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wdp" ContentType="image/vnd.ms-photo"/>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257" r:id="rId3"/>
    <p:sldId id="258" r:id="rId4"/>
    <p:sldId id="259" r:id="rId5"/>
    <p:sldId id="260" r:id="rId6"/>
    <p:sldId id="261" r:id="rId7"/>
    <p:sldId id="262" r:id="rId8"/>
    <p:sldId id="263" r:id="rId9"/>
    <p:sldId id="301" r:id="rId10"/>
    <p:sldId id="264" r:id="rId11"/>
    <p:sldId id="302" r:id="rId12"/>
    <p:sldId id="266" r:id="rId13"/>
    <p:sldId id="267" r:id="rId14"/>
    <p:sldId id="304" r:id="rId15"/>
    <p:sldId id="269" r:id="rId16"/>
    <p:sldId id="270" r:id="rId17"/>
    <p:sldId id="306" r:id="rId18"/>
    <p:sldId id="272" r:id="rId19"/>
    <p:sldId id="273" r:id="rId20"/>
    <p:sldId id="274" r:id="rId21"/>
    <p:sldId id="275" r:id="rId22"/>
    <p:sldId id="276" r:id="rId23"/>
    <p:sldId id="277" r:id="rId24"/>
    <p:sldId id="307" r:id="rId25"/>
    <p:sldId id="278" r:id="rId26"/>
    <p:sldId id="279" r:id="rId27"/>
    <p:sldId id="280" r:id="rId28"/>
    <p:sldId id="308" r:id="rId29"/>
    <p:sldId id="281" r:id="rId30"/>
    <p:sldId id="282" r:id="rId31"/>
    <p:sldId id="310"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311" r:id="rId45"/>
    <p:sldId id="295" r:id="rId46"/>
    <p:sldId id="297" r:id="rId47"/>
    <p:sldId id="313" r:id="rId48"/>
    <p:sldId id="298" r:id="rId49"/>
    <p:sldId id="299" r:id="rId50"/>
    <p:sldId id="300" r:id="rId51"/>
  </p:sldIdLst>
  <p:sldSz cx="12192000" cy="6858000"/>
  <p:notesSz cx="12192000" cy="6858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54" autoAdjust="0"/>
    <p:restoredTop sz="83784" autoAdjust="0"/>
  </p:normalViewPr>
  <p:slideViewPr>
    <p:cSldViewPr>
      <p:cViewPr varScale="1">
        <p:scale>
          <a:sx n="50" d="100"/>
          <a:sy n="50" d="100"/>
        </p:scale>
        <p:origin x="402" y="6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l">
              <a:defRPr sz="1200"/>
            </a:lvl1pPr>
          </a:lstStyle>
          <a:p>
            <a:fld id="{4A72FC52-830F-450B-96C7-0C7531CE327D}" type="datetimeFigureOut">
              <a:rPr lang="ar-JO" smtClean="0"/>
              <a:t>07/06/1442</a:t>
            </a:fld>
            <a:endParaRPr lang="ar-JO"/>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JO"/>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l">
              <a:defRPr sz="1200"/>
            </a:lvl1pPr>
          </a:lstStyle>
          <a:p>
            <a:fld id="{DCBC5B8F-04A7-4DF9-87EB-CD115909B48A}" type="slidenum">
              <a:rPr lang="ar-JO" smtClean="0"/>
              <a:t>‹#›</a:t>
            </a:fld>
            <a:endParaRPr lang="ar-JO"/>
          </a:p>
        </p:txBody>
      </p:sp>
    </p:spTree>
    <p:extLst>
      <p:ext uri="{BB962C8B-B14F-4D97-AF65-F5344CB8AC3E}">
        <p14:creationId xmlns:p14="http://schemas.microsoft.com/office/powerpoint/2010/main" val="699781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000" b="1" dirty="0" smtClean="0">
                <a:solidFill>
                  <a:srgbClr val="000000"/>
                </a:solidFill>
                <a:effectLst>
                  <a:outerShdw blurRad="38100" dist="38100" dir="2700000" algn="tl">
                    <a:srgbClr val="FFFFFF"/>
                  </a:outerShdw>
                </a:effectLst>
              </a:rPr>
              <a:t>الكميات المذكورة في الجدول ليس الكميات التي يشتريها المستهلك فعلاً ولكنها عبارة عن رغبة مشروطة، مثلاً إذا كان السعر 10 دينار يشتري المستهلكون 200 صندوق، </a:t>
            </a:r>
            <a:endParaRPr lang="ar-JO" sz="1000" dirty="0"/>
          </a:p>
        </p:txBody>
      </p:sp>
      <p:sp>
        <p:nvSpPr>
          <p:cNvPr id="4" name="Slide Number Placeholder 3"/>
          <p:cNvSpPr>
            <a:spLocks noGrp="1"/>
          </p:cNvSpPr>
          <p:nvPr>
            <p:ph type="sldNum" sz="quarter" idx="10"/>
          </p:nvPr>
        </p:nvSpPr>
        <p:spPr/>
        <p:txBody>
          <a:bodyPr/>
          <a:lstStyle/>
          <a:p>
            <a:fld id="{DCBC5B8F-04A7-4DF9-87EB-CD115909B48A}" type="slidenum">
              <a:rPr lang="ar-JO" smtClean="0"/>
              <a:t>9</a:t>
            </a:fld>
            <a:endParaRPr lang="ar-JO"/>
          </a:p>
        </p:txBody>
      </p:sp>
    </p:spTree>
    <p:extLst>
      <p:ext uri="{BB962C8B-B14F-4D97-AF65-F5344CB8AC3E}">
        <p14:creationId xmlns:p14="http://schemas.microsoft.com/office/powerpoint/2010/main" val="2028936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1" dirty="0" smtClean="0">
                <a:solidFill>
                  <a:srgbClr val="000000"/>
                </a:solidFill>
                <a:effectLst>
                  <a:outerShdw blurRad="38100" dist="38100" dir="2700000" algn="tl">
                    <a:srgbClr val="FFFFFF"/>
                  </a:outerShdw>
                </a:effectLst>
              </a:rPr>
              <a:t>أن منحنى الطلب سالب الميل أي ينحدر من أعلى إلى أسفل ومن اليسار إلى اليمين، ويعكس ميل المنحنى السالب قانون الطلب، أي العلاقة العكسية بين سعر السلعة والكمية المطلوبة منها مع بقاء العوامل الأخرى ثابتة.</a:t>
            </a:r>
            <a:endParaRPr lang="ar-JO" dirty="0"/>
          </a:p>
        </p:txBody>
      </p:sp>
      <p:sp>
        <p:nvSpPr>
          <p:cNvPr id="4" name="Slide Number Placeholder 3"/>
          <p:cNvSpPr>
            <a:spLocks noGrp="1"/>
          </p:cNvSpPr>
          <p:nvPr>
            <p:ph type="sldNum" sz="quarter" idx="10"/>
          </p:nvPr>
        </p:nvSpPr>
        <p:spPr/>
        <p:txBody>
          <a:bodyPr/>
          <a:lstStyle/>
          <a:p>
            <a:fld id="{DCBC5B8F-04A7-4DF9-87EB-CD115909B48A}" type="slidenum">
              <a:rPr lang="ar-JO" smtClean="0"/>
              <a:t>11</a:t>
            </a:fld>
            <a:endParaRPr lang="ar-JO"/>
          </a:p>
        </p:txBody>
      </p:sp>
    </p:spTree>
    <p:extLst>
      <p:ext uri="{BB962C8B-B14F-4D97-AF65-F5344CB8AC3E}">
        <p14:creationId xmlns:p14="http://schemas.microsoft.com/office/powerpoint/2010/main" val="807060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SA" sz="1200" b="1" i="0" u="sng" strike="noStrike" kern="1200" cap="none" spc="0" normalizeH="0" baseline="0" noProof="0" dirty="0" smtClean="0">
                <a:ln>
                  <a:noFill/>
                </a:ln>
                <a:solidFill>
                  <a:srgbClr val="0000FF"/>
                </a:solidFill>
                <a:effectLst/>
                <a:uLnTx/>
                <a:uFillTx/>
                <a:latin typeface="+mn-lt"/>
                <a:ea typeface="+mn-ea"/>
                <a:cs typeface="+mn-cs"/>
              </a:rPr>
              <a:t>التغير في الطلب:</a:t>
            </a:r>
            <a:r>
              <a:rPr kumimoji="0" lang="ar-SA"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rPr>
              <a:t> وهو ناتج عن التغير في العوامل الأخرى غير سعر السلعة نفسها، وهي التي أسميناها محددات الطلب، ويتمثل بيانياً في انتقال منحنى الطلب بأكمله إلى اليمين من </a:t>
            </a:r>
            <a:r>
              <a:rPr kumimoji="0" lang="en-US"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rPr>
              <a:t>d</a:t>
            </a:r>
            <a:r>
              <a:rPr kumimoji="0" lang="ar-SA"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rPr>
              <a:t> إلى </a:t>
            </a:r>
            <a:r>
              <a:rPr kumimoji="0" lang="en-US"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rPr>
              <a:t>d1</a:t>
            </a:r>
            <a:r>
              <a:rPr kumimoji="0" lang="ar-SA"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rPr>
              <a:t> في حالة زيادة الطلب، وإلى اليسار من </a:t>
            </a:r>
            <a:r>
              <a:rPr kumimoji="0" lang="en-US"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rPr>
              <a:t>d</a:t>
            </a:r>
            <a:r>
              <a:rPr kumimoji="0" lang="ar-SA"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rPr>
              <a:t> إلى </a:t>
            </a:r>
            <a:r>
              <a:rPr kumimoji="0" lang="en-US"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rPr>
              <a:t>d2</a:t>
            </a:r>
            <a:r>
              <a:rPr kumimoji="0" lang="ar-SA"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rPr>
              <a:t> في حالة نقص الطلب، كما يتضح من الشكل البياني </a:t>
            </a:r>
            <a:endParaRPr kumimoji="0" lang="en-US"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SA" sz="1200" b="0" i="0" u="none" strike="noStrike" kern="1200" cap="none" spc="0" normalizeH="0" baseline="0" dirty="0" smtClean="0">
                <a:ln>
                  <a:noFill/>
                </a:ln>
                <a:solidFill>
                  <a:srgbClr val="000000"/>
                </a:solidFill>
                <a:effectLst>
                  <a:outerShdw blurRad="38100" dist="38100" dir="2700000" algn="tl">
                    <a:srgbClr val="FFFFFF"/>
                  </a:outerShdw>
                </a:effectLst>
                <a:uLnTx/>
                <a:uFillTx/>
                <a:latin typeface="+mn-lt"/>
                <a:ea typeface="+mn-ea"/>
                <a:cs typeface="+mn-cs"/>
              </a:rPr>
              <a:t>أن المنحنى </a:t>
            </a:r>
            <a:r>
              <a:rPr kumimoji="0" lang="en-US" sz="1200" b="0" i="0" u="none" strike="noStrike" kern="1200" cap="none" spc="0" normalizeH="0" baseline="0" dirty="0" smtClean="0">
                <a:ln>
                  <a:noFill/>
                </a:ln>
                <a:solidFill>
                  <a:srgbClr val="000000"/>
                </a:solidFill>
                <a:effectLst>
                  <a:outerShdw blurRad="38100" dist="38100" dir="2700000" algn="tl">
                    <a:srgbClr val="FFFFFF"/>
                  </a:outerShdw>
                </a:effectLst>
                <a:uLnTx/>
                <a:uFillTx/>
                <a:latin typeface="+mn-lt"/>
                <a:ea typeface="+mn-ea"/>
                <a:cs typeface="+mn-cs"/>
              </a:rPr>
              <a:t>d</a:t>
            </a:r>
            <a:r>
              <a:rPr kumimoji="0" lang="ar-SA" sz="1200" b="0" i="0" u="none" strike="noStrike" kern="1200" cap="none" spc="0" normalizeH="0" baseline="0" dirty="0" smtClean="0">
                <a:ln>
                  <a:noFill/>
                </a:ln>
                <a:solidFill>
                  <a:srgbClr val="000000"/>
                </a:solidFill>
                <a:effectLst>
                  <a:outerShdw blurRad="38100" dist="38100" dir="2700000" algn="tl">
                    <a:srgbClr val="FFFFFF"/>
                  </a:outerShdw>
                </a:effectLst>
                <a:uLnTx/>
                <a:uFillTx/>
                <a:latin typeface="+mn-lt"/>
                <a:ea typeface="+mn-ea"/>
                <a:cs typeface="+mn-cs"/>
              </a:rPr>
              <a:t> يمثل منحنى الطلب الأصلي قبل حدوث التغيير، بينما يمثل المنحنى </a:t>
            </a:r>
            <a:r>
              <a:rPr kumimoji="0" lang="en-US" sz="1200" b="0" i="0" u="none" strike="noStrike" kern="1200" cap="none" spc="0" normalizeH="0" baseline="0" dirty="0" smtClean="0">
                <a:ln>
                  <a:noFill/>
                </a:ln>
                <a:solidFill>
                  <a:srgbClr val="000000"/>
                </a:solidFill>
                <a:effectLst>
                  <a:outerShdw blurRad="38100" dist="38100" dir="2700000" algn="tl">
                    <a:srgbClr val="FFFFFF"/>
                  </a:outerShdw>
                </a:effectLst>
                <a:uLnTx/>
                <a:uFillTx/>
                <a:latin typeface="+mn-lt"/>
                <a:ea typeface="+mn-ea"/>
                <a:cs typeface="+mn-cs"/>
              </a:rPr>
              <a:t>d1</a:t>
            </a:r>
            <a:r>
              <a:rPr kumimoji="0" lang="ar-SA" sz="1200" b="0" i="0" u="none" strike="noStrike" kern="1200" cap="none" spc="0" normalizeH="0" baseline="0" dirty="0" smtClean="0">
                <a:ln>
                  <a:noFill/>
                </a:ln>
                <a:solidFill>
                  <a:srgbClr val="000000"/>
                </a:solidFill>
                <a:effectLst>
                  <a:outerShdw blurRad="38100" dist="38100" dir="2700000" algn="tl">
                    <a:srgbClr val="FFFFFF"/>
                  </a:outerShdw>
                </a:effectLst>
                <a:uLnTx/>
                <a:uFillTx/>
                <a:latin typeface="+mn-lt"/>
                <a:ea typeface="+mn-ea"/>
                <a:cs typeface="+mn-cs"/>
              </a:rPr>
              <a:t> منحنى الطلب بعد زيادة الطلب على السلعة، نتيجة للتغير في محددات الطلب، أما المنحنى </a:t>
            </a:r>
            <a:r>
              <a:rPr kumimoji="0" lang="en-US" sz="1200" b="0" i="0" u="none" strike="noStrike" kern="1200" cap="none" spc="0" normalizeH="0" baseline="0" dirty="0" smtClean="0">
                <a:ln>
                  <a:noFill/>
                </a:ln>
                <a:solidFill>
                  <a:srgbClr val="000000"/>
                </a:solidFill>
                <a:effectLst>
                  <a:outerShdw blurRad="38100" dist="38100" dir="2700000" algn="tl">
                    <a:srgbClr val="FFFFFF"/>
                  </a:outerShdw>
                </a:effectLst>
                <a:uLnTx/>
                <a:uFillTx/>
                <a:latin typeface="+mn-lt"/>
                <a:ea typeface="+mn-ea"/>
                <a:cs typeface="+mn-cs"/>
              </a:rPr>
              <a:t>d2</a:t>
            </a:r>
            <a:r>
              <a:rPr kumimoji="0" lang="ar-SA" sz="1200" b="0" i="0" u="none" strike="noStrike" kern="1200" cap="none" spc="0" normalizeH="0" baseline="0" dirty="0" smtClean="0">
                <a:ln>
                  <a:noFill/>
                </a:ln>
                <a:solidFill>
                  <a:srgbClr val="000000"/>
                </a:solidFill>
                <a:effectLst>
                  <a:outerShdw blurRad="38100" dist="38100" dir="2700000" algn="tl">
                    <a:srgbClr val="FFFFFF"/>
                  </a:outerShdw>
                </a:effectLst>
                <a:uLnTx/>
                <a:uFillTx/>
                <a:latin typeface="+mn-lt"/>
                <a:ea typeface="+mn-ea"/>
                <a:cs typeface="+mn-cs"/>
              </a:rPr>
              <a:t> فيمثل منحنى الطلب بعد نقص الطلب على السلعة.</a:t>
            </a:r>
            <a:endParaRPr kumimoji="0" lang="ar-JO" sz="1200" b="0" i="0" u="none" strike="noStrike" kern="1200" cap="none" spc="0" normalizeH="0" baseline="0" noProof="0" dirty="0" smtClean="0">
              <a:ln>
                <a:noFill/>
              </a:ln>
              <a:solidFill>
                <a:srgbClr val="000000"/>
              </a:solidFill>
              <a:effectLst>
                <a:outerShdw blurRad="38100" dist="38100" dir="2700000" algn="tl">
                  <a:srgbClr val="FFFFFF"/>
                </a:outerShdw>
              </a:effectLst>
              <a:uLnTx/>
              <a:uFillTx/>
              <a:latin typeface="+mn-lt"/>
              <a:ea typeface="+mn-ea"/>
              <a:cs typeface="+mn-cs"/>
            </a:endParaRPr>
          </a:p>
          <a:p>
            <a:endParaRPr lang="ar-JO" dirty="0"/>
          </a:p>
        </p:txBody>
      </p:sp>
      <p:sp>
        <p:nvSpPr>
          <p:cNvPr id="4" name="Slide Number Placeholder 3"/>
          <p:cNvSpPr>
            <a:spLocks noGrp="1"/>
          </p:cNvSpPr>
          <p:nvPr>
            <p:ph type="sldNum" sz="quarter" idx="10"/>
          </p:nvPr>
        </p:nvSpPr>
        <p:spPr/>
        <p:txBody>
          <a:bodyPr/>
          <a:lstStyle/>
          <a:p>
            <a:fld id="{DCBC5B8F-04A7-4DF9-87EB-CD115909B48A}" type="slidenum">
              <a:rPr lang="ar-JO" smtClean="0"/>
              <a:t>17</a:t>
            </a:fld>
            <a:endParaRPr lang="ar-JO"/>
          </a:p>
        </p:txBody>
      </p:sp>
    </p:spTree>
    <p:extLst>
      <p:ext uri="{BB962C8B-B14F-4D97-AF65-F5344CB8AC3E}">
        <p14:creationId xmlns:p14="http://schemas.microsoft.com/office/powerpoint/2010/main" val="1642933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kumimoji="0" lang="ar-SA" sz="34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أن منحنى العرض موجب الميل أي ينحدر من أسفل إلى أعلى ومن اليسار إلى اليمين، ويوضح ميل المنحنى الموجب قانون العرض، أي العلاقة الطردية بين سعر السلعة والكمية المعروضة منها مع بقاء العوامل الأخرى ثابتة.</a:t>
            </a:r>
            <a:endParaRPr lang="ar-JO" dirty="0"/>
          </a:p>
        </p:txBody>
      </p:sp>
      <p:sp>
        <p:nvSpPr>
          <p:cNvPr id="4" name="Slide Number Placeholder 3"/>
          <p:cNvSpPr>
            <a:spLocks noGrp="1"/>
          </p:cNvSpPr>
          <p:nvPr>
            <p:ph type="sldNum" sz="quarter" idx="10"/>
          </p:nvPr>
        </p:nvSpPr>
        <p:spPr/>
        <p:txBody>
          <a:bodyPr/>
          <a:lstStyle/>
          <a:p>
            <a:fld id="{DCBC5B8F-04A7-4DF9-87EB-CD115909B48A}" type="slidenum">
              <a:rPr lang="ar-JO" smtClean="0"/>
              <a:t>24</a:t>
            </a:fld>
            <a:endParaRPr lang="ar-JO"/>
          </a:p>
        </p:txBody>
      </p:sp>
    </p:spTree>
    <p:extLst>
      <p:ext uri="{BB962C8B-B14F-4D97-AF65-F5344CB8AC3E}">
        <p14:creationId xmlns:p14="http://schemas.microsoft.com/office/powerpoint/2010/main" val="2466993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JO" dirty="0"/>
          </a:p>
        </p:txBody>
      </p:sp>
      <p:sp>
        <p:nvSpPr>
          <p:cNvPr id="4" name="Slide Number Placeholder 3"/>
          <p:cNvSpPr>
            <a:spLocks noGrp="1"/>
          </p:cNvSpPr>
          <p:nvPr>
            <p:ph type="sldNum" sz="quarter" idx="10"/>
          </p:nvPr>
        </p:nvSpPr>
        <p:spPr/>
        <p:txBody>
          <a:bodyPr/>
          <a:lstStyle/>
          <a:p>
            <a:fld id="{DCBC5B8F-04A7-4DF9-87EB-CD115909B48A}" type="slidenum">
              <a:rPr lang="ar-JO" smtClean="0"/>
              <a:t>30</a:t>
            </a:fld>
            <a:endParaRPr lang="ar-JO"/>
          </a:p>
        </p:txBody>
      </p:sp>
    </p:spTree>
    <p:extLst>
      <p:ext uri="{BB962C8B-B14F-4D97-AF65-F5344CB8AC3E}">
        <p14:creationId xmlns:p14="http://schemas.microsoft.com/office/powerpoint/2010/main" val="1542581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ar-SA" sz="3000" b="1" i="0" u="none" strike="noStrike" kern="0" cap="none" spc="0" normalizeH="0" baseline="0" noProof="0" dirty="0" smtClean="0">
                <a:ln>
                  <a:noFill/>
                </a:ln>
                <a:solidFill>
                  <a:srgbClr val="0000FF"/>
                </a:solidFill>
                <a:effectLst>
                  <a:outerShdw blurRad="38100" dist="38100" dir="2700000" algn="tl">
                    <a:srgbClr val="000000"/>
                  </a:outerShdw>
                </a:effectLst>
                <a:uLnTx/>
                <a:uFillTx/>
                <a:latin typeface="Tahoma"/>
                <a:ea typeface="+mj-ea"/>
                <a:cs typeface="Arial"/>
              </a:rPr>
              <a:t>التغير في العرض:</a:t>
            </a:r>
            <a:br>
              <a:rPr kumimoji="0" lang="ar-SA" sz="3000" b="1" i="0" u="none" strike="noStrike" kern="0" cap="none" spc="0" normalizeH="0" baseline="0" noProof="0" dirty="0" smtClean="0">
                <a:ln>
                  <a:noFill/>
                </a:ln>
                <a:solidFill>
                  <a:srgbClr val="0000FF"/>
                </a:solidFill>
                <a:effectLst>
                  <a:outerShdw blurRad="38100" dist="38100" dir="2700000" algn="tl">
                    <a:srgbClr val="000000"/>
                  </a:outerShdw>
                </a:effectLst>
                <a:uLnTx/>
                <a:uFillTx/>
                <a:latin typeface="Tahoma"/>
                <a:ea typeface="+mj-ea"/>
                <a:cs typeface="Arial"/>
              </a:rPr>
            </a:br>
            <a:r>
              <a:rPr kumimoji="0" lang="ar-SA"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وهو ناتج عن التغير في العوامل الأخرى غير سعر السلعة نفسها، وهي التي أسميناها محددات العرض، ويتمثل بيانياً في انتقال منحنى العرض بأكمله إلى اليمين (أسفل) من </a:t>
            </a:r>
            <a:r>
              <a:rPr kumimoji="0" lang="en-US"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S</a:t>
            </a:r>
            <a:r>
              <a:rPr kumimoji="0" lang="ar-SA"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 إلى </a:t>
            </a:r>
            <a:r>
              <a:rPr kumimoji="0" lang="en-US"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S1</a:t>
            </a:r>
            <a:r>
              <a:rPr kumimoji="0" lang="ar-SA"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 في حالة زيادة العرض، وإلى اليسار (أعلى) من </a:t>
            </a:r>
            <a:r>
              <a:rPr kumimoji="0" lang="en-US"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S</a:t>
            </a:r>
            <a:r>
              <a:rPr kumimoji="0" lang="ar-SA"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 إلى </a:t>
            </a:r>
            <a:r>
              <a:rPr kumimoji="0" lang="en-US"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S2</a:t>
            </a:r>
            <a:r>
              <a:rPr kumimoji="0" lang="ar-SA"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 في حالة نقص العرض، كما يتضح من الشكل</a:t>
            </a:r>
            <a:endParaRPr kumimoji="0" lang="en-US"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endParaRPr>
          </a:p>
          <a:p>
            <a:r>
              <a:rPr lang="ar-SA" sz="3200" b="1" dirty="0" smtClean="0">
                <a:solidFill>
                  <a:srgbClr val="000000"/>
                </a:solidFill>
                <a:effectLst>
                  <a:outerShdw blurRad="38100" dist="38100" dir="2700000" algn="tl">
                    <a:srgbClr val="FFFFFF"/>
                  </a:outerShdw>
                </a:effectLst>
              </a:rPr>
              <a:t>أن المنحنى </a:t>
            </a:r>
            <a:r>
              <a:rPr lang="en-US" sz="3200" b="1" dirty="0" smtClean="0">
                <a:solidFill>
                  <a:srgbClr val="000000"/>
                </a:solidFill>
                <a:effectLst>
                  <a:outerShdw blurRad="38100" dist="38100" dir="2700000" algn="tl">
                    <a:srgbClr val="FFFFFF"/>
                  </a:outerShdw>
                </a:effectLst>
              </a:rPr>
              <a:t>S</a:t>
            </a:r>
            <a:r>
              <a:rPr lang="ar-SA" sz="3200" b="1" dirty="0" smtClean="0">
                <a:solidFill>
                  <a:srgbClr val="000000"/>
                </a:solidFill>
                <a:effectLst>
                  <a:outerShdw blurRad="38100" dist="38100" dir="2700000" algn="tl">
                    <a:srgbClr val="FFFFFF"/>
                  </a:outerShdw>
                </a:effectLst>
              </a:rPr>
              <a:t> يمثل منحنى العرض الأصلي قبل حدوث التغيير، بينما المنحنى </a:t>
            </a:r>
            <a:r>
              <a:rPr lang="en-US" sz="3200" b="1" dirty="0" smtClean="0">
                <a:solidFill>
                  <a:srgbClr val="000000"/>
                </a:solidFill>
                <a:effectLst>
                  <a:outerShdw blurRad="38100" dist="38100" dir="2700000" algn="tl">
                    <a:srgbClr val="FFFFFF"/>
                  </a:outerShdw>
                </a:effectLst>
              </a:rPr>
              <a:t>S1</a:t>
            </a:r>
            <a:r>
              <a:rPr lang="ar-SA" sz="3200" b="1" dirty="0" smtClean="0">
                <a:solidFill>
                  <a:srgbClr val="000000"/>
                </a:solidFill>
                <a:effectLst>
                  <a:outerShdw blurRad="38100" dist="38100" dir="2700000" algn="tl">
                    <a:srgbClr val="FFFFFF"/>
                  </a:outerShdw>
                </a:effectLst>
              </a:rPr>
              <a:t> فهو يمثل منحنى العرض بعد زيادة العرض من السلعة نتيجة للتغير في محددات العرض، أما المنحنى </a:t>
            </a:r>
            <a:r>
              <a:rPr lang="en-US" sz="3200" b="1" dirty="0" smtClean="0">
                <a:solidFill>
                  <a:srgbClr val="000000"/>
                </a:solidFill>
                <a:effectLst>
                  <a:outerShdw blurRad="38100" dist="38100" dir="2700000" algn="tl">
                    <a:srgbClr val="FFFFFF"/>
                  </a:outerShdw>
                </a:effectLst>
              </a:rPr>
              <a:t>S2</a:t>
            </a:r>
            <a:r>
              <a:rPr lang="ar-SA" sz="3200" b="1" dirty="0" smtClean="0">
                <a:solidFill>
                  <a:srgbClr val="000000"/>
                </a:solidFill>
                <a:effectLst>
                  <a:outerShdw blurRad="38100" dist="38100" dir="2700000" algn="tl">
                    <a:srgbClr val="FFFFFF"/>
                  </a:outerShdw>
                </a:effectLst>
              </a:rPr>
              <a:t> فيمثل منحنى العرض بعد نقص العرض من السلعة.</a:t>
            </a:r>
            <a:r>
              <a:rPr kumimoji="0" lang="ar-SA"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 </a:t>
            </a:r>
            <a:endParaRPr lang="ar-JO" dirty="0"/>
          </a:p>
        </p:txBody>
      </p:sp>
      <p:sp>
        <p:nvSpPr>
          <p:cNvPr id="4" name="Slide Number Placeholder 3"/>
          <p:cNvSpPr>
            <a:spLocks noGrp="1"/>
          </p:cNvSpPr>
          <p:nvPr>
            <p:ph type="sldNum" sz="quarter" idx="10"/>
          </p:nvPr>
        </p:nvSpPr>
        <p:spPr/>
        <p:txBody>
          <a:bodyPr/>
          <a:lstStyle/>
          <a:p>
            <a:fld id="{DCBC5B8F-04A7-4DF9-87EB-CD115909B48A}" type="slidenum">
              <a:rPr lang="ar-JO" smtClean="0"/>
              <a:t>31</a:t>
            </a:fld>
            <a:endParaRPr lang="ar-JO"/>
          </a:p>
        </p:txBody>
      </p:sp>
    </p:spTree>
    <p:extLst>
      <p:ext uri="{BB962C8B-B14F-4D97-AF65-F5344CB8AC3E}">
        <p14:creationId xmlns:p14="http://schemas.microsoft.com/office/powerpoint/2010/main" val="2224302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JO" dirty="0"/>
          </a:p>
        </p:txBody>
      </p:sp>
      <p:sp>
        <p:nvSpPr>
          <p:cNvPr id="4" name="Slide Number Placeholder 3"/>
          <p:cNvSpPr>
            <a:spLocks noGrp="1"/>
          </p:cNvSpPr>
          <p:nvPr>
            <p:ph type="sldNum" sz="quarter" idx="10"/>
          </p:nvPr>
        </p:nvSpPr>
        <p:spPr/>
        <p:txBody>
          <a:bodyPr/>
          <a:lstStyle/>
          <a:p>
            <a:fld id="{DCBC5B8F-04A7-4DF9-87EB-CD115909B48A}" type="slidenum">
              <a:rPr lang="ar-JO" smtClean="0"/>
              <a:t>43</a:t>
            </a:fld>
            <a:endParaRPr lang="ar-JO"/>
          </a:p>
        </p:txBody>
      </p:sp>
    </p:spTree>
    <p:extLst>
      <p:ext uri="{BB962C8B-B14F-4D97-AF65-F5344CB8AC3E}">
        <p14:creationId xmlns:p14="http://schemas.microsoft.com/office/powerpoint/2010/main" val="1890038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ar-SA" sz="32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يوضح الشكل البياني توازن سوق الدقيق، حيث أن السعر التوازني للدقيق هو 30 دينار للكيس الواحد، والكمية </a:t>
            </a:r>
            <a:r>
              <a:rPr kumimoji="0" lang="ar-SA" sz="3200" b="1" i="0" u="none" strike="noStrike" kern="0" cap="none" spc="0" normalizeH="0" baseline="0" noProof="0" dirty="0" err="1" smtClean="0">
                <a:ln>
                  <a:noFill/>
                </a:ln>
                <a:solidFill>
                  <a:srgbClr val="000000"/>
                </a:solidFill>
                <a:effectLst>
                  <a:outerShdw blurRad="38100" dist="38100" dir="2700000" algn="tl">
                    <a:srgbClr val="FFFFFF"/>
                  </a:outerShdw>
                </a:effectLst>
                <a:uLnTx/>
                <a:uFillTx/>
                <a:latin typeface="Tahoma"/>
                <a:ea typeface="+mj-ea"/>
                <a:cs typeface="Arial"/>
              </a:rPr>
              <a:t>التوازنية</a:t>
            </a:r>
            <a:r>
              <a:rPr kumimoji="0" lang="ar-SA" sz="32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rPr>
              <a:t> هي 3000 كيس يومياً، هذا السعر يعتبر مرتفعاً بالنسبة للمستهلكين، وهذا الوضع يدفع الحكومة إلى التدخل وبالتالي تحدد سقف سعري أقل من سعر التوازن، حيث أن سعر السقف السعري هو 20 دينار للكيس الواحد، وهذا يعني أن الحكومة تفرض على البائع عدم البيع أعلى من هذا السعر ولكن يسمح له البيع بأقل من هذا السعر.</a:t>
            </a:r>
            <a:endParaRPr lang="ar-JO" dirty="0"/>
          </a:p>
        </p:txBody>
      </p:sp>
      <p:sp>
        <p:nvSpPr>
          <p:cNvPr id="4" name="Slide Number Placeholder 3"/>
          <p:cNvSpPr>
            <a:spLocks noGrp="1"/>
          </p:cNvSpPr>
          <p:nvPr>
            <p:ph type="sldNum" sz="quarter" idx="10"/>
          </p:nvPr>
        </p:nvSpPr>
        <p:spPr/>
        <p:txBody>
          <a:bodyPr/>
          <a:lstStyle/>
          <a:p>
            <a:fld id="{DCBC5B8F-04A7-4DF9-87EB-CD115909B48A}" type="slidenum">
              <a:rPr lang="ar-JO" smtClean="0"/>
              <a:t>44</a:t>
            </a:fld>
            <a:endParaRPr lang="ar-JO"/>
          </a:p>
        </p:txBody>
      </p:sp>
    </p:spTree>
    <p:extLst>
      <p:ext uri="{BB962C8B-B14F-4D97-AF65-F5344CB8AC3E}">
        <p14:creationId xmlns:p14="http://schemas.microsoft.com/office/powerpoint/2010/main" val="777997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1" dirty="0" smtClean="0">
                <a:solidFill>
                  <a:srgbClr val="000000"/>
                </a:solidFill>
                <a:effectLst>
                  <a:outerShdw blurRad="38100" dist="38100" dir="2700000" algn="tl">
                    <a:srgbClr val="FFFFFF"/>
                  </a:outerShdw>
                </a:effectLst>
              </a:rPr>
              <a:t>يوضح الشكل البياني  توازن سوق التفاح حيث أن السعر التوازني للتفاح هو 2 دينار للصندوق الواحد، والكمية </a:t>
            </a:r>
            <a:r>
              <a:rPr lang="ar-SA" sz="1200" b="1" dirty="0" err="1" smtClean="0">
                <a:solidFill>
                  <a:srgbClr val="000000"/>
                </a:solidFill>
                <a:effectLst>
                  <a:outerShdw blurRad="38100" dist="38100" dir="2700000" algn="tl">
                    <a:srgbClr val="FFFFFF"/>
                  </a:outerShdw>
                </a:effectLst>
              </a:rPr>
              <a:t>التوازنية</a:t>
            </a:r>
            <a:r>
              <a:rPr lang="ar-SA" sz="1200" b="1" dirty="0" smtClean="0">
                <a:solidFill>
                  <a:srgbClr val="000000"/>
                </a:solidFill>
                <a:effectLst>
                  <a:outerShdw blurRad="38100" dist="38100" dir="2700000" algn="tl">
                    <a:srgbClr val="FFFFFF"/>
                  </a:outerShdw>
                </a:effectLst>
              </a:rPr>
              <a:t> هي 400 صندوق يومياً، هذا السعر يعتبر متدنياً بالنسبة للبائعين، ولا يكون كافياً بالنسبة للبائعين لتغطية التكاليف، وهذا الوضع يدفع الحكومة إلى التدخل في السوق وتحديد أرضية سعرية أعلى من سعر التوازن، حيث يصبح سعر صندوق التفاح 4 دينار حسب الأرضية السعرية التي حددتها الحكومة، وهذا يعني أن الحكومة تفرض على البائع عدم البيع أقل من هذا السعر ولكن يسمح له البيع أعلى من هذا السعر</a:t>
            </a:r>
            <a:endParaRPr lang="ar-JO" dirty="0"/>
          </a:p>
        </p:txBody>
      </p:sp>
      <p:sp>
        <p:nvSpPr>
          <p:cNvPr id="4" name="Slide Number Placeholder 3"/>
          <p:cNvSpPr>
            <a:spLocks noGrp="1"/>
          </p:cNvSpPr>
          <p:nvPr>
            <p:ph type="sldNum" sz="quarter" idx="10"/>
          </p:nvPr>
        </p:nvSpPr>
        <p:spPr/>
        <p:txBody>
          <a:bodyPr/>
          <a:lstStyle/>
          <a:p>
            <a:fld id="{DCBC5B8F-04A7-4DF9-87EB-CD115909B48A}" type="slidenum">
              <a:rPr lang="ar-JO" smtClean="0"/>
              <a:t>47</a:t>
            </a:fld>
            <a:endParaRPr lang="ar-JO"/>
          </a:p>
        </p:txBody>
      </p:sp>
    </p:spTree>
    <p:extLst>
      <p:ext uri="{BB962C8B-B14F-4D97-AF65-F5344CB8AC3E}">
        <p14:creationId xmlns:p14="http://schemas.microsoft.com/office/powerpoint/2010/main" val="1553876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3047" y="6400799"/>
            <a:ext cx="12189460" cy="457200"/>
          </a:xfrm>
          <a:custGeom>
            <a:avLst/>
            <a:gdLst/>
            <a:ahLst/>
            <a:cxnLst/>
            <a:rect l="l" t="t" r="r" b="b"/>
            <a:pathLst>
              <a:path w="12189460" h="457200">
                <a:moveTo>
                  <a:pt x="0" y="457199"/>
                </a:moveTo>
                <a:lnTo>
                  <a:pt x="12188952" y="457199"/>
                </a:lnTo>
                <a:lnTo>
                  <a:pt x="12188952" y="0"/>
                </a:lnTo>
                <a:lnTo>
                  <a:pt x="0" y="0"/>
                </a:lnTo>
                <a:lnTo>
                  <a:pt x="0" y="457199"/>
                </a:lnTo>
                <a:close/>
              </a:path>
            </a:pathLst>
          </a:custGeom>
          <a:solidFill>
            <a:srgbClr val="2583C5"/>
          </a:solidFill>
        </p:spPr>
        <p:txBody>
          <a:bodyPr wrap="square" lIns="0" tIns="0" rIns="0" bIns="0" rtlCol="0"/>
          <a:lstStyle/>
          <a:p>
            <a:endParaRPr/>
          </a:p>
        </p:txBody>
      </p:sp>
      <p:sp>
        <p:nvSpPr>
          <p:cNvPr id="17" name="bk object 17"/>
          <p:cNvSpPr/>
          <p:nvPr/>
        </p:nvSpPr>
        <p:spPr>
          <a:xfrm>
            <a:off x="0" y="6333744"/>
            <a:ext cx="12189460" cy="64135"/>
          </a:xfrm>
          <a:custGeom>
            <a:avLst/>
            <a:gdLst/>
            <a:ahLst/>
            <a:cxnLst/>
            <a:rect l="l" t="t" r="r" b="b"/>
            <a:pathLst>
              <a:path w="12189460" h="64135">
                <a:moveTo>
                  <a:pt x="0" y="64007"/>
                </a:moveTo>
                <a:lnTo>
                  <a:pt x="12188952" y="64007"/>
                </a:lnTo>
                <a:lnTo>
                  <a:pt x="12188952" y="0"/>
                </a:lnTo>
                <a:lnTo>
                  <a:pt x="0" y="0"/>
                </a:lnTo>
                <a:lnTo>
                  <a:pt x="0" y="64007"/>
                </a:lnTo>
                <a:close/>
              </a:path>
            </a:pathLst>
          </a:custGeom>
          <a:solidFill>
            <a:srgbClr val="1CACE3"/>
          </a:solidFill>
        </p:spPr>
        <p:txBody>
          <a:bodyPr wrap="square" lIns="0" tIns="0" rIns="0" bIns="0" rtlCol="0"/>
          <a:lstStyle/>
          <a:p>
            <a:endParaRPr/>
          </a:p>
        </p:txBody>
      </p:sp>
      <p:sp>
        <p:nvSpPr>
          <p:cNvPr id="18" name="bk object 18"/>
          <p:cNvSpPr/>
          <p:nvPr/>
        </p:nvSpPr>
        <p:spPr>
          <a:xfrm>
            <a:off x="1193291" y="1737360"/>
            <a:ext cx="9966960" cy="0"/>
          </a:xfrm>
          <a:custGeom>
            <a:avLst/>
            <a:gdLst/>
            <a:ahLst/>
            <a:cxnLst/>
            <a:rect l="l" t="t" r="r" b="b"/>
            <a:pathLst>
              <a:path w="9966960">
                <a:moveTo>
                  <a:pt x="0" y="0"/>
                </a:moveTo>
                <a:lnTo>
                  <a:pt x="9966960" y="0"/>
                </a:lnTo>
              </a:path>
            </a:pathLst>
          </a:custGeom>
          <a:ln w="6096">
            <a:solidFill>
              <a:srgbClr val="7E7E7E"/>
            </a:solidFill>
          </a:ln>
        </p:spPr>
        <p:txBody>
          <a:bodyPr wrap="square" lIns="0" tIns="0" rIns="0" bIns="0" rtlCol="0"/>
          <a:lstStyle/>
          <a:p>
            <a:endParaRPr/>
          </a:p>
        </p:txBody>
      </p:sp>
      <p:sp>
        <p:nvSpPr>
          <p:cNvPr id="2" name="Holder 2"/>
          <p:cNvSpPr>
            <a:spLocks noGrp="1"/>
          </p:cNvSpPr>
          <p:nvPr>
            <p:ph type="ctrTitle"/>
          </p:nvPr>
        </p:nvSpPr>
        <p:spPr>
          <a:xfrm>
            <a:off x="1522602" y="539241"/>
            <a:ext cx="9146794" cy="756919"/>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1/20/2021</a:t>
            </a:fld>
            <a:endParaRPr lang="en-US"/>
          </a:p>
        </p:txBody>
      </p:sp>
      <p:sp>
        <p:nvSpPr>
          <p:cNvPr id="6" name="Holder 6"/>
          <p:cNvSpPr>
            <a:spLocks noGrp="1"/>
          </p:cNvSpPr>
          <p:nvPr>
            <p:ph type="sldNum" sz="quarter" idx="7"/>
          </p:nvPr>
        </p:nvSpPr>
        <p:spPr/>
        <p:txBody>
          <a:bodyPr lIns="0" tIns="0" rIns="0" bIns="0"/>
          <a:lstStyle>
            <a:lvl1pPr>
              <a:defRPr sz="1050" b="0" i="0">
                <a:solidFill>
                  <a:schemeClr val="tx1"/>
                </a:solidFill>
                <a:latin typeface="Calibri"/>
                <a:cs typeface="Calibri"/>
              </a:defRPr>
            </a:lvl1pPr>
          </a:lstStyle>
          <a:p>
            <a:pPr marL="80645">
              <a:lnSpc>
                <a:spcPts val="1100"/>
              </a:lnSpc>
            </a:pPr>
            <a:r>
              <a:rPr dirty="0"/>
              <a:t>3-</a:t>
            </a:r>
            <a:fld id="{81D60167-4931-47E6-BA6A-407CBD079E47}" type="slidenum">
              <a:rPr dirty="0"/>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3047" y="6400799"/>
            <a:ext cx="12189460" cy="457200"/>
          </a:xfrm>
          <a:custGeom>
            <a:avLst/>
            <a:gdLst/>
            <a:ahLst/>
            <a:cxnLst/>
            <a:rect l="l" t="t" r="r" b="b"/>
            <a:pathLst>
              <a:path w="12189460" h="457200">
                <a:moveTo>
                  <a:pt x="0" y="457199"/>
                </a:moveTo>
                <a:lnTo>
                  <a:pt x="12188952" y="457199"/>
                </a:lnTo>
                <a:lnTo>
                  <a:pt x="12188952" y="0"/>
                </a:lnTo>
                <a:lnTo>
                  <a:pt x="0" y="0"/>
                </a:lnTo>
                <a:lnTo>
                  <a:pt x="0" y="457199"/>
                </a:lnTo>
                <a:close/>
              </a:path>
            </a:pathLst>
          </a:custGeom>
          <a:solidFill>
            <a:srgbClr val="2583C5"/>
          </a:solidFill>
        </p:spPr>
        <p:txBody>
          <a:bodyPr wrap="square" lIns="0" tIns="0" rIns="0" bIns="0" rtlCol="0"/>
          <a:lstStyle/>
          <a:p>
            <a:endParaRPr/>
          </a:p>
        </p:txBody>
      </p:sp>
      <p:sp>
        <p:nvSpPr>
          <p:cNvPr id="17" name="bk object 17"/>
          <p:cNvSpPr/>
          <p:nvPr/>
        </p:nvSpPr>
        <p:spPr>
          <a:xfrm>
            <a:off x="0" y="6333744"/>
            <a:ext cx="12189460" cy="64135"/>
          </a:xfrm>
          <a:custGeom>
            <a:avLst/>
            <a:gdLst/>
            <a:ahLst/>
            <a:cxnLst/>
            <a:rect l="l" t="t" r="r" b="b"/>
            <a:pathLst>
              <a:path w="12189460" h="64135">
                <a:moveTo>
                  <a:pt x="0" y="64007"/>
                </a:moveTo>
                <a:lnTo>
                  <a:pt x="12188952" y="64007"/>
                </a:lnTo>
                <a:lnTo>
                  <a:pt x="12188952" y="0"/>
                </a:lnTo>
                <a:lnTo>
                  <a:pt x="0" y="0"/>
                </a:lnTo>
                <a:lnTo>
                  <a:pt x="0" y="64007"/>
                </a:lnTo>
                <a:close/>
              </a:path>
            </a:pathLst>
          </a:custGeom>
          <a:solidFill>
            <a:srgbClr val="1CACE3"/>
          </a:solidFill>
        </p:spPr>
        <p:txBody>
          <a:bodyPr wrap="square" lIns="0" tIns="0" rIns="0" bIns="0" rtlCol="0"/>
          <a:lstStyle/>
          <a:p>
            <a:endParaRPr/>
          </a:p>
        </p:txBody>
      </p:sp>
      <p:sp>
        <p:nvSpPr>
          <p:cNvPr id="18" name="bk object 18"/>
          <p:cNvSpPr/>
          <p:nvPr/>
        </p:nvSpPr>
        <p:spPr>
          <a:xfrm>
            <a:off x="1193291" y="1737360"/>
            <a:ext cx="9966960" cy="0"/>
          </a:xfrm>
          <a:custGeom>
            <a:avLst/>
            <a:gdLst/>
            <a:ahLst/>
            <a:cxnLst/>
            <a:rect l="l" t="t" r="r" b="b"/>
            <a:pathLst>
              <a:path w="9966960">
                <a:moveTo>
                  <a:pt x="0" y="0"/>
                </a:moveTo>
                <a:lnTo>
                  <a:pt x="9966960" y="0"/>
                </a:lnTo>
              </a:path>
            </a:pathLst>
          </a:custGeom>
          <a:ln w="6096">
            <a:solidFill>
              <a:srgbClr val="7E7E7E"/>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4800" b="1" i="0" u="sng">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3200" b="0" i="0">
                <a:solidFill>
                  <a:srgbClr val="404040"/>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1/20/2021</a:t>
            </a:fld>
            <a:endParaRPr lang="en-US"/>
          </a:p>
        </p:txBody>
      </p:sp>
      <p:sp>
        <p:nvSpPr>
          <p:cNvPr id="6" name="Holder 6"/>
          <p:cNvSpPr>
            <a:spLocks noGrp="1"/>
          </p:cNvSpPr>
          <p:nvPr>
            <p:ph type="sldNum" sz="quarter" idx="7"/>
          </p:nvPr>
        </p:nvSpPr>
        <p:spPr/>
        <p:txBody>
          <a:bodyPr lIns="0" tIns="0" rIns="0" bIns="0"/>
          <a:lstStyle>
            <a:lvl1pPr>
              <a:defRPr sz="1050" b="0" i="0">
                <a:solidFill>
                  <a:schemeClr val="tx1"/>
                </a:solidFill>
                <a:latin typeface="Calibri"/>
                <a:cs typeface="Calibri"/>
              </a:defRPr>
            </a:lvl1pPr>
          </a:lstStyle>
          <a:p>
            <a:pPr marL="80645">
              <a:lnSpc>
                <a:spcPts val="1100"/>
              </a:lnSpc>
            </a:pPr>
            <a:r>
              <a:rPr dirty="0"/>
              <a:t>3-</a:t>
            </a:r>
            <a:fld id="{81D60167-4931-47E6-BA6A-407CBD079E47}" type="slidenum">
              <a:rPr dirty="0"/>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1" i="0" u="sng">
                <a:solidFill>
                  <a:schemeClr val="tx1"/>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1/20/2021</a:t>
            </a:fld>
            <a:endParaRPr lang="en-US"/>
          </a:p>
        </p:txBody>
      </p:sp>
      <p:sp>
        <p:nvSpPr>
          <p:cNvPr id="7" name="Holder 7"/>
          <p:cNvSpPr>
            <a:spLocks noGrp="1"/>
          </p:cNvSpPr>
          <p:nvPr>
            <p:ph type="sldNum" sz="quarter" idx="7"/>
          </p:nvPr>
        </p:nvSpPr>
        <p:spPr/>
        <p:txBody>
          <a:bodyPr lIns="0" tIns="0" rIns="0" bIns="0"/>
          <a:lstStyle>
            <a:lvl1pPr>
              <a:defRPr sz="1050" b="0" i="0">
                <a:solidFill>
                  <a:schemeClr val="tx1"/>
                </a:solidFill>
                <a:latin typeface="Calibri"/>
                <a:cs typeface="Calibri"/>
              </a:defRPr>
            </a:lvl1pPr>
          </a:lstStyle>
          <a:p>
            <a:pPr marL="80645">
              <a:lnSpc>
                <a:spcPts val="1100"/>
              </a:lnSpc>
            </a:pPr>
            <a:r>
              <a:rPr dirty="0"/>
              <a:t>3-</a:t>
            </a:r>
            <a:fld id="{81D60167-4931-47E6-BA6A-407CBD079E47}" type="slidenum">
              <a:rPr dirty="0"/>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1" i="0" u="sng">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1/20/2021</a:t>
            </a:fld>
            <a:endParaRPr lang="en-US"/>
          </a:p>
        </p:txBody>
      </p:sp>
      <p:sp>
        <p:nvSpPr>
          <p:cNvPr id="5" name="Holder 5"/>
          <p:cNvSpPr>
            <a:spLocks noGrp="1"/>
          </p:cNvSpPr>
          <p:nvPr>
            <p:ph type="sldNum" sz="quarter" idx="7"/>
          </p:nvPr>
        </p:nvSpPr>
        <p:spPr/>
        <p:txBody>
          <a:bodyPr lIns="0" tIns="0" rIns="0" bIns="0"/>
          <a:lstStyle>
            <a:lvl1pPr>
              <a:defRPr sz="1050" b="0" i="0">
                <a:solidFill>
                  <a:schemeClr val="tx1"/>
                </a:solidFill>
                <a:latin typeface="Calibri"/>
                <a:cs typeface="Calibri"/>
              </a:defRPr>
            </a:lvl1pPr>
          </a:lstStyle>
          <a:p>
            <a:pPr marL="80645">
              <a:lnSpc>
                <a:spcPts val="1100"/>
              </a:lnSpc>
            </a:pPr>
            <a:r>
              <a:rPr dirty="0"/>
              <a:t>3-</a:t>
            </a:r>
            <a:fld id="{81D60167-4931-47E6-BA6A-407CBD079E47}" type="slidenum">
              <a:rPr dirty="0"/>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1/20/2021</a:t>
            </a:fld>
            <a:endParaRPr lang="en-US"/>
          </a:p>
        </p:txBody>
      </p:sp>
      <p:sp>
        <p:nvSpPr>
          <p:cNvPr id="4" name="Holder 4"/>
          <p:cNvSpPr>
            <a:spLocks noGrp="1"/>
          </p:cNvSpPr>
          <p:nvPr>
            <p:ph type="sldNum" sz="quarter" idx="7"/>
          </p:nvPr>
        </p:nvSpPr>
        <p:spPr/>
        <p:txBody>
          <a:bodyPr lIns="0" tIns="0" rIns="0" bIns="0"/>
          <a:lstStyle>
            <a:lvl1pPr>
              <a:defRPr sz="1050" b="0" i="0">
                <a:solidFill>
                  <a:schemeClr val="tx1"/>
                </a:solidFill>
                <a:latin typeface="Calibri"/>
                <a:cs typeface="Calibri"/>
              </a:defRPr>
            </a:lvl1pPr>
          </a:lstStyle>
          <a:p>
            <a:pPr marL="80645">
              <a:lnSpc>
                <a:spcPts val="1100"/>
              </a:lnSpc>
            </a:pPr>
            <a:r>
              <a:rPr dirty="0"/>
              <a:t>3-</a:t>
            </a:r>
            <a:fld id="{81D60167-4931-47E6-BA6A-407CBD079E47}" type="slidenum">
              <a:rPr dirty="0"/>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3047" y="6400799"/>
            <a:ext cx="12189460" cy="457200"/>
          </a:xfrm>
          <a:custGeom>
            <a:avLst/>
            <a:gdLst/>
            <a:ahLst/>
            <a:cxnLst/>
            <a:rect l="l" t="t" r="r" b="b"/>
            <a:pathLst>
              <a:path w="12189460" h="457200">
                <a:moveTo>
                  <a:pt x="0" y="457199"/>
                </a:moveTo>
                <a:lnTo>
                  <a:pt x="12188952" y="457199"/>
                </a:lnTo>
                <a:lnTo>
                  <a:pt x="12188952" y="0"/>
                </a:lnTo>
                <a:lnTo>
                  <a:pt x="0" y="0"/>
                </a:lnTo>
                <a:lnTo>
                  <a:pt x="0" y="457199"/>
                </a:lnTo>
                <a:close/>
              </a:path>
            </a:pathLst>
          </a:custGeom>
          <a:solidFill>
            <a:srgbClr val="2583C5"/>
          </a:solidFill>
        </p:spPr>
        <p:txBody>
          <a:bodyPr wrap="square" lIns="0" tIns="0" rIns="0" bIns="0" rtlCol="0"/>
          <a:lstStyle/>
          <a:p>
            <a:endParaRPr/>
          </a:p>
        </p:txBody>
      </p:sp>
      <p:sp>
        <p:nvSpPr>
          <p:cNvPr id="17" name="bk object 17"/>
          <p:cNvSpPr/>
          <p:nvPr/>
        </p:nvSpPr>
        <p:spPr>
          <a:xfrm>
            <a:off x="0" y="6333744"/>
            <a:ext cx="12189460" cy="64135"/>
          </a:xfrm>
          <a:custGeom>
            <a:avLst/>
            <a:gdLst/>
            <a:ahLst/>
            <a:cxnLst/>
            <a:rect l="l" t="t" r="r" b="b"/>
            <a:pathLst>
              <a:path w="12189460" h="64135">
                <a:moveTo>
                  <a:pt x="0" y="64007"/>
                </a:moveTo>
                <a:lnTo>
                  <a:pt x="12188952" y="64007"/>
                </a:lnTo>
                <a:lnTo>
                  <a:pt x="12188952" y="0"/>
                </a:lnTo>
                <a:lnTo>
                  <a:pt x="0" y="0"/>
                </a:lnTo>
                <a:lnTo>
                  <a:pt x="0" y="64007"/>
                </a:lnTo>
                <a:close/>
              </a:path>
            </a:pathLst>
          </a:custGeom>
          <a:solidFill>
            <a:srgbClr val="1CACE3"/>
          </a:solidFill>
        </p:spPr>
        <p:txBody>
          <a:bodyPr wrap="square" lIns="0" tIns="0" rIns="0" bIns="0" rtlCol="0"/>
          <a:lstStyle/>
          <a:p>
            <a:endParaRPr/>
          </a:p>
        </p:txBody>
      </p:sp>
      <p:sp>
        <p:nvSpPr>
          <p:cNvPr id="2" name="Holder 2"/>
          <p:cNvSpPr>
            <a:spLocks noGrp="1"/>
          </p:cNvSpPr>
          <p:nvPr>
            <p:ph type="title"/>
          </p:nvPr>
        </p:nvSpPr>
        <p:spPr>
          <a:xfrm>
            <a:off x="1018616" y="828802"/>
            <a:ext cx="10154767" cy="756919"/>
          </a:xfrm>
          <a:prstGeom prst="rect">
            <a:avLst/>
          </a:prstGeom>
        </p:spPr>
        <p:txBody>
          <a:bodyPr wrap="square" lIns="0" tIns="0" rIns="0" bIns="0">
            <a:spAutoFit/>
          </a:bodyPr>
          <a:lstStyle>
            <a:lvl1pPr>
              <a:defRPr sz="4800" b="1" i="0" u="sng">
                <a:solidFill>
                  <a:schemeClr val="tx1"/>
                </a:solidFill>
                <a:latin typeface="Arial"/>
                <a:cs typeface="Arial"/>
              </a:defRPr>
            </a:lvl1pPr>
          </a:lstStyle>
          <a:p>
            <a:endParaRPr/>
          </a:p>
        </p:txBody>
      </p:sp>
      <p:sp>
        <p:nvSpPr>
          <p:cNvPr id="3" name="Holder 3"/>
          <p:cNvSpPr>
            <a:spLocks noGrp="1"/>
          </p:cNvSpPr>
          <p:nvPr>
            <p:ph type="body" idx="1"/>
          </p:nvPr>
        </p:nvSpPr>
        <p:spPr>
          <a:xfrm>
            <a:off x="1244295" y="1940179"/>
            <a:ext cx="7566025" cy="3063875"/>
          </a:xfrm>
          <a:prstGeom prst="rect">
            <a:avLst/>
          </a:prstGeom>
        </p:spPr>
        <p:txBody>
          <a:bodyPr wrap="square" lIns="0" tIns="0" rIns="0" bIns="0">
            <a:spAutoFit/>
          </a:bodyPr>
          <a:lstStyle>
            <a:lvl1pPr>
              <a:defRPr sz="3200" b="0" i="0">
                <a:solidFill>
                  <a:srgbClr val="404040"/>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1/20/2021</a:t>
            </a:fld>
            <a:endParaRPr lang="en-US"/>
          </a:p>
        </p:txBody>
      </p:sp>
      <p:sp>
        <p:nvSpPr>
          <p:cNvPr id="6" name="Holder 6"/>
          <p:cNvSpPr>
            <a:spLocks noGrp="1"/>
          </p:cNvSpPr>
          <p:nvPr>
            <p:ph type="sldNum" sz="quarter" idx="7"/>
          </p:nvPr>
        </p:nvSpPr>
        <p:spPr>
          <a:xfrm>
            <a:off x="10862818" y="6575247"/>
            <a:ext cx="285115" cy="160020"/>
          </a:xfrm>
          <a:prstGeom prst="rect">
            <a:avLst/>
          </a:prstGeom>
        </p:spPr>
        <p:txBody>
          <a:bodyPr wrap="square" lIns="0" tIns="0" rIns="0" bIns="0">
            <a:spAutoFit/>
          </a:bodyPr>
          <a:lstStyle>
            <a:lvl1pPr>
              <a:defRPr sz="1050" b="0" i="0">
                <a:solidFill>
                  <a:schemeClr val="tx1"/>
                </a:solidFill>
                <a:latin typeface="Calibri"/>
                <a:cs typeface="Calibri"/>
              </a:defRPr>
            </a:lvl1pPr>
          </a:lstStyle>
          <a:p>
            <a:pPr marL="80645">
              <a:lnSpc>
                <a:spcPts val="1100"/>
              </a:lnSpc>
            </a:pPr>
            <a:r>
              <a:rPr dirty="0"/>
              <a:t>3-</a:t>
            </a:r>
            <a:fld id="{81D60167-4931-47E6-BA6A-407CBD079E47}" type="slidenum">
              <a:rPr dirty="0"/>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19.png"/><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6.jpg"/></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8.jpg"/></Relationships>
</file>

<file path=ppt/slides/_rels/slide4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2192000" cy="6858000"/>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0" y="6400799"/>
            <a:ext cx="12192000" cy="457200"/>
          </a:xfrm>
          <a:custGeom>
            <a:avLst/>
            <a:gdLst/>
            <a:ahLst/>
            <a:cxnLst/>
            <a:rect l="l" t="t" r="r" b="b"/>
            <a:pathLst>
              <a:path w="12192000" h="457200">
                <a:moveTo>
                  <a:pt x="0" y="457199"/>
                </a:moveTo>
                <a:lnTo>
                  <a:pt x="12192000" y="457199"/>
                </a:lnTo>
                <a:lnTo>
                  <a:pt x="12192000" y="0"/>
                </a:lnTo>
                <a:lnTo>
                  <a:pt x="0" y="0"/>
                </a:lnTo>
                <a:lnTo>
                  <a:pt x="0" y="457199"/>
                </a:lnTo>
                <a:close/>
              </a:path>
            </a:pathLst>
          </a:custGeom>
          <a:solidFill>
            <a:srgbClr val="2583C5"/>
          </a:solidFill>
        </p:spPr>
        <p:txBody>
          <a:bodyPr wrap="square" lIns="0" tIns="0" rIns="0" bIns="0" rtlCol="0"/>
          <a:lstStyle/>
          <a:p>
            <a:endParaRPr/>
          </a:p>
        </p:txBody>
      </p:sp>
      <p:sp>
        <p:nvSpPr>
          <p:cNvPr id="4" name="object 4"/>
          <p:cNvSpPr/>
          <p:nvPr/>
        </p:nvSpPr>
        <p:spPr>
          <a:xfrm>
            <a:off x="0" y="6333744"/>
            <a:ext cx="12192000" cy="67310"/>
          </a:xfrm>
          <a:custGeom>
            <a:avLst/>
            <a:gdLst/>
            <a:ahLst/>
            <a:cxnLst/>
            <a:rect l="l" t="t" r="r" b="b"/>
            <a:pathLst>
              <a:path w="12192000" h="67310">
                <a:moveTo>
                  <a:pt x="0" y="67055"/>
                </a:moveTo>
                <a:lnTo>
                  <a:pt x="12192000" y="67055"/>
                </a:lnTo>
                <a:lnTo>
                  <a:pt x="12192000" y="0"/>
                </a:lnTo>
                <a:lnTo>
                  <a:pt x="0" y="0"/>
                </a:lnTo>
                <a:lnTo>
                  <a:pt x="0" y="67055"/>
                </a:lnTo>
                <a:close/>
              </a:path>
            </a:pathLst>
          </a:custGeom>
          <a:solidFill>
            <a:srgbClr val="1CACE3"/>
          </a:solidFill>
        </p:spPr>
        <p:txBody>
          <a:bodyPr wrap="square" lIns="0" tIns="0" rIns="0" bIns="0" rtlCol="0"/>
          <a:lstStyle/>
          <a:p>
            <a:endParaRPr/>
          </a:p>
        </p:txBody>
      </p:sp>
      <p:sp>
        <p:nvSpPr>
          <p:cNvPr id="5" name="object 5"/>
          <p:cNvSpPr/>
          <p:nvPr/>
        </p:nvSpPr>
        <p:spPr>
          <a:xfrm>
            <a:off x="3514344" y="4343400"/>
            <a:ext cx="7568565" cy="0"/>
          </a:xfrm>
          <a:custGeom>
            <a:avLst/>
            <a:gdLst/>
            <a:ahLst/>
            <a:cxnLst/>
            <a:rect l="l" t="t" r="r" b="b"/>
            <a:pathLst>
              <a:path w="7568565">
                <a:moveTo>
                  <a:pt x="0" y="0"/>
                </a:moveTo>
                <a:lnTo>
                  <a:pt x="7568183" y="0"/>
                </a:lnTo>
              </a:path>
            </a:pathLst>
          </a:custGeom>
          <a:ln w="6096">
            <a:solidFill>
              <a:srgbClr val="7E7E7E"/>
            </a:solidFill>
          </a:ln>
        </p:spPr>
        <p:txBody>
          <a:bodyPr wrap="square" lIns="0" tIns="0" rIns="0" bIns="0" rtlCol="0"/>
          <a:lstStyle/>
          <a:p>
            <a:endParaRPr/>
          </a:p>
        </p:txBody>
      </p:sp>
      <p:sp>
        <p:nvSpPr>
          <p:cNvPr id="6" name="object 6"/>
          <p:cNvSpPr/>
          <p:nvPr/>
        </p:nvSpPr>
        <p:spPr>
          <a:xfrm>
            <a:off x="3624071" y="877824"/>
            <a:ext cx="8568055" cy="3442970"/>
          </a:xfrm>
          <a:custGeom>
            <a:avLst/>
            <a:gdLst/>
            <a:ahLst/>
            <a:cxnLst/>
            <a:rect l="l" t="t" r="r" b="b"/>
            <a:pathLst>
              <a:path w="8568055" h="3442970">
                <a:moveTo>
                  <a:pt x="0" y="3442716"/>
                </a:moveTo>
                <a:lnTo>
                  <a:pt x="8567928" y="3442716"/>
                </a:lnTo>
                <a:lnTo>
                  <a:pt x="8567928" y="0"/>
                </a:lnTo>
                <a:lnTo>
                  <a:pt x="0" y="0"/>
                </a:lnTo>
                <a:lnTo>
                  <a:pt x="0" y="3442716"/>
                </a:lnTo>
                <a:close/>
              </a:path>
            </a:pathLst>
          </a:custGeom>
          <a:solidFill>
            <a:srgbClr val="527189"/>
          </a:solidFill>
        </p:spPr>
        <p:txBody>
          <a:bodyPr wrap="square" lIns="0" tIns="0" rIns="0" bIns="0" rtlCol="0"/>
          <a:lstStyle/>
          <a:p>
            <a:endParaRPr/>
          </a:p>
        </p:txBody>
      </p:sp>
      <p:sp>
        <p:nvSpPr>
          <p:cNvPr id="7" name="object 7"/>
          <p:cNvSpPr txBox="1">
            <a:spLocks noGrp="1"/>
          </p:cNvSpPr>
          <p:nvPr>
            <p:ph type="title"/>
          </p:nvPr>
        </p:nvSpPr>
        <p:spPr>
          <a:xfrm>
            <a:off x="3887851" y="1542364"/>
            <a:ext cx="6318250" cy="2282825"/>
          </a:xfrm>
          <a:prstGeom prst="rect">
            <a:avLst/>
          </a:prstGeom>
        </p:spPr>
        <p:txBody>
          <a:bodyPr vert="horz" wrap="square" lIns="0" tIns="200025" rIns="0" bIns="0" rtlCol="0">
            <a:spAutoFit/>
          </a:bodyPr>
          <a:lstStyle/>
          <a:p>
            <a:pPr marL="12700" marR="5080">
              <a:lnSpc>
                <a:spcPts val="8159"/>
              </a:lnSpc>
              <a:spcBef>
                <a:spcPts val="1575"/>
              </a:spcBef>
            </a:pPr>
            <a:r>
              <a:rPr sz="8000" u="none" spc="-60" dirty="0">
                <a:solidFill>
                  <a:srgbClr val="FFFFFF"/>
                </a:solidFill>
                <a:latin typeface="Calibri"/>
                <a:cs typeface="Calibri"/>
              </a:rPr>
              <a:t>Introduction</a:t>
            </a:r>
            <a:r>
              <a:rPr sz="8000" u="none" spc="-220" dirty="0">
                <a:solidFill>
                  <a:srgbClr val="FFFFFF"/>
                </a:solidFill>
                <a:latin typeface="Calibri"/>
                <a:cs typeface="Calibri"/>
              </a:rPr>
              <a:t> </a:t>
            </a:r>
            <a:r>
              <a:rPr sz="8000" u="none" spc="-65" dirty="0">
                <a:solidFill>
                  <a:srgbClr val="FFFFFF"/>
                </a:solidFill>
                <a:latin typeface="Calibri"/>
                <a:cs typeface="Calibri"/>
              </a:rPr>
              <a:t>to  </a:t>
            </a:r>
            <a:r>
              <a:rPr sz="8000" u="none" spc="-50" dirty="0">
                <a:solidFill>
                  <a:srgbClr val="FFFFFF"/>
                </a:solidFill>
                <a:latin typeface="Calibri"/>
                <a:cs typeface="Calibri"/>
              </a:rPr>
              <a:t>economics</a:t>
            </a:r>
            <a:endParaRPr sz="8000">
              <a:latin typeface="Calibri"/>
              <a:cs typeface="Calibri"/>
            </a:endParaRPr>
          </a:p>
        </p:txBody>
      </p:sp>
      <p:sp>
        <p:nvSpPr>
          <p:cNvPr id="8" name="object 8"/>
          <p:cNvSpPr/>
          <p:nvPr/>
        </p:nvSpPr>
        <p:spPr>
          <a:xfrm>
            <a:off x="3624071" y="4418076"/>
            <a:ext cx="8568055" cy="1562100"/>
          </a:xfrm>
          <a:custGeom>
            <a:avLst/>
            <a:gdLst/>
            <a:ahLst/>
            <a:cxnLst/>
            <a:rect l="l" t="t" r="r" b="b"/>
            <a:pathLst>
              <a:path w="8568055" h="1562100">
                <a:moveTo>
                  <a:pt x="0" y="1562100"/>
                </a:moveTo>
                <a:lnTo>
                  <a:pt x="8567928" y="1562100"/>
                </a:lnTo>
                <a:lnTo>
                  <a:pt x="8567928" y="0"/>
                </a:lnTo>
                <a:lnTo>
                  <a:pt x="0" y="0"/>
                </a:lnTo>
                <a:lnTo>
                  <a:pt x="0" y="1562100"/>
                </a:lnTo>
                <a:close/>
              </a:path>
            </a:pathLst>
          </a:custGeom>
          <a:solidFill>
            <a:srgbClr val="585858"/>
          </a:solidFill>
        </p:spPr>
        <p:txBody>
          <a:bodyPr wrap="square" lIns="0" tIns="0" rIns="0" bIns="0" rtlCol="0"/>
          <a:lstStyle/>
          <a:p>
            <a:endParaRPr/>
          </a:p>
        </p:txBody>
      </p:sp>
      <p:sp>
        <p:nvSpPr>
          <p:cNvPr id="9" name="object 9"/>
          <p:cNvSpPr txBox="1"/>
          <p:nvPr/>
        </p:nvSpPr>
        <p:spPr>
          <a:xfrm>
            <a:off x="3887851" y="3772661"/>
            <a:ext cx="3103245" cy="1059815"/>
          </a:xfrm>
          <a:prstGeom prst="rect">
            <a:avLst/>
          </a:prstGeom>
        </p:spPr>
        <p:txBody>
          <a:bodyPr vert="horz" wrap="square" lIns="0" tIns="12065" rIns="0" bIns="0" rtlCol="0">
            <a:spAutoFit/>
          </a:bodyPr>
          <a:lstStyle/>
          <a:p>
            <a:pPr marL="12700">
              <a:lnSpc>
                <a:spcPct val="100000"/>
              </a:lnSpc>
              <a:spcBef>
                <a:spcPts val="95"/>
              </a:spcBef>
            </a:pPr>
            <a:r>
              <a:rPr sz="2800" b="1" spc="-55" dirty="0">
                <a:solidFill>
                  <a:srgbClr val="FFFFFF"/>
                </a:solidFill>
                <a:latin typeface="Calibri"/>
                <a:cs typeface="Calibri"/>
              </a:rPr>
              <a:t>Chapter</a:t>
            </a:r>
            <a:r>
              <a:rPr sz="2800" b="1" spc="-70" dirty="0">
                <a:solidFill>
                  <a:srgbClr val="FFFFFF"/>
                </a:solidFill>
                <a:latin typeface="Calibri"/>
                <a:cs typeface="Calibri"/>
              </a:rPr>
              <a:t> </a:t>
            </a:r>
            <a:r>
              <a:rPr sz="2800" b="1" spc="-5" dirty="0">
                <a:solidFill>
                  <a:srgbClr val="FFFFFF"/>
                </a:solidFill>
                <a:latin typeface="Calibri"/>
                <a:cs typeface="Calibri"/>
              </a:rPr>
              <a:t>2</a:t>
            </a:r>
            <a:endParaRPr sz="2800" dirty="0">
              <a:latin typeface="Calibri"/>
              <a:cs typeface="Calibri"/>
            </a:endParaRPr>
          </a:p>
          <a:p>
            <a:pPr marL="12700">
              <a:lnSpc>
                <a:spcPct val="100000"/>
              </a:lnSpc>
              <a:spcBef>
                <a:spcPts val="1910"/>
              </a:spcBef>
            </a:pPr>
            <a:r>
              <a:rPr sz="2400" b="0" spc="120" dirty="0">
                <a:solidFill>
                  <a:srgbClr val="F1F1F1"/>
                </a:solidFill>
                <a:latin typeface="Calibri Light"/>
                <a:cs typeface="Calibri Light"/>
              </a:rPr>
              <a:t>SUPPLY AND</a:t>
            </a:r>
            <a:r>
              <a:rPr sz="2400" b="0" spc="459" dirty="0">
                <a:solidFill>
                  <a:srgbClr val="F1F1F1"/>
                </a:solidFill>
                <a:latin typeface="Calibri Light"/>
                <a:cs typeface="Calibri Light"/>
              </a:rPr>
              <a:t> </a:t>
            </a:r>
            <a:r>
              <a:rPr sz="2400" b="0" spc="140" dirty="0">
                <a:solidFill>
                  <a:srgbClr val="F1F1F1"/>
                </a:solidFill>
                <a:latin typeface="Calibri Light"/>
                <a:cs typeface="Calibri Light"/>
              </a:rPr>
              <a:t>DEMAND</a:t>
            </a:r>
            <a:endParaRPr sz="2400" dirty="0">
              <a:latin typeface="Calibri Light"/>
              <a:cs typeface="Calibri Light"/>
            </a:endParaRPr>
          </a:p>
        </p:txBody>
      </p:sp>
      <p:sp>
        <p:nvSpPr>
          <p:cNvPr id="10" name="object 10"/>
          <p:cNvSpPr/>
          <p:nvPr/>
        </p:nvSpPr>
        <p:spPr>
          <a:xfrm>
            <a:off x="0" y="877824"/>
            <a:ext cx="3514725" cy="5102860"/>
          </a:xfrm>
          <a:custGeom>
            <a:avLst/>
            <a:gdLst/>
            <a:ahLst/>
            <a:cxnLst/>
            <a:rect l="l" t="t" r="r" b="b"/>
            <a:pathLst>
              <a:path w="3514725" h="5102860">
                <a:moveTo>
                  <a:pt x="0" y="5102352"/>
                </a:moveTo>
                <a:lnTo>
                  <a:pt x="3514344" y="5102352"/>
                </a:lnTo>
                <a:lnTo>
                  <a:pt x="3514344" y="0"/>
                </a:lnTo>
                <a:lnTo>
                  <a:pt x="0" y="0"/>
                </a:lnTo>
                <a:lnTo>
                  <a:pt x="0" y="5102352"/>
                </a:lnTo>
                <a:close/>
              </a:path>
            </a:pathLst>
          </a:custGeom>
          <a:solidFill>
            <a:srgbClr val="272F4E"/>
          </a:solidFill>
        </p:spPr>
        <p:txBody>
          <a:bodyPr wrap="square" lIns="0" tIns="0" rIns="0" bIns="0" rtlCol="0"/>
          <a:lstStyle/>
          <a:p>
            <a:endParaRPr/>
          </a:p>
        </p:txBody>
      </p:sp>
      <p:sp>
        <p:nvSpPr>
          <p:cNvPr id="11" name="object 11"/>
          <p:cNvSpPr txBox="1"/>
          <p:nvPr/>
        </p:nvSpPr>
        <p:spPr>
          <a:xfrm>
            <a:off x="78739" y="3422726"/>
            <a:ext cx="2747010" cy="940435"/>
          </a:xfrm>
          <a:prstGeom prst="rect">
            <a:avLst/>
          </a:prstGeom>
        </p:spPr>
        <p:txBody>
          <a:bodyPr vert="horz" wrap="square" lIns="0" tIns="12700" rIns="0" bIns="0" rtlCol="0">
            <a:spAutoFit/>
          </a:bodyPr>
          <a:lstStyle/>
          <a:p>
            <a:pPr marL="12700" marR="5080">
              <a:lnSpc>
                <a:spcPct val="100000"/>
              </a:lnSpc>
              <a:spcBef>
                <a:spcPts val="100"/>
              </a:spcBef>
            </a:pPr>
            <a:r>
              <a:rPr sz="3000" b="1" spc="-35" dirty="0">
                <a:solidFill>
                  <a:srgbClr val="527189"/>
                </a:solidFill>
                <a:latin typeface="Calibri"/>
                <a:cs typeface="Calibri"/>
              </a:rPr>
              <a:t>Everyone’s </a:t>
            </a:r>
            <a:r>
              <a:rPr sz="3000" b="1" spc="-5" dirty="0">
                <a:solidFill>
                  <a:srgbClr val="527189"/>
                </a:solidFill>
                <a:latin typeface="Calibri"/>
                <a:cs typeface="Calibri"/>
              </a:rPr>
              <a:t>Smart  </a:t>
            </a:r>
            <a:r>
              <a:rPr sz="3000" b="1" spc="-10" dirty="0">
                <a:solidFill>
                  <a:srgbClr val="527189"/>
                </a:solidFill>
                <a:latin typeface="Calibri"/>
                <a:cs typeface="Calibri"/>
              </a:rPr>
              <a:t>University</a:t>
            </a:r>
            <a:endParaRPr sz="3000">
              <a:latin typeface="Calibri"/>
              <a:cs typeface="Calibri"/>
            </a:endParaRPr>
          </a:p>
        </p:txBody>
      </p:sp>
      <p:sp>
        <p:nvSpPr>
          <p:cNvPr id="12" name="object 12"/>
          <p:cNvSpPr/>
          <p:nvPr/>
        </p:nvSpPr>
        <p:spPr>
          <a:xfrm>
            <a:off x="79247" y="1748027"/>
            <a:ext cx="2694432" cy="1479803"/>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77848" y="812038"/>
            <a:ext cx="7585335" cy="848360"/>
          </a:xfrm>
          <a:prstGeom prst="rect">
            <a:avLst/>
          </a:prstGeom>
        </p:spPr>
        <p:txBody>
          <a:bodyPr vert="horz" wrap="square" lIns="0" tIns="12700" rIns="0" bIns="0" rtlCol="0">
            <a:spAutoFit/>
          </a:bodyPr>
          <a:lstStyle/>
          <a:p>
            <a:pPr marL="12700">
              <a:lnSpc>
                <a:spcPct val="100000"/>
              </a:lnSpc>
              <a:spcBef>
                <a:spcPts val="100"/>
              </a:spcBef>
            </a:pPr>
            <a:r>
              <a:rPr sz="5400"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SUPPLY AND DEMAND</a:t>
            </a:r>
            <a:endParaRPr sz="5400" b="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3" name="object 3"/>
          <p:cNvSpPr txBox="1"/>
          <p:nvPr/>
        </p:nvSpPr>
        <p:spPr>
          <a:xfrm>
            <a:off x="779516" y="1999951"/>
            <a:ext cx="4190999" cy="3958520"/>
          </a:xfrm>
          <a:prstGeom prst="rect">
            <a:avLst/>
          </a:prstGeom>
        </p:spPr>
        <p:txBody>
          <a:bodyPr vert="horz" wrap="square" lIns="0" tIns="229870" rIns="0" bIns="0" rtlCol="0">
            <a:spAutoFit/>
          </a:bodyPr>
          <a:lstStyle/>
          <a:p>
            <a:pPr algn="ctr">
              <a:lnSpc>
                <a:spcPct val="100000"/>
              </a:lnSpc>
              <a:spcBef>
                <a:spcPts val="1810"/>
              </a:spcBef>
            </a:pPr>
            <a:r>
              <a:rPr sz="32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Learning Outcomes</a:t>
            </a:r>
          </a:p>
          <a:p>
            <a:pPr marL="245745" marR="220345" indent="-15875" algn="ctr">
              <a:lnSpc>
                <a:spcPct val="138600"/>
              </a:lnSpc>
              <a:spcBef>
                <a:spcPts val="170"/>
              </a:spcBef>
            </a:pPr>
            <a:r>
              <a:rPr sz="2400" dirty="0">
                <a:ln w="0"/>
                <a:latin typeface="Sakkal Majalla" panose="02000000000000000000" pitchFamily="2" charset="-78"/>
                <a:cs typeface="Sakkal Majalla" panose="02000000000000000000" pitchFamily="2" charset="-78"/>
              </a:rPr>
              <a:t>Supply and Demand  </a:t>
            </a:r>
            <a:endParaRPr lang="ar-JO" sz="2400" dirty="0" smtClean="0">
              <a:ln w="0"/>
              <a:latin typeface="Sakkal Majalla" panose="02000000000000000000" pitchFamily="2" charset="-78"/>
              <a:cs typeface="Sakkal Majalla" panose="02000000000000000000" pitchFamily="2" charset="-78"/>
            </a:endParaRPr>
          </a:p>
          <a:p>
            <a:pPr marL="245745" marR="220345" indent="-15875" algn="ctr">
              <a:lnSpc>
                <a:spcPct val="138600"/>
              </a:lnSpc>
              <a:spcBef>
                <a:spcPts val="170"/>
              </a:spcBef>
            </a:pPr>
            <a:r>
              <a:rPr sz="2400" dirty="0" smtClean="0">
                <a:ln w="0"/>
                <a:latin typeface="Sakkal Majalla" panose="02000000000000000000" pitchFamily="2" charset="-78"/>
                <a:cs typeface="Sakkal Majalla" panose="02000000000000000000" pitchFamily="2" charset="-78"/>
              </a:rPr>
              <a:t>Movement </a:t>
            </a:r>
            <a:r>
              <a:rPr sz="2400" dirty="0">
                <a:ln w="0"/>
                <a:latin typeface="Sakkal Majalla" panose="02000000000000000000" pitchFamily="2" charset="-78"/>
                <a:cs typeface="Sakkal Majalla" panose="02000000000000000000" pitchFamily="2" charset="-78"/>
              </a:rPr>
              <a:t>versus </a:t>
            </a:r>
            <a:r>
              <a:rPr sz="2400" dirty="0" smtClean="0">
                <a:ln w="0"/>
                <a:latin typeface="Sakkal Majalla" panose="02000000000000000000" pitchFamily="2" charset="-78"/>
                <a:cs typeface="Sakkal Majalla" panose="02000000000000000000" pitchFamily="2" charset="-78"/>
              </a:rPr>
              <a:t>Shift</a:t>
            </a:r>
            <a:endParaRPr lang="ar-JO" sz="2400" dirty="0" smtClean="0">
              <a:ln w="0"/>
              <a:latin typeface="Sakkal Majalla" panose="02000000000000000000" pitchFamily="2" charset="-78"/>
              <a:cs typeface="Sakkal Majalla" panose="02000000000000000000" pitchFamily="2" charset="-78"/>
            </a:endParaRPr>
          </a:p>
          <a:p>
            <a:pPr marL="245745" marR="220345" indent="-15875" algn="ctr">
              <a:lnSpc>
                <a:spcPct val="138600"/>
              </a:lnSpc>
              <a:spcBef>
                <a:spcPts val="170"/>
              </a:spcBef>
            </a:pPr>
            <a:r>
              <a:rPr sz="2400" dirty="0" smtClean="0">
                <a:ln w="0"/>
                <a:latin typeface="Sakkal Majalla" panose="02000000000000000000" pitchFamily="2" charset="-78"/>
                <a:cs typeface="Sakkal Majalla" panose="02000000000000000000" pitchFamily="2" charset="-78"/>
              </a:rPr>
              <a:t>  </a:t>
            </a:r>
            <a:r>
              <a:rPr sz="2400" dirty="0">
                <a:ln w="0"/>
                <a:latin typeface="Sakkal Majalla" panose="02000000000000000000" pitchFamily="2" charset="-78"/>
                <a:cs typeface="Sakkal Majalla" panose="02000000000000000000" pitchFamily="2" charset="-78"/>
              </a:rPr>
              <a:t>Market </a:t>
            </a:r>
            <a:r>
              <a:rPr sz="2400" dirty="0" smtClean="0">
                <a:ln w="0"/>
                <a:latin typeface="Sakkal Majalla" panose="02000000000000000000" pitchFamily="2" charset="-78"/>
                <a:cs typeface="Sakkal Majalla" panose="02000000000000000000" pitchFamily="2" charset="-78"/>
              </a:rPr>
              <a:t>Shortage</a:t>
            </a:r>
            <a:endParaRPr lang="ar-JO" sz="2400" dirty="0" smtClean="0">
              <a:ln w="0"/>
              <a:latin typeface="Sakkal Majalla" panose="02000000000000000000" pitchFamily="2" charset="-78"/>
              <a:cs typeface="Sakkal Majalla" panose="02000000000000000000" pitchFamily="2" charset="-78"/>
            </a:endParaRPr>
          </a:p>
          <a:p>
            <a:pPr marL="245745" marR="220345" indent="-15875" algn="ctr">
              <a:lnSpc>
                <a:spcPct val="138600"/>
              </a:lnSpc>
              <a:spcBef>
                <a:spcPts val="170"/>
              </a:spcBef>
            </a:pPr>
            <a:r>
              <a:rPr sz="2400" dirty="0" smtClean="0">
                <a:ln w="0"/>
                <a:latin typeface="Sakkal Majalla" panose="02000000000000000000" pitchFamily="2" charset="-78"/>
                <a:cs typeface="Sakkal Majalla" panose="02000000000000000000" pitchFamily="2" charset="-78"/>
              </a:rPr>
              <a:t>  </a:t>
            </a:r>
            <a:r>
              <a:rPr sz="2400" dirty="0">
                <a:ln w="0"/>
                <a:latin typeface="Sakkal Majalla" panose="02000000000000000000" pitchFamily="2" charset="-78"/>
                <a:cs typeface="Sakkal Majalla" panose="02000000000000000000" pitchFamily="2" charset="-78"/>
              </a:rPr>
              <a:t>Disequilibrium Pricing  </a:t>
            </a:r>
            <a:endParaRPr lang="ar-JO" sz="2400" dirty="0" smtClean="0">
              <a:ln w="0"/>
              <a:latin typeface="Sakkal Majalla" panose="02000000000000000000" pitchFamily="2" charset="-78"/>
              <a:cs typeface="Sakkal Majalla" panose="02000000000000000000" pitchFamily="2" charset="-78"/>
            </a:endParaRPr>
          </a:p>
          <a:p>
            <a:pPr marL="245745" marR="220345" indent="-15875" algn="ctr">
              <a:lnSpc>
                <a:spcPct val="138600"/>
              </a:lnSpc>
              <a:spcBef>
                <a:spcPts val="170"/>
              </a:spcBef>
            </a:pPr>
            <a:r>
              <a:rPr sz="2400" dirty="0" smtClean="0">
                <a:ln w="0"/>
                <a:latin typeface="Sakkal Majalla" panose="02000000000000000000" pitchFamily="2" charset="-78"/>
                <a:cs typeface="Sakkal Majalla" panose="02000000000000000000" pitchFamily="2" charset="-78"/>
              </a:rPr>
              <a:t>Demand </a:t>
            </a:r>
            <a:r>
              <a:rPr sz="2400" dirty="0">
                <a:ln w="0"/>
                <a:latin typeface="Sakkal Majalla" panose="02000000000000000000" pitchFamily="2" charset="-78"/>
                <a:cs typeface="Sakkal Majalla" panose="02000000000000000000" pitchFamily="2" charset="-78"/>
              </a:rPr>
              <a:t>Curve </a:t>
            </a:r>
            <a:endParaRPr lang="ar-JO" sz="2400" dirty="0" smtClean="0">
              <a:ln w="0"/>
              <a:latin typeface="Sakkal Majalla" panose="02000000000000000000" pitchFamily="2" charset="-78"/>
              <a:cs typeface="Sakkal Majalla" panose="02000000000000000000" pitchFamily="2" charset="-78"/>
            </a:endParaRPr>
          </a:p>
          <a:p>
            <a:pPr marL="245745" marR="220345" indent="-15875" algn="ctr">
              <a:lnSpc>
                <a:spcPct val="138600"/>
              </a:lnSpc>
              <a:spcBef>
                <a:spcPts val="170"/>
              </a:spcBef>
            </a:pPr>
            <a:r>
              <a:rPr sz="2400" dirty="0" smtClean="0">
                <a:ln w="0"/>
                <a:latin typeface="Sakkal Majalla" panose="02000000000000000000" pitchFamily="2" charset="-78"/>
                <a:cs typeface="Sakkal Majalla" panose="02000000000000000000" pitchFamily="2" charset="-78"/>
              </a:rPr>
              <a:t> </a:t>
            </a:r>
            <a:r>
              <a:rPr sz="2400" dirty="0">
                <a:ln w="0"/>
                <a:latin typeface="Sakkal Majalla" panose="02000000000000000000" pitchFamily="2" charset="-78"/>
                <a:cs typeface="Sakkal Majalla" panose="02000000000000000000" pitchFamily="2" charset="-78"/>
              </a:rPr>
              <a:t>Market Shortage</a:t>
            </a:r>
          </a:p>
        </p:txBody>
      </p:sp>
      <p:sp>
        <p:nvSpPr>
          <p:cNvPr id="4" name="object 4"/>
          <p:cNvSpPr/>
          <p:nvPr/>
        </p:nvSpPr>
        <p:spPr>
          <a:xfrm>
            <a:off x="6466331" y="1845623"/>
            <a:ext cx="5329459" cy="4305328"/>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14400" y="1676400"/>
            <a:ext cx="6767970" cy="2056332"/>
          </a:xfrm>
          <a:prstGeom prst="rect">
            <a:avLst/>
          </a:prstGeom>
        </p:spPr>
        <p:txBody>
          <a:bodyPr vert="horz" wrap="square" lIns="0" tIns="136525" rIns="0" bIns="0" rtlCol="0">
            <a:spAutoFit/>
          </a:bodyPr>
          <a:lstStyle/>
          <a:p>
            <a:pPr marL="222885" indent="-210820">
              <a:lnSpc>
                <a:spcPct val="100000"/>
              </a:lnSpc>
              <a:spcBef>
                <a:spcPts val="1075"/>
              </a:spcBef>
              <a:buClr>
                <a:srgbClr val="1CACE3"/>
              </a:buClr>
              <a:buSzPct val="97222"/>
              <a:buFont typeface="Wingdings"/>
              <a:buChar char=""/>
              <a:tabLst>
                <a:tab pos="223520" algn="l"/>
              </a:tabLst>
            </a:pPr>
            <a:r>
              <a:rPr sz="3600" dirty="0" smtClean="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Market </a:t>
            </a:r>
            <a:r>
              <a:rPr sz="36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transactions require two sides:</a:t>
            </a:r>
          </a:p>
          <a:p>
            <a:pPr marL="927100" indent="-915035">
              <a:lnSpc>
                <a:spcPct val="100000"/>
              </a:lnSpc>
              <a:spcBef>
                <a:spcPts val="975"/>
              </a:spcBef>
              <a:buClr>
                <a:srgbClr val="1CACE3"/>
              </a:buClr>
              <a:buSzPct val="97222"/>
              <a:buFont typeface="Wingdings"/>
              <a:buChar char=""/>
              <a:tabLst>
                <a:tab pos="926465" algn="l"/>
                <a:tab pos="927735" algn="l"/>
              </a:tabLst>
            </a:pPr>
            <a:r>
              <a:rPr sz="36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Supply</a:t>
            </a:r>
          </a:p>
          <a:p>
            <a:pPr marL="927100" indent="-915035">
              <a:lnSpc>
                <a:spcPct val="100000"/>
              </a:lnSpc>
              <a:spcBef>
                <a:spcPts val="960"/>
              </a:spcBef>
              <a:buClr>
                <a:srgbClr val="1CACE3"/>
              </a:buClr>
              <a:buSzPct val="97222"/>
              <a:buFont typeface="Wingdings"/>
              <a:buChar char=""/>
              <a:tabLst>
                <a:tab pos="926465" algn="l"/>
                <a:tab pos="927735" algn="l"/>
              </a:tabLst>
            </a:pPr>
            <a:r>
              <a:rPr sz="36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Demand</a:t>
            </a:r>
          </a:p>
        </p:txBody>
      </p:sp>
      <p:sp>
        <p:nvSpPr>
          <p:cNvPr id="3" name="object 3"/>
          <p:cNvSpPr/>
          <p:nvPr/>
        </p:nvSpPr>
        <p:spPr>
          <a:xfrm>
            <a:off x="9437420" y="454478"/>
            <a:ext cx="1982719" cy="1463039"/>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4" name="object 4"/>
          <p:cNvSpPr txBox="1">
            <a:spLocks noGrp="1"/>
          </p:cNvSpPr>
          <p:nvPr>
            <p:ph type="title"/>
          </p:nvPr>
        </p:nvSpPr>
        <p:spPr>
          <a:xfrm>
            <a:off x="1005839" y="698395"/>
            <a:ext cx="4522521" cy="690574"/>
          </a:xfrm>
          <a:prstGeom prst="rect">
            <a:avLst/>
          </a:prstGeom>
        </p:spPr>
        <p:txBody>
          <a:bodyPr vert="horz" wrap="square" lIns="0" tIns="13335" rIns="0" bIns="0" rtlCol="0">
            <a:spAutoFit/>
          </a:bodyPr>
          <a:lstStyle/>
          <a:p>
            <a:pPr marL="12700">
              <a:lnSpc>
                <a:spcPct val="100000"/>
              </a:lnSpc>
              <a:spcBef>
                <a:spcPts val="105"/>
              </a:spcBef>
            </a:pPr>
            <a:r>
              <a:rPr sz="4400"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Supply and Demand</a:t>
            </a:r>
            <a:endParaRPr sz="4400" b="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710842" y="2187387"/>
            <a:ext cx="5559856" cy="3711152"/>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3" name="object 3"/>
          <p:cNvSpPr txBox="1"/>
          <p:nvPr/>
        </p:nvSpPr>
        <p:spPr>
          <a:xfrm>
            <a:off x="685597" y="2145837"/>
            <a:ext cx="8306004" cy="1399422"/>
          </a:xfrm>
          <a:prstGeom prst="rect">
            <a:avLst/>
          </a:prstGeom>
        </p:spPr>
        <p:txBody>
          <a:bodyPr vert="horz" wrap="square" lIns="0" tIns="97155" rIns="0" bIns="0" rtlCol="0">
            <a:spAutoFit/>
          </a:bodyPr>
          <a:lstStyle/>
          <a:p>
            <a:pPr marL="12700" marR="5080">
              <a:lnSpc>
                <a:spcPct val="87100"/>
              </a:lnSpc>
              <a:spcBef>
                <a:spcPts val="765"/>
              </a:spcBef>
            </a:pPr>
            <a:r>
              <a:rPr sz="3200" dirty="0">
                <a:ln w="0"/>
                <a:latin typeface="Sakkal Majalla" panose="02000000000000000000" pitchFamily="2" charset="-78"/>
                <a:cs typeface="Sakkal Majalla" panose="02000000000000000000" pitchFamily="2" charset="-78"/>
              </a:rPr>
              <a:t>Supply – The ability and willingness to sell  (produce) specific quantities of a good at  alternative prices in a given time period, ceteris  paribus (other things being equal).</a:t>
            </a:r>
          </a:p>
        </p:txBody>
      </p:sp>
      <p:sp>
        <p:nvSpPr>
          <p:cNvPr id="4" name="object 4"/>
          <p:cNvSpPr txBox="1">
            <a:spLocks noGrp="1"/>
          </p:cNvSpPr>
          <p:nvPr>
            <p:ph type="title"/>
          </p:nvPr>
        </p:nvSpPr>
        <p:spPr>
          <a:xfrm>
            <a:off x="1528952" y="354838"/>
            <a:ext cx="4262248" cy="689932"/>
          </a:xfrm>
          <a:prstGeom prst="rect">
            <a:avLst/>
          </a:prstGeom>
        </p:spPr>
        <p:txBody>
          <a:bodyPr vert="horz" wrap="square" lIns="0" tIns="12700" rIns="0" bIns="0" rtlCol="0">
            <a:spAutoFit/>
          </a:bodyPr>
          <a:lstStyle/>
          <a:p>
            <a:pPr marL="12700">
              <a:lnSpc>
                <a:spcPct val="100000"/>
              </a:lnSpc>
              <a:spcBef>
                <a:spcPts val="100"/>
              </a:spcBef>
            </a:pPr>
            <a:r>
              <a:rPr sz="4400"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Supply and Demand</a:t>
            </a:r>
            <a:endParaRPr sz="4400" b="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5" name="object 5"/>
          <p:cNvSpPr/>
          <p:nvPr/>
        </p:nvSpPr>
        <p:spPr>
          <a:xfrm>
            <a:off x="9392849" y="209556"/>
            <a:ext cx="1981962" cy="1269241"/>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341125" cy="153888"/>
          </a:xfrm>
          <a:prstGeom prst="rect">
            <a:avLst/>
          </a:prstGeom>
        </p:spPr>
        <p:txBody>
          <a:bodyPr vert="horz" wrap="square" lIns="0" tIns="0" rIns="0" bIns="0" rtlCol="0">
            <a:spAutoFit/>
          </a:bodyPr>
          <a:lstStyle/>
          <a:p>
            <a:pPr marL="12700">
              <a:lnSpc>
                <a:spcPts val="1190"/>
              </a:lnSpc>
            </a:pPr>
            <a:r>
              <a:rPr sz="1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LO-2</a:t>
            </a:r>
            <a:endParaRPr sz="10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326578" cy="146194"/>
          </a:xfrm>
          <a:prstGeom prst="rect">
            <a:avLst/>
          </a:prstGeom>
        </p:spPr>
        <p:txBody>
          <a:bodyPr vert="horz" wrap="square" lIns="0" tIns="0" rIns="0" bIns="0" rtlCol="0">
            <a:spAutoFit/>
          </a:bodyPr>
          <a:lstStyle/>
          <a:p>
            <a:pPr marL="80645">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4</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723696" y="1673443"/>
            <a:ext cx="8667750" cy="1448473"/>
          </a:xfrm>
          <a:prstGeom prst="rect">
            <a:avLst/>
          </a:prstGeom>
        </p:spPr>
        <p:txBody>
          <a:bodyPr vert="horz" wrap="square" lIns="0" tIns="90170" rIns="0" bIns="0" rtlCol="0">
            <a:spAutoFit/>
          </a:bodyPr>
          <a:lstStyle/>
          <a:p>
            <a:pPr marL="12700" marR="5080">
              <a:lnSpc>
                <a:spcPts val="3460"/>
              </a:lnSpc>
              <a:spcBef>
                <a:spcPts val="710"/>
              </a:spcBef>
            </a:pPr>
            <a:r>
              <a:rPr sz="3350" dirty="0">
                <a:ln w="0"/>
                <a:latin typeface="Sakkal Majalla" panose="02000000000000000000" pitchFamily="2" charset="-78"/>
                <a:cs typeface="Sakkal Majalla" panose="02000000000000000000" pitchFamily="2" charset="-78"/>
              </a:rPr>
              <a:t>Demand </a:t>
            </a:r>
            <a:r>
              <a:rPr sz="3200" dirty="0">
                <a:ln w="0"/>
                <a:latin typeface="Sakkal Majalla" panose="02000000000000000000" pitchFamily="2" charset="-78"/>
                <a:cs typeface="Sakkal Majalla" panose="02000000000000000000" pitchFamily="2" charset="-78"/>
              </a:rPr>
              <a:t>– The ability and willingness to buy specific quantities of a  good at alternative prices in a given time period, </a:t>
            </a:r>
            <a:r>
              <a:rPr sz="3350" dirty="0">
                <a:ln w="0"/>
                <a:latin typeface="Sakkal Majalla" panose="02000000000000000000" pitchFamily="2" charset="-78"/>
                <a:cs typeface="Sakkal Majalla" panose="02000000000000000000" pitchFamily="2" charset="-78"/>
              </a:rPr>
              <a:t>ceteris paribus </a:t>
            </a:r>
            <a:r>
              <a:rPr sz="3200" dirty="0">
                <a:ln w="0"/>
                <a:latin typeface="Sakkal Majalla" panose="02000000000000000000" pitchFamily="2" charset="-78"/>
                <a:cs typeface="Sakkal Majalla" panose="02000000000000000000" pitchFamily="2" charset="-78"/>
              </a:rPr>
              <a:t>(other  things being equal).</a:t>
            </a:r>
          </a:p>
        </p:txBody>
      </p:sp>
      <p:sp>
        <p:nvSpPr>
          <p:cNvPr id="3" name="object 3"/>
          <p:cNvSpPr txBox="1"/>
          <p:nvPr/>
        </p:nvSpPr>
        <p:spPr>
          <a:xfrm>
            <a:off x="3259963" y="229615"/>
            <a:ext cx="3721100" cy="696595"/>
          </a:xfrm>
          <a:prstGeom prst="rect">
            <a:avLst/>
          </a:prstGeom>
        </p:spPr>
        <p:txBody>
          <a:bodyPr vert="horz" wrap="square" lIns="0" tIns="12700" rIns="0" bIns="0" rtlCol="0">
            <a:spAutoFit/>
          </a:bodyPr>
          <a:lstStyle/>
          <a:p>
            <a:pPr marL="12700">
              <a:lnSpc>
                <a:spcPct val="100000"/>
              </a:lnSpc>
              <a:spcBef>
                <a:spcPts val="100"/>
              </a:spcBef>
            </a:pPr>
            <a:r>
              <a:rPr sz="44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Supply and Demand</a:t>
            </a:r>
          </a:p>
        </p:txBody>
      </p:sp>
      <p:sp>
        <p:nvSpPr>
          <p:cNvPr id="4" name="object 4"/>
          <p:cNvSpPr/>
          <p:nvPr/>
        </p:nvSpPr>
        <p:spPr>
          <a:xfrm>
            <a:off x="9392849" y="209557"/>
            <a:ext cx="1730326" cy="1249730"/>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5" name="object 5"/>
          <p:cNvSpPr/>
          <p:nvPr/>
        </p:nvSpPr>
        <p:spPr>
          <a:xfrm>
            <a:off x="6947916" y="3022092"/>
            <a:ext cx="4652772" cy="3086100"/>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LO-2</a:t>
            </a:r>
            <a:endParaRPr sz="10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80645">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5</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215739" y="1913093"/>
            <a:ext cx="9124315" cy="977191"/>
          </a:xfrm>
          <a:prstGeom prst="rect">
            <a:avLst/>
          </a:prstGeom>
        </p:spPr>
        <p:txBody>
          <a:bodyPr vert="horz" wrap="square" lIns="0" tIns="67945" rIns="0" bIns="0" rtlCol="0">
            <a:spAutoFit/>
          </a:bodyPr>
          <a:lstStyle/>
          <a:p>
            <a:pPr marL="12700" marR="5080">
              <a:lnSpc>
                <a:spcPts val="3460"/>
              </a:lnSpc>
              <a:spcBef>
                <a:spcPts val="535"/>
              </a:spcBef>
            </a:pPr>
            <a:r>
              <a:rPr sz="3200" dirty="0">
                <a:ln w="0"/>
                <a:latin typeface="Sakkal Majalla" panose="02000000000000000000" pitchFamily="2" charset="-78"/>
                <a:cs typeface="Sakkal Majalla" panose="02000000000000000000" pitchFamily="2" charset="-78"/>
              </a:rPr>
              <a:t>Every market transaction involves an exchange and thus some element of  both supply and demand.</a:t>
            </a:r>
          </a:p>
        </p:txBody>
      </p:sp>
      <p:sp>
        <p:nvSpPr>
          <p:cNvPr id="3" name="object 3"/>
          <p:cNvSpPr txBox="1"/>
          <p:nvPr/>
        </p:nvSpPr>
        <p:spPr>
          <a:xfrm>
            <a:off x="2835401" y="224155"/>
            <a:ext cx="3721100" cy="696595"/>
          </a:xfrm>
          <a:prstGeom prst="rect">
            <a:avLst/>
          </a:prstGeom>
        </p:spPr>
        <p:txBody>
          <a:bodyPr vert="horz" wrap="square" lIns="0" tIns="12700" rIns="0" bIns="0" rtlCol="0">
            <a:spAutoFit/>
          </a:bodyPr>
          <a:lstStyle/>
          <a:p>
            <a:pPr marL="12700">
              <a:lnSpc>
                <a:spcPct val="100000"/>
              </a:lnSpc>
              <a:spcBef>
                <a:spcPts val="100"/>
              </a:spcBef>
            </a:pPr>
            <a:r>
              <a:rPr sz="44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Supply and Demand</a:t>
            </a:r>
          </a:p>
        </p:txBody>
      </p:sp>
      <p:sp>
        <p:nvSpPr>
          <p:cNvPr id="4" name="object 4"/>
          <p:cNvSpPr/>
          <p:nvPr/>
        </p:nvSpPr>
        <p:spPr>
          <a:xfrm>
            <a:off x="9392849" y="209557"/>
            <a:ext cx="1730326" cy="1249730"/>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5" name="object 5"/>
          <p:cNvSpPr/>
          <p:nvPr/>
        </p:nvSpPr>
        <p:spPr>
          <a:xfrm>
            <a:off x="5000726" y="3738765"/>
            <a:ext cx="6096268" cy="1499406"/>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LO-2</a:t>
            </a:r>
            <a:endParaRPr sz="10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8" name="object 8"/>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80645">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6</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50035" y="517093"/>
            <a:ext cx="3771265" cy="757555"/>
          </a:xfrm>
          <a:prstGeom prst="rect">
            <a:avLst/>
          </a:prstGeom>
        </p:spPr>
        <p:txBody>
          <a:bodyPr vert="horz" wrap="square" lIns="0" tIns="12700" rIns="0" bIns="0" rtlCol="0">
            <a:spAutoFit/>
          </a:bodyPr>
          <a:lstStyle/>
          <a:p>
            <a:pPr marL="12700">
              <a:lnSpc>
                <a:spcPct val="100000"/>
              </a:lnSpc>
              <a:spcBef>
                <a:spcPts val="100"/>
              </a:spcBef>
            </a:pPr>
            <a:r>
              <a:rPr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Individual Demand</a:t>
            </a:r>
          </a:p>
        </p:txBody>
      </p:sp>
      <p:sp>
        <p:nvSpPr>
          <p:cNvPr id="3" name="object 3"/>
          <p:cNvSpPr txBox="1"/>
          <p:nvPr/>
        </p:nvSpPr>
        <p:spPr>
          <a:xfrm>
            <a:off x="1184859" y="1753336"/>
            <a:ext cx="9463405" cy="2671244"/>
          </a:xfrm>
          <a:prstGeom prst="rect">
            <a:avLst/>
          </a:prstGeom>
        </p:spPr>
        <p:txBody>
          <a:bodyPr vert="horz" wrap="square" lIns="0" tIns="140335" rIns="0" bIns="0" rtlCol="0">
            <a:spAutoFit/>
          </a:bodyPr>
          <a:lstStyle/>
          <a:p>
            <a:pPr marL="199390" indent="-187325">
              <a:lnSpc>
                <a:spcPct val="100000"/>
              </a:lnSpc>
              <a:spcBef>
                <a:spcPts val="110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A demand exists only if someone is both willing and able to pay for a good.</a:t>
            </a:r>
          </a:p>
          <a:p>
            <a:pPr marL="104139" marR="727710" indent="-92075">
              <a:lnSpc>
                <a:spcPts val="3460"/>
              </a:lnSpc>
              <a:spcBef>
                <a:spcPts val="1440"/>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How much someone is willing to pay for something is determined by  his/her income and the opportunity cost.</a:t>
            </a:r>
          </a:p>
          <a:p>
            <a:pPr marL="396240" marR="672465" lvl="1" indent="-182880">
              <a:lnSpc>
                <a:spcPts val="3460"/>
              </a:lnSpc>
              <a:spcBef>
                <a:spcPts val="405"/>
              </a:spcBef>
              <a:buClr>
                <a:srgbClr val="1CACE3"/>
              </a:buClr>
              <a:buSzPct val="96875"/>
              <a:buFont typeface="Wingdings"/>
              <a:buChar char=""/>
              <a:tabLst>
                <a:tab pos="401320" algn="l"/>
              </a:tabLst>
            </a:pPr>
            <a:r>
              <a:rPr sz="3200" dirty="0">
                <a:ln w="0"/>
                <a:latin typeface="Sakkal Majalla" panose="02000000000000000000" pitchFamily="2" charset="-78"/>
                <a:cs typeface="Sakkal Majalla" panose="02000000000000000000" pitchFamily="2" charset="-78"/>
              </a:rPr>
              <a:t>Opportunity cost – the most desired goods or services foregone in  order to obtain something else.</a:t>
            </a:r>
          </a:p>
        </p:txBody>
      </p:sp>
      <p:sp>
        <p:nvSpPr>
          <p:cNvPr id="4" name="object 4"/>
          <p:cNvSpPr/>
          <p:nvPr/>
        </p:nvSpPr>
        <p:spPr>
          <a:xfrm>
            <a:off x="9392849" y="209557"/>
            <a:ext cx="1730326" cy="1249730"/>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5" name="object 5"/>
          <p:cNvSpPr/>
          <p:nvPr/>
        </p:nvSpPr>
        <p:spPr>
          <a:xfrm>
            <a:off x="8189976" y="3985259"/>
            <a:ext cx="3421379" cy="1918716"/>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LO-2</a:t>
            </a:r>
            <a:endParaRPr sz="10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80645">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7</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p:nvPr/>
        </p:nvSpPr>
        <p:spPr>
          <a:xfrm>
            <a:off x="7400282" y="3962400"/>
            <a:ext cx="3985133" cy="2224201"/>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2" name="object 2"/>
          <p:cNvSpPr txBox="1">
            <a:spLocks noGrp="1"/>
          </p:cNvSpPr>
          <p:nvPr>
            <p:ph type="title"/>
          </p:nvPr>
        </p:nvSpPr>
        <p:spPr>
          <a:xfrm>
            <a:off x="1370202" y="604520"/>
            <a:ext cx="3585210" cy="751488"/>
          </a:xfrm>
          <a:prstGeom prst="rect">
            <a:avLst/>
          </a:prstGeom>
        </p:spPr>
        <p:txBody>
          <a:bodyPr vert="horz" wrap="square" lIns="0" tIns="12700" rIns="0" bIns="0" rtlCol="0">
            <a:spAutoFit/>
          </a:bodyPr>
          <a:lstStyle/>
          <a:p>
            <a:pPr marL="12700">
              <a:lnSpc>
                <a:spcPct val="100000"/>
              </a:lnSpc>
              <a:spcBef>
                <a:spcPts val="100"/>
              </a:spcBef>
            </a:pPr>
            <a:r>
              <a:rPr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Demand Schedule</a:t>
            </a:r>
          </a:p>
        </p:txBody>
      </p:sp>
      <p:sp>
        <p:nvSpPr>
          <p:cNvPr id="3" name="object 3"/>
          <p:cNvSpPr txBox="1"/>
          <p:nvPr/>
        </p:nvSpPr>
        <p:spPr>
          <a:xfrm>
            <a:off x="1277238" y="1880743"/>
            <a:ext cx="8742045" cy="2503249"/>
          </a:xfrm>
          <a:prstGeom prst="rect">
            <a:avLst/>
          </a:prstGeom>
        </p:spPr>
        <p:txBody>
          <a:bodyPr vert="horz" wrap="square" lIns="0" tIns="67945" rIns="0" bIns="0" rtlCol="0">
            <a:spAutoFit/>
          </a:bodyPr>
          <a:lstStyle/>
          <a:p>
            <a:pPr marL="104139" marR="5080" indent="-91440">
              <a:lnSpc>
                <a:spcPts val="3460"/>
              </a:lnSpc>
              <a:spcBef>
                <a:spcPts val="53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A table showing the quantities of a good a consumer is willing and  able to buy at alternative prices in a given time period, </a:t>
            </a:r>
            <a:r>
              <a:rPr sz="3350" dirty="0">
                <a:ln w="0"/>
                <a:latin typeface="Sakkal Majalla" panose="02000000000000000000" pitchFamily="2" charset="-78"/>
                <a:cs typeface="Sakkal Majalla" panose="02000000000000000000" pitchFamily="2" charset="-78"/>
              </a:rPr>
              <a:t>ceteris paribus</a:t>
            </a:r>
            <a:r>
              <a:rPr sz="3200" dirty="0">
                <a:ln w="0"/>
                <a:latin typeface="Sakkal Majalla" panose="02000000000000000000" pitchFamily="2" charset="-78"/>
                <a:cs typeface="Sakkal Majalla" panose="02000000000000000000" pitchFamily="2" charset="-78"/>
              </a:rPr>
              <a:t>.</a:t>
            </a:r>
          </a:p>
          <a:p>
            <a:pPr marL="104139" marR="337185" indent="-91440">
              <a:lnSpc>
                <a:spcPts val="3460"/>
              </a:lnSpc>
              <a:spcBef>
                <a:spcPts val="138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Demand is an expression of buyer intentions—of a willingness to  buy—not a statement of actual purchases.</a:t>
            </a:r>
          </a:p>
        </p:txBody>
      </p:sp>
      <p:sp>
        <p:nvSpPr>
          <p:cNvPr id="4" name="object 4"/>
          <p:cNvSpPr/>
          <p:nvPr/>
        </p:nvSpPr>
        <p:spPr>
          <a:xfrm>
            <a:off x="9392849" y="209557"/>
            <a:ext cx="1730326" cy="1249730"/>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LO-2</a:t>
            </a:r>
            <a:endParaRPr sz="10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80645">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8</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8616" y="828802"/>
            <a:ext cx="10154767" cy="738664"/>
          </a:xfrm>
        </p:spPr>
        <p:txBody>
          <a:bodyPr/>
          <a:lstStyle/>
          <a:p>
            <a:pPr algn="ctr"/>
            <a:r>
              <a:rPr lang="en-US" b="0" u="none" dirty="0">
                <a:ln w="0"/>
                <a:solidFill>
                  <a:prstClr val="black"/>
                </a:solidFill>
                <a:effectLst>
                  <a:outerShdw blurRad="38100" dist="19050" dir="2700000" algn="tl" rotWithShape="0">
                    <a:prstClr val="black">
                      <a:alpha val="40000"/>
                    </a:prstClr>
                  </a:outerShdw>
                </a:effectLst>
                <a:latin typeface="Sakkal Majalla" panose="02000000000000000000" pitchFamily="2" charset="-78"/>
                <a:cs typeface="Sakkal Majalla" panose="02000000000000000000" pitchFamily="2" charset="-78"/>
              </a:rPr>
              <a:t>Demand Schedule</a:t>
            </a:r>
            <a:endParaRPr lang="ar-JO" u="none" dirty="0">
              <a:latin typeface="Sakkal Majalla" panose="02000000000000000000" pitchFamily="2" charset="-78"/>
              <a:cs typeface="Sakkal Majalla" panose="02000000000000000000" pitchFamily="2" charset="-78"/>
            </a:endParaRPr>
          </a:p>
        </p:txBody>
      </p:sp>
      <p:sp>
        <p:nvSpPr>
          <p:cNvPr id="4" name="object 4"/>
          <p:cNvSpPr/>
          <p:nvPr/>
        </p:nvSpPr>
        <p:spPr>
          <a:xfrm>
            <a:off x="9392849" y="209557"/>
            <a:ext cx="1730326" cy="1249730"/>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pic>
        <p:nvPicPr>
          <p:cNvPr id="3" name="Picture 2"/>
          <p:cNvPicPr>
            <a:picLocks noChangeAspect="1"/>
          </p:cNvPicPr>
          <p:nvPr/>
        </p:nvPicPr>
        <p:blipFill>
          <a:blip r:embed="rId4"/>
          <a:stretch>
            <a:fillRect/>
          </a:stretch>
        </p:blipFill>
        <p:spPr>
          <a:xfrm>
            <a:off x="2868543" y="2438400"/>
            <a:ext cx="6454911" cy="2994516"/>
          </a:xfrm>
          <a:prstGeom prst="rect">
            <a:avLst/>
          </a:prstGeom>
        </p:spPr>
      </p:pic>
    </p:spTree>
    <p:extLst>
      <p:ext uri="{BB962C8B-B14F-4D97-AF65-F5344CB8AC3E}">
        <p14:creationId xmlns:p14="http://schemas.microsoft.com/office/powerpoint/2010/main" val="1105560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724399" y="3352800"/>
            <a:ext cx="6533387" cy="2723198"/>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3" name="object 3"/>
          <p:cNvSpPr txBox="1">
            <a:spLocks noGrp="1"/>
          </p:cNvSpPr>
          <p:nvPr>
            <p:ph type="title"/>
          </p:nvPr>
        </p:nvSpPr>
        <p:spPr>
          <a:xfrm>
            <a:off x="1446402" y="531114"/>
            <a:ext cx="2957830" cy="751488"/>
          </a:xfrm>
          <a:prstGeom prst="rect">
            <a:avLst/>
          </a:prstGeom>
        </p:spPr>
        <p:txBody>
          <a:bodyPr vert="horz" wrap="square" lIns="0" tIns="12700" rIns="0" bIns="0" rtlCol="0">
            <a:spAutoFit/>
          </a:bodyPr>
          <a:lstStyle/>
          <a:p>
            <a:pPr marL="12700">
              <a:lnSpc>
                <a:spcPct val="100000"/>
              </a:lnSpc>
              <a:spcBef>
                <a:spcPts val="100"/>
              </a:spcBef>
            </a:pPr>
            <a:r>
              <a:rPr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Demand Curve</a:t>
            </a:r>
          </a:p>
        </p:txBody>
      </p:sp>
      <p:sp>
        <p:nvSpPr>
          <p:cNvPr id="4" name="object 4"/>
          <p:cNvSpPr txBox="1"/>
          <p:nvPr/>
        </p:nvSpPr>
        <p:spPr>
          <a:xfrm>
            <a:off x="1163218" y="1896821"/>
            <a:ext cx="9208135" cy="1790875"/>
          </a:xfrm>
          <a:prstGeom prst="rect">
            <a:avLst/>
          </a:prstGeom>
        </p:spPr>
        <p:txBody>
          <a:bodyPr vert="horz" wrap="square" lIns="0" tIns="60325" rIns="0" bIns="0" rtlCol="0">
            <a:spAutoFit/>
          </a:bodyPr>
          <a:lstStyle/>
          <a:p>
            <a:pPr marL="104139" marR="83820" indent="-91440">
              <a:lnSpc>
                <a:spcPts val="3030"/>
              </a:lnSpc>
              <a:spcBef>
                <a:spcPts val="475"/>
              </a:spcBef>
              <a:buClr>
                <a:srgbClr val="1CACE3"/>
              </a:buClr>
              <a:buSzPct val="96428"/>
              <a:buFont typeface="Wingdings"/>
              <a:buChar char=""/>
              <a:tabLst>
                <a:tab pos="176530" algn="l"/>
              </a:tabLst>
            </a:pPr>
            <a:r>
              <a:rPr sz="2800" dirty="0">
                <a:ln w="0"/>
                <a:latin typeface="Sakkal Majalla" panose="02000000000000000000" pitchFamily="2" charset="-78"/>
                <a:cs typeface="Sakkal Majalla" panose="02000000000000000000" pitchFamily="2" charset="-78"/>
              </a:rPr>
              <a:t>A curve describing the quantities of a good a consumer is willing and able to buy at  alternative prices in a given time period, </a:t>
            </a:r>
            <a:r>
              <a:rPr sz="2950" i="1" dirty="0">
                <a:ln w="0"/>
                <a:latin typeface="Sakkal Majalla" panose="02000000000000000000" pitchFamily="2" charset="-78"/>
                <a:cs typeface="Sakkal Majalla" panose="02000000000000000000" pitchFamily="2" charset="-78"/>
              </a:rPr>
              <a:t>ceteris paribus</a:t>
            </a:r>
            <a:r>
              <a:rPr sz="2800" dirty="0">
                <a:ln w="0"/>
                <a:latin typeface="Sakkal Majalla" panose="02000000000000000000" pitchFamily="2" charset="-78"/>
                <a:cs typeface="Sakkal Majalla" panose="02000000000000000000" pitchFamily="2" charset="-78"/>
              </a:rPr>
              <a:t>.</a:t>
            </a:r>
          </a:p>
          <a:p>
            <a:pPr marL="104139" marR="5080" indent="-91440">
              <a:lnSpc>
                <a:spcPts val="3020"/>
              </a:lnSpc>
              <a:spcBef>
                <a:spcPts val="1400"/>
              </a:spcBef>
              <a:buClr>
                <a:srgbClr val="1CACE3"/>
              </a:buClr>
              <a:buSzPct val="96428"/>
              <a:buFont typeface="Wingdings"/>
              <a:buChar char=""/>
              <a:tabLst>
                <a:tab pos="175895" algn="l"/>
              </a:tabLst>
            </a:pPr>
            <a:r>
              <a:rPr sz="2800" dirty="0">
                <a:ln w="0"/>
                <a:latin typeface="Sakkal Majalla" panose="02000000000000000000" pitchFamily="2" charset="-78"/>
                <a:cs typeface="Sakkal Majalla" panose="02000000000000000000" pitchFamily="2" charset="-78"/>
              </a:rPr>
              <a:t>The demand curve does not state actual purchases, rather only what consumers are  willing and able to purchase.</a:t>
            </a:r>
          </a:p>
        </p:txBody>
      </p:sp>
      <p:sp>
        <p:nvSpPr>
          <p:cNvPr id="5" name="object 5"/>
          <p:cNvSpPr/>
          <p:nvPr/>
        </p:nvSpPr>
        <p:spPr>
          <a:xfrm>
            <a:off x="9392849" y="209557"/>
            <a:ext cx="1730326" cy="1249730"/>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10</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3223418" y="386876"/>
            <a:ext cx="8785225" cy="738664"/>
          </a:xfrm>
        </p:spPr>
        <p:txBody>
          <a:bodyPr/>
          <a:lstStyle/>
          <a:p>
            <a:pPr algn="r" eaLnBrk="1" hangingPunct="1">
              <a:defRPr/>
            </a:pPr>
            <a:r>
              <a:rPr lang="en-US" u="none" dirty="0">
                <a:ln w="0"/>
                <a:solidFill>
                  <a:prstClr val="black"/>
                </a:solidFill>
                <a:effectLst>
                  <a:outerShdw blurRad="38100" dist="19050" dir="2700000" algn="tl" rotWithShape="0">
                    <a:prstClr val="black">
                      <a:alpha val="40000"/>
                    </a:prstClr>
                  </a:outerShdw>
                </a:effectLst>
                <a:latin typeface="Sakkal Majalla" panose="02000000000000000000" pitchFamily="2" charset="-78"/>
                <a:cs typeface="Sakkal Majalla" panose="02000000000000000000" pitchFamily="2" charset="-78"/>
              </a:rPr>
              <a:t>Demand Curve</a:t>
            </a:r>
            <a:endParaRPr lang="en-US" sz="2800" b="1" dirty="0">
              <a:solidFill>
                <a:srgbClr val="000000"/>
              </a:solidFill>
              <a:effectLst>
                <a:outerShdw blurRad="38100" dist="38100" dir="2700000" algn="tl">
                  <a:srgbClr val="FFFFFF"/>
                </a:outerShdw>
              </a:effectLst>
            </a:endParaRPr>
          </a:p>
        </p:txBody>
      </p:sp>
      <p:sp>
        <p:nvSpPr>
          <p:cNvPr id="8196" name="Line 4"/>
          <p:cNvSpPr>
            <a:spLocks noChangeShapeType="1"/>
          </p:cNvSpPr>
          <p:nvPr/>
        </p:nvSpPr>
        <p:spPr bwMode="auto">
          <a:xfrm>
            <a:off x="2424113" y="1989139"/>
            <a:ext cx="0" cy="35274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197" name="Line 5"/>
          <p:cNvSpPr>
            <a:spLocks noChangeShapeType="1"/>
          </p:cNvSpPr>
          <p:nvPr/>
        </p:nvSpPr>
        <p:spPr bwMode="auto">
          <a:xfrm>
            <a:off x="2409825" y="5516563"/>
            <a:ext cx="705643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198" name="Line 6"/>
          <p:cNvSpPr>
            <a:spLocks noChangeShapeType="1"/>
          </p:cNvSpPr>
          <p:nvPr/>
        </p:nvSpPr>
        <p:spPr bwMode="auto">
          <a:xfrm>
            <a:off x="3143250" y="2566988"/>
            <a:ext cx="5545138" cy="237490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199" name="Line 7"/>
          <p:cNvSpPr>
            <a:spLocks noChangeShapeType="1"/>
          </p:cNvSpPr>
          <p:nvPr/>
        </p:nvSpPr>
        <p:spPr bwMode="auto">
          <a:xfrm>
            <a:off x="2424113" y="3068638"/>
            <a:ext cx="187166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00" name="Line 8"/>
          <p:cNvSpPr>
            <a:spLocks noChangeShapeType="1"/>
          </p:cNvSpPr>
          <p:nvPr/>
        </p:nvSpPr>
        <p:spPr bwMode="auto">
          <a:xfrm>
            <a:off x="4295775" y="3068639"/>
            <a:ext cx="0" cy="24479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01" name="Line 9"/>
          <p:cNvSpPr>
            <a:spLocks noChangeShapeType="1"/>
          </p:cNvSpPr>
          <p:nvPr/>
        </p:nvSpPr>
        <p:spPr bwMode="auto">
          <a:xfrm>
            <a:off x="2424114" y="3357563"/>
            <a:ext cx="2592387"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02" name="Line 10"/>
          <p:cNvSpPr>
            <a:spLocks noChangeShapeType="1"/>
          </p:cNvSpPr>
          <p:nvPr/>
        </p:nvSpPr>
        <p:spPr bwMode="auto">
          <a:xfrm>
            <a:off x="5016500" y="3357563"/>
            <a:ext cx="0" cy="21590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03" name="Line 11"/>
          <p:cNvSpPr>
            <a:spLocks noChangeShapeType="1"/>
          </p:cNvSpPr>
          <p:nvPr/>
        </p:nvSpPr>
        <p:spPr bwMode="auto">
          <a:xfrm>
            <a:off x="2424114" y="3644900"/>
            <a:ext cx="3240087"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04" name="Line 12"/>
          <p:cNvSpPr>
            <a:spLocks noChangeShapeType="1"/>
          </p:cNvSpPr>
          <p:nvPr/>
        </p:nvSpPr>
        <p:spPr bwMode="auto">
          <a:xfrm>
            <a:off x="5664200" y="3644901"/>
            <a:ext cx="0" cy="187166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05" name="Line 13"/>
          <p:cNvSpPr>
            <a:spLocks noChangeShapeType="1"/>
          </p:cNvSpPr>
          <p:nvPr/>
        </p:nvSpPr>
        <p:spPr bwMode="auto">
          <a:xfrm>
            <a:off x="2424114" y="3933825"/>
            <a:ext cx="3887787"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06" name="Line 14"/>
          <p:cNvSpPr>
            <a:spLocks noChangeShapeType="1"/>
          </p:cNvSpPr>
          <p:nvPr/>
        </p:nvSpPr>
        <p:spPr bwMode="auto">
          <a:xfrm>
            <a:off x="2424114" y="4221163"/>
            <a:ext cx="4535487"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07" name="Line 15"/>
          <p:cNvSpPr>
            <a:spLocks noChangeShapeType="1"/>
          </p:cNvSpPr>
          <p:nvPr/>
        </p:nvSpPr>
        <p:spPr bwMode="auto">
          <a:xfrm>
            <a:off x="2424114" y="4508500"/>
            <a:ext cx="518477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08" name="Line 16"/>
          <p:cNvSpPr>
            <a:spLocks noChangeShapeType="1"/>
          </p:cNvSpPr>
          <p:nvPr/>
        </p:nvSpPr>
        <p:spPr bwMode="auto">
          <a:xfrm>
            <a:off x="6311900" y="3933825"/>
            <a:ext cx="0" cy="158273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09" name="Line 17"/>
          <p:cNvSpPr>
            <a:spLocks noChangeShapeType="1"/>
          </p:cNvSpPr>
          <p:nvPr/>
        </p:nvSpPr>
        <p:spPr bwMode="auto">
          <a:xfrm>
            <a:off x="6959600" y="4221163"/>
            <a:ext cx="0" cy="12954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10" name="Line 18"/>
          <p:cNvSpPr>
            <a:spLocks noChangeShapeType="1"/>
          </p:cNvSpPr>
          <p:nvPr/>
        </p:nvSpPr>
        <p:spPr bwMode="auto">
          <a:xfrm>
            <a:off x="7608888" y="4508501"/>
            <a:ext cx="0" cy="100806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11" name="Line 19"/>
          <p:cNvSpPr>
            <a:spLocks noChangeShapeType="1"/>
          </p:cNvSpPr>
          <p:nvPr/>
        </p:nvSpPr>
        <p:spPr bwMode="auto">
          <a:xfrm>
            <a:off x="2424113" y="4795838"/>
            <a:ext cx="590391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12" name="Line 20"/>
          <p:cNvSpPr>
            <a:spLocks noChangeShapeType="1"/>
          </p:cNvSpPr>
          <p:nvPr/>
        </p:nvSpPr>
        <p:spPr bwMode="auto">
          <a:xfrm>
            <a:off x="8328025" y="4797425"/>
            <a:ext cx="0" cy="71913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ar-JO"/>
          </a:p>
        </p:txBody>
      </p:sp>
      <p:sp>
        <p:nvSpPr>
          <p:cNvPr id="8213" name="Text Box 21"/>
          <p:cNvSpPr txBox="1">
            <a:spLocks noChangeArrowheads="1"/>
          </p:cNvSpPr>
          <p:nvPr/>
        </p:nvSpPr>
        <p:spPr bwMode="auto">
          <a:xfrm>
            <a:off x="1701800" y="1628776"/>
            <a:ext cx="10810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ar-SA" altLang="ar-JO" b="1" dirty="0" smtClean="0">
                <a:solidFill>
                  <a:srgbClr val="000000"/>
                </a:solidFill>
                <a:latin typeface="Arial" panose="020B0604020202020204" pitchFamily="34" charset="0"/>
              </a:rPr>
              <a:t>السعر</a:t>
            </a:r>
            <a:endParaRPr lang="en-US" altLang="ar-JO" b="1" dirty="0">
              <a:solidFill>
                <a:srgbClr val="000000"/>
              </a:solidFill>
              <a:latin typeface="Arial" panose="020B0604020202020204" pitchFamily="34" charset="0"/>
            </a:endParaRPr>
          </a:p>
        </p:txBody>
      </p:sp>
      <p:sp>
        <p:nvSpPr>
          <p:cNvPr id="8215" name="Text Box 23"/>
          <p:cNvSpPr txBox="1">
            <a:spLocks noChangeArrowheads="1"/>
          </p:cNvSpPr>
          <p:nvPr/>
        </p:nvSpPr>
        <p:spPr bwMode="auto">
          <a:xfrm>
            <a:off x="8543925" y="4292601"/>
            <a:ext cx="129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ar-SA" altLang="ar-JO" b="1">
                <a:solidFill>
                  <a:srgbClr val="000000"/>
                </a:solidFill>
                <a:latin typeface="Arial" panose="020B0604020202020204" pitchFamily="34" charset="0"/>
              </a:rPr>
              <a:t>منحنى الطلب</a:t>
            </a:r>
            <a:endParaRPr lang="en-US" altLang="ar-JO" b="1">
              <a:solidFill>
                <a:srgbClr val="000000"/>
              </a:solidFill>
              <a:latin typeface="Arial" panose="020B0604020202020204" pitchFamily="34" charset="0"/>
            </a:endParaRPr>
          </a:p>
        </p:txBody>
      </p:sp>
      <p:sp>
        <p:nvSpPr>
          <p:cNvPr id="8216" name="Text Box 24"/>
          <p:cNvSpPr txBox="1">
            <a:spLocks noChangeArrowheads="1"/>
          </p:cNvSpPr>
          <p:nvPr/>
        </p:nvSpPr>
        <p:spPr bwMode="auto">
          <a:xfrm>
            <a:off x="8686801" y="4797426"/>
            <a:ext cx="2889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en-US" altLang="ar-JO" b="1">
                <a:solidFill>
                  <a:srgbClr val="000000"/>
                </a:solidFill>
                <a:latin typeface="Arial" panose="020B0604020202020204" pitchFamily="34" charset="0"/>
              </a:rPr>
              <a:t>d</a:t>
            </a:r>
          </a:p>
        </p:txBody>
      </p:sp>
      <p:sp>
        <p:nvSpPr>
          <p:cNvPr id="8217" name="Text Box 25"/>
          <p:cNvSpPr txBox="1">
            <a:spLocks noChangeArrowheads="1"/>
          </p:cNvSpPr>
          <p:nvPr/>
        </p:nvSpPr>
        <p:spPr bwMode="auto">
          <a:xfrm>
            <a:off x="8363744" y="5510213"/>
            <a:ext cx="19462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ar-SA" altLang="ar-JO" b="1" dirty="0">
                <a:solidFill>
                  <a:srgbClr val="000000"/>
                </a:solidFill>
                <a:latin typeface="Arial" panose="020B0604020202020204" pitchFamily="34" charset="0"/>
              </a:rPr>
              <a:t>الكمية المطلوبة </a:t>
            </a:r>
            <a:r>
              <a:rPr lang="ar-SA" altLang="ar-JO" b="1" dirty="0" smtClean="0">
                <a:solidFill>
                  <a:srgbClr val="000000"/>
                </a:solidFill>
                <a:latin typeface="Arial" panose="020B0604020202020204" pitchFamily="34" charset="0"/>
              </a:rPr>
              <a:t>()</a:t>
            </a:r>
            <a:endParaRPr lang="en-US" altLang="ar-JO" b="1" dirty="0">
              <a:solidFill>
                <a:srgbClr val="000000"/>
              </a:solidFill>
              <a:latin typeface="Arial" panose="020B0604020202020204" pitchFamily="34" charset="0"/>
            </a:endParaRPr>
          </a:p>
        </p:txBody>
      </p:sp>
      <p:sp>
        <p:nvSpPr>
          <p:cNvPr id="8218" name="Text Box 26"/>
          <p:cNvSpPr txBox="1">
            <a:spLocks noChangeArrowheads="1"/>
          </p:cNvSpPr>
          <p:nvPr/>
        </p:nvSpPr>
        <p:spPr bwMode="auto">
          <a:xfrm>
            <a:off x="3216276" y="5516563"/>
            <a:ext cx="56880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endParaRPr lang="en-US" altLang="ar-JO">
              <a:latin typeface="Arial" panose="020B0604020202020204" pitchFamily="34" charset="0"/>
            </a:endParaRPr>
          </a:p>
        </p:txBody>
      </p:sp>
      <p:sp>
        <p:nvSpPr>
          <p:cNvPr id="8219" name="Text Box 27"/>
          <p:cNvSpPr txBox="1">
            <a:spLocks noChangeArrowheads="1"/>
          </p:cNvSpPr>
          <p:nvPr/>
        </p:nvSpPr>
        <p:spPr bwMode="auto">
          <a:xfrm>
            <a:off x="3719514" y="5516563"/>
            <a:ext cx="51133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ar-SA" altLang="ar-JO" b="1">
                <a:solidFill>
                  <a:srgbClr val="000000"/>
                </a:solidFill>
                <a:latin typeface="Arial" panose="020B0604020202020204" pitchFamily="34" charset="0"/>
              </a:rPr>
              <a:t>    200     180     160     140    120   100      80</a:t>
            </a:r>
            <a:endParaRPr lang="en-US" altLang="ar-JO" b="1">
              <a:solidFill>
                <a:srgbClr val="000000"/>
              </a:solidFill>
              <a:latin typeface="Arial" panose="020B0604020202020204" pitchFamily="34" charset="0"/>
            </a:endParaRPr>
          </a:p>
        </p:txBody>
      </p:sp>
      <p:sp>
        <p:nvSpPr>
          <p:cNvPr id="8220" name="Text Box 28"/>
          <p:cNvSpPr txBox="1">
            <a:spLocks noChangeArrowheads="1"/>
          </p:cNvSpPr>
          <p:nvPr/>
        </p:nvSpPr>
        <p:spPr bwMode="auto">
          <a:xfrm>
            <a:off x="1919289" y="2924176"/>
            <a:ext cx="504825" cy="192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ar-SA" altLang="ar-JO" sz="1200">
                <a:solidFill>
                  <a:srgbClr val="000000"/>
                </a:solidFill>
                <a:latin typeface="Arial" panose="020B0604020202020204" pitchFamily="34" charset="0"/>
              </a:rPr>
              <a:t>40</a:t>
            </a:r>
          </a:p>
          <a:p>
            <a:pPr eaLnBrk="1" hangingPunct="1">
              <a:spcBef>
                <a:spcPct val="50000"/>
              </a:spcBef>
            </a:pPr>
            <a:r>
              <a:rPr lang="ar-SA" altLang="ar-JO" sz="1200">
                <a:solidFill>
                  <a:srgbClr val="000000"/>
                </a:solidFill>
                <a:latin typeface="Arial" panose="020B0604020202020204" pitchFamily="34" charset="0"/>
              </a:rPr>
              <a:t>35</a:t>
            </a:r>
          </a:p>
          <a:p>
            <a:pPr eaLnBrk="1" hangingPunct="1">
              <a:spcBef>
                <a:spcPct val="50000"/>
              </a:spcBef>
            </a:pPr>
            <a:r>
              <a:rPr lang="ar-SA" altLang="ar-JO" sz="1200">
                <a:solidFill>
                  <a:srgbClr val="000000"/>
                </a:solidFill>
                <a:latin typeface="Arial" panose="020B0604020202020204" pitchFamily="34" charset="0"/>
              </a:rPr>
              <a:t>30</a:t>
            </a:r>
          </a:p>
          <a:p>
            <a:pPr eaLnBrk="1" hangingPunct="1">
              <a:spcBef>
                <a:spcPct val="50000"/>
              </a:spcBef>
            </a:pPr>
            <a:r>
              <a:rPr lang="ar-SA" altLang="ar-JO" sz="1200">
                <a:solidFill>
                  <a:srgbClr val="000000"/>
                </a:solidFill>
                <a:latin typeface="Arial" panose="020B0604020202020204" pitchFamily="34" charset="0"/>
              </a:rPr>
              <a:t>25</a:t>
            </a:r>
          </a:p>
          <a:p>
            <a:pPr eaLnBrk="1" hangingPunct="1">
              <a:spcBef>
                <a:spcPct val="50000"/>
              </a:spcBef>
            </a:pPr>
            <a:r>
              <a:rPr lang="ar-SA" altLang="ar-JO" sz="1200">
                <a:solidFill>
                  <a:srgbClr val="000000"/>
                </a:solidFill>
                <a:latin typeface="Arial" panose="020B0604020202020204" pitchFamily="34" charset="0"/>
              </a:rPr>
              <a:t>20</a:t>
            </a:r>
          </a:p>
          <a:p>
            <a:pPr eaLnBrk="1" hangingPunct="1">
              <a:spcBef>
                <a:spcPct val="50000"/>
              </a:spcBef>
            </a:pPr>
            <a:r>
              <a:rPr lang="ar-SA" altLang="ar-JO" sz="1200">
                <a:solidFill>
                  <a:srgbClr val="000000"/>
                </a:solidFill>
                <a:latin typeface="Arial" panose="020B0604020202020204" pitchFamily="34" charset="0"/>
              </a:rPr>
              <a:t>15</a:t>
            </a:r>
          </a:p>
          <a:p>
            <a:pPr eaLnBrk="1" hangingPunct="1">
              <a:spcBef>
                <a:spcPct val="50000"/>
              </a:spcBef>
            </a:pPr>
            <a:r>
              <a:rPr lang="ar-SA" altLang="ar-JO" sz="1200">
                <a:solidFill>
                  <a:srgbClr val="000000"/>
                </a:solidFill>
                <a:latin typeface="Arial" panose="020B0604020202020204" pitchFamily="34" charset="0"/>
              </a:rPr>
              <a:t>10</a:t>
            </a:r>
            <a:endParaRPr lang="en-US" altLang="ar-JO" sz="1200">
              <a:solidFill>
                <a:srgbClr val="000000"/>
              </a:solidFill>
              <a:latin typeface="Arial" panose="020B0604020202020204" pitchFamily="34" charset="0"/>
            </a:endParaRPr>
          </a:p>
        </p:txBody>
      </p:sp>
      <p:sp>
        <p:nvSpPr>
          <p:cNvPr id="8221" name="Text Box 29"/>
          <p:cNvSpPr txBox="1">
            <a:spLocks noChangeArrowheads="1"/>
          </p:cNvSpPr>
          <p:nvPr/>
        </p:nvSpPr>
        <p:spPr bwMode="auto">
          <a:xfrm>
            <a:off x="3071814" y="5876926"/>
            <a:ext cx="54006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spcBef>
                <a:spcPct val="50000"/>
              </a:spcBef>
            </a:pPr>
            <a:r>
              <a:rPr lang="ar-SA" altLang="ar-JO" b="1" dirty="0" smtClean="0">
                <a:solidFill>
                  <a:srgbClr val="000000"/>
                </a:solidFill>
                <a:latin typeface="Arial" panose="020B0604020202020204" pitchFamily="34" charset="0"/>
              </a:rPr>
              <a:t>لتوضيح </a:t>
            </a:r>
            <a:r>
              <a:rPr lang="ar-SA" altLang="ar-JO" b="1" dirty="0">
                <a:solidFill>
                  <a:srgbClr val="000000"/>
                </a:solidFill>
                <a:latin typeface="Arial" panose="020B0604020202020204" pitchFamily="34" charset="0"/>
              </a:rPr>
              <a:t>منحنى الطلب</a:t>
            </a:r>
            <a:endParaRPr lang="en-US" altLang="ar-JO" b="1" dirty="0">
              <a:solidFill>
                <a:srgbClr val="000000"/>
              </a:solidFill>
              <a:latin typeface="Arial" panose="020B0604020202020204" pitchFamily="34" charset="0"/>
            </a:endParaRPr>
          </a:p>
        </p:txBody>
      </p:sp>
      <p:sp>
        <p:nvSpPr>
          <p:cNvPr id="8222" name="Text Box 30"/>
          <p:cNvSpPr txBox="1">
            <a:spLocks noChangeArrowheads="1"/>
          </p:cNvSpPr>
          <p:nvPr/>
        </p:nvSpPr>
        <p:spPr bwMode="auto">
          <a:xfrm>
            <a:off x="4151314" y="2708276"/>
            <a:ext cx="4333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en-US" altLang="ar-JO" b="1">
                <a:solidFill>
                  <a:srgbClr val="000000"/>
                </a:solidFill>
                <a:latin typeface="Arial" panose="020B0604020202020204" pitchFamily="34" charset="0"/>
              </a:rPr>
              <a:t>A</a:t>
            </a:r>
          </a:p>
        </p:txBody>
      </p:sp>
      <p:sp>
        <p:nvSpPr>
          <p:cNvPr id="8223" name="Text Box 31"/>
          <p:cNvSpPr txBox="1">
            <a:spLocks noChangeArrowheads="1"/>
          </p:cNvSpPr>
          <p:nvPr/>
        </p:nvSpPr>
        <p:spPr bwMode="auto">
          <a:xfrm>
            <a:off x="4799013" y="2997201"/>
            <a:ext cx="3603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en-US" altLang="ar-JO" b="1">
                <a:solidFill>
                  <a:srgbClr val="000000"/>
                </a:solidFill>
                <a:latin typeface="Arial" panose="020B0604020202020204" pitchFamily="34" charset="0"/>
              </a:rPr>
              <a:t>B</a:t>
            </a:r>
          </a:p>
        </p:txBody>
      </p:sp>
      <p:sp>
        <p:nvSpPr>
          <p:cNvPr id="8224" name="Text Box 32"/>
          <p:cNvSpPr txBox="1">
            <a:spLocks noChangeArrowheads="1"/>
          </p:cNvSpPr>
          <p:nvPr/>
        </p:nvSpPr>
        <p:spPr bwMode="auto">
          <a:xfrm>
            <a:off x="5448301" y="3284538"/>
            <a:ext cx="3603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en-US" altLang="ar-JO" b="1">
                <a:solidFill>
                  <a:srgbClr val="000000"/>
                </a:solidFill>
                <a:latin typeface="Arial" panose="020B0604020202020204" pitchFamily="34" charset="0"/>
              </a:rPr>
              <a:t>C</a:t>
            </a:r>
          </a:p>
        </p:txBody>
      </p:sp>
      <p:sp>
        <p:nvSpPr>
          <p:cNvPr id="8225" name="Text Box 33"/>
          <p:cNvSpPr txBox="1">
            <a:spLocks noChangeArrowheads="1"/>
          </p:cNvSpPr>
          <p:nvPr/>
        </p:nvSpPr>
        <p:spPr bwMode="auto">
          <a:xfrm>
            <a:off x="6167438" y="3573463"/>
            <a:ext cx="3603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en-US" altLang="ar-JO" b="1">
                <a:solidFill>
                  <a:srgbClr val="000000"/>
                </a:solidFill>
                <a:latin typeface="Arial" panose="020B0604020202020204" pitchFamily="34" charset="0"/>
              </a:rPr>
              <a:t>D</a:t>
            </a:r>
          </a:p>
        </p:txBody>
      </p:sp>
      <p:sp>
        <p:nvSpPr>
          <p:cNvPr id="8226" name="Text Box 34"/>
          <p:cNvSpPr txBox="1">
            <a:spLocks noChangeArrowheads="1"/>
          </p:cNvSpPr>
          <p:nvPr/>
        </p:nvSpPr>
        <p:spPr bwMode="auto">
          <a:xfrm>
            <a:off x="6888163" y="3860801"/>
            <a:ext cx="3603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en-US" altLang="ar-JO" b="1">
                <a:solidFill>
                  <a:srgbClr val="000000"/>
                </a:solidFill>
                <a:latin typeface="Arial" panose="020B0604020202020204" pitchFamily="34" charset="0"/>
              </a:rPr>
              <a:t>E</a:t>
            </a:r>
          </a:p>
        </p:txBody>
      </p:sp>
      <p:sp>
        <p:nvSpPr>
          <p:cNvPr id="8227" name="Text Box 35"/>
          <p:cNvSpPr txBox="1">
            <a:spLocks noChangeArrowheads="1"/>
          </p:cNvSpPr>
          <p:nvPr/>
        </p:nvSpPr>
        <p:spPr bwMode="auto">
          <a:xfrm>
            <a:off x="7464426" y="4149726"/>
            <a:ext cx="3603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en-US" altLang="ar-JO" b="1">
                <a:solidFill>
                  <a:srgbClr val="000000"/>
                </a:solidFill>
                <a:latin typeface="Arial" panose="020B0604020202020204" pitchFamily="34" charset="0"/>
              </a:rPr>
              <a:t>F</a:t>
            </a:r>
          </a:p>
        </p:txBody>
      </p:sp>
      <p:sp>
        <p:nvSpPr>
          <p:cNvPr id="8228" name="Text Box 36"/>
          <p:cNvSpPr txBox="1">
            <a:spLocks noChangeArrowheads="1"/>
          </p:cNvSpPr>
          <p:nvPr/>
        </p:nvSpPr>
        <p:spPr bwMode="auto">
          <a:xfrm>
            <a:off x="8183563" y="4437063"/>
            <a:ext cx="3603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spcBef>
                <a:spcPct val="50000"/>
              </a:spcBef>
            </a:pPr>
            <a:r>
              <a:rPr lang="en-US" altLang="ar-JO" b="1" dirty="0">
                <a:solidFill>
                  <a:srgbClr val="000000"/>
                </a:solidFill>
                <a:latin typeface="Arial" panose="020B0604020202020204" pitchFamily="34" charset="0"/>
              </a:rPr>
              <a:t>G</a:t>
            </a:r>
          </a:p>
        </p:txBody>
      </p:sp>
      <p:sp>
        <p:nvSpPr>
          <p:cNvPr id="35" name="object 5"/>
          <p:cNvSpPr/>
          <p:nvPr/>
        </p:nvSpPr>
        <p:spPr>
          <a:xfrm>
            <a:off x="10310019" y="29308"/>
            <a:ext cx="1730326" cy="1249730"/>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0432082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blinds(horizontal)">
                                      <p:cBhvr>
                                        <p:cTn id="7" dur="500"/>
                                        <p:tgtEl>
                                          <p:spTgt spid="819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8196"/>
                                        </p:tgtEl>
                                        <p:attrNameLst>
                                          <p:attrName>style.visibility</p:attrName>
                                        </p:attrNameLst>
                                      </p:cBhvr>
                                      <p:to>
                                        <p:strVal val="visible"/>
                                      </p:to>
                                    </p:set>
                                    <p:anim calcmode="lin" valueType="num">
                                      <p:cBhvr additive="base">
                                        <p:cTn id="12" dur="2000" fill="hold"/>
                                        <p:tgtEl>
                                          <p:spTgt spid="8196"/>
                                        </p:tgtEl>
                                        <p:attrNameLst>
                                          <p:attrName>ppt_x</p:attrName>
                                        </p:attrNameLst>
                                      </p:cBhvr>
                                      <p:tavLst>
                                        <p:tav tm="0">
                                          <p:val>
                                            <p:strVal val="#ppt_x"/>
                                          </p:val>
                                        </p:tav>
                                        <p:tav tm="100000">
                                          <p:val>
                                            <p:strVal val="#ppt_x"/>
                                          </p:val>
                                        </p:tav>
                                      </p:tavLst>
                                    </p:anim>
                                    <p:anim calcmode="lin" valueType="num">
                                      <p:cBhvr additive="base">
                                        <p:cTn id="13" dur="2000" fill="hold"/>
                                        <p:tgtEl>
                                          <p:spTgt spid="8196"/>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8197"/>
                                        </p:tgtEl>
                                        <p:attrNameLst>
                                          <p:attrName>style.visibility</p:attrName>
                                        </p:attrNameLst>
                                      </p:cBhvr>
                                      <p:to>
                                        <p:strVal val="visible"/>
                                      </p:to>
                                    </p:set>
                                    <p:anim calcmode="lin" valueType="num">
                                      <p:cBhvr additive="base">
                                        <p:cTn id="16" dur="2000" fill="hold"/>
                                        <p:tgtEl>
                                          <p:spTgt spid="8197"/>
                                        </p:tgtEl>
                                        <p:attrNameLst>
                                          <p:attrName>ppt_x</p:attrName>
                                        </p:attrNameLst>
                                      </p:cBhvr>
                                      <p:tavLst>
                                        <p:tav tm="0">
                                          <p:val>
                                            <p:strVal val="#ppt_x"/>
                                          </p:val>
                                        </p:tav>
                                        <p:tav tm="100000">
                                          <p:val>
                                            <p:strVal val="#ppt_x"/>
                                          </p:val>
                                        </p:tav>
                                      </p:tavLst>
                                    </p:anim>
                                    <p:anim calcmode="lin" valueType="num">
                                      <p:cBhvr additive="base">
                                        <p:cTn id="17" dur="2000" fill="hold"/>
                                        <p:tgtEl>
                                          <p:spTgt spid="8197"/>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nodeType="clickEffect">
                                  <p:stCondLst>
                                    <p:cond delay="0"/>
                                  </p:stCondLst>
                                  <p:childTnLst>
                                    <p:set>
                                      <p:cBhvr>
                                        <p:cTn id="21" dur="1" fill="hold">
                                          <p:stCondLst>
                                            <p:cond delay="0"/>
                                          </p:stCondLst>
                                        </p:cTn>
                                        <p:tgtEl>
                                          <p:spTgt spid="8198"/>
                                        </p:tgtEl>
                                        <p:attrNameLst>
                                          <p:attrName>style.visibility</p:attrName>
                                        </p:attrNameLst>
                                      </p:cBhvr>
                                      <p:to>
                                        <p:strVal val="visible"/>
                                      </p:to>
                                    </p:set>
                                    <p:anim calcmode="lin" valueType="num">
                                      <p:cBhvr additive="base">
                                        <p:cTn id="22" dur="2000" fill="hold"/>
                                        <p:tgtEl>
                                          <p:spTgt spid="8198"/>
                                        </p:tgtEl>
                                        <p:attrNameLst>
                                          <p:attrName>ppt_x</p:attrName>
                                        </p:attrNameLst>
                                      </p:cBhvr>
                                      <p:tavLst>
                                        <p:tav tm="0">
                                          <p:val>
                                            <p:strVal val="#ppt_x"/>
                                          </p:val>
                                        </p:tav>
                                        <p:tav tm="100000">
                                          <p:val>
                                            <p:strVal val="#ppt_x"/>
                                          </p:val>
                                        </p:tav>
                                      </p:tavLst>
                                    </p:anim>
                                    <p:anim calcmode="lin" valueType="num">
                                      <p:cBhvr additive="base">
                                        <p:cTn id="23" dur="2000" fill="hold"/>
                                        <p:tgtEl>
                                          <p:spTgt spid="8198"/>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nodeType="clickEffect">
                                  <p:stCondLst>
                                    <p:cond delay="0"/>
                                  </p:stCondLst>
                                  <p:childTnLst>
                                    <p:set>
                                      <p:cBhvr>
                                        <p:cTn id="27" dur="1" fill="hold">
                                          <p:stCondLst>
                                            <p:cond delay="0"/>
                                          </p:stCondLst>
                                        </p:cTn>
                                        <p:tgtEl>
                                          <p:spTgt spid="8199"/>
                                        </p:tgtEl>
                                        <p:attrNameLst>
                                          <p:attrName>style.visibility</p:attrName>
                                        </p:attrNameLst>
                                      </p:cBhvr>
                                      <p:to>
                                        <p:strVal val="visible"/>
                                      </p:to>
                                    </p:set>
                                    <p:anim calcmode="lin" valueType="num">
                                      <p:cBhvr additive="base">
                                        <p:cTn id="28" dur="2000" fill="hold"/>
                                        <p:tgtEl>
                                          <p:spTgt spid="8199"/>
                                        </p:tgtEl>
                                        <p:attrNameLst>
                                          <p:attrName>ppt_x</p:attrName>
                                        </p:attrNameLst>
                                      </p:cBhvr>
                                      <p:tavLst>
                                        <p:tav tm="0">
                                          <p:val>
                                            <p:strVal val="#ppt_x"/>
                                          </p:val>
                                        </p:tav>
                                        <p:tav tm="100000">
                                          <p:val>
                                            <p:strVal val="#ppt_x"/>
                                          </p:val>
                                        </p:tav>
                                      </p:tavLst>
                                    </p:anim>
                                    <p:anim calcmode="lin" valueType="num">
                                      <p:cBhvr additive="base">
                                        <p:cTn id="29" dur="2000" fill="hold"/>
                                        <p:tgtEl>
                                          <p:spTgt spid="8199"/>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8200"/>
                                        </p:tgtEl>
                                        <p:attrNameLst>
                                          <p:attrName>style.visibility</p:attrName>
                                        </p:attrNameLst>
                                      </p:cBhvr>
                                      <p:to>
                                        <p:strVal val="visible"/>
                                      </p:to>
                                    </p:set>
                                    <p:anim calcmode="lin" valueType="num">
                                      <p:cBhvr additive="base">
                                        <p:cTn id="32" dur="2000" fill="hold"/>
                                        <p:tgtEl>
                                          <p:spTgt spid="8200"/>
                                        </p:tgtEl>
                                        <p:attrNameLst>
                                          <p:attrName>ppt_x</p:attrName>
                                        </p:attrNameLst>
                                      </p:cBhvr>
                                      <p:tavLst>
                                        <p:tav tm="0">
                                          <p:val>
                                            <p:strVal val="#ppt_x"/>
                                          </p:val>
                                        </p:tav>
                                        <p:tav tm="100000">
                                          <p:val>
                                            <p:strVal val="#ppt_x"/>
                                          </p:val>
                                        </p:tav>
                                      </p:tavLst>
                                    </p:anim>
                                    <p:anim calcmode="lin" valueType="num">
                                      <p:cBhvr additive="base">
                                        <p:cTn id="33" dur="2000" fill="hold"/>
                                        <p:tgtEl>
                                          <p:spTgt spid="8200"/>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8201"/>
                                        </p:tgtEl>
                                        <p:attrNameLst>
                                          <p:attrName>style.visibility</p:attrName>
                                        </p:attrNameLst>
                                      </p:cBhvr>
                                      <p:to>
                                        <p:strVal val="visible"/>
                                      </p:to>
                                    </p:set>
                                    <p:anim calcmode="lin" valueType="num">
                                      <p:cBhvr additive="base">
                                        <p:cTn id="36" dur="2000" fill="hold"/>
                                        <p:tgtEl>
                                          <p:spTgt spid="8201"/>
                                        </p:tgtEl>
                                        <p:attrNameLst>
                                          <p:attrName>ppt_x</p:attrName>
                                        </p:attrNameLst>
                                      </p:cBhvr>
                                      <p:tavLst>
                                        <p:tav tm="0">
                                          <p:val>
                                            <p:strVal val="#ppt_x"/>
                                          </p:val>
                                        </p:tav>
                                        <p:tav tm="100000">
                                          <p:val>
                                            <p:strVal val="#ppt_x"/>
                                          </p:val>
                                        </p:tav>
                                      </p:tavLst>
                                    </p:anim>
                                    <p:anim calcmode="lin" valueType="num">
                                      <p:cBhvr additive="base">
                                        <p:cTn id="37" dur="2000" fill="hold"/>
                                        <p:tgtEl>
                                          <p:spTgt spid="8201"/>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8202"/>
                                        </p:tgtEl>
                                        <p:attrNameLst>
                                          <p:attrName>style.visibility</p:attrName>
                                        </p:attrNameLst>
                                      </p:cBhvr>
                                      <p:to>
                                        <p:strVal val="visible"/>
                                      </p:to>
                                    </p:set>
                                    <p:anim calcmode="lin" valueType="num">
                                      <p:cBhvr additive="base">
                                        <p:cTn id="40" dur="2000" fill="hold"/>
                                        <p:tgtEl>
                                          <p:spTgt spid="8202"/>
                                        </p:tgtEl>
                                        <p:attrNameLst>
                                          <p:attrName>ppt_x</p:attrName>
                                        </p:attrNameLst>
                                      </p:cBhvr>
                                      <p:tavLst>
                                        <p:tav tm="0">
                                          <p:val>
                                            <p:strVal val="#ppt_x"/>
                                          </p:val>
                                        </p:tav>
                                        <p:tav tm="100000">
                                          <p:val>
                                            <p:strVal val="#ppt_x"/>
                                          </p:val>
                                        </p:tav>
                                      </p:tavLst>
                                    </p:anim>
                                    <p:anim calcmode="lin" valueType="num">
                                      <p:cBhvr additive="base">
                                        <p:cTn id="41" dur="2000" fill="hold"/>
                                        <p:tgtEl>
                                          <p:spTgt spid="8202"/>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8203"/>
                                        </p:tgtEl>
                                        <p:attrNameLst>
                                          <p:attrName>style.visibility</p:attrName>
                                        </p:attrNameLst>
                                      </p:cBhvr>
                                      <p:to>
                                        <p:strVal val="visible"/>
                                      </p:to>
                                    </p:set>
                                    <p:anim calcmode="lin" valueType="num">
                                      <p:cBhvr additive="base">
                                        <p:cTn id="44" dur="2000" fill="hold"/>
                                        <p:tgtEl>
                                          <p:spTgt spid="8203"/>
                                        </p:tgtEl>
                                        <p:attrNameLst>
                                          <p:attrName>ppt_x</p:attrName>
                                        </p:attrNameLst>
                                      </p:cBhvr>
                                      <p:tavLst>
                                        <p:tav tm="0">
                                          <p:val>
                                            <p:strVal val="#ppt_x"/>
                                          </p:val>
                                        </p:tav>
                                        <p:tav tm="100000">
                                          <p:val>
                                            <p:strVal val="#ppt_x"/>
                                          </p:val>
                                        </p:tav>
                                      </p:tavLst>
                                    </p:anim>
                                    <p:anim calcmode="lin" valueType="num">
                                      <p:cBhvr additive="base">
                                        <p:cTn id="45" dur="2000" fill="hold"/>
                                        <p:tgtEl>
                                          <p:spTgt spid="8203"/>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8204"/>
                                        </p:tgtEl>
                                        <p:attrNameLst>
                                          <p:attrName>style.visibility</p:attrName>
                                        </p:attrNameLst>
                                      </p:cBhvr>
                                      <p:to>
                                        <p:strVal val="visible"/>
                                      </p:to>
                                    </p:set>
                                    <p:anim calcmode="lin" valueType="num">
                                      <p:cBhvr additive="base">
                                        <p:cTn id="48" dur="2000" fill="hold"/>
                                        <p:tgtEl>
                                          <p:spTgt spid="8204"/>
                                        </p:tgtEl>
                                        <p:attrNameLst>
                                          <p:attrName>ppt_x</p:attrName>
                                        </p:attrNameLst>
                                      </p:cBhvr>
                                      <p:tavLst>
                                        <p:tav tm="0">
                                          <p:val>
                                            <p:strVal val="#ppt_x"/>
                                          </p:val>
                                        </p:tav>
                                        <p:tav tm="100000">
                                          <p:val>
                                            <p:strVal val="#ppt_x"/>
                                          </p:val>
                                        </p:tav>
                                      </p:tavLst>
                                    </p:anim>
                                    <p:anim calcmode="lin" valueType="num">
                                      <p:cBhvr additive="base">
                                        <p:cTn id="49" dur="2000" fill="hold"/>
                                        <p:tgtEl>
                                          <p:spTgt spid="8204"/>
                                        </p:tgtEl>
                                        <p:attrNameLst>
                                          <p:attrName>ppt_y</p:attrName>
                                        </p:attrNameLst>
                                      </p:cBhvr>
                                      <p:tavLst>
                                        <p:tav tm="0">
                                          <p:val>
                                            <p:strVal val="1+#ppt_h/2"/>
                                          </p:val>
                                        </p:tav>
                                        <p:tav tm="100000">
                                          <p:val>
                                            <p:strVal val="#ppt_y"/>
                                          </p:val>
                                        </p:tav>
                                      </p:tavLst>
                                    </p:anim>
                                  </p:childTnLst>
                                </p:cTn>
                              </p:par>
                              <p:par>
                                <p:cTn id="50" presetID="2" presetClass="entr" presetSubtype="4" fill="hold" nodeType="withEffect">
                                  <p:stCondLst>
                                    <p:cond delay="0"/>
                                  </p:stCondLst>
                                  <p:childTnLst>
                                    <p:set>
                                      <p:cBhvr>
                                        <p:cTn id="51" dur="1" fill="hold">
                                          <p:stCondLst>
                                            <p:cond delay="0"/>
                                          </p:stCondLst>
                                        </p:cTn>
                                        <p:tgtEl>
                                          <p:spTgt spid="8205"/>
                                        </p:tgtEl>
                                        <p:attrNameLst>
                                          <p:attrName>style.visibility</p:attrName>
                                        </p:attrNameLst>
                                      </p:cBhvr>
                                      <p:to>
                                        <p:strVal val="visible"/>
                                      </p:to>
                                    </p:set>
                                    <p:anim calcmode="lin" valueType="num">
                                      <p:cBhvr additive="base">
                                        <p:cTn id="52" dur="2000" fill="hold"/>
                                        <p:tgtEl>
                                          <p:spTgt spid="8205"/>
                                        </p:tgtEl>
                                        <p:attrNameLst>
                                          <p:attrName>ppt_x</p:attrName>
                                        </p:attrNameLst>
                                      </p:cBhvr>
                                      <p:tavLst>
                                        <p:tav tm="0">
                                          <p:val>
                                            <p:strVal val="#ppt_x"/>
                                          </p:val>
                                        </p:tav>
                                        <p:tav tm="100000">
                                          <p:val>
                                            <p:strVal val="#ppt_x"/>
                                          </p:val>
                                        </p:tav>
                                      </p:tavLst>
                                    </p:anim>
                                    <p:anim calcmode="lin" valueType="num">
                                      <p:cBhvr additive="base">
                                        <p:cTn id="53" dur="2000" fill="hold"/>
                                        <p:tgtEl>
                                          <p:spTgt spid="8205"/>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8206"/>
                                        </p:tgtEl>
                                        <p:attrNameLst>
                                          <p:attrName>style.visibility</p:attrName>
                                        </p:attrNameLst>
                                      </p:cBhvr>
                                      <p:to>
                                        <p:strVal val="visible"/>
                                      </p:to>
                                    </p:set>
                                    <p:anim calcmode="lin" valueType="num">
                                      <p:cBhvr additive="base">
                                        <p:cTn id="56" dur="2000" fill="hold"/>
                                        <p:tgtEl>
                                          <p:spTgt spid="8206"/>
                                        </p:tgtEl>
                                        <p:attrNameLst>
                                          <p:attrName>ppt_x</p:attrName>
                                        </p:attrNameLst>
                                      </p:cBhvr>
                                      <p:tavLst>
                                        <p:tav tm="0">
                                          <p:val>
                                            <p:strVal val="#ppt_x"/>
                                          </p:val>
                                        </p:tav>
                                        <p:tav tm="100000">
                                          <p:val>
                                            <p:strVal val="#ppt_x"/>
                                          </p:val>
                                        </p:tav>
                                      </p:tavLst>
                                    </p:anim>
                                    <p:anim calcmode="lin" valueType="num">
                                      <p:cBhvr additive="base">
                                        <p:cTn id="57" dur="2000" fill="hold"/>
                                        <p:tgtEl>
                                          <p:spTgt spid="8206"/>
                                        </p:tgtEl>
                                        <p:attrNameLst>
                                          <p:attrName>ppt_y</p:attrName>
                                        </p:attrNameLst>
                                      </p:cBhvr>
                                      <p:tavLst>
                                        <p:tav tm="0">
                                          <p:val>
                                            <p:strVal val="1+#ppt_h/2"/>
                                          </p:val>
                                        </p:tav>
                                        <p:tav tm="100000">
                                          <p:val>
                                            <p:strVal val="#ppt_y"/>
                                          </p:val>
                                        </p:tav>
                                      </p:tavLst>
                                    </p:anim>
                                  </p:childTnLst>
                                </p:cTn>
                              </p:par>
                              <p:par>
                                <p:cTn id="58" presetID="2" presetClass="entr" presetSubtype="4" fill="hold" nodeType="withEffect">
                                  <p:stCondLst>
                                    <p:cond delay="0"/>
                                  </p:stCondLst>
                                  <p:childTnLst>
                                    <p:set>
                                      <p:cBhvr>
                                        <p:cTn id="59" dur="1" fill="hold">
                                          <p:stCondLst>
                                            <p:cond delay="0"/>
                                          </p:stCondLst>
                                        </p:cTn>
                                        <p:tgtEl>
                                          <p:spTgt spid="8207"/>
                                        </p:tgtEl>
                                        <p:attrNameLst>
                                          <p:attrName>style.visibility</p:attrName>
                                        </p:attrNameLst>
                                      </p:cBhvr>
                                      <p:to>
                                        <p:strVal val="visible"/>
                                      </p:to>
                                    </p:set>
                                    <p:anim calcmode="lin" valueType="num">
                                      <p:cBhvr additive="base">
                                        <p:cTn id="60" dur="2000" fill="hold"/>
                                        <p:tgtEl>
                                          <p:spTgt spid="8207"/>
                                        </p:tgtEl>
                                        <p:attrNameLst>
                                          <p:attrName>ppt_x</p:attrName>
                                        </p:attrNameLst>
                                      </p:cBhvr>
                                      <p:tavLst>
                                        <p:tav tm="0">
                                          <p:val>
                                            <p:strVal val="#ppt_x"/>
                                          </p:val>
                                        </p:tav>
                                        <p:tav tm="100000">
                                          <p:val>
                                            <p:strVal val="#ppt_x"/>
                                          </p:val>
                                        </p:tav>
                                      </p:tavLst>
                                    </p:anim>
                                    <p:anim calcmode="lin" valueType="num">
                                      <p:cBhvr additive="base">
                                        <p:cTn id="61" dur="2000" fill="hold"/>
                                        <p:tgtEl>
                                          <p:spTgt spid="8207"/>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8208"/>
                                        </p:tgtEl>
                                        <p:attrNameLst>
                                          <p:attrName>style.visibility</p:attrName>
                                        </p:attrNameLst>
                                      </p:cBhvr>
                                      <p:to>
                                        <p:strVal val="visible"/>
                                      </p:to>
                                    </p:set>
                                    <p:anim calcmode="lin" valueType="num">
                                      <p:cBhvr additive="base">
                                        <p:cTn id="64" dur="2000" fill="hold"/>
                                        <p:tgtEl>
                                          <p:spTgt spid="8208"/>
                                        </p:tgtEl>
                                        <p:attrNameLst>
                                          <p:attrName>ppt_x</p:attrName>
                                        </p:attrNameLst>
                                      </p:cBhvr>
                                      <p:tavLst>
                                        <p:tav tm="0">
                                          <p:val>
                                            <p:strVal val="#ppt_x"/>
                                          </p:val>
                                        </p:tav>
                                        <p:tav tm="100000">
                                          <p:val>
                                            <p:strVal val="#ppt_x"/>
                                          </p:val>
                                        </p:tav>
                                      </p:tavLst>
                                    </p:anim>
                                    <p:anim calcmode="lin" valueType="num">
                                      <p:cBhvr additive="base">
                                        <p:cTn id="65" dur="2000" fill="hold"/>
                                        <p:tgtEl>
                                          <p:spTgt spid="8208"/>
                                        </p:tgtEl>
                                        <p:attrNameLst>
                                          <p:attrName>ppt_y</p:attrName>
                                        </p:attrNameLst>
                                      </p:cBhvr>
                                      <p:tavLst>
                                        <p:tav tm="0">
                                          <p:val>
                                            <p:strVal val="1+#ppt_h/2"/>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8209"/>
                                        </p:tgtEl>
                                        <p:attrNameLst>
                                          <p:attrName>style.visibility</p:attrName>
                                        </p:attrNameLst>
                                      </p:cBhvr>
                                      <p:to>
                                        <p:strVal val="visible"/>
                                      </p:to>
                                    </p:set>
                                    <p:anim calcmode="lin" valueType="num">
                                      <p:cBhvr additive="base">
                                        <p:cTn id="68" dur="2000" fill="hold"/>
                                        <p:tgtEl>
                                          <p:spTgt spid="8209"/>
                                        </p:tgtEl>
                                        <p:attrNameLst>
                                          <p:attrName>ppt_x</p:attrName>
                                        </p:attrNameLst>
                                      </p:cBhvr>
                                      <p:tavLst>
                                        <p:tav tm="0">
                                          <p:val>
                                            <p:strVal val="#ppt_x"/>
                                          </p:val>
                                        </p:tav>
                                        <p:tav tm="100000">
                                          <p:val>
                                            <p:strVal val="#ppt_x"/>
                                          </p:val>
                                        </p:tav>
                                      </p:tavLst>
                                    </p:anim>
                                    <p:anim calcmode="lin" valueType="num">
                                      <p:cBhvr additive="base">
                                        <p:cTn id="69" dur="2000" fill="hold"/>
                                        <p:tgtEl>
                                          <p:spTgt spid="8209"/>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8210"/>
                                        </p:tgtEl>
                                        <p:attrNameLst>
                                          <p:attrName>style.visibility</p:attrName>
                                        </p:attrNameLst>
                                      </p:cBhvr>
                                      <p:to>
                                        <p:strVal val="visible"/>
                                      </p:to>
                                    </p:set>
                                    <p:anim calcmode="lin" valueType="num">
                                      <p:cBhvr additive="base">
                                        <p:cTn id="72" dur="2000" fill="hold"/>
                                        <p:tgtEl>
                                          <p:spTgt spid="8210"/>
                                        </p:tgtEl>
                                        <p:attrNameLst>
                                          <p:attrName>ppt_x</p:attrName>
                                        </p:attrNameLst>
                                      </p:cBhvr>
                                      <p:tavLst>
                                        <p:tav tm="0">
                                          <p:val>
                                            <p:strVal val="#ppt_x"/>
                                          </p:val>
                                        </p:tav>
                                        <p:tav tm="100000">
                                          <p:val>
                                            <p:strVal val="#ppt_x"/>
                                          </p:val>
                                        </p:tav>
                                      </p:tavLst>
                                    </p:anim>
                                    <p:anim calcmode="lin" valueType="num">
                                      <p:cBhvr additive="base">
                                        <p:cTn id="73" dur="2000" fill="hold"/>
                                        <p:tgtEl>
                                          <p:spTgt spid="8210"/>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8211"/>
                                        </p:tgtEl>
                                        <p:attrNameLst>
                                          <p:attrName>style.visibility</p:attrName>
                                        </p:attrNameLst>
                                      </p:cBhvr>
                                      <p:to>
                                        <p:strVal val="visible"/>
                                      </p:to>
                                    </p:set>
                                    <p:anim calcmode="lin" valueType="num">
                                      <p:cBhvr additive="base">
                                        <p:cTn id="76" dur="2000" fill="hold"/>
                                        <p:tgtEl>
                                          <p:spTgt spid="8211"/>
                                        </p:tgtEl>
                                        <p:attrNameLst>
                                          <p:attrName>ppt_x</p:attrName>
                                        </p:attrNameLst>
                                      </p:cBhvr>
                                      <p:tavLst>
                                        <p:tav tm="0">
                                          <p:val>
                                            <p:strVal val="#ppt_x"/>
                                          </p:val>
                                        </p:tav>
                                        <p:tav tm="100000">
                                          <p:val>
                                            <p:strVal val="#ppt_x"/>
                                          </p:val>
                                        </p:tav>
                                      </p:tavLst>
                                    </p:anim>
                                    <p:anim calcmode="lin" valueType="num">
                                      <p:cBhvr additive="base">
                                        <p:cTn id="77" dur="2000" fill="hold"/>
                                        <p:tgtEl>
                                          <p:spTgt spid="8211"/>
                                        </p:tgtEl>
                                        <p:attrNameLst>
                                          <p:attrName>ppt_y</p:attrName>
                                        </p:attrNameLst>
                                      </p:cBhvr>
                                      <p:tavLst>
                                        <p:tav tm="0">
                                          <p:val>
                                            <p:strVal val="1+#ppt_h/2"/>
                                          </p:val>
                                        </p:tav>
                                        <p:tav tm="100000">
                                          <p:val>
                                            <p:strVal val="#ppt_y"/>
                                          </p:val>
                                        </p:tav>
                                      </p:tavLst>
                                    </p:anim>
                                  </p:childTnLst>
                                </p:cTn>
                              </p:par>
                              <p:par>
                                <p:cTn id="78" presetID="2" presetClass="entr" presetSubtype="4" fill="hold" nodeType="withEffect">
                                  <p:stCondLst>
                                    <p:cond delay="0"/>
                                  </p:stCondLst>
                                  <p:childTnLst>
                                    <p:set>
                                      <p:cBhvr>
                                        <p:cTn id="79" dur="1" fill="hold">
                                          <p:stCondLst>
                                            <p:cond delay="0"/>
                                          </p:stCondLst>
                                        </p:cTn>
                                        <p:tgtEl>
                                          <p:spTgt spid="8212"/>
                                        </p:tgtEl>
                                        <p:attrNameLst>
                                          <p:attrName>style.visibility</p:attrName>
                                        </p:attrNameLst>
                                      </p:cBhvr>
                                      <p:to>
                                        <p:strVal val="visible"/>
                                      </p:to>
                                    </p:set>
                                    <p:anim calcmode="lin" valueType="num">
                                      <p:cBhvr additive="base">
                                        <p:cTn id="80" dur="2000" fill="hold"/>
                                        <p:tgtEl>
                                          <p:spTgt spid="8212"/>
                                        </p:tgtEl>
                                        <p:attrNameLst>
                                          <p:attrName>ppt_x</p:attrName>
                                        </p:attrNameLst>
                                      </p:cBhvr>
                                      <p:tavLst>
                                        <p:tav tm="0">
                                          <p:val>
                                            <p:strVal val="#ppt_x"/>
                                          </p:val>
                                        </p:tav>
                                        <p:tav tm="100000">
                                          <p:val>
                                            <p:strVal val="#ppt_x"/>
                                          </p:val>
                                        </p:tav>
                                      </p:tavLst>
                                    </p:anim>
                                    <p:anim calcmode="lin" valueType="num">
                                      <p:cBhvr additive="base">
                                        <p:cTn id="81" dur="2000" fill="hold"/>
                                        <p:tgtEl>
                                          <p:spTgt spid="8212"/>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8213"/>
                                        </p:tgtEl>
                                        <p:attrNameLst>
                                          <p:attrName>style.visibility</p:attrName>
                                        </p:attrNameLst>
                                      </p:cBhvr>
                                      <p:to>
                                        <p:strVal val="visible"/>
                                      </p:to>
                                    </p:set>
                                    <p:anim calcmode="lin" valueType="num">
                                      <p:cBhvr additive="base">
                                        <p:cTn id="84" dur="2000" fill="hold"/>
                                        <p:tgtEl>
                                          <p:spTgt spid="8213"/>
                                        </p:tgtEl>
                                        <p:attrNameLst>
                                          <p:attrName>ppt_x</p:attrName>
                                        </p:attrNameLst>
                                      </p:cBhvr>
                                      <p:tavLst>
                                        <p:tav tm="0">
                                          <p:val>
                                            <p:strVal val="#ppt_x"/>
                                          </p:val>
                                        </p:tav>
                                        <p:tav tm="100000">
                                          <p:val>
                                            <p:strVal val="#ppt_x"/>
                                          </p:val>
                                        </p:tav>
                                      </p:tavLst>
                                    </p:anim>
                                    <p:anim calcmode="lin" valueType="num">
                                      <p:cBhvr additive="base">
                                        <p:cTn id="85" dur="2000" fill="hold"/>
                                        <p:tgtEl>
                                          <p:spTgt spid="8213"/>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8215"/>
                                        </p:tgtEl>
                                        <p:attrNameLst>
                                          <p:attrName>style.visibility</p:attrName>
                                        </p:attrNameLst>
                                      </p:cBhvr>
                                      <p:to>
                                        <p:strVal val="visible"/>
                                      </p:to>
                                    </p:set>
                                    <p:anim calcmode="lin" valueType="num">
                                      <p:cBhvr additive="base">
                                        <p:cTn id="88" dur="2000" fill="hold"/>
                                        <p:tgtEl>
                                          <p:spTgt spid="8215"/>
                                        </p:tgtEl>
                                        <p:attrNameLst>
                                          <p:attrName>ppt_x</p:attrName>
                                        </p:attrNameLst>
                                      </p:cBhvr>
                                      <p:tavLst>
                                        <p:tav tm="0">
                                          <p:val>
                                            <p:strVal val="#ppt_x"/>
                                          </p:val>
                                        </p:tav>
                                        <p:tav tm="100000">
                                          <p:val>
                                            <p:strVal val="#ppt_x"/>
                                          </p:val>
                                        </p:tav>
                                      </p:tavLst>
                                    </p:anim>
                                    <p:anim calcmode="lin" valueType="num">
                                      <p:cBhvr additive="base">
                                        <p:cTn id="89" dur="2000" fill="hold"/>
                                        <p:tgtEl>
                                          <p:spTgt spid="8215"/>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8216"/>
                                        </p:tgtEl>
                                        <p:attrNameLst>
                                          <p:attrName>style.visibility</p:attrName>
                                        </p:attrNameLst>
                                      </p:cBhvr>
                                      <p:to>
                                        <p:strVal val="visible"/>
                                      </p:to>
                                    </p:set>
                                    <p:anim calcmode="lin" valueType="num">
                                      <p:cBhvr additive="base">
                                        <p:cTn id="92" dur="2000" fill="hold"/>
                                        <p:tgtEl>
                                          <p:spTgt spid="8216"/>
                                        </p:tgtEl>
                                        <p:attrNameLst>
                                          <p:attrName>ppt_x</p:attrName>
                                        </p:attrNameLst>
                                      </p:cBhvr>
                                      <p:tavLst>
                                        <p:tav tm="0">
                                          <p:val>
                                            <p:strVal val="#ppt_x"/>
                                          </p:val>
                                        </p:tav>
                                        <p:tav tm="100000">
                                          <p:val>
                                            <p:strVal val="#ppt_x"/>
                                          </p:val>
                                        </p:tav>
                                      </p:tavLst>
                                    </p:anim>
                                    <p:anim calcmode="lin" valueType="num">
                                      <p:cBhvr additive="base">
                                        <p:cTn id="93" dur="2000" fill="hold"/>
                                        <p:tgtEl>
                                          <p:spTgt spid="8216"/>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0"/>
                                  </p:stCondLst>
                                  <p:childTnLst>
                                    <p:set>
                                      <p:cBhvr>
                                        <p:cTn id="95" dur="1" fill="hold">
                                          <p:stCondLst>
                                            <p:cond delay="0"/>
                                          </p:stCondLst>
                                        </p:cTn>
                                        <p:tgtEl>
                                          <p:spTgt spid="8217"/>
                                        </p:tgtEl>
                                        <p:attrNameLst>
                                          <p:attrName>style.visibility</p:attrName>
                                        </p:attrNameLst>
                                      </p:cBhvr>
                                      <p:to>
                                        <p:strVal val="visible"/>
                                      </p:to>
                                    </p:set>
                                    <p:anim calcmode="lin" valueType="num">
                                      <p:cBhvr additive="base">
                                        <p:cTn id="96" dur="2000" fill="hold"/>
                                        <p:tgtEl>
                                          <p:spTgt spid="8217"/>
                                        </p:tgtEl>
                                        <p:attrNameLst>
                                          <p:attrName>ppt_x</p:attrName>
                                        </p:attrNameLst>
                                      </p:cBhvr>
                                      <p:tavLst>
                                        <p:tav tm="0">
                                          <p:val>
                                            <p:strVal val="#ppt_x"/>
                                          </p:val>
                                        </p:tav>
                                        <p:tav tm="100000">
                                          <p:val>
                                            <p:strVal val="#ppt_x"/>
                                          </p:val>
                                        </p:tav>
                                      </p:tavLst>
                                    </p:anim>
                                    <p:anim calcmode="lin" valueType="num">
                                      <p:cBhvr additive="base">
                                        <p:cTn id="97" dur="2000" fill="hold"/>
                                        <p:tgtEl>
                                          <p:spTgt spid="8217"/>
                                        </p:tgtEl>
                                        <p:attrNameLst>
                                          <p:attrName>ppt_y</p:attrName>
                                        </p:attrNameLst>
                                      </p:cBhvr>
                                      <p:tavLst>
                                        <p:tav tm="0">
                                          <p:val>
                                            <p:strVal val="1+#ppt_h/2"/>
                                          </p:val>
                                        </p:tav>
                                        <p:tav tm="100000">
                                          <p:val>
                                            <p:strVal val="#ppt_y"/>
                                          </p:val>
                                        </p:tav>
                                      </p:tavLst>
                                    </p:anim>
                                  </p:childTnLst>
                                </p:cTn>
                              </p:par>
                              <p:par>
                                <p:cTn id="98" presetID="2" presetClass="entr" presetSubtype="4" fill="hold" grpId="0" nodeType="withEffect" nodePh="1">
                                  <p:stCondLst>
                                    <p:cond delay="0"/>
                                  </p:stCondLst>
                                  <p:endCondLst>
                                    <p:cond evt="begin" delay="0">
                                      <p:tn val="98"/>
                                    </p:cond>
                                  </p:endCondLst>
                                  <p:childTnLst>
                                    <p:set>
                                      <p:cBhvr>
                                        <p:cTn id="99" dur="1" fill="hold">
                                          <p:stCondLst>
                                            <p:cond delay="0"/>
                                          </p:stCondLst>
                                        </p:cTn>
                                        <p:tgtEl>
                                          <p:spTgt spid="8218"/>
                                        </p:tgtEl>
                                        <p:attrNameLst>
                                          <p:attrName>style.visibility</p:attrName>
                                        </p:attrNameLst>
                                      </p:cBhvr>
                                      <p:to>
                                        <p:strVal val="visible"/>
                                      </p:to>
                                    </p:set>
                                    <p:anim calcmode="lin" valueType="num">
                                      <p:cBhvr additive="base">
                                        <p:cTn id="100" dur="2000" fill="hold"/>
                                        <p:tgtEl>
                                          <p:spTgt spid="8218"/>
                                        </p:tgtEl>
                                        <p:attrNameLst>
                                          <p:attrName>ppt_x</p:attrName>
                                        </p:attrNameLst>
                                      </p:cBhvr>
                                      <p:tavLst>
                                        <p:tav tm="0">
                                          <p:val>
                                            <p:strVal val="#ppt_x"/>
                                          </p:val>
                                        </p:tav>
                                        <p:tav tm="100000">
                                          <p:val>
                                            <p:strVal val="#ppt_x"/>
                                          </p:val>
                                        </p:tav>
                                      </p:tavLst>
                                    </p:anim>
                                    <p:anim calcmode="lin" valueType="num">
                                      <p:cBhvr additive="base">
                                        <p:cTn id="101" dur="2000" fill="hold"/>
                                        <p:tgtEl>
                                          <p:spTgt spid="8218"/>
                                        </p:tgtEl>
                                        <p:attrNameLst>
                                          <p:attrName>ppt_y</p:attrName>
                                        </p:attrNameLst>
                                      </p:cBhvr>
                                      <p:tavLst>
                                        <p:tav tm="0">
                                          <p:val>
                                            <p:strVal val="1+#ppt_h/2"/>
                                          </p:val>
                                        </p:tav>
                                        <p:tav tm="100000">
                                          <p:val>
                                            <p:strVal val="#ppt_y"/>
                                          </p:val>
                                        </p:tav>
                                      </p:tavLst>
                                    </p:anim>
                                  </p:childTnLst>
                                </p:cTn>
                              </p:par>
                              <p:par>
                                <p:cTn id="102" presetID="2" presetClass="entr" presetSubtype="4" fill="hold" grpId="0" nodeType="withEffect">
                                  <p:stCondLst>
                                    <p:cond delay="0"/>
                                  </p:stCondLst>
                                  <p:childTnLst>
                                    <p:set>
                                      <p:cBhvr>
                                        <p:cTn id="103" dur="1" fill="hold">
                                          <p:stCondLst>
                                            <p:cond delay="0"/>
                                          </p:stCondLst>
                                        </p:cTn>
                                        <p:tgtEl>
                                          <p:spTgt spid="8219"/>
                                        </p:tgtEl>
                                        <p:attrNameLst>
                                          <p:attrName>style.visibility</p:attrName>
                                        </p:attrNameLst>
                                      </p:cBhvr>
                                      <p:to>
                                        <p:strVal val="visible"/>
                                      </p:to>
                                    </p:set>
                                    <p:anim calcmode="lin" valueType="num">
                                      <p:cBhvr additive="base">
                                        <p:cTn id="104" dur="2000" fill="hold"/>
                                        <p:tgtEl>
                                          <p:spTgt spid="8219"/>
                                        </p:tgtEl>
                                        <p:attrNameLst>
                                          <p:attrName>ppt_x</p:attrName>
                                        </p:attrNameLst>
                                      </p:cBhvr>
                                      <p:tavLst>
                                        <p:tav tm="0">
                                          <p:val>
                                            <p:strVal val="#ppt_x"/>
                                          </p:val>
                                        </p:tav>
                                        <p:tav tm="100000">
                                          <p:val>
                                            <p:strVal val="#ppt_x"/>
                                          </p:val>
                                        </p:tav>
                                      </p:tavLst>
                                    </p:anim>
                                    <p:anim calcmode="lin" valueType="num">
                                      <p:cBhvr additive="base">
                                        <p:cTn id="105" dur="2000" fill="hold"/>
                                        <p:tgtEl>
                                          <p:spTgt spid="8219"/>
                                        </p:tgtEl>
                                        <p:attrNameLst>
                                          <p:attrName>ppt_y</p:attrName>
                                        </p:attrNameLst>
                                      </p:cBhvr>
                                      <p:tavLst>
                                        <p:tav tm="0">
                                          <p:val>
                                            <p:strVal val="1+#ppt_h/2"/>
                                          </p:val>
                                        </p:tav>
                                        <p:tav tm="100000">
                                          <p:val>
                                            <p:strVal val="#ppt_y"/>
                                          </p:val>
                                        </p:tav>
                                      </p:tavLst>
                                    </p:anim>
                                  </p:childTnLst>
                                </p:cTn>
                              </p:par>
                              <p:par>
                                <p:cTn id="106" presetID="2" presetClass="entr" presetSubtype="4" fill="hold" grpId="0" nodeType="withEffect">
                                  <p:stCondLst>
                                    <p:cond delay="0"/>
                                  </p:stCondLst>
                                  <p:childTnLst>
                                    <p:set>
                                      <p:cBhvr>
                                        <p:cTn id="107" dur="1" fill="hold">
                                          <p:stCondLst>
                                            <p:cond delay="0"/>
                                          </p:stCondLst>
                                        </p:cTn>
                                        <p:tgtEl>
                                          <p:spTgt spid="8220"/>
                                        </p:tgtEl>
                                        <p:attrNameLst>
                                          <p:attrName>style.visibility</p:attrName>
                                        </p:attrNameLst>
                                      </p:cBhvr>
                                      <p:to>
                                        <p:strVal val="visible"/>
                                      </p:to>
                                    </p:set>
                                    <p:anim calcmode="lin" valueType="num">
                                      <p:cBhvr additive="base">
                                        <p:cTn id="108" dur="2000" fill="hold"/>
                                        <p:tgtEl>
                                          <p:spTgt spid="8220"/>
                                        </p:tgtEl>
                                        <p:attrNameLst>
                                          <p:attrName>ppt_x</p:attrName>
                                        </p:attrNameLst>
                                      </p:cBhvr>
                                      <p:tavLst>
                                        <p:tav tm="0">
                                          <p:val>
                                            <p:strVal val="#ppt_x"/>
                                          </p:val>
                                        </p:tav>
                                        <p:tav tm="100000">
                                          <p:val>
                                            <p:strVal val="#ppt_x"/>
                                          </p:val>
                                        </p:tav>
                                      </p:tavLst>
                                    </p:anim>
                                    <p:anim calcmode="lin" valueType="num">
                                      <p:cBhvr additive="base">
                                        <p:cTn id="109" dur="2000" fill="hold"/>
                                        <p:tgtEl>
                                          <p:spTgt spid="8220"/>
                                        </p:tgtEl>
                                        <p:attrNameLst>
                                          <p:attrName>ppt_y</p:attrName>
                                        </p:attrNameLst>
                                      </p:cBhvr>
                                      <p:tavLst>
                                        <p:tav tm="0">
                                          <p:val>
                                            <p:strVal val="1+#ppt_h/2"/>
                                          </p:val>
                                        </p:tav>
                                        <p:tav tm="100000">
                                          <p:val>
                                            <p:strVal val="#ppt_y"/>
                                          </p:val>
                                        </p:tav>
                                      </p:tavLst>
                                    </p:anim>
                                  </p:childTnLst>
                                </p:cTn>
                              </p:par>
                              <p:par>
                                <p:cTn id="110" presetID="2" presetClass="entr" presetSubtype="4" fill="hold" grpId="0" nodeType="withEffect">
                                  <p:stCondLst>
                                    <p:cond delay="0"/>
                                  </p:stCondLst>
                                  <p:childTnLst>
                                    <p:set>
                                      <p:cBhvr>
                                        <p:cTn id="111" dur="1" fill="hold">
                                          <p:stCondLst>
                                            <p:cond delay="0"/>
                                          </p:stCondLst>
                                        </p:cTn>
                                        <p:tgtEl>
                                          <p:spTgt spid="8221"/>
                                        </p:tgtEl>
                                        <p:attrNameLst>
                                          <p:attrName>style.visibility</p:attrName>
                                        </p:attrNameLst>
                                      </p:cBhvr>
                                      <p:to>
                                        <p:strVal val="visible"/>
                                      </p:to>
                                    </p:set>
                                    <p:anim calcmode="lin" valueType="num">
                                      <p:cBhvr additive="base">
                                        <p:cTn id="112" dur="2000" fill="hold"/>
                                        <p:tgtEl>
                                          <p:spTgt spid="8221"/>
                                        </p:tgtEl>
                                        <p:attrNameLst>
                                          <p:attrName>ppt_x</p:attrName>
                                        </p:attrNameLst>
                                      </p:cBhvr>
                                      <p:tavLst>
                                        <p:tav tm="0">
                                          <p:val>
                                            <p:strVal val="#ppt_x"/>
                                          </p:val>
                                        </p:tav>
                                        <p:tav tm="100000">
                                          <p:val>
                                            <p:strVal val="#ppt_x"/>
                                          </p:val>
                                        </p:tav>
                                      </p:tavLst>
                                    </p:anim>
                                    <p:anim calcmode="lin" valueType="num">
                                      <p:cBhvr additive="base">
                                        <p:cTn id="113" dur="2000" fill="hold"/>
                                        <p:tgtEl>
                                          <p:spTgt spid="8221"/>
                                        </p:tgtEl>
                                        <p:attrNameLst>
                                          <p:attrName>ppt_y</p:attrName>
                                        </p:attrNameLst>
                                      </p:cBhvr>
                                      <p:tavLst>
                                        <p:tav tm="0">
                                          <p:val>
                                            <p:strVal val="1+#ppt_h/2"/>
                                          </p:val>
                                        </p:tav>
                                        <p:tav tm="100000">
                                          <p:val>
                                            <p:strVal val="#ppt_y"/>
                                          </p:val>
                                        </p:tav>
                                      </p:tavLst>
                                    </p:anim>
                                  </p:childTnLst>
                                </p:cTn>
                              </p:par>
                              <p:par>
                                <p:cTn id="114" presetID="2" presetClass="entr" presetSubtype="4" fill="hold" grpId="0" nodeType="withEffect">
                                  <p:stCondLst>
                                    <p:cond delay="0"/>
                                  </p:stCondLst>
                                  <p:childTnLst>
                                    <p:set>
                                      <p:cBhvr>
                                        <p:cTn id="115" dur="1" fill="hold">
                                          <p:stCondLst>
                                            <p:cond delay="0"/>
                                          </p:stCondLst>
                                        </p:cTn>
                                        <p:tgtEl>
                                          <p:spTgt spid="8222"/>
                                        </p:tgtEl>
                                        <p:attrNameLst>
                                          <p:attrName>style.visibility</p:attrName>
                                        </p:attrNameLst>
                                      </p:cBhvr>
                                      <p:to>
                                        <p:strVal val="visible"/>
                                      </p:to>
                                    </p:set>
                                    <p:anim calcmode="lin" valueType="num">
                                      <p:cBhvr additive="base">
                                        <p:cTn id="116" dur="2000" fill="hold"/>
                                        <p:tgtEl>
                                          <p:spTgt spid="8222"/>
                                        </p:tgtEl>
                                        <p:attrNameLst>
                                          <p:attrName>ppt_x</p:attrName>
                                        </p:attrNameLst>
                                      </p:cBhvr>
                                      <p:tavLst>
                                        <p:tav tm="0">
                                          <p:val>
                                            <p:strVal val="#ppt_x"/>
                                          </p:val>
                                        </p:tav>
                                        <p:tav tm="100000">
                                          <p:val>
                                            <p:strVal val="#ppt_x"/>
                                          </p:val>
                                        </p:tav>
                                      </p:tavLst>
                                    </p:anim>
                                    <p:anim calcmode="lin" valueType="num">
                                      <p:cBhvr additive="base">
                                        <p:cTn id="117" dur="2000" fill="hold"/>
                                        <p:tgtEl>
                                          <p:spTgt spid="8222"/>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8223"/>
                                        </p:tgtEl>
                                        <p:attrNameLst>
                                          <p:attrName>style.visibility</p:attrName>
                                        </p:attrNameLst>
                                      </p:cBhvr>
                                      <p:to>
                                        <p:strVal val="visible"/>
                                      </p:to>
                                    </p:set>
                                    <p:anim calcmode="lin" valueType="num">
                                      <p:cBhvr additive="base">
                                        <p:cTn id="120" dur="2000" fill="hold"/>
                                        <p:tgtEl>
                                          <p:spTgt spid="8223"/>
                                        </p:tgtEl>
                                        <p:attrNameLst>
                                          <p:attrName>ppt_x</p:attrName>
                                        </p:attrNameLst>
                                      </p:cBhvr>
                                      <p:tavLst>
                                        <p:tav tm="0">
                                          <p:val>
                                            <p:strVal val="#ppt_x"/>
                                          </p:val>
                                        </p:tav>
                                        <p:tav tm="100000">
                                          <p:val>
                                            <p:strVal val="#ppt_x"/>
                                          </p:val>
                                        </p:tav>
                                      </p:tavLst>
                                    </p:anim>
                                    <p:anim calcmode="lin" valueType="num">
                                      <p:cBhvr additive="base">
                                        <p:cTn id="121" dur="2000" fill="hold"/>
                                        <p:tgtEl>
                                          <p:spTgt spid="8223"/>
                                        </p:tgtEl>
                                        <p:attrNameLst>
                                          <p:attrName>ppt_y</p:attrName>
                                        </p:attrNameLst>
                                      </p:cBhvr>
                                      <p:tavLst>
                                        <p:tav tm="0">
                                          <p:val>
                                            <p:strVal val="1+#ppt_h/2"/>
                                          </p:val>
                                        </p:tav>
                                        <p:tav tm="100000">
                                          <p:val>
                                            <p:strVal val="#ppt_y"/>
                                          </p:val>
                                        </p:tav>
                                      </p:tavLst>
                                    </p:anim>
                                  </p:childTnLst>
                                </p:cTn>
                              </p:par>
                              <p:par>
                                <p:cTn id="122" presetID="2" presetClass="entr" presetSubtype="4" fill="hold" grpId="0" nodeType="withEffect">
                                  <p:stCondLst>
                                    <p:cond delay="0"/>
                                  </p:stCondLst>
                                  <p:childTnLst>
                                    <p:set>
                                      <p:cBhvr>
                                        <p:cTn id="123" dur="1" fill="hold">
                                          <p:stCondLst>
                                            <p:cond delay="0"/>
                                          </p:stCondLst>
                                        </p:cTn>
                                        <p:tgtEl>
                                          <p:spTgt spid="8224"/>
                                        </p:tgtEl>
                                        <p:attrNameLst>
                                          <p:attrName>style.visibility</p:attrName>
                                        </p:attrNameLst>
                                      </p:cBhvr>
                                      <p:to>
                                        <p:strVal val="visible"/>
                                      </p:to>
                                    </p:set>
                                    <p:anim calcmode="lin" valueType="num">
                                      <p:cBhvr additive="base">
                                        <p:cTn id="124" dur="2000" fill="hold"/>
                                        <p:tgtEl>
                                          <p:spTgt spid="8224"/>
                                        </p:tgtEl>
                                        <p:attrNameLst>
                                          <p:attrName>ppt_x</p:attrName>
                                        </p:attrNameLst>
                                      </p:cBhvr>
                                      <p:tavLst>
                                        <p:tav tm="0">
                                          <p:val>
                                            <p:strVal val="#ppt_x"/>
                                          </p:val>
                                        </p:tav>
                                        <p:tav tm="100000">
                                          <p:val>
                                            <p:strVal val="#ppt_x"/>
                                          </p:val>
                                        </p:tav>
                                      </p:tavLst>
                                    </p:anim>
                                    <p:anim calcmode="lin" valueType="num">
                                      <p:cBhvr additive="base">
                                        <p:cTn id="125" dur="2000" fill="hold"/>
                                        <p:tgtEl>
                                          <p:spTgt spid="8224"/>
                                        </p:tgtEl>
                                        <p:attrNameLst>
                                          <p:attrName>ppt_y</p:attrName>
                                        </p:attrNameLst>
                                      </p:cBhvr>
                                      <p:tavLst>
                                        <p:tav tm="0">
                                          <p:val>
                                            <p:strVal val="1+#ppt_h/2"/>
                                          </p:val>
                                        </p:tav>
                                        <p:tav tm="100000">
                                          <p:val>
                                            <p:strVal val="#ppt_y"/>
                                          </p:val>
                                        </p:tav>
                                      </p:tavLst>
                                    </p:anim>
                                  </p:childTnLst>
                                </p:cTn>
                              </p:par>
                              <p:par>
                                <p:cTn id="126" presetID="2" presetClass="entr" presetSubtype="4" fill="hold" grpId="0" nodeType="withEffect">
                                  <p:stCondLst>
                                    <p:cond delay="0"/>
                                  </p:stCondLst>
                                  <p:childTnLst>
                                    <p:set>
                                      <p:cBhvr>
                                        <p:cTn id="127" dur="1" fill="hold">
                                          <p:stCondLst>
                                            <p:cond delay="0"/>
                                          </p:stCondLst>
                                        </p:cTn>
                                        <p:tgtEl>
                                          <p:spTgt spid="8225"/>
                                        </p:tgtEl>
                                        <p:attrNameLst>
                                          <p:attrName>style.visibility</p:attrName>
                                        </p:attrNameLst>
                                      </p:cBhvr>
                                      <p:to>
                                        <p:strVal val="visible"/>
                                      </p:to>
                                    </p:set>
                                    <p:anim calcmode="lin" valueType="num">
                                      <p:cBhvr additive="base">
                                        <p:cTn id="128" dur="2000" fill="hold"/>
                                        <p:tgtEl>
                                          <p:spTgt spid="8225"/>
                                        </p:tgtEl>
                                        <p:attrNameLst>
                                          <p:attrName>ppt_x</p:attrName>
                                        </p:attrNameLst>
                                      </p:cBhvr>
                                      <p:tavLst>
                                        <p:tav tm="0">
                                          <p:val>
                                            <p:strVal val="#ppt_x"/>
                                          </p:val>
                                        </p:tav>
                                        <p:tav tm="100000">
                                          <p:val>
                                            <p:strVal val="#ppt_x"/>
                                          </p:val>
                                        </p:tav>
                                      </p:tavLst>
                                    </p:anim>
                                    <p:anim calcmode="lin" valueType="num">
                                      <p:cBhvr additive="base">
                                        <p:cTn id="129" dur="2000" fill="hold"/>
                                        <p:tgtEl>
                                          <p:spTgt spid="8225"/>
                                        </p:tgtEl>
                                        <p:attrNameLst>
                                          <p:attrName>ppt_y</p:attrName>
                                        </p:attrNameLst>
                                      </p:cBhvr>
                                      <p:tavLst>
                                        <p:tav tm="0">
                                          <p:val>
                                            <p:strVal val="1+#ppt_h/2"/>
                                          </p:val>
                                        </p:tav>
                                        <p:tav tm="100000">
                                          <p:val>
                                            <p:strVal val="#ppt_y"/>
                                          </p:val>
                                        </p:tav>
                                      </p:tavLst>
                                    </p:anim>
                                  </p:childTnLst>
                                </p:cTn>
                              </p:par>
                              <p:par>
                                <p:cTn id="130" presetID="2" presetClass="entr" presetSubtype="4" fill="hold" grpId="0" nodeType="withEffect">
                                  <p:stCondLst>
                                    <p:cond delay="0"/>
                                  </p:stCondLst>
                                  <p:childTnLst>
                                    <p:set>
                                      <p:cBhvr>
                                        <p:cTn id="131" dur="1" fill="hold">
                                          <p:stCondLst>
                                            <p:cond delay="0"/>
                                          </p:stCondLst>
                                        </p:cTn>
                                        <p:tgtEl>
                                          <p:spTgt spid="8226"/>
                                        </p:tgtEl>
                                        <p:attrNameLst>
                                          <p:attrName>style.visibility</p:attrName>
                                        </p:attrNameLst>
                                      </p:cBhvr>
                                      <p:to>
                                        <p:strVal val="visible"/>
                                      </p:to>
                                    </p:set>
                                    <p:anim calcmode="lin" valueType="num">
                                      <p:cBhvr additive="base">
                                        <p:cTn id="132" dur="2000" fill="hold"/>
                                        <p:tgtEl>
                                          <p:spTgt spid="8226"/>
                                        </p:tgtEl>
                                        <p:attrNameLst>
                                          <p:attrName>ppt_x</p:attrName>
                                        </p:attrNameLst>
                                      </p:cBhvr>
                                      <p:tavLst>
                                        <p:tav tm="0">
                                          <p:val>
                                            <p:strVal val="#ppt_x"/>
                                          </p:val>
                                        </p:tav>
                                        <p:tav tm="100000">
                                          <p:val>
                                            <p:strVal val="#ppt_x"/>
                                          </p:val>
                                        </p:tav>
                                      </p:tavLst>
                                    </p:anim>
                                    <p:anim calcmode="lin" valueType="num">
                                      <p:cBhvr additive="base">
                                        <p:cTn id="133" dur="2000" fill="hold"/>
                                        <p:tgtEl>
                                          <p:spTgt spid="8226"/>
                                        </p:tgtEl>
                                        <p:attrNameLst>
                                          <p:attrName>ppt_y</p:attrName>
                                        </p:attrNameLst>
                                      </p:cBhvr>
                                      <p:tavLst>
                                        <p:tav tm="0">
                                          <p:val>
                                            <p:strVal val="1+#ppt_h/2"/>
                                          </p:val>
                                        </p:tav>
                                        <p:tav tm="100000">
                                          <p:val>
                                            <p:strVal val="#ppt_y"/>
                                          </p:val>
                                        </p:tav>
                                      </p:tavLst>
                                    </p:anim>
                                  </p:childTnLst>
                                </p:cTn>
                              </p:par>
                              <p:par>
                                <p:cTn id="134" presetID="2" presetClass="entr" presetSubtype="4" fill="hold" grpId="0" nodeType="withEffect">
                                  <p:stCondLst>
                                    <p:cond delay="0"/>
                                  </p:stCondLst>
                                  <p:childTnLst>
                                    <p:set>
                                      <p:cBhvr>
                                        <p:cTn id="135" dur="1" fill="hold">
                                          <p:stCondLst>
                                            <p:cond delay="0"/>
                                          </p:stCondLst>
                                        </p:cTn>
                                        <p:tgtEl>
                                          <p:spTgt spid="8227"/>
                                        </p:tgtEl>
                                        <p:attrNameLst>
                                          <p:attrName>style.visibility</p:attrName>
                                        </p:attrNameLst>
                                      </p:cBhvr>
                                      <p:to>
                                        <p:strVal val="visible"/>
                                      </p:to>
                                    </p:set>
                                    <p:anim calcmode="lin" valueType="num">
                                      <p:cBhvr additive="base">
                                        <p:cTn id="136" dur="2000" fill="hold"/>
                                        <p:tgtEl>
                                          <p:spTgt spid="8227"/>
                                        </p:tgtEl>
                                        <p:attrNameLst>
                                          <p:attrName>ppt_x</p:attrName>
                                        </p:attrNameLst>
                                      </p:cBhvr>
                                      <p:tavLst>
                                        <p:tav tm="0">
                                          <p:val>
                                            <p:strVal val="#ppt_x"/>
                                          </p:val>
                                        </p:tav>
                                        <p:tav tm="100000">
                                          <p:val>
                                            <p:strVal val="#ppt_x"/>
                                          </p:val>
                                        </p:tav>
                                      </p:tavLst>
                                    </p:anim>
                                    <p:anim calcmode="lin" valueType="num">
                                      <p:cBhvr additive="base">
                                        <p:cTn id="137" dur="2000" fill="hold"/>
                                        <p:tgtEl>
                                          <p:spTgt spid="8227"/>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8228"/>
                                        </p:tgtEl>
                                        <p:attrNameLst>
                                          <p:attrName>style.visibility</p:attrName>
                                        </p:attrNameLst>
                                      </p:cBhvr>
                                      <p:to>
                                        <p:strVal val="visible"/>
                                      </p:to>
                                    </p:set>
                                    <p:anim calcmode="lin" valueType="num">
                                      <p:cBhvr additive="base">
                                        <p:cTn id="140" dur="2000" fill="hold"/>
                                        <p:tgtEl>
                                          <p:spTgt spid="8228"/>
                                        </p:tgtEl>
                                        <p:attrNameLst>
                                          <p:attrName>ppt_x</p:attrName>
                                        </p:attrNameLst>
                                      </p:cBhvr>
                                      <p:tavLst>
                                        <p:tav tm="0">
                                          <p:val>
                                            <p:strVal val="#ppt_x"/>
                                          </p:val>
                                        </p:tav>
                                        <p:tav tm="100000">
                                          <p:val>
                                            <p:strVal val="#ppt_x"/>
                                          </p:val>
                                        </p:tav>
                                      </p:tavLst>
                                    </p:anim>
                                    <p:anim calcmode="lin" valueType="num">
                                      <p:cBhvr additive="base">
                                        <p:cTn id="141" dur="2000" fill="hold"/>
                                        <p:tgtEl>
                                          <p:spTgt spid="82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213" grpId="0"/>
      <p:bldP spid="8215" grpId="0"/>
      <p:bldP spid="8216" grpId="0"/>
      <p:bldP spid="8217" grpId="0"/>
      <p:bldP spid="8218" grpId="0"/>
      <p:bldP spid="8219" grpId="0"/>
      <p:bldP spid="8220" grpId="0"/>
      <p:bldP spid="8221" grpId="0"/>
      <p:bldP spid="8222" grpId="0"/>
      <p:bldP spid="8223" grpId="0"/>
      <p:bldP spid="8224" grpId="0"/>
      <p:bldP spid="8225" grpId="0"/>
      <p:bldP spid="8226" grpId="0"/>
      <p:bldP spid="8227" grpId="0"/>
      <p:bldP spid="82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51457" y="626490"/>
            <a:ext cx="3062605" cy="751488"/>
          </a:xfrm>
          <a:prstGeom prst="rect">
            <a:avLst/>
          </a:prstGeom>
        </p:spPr>
        <p:txBody>
          <a:bodyPr vert="horz" wrap="square" lIns="0" tIns="12700" rIns="0" bIns="0" rtlCol="0">
            <a:spAutoFit/>
          </a:bodyPr>
          <a:lstStyle/>
          <a:p>
            <a:pPr marL="12700">
              <a:lnSpc>
                <a:spcPct val="100000"/>
              </a:lnSpc>
              <a:spcBef>
                <a:spcPts val="100"/>
              </a:spcBef>
            </a:pPr>
            <a:r>
              <a:rPr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Law of Demand</a:t>
            </a:r>
          </a:p>
        </p:txBody>
      </p:sp>
      <p:sp>
        <p:nvSpPr>
          <p:cNvPr id="3" name="object 3"/>
          <p:cNvSpPr txBox="1"/>
          <p:nvPr/>
        </p:nvSpPr>
        <p:spPr>
          <a:xfrm>
            <a:off x="1206804" y="1880743"/>
            <a:ext cx="7348220" cy="2060179"/>
          </a:xfrm>
          <a:prstGeom prst="rect">
            <a:avLst/>
          </a:prstGeom>
        </p:spPr>
        <p:txBody>
          <a:bodyPr vert="horz" wrap="square" lIns="0" tIns="67945" rIns="0" bIns="0" rtlCol="0">
            <a:spAutoFit/>
          </a:bodyPr>
          <a:lstStyle/>
          <a:p>
            <a:pPr marL="103505" marR="189865" indent="-91440">
              <a:lnSpc>
                <a:spcPts val="3460"/>
              </a:lnSpc>
              <a:spcBef>
                <a:spcPts val="53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The quantity of a good demanded in a given time period  increases as its price falls, ceteris paribus.</a:t>
            </a:r>
          </a:p>
          <a:p>
            <a:pPr marL="103505" marR="5080" indent="-91440">
              <a:lnSpc>
                <a:spcPts val="3460"/>
              </a:lnSpc>
              <a:spcBef>
                <a:spcPts val="138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There is an inverse or negative relationship between price  and quantity demanded, ceteris paribus.</a:t>
            </a:r>
          </a:p>
        </p:txBody>
      </p:sp>
      <p:sp>
        <p:nvSpPr>
          <p:cNvPr id="4" name="object 4"/>
          <p:cNvSpPr/>
          <p:nvPr/>
        </p:nvSpPr>
        <p:spPr>
          <a:xfrm>
            <a:off x="9392849" y="209557"/>
            <a:ext cx="1730326" cy="1249730"/>
          </a:xfrm>
          <a:prstGeom prst="rect">
            <a:avLst/>
          </a:prstGeom>
          <a:blipFill>
            <a:blip r:embed="rId2" cstate="print"/>
            <a:stretch>
              <a:fillRect/>
            </a:stretch>
          </a:blipFill>
        </p:spPr>
        <p:txBody>
          <a:bodyPr wrap="square" lIns="0" tIns="0" rIns="0" bIns="0" rtlCol="0"/>
          <a:lstStyle/>
          <a:p>
            <a:endParaRPr sz="32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5" name="object 5"/>
          <p:cNvSpPr/>
          <p:nvPr/>
        </p:nvSpPr>
        <p:spPr>
          <a:xfrm>
            <a:off x="7141464" y="3396996"/>
            <a:ext cx="3706368" cy="2785872"/>
          </a:xfrm>
          <a:prstGeom prst="rect">
            <a:avLst/>
          </a:prstGeom>
          <a:blipFill>
            <a:blip r:embed="rId3" cstate="print"/>
            <a:stretch>
              <a:fillRect/>
            </a:stretch>
          </a:blipFill>
        </p:spPr>
        <p:txBody>
          <a:bodyPr wrap="square" lIns="0" tIns="0" rIns="0" bIns="0" rtlCol="0"/>
          <a:lstStyle/>
          <a:p>
            <a:endParaRPr sz="32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7472604" y="1982506"/>
            <a:ext cx="3765898" cy="3781785"/>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3" name="object 3"/>
          <p:cNvSpPr txBox="1">
            <a:spLocks noGrp="1"/>
          </p:cNvSpPr>
          <p:nvPr>
            <p:ph type="title"/>
          </p:nvPr>
        </p:nvSpPr>
        <p:spPr>
          <a:xfrm>
            <a:off x="1169009" y="463041"/>
            <a:ext cx="5002530" cy="751488"/>
          </a:xfrm>
          <a:prstGeom prst="rect">
            <a:avLst/>
          </a:prstGeom>
        </p:spPr>
        <p:txBody>
          <a:bodyPr vert="horz" wrap="square" lIns="0" tIns="12700" rIns="0" bIns="0" rtlCol="0">
            <a:spAutoFit/>
          </a:bodyPr>
          <a:lstStyle/>
          <a:p>
            <a:pPr marL="12700">
              <a:lnSpc>
                <a:spcPct val="100000"/>
              </a:lnSpc>
              <a:spcBef>
                <a:spcPts val="100"/>
              </a:spcBef>
            </a:pPr>
            <a:r>
              <a:rPr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Determinants of Demand</a:t>
            </a:r>
          </a:p>
        </p:txBody>
      </p:sp>
      <p:sp>
        <p:nvSpPr>
          <p:cNvPr id="4" name="object 4"/>
          <p:cNvSpPr txBox="1"/>
          <p:nvPr/>
        </p:nvSpPr>
        <p:spPr>
          <a:xfrm>
            <a:off x="1076045" y="1720462"/>
            <a:ext cx="5244465" cy="3116879"/>
          </a:xfrm>
          <a:prstGeom prst="rect">
            <a:avLst/>
          </a:prstGeom>
        </p:spPr>
        <p:txBody>
          <a:bodyPr vert="horz" wrap="square" lIns="0" tIns="140335" rIns="0" bIns="0" rtlCol="0">
            <a:spAutoFit/>
          </a:bodyPr>
          <a:lstStyle/>
          <a:p>
            <a:pPr marL="199390" indent="-187325">
              <a:lnSpc>
                <a:spcPct val="100000"/>
              </a:lnSpc>
              <a:spcBef>
                <a:spcPts val="110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Tastes (desire for this and other goods)</a:t>
            </a:r>
          </a:p>
          <a:p>
            <a:pPr marL="199390" indent="-187325">
              <a:lnSpc>
                <a:spcPct val="100000"/>
              </a:lnSpc>
              <a:spcBef>
                <a:spcPts val="100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Income (of the consumer)</a:t>
            </a:r>
          </a:p>
          <a:p>
            <a:pPr marL="199390" indent="-187325">
              <a:lnSpc>
                <a:spcPct val="100000"/>
              </a:lnSpc>
              <a:spcBef>
                <a:spcPts val="102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Other goods (their availability and price)</a:t>
            </a:r>
          </a:p>
          <a:p>
            <a:pPr marL="199390" indent="-187325">
              <a:lnSpc>
                <a:spcPct val="100000"/>
              </a:lnSpc>
              <a:spcBef>
                <a:spcPts val="1019"/>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Expectations (for income, prices, tastes)</a:t>
            </a:r>
          </a:p>
          <a:p>
            <a:pPr marL="199390" indent="-187325">
              <a:lnSpc>
                <a:spcPct val="100000"/>
              </a:lnSpc>
              <a:spcBef>
                <a:spcPts val="1010"/>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Number of buyers</a:t>
            </a:r>
          </a:p>
        </p:txBody>
      </p:sp>
      <p:sp>
        <p:nvSpPr>
          <p:cNvPr id="5" name="object 5"/>
          <p:cNvSpPr/>
          <p:nvPr/>
        </p:nvSpPr>
        <p:spPr>
          <a:xfrm>
            <a:off x="9392849" y="209557"/>
            <a:ext cx="1730326" cy="1249730"/>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p:nvPr/>
        </p:nvSpPr>
        <p:spPr>
          <a:xfrm>
            <a:off x="10999978" y="6575247"/>
            <a:ext cx="135890" cy="146194"/>
          </a:xfrm>
          <a:prstGeom prst="rect">
            <a:avLst/>
          </a:prstGeom>
        </p:spPr>
        <p:txBody>
          <a:bodyPr vert="horz" wrap="square" lIns="0" tIns="0" rIns="0" bIns="0" rtlCol="0">
            <a:spAutoFit/>
          </a:bodyPr>
          <a:lstStyle/>
          <a:p>
            <a:pPr marL="12700">
              <a:lnSpc>
                <a:spcPts val="1100"/>
              </a:lnSpc>
            </a:pPr>
            <a:r>
              <a:rPr sz="105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endParaRPr sz="105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Line 3"/>
          <p:cNvSpPr>
            <a:spLocks noChangeShapeType="1"/>
          </p:cNvSpPr>
          <p:nvPr/>
        </p:nvSpPr>
        <p:spPr bwMode="auto">
          <a:xfrm>
            <a:off x="2927350" y="1268414"/>
            <a:ext cx="0" cy="38893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11268" name="Line 4"/>
          <p:cNvSpPr>
            <a:spLocks noChangeShapeType="1"/>
          </p:cNvSpPr>
          <p:nvPr/>
        </p:nvSpPr>
        <p:spPr bwMode="auto">
          <a:xfrm>
            <a:off x="2927350" y="5157788"/>
            <a:ext cx="554513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11269" name="Line 5"/>
          <p:cNvSpPr>
            <a:spLocks noChangeShapeType="1"/>
          </p:cNvSpPr>
          <p:nvPr/>
        </p:nvSpPr>
        <p:spPr bwMode="auto">
          <a:xfrm>
            <a:off x="3360739" y="2349500"/>
            <a:ext cx="3240087" cy="23764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11270" name="Line 6"/>
          <p:cNvSpPr>
            <a:spLocks noChangeShapeType="1"/>
          </p:cNvSpPr>
          <p:nvPr/>
        </p:nvSpPr>
        <p:spPr bwMode="auto">
          <a:xfrm>
            <a:off x="3287714" y="3068639"/>
            <a:ext cx="2376487" cy="1800225"/>
          </a:xfrm>
          <a:prstGeom prst="line">
            <a:avLst/>
          </a:prstGeom>
          <a:ln w="9525" cap="flat" cmpd="sng" algn="ctr">
            <a:solidFill>
              <a:schemeClr val="accent5"/>
            </a:solidFill>
            <a:prstDash val="dash"/>
            <a:round/>
            <a:headEnd type="none" w="med" len="med"/>
            <a:tailEnd type="none" w="med" len="med"/>
          </a:ln>
          <a:extLst/>
        </p:spPr>
        <p:style>
          <a:lnRef idx="0">
            <a:scrgbClr r="0" g="0" b="0"/>
          </a:lnRef>
          <a:fillRef idx="0">
            <a:scrgbClr r="0" g="0" b="0"/>
          </a:fillRef>
          <a:effectRef idx="0">
            <a:scrgbClr r="0" g="0" b="0"/>
          </a:effectRef>
          <a:fontRef idx="minor">
            <a:schemeClr val="tx1"/>
          </a:fontRef>
        </p:style>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11271" name="Line 7"/>
          <p:cNvSpPr>
            <a:spLocks noChangeShapeType="1"/>
          </p:cNvSpPr>
          <p:nvPr/>
        </p:nvSpPr>
        <p:spPr bwMode="auto">
          <a:xfrm>
            <a:off x="4079875" y="2060576"/>
            <a:ext cx="2376488" cy="1800225"/>
          </a:xfrm>
          <a:prstGeom prst="line">
            <a:avLst/>
          </a:prstGeom>
          <a:ln w="9525" cap="flat" cmpd="sng" algn="ctr">
            <a:solidFill>
              <a:schemeClr val="accent5"/>
            </a:solidFill>
            <a:prstDash val="dash"/>
            <a:round/>
            <a:headEnd type="none" w="med" len="med"/>
            <a:tailEnd type="none" w="med" len="med"/>
          </a:ln>
          <a:extLst/>
        </p:spPr>
        <p:style>
          <a:lnRef idx="0">
            <a:scrgbClr r="0" g="0" b="0"/>
          </a:lnRef>
          <a:fillRef idx="0">
            <a:scrgbClr r="0" g="0" b="0"/>
          </a:fillRef>
          <a:effectRef idx="0">
            <a:scrgbClr r="0" g="0" b="0"/>
          </a:effectRef>
          <a:fontRef idx="minor">
            <a:schemeClr val="tx1"/>
          </a:fontRef>
        </p:style>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11272" name="Text Box 8"/>
          <p:cNvSpPr txBox="1">
            <a:spLocks noChangeArrowheads="1"/>
          </p:cNvSpPr>
          <p:nvPr/>
        </p:nvSpPr>
        <p:spPr bwMode="auto">
          <a:xfrm>
            <a:off x="6456363" y="4575176"/>
            <a:ext cx="431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a:solidFill>
                  <a:srgbClr val="000000"/>
                </a:solidFill>
                <a:latin typeface="Arial" panose="020B0604020202020204" pitchFamily="34" charset="0"/>
              </a:rPr>
              <a:t>d</a:t>
            </a:r>
          </a:p>
        </p:txBody>
      </p:sp>
      <p:sp>
        <p:nvSpPr>
          <p:cNvPr id="11273" name="Text Box 9"/>
          <p:cNvSpPr txBox="1">
            <a:spLocks noChangeArrowheads="1"/>
          </p:cNvSpPr>
          <p:nvPr/>
        </p:nvSpPr>
        <p:spPr bwMode="auto">
          <a:xfrm>
            <a:off x="6383339" y="3860801"/>
            <a:ext cx="5032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a:solidFill>
                  <a:srgbClr val="000000"/>
                </a:solidFill>
                <a:latin typeface="Arial" panose="020B0604020202020204" pitchFamily="34" charset="0"/>
              </a:rPr>
              <a:t>d1</a:t>
            </a:r>
          </a:p>
        </p:txBody>
      </p:sp>
      <p:sp>
        <p:nvSpPr>
          <p:cNvPr id="11274" name="Text Box 10"/>
          <p:cNvSpPr txBox="1">
            <a:spLocks noChangeArrowheads="1"/>
          </p:cNvSpPr>
          <p:nvPr/>
        </p:nvSpPr>
        <p:spPr bwMode="auto">
          <a:xfrm>
            <a:off x="5591175" y="4718051"/>
            <a:ext cx="5032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a:solidFill>
                  <a:srgbClr val="000000"/>
                </a:solidFill>
                <a:latin typeface="Arial" panose="020B0604020202020204" pitchFamily="34" charset="0"/>
              </a:rPr>
              <a:t>d2</a:t>
            </a:r>
          </a:p>
        </p:txBody>
      </p:sp>
      <p:sp>
        <p:nvSpPr>
          <p:cNvPr id="11275" name="Text Box 11"/>
          <p:cNvSpPr txBox="1">
            <a:spLocks noChangeArrowheads="1"/>
          </p:cNvSpPr>
          <p:nvPr/>
        </p:nvSpPr>
        <p:spPr bwMode="auto">
          <a:xfrm>
            <a:off x="2351088" y="1196976"/>
            <a:ext cx="5762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a:solidFill>
                  <a:srgbClr val="000000"/>
                </a:solidFill>
                <a:latin typeface="Arial" panose="020B0604020202020204" pitchFamily="34" charset="0"/>
              </a:rPr>
              <a:t>p</a:t>
            </a:r>
          </a:p>
        </p:txBody>
      </p:sp>
      <p:sp>
        <p:nvSpPr>
          <p:cNvPr id="11276" name="Text Box 12"/>
          <p:cNvSpPr txBox="1">
            <a:spLocks noChangeArrowheads="1"/>
          </p:cNvSpPr>
          <p:nvPr/>
        </p:nvSpPr>
        <p:spPr bwMode="auto">
          <a:xfrm>
            <a:off x="8040688" y="5084763"/>
            <a:ext cx="5762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a:solidFill>
                  <a:srgbClr val="000000"/>
                </a:solidFill>
                <a:latin typeface="Arial" panose="020B0604020202020204" pitchFamily="34" charset="0"/>
              </a:rPr>
              <a:t>Qd</a:t>
            </a:r>
          </a:p>
        </p:txBody>
      </p:sp>
      <p:sp>
        <p:nvSpPr>
          <p:cNvPr id="11278" name="Line 14"/>
          <p:cNvSpPr>
            <a:spLocks noChangeShapeType="1"/>
          </p:cNvSpPr>
          <p:nvPr/>
        </p:nvSpPr>
        <p:spPr bwMode="auto">
          <a:xfrm flipV="1">
            <a:off x="4440239" y="2636839"/>
            <a:ext cx="287337" cy="28733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11279" name="Line 15"/>
          <p:cNvSpPr>
            <a:spLocks noChangeShapeType="1"/>
          </p:cNvSpPr>
          <p:nvPr/>
        </p:nvSpPr>
        <p:spPr bwMode="auto">
          <a:xfrm flipH="1">
            <a:off x="4872039" y="3860800"/>
            <a:ext cx="287337" cy="2873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11280" name="Text Box 16"/>
          <p:cNvSpPr txBox="1">
            <a:spLocks noChangeArrowheads="1"/>
          </p:cNvSpPr>
          <p:nvPr/>
        </p:nvSpPr>
        <p:spPr bwMode="auto">
          <a:xfrm rot="2224016">
            <a:off x="3789363" y="2635251"/>
            <a:ext cx="16557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dirty="0" smtClean="0">
                <a:solidFill>
                  <a:srgbClr val="000000"/>
                </a:solidFill>
              </a:rPr>
              <a:t>Right </a:t>
            </a:r>
            <a:endParaRPr lang="en-US" altLang="ar-JO" b="1" dirty="0">
              <a:solidFill>
                <a:srgbClr val="000000"/>
              </a:solidFill>
            </a:endParaRPr>
          </a:p>
        </p:txBody>
      </p:sp>
      <p:sp>
        <p:nvSpPr>
          <p:cNvPr id="11281" name="Text Box 17"/>
          <p:cNvSpPr txBox="1">
            <a:spLocks noChangeArrowheads="1"/>
          </p:cNvSpPr>
          <p:nvPr/>
        </p:nvSpPr>
        <p:spPr bwMode="auto">
          <a:xfrm rot="-8396976">
            <a:off x="4219576" y="3790951"/>
            <a:ext cx="16557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dirty="0" smtClean="0">
                <a:solidFill>
                  <a:srgbClr val="000000"/>
                </a:solidFill>
              </a:rPr>
              <a:t>Left </a:t>
            </a:r>
            <a:endParaRPr lang="en-US" altLang="ar-JO" b="1" dirty="0">
              <a:solidFill>
                <a:srgbClr val="000000"/>
              </a:solidFill>
            </a:endParaRPr>
          </a:p>
        </p:txBody>
      </p:sp>
      <p:sp>
        <p:nvSpPr>
          <p:cNvPr id="3" name="Rectangle 2"/>
          <p:cNvSpPr/>
          <p:nvPr/>
        </p:nvSpPr>
        <p:spPr>
          <a:xfrm>
            <a:off x="1664798" y="349316"/>
            <a:ext cx="5001690" cy="830997"/>
          </a:xfrm>
          <a:prstGeom prst="rect">
            <a:avLst/>
          </a:prstGeom>
        </p:spPr>
        <p:txBody>
          <a:bodyPr wrap="none">
            <a:spAutoFit/>
          </a:bodyPr>
          <a:lstStyle/>
          <a:p>
            <a:r>
              <a:rPr lang="en-US" sz="4800" kern="0" dirty="0">
                <a:ln w="0"/>
                <a:solidFill>
                  <a:prstClr val="black"/>
                </a:solidFill>
                <a:effectLst>
                  <a:outerShdw blurRad="38100" dist="19050" dir="2700000" algn="tl" rotWithShape="0">
                    <a:prstClr val="black">
                      <a:alpha val="40000"/>
                    </a:prstClr>
                  </a:outerShdw>
                </a:effectLst>
                <a:latin typeface="Sakkal Majalla" panose="02000000000000000000" pitchFamily="2" charset="-78"/>
                <a:ea typeface="+mj-ea"/>
                <a:cs typeface="Sakkal Majalla" panose="02000000000000000000" pitchFamily="2" charset="-78"/>
              </a:rPr>
              <a:t>Determinants of Demand</a:t>
            </a:r>
            <a:endParaRPr lang="ar-JO" dirty="0"/>
          </a:p>
        </p:txBody>
      </p:sp>
      <p:sp>
        <p:nvSpPr>
          <p:cNvPr id="18" name="object 5"/>
          <p:cNvSpPr/>
          <p:nvPr/>
        </p:nvSpPr>
        <p:spPr>
          <a:xfrm>
            <a:off x="9525000" y="282428"/>
            <a:ext cx="1730326" cy="1249730"/>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833398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additive="base">
                                        <p:cTn id="7" dur="2000" fill="hold"/>
                                        <p:tgtEl>
                                          <p:spTgt spid="11268"/>
                                        </p:tgtEl>
                                        <p:attrNameLst>
                                          <p:attrName>ppt_x</p:attrName>
                                        </p:attrNameLst>
                                      </p:cBhvr>
                                      <p:tavLst>
                                        <p:tav tm="0">
                                          <p:val>
                                            <p:strVal val="#ppt_x"/>
                                          </p:val>
                                        </p:tav>
                                        <p:tav tm="100000">
                                          <p:val>
                                            <p:strVal val="#ppt_x"/>
                                          </p:val>
                                        </p:tav>
                                      </p:tavLst>
                                    </p:anim>
                                    <p:anim calcmode="lin" valueType="num">
                                      <p:cBhvr additive="base">
                                        <p:cTn id="8" dur="2000" fill="hold"/>
                                        <p:tgtEl>
                                          <p:spTgt spid="1126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267"/>
                                        </p:tgtEl>
                                        <p:attrNameLst>
                                          <p:attrName>style.visibility</p:attrName>
                                        </p:attrNameLst>
                                      </p:cBhvr>
                                      <p:to>
                                        <p:strVal val="visible"/>
                                      </p:to>
                                    </p:set>
                                    <p:anim calcmode="lin" valueType="num">
                                      <p:cBhvr additive="base">
                                        <p:cTn id="11" dur="2000" fill="hold"/>
                                        <p:tgtEl>
                                          <p:spTgt spid="11267"/>
                                        </p:tgtEl>
                                        <p:attrNameLst>
                                          <p:attrName>ppt_x</p:attrName>
                                        </p:attrNameLst>
                                      </p:cBhvr>
                                      <p:tavLst>
                                        <p:tav tm="0">
                                          <p:val>
                                            <p:strVal val="#ppt_x"/>
                                          </p:val>
                                        </p:tav>
                                        <p:tav tm="100000">
                                          <p:val>
                                            <p:strVal val="#ppt_x"/>
                                          </p:val>
                                        </p:tav>
                                      </p:tavLst>
                                    </p:anim>
                                    <p:anim calcmode="lin" valueType="num">
                                      <p:cBhvr additive="base">
                                        <p:cTn id="12" dur="2000" fill="hold"/>
                                        <p:tgtEl>
                                          <p:spTgt spid="1126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275"/>
                                        </p:tgtEl>
                                        <p:attrNameLst>
                                          <p:attrName>style.visibility</p:attrName>
                                        </p:attrNameLst>
                                      </p:cBhvr>
                                      <p:to>
                                        <p:strVal val="visible"/>
                                      </p:to>
                                    </p:set>
                                    <p:anim calcmode="lin" valueType="num">
                                      <p:cBhvr additive="base">
                                        <p:cTn id="15" dur="2000" fill="hold"/>
                                        <p:tgtEl>
                                          <p:spTgt spid="11275"/>
                                        </p:tgtEl>
                                        <p:attrNameLst>
                                          <p:attrName>ppt_x</p:attrName>
                                        </p:attrNameLst>
                                      </p:cBhvr>
                                      <p:tavLst>
                                        <p:tav tm="0">
                                          <p:val>
                                            <p:strVal val="#ppt_x"/>
                                          </p:val>
                                        </p:tav>
                                        <p:tav tm="100000">
                                          <p:val>
                                            <p:strVal val="#ppt_x"/>
                                          </p:val>
                                        </p:tav>
                                      </p:tavLst>
                                    </p:anim>
                                    <p:anim calcmode="lin" valueType="num">
                                      <p:cBhvr additive="base">
                                        <p:cTn id="16" dur="2000" fill="hold"/>
                                        <p:tgtEl>
                                          <p:spTgt spid="1127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276"/>
                                        </p:tgtEl>
                                        <p:attrNameLst>
                                          <p:attrName>style.visibility</p:attrName>
                                        </p:attrNameLst>
                                      </p:cBhvr>
                                      <p:to>
                                        <p:strVal val="visible"/>
                                      </p:to>
                                    </p:set>
                                    <p:anim calcmode="lin" valueType="num">
                                      <p:cBhvr additive="base">
                                        <p:cTn id="19" dur="2000" fill="hold"/>
                                        <p:tgtEl>
                                          <p:spTgt spid="11276"/>
                                        </p:tgtEl>
                                        <p:attrNameLst>
                                          <p:attrName>ppt_x</p:attrName>
                                        </p:attrNameLst>
                                      </p:cBhvr>
                                      <p:tavLst>
                                        <p:tav tm="0">
                                          <p:val>
                                            <p:strVal val="#ppt_x"/>
                                          </p:val>
                                        </p:tav>
                                        <p:tav tm="100000">
                                          <p:val>
                                            <p:strVal val="#ppt_x"/>
                                          </p:val>
                                        </p:tav>
                                      </p:tavLst>
                                    </p:anim>
                                    <p:anim calcmode="lin" valueType="num">
                                      <p:cBhvr additive="base">
                                        <p:cTn id="20" dur="2000" fill="hold"/>
                                        <p:tgtEl>
                                          <p:spTgt spid="1127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1269"/>
                                        </p:tgtEl>
                                        <p:attrNameLst>
                                          <p:attrName>style.visibility</p:attrName>
                                        </p:attrNameLst>
                                      </p:cBhvr>
                                      <p:to>
                                        <p:strVal val="visible"/>
                                      </p:to>
                                    </p:set>
                                    <p:anim calcmode="lin" valueType="num">
                                      <p:cBhvr additive="base">
                                        <p:cTn id="25" dur="2000" fill="hold"/>
                                        <p:tgtEl>
                                          <p:spTgt spid="11269"/>
                                        </p:tgtEl>
                                        <p:attrNameLst>
                                          <p:attrName>ppt_x</p:attrName>
                                        </p:attrNameLst>
                                      </p:cBhvr>
                                      <p:tavLst>
                                        <p:tav tm="0">
                                          <p:val>
                                            <p:strVal val="#ppt_x"/>
                                          </p:val>
                                        </p:tav>
                                        <p:tav tm="100000">
                                          <p:val>
                                            <p:strVal val="#ppt_x"/>
                                          </p:val>
                                        </p:tav>
                                      </p:tavLst>
                                    </p:anim>
                                    <p:anim calcmode="lin" valueType="num">
                                      <p:cBhvr additive="base">
                                        <p:cTn id="26" dur="2000" fill="hold"/>
                                        <p:tgtEl>
                                          <p:spTgt spid="1126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1272"/>
                                        </p:tgtEl>
                                        <p:attrNameLst>
                                          <p:attrName>style.visibility</p:attrName>
                                        </p:attrNameLst>
                                      </p:cBhvr>
                                      <p:to>
                                        <p:strVal val="visible"/>
                                      </p:to>
                                    </p:set>
                                    <p:anim calcmode="lin" valueType="num">
                                      <p:cBhvr additive="base">
                                        <p:cTn id="29" dur="2000" fill="hold"/>
                                        <p:tgtEl>
                                          <p:spTgt spid="11272"/>
                                        </p:tgtEl>
                                        <p:attrNameLst>
                                          <p:attrName>ppt_x</p:attrName>
                                        </p:attrNameLst>
                                      </p:cBhvr>
                                      <p:tavLst>
                                        <p:tav tm="0">
                                          <p:val>
                                            <p:strVal val="#ppt_x"/>
                                          </p:val>
                                        </p:tav>
                                        <p:tav tm="100000">
                                          <p:val>
                                            <p:strVal val="#ppt_x"/>
                                          </p:val>
                                        </p:tav>
                                      </p:tavLst>
                                    </p:anim>
                                    <p:anim calcmode="lin" valueType="num">
                                      <p:cBhvr additive="base">
                                        <p:cTn id="30" dur="2000" fill="hold"/>
                                        <p:tgtEl>
                                          <p:spTgt spid="11272"/>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11271"/>
                                        </p:tgtEl>
                                        <p:attrNameLst>
                                          <p:attrName>style.visibility</p:attrName>
                                        </p:attrNameLst>
                                      </p:cBhvr>
                                      <p:to>
                                        <p:strVal val="visible"/>
                                      </p:to>
                                    </p:set>
                                    <p:anim calcmode="lin" valueType="num">
                                      <p:cBhvr additive="base">
                                        <p:cTn id="35" dur="2000" fill="hold"/>
                                        <p:tgtEl>
                                          <p:spTgt spid="11271"/>
                                        </p:tgtEl>
                                        <p:attrNameLst>
                                          <p:attrName>ppt_x</p:attrName>
                                        </p:attrNameLst>
                                      </p:cBhvr>
                                      <p:tavLst>
                                        <p:tav tm="0">
                                          <p:val>
                                            <p:strVal val="#ppt_x"/>
                                          </p:val>
                                        </p:tav>
                                        <p:tav tm="100000">
                                          <p:val>
                                            <p:strVal val="#ppt_x"/>
                                          </p:val>
                                        </p:tav>
                                      </p:tavLst>
                                    </p:anim>
                                    <p:anim calcmode="lin" valueType="num">
                                      <p:cBhvr additive="base">
                                        <p:cTn id="36" dur="2000" fill="hold"/>
                                        <p:tgtEl>
                                          <p:spTgt spid="1127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1280"/>
                                        </p:tgtEl>
                                        <p:attrNameLst>
                                          <p:attrName>style.visibility</p:attrName>
                                        </p:attrNameLst>
                                      </p:cBhvr>
                                      <p:to>
                                        <p:strVal val="visible"/>
                                      </p:to>
                                    </p:set>
                                    <p:anim calcmode="lin" valueType="num">
                                      <p:cBhvr additive="base">
                                        <p:cTn id="39" dur="2000" fill="hold"/>
                                        <p:tgtEl>
                                          <p:spTgt spid="11280"/>
                                        </p:tgtEl>
                                        <p:attrNameLst>
                                          <p:attrName>ppt_x</p:attrName>
                                        </p:attrNameLst>
                                      </p:cBhvr>
                                      <p:tavLst>
                                        <p:tav tm="0">
                                          <p:val>
                                            <p:strVal val="#ppt_x"/>
                                          </p:val>
                                        </p:tav>
                                        <p:tav tm="100000">
                                          <p:val>
                                            <p:strVal val="#ppt_x"/>
                                          </p:val>
                                        </p:tav>
                                      </p:tavLst>
                                    </p:anim>
                                    <p:anim calcmode="lin" valueType="num">
                                      <p:cBhvr additive="base">
                                        <p:cTn id="40" dur="2000" fill="hold"/>
                                        <p:tgtEl>
                                          <p:spTgt spid="1128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1278"/>
                                        </p:tgtEl>
                                        <p:attrNameLst>
                                          <p:attrName>style.visibility</p:attrName>
                                        </p:attrNameLst>
                                      </p:cBhvr>
                                      <p:to>
                                        <p:strVal val="visible"/>
                                      </p:to>
                                    </p:set>
                                    <p:anim calcmode="lin" valueType="num">
                                      <p:cBhvr additive="base">
                                        <p:cTn id="43" dur="2000" fill="hold"/>
                                        <p:tgtEl>
                                          <p:spTgt spid="11278"/>
                                        </p:tgtEl>
                                        <p:attrNameLst>
                                          <p:attrName>ppt_x</p:attrName>
                                        </p:attrNameLst>
                                      </p:cBhvr>
                                      <p:tavLst>
                                        <p:tav tm="0">
                                          <p:val>
                                            <p:strVal val="#ppt_x"/>
                                          </p:val>
                                        </p:tav>
                                        <p:tav tm="100000">
                                          <p:val>
                                            <p:strVal val="#ppt_x"/>
                                          </p:val>
                                        </p:tav>
                                      </p:tavLst>
                                    </p:anim>
                                    <p:anim calcmode="lin" valueType="num">
                                      <p:cBhvr additive="base">
                                        <p:cTn id="44" dur="2000" fill="hold"/>
                                        <p:tgtEl>
                                          <p:spTgt spid="1127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1273"/>
                                        </p:tgtEl>
                                        <p:attrNameLst>
                                          <p:attrName>style.visibility</p:attrName>
                                        </p:attrNameLst>
                                      </p:cBhvr>
                                      <p:to>
                                        <p:strVal val="visible"/>
                                      </p:to>
                                    </p:set>
                                    <p:anim calcmode="lin" valueType="num">
                                      <p:cBhvr additive="base">
                                        <p:cTn id="47" dur="2000" fill="hold"/>
                                        <p:tgtEl>
                                          <p:spTgt spid="11273"/>
                                        </p:tgtEl>
                                        <p:attrNameLst>
                                          <p:attrName>ppt_x</p:attrName>
                                        </p:attrNameLst>
                                      </p:cBhvr>
                                      <p:tavLst>
                                        <p:tav tm="0">
                                          <p:val>
                                            <p:strVal val="#ppt_x"/>
                                          </p:val>
                                        </p:tav>
                                        <p:tav tm="100000">
                                          <p:val>
                                            <p:strVal val="#ppt_x"/>
                                          </p:val>
                                        </p:tav>
                                      </p:tavLst>
                                    </p:anim>
                                    <p:anim calcmode="lin" valueType="num">
                                      <p:cBhvr additive="base">
                                        <p:cTn id="48" dur="2000" fill="hold"/>
                                        <p:tgtEl>
                                          <p:spTgt spid="11273"/>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11279"/>
                                        </p:tgtEl>
                                        <p:attrNameLst>
                                          <p:attrName>style.visibility</p:attrName>
                                        </p:attrNameLst>
                                      </p:cBhvr>
                                      <p:to>
                                        <p:strVal val="visible"/>
                                      </p:to>
                                    </p:set>
                                    <p:anim calcmode="lin" valueType="num">
                                      <p:cBhvr additive="base">
                                        <p:cTn id="53" dur="2000" fill="hold"/>
                                        <p:tgtEl>
                                          <p:spTgt spid="11279"/>
                                        </p:tgtEl>
                                        <p:attrNameLst>
                                          <p:attrName>ppt_x</p:attrName>
                                        </p:attrNameLst>
                                      </p:cBhvr>
                                      <p:tavLst>
                                        <p:tav tm="0">
                                          <p:val>
                                            <p:strVal val="#ppt_x"/>
                                          </p:val>
                                        </p:tav>
                                        <p:tav tm="100000">
                                          <p:val>
                                            <p:strVal val="#ppt_x"/>
                                          </p:val>
                                        </p:tav>
                                      </p:tavLst>
                                    </p:anim>
                                    <p:anim calcmode="lin" valueType="num">
                                      <p:cBhvr additive="base">
                                        <p:cTn id="54" dur="2000" fill="hold"/>
                                        <p:tgtEl>
                                          <p:spTgt spid="11279"/>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1281"/>
                                        </p:tgtEl>
                                        <p:attrNameLst>
                                          <p:attrName>style.visibility</p:attrName>
                                        </p:attrNameLst>
                                      </p:cBhvr>
                                      <p:to>
                                        <p:strVal val="visible"/>
                                      </p:to>
                                    </p:set>
                                    <p:anim calcmode="lin" valueType="num">
                                      <p:cBhvr additive="base">
                                        <p:cTn id="57" dur="2000" fill="hold"/>
                                        <p:tgtEl>
                                          <p:spTgt spid="11281"/>
                                        </p:tgtEl>
                                        <p:attrNameLst>
                                          <p:attrName>ppt_x</p:attrName>
                                        </p:attrNameLst>
                                      </p:cBhvr>
                                      <p:tavLst>
                                        <p:tav tm="0">
                                          <p:val>
                                            <p:strVal val="#ppt_x"/>
                                          </p:val>
                                        </p:tav>
                                        <p:tav tm="100000">
                                          <p:val>
                                            <p:strVal val="#ppt_x"/>
                                          </p:val>
                                        </p:tav>
                                      </p:tavLst>
                                    </p:anim>
                                    <p:anim calcmode="lin" valueType="num">
                                      <p:cBhvr additive="base">
                                        <p:cTn id="58" dur="2000" fill="hold"/>
                                        <p:tgtEl>
                                          <p:spTgt spid="11281"/>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1270"/>
                                        </p:tgtEl>
                                        <p:attrNameLst>
                                          <p:attrName>style.visibility</p:attrName>
                                        </p:attrNameLst>
                                      </p:cBhvr>
                                      <p:to>
                                        <p:strVal val="visible"/>
                                      </p:to>
                                    </p:set>
                                    <p:anim calcmode="lin" valueType="num">
                                      <p:cBhvr additive="base">
                                        <p:cTn id="61" dur="2000" fill="hold"/>
                                        <p:tgtEl>
                                          <p:spTgt spid="11270"/>
                                        </p:tgtEl>
                                        <p:attrNameLst>
                                          <p:attrName>ppt_x</p:attrName>
                                        </p:attrNameLst>
                                      </p:cBhvr>
                                      <p:tavLst>
                                        <p:tav tm="0">
                                          <p:val>
                                            <p:strVal val="#ppt_x"/>
                                          </p:val>
                                        </p:tav>
                                        <p:tav tm="100000">
                                          <p:val>
                                            <p:strVal val="#ppt_x"/>
                                          </p:val>
                                        </p:tav>
                                      </p:tavLst>
                                    </p:anim>
                                    <p:anim calcmode="lin" valueType="num">
                                      <p:cBhvr additive="base">
                                        <p:cTn id="62" dur="2000" fill="hold"/>
                                        <p:tgtEl>
                                          <p:spTgt spid="11270"/>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1274"/>
                                        </p:tgtEl>
                                        <p:attrNameLst>
                                          <p:attrName>style.visibility</p:attrName>
                                        </p:attrNameLst>
                                      </p:cBhvr>
                                      <p:to>
                                        <p:strVal val="visible"/>
                                      </p:to>
                                    </p:set>
                                    <p:anim calcmode="lin" valueType="num">
                                      <p:cBhvr additive="base">
                                        <p:cTn id="65" dur="2000" fill="hold"/>
                                        <p:tgtEl>
                                          <p:spTgt spid="11274"/>
                                        </p:tgtEl>
                                        <p:attrNameLst>
                                          <p:attrName>ppt_x</p:attrName>
                                        </p:attrNameLst>
                                      </p:cBhvr>
                                      <p:tavLst>
                                        <p:tav tm="0">
                                          <p:val>
                                            <p:strVal val="#ppt_x"/>
                                          </p:val>
                                        </p:tav>
                                        <p:tav tm="100000">
                                          <p:val>
                                            <p:strVal val="#ppt_x"/>
                                          </p:val>
                                        </p:tav>
                                      </p:tavLst>
                                    </p:anim>
                                    <p:anim calcmode="lin" valueType="num">
                                      <p:cBhvr additive="base">
                                        <p:cTn id="66" dur="2000" fill="hold"/>
                                        <p:tgtEl>
                                          <p:spTgt spid="112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2" grpId="0"/>
      <p:bldP spid="11273" grpId="0"/>
      <p:bldP spid="11274" grpId="0"/>
      <p:bldP spid="11275" grpId="0"/>
      <p:bldP spid="11276" grpId="0"/>
      <p:bldP spid="11280" grpId="0"/>
      <p:bldP spid="1128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081836" y="497535"/>
            <a:ext cx="3596004" cy="843821"/>
          </a:xfrm>
          <a:prstGeom prst="rect">
            <a:avLst/>
          </a:prstGeom>
        </p:spPr>
        <p:txBody>
          <a:bodyPr vert="horz" wrap="square" lIns="0" tIns="12700" rIns="0" bIns="0" rtlCol="0">
            <a:spAutoFit/>
          </a:bodyPr>
          <a:lstStyle/>
          <a:p>
            <a:pPr marL="12700">
              <a:lnSpc>
                <a:spcPct val="100000"/>
              </a:lnSpc>
              <a:spcBef>
                <a:spcPts val="100"/>
              </a:spcBef>
            </a:pPr>
            <a:r>
              <a:rPr sz="54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Shift in Demand</a:t>
            </a:r>
          </a:p>
        </p:txBody>
      </p:sp>
      <p:sp>
        <p:nvSpPr>
          <p:cNvPr id="3" name="object 3"/>
          <p:cNvSpPr txBox="1"/>
          <p:nvPr/>
        </p:nvSpPr>
        <p:spPr>
          <a:xfrm>
            <a:off x="1143400" y="1807577"/>
            <a:ext cx="7411720" cy="1426031"/>
          </a:xfrm>
          <a:prstGeom prst="rect">
            <a:avLst/>
          </a:prstGeom>
        </p:spPr>
        <p:txBody>
          <a:bodyPr vert="horz" wrap="square" lIns="0" tIns="67945" rIns="0" bIns="0" rtlCol="0">
            <a:spAutoFit/>
          </a:bodyPr>
          <a:lstStyle/>
          <a:p>
            <a:pPr marL="12700" marR="5080">
              <a:lnSpc>
                <a:spcPts val="3460"/>
              </a:lnSpc>
              <a:spcBef>
                <a:spcPts val="535"/>
              </a:spcBef>
            </a:pPr>
            <a:r>
              <a:rPr sz="3200" dirty="0">
                <a:ln w="0"/>
                <a:latin typeface="Sakkal Majalla" panose="02000000000000000000" pitchFamily="2" charset="-78"/>
                <a:cs typeface="Sakkal Majalla" panose="02000000000000000000" pitchFamily="2" charset="-78"/>
              </a:rPr>
              <a:t>The demand schedule and curve remain unchanged only so  long as the underlying determinants of demand remain  constant.</a:t>
            </a:r>
          </a:p>
        </p:txBody>
      </p:sp>
      <p:sp>
        <p:nvSpPr>
          <p:cNvPr id="4" name="object 4"/>
          <p:cNvSpPr txBox="1"/>
          <p:nvPr/>
        </p:nvSpPr>
        <p:spPr>
          <a:xfrm>
            <a:off x="10290809" y="6338417"/>
            <a:ext cx="235585" cy="166071"/>
          </a:xfrm>
          <a:prstGeom prst="rect">
            <a:avLst/>
          </a:prstGeom>
        </p:spPr>
        <p:txBody>
          <a:bodyPr vert="horz" wrap="square" lIns="0" tIns="12065" rIns="0" bIns="0" rtlCol="0">
            <a:spAutoFit/>
          </a:bodyPr>
          <a:lstStyle/>
          <a:p>
            <a:pPr marL="12700">
              <a:lnSpc>
                <a:spcPct val="100000"/>
              </a:lnSpc>
              <a:spcBef>
                <a:spcPts val="95"/>
              </a:spcBef>
            </a:pPr>
            <a:r>
              <a:rPr sz="1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LO-</a:t>
            </a:r>
            <a:endParaRPr sz="10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5" name="object 5"/>
          <p:cNvSpPr/>
          <p:nvPr/>
        </p:nvSpPr>
        <p:spPr>
          <a:xfrm>
            <a:off x="9392849" y="209557"/>
            <a:ext cx="1730326" cy="1249730"/>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p:nvPr/>
        </p:nvSpPr>
        <p:spPr>
          <a:xfrm>
            <a:off x="5839967" y="2767583"/>
            <a:ext cx="5372099" cy="3323844"/>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15</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097686" y="1820367"/>
            <a:ext cx="8871585" cy="2207656"/>
          </a:xfrm>
          <a:prstGeom prst="rect">
            <a:avLst/>
          </a:prstGeom>
        </p:spPr>
        <p:txBody>
          <a:bodyPr vert="horz" wrap="square" lIns="0" tIns="67945" rIns="0" bIns="0" rtlCol="0">
            <a:spAutoFit/>
          </a:bodyPr>
          <a:lstStyle/>
          <a:p>
            <a:pPr marL="104139" marR="5080" indent="-91440">
              <a:lnSpc>
                <a:spcPts val="3460"/>
              </a:lnSpc>
              <a:spcBef>
                <a:spcPts val="53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Changes in any of the determinants of demand will cause the demand  curve to shift.</a:t>
            </a:r>
          </a:p>
          <a:p>
            <a:pPr marL="199390" indent="-187325">
              <a:lnSpc>
                <a:spcPct val="100000"/>
              </a:lnSpc>
              <a:spcBef>
                <a:spcPts val="95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The quantity demanded at any (every) given price changes.</a:t>
            </a:r>
          </a:p>
          <a:p>
            <a:pPr marL="199390" indent="-187325">
              <a:lnSpc>
                <a:spcPct val="100000"/>
              </a:lnSpc>
              <a:spcBef>
                <a:spcPts val="1019"/>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The demand curve always shifts only to the right or to the </a:t>
            </a:r>
            <a:r>
              <a:rPr sz="32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left</a:t>
            </a:r>
            <a:r>
              <a:rPr sz="2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a:t>
            </a:r>
          </a:p>
        </p:txBody>
      </p:sp>
      <p:sp>
        <p:nvSpPr>
          <p:cNvPr id="3" name="object 3"/>
          <p:cNvSpPr txBox="1">
            <a:spLocks noGrp="1"/>
          </p:cNvSpPr>
          <p:nvPr>
            <p:ph type="title"/>
          </p:nvPr>
        </p:nvSpPr>
        <p:spPr>
          <a:xfrm>
            <a:off x="2828670" y="475233"/>
            <a:ext cx="4281170" cy="696595"/>
          </a:xfrm>
          <a:prstGeom prst="rect">
            <a:avLst/>
          </a:prstGeom>
        </p:spPr>
        <p:txBody>
          <a:bodyPr vert="horz" wrap="square" lIns="0" tIns="13335" rIns="0" bIns="0" rtlCol="0">
            <a:spAutoFit/>
          </a:bodyPr>
          <a:lstStyle/>
          <a:p>
            <a:pPr marL="12700">
              <a:lnSpc>
                <a:spcPct val="100000"/>
              </a:lnSpc>
              <a:spcBef>
                <a:spcPts val="105"/>
              </a:spcBef>
            </a:pPr>
            <a:r>
              <a:rPr sz="4400"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Shift in Demand</a:t>
            </a:r>
            <a:endParaRPr sz="4400" b="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4" name="object 4"/>
          <p:cNvSpPr txBox="1"/>
          <p:nvPr/>
        </p:nvSpPr>
        <p:spPr>
          <a:xfrm>
            <a:off x="10290809" y="6338417"/>
            <a:ext cx="297815" cy="166071"/>
          </a:xfrm>
          <a:prstGeom prst="rect">
            <a:avLst/>
          </a:prstGeom>
        </p:spPr>
        <p:txBody>
          <a:bodyPr vert="horz" wrap="square" lIns="0" tIns="12065" rIns="0" bIns="0" rtlCol="0">
            <a:spAutoFit/>
          </a:bodyPr>
          <a:lstStyle/>
          <a:p>
            <a:pPr marL="12700">
              <a:lnSpc>
                <a:spcPct val="100000"/>
              </a:lnSpc>
              <a:spcBef>
                <a:spcPts val="95"/>
              </a:spcBef>
            </a:pPr>
            <a:r>
              <a:rPr sz="1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LO-2</a:t>
            </a:r>
            <a:endParaRPr sz="10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5" name="object 5"/>
          <p:cNvSpPr/>
          <p:nvPr/>
        </p:nvSpPr>
        <p:spPr>
          <a:xfrm>
            <a:off x="9392849" y="209557"/>
            <a:ext cx="1730326" cy="1249730"/>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16</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Line 4"/>
          <p:cNvSpPr>
            <a:spLocks noChangeShapeType="1"/>
          </p:cNvSpPr>
          <p:nvPr/>
        </p:nvSpPr>
        <p:spPr bwMode="auto">
          <a:xfrm>
            <a:off x="2927350" y="1268413"/>
            <a:ext cx="0" cy="41767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24581" name="Line 5"/>
          <p:cNvSpPr>
            <a:spLocks noChangeShapeType="1"/>
          </p:cNvSpPr>
          <p:nvPr/>
        </p:nvSpPr>
        <p:spPr bwMode="auto">
          <a:xfrm>
            <a:off x="2927350" y="5445125"/>
            <a:ext cx="489743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24582" name="Line 6"/>
          <p:cNvSpPr>
            <a:spLocks noChangeShapeType="1"/>
          </p:cNvSpPr>
          <p:nvPr/>
        </p:nvSpPr>
        <p:spPr bwMode="auto">
          <a:xfrm>
            <a:off x="3359150" y="2492375"/>
            <a:ext cx="2952750" cy="23764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24583" name="Line 7"/>
          <p:cNvSpPr>
            <a:spLocks noChangeShapeType="1"/>
          </p:cNvSpPr>
          <p:nvPr/>
        </p:nvSpPr>
        <p:spPr bwMode="auto">
          <a:xfrm>
            <a:off x="3216275" y="3173413"/>
            <a:ext cx="2374900" cy="1911350"/>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24584" name="Line 8"/>
          <p:cNvSpPr>
            <a:spLocks noChangeShapeType="1"/>
          </p:cNvSpPr>
          <p:nvPr/>
        </p:nvSpPr>
        <p:spPr bwMode="auto">
          <a:xfrm>
            <a:off x="4008438" y="2122489"/>
            <a:ext cx="2519362" cy="2027237"/>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algn="r" rtl="1" fontAlgn="base">
              <a:spcBef>
                <a:spcPct val="0"/>
              </a:spcBef>
              <a:spcAft>
                <a:spcPct val="0"/>
              </a:spcAft>
            </a:pPr>
            <a:endParaRPr lang="ar-JO">
              <a:solidFill>
                <a:srgbClr val="FFFFFF"/>
              </a:solidFill>
              <a:latin typeface="Tahoma" panose="020B0604030504040204" pitchFamily="34" charset="0"/>
              <a:cs typeface="Arial" panose="020B0604020202020204" pitchFamily="34" charset="0"/>
            </a:endParaRPr>
          </a:p>
        </p:txBody>
      </p:sp>
      <p:sp>
        <p:nvSpPr>
          <p:cNvPr id="24585" name="Text Box 9"/>
          <p:cNvSpPr txBox="1">
            <a:spLocks noChangeArrowheads="1"/>
          </p:cNvSpPr>
          <p:nvPr/>
        </p:nvSpPr>
        <p:spPr bwMode="auto">
          <a:xfrm>
            <a:off x="7175500" y="5300663"/>
            <a:ext cx="10795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a:solidFill>
                  <a:srgbClr val="000000"/>
                </a:solidFill>
                <a:latin typeface="Arial" panose="020B0604020202020204" pitchFamily="34" charset="0"/>
              </a:rPr>
              <a:t>Qd</a:t>
            </a:r>
          </a:p>
        </p:txBody>
      </p:sp>
      <p:sp>
        <p:nvSpPr>
          <p:cNvPr id="24586" name="Text Box 10"/>
          <p:cNvSpPr txBox="1">
            <a:spLocks noChangeArrowheads="1"/>
          </p:cNvSpPr>
          <p:nvPr/>
        </p:nvSpPr>
        <p:spPr bwMode="auto">
          <a:xfrm>
            <a:off x="1992313" y="981076"/>
            <a:ext cx="10795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a:solidFill>
                  <a:srgbClr val="000000"/>
                </a:solidFill>
                <a:latin typeface="Arial" panose="020B0604020202020204" pitchFamily="34" charset="0"/>
              </a:rPr>
              <a:t>P</a:t>
            </a:r>
          </a:p>
        </p:txBody>
      </p:sp>
      <p:sp>
        <p:nvSpPr>
          <p:cNvPr id="24587" name="Text Box 11"/>
          <p:cNvSpPr txBox="1">
            <a:spLocks noChangeArrowheads="1"/>
          </p:cNvSpPr>
          <p:nvPr/>
        </p:nvSpPr>
        <p:spPr bwMode="auto">
          <a:xfrm>
            <a:off x="5519738" y="4724401"/>
            <a:ext cx="10795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a:solidFill>
                  <a:srgbClr val="000000"/>
                </a:solidFill>
                <a:latin typeface="Arial" panose="020B0604020202020204" pitchFamily="34" charset="0"/>
              </a:rPr>
              <a:t>d</a:t>
            </a:r>
          </a:p>
        </p:txBody>
      </p:sp>
      <p:sp>
        <p:nvSpPr>
          <p:cNvPr id="24588" name="Text Box 12"/>
          <p:cNvSpPr txBox="1">
            <a:spLocks noChangeArrowheads="1"/>
          </p:cNvSpPr>
          <p:nvPr/>
        </p:nvSpPr>
        <p:spPr bwMode="auto">
          <a:xfrm>
            <a:off x="5880100" y="4005263"/>
            <a:ext cx="10795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a:solidFill>
                  <a:srgbClr val="000000"/>
                </a:solidFill>
                <a:latin typeface="Arial" panose="020B0604020202020204" pitchFamily="34" charset="0"/>
              </a:rPr>
              <a:t>d1</a:t>
            </a:r>
          </a:p>
        </p:txBody>
      </p:sp>
      <p:sp>
        <p:nvSpPr>
          <p:cNvPr id="24589" name="Text Box 13"/>
          <p:cNvSpPr txBox="1">
            <a:spLocks noChangeArrowheads="1"/>
          </p:cNvSpPr>
          <p:nvPr/>
        </p:nvSpPr>
        <p:spPr bwMode="auto">
          <a:xfrm>
            <a:off x="4945063" y="4941888"/>
            <a:ext cx="10795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fontAlgn="base" hangingPunct="1">
              <a:spcBef>
                <a:spcPct val="50000"/>
              </a:spcBef>
              <a:spcAft>
                <a:spcPct val="0"/>
              </a:spcAft>
            </a:pPr>
            <a:r>
              <a:rPr lang="en-US" altLang="ar-JO" b="1">
                <a:solidFill>
                  <a:srgbClr val="000000"/>
                </a:solidFill>
                <a:latin typeface="Arial" panose="020B0604020202020204" pitchFamily="34" charset="0"/>
              </a:rPr>
              <a:t>d2</a:t>
            </a:r>
          </a:p>
        </p:txBody>
      </p:sp>
      <p:sp>
        <p:nvSpPr>
          <p:cNvPr id="13" name="object 5"/>
          <p:cNvSpPr/>
          <p:nvPr/>
        </p:nvSpPr>
        <p:spPr>
          <a:xfrm>
            <a:off x="9392849" y="209557"/>
            <a:ext cx="1730326" cy="1249730"/>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2" name="Rectangle 1"/>
          <p:cNvSpPr/>
          <p:nvPr/>
        </p:nvSpPr>
        <p:spPr>
          <a:xfrm>
            <a:off x="1200150" y="333435"/>
            <a:ext cx="2016125" cy="830997"/>
          </a:xfrm>
          <a:prstGeom prst="rect">
            <a:avLst/>
          </a:prstGeom>
        </p:spPr>
        <p:txBody>
          <a:bodyPr wrap="square">
            <a:spAutoFit/>
          </a:bodyPr>
          <a:lstStyle/>
          <a:p>
            <a:r>
              <a:rPr lang="en-US" sz="4800" u="none" dirty="0" smtClean="0">
                <a:latin typeface="Sakkal Majalla" panose="02000000000000000000" pitchFamily="2" charset="-78"/>
                <a:cs typeface="Sakkal Majalla" panose="02000000000000000000" pitchFamily="2" charset="-78"/>
              </a:rPr>
              <a:t>Figure</a:t>
            </a:r>
            <a:endParaRPr lang="ar-JO" sz="4800" dirty="0"/>
          </a:p>
        </p:txBody>
      </p:sp>
    </p:spTree>
    <p:extLst>
      <p:ext uri="{BB962C8B-B14F-4D97-AF65-F5344CB8AC3E}">
        <p14:creationId xmlns:p14="http://schemas.microsoft.com/office/powerpoint/2010/main" val="478797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additive="base">
                                        <p:cTn id="7" dur="2000" fill="hold"/>
                                        <p:tgtEl>
                                          <p:spTgt spid="24580"/>
                                        </p:tgtEl>
                                        <p:attrNameLst>
                                          <p:attrName>ppt_x</p:attrName>
                                        </p:attrNameLst>
                                      </p:cBhvr>
                                      <p:tavLst>
                                        <p:tav tm="0">
                                          <p:val>
                                            <p:strVal val="#ppt_x"/>
                                          </p:val>
                                        </p:tav>
                                        <p:tav tm="100000">
                                          <p:val>
                                            <p:strVal val="#ppt_x"/>
                                          </p:val>
                                        </p:tav>
                                      </p:tavLst>
                                    </p:anim>
                                    <p:anim calcmode="lin" valueType="num">
                                      <p:cBhvr additive="base">
                                        <p:cTn id="8" dur="2000" fill="hold"/>
                                        <p:tgtEl>
                                          <p:spTgt spid="2458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586"/>
                                        </p:tgtEl>
                                        <p:attrNameLst>
                                          <p:attrName>style.visibility</p:attrName>
                                        </p:attrNameLst>
                                      </p:cBhvr>
                                      <p:to>
                                        <p:strVal val="visible"/>
                                      </p:to>
                                    </p:set>
                                    <p:anim calcmode="lin" valueType="num">
                                      <p:cBhvr additive="base">
                                        <p:cTn id="11" dur="2000" fill="hold"/>
                                        <p:tgtEl>
                                          <p:spTgt spid="24586"/>
                                        </p:tgtEl>
                                        <p:attrNameLst>
                                          <p:attrName>ppt_x</p:attrName>
                                        </p:attrNameLst>
                                      </p:cBhvr>
                                      <p:tavLst>
                                        <p:tav tm="0">
                                          <p:val>
                                            <p:strVal val="#ppt_x"/>
                                          </p:val>
                                        </p:tav>
                                        <p:tav tm="100000">
                                          <p:val>
                                            <p:strVal val="#ppt_x"/>
                                          </p:val>
                                        </p:tav>
                                      </p:tavLst>
                                    </p:anim>
                                    <p:anim calcmode="lin" valueType="num">
                                      <p:cBhvr additive="base">
                                        <p:cTn id="12" dur="2000" fill="hold"/>
                                        <p:tgtEl>
                                          <p:spTgt spid="2458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4581"/>
                                        </p:tgtEl>
                                        <p:attrNameLst>
                                          <p:attrName>style.visibility</p:attrName>
                                        </p:attrNameLst>
                                      </p:cBhvr>
                                      <p:to>
                                        <p:strVal val="visible"/>
                                      </p:to>
                                    </p:set>
                                    <p:anim calcmode="lin" valueType="num">
                                      <p:cBhvr additive="base">
                                        <p:cTn id="15" dur="2000" fill="hold"/>
                                        <p:tgtEl>
                                          <p:spTgt spid="24581"/>
                                        </p:tgtEl>
                                        <p:attrNameLst>
                                          <p:attrName>ppt_x</p:attrName>
                                        </p:attrNameLst>
                                      </p:cBhvr>
                                      <p:tavLst>
                                        <p:tav tm="0">
                                          <p:val>
                                            <p:strVal val="#ppt_x"/>
                                          </p:val>
                                        </p:tav>
                                        <p:tav tm="100000">
                                          <p:val>
                                            <p:strVal val="#ppt_x"/>
                                          </p:val>
                                        </p:tav>
                                      </p:tavLst>
                                    </p:anim>
                                    <p:anim calcmode="lin" valueType="num">
                                      <p:cBhvr additive="base">
                                        <p:cTn id="16" dur="2000" fill="hold"/>
                                        <p:tgtEl>
                                          <p:spTgt spid="2458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4585"/>
                                        </p:tgtEl>
                                        <p:attrNameLst>
                                          <p:attrName>style.visibility</p:attrName>
                                        </p:attrNameLst>
                                      </p:cBhvr>
                                      <p:to>
                                        <p:strVal val="visible"/>
                                      </p:to>
                                    </p:set>
                                    <p:anim calcmode="lin" valueType="num">
                                      <p:cBhvr additive="base">
                                        <p:cTn id="19" dur="2000" fill="hold"/>
                                        <p:tgtEl>
                                          <p:spTgt spid="24585"/>
                                        </p:tgtEl>
                                        <p:attrNameLst>
                                          <p:attrName>ppt_x</p:attrName>
                                        </p:attrNameLst>
                                      </p:cBhvr>
                                      <p:tavLst>
                                        <p:tav tm="0">
                                          <p:val>
                                            <p:strVal val="#ppt_x"/>
                                          </p:val>
                                        </p:tav>
                                        <p:tav tm="100000">
                                          <p:val>
                                            <p:strVal val="#ppt_x"/>
                                          </p:val>
                                        </p:tav>
                                      </p:tavLst>
                                    </p:anim>
                                    <p:anim calcmode="lin" valueType="num">
                                      <p:cBhvr additive="base">
                                        <p:cTn id="20" dur="2000" fill="hold"/>
                                        <p:tgtEl>
                                          <p:spTgt spid="2458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4582"/>
                                        </p:tgtEl>
                                        <p:attrNameLst>
                                          <p:attrName>style.visibility</p:attrName>
                                        </p:attrNameLst>
                                      </p:cBhvr>
                                      <p:to>
                                        <p:strVal val="visible"/>
                                      </p:to>
                                    </p:set>
                                    <p:anim calcmode="lin" valueType="num">
                                      <p:cBhvr additive="base">
                                        <p:cTn id="25" dur="2000" fill="hold"/>
                                        <p:tgtEl>
                                          <p:spTgt spid="24582"/>
                                        </p:tgtEl>
                                        <p:attrNameLst>
                                          <p:attrName>ppt_x</p:attrName>
                                        </p:attrNameLst>
                                      </p:cBhvr>
                                      <p:tavLst>
                                        <p:tav tm="0">
                                          <p:val>
                                            <p:strVal val="#ppt_x"/>
                                          </p:val>
                                        </p:tav>
                                        <p:tav tm="100000">
                                          <p:val>
                                            <p:strVal val="#ppt_x"/>
                                          </p:val>
                                        </p:tav>
                                      </p:tavLst>
                                    </p:anim>
                                    <p:anim calcmode="lin" valueType="num">
                                      <p:cBhvr additive="base">
                                        <p:cTn id="26" dur="2000" fill="hold"/>
                                        <p:tgtEl>
                                          <p:spTgt spid="2458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4587"/>
                                        </p:tgtEl>
                                        <p:attrNameLst>
                                          <p:attrName>style.visibility</p:attrName>
                                        </p:attrNameLst>
                                      </p:cBhvr>
                                      <p:to>
                                        <p:strVal val="visible"/>
                                      </p:to>
                                    </p:set>
                                    <p:anim calcmode="lin" valueType="num">
                                      <p:cBhvr additive="base">
                                        <p:cTn id="29" dur="2000" fill="hold"/>
                                        <p:tgtEl>
                                          <p:spTgt spid="24587"/>
                                        </p:tgtEl>
                                        <p:attrNameLst>
                                          <p:attrName>ppt_x</p:attrName>
                                        </p:attrNameLst>
                                      </p:cBhvr>
                                      <p:tavLst>
                                        <p:tav tm="0">
                                          <p:val>
                                            <p:strVal val="#ppt_x"/>
                                          </p:val>
                                        </p:tav>
                                        <p:tav tm="100000">
                                          <p:val>
                                            <p:strVal val="#ppt_x"/>
                                          </p:val>
                                        </p:tav>
                                      </p:tavLst>
                                    </p:anim>
                                    <p:anim calcmode="lin" valueType="num">
                                      <p:cBhvr additive="base">
                                        <p:cTn id="30" dur="2000" fill="hold"/>
                                        <p:tgtEl>
                                          <p:spTgt spid="24587"/>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24584"/>
                                        </p:tgtEl>
                                        <p:attrNameLst>
                                          <p:attrName>style.visibility</p:attrName>
                                        </p:attrNameLst>
                                      </p:cBhvr>
                                      <p:to>
                                        <p:strVal val="visible"/>
                                      </p:to>
                                    </p:set>
                                    <p:anim calcmode="lin" valueType="num">
                                      <p:cBhvr additive="base">
                                        <p:cTn id="35" dur="2000" fill="hold"/>
                                        <p:tgtEl>
                                          <p:spTgt spid="24584"/>
                                        </p:tgtEl>
                                        <p:attrNameLst>
                                          <p:attrName>ppt_x</p:attrName>
                                        </p:attrNameLst>
                                      </p:cBhvr>
                                      <p:tavLst>
                                        <p:tav tm="0">
                                          <p:val>
                                            <p:strVal val="#ppt_x"/>
                                          </p:val>
                                        </p:tav>
                                        <p:tav tm="100000">
                                          <p:val>
                                            <p:strVal val="#ppt_x"/>
                                          </p:val>
                                        </p:tav>
                                      </p:tavLst>
                                    </p:anim>
                                    <p:anim calcmode="lin" valueType="num">
                                      <p:cBhvr additive="base">
                                        <p:cTn id="36" dur="2000" fill="hold"/>
                                        <p:tgtEl>
                                          <p:spTgt spid="2458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4588"/>
                                        </p:tgtEl>
                                        <p:attrNameLst>
                                          <p:attrName>style.visibility</p:attrName>
                                        </p:attrNameLst>
                                      </p:cBhvr>
                                      <p:to>
                                        <p:strVal val="visible"/>
                                      </p:to>
                                    </p:set>
                                    <p:anim calcmode="lin" valueType="num">
                                      <p:cBhvr additive="base">
                                        <p:cTn id="39" dur="2000" fill="hold"/>
                                        <p:tgtEl>
                                          <p:spTgt spid="24588"/>
                                        </p:tgtEl>
                                        <p:attrNameLst>
                                          <p:attrName>ppt_x</p:attrName>
                                        </p:attrNameLst>
                                      </p:cBhvr>
                                      <p:tavLst>
                                        <p:tav tm="0">
                                          <p:val>
                                            <p:strVal val="#ppt_x"/>
                                          </p:val>
                                        </p:tav>
                                        <p:tav tm="100000">
                                          <p:val>
                                            <p:strVal val="#ppt_x"/>
                                          </p:val>
                                        </p:tav>
                                      </p:tavLst>
                                    </p:anim>
                                    <p:anim calcmode="lin" valueType="num">
                                      <p:cBhvr additive="base">
                                        <p:cTn id="40" dur="2000" fill="hold"/>
                                        <p:tgtEl>
                                          <p:spTgt spid="24588"/>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nodeType="clickEffect">
                                  <p:stCondLst>
                                    <p:cond delay="0"/>
                                  </p:stCondLst>
                                  <p:childTnLst>
                                    <p:set>
                                      <p:cBhvr>
                                        <p:cTn id="44" dur="1" fill="hold">
                                          <p:stCondLst>
                                            <p:cond delay="0"/>
                                          </p:stCondLst>
                                        </p:cTn>
                                        <p:tgtEl>
                                          <p:spTgt spid="24583"/>
                                        </p:tgtEl>
                                        <p:attrNameLst>
                                          <p:attrName>style.visibility</p:attrName>
                                        </p:attrNameLst>
                                      </p:cBhvr>
                                      <p:to>
                                        <p:strVal val="visible"/>
                                      </p:to>
                                    </p:set>
                                    <p:anim calcmode="lin" valueType="num">
                                      <p:cBhvr additive="base">
                                        <p:cTn id="45" dur="2000" fill="hold"/>
                                        <p:tgtEl>
                                          <p:spTgt spid="24583"/>
                                        </p:tgtEl>
                                        <p:attrNameLst>
                                          <p:attrName>ppt_x</p:attrName>
                                        </p:attrNameLst>
                                      </p:cBhvr>
                                      <p:tavLst>
                                        <p:tav tm="0">
                                          <p:val>
                                            <p:strVal val="#ppt_x"/>
                                          </p:val>
                                        </p:tav>
                                        <p:tav tm="100000">
                                          <p:val>
                                            <p:strVal val="#ppt_x"/>
                                          </p:val>
                                        </p:tav>
                                      </p:tavLst>
                                    </p:anim>
                                    <p:anim calcmode="lin" valueType="num">
                                      <p:cBhvr additive="base">
                                        <p:cTn id="46" dur="2000" fill="hold"/>
                                        <p:tgtEl>
                                          <p:spTgt spid="2458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4589"/>
                                        </p:tgtEl>
                                        <p:attrNameLst>
                                          <p:attrName>style.visibility</p:attrName>
                                        </p:attrNameLst>
                                      </p:cBhvr>
                                      <p:to>
                                        <p:strVal val="visible"/>
                                      </p:to>
                                    </p:set>
                                    <p:anim calcmode="lin" valueType="num">
                                      <p:cBhvr additive="base">
                                        <p:cTn id="49" dur="2000" fill="hold"/>
                                        <p:tgtEl>
                                          <p:spTgt spid="24589"/>
                                        </p:tgtEl>
                                        <p:attrNameLst>
                                          <p:attrName>ppt_x</p:attrName>
                                        </p:attrNameLst>
                                      </p:cBhvr>
                                      <p:tavLst>
                                        <p:tav tm="0">
                                          <p:val>
                                            <p:strVal val="#ppt_x"/>
                                          </p:val>
                                        </p:tav>
                                        <p:tav tm="100000">
                                          <p:val>
                                            <p:strVal val="#ppt_x"/>
                                          </p:val>
                                        </p:tav>
                                      </p:tavLst>
                                    </p:anim>
                                    <p:anim calcmode="lin" valueType="num">
                                      <p:cBhvr additive="base">
                                        <p:cTn id="50" dur="2000" fill="hold"/>
                                        <p:tgtEl>
                                          <p:spTgt spid="245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5" grpId="0"/>
      <p:bldP spid="24586" grpId="0"/>
      <p:bldP spid="24587" grpId="0"/>
      <p:bldP spid="24588" grpId="0"/>
      <p:bldP spid="2458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6402" y="531114"/>
            <a:ext cx="4741545" cy="756920"/>
          </a:xfrm>
          <a:prstGeom prst="rect">
            <a:avLst/>
          </a:prstGeom>
        </p:spPr>
        <p:txBody>
          <a:bodyPr vert="horz" wrap="square" lIns="0" tIns="12700" rIns="0" bIns="0" rtlCol="0">
            <a:spAutoFit/>
          </a:bodyPr>
          <a:lstStyle/>
          <a:p>
            <a:pPr marL="12700">
              <a:lnSpc>
                <a:spcPct val="100000"/>
              </a:lnSpc>
              <a:spcBef>
                <a:spcPts val="100"/>
              </a:spcBef>
            </a:pPr>
            <a:r>
              <a:rPr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Movement versus Shifts</a:t>
            </a:r>
          </a:p>
        </p:txBody>
      </p:sp>
      <p:sp>
        <p:nvSpPr>
          <p:cNvPr id="3" name="object 3"/>
          <p:cNvSpPr txBox="1"/>
          <p:nvPr/>
        </p:nvSpPr>
        <p:spPr>
          <a:xfrm>
            <a:off x="762000" y="1894902"/>
            <a:ext cx="8870950" cy="1529265"/>
          </a:xfrm>
          <a:prstGeom prst="rect">
            <a:avLst/>
          </a:prstGeom>
        </p:spPr>
        <p:txBody>
          <a:bodyPr vert="horz" wrap="square" lIns="0" tIns="15875" rIns="0" bIns="0" rtlCol="0">
            <a:spAutoFit/>
          </a:bodyPr>
          <a:lstStyle/>
          <a:p>
            <a:pPr marL="199390" indent="-187325">
              <a:spcBef>
                <a:spcPts val="125"/>
              </a:spcBef>
              <a:buClr>
                <a:srgbClr val="1CACE3"/>
              </a:buClr>
              <a:buSzPct val="92537"/>
              <a:buFont typeface="Wingdings"/>
              <a:buChar char=""/>
              <a:tabLst>
                <a:tab pos="200025" algn="l"/>
              </a:tabLst>
            </a:pPr>
            <a:r>
              <a:rPr sz="3350" dirty="0">
                <a:ln w="0"/>
                <a:latin typeface="Sakkal Majalla" panose="02000000000000000000" pitchFamily="2" charset="-78"/>
                <a:cs typeface="Sakkal Majalla" panose="02000000000000000000" pitchFamily="2" charset="-78"/>
              </a:rPr>
              <a:t>Movements </a:t>
            </a:r>
            <a:r>
              <a:rPr sz="3200" dirty="0">
                <a:ln w="0"/>
                <a:latin typeface="Sakkal Majalla" panose="02000000000000000000" pitchFamily="2" charset="-78"/>
                <a:cs typeface="Sakkal Majalla" panose="02000000000000000000" pitchFamily="2" charset="-78"/>
              </a:rPr>
              <a:t>along a demand curve are a response to price changes </a:t>
            </a:r>
            <a:r>
              <a:rPr sz="3200" dirty="0" smtClean="0">
                <a:ln w="0"/>
                <a:latin typeface="Sakkal Majalla" panose="02000000000000000000" pitchFamily="2" charset="-78"/>
                <a:cs typeface="Sakkal Majalla" panose="02000000000000000000" pitchFamily="2" charset="-78"/>
              </a:rPr>
              <a:t>for</a:t>
            </a:r>
            <a:r>
              <a:rPr lang="en-US" sz="3200" dirty="0" smtClean="0">
                <a:ln w="0"/>
                <a:latin typeface="Sakkal Majalla" panose="02000000000000000000" pitchFamily="2" charset="-78"/>
                <a:cs typeface="Sakkal Majalla" panose="02000000000000000000" pitchFamily="2" charset="-78"/>
              </a:rPr>
              <a:t> That  good.</a:t>
            </a:r>
          </a:p>
          <a:p>
            <a:pPr marL="199390" indent="-187325">
              <a:lnSpc>
                <a:spcPct val="100000"/>
              </a:lnSpc>
              <a:spcBef>
                <a:spcPts val="125"/>
              </a:spcBef>
              <a:buClr>
                <a:srgbClr val="1CACE3"/>
              </a:buClr>
              <a:buSzPct val="92537"/>
              <a:buFont typeface="Wingdings"/>
              <a:buChar char=""/>
              <a:tabLst>
                <a:tab pos="200025" algn="l"/>
              </a:tabLst>
            </a:pPr>
            <a:endParaRPr sz="3200" dirty="0">
              <a:ln w="0"/>
              <a:latin typeface="Sakkal Majalla" panose="02000000000000000000" pitchFamily="2" charset="-78"/>
              <a:cs typeface="Sakkal Majalla" panose="02000000000000000000" pitchFamily="2" charset="-78"/>
            </a:endParaRPr>
          </a:p>
        </p:txBody>
      </p:sp>
      <p:sp>
        <p:nvSpPr>
          <p:cNvPr id="4" name="object 4"/>
          <p:cNvSpPr txBox="1"/>
          <p:nvPr/>
        </p:nvSpPr>
        <p:spPr>
          <a:xfrm>
            <a:off x="777766" y="2912809"/>
            <a:ext cx="9279255" cy="1022716"/>
          </a:xfrm>
          <a:prstGeom prst="rect">
            <a:avLst/>
          </a:prstGeom>
        </p:spPr>
        <p:txBody>
          <a:bodyPr vert="horz" wrap="square" lIns="0" tIns="113030" rIns="0" bIns="0" rtlCol="0">
            <a:spAutoFit/>
          </a:bodyPr>
          <a:lstStyle/>
          <a:p>
            <a:pPr marL="104139" marR="5080" indent="-91440">
              <a:lnSpc>
                <a:spcPts val="3460"/>
              </a:lnSpc>
              <a:spcBef>
                <a:spcPts val="1440"/>
              </a:spcBef>
              <a:buClr>
                <a:srgbClr val="1CACE3"/>
              </a:buClr>
              <a:buSzPct val="92537"/>
              <a:buFont typeface="Wingdings"/>
              <a:buChar char=""/>
              <a:tabLst>
                <a:tab pos="200025" algn="l"/>
              </a:tabLst>
            </a:pPr>
            <a:r>
              <a:rPr sz="3350" dirty="0" smtClean="0">
                <a:ln w="0"/>
                <a:latin typeface="Sakkal Majalla" panose="02000000000000000000" pitchFamily="2" charset="-78"/>
                <a:cs typeface="Sakkal Majalla" panose="02000000000000000000" pitchFamily="2" charset="-78"/>
              </a:rPr>
              <a:t>Shifts </a:t>
            </a:r>
            <a:r>
              <a:rPr sz="3200" dirty="0">
                <a:ln w="0"/>
                <a:latin typeface="Sakkal Majalla" panose="02000000000000000000" pitchFamily="2" charset="-78"/>
                <a:cs typeface="Sakkal Majalla" panose="02000000000000000000" pitchFamily="2" charset="-78"/>
              </a:rPr>
              <a:t>of the demand curve occur only when the determinants of demand  change.</a:t>
            </a:r>
          </a:p>
        </p:txBody>
      </p:sp>
      <p:sp>
        <p:nvSpPr>
          <p:cNvPr id="5" name="object 5"/>
          <p:cNvSpPr/>
          <p:nvPr/>
        </p:nvSpPr>
        <p:spPr>
          <a:xfrm>
            <a:off x="9392849" y="209557"/>
            <a:ext cx="1730326" cy="1249730"/>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LO-2</a:t>
            </a:r>
            <a:endParaRPr sz="10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18</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66825" y="566420"/>
            <a:ext cx="4739640" cy="751488"/>
          </a:xfrm>
          <a:prstGeom prst="rect">
            <a:avLst/>
          </a:prstGeom>
        </p:spPr>
        <p:txBody>
          <a:bodyPr vert="horz" wrap="square" lIns="0" tIns="12700" rIns="0" bIns="0" rtlCol="0">
            <a:spAutoFit/>
          </a:bodyPr>
          <a:lstStyle/>
          <a:p>
            <a:pPr marL="12700">
              <a:lnSpc>
                <a:spcPct val="100000"/>
              </a:lnSpc>
              <a:spcBef>
                <a:spcPts val="100"/>
              </a:spcBef>
            </a:pPr>
            <a:r>
              <a:rPr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Movement versus Shifts</a:t>
            </a:r>
          </a:p>
        </p:txBody>
      </p:sp>
      <p:sp>
        <p:nvSpPr>
          <p:cNvPr id="3" name="object 3"/>
          <p:cNvSpPr txBox="1"/>
          <p:nvPr/>
        </p:nvSpPr>
        <p:spPr>
          <a:xfrm>
            <a:off x="923645" y="1906905"/>
            <a:ext cx="7465059" cy="2043508"/>
          </a:xfrm>
          <a:prstGeom prst="rect">
            <a:avLst/>
          </a:prstGeom>
        </p:spPr>
        <p:txBody>
          <a:bodyPr vert="horz" wrap="square" lIns="0" tIns="67945" rIns="0" bIns="0" rtlCol="0">
            <a:spAutoFit/>
          </a:bodyPr>
          <a:lstStyle/>
          <a:p>
            <a:pPr marL="104139" marR="652780" indent="-91440">
              <a:lnSpc>
                <a:spcPts val="3460"/>
              </a:lnSpc>
              <a:spcBef>
                <a:spcPts val="53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Movements along a demand curve are a  response to price changes for that good.</a:t>
            </a:r>
          </a:p>
          <a:p>
            <a:pPr marL="104139" marR="5080" indent="-91440">
              <a:lnSpc>
                <a:spcPts val="3460"/>
              </a:lnSpc>
              <a:spcBef>
                <a:spcPts val="138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Shifts of the demand curve occur only when  the determinants of demand change.</a:t>
            </a:r>
          </a:p>
        </p:txBody>
      </p:sp>
      <p:sp>
        <p:nvSpPr>
          <p:cNvPr id="4" name="object 4"/>
          <p:cNvSpPr/>
          <p:nvPr/>
        </p:nvSpPr>
        <p:spPr>
          <a:xfrm>
            <a:off x="9392849" y="209557"/>
            <a:ext cx="1730326" cy="1249730"/>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5" name="object 5"/>
          <p:cNvSpPr/>
          <p:nvPr/>
        </p:nvSpPr>
        <p:spPr>
          <a:xfrm>
            <a:off x="7349270" y="3872060"/>
            <a:ext cx="3904946" cy="2298583"/>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LO-2</a:t>
            </a:r>
            <a:endParaRPr sz="10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19</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7717535" y="2141220"/>
            <a:ext cx="3767328" cy="2822447"/>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3" name="object 3"/>
          <p:cNvSpPr txBox="1">
            <a:spLocks noGrp="1"/>
          </p:cNvSpPr>
          <p:nvPr>
            <p:ph type="title"/>
          </p:nvPr>
        </p:nvSpPr>
        <p:spPr>
          <a:xfrm>
            <a:off x="1375917" y="531114"/>
            <a:ext cx="3261360" cy="751488"/>
          </a:xfrm>
          <a:prstGeom prst="rect">
            <a:avLst/>
          </a:prstGeom>
        </p:spPr>
        <p:txBody>
          <a:bodyPr vert="horz" wrap="square" lIns="0" tIns="12700" rIns="0" bIns="0" rtlCol="0">
            <a:spAutoFit/>
          </a:bodyPr>
          <a:lstStyle/>
          <a:p>
            <a:pPr marL="12700">
              <a:lnSpc>
                <a:spcPct val="100000"/>
              </a:lnSpc>
              <a:spcBef>
                <a:spcPts val="100"/>
              </a:spcBef>
            </a:pPr>
            <a:r>
              <a:rPr b="0" u="none"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Market Demand</a:t>
            </a:r>
          </a:p>
        </p:txBody>
      </p:sp>
      <p:sp>
        <p:nvSpPr>
          <p:cNvPr id="4" name="object 4"/>
          <p:cNvSpPr txBox="1"/>
          <p:nvPr/>
        </p:nvSpPr>
        <p:spPr>
          <a:xfrm>
            <a:off x="771245" y="1880743"/>
            <a:ext cx="7371080" cy="3308598"/>
          </a:xfrm>
          <a:prstGeom prst="rect">
            <a:avLst/>
          </a:prstGeom>
        </p:spPr>
        <p:txBody>
          <a:bodyPr vert="horz" wrap="square" lIns="0" tIns="67945" rIns="0" bIns="0" rtlCol="0">
            <a:spAutoFit/>
          </a:bodyPr>
          <a:lstStyle/>
          <a:p>
            <a:pPr marL="103505" marR="5080" indent="-91440">
              <a:lnSpc>
                <a:spcPts val="3460"/>
              </a:lnSpc>
              <a:spcBef>
                <a:spcPts val="53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The total quantities of a good or service people are willing  and able to buy at alternative prices in a given time period.</a:t>
            </a:r>
          </a:p>
          <a:p>
            <a:pPr marL="199390" indent="-187325">
              <a:lnSpc>
                <a:spcPct val="100000"/>
              </a:lnSpc>
              <a:spcBef>
                <a:spcPts val="950"/>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The sum of individual demands.</a:t>
            </a:r>
          </a:p>
          <a:p>
            <a:pPr marL="199390" indent="-187325">
              <a:lnSpc>
                <a:spcPct val="100000"/>
              </a:lnSpc>
              <a:spcBef>
                <a:spcPts val="102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Market demand is determined by the number of potential</a:t>
            </a:r>
          </a:p>
          <a:p>
            <a:pPr marL="103505" marR="189865" indent="-91440">
              <a:lnSpc>
                <a:spcPts val="3460"/>
              </a:lnSpc>
              <a:spcBef>
                <a:spcPts val="1450"/>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buyers and their respective tastes, incomes, other goods,  and expectations.</a:t>
            </a:r>
          </a:p>
        </p:txBody>
      </p:sp>
      <p:sp>
        <p:nvSpPr>
          <p:cNvPr id="5" name="object 5"/>
          <p:cNvSpPr/>
          <p:nvPr/>
        </p:nvSpPr>
        <p:spPr>
          <a:xfrm>
            <a:off x="9392849" y="209557"/>
            <a:ext cx="1730326" cy="1249730"/>
          </a:xfrm>
          <a:prstGeom prst="rect">
            <a:avLst/>
          </a:prstGeom>
          <a:blipFill>
            <a:blip r:embed="rId3"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LO-2</a:t>
            </a:r>
            <a:endParaRPr sz="100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3-</a:t>
            </a:r>
            <a:fld id="{81D60167-4931-47E6-BA6A-407CBD079E47}" type="slidenum">
              <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20</a:t>
            </a:fld>
            <a:endParaRPr dirty="0">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51457" y="616458"/>
            <a:ext cx="6353810" cy="756920"/>
          </a:xfrm>
          <a:prstGeom prst="rect">
            <a:avLst/>
          </a:prstGeom>
        </p:spPr>
        <p:txBody>
          <a:bodyPr vert="horz" wrap="square" lIns="0" tIns="12700" rIns="0" bIns="0" rtlCol="0">
            <a:spAutoFit/>
          </a:bodyPr>
          <a:lstStyle/>
          <a:p>
            <a:pPr marL="12700">
              <a:lnSpc>
                <a:spcPct val="100000"/>
              </a:lnSpc>
              <a:spcBef>
                <a:spcPts val="100"/>
              </a:spcBef>
            </a:pPr>
            <a:r>
              <a:rPr b="0" u="none" spc="-55" dirty="0">
                <a:latin typeface="Calibri Light"/>
                <a:cs typeface="Calibri Light"/>
              </a:rPr>
              <a:t>The </a:t>
            </a:r>
            <a:r>
              <a:rPr b="0" u="none" spc="-110" dirty="0">
                <a:latin typeface="Calibri Light"/>
                <a:cs typeface="Calibri Light"/>
              </a:rPr>
              <a:t>Market </a:t>
            </a:r>
            <a:r>
              <a:rPr b="0" u="none" spc="-85" dirty="0">
                <a:latin typeface="Calibri Light"/>
                <a:cs typeface="Calibri Light"/>
              </a:rPr>
              <a:t>Demand</a:t>
            </a:r>
            <a:r>
              <a:rPr b="0" u="none" spc="-500" dirty="0">
                <a:latin typeface="Calibri Light"/>
                <a:cs typeface="Calibri Light"/>
              </a:rPr>
              <a:t> </a:t>
            </a:r>
            <a:r>
              <a:rPr b="0" u="none" spc="-65" dirty="0">
                <a:latin typeface="Calibri Light"/>
                <a:cs typeface="Calibri Light"/>
              </a:rPr>
              <a:t>Curve</a:t>
            </a:r>
          </a:p>
        </p:txBody>
      </p:sp>
      <p:sp>
        <p:nvSpPr>
          <p:cNvPr id="3" name="object 3"/>
          <p:cNvSpPr txBox="1"/>
          <p:nvPr/>
        </p:nvSpPr>
        <p:spPr>
          <a:xfrm>
            <a:off x="1293622" y="1880743"/>
            <a:ext cx="8709025" cy="977191"/>
          </a:xfrm>
          <a:prstGeom prst="rect">
            <a:avLst/>
          </a:prstGeom>
        </p:spPr>
        <p:txBody>
          <a:bodyPr vert="horz" wrap="square" lIns="0" tIns="67945" rIns="0" bIns="0" rtlCol="0">
            <a:spAutoFit/>
          </a:bodyPr>
          <a:lstStyle/>
          <a:p>
            <a:pPr marL="104139" marR="5080" indent="-91440">
              <a:lnSpc>
                <a:spcPts val="3460"/>
              </a:lnSpc>
              <a:spcBef>
                <a:spcPts val="535"/>
              </a:spcBef>
              <a:buClr>
                <a:srgbClr val="1CACE3"/>
              </a:buClr>
              <a:buSzPct val="96875"/>
              <a:buFont typeface="Wingdings"/>
              <a:buChar char=""/>
              <a:tabLst>
                <a:tab pos="200025" algn="l"/>
              </a:tabLst>
            </a:pPr>
            <a:r>
              <a:rPr sz="3200" dirty="0">
                <a:ln w="0"/>
                <a:latin typeface="Sakkal Majalla" panose="02000000000000000000" pitchFamily="2" charset="-78"/>
                <a:cs typeface="Sakkal Majalla" panose="02000000000000000000" pitchFamily="2" charset="-78"/>
              </a:rPr>
              <a:t>A picture of the total quantities demanded by all consumers within a  market at different prices.</a:t>
            </a:r>
          </a:p>
        </p:txBody>
      </p:sp>
      <p:sp>
        <p:nvSpPr>
          <p:cNvPr id="4" name="object 4"/>
          <p:cNvSpPr/>
          <p:nvPr/>
        </p:nvSpPr>
        <p:spPr>
          <a:xfrm>
            <a:off x="9392849" y="209557"/>
            <a:ext cx="1730326" cy="124973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306067" y="2712719"/>
            <a:ext cx="8142731" cy="3413760"/>
          </a:xfrm>
          <a:prstGeom prst="rect">
            <a:avLst/>
          </a:prstGeom>
          <a:blipFill>
            <a:blip r:embed="rId3" cstate="print"/>
            <a:stretch>
              <a:fillRect/>
            </a:stretch>
          </a:blipFill>
        </p:spPr>
        <p:txBody>
          <a:bodyPr wrap="square" lIns="0" tIns="0" rIns="0" bIns="0" rtlCol="0"/>
          <a:lstStyle/>
          <a:p>
            <a:endParaRPr/>
          </a:p>
        </p:txBody>
      </p:sp>
      <p:sp>
        <p:nvSpPr>
          <p:cNvPr id="6" name="object 6"/>
          <p:cNvSpPr txBox="1"/>
          <p:nvPr/>
        </p:nvSpPr>
        <p:spPr>
          <a:xfrm>
            <a:off x="10290809" y="6352190"/>
            <a:ext cx="297815" cy="165735"/>
          </a:xfrm>
          <a:prstGeom prst="rect">
            <a:avLst/>
          </a:prstGeom>
        </p:spPr>
        <p:txBody>
          <a:bodyPr vert="horz" wrap="square" lIns="0" tIns="0" rIns="0" bIns="0" rtlCol="0">
            <a:spAutoFit/>
          </a:bodyPr>
          <a:lstStyle/>
          <a:p>
            <a:pPr marL="12700">
              <a:lnSpc>
                <a:spcPts val="1190"/>
              </a:lnSpc>
            </a:pPr>
            <a:r>
              <a:rPr sz="1000" spc="-15" dirty="0">
                <a:latin typeface="Times New Roman"/>
                <a:cs typeface="Times New Roman"/>
              </a:rPr>
              <a:t>L</a:t>
            </a:r>
            <a:r>
              <a:rPr sz="1000" spc="-5" dirty="0">
                <a:latin typeface="Times New Roman"/>
                <a:cs typeface="Times New Roman"/>
              </a:rPr>
              <a:t>O</a:t>
            </a:r>
            <a:r>
              <a:rPr sz="1000" spc="-15" dirty="0">
                <a:latin typeface="Times New Roman"/>
                <a:cs typeface="Times New Roman"/>
              </a:rPr>
              <a:t>-</a:t>
            </a:r>
            <a:r>
              <a:rPr sz="1000" spc="-5" dirty="0">
                <a:latin typeface="Times New Roman"/>
                <a:cs typeface="Times New Roman"/>
              </a:rPr>
              <a:t>2</a:t>
            </a:r>
            <a:endParaRPr sz="1000">
              <a:latin typeface="Times New Roman"/>
              <a:cs typeface="Times New Roman"/>
            </a:endParaRPr>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12700">
              <a:lnSpc>
                <a:spcPts val="1100"/>
              </a:lnSpc>
            </a:pPr>
            <a:r>
              <a:rPr dirty="0"/>
              <a:t>3-</a:t>
            </a:r>
            <a:fld id="{81D60167-4931-47E6-BA6A-407CBD079E47}" type="slidenum">
              <a:rPr dirty="0"/>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89177" y="689559"/>
            <a:ext cx="6388735" cy="757555"/>
          </a:xfrm>
          <a:prstGeom prst="rect">
            <a:avLst/>
          </a:prstGeom>
        </p:spPr>
        <p:txBody>
          <a:bodyPr vert="horz" wrap="square" lIns="0" tIns="12700" rIns="0" bIns="0" rtlCol="0">
            <a:spAutoFit/>
          </a:bodyPr>
          <a:lstStyle/>
          <a:p>
            <a:pPr marL="12700">
              <a:lnSpc>
                <a:spcPct val="100000"/>
              </a:lnSpc>
              <a:spcBef>
                <a:spcPts val="100"/>
              </a:spcBef>
            </a:pPr>
            <a:r>
              <a:rPr b="0" u="none" spc="-55" dirty="0">
                <a:latin typeface="Calibri Light"/>
                <a:cs typeface="Calibri Light"/>
              </a:rPr>
              <a:t>The Use </a:t>
            </a:r>
            <a:r>
              <a:rPr b="0" u="none" spc="-40" dirty="0">
                <a:latin typeface="Calibri Light"/>
                <a:cs typeface="Calibri Light"/>
              </a:rPr>
              <a:t>of </a:t>
            </a:r>
            <a:r>
              <a:rPr b="0" u="none" spc="-85" dirty="0">
                <a:latin typeface="Calibri Light"/>
                <a:cs typeface="Calibri Light"/>
              </a:rPr>
              <a:t>Demand</a:t>
            </a:r>
            <a:r>
              <a:rPr b="0" u="none" spc="-650" dirty="0">
                <a:latin typeface="Calibri Light"/>
                <a:cs typeface="Calibri Light"/>
              </a:rPr>
              <a:t> </a:t>
            </a:r>
            <a:r>
              <a:rPr b="0" u="none" spc="-75" dirty="0">
                <a:latin typeface="Calibri Light"/>
                <a:cs typeface="Calibri Light"/>
              </a:rPr>
              <a:t>Curves</a:t>
            </a:r>
          </a:p>
        </p:txBody>
      </p:sp>
      <p:sp>
        <p:nvSpPr>
          <p:cNvPr id="3" name="object 3"/>
          <p:cNvSpPr txBox="1"/>
          <p:nvPr/>
        </p:nvSpPr>
        <p:spPr>
          <a:xfrm>
            <a:off x="1076045" y="1940179"/>
            <a:ext cx="7002145" cy="2682786"/>
          </a:xfrm>
          <a:prstGeom prst="rect">
            <a:avLst/>
          </a:prstGeom>
        </p:spPr>
        <p:txBody>
          <a:bodyPr vert="horz" wrap="square" lIns="0" tIns="67945" rIns="0" bIns="0" rtlCol="0">
            <a:spAutoFit/>
          </a:bodyPr>
          <a:lstStyle/>
          <a:p>
            <a:pPr marL="104139" marR="5080" indent="-91440">
              <a:lnSpc>
                <a:spcPts val="3460"/>
              </a:lnSpc>
              <a:spcBef>
                <a:spcPts val="535"/>
              </a:spcBef>
              <a:buClr>
                <a:srgbClr val="1CACE3"/>
              </a:buClr>
              <a:buSzPct val="96875"/>
              <a:buFont typeface="Wingdings"/>
              <a:buChar char=""/>
              <a:tabLst>
                <a:tab pos="200025" algn="l"/>
              </a:tabLst>
            </a:pPr>
            <a:r>
              <a:rPr sz="3200" spc="-5" dirty="0">
                <a:solidFill>
                  <a:srgbClr val="404040"/>
                </a:solidFill>
                <a:latin typeface="Sakkal Majalla" panose="02000000000000000000" pitchFamily="2" charset="-78"/>
                <a:cs typeface="Sakkal Majalla" panose="02000000000000000000" pitchFamily="2" charset="-78"/>
              </a:rPr>
              <a:t>Show how </a:t>
            </a:r>
            <a:r>
              <a:rPr sz="3200" dirty="0">
                <a:solidFill>
                  <a:srgbClr val="404040"/>
                </a:solidFill>
                <a:latin typeface="Sakkal Majalla" panose="02000000000000000000" pitchFamily="2" charset="-78"/>
                <a:cs typeface="Sakkal Majalla" panose="02000000000000000000" pitchFamily="2" charset="-78"/>
              </a:rPr>
              <a:t>much </a:t>
            </a:r>
            <a:r>
              <a:rPr sz="3200" spc="-15" dirty="0">
                <a:solidFill>
                  <a:srgbClr val="404040"/>
                </a:solidFill>
                <a:latin typeface="Sakkal Majalla" panose="02000000000000000000" pitchFamily="2" charset="-78"/>
                <a:cs typeface="Sakkal Majalla" panose="02000000000000000000" pitchFamily="2" charset="-78"/>
              </a:rPr>
              <a:t>consumers </a:t>
            </a:r>
            <a:r>
              <a:rPr sz="3200" dirty="0">
                <a:solidFill>
                  <a:srgbClr val="404040"/>
                </a:solidFill>
                <a:latin typeface="Sakkal Majalla" panose="02000000000000000000" pitchFamily="2" charset="-78"/>
                <a:cs typeface="Sakkal Majalla" panose="02000000000000000000" pitchFamily="2" charset="-78"/>
              </a:rPr>
              <a:t>will </a:t>
            </a:r>
            <a:r>
              <a:rPr sz="3200" spc="-5" dirty="0">
                <a:solidFill>
                  <a:srgbClr val="404040"/>
                </a:solidFill>
                <a:latin typeface="Sakkal Majalla" panose="02000000000000000000" pitchFamily="2" charset="-78"/>
                <a:cs typeface="Sakkal Majalla" panose="02000000000000000000" pitchFamily="2" charset="-78"/>
              </a:rPr>
              <a:t>spend </a:t>
            </a:r>
            <a:r>
              <a:rPr sz="3200" spc="-15" dirty="0">
                <a:solidFill>
                  <a:srgbClr val="404040"/>
                </a:solidFill>
                <a:latin typeface="Sakkal Majalla" panose="02000000000000000000" pitchFamily="2" charset="-78"/>
                <a:cs typeface="Sakkal Majalla" panose="02000000000000000000" pitchFamily="2" charset="-78"/>
              </a:rPr>
              <a:t>at  </a:t>
            </a:r>
            <a:r>
              <a:rPr sz="3200" spc="-25" dirty="0">
                <a:solidFill>
                  <a:srgbClr val="404040"/>
                </a:solidFill>
                <a:latin typeface="Sakkal Majalla" panose="02000000000000000000" pitchFamily="2" charset="-78"/>
                <a:cs typeface="Sakkal Majalla" panose="02000000000000000000" pitchFamily="2" charset="-78"/>
              </a:rPr>
              <a:t>different</a:t>
            </a:r>
            <a:r>
              <a:rPr sz="3200" spc="-5" dirty="0">
                <a:solidFill>
                  <a:srgbClr val="404040"/>
                </a:solidFill>
                <a:latin typeface="Sakkal Majalla" panose="02000000000000000000" pitchFamily="2" charset="-78"/>
                <a:cs typeface="Sakkal Majalla" panose="02000000000000000000" pitchFamily="2" charset="-78"/>
              </a:rPr>
              <a:t> prices.</a:t>
            </a:r>
            <a:endParaRPr sz="3200" dirty="0">
              <a:latin typeface="Sakkal Majalla" panose="02000000000000000000" pitchFamily="2" charset="-78"/>
              <a:cs typeface="Sakkal Majalla" panose="02000000000000000000" pitchFamily="2" charset="-78"/>
            </a:endParaRPr>
          </a:p>
          <a:p>
            <a:pPr marL="104139" marR="22225" indent="-91440">
              <a:lnSpc>
                <a:spcPts val="3460"/>
              </a:lnSpc>
              <a:spcBef>
                <a:spcPts val="1385"/>
              </a:spcBef>
              <a:buClr>
                <a:srgbClr val="1CACE3"/>
              </a:buClr>
              <a:buSzPct val="96875"/>
              <a:buFont typeface="Wingdings"/>
              <a:buChar char=""/>
              <a:tabLst>
                <a:tab pos="200025" algn="l"/>
              </a:tabLst>
            </a:pPr>
            <a:r>
              <a:rPr sz="3200" spc="-5" dirty="0">
                <a:solidFill>
                  <a:srgbClr val="404040"/>
                </a:solidFill>
                <a:latin typeface="Sakkal Majalla" panose="02000000000000000000" pitchFamily="2" charset="-78"/>
                <a:cs typeface="Sakkal Majalla" panose="02000000000000000000" pitchFamily="2" charset="-78"/>
              </a:rPr>
              <a:t>Predict the amount </a:t>
            </a:r>
            <a:r>
              <a:rPr sz="3200" spc="-25" dirty="0">
                <a:solidFill>
                  <a:srgbClr val="404040"/>
                </a:solidFill>
                <a:latin typeface="Sakkal Majalla" panose="02000000000000000000" pitchFamily="2" charset="-78"/>
                <a:cs typeface="Sakkal Majalla" panose="02000000000000000000" pitchFamily="2" charset="-78"/>
              </a:rPr>
              <a:t>to </a:t>
            </a:r>
            <a:r>
              <a:rPr sz="3200" spc="-10" dirty="0">
                <a:solidFill>
                  <a:srgbClr val="404040"/>
                </a:solidFill>
                <a:latin typeface="Sakkal Majalla" panose="02000000000000000000" pitchFamily="2" charset="-78"/>
                <a:cs typeface="Sakkal Majalla" panose="02000000000000000000" pitchFamily="2" charset="-78"/>
              </a:rPr>
              <a:t>produce </a:t>
            </a:r>
            <a:r>
              <a:rPr sz="3200" spc="-15" dirty="0">
                <a:solidFill>
                  <a:srgbClr val="404040"/>
                </a:solidFill>
                <a:latin typeface="Sakkal Majalla" panose="02000000000000000000" pitchFamily="2" charset="-78"/>
                <a:cs typeface="Sakkal Majalla" panose="02000000000000000000" pitchFamily="2" charset="-78"/>
              </a:rPr>
              <a:t>at </a:t>
            </a:r>
            <a:r>
              <a:rPr sz="3200" dirty="0">
                <a:solidFill>
                  <a:srgbClr val="404040"/>
                </a:solidFill>
                <a:latin typeface="Sakkal Majalla" panose="02000000000000000000" pitchFamily="2" charset="-78"/>
                <a:cs typeface="Sakkal Majalla" panose="02000000000000000000" pitchFamily="2" charset="-78"/>
              </a:rPr>
              <a:t>a </a:t>
            </a:r>
            <a:r>
              <a:rPr sz="3200" spc="-10" dirty="0">
                <a:solidFill>
                  <a:srgbClr val="404040"/>
                </a:solidFill>
                <a:latin typeface="Sakkal Majalla" panose="02000000000000000000" pitchFamily="2" charset="-78"/>
                <a:cs typeface="Sakkal Majalla" panose="02000000000000000000" pitchFamily="2" charset="-78"/>
              </a:rPr>
              <a:t>given  </a:t>
            </a:r>
            <a:r>
              <a:rPr sz="3200" spc="-5" dirty="0">
                <a:solidFill>
                  <a:srgbClr val="404040"/>
                </a:solidFill>
                <a:latin typeface="Sakkal Majalla" panose="02000000000000000000" pitchFamily="2" charset="-78"/>
                <a:cs typeface="Sakkal Majalla" panose="02000000000000000000" pitchFamily="2" charset="-78"/>
              </a:rPr>
              <a:t>price.</a:t>
            </a:r>
            <a:endParaRPr sz="3200" dirty="0">
              <a:latin typeface="Sakkal Majalla" panose="02000000000000000000" pitchFamily="2" charset="-78"/>
              <a:cs typeface="Sakkal Majalla" panose="02000000000000000000" pitchFamily="2" charset="-78"/>
            </a:endParaRPr>
          </a:p>
          <a:p>
            <a:pPr marL="104139" marR="611505" indent="-91440">
              <a:lnSpc>
                <a:spcPts val="3460"/>
              </a:lnSpc>
              <a:spcBef>
                <a:spcPts val="1395"/>
              </a:spcBef>
              <a:buClr>
                <a:srgbClr val="1CACE3"/>
              </a:buClr>
              <a:buSzPct val="96875"/>
              <a:buFont typeface="Wingdings"/>
              <a:buChar char=""/>
              <a:tabLst>
                <a:tab pos="200025" algn="l"/>
              </a:tabLst>
            </a:pPr>
            <a:r>
              <a:rPr sz="3200" spc="-10" dirty="0">
                <a:solidFill>
                  <a:srgbClr val="404040"/>
                </a:solidFill>
                <a:latin typeface="Sakkal Majalla" panose="02000000000000000000" pitchFamily="2" charset="-78"/>
                <a:cs typeface="Sakkal Majalla" panose="02000000000000000000" pitchFamily="2" charset="-78"/>
              </a:rPr>
              <a:t>Determine </a:t>
            </a:r>
            <a:r>
              <a:rPr sz="3200" dirty="0">
                <a:solidFill>
                  <a:srgbClr val="404040"/>
                </a:solidFill>
                <a:latin typeface="Sakkal Majalla" panose="02000000000000000000" pitchFamily="2" charset="-78"/>
                <a:cs typeface="Sakkal Majalla" panose="02000000000000000000" pitchFamily="2" charset="-78"/>
              </a:rPr>
              <a:t>the </a:t>
            </a:r>
            <a:r>
              <a:rPr sz="3200" spc="-5" dirty="0">
                <a:solidFill>
                  <a:srgbClr val="404040"/>
                </a:solidFill>
                <a:latin typeface="Sakkal Majalla" panose="02000000000000000000" pitchFamily="2" charset="-78"/>
                <a:cs typeface="Sakkal Majalla" panose="02000000000000000000" pitchFamily="2" charset="-78"/>
              </a:rPr>
              <a:t>price </a:t>
            </a:r>
            <a:r>
              <a:rPr sz="3200" spc="-10" dirty="0">
                <a:solidFill>
                  <a:srgbClr val="404040"/>
                </a:solidFill>
                <a:latin typeface="Sakkal Majalla" panose="02000000000000000000" pitchFamily="2" charset="-78"/>
                <a:cs typeface="Sakkal Majalla" panose="02000000000000000000" pitchFamily="2" charset="-78"/>
              </a:rPr>
              <a:t>that </a:t>
            </a:r>
            <a:r>
              <a:rPr sz="3200" dirty="0">
                <a:solidFill>
                  <a:srgbClr val="404040"/>
                </a:solidFill>
                <a:latin typeface="Sakkal Majalla" panose="02000000000000000000" pitchFamily="2" charset="-78"/>
                <a:cs typeface="Sakkal Majalla" panose="02000000000000000000" pitchFamily="2" charset="-78"/>
              </a:rPr>
              <a:t>will </a:t>
            </a:r>
            <a:r>
              <a:rPr sz="3200" spc="-10" dirty="0">
                <a:solidFill>
                  <a:srgbClr val="404040"/>
                </a:solidFill>
                <a:latin typeface="Sakkal Majalla" panose="02000000000000000000" pitchFamily="2" charset="-78"/>
                <a:cs typeface="Sakkal Majalla" panose="02000000000000000000" pitchFamily="2" charset="-78"/>
              </a:rPr>
              <a:t>result in  desired </a:t>
            </a:r>
            <a:r>
              <a:rPr sz="3200" spc="-5" dirty="0">
                <a:solidFill>
                  <a:srgbClr val="404040"/>
                </a:solidFill>
                <a:latin typeface="Sakkal Majalla" panose="02000000000000000000" pitchFamily="2" charset="-78"/>
                <a:cs typeface="Sakkal Majalla" panose="02000000000000000000" pitchFamily="2" charset="-78"/>
              </a:rPr>
              <a:t>output</a:t>
            </a:r>
            <a:r>
              <a:rPr sz="3200" spc="20" dirty="0">
                <a:solidFill>
                  <a:srgbClr val="404040"/>
                </a:solidFill>
                <a:latin typeface="Sakkal Majalla" panose="02000000000000000000" pitchFamily="2" charset="-78"/>
                <a:cs typeface="Sakkal Majalla" panose="02000000000000000000" pitchFamily="2" charset="-78"/>
              </a:rPr>
              <a:t> </a:t>
            </a:r>
            <a:r>
              <a:rPr sz="3200" spc="-10" dirty="0">
                <a:solidFill>
                  <a:srgbClr val="404040"/>
                </a:solidFill>
                <a:latin typeface="Sakkal Majalla" panose="02000000000000000000" pitchFamily="2" charset="-78"/>
                <a:cs typeface="Sakkal Majalla" panose="02000000000000000000" pitchFamily="2" charset="-78"/>
              </a:rPr>
              <a:t>levels.</a:t>
            </a:r>
            <a:endParaRPr sz="3200" dirty="0">
              <a:latin typeface="Sakkal Majalla" panose="02000000000000000000" pitchFamily="2" charset="-78"/>
              <a:cs typeface="Sakkal Majalla" panose="02000000000000000000" pitchFamily="2" charset="-78"/>
            </a:endParaRPr>
          </a:p>
        </p:txBody>
      </p:sp>
      <p:sp>
        <p:nvSpPr>
          <p:cNvPr id="4" name="object 4"/>
          <p:cNvSpPr/>
          <p:nvPr/>
        </p:nvSpPr>
        <p:spPr>
          <a:xfrm>
            <a:off x="9022080" y="313943"/>
            <a:ext cx="1737360" cy="1255775"/>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8234171" y="2347106"/>
            <a:ext cx="3953255" cy="3444093"/>
          </a:xfrm>
          <a:prstGeom prst="rect">
            <a:avLst/>
          </a:prstGeom>
          <a:blipFill>
            <a:blip r:embed="rId3" cstate="print"/>
            <a:stretch>
              <a:fillRect/>
            </a:stretch>
          </a:blipFill>
        </p:spPr>
        <p:txBody>
          <a:bodyPr wrap="square" lIns="0" tIns="0" rIns="0" bIns="0" rtlCol="0"/>
          <a:lstStyle/>
          <a:p>
            <a:endParaRPr/>
          </a:p>
        </p:txBody>
      </p:sp>
      <p:sp>
        <p:nvSpPr>
          <p:cNvPr id="6" name="object 6"/>
          <p:cNvSpPr txBox="1">
            <a:spLocks noGrp="1"/>
          </p:cNvSpPr>
          <p:nvPr>
            <p:ph type="sldNum" sz="quarter" idx="7"/>
          </p:nvPr>
        </p:nvSpPr>
        <p:spPr>
          <a:prstGeom prst="rect">
            <a:avLst/>
          </a:prstGeom>
        </p:spPr>
        <p:txBody>
          <a:bodyPr vert="horz" wrap="square" lIns="0" tIns="0" rIns="0" bIns="0" rtlCol="0">
            <a:spAutoFit/>
          </a:bodyPr>
          <a:lstStyle/>
          <a:p>
            <a:pPr marL="12700">
              <a:lnSpc>
                <a:spcPts val="1100"/>
              </a:lnSpc>
            </a:pPr>
            <a:r>
              <a:rPr dirty="0"/>
              <a:t>3-</a:t>
            </a:r>
            <a:fld id="{81D60167-4931-47E6-BA6A-407CBD079E47}" type="slidenum">
              <a:rPr dirty="0"/>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14450" y="637489"/>
            <a:ext cx="4600550"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Market Supply</a:t>
            </a:r>
          </a:p>
        </p:txBody>
      </p:sp>
      <p:sp>
        <p:nvSpPr>
          <p:cNvPr id="3" name="object 3"/>
          <p:cNvSpPr txBox="1"/>
          <p:nvPr/>
        </p:nvSpPr>
        <p:spPr>
          <a:xfrm>
            <a:off x="1021486" y="1847469"/>
            <a:ext cx="7294245" cy="3113032"/>
          </a:xfrm>
          <a:prstGeom prst="rect">
            <a:avLst/>
          </a:prstGeom>
        </p:spPr>
        <p:txBody>
          <a:bodyPr vert="horz" wrap="square" lIns="0" tIns="67945" rIns="0" bIns="0" rtlCol="0">
            <a:spAutoFit/>
          </a:bodyPr>
          <a:lstStyle/>
          <a:p>
            <a:pPr marL="104139" marR="5080" indent="-91440">
              <a:lnSpc>
                <a:spcPts val="3460"/>
              </a:lnSpc>
              <a:spcBef>
                <a:spcPts val="53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Supply interacts with demand to determine the price that  will be charged.</a:t>
            </a:r>
            <a:endParaRPr sz="3200" dirty="0">
              <a:latin typeface="Sakkal Majalla" panose="02000000000000000000" pitchFamily="2" charset="-78"/>
              <a:cs typeface="Sakkal Majalla" panose="02000000000000000000" pitchFamily="2" charset="-78"/>
            </a:endParaRPr>
          </a:p>
          <a:p>
            <a:pPr marL="104139" marR="57150" indent="-91440">
              <a:lnSpc>
                <a:spcPts val="3460"/>
              </a:lnSpc>
              <a:spcBef>
                <a:spcPts val="138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The total quantities of a good or service that sellers are  willing and able to sell at alternative prices in a given time  period, </a:t>
            </a:r>
            <a:r>
              <a:rPr sz="3350" i="1" dirty="0">
                <a:solidFill>
                  <a:srgbClr val="404040"/>
                </a:solidFill>
                <a:latin typeface="Sakkal Majalla" panose="02000000000000000000" pitchFamily="2" charset="-78"/>
                <a:cs typeface="Sakkal Majalla" panose="02000000000000000000" pitchFamily="2" charset="-78"/>
              </a:rPr>
              <a:t>ceteris paribus</a:t>
            </a:r>
            <a:r>
              <a:rPr sz="3200" dirty="0">
                <a:solidFill>
                  <a:srgbClr val="404040"/>
                </a:solidFill>
                <a:latin typeface="Sakkal Majalla" panose="02000000000000000000" pitchFamily="2" charset="-78"/>
                <a:cs typeface="Sakkal Majalla" panose="02000000000000000000" pitchFamily="2" charset="-78"/>
              </a:rPr>
              <a:t>.</a:t>
            </a:r>
            <a:endParaRPr sz="3200" dirty="0">
              <a:latin typeface="Sakkal Majalla" panose="02000000000000000000" pitchFamily="2" charset="-78"/>
              <a:cs typeface="Sakkal Majalla" panose="02000000000000000000" pitchFamily="2" charset="-78"/>
            </a:endParaRPr>
          </a:p>
          <a:p>
            <a:pPr marL="199390" indent="-187325">
              <a:lnSpc>
                <a:spcPct val="100000"/>
              </a:lnSpc>
              <a:spcBef>
                <a:spcPts val="96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The sum of individual supplies.</a:t>
            </a:r>
            <a:endParaRPr sz="3200" dirty="0">
              <a:latin typeface="Sakkal Majalla" panose="02000000000000000000" pitchFamily="2" charset="-78"/>
              <a:cs typeface="Sakkal Majalla" panose="02000000000000000000" pitchFamily="2" charset="-78"/>
            </a:endParaRPr>
          </a:p>
        </p:txBody>
      </p:sp>
      <p:sp>
        <p:nvSpPr>
          <p:cNvPr id="5" name="object 5"/>
          <p:cNvSpPr txBox="1"/>
          <p:nvPr/>
        </p:nvSpPr>
        <p:spPr>
          <a:xfrm>
            <a:off x="10290809" y="6338417"/>
            <a:ext cx="297815" cy="177800"/>
          </a:xfrm>
          <a:prstGeom prst="rect">
            <a:avLst/>
          </a:prstGeom>
        </p:spPr>
        <p:txBody>
          <a:bodyPr vert="horz" wrap="square" lIns="0" tIns="12065" rIns="0" bIns="0" rtlCol="0">
            <a:spAutoFit/>
          </a:bodyPr>
          <a:lstStyle/>
          <a:p>
            <a:pPr marL="12700">
              <a:lnSpc>
                <a:spcPct val="100000"/>
              </a:lnSpc>
              <a:spcBef>
                <a:spcPts val="95"/>
              </a:spcBef>
            </a:pPr>
            <a:r>
              <a:rPr sz="1000" spc="-15" dirty="0">
                <a:latin typeface="Times New Roman"/>
                <a:cs typeface="Times New Roman"/>
              </a:rPr>
              <a:t>L</a:t>
            </a:r>
            <a:r>
              <a:rPr sz="1000" spc="-5" dirty="0">
                <a:latin typeface="Times New Roman"/>
                <a:cs typeface="Times New Roman"/>
              </a:rPr>
              <a:t>O</a:t>
            </a:r>
            <a:r>
              <a:rPr sz="1000" spc="-15" dirty="0">
                <a:latin typeface="Times New Roman"/>
                <a:cs typeface="Times New Roman"/>
              </a:rPr>
              <a:t>-</a:t>
            </a:r>
            <a:r>
              <a:rPr sz="1000" spc="-5" dirty="0">
                <a:latin typeface="Times New Roman"/>
                <a:cs typeface="Times New Roman"/>
              </a:rPr>
              <a:t>2</a:t>
            </a:r>
            <a:endParaRPr sz="1000">
              <a:latin typeface="Times New Roman"/>
              <a:cs typeface="Times New Roman"/>
            </a:endParaRPr>
          </a:p>
        </p:txBody>
      </p:sp>
      <p:sp>
        <p:nvSpPr>
          <p:cNvPr id="6" name="object 6"/>
          <p:cNvSpPr/>
          <p:nvPr/>
        </p:nvSpPr>
        <p:spPr>
          <a:xfrm>
            <a:off x="9022080" y="313943"/>
            <a:ext cx="1737360" cy="1255775"/>
          </a:xfrm>
          <a:prstGeom prst="rect">
            <a:avLst/>
          </a:prstGeom>
          <a:blipFill>
            <a:blip r:embed="rId2" cstate="print"/>
            <a:stretch>
              <a:fillRect/>
            </a:stretch>
          </a:blipFill>
        </p:spPr>
        <p:txBody>
          <a:bodyPr wrap="square" lIns="0" tIns="0" rIns="0" bIns="0" rtlCol="0"/>
          <a:lstStyle/>
          <a:p>
            <a:endParaRPr/>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12700">
              <a:lnSpc>
                <a:spcPts val="1100"/>
              </a:lnSpc>
            </a:pPr>
            <a:r>
              <a:rPr dirty="0"/>
              <a:t>3-</a:t>
            </a:r>
            <a:fld id="{81D60167-4931-47E6-BA6A-407CBD079E47}" type="slidenum">
              <a:rPr dirty="0"/>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20000"/>
                    </a14:imgEffect>
                  </a14:imgLayer>
                </a14:imgProps>
              </a:ext>
            </a:extLst>
          </a:blip>
          <a:stretch>
            <a:fillRect/>
          </a:stretch>
        </p:blipFill>
        <p:spPr>
          <a:xfrm>
            <a:off x="6248400" y="2057400"/>
            <a:ext cx="5462489" cy="3834716"/>
          </a:xfrm>
          <a:prstGeom prst="rect">
            <a:avLst/>
          </a:prstGeom>
        </p:spPr>
      </p:pic>
      <p:sp>
        <p:nvSpPr>
          <p:cNvPr id="6" name="Rectangle 2"/>
          <p:cNvSpPr txBox="1">
            <a:spLocks noChangeArrowheads="1"/>
          </p:cNvSpPr>
          <p:nvPr/>
        </p:nvSpPr>
        <p:spPr bwMode="auto">
          <a:xfrm>
            <a:off x="1600200" y="587375"/>
            <a:ext cx="8785225" cy="14700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2pPr>
            <a:lvl3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3pPr>
            <a:lvl4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4pPr>
            <a:lvl5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9pPr>
          </a:lstStyle>
          <a:p>
            <a:pPr lvl="0" eaLnBrk="1" hangingPunct="1">
              <a:defRPr/>
            </a:pPr>
            <a:r>
              <a:rPr lang="en-US" sz="3200" spc="-85" dirty="0" smtClean="0">
                <a:latin typeface="Calibri Light"/>
                <a:cs typeface="Calibri Light"/>
              </a:rPr>
              <a:t>Supply </a:t>
            </a:r>
            <a:r>
              <a:rPr lang="en-US" sz="3200" spc="-650" dirty="0" smtClean="0">
                <a:latin typeface="Calibri Light"/>
                <a:cs typeface="Calibri Light"/>
              </a:rPr>
              <a:t> </a:t>
            </a:r>
            <a:r>
              <a:rPr lang="en-US" sz="3200" spc="-75" dirty="0">
                <a:latin typeface="Calibri Light"/>
                <a:cs typeface="Calibri Light"/>
              </a:rPr>
              <a:t>Curves</a:t>
            </a:r>
            <a:endParaRPr kumimoji="0" lang="en-US" sz="30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endParaRPr>
          </a:p>
        </p:txBody>
      </p:sp>
      <p:sp>
        <p:nvSpPr>
          <p:cNvPr id="7" name="object 4"/>
          <p:cNvSpPr/>
          <p:nvPr/>
        </p:nvSpPr>
        <p:spPr>
          <a:xfrm>
            <a:off x="9973529" y="228600"/>
            <a:ext cx="1737360" cy="1255775"/>
          </a:xfrm>
          <a:prstGeom prst="rect">
            <a:avLst/>
          </a:prstGeom>
          <a:blipFill>
            <a:blip r:embed="rId5" cstate="print"/>
            <a:stretch>
              <a:fillRect/>
            </a:stretch>
          </a:blipFill>
        </p:spPr>
        <p:txBody>
          <a:bodyPr wrap="square" lIns="0" tIns="0" rIns="0" bIns="0" rtlCol="0"/>
          <a:lstStyle/>
          <a:p>
            <a:endParaRPr/>
          </a:p>
        </p:txBody>
      </p:sp>
      <p:pic>
        <p:nvPicPr>
          <p:cNvPr id="8" name="Picture 7"/>
          <p:cNvPicPr>
            <a:picLocks noChangeAspect="1"/>
          </p:cNvPicPr>
          <p:nvPr/>
        </p:nvPicPr>
        <p:blipFill>
          <a:blip r:embed="rId6"/>
          <a:stretch>
            <a:fillRect/>
          </a:stretch>
        </p:blipFill>
        <p:spPr>
          <a:xfrm>
            <a:off x="-152400" y="1681202"/>
            <a:ext cx="7388992" cy="4602879"/>
          </a:xfrm>
          <a:prstGeom prst="rect">
            <a:avLst/>
          </a:prstGeom>
        </p:spPr>
      </p:pic>
    </p:spTree>
    <p:extLst>
      <p:ext uri="{BB962C8B-B14F-4D97-AF65-F5344CB8AC3E}">
        <p14:creationId xmlns:p14="http://schemas.microsoft.com/office/powerpoint/2010/main" val="211544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228445" y="2259025"/>
            <a:ext cx="9104630" cy="1485663"/>
          </a:xfrm>
          <a:prstGeom prst="rect">
            <a:avLst/>
          </a:prstGeom>
        </p:spPr>
        <p:txBody>
          <a:bodyPr vert="horz" wrap="square" lIns="0" tIns="13335" rIns="0" bIns="0" rtlCol="0">
            <a:spAutoFit/>
          </a:bodyPr>
          <a:lstStyle/>
          <a:p>
            <a:pPr marL="199390" indent="-187325">
              <a:lnSpc>
                <a:spcPct val="100000"/>
              </a:lnSpc>
              <a:spcBef>
                <a:spcPts val="10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Market supply is an expression of sellers’ intentions—of the ability and</a:t>
            </a:r>
            <a:endParaRPr sz="3200" dirty="0">
              <a:latin typeface="Sakkal Majalla" panose="02000000000000000000" pitchFamily="2" charset="-78"/>
              <a:cs typeface="Sakkal Majalla" panose="02000000000000000000" pitchFamily="2" charset="-78"/>
            </a:endParaRPr>
          </a:p>
          <a:p>
            <a:pPr marL="104139">
              <a:lnSpc>
                <a:spcPct val="100000"/>
              </a:lnSpc>
              <a:spcBef>
                <a:spcPts val="3840"/>
              </a:spcBef>
            </a:pPr>
            <a:r>
              <a:rPr sz="3200" dirty="0">
                <a:solidFill>
                  <a:srgbClr val="404040"/>
                </a:solidFill>
                <a:latin typeface="Sakkal Majalla" panose="02000000000000000000" pitchFamily="2" charset="-78"/>
                <a:cs typeface="Sakkal Majalla" panose="02000000000000000000" pitchFamily="2" charset="-78"/>
              </a:rPr>
              <a:t>willingness to sell—not a statement of actual sales.</a:t>
            </a:r>
            <a:endParaRPr sz="3200" dirty="0">
              <a:latin typeface="Sakkal Majalla" panose="02000000000000000000" pitchFamily="2" charset="-78"/>
              <a:cs typeface="Sakkal Majalla" panose="02000000000000000000" pitchFamily="2" charset="-78"/>
            </a:endParaRPr>
          </a:p>
        </p:txBody>
      </p:sp>
      <p:sp>
        <p:nvSpPr>
          <p:cNvPr id="3" name="object 3"/>
          <p:cNvSpPr txBox="1">
            <a:spLocks noGrp="1"/>
          </p:cNvSpPr>
          <p:nvPr>
            <p:ph type="title"/>
          </p:nvPr>
        </p:nvSpPr>
        <p:spPr>
          <a:xfrm>
            <a:off x="1228446" y="560958"/>
            <a:ext cx="5356632" cy="752129"/>
          </a:xfrm>
          <a:prstGeom prst="rect">
            <a:avLst/>
          </a:prstGeom>
        </p:spPr>
        <p:txBody>
          <a:bodyPr vert="horz" wrap="square" lIns="0" tIns="13335" rIns="0" bIns="0" rtlCol="0">
            <a:spAutoFit/>
          </a:bodyPr>
          <a:lstStyle/>
          <a:p>
            <a:pPr marL="12700">
              <a:lnSpc>
                <a:spcPct val="100000"/>
              </a:lnSpc>
              <a:spcBef>
                <a:spcPts val="105"/>
              </a:spcBef>
            </a:pPr>
            <a:r>
              <a:rPr u="none" dirty="0">
                <a:latin typeface="Sakkal Majalla" panose="02000000000000000000" pitchFamily="2" charset="-78"/>
                <a:cs typeface="Sakkal Majalla" panose="02000000000000000000" pitchFamily="2" charset="-78"/>
              </a:rPr>
              <a:t>Market Supply</a:t>
            </a:r>
            <a:endParaRPr dirty="0">
              <a:latin typeface="Sakkal Majalla" panose="02000000000000000000" pitchFamily="2" charset="-78"/>
              <a:cs typeface="Sakkal Majalla" panose="02000000000000000000" pitchFamily="2" charset="-78"/>
            </a:endParaRPr>
          </a:p>
        </p:txBody>
      </p:sp>
      <p:sp>
        <p:nvSpPr>
          <p:cNvPr id="4" name="object 4"/>
          <p:cNvSpPr/>
          <p:nvPr/>
        </p:nvSpPr>
        <p:spPr>
          <a:xfrm>
            <a:off x="9217152" y="304800"/>
            <a:ext cx="1987296" cy="1469136"/>
          </a:xfrm>
          <a:prstGeom prst="rect">
            <a:avLst/>
          </a:prstGeom>
          <a:blipFill>
            <a:blip r:embed="rId2" cstate="print"/>
            <a:stretch>
              <a:fillRect/>
            </a:stretch>
          </a:blipFill>
        </p:spPr>
        <p:txBody>
          <a:bodyPr wrap="square" lIns="0" tIns="0" rIns="0" bIns="0" rtlCol="0"/>
          <a:lstStyle/>
          <a:p>
            <a:endParaRPr sz="3200">
              <a:latin typeface="Sakkal Majalla" panose="02000000000000000000" pitchFamily="2" charset="-78"/>
              <a:cs typeface="Sakkal Majalla" panose="02000000000000000000" pitchFamily="2" charset="-78"/>
            </a:endParaRPr>
          </a:p>
        </p:txBody>
      </p:sp>
      <p:sp>
        <p:nvSpPr>
          <p:cNvPr id="5" name="object 5"/>
          <p:cNvSpPr txBox="1">
            <a:spLocks noGrp="1"/>
          </p:cNvSpPr>
          <p:nvPr>
            <p:ph type="sldNum" sz="quarter" idx="7"/>
          </p:nvPr>
        </p:nvSpPr>
        <p:spPr>
          <a:xfrm>
            <a:off x="10862818" y="6575247"/>
            <a:ext cx="285115" cy="511037"/>
          </a:xfrm>
          <a:prstGeom prst="rect">
            <a:avLst/>
          </a:prstGeom>
        </p:spPr>
        <p:txBody>
          <a:bodyPr vert="horz" wrap="square" lIns="0" tIns="0" rIns="0" bIns="0" rtlCol="0">
            <a:spAutoFit/>
          </a:bodyPr>
          <a:lstStyle/>
          <a:p>
            <a:pPr marL="12700">
              <a:lnSpc>
                <a:spcPts val="1100"/>
              </a:lnSpc>
            </a:pPr>
            <a:r>
              <a:rPr sz="3200" dirty="0">
                <a:latin typeface="Sakkal Majalla" panose="02000000000000000000" pitchFamily="2" charset="-78"/>
                <a:cs typeface="Sakkal Majalla" panose="02000000000000000000" pitchFamily="2" charset="-78"/>
              </a:rPr>
              <a:t>3-</a:t>
            </a:r>
            <a:fld id="{81D60167-4931-47E6-BA6A-407CBD079E47}" type="slidenum">
              <a:rPr sz="3200" dirty="0">
                <a:latin typeface="Sakkal Majalla" panose="02000000000000000000" pitchFamily="2" charset="-78"/>
                <a:cs typeface="Sakkal Majalla" panose="02000000000000000000" pitchFamily="2" charset="-78"/>
              </a:rPr>
              <a:t>25</a:t>
            </a:fld>
            <a:endParaRPr sz="3200" dirty="0">
              <a:latin typeface="Sakkal Majalla" panose="02000000000000000000" pitchFamily="2" charset="-78"/>
              <a:cs typeface="Sakkal Majalla" panose="02000000000000000000"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77848" y="914146"/>
            <a:ext cx="9995535" cy="756920"/>
          </a:xfrm>
          <a:prstGeom prst="rect">
            <a:avLst/>
          </a:prstGeom>
        </p:spPr>
        <p:txBody>
          <a:bodyPr vert="horz" wrap="square" lIns="0" tIns="12700" rIns="0" bIns="0" rtlCol="0">
            <a:spAutoFit/>
          </a:bodyPr>
          <a:lstStyle/>
          <a:p>
            <a:pPr marL="12700">
              <a:lnSpc>
                <a:spcPct val="100000"/>
              </a:lnSpc>
              <a:spcBef>
                <a:spcPts val="100"/>
              </a:spcBef>
              <a:tabLst>
                <a:tab pos="9982200" algn="l"/>
              </a:tabLst>
            </a:pPr>
            <a:r>
              <a:rPr b="0" spc="-80" dirty="0">
                <a:latin typeface="Calibri Light"/>
                <a:cs typeface="Calibri Light"/>
              </a:rPr>
              <a:t>Figure</a:t>
            </a:r>
            <a:r>
              <a:rPr b="0" spc="-305" dirty="0">
                <a:latin typeface="Calibri Light"/>
                <a:cs typeface="Calibri Light"/>
              </a:rPr>
              <a:t> </a:t>
            </a:r>
            <a:r>
              <a:rPr b="0" spc="-50" dirty="0">
                <a:latin typeface="Calibri Light"/>
                <a:cs typeface="Calibri Light"/>
              </a:rPr>
              <a:t>2.3	</a:t>
            </a:r>
          </a:p>
        </p:txBody>
      </p:sp>
      <p:sp>
        <p:nvSpPr>
          <p:cNvPr id="3" name="object 3"/>
          <p:cNvSpPr/>
          <p:nvPr/>
        </p:nvSpPr>
        <p:spPr>
          <a:xfrm>
            <a:off x="3080055" y="2327411"/>
            <a:ext cx="7380669" cy="3968431"/>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9217152" y="304800"/>
            <a:ext cx="1987296" cy="1469136"/>
          </a:xfrm>
          <a:prstGeom prst="rect">
            <a:avLst/>
          </a:prstGeom>
          <a:blipFill>
            <a:blip r:embed="rId3" cstate="print"/>
            <a:stretch>
              <a:fillRect/>
            </a:stretch>
          </a:blipFill>
        </p:spPr>
        <p:txBody>
          <a:bodyPr wrap="square" lIns="0" tIns="0" rIns="0" bIns="0" rtlCol="0"/>
          <a:lstStyle/>
          <a:p>
            <a:endParaRPr/>
          </a:p>
        </p:txBody>
      </p:sp>
      <p:sp>
        <p:nvSpPr>
          <p:cNvPr id="5" name="object 5"/>
          <p:cNvSpPr txBox="1">
            <a:spLocks noGrp="1"/>
          </p:cNvSpPr>
          <p:nvPr>
            <p:ph type="sldNum" sz="quarter" idx="7"/>
          </p:nvPr>
        </p:nvSpPr>
        <p:spPr>
          <a:prstGeom prst="rect">
            <a:avLst/>
          </a:prstGeom>
        </p:spPr>
        <p:txBody>
          <a:bodyPr vert="horz" wrap="square" lIns="0" tIns="0" rIns="0" bIns="0" rtlCol="0">
            <a:spAutoFit/>
          </a:bodyPr>
          <a:lstStyle/>
          <a:p>
            <a:pPr marL="12700">
              <a:lnSpc>
                <a:spcPts val="1100"/>
              </a:lnSpc>
            </a:pPr>
            <a:r>
              <a:rPr dirty="0"/>
              <a:t>3-</a:t>
            </a:r>
            <a:fld id="{81D60167-4931-47E6-BA6A-407CBD079E47}" type="slidenum">
              <a:rPr dirty="0"/>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52317" y="624585"/>
            <a:ext cx="5545455" cy="756920"/>
          </a:xfrm>
          <a:prstGeom prst="rect">
            <a:avLst/>
          </a:prstGeom>
        </p:spPr>
        <p:txBody>
          <a:bodyPr vert="horz" wrap="square" lIns="0" tIns="12700" rIns="0" bIns="0" rtlCol="0">
            <a:spAutoFit/>
          </a:bodyPr>
          <a:lstStyle/>
          <a:p>
            <a:pPr marL="12700">
              <a:lnSpc>
                <a:spcPct val="100000"/>
              </a:lnSpc>
              <a:spcBef>
                <a:spcPts val="100"/>
              </a:spcBef>
            </a:pPr>
            <a:r>
              <a:rPr u="none" spc="-95" dirty="0">
                <a:latin typeface="Sakkal Majalla" panose="02000000000000000000" pitchFamily="2" charset="-78"/>
                <a:cs typeface="Sakkal Majalla" panose="02000000000000000000" pitchFamily="2" charset="-78"/>
              </a:rPr>
              <a:t>Determinants </a:t>
            </a:r>
            <a:r>
              <a:rPr u="none" spc="-40" dirty="0">
                <a:latin typeface="Sakkal Majalla" panose="02000000000000000000" pitchFamily="2" charset="-78"/>
                <a:cs typeface="Sakkal Majalla" panose="02000000000000000000" pitchFamily="2" charset="-78"/>
              </a:rPr>
              <a:t>of</a:t>
            </a:r>
            <a:r>
              <a:rPr u="none" spc="-315" dirty="0">
                <a:latin typeface="Sakkal Majalla" panose="02000000000000000000" pitchFamily="2" charset="-78"/>
                <a:cs typeface="Sakkal Majalla" panose="02000000000000000000" pitchFamily="2" charset="-78"/>
              </a:rPr>
              <a:t> </a:t>
            </a:r>
            <a:r>
              <a:rPr u="none" spc="-70" dirty="0">
                <a:latin typeface="Sakkal Majalla" panose="02000000000000000000" pitchFamily="2" charset="-78"/>
                <a:cs typeface="Sakkal Majalla" panose="02000000000000000000" pitchFamily="2" charset="-78"/>
              </a:rPr>
              <a:t>Supply</a:t>
            </a:r>
          </a:p>
        </p:txBody>
      </p:sp>
      <p:sp>
        <p:nvSpPr>
          <p:cNvPr id="3" name="object 3"/>
          <p:cNvSpPr txBox="1"/>
          <p:nvPr/>
        </p:nvSpPr>
        <p:spPr>
          <a:xfrm>
            <a:off x="1250086" y="1779934"/>
            <a:ext cx="4389755" cy="4017010"/>
          </a:xfrm>
          <a:prstGeom prst="rect">
            <a:avLst/>
          </a:prstGeom>
        </p:spPr>
        <p:txBody>
          <a:bodyPr vert="horz" wrap="square" lIns="0" tIns="188595" rIns="0" bIns="0" rtlCol="0">
            <a:spAutoFit/>
          </a:bodyPr>
          <a:lstStyle/>
          <a:p>
            <a:pPr marL="199390" indent="-187325">
              <a:lnSpc>
                <a:spcPct val="100000"/>
              </a:lnSpc>
              <a:spcBef>
                <a:spcPts val="1485"/>
              </a:spcBef>
              <a:buClr>
                <a:srgbClr val="1CACE3"/>
              </a:buClr>
              <a:buSzPct val="96875"/>
              <a:buFont typeface="Wingdings"/>
              <a:buChar char=""/>
              <a:tabLst>
                <a:tab pos="200025" algn="l"/>
              </a:tabLst>
            </a:pPr>
            <a:r>
              <a:rPr sz="3200" spc="-30" dirty="0">
                <a:solidFill>
                  <a:srgbClr val="404040"/>
                </a:solidFill>
                <a:latin typeface="Sakkal Majalla" panose="02000000000000000000" pitchFamily="2" charset="-78"/>
                <a:cs typeface="Sakkal Majalla" panose="02000000000000000000" pitchFamily="2" charset="-78"/>
              </a:rPr>
              <a:t>Technology</a:t>
            </a:r>
            <a:endParaRPr sz="3200" dirty="0">
              <a:latin typeface="Sakkal Majalla" panose="02000000000000000000" pitchFamily="2" charset="-78"/>
              <a:cs typeface="Sakkal Majalla" panose="02000000000000000000" pitchFamily="2" charset="-78"/>
            </a:endParaRPr>
          </a:p>
          <a:p>
            <a:pPr marL="199390" indent="-187325">
              <a:lnSpc>
                <a:spcPct val="100000"/>
              </a:lnSpc>
              <a:spcBef>
                <a:spcPts val="1395"/>
              </a:spcBef>
              <a:buClr>
                <a:srgbClr val="1CACE3"/>
              </a:buClr>
              <a:buSzPct val="96875"/>
              <a:buFont typeface="Wingdings"/>
              <a:buChar char=""/>
              <a:tabLst>
                <a:tab pos="200025" algn="l"/>
              </a:tabLst>
            </a:pPr>
            <a:r>
              <a:rPr sz="3200" spc="-20" dirty="0">
                <a:solidFill>
                  <a:srgbClr val="404040"/>
                </a:solidFill>
                <a:latin typeface="Sakkal Majalla" panose="02000000000000000000" pitchFamily="2" charset="-78"/>
                <a:cs typeface="Sakkal Majalla" panose="02000000000000000000" pitchFamily="2" charset="-78"/>
              </a:rPr>
              <a:t>Factor </a:t>
            </a:r>
            <a:r>
              <a:rPr sz="3200" spc="-5" dirty="0">
                <a:solidFill>
                  <a:srgbClr val="404040"/>
                </a:solidFill>
                <a:latin typeface="Sakkal Majalla" panose="02000000000000000000" pitchFamily="2" charset="-78"/>
                <a:cs typeface="Sakkal Majalla" panose="02000000000000000000" pitchFamily="2" charset="-78"/>
              </a:rPr>
              <a:t>(or </a:t>
            </a:r>
            <a:r>
              <a:rPr sz="3200" spc="-10" dirty="0">
                <a:solidFill>
                  <a:srgbClr val="404040"/>
                </a:solidFill>
                <a:latin typeface="Sakkal Majalla" panose="02000000000000000000" pitchFamily="2" charset="-78"/>
                <a:cs typeface="Sakkal Majalla" panose="02000000000000000000" pitchFamily="2" charset="-78"/>
              </a:rPr>
              <a:t>resource)</a:t>
            </a:r>
            <a:r>
              <a:rPr sz="3200" spc="-75" dirty="0">
                <a:solidFill>
                  <a:srgbClr val="404040"/>
                </a:solidFill>
                <a:latin typeface="Sakkal Majalla" panose="02000000000000000000" pitchFamily="2" charset="-78"/>
                <a:cs typeface="Sakkal Majalla" panose="02000000000000000000" pitchFamily="2" charset="-78"/>
              </a:rPr>
              <a:t> </a:t>
            </a:r>
            <a:r>
              <a:rPr sz="3200" spc="-15" dirty="0">
                <a:solidFill>
                  <a:srgbClr val="404040"/>
                </a:solidFill>
                <a:latin typeface="Sakkal Majalla" panose="02000000000000000000" pitchFamily="2" charset="-78"/>
                <a:cs typeface="Sakkal Majalla" panose="02000000000000000000" pitchFamily="2" charset="-78"/>
              </a:rPr>
              <a:t>costs</a:t>
            </a:r>
            <a:endParaRPr sz="3200" dirty="0">
              <a:latin typeface="Sakkal Majalla" panose="02000000000000000000" pitchFamily="2" charset="-78"/>
              <a:cs typeface="Sakkal Majalla" panose="02000000000000000000" pitchFamily="2" charset="-78"/>
            </a:endParaRPr>
          </a:p>
          <a:p>
            <a:pPr marL="199390" indent="-187325">
              <a:lnSpc>
                <a:spcPct val="100000"/>
              </a:lnSpc>
              <a:spcBef>
                <a:spcPts val="1405"/>
              </a:spcBef>
              <a:buClr>
                <a:srgbClr val="1CACE3"/>
              </a:buClr>
              <a:buSzPct val="96875"/>
              <a:buFont typeface="Wingdings"/>
              <a:buChar char=""/>
              <a:tabLst>
                <a:tab pos="200025" algn="l"/>
              </a:tabLst>
            </a:pPr>
            <a:r>
              <a:rPr sz="3200" spc="-5" dirty="0">
                <a:solidFill>
                  <a:srgbClr val="404040"/>
                </a:solidFill>
                <a:latin typeface="Sakkal Majalla" panose="02000000000000000000" pitchFamily="2" charset="-78"/>
                <a:cs typeface="Sakkal Majalla" panose="02000000000000000000" pitchFamily="2" charset="-78"/>
              </a:rPr>
              <a:t>Other </a:t>
            </a:r>
            <a:r>
              <a:rPr sz="3200" spc="-10" dirty="0">
                <a:solidFill>
                  <a:srgbClr val="404040"/>
                </a:solidFill>
                <a:latin typeface="Sakkal Majalla" panose="02000000000000000000" pitchFamily="2" charset="-78"/>
                <a:cs typeface="Sakkal Majalla" panose="02000000000000000000" pitchFamily="2" charset="-78"/>
              </a:rPr>
              <a:t>goods</a:t>
            </a:r>
            <a:endParaRPr sz="3200" dirty="0">
              <a:latin typeface="Sakkal Majalla" panose="02000000000000000000" pitchFamily="2" charset="-78"/>
              <a:cs typeface="Sakkal Majalla" panose="02000000000000000000" pitchFamily="2" charset="-78"/>
            </a:endParaRPr>
          </a:p>
          <a:p>
            <a:pPr marL="199390" indent="-187325">
              <a:lnSpc>
                <a:spcPct val="100000"/>
              </a:lnSpc>
              <a:spcBef>
                <a:spcPts val="1405"/>
              </a:spcBef>
              <a:buClr>
                <a:srgbClr val="1CACE3"/>
              </a:buClr>
              <a:buSzPct val="96875"/>
              <a:buFont typeface="Wingdings"/>
              <a:buChar char=""/>
              <a:tabLst>
                <a:tab pos="200025" algn="l"/>
              </a:tabLst>
            </a:pPr>
            <a:r>
              <a:rPr sz="3200" spc="-75" dirty="0">
                <a:solidFill>
                  <a:srgbClr val="404040"/>
                </a:solidFill>
                <a:latin typeface="Sakkal Majalla" panose="02000000000000000000" pitchFamily="2" charset="-78"/>
                <a:cs typeface="Sakkal Majalla" panose="02000000000000000000" pitchFamily="2" charset="-78"/>
              </a:rPr>
              <a:t>Taxes </a:t>
            </a:r>
            <a:r>
              <a:rPr sz="3200" dirty="0">
                <a:solidFill>
                  <a:srgbClr val="404040"/>
                </a:solidFill>
                <a:latin typeface="Sakkal Majalla" panose="02000000000000000000" pitchFamily="2" charset="-78"/>
                <a:cs typeface="Sakkal Majalla" panose="02000000000000000000" pitchFamily="2" charset="-78"/>
              </a:rPr>
              <a:t>and</a:t>
            </a:r>
            <a:r>
              <a:rPr sz="3200" spc="60" dirty="0">
                <a:solidFill>
                  <a:srgbClr val="404040"/>
                </a:solidFill>
                <a:latin typeface="Sakkal Majalla" panose="02000000000000000000" pitchFamily="2" charset="-78"/>
                <a:cs typeface="Sakkal Majalla" panose="02000000000000000000" pitchFamily="2" charset="-78"/>
              </a:rPr>
              <a:t> </a:t>
            </a:r>
            <a:r>
              <a:rPr sz="3200" spc="-10" dirty="0">
                <a:solidFill>
                  <a:srgbClr val="404040"/>
                </a:solidFill>
                <a:latin typeface="Sakkal Majalla" panose="02000000000000000000" pitchFamily="2" charset="-78"/>
                <a:cs typeface="Sakkal Majalla" panose="02000000000000000000" pitchFamily="2" charset="-78"/>
              </a:rPr>
              <a:t>subsidies</a:t>
            </a:r>
            <a:endParaRPr sz="3200" dirty="0">
              <a:latin typeface="Sakkal Majalla" panose="02000000000000000000" pitchFamily="2" charset="-78"/>
              <a:cs typeface="Sakkal Majalla" panose="02000000000000000000" pitchFamily="2" charset="-78"/>
            </a:endParaRPr>
          </a:p>
          <a:p>
            <a:pPr marL="199390" indent="-187325">
              <a:lnSpc>
                <a:spcPct val="100000"/>
              </a:lnSpc>
              <a:spcBef>
                <a:spcPts val="1395"/>
              </a:spcBef>
              <a:buClr>
                <a:srgbClr val="1CACE3"/>
              </a:buClr>
              <a:buSzPct val="96875"/>
              <a:buFont typeface="Wingdings"/>
              <a:buChar char=""/>
              <a:tabLst>
                <a:tab pos="200025" algn="l"/>
              </a:tabLst>
            </a:pPr>
            <a:r>
              <a:rPr sz="3200" spc="-10" dirty="0">
                <a:solidFill>
                  <a:srgbClr val="404040"/>
                </a:solidFill>
                <a:latin typeface="Sakkal Majalla" panose="02000000000000000000" pitchFamily="2" charset="-78"/>
                <a:cs typeface="Sakkal Majalla" panose="02000000000000000000" pitchFamily="2" charset="-78"/>
              </a:rPr>
              <a:t>Expectations</a:t>
            </a:r>
            <a:endParaRPr sz="3200" dirty="0">
              <a:latin typeface="Sakkal Majalla" panose="02000000000000000000" pitchFamily="2" charset="-78"/>
              <a:cs typeface="Sakkal Majalla" panose="02000000000000000000" pitchFamily="2" charset="-78"/>
            </a:endParaRPr>
          </a:p>
          <a:p>
            <a:pPr marL="199390" indent="-187325">
              <a:lnSpc>
                <a:spcPct val="100000"/>
              </a:lnSpc>
              <a:spcBef>
                <a:spcPts val="1400"/>
              </a:spcBef>
              <a:buClr>
                <a:srgbClr val="1CACE3"/>
              </a:buClr>
              <a:buSzPct val="96875"/>
              <a:buFont typeface="Wingdings"/>
              <a:buChar char=""/>
              <a:tabLst>
                <a:tab pos="200025" algn="l"/>
              </a:tabLst>
            </a:pPr>
            <a:r>
              <a:rPr sz="3200" spc="-5" dirty="0">
                <a:solidFill>
                  <a:srgbClr val="404040"/>
                </a:solidFill>
                <a:latin typeface="Sakkal Majalla" panose="02000000000000000000" pitchFamily="2" charset="-78"/>
                <a:cs typeface="Sakkal Majalla" panose="02000000000000000000" pitchFamily="2" charset="-78"/>
              </a:rPr>
              <a:t>Number of</a:t>
            </a:r>
            <a:r>
              <a:rPr sz="3200" spc="-15" dirty="0">
                <a:solidFill>
                  <a:srgbClr val="404040"/>
                </a:solidFill>
                <a:latin typeface="Sakkal Majalla" panose="02000000000000000000" pitchFamily="2" charset="-78"/>
                <a:cs typeface="Sakkal Majalla" panose="02000000000000000000" pitchFamily="2" charset="-78"/>
              </a:rPr>
              <a:t> sellers</a:t>
            </a:r>
            <a:endParaRPr sz="3200" dirty="0">
              <a:latin typeface="Sakkal Majalla" panose="02000000000000000000" pitchFamily="2" charset="-78"/>
              <a:cs typeface="Sakkal Majalla" panose="02000000000000000000" pitchFamily="2" charset="-78"/>
            </a:endParaRPr>
          </a:p>
        </p:txBody>
      </p:sp>
      <p:sp>
        <p:nvSpPr>
          <p:cNvPr id="4" name="object 4"/>
          <p:cNvSpPr/>
          <p:nvPr/>
        </p:nvSpPr>
        <p:spPr>
          <a:xfrm>
            <a:off x="9217152" y="304800"/>
            <a:ext cx="1987296" cy="1469136"/>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5" name="object 5"/>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27</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9217152" y="304800"/>
            <a:ext cx="1987296" cy="1469136"/>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5" name="Line 3"/>
          <p:cNvSpPr>
            <a:spLocks noChangeShapeType="1"/>
          </p:cNvSpPr>
          <p:nvPr/>
        </p:nvSpPr>
        <p:spPr bwMode="auto">
          <a:xfrm>
            <a:off x="1187450" y="628650"/>
            <a:ext cx="0" cy="4319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6" name="Line 4"/>
          <p:cNvSpPr>
            <a:spLocks noChangeShapeType="1"/>
          </p:cNvSpPr>
          <p:nvPr/>
        </p:nvSpPr>
        <p:spPr bwMode="auto">
          <a:xfrm>
            <a:off x="1187450" y="4948238"/>
            <a:ext cx="65532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7" name="Line 5"/>
          <p:cNvSpPr>
            <a:spLocks noChangeShapeType="1"/>
          </p:cNvSpPr>
          <p:nvPr/>
        </p:nvSpPr>
        <p:spPr bwMode="auto">
          <a:xfrm flipV="1">
            <a:off x="1547813" y="987425"/>
            <a:ext cx="3671887" cy="2879725"/>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8" name="Line 6"/>
          <p:cNvSpPr>
            <a:spLocks noChangeShapeType="1"/>
          </p:cNvSpPr>
          <p:nvPr/>
        </p:nvSpPr>
        <p:spPr bwMode="auto">
          <a:xfrm flipV="1">
            <a:off x="1979613" y="1420813"/>
            <a:ext cx="3671887" cy="28797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9" name="Line 7"/>
          <p:cNvSpPr>
            <a:spLocks noChangeShapeType="1"/>
          </p:cNvSpPr>
          <p:nvPr/>
        </p:nvSpPr>
        <p:spPr bwMode="auto">
          <a:xfrm flipV="1">
            <a:off x="2413000" y="1779588"/>
            <a:ext cx="3671888" cy="2879725"/>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10" name="Text Box 8"/>
          <p:cNvSpPr txBox="1">
            <a:spLocks noChangeArrowheads="1"/>
          </p:cNvSpPr>
          <p:nvPr/>
        </p:nvSpPr>
        <p:spPr bwMode="auto">
          <a:xfrm>
            <a:off x="7596188" y="4941888"/>
            <a:ext cx="863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l" rtl="0"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QS</a:t>
            </a:r>
          </a:p>
        </p:txBody>
      </p:sp>
      <p:sp>
        <p:nvSpPr>
          <p:cNvPr id="11" name="Text Box 9"/>
          <p:cNvSpPr txBox="1">
            <a:spLocks noChangeArrowheads="1"/>
          </p:cNvSpPr>
          <p:nvPr/>
        </p:nvSpPr>
        <p:spPr bwMode="auto">
          <a:xfrm>
            <a:off x="900113" y="333375"/>
            <a:ext cx="863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l" rtl="0"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P</a:t>
            </a:r>
          </a:p>
        </p:txBody>
      </p:sp>
      <p:sp>
        <p:nvSpPr>
          <p:cNvPr id="12" name="Text Box 11"/>
          <p:cNvSpPr txBox="1">
            <a:spLocks noChangeArrowheads="1"/>
          </p:cNvSpPr>
          <p:nvPr/>
        </p:nvSpPr>
        <p:spPr bwMode="auto">
          <a:xfrm>
            <a:off x="5003800" y="628650"/>
            <a:ext cx="863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l" rtl="0"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S2</a:t>
            </a:r>
          </a:p>
        </p:txBody>
      </p:sp>
      <p:sp>
        <p:nvSpPr>
          <p:cNvPr id="13" name="Text Box 12"/>
          <p:cNvSpPr txBox="1">
            <a:spLocks noChangeArrowheads="1"/>
          </p:cNvSpPr>
          <p:nvPr/>
        </p:nvSpPr>
        <p:spPr bwMode="auto">
          <a:xfrm>
            <a:off x="5508625" y="1060450"/>
            <a:ext cx="863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l" rtl="0"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S</a:t>
            </a:r>
          </a:p>
        </p:txBody>
      </p:sp>
      <p:sp>
        <p:nvSpPr>
          <p:cNvPr id="14" name="Text Box 13"/>
          <p:cNvSpPr txBox="1">
            <a:spLocks noChangeArrowheads="1"/>
          </p:cNvSpPr>
          <p:nvPr/>
        </p:nvSpPr>
        <p:spPr bwMode="auto">
          <a:xfrm>
            <a:off x="5940425" y="1420813"/>
            <a:ext cx="863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l" rtl="0"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S1</a:t>
            </a:r>
          </a:p>
        </p:txBody>
      </p:sp>
      <p:sp>
        <p:nvSpPr>
          <p:cNvPr id="15" name="Line 15"/>
          <p:cNvSpPr>
            <a:spLocks noChangeShapeType="1"/>
          </p:cNvSpPr>
          <p:nvPr/>
        </p:nvSpPr>
        <p:spPr bwMode="auto">
          <a:xfrm>
            <a:off x="4643438" y="2349500"/>
            <a:ext cx="215900" cy="2159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16" name="Text Box 16"/>
          <p:cNvSpPr txBox="1">
            <a:spLocks noChangeArrowheads="1"/>
          </p:cNvSpPr>
          <p:nvPr/>
        </p:nvSpPr>
        <p:spPr bwMode="auto">
          <a:xfrm rot="19088302">
            <a:off x="3571875" y="2695575"/>
            <a:ext cx="11525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50000"/>
              </a:spcBef>
              <a:spcAft>
                <a:spcPct val="0"/>
              </a:spcAft>
              <a:buClrTx/>
              <a:buSzTx/>
              <a:buFontTx/>
              <a:buNone/>
              <a:tabLst/>
              <a:defRPr/>
            </a:pPr>
            <a:r>
              <a:rPr kumimoji="0" lang="ar-SA" altLang="ar-JO" sz="2000" b="1" i="0" u="none" strike="noStrike" kern="0" cap="none" spc="0" normalizeH="0" baseline="0" noProof="0" smtClean="0">
                <a:ln>
                  <a:noFill/>
                </a:ln>
                <a:solidFill>
                  <a:srgbClr val="000000"/>
                </a:solidFill>
                <a:effectLst/>
                <a:uLnTx/>
                <a:uFillTx/>
                <a:latin typeface="Tahoma" panose="020B0604030504040204" pitchFamily="34" charset="0"/>
                <a:cs typeface="Arial" panose="020B0604020202020204" pitchFamily="34" charset="0"/>
              </a:rPr>
              <a:t>يمين</a:t>
            </a:r>
            <a:endParaRPr kumimoji="0" lang="en-US" altLang="ar-JO" sz="2000" b="1" i="0" u="none" strike="noStrike" kern="0" cap="none" spc="0" normalizeH="0" baseline="0" noProof="0" smtClean="0">
              <a:ln>
                <a:noFill/>
              </a:ln>
              <a:solidFill>
                <a:srgbClr val="000000"/>
              </a:solidFill>
              <a:effectLst/>
              <a:uLnTx/>
              <a:uFillTx/>
              <a:latin typeface="Tahoma" panose="020B0604030504040204" pitchFamily="34" charset="0"/>
              <a:cs typeface="Arial" panose="020B0604020202020204" pitchFamily="34" charset="0"/>
            </a:endParaRPr>
          </a:p>
        </p:txBody>
      </p:sp>
      <p:sp>
        <p:nvSpPr>
          <p:cNvPr id="17" name="Text Box 18"/>
          <p:cNvSpPr txBox="1">
            <a:spLocks noChangeArrowheads="1"/>
          </p:cNvSpPr>
          <p:nvPr/>
        </p:nvSpPr>
        <p:spPr bwMode="auto">
          <a:xfrm rot="19088302">
            <a:off x="3346450" y="2166938"/>
            <a:ext cx="11525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50000"/>
              </a:spcBef>
              <a:spcAft>
                <a:spcPct val="0"/>
              </a:spcAft>
              <a:buClrTx/>
              <a:buSzTx/>
              <a:buFontTx/>
              <a:buNone/>
              <a:tabLst/>
              <a:defRPr/>
            </a:pPr>
            <a:r>
              <a:rPr kumimoji="0" lang="ar-SA" altLang="ar-JO" sz="2000" b="1" i="0" u="none" strike="noStrike" kern="0" cap="none" spc="0" normalizeH="0" baseline="0" noProof="0" smtClean="0">
                <a:ln>
                  <a:noFill/>
                </a:ln>
                <a:solidFill>
                  <a:srgbClr val="000000"/>
                </a:solidFill>
                <a:effectLst/>
                <a:uLnTx/>
                <a:uFillTx/>
                <a:latin typeface="Tahoma" panose="020B0604030504040204" pitchFamily="34" charset="0"/>
                <a:cs typeface="Arial" panose="020B0604020202020204" pitchFamily="34" charset="0"/>
              </a:rPr>
              <a:t>يسار</a:t>
            </a:r>
            <a:endParaRPr kumimoji="0" lang="en-US" altLang="ar-JO" sz="2000" b="1" i="0" u="none" strike="noStrike" kern="0" cap="none" spc="0" normalizeH="0" baseline="0" noProof="0" smtClean="0">
              <a:ln>
                <a:noFill/>
              </a:ln>
              <a:solidFill>
                <a:srgbClr val="000000"/>
              </a:solidFill>
              <a:effectLst/>
              <a:uLnTx/>
              <a:uFillTx/>
              <a:latin typeface="Tahoma" panose="020B0604030504040204" pitchFamily="34" charset="0"/>
              <a:cs typeface="Arial" panose="020B0604020202020204" pitchFamily="34" charset="0"/>
            </a:endParaRPr>
          </a:p>
        </p:txBody>
      </p:sp>
      <p:sp>
        <p:nvSpPr>
          <p:cNvPr id="18" name="Line 19"/>
          <p:cNvSpPr>
            <a:spLocks noChangeShapeType="1"/>
          </p:cNvSpPr>
          <p:nvPr/>
        </p:nvSpPr>
        <p:spPr bwMode="auto">
          <a:xfrm flipH="1" flipV="1">
            <a:off x="4356100" y="1844675"/>
            <a:ext cx="215900" cy="2159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Tree>
    <p:extLst>
      <p:ext uri="{BB962C8B-B14F-4D97-AF65-F5344CB8AC3E}">
        <p14:creationId xmlns:p14="http://schemas.microsoft.com/office/powerpoint/2010/main" val="3226272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ppt_x"/>
                                          </p:val>
                                        </p:tav>
                                        <p:tav tm="100000">
                                          <p:val>
                                            <p:strVal val="#ppt_x"/>
                                          </p:val>
                                        </p:tav>
                                      </p:tavLst>
                                    </p:anim>
                                    <p:anim calcmode="lin" valueType="num">
                                      <p:cBhvr additive="base">
                                        <p:cTn id="12" dur="2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000" fill="hold"/>
                                        <p:tgtEl>
                                          <p:spTgt spid="6"/>
                                        </p:tgtEl>
                                        <p:attrNameLst>
                                          <p:attrName>ppt_x</p:attrName>
                                        </p:attrNameLst>
                                      </p:cBhvr>
                                      <p:tavLst>
                                        <p:tav tm="0">
                                          <p:val>
                                            <p:strVal val="#ppt_x"/>
                                          </p:val>
                                        </p:tav>
                                        <p:tav tm="100000">
                                          <p:val>
                                            <p:strVal val="#ppt_x"/>
                                          </p:val>
                                        </p:tav>
                                      </p:tavLst>
                                    </p:anim>
                                    <p:anim calcmode="lin" valueType="num">
                                      <p:cBhvr additive="base">
                                        <p:cTn id="16" dur="2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000" fill="hold"/>
                                        <p:tgtEl>
                                          <p:spTgt spid="10"/>
                                        </p:tgtEl>
                                        <p:attrNameLst>
                                          <p:attrName>ppt_x</p:attrName>
                                        </p:attrNameLst>
                                      </p:cBhvr>
                                      <p:tavLst>
                                        <p:tav tm="0">
                                          <p:val>
                                            <p:strVal val="#ppt_x"/>
                                          </p:val>
                                        </p:tav>
                                        <p:tav tm="100000">
                                          <p:val>
                                            <p:strVal val="#ppt_x"/>
                                          </p:val>
                                        </p:tav>
                                      </p:tavLst>
                                    </p:anim>
                                    <p:anim calcmode="lin" valueType="num">
                                      <p:cBhvr additive="base">
                                        <p:cTn id="20"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2000" fill="hold"/>
                                        <p:tgtEl>
                                          <p:spTgt spid="9"/>
                                        </p:tgtEl>
                                        <p:attrNameLst>
                                          <p:attrName>ppt_x</p:attrName>
                                        </p:attrNameLst>
                                      </p:cBhvr>
                                      <p:tavLst>
                                        <p:tav tm="0">
                                          <p:val>
                                            <p:strVal val="#ppt_x"/>
                                          </p:val>
                                        </p:tav>
                                        <p:tav tm="100000">
                                          <p:val>
                                            <p:strVal val="#ppt_x"/>
                                          </p:val>
                                        </p:tav>
                                      </p:tavLst>
                                    </p:anim>
                                    <p:anim calcmode="lin" valueType="num">
                                      <p:cBhvr additive="base">
                                        <p:cTn id="36" dur="2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000" fill="hold"/>
                                        <p:tgtEl>
                                          <p:spTgt spid="14"/>
                                        </p:tgtEl>
                                        <p:attrNameLst>
                                          <p:attrName>ppt_x</p:attrName>
                                        </p:attrNameLst>
                                      </p:cBhvr>
                                      <p:tavLst>
                                        <p:tav tm="0">
                                          <p:val>
                                            <p:strVal val="#ppt_x"/>
                                          </p:val>
                                        </p:tav>
                                        <p:tav tm="100000">
                                          <p:val>
                                            <p:strVal val="#ppt_x"/>
                                          </p:val>
                                        </p:tav>
                                      </p:tavLst>
                                    </p:anim>
                                    <p:anim calcmode="lin" valueType="num">
                                      <p:cBhvr additive="base">
                                        <p:cTn id="40" dur="20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ppt_x"/>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ppt_x"/>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6" grpId="0"/>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72005" y="539241"/>
            <a:ext cx="4142995"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Law of Supply</a:t>
            </a:r>
          </a:p>
        </p:txBody>
      </p:sp>
      <p:sp>
        <p:nvSpPr>
          <p:cNvPr id="3" name="object 3"/>
          <p:cNvSpPr txBox="1"/>
          <p:nvPr/>
        </p:nvSpPr>
        <p:spPr>
          <a:xfrm>
            <a:off x="1326261" y="1698069"/>
            <a:ext cx="9170035" cy="3129915"/>
          </a:xfrm>
          <a:prstGeom prst="rect">
            <a:avLst/>
          </a:prstGeom>
        </p:spPr>
        <p:txBody>
          <a:bodyPr vert="horz" wrap="square" lIns="0" tIns="12065" rIns="0" bIns="0" rtlCol="0">
            <a:spAutoFit/>
          </a:bodyPr>
          <a:lstStyle/>
          <a:p>
            <a:pPr marL="103505" marR="53340" indent="-91440">
              <a:lnSpc>
                <a:spcPct val="150000"/>
              </a:lnSpc>
              <a:spcBef>
                <a:spcPts val="95"/>
              </a:spcBef>
              <a:buClr>
                <a:srgbClr val="1CACE3"/>
              </a:buClr>
              <a:buSzPct val="96875"/>
              <a:buFont typeface="Wingdings"/>
              <a:buChar char=""/>
              <a:tabLst>
                <a:tab pos="200025" algn="l"/>
              </a:tabLst>
            </a:pPr>
            <a:r>
              <a:rPr sz="3200" spc="-5" dirty="0">
                <a:solidFill>
                  <a:srgbClr val="404040"/>
                </a:solidFill>
                <a:latin typeface="Sakkal Majalla" panose="02000000000000000000" pitchFamily="2" charset="-78"/>
                <a:cs typeface="Sakkal Majalla" panose="02000000000000000000" pitchFamily="2" charset="-78"/>
              </a:rPr>
              <a:t>The quantity of </a:t>
            </a:r>
            <a:r>
              <a:rPr sz="3200" dirty="0">
                <a:solidFill>
                  <a:srgbClr val="404040"/>
                </a:solidFill>
                <a:latin typeface="Sakkal Majalla" panose="02000000000000000000" pitchFamily="2" charset="-78"/>
                <a:cs typeface="Sakkal Majalla" panose="02000000000000000000" pitchFamily="2" charset="-78"/>
              </a:rPr>
              <a:t>a </a:t>
            </a:r>
            <a:r>
              <a:rPr sz="3200" spc="-10" dirty="0">
                <a:solidFill>
                  <a:srgbClr val="404040"/>
                </a:solidFill>
                <a:latin typeface="Sakkal Majalla" panose="02000000000000000000" pitchFamily="2" charset="-78"/>
                <a:cs typeface="Sakkal Majalla" panose="02000000000000000000" pitchFamily="2" charset="-78"/>
              </a:rPr>
              <a:t>good </a:t>
            </a:r>
            <a:r>
              <a:rPr sz="3200" spc="-5" dirty="0">
                <a:solidFill>
                  <a:srgbClr val="404040"/>
                </a:solidFill>
                <a:latin typeface="Sakkal Majalla" panose="02000000000000000000" pitchFamily="2" charset="-78"/>
                <a:cs typeface="Sakkal Majalla" panose="02000000000000000000" pitchFamily="2" charset="-78"/>
              </a:rPr>
              <a:t>supplied </a:t>
            </a:r>
            <a:r>
              <a:rPr sz="3200" dirty="0">
                <a:solidFill>
                  <a:srgbClr val="404040"/>
                </a:solidFill>
                <a:latin typeface="Sakkal Majalla" panose="02000000000000000000" pitchFamily="2" charset="-78"/>
                <a:cs typeface="Sakkal Majalla" panose="02000000000000000000" pitchFamily="2" charset="-78"/>
              </a:rPr>
              <a:t>in a </a:t>
            </a:r>
            <a:r>
              <a:rPr sz="3200" spc="-10" dirty="0">
                <a:solidFill>
                  <a:srgbClr val="404040"/>
                </a:solidFill>
                <a:latin typeface="Sakkal Majalla" panose="02000000000000000000" pitchFamily="2" charset="-78"/>
                <a:cs typeface="Sakkal Majalla" panose="02000000000000000000" pitchFamily="2" charset="-78"/>
              </a:rPr>
              <a:t>given </a:t>
            </a:r>
            <a:r>
              <a:rPr sz="3200" dirty="0">
                <a:solidFill>
                  <a:srgbClr val="404040"/>
                </a:solidFill>
                <a:latin typeface="Sakkal Majalla" panose="02000000000000000000" pitchFamily="2" charset="-78"/>
                <a:cs typeface="Sakkal Majalla" panose="02000000000000000000" pitchFamily="2" charset="-78"/>
              </a:rPr>
              <a:t>time </a:t>
            </a:r>
            <a:r>
              <a:rPr sz="3200" spc="-5" dirty="0">
                <a:solidFill>
                  <a:srgbClr val="404040"/>
                </a:solidFill>
                <a:latin typeface="Sakkal Majalla" panose="02000000000000000000" pitchFamily="2" charset="-78"/>
                <a:cs typeface="Sakkal Majalla" panose="02000000000000000000" pitchFamily="2" charset="-78"/>
              </a:rPr>
              <a:t>period  increases </a:t>
            </a:r>
            <a:r>
              <a:rPr sz="3200" dirty="0">
                <a:solidFill>
                  <a:srgbClr val="404040"/>
                </a:solidFill>
                <a:latin typeface="Sakkal Majalla" panose="02000000000000000000" pitchFamily="2" charset="-78"/>
                <a:cs typeface="Sakkal Majalla" panose="02000000000000000000" pitchFamily="2" charset="-78"/>
              </a:rPr>
              <a:t>as its </a:t>
            </a:r>
            <a:r>
              <a:rPr sz="3200" spc="-5" dirty="0">
                <a:solidFill>
                  <a:srgbClr val="404040"/>
                </a:solidFill>
                <a:latin typeface="Sakkal Majalla" panose="02000000000000000000" pitchFamily="2" charset="-78"/>
                <a:cs typeface="Sakkal Majalla" panose="02000000000000000000" pitchFamily="2" charset="-78"/>
              </a:rPr>
              <a:t>price increases, </a:t>
            </a:r>
            <a:r>
              <a:rPr sz="3200" spc="-10" dirty="0">
                <a:solidFill>
                  <a:srgbClr val="404040"/>
                </a:solidFill>
                <a:latin typeface="Sakkal Majalla" panose="02000000000000000000" pitchFamily="2" charset="-78"/>
                <a:cs typeface="Sakkal Majalla" panose="02000000000000000000" pitchFamily="2" charset="-78"/>
              </a:rPr>
              <a:t>ceteris</a:t>
            </a:r>
            <a:r>
              <a:rPr sz="3200" spc="-100" dirty="0">
                <a:solidFill>
                  <a:srgbClr val="404040"/>
                </a:solidFill>
                <a:latin typeface="Sakkal Majalla" panose="02000000000000000000" pitchFamily="2" charset="-78"/>
                <a:cs typeface="Sakkal Majalla" panose="02000000000000000000" pitchFamily="2" charset="-78"/>
              </a:rPr>
              <a:t> </a:t>
            </a:r>
            <a:r>
              <a:rPr sz="3200" spc="-5" dirty="0">
                <a:solidFill>
                  <a:srgbClr val="404040"/>
                </a:solidFill>
                <a:latin typeface="Sakkal Majalla" panose="02000000000000000000" pitchFamily="2" charset="-78"/>
                <a:cs typeface="Sakkal Majalla" panose="02000000000000000000" pitchFamily="2" charset="-78"/>
              </a:rPr>
              <a:t>paribus.</a:t>
            </a:r>
            <a:endParaRPr sz="3200" dirty="0">
              <a:latin typeface="Sakkal Majalla" panose="02000000000000000000" pitchFamily="2" charset="-78"/>
              <a:cs typeface="Sakkal Majalla" panose="02000000000000000000" pitchFamily="2" charset="-78"/>
            </a:endParaRPr>
          </a:p>
          <a:p>
            <a:pPr marL="103505" marR="5080" indent="-91440">
              <a:lnSpc>
                <a:spcPct val="150100"/>
              </a:lnSpc>
              <a:spcBef>
                <a:spcPts val="1400"/>
              </a:spcBef>
              <a:buClr>
                <a:srgbClr val="1CACE3"/>
              </a:buClr>
              <a:buSzPct val="96875"/>
              <a:buFont typeface="Wingdings"/>
              <a:buChar char=""/>
              <a:tabLst>
                <a:tab pos="200025" algn="l"/>
              </a:tabLst>
            </a:pPr>
            <a:r>
              <a:rPr sz="3200" spc="-15" dirty="0">
                <a:solidFill>
                  <a:srgbClr val="404040"/>
                </a:solidFill>
                <a:latin typeface="Sakkal Majalla" panose="02000000000000000000" pitchFamily="2" charset="-78"/>
                <a:cs typeface="Sakkal Majalla" panose="02000000000000000000" pitchFamily="2" charset="-78"/>
              </a:rPr>
              <a:t>There </a:t>
            </a:r>
            <a:r>
              <a:rPr sz="3200" dirty="0">
                <a:solidFill>
                  <a:srgbClr val="404040"/>
                </a:solidFill>
                <a:latin typeface="Sakkal Majalla" panose="02000000000000000000" pitchFamily="2" charset="-78"/>
                <a:cs typeface="Sakkal Majalla" panose="02000000000000000000" pitchFamily="2" charset="-78"/>
              </a:rPr>
              <a:t>is a </a:t>
            </a:r>
            <a:r>
              <a:rPr sz="3200" spc="-5" dirty="0">
                <a:solidFill>
                  <a:srgbClr val="404040"/>
                </a:solidFill>
                <a:latin typeface="Sakkal Majalla" panose="02000000000000000000" pitchFamily="2" charset="-78"/>
                <a:cs typeface="Sakkal Majalla" panose="02000000000000000000" pitchFamily="2" charset="-78"/>
              </a:rPr>
              <a:t>direct or positive relationship between price  </a:t>
            </a:r>
            <a:r>
              <a:rPr sz="3200" dirty="0">
                <a:solidFill>
                  <a:srgbClr val="404040"/>
                </a:solidFill>
                <a:latin typeface="Sakkal Majalla" panose="02000000000000000000" pitchFamily="2" charset="-78"/>
                <a:cs typeface="Sakkal Majalla" panose="02000000000000000000" pitchFamily="2" charset="-78"/>
              </a:rPr>
              <a:t>and </a:t>
            </a:r>
            <a:r>
              <a:rPr sz="3200" spc="-5" dirty="0">
                <a:solidFill>
                  <a:srgbClr val="404040"/>
                </a:solidFill>
                <a:latin typeface="Sakkal Majalla" panose="02000000000000000000" pitchFamily="2" charset="-78"/>
                <a:cs typeface="Sakkal Majalla" panose="02000000000000000000" pitchFamily="2" charset="-78"/>
              </a:rPr>
              <a:t>quantity supplied, </a:t>
            </a:r>
            <a:r>
              <a:rPr sz="3200" spc="-10" dirty="0">
                <a:solidFill>
                  <a:srgbClr val="404040"/>
                </a:solidFill>
                <a:latin typeface="Sakkal Majalla" panose="02000000000000000000" pitchFamily="2" charset="-78"/>
                <a:cs typeface="Sakkal Majalla" panose="02000000000000000000" pitchFamily="2" charset="-78"/>
              </a:rPr>
              <a:t>ceteris</a:t>
            </a:r>
            <a:r>
              <a:rPr sz="3200" spc="45" dirty="0">
                <a:solidFill>
                  <a:srgbClr val="404040"/>
                </a:solidFill>
                <a:latin typeface="Sakkal Majalla" panose="02000000000000000000" pitchFamily="2" charset="-78"/>
                <a:cs typeface="Sakkal Majalla" panose="02000000000000000000" pitchFamily="2" charset="-78"/>
              </a:rPr>
              <a:t> </a:t>
            </a:r>
            <a:r>
              <a:rPr sz="3200" spc="-5" dirty="0">
                <a:solidFill>
                  <a:srgbClr val="404040"/>
                </a:solidFill>
                <a:latin typeface="Sakkal Majalla" panose="02000000000000000000" pitchFamily="2" charset="-78"/>
                <a:cs typeface="Sakkal Majalla" panose="02000000000000000000" pitchFamily="2" charset="-78"/>
              </a:rPr>
              <a:t>paribus.</a:t>
            </a:r>
            <a:endParaRPr sz="3200" dirty="0">
              <a:latin typeface="Sakkal Majalla" panose="02000000000000000000" pitchFamily="2" charset="-78"/>
              <a:cs typeface="Sakkal Majalla" panose="02000000000000000000" pitchFamily="2" charset="-78"/>
            </a:endParaRPr>
          </a:p>
        </p:txBody>
      </p:sp>
      <p:sp>
        <p:nvSpPr>
          <p:cNvPr id="4" name="object 4"/>
          <p:cNvSpPr txBox="1"/>
          <p:nvPr/>
        </p:nvSpPr>
        <p:spPr>
          <a:xfrm>
            <a:off x="10290809" y="6338417"/>
            <a:ext cx="297815" cy="166071"/>
          </a:xfrm>
          <a:prstGeom prst="rect">
            <a:avLst/>
          </a:prstGeom>
        </p:spPr>
        <p:txBody>
          <a:bodyPr vert="horz" wrap="square" lIns="0" tIns="12065" rIns="0" bIns="0" rtlCol="0">
            <a:spAutoFit/>
          </a:bodyPr>
          <a:lstStyle/>
          <a:p>
            <a:pPr marL="12700">
              <a:lnSpc>
                <a:spcPct val="100000"/>
              </a:lnSpc>
              <a:spcBef>
                <a:spcPts val="95"/>
              </a:spcBef>
            </a:pPr>
            <a:r>
              <a:rPr sz="1000" spc="-15" dirty="0">
                <a:latin typeface="Sakkal Majalla" panose="02000000000000000000" pitchFamily="2" charset="-78"/>
                <a:cs typeface="Sakkal Majalla" panose="02000000000000000000" pitchFamily="2" charset="-78"/>
              </a:rPr>
              <a:t>L</a:t>
            </a:r>
            <a:r>
              <a:rPr sz="1000" spc="-5" dirty="0">
                <a:latin typeface="Sakkal Majalla" panose="02000000000000000000" pitchFamily="2" charset="-78"/>
                <a:cs typeface="Sakkal Majalla" panose="02000000000000000000" pitchFamily="2" charset="-78"/>
              </a:rPr>
              <a:t>O</a:t>
            </a:r>
            <a:r>
              <a:rPr sz="1000" spc="-15" dirty="0">
                <a:latin typeface="Sakkal Majalla" panose="02000000000000000000" pitchFamily="2" charset="-78"/>
                <a:cs typeface="Sakkal Majalla" panose="02000000000000000000" pitchFamily="2" charset="-78"/>
              </a:rPr>
              <a:t>-</a:t>
            </a:r>
            <a:r>
              <a:rPr sz="1000" spc="-5" dirty="0">
                <a:latin typeface="Sakkal Majalla" panose="02000000000000000000" pitchFamily="2" charset="-78"/>
                <a:cs typeface="Sakkal Majalla" panose="02000000000000000000" pitchFamily="2" charset="-78"/>
              </a:rPr>
              <a:t>2</a:t>
            </a:r>
            <a:endParaRPr sz="1000">
              <a:latin typeface="Sakkal Majalla" panose="02000000000000000000" pitchFamily="2" charset="-78"/>
              <a:cs typeface="Sakkal Majalla" panose="02000000000000000000" pitchFamily="2" charset="-78"/>
            </a:endParaRPr>
          </a:p>
        </p:txBody>
      </p:sp>
      <p:sp>
        <p:nvSpPr>
          <p:cNvPr id="5" name="object 5"/>
          <p:cNvSpPr/>
          <p:nvPr/>
        </p:nvSpPr>
        <p:spPr>
          <a:xfrm>
            <a:off x="9678923" y="214884"/>
            <a:ext cx="1743455" cy="1255776"/>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6" name="object 6"/>
          <p:cNvSpPr txBox="1">
            <a:spLocks noGrp="1"/>
          </p:cNvSpPr>
          <p:nvPr>
            <p:ph type="sldNum" sz="quarter" idx="7"/>
          </p:nvPr>
        </p:nvSpPr>
        <p:spPr>
          <a:xfrm>
            <a:off x="10862818" y="6575247"/>
            <a:ext cx="285115" cy="14106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29</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80717" y="539241"/>
            <a:ext cx="3348483"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Shifts in Supply</a:t>
            </a:r>
          </a:p>
        </p:txBody>
      </p:sp>
      <p:sp>
        <p:nvSpPr>
          <p:cNvPr id="3" name="object 3"/>
          <p:cNvSpPr txBox="1"/>
          <p:nvPr/>
        </p:nvSpPr>
        <p:spPr>
          <a:xfrm>
            <a:off x="836471" y="1940179"/>
            <a:ext cx="10432593" cy="2157642"/>
          </a:xfrm>
          <a:prstGeom prst="rect">
            <a:avLst/>
          </a:prstGeom>
        </p:spPr>
        <p:txBody>
          <a:bodyPr vert="horz" wrap="square" lIns="0" tIns="13335" rIns="0" bIns="0" rtlCol="0">
            <a:spAutoFit/>
          </a:bodyPr>
          <a:lstStyle/>
          <a:p>
            <a:pPr marL="199390" indent="-187325">
              <a:lnSpc>
                <a:spcPct val="100000"/>
              </a:lnSpc>
              <a:spcBef>
                <a:spcPts val="10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Changes in a quantity supplied:</a:t>
            </a:r>
            <a:endParaRPr sz="3200" dirty="0">
              <a:latin typeface="Sakkal Majalla" panose="02000000000000000000" pitchFamily="2" charset="-78"/>
              <a:cs typeface="Sakkal Majalla" panose="02000000000000000000" pitchFamily="2" charset="-78"/>
            </a:endParaRPr>
          </a:p>
          <a:p>
            <a:pPr marL="400050" lvl="1" indent="-187325">
              <a:lnSpc>
                <a:spcPct val="100000"/>
              </a:lnSpc>
              <a:spcBef>
                <a:spcPts val="10"/>
              </a:spcBef>
              <a:buClr>
                <a:srgbClr val="1CACE3"/>
              </a:buClr>
              <a:buSzPct val="96875"/>
              <a:buFont typeface="Wingdings"/>
              <a:buChar char=""/>
              <a:tabLst>
                <a:tab pos="400685" algn="l"/>
              </a:tabLst>
            </a:pPr>
            <a:r>
              <a:rPr sz="3200" dirty="0">
                <a:solidFill>
                  <a:srgbClr val="404040"/>
                </a:solidFill>
                <a:latin typeface="Sakkal Majalla" panose="02000000000000000000" pitchFamily="2" charset="-78"/>
                <a:cs typeface="Sakkal Majalla" panose="02000000000000000000" pitchFamily="2" charset="-78"/>
              </a:rPr>
              <a:t>Movement along a given supply curve.</a:t>
            </a:r>
            <a:endParaRPr sz="3200" dirty="0">
              <a:latin typeface="Sakkal Majalla" panose="02000000000000000000" pitchFamily="2" charset="-78"/>
              <a:cs typeface="Sakkal Majalla" panose="02000000000000000000" pitchFamily="2" charset="-78"/>
            </a:endParaRPr>
          </a:p>
          <a:p>
            <a:pPr marL="199390" indent="-187325">
              <a:lnSpc>
                <a:spcPct val="100000"/>
              </a:lnSpc>
              <a:spcBef>
                <a:spcPts val="1210"/>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Changes in supply:</a:t>
            </a:r>
            <a:endParaRPr sz="3200" dirty="0">
              <a:latin typeface="Sakkal Majalla" panose="02000000000000000000" pitchFamily="2" charset="-78"/>
              <a:cs typeface="Sakkal Majalla" panose="02000000000000000000" pitchFamily="2" charset="-78"/>
            </a:endParaRPr>
          </a:p>
          <a:p>
            <a:pPr marL="396240" marR="5080" lvl="1" indent="-182880">
              <a:lnSpc>
                <a:spcPts val="3460"/>
              </a:lnSpc>
              <a:spcBef>
                <a:spcPts val="459"/>
              </a:spcBef>
              <a:buClr>
                <a:srgbClr val="1CACE3"/>
              </a:buClr>
              <a:buSzPct val="96875"/>
              <a:buFont typeface="Wingdings"/>
              <a:buChar char=""/>
              <a:tabLst>
                <a:tab pos="400685" algn="l"/>
              </a:tabLst>
            </a:pPr>
            <a:r>
              <a:rPr sz="3200" dirty="0">
                <a:solidFill>
                  <a:srgbClr val="404040"/>
                </a:solidFill>
                <a:latin typeface="Sakkal Majalla" panose="02000000000000000000" pitchFamily="2" charset="-78"/>
                <a:cs typeface="Sakkal Majalla" panose="02000000000000000000" pitchFamily="2" charset="-78"/>
              </a:rPr>
              <a:t>Shifts in the supply curve due to a change in one of the  determinants of supply.</a:t>
            </a:r>
            <a:endParaRPr sz="3200" dirty="0">
              <a:latin typeface="Sakkal Majalla" panose="02000000000000000000" pitchFamily="2" charset="-78"/>
              <a:cs typeface="Sakkal Majalla" panose="02000000000000000000" pitchFamily="2" charset="-78"/>
            </a:endParaRPr>
          </a:p>
        </p:txBody>
      </p:sp>
      <p:sp>
        <p:nvSpPr>
          <p:cNvPr id="4" name="object 4"/>
          <p:cNvSpPr/>
          <p:nvPr/>
        </p:nvSpPr>
        <p:spPr>
          <a:xfrm>
            <a:off x="9678923" y="214884"/>
            <a:ext cx="1922139" cy="1255776"/>
          </a:xfrm>
          <a:prstGeom prst="rect">
            <a:avLst/>
          </a:prstGeom>
          <a:blipFill>
            <a:blip r:embed="rId3"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5" name="object 5"/>
          <p:cNvSpPr/>
          <p:nvPr/>
        </p:nvSpPr>
        <p:spPr>
          <a:xfrm>
            <a:off x="8694419" y="4166615"/>
            <a:ext cx="3148680" cy="2142744"/>
          </a:xfrm>
          <a:prstGeom prst="rect">
            <a:avLst/>
          </a:prstGeom>
          <a:blipFill>
            <a:blip r:embed="rId4"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328338" cy="153888"/>
          </a:xfrm>
          <a:prstGeom prst="rect">
            <a:avLst/>
          </a:prstGeom>
        </p:spPr>
        <p:txBody>
          <a:bodyPr vert="horz" wrap="square" lIns="0" tIns="0" rIns="0" bIns="0" rtlCol="0">
            <a:spAutoFit/>
          </a:bodyPr>
          <a:lstStyle/>
          <a:p>
            <a:pPr marL="12700">
              <a:lnSpc>
                <a:spcPts val="1190"/>
              </a:lnSpc>
            </a:pPr>
            <a:r>
              <a:rPr sz="1000" dirty="0">
                <a:latin typeface="Sakkal Majalla" panose="02000000000000000000" pitchFamily="2" charset="-78"/>
                <a:cs typeface="Sakkal Majalla" panose="02000000000000000000" pitchFamily="2" charset="-78"/>
              </a:rPr>
              <a:t>LO-2</a:t>
            </a:r>
            <a:endParaRPr sz="1000">
              <a:latin typeface="Sakkal Majalla" panose="02000000000000000000" pitchFamily="2" charset="-78"/>
              <a:cs typeface="Sakkal Majalla" panose="02000000000000000000" pitchFamily="2" charset="-7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4"/>
          <p:cNvSpPr/>
          <p:nvPr/>
        </p:nvSpPr>
        <p:spPr>
          <a:xfrm>
            <a:off x="9678923" y="214884"/>
            <a:ext cx="1922139" cy="1255776"/>
          </a:xfrm>
          <a:prstGeom prst="rect">
            <a:avLst/>
          </a:prstGeom>
          <a:blipFill>
            <a:blip r:embed="rId3"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3" name="Line 3"/>
          <p:cNvSpPr>
            <a:spLocks noChangeShapeType="1"/>
          </p:cNvSpPr>
          <p:nvPr/>
        </p:nvSpPr>
        <p:spPr bwMode="auto">
          <a:xfrm>
            <a:off x="2266950" y="909638"/>
            <a:ext cx="0" cy="40322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4" name="Line 4"/>
          <p:cNvSpPr>
            <a:spLocks noChangeShapeType="1"/>
          </p:cNvSpPr>
          <p:nvPr/>
        </p:nvSpPr>
        <p:spPr bwMode="auto">
          <a:xfrm>
            <a:off x="2266950" y="4941888"/>
            <a:ext cx="532923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5" name="Line 5"/>
          <p:cNvSpPr>
            <a:spLocks noChangeShapeType="1"/>
          </p:cNvSpPr>
          <p:nvPr/>
        </p:nvSpPr>
        <p:spPr bwMode="auto">
          <a:xfrm flipV="1">
            <a:off x="2627313" y="1844675"/>
            <a:ext cx="3095625" cy="27368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6" name="Line 6"/>
          <p:cNvSpPr>
            <a:spLocks noChangeShapeType="1"/>
          </p:cNvSpPr>
          <p:nvPr/>
        </p:nvSpPr>
        <p:spPr bwMode="auto">
          <a:xfrm flipV="1">
            <a:off x="2482850" y="1557338"/>
            <a:ext cx="2592388" cy="2303462"/>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7" name="Line 7"/>
          <p:cNvSpPr>
            <a:spLocks noChangeShapeType="1"/>
          </p:cNvSpPr>
          <p:nvPr/>
        </p:nvSpPr>
        <p:spPr bwMode="auto">
          <a:xfrm flipV="1">
            <a:off x="3419475" y="2420938"/>
            <a:ext cx="2592388" cy="2303462"/>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8" name="Text Box 8"/>
          <p:cNvSpPr txBox="1">
            <a:spLocks noChangeArrowheads="1"/>
          </p:cNvSpPr>
          <p:nvPr/>
        </p:nvSpPr>
        <p:spPr bwMode="auto">
          <a:xfrm>
            <a:off x="5003800" y="981075"/>
            <a:ext cx="5032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S2</a:t>
            </a:r>
          </a:p>
        </p:txBody>
      </p:sp>
      <p:sp>
        <p:nvSpPr>
          <p:cNvPr id="9" name="Text Box 9"/>
          <p:cNvSpPr txBox="1">
            <a:spLocks noChangeArrowheads="1"/>
          </p:cNvSpPr>
          <p:nvPr/>
        </p:nvSpPr>
        <p:spPr bwMode="auto">
          <a:xfrm>
            <a:off x="5508625" y="1485900"/>
            <a:ext cx="5032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S</a:t>
            </a:r>
          </a:p>
        </p:txBody>
      </p:sp>
      <p:sp>
        <p:nvSpPr>
          <p:cNvPr id="10" name="Text Box 10"/>
          <p:cNvSpPr txBox="1">
            <a:spLocks noChangeArrowheads="1"/>
          </p:cNvSpPr>
          <p:nvPr/>
        </p:nvSpPr>
        <p:spPr bwMode="auto">
          <a:xfrm>
            <a:off x="5867400" y="2060575"/>
            <a:ext cx="5032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S1</a:t>
            </a:r>
          </a:p>
        </p:txBody>
      </p:sp>
      <p:sp>
        <p:nvSpPr>
          <p:cNvPr id="11" name="Text Box 11"/>
          <p:cNvSpPr txBox="1">
            <a:spLocks noChangeArrowheads="1"/>
          </p:cNvSpPr>
          <p:nvPr/>
        </p:nvSpPr>
        <p:spPr bwMode="auto">
          <a:xfrm>
            <a:off x="1763713" y="836613"/>
            <a:ext cx="5032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P</a:t>
            </a:r>
          </a:p>
        </p:txBody>
      </p:sp>
    </p:spTree>
    <p:extLst>
      <p:ext uri="{BB962C8B-B14F-4D97-AF65-F5344CB8AC3E}">
        <p14:creationId xmlns:p14="http://schemas.microsoft.com/office/powerpoint/2010/main" val="34104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ppt_x"/>
                                          </p:val>
                                        </p:tav>
                                        <p:tav tm="100000">
                                          <p:val>
                                            <p:strVal val="#ppt_x"/>
                                          </p:val>
                                        </p:tav>
                                      </p:tavLst>
                                    </p:anim>
                                    <p:anim calcmode="lin" valueType="num">
                                      <p:cBhvr additive="base">
                                        <p:cTn id="12" dur="2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ppt_x"/>
                                          </p:val>
                                        </p:tav>
                                        <p:tav tm="100000">
                                          <p:val>
                                            <p:strVal val="#ppt_x"/>
                                          </p:val>
                                        </p:tav>
                                      </p:tavLst>
                                    </p:anim>
                                    <p:anim calcmode="lin" valueType="num">
                                      <p:cBhvr additive="base">
                                        <p:cTn id="16"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ppt_x"/>
                                          </p:val>
                                        </p:tav>
                                        <p:tav tm="100000">
                                          <p:val>
                                            <p:strVal val="#ppt_x"/>
                                          </p:val>
                                        </p:tav>
                                      </p:tavLst>
                                    </p:anim>
                                    <p:anim calcmode="lin" valueType="num">
                                      <p:cBhvr additive="base">
                                        <p:cTn id="22" dur="20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2000" fill="hold"/>
                                        <p:tgtEl>
                                          <p:spTgt spid="7"/>
                                        </p:tgtEl>
                                        <p:attrNameLst>
                                          <p:attrName>ppt_x</p:attrName>
                                        </p:attrNameLst>
                                      </p:cBhvr>
                                      <p:tavLst>
                                        <p:tav tm="0">
                                          <p:val>
                                            <p:strVal val="#ppt_x"/>
                                          </p:val>
                                        </p:tav>
                                        <p:tav tm="100000">
                                          <p:val>
                                            <p:strVal val="#ppt_x"/>
                                          </p:val>
                                        </p:tav>
                                      </p:tavLst>
                                    </p:anim>
                                    <p:anim calcmode="lin" valueType="num">
                                      <p:cBhvr additive="base">
                                        <p:cTn id="32" dur="20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2000" fill="hold"/>
                                        <p:tgtEl>
                                          <p:spTgt spid="10"/>
                                        </p:tgtEl>
                                        <p:attrNameLst>
                                          <p:attrName>ppt_x</p:attrName>
                                        </p:attrNameLst>
                                      </p:cBhvr>
                                      <p:tavLst>
                                        <p:tav tm="0">
                                          <p:val>
                                            <p:strVal val="#ppt_x"/>
                                          </p:val>
                                        </p:tav>
                                        <p:tav tm="100000">
                                          <p:val>
                                            <p:strVal val="#ppt_x"/>
                                          </p:val>
                                        </p:tav>
                                      </p:tavLst>
                                    </p:anim>
                                    <p:anim calcmode="lin" valueType="num">
                                      <p:cBhvr additive="base">
                                        <p:cTn id="36"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ppt_x"/>
                                          </p:val>
                                        </p:tav>
                                        <p:tav tm="100000">
                                          <p:val>
                                            <p:strVal val="#ppt_x"/>
                                          </p:val>
                                        </p:tav>
                                      </p:tavLst>
                                    </p:anim>
                                    <p:anim calcmode="lin" valueType="num">
                                      <p:cBhvr additive="base">
                                        <p:cTn id="42" dur="2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ppt_x"/>
                                          </p:val>
                                        </p:tav>
                                        <p:tav tm="100000">
                                          <p:val>
                                            <p:strVal val="#ppt_x"/>
                                          </p:val>
                                        </p:tav>
                                      </p:tavLst>
                                    </p:anim>
                                    <p:anim calcmode="lin" valueType="num">
                                      <p:cBhvr additive="base">
                                        <p:cTn id="46"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90601" y="539241"/>
            <a:ext cx="4620132"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Equilibrium</a:t>
            </a:r>
          </a:p>
        </p:txBody>
      </p:sp>
      <p:sp>
        <p:nvSpPr>
          <p:cNvPr id="3" name="object 3"/>
          <p:cNvSpPr txBox="1"/>
          <p:nvPr/>
        </p:nvSpPr>
        <p:spPr>
          <a:xfrm>
            <a:off x="618845" y="1847469"/>
            <a:ext cx="7200265" cy="2054409"/>
          </a:xfrm>
          <a:prstGeom prst="rect">
            <a:avLst/>
          </a:prstGeom>
        </p:spPr>
        <p:txBody>
          <a:bodyPr vert="horz" wrap="square" lIns="0" tIns="67945" rIns="0" bIns="0" rtlCol="0">
            <a:spAutoFit/>
          </a:bodyPr>
          <a:lstStyle/>
          <a:p>
            <a:pPr marL="103505" marR="501650" indent="-91440">
              <a:lnSpc>
                <a:spcPts val="3460"/>
              </a:lnSpc>
              <a:spcBef>
                <a:spcPts val="53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Only one price and quantity are compatible with the  existing intentions of both buyers and sellers.</a:t>
            </a:r>
            <a:endParaRPr sz="3200" dirty="0">
              <a:latin typeface="Sakkal Majalla" panose="02000000000000000000" pitchFamily="2" charset="-78"/>
              <a:cs typeface="Sakkal Majalla" panose="02000000000000000000" pitchFamily="2" charset="-78"/>
            </a:endParaRPr>
          </a:p>
          <a:p>
            <a:pPr marL="103505" marR="5080" indent="-91440">
              <a:lnSpc>
                <a:spcPts val="3460"/>
              </a:lnSpc>
              <a:spcBef>
                <a:spcPts val="138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The price at which the quantity of a good demanded in a  given time period equals the quantity supplied.</a:t>
            </a:r>
            <a:endParaRPr sz="3200" dirty="0">
              <a:latin typeface="Sakkal Majalla" panose="02000000000000000000" pitchFamily="2" charset="-78"/>
              <a:cs typeface="Sakkal Majalla" panose="02000000000000000000" pitchFamily="2" charset="-78"/>
            </a:endParaRPr>
          </a:p>
        </p:txBody>
      </p:sp>
      <p:sp>
        <p:nvSpPr>
          <p:cNvPr id="4" name="object 4"/>
          <p:cNvSpPr txBox="1"/>
          <p:nvPr/>
        </p:nvSpPr>
        <p:spPr>
          <a:xfrm>
            <a:off x="10290809" y="6338417"/>
            <a:ext cx="297815" cy="166071"/>
          </a:xfrm>
          <a:prstGeom prst="rect">
            <a:avLst/>
          </a:prstGeom>
        </p:spPr>
        <p:txBody>
          <a:bodyPr vert="horz" wrap="square" lIns="0" tIns="12065" rIns="0" bIns="0" rtlCol="0">
            <a:spAutoFit/>
          </a:bodyPr>
          <a:lstStyle/>
          <a:p>
            <a:pPr marL="12700">
              <a:lnSpc>
                <a:spcPct val="100000"/>
              </a:lnSpc>
              <a:spcBef>
                <a:spcPts val="95"/>
              </a:spcBef>
            </a:pPr>
            <a:r>
              <a:rPr sz="1000" dirty="0">
                <a:latin typeface="Sakkal Majalla" panose="02000000000000000000" pitchFamily="2" charset="-78"/>
                <a:cs typeface="Sakkal Majalla" panose="02000000000000000000" pitchFamily="2" charset="-78"/>
              </a:rPr>
              <a:t>LO-3</a:t>
            </a:r>
            <a:endParaRPr sz="1000">
              <a:latin typeface="Sakkal Majalla" panose="02000000000000000000" pitchFamily="2" charset="-78"/>
              <a:cs typeface="Sakkal Majalla" panose="02000000000000000000" pitchFamily="2" charset="-78"/>
            </a:endParaRPr>
          </a:p>
        </p:txBody>
      </p:sp>
      <p:sp>
        <p:nvSpPr>
          <p:cNvPr id="5" name="object 5"/>
          <p:cNvSpPr/>
          <p:nvPr/>
        </p:nvSpPr>
        <p:spPr>
          <a:xfrm>
            <a:off x="9563100" y="304800"/>
            <a:ext cx="1987296" cy="1469136"/>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6" name="object 6"/>
          <p:cNvSpPr/>
          <p:nvPr/>
        </p:nvSpPr>
        <p:spPr>
          <a:xfrm>
            <a:off x="7090109" y="3573504"/>
            <a:ext cx="4726799" cy="2004975"/>
          </a:xfrm>
          <a:prstGeom prst="rect">
            <a:avLst/>
          </a:prstGeom>
          <a:blipFill>
            <a:blip r:embed="rId3"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32</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77848" y="914146"/>
            <a:ext cx="9995535" cy="756920"/>
          </a:xfrm>
          <a:prstGeom prst="rect">
            <a:avLst/>
          </a:prstGeom>
        </p:spPr>
        <p:txBody>
          <a:bodyPr vert="horz" wrap="square" lIns="0" tIns="12700" rIns="0" bIns="0" rtlCol="0">
            <a:spAutoFit/>
          </a:bodyPr>
          <a:lstStyle/>
          <a:p>
            <a:pPr marL="12700">
              <a:lnSpc>
                <a:spcPct val="100000"/>
              </a:lnSpc>
              <a:spcBef>
                <a:spcPts val="100"/>
              </a:spcBef>
              <a:tabLst>
                <a:tab pos="9982200" algn="l"/>
              </a:tabLst>
            </a:pPr>
            <a:r>
              <a:rPr b="0" spc="-80" dirty="0">
                <a:latin typeface="Calibri Light"/>
                <a:cs typeface="Calibri Light"/>
              </a:rPr>
              <a:t>Figure</a:t>
            </a:r>
            <a:r>
              <a:rPr b="0" spc="-305" dirty="0">
                <a:latin typeface="Calibri Light"/>
                <a:cs typeface="Calibri Light"/>
              </a:rPr>
              <a:t> </a:t>
            </a:r>
            <a:r>
              <a:rPr b="0" spc="-50" dirty="0">
                <a:latin typeface="Calibri Light"/>
                <a:cs typeface="Calibri Light"/>
              </a:rPr>
              <a:t>2.4	</a:t>
            </a:r>
          </a:p>
        </p:txBody>
      </p:sp>
      <p:sp>
        <p:nvSpPr>
          <p:cNvPr id="3" name="object 3"/>
          <p:cNvSpPr/>
          <p:nvPr/>
        </p:nvSpPr>
        <p:spPr>
          <a:xfrm>
            <a:off x="3258294" y="1986500"/>
            <a:ext cx="5815884" cy="4224595"/>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9563100" y="304800"/>
            <a:ext cx="1987296" cy="1469136"/>
          </a:xfrm>
          <a:prstGeom prst="rect">
            <a:avLst/>
          </a:prstGeom>
          <a:blipFill>
            <a:blip r:embed="rId3" cstate="print"/>
            <a:stretch>
              <a:fillRect/>
            </a:stretch>
          </a:blipFill>
        </p:spPr>
        <p:txBody>
          <a:bodyPr wrap="square" lIns="0" tIns="0" rIns="0" bIns="0" rtlCol="0"/>
          <a:lstStyle/>
          <a:p>
            <a:endParaRPr/>
          </a:p>
        </p:txBody>
      </p:sp>
      <p:sp>
        <p:nvSpPr>
          <p:cNvPr id="5" name="object 5"/>
          <p:cNvSpPr txBox="1">
            <a:spLocks noGrp="1"/>
          </p:cNvSpPr>
          <p:nvPr>
            <p:ph type="sldNum" sz="quarter" idx="7"/>
          </p:nvPr>
        </p:nvSpPr>
        <p:spPr>
          <a:prstGeom prst="rect">
            <a:avLst/>
          </a:prstGeom>
        </p:spPr>
        <p:txBody>
          <a:bodyPr vert="horz" wrap="square" lIns="0" tIns="0" rIns="0" bIns="0" rtlCol="0">
            <a:spAutoFit/>
          </a:bodyPr>
          <a:lstStyle/>
          <a:p>
            <a:pPr marL="12700">
              <a:lnSpc>
                <a:spcPts val="1100"/>
              </a:lnSpc>
            </a:pPr>
            <a:r>
              <a:rPr dirty="0"/>
              <a:t>3-</a:t>
            </a:r>
            <a:fld id="{81D60167-4931-47E6-BA6A-407CBD079E47}" type="slidenum">
              <a:rPr dirty="0"/>
              <a:t>33</a:t>
            </a:fld>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95400" y="663624"/>
            <a:ext cx="4339083"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Equilibrium Price</a:t>
            </a:r>
          </a:p>
        </p:txBody>
      </p:sp>
      <p:sp>
        <p:nvSpPr>
          <p:cNvPr id="3" name="object 3"/>
          <p:cNvSpPr txBox="1"/>
          <p:nvPr/>
        </p:nvSpPr>
        <p:spPr>
          <a:xfrm>
            <a:off x="749300" y="1854834"/>
            <a:ext cx="7390765" cy="2450671"/>
          </a:xfrm>
          <a:prstGeom prst="rect">
            <a:avLst/>
          </a:prstGeom>
        </p:spPr>
        <p:txBody>
          <a:bodyPr vert="horz" wrap="square" lIns="0" tIns="74295" rIns="0" bIns="0" rtlCol="0">
            <a:spAutoFit/>
          </a:bodyPr>
          <a:lstStyle/>
          <a:p>
            <a:pPr marL="104139" marR="115570" indent="-91440">
              <a:lnSpc>
                <a:spcPts val="3890"/>
              </a:lnSpc>
              <a:spcBef>
                <a:spcPts val="585"/>
              </a:spcBef>
              <a:buClr>
                <a:srgbClr val="1CACE3"/>
              </a:buClr>
              <a:buSzPct val="97222"/>
              <a:buFont typeface="Wingdings"/>
              <a:buChar char=""/>
              <a:tabLst>
                <a:tab pos="223520" algn="l"/>
              </a:tabLst>
            </a:pPr>
            <a:r>
              <a:rPr sz="3600" spc="-5" dirty="0" smtClean="0">
                <a:solidFill>
                  <a:srgbClr val="404040"/>
                </a:solidFill>
                <a:latin typeface="Sakkal Majalla" panose="02000000000000000000" pitchFamily="2" charset="-78"/>
                <a:cs typeface="Sakkal Majalla" panose="02000000000000000000" pitchFamily="2" charset="-78"/>
              </a:rPr>
              <a:t>The </a:t>
            </a:r>
            <a:r>
              <a:rPr sz="3600" dirty="0" smtClean="0">
                <a:solidFill>
                  <a:srgbClr val="404040"/>
                </a:solidFill>
                <a:latin typeface="Sakkal Majalla" panose="02000000000000000000" pitchFamily="2" charset="-78"/>
                <a:cs typeface="Sakkal Majalla" panose="02000000000000000000" pitchFamily="2" charset="-78"/>
              </a:rPr>
              <a:t>equilibrium price </a:t>
            </a:r>
            <a:r>
              <a:rPr sz="3600" spc="-10" dirty="0" smtClean="0">
                <a:solidFill>
                  <a:srgbClr val="404040"/>
                </a:solidFill>
                <a:latin typeface="Sakkal Majalla" panose="02000000000000000000" pitchFamily="2" charset="-78"/>
                <a:cs typeface="Sakkal Majalla" panose="02000000000000000000" pitchFamily="2" charset="-78"/>
              </a:rPr>
              <a:t>occurs </a:t>
            </a:r>
            <a:r>
              <a:rPr sz="3600" spc="-15" dirty="0" smtClean="0">
                <a:solidFill>
                  <a:srgbClr val="404040"/>
                </a:solidFill>
                <a:latin typeface="Sakkal Majalla" panose="02000000000000000000" pitchFamily="2" charset="-78"/>
                <a:cs typeface="Sakkal Majalla" panose="02000000000000000000" pitchFamily="2" charset="-78"/>
              </a:rPr>
              <a:t>at </a:t>
            </a:r>
            <a:r>
              <a:rPr sz="3600" dirty="0" smtClean="0">
                <a:solidFill>
                  <a:srgbClr val="404040"/>
                </a:solidFill>
                <a:latin typeface="Sakkal Majalla" panose="02000000000000000000" pitchFamily="2" charset="-78"/>
                <a:cs typeface="Sakkal Majalla" panose="02000000000000000000" pitchFamily="2" charset="-78"/>
              </a:rPr>
              <a:t>the  </a:t>
            </a:r>
            <a:r>
              <a:rPr sz="3600" spc="-15" dirty="0" smtClean="0">
                <a:solidFill>
                  <a:srgbClr val="404040"/>
                </a:solidFill>
                <a:latin typeface="Sakkal Majalla" panose="02000000000000000000" pitchFamily="2" charset="-78"/>
                <a:cs typeface="Sakkal Majalla" panose="02000000000000000000" pitchFamily="2" charset="-78"/>
              </a:rPr>
              <a:t>intersection </a:t>
            </a:r>
            <a:r>
              <a:rPr sz="3600" spc="-5" dirty="0" smtClean="0">
                <a:solidFill>
                  <a:srgbClr val="404040"/>
                </a:solidFill>
                <a:latin typeface="Sakkal Majalla" panose="02000000000000000000" pitchFamily="2" charset="-78"/>
                <a:cs typeface="Sakkal Majalla" panose="02000000000000000000" pitchFamily="2" charset="-78"/>
              </a:rPr>
              <a:t>of </a:t>
            </a:r>
            <a:r>
              <a:rPr sz="3600" dirty="0" smtClean="0">
                <a:solidFill>
                  <a:srgbClr val="404040"/>
                </a:solidFill>
                <a:latin typeface="Sakkal Majalla" panose="02000000000000000000" pitchFamily="2" charset="-78"/>
                <a:cs typeface="Sakkal Majalla" panose="02000000000000000000" pitchFamily="2" charset="-78"/>
              </a:rPr>
              <a:t>the </a:t>
            </a:r>
            <a:r>
              <a:rPr sz="3600" spc="-5" dirty="0" smtClean="0">
                <a:solidFill>
                  <a:srgbClr val="404040"/>
                </a:solidFill>
                <a:latin typeface="Sakkal Majalla" panose="02000000000000000000" pitchFamily="2" charset="-78"/>
                <a:cs typeface="Sakkal Majalla" panose="02000000000000000000" pitchFamily="2" charset="-78"/>
              </a:rPr>
              <a:t>supply </a:t>
            </a:r>
            <a:r>
              <a:rPr sz="3600" dirty="0" smtClean="0">
                <a:solidFill>
                  <a:srgbClr val="404040"/>
                </a:solidFill>
                <a:latin typeface="Sakkal Majalla" panose="02000000000000000000" pitchFamily="2" charset="-78"/>
                <a:cs typeface="Sakkal Majalla" panose="02000000000000000000" pitchFamily="2" charset="-78"/>
              </a:rPr>
              <a:t>and</a:t>
            </a:r>
            <a:r>
              <a:rPr sz="3600" spc="-114" dirty="0" smtClean="0">
                <a:solidFill>
                  <a:srgbClr val="404040"/>
                </a:solidFill>
                <a:latin typeface="Sakkal Majalla" panose="02000000000000000000" pitchFamily="2" charset="-78"/>
                <a:cs typeface="Sakkal Majalla" panose="02000000000000000000" pitchFamily="2" charset="-78"/>
              </a:rPr>
              <a:t> </a:t>
            </a:r>
            <a:r>
              <a:rPr sz="3600" dirty="0" smtClean="0">
                <a:solidFill>
                  <a:srgbClr val="404040"/>
                </a:solidFill>
                <a:latin typeface="Sakkal Majalla" panose="02000000000000000000" pitchFamily="2" charset="-78"/>
                <a:cs typeface="Sakkal Majalla" panose="02000000000000000000" pitchFamily="2" charset="-78"/>
              </a:rPr>
              <a:t>demand  </a:t>
            </a:r>
            <a:r>
              <a:rPr sz="3600" dirty="0">
                <a:solidFill>
                  <a:srgbClr val="404040"/>
                </a:solidFill>
                <a:latin typeface="Sakkal Majalla" panose="02000000000000000000" pitchFamily="2" charset="-78"/>
                <a:cs typeface="Sakkal Majalla" panose="02000000000000000000" pitchFamily="2" charset="-78"/>
              </a:rPr>
              <a:t>curves.</a:t>
            </a:r>
            <a:endParaRPr sz="3600" dirty="0">
              <a:latin typeface="Sakkal Majalla" panose="02000000000000000000" pitchFamily="2" charset="-78"/>
              <a:cs typeface="Sakkal Majalla" panose="02000000000000000000" pitchFamily="2" charset="-78"/>
            </a:endParaRPr>
          </a:p>
          <a:p>
            <a:pPr marL="222885" indent="-210820">
              <a:lnSpc>
                <a:spcPct val="100000"/>
              </a:lnSpc>
              <a:spcBef>
                <a:spcPts val="900"/>
              </a:spcBef>
              <a:buClr>
                <a:srgbClr val="1CACE3"/>
              </a:buClr>
              <a:buSzPct val="97222"/>
              <a:buFont typeface="Wingdings"/>
              <a:buChar char=""/>
              <a:tabLst>
                <a:tab pos="223520" algn="l"/>
              </a:tabLst>
            </a:pPr>
            <a:r>
              <a:rPr sz="3600" spc="-15" dirty="0">
                <a:solidFill>
                  <a:srgbClr val="404040"/>
                </a:solidFill>
                <a:latin typeface="Sakkal Majalla" panose="02000000000000000000" pitchFamily="2" charset="-78"/>
                <a:cs typeface="Sakkal Majalla" panose="02000000000000000000" pitchFamily="2" charset="-78"/>
              </a:rPr>
              <a:t>There </a:t>
            </a:r>
            <a:r>
              <a:rPr sz="3600" dirty="0">
                <a:solidFill>
                  <a:srgbClr val="404040"/>
                </a:solidFill>
                <a:latin typeface="Sakkal Majalla" panose="02000000000000000000" pitchFamily="2" charset="-78"/>
                <a:cs typeface="Sakkal Majalla" panose="02000000000000000000" pitchFamily="2" charset="-78"/>
              </a:rPr>
              <a:t>is only </a:t>
            </a:r>
            <a:r>
              <a:rPr sz="3600" spc="-5" dirty="0" smtClean="0">
                <a:solidFill>
                  <a:srgbClr val="404040"/>
                </a:solidFill>
                <a:latin typeface="Sakkal Majalla" panose="02000000000000000000" pitchFamily="2" charset="-78"/>
                <a:cs typeface="Sakkal Majalla" panose="02000000000000000000" pitchFamily="2" charset="-78"/>
              </a:rPr>
              <a:t>one </a:t>
            </a:r>
            <a:r>
              <a:rPr sz="3600" dirty="0">
                <a:solidFill>
                  <a:srgbClr val="404040"/>
                </a:solidFill>
                <a:latin typeface="Sakkal Majalla" panose="02000000000000000000" pitchFamily="2" charset="-78"/>
                <a:cs typeface="Sakkal Majalla" panose="02000000000000000000" pitchFamily="2" charset="-78"/>
              </a:rPr>
              <a:t>equilibrium</a:t>
            </a:r>
            <a:r>
              <a:rPr sz="3600" spc="-60" dirty="0">
                <a:solidFill>
                  <a:srgbClr val="404040"/>
                </a:solidFill>
                <a:latin typeface="Sakkal Majalla" panose="02000000000000000000" pitchFamily="2" charset="-78"/>
                <a:cs typeface="Sakkal Majalla" panose="02000000000000000000" pitchFamily="2" charset="-78"/>
              </a:rPr>
              <a:t> </a:t>
            </a:r>
            <a:r>
              <a:rPr sz="3600" dirty="0">
                <a:solidFill>
                  <a:srgbClr val="404040"/>
                </a:solidFill>
                <a:latin typeface="Sakkal Majalla" panose="02000000000000000000" pitchFamily="2" charset="-78"/>
                <a:cs typeface="Sakkal Majalla" panose="02000000000000000000" pitchFamily="2" charset="-78"/>
              </a:rPr>
              <a:t>price.</a:t>
            </a:r>
            <a:endParaRPr sz="3600" dirty="0">
              <a:latin typeface="Sakkal Majalla" panose="02000000000000000000" pitchFamily="2" charset="-78"/>
              <a:cs typeface="Sakkal Majalla" panose="02000000000000000000" pitchFamily="2" charset="-78"/>
            </a:endParaRPr>
          </a:p>
          <a:p>
            <a:pPr marL="104139" marR="5080" indent="-91440">
              <a:lnSpc>
                <a:spcPts val="3890"/>
              </a:lnSpc>
              <a:spcBef>
                <a:spcPts val="1460"/>
              </a:spcBef>
              <a:buClr>
                <a:srgbClr val="1CACE3"/>
              </a:buClr>
              <a:buSzPct val="97222"/>
              <a:buFont typeface="Wingdings"/>
              <a:buChar char=""/>
              <a:tabLst>
                <a:tab pos="223520" algn="l"/>
              </a:tabLst>
            </a:pPr>
            <a:r>
              <a:rPr sz="3600" spc="-5" dirty="0">
                <a:solidFill>
                  <a:srgbClr val="404040"/>
                </a:solidFill>
                <a:latin typeface="Sakkal Majalla" panose="02000000000000000000" pitchFamily="2" charset="-78"/>
                <a:cs typeface="Sakkal Majalla" panose="02000000000000000000" pitchFamily="2" charset="-78"/>
              </a:rPr>
              <a:t>The </a:t>
            </a:r>
            <a:r>
              <a:rPr sz="3600" spc="-25" dirty="0">
                <a:solidFill>
                  <a:srgbClr val="404040"/>
                </a:solidFill>
                <a:latin typeface="Sakkal Majalla" panose="02000000000000000000" pitchFamily="2" charset="-78"/>
                <a:cs typeface="Sakkal Majalla" panose="02000000000000000000" pitchFamily="2" charset="-78"/>
              </a:rPr>
              <a:t>market </a:t>
            </a:r>
            <a:r>
              <a:rPr sz="3600" dirty="0">
                <a:solidFill>
                  <a:srgbClr val="404040"/>
                </a:solidFill>
                <a:latin typeface="Sakkal Majalla" panose="02000000000000000000" pitchFamily="2" charset="-78"/>
                <a:cs typeface="Sakkal Majalla" panose="02000000000000000000" pitchFamily="2" charset="-78"/>
              </a:rPr>
              <a:t>will </a:t>
            </a:r>
            <a:r>
              <a:rPr sz="3600" spc="-10" dirty="0">
                <a:solidFill>
                  <a:srgbClr val="404040"/>
                </a:solidFill>
                <a:latin typeface="Sakkal Majalla" panose="02000000000000000000" pitchFamily="2" charset="-78"/>
                <a:cs typeface="Sakkal Majalla" panose="02000000000000000000" pitchFamily="2" charset="-78"/>
              </a:rPr>
              <a:t>naturally move</a:t>
            </a:r>
            <a:r>
              <a:rPr sz="3600" spc="-90" dirty="0">
                <a:solidFill>
                  <a:srgbClr val="404040"/>
                </a:solidFill>
                <a:latin typeface="Sakkal Majalla" panose="02000000000000000000" pitchFamily="2" charset="-78"/>
                <a:cs typeface="Sakkal Majalla" panose="02000000000000000000" pitchFamily="2" charset="-78"/>
              </a:rPr>
              <a:t> </a:t>
            </a:r>
            <a:r>
              <a:rPr sz="3600" spc="-25" dirty="0">
                <a:solidFill>
                  <a:srgbClr val="404040"/>
                </a:solidFill>
                <a:latin typeface="Sakkal Majalla" panose="02000000000000000000" pitchFamily="2" charset="-78"/>
                <a:cs typeface="Sakkal Majalla" panose="02000000000000000000" pitchFamily="2" charset="-78"/>
              </a:rPr>
              <a:t>toward  </a:t>
            </a:r>
            <a:r>
              <a:rPr sz="3600" dirty="0">
                <a:solidFill>
                  <a:srgbClr val="404040"/>
                </a:solidFill>
                <a:latin typeface="Sakkal Majalla" panose="02000000000000000000" pitchFamily="2" charset="-78"/>
                <a:cs typeface="Sakkal Majalla" panose="02000000000000000000" pitchFamily="2" charset="-78"/>
              </a:rPr>
              <a:t>this</a:t>
            </a:r>
            <a:r>
              <a:rPr sz="3600" spc="-20" dirty="0">
                <a:solidFill>
                  <a:srgbClr val="404040"/>
                </a:solidFill>
                <a:latin typeface="Sakkal Majalla" panose="02000000000000000000" pitchFamily="2" charset="-78"/>
                <a:cs typeface="Sakkal Majalla" panose="02000000000000000000" pitchFamily="2" charset="-78"/>
              </a:rPr>
              <a:t> </a:t>
            </a:r>
            <a:r>
              <a:rPr sz="3600" spc="-5" dirty="0">
                <a:solidFill>
                  <a:srgbClr val="404040"/>
                </a:solidFill>
                <a:latin typeface="Sakkal Majalla" panose="02000000000000000000" pitchFamily="2" charset="-78"/>
                <a:cs typeface="Sakkal Majalla" panose="02000000000000000000" pitchFamily="2" charset="-78"/>
              </a:rPr>
              <a:t>price.</a:t>
            </a:r>
            <a:endParaRPr sz="3600" dirty="0">
              <a:latin typeface="Sakkal Majalla" panose="02000000000000000000" pitchFamily="2" charset="-78"/>
              <a:cs typeface="Sakkal Majalla" panose="02000000000000000000" pitchFamily="2" charset="-78"/>
            </a:endParaRPr>
          </a:p>
        </p:txBody>
      </p:sp>
      <p:sp>
        <p:nvSpPr>
          <p:cNvPr id="4" name="object 4"/>
          <p:cNvSpPr/>
          <p:nvPr/>
        </p:nvSpPr>
        <p:spPr>
          <a:xfrm>
            <a:off x="9563100" y="304800"/>
            <a:ext cx="1987296" cy="1469136"/>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5" name="object 5"/>
          <p:cNvSpPr/>
          <p:nvPr/>
        </p:nvSpPr>
        <p:spPr>
          <a:xfrm>
            <a:off x="8164068" y="2231135"/>
            <a:ext cx="4027931" cy="3902964"/>
          </a:xfrm>
          <a:prstGeom prst="rect">
            <a:avLst/>
          </a:prstGeom>
          <a:blipFill>
            <a:blip r:embed="rId3"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spc="-15" dirty="0">
                <a:latin typeface="Sakkal Majalla" panose="02000000000000000000" pitchFamily="2" charset="-78"/>
                <a:cs typeface="Sakkal Majalla" panose="02000000000000000000" pitchFamily="2" charset="-78"/>
              </a:rPr>
              <a:t>L</a:t>
            </a:r>
            <a:r>
              <a:rPr sz="1000" spc="-5" dirty="0">
                <a:latin typeface="Sakkal Majalla" panose="02000000000000000000" pitchFamily="2" charset="-78"/>
                <a:cs typeface="Sakkal Majalla" panose="02000000000000000000" pitchFamily="2" charset="-78"/>
              </a:rPr>
              <a:t>O</a:t>
            </a:r>
            <a:r>
              <a:rPr sz="1000" spc="-15" dirty="0">
                <a:latin typeface="Sakkal Majalla" panose="02000000000000000000" pitchFamily="2" charset="-78"/>
                <a:cs typeface="Sakkal Majalla" panose="02000000000000000000" pitchFamily="2" charset="-78"/>
              </a:rPr>
              <a:t>-</a:t>
            </a:r>
            <a:r>
              <a:rPr sz="1000" spc="-5" dirty="0">
                <a:latin typeface="Sakkal Majalla" panose="02000000000000000000" pitchFamily="2" charset="-78"/>
                <a:cs typeface="Sakkal Majalla" panose="02000000000000000000" pitchFamily="2" charset="-78"/>
              </a:rPr>
              <a:t>3</a:t>
            </a:r>
            <a:endParaRPr sz="1000">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34</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43001" y="539241"/>
            <a:ext cx="5363082" cy="751488"/>
          </a:xfrm>
          <a:prstGeom prst="rect">
            <a:avLst/>
          </a:prstGeom>
        </p:spPr>
        <p:txBody>
          <a:bodyPr vert="horz" wrap="square" lIns="0" tIns="12700" rIns="0" bIns="0" rtlCol="0">
            <a:spAutoFit/>
          </a:bodyPr>
          <a:lstStyle/>
          <a:p>
            <a:pPr marL="12700">
              <a:lnSpc>
                <a:spcPct val="100000"/>
              </a:lnSpc>
              <a:spcBef>
                <a:spcPts val="100"/>
              </a:spcBef>
            </a:pPr>
            <a:r>
              <a:rPr u="none" dirty="0"/>
              <a:t>Market Clearing</a:t>
            </a:r>
          </a:p>
        </p:txBody>
      </p:sp>
      <p:sp>
        <p:nvSpPr>
          <p:cNvPr id="3" name="object 3"/>
          <p:cNvSpPr txBox="1"/>
          <p:nvPr/>
        </p:nvSpPr>
        <p:spPr>
          <a:xfrm>
            <a:off x="640486" y="1732914"/>
            <a:ext cx="10179685" cy="3120726"/>
          </a:xfrm>
          <a:prstGeom prst="rect">
            <a:avLst/>
          </a:prstGeom>
        </p:spPr>
        <p:txBody>
          <a:bodyPr vert="horz" wrap="square" lIns="0" tIns="67945" rIns="0" bIns="0" rtlCol="0">
            <a:spAutoFit/>
          </a:bodyPr>
          <a:lstStyle/>
          <a:p>
            <a:pPr marL="103505" marR="5080" indent="-91440">
              <a:lnSpc>
                <a:spcPts val="3460"/>
              </a:lnSpc>
              <a:spcBef>
                <a:spcPts val="535"/>
              </a:spcBef>
              <a:buClr>
                <a:srgbClr val="1CACE3"/>
              </a:buClr>
              <a:buSzPct val="96875"/>
              <a:buFont typeface="Wingdings"/>
              <a:buChar char=""/>
              <a:tabLst>
                <a:tab pos="200025" algn="l"/>
              </a:tabLst>
            </a:pPr>
            <a:r>
              <a:rPr sz="3200" dirty="0">
                <a:solidFill>
                  <a:srgbClr val="404040"/>
                </a:solidFill>
                <a:latin typeface="Calibri"/>
                <a:cs typeface="Calibri"/>
              </a:rPr>
              <a:t>Collective actions of sellers and buyers create an equilibrium  price.</a:t>
            </a:r>
            <a:endParaRPr sz="3200" dirty="0">
              <a:latin typeface="Calibri"/>
              <a:cs typeface="Calibri"/>
            </a:endParaRPr>
          </a:p>
          <a:p>
            <a:pPr marL="103505" marR="679450" indent="-91440">
              <a:lnSpc>
                <a:spcPts val="3460"/>
              </a:lnSpc>
              <a:spcBef>
                <a:spcPts val="1385"/>
              </a:spcBef>
              <a:buClr>
                <a:srgbClr val="1CACE3"/>
              </a:buClr>
              <a:buSzPct val="96875"/>
              <a:buFont typeface="Wingdings"/>
              <a:buChar char=""/>
              <a:tabLst>
                <a:tab pos="200025" algn="l"/>
              </a:tabLst>
            </a:pPr>
            <a:r>
              <a:rPr sz="3200" dirty="0">
                <a:solidFill>
                  <a:srgbClr val="404040"/>
                </a:solidFill>
                <a:latin typeface="Calibri"/>
                <a:cs typeface="Calibri"/>
              </a:rPr>
              <a:t>The equilibrium price and quantity reflect a compromise  between buyers and sellers.</a:t>
            </a:r>
            <a:endParaRPr sz="3200" dirty="0">
              <a:latin typeface="Calibri"/>
              <a:cs typeface="Calibri"/>
            </a:endParaRPr>
          </a:p>
          <a:p>
            <a:pPr marL="103505" marR="564515" indent="-91440">
              <a:lnSpc>
                <a:spcPts val="3460"/>
              </a:lnSpc>
              <a:spcBef>
                <a:spcPts val="1395"/>
              </a:spcBef>
              <a:buClr>
                <a:srgbClr val="1CACE3"/>
              </a:buClr>
              <a:buSzPct val="96875"/>
              <a:buFont typeface="Wingdings"/>
              <a:buChar char=""/>
              <a:tabLst>
                <a:tab pos="200025" algn="l"/>
              </a:tabLst>
            </a:pPr>
            <a:r>
              <a:rPr sz="3200" dirty="0">
                <a:solidFill>
                  <a:srgbClr val="404040"/>
                </a:solidFill>
                <a:latin typeface="Calibri"/>
                <a:cs typeface="Calibri"/>
              </a:rPr>
              <a:t>No other compromise yields a quantity demanded that is  exactly equal to the quantity supplied.</a:t>
            </a:r>
            <a:endParaRPr sz="3200" dirty="0">
              <a:latin typeface="Calibri"/>
              <a:cs typeface="Calibri"/>
            </a:endParaRPr>
          </a:p>
        </p:txBody>
      </p:sp>
      <p:sp>
        <p:nvSpPr>
          <p:cNvPr id="4" name="object 4"/>
          <p:cNvSpPr/>
          <p:nvPr/>
        </p:nvSpPr>
        <p:spPr>
          <a:xfrm>
            <a:off x="9563100" y="304800"/>
            <a:ext cx="1987296" cy="1469136"/>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dirty="0">
                <a:latin typeface="Times New Roman"/>
                <a:cs typeface="Times New Roman"/>
              </a:rPr>
              <a:t>LO-3</a:t>
            </a:r>
            <a:endParaRPr sz="1000">
              <a:latin typeface="Times New Roman"/>
              <a:cs typeface="Times New Roman"/>
            </a:endParaRPr>
          </a:p>
        </p:txBody>
      </p:sp>
      <p:sp>
        <p:nvSpPr>
          <p:cNvPr id="6" name="object 6"/>
          <p:cNvSpPr txBox="1">
            <a:spLocks noGrp="1"/>
          </p:cNvSpPr>
          <p:nvPr>
            <p:ph type="sldNum" sz="quarter" idx="7"/>
          </p:nvPr>
        </p:nvSpPr>
        <p:spPr>
          <a:xfrm>
            <a:off x="10862818" y="6575247"/>
            <a:ext cx="285115" cy="141064"/>
          </a:xfrm>
          <a:prstGeom prst="rect">
            <a:avLst/>
          </a:prstGeom>
        </p:spPr>
        <p:txBody>
          <a:bodyPr vert="horz" wrap="square" lIns="0" tIns="0" rIns="0" bIns="0" rtlCol="0">
            <a:spAutoFit/>
          </a:bodyPr>
          <a:lstStyle/>
          <a:p>
            <a:pPr marL="12700">
              <a:lnSpc>
                <a:spcPts val="1100"/>
              </a:lnSpc>
            </a:pPr>
            <a:r>
              <a:rPr dirty="0"/>
              <a:t>3-</a:t>
            </a:r>
            <a:fld id="{81D60167-4931-47E6-BA6A-407CBD079E47}" type="slidenum">
              <a:rPr dirty="0"/>
              <a:t>35</a:t>
            </a:fld>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4400" y="539241"/>
            <a:ext cx="3809999"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Invisible Hand</a:t>
            </a:r>
          </a:p>
        </p:txBody>
      </p:sp>
      <p:sp>
        <p:nvSpPr>
          <p:cNvPr id="3" name="object 3"/>
          <p:cNvSpPr txBox="1"/>
          <p:nvPr/>
        </p:nvSpPr>
        <p:spPr>
          <a:xfrm>
            <a:off x="1269872" y="1939544"/>
            <a:ext cx="10165762" cy="2047997"/>
          </a:xfrm>
          <a:prstGeom prst="rect">
            <a:avLst/>
          </a:prstGeom>
        </p:spPr>
        <p:txBody>
          <a:bodyPr vert="horz" wrap="square" lIns="0" tIns="74295" rIns="0" bIns="0" rtlCol="0">
            <a:spAutoFit/>
          </a:bodyPr>
          <a:lstStyle/>
          <a:p>
            <a:pPr marL="104139" marR="105410" indent="-91440">
              <a:lnSpc>
                <a:spcPts val="3890"/>
              </a:lnSpc>
              <a:spcBef>
                <a:spcPts val="585"/>
              </a:spcBef>
              <a:buClr>
                <a:srgbClr val="1CACE3"/>
              </a:buClr>
              <a:buSzPct val="97222"/>
              <a:buFont typeface="Wingdings"/>
              <a:buChar char=""/>
              <a:tabLst>
                <a:tab pos="223520" algn="l"/>
              </a:tabLst>
            </a:pPr>
            <a:r>
              <a:rPr sz="3600" dirty="0">
                <a:solidFill>
                  <a:srgbClr val="404040"/>
                </a:solidFill>
                <a:latin typeface="Sakkal Majalla" panose="02000000000000000000" pitchFamily="2" charset="-78"/>
                <a:cs typeface="Sakkal Majalla" panose="02000000000000000000" pitchFamily="2" charset="-78"/>
              </a:rPr>
              <a:t>The market behaves as if it is directed by some unseen force. Adam  Smith (1776) called this the </a:t>
            </a:r>
            <a:r>
              <a:rPr sz="3800" b="1" dirty="0">
                <a:solidFill>
                  <a:srgbClr val="404040"/>
                </a:solidFill>
                <a:latin typeface="Sakkal Majalla" panose="02000000000000000000" pitchFamily="2" charset="-78"/>
                <a:cs typeface="Sakkal Majalla" panose="02000000000000000000" pitchFamily="2" charset="-78"/>
              </a:rPr>
              <a:t>invisible hand</a:t>
            </a:r>
            <a:r>
              <a:rPr sz="3600" dirty="0">
                <a:solidFill>
                  <a:srgbClr val="404040"/>
                </a:solidFill>
                <a:latin typeface="Sakkal Majalla" panose="02000000000000000000" pitchFamily="2" charset="-78"/>
                <a:cs typeface="Sakkal Majalla" panose="02000000000000000000" pitchFamily="2" charset="-78"/>
              </a:rPr>
              <a:t>.</a:t>
            </a:r>
            <a:endParaRPr sz="3600" dirty="0">
              <a:latin typeface="Sakkal Majalla" panose="02000000000000000000" pitchFamily="2" charset="-78"/>
              <a:cs typeface="Sakkal Majalla" panose="02000000000000000000" pitchFamily="2" charset="-78"/>
            </a:endParaRPr>
          </a:p>
          <a:p>
            <a:pPr marL="396240" marR="5080" lvl="1" indent="-182880">
              <a:lnSpc>
                <a:spcPts val="3460"/>
              </a:lnSpc>
              <a:spcBef>
                <a:spcPts val="475"/>
              </a:spcBef>
              <a:buClr>
                <a:srgbClr val="1CACE3"/>
              </a:buClr>
              <a:buSzPct val="96875"/>
              <a:buFont typeface="Wingdings"/>
              <a:buChar char=""/>
              <a:tabLst>
                <a:tab pos="400685" algn="l"/>
              </a:tabLst>
            </a:pPr>
            <a:r>
              <a:rPr sz="3200" dirty="0">
                <a:solidFill>
                  <a:srgbClr val="404040"/>
                </a:solidFill>
                <a:latin typeface="Sakkal Majalla" panose="02000000000000000000" pitchFamily="2" charset="-78"/>
                <a:cs typeface="Sakkal Majalla" panose="02000000000000000000" pitchFamily="2" charset="-78"/>
              </a:rPr>
              <a:t>It means that the equilibrium price is determined by the collective behavior  of many buyers and sellers.</a:t>
            </a:r>
            <a:endParaRPr sz="3200" dirty="0">
              <a:latin typeface="Sakkal Majalla" panose="02000000000000000000" pitchFamily="2" charset="-78"/>
              <a:cs typeface="Sakkal Majalla" panose="02000000000000000000" pitchFamily="2" charset="-78"/>
            </a:endParaRPr>
          </a:p>
        </p:txBody>
      </p:sp>
      <p:sp>
        <p:nvSpPr>
          <p:cNvPr id="4" name="object 4"/>
          <p:cNvSpPr/>
          <p:nvPr/>
        </p:nvSpPr>
        <p:spPr>
          <a:xfrm>
            <a:off x="9563099" y="304800"/>
            <a:ext cx="2082391" cy="1469136"/>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5" name="object 5"/>
          <p:cNvSpPr/>
          <p:nvPr/>
        </p:nvSpPr>
        <p:spPr>
          <a:xfrm>
            <a:off x="8439344" y="3660689"/>
            <a:ext cx="2716370" cy="2656332"/>
          </a:xfrm>
          <a:prstGeom prst="rect">
            <a:avLst/>
          </a:prstGeom>
          <a:blipFill>
            <a:blip r:embed="rId3"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312066" cy="153888"/>
          </a:xfrm>
          <a:prstGeom prst="rect">
            <a:avLst/>
          </a:prstGeom>
        </p:spPr>
        <p:txBody>
          <a:bodyPr vert="horz" wrap="square" lIns="0" tIns="0" rIns="0" bIns="0" rtlCol="0">
            <a:spAutoFit/>
          </a:bodyPr>
          <a:lstStyle/>
          <a:p>
            <a:pPr marL="12700">
              <a:lnSpc>
                <a:spcPts val="1190"/>
              </a:lnSpc>
            </a:pPr>
            <a:r>
              <a:rPr sz="1000" dirty="0">
                <a:latin typeface="Sakkal Majalla" panose="02000000000000000000" pitchFamily="2" charset="-78"/>
                <a:cs typeface="Sakkal Majalla" panose="02000000000000000000" pitchFamily="2" charset="-78"/>
              </a:rPr>
              <a:t>LO-3</a:t>
            </a:r>
            <a:endParaRPr sz="1000">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8" y="6575247"/>
            <a:ext cx="298758" cy="14619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36</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762000" y="539241"/>
            <a:ext cx="4800600" cy="751488"/>
          </a:xfrm>
          <a:prstGeom prst="rect">
            <a:avLst/>
          </a:prstGeom>
        </p:spPr>
        <p:txBody>
          <a:bodyPr vert="horz" wrap="square" lIns="0" tIns="12700" rIns="0" bIns="0" rtlCol="0">
            <a:spAutoFit/>
          </a:bodyPr>
          <a:lstStyle/>
          <a:p>
            <a:pPr marL="12700">
              <a:lnSpc>
                <a:spcPct val="100000"/>
              </a:lnSpc>
              <a:spcBef>
                <a:spcPts val="100"/>
              </a:spcBef>
            </a:pPr>
            <a:r>
              <a:rPr sz="4800" b="1" dirty="0">
                <a:latin typeface="Sakkal Majalla" panose="02000000000000000000" pitchFamily="2" charset="-78"/>
                <a:cs typeface="Sakkal Majalla" panose="02000000000000000000" pitchFamily="2" charset="-78"/>
              </a:rPr>
              <a:t>Surplus and Shortage</a:t>
            </a:r>
            <a:endParaRPr sz="4800" dirty="0">
              <a:latin typeface="Sakkal Majalla" panose="02000000000000000000" pitchFamily="2" charset="-78"/>
              <a:cs typeface="Sakkal Majalla" panose="02000000000000000000" pitchFamily="2" charset="-78"/>
            </a:endParaRPr>
          </a:p>
        </p:txBody>
      </p:sp>
      <p:sp>
        <p:nvSpPr>
          <p:cNvPr id="3" name="object 3"/>
          <p:cNvSpPr txBox="1"/>
          <p:nvPr/>
        </p:nvSpPr>
        <p:spPr>
          <a:xfrm>
            <a:off x="990600" y="1880743"/>
            <a:ext cx="7356427" cy="966290"/>
          </a:xfrm>
          <a:prstGeom prst="rect">
            <a:avLst/>
          </a:prstGeom>
        </p:spPr>
        <p:txBody>
          <a:bodyPr vert="horz" wrap="square" lIns="0" tIns="67945" rIns="0" bIns="0" rtlCol="0">
            <a:spAutoFit/>
          </a:bodyPr>
          <a:lstStyle/>
          <a:p>
            <a:pPr marL="480059" marR="5080" indent="-467995">
              <a:lnSpc>
                <a:spcPts val="3460"/>
              </a:lnSpc>
              <a:spcBef>
                <a:spcPts val="535"/>
              </a:spcBef>
            </a:pPr>
            <a:r>
              <a:rPr sz="3200" dirty="0">
                <a:solidFill>
                  <a:srgbClr val="404040"/>
                </a:solidFill>
                <a:latin typeface="Sakkal Majalla" panose="02000000000000000000" pitchFamily="2" charset="-78"/>
                <a:cs typeface="Sakkal Majalla" panose="02000000000000000000" pitchFamily="2" charset="-78"/>
              </a:rPr>
              <a:t>A market surplus or a market shortage </a:t>
            </a:r>
            <a:r>
              <a:rPr sz="3200" dirty="0" smtClean="0">
                <a:solidFill>
                  <a:srgbClr val="404040"/>
                </a:solidFill>
                <a:latin typeface="Sakkal Majalla" panose="02000000000000000000" pitchFamily="2" charset="-78"/>
                <a:cs typeface="Sakkal Majalla" panose="02000000000000000000" pitchFamily="2" charset="-78"/>
              </a:rPr>
              <a:t>emerges</a:t>
            </a:r>
            <a:r>
              <a:rPr lang="ar-JO" sz="3200" dirty="0" smtClean="0">
                <a:solidFill>
                  <a:srgbClr val="404040"/>
                </a:solidFill>
                <a:latin typeface="Sakkal Majalla" panose="02000000000000000000" pitchFamily="2" charset="-78"/>
                <a:cs typeface="Sakkal Majalla" panose="02000000000000000000" pitchFamily="2" charset="-78"/>
              </a:rPr>
              <a:t> </a:t>
            </a:r>
            <a:r>
              <a:rPr sz="3200" dirty="0" smtClean="0">
                <a:solidFill>
                  <a:srgbClr val="404040"/>
                </a:solidFill>
                <a:latin typeface="Sakkal Majalla" panose="02000000000000000000" pitchFamily="2" charset="-78"/>
                <a:cs typeface="Sakkal Majalla" panose="02000000000000000000" pitchFamily="2" charset="-78"/>
              </a:rPr>
              <a:t>whenever  </a:t>
            </a:r>
            <a:r>
              <a:rPr sz="3200" dirty="0">
                <a:solidFill>
                  <a:srgbClr val="404040"/>
                </a:solidFill>
                <a:latin typeface="Sakkal Majalla" panose="02000000000000000000" pitchFamily="2" charset="-78"/>
                <a:cs typeface="Sakkal Majalla" panose="02000000000000000000" pitchFamily="2" charset="-78"/>
              </a:rPr>
              <a:t>the market price is set above or below the equilibrium.</a:t>
            </a:r>
            <a:endParaRPr sz="3200" dirty="0">
              <a:latin typeface="Sakkal Majalla" panose="02000000000000000000" pitchFamily="2" charset="-78"/>
              <a:cs typeface="Sakkal Majalla" panose="02000000000000000000" pitchFamily="2" charset="-78"/>
            </a:endParaRPr>
          </a:p>
        </p:txBody>
      </p:sp>
      <p:sp>
        <p:nvSpPr>
          <p:cNvPr id="4" name="object 4"/>
          <p:cNvSpPr/>
          <p:nvPr/>
        </p:nvSpPr>
        <p:spPr>
          <a:xfrm>
            <a:off x="9563100" y="304800"/>
            <a:ext cx="1921516" cy="1469136"/>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5" name="object 5"/>
          <p:cNvSpPr/>
          <p:nvPr/>
        </p:nvSpPr>
        <p:spPr>
          <a:xfrm>
            <a:off x="8689847" y="1981200"/>
            <a:ext cx="3103308" cy="4328160"/>
          </a:xfrm>
          <a:prstGeom prst="rect">
            <a:avLst/>
          </a:prstGeom>
          <a:blipFill>
            <a:blip r:embed="rId3"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6" name="object 6"/>
          <p:cNvSpPr txBox="1"/>
          <p:nvPr/>
        </p:nvSpPr>
        <p:spPr>
          <a:xfrm>
            <a:off x="10290809" y="6352190"/>
            <a:ext cx="287957" cy="153888"/>
          </a:xfrm>
          <a:prstGeom prst="rect">
            <a:avLst/>
          </a:prstGeom>
        </p:spPr>
        <p:txBody>
          <a:bodyPr vert="horz" wrap="square" lIns="0" tIns="0" rIns="0" bIns="0" rtlCol="0">
            <a:spAutoFit/>
          </a:bodyPr>
          <a:lstStyle/>
          <a:p>
            <a:pPr marL="12700">
              <a:lnSpc>
                <a:spcPts val="1190"/>
              </a:lnSpc>
            </a:pPr>
            <a:r>
              <a:rPr sz="1000" dirty="0">
                <a:latin typeface="Sakkal Majalla" panose="02000000000000000000" pitchFamily="2" charset="-78"/>
                <a:cs typeface="Sakkal Majalla" panose="02000000000000000000" pitchFamily="2" charset="-78"/>
              </a:rPr>
              <a:t>LO-3</a:t>
            </a:r>
            <a:endParaRPr sz="1000">
              <a:latin typeface="Sakkal Majalla" panose="02000000000000000000" pitchFamily="2" charset="-78"/>
              <a:cs typeface="Sakkal Majalla" panose="02000000000000000000" pitchFamily="2" charset="-78"/>
            </a:endParaRPr>
          </a:p>
        </p:txBody>
      </p:sp>
      <p:sp>
        <p:nvSpPr>
          <p:cNvPr id="7" name="object 7"/>
          <p:cNvSpPr txBox="1">
            <a:spLocks noGrp="1"/>
          </p:cNvSpPr>
          <p:nvPr>
            <p:ph type="sldNum" sz="quarter" idx="7"/>
          </p:nvPr>
        </p:nvSpPr>
        <p:spPr>
          <a:xfrm>
            <a:off x="10862819" y="6575247"/>
            <a:ext cx="275678" cy="14619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37</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37310" y="539241"/>
            <a:ext cx="5215890" cy="751488"/>
          </a:xfrm>
          <a:prstGeom prst="rect">
            <a:avLst/>
          </a:prstGeom>
        </p:spPr>
        <p:txBody>
          <a:bodyPr vert="horz" wrap="square" lIns="0" tIns="12700" rIns="0" bIns="0" rtlCol="0">
            <a:spAutoFit/>
          </a:bodyPr>
          <a:lstStyle/>
          <a:p>
            <a:pPr marL="12700">
              <a:lnSpc>
                <a:spcPct val="100000"/>
              </a:lnSpc>
              <a:spcBef>
                <a:spcPts val="100"/>
              </a:spcBef>
            </a:pPr>
            <a:r>
              <a:rPr u="none" dirty="0"/>
              <a:t>Market Shortage</a:t>
            </a:r>
          </a:p>
        </p:txBody>
      </p:sp>
      <p:sp>
        <p:nvSpPr>
          <p:cNvPr id="3" name="object 3"/>
          <p:cNvSpPr txBox="1"/>
          <p:nvPr/>
        </p:nvSpPr>
        <p:spPr>
          <a:xfrm>
            <a:off x="8671547" y="2054605"/>
            <a:ext cx="483234" cy="2518410"/>
          </a:xfrm>
          <a:prstGeom prst="rect">
            <a:avLst/>
          </a:prstGeom>
        </p:spPr>
        <p:txBody>
          <a:bodyPr vert="horz" wrap="square" lIns="0" tIns="0" rIns="0" bIns="0" rtlCol="0">
            <a:spAutoFit/>
          </a:bodyPr>
          <a:lstStyle/>
          <a:p>
            <a:pPr marL="125095">
              <a:lnSpc>
                <a:spcPts val="2850"/>
              </a:lnSpc>
            </a:pPr>
            <a:r>
              <a:rPr sz="3200" spc="-5" dirty="0">
                <a:solidFill>
                  <a:srgbClr val="404040"/>
                </a:solidFill>
                <a:latin typeface="Calibri"/>
                <a:cs typeface="Calibri"/>
              </a:rPr>
              <a:t>d</a:t>
            </a:r>
            <a:endParaRPr sz="3200">
              <a:latin typeface="Calibri"/>
              <a:cs typeface="Calibri"/>
            </a:endParaRPr>
          </a:p>
          <a:p>
            <a:pPr>
              <a:lnSpc>
                <a:spcPts val="3650"/>
              </a:lnSpc>
            </a:pPr>
            <a:r>
              <a:rPr sz="3200" spc="-5" dirty="0">
                <a:solidFill>
                  <a:srgbClr val="404040"/>
                </a:solidFill>
                <a:latin typeface="Calibri"/>
                <a:cs typeface="Calibri"/>
              </a:rPr>
              <a:t>e.</a:t>
            </a:r>
            <a:endParaRPr sz="3200">
              <a:latin typeface="Calibri"/>
              <a:cs typeface="Calibri"/>
            </a:endParaRPr>
          </a:p>
          <a:p>
            <a:pPr marL="66040">
              <a:lnSpc>
                <a:spcPct val="100000"/>
              </a:lnSpc>
              <a:spcBef>
                <a:spcPts val="1005"/>
              </a:spcBef>
            </a:pPr>
            <a:r>
              <a:rPr sz="3200" dirty="0">
                <a:solidFill>
                  <a:srgbClr val="404040"/>
                </a:solidFill>
                <a:latin typeface="Calibri"/>
                <a:cs typeface="Calibri"/>
              </a:rPr>
              <a:t>he</a:t>
            </a:r>
            <a:endParaRPr sz="3200">
              <a:latin typeface="Calibri"/>
              <a:cs typeface="Calibri"/>
            </a:endParaRPr>
          </a:p>
          <a:p>
            <a:pPr>
              <a:lnSpc>
                <a:spcPct val="100000"/>
              </a:lnSpc>
              <a:spcBef>
                <a:spcPts val="50"/>
              </a:spcBef>
            </a:pPr>
            <a:endParaRPr sz="3850">
              <a:latin typeface="Times New Roman"/>
              <a:cs typeface="Times New Roman"/>
            </a:endParaRPr>
          </a:p>
          <a:p>
            <a:pPr marL="97155">
              <a:lnSpc>
                <a:spcPct val="100000"/>
              </a:lnSpc>
            </a:pPr>
            <a:r>
              <a:rPr sz="3200" dirty="0">
                <a:solidFill>
                  <a:srgbClr val="404040"/>
                </a:solidFill>
                <a:latin typeface="Calibri"/>
                <a:cs typeface="Calibri"/>
              </a:rPr>
              <a:t>e</a:t>
            </a:r>
            <a:endParaRPr sz="3200">
              <a:latin typeface="Calibri"/>
              <a:cs typeface="Calibri"/>
            </a:endParaRPr>
          </a:p>
        </p:txBody>
      </p:sp>
      <p:sp>
        <p:nvSpPr>
          <p:cNvPr id="4" name="object 4"/>
          <p:cNvSpPr txBox="1">
            <a:spLocks noGrp="1"/>
          </p:cNvSpPr>
          <p:nvPr>
            <p:ph type="body" idx="1"/>
          </p:nvPr>
        </p:nvSpPr>
        <p:spPr>
          <a:prstGeom prst="rect">
            <a:avLst/>
          </a:prstGeom>
        </p:spPr>
        <p:txBody>
          <a:bodyPr vert="horz" wrap="square" lIns="0" tIns="67945" rIns="0" bIns="0" rtlCol="0">
            <a:spAutoFit/>
          </a:bodyPr>
          <a:lstStyle/>
          <a:p>
            <a:pPr marL="104139" marR="5080" indent="-92075">
              <a:lnSpc>
                <a:spcPts val="3460"/>
              </a:lnSpc>
              <a:spcBef>
                <a:spcPts val="535"/>
              </a:spcBef>
              <a:buClr>
                <a:srgbClr val="1CACE3"/>
              </a:buClr>
              <a:buSzPct val="96875"/>
              <a:buFont typeface="Wingdings"/>
              <a:buChar char=""/>
              <a:tabLst>
                <a:tab pos="200025" algn="l"/>
              </a:tabLst>
            </a:pPr>
            <a:r>
              <a:rPr spc="-5" dirty="0"/>
              <a:t>The amount </a:t>
            </a:r>
            <a:r>
              <a:rPr spc="-10" dirty="0"/>
              <a:t>by </a:t>
            </a:r>
            <a:r>
              <a:rPr dirty="0"/>
              <a:t>which the </a:t>
            </a:r>
            <a:r>
              <a:rPr spc="-5" dirty="0"/>
              <a:t>quantity demande  </a:t>
            </a:r>
            <a:r>
              <a:rPr spc="-20" dirty="0"/>
              <a:t>exceeds </a:t>
            </a:r>
            <a:r>
              <a:rPr dirty="0"/>
              <a:t>the </a:t>
            </a:r>
            <a:r>
              <a:rPr spc="-10" dirty="0"/>
              <a:t>quantity </a:t>
            </a:r>
            <a:r>
              <a:rPr spc="-5" dirty="0"/>
              <a:t>supplied </a:t>
            </a:r>
            <a:r>
              <a:rPr spc="-15" dirty="0"/>
              <a:t>at </a:t>
            </a:r>
            <a:r>
              <a:rPr dirty="0"/>
              <a:t>a </a:t>
            </a:r>
            <a:r>
              <a:rPr spc="-10" dirty="0"/>
              <a:t>given</a:t>
            </a:r>
            <a:r>
              <a:rPr spc="100" dirty="0"/>
              <a:t> </a:t>
            </a:r>
            <a:r>
              <a:rPr spc="-5" dirty="0"/>
              <a:t>pric</a:t>
            </a:r>
          </a:p>
          <a:p>
            <a:pPr marL="104139" marR="64135" indent="-92075">
              <a:lnSpc>
                <a:spcPts val="3460"/>
              </a:lnSpc>
              <a:spcBef>
                <a:spcPts val="1385"/>
              </a:spcBef>
              <a:buClr>
                <a:srgbClr val="1CACE3"/>
              </a:buClr>
              <a:buSzPct val="96875"/>
              <a:buFont typeface="Wingdings"/>
              <a:buChar char=""/>
              <a:tabLst>
                <a:tab pos="200025" algn="l"/>
              </a:tabLst>
            </a:pPr>
            <a:r>
              <a:rPr spc="-15" dirty="0"/>
              <a:t>Occurs </a:t>
            </a:r>
            <a:r>
              <a:rPr dirty="0"/>
              <a:t>when the </a:t>
            </a:r>
            <a:r>
              <a:rPr spc="-5" dirty="0"/>
              <a:t>selling price </a:t>
            </a:r>
            <a:r>
              <a:rPr dirty="0"/>
              <a:t>is </a:t>
            </a:r>
            <a:r>
              <a:rPr spc="-5" dirty="0"/>
              <a:t>lower </a:t>
            </a:r>
            <a:r>
              <a:rPr dirty="0"/>
              <a:t>than t  </a:t>
            </a:r>
            <a:r>
              <a:rPr spc="-5" dirty="0"/>
              <a:t>equilibrium</a:t>
            </a:r>
            <a:r>
              <a:rPr spc="30" dirty="0"/>
              <a:t> </a:t>
            </a:r>
            <a:r>
              <a:rPr spc="-5" dirty="0"/>
              <a:t>price.</a:t>
            </a:r>
          </a:p>
          <a:p>
            <a:pPr marL="104139" marR="33020" indent="-92075">
              <a:lnSpc>
                <a:spcPts val="3460"/>
              </a:lnSpc>
              <a:spcBef>
                <a:spcPts val="1395"/>
              </a:spcBef>
              <a:buClr>
                <a:srgbClr val="1CACE3"/>
              </a:buClr>
              <a:buSzPct val="96875"/>
              <a:buFont typeface="Wingdings"/>
              <a:buChar char=""/>
              <a:tabLst>
                <a:tab pos="200025" algn="l"/>
              </a:tabLst>
            </a:pPr>
            <a:r>
              <a:rPr spc="-10" dirty="0"/>
              <a:t>Sellers </a:t>
            </a:r>
            <a:r>
              <a:rPr spc="-5" dirty="0"/>
              <a:t>supply </a:t>
            </a:r>
            <a:r>
              <a:rPr dirty="0"/>
              <a:t>less than </a:t>
            </a:r>
            <a:r>
              <a:rPr spc="-20" dirty="0"/>
              <a:t>buyers </a:t>
            </a:r>
            <a:r>
              <a:rPr dirty="0"/>
              <a:t>demand </a:t>
            </a:r>
            <a:r>
              <a:rPr spc="-10" dirty="0"/>
              <a:t>at </a:t>
            </a:r>
            <a:r>
              <a:rPr dirty="0"/>
              <a:t>th  </a:t>
            </a:r>
            <a:r>
              <a:rPr spc="-10" dirty="0"/>
              <a:t>current</a:t>
            </a:r>
            <a:r>
              <a:rPr spc="-30" dirty="0"/>
              <a:t> </a:t>
            </a:r>
            <a:r>
              <a:rPr spc="-5" dirty="0"/>
              <a:t>price.</a:t>
            </a:r>
          </a:p>
        </p:txBody>
      </p:sp>
      <p:sp>
        <p:nvSpPr>
          <p:cNvPr id="5" name="object 5"/>
          <p:cNvSpPr/>
          <p:nvPr/>
        </p:nvSpPr>
        <p:spPr>
          <a:xfrm>
            <a:off x="9563100" y="304800"/>
            <a:ext cx="1987296" cy="1469136"/>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9086308" y="1958858"/>
            <a:ext cx="2700078" cy="4230105"/>
          </a:xfrm>
          <a:prstGeom prst="rect">
            <a:avLst/>
          </a:prstGeom>
          <a:blipFill>
            <a:blip r:embed="rId3" cstate="print"/>
            <a:stretch>
              <a:fillRect/>
            </a:stretch>
          </a:blipFill>
        </p:spPr>
        <p:txBody>
          <a:bodyPr wrap="square" lIns="0" tIns="0" rIns="0" bIns="0" rtlCol="0"/>
          <a:lstStyle/>
          <a:p>
            <a:endParaRPr/>
          </a:p>
        </p:txBody>
      </p:sp>
      <p:sp>
        <p:nvSpPr>
          <p:cNvPr id="7" name="object 7"/>
          <p:cNvSpPr txBox="1"/>
          <p:nvPr/>
        </p:nvSpPr>
        <p:spPr>
          <a:xfrm>
            <a:off x="10290809" y="6352190"/>
            <a:ext cx="297815" cy="165735"/>
          </a:xfrm>
          <a:prstGeom prst="rect">
            <a:avLst/>
          </a:prstGeom>
        </p:spPr>
        <p:txBody>
          <a:bodyPr vert="horz" wrap="square" lIns="0" tIns="0" rIns="0" bIns="0" rtlCol="0">
            <a:spAutoFit/>
          </a:bodyPr>
          <a:lstStyle/>
          <a:p>
            <a:pPr marL="12700">
              <a:lnSpc>
                <a:spcPts val="1190"/>
              </a:lnSpc>
            </a:pPr>
            <a:r>
              <a:rPr sz="1000" spc="-15" dirty="0">
                <a:latin typeface="Times New Roman"/>
                <a:cs typeface="Times New Roman"/>
              </a:rPr>
              <a:t>L</a:t>
            </a:r>
            <a:r>
              <a:rPr sz="1000" spc="-5" dirty="0">
                <a:latin typeface="Times New Roman"/>
                <a:cs typeface="Times New Roman"/>
              </a:rPr>
              <a:t>O</a:t>
            </a:r>
            <a:r>
              <a:rPr sz="1000" spc="-15" dirty="0">
                <a:latin typeface="Times New Roman"/>
                <a:cs typeface="Times New Roman"/>
              </a:rPr>
              <a:t>-</a:t>
            </a:r>
            <a:r>
              <a:rPr sz="1000" spc="-5" dirty="0">
                <a:latin typeface="Times New Roman"/>
                <a:cs typeface="Times New Roman"/>
              </a:rPr>
              <a:t>3</a:t>
            </a:r>
            <a:endParaRPr sz="1000">
              <a:latin typeface="Times New Roman"/>
              <a:cs typeface="Times New Roman"/>
            </a:endParaRPr>
          </a:p>
        </p:txBody>
      </p:sp>
      <p:sp>
        <p:nvSpPr>
          <p:cNvPr id="8" name="object 8"/>
          <p:cNvSpPr txBox="1">
            <a:spLocks noGrp="1"/>
          </p:cNvSpPr>
          <p:nvPr>
            <p:ph type="sldNum" sz="quarter" idx="7"/>
          </p:nvPr>
        </p:nvSpPr>
        <p:spPr>
          <a:prstGeom prst="rect">
            <a:avLst/>
          </a:prstGeom>
        </p:spPr>
        <p:txBody>
          <a:bodyPr vert="horz" wrap="square" lIns="0" tIns="0" rIns="0" bIns="0" rtlCol="0">
            <a:spAutoFit/>
          </a:bodyPr>
          <a:lstStyle/>
          <a:p>
            <a:pPr marL="12700">
              <a:lnSpc>
                <a:spcPts val="1100"/>
              </a:lnSpc>
            </a:pPr>
            <a:r>
              <a:rPr dirty="0"/>
              <a:t>3-</a:t>
            </a:r>
            <a:fld id="{81D60167-4931-47E6-BA6A-407CBD079E47}" type="slidenum">
              <a:rPr dirty="0"/>
              <a:t>38</a:t>
            </a:fld>
            <a:endParaRP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00200" y="574269"/>
            <a:ext cx="4648200" cy="751488"/>
          </a:xfrm>
          <a:prstGeom prst="rect">
            <a:avLst/>
          </a:prstGeom>
        </p:spPr>
        <p:txBody>
          <a:bodyPr vert="horz" wrap="square" lIns="0" tIns="12700" rIns="0" bIns="0" rtlCol="0">
            <a:spAutoFit/>
          </a:bodyPr>
          <a:lstStyle/>
          <a:p>
            <a:pPr marL="12700">
              <a:lnSpc>
                <a:spcPct val="100000"/>
              </a:lnSpc>
              <a:spcBef>
                <a:spcPts val="100"/>
              </a:spcBef>
            </a:pPr>
            <a:r>
              <a:rPr u="none" dirty="0"/>
              <a:t>Market Surplus</a:t>
            </a:r>
          </a:p>
        </p:txBody>
      </p:sp>
      <p:sp>
        <p:nvSpPr>
          <p:cNvPr id="3" name="object 3"/>
          <p:cNvSpPr txBox="1"/>
          <p:nvPr/>
        </p:nvSpPr>
        <p:spPr>
          <a:xfrm>
            <a:off x="897688" y="2027302"/>
            <a:ext cx="8534905" cy="3641381"/>
          </a:xfrm>
          <a:prstGeom prst="rect">
            <a:avLst/>
          </a:prstGeom>
        </p:spPr>
        <p:txBody>
          <a:bodyPr vert="horz" wrap="square" lIns="0" tIns="67945" rIns="0" bIns="0" rtlCol="0">
            <a:spAutoFit/>
          </a:bodyPr>
          <a:lstStyle/>
          <a:p>
            <a:pPr marL="103505" marR="90805" indent="-91440">
              <a:lnSpc>
                <a:spcPts val="3460"/>
              </a:lnSpc>
              <a:spcBef>
                <a:spcPts val="535"/>
              </a:spcBef>
              <a:buClr>
                <a:srgbClr val="1CACE3"/>
              </a:buClr>
              <a:buSzPct val="96875"/>
              <a:buFont typeface="Wingdings"/>
              <a:buChar char=""/>
              <a:tabLst>
                <a:tab pos="200025" algn="l"/>
              </a:tabLst>
            </a:pPr>
            <a:r>
              <a:rPr sz="3200" dirty="0">
                <a:solidFill>
                  <a:srgbClr val="404040"/>
                </a:solidFill>
                <a:latin typeface="Arial"/>
                <a:cs typeface="Arial"/>
              </a:rPr>
              <a:t>The amount by which the quantity supplied exceeds the quantity  demanded at a given price.</a:t>
            </a:r>
            <a:endParaRPr sz="3200" dirty="0">
              <a:latin typeface="Arial"/>
              <a:cs typeface="Arial"/>
            </a:endParaRPr>
          </a:p>
          <a:p>
            <a:pPr marL="199390" indent="-187325">
              <a:lnSpc>
                <a:spcPct val="100000"/>
              </a:lnSpc>
              <a:spcBef>
                <a:spcPts val="950"/>
              </a:spcBef>
              <a:buClr>
                <a:srgbClr val="1CACE3"/>
              </a:buClr>
              <a:buSzPct val="96875"/>
              <a:buFont typeface="Wingdings"/>
              <a:buChar char=""/>
              <a:tabLst>
                <a:tab pos="200025" algn="l"/>
              </a:tabLst>
            </a:pPr>
            <a:r>
              <a:rPr sz="3200" dirty="0">
                <a:solidFill>
                  <a:srgbClr val="404040"/>
                </a:solidFill>
                <a:latin typeface="Arial"/>
                <a:cs typeface="Arial"/>
              </a:rPr>
              <a:t>Occurs when the selling price is higher than the equilibrium price.</a:t>
            </a:r>
            <a:endParaRPr sz="3200" dirty="0">
              <a:latin typeface="Arial"/>
              <a:cs typeface="Arial"/>
            </a:endParaRPr>
          </a:p>
          <a:p>
            <a:pPr marL="199390" indent="-187325">
              <a:lnSpc>
                <a:spcPct val="100000"/>
              </a:lnSpc>
              <a:spcBef>
                <a:spcPts val="1025"/>
              </a:spcBef>
              <a:buClr>
                <a:srgbClr val="1CACE3"/>
              </a:buClr>
              <a:buSzPct val="96875"/>
              <a:buFont typeface="Wingdings"/>
              <a:buChar char=""/>
              <a:tabLst>
                <a:tab pos="200025" algn="l"/>
              </a:tabLst>
            </a:pPr>
            <a:r>
              <a:rPr sz="3200" dirty="0">
                <a:solidFill>
                  <a:srgbClr val="404040"/>
                </a:solidFill>
                <a:latin typeface="Arial"/>
                <a:cs typeface="Arial"/>
              </a:rPr>
              <a:t>Sellers supply more than buyers demand at the current price.</a:t>
            </a:r>
            <a:endParaRPr sz="3200" dirty="0">
              <a:latin typeface="Arial"/>
              <a:cs typeface="Arial"/>
            </a:endParaRPr>
          </a:p>
        </p:txBody>
      </p:sp>
      <p:sp>
        <p:nvSpPr>
          <p:cNvPr id="4" name="object 4"/>
          <p:cNvSpPr/>
          <p:nvPr/>
        </p:nvSpPr>
        <p:spPr>
          <a:xfrm>
            <a:off x="9253984" y="201307"/>
            <a:ext cx="1781603" cy="1497412"/>
          </a:xfrm>
          <a:prstGeom prst="rect">
            <a:avLst/>
          </a:prstGeom>
          <a:blipFill>
            <a:blip r:embed="rId2" cstate="print"/>
            <a:stretch>
              <a:fillRect/>
            </a:stretch>
          </a:blipFill>
        </p:spPr>
        <p:txBody>
          <a:bodyPr wrap="square" lIns="0" tIns="0" rIns="0" bIns="0" rtlCol="0"/>
          <a:lstStyle/>
          <a:p>
            <a:endParaRPr sz="32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4400" y="329514"/>
            <a:ext cx="6858000"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Changes in Equilibrium</a:t>
            </a:r>
          </a:p>
        </p:txBody>
      </p:sp>
      <p:sp>
        <p:nvSpPr>
          <p:cNvPr id="3" name="object 3"/>
          <p:cNvSpPr txBox="1"/>
          <p:nvPr/>
        </p:nvSpPr>
        <p:spPr>
          <a:xfrm>
            <a:off x="1143000" y="1752600"/>
            <a:ext cx="9984031" cy="1605568"/>
          </a:xfrm>
          <a:prstGeom prst="rect">
            <a:avLst/>
          </a:prstGeom>
        </p:spPr>
        <p:txBody>
          <a:bodyPr vert="horz" wrap="square" lIns="0" tIns="67945" rIns="0" bIns="0" rtlCol="0">
            <a:spAutoFit/>
          </a:bodyPr>
          <a:lstStyle/>
          <a:p>
            <a:pPr marL="104139" marR="5080" indent="-91440">
              <a:lnSpc>
                <a:spcPts val="3460"/>
              </a:lnSpc>
              <a:spcBef>
                <a:spcPts val="53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Equilibrium price and quantity change whenever the  supply or demand curves shift.</a:t>
            </a:r>
            <a:endParaRPr sz="3200" dirty="0">
              <a:latin typeface="Sakkal Majalla" panose="02000000000000000000" pitchFamily="2" charset="-78"/>
              <a:cs typeface="Sakkal Majalla" panose="02000000000000000000" pitchFamily="2" charset="-78"/>
            </a:endParaRPr>
          </a:p>
          <a:p>
            <a:pPr marL="104139" marR="469900" indent="-91440">
              <a:lnSpc>
                <a:spcPts val="3460"/>
              </a:lnSpc>
              <a:spcBef>
                <a:spcPts val="138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This happens when the determinants of supply or  demand change</a:t>
            </a:r>
            <a:r>
              <a:rPr sz="2000" dirty="0">
                <a:solidFill>
                  <a:srgbClr val="404040"/>
                </a:solidFill>
                <a:latin typeface="Sakkal Majalla" panose="02000000000000000000" pitchFamily="2" charset="-78"/>
                <a:cs typeface="Sakkal Majalla" panose="02000000000000000000" pitchFamily="2" charset="-78"/>
              </a:rPr>
              <a:t>.</a:t>
            </a:r>
            <a:endParaRPr sz="2000" dirty="0">
              <a:latin typeface="Sakkal Majalla" panose="02000000000000000000" pitchFamily="2" charset="-78"/>
              <a:cs typeface="Sakkal Majalla" panose="02000000000000000000" pitchFamily="2" charset="-78"/>
            </a:endParaRPr>
          </a:p>
        </p:txBody>
      </p:sp>
      <p:sp>
        <p:nvSpPr>
          <p:cNvPr id="4" name="object 4"/>
          <p:cNvSpPr/>
          <p:nvPr/>
        </p:nvSpPr>
        <p:spPr>
          <a:xfrm>
            <a:off x="9795865" y="248284"/>
            <a:ext cx="2237773" cy="1469136"/>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5" name="object 5"/>
          <p:cNvSpPr txBox="1"/>
          <p:nvPr/>
        </p:nvSpPr>
        <p:spPr>
          <a:xfrm>
            <a:off x="10412323" y="6164611"/>
            <a:ext cx="335351" cy="153888"/>
          </a:xfrm>
          <a:prstGeom prst="rect">
            <a:avLst/>
          </a:prstGeom>
        </p:spPr>
        <p:txBody>
          <a:bodyPr vert="horz" wrap="square" lIns="0" tIns="0" rIns="0" bIns="0" rtlCol="0">
            <a:spAutoFit/>
          </a:bodyPr>
          <a:lstStyle/>
          <a:p>
            <a:pPr marL="12700">
              <a:lnSpc>
                <a:spcPts val="1190"/>
              </a:lnSpc>
            </a:pPr>
            <a:r>
              <a:rPr sz="1000" dirty="0">
                <a:latin typeface="Sakkal Majalla" panose="02000000000000000000" pitchFamily="2" charset="-78"/>
                <a:cs typeface="Sakkal Majalla" panose="02000000000000000000" pitchFamily="2" charset="-78"/>
              </a:rPr>
              <a:t>LO-4</a:t>
            </a:r>
            <a:endParaRPr sz="1000">
              <a:latin typeface="Sakkal Majalla" panose="02000000000000000000" pitchFamily="2" charset="-78"/>
              <a:cs typeface="Sakkal Majalla" panose="02000000000000000000" pitchFamily="2" charset="-78"/>
            </a:endParaRPr>
          </a:p>
        </p:txBody>
      </p:sp>
      <p:sp>
        <p:nvSpPr>
          <p:cNvPr id="6" name="object 6"/>
          <p:cNvSpPr txBox="1">
            <a:spLocks noGrp="1"/>
          </p:cNvSpPr>
          <p:nvPr>
            <p:ph type="sldNum" sz="quarter" idx="7"/>
          </p:nvPr>
        </p:nvSpPr>
        <p:spPr>
          <a:xfrm>
            <a:off x="10984332" y="6387668"/>
            <a:ext cx="321051" cy="14619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40</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77848" y="914146"/>
            <a:ext cx="9995535" cy="756920"/>
          </a:xfrm>
          <a:prstGeom prst="rect">
            <a:avLst/>
          </a:prstGeom>
        </p:spPr>
        <p:txBody>
          <a:bodyPr vert="horz" wrap="square" lIns="0" tIns="12700" rIns="0" bIns="0" rtlCol="0">
            <a:spAutoFit/>
          </a:bodyPr>
          <a:lstStyle/>
          <a:p>
            <a:pPr marL="12700">
              <a:lnSpc>
                <a:spcPct val="100000"/>
              </a:lnSpc>
              <a:spcBef>
                <a:spcPts val="100"/>
              </a:spcBef>
              <a:tabLst>
                <a:tab pos="9982200" algn="l"/>
              </a:tabLst>
            </a:pPr>
            <a:r>
              <a:rPr b="0" spc="-80" dirty="0">
                <a:latin typeface="Calibri Light"/>
                <a:cs typeface="Calibri Light"/>
              </a:rPr>
              <a:t>Figure</a:t>
            </a:r>
            <a:r>
              <a:rPr b="0" spc="-305" dirty="0">
                <a:latin typeface="Calibri Light"/>
                <a:cs typeface="Calibri Light"/>
              </a:rPr>
              <a:t> </a:t>
            </a:r>
            <a:r>
              <a:rPr b="0" spc="-50" dirty="0">
                <a:latin typeface="Calibri Light"/>
                <a:cs typeface="Calibri Light"/>
              </a:rPr>
              <a:t>2.5	</a:t>
            </a:r>
          </a:p>
        </p:txBody>
      </p:sp>
      <p:sp>
        <p:nvSpPr>
          <p:cNvPr id="3" name="object 3"/>
          <p:cNvSpPr/>
          <p:nvPr/>
        </p:nvSpPr>
        <p:spPr>
          <a:xfrm>
            <a:off x="1097280" y="1905000"/>
            <a:ext cx="10564368" cy="4555236"/>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9674352" y="435863"/>
            <a:ext cx="1987296" cy="1469136"/>
          </a:xfrm>
          <a:prstGeom prst="rect">
            <a:avLst/>
          </a:prstGeom>
          <a:blipFill>
            <a:blip r:embed="rId3" cstate="print"/>
            <a:stretch>
              <a:fillRect/>
            </a:stretch>
          </a:blipFill>
        </p:spPr>
        <p:txBody>
          <a:bodyPr wrap="square" lIns="0" tIns="0" rIns="0" bIns="0" rtlCol="0"/>
          <a:lstStyle/>
          <a:p>
            <a:endParaRPr/>
          </a:p>
        </p:txBody>
      </p:sp>
      <p:sp>
        <p:nvSpPr>
          <p:cNvPr id="5" name="object 5"/>
          <p:cNvSpPr txBox="1">
            <a:spLocks noGrp="1"/>
          </p:cNvSpPr>
          <p:nvPr>
            <p:ph type="sldNum" sz="quarter" idx="7"/>
          </p:nvPr>
        </p:nvSpPr>
        <p:spPr>
          <a:prstGeom prst="rect">
            <a:avLst/>
          </a:prstGeom>
        </p:spPr>
        <p:txBody>
          <a:bodyPr vert="horz" wrap="square" lIns="0" tIns="0" rIns="0" bIns="0" rtlCol="0">
            <a:spAutoFit/>
          </a:bodyPr>
          <a:lstStyle/>
          <a:p>
            <a:pPr marL="12700">
              <a:lnSpc>
                <a:spcPts val="1100"/>
              </a:lnSpc>
            </a:pPr>
            <a:r>
              <a:rPr dirty="0"/>
              <a:t>3-</a:t>
            </a:r>
            <a:fld id="{81D60167-4931-47E6-BA6A-407CBD079E47}" type="slidenum">
              <a:rPr dirty="0"/>
              <a:t>41</a:t>
            </a:fld>
            <a:endParaRP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70202" y="595376"/>
            <a:ext cx="5487798"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Disequilibrium Pricing</a:t>
            </a:r>
          </a:p>
        </p:txBody>
      </p:sp>
      <p:sp>
        <p:nvSpPr>
          <p:cNvPr id="3" name="object 3"/>
          <p:cNvSpPr txBox="1"/>
          <p:nvPr/>
        </p:nvSpPr>
        <p:spPr>
          <a:xfrm>
            <a:off x="1368678" y="1880743"/>
            <a:ext cx="9157970" cy="2135505"/>
          </a:xfrm>
          <a:prstGeom prst="rect">
            <a:avLst/>
          </a:prstGeom>
        </p:spPr>
        <p:txBody>
          <a:bodyPr vert="horz" wrap="square" lIns="0" tIns="13335" rIns="0" bIns="0" rtlCol="0">
            <a:spAutoFit/>
          </a:bodyPr>
          <a:lstStyle/>
          <a:p>
            <a:pPr marL="12700">
              <a:lnSpc>
                <a:spcPct val="100000"/>
              </a:lnSpc>
              <a:spcBef>
                <a:spcPts val="105"/>
              </a:spcBef>
            </a:pPr>
            <a:r>
              <a:rPr sz="3200" dirty="0">
                <a:solidFill>
                  <a:srgbClr val="404040"/>
                </a:solidFill>
                <a:latin typeface="Sakkal Majalla" panose="02000000000000000000" pitchFamily="2" charset="-78"/>
                <a:cs typeface="Sakkal Majalla" panose="02000000000000000000" pitchFamily="2" charset="-78"/>
              </a:rPr>
              <a:t>Price Ceiling:</a:t>
            </a:r>
            <a:endParaRPr sz="3200" dirty="0">
              <a:latin typeface="Sakkal Majalla" panose="02000000000000000000" pitchFamily="2" charset="-78"/>
              <a:cs typeface="Sakkal Majalla" panose="02000000000000000000" pitchFamily="2" charset="-78"/>
            </a:endParaRPr>
          </a:p>
          <a:p>
            <a:pPr marL="305435" indent="-184150">
              <a:lnSpc>
                <a:spcPct val="100000"/>
              </a:lnSpc>
              <a:spcBef>
                <a:spcPts val="10"/>
              </a:spcBef>
              <a:buClr>
                <a:srgbClr val="1CACE3"/>
              </a:buClr>
              <a:buFont typeface="Calibri"/>
              <a:buChar char="◦"/>
              <a:tabLst>
                <a:tab pos="306070" algn="l"/>
              </a:tabLst>
            </a:pPr>
            <a:r>
              <a:rPr sz="3200" dirty="0">
                <a:solidFill>
                  <a:srgbClr val="404040"/>
                </a:solidFill>
                <a:latin typeface="Sakkal Majalla" panose="02000000000000000000" pitchFamily="2" charset="-78"/>
                <a:cs typeface="Sakkal Majalla" panose="02000000000000000000" pitchFamily="2" charset="-78"/>
              </a:rPr>
              <a:t>Upper limit (maximum price) imposed on the price of a good or service.</a:t>
            </a:r>
            <a:endParaRPr sz="3200" dirty="0">
              <a:latin typeface="Sakkal Majalla" panose="02000000000000000000" pitchFamily="2" charset="-78"/>
              <a:cs typeface="Sakkal Majalla" panose="02000000000000000000" pitchFamily="2" charset="-78"/>
            </a:endParaRPr>
          </a:p>
          <a:p>
            <a:pPr marL="12700">
              <a:lnSpc>
                <a:spcPct val="100000"/>
              </a:lnSpc>
              <a:spcBef>
                <a:spcPts val="1210"/>
              </a:spcBef>
            </a:pPr>
            <a:r>
              <a:rPr sz="3200" dirty="0">
                <a:solidFill>
                  <a:srgbClr val="404040"/>
                </a:solidFill>
                <a:latin typeface="Sakkal Majalla" panose="02000000000000000000" pitchFamily="2" charset="-78"/>
                <a:cs typeface="Sakkal Majalla" panose="02000000000000000000" pitchFamily="2" charset="-78"/>
              </a:rPr>
              <a:t>Price Floor:</a:t>
            </a:r>
            <a:endParaRPr sz="3200" dirty="0">
              <a:latin typeface="Sakkal Majalla" panose="02000000000000000000" pitchFamily="2" charset="-78"/>
              <a:cs typeface="Sakkal Majalla" panose="02000000000000000000" pitchFamily="2" charset="-78"/>
            </a:endParaRPr>
          </a:p>
          <a:p>
            <a:pPr marL="305435" indent="-184150">
              <a:lnSpc>
                <a:spcPct val="100000"/>
              </a:lnSpc>
              <a:spcBef>
                <a:spcPts val="25"/>
              </a:spcBef>
              <a:buClr>
                <a:srgbClr val="1CACE3"/>
              </a:buClr>
              <a:buFont typeface="Calibri"/>
              <a:buChar char="◦"/>
              <a:tabLst>
                <a:tab pos="306070" algn="l"/>
              </a:tabLst>
            </a:pPr>
            <a:r>
              <a:rPr sz="3200" dirty="0">
                <a:solidFill>
                  <a:srgbClr val="404040"/>
                </a:solidFill>
                <a:latin typeface="Sakkal Majalla" panose="02000000000000000000" pitchFamily="2" charset="-78"/>
                <a:cs typeface="Sakkal Majalla" panose="02000000000000000000" pitchFamily="2" charset="-78"/>
              </a:rPr>
              <a:t>Lower limit (minimum price) imposed on the price of a good or service.</a:t>
            </a:r>
            <a:endParaRPr sz="3200" dirty="0">
              <a:latin typeface="Sakkal Majalla" panose="02000000000000000000" pitchFamily="2" charset="-78"/>
              <a:cs typeface="Sakkal Majalla" panose="02000000000000000000" pitchFamily="2" charset="-78"/>
            </a:endParaRPr>
          </a:p>
        </p:txBody>
      </p:sp>
      <p:sp>
        <p:nvSpPr>
          <p:cNvPr id="4" name="object 4"/>
          <p:cNvSpPr txBox="1"/>
          <p:nvPr/>
        </p:nvSpPr>
        <p:spPr>
          <a:xfrm>
            <a:off x="10290809" y="6338417"/>
            <a:ext cx="297815" cy="166071"/>
          </a:xfrm>
          <a:prstGeom prst="rect">
            <a:avLst/>
          </a:prstGeom>
        </p:spPr>
        <p:txBody>
          <a:bodyPr vert="horz" wrap="square" lIns="0" tIns="12065" rIns="0" bIns="0" rtlCol="0">
            <a:spAutoFit/>
          </a:bodyPr>
          <a:lstStyle/>
          <a:p>
            <a:pPr marL="12700">
              <a:lnSpc>
                <a:spcPct val="100000"/>
              </a:lnSpc>
              <a:spcBef>
                <a:spcPts val="95"/>
              </a:spcBef>
            </a:pPr>
            <a:r>
              <a:rPr sz="1000" dirty="0">
                <a:latin typeface="Sakkal Majalla" panose="02000000000000000000" pitchFamily="2" charset="-78"/>
                <a:cs typeface="Sakkal Majalla" panose="02000000000000000000" pitchFamily="2" charset="-78"/>
              </a:rPr>
              <a:t>LO-5</a:t>
            </a:r>
            <a:endParaRPr sz="1000">
              <a:latin typeface="Sakkal Majalla" panose="02000000000000000000" pitchFamily="2" charset="-78"/>
              <a:cs typeface="Sakkal Majalla" panose="02000000000000000000" pitchFamily="2" charset="-78"/>
            </a:endParaRPr>
          </a:p>
        </p:txBody>
      </p:sp>
      <p:sp>
        <p:nvSpPr>
          <p:cNvPr id="5" name="object 5"/>
          <p:cNvSpPr/>
          <p:nvPr/>
        </p:nvSpPr>
        <p:spPr>
          <a:xfrm>
            <a:off x="9674352" y="435863"/>
            <a:ext cx="1987296" cy="1469136"/>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6" name="object 6"/>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42</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30274" y="473709"/>
            <a:ext cx="4132326"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Price Ceilings</a:t>
            </a:r>
          </a:p>
        </p:txBody>
      </p:sp>
      <p:sp>
        <p:nvSpPr>
          <p:cNvPr id="3" name="object 3"/>
          <p:cNvSpPr txBox="1"/>
          <p:nvPr/>
        </p:nvSpPr>
        <p:spPr>
          <a:xfrm>
            <a:off x="1337310" y="1880743"/>
            <a:ext cx="7548422" cy="3770904"/>
          </a:xfrm>
          <a:prstGeom prst="rect">
            <a:avLst/>
          </a:prstGeom>
        </p:spPr>
        <p:txBody>
          <a:bodyPr vert="horz" wrap="square" lIns="0" tIns="13335" rIns="0" bIns="0" rtlCol="0">
            <a:spAutoFit/>
          </a:bodyPr>
          <a:lstStyle/>
          <a:p>
            <a:pPr marL="199390" indent="-187325">
              <a:lnSpc>
                <a:spcPct val="100000"/>
              </a:lnSpc>
              <a:spcBef>
                <a:spcPts val="105"/>
              </a:spcBef>
              <a:buClr>
                <a:srgbClr val="1CACE3"/>
              </a:buClr>
              <a:buSzPct val="96875"/>
              <a:buFont typeface="Wingdings"/>
              <a:buChar char=""/>
              <a:tabLst>
                <a:tab pos="200025" algn="l"/>
              </a:tabLst>
            </a:pPr>
            <a:r>
              <a:rPr sz="3200" dirty="0">
                <a:latin typeface="Sakkal Majalla" panose="02000000000000000000" pitchFamily="2" charset="-78"/>
                <a:cs typeface="Sakkal Majalla" panose="02000000000000000000" pitchFamily="2" charset="-78"/>
              </a:rPr>
              <a:t>Price ceilings have three predictable effects:</a:t>
            </a:r>
          </a:p>
          <a:p>
            <a:pPr marL="400050" lvl="1" indent="-187325">
              <a:lnSpc>
                <a:spcPct val="100000"/>
              </a:lnSpc>
              <a:spcBef>
                <a:spcPts val="10"/>
              </a:spcBef>
              <a:buClr>
                <a:srgbClr val="1CACE3"/>
              </a:buClr>
              <a:buSzPct val="96875"/>
              <a:buFont typeface="Wingdings"/>
              <a:buChar char=""/>
              <a:tabLst>
                <a:tab pos="400685" algn="l"/>
              </a:tabLst>
            </a:pPr>
            <a:r>
              <a:rPr sz="3200" dirty="0">
                <a:latin typeface="Sakkal Majalla" panose="02000000000000000000" pitchFamily="2" charset="-78"/>
                <a:cs typeface="Sakkal Majalla" panose="02000000000000000000" pitchFamily="2" charset="-78"/>
              </a:rPr>
              <a:t>They increase quantity demanded.</a:t>
            </a:r>
          </a:p>
          <a:p>
            <a:pPr marL="400050" lvl="1" indent="-187325">
              <a:lnSpc>
                <a:spcPct val="100000"/>
              </a:lnSpc>
              <a:spcBef>
                <a:spcPts val="215"/>
              </a:spcBef>
              <a:buClr>
                <a:srgbClr val="1CACE3"/>
              </a:buClr>
              <a:buSzPct val="96875"/>
              <a:buFont typeface="Wingdings"/>
              <a:buChar char=""/>
              <a:tabLst>
                <a:tab pos="400685" algn="l"/>
              </a:tabLst>
            </a:pPr>
            <a:r>
              <a:rPr sz="3200" dirty="0">
                <a:latin typeface="Sakkal Majalla" panose="02000000000000000000" pitchFamily="2" charset="-78"/>
                <a:cs typeface="Sakkal Majalla" panose="02000000000000000000" pitchFamily="2" charset="-78"/>
              </a:rPr>
              <a:t>They decrease quantity supplied.</a:t>
            </a:r>
          </a:p>
          <a:p>
            <a:pPr marL="400685" lvl="1" indent="-187960">
              <a:lnSpc>
                <a:spcPct val="100000"/>
              </a:lnSpc>
              <a:spcBef>
                <a:spcPts val="215"/>
              </a:spcBef>
              <a:buClr>
                <a:srgbClr val="1CACE3"/>
              </a:buClr>
              <a:buSzPct val="96875"/>
              <a:buFont typeface="Wingdings"/>
              <a:buChar char=""/>
              <a:tabLst>
                <a:tab pos="401320" algn="l"/>
              </a:tabLst>
            </a:pPr>
            <a:r>
              <a:rPr sz="3200" dirty="0">
                <a:latin typeface="Sakkal Majalla" panose="02000000000000000000" pitchFamily="2" charset="-78"/>
                <a:cs typeface="Sakkal Majalla" panose="02000000000000000000" pitchFamily="2" charset="-78"/>
              </a:rPr>
              <a:t>They create a market </a:t>
            </a:r>
            <a:r>
              <a:rPr sz="3200" b="1" dirty="0">
                <a:latin typeface="Sakkal Majalla" panose="02000000000000000000" pitchFamily="2" charset="-78"/>
                <a:cs typeface="Sakkal Majalla" panose="02000000000000000000" pitchFamily="2" charset="-78"/>
              </a:rPr>
              <a:t>shortage</a:t>
            </a:r>
            <a:r>
              <a:rPr sz="3200" dirty="0">
                <a:latin typeface="Sakkal Majalla" panose="02000000000000000000" pitchFamily="2" charset="-78"/>
                <a:cs typeface="Sakkal Majalla" panose="02000000000000000000" pitchFamily="2" charset="-78"/>
              </a:rPr>
              <a:t>.</a:t>
            </a:r>
          </a:p>
          <a:p>
            <a:pPr marL="199390" indent="-187325">
              <a:lnSpc>
                <a:spcPct val="100000"/>
              </a:lnSpc>
              <a:spcBef>
                <a:spcPts val="1215"/>
              </a:spcBef>
              <a:buClr>
                <a:srgbClr val="1CACE3"/>
              </a:buClr>
              <a:buSzPct val="96875"/>
              <a:buFont typeface="Wingdings"/>
              <a:buChar char=""/>
              <a:tabLst>
                <a:tab pos="200025" algn="l"/>
              </a:tabLst>
            </a:pPr>
            <a:r>
              <a:rPr sz="3200" dirty="0">
                <a:latin typeface="Sakkal Majalla" panose="02000000000000000000" pitchFamily="2" charset="-78"/>
                <a:cs typeface="Sakkal Majalla" panose="02000000000000000000" pitchFamily="2" charset="-78"/>
              </a:rPr>
              <a:t>Rent controls on housing are an example.</a:t>
            </a:r>
          </a:p>
          <a:p>
            <a:pPr marL="104139" marR="5080" indent="-91440">
              <a:lnSpc>
                <a:spcPts val="3460"/>
              </a:lnSpc>
              <a:spcBef>
                <a:spcPts val="1450"/>
              </a:spcBef>
              <a:buClr>
                <a:srgbClr val="1CACE3"/>
              </a:buClr>
              <a:buSzPct val="96875"/>
              <a:buFont typeface="Wingdings"/>
              <a:buChar char=""/>
              <a:tabLst>
                <a:tab pos="200025" algn="l"/>
              </a:tabLst>
            </a:pPr>
            <a:r>
              <a:rPr sz="3200" dirty="0">
                <a:latin typeface="Sakkal Majalla" panose="02000000000000000000" pitchFamily="2" charset="-78"/>
                <a:cs typeface="Sakkal Majalla" panose="02000000000000000000" pitchFamily="2" charset="-78"/>
              </a:rPr>
              <a:t>There will be less housing for everyone when rent controls  are imposed</a:t>
            </a:r>
            <a:r>
              <a:rPr sz="2000" dirty="0">
                <a:latin typeface="Sakkal Majalla" panose="02000000000000000000" pitchFamily="2" charset="-78"/>
                <a:cs typeface="Sakkal Majalla" panose="02000000000000000000" pitchFamily="2" charset="-78"/>
              </a:rPr>
              <a:t>.</a:t>
            </a:r>
          </a:p>
        </p:txBody>
      </p:sp>
      <p:sp>
        <p:nvSpPr>
          <p:cNvPr id="4" name="object 4"/>
          <p:cNvSpPr/>
          <p:nvPr/>
        </p:nvSpPr>
        <p:spPr>
          <a:xfrm>
            <a:off x="9332976" y="301752"/>
            <a:ext cx="1764575" cy="1255776"/>
          </a:xfrm>
          <a:prstGeom prst="rect">
            <a:avLst/>
          </a:prstGeom>
          <a:blipFill>
            <a:blip r:embed="rId3"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5" name="object 5"/>
          <p:cNvSpPr/>
          <p:nvPr/>
        </p:nvSpPr>
        <p:spPr>
          <a:xfrm>
            <a:off x="8135058" y="1981200"/>
            <a:ext cx="3959553" cy="2699004"/>
          </a:xfrm>
          <a:prstGeom prst="rect">
            <a:avLst/>
          </a:prstGeom>
          <a:blipFill>
            <a:blip r:embed="rId4"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6" name="object 6"/>
          <p:cNvSpPr txBox="1">
            <a:spLocks noGrp="1"/>
          </p:cNvSpPr>
          <p:nvPr>
            <p:ph type="sldNum" sz="quarter" idx="7"/>
          </p:nvPr>
        </p:nvSpPr>
        <p:spPr>
          <a:xfrm>
            <a:off x="10862818" y="6575247"/>
            <a:ext cx="288569" cy="14619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43</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4"/>
          <p:cNvSpPr>
            <a:spLocks noChangeShapeType="1"/>
          </p:cNvSpPr>
          <p:nvPr/>
        </p:nvSpPr>
        <p:spPr bwMode="auto">
          <a:xfrm>
            <a:off x="1547813" y="1196975"/>
            <a:ext cx="0" cy="37449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3" name="Line 5"/>
          <p:cNvSpPr>
            <a:spLocks noChangeShapeType="1"/>
          </p:cNvSpPr>
          <p:nvPr/>
        </p:nvSpPr>
        <p:spPr bwMode="auto">
          <a:xfrm>
            <a:off x="1547813" y="4941888"/>
            <a:ext cx="583247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4" name="Line 7"/>
          <p:cNvSpPr>
            <a:spLocks noChangeShapeType="1"/>
          </p:cNvSpPr>
          <p:nvPr/>
        </p:nvSpPr>
        <p:spPr bwMode="auto">
          <a:xfrm>
            <a:off x="5580063" y="3933825"/>
            <a:ext cx="0" cy="1008063"/>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5" name="Line 8"/>
          <p:cNvSpPr>
            <a:spLocks noChangeShapeType="1"/>
          </p:cNvSpPr>
          <p:nvPr/>
        </p:nvSpPr>
        <p:spPr bwMode="auto">
          <a:xfrm>
            <a:off x="1547813" y="3068638"/>
            <a:ext cx="2879725" cy="0"/>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6" name="Line 9"/>
          <p:cNvSpPr>
            <a:spLocks noChangeShapeType="1"/>
          </p:cNvSpPr>
          <p:nvPr/>
        </p:nvSpPr>
        <p:spPr bwMode="auto">
          <a:xfrm>
            <a:off x="4441825" y="3068638"/>
            <a:ext cx="0" cy="1873250"/>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7" name="Line 10"/>
          <p:cNvSpPr>
            <a:spLocks noChangeShapeType="1"/>
          </p:cNvSpPr>
          <p:nvPr/>
        </p:nvSpPr>
        <p:spPr bwMode="auto">
          <a:xfrm>
            <a:off x="1547813" y="3903663"/>
            <a:ext cx="1728787" cy="0"/>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8" name="Line 11"/>
          <p:cNvSpPr>
            <a:spLocks noChangeShapeType="1"/>
          </p:cNvSpPr>
          <p:nvPr/>
        </p:nvSpPr>
        <p:spPr bwMode="auto">
          <a:xfrm>
            <a:off x="3276600" y="3860800"/>
            <a:ext cx="0" cy="1081088"/>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9" name="Line 13"/>
          <p:cNvSpPr>
            <a:spLocks noChangeShapeType="1"/>
          </p:cNvSpPr>
          <p:nvPr/>
        </p:nvSpPr>
        <p:spPr bwMode="auto">
          <a:xfrm flipV="1">
            <a:off x="2484438" y="1685925"/>
            <a:ext cx="3887787" cy="273526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10" name="Line 14"/>
          <p:cNvSpPr>
            <a:spLocks noChangeShapeType="1"/>
          </p:cNvSpPr>
          <p:nvPr/>
        </p:nvSpPr>
        <p:spPr bwMode="auto">
          <a:xfrm>
            <a:off x="3276600" y="3903663"/>
            <a:ext cx="2303463"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11" name="Line 15"/>
          <p:cNvSpPr>
            <a:spLocks noChangeShapeType="1"/>
          </p:cNvSpPr>
          <p:nvPr/>
        </p:nvSpPr>
        <p:spPr bwMode="auto">
          <a:xfrm>
            <a:off x="2411413" y="1512888"/>
            <a:ext cx="3960812" cy="302418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12" name="Text Box 18"/>
          <p:cNvSpPr txBox="1">
            <a:spLocks noChangeArrowheads="1"/>
          </p:cNvSpPr>
          <p:nvPr/>
        </p:nvSpPr>
        <p:spPr bwMode="auto">
          <a:xfrm>
            <a:off x="6084888" y="1341438"/>
            <a:ext cx="5032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S</a:t>
            </a:r>
          </a:p>
        </p:txBody>
      </p:sp>
      <p:sp>
        <p:nvSpPr>
          <p:cNvPr id="13" name="Text Box 19"/>
          <p:cNvSpPr txBox="1">
            <a:spLocks noChangeArrowheads="1"/>
          </p:cNvSpPr>
          <p:nvPr/>
        </p:nvSpPr>
        <p:spPr bwMode="auto">
          <a:xfrm>
            <a:off x="4398963" y="2881313"/>
            <a:ext cx="5032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E</a:t>
            </a:r>
          </a:p>
        </p:txBody>
      </p:sp>
      <p:sp>
        <p:nvSpPr>
          <p:cNvPr id="14" name="Text Box 20"/>
          <p:cNvSpPr txBox="1">
            <a:spLocks noChangeArrowheads="1"/>
          </p:cNvSpPr>
          <p:nvPr/>
        </p:nvSpPr>
        <p:spPr bwMode="auto">
          <a:xfrm>
            <a:off x="5349875" y="3422650"/>
            <a:ext cx="5032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B</a:t>
            </a:r>
          </a:p>
        </p:txBody>
      </p:sp>
      <p:sp>
        <p:nvSpPr>
          <p:cNvPr id="15" name="Text Box 21"/>
          <p:cNvSpPr txBox="1">
            <a:spLocks noChangeArrowheads="1"/>
          </p:cNvSpPr>
          <p:nvPr/>
        </p:nvSpPr>
        <p:spPr bwMode="auto">
          <a:xfrm>
            <a:off x="6113463" y="4394200"/>
            <a:ext cx="5032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d</a:t>
            </a:r>
          </a:p>
        </p:txBody>
      </p:sp>
      <p:sp>
        <p:nvSpPr>
          <p:cNvPr id="16" name="Text Box 22"/>
          <p:cNvSpPr txBox="1">
            <a:spLocks noChangeArrowheads="1"/>
          </p:cNvSpPr>
          <p:nvPr/>
        </p:nvSpPr>
        <p:spPr bwMode="auto">
          <a:xfrm>
            <a:off x="2757488" y="3586163"/>
            <a:ext cx="5032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A</a:t>
            </a:r>
          </a:p>
        </p:txBody>
      </p:sp>
      <p:sp>
        <p:nvSpPr>
          <p:cNvPr id="17" name="Text Box 23"/>
          <p:cNvSpPr txBox="1">
            <a:spLocks noChangeArrowheads="1"/>
          </p:cNvSpPr>
          <p:nvPr/>
        </p:nvSpPr>
        <p:spPr bwMode="auto">
          <a:xfrm>
            <a:off x="971550" y="974725"/>
            <a:ext cx="6477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P</a:t>
            </a:r>
          </a:p>
        </p:txBody>
      </p:sp>
      <p:sp>
        <p:nvSpPr>
          <p:cNvPr id="18" name="Text Box 24"/>
          <p:cNvSpPr txBox="1">
            <a:spLocks noChangeArrowheads="1"/>
          </p:cNvSpPr>
          <p:nvPr/>
        </p:nvSpPr>
        <p:spPr bwMode="auto">
          <a:xfrm>
            <a:off x="871538" y="2073275"/>
            <a:ext cx="647700" cy="201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endParaRPr lang="en-US" altLang="ar-JO" sz="1800" b="1" smtClean="0">
              <a:solidFill>
                <a:srgbClr val="000000"/>
              </a:solidFill>
              <a:latin typeface="Arial" panose="020B0604020202020204" pitchFamily="34" charset="0"/>
            </a:endParaRPr>
          </a:p>
          <a:p>
            <a:pPr fontAlgn="base">
              <a:spcBef>
                <a:spcPct val="50000"/>
              </a:spcBef>
              <a:spcAft>
                <a:spcPct val="0"/>
              </a:spcAft>
              <a:buClrTx/>
              <a:buSzTx/>
              <a:buFontTx/>
              <a:buNone/>
            </a:pPr>
            <a:endParaRPr lang="en-US" altLang="ar-JO" sz="1800" b="1" smtClean="0">
              <a:solidFill>
                <a:srgbClr val="000000"/>
              </a:solidFill>
              <a:latin typeface="Arial" panose="020B0604020202020204" pitchFamily="34" charset="0"/>
            </a:endParaRPr>
          </a:p>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30</a:t>
            </a:r>
          </a:p>
          <a:p>
            <a:pPr fontAlgn="base">
              <a:spcBef>
                <a:spcPct val="50000"/>
              </a:spcBef>
              <a:spcAft>
                <a:spcPct val="0"/>
              </a:spcAft>
              <a:buClrTx/>
              <a:buSzTx/>
              <a:buFontTx/>
              <a:buNone/>
            </a:pPr>
            <a:endParaRPr lang="en-US" altLang="ar-JO" sz="1800" b="1" smtClean="0">
              <a:solidFill>
                <a:srgbClr val="000000"/>
              </a:solidFill>
              <a:latin typeface="Arial" panose="020B0604020202020204" pitchFamily="34" charset="0"/>
            </a:endParaRPr>
          </a:p>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20</a:t>
            </a:r>
          </a:p>
        </p:txBody>
      </p:sp>
      <p:sp>
        <p:nvSpPr>
          <p:cNvPr id="19" name="Text Box 25"/>
          <p:cNvSpPr txBox="1">
            <a:spLocks noChangeArrowheads="1"/>
          </p:cNvSpPr>
          <p:nvPr/>
        </p:nvSpPr>
        <p:spPr bwMode="auto">
          <a:xfrm>
            <a:off x="2771775" y="4941888"/>
            <a:ext cx="3168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l" rtl="0"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   1500           3000         4000</a:t>
            </a:r>
          </a:p>
        </p:txBody>
      </p:sp>
      <p:sp>
        <p:nvSpPr>
          <p:cNvPr id="21" name="Text Box 31"/>
          <p:cNvSpPr txBox="1">
            <a:spLocks noChangeArrowheads="1"/>
          </p:cNvSpPr>
          <p:nvPr/>
        </p:nvSpPr>
        <p:spPr bwMode="auto">
          <a:xfrm>
            <a:off x="6804025" y="4941888"/>
            <a:ext cx="6477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Q</a:t>
            </a:r>
          </a:p>
        </p:txBody>
      </p:sp>
      <p:sp>
        <p:nvSpPr>
          <p:cNvPr id="22" name="object 4"/>
          <p:cNvSpPr/>
          <p:nvPr/>
        </p:nvSpPr>
        <p:spPr>
          <a:xfrm>
            <a:off x="9332976" y="301752"/>
            <a:ext cx="1764575" cy="1255776"/>
          </a:xfrm>
          <a:prstGeom prst="rect">
            <a:avLst/>
          </a:prstGeom>
          <a:blipFill>
            <a:blip r:embed="rId3"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380276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2000" fill="hold"/>
                                        <p:tgtEl>
                                          <p:spTgt spid="17"/>
                                        </p:tgtEl>
                                        <p:attrNameLst>
                                          <p:attrName>ppt_x</p:attrName>
                                        </p:attrNameLst>
                                      </p:cBhvr>
                                      <p:tavLst>
                                        <p:tav tm="0">
                                          <p:val>
                                            <p:strVal val="#ppt_x"/>
                                          </p:val>
                                        </p:tav>
                                        <p:tav tm="100000">
                                          <p:val>
                                            <p:strVal val="#ppt_x"/>
                                          </p:val>
                                        </p:tav>
                                      </p:tavLst>
                                    </p:anim>
                                    <p:anim calcmode="lin" valueType="num">
                                      <p:cBhvr additive="base">
                                        <p:cTn id="8" dur="20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2000" fill="hold"/>
                                        <p:tgtEl>
                                          <p:spTgt spid="2"/>
                                        </p:tgtEl>
                                        <p:attrNameLst>
                                          <p:attrName>ppt_x</p:attrName>
                                        </p:attrNameLst>
                                      </p:cBhvr>
                                      <p:tavLst>
                                        <p:tav tm="0">
                                          <p:val>
                                            <p:strVal val="#ppt_x"/>
                                          </p:val>
                                        </p:tav>
                                        <p:tav tm="100000">
                                          <p:val>
                                            <p:strVal val="#ppt_x"/>
                                          </p:val>
                                        </p:tav>
                                      </p:tavLst>
                                    </p:anim>
                                    <p:anim calcmode="lin" valueType="num">
                                      <p:cBhvr additive="base">
                                        <p:cTn id="12" dur="20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ppt_x"/>
                                          </p:val>
                                        </p:tav>
                                        <p:tav tm="100000">
                                          <p:val>
                                            <p:strVal val="#ppt_x"/>
                                          </p:val>
                                        </p:tav>
                                      </p:tavLst>
                                    </p:anim>
                                    <p:anim calcmode="lin" valueType="num">
                                      <p:cBhvr additive="base">
                                        <p:cTn id="16" dur="200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2000" fill="hold"/>
                                        <p:tgtEl>
                                          <p:spTgt spid="21"/>
                                        </p:tgtEl>
                                        <p:attrNameLst>
                                          <p:attrName>ppt_x</p:attrName>
                                        </p:attrNameLst>
                                      </p:cBhvr>
                                      <p:tavLst>
                                        <p:tav tm="0">
                                          <p:val>
                                            <p:strVal val="#ppt_x"/>
                                          </p:val>
                                        </p:tav>
                                        <p:tav tm="100000">
                                          <p:val>
                                            <p:strVal val="#ppt_x"/>
                                          </p:val>
                                        </p:tav>
                                      </p:tavLst>
                                    </p:anim>
                                    <p:anim calcmode="lin" valueType="num">
                                      <p:cBhvr additive="base">
                                        <p:cTn id="20" dur="20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2000" fill="hold"/>
                                        <p:tgtEl>
                                          <p:spTgt spid="9"/>
                                        </p:tgtEl>
                                        <p:attrNameLst>
                                          <p:attrName>ppt_x</p:attrName>
                                        </p:attrNameLst>
                                      </p:cBhvr>
                                      <p:tavLst>
                                        <p:tav tm="0">
                                          <p:val>
                                            <p:strVal val="#ppt_x"/>
                                          </p:val>
                                        </p:tav>
                                        <p:tav tm="100000">
                                          <p:val>
                                            <p:strVal val="#ppt_x"/>
                                          </p:val>
                                        </p:tav>
                                      </p:tavLst>
                                    </p:anim>
                                    <p:anim calcmode="lin" valueType="num">
                                      <p:cBhvr additive="base">
                                        <p:cTn id="36" dur="2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2000" fill="hold"/>
                                        <p:tgtEl>
                                          <p:spTgt spid="12"/>
                                        </p:tgtEl>
                                        <p:attrNameLst>
                                          <p:attrName>ppt_x</p:attrName>
                                        </p:attrNameLst>
                                      </p:cBhvr>
                                      <p:tavLst>
                                        <p:tav tm="0">
                                          <p:val>
                                            <p:strVal val="#ppt_x"/>
                                          </p:val>
                                        </p:tav>
                                        <p:tav tm="100000">
                                          <p:val>
                                            <p:strVal val="#ppt_x"/>
                                          </p:val>
                                        </p:tav>
                                      </p:tavLst>
                                    </p:anim>
                                    <p:anim calcmode="lin" valueType="num">
                                      <p:cBhvr additive="base">
                                        <p:cTn id="40" dur="2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ppt_x"/>
                                          </p:val>
                                        </p:tav>
                                        <p:tav tm="100000">
                                          <p:val>
                                            <p:strVal val="#ppt_x"/>
                                          </p:val>
                                        </p:tav>
                                      </p:tavLst>
                                    </p:anim>
                                    <p:anim calcmode="lin" valueType="num">
                                      <p:cBhvr additive="base">
                                        <p:cTn id="46" dur="2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ppt_x"/>
                                          </p:val>
                                        </p:tav>
                                        <p:tav tm="100000">
                                          <p:val>
                                            <p:strVal val="#ppt_x"/>
                                          </p:val>
                                        </p:tav>
                                      </p:tavLst>
                                    </p:anim>
                                    <p:anim calcmode="lin" valueType="num">
                                      <p:cBhvr additive="base">
                                        <p:cTn id="50" dur="2000" fill="hold"/>
                                        <p:tgtEl>
                                          <p:spTgt spid="18"/>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ppt_x"/>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ppt_x"/>
                                          </p:val>
                                        </p:tav>
                                        <p:tav tm="100000">
                                          <p:val>
                                            <p:strVal val="#ppt_x"/>
                                          </p:val>
                                        </p:tav>
                                      </p:tavLst>
                                    </p:anim>
                                    <p:anim calcmode="lin" valueType="num">
                                      <p:cBhvr additive="base">
                                        <p:cTn id="62" dur="20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2000" fill="hold"/>
                                        <p:tgtEl>
                                          <p:spTgt spid="7"/>
                                        </p:tgtEl>
                                        <p:attrNameLst>
                                          <p:attrName>ppt_x</p:attrName>
                                        </p:attrNameLst>
                                      </p:cBhvr>
                                      <p:tavLst>
                                        <p:tav tm="0">
                                          <p:val>
                                            <p:strVal val="#ppt_x"/>
                                          </p:val>
                                        </p:tav>
                                        <p:tav tm="100000">
                                          <p:val>
                                            <p:strVal val="#ppt_x"/>
                                          </p:val>
                                        </p:tav>
                                      </p:tavLst>
                                    </p:anim>
                                    <p:anim calcmode="lin" valueType="num">
                                      <p:cBhvr additive="base">
                                        <p:cTn id="68" dur="2000" fill="hold"/>
                                        <p:tgtEl>
                                          <p:spTgt spid="7"/>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2000" fill="hold"/>
                                        <p:tgtEl>
                                          <p:spTgt spid="8"/>
                                        </p:tgtEl>
                                        <p:attrNameLst>
                                          <p:attrName>ppt_x</p:attrName>
                                        </p:attrNameLst>
                                      </p:cBhvr>
                                      <p:tavLst>
                                        <p:tav tm="0">
                                          <p:val>
                                            <p:strVal val="#ppt_x"/>
                                          </p:val>
                                        </p:tav>
                                        <p:tav tm="100000">
                                          <p:val>
                                            <p:strVal val="#ppt_x"/>
                                          </p:val>
                                        </p:tav>
                                      </p:tavLst>
                                    </p:anim>
                                    <p:anim calcmode="lin" valueType="num">
                                      <p:cBhvr additive="base">
                                        <p:cTn id="72" dur="2000" fill="hold"/>
                                        <p:tgtEl>
                                          <p:spTgt spid="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2000" fill="hold"/>
                                        <p:tgtEl>
                                          <p:spTgt spid="16"/>
                                        </p:tgtEl>
                                        <p:attrNameLst>
                                          <p:attrName>ppt_x</p:attrName>
                                        </p:attrNameLst>
                                      </p:cBhvr>
                                      <p:tavLst>
                                        <p:tav tm="0">
                                          <p:val>
                                            <p:strVal val="#ppt_x"/>
                                          </p:val>
                                        </p:tav>
                                        <p:tav tm="100000">
                                          <p:val>
                                            <p:strVal val="#ppt_x"/>
                                          </p:val>
                                        </p:tav>
                                      </p:tavLst>
                                    </p:anim>
                                    <p:anim calcmode="lin" valueType="num">
                                      <p:cBhvr additive="base">
                                        <p:cTn id="76" dur="2000" fill="hold"/>
                                        <p:tgtEl>
                                          <p:spTgt spid="1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2000" fill="hold"/>
                                        <p:tgtEl>
                                          <p:spTgt spid="14"/>
                                        </p:tgtEl>
                                        <p:attrNameLst>
                                          <p:attrName>ppt_x</p:attrName>
                                        </p:attrNameLst>
                                      </p:cBhvr>
                                      <p:tavLst>
                                        <p:tav tm="0">
                                          <p:val>
                                            <p:strVal val="#ppt_x"/>
                                          </p:val>
                                        </p:tav>
                                        <p:tav tm="100000">
                                          <p:val>
                                            <p:strVal val="#ppt_x"/>
                                          </p:val>
                                        </p:tav>
                                      </p:tavLst>
                                    </p:anim>
                                    <p:anim calcmode="lin" valueType="num">
                                      <p:cBhvr additive="base">
                                        <p:cTn id="80" dur="2000" fill="hold"/>
                                        <p:tgtEl>
                                          <p:spTgt spid="14"/>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additive="base">
                                        <p:cTn id="83" dur="2000" fill="hold"/>
                                        <p:tgtEl>
                                          <p:spTgt spid="4"/>
                                        </p:tgtEl>
                                        <p:attrNameLst>
                                          <p:attrName>ppt_x</p:attrName>
                                        </p:attrNameLst>
                                      </p:cBhvr>
                                      <p:tavLst>
                                        <p:tav tm="0">
                                          <p:val>
                                            <p:strVal val="#ppt_x"/>
                                          </p:val>
                                        </p:tav>
                                        <p:tav tm="100000">
                                          <p:val>
                                            <p:strVal val="#ppt_x"/>
                                          </p:val>
                                        </p:tav>
                                      </p:tavLst>
                                    </p:anim>
                                    <p:anim calcmode="lin" valueType="num">
                                      <p:cBhvr additive="base">
                                        <p:cTn id="84" dur="2000" fill="hold"/>
                                        <p:tgtEl>
                                          <p:spTgt spid="4"/>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2000" fill="hold"/>
                                        <p:tgtEl>
                                          <p:spTgt spid="10"/>
                                        </p:tgtEl>
                                        <p:attrNameLst>
                                          <p:attrName>ppt_x</p:attrName>
                                        </p:attrNameLst>
                                      </p:cBhvr>
                                      <p:tavLst>
                                        <p:tav tm="0">
                                          <p:val>
                                            <p:strVal val="#ppt_x"/>
                                          </p:val>
                                        </p:tav>
                                        <p:tav tm="100000">
                                          <p:val>
                                            <p:strVal val="#ppt_x"/>
                                          </p:val>
                                        </p:tav>
                                      </p:tavLst>
                                    </p:anim>
                                    <p:anim calcmode="lin" valueType="num">
                                      <p:cBhvr additive="base">
                                        <p:cTn id="88"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18" grpId="0"/>
      <p:bldP spid="19" grpId="0"/>
      <p:bldP spid="2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05714" y="485394"/>
            <a:ext cx="3561486"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Price Floors</a:t>
            </a:r>
          </a:p>
        </p:txBody>
      </p:sp>
      <p:sp>
        <p:nvSpPr>
          <p:cNvPr id="3" name="object 3"/>
          <p:cNvSpPr txBox="1"/>
          <p:nvPr/>
        </p:nvSpPr>
        <p:spPr>
          <a:xfrm>
            <a:off x="705713" y="1747774"/>
            <a:ext cx="8440002" cy="2688557"/>
          </a:xfrm>
          <a:prstGeom prst="rect">
            <a:avLst/>
          </a:prstGeom>
        </p:spPr>
        <p:txBody>
          <a:bodyPr vert="horz" wrap="square" lIns="0" tIns="13335" rIns="0" bIns="0" rtlCol="0">
            <a:spAutoFit/>
          </a:bodyPr>
          <a:lstStyle/>
          <a:p>
            <a:pPr marL="199390" indent="-187325">
              <a:lnSpc>
                <a:spcPct val="100000"/>
              </a:lnSpc>
              <a:spcBef>
                <a:spcPts val="10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Price floors have three predictable effects:</a:t>
            </a:r>
            <a:endParaRPr sz="3200" dirty="0">
              <a:latin typeface="Sakkal Majalla" panose="02000000000000000000" pitchFamily="2" charset="-78"/>
              <a:cs typeface="Sakkal Majalla" panose="02000000000000000000" pitchFamily="2" charset="-78"/>
            </a:endParaRPr>
          </a:p>
          <a:p>
            <a:pPr marL="400685" lvl="1" indent="-187325">
              <a:lnSpc>
                <a:spcPct val="100000"/>
              </a:lnSpc>
              <a:spcBef>
                <a:spcPts val="10"/>
              </a:spcBef>
              <a:buClr>
                <a:srgbClr val="1CACE3"/>
              </a:buClr>
              <a:buSzPct val="96875"/>
              <a:buFont typeface="Wingdings"/>
              <a:buChar char=""/>
              <a:tabLst>
                <a:tab pos="401320" algn="l"/>
              </a:tabLst>
            </a:pPr>
            <a:r>
              <a:rPr sz="3200" dirty="0">
                <a:solidFill>
                  <a:srgbClr val="404040"/>
                </a:solidFill>
                <a:latin typeface="Sakkal Majalla" panose="02000000000000000000" pitchFamily="2" charset="-78"/>
                <a:cs typeface="Sakkal Majalla" panose="02000000000000000000" pitchFamily="2" charset="-78"/>
              </a:rPr>
              <a:t>They increase quantity supplied.</a:t>
            </a:r>
            <a:endParaRPr sz="3200" dirty="0">
              <a:latin typeface="Sakkal Majalla" panose="02000000000000000000" pitchFamily="2" charset="-78"/>
              <a:cs typeface="Sakkal Majalla" panose="02000000000000000000" pitchFamily="2" charset="-78"/>
            </a:endParaRPr>
          </a:p>
          <a:p>
            <a:pPr marL="400685" lvl="1" indent="-187325">
              <a:lnSpc>
                <a:spcPct val="100000"/>
              </a:lnSpc>
              <a:spcBef>
                <a:spcPts val="219"/>
              </a:spcBef>
              <a:buClr>
                <a:srgbClr val="1CACE3"/>
              </a:buClr>
              <a:buSzPct val="96875"/>
              <a:buFont typeface="Wingdings"/>
              <a:buChar char=""/>
              <a:tabLst>
                <a:tab pos="401320" algn="l"/>
              </a:tabLst>
            </a:pPr>
            <a:r>
              <a:rPr sz="3200" dirty="0">
                <a:solidFill>
                  <a:srgbClr val="404040"/>
                </a:solidFill>
                <a:latin typeface="Sakkal Majalla" panose="02000000000000000000" pitchFamily="2" charset="-78"/>
                <a:cs typeface="Sakkal Majalla" panose="02000000000000000000" pitchFamily="2" charset="-78"/>
              </a:rPr>
              <a:t>They decrease quantity demanded.</a:t>
            </a:r>
            <a:endParaRPr sz="3200" dirty="0">
              <a:latin typeface="Sakkal Majalla" panose="02000000000000000000" pitchFamily="2" charset="-78"/>
              <a:cs typeface="Sakkal Majalla" panose="02000000000000000000" pitchFamily="2" charset="-78"/>
            </a:endParaRPr>
          </a:p>
          <a:p>
            <a:pPr marL="400685" lvl="1" indent="-187325">
              <a:lnSpc>
                <a:spcPct val="100000"/>
              </a:lnSpc>
              <a:spcBef>
                <a:spcPts val="215"/>
              </a:spcBef>
              <a:buClr>
                <a:srgbClr val="1CACE3"/>
              </a:buClr>
              <a:buSzPct val="96875"/>
              <a:buFont typeface="Wingdings"/>
              <a:buChar char=""/>
              <a:tabLst>
                <a:tab pos="401320" algn="l"/>
              </a:tabLst>
            </a:pPr>
            <a:r>
              <a:rPr sz="3200" dirty="0">
                <a:solidFill>
                  <a:srgbClr val="404040"/>
                </a:solidFill>
                <a:latin typeface="Sakkal Majalla" panose="02000000000000000000" pitchFamily="2" charset="-78"/>
                <a:cs typeface="Sakkal Majalla" panose="02000000000000000000" pitchFamily="2" charset="-78"/>
              </a:rPr>
              <a:t>They create a market </a:t>
            </a:r>
            <a:r>
              <a:rPr sz="3200" b="1" dirty="0">
                <a:solidFill>
                  <a:srgbClr val="404040"/>
                </a:solidFill>
                <a:latin typeface="Sakkal Majalla" panose="02000000000000000000" pitchFamily="2" charset="-78"/>
                <a:cs typeface="Sakkal Majalla" panose="02000000000000000000" pitchFamily="2" charset="-78"/>
              </a:rPr>
              <a:t>surplus</a:t>
            </a:r>
            <a:r>
              <a:rPr sz="3200" dirty="0">
                <a:solidFill>
                  <a:srgbClr val="404040"/>
                </a:solidFill>
                <a:latin typeface="Sakkal Majalla" panose="02000000000000000000" pitchFamily="2" charset="-78"/>
                <a:cs typeface="Sakkal Majalla" panose="02000000000000000000" pitchFamily="2" charset="-78"/>
              </a:rPr>
              <a:t>.</a:t>
            </a:r>
            <a:endParaRPr sz="3200" dirty="0">
              <a:latin typeface="Sakkal Majalla" panose="02000000000000000000" pitchFamily="2" charset="-78"/>
              <a:cs typeface="Sakkal Majalla" panose="02000000000000000000" pitchFamily="2" charset="-78"/>
            </a:endParaRPr>
          </a:p>
          <a:p>
            <a:pPr marL="104139" marR="5080" indent="-92075">
              <a:lnSpc>
                <a:spcPts val="3460"/>
              </a:lnSpc>
              <a:spcBef>
                <a:spcPts val="1645"/>
              </a:spcBef>
              <a:buClr>
                <a:srgbClr val="1CACE3"/>
              </a:buClr>
              <a:buSzPct val="96875"/>
              <a:buFont typeface="Wingdings"/>
              <a:buChar char=""/>
              <a:tabLst>
                <a:tab pos="200025" algn="l"/>
                <a:tab pos="2096135" algn="l"/>
                <a:tab pos="3411220" algn="l"/>
                <a:tab pos="4319905" algn="l"/>
                <a:tab pos="5426710" algn="l"/>
                <a:tab pos="7162165" algn="l"/>
              </a:tabLst>
            </a:pPr>
            <a:r>
              <a:rPr sz="3200" dirty="0" smtClean="0">
                <a:solidFill>
                  <a:srgbClr val="404040"/>
                </a:solidFill>
                <a:latin typeface="Sakkal Majalla" panose="02000000000000000000" pitchFamily="2" charset="-78"/>
                <a:cs typeface="Sakkal Majalla" panose="02000000000000000000" pitchFamily="2" charset="-78"/>
              </a:rPr>
              <a:t>Minimum</a:t>
            </a:r>
            <a:r>
              <a:rPr lang="ar-JO" sz="3200" dirty="0" smtClean="0">
                <a:solidFill>
                  <a:srgbClr val="404040"/>
                </a:solidFill>
                <a:latin typeface="Sakkal Majalla" panose="02000000000000000000" pitchFamily="2" charset="-78"/>
                <a:cs typeface="Sakkal Majalla" panose="02000000000000000000" pitchFamily="2" charset="-78"/>
              </a:rPr>
              <a:t> </a:t>
            </a:r>
            <a:r>
              <a:rPr sz="3200" dirty="0" smtClean="0">
                <a:solidFill>
                  <a:srgbClr val="404040"/>
                </a:solidFill>
                <a:latin typeface="Sakkal Majalla" panose="02000000000000000000" pitchFamily="2" charset="-78"/>
                <a:cs typeface="Sakkal Majalla" panose="02000000000000000000" pitchFamily="2" charset="-78"/>
              </a:rPr>
              <a:t>wages</a:t>
            </a:r>
            <a:r>
              <a:rPr lang="ar-JO" sz="3200" dirty="0">
                <a:solidFill>
                  <a:srgbClr val="404040"/>
                </a:solidFill>
                <a:latin typeface="Sakkal Majalla" panose="02000000000000000000" pitchFamily="2" charset="-78"/>
                <a:cs typeface="Sakkal Majalla" panose="02000000000000000000" pitchFamily="2" charset="-78"/>
              </a:rPr>
              <a:t> </a:t>
            </a:r>
            <a:r>
              <a:rPr sz="3200" dirty="0" smtClean="0">
                <a:solidFill>
                  <a:srgbClr val="404040"/>
                </a:solidFill>
                <a:latin typeface="Sakkal Majalla" panose="02000000000000000000" pitchFamily="2" charset="-78"/>
                <a:cs typeface="Sakkal Majalla" panose="02000000000000000000" pitchFamily="2" charset="-78"/>
              </a:rPr>
              <a:t>and</a:t>
            </a:r>
            <a:r>
              <a:rPr lang="ar-JO" sz="3200" dirty="0">
                <a:solidFill>
                  <a:srgbClr val="404040"/>
                </a:solidFill>
                <a:latin typeface="Sakkal Majalla" panose="02000000000000000000" pitchFamily="2" charset="-78"/>
                <a:cs typeface="Sakkal Majalla" panose="02000000000000000000" pitchFamily="2" charset="-78"/>
              </a:rPr>
              <a:t> </a:t>
            </a:r>
            <a:r>
              <a:rPr sz="3200" dirty="0" smtClean="0">
                <a:solidFill>
                  <a:srgbClr val="404040"/>
                </a:solidFill>
                <a:latin typeface="Sakkal Majalla" panose="02000000000000000000" pitchFamily="2" charset="-78"/>
                <a:cs typeface="Sakkal Majalla" panose="02000000000000000000" pitchFamily="2" charset="-78"/>
              </a:rPr>
              <a:t>price</a:t>
            </a:r>
            <a:r>
              <a:rPr lang="ar-JO" sz="3200" dirty="0">
                <a:solidFill>
                  <a:srgbClr val="404040"/>
                </a:solidFill>
                <a:latin typeface="Sakkal Majalla" panose="02000000000000000000" pitchFamily="2" charset="-78"/>
                <a:cs typeface="Sakkal Majalla" panose="02000000000000000000" pitchFamily="2" charset="-78"/>
              </a:rPr>
              <a:t> </a:t>
            </a:r>
            <a:r>
              <a:rPr sz="3200" dirty="0" smtClean="0">
                <a:solidFill>
                  <a:srgbClr val="404040"/>
                </a:solidFill>
                <a:latin typeface="Sakkal Majalla" panose="02000000000000000000" pitchFamily="2" charset="-78"/>
                <a:cs typeface="Sakkal Majalla" panose="02000000000000000000" pitchFamily="2" charset="-78"/>
              </a:rPr>
              <a:t>supports</a:t>
            </a:r>
            <a:r>
              <a:rPr lang="ar-JO" sz="3200" dirty="0">
                <a:solidFill>
                  <a:srgbClr val="404040"/>
                </a:solidFill>
                <a:latin typeface="Sakkal Majalla" panose="02000000000000000000" pitchFamily="2" charset="-78"/>
                <a:cs typeface="Sakkal Majalla" panose="02000000000000000000" pitchFamily="2" charset="-78"/>
              </a:rPr>
              <a:t> </a:t>
            </a:r>
            <a:r>
              <a:rPr sz="3200" dirty="0" smtClean="0">
                <a:solidFill>
                  <a:srgbClr val="404040"/>
                </a:solidFill>
                <a:latin typeface="Sakkal Majalla" panose="02000000000000000000" pitchFamily="2" charset="-78"/>
                <a:cs typeface="Sakkal Majalla" panose="02000000000000000000" pitchFamily="2" charset="-78"/>
              </a:rPr>
              <a:t>for  </a:t>
            </a:r>
            <a:r>
              <a:rPr sz="3200" dirty="0">
                <a:solidFill>
                  <a:srgbClr val="404040"/>
                </a:solidFill>
                <a:latin typeface="Sakkal Majalla" panose="02000000000000000000" pitchFamily="2" charset="-78"/>
                <a:cs typeface="Sakkal Majalla" panose="02000000000000000000" pitchFamily="2" charset="-78"/>
              </a:rPr>
              <a:t>agriculture are examples.</a:t>
            </a:r>
            <a:endParaRPr sz="3200" dirty="0">
              <a:latin typeface="Sakkal Majalla" panose="02000000000000000000" pitchFamily="2" charset="-78"/>
              <a:cs typeface="Sakkal Majalla" panose="02000000000000000000" pitchFamily="2" charset="-78"/>
            </a:endParaRPr>
          </a:p>
        </p:txBody>
      </p:sp>
      <p:sp>
        <p:nvSpPr>
          <p:cNvPr id="4" name="object 4"/>
          <p:cNvSpPr txBox="1"/>
          <p:nvPr/>
        </p:nvSpPr>
        <p:spPr>
          <a:xfrm>
            <a:off x="10290809" y="6338417"/>
            <a:ext cx="328658" cy="166071"/>
          </a:xfrm>
          <a:prstGeom prst="rect">
            <a:avLst/>
          </a:prstGeom>
        </p:spPr>
        <p:txBody>
          <a:bodyPr vert="horz" wrap="square" lIns="0" tIns="12065" rIns="0" bIns="0" rtlCol="0">
            <a:spAutoFit/>
          </a:bodyPr>
          <a:lstStyle/>
          <a:p>
            <a:pPr marL="12700">
              <a:lnSpc>
                <a:spcPct val="100000"/>
              </a:lnSpc>
              <a:spcBef>
                <a:spcPts val="95"/>
              </a:spcBef>
            </a:pPr>
            <a:r>
              <a:rPr sz="1000" dirty="0">
                <a:latin typeface="Sakkal Majalla" panose="02000000000000000000" pitchFamily="2" charset="-78"/>
                <a:cs typeface="Sakkal Majalla" panose="02000000000000000000" pitchFamily="2" charset="-78"/>
              </a:rPr>
              <a:t>LO-5</a:t>
            </a:r>
            <a:endParaRPr sz="1000">
              <a:latin typeface="Sakkal Majalla" panose="02000000000000000000" pitchFamily="2" charset="-78"/>
              <a:cs typeface="Sakkal Majalla" panose="02000000000000000000" pitchFamily="2" charset="-78"/>
            </a:endParaRPr>
          </a:p>
        </p:txBody>
      </p:sp>
      <p:sp>
        <p:nvSpPr>
          <p:cNvPr id="5" name="object 5"/>
          <p:cNvSpPr/>
          <p:nvPr/>
        </p:nvSpPr>
        <p:spPr>
          <a:xfrm>
            <a:off x="9078556" y="161544"/>
            <a:ext cx="2887502" cy="1255775"/>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6" name="object 6"/>
          <p:cNvSpPr txBox="1">
            <a:spLocks noGrp="1"/>
          </p:cNvSpPr>
          <p:nvPr>
            <p:ph type="sldNum" sz="quarter" idx="7"/>
          </p:nvPr>
        </p:nvSpPr>
        <p:spPr>
          <a:xfrm>
            <a:off x="10862818" y="6575247"/>
            <a:ext cx="314643" cy="14619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45</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087627" y="1837436"/>
            <a:ext cx="7445375" cy="3148298"/>
          </a:xfrm>
          <a:prstGeom prst="rect">
            <a:avLst/>
          </a:prstGeom>
        </p:spPr>
        <p:txBody>
          <a:bodyPr vert="horz" wrap="square" lIns="0" tIns="13335" rIns="0" bIns="0" rtlCol="0">
            <a:spAutoFit/>
          </a:bodyPr>
          <a:lstStyle/>
          <a:p>
            <a:pPr marL="199390" indent="-187325">
              <a:lnSpc>
                <a:spcPct val="100000"/>
              </a:lnSpc>
              <a:spcBef>
                <a:spcPts val="10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A government imposed price floor may create:</a:t>
            </a:r>
            <a:endParaRPr sz="3200" dirty="0">
              <a:latin typeface="Sakkal Majalla" panose="02000000000000000000" pitchFamily="2" charset="-78"/>
              <a:cs typeface="Sakkal Majalla" panose="02000000000000000000" pitchFamily="2" charset="-78"/>
            </a:endParaRPr>
          </a:p>
          <a:p>
            <a:pPr marL="400050" lvl="1" indent="-187325">
              <a:lnSpc>
                <a:spcPct val="100000"/>
              </a:lnSpc>
              <a:spcBef>
                <a:spcPts val="10"/>
              </a:spcBef>
              <a:buClr>
                <a:srgbClr val="1CACE3"/>
              </a:buClr>
              <a:buSzPct val="96875"/>
              <a:buFont typeface="Wingdings"/>
              <a:buChar char=""/>
              <a:tabLst>
                <a:tab pos="400685" algn="l"/>
              </a:tabLst>
            </a:pPr>
            <a:r>
              <a:rPr sz="3200" dirty="0">
                <a:solidFill>
                  <a:srgbClr val="404040"/>
                </a:solidFill>
                <a:latin typeface="Sakkal Majalla" panose="02000000000000000000" pitchFamily="2" charset="-78"/>
                <a:cs typeface="Sakkal Majalla" panose="02000000000000000000" pitchFamily="2" charset="-78"/>
              </a:rPr>
              <a:t>A wrong mix of output.</a:t>
            </a:r>
            <a:endParaRPr sz="3200" dirty="0">
              <a:latin typeface="Sakkal Majalla" panose="02000000000000000000" pitchFamily="2" charset="-78"/>
              <a:cs typeface="Sakkal Majalla" panose="02000000000000000000" pitchFamily="2" charset="-78"/>
            </a:endParaRPr>
          </a:p>
          <a:p>
            <a:pPr marL="400050" lvl="1" indent="-187325">
              <a:lnSpc>
                <a:spcPct val="100000"/>
              </a:lnSpc>
              <a:spcBef>
                <a:spcPts val="215"/>
              </a:spcBef>
              <a:buClr>
                <a:srgbClr val="1CACE3"/>
              </a:buClr>
              <a:buSzPct val="96875"/>
              <a:buFont typeface="Wingdings"/>
              <a:buChar char=""/>
              <a:tabLst>
                <a:tab pos="400685" algn="l"/>
              </a:tabLst>
            </a:pPr>
            <a:r>
              <a:rPr sz="3200" dirty="0">
                <a:solidFill>
                  <a:srgbClr val="404040"/>
                </a:solidFill>
                <a:latin typeface="Sakkal Majalla" panose="02000000000000000000" pitchFamily="2" charset="-78"/>
                <a:cs typeface="Sakkal Majalla" panose="02000000000000000000" pitchFamily="2" charset="-78"/>
              </a:rPr>
              <a:t>An increased tax burden.</a:t>
            </a:r>
            <a:endParaRPr sz="3200" dirty="0">
              <a:latin typeface="Sakkal Majalla" panose="02000000000000000000" pitchFamily="2" charset="-78"/>
              <a:cs typeface="Sakkal Majalla" panose="02000000000000000000" pitchFamily="2" charset="-78"/>
            </a:endParaRPr>
          </a:p>
          <a:p>
            <a:pPr marL="400050" lvl="1" indent="-187325">
              <a:lnSpc>
                <a:spcPct val="100000"/>
              </a:lnSpc>
              <a:spcBef>
                <a:spcPts val="220"/>
              </a:spcBef>
              <a:buClr>
                <a:srgbClr val="1CACE3"/>
              </a:buClr>
              <a:buSzPct val="96875"/>
              <a:buFont typeface="Wingdings"/>
              <a:buChar char=""/>
              <a:tabLst>
                <a:tab pos="400685" algn="l"/>
              </a:tabLst>
            </a:pPr>
            <a:r>
              <a:rPr sz="3200" dirty="0">
                <a:solidFill>
                  <a:srgbClr val="404040"/>
                </a:solidFill>
                <a:latin typeface="Sakkal Majalla" panose="02000000000000000000" pitchFamily="2" charset="-78"/>
                <a:cs typeface="Sakkal Majalla" panose="02000000000000000000" pitchFamily="2" charset="-78"/>
              </a:rPr>
              <a:t>An altered distribution of income.</a:t>
            </a:r>
            <a:endParaRPr sz="3200" dirty="0">
              <a:latin typeface="Sakkal Majalla" panose="02000000000000000000" pitchFamily="2" charset="-78"/>
              <a:cs typeface="Sakkal Majalla" panose="02000000000000000000" pitchFamily="2" charset="-78"/>
            </a:endParaRPr>
          </a:p>
          <a:p>
            <a:pPr marL="104139" marR="5080" indent="-91440">
              <a:lnSpc>
                <a:spcPts val="3460"/>
              </a:lnSpc>
              <a:spcBef>
                <a:spcPts val="1639"/>
              </a:spcBef>
              <a:buClr>
                <a:srgbClr val="1CACE3"/>
              </a:buClr>
              <a:buSzPct val="92537"/>
              <a:buFont typeface="Wingdings"/>
              <a:buChar char=""/>
              <a:tabLst>
                <a:tab pos="200025" algn="l"/>
              </a:tabLst>
            </a:pPr>
            <a:r>
              <a:rPr sz="3350" dirty="0">
                <a:solidFill>
                  <a:srgbClr val="404040"/>
                </a:solidFill>
                <a:latin typeface="Sakkal Majalla" panose="02000000000000000000" pitchFamily="2" charset="-78"/>
                <a:cs typeface="Sakkal Majalla" panose="02000000000000000000" pitchFamily="2" charset="-78"/>
              </a:rPr>
              <a:t>Government failure </a:t>
            </a:r>
            <a:r>
              <a:rPr sz="3200" dirty="0">
                <a:solidFill>
                  <a:srgbClr val="404040"/>
                </a:solidFill>
                <a:latin typeface="Sakkal Majalla" panose="02000000000000000000" pitchFamily="2" charset="-78"/>
                <a:cs typeface="Sakkal Majalla" panose="02000000000000000000" pitchFamily="2" charset="-78"/>
              </a:rPr>
              <a:t>– a government intervention that fails  to improve economic outcomes.</a:t>
            </a:r>
            <a:endParaRPr sz="3200" dirty="0">
              <a:latin typeface="Sakkal Majalla" panose="02000000000000000000" pitchFamily="2" charset="-78"/>
              <a:cs typeface="Sakkal Majalla" panose="02000000000000000000" pitchFamily="2" charset="-78"/>
            </a:endParaRPr>
          </a:p>
        </p:txBody>
      </p:sp>
      <p:sp>
        <p:nvSpPr>
          <p:cNvPr id="3" name="object 3"/>
          <p:cNvSpPr txBox="1">
            <a:spLocks noGrp="1"/>
          </p:cNvSpPr>
          <p:nvPr>
            <p:ph type="title"/>
          </p:nvPr>
        </p:nvSpPr>
        <p:spPr>
          <a:xfrm>
            <a:off x="1930144" y="300989"/>
            <a:ext cx="3403855" cy="689932"/>
          </a:xfrm>
          <a:prstGeom prst="rect">
            <a:avLst/>
          </a:prstGeom>
        </p:spPr>
        <p:txBody>
          <a:bodyPr vert="horz" wrap="square" lIns="0" tIns="12700" rIns="0" bIns="0" rtlCol="0">
            <a:spAutoFit/>
          </a:bodyPr>
          <a:lstStyle/>
          <a:p>
            <a:pPr marL="12700">
              <a:lnSpc>
                <a:spcPct val="100000"/>
              </a:lnSpc>
              <a:spcBef>
                <a:spcPts val="100"/>
              </a:spcBef>
            </a:pPr>
            <a:r>
              <a:rPr sz="4400" u="none" dirty="0"/>
              <a:t>Price Floors</a:t>
            </a:r>
            <a:endParaRPr sz="4400" dirty="0"/>
          </a:p>
        </p:txBody>
      </p:sp>
      <p:sp>
        <p:nvSpPr>
          <p:cNvPr id="4" name="object 4"/>
          <p:cNvSpPr/>
          <p:nvPr/>
        </p:nvSpPr>
        <p:spPr>
          <a:xfrm>
            <a:off x="8891016" y="307847"/>
            <a:ext cx="2615183" cy="1267967"/>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dirty="0">
                <a:latin typeface="Times New Roman"/>
                <a:cs typeface="Times New Roman"/>
              </a:rPr>
              <a:t>LO-5</a:t>
            </a:r>
            <a:endParaRPr sz="1000">
              <a:latin typeface="Times New Roman"/>
              <a:cs typeface="Times New Roman"/>
            </a:endParaRPr>
          </a:p>
        </p:txBody>
      </p:sp>
      <p:sp>
        <p:nvSpPr>
          <p:cNvPr id="6" name="object 6"/>
          <p:cNvSpPr txBox="1">
            <a:spLocks noGrp="1"/>
          </p:cNvSpPr>
          <p:nvPr>
            <p:ph type="sldNum" sz="quarter" idx="7"/>
          </p:nvPr>
        </p:nvSpPr>
        <p:spPr>
          <a:xfrm>
            <a:off x="10862818" y="6575247"/>
            <a:ext cx="285115" cy="141064"/>
          </a:xfrm>
          <a:prstGeom prst="rect">
            <a:avLst/>
          </a:prstGeom>
        </p:spPr>
        <p:txBody>
          <a:bodyPr vert="horz" wrap="square" lIns="0" tIns="0" rIns="0" bIns="0" rtlCol="0">
            <a:spAutoFit/>
          </a:bodyPr>
          <a:lstStyle/>
          <a:p>
            <a:pPr marL="12700">
              <a:lnSpc>
                <a:spcPts val="1100"/>
              </a:lnSpc>
            </a:pPr>
            <a:r>
              <a:rPr dirty="0"/>
              <a:t>3-</a:t>
            </a:r>
            <a:fld id="{81D60167-4931-47E6-BA6A-407CBD079E47}" type="slidenum">
              <a:rPr dirty="0"/>
              <a:t>46</a:t>
            </a:fld>
            <a:endParaRP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1367631" y="811214"/>
            <a:ext cx="8785225" cy="14700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2pPr>
            <a:lvl3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3pPr>
            <a:lvl4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4pPr>
            <a:lvl5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9pPr>
          </a:lstStyle>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dirty="0" smtClean="0">
              <a:ln>
                <a:noFill/>
              </a:ln>
              <a:solidFill>
                <a:srgbClr val="000000"/>
              </a:solidFill>
              <a:effectLst>
                <a:outerShdw blurRad="38100" dist="38100" dir="2700000" algn="tl">
                  <a:srgbClr val="FFFFFF"/>
                </a:outerShdw>
              </a:effectLst>
              <a:uLnTx/>
              <a:uFillTx/>
              <a:latin typeface="Tahoma"/>
              <a:ea typeface="+mj-ea"/>
              <a:cs typeface="Arial"/>
            </a:endParaRPr>
          </a:p>
        </p:txBody>
      </p:sp>
      <p:sp>
        <p:nvSpPr>
          <p:cNvPr id="3" name="Line 23"/>
          <p:cNvSpPr>
            <a:spLocks noChangeShapeType="1"/>
          </p:cNvSpPr>
          <p:nvPr/>
        </p:nvSpPr>
        <p:spPr bwMode="auto">
          <a:xfrm>
            <a:off x="1908175" y="1676400"/>
            <a:ext cx="0" cy="37449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4" name="Line 24"/>
          <p:cNvSpPr>
            <a:spLocks noChangeShapeType="1"/>
          </p:cNvSpPr>
          <p:nvPr/>
        </p:nvSpPr>
        <p:spPr bwMode="auto">
          <a:xfrm>
            <a:off x="1908175" y="5421313"/>
            <a:ext cx="583247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5" name="Line 25"/>
          <p:cNvSpPr>
            <a:spLocks noChangeShapeType="1"/>
          </p:cNvSpPr>
          <p:nvPr/>
        </p:nvSpPr>
        <p:spPr bwMode="auto">
          <a:xfrm>
            <a:off x="1908175" y="2698750"/>
            <a:ext cx="4032250"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6" name="Line 26"/>
          <p:cNvSpPr>
            <a:spLocks noChangeShapeType="1"/>
          </p:cNvSpPr>
          <p:nvPr/>
        </p:nvSpPr>
        <p:spPr bwMode="auto">
          <a:xfrm>
            <a:off x="5940425" y="2684463"/>
            <a:ext cx="0" cy="2736850"/>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7" name="Line 27"/>
          <p:cNvSpPr>
            <a:spLocks noChangeShapeType="1"/>
          </p:cNvSpPr>
          <p:nvPr/>
        </p:nvSpPr>
        <p:spPr bwMode="auto">
          <a:xfrm>
            <a:off x="1908175" y="3548063"/>
            <a:ext cx="2879725" cy="0"/>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8" name="Line 28"/>
          <p:cNvSpPr>
            <a:spLocks noChangeShapeType="1"/>
          </p:cNvSpPr>
          <p:nvPr/>
        </p:nvSpPr>
        <p:spPr bwMode="auto">
          <a:xfrm>
            <a:off x="4802188" y="3548063"/>
            <a:ext cx="0" cy="1873250"/>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9" name="Line 30"/>
          <p:cNvSpPr>
            <a:spLocks noChangeShapeType="1"/>
          </p:cNvSpPr>
          <p:nvPr/>
        </p:nvSpPr>
        <p:spPr bwMode="auto">
          <a:xfrm>
            <a:off x="3636963" y="4340225"/>
            <a:ext cx="0" cy="1081088"/>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10" name="Line 31"/>
          <p:cNvSpPr>
            <a:spLocks noChangeShapeType="1"/>
          </p:cNvSpPr>
          <p:nvPr/>
        </p:nvSpPr>
        <p:spPr bwMode="auto">
          <a:xfrm flipV="1">
            <a:off x="3636963" y="2670175"/>
            <a:ext cx="0" cy="1655763"/>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11" name="Line 32"/>
          <p:cNvSpPr>
            <a:spLocks noChangeShapeType="1"/>
          </p:cNvSpPr>
          <p:nvPr/>
        </p:nvSpPr>
        <p:spPr bwMode="auto">
          <a:xfrm flipV="1">
            <a:off x="2844800" y="2165350"/>
            <a:ext cx="3887788" cy="273526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12" name="Line 34"/>
          <p:cNvSpPr>
            <a:spLocks noChangeShapeType="1"/>
          </p:cNvSpPr>
          <p:nvPr/>
        </p:nvSpPr>
        <p:spPr bwMode="auto">
          <a:xfrm>
            <a:off x="2771775" y="1992313"/>
            <a:ext cx="3960813" cy="302418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ar-JO" smtClean="0">
              <a:solidFill>
                <a:srgbClr val="FFFFFF"/>
              </a:solidFill>
              <a:latin typeface="Tahoma" panose="020B0604030504040204" pitchFamily="34" charset="0"/>
            </a:endParaRPr>
          </a:p>
        </p:txBody>
      </p:sp>
      <p:sp>
        <p:nvSpPr>
          <p:cNvPr id="13" name="Text Box 35"/>
          <p:cNvSpPr txBox="1">
            <a:spLocks noChangeArrowheads="1"/>
          </p:cNvSpPr>
          <p:nvPr/>
        </p:nvSpPr>
        <p:spPr bwMode="auto">
          <a:xfrm>
            <a:off x="3362325" y="2322513"/>
            <a:ext cx="5032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A</a:t>
            </a:r>
          </a:p>
        </p:txBody>
      </p:sp>
      <p:sp>
        <p:nvSpPr>
          <p:cNvPr id="14" name="Text Box 36"/>
          <p:cNvSpPr txBox="1">
            <a:spLocks noChangeArrowheads="1"/>
          </p:cNvSpPr>
          <p:nvPr/>
        </p:nvSpPr>
        <p:spPr bwMode="auto">
          <a:xfrm>
            <a:off x="5508625" y="2324100"/>
            <a:ext cx="5032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B</a:t>
            </a:r>
          </a:p>
        </p:txBody>
      </p:sp>
      <p:sp>
        <p:nvSpPr>
          <p:cNvPr id="15" name="Text Box 37"/>
          <p:cNvSpPr txBox="1">
            <a:spLocks noChangeArrowheads="1"/>
          </p:cNvSpPr>
          <p:nvPr/>
        </p:nvSpPr>
        <p:spPr bwMode="auto">
          <a:xfrm>
            <a:off x="6445250" y="1820863"/>
            <a:ext cx="5032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S</a:t>
            </a:r>
          </a:p>
        </p:txBody>
      </p:sp>
      <p:sp>
        <p:nvSpPr>
          <p:cNvPr id="16" name="Text Box 38"/>
          <p:cNvSpPr txBox="1">
            <a:spLocks noChangeArrowheads="1"/>
          </p:cNvSpPr>
          <p:nvPr/>
        </p:nvSpPr>
        <p:spPr bwMode="auto">
          <a:xfrm>
            <a:off x="4759325" y="3360738"/>
            <a:ext cx="5032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E</a:t>
            </a:r>
          </a:p>
        </p:txBody>
      </p:sp>
      <p:sp>
        <p:nvSpPr>
          <p:cNvPr id="17" name="Text Box 40"/>
          <p:cNvSpPr txBox="1">
            <a:spLocks noChangeArrowheads="1"/>
          </p:cNvSpPr>
          <p:nvPr/>
        </p:nvSpPr>
        <p:spPr bwMode="auto">
          <a:xfrm>
            <a:off x="6473825" y="4873625"/>
            <a:ext cx="5032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d</a:t>
            </a:r>
          </a:p>
        </p:txBody>
      </p:sp>
      <p:sp>
        <p:nvSpPr>
          <p:cNvPr id="18" name="Text Box 42"/>
          <p:cNvSpPr txBox="1">
            <a:spLocks noChangeArrowheads="1"/>
          </p:cNvSpPr>
          <p:nvPr/>
        </p:nvSpPr>
        <p:spPr bwMode="auto">
          <a:xfrm>
            <a:off x="1331913" y="1454150"/>
            <a:ext cx="6477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P</a:t>
            </a:r>
          </a:p>
        </p:txBody>
      </p:sp>
      <p:sp>
        <p:nvSpPr>
          <p:cNvPr id="19" name="Text Box 43"/>
          <p:cNvSpPr txBox="1">
            <a:spLocks noChangeArrowheads="1"/>
          </p:cNvSpPr>
          <p:nvPr/>
        </p:nvSpPr>
        <p:spPr bwMode="auto">
          <a:xfrm>
            <a:off x="1231900" y="2552700"/>
            <a:ext cx="647700" cy="201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4</a:t>
            </a:r>
          </a:p>
          <a:p>
            <a:pPr fontAlgn="base">
              <a:spcBef>
                <a:spcPct val="50000"/>
              </a:spcBef>
              <a:spcAft>
                <a:spcPct val="0"/>
              </a:spcAft>
              <a:buClrTx/>
              <a:buSzTx/>
              <a:buFontTx/>
              <a:buNone/>
            </a:pPr>
            <a:endParaRPr lang="en-US" altLang="ar-JO" sz="1800" b="1" smtClean="0">
              <a:solidFill>
                <a:srgbClr val="000000"/>
              </a:solidFill>
              <a:latin typeface="Arial" panose="020B0604020202020204" pitchFamily="34" charset="0"/>
            </a:endParaRPr>
          </a:p>
          <a:p>
            <a:pPr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2</a:t>
            </a:r>
          </a:p>
          <a:p>
            <a:pPr fontAlgn="base">
              <a:spcBef>
                <a:spcPct val="50000"/>
              </a:spcBef>
              <a:spcAft>
                <a:spcPct val="0"/>
              </a:spcAft>
              <a:buClrTx/>
              <a:buSzTx/>
              <a:buFontTx/>
              <a:buNone/>
            </a:pPr>
            <a:endParaRPr lang="en-US" altLang="ar-JO" sz="1800" b="1" smtClean="0">
              <a:solidFill>
                <a:srgbClr val="000000"/>
              </a:solidFill>
              <a:latin typeface="Arial" panose="020B0604020202020204" pitchFamily="34" charset="0"/>
            </a:endParaRPr>
          </a:p>
          <a:p>
            <a:pPr fontAlgn="base">
              <a:spcBef>
                <a:spcPct val="50000"/>
              </a:spcBef>
              <a:spcAft>
                <a:spcPct val="0"/>
              </a:spcAft>
              <a:buClrTx/>
              <a:buSzTx/>
              <a:buFontTx/>
              <a:buNone/>
            </a:pPr>
            <a:endParaRPr lang="en-US" altLang="ar-JO" sz="1800" b="1" smtClean="0">
              <a:solidFill>
                <a:srgbClr val="000000"/>
              </a:solidFill>
              <a:latin typeface="Arial" panose="020B0604020202020204" pitchFamily="34" charset="0"/>
            </a:endParaRPr>
          </a:p>
        </p:txBody>
      </p:sp>
      <p:sp>
        <p:nvSpPr>
          <p:cNvPr id="20" name="Text Box 44"/>
          <p:cNvSpPr txBox="1">
            <a:spLocks noChangeArrowheads="1"/>
          </p:cNvSpPr>
          <p:nvPr/>
        </p:nvSpPr>
        <p:spPr bwMode="auto">
          <a:xfrm>
            <a:off x="3132138" y="5421313"/>
            <a:ext cx="3168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l" rtl="0" fontAlgn="base">
              <a:spcBef>
                <a:spcPct val="50000"/>
              </a:spcBef>
              <a:spcAft>
                <a:spcPct val="0"/>
              </a:spcAft>
              <a:buClrTx/>
              <a:buSzTx/>
              <a:buFontTx/>
              <a:buNone/>
            </a:pPr>
            <a:r>
              <a:rPr lang="en-US" altLang="ar-JO" sz="1800" b="1" smtClean="0">
                <a:solidFill>
                  <a:srgbClr val="000000"/>
                </a:solidFill>
                <a:latin typeface="Arial" panose="020B0604020202020204" pitchFamily="34" charset="0"/>
              </a:rPr>
              <a:t>   200             400           600</a:t>
            </a:r>
          </a:p>
        </p:txBody>
      </p:sp>
      <p:sp>
        <p:nvSpPr>
          <p:cNvPr id="23" name="Text Box 50"/>
          <p:cNvSpPr txBox="1">
            <a:spLocks noChangeArrowheads="1"/>
          </p:cNvSpPr>
          <p:nvPr/>
        </p:nvSpPr>
        <p:spPr bwMode="auto">
          <a:xfrm>
            <a:off x="7019925" y="5373688"/>
            <a:ext cx="8651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50000"/>
              </a:spcBef>
              <a:spcAft>
                <a:spcPct val="0"/>
              </a:spcAft>
              <a:buClrTx/>
              <a:buSzTx/>
              <a:buFontTx/>
              <a:buNone/>
              <a:tabLst/>
              <a:defRPr/>
            </a:pPr>
            <a:r>
              <a:rPr kumimoji="0" lang="en-US" altLang="ar-JO" sz="1800" b="1" i="0" u="none" strike="noStrike" kern="0" cap="none" spc="0" normalizeH="0" baseline="0" noProof="0" smtClean="0">
                <a:ln>
                  <a:noFill/>
                </a:ln>
                <a:solidFill>
                  <a:srgbClr val="000000"/>
                </a:solidFill>
                <a:effectLst/>
                <a:uLnTx/>
                <a:uFillTx/>
                <a:latin typeface="Tahoma" panose="020B0604030504040204" pitchFamily="34" charset="0"/>
                <a:cs typeface="Arial" panose="020B0604020202020204" pitchFamily="34" charset="0"/>
              </a:rPr>
              <a:t>Q</a:t>
            </a:r>
          </a:p>
        </p:txBody>
      </p:sp>
      <p:sp>
        <p:nvSpPr>
          <p:cNvPr id="24" name="object 5"/>
          <p:cNvSpPr/>
          <p:nvPr/>
        </p:nvSpPr>
        <p:spPr>
          <a:xfrm>
            <a:off x="9829801" y="168214"/>
            <a:ext cx="2323940" cy="1127185"/>
          </a:xfrm>
          <a:prstGeom prst="rect">
            <a:avLst/>
          </a:prstGeom>
          <a:blipFill>
            <a:blip r:embed="rId3"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13860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000" fill="hold"/>
                                        <p:tgtEl>
                                          <p:spTgt spid="3"/>
                                        </p:tgtEl>
                                        <p:attrNameLst>
                                          <p:attrName>ppt_x</p:attrName>
                                        </p:attrNameLst>
                                      </p:cBhvr>
                                      <p:tavLst>
                                        <p:tav tm="0">
                                          <p:val>
                                            <p:strVal val="#ppt_x"/>
                                          </p:val>
                                        </p:tav>
                                        <p:tav tm="100000">
                                          <p:val>
                                            <p:strVal val="#ppt_x"/>
                                          </p:val>
                                        </p:tav>
                                      </p:tavLst>
                                    </p:anim>
                                    <p:anim calcmode="lin" valueType="num">
                                      <p:cBhvr additive="base">
                                        <p:cTn id="13" dur="20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2000" fill="hold"/>
                                        <p:tgtEl>
                                          <p:spTgt spid="18"/>
                                        </p:tgtEl>
                                        <p:attrNameLst>
                                          <p:attrName>ppt_x</p:attrName>
                                        </p:attrNameLst>
                                      </p:cBhvr>
                                      <p:tavLst>
                                        <p:tav tm="0">
                                          <p:val>
                                            <p:strVal val="#ppt_x"/>
                                          </p:val>
                                        </p:tav>
                                        <p:tav tm="100000">
                                          <p:val>
                                            <p:strVal val="#ppt_x"/>
                                          </p:val>
                                        </p:tav>
                                      </p:tavLst>
                                    </p:anim>
                                    <p:anim calcmode="lin" valueType="num">
                                      <p:cBhvr additive="base">
                                        <p:cTn id="17" dur="2000" fill="hold"/>
                                        <p:tgtEl>
                                          <p:spTgt spid="18"/>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2000" fill="hold"/>
                                        <p:tgtEl>
                                          <p:spTgt spid="4"/>
                                        </p:tgtEl>
                                        <p:attrNameLst>
                                          <p:attrName>ppt_x</p:attrName>
                                        </p:attrNameLst>
                                      </p:cBhvr>
                                      <p:tavLst>
                                        <p:tav tm="0">
                                          <p:val>
                                            <p:strVal val="#ppt_x"/>
                                          </p:val>
                                        </p:tav>
                                        <p:tav tm="100000">
                                          <p:val>
                                            <p:strVal val="#ppt_x"/>
                                          </p:val>
                                        </p:tav>
                                      </p:tavLst>
                                    </p:anim>
                                    <p:anim calcmode="lin" valueType="num">
                                      <p:cBhvr additive="base">
                                        <p:cTn id="21"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ppt_x"/>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ppt_x"/>
                                          </p:val>
                                        </p:tav>
                                        <p:tav tm="100000">
                                          <p:val>
                                            <p:strVal val="#ppt_x"/>
                                          </p:val>
                                        </p:tav>
                                      </p:tavLst>
                                    </p:anim>
                                    <p:anim calcmode="lin" valueType="num">
                                      <p:cBhvr additive="base">
                                        <p:cTn id="31" dur="20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2000" fill="hold"/>
                                        <p:tgtEl>
                                          <p:spTgt spid="11"/>
                                        </p:tgtEl>
                                        <p:attrNameLst>
                                          <p:attrName>ppt_x</p:attrName>
                                        </p:attrNameLst>
                                      </p:cBhvr>
                                      <p:tavLst>
                                        <p:tav tm="0">
                                          <p:val>
                                            <p:strVal val="#ppt_x"/>
                                          </p:val>
                                        </p:tav>
                                        <p:tav tm="100000">
                                          <p:val>
                                            <p:strVal val="#ppt_x"/>
                                          </p:val>
                                        </p:tav>
                                      </p:tavLst>
                                    </p:anim>
                                    <p:anim calcmode="lin" valueType="num">
                                      <p:cBhvr additive="base">
                                        <p:cTn id="37" dur="20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2000" fill="hold"/>
                                        <p:tgtEl>
                                          <p:spTgt spid="15"/>
                                        </p:tgtEl>
                                        <p:attrNameLst>
                                          <p:attrName>ppt_x</p:attrName>
                                        </p:attrNameLst>
                                      </p:cBhvr>
                                      <p:tavLst>
                                        <p:tav tm="0">
                                          <p:val>
                                            <p:strVal val="#ppt_x"/>
                                          </p:val>
                                        </p:tav>
                                        <p:tav tm="100000">
                                          <p:val>
                                            <p:strVal val="#ppt_x"/>
                                          </p:val>
                                        </p:tav>
                                      </p:tavLst>
                                    </p:anim>
                                    <p:anim calcmode="lin" valueType="num">
                                      <p:cBhvr additive="base">
                                        <p:cTn id="41" dur="20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ppt_x"/>
                                          </p:val>
                                        </p:tav>
                                        <p:tav tm="100000">
                                          <p:val>
                                            <p:strVal val="#ppt_x"/>
                                          </p:val>
                                        </p:tav>
                                      </p:tavLst>
                                    </p:anim>
                                    <p:anim calcmode="lin" valueType="num">
                                      <p:cBhvr additive="base">
                                        <p:cTn id="47" dur="2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ppt_x"/>
                                          </p:val>
                                        </p:tav>
                                        <p:tav tm="100000">
                                          <p:val>
                                            <p:strVal val="#ppt_x"/>
                                          </p:val>
                                        </p:tav>
                                      </p:tavLst>
                                    </p:anim>
                                    <p:anim calcmode="lin" valueType="num">
                                      <p:cBhvr additive="base">
                                        <p:cTn id="51" dur="2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2000" fill="hold"/>
                                        <p:tgtEl>
                                          <p:spTgt spid="19"/>
                                        </p:tgtEl>
                                        <p:attrNameLst>
                                          <p:attrName>ppt_x</p:attrName>
                                        </p:attrNameLst>
                                      </p:cBhvr>
                                      <p:tavLst>
                                        <p:tav tm="0">
                                          <p:val>
                                            <p:strVal val="#ppt_x"/>
                                          </p:val>
                                        </p:tav>
                                        <p:tav tm="100000">
                                          <p:val>
                                            <p:strVal val="#ppt_x"/>
                                          </p:val>
                                        </p:tav>
                                      </p:tavLst>
                                    </p:anim>
                                    <p:anim calcmode="lin" valueType="num">
                                      <p:cBhvr additive="base">
                                        <p:cTn id="59" dur="2000" fill="hold"/>
                                        <p:tgtEl>
                                          <p:spTgt spid="1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2000" fill="hold"/>
                                        <p:tgtEl>
                                          <p:spTgt spid="20"/>
                                        </p:tgtEl>
                                        <p:attrNameLst>
                                          <p:attrName>ppt_x</p:attrName>
                                        </p:attrNameLst>
                                      </p:cBhvr>
                                      <p:tavLst>
                                        <p:tav tm="0">
                                          <p:val>
                                            <p:strVal val="#ppt_x"/>
                                          </p:val>
                                        </p:tav>
                                        <p:tav tm="100000">
                                          <p:val>
                                            <p:strVal val="#ppt_x"/>
                                          </p:val>
                                        </p:tav>
                                      </p:tavLst>
                                    </p:anim>
                                    <p:anim calcmode="lin" valueType="num">
                                      <p:cBhvr additive="base">
                                        <p:cTn id="63" dur="20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2000" fill="hold"/>
                                        <p:tgtEl>
                                          <p:spTgt spid="5"/>
                                        </p:tgtEl>
                                        <p:attrNameLst>
                                          <p:attrName>ppt_x</p:attrName>
                                        </p:attrNameLst>
                                      </p:cBhvr>
                                      <p:tavLst>
                                        <p:tav tm="0">
                                          <p:val>
                                            <p:strVal val="#ppt_x"/>
                                          </p:val>
                                        </p:tav>
                                        <p:tav tm="100000">
                                          <p:val>
                                            <p:strVal val="#ppt_x"/>
                                          </p:val>
                                        </p:tav>
                                      </p:tavLst>
                                    </p:anim>
                                    <p:anim calcmode="lin" valueType="num">
                                      <p:cBhvr additive="base">
                                        <p:cTn id="69" dur="2000" fill="hold"/>
                                        <p:tgtEl>
                                          <p:spTgt spid="5"/>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6"/>
                                        </p:tgtEl>
                                        <p:attrNameLst>
                                          <p:attrName>style.visibility</p:attrName>
                                        </p:attrNameLst>
                                      </p:cBhvr>
                                      <p:to>
                                        <p:strVal val="visible"/>
                                      </p:to>
                                    </p:set>
                                    <p:anim calcmode="lin" valueType="num">
                                      <p:cBhvr additive="base">
                                        <p:cTn id="72" dur="2000" fill="hold"/>
                                        <p:tgtEl>
                                          <p:spTgt spid="6"/>
                                        </p:tgtEl>
                                        <p:attrNameLst>
                                          <p:attrName>ppt_x</p:attrName>
                                        </p:attrNameLst>
                                      </p:cBhvr>
                                      <p:tavLst>
                                        <p:tav tm="0">
                                          <p:val>
                                            <p:strVal val="#ppt_x"/>
                                          </p:val>
                                        </p:tav>
                                        <p:tav tm="100000">
                                          <p:val>
                                            <p:strVal val="#ppt_x"/>
                                          </p:val>
                                        </p:tav>
                                      </p:tavLst>
                                    </p:anim>
                                    <p:anim calcmode="lin" valueType="num">
                                      <p:cBhvr additive="base">
                                        <p:cTn id="73" dur="2000" fill="hold"/>
                                        <p:tgtEl>
                                          <p:spTgt spid="6"/>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additive="base">
                                        <p:cTn id="76" dur="2000" fill="hold"/>
                                        <p:tgtEl>
                                          <p:spTgt spid="10"/>
                                        </p:tgtEl>
                                        <p:attrNameLst>
                                          <p:attrName>ppt_x</p:attrName>
                                        </p:attrNameLst>
                                      </p:cBhvr>
                                      <p:tavLst>
                                        <p:tav tm="0">
                                          <p:val>
                                            <p:strVal val="#ppt_x"/>
                                          </p:val>
                                        </p:tav>
                                        <p:tav tm="100000">
                                          <p:val>
                                            <p:strVal val="#ppt_x"/>
                                          </p:val>
                                        </p:tav>
                                      </p:tavLst>
                                    </p:anim>
                                    <p:anim calcmode="lin" valueType="num">
                                      <p:cBhvr additive="base">
                                        <p:cTn id="77" dur="2000" fill="hold"/>
                                        <p:tgtEl>
                                          <p:spTgt spid="10"/>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2000" fill="hold"/>
                                        <p:tgtEl>
                                          <p:spTgt spid="13"/>
                                        </p:tgtEl>
                                        <p:attrNameLst>
                                          <p:attrName>ppt_x</p:attrName>
                                        </p:attrNameLst>
                                      </p:cBhvr>
                                      <p:tavLst>
                                        <p:tav tm="0">
                                          <p:val>
                                            <p:strVal val="#ppt_x"/>
                                          </p:val>
                                        </p:tav>
                                        <p:tav tm="100000">
                                          <p:val>
                                            <p:strVal val="#ppt_x"/>
                                          </p:val>
                                        </p:tav>
                                      </p:tavLst>
                                    </p:anim>
                                    <p:anim calcmode="lin" valueType="num">
                                      <p:cBhvr additive="base">
                                        <p:cTn id="81" dur="2000" fill="hold"/>
                                        <p:tgtEl>
                                          <p:spTgt spid="13"/>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additive="base">
                                        <p:cTn id="84" dur="2000" fill="hold"/>
                                        <p:tgtEl>
                                          <p:spTgt spid="14"/>
                                        </p:tgtEl>
                                        <p:attrNameLst>
                                          <p:attrName>ppt_x</p:attrName>
                                        </p:attrNameLst>
                                      </p:cBhvr>
                                      <p:tavLst>
                                        <p:tav tm="0">
                                          <p:val>
                                            <p:strVal val="#ppt_x"/>
                                          </p:val>
                                        </p:tav>
                                        <p:tav tm="100000">
                                          <p:val>
                                            <p:strVal val="#ppt_x"/>
                                          </p:val>
                                        </p:tav>
                                      </p:tavLst>
                                    </p:anim>
                                    <p:anim calcmode="lin" valueType="num">
                                      <p:cBhvr additive="base">
                                        <p:cTn id="85" dur="2000" fill="hold"/>
                                        <p:tgtEl>
                                          <p:spTgt spid="14"/>
                                        </p:tgtEl>
                                        <p:attrNameLst>
                                          <p:attrName>ppt_y</p:attrName>
                                        </p:attrNameLst>
                                      </p:cBhvr>
                                      <p:tavLst>
                                        <p:tav tm="0">
                                          <p:val>
                                            <p:strVal val="1+#ppt_h/2"/>
                                          </p:val>
                                        </p:tav>
                                        <p:tav tm="100000">
                                          <p:val>
                                            <p:strVal val="#ppt_y"/>
                                          </p:val>
                                        </p:tav>
                                      </p:tavLst>
                                    </p:anim>
                                  </p:childTnLst>
                                </p:cTn>
                              </p:par>
                              <p:par>
                                <p:cTn id="86" presetID="2" presetClass="entr" presetSubtype="4" fill="hold" nodeType="withEffect">
                                  <p:stCondLst>
                                    <p:cond delay="0"/>
                                  </p:stCondLst>
                                  <p:childTnLst>
                                    <p:set>
                                      <p:cBhvr>
                                        <p:cTn id="87" dur="1" fill="hold">
                                          <p:stCondLst>
                                            <p:cond delay="0"/>
                                          </p:stCondLst>
                                        </p:cTn>
                                        <p:tgtEl>
                                          <p:spTgt spid="9"/>
                                        </p:tgtEl>
                                        <p:attrNameLst>
                                          <p:attrName>style.visibility</p:attrName>
                                        </p:attrNameLst>
                                      </p:cBhvr>
                                      <p:to>
                                        <p:strVal val="visible"/>
                                      </p:to>
                                    </p:set>
                                    <p:anim calcmode="lin" valueType="num">
                                      <p:cBhvr additive="base">
                                        <p:cTn id="88" dur="2000" fill="hold"/>
                                        <p:tgtEl>
                                          <p:spTgt spid="9"/>
                                        </p:tgtEl>
                                        <p:attrNameLst>
                                          <p:attrName>ppt_x</p:attrName>
                                        </p:attrNameLst>
                                      </p:cBhvr>
                                      <p:tavLst>
                                        <p:tav tm="0">
                                          <p:val>
                                            <p:strVal val="#ppt_x"/>
                                          </p:val>
                                        </p:tav>
                                        <p:tav tm="100000">
                                          <p:val>
                                            <p:strVal val="#ppt_x"/>
                                          </p:val>
                                        </p:tav>
                                      </p:tavLst>
                                    </p:anim>
                                    <p:anim calcmode="lin" valueType="num">
                                      <p:cBhvr additive="base">
                                        <p:cTn id="89"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p:bldP spid="14" grpId="0"/>
      <p:bldP spid="15" grpId="0"/>
      <p:bldP spid="16" grpId="0"/>
      <p:bldP spid="17" grpId="0"/>
      <p:bldP spid="18" grpId="0"/>
      <p:bldP spid="19" grpId="0"/>
      <p:bldP spid="2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81836" y="680415"/>
            <a:ext cx="4404564" cy="751488"/>
          </a:xfrm>
          <a:prstGeom prst="rect">
            <a:avLst/>
          </a:prstGeom>
        </p:spPr>
        <p:txBody>
          <a:bodyPr vert="horz" wrap="square" lIns="0" tIns="12700" rIns="0" bIns="0" rtlCol="0">
            <a:spAutoFit/>
          </a:bodyPr>
          <a:lstStyle/>
          <a:p>
            <a:pPr marL="12700">
              <a:lnSpc>
                <a:spcPct val="100000"/>
              </a:lnSpc>
              <a:spcBef>
                <a:spcPts val="100"/>
              </a:spcBef>
            </a:pPr>
            <a:r>
              <a:rPr u="none" dirty="0"/>
              <a:t>Laissez Faire</a:t>
            </a:r>
          </a:p>
        </p:txBody>
      </p:sp>
      <p:sp>
        <p:nvSpPr>
          <p:cNvPr id="3" name="object 3"/>
          <p:cNvSpPr txBox="1"/>
          <p:nvPr/>
        </p:nvSpPr>
        <p:spPr>
          <a:xfrm>
            <a:off x="1087627" y="1847469"/>
            <a:ext cx="9548068" cy="2050561"/>
          </a:xfrm>
          <a:prstGeom prst="rect">
            <a:avLst/>
          </a:prstGeom>
        </p:spPr>
        <p:txBody>
          <a:bodyPr vert="horz" wrap="square" lIns="0" tIns="67945" rIns="0" bIns="0" rtlCol="0">
            <a:spAutoFit/>
          </a:bodyPr>
          <a:lstStyle/>
          <a:p>
            <a:pPr marL="104139" marR="5080" indent="-91440">
              <a:lnSpc>
                <a:spcPts val="3460"/>
              </a:lnSpc>
              <a:spcBef>
                <a:spcPts val="53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The doctrine of "leave it alone”, or of nonintervention by government in  the market mechanism.</a:t>
            </a:r>
            <a:endParaRPr sz="3200" dirty="0">
              <a:latin typeface="Sakkal Majalla" panose="02000000000000000000" pitchFamily="2" charset="-78"/>
              <a:cs typeface="Sakkal Majalla" panose="02000000000000000000" pitchFamily="2" charset="-78"/>
            </a:endParaRPr>
          </a:p>
          <a:p>
            <a:pPr marL="199390" indent="-187325">
              <a:lnSpc>
                <a:spcPts val="3575"/>
              </a:lnSpc>
              <a:spcBef>
                <a:spcPts val="955"/>
              </a:spcBef>
              <a:buClr>
                <a:srgbClr val="1CACE3"/>
              </a:buClr>
              <a:buSzPct val="96875"/>
              <a:buFont typeface="Wingdings"/>
              <a:buChar char=""/>
              <a:tabLst>
                <a:tab pos="200025" algn="l"/>
              </a:tabLst>
            </a:pPr>
            <a:r>
              <a:rPr sz="3200" dirty="0">
                <a:solidFill>
                  <a:srgbClr val="404040"/>
                </a:solidFill>
                <a:latin typeface="Sakkal Majalla" panose="02000000000000000000" pitchFamily="2" charset="-78"/>
                <a:cs typeface="Sakkal Majalla" panose="02000000000000000000" pitchFamily="2" charset="-78"/>
              </a:rPr>
              <a:t>Adam Smith, the founder of modern economic theory, advocated</a:t>
            </a:r>
            <a:endParaRPr sz="3200" dirty="0">
              <a:latin typeface="Sakkal Majalla" panose="02000000000000000000" pitchFamily="2" charset="-78"/>
              <a:cs typeface="Sakkal Majalla" panose="02000000000000000000" pitchFamily="2" charset="-78"/>
            </a:endParaRPr>
          </a:p>
          <a:p>
            <a:pPr marL="103505">
              <a:lnSpc>
                <a:spcPts val="3754"/>
              </a:lnSpc>
            </a:pPr>
            <a:r>
              <a:rPr sz="3350" dirty="0">
                <a:solidFill>
                  <a:srgbClr val="404040"/>
                </a:solidFill>
                <a:latin typeface="Sakkal Majalla" panose="02000000000000000000" pitchFamily="2" charset="-78"/>
                <a:cs typeface="Sakkal Majalla" panose="02000000000000000000" pitchFamily="2" charset="-78"/>
              </a:rPr>
              <a:t>laissez faire </a:t>
            </a:r>
            <a:r>
              <a:rPr sz="3200" dirty="0">
                <a:solidFill>
                  <a:srgbClr val="404040"/>
                </a:solidFill>
                <a:latin typeface="Sakkal Majalla" panose="02000000000000000000" pitchFamily="2" charset="-78"/>
                <a:cs typeface="Sakkal Majalla" panose="02000000000000000000" pitchFamily="2" charset="-78"/>
              </a:rPr>
              <a:t>in 1776.</a:t>
            </a:r>
            <a:endParaRPr sz="3200" dirty="0">
              <a:latin typeface="Sakkal Majalla" panose="02000000000000000000" pitchFamily="2" charset="-78"/>
              <a:cs typeface="Sakkal Majalla" panose="02000000000000000000" pitchFamily="2" charset="-78"/>
            </a:endParaRPr>
          </a:p>
        </p:txBody>
      </p:sp>
      <p:sp>
        <p:nvSpPr>
          <p:cNvPr id="4" name="object 4"/>
          <p:cNvSpPr/>
          <p:nvPr/>
        </p:nvSpPr>
        <p:spPr>
          <a:xfrm>
            <a:off x="8891016" y="307847"/>
            <a:ext cx="2746769" cy="1267967"/>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10290809" y="6352190"/>
            <a:ext cx="312800" cy="153888"/>
          </a:xfrm>
          <a:prstGeom prst="rect">
            <a:avLst/>
          </a:prstGeom>
        </p:spPr>
        <p:txBody>
          <a:bodyPr vert="horz" wrap="square" lIns="0" tIns="0" rIns="0" bIns="0" rtlCol="0">
            <a:spAutoFit/>
          </a:bodyPr>
          <a:lstStyle/>
          <a:p>
            <a:pPr marL="12700">
              <a:lnSpc>
                <a:spcPts val="1190"/>
              </a:lnSpc>
            </a:pPr>
            <a:r>
              <a:rPr sz="1000" dirty="0">
                <a:latin typeface="Times New Roman"/>
                <a:cs typeface="Times New Roman"/>
              </a:rPr>
              <a:t>LO-5</a:t>
            </a:r>
            <a:endParaRPr sz="1000">
              <a:latin typeface="Times New Roman"/>
              <a:cs typeface="Times New Roman"/>
            </a:endParaRPr>
          </a:p>
        </p:txBody>
      </p:sp>
      <p:sp>
        <p:nvSpPr>
          <p:cNvPr id="6" name="object 6"/>
          <p:cNvSpPr txBox="1">
            <a:spLocks noGrp="1"/>
          </p:cNvSpPr>
          <p:nvPr>
            <p:ph type="sldNum" sz="quarter" idx="7"/>
          </p:nvPr>
        </p:nvSpPr>
        <p:spPr>
          <a:xfrm>
            <a:off x="10862818" y="6575247"/>
            <a:ext cx="299461" cy="141064"/>
          </a:xfrm>
          <a:prstGeom prst="rect">
            <a:avLst/>
          </a:prstGeom>
        </p:spPr>
        <p:txBody>
          <a:bodyPr vert="horz" wrap="square" lIns="0" tIns="0" rIns="0" bIns="0" rtlCol="0">
            <a:spAutoFit/>
          </a:bodyPr>
          <a:lstStyle/>
          <a:p>
            <a:pPr marL="12700">
              <a:lnSpc>
                <a:spcPts val="1100"/>
              </a:lnSpc>
            </a:pPr>
            <a:r>
              <a:rPr dirty="0"/>
              <a:t>3-</a:t>
            </a:r>
            <a:fld id="{81D60167-4931-47E6-BA6A-407CBD079E47}" type="slidenum">
              <a:rPr dirty="0"/>
              <a:t>48</a:t>
            </a:fld>
            <a:endParaRPr dirty="0"/>
          </a:p>
        </p:txBody>
      </p:sp>
      <p:pic>
        <p:nvPicPr>
          <p:cNvPr id="9" name="Picture 8"/>
          <p:cNvPicPr>
            <a:picLocks noChangeAspect="1"/>
          </p:cNvPicPr>
          <p:nvPr/>
        </p:nvPicPr>
        <p:blipFill>
          <a:blip r:embed="rId3"/>
          <a:stretch>
            <a:fillRect/>
          </a:stretch>
        </p:blipFill>
        <p:spPr>
          <a:xfrm>
            <a:off x="8305801" y="3657600"/>
            <a:ext cx="3607496" cy="2339047"/>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30274" y="497204"/>
            <a:ext cx="5199126" cy="751488"/>
          </a:xfrm>
          <a:prstGeom prst="rect">
            <a:avLst/>
          </a:prstGeom>
        </p:spPr>
        <p:txBody>
          <a:bodyPr vert="horz" wrap="square" lIns="0" tIns="12700" rIns="0" bIns="0" rtlCol="0">
            <a:spAutoFit/>
          </a:bodyPr>
          <a:lstStyle/>
          <a:p>
            <a:pPr marL="12700">
              <a:lnSpc>
                <a:spcPct val="100000"/>
              </a:lnSpc>
              <a:spcBef>
                <a:spcPts val="100"/>
              </a:spcBef>
            </a:pPr>
            <a:r>
              <a:rPr u="none" dirty="0">
                <a:latin typeface="Sakkal Majalla" panose="02000000000000000000" pitchFamily="2" charset="-78"/>
                <a:cs typeface="Sakkal Majalla" panose="02000000000000000000" pitchFamily="2" charset="-78"/>
              </a:rPr>
              <a:t>Optimal, Not Perfect</a:t>
            </a:r>
          </a:p>
        </p:txBody>
      </p:sp>
      <p:sp>
        <p:nvSpPr>
          <p:cNvPr id="3" name="object 3"/>
          <p:cNvSpPr txBox="1"/>
          <p:nvPr/>
        </p:nvSpPr>
        <p:spPr>
          <a:xfrm>
            <a:off x="1337310" y="1740534"/>
            <a:ext cx="8816340" cy="3063659"/>
          </a:xfrm>
          <a:prstGeom prst="rect">
            <a:avLst/>
          </a:prstGeom>
        </p:spPr>
        <p:txBody>
          <a:bodyPr vert="horz" wrap="square" lIns="0" tIns="135890" rIns="0" bIns="0" rtlCol="0">
            <a:spAutoFit/>
          </a:bodyPr>
          <a:lstStyle/>
          <a:p>
            <a:pPr marL="222885" indent="-210820">
              <a:lnSpc>
                <a:spcPct val="100000"/>
              </a:lnSpc>
              <a:spcBef>
                <a:spcPts val="1070"/>
              </a:spcBef>
              <a:buClr>
                <a:srgbClr val="1CACE3"/>
              </a:buClr>
              <a:buSzPct val="97222"/>
              <a:buFont typeface="Wingdings"/>
              <a:buChar char=""/>
              <a:tabLst>
                <a:tab pos="223520" algn="l"/>
              </a:tabLst>
            </a:pPr>
            <a:r>
              <a:rPr sz="3600" dirty="0">
                <a:solidFill>
                  <a:srgbClr val="404040"/>
                </a:solidFill>
                <a:latin typeface="Sakkal Majalla" panose="02000000000000000000" pitchFamily="2" charset="-78"/>
                <a:cs typeface="Sakkal Majalla" panose="02000000000000000000" pitchFamily="2" charset="-78"/>
              </a:rPr>
              <a:t>Market outcomes are optimal, not perfect.</a:t>
            </a:r>
            <a:endParaRPr sz="3600">
              <a:latin typeface="Sakkal Majalla" panose="02000000000000000000" pitchFamily="2" charset="-78"/>
              <a:cs typeface="Sakkal Majalla" panose="02000000000000000000" pitchFamily="2" charset="-78"/>
            </a:endParaRPr>
          </a:p>
          <a:p>
            <a:pPr marL="104139" marR="305435" indent="-91440">
              <a:lnSpc>
                <a:spcPts val="3890"/>
              </a:lnSpc>
              <a:spcBef>
                <a:spcPts val="1460"/>
              </a:spcBef>
              <a:buClr>
                <a:srgbClr val="1CACE3"/>
              </a:buClr>
              <a:buSzPct val="97222"/>
              <a:buFont typeface="Wingdings"/>
              <a:buChar char=""/>
              <a:tabLst>
                <a:tab pos="223520" algn="l"/>
              </a:tabLst>
            </a:pPr>
            <a:r>
              <a:rPr sz="3600" dirty="0">
                <a:solidFill>
                  <a:srgbClr val="404040"/>
                </a:solidFill>
                <a:latin typeface="Sakkal Majalla" panose="02000000000000000000" pitchFamily="2" charset="-78"/>
                <a:cs typeface="Sakkal Majalla" panose="02000000000000000000" pitchFamily="2" charset="-78"/>
              </a:rPr>
              <a:t>Optimal outcomes are the best possible, given the level and  distribution of incomes and scarce resources.</a:t>
            </a:r>
            <a:endParaRPr sz="3600">
              <a:latin typeface="Sakkal Majalla" panose="02000000000000000000" pitchFamily="2" charset="-78"/>
              <a:cs typeface="Sakkal Majalla" panose="02000000000000000000" pitchFamily="2" charset="-78"/>
            </a:endParaRPr>
          </a:p>
          <a:p>
            <a:pPr marL="104139" marR="5080" indent="-91440">
              <a:lnSpc>
                <a:spcPts val="3890"/>
              </a:lnSpc>
              <a:spcBef>
                <a:spcPts val="1390"/>
              </a:spcBef>
              <a:buClr>
                <a:srgbClr val="1CACE3"/>
              </a:buClr>
              <a:buSzPct val="97222"/>
              <a:buFont typeface="Wingdings"/>
              <a:buChar char=""/>
              <a:tabLst>
                <a:tab pos="223520" algn="l"/>
              </a:tabLst>
            </a:pPr>
            <a:r>
              <a:rPr sz="3600" dirty="0">
                <a:solidFill>
                  <a:srgbClr val="404040"/>
                </a:solidFill>
                <a:latin typeface="Sakkal Majalla" panose="02000000000000000000" pitchFamily="2" charset="-78"/>
                <a:cs typeface="Sakkal Majalla" panose="02000000000000000000" pitchFamily="2" charset="-78"/>
              </a:rPr>
              <a:t>We expect the choices made in the marketplace to be the best  possible choices for each participant.</a:t>
            </a:r>
            <a:endParaRPr sz="3600">
              <a:latin typeface="Sakkal Majalla" panose="02000000000000000000" pitchFamily="2" charset="-78"/>
              <a:cs typeface="Sakkal Majalla" panose="02000000000000000000" pitchFamily="2" charset="-78"/>
            </a:endParaRPr>
          </a:p>
        </p:txBody>
      </p:sp>
      <p:sp>
        <p:nvSpPr>
          <p:cNvPr id="4" name="object 4"/>
          <p:cNvSpPr/>
          <p:nvPr/>
        </p:nvSpPr>
        <p:spPr>
          <a:xfrm>
            <a:off x="8891016" y="307847"/>
            <a:ext cx="2615183" cy="1267967"/>
          </a:xfrm>
          <a:prstGeom prst="rect">
            <a:avLst/>
          </a:prstGeom>
          <a:blipFill>
            <a:blip r:embed="rId2" cstate="print"/>
            <a:stretch>
              <a:fillRect/>
            </a:stretch>
          </a:blipFill>
        </p:spPr>
        <p:txBody>
          <a:bodyPr wrap="square" lIns="0" tIns="0" rIns="0" bIns="0" rtlCol="0"/>
          <a:lstStyle/>
          <a:p>
            <a:endParaRPr>
              <a:latin typeface="Sakkal Majalla" panose="02000000000000000000" pitchFamily="2" charset="-78"/>
              <a:cs typeface="Sakkal Majalla" panose="02000000000000000000" pitchFamily="2" charset="-78"/>
            </a:endParaRPr>
          </a:p>
        </p:txBody>
      </p:sp>
      <p:sp>
        <p:nvSpPr>
          <p:cNvPr id="5" name="object 5"/>
          <p:cNvSpPr txBox="1"/>
          <p:nvPr/>
        </p:nvSpPr>
        <p:spPr>
          <a:xfrm>
            <a:off x="10290809" y="6352190"/>
            <a:ext cx="297815" cy="153888"/>
          </a:xfrm>
          <a:prstGeom prst="rect">
            <a:avLst/>
          </a:prstGeom>
        </p:spPr>
        <p:txBody>
          <a:bodyPr vert="horz" wrap="square" lIns="0" tIns="0" rIns="0" bIns="0" rtlCol="0">
            <a:spAutoFit/>
          </a:bodyPr>
          <a:lstStyle/>
          <a:p>
            <a:pPr marL="12700">
              <a:lnSpc>
                <a:spcPts val="1190"/>
              </a:lnSpc>
            </a:pPr>
            <a:r>
              <a:rPr sz="1000" dirty="0">
                <a:latin typeface="Sakkal Majalla" panose="02000000000000000000" pitchFamily="2" charset="-78"/>
                <a:cs typeface="Sakkal Majalla" panose="02000000000000000000" pitchFamily="2" charset="-78"/>
              </a:rPr>
              <a:t>LO-3</a:t>
            </a:r>
            <a:endParaRPr sz="1000">
              <a:latin typeface="Sakkal Majalla" panose="02000000000000000000" pitchFamily="2" charset="-78"/>
              <a:cs typeface="Sakkal Majalla" panose="02000000000000000000" pitchFamily="2" charset="-78"/>
            </a:endParaRPr>
          </a:p>
        </p:txBody>
      </p:sp>
      <p:sp>
        <p:nvSpPr>
          <p:cNvPr id="6" name="object 6"/>
          <p:cNvSpPr txBox="1">
            <a:spLocks noGrp="1"/>
          </p:cNvSpPr>
          <p:nvPr>
            <p:ph type="sldNum" sz="quarter" idx="7"/>
          </p:nvPr>
        </p:nvSpPr>
        <p:spPr>
          <a:xfrm>
            <a:off x="10862818" y="6575247"/>
            <a:ext cx="285115" cy="146194"/>
          </a:xfrm>
          <a:prstGeom prst="rect">
            <a:avLst/>
          </a:prstGeom>
        </p:spPr>
        <p:txBody>
          <a:bodyPr vert="horz" wrap="square" lIns="0" tIns="0" rIns="0" bIns="0" rtlCol="0">
            <a:spAutoFit/>
          </a:bodyPr>
          <a:lstStyle/>
          <a:p>
            <a:pPr marL="12700">
              <a:lnSpc>
                <a:spcPts val="1100"/>
              </a:lnSpc>
            </a:pPr>
            <a:r>
              <a:rPr dirty="0">
                <a:latin typeface="Sakkal Majalla" panose="02000000000000000000" pitchFamily="2" charset="-78"/>
                <a:cs typeface="Sakkal Majalla" panose="02000000000000000000" pitchFamily="2" charset="-78"/>
              </a:rPr>
              <a:t>3-</a:t>
            </a:r>
            <a:fld id="{81D60167-4931-47E6-BA6A-407CBD079E47}" type="slidenum">
              <a:rPr dirty="0">
                <a:latin typeface="Sakkal Majalla" panose="02000000000000000000" pitchFamily="2" charset="-78"/>
                <a:cs typeface="Sakkal Majalla" panose="02000000000000000000" pitchFamily="2" charset="-78"/>
              </a:rPr>
              <a:t>49</a:t>
            </a:fld>
            <a:endParaRPr dirty="0">
              <a:latin typeface="Sakkal Majalla" panose="02000000000000000000" pitchFamily="2" charset="-78"/>
              <a:cs typeface="Sakkal Majalla" panose="02000000000000000000" pitchFamily="2" charset="-78"/>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2717292" y="1011936"/>
            <a:ext cx="6818376" cy="5846061"/>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idx="4294967295"/>
          </p:nvPr>
        </p:nvSpPr>
        <p:spPr>
          <a:xfrm>
            <a:off x="2832755" y="228600"/>
            <a:ext cx="6708775" cy="1122362"/>
          </a:xfrm>
          <a:prstGeom prst="rect">
            <a:avLst/>
          </a:prstGeom>
        </p:spPr>
        <p:txBody>
          <a:bodyPr vert="horz" wrap="square" lIns="0" tIns="12700" rIns="0" bIns="0" rtlCol="0">
            <a:spAutoFit/>
          </a:bodyPr>
          <a:lstStyle/>
          <a:p>
            <a:pPr marL="12700" algn="ctr">
              <a:lnSpc>
                <a:spcPct val="100000"/>
              </a:lnSpc>
              <a:spcBef>
                <a:spcPts val="100"/>
              </a:spcBef>
            </a:pPr>
            <a:r>
              <a:rPr sz="7200" u="none" spc="-450" dirty="0">
                <a:solidFill>
                  <a:srgbClr val="404040"/>
                </a:solidFill>
                <a:latin typeface="Tahoma"/>
                <a:cs typeface="Tahoma"/>
              </a:rPr>
              <a:t>End </a:t>
            </a:r>
            <a:r>
              <a:rPr sz="7200" u="none" spc="-495" dirty="0">
                <a:solidFill>
                  <a:srgbClr val="404040"/>
                </a:solidFill>
                <a:latin typeface="Tahoma"/>
                <a:cs typeface="Tahoma"/>
              </a:rPr>
              <a:t>of </a:t>
            </a:r>
            <a:r>
              <a:rPr sz="7200" u="none" spc="-434" dirty="0">
                <a:solidFill>
                  <a:srgbClr val="404040"/>
                </a:solidFill>
                <a:latin typeface="Tahoma"/>
                <a:cs typeface="Tahoma"/>
              </a:rPr>
              <a:t>chapter</a:t>
            </a:r>
            <a:r>
              <a:rPr sz="7200" u="none" spc="355" dirty="0">
                <a:solidFill>
                  <a:srgbClr val="404040"/>
                </a:solidFill>
                <a:latin typeface="Tahoma"/>
                <a:cs typeface="Tahoma"/>
              </a:rPr>
              <a:t> </a:t>
            </a:r>
            <a:r>
              <a:rPr sz="7200" u="none" spc="-865" dirty="0">
                <a:solidFill>
                  <a:srgbClr val="404040"/>
                </a:solidFill>
                <a:latin typeface="Tahoma"/>
                <a:cs typeface="Tahoma"/>
              </a:rPr>
              <a:t>2</a:t>
            </a:r>
            <a:endParaRPr sz="7200" dirty="0">
              <a:latin typeface="Tahoma"/>
              <a:cs typeface="Tahoma"/>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281</TotalTime>
  <Words>1852</Words>
  <Application>Microsoft Office PowerPoint</Application>
  <PresentationFormat>Widescreen</PresentationFormat>
  <Paragraphs>304</Paragraphs>
  <Slides>50</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Sakkal Majalla</vt:lpstr>
      <vt:lpstr>Tahoma</vt:lpstr>
      <vt:lpstr>Times New Roman</vt:lpstr>
      <vt:lpstr>Wingdings</vt:lpstr>
      <vt:lpstr>Office Theme</vt:lpstr>
      <vt:lpstr>Introduction to  economics</vt:lpstr>
      <vt:lpstr>SUPPLY AND DEMAND</vt:lpstr>
      <vt:lpstr>Supply and Demand</vt:lpstr>
      <vt:lpstr>Supply and Demand</vt:lpstr>
      <vt:lpstr>PowerPoint Presentation</vt:lpstr>
      <vt:lpstr>PowerPoint Presentation</vt:lpstr>
      <vt:lpstr>Individual Demand</vt:lpstr>
      <vt:lpstr>Demand Schedule</vt:lpstr>
      <vt:lpstr>Demand Schedule</vt:lpstr>
      <vt:lpstr>Demand Curve</vt:lpstr>
      <vt:lpstr>Demand Curve</vt:lpstr>
      <vt:lpstr>Law of Demand</vt:lpstr>
      <vt:lpstr>Determinants of Demand</vt:lpstr>
      <vt:lpstr>PowerPoint Presentation</vt:lpstr>
      <vt:lpstr>PowerPoint Presentation</vt:lpstr>
      <vt:lpstr>Shift in Demand</vt:lpstr>
      <vt:lpstr>PowerPoint Presentation</vt:lpstr>
      <vt:lpstr>Movement versus Shifts</vt:lpstr>
      <vt:lpstr>Movement versus Shifts</vt:lpstr>
      <vt:lpstr>Market Demand</vt:lpstr>
      <vt:lpstr>The Market Demand Curve</vt:lpstr>
      <vt:lpstr>The Use of Demand Curves</vt:lpstr>
      <vt:lpstr>Market Supply</vt:lpstr>
      <vt:lpstr>PowerPoint Presentation</vt:lpstr>
      <vt:lpstr>Market Supply</vt:lpstr>
      <vt:lpstr>Figure 2.3 </vt:lpstr>
      <vt:lpstr>Determinants of Supply</vt:lpstr>
      <vt:lpstr>PowerPoint Presentation</vt:lpstr>
      <vt:lpstr>Law of Supply</vt:lpstr>
      <vt:lpstr>Shifts in Supply</vt:lpstr>
      <vt:lpstr>PowerPoint Presentation</vt:lpstr>
      <vt:lpstr>Equilibrium</vt:lpstr>
      <vt:lpstr>Figure 2.4 </vt:lpstr>
      <vt:lpstr>Equilibrium Price</vt:lpstr>
      <vt:lpstr>Market Clearing</vt:lpstr>
      <vt:lpstr>Invisible Hand</vt:lpstr>
      <vt:lpstr>PowerPoint Presentation</vt:lpstr>
      <vt:lpstr>Market Shortage</vt:lpstr>
      <vt:lpstr>Market Surplus</vt:lpstr>
      <vt:lpstr>Changes in Equilibrium</vt:lpstr>
      <vt:lpstr>Figure 2.5 </vt:lpstr>
      <vt:lpstr>Disequilibrium Pricing</vt:lpstr>
      <vt:lpstr>Price Ceilings</vt:lpstr>
      <vt:lpstr>PowerPoint Presentation</vt:lpstr>
      <vt:lpstr>Price Floors</vt:lpstr>
      <vt:lpstr>Price Floors</vt:lpstr>
      <vt:lpstr>PowerPoint Presentation</vt:lpstr>
      <vt:lpstr>Laissez Faire</vt:lpstr>
      <vt:lpstr>Optimal, Not Perfect</vt:lpstr>
      <vt:lpstr>End of chapter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NTC</cp:lastModifiedBy>
  <cp:revision>18</cp:revision>
  <dcterms:created xsi:type="dcterms:W3CDTF">2021-01-19T14:44:18Z</dcterms:created>
  <dcterms:modified xsi:type="dcterms:W3CDTF">2021-01-20T17:37:18Z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2021-01-16T00:00:00Z</vt:filetime>
  </property>
  <property fmtid="{D5CDD505-2E9C-101B-9397-08002B2CF9AE}" pid="3" name="Creator">
    <vt:lpwstr>Microsoft® PowerPoint® 2016</vt:lpwstr>
  </property>
  <property fmtid="{D5CDD505-2E9C-101B-9397-08002B2CF9AE}" pid="4" name="LastSaved">
    <vt:filetime>2021-01-19T00:00:00Z</vt:filetime>
  </property>
</Properties>
</file>