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4C0DA3F-AFCC-D1F5-9754-D108498D2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BE5F1275-C7C1-C274-9DF9-D01819AFB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3DF04-C1F8-4B0D-B369-10C3A4A19F56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8DF0DE7C-A561-7BD6-EA01-C8E2C7738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F49B13D2-8FBE-204B-F119-86516F35FF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A47B6-B8A1-48A3-9131-C57E4D9D68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525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D7F58CBD-5A37-9D41-D32C-3310FC3AC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633F9E07-B803-0C6B-57B7-A1A5A438B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B4164F30-B519-B607-F52E-FEA28D9D0C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33DF04-C1F8-4B0D-B369-10C3A4A19F56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3475733-8941-6462-E676-CE5C6C4DC4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E4FC68C-0CE1-C623-6368-5E914EB2AC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7A47B6-B8A1-48A3-9131-C57E4D9D68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901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35BF091-620A-B5E3-98E2-F0292D94B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9AC1C88-B232-B9B2-334C-71CC159092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735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5E19F87-552C-14FE-423D-D6D5632D6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2ECA6C5-7458-5EBA-970C-97BDEC6E6A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1651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68D44A7-54FB-332A-F019-917C68758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312F6FC-EAF6-999D-8AA0-5E4CF364B5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9940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0EB1025-6EE4-22E8-462D-6A645BDEC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Background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D6AC14D-403D-2D77-1990-C176A7E041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445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5671A6E-9776-F47C-88F9-1E519ADC6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System Model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F538B65-32F2-2D39-7783-7973795C09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085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8E64CC2-4973-2617-110E-566E587E3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System Model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41DAC95-4EA2-3B25-8CE5-C0DC92032B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938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31D4392-12E0-7365-C1E0-3FECFFE86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Deadlock Characterization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FB62D27-963B-D714-9569-EF150E3C44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381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37C1061-982A-CA8C-CEC7-86A909501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Circular Wait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5E2578D-6175-9790-E2A0-09E5CB48E4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051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9A358E2-7C72-A9AC-5844-E7CA369F9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Resource-Allocation </a:t>
            </a:r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Graph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D7ABBAB-9983-0453-80EA-83A0CB29EA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8196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D758FFA-7BB8-5243-9D95-939C8AC1F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Circular Wait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0843A33-E663-6D67-8202-4E06F930D4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9555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9D19EBB-E396-4340-FABA-F67358C40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Circular Wait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43055D1-D9DB-ADAB-BD2F-D5170AD257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4095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44A2159-C823-4C74-F7FF-28C7F8E47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Resource Allocation Graph Example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514BA73-AC4A-94C0-F182-840CF6E947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7800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C49C75F-5E00-C896-6FC5-F5B9AFAE7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Resource Allocation </a:t>
            </a:r>
            <a:r>
              <a:rPr lang="en-US" altLang="en-US" sz="34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Graph </a:t>
            </a:r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With</a:t>
            </a:r>
            <a:r>
              <a:rPr lang="en-US" altLang="en-US" sz="34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 A </a:t>
            </a:r>
            <a:r>
              <a:rPr lang="en-US" altLang="en-US" sz="3100" b="1" u="sng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Deadlock</a:t>
            </a:r>
            <a:endParaRPr lang="en-US" altLang="en-US" sz="3100" b="1" u="sng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7058619-3F75-AD93-7C9D-2D1FB5DB98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619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8AC79E7-9FB5-826E-9D93-1807B9096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Graph With A Cycle But </a:t>
            </a:r>
            <a:r>
              <a:rPr lang="en-US" altLang="en-US" sz="2800" b="1" u="sng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No Deadlock</a:t>
            </a:r>
            <a:endParaRPr lang="en-US" altLang="en-US" sz="2800" b="1" u="sng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559A7AD-ED52-313B-ABED-239B228682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3486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18FB3DB-03CD-2FA6-E72D-A90D88A23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Basic Facts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90C242F-5705-E895-2C06-721A275A69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1209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B1566FC-550E-48FB-DEEB-3E43BDB75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Methods for </a:t>
            </a:r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Handling</a:t>
            </a:r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 Deadlocks</a:t>
            </a:r>
            <a:endParaRPr lang="en-US" altLang="en-US" sz="31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99C70C9-7443-93D0-2DE5-EC617C9FEC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144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12BFD64-170F-4A3D-74D3-D4386BA27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Deadlock Prevention</a:t>
            </a:r>
            <a:endParaRPr lang="en-US" altLang="en-US" sz="31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D797FA7-CF4B-0D2A-1898-68A10D17E9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070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9C85A92-AADE-2901-DCF9-FFBF3D4BD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Deadlock Prevention</a:t>
            </a:r>
            <a:endParaRPr lang="en-US" altLang="en-US" sz="31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4FCD25C-58F5-982F-C168-3B76140725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3325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7F90472-B72B-6B2A-B0D4-B8917DCB3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Deadlock Prevention (Cont.)</a:t>
            </a:r>
            <a:endParaRPr lang="en-US" altLang="en-US" sz="31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B35E48F-7172-E50F-7412-80A1A7A0F3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2714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7F7F9BF-3F39-08DC-0CCD-57E4B4FEC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Deadlock Prevention (Cont.)</a:t>
            </a:r>
            <a:endParaRPr lang="en-US" altLang="en-US" sz="31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4802157-48D0-C7DD-F4DC-E734D9E4B8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4361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E8C319D-4541-6A3D-64E2-E61A16A26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How to Invalidate Circular Wait</a:t>
            </a:r>
            <a:endParaRPr lang="en-US" altLang="en-US" sz="31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A8E20BD-7B26-AF51-24FC-E1F6720B56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3790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6F1D1F1-1A0F-E769-E5A1-0D11EFA9C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How to Invalidate Circular Wait</a:t>
            </a:r>
            <a:endParaRPr lang="en-US" altLang="en-US" sz="31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9080CA9-2CBA-A71D-5773-6075C4282B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086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718FAC0-186A-6D0B-FB19-3C46AA341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Deadlock Prevention (Cont.)</a:t>
            </a:r>
            <a:endParaRPr lang="en-US" altLang="en-US" sz="31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A4635F4-4522-5A79-F114-0403865C3A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483709"/>
      </p:ext>
    </p:ext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01A87A0-5475-8E89-D2FF-4AB6F59A3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Deadlock Avoidance</a:t>
            </a:r>
            <a:endParaRPr lang="en-US" altLang="en-US" sz="31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26185E1-A840-07F0-BD2D-120DFFCD0A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8683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2D83BFD-6412-C5D3-A941-A6436284A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Safe State</a:t>
            </a:r>
            <a:endParaRPr lang="en-US" altLang="en-US" sz="31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7334987-079D-4826-B709-2914FFF993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22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B320F21-F6CF-F0C3-E7D0-EBF694805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Basic Facts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8932D14-CEA6-AE37-E5BC-2CEB3A1485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8944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BA886B4-6E85-1CF3-DEBA-C89C704EF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Safe, Unsafe, Deadlock State 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1C20D7D-5EAE-8C2B-5482-6B9D2FD386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3495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3E295F7-5EBB-7B7C-DF5C-7815727B5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Avoidance Algorithms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9B98107-6663-8F8F-27BA-4F11D98507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9507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75D1916-7838-FAC7-1798-5E7BB3805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Resource-Allocation Graph Scheme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E4EF2FC-F87D-4916-2647-4590C06CC8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773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9EC9A67-2B61-2928-207F-C0DF4B333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Resource-Allocation </a:t>
            </a:r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Graph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2B8012D-8E78-3D78-4C70-DB6BC94662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48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6C4647D-6FF5-2A15-B2F5-CDA6BF44C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Unsafe State In </a:t>
            </a:r>
            <a:b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</a:br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Resource-Allocation Graph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6727FD8-F11B-F398-68FE-6EA17BFD3A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9151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0A8B621-7270-FC54-2F9D-3411A6BC1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Resource-Allocation</a:t>
            </a:r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 Graph Algorithm</a:t>
            </a:r>
            <a:endParaRPr lang="en-US" altLang="en-US" sz="31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97E9F7E-4608-D634-AD24-B8C1B0442A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9601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37EC1DC-B1CF-50D7-7179-3B958CD4C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Banker’s Algorithm</a:t>
            </a:r>
            <a:endParaRPr lang="en-US" altLang="en-US" sz="31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E142C2E-B10B-5EA3-180B-275A75AC67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2994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6176D71-3F29-98E1-7E7D-BF4902693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sz="34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Data Structures for the </a:t>
            </a:r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Banker</a:t>
            </a:r>
            <a:r>
              <a:rPr lang="ja-JP" altLang="en-US" sz="34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’</a:t>
            </a:r>
            <a:r>
              <a:rPr lang="en-US" altLang="ja-JP" sz="34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s Algorithm </a:t>
            </a:r>
            <a:endParaRPr lang="en-US" altLang="en-US" sz="34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8D2FCD5-C0C5-0E7C-AB24-7E03931355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0919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440E123-2E21-4CCD-E0A1-309421110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Safety Algorithm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149A8D2-8DCD-0A74-8586-745C88BACC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4014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1995E83-8C68-FDFE-5848-2C0084D1B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Resource-Request Algorithm</a:t>
            </a:r>
            <a:b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</a:br>
            <a:r>
              <a:rPr lang="en-US" altLang="en-US" sz="31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 for Process Pi</a:t>
            </a:r>
            <a:endParaRPr lang="en-US" altLang="en-US" sz="31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3CD15A4-A20E-2893-2E90-EE9BB7E525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2038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A436826-1704-CD37-F12F-63FD501AB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Example of Banker</a:t>
            </a:r>
            <a:r>
              <a:rPr lang="ja-JP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’</a:t>
            </a:r>
            <a:r>
              <a:rPr lang="en-US" altLang="ja-JP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s Algorithm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92F54D8-72B5-16FA-A7ED-95A0823ED1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5760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E6197A2-9A2C-303A-1D6B-737EC74B1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Example:  P1 Request (1,0,2)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455F58A-B769-7432-4B54-032A67C778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6274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B635AEA-4352-24C2-6AB2-6672B1F7B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Deadlock Detection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376FCA5-0A3B-F3C8-7160-E033773129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8448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25A3275-69AF-2716-7467-487A471A6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Single Instance of Each Resource Type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E329C9A-A8E5-E1BE-D680-2EA46DCB51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7494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05C3D3E-F5DC-6BC5-98BC-9688C5F6F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Resource-Allocation Graph and  </a:t>
            </a:r>
            <a:b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</a:br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Wait-for Graph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AA145EF-169F-2382-517D-BA1A432AEE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7709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FBD3B02-2D4A-B4E3-D6BF-9E8FDB60B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Detection-Algorithm Usage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5B20BC6-E640-B2F7-2949-1457844693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88464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8B9F347-FBE3-D5BB-3AF0-0707841BD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Recovery from Deadlock:  Process Termination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7A6B0AF-AE04-C815-D0AB-F81CE255FD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64414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6661E02-A51D-D369-1149-D7A5E0531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>
                <a:solidFill>
                  <a:schemeClr val="bg1"/>
                </a:solidFill>
                <a:latin typeface="Alexandria" pitchFamily="2" charset="-78"/>
                <a:ea typeface="+mn-ea"/>
                <a:cs typeface="Alexandria" pitchFamily="2" charset="-78"/>
              </a:rPr>
              <a:t>Recovery from Deadlock:  Resource Preemption</a:t>
            </a:r>
            <a:endParaRPr lang="en-US" altLang="en-US" sz="2800" b="1" dirty="0">
              <a:solidFill>
                <a:schemeClr val="bg1"/>
              </a:solidFill>
              <a:latin typeface="Alexandria" pitchFamily="2" charset="-78"/>
              <a:ea typeface="+mn-ea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39E045C-9DB3-DC25-C6B4-54EC929465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48277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68F624A-A247-8BB9-F2AE-826323115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3F3D44A-34DC-EB68-3107-09FF376FFC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363400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155</Words>
  <Application>Microsoft Office PowerPoint</Application>
  <PresentationFormat>شاشة عريضة</PresentationFormat>
  <Paragraphs>41</Paragraphs>
  <Slides>45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45</vt:i4>
      </vt:variant>
    </vt:vector>
  </HeadingPairs>
  <TitlesOfParts>
    <vt:vector size="50" baseType="lpstr">
      <vt:lpstr>Alexandria</vt:lpstr>
      <vt:lpstr>Aptos</vt:lpstr>
      <vt:lpstr>Aptos Display</vt:lpstr>
      <vt:lpstr>Arial</vt:lpstr>
      <vt:lpstr>نسق Office</vt:lpstr>
      <vt:lpstr>عرض تقديمي في PowerPoint</vt:lpstr>
      <vt:lpstr>عرض تقديمي في PowerPoint</vt:lpstr>
      <vt:lpstr>عرض تقديمي في PowerPoint</vt:lpstr>
      <vt:lpstr>Background</vt:lpstr>
      <vt:lpstr>System Model</vt:lpstr>
      <vt:lpstr>System Model</vt:lpstr>
      <vt:lpstr>Deadlock Characterization</vt:lpstr>
      <vt:lpstr>Circular Wait</vt:lpstr>
      <vt:lpstr>Resource-Allocation Graph</vt:lpstr>
      <vt:lpstr>Circular Wait</vt:lpstr>
      <vt:lpstr>Circular Wait</vt:lpstr>
      <vt:lpstr>Resource Allocation Graph Example</vt:lpstr>
      <vt:lpstr>Resource Allocation Graph With A Deadlock</vt:lpstr>
      <vt:lpstr>Graph With A Cycle But No Deadlock</vt:lpstr>
      <vt:lpstr>Basic Facts</vt:lpstr>
      <vt:lpstr>Methods for Handling Deadlocks</vt:lpstr>
      <vt:lpstr>Deadlock Prevention</vt:lpstr>
      <vt:lpstr>Deadlock Prevention</vt:lpstr>
      <vt:lpstr>Deadlock Prevention (Cont.)</vt:lpstr>
      <vt:lpstr>Deadlock Prevention (Cont.)</vt:lpstr>
      <vt:lpstr>How to Invalidate Circular Wait</vt:lpstr>
      <vt:lpstr>How to Invalidate Circular Wait</vt:lpstr>
      <vt:lpstr>Deadlock Prevention (Cont.)</vt:lpstr>
      <vt:lpstr>Deadlock Avoidance</vt:lpstr>
      <vt:lpstr>Safe State</vt:lpstr>
      <vt:lpstr>Basic Facts</vt:lpstr>
      <vt:lpstr>Safe, Unsafe, Deadlock State </vt:lpstr>
      <vt:lpstr>Avoidance Algorithms</vt:lpstr>
      <vt:lpstr>Resource-Allocation Graph Scheme</vt:lpstr>
      <vt:lpstr>Resource-Allocation Graph</vt:lpstr>
      <vt:lpstr>Unsafe State In  Resource-Allocation Graph</vt:lpstr>
      <vt:lpstr>Resource-Allocation Graph Algorithm</vt:lpstr>
      <vt:lpstr>Banker’s Algorithm</vt:lpstr>
      <vt:lpstr>Data Structures for the Banker’s Algorithm </vt:lpstr>
      <vt:lpstr>Safety Algorithm</vt:lpstr>
      <vt:lpstr>Resource-Request Algorithm  for Process Pi</vt:lpstr>
      <vt:lpstr>Example of Banker’s Algorithm</vt:lpstr>
      <vt:lpstr>Example:  P1 Request (1,0,2)</vt:lpstr>
      <vt:lpstr>Deadlock Detection</vt:lpstr>
      <vt:lpstr>Single Instance of Each Resource Type</vt:lpstr>
      <vt:lpstr>Resource-Allocation Graph and   Wait-for Graph</vt:lpstr>
      <vt:lpstr>Detection-Algorithm Usage</vt:lpstr>
      <vt:lpstr>Recovery from Deadlock:  Process Termination</vt:lpstr>
      <vt:lpstr>Recovery from Deadlock:  Resource Preemption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2024-07-17T19:54:38Z</dcterms:created>
  <dcterms:modified xsi:type="dcterms:W3CDTF">2024-07-17T19:54:38Z</dcterms:modified>
</cp:coreProperties>
</file>