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499" r:id="rId26"/>
    <p:sldId id="500" r:id="rId27"/>
    <p:sldId id="501" r:id="rId28"/>
    <p:sldId id="503" r:id="rId29"/>
    <p:sldId id="504" r:id="rId30"/>
    <p:sldId id="505" r:id="rId31"/>
    <p:sldId id="506" r:id="rId32"/>
    <p:sldId id="509" r:id="rId33"/>
    <p:sldId id="510" r:id="rId34"/>
    <p:sldId id="511" r:id="rId35"/>
    <p:sldId id="512" r:id="rId36"/>
    <p:sldId id="513" r:id="rId37"/>
    <p:sldId id="514" r:id="rId38"/>
    <p:sldId id="515" r:id="rId39"/>
    <p:sldId id="521" r:id="rId40"/>
    <p:sldId id="51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344468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8.png"/><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6.pn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svg"/><Relationship Id="rId2" Type="http://schemas.openxmlformats.org/officeDocument/2006/relationships/image" Target="../media/image11.jpeg"/><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9</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9</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r>
              <a:rPr lang="en-US" sz="1800" dirty="0"/>
              <a:t>After studying this chapter, you should be able to:</a:t>
            </a:r>
          </a:p>
          <a:p>
            <a:r>
              <a:rPr lang="en-US" sz="1800" dirty="0"/>
              <a:t>- Relate institutionalization to organizational culture.</a:t>
            </a:r>
          </a:p>
          <a:p>
            <a:r>
              <a:rPr lang="en-US" sz="1800" dirty="0"/>
              <a:t>- Define organizational culture and describe its common characteristics.</a:t>
            </a:r>
          </a:p>
          <a:p>
            <a:r>
              <a:rPr lang="en-US" sz="1800" dirty="0"/>
              <a:t>- Compare the functional and dysfunctional effects of organizational culture on people and the organization.</a:t>
            </a:r>
          </a:p>
          <a:p>
            <a:r>
              <a:rPr lang="en-US" sz="1800" dirty="0"/>
              <a:t>- Explain the factors that create and sustain an organization’s culture.</a:t>
            </a:r>
          </a:p>
          <a:p>
            <a:endParaRPr lang="en-US" altLang="ar-EG" b="1" kern="0" dirty="0">
              <a:solidFill>
                <a:srgbClr val="201E50"/>
              </a:solidFill>
              <a:latin typeface="Times New Roman"/>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kumimoji="0" lang="en-US" altLang="ar-EG" sz="1800" b="1" i="0" u="none" strike="noStrike" kern="0" cap="none" spc="0" normalizeH="0" baseline="0" noProof="0" dirty="0">
              <a:ln>
                <a:noFill/>
              </a:ln>
              <a:solidFill>
                <a:srgbClr val="201E50"/>
              </a:solidFill>
              <a:effectLst/>
              <a:uLnTx/>
              <a:uFillTx/>
              <a:latin typeface="Times New Roman"/>
              <a:ea typeface="+mn-ea"/>
              <a:cs typeface="+mn-cs"/>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Agenda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2006703"/>
          </a:xfrm>
          <a:prstGeom prst="rect">
            <a:avLst/>
          </a:prstGeom>
          <a:noFill/>
        </p:spPr>
        <p:txBody>
          <a:bodyPr wrap="square" rtlCol="0">
            <a:spAutoFit/>
          </a:bodyPr>
          <a:lstStyle/>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Show how culture is transmitted to employees.</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Demonstrate how an ethical culture can be created.</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Describe a positive organizational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Identify characteristics of a spiritual culture.</a:t>
            </a:r>
          </a:p>
          <a:p>
            <a:pPr marL="742950" marR="0" lvl="1" indent="-285750" algn="l" defTabSz="914400" rtl="0" eaLnBrk="1" fontAlgn="base" latinLnBrk="0" hangingPunct="1">
              <a:lnSpc>
                <a:spcPct val="100000"/>
              </a:lnSpc>
              <a:spcBef>
                <a:spcPct val="20000"/>
              </a:spcBef>
              <a:spcAft>
                <a:spcPct val="0"/>
              </a:spcAft>
              <a:buClrTx/>
              <a:buSzTx/>
              <a:buFontTx/>
              <a:buChar char="–"/>
              <a:tabLst/>
              <a:defRPr/>
            </a:pPr>
            <a:r>
              <a:rPr kumimoji="0" lang="en-US" altLang="ar-EG" sz="1800" b="0" i="0" u="none" strike="noStrike" kern="0" cap="none" spc="0" normalizeH="0" baseline="0" noProof="0" dirty="0">
                <a:ln>
                  <a:noFill/>
                </a:ln>
                <a:solidFill>
                  <a:srgbClr val="201E50"/>
                </a:solidFill>
                <a:effectLst/>
                <a:uLnTx/>
                <a:uFillTx/>
                <a:latin typeface="Times New Roman"/>
              </a:rPr>
              <a:t>Show how national culture may affect the way organizational culture is transported to a different country</a:t>
            </a:r>
            <a:r>
              <a:rPr kumimoji="0" lang="en-US" altLang="ar-EG" sz="2000" b="0" i="0" u="none" strike="noStrike" kern="0" cap="none" spc="0" normalizeH="0" baseline="0" noProof="0" dirty="0">
                <a:ln>
                  <a:noFill/>
                </a:ln>
                <a:solidFill>
                  <a:srgbClr val="201E50"/>
                </a:solidFill>
                <a:effectLst/>
                <a:uLnTx/>
                <a:uFillTx/>
                <a:latin typeface="Times New Roman"/>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89529"/>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ts val="750"/>
              </a:spcBef>
              <a:spcAft>
                <a:spcPct val="0"/>
              </a:spcAft>
              <a:buClrTx/>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a set of values, principles, beliefs that may be reflected through attitudes, eventually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behaviour</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of the employees of any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64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308324"/>
          </a:xfrm>
          <a:prstGeom prst="rect">
            <a:avLst/>
          </a:prstGeom>
          <a:noFill/>
        </p:spPr>
        <p:txBody>
          <a:bodyPr wrap="square" rtlCol="0">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 is rather a dynamic process that might be affected and changed by the learning experiences accumulated within group members as well as the new beliefs, values, and assumptions brought in by new members and leaders.</a:t>
            </a:r>
            <a:endParaRPr kumimoji="0" lang="en-US" altLang="ar-EG" sz="2400" b="0" i="0" u="none" strike="noStrike" kern="0" cap="none" spc="0" normalizeH="0" baseline="0" noProof="0" dirty="0">
              <a:ln>
                <a:noFill/>
              </a:ln>
              <a:solidFill>
                <a:srgbClr val="201E50"/>
              </a:solidFill>
              <a:effectLst/>
              <a:uLnTx/>
              <a:uFillTx/>
              <a:latin typeface="Times New Roman"/>
            </a:endParaRPr>
          </a:p>
          <a:p>
            <a:r>
              <a:rPr lang="en-GB" sz="2400" b="1" dirty="0">
                <a:latin typeface="Comic Sans MS" panose="030F0702030302020204" pitchFamily="66" charset="0"/>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definition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1938992"/>
          </a:xfrm>
          <a:prstGeom prst="rect">
            <a:avLst/>
          </a:prstGeom>
          <a:noFill/>
        </p:spPr>
        <p:txBody>
          <a:bodyPr wrap="square" rtlCol="0">
            <a:spAutoFit/>
          </a:bodyPr>
          <a:lstStyle/>
          <a:p>
            <a:pPr marR="0" lvl="1" algn="l" defTabSz="914400" rtl="0" eaLnBrk="1" fontAlgn="base" latinLnBrk="0" hangingPunct="1">
              <a:lnSpc>
                <a:spcPct val="100000"/>
              </a:lnSpc>
              <a:spcBef>
                <a:spcPct val="20000"/>
              </a:spcBef>
              <a:spcAft>
                <a:spcPct val="0"/>
              </a:spcAft>
              <a:buClrTx/>
              <a:buSzTx/>
              <a:tabLst/>
              <a:defRPr/>
            </a:pPr>
            <a:r>
              <a:rPr kumimoji="0" lang="en-US" altLang="ar-EG" sz="2400" b="0" i="0" u="none" strike="noStrike" kern="0" cap="none" spc="0" normalizeH="0" baseline="0" noProof="0" dirty="0">
                <a:ln>
                  <a:noFill/>
                </a:ln>
                <a:solidFill>
                  <a:srgbClr val="201E50"/>
                </a:solidFill>
                <a:effectLst/>
                <a:uLnTx/>
                <a:uFillTx/>
                <a:latin typeface="Times New Roman"/>
              </a:rPr>
              <a:t>The outcome of that is work processes could be run smoothly inside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a:t>
            </a:r>
            <a:r>
              <a:rPr kumimoji="0" lang="en-US" altLang="ar-EG" sz="2400" b="0" i="0" u="none" strike="noStrike" kern="0" cap="none" spc="0" normalizeH="0" baseline="0" noProof="0" dirty="0">
                <a:ln>
                  <a:noFill/>
                </a:ln>
                <a:solidFill>
                  <a:srgbClr val="201E50"/>
                </a:solidFill>
                <a:effectLst/>
                <a:uLnTx/>
                <a:uFillTx/>
                <a:latin typeface="Times New Roman"/>
              </a:rPr>
              <a:t> and no culture clashes might exist among members, so all employees can act in a </a:t>
            </a:r>
            <a:r>
              <a:rPr kumimoji="0" lang="en-US" altLang="ar-EG" sz="2400" b="0" i="0" u="none" strike="noStrike" kern="0" cap="none" spc="0" normalizeH="0" baseline="0" noProof="0" dirty="0" err="1">
                <a:ln>
                  <a:noFill/>
                </a:ln>
                <a:solidFill>
                  <a:srgbClr val="201E50"/>
                </a:solidFill>
                <a:effectLst/>
                <a:uLnTx/>
                <a:uFillTx/>
                <a:latin typeface="Times New Roman"/>
              </a:rPr>
              <a:t>harmonised</a:t>
            </a:r>
            <a:r>
              <a:rPr kumimoji="0" lang="en-US" altLang="ar-EG" sz="2400" b="0" i="0" u="none" strike="noStrike" kern="0" cap="none" spc="0" normalizeH="0" baseline="0" noProof="0" dirty="0">
                <a:ln>
                  <a:noFill/>
                </a:ln>
                <a:solidFill>
                  <a:srgbClr val="201E50"/>
                </a:solidFill>
                <a:effectLst/>
                <a:uLnTx/>
                <a:uFillTx/>
                <a:latin typeface="Times New Roman"/>
              </a:rPr>
              <a:t> way towards achieving the </a:t>
            </a:r>
            <a:r>
              <a:rPr kumimoji="0" lang="en-US" altLang="ar-EG" sz="2400" b="0" i="0" u="none" strike="noStrike" kern="0" cap="none" spc="0" normalizeH="0" baseline="0" noProof="0" dirty="0" err="1">
                <a:ln>
                  <a:noFill/>
                </a:ln>
                <a:solidFill>
                  <a:srgbClr val="201E50"/>
                </a:solidFill>
                <a:effectLst/>
                <a:uLnTx/>
                <a:uFillTx/>
                <a:latin typeface="Times New Roman"/>
              </a:rPr>
              <a:t>organisation’s</a:t>
            </a:r>
            <a:r>
              <a:rPr kumimoji="0" lang="en-US" altLang="ar-EG" sz="2400" b="0" i="0" u="none" strike="noStrike" kern="0" cap="none" spc="0" normalizeH="0" baseline="0" noProof="0" dirty="0">
                <a:ln>
                  <a:noFill/>
                </a:ln>
                <a:solidFill>
                  <a:srgbClr val="201E50"/>
                </a:solidFill>
                <a:effectLst/>
                <a:uLnTx/>
                <a:uFillTx/>
                <a:latin typeface="Times New Roman"/>
              </a:rPr>
              <a:t> objectives and hence improve </a:t>
            </a:r>
            <a:r>
              <a:rPr kumimoji="0" lang="en-US" altLang="ar-EG" sz="2400" b="0" i="0" u="none" strike="noStrike" kern="0" cap="none" spc="0" normalizeH="0" baseline="0" noProof="0" dirty="0" err="1">
                <a:ln>
                  <a:noFill/>
                </a:ln>
                <a:solidFill>
                  <a:srgbClr val="201E50"/>
                </a:solidFill>
                <a:effectLst/>
                <a:uLnTx/>
                <a:uFillTx/>
                <a:latin typeface="Times New Roman"/>
              </a:rPr>
              <a:t>organisational</a:t>
            </a:r>
            <a:r>
              <a:rPr kumimoji="0" lang="en-US" altLang="ar-EG" sz="2400" b="0" i="0" u="none" strike="noStrike" kern="0" cap="none" spc="0" normalizeH="0" baseline="0" noProof="0" dirty="0">
                <a:ln>
                  <a:noFill/>
                </a:ln>
                <a:solidFill>
                  <a:srgbClr val="201E50"/>
                </a:solidFill>
                <a:effectLst/>
                <a:uLnTx/>
                <a:uFillTx/>
                <a:latin typeface="Times New Roman"/>
              </a:rPr>
              <a:t> performance and effectiveness.”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10184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Dominant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Expresses the core values that are shared by a majority of the organization’s members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889651" y="2480245"/>
            <a:ext cx="7600950" cy="1101840"/>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Subcultures</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Mini cultures within an organization, typically defined by department designations and geographical separation</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Organizations have a uniform culture?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1101840"/>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a:t>
            </a:r>
          </a:p>
          <a:p>
            <a:pPr marL="742950" marR="0" lvl="1" indent="-285750" algn="l" defTabSz="914400" rtl="0" eaLnBrk="1" fontAlgn="base" latinLnBrk="0" hangingPunct="1">
              <a:lnSpc>
                <a:spcPct val="9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 culture in which the core values are intensely held and widely shared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Cultures do?</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Culture’s Functions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Defines the boundary between one organization and others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Conveys a sense of identity for its members</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Facilitates the generation of commitment to something larger than self-interest.</a:t>
            </a:r>
          </a:p>
          <a:p>
            <a:pPr marL="914400" marR="0" lvl="1" indent="-457200" algn="l" defTabSz="914400" rtl="0" eaLnBrk="1" fontAlgn="base" latinLnBrk="0" hangingPunct="1">
              <a:lnSpc>
                <a:spcPct val="100000"/>
              </a:lnSpc>
              <a:spcBef>
                <a:spcPct val="50000"/>
              </a:spcBef>
              <a:spcAft>
                <a:spcPct val="0"/>
              </a:spcAft>
              <a:buClrTx/>
              <a:buSzTx/>
              <a:buFont typeface="Calibri" panose="020F0502020204030204" pitchFamily="34" charset="0"/>
              <a:buAutoNum type="arabicPeriod"/>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Serves as a sense-making and control mechanism  for fitting employees in the organization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does culture begin?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45325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5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Stems from the actions of the founders:</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hire and keep only employees who think and feel the same way they do.</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Founders indoctrinate and socialize these employees to their way of thinking and feeling.</a:t>
            </a:r>
          </a:p>
          <a:p>
            <a:pPr marL="742950" marR="0" lvl="1" indent="-285750" algn="l" defTabSz="914400" rtl="0" eaLnBrk="1" fontAlgn="base" latinLnBrk="0" hangingPunct="1">
              <a:lnSpc>
                <a:spcPct val="100000"/>
              </a:lnSpc>
              <a:spcBef>
                <a:spcPct val="5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The founders’ own behavior acts as a role model that encourages employees to identify with them and thereby internalize their beliefs, values, and assumptions.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form?</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629036"/>
            <a:ext cx="8417320" cy="904863"/>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Organizational cultures are derived from the founder</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They are sustained through managerial action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Object 2">
            <a:extLst>
              <a:ext uri="{FF2B5EF4-FFF2-40B4-BE49-F238E27FC236}">
                <a16:creationId xmlns:a16="http://schemas.microsoft.com/office/drawing/2014/main" id="{C566270B-561F-4FAA-976E-2A533006D346}"/>
              </a:ext>
            </a:extLst>
          </p:cNvPr>
          <p:cNvGraphicFramePr>
            <a:graphicFrameLocks noChangeAspect="1"/>
          </p:cNvGraphicFramePr>
          <p:nvPr>
            <p:extLst>
              <p:ext uri="{D42A27DB-BD31-4B8C-83A1-F6EECF244321}">
                <p14:modId xmlns:p14="http://schemas.microsoft.com/office/powerpoint/2010/main" val="2882384491"/>
              </p:ext>
            </p:extLst>
          </p:nvPr>
        </p:nvGraphicFramePr>
        <p:xfrm>
          <a:off x="4007800" y="4088304"/>
          <a:ext cx="7100038" cy="1831616"/>
        </p:xfrm>
        <a:graphic>
          <a:graphicData uri="http://schemas.openxmlformats.org/presentationml/2006/ole">
            <mc:AlternateContent xmlns:mc="http://schemas.openxmlformats.org/markup-compatibility/2006">
              <mc:Choice xmlns:v="urn:schemas-microsoft-com:vml" Requires="v">
                <p:oleObj spid="_x0000_s1031" name="Photo Editor Photo" r:id="rId6" imgW="7838095" imgH="2085714" progId="MSPhotoEd.3">
                  <p:embed/>
                </p:oleObj>
              </mc:Choice>
              <mc:Fallback>
                <p:oleObj name="Photo Editor Photo" r:id="rId6" imgW="7838095" imgH="2085714" progId="MSPhotoEd.3">
                  <p:embed/>
                  <p:pic>
                    <p:nvPicPr>
                      <p:cNvPr id="13" name="Object 2">
                        <a:extLst>
                          <a:ext uri="{FF2B5EF4-FFF2-40B4-BE49-F238E27FC236}">
                            <a16:creationId xmlns:a16="http://schemas.microsoft.com/office/drawing/2014/main" id="{22040A97-564E-5FC5-5C6E-FF4D4E60E67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07800" y="4088304"/>
                        <a:ext cx="7100038" cy="1831616"/>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4671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is transferred to employees?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289925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Schein (1992), states the method through which cultures are transferred from founders to their employees. He believes the leaders transfer their cultures to their followers through some internal mechanisms: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Through what they pay attention to and reward.</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Through the ways they allocate resources.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Organizational Culture is transferred to employees?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68587"/>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lang="en-US" altLang="ar-EG" sz="2400" b="1" kern="0">
                <a:solidFill>
                  <a:srgbClr val="CC6600"/>
                </a:solidFill>
                <a:latin typeface="Times New Roman" pitchFamily="18" charset="0"/>
                <a:cs typeface="Times New Roman" panose="02020603050405020304" pitchFamily="18" charset="0"/>
              </a:rPr>
              <a:t>(3)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Through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role modeling they do.</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(4) Through the way they react and deal with different problems and critical situations.</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(5) Through the criteria they use for recruitment, selection, and promotion. </a:t>
            </a:r>
          </a:p>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And accordingly </a:t>
            </a:r>
            <a:r>
              <a:rPr kumimoji="0" lang="en-US" altLang="ar-EG" sz="24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general transfer their cultures to new employees through same mechanism as above.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Quinn</a:t>
            </a:r>
            <a:r>
              <a:rPr lang="en-US" altLang="ar-EG" sz="2800" b="1" dirty="0">
                <a:solidFill>
                  <a:srgbClr val="00B0F0"/>
                </a:solidFill>
                <a:latin typeface="Times New Roman" panose="02020603050405020304" pitchFamily="18" charset="0"/>
                <a:cs typeface="Times New Roman" panose="02020603050405020304" pitchFamily="18" charset="0"/>
              </a:rPr>
              <a:t> </a:t>
            </a:r>
            <a:r>
              <a:rPr lang="en-US" altLang="ar-EG" sz="2800" b="1" dirty="0" err="1">
                <a:solidFill>
                  <a:srgbClr val="00B0F0"/>
                </a:solidFill>
                <a:latin typeface="Times New Roman" panose="02020603050405020304" pitchFamily="18" charset="0"/>
                <a:cs typeface="Times New Roman" panose="02020603050405020304" pitchFamily="18" charset="0"/>
              </a:rPr>
              <a:t>Rohrbaugh’s</a:t>
            </a:r>
            <a:r>
              <a:rPr lang="en-US" altLang="ar-EG" sz="2800" b="1" dirty="0">
                <a:solidFill>
                  <a:srgbClr val="00B0F0"/>
                </a:solidFill>
                <a:latin typeface="Times New Roman" panose="02020603050405020304" pitchFamily="18" charset="0"/>
                <a:cs typeface="Times New Roman" panose="02020603050405020304" pitchFamily="18" charset="0"/>
              </a:rPr>
              <a:t> types of organizational culture</a:t>
            </a:r>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Content Placeholder 3">
            <a:extLst>
              <a:ext uri="{FF2B5EF4-FFF2-40B4-BE49-F238E27FC236}">
                <a16:creationId xmlns:a16="http://schemas.microsoft.com/office/drawing/2014/main" id="{EDD72257-C6BA-4184-B57D-274B48BB7DD6}"/>
              </a:ext>
            </a:extLst>
          </p:cNvPr>
          <p:cNvPicPr>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2925785" y="2588399"/>
            <a:ext cx="6553200" cy="4081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Hierarchy Culture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1285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Hierarchy culture can be described by clear lines of decision-making, authority, standardized rules and procedures, and control and accountability mechanisms were valued as the keys to success.</a:t>
            </a:r>
          </a:p>
          <a:p>
            <a:pPr marL="342900" marR="0" lvl="0" indent="-342900" algn="l"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Market Culture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123658"/>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The term market is not synonymous with the marketing; rather, it refers to a type of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that functions as a market itself. It is a result oriented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The major concern is getting the job done. People are competitive and goal oriented. The leaders are hard drivers, producers, and competitors. They are tough and demanding. The glue that holds the </a:t>
            </a:r>
            <a:r>
              <a:rPr kumimoji="0" lang="en-US" sz="18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t>
            </a:r>
            <a:r>
              <a:rPr kumimoji="0" lang="en-US" sz="1800" b="1" i="0" u="none" strike="noStrike" kern="0" cap="none" spc="0" normalizeH="0" baseline="0" noProof="0" dirty="0">
                <a:ln>
                  <a:noFill/>
                </a:ln>
                <a:solidFill>
                  <a:srgbClr val="CC6600"/>
                </a:solidFill>
                <a:effectLst/>
                <a:uLnTx/>
                <a:uFillTx/>
                <a:latin typeface="Times New Roman" pitchFamily="18" charset="0"/>
                <a:ea typeface="+mn-ea"/>
                <a:cs typeface="+mn-cs"/>
              </a:rPr>
              <a:t> together is the emphasis on winning. </a:t>
            </a:r>
          </a:p>
          <a:p>
            <a:pPr lvl="1"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Market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93899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Reputation and success are common concerns. The long term focus is on competitive actions and achievement of measurable goals and targets. Success is defined in terms of market share and penetration. The </a:t>
            </a:r>
            <a:r>
              <a:rPr kumimoji="0" lang="en-US" sz="2400" b="1" i="0" u="none" strike="noStrike" kern="0" cap="none" spc="0" normalizeH="0" baseline="0" noProof="0" dirty="0" err="1">
                <a:ln>
                  <a:noFill/>
                </a:ln>
                <a:solidFill>
                  <a:srgbClr val="CC6600"/>
                </a:solidFill>
                <a:effectLst/>
                <a:uLnTx/>
                <a:uFillTx/>
                <a:latin typeface="Times New Roman" pitchFamily="18" charset="0"/>
                <a:ea typeface="+mn-ea"/>
                <a:cs typeface="+mn-cs"/>
              </a:rPr>
              <a:t>organisational</a:t>
            </a:r>
            <a:r>
              <a:rPr kumimoji="0" 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style is hard-driving competitiveness.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Clan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09726"/>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called a Clan because of its similarity to a family-type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in which the clan culture is dominant seem more like extended families than economic entities. Instead of the rules and procedures of hierarchies, the clan culture is typified by a friendly place to work where people share a lot of themselves. </a:t>
            </a:r>
          </a:p>
          <a:p>
            <a:pPr lvl="2" algn="just" eaLnBrk="1" hangingPunct="1">
              <a:lnSpc>
                <a:spcPct val="90000"/>
              </a:lnSpc>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Clan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Leaders are thought of as mentors and perhaps as parent figures.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held together by loyalty and tradition. Commitment is high. The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emphasises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the long-term benefit of individual development, with high cohesion and morale being important. Success is defined in terms of internal climate and concern for people.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places a premium on teamwork, participation, and consensus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Adhocracy Culture</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It is characterized by a dynamic, entrepreneurial, and creative work place. People are encouraged to take risks and initiate new and innovative ideas. Effective leadership is visionary, innovative, and risk-oriented. The glue that holds the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together is commitment to experimentation and innovation.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15594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Adhocracy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Tx/>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emphasis is on being at the leading edge of new knowledge, products, and services. Readiness for change and meeting new challenges are important. The long-term emphasis of </a:t>
            </a:r>
            <a:r>
              <a:rPr kumimoji="0" lang="en-US" altLang="ar-EG" sz="1800" b="1" i="0" u="none" strike="noStrike" kern="0" cap="none" spc="0" normalizeH="0" baseline="0" noProof="0" dirty="0" err="1">
                <a:ln>
                  <a:noFill/>
                </a:ln>
                <a:solidFill>
                  <a:srgbClr val="CC6600"/>
                </a:solidFill>
                <a:effectLst/>
                <a:uLnTx/>
                <a:uFillTx/>
                <a:latin typeface="Times New Roman" pitchFamily="18" charset="0"/>
                <a:ea typeface="+mn-ea"/>
                <a:cs typeface="Times New Roman" panose="02020603050405020304" pitchFamily="18" charset="0"/>
              </a:rPr>
              <a:t>organisations</a:t>
            </a: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 is on rapid growth and acquiring new resources. Success means producing unique and original products and services.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9562"/>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According to Cameron and Quinn (1983), researches evidently show that both new and small organizations tend to progress through a predictable pattern of organization culture changes without recognizing that they do so, </a:t>
            </a:r>
          </a:p>
          <a:p>
            <a:pPr algn="just" eaLnBrk="1" hangingPunct="1"/>
            <a:endParaRPr lang="en-US" altLang="ar-EG"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46010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while culture change occurs in a less predictable pattern in large and mature organizations in a way that must generally be managed consciously. Moreover, they align organizations' progresses over time with the type of culture they acquire or must acquire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8012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and Organizational Life Cycle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88399"/>
            <a:ext cx="8417320" cy="1569660"/>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FFAA01"/>
              </a:buClr>
              <a:buSzTx/>
              <a:buFontTx/>
              <a:buChar char="•"/>
              <a:tabLst/>
              <a:defRPr/>
            </a:pPr>
            <a:r>
              <a:rPr kumimoji="0" lang="en-US" altLang="en-US" sz="2400" b="1" i="0" u="none" strike="noStrike" kern="0" cap="none" spc="0" normalizeH="0" baseline="0" noProof="0" dirty="0">
                <a:ln>
                  <a:noFill/>
                </a:ln>
                <a:solidFill>
                  <a:srgbClr val="201E50"/>
                </a:solidFill>
                <a:effectLst/>
                <a:uLnTx/>
                <a:uFillTx/>
                <a:latin typeface="Times New Roman"/>
                <a:ea typeface="+mn-ea"/>
                <a:cs typeface="+mn-cs"/>
              </a:rPr>
              <a:t>The Pragmatics:</a:t>
            </a:r>
            <a:r>
              <a:rPr kumimoji="0" lang="en-US" altLang="en-US" sz="2400" b="0" i="0" u="none" strike="noStrike" kern="0" cap="none" spc="0" normalizeH="0" baseline="0" noProof="0" dirty="0">
                <a:ln>
                  <a:noFill/>
                </a:ln>
                <a:solidFill>
                  <a:srgbClr val="201E50"/>
                </a:solidFill>
                <a:effectLst/>
                <a:uLnTx/>
                <a:uFillTx/>
                <a:latin typeface="Times New Roman"/>
                <a:ea typeface="+mn-ea"/>
                <a:cs typeface="+mn-cs"/>
              </a:rPr>
              <a:t> These individuals will not stand behind controversial or unique ideas until the majority of the group has expressed their support. These individuals often remain in the background of the group.</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4">
            <a:extLst>
              <a:ext uri="{FF2B5EF4-FFF2-40B4-BE49-F238E27FC236}">
                <a16:creationId xmlns:a16="http://schemas.microsoft.com/office/drawing/2014/main" id="{487BDA8E-EB78-417F-910F-043095D97B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2525" y="2387330"/>
            <a:ext cx="8458200" cy="4435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5168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73122"/>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On Feb 1, 2003, the space shuttle Columbia and its crew of seven were lost during return to earth.</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 group of distinguished experts was appointed and spent 6 months conducting a thorough investigation of the causes of the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group of investigators found that Nasa’s current organizational culture contributed to Columbia’s accident.</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t>
            </a:r>
            <a:endParaRPr kumimoji="0" lang="en-US" altLang="en-US" sz="2400" b="0" i="0" u="none" strike="noStrike" kern="0" cap="none" spc="0" normalizeH="0" baseline="0" noProof="0" dirty="0">
              <a:ln>
                <a:noFill/>
              </a:ln>
              <a:solidFill>
                <a:srgbClr val="201E50"/>
              </a:solidFill>
              <a:effectLst/>
              <a:uLnTx/>
              <a:uFillTx/>
              <a:latin typeface="Times New Roman"/>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828193"/>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result, Nasa decided to conduct an organizational culture change program.</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BST was selected to assess Nasa’s current organizational culture, decide on the new preferred culture and develop and implement a culture change program.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231525"/>
            <a:ext cx="8417320" cy="4185761"/>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Negative aspects includes:</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Nasa’s current organizational culture does not reflect the agency’s espoused core values of (a) safety ( Nasa has not created an organizational culture that is fully supportive of safety and its people do not feel comfortable to raise their safety concerns to their management) , (b)people ( Do not feel that they are highly respected and appreciated by the organization), </a:t>
            </a:r>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564053"/>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altLang="ar-EG" sz="2800" b="1" kern="0" dirty="0">
                <a:solidFill>
                  <a:srgbClr val="CC6600"/>
                </a:solidFill>
                <a:latin typeface="Times New Roman" pitchFamily="18" charset="0"/>
                <a:cs typeface="Times New Roman" panose="02020603050405020304" pitchFamily="18" charset="0"/>
              </a:rPr>
              <a:t>(C) </a:t>
            </a: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excellence ( is only seen and valued when it comes to technical work, yet the culture does not value other organizational aspects like management skills, supportive administrative functions and creating an environment that encourages excellence in communication) and (d) integrity ( there are some signals that raising of issues by people is not welcome)</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43527"/>
          </a:xfrm>
          <a:prstGeom prst="rect">
            <a:avLst/>
          </a:prstGeom>
          <a:noFill/>
        </p:spPr>
        <p:txBody>
          <a:bodyPr wrap="square" rtlCol="0">
            <a:spAutoFit/>
          </a:bodyPr>
          <a:lstStyle/>
          <a:p>
            <a:pPr marL="342900" marR="0" lvl="0" indent="-342900" algn="l" defTabSz="914400" rtl="0" eaLnBrk="1" fontAlgn="base" latinLnBrk="0" hangingPunct="1">
              <a:lnSpc>
                <a:spcPct val="90000"/>
              </a:lnSpc>
              <a:spcBef>
                <a:spcPct val="20000"/>
              </a:spcBef>
              <a:spcAft>
                <a:spcPct val="0"/>
              </a:spcAft>
              <a:buClr>
                <a:srgbClr val="FFAA01"/>
              </a:buClr>
              <a:buSzTx/>
              <a:buFontTx/>
              <a:buChar char="•"/>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The current culture reflects an organization transformation with many on going initiatives and lack of a clear sense at working level of how it all fits together.</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713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24206"/>
          </a:xfrm>
          <a:prstGeom prst="rect">
            <a:avLst/>
          </a:prstGeom>
          <a:noFill/>
        </p:spPr>
        <p:txBody>
          <a:bodyPr wrap="square" rtlCol="0">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endPar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2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(1) Change in processes: Guiding principles must underlie the definition of Nasa’s desired culture , serve as a frame work for mission safety improvements at Nasa and help inform every one about the consideration that should be reflected in day to day actions and decisions. </a:t>
            </a:r>
          </a:p>
          <a:p>
            <a:pPr algn="just" eaLnBrk="1" hangingPunct="1">
              <a:defRPr/>
            </a:pP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53955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Organizational Culture Change Program Example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1BB62EFC-3D17-4423-9643-A36E345AE84F}"/>
              </a:ext>
            </a:extLst>
          </p:cNvPr>
          <p:cNvSpPr txBox="1"/>
          <p:nvPr/>
        </p:nvSpPr>
        <p:spPr>
          <a:xfrm>
            <a:off x="3605193" y="2850107"/>
            <a:ext cx="6096000" cy="13942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Recommended Organizational culture change plan includes: </a:t>
            </a:r>
          </a:p>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(2) Leadership behavior: Through a set of behavior- based tools , they will work on changing Nasa’s leaders’ behavior as they are key to changing  Nasa’s organizational culture. </a:t>
            </a:r>
          </a:p>
        </p:txBody>
      </p:sp>
    </p:spTree>
    <p:extLst>
      <p:ext uri="{BB962C8B-B14F-4D97-AF65-F5344CB8AC3E}">
        <p14:creationId xmlns:p14="http://schemas.microsoft.com/office/powerpoint/2010/main" val="680276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Impact of National Culture on Organizational Culture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42D30C27-B50D-42FA-B2FE-EC1D1B0F97F6}"/>
              </a:ext>
            </a:extLst>
          </p:cNvPr>
          <p:cNvSpPr txBox="1"/>
          <p:nvPr/>
        </p:nvSpPr>
        <p:spPr>
          <a:xfrm>
            <a:off x="4034423" y="2802193"/>
            <a:ext cx="6096000" cy="1338828"/>
          </a:xfrm>
          <a:prstGeom prst="rect">
            <a:avLst/>
          </a:prstGeom>
          <a:noFill/>
        </p:spPr>
        <p:txBody>
          <a:bodyPr wrap="square">
            <a:spAutoFit/>
          </a:bodyPr>
          <a:lstStyle/>
          <a:p>
            <a:pPr marL="342900" marR="0" lvl="0" indent="-342900" algn="just" defTabSz="685800" rtl="0" eaLnBrk="0" fontAlgn="base" latinLnBrk="0" hangingPunct="0">
              <a:lnSpc>
                <a:spcPct val="90000"/>
              </a:lnSpc>
              <a:spcBef>
                <a:spcPct val="20000"/>
              </a:spcBef>
              <a:spcAft>
                <a:spcPct val="0"/>
              </a:spcAft>
              <a:buClr>
                <a:srgbClr val="000000"/>
              </a:buClr>
              <a:buSzTx/>
              <a:buFont typeface="Wingdings" panose="05000000000000000000" pitchFamily="2" charset="2"/>
              <a:buNone/>
              <a:tabLst/>
              <a:defRPr/>
            </a:pPr>
            <a:r>
              <a:rPr lang="en-US" sz="1800" b="1" i="0" dirty="0">
                <a:solidFill>
                  <a:srgbClr val="202124"/>
                </a:solidFill>
                <a:effectLst/>
                <a:latin typeface="arial" panose="020B0604020202020204" pitchFamily="34" charset="0"/>
              </a:rPr>
              <a:t>National culture tends to influence the organizational culture</a:t>
            </a:r>
            <a:r>
              <a:rPr lang="en-US" sz="1800" b="0" i="0" dirty="0">
                <a:solidFill>
                  <a:srgbClr val="202124"/>
                </a:solidFill>
                <a:effectLst/>
                <a:latin typeface="arial" panose="020B0604020202020204" pitchFamily="34" charset="0"/>
              </a:rPr>
              <a:t>. Culture is the function of social norm, ethics, value system and behavioral pattern, which may vary from country to country. It is difficult to transport and implant Organizational culture in another country.</a:t>
            </a:r>
            <a:endPar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endParaRPr>
          </a:p>
        </p:txBody>
      </p:sp>
    </p:spTree>
    <p:extLst>
      <p:ext uri="{BB962C8B-B14F-4D97-AF65-F5344CB8AC3E}">
        <p14:creationId xmlns:p14="http://schemas.microsoft.com/office/powerpoint/2010/main" val="21257847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Global Implications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2787333" y="2678696"/>
            <a:ext cx="7737792" cy="3637919"/>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Organization cultures, while strong, can’t ignore local culture</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Managers should be more culturally sensitive by:</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Speaking slowly and in a low tone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Listening more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Avoiding discussions of religion or politics</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All global firms (not just U.S. firms) need to be more culturally sensitive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7999" y="2603551"/>
            <a:ext cx="8734425" cy="2382191"/>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Strong cultures are difficult for managers to change</a:t>
            </a:r>
          </a:p>
          <a:p>
            <a:pPr marL="742950" marR="0" lvl="1" indent="-285750" algn="l" defTabSz="914400" rtl="0" eaLnBrk="1" fontAlgn="base" latinLnBrk="0" hangingPunct="1">
              <a:lnSpc>
                <a:spcPct val="100000"/>
              </a:lnSpc>
              <a:spcBef>
                <a:spcPct val="20000"/>
              </a:spcBef>
              <a:spcAft>
                <a:spcPct val="0"/>
              </a:spcAft>
              <a:buClr>
                <a:srgbClr val="336699"/>
              </a:buClr>
              <a:buSzTx/>
              <a:buFont typeface="Times New Roman" panose="02020603050405020304" pitchFamily="18" charset="0"/>
              <a:buChar char="–"/>
              <a:tabLst/>
              <a:defRPr/>
            </a:pPr>
            <a:r>
              <a:rPr kumimoji="0" lang="en-US" altLang="ar-EG" sz="2200" b="0" i="0" u="none" strike="noStrike" kern="0" cap="none" spc="0" normalizeH="0" baseline="0" noProof="0" dirty="0">
                <a:ln>
                  <a:noFill/>
                </a:ln>
                <a:solidFill>
                  <a:srgbClr val="000000"/>
                </a:solidFill>
                <a:effectLst/>
                <a:uLnTx/>
                <a:uFillTx/>
                <a:latin typeface="Times New Roman" pitchFamily="18" charset="0"/>
              </a:rPr>
              <a:t>In the short run, strong cultures should be considered fixed</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Selecting new hires that fit well in the organizational culture is critical for motivation, job satisfaction, commitment, and turnover</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048000" y="2603551"/>
            <a:ext cx="6096000" cy="1588127"/>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Socialization into the corporate culture is important</a:t>
            </a:r>
          </a:p>
          <a:p>
            <a:pPr marL="342900" marR="0" lvl="0" indent="-342900" algn="l" defTabSz="914400" rtl="0" eaLnBrk="1" fontAlgn="base" latinLnBrk="0" hangingPunct="1">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18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As a manager, your actions as a role model help create the cultural values of ethics, spirituality, and a positive culture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E7E27351-EC0B-4C0E-9474-35BD670CFD76}"/>
</file>

<file path=customXml/itemProps3.xml><?xml version="1.0" encoding="utf-8"?>
<ds:datastoreItem xmlns:ds="http://schemas.openxmlformats.org/officeDocument/2006/customXml" ds:itemID="{13070CB0-B68C-4992-8C2C-CAA5E0D552E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253</TotalTime>
  <Words>1995</Words>
  <Application>Microsoft Office PowerPoint</Application>
  <PresentationFormat>Widescreen</PresentationFormat>
  <Paragraphs>277</Paragraphs>
  <Slides>38</Slides>
  <Notes>37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8" baseType="lpstr">
      <vt:lpstr>Arial</vt:lpstr>
      <vt:lpstr>Arial</vt:lpstr>
      <vt:lpstr>Calibri</vt:lpstr>
      <vt:lpstr>Calibri Light</vt:lpstr>
      <vt:lpstr>Comic Sans MS</vt:lpstr>
      <vt:lpstr>Tajawal Medium</vt:lpstr>
      <vt:lpstr>Times New Roman</vt:lpstr>
      <vt:lpstr>Wingdings</vt:lpstr>
      <vt:lpstr>Office Theme</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74</cp:revision>
  <dcterms:created xsi:type="dcterms:W3CDTF">2023-04-29T09:08:00Z</dcterms:created>
  <dcterms:modified xsi:type="dcterms:W3CDTF">2024-03-22T13:05:29Z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