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480" r:id="rId2"/>
    <p:sldId id="558" r:id="rId3"/>
    <p:sldId id="313" r:id="rId4"/>
    <p:sldId id="615" r:id="rId5"/>
    <p:sldId id="651" r:id="rId6"/>
    <p:sldId id="656" r:id="rId7"/>
    <p:sldId id="664" r:id="rId8"/>
    <p:sldId id="658" r:id="rId9"/>
    <p:sldId id="652" r:id="rId10"/>
    <p:sldId id="653" r:id="rId11"/>
    <p:sldId id="659" r:id="rId12"/>
    <p:sldId id="660" r:id="rId13"/>
    <p:sldId id="662" r:id="rId14"/>
    <p:sldId id="663" r:id="rId15"/>
    <p:sldId id="665" r:id="rId16"/>
    <p:sldId id="666" r:id="rId17"/>
    <p:sldId id="654" r:id="rId18"/>
    <p:sldId id="668" r:id="rId19"/>
    <p:sldId id="669" r:id="rId20"/>
    <p:sldId id="689" r:id="rId21"/>
    <p:sldId id="671" r:id="rId22"/>
    <p:sldId id="672" r:id="rId23"/>
    <p:sldId id="694" r:id="rId24"/>
    <p:sldId id="673" r:id="rId25"/>
    <p:sldId id="674" r:id="rId26"/>
    <p:sldId id="675" r:id="rId27"/>
    <p:sldId id="690" r:id="rId28"/>
    <p:sldId id="677" r:id="rId29"/>
    <p:sldId id="678" r:id="rId30"/>
    <p:sldId id="679" r:id="rId31"/>
    <p:sldId id="692" r:id="rId32"/>
    <p:sldId id="680" r:id="rId33"/>
    <p:sldId id="681" r:id="rId34"/>
    <p:sldId id="682" r:id="rId35"/>
    <p:sldId id="683" r:id="rId36"/>
    <p:sldId id="684" r:id="rId37"/>
    <p:sldId id="685" r:id="rId38"/>
    <p:sldId id="686" r:id="rId39"/>
    <p:sldId id="687" r:id="rId40"/>
    <p:sldId id="688" r:id="rId41"/>
    <p:sldId id="661" r:id="rId42"/>
    <p:sldId id="667" r:id="rId43"/>
    <p:sldId id="497" r:id="rId44"/>
    <p:sldId id="498" r:id="rId45"/>
    <p:sldId id="499" r:id="rId46"/>
    <p:sldId id="500" r:id="rId47"/>
    <p:sldId id="501" r:id="rId48"/>
    <p:sldId id="6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313"/>
            <p14:sldId id="615"/>
            <p14:sldId id="651"/>
            <p14:sldId id="656"/>
            <p14:sldId id="664"/>
            <p14:sldId id="658"/>
            <p14:sldId id="652"/>
            <p14:sldId id="653"/>
            <p14:sldId id="659"/>
            <p14:sldId id="660"/>
            <p14:sldId id="662"/>
            <p14:sldId id="663"/>
            <p14:sldId id="665"/>
            <p14:sldId id="666"/>
            <p14:sldId id="654"/>
            <p14:sldId id="668"/>
            <p14:sldId id="669"/>
            <p14:sldId id="689"/>
            <p14:sldId id="671"/>
            <p14:sldId id="672"/>
            <p14:sldId id="694"/>
            <p14:sldId id="673"/>
            <p14:sldId id="674"/>
            <p14:sldId id="675"/>
            <p14:sldId id="690"/>
            <p14:sldId id="677"/>
            <p14:sldId id="678"/>
            <p14:sldId id="679"/>
            <p14:sldId id="692"/>
            <p14:sldId id="680"/>
            <p14:sldId id="681"/>
            <p14:sldId id="682"/>
            <p14:sldId id="683"/>
            <p14:sldId id="684"/>
            <p14:sldId id="685"/>
            <p14:sldId id="686"/>
            <p14:sldId id="687"/>
            <p14:sldId id="688"/>
            <p14:sldId id="661"/>
            <p14:sldId id="667"/>
            <p14:sldId id="497"/>
            <p14:sldId id="498"/>
            <p14:sldId id="499"/>
            <p14:sldId id="500"/>
            <p14:sldId id="501"/>
            <p14:sldId id="6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43</a:t>
            </a:fld>
            <a:endParaRPr lang="en-US" dirty="0"/>
          </a:p>
        </p:txBody>
      </p:sp>
    </p:spTree>
    <p:extLst>
      <p:ext uri="{BB962C8B-B14F-4D97-AF65-F5344CB8AC3E}">
        <p14:creationId xmlns:p14="http://schemas.microsoft.com/office/powerpoint/2010/main" val="4243924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45</a:t>
            </a:fld>
            <a:endParaRPr lang="en-US" dirty="0"/>
          </a:p>
        </p:txBody>
      </p:sp>
    </p:spTree>
    <p:extLst>
      <p:ext uri="{BB962C8B-B14F-4D97-AF65-F5344CB8AC3E}">
        <p14:creationId xmlns:p14="http://schemas.microsoft.com/office/powerpoint/2010/main" val="4163323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46</a:t>
            </a:fld>
            <a:endParaRPr lang="en-US" dirty="0"/>
          </a:p>
        </p:txBody>
      </p:sp>
    </p:spTree>
    <p:extLst>
      <p:ext uri="{BB962C8B-B14F-4D97-AF65-F5344CB8AC3E}">
        <p14:creationId xmlns:p14="http://schemas.microsoft.com/office/powerpoint/2010/main" val="4147872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67208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02643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60722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37356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6375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7202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1552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40792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703816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6227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76595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82894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6623210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87451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5209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474713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93586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66593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98143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8950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2.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6478D3AD-C1A2-47AA-538B-187BD24B2135}"/>
              </a:ext>
            </a:extLst>
          </p:cNvPr>
          <p:cNvPicPr>
            <a:picLocks noChangeAspect="1"/>
          </p:cNvPicPr>
          <p:nvPr userDrawn="1"/>
        </p:nvPicPr>
        <p:blipFill rotWithShape="1">
          <a:blip r:embed="rId2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96604412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6.xml"/><Relationship Id="rId1" Type="http://schemas.openxmlformats.org/officeDocument/2006/relationships/themeOverride" Target="../theme/themeOverride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1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82"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4127475" y="-2762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74976" y="6316880"/>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4070" y="1986445"/>
            <a:ext cx="3993353" cy="1323439"/>
          </a:xfrm>
          <a:prstGeom prst="rect">
            <a:avLst/>
          </a:prstGeom>
          <a:noFill/>
        </p:spPr>
        <p:txBody>
          <a:bodyPr wrap="square" rtlCol="0">
            <a:spAutoFit/>
          </a:bodyPr>
          <a:lstStyle/>
          <a:p>
            <a:pPr algn="ctr"/>
            <a:r>
              <a:rPr lang="en-US" altLang="ar-SA" sz="4000" b="1" dirty="0">
                <a:solidFill>
                  <a:schemeClr val="bg1"/>
                </a:solidFill>
                <a:latin typeface="Aharoni" panose="02010803020104030203" pitchFamily="2" charset="-79"/>
                <a:cs typeface="Aharoni" panose="02010803020104030203" pitchFamily="2" charset="-79"/>
              </a:rPr>
              <a:t>Consumer Buyer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070" y="571810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070" y="-146994"/>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72610" y="4871555"/>
            <a:ext cx="2766078" cy="707886"/>
          </a:xfrm>
          <a:prstGeom prst="rect">
            <a:avLst/>
          </a:prstGeom>
          <a:noFill/>
        </p:spPr>
        <p:txBody>
          <a:bodyPr wrap="none" rtlCol="0">
            <a:spAutoFit/>
          </a:bodyPr>
          <a:lstStyle/>
          <a:p>
            <a:pPr algn="ctr"/>
            <a:r>
              <a:rPr lang="en-US" sz="2000" b="1" dirty="0">
                <a:solidFill>
                  <a:schemeClr val="bg1"/>
                </a:solidFill>
              </a:rPr>
              <a:t>Marketing Management</a:t>
            </a:r>
          </a:p>
          <a:p>
            <a:pPr algn="ctr"/>
            <a:r>
              <a:rPr lang="en-US" sz="2000" b="1" dirty="0">
                <a:solidFill>
                  <a:schemeClr val="bg1"/>
                </a:solidFill>
              </a:rPr>
              <a:t> MGM612 </a:t>
            </a:r>
          </a:p>
        </p:txBody>
      </p:sp>
      <p:sp>
        <p:nvSpPr>
          <p:cNvPr id="14" name="Oval 13">
            <a:extLst>
              <a:ext uri="{FF2B5EF4-FFF2-40B4-BE49-F238E27FC236}">
                <a16:creationId xmlns:a16="http://schemas.microsoft.com/office/drawing/2014/main" id="{46F3C90B-EB3F-EA91-08C5-03400C278827}"/>
              </a:ext>
            </a:extLst>
          </p:cNvPr>
          <p:cNvSpPr/>
          <p:nvPr/>
        </p:nvSpPr>
        <p:spPr>
          <a:xfrm>
            <a:off x="4456015" y="-192088"/>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159072" y="3282054"/>
            <a:ext cx="6575893" cy="707886"/>
          </a:xfrm>
          <a:prstGeom prst="rect">
            <a:avLst/>
          </a:prstGeom>
          <a:noFill/>
        </p:spPr>
        <p:txBody>
          <a:bodyPr wrap="square" rtlCol="0" anchor="b">
            <a:spAutoFit/>
          </a:bodyPr>
          <a:lstStyle/>
          <a:p>
            <a:pPr algn="ctr"/>
            <a:r>
              <a:rPr lang="en-US" altLang="ar-SA" sz="4000" b="1" dirty="0">
                <a:latin typeface="Aharoni" panose="02010803020104030203" pitchFamily="2" charset="-79"/>
                <a:cs typeface="Aharoni" panose="02010803020104030203" pitchFamily="2" charset="-79"/>
              </a:rPr>
              <a:t>Consumer Buyer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8138" y="899642"/>
            <a:ext cx="7191566" cy="769441"/>
          </a:xfrm>
          <a:prstGeom prst="rect">
            <a:avLst/>
          </a:prstGeom>
          <a:noFill/>
          <a:ln>
            <a:noFill/>
          </a:ln>
        </p:spPr>
        <p:txBody>
          <a:bodyPr wrap="square" rtlCol="0">
            <a:spAutoFit/>
          </a:bodyPr>
          <a:lstStyle/>
          <a:p>
            <a:pPr algn="ctr"/>
            <a:r>
              <a:rPr lang="en-US" sz="4400" dirty="0">
                <a:latin typeface="Aharoni" panose="02010803020104030203" pitchFamily="2" charset="-79"/>
                <a:cs typeface="Aharoni" panose="02010803020104030203" pitchFamily="2" charset="-79"/>
              </a:rPr>
              <a:t>Learning Outcomes</a:t>
            </a:r>
            <a:endParaRPr lang="en-US" sz="4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AEEB6648-D036-444E-B1D5-1FCF5555D150}"/>
              </a:ext>
            </a:extLst>
          </p:cNvPr>
          <p:cNvSpPr txBox="1"/>
          <p:nvPr/>
        </p:nvSpPr>
        <p:spPr>
          <a:xfrm>
            <a:off x="3598250" y="1860637"/>
            <a:ext cx="8007596" cy="4832092"/>
          </a:xfrm>
          <a:prstGeom prst="rect">
            <a:avLst/>
          </a:prstGeom>
          <a:noFill/>
          <a:ln>
            <a:noFill/>
          </a:ln>
        </p:spPr>
        <p:txBody>
          <a:bodyPr wrap="square" rtlCol="0" anchor="ctr">
            <a:spAutoFit/>
          </a:bodyPr>
          <a:lstStyle/>
          <a:p>
            <a:pPr marL="533400" indent="-533400">
              <a:buNone/>
            </a:pPr>
            <a:r>
              <a:rPr lang="en-US" altLang="ar-SA" sz="2800" b="1" dirty="0"/>
              <a:t>After studying this chapter, you should be able to:</a:t>
            </a:r>
          </a:p>
          <a:p>
            <a:pPr marL="533400" indent="-533400">
              <a:buFontTx/>
              <a:buAutoNum type="arabicPeriod"/>
            </a:pPr>
            <a:r>
              <a:rPr lang="en-US" altLang="ar-SA" sz="2800" b="1" dirty="0"/>
              <a:t>Define the consumer market and construct a simple model of consumer buyer behavior</a:t>
            </a:r>
          </a:p>
          <a:p>
            <a:pPr marL="533400" indent="-533400">
              <a:buFontTx/>
              <a:buAutoNum type="arabicPeriod"/>
            </a:pPr>
            <a:r>
              <a:rPr lang="en-US" altLang="ar-SA" sz="2800" b="1" dirty="0"/>
              <a:t>Name the four major factors that influence consumer buyer behavior</a:t>
            </a:r>
          </a:p>
          <a:p>
            <a:pPr marL="533400" indent="-533400">
              <a:buFontTx/>
              <a:buAutoNum type="arabicPeriod"/>
            </a:pPr>
            <a:r>
              <a:rPr lang="en-US" altLang="ar-SA" sz="2800" b="1" dirty="0"/>
              <a:t>List and understand the major types of buying decision behavior and the stages in the buyer decision process</a:t>
            </a:r>
          </a:p>
          <a:p>
            <a:pPr marL="457200" indent="-457200">
              <a:buFont typeface="Wingdings" panose="05000000000000000000" pitchFamily="2" charset="2"/>
              <a:buChar char="q"/>
            </a:pPr>
            <a:endParaRPr lang="ar-SA" sz="2800" b="1" dirty="0"/>
          </a:p>
          <a:p>
            <a:pPr marL="457200" indent="-457200">
              <a:buFont typeface="Wingdings" panose="05000000000000000000" pitchFamily="2" charset="2"/>
              <a:buChar char="q"/>
            </a:pPr>
            <a:endParaRPr lang="en-US" sz="28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2800" b="1" dirty="0"/>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2">
            <a:extLst>
              <a:ext uri="{FF2B5EF4-FFF2-40B4-BE49-F238E27FC236}">
                <a16:creationId xmlns:a16="http://schemas.microsoft.com/office/drawing/2014/main" id="{11D9000E-89C2-4B05-90C0-805E28311D8E}"/>
              </a:ext>
            </a:extLst>
          </p:cNvPr>
          <p:cNvSpPr txBox="1">
            <a:spLocks noChangeArrowheads="1"/>
          </p:cNvSpPr>
          <p:nvPr/>
        </p:nvSpPr>
        <p:spPr>
          <a:xfrm>
            <a:off x="911888" y="311557"/>
            <a:ext cx="10136458" cy="872660"/>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Model of Consumer Behavior</a:t>
            </a:r>
          </a:p>
        </p:txBody>
      </p:sp>
      <p:sp>
        <p:nvSpPr>
          <p:cNvPr id="14" name="Rectangle 3">
            <a:extLst>
              <a:ext uri="{FF2B5EF4-FFF2-40B4-BE49-F238E27FC236}">
                <a16:creationId xmlns:a16="http://schemas.microsoft.com/office/drawing/2014/main" id="{D9601A0E-FA94-4E46-8FD7-031DDC5B80A3}"/>
              </a:ext>
            </a:extLst>
          </p:cNvPr>
          <p:cNvSpPr txBox="1">
            <a:spLocks noChangeArrowheads="1"/>
          </p:cNvSpPr>
          <p:nvPr/>
        </p:nvSpPr>
        <p:spPr>
          <a:xfrm>
            <a:off x="989404" y="1756814"/>
            <a:ext cx="10616442" cy="4080115"/>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en-US" altLang="ar-SA" b="1" dirty="0"/>
              <a:t> </a:t>
            </a:r>
            <a:r>
              <a:rPr lang="en-US" altLang="ar-SA" b="1" dirty="0">
                <a:solidFill>
                  <a:srgbClr val="FF0000"/>
                </a:solidFill>
              </a:rPr>
              <a:t>Consumer behavior </a:t>
            </a:r>
          </a:p>
          <a:p>
            <a:pPr marL="533400" indent="-533400">
              <a:buFont typeface="Arial" panose="020B0604020202020204" pitchFamily="34" charset="0"/>
              <a:buNone/>
            </a:pPr>
            <a:r>
              <a:rPr lang="en-US" altLang="ar-SA" b="1" dirty="0"/>
              <a:t>Reflects totality of consumer’s decisions with respect to the acquisition, consumption, and disposition of goods, services, time, and ideas by (human) decision-making units (over time).</a:t>
            </a:r>
            <a:endParaRPr lang="en-US" altLang="ar-SA" sz="3600" b="1" i="1" dirty="0">
              <a:latin typeface="Times New Roman" panose="02020603050405020304" pitchFamily="18" charset="0"/>
            </a:endParaRPr>
          </a:p>
          <a:p>
            <a:pPr marL="533400" indent="-533400">
              <a:buFont typeface="Arial" panose="020B0604020202020204" pitchFamily="34" charset="0"/>
              <a:buNone/>
            </a:pPr>
            <a:r>
              <a:rPr lang="en-US" altLang="ar-SA" b="1" dirty="0">
                <a:solidFill>
                  <a:srgbClr val="FF0000"/>
                </a:solidFill>
              </a:rPr>
              <a:t>Consumer</a:t>
            </a:r>
            <a:r>
              <a:rPr lang="en-US" altLang="ar-SA" b="1" dirty="0"/>
              <a:t> </a:t>
            </a:r>
            <a:r>
              <a:rPr lang="en-US" altLang="ar-SA" b="1" dirty="0">
                <a:solidFill>
                  <a:srgbClr val="FF0000"/>
                </a:solidFill>
              </a:rPr>
              <a:t>buyer behavior </a:t>
            </a:r>
          </a:p>
          <a:p>
            <a:pPr marL="533400" indent="-533400">
              <a:buFont typeface="Arial" panose="020B0604020202020204" pitchFamily="34" charset="0"/>
              <a:buNone/>
            </a:pPr>
            <a:r>
              <a:rPr lang="en-US" altLang="ar-SA" b="1" dirty="0"/>
              <a:t>refers to the buying behavior of final consumers—individuals and households who buy goods and services for personal consumption</a:t>
            </a:r>
          </a:p>
          <a:p>
            <a:pPr marL="533400" indent="-533400">
              <a:buFont typeface="Arial" panose="020B0604020202020204" pitchFamily="34" charset="0"/>
              <a:buNone/>
            </a:pPr>
            <a:r>
              <a:rPr lang="en-US" altLang="ar-SA" b="1" dirty="0">
                <a:solidFill>
                  <a:srgbClr val="FF0000"/>
                </a:solidFill>
              </a:rPr>
              <a:t>Consumer market</a:t>
            </a:r>
          </a:p>
          <a:p>
            <a:pPr marL="533400" indent="-533400">
              <a:buFont typeface="Arial" panose="020B0604020202020204" pitchFamily="34" charset="0"/>
              <a:buNone/>
            </a:pPr>
            <a:r>
              <a:rPr lang="en-US" altLang="ar-SA" b="1" dirty="0"/>
              <a:t> refers to all of the personal consumption of final consumers</a:t>
            </a:r>
          </a:p>
          <a:p>
            <a:pPr marL="533400" indent="-533400">
              <a:buFontTx/>
              <a:buChar char="•"/>
            </a:pPr>
            <a:endParaRPr lang="en-US" altLang="ar-SA" b="1" dirty="0"/>
          </a:p>
        </p:txBody>
      </p:sp>
    </p:spTree>
    <p:extLst>
      <p:ext uri="{BB962C8B-B14F-4D97-AF65-F5344CB8AC3E}">
        <p14:creationId xmlns:p14="http://schemas.microsoft.com/office/powerpoint/2010/main" val="2627766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79B382C-6657-44CB-BB1E-F0E937BA6A2D}"/>
              </a:ext>
            </a:extLst>
          </p:cNvPr>
          <p:cNvSpPr txBox="1"/>
          <p:nvPr/>
        </p:nvSpPr>
        <p:spPr>
          <a:xfrm>
            <a:off x="2407580" y="54746"/>
            <a:ext cx="7376839" cy="132343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Consumer Behavior Involves Attitudes Towards</a:t>
            </a:r>
          </a:p>
        </p:txBody>
      </p:sp>
      <p:sp>
        <p:nvSpPr>
          <p:cNvPr id="17" name="TextBox 16">
            <a:extLst>
              <a:ext uri="{FF2B5EF4-FFF2-40B4-BE49-F238E27FC236}">
                <a16:creationId xmlns:a16="http://schemas.microsoft.com/office/drawing/2014/main" id="{E0AA880E-DB10-4A59-94FD-BBC129EED566}"/>
              </a:ext>
            </a:extLst>
          </p:cNvPr>
          <p:cNvSpPr txBox="1"/>
          <p:nvPr/>
        </p:nvSpPr>
        <p:spPr>
          <a:xfrm>
            <a:off x="1855262" y="1091621"/>
            <a:ext cx="5149816" cy="5509200"/>
          </a:xfrm>
          <a:prstGeom prst="rect">
            <a:avLst/>
          </a:prstGeom>
          <a:noFill/>
          <a:ln>
            <a:noFill/>
          </a:ln>
        </p:spPr>
        <p:txBody>
          <a:bodyPr wrap="square" rtlCol="0" anchor="ctr">
            <a:spAutoFit/>
          </a:bodyPr>
          <a:lstStyle/>
          <a:p>
            <a:pPr marL="571500" indent="-571500">
              <a:buFont typeface="Wingdings" panose="05000000000000000000" pitchFamily="2" charset="2"/>
              <a:buChar char="q"/>
            </a:pPr>
            <a:endParaRPr lang="en-US" altLang="ar-SA" sz="4400" b="1" dirty="0"/>
          </a:p>
          <a:p>
            <a:pPr marL="571500" indent="-571500">
              <a:buFont typeface="Wingdings" panose="05000000000000000000" pitchFamily="2" charset="2"/>
              <a:buChar char="q"/>
            </a:pPr>
            <a:r>
              <a:rPr lang="en-US" altLang="ar-SA" sz="4400" b="1" dirty="0"/>
              <a:t>Products</a:t>
            </a:r>
          </a:p>
          <a:p>
            <a:pPr marL="571500" indent="-571500">
              <a:buFont typeface="Wingdings" panose="05000000000000000000" pitchFamily="2" charset="2"/>
              <a:buChar char="q"/>
            </a:pPr>
            <a:r>
              <a:rPr lang="en-US" altLang="ar-SA" sz="4400" b="1" dirty="0"/>
              <a:t>Services</a:t>
            </a:r>
          </a:p>
          <a:p>
            <a:pPr marL="571500" indent="-571500">
              <a:buFont typeface="Wingdings" panose="05000000000000000000" pitchFamily="2" charset="2"/>
              <a:buChar char="q"/>
            </a:pPr>
            <a:r>
              <a:rPr lang="en-US" altLang="ar-SA" sz="4400" b="1" dirty="0"/>
              <a:t>Activities</a:t>
            </a:r>
          </a:p>
          <a:p>
            <a:pPr marL="571500" indent="-571500">
              <a:buFont typeface="Wingdings" panose="05000000000000000000" pitchFamily="2" charset="2"/>
              <a:buChar char="q"/>
            </a:pPr>
            <a:r>
              <a:rPr lang="en-US" altLang="ar-SA" sz="4400" b="1" dirty="0"/>
              <a:t>People</a:t>
            </a:r>
          </a:p>
          <a:p>
            <a:pPr marL="571500" indent="-571500">
              <a:buFont typeface="Wingdings" panose="05000000000000000000" pitchFamily="2" charset="2"/>
              <a:buChar char="q"/>
            </a:pPr>
            <a:r>
              <a:rPr lang="en-US" altLang="ar-SA" sz="4400" b="1" dirty="0"/>
              <a:t>Ideas</a:t>
            </a:r>
          </a:p>
          <a:p>
            <a:pPr marL="571500" indent="-571500">
              <a:buFont typeface="Wingdings" panose="05000000000000000000" pitchFamily="2" charset="2"/>
              <a:buChar char="q"/>
            </a:pPr>
            <a:endParaRPr lang="en-US" sz="4400" dirty="0">
              <a:latin typeface="Tajawal Medium" panose="00000600000000000000" pitchFamily="2" charset="-78"/>
              <a:cs typeface="Tajawal Medium" panose="00000600000000000000" pitchFamily="2" charset="-78"/>
            </a:endParaRPr>
          </a:p>
          <a:p>
            <a:pPr marL="571500" indent="-571500">
              <a:buFont typeface="Wingdings" panose="05000000000000000000" pitchFamily="2" charset="2"/>
              <a:buChar char="q"/>
            </a:pPr>
            <a:endParaRPr lang="en-US" sz="4400" b="1" dirty="0"/>
          </a:p>
        </p:txBody>
      </p:sp>
      <p:pic>
        <p:nvPicPr>
          <p:cNvPr id="12" name="Picture 11">
            <a:extLst>
              <a:ext uri="{FF2B5EF4-FFF2-40B4-BE49-F238E27FC236}">
                <a16:creationId xmlns:a16="http://schemas.microsoft.com/office/drawing/2014/main" id="{C4D809E2-38A2-4BD0-8841-4226FBCA09D6}"/>
              </a:ext>
            </a:extLst>
          </p:cNvPr>
          <p:cNvPicPr>
            <a:picLocks noChangeAspect="1"/>
          </p:cNvPicPr>
          <p:nvPr/>
        </p:nvPicPr>
        <p:blipFill>
          <a:blip r:embed="rId2"/>
          <a:stretch>
            <a:fillRect/>
          </a:stretch>
        </p:blipFill>
        <p:spPr>
          <a:xfrm>
            <a:off x="5720838" y="2415060"/>
            <a:ext cx="4065977" cy="2671508"/>
          </a:xfrm>
          <a:prstGeom prst="rect">
            <a:avLst/>
          </a:prstGeom>
        </p:spPr>
      </p:pic>
      <p:cxnSp>
        <p:nvCxnSpPr>
          <p:cNvPr id="6" name="Straight Connector 5">
            <a:extLst>
              <a:ext uri="{FF2B5EF4-FFF2-40B4-BE49-F238E27FC236}">
                <a16:creationId xmlns:a16="http://schemas.microsoft.com/office/drawing/2014/main" id="{8B359556-A142-BBD0-7B0C-C0DEDB26BD16}"/>
              </a:ext>
            </a:extLst>
          </p:cNvPr>
          <p:cNvCxnSpPr/>
          <p:nvPr/>
        </p:nvCxnSpPr>
        <p:spPr>
          <a:xfrm>
            <a:off x="13081819" y="2536723"/>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3289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8">
            <a:extLst>
              <a:ext uri="{FF2B5EF4-FFF2-40B4-BE49-F238E27FC236}">
                <a16:creationId xmlns:a16="http://schemas.microsoft.com/office/drawing/2014/main" id="{A1FC811B-4FEF-4A90-9211-A720FC595C95}"/>
              </a:ext>
            </a:extLst>
          </p:cNvPr>
          <p:cNvSpPr txBox="1">
            <a:spLocks noChangeArrowheads="1"/>
          </p:cNvSpPr>
          <p:nvPr/>
        </p:nvSpPr>
        <p:spPr>
          <a:xfrm>
            <a:off x="1605304" y="1700325"/>
            <a:ext cx="4414495" cy="4033494"/>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a:t>Marketing stimuli consists of the 4 Ps</a:t>
            </a:r>
          </a:p>
          <a:p>
            <a:pPr>
              <a:buSzPct val="55000"/>
              <a:buFontTx/>
              <a:buChar char="•"/>
            </a:pPr>
            <a:r>
              <a:rPr lang="en-US" altLang="ar-SA" b="1" dirty="0"/>
              <a:t>Product</a:t>
            </a:r>
          </a:p>
          <a:p>
            <a:pPr>
              <a:buSzPct val="55000"/>
              <a:buFontTx/>
              <a:buChar char="•"/>
            </a:pPr>
            <a:r>
              <a:rPr lang="en-US" altLang="ar-SA" b="1" dirty="0"/>
              <a:t>Price</a:t>
            </a:r>
          </a:p>
          <a:p>
            <a:pPr>
              <a:buSzPct val="55000"/>
              <a:buFontTx/>
              <a:buChar char="•"/>
            </a:pPr>
            <a:r>
              <a:rPr lang="en-US" altLang="ar-SA" b="1" dirty="0"/>
              <a:t>Place</a:t>
            </a:r>
          </a:p>
          <a:p>
            <a:pPr>
              <a:buSzPct val="55000"/>
              <a:buFontTx/>
              <a:buChar char="•"/>
            </a:pPr>
            <a:r>
              <a:rPr lang="en-US" altLang="ar-SA" b="1" dirty="0"/>
              <a:t>Promotion</a:t>
            </a:r>
            <a:endParaRPr lang="en-US" altLang="ar-SA" sz="3200" b="1" dirty="0"/>
          </a:p>
          <a:p>
            <a:pPr>
              <a:buFont typeface="Wingdings" panose="05000000000000000000" pitchFamily="2" charset="2"/>
              <a:buNone/>
            </a:pPr>
            <a:endParaRPr lang="en-US" altLang="ar-SA" b="1" dirty="0"/>
          </a:p>
        </p:txBody>
      </p:sp>
      <p:sp>
        <p:nvSpPr>
          <p:cNvPr id="12" name="Rectangle 9">
            <a:extLst>
              <a:ext uri="{FF2B5EF4-FFF2-40B4-BE49-F238E27FC236}">
                <a16:creationId xmlns:a16="http://schemas.microsoft.com/office/drawing/2014/main" id="{32525D62-A064-4AB9-BC54-55A4C33AC119}"/>
              </a:ext>
            </a:extLst>
          </p:cNvPr>
          <p:cNvSpPr txBox="1">
            <a:spLocks noChangeArrowheads="1"/>
          </p:cNvSpPr>
          <p:nvPr/>
        </p:nvSpPr>
        <p:spPr>
          <a:xfrm>
            <a:off x="6176525" y="1700325"/>
            <a:ext cx="4421459" cy="4018915"/>
          </a:xfrm>
          <a:prstGeom prst="rect">
            <a:avLst/>
          </a:prstGeom>
          <a:ln>
            <a:solidFill>
              <a:schemeClr val="accent1">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a:t>Other stimuli include:</a:t>
            </a:r>
          </a:p>
          <a:p>
            <a:pPr>
              <a:buFont typeface="Wingdings" panose="05000000000000000000" pitchFamily="2" charset="2"/>
              <a:buNone/>
            </a:pPr>
            <a:r>
              <a:rPr lang="en-US" altLang="ar-SA" b="1"/>
              <a:t>Economic forces</a:t>
            </a:r>
          </a:p>
          <a:p>
            <a:pPr>
              <a:buFont typeface="Wingdings" panose="05000000000000000000" pitchFamily="2" charset="2"/>
              <a:buNone/>
            </a:pPr>
            <a:r>
              <a:rPr lang="en-US" altLang="ar-SA" b="1"/>
              <a:t>Technological forces</a:t>
            </a:r>
          </a:p>
          <a:p>
            <a:pPr>
              <a:buFont typeface="Wingdings" panose="05000000000000000000" pitchFamily="2" charset="2"/>
              <a:buNone/>
            </a:pPr>
            <a:r>
              <a:rPr lang="en-US" altLang="ar-SA" b="1"/>
              <a:t>Political forces</a:t>
            </a:r>
          </a:p>
          <a:p>
            <a:pPr>
              <a:buFont typeface="Wingdings" panose="05000000000000000000" pitchFamily="2" charset="2"/>
              <a:buNone/>
            </a:pPr>
            <a:r>
              <a:rPr lang="en-US" altLang="ar-SA" b="1"/>
              <a:t>Cultural forces</a:t>
            </a:r>
            <a:endParaRPr lang="en-US" altLang="ar-SA" b="1" dirty="0"/>
          </a:p>
        </p:txBody>
      </p:sp>
      <p:sp>
        <p:nvSpPr>
          <p:cNvPr id="14" name="TextBox 13">
            <a:extLst>
              <a:ext uri="{FF2B5EF4-FFF2-40B4-BE49-F238E27FC236}">
                <a16:creationId xmlns:a16="http://schemas.microsoft.com/office/drawing/2014/main" id="{3BA6E9BD-2456-4CAA-B0C2-3BE5CE0289A5}"/>
              </a:ext>
            </a:extLst>
          </p:cNvPr>
          <p:cNvSpPr txBox="1"/>
          <p:nvPr/>
        </p:nvSpPr>
        <p:spPr>
          <a:xfrm>
            <a:off x="1515887" y="377579"/>
            <a:ext cx="8267579" cy="707886"/>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Model of Consumer Behavior</a:t>
            </a:r>
          </a:p>
        </p:txBody>
      </p:sp>
      <p:pic>
        <p:nvPicPr>
          <p:cNvPr id="15" name="Picture 14">
            <a:extLst>
              <a:ext uri="{FF2B5EF4-FFF2-40B4-BE49-F238E27FC236}">
                <a16:creationId xmlns:a16="http://schemas.microsoft.com/office/drawing/2014/main" id="{7809BC12-0BFB-4DB4-8D9C-88F29C20CE10}"/>
              </a:ext>
            </a:extLst>
          </p:cNvPr>
          <p:cNvPicPr>
            <a:picLocks noChangeAspect="1"/>
          </p:cNvPicPr>
          <p:nvPr/>
        </p:nvPicPr>
        <p:blipFill>
          <a:blip r:embed="rId3"/>
          <a:stretch>
            <a:fillRect/>
          </a:stretch>
        </p:blipFill>
        <p:spPr>
          <a:xfrm>
            <a:off x="8693834" y="3255471"/>
            <a:ext cx="2664351" cy="2952118"/>
          </a:xfrm>
          <a:prstGeom prst="rect">
            <a:avLst/>
          </a:prstGeom>
          <a:ln>
            <a:noFill/>
          </a:ln>
          <a:effectLst>
            <a:softEdge rad="112500"/>
          </a:effectLst>
        </p:spPr>
      </p:pic>
    </p:spTree>
    <p:extLst>
      <p:ext uri="{BB962C8B-B14F-4D97-AF65-F5344CB8AC3E}">
        <p14:creationId xmlns:p14="http://schemas.microsoft.com/office/powerpoint/2010/main" val="262182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3542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3273" y="17191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EB9EB89-A6CC-4E29-9CC9-2A2D964B7536}"/>
              </a:ext>
            </a:extLst>
          </p:cNvPr>
          <p:cNvSpPr txBox="1"/>
          <p:nvPr/>
        </p:nvSpPr>
        <p:spPr>
          <a:xfrm>
            <a:off x="2064211" y="30796"/>
            <a:ext cx="7191663" cy="132343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3" name="Content Placeholder 2">
            <a:extLst>
              <a:ext uri="{FF2B5EF4-FFF2-40B4-BE49-F238E27FC236}">
                <a16:creationId xmlns:a16="http://schemas.microsoft.com/office/drawing/2014/main" id="{DB9DBF12-200F-4DE0-8EC7-16CD61B901FE}"/>
              </a:ext>
            </a:extLst>
          </p:cNvPr>
          <p:cNvSpPr txBox="1">
            <a:spLocks/>
          </p:cNvSpPr>
          <p:nvPr/>
        </p:nvSpPr>
        <p:spPr>
          <a:xfrm>
            <a:off x="2375210" y="2059801"/>
            <a:ext cx="7359805" cy="362732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ar-SA" sz="4000" b="1" dirty="0"/>
              <a:t>Cultural Factors</a:t>
            </a:r>
          </a:p>
          <a:p>
            <a:pPr marL="514350" indent="-514350">
              <a:buFont typeface="+mj-lt"/>
              <a:buAutoNum type="arabicPeriod"/>
            </a:pPr>
            <a:r>
              <a:rPr lang="en-US" altLang="ar-SA" sz="4000" b="1" dirty="0"/>
              <a:t>Social Factors</a:t>
            </a:r>
          </a:p>
          <a:p>
            <a:pPr marL="514350" indent="-514350">
              <a:buFont typeface="+mj-lt"/>
              <a:buAutoNum type="arabicPeriod"/>
            </a:pPr>
            <a:r>
              <a:rPr lang="en-US" altLang="ar-SA" sz="4000" b="1" dirty="0"/>
              <a:t>Personal Factors</a:t>
            </a:r>
          </a:p>
          <a:p>
            <a:pPr marL="514350" indent="-514350">
              <a:buFont typeface="+mj-lt"/>
              <a:buAutoNum type="arabicPeriod"/>
            </a:pPr>
            <a:r>
              <a:rPr lang="en-US" altLang="ar-SA" sz="4000" b="1" dirty="0"/>
              <a:t>Psychological Factors</a:t>
            </a:r>
          </a:p>
          <a:p>
            <a:pPr marL="514350" indent="-514350">
              <a:buFont typeface="+mj-lt"/>
              <a:buAutoNum type="arabicPeriod"/>
            </a:pPr>
            <a:endParaRPr lang="en-US" altLang="ar-SA" sz="4000" b="1" dirty="0"/>
          </a:p>
          <a:p>
            <a:pPr marL="514350" indent="-514350">
              <a:buFont typeface="+mj-lt"/>
              <a:buAutoNum type="arabicPeriod"/>
            </a:pPr>
            <a:endParaRPr lang="en-US" altLang="ar-SA" sz="4000" b="1" dirty="0"/>
          </a:p>
          <a:p>
            <a:pPr marL="514350" indent="-514350">
              <a:buFont typeface="+mj-lt"/>
              <a:buAutoNum type="arabicPeriod"/>
            </a:pPr>
            <a:endParaRPr lang="en-US" altLang="ar-SA" sz="4000" b="1" dirty="0"/>
          </a:p>
          <a:p>
            <a:pPr marL="514350" indent="-514350">
              <a:buFont typeface="+mj-lt"/>
              <a:buAutoNum type="arabicPeriod"/>
            </a:pPr>
            <a:endParaRPr lang="ar-SA" sz="4000" b="1" dirty="0"/>
          </a:p>
        </p:txBody>
      </p:sp>
    </p:spTree>
    <p:extLst>
      <p:ext uri="{BB962C8B-B14F-4D97-AF65-F5344CB8AC3E}">
        <p14:creationId xmlns:p14="http://schemas.microsoft.com/office/powerpoint/2010/main" val="635432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44E507D-851D-4411-B108-F8C14E2AAB13}"/>
              </a:ext>
            </a:extLst>
          </p:cNvPr>
          <p:cNvSpPr txBox="1"/>
          <p:nvPr/>
        </p:nvSpPr>
        <p:spPr>
          <a:xfrm>
            <a:off x="1280160" y="280032"/>
            <a:ext cx="8440616" cy="132343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730F5C39-930F-4C0D-AA5C-9FE8E4802E82}"/>
              </a:ext>
            </a:extLst>
          </p:cNvPr>
          <p:cNvSpPr txBox="1">
            <a:spLocks noChangeArrowheads="1"/>
          </p:cNvSpPr>
          <p:nvPr/>
        </p:nvSpPr>
        <p:spPr>
          <a:xfrm>
            <a:off x="1429406" y="1667813"/>
            <a:ext cx="4742793" cy="383960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a:solidFill>
                  <a:srgbClr val="FF0000"/>
                </a:solidFill>
              </a:rPr>
              <a:t>Cultural Factors</a:t>
            </a:r>
          </a:p>
          <a:p>
            <a:pPr lvl="1">
              <a:buFontTx/>
              <a:buChar char="•"/>
            </a:pPr>
            <a:r>
              <a:rPr lang="en-US" altLang="ar-SA" sz="3200" b="1" dirty="0"/>
              <a:t>Buyer’s culture</a:t>
            </a:r>
          </a:p>
          <a:p>
            <a:pPr lvl="1">
              <a:buFontTx/>
              <a:buChar char="•"/>
            </a:pPr>
            <a:r>
              <a:rPr lang="en-US" altLang="ar-SA" sz="3200" b="1" dirty="0"/>
              <a:t>Buyer’s subculture</a:t>
            </a:r>
          </a:p>
          <a:p>
            <a:pPr lvl="1">
              <a:buFontTx/>
              <a:buChar char="•"/>
            </a:pPr>
            <a:r>
              <a:rPr lang="en-US" altLang="ar-SA" sz="3200" b="1" dirty="0"/>
              <a:t>Buyer’s social class</a:t>
            </a:r>
          </a:p>
          <a:p>
            <a:pPr>
              <a:buSzPct val="55000"/>
              <a:buFontTx/>
              <a:buChar char="•"/>
            </a:pPr>
            <a:endParaRPr lang="en-US" altLang="ar-SA" sz="3600" b="1" dirty="0"/>
          </a:p>
        </p:txBody>
      </p:sp>
      <p:sp>
        <p:nvSpPr>
          <p:cNvPr id="12" name="Rectangle 6">
            <a:extLst>
              <a:ext uri="{FF2B5EF4-FFF2-40B4-BE49-F238E27FC236}">
                <a16:creationId xmlns:a16="http://schemas.microsoft.com/office/drawing/2014/main" id="{2E0B03BD-946C-4B4D-B81A-8E63D8907301}"/>
              </a:ext>
            </a:extLst>
          </p:cNvPr>
          <p:cNvSpPr txBox="1">
            <a:spLocks noChangeArrowheads="1"/>
          </p:cNvSpPr>
          <p:nvPr/>
        </p:nvSpPr>
        <p:spPr>
          <a:xfrm>
            <a:off x="6264166" y="1700325"/>
            <a:ext cx="5264635" cy="3807096"/>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a:solidFill>
                  <a:srgbClr val="FF0000"/>
                </a:solidFill>
              </a:rPr>
              <a:t>Social Factors</a:t>
            </a:r>
          </a:p>
          <a:p>
            <a:pPr lvl="1">
              <a:buFontTx/>
              <a:buChar char="•"/>
            </a:pPr>
            <a:r>
              <a:rPr lang="en-US" altLang="ar-SA" sz="3200" b="1" dirty="0"/>
              <a:t>Reference groups</a:t>
            </a:r>
          </a:p>
          <a:p>
            <a:pPr lvl="1">
              <a:buFontTx/>
              <a:buChar char="•"/>
            </a:pPr>
            <a:r>
              <a:rPr lang="en-US" altLang="ar-SA" sz="3200" b="1" dirty="0"/>
              <a:t>Family</a:t>
            </a:r>
          </a:p>
          <a:p>
            <a:pPr lvl="1">
              <a:buFontTx/>
              <a:buChar char="•"/>
            </a:pPr>
            <a:r>
              <a:rPr lang="en-US" altLang="ar-SA" sz="3200" b="1" dirty="0"/>
              <a:t>Roles and status</a:t>
            </a:r>
          </a:p>
        </p:txBody>
      </p:sp>
    </p:spTree>
    <p:extLst>
      <p:ext uri="{BB962C8B-B14F-4D97-AF65-F5344CB8AC3E}">
        <p14:creationId xmlns:p14="http://schemas.microsoft.com/office/powerpoint/2010/main" val="1253798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7286" y="1420837"/>
            <a:ext cx="11613539" cy="462396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787873F-5294-4064-BA07-F5D415EF6D36}"/>
              </a:ext>
            </a:extLst>
          </p:cNvPr>
          <p:cNvSpPr txBox="1"/>
          <p:nvPr/>
        </p:nvSpPr>
        <p:spPr>
          <a:xfrm>
            <a:off x="2538160" y="195401"/>
            <a:ext cx="5736878"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08B0BE43-B0A8-4847-96BC-52B984ACAA5B}"/>
              </a:ext>
            </a:extLst>
          </p:cNvPr>
          <p:cNvSpPr txBox="1">
            <a:spLocks noChangeArrowheads="1"/>
          </p:cNvSpPr>
          <p:nvPr/>
        </p:nvSpPr>
        <p:spPr>
          <a:xfrm>
            <a:off x="1187668" y="1573710"/>
            <a:ext cx="4977651" cy="3965242"/>
          </a:xfrm>
          <a:prstGeom prst="rect">
            <a:avLst/>
          </a:prstGeom>
          <a:ln>
            <a:solidFill>
              <a:srgbClr val="4472C4"/>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a:solidFill>
                  <a:srgbClr val="FF0000"/>
                </a:solidFill>
              </a:rPr>
              <a:t>Personal Factors</a:t>
            </a:r>
          </a:p>
          <a:p>
            <a:pPr lvl="1">
              <a:buFontTx/>
              <a:buChar char="•"/>
            </a:pPr>
            <a:r>
              <a:rPr lang="en-US" altLang="ar-SA" b="1" dirty="0"/>
              <a:t>Age and life-cycle stage</a:t>
            </a:r>
          </a:p>
          <a:p>
            <a:pPr lvl="1">
              <a:buFontTx/>
              <a:buChar char="•"/>
            </a:pPr>
            <a:r>
              <a:rPr lang="en-US" altLang="ar-SA" b="1" dirty="0"/>
              <a:t>Economic situation</a:t>
            </a:r>
          </a:p>
          <a:p>
            <a:pPr lvl="1">
              <a:buFontTx/>
              <a:buChar char="•"/>
            </a:pPr>
            <a:r>
              <a:rPr lang="en-US" altLang="ar-SA" b="1" dirty="0"/>
              <a:t>Lifestyle</a:t>
            </a:r>
          </a:p>
          <a:p>
            <a:pPr lvl="1">
              <a:buFontTx/>
              <a:buChar char="•"/>
            </a:pPr>
            <a:r>
              <a:rPr lang="en-US" altLang="ar-SA" b="1" dirty="0"/>
              <a:t>Personality and self-concept</a:t>
            </a:r>
          </a:p>
          <a:p>
            <a:pPr>
              <a:buSzPct val="55000"/>
              <a:buFontTx/>
              <a:buChar char="•"/>
            </a:pPr>
            <a:endParaRPr lang="en-US" altLang="ar-SA" b="1" dirty="0"/>
          </a:p>
        </p:txBody>
      </p:sp>
      <p:sp>
        <p:nvSpPr>
          <p:cNvPr id="12" name="Rectangle 6">
            <a:extLst>
              <a:ext uri="{FF2B5EF4-FFF2-40B4-BE49-F238E27FC236}">
                <a16:creationId xmlns:a16="http://schemas.microsoft.com/office/drawing/2014/main" id="{4925C04C-38B9-4958-84C2-F247D4492732}"/>
              </a:ext>
            </a:extLst>
          </p:cNvPr>
          <p:cNvSpPr txBox="1">
            <a:spLocks noChangeArrowheads="1"/>
          </p:cNvSpPr>
          <p:nvPr/>
        </p:nvSpPr>
        <p:spPr>
          <a:xfrm>
            <a:off x="6369269" y="1573710"/>
            <a:ext cx="5152696" cy="3965242"/>
          </a:xfrm>
          <a:prstGeom prst="rect">
            <a:avLst/>
          </a:prstGeom>
          <a:ln>
            <a:solidFill>
              <a:srgbClr val="4472C4"/>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a:solidFill>
                  <a:srgbClr val="FF0000"/>
                </a:solidFill>
              </a:rPr>
              <a:t>Psychological Factors</a:t>
            </a:r>
          </a:p>
          <a:p>
            <a:pPr lvl="1">
              <a:buFontTx/>
              <a:buChar char="•"/>
            </a:pPr>
            <a:r>
              <a:rPr lang="en-US" altLang="ar-SA" b="1" dirty="0"/>
              <a:t>Motivation</a:t>
            </a:r>
          </a:p>
          <a:p>
            <a:pPr lvl="1">
              <a:buFontTx/>
              <a:buChar char="•"/>
            </a:pPr>
            <a:r>
              <a:rPr lang="en-US" altLang="ar-SA" b="1" dirty="0"/>
              <a:t>Perception</a:t>
            </a:r>
          </a:p>
          <a:p>
            <a:pPr lvl="1">
              <a:buFontTx/>
              <a:buChar char="•"/>
            </a:pPr>
            <a:r>
              <a:rPr lang="en-US" altLang="ar-SA" b="1" dirty="0"/>
              <a:t>Learning</a:t>
            </a:r>
          </a:p>
          <a:p>
            <a:pPr lvl="1">
              <a:buFontTx/>
              <a:buChar char="•"/>
            </a:pPr>
            <a:r>
              <a:rPr lang="en-US" altLang="ar-SA" b="1" dirty="0"/>
              <a:t>Beliefs and attitudes</a:t>
            </a:r>
          </a:p>
        </p:txBody>
      </p:sp>
    </p:spTree>
    <p:extLst>
      <p:ext uri="{BB962C8B-B14F-4D97-AF65-F5344CB8AC3E}">
        <p14:creationId xmlns:p14="http://schemas.microsoft.com/office/powerpoint/2010/main" val="16352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791" y="1516712"/>
            <a:ext cx="10592972"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D5E5E647-AEB5-48A3-BA0D-BD5E0202A326}"/>
              </a:ext>
            </a:extLst>
          </p:cNvPr>
          <p:cNvSpPr txBox="1"/>
          <p:nvPr/>
        </p:nvSpPr>
        <p:spPr>
          <a:xfrm>
            <a:off x="1750458" y="-894966"/>
            <a:ext cx="7798436" cy="3416320"/>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br>
              <a:rPr lang="en-US" altLang="ar-SA" dirty="0"/>
            </a:br>
            <a:br>
              <a:rPr lang="en-US" altLang="ar-SA" dirty="0"/>
            </a:br>
            <a:r>
              <a:rPr lang="en-US" altLang="ar-SA" dirty="0"/>
              <a:t>Characteristics Affecting Consumer Behavior</a:t>
            </a:r>
            <a:br>
              <a:rPr lang="en-US" altLang="ar-SA" dirty="0"/>
            </a:br>
            <a:br>
              <a:rPr lang="en-US" altLang="ar-SA" dirty="0"/>
            </a:br>
            <a:endParaRPr lang="en-US" altLang="ar-SA" dirty="0"/>
          </a:p>
        </p:txBody>
      </p:sp>
      <p:sp>
        <p:nvSpPr>
          <p:cNvPr id="11" name="Rectangle 5">
            <a:extLst>
              <a:ext uri="{FF2B5EF4-FFF2-40B4-BE49-F238E27FC236}">
                <a16:creationId xmlns:a16="http://schemas.microsoft.com/office/drawing/2014/main" id="{33F36A11-BCBC-43AE-99C6-37C6FD8DA22C}"/>
              </a:ext>
            </a:extLst>
          </p:cNvPr>
          <p:cNvSpPr txBox="1">
            <a:spLocks noChangeArrowheads="1"/>
          </p:cNvSpPr>
          <p:nvPr/>
        </p:nvSpPr>
        <p:spPr>
          <a:xfrm>
            <a:off x="2394454" y="2587082"/>
            <a:ext cx="6894512" cy="316628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endParaRPr lang="en-US" altLang="ar-SA" sz="3200" b="1" i="1" dirty="0">
              <a:latin typeface="Times New Roman" panose="02020603050405020304" pitchFamily="18" charset="0"/>
            </a:endParaRPr>
          </a:p>
          <a:p>
            <a:pPr>
              <a:buFont typeface="Wingdings" panose="05000000000000000000" pitchFamily="2" charset="2"/>
              <a:buNone/>
            </a:pPr>
            <a:r>
              <a:rPr lang="en-US" altLang="ar-SA" sz="3600" b="1" u="sng" dirty="0">
                <a:solidFill>
                  <a:srgbClr val="FF0000"/>
                </a:solidFill>
              </a:rPr>
              <a:t>Culture</a:t>
            </a:r>
            <a:r>
              <a:rPr lang="en-US" altLang="ar-SA" sz="3600" b="1" dirty="0">
                <a:solidFill>
                  <a:srgbClr val="FF0000"/>
                </a:solidFill>
              </a:rPr>
              <a:t> </a:t>
            </a:r>
            <a:r>
              <a:rPr lang="en-US" altLang="ar-SA" sz="3200" b="1" dirty="0"/>
              <a:t>is the learned values, perceptions, wants, and behavior from family and other important institutions</a:t>
            </a:r>
          </a:p>
        </p:txBody>
      </p:sp>
      <p:sp>
        <p:nvSpPr>
          <p:cNvPr id="12" name="Rectangle 11">
            <a:extLst>
              <a:ext uri="{FF2B5EF4-FFF2-40B4-BE49-F238E27FC236}">
                <a16:creationId xmlns:a16="http://schemas.microsoft.com/office/drawing/2014/main" id="{F8723CA4-F3B4-45FD-9A49-180F3ECD9201}"/>
              </a:ext>
            </a:extLst>
          </p:cNvPr>
          <p:cNvSpPr/>
          <p:nvPr/>
        </p:nvSpPr>
        <p:spPr>
          <a:xfrm>
            <a:off x="3698408" y="2044048"/>
            <a:ext cx="4286603"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Cultural Factors</a:t>
            </a:r>
            <a:endParaRPr lang="ar-SA" sz="3200" b="1" dirty="0">
              <a:solidFill>
                <a:schemeClr val="tx1"/>
              </a:solidFill>
            </a:endParaRPr>
          </a:p>
        </p:txBody>
      </p:sp>
    </p:spTree>
    <p:extLst>
      <p:ext uri="{BB962C8B-B14F-4D97-AF65-F5344CB8AC3E}">
        <p14:creationId xmlns:p14="http://schemas.microsoft.com/office/powerpoint/2010/main" val="1382751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4571" y="1221225"/>
            <a:ext cx="11057207" cy="4951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A6F754B8-1499-4B91-A344-1828160F38B8}"/>
              </a:ext>
            </a:extLst>
          </p:cNvPr>
          <p:cNvSpPr txBox="1"/>
          <p:nvPr/>
        </p:nvSpPr>
        <p:spPr>
          <a:xfrm>
            <a:off x="2700789" y="125461"/>
            <a:ext cx="5736878"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A823DB1C-B028-4410-983C-D86EB9B33A52}"/>
              </a:ext>
            </a:extLst>
          </p:cNvPr>
          <p:cNvSpPr txBox="1">
            <a:spLocks noChangeArrowheads="1"/>
          </p:cNvSpPr>
          <p:nvPr/>
        </p:nvSpPr>
        <p:spPr>
          <a:xfrm>
            <a:off x="2154621" y="2042532"/>
            <a:ext cx="8424284" cy="338193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dirty="0">
                <a:solidFill>
                  <a:srgbClr val="FF0000"/>
                </a:solidFill>
              </a:rPr>
              <a:t>Subculture</a:t>
            </a:r>
            <a:r>
              <a:rPr lang="en-US" altLang="ar-SA" sz="3200" b="1" dirty="0">
                <a:solidFill>
                  <a:srgbClr val="FF0000"/>
                </a:solidFill>
              </a:rPr>
              <a:t> </a:t>
            </a:r>
            <a:r>
              <a:rPr lang="en-US" altLang="ar-SA" sz="3200" b="1" dirty="0"/>
              <a:t>are groups of people within a culture with shared value systems based on common life experiences and situations</a:t>
            </a:r>
          </a:p>
          <a:p>
            <a:pPr>
              <a:buSzPct val="55000"/>
              <a:buFontTx/>
              <a:buChar char="•"/>
            </a:pPr>
            <a:r>
              <a:rPr lang="en-US" altLang="ar-SA" b="1" dirty="0"/>
              <a:t>Hispanic</a:t>
            </a:r>
          </a:p>
          <a:p>
            <a:pPr>
              <a:buSzPct val="55000"/>
              <a:buFontTx/>
              <a:buChar char="•"/>
            </a:pPr>
            <a:r>
              <a:rPr lang="en-US" altLang="ar-SA" b="1" dirty="0"/>
              <a:t>African American</a:t>
            </a:r>
          </a:p>
          <a:p>
            <a:pPr>
              <a:buSzPct val="55000"/>
              <a:buFontTx/>
              <a:buChar char="•"/>
            </a:pPr>
            <a:r>
              <a:rPr lang="en-US" altLang="ar-SA" b="1" dirty="0"/>
              <a:t>Asian</a:t>
            </a:r>
          </a:p>
          <a:p>
            <a:pPr>
              <a:buSzPct val="55000"/>
              <a:buFontTx/>
              <a:buChar char="•"/>
            </a:pPr>
            <a:r>
              <a:rPr lang="en-US" altLang="ar-SA" b="1" dirty="0"/>
              <a:t>Mature consumer</a:t>
            </a:r>
          </a:p>
        </p:txBody>
      </p:sp>
      <p:sp>
        <p:nvSpPr>
          <p:cNvPr id="12" name="Rectangle 11">
            <a:extLst>
              <a:ext uri="{FF2B5EF4-FFF2-40B4-BE49-F238E27FC236}">
                <a16:creationId xmlns:a16="http://schemas.microsoft.com/office/drawing/2014/main" id="{576AB960-2934-43A3-8A27-44D314D86835}"/>
              </a:ext>
            </a:extLst>
          </p:cNvPr>
          <p:cNvSpPr/>
          <p:nvPr/>
        </p:nvSpPr>
        <p:spPr>
          <a:xfrm>
            <a:off x="3979691" y="1413631"/>
            <a:ext cx="3179075"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Cultural Factors</a:t>
            </a:r>
            <a:endParaRPr lang="ar-SA" sz="3200" b="1" dirty="0">
              <a:solidFill>
                <a:schemeClr val="tx1"/>
              </a:solidFill>
            </a:endParaRPr>
          </a:p>
        </p:txBody>
      </p:sp>
    </p:spTree>
    <p:extLst>
      <p:ext uri="{BB962C8B-B14F-4D97-AF65-F5344CB8AC3E}">
        <p14:creationId xmlns:p14="http://schemas.microsoft.com/office/powerpoint/2010/main" val="224973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6B94F247-8F89-4FA7-BEC8-C8410F6F77CD}"/>
              </a:ext>
            </a:extLst>
          </p:cNvPr>
          <p:cNvSpPr txBox="1"/>
          <p:nvPr/>
        </p:nvSpPr>
        <p:spPr>
          <a:xfrm>
            <a:off x="2418663" y="265038"/>
            <a:ext cx="5736878"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52374562-D602-4AE3-8BF1-9CB1009B09AB}"/>
              </a:ext>
            </a:extLst>
          </p:cNvPr>
          <p:cNvSpPr txBox="1">
            <a:spLocks noChangeArrowheads="1"/>
          </p:cNvSpPr>
          <p:nvPr/>
        </p:nvSpPr>
        <p:spPr>
          <a:xfrm>
            <a:off x="1818289" y="2389188"/>
            <a:ext cx="7983187" cy="333005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a:solidFill>
                  <a:srgbClr val="FF0000"/>
                </a:solidFill>
              </a:rPr>
              <a:t>Social classes</a:t>
            </a:r>
            <a:r>
              <a:rPr lang="en-US" altLang="ar-SA" sz="4000" b="1" dirty="0">
                <a:solidFill>
                  <a:srgbClr val="FF0000"/>
                </a:solidFill>
              </a:rPr>
              <a:t> </a:t>
            </a:r>
            <a:r>
              <a:rPr lang="en-US" altLang="ar-SA" b="1" dirty="0"/>
              <a:t>are society’s relatively permanent and ordered divisions whose members share similar values, interests, and behaviors</a:t>
            </a:r>
          </a:p>
          <a:p>
            <a:pPr>
              <a:buFont typeface="Wingdings" panose="05000000000000000000" pitchFamily="2" charset="2"/>
              <a:buNone/>
            </a:pPr>
            <a:endParaRPr lang="en-US" altLang="ar-SA" b="1" dirty="0"/>
          </a:p>
          <a:p>
            <a:pPr>
              <a:buFont typeface="Wingdings" panose="05000000000000000000" pitchFamily="2" charset="2"/>
              <a:buNone/>
            </a:pPr>
            <a:r>
              <a:rPr lang="en-US" altLang="ar-SA" b="1" dirty="0"/>
              <a:t>Social class is measured by a combination of occupation, income, education, wealth, and other variables</a:t>
            </a:r>
          </a:p>
        </p:txBody>
      </p:sp>
      <p:sp>
        <p:nvSpPr>
          <p:cNvPr id="12" name="Rectangle 11">
            <a:extLst>
              <a:ext uri="{FF2B5EF4-FFF2-40B4-BE49-F238E27FC236}">
                <a16:creationId xmlns:a16="http://schemas.microsoft.com/office/drawing/2014/main" id="{78C17BF3-2828-4B84-B652-335403BF28C0}"/>
              </a:ext>
            </a:extLst>
          </p:cNvPr>
          <p:cNvSpPr/>
          <p:nvPr/>
        </p:nvSpPr>
        <p:spPr>
          <a:xfrm>
            <a:off x="4163437" y="1681433"/>
            <a:ext cx="3292889"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 Cultural Factors</a:t>
            </a:r>
            <a:endParaRPr lang="ar-SA" sz="3200" b="1" dirty="0">
              <a:solidFill>
                <a:schemeClr val="tx1"/>
              </a:solidFill>
            </a:endParaRPr>
          </a:p>
        </p:txBody>
      </p:sp>
    </p:spTree>
    <p:extLst>
      <p:ext uri="{BB962C8B-B14F-4D97-AF65-F5344CB8AC3E}">
        <p14:creationId xmlns:p14="http://schemas.microsoft.com/office/powerpoint/2010/main" val="129702773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297644"/>
            <a:ext cx="11607246" cy="4747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42740"/>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52B82F6-21B5-4E2D-B618-98E4D865AAEB}"/>
              </a:ext>
            </a:extLst>
          </p:cNvPr>
          <p:cNvSpPr txBox="1"/>
          <p:nvPr/>
        </p:nvSpPr>
        <p:spPr>
          <a:xfrm>
            <a:off x="989404" y="-753485"/>
            <a:ext cx="9706060" cy="2862322"/>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br>
              <a:rPr lang="en-US" altLang="ar-SA" dirty="0"/>
            </a:br>
            <a:br>
              <a:rPr lang="en-US" altLang="ar-SA" dirty="0"/>
            </a:br>
            <a:r>
              <a:rPr lang="en-US" altLang="ar-SA" dirty="0"/>
              <a:t>Characteristics Affecting Consumer Behavior</a:t>
            </a:r>
            <a:br>
              <a:rPr lang="en-US" altLang="ar-SA" dirty="0"/>
            </a:br>
            <a:r>
              <a:rPr lang="en-US" altLang="ar-SA" dirty="0"/>
              <a:t> </a:t>
            </a:r>
            <a:br>
              <a:rPr lang="en-US" altLang="ar-SA" dirty="0"/>
            </a:br>
            <a:endParaRPr lang="en-US" altLang="ar-SA" dirty="0"/>
          </a:p>
        </p:txBody>
      </p:sp>
      <p:sp>
        <p:nvSpPr>
          <p:cNvPr id="11" name="Rectangle 5">
            <a:extLst>
              <a:ext uri="{FF2B5EF4-FFF2-40B4-BE49-F238E27FC236}">
                <a16:creationId xmlns:a16="http://schemas.microsoft.com/office/drawing/2014/main" id="{45667AAB-972A-42C8-9352-F6D724DE3632}"/>
              </a:ext>
            </a:extLst>
          </p:cNvPr>
          <p:cNvSpPr txBox="1">
            <a:spLocks noChangeArrowheads="1"/>
          </p:cNvSpPr>
          <p:nvPr/>
        </p:nvSpPr>
        <p:spPr>
          <a:xfrm>
            <a:off x="1271238" y="2185638"/>
            <a:ext cx="9846527" cy="359003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FF0000"/>
                </a:solidFill>
                <a:latin typeface="Times New Roman" panose="02020603050405020304" pitchFamily="18" charset="0"/>
              </a:rPr>
              <a:t>Groups</a:t>
            </a:r>
          </a:p>
          <a:p>
            <a:pPr>
              <a:buFontTx/>
              <a:buNone/>
            </a:pPr>
            <a:r>
              <a:rPr lang="en-US" altLang="ar-SA" sz="2400" b="1" dirty="0"/>
              <a:t>Membership groups</a:t>
            </a:r>
            <a:r>
              <a:rPr lang="en-US" altLang="ar-SA" sz="2400" dirty="0"/>
              <a:t> have a direct influence and to which a person belongs</a:t>
            </a:r>
          </a:p>
          <a:p>
            <a:pPr>
              <a:buFontTx/>
              <a:buNone/>
            </a:pPr>
            <a:r>
              <a:rPr lang="en-US" altLang="ar-SA" sz="2400" b="1" dirty="0"/>
              <a:t>Aspirational groups</a:t>
            </a:r>
            <a:r>
              <a:rPr lang="en-US" altLang="ar-SA" sz="2400" dirty="0"/>
              <a:t> are groups to which an individual wishes to belong</a:t>
            </a:r>
          </a:p>
          <a:p>
            <a:pPr>
              <a:buFontTx/>
              <a:buNone/>
            </a:pPr>
            <a:r>
              <a:rPr lang="en-US" altLang="ar-SA" sz="2400" b="1" dirty="0"/>
              <a:t>Reference groups</a:t>
            </a:r>
            <a:r>
              <a:rPr lang="en-US" altLang="ar-SA" sz="2400" dirty="0"/>
              <a:t> are groups that form a comparison or reference in forming attitudes or behavior</a:t>
            </a:r>
          </a:p>
          <a:p>
            <a:pPr>
              <a:lnSpc>
                <a:spcPct val="80000"/>
              </a:lnSpc>
              <a:buFont typeface="Arial" panose="020B0604020202020204" pitchFamily="34" charset="0"/>
              <a:buNone/>
            </a:pPr>
            <a:r>
              <a:rPr lang="en-US" altLang="ar-SA" sz="2400" b="1" dirty="0"/>
              <a:t>Opinion leaders</a:t>
            </a:r>
            <a:r>
              <a:rPr lang="en-US" altLang="ar-SA" sz="2400" dirty="0"/>
              <a:t> are people within a reference group with special skills, knowledge, personality, or other characteristics that can exert social influence on others</a:t>
            </a:r>
            <a:endParaRPr lang="en-US" altLang="ar-SA" sz="2400" b="1" dirty="0"/>
          </a:p>
          <a:p>
            <a:pPr marL="0" indent="0">
              <a:lnSpc>
                <a:spcPct val="80000"/>
              </a:lnSpc>
              <a:buFont typeface="Arial" panose="020B0604020202020204" pitchFamily="34" charset="0"/>
              <a:buNone/>
            </a:pPr>
            <a:endParaRPr lang="en-US" altLang="ar-SA" sz="2000" dirty="0"/>
          </a:p>
          <a:p>
            <a:pPr>
              <a:buFontTx/>
              <a:buNone/>
            </a:pPr>
            <a:endParaRPr lang="en-US" altLang="ar-SA" sz="2400" dirty="0"/>
          </a:p>
          <a:p>
            <a:pPr lvl="2">
              <a:buFontTx/>
              <a:buNone/>
            </a:pPr>
            <a:endParaRPr lang="en-US" altLang="ar-SA" dirty="0"/>
          </a:p>
          <a:p>
            <a:pPr lvl="1">
              <a:buFontTx/>
              <a:buChar char="•"/>
            </a:pPr>
            <a:endParaRPr lang="en-US" altLang="ar-SA" dirty="0"/>
          </a:p>
          <a:p>
            <a:pPr>
              <a:buFont typeface="Wingdings" panose="05000000000000000000" pitchFamily="2" charset="2"/>
              <a:buNone/>
            </a:pPr>
            <a:endParaRPr lang="en-US" altLang="ar-SA" dirty="0"/>
          </a:p>
        </p:txBody>
      </p:sp>
      <p:sp>
        <p:nvSpPr>
          <p:cNvPr id="12" name="Rectangle 11">
            <a:extLst>
              <a:ext uri="{FF2B5EF4-FFF2-40B4-BE49-F238E27FC236}">
                <a16:creationId xmlns:a16="http://schemas.microsoft.com/office/drawing/2014/main" id="{64CD20BD-41A6-48CC-97FF-EDAACF21FF23}"/>
              </a:ext>
            </a:extLst>
          </p:cNvPr>
          <p:cNvSpPr/>
          <p:nvPr/>
        </p:nvSpPr>
        <p:spPr>
          <a:xfrm>
            <a:off x="4328487" y="1829678"/>
            <a:ext cx="2811988" cy="547842"/>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Social Factors</a:t>
            </a:r>
          </a:p>
        </p:txBody>
      </p:sp>
      <p:pic>
        <p:nvPicPr>
          <p:cNvPr id="14" name="Picture 13">
            <a:extLst>
              <a:ext uri="{FF2B5EF4-FFF2-40B4-BE49-F238E27FC236}">
                <a16:creationId xmlns:a16="http://schemas.microsoft.com/office/drawing/2014/main" id="{CDB82173-4200-4609-B17A-93A6AB40146E}"/>
              </a:ext>
            </a:extLst>
          </p:cNvPr>
          <p:cNvPicPr>
            <a:picLocks noChangeAspect="1"/>
          </p:cNvPicPr>
          <p:nvPr/>
        </p:nvPicPr>
        <p:blipFill>
          <a:blip r:embed="rId4"/>
          <a:stretch>
            <a:fillRect/>
          </a:stretch>
        </p:blipFill>
        <p:spPr>
          <a:xfrm>
            <a:off x="8207496" y="1396690"/>
            <a:ext cx="3451117" cy="1295643"/>
          </a:xfrm>
          <a:prstGeom prst="rect">
            <a:avLst/>
          </a:prstGeom>
        </p:spPr>
      </p:pic>
    </p:spTree>
    <p:extLst>
      <p:ext uri="{BB962C8B-B14F-4D97-AF65-F5344CB8AC3E}">
        <p14:creationId xmlns:p14="http://schemas.microsoft.com/office/powerpoint/2010/main" val="16053675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474103"/>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5D5CBAE-CA1F-4964-8D05-4F901D15CC36}"/>
              </a:ext>
            </a:extLst>
          </p:cNvPr>
          <p:cNvSpPr txBox="1"/>
          <p:nvPr/>
        </p:nvSpPr>
        <p:spPr>
          <a:xfrm>
            <a:off x="1198574" y="295078"/>
            <a:ext cx="8902205"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48E2D749-F986-4957-8772-74DA04E4B7B6}"/>
              </a:ext>
            </a:extLst>
          </p:cNvPr>
          <p:cNvSpPr txBox="1">
            <a:spLocks noChangeArrowheads="1"/>
          </p:cNvSpPr>
          <p:nvPr/>
        </p:nvSpPr>
        <p:spPr>
          <a:xfrm>
            <a:off x="1420838" y="2198274"/>
            <a:ext cx="9453488" cy="334345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lvl="1">
              <a:buFontTx/>
              <a:buNone/>
            </a:pPr>
            <a:r>
              <a:rPr lang="en-US" altLang="ar-SA" sz="3200" b="1" dirty="0">
                <a:solidFill>
                  <a:srgbClr val="FF0000"/>
                </a:solidFill>
              </a:rPr>
              <a:t>Family</a:t>
            </a:r>
            <a:r>
              <a:rPr lang="en-US" altLang="ar-SA" sz="2800" b="1" dirty="0"/>
              <a:t> is the most important consumer-buying organization in society</a:t>
            </a:r>
          </a:p>
          <a:p>
            <a:pPr lvl="1">
              <a:buFontTx/>
              <a:buNone/>
            </a:pPr>
            <a:endParaRPr lang="en-US" altLang="ar-SA" sz="2800" b="1" dirty="0"/>
          </a:p>
          <a:p>
            <a:pPr lvl="1">
              <a:buFontTx/>
              <a:buNone/>
            </a:pPr>
            <a:r>
              <a:rPr lang="en-US" altLang="ar-SA" sz="3200" b="1" dirty="0">
                <a:solidFill>
                  <a:srgbClr val="FF0000"/>
                </a:solidFill>
              </a:rPr>
              <a:t>Social roles and status </a:t>
            </a:r>
            <a:r>
              <a:rPr lang="en-US" altLang="ar-SA" sz="2800" b="1" dirty="0"/>
              <a:t>are the groups, family, clubs, and organizations to which a person belongs that can define role and social status</a:t>
            </a:r>
          </a:p>
          <a:p>
            <a:pPr>
              <a:buFont typeface="Wingdings" panose="05000000000000000000" pitchFamily="2" charset="2"/>
              <a:buNone/>
            </a:pPr>
            <a:endParaRPr lang="en-US" altLang="ar-SA" sz="3200" b="1" dirty="0"/>
          </a:p>
        </p:txBody>
      </p:sp>
      <p:sp>
        <p:nvSpPr>
          <p:cNvPr id="12" name="Rectangle 11">
            <a:extLst>
              <a:ext uri="{FF2B5EF4-FFF2-40B4-BE49-F238E27FC236}">
                <a16:creationId xmlns:a16="http://schemas.microsoft.com/office/drawing/2014/main" id="{B85A1E7D-F94F-4C86-A87A-115B5229F1D0}"/>
              </a:ext>
            </a:extLst>
          </p:cNvPr>
          <p:cNvSpPr/>
          <p:nvPr/>
        </p:nvSpPr>
        <p:spPr>
          <a:xfrm>
            <a:off x="4411225" y="1849203"/>
            <a:ext cx="281198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Social Factors</a:t>
            </a:r>
          </a:p>
        </p:txBody>
      </p:sp>
    </p:spTree>
    <p:extLst>
      <p:ext uri="{BB962C8B-B14F-4D97-AF65-F5344CB8AC3E}">
        <p14:creationId xmlns:p14="http://schemas.microsoft.com/office/powerpoint/2010/main" val="3841752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1888" y="1516712"/>
            <a:ext cx="1051107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7CB770E2-0C6E-44EF-B88E-0D85CDDD24E8}"/>
              </a:ext>
            </a:extLst>
          </p:cNvPr>
          <p:cNvSpPr txBox="1"/>
          <p:nvPr/>
        </p:nvSpPr>
        <p:spPr>
          <a:xfrm>
            <a:off x="1353212" y="245572"/>
            <a:ext cx="8592929"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F52A16AF-470C-4547-9DD1-5064BBEFFEE9}"/>
              </a:ext>
            </a:extLst>
          </p:cNvPr>
          <p:cNvSpPr txBox="1">
            <a:spLocks noChangeArrowheads="1"/>
          </p:cNvSpPr>
          <p:nvPr/>
        </p:nvSpPr>
        <p:spPr>
          <a:xfrm>
            <a:off x="3599613" y="2543123"/>
            <a:ext cx="7047571" cy="3199742"/>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a:latin typeface="Times New Roman" panose="02020603050405020304" pitchFamily="18" charset="0"/>
            </a:endParaRPr>
          </a:p>
          <a:p>
            <a:pPr>
              <a:buFontTx/>
              <a:buChar char="•"/>
            </a:pPr>
            <a:r>
              <a:rPr lang="en-US" altLang="ar-SA" b="1" dirty="0"/>
              <a:t>Age and life-cycle stage</a:t>
            </a:r>
          </a:p>
          <a:p>
            <a:pPr>
              <a:buFontTx/>
              <a:buChar char="•"/>
            </a:pPr>
            <a:r>
              <a:rPr lang="en-US" altLang="ar-SA" b="1" dirty="0"/>
              <a:t>Economic situation</a:t>
            </a:r>
          </a:p>
          <a:p>
            <a:pPr>
              <a:buFontTx/>
              <a:buChar char="•"/>
            </a:pPr>
            <a:r>
              <a:rPr lang="en-US" altLang="ar-SA" b="1" dirty="0"/>
              <a:t>Lifestyle</a:t>
            </a:r>
          </a:p>
          <a:p>
            <a:pPr>
              <a:buFontTx/>
              <a:buChar char="•"/>
            </a:pPr>
            <a:r>
              <a:rPr lang="en-US" altLang="ar-SA" b="1" dirty="0"/>
              <a:t>Personality and self-concept</a:t>
            </a:r>
          </a:p>
        </p:txBody>
      </p:sp>
      <p:sp>
        <p:nvSpPr>
          <p:cNvPr id="12" name="Rectangle 11">
            <a:extLst>
              <a:ext uri="{FF2B5EF4-FFF2-40B4-BE49-F238E27FC236}">
                <a16:creationId xmlns:a16="http://schemas.microsoft.com/office/drawing/2014/main" id="{C547A6C8-F454-4616-AF5A-62BE5B0752A7}"/>
              </a:ext>
            </a:extLst>
          </p:cNvPr>
          <p:cNvSpPr/>
          <p:nvPr/>
        </p:nvSpPr>
        <p:spPr>
          <a:xfrm>
            <a:off x="4250737" y="1697573"/>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3" name="Rectangle 2">
            <a:extLst>
              <a:ext uri="{FF2B5EF4-FFF2-40B4-BE49-F238E27FC236}">
                <a16:creationId xmlns:a16="http://schemas.microsoft.com/office/drawing/2014/main" id="{050BBA6F-7D57-4ECD-A75C-47362954C38F}"/>
              </a:ext>
            </a:extLst>
          </p:cNvPr>
          <p:cNvSpPr/>
          <p:nvPr/>
        </p:nvSpPr>
        <p:spPr>
          <a:xfrm>
            <a:off x="4090821" y="2421481"/>
            <a:ext cx="3683252" cy="523220"/>
          </a:xfrm>
          <a:prstGeom prst="rect">
            <a:avLst/>
          </a:prstGeom>
        </p:spPr>
        <p:txBody>
          <a:bodyPr wrap="none">
            <a:spAutoFit/>
          </a:bodyPr>
          <a:lstStyle/>
          <a:p>
            <a:r>
              <a:rPr lang="en-US" altLang="ar-SA" sz="2800" b="1" dirty="0">
                <a:solidFill>
                  <a:srgbClr val="FF0000"/>
                </a:solidFill>
              </a:rPr>
              <a:t>Personal characteristics</a:t>
            </a:r>
          </a:p>
        </p:txBody>
      </p:sp>
    </p:spTree>
    <p:extLst>
      <p:ext uri="{BB962C8B-B14F-4D97-AF65-F5344CB8AC3E}">
        <p14:creationId xmlns:p14="http://schemas.microsoft.com/office/powerpoint/2010/main" val="647124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4571" y="1516712"/>
            <a:ext cx="1115568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E6F5FE2-3007-4DE1-9E77-0E22615C9744}"/>
              </a:ext>
            </a:extLst>
          </p:cNvPr>
          <p:cNvSpPr txBox="1"/>
          <p:nvPr/>
        </p:nvSpPr>
        <p:spPr>
          <a:xfrm>
            <a:off x="1770988" y="138403"/>
            <a:ext cx="8044142"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B1F951E6-D761-461F-8ED2-6D6B81F04A8C}"/>
              </a:ext>
            </a:extLst>
          </p:cNvPr>
          <p:cNvSpPr txBox="1">
            <a:spLocks noChangeArrowheads="1"/>
          </p:cNvSpPr>
          <p:nvPr/>
        </p:nvSpPr>
        <p:spPr>
          <a:xfrm>
            <a:off x="2355272" y="2456748"/>
            <a:ext cx="7246750" cy="3411615"/>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Arial" panose="020B0604020202020204" pitchFamily="34" charset="0"/>
              <a:buNone/>
            </a:pPr>
            <a:r>
              <a:rPr lang="en-US" altLang="ar-SA" sz="3200" b="1" dirty="0">
                <a:solidFill>
                  <a:srgbClr val="FF0000"/>
                </a:solidFill>
              </a:rPr>
              <a:t>Age and life-cycle stage</a:t>
            </a:r>
            <a:endParaRPr lang="en-US" altLang="ar-SA" sz="3200" b="1" i="1" dirty="0">
              <a:solidFill>
                <a:srgbClr val="FF0000"/>
              </a:solidFill>
              <a:latin typeface="Times New Roman" panose="02020603050405020304" pitchFamily="18" charset="0"/>
            </a:endParaRPr>
          </a:p>
          <a:p>
            <a:pPr>
              <a:buSzPct val="55000"/>
              <a:buFontTx/>
              <a:buNone/>
            </a:pPr>
            <a:r>
              <a:rPr lang="en-US" altLang="ar-SA" sz="3200" b="1" dirty="0"/>
              <a:t>Occupation affects the goods and services bought by consumers</a:t>
            </a:r>
          </a:p>
          <a:p>
            <a:pPr>
              <a:buSzPct val="55000"/>
              <a:buFontTx/>
              <a:buNone/>
            </a:pPr>
            <a:r>
              <a:rPr lang="en-US" altLang="ar-SA" sz="3200" b="1" dirty="0"/>
              <a:t>Economic situation includes trends in:</a:t>
            </a:r>
          </a:p>
          <a:p>
            <a:pPr>
              <a:buFontTx/>
              <a:buChar char="•"/>
            </a:pPr>
            <a:r>
              <a:rPr lang="en-US" altLang="ar-SA" sz="3200" b="1" dirty="0"/>
              <a:t>Personal income</a:t>
            </a:r>
          </a:p>
          <a:p>
            <a:pPr>
              <a:buFontTx/>
              <a:buChar char="•"/>
            </a:pPr>
            <a:r>
              <a:rPr lang="en-US" altLang="ar-SA" sz="3200" b="1" dirty="0"/>
              <a:t>Savings</a:t>
            </a:r>
          </a:p>
          <a:p>
            <a:pPr>
              <a:buFontTx/>
              <a:buChar char="•"/>
            </a:pPr>
            <a:r>
              <a:rPr lang="en-US" altLang="ar-SA" sz="3200" b="1" dirty="0"/>
              <a:t>Interest rates</a:t>
            </a:r>
          </a:p>
        </p:txBody>
      </p:sp>
      <p:sp>
        <p:nvSpPr>
          <p:cNvPr id="12" name="Rectangle 11">
            <a:extLst>
              <a:ext uri="{FF2B5EF4-FFF2-40B4-BE49-F238E27FC236}">
                <a16:creationId xmlns:a16="http://schemas.microsoft.com/office/drawing/2014/main" id="{32C600C5-FCC9-44E7-9025-5C124725EFBC}"/>
              </a:ext>
            </a:extLst>
          </p:cNvPr>
          <p:cNvSpPr/>
          <p:nvPr/>
        </p:nvSpPr>
        <p:spPr>
          <a:xfrm>
            <a:off x="4296936" y="1770445"/>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Tree>
    <p:extLst>
      <p:ext uri="{BB962C8B-B14F-4D97-AF65-F5344CB8AC3E}">
        <p14:creationId xmlns:p14="http://schemas.microsoft.com/office/powerpoint/2010/main" val="150937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3046" y="1473661"/>
            <a:ext cx="1102907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19A03F9F-5DA7-4247-9A5F-161B84AFA23A}"/>
              </a:ext>
            </a:extLst>
          </p:cNvPr>
          <p:cNvSpPr txBox="1"/>
          <p:nvPr/>
        </p:nvSpPr>
        <p:spPr>
          <a:xfrm>
            <a:off x="1645101" y="209830"/>
            <a:ext cx="7854119"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E3E12455-8535-4412-B5B8-B5ECA455389D}"/>
              </a:ext>
            </a:extLst>
          </p:cNvPr>
          <p:cNvSpPr txBox="1">
            <a:spLocks noChangeArrowheads="1"/>
          </p:cNvSpPr>
          <p:nvPr/>
        </p:nvSpPr>
        <p:spPr>
          <a:xfrm>
            <a:off x="1812401" y="2247746"/>
            <a:ext cx="8109365" cy="311929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Lifestyle</a:t>
            </a:r>
            <a:r>
              <a:rPr lang="en-US" altLang="ar-SA" sz="3200" b="1" dirty="0"/>
              <a:t> is a person’s pattern of living as expressed in his or her psychographics</a:t>
            </a:r>
          </a:p>
          <a:p>
            <a:pPr>
              <a:buFontTx/>
              <a:buChar char="•"/>
            </a:pPr>
            <a:r>
              <a:rPr lang="en-US" altLang="ar-SA" b="1" dirty="0"/>
              <a:t>Measures a consumer’s  (activities, interests, and opinions) to capture information about a person’s pattern of acting and interacting in the environment</a:t>
            </a:r>
          </a:p>
        </p:txBody>
      </p:sp>
      <p:sp>
        <p:nvSpPr>
          <p:cNvPr id="12" name="Rectangle 11">
            <a:extLst>
              <a:ext uri="{FF2B5EF4-FFF2-40B4-BE49-F238E27FC236}">
                <a16:creationId xmlns:a16="http://schemas.microsoft.com/office/drawing/2014/main" id="{71E8FD51-E6DA-4F1B-8547-326B9BF0858F}"/>
              </a:ext>
            </a:extLst>
          </p:cNvPr>
          <p:cNvSpPr/>
          <p:nvPr/>
        </p:nvSpPr>
        <p:spPr>
          <a:xfrm>
            <a:off x="4040679" y="1815003"/>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Tree>
    <p:extLst>
      <p:ext uri="{BB962C8B-B14F-4D97-AF65-F5344CB8AC3E}">
        <p14:creationId xmlns:p14="http://schemas.microsoft.com/office/powerpoint/2010/main" val="2095895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3723" y="1516712"/>
            <a:ext cx="1043822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9C7078E-8759-4448-A199-E29CF2DC733F}"/>
              </a:ext>
            </a:extLst>
          </p:cNvPr>
          <p:cNvSpPr txBox="1"/>
          <p:nvPr/>
        </p:nvSpPr>
        <p:spPr>
          <a:xfrm>
            <a:off x="1126101" y="223690"/>
            <a:ext cx="8969635"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89CC0C32-7DA4-4E32-8CEB-BA514AD688E2}"/>
              </a:ext>
            </a:extLst>
          </p:cNvPr>
          <p:cNvSpPr txBox="1">
            <a:spLocks noChangeArrowheads="1"/>
          </p:cNvSpPr>
          <p:nvPr/>
        </p:nvSpPr>
        <p:spPr>
          <a:xfrm>
            <a:off x="1832596" y="3006568"/>
            <a:ext cx="8526808" cy="229901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endParaRPr lang="en-US" altLang="ar-SA" sz="4000" b="1" i="1" dirty="0">
              <a:latin typeface="Times New Roman" panose="02020603050405020304" pitchFamily="18" charset="0"/>
            </a:endParaRPr>
          </a:p>
          <a:p>
            <a:pPr lvl="1">
              <a:lnSpc>
                <a:spcPct val="80000"/>
              </a:lnSpc>
              <a:buFontTx/>
              <a:buNone/>
            </a:pPr>
            <a:r>
              <a:rPr lang="en-US" altLang="ar-SA" sz="4400" b="1" dirty="0">
                <a:solidFill>
                  <a:srgbClr val="FF0000"/>
                </a:solidFill>
              </a:rPr>
              <a:t>Personality</a:t>
            </a:r>
            <a:r>
              <a:rPr lang="en-US" altLang="ar-SA" sz="3600" b="1" dirty="0">
                <a:solidFill>
                  <a:srgbClr val="FF0000"/>
                </a:solidFill>
              </a:rPr>
              <a:t> </a:t>
            </a:r>
            <a:r>
              <a:rPr lang="en-US" altLang="ar-SA" sz="3600" b="1" dirty="0"/>
              <a:t>refers to the unique psychological characteristics that lead to consistent and lasting responses to the consumer’s environment</a:t>
            </a:r>
            <a:endParaRPr lang="en-US" altLang="ar-SA" sz="3200" b="1" dirty="0"/>
          </a:p>
          <a:p>
            <a:pPr lvl="2">
              <a:lnSpc>
                <a:spcPct val="80000"/>
              </a:lnSpc>
              <a:buSzPct val="55000"/>
              <a:buFontTx/>
              <a:buChar char="•"/>
            </a:pPr>
            <a:endParaRPr lang="en-US" altLang="ar-SA" sz="2800" b="1" dirty="0"/>
          </a:p>
          <a:p>
            <a:pPr lvl="2">
              <a:lnSpc>
                <a:spcPct val="80000"/>
              </a:lnSpc>
              <a:buSzPct val="55000"/>
              <a:buFontTx/>
              <a:buChar char="•"/>
            </a:pPr>
            <a:endParaRPr lang="en-US" altLang="ar-SA" sz="2800" b="1" dirty="0"/>
          </a:p>
        </p:txBody>
      </p:sp>
      <p:sp>
        <p:nvSpPr>
          <p:cNvPr id="12" name="Rectangle 11">
            <a:extLst>
              <a:ext uri="{FF2B5EF4-FFF2-40B4-BE49-F238E27FC236}">
                <a16:creationId xmlns:a16="http://schemas.microsoft.com/office/drawing/2014/main" id="{AAD43A8D-D846-44FD-AAC2-831A040E86C1}"/>
              </a:ext>
            </a:extLst>
          </p:cNvPr>
          <p:cNvSpPr/>
          <p:nvPr/>
        </p:nvSpPr>
        <p:spPr>
          <a:xfrm>
            <a:off x="2114323" y="1945126"/>
            <a:ext cx="7757027" cy="897809"/>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3" name="Rectangle 2">
            <a:extLst>
              <a:ext uri="{FF2B5EF4-FFF2-40B4-BE49-F238E27FC236}">
                <a16:creationId xmlns:a16="http://schemas.microsoft.com/office/drawing/2014/main" id="{9FDB5218-8840-491C-9452-D5B3CB138F2C}"/>
              </a:ext>
            </a:extLst>
          </p:cNvPr>
          <p:cNvSpPr/>
          <p:nvPr/>
        </p:nvSpPr>
        <p:spPr>
          <a:xfrm>
            <a:off x="3846434" y="3006568"/>
            <a:ext cx="3852017" cy="461665"/>
          </a:xfrm>
          <a:prstGeom prst="rect">
            <a:avLst/>
          </a:prstGeom>
        </p:spPr>
        <p:txBody>
          <a:bodyPr wrap="none">
            <a:spAutoFit/>
          </a:bodyPr>
          <a:lstStyle/>
          <a:p>
            <a:pPr algn="ctr"/>
            <a:r>
              <a:rPr lang="en-US" altLang="ar-SA" sz="2400" b="1" dirty="0"/>
              <a:t>Personality and Self-Concept</a:t>
            </a:r>
          </a:p>
        </p:txBody>
      </p:sp>
    </p:spTree>
    <p:extLst>
      <p:ext uri="{BB962C8B-B14F-4D97-AF65-F5344CB8AC3E}">
        <p14:creationId xmlns:p14="http://schemas.microsoft.com/office/powerpoint/2010/main" val="809489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D5EA0A5-04F0-46F1-A5C1-4EF0E64EFF41}"/>
              </a:ext>
            </a:extLst>
          </p:cNvPr>
          <p:cNvSpPr txBox="1"/>
          <p:nvPr/>
        </p:nvSpPr>
        <p:spPr>
          <a:xfrm>
            <a:off x="1342352" y="280032"/>
            <a:ext cx="8614648"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A158718A-CB9C-4E2E-9B2D-AC7BF2ED8639}"/>
              </a:ext>
            </a:extLst>
          </p:cNvPr>
          <p:cNvSpPr txBox="1">
            <a:spLocks noChangeArrowheads="1"/>
          </p:cNvSpPr>
          <p:nvPr/>
        </p:nvSpPr>
        <p:spPr>
          <a:xfrm>
            <a:off x="1822146" y="2680166"/>
            <a:ext cx="9355016" cy="316632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latin typeface="Times New Roman" panose="02020603050405020304" pitchFamily="18" charset="0"/>
              </a:rPr>
              <a:t>Personality and Self-Concept</a:t>
            </a:r>
          </a:p>
          <a:p>
            <a:pPr lvl="1">
              <a:buFontTx/>
              <a:buNone/>
            </a:pPr>
            <a:r>
              <a:rPr lang="en-US" altLang="ar-SA" sz="3200" b="1" u="sng" dirty="0"/>
              <a:t>Brand personality</a:t>
            </a:r>
            <a:r>
              <a:rPr lang="en-US" altLang="ar-SA" sz="3200" u="sng" dirty="0"/>
              <a:t> </a:t>
            </a:r>
            <a:r>
              <a:rPr lang="en-US" altLang="ar-SA" sz="2800" b="1" dirty="0"/>
              <a:t>refers to the specific mix of human traits that may be attributed to a particular brand</a:t>
            </a:r>
          </a:p>
          <a:p>
            <a:pPr lvl="1">
              <a:buFont typeface="Arial" panose="020B0604020202020204" pitchFamily="34" charset="0"/>
              <a:buNone/>
            </a:pPr>
            <a:endParaRPr lang="en-US" altLang="ar-SA" sz="2800" b="1" dirty="0">
              <a:latin typeface="Times New Roman" panose="02020603050405020304" pitchFamily="18" charset="0"/>
            </a:endParaRPr>
          </a:p>
          <a:p>
            <a:pPr lvl="1">
              <a:buFont typeface="Arial" panose="020B0604020202020204" pitchFamily="34" charset="0"/>
              <a:buNone/>
            </a:pPr>
            <a:r>
              <a:rPr lang="en-US" altLang="ar-SA" sz="2800" b="1" dirty="0"/>
              <a:t>Self-concept </a:t>
            </a:r>
            <a:r>
              <a:rPr lang="en-US" altLang="ar-SA" sz="2800" dirty="0"/>
              <a:t>refers to people’s possessions that contribute to and reflect their identities</a:t>
            </a:r>
          </a:p>
          <a:p>
            <a:pPr lvl="1">
              <a:buFontTx/>
              <a:buNone/>
            </a:pPr>
            <a:endParaRPr lang="en-US" altLang="ar-SA" sz="2800" b="1" dirty="0"/>
          </a:p>
          <a:p>
            <a:pPr lvl="2">
              <a:buSzPct val="55000"/>
              <a:buFontTx/>
              <a:buNone/>
            </a:pPr>
            <a:endParaRPr lang="en-US" altLang="ar-SA" sz="2400" dirty="0"/>
          </a:p>
          <a:p>
            <a:pPr lvl="2">
              <a:buSzPct val="55000"/>
              <a:buFontTx/>
              <a:buChar char="•"/>
            </a:pPr>
            <a:endParaRPr lang="en-US" altLang="ar-SA" sz="2400" dirty="0"/>
          </a:p>
          <a:p>
            <a:pPr lvl="2">
              <a:buSzPct val="55000"/>
              <a:buFontTx/>
              <a:buChar char="•"/>
            </a:pPr>
            <a:endParaRPr lang="en-US" altLang="ar-SA" sz="2400" dirty="0"/>
          </a:p>
        </p:txBody>
      </p:sp>
      <p:sp>
        <p:nvSpPr>
          <p:cNvPr id="12" name="Rectangle 11">
            <a:extLst>
              <a:ext uri="{FF2B5EF4-FFF2-40B4-BE49-F238E27FC236}">
                <a16:creationId xmlns:a16="http://schemas.microsoft.com/office/drawing/2014/main" id="{55ADD06F-AA39-4067-8B09-6A4A41233409}"/>
              </a:ext>
            </a:extLst>
          </p:cNvPr>
          <p:cNvSpPr/>
          <p:nvPr/>
        </p:nvSpPr>
        <p:spPr>
          <a:xfrm>
            <a:off x="3447541" y="1780596"/>
            <a:ext cx="3956559"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Tree>
    <p:extLst>
      <p:ext uri="{BB962C8B-B14F-4D97-AF65-F5344CB8AC3E}">
        <p14:creationId xmlns:p14="http://schemas.microsoft.com/office/powerpoint/2010/main" val="2908670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311"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330CD1E7-E703-438A-8960-B5A6024EFDC6}"/>
              </a:ext>
            </a:extLst>
          </p:cNvPr>
          <p:cNvSpPr txBox="1"/>
          <p:nvPr/>
        </p:nvSpPr>
        <p:spPr>
          <a:xfrm>
            <a:off x="1260413" y="274440"/>
            <a:ext cx="8623495"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7" name="Rectangle 5">
            <a:extLst>
              <a:ext uri="{FF2B5EF4-FFF2-40B4-BE49-F238E27FC236}">
                <a16:creationId xmlns:a16="http://schemas.microsoft.com/office/drawing/2014/main" id="{8194C448-F397-41E2-9799-BA67C92620E1}"/>
              </a:ext>
            </a:extLst>
          </p:cNvPr>
          <p:cNvSpPr txBox="1">
            <a:spLocks noChangeArrowheads="1"/>
          </p:cNvSpPr>
          <p:nvPr/>
        </p:nvSpPr>
        <p:spPr>
          <a:xfrm>
            <a:off x="2147939" y="2258647"/>
            <a:ext cx="7158638" cy="315579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Char char="•"/>
            </a:pPr>
            <a:r>
              <a:rPr lang="en-US" altLang="ar-SA" sz="3200" b="1" dirty="0"/>
              <a:t>Motivation</a:t>
            </a:r>
          </a:p>
          <a:p>
            <a:pPr>
              <a:buSzPct val="55000"/>
              <a:buFontTx/>
              <a:buChar char="•"/>
            </a:pPr>
            <a:r>
              <a:rPr lang="en-US" altLang="ar-SA" sz="3200" b="1" dirty="0"/>
              <a:t>Perception</a:t>
            </a:r>
          </a:p>
          <a:p>
            <a:pPr>
              <a:buSzPct val="55000"/>
              <a:buFontTx/>
              <a:buChar char="•"/>
            </a:pPr>
            <a:r>
              <a:rPr lang="en-US" altLang="ar-SA" sz="3200" b="1" dirty="0"/>
              <a:t>Learning</a:t>
            </a:r>
          </a:p>
          <a:p>
            <a:pPr>
              <a:buSzPct val="55000"/>
              <a:buFontTx/>
              <a:buChar char="•"/>
            </a:pPr>
            <a:r>
              <a:rPr lang="en-US" altLang="ar-SA" sz="3200" b="1" dirty="0"/>
              <a:t>Beliefs and attitudes</a:t>
            </a:r>
          </a:p>
        </p:txBody>
      </p:sp>
      <p:sp>
        <p:nvSpPr>
          <p:cNvPr id="18" name="Rectangle 17">
            <a:extLst>
              <a:ext uri="{FF2B5EF4-FFF2-40B4-BE49-F238E27FC236}">
                <a16:creationId xmlns:a16="http://schemas.microsoft.com/office/drawing/2014/main" id="{94C92C05-AC26-4932-8817-D37F73A97769}"/>
              </a:ext>
            </a:extLst>
          </p:cNvPr>
          <p:cNvSpPr/>
          <p:nvPr/>
        </p:nvSpPr>
        <p:spPr>
          <a:xfrm>
            <a:off x="3713193" y="1751882"/>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dirty="0">
                <a:solidFill>
                  <a:schemeClr val="tx1"/>
                </a:solidFill>
              </a:rPr>
              <a:t>Psychological Factors</a:t>
            </a:r>
          </a:p>
        </p:txBody>
      </p:sp>
    </p:spTree>
    <p:extLst>
      <p:ext uri="{BB962C8B-B14F-4D97-AF65-F5344CB8AC3E}">
        <p14:creationId xmlns:p14="http://schemas.microsoft.com/office/powerpoint/2010/main" val="1493061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F613C3D-FDDE-4CA3-9E95-42302AC47658}"/>
              </a:ext>
            </a:extLst>
          </p:cNvPr>
          <p:cNvSpPr txBox="1"/>
          <p:nvPr/>
        </p:nvSpPr>
        <p:spPr>
          <a:xfrm>
            <a:off x="1969960" y="213029"/>
            <a:ext cx="7854119"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93DCFA4C-93B6-4158-9EA6-C888497B70EE}"/>
              </a:ext>
            </a:extLst>
          </p:cNvPr>
          <p:cNvSpPr txBox="1">
            <a:spLocks noChangeArrowheads="1"/>
          </p:cNvSpPr>
          <p:nvPr/>
        </p:nvSpPr>
        <p:spPr>
          <a:xfrm>
            <a:off x="1645921" y="2263471"/>
            <a:ext cx="8390178" cy="338846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r>
              <a:rPr lang="en-US" altLang="ar-SA" sz="3200" b="1" dirty="0">
                <a:latin typeface="Times New Roman" panose="02020603050405020304" pitchFamily="18" charset="0"/>
              </a:rPr>
              <a:t>Motivation</a:t>
            </a:r>
            <a:endParaRPr lang="en-US" altLang="ar-SA" sz="2400" b="1" i="1" dirty="0">
              <a:latin typeface="Times New Roman" panose="02020603050405020304" pitchFamily="18" charset="0"/>
            </a:endParaRPr>
          </a:p>
          <a:p>
            <a:pPr>
              <a:lnSpc>
                <a:spcPct val="80000"/>
              </a:lnSpc>
              <a:buSzPct val="55000"/>
              <a:buFontTx/>
              <a:buNone/>
            </a:pPr>
            <a:r>
              <a:rPr lang="en-US" altLang="ar-SA" sz="3200" b="1" dirty="0">
                <a:solidFill>
                  <a:srgbClr val="FF0000"/>
                </a:solidFill>
              </a:rPr>
              <a:t>A motive </a:t>
            </a:r>
            <a:r>
              <a:rPr lang="en-US" altLang="ar-SA" sz="3200" b="1" dirty="0"/>
              <a:t>is a need that is sufficiently pressing to direct the person to seek satisfaction</a:t>
            </a:r>
          </a:p>
          <a:p>
            <a:pPr>
              <a:lnSpc>
                <a:spcPct val="80000"/>
              </a:lnSpc>
              <a:buSzPct val="55000"/>
              <a:buFontTx/>
              <a:buNone/>
            </a:pPr>
            <a:r>
              <a:rPr lang="en-US" altLang="ar-SA" sz="3200" b="1" dirty="0">
                <a:solidFill>
                  <a:srgbClr val="FF0000"/>
                </a:solidFill>
              </a:rPr>
              <a:t>Motivation research refers </a:t>
            </a:r>
            <a:r>
              <a:rPr lang="en-US" altLang="ar-SA" sz="3200" b="1" dirty="0"/>
              <a:t>to qualitative research designed to probe consumers’ hidden, subconscious motivations</a:t>
            </a:r>
          </a:p>
        </p:txBody>
      </p:sp>
      <p:sp>
        <p:nvSpPr>
          <p:cNvPr id="12" name="Rectangle 11">
            <a:extLst>
              <a:ext uri="{FF2B5EF4-FFF2-40B4-BE49-F238E27FC236}">
                <a16:creationId xmlns:a16="http://schemas.microsoft.com/office/drawing/2014/main" id="{1B872978-FD77-48A9-AB90-AC6E62DD2ADA}"/>
              </a:ext>
            </a:extLst>
          </p:cNvPr>
          <p:cNvSpPr/>
          <p:nvPr/>
        </p:nvSpPr>
        <p:spPr>
          <a:xfrm>
            <a:off x="3693531" y="159879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spTree>
    <p:extLst>
      <p:ext uri="{BB962C8B-B14F-4D97-AF65-F5344CB8AC3E}">
        <p14:creationId xmlns:p14="http://schemas.microsoft.com/office/powerpoint/2010/main" val="350361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3229" y="1216175"/>
            <a:ext cx="11599471" cy="4790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0C12A579-F874-4B16-BC19-D48C9EAE0CBE}"/>
              </a:ext>
            </a:extLst>
          </p:cNvPr>
          <p:cNvSpPr txBox="1"/>
          <p:nvPr/>
        </p:nvSpPr>
        <p:spPr>
          <a:xfrm>
            <a:off x="1839679" y="150527"/>
            <a:ext cx="7714130"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46C4F441-B4D9-4481-AEF4-EEBB015028CD}"/>
              </a:ext>
            </a:extLst>
          </p:cNvPr>
          <p:cNvSpPr txBox="1">
            <a:spLocks noChangeArrowheads="1"/>
          </p:cNvSpPr>
          <p:nvPr/>
        </p:nvSpPr>
        <p:spPr>
          <a:xfrm>
            <a:off x="471993" y="2014281"/>
            <a:ext cx="7827436" cy="3627544"/>
          </a:xfrm>
          <a:prstGeom prst="rect">
            <a:avLst/>
          </a:prstGeom>
          <a:ln>
            <a:no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b="1" dirty="0">
                <a:solidFill>
                  <a:srgbClr val="FF0000"/>
                </a:solidFill>
                <a:latin typeface="Times New Roman" panose="02020603050405020304" pitchFamily="18" charset="0"/>
              </a:rPr>
              <a:t>Abraham Maslow’s Hierarchy of Needs</a:t>
            </a:r>
            <a:r>
              <a:rPr lang="en-US" altLang="ar-SA" sz="3200" b="1" dirty="0">
                <a:solidFill>
                  <a:srgbClr val="FF0000"/>
                </a:solidFill>
                <a:latin typeface="Times New Roman" panose="02020603050405020304" pitchFamily="18" charset="0"/>
              </a:rPr>
              <a:t> </a:t>
            </a:r>
          </a:p>
          <a:p>
            <a:pPr>
              <a:buSzPct val="55000"/>
              <a:buFontTx/>
              <a:buChar char="•"/>
            </a:pPr>
            <a:r>
              <a:rPr lang="en-US" altLang="ar-SA" b="1" dirty="0"/>
              <a:t>People are driven by particular needs at particular times</a:t>
            </a:r>
          </a:p>
          <a:p>
            <a:pPr>
              <a:buSzPct val="55000"/>
              <a:buFontTx/>
              <a:buChar char="•"/>
            </a:pPr>
            <a:r>
              <a:rPr lang="en-US" altLang="ar-SA" b="1" dirty="0"/>
              <a:t>Human needs are arranged in a hierarchy from most pressing to least pressing</a:t>
            </a:r>
          </a:p>
          <a:p>
            <a:pPr lvl="1">
              <a:buFontTx/>
              <a:buChar char="•"/>
            </a:pPr>
            <a:r>
              <a:rPr lang="en-US" altLang="ar-SA" b="1" dirty="0"/>
              <a:t>Psychological</a:t>
            </a:r>
          </a:p>
          <a:p>
            <a:pPr lvl="1">
              <a:buFontTx/>
              <a:buChar char="•"/>
            </a:pPr>
            <a:r>
              <a:rPr lang="en-US" altLang="ar-SA" b="1" dirty="0"/>
              <a:t>Esteem</a:t>
            </a:r>
          </a:p>
          <a:p>
            <a:pPr lvl="1">
              <a:buFontTx/>
              <a:buChar char="•"/>
            </a:pPr>
            <a:r>
              <a:rPr lang="en-US" altLang="ar-SA" b="1" dirty="0"/>
              <a:t>Social(love/belonging </a:t>
            </a:r>
          </a:p>
          <a:p>
            <a:pPr lvl="1">
              <a:buFontTx/>
              <a:buChar char="•"/>
            </a:pPr>
            <a:r>
              <a:rPr lang="en-US" altLang="ar-SA" b="1" dirty="0"/>
              <a:t>Safety</a:t>
            </a:r>
          </a:p>
          <a:p>
            <a:pPr lvl="1">
              <a:buFontTx/>
              <a:buChar char="•"/>
            </a:pPr>
            <a:r>
              <a:rPr lang="en-US" altLang="ar-SA" b="1" dirty="0"/>
              <a:t>Self-actualization</a:t>
            </a:r>
          </a:p>
          <a:p>
            <a:pPr>
              <a:buSzPct val="55000"/>
              <a:buFontTx/>
              <a:buNone/>
            </a:pPr>
            <a:endParaRPr lang="en-US" altLang="ar-SA" b="1" dirty="0"/>
          </a:p>
        </p:txBody>
      </p:sp>
      <p:sp>
        <p:nvSpPr>
          <p:cNvPr id="12" name="Rectangle 11">
            <a:extLst>
              <a:ext uri="{FF2B5EF4-FFF2-40B4-BE49-F238E27FC236}">
                <a16:creationId xmlns:a16="http://schemas.microsoft.com/office/drawing/2014/main" id="{8E90D0B0-988D-4062-9FAE-BD65FD662239}"/>
              </a:ext>
            </a:extLst>
          </p:cNvPr>
          <p:cNvSpPr/>
          <p:nvPr/>
        </p:nvSpPr>
        <p:spPr>
          <a:xfrm>
            <a:off x="3493256" y="141876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5" name="Picture 14">
            <a:extLst>
              <a:ext uri="{FF2B5EF4-FFF2-40B4-BE49-F238E27FC236}">
                <a16:creationId xmlns:a16="http://schemas.microsoft.com/office/drawing/2014/main" id="{16A18992-A15F-4C7F-A99C-2599DD4B5F83}"/>
              </a:ext>
            </a:extLst>
          </p:cNvPr>
          <p:cNvPicPr>
            <a:picLocks noChangeAspect="1"/>
          </p:cNvPicPr>
          <p:nvPr/>
        </p:nvPicPr>
        <p:blipFill>
          <a:blip r:embed="rId2"/>
          <a:stretch>
            <a:fillRect/>
          </a:stretch>
        </p:blipFill>
        <p:spPr>
          <a:xfrm>
            <a:off x="6481368" y="2698068"/>
            <a:ext cx="5211332" cy="3308763"/>
          </a:xfrm>
          <a:prstGeom prst="rect">
            <a:avLst/>
          </a:prstGeom>
        </p:spPr>
      </p:pic>
    </p:spTree>
    <p:extLst>
      <p:ext uri="{BB962C8B-B14F-4D97-AF65-F5344CB8AC3E}">
        <p14:creationId xmlns:p14="http://schemas.microsoft.com/office/powerpoint/2010/main" val="353560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4" name="Picture 13">
            <a:extLst>
              <a:ext uri="{FF2B5EF4-FFF2-40B4-BE49-F238E27FC236}">
                <a16:creationId xmlns:a16="http://schemas.microsoft.com/office/drawing/2014/main" id="{9BA2DF3F-3408-4D50-80E5-631537033528}"/>
              </a:ext>
            </a:extLst>
          </p:cNvPr>
          <p:cNvPicPr>
            <a:picLocks noChangeAspect="1"/>
          </p:cNvPicPr>
          <p:nvPr/>
        </p:nvPicPr>
        <p:blipFill>
          <a:blip r:embed="rId2"/>
          <a:stretch>
            <a:fillRect/>
          </a:stretch>
        </p:blipFill>
        <p:spPr>
          <a:xfrm>
            <a:off x="1014413" y="2166938"/>
            <a:ext cx="1878013" cy="1704975"/>
          </a:xfrm>
          <a:prstGeom prst="rect">
            <a:avLst/>
          </a:prstGeom>
        </p:spPr>
      </p:pic>
      <p:pic>
        <p:nvPicPr>
          <p:cNvPr id="15" name="Picture 14">
            <a:extLst>
              <a:ext uri="{FF2B5EF4-FFF2-40B4-BE49-F238E27FC236}">
                <a16:creationId xmlns:a16="http://schemas.microsoft.com/office/drawing/2014/main" id="{9B4DCA3E-1D43-4E52-B8DA-64A2261CA11D}"/>
              </a:ext>
            </a:extLst>
          </p:cNvPr>
          <p:cNvPicPr>
            <a:picLocks noChangeAspect="1"/>
          </p:cNvPicPr>
          <p:nvPr/>
        </p:nvPicPr>
        <p:blipFill>
          <a:blip r:embed="rId3"/>
          <a:stretch>
            <a:fillRect/>
          </a:stretch>
        </p:blipFill>
        <p:spPr>
          <a:xfrm>
            <a:off x="1014413" y="3941763"/>
            <a:ext cx="1878013" cy="1682750"/>
          </a:xfrm>
          <a:prstGeom prst="rect">
            <a:avLst/>
          </a:prstGeom>
        </p:spPr>
      </p:pic>
      <p:pic>
        <p:nvPicPr>
          <p:cNvPr id="16" name="Picture 15">
            <a:extLst>
              <a:ext uri="{FF2B5EF4-FFF2-40B4-BE49-F238E27FC236}">
                <a16:creationId xmlns:a16="http://schemas.microsoft.com/office/drawing/2014/main" id="{A2333D34-F0CA-4BDB-98B3-F44B965E4558}"/>
              </a:ext>
            </a:extLst>
          </p:cNvPr>
          <p:cNvPicPr>
            <a:picLocks noChangeAspect="1"/>
          </p:cNvPicPr>
          <p:nvPr/>
        </p:nvPicPr>
        <p:blipFill>
          <a:blip r:embed="rId4"/>
          <a:stretch>
            <a:fillRect/>
          </a:stretch>
        </p:blipFill>
        <p:spPr>
          <a:xfrm>
            <a:off x="2960688" y="2166938"/>
            <a:ext cx="2428875" cy="3457575"/>
          </a:xfrm>
          <a:prstGeom prst="rect">
            <a:avLst/>
          </a:prstGeom>
        </p:spPr>
      </p:pic>
      <p:pic>
        <p:nvPicPr>
          <p:cNvPr id="17" name="Picture 16">
            <a:extLst>
              <a:ext uri="{FF2B5EF4-FFF2-40B4-BE49-F238E27FC236}">
                <a16:creationId xmlns:a16="http://schemas.microsoft.com/office/drawing/2014/main" id="{BF08D470-03AE-4215-AE67-B1B821834E2D}"/>
              </a:ext>
            </a:extLst>
          </p:cNvPr>
          <p:cNvPicPr>
            <a:picLocks noChangeAspect="1"/>
          </p:cNvPicPr>
          <p:nvPr/>
        </p:nvPicPr>
        <p:blipFill>
          <a:blip r:embed="rId5"/>
          <a:stretch>
            <a:fillRect/>
          </a:stretch>
        </p:blipFill>
        <p:spPr>
          <a:xfrm>
            <a:off x="5459413" y="2166938"/>
            <a:ext cx="3462338" cy="3457575"/>
          </a:xfrm>
          <a:prstGeom prst="rect">
            <a:avLst/>
          </a:prstGeom>
        </p:spPr>
      </p:pic>
      <p:pic>
        <p:nvPicPr>
          <p:cNvPr id="18" name="Picture 17">
            <a:extLst>
              <a:ext uri="{FF2B5EF4-FFF2-40B4-BE49-F238E27FC236}">
                <a16:creationId xmlns:a16="http://schemas.microsoft.com/office/drawing/2014/main" id="{ACCD3A99-9310-40D6-BEF8-D80BFDDEC695}"/>
              </a:ext>
            </a:extLst>
          </p:cNvPr>
          <p:cNvPicPr>
            <a:picLocks noChangeAspect="1"/>
          </p:cNvPicPr>
          <p:nvPr/>
        </p:nvPicPr>
        <p:blipFill>
          <a:blip r:embed="rId6"/>
          <a:stretch>
            <a:fillRect/>
          </a:stretch>
        </p:blipFill>
        <p:spPr>
          <a:xfrm>
            <a:off x="8991600" y="2166938"/>
            <a:ext cx="2185988" cy="1974850"/>
          </a:xfrm>
          <a:prstGeom prst="rect">
            <a:avLst/>
          </a:prstGeom>
        </p:spPr>
      </p:pic>
      <p:pic>
        <p:nvPicPr>
          <p:cNvPr id="19" name="Picture 18">
            <a:extLst>
              <a:ext uri="{FF2B5EF4-FFF2-40B4-BE49-F238E27FC236}">
                <a16:creationId xmlns:a16="http://schemas.microsoft.com/office/drawing/2014/main" id="{0B90543D-F647-425C-88F4-D2815890F8BD}"/>
              </a:ext>
            </a:extLst>
          </p:cNvPr>
          <p:cNvPicPr>
            <a:picLocks noChangeAspect="1"/>
          </p:cNvPicPr>
          <p:nvPr/>
        </p:nvPicPr>
        <p:blipFill>
          <a:blip r:embed="rId7"/>
          <a:stretch>
            <a:fillRect/>
          </a:stretch>
        </p:blipFill>
        <p:spPr>
          <a:xfrm>
            <a:off x="8991600" y="4211638"/>
            <a:ext cx="2185988" cy="1414463"/>
          </a:xfrm>
          <a:prstGeom prst="rect">
            <a:avLst/>
          </a:prstGeom>
        </p:spPr>
      </p:pic>
      <p:sp>
        <p:nvSpPr>
          <p:cNvPr id="20" name="Title 1">
            <a:extLst>
              <a:ext uri="{FF2B5EF4-FFF2-40B4-BE49-F238E27FC236}">
                <a16:creationId xmlns:a16="http://schemas.microsoft.com/office/drawing/2014/main" id="{5742CCCD-4776-41E0-A987-DF0E8021CA12}"/>
              </a:ext>
            </a:extLst>
          </p:cNvPr>
          <p:cNvSpPr txBox="1">
            <a:spLocks/>
          </p:cNvSpPr>
          <p:nvPr/>
        </p:nvSpPr>
        <p:spPr>
          <a:xfrm>
            <a:off x="1500621" y="223690"/>
            <a:ext cx="8491146" cy="132343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en-US" dirty="0"/>
              <a:t>What type of needs are used in each one of the following ads:</a:t>
            </a:r>
          </a:p>
        </p:txBody>
      </p:sp>
    </p:spTree>
    <p:extLst>
      <p:ext uri="{BB962C8B-B14F-4D97-AF65-F5344CB8AC3E}">
        <p14:creationId xmlns:p14="http://schemas.microsoft.com/office/powerpoint/2010/main" val="714389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E944304-1269-4187-8E42-994391677743}"/>
              </a:ext>
            </a:extLst>
          </p:cNvPr>
          <p:cNvSpPr txBox="1"/>
          <p:nvPr/>
        </p:nvSpPr>
        <p:spPr>
          <a:xfrm>
            <a:off x="545850" y="151474"/>
            <a:ext cx="10130139" cy="132343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A9F76578-9863-4312-BD47-039FB35D761B}"/>
              </a:ext>
            </a:extLst>
          </p:cNvPr>
          <p:cNvSpPr txBox="1">
            <a:spLocks noChangeArrowheads="1"/>
          </p:cNvSpPr>
          <p:nvPr/>
        </p:nvSpPr>
        <p:spPr>
          <a:xfrm>
            <a:off x="2073309" y="2041087"/>
            <a:ext cx="7940486" cy="377252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Perception</a:t>
            </a:r>
            <a:r>
              <a:rPr lang="en-US" altLang="ar-SA" b="1" dirty="0"/>
              <a:t> is the process by which people select, organize, and interpret information to form a meaningful picture of the world from three perceptual processes</a:t>
            </a:r>
          </a:p>
          <a:p>
            <a:pPr>
              <a:buSzPct val="55000"/>
              <a:buFontTx/>
              <a:buChar char="•"/>
            </a:pPr>
            <a:r>
              <a:rPr lang="en-US" altLang="ar-SA" b="1" dirty="0"/>
              <a:t>Selective attention</a:t>
            </a:r>
          </a:p>
          <a:p>
            <a:pPr>
              <a:buSzPct val="55000"/>
              <a:buFontTx/>
              <a:buChar char="•"/>
            </a:pPr>
            <a:r>
              <a:rPr lang="en-US" altLang="ar-SA" b="1" dirty="0"/>
              <a:t>Selective distortion</a:t>
            </a:r>
          </a:p>
          <a:p>
            <a:pPr>
              <a:buSzPct val="55000"/>
              <a:buFontTx/>
              <a:buChar char="•"/>
            </a:pPr>
            <a:r>
              <a:rPr lang="en-US" altLang="ar-SA" b="1" dirty="0"/>
              <a:t>Selective retention</a:t>
            </a:r>
          </a:p>
          <a:p>
            <a:pPr>
              <a:buSzPct val="55000"/>
              <a:buFontTx/>
              <a:buNone/>
            </a:pPr>
            <a:endParaRPr lang="en-US" altLang="ar-SA" dirty="0"/>
          </a:p>
        </p:txBody>
      </p:sp>
      <p:sp>
        <p:nvSpPr>
          <p:cNvPr id="12" name="Rectangle 11">
            <a:extLst>
              <a:ext uri="{FF2B5EF4-FFF2-40B4-BE49-F238E27FC236}">
                <a16:creationId xmlns:a16="http://schemas.microsoft.com/office/drawing/2014/main" id="{9AF16EF1-4E90-479A-A047-27A7DAB47588}"/>
              </a:ext>
            </a:extLst>
          </p:cNvPr>
          <p:cNvSpPr/>
          <p:nvPr/>
        </p:nvSpPr>
        <p:spPr>
          <a:xfrm>
            <a:off x="3301975" y="1834061"/>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spTree>
    <p:extLst>
      <p:ext uri="{BB962C8B-B14F-4D97-AF65-F5344CB8AC3E}">
        <p14:creationId xmlns:p14="http://schemas.microsoft.com/office/powerpoint/2010/main" val="3698861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808F47E7-B6A2-43E4-95E8-59375937F0D5}"/>
              </a:ext>
            </a:extLst>
          </p:cNvPr>
          <p:cNvSpPr txBox="1"/>
          <p:nvPr/>
        </p:nvSpPr>
        <p:spPr>
          <a:xfrm>
            <a:off x="1228688" y="189901"/>
            <a:ext cx="8707612" cy="132343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B4961422-F16F-4204-9117-C49939B70F9D}"/>
              </a:ext>
            </a:extLst>
          </p:cNvPr>
          <p:cNvSpPr txBox="1">
            <a:spLocks noChangeArrowheads="1"/>
          </p:cNvSpPr>
          <p:nvPr/>
        </p:nvSpPr>
        <p:spPr>
          <a:xfrm>
            <a:off x="2217209" y="2372130"/>
            <a:ext cx="8178815" cy="338931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2400" b="1" i="1" dirty="0">
              <a:latin typeface="Times New Roman" panose="02020603050405020304" pitchFamily="18" charset="0"/>
            </a:endParaRPr>
          </a:p>
          <a:p>
            <a:pPr>
              <a:buSzPct val="55000"/>
              <a:buFontTx/>
              <a:buNone/>
            </a:pPr>
            <a:r>
              <a:rPr lang="en-US" altLang="ar-SA" sz="2400" b="1" dirty="0">
                <a:solidFill>
                  <a:srgbClr val="FF0000"/>
                </a:solidFill>
              </a:rPr>
              <a:t>Learning</a:t>
            </a:r>
            <a:r>
              <a:rPr lang="en-US" altLang="ar-SA" sz="2400" b="1" dirty="0"/>
              <a:t> is the changes in an individual’s behavior arising from experience and occurs through interplay of:</a:t>
            </a:r>
          </a:p>
          <a:p>
            <a:pPr>
              <a:buSzPct val="55000"/>
              <a:buFontTx/>
              <a:buChar char="•"/>
            </a:pPr>
            <a:r>
              <a:rPr lang="en-US" altLang="ar-SA" sz="2400" b="1" dirty="0"/>
              <a:t>Drives</a:t>
            </a:r>
          </a:p>
          <a:p>
            <a:pPr>
              <a:buSzPct val="55000"/>
              <a:buFontTx/>
              <a:buChar char="•"/>
            </a:pPr>
            <a:r>
              <a:rPr lang="en-US" altLang="ar-SA" sz="2400" b="1" dirty="0"/>
              <a:t>Stimuli</a:t>
            </a:r>
          </a:p>
          <a:p>
            <a:pPr>
              <a:buSzPct val="55000"/>
              <a:buFontTx/>
              <a:buChar char="•"/>
            </a:pPr>
            <a:r>
              <a:rPr lang="en-US" altLang="ar-SA" sz="2400" b="1" dirty="0"/>
              <a:t>Cues</a:t>
            </a:r>
          </a:p>
          <a:p>
            <a:pPr>
              <a:buSzPct val="55000"/>
              <a:buFontTx/>
              <a:buChar char="•"/>
            </a:pPr>
            <a:r>
              <a:rPr lang="en-US" altLang="ar-SA" sz="2400" b="1" dirty="0"/>
              <a:t>Responses</a:t>
            </a:r>
          </a:p>
          <a:p>
            <a:pPr>
              <a:buSzPct val="55000"/>
              <a:buFontTx/>
              <a:buChar char="•"/>
            </a:pPr>
            <a:r>
              <a:rPr lang="en-US" altLang="ar-SA" sz="2400" b="1" dirty="0"/>
              <a:t>Reinforcement</a:t>
            </a:r>
          </a:p>
          <a:p>
            <a:pPr>
              <a:buSzPct val="55000"/>
              <a:buFontTx/>
              <a:buChar char="•"/>
            </a:pPr>
            <a:endParaRPr lang="en-US" altLang="ar-SA" sz="2400" dirty="0"/>
          </a:p>
          <a:p>
            <a:pPr>
              <a:buSzPct val="55000"/>
              <a:buFontTx/>
              <a:buNone/>
            </a:pPr>
            <a:endParaRPr lang="en-US" altLang="ar-SA" sz="2400" dirty="0"/>
          </a:p>
        </p:txBody>
      </p:sp>
      <p:sp>
        <p:nvSpPr>
          <p:cNvPr id="12" name="Rectangle 11">
            <a:extLst>
              <a:ext uri="{FF2B5EF4-FFF2-40B4-BE49-F238E27FC236}">
                <a16:creationId xmlns:a16="http://schemas.microsoft.com/office/drawing/2014/main" id="{B92DB0A0-9F5B-4F0D-B9CD-502930B3F259}"/>
              </a:ext>
            </a:extLst>
          </p:cNvPr>
          <p:cNvSpPr/>
          <p:nvPr/>
        </p:nvSpPr>
        <p:spPr>
          <a:xfrm>
            <a:off x="3251717" y="179443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Picture 13">
            <a:extLst>
              <a:ext uri="{FF2B5EF4-FFF2-40B4-BE49-F238E27FC236}">
                <a16:creationId xmlns:a16="http://schemas.microsoft.com/office/drawing/2014/main" id="{C1B7E82C-7024-461E-8362-94E479BE2EF6}"/>
              </a:ext>
            </a:extLst>
          </p:cNvPr>
          <p:cNvPicPr>
            <a:picLocks noChangeAspect="1"/>
          </p:cNvPicPr>
          <p:nvPr/>
        </p:nvPicPr>
        <p:blipFill>
          <a:blip r:embed="rId2"/>
          <a:stretch>
            <a:fillRect/>
          </a:stretch>
        </p:blipFill>
        <p:spPr>
          <a:xfrm>
            <a:off x="8348686" y="3774527"/>
            <a:ext cx="2907218" cy="2021003"/>
          </a:xfrm>
          <a:prstGeom prst="rect">
            <a:avLst/>
          </a:prstGeom>
          <a:ln>
            <a:noFill/>
          </a:ln>
          <a:effectLst>
            <a:softEdge rad="112500"/>
          </a:effectLst>
        </p:spPr>
      </p:pic>
    </p:spTree>
    <p:extLst>
      <p:ext uri="{BB962C8B-B14F-4D97-AF65-F5344CB8AC3E}">
        <p14:creationId xmlns:p14="http://schemas.microsoft.com/office/powerpoint/2010/main" val="146174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3557" y="1407011"/>
            <a:ext cx="11557268" cy="4637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FDA34D8-22B0-4A14-A8D5-900FE7534818}"/>
              </a:ext>
            </a:extLst>
          </p:cNvPr>
          <p:cNvSpPr txBox="1"/>
          <p:nvPr/>
        </p:nvSpPr>
        <p:spPr>
          <a:xfrm>
            <a:off x="1891515" y="213029"/>
            <a:ext cx="7438808"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70E7BA84-0734-4965-A142-B89EBD1C3604}"/>
              </a:ext>
            </a:extLst>
          </p:cNvPr>
          <p:cNvSpPr txBox="1">
            <a:spLocks noChangeArrowheads="1"/>
          </p:cNvSpPr>
          <p:nvPr/>
        </p:nvSpPr>
        <p:spPr>
          <a:xfrm>
            <a:off x="1914293" y="2211504"/>
            <a:ext cx="8931898" cy="3777856"/>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600" b="1" dirty="0">
                <a:solidFill>
                  <a:srgbClr val="FF0000"/>
                </a:solidFill>
                <a:latin typeface="Times New Roman" panose="02020603050405020304" pitchFamily="18" charset="0"/>
              </a:rPr>
              <a:t>Beliefs and Attitudes</a:t>
            </a:r>
            <a:endParaRPr lang="en-US" altLang="ar-SA" sz="2200" b="1" dirty="0">
              <a:solidFill>
                <a:srgbClr val="FF0000"/>
              </a:solidFill>
              <a:latin typeface="Times New Roman" panose="02020603050405020304" pitchFamily="18" charset="0"/>
            </a:endParaRPr>
          </a:p>
          <a:p>
            <a:pPr>
              <a:buSzPct val="55000"/>
              <a:buFont typeface="Arial" panose="020B0604020202020204" pitchFamily="34" charset="0"/>
              <a:buNone/>
            </a:pPr>
            <a:r>
              <a:rPr lang="en-US" altLang="ar-SA" b="1" dirty="0">
                <a:solidFill>
                  <a:srgbClr val="FF0000"/>
                </a:solidFill>
              </a:rPr>
              <a:t>Attitudes</a:t>
            </a:r>
            <a:r>
              <a:rPr lang="en-US" altLang="ar-SA" b="1" dirty="0"/>
              <a:t> describe a person’s relatively consistent evaluations, feelings, and tendencies toward an object or idea</a:t>
            </a:r>
            <a:endParaRPr lang="en-US" altLang="ar-SA" sz="2000" b="1" dirty="0">
              <a:latin typeface="Times New Roman" panose="02020603050405020304" pitchFamily="18" charset="0"/>
            </a:endParaRPr>
          </a:p>
          <a:p>
            <a:pPr>
              <a:buSzPct val="55000"/>
              <a:buFontTx/>
              <a:buNone/>
            </a:pPr>
            <a:r>
              <a:rPr lang="en-US" altLang="ar-SA" b="1" dirty="0">
                <a:solidFill>
                  <a:srgbClr val="FF0000"/>
                </a:solidFill>
              </a:rPr>
              <a:t>Belief</a:t>
            </a:r>
            <a:r>
              <a:rPr lang="en-US" altLang="ar-SA" b="1" dirty="0"/>
              <a:t> is a descriptive thought that a person has about something based on: </a:t>
            </a:r>
          </a:p>
          <a:p>
            <a:pPr>
              <a:buSzPct val="55000"/>
              <a:buFontTx/>
              <a:buChar char="•"/>
            </a:pPr>
            <a:r>
              <a:rPr lang="en-US" altLang="ar-SA" b="1" dirty="0"/>
              <a:t>Knowledge</a:t>
            </a:r>
          </a:p>
          <a:p>
            <a:pPr>
              <a:buSzPct val="55000"/>
              <a:buFontTx/>
              <a:buChar char="•"/>
            </a:pPr>
            <a:r>
              <a:rPr lang="en-US" altLang="ar-SA" b="1" dirty="0"/>
              <a:t>Opinion</a:t>
            </a:r>
          </a:p>
          <a:p>
            <a:pPr>
              <a:buSzPct val="55000"/>
              <a:buFontTx/>
              <a:buChar char="•"/>
            </a:pPr>
            <a:r>
              <a:rPr lang="en-US" altLang="ar-SA" b="1" dirty="0"/>
              <a:t>Faith</a:t>
            </a:r>
            <a:endParaRPr lang="en-US" altLang="ar-SA" sz="2400" b="1" dirty="0"/>
          </a:p>
          <a:p>
            <a:pPr lvl="1">
              <a:buFontTx/>
              <a:buNone/>
            </a:pPr>
            <a:endParaRPr lang="en-US" altLang="ar-SA" sz="2000" b="1" dirty="0"/>
          </a:p>
          <a:p>
            <a:pPr>
              <a:buSzPct val="55000"/>
              <a:buFontTx/>
              <a:buNone/>
            </a:pPr>
            <a:endParaRPr lang="en-US" altLang="ar-SA" sz="2400" b="1" dirty="0"/>
          </a:p>
        </p:txBody>
      </p:sp>
      <p:sp>
        <p:nvSpPr>
          <p:cNvPr id="12" name="Rectangle 11">
            <a:extLst>
              <a:ext uri="{FF2B5EF4-FFF2-40B4-BE49-F238E27FC236}">
                <a16:creationId xmlns:a16="http://schemas.microsoft.com/office/drawing/2014/main" id="{EEBFC007-6FC3-4667-85E1-621FB0A586B2}"/>
              </a:ext>
            </a:extLst>
          </p:cNvPr>
          <p:cNvSpPr/>
          <p:nvPr/>
        </p:nvSpPr>
        <p:spPr>
          <a:xfrm>
            <a:off x="3524522" y="1573266"/>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Picture 13">
            <a:extLst>
              <a:ext uri="{FF2B5EF4-FFF2-40B4-BE49-F238E27FC236}">
                <a16:creationId xmlns:a16="http://schemas.microsoft.com/office/drawing/2014/main" id="{1ECEB969-FDD1-4EDD-BBA4-D4B748ACA238}"/>
              </a:ext>
            </a:extLst>
          </p:cNvPr>
          <p:cNvPicPr>
            <a:picLocks noChangeAspect="1"/>
          </p:cNvPicPr>
          <p:nvPr/>
        </p:nvPicPr>
        <p:blipFill>
          <a:blip r:embed="rId4"/>
          <a:stretch>
            <a:fillRect/>
          </a:stretch>
        </p:blipFill>
        <p:spPr>
          <a:xfrm>
            <a:off x="4716005" y="4615148"/>
            <a:ext cx="3719310" cy="1388407"/>
          </a:xfrm>
          <a:prstGeom prst="rect">
            <a:avLst/>
          </a:prstGeom>
        </p:spPr>
      </p:pic>
      <p:pic>
        <p:nvPicPr>
          <p:cNvPr id="15" name="Picture 14">
            <a:extLst>
              <a:ext uri="{FF2B5EF4-FFF2-40B4-BE49-F238E27FC236}">
                <a16:creationId xmlns:a16="http://schemas.microsoft.com/office/drawing/2014/main" id="{11B4E355-EC83-424C-B83E-8DE9205DDD45}"/>
              </a:ext>
            </a:extLst>
          </p:cNvPr>
          <p:cNvPicPr>
            <a:picLocks noChangeAspect="1"/>
          </p:cNvPicPr>
          <p:nvPr/>
        </p:nvPicPr>
        <p:blipFill>
          <a:blip r:embed="rId5"/>
          <a:stretch>
            <a:fillRect/>
          </a:stretch>
        </p:blipFill>
        <p:spPr>
          <a:xfrm>
            <a:off x="10358343" y="1687772"/>
            <a:ext cx="1580745" cy="1839136"/>
          </a:xfrm>
          <a:prstGeom prst="rect">
            <a:avLst/>
          </a:prstGeom>
        </p:spPr>
      </p:pic>
      <p:pic>
        <p:nvPicPr>
          <p:cNvPr id="16" name="Picture 15">
            <a:extLst>
              <a:ext uri="{FF2B5EF4-FFF2-40B4-BE49-F238E27FC236}">
                <a16:creationId xmlns:a16="http://schemas.microsoft.com/office/drawing/2014/main" id="{1278AFD2-D553-442E-862B-67EB5FD7C1E2}"/>
              </a:ext>
            </a:extLst>
          </p:cNvPr>
          <p:cNvPicPr>
            <a:picLocks noChangeAspect="1"/>
          </p:cNvPicPr>
          <p:nvPr/>
        </p:nvPicPr>
        <p:blipFill>
          <a:blip r:embed="rId6"/>
          <a:stretch>
            <a:fillRect/>
          </a:stretch>
        </p:blipFill>
        <p:spPr>
          <a:xfrm>
            <a:off x="8657138" y="4537826"/>
            <a:ext cx="2952750" cy="1543050"/>
          </a:xfrm>
          <a:prstGeom prst="rect">
            <a:avLst/>
          </a:prstGeom>
        </p:spPr>
      </p:pic>
    </p:spTree>
    <p:extLst>
      <p:ext uri="{BB962C8B-B14F-4D97-AF65-F5344CB8AC3E}">
        <p14:creationId xmlns:p14="http://schemas.microsoft.com/office/powerpoint/2010/main" val="3584291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55846" y="184211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D7F9B251-C806-4961-952C-752F8A4A8CE5}"/>
              </a:ext>
            </a:extLst>
          </p:cNvPr>
          <p:cNvSpPr txBox="1"/>
          <p:nvPr/>
        </p:nvSpPr>
        <p:spPr>
          <a:xfrm>
            <a:off x="1255846" y="438099"/>
            <a:ext cx="9087998"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7" name="Rectangle 5">
            <a:extLst>
              <a:ext uri="{FF2B5EF4-FFF2-40B4-BE49-F238E27FC236}">
                <a16:creationId xmlns:a16="http://schemas.microsoft.com/office/drawing/2014/main" id="{A92F2F22-264F-4972-BDAC-68E1A6541044}"/>
              </a:ext>
            </a:extLst>
          </p:cNvPr>
          <p:cNvSpPr txBox="1">
            <a:spLocks noChangeArrowheads="1"/>
          </p:cNvSpPr>
          <p:nvPr/>
        </p:nvSpPr>
        <p:spPr>
          <a:xfrm>
            <a:off x="2265530" y="1972876"/>
            <a:ext cx="6982605" cy="353944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Wingdings" panose="05000000000000000000" pitchFamily="2" charset="2"/>
              <a:buChar char="q"/>
            </a:pPr>
            <a:r>
              <a:rPr lang="en-US" altLang="ar-SA" sz="3200" b="1" dirty="0"/>
              <a:t>Complex buying behavior</a:t>
            </a:r>
          </a:p>
          <a:p>
            <a:pPr>
              <a:buSzPct val="55000"/>
              <a:buFont typeface="Wingdings" panose="05000000000000000000" pitchFamily="2" charset="2"/>
              <a:buChar char="q"/>
            </a:pPr>
            <a:r>
              <a:rPr lang="en-US" altLang="ar-SA" sz="3200" b="1" dirty="0"/>
              <a:t>Dissonance-reducing buying behavior</a:t>
            </a:r>
          </a:p>
          <a:p>
            <a:pPr>
              <a:buSzPct val="55000"/>
              <a:buFont typeface="Wingdings" panose="05000000000000000000" pitchFamily="2" charset="2"/>
              <a:buChar char="q"/>
            </a:pPr>
            <a:r>
              <a:rPr lang="en-US" altLang="ar-SA" sz="3200" b="1" dirty="0"/>
              <a:t>Habitual buying behavior</a:t>
            </a:r>
          </a:p>
          <a:p>
            <a:pPr>
              <a:buSzPct val="55000"/>
              <a:buFont typeface="Wingdings" panose="05000000000000000000" pitchFamily="2" charset="2"/>
              <a:buChar char="q"/>
            </a:pPr>
            <a:r>
              <a:rPr lang="en-US" altLang="ar-SA" sz="3200" b="1" dirty="0"/>
              <a:t>Variety-seeking buying behavior</a:t>
            </a:r>
          </a:p>
        </p:txBody>
      </p:sp>
    </p:spTree>
    <p:extLst>
      <p:ext uri="{BB962C8B-B14F-4D97-AF65-F5344CB8AC3E}">
        <p14:creationId xmlns:p14="http://schemas.microsoft.com/office/powerpoint/2010/main" val="1925229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1802" y="1616621"/>
            <a:ext cx="10888395"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06DC5DA-0F46-4D82-954C-AE9275834FC6}"/>
              </a:ext>
            </a:extLst>
          </p:cNvPr>
          <p:cNvSpPr txBox="1"/>
          <p:nvPr/>
        </p:nvSpPr>
        <p:spPr>
          <a:xfrm>
            <a:off x="1378634" y="400578"/>
            <a:ext cx="8776284"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1" name="Rectangle 5">
            <a:extLst>
              <a:ext uri="{FF2B5EF4-FFF2-40B4-BE49-F238E27FC236}">
                <a16:creationId xmlns:a16="http://schemas.microsoft.com/office/drawing/2014/main" id="{2A085AC5-C42C-46B1-9F32-7B30C82A3315}"/>
              </a:ext>
            </a:extLst>
          </p:cNvPr>
          <p:cNvSpPr txBox="1">
            <a:spLocks noChangeArrowheads="1"/>
          </p:cNvSpPr>
          <p:nvPr/>
        </p:nvSpPr>
        <p:spPr>
          <a:xfrm>
            <a:off x="2125999" y="2105840"/>
            <a:ext cx="8720191" cy="3549655"/>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SzPct val="55000"/>
              <a:buNone/>
            </a:pPr>
            <a:r>
              <a:rPr lang="en-US" altLang="ar-SA" sz="4000" b="1" dirty="0">
                <a:solidFill>
                  <a:srgbClr val="FF0000"/>
                </a:solidFill>
              </a:rPr>
              <a:t>Complex Buying Behavior</a:t>
            </a:r>
            <a:endParaRPr lang="en-US" altLang="ar-SA" sz="3600" b="1" i="1" dirty="0">
              <a:latin typeface="Times New Roman" panose="02020603050405020304" pitchFamily="18" charset="0"/>
            </a:endParaRPr>
          </a:p>
          <a:p>
            <a:pPr>
              <a:lnSpc>
                <a:spcPct val="80000"/>
              </a:lnSpc>
              <a:buSzPct val="55000"/>
              <a:buFontTx/>
              <a:buNone/>
            </a:pPr>
            <a:r>
              <a:rPr lang="en-US" altLang="ar-SA" sz="3200" b="1" dirty="0"/>
              <a:t>When consumers are highly motivated in a purchase and perceive significant differences among brands</a:t>
            </a:r>
          </a:p>
          <a:p>
            <a:pPr>
              <a:lnSpc>
                <a:spcPct val="80000"/>
              </a:lnSpc>
              <a:buSzPct val="55000"/>
              <a:buFontTx/>
              <a:buNone/>
            </a:pPr>
            <a:r>
              <a:rPr lang="en-US" altLang="ar-SA" sz="3200" b="1" dirty="0"/>
              <a:t>Purchasers are highly motivated when:</a:t>
            </a:r>
          </a:p>
          <a:p>
            <a:pPr>
              <a:lnSpc>
                <a:spcPct val="80000"/>
              </a:lnSpc>
              <a:buSzPct val="55000"/>
              <a:buFontTx/>
              <a:buChar char="•"/>
            </a:pPr>
            <a:r>
              <a:rPr lang="en-US" altLang="ar-SA" sz="3200" b="1" dirty="0"/>
              <a:t>Product is expensive</a:t>
            </a:r>
          </a:p>
          <a:p>
            <a:pPr>
              <a:lnSpc>
                <a:spcPct val="80000"/>
              </a:lnSpc>
              <a:buSzPct val="55000"/>
              <a:buFontTx/>
              <a:buChar char="•"/>
            </a:pPr>
            <a:r>
              <a:rPr lang="en-US" altLang="ar-SA" sz="3200" b="1" dirty="0"/>
              <a:t>Product is risky</a:t>
            </a:r>
          </a:p>
          <a:p>
            <a:pPr>
              <a:lnSpc>
                <a:spcPct val="80000"/>
              </a:lnSpc>
              <a:buSzPct val="55000"/>
              <a:buFontTx/>
              <a:buChar char="•"/>
            </a:pPr>
            <a:r>
              <a:rPr lang="en-US" altLang="ar-SA" sz="3200" b="1" dirty="0"/>
              <a:t>Product is purchased infrequently</a:t>
            </a:r>
          </a:p>
          <a:p>
            <a:pPr>
              <a:lnSpc>
                <a:spcPct val="80000"/>
              </a:lnSpc>
              <a:buSzPct val="55000"/>
              <a:buFontTx/>
              <a:buChar char="•"/>
            </a:pPr>
            <a:r>
              <a:rPr lang="en-US" altLang="ar-SA" sz="3200" b="1" dirty="0"/>
              <a:t>Product is highly self-expressive</a:t>
            </a:r>
          </a:p>
        </p:txBody>
      </p:sp>
    </p:spTree>
    <p:extLst>
      <p:ext uri="{BB962C8B-B14F-4D97-AF65-F5344CB8AC3E}">
        <p14:creationId xmlns:p14="http://schemas.microsoft.com/office/powerpoint/2010/main" val="108834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1519" y="1516712"/>
            <a:ext cx="1074771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5963BE07-8AAF-4D83-8566-B6E67C0DFCB3}"/>
              </a:ext>
            </a:extLst>
          </p:cNvPr>
          <p:cNvSpPr txBox="1"/>
          <p:nvPr/>
        </p:nvSpPr>
        <p:spPr>
          <a:xfrm>
            <a:off x="1371860" y="401211"/>
            <a:ext cx="8679766"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1" name="Rectangle 5">
            <a:extLst>
              <a:ext uri="{FF2B5EF4-FFF2-40B4-BE49-F238E27FC236}">
                <a16:creationId xmlns:a16="http://schemas.microsoft.com/office/drawing/2014/main" id="{2DBB1B5A-444F-4DC0-9D66-0454DE590FED}"/>
              </a:ext>
            </a:extLst>
          </p:cNvPr>
          <p:cNvSpPr txBox="1">
            <a:spLocks noChangeArrowheads="1"/>
          </p:cNvSpPr>
          <p:nvPr/>
        </p:nvSpPr>
        <p:spPr>
          <a:xfrm>
            <a:off x="1921586" y="1930006"/>
            <a:ext cx="7580313"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a:solidFill>
                  <a:srgbClr val="FF0000"/>
                </a:solidFill>
              </a:rPr>
              <a:t>Dissonance-reducing buying behavior </a:t>
            </a:r>
            <a:r>
              <a:rPr lang="en-US" altLang="ar-SA" b="1" dirty="0"/>
              <a:t>occurs when consumers are highly involved with an expensive, infrequent, or risky purchase, but see little difference among brands</a:t>
            </a:r>
          </a:p>
          <a:p>
            <a:pPr>
              <a:buSzPct val="55000"/>
              <a:buFontTx/>
              <a:buNone/>
            </a:pPr>
            <a:r>
              <a:rPr lang="en-US" altLang="ar-SA" b="1" dirty="0">
                <a:solidFill>
                  <a:srgbClr val="FF0000"/>
                </a:solidFill>
              </a:rPr>
              <a:t>Post-purchase dissonance</a:t>
            </a:r>
            <a:r>
              <a:rPr lang="en-US" altLang="ar-SA" b="1" i="1" dirty="0">
                <a:solidFill>
                  <a:srgbClr val="FF0000"/>
                </a:solidFill>
              </a:rPr>
              <a:t> </a:t>
            </a:r>
            <a:r>
              <a:rPr lang="en-US" altLang="ar-SA" b="1" dirty="0"/>
              <a:t>occurs when the consumer notices certain disadvantages of the product purchased or hears favorable things about a product not purchased</a:t>
            </a:r>
            <a:endParaRPr lang="en-US" altLang="ar-SA" sz="2000" b="1" dirty="0"/>
          </a:p>
        </p:txBody>
      </p:sp>
    </p:spTree>
    <p:extLst>
      <p:ext uri="{BB962C8B-B14F-4D97-AF65-F5344CB8AC3E}">
        <p14:creationId xmlns:p14="http://schemas.microsoft.com/office/powerpoint/2010/main" val="1620576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47A85C44-84EE-42B1-B11D-E6CB108617CD}"/>
              </a:ext>
            </a:extLst>
          </p:cNvPr>
          <p:cNvSpPr txBox="1"/>
          <p:nvPr/>
        </p:nvSpPr>
        <p:spPr>
          <a:xfrm>
            <a:off x="2235610" y="435340"/>
            <a:ext cx="7717694"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1" name="Rectangle 5">
            <a:extLst>
              <a:ext uri="{FF2B5EF4-FFF2-40B4-BE49-F238E27FC236}">
                <a16:creationId xmlns:a16="http://schemas.microsoft.com/office/drawing/2014/main" id="{2D2C08E0-F540-41D5-95E8-D237E57BBE9B}"/>
              </a:ext>
            </a:extLst>
          </p:cNvPr>
          <p:cNvSpPr txBox="1">
            <a:spLocks noChangeArrowheads="1"/>
          </p:cNvSpPr>
          <p:nvPr/>
        </p:nvSpPr>
        <p:spPr>
          <a:xfrm>
            <a:off x="1548247" y="1785189"/>
            <a:ext cx="9092419" cy="434691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rPr>
              <a:t>Habitual buying behavior</a:t>
            </a:r>
            <a:r>
              <a:rPr lang="en-US" altLang="ar-SA" sz="3200" b="1" i="1" dirty="0">
                <a:solidFill>
                  <a:srgbClr val="FF0000"/>
                </a:solidFill>
              </a:rPr>
              <a:t> </a:t>
            </a:r>
            <a:r>
              <a:rPr lang="en-US" altLang="ar-SA" sz="3200" b="1" dirty="0"/>
              <a:t>occurs when consumers have low involvement and there is little significant brand difference</a:t>
            </a:r>
          </a:p>
          <a:p>
            <a:pPr>
              <a:buSzPct val="55000"/>
              <a:buFontTx/>
              <a:buNone/>
            </a:pPr>
            <a:r>
              <a:rPr lang="en-US" altLang="ar-SA" sz="3200" b="1" dirty="0">
                <a:solidFill>
                  <a:srgbClr val="FF0000"/>
                </a:solidFill>
              </a:rPr>
              <a:t>Variety-seeking buying behavior</a:t>
            </a:r>
            <a:r>
              <a:rPr lang="en-US" altLang="ar-SA" sz="3200" b="1" i="1" dirty="0">
                <a:solidFill>
                  <a:srgbClr val="FF0000"/>
                </a:solidFill>
              </a:rPr>
              <a:t> </a:t>
            </a:r>
            <a:r>
              <a:rPr lang="en-US" altLang="ar-SA" sz="3200" b="1" dirty="0"/>
              <a:t>occurs when consumers have low involvement and there are significant brand differences</a:t>
            </a:r>
          </a:p>
        </p:txBody>
      </p:sp>
    </p:spTree>
    <p:extLst>
      <p:ext uri="{BB962C8B-B14F-4D97-AF65-F5344CB8AC3E}">
        <p14:creationId xmlns:p14="http://schemas.microsoft.com/office/powerpoint/2010/main" val="1303233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516712"/>
            <a:ext cx="1203495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50BE579-CF1A-41CB-8203-A83AD36E0AD0}"/>
              </a:ext>
            </a:extLst>
          </p:cNvPr>
          <p:cNvSpPr txBox="1"/>
          <p:nvPr/>
        </p:nvSpPr>
        <p:spPr>
          <a:xfrm>
            <a:off x="1969477" y="514421"/>
            <a:ext cx="6797606"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pic>
        <p:nvPicPr>
          <p:cNvPr id="12" name="Picture 11">
            <a:extLst>
              <a:ext uri="{FF2B5EF4-FFF2-40B4-BE49-F238E27FC236}">
                <a16:creationId xmlns:a16="http://schemas.microsoft.com/office/drawing/2014/main" id="{9537259B-ED7F-43FF-9B6E-5BE808218DE1}"/>
              </a:ext>
            </a:extLst>
          </p:cNvPr>
          <p:cNvPicPr>
            <a:picLocks noChangeAspect="1"/>
          </p:cNvPicPr>
          <p:nvPr/>
        </p:nvPicPr>
        <p:blipFill>
          <a:blip r:embed="rId2"/>
          <a:stretch>
            <a:fillRect/>
          </a:stretch>
        </p:blipFill>
        <p:spPr>
          <a:xfrm>
            <a:off x="299507" y="1696453"/>
            <a:ext cx="11609809" cy="1585876"/>
          </a:xfrm>
          <a:prstGeom prst="rect">
            <a:avLst/>
          </a:prstGeom>
        </p:spPr>
      </p:pic>
      <p:pic>
        <p:nvPicPr>
          <p:cNvPr id="14" name="Picture 13">
            <a:extLst>
              <a:ext uri="{FF2B5EF4-FFF2-40B4-BE49-F238E27FC236}">
                <a16:creationId xmlns:a16="http://schemas.microsoft.com/office/drawing/2014/main" id="{E4FD9212-5A3A-41D2-8A50-1798CB00EB2E}"/>
              </a:ext>
            </a:extLst>
          </p:cNvPr>
          <p:cNvPicPr>
            <a:picLocks noChangeAspect="1"/>
          </p:cNvPicPr>
          <p:nvPr/>
        </p:nvPicPr>
        <p:blipFill>
          <a:blip r:embed="rId3"/>
          <a:stretch>
            <a:fillRect/>
          </a:stretch>
        </p:blipFill>
        <p:spPr>
          <a:xfrm>
            <a:off x="1752600" y="3497646"/>
            <a:ext cx="8686800" cy="2438400"/>
          </a:xfrm>
          <a:prstGeom prst="rect">
            <a:avLst/>
          </a:prstGeom>
        </p:spPr>
      </p:pic>
    </p:spTree>
    <p:extLst>
      <p:ext uri="{BB962C8B-B14F-4D97-AF65-F5344CB8AC3E}">
        <p14:creationId xmlns:p14="http://schemas.microsoft.com/office/powerpoint/2010/main" val="1248046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45587" y="1516712"/>
            <a:ext cx="10818055"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50BE579-CF1A-41CB-8203-A83AD36E0AD0}"/>
              </a:ext>
            </a:extLst>
          </p:cNvPr>
          <p:cNvSpPr txBox="1"/>
          <p:nvPr/>
        </p:nvSpPr>
        <p:spPr>
          <a:xfrm>
            <a:off x="1969477" y="514421"/>
            <a:ext cx="6797606"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8EA866FE-9FBC-4AD9-BBB7-9867C3BF11F6}"/>
              </a:ext>
            </a:extLst>
          </p:cNvPr>
          <p:cNvSpPr txBox="1">
            <a:spLocks noChangeArrowheads="1"/>
          </p:cNvSpPr>
          <p:nvPr/>
        </p:nvSpPr>
        <p:spPr>
          <a:xfrm>
            <a:off x="2312114" y="1797267"/>
            <a:ext cx="7115327" cy="40595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SzPct val="55000"/>
              <a:buFont typeface="Arial" panose="020B0604020202020204" pitchFamily="34" charset="0"/>
              <a:buNone/>
            </a:pPr>
            <a:r>
              <a:rPr lang="en-US" altLang="ar-SA" sz="3200" b="1" dirty="0">
                <a:solidFill>
                  <a:srgbClr val="FF0000"/>
                </a:solidFill>
              </a:rPr>
              <a:t>Five stages in the buyer decision process</a:t>
            </a:r>
          </a:p>
          <a:p>
            <a:pPr marL="533400" indent="-533400">
              <a:buSzPct val="55000"/>
              <a:buFontTx/>
              <a:buAutoNum type="arabicPeriod"/>
            </a:pPr>
            <a:r>
              <a:rPr lang="en-US" altLang="ar-SA" sz="3200" b="1" dirty="0"/>
              <a:t>Need recognition</a:t>
            </a:r>
          </a:p>
          <a:p>
            <a:pPr marL="533400" indent="-533400">
              <a:buSzPct val="55000"/>
              <a:buFontTx/>
              <a:buAutoNum type="arabicPeriod"/>
            </a:pPr>
            <a:r>
              <a:rPr lang="en-US" altLang="ar-SA" sz="3200" b="1" dirty="0"/>
              <a:t>Information search</a:t>
            </a:r>
          </a:p>
          <a:p>
            <a:pPr marL="533400" indent="-533400">
              <a:buSzPct val="55000"/>
              <a:buFontTx/>
              <a:buAutoNum type="arabicPeriod"/>
            </a:pPr>
            <a:r>
              <a:rPr lang="en-US" altLang="ar-SA" sz="3200" b="1" dirty="0"/>
              <a:t>Evaluation of alternatives</a:t>
            </a:r>
          </a:p>
          <a:p>
            <a:pPr marL="533400" indent="-533400">
              <a:buSzPct val="55000"/>
              <a:buFontTx/>
              <a:buAutoNum type="arabicPeriod"/>
            </a:pPr>
            <a:r>
              <a:rPr lang="en-US" altLang="ar-SA" sz="3200" b="1" dirty="0"/>
              <a:t>Purchase decision</a:t>
            </a:r>
          </a:p>
          <a:p>
            <a:pPr marL="533400" indent="-533400">
              <a:buSzPct val="55000"/>
              <a:buFontTx/>
              <a:buAutoNum type="arabicPeriod"/>
            </a:pPr>
            <a:r>
              <a:rPr lang="en-US" altLang="ar-SA" sz="3200" b="1" dirty="0"/>
              <a:t>Post-purchase behavior</a:t>
            </a:r>
          </a:p>
        </p:txBody>
      </p:sp>
    </p:spTree>
    <p:extLst>
      <p:ext uri="{BB962C8B-B14F-4D97-AF65-F5344CB8AC3E}">
        <p14:creationId xmlns:p14="http://schemas.microsoft.com/office/powerpoint/2010/main" val="690748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2904" y="1434120"/>
            <a:ext cx="1084619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DE96435-ED28-4312-B4C8-56CCD73ADB54}"/>
              </a:ext>
            </a:extLst>
          </p:cNvPr>
          <p:cNvSpPr txBox="1"/>
          <p:nvPr/>
        </p:nvSpPr>
        <p:spPr>
          <a:xfrm>
            <a:off x="2481565" y="510401"/>
            <a:ext cx="6915654"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54784D4A-CFBA-4B91-8376-CFBD7F9408E5}"/>
              </a:ext>
            </a:extLst>
          </p:cNvPr>
          <p:cNvSpPr txBox="1">
            <a:spLocks noChangeArrowheads="1"/>
          </p:cNvSpPr>
          <p:nvPr/>
        </p:nvSpPr>
        <p:spPr>
          <a:xfrm>
            <a:off x="2297988" y="2557976"/>
            <a:ext cx="8165731" cy="296568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Need recognition</a:t>
            </a:r>
            <a:r>
              <a:rPr lang="en-US" altLang="ar-SA" sz="3600" dirty="0">
                <a:solidFill>
                  <a:srgbClr val="FF0000"/>
                </a:solidFill>
              </a:rPr>
              <a:t> </a:t>
            </a:r>
            <a:r>
              <a:rPr lang="en-US" altLang="ar-SA" sz="3200" b="1" dirty="0"/>
              <a:t>occurs when the buyer recognizes a problem or need triggered by:</a:t>
            </a:r>
          </a:p>
          <a:p>
            <a:pPr>
              <a:buSzPct val="55000"/>
              <a:buFontTx/>
              <a:buChar char="•"/>
            </a:pPr>
            <a:r>
              <a:rPr lang="en-US" altLang="ar-SA" sz="3200" b="1" dirty="0"/>
              <a:t>Internal stimuli</a:t>
            </a:r>
          </a:p>
          <a:p>
            <a:pPr>
              <a:buSzPct val="55000"/>
              <a:buFontTx/>
              <a:buChar char="•"/>
            </a:pPr>
            <a:r>
              <a:rPr lang="en-US" altLang="ar-SA" sz="3200" b="1" dirty="0"/>
              <a:t>External stimuli</a:t>
            </a:r>
          </a:p>
          <a:p>
            <a:pPr>
              <a:buSzPct val="55000"/>
              <a:buFontTx/>
              <a:buNone/>
            </a:pPr>
            <a:endParaRPr lang="en-US" altLang="ar-SA" sz="3200" dirty="0"/>
          </a:p>
        </p:txBody>
      </p:sp>
      <p:sp>
        <p:nvSpPr>
          <p:cNvPr id="12" name="Rectangle 11">
            <a:extLst>
              <a:ext uri="{FF2B5EF4-FFF2-40B4-BE49-F238E27FC236}">
                <a16:creationId xmlns:a16="http://schemas.microsoft.com/office/drawing/2014/main" id="{C4F8751E-56DF-48DE-9358-6FBA6577A4FB}"/>
              </a:ext>
            </a:extLst>
          </p:cNvPr>
          <p:cNvSpPr/>
          <p:nvPr/>
        </p:nvSpPr>
        <p:spPr>
          <a:xfrm>
            <a:off x="3702719" y="1983495"/>
            <a:ext cx="3762340" cy="59504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Need Recognition</a:t>
            </a:r>
          </a:p>
        </p:txBody>
      </p:sp>
      <p:pic>
        <p:nvPicPr>
          <p:cNvPr id="14" name="Picture 13">
            <a:extLst>
              <a:ext uri="{FF2B5EF4-FFF2-40B4-BE49-F238E27FC236}">
                <a16:creationId xmlns:a16="http://schemas.microsoft.com/office/drawing/2014/main" id="{42A84A0F-EE4C-477B-9D48-57FDAA544CD5}"/>
              </a:ext>
            </a:extLst>
          </p:cNvPr>
          <p:cNvPicPr>
            <a:picLocks noChangeAspect="1"/>
          </p:cNvPicPr>
          <p:nvPr/>
        </p:nvPicPr>
        <p:blipFill>
          <a:blip r:embed="rId2"/>
          <a:stretch>
            <a:fillRect/>
          </a:stretch>
        </p:blipFill>
        <p:spPr>
          <a:xfrm>
            <a:off x="10088647" y="2836708"/>
            <a:ext cx="1430448" cy="2408222"/>
          </a:xfrm>
          <a:prstGeom prst="rect">
            <a:avLst/>
          </a:prstGeom>
        </p:spPr>
      </p:pic>
    </p:spTree>
    <p:extLst>
      <p:ext uri="{BB962C8B-B14F-4D97-AF65-F5344CB8AC3E}">
        <p14:creationId xmlns:p14="http://schemas.microsoft.com/office/powerpoint/2010/main" val="3045391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9404" y="1221225"/>
            <a:ext cx="10616442" cy="4823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1563EDE9-99C3-479E-BF4B-13F6756642EF}"/>
              </a:ext>
            </a:extLst>
          </p:cNvPr>
          <p:cNvSpPr txBox="1"/>
          <p:nvPr/>
        </p:nvSpPr>
        <p:spPr>
          <a:xfrm>
            <a:off x="1932748" y="334391"/>
            <a:ext cx="7022689"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2" name="Rectangle 5">
            <a:extLst>
              <a:ext uri="{FF2B5EF4-FFF2-40B4-BE49-F238E27FC236}">
                <a16:creationId xmlns:a16="http://schemas.microsoft.com/office/drawing/2014/main" id="{3E941E34-EE66-4A14-95A0-E55C77D19FE7}"/>
              </a:ext>
            </a:extLst>
          </p:cNvPr>
          <p:cNvSpPr txBox="1">
            <a:spLocks noChangeArrowheads="1"/>
          </p:cNvSpPr>
          <p:nvPr/>
        </p:nvSpPr>
        <p:spPr>
          <a:xfrm>
            <a:off x="1483560" y="2208759"/>
            <a:ext cx="9224879" cy="327780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Information search </a:t>
            </a:r>
            <a:r>
              <a:rPr lang="en-US" altLang="ar-SA" sz="3200" b="1" dirty="0"/>
              <a:t>is the amount of information needed in the buying process and depends on the strength of the drive, the amount of information you start with, the ease of obtaining the information, the value placed on the additional information, and the satisfaction from searching</a:t>
            </a:r>
          </a:p>
          <a:p>
            <a:pPr>
              <a:buSzPct val="55000"/>
              <a:buFontTx/>
              <a:buNone/>
            </a:pPr>
            <a:endParaRPr lang="en-US" altLang="ar-SA" sz="3200" dirty="0"/>
          </a:p>
          <a:p>
            <a:pPr>
              <a:buSzPct val="55000"/>
              <a:buFontTx/>
              <a:buNone/>
            </a:pPr>
            <a:endParaRPr lang="en-US" altLang="ar-SA" sz="3200" dirty="0"/>
          </a:p>
        </p:txBody>
      </p:sp>
      <p:sp>
        <p:nvSpPr>
          <p:cNvPr id="14" name="Rectangle 13">
            <a:extLst>
              <a:ext uri="{FF2B5EF4-FFF2-40B4-BE49-F238E27FC236}">
                <a16:creationId xmlns:a16="http://schemas.microsoft.com/office/drawing/2014/main" id="{590406F1-D94D-4099-997A-D3A4087DCE23}"/>
              </a:ext>
            </a:extLst>
          </p:cNvPr>
          <p:cNvSpPr/>
          <p:nvPr/>
        </p:nvSpPr>
        <p:spPr>
          <a:xfrm>
            <a:off x="3496284" y="1439529"/>
            <a:ext cx="38956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Information Search</a:t>
            </a:r>
          </a:p>
        </p:txBody>
      </p:sp>
      <p:pic>
        <p:nvPicPr>
          <p:cNvPr id="15" name="Picture 14">
            <a:extLst>
              <a:ext uri="{FF2B5EF4-FFF2-40B4-BE49-F238E27FC236}">
                <a16:creationId xmlns:a16="http://schemas.microsoft.com/office/drawing/2014/main" id="{7108BD65-B0D8-4F57-924B-F756E6F9C4A9}"/>
              </a:ext>
            </a:extLst>
          </p:cNvPr>
          <p:cNvPicPr>
            <a:picLocks noChangeAspect="1"/>
          </p:cNvPicPr>
          <p:nvPr/>
        </p:nvPicPr>
        <p:blipFill>
          <a:blip r:embed="rId2"/>
          <a:stretch>
            <a:fillRect/>
          </a:stretch>
        </p:blipFill>
        <p:spPr>
          <a:xfrm>
            <a:off x="10145768" y="1309520"/>
            <a:ext cx="1460078" cy="1798477"/>
          </a:xfrm>
          <a:prstGeom prst="rect">
            <a:avLst/>
          </a:prstGeom>
        </p:spPr>
      </p:pic>
    </p:spTree>
    <p:extLst>
      <p:ext uri="{BB962C8B-B14F-4D97-AF65-F5344CB8AC3E}">
        <p14:creationId xmlns:p14="http://schemas.microsoft.com/office/powerpoint/2010/main" val="354200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2707" y="1516712"/>
            <a:ext cx="1087432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F7CDF31-E8A6-4A19-A1BB-3D7AA56E2508}"/>
              </a:ext>
            </a:extLst>
          </p:cNvPr>
          <p:cNvSpPr txBox="1"/>
          <p:nvPr/>
        </p:nvSpPr>
        <p:spPr>
          <a:xfrm>
            <a:off x="2350253" y="511615"/>
            <a:ext cx="6586590"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B1C0401B-9E47-4270-84CE-58CBD4538954}"/>
              </a:ext>
            </a:extLst>
          </p:cNvPr>
          <p:cNvSpPr txBox="1">
            <a:spLocks noChangeArrowheads="1"/>
          </p:cNvSpPr>
          <p:nvPr/>
        </p:nvSpPr>
        <p:spPr>
          <a:xfrm>
            <a:off x="1702191" y="2017713"/>
            <a:ext cx="8512325" cy="347638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u="sng" dirty="0">
                <a:solidFill>
                  <a:srgbClr val="FF0000"/>
                </a:solidFill>
              </a:rPr>
              <a:t>Sources of information:</a:t>
            </a:r>
          </a:p>
          <a:p>
            <a:pPr>
              <a:buSzPct val="55000"/>
              <a:buFontTx/>
              <a:buNone/>
            </a:pPr>
            <a:r>
              <a:rPr lang="en-US" altLang="ar-SA" b="1" dirty="0"/>
              <a:t>Personal sources—</a:t>
            </a:r>
            <a:r>
              <a:rPr lang="en-US" altLang="ar-SA" dirty="0"/>
              <a:t>family and friends</a:t>
            </a:r>
          </a:p>
          <a:p>
            <a:pPr>
              <a:buSzPct val="55000"/>
              <a:buFontTx/>
              <a:buNone/>
            </a:pPr>
            <a:r>
              <a:rPr lang="en-US" altLang="ar-SA" b="1" dirty="0"/>
              <a:t>Commercial sources—</a:t>
            </a:r>
            <a:r>
              <a:rPr lang="en-US" altLang="ar-SA" dirty="0"/>
              <a:t>advertising, Internet</a:t>
            </a:r>
          </a:p>
          <a:p>
            <a:pPr>
              <a:buSzPct val="55000"/>
              <a:buFontTx/>
              <a:buNone/>
            </a:pPr>
            <a:r>
              <a:rPr lang="en-US" altLang="ar-SA" b="1" dirty="0"/>
              <a:t>Public sources—</a:t>
            </a:r>
            <a:r>
              <a:rPr lang="en-US" altLang="ar-SA" dirty="0"/>
              <a:t>mass media, consumer organizations</a:t>
            </a:r>
          </a:p>
          <a:p>
            <a:pPr>
              <a:buSzPct val="55000"/>
              <a:buFontTx/>
              <a:buNone/>
            </a:pPr>
            <a:r>
              <a:rPr lang="en-US" altLang="ar-SA" b="1" dirty="0"/>
              <a:t>Experiential sources—</a:t>
            </a:r>
            <a:r>
              <a:rPr lang="en-US" altLang="ar-SA" dirty="0"/>
              <a:t>handling, examining, using the product</a:t>
            </a:r>
          </a:p>
        </p:txBody>
      </p:sp>
      <p:sp>
        <p:nvSpPr>
          <p:cNvPr id="12" name="Rectangle 11">
            <a:extLst>
              <a:ext uri="{FF2B5EF4-FFF2-40B4-BE49-F238E27FC236}">
                <a16:creationId xmlns:a16="http://schemas.microsoft.com/office/drawing/2014/main" id="{C142F330-8C90-4637-956C-B56EA31822DF}"/>
              </a:ext>
            </a:extLst>
          </p:cNvPr>
          <p:cNvSpPr/>
          <p:nvPr/>
        </p:nvSpPr>
        <p:spPr>
          <a:xfrm>
            <a:off x="3401123" y="1731612"/>
            <a:ext cx="3884404"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Information Search</a:t>
            </a:r>
          </a:p>
        </p:txBody>
      </p:sp>
    </p:spTree>
    <p:extLst>
      <p:ext uri="{BB962C8B-B14F-4D97-AF65-F5344CB8AC3E}">
        <p14:creationId xmlns:p14="http://schemas.microsoft.com/office/powerpoint/2010/main" val="16523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8978" y="1516712"/>
            <a:ext cx="10832124"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229985A7-AF42-4163-A74B-507CB56A54CA}"/>
              </a:ext>
            </a:extLst>
          </p:cNvPr>
          <p:cNvSpPr txBox="1"/>
          <p:nvPr/>
        </p:nvSpPr>
        <p:spPr>
          <a:xfrm>
            <a:off x="2036457" y="526326"/>
            <a:ext cx="6656929"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96BCC1EB-12D9-4206-B261-096A0577B03F}"/>
              </a:ext>
            </a:extLst>
          </p:cNvPr>
          <p:cNvSpPr txBox="1">
            <a:spLocks noChangeArrowheads="1"/>
          </p:cNvSpPr>
          <p:nvPr/>
        </p:nvSpPr>
        <p:spPr>
          <a:xfrm>
            <a:off x="1961625" y="2204822"/>
            <a:ext cx="7463440" cy="328720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600" b="1" i="1" dirty="0">
              <a:latin typeface="Times New Roman" panose="02020603050405020304" pitchFamily="18" charset="0"/>
            </a:endParaRPr>
          </a:p>
          <a:p>
            <a:pPr>
              <a:buSzPct val="55000"/>
              <a:buFontTx/>
              <a:buNone/>
            </a:pPr>
            <a:r>
              <a:rPr lang="en-US" altLang="ar-SA" sz="4000" b="1" dirty="0">
                <a:solidFill>
                  <a:srgbClr val="FF0000"/>
                </a:solidFill>
              </a:rPr>
              <a:t>Evaluation </a:t>
            </a:r>
            <a:r>
              <a:rPr lang="en-US" altLang="ar-SA" sz="3600" b="1" dirty="0"/>
              <a:t>of alternatives is how the consumer processes information to arrive at brand choices</a:t>
            </a:r>
          </a:p>
        </p:txBody>
      </p:sp>
      <p:sp>
        <p:nvSpPr>
          <p:cNvPr id="12" name="Rectangle 11">
            <a:extLst>
              <a:ext uri="{FF2B5EF4-FFF2-40B4-BE49-F238E27FC236}">
                <a16:creationId xmlns:a16="http://schemas.microsoft.com/office/drawing/2014/main" id="{D765585A-DDA5-43BE-97A5-4A8E0B19258F}"/>
              </a:ext>
            </a:extLst>
          </p:cNvPr>
          <p:cNvSpPr/>
          <p:nvPr/>
        </p:nvSpPr>
        <p:spPr>
          <a:xfrm>
            <a:off x="3099525" y="1768180"/>
            <a:ext cx="5187639"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Evaluation of Alternatives</a:t>
            </a:r>
          </a:p>
        </p:txBody>
      </p:sp>
      <p:pic>
        <p:nvPicPr>
          <p:cNvPr id="14" name="Picture 13">
            <a:extLst>
              <a:ext uri="{FF2B5EF4-FFF2-40B4-BE49-F238E27FC236}">
                <a16:creationId xmlns:a16="http://schemas.microsoft.com/office/drawing/2014/main" id="{AD76A5E9-E594-4DC6-8B87-5B7B9467C219}"/>
              </a:ext>
            </a:extLst>
          </p:cNvPr>
          <p:cNvPicPr>
            <a:picLocks noChangeAspect="1"/>
          </p:cNvPicPr>
          <p:nvPr/>
        </p:nvPicPr>
        <p:blipFill>
          <a:blip r:embed="rId2"/>
          <a:stretch>
            <a:fillRect/>
          </a:stretch>
        </p:blipFill>
        <p:spPr>
          <a:xfrm>
            <a:off x="9456303" y="3074755"/>
            <a:ext cx="1548143" cy="2417275"/>
          </a:xfrm>
          <a:prstGeom prst="rect">
            <a:avLst/>
          </a:prstGeom>
        </p:spPr>
      </p:pic>
    </p:spTree>
    <p:extLst>
      <p:ext uri="{BB962C8B-B14F-4D97-AF65-F5344CB8AC3E}">
        <p14:creationId xmlns:p14="http://schemas.microsoft.com/office/powerpoint/2010/main" val="337892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3002" y="1546168"/>
            <a:ext cx="10424160"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FF359422-F178-4B43-9FC4-0C2107D77822}"/>
              </a:ext>
            </a:extLst>
          </p:cNvPr>
          <p:cNvSpPr txBox="1"/>
          <p:nvPr/>
        </p:nvSpPr>
        <p:spPr>
          <a:xfrm>
            <a:off x="2650377" y="543490"/>
            <a:ext cx="5736878" cy="523220"/>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463E469C-8BCD-4620-BAF3-EE2C83A5D0C9}"/>
              </a:ext>
            </a:extLst>
          </p:cNvPr>
          <p:cNvSpPr txBox="1">
            <a:spLocks noChangeArrowheads="1"/>
          </p:cNvSpPr>
          <p:nvPr/>
        </p:nvSpPr>
        <p:spPr>
          <a:xfrm>
            <a:off x="2138291" y="2313133"/>
            <a:ext cx="8630008" cy="420034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The purchase decision </a:t>
            </a:r>
            <a:r>
              <a:rPr lang="en-US" altLang="ar-SA" sz="3200" b="1" dirty="0"/>
              <a:t>is the act by the consumer to buy the most preferred brand</a:t>
            </a:r>
          </a:p>
          <a:p>
            <a:pPr>
              <a:buSzPct val="55000"/>
              <a:buFontTx/>
              <a:buNone/>
            </a:pPr>
            <a:r>
              <a:rPr lang="en-US" altLang="ar-SA" sz="3200" b="1" dirty="0"/>
              <a:t>The purchase decision can be affected by: </a:t>
            </a:r>
          </a:p>
          <a:p>
            <a:pPr>
              <a:buSzPct val="55000"/>
              <a:buFontTx/>
              <a:buChar char="•"/>
            </a:pPr>
            <a:r>
              <a:rPr lang="en-US" altLang="ar-SA" sz="3200" b="1" dirty="0"/>
              <a:t>Attitudes of others</a:t>
            </a:r>
          </a:p>
          <a:p>
            <a:pPr>
              <a:buSzPct val="55000"/>
              <a:buFontTx/>
              <a:buChar char="•"/>
            </a:pPr>
            <a:r>
              <a:rPr lang="en-US" altLang="ar-SA" sz="3200" b="1" dirty="0"/>
              <a:t>Unexpected situational factors</a:t>
            </a:r>
          </a:p>
        </p:txBody>
      </p:sp>
      <p:sp>
        <p:nvSpPr>
          <p:cNvPr id="12" name="Rectangle 11">
            <a:extLst>
              <a:ext uri="{FF2B5EF4-FFF2-40B4-BE49-F238E27FC236}">
                <a16:creationId xmlns:a16="http://schemas.microsoft.com/office/drawing/2014/main" id="{AC4FCC55-73EA-4956-AEB9-515CCE8B82FD}"/>
              </a:ext>
            </a:extLst>
          </p:cNvPr>
          <p:cNvSpPr/>
          <p:nvPr/>
        </p:nvSpPr>
        <p:spPr>
          <a:xfrm>
            <a:off x="3756947" y="1901083"/>
            <a:ext cx="3647153"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Purchase Decision</a:t>
            </a:r>
          </a:p>
        </p:txBody>
      </p:sp>
      <p:pic>
        <p:nvPicPr>
          <p:cNvPr id="14" name="Picture 13">
            <a:extLst>
              <a:ext uri="{FF2B5EF4-FFF2-40B4-BE49-F238E27FC236}">
                <a16:creationId xmlns:a16="http://schemas.microsoft.com/office/drawing/2014/main" id="{81FEF538-7FF5-4750-8E4E-A99E14C4CB93}"/>
              </a:ext>
            </a:extLst>
          </p:cNvPr>
          <p:cNvPicPr>
            <a:picLocks noChangeAspect="1"/>
          </p:cNvPicPr>
          <p:nvPr/>
        </p:nvPicPr>
        <p:blipFill>
          <a:blip r:embed="rId2"/>
          <a:stretch>
            <a:fillRect/>
          </a:stretch>
        </p:blipFill>
        <p:spPr>
          <a:xfrm>
            <a:off x="9628465" y="3620227"/>
            <a:ext cx="1475715" cy="2399168"/>
          </a:xfrm>
          <a:prstGeom prst="rect">
            <a:avLst/>
          </a:prstGeom>
        </p:spPr>
      </p:pic>
    </p:spTree>
    <p:extLst>
      <p:ext uri="{BB962C8B-B14F-4D97-AF65-F5344CB8AC3E}">
        <p14:creationId xmlns:p14="http://schemas.microsoft.com/office/powerpoint/2010/main" val="2681770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9403" y="1516712"/>
            <a:ext cx="1003966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C0455036-7089-40DB-B1C8-6F217E9A9ABA}"/>
              </a:ext>
            </a:extLst>
          </p:cNvPr>
          <p:cNvSpPr txBox="1"/>
          <p:nvPr/>
        </p:nvSpPr>
        <p:spPr>
          <a:xfrm>
            <a:off x="2650376" y="543490"/>
            <a:ext cx="6957857"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51CD5674-3633-40EF-9B6B-416DE2CD17E4}"/>
              </a:ext>
            </a:extLst>
          </p:cNvPr>
          <p:cNvSpPr txBox="1">
            <a:spLocks noChangeArrowheads="1"/>
          </p:cNvSpPr>
          <p:nvPr/>
        </p:nvSpPr>
        <p:spPr>
          <a:xfrm>
            <a:off x="1434905" y="2328953"/>
            <a:ext cx="8797529" cy="3212777"/>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The post-purchase decision </a:t>
            </a:r>
            <a:r>
              <a:rPr lang="en-US" altLang="ar-SA" sz="3200" b="1" dirty="0"/>
              <a:t>is the satisfaction or dissatisfaction the consumer feels about the purchase</a:t>
            </a:r>
          </a:p>
          <a:p>
            <a:pPr>
              <a:buSzPct val="55000"/>
              <a:buFontTx/>
              <a:buNone/>
            </a:pPr>
            <a:r>
              <a:rPr lang="en-US" altLang="ar-SA" sz="3200" b="1" dirty="0">
                <a:solidFill>
                  <a:srgbClr val="FF0000"/>
                </a:solidFill>
              </a:rPr>
              <a:t>Relationship between:</a:t>
            </a:r>
          </a:p>
          <a:p>
            <a:pPr>
              <a:buSzPct val="55000"/>
              <a:buFontTx/>
              <a:buChar char="•"/>
            </a:pPr>
            <a:r>
              <a:rPr lang="en-US" altLang="ar-SA" sz="3200" b="1" dirty="0"/>
              <a:t>Consumer’s expectations</a:t>
            </a:r>
          </a:p>
          <a:p>
            <a:pPr>
              <a:buSzPct val="55000"/>
              <a:buFontTx/>
              <a:buChar char="•"/>
            </a:pPr>
            <a:r>
              <a:rPr lang="en-US" altLang="ar-SA" sz="3200" b="1" dirty="0"/>
              <a:t>Product’s perceived performance</a:t>
            </a:r>
          </a:p>
        </p:txBody>
      </p:sp>
      <p:sp>
        <p:nvSpPr>
          <p:cNvPr id="12" name="Rectangle 11">
            <a:extLst>
              <a:ext uri="{FF2B5EF4-FFF2-40B4-BE49-F238E27FC236}">
                <a16:creationId xmlns:a16="http://schemas.microsoft.com/office/drawing/2014/main" id="{5A726265-05DC-4E6A-9AD0-073E7A18ADB2}"/>
              </a:ext>
            </a:extLst>
          </p:cNvPr>
          <p:cNvSpPr/>
          <p:nvPr/>
        </p:nvSpPr>
        <p:spPr>
          <a:xfrm>
            <a:off x="3353136" y="1893703"/>
            <a:ext cx="45897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Post-Purchase Decision</a:t>
            </a:r>
          </a:p>
        </p:txBody>
      </p:sp>
      <p:pic>
        <p:nvPicPr>
          <p:cNvPr id="14" name="Picture 13">
            <a:extLst>
              <a:ext uri="{FF2B5EF4-FFF2-40B4-BE49-F238E27FC236}">
                <a16:creationId xmlns:a16="http://schemas.microsoft.com/office/drawing/2014/main" id="{C392C73A-BF61-4244-B740-75CA7C2C595E}"/>
              </a:ext>
            </a:extLst>
          </p:cNvPr>
          <p:cNvPicPr>
            <a:picLocks noChangeAspect="1"/>
          </p:cNvPicPr>
          <p:nvPr/>
        </p:nvPicPr>
        <p:blipFill>
          <a:blip r:embed="rId2"/>
          <a:stretch>
            <a:fillRect/>
          </a:stretch>
        </p:blipFill>
        <p:spPr>
          <a:xfrm>
            <a:off x="9103890" y="3460399"/>
            <a:ext cx="1653205" cy="2408222"/>
          </a:xfrm>
          <a:prstGeom prst="rect">
            <a:avLst/>
          </a:prstGeom>
        </p:spPr>
      </p:pic>
    </p:spTree>
    <p:extLst>
      <p:ext uri="{BB962C8B-B14F-4D97-AF65-F5344CB8AC3E}">
        <p14:creationId xmlns:p14="http://schemas.microsoft.com/office/powerpoint/2010/main" val="700097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1887" y="1516712"/>
            <a:ext cx="990616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BA2D8228-CE4A-44D3-816B-3789AFF08E14}"/>
              </a:ext>
            </a:extLst>
          </p:cNvPr>
          <p:cNvSpPr txBox="1"/>
          <p:nvPr/>
        </p:nvSpPr>
        <p:spPr>
          <a:xfrm>
            <a:off x="1694071" y="363647"/>
            <a:ext cx="7171485"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21C9FBEB-8091-4D32-B1AB-BA6F39C6C634}"/>
              </a:ext>
            </a:extLst>
          </p:cNvPr>
          <p:cNvSpPr txBox="1">
            <a:spLocks noChangeArrowheads="1"/>
          </p:cNvSpPr>
          <p:nvPr/>
        </p:nvSpPr>
        <p:spPr>
          <a:xfrm>
            <a:off x="2250185" y="2545870"/>
            <a:ext cx="7723809" cy="349893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600" b="1" i="1" dirty="0">
              <a:latin typeface="Times New Roman" panose="02020603050405020304" pitchFamily="18" charset="0"/>
            </a:endParaRPr>
          </a:p>
          <a:p>
            <a:pPr>
              <a:buSzPct val="55000"/>
              <a:buFontTx/>
              <a:buNone/>
            </a:pPr>
            <a:r>
              <a:rPr lang="en-US" altLang="ar-SA" sz="3600" b="1" dirty="0"/>
              <a:t>The larger the gap between expectation and performance, the greater the consumer’s dissatisfaction</a:t>
            </a:r>
          </a:p>
          <a:p>
            <a:pPr>
              <a:buSzPct val="55000"/>
              <a:buFontTx/>
              <a:buNone/>
            </a:pPr>
            <a:endParaRPr lang="en-US" altLang="ar-SA" sz="3600" b="1" dirty="0"/>
          </a:p>
        </p:txBody>
      </p:sp>
      <p:sp>
        <p:nvSpPr>
          <p:cNvPr id="12" name="Rectangle 11">
            <a:extLst>
              <a:ext uri="{FF2B5EF4-FFF2-40B4-BE49-F238E27FC236}">
                <a16:creationId xmlns:a16="http://schemas.microsoft.com/office/drawing/2014/main" id="{731A7BC1-06E4-4C71-9DAB-AAFC5692EDB8}"/>
              </a:ext>
            </a:extLst>
          </p:cNvPr>
          <p:cNvSpPr/>
          <p:nvPr/>
        </p:nvSpPr>
        <p:spPr>
          <a:xfrm>
            <a:off x="3165521" y="1877306"/>
            <a:ext cx="45897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Post-Purchase Decision</a:t>
            </a:r>
          </a:p>
        </p:txBody>
      </p:sp>
    </p:spTree>
    <p:extLst>
      <p:ext uri="{BB962C8B-B14F-4D97-AF65-F5344CB8AC3E}">
        <p14:creationId xmlns:p14="http://schemas.microsoft.com/office/powerpoint/2010/main" val="3962983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2708" y="1345035"/>
            <a:ext cx="11127544"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TextBox 8">
            <a:extLst>
              <a:ext uri="{FF2B5EF4-FFF2-40B4-BE49-F238E27FC236}">
                <a16:creationId xmlns:a16="http://schemas.microsoft.com/office/drawing/2014/main" id="{933C19B2-74F7-4532-8156-F36547162263}"/>
              </a:ext>
            </a:extLst>
          </p:cNvPr>
          <p:cNvSpPr txBox="1"/>
          <p:nvPr/>
        </p:nvSpPr>
        <p:spPr>
          <a:xfrm>
            <a:off x="2187569" y="223269"/>
            <a:ext cx="6924215" cy="646331"/>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5BAD6594-55E4-4FF0-9CE6-667316230BAF}"/>
              </a:ext>
            </a:extLst>
          </p:cNvPr>
          <p:cNvSpPr txBox="1">
            <a:spLocks noChangeArrowheads="1"/>
          </p:cNvSpPr>
          <p:nvPr/>
        </p:nvSpPr>
        <p:spPr>
          <a:xfrm>
            <a:off x="1590650" y="2360253"/>
            <a:ext cx="8677957" cy="326652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dirty="0"/>
          </a:p>
          <a:p>
            <a:pPr>
              <a:buSzPct val="55000"/>
              <a:buFontTx/>
              <a:buNone/>
            </a:pPr>
            <a:r>
              <a:rPr lang="en-US" altLang="ar-SA" sz="3200" b="1" dirty="0"/>
              <a:t>Customer satisfaction is a key to building profitable relationships with consumers—to keeping and growing consumers and reaping their customer lifetime value</a:t>
            </a:r>
          </a:p>
        </p:txBody>
      </p:sp>
      <p:sp>
        <p:nvSpPr>
          <p:cNvPr id="12" name="Text Box 9">
            <a:extLst>
              <a:ext uri="{FF2B5EF4-FFF2-40B4-BE49-F238E27FC236}">
                <a16:creationId xmlns:a16="http://schemas.microsoft.com/office/drawing/2014/main" id="{DFB50F57-3AAC-42FC-A469-7428B79355D2}"/>
              </a:ext>
            </a:extLst>
          </p:cNvPr>
          <p:cNvSpPr txBox="1">
            <a:spLocks noChangeArrowheads="1"/>
          </p:cNvSpPr>
          <p:nvPr/>
        </p:nvSpPr>
        <p:spPr bwMode="auto">
          <a:xfrm>
            <a:off x="2922549" y="1677327"/>
            <a:ext cx="6346902" cy="713677"/>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3200" b="1"/>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ar-SA" dirty="0">
                <a:solidFill>
                  <a:schemeClr val="tx1"/>
                </a:solidFill>
              </a:rPr>
              <a:t>Post-Purchase Decision</a:t>
            </a:r>
          </a:p>
        </p:txBody>
      </p:sp>
    </p:spTree>
    <p:extLst>
      <p:ext uri="{BB962C8B-B14F-4D97-AF65-F5344CB8AC3E}">
        <p14:creationId xmlns:p14="http://schemas.microsoft.com/office/powerpoint/2010/main" val="14485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0047" y="14435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73BD8A00-9429-462F-9D6B-C78B202ABCCC}"/>
              </a:ext>
            </a:extLst>
          </p:cNvPr>
          <p:cNvSpPr txBox="1"/>
          <p:nvPr/>
        </p:nvSpPr>
        <p:spPr>
          <a:xfrm>
            <a:off x="2172989" y="233274"/>
            <a:ext cx="6926317" cy="1200329"/>
          </a:xfrm>
          <a:prstGeom prst="rect">
            <a:avLst/>
          </a:prstGeom>
          <a:noFill/>
        </p:spPr>
        <p:txBody>
          <a:bodyPr wrap="square" rtlCol="0">
            <a:spAutoFit/>
          </a:bodyPr>
          <a:lstStyle>
            <a:defPPr>
              <a:defRPr lang="en-US"/>
            </a:defPPr>
            <a:lvl1pPr algn="ctr">
              <a:defRPr sz="3200" b="1">
                <a:latin typeface="Aharoni" panose="02010803020104030203" pitchFamily="2" charset="-79"/>
                <a:cs typeface="Aharoni" panose="02010803020104030203" pitchFamily="2" charset="-79"/>
              </a:defRPr>
            </a:lvl1pPr>
          </a:lstStyle>
          <a:p>
            <a:r>
              <a:rPr lang="en-US" altLang="ar-SA" dirty="0"/>
              <a:t>The Buyer Decision Process for New Products</a:t>
            </a:r>
          </a:p>
        </p:txBody>
      </p:sp>
      <p:sp>
        <p:nvSpPr>
          <p:cNvPr id="13" name="Rectangle 5">
            <a:extLst>
              <a:ext uri="{FF2B5EF4-FFF2-40B4-BE49-F238E27FC236}">
                <a16:creationId xmlns:a16="http://schemas.microsoft.com/office/drawing/2014/main" id="{97FC96A2-806E-4E10-BE16-C81A341A6896}"/>
              </a:ext>
            </a:extLst>
          </p:cNvPr>
          <p:cNvSpPr txBox="1">
            <a:spLocks noChangeArrowheads="1"/>
          </p:cNvSpPr>
          <p:nvPr/>
        </p:nvSpPr>
        <p:spPr>
          <a:xfrm>
            <a:off x="2475913" y="1664939"/>
            <a:ext cx="6815231"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SzPct val="55000"/>
              <a:buFont typeface="Arial" panose="020B0604020202020204" pitchFamily="34" charset="0"/>
              <a:buNone/>
            </a:pPr>
            <a:r>
              <a:rPr lang="en-US" altLang="ar-SA" sz="3200" b="1" dirty="0">
                <a:solidFill>
                  <a:srgbClr val="FF0000"/>
                </a:solidFill>
                <a:latin typeface="Times New Roman" panose="02020603050405020304" pitchFamily="18" charset="0"/>
              </a:rPr>
              <a:t>Stages in the Adoption Process</a:t>
            </a:r>
            <a:endParaRPr lang="en-US" altLang="ar-SA" sz="3200" b="1" dirty="0">
              <a:latin typeface="Times New Roman" panose="02020603050405020304" pitchFamily="18" charset="0"/>
            </a:endParaRPr>
          </a:p>
          <a:p>
            <a:pPr marL="533400" indent="-533400">
              <a:buSzPct val="55000"/>
              <a:buFontTx/>
              <a:buAutoNum type="arabicPeriod"/>
            </a:pPr>
            <a:r>
              <a:rPr lang="en-US" altLang="ar-SA" sz="3200" b="1" dirty="0"/>
              <a:t>Awareness </a:t>
            </a:r>
          </a:p>
          <a:p>
            <a:pPr marL="533400" indent="-533400">
              <a:buSzPct val="55000"/>
              <a:buFontTx/>
              <a:buAutoNum type="arabicPeriod"/>
            </a:pPr>
            <a:r>
              <a:rPr lang="en-US" altLang="ar-SA" sz="3200" b="1" dirty="0"/>
              <a:t>Interest</a:t>
            </a:r>
          </a:p>
          <a:p>
            <a:pPr marL="533400" indent="-533400">
              <a:buSzPct val="55000"/>
              <a:buFontTx/>
              <a:buAutoNum type="arabicPeriod"/>
            </a:pPr>
            <a:r>
              <a:rPr lang="en-US" altLang="ar-SA" sz="3200" b="1" dirty="0"/>
              <a:t>Evaluation</a:t>
            </a:r>
          </a:p>
          <a:p>
            <a:pPr marL="533400" indent="-533400">
              <a:buSzPct val="55000"/>
              <a:buFontTx/>
              <a:buAutoNum type="arabicPeriod"/>
            </a:pPr>
            <a:r>
              <a:rPr lang="en-US" altLang="ar-SA" sz="3200" b="1" dirty="0"/>
              <a:t>Trial</a:t>
            </a:r>
          </a:p>
          <a:p>
            <a:pPr marL="533400" indent="-533400">
              <a:buSzPct val="55000"/>
              <a:buFontTx/>
              <a:buAutoNum type="arabicPeriod"/>
            </a:pPr>
            <a:r>
              <a:rPr lang="en-US" altLang="ar-SA" sz="3200" b="1" dirty="0"/>
              <a:t>Adoption</a:t>
            </a:r>
          </a:p>
        </p:txBody>
      </p:sp>
    </p:spTree>
    <p:extLst>
      <p:ext uri="{BB962C8B-B14F-4D97-AF65-F5344CB8AC3E}">
        <p14:creationId xmlns:p14="http://schemas.microsoft.com/office/powerpoint/2010/main" val="13699835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A4A01E01-542B-490B-A9D7-8452AE6085AC}"/>
              </a:ext>
            </a:extLst>
          </p:cNvPr>
          <p:cNvSpPr txBox="1"/>
          <p:nvPr/>
        </p:nvSpPr>
        <p:spPr>
          <a:xfrm>
            <a:off x="2887236" y="100208"/>
            <a:ext cx="5736878" cy="1077218"/>
          </a:xfrm>
          <a:prstGeom prst="rect">
            <a:avLst/>
          </a:prstGeom>
          <a:noFill/>
        </p:spPr>
        <p:txBody>
          <a:bodyPr wrap="square" rtlCol="0">
            <a:spAutoFit/>
          </a:bodyPr>
          <a:lstStyle/>
          <a:p>
            <a:pPr algn="ctr"/>
            <a:r>
              <a:rPr lang="en-US" altLang="ar-SA" sz="3200" b="1" dirty="0">
                <a:latin typeface="Aharoni" panose="02010803020104030203" pitchFamily="2" charset="-79"/>
                <a:cs typeface="Aharoni" panose="02010803020104030203" pitchFamily="2" charset="-79"/>
              </a:rPr>
              <a:t>Consumer Behavior Across International Borders</a:t>
            </a:r>
          </a:p>
        </p:txBody>
      </p:sp>
      <p:sp>
        <p:nvSpPr>
          <p:cNvPr id="13" name="Rectangle 5">
            <a:extLst>
              <a:ext uri="{FF2B5EF4-FFF2-40B4-BE49-F238E27FC236}">
                <a16:creationId xmlns:a16="http://schemas.microsoft.com/office/drawing/2014/main" id="{099C34E1-60FC-4B4B-AF60-7C191BBAB0C0}"/>
              </a:ext>
            </a:extLst>
          </p:cNvPr>
          <p:cNvSpPr txBox="1">
            <a:spLocks noChangeArrowheads="1"/>
          </p:cNvSpPr>
          <p:nvPr/>
        </p:nvSpPr>
        <p:spPr>
          <a:xfrm>
            <a:off x="1308295" y="1660874"/>
            <a:ext cx="8147939"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rPr>
              <a:t>Differences can include:</a:t>
            </a:r>
          </a:p>
          <a:p>
            <a:pPr>
              <a:buSzPct val="55000"/>
              <a:buFontTx/>
              <a:buChar char="•"/>
            </a:pPr>
            <a:r>
              <a:rPr lang="en-US" altLang="ar-SA" sz="3200" b="1" dirty="0"/>
              <a:t>Values</a:t>
            </a:r>
          </a:p>
          <a:p>
            <a:pPr>
              <a:buSzPct val="55000"/>
              <a:buFontTx/>
              <a:buChar char="•"/>
            </a:pPr>
            <a:r>
              <a:rPr lang="en-US" altLang="ar-SA" sz="3200" b="1" dirty="0"/>
              <a:t>Attitudes</a:t>
            </a:r>
          </a:p>
          <a:p>
            <a:pPr>
              <a:buSzPct val="55000"/>
              <a:buFontTx/>
              <a:buChar char="•"/>
            </a:pPr>
            <a:r>
              <a:rPr lang="en-US" altLang="ar-SA" sz="3200" b="1" dirty="0"/>
              <a:t>Behaviors</a:t>
            </a:r>
          </a:p>
          <a:p>
            <a:pPr>
              <a:buSzPct val="55000"/>
              <a:buFontTx/>
              <a:buNone/>
            </a:pPr>
            <a:r>
              <a:rPr lang="en-US" altLang="ar-SA" sz="3200" b="1" dirty="0"/>
              <a:t>The question for marketers is whether to adapt or standardize the marketing </a:t>
            </a:r>
          </a:p>
        </p:txBody>
      </p:sp>
    </p:spTree>
    <p:extLst>
      <p:ext uri="{BB962C8B-B14F-4D97-AF65-F5344CB8AC3E}">
        <p14:creationId xmlns:p14="http://schemas.microsoft.com/office/powerpoint/2010/main" val="29275199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6136816" y="0"/>
            <a:ext cx="6055183" cy="1325563"/>
          </a:xfrm>
          <a:solidFill>
            <a:srgbClr val="0A1F61"/>
          </a:solidFill>
        </p:spPr>
        <p:txBody>
          <a:bodyPr>
            <a:normAutofit/>
          </a:bodyPr>
          <a:lstStyle/>
          <a:p>
            <a:r>
              <a:rPr lang="en-US" b="1" dirty="0">
                <a:solidFill>
                  <a:schemeClr val="bg1"/>
                </a:solidFill>
              </a:rPr>
              <a:t>Applying The Buyer Decision Process</a:t>
            </a:r>
          </a:p>
        </p:txBody>
      </p:sp>
      <p:sp>
        <p:nvSpPr>
          <p:cNvPr id="6" name="Content Placeholder 5">
            <a:extLst>
              <a:ext uri="{FF2B5EF4-FFF2-40B4-BE49-F238E27FC236}">
                <a16:creationId xmlns:a16="http://schemas.microsoft.com/office/drawing/2014/main" id="{07247D3B-0D92-4BB2-8D5F-BB4A85E1AB8B}"/>
              </a:ext>
            </a:extLst>
          </p:cNvPr>
          <p:cNvSpPr>
            <a:spLocks noGrp="1"/>
          </p:cNvSpPr>
          <p:nvPr>
            <p:ph idx="1"/>
          </p:nvPr>
        </p:nvSpPr>
        <p:spPr>
          <a:xfrm>
            <a:off x="6328280" y="1954207"/>
            <a:ext cx="5259714" cy="3375920"/>
          </a:xfrm>
        </p:spPr>
        <p:txBody>
          <a:bodyPr anchor="t">
            <a:normAutofit/>
          </a:bodyPr>
          <a:lstStyle/>
          <a:p>
            <a:r>
              <a:rPr lang="en-US" b="1" i="0" dirty="0">
                <a:effectLst/>
                <a:latin typeface="roboto" panose="02000000000000000000" pitchFamily="2" charset="0"/>
              </a:rPr>
              <a:t>Scenario: A college student, Leila, who has a computer that is starting to run slowly. She is getting ready to start the semester and needs a computer that will efficiently help her with her assignments.</a:t>
            </a:r>
            <a:endParaRPr lang="en-US" b="1" dirty="0"/>
          </a:p>
        </p:txBody>
      </p:sp>
      <p:pic>
        <p:nvPicPr>
          <p:cNvPr id="7" name="Picture 6">
            <a:extLst>
              <a:ext uri="{FF2B5EF4-FFF2-40B4-BE49-F238E27FC236}">
                <a16:creationId xmlns:a16="http://schemas.microsoft.com/office/drawing/2014/main" id="{71D7F87E-BB38-4C7E-AB35-DA73C5D8A833}"/>
              </a:ext>
            </a:extLst>
          </p:cNvPr>
          <p:cNvPicPr>
            <a:picLocks noChangeAspect="1"/>
          </p:cNvPicPr>
          <p:nvPr/>
        </p:nvPicPr>
        <p:blipFill rotWithShape="1">
          <a:blip r:embed="rId3"/>
          <a:srcRect l="14861" r="686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8" name="Explosion: 8 Points 7">
            <a:extLst>
              <a:ext uri="{FF2B5EF4-FFF2-40B4-BE49-F238E27FC236}">
                <a16:creationId xmlns:a16="http://schemas.microsoft.com/office/drawing/2014/main" id="{33495D58-CA2D-41CB-A4F0-D5BF7DD1D0C7}"/>
              </a:ext>
            </a:extLst>
          </p:cNvPr>
          <p:cNvSpPr/>
          <p:nvPr/>
        </p:nvSpPr>
        <p:spPr>
          <a:xfrm>
            <a:off x="3195973" y="3735421"/>
            <a:ext cx="3132307" cy="28729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p>
        </p:txBody>
      </p:sp>
      <p:sp>
        <p:nvSpPr>
          <p:cNvPr id="10" name="Wave 9">
            <a:extLst>
              <a:ext uri="{FF2B5EF4-FFF2-40B4-BE49-F238E27FC236}">
                <a16:creationId xmlns:a16="http://schemas.microsoft.com/office/drawing/2014/main" id="{64EB8F38-4E1F-441A-9CCF-B2EC7D0C550A}"/>
              </a:ext>
            </a:extLst>
          </p:cNvPr>
          <p:cNvSpPr/>
          <p:nvPr/>
        </p:nvSpPr>
        <p:spPr>
          <a:xfrm>
            <a:off x="7358218" y="4984917"/>
            <a:ext cx="3821810" cy="160307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Recognizing unfulfilled needs Attract Customers </a:t>
            </a:r>
          </a:p>
          <a:p>
            <a:pPr algn="ctr"/>
            <a:r>
              <a:rPr lang="en-US" sz="1800" b="1" i="0" dirty="0">
                <a:solidFill>
                  <a:schemeClr val="bg1"/>
                </a:solidFill>
                <a:effectLst/>
                <a:latin typeface="roboto" panose="02000000000000000000" pitchFamily="2" charset="0"/>
              </a:rPr>
              <a:t>Arouse latent desires</a:t>
            </a:r>
          </a:p>
        </p:txBody>
      </p:sp>
    </p:spTree>
    <p:extLst>
      <p:ext uri="{BB962C8B-B14F-4D97-AF65-F5344CB8AC3E}">
        <p14:creationId xmlns:p14="http://schemas.microsoft.com/office/powerpoint/2010/main" val="391109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979637-F937-4470-A64A-A5D0BB6B2892}"/>
              </a:ext>
            </a:extLst>
          </p:cNvPr>
          <p:cNvPicPr>
            <a:picLocks noChangeAspect="1"/>
          </p:cNvPicPr>
          <p:nvPr/>
        </p:nvPicPr>
        <p:blipFill rotWithShape="1">
          <a:blip r:embed="rId2"/>
          <a:srcRect l="11777" r="25590"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53754425-D576-41C6-8995-7A86B098D0F1}"/>
              </a:ext>
            </a:extLst>
          </p:cNvPr>
          <p:cNvSpPr>
            <a:spLocks noGrp="1"/>
          </p:cNvSpPr>
          <p:nvPr>
            <p:ph idx="1"/>
          </p:nvPr>
        </p:nvSpPr>
        <p:spPr>
          <a:xfrm>
            <a:off x="5863722" y="589117"/>
            <a:ext cx="5863721" cy="3806683"/>
          </a:xfrm>
        </p:spPr>
        <p:txBody>
          <a:bodyPr anchor="t">
            <a:normAutofit fontScale="92500" lnSpcReduction="10000"/>
          </a:bodyPr>
          <a:lstStyle/>
          <a:p>
            <a:pPr marL="0" indent="0">
              <a:lnSpc>
                <a:spcPct val="110000"/>
              </a:lnSpc>
              <a:buNone/>
            </a:pPr>
            <a:r>
              <a:rPr lang="en-US" b="1" i="0" dirty="0">
                <a:effectLst/>
                <a:latin typeface="roboto" panose="02000000000000000000" pitchFamily="2" charset="0"/>
              </a:rPr>
              <a:t>Leila may start seeking information to help resolve her immediate problem, which is speeding up her computer. Depending on what she finds, she may also begin searching for options for purchasing a new computer. </a:t>
            </a:r>
            <a:r>
              <a:rPr lang="en-US" b="1" dirty="0">
                <a:latin typeface="roboto" panose="02000000000000000000" pitchFamily="2" charset="0"/>
              </a:rPr>
              <a:t>She may ask a repairing technician, or an online community, a friend or a family member. </a:t>
            </a:r>
            <a:endParaRPr lang="en-US" b="1" dirty="0"/>
          </a:p>
        </p:txBody>
      </p:sp>
      <p:sp>
        <p:nvSpPr>
          <p:cNvPr id="6" name="Explosion: 8 Points 5">
            <a:extLst>
              <a:ext uri="{FF2B5EF4-FFF2-40B4-BE49-F238E27FC236}">
                <a16:creationId xmlns:a16="http://schemas.microsoft.com/office/drawing/2014/main" id="{54CCD84B-4D73-4F15-84CE-CFF58B960ED7}"/>
              </a:ext>
            </a:extLst>
          </p:cNvPr>
          <p:cNvSpPr/>
          <p:nvPr/>
        </p:nvSpPr>
        <p:spPr>
          <a:xfrm>
            <a:off x="844250" y="2627461"/>
            <a:ext cx="5019472" cy="3506420"/>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Information Search</a:t>
            </a:r>
          </a:p>
        </p:txBody>
      </p:sp>
      <p:sp>
        <p:nvSpPr>
          <p:cNvPr id="7" name="Wave 6">
            <a:extLst>
              <a:ext uri="{FF2B5EF4-FFF2-40B4-BE49-F238E27FC236}">
                <a16:creationId xmlns:a16="http://schemas.microsoft.com/office/drawing/2014/main" id="{7B414B12-AEFF-4B5E-A043-1ADA25456E7C}"/>
              </a:ext>
            </a:extLst>
          </p:cNvPr>
          <p:cNvSpPr/>
          <p:nvPr/>
        </p:nvSpPr>
        <p:spPr>
          <a:xfrm>
            <a:off x="6660204" y="4200783"/>
            <a:ext cx="4687546" cy="2657217"/>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p>
          <a:p>
            <a:pPr algn="ctr"/>
            <a:r>
              <a:rPr lang="en-US" sz="2000" b="1" dirty="0"/>
              <a:t> </a:t>
            </a:r>
          </a:p>
        </p:txBody>
      </p:sp>
    </p:spTree>
    <p:extLst>
      <p:ext uri="{BB962C8B-B14F-4D97-AF65-F5344CB8AC3E}">
        <p14:creationId xmlns:p14="http://schemas.microsoft.com/office/powerpoint/2010/main" val="123933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DFD53A-13D0-43B3-A7A0-75C118842D5C}"/>
              </a:ext>
            </a:extLst>
          </p:cNvPr>
          <p:cNvSpPr>
            <a:spLocks noGrp="1"/>
          </p:cNvSpPr>
          <p:nvPr>
            <p:ph idx="1"/>
          </p:nvPr>
        </p:nvSpPr>
        <p:spPr>
          <a:xfrm>
            <a:off x="838200" y="2191807"/>
            <a:ext cx="4936067" cy="3985155"/>
          </a:xfrm>
        </p:spPr>
        <p:txBody>
          <a:bodyPr>
            <a:normAutofit/>
          </a:bodyPr>
          <a:lstStyle/>
          <a:p>
            <a:pPr marL="0" indent="0">
              <a:buNone/>
            </a:pPr>
            <a:r>
              <a:rPr lang="en-US" dirty="0">
                <a:latin typeface="roboto" panose="02000000000000000000" pitchFamily="2" charset="0"/>
              </a:rPr>
              <a:t>Leila may decide that buying a new computer is the better option and might be making a comparison list of multiple computers. The list may include prices, features, and reviews…</a:t>
            </a:r>
          </a:p>
        </p:txBody>
      </p:sp>
      <p:pic>
        <p:nvPicPr>
          <p:cNvPr id="4" name="Picture 3">
            <a:extLst>
              <a:ext uri="{FF2B5EF4-FFF2-40B4-BE49-F238E27FC236}">
                <a16:creationId xmlns:a16="http://schemas.microsoft.com/office/drawing/2014/main" id="{16752AF5-9AE6-4E77-9071-3E3C0E83BBA1}"/>
              </a:ext>
            </a:extLst>
          </p:cNvPr>
          <p:cNvPicPr>
            <a:picLocks noChangeAspect="1"/>
          </p:cNvPicPr>
          <p:nvPr/>
        </p:nvPicPr>
        <p:blipFill>
          <a:blip r:embed="rId3"/>
          <a:stretch>
            <a:fillRect/>
          </a:stretch>
        </p:blipFill>
        <p:spPr>
          <a:xfrm>
            <a:off x="6417734" y="2679516"/>
            <a:ext cx="4935970" cy="3009737"/>
          </a:xfrm>
          <a:prstGeom prst="rect">
            <a:avLst/>
          </a:prstGeom>
        </p:spPr>
      </p:pic>
      <p:sp>
        <p:nvSpPr>
          <p:cNvPr id="5" name="Explosion: 8 Points 4">
            <a:extLst>
              <a:ext uri="{FF2B5EF4-FFF2-40B4-BE49-F238E27FC236}">
                <a16:creationId xmlns:a16="http://schemas.microsoft.com/office/drawing/2014/main" id="{34FB9B50-1CEC-4685-9776-E7E124D2E520}"/>
              </a:ext>
            </a:extLst>
          </p:cNvPr>
          <p:cNvSpPr/>
          <p:nvPr/>
        </p:nvSpPr>
        <p:spPr>
          <a:xfrm>
            <a:off x="5163850" y="58366"/>
            <a:ext cx="4935970" cy="3009737"/>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tx1"/>
                </a:solidFill>
              </a:rPr>
              <a:t>Evaluation of alternatives</a:t>
            </a:r>
            <a:endParaRPr lang="en-US" sz="3200">
              <a:solidFill>
                <a:schemeClr val="tx1"/>
              </a:solidFill>
            </a:endParaRPr>
          </a:p>
        </p:txBody>
      </p:sp>
      <p:sp>
        <p:nvSpPr>
          <p:cNvPr id="6" name="Wave 5">
            <a:extLst>
              <a:ext uri="{FF2B5EF4-FFF2-40B4-BE49-F238E27FC236}">
                <a16:creationId xmlns:a16="http://schemas.microsoft.com/office/drawing/2014/main" id="{C27FF898-50C9-43D0-9E30-14F5398DCE5C}"/>
              </a:ext>
            </a:extLst>
          </p:cNvPr>
          <p:cNvSpPr/>
          <p:nvPr/>
        </p:nvSpPr>
        <p:spPr>
          <a:xfrm>
            <a:off x="4419601" y="5116749"/>
            <a:ext cx="4432570" cy="1439694"/>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p>
        </p:txBody>
      </p:sp>
    </p:spTree>
    <p:extLst>
      <p:ext uri="{BB962C8B-B14F-4D97-AF65-F5344CB8AC3E}">
        <p14:creationId xmlns:p14="http://schemas.microsoft.com/office/powerpoint/2010/main" val="421298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6519DE-C970-4124-8D3A-8723BE0C0D88}"/>
              </a:ext>
            </a:extLst>
          </p:cNvPr>
          <p:cNvPicPr>
            <a:picLocks noChangeAspect="1"/>
          </p:cNvPicPr>
          <p:nvPr/>
        </p:nvPicPr>
        <p:blipFill rotWithShape="1">
          <a:blip r:embed="rId3"/>
          <a:srcRect l="20089" r="12974" b="-1"/>
          <a:stretch/>
        </p:blipFill>
        <p:spPr>
          <a:xfrm>
            <a:off x="391903" y="573678"/>
            <a:ext cx="5103206" cy="5710645"/>
          </a:xfrm>
          <a:prstGeom prst="rect">
            <a:avLst/>
          </a:prstGeom>
        </p:spPr>
      </p:pic>
      <p:sp>
        <p:nvSpPr>
          <p:cNvPr id="3" name="Content Placeholder 2">
            <a:extLst>
              <a:ext uri="{FF2B5EF4-FFF2-40B4-BE49-F238E27FC236}">
                <a16:creationId xmlns:a16="http://schemas.microsoft.com/office/drawing/2014/main" id="{73BD0E04-B58F-4D1E-82B4-68E19704E5E1}"/>
              </a:ext>
            </a:extLst>
          </p:cNvPr>
          <p:cNvSpPr>
            <a:spLocks noGrp="1"/>
          </p:cNvSpPr>
          <p:nvPr>
            <p:ph idx="1"/>
          </p:nvPr>
        </p:nvSpPr>
        <p:spPr>
          <a:xfrm>
            <a:off x="6269792" y="1417320"/>
            <a:ext cx="5467242" cy="3210179"/>
          </a:xfrm>
        </p:spPr>
        <p:txBody>
          <a:bodyPr anchor="t">
            <a:normAutofit/>
          </a:bodyPr>
          <a:lstStyle/>
          <a:p>
            <a:r>
              <a:rPr lang="en-US" sz="2400" b="0" i="0" dirty="0">
                <a:effectLst/>
                <a:latin typeface="roboto" panose="02000000000000000000" pitchFamily="2" charset="0"/>
              </a:rPr>
              <a:t>Now that Leila has decided to buy, she is likely eager to make the purchase and get her computer. She may, therefore, be more likely to buy the computer if she gets free and expedited shipping.</a:t>
            </a:r>
          </a:p>
          <a:p>
            <a:endParaRPr lang="en-US" sz="2400" dirty="0">
              <a:latin typeface="roboto" panose="02000000000000000000" pitchFamily="2" charset="0"/>
            </a:endParaRPr>
          </a:p>
          <a:p>
            <a:r>
              <a:rPr lang="en-US" sz="2400" dirty="0">
                <a:latin typeface="roboto" panose="02000000000000000000" pitchFamily="2" charset="0"/>
              </a:rPr>
              <a:t>Will she buy it for sure? May be….</a:t>
            </a:r>
          </a:p>
        </p:txBody>
      </p:sp>
      <p:sp>
        <p:nvSpPr>
          <p:cNvPr id="5" name="Explosion: 8 Points 4">
            <a:extLst>
              <a:ext uri="{FF2B5EF4-FFF2-40B4-BE49-F238E27FC236}">
                <a16:creationId xmlns:a16="http://schemas.microsoft.com/office/drawing/2014/main" id="{812639E8-11B5-427D-ACF0-7509DCAB3188}"/>
              </a:ext>
            </a:extLst>
          </p:cNvPr>
          <p:cNvSpPr/>
          <p:nvPr/>
        </p:nvSpPr>
        <p:spPr>
          <a:xfrm>
            <a:off x="2595614" y="2619607"/>
            <a:ext cx="4101279" cy="4827584"/>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0" dirty="0">
                <a:solidFill>
                  <a:srgbClr val="1B334B"/>
                </a:solidFill>
                <a:effectLst/>
                <a:latin typeface="roboto" panose="02000000000000000000" pitchFamily="2" charset="0"/>
              </a:rPr>
              <a:t>Purchase Decision</a:t>
            </a:r>
          </a:p>
        </p:txBody>
      </p:sp>
      <p:sp>
        <p:nvSpPr>
          <p:cNvPr id="6" name="Wave 5">
            <a:extLst>
              <a:ext uri="{FF2B5EF4-FFF2-40B4-BE49-F238E27FC236}">
                <a16:creationId xmlns:a16="http://schemas.microsoft.com/office/drawing/2014/main" id="{6AEAF545-DF82-44D5-B38B-DA857CA3726B}"/>
              </a:ext>
            </a:extLst>
          </p:cNvPr>
          <p:cNvSpPr/>
          <p:nvPr/>
        </p:nvSpPr>
        <p:spPr>
          <a:xfrm>
            <a:off x="6730418" y="4360758"/>
            <a:ext cx="5159071" cy="2791838"/>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rPr>
              <a:t>Make it easy to buy </a:t>
            </a:r>
          </a:p>
          <a:p>
            <a:pPr algn="ctr"/>
            <a:r>
              <a:rPr lang="en-US" sz="2200" b="1" dirty="0">
                <a:solidFill>
                  <a:schemeClr val="tx1"/>
                </a:solidFill>
              </a:rPr>
              <a:t>Give information to corroborate buying decision (In-store (website) advertisements, salespersons pitches…)</a:t>
            </a:r>
          </a:p>
        </p:txBody>
      </p:sp>
    </p:spTree>
    <p:extLst>
      <p:ext uri="{BB962C8B-B14F-4D97-AF65-F5344CB8AC3E}">
        <p14:creationId xmlns:p14="http://schemas.microsoft.com/office/powerpoint/2010/main" val="46444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68E554-15D2-438D-8B62-DD3B79AA1AA8}"/>
              </a:ext>
            </a:extLst>
          </p:cNvPr>
          <p:cNvPicPr>
            <a:picLocks noChangeAspect="1"/>
          </p:cNvPicPr>
          <p:nvPr/>
        </p:nvPicPr>
        <p:blipFill rotWithShape="1">
          <a:blip r:embed="rId2"/>
          <a:srcRect t="2045" r="-1" b="2827"/>
          <a:stretch/>
        </p:blipFill>
        <p:spPr>
          <a:xfrm>
            <a:off x="6015107" y="-1"/>
            <a:ext cx="6176895" cy="2937954"/>
          </a:xfrm>
          <a:prstGeom prst="rect">
            <a:avLst/>
          </a:prstGeom>
        </p:spPr>
      </p:pic>
      <p:pic>
        <p:nvPicPr>
          <p:cNvPr id="4" name="Picture 3" descr="A person using a computer&#10;&#10;Description automatically generated with low confidence">
            <a:extLst>
              <a:ext uri="{FF2B5EF4-FFF2-40B4-BE49-F238E27FC236}">
                <a16:creationId xmlns:a16="http://schemas.microsoft.com/office/drawing/2014/main" id="{059B175B-72C5-44AE-87E0-7AF6DEC125B4}"/>
              </a:ext>
            </a:extLst>
          </p:cNvPr>
          <p:cNvPicPr>
            <a:picLocks noChangeAspect="1"/>
          </p:cNvPicPr>
          <p:nvPr/>
        </p:nvPicPr>
        <p:blipFill rotWithShape="1">
          <a:blip r:embed="rId3"/>
          <a:srcRect b="6673"/>
          <a:stretch/>
        </p:blipFill>
        <p:spPr>
          <a:xfrm>
            <a:off x="6096000" y="2923205"/>
            <a:ext cx="6095998" cy="3920047"/>
          </a:xfrm>
          <a:prstGeom prst="rect">
            <a:avLst/>
          </a:prstGeom>
        </p:spPr>
      </p:pic>
      <p:sp>
        <p:nvSpPr>
          <p:cNvPr id="3" name="Content Placeholder 2">
            <a:extLst>
              <a:ext uri="{FF2B5EF4-FFF2-40B4-BE49-F238E27FC236}">
                <a16:creationId xmlns:a16="http://schemas.microsoft.com/office/drawing/2014/main" id="{35BC44F3-A67C-471C-AF0F-B153C8C4E80E}"/>
              </a:ext>
            </a:extLst>
          </p:cNvPr>
          <p:cNvSpPr>
            <a:spLocks noGrp="1"/>
          </p:cNvSpPr>
          <p:nvPr>
            <p:ph idx="1"/>
          </p:nvPr>
        </p:nvSpPr>
        <p:spPr>
          <a:xfrm>
            <a:off x="413970" y="446719"/>
            <a:ext cx="5682030" cy="4154361"/>
          </a:xfrm>
        </p:spPr>
        <p:txBody>
          <a:bodyPr>
            <a:normAutofit/>
          </a:bodyPr>
          <a:lstStyle/>
          <a:p>
            <a:r>
              <a:rPr lang="en-US" sz="3200" b="1" i="0" dirty="0">
                <a:effectLst/>
                <a:latin typeface="roboto" panose="02000000000000000000" pitchFamily="2" charset="0"/>
              </a:rPr>
              <a:t>When Leila makes it to this phase of her buying decision process, she is using the computer and discovering what she likes and doesn’t like. Reading resources that show her how to better utilize the computer could make her like it more.</a:t>
            </a:r>
            <a:endParaRPr lang="en-US" sz="3200" b="1" dirty="0"/>
          </a:p>
        </p:txBody>
      </p:sp>
      <p:sp>
        <p:nvSpPr>
          <p:cNvPr id="8" name="Explosion: 8 Points 7">
            <a:extLst>
              <a:ext uri="{FF2B5EF4-FFF2-40B4-BE49-F238E27FC236}">
                <a16:creationId xmlns:a16="http://schemas.microsoft.com/office/drawing/2014/main" id="{408F8CDE-9AF3-4A8A-B7D8-E00014868A4C}"/>
              </a:ext>
            </a:extLst>
          </p:cNvPr>
          <p:cNvSpPr/>
          <p:nvPr/>
        </p:nvSpPr>
        <p:spPr>
          <a:xfrm>
            <a:off x="5834692" y="3037359"/>
            <a:ext cx="3113630" cy="3127443"/>
          </a:xfrm>
          <a:prstGeom prst="irregularSeal1">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tx1"/>
                </a:solidFill>
                <a:effectLst/>
                <a:latin typeface="roboto" panose="02000000000000000000" pitchFamily="2" charset="0"/>
              </a:rPr>
              <a:t>Post-Purchase Evaluation</a:t>
            </a:r>
            <a:endParaRPr lang="en-US" b="1"/>
          </a:p>
        </p:txBody>
      </p:sp>
      <p:sp>
        <p:nvSpPr>
          <p:cNvPr id="9" name="Wave 8">
            <a:extLst>
              <a:ext uri="{FF2B5EF4-FFF2-40B4-BE49-F238E27FC236}">
                <a16:creationId xmlns:a16="http://schemas.microsoft.com/office/drawing/2014/main" id="{A8365F34-EF79-4B86-907C-9B0E3F822B6A}"/>
              </a:ext>
            </a:extLst>
          </p:cNvPr>
          <p:cNvSpPr/>
          <p:nvPr/>
        </p:nvSpPr>
        <p:spPr>
          <a:xfrm>
            <a:off x="348876" y="4601080"/>
            <a:ext cx="5266987" cy="2256919"/>
          </a:xfrm>
          <a:prstGeom prst="wave">
            <a:avLst/>
          </a:prstGeom>
          <a:solidFill>
            <a:schemeClr val="tx1">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300" b="1" dirty="0">
                <a:solidFill>
                  <a:schemeClr val="bg1"/>
                </a:solidFill>
              </a:rPr>
              <a:t>Reduce Cognitive dissonance</a:t>
            </a:r>
          </a:p>
          <a:p>
            <a:pPr algn="ctr"/>
            <a:r>
              <a:rPr lang="en-US" sz="2300" b="1" dirty="0">
                <a:solidFill>
                  <a:schemeClr val="bg1"/>
                </a:solidFill>
              </a:rPr>
              <a:t>Build Customer relationship </a:t>
            </a:r>
          </a:p>
          <a:p>
            <a:pPr algn="ctr"/>
            <a:r>
              <a:rPr lang="en-US" sz="2300" b="1" dirty="0">
                <a:solidFill>
                  <a:schemeClr val="bg1"/>
                </a:solidFill>
              </a:rPr>
              <a:t>Cross-selling if possible</a:t>
            </a:r>
          </a:p>
          <a:p>
            <a:pPr algn="ctr"/>
            <a:endParaRPr lang="en-US" sz="2400" b="1" dirty="0">
              <a:solidFill>
                <a:schemeClr val="bg1"/>
              </a:solidFill>
            </a:endParaRPr>
          </a:p>
        </p:txBody>
      </p:sp>
    </p:spTree>
    <p:extLst>
      <p:ext uri="{BB962C8B-B14F-4D97-AF65-F5344CB8AC3E}">
        <p14:creationId xmlns:p14="http://schemas.microsoft.com/office/powerpoint/2010/main" val="81249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681569058"/>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1630</TotalTime>
  <Words>1914</Words>
  <Application>Microsoft Office PowerPoint</Application>
  <PresentationFormat>Widescreen</PresentationFormat>
  <Paragraphs>417</Paragraphs>
  <Slides>48</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Aharoni</vt:lpstr>
      <vt:lpstr>Arial</vt:lpstr>
      <vt:lpstr>Calibri</vt:lpstr>
      <vt:lpstr>Calibri Light</vt:lpstr>
      <vt:lpstr>roboto</vt:lpstr>
      <vt:lpstr>Tajawal Medium</vt:lpstr>
      <vt:lpstr>Times New Roman</vt:lpstr>
      <vt:lpstr>Wingdings</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Applying The Buyer Decision Process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mohammad ahmed</cp:lastModifiedBy>
  <cp:revision>130</cp:revision>
  <dcterms:created xsi:type="dcterms:W3CDTF">2023-04-29T09:08:23Z</dcterms:created>
  <dcterms:modified xsi:type="dcterms:W3CDTF">2024-02-27T23:55:37Z</dcterms:modified>
</cp:coreProperties>
</file>