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Lst>
  <p:notesMasterIdLst>
    <p:notesMasterId r:id="rId41"/>
  </p:notesMasterIdLst>
  <p:sldIdLst>
    <p:sldId id="281" r:id="rId2"/>
    <p:sldId id="299" r:id="rId3"/>
    <p:sldId id="516" r:id="rId4"/>
    <p:sldId id="398" r:id="rId5"/>
    <p:sldId id="517" r:id="rId6"/>
    <p:sldId id="521" r:id="rId7"/>
    <p:sldId id="525" r:id="rId8"/>
    <p:sldId id="526" r:id="rId9"/>
    <p:sldId id="527" r:id="rId10"/>
    <p:sldId id="528" r:id="rId11"/>
    <p:sldId id="529" r:id="rId12"/>
    <p:sldId id="530" r:id="rId13"/>
    <p:sldId id="522" r:id="rId14"/>
    <p:sldId id="518" r:id="rId15"/>
    <p:sldId id="519" r:id="rId16"/>
    <p:sldId id="531" r:id="rId17"/>
    <p:sldId id="532" r:id="rId18"/>
    <p:sldId id="533" r:id="rId19"/>
    <p:sldId id="534" r:id="rId20"/>
    <p:sldId id="535" r:id="rId21"/>
    <p:sldId id="538" r:id="rId22"/>
    <p:sldId id="539" r:id="rId23"/>
    <p:sldId id="520" r:id="rId24"/>
    <p:sldId id="399" r:id="rId25"/>
    <p:sldId id="548" r:id="rId26"/>
    <p:sldId id="540" r:id="rId27"/>
    <p:sldId id="541" r:id="rId28"/>
    <p:sldId id="542" r:id="rId29"/>
    <p:sldId id="543" r:id="rId30"/>
    <p:sldId id="545" r:id="rId31"/>
    <p:sldId id="546" r:id="rId32"/>
    <p:sldId id="549" r:id="rId33"/>
    <p:sldId id="550" r:id="rId34"/>
    <p:sldId id="556" r:id="rId35"/>
    <p:sldId id="558" r:id="rId36"/>
    <p:sldId id="559" r:id="rId37"/>
    <p:sldId id="553" r:id="rId38"/>
    <p:sldId id="555" r:id="rId39"/>
    <p:sldId id="448"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9CED96-068A-4274-8614-CE8858D45159}" type="datetimeFigureOut">
              <a:rPr lang="fr-FR" smtClean="0"/>
              <a:t>26/10/2022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9DBC96-224C-4F47-B1D0-6020CB55D1D9}" type="slidenum">
              <a:rPr lang="fr-FR" smtClean="0"/>
              <a:t>‹#›</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extLst>
      <p:ext uri="{BB962C8B-B14F-4D97-AF65-F5344CB8AC3E}">
        <p14:creationId xmlns:p14="http://schemas.microsoft.com/office/powerpoint/2010/main" val="35645099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extLst>
      <p:ext uri="{BB962C8B-B14F-4D97-AF65-F5344CB8AC3E}">
        <p14:creationId xmlns:p14="http://schemas.microsoft.com/office/powerpoint/2010/main" val="41392667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extLst>
      <p:ext uri="{BB962C8B-B14F-4D97-AF65-F5344CB8AC3E}">
        <p14:creationId xmlns:p14="http://schemas.microsoft.com/office/powerpoint/2010/main" val="18885765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10/26/2022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10/26/2022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10/26/2022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3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3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3.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3.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8212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a:fillRect/>
          </a:stretch>
        </p:blipFill>
        <p:spPr>
          <a:xfrm>
            <a:off x="0" y="4199708"/>
            <a:ext cx="12200709" cy="2688772"/>
          </a:xfrm>
          <a:prstGeom prst="rect">
            <a:avLst/>
          </a:prstGeom>
        </p:spPr>
      </p:pic>
      <p:pic>
        <p:nvPicPr>
          <p:cNvPr id="6" name="Picture 5"/>
          <p:cNvPicPr>
            <a:picLocks noChangeAspect="1"/>
          </p:cNvPicPr>
          <p:nvPr/>
        </p:nvPicPr>
        <p:blipFill>
          <a:blip r:embed="rId5"/>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5015865" y="3125470"/>
            <a:ext cx="5258435" cy="2209800"/>
          </a:xfrm>
          <a:prstGeom prst="rect">
            <a:avLst/>
          </a:prstGeom>
        </p:spPr>
      </p:pic>
      <p:sp>
        <p:nvSpPr>
          <p:cNvPr id="14" name="TextBox 13"/>
          <p:cNvSpPr txBox="1"/>
          <p:nvPr/>
        </p:nvSpPr>
        <p:spPr>
          <a:xfrm>
            <a:off x="474133" y="715791"/>
            <a:ext cx="4900295" cy="209169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Project </a:t>
            </a:r>
            <a:r>
              <a:rPr lang="fr-FR" altLang="en-US" sz="2800" dirty="0" smtClean="0">
                <a:solidFill>
                  <a:schemeClr val="bg1"/>
                </a:solidFill>
                <a:latin typeface="Tajawal Medium" panose="00000600000000000000" pitchFamily="2" charset="-78"/>
                <a:cs typeface="Tajawal Medium" panose="00000600000000000000" pitchFamily="2" charset="-78"/>
              </a:rPr>
              <a:t>Monitoring Course</a:t>
            </a:r>
            <a:endParaRPr lang="en-US" sz="2800" dirty="0" smtClean="0">
              <a:solidFill>
                <a:schemeClr val="bg1"/>
              </a:solidFill>
              <a:latin typeface="Tajawal Medium" panose="00000600000000000000" pitchFamily="2" charset="-78"/>
              <a:cs typeface="Tajawal Medium" panose="00000600000000000000" pitchFamily="2" charset="-78"/>
            </a:endParaRPr>
          </a:p>
          <a:p>
            <a:r>
              <a:rPr lang="en-US" sz="2800" dirty="0" smtClean="0">
                <a:solidFill>
                  <a:srgbClr val="FF0000"/>
                </a:solidFill>
                <a:latin typeface="Tajawal Medium" panose="00000600000000000000" pitchFamily="2" charset="-78"/>
                <a:cs typeface="Tajawal Medium" panose="00000600000000000000" pitchFamily="2" charset="-78"/>
              </a:rPr>
              <a:t>Prepared </a:t>
            </a:r>
            <a:r>
              <a:rPr lang="fr-FR" altLang="en-US" sz="2800" dirty="0" smtClean="0">
                <a:solidFill>
                  <a:srgbClr val="FF0000"/>
                </a:solidFill>
                <a:latin typeface="Tajawal Medium" panose="00000600000000000000" pitchFamily="2" charset="-78"/>
                <a:cs typeface="Tajawal Medium" panose="00000600000000000000" pitchFamily="2" charset="-78"/>
              </a:rPr>
              <a:t>&amp; presented </a:t>
            </a:r>
            <a:r>
              <a:rPr lang="en-US" sz="2800" dirty="0" smtClean="0">
                <a:solidFill>
                  <a:srgbClr val="FF0000"/>
                </a:solidFill>
                <a:latin typeface="Tajawal Medium" panose="00000600000000000000" pitchFamily="2" charset="-78"/>
                <a:cs typeface="Tajawal Medium" panose="00000600000000000000" pitchFamily="2" charset="-78"/>
              </a:rPr>
              <a:t>by</a:t>
            </a:r>
            <a:r>
              <a:rPr lang="fr-FR" altLang="en-US" sz="2800" dirty="0" smtClean="0">
                <a:solidFill>
                  <a:srgbClr val="FF0000"/>
                </a:solidFill>
                <a:latin typeface="Tajawal Medium" panose="00000600000000000000" pitchFamily="2" charset="-78"/>
                <a:cs typeface="Tajawal Medium" panose="00000600000000000000" pitchFamily="2" charset="-78"/>
              </a:rPr>
              <a:t>:</a:t>
            </a:r>
          </a:p>
          <a:p>
            <a:r>
              <a:rPr lang="fr-FR" altLang="en-US" sz="2800" dirty="0" smtClean="0">
                <a:solidFill>
                  <a:srgbClr val="FF0000"/>
                </a:solidFill>
                <a:latin typeface="Tajawal Medium" panose="00000600000000000000" pitchFamily="2" charset="-78"/>
                <a:cs typeface="Tajawal Medium" panose="00000600000000000000" pitchFamily="2" charset="-78"/>
              </a:rPr>
              <a:t>     </a:t>
            </a:r>
            <a:r>
              <a:rPr lang="en-US" sz="2800" dirty="0" smtClean="0">
                <a:solidFill>
                  <a:srgbClr val="FF0000"/>
                </a:solidFill>
                <a:latin typeface="Tajawal Medium" panose="00000600000000000000" pitchFamily="2" charset="-78"/>
                <a:cs typeface="Tajawal Medium" panose="00000600000000000000" pitchFamily="2" charset="-78"/>
              </a:rPr>
              <a:t>Dr. </a:t>
            </a:r>
            <a:r>
              <a:rPr lang="fr-FR" altLang="en-US" sz="2800" dirty="0" smtClean="0">
                <a:solidFill>
                  <a:srgbClr val="FF0000"/>
                </a:solidFill>
                <a:latin typeface="Tajawal Medium" panose="00000600000000000000" pitchFamily="2" charset="-78"/>
                <a:cs typeface="Tajawal Medium" panose="00000600000000000000" pitchFamily="2" charset="-78"/>
              </a:rPr>
              <a:t>Dhouha Melliti</a:t>
            </a:r>
            <a:endParaRPr lang="fr-FR" altLang="en-US" sz="2800" dirty="0" smtClean="0">
              <a:solidFill>
                <a:srgbClr val="C00000"/>
              </a:solidFill>
              <a:latin typeface="Tajawal Medium" panose="00000600000000000000" pitchFamily="2" charset="-78"/>
              <a:cs typeface="Tajawal Medium" panose="00000600000000000000" pitchFamily="2" charset="-78"/>
            </a:endParaRPr>
          </a:p>
          <a:p>
            <a:pPr algn="ctr"/>
            <a:r>
              <a:rPr lang="fr-FR" altLang="en-US" dirty="0" smtClean="0">
                <a:solidFill>
                  <a:srgbClr val="C00000"/>
                </a:solidFill>
                <a:highlight>
                  <a:srgbClr val="00FFFF"/>
                </a:highlight>
                <a:latin typeface="Tajawal Medium" panose="00000600000000000000" pitchFamily="2" charset="-78"/>
                <a:cs typeface="Tajawal Medium" panose="00000600000000000000" pitchFamily="2" charset="-78"/>
              </a:rPr>
              <a:t>2022-2023</a:t>
            </a:r>
            <a:endParaRPr lang="en-US" sz="2800" dirty="0" smtClean="0">
              <a:solidFill>
                <a:srgbClr val="C00000"/>
              </a:solidFill>
              <a:latin typeface="Tajawal Medium" panose="00000600000000000000" pitchFamily="2" charset="-78"/>
              <a:cs typeface="Tajawal Medium" panose="00000600000000000000" pitchFamily="2" charset="-78"/>
            </a:endParaRPr>
          </a:p>
          <a:p>
            <a:endParaRPr lang="en-US" sz="2800" dirty="0" smtClean="0">
              <a:solidFill>
                <a:srgbClr val="C00000"/>
              </a:solidFill>
              <a:latin typeface="Tajawal Medium" panose="00000600000000000000" pitchFamily="2" charset="-78"/>
              <a:cs typeface="Tajawal Medium" panose="00000600000000000000" pitchFamily="2" charset="-78"/>
            </a:endParaRPr>
          </a:p>
        </p:txBody>
      </p:sp>
      <p:sp>
        <p:nvSpPr>
          <p:cNvPr id="5" name="TextBox 15"/>
          <p:cNvSpPr txBox="1"/>
          <p:nvPr/>
        </p:nvSpPr>
        <p:spPr>
          <a:xfrm>
            <a:off x="5223510" y="3096260"/>
            <a:ext cx="5207000" cy="1815882"/>
          </a:xfrm>
          <a:prstGeom prst="rect">
            <a:avLst/>
          </a:prstGeom>
          <a:noFill/>
        </p:spPr>
        <p:txBody>
          <a:bodyPr wrap="squar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rPr>
              <a:t>Lecture </a:t>
            </a:r>
            <a:r>
              <a:rPr lang="fr-FR" altLang="en-US" sz="2800" b="1" dirty="0" smtClean="0">
                <a:solidFill>
                  <a:schemeClr val="bg1"/>
                </a:solidFill>
                <a:latin typeface="Tajawal Medium" panose="00000600000000000000" pitchFamily="2" charset="-78"/>
                <a:cs typeface="Tajawal Medium" panose="00000600000000000000" pitchFamily="2" charset="-78"/>
              </a:rPr>
              <a:t>03</a:t>
            </a:r>
            <a:r>
              <a:rPr lang="fr-FR" altLang="en-US" sz="2800" dirty="0" smtClean="0">
                <a:solidFill>
                  <a:schemeClr val="bg1"/>
                </a:solidFill>
                <a:latin typeface="Tajawal Medium" panose="00000600000000000000" pitchFamily="2" charset="-78"/>
                <a:cs typeface="Tajawal Medium" panose="00000600000000000000" pitchFamily="2" charset="-78"/>
              </a:rPr>
              <a:t>:</a:t>
            </a:r>
          </a:p>
          <a:p>
            <a:pPr algn="ctr"/>
            <a:r>
              <a:rPr lang="fr-FR" altLang="en-US" sz="2400" b="1" u="sng" dirty="0" smtClean="0">
                <a:solidFill>
                  <a:schemeClr val="accent4">
                    <a:lumMod val="40000"/>
                    <a:lumOff val="60000"/>
                  </a:schemeClr>
                </a:solidFill>
                <a:latin typeface="Tajawal Medium" panose="00000600000000000000" pitchFamily="2" charset="-78"/>
                <a:cs typeface="Tajawal Medium" panose="00000600000000000000" pitchFamily="2" charset="-78"/>
              </a:rPr>
              <a:t>2</a:t>
            </a:r>
            <a:r>
              <a:rPr lang="ar-AE" altLang="en-US" sz="2400" b="1" u="sng" dirty="0" smtClean="0">
                <a:solidFill>
                  <a:schemeClr val="accent4">
                    <a:lumMod val="40000"/>
                    <a:lumOff val="60000"/>
                  </a:schemeClr>
                </a:solidFill>
                <a:latin typeface="Tajawal Medium" panose="00000600000000000000" pitchFamily="2" charset="-78"/>
                <a:cs typeface="Tajawal Medium" panose="00000600000000000000" pitchFamily="2" charset="-78"/>
              </a:rPr>
              <a:t>الجزء </a:t>
            </a:r>
            <a:r>
              <a:rPr lang="ar-AE" altLang="en-US" sz="2400" b="1" u="sng" dirty="0">
                <a:solidFill>
                  <a:schemeClr val="accent4">
                    <a:lumMod val="40000"/>
                    <a:lumOff val="60000"/>
                  </a:schemeClr>
                </a:solidFill>
                <a:latin typeface="Tajawal Medium" panose="00000600000000000000" pitchFamily="2" charset="-78"/>
                <a:cs typeface="Tajawal Medium" panose="00000600000000000000" pitchFamily="2" charset="-78"/>
              </a:rPr>
              <a:t>2الفصل </a:t>
            </a:r>
            <a:endParaRPr lang="fr-FR" altLang="en-US" sz="2400" b="1" u="sng" dirty="0" smtClean="0">
              <a:solidFill>
                <a:schemeClr val="accent4">
                  <a:lumMod val="40000"/>
                  <a:lumOff val="60000"/>
                </a:schemeClr>
              </a:solidFill>
              <a:latin typeface="Tajawal Medium" panose="00000600000000000000" pitchFamily="2" charset="-78"/>
              <a:cs typeface="Tajawal Medium" panose="00000600000000000000" pitchFamily="2" charset="-78"/>
            </a:endParaRPr>
          </a:p>
          <a:p>
            <a:pPr algn="ctr"/>
            <a:r>
              <a:rPr lang="ar-AE" altLang="en-US" sz="2800" dirty="0" smtClean="0">
                <a:ln>
                  <a:solidFill>
                    <a:sysClr val="windowText" lastClr="000000"/>
                  </a:solidFill>
                </a:ln>
                <a:solidFill>
                  <a:srgbClr val="FF0000"/>
                </a:solidFill>
                <a:latin typeface="Tajawal Medium" panose="00000600000000000000" pitchFamily="2" charset="-78"/>
                <a:cs typeface="Tajawal Medium" panose="00000600000000000000" pitchFamily="2" charset="-78"/>
              </a:rPr>
              <a:t>القواعد </a:t>
            </a:r>
            <a:r>
              <a:rPr lang="ar-AE" altLang="en-US" sz="2800" dirty="0">
                <a:ln>
                  <a:solidFill>
                    <a:sysClr val="windowText" lastClr="000000"/>
                  </a:solidFill>
                </a:ln>
                <a:solidFill>
                  <a:srgbClr val="FF0000"/>
                </a:solidFill>
                <a:latin typeface="Tajawal Medium" panose="00000600000000000000" pitchFamily="2" charset="-78"/>
                <a:cs typeface="Tajawal Medium" panose="00000600000000000000" pitchFamily="2" charset="-78"/>
              </a:rPr>
              <a:t>والمعايير والإدارةللرصد والتقييم</a:t>
            </a:r>
            <a:endParaRPr lang="fr-FR" altLang="en-US" sz="2800" dirty="0" smtClean="0">
              <a:ln>
                <a:solidFill>
                  <a:sysClr val="windowText" lastClr="000000"/>
                </a:solidFill>
              </a:ln>
              <a:solidFill>
                <a:srgbClr val="FF0000"/>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2" name="Picture 1"/>
          <p:cNvPicPr>
            <a:picLocks noChangeAspect="1"/>
          </p:cNvPicPr>
          <p:nvPr/>
        </p:nvPicPr>
        <p:blipFill>
          <a:blip r:embed="rId3"/>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6"/>
          <p:cNvSpPr txBox="1"/>
          <p:nvPr/>
        </p:nvSpPr>
        <p:spPr>
          <a:xfrm>
            <a:off x="2504327" y="543490"/>
            <a:ext cx="3933825" cy="521970"/>
          </a:xfrm>
          <a:prstGeom prst="rect">
            <a:avLst/>
          </a:prstGeom>
          <a:noFill/>
        </p:spPr>
        <p:txBody>
          <a:bodyPr wrap="none" rtlCol="0">
            <a:spAutoFit/>
          </a:bodyPr>
          <a:lstStyle/>
          <a:p>
            <a:pPr algn="ctr"/>
            <a:r>
              <a:rPr lang="fr-FR" altLang="en-US" sz="2800" dirty="0">
                <a:solidFill>
                  <a:srgbClr val="FF9518"/>
                </a:solidFill>
                <a:latin typeface="Tajawal Medium" panose="00000600000000000000" pitchFamily="2" charset="-78"/>
                <a:cs typeface="Tajawal Medium" panose="00000600000000000000" pitchFamily="2" charset="-78"/>
              </a:rPr>
              <a:t>General Introduction</a:t>
            </a:r>
          </a:p>
        </p:txBody>
      </p:sp>
      <p:sp>
        <p:nvSpPr>
          <p:cNvPr id="6" name="TextBox 7"/>
          <p:cNvSpPr txBox="1"/>
          <p:nvPr/>
        </p:nvSpPr>
        <p:spPr>
          <a:xfrm>
            <a:off x="-44579" y="236724"/>
            <a:ext cx="2117888"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rPr>
              <a:t>Lecture </a:t>
            </a:r>
            <a:r>
              <a:rPr lang="fr-FR" alt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Ruban vers le bas 6"/>
          <p:cNvSpPr/>
          <p:nvPr/>
        </p:nvSpPr>
        <p:spPr>
          <a:xfrm>
            <a:off x="1400175" y="2203450"/>
            <a:ext cx="6496685" cy="2609215"/>
          </a:xfrm>
          <a:prstGeom prst="ribbon">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fr-FR" altLang="en-US"/>
          </a:p>
        </p:txBody>
      </p:sp>
      <p:sp>
        <p:nvSpPr>
          <p:cNvPr id="8" name="Zone de texte 7"/>
          <p:cNvSpPr txBox="1"/>
          <p:nvPr/>
        </p:nvSpPr>
        <p:spPr>
          <a:xfrm>
            <a:off x="3454400" y="2959735"/>
            <a:ext cx="2648585" cy="2306955"/>
          </a:xfrm>
          <a:prstGeom prst="rect">
            <a:avLst/>
          </a:prstGeom>
          <a:noFill/>
        </p:spPr>
        <p:txBody>
          <a:bodyPr wrap="square" rtlCol="0">
            <a:spAutoFit/>
          </a:bodyPr>
          <a:lstStyle/>
          <a:p>
            <a:pPr algn="ctr"/>
            <a:r>
              <a:rPr lang="fr-FR" altLang="en-US" sz="2000" b="1" dirty="0"/>
              <a:t>«</a:t>
            </a:r>
            <a:r>
              <a:rPr lang="fr-FR" altLang="en-US" sz="2400" b="1" dirty="0" err="1"/>
              <a:t>My</a:t>
            </a:r>
            <a:r>
              <a:rPr lang="fr-FR" altLang="en-US" sz="2400" b="1" dirty="0"/>
              <a:t> favorite </a:t>
            </a:r>
            <a:r>
              <a:rPr lang="fr-FR" altLang="en-US" sz="2400" b="1" dirty="0" err="1"/>
              <a:t>project</a:t>
            </a:r>
            <a:r>
              <a:rPr lang="fr-FR" altLang="en-US" sz="2400" b="1" dirty="0"/>
              <a:t>? </a:t>
            </a:r>
            <a:r>
              <a:rPr lang="fr-FR" altLang="en-US" sz="2400" b="1" dirty="0" err="1"/>
              <a:t>It's</a:t>
            </a:r>
            <a:r>
              <a:rPr lang="fr-FR" altLang="en-US" sz="2400" b="1" dirty="0"/>
              <a:t> the </a:t>
            </a:r>
            <a:r>
              <a:rPr lang="fr-FR" altLang="en-US" sz="2400" b="1" dirty="0" err="1"/>
              <a:t>next</a:t>
            </a:r>
            <a:r>
              <a:rPr lang="fr-FR" altLang="en-US" sz="2400" b="1" dirty="0"/>
              <a:t> one». Frank Lloyd Wright</a:t>
            </a:r>
          </a:p>
          <a:p>
            <a:pPr algn="ctr"/>
            <a:endParaRPr lang="fr-FR" altLang="en-US" sz="2400" i="1" dirty="0">
              <a:latin typeface="Times New Roman" panose="02020603050405020304" charset="0"/>
              <a:cs typeface="Times New Roman" panose="02020603050405020304" charset="0"/>
            </a:endParaRPr>
          </a:p>
          <a:p>
            <a:pPr algn="ctr"/>
            <a:endParaRPr lang="fr-FR" altLang="en-US" sz="2400" i="1" dirty="0">
              <a:latin typeface="Times New Roman" panose="02020603050405020304" charset="0"/>
              <a:cs typeface="Times New Roman" panose="02020603050405020304" charset="0"/>
            </a:endParaRPr>
          </a:p>
        </p:txBody>
      </p:sp>
      <p:sp>
        <p:nvSpPr>
          <p:cNvPr id="12" name="Espace réservé du numéro de diapositive 11"/>
          <p:cNvSpPr>
            <a:spLocks noGrp="1"/>
          </p:cNvSpPr>
          <p:nvPr>
            <p:ph type="sldNum" sz="quarter" idx="12"/>
          </p:nvPr>
        </p:nvSpPr>
        <p:spPr/>
        <p:txBody>
          <a:bodyPr/>
          <a:lstStyle/>
          <a:p>
            <a:fld id="{FDED41F8-FC0F-4085-8150-313B6CF05213}" type="slidenum">
              <a:rPr lang="en-US" smtClean="0"/>
              <a:t>2</a:t>
            </a:fld>
            <a:endParaRPr lang="en-US"/>
          </a:p>
        </p:txBody>
      </p:sp>
      <p:sp>
        <p:nvSpPr>
          <p:cNvPr id="15" name="Espace réservé du pied de page 14"/>
          <p:cNvSpPr>
            <a:spLocks noGrp="1"/>
          </p:cNvSpPr>
          <p:nvPr>
            <p:ph type="ftr" sz="quarter" idx="11"/>
          </p:nvPr>
        </p:nvSpPr>
        <p:spPr/>
        <p:txBody>
          <a:bodyPr/>
          <a:lstStyle/>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351024"/>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923290"/>
            <a:ext cx="8360410" cy="6352508"/>
          </a:xfrm>
          <a:prstGeom prst="rect">
            <a:avLst/>
          </a:prstGeom>
          <a:noFill/>
          <a:ln>
            <a:noFill/>
            <a:prstDash val="lgDash"/>
          </a:ln>
        </p:spPr>
        <p:txBody>
          <a:bodyPr wrap="square" rtlCol="0">
            <a:spAutoFit/>
          </a:bodyPr>
          <a:lstStyle/>
          <a:p>
            <a:pPr marL="2540" indent="-2540" algn="ctr">
              <a:lnSpc>
                <a:spcPct val="130000"/>
              </a:lnSpc>
              <a:buClrTx/>
              <a:buSzTx/>
              <a:buFont typeface="Arial" panose="020B0604020202020204" pitchFamily="34" charset="0"/>
              <a:buNone/>
            </a:pPr>
            <a:endParaRPr lang="fr-FR" altLang="en-US" sz="2400" b="1" i="1" dirty="0">
              <a:gradFill>
                <a:gsLst>
                  <a:gs pos="0">
                    <a:srgbClr val="007BD3"/>
                  </a:gs>
                  <a:gs pos="100000">
                    <a:srgbClr val="034373"/>
                  </a:gs>
                </a:gsLst>
                <a:lin scaled="0"/>
              </a:gradFill>
              <a:latin typeface="Times New Roman" panose="02020603050405020304" charset="0"/>
              <a:cs typeface="Times New Roman" panose="02020603050405020304" charset="0"/>
            </a:endParaRPr>
          </a:p>
          <a:p>
            <a:pPr marL="2540" indent="-2540" algn="ctr">
              <a:lnSpc>
                <a:spcPct val="130000"/>
              </a:lnSpc>
            </a:pPr>
            <a:r>
              <a:rPr lang="ar-AE" altLang="en-US" sz="2800" dirty="0">
                <a:ln>
                  <a:solidFill>
                    <a:sysClr val="windowText" lastClr="000000"/>
                  </a:solidFill>
                </a:ln>
                <a:solidFill>
                  <a:srgbClr val="FF0000"/>
                </a:solidFill>
                <a:latin typeface="Times New Roman" panose="02020603050405020304" pitchFamily="18" charset="0"/>
                <a:cs typeface="Times New Roman" panose="02020603050405020304" pitchFamily="18" charset="0"/>
              </a:rPr>
              <a:t>القواعد والمعايير </a:t>
            </a:r>
            <a:r>
              <a:rPr lang="ar-AE" altLang="en-US" sz="2800" dirty="0" smtClean="0">
                <a:ln>
                  <a:solidFill>
                    <a:sysClr val="windowText" lastClr="000000"/>
                  </a:solidFill>
                </a:ln>
                <a:solidFill>
                  <a:srgbClr val="FF0000"/>
                </a:solidFill>
                <a:latin typeface="Times New Roman" panose="02020603050405020304" pitchFamily="18" charset="0"/>
                <a:cs typeface="Times New Roman" panose="02020603050405020304" pitchFamily="18" charset="0"/>
              </a:rPr>
              <a:t>والإدارةللرصد </a:t>
            </a:r>
            <a:r>
              <a:rPr lang="ar-AE" altLang="en-US" sz="2800" dirty="0">
                <a:ln>
                  <a:solidFill>
                    <a:sysClr val="windowText" lastClr="000000"/>
                  </a:solidFill>
                </a:ln>
                <a:solidFill>
                  <a:srgbClr val="FF0000"/>
                </a:solidFill>
                <a:latin typeface="Times New Roman" panose="02020603050405020304" pitchFamily="18" charset="0"/>
                <a:cs typeface="Times New Roman" panose="02020603050405020304" pitchFamily="18" charset="0"/>
              </a:rPr>
              <a:t>والتقييم</a:t>
            </a:r>
            <a:endParaRPr lang="fr-FR" altLang="en-US" sz="2800" dirty="0">
              <a:ln>
                <a:solidFill>
                  <a:sysClr val="windowText" lastClr="000000"/>
                </a:solidFill>
              </a:ln>
              <a:solidFill>
                <a:srgbClr val="FF0000"/>
              </a:solidFill>
              <a:latin typeface="Times New Roman" panose="02020603050405020304" pitchFamily="18" charset="0"/>
              <a:cs typeface="Times New Roman" panose="02020603050405020304" pitchFamily="18" charset="0"/>
            </a:endParaRPr>
          </a:p>
          <a:p>
            <a:pPr marL="2540" indent="-2540" algn="ctr">
              <a:lnSpc>
                <a:spcPct val="130000"/>
              </a:lnSpc>
              <a:buClrTx/>
              <a:buSzTx/>
              <a:buFont typeface="Arial" panose="020B0604020202020204" pitchFamily="34" charset="0"/>
              <a:buNone/>
            </a:pPr>
            <a:r>
              <a:rPr lang="fr-FR" altLang="en-US" sz="2400" b="1" i="1" dirty="0" smtClean="0">
                <a:gradFill>
                  <a:gsLst>
                    <a:gs pos="0">
                      <a:srgbClr val="007BD3"/>
                    </a:gs>
                    <a:gs pos="100000">
                      <a:srgbClr val="034373"/>
                    </a:gs>
                  </a:gsLst>
                  <a:lin scaled="0"/>
                </a:gradFill>
                <a:latin typeface="Times New Roman" panose="02020603050405020304" charset="0"/>
                <a:cs typeface="Times New Roman" panose="02020603050405020304" charset="0"/>
              </a:rPr>
              <a:t> </a:t>
            </a:r>
            <a:endParaRPr lang="fr-FR" altLang="en-US" sz="2400" b="1" i="1" dirty="0">
              <a:gradFill>
                <a:gsLst>
                  <a:gs pos="0">
                    <a:srgbClr val="007BD3"/>
                  </a:gs>
                  <a:gs pos="100000">
                    <a:srgbClr val="034373"/>
                  </a:gs>
                </a:gsLst>
                <a:lin scaled="0"/>
              </a:gradFill>
              <a:latin typeface="Times New Roman" panose="02020603050405020304" charset="0"/>
              <a:cs typeface="Times New Roman" panose="02020603050405020304" charset="0"/>
            </a:endParaRPr>
          </a:p>
          <a:p>
            <a:pPr marL="457835" indent="-457835" algn="ctr">
              <a:lnSpc>
                <a:spcPct val="100000"/>
              </a:lnSpc>
              <a:buClrTx/>
              <a:buSzTx/>
              <a:buFontTx/>
              <a:buNone/>
            </a:pPr>
            <a:r>
              <a:rPr lang="fr-FR" altLang="en-US" sz="1600" b="1" dirty="0">
                <a:gradFill>
                  <a:gsLst>
                    <a:gs pos="0">
                      <a:srgbClr val="14CD68"/>
                    </a:gs>
                    <a:gs pos="100000">
                      <a:srgbClr val="035C7D"/>
                    </a:gs>
                  </a:gsLst>
                  <a:lin scaled="0"/>
                </a:gradFill>
                <a:latin typeface="Times New Roman" panose="02020603050405020304" charset="0"/>
                <a:cs typeface="Times New Roman" panose="02020603050405020304" charset="0"/>
              </a:rPr>
              <a:t>3. 2.The components of a </a:t>
            </a:r>
            <a:r>
              <a:rPr lang="fr-FR" altLang="en-US" sz="1600" b="1" dirty="0" err="1">
                <a:gradFill>
                  <a:gsLst>
                    <a:gs pos="0">
                      <a:srgbClr val="14CD68"/>
                    </a:gs>
                    <a:gs pos="100000">
                      <a:srgbClr val="035C7D"/>
                    </a:gs>
                  </a:gsLst>
                  <a:lin scaled="0"/>
                </a:gradFill>
                <a:latin typeface="Times New Roman" panose="02020603050405020304" charset="0"/>
                <a:cs typeface="Times New Roman" panose="02020603050405020304" charset="0"/>
              </a:rPr>
              <a:t>project</a:t>
            </a:r>
            <a:r>
              <a:rPr lang="fr-FR" altLang="en-US" sz="1600" b="1" dirty="0">
                <a:gradFill>
                  <a:gsLst>
                    <a:gs pos="0">
                      <a:srgbClr val="14CD68"/>
                    </a:gs>
                    <a:gs pos="100000">
                      <a:srgbClr val="035C7D"/>
                    </a:gs>
                  </a:gsLst>
                  <a:lin scaled="0"/>
                </a:gradFill>
                <a:latin typeface="Times New Roman" panose="02020603050405020304" charset="0"/>
                <a:cs typeface="Times New Roman" panose="02020603050405020304" charset="0"/>
              </a:rPr>
              <a:t> monitoring and </a:t>
            </a:r>
            <a:r>
              <a:rPr lang="fr-FR" altLang="en-US" sz="1600" b="1" dirty="0" err="1">
                <a:gradFill>
                  <a:gsLst>
                    <a:gs pos="0">
                      <a:srgbClr val="14CD68"/>
                    </a:gs>
                    <a:gs pos="100000">
                      <a:srgbClr val="035C7D"/>
                    </a:gs>
                  </a:gsLst>
                  <a:lin scaled="0"/>
                </a:gradFill>
                <a:latin typeface="Times New Roman" panose="02020603050405020304" charset="0"/>
                <a:cs typeface="Times New Roman" panose="02020603050405020304" charset="0"/>
              </a:rPr>
              <a:t>evaluation</a:t>
            </a:r>
            <a:r>
              <a:rPr lang="fr-FR" altLang="en-US" sz="1600" b="1" dirty="0">
                <a:gradFill>
                  <a:gsLst>
                    <a:gs pos="0">
                      <a:srgbClr val="14CD68"/>
                    </a:gs>
                    <a:gs pos="100000">
                      <a:srgbClr val="035C7D"/>
                    </a:gs>
                  </a:gsLst>
                  <a:lin scaled="0"/>
                </a:gradFill>
                <a:latin typeface="Times New Roman" panose="02020603050405020304" charset="0"/>
                <a:cs typeface="Times New Roman" panose="02020603050405020304" charset="0"/>
              </a:rPr>
              <a:t> system </a:t>
            </a:r>
          </a:p>
          <a:p>
            <a:pPr marL="457835" indent="-457835" algn="ctr">
              <a:lnSpc>
                <a:spcPct val="100000"/>
              </a:lnSpc>
              <a:buClrTx/>
              <a:buSzTx/>
              <a:buFontTx/>
              <a:buNone/>
            </a:pPr>
            <a:endParaRPr lang="fr-FR" altLang="en-US" sz="1600" b="1" dirty="0">
              <a:gradFill>
                <a:gsLst>
                  <a:gs pos="0">
                    <a:srgbClr val="14CD68"/>
                  </a:gs>
                  <a:gs pos="100000">
                    <a:srgbClr val="035C7D"/>
                  </a:gs>
                </a:gsLst>
                <a:lin scaled="0"/>
              </a:gradFill>
              <a:latin typeface="Times New Roman" panose="02020603050405020304" charset="0"/>
              <a:cs typeface="Times New Roman" panose="02020603050405020304" charset="0"/>
            </a:endParaRPr>
          </a:p>
          <a:p>
            <a:pPr marL="457835" indent="-457835" algn="ctr">
              <a:lnSpc>
                <a:spcPct val="150000"/>
              </a:lnSpc>
              <a:buClrTx/>
              <a:buSzTx/>
              <a:buFontTx/>
              <a:buNone/>
            </a:pPr>
            <a:r>
              <a:rPr lang="en-US" sz="1600" b="1" dirty="0">
                <a:solidFill>
                  <a:schemeClr val="tx1"/>
                </a:solidFill>
                <a:latin typeface="Times New Roman" panose="02020603050405020304" charset="0"/>
                <a:cs typeface="Times New Roman" panose="02020603050405020304" charset="0"/>
              </a:rPr>
              <a:t>A sound project M&amp;E system requires six main components which together help to ensure that M&amp;E is relevant to the project, within the capacity of the project management </a:t>
            </a:r>
            <a:r>
              <a:rPr lang="en-US" sz="1600" b="1" dirty="0" err="1">
                <a:solidFill>
                  <a:schemeClr val="tx1"/>
                </a:solidFill>
                <a:latin typeface="Times New Roman" panose="02020603050405020304" charset="0"/>
                <a:cs typeface="Times New Roman" panose="02020603050405020304" charset="0"/>
              </a:rPr>
              <a:t>organisation</a:t>
            </a:r>
            <a:r>
              <a:rPr lang="en-US" sz="1600" b="1" dirty="0">
                <a:solidFill>
                  <a:schemeClr val="tx1"/>
                </a:solidFill>
                <a:latin typeface="Times New Roman" panose="02020603050405020304" charset="0"/>
                <a:cs typeface="Times New Roman" panose="02020603050405020304" charset="0"/>
              </a:rPr>
              <a:t>, and is used to good effect. Each is considered briefly below</a:t>
            </a:r>
            <a:r>
              <a:rPr lang="en-US" sz="1600" b="1" dirty="0" smtClean="0">
                <a:solidFill>
                  <a:schemeClr val="tx1"/>
                </a:solidFill>
                <a:latin typeface="Times New Roman" panose="02020603050405020304" charset="0"/>
                <a:cs typeface="Times New Roman" panose="02020603050405020304" charset="0"/>
              </a:rPr>
              <a:t>.</a:t>
            </a:r>
          </a:p>
          <a:p>
            <a:pPr marL="457835" indent="-457835" algn="ctr">
              <a:lnSpc>
                <a:spcPct val="150000"/>
              </a:lnSpc>
              <a:buClrTx/>
              <a:buSzTx/>
              <a:buFontTx/>
              <a:buNone/>
            </a:pPr>
            <a:endParaRPr lang="en-US" sz="2400" b="1" dirty="0">
              <a:solidFill>
                <a:schemeClr val="tx1"/>
              </a:solidFill>
              <a:latin typeface="Times New Roman" panose="02020603050405020304" charset="0"/>
              <a:cs typeface="Times New Roman" panose="02020603050405020304" charset="0"/>
            </a:endParaRPr>
          </a:p>
          <a:p>
            <a:pPr marL="457835" indent="-457835" algn="l">
              <a:lnSpc>
                <a:spcPct val="100000"/>
              </a:lnSpc>
              <a:buClrTx/>
              <a:buSzTx/>
              <a:buFontTx/>
              <a:buNone/>
            </a:pPr>
            <a:endParaRPr lang="en-US" sz="2400" b="1" dirty="0">
              <a:solidFill>
                <a:schemeClr val="tx1"/>
              </a:solidFill>
              <a:latin typeface="Times New Roman" panose="02020603050405020304" charset="0"/>
              <a:cs typeface="Times New Roman" panose="02020603050405020304" charset="0"/>
            </a:endParaRPr>
          </a:p>
          <a:p>
            <a:pPr algn="just">
              <a:lnSpc>
                <a:spcPct val="100000"/>
              </a:lnSpc>
              <a:buClrTx/>
              <a:buSzTx/>
            </a:pPr>
            <a:endParaRPr lang="en-US" sz="24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sp>
        <p:nvSpPr>
          <p:cNvPr id="13" name="Rectangle 2"/>
          <p:cNvSpPr>
            <a:spLocks noChangeArrowheads="1"/>
          </p:cNvSpPr>
          <p:nvPr/>
        </p:nvSpPr>
        <p:spPr bwMode="auto">
          <a:xfrm>
            <a:off x="195345" y="4186577"/>
            <a:ext cx="8399962" cy="1267022"/>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fr-FR" sz="2100" b="1" i="0" u="none" strike="noStrike" cap="none" normalizeH="0" baseline="0" dirty="0" smtClean="0">
                <a:ln>
                  <a:noFill/>
                </a:ln>
                <a:solidFill>
                  <a:srgbClr val="00B050"/>
                </a:solidFill>
                <a:effectLst/>
                <a:latin typeface="inherit"/>
                <a:cs typeface="Arial" panose="020B0604020202020204" pitchFamily="34" charset="0"/>
              </a:rPr>
              <a:t>مكونات نظام متابعة وتقييم المشروع</a:t>
            </a:r>
            <a:endParaRPr kumimoji="0" lang="fr-FR" altLang="fr-FR" sz="2100" b="1" i="0" u="none" strike="noStrike" cap="none" normalizeH="0" baseline="0" dirty="0" smtClean="0">
              <a:ln>
                <a:noFill/>
              </a:ln>
              <a:solidFill>
                <a:srgbClr val="00B050"/>
              </a:solidFill>
              <a:effectLst/>
              <a:latin typeface="inherit"/>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SA" altLang="fr-FR" sz="2100" b="0" i="0" u="none" strike="noStrike" cap="none" normalizeH="0" baseline="0" dirty="0" smtClean="0">
                <a:ln>
                  <a:noFill/>
                </a:ln>
                <a:solidFill>
                  <a:srgbClr val="202124"/>
                </a:solidFill>
                <a:effectLst/>
                <a:latin typeface="inherit"/>
                <a:cs typeface="Arial" panose="020B0604020202020204" pitchFamily="34" charset="0"/>
              </a:rPr>
              <a:t> يتطلب نظام الرصد والتقييم السليم للمشروع </a:t>
            </a:r>
            <a:r>
              <a:rPr kumimoji="0" lang="ar-SA" altLang="fr-FR" sz="2100" b="0" i="0" u="none" strike="noStrike" cap="none" normalizeH="0" baseline="0" dirty="0" smtClean="0">
                <a:ln>
                  <a:noFill/>
                </a:ln>
                <a:solidFill>
                  <a:srgbClr val="FF0000"/>
                </a:solidFill>
                <a:effectLst/>
                <a:latin typeface="inherit"/>
                <a:cs typeface="Arial" panose="020B0604020202020204" pitchFamily="34" charset="0"/>
              </a:rPr>
              <a:t>ستة مكونات رئيسية تساعد معًا على ضمان أن تكون المراقبة والتقييم ذات صلة بالمشروع </a:t>
            </a:r>
            <a:r>
              <a:rPr kumimoji="0" lang="ar-SA" altLang="fr-FR" sz="2100" b="0" i="0" u="none" strike="noStrike" cap="none" normalizeH="0" baseline="0" dirty="0" smtClean="0">
                <a:ln>
                  <a:noFill/>
                </a:ln>
                <a:solidFill>
                  <a:srgbClr val="202124"/>
                </a:solidFill>
                <a:effectLst/>
                <a:latin typeface="inherit"/>
                <a:cs typeface="Arial" panose="020B0604020202020204" pitchFamily="34" charset="0"/>
              </a:rPr>
              <a:t>، في حدود قدرة منظمة إدارة المشروع ، وتستخدم لتحقيق تأثير جيد. يتم النظر في كل لفترة وجيزة</a:t>
            </a:r>
            <a:r>
              <a:rPr kumimoji="0" lang="fr-FR" altLang="fr-FR" sz="2100" b="0" i="0" u="none" strike="noStrike" cap="none" normalizeH="0" baseline="0" dirty="0" smtClean="0">
                <a:ln>
                  <a:noFill/>
                </a:ln>
                <a:solidFill>
                  <a:srgbClr val="202124"/>
                </a:solidFill>
                <a:effectLst/>
                <a:latin typeface="inherit"/>
                <a:cs typeface="Arial" panose="020B0604020202020204" pitchFamily="34" charset="0"/>
              </a:rPr>
              <a:t> </a:t>
            </a: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4" name="TextBox 6"/>
          <p:cNvSpPr txBox="1"/>
          <p:nvPr/>
        </p:nvSpPr>
        <p:spPr>
          <a:xfrm>
            <a:off x="2440940" y="297541"/>
            <a:ext cx="6576060" cy="1815882"/>
          </a:xfrm>
          <a:prstGeom prst="rect">
            <a:avLst/>
          </a:prstGeom>
          <a:noFill/>
        </p:spPr>
        <p:txBody>
          <a:bodyPr wrap="square" rtlCol="0">
            <a:spAutoFit/>
          </a:bodyPr>
          <a:lstStyle/>
          <a:p>
            <a:pPr algn="ctr"/>
            <a:r>
              <a:rPr lang="fr-FR" altLang="en-US" sz="28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a:p>
            <a:pPr algn="ctr">
              <a:buClrTx/>
              <a:buSzTx/>
              <a:buFontTx/>
            </a:pPr>
            <a:r>
              <a:rPr lang="fr-FR" altLang="en-US" sz="2800" dirty="0" smtClean="0">
                <a:solidFill>
                  <a:srgbClr val="FF9518"/>
                </a:solidFill>
                <a:latin typeface="Tajawal Medium" panose="00000600000000000000" pitchFamily="2" charset="-78"/>
                <a:cs typeface="Tajawal Medium" panose="00000600000000000000" pitchFamily="2" charset="-78"/>
                <a:sym typeface="+mn-ea"/>
              </a:rPr>
              <a:t> </a:t>
            </a:r>
            <a:endParaRPr lang="fr-FR" altLang="en-US" sz="2800" dirty="0">
              <a:solidFill>
                <a:srgbClr val="FF9518"/>
              </a:solidFill>
              <a:latin typeface="Tajawal Medium" panose="00000600000000000000" pitchFamily="2" charset="-78"/>
              <a:cs typeface="Tajawal Medium" panose="00000600000000000000" pitchFamily="2" charset="-78"/>
              <a:sym typeface="+mn-ea"/>
            </a:endParaRPr>
          </a:p>
          <a:p>
            <a:pPr marL="514350" indent="-514350" algn="ctr">
              <a:buClrTx/>
              <a:buSzTx/>
              <a:buFontTx/>
              <a:buAutoNum type="arabicPeriod"/>
            </a:pPr>
            <a:endParaRPr lang="fr-FR" alt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7"/>
          <p:cNvSpPr txBox="1"/>
          <p:nvPr/>
        </p:nvSpPr>
        <p:spPr>
          <a:xfrm>
            <a:off x="62822" y="309749"/>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Zone de texte 2"/>
          <p:cNvSpPr txBox="1"/>
          <p:nvPr/>
        </p:nvSpPr>
        <p:spPr>
          <a:xfrm>
            <a:off x="52705" y="1500505"/>
            <a:ext cx="9522460" cy="3625608"/>
          </a:xfrm>
          <a:prstGeom prst="rect">
            <a:avLst/>
          </a:prstGeom>
          <a:noFill/>
        </p:spPr>
        <p:txBody>
          <a:bodyPr wrap="square" rtlCol="0">
            <a:spAutoFit/>
          </a:bodyPr>
          <a:lstStyle/>
          <a:p>
            <a:pPr indent="0" algn="just"/>
            <a:endParaRPr lang="fr-FR" altLang="en-US" sz="2800" b="0" dirty="0">
              <a:latin typeface="Times New Roman" panose="02020603050405020304" charset="0"/>
              <a:ea typeface="SimSun" panose="02010600030101010101" pitchFamily="2" charset="-122"/>
              <a:cs typeface="Times New Roman" panose="02020603050405020304" charset="0"/>
            </a:endParaRPr>
          </a:p>
          <a:p>
            <a:pPr marL="457835" indent="-457835" algn="ctr">
              <a:lnSpc>
                <a:spcPct val="100000"/>
              </a:lnSpc>
              <a:buClrTx/>
              <a:buSzTx/>
              <a:buFontTx/>
              <a:buNone/>
            </a:pPr>
            <a:r>
              <a:rPr lang="en-US" b="1" dirty="0">
                <a:solidFill>
                  <a:srgbClr val="00B0F0"/>
                </a:solidFill>
                <a:latin typeface="Times New Roman" panose="02020603050405020304" charset="0"/>
                <a:cs typeface="Times New Roman" panose="02020603050405020304" charset="0"/>
                <a:sym typeface="+mn-ea"/>
              </a:rPr>
              <a:t>(1</a:t>
            </a:r>
            <a:r>
              <a:rPr lang="en-US" b="1" dirty="0">
                <a:solidFill>
                  <a:srgbClr val="0070C0"/>
                </a:solidFill>
                <a:latin typeface="Times New Roman" panose="02020603050405020304" charset="0"/>
                <a:cs typeface="Times New Roman" panose="02020603050405020304" charset="0"/>
                <a:sym typeface="+mn-ea"/>
              </a:rPr>
              <a:t>)</a:t>
            </a:r>
            <a:r>
              <a:rPr lang="fr-FR" altLang="en-US" b="1" dirty="0">
                <a:solidFill>
                  <a:srgbClr val="0070C0"/>
                </a:solidFill>
                <a:latin typeface="Times New Roman" panose="02020603050405020304" charset="0"/>
                <a:cs typeface="Times New Roman" panose="02020603050405020304" charset="0"/>
                <a:sym typeface="+mn-ea"/>
              </a:rPr>
              <a:t> </a:t>
            </a:r>
            <a:r>
              <a:rPr lang="en-US" b="1" dirty="0">
                <a:solidFill>
                  <a:srgbClr val="0070C0"/>
                </a:solidFill>
                <a:latin typeface="Times New Roman" panose="02020603050405020304" charset="0"/>
                <a:cs typeface="Times New Roman" panose="02020603050405020304" charset="0"/>
                <a:sym typeface="+mn-ea"/>
              </a:rPr>
              <a:t>Clear statements of measurable objectives for the project and its components</a:t>
            </a:r>
          </a:p>
          <a:p>
            <a:pPr marL="457835" indent="-457835" algn="ctr">
              <a:lnSpc>
                <a:spcPct val="100000"/>
              </a:lnSpc>
              <a:buClrTx/>
              <a:buSzTx/>
              <a:buFontTx/>
              <a:buNone/>
            </a:pPr>
            <a:endParaRPr lang="en-US" b="1" dirty="0">
              <a:solidFill>
                <a:srgbClr val="0070C0"/>
              </a:solidFill>
              <a:latin typeface="Times New Roman" panose="02020603050405020304" charset="0"/>
              <a:cs typeface="Times New Roman" panose="02020603050405020304" charset="0"/>
            </a:endParaRPr>
          </a:p>
          <a:p>
            <a:pPr marL="457835" indent="-457835" algn="just">
              <a:lnSpc>
                <a:spcPct val="130000"/>
              </a:lnSpc>
              <a:buClrTx/>
              <a:buSzTx/>
              <a:buFontTx/>
              <a:buNone/>
            </a:pPr>
            <a:r>
              <a:rPr lang="fr-FR" altLang="en-US" b="1" dirty="0">
                <a:latin typeface="Times New Roman" panose="02020603050405020304" charset="0"/>
                <a:cs typeface="Times New Roman" panose="02020603050405020304" charset="0"/>
                <a:sym typeface="+mn-ea"/>
              </a:rPr>
              <a:t>- </a:t>
            </a:r>
            <a:r>
              <a:rPr lang="en-US" b="1" dirty="0">
                <a:latin typeface="Times New Roman" panose="02020603050405020304" charset="0"/>
                <a:cs typeface="Times New Roman" panose="02020603050405020304" charset="0"/>
                <a:sym typeface="+mn-ea"/>
              </a:rPr>
              <a:t>Projects are designed </a:t>
            </a:r>
            <a:r>
              <a:rPr lang="en-US" b="1" dirty="0">
                <a:highlight>
                  <a:srgbClr val="FFFF00"/>
                </a:highlight>
                <a:latin typeface="Times New Roman" panose="02020603050405020304" charset="0"/>
                <a:cs typeface="Times New Roman" panose="02020603050405020304" charset="0"/>
                <a:sym typeface="+mn-ea"/>
              </a:rPr>
              <a:t>to contribute to long-term sectoral</a:t>
            </a:r>
            <a:r>
              <a:rPr lang="fr-FR" altLang="en-US" b="1" dirty="0">
                <a:highlight>
                  <a:srgbClr val="FFFF00"/>
                </a:highlight>
                <a:latin typeface="Times New Roman" panose="02020603050405020304" charset="0"/>
                <a:cs typeface="Times New Roman" panose="02020603050405020304" charset="0"/>
                <a:sym typeface="+mn-ea"/>
              </a:rPr>
              <a:t> </a:t>
            </a:r>
            <a:r>
              <a:rPr lang="en-US" b="1" dirty="0">
                <a:highlight>
                  <a:srgbClr val="FFFF00"/>
                </a:highlight>
                <a:latin typeface="Times New Roman" panose="02020603050405020304" charset="0"/>
                <a:cs typeface="Times New Roman" panose="02020603050405020304" charset="0"/>
                <a:sym typeface="+mn-ea"/>
              </a:rPr>
              <a:t>development goals,</a:t>
            </a:r>
            <a:r>
              <a:rPr lang="en-US" b="1" dirty="0">
                <a:latin typeface="Times New Roman" panose="02020603050405020304" charset="0"/>
                <a:cs typeface="Times New Roman" panose="02020603050405020304" charset="0"/>
                <a:sym typeface="+mn-ea"/>
              </a:rPr>
              <a:t> but </a:t>
            </a:r>
            <a:r>
              <a:rPr lang="en-US" b="1" u="sng" dirty="0">
                <a:latin typeface="Times New Roman" panose="02020603050405020304" charset="0"/>
                <a:cs typeface="Times New Roman" panose="02020603050405020304" charset="0"/>
                <a:sym typeface="+mn-ea"/>
              </a:rPr>
              <a:t>at the level of project purpose </a:t>
            </a:r>
            <a:r>
              <a:rPr lang="en-US" b="1" dirty="0">
                <a:latin typeface="Times New Roman" panose="02020603050405020304" charset="0"/>
                <a:cs typeface="Times New Roman" panose="02020603050405020304" charset="0"/>
                <a:sym typeface="+mn-ea"/>
              </a:rPr>
              <a:t>their outcomes should be quite </a:t>
            </a:r>
            <a:r>
              <a:rPr lang="en-US" b="1" dirty="0">
                <a:solidFill>
                  <a:srgbClr val="C00000"/>
                </a:solidFill>
                <a:latin typeface="Times New Roman" panose="02020603050405020304" charset="0"/>
                <a:cs typeface="Times New Roman" panose="02020603050405020304" charset="0"/>
                <a:sym typeface="+mn-ea"/>
              </a:rPr>
              <a:t>specific and complete.</a:t>
            </a:r>
            <a:r>
              <a:rPr lang="en-US" b="1" dirty="0">
                <a:highlight>
                  <a:srgbClr val="00FFFF"/>
                </a:highlight>
                <a:latin typeface="Times New Roman" panose="02020603050405020304" charset="0"/>
                <a:cs typeface="Times New Roman" panose="02020603050405020304" charset="0"/>
                <a:sym typeface="+mn-ea"/>
              </a:rPr>
              <a:t> </a:t>
            </a:r>
          </a:p>
          <a:p>
            <a:pPr marL="457835" indent="-457835" algn="just">
              <a:lnSpc>
                <a:spcPct val="130000"/>
              </a:lnSpc>
              <a:buClrTx/>
              <a:buSzTx/>
              <a:buFontTx/>
              <a:buNone/>
            </a:pPr>
            <a:r>
              <a:rPr lang="fr-FR" altLang="en-US" b="1" dirty="0">
                <a:latin typeface="Times New Roman" panose="02020603050405020304" charset="0"/>
                <a:cs typeface="Times New Roman" panose="02020603050405020304" charset="0"/>
                <a:sym typeface="+mn-ea"/>
              </a:rPr>
              <a:t>- </a:t>
            </a:r>
            <a:r>
              <a:rPr lang="en-US" b="1" dirty="0" smtClean="0">
                <a:solidFill>
                  <a:srgbClr val="C00000"/>
                </a:solidFill>
                <a:latin typeface="Times New Roman" panose="02020603050405020304" charset="0"/>
                <a:cs typeface="Times New Roman" panose="02020603050405020304" charset="0"/>
                <a:sym typeface="+mn-ea"/>
              </a:rPr>
              <a:t>Objectives</a:t>
            </a:r>
            <a:r>
              <a:rPr lang="en-US" b="1" dirty="0" smtClean="0">
                <a:latin typeface="Times New Roman" panose="02020603050405020304" charset="0"/>
                <a:cs typeface="Times New Roman" panose="02020603050405020304" charset="0"/>
                <a:sym typeface="+mn-ea"/>
              </a:rPr>
              <a:t> at the level of project purpose should be specific to the project interventions, </a:t>
            </a:r>
            <a:r>
              <a:rPr lang="en-US" b="1" dirty="0" smtClean="0">
                <a:solidFill>
                  <a:schemeClr val="accent5"/>
                </a:solidFill>
                <a:latin typeface="Times New Roman" panose="02020603050405020304" charset="0"/>
                <a:cs typeface="Times New Roman" panose="02020603050405020304" charset="0"/>
                <a:sym typeface="+mn-ea"/>
              </a:rPr>
              <a:t>realistic in the timeframe for their implementation</a:t>
            </a:r>
            <a:r>
              <a:rPr lang="en-US" b="1" dirty="0" smtClean="0">
                <a:latin typeface="Times New Roman" panose="02020603050405020304" charset="0"/>
                <a:cs typeface="Times New Roman" panose="02020603050405020304" charset="0"/>
                <a:sym typeface="+mn-ea"/>
              </a:rPr>
              <a:t> and </a:t>
            </a:r>
            <a:r>
              <a:rPr lang="en-US" b="1" dirty="0" smtClean="0">
                <a:solidFill>
                  <a:schemeClr val="accent6"/>
                </a:solidFill>
                <a:latin typeface="Times New Roman" panose="02020603050405020304" charset="0"/>
                <a:cs typeface="Times New Roman" panose="02020603050405020304" charset="0"/>
                <a:sym typeface="+mn-ea"/>
              </a:rPr>
              <a:t>measurable for evaluation</a:t>
            </a:r>
            <a:r>
              <a:rPr lang="en-US" b="1" dirty="0" smtClean="0">
                <a:latin typeface="Times New Roman" panose="02020603050405020304" charset="0"/>
                <a:cs typeface="Times New Roman" panose="02020603050405020304" charset="0"/>
                <a:sym typeface="+mn-ea"/>
              </a:rPr>
              <a:t>.</a:t>
            </a:r>
            <a:endParaRPr lang="en-US" b="1" dirty="0" smtClean="0">
              <a:solidFill>
                <a:schemeClr val="tx1"/>
              </a:solidFill>
              <a:latin typeface="Times New Roman" panose="02020603050405020304" charset="0"/>
              <a:cs typeface="Times New Roman" panose="02020603050405020304" charset="0"/>
            </a:endParaRPr>
          </a:p>
          <a:p>
            <a:pPr indent="0" algn="just">
              <a:lnSpc>
                <a:spcPct val="100000"/>
              </a:lnSpc>
              <a:buClrTx/>
              <a:buSzTx/>
              <a:buFont typeface="Wingdings" panose="05000000000000000000" charset="0"/>
              <a:buNone/>
            </a:pPr>
            <a:endParaRPr lang="en-US" sz="2400" b="1" dirty="0" smtClean="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400" b="1" dirty="0">
              <a:solidFill>
                <a:schemeClr val="tx1"/>
              </a:solidFill>
              <a:latin typeface="Times New Roman" panose="02020603050405020304" charset="0"/>
              <a:cs typeface="Times New Roman" panose="02020603050405020304" charset="0"/>
            </a:endParaRPr>
          </a:p>
          <a:p>
            <a:pPr indent="0" algn="ctr"/>
            <a:endParaRPr lang="fr-FR" altLang="en-US" sz="2400" b="1" dirty="0"/>
          </a:p>
        </p:txBody>
      </p:sp>
      <p:sp>
        <p:nvSpPr>
          <p:cNvPr id="2" name="Rectangle 1"/>
          <p:cNvSpPr>
            <a:spLocks noChangeArrowheads="1"/>
          </p:cNvSpPr>
          <p:nvPr/>
        </p:nvSpPr>
        <p:spPr bwMode="auto">
          <a:xfrm>
            <a:off x="513806" y="4063207"/>
            <a:ext cx="8911259" cy="1892826"/>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fr-FR" sz="2100" b="1" i="0" u="none" strike="noStrike" cap="none" normalizeH="0" baseline="0" dirty="0" smtClean="0">
                <a:ln>
                  <a:noFill/>
                </a:ln>
                <a:solidFill>
                  <a:srgbClr val="00B0F0"/>
                </a:solidFill>
                <a:effectLst/>
                <a:latin typeface="inherit"/>
                <a:cs typeface="Arial" panose="020B0604020202020204" pitchFamily="34" charset="0"/>
              </a:rPr>
              <a:t>بيانات واضحة للأهداف القابلة للقياس للمشروع ومكوناته</a:t>
            </a:r>
            <a:endParaRPr kumimoji="0" lang="fr-FR" altLang="fr-FR" sz="2100" b="1" i="0" u="none" strike="noStrike" cap="none" normalizeH="0" baseline="0" dirty="0" smtClean="0">
              <a:ln>
                <a:noFill/>
              </a:ln>
              <a:solidFill>
                <a:srgbClr val="00B0F0"/>
              </a:solidFill>
              <a:effectLst/>
              <a:latin typeface="inheri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fr-FR" sz="2100" b="0" i="0" u="none" strike="noStrike" cap="none" normalizeH="0" baseline="0" dirty="0" smtClean="0">
                <a:ln>
                  <a:noFill/>
                </a:ln>
                <a:solidFill>
                  <a:srgbClr val="202124"/>
                </a:solidFill>
                <a:effectLst/>
                <a:latin typeface="inherit"/>
                <a:cs typeface="Arial" panose="020B0604020202020204" pitchFamily="34" charset="0"/>
              </a:rPr>
              <a:t> - تم تصميم المشاريع للمساهمة في أهداف التنمية القطاعية </a:t>
            </a:r>
            <a:r>
              <a:rPr kumimoji="0" lang="ar-SA" altLang="fr-FR" sz="2100" b="0" i="0" u="sng" strike="noStrike" cap="none" normalizeH="0" baseline="0" dirty="0" smtClean="0">
                <a:ln>
                  <a:noFill/>
                </a:ln>
                <a:solidFill>
                  <a:srgbClr val="FF0000"/>
                </a:solidFill>
                <a:effectLst/>
                <a:latin typeface="inherit"/>
                <a:cs typeface="Arial" panose="020B0604020202020204" pitchFamily="34" charset="0"/>
              </a:rPr>
              <a:t>طويلة الأجل </a:t>
            </a:r>
            <a:r>
              <a:rPr kumimoji="0" lang="ar-SA" altLang="fr-FR" sz="2100" b="0" i="0" u="none" strike="noStrike" cap="none" normalizeH="0" baseline="0" dirty="0" smtClean="0">
                <a:ln>
                  <a:noFill/>
                </a:ln>
                <a:solidFill>
                  <a:srgbClr val="202124"/>
                </a:solidFill>
                <a:effectLst/>
                <a:latin typeface="inherit"/>
                <a:cs typeface="Arial" panose="020B0604020202020204" pitchFamily="34" charset="0"/>
              </a:rPr>
              <a:t>، ولكن على مستوى غرض المشروع ، يجب أن </a:t>
            </a:r>
            <a:r>
              <a:rPr kumimoji="0" lang="ar-SA" altLang="fr-FR" sz="2100" b="0" i="0" u="sng" strike="noStrike" cap="none" normalizeH="0" baseline="0" dirty="0" smtClean="0">
                <a:ln>
                  <a:noFill/>
                </a:ln>
                <a:solidFill>
                  <a:srgbClr val="202124"/>
                </a:solidFill>
                <a:effectLst/>
                <a:latin typeface="inherit"/>
                <a:cs typeface="Arial" panose="020B0604020202020204" pitchFamily="34" charset="0"/>
              </a:rPr>
              <a:t>تكون نتائجها محددة تمامًا وكاملة</a:t>
            </a:r>
            <a:r>
              <a:rPr kumimoji="0" lang="ar-SA" altLang="fr-FR" sz="2100" b="0" i="0" u="none" strike="noStrike" cap="none" normalizeH="0" baseline="0" dirty="0" smtClean="0">
                <a:ln>
                  <a:noFill/>
                </a:ln>
                <a:solidFill>
                  <a:srgbClr val="202124"/>
                </a:solidFill>
                <a:effectLst/>
                <a:latin typeface="inherit"/>
                <a:cs typeface="Arial" panose="020B0604020202020204" pitchFamily="34" charset="0"/>
              </a:rPr>
              <a:t>. </a:t>
            </a:r>
            <a:endParaRPr kumimoji="0" lang="fr-FR" altLang="fr-FR" sz="2100" b="0" i="0" u="none" strike="noStrike" cap="none" normalizeH="0" baseline="0" dirty="0" smtClean="0">
              <a:ln>
                <a:noFill/>
              </a:ln>
              <a:solidFill>
                <a:srgbClr val="202124"/>
              </a:solidFill>
              <a:effectLst/>
              <a:latin typeface="inheri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fr-FR" sz="2100" b="0" i="0" u="none" strike="noStrike" cap="none" normalizeH="0" baseline="0" dirty="0" smtClean="0">
                <a:ln>
                  <a:noFill/>
                </a:ln>
                <a:solidFill>
                  <a:srgbClr val="202124"/>
                </a:solidFill>
                <a:effectLst/>
                <a:latin typeface="inherit"/>
                <a:cs typeface="Arial" panose="020B0604020202020204" pitchFamily="34" charset="0"/>
              </a:rPr>
              <a:t>- يجب أن تكون الأهداف على مستوى غرض المشروع محددة لتدخلات المشروع ، وواقعية في الإطار الزمني لتنفيذها وقابلة للقياس من أجل التقييم</a:t>
            </a:r>
            <a:r>
              <a:rPr kumimoji="0" lang="fr-FR" altLang="fr-FR" sz="2100" b="0" i="0" u="none" strike="noStrike" cap="none" normalizeH="0" baseline="0" dirty="0" smtClean="0">
                <a:ln>
                  <a:noFill/>
                </a:ln>
                <a:solidFill>
                  <a:srgbClr val="202124"/>
                </a:solidFill>
                <a:effectLst/>
                <a:latin typeface="inherit"/>
                <a:cs typeface="Arial" panose="020B0604020202020204" pitchFamily="34" charset="0"/>
              </a:rPr>
              <a:t>.</a:t>
            </a:r>
            <a:endParaRPr kumimoji="0" lang="fr-FR" altLang="fr-FR"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35102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5</a:t>
            </a:fld>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1048795"/>
            <a:ext cx="8360410" cy="5373779"/>
          </a:xfrm>
          <a:prstGeom prst="rect">
            <a:avLst/>
          </a:prstGeom>
          <a:noFill/>
          <a:ln>
            <a:noFill/>
            <a:prstDash val="lgDash"/>
          </a:ln>
        </p:spPr>
        <p:txBody>
          <a:bodyPr wrap="square" rtlCol="0">
            <a:spAutoFit/>
          </a:bodyPr>
          <a:lstStyle/>
          <a:p>
            <a:pPr marL="2540" indent="-2540" algn="ctr">
              <a:lnSpc>
                <a:spcPct val="130000"/>
              </a:lnSpc>
              <a:buClrTx/>
              <a:buSzTx/>
              <a:buFont typeface="Arial" panose="020B0604020202020204" pitchFamily="34" charset="0"/>
              <a:buNone/>
            </a:pPr>
            <a:endParaRPr lang="fr-FR" altLang="en-US" sz="2400" b="1" i="1" dirty="0">
              <a:gradFill>
                <a:gsLst>
                  <a:gs pos="0">
                    <a:srgbClr val="007BD3"/>
                  </a:gs>
                  <a:gs pos="100000">
                    <a:srgbClr val="034373"/>
                  </a:gs>
                </a:gsLst>
                <a:lin scaled="0"/>
              </a:gradFill>
              <a:latin typeface="Times New Roman" panose="02020603050405020304" charset="0"/>
              <a:cs typeface="Times New Roman" panose="02020603050405020304" charset="0"/>
            </a:endParaRPr>
          </a:p>
          <a:p>
            <a:pPr marL="457835" indent="-457835" algn="ctr">
              <a:lnSpc>
                <a:spcPct val="100000"/>
              </a:lnSpc>
              <a:buClrTx/>
              <a:buSzTx/>
              <a:buFontTx/>
              <a:buNone/>
            </a:pPr>
            <a:endParaRPr lang="en-US" sz="1600" b="1" dirty="0">
              <a:solidFill>
                <a:srgbClr val="00B0F0"/>
              </a:solidFill>
              <a:latin typeface="Times New Roman" panose="02020603050405020304" charset="0"/>
              <a:cs typeface="Times New Roman" panose="02020603050405020304" charset="0"/>
              <a:sym typeface="+mn-ea"/>
            </a:endParaRPr>
          </a:p>
          <a:p>
            <a:pPr marL="457835" indent="-457835" algn="ctr">
              <a:lnSpc>
                <a:spcPct val="100000"/>
              </a:lnSpc>
              <a:buClrTx/>
              <a:buSzTx/>
              <a:buFontTx/>
              <a:buNone/>
            </a:pPr>
            <a:r>
              <a:rPr lang="fr-FR" altLang="en-US" sz="1600" b="1" dirty="0">
                <a:solidFill>
                  <a:srgbClr val="00B0F0"/>
                </a:solidFill>
                <a:latin typeface="Times New Roman" panose="02020603050405020304" charset="0"/>
                <a:cs typeface="Times New Roman" panose="02020603050405020304" charset="0"/>
                <a:sym typeface="+mn-ea"/>
              </a:rPr>
              <a:t> (2) A </a:t>
            </a:r>
            <a:r>
              <a:rPr lang="fr-FR" altLang="en-US" sz="1600" b="1" dirty="0" err="1">
                <a:solidFill>
                  <a:srgbClr val="00B0F0"/>
                </a:solidFill>
                <a:latin typeface="Times New Roman" panose="02020603050405020304" charset="0"/>
                <a:cs typeface="Times New Roman" panose="02020603050405020304" charset="0"/>
                <a:sym typeface="+mn-ea"/>
              </a:rPr>
              <a:t>structured</a:t>
            </a:r>
            <a:r>
              <a:rPr lang="fr-FR" altLang="en-US" sz="1600" b="1" dirty="0">
                <a:solidFill>
                  <a:srgbClr val="00B0F0"/>
                </a:solidFill>
                <a:latin typeface="Times New Roman" panose="02020603050405020304" charset="0"/>
                <a:cs typeface="Times New Roman" panose="02020603050405020304" charset="0"/>
                <a:sym typeface="+mn-ea"/>
              </a:rPr>
              <a:t> set of </a:t>
            </a:r>
            <a:r>
              <a:rPr lang="fr-FR" altLang="en-US" sz="1600" b="1" dirty="0" err="1">
                <a:solidFill>
                  <a:srgbClr val="00B0F0"/>
                </a:solidFill>
                <a:latin typeface="Times New Roman" panose="02020603050405020304" charset="0"/>
                <a:cs typeface="Times New Roman" panose="02020603050405020304" charset="0"/>
                <a:sym typeface="+mn-ea"/>
              </a:rPr>
              <a:t>indicators</a:t>
            </a:r>
            <a:r>
              <a:rPr lang="fr-FR" altLang="en-US" sz="1600" b="1" dirty="0">
                <a:solidFill>
                  <a:srgbClr val="00B0F0"/>
                </a:solidFill>
                <a:latin typeface="Times New Roman" panose="02020603050405020304" charset="0"/>
                <a:cs typeface="Times New Roman" panose="02020603050405020304" charset="0"/>
                <a:sym typeface="+mn-ea"/>
              </a:rPr>
              <a:t> </a:t>
            </a:r>
            <a:r>
              <a:rPr lang="fr-FR" altLang="en-US" sz="1600" b="1" dirty="0" err="1">
                <a:solidFill>
                  <a:srgbClr val="00B0F0"/>
                </a:solidFill>
                <a:latin typeface="Times New Roman" panose="02020603050405020304" charset="0"/>
                <a:cs typeface="Times New Roman" panose="02020603050405020304" charset="0"/>
                <a:sym typeface="+mn-ea"/>
              </a:rPr>
              <a:t>covering</a:t>
            </a:r>
            <a:r>
              <a:rPr lang="fr-FR" altLang="en-US" sz="1600" b="1" dirty="0">
                <a:solidFill>
                  <a:srgbClr val="00B0F0"/>
                </a:solidFill>
                <a:latin typeface="Times New Roman" panose="02020603050405020304" charset="0"/>
                <a:cs typeface="Times New Roman" panose="02020603050405020304" charset="0"/>
                <a:sym typeface="+mn-ea"/>
              </a:rPr>
              <a:t>: inputs, </a:t>
            </a:r>
            <a:r>
              <a:rPr lang="fr-FR" altLang="en-US" sz="1600" b="1" dirty="0" err="1">
                <a:solidFill>
                  <a:srgbClr val="00B0F0"/>
                </a:solidFill>
                <a:latin typeface="Times New Roman" panose="02020603050405020304" charset="0"/>
                <a:cs typeface="Times New Roman" panose="02020603050405020304" charset="0"/>
                <a:sym typeface="+mn-ea"/>
              </a:rPr>
              <a:t>process</a:t>
            </a:r>
            <a:r>
              <a:rPr lang="fr-FR" altLang="en-US" sz="1600" b="1" dirty="0">
                <a:solidFill>
                  <a:srgbClr val="00B0F0"/>
                </a:solidFill>
                <a:latin typeface="Times New Roman" panose="02020603050405020304" charset="0"/>
                <a:cs typeface="Times New Roman" panose="02020603050405020304" charset="0"/>
                <a:sym typeface="+mn-ea"/>
              </a:rPr>
              <a:t>, outputs, </a:t>
            </a:r>
            <a:r>
              <a:rPr lang="fr-FR" altLang="en-US" sz="1600" b="1" dirty="0" err="1">
                <a:solidFill>
                  <a:srgbClr val="00B0F0"/>
                </a:solidFill>
                <a:latin typeface="Times New Roman" panose="02020603050405020304" charset="0"/>
                <a:cs typeface="Times New Roman" panose="02020603050405020304" charset="0"/>
                <a:sym typeface="+mn-ea"/>
              </a:rPr>
              <a:t>outcomes</a:t>
            </a:r>
            <a:r>
              <a:rPr lang="fr-FR" altLang="en-US" sz="1600" b="1" dirty="0">
                <a:solidFill>
                  <a:srgbClr val="00B0F0"/>
                </a:solidFill>
                <a:latin typeface="Times New Roman" panose="02020603050405020304" charset="0"/>
                <a:cs typeface="Times New Roman" panose="02020603050405020304" charset="0"/>
                <a:sym typeface="+mn-ea"/>
              </a:rPr>
              <a:t>, impact, and </a:t>
            </a:r>
            <a:r>
              <a:rPr lang="fr-FR" altLang="en-US" sz="1600" b="1" dirty="0" err="1">
                <a:solidFill>
                  <a:srgbClr val="00B0F0"/>
                </a:solidFill>
                <a:latin typeface="Times New Roman" panose="02020603050405020304" charset="0"/>
                <a:cs typeface="Times New Roman" panose="02020603050405020304" charset="0"/>
                <a:sym typeface="+mn-ea"/>
              </a:rPr>
              <a:t>exogenous</a:t>
            </a:r>
            <a:r>
              <a:rPr lang="fr-FR" altLang="en-US" sz="1600" b="1" dirty="0">
                <a:solidFill>
                  <a:srgbClr val="00B0F0"/>
                </a:solidFill>
                <a:latin typeface="Times New Roman" panose="02020603050405020304" charset="0"/>
                <a:cs typeface="Times New Roman" panose="02020603050405020304" charset="0"/>
                <a:sym typeface="+mn-ea"/>
              </a:rPr>
              <a:t> </a:t>
            </a:r>
            <a:r>
              <a:rPr lang="fr-FR" altLang="en-US" sz="1600" b="1" dirty="0" err="1">
                <a:solidFill>
                  <a:srgbClr val="00B0F0"/>
                </a:solidFill>
                <a:latin typeface="Times New Roman" panose="02020603050405020304" charset="0"/>
                <a:cs typeface="Times New Roman" panose="02020603050405020304" charset="0"/>
                <a:sym typeface="+mn-ea"/>
              </a:rPr>
              <a:t>factors</a:t>
            </a:r>
            <a:r>
              <a:rPr lang="fr-FR" altLang="en-US" sz="1600" b="1" dirty="0">
                <a:solidFill>
                  <a:srgbClr val="00B0F0"/>
                </a:solidFill>
                <a:latin typeface="Times New Roman" panose="02020603050405020304" charset="0"/>
                <a:cs typeface="Times New Roman" panose="02020603050405020304" charset="0"/>
                <a:sym typeface="+mn-ea"/>
              </a:rPr>
              <a:t>.</a:t>
            </a:r>
          </a:p>
          <a:p>
            <a:pPr marL="457835" indent="-457835" algn="ctr">
              <a:lnSpc>
                <a:spcPct val="100000"/>
              </a:lnSpc>
              <a:buClrTx/>
              <a:buSzTx/>
              <a:buFontTx/>
              <a:buNone/>
            </a:pPr>
            <a:endParaRPr lang="en-US" sz="1600" b="1" dirty="0">
              <a:solidFill>
                <a:srgbClr val="00B0F0"/>
              </a:soli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r>
              <a:rPr lang="fr-FR" altLang="en-US" sz="1600" b="1" i="1" dirty="0">
                <a:gradFill>
                  <a:gsLst>
                    <a:gs pos="0">
                      <a:srgbClr val="007BD3"/>
                    </a:gs>
                    <a:gs pos="100000">
                      <a:srgbClr val="034373"/>
                    </a:gs>
                  </a:gsLst>
                  <a:lin scaled="0"/>
                </a:gra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Indicators</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provide</a:t>
            </a:r>
            <a:r>
              <a:rPr lang="fr-FR" altLang="en-US" sz="1600" b="1" dirty="0">
                <a:solidFill>
                  <a:schemeClr val="tx1"/>
                </a:solidFill>
                <a:latin typeface="Times New Roman" panose="02020603050405020304" charset="0"/>
                <a:cs typeface="Times New Roman" panose="02020603050405020304" charset="0"/>
              </a:rPr>
              <a:t> the</a:t>
            </a:r>
            <a:r>
              <a:rPr lang="fr-FR" altLang="en-US" sz="1600" b="1" dirty="0">
                <a:solidFill>
                  <a:schemeClr val="tx1"/>
                </a:solidFill>
                <a:highlight>
                  <a:srgbClr val="00FFFF"/>
                </a:highlight>
                <a:latin typeface="Times New Roman" panose="02020603050405020304" charset="0"/>
                <a:cs typeface="Times New Roman" panose="02020603050405020304" charset="0"/>
              </a:rPr>
              <a:t> qualitative and quantitative</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detail</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necessary</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a:solidFill>
                  <a:srgbClr val="7030A0"/>
                </a:solidFill>
                <a:latin typeface="Times New Roman" panose="02020603050405020304" charset="0"/>
                <a:cs typeface="Times New Roman" panose="02020603050405020304" charset="0"/>
              </a:rPr>
              <a:t>to monitor and </a:t>
            </a:r>
            <a:r>
              <a:rPr lang="fr-FR" altLang="en-US" sz="1600" b="1" dirty="0" err="1">
                <a:solidFill>
                  <a:srgbClr val="7030A0"/>
                </a:solidFill>
                <a:latin typeface="Times New Roman" panose="02020603050405020304" charset="0"/>
                <a:cs typeface="Times New Roman" panose="02020603050405020304" charset="0"/>
              </a:rPr>
              <a:t>evaluate</a:t>
            </a:r>
            <a:r>
              <a:rPr lang="fr-FR" altLang="en-US" sz="1600" b="1" dirty="0">
                <a:solidFill>
                  <a:srgbClr val="7030A0"/>
                </a:solidFill>
                <a:latin typeface="Times New Roman" panose="02020603050405020304" charset="0"/>
                <a:cs typeface="Times New Roman" panose="02020603050405020304" charset="0"/>
              </a:rPr>
              <a:t> </a:t>
            </a:r>
            <a:r>
              <a:rPr lang="fr-FR" altLang="en-US" sz="1600" b="1" dirty="0" err="1">
                <a:solidFill>
                  <a:srgbClr val="7030A0"/>
                </a:solidFill>
                <a:latin typeface="Times New Roman" panose="02020603050405020304" charset="0"/>
                <a:cs typeface="Times New Roman" panose="02020603050405020304" charset="0"/>
              </a:rPr>
              <a:t>progress</a:t>
            </a:r>
            <a:r>
              <a:rPr lang="fr-FR" altLang="en-US" sz="1600" b="1" dirty="0">
                <a:solidFill>
                  <a:srgbClr val="7030A0"/>
                </a:solidFill>
                <a:latin typeface="Times New Roman" panose="02020603050405020304" charset="0"/>
                <a:cs typeface="Times New Roman" panose="02020603050405020304" charset="0"/>
              </a:rPr>
              <a:t> and </a:t>
            </a:r>
            <a:r>
              <a:rPr lang="fr-FR" altLang="en-US" sz="1600" b="1" dirty="0" err="1">
                <a:solidFill>
                  <a:srgbClr val="7030A0"/>
                </a:solidFill>
                <a:latin typeface="Times New Roman" panose="02020603050405020304" charset="0"/>
                <a:cs typeface="Times New Roman" panose="02020603050405020304" charset="0"/>
              </a:rPr>
              <a:t>achievements</a:t>
            </a:r>
            <a:r>
              <a:rPr lang="fr-FR" altLang="en-US" sz="1600" b="1" dirty="0">
                <a:solidFill>
                  <a:srgbClr val="7030A0"/>
                </a:solidFill>
                <a:latin typeface="Times New Roman" panose="02020603050405020304" charset="0"/>
                <a:cs typeface="Times New Roman" panose="02020603050405020304" charset="0"/>
              </a:rPr>
              <a:t> at all </a:t>
            </a:r>
            <a:r>
              <a:rPr lang="fr-FR" altLang="en-US" sz="1600" b="1" dirty="0" err="1">
                <a:solidFill>
                  <a:srgbClr val="7030A0"/>
                </a:solidFill>
                <a:latin typeface="Times New Roman" panose="02020603050405020304" charset="0"/>
                <a:cs typeface="Times New Roman" panose="02020603050405020304" charset="0"/>
              </a:rPr>
              <a:t>levels</a:t>
            </a:r>
            <a:r>
              <a:rPr lang="fr-FR" altLang="en-US" sz="1600" b="1" dirty="0">
                <a:solidFill>
                  <a:srgbClr val="7030A0"/>
                </a:solidFill>
                <a:latin typeface="Times New Roman" panose="02020603050405020304" charset="0"/>
                <a:cs typeface="Times New Roman" panose="02020603050405020304" charset="0"/>
              </a:rPr>
              <a:t> of the </a:t>
            </a:r>
            <a:r>
              <a:rPr lang="fr-FR" altLang="en-US" sz="1600" b="1" dirty="0" err="1">
                <a:solidFill>
                  <a:srgbClr val="7030A0"/>
                </a:solidFill>
                <a:latin typeface="Times New Roman" panose="02020603050405020304" charset="0"/>
                <a:cs typeface="Times New Roman" panose="02020603050405020304" charset="0"/>
              </a:rPr>
              <a:t>project</a:t>
            </a:r>
            <a:r>
              <a:rPr lang="fr-FR" altLang="en-US" sz="1600" b="1" dirty="0">
                <a:solidFill>
                  <a:srgbClr val="7030A0"/>
                </a:solidFill>
                <a:latin typeface="Times New Roman" panose="02020603050405020304" charset="0"/>
                <a:cs typeface="Times New Roman" panose="02020603050405020304" charset="0"/>
              </a:rPr>
              <a:t> </a:t>
            </a:r>
            <a:r>
              <a:rPr lang="fr-FR" altLang="en-US" sz="1600" b="1" dirty="0" err="1">
                <a:solidFill>
                  <a:srgbClr val="7030A0"/>
                </a:solidFill>
                <a:latin typeface="Times New Roman" panose="02020603050405020304" charset="0"/>
                <a:cs typeface="Times New Roman" panose="02020603050405020304" charset="0"/>
              </a:rPr>
              <a:t>hierarchy</a:t>
            </a:r>
            <a:r>
              <a:rPr lang="fr-FR" altLang="en-US" sz="1600" b="1" dirty="0">
                <a:solidFill>
                  <a:schemeClr val="tx1"/>
                </a:solidFill>
                <a:latin typeface="Times New Roman" panose="02020603050405020304" charset="0"/>
                <a:cs typeface="Times New Roman" panose="02020603050405020304" charset="0"/>
              </a:rPr>
              <a:t>. </a:t>
            </a:r>
          </a:p>
          <a:p>
            <a:pPr marL="2540" indent="-2540" algn="ctr">
              <a:lnSpc>
                <a:spcPct val="130000"/>
              </a:lnSpc>
              <a:buClrTx/>
              <a:buSzTx/>
              <a:buFont typeface="Arial" panose="020B0604020202020204" pitchFamily="34" charset="0"/>
              <a:buNone/>
            </a:pPr>
            <a:r>
              <a:rPr lang="fr-FR" altLang="en-US" sz="1600" b="1" dirty="0">
                <a:solidFill>
                  <a:schemeClr val="tx1"/>
                </a:solidFill>
                <a:latin typeface="Times New Roman" panose="02020603050405020304" charset="0"/>
                <a:cs typeface="Times New Roman" panose="02020603050405020304" charset="0"/>
              </a:rPr>
              <a:t>The </a:t>
            </a:r>
            <a:r>
              <a:rPr lang="fr-FR" altLang="en-US" sz="1600" b="1" dirty="0" err="1">
                <a:solidFill>
                  <a:schemeClr val="tx1"/>
                </a:solidFill>
                <a:latin typeface="Times New Roman" panose="02020603050405020304" charset="0"/>
                <a:cs typeface="Times New Roman" panose="02020603050405020304" charset="0"/>
              </a:rPr>
              <a:t>ability</a:t>
            </a:r>
            <a:r>
              <a:rPr lang="fr-FR" altLang="en-US" sz="1600" b="1" dirty="0">
                <a:solidFill>
                  <a:schemeClr val="tx1"/>
                </a:solidFill>
                <a:latin typeface="Times New Roman" panose="02020603050405020304" charset="0"/>
                <a:cs typeface="Times New Roman" panose="02020603050405020304" charset="0"/>
              </a:rPr>
              <a:t> to </a:t>
            </a:r>
            <a:r>
              <a:rPr lang="fr-FR" altLang="en-US" sz="1600" b="1" dirty="0" err="1">
                <a:solidFill>
                  <a:schemeClr val="tx1"/>
                </a:solidFill>
                <a:latin typeface="Times New Roman" panose="02020603050405020304" charset="0"/>
                <a:cs typeface="Times New Roman" panose="02020603050405020304" charset="0"/>
              </a:rPr>
              <a:t>define</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a:solidFill>
                  <a:schemeClr val="tx1"/>
                </a:solidFill>
                <a:highlight>
                  <a:srgbClr val="00FF00"/>
                </a:highlight>
                <a:latin typeface="Times New Roman" panose="02020603050405020304" charset="0"/>
                <a:cs typeface="Times New Roman" panose="02020603050405020304" charset="0"/>
              </a:rPr>
              <a:t>an </a:t>
            </a:r>
            <a:r>
              <a:rPr lang="fr-FR" altLang="en-US" sz="1600" b="1" dirty="0" err="1">
                <a:solidFill>
                  <a:schemeClr val="tx1"/>
                </a:solidFill>
                <a:highlight>
                  <a:srgbClr val="00FF00"/>
                </a:highlight>
                <a:latin typeface="Times New Roman" panose="02020603050405020304" charset="0"/>
                <a:cs typeface="Times New Roman" panose="02020603050405020304" charset="0"/>
              </a:rPr>
              <a:t>indicator</a:t>
            </a:r>
            <a:r>
              <a:rPr lang="fr-FR" altLang="en-US" sz="1600" b="1" dirty="0">
                <a:solidFill>
                  <a:schemeClr val="tx1"/>
                </a:solidFill>
                <a:latin typeface="Times New Roman" panose="02020603050405020304" charset="0"/>
                <a:cs typeface="Times New Roman" panose="02020603050405020304" charset="0"/>
              </a:rPr>
              <a:t>, and </a:t>
            </a:r>
            <a:r>
              <a:rPr lang="fr-FR" altLang="en-US" sz="1600" b="1" dirty="0" err="1">
                <a:solidFill>
                  <a:schemeClr val="tx1"/>
                </a:solidFill>
                <a:latin typeface="Times New Roman" panose="02020603050405020304" charset="0"/>
                <a:cs typeface="Times New Roman" panose="02020603050405020304" charset="0"/>
              </a:rPr>
              <a:t>agree</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with</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partners</a:t>
            </a:r>
            <a:r>
              <a:rPr lang="fr-FR" altLang="en-US" sz="1600" b="1" dirty="0">
                <a:solidFill>
                  <a:schemeClr val="tx1"/>
                </a:solidFill>
                <a:latin typeface="Times New Roman" panose="02020603050405020304" charset="0"/>
                <a:cs typeface="Times New Roman" panose="02020603050405020304" charset="0"/>
              </a:rPr>
              <a:t> and </a:t>
            </a:r>
            <a:r>
              <a:rPr lang="fr-FR" altLang="en-US" sz="1600" b="1" dirty="0" err="1">
                <a:solidFill>
                  <a:schemeClr val="tx1"/>
                </a:solidFill>
                <a:latin typeface="Times New Roman" panose="02020603050405020304" charset="0"/>
                <a:cs typeface="Times New Roman" panose="02020603050405020304" charset="0"/>
              </a:rPr>
              <a:t>stakeholders</a:t>
            </a:r>
            <a:r>
              <a:rPr lang="fr-FR" altLang="en-US" sz="1600" b="1" dirty="0">
                <a:solidFill>
                  <a:schemeClr val="tx1"/>
                </a:solidFill>
                <a:latin typeface="Times New Roman" panose="02020603050405020304" charset="0"/>
                <a:cs typeface="Times New Roman" panose="02020603050405020304" charset="0"/>
              </a:rPr>
              <a:t> a </a:t>
            </a:r>
            <a:r>
              <a:rPr lang="fr-FR" altLang="en-US" sz="1600" b="1" dirty="0" err="1">
                <a:solidFill>
                  <a:schemeClr val="tx1"/>
                </a:solidFill>
                <a:latin typeface="Times New Roman" panose="02020603050405020304" charset="0"/>
                <a:cs typeface="Times New Roman" panose="02020603050405020304" charset="0"/>
              </a:rPr>
              <a:t>target</a:t>
            </a:r>
            <a:r>
              <a:rPr lang="fr-FR" altLang="en-US" sz="1600" b="1" dirty="0">
                <a:solidFill>
                  <a:schemeClr val="tx1"/>
                </a:solidFill>
                <a:latin typeface="Times New Roman" panose="02020603050405020304" charset="0"/>
                <a:cs typeface="Times New Roman" panose="02020603050405020304" charset="0"/>
              </a:rPr>
              <a:t> and the timing for </a:t>
            </a:r>
            <a:r>
              <a:rPr lang="fr-FR" altLang="en-US" sz="1600" b="1" dirty="0" err="1">
                <a:solidFill>
                  <a:schemeClr val="tx1"/>
                </a:solidFill>
                <a:latin typeface="Times New Roman" panose="02020603050405020304" charset="0"/>
                <a:cs typeface="Times New Roman" panose="02020603050405020304" charset="0"/>
              </a:rPr>
              <a:t>its</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achievement</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is</a:t>
            </a:r>
            <a:r>
              <a:rPr lang="fr-FR" altLang="en-US" sz="1600" b="1" dirty="0">
                <a:solidFill>
                  <a:schemeClr val="tx1"/>
                </a:solidFill>
                <a:latin typeface="Times New Roman" panose="02020603050405020304" charset="0"/>
                <a:cs typeface="Times New Roman" panose="02020603050405020304" charset="0"/>
              </a:rPr>
              <a:t> a </a:t>
            </a:r>
            <a:r>
              <a:rPr lang="fr-FR" altLang="en-US" sz="1600" b="1" dirty="0" err="1">
                <a:solidFill>
                  <a:schemeClr val="tx1"/>
                </a:solidFill>
                <a:latin typeface="Times New Roman" panose="02020603050405020304" charset="0"/>
                <a:cs typeface="Times New Roman" panose="02020603050405020304" charset="0"/>
              </a:rPr>
              <a:t>demonstration</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rgbClr val="7030A0"/>
                </a:solidFill>
                <a:latin typeface="Times New Roman" panose="02020603050405020304" charset="0"/>
                <a:cs typeface="Times New Roman" panose="02020603050405020304" charset="0"/>
              </a:rPr>
              <a:t>that</a:t>
            </a:r>
            <a:r>
              <a:rPr lang="fr-FR" altLang="en-US" sz="1600" b="1" dirty="0">
                <a:solidFill>
                  <a:srgbClr val="7030A0"/>
                </a:solidFill>
                <a:latin typeface="Times New Roman" panose="02020603050405020304" charset="0"/>
                <a:cs typeface="Times New Roman" panose="02020603050405020304" charset="0"/>
              </a:rPr>
              <a:t> </a:t>
            </a:r>
            <a:r>
              <a:rPr lang="fr-FR" altLang="en-US" sz="1600" b="1" dirty="0" err="1">
                <a:solidFill>
                  <a:srgbClr val="7030A0"/>
                </a:solidFill>
                <a:latin typeface="Times New Roman" panose="02020603050405020304" charset="0"/>
                <a:cs typeface="Times New Roman" panose="02020603050405020304" charset="0"/>
              </a:rPr>
              <a:t>project</a:t>
            </a:r>
            <a:r>
              <a:rPr lang="fr-FR" altLang="en-US" sz="1600" b="1" dirty="0">
                <a:solidFill>
                  <a:srgbClr val="7030A0"/>
                </a:solidFill>
                <a:latin typeface="Times New Roman" panose="02020603050405020304" charset="0"/>
                <a:cs typeface="Times New Roman" panose="02020603050405020304" charset="0"/>
              </a:rPr>
              <a:t> objectives are </a:t>
            </a:r>
            <a:r>
              <a:rPr lang="fr-FR" altLang="en-US" sz="1600" b="1" dirty="0" err="1">
                <a:solidFill>
                  <a:srgbClr val="7030A0"/>
                </a:solidFill>
                <a:latin typeface="Times New Roman" panose="02020603050405020304" charset="0"/>
                <a:cs typeface="Times New Roman" panose="02020603050405020304" charset="0"/>
              </a:rPr>
              <a:t>clearly</a:t>
            </a:r>
            <a:r>
              <a:rPr lang="fr-FR" altLang="en-US" sz="1600" b="1" dirty="0">
                <a:solidFill>
                  <a:srgbClr val="7030A0"/>
                </a:solidFill>
                <a:latin typeface="Times New Roman" panose="02020603050405020304" charset="0"/>
                <a:cs typeface="Times New Roman" panose="02020603050405020304" charset="0"/>
              </a:rPr>
              <a:t> </a:t>
            </a:r>
            <a:r>
              <a:rPr lang="fr-FR" altLang="en-US" sz="1600" b="1" dirty="0" err="1">
                <a:solidFill>
                  <a:srgbClr val="7030A0"/>
                </a:solidFill>
                <a:latin typeface="Times New Roman" panose="02020603050405020304" charset="0"/>
                <a:cs typeface="Times New Roman" panose="02020603050405020304" charset="0"/>
              </a:rPr>
              <a:t>stated</a:t>
            </a:r>
            <a:r>
              <a:rPr lang="fr-FR" altLang="en-US" sz="1600" b="1" dirty="0">
                <a:solidFill>
                  <a:srgbClr val="7030A0"/>
                </a:solidFill>
                <a:latin typeface="Times New Roman" panose="02020603050405020304" charset="0"/>
                <a:cs typeface="Times New Roman" panose="02020603050405020304" charset="0"/>
              </a:rPr>
              <a:t>, and are </a:t>
            </a:r>
            <a:r>
              <a:rPr lang="fr-FR" altLang="en-US" sz="1600" b="1" dirty="0" err="1">
                <a:solidFill>
                  <a:srgbClr val="7030A0"/>
                </a:solidFill>
                <a:latin typeface="Times New Roman" panose="02020603050405020304" charset="0"/>
                <a:cs typeface="Times New Roman" panose="02020603050405020304" charset="0"/>
              </a:rPr>
              <a:t>understood</a:t>
            </a:r>
            <a:r>
              <a:rPr lang="fr-FR" altLang="en-US" sz="1600" b="1" dirty="0">
                <a:solidFill>
                  <a:srgbClr val="7030A0"/>
                </a:solidFill>
                <a:latin typeface="Times New Roman" panose="02020603050405020304" charset="0"/>
                <a:cs typeface="Times New Roman" panose="02020603050405020304" charset="0"/>
              </a:rPr>
              <a:t> and </a:t>
            </a:r>
            <a:r>
              <a:rPr lang="fr-FR" altLang="en-US" sz="1600" b="1" dirty="0" err="1">
                <a:solidFill>
                  <a:srgbClr val="7030A0"/>
                </a:solidFill>
                <a:latin typeface="Times New Roman" panose="02020603050405020304" charset="0"/>
                <a:cs typeface="Times New Roman" panose="02020603050405020304" charset="0"/>
              </a:rPr>
              <a:t>supported</a:t>
            </a:r>
            <a:r>
              <a:rPr lang="fr-FR" altLang="en-US" sz="1600" b="1" dirty="0">
                <a:solidFill>
                  <a:srgbClr val="7030A0"/>
                </a:solidFill>
                <a:latin typeface="Times New Roman" panose="02020603050405020304" charset="0"/>
                <a:cs typeface="Times New Roman" panose="02020603050405020304" charset="0"/>
              </a:rPr>
              <a:t>.</a:t>
            </a:r>
            <a:endParaRPr lang="fr-FR" altLang="en-US" sz="1600" b="1" dirty="0">
              <a:solidFill>
                <a:schemeClr val="tx1"/>
              </a:soli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endParaRPr lang="en-US" sz="24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sp>
        <p:nvSpPr>
          <p:cNvPr id="15" name="Rectangle 1"/>
          <p:cNvSpPr>
            <a:spLocks noChangeArrowheads="1"/>
          </p:cNvSpPr>
          <p:nvPr/>
        </p:nvSpPr>
        <p:spPr bwMode="auto">
          <a:xfrm>
            <a:off x="249887" y="4117488"/>
            <a:ext cx="8267095" cy="1913352"/>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fr-FR" sz="2100" b="0" i="0" u="none" strike="noStrike" cap="none" normalizeH="0" baseline="0" dirty="0" smtClean="0">
                <a:ln>
                  <a:noFill/>
                </a:ln>
                <a:solidFill>
                  <a:srgbClr val="00B0F0"/>
                </a:solidFill>
                <a:effectLst/>
                <a:latin typeface="inherit"/>
                <a:cs typeface="Arial" panose="020B0604020202020204" pitchFamily="34" charset="0"/>
              </a:rPr>
              <a:t>مجموعة منظمة من المؤشرات تغطي: المدخلات ، </a:t>
            </a:r>
            <a:r>
              <a:rPr kumimoji="0" lang="ar-SA" altLang="fr-FR" sz="2100" b="0" i="0" u="none" strike="noStrike" cap="none" normalizeH="0" baseline="0" dirty="0" smtClean="0">
                <a:ln>
                  <a:noFill/>
                </a:ln>
                <a:solidFill>
                  <a:srgbClr val="00B0F0"/>
                </a:solidFill>
                <a:effectLst/>
                <a:latin typeface="inherit"/>
                <a:cs typeface="Arial" panose="020B0604020202020204" pitchFamily="34" charset="0"/>
              </a:rPr>
              <a:t>والمخرجات </a:t>
            </a:r>
            <a:r>
              <a:rPr kumimoji="0" lang="ar-SA" altLang="fr-FR" sz="2100" b="0" i="0" u="none" strike="noStrike" cap="none" normalizeH="0" baseline="0" dirty="0" smtClean="0">
                <a:ln>
                  <a:noFill/>
                </a:ln>
                <a:solidFill>
                  <a:srgbClr val="00B0F0"/>
                </a:solidFill>
                <a:effectLst/>
                <a:latin typeface="inherit"/>
                <a:cs typeface="Arial" panose="020B0604020202020204" pitchFamily="34" charset="0"/>
              </a:rPr>
              <a:t>، والنتائج ، والأثر ، والعوامل الخارجية.</a:t>
            </a:r>
            <a:endParaRPr kumimoji="0" lang="fr-FR" altLang="fr-FR" sz="2100" b="0" i="0" u="none" strike="noStrike" cap="none" normalizeH="0" baseline="0" dirty="0" smtClean="0">
              <a:ln>
                <a:noFill/>
              </a:ln>
              <a:solidFill>
                <a:srgbClr val="00B0F0"/>
              </a:solidFill>
              <a:effectLst/>
              <a:latin typeface="inherit"/>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SA" altLang="fr-FR" sz="2100" b="0" i="0" u="none" strike="noStrike" cap="none" normalizeH="0" baseline="0" dirty="0" smtClean="0">
                <a:ln>
                  <a:noFill/>
                </a:ln>
                <a:solidFill>
                  <a:srgbClr val="202124"/>
                </a:solidFill>
                <a:effectLst/>
                <a:latin typeface="inherit"/>
                <a:cs typeface="Arial" panose="020B0604020202020204" pitchFamily="34" charset="0"/>
              </a:rPr>
              <a:t> توفر المؤشرات </a:t>
            </a:r>
            <a:r>
              <a:rPr kumimoji="0" lang="ar-SA" altLang="fr-FR" sz="2100" b="0" i="0" u="sng" strike="noStrike" cap="none" normalizeH="0" baseline="0" dirty="0" smtClean="0">
                <a:ln>
                  <a:noFill/>
                </a:ln>
                <a:solidFill>
                  <a:srgbClr val="202124"/>
                </a:solidFill>
                <a:effectLst/>
                <a:latin typeface="inherit"/>
                <a:cs typeface="Arial" panose="020B0604020202020204" pitchFamily="34" charset="0"/>
              </a:rPr>
              <a:t>التفاصيل النوعية والكمية اللازمة لرصد وتقييم </a:t>
            </a:r>
            <a:r>
              <a:rPr kumimoji="0" lang="ar-SA" altLang="fr-FR" sz="2100" b="0" i="0" u="none" strike="noStrike" cap="none" normalizeH="0" baseline="0" dirty="0" smtClean="0">
                <a:ln>
                  <a:noFill/>
                </a:ln>
                <a:solidFill>
                  <a:srgbClr val="202124"/>
                </a:solidFill>
                <a:effectLst/>
                <a:latin typeface="inherit"/>
                <a:cs typeface="Arial" panose="020B0604020202020204" pitchFamily="34" charset="0"/>
              </a:rPr>
              <a:t>التقدم والإنجازات على جميع مستويات التسلسل الهرمي للمشروع. إن القدرة على تحديد مؤشر ، والاتفاق مع الشركاء وأصحاب المصلحة على هدف وتوقيت تحقيقه ، هي دليل على أن أهداف المشروع مذكورة بوضوح ، ومفهومة ومدعومة</a:t>
            </a:r>
            <a:r>
              <a:rPr kumimoji="0" lang="fr-FR" altLang="fr-FR" sz="2100" b="0" i="0" u="none" strike="noStrike" cap="none" normalizeH="0" baseline="0" dirty="0" smtClean="0">
                <a:ln>
                  <a:noFill/>
                </a:ln>
                <a:solidFill>
                  <a:srgbClr val="202124"/>
                </a:solidFill>
                <a:effectLst/>
                <a:latin typeface="inherit"/>
              </a:rPr>
              <a:t>.</a:t>
            </a:r>
            <a:r>
              <a:rPr kumimoji="0" lang="fr-FR" altLang="fr-FR" sz="800" b="0" i="0" u="none" strike="noStrike" cap="none" normalizeH="0" baseline="0" dirty="0" smtClean="0">
                <a:ln>
                  <a:noFill/>
                </a:ln>
                <a:solidFill>
                  <a:schemeClr val="tx1"/>
                </a:solidFill>
                <a:effectLst/>
              </a:rPr>
              <a:t> </a:t>
            </a: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35102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6</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923290"/>
            <a:ext cx="8360410" cy="2954655"/>
          </a:xfrm>
          <a:prstGeom prst="rect">
            <a:avLst/>
          </a:prstGeom>
          <a:noFill/>
          <a:ln>
            <a:noFill/>
            <a:prstDash val="lgDash"/>
          </a:ln>
        </p:spPr>
        <p:txBody>
          <a:bodyPr wrap="square" rtlCol="0">
            <a:spAutoFit/>
          </a:bodyPr>
          <a:lstStyle/>
          <a:p>
            <a:pPr marL="2540" indent="-2540" algn="ctr">
              <a:lnSpc>
                <a:spcPct val="130000"/>
              </a:lnSpc>
              <a:buClrTx/>
              <a:buSzTx/>
              <a:buFont typeface="Arial" panose="020B0604020202020204" pitchFamily="34" charset="0"/>
              <a:buNone/>
            </a:pPr>
            <a:endParaRPr lang="en-US" sz="2000" b="1" dirty="0">
              <a:latin typeface="Times New Roman" panose="02020603050405020304" charset="0"/>
              <a:cs typeface="Times New Roman" panose="02020603050405020304" charset="0"/>
            </a:endParaRPr>
          </a:p>
          <a:p>
            <a:pPr indent="0" algn="ctr">
              <a:lnSpc>
                <a:spcPct val="100000"/>
              </a:lnSpc>
              <a:buClrTx/>
              <a:buSzTx/>
              <a:buFont typeface="Wingdings" panose="05000000000000000000" charset="0"/>
              <a:buNone/>
            </a:pPr>
            <a:r>
              <a:rPr lang="en-US" sz="2000" b="1" i="1" dirty="0">
                <a:latin typeface="Times New Roman" panose="02020603050405020304" charset="0"/>
                <a:cs typeface="Times New Roman" panose="02020603050405020304" charset="0"/>
              </a:rPr>
              <a:t>A logical structure for project monitoring and evaluation </a:t>
            </a:r>
            <a:r>
              <a:rPr lang="en-US" sz="2000" b="1" i="1" dirty="0" smtClean="0">
                <a:latin typeface="Times New Roman" panose="02020603050405020304" charset="0"/>
                <a:cs typeface="Times New Roman" panose="02020603050405020304" charset="0"/>
              </a:rPr>
              <a:t>indicators</a:t>
            </a:r>
          </a:p>
          <a:p>
            <a:pPr indent="0" algn="ctr">
              <a:lnSpc>
                <a:spcPct val="100000"/>
              </a:lnSpc>
              <a:buClrTx/>
              <a:buSzTx/>
              <a:buFont typeface="Wingdings" panose="05000000000000000000" charset="0"/>
              <a:buNone/>
            </a:pPr>
            <a:r>
              <a:rPr lang="ar-AE" sz="2000" b="1" i="1" dirty="0">
                <a:latin typeface="Times New Roman" panose="02020603050405020304" charset="0"/>
                <a:cs typeface="Times New Roman" panose="02020603050405020304" charset="0"/>
              </a:rPr>
              <a:t>هي</a:t>
            </a:r>
            <a:r>
              <a:rPr lang="ar-AE" sz="2000" b="1" i="1" dirty="0">
                <a:solidFill>
                  <a:srgbClr val="0070C0"/>
                </a:solidFill>
                <a:latin typeface="Times New Roman" panose="02020603050405020304" charset="0"/>
                <a:cs typeface="Times New Roman" panose="02020603050405020304" charset="0"/>
              </a:rPr>
              <a:t>كل منطقي لرصد المشروع وتقييم المؤشرات</a:t>
            </a:r>
            <a:endParaRPr lang="en-US" sz="2000" b="1" i="1" dirty="0">
              <a:solidFill>
                <a:srgbClr val="0070C0"/>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latin typeface="Times New Roman" panose="02020603050405020304" charset="0"/>
              <a:cs typeface="Times New Roman" panose="02020603050405020304" charset="0"/>
            </a:endParaRPr>
          </a:p>
        </p:txBody>
      </p:sp>
      <p:graphicFrame>
        <p:nvGraphicFramePr>
          <p:cNvPr id="6" name="Table 5"/>
          <p:cNvGraphicFramePr/>
          <p:nvPr>
            <p:extLst>
              <p:ext uri="{D42A27DB-BD31-4B8C-83A1-F6EECF244321}">
                <p14:modId xmlns:p14="http://schemas.microsoft.com/office/powerpoint/2010/main" val="4241368254"/>
              </p:ext>
            </p:extLst>
          </p:nvPr>
        </p:nvGraphicFramePr>
        <p:xfrm>
          <a:off x="108585" y="1955214"/>
          <a:ext cx="8531860" cy="5425440"/>
        </p:xfrm>
        <a:graphic>
          <a:graphicData uri="http://schemas.openxmlformats.org/drawingml/2006/table">
            <a:tbl>
              <a:tblPr firstRow="1" bandRow="1">
                <a:tableStyleId>{5C22544A-7EE6-4342-B048-85BDC9FD1C3A}</a:tableStyleId>
              </a:tblPr>
              <a:tblGrid>
                <a:gridCol w="2132965">
                  <a:extLst>
                    <a:ext uri="{9D8B030D-6E8A-4147-A177-3AD203B41FA5}">
                      <a16:colId xmlns:a16="http://schemas.microsoft.com/office/drawing/2014/main" val="20000"/>
                    </a:ext>
                  </a:extLst>
                </a:gridCol>
                <a:gridCol w="1679575">
                  <a:extLst>
                    <a:ext uri="{9D8B030D-6E8A-4147-A177-3AD203B41FA5}">
                      <a16:colId xmlns:a16="http://schemas.microsoft.com/office/drawing/2014/main" val="20001"/>
                    </a:ext>
                  </a:extLst>
                </a:gridCol>
                <a:gridCol w="2573020">
                  <a:extLst>
                    <a:ext uri="{9D8B030D-6E8A-4147-A177-3AD203B41FA5}">
                      <a16:colId xmlns:a16="http://schemas.microsoft.com/office/drawing/2014/main" val="20002"/>
                    </a:ext>
                  </a:extLst>
                </a:gridCol>
                <a:gridCol w="2146300">
                  <a:extLst>
                    <a:ext uri="{9D8B030D-6E8A-4147-A177-3AD203B41FA5}">
                      <a16:colId xmlns:a16="http://schemas.microsoft.com/office/drawing/2014/main" val="20003"/>
                    </a:ext>
                  </a:extLst>
                </a:gridCol>
              </a:tblGrid>
              <a:tr h="878740">
                <a:tc>
                  <a:txBody>
                    <a:bodyPr/>
                    <a:lstStyle/>
                    <a:p>
                      <a:pPr indent="0" algn="ctr">
                        <a:buNone/>
                      </a:pPr>
                      <a:endParaRPr lang="en-US" sz="1600" b="1" dirty="0">
                        <a:solidFill>
                          <a:srgbClr val="FFFF00"/>
                        </a:solidFill>
                        <a:latin typeface="Trebuchet MS" panose="020B0603020202020204" charset="0"/>
                        <a:cs typeface="Trebuchet MS" panose="020B0603020202020204" charset="0"/>
                      </a:endParaRPr>
                    </a:p>
                    <a:p>
                      <a:pPr indent="0" algn="ctr">
                        <a:buNone/>
                      </a:pPr>
                      <a:r>
                        <a:rPr lang="en-US" sz="1600" b="1" dirty="0" smtClean="0">
                          <a:solidFill>
                            <a:srgbClr val="FFFF00"/>
                          </a:solidFill>
                          <a:latin typeface="Trebuchet MS" panose="020B0603020202020204" charset="0"/>
                          <a:cs typeface="Trebuchet MS" panose="020B0603020202020204" charset="0"/>
                        </a:rPr>
                        <a:t>Logic </a:t>
                      </a:r>
                      <a:r>
                        <a:rPr lang="ar-AE" sz="1600" b="1" dirty="0" smtClean="0">
                          <a:solidFill>
                            <a:srgbClr val="FFFF00"/>
                          </a:solidFill>
                          <a:latin typeface="Trebuchet MS" panose="020B0603020202020204" charset="0"/>
                          <a:cs typeface="Trebuchet MS" panose="020B0603020202020204" charset="0"/>
                        </a:rPr>
                        <a:t>منطق</a:t>
                      </a:r>
                      <a:endParaRPr lang="en-US" altLang="en-US" sz="1600" b="1" dirty="0">
                        <a:solidFill>
                          <a:srgbClr val="FFFF00"/>
                        </a:solidFill>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endParaRPr lang="en-US" sz="1600" b="1" dirty="0">
                        <a:solidFill>
                          <a:srgbClr val="FFFF00"/>
                        </a:solidFill>
                        <a:latin typeface="Trebuchet MS" panose="020B0603020202020204" charset="0"/>
                        <a:cs typeface="Trebuchet MS" panose="020B060302020202020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smtClean="0">
                          <a:solidFill>
                            <a:srgbClr val="FFFF00"/>
                          </a:solidFill>
                          <a:latin typeface="Trebuchet MS" panose="020B0603020202020204" charset="0"/>
                          <a:cs typeface="Trebuchet MS" panose="020B0603020202020204" charset="0"/>
                        </a:rPr>
                        <a:t>Indicators</a:t>
                      </a:r>
                    </a:p>
                    <a:p>
                      <a:pPr algn="ctr" rtl="1"/>
                      <a:r>
                        <a:rPr lang="ar-AE" sz="1800" b="1" i="0" kern="1200" dirty="0" smtClean="0">
                          <a:solidFill>
                            <a:srgbClr val="FFFF00"/>
                          </a:solidFill>
                          <a:effectLst/>
                          <a:latin typeface="+mn-lt"/>
                          <a:ea typeface="+mn-ea"/>
                          <a:cs typeface="+mn-cs"/>
                        </a:rPr>
                        <a:t>المؤشرات</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altLang="en-US" sz="1600" b="1" dirty="0">
                        <a:solidFill>
                          <a:srgbClr val="FFFF00"/>
                        </a:solidFill>
                        <a:latin typeface="Trebuchet MS" panose="020B0603020202020204" charset="0"/>
                        <a:ea typeface="Trebuchet MS" panose="020B0603020202020204" charset="0"/>
                        <a:cs typeface="Trebuchet MS" panose="020B0603020202020204" charset="0"/>
                      </a:endParaRPr>
                    </a:p>
                  </a:txBody>
                  <a:tcPr marL="0" marR="0" marT="0" marB="0"/>
                </a:tc>
                <a:tc gridSpan="2">
                  <a:txBody>
                    <a:bodyPr/>
                    <a:lstStyle/>
                    <a:p>
                      <a:pPr indent="0" algn="ctr">
                        <a:buNone/>
                      </a:pPr>
                      <a:endParaRPr lang="en-US" sz="1600" b="1" dirty="0">
                        <a:solidFill>
                          <a:srgbClr val="FFFF00"/>
                        </a:solidFill>
                        <a:latin typeface="Trebuchet MS" panose="020B0603020202020204" charset="0"/>
                        <a:cs typeface="Trebuchet MS" panose="020B0603020202020204" charset="0"/>
                      </a:endParaRPr>
                    </a:p>
                    <a:p>
                      <a:pPr indent="0" algn="ctr">
                        <a:buNone/>
                      </a:pPr>
                      <a:r>
                        <a:rPr lang="en-US" sz="1600" b="1" dirty="0">
                          <a:solidFill>
                            <a:srgbClr val="FFFF00"/>
                          </a:solidFill>
                          <a:latin typeface="Trebuchet MS" panose="020B0603020202020204" charset="0"/>
                          <a:cs typeface="Trebuchet MS" panose="020B0603020202020204" charset="0"/>
                        </a:rPr>
                        <a:t>Nature</a:t>
                      </a:r>
                      <a:r>
                        <a:rPr lang="fr-FR" altLang="en-US" sz="1600" b="1" dirty="0">
                          <a:solidFill>
                            <a:srgbClr val="FFFF00"/>
                          </a:solidFill>
                          <a:latin typeface="Trebuchet MS" panose="020B0603020202020204" charset="0"/>
                          <a:cs typeface="Trebuchet MS" panose="020B0603020202020204" charset="0"/>
                        </a:rPr>
                        <a:t> </a:t>
                      </a:r>
                      <a:r>
                        <a:rPr lang="en-US" sz="1600" b="1" dirty="0">
                          <a:solidFill>
                            <a:srgbClr val="FFFF00"/>
                          </a:solidFill>
                          <a:latin typeface="Trebuchet MS" panose="020B0603020202020204" charset="0"/>
                          <a:cs typeface="Trebuchet MS" panose="020B0603020202020204" charset="0"/>
                        </a:rPr>
                        <a:t>of</a:t>
                      </a:r>
                      <a:r>
                        <a:rPr lang="fr-FR" altLang="en-US" sz="1600" b="1" dirty="0">
                          <a:solidFill>
                            <a:srgbClr val="FFFF00"/>
                          </a:solidFill>
                          <a:latin typeface="Trebuchet MS" panose="020B0603020202020204" charset="0"/>
                          <a:cs typeface="Trebuchet MS" panose="020B0603020202020204" charset="0"/>
                        </a:rPr>
                        <a:t> </a:t>
                      </a:r>
                      <a:r>
                        <a:rPr lang="en-US" sz="1600" b="1" dirty="0">
                          <a:solidFill>
                            <a:srgbClr val="FFFF00"/>
                          </a:solidFill>
                          <a:latin typeface="Trebuchet MS" panose="020B0603020202020204" charset="0"/>
                          <a:cs typeface="Trebuchet MS" panose="020B0603020202020204" charset="0"/>
                        </a:rPr>
                        <a:t>the</a:t>
                      </a:r>
                      <a:r>
                        <a:rPr lang="fr-FR" altLang="en-US" sz="1600" b="1" dirty="0">
                          <a:solidFill>
                            <a:srgbClr val="FFFF00"/>
                          </a:solidFill>
                          <a:latin typeface="Trebuchet MS" panose="020B0603020202020204" charset="0"/>
                          <a:cs typeface="Trebuchet MS" panose="020B0603020202020204" charset="0"/>
                        </a:rPr>
                        <a:t> </a:t>
                      </a:r>
                      <a:r>
                        <a:rPr lang="en-US" sz="1600" b="1" dirty="0" smtClean="0">
                          <a:solidFill>
                            <a:srgbClr val="FFFF00"/>
                          </a:solidFill>
                          <a:latin typeface="Trebuchet MS" panose="020B0603020202020204" charset="0"/>
                          <a:cs typeface="Trebuchet MS" panose="020B0603020202020204" charset="0"/>
                        </a:rPr>
                        <a:t>indicators</a:t>
                      </a:r>
                    </a:p>
                    <a:p>
                      <a:pPr indent="0" algn="ctr">
                        <a:buNone/>
                      </a:pPr>
                      <a:r>
                        <a:rPr lang="ar-AE" altLang="en-US" sz="1600" b="1" dirty="0" smtClean="0">
                          <a:solidFill>
                            <a:srgbClr val="FFFF00"/>
                          </a:solidFill>
                          <a:latin typeface="Trebuchet MS" panose="020B0603020202020204" charset="0"/>
                          <a:ea typeface="Trebuchet MS" panose="020B0603020202020204" charset="0"/>
                          <a:cs typeface="Trebuchet MS" panose="020B0603020202020204" charset="0"/>
                        </a:rPr>
                        <a:t>طبيعة المؤشرات</a:t>
                      </a:r>
                      <a:endParaRPr lang="en-US" altLang="en-US" sz="1600" b="1" dirty="0">
                        <a:solidFill>
                          <a:srgbClr val="FFFF00"/>
                        </a:solidFill>
                        <a:latin typeface="Trebuchet MS" panose="020B0603020202020204" charset="0"/>
                        <a:ea typeface="Trebuchet MS" panose="020B0603020202020204" charset="0"/>
                        <a:cs typeface="Trebuchet MS" panose="020B0603020202020204" charset="0"/>
                      </a:endParaRPr>
                    </a:p>
                  </a:txBody>
                  <a:tcPr marL="0" marR="0" marT="0" marB="0"/>
                </a:tc>
                <a:tc hMerge="1">
                  <a:txBody>
                    <a:bodyPr/>
                    <a:lstStyle/>
                    <a:p>
                      <a:endParaRPr lang="fr-FR"/>
                    </a:p>
                  </a:txBody>
                  <a:tcPr/>
                </a:tc>
                <a:extLst>
                  <a:ext uri="{0D108BD9-81ED-4DB2-BD59-A6C34878D82A}">
                    <a16:rowId xmlns:a16="http://schemas.microsoft.com/office/drawing/2014/main" val="10000"/>
                  </a:ext>
                </a:extLst>
              </a:tr>
              <a:tr h="628266">
                <a:tc>
                  <a:txBody>
                    <a:bodyPr/>
                    <a:lstStyle/>
                    <a:p>
                      <a:pPr indent="0" algn="ctr">
                        <a:buNone/>
                      </a:pPr>
                      <a:endParaRPr lang="en-US" sz="1800" b="1" dirty="0">
                        <a:latin typeface="Trebuchet MS" panose="020B0603020202020204" charset="0"/>
                        <a:cs typeface="Trebuchet MS" panose="020B0603020202020204" charset="0"/>
                      </a:endParaRPr>
                    </a:p>
                    <a:p>
                      <a:pPr indent="0" algn="ctr">
                        <a:buNone/>
                      </a:pPr>
                      <a:r>
                        <a:rPr lang="en-US" sz="1800" b="1" dirty="0" smtClean="0">
                          <a:latin typeface="Trebuchet MS" panose="020B0603020202020204" charset="0"/>
                          <a:cs typeface="Trebuchet MS" panose="020B0603020202020204" charset="0"/>
                        </a:rPr>
                        <a:t>Goal </a:t>
                      </a:r>
                      <a:r>
                        <a:rPr lang="ar-AE" sz="1800" b="1" dirty="0" smtClean="0">
                          <a:solidFill>
                            <a:srgbClr val="00B050"/>
                          </a:solidFill>
                          <a:latin typeface="Trebuchet MS" panose="020B0603020202020204" charset="0"/>
                          <a:cs typeface="Trebuchet MS" panose="020B0603020202020204" charset="0"/>
                        </a:rPr>
                        <a:t>هدف</a:t>
                      </a:r>
                      <a:endParaRPr lang="en-US" altLang="en-US" sz="1800" b="1" dirty="0">
                        <a:solidFill>
                          <a:srgbClr val="00B050"/>
                        </a:solidFill>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endParaRPr lang="en-US" sz="1800" b="1" dirty="0">
                        <a:latin typeface="Trebuchet MS" panose="020B0603020202020204" charset="0"/>
                        <a:cs typeface="Trebuchet MS" panose="020B0603020202020204" charset="0"/>
                      </a:endParaRPr>
                    </a:p>
                    <a:p>
                      <a:pPr indent="0" algn="ctr">
                        <a:buNone/>
                      </a:pPr>
                      <a:r>
                        <a:rPr lang="fr-FR" sz="1800" b="1" dirty="0" smtClean="0">
                          <a:latin typeface="Trebuchet MS" panose="020B0603020202020204" charset="0"/>
                          <a:cs typeface="Trebuchet MS" panose="020B0603020202020204" charset="0"/>
                        </a:rPr>
                        <a:t> </a:t>
                      </a:r>
                      <a:r>
                        <a:rPr lang="ar-AE" sz="1800" b="1" dirty="0" smtClean="0">
                          <a:solidFill>
                            <a:srgbClr val="00B050"/>
                          </a:solidFill>
                          <a:latin typeface="Trebuchet MS" panose="020B0603020202020204" charset="0"/>
                          <a:cs typeface="Trebuchet MS" panose="020B0603020202020204" charset="0"/>
                        </a:rPr>
                        <a:t>تأثير</a:t>
                      </a:r>
                      <a:r>
                        <a:rPr lang="en-US" sz="1800" b="1" dirty="0" smtClean="0">
                          <a:latin typeface="Trebuchet MS" panose="020B0603020202020204" charset="0"/>
                          <a:cs typeface="Trebuchet MS" panose="020B0603020202020204" charset="0"/>
                        </a:rPr>
                        <a:t>Impact</a:t>
                      </a:r>
                      <a:endParaRPr lang="en-US" altLang="en-US" sz="1800" b="1" dirty="0">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endParaRPr lang="en-US" sz="1200" b="1" dirty="0">
                        <a:latin typeface="Trebuchet MS" panose="020B0603020202020204" charset="0"/>
                        <a:cs typeface="Trebuchet MS" panose="020B0603020202020204" charset="0"/>
                      </a:endParaRPr>
                    </a:p>
                    <a:p>
                      <a:pPr indent="0" algn="ctr">
                        <a:buNone/>
                      </a:pPr>
                      <a:r>
                        <a:rPr lang="ar-AE" sz="1600" b="1" dirty="0" smtClean="0">
                          <a:solidFill>
                            <a:srgbClr val="00B050"/>
                          </a:solidFill>
                          <a:latin typeface="Trebuchet MS" panose="020B0603020202020204" charset="0"/>
                          <a:cs typeface="Trebuchet MS" panose="020B0603020202020204" charset="0"/>
                        </a:rPr>
                        <a:t>أدلة إحصائية طويلة المدى</a:t>
                      </a:r>
                      <a:endParaRPr lang="fr-FR" sz="1600" b="1" dirty="0" smtClean="0">
                        <a:solidFill>
                          <a:srgbClr val="00B050"/>
                        </a:solidFill>
                        <a:latin typeface="Trebuchet MS" panose="020B0603020202020204" charset="0"/>
                        <a:cs typeface="Trebuchet MS" panose="020B0603020202020204" charset="0"/>
                      </a:endParaRPr>
                    </a:p>
                    <a:p>
                      <a:pPr indent="0" algn="ctr">
                        <a:buNone/>
                      </a:pPr>
                      <a:r>
                        <a:rPr lang="en-US" sz="1600" b="1" dirty="0" smtClean="0">
                          <a:latin typeface="Trebuchet MS" panose="020B0603020202020204" charset="0"/>
                          <a:cs typeface="Trebuchet MS" panose="020B0603020202020204" charset="0"/>
                        </a:rPr>
                        <a:t>Long-term</a:t>
                      </a:r>
                      <a:r>
                        <a:rPr lang="fr-FR" altLang="en-US" sz="1600" b="1" dirty="0" smtClean="0">
                          <a:latin typeface="Trebuchet MS" panose="020B0603020202020204" charset="0"/>
                          <a:cs typeface="Trebuchet MS" panose="020B0603020202020204" charset="0"/>
                        </a:rPr>
                        <a:t> </a:t>
                      </a:r>
                      <a:r>
                        <a:rPr lang="en-US" sz="1600" b="1" dirty="0">
                          <a:latin typeface="Trebuchet MS" panose="020B0603020202020204" charset="0"/>
                          <a:cs typeface="Trebuchet MS" panose="020B0603020202020204" charset="0"/>
                        </a:rPr>
                        <a:t>statistical</a:t>
                      </a:r>
                      <a:r>
                        <a:rPr lang="fr-FR" altLang="en-US" sz="1600" b="1" dirty="0">
                          <a:latin typeface="Trebuchet MS" panose="020B0603020202020204" charset="0"/>
                          <a:cs typeface="Trebuchet MS" panose="020B0603020202020204" charset="0"/>
                        </a:rPr>
                        <a:t> </a:t>
                      </a:r>
                      <a:r>
                        <a:rPr lang="en-US" sz="1600" b="1" dirty="0">
                          <a:latin typeface="Trebuchet MS" panose="020B0603020202020204" charset="0"/>
                          <a:cs typeface="Trebuchet MS" panose="020B0603020202020204" charset="0"/>
                        </a:rPr>
                        <a:t>evidence</a:t>
                      </a:r>
                      <a:endParaRPr lang="en-US" altLang="en-US" sz="1600" b="1" dirty="0">
                        <a:latin typeface="Trebuchet MS" panose="020B0603020202020204" charset="0"/>
                        <a:ea typeface="Trebuchet MS" panose="020B0603020202020204" charset="0"/>
                        <a:cs typeface="Trebuchet MS" panose="020B0603020202020204" charset="0"/>
                      </a:endParaRPr>
                    </a:p>
                  </a:txBody>
                  <a:tcPr marL="0" marR="0" marT="0" marB="0"/>
                </a:tc>
                <a:tc rowSpan="5">
                  <a:txBody>
                    <a:bodyPr/>
                    <a:lstStyle/>
                    <a:p>
                      <a:pPr indent="0" algn="ctr">
                        <a:buNone/>
                      </a:pPr>
                      <a:endParaRPr lang="en-US" altLang="en-US" sz="1200" b="1" dirty="0" smtClean="0">
                        <a:latin typeface="Trebuchet MS" panose="020B0603020202020204" charset="0"/>
                        <a:ea typeface="Trebuchet MS" panose="020B0603020202020204" charset="0"/>
                        <a:cs typeface="Trebuchet MS" panose="020B0603020202020204" charset="0"/>
                      </a:endParaRPr>
                    </a:p>
                    <a:p>
                      <a:pPr indent="0" algn="ctr">
                        <a:buNone/>
                      </a:pPr>
                      <a:r>
                        <a:rPr lang="ar-AE" altLang="en-US" sz="2800" b="1" dirty="0" smtClean="0">
                          <a:solidFill>
                            <a:srgbClr val="FF0000"/>
                          </a:solidFill>
                          <a:latin typeface="Trebuchet MS" panose="020B0603020202020204" charset="0"/>
                          <a:ea typeface="Trebuchet MS" panose="020B0603020202020204" charset="0"/>
                          <a:cs typeface="Trebuchet MS" panose="020B0603020202020204" charset="0"/>
                        </a:rPr>
                        <a:t>مؤشرات خارجية</a:t>
                      </a:r>
                      <a:endParaRPr lang="fr-FR" altLang="en-US" sz="2800" b="1" dirty="0" smtClean="0">
                        <a:solidFill>
                          <a:srgbClr val="FF0000"/>
                        </a:solidFill>
                        <a:latin typeface="Trebuchet MS" panose="020B0603020202020204" charset="0"/>
                        <a:ea typeface="Trebuchet MS" panose="020B0603020202020204" charset="0"/>
                        <a:cs typeface="Trebuchet MS" panose="020B0603020202020204" charset="0"/>
                      </a:endParaRPr>
                    </a:p>
                    <a:p>
                      <a:pPr indent="0" algn="ctr">
                        <a:buNone/>
                      </a:pPr>
                      <a:endParaRPr lang="en-US" altLang="en-US" sz="1200" b="1" dirty="0">
                        <a:latin typeface="Trebuchet MS" panose="020B0603020202020204" charset="0"/>
                        <a:ea typeface="Trebuchet MS" panose="020B0603020202020204" charset="0"/>
                        <a:cs typeface="Trebuchet MS" panose="020B0603020202020204" charset="0"/>
                      </a:endParaRPr>
                    </a:p>
                    <a:p>
                      <a:pPr indent="0" algn="ctr">
                        <a:buNone/>
                      </a:pPr>
                      <a:endParaRPr lang="en-US" altLang="en-US" sz="1200" b="1" dirty="0">
                        <a:latin typeface="Trebuchet MS" panose="020B0603020202020204" charset="0"/>
                        <a:ea typeface="Trebuchet MS" panose="020B0603020202020204" charset="0"/>
                        <a:cs typeface="Trebuchet MS" panose="020B0603020202020204" charset="0"/>
                      </a:endParaRPr>
                    </a:p>
                    <a:p>
                      <a:pPr indent="0" algn="ctr">
                        <a:buNone/>
                      </a:pPr>
                      <a:endParaRPr lang="en-US" altLang="en-US" sz="1200" b="1" dirty="0">
                        <a:latin typeface="Trebuchet MS" panose="020B0603020202020204" charset="0"/>
                        <a:ea typeface="Trebuchet MS" panose="020B0603020202020204" charset="0"/>
                        <a:cs typeface="Trebuchet MS" panose="020B0603020202020204" charset="0"/>
                      </a:endParaRPr>
                    </a:p>
                    <a:p>
                      <a:pPr indent="0" algn="ctr">
                        <a:buNone/>
                      </a:pPr>
                      <a:r>
                        <a:rPr lang="en-US" altLang="en-US" sz="2000" b="1" dirty="0">
                          <a:latin typeface="Trebuchet MS" panose="020B0603020202020204" charset="0"/>
                          <a:ea typeface="Trebuchet MS" panose="020B0603020202020204" charset="0"/>
                          <a:cs typeface="Trebuchet MS" panose="020B0603020202020204" charset="0"/>
                        </a:rPr>
                        <a:t>Exogenous indicators</a:t>
                      </a:r>
                    </a:p>
                  </a:txBody>
                  <a:tcPr marL="0" marR="0" marT="0" marB="0"/>
                </a:tc>
                <a:extLst>
                  <a:ext uri="{0D108BD9-81ED-4DB2-BD59-A6C34878D82A}">
                    <a16:rowId xmlns:a16="http://schemas.microsoft.com/office/drawing/2014/main" val="10001"/>
                  </a:ext>
                </a:extLst>
              </a:tr>
              <a:tr h="1085782">
                <a:tc>
                  <a:txBody>
                    <a:bodyPr/>
                    <a:lstStyle/>
                    <a:p>
                      <a:pPr indent="0" algn="ctr">
                        <a:buNone/>
                      </a:pPr>
                      <a:endParaRPr lang="en-US" sz="1800" b="1" dirty="0">
                        <a:latin typeface="Trebuchet MS" panose="020B0603020202020204" charset="0"/>
                        <a:cs typeface="Trebuchet MS" panose="020B0603020202020204" charset="0"/>
                      </a:endParaRPr>
                    </a:p>
                    <a:p>
                      <a:pPr indent="0" algn="ctr">
                        <a:buNone/>
                      </a:pPr>
                      <a:endParaRPr lang="en-US" sz="1800" b="1" dirty="0">
                        <a:latin typeface="Trebuchet MS" panose="020B0603020202020204" charset="0"/>
                        <a:cs typeface="Trebuchet MS" panose="020B0603020202020204" charset="0"/>
                      </a:endParaRPr>
                    </a:p>
                    <a:p>
                      <a:pPr indent="0" algn="ctr">
                        <a:buNone/>
                      </a:pPr>
                      <a:r>
                        <a:rPr lang="en-US" sz="1800" b="1" dirty="0" smtClean="0">
                          <a:latin typeface="Trebuchet MS" panose="020B0603020202020204" charset="0"/>
                          <a:cs typeface="Trebuchet MS" panose="020B0603020202020204" charset="0"/>
                        </a:rPr>
                        <a:t>Purpose </a:t>
                      </a:r>
                      <a:r>
                        <a:rPr lang="ar-AE" sz="1800" b="1" dirty="0" smtClean="0">
                          <a:solidFill>
                            <a:srgbClr val="00B050"/>
                          </a:solidFill>
                          <a:latin typeface="Trebuchet MS" panose="020B0603020202020204" charset="0"/>
                          <a:cs typeface="Trebuchet MS" panose="020B0603020202020204" charset="0"/>
                        </a:rPr>
                        <a:t>غاية</a:t>
                      </a:r>
                      <a:endParaRPr lang="en-US" altLang="en-US" sz="1800" b="1" dirty="0">
                        <a:solidFill>
                          <a:srgbClr val="00B050"/>
                        </a:solidFill>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endParaRPr lang="en-US" sz="1800" b="1" dirty="0">
                        <a:latin typeface="Trebuchet MS" panose="020B0603020202020204" charset="0"/>
                        <a:cs typeface="Trebuchet MS" panose="020B0603020202020204" charset="0"/>
                      </a:endParaRPr>
                    </a:p>
                    <a:p>
                      <a:pPr indent="0" algn="ctr">
                        <a:buNone/>
                      </a:pPr>
                      <a:r>
                        <a:rPr lang="en-US" sz="1800" b="1" dirty="0" smtClean="0">
                          <a:latin typeface="Trebuchet MS" panose="020B0603020202020204" charset="0"/>
                          <a:cs typeface="Trebuchet MS" panose="020B0603020202020204" charset="0"/>
                        </a:rPr>
                        <a:t>Outcomes</a:t>
                      </a:r>
                    </a:p>
                    <a:p>
                      <a:pPr algn="ctr" rtl="1"/>
                      <a:r>
                        <a:rPr lang="ar-AE" sz="1800" b="1" i="0" kern="1200" dirty="0" smtClean="0">
                          <a:solidFill>
                            <a:srgbClr val="00B050"/>
                          </a:solidFill>
                          <a:effectLst/>
                          <a:latin typeface="+mn-lt"/>
                          <a:ea typeface="+mn-ea"/>
                          <a:cs typeface="+mn-cs"/>
                        </a:rPr>
                        <a:t>النتائج</a:t>
                      </a:r>
                    </a:p>
                    <a:p>
                      <a:pPr indent="0" algn="ctr">
                        <a:buNone/>
                      </a:pPr>
                      <a:endParaRPr lang="en-US" altLang="en-US" sz="1800" b="1" dirty="0">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endParaRPr lang="en-US" sz="1200" b="1" dirty="0">
                        <a:latin typeface="Trebuchet MS" panose="020B0603020202020204" charset="0"/>
                        <a:cs typeface="Trebuchet MS" panose="020B0603020202020204" charset="0"/>
                      </a:endParaRPr>
                    </a:p>
                    <a:p>
                      <a:pPr indent="0" algn="ctr">
                        <a:buNone/>
                      </a:pPr>
                      <a:r>
                        <a:rPr lang="en-US" sz="1200" b="1" dirty="0">
                          <a:latin typeface="Trebuchet MS" panose="020B0603020202020204" charset="0"/>
                          <a:cs typeface="Trebuchet MS" panose="020B0603020202020204" charset="0"/>
                        </a:rPr>
                        <a:t>Social</a:t>
                      </a:r>
                      <a:r>
                        <a:rPr lang="fr-FR" altLang="en-US" sz="1200" b="1" dirty="0">
                          <a:latin typeface="Trebuchet MS" panose="020B0603020202020204" charset="0"/>
                          <a:cs typeface="Trebuchet MS" panose="020B0603020202020204" charset="0"/>
                        </a:rPr>
                        <a:t> </a:t>
                      </a:r>
                      <a:r>
                        <a:rPr lang="en-US" sz="1200" b="1" dirty="0">
                          <a:latin typeface="Trebuchet MS" panose="020B0603020202020204" charset="0"/>
                          <a:cs typeface="Trebuchet MS" panose="020B0603020202020204" charset="0"/>
                        </a:rPr>
                        <a:t>and</a:t>
                      </a:r>
                      <a:r>
                        <a:rPr lang="fr-FR" altLang="en-US" sz="1200" b="1" dirty="0">
                          <a:latin typeface="Trebuchet MS" panose="020B0603020202020204" charset="0"/>
                          <a:cs typeface="Trebuchet MS" panose="020B0603020202020204" charset="0"/>
                        </a:rPr>
                        <a:t> </a:t>
                      </a:r>
                      <a:r>
                        <a:rPr lang="en-US" sz="1200" b="1" dirty="0">
                          <a:latin typeface="Trebuchet MS" panose="020B0603020202020204" charset="0"/>
                          <a:cs typeface="Trebuchet MS" panose="020B0603020202020204" charset="0"/>
                        </a:rPr>
                        <a:t>economic</a:t>
                      </a:r>
                      <a:r>
                        <a:rPr lang="fr-FR" altLang="en-US" sz="1200" b="1" dirty="0">
                          <a:latin typeface="Trebuchet MS" panose="020B0603020202020204" charset="0"/>
                          <a:cs typeface="Trebuchet MS" panose="020B0603020202020204" charset="0"/>
                        </a:rPr>
                        <a:t>  </a:t>
                      </a:r>
                      <a:r>
                        <a:rPr lang="en-US" sz="1200" b="1" dirty="0">
                          <a:latin typeface="Trebuchet MS" panose="020B0603020202020204" charset="0"/>
                          <a:cs typeface="Trebuchet MS" panose="020B0603020202020204" charset="0"/>
                        </a:rPr>
                        <a:t>surveys</a:t>
                      </a:r>
                      <a:r>
                        <a:rPr lang="fr-FR" altLang="en-US" sz="1200" b="1" dirty="0">
                          <a:latin typeface="Trebuchet MS" panose="020B0603020202020204" charset="0"/>
                          <a:cs typeface="Trebuchet MS" panose="020B0603020202020204" charset="0"/>
                        </a:rPr>
                        <a:t> </a:t>
                      </a:r>
                      <a:r>
                        <a:rPr lang="en-US" sz="1200" b="1" dirty="0">
                          <a:latin typeface="Trebuchet MS" panose="020B0603020202020204" charset="0"/>
                          <a:cs typeface="Trebuchet MS" panose="020B0603020202020204" charset="0"/>
                        </a:rPr>
                        <a:t>of</a:t>
                      </a:r>
                      <a:r>
                        <a:rPr lang="fr-FR" altLang="en-US" sz="1200" b="1" dirty="0">
                          <a:latin typeface="Trebuchet MS" panose="020B0603020202020204" charset="0"/>
                          <a:cs typeface="Trebuchet MS" panose="020B0603020202020204" charset="0"/>
                        </a:rPr>
                        <a:t> </a:t>
                      </a:r>
                      <a:r>
                        <a:rPr lang="en-US" sz="1200" b="1" dirty="0">
                          <a:latin typeface="Trebuchet MS" panose="020B0603020202020204" charset="0"/>
                          <a:cs typeface="Trebuchet MS" panose="020B0603020202020204" charset="0"/>
                        </a:rPr>
                        <a:t>project</a:t>
                      </a:r>
                      <a:r>
                        <a:rPr lang="fr-FR" altLang="en-US" sz="1200" b="1" dirty="0">
                          <a:latin typeface="Trebuchet MS" panose="020B0603020202020204" charset="0"/>
                          <a:cs typeface="Trebuchet MS" panose="020B0603020202020204" charset="0"/>
                        </a:rPr>
                        <a:t> </a:t>
                      </a:r>
                      <a:r>
                        <a:rPr lang="en-US" sz="1200" b="1" dirty="0">
                          <a:latin typeface="Trebuchet MS" panose="020B0603020202020204" charset="0"/>
                          <a:cs typeface="Trebuchet MS" panose="020B0603020202020204" charset="0"/>
                        </a:rPr>
                        <a:t>effect</a:t>
                      </a:r>
                      <a:r>
                        <a:rPr lang="fr-FR" altLang="en-US" sz="1200" b="1" dirty="0">
                          <a:latin typeface="Trebuchet MS" panose="020B0603020202020204" charset="0"/>
                          <a:cs typeface="Trebuchet MS" panose="020B0603020202020204" charset="0"/>
                        </a:rPr>
                        <a:t>s </a:t>
                      </a:r>
                      <a:r>
                        <a:rPr lang="en-US" sz="1200" b="1" dirty="0">
                          <a:latin typeface="Trebuchet MS" panose="020B0603020202020204" charset="0"/>
                          <a:cs typeface="Trebuchet MS" panose="020B0603020202020204" charset="0"/>
                        </a:rPr>
                        <a:t>and</a:t>
                      </a:r>
                      <a:r>
                        <a:rPr lang="fr-FR" altLang="en-US" sz="1200" b="1" dirty="0">
                          <a:latin typeface="Trebuchet MS" panose="020B0603020202020204" charset="0"/>
                          <a:cs typeface="Trebuchet MS" panose="020B0603020202020204" charset="0"/>
                        </a:rPr>
                        <a:t> </a:t>
                      </a:r>
                      <a:r>
                        <a:rPr lang="en-US" sz="1200" b="1" dirty="0" smtClean="0">
                          <a:latin typeface="Trebuchet MS" panose="020B0603020202020204" charset="0"/>
                          <a:cs typeface="Trebuchet MS" panose="020B0603020202020204" charset="0"/>
                        </a:rPr>
                        <a:t>outcomes</a:t>
                      </a:r>
                      <a:r>
                        <a:rPr lang="ar-AE" sz="1600" b="1" dirty="0" smtClean="0">
                          <a:solidFill>
                            <a:srgbClr val="00B050"/>
                          </a:solidFill>
                          <a:latin typeface="Trebuchet MS" panose="020B0603020202020204" charset="0"/>
                          <a:cs typeface="Trebuchet MS" panose="020B0603020202020204" charset="0"/>
                        </a:rPr>
                        <a:t>المسوحات الاجتماعية والاقتصادية لآثار المشروع ونتائجه</a:t>
                      </a:r>
                      <a:endParaRPr lang="en-US" altLang="en-US" sz="1600" b="1" dirty="0">
                        <a:solidFill>
                          <a:srgbClr val="00B050"/>
                        </a:solidFill>
                        <a:latin typeface="Trebuchet MS" panose="020B0603020202020204" charset="0"/>
                        <a:ea typeface="Trebuchet MS" panose="020B0603020202020204" charset="0"/>
                        <a:cs typeface="Trebuchet MS" panose="020B0603020202020204" charset="0"/>
                      </a:endParaRPr>
                    </a:p>
                  </a:txBody>
                  <a:tcPr marL="0" marR="0" marT="0" marB="0"/>
                </a:tc>
                <a:tc vMerge="1">
                  <a:txBody>
                    <a:bodyPr/>
                    <a:lstStyle/>
                    <a:p>
                      <a:endParaRPr lang="fr-FR"/>
                    </a:p>
                  </a:txBody>
                  <a:tcPr marL="0" marR="0" marT="0" marB="0"/>
                </a:tc>
                <a:extLst>
                  <a:ext uri="{0D108BD9-81ED-4DB2-BD59-A6C34878D82A}">
                    <a16:rowId xmlns:a16="http://schemas.microsoft.com/office/drawing/2014/main" val="10002"/>
                  </a:ext>
                </a:extLst>
              </a:tr>
              <a:tr h="685381">
                <a:tc>
                  <a:txBody>
                    <a:bodyPr/>
                    <a:lstStyle/>
                    <a:p>
                      <a:pPr indent="0" algn="ctr">
                        <a:buNone/>
                      </a:pPr>
                      <a:endParaRPr lang="en-US" sz="1800" b="1" dirty="0">
                        <a:latin typeface="Trebuchet MS" panose="020B0603020202020204" charset="0"/>
                        <a:cs typeface="Trebuchet MS" panose="020B0603020202020204" charset="0"/>
                      </a:endParaRPr>
                    </a:p>
                    <a:p>
                      <a:r>
                        <a:rPr lang="en-US" sz="1800" b="1" dirty="0" smtClean="0">
                          <a:latin typeface="Trebuchet MS" panose="020B0603020202020204" charset="0"/>
                          <a:cs typeface="Trebuchet MS" panose="020B0603020202020204" charset="0"/>
                        </a:rPr>
                        <a:t>     Outputs </a:t>
                      </a:r>
                      <a:r>
                        <a:rPr lang="ar-AE" sz="1800" b="0" i="0" kern="1200" dirty="0" smtClean="0">
                          <a:solidFill>
                            <a:srgbClr val="00B050"/>
                          </a:solidFill>
                          <a:effectLst/>
                          <a:latin typeface="+mn-lt"/>
                          <a:ea typeface="+mn-ea"/>
                          <a:cs typeface="+mn-cs"/>
                        </a:rPr>
                        <a:t>ا</a:t>
                      </a:r>
                      <a:r>
                        <a:rPr lang="ar-AE" sz="1800" b="1" i="0" kern="1200" dirty="0" smtClean="0">
                          <a:solidFill>
                            <a:srgbClr val="00B050"/>
                          </a:solidFill>
                          <a:effectLst/>
                          <a:latin typeface="+mn-lt"/>
                          <a:ea typeface="+mn-ea"/>
                          <a:cs typeface="+mn-cs"/>
                        </a:rPr>
                        <a:t>لنواتج</a:t>
                      </a:r>
                    </a:p>
                    <a:p>
                      <a:pPr indent="0" algn="ctr">
                        <a:buNone/>
                      </a:pPr>
                      <a:endParaRPr lang="en-US" altLang="en-US" sz="1800" b="1" dirty="0">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endParaRPr lang="en-US" sz="1800" b="1" dirty="0">
                        <a:latin typeface="Trebuchet MS" panose="020B0603020202020204" charset="0"/>
                        <a:cs typeface="Trebuchet MS" panose="020B0603020202020204" charset="0"/>
                      </a:endParaRPr>
                    </a:p>
                    <a:p>
                      <a:pPr indent="0" algn="ctr">
                        <a:buNone/>
                      </a:pPr>
                      <a:r>
                        <a:rPr lang="ar-AE" sz="1800" b="1" dirty="0" smtClean="0">
                          <a:solidFill>
                            <a:srgbClr val="00B050"/>
                          </a:solidFill>
                          <a:latin typeface="Trebuchet MS" panose="020B0603020202020204" charset="0"/>
                          <a:cs typeface="Trebuchet MS" panose="020B0603020202020204" charset="0"/>
                        </a:rPr>
                        <a:t>انتاج</a:t>
                      </a:r>
                      <a:r>
                        <a:rPr lang="en-US" sz="1800" b="1" dirty="0" smtClean="0">
                          <a:latin typeface="Trebuchet MS" panose="020B0603020202020204" charset="0"/>
                          <a:cs typeface="Trebuchet MS" panose="020B0603020202020204" charset="0"/>
                        </a:rPr>
                        <a:t>Output</a:t>
                      </a:r>
                      <a:endParaRPr lang="en-US" altLang="en-US" sz="1800" b="1" dirty="0">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r>
                        <a:rPr lang="en-US" sz="1200" b="1" dirty="0" err="1">
                          <a:latin typeface="Trebuchet MS" panose="020B0603020202020204" charset="0"/>
                          <a:cs typeface="Trebuchet MS" panose="020B0603020202020204" charset="0"/>
                        </a:rPr>
                        <a:t>Managementobservation</a:t>
                      </a:r>
                      <a:r>
                        <a:rPr lang="en-US" sz="1200" b="1" dirty="0">
                          <a:latin typeface="Trebuchet MS" panose="020B0603020202020204" charset="0"/>
                          <a:cs typeface="Trebuchet MS" panose="020B0603020202020204" charset="0"/>
                        </a:rPr>
                        <a:t>,</a:t>
                      </a:r>
                      <a:r>
                        <a:rPr lang="fr-FR" altLang="en-US" sz="1200" b="1" dirty="0">
                          <a:latin typeface="Trebuchet MS" panose="020B0603020202020204" charset="0"/>
                          <a:cs typeface="Trebuchet MS" panose="020B0603020202020204" charset="0"/>
                        </a:rPr>
                        <a:t> </a:t>
                      </a:r>
                      <a:r>
                        <a:rPr lang="en-US" sz="1200" b="1" dirty="0" err="1">
                          <a:latin typeface="Trebuchet MS" panose="020B0603020202020204" charset="0"/>
                          <a:cs typeface="Trebuchet MS" panose="020B0603020202020204" charset="0"/>
                        </a:rPr>
                        <a:t>records,andi</a:t>
                      </a:r>
                      <a:r>
                        <a:rPr lang="fr-FR" altLang="en-US" sz="1200" b="1" dirty="0">
                          <a:latin typeface="Trebuchet MS" panose="020B0603020202020204" charset="0"/>
                          <a:cs typeface="Trebuchet MS" panose="020B0603020202020204" charset="0"/>
                        </a:rPr>
                        <a:t> </a:t>
                      </a:r>
                      <a:r>
                        <a:rPr lang="en-US" sz="1200" b="1" dirty="0" err="1">
                          <a:latin typeface="Trebuchet MS" panose="020B0603020202020204" charset="0"/>
                          <a:cs typeface="Trebuchet MS" panose="020B0603020202020204" charset="0"/>
                        </a:rPr>
                        <a:t>nternal</a:t>
                      </a:r>
                      <a:r>
                        <a:rPr lang="fr-FR" altLang="en-US" sz="1200" b="1" dirty="0">
                          <a:latin typeface="Trebuchet MS" panose="020B0603020202020204" charset="0"/>
                          <a:cs typeface="Trebuchet MS" panose="020B0603020202020204" charset="0"/>
                        </a:rPr>
                        <a:t> </a:t>
                      </a:r>
                      <a:r>
                        <a:rPr lang="en-US" sz="1200" b="1" dirty="0">
                          <a:latin typeface="Trebuchet MS" panose="020B0603020202020204" charset="0"/>
                          <a:cs typeface="Trebuchet MS" panose="020B0603020202020204" charset="0"/>
                        </a:rPr>
                        <a:t>reporting</a:t>
                      </a:r>
                      <a:r>
                        <a:rPr lang="en-US" sz="1200" b="1" dirty="0" smtClean="0">
                          <a:latin typeface="Trebuchet MS" panose="020B0603020202020204" charset="0"/>
                          <a:cs typeface="Trebuchet MS" panose="020B0603020202020204" charset="0"/>
                        </a:rPr>
                        <a:t>.</a:t>
                      </a:r>
                    </a:p>
                    <a:p>
                      <a:pPr indent="0" algn="ctr">
                        <a:buNone/>
                      </a:pPr>
                      <a:r>
                        <a:rPr lang="ar-AE" altLang="en-US" sz="1600" b="1" dirty="0" smtClean="0">
                          <a:solidFill>
                            <a:srgbClr val="00B050"/>
                          </a:solidFill>
                          <a:latin typeface="Trebuchet MS" panose="020B0603020202020204" charset="0"/>
                          <a:ea typeface="Trebuchet MS" panose="020B0603020202020204" charset="0"/>
                          <a:cs typeface="Trebuchet MS" panose="020B0603020202020204" charset="0"/>
                        </a:rPr>
                        <a:t>المراقبة الإدارية والسجلات والتقارير الداخلية.</a:t>
                      </a:r>
                      <a:endParaRPr lang="en-US" altLang="en-US" sz="1600" b="1" dirty="0">
                        <a:solidFill>
                          <a:srgbClr val="00B050"/>
                        </a:solidFill>
                        <a:latin typeface="Trebuchet MS" panose="020B0603020202020204" charset="0"/>
                        <a:ea typeface="Trebuchet MS" panose="020B0603020202020204" charset="0"/>
                        <a:cs typeface="Trebuchet MS" panose="020B0603020202020204" charset="0"/>
                      </a:endParaRPr>
                    </a:p>
                  </a:txBody>
                  <a:tcPr marL="0" marR="0" marT="0" marB="0"/>
                </a:tc>
                <a:tc vMerge="1">
                  <a:txBody>
                    <a:bodyPr/>
                    <a:lstStyle/>
                    <a:p>
                      <a:endParaRPr lang="fr-FR"/>
                    </a:p>
                  </a:txBody>
                  <a:tcPr marL="0" marR="0" marT="0" marB="0"/>
                </a:tc>
                <a:extLst>
                  <a:ext uri="{0D108BD9-81ED-4DB2-BD59-A6C34878D82A}">
                    <a16:rowId xmlns:a16="http://schemas.microsoft.com/office/drawing/2014/main" val="10003"/>
                  </a:ext>
                </a:extLst>
              </a:tr>
              <a:tr h="649089">
                <a:tc>
                  <a:txBody>
                    <a:bodyPr/>
                    <a:lstStyle/>
                    <a:p>
                      <a:pPr indent="0" algn="ctr">
                        <a:buNone/>
                      </a:pPr>
                      <a:endParaRPr lang="en-US" sz="1800" b="1" dirty="0">
                        <a:latin typeface="Trebuchet MS" panose="020B0603020202020204" charset="0"/>
                        <a:cs typeface="Trebuchet MS" panose="020B060302020202020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smtClean="0">
                          <a:latin typeface="Trebuchet MS" panose="020B0603020202020204" charset="0"/>
                          <a:cs typeface="Trebuchet MS" panose="020B0603020202020204" charset="0"/>
                        </a:rPr>
                        <a:t>Activities </a:t>
                      </a:r>
                      <a:r>
                        <a:rPr lang="ar-AE" sz="1800" b="1" i="0" kern="1200" dirty="0" smtClean="0">
                          <a:solidFill>
                            <a:srgbClr val="00B050"/>
                          </a:solidFill>
                          <a:effectLst/>
                          <a:latin typeface="+mn-lt"/>
                          <a:ea typeface="+mn-ea"/>
                          <a:cs typeface="+mn-cs"/>
                        </a:rPr>
                        <a:t>أنشطة</a:t>
                      </a:r>
                    </a:p>
                    <a:p>
                      <a:pPr indent="0" algn="ctr">
                        <a:buNone/>
                      </a:pPr>
                      <a:endParaRPr lang="en-US" altLang="en-US" sz="1800" b="1" dirty="0">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endParaRPr lang="en-US" sz="1800" b="1" dirty="0">
                        <a:latin typeface="Trebuchet MS" panose="020B0603020202020204" charset="0"/>
                        <a:cs typeface="Trebuchet MS" panose="020B0603020202020204" charset="0"/>
                      </a:endParaRPr>
                    </a:p>
                    <a:p>
                      <a:pPr indent="0" algn="ctr">
                        <a:buNone/>
                      </a:pPr>
                      <a:r>
                        <a:rPr lang="en-US" sz="1800" b="1" dirty="0" smtClean="0">
                          <a:latin typeface="Trebuchet MS" panose="020B0603020202020204" charset="0"/>
                          <a:cs typeface="Trebuchet MS" panose="020B0603020202020204" charset="0"/>
                        </a:rPr>
                        <a:t>Process </a:t>
                      </a:r>
                      <a:r>
                        <a:rPr lang="ar-AE" sz="1800" b="1" dirty="0" smtClean="0">
                          <a:solidFill>
                            <a:srgbClr val="00B050"/>
                          </a:solidFill>
                          <a:latin typeface="Trebuchet MS" panose="020B0603020202020204" charset="0"/>
                          <a:cs typeface="Trebuchet MS" panose="020B0603020202020204" charset="0"/>
                        </a:rPr>
                        <a:t>معالجة</a:t>
                      </a:r>
                      <a:endParaRPr lang="en-US" altLang="en-US" sz="1800" b="1" dirty="0">
                        <a:solidFill>
                          <a:srgbClr val="00B050"/>
                        </a:solidFill>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r>
                        <a:rPr lang="en-US" sz="1600" b="1" dirty="0">
                          <a:latin typeface="Trebuchet MS" panose="020B0603020202020204" charset="0"/>
                          <a:cs typeface="Trebuchet MS" panose="020B0603020202020204" charset="0"/>
                        </a:rPr>
                        <a:t>Task</a:t>
                      </a:r>
                      <a:r>
                        <a:rPr lang="fr-FR" altLang="en-US" sz="1600" b="1" dirty="0">
                          <a:latin typeface="Trebuchet MS" panose="020B0603020202020204" charset="0"/>
                          <a:cs typeface="Trebuchet MS" panose="020B0603020202020204" charset="0"/>
                        </a:rPr>
                        <a:t> </a:t>
                      </a:r>
                      <a:r>
                        <a:rPr lang="en-US" sz="1600" b="1" dirty="0" err="1">
                          <a:latin typeface="Trebuchet MS" panose="020B0603020202020204" charset="0"/>
                          <a:cs typeface="Trebuchet MS" panose="020B0603020202020204" charset="0"/>
                        </a:rPr>
                        <a:t>managementofprocesses</a:t>
                      </a:r>
                      <a:r>
                        <a:rPr lang="en-US" sz="1600" b="1" dirty="0" smtClean="0">
                          <a:latin typeface="Trebuchet MS" panose="020B0603020202020204" charset="0"/>
                          <a:cs typeface="Trebuchet MS" panose="020B0603020202020204" charset="0"/>
                        </a:rPr>
                        <a:t>.</a:t>
                      </a:r>
                    </a:p>
                    <a:p>
                      <a:pPr indent="0" algn="ctr">
                        <a:buNone/>
                      </a:pPr>
                      <a:r>
                        <a:rPr lang="ar-AE" altLang="en-US" sz="1600" b="1" dirty="0" smtClean="0">
                          <a:solidFill>
                            <a:srgbClr val="00B050"/>
                          </a:solidFill>
                          <a:latin typeface="Trebuchet MS" panose="020B0603020202020204" charset="0"/>
                          <a:ea typeface="Trebuchet MS" panose="020B0603020202020204" charset="0"/>
                          <a:cs typeface="Trebuchet MS" panose="020B0603020202020204" charset="0"/>
                        </a:rPr>
                        <a:t>إدارة المهام من العمليات</a:t>
                      </a:r>
                      <a:endParaRPr lang="en-US" altLang="en-US" sz="1600" b="1" dirty="0">
                        <a:solidFill>
                          <a:srgbClr val="00B050"/>
                        </a:solidFill>
                        <a:latin typeface="Trebuchet MS" panose="020B0603020202020204" charset="0"/>
                        <a:ea typeface="Trebuchet MS" panose="020B0603020202020204" charset="0"/>
                        <a:cs typeface="Trebuchet MS" panose="020B0603020202020204" charset="0"/>
                      </a:endParaRPr>
                    </a:p>
                  </a:txBody>
                  <a:tcPr marL="0" marR="0" marT="0" marB="0"/>
                </a:tc>
                <a:tc vMerge="1">
                  <a:txBody>
                    <a:bodyPr/>
                    <a:lstStyle/>
                    <a:p>
                      <a:endParaRPr lang="fr-FR"/>
                    </a:p>
                  </a:txBody>
                  <a:tcPr marL="0" marR="0" marT="0" marB="0"/>
                </a:tc>
                <a:extLst>
                  <a:ext uri="{0D108BD9-81ED-4DB2-BD59-A6C34878D82A}">
                    <a16:rowId xmlns:a16="http://schemas.microsoft.com/office/drawing/2014/main" val="10004"/>
                  </a:ext>
                </a:extLst>
              </a:tr>
              <a:tr h="685381">
                <a:tc>
                  <a:txBody>
                    <a:bodyPr/>
                    <a:lstStyle/>
                    <a:p>
                      <a:pPr indent="0" algn="ctr">
                        <a:buNone/>
                      </a:pPr>
                      <a:endParaRPr lang="en-US" sz="1800" b="1" dirty="0">
                        <a:latin typeface="Trebuchet MS" panose="020B0603020202020204" charset="0"/>
                        <a:cs typeface="Trebuchet MS" panose="020B0603020202020204" charset="0"/>
                      </a:endParaRPr>
                    </a:p>
                    <a:p>
                      <a:pPr indent="0" algn="ctr">
                        <a:buNone/>
                      </a:pPr>
                      <a:r>
                        <a:rPr lang="en-US" sz="1800" b="1" dirty="0" smtClean="0">
                          <a:latin typeface="Trebuchet MS" panose="020B0603020202020204" charset="0"/>
                          <a:cs typeface="Trebuchet MS" panose="020B0603020202020204" charset="0"/>
                        </a:rPr>
                        <a:t>Inputs </a:t>
                      </a:r>
                      <a:r>
                        <a:rPr lang="ar-AE" sz="1800" b="1" dirty="0" smtClean="0">
                          <a:solidFill>
                            <a:srgbClr val="00B050"/>
                          </a:solidFill>
                          <a:latin typeface="Trebuchet MS" panose="020B0603020202020204" charset="0"/>
                          <a:cs typeface="Trebuchet MS" panose="020B0603020202020204" charset="0"/>
                        </a:rPr>
                        <a:t>المدخلات</a:t>
                      </a:r>
                      <a:endParaRPr lang="en-US" altLang="en-US" sz="1800" b="1" dirty="0">
                        <a:solidFill>
                          <a:srgbClr val="00B050"/>
                        </a:solidFill>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r>
                        <a:rPr lang="en-US" sz="1800" b="1" dirty="0" smtClean="0">
                          <a:latin typeface="Trebuchet MS" panose="020B0603020202020204" charset="0"/>
                          <a:cs typeface="Trebuchet MS" panose="020B0603020202020204" charset="0"/>
                        </a:rPr>
                        <a:t>Inputs </a:t>
                      </a:r>
                      <a:r>
                        <a:rPr lang="ar-AE" sz="1800" b="1" dirty="0" smtClean="0">
                          <a:solidFill>
                            <a:srgbClr val="00B050"/>
                          </a:solidFill>
                          <a:latin typeface="Trebuchet MS" panose="020B0603020202020204" charset="0"/>
                          <a:cs typeface="Trebuchet MS" panose="020B0603020202020204" charset="0"/>
                        </a:rPr>
                        <a:t>المدخلات</a:t>
                      </a:r>
                      <a:endParaRPr lang="en-US" altLang="en-US" sz="1800" b="1" dirty="0">
                        <a:solidFill>
                          <a:srgbClr val="00B050"/>
                        </a:solidFill>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r>
                        <a:rPr lang="en-US" sz="1200" b="1" dirty="0">
                          <a:latin typeface="Trebuchet MS" panose="020B0603020202020204" charset="0"/>
                          <a:cs typeface="Trebuchet MS" panose="020B0603020202020204" charset="0"/>
                        </a:rPr>
                        <a:t>Financial</a:t>
                      </a:r>
                      <a:r>
                        <a:rPr lang="fr-FR" altLang="en-US" sz="1200" b="1" dirty="0">
                          <a:latin typeface="Trebuchet MS" panose="020B0603020202020204" charset="0"/>
                          <a:cs typeface="Trebuchet MS" panose="020B0603020202020204" charset="0"/>
                        </a:rPr>
                        <a:t> </a:t>
                      </a:r>
                      <a:r>
                        <a:rPr lang="en-US" sz="1200" b="1" dirty="0">
                          <a:latin typeface="Trebuchet MS" panose="020B0603020202020204" charset="0"/>
                          <a:cs typeface="Trebuchet MS" panose="020B0603020202020204" charset="0"/>
                        </a:rPr>
                        <a:t>accounts</a:t>
                      </a:r>
                    </a:p>
                    <a:p>
                      <a:pPr indent="0" algn="ctr">
                        <a:buNone/>
                      </a:pPr>
                      <a:r>
                        <a:rPr lang="en-US" sz="1200" b="1" dirty="0">
                          <a:latin typeface="Trebuchet MS" panose="020B0603020202020204" charset="0"/>
                          <a:cs typeface="Trebuchet MS" panose="020B0603020202020204" charset="0"/>
                        </a:rPr>
                        <a:t>Management</a:t>
                      </a:r>
                      <a:r>
                        <a:rPr lang="fr-FR" altLang="en-US" sz="1200" b="1" dirty="0">
                          <a:latin typeface="Trebuchet MS" panose="020B0603020202020204" charset="0"/>
                          <a:cs typeface="Trebuchet MS" panose="020B0603020202020204" charset="0"/>
                        </a:rPr>
                        <a:t> </a:t>
                      </a:r>
                      <a:r>
                        <a:rPr lang="en-US" sz="1200" b="1" dirty="0">
                          <a:latin typeface="Trebuchet MS" panose="020B0603020202020204" charset="0"/>
                          <a:cs typeface="Trebuchet MS" panose="020B0603020202020204" charset="0"/>
                        </a:rPr>
                        <a:t>records</a:t>
                      </a:r>
                      <a:r>
                        <a:rPr lang="fr-FR" altLang="en-US" sz="1200" b="1" dirty="0">
                          <a:latin typeface="Trebuchet MS" panose="020B0603020202020204" charset="0"/>
                          <a:cs typeface="Trebuchet MS" panose="020B0603020202020204" charset="0"/>
                        </a:rPr>
                        <a:t> </a:t>
                      </a:r>
                      <a:r>
                        <a:rPr lang="en-US" sz="1200" b="1" dirty="0">
                          <a:latin typeface="Trebuchet MS" panose="020B0603020202020204" charset="0"/>
                          <a:cs typeface="Trebuchet MS" panose="020B0603020202020204" charset="0"/>
                        </a:rPr>
                        <a:t>of</a:t>
                      </a:r>
                      <a:r>
                        <a:rPr lang="fr-FR" altLang="en-US" sz="1200" b="1" dirty="0">
                          <a:latin typeface="Trebuchet MS" panose="020B0603020202020204" charset="0"/>
                          <a:cs typeface="Trebuchet MS" panose="020B0603020202020204" charset="0"/>
                        </a:rPr>
                        <a:t> </a:t>
                      </a:r>
                      <a:r>
                        <a:rPr lang="en-US" sz="1200" b="1" dirty="0">
                          <a:latin typeface="Trebuchet MS" panose="020B0603020202020204" charset="0"/>
                          <a:cs typeface="Trebuchet MS" panose="020B0603020202020204" charset="0"/>
                        </a:rPr>
                        <a:t>inventories</a:t>
                      </a:r>
                      <a:r>
                        <a:rPr lang="fr-FR" altLang="en-US" sz="1200" b="1" dirty="0">
                          <a:latin typeface="Trebuchet MS" panose="020B0603020202020204" charset="0"/>
                          <a:cs typeface="Trebuchet MS" panose="020B0603020202020204" charset="0"/>
                        </a:rPr>
                        <a:t> </a:t>
                      </a:r>
                      <a:r>
                        <a:rPr lang="en-US" sz="1200" b="1" dirty="0">
                          <a:latin typeface="Trebuchet MS" panose="020B0603020202020204" charset="0"/>
                          <a:cs typeface="Trebuchet MS" panose="020B0603020202020204" charset="0"/>
                        </a:rPr>
                        <a:t>and</a:t>
                      </a:r>
                      <a:r>
                        <a:rPr lang="fr-FR" altLang="en-US" sz="1200" b="1" dirty="0">
                          <a:latin typeface="Trebuchet MS" panose="020B0603020202020204" charset="0"/>
                          <a:cs typeface="Trebuchet MS" panose="020B0603020202020204" charset="0"/>
                        </a:rPr>
                        <a:t> </a:t>
                      </a:r>
                      <a:r>
                        <a:rPr lang="en-US" sz="1200" b="1" dirty="0">
                          <a:latin typeface="Trebuchet MS" panose="020B0603020202020204" charset="0"/>
                          <a:cs typeface="Trebuchet MS" panose="020B0603020202020204" charset="0"/>
                        </a:rPr>
                        <a:t>usage</a:t>
                      </a:r>
                      <a:r>
                        <a:rPr lang="en-US" sz="1200" b="1" dirty="0" smtClean="0">
                          <a:latin typeface="Trebuchet MS" panose="020B0603020202020204" charset="0"/>
                          <a:cs typeface="Trebuchet MS" panose="020B0603020202020204" charset="0"/>
                        </a:rPr>
                        <a:t>.</a:t>
                      </a:r>
                      <a:endParaRPr lang="en-US" sz="1200" b="1" dirty="0" smtClean="0">
                        <a:solidFill>
                          <a:srgbClr val="00B050"/>
                        </a:solidFill>
                        <a:latin typeface="Trebuchet MS" panose="020B0603020202020204" charset="0"/>
                        <a:cs typeface="Trebuchet MS" panose="020B0603020202020204" charset="0"/>
                      </a:endParaRPr>
                    </a:p>
                    <a:p>
                      <a:pPr indent="0" algn="ctr">
                        <a:buNone/>
                      </a:pPr>
                      <a:r>
                        <a:rPr lang="ar-AE" altLang="en-US" sz="1200" b="1" dirty="0" smtClean="0">
                          <a:solidFill>
                            <a:srgbClr val="00B050"/>
                          </a:solidFill>
                          <a:latin typeface="Trebuchet MS" panose="020B0603020202020204" charset="0"/>
                          <a:ea typeface="Trebuchet MS" panose="020B0603020202020204" charset="0"/>
                          <a:cs typeface="Trebuchet MS" panose="020B0603020202020204" charset="0"/>
                        </a:rPr>
                        <a:t>الحسابات الماليةسجلات إدارة المخزون والاستخدام</a:t>
                      </a:r>
                      <a:r>
                        <a:rPr lang="ar-AE" altLang="en-US" sz="1200" b="1" dirty="0" smtClean="0">
                          <a:latin typeface="Trebuchet MS" panose="020B0603020202020204" charset="0"/>
                          <a:ea typeface="Trebuchet MS" panose="020B0603020202020204" charset="0"/>
                          <a:cs typeface="Trebuchet MS" panose="020B0603020202020204" charset="0"/>
                        </a:rPr>
                        <a:t>.</a:t>
                      </a:r>
                      <a:endParaRPr lang="en-US" altLang="en-US" sz="1200" b="1" dirty="0">
                        <a:latin typeface="Trebuchet MS" panose="020B0603020202020204" charset="0"/>
                        <a:ea typeface="Trebuchet MS" panose="020B0603020202020204" charset="0"/>
                        <a:cs typeface="Trebuchet MS" panose="020B0603020202020204" charset="0"/>
                      </a:endParaRPr>
                    </a:p>
                  </a:txBody>
                  <a:tcPr marL="0" marR="0" marT="0" marB="0"/>
                </a:tc>
                <a:tc vMerge="1">
                  <a:txBody>
                    <a:bodyPr/>
                    <a:lstStyle/>
                    <a:p>
                      <a:endParaRPr lang="fr-FR"/>
                    </a:p>
                  </a:txBody>
                  <a:tcPr marL="0" marR="0" marT="0" marB="0"/>
                </a:tc>
                <a:extLst>
                  <a:ext uri="{0D108BD9-81ED-4DB2-BD59-A6C34878D82A}">
                    <a16:rowId xmlns:a16="http://schemas.microsoft.com/office/drawing/2014/main" val="10005"/>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87630"/>
            <a:ext cx="9533101" cy="1610200"/>
          </a:xfrm>
          <a:prstGeom prst="rect">
            <a:avLst/>
          </a:prstGeom>
        </p:spPr>
      </p:pic>
      <p:sp>
        <p:nvSpPr>
          <p:cNvPr id="5" name="TextBox 6"/>
          <p:cNvSpPr txBox="1"/>
          <p:nvPr/>
        </p:nvSpPr>
        <p:spPr>
          <a:xfrm>
            <a:off x="2112645" y="382905"/>
            <a:ext cx="7312025" cy="829945"/>
          </a:xfrm>
          <a:prstGeom prst="rect">
            <a:avLst/>
          </a:prstGeom>
          <a:noFill/>
        </p:spPr>
        <p:txBody>
          <a:bodyPr wrap="square" rtlCol="0">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a:t>
            </a:r>
            <a:r>
              <a:rPr lang="fr-FR" altLang="en-US" sz="2400" b="1" dirty="0">
                <a:solidFill>
                  <a:srgbClr val="FF9518"/>
                </a:solidFill>
                <a:latin typeface="Tajawal Medium" panose="00000600000000000000" pitchFamily="2" charset="-78"/>
                <a:cs typeface="Tajawal Medium" panose="00000600000000000000" pitchFamily="2" charset="-78"/>
              </a:rPr>
              <a:t>2. DESIGN AND IMPLEMENTATION OF M&amp;E SYSTEMS</a:t>
            </a:r>
          </a:p>
        </p:txBody>
      </p:sp>
      <p:sp>
        <p:nvSpPr>
          <p:cNvPr id="2" name="Zone de texte 1"/>
          <p:cNvSpPr txBox="1"/>
          <p:nvPr/>
        </p:nvSpPr>
        <p:spPr>
          <a:xfrm>
            <a:off x="397510" y="1557201"/>
            <a:ext cx="9079865" cy="2456057"/>
          </a:xfrm>
          <a:prstGeom prst="rect">
            <a:avLst/>
          </a:prstGeom>
          <a:noFill/>
          <a:ln w="28575">
            <a:solidFill>
              <a:schemeClr val="tx1"/>
            </a:solidFill>
          </a:ln>
        </p:spPr>
        <p:txBody>
          <a:bodyPr wrap="square" rtlCol="0" anchor="t">
            <a:spAutoFit/>
          </a:bodyPr>
          <a:lstStyle/>
          <a:p>
            <a:pPr marL="2540" indent="-2540" algn="ctr">
              <a:lnSpc>
                <a:spcPct val="130000"/>
              </a:lnSpc>
            </a:pPr>
            <a:r>
              <a:rPr lang="en-US" sz="2400"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rPr>
              <a:t>2.1</a:t>
            </a:r>
            <a:r>
              <a:rPr lang="fr-FR" altLang="en-US" sz="2400"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rPr>
              <a:t>- </a:t>
            </a:r>
            <a:r>
              <a:rPr lang="fr-FR" altLang="en-US" sz="2400" b="1" i="1" dirty="0" smtClean="0">
                <a:gradFill>
                  <a:gsLst>
                    <a:gs pos="0">
                      <a:srgbClr val="007BD3"/>
                    </a:gs>
                    <a:gs pos="100000">
                      <a:srgbClr val="034373"/>
                    </a:gs>
                  </a:gsLst>
                  <a:lin scaled="0"/>
                </a:gradFill>
                <a:latin typeface="Times New Roman" panose="02020603050405020304" charset="0"/>
                <a:cs typeface="Times New Roman" panose="02020603050405020304" charset="0"/>
                <a:sym typeface="+mn-ea"/>
              </a:rPr>
              <a:t>Input </a:t>
            </a:r>
            <a:r>
              <a:rPr lang="fr-FR" altLang="en-US" sz="2400" b="1" i="1" dirty="0" err="1" smtClean="0">
                <a:gradFill>
                  <a:gsLst>
                    <a:gs pos="0">
                      <a:srgbClr val="007BD3"/>
                    </a:gs>
                    <a:gs pos="100000">
                      <a:srgbClr val="034373"/>
                    </a:gs>
                  </a:gsLst>
                  <a:lin scaled="0"/>
                </a:gradFill>
                <a:latin typeface="Times New Roman" panose="02020603050405020304" charset="0"/>
                <a:cs typeface="Times New Roman" panose="02020603050405020304" charset="0"/>
                <a:sym typeface="+mn-ea"/>
              </a:rPr>
              <a:t>indicators</a:t>
            </a:r>
            <a:endParaRPr lang="fr-FR" altLang="en-US" sz="2400" b="1" i="1" dirty="0" smtClean="0">
              <a:gradFill>
                <a:gsLst>
                  <a:gs pos="0">
                    <a:srgbClr val="007BD3"/>
                  </a:gs>
                  <a:gs pos="100000">
                    <a:srgbClr val="034373"/>
                  </a:gs>
                </a:gsLst>
                <a:lin scaled="0"/>
              </a:gradFill>
              <a:latin typeface="Times New Roman" panose="02020603050405020304" charset="0"/>
              <a:cs typeface="Times New Roman" panose="02020603050405020304" charset="0"/>
              <a:sym typeface="+mn-ea"/>
            </a:endParaRPr>
          </a:p>
          <a:p>
            <a:pPr marL="342900" indent="-342900" algn="ctr">
              <a:lnSpc>
                <a:spcPct val="170000"/>
              </a:lnSpc>
              <a:buFont typeface="Arial" panose="020B0604020202020204" pitchFamily="34" charset="0"/>
              <a:buChar char="•"/>
            </a:pPr>
            <a:r>
              <a:rPr lang="en-US" altLang="en-US" b="1" i="1" dirty="0" smtClean="0">
                <a:solidFill>
                  <a:schemeClr val="tx1"/>
                </a:solidFill>
                <a:latin typeface="Times New Roman" panose="02020603050405020304" charset="0"/>
                <a:cs typeface="Times New Roman" panose="02020603050405020304" charset="0"/>
                <a:sym typeface="+mn-ea"/>
              </a:rPr>
              <a:t>are quantified and time-bound statements of the resources financed by the project, </a:t>
            </a:r>
            <a:r>
              <a:rPr lang="en-US" altLang="en-US" b="1" i="1" dirty="0">
                <a:solidFill>
                  <a:schemeClr val="tx1"/>
                </a:solidFill>
                <a:latin typeface="Times New Roman" panose="02020603050405020304" charset="0"/>
                <a:cs typeface="Times New Roman" panose="02020603050405020304" charset="0"/>
                <a:sym typeface="+mn-ea"/>
              </a:rPr>
              <a:t>and are usually monitored by routine accounting and management records. They are mainly used by managers closest to implementation, and are consulted frequently (daily or weekly</a:t>
            </a:r>
            <a:r>
              <a:rPr lang="en-US" altLang="en-US" b="1" i="1" dirty="0" smtClean="0">
                <a:solidFill>
                  <a:schemeClr val="tx1"/>
                </a:solidFill>
                <a:latin typeface="Times New Roman" panose="02020603050405020304" charset="0"/>
                <a:cs typeface="Times New Roman" panose="02020603050405020304" charset="0"/>
                <a:sym typeface="+mn-ea"/>
              </a:rPr>
              <a:t>)</a:t>
            </a:r>
          </a:p>
          <a:p>
            <a:pPr marL="342900" indent="-342900" algn="ctr">
              <a:lnSpc>
                <a:spcPct val="170000"/>
              </a:lnSpc>
              <a:buFont typeface="Arial" panose="020B0604020202020204" pitchFamily="34" charset="0"/>
              <a:buChar char="•"/>
            </a:pPr>
            <a:r>
              <a:rPr lang="en-US" altLang="en-US" b="1" i="1" dirty="0" smtClean="0">
                <a:solidFill>
                  <a:schemeClr val="tx1"/>
                </a:solidFill>
                <a:latin typeface="Times New Roman" panose="02020603050405020304" charset="0"/>
                <a:cs typeface="Times New Roman" panose="02020603050405020304" charset="0"/>
                <a:sym typeface="+mn-ea"/>
              </a:rPr>
              <a:t> </a:t>
            </a:r>
            <a:endParaRPr lang="en-US" altLang="en-US" b="1" i="1" dirty="0">
              <a:solidFill>
                <a:schemeClr val="tx1"/>
              </a:solidFill>
              <a:latin typeface="Times New Roman" panose="02020603050405020304" charset="0"/>
              <a:cs typeface="Times New Roman" panose="02020603050405020304" charset="0"/>
              <a:sym typeface="+mn-ea"/>
            </a:endParaRPr>
          </a:p>
        </p:txBody>
      </p:sp>
      <p:sp>
        <p:nvSpPr>
          <p:cNvPr id="4" name="TextBox 7"/>
          <p:cNvSpPr txBox="1"/>
          <p:nvPr/>
        </p:nvSpPr>
        <p:spPr>
          <a:xfrm>
            <a:off x="62822" y="38277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Rectangle 2"/>
          <p:cNvSpPr/>
          <p:nvPr/>
        </p:nvSpPr>
        <p:spPr>
          <a:xfrm>
            <a:off x="513807" y="4443999"/>
            <a:ext cx="8499564" cy="1477328"/>
          </a:xfrm>
          <a:prstGeom prst="rect">
            <a:avLst/>
          </a:prstGeom>
        </p:spPr>
        <p:txBody>
          <a:bodyPr wrap="square">
            <a:spAutoFit/>
          </a:bodyPr>
          <a:lstStyle/>
          <a:p>
            <a:r>
              <a:rPr lang="fr-FR" sz="2400" b="1" dirty="0" err="1" smtClean="0">
                <a:solidFill>
                  <a:srgbClr val="C00000"/>
                </a:solidFill>
              </a:rPr>
              <a:t>مؤشرات</a:t>
            </a:r>
            <a:r>
              <a:rPr lang="fr-FR" sz="2400" b="1" dirty="0" smtClean="0">
                <a:solidFill>
                  <a:srgbClr val="C00000"/>
                </a:solidFill>
              </a:rPr>
              <a:t> </a:t>
            </a:r>
            <a:r>
              <a:rPr lang="fr-FR" sz="2400" b="1" dirty="0" err="1" smtClean="0">
                <a:solidFill>
                  <a:srgbClr val="C00000"/>
                </a:solidFill>
              </a:rPr>
              <a:t>المدخلات</a:t>
            </a:r>
            <a:r>
              <a:rPr lang="fr-FR" sz="2400" b="1" dirty="0" smtClean="0">
                <a:solidFill>
                  <a:srgbClr val="C00000"/>
                </a:solidFill>
              </a:rPr>
              <a:t> </a:t>
            </a:r>
            <a:r>
              <a:rPr lang="fr-FR" sz="2400" b="1" dirty="0" err="1" smtClean="0"/>
              <a:t>هي</a:t>
            </a:r>
            <a:r>
              <a:rPr lang="fr-FR" sz="2400" b="1" dirty="0" smtClean="0"/>
              <a:t> </a:t>
            </a:r>
            <a:r>
              <a:rPr lang="fr-FR" sz="2400" b="1" dirty="0" err="1"/>
              <a:t>بيانات</a:t>
            </a:r>
            <a:r>
              <a:rPr lang="fr-FR" sz="2400" b="1" dirty="0"/>
              <a:t> </a:t>
            </a:r>
            <a:r>
              <a:rPr lang="fr-FR" sz="2400" b="1" dirty="0" err="1">
                <a:solidFill>
                  <a:srgbClr val="00B050"/>
                </a:solidFill>
              </a:rPr>
              <a:t>محددة</a:t>
            </a:r>
            <a:r>
              <a:rPr lang="fr-FR" sz="2400" b="1" dirty="0">
                <a:solidFill>
                  <a:srgbClr val="00B050"/>
                </a:solidFill>
              </a:rPr>
              <a:t> </a:t>
            </a:r>
            <a:r>
              <a:rPr lang="fr-FR" sz="2400" b="1" dirty="0" err="1">
                <a:solidFill>
                  <a:srgbClr val="00B050"/>
                </a:solidFill>
              </a:rPr>
              <a:t>كميًا</a:t>
            </a:r>
            <a:r>
              <a:rPr lang="fr-FR" sz="2400" b="1" dirty="0">
                <a:solidFill>
                  <a:srgbClr val="00B050"/>
                </a:solidFill>
              </a:rPr>
              <a:t> </a:t>
            </a:r>
            <a:r>
              <a:rPr lang="fr-FR" sz="2400" b="1" dirty="0" err="1"/>
              <a:t>ومحددة</a:t>
            </a:r>
            <a:r>
              <a:rPr lang="fr-FR" sz="2400" b="1" dirty="0"/>
              <a:t> </a:t>
            </a:r>
            <a:r>
              <a:rPr lang="fr-FR" sz="2400" b="1" dirty="0" err="1"/>
              <a:t>زمنيًا</a:t>
            </a:r>
            <a:r>
              <a:rPr lang="fr-FR" sz="2400" b="1" dirty="0"/>
              <a:t> </a:t>
            </a:r>
            <a:r>
              <a:rPr lang="fr-FR" sz="2400" b="1" dirty="0" err="1"/>
              <a:t>للموارد</a:t>
            </a:r>
            <a:r>
              <a:rPr lang="fr-FR" sz="2400" b="1" dirty="0"/>
              <a:t> </a:t>
            </a:r>
            <a:r>
              <a:rPr lang="fr-FR" sz="2400" b="1" dirty="0" err="1"/>
              <a:t>التي</a:t>
            </a:r>
            <a:r>
              <a:rPr lang="fr-FR" sz="2400" b="1" dirty="0"/>
              <a:t> </a:t>
            </a:r>
            <a:r>
              <a:rPr lang="fr-FR" sz="2400" b="1" dirty="0" err="1"/>
              <a:t>يمولها</a:t>
            </a:r>
            <a:r>
              <a:rPr lang="fr-FR" sz="2400" b="1" dirty="0"/>
              <a:t> </a:t>
            </a:r>
            <a:r>
              <a:rPr lang="fr-FR" sz="2400" b="1" dirty="0" err="1"/>
              <a:t>المشروع</a:t>
            </a:r>
            <a:r>
              <a:rPr lang="fr-FR" sz="2400" b="1" dirty="0"/>
              <a:t> ، </a:t>
            </a:r>
            <a:r>
              <a:rPr lang="fr-FR" sz="2400" b="1" dirty="0" err="1"/>
              <a:t>وعادة</a:t>
            </a:r>
            <a:r>
              <a:rPr lang="fr-FR" sz="2400" b="1" dirty="0"/>
              <a:t> </a:t>
            </a:r>
            <a:r>
              <a:rPr lang="fr-FR" sz="2400" b="1" dirty="0" err="1"/>
              <a:t>ما</a:t>
            </a:r>
            <a:r>
              <a:rPr lang="fr-FR" sz="2400" b="1" dirty="0"/>
              <a:t> </a:t>
            </a:r>
            <a:r>
              <a:rPr lang="fr-FR" sz="2400" b="1" dirty="0" err="1"/>
              <a:t>يتم</a:t>
            </a:r>
            <a:r>
              <a:rPr lang="fr-FR" sz="2400" b="1" dirty="0"/>
              <a:t> </a:t>
            </a:r>
            <a:r>
              <a:rPr lang="fr-FR" sz="2400" b="1" dirty="0" err="1"/>
              <a:t>مراقبتها</a:t>
            </a:r>
            <a:r>
              <a:rPr lang="fr-FR" sz="2400" b="1" dirty="0"/>
              <a:t> </a:t>
            </a:r>
            <a:r>
              <a:rPr lang="fr-FR" sz="2400" b="1" dirty="0" err="1"/>
              <a:t>من</a:t>
            </a:r>
            <a:r>
              <a:rPr lang="fr-FR" sz="2400" b="1" dirty="0"/>
              <a:t> </a:t>
            </a:r>
            <a:r>
              <a:rPr lang="fr-FR" sz="2400" b="1" dirty="0" err="1"/>
              <a:t>خلال</a:t>
            </a:r>
            <a:r>
              <a:rPr lang="fr-FR" sz="2400" b="1" dirty="0"/>
              <a:t> </a:t>
            </a:r>
            <a:r>
              <a:rPr lang="fr-FR" sz="2400" b="1" dirty="0" err="1"/>
              <a:t>سجلات</a:t>
            </a:r>
            <a:r>
              <a:rPr lang="fr-FR" sz="2400" b="1" dirty="0"/>
              <a:t> </a:t>
            </a:r>
            <a:r>
              <a:rPr lang="fr-FR" sz="2400" b="1" dirty="0" err="1"/>
              <a:t>المحاسبة</a:t>
            </a:r>
            <a:r>
              <a:rPr lang="fr-FR" sz="2400" b="1" dirty="0"/>
              <a:t> </a:t>
            </a:r>
            <a:r>
              <a:rPr lang="fr-FR" sz="2400" b="1" dirty="0" err="1"/>
              <a:t>والإدارة</a:t>
            </a:r>
            <a:r>
              <a:rPr lang="fr-FR" sz="2400" b="1" dirty="0"/>
              <a:t> </a:t>
            </a:r>
            <a:r>
              <a:rPr lang="fr-FR" sz="2400" b="1" dirty="0" err="1"/>
              <a:t>الروتينية</a:t>
            </a:r>
            <a:r>
              <a:rPr lang="fr-FR" sz="2400" b="1" dirty="0"/>
              <a:t>. </a:t>
            </a:r>
            <a:r>
              <a:rPr lang="fr-FR" sz="2400" b="1" dirty="0" err="1"/>
              <a:t>يتم</a:t>
            </a:r>
            <a:r>
              <a:rPr lang="fr-FR" sz="2400" b="1" dirty="0"/>
              <a:t> </a:t>
            </a:r>
            <a:r>
              <a:rPr lang="fr-FR" sz="2400" b="1" dirty="0" err="1"/>
              <a:t>استخدامها</a:t>
            </a:r>
            <a:r>
              <a:rPr lang="fr-FR" sz="2400" b="1" dirty="0"/>
              <a:t> </a:t>
            </a:r>
            <a:r>
              <a:rPr lang="fr-FR" sz="2400" b="1" dirty="0" err="1"/>
              <a:t>بشكل</a:t>
            </a:r>
            <a:r>
              <a:rPr lang="fr-FR" sz="2400" b="1" dirty="0"/>
              <a:t> </a:t>
            </a:r>
            <a:r>
              <a:rPr lang="fr-FR" sz="2400" b="1" dirty="0" err="1"/>
              <a:t>أساسي</a:t>
            </a:r>
            <a:r>
              <a:rPr lang="fr-FR" sz="2400" b="1" dirty="0"/>
              <a:t> </a:t>
            </a:r>
            <a:r>
              <a:rPr lang="fr-FR" sz="2400" b="1" dirty="0" err="1"/>
              <a:t>من</a:t>
            </a:r>
            <a:r>
              <a:rPr lang="fr-FR" sz="2400" b="1" dirty="0"/>
              <a:t> </a:t>
            </a:r>
            <a:r>
              <a:rPr lang="fr-FR" sz="2400" b="1" dirty="0" err="1"/>
              <a:t>قبل</a:t>
            </a:r>
            <a:r>
              <a:rPr lang="fr-FR" sz="2400" b="1" dirty="0"/>
              <a:t> </a:t>
            </a:r>
            <a:r>
              <a:rPr lang="fr-FR" sz="2400" b="1" dirty="0" err="1"/>
              <a:t>المديرين</a:t>
            </a:r>
            <a:r>
              <a:rPr lang="fr-FR" sz="2400" b="1" dirty="0"/>
              <a:t> </a:t>
            </a:r>
            <a:r>
              <a:rPr lang="fr-FR" sz="2400" b="1" dirty="0" err="1"/>
              <a:t>الأقرب</a:t>
            </a:r>
            <a:r>
              <a:rPr lang="fr-FR" sz="2400" b="1" dirty="0"/>
              <a:t> </a:t>
            </a:r>
            <a:r>
              <a:rPr lang="fr-FR" sz="2400" b="1" dirty="0" err="1"/>
              <a:t>إلى</a:t>
            </a:r>
            <a:r>
              <a:rPr lang="fr-FR" sz="2400" b="1" dirty="0"/>
              <a:t> </a:t>
            </a:r>
            <a:r>
              <a:rPr lang="fr-FR" sz="2400" b="1" dirty="0" err="1"/>
              <a:t>التنفيذ</a:t>
            </a:r>
            <a:r>
              <a:rPr lang="fr-FR" sz="2400" b="1" dirty="0"/>
              <a:t> ، </a:t>
            </a:r>
            <a:r>
              <a:rPr lang="fr-FR" sz="2400" b="1" dirty="0" err="1"/>
              <a:t>ويتم</a:t>
            </a:r>
            <a:r>
              <a:rPr lang="fr-FR" sz="2400" b="1" dirty="0"/>
              <a:t> </a:t>
            </a:r>
            <a:r>
              <a:rPr lang="fr-FR" sz="2400" b="1" dirty="0" err="1"/>
              <a:t>استشارتهم</a:t>
            </a:r>
            <a:r>
              <a:rPr lang="fr-FR" sz="2400" b="1" dirty="0"/>
              <a:t> </a:t>
            </a:r>
            <a:r>
              <a:rPr lang="fr-FR" sz="2400" b="1" dirty="0" err="1"/>
              <a:t>بشكل</a:t>
            </a:r>
            <a:r>
              <a:rPr lang="fr-FR" sz="2400" b="1" dirty="0"/>
              <a:t> </a:t>
            </a:r>
            <a:r>
              <a:rPr lang="fr-FR" sz="2400" b="1" dirty="0" err="1"/>
              <a:t>متكرر</a:t>
            </a:r>
            <a:r>
              <a:rPr lang="fr-FR" sz="2400" b="1" dirty="0"/>
              <a:t> </a:t>
            </a:r>
            <a:r>
              <a:rPr lang="fr-FR" b="1" dirty="0"/>
              <a:t>(</a:t>
            </a:r>
            <a:r>
              <a:rPr lang="fr-FR" b="1" dirty="0" err="1"/>
              <a:t>يوميًا</a:t>
            </a:r>
            <a:r>
              <a:rPr lang="fr-FR" b="1" dirty="0"/>
              <a:t> </a:t>
            </a:r>
            <a:r>
              <a:rPr lang="fr-FR" b="1" dirty="0" err="1"/>
              <a:t>أو</a:t>
            </a:r>
            <a:r>
              <a:rPr lang="fr-FR" b="1" dirty="0"/>
              <a:t> </a:t>
            </a:r>
            <a:r>
              <a:rPr lang="fr-FR" b="1" dirty="0" err="1"/>
              <a:t>أسبوعيًا</a:t>
            </a:r>
            <a:r>
              <a:rPr lang="fr-FR" b="1" dirty="0"/>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87630"/>
            <a:ext cx="9533101" cy="1610200"/>
          </a:xfrm>
          <a:prstGeom prst="rect">
            <a:avLst/>
          </a:prstGeom>
        </p:spPr>
      </p:pic>
      <p:sp>
        <p:nvSpPr>
          <p:cNvPr id="5" name="TextBox 6"/>
          <p:cNvSpPr txBox="1"/>
          <p:nvPr/>
        </p:nvSpPr>
        <p:spPr>
          <a:xfrm>
            <a:off x="2112645" y="382905"/>
            <a:ext cx="7312025" cy="829945"/>
          </a:xfrm>
          <a:prstGeom prst="rect">
            <a:avLst/>
          </a:prstGeom>
          <a:noFill/>
        </p:spPr>
        <p:txBody>
          <a:bodyPr wrap="square" rtlCol="0">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a:t>
            </a:r>
            <a:r>
              <a:rPr lang="fr-FR" altLang="en-US" sz="2400" b="1" dirty="0">
                <a:solidFill>
                  <a:srgbClr val="FF9518"/>
                </a:solidFill>
                <a:latin typeface="Tajawal Medium" panose="00000600000000000000" pitchFamily="2" charset="-78"/>
                <a:cs typeface="Tajawal Medium" panose="00000600000000000000" pitchFamily="2" charset="-78"/>
              </a:rPr>
              <a:t>2. DESIGN AND IMPLEMENTATION OF M&amp;E SYSTEMS</a:t>
            </a:r>
          </a:p>
        </p:txBody>
      </p:sp>
      <p:sp>
        <p:nvSpPr>
          <p:cNvPr id="2" name="Zone de texte 1"/>
          <p:cNvSpPr txBox="1"/>
          <p:nvPr/>
        </p:nvSpPr>
        <p:spPr>
          <a:xfrm>
            <a:off x="397510" y="1435281"/>
            <a:ext cx="9079865" cy="2336024"/>
          </a:xfrm>
          <a:prstGeom prst="rect">
            <a:avLst/>
          </a:prstGeom>
          <a:noFill/>
          <a:ln w="28575">
            <a:solidFill>
              <a:schemeClr val="tx1"/>
            </a:solidFill>
          </a:ln>
        </p:spPr>
        <p:txBody>
          <a:bodyPr wrap="square" rtlCol="0" anchor="t">
            <a:spAutoFit/>
          </a:bodyPr>
          <a:lstStyle/>
          <a:p>
            <a:pPr marL="2540" indent="-2540" algn="ctr">
              <a:lnSpc>
                <a:spcPct val="130000"/>
              </a:lnSpc>
            </a:pPr>
            <a:r>
              <a:rPr lang="en-US"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rPr>
              <a:t>2.</a:t>
            </a:r>
            <a:r>
              <a:rPr lang="fr-FR" altLang="en-US"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rPr>
              <a:t>2- </a:t>
            </a:r>
            <a:r>
              <a:rPr lang="fr-FR" altLang="en-US" b="1" i="1" dirty="0" err="1">
                <a:gradFill>
                  <a:gsLst>
                    <a:gs pos="0">
                      <a:srgbClr val="007BD3"/>
                    </a:gs>
                    <a:gs pos="100000">
                      <a:srgbClr val="034373"/>
                    </a:gs>
                  </a:gsLst>
                  <a:lin scaled="0"/>
                </a:gradFill>
                <a:latin typeface="Times New Roman" panose="02020603050405020304" charset="0"/>
                <a:cs typeface="Times New Roman" panose="02020603050405020304" charset="0"/>
                <a:sym typeface="+mn-ea"/>
              </a:rPr>
              <a:t>Process</a:t>
            </a:r>
            <a:r>
              <a:rPr lang="fr-FR" altLang="en-US"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rPr>
              <a:t> </a:t>
            </a:r>
            <a:r>
              <a:rPr lang="fr-FR" altLang="en-US" b="1" i="1" dirty="0" err="1">
                <a:gradFill>
                  <a:gsLst>
                    <a:gs pos="0">
                      <a:srgbClr val="007BD3"/>
                    </a:gs>
                    <a:gs pos="100000">
                      <a:srgbClr val="034373"/>
                    </a:gs>
                  </a:gsLst>
                  <a:lin scaled="0"/>
                </a:gradFill>
                <a:latin typeface="Times New Roman" panose="02020603050405020304" charset="0"/>
                <a:cs typeface="Times New Roman" panose="02020603050405020304" charset="0"/>
                <a:sym typeface="+mn-ea"/>
              </a:rPr>
              <a:t>indicators</a:t>
            </a:r>
            <a:endParaRPr lang="fr-FR" altLang="en-US"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endParaRPr>
          </a:p>
          <a:p>
            <a:pPr marL="342900" indent="-342900">
              <a:lnSpc>
                <a:spcPct val="170000"/>
              </a:lnSpc>
              <a:buFont typeface="Arial" panose="020B0604020202020204" pitchFamily="34" charset="0"/>
              <a:buChar char="•"/>
            </a:pPr>
            <a:r>
              <a:rPr lang="fr-FR" altLang="en-US" b="1" i="1" dirty="0">
                <a:solidFill>
                  <a:schemeClr val="tx1"/>
                </a:solidFill>
                <a:latin typeface="Times New Roman" panose="02020603050405020304" charset="0"/>
                <a:cs typeface="Times New Roman" panose="02020603050405020304" charset="0"/>
                <a:sym typeface="+mn-ea"/>
              </a:rPr>
              <a:t>M</a:t>
            </a:r>
            <a:r>
              <a:rPr lang="en-US" altLang="en-US" b="1" i="1" dirty="0" err="1">
                <a:solidFill>
                  <a:schemeClr val="tx1"/>
                </a:solidFill>
                <a:latin typeface="Times New Roman" panose="02020603050405020304" charset="0"/>
                <a:cs typeface="Times New Roman" panose="02020603050405020304" charset="0"/>
                <a:sym typeface="+mn-ea"/>
              </a:rPr>
              <a:t>onitor</a:t>
            </a:r>
            <a:r>
              <a:rPr lang="en-US" altLang="en-US" b="1" i="1" dirty="0">
                <a:solidFill>
                  <a:schemeClr val="tx1"/>
                </a:solidFill>
                <a:latin typeface="Times New Roman" panose="02020603050405020304" charset="0"/>
                <a:cs typeface="Times New Roman" panose="02020603050405020304" charset="0"/>
                <a:sym typeface="+mn-ea"/>
              </a:rPr>
              <a:t> the activities completed during implementation, and are often specified as milestones or completion of sub-contracted tasks, as set out in time- scaled work schedules. One of the best process indicators is often to closely monitor the project's procurement processes.</a:t>
            </a:r>
          </a:p>
        </p:txBody>
      </p:sp>
      <p:sp>
        <p:nvSpPr>
          <p:cNvPr id="4" name="TextBox 7"/>
          <p:cNvSpPr txBox="1"/>
          <p:nvPr/>
        </p:nvSpPr>
        <p:spPr>
          <a:xfrm>
            <a:off x="62822" y="38277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Rectangle 6"/>
          <p:cNvSpPr/>
          <p:nvPr/>
        </p:nvSpPr>
        <p:spPr>
          <a:xfrm>
            <a:off x="705394" y="3883413"/>
            <a:ext cx="8719276" cy="1477328"/>
          </a:xfrm>
          <a:prstGeom prst="rect">
            <a:avLst/>
          </a:prstGeom>
        </p:spPr>
        <p:txBody>
          <a:bodyPr wrap="square">
            <a:spAutoFit/>
          </a:bodyPr>
          <a:lstStyle/>
          <a:p>
            <a:pPr algn="ctr"/>
            <a:r>
              <a:rPr lang="fr-FR" b="1" dirty="0" err="1" smtClean="0">
                <a:solidFill>
                  <a:srgbClr val="C00000"/>
                </a:solidFill>
              </a:rPr>
              <a:t>مؤشرات</a:t>
            </a:r>
            <a:r>
              <a:rPr lang="fr-FR" b="1" dirty="0" smtClean="0">
                <a:solidFill>
                  <a:srgbClr val="C00000"/>
                </a:solidFill>
              </a:rPr>
              <a:t> </a:t>
            </a:r>
            <a:r>
              <a:rPr lang="fr-FR" b="1" dirty="0" err="1" smtClean="0">
                <a:solidFill>
                  <a:srgbClr val="C00000"/>
                </a:solidFill>
              </a:rPr>
              <a:t>العملية</a:t>
            </a:r>
            <a:endParaRPr lang="fr-FR" b="1" dirty="0" smtClean="0">
              <a:solidFill>
                <a:srgbClr val="C00000"/>
              </a:solidFill>
            </a:endParaRPr>
          </a:p>
          <a:p>
            <a:pPr algn="ctr"/>
            <a:endParaRPr lang="fr-FR" b="1" dirty="0">
              <a:solidFill>
                <a:srgbClr val="C00000"/>
              </a:solidFill>
            </a:endParaRPr>
          </a:p>
          <a:p>
            <a:r>
              <a:rPr lang="fr-FR" b="1" dirty="0" err="1"/>
              <a:t>لمراقبة</a:t>
            </a:r>
            <a:r>
              <a:rPr lang="fr-FR" b="1" dirty="0"/>
              <a:t> </a:t>
            </a:r>
            <a:r>
              <a:rPr lang="fr-FR" b="1" dirty="0" err="1"/>
              <a:t>الأنشطة</a:t>
            </a:r>
            <a:r>
              <a:rPr lang="fr-FR" b="1" dirty="0"/>
              <a:t> </a:t>
            </a:r>
            <a:r>
              <a:rPr lang="fr-FR" b="1" dirty="0" err="1"/>
              <a:t>المنجزة</a:t>
            </a:r>
            <a:r>
              <a:rPr lang="fr-FR" b="1" dirty="0"/>
              <a:t> </a:t>
            </a:r>
            <a:r>
              <a:rPr lang="fr-FR" b="1" dirty="0" err="1"/>
              <a:t>أثناء</a:t>
            </a:r>
            <a:r>
              <a:rPr lang="fr-FR" b="1" dirty="0"/>
              <a:t> </a:t>
            </a:r>
            <a:r>
              <a:rPr lang="fr-FR" b="1" dirty="0" err="1"/>
              <a:t>التنفيذ</a:t>
            </a:r>
            <a:r>
              <a:rPr lang="fr-FR" b="1" dirty="0"/>
              <a:t> ، </a:t>
            </a:r>
            <a:r>
              <a:rPr lang="fr-FR" b="1" dirty="0" err="1"/>
              <a:t>وغالبًا</a:t>
            </a:r>
            <a:r>
              <a:rPr lang="fr-FR" b="1" dirty="0"/>
              <a:t> </a:t>
            </a:r>
            <a:r>
              <a:rPr lang="fr-FR" b="1" dirty="0" err="1"/>
              <a:t>ما</a:t>
            </a:r>
            <a:r>
              <a:rPr lang="fr-FR" b="1" dirty="0"/>
              <a:t> </a:t>
            </a:r>
            <a:r>
              <a:rPr lang="fr-FR" b="1" dirty="0" err="1"/>
              <a:t>يتم</a:t>
            </a:r>
            <a:r>
              <a:rPr lang="fr-FR" b="1" dirty="0"/>
              <a:t> </a:t>
            </a:r>
            <a:r>
              <a:rPr lang="fr-FR" b="1" dirty="0" err="1"/>
              <a:t>تحديدها</a:t>
            </a:r>
            <a:r>
              <a:rPr lang="fr-FR" b="1" dirty="0"/>
              <a:t> </a:t>
            </a:r>
            <a:r>
              <a:rPr lang="fr-FR" b="1" dirty="0" err="1"/>
              <a:t>كمعالم</a:t>
            </a:r>
            <a:r>
              <a:rPr lang="fr-FR" b="1" dirty="0"/>
              <a:t> </a:t>
            </a:r>
            <a:r>
              <a:rPr lang="fr-FR" b="1" dirty="0" err="1"/>
              <a:t>رئيسية</a:t>
            </a:r>
            <a:r>
              <a:rPr lang="fr-FR" b="1" dirty="0"/>
              <a:t> </a:t>
            </a:r>
            <a:r>
              <a:rPr lang="fr-FR" b="1" dirty="0" err="1"/>
              <a:t>أو</a:t>
            </a:r>
            <a:r>
              <a:rPr lang="fr-FR" b="1" dirty="0"/>
              <a:t> </a:t>
            </a:r>
            <a:r>
              <a:rPr lang="fr-FR" b="1" dirty="0" err="1"/>
              <a:t>إكمال</a:t>
            </a:r>
            <a:r>
              <a:rPr lang="fr-FR" b="1" dirty="0"/>
              <a:t> </a:t>
            </a:r>
            <a:r>
              <a:rPr lang="fr-FR" b="1" dirty="0" err="1"/>
              <a:t>المهام</a:t>
            </a:r>
            <a:r>
              <a:rPr lang="fr-FR" b="1" dirty="0"/>
              <a:t> </a:t>
            </a:r>
            <a:r>
              <a:rPr lang="fr-FR" b="1" dirty="0" err="1"/>
              <a:t>المتعاقد</a:t>
            </a:r>
            <a:r>
              <a:rPr lang="fr-FR" b="1" dirty="0"/>
              <a:t> </a:t>
            </a:r>
            <a:r>
              <a:rPr lang="fr-FR" b="1" dirty="0" err="1"/>
              <a:t>عليها</a:t>
            </a:r>
            <a:r>
              <a:rPr lang="fr-FR" b="1" dirty="0"/>
              <a:t> </a:t>
            </a:r>
            <a:r>
              <a:rPr lang="fr-FR" b="1" dirty="0" err="1"/>
              <a:t>من</a:t>
            </a:r>
            <a:r>
              <a:rPr lang="fr-FR" b="1" dirty="0"/>
              <a:t> </a:t>
            </a:r>
            <a:r>
              <a:rPr lang="fr-FR" b="1" dirty="0" err="1"/>
              <a:t>الباطن</a:t>
            </a:r>
            <a:r>
              <a:rPr lang="fr-FR" b="1" dirty="0"/>
              <a:t> ، </a:t>
            </a:r>
            <a:r>
              <a:rPr lang="fr-FR" b="1" dirty="0" err="1"/>
              <a:t>على</a:t>
            </a:r>
            <a:r>
              <a:rPr lang="fr-FR" b="1" dirty="0"/>
              <a:t> </a:t>
            </a:r>
            <a:r>
              <a:rPr lang="fr-FR" b="1" dirty="0" err="1"/>
              <a:t>النحو</a:t>
            </a:r>
            <a:r>
              <a:rPr lang="fr-FR" b="1" dirty="0"/>
              <a:t> </a:t>
            </a:r>
            <a:r>
              <a:rPr lang="fr-FR" b="1" dirty="0" err="1"/>
              <a:t>المنصوص</a:t>
            </a:r>
            <a:r>
              <a:rPr lang="fr-FR" b="1" dirty="0"/>
              <a:t> </a:t>
            </a:r>
            <a:r>
              <a:rPr lang="fr-FR" b="1" dirty="0" err="1"/>
              <a:t>عليه</a:t>
            </a:r>
            <a:r>
              <a:rPr lang="fr-FR" b="1" dirty="0"/>
              <a:t> </a:t>
            </a:r>
            <a:r>
              <a:rPr lang="fr-FR" b="1" dirty="0" err="1"/>
              <a:t>في</a:t>
            </a:r>
            <a:r>
              <a:rPr lang="fr-FR" b="1" dirty="0"/>
              <a:t> </a:t>
            </a:r>
            <a:r>
              <a:rPr lang="fr-FR" b="1" dirty="0" err="1"/>
              <a:t>جداول</a:t>
            </a:r>
            <a:r>
              <a:rPr lang="fr-FR" b="1" dirty="0"/>
              <a:t> </a:t>
            </a:r>
            <a:r>
              <a:rPr lang="fr-FR" b="1" dirty="0" err="1"/>
              <a:t>العمل</a:t>
            </a:r>
            <a:r>
              <a:rPr lang="fr-FR" b="1" dirty="0"/>
              <a:t> </a:t>
            </a:r>
            <a:r>
              <a:rPr lang="fr-FR" b="1" dirty="0" err="1"/>
              <a:t>المحددة</a:t>
            </a:r>
            <a:r>
              <a:rPr lang="fr-FR" b="1" dirty="0"/>
              <a:t> </a:t>
            </a:r>
            <a:r>
              <a:rPr lang="fr-FR" b="1" dirty="0" err="1"/>
              <a:t>زمنيًا</a:t>
            </a:r>
            <a:r>
              <a:rPr lang="fr-FR" b="1" dirty="0"/>
              <a:t>. </a:t>
            </a:r>
            <a:r>
              <a:rPr lang="fr-FR" b="1" dirty="0" err="1"/>
              <a:t>غالبًا</a:t>
            </a:r>
            <a:r>
              <a:rPr lang="fr-FR" b="1" dirty="0"/>
              <a:t> </a:t>
            </a:r>
            <a:r>
              <a:rPr lang="fr-FR" b="1" dirty="0" err="1"/>
              <a:t>ما</a:t>
            </a:r>
            <a:r>
              <a:rPr lang="fr-FR" b="1" dirty="0"/>
              <a:t> </a:t>
            </a:r>
            <a:r>
              <a:rPr lang="fr-FR" b="1" dirty="0" err="1"/>
              <a:t>يكون</a:t>
            </a:r>
            <a:r>
              <a:rPr lang="fr-FR" b="1" dirty="0"/>
              <a:t> </a:t>
            </a:r>
            <a:r>
              <a:rPr lang="fr-FR" b="1" dirty="0" err="1"/>
              <a:t>أحد</a:t>
            </a:r>
            <a:r>
              <a:rPr lang="fr-FR" b="1" dirty="0"/>
              <a:t> </a:t>
            </a:r>
            <a:r>
              <a:rPr lang="fr-FR" b="1" dirty="0" err="1"/>
              <a:t>أفضل</a:t>
            </a:r>
            <a:r>
              <a:rPr lang="fr-FR" b="1" dirty="0"/>
              <a:t> </a:t>
            </a:r>
            <a:r>
              <a:rPr lang="fr-FR" b="1" dirty="0" err="1"/>
              <a:t>مؤشرات</a:t>
            </a:r>
            <a:r>
              <a:rPr lang="fr-FR" b="1" dirty="0"/>
              <a:t> </a:t>
            </a:r>
            <a:r>
              <a:rPr lang="fr-FR" b="1" dirty="0" err="1"/>
              <a:t>العملية</a:t>
            </a:r>
            <a:r>
              <a:rPr lang="fr-FR" b="1" dirty="0"/>
              <a:t> </a:t>
            </a:r>
            <a:r>
              <a:rPr lang="fr-FR" b="1" dirty="0" err="1"/>
              <a:t>هو</a:t>
            </a:r>
            <a:r>
              <a:rPr lang="fr-FR" b="1" dirty="0"/>
              <a:t> </a:t>
            </a:r>
            <a:r>
              <a:rPr lang="fr-FR" b="1" dirty="0" err="1"/>
              <a:t>مراقبة</a:t>
            </a:r>
            <a:r>
              <a:rPr lang="fr-FR" b="1" dirty="0"/>
              <a:t> </a:t>
            </a:r>
            <a:r>
              <a:rPr lang="fr-FR" b="1" dirty="0" err="1"/>
              <a:t>عمليات</a:t>
            </a:r>
            <a:r>
              <a:rPr lang="fr-FR" b="1" dirty="0"/>
              <a:t> </a:t>
            </a:r>
            <a:r>
              <a:rPr lang="fr-FR" b="1" dirty="0" err="1"/>
              <a:t>الشراء</a:t>
            </a:r>
            <a:r>
              <a:rPr lang="fr-FR" b="1" dirty="0"/>
              <a:t> </a:t>
            </a:r>
            <a:r>
              <a:rPr lang="fr-FR" b="1" dirty="0" err="1"/>
              <a:t>الخاصة</a:t>
            </a:r>
            <a:r>
              <a:rPr lang="fr-FR" b="1" dirty="0"/>
              <a:t> </a:t>
            </a:r>
            <a:r>
              <a:rPr lang="fr-FR" b="1" dirty="0" err="1"/>
              <a:t>بالمشروع</a:t>
            </a:r>
            <a:r>
              <a:rPr lang="fr-FR" b="1" dirty="0"/>
              <a:t> </a:t>
            </a:r>
            <a:r>
              <a:rPr lang="fr-FR" b="1" dirty="0" err="1"/>
              <a:t>عن</a:t>
            </a:r>
            <a:r>
              <a:rPr lang="fr-FR" b="1" dirty="0"/>
              <a:t> </a:t>
            </a:r>
            <a:r>
              <a:rPr lang="fr-FR" b="1" dirty="0" err="1"/>
              <a:t>كثب</a:t>
            </a:r>
            <a:r>
              <a:rPr lang="fr-FR" b="1" dirty="0"/>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87630"/>
            <a:ext cx="9533101" cy="1610200"/>
          </a:xfrm>
          <a:prstGeom prst="rect">
            <a:avLst/>
          </a:prstGeom>
        </p:spPr>
      </p:pic>
      <p:sp>
        <p:nvSpPr>
          <p:cNvPr id="5" name="TextBox 6"/>
          <p:cNvSpPr txBox="1"/>
          <p:nvPr/>
        </p:nvSpPr>
        <p:spPr>
          <a:xfrm>
            <a:off x="2112645" y="382905"/>
            <a:ext cx="7312025" cy="829945"/>
          </a:xfrm>
          <a:prstGeom prst="rect">
            <a:avLst/>
          </a:prstGeom>
          <a:noFill/>
        </p:spPr>
        <p:txBody>
          <a:bodyPr wrap="square" rtlCol="0">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a:t>
            </a:r>
            <a:r>
              <a:rPr lang="fr-FR" altLang="en-US" sz="2400" b="1" dirty="0">
                <a:solidFill>
                  <a:srgbClr val="FF9518"/>
                </a:solidFill>
                <a:latin typeface="Tajawal Medium" panose="00000600000000000000" pitchFamily="2" charset="-78"/>
                <a:cs typeface="Tajawal Medium" panose="00000600000000000000" pitchFamily="2" charset="-78"/>
              </a:rPr>
              <a:t>2. DESIGN AND IMPLEMENTATION OF M&amp;E SYSTEMS</a:t>
            </a:r>
          </a:p>
        </p:txBody>
      </p:sp>
      <p:sp>
        <p:nvSpPr>
          <p:cNvPr id="2" name="Zone de texte 1"/>
          <p:cNvSpPr txBox="1"/>
          <p:nvPr/>
        </p:nvSpPr>
        <p:spPr>
          <a:xfrm>
            <a:off x="397510" y="1581150"/>
            <a:ext cx="9079865" cy="2448747"/>
          </a:xfrm>
          <a:prstGeom prst="rect">
            <a:avLst/>
          </a:prstGeom>
          <a:noFill/>
          <a:ln w="28575">
            <a:solidFill>
              <a:schemeClr val="tx1"/>
            </a:solidFill>
          </a:ln>
        </p:spPr>
        <p:txBody>
          <a:bodyPr wrap="square" rtlCol="0" anchor="t">
            <a:spAutoFit/>
          </a:bodyPr>
          <a:lstStyle/>
          <a:p>
            <a:pPr marL="2540" indent="-2540" algn="ctr">
              <a:lnSpc>
                <a:spcPct val="130000"/>
              </a:lnSpc>
            </a:pPr>
            <a:r>
              <a:rPr lang="en-US" sz="1600"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rPr>
              <a:t>2.</a:t>
            </a:r>
            <a:r>
              <a:rPr lang="fr-FR" altLang="en-US" sz="1600"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rPr>
              <a:t>3- Output </a:t>
            </a:r>
            <a:r>
              <a:rPr lang="fr-FR" altLang="en-US" sz="1600" b="1" i="1" dirty="0" err="1">
                <a:gradFill>
                  <a:gsLst>
                    <a:gs pos="0">
                      <a:srgbClr val="007BD3"/>
                    </a:gs>
                    <a:gs pos="100000">
                      <a:srgbClr val="034373"/>
                    </a:gs>
                  </a:gsLst>
                  <a:lin scaled="0"/>
                </a:gradFill>
                <a:latin typeface="Times New Roman" panose="02020603050405020304" charset="0"/>
                <a:cs typeface="Times New Roman" panose="02020603050405020304" charset="0"/>
                <a:sym typeface="+mn-ea"/>
              </a:rPr>
              <a:t>indicators</a:t>
            </a:r>
            <a:endParaRPr lang="fr-FR" altLang="en-US" sz="1600"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endParaRPr>
          </a:p>
          <a:p>
            <a:pPr marL="342900" indent="-342900" algn="ctr">
              <a:lnSpc>
                <a:spcPct val="170000"/>
              </a:lnSpc>
              <a:buFont typeface="Arial" panose="020B0604020202020204" pitchFamily="34" charset="0"/>
              <a:buChar char="•"/>
            </a:pPr>
            <a:r>
              <a:rPr lang="en-US" altLang="en-US" sz="1600" b="1" i="1" dirty="0">
                <a:solidFill>
                  <a:schemeClr val="tx1"/>
                </a:solidFill>
                <a:latin typeface="Times New Roman" panose="02020603050405020304" charset="0"/>
                <a:cs typeface="Times New Roman" panose="02020603050405020304" charset="0"/>
                <a:sym typeface="+mn-ea"/>
              </a:rPr>
              <a:t> </a:t>
            </a:r>
            <a:r>
              <a:rPr lang="fr-FR" altLang="en-US" sz="1600" b="1" i="1" dirty="0">
                <a:solidFill>
                  <a:schemeClr val="tx1"/>
                </a:solidFill>
                <a:latin typeface="Times New Roman" panose="02020603050405020304" charset="0"/>
                <a:cs typeface="Times New Roman" panose="02020603050405020304" charset="0"/>
                <a:sym typeface="+mn-ea"/>
              </a:rPr>
              <a:t>M</a:t>
            </a:r>
            <a:r>
              <a:rPr lang="en-US" altLang="en-US" sz="1600" b="1" i="1" dirty="0" err="1">
                <a:solidFill>
                  <a:schemeClr val="tx1"/>
                </a:solidFill>
                <a:latin typeface="Times New Roman" panose="02020603050405020304" charset="0"/>
                <a:cs typeface="Times New Roman" panose="02020603050405020304" charset="0"/>
                <a:sym typeface="+mn-ea"/>
              </a:rPr>
              <a:t>onitor</a:t>
            </a:r>
            <a:r>
              <a:rPr lang="en-US" altLang="en-US" sz="1600" b="1" i="1" dirty="0">
                <a:solidFill>
                  <a:schemeClr val="tx1"/>
                </a:solidFill>
                <a:latin typeface="Times New Roman" panose="02020603050405020304" charset="0"/>
                <a:cs typeface="Times New Roman" panose="02020603050405020304" charset="0"/>
                <a:sym typeface="+mn-ea"/>
              </a:rPr>
              <a:t> the production of goods and delivery of services by the project. They are often evaluated and reported with the use of performance measures based on cost or operational ratios. </a:t>
            </a:r>
          </a:p>
          <a:p>
            <a:pPr marL="342900" indent="-342900" algn="ctr">
              <a:lnSpc>
                <a:spcPct val="170000"/>
              </a:lnSpc>
              <a:buFont typeface="Arial" panose="020B0604020202020204" pitchFamily="34" charset="0"/>
              <a:buChar char="•"/>
            </a:pPr>
            <a:r>
              <a:rPr lang="en-US" altLang="en-US" sz="1600" b="1" i="1" dirty="0">
                <a:solidFill>
                  <a:schemeClr val="tx1"/>
                </a:solidFill>
                <a:latin typeface="Times New Roman" panose="02020603050405020304" charset="0"/>
                <a:cs typeface="Times New Roman" panose="02020603050405020304" charset="0"/>
                <a:sym typeface="+mn-ea"/>
              </a:rPr>
              <a:t>The indicators for inputs, activities and outputs, and the systems used for data collection, recording and reporting are sometimes collectively referred to as the project physical and financial monitoring system, or management information system (MIS).</a:t>
            </a:r>
          </a:p>
        </p:txBody>
      </p:sp>
      <p:sp>
        <p:nvSpPr>
          <p:cNvPr id="4" name="TextBox 7"/>
          <p:cNvSpPr txBox="1"/>
          <p:nvPr/>
        </p:nvSpPr>
        <p:spPr>
          <a:xfrm>
            <a:off x="62822" y="38277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Rectangle 2"/>
          <p:cNvSpPr/>
          <p:nvPr/>
        </p:nvSpPr>
        <p:spPr>
          <a:xfrm>
            <a:off x="397510" y="4519978"/>
            <a:ext cx="8746490" cy="1477328"/>
          </a:xfrm>
          <a:prstGeom prst="rect">
            <a:avLst/>
          </a:prstGeom>
        </p:spPr>
        <p:txBody>
          <a:bodyPr wrap="square">
            <a:spAutoFit/>
          </a:bodyPr>
          <a:lstStyle/>
          <a:p>
            <a:pPr algn="ctr"/>
            <a:r>
              <a:rPr lang="fr-FR" b="1" dirty="0" err="1" smtClean="0">
                <a:solidFill>
                  <a:srgbClr val="C00000"/>
                </a:solidFill>
              </a:rPr>
              <a:t>مؤشرات</a:t>
            </a:r>
            <a:r>
              <a:rPr lang="fr-FR" b="1" dirty="0" smtClean="0">
                <a:solidFill>
                  <a:srgbClr val="C00000"/>
                </a:solidFill>
              </a:rPr>
              <a:t> </a:t>
            </a:r>
            <a:r>
              <a:rPr lang="fr-FR" b="1" dirty="0" err="1">
                <a:solidFill>
                  <a:srgbClr val="C00000"/>
                </a:solidFill>
              </a:rPr>
              <a:t>المخرجات</a:t>
            </a:r>
            <a:endParaRPr lang="fr-FR" b="1" dirty="0"/>
          </a:p>
          <a:p>
            <a:pPr algn="r"/>
            <a:r>
              <a:rPr lang="fr-FR" b="1" dirty="0"/>
              <a:t> </a:t>
            </a:r>
            <a:r>
              <a:rPr lang="fr-FR" b="1" dirty="0" smtClean="0"/>
              <a:t> </a:t>
            </a:r>
            <a:r>
              <a:rPr lang="fr-FR" b="1" dirty="0" err="1"/>
              <a:t>مراقبة</a:t>
            </a:r>
            <a:r>
              <a:rPr lang="fr-FR" b="1" dirty="0"/>
              <a:t> </a:t>
            </a:r>
            <a:r>
              <a:rPr lang="fr-FR" b="1" dirty="0" err="1"/>
              <a:t>إنتاج</a:t>
            </a:r>
            <a:r>
              <a:rPr lang="fr-FR" b="1" dirty="0"/>
              <a:t> </a:t>
            </a:r>
            <a:r>
              <a:rPr lang="fr-FR" b="1" dirty="0" err="1"/>
              <a:t>السلع</a:t>
            </a:r>
            <a:r>
              <a:rPr lang="fr-FR" b="1" dirty="0"/>
              <a:t> </a:t>
            </a:r>
            <a:r>
              <a:rPr lang="fr-FR" b="1" dirty="0" err="1"/>
              <a:t>وتسليم</a:t>
            </a:r>
            <a:r>
              <a:rPr lang="fr-FR" b="1" dirty="0"/>
              <a:t> </a:t>
            </a:r>
            <a:r>
              <a:rPr lang="fr-FR" b="1" dirty="0" err="1"/>
              <a:t>الخدمات</a:t>
            </a:r>
            <a:r>
              <a:rPr lang="fr-FR" b="1" dirty="0"/>
              <a:t> </a:t>
            </a:r>
            <a:r>
              <a:rPr lang="fr-FR" b="1" dirty="0" err="1"/>
              <a:t>من</a:t>
            </a:r>
            <a:r>
              <a:rPr lang="fr-FR" b="1" dirty="0"/>
              <a:t> </a:t>
            </a:r>
            <a:r>
              <a:rPr lang="fr-FR" b="1" dirty="0" err="1"/>
              <a:t>قبل</a:t>
            </a:r>
            <a:r>
              <a:rPr lang="fr-FR" b="1" dirty="0"/>
              <a:t> </a:t>
            </a:r>
            <a:r>
              <a:rPr lang="fr-FR" b="1" dirty="0" err="1"/>
              <a:t>المشروع</a:t>
            </a:r>
            <a:r>
              <a:rPr lang="fr-FR" b="1" dirty="0"/>
              <a:t>. </a:t>
            </a:r>
            <a:r>
              <a:rPr lang="fr-FR" b="1" dirty="0" err="1"/>
              <a:t>غالبًا</a:t>
            </a:r>
            <a:r>
              <a:rPr lang="fr-FR" b="1" dirty="0"/>
              <a:t> </a:t>
            </a:r>
            <a:r>
              <a:rPr lang="fr-FR" b="1" dirty="0" err="1"/>
              <a:t>ما</a:t>
            </a:r>
            <a:r>
              <a:rPr lang="fr-FR" b="1" dirty="0"/>
              <a:t> </a:t>
            </a:r>
            <a:r>
              <a:rPr lang="fr-FR" b="1" dirty="0" err="1"/>
              <a:t>يتم</a:t>
            </a:r>
            <a:r>
              <a:rPr lang="fr-FR" b="1" dirty="0"/>
              <a:t> </a:t>
            </a:r>
            <a:r>
              <a:rPr lang="fr-FR" b="1" dirty="0" err="1"/>
              <a:t>تقييمها</a:t>
            </a:r>
            <a:r>
              <a:rPr lang="fr-FR" b="1" dirty="0"/>
              <a:t> </a:t>
            </a:r>
            <a:r>
              <a:rPr lang="fr-FR" b="1" dirty="0" err="1"/>
              <a:t>والإبلاغ</a:t>
            </a:r>
            <a:r>
              <a:rPr lang="fr-FR" b="1" dirty="0"/>
              <a:t> </a:t>
            </a:r>
            <a:r>
              <a:rPr lang="fr-FR" b="1" dirty="0" err="1"/>
              <a:t>عنها</a:t>
            </a:r>
            <a:r>
              <a:rPr lang="fr-FR" b="1" dirty="0"/>
              <a:t> </a:t>
            </a:r>
            <a:r>
              <a:rPr lang="fr-FR" b="1" dirty="0" err="1"/>
              <a:t>باستخدام</a:t>
            </a:r>
            <a:r>
              <a:rPr lang="fr-FR" b="1" dirty="0"/>
              <a:t> </a:t>
            </a:r>
            <a:r>
              <a:rPr lang="fr-FR" b="1" u="sng" dirty="0" err="1"/>
              <a:t>مقاييس</a:t>
            </a:r>
            <a:r>
              <a:rPr lang="fr-FR" b="1" u="sng" dirty="0"/>
              <a:t> </a:t>
            </a:r>
            <a:r>
              <a:rPr lang="fr-FR" b="1" u="sng" dirty="0" err="1" smtClean="0"/>
              <a:t>الأداء</a:t>
            </a:r>
            <a:r>
              <a:rPr lang="fr-FR" b="1" u="sng" dirty="0" smtClean="0"/>
              <a:t> </a:t>
            </a:r>
            <a:r>
              <a:rPr lang="fr-FR" b="1" dirty="0" err="1" smtClean="0"/>
              <a:t>بناءً</a:t>
            </a:r>
            <a:r>
              <a:rPr lang="fr-FR" b="1" dirty="0" smtClean="0"/>
              <a:t> </a:t>
            </a:r>
            <a:r>
              <a:rPr lang="fr-FR" b="1" dirty="0" err="1"/>
              <a:t>على</a:t>
            </a:r>
            <a:r>
              <a:rPr lang="fr-FR" b="1" dirty="0"/>
              <a:t> </a:t>
            </a:r>
            <a:r>
              <a:rPr lang="fr-FR" b="1" dirty="0" err="1"/>
              <a:t>التكلفة</a:t>
            </a:r>
            <a:r>
              <a:rPr lang="fr-FR" b="1" dirty="0"/>
              <a:t> </a:t>
            </a:r>
            <a:r>
              <a:rPr lang="fr-FR" b="1" dirty="0" err="1"/>
              <a:t>أو</a:t>
            </a:r>
            <a:r>
              <a:rPr lang="fr-FR" b="1" dirty="0"/>
              <a:t> </a:t>
            </a:r>
            <a:r>
              <a:rPr lang="fr-FR" b="1" dirty="0" err="1"/>
              <a:t>النسب</a:t>
            </a:r>
            <a:r>
              <a:rPr lang="fr-FR" b="1" dirty="0"/>
              <a:t> </a:t>
            </a:r>
            <a:r>
              <a:rPr lang="fr-FR" b="1" dirty="0" err="1"/>
              <a:t>التشغيلية</a:t>
            </a:r>
            <a:r>
              <a:rPr lang="fr-FR" b="1" dirty="0"/>
              <a:t>.</a:t>
            </a:r>
          </a:p>
          <a:p>
            <a:pPr algn="r"/>
            <a:r>
              <a:rPr lang="fr-FR" b="1" dirty="0" err="1">
                <a:solidFill>
                  <a:srgbClr val="00B050"/>
                </a:solidFill>
              </a:rPr>
              <a:t>يشار</a:t>
            </a:r>
            <a:r>
              <a:rPr lang="fr-FR" b="1" dirty="0">
                <a:solidFill>
                  <a:srgbClr val="00B050"/>
                </a:solidFill>
              </a:rPr>
              <a:t> </a:t>
            </a:r>
            <a:r>
              <a:rPr lang="fr-FR" b="1" dirty="0" err="1">
                <a:solidFill>
                  <a:srgbClr val="00B050"/>
                </a:solidFill>
              </a:rPr>
              <a:t>أحيانًا</a:t>
            </a:r>
            <a:r>
              <a:rPr lang="fr-FR" b="1" dirty="0">
                <a:solidFill>
                  <a:srgbClr val="00B050"/>
                </a:solidFill>
              </a:rPr>
              <a:t> </a:t>
            </a:r>
            <a:r>
              <a:rPr lang="fr-FR" b="1" dirty="0" err="1">
                <a:solidFill>
                  <a:srgbClr val="00B050"/>
                </a:solidFill>
              </a:rPr>
              <a:t>إلى</a:t>
            </a:r>
            <a:r>
              <a:rPr lang="fr-FR" b="1" dirty="0">
                <a:solidFill>
                  <a:srgbClr val="00B050"/>
                </a:solidFill>
              </a:rPr>
              <a:t> </a:t>
            </a:r>
            <a:r>
              <a:rPr lang="fr-FR" b="1" dirty="0" err="1">
                <a:solidFill>
                  <a:srgbClr val="00B050"/>
                </a:solidFill>
              </a:rPr>
              <a:t>مؤشرات</a:t>
            </a:r>
            <a:r>
              <a:rPr lang="fr-FR" b="1" dirty="0">
                <a:solidFill>
                  <a:srgbClr val="00B050"/>
                </a:solidFill>
              </a:rPr>
              <a:t> </a:t>
            </a:r>
            <a:r>
              <a:rPr lang="fr-FR" b="1" dirty="0" err="1">
                <a:solidFill>
                  <a:srgbClr val="00B050"/>
                </a:solidFill>
              </a:rPr>
              <a:t>المدخلات</a:t>
            </a:r>
            <a:r>
              <a:rPr lang="fr-FR" b="1" dirty="0">
                <a:solidFill>
                  <a:srgbClr val="00B050"/>
                </a:solidFill>
              </a:rPr>
              <a:t> </a:t>
            </a:r>
            <a:r>
              <a:rPr lang="fr-FR" b="1" dirty="0" err="1">
                <a:solidFill>
                  <a:srgbClr val="00B050"/>
                </a:solidFill>
              </a:rPr>
              <a:t>والأنشطة</a:t>
            </a:r>
            <a:r>
              <a:rPr lang="fr-FR" b="1" dirty="0">
                <a:solidFill>
                  <a:srgbClr val="00B050"/>
                </a:solidFill>
              </a:rPr>
              <a:t> </a:t>
            </a:r>
            <a:r>
              <a:rPr lang="fr-FR" b="1" dirty="0" err="1">
                <a:solidFill>
                  <a:srgbClr val="00B050"/>
                </a:solidFill>
              </a:rPr>
              <a:t>والمخرجات</a:t>
            </a:r>
            <a:r>
              <a:rPr lang="fr-FR" b="1" dirty="0">
                <a:solidFill>
                  <a:srgbClr val="00B050"/>
                </a:solidFill>
              </a:rPr>
              <a:t> </a:t>
            </a:r>
            <a:r>
              <a:rPr lang="fr-FR" b="1" dirty="0" err="1">
                <a:solidFill>
                  <a:srgbClr val="00B050"/>
                </a:solidFill>
              </a:rPr>
              <a:t>والأنظمة</a:t>
            </a:r>
            <a:r>
              <a:rPr lang="fr-FR" b="1" dirty="0">
                <a:solidFill>
                  <a:srgbClr val="00B050"/>
                </a:solidFill>
              </a:rPr>
              <a:t> </a:t>
            </a:r>
            <a:r>
              <a:rPr lang="fr-FR" b="1" dirty="0" err="1">
                <a:solidFill>
                  <a:srgbClr val="00B050"/>
                </a:solidFill>
              </a:rPr>
              <a:t>المستخدمة</a:t>
            </a:r>
            <a:r>
              <a:rPr lang="fr-FR" b="1" dirty="0">
                <a:solidFill>
                  <a:srgbClr val="00B050"/>
                </a:solidFill>
              </a:rPr>
              <a:t> </a:t>
            </a:r>
            <a:r>
              <a:rPr lang="fr-FR" b="1" dirty="0" err="1"/>
              <a:t>لجمع</a:t>
            </a:r>
            <a:r>
              <a:rPr lang="fr-FR" b="1" dirty="0"/>
              <a:t> </a:t>
            </a:r>
            <a:r>
              <a:rPr lang="fr-FR" b="1" dirty="0" err="1"/>
              <a:t>البيانات</a:t>
            </a:r>
            <a:r>
              <a:rPr lang="fr-FR" b="1" dirty="0"/>
              <a:t> </a:t>
            </a:r>
            <a:r>
              <a:rPr lang="fr-FR" b="1" dirty="0" err="1"/>
              <a:t>وتسجيلها</a:t>
            </a:r>
            <a:r>
              <a:rPr lang="fr-FR" b="1" dirty="0"/>
              <a:t> </a:t>
            </a:r>
            <a:r>
              <a:rPr lang="fr-FR" b="1" dirty="0" err="1"/>
              <a:t>وإعداد</a:t>
            </a:r>
            <a:r>
              <a:rPr lang="fr-FR" b="1" dirty="0"/>
              <a:t> </a:t>
            </a:r>
            <a:r>
              <a:rPr lang="fr-FR" b="1" dirty="0" err="1"/>
              <a:t>التقارير</a:t>
            </a:r>
            <a:r>
              <a:rPr lang="fr-FR" b="1" dirty="0"/>
              <a:t> </a:t>
            </a:r>
            <a:r>
              <a:rPr lang="fr-FR" b="1" dirty="0" err="1"/>
              <a:t>بشكل</a:t>
            </a:r>
            <a:r>
              <a:rPr lang="fr-FR" b="1" dirty="0"/>
              <a:t> </a:t>
            </a:r>
            <a:r>
              <a:rPr lang="fr-FR" b="1" dirty="0" err="1"/>
              <a:t>جماعي</a:t>
            </a:r>
            <a:r>
              <a:rPr lang="fr-FR" b="1" dirty="0"/>
              <a:t> </a:t>
            </a:r>
            <a:r>
              <a:rPr lang="fr-FR" b="1" dirty="0" err="1"/>
              <a:t>باسم</a:t>
            </a:r>
            <a:r>
              <a:rPr lang="fr-FR" b="1" dirty="0"/>
              <a:t> </a:t>
            </a:r>
            <a:r>
              <a:rPr lang="fr-FR" b="1" u="sng" dirty="0" err="1"/>
              <a:t>نظام</a:t>
            </a:r>
            <a:r>
              <a:rPr lang="fr-FR" b="1" u="sng" dirty="0"/>
              <a:t> </a:t>
            </a:r>
            <a:r>
              <a:rPr lang="fr-FR" b="1" u="sng" dirty="0" err="1"/>
              <a:t>المراقبة</a:t>
            </a:r>
            <a:r>
              <a:rPr lang="fr-FR" b="1" u="sng" dirty="0"/>
              <a:t> </a:t>
            </a:r>
            <a:r>
              <a:rPr lang="fr-FR" b="1" u="sng" dirty="0" err="1"/>
              <a:t>المادية</a:t>
            </a:r>
            <a:r>
              <a:rPr lang="fr-FR" b="1" u="sng" dirty="0"/>
              <a:t> </a:t>
            </a:r>
            <a:r>
              <a:rPr lang="fr-FR" b="1" u="sng" dirty="0" err="1"/>
              <a:t>والمالية</a:t>
            </a:r>
            <a:r>
              <a:rPr lang="fr-FR" b="1" u="sng" dirty="0"/>
              <a:t> </a:t>
            </a:r>
            <a:r>
              <a:rPr lang="fr-FR" b="1" u="sng" dirty="0" err="1"/>
              <a:t>للمشروع</a:t>
            </a:r>
            <a:r>
              <a:rPr lang="fr-FR" b="1" u="sng" dirty="0"/>
              <a:t> </a:t>
            </a:r>
            <a:r>
              <a:rPr lang="fr-FR" b="1" dirty="0"/>
              <a:t>، </a:t>
            </a:r>
            <a:endParaRPr lang="fr-F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87630"/>
            <a:ext cx="9533101" cy="1610200"/>
          </a:xfrm>
          <a:prstGeom prst="rect">
            <a:avLst/>
          </a:prstGeom>
        </p:spPr>
      </p:pic>
      <p:sp>
        <p:nvSpPr>
          <p:cNvPr id="5" name="TextBox 6"/>
          <p:cNvSpPr txBox="1"/>
          <p:nvPr/>
        </p:nvSpPr>
        <p:spPr>
          <a:xfrm>
            <a:off x="2112645" y="382905"/>
            <a:ext cx="7312025" cy="829945"/>
          </a:xfrm>
          <a:prstGeom prst="rect">
            <a:avLst/>
          </a:prstGeom>
          <a:noFill/>
        </p:spPr>
        <p:txBody>
          <a:bodyPr wrap="square" rtlCol="0">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a:t>
            </a:r>
            <a:r>
              <a:rPr lang="fr-FR" altLang="en-US" sz="2400" b="1" dirty="0">
                <a:solidFill>
                  <a:srgbClr val="FF9518"/>
                </a:solidFill>
                <a:latin typeface="Tajawal Medium" panose="00000600000000000000" pitchFamily="2" charset="-78"/>
                <a:cs typeface="Tajawal Medium" panose="00000600000000000000" pitchFamily="2" charset="-78"/>
              </a:rPr>
              <a:t>2. DESIGN AND IMPLEMENTATION OF M&amp;E SYSTEMS</a:t>
            </a:r>
          </a:p>
        </p:txBody>
      </p:sp>
      <p:sp>
        <p:nvSpPr>
          <p:cNvPr id="2" name="Zone de texte 1"/>
          <p:cNvSpPr txBox="1"/>
          <p:nvPr/>
        </p:nvSpPr>
        <p:spPr>
          <a:xfrm>
            <a:off x="224155" y="1527810"/>
            <a:ext cx="9079865" cy="2656112"/>
          </a:xfrm>
          <a:prstGeom prst="rect">
            <a:avLst/>
          </a:prstGeom>
          <a:noFill/>
          <a:ln w="28575">
            <a:solidFill>
              <a:schemeClr val="tx1"/>
            </a:solidFill>
          </a:ln>
        </p:spPr>
        <p:txBody>
          <a:bodyPr wrap="square" rtlCol="0" anchor="t">
            <a:spAutoFit/>
          </a:bodyPr>
          <a:lstStyle/>
          <a:p>
            <a:pPr marL="342900" indent="-342900" algn="ctr">
              <a:lnSpc>
                <a:spcPct val="170000"/>
              </a:lnSpc>
              <a:buFont typeface="Arial" panose="020B0604020202020204" pitchFamily="34" charset="0"/>
              <a:buChar char="•"/>
            </a:pPr>
            <a:r>
              <a:rPr lang="en-US"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rPr>
              <a:t>2.</a:t>
            </a:r>
            <a:r>
              <a:rPr lang="fr-FR" altLang="en-US"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rPr>
              <a:t>4- </a:t>
            </a:r>
            <a:r>
              <a:rPr lang="fr-FR" altLang="en-US" b="1" i="1" dirty="0" err="1">
                <a:gradFill>
                  <a:gsLst>
                    <a:gs pos="0">
                      <a:srgbClr val="007BD3"/>
                    </a:gs>
                    <a:gs pos="100000">
                      <a:srgbClr val="034373"/>
                    </a:gs>
                  </a:gsLst>
                  <a:lin scaled="0"/>
                </a:gradFill>
                <a:latin typeface="Times New Roman" panose="02020603050405020304" charset="0"/>
                <a:cs typeface="Times New Roman" panose="02020603050405020304" charset="0"/>
                <a:sym typeface="+mn-ea"/>
              </a:rPr>
              <a:t>Outcome</a:t>
            </a:r>
            <a:r>
              <a:rPr lang="fr-FR" altLang="en-US"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rPr>
              <a:t> </a:t>
            </a:r>
            <a:r>
              <a:rPr lang="fr-FR" altLang="en-US" b="1" i="1" dirty="0" err="1">
                <a:gradFill>
                  <a:gsLst>
                    <a:gs pos="0">
                      <a:srgbClr val="007BD3"/>
                    </a:gs>
                    <a:gs pos="100000">
                      <a:srgbClr val="034373"/>
                    </a:gs>
                  </a:gsLst>
                  <a:lin scaled="0"/>
                </a:gradFill>
                <a:latin typeface="Times New Roman" panose="02020603050405020304" charset="0"/>
                <a:cs typeface="Times New Roman" panose="02020603050405020304" charset="0"/>
                <a:sym typeface="+mn-ea"/>
              </a:rPr>
              <a:t>indicators</a:t>
            </a:r>
            <a:r>
              <a:rPr lang="fr-FR" altLang="en-US"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rPr>
              <a:t> </a:t>
            </a:r>
          </a:p>
          <a:p>
            <a:pPr marL="342900" indent="-342900" algn="ctr">
              <a:lnSpc>
                <a:spcPct val="170000"/>
              </a:lnSpc>
              <a:buFont typeface="Arial" panose="020B0604020202020204" pitchFamily="34" charset="0"/>
              <a:buChar char="•"/>
            </a:pPr>
            <a:r>
              <a:rPr lang="fr-FR" altLang="en-US" sz="1600" b="1" i="1" dirty="0">
                <a:latin typeface="Times New Roman" panose="02020603050405020304" charset="0"/>
                <a:cs typeface="Times New Roman" panose="02020603050405020304" charset="0"/>
                <a:sym typeface="+mn-ea"/>
              </a:rPr>
              <a:t>A</a:t>
            </a:r>
            <a:r>
              <a:rPr lang="en-US" altLang="en-US" sz="1600" b="1" i="1" dirty="0">
                <a:latin typeface="Times New Roman" panose="02020603050405020304" charset="0"/>
                <a:cs typeface="Times New Roman" panose="02020603050405020304" charset="0"/>
                <a:sym typeface="+mn-ea"/>
              </a:rPr>
              <a:t>re specific to a project’s purpose and the logical chain of cause and effect that underlies its design. Often achievement of outcomes will depend at least in part on the actions of beneficiaries in responding to project outputs, and indicators will depend on data collected from beneficiaries, </a:t>
            </a:r>
            <a:r>
              <a:rPr lang="en-US" altLang="en-US" sz="1600" b="1" i="1" dirty="0" err="1">
                <a:latin typeface="Times New Roman" panose="02020603050405020304" charset="0"/>
                <a:cs typeface="Times New Roman" panose="02020603050405020304" charset="0"/>
                <a:sym typeface="+mn-ea"/>
              </a:rPr>
              <a:t>eg</a:t>
            </a:r>
            <a:r>
              <a:rPr lang="en-US" altLang="en-US" sz="1600" b="1" i="1" dirty="0">
                <a:latin typeface="Times New Roman" panose="02020603050405020304" charset="0"/>
                <a:cs typeface="Times New Roman" panose="02020603050405020304" charset="0"/>
                <a:sym typeface="+mn-ea"/>
              </a:rPr>
              <a:t> change in crop yields or cropping pattern, and investment by farmers in land management improvements.   </a:t>
            </a:r>
          </a:p>
        </p:txBody>
      </p:sp>
      <p:sp>
        <p:nvSpPr>
          <p:cNvPr id="4" name="TextBox 7"/>
          <p:cNvSpPr txBox="1"/>
          <p:nvPr/>
        </p:nvSpPr>
        <p:spPr>
          <a:xfrm>
            <a:off x="62822" y="38277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Rectangle 2"/>
          <p:cNvSpPr/>
          <p:nvPr/>
        </p:nvSpPr>
        <p:spPr>
          <a:xfrm>
            <a:off x="304800" y="4519978"/>
            <a:ext cx="8999219" cy="1200329"/>
          </a:xfrm>
          <a:prstGeom prst="rect">
            <a:avLst/>
          </a:prstGeom>
        </p:spPr>
        <p:txBody>
          <a:bodyPr wrap="square">
            <a:spAutoFit/>
          </a:bodyPr>
          <a:lstStyle/>
          <a:p>
            <a:pPr algn="ctr"/>
            <a:r>
              <a:rPr lang="fr-FR" b="1" dirty="0" err="1" smtClean="0">
                <a:solidFill>
                  <a:srgbClr val="C00000"/>
                </a:solidFill>
              </a:rPr>
              <a:t>مؤشرات</a:t>
            </a:r>
            <a:r>
              <a:rPr lang="ar-AE" b="1" dirty="0" smtClean="0">
                <a:solidFill>
                  <a:srgbClr val="C00000"/>
                </a:solidFill>
              </a:rPr>
              <a:t> </a:t>
            </a:r>
            <a:r>
              <a:rPr lang="ar-AE" b="1" dirty="0">
                <a:solidFill>
                  <a:srgbClr val="C00000"/>
                </a:solidFill>
              </a:rPr>
              <a:t>النتائج</a:t>
            </a:r>
            <a:endParaRPr lang="fr-FR" b="1" dirty="0">
              <a:solidFill>
                <a:srgbClr val="C00000"/>
              </a:solidFill>
            </a:endParaRPr>
          </a:p>
          <a:p>
            <a:pPr algn="r"/>
            <a:r>
              <a:rPr lang="fr-FR" b="1" dirty="0" err="1"/>
              <a:t>محددة</a:t>
            </a:r>
            <a:r>
              <a:rPr lang="fr-FR" b="1" dirty="0"/>
              <a:t> </a:t>
            </a:r>
            <a:r>
              <a:rPr lang="fr-FR" b="1" dirty="0" err="1"/>
              <a:t>لغرض</a:t>
            </a:r>
            <a:r>
              <a:rPr lang="fr-FR" b="1" dirty="0"/>
              <a:t> </a:t>
            </a:r>
            <a:r>
              <a:rPr lang="fr-FR" b="1" dirty="0" err="1"/>
              <a:t>المشروع</a:t>
            </a:r>
            <a:r>
              <a:rPr lang="fr-FR" b="1" dirty="0"/>
              <a:t> </a:t>
            </a:r>
            <a:r>
              <a:rPr lang="fr-FR" b="1" dirty="0" err="1"/>
              <a:t>والسلسلة</a:t>
            </a:r>
            <a:r>
              <a:rPr lang="fr-FR" b="1" dirty="0"/>
              <a:t> </a:t>
            </a:r>
            <a:r>
              <a:rPr lang="fr-FR" b="1" dirty="0" err="1"/>
              <a:t>المنطقية</a:t>
            </a:r>
            <a:r>
              <a:rPr lang="fr-FR" b="1" dirty="0"/>
              <a:t> </a:t>
            </a:r>
            <a:r>
              <a:rPr lang="fr-FR" b="1" dirty="0" err="1"/>
              <a:t>للسبب</a:t>
            </a:r>
            <a:r>
              <a:rPr lang="fr-FR" b="1" dirty="0"/>
              <a:t> </a:t>
            </a:r>
            <a:r>
              <a:rPr lang="fr-FR" b="1" dirty="0" err="1"/>
              <a:t>والنتيجة</a:t>
            </a:r>
            <a:r>
              <a:rPr lang="fr-FR" b="1" dirty="0"/>
              <a:t> </a:t>
            </a:r>
            <a:r>
              <a:rPr lang="fr-FR" b="1" dirty="0" err="1"/>
              <a:t>التي</a:t>
            </a:r>
            <a:r>
              <a:rPr lang="fr-FR" b="1" dirty="0"/>
              <a:t> </a:t>
            </a:r>
            <a:r>
              <a:rPr lang="fr-FR" b="1" dirty="0" err="1"/>
              <a:t>تكمن</a:t>
            </a:r>
            <a:r>
              <a:rPr lang="fr-FR" b="1" dirty="0"/>
              <a:t> </a:t>
            </a:r>
            <a:r>
              <a:rPr lang="fr-FR" b="1" dirty="0" err="1"/>
              <a:t>وراء</a:t>
            </a:r>
            <a:r>
              <a:rPr lang="fr-FR" b="1" dirty="0"/>
              <a:t> </a:t>
            </a:r>
            <a:r>
              <a:rPr lang="fr-FR" b="1" dirty="0" err="1"/>
              <a:t>تصميمها</a:t>
            </a:r>
            <a:r>
              <a:rPr lang="fr-FR" b="1" dirty="0"/>
              <a:t>. </a:t>
            </a:r>
            <a:r>
              <a:rPr lang="fr-FR" b="1" dirty="0" err="1">
                <a:solidFill>
                  <a:srgbClr val="FF0000"/>
                </a:solidFill>
              </a:rPr>
              <a:t>غالبًا</a:t>
            </a:r>
            <a:r>
              <a:rPr lang="fr-FR" b="1" dirty="0">
                <a:solidFill>
                  <a:srgbClr val="FF0000"/>
                </a:solidFill>
              </a:rPr>
              <a:t> </a:t>
            </a:r>
            <a:r>
              <a:rPr lang="fr-FR" b="1" dirty="0" err="1">
                <a:solidFill>
                  <a:srgbClr val="FF0000"/>
                </a:solidFill>
              </a:rPr>
              <a:t>ما</a:t>
            </a:r>
            <a:r>
              <a:rPr lang="fr-FR" b="1" dirty="0">
                <a:solidFill>
                  <a:srgbClr val="FF0000"/>
                </a:solidFill>
              </a:rPr>
              <a:t> </a:t>
            </a:r>
            <a:r>
              <a:rPr lang="fr-FR" b="1" dirty="0" err="1">
                <a:solidFill>
                  <a:srgbClr val="FF0000"/>
                </a:solidFill>
              </a:rPr>
              <a:t>يعتمد</a:t>
            </a:r>
            <a:r>
              <a:rPr lang="fr-FR" b="1" dirty="0">
                <a:solidFill>
                  <a:srgbClr val="FF0000"/>
                </a:solidFill>
              </a:rPr>
              <a:t> </a:t>
            </a:r>
            <a:r>
              <a:rPr lang="fr-FR" b="1" dirty="0" err="1">
                <a:solidFill>
                  <a:srgbClr val="FF0000"/>
                </a:solidFill>
              </a:rPr>
              <a:t>تحقيق</a:t>
            </a:r>
            <a:r>
              <a:rPr lang="fr-FR" b="1" dirty="0">
                <a:solidFill>
                  <a:srgbClr val="FF0000"/>
                </a:solidFill>
              </a:rPr>
              <a:t> </a:t>
            </a:r>
            <a:r>
              <a:rPr lang="fr-FR" b="1" dirty="0" err="1">
                <a:solidFill>
                  <a:srgbClr val="FF0000"/>
                </a:solidFill>
              </a:rPr>
              <a:t>النتائج</a:t>
            </a:r>
            <a:r>
              <a:rPr lang="fr-FR" b="1" dirty="0">
                <a:solidFill>
                  <a:srgbClr val="FF0000"/>
                </a:solidFill>
              </a:rPr>
              <a:t> </a:t>
            </a:r>
            <a:r>
              <a:rPr lang="fr-FR" b="1" dirty="0" err="1">
                <a:solidFill>
                  <a:srgbClr val="FF0000"/>
                </a:solidFill>
              </a:rPr>
              <a:t>جزئيًا</a:t>
            </a:r>
            <a:r>
              <a:rPr lang="fr-FR" b="1" dirty="0">
                <a:solidFill>
                  <a:srgbClr val="FF0000"/>
                </a:solidFill>
              </a:rPr>
              <a:t> </a:t>
            </a:r>
            <a:r>
              <a:rPr lang="fr-FR" b="1" dirty="0" err="1"/>
              <a:t>على</a:t>
            </a:r>
            <a:r>
              <a:rPr lang="fr-FR" b="1" dirty="0"/>
              <a:t> </a:t>
            </a:r>
            <a:r>
              <a:rPr lang="fr-FR" b="1" dirty="0" err="1"/>
              <a:t>الأقل</a:t>
            </a:r>
            <a:r>
              <a:rPr lang="fr-FR" b="1" dirty="0"/>
              <a:t> </a:t>
            </a:r>
            <a:r>
              <a:rPr lang="fr-FR" b="1" dirty="0" err="1"/>
              <a:t>على</a:t>
            </a:r>
            <a:r>
              <a:rPr lang="fr-FR" b="1" dirty="0"/>
              <a:t> </a:t>
            </a:r>
            <a:r>
              <a:rPr lang="fr-FR" b="1" dirty="0" err="1"/>
              <a:t>إجراءات</a:t>
            </a:r>
            <a:r>
              <a:rPr lang="fr-FR" b="1" dirty="0"/>
              <a:t> </a:t>
            </a:r>
            <a:r>
              <a:rPr lang="fr-FR" b="1" dirty="0" err="1"/>
              <a:t>المستفيدين</a:t>
            </a:r>
            <a:r>
              <a:rPr lang="fr-FR" b="1" dirty="0"/>
              <a:t> </a:t>
            </a:r>
            <a:r>
              <a:rPr lang="fr-FR" b="1" dirty="0" err="1"/>
              <a:t>في</a:t>
            </a:r>
            <a:r>
              <a:rPr lang="fr-FR" b="1" dirty="0"/>
              <a:t> </a:t>
            </a:r>
            <a:r>
              <a:rPr lang="fr-FR" b="1" dirty="0" err="1"/>
              <a:t>الاستجابة</a:t>
            </a:r>
            <a:r>
              <a:rPr lang="fr-FR" b="1" dirty="0"/>
              <a:t> </a:t>
            </a:r>
            <a:r>
              <a:rPr lang="fr-FR" b="1" dirty="0" err="1"/>
              <a:t>لمخرجات</a:t>
            </a:r>
            <a:r>
              <a:rPr lang="fr-FR" b="1" dirty="0"/>
              <a:t> </a:t>
            </a:r>
            <a:r>
              <a:rPr lang="fr-FR" b="1" dirty="0" err="1"/>
              <a:t>المشروع</a:t>
            </a:r>
            <a:r>
              <a:rPr lang="fr-FR" b="1" dirty="0"/>
              <a:t> </a:t>
            </a:r>
            <a:r>
              <a:rPr lang="fr-FR" b="1" u="sng" dirty="0"/>
              <a:t>، </a:t>
            </a:r>
            <a:r>
              <a:rPr lang="fr-FR" b="1" u="sng" dirty="0" err="1"/>
              <a:t>وستعتمد</a:t>
            </a:r>
            <a:r>
              <a:rPr lang="fr-FR" b="1" u="sng" dirty="0"/>
              <a:t> </a:t>
            </a:r>
            <a:r>
              <a:rPr lang="fr-FR" b="1" u="sng" dirty="0" err="1"/>
              <a:t>المؤشرات</a:t>
            </a:r>
            <a:r>
              <a:rPr lang="fr-FR" b="1" u="sng" dirty="0"/>
              <a:t> </a:t>
            </a:r>
            <a:r>
              <a:rPr lang="fr-FR" b="1" u="sng" dirty="0" err="1"/>
              <a:t>على</a:t>
            </a:r>
            <a:r>
              <a:rPr lang="fr-FR" b="1" u="sng" dirty="0"/>
              <a:t> </a:t>
            </a:r>
            <a:r>
              <a:rPr lang="fr-FR" b="1" u="sng" dirty="0" err="1"/>
              <a:t>البيانات</a:t>
            </a:r>
            <a:r>
              <a:rPr lang="fr-FR" b="1" u="sng" dirty="0"/>
              <a:t> </a:t>
            </a:r>
            <a:r>
              <a:rPr lang="fr-FR" b="1" u="sng" dirty="0" err="1"/>
              <a:t>التي</a:t>
            </a:r>
            <a:r>
              <a:rPr lang="fr-FR" b="1" u="sng" dirty="0"/>
              <a:t> </a:t>
            </a:r>
            <a:r>
              <a:rPr lang="fr-FR" b="1" u="sng" dirty="0" err="1"/>
              <a:t>يتم</a:t>
            </a:r>
            <a:r>
              <a:rPr lang="fr-FR" b="1" u="sng" dirty="0"/>
              <a:t> </a:t>
            </a:r>
            <a:r>
              <a:rPr lang="fr-FR" b="1" u="sng" dirty="0" err="1"/>
              <a:t>جمعها</a:t>
            </a:r>
            <a:r>
              <a:rPr lang="fr-FR" b="1" u="sng" dirty="0"/>
              <a:t> </a:t>
            </a:r>
            <a:r>
              <a:rPr lang="fr-FR" b="1" u="sng" dirty="0" err="1"/>
              <a:t>من</a:t>
            </a:r>
            <a:r>
              <a:rPr lang="fr-FR" b="1" u="sng" dirty="0"/>
              <a:t> </a:t>
            </a:r>
            <a:r>
              <a:rPr lang="fr-FR" b="1" u="sng" dirty="0" err="1"/>
              <a:t>المستفيدين</a:t>
            </a:r>
            <a:r>
              <a:rPr lang="fr-FR" b="1" u="sng" dirty="0"/>
              <a:t> </a:t>
            </a:r>
            <a:r>
              <a:rPr lang="fr-FR" dirty="0" smtClean="0"/>
              <a:t>.</a:t>
            </a:r>
            <a:endParaRPr lang="fr-F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87630"/>
            <a:ext cx="9533101" cy="1610200"/>
          </a:xfrm>
          <a:prstGeom prst="rect">
            <a:avLst/>
          </a:prstGeom>
        </p:spPr>
      </p:pic>
      <p:sp>
        <p:nvSpPr>
          <p:cNvPr id="5" name="TextBox 6"/>
          <p:cNvSpPr txBox="1"/>
          <p:nvPr/>
        </p:nvSpPr>
        <p:spPr>
          <a:xfrm>
            <a:off x="2112645" y="382905"/>
            <a:ext cx="7312025" cy="829945"/>
          </a:xfrm>
          <a:prstGeom prst="rect">
            <a:avLst/>
          </a:prstGeom>
          <a:noFill/>
        </p:spPr>
        <p:txBody>
          <a:bodyPr wrap="square" rtlCol="0">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a:t>
            </a:r>
            <a:r>
              <a:rPr lang="fr-FR" altLang="en-US" sz="2400" b="1" dirty="0">
                <a:solidFill>
                  <a:srgbClr val="FF9518"/>
                </a:solidFill>
                <a:latin typeface="Tajawal Medium" panose="00000600000000000000" pitchFamily="2" charset="-78"/>
                <a:cs typeface="Tajawal Medium" panose="00000600000000000000" pitchFamily="2" charset="-78"/>
              </a:rPr>
              <a:t>2. DESIGN AND IMPLEMENTATION OF M&amp;E SYSTEMS</a:t>
            </a:r>
          </a:p>
        </p:txBody>
      </p:sp>
      <p:sp>
        <p:nvSpPr>
          <p:cNvPr id="2" name="Zone de texte 1"/>
          <p:cNvSpPr txBox="1"/>
          <p:nvPr/>
        </p:nvSpPr>
        <p:spPr>
          <a:xfrm>
            <a:off x="237490" y="1567815"/>
            <a:ext cx="9079865" cy="2070182"/>
          </a:xfrm>
          <a:prstGeom prst="rect">
            <a:avLst/>
          </a:prstGeom>
          <a:noFill/>
          <a:ln w="28575">
            <a:solidFill>
              <a:schemeClr val="tx1"/>
            </a:solidFill>
          </a:ln>
        </p:spPr>
        <p:txBody>
          <a:bodyPr wrap="square" rtlCol="0" anchor="t">
            <a:spAutoFit/>
          </a:bodyPr>
          <a:lstStyle/>
          <a:p>
            <a:pPr marL="2540" indent="-2540" algn="ctr">
              <a:lnSpc>
                <a:spcPct val="130000"/>
              </a:lnSpc>
            </a:pPr>
            <a:r>
              <a:rPr lang="en-US"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rPr>
              <a:t>2.</a:t>
            </a:r>
            <a:r>
              <a:rPr lang="fr-FR" altLang="en-US"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rPr>
              <a:t>5- Impact </a:t>
            </a:r>
            <a:r>
              <a:rPr lang="fr-FR" altLang="en-US" b="1" i="1" dirty="0" err="1">
                <a:gradFill>
                  <a:gsLst>
                    <a:gs pos="0">
                      <a:srgbClr val="007BD3"/>
                    </a:gs>
                    <a:gs pos="100000">
                      <a:srgbClr val="034373"/>
                    </a:gs>
                  </a:gsLst>
                  <a:lin scaled="0"/>
                </a:gradFill>
                <a:latin typeface="Times New Roman" panose="02020603050405020304" charset="0"/>
                <a:cs typeface="Times New Roman" panose="02020603050405020304" charset="0"/>
                <a:sym typeface="+mn-ea"/>
              </a:rPr>
              <a:t>indicators</a:t>
            </a:r>
            <a:r>
              <a:rPr lang="fr-FR" altLang="en-US"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rPr>
              <a:t> </a:t>
            </a:r>
          </a:p>
          <a:p>
            <a:pPr marL="342900" indent="-342900" algn="ctr">
              <a:lnSpc>
                <a:spcPct val="170000"/>
              </a:lnSpc>
              <a:buFont typeface="Arial" panose="020B0604020202020204" pitchFamily="34" charset="0"/>
              <a:buChar char="•"/>
            </a:pPr>
            <a:r>
              <a:rPr lang="en-US" altLang="en-US" sz="1600" b="1" i="1" dirty="0">
                <a:latin typeface="Times New Roman" panose="02020603050405020304" charset="0"/>
                <a:cs typeface="Times New Roman" panose="02020603050405020304" charset="0"/>
                <a:sym typeface="+mn-ea"/>
              </a:rPr>
              <a:t>refer to medium or long-term developmental change to which the project is expected to contribute. Dealing with the effects of project outcomes on beneficiaries, measures of change often involve statistics concerning economic or social welfare, collected either from existing regional or sectoral statistics or through relatively demanding surveys of beneficiaries.</a:t>
            </a:r>
          </a:p>
        </p:txBody>
      </p:sp>
      <p:sp>
        <p:nvSpPr>
          <p:cNvPr id="4" name="TextBox 7"/>
          <p:cNvSpPr txBox="1"/>
          <p:nvPr/>
        </p:nvSpPr>
        <p:spPr>
          <a:xfrm>
            <a:off x="62822" y="38277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Rectangle 2"/>
          <p:cNvSpPr/>
          <p:nvPr/>
        </p:nvSpPr>
        <p:spPr>
          <a:xfrm>
            <a:off x="339634" y="4116266"/>
            <a:ext cx="8841072" cy="1569660"/>
          </a:xfrm>
          <a:prstGeom prst="rect">
            <a:avLst/>
          </a:prstGeom>
        </p:spPr>
        <p:txBody>
          <a:bodyPr wrap="square">
            <a:spAutoFit/>
          </a:bodyPr>
          <a:lstStyle/>
          <a:p>
            <a:pPr algn="ctr"/>
            <a:r>
              <a:rPr lang="fr-FR" sz="2400" b="1" dirty="0" err="1" smtClean="0">
                <a:solidFill>
                  <a:srgbClr val="FF0000"/>
                </a:solidFill>
              </a:rPr>
              <a:t>مؤشرات</a:t>
            </a:r>
            <a:r>
              <a:rPr lang="fr-FR" sz="2400" b="1" dirty="0" smtClean="0">
                <a:solidFill>
                  <a:srgbClr val="FF0000"/>
                </a:solidFill>
              </a:rPr>
              <a:t> </a:t>
            </a:r>
            <a:r>
              <a:rPr lang="fr-FR" sz="2400" b="1" dirty="0" err="1" smtClean="0">
                <a:solidFill>
                  <a:srgbClr val="FF0000"/>
                </a:solidFill>
              </a:rPr>
              <a:t>الأثر</a:t>
            </a:r>
            <a:endParaRPr lang="fr-FR" sz="2400" b="1" dirty="0" smtClean="0">
              <a:solidFill>
                <a:srgbClr val="FF0000"/>
              </a:solidFill>
            </a:endParaRPr>
          </a:p>
          <a:p>
            <a:pPr algn="ctr"/>
            <a:endParaRPr lang="fr-FR" b="1" dirty="0">
              <a:solidFill>
                <a:srgbClr val="FF0000"/>
              </a:solidFill>
            </a:endParaRPr>
          </a:p>
          <a:p>
            <a:pPr algn="r"/>
            <a:r>
              <a:rPr lang="fr-FR" b="1" dirty="0" err="1"/>
              <a:t>تشير</a:t>
            </a:r>
            <a:r>
              <a:rPr lang="fr-FR" b="1" dirty="0"/>
              <a:t> </a:t>
            </a:r>
            <a:r>
              <a:rPr lang="fr-FR" b="1" dirty="0" err="1"/>
              <a:t>إلى</a:t>
            </a:r>
            <a:r>
              <a:rPr lang="fr-FR" b="1" dirty="0"/>
              <a:t> </a:t>
            </a:r>
            <a:r>
              <a:rPr lang="fr-FR" b="1" u="sng" dirty="0" err="1"/>
              <a:t>التغيير</a:t>
            </a:r>
            <a:r>
              <a:rPr lang="fr-FR" b="1" u="sng" dirty="0"/>
              <a:t> </a:t>
            </a:r>
            <a:r>
              <a:rPr lang="fr-FR" b="1" u="sng" dirty="0" err="1"/>
              <a:t>التنموي</a:t>
            </a:r>
            <a:r>
              <a:rPr lang="fr-FR" b="1" u="sng" dirty="0"/>
              <a:t> </a:t>
            </a:r>
            <a:r>
              <a:rPr lang="fr-FR" b="1" u="sng" dirty="0" err="1"/>
              <a:t>المتوسط</a:t>
            </a:r>
            <a:r>
              <a:rPr lang="fr-FR" b="1" u="sng" dirty="0"/>
              <a:t> </a:t>
            </a:r>
            <a:r>
              <a:rPr lang="fr-FR" b="1" u="sng" dirty="0" err="1"/>
              <a:t>أو</a:t>
            </a:r>
            <a:r>
              <a:rPr lang="fr-FR" b="1" u="sng" dirty="0"/>
              <a:t> </a:t>
            </a:r>
            <a:r>
              <a:rPr lang="fr-FR" b="1" u="sng" dirty="0" err="1"/>
              <a:t>الطويل</a:t>
            </a:r>
            <a:r>
              <a:rPr lang="fr-FR" b="1" u="sng" dirty="0"/>
              <a:t> </a:t>
            </a:r>
            <a:r>
              <a:rPr lang="fr-FR" b="1" u="sng" dirty="0" err="1"/>
              <a:t>الأجل</a:t>
            </a:r>
            <a:r>
              <a:rPr lang="fr-FR" b="1" u="sng" dirty="0"/>
              <a:t> </a:t>
            </a:r>
            <a:r>
              <a:rPr lang="fr-FR" b="1" dirty="0" err="1"/>
              <a:t>الذي</a:t>
            </a:r>
            <a:r>
              <a:rPr lang="fr-FR" b="1" dirty="0"/>
              <a:t> </a:t>
            </a:r>
            <a:r>
              <a:rPr lang="fr-FR" b="1" dirty="0" err="1"/>
              <a:t>من</a:t>
            </a:r>
            <a:r>
              <a:rPr lang="fr-FR" b="1" dirty="0"/>
              <a:t> </a:t>
            </a:r>
            <a:r>
              <a:rPr lang="fr-FR" b="1" dirty="0" err="1"/>
              <a:t>المتوقع</a:t>
            </a:r>
            <a:r>
              <a:rPr lang="fr-FR" b="1" dirty="0"/>
              <a:t> </a:t>
            </a:r>
            <a:r>
              <a:rPr lang="fr-FR" b="1" dirty="0" err="1"/>
              <a:t>أن</a:t>
            </a:r>
            <a:r>
              <a:rPr lang="fr-FR" b="1" dirty="0"/>
              <a:t> </a:t>
            </a:r>
            <a:r>
              <a:rPr lang="fr-FR" b="1" dirty="0" err="1"/>
              <a:t>يساهم</a:t>
            </a:r>
            <a:r>
              <a:rPr lang="fr-FR" b="1" dirty="0"/>
              <a:t> </a:t>
            </a:r>
            <a:r>
              <a:rPr lang="fr-FR" b="1" dirty="0" err="1"/>
              <a:t>فيه</a:t>
            </a:r>
            <a:r>
              <a:rPr lang="fr-FR" b="1" dirty="0"/>
              <a:t> </a:t>
            </a:r>
            <a:r>
              <a:rPr lang="fr-FR" b="1" dirty="0" err="1"/>
              <a:t>المشروع</a:t>
            </a:r>
            <a:r>
              <a:rPr lang="fr-FR" b="1" dirty="0"/>
              <a:t>. </a:t>
            </a:r>
            <a:r>
              <a:rPr lang="fr-FR" b="1" dirty="0" err="1" smtClean="0"/>
              <a:t>عند</a:t>
            </a:r>
            <a:r>
              <a:rPr lang="fr-FR" b="1" dirty="0" smtClean="0"/>
              <a:t> </a:t>
            </a:r>
            <a:r>
              <a:rPr lang="fr-FR" b="1" dirty="0" err="1" smtClean="0"/>
              <a:t>التعامل</a:t>
            </a:r>
            <a:r>
              <a:rPr lang="fr-FR" b="1" dirty="0" smtClean="0"/>
              <a:t> </a:t>
            </a:r>
            <a:r>
              <a:rPr lang="fr-FR" b="1" dirty="0" err="1" smtClean="0"/>
              <a:t>مع</a:t>
            </a:r>
            <a:r>
              <a:rPr lang="fr-FR" b="1" dirty="0" smtClean="0"/>
              <a:t> </a:t>
            </a:r>
            <a:r>
              <a:rPr lang="fr-FR" b="1" dirty="0" err="1" smtClean="0">
                <a:solidFill>
                  <a:srgbClr val="FF9518"/>
                </a:solidFill>
              </a:rPr>
              <a:t>آثار</a:t>
            </a:r>
            <a:r>
              <a:rPr lang="fr-FR" b="1" dirty="0" smtClean="0">
                <a:solidFill>
                  <a:srgbClr val="FF9518"/>
                </a:solidFill>
              </a:rPr>
              <a:t> </a:t>
            </a:r>
            <a:r>
              <a:rPr lang="fr-FR" b="1" dirty="0" err="1" smtClean="0">
                <a:solidFill>
                  <a:srgbClr val="FF9518"/>
                </a:solidFill>
              </a:rPr>
              <a:t>نتائج</a:t>
            </a:r>
            <a:r>
              <a:rPr lang="fr-FR" b="1" dirty="0" smtClean="0">
                <a:solidFill>
                  <a:srgbClr val="FF9518"/>
                </a:solidFill>
              </a:rPr>
              <a:t> </a:t>
            </a:r>
            <a:r>
              <a:rPr lang="fr-FR" b="1" dirty="0" err="1" smtClean="0"/>
              <a:t>على</a:t>
            </a:r>
            <a:r>
              <a:rPr lang="fr-FR" b="1" dirty="0" smtClean="0"/>
              <a:t> </a:t>
            </a:r>
            <a:r>
              <a:rPr lang="fr-FR" b="1" dirty="0" err="1" smtClean="0"/>
              <a:t>المستفيدين</a:t>
            </a:r>
            <a:r>
              <a:rPr lang="fr-FR" b="1" dirty="0" smtClean="0"/>
              <a:t> ، </a:t>
            </a:r>
            <a:r>
              <a:rPr lang="fr-FR" b="1" dirty="0" err="1" smtClean="0"/>
              <a:t>غالبًا</a:t>
            </a:r>
            <a:r>
              <a:rPr lang="fr-FR" b="1" dirty="0" smtClean="0"/>
              <a:t> </a:t>
            </a:r>
            <a:r>
              <a:rPr lang="fr-FR" b="1" dirty="0" err="1" smtClean="0"/>
              <a:t>ما</a:t>
            </a:r>
            <a:r>
              <a:rPr lang="fr-FR" b="1" dirty="0" smtClean="0"/>
              <a:t> </a:t>
            </a:r>
            <a:r>
              <a:rPr lang="fr-FR" b="1" dirty="0" err="1" smtClean="0"/>
              <a:t>تتضمن</a:t>
            </a:r>
            <a:r>
              <a:rPr lang="fr-FR" b="1" dirty="0" smtClean="0"/>
              <a:t> </a:t>
            </a:r>
            <a:r>
              <a:rPr lang="fr-FR" b="1" dirty="0" err="1" smtClean="0">
                <a:solidFill>
                  <a:srgbClr val="0070C0"/>
                </a:solidFill>
              </a:rPr>
              <a:t>مقاييس</a:t>
            </a:r>
            <a:r>
              <a:rPr lang="fr-FR" b="1" dirty="0" smtClean="0">
                <a:solidFill>
                  <a:srgbClr val="0070C0"/>
                </a:solidFill>
              </a:rPr>
              <a:t> </a:t>
            </a:r>
            <a:r>
              <a:rPr lang="fr-FR" b="1" dirty="0" err="1" smtClean="0">
                <a:solidFill>
                  <a:srgbClr val="0070C0"/>
                </a:solidFill>
              </a:rPr>
              <a:t>التغيير</a:t>
            </a:r>
            <a:r>
              <a:rPr lang="fr-FR" b="1" dirty="0" smtClean="0">
                <a:solidFill>
                  <a:srgbClr val="0070C0"/>
                </a:solidFill>
              </a:rPr>
              <a:t> </a:t>
            </a:r>
            <a:r>
              <a:rPr lang="fr-FR" b="1" dirty="0" err="1" smtClean="0">
                <a:solidFill>
                  <a:srgbClr val="0070C0"/>
                </a:solidFill>
              </a:rPr>
              <a:t>إحصاءات</a:t>
            </a:r>
            <a:r>
              <a:rPr lang="fr-FR" b="1" dirty="0" smtClean="0">
                <a:solidFill>
                  <a:srgbClr val="0070C0"/>
                </a:solidFill>
              </a:rPr>
              <a:t> </a:t>
            </a:r>
            <a:r>
              <a:rPr lang="fr-FR" b="1" dirty="0" err="1" smtClean="0">
                <a:solidFill>
                  <a:srgbClr val="0070C0"/>
                </a:solidFill>
              </a:rPr>
              <a:t>تتعلق</a:t>
            </a:r>
            <a:r>
              <a:rPr lang="fr-FR" b="1" dirty="0" smtClean="0">
                <a:solidFill>
                  <a:srgbClr val="0070C0"/>
                </a:solidFill>
              </a:rPr>
              <a:t> </a:t>
            </a:r>
            <a:r>
              <a:rPr lang="fr-FR" b="1" dirty="0" err="1" smtClean="0">
                <a:solidFill>
                  <a:srgbClr val="0070C0"/>
                </a:solidFill>
              </a:rPr>
              <a:t>بالرعاية</a:t>
            </a:r>
            <a:r>
              <a:rPr lang="fr-FR" b="1" dirty="0" smtClean="0">
                <a:solidFill>
                  <a:srgbClr val="0070C0"/>
                </a:solidFill>
              </a:rPr>
              <a:t> </a:t>
            </a:r>
            <a:r>
              <a:rPr lang="fr-FR" b="1" dirty="0" err="1" smtClean="0">
                <a:solidFill>
                  <a:srgbClr val="0070C0"/>
                </a:solidFill>
              </a:rPr>
              <a:t>الاقتصادية</a:t>
            </a:r>
            <a:r>
              <a:rPr lang="fr-FR" b="1" dirty="0" smtClean="0">
                <a:solidFill>
                  <a:srgbClr val="0070C0"/>
                </a:solidFill>
              </a:rPr>
              <a:t> </a:t>
            </a:r>
            <a:r>
              <a:rPr lang="fr-FR" b="1" dirty="0" err="1" smtClean="0">
                <a:solidFill>
                  <a:srgbClr val="0070C0"/>
                </a:solidFill>
              </a:rPr>
              <a:t>أو</a:t>
            </a:r>
            <a:r>
              <a:rPr lang="fr-FR" b="1" dirty="0" smtClean="0">
                <a:solidFill>
                  <a:srgbClr val="0070C0"/>
                </a:solidFill>
              </a:rPr>
              <a:t> </a:t>
            </a:r>
            <a:r>
              <a:rPr lang="fr-FR" b="1" dirty="0" err="1" smtClean="0">
                <a:solidFill>
                  <a:srgbClr val="0070C0"/>
                </a:solidFill>
              </a:rPr>
              <a:t>الاجتماعية</a:t>
            </a:r>
            <a:r>
              <a:rPr lang="fr-FR" b="1" dirty="0" smtClean="0">
                <a:solidFill>
                  <a:srgbClr val="0070C0"/>
                </a:solidFill>
              </a:rPr>
              <a:t> </a:t>
            </a:r>
            <a:r>
              <a:rPr lang="fr-FR" b="1" dirty="0" smtClean="0"/>
              <a:t>، </a:t>
            </a:r>
            <a:r>
              <a:rPr lang="fr-FR" b="1" dirty="0" err="1" smtClean="0"/>
              <a:t>يتم</a:t>
            </a:r>
            <a:r>
              <a:rPr lang="fr-FR" b="1" dirty="0" smtClean="0"/>
              <a:t> </a:t>
            </a:r>
            <a:r>
              <a:rPr lang="fr-FR" b="1" dirty="0" err="1" smtClean="0"/>
              <a:t>جمعها</a:t>
            </a:r>
            <a:r>
              <a:rPr lang="fr-FR" b="1" dirty="0" smtClean="0"/>
              <a:t> </a:t>
            </a:r>
            <a:r>
              <a:rPr lang="fr-FR" b="1" dirty="0" err="1" smtClean="0"/>
              <a:t>إما</a:t>
            </a:r>
            <a:r>
              <a:rPr lang="fr-FR" b="1" dirty="0" smtClean="0"/>
              <a:t> </a:t>
            </a:r>
            <a:r>
              <a:rPr lang="fr-FR" b="1" dirty="0" err="1" smtClean="0"/>
              <a:t>من</a:t>
            </a:r>
            <a:r>
              <a:rPr lang="fr-FR" b="1" dirty="0" smtClean="0"/>
              <a:t> </a:t>
            </a:r>
            <a:r>
              <a:rPr lang="fr-FR" b="1" dirty="0" err="1" smtClean="0"/>
              <a:t>الإحصائيات</a:t>
            </a:r>
            <a:r>
              <a:rPr lang="fr-FR" b="1" dirty="0" smtClean="0"/>
              <a:t> </a:t>
            </a:r>
            <a:r>
              <a:rPr lang="fr-FR" b="1" dirty="0" err="1" smtClean="0"/>
              <a:t>الإقليمية</a:t>
            </a:r>
            <a:r>
              <a:rPr lang="fr-FR" b="1" dirty="0" smtClean="0"/>
              <a:t> </a:t>
            </a:r>
            <a:r>
              <a:rPr lang="fr-FR" b="1" dirty="0" err="1" smtClean="0"/>
              <a:t>أو</a:t>
            </a:r>
            <a:r>
              <a:rPr lang="fr-FR" b="1" dirty="0" smtClean="0"/>
              <a:t> </a:t>
            </a:r>
            <a:r>
              <a:rPr lang="fr-FR" b="1" dirty="0" err="1" smtClean="0"/>
              <a:t>القطاعية</a:t>
            </a:r>
            <a:r>
              <a:rPr lang="fr-FR" b="1" dirty="0" smtClean="0"/>
              <a:t> </a:t>
            </a:r>
            <a:r>
              <a:rPr lang="fr-FR" b="1" dirty="0" err="1" smtClean="0"/>
              <a:t>الحالية</a:t>
            </a:r>
            <a:r>
              <a:rPr lang="fr-FR" b="1" dirty="0" smtClean="0"/>
              <a:t> </a:t>
            </a:r>
            <a:r>
              <a:rPr lang="fr-FR" b="1" dirty="0" err="1" smtClean="0"/>
              <a:t>أو</a:t>
            </a:r>
            <a:r>
              <a:rPr lang="fr-FR" b="1" dirty="0" smtClean="0"/>
              <a:t> </a:t>
            </a:r>
            <a:r>
              <a:rPr lang="fr-FR" b="1" dirty="0" err="1" smtClean="0"/>
              <a:t>من</a:t>
            </a:r>
            <a:r>
              <a:rPr lang="fr-FR" b="1" dirty="0" smtClean="0"/>
              <a:t> </a:t>
            </a:r>
            <a:r>
              <a:rPr lang="fr-FR" b="1" dirty="0" err="1" smtClean="0"/>
              <a:t>خلال</a:t>
            </a:r>
            <a:r>
              <a:rPr lang="fr-FR" b="1" dirty="0" smtClean="0"/>
              <a:t> </a:t>
            </a:r>
            <a:r>
              <a:rPr lang="fr-FR" b="1" dirty="0" err="1" smtClean="0"/>
              <a:t>استطلاعات</a:t>
            </a:r>
            <a:r>
              <a:rPr lang="fr-FR" b="1" dirty="0" smtClean="0"/>
              <a:t> </a:t>
            </a:r>
            <a:r>
              <a:rPr lang="fr-FR" b="1" dirty="0" err="1" smtClean="0"/>
              <a:t>متطلبة</a:t>
            </a:r>
            <a:r>
              <a:rPr lang="fr-FR" b="1" dirty="0" smtClean="0"/>
              <a:t> </a:t>
            </a:r>
            <a:r>
              <a:rPr lang="fr-FR" b="1" dirty="0" err="1" smtClean="0"/>
              <a:t>نسبيًا</a:t>
            </a:r>
            <a:r>
              <a:rPr lang="fr-FR" b="1" dirty="0" smtClean="0"/>
              <a:t> </a:t>
            </a:r>
            <a:r>
              <a:rPr lang="fr-FR" b="1" dirty="0" err="1" smtClean="0"/>
              <a:t>للمستفيدين</a:t>
            </a:r>
            <a:r>
              <a:rPr lang="fr-FR" dirty="0" smtClean="0"/>
              <a:t>.</a:t>
            </a:r>
            <a:endParaRPr lang="fr-F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87630"/>
            <a:ext cx="9533101" cy="1610200"/>
          </a:xfrm>
          <a:prstGeom prst="rect">
            <a:avLst/>
          </a:prstGeom>
        </p:spPr>
      </p:pic>
      <p:sp>
        <p:nvSpPr>
          <p:cNvPr id="5" name="TextBox 6"/>
          <p:cNvSpPr txBox="1"/>
          <p:nvPr/>
        </p:nvSpPr>
        <p:spPr>
          <a:xfrm>
            <a:off x="2112645" y="382905"/>
            <a:ext cx="7312025" cy="829945"/>
          </a:xfrm>
          <a:prstGeom prst="rect">
            <a:avLst/>
          </a:prstGeom>
          <a:noFill/>
        </p:spPr>
        <p:txBody>
          <a:bodyPr wrap="square" rtlCol="0">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a:t>
            </a:r>
            <a:r>
              <a:rPr lang="fr-FR" altLang="en-US" sz="2400" b="1" dirty="0">
                <a:solidFill>
                  <a:srgbClr val="FF9518"/>
                </a:solidFill>
                <a:latin typeface="Tajawal Medium" panose="00000600000000000000" pitchFamily="2" charset="-78"/>
                <a:cs typeface="Tajawal Medium" panose="00000600000000000000" pitchFamily="2" charset="-78"/>
              </a:rPr>
              <a:t>2. DESIGN AND IMPLEMENTATION OF M&amp;E SYSTEMS</a:t>
            </a:r>
          </a:p>
        </p:txBody>
      </p:sp>
      <p:sp>
        <p:nvSpPr>
          <p:cNvPr id="2" name="Zone de texte 1"/>
          <p:cNvSpPr txBox="1"/>
          <p:nvPr/>
        </p:nvSpPr>
        <p:spPr>
          <a:xfrm>
            <a:off x="250825" y="1308100"/>
            <a:ext cx="9079865" cy="2137893"/>
          </a:xfrm>
          <a:prstGeom prst="rect">
            <a:avLst/>
          </a:prstGeom>
          <a:noFill/>
          <a:ln w="28575">
            <a:solidFill>
              <a:schemeClr val="tx1"/>
            </a:solidFill>
          </a:ln>
        </p:spPr>
        <p:txBody>
          <a:bodyPr wrap="square" rtlCol="0" anchor="t">
            <a:spAutoFit/>
          </a:bodyPr>
          <a:lstStyle/>
          <a:p>
            <a:pPr marL="2540" indent="-2540" algn="ctr">
              <a:lnSpc>
                <a:spcPct val="130000"/>
              </a:lnSpc>
            </a:pPr>
            <a:r>
              <a:rPr lang="en-US"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rPr>
              <a:t>2.</a:t>
            </a:r>
            <a:r>
              <a:rPr lang="fr-FR" altLang="en-US"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rPr>
              <a:t>6- </a:t>
            </a:r>
            <a:r>
              <a:rPr lang="fr-FR" altLang="en-US" b="1" i="1" dirty="0" err="1">
                <a:gradFill>
                  <a:gsLst>
                    <a:gs pos="0">
                      <a:srgbClr val="007BD3"/>
                    </a:gs>
                    <a:gs pos="100000">
                      <a:srgbClr val="034373"/>
                    </a:gs>
                  </a:gsLst>
                  <a:lin scaled="0"/>
                </a:gradFill>
                <a:latin typeface="Times New Roman" panose="02020603050405020304" charset="0"/>
                <a:cs typeface="Times New Roman" panose="02020603050405020304" charset="0"/>
                <a:sym typeface="+mn-ea"/>
              </a:rPr>
              <a:t>Exogenous</a:t>
            </a:r>
            <a:r>
              <a:rPr lang="fr-FR" altLang="en-US"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rPr>
              <a:t> </a:t>
            </a:r>
            <a:r>
              <a:rPr lang="fr-FR" altLang="en-US" b="1" i="1" dirty="0" err="1">
                <a:gradFill>
                  <a:gsLst>
                    <a:gs pos="0">
                      <a:srgbClr val="007BD3"/>
                    </a:gs>
                    <a:gs pos="100000">
                      <a:srgbClr val="034373"/>
                    </a:gs>
                  </a:gsLst>
                  <a:lin scaled="0"/>
                </a:gradFill>
                <a:latin typeface="Times New Roman" panose="02020603050405020304" charset="0"/>
                <a:cs typeface="Times New Roman" panose="02020603050405020304" charset="0"/>
                <a:sym typeface="+mn-ea"/>
              </a:rPr>
              <a:t>indicators</a:t>
            </a:r>
            <a:endParaRPr lang="fr-FR" altLang="en-US" b="1" i="1" dirty="0">
              <a:gradFill>
                <a:gsLst>
                  <a:gs pos="0">
                    <a:srgbClr val="007BD3"/>
                  </a:gs>
                  <a:gs pos="100000">
                    <a:srgbClr val="034373"/>
                  </a:gs>
                </a:gsLst>
                <a:lin scaled="0"/>
              </a:gradFill>
              <a:latin typeface="Times New Roman" panose="02020603050405020304" charset="0"/>
              <a:cs typeface="Times New Roman" panose="02020603050405020304" charset="0"/>
              <a:sym typeface="+mn-ea"/>
            </a:endParaRPr>
          </a:p>
          <a:p>
            <a:pPr marL="342900" indent="-342900" algn="ctr">
              <a:lnSpc>
                <a:spcPct val="140000"/>
              </a:lnSpc>
              <a:buFont typeface="Arial" panose="020B0604020202020204" pitchFamily="34" charset="0"/>
              <a:buChar char="•"/>
            </a:pPr>
            <a:r>
              <a:rPr lang="fr-FR" altLang="en-US" sz="1600" b="1" i="1" dirty="0">
                <a:latin typeface="Times New Roman" panose="02020603050405020304" charset="0"/>
                <a:cs typeface="Times New Roman" panose="02020603050405020304" charset="0"/>
                <a:sym typeface="+mn-ea"/>
              </a:rPr>
              <a:t>A</a:t>
            </a:r>
            <a:r>
              <a:rPr lang="en-US" altLang="en-US" sz="1600" b="1" i="1" dirty="0">
                <a:latin typeface="Times New Roman" panose="02020603050405020304" charset="0"/>
                <a:cs typeface="Times New Roman" panose="02020603050405020304" charset="0"/>
                <a:sym typeface="+mn-ea"/>
              </a:rPr>
              <a:t>re those that cover factors outside the control of the project but which might affect its outcome, including risks (parameters identified during project design that might compromise project benefits) and the performance of the sector in which the project operates. Use of logical framework analysis for project design will guide the identification of exogenous indicators to match the key assumptions made about necessary external conditions at each level of the logical hierarchy</a:t>
            </a:r>
          </a:p>
        </p:txBody>
      </p:sp>
      <p:sp>
        <p:nvSpPr>
          <p:cNvPr id="4" name="TextBox 7"/>
          <p:cNvSpPr txBox="1"/>
          <p:nvPr/>
        </p:nvSpPr>
        <p:spPr>
          <a:xfrm>
            <a:off x="62822" y="38277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Rectangle 2"/>
          <p:cNvSpPr/>
          <p:nvPr/>
        </p:nvSpPr>
        <p:spPr>
          <a:xfrm>
            <a:off x="365761" y="3946049"/>
            <a:ext cx="8734696" cy="1754326"/>
          </a:xfrm>
          <a:prstGeom prst="rect">
            <a:avLst/>
          </a:prstGeom>
        </p:spPr>
        <p:txBody>
          <a:bodyPr wrap="square">
            <a:spAutoFit/>
          </a:bodyPr>
          <a:lstStyle/>
          <a:p>
            <a:pPr algn="ctr"/>
            <a:r>
              <a:rPr lang="fr-FR" b="1" dirty="0" err="1" smtClean="0">
                <a:solidFill>
                  <a:srgbClr val="C00000"/>
                </a:solidFill>
              </a:rPr>
              <a:t>المؤشرات</a:t>
            </a:r>
            <a:r>
              <a:rPr lang="fr-FR" b="1" dirty="0" smtClean="0">
                <a:solidFill>
                  <a:srgbClr val="C00000"/>
                </a:solidFill>
              </a:rPr>
              <a:t> </a:t>
            </a:r>
            <a:r>
              <a:rPr lang="fr-FR" b="1" dirty="0" err="1" smtClean="0">
                <a:solidFill>
                  <a:srgbClr val="C00000"/>
                </a:solidFill>
              </a:rPr>
              <a:t>الخارجية</a:t>
            </a:r>
            <a:endParaRPr lang="fr-FR" b="1" dirty="0" smtClean="0">
              <a:solidFill>
                <a:srgbClr val="C00000"/>
              </a:solidFill>
            </a:endParaRPr>
          </a:p>
          <a:p>
            <a:pPr algn="ctr"/>
            <a:endParaRPr lang="fr-FR" b="1" dirty="0">
              <a:solidFill>
                <a:srgbClr val="C00000"/>
              </a:solidFill>
            </a:endParaRPr>
          </a:p>
          <a:p>
            <a:pPr algn="r"/>
            <a:r>
              <a:rPr lang="fr-FR" b="1" dirty="0" err="1"/>
              <a:t>هي</a:t>
            </a:r>
            <a:r>
              <a:rPr lang="fr-FR" b="1" dirty="0"/>
              <a:t> </a:t>
            </a:r>
            <a:r>
              <a:rPr lang="fr-FR" b="1" dirty="0" err="1"/>
              <a:t>تلك</a:t>
            </a:r>
            <a:r>
              <a:rPr lang="fr-FR" b="1" dirty="0"/>
              <a:t> </a:t>
            </a:r>
            <a:r>
              <a:rPr lang="fr-FR" b="1" dirty="0" err="1"/>
              <a:t>التي</a:t>
            </a:r>
            <a:r>
              <a:rPr lang="fr-FR" b="1" dirty="0"/>
              <a:t> </a:t>
            </a:r>
            <a:r>
              <a:rPr lang="fr-FR" b="1" dirty="0" err="1">
                <a:solidFill>
                  <a:srgbClr val="00B050"/>
                </a:solidFill>
              </a:rPr>
              <a:t>تغطي</a:t>
            </a:r>
            <a:r>
              <a:rPr lang="fr-FR" b="1" dirty="0">
                <a:solidFill>
                  <a:srgbClr val="00B050"/>
                </a:solidFill>
              </a:rPr>
              <a:t> </a:t>
            </a:r>
            <a:r>
              <a:rPr lang="fr-FR" b="1" dirty="0" err="1">
                <a:solidFill>
                  <a:srgbClr val="00B050"/>
                </a:solidFill>
              </a:rPr>
              <a:t>العوامل</a:t>
            </a:r>
            <a:r>
              <a:rPr lang="fr-FR" b="1" dirty="0">
                <a:solidFill>
                  <a:srgbClr val="00B050"/>
                </a:solidFill>
              </a:rPr>
              <a:t> </a:t>
            </a:r>
            <a:r>
              <a:rPr lang="fr-FR" b="1" dirty="0" err="1">
                <a:solidFill>
                  <a:srgbClr val="00B050"/>
                </a:solidFill>
              </a:rPr>
              <a:t>الخارجة</a:t>
            </a:r>
            <a:r>
              <a:rPr lang="fr-FR" b="1" dirty="0">
                <a:solidFill>
                  <a:srgbClr val="00B050"/>
                </a:solidFill>
              </a:rPr>
              <a:t> </a:t>
            </a:r>
            <a:r>
              <a:rPr lang="fr-FR" b="1" dirty="0" err="1">
                <a:solidFill>
                  <a:srgbClr val="00B050"/>
                </a:solidFill>
              </a:rPr>
              <a:t>عن</a:t>
            </a:r>
            <a:r>
              <a:rPr lang="fr-FR" b="1" dirty="0">
                <a:solidFill>
                  <a:srgbClr val="00B050"/>
                </a:solidFill>
              </a:rPr>
              <a:t> </a:t>
            </a:r>
            <a:r>
              <a:rPr lang="fr-FR" b="1" dirty="0" err="1">
                <a:solidFill>
                  <a:srgbClr val="00B050"/>
                </a:solidFill>
              </a:rPr>
              <a:t>سيطرة</a:t>
            </a:r>
            <a:r>
              <a:rPr lang="fr-FR" b="1" dirty="0">
                <a:solidFill>
                  <a:srgbClr val="00B050"/>
                </a:solidFill>
              </a:rPr>
              <a:t> </a:t>
            </a:r>
            <a:r>
              <a:rPr lang="fr-FR" b="1" dirty="0" err="1">
                <a:solidFill>
                  <a:srgbClr val="00B050"/>
                </a:solidFill>
              </a:rPr>
              <a:t>المشروع</a:t>
            </a:r>
            <a:r>
              <a:rPr lang="fr-FR" b="1" dirty="0">
                <a:solidFill>
                  <a:srgbClr val="00B050"/>
                </a:solidFill>
              </a:rPr>
              <a:t> </a:t>
            </a:r>
            <a:r>
              <a:rPr lang="fr-FR" b="1" dirty="0" err="1"/>
              <a:t>ولكنها</a:t>
            </a:r>
            <a:r>
              <a:rPr lang="fr-FR" b="1" dirty="0"/>
              <a:t> </a:t>
            </a:r>
            <a:r>
              <a:rPr lang="fr-FR" b="1" dirty="0" err="1"/>
              <a:t>قد</a:t>
            </a:r>
            <a:r>
              <a:rPr lang="fr-FR" b="1" dirty="0"/>
              <a:t> </a:t>
            </a:r>
            <a:r>
              <a:rPr lang="fr-FR" b="1" dirty="0" err="1"/>
              <a:t>تؤثر</a:t>
            </a:r>
            <a:r>
              <a:rPr lang="fr-FR" b="1" dirty="0"/>
              <a:t> </a:t>
            </a:r>
            <a:r>
              <a:rPr lang="fr-FR" b="1" dirty="0" err="1"/>
              <a:t>على</a:t>
            </a:r>
            <a:r>
              <a:rPr lang="fr-FR" b="1" dirty="0"/>
              <a:t> </a:t>
            </a:r>
            <a:r>
              <a:rPr lang="fr-FR" b="1" dirty="0" err="1"/>
              <a:t>نتائجه</a:t>
            </a:r>
            <a:r>
              <a:rPr lang="fr-FR" b="1" dirty="0"/>
              <a:t> ، </a:t>
            </a:r>
            <a:r>
              <a:rPr lang="fr-FR" b="1" dirty="0" err="1"/>
              <a:t>بما</a:t>
            </a:r>
            <a:r>
              <a:rPr lang="fr-FR" b="1" dirty="0"/>
              <a:t> </a:t>
            </a:r>
            <a:r>
              <a:rPr lang="fr-FR" b="1" dirty="0" err="1"/>
              <a:t>في</a:t>
            </a:r>
            <a:r>
              <a:rPr lang="fr-FR" b="1" dirty="0"/>
              <a:t> </a:t>
            </a:r>
            <a:r>
              <a:rPr lang="fr-FR" b="1" dirty="0" err="1"/>
              <a:t>ذلك</a:t>
            </a:r>
            <a:r>
              <a:rPr lang="fr-FR" b="1" dirty="0"/>
              <a:t> </a:t>
            </a:r>
            <a:r>
              <a:rPr lang="fr-FR" b="1" dirty="0" err="1"/>
              <a:t>المخاطر</a:t>
            </a:r>
            <a:r>
              <a:rPr lang="fr-FR" b="1" dirty="0"/>
              <a:t> </a:t>
            </a:r>
            <a:r>
              <a:rPr lang="fr-FR" b="1" dirty="0" err="1" smtClean="0"/>
              <a:t>المحددة</a:t>
            </a:r>
            <a:r>
              <a:rPr lang="fr-FR" b="1" dirty="0" smtClean="0"/>
              <a:t> </a:t>
            </a:r>
            <a:r>
              <a:rPr lang="fr-FR" b="1" dirty="0" err="1"/>
              <a:t>أثنا</a:t>
            </a:r>
            <a:r>
              <a:rPr lang="fr-FR" b="1" u="sng" dirty="0" err="1"/>
              <a:t>ء</a:t>
            </a:r>
            <a:r>
              <a:rPr lang="fr-FR" b="1" u="sng" dirty="0"/>
              <a:t> </a:t>
            </a:r>
            <a:r>
              <a:rPr lang="fr-FR" b="1" u="sng" dirty="0" err="1"/>
              <a:t>تصميم</a:t>
            </a:r>
            <a:r>
              <a:rPr lang="fr-FR" b="1" u="sng" dirty="0"/>
              <a:t> </a:t>
            </a:r>
            <a:r>
              <a:rPr lang="fr-FR" b="1" u="sng" dirty="0" err="1"/>
              <a:t>المشروع</a:t>
            </a:r>
            <a:r>
              <a:rPr lang="fr-FR" b="1" u="sng" dirty="0"/>
              <a:t> </a:t>
            </a:r>
            <a:r>
              <a:rPr lang="fr-FR" b="1" dirty="0" err="1"/>
              <a:t>والتي</a:t>
            </a:r>
            <a:r>
              <a:rPr lang="fr-FR" b="1" dirty="0"/>
              <a:t> </a:t>
            </a:r>
            <a:r>
              <a:rPr lang="fr-FR" b="1" dirty="0" err="1"/>
              <a:t>قد</a:t>
            </a:r>
            <a:r>
              <a:rPr lang="fr-FR" b="1" dirty="0"/>
              <a:t> </a:t>
            </a:r>
            <a:r>
              <a:rPr lang="fr-FR" b="1" dirty="0" err="1"/>
              <a:t>تضر</a:t>
            </a:r>
            <a:r>
              <a:rPr lang="fr-FR" b="1" dirty="0"/>
              <a:t> </a:t>
            </a:r>
            <a:r>
              <a:rPr lang="fr-FR" b="1" dirty="0" err="1"/>
              <a:t>بفوائد</a:t>
            </a:r>
            <a:r>
              <a:rPr lang="fr-FR" b="1" dirty="0"/>
              <a:t> </a:t>
            </a:r>
            <a:r>
              <a:rPr lang="fr-FR" b="1" dirty="0" err="1" smtClean="0"/>
              <a:t>المشروع</a:t>
            </a:r>
            <a:r>
              <a:rPr lang="fr-FR" b="1" dirty="0" smtClean="0"/>
              <a:t> </a:t>
            </a:r>
            <a:r>
              <a:rPr lang="fr-FR" b="1" dirty="0" err="1" smtClean="0"/>
              <a:t>وأداء</a:t>
            </a:r>
            <a:r>
              <a:rPr lang="fr-FR" b="1" dirty="0" smtClean="0"/>
              <a:t> </a:t>
            </a:r>
            <a:r>
              <a:rPr lang="fr-FR" b="1" dirty="0" err="1"/>
              <a:t>القطاع</a:t>
            </a:r>
            <a:r>
              <a:rPr lang="fr-FR" b="1" dirty="0"/>
              <a:t> </a:t>
            </a:r>
            <a:r>
              <a:rPr lang="fr-FR" b="1" dirty="0" err="1"/>
              <a:t>الذي</a:t>
            </a:r>
            <a:r>
              <a:rPr lang="fr-FR" b="1" dirty="0"/>
              <a:t> </a:t>
            </a:r>
            <a:r>
              <a:rPr lang="fr-FR" b="1" dirty="0" err="1"/>
              <a:t>يعمل</a:t>
            </a:r>
            <a:r>
              <a:rPr lang="fr-FR" b="1" dirty="0"/>
              <a:t> </a:t>
            </a:r>
            <a:r>
              <a:rPr lang="fr-FR" b="1" dirty="0" err="1" smtClean="0"/>
              <a:t>فيه</a:t>
            </a:r>
            <a:endParaRPr lang="fr-FR" b="1" dirty="0" smtClean="0"/>
          </a:p>
          <a:p>
            <a:pPr algn="r"/>
            <a:r>
              <a:rPr lang="ar-AE" b="1" dirty="0"/>
              <a:t>سيؤدي استخدام تحليل الإطار المنطقي لتصميم المشروع إلى توجيه </a:t>
            </a:r>
            <a:r>
              <a:rPr lang="ar-AE" b="1" dirty="0">
                <a:solidFill>
                  <a:srgbClr val="00B050"/>
                </a:solidFill>
              </a:rPr>
              <a:t>تحديد المؤشرات الخارجية لمطابقة الافتراضات الرئيسية </a:t>
            </a:r>
            <a:r>
              <a:rPr lang="ar-AE" b="1" dirty="0"/>
              <a:t>الموضوعة حول الظروف الخارجية الضرورية في كل مستوى من مستويات التسلسل الهرمي المنطقي</a:t>
            </a:r>
            <a:endParaRPr lang="fr-FR" b="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35102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13</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923290"/>
            <a:ext cx="8360410" cy="6567952"/>
          </a:xfrm>
          <a:prstGeom prst="rect">
            <a:avLst/>
          </a:prstGeom>
          <a:noFill/>
          <a:ln>
            <a:noFill/>
            <a:prstDash val="lgDash"/>
          </a:ln>
        </p:spPr>
        <p:txBody>
          <a:bodyPr wrap="square" rtlCol="0">
            <a:spAutoFit/>
          </a:bodyPr>
          <a:lstStyle/>
          <a:p>
            <a:pPr marL="2540" indent="-2540" algn="ctr">
              <a:lnSpc>
                <a:spcPct val="130000"/>
              </a:lnSpc>
              <a:buClrTx/>
              <a:buSzTx/>
              <a:buFont typeface="Arial" panose="020B0604020202020204" pitchFamily="34" charset="0"/>
              <a:buNone/>
            </a:pPr>
            <a:endParaRPr lang="fr-FR" altLang="en-US" sz="2400" b="1" i="1" dirty="0">
              <a:gradFill>
                <a:gsLst>
                  <a:gs pos="0">
                    <a:srgbClr val="007BD3"/>
                  </a:gs>
                  <a:gs pos="100000">
                    <a:srgbClr val="034373"/>
                  </a:gs>
                </a:gsLst>
                <a:lin scaled="0"/>
              </a:gradFill>
              <a:latin typeface="Times New Roman" panose="02020603050405020304" charset="0"/>
              <a:cs typeface="Times New Roman" panose="02020603050405020304" charset="0"/>
            </a:endParaRPr>
          </a:p>
          <a:p>
            <a:pPr marL="457835" indent="-457835" algn="ctr">
              <a:lnSpc>
                <a:spcPct val="100000"/>
              </a:lnSpc>
              <a:buClrTx/>
              <a:buSzTx/>
              <a:buFontTx/>
              <a:buNone/>
            </a:pPr>
            <a:endParaRPr lang="en-US" sz="2400" b="1" dirty="0">
              <a:solidFill>
                <a:srgbClr val="00B0F0"/>
              </a:solidFill>
              <a:latin typeface="Times New Roman" panose="02020603050405020304" charset="0"/>
              <a:cs typeface="Times New Roman" panose="02020603050405020304" charset="0"/>
              <a:sym typeface="+mn-ea"/>
            </a:endParaRPr>
          </a:p>
          <a:p>
            <a:pPr marL="457835" indent="-457835" algn="ctr">
              <a:lnSpc>
                <a:spcPct val="100000"/>
              </a:lnSpc>
              <a:buClrTx/>
              <a:buSzTx/>
              <a:buFontTx/>
              <a:buNone/>
            </a:pPr>
            <a:r>
              <a:rPr lang="fr-FR" altLang="en-US" sz="2400" b="1" dirty="0">
                <a:solidFill>
                  <a:srgbClr val="00B0F0"/>
                </a:solidFill>
                <a:latin typeface="Times New Roman" panose="02020603050405020304" charset="0"/>
                <a:cs typeface="Times New Roman" panose="02020603050405020304" charset="0"/>
                <a:sym typeface="+mn-ea"/>
              </a:rPr>
              <a:t> (</a:t>
            </a:r>
            <a:r>
              <a:rPr lang="fr-FR" altLang="en-US" sz="1600" b="1" i="1" dirty="0">
                <a:solidFill>
                  <a:srgbClr val="0070C0"/>
                </a:solidFill>
                <a:latin typeface="Times New Roman" panose="02020603050405020304" charset="0"/>
                <a:cs typeface="Times New Roman" panose="02020603050405020304" charset="0"/>
                <a:sym typeface="+mn-ea"/>
              </a:rPr>
              <a:t>3)Data collection </a:t>
            </a:r>
            <a:r>
              <a:rPr lang="fr-FR" altLang="en-US" sz="1600" b="1" i="1" dirty="0" err="1">
                <a:solidFill>
                  <a:srgbClr val="0070C0"/>
                </a:solidFill>
                <a:latin typeface="Times New Roman" panose="02020603050405020304" charset="0"/>
                <a:cs typeface="Times New Roman" panose="02020603050405020304" charset="0"/>
                <a:sym typeface="+mn-ea"/>
              </a:rPr>
              <a:t>mechanisms</a:t>
            </a:r>
            <a:r>
              <a:rPr lang="fr-FR" altLang="en-US" sz="1600" b="1" i="1" dirty="0">
                <a:solidFill>
                  <a:srgbClr val="0070C0"/>
                </a:solidFill>
                <a:latin typeface="Times New Roman" panose="02020603050405020304" charset="0"/>
                <a:cs typeface="Times New Roman" panose="02020603050405020304" charset="0"/>
                <a:sym typeface="+mn-ea"/>
              </a:rPr>
              <a:t> capable of </a:t>
            </a:r>
            <a:r>
              <a:rPr lang="fr-FR" altLang="en-US" sz="1600" b="1" i="1" dirty="0" err="1">
                <a:solidFill>
                  <a:srgbClr val="0070C0"/>
                </a:solidFill>
                <a:latin typeface="Times New Roman" panose="02020603050405020304" charset="0"/>
                <a:cs typeface="Times New Roman" panose="02020603050405020304" charset="0"/>
                <a:sym typeface="+mn-ea"/>
              </a:rPr>
              <a:t>recording</a:t>
            </a:r>
            <a:r>
              <a:rPr lang="fr-FR" altLang="en-US" sz="1600" b="1" i="1" dirty="0">
                <a:solidFill>
                  <a:srgbClr val="0070C0"/>
                </a:solidFill>
                <a:latin typeface="Times New Roman" panose="02020603050405020304" charset="0"/>
                <a:cs typeface="Times New Roman" panose="02020603050405020304" charset="0"/>
                <a:sym typeface="+mn-ea"/>
              </a:rPr>
              <a:t> </a:t>
            </a:r>
            <a:r>
              <a:rPr lang="fr-FR" altLang="en-US" sz="1600" b="1" i="1" dirty="0" err="1">
                <a:solidFill>
                  <a:srgbClr val="0070C0"/>
                </a:solidFill>
                <a:latin typeface="Times New Roman" panose="02020603050405020304" charset="0"/>
                <a:cs typeface="Times New Roman" panose="02020603050405020304" charset="0"/>
                <a:sym typeface="+mn-ea"/>
              </a:rPr>
              <a:t>progress</a:t>
            </a:r>
            <a:r>
              <a:rPr lang="fr-FR" altLang="en-US" sz="1600" b="1" i="1" dirty="0">
                <a:solidFill>
                  <a:srgbClr val="0070C0"/>
                </a:solidFill>
                <a:latin typeface="Times New Roman" panose="02020603050405020304" charset="0"/>
                <a:cs typeface="Times New Roman" panose="02020603050405020304" charset="0"/>
                <a:sym typeface="+mn-ea"/>
              </a:rPr>
              <a:t> over time, </a:t>
            </a:r>
            <a:r>
              <a:rPr lang="fr-FR" altLang="en-US" sz="1600" b="1" i="1" dirty="0" err="1">
                <a:solidFill>
                  <a:srgbClr val="0070C0"/>
                </a:solidFill>
                <a:latin typeface="Times New Roman" panose="02020603050405020304" charset="0"/>
                <a:cs typeface="Times New Roman" panose="02020603050405020304" charset="0"/>
                <a:sym typeface="+mn-ea"/>
              </a:rPr>
              <a:t>including</a:t>
            </a:r>
            <a:r>
              <a:rPr lang="fr-FR" altLang="en-US" sz="1600" b="1" i="1" dirty="0">
                <a:solidFill>
                  <a:srgbClr val="0070C0"/>
                </a:solidFill>
                <a:latin typeface="Times New Roman" panose="02020603050405020304" charset="0"/>
                <a:cs typeface="Times New Roman" panose="02020603050405020304" charset="0"/>
                <a:sym typeface="+mn-ea"/>
              </a:rPr>
              <a:t> </a:t>
            </a:r>
            <a:r>
              <a:rPr lang="fr-FR" altLang="en-US" sz="1600" b="1" i="1" dirty="0" err="1">
                <a:solidFill>
                  <a:srgbClr val="0070C0"/>
                </a:solidFill>
                <a:latin typeface="Times New Roman" panose="02020603050405020304" charset="0"/>
                <a:cs typeface="Times New Roman" panose="02020603050405020304" charset="0"/>
                <a:sym typeface="+mn-ea"/>
              </a:rPr>
              <a:t>baselines</a:t>
            </a:r>
            <a:r>
              <a:rPr lang="fr-FR" altLang="en-US" sz="1600" b="1" i="1" dirty="0">
                <a:solidFill>
                  <a:srgbClr val="0070C0"/>
                </a:solidFill>
                <a:latin typeface="Times New Roman" panose="02020603050405020304" charset="0"/>
                <a:cs typeface="Times New Roman" panose="02020603050405020304" charset="0"/>
                <a:sym typeface="+mn-ea"/>
              </a:rPr>
              <a:t> and a </a:t>
            </a:r>
            <a:r>
              <a:rPr lang="fr-FR" altLang="en-US" sz="1600" b="1" i="1" dirty="0" err="1">
                <a:solidFill>
                  <a:srgbClr val="0070C0"/>
                </a:solidFill>
                <a:latin typeface="Times New Roman" panose="02020603050405020304" charset="0"/>
                <a:cs typeface="Times New Roman" panose="02020603050405020304" charset="0"/>
                <a:sym typeface="+mn-ea"/>
              </a:rPr>
              <a:t>means</a:t>
            </a:r>
            <a:r>
              <a:rPr lang="fr-FR" altLang="en-US" sz="1600" b="1" i="1" dirty="0">
                <a:solidFill>
                  <a:srgbClr val="0070C0"/>
                </a:solidFill>
                <a:latin typeface="Times New Roman" panose="02020603050405020304" charset="0"/>
                <a:cs typeface="Times New Roman" panose="02020603050405020304" charset="0"/>
                <a:sym typeface="+mn-ea"/>
              </a:rPr>
              <a:t> to compare </a:t>
            </a:r>
            <a:r>
              <a:rPr lang="fr-FR" altLang="en-US" sz="1600" b="1" i="1" dirty="0" err="1">
                <a:solidFill>
                  <a:srgbClr val="0070C0"/>
                </a:solidFill>
                <a:latin typeface="Times New Roman" panose="02020603050405020304" charset="0"/>
                <a:cs typeface="Times New Roman" panose="02020603050405020304" charset="0"/>
                <a:sym typeface="+mn-ea"/>
              </a:rPr>
              <a:t>progress</a:t>
            </a:r>
            <a:r>
              <a:rPr lang="fr-FR" altLang="en-US" sz="1600" b="1" i="1" dirty="0">
                <a:solidFill>
                  <a:srgbClr val="0070C0"/>
                </a:solidFill>
                <a:latin typeface="Times New Roman" panose="02020603050405020304" charset="0"/>
                <a:cs typeface="Times New Roman" panose="02020603050405020304" charset="0"/>
                <a:sym typeface="+mn-ea"/>
              </a:rPr>
              <a:t> and </a:t>
            </a:r>
            <a:r>
              <a:rPr lang="fr-FR" altLang="en-US" sz="1600" b="1" i="1" dirty="0" err="1">
                <a:solidFill>
                  <a:srgbClr val="0070C0"/>
                </a:solidFill>
                <a:latin typeface="Times New Roman" panose="02020603050405020304" charset="0"/>
                <a:cs typeface="Times New Roman" panose="02020603050405020304" charset="0"/>
                <a:sym typeface="+mn-ea"/>
              </a:rPr>
              <a:t>achievements</a:t>
            </a:r>
            <a:r>
              <a:rPr lang="fr-FR" altLang="en-US" sz="1600" b="1" i="1" dirty="0">
                <a:solidFill>
                  <a:srgbClr val="0070C0"/>
                </a:solidFill>
                <a:latin typeface="Times New Roman" panose="02020603050405020304" charset="0"/>
                <a:cs typeface="Times New Roman" panose="02020603050405020304" charset="0"/>
                <a:sym typeface="+mn-ea"/>
              </a:rPr>
              <a:t> </a:t>
            </a:r>
            <a:r>
              <a:rPr lang="fr-FR" altLang="en-US" sz="1600" b="1" i="1" dirty="0" err="1">
                <a:solidFill>
                  <a:srgbClr val="0070C0"/>
                </a:solidFill>
                <a:latin typeface="Times New Roman" panose="02020603050405020304" charset="0"/>
                <a:cs typeface="Times New Roman" panose="02020603050405020304" charset="0"/>
                <a:sym typeface="+mn-ea"/>
              </a:rPr>
              <a:t>against</a:t>
            </a:r>
            <a:r>
              <a:rPr lang="fr-FR" altLang="en-US" sz="1600" b="1" i="1" dirty="0">
                <a:solidFill>
                  <a:srgbClr val="0070C0"/>
                </a:solidFill>
                <a:latin typeface="Times New Roman" panose="02020603050405020304" charset="0"/>
                <a:cs typeface="Times New Roman" panose="02020603050405020304" charset="0"/>
                <a:sym typeface="+mn-ea"/>
              </a:rPr>
              <a:t> </a:t>
            </a:r>
            <a:r>
              <a:rPr lang="fr-FR" altLang="en-US" sz="1600" b="1" i="1" dirty="0" err="1">
                <a:solidFill>
                  <a:srgbClr val="0070C0"/>
                </a:solidFill>
                <a:latin typeface="Times New Roman" panose="02020603050405020304" charset="0"/>
                <a:cs typeface="Times New Roman" panose="02020603050405020304" charset="0"/>
                <a:sym typeface="+mn-ea"/>
              </a:rPr>
              <a:t>targets</a:t>
            </a:r>
            <a:r>
              <a:rPr lang="fr-FR" altLang="en-US" sz="1600" b="1" i="1" dirty="0" smtClean="0">
                <a:solidFill>
                  <a:srgbClr val="0070C0"/>
                </a:solidFill>
                <a:latin typeface="Times New Roman" panose="02020603050405020304" charset="0"/>
                <a:cs typeface="Times New Roman" panose="02020603050405020304" charset="0"/>
                <a:sym typeface="+mn-ea"/>
              </a:rPr>
              <a:t>.</a:t>
            </a:r>
          </a:p>
          <a:p>
            <a:pPr marL="457835" indent="-457835" algn="ctr">
              <a:lnSpc>
                <a:spcPct val="100000"/>
              </a:lnSpc>
              <a:buClrTx/>
              <a:buSzTx/>
              <a:buFontTx/>
              <a:buNone/>
            </a:pPr>
            <a:endParaRPr lang="fr-FR" altLang="en-US" sz="1600" b="1" i="1" dirty="0" smtClean="0">
              <a:solidFill>
                <a:srgbClr val="0070C0"/>
              </a:solidFill>
              <a:latin typeface="Times New Roman" panose="02020603050405020304" charset="0"/>
              <a:cs typeface="Times New Roman" panose="02020603050405020304" charset="0"/>
              <a:sym typeface="+mn-ea"/>
            </a:endParaRPr>
          </a:p>
          <a:p>
            <a:pPr marL="457835" indent="-457835" algn="ctr">
              <a:lnSpc>
                <a:spcPct val="100000"/>
              </a:lnSpc>
              <a:buClrTx/>
              <a:buSzTx/>
              <a:buFontTx/>
              <a:buNone/>
            </a:pPr>
            <a:r>
              <a:rPr lang="ar-AE" altLang="en-US" sz="1600" b="1" i="1" dirty="0">
                <a:solidFill>
                  <a:srgbClr val="0070C0"/>
                </a:solidFill>
                <a:latin typeface="Times New Roman" panose="02020603050405020304" charset="0"/>
                <a:cs typeface="Times New Roman" panose="02020603050405020304" charset="0"/>
                <a:sym typeface="+mn-ea"/>
              </a:rPr>
              <a:t>3) آليات جمع البيانات القادرة على تسجيل التقدم بمرور الوقت ، بما في ذلك خطوط الأساس ووسيلة لمقارنة التقدم والإنجازات مقابل الأهداف.</a:t>
            </a:r>
            <a:endParaRPr lang="fr-FR" altLang="en-US" sz="1600" b="1" i="1" dirty="0">
              <a:solidFill>
                <a:srgbClr val="0070C0"/>
              </a:solidFill>
              <a:latin typeface="Times New Roman" panose="02020603050405020304" charset="0"/>
              <a:cs typeface="Times New Roman" panose="02020603050405020304" charset="0"/>
              <a:sym typeface="+mn-ea"/>
            </a:endParaRPr>
          </a:p>
          <a:p>
            <a:pPr marL="457835" indent="-457835" algn="ctr">
              <a:lnSpc>
                <a:spcPct val="100000"/>
              </a:lnSpc>
              <a:buClrTx/>
              <a:buSzTx/>
              <a:buFontTx/>
              <a:buNone/>
            </a:pPr>
            <a:endParaRPr lang="en-US" sz="2400" b="1" dirty="0">
              <a:solidFill>
                <a:srgbClr val="00B0F0"/>
              </a:soli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r>
              <a:rPr lang="fr-FR" altLang="en-US" sz="2400" b="1" i="1" dirty="0">
                <a:gradFill>
                  <a:gsLst>
                    <a:gs pos="0">
                      <a:srgbClr val="007BD3"/>
                    </a:gs>
                    <a:gs pos="100000">
                      <a:srgbClr val="034373"/>
                    </a:gs>
                  </a:gsLst>
                  <a:lin scaled="0"/>
                </a:gradFill>
                <a:latin typeface="Times New Roman" panose="02020603050405020304" charset="0"/>
                <a:cs typeface="Times New Roman" panose="02020603050405020304" charset="0"/>
              </a:rPr>
              <a:t> </a:t>
            </a:r>
            <a:r>
              <a:rPr lang="fr-FR" altLang="en-US" sz="1600" b="1" u="sng" dirty="0" err="1">
                <a:solidFill>
                  <a:schemeClr val="tx1"/>
                </a:solidFill>
                <a:latin typeface="Times New Roman" panose="02020603050405020304" charset="0"/>
                <a:cs typeface="Times New Roman" panose="02020603050405020304" charset="0"/>
              </a:rPr>
              <a:t>Within</a:t>
            </a:r>
            <a:r>
              <a:rPr lang="fr-FR" altLang="en-US" sz="1600" b="1" u="sng" dirty="0">
                <a:solidFill>
                  <a:schemeClr val="tx1"/>
                </a:solidFill>
                <a:latin typeface="Times New Roman" panose="02020603050405020304" charset="0"/>
                <a:cs typeface="Times New Roman" panose="02020603050405020304" charset="0"/>
              </a:rPr>
              <a:t> </a:t>
            </a:r>
            <a:r>
              <a:rPr lang="fr-FR" altLang="en-US" sz="1600" b="1" u="sng" dirty="0" err="1">
                <a:solidFill>
                  <a:schemeClr val="tx1"/>
                </a:solidFill>
                <a:latin typeface="Times New Roman" panose="02020603050405020304" charset="0"/>
                <a:cs typeface="Times New Roman" panose="02020603050405020304" charset="0"/>
              </a:rPr>
              <a:t>project</a:t>
            </a:r>
            <a:r>
              <a:rPr lang="fr-FR" altLang="en-US" sz="1600" b="1" u="sng" dirty="0">
                <a:solidFill>
                  <a:schemeClr val="tx1"/>
                </a:solidFill>
                <a:latin typeface="Times New Roman" panose="02020603050405020304" charset="0"/>
                <a:cs typeface="Times New Roman" panose="02020603050405020304" charset="0"/>
              </a:rPr>
              <a:t> M&amp;E </a:t>
            </a:r>
            <a:r>
              <a:rPr lang="fr-FR" altLang="en-US" sz="1600" b="1" u="sng" dirty="0" err="1">
                <a:solidFill>
                  <a:schemeClr val="tx1"/>
                </a:solidFill>
                <a:latin typeface="Times New Roman" panose="02020603050405020304" charset="0"/>
                <a:cs typeface="Times New Roman" panose="02020603050405020304" charset="0"/>
              </a:rPr>
              <a:t>systems</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there</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will</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be</a:t>
            </a:r>
            <a:r>
              <a:rPr lang="fr-FR" altLang="en-US" sz="1600" b="1" dirty="0">
                <a:solidFill>
                  <a:schemeClr val="tx1"/>
                </a:solidFill>
                <a:latin typeface="Times New Roman" panose="02020603050405020304" charset="0"/>
                <a:cs typeface="Times New Roman" panose="02020603050405020304" charset="0"/>
              </a:rPr>
              <a:t> a </a:t>
            </a:r>
            <a:r>
              <a:rPr lang="fr-FR" altLang="en-US" sz="1600" b="1" dirty="0" err="1">
                <a:solidFill>
                  <a:schemeClr val="tx1"/>
                </a:solidFill>
                <a:latin typeface="Times New Roman" panose="02020603050405020304" charset="0"/>
                <a:cs typeface="Times New Roman" panose="02020603050405020304" charset="0"/>
              </a:rPr>
              <a:t>need</a:t>
            </a:r>
            <a:r>
              <a:rPr lang="fr-FR" altLang="en-US" sz="1600" b="1" dirty="0">
                <a:solidFill>
                  <a:schemeClr val="tx1"/>
                </a:solidFill>
                <a:highlight>
                  <a:srgbClr val="FFFF00"/>
                </a:highlight>
                <a:latin typeface="Times New Roman" panose="02020603050405020304" charset="0"/>
                <a:cs typeface="Times New Roman" panose="02020603050405020304" charset="0"/>
              </a:rPr>
              <a:t> to </a:t>
            </a:r>
            <a:r>
              <a:rPr lang="fr-FR" altLang="en-US" sz="1600" b="1" dirty="0" err="1">
                <a:solidFill>
                  <a:schemeClr val="tx1"/>
                </a:solidFill>
                <a:highlight>
                  <a:srgbClr val="FFFF00"/>
                </a:highlight>
                <a:latin typeface="Times New Roman" panose="02020603050405020304" charset="0"/>
                <a:cs typeface="Times New Roman" panose="02020603050405020304" charset="0"/>
              </a:rPr>
              <a:t>collect</a:t>
            </a:r>
            <a:r>
              <a:rPr lang="fr-FR" altLang="en-US" sz="1600" b="1" dirty="0">
                <a:solidFill>
                  <a:schemeClr val="tx1"/>
                </a:solidFill>
                <a:highlight>
                  <a:srgbClr val="FFFF00"/>
                </a:highlight>
                <a:latin typeface="Times New Roman" panose="02020603050405020304" charset="0"/>
                <a:cs typeface="Times New Roman" panose="02020603050405020304" charset="0"/>
              </a:rPr>
              <a:t> information of the </a:t>
            </a:r>
            <a:r>
              <a:rPr lang="fr-FR" altLang="en-US" sz="1600" b="1" dirty="0" err="1">
                <a:solidFill>
                  <a:schemeClr val="tx1"/>
                </a:solidFill>
                <a:highlight>
                  <a:srgbClr val="FFFF00"/>
                </a:highlight>
                <a:latin typeface="Times New Roman" panose="02020603050405020304" charset="0"/>
                <a:cs typeface="Times New Roman" panose="02020603050405020304" charset="0"/>
              </a:rPr>
              <a:t>baseline</a:t>
            </a:r>
            <a:r>
              <a:rPr lang="fr-FR" altLang="en-US" sz="1600" b="1" dirty="0">
                <a:solidFill>
                  <a:schemeClr val="tx1"/>
                </a:solidFill>
                <a:highlight>
                  <a:srgbClr val="FFFF00"/>
                </a:highlight>
                <a:latin typeface="Times New Roman" panose="02020603050405020304" charset="0"/>
                <a:cs typeface="Times New Roman" panose="02020603050405020304" charset="0"/>
              </a:rPr>
              <a:t> situation and for </a:t>
            </a:r>
            <a:r>
              <a:rPr lang="fr-FR" altLang="en-US" sz="1600" b="1" dirty="0" err="1">
                <a:solidFill>
                  <a:schemeClr val="tx1"/>
                </a:solidFill>
                <a:highlight>
                  <a:srgbClr val="FFFF00"/>
                </a:highlight>
                <a:latin typeface="Times New Roman" panose="02020603050405020304" charset="0"/>
                <a:cs typeface="Times New Roman" panose="02020603050405020304" charset="0"/>
              </a:rPr>
              <a:t>measurement</a:t>
            </a:r>
            <a:r>
              <a:rPr lang="fr-FR" altLang="en-US" sz="1600" b="1" dirty="0">
                <a:solidFill>
                  <a:schemeClr val="tx1"/>
                </a:solidFill>
                <a:highlight>
                  <a:srgbClr val="FFFF00"/>
                </a:highlight>
                <a:latin typeface="Times New Roman" panose="02020603050405020304" charset="0"/>
                <a:cs typeface="Times New Roman" panose="02020603050405020304" charset="0"/>
              </a:rPr>
              <a:t> of change</a:t>
            </a:r>
            <a:r>
              <a:rPr lang="fr-FR" altLang="en-US" sz="1600" b="1" dirty="0">
                <a:solidFill>
                  <a:schemeClr val="tx1"/>
                </a:solidFill>
                <a:latin typeface="Times New Roman" panose="02020603050405020304" charset="0"/>
                <a:cs typeface="Times New Roman" panose="02020603050405020304" charset="0"/>
              </a:rPr>
              <a:t> over time for the </a:t>
            </a:r>
            <a:r>
              <a:rPr lang="fr-FR" altLang="en-US" sz="1600" b="1" dirty="0" err="1">
                <a:solidFill>
                  <a:schemeClr val="tx1"/>
                </a:solidFill>
                <a:latin typeface="Times New Roman" panose="02020603050405020304" charset="0"/>
                <a:cs typeface="Times New Roman" panose="02020603050405020304" charset="0"/>
              </a:rPr>
              <a:t>indicators</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selected</a:t>
            </a:r>
            <a:r>
              <a:rPr lang="fr-FR" altLang="en-US" sz="1600" b="1" dirty="0">
                <a:solidFill>
                  <a:schemeClr val="tx1"/>
                </a:solidFill>
                <a:latin typeface="Times New Roman" panose="02020603050405020304" charset="0"/>
                <a:cs typeface="Times New Roman" panose="02020603050405020304" charset="0"/>
              </a:rPr>
              <a:t>. It </a:t>
            </a:r>
            <a:r>
              <a:rPr lang="fr-FR" altLang="en-US" sz="1600" b="1" dirty="0" err="1">
                <a:solidFill>
                  <a:schemeClr val="tx1"/>
                </a:solidFill>
                <a:latin typeface="Times New Roman" panose="02020603050405020304" charset="0"/>
                <a:cs typeface="Times New Roman" panose="02020603050405020304" charset="0"/>
              </a:rPr>
              <a:t>is</a:t>
            </a:r>
            <a:r>
              <a:rPr lang="fr-FR" altLang="en-US" sz="1600" b="1" dirty="0">
                <a:solidFill>
                  <a:schemeClr val="tx1"/>
                </a:solidFill>
                <a:latin typeface="Times New Roman" panose="02020603050405020304" charset="0"/>
                <a:cs typeface="Times New Roman" panose="02020603050405020304" charset="0"/>
              </a:rPr>
              <a:t> vital </a:t>
            </a:r>
            <a:r>
              <a:rPr lang="fr-FR" altLang="en-US" sz="1600" b="1" u="sng" dirty="0">
                <a:solidFill>
                  <a:schemeClr val="tx1"/>
                </a:solidFill>
                <a:latin typeface="Times New Roman" panose="02020603050405020304" charset="0"/>
                <a:cs typeface="Times New Roman" panose="02020603050405020304" charset="0"/>
              </a:rPr>
              <a:t>to </a:t>
            </a:r>
            <a:r>
              <a:rPr lang="fr-FR" altLang="en-US" sz="1600" b="1" u="sng" dirty="0" err="1">
                <a:solidFill>
                  <a:schemeClr val="tx1"/>
                </a:solidFill>
                <a:latin typeface="Times New Roman" panose="02020603050405020304" charset="0"/>
                <a:cs typeface="Times New Roman" panose="02020603050405020304" charset="0"/>
              </a:rPr>
              <a:t>think</a:t>
            </a:r>
            <a:r>
              <a:rPr lang="fr-FR" altLang="en-US" sz="1600" b="1" u="sng" dirty="0">
                <a:solidFill>
                  <a:schemeClr val="tx1"/>
                </a:solidFill>
                <a:latin typeface="Times New Roman" panose="02020603050405020304" charset="0"/>
                <a:cs typeface="Times New Roman" panose="02020603050405020304" charset="0"/>
              </a:rPr>
              <a:t> about</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a:solidFill>
                  <a:schemeClr val="tx1"/>
                </a:solidFill>
                <a:highlight>
                  <a:srgbClr val="00FFFF"/>
                </a:highlight>
                <a:latin typeface="Times New Roman" panose="02020603050405020304" charset="0"/>
                <a:cs typeface="Times New Roman" panose="02020603050405020304" charset="0"/>
              </a:rPr>
              <a:t>the sources of data, the </a:t>
            </a:r>
            <a:r>
              <a:rPr lang="fr-FR" altLang="en-US" sz="1600" b="1" dirty="0" err="1">
                <a:solidFill>
                  <a:schemeClr val="tx1"/>
                </a:solidFill>
                <a:highlight>
                  <a:srgbClr val="00FFFF"/>
                </a:highlight>
                <a:latin typeface="Times New Roman" panose="02020603050405020304" charset="0"/>
                <a:cs typeface="Times New Roman" panose="02020603050405020304" charset="0"/>
              </a:rPr>
              <a:t>reliability</a:t>
            </a:r>
            <a:r>
              <a:rPr lang="fr-FR" altLang="en-US" sz="1600" b="1" dirty="0">
                <a:solidFill>
                  <a:schemeClr val="tx1"/>
                </a:solidFill>
                <a:highlight>
                  <a:srgbClr val="00FFFF"/>
                </a:highlight>
                <a:latin typeface="Times New Roman" panose="02020603050405020304" charset="0"/>
                <a:cs typeface="Times New Roman" panose="02020603050405020304" charset="0"/>
              </a:rPr>
              <a:t> of </a:t>
            </a:r>
            <a:r>
              <a:rPr lang="fr-FR" altLang="en-US" sz="1600" b="1" dirty="0" err="1">
                <a:solidFill>
                  <a:schemeClr val="tx1"/>
                </a:solidFill>
                <a:highlight>
                  <a:srgbClr val="00FFFF"/>
                </a:highlight>
                <a:latin typeface="Times New Roman" panose="02020603050405020304" charset="0"/>
                <a:cs typeface="Times New Roman" panose="02020603050405020304" charset="0"/>
              </a:rPr>
              <a:t>that</a:t>
            </a:r>
            <a:r>
              <a:rPr lang="fr-FR" altLang="en-US" sz="1600" b="1" dirty="0">
                <a:solidFill>
                  <a:schemeClr val="tx1"/>
                </a:solidFill>
                <a:highlight>
                  <a:srgbClr val="00FFFF"/>
                </a:highlight>
                <a:latin typeface="Times New Roman" panose="02020603050405020304" charset="0"/>
                <a:cs typeface="Times New Roman" panose="02020603050405020304" charset="0"/>
              </a:rPr>
              <a:t> information and the </a:t>
            </a:r>
            <a:r>
              <a:rPr lang="fr-FR" altLang="en-US" sz="1600" b="1" dirty="0" err="1">
                <a:solidFill>
                  <a:schemeClr val="tx1"/>
                </a:solidFill>
                <a:highlight>
                  <a:srgbClr val="00FFFF"/>
                </a:highlight>
                <a:latin typeface="Times New Roman" panose="02020603050405020304" charset="0"/>
                <a:cs typeface="Times New Roman" panose="02020603050405020304" charset="0"/>
              </a:rPr>
              <a:t>costs</a:t>
            </a:r>
            <a:r>
              <a:rPr lang="fr-FR" altLang="en-US" sz="1600" b="1" dirty="0">
                <a:solidFill>
                  <a:schemeClr val="tx1"/>
                </a:solidFill>
                <a:highlight>
                  <a:srgbClr val="00FFFF"/>
                </a:highlight>
                <a:latin typeface="Times New Roman" panose="02020603050405020304" charset="0"/>
                <a:cs typeface="Times New Roman" panose="02020603050405020304" charset="0"/>
              </a:rPr>
              <a:t> and </a:t>
            </a:r>
            <a:r>
              <a:rPr lang="fr-FR" altLang="en-US" sz="1600" b="1" dirty="0" err="1">
                <a:solidFill>
                  <a:schemeClr val="tx1"/>
                </a:solidFill>
                <a:highlight>
                  <a:srgbClr val="00FFFF"/>
                </a:highlight>
                <a:latin typeface="Times New Roman" panose="02020603050405020304" charset="0"/>
                <a:cs typeface="Times New Roman" panose="02020603050405020304" charset="0"/>
              </a:rPr>
              <a:t>responsibilities</a:t>
            </a:r>
            <a:r>
              <a:rPr lang="fr-FR" altLang="en-US" sz="1600" b="1" dirty="0">
                <a:solidFill>
                  <a:schemeClr val="tx1"/>
                </a:solidFill>
                <a:highlight>
                  <a:srgbClr val="00FFFF"/>
                </a:highlight>
                <a:latin typeface="Times New Roman" panose="02020603050405020304" charset="0"/>
                <a:cs typeface="Times New Roman" panose="02020603050405020304" charset="0"/>
              </a:rPr>
              <a:t>.</a:t>
            </a:r>
          </a:p>
          <a:p>
            <a:pPr marL="342900" indent="-342900" algn="just">
              <a:lnSpc>
                <a:spcPct val="100000"/>
              </a:lnSpc>
              <a:buClrTx/>
              <a:buSzTx/>
              <a:buFont typeface="Wingdings" panose="05000000000000000000" charset="0"/>
              <a:buChar char="ü"/>
            </a:pPr>
            <a:r>
              <a:rPr lang="ar-AE" sz="2000" b="1" dirty="0">
                <a:latin typeface="Times New Roman" panose="02020603050405020304" charset="0"/>
                <a:cs typeface="Times New Roman" panose="02020603050405020304" charset="0"/>
              </a:rPr>
              <a:t>ضمن أنظمة الرصد والتقييم الخاصة بالمشروع ، ستكون هناك حاجة </a:t>
            </a:r>
            <a:r>
              <a:rPr lang="ar-AE" sz="2000" b="1" dirty="0">
                <a:solidFill>
                  <a:srgbClr val="0070C0"/>
                </a:solidFill>
                <a:latin typeface="Times New Roman" panose="02020603050405020304" charset="0"/>
                <a:cs typeface="Times New Roman" panose="02020603050405020304" charset="0"/>
              </a:rPr>
              <a:t>إلى جمع معلومات عن حالة خط الأساس وقياس التغيير بمرور الوقت </a:t>
            </a:r>
            <a:r>
              <a:rPr lang="ar-AE" sz="2000" b="1" dirty="0">
                <a:latin typeface="Times New Roman" panose="02020603050405020304" charset="0"/>
                <a:cs typeface="Times New Roman" panose="02020603050405020304" charset="0"/>
              </a:rPr>
              <a:t>بالنسبة للمؤشرات المختارة</a:t>
            </a:r>
            <a:r>
              <a:rPr lang="ar-AE" sz="2000" b="1" u="sng" dirty="0">
                <a:latin typeface="Times New Roman" panose="02020603050405020304" charset="0"/>
                <a:cs typeface="Times New Roman" panose="02020603050405020304" charset="0"/>
              </a:rPr>
              <a:t>. من الضروري التفكير في مصادر البيانات وموثوقية تلك المعلومات والتكاليف والمسؤوليات.</a:t>
            </a:r>
            <a:endParaRPr lang="en-US" sz="2000" b="1" u="sng"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u="sng"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pic>
        <p:nvPicPr>
          <p:cNvPr id="14" name="Picture 13"/>
          <p:cNvPicPr>
            <a:picLocks noChangeAspect="1"/>
          </p:cNvPicPr>
          <p:nvPr/>
        </p:nvPicPr>
        <p:blipFill>
          <a:blip r:embed="rId7"/>
          <a:stretch>
            <a:fillRect/>
          </a:stretch>
        </p:blipFill>
        <p:spPr>
          <a:xfrm>
            <a:off x="8654943" y="507204"/>
            <a:ext cx="3267424" cy="5907194"/>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35102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14</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6" name="Zone de texte 5"/>
          <p:cNvSpPr txBox="1"/>
          <p:nvPr/>
        </p:nvSpPr>
        <p:spPr>
          <a:xfrm>
            <a:off x="154940" y="762464"/>
            <a:ext cx="8360410" cy="6761851"/>
          </a:xfrm>
          <a:prstGeom prst="rect">
            <a:avLst/>
          </a:prstGeom>
          <a:noFill/>
          <a:ln>
            <a:noFill/>
            <a:prstDash val="lgDash"/>
          </a:ln>
        </p:spPr>
        <p:txBody>
          <a:bodyPr wrap="square" rtlCol="0">
            <a:spAutoFit/>
          </a:bodyPr>
          <a:lstStyle/>
          <a:p>
            <a:pPr marL="2540" indent="-2540" algn="ctr">
              <a:lnSpc>
                <a:spcPct val="130000"/>
              </a:lnSpc>
              <a:buClrTx/>
              <a:buSzTx/>
              <a:buFont typeface="Arial" panose="020B0604020202020204" pitchFamily="34" charset="0"/>
              <a:buNone/>
            </a:pPr>
            <a:endParaRPr lang="fr-FR" altLang="en-US" sz="2400" b="1" i="1" dirty="0">
              <a:gradFill>
                <a:gsLst>
                  <a:gs pos="0">
                    <a:srgbClr val="007BD3"/>
                  </a:gs>
                  <a:gs pos="100000">
                    <a:srgbClr val="034373"/>
                  </a:gs>
                </a:gsLst>
                <a:lin scaled="0"/>
              </a:gra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r>
              <a:rPr lang="fr-FR" altLang="en-US" sz="2400" b="1" i="1" dirty="0">
                <a:gradFill>
                  <a:gsLst>
                    <a:gs pos="0">
                      <a:srgbClr val="007BD3"/>
                    </a:gs>
                    <a:gs pos="100000">
                      <a:srgbClr val="034373"/>
                    </a:gs>
                  </a:gsLst>
                  <a:lin scaled="0"/>
                </a:gradFill>
                <a:latin typeface="Times New Roman" panose="02020603050405020304" charset="0"/>
                <a:cs typeface="Times New Roman" panose="02020603050405020304" charset="0"/>
              </a:rPr>
              <a:t> </a:t>
            </a:r>
          </a:p>
          <a:p>
            <a:pPr marL="457835" indent="-457835" algn="ctr">
              <a:lnSpc>
                <a:spcPct val="100000"/>
              </a:lnSpc>
              <a:buClrTx/>
              <a:buSzTx/>
              <a:buFontTx/>
              <a:buNone/>
            </a:pPr>
            <a:r>
              <a:rPr lang="en-US" sz="1200" b="1" dirty="0">
                <a:gradFill>
                  <a:gsLst>
                    <a:gs pos="0">
                      <a:srgbClr val="FE4444"/>
                    </a:gs>
                    <a:gs pos="100000">
                      <a:srgbClr val="832B2B"/>
                    </a:gs>
                  </a:gsLst>
                  <a:lin scaled="0"/>
                </a:gradFill>
                <a:latin typeface="Times New Roman" panose="02020603050405020304" charset="0"/>
                <a:cs typeface="Times New Roman" panose="02020603050405020304" charset="0"/>
                <a:sym typeface="+mn-ea"/>
              </a:rPr>
              <a:t>It is important to think about the following aspects when planning data collection</a:t>
            </a:r>
            <a:r>
              <a:rPr lang="fr-FR" altLang="en-US" sz="1200" b="1" dirty="0">
                <a:gradFill>
                  <a:gsLst>
                    <a:gs pos="0">
                      <a:srgbClr val="FE4444"/>
                    </a:gs>
                    <a:gs pos="100000">
                      <a:srgbClr val="832B2B"/>
                    </a:gs>
                  </a:gsLst>
                  <a:lin scaled="0"/>
                </a:gradFill>
                <a:latin typeface="Times New Roman" panose="02020603050405020304" charset="0"/>
                <a:cs typeface="Times New Roman" panose="02020603050405020304" charset="0"/>
                <a:sym typeface="+mn-ea"/>
              </a:rPr>
              <a:t>:</a:t>
            </a:r>
          </a:p>
          <a:p>
            <a:pPr marL="457835" indent="-457835" algn="ctr">
              <a:lnSpc>
                <a:spcPct val="100000"/>
              </a:lnSpc>
              <a:buClrTx/>
              <a:buSzTx/>
              <a:buFontTx/>
              <a:buNone/>
            </a:pPr>
            <a:endParaRPr lang="en-US" sz="1200" b="1" dirty="0">
              <a:solidFill>
                <a:schemeClr val="tx1"/>
              </a:solidFill>
              <a:latin typeface="Times New Roman" panose="02020603050405020304" charset="0"/>
              <a:cs typeface="Times New Roman" panose="02020603050405020304" charset="0"/>
            </a:endParaRPr>
          </a:p>
          <a:p>
            <a:pPr marL="457835" indent="-457835" algn="just">
              <a:lnSpc>
                <a:spcPct val="100000"/>
              </a:lnSpc>
              <a:buClrTx/>
              <a:buSzTx/>
              <a:buFont typeface="Wingdings" panose="05000000000000000000" charset="0"/>
              <a:buChar char="Ø"/>
            </a:pPr>
            <a:r>
              <a:rPr lang="en-US" sz="1200" b="1" dirty="0">
                <a:highlight>
                  <a:srgbClr val="00FFFF"/>
                </a:highlight>
                <a:latin typeface="Times New Roman" panose="02020603050405020304" charset="0"/>
                <a:cs typeface="Times New Roman" panose="02020603050405020304" charset="0"/>
                <a:sym typeface="+mn-ea"/>
              </a:rPr>
              <a:t>What</a:t>
            </a:r>
            <a:r>
              <a:rPr lang="en-US" sz="1200" b="1" dirty="0">
                <a:latin typeface="Times New Roman" panose="02020603050405020304" charset="0"/>
                <a:cs typeface="Times New Roman" panose="02020603050405020304" charset="0"/>
                <a:sym typeface="+mn-ea"/>
              </a:rPr>
              <a:t> – the data to be collected, in what form, with what degree of aggregation or consolidation, and for what purpose.</a:t>
            </a:r>
            <a:endParaRPr lang="en-US" sz="1200" b="1" dirty="0">
              <a:solidFill>
                <a:schemeClr val="tx1"/>
              </a:solidFill>
              <a:latin typeface="Times New Roman" panose="02020603050405020304" charset="0"/>
              <a:cs typeface="Times New Roman" panose="02020603050405020304" charset="0"/>
            </a:endParaRPr>
          </a:p>
          <a:p>
            <a:pPr marL="457835" indent="-457835" algn="just">
              <a:lnSpc>
                <a:spcPct val="100000"/>
              </a:lnSpc>
              <a:buClrTx/>
              <a:buSzTx/>
              <a:buFont typeface="Wingdings" panose="05000000000000000000" charset="0"/>
              <a:buChar char="Ø"/>
            </a:pPr>
            <a:r>
              <a:rPr lang="en-US" sz="1200" b="1" dirty="0">
                <a:highlight>
                  <a:srgbClr val="FFFF00"/>
                </a:highlight>
                <a:latin typeface="Times New Roman" panose="02020603050405020304" charset="0"/>
                <a:cs typeface="Times New Roman" panose="02020603050405020304" charset="0"/>
                <a:sym typeface="+mn-ea"/>
              </a:rPr>
              <a:t>When </a:t>
            </a:r>
            <a:r>
              <a:rPr lang="en-US" sz="1200" b="1" dirty="0">
                <a:latin typeface="Times New Roman" panose="02020603050405020304" charset="0"/>
                <a:cs typeface="Times New Roman" panose="02020603050405020304" charset="0"/>
                <a:sym typeface="+mn-ea"/>
              </a:rPr>
              <a:t>– the frequency of data collection and reporting.</a:t>
            </a:r>
            <a:endParaRPr lang="en-US" sz="1200" b="1" dirty="0">
              <a:solidFill>
                <a:schemeClr val="tx1"/>
              </a:solidFill>
              <a:latin typeface="Times New Roman" panose="02020603050405020304" charset="0"/>
              <a:cs typeface="Times New Roman" panose="02020603050405020304" charset="0"/>
            </a:endParaRPr>
          </a:p>
          <a:p>
            <a:pPr marL="457835" indent="-457835" algn="just">
              <a:lnSpc>
                <a:spcPct val="100000"/>
              </a:lnSpc>
              <a:buClrTx/>
              <a:buSzTx/>
              <a:buFont typeface="Wingdings" panose="05000000000000000000" charset="0"/>
              <a:buChar char="Ø"/>
            </a:pPr>
            <a:r>
              <a:rPr lang="en-US" sz="1200" b="1" dirty="0">
                <a:latin typeface="Times New Roman" panose="02020603050405020304" charset="0"/>
                <a:cs typeface="Times New Roman" panose="02020603050405020304" charset="0"/>
                <a:sym typeface="+mn-ea"/>
              </a:rPr>
              <a:t>Who – the responsible persons, their responsibilities and capacities.</a:t>
            </a:r>
          </a:p>
          <a:p>
            <a:pPr marL="457835" indent="-457835" algn="just">
              <a:lnSpc>
                <a:spcPct val="100000"/>
              </a:lnSpc>
              <a:buClrTx/>
              <a:buSzTx/>
              <a:buFont typeface="Wingdings" panose="05000000000000000000" charset="0"/>
              <a:buChar char="Ø"/>
            </a:pPr>
            <a:r>
              <a:rPr lang="en-US" sz="1200" b="1" dirty="0">
                <a:highlight>
                  <a:srgbClr val="FF00FF"/>
                </a:highlight>
                <a:latin typeface="Times New Roman" panose="02020603050405020304" charset="0"/>
                <a:cs typeface="Times New Roman" panose="02020603050405020304" charset="0"/>
                <a:sym typeface="+mn-ea"/>
              </a:rPr>
              <a:t>How</a:t>
            </a:r>
            <a:r>
              <a:rPr lang="en-US" sz="1200" b="1" dirty="0">
                <a:latin typeface="Times New Roman" panose="02020603050405020304" charset="0"/>
                <a:cs typeface="Times New Roman" panose="02020603050405020304" charset="0"/>
                <a:sym typeface="+mn-ea"/>
              </a:rPr>
              <a:t> - methods and procedures for data collection, checking, validation and storage, and for analysis and </a:t>
            </a:r>
            <a:r>
              <a:rPr lang="en-US" sz="1200" b="1" dirty="0" smtClean="0">
                <a:latin typeface="Times New Roman" panose="02020603050405020304" charset="0"/>
                <a:cs typeface="Times New Roman" panose="02020603050405020304" charset="0"/>
                <a:sym typeface="+mn-ea"/>
              </a:rPr>
              <a:t>reporting.</a:t>
            </a:r>
            <a:endParaRPr lang="en-US" sz="1200" b="1" dirty="0">
              <a:latin typeface="Times New Roman" panose="02020603050405020304" charset="0"/>
              <a:cs typeface="Times New Roman" panose="02020603050405020304" charset="0"/>
              <a:sym typeface="+mn-ea"/>
            </a:endParaRPr>
          </a:p>
          <a:p>
            <a:pPr marL="457835" indent="-457835" algn="just">
              <a:lnSpc>
                <a:spcPct val="100000"/>
              </a:lnSpc>
              <a:buClrTx/>
              <a:buSzTx/>
              <a:buFont typeface="Wingdings" panose="05000000000000000000" charset="0"/>
              <a:buChar char="Ø"/>
            </a:pPr>
            <a:r>
              <a:rPr lang="en-US" sz="1200" b="1" dirty="0" smtClean="0">
                <a:highlight>
                  <a:srgbClr val="0000FF"/>
                </a:highlight>
                <a:latin typeface="Times New Roman" panose="02020603050405020304" charset="0"/>
                <a:cs typeface="Times New Roman" panose="02020603050405020304" charset="0"/>
                <a:sym typeface="+mn-ea"/>
              </a:rPr>
              <a:t>Where</a:t>
            </a:r>
            <a:r>
              <a:rPr lang="en-US" sz="1200" b="1" dirty="0" smtClean="0">
                <a:latin typeface="Times New Roman" panose="02020603050405020304" charset="0"/>
                <a:cs typeface="Times New Roman" panose="02020603050405020304" charset="0"/>
                <a:sym typeface="+mn-ea"/>
              </a:rPr>
              <a:t> </a:t>
            </a:r>
            <a:r>
              <a:rPr lang="en-US" sz="1200" b="1" dirty="0">
                <a:latin typeface="Times New Roman" panose="02020603050405020304" charset="0"/>
                <a:cs typeface="Times New Roman" panose="02020603050405020304" charset="0"/>
                <a:sym typeface="+mn-ea"/>
              </a:rPr>
              <a:t>– locations for data collection and processing, and the destinations for reported information.</a:t>
            </a:r>
            <a:endParaRPr lang="en-US" sz="12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12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12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1100" b="1" dirty="0">
              <a:solidFill>
                <a:schemeClr val="tx1"/>
              </a:solidFill>
              <a:latin typeface="Times New Roman" panose="02020603050405020304" charset="0"/>
              <a:cs typeface="Times New Roman" panose="02020603050405020304" charset="0"/>
            </a:endParaRPr>
          </a:p>
          <a:p>
            <a:pPr algn="r">
              <a:lnSpc>
                <a:spcPct val="100000"/>
              </a:lnSpc>
              <a:buClrTx/>
              <a:buSzTx/>
            </a:pPr>
            <a:r>
              <a:rPr lang="ar-AE" sz="2000" b="1" dirty="0">
                <a:latin typeface="Times New Roman" panose="02020603050405020304" charset="0"/>
                <a:cs typeface="Times New Roman" panose="02020603050405020304" charset="0"/>
              </a:rPr>
              <a:t>من المهم التفكير في الجوانب التالية عند </a:t>
            </a:r>
            <a:r>
              <a:rPr lang="ar-AE" sz="2000" b="1" dirty="0">
                <a:solidFill>
                  <a:srgbClr val="0070C0"/>
                </a:solidFill>
                <a:latin typeface="Times New Roman" panose="02020603050405020304" charset="0"/>
                <a:cs typeface="Times New Roman" panose="02020603050405020304" charset="0"/>
              </a:rPr>
              <a:t>التخطيط لجمع البيانات</a:t>
            </a:r>
            <a:r>
              <a:rPr lang="ar-AE" sz="2000" b="1" dirty="0" smtClean="0">
                <a:solidFill>
                  <a:srgbClr val="0070C0"/>
                </a:solidFill>
                <a:latin typeface="Times New Roman" panose="02020603050405020304" charset="0"/>
                <a:cs typeface="Times New Roman" panose="02020603050405020304" charset="0"/>
              </a:rPr>
              <a:t>:</a:t>
            </a:r>
            <a:endParaRPr lang="fr-FR" sz="2000" b="1" dirty="0" smtClean="0">
              <a:solidFill>
                <a:srgbClr val="0070C0"/>
              </a:solidFill>
              <a:latin typeface="Times New Roman" panose="02020603050405020304" charset="0"/>
              <a:cs typeface="Times New Roman" panose="02020603050405020304" charset="0"/>
            </a:endParaRPr>
          </a:p>
          <a:p>
            <a:pPr algn="r">
              <a:lnSpc>
                <a:spcPct val="100000"/>
              </a:lnSpc>
              <a:buClrTx/>
              <a:buSzTx/>
            </a:pPr>
            <a:r>
              <a:rPr lang="ar-AE" sz="2000" b="1" dirty="0" smtClean="0">
                <a:solidFill>
                  <a:srgbClr val="C00000"/>
                </a:solidFill>
                <a:latin typeface="Times New Roman" panose="02020603050405020304" charset="0"/>
                <a:cs typeface="Times New Roman" panose="02020603050405020304" charset="0"/>
              </a:rPr>
              <a:t>ماذا</a:t>
            </a:r>
            <a:r>
              <a:rPr lang="ar-AE" sz="2000" b="1" dirty="0" smtClean="0">
                <a:latin typeface="Times New Roman" panose="02020603050405020304" charset="0"/>
                <a:cs typeface="Times New Roman" panose="02020603050405020304" charset="0"/>
              </a:rPr>
              <a:t> </a:t>
            </a:r>
            <a:r>
              <a:rPr lang="ar-AE" sz="2000" b="1" dirty="0">
                <a:latin typeface="Times New Roman" panose="02020603050405020304" charset="0"/>
                <a:cs typeface="Times New Roman" panose="02020603050405020304" charset="0"/>
              </a:rPr>
              <a:t>- البيانات التي سيتم جمعها ، بأي شكل ، وبأي درجة من التجميع أو الدمج ، </a:t>
            </a:r>
            <a:endParaRPr lang="fr-FR" sz="2000" b="1" dirty="0" smtClean="0">
              <a:latin typeface="Times New Roman" panose="02020603050405020304" charset="0"/>
              <a:cs typeface="Times New Roman" panose="02020603050405020304" charset="0"/>
            </a:endParaRPr>
          </a:p>
          <a:p>
            <a:pPr algn="r">
              <a:lnSpc>
                <a:spcPct val="100000"/>
              </a:lnSpc>
              <a:buClrTx/>
              <a:buSzTx/>
            </a:pPr>
            <a:r>
              <a:rPr lang="ar-AE" sz="2000" b="1" dirty="0" smtClean="0">
                <a:latin typeface="Times New Roman" panose="02020603050405020304" charset="0"/>
                <a:cs typeface="Times New Roman" panose="02020603050405020304" charset="0"/>
              </a:rPr>
              <a:t>ولأي </a:t>
            </a:r>
            <a:r>
              <a:rPr lang="ar-AE" sz="2000" b="1" dirty="0">
                <a:latin typeface="Times New Roman" panose="02020603050405020304" charset="0"/>
                <a:cs typeface="Times New Roman" panose="02020603050405020304" charset="0"/>
              </a:rPr>
              <a:t>غرض</a:t>
            </a:r>
            <a:r>
              <a:rPr lang="ar-AE" sz="2000" b="1" dirty="0" smtClean="0">
                <a:latin typeface="Times New Roman" panose="02020603050405020304" charset="0"/>
                <a:cs typeface="Times New Roman" panose="02020603050405020304" charset="0"/>
              </a:rPr>
              <a:t>.</a:t>
            </a:r>
            <a:endParaRPr lang="fr-FR" sz="2000" b="1" dirty="0" smtClean="0">
              <a:latin typeface="Times New Roman" panose="02020603050405020304" charset="0"/>
              <a:cs typeface="Times New Roman" panose="02020603050405020304" charset="0"/>
            </a:endParaRPr>
          </a:p>
          <a:p>
            <a:pPr algn="r">
              <a:lnSpc>
                <a:spcPct val="100000"/>
              </a:lnSpc>
              <a:buClrTx/>
              <a:buSzTx/>
            </a:pPr>
            <a:r>
              <a:rPr lang="ar-AE" sz="2000" b="1" dirty="0" smtClean="0">
                <a:solidFill>
                  <a:srgbClr val="0A1F61"/>
                </a:solidFill>
                <a:latin typeface="Times New Roman" panose="02020603050405020304" charset="0"/>
                <a:cs typeface="Times New Roman" panose="02020603050405020304" charset="0"/>
              </a:rPr>
              <a:t> </a:t>
            </a:r>
            <a:r>
              <a:rPr lang="ar-AE" sz="2000" b="1" dirty="0">
                <a:solidFill>
                  <a:srgbClr val="0A1F61"/>
                </a:solidFill>
                <a:latin typeface="Times New Roman" panose="02020603050405020304" charset="0"/>
                <a:cs typeface="Times New Roman" panose="02020603050405020304" charset="0"/>
              </a:rPr>
              <a:t>متى </a:t>
            </a:r>
            <a:r>
              <a:rPr lang="ar-AE" sz="2000" b="1" dirty="0">
                <a:latin typeface="Times New Roman" panose="02020603050405020304" charset="0"/>
                <a:cs typeface="Times New Roman" panose="02020603050405020304" charset="0"/>
              </a:rPr>
              <a:t>- تكرار جمع البيانات وإعداد التقارير</a:t>
            </a:r>
            <a:r>
              <a:rPr lang="ar-AE" sz="2000" b="1" dirty="0" smtClean="0">
                <a:latin typeface="Times New Roman" panose="02020603050405020304" charset="0"/>
                <a:cs typeface="Times New Roman" panose="02020603050405020304" charset="0"/>
              </a:rPr>
              <a:t>.</a:t>
            </a:r>
            <a:endParaRPr lang="fr-FR" sz="2000" b="1" dirty="0" smtClean="0">
              <a:latin typeface="Times New Roman" panose="02020603050405020304" charset="0"/>
              <a:cs typeface="Times New Roman" panose="02020603050405020304" charset="0"/>
            </a:endParaRPr>
          </a:p>
          <a:p>
            <a:pPr algn="r">
              <a:lnSpc>
                <a:spcPct val="100000"/>
              </a:lnSpc>
              <a:buClrTx/>
              <a:buSzTx/>
            </a:pPr>
            <a:r>
              <a:rPr lang="ar-AE" sz="2000" b="1" dirty="0" smtClean="0">
                <a:latin typeface="Times New Roman" panose="02020603050405020304" charset="0"/>
                <a:cs typeface="Times New Roman" panose="02020603050405020304" charset="0"/>
              </a:rPr>
              <a:t> </a:t>
            </a:r>
            <a:r>
              <a:rPr lang="ar-AE" sz="2000" b="1" dirty="0">
                <a:solidFill>
                  <a:srgbClr val="FF9518"/>
                </a:solidFill>
                <a:latin typeface="Times New Roman" panose="02020603050405020304" charset="0"/>
                <a:cs typeface="Times New Roman" panose="02020603050405020304" charset="0"/>
              </a:rPr>
              <a:t>من</a:t>
            </a:r>
            <a:r>
              <a:rPr lang="ar-AE" sz="2000" b="1" dirty="0">
                <a:latin typeface="Times New Roman" panose="02020603050405020304" charset="0"/>
                <a:cs typeface="Times New Roman" panose="02020603050405020304" charset="0"/>
              </a:rPr>
              <a:t> - الأشخاص المسؤولون ومسؤولياتهم وقدراتهم</a:t>
            </a:r>
            <a:r>
              <a:rPr lang="ar-AE" sz="2000" b="1" dirty="0" smtClean="0">
                <a:latin typeface="Times New Roman" panose="02020603050405020304" charset="0"/>
                <a:cs typeface="Times New Roman" panose="02020603050405020304" charset="0"/>
              </a:rPr>
              <a:t>.</a:t>
            </a:r>
            <a:endParaRPr lang="fr-FR" sz="2000" b="1" dirty="0" smtClean="0">
              <a:latin typeface="Times New Roman" panose="02020603050405020304" charset="0"/>
              <a:cs typeface="Times New Roman" panose="02020603050405020304" charset="0"/>
            </a:endParaRPr>
          </a:p>
          <a:p>
            <a:pPr algn="r">
              <a:lnSpc>
                <a:spcPct val="100000"/>
              </a:lnSpc>
              <a:buClrTx/>
              <a:buSzTx/>
            </a:pPr>
            <a:r>
              <a:rPr lang="ar-AE" sz="2000" b="1" dirty="0" smtClean="0">
                <a:latin typeface="Times New Roman" panose="02020603050405020304" charset="0"/>
                <a:cs typeface="Times New Roman" panose="02020603050405020304" charset="0"/>
              </a:rPr>
              <a:t> </a:t>
            </a:r>
            <a:r>
              <a:rPr lang="ar-AE" sz="2000" b="1" dirty="0">
                <a:solidFill>
                  <a:srgbClr val="24A9E1"/>
                </a:solidFill>
                <a:latin typeface="Times New Roman" panose="02020603050405020304" charset="0"/>
                <a:cs typeface="Times New Roman" panose="02020603050405020304" charset="0"/>
              </a:rPr>
              <a:t>كيف</a:t>
            </a:r>
            <a:r>
              <a:rPr lang="ar-AE" sz="2000" b="1" dirty="0">
                <a:latin typeface="Times New Roman" panose="02020603050405020304" charset="0"/>
                <a:cs typeface="Times New Roman" panose="02020603050405020304" charset="0"/>
              </a:rPr>
              <a:t> - طرق وإجراءات جمع البيانات والتحقق منها والتحقق من صحتها وتخزينها وللتحليل وإعداد التقارير</a:t>
            </a:r>
            <a:r>
              <a:rPr lang="ar-AE" sz="2000" b="1" dirty="0" smtClean="0">
                <a:latin typeface="Times New Roman" panose="02020603050405020304" charset="0"/>
                <a:cs typeface="Times New Roman" panose="02020603050405020304" charset="0"/>
              </a:rPr>
              <a:t>.</a:t>
            </a:r>
            <a:endParaRPr lang="fr-FR" sz="2000" b="1" dirty="0" smtClean="0">
              <a:latin typeface="Times New Roman" panose="02020603050405020304" charset="0"/>
              <a:cs typeface="Times New Roman" panose="02020603050405020304" charset="0"/>
            </a:endParaRPr>
          </a:p>
          <a:p>
            <a:pPr algn="r">
              <a:lnSpc>
                <a:spcPct val="100000"/>
              </a:lnSpc>
              <a:buClrTx/>
              <a:buSzTx/>
            </a:pPr>
            <a:r>
              <a:rPr lang="ar-AE" sz="2000" b="1" dirty="0" smtClean="0">
                <a:solidFill>
                  <a:srgbClr val="00B050"/>
                </a:solidFill>
                <a:latin typeface="Times New Roman" panose="02020603050405020304" charset="0"/>
                <a:cs typeface="Times New Roman" panose="02020603050405020304" charset="0"/>
              </a:rPr>
              <a:t>أين</a:t>
            </a:r>
            <a:r>
              <a:rPr lang="ar-AE" sz="2000" b="1" dirty="0" smtClean="0">
                <a:latin typeface="Times New Roman" panose="02020603050405020304" charset="0"/>
                <a:cs typeface="Times New Roman" panose="02020603050405020304" charset="0"/>
              </a:rPr>
              <a:t> </a:t>
            </a:r>
            <a:r>
              <a:rPr lang="ar-AE" sz="2000" b="1" dirty="0">
                <a:latin typeface="Times New Roman" panose="02020603050405020304" charset="0"/>
                <a:cs typeface="Times New Roman" panose="02020603050405020304" charset="0"/>
              </a:rPr>
              <a:t>- مواقع جمع البيانات ومعالجتها ، ووجهات المعلومات المبلغ </a:t>
            </a:r>
            <a:r>
              <a:rPr lang="ar-AE" sz="2000" b="1" dirty="0" smtClean="0">
                <a:latin typeface="Times New Roman" panose="02020603050405020304" charset="0"/>
                <a:cs typeface="Times New Roman" panose="02020603050405020304" charset="0"/>
              </a:rPr>
              <a:t>عنها</a:t>
            </a:r>
            <a:endParaRPr lang="en-US" sz="2000" b="1" dirty="0">
              <a:solidFill>
                <a:schemeClr val="tx1"/>
              </a:solidFill>
              <a:latin typeface="Times New Roman" panose="02020603050405020304" charset="0"/>
              <a:cs typeface="Times New Roman" panose="02020603050405020304" charset="0"/>
            </a:endParaRPr>
          </a:p>
          <a:p>
            <a:pPr algn="r">
              <a:lnSpc>
                <a:spcPct val="100000"/>
              </a:lnSpc>
              <a:buClrTx/>
              <a:buSzTx/>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35102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15</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1123315"/>
            <a:ext cx="8360410" cy="6543330"/>
          </a:xfrm>
          <a:prstGeom prst="rect">
            <a:avLst/>
          </a:prstGeom>
          <a:noFill/>
          <a:ln>
            <a:noFill/>
            <a:prstDash val="lgDash"/>
          </a:ln>
        </p:spPr>
        <p:txBody>
          <a:bodyPr wrap="square" rtlCol="0">
            <a:spAutoFit/>
          </a:bodyPr>
          <a:lstStyle/>
          <a:p>
            <a:pPr marL="2540" indent="-2540" algn="l">
              <a:lnSpc>
                <a:spcPct val="130000"/>
              </a:lnSpc>
              <a:buClrTx/>
              <a:buSzTx/>
              <a:buFont typeface="Arial" panose="020B0604020202020204" pitchFamily="34" charset="0"/>
              <a:buNone/>
            </a:pPr>
            <a:endParaRPr lang="fr-FR" altLang="en-US" sz="2400" b="1" dirty="0">
              <a:gradFill>
                <a:gsLst>
                  <a:gs pos="0">
                    <a:srgbClr val="14CD68"/>
                  </a:gs>
                  <a:gs pos="100000">
                    <a:srgbClr val="035C7D"/>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Bio-physical measurements</a:t>
            </a:r>
          </a:p>
          <a:p>
            <a:pPr marL="342900" indent="-342900" algn="ctr">
              <a:lnSpc>
                <a:spcPct val="100000"/>
              </a:lnSpc>
              <a:buClrTx/>
              <a:buSzTx/>
              <a:buFont typeface="Wingdings" panose="05000000000000000000" charset="0"/>
              <a:buChar char="ü"/>
            </a:pPr>
            <a:endPar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50000"/>
              </a:lnSpc>
              <a:buClrTx/>
              <a:buSzTx/>
              <a:buFont typeface="Wingdings" panose="05000000000000000000" charset="0"/>
              <a:buChar char="Ø"/>
            </a:pPr>
            <a:r>
              <a:rPr lang="fr-FR" altLang="en-US" sz="1600" b="1" dirty="0" err="1">
                <a:solidFill>
                  <a:schemeClr val="tx1"/>
                </a:solidFill>
                <a:latin typeface="Times New Roman" panose="02020603050405020304" charset="0"/>
                <a:cs typeface="Times New Roman" panose="02020603050405020304" charset="0"/>
              </a:rPr>
              <a:t>Measurements</a:t>
            </a:r>
            <a:r>
              <a:rPr lang="fr-FR" altLang="en-US" sz="1600" b="1" dirty="0">
                <a:solidFill>
                  <a:schemeClr val="tx1"/>
                </a:solidFill>
                <a:latin typeface="Times New Roman" panose="02020603050405020304" charset="0"/>
                <a:cs typeface="Times New Roman" panose="02020603050405020304" charset="0"/>
              </a:rPr>
              <a:t> of </a:t>
            </a:r>
            <a:r>
              <a:rPr lang="fr-FR" altLang="en-US" sz="1600" b="1" dirty="0" err="1">
                <a:solidFill>
                  <a:schemeClr val="tx1"/>
                </a:solidFill>
                <a:highlight>
                  <a:srgbClr val="00FFFF"/>
                </a:highlight>
                <a:latin typeface="Times New Roman" panose="02020603050405020304" charset="0"/>
                <a:cs typeface="Times New Roman" panose="02020603050405020304" charset="0"/>
              </a:rPr>
              <a:t>physical</a:t>
            </a:r>
            <a:r>
              <a:rPr lang="fr-FR" altLang="en-US" sz="1600" b="1" dirty="0">
                <a:solidFill>
                  <a:schemeClr val="tx1"/>
                </a:solidFill>
                <a:highlight>
                  <a:srgbClr val="00FFFF"/>
                </a:highlight>
                <a:latin typeface="Times New Roman" panose="02020603050405020304" charset="0"/>
                <a:cs typeface="Times New Roman" panose="02020603050405020304" charset="0"/>
              </a:rPr>
              <a:t> change over time.</a:t>
            </a:r>
          </a:p>
          <a:p>
            <a:pPr marL="342900" indent="-342900" algn="just">
              <a:lnSpc>
                <a:spcPct val="150000"/>
              </a:lnSpc>
              <a:buClrTx/>
              <a:buSzTx/>
              <a:buFont typeface="Wingdings" panose="05000000000000000000" charset="0"/>
              <a:buChar char="Ø"/>
            </a:pP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Selected</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methods</a:t>
            </a:r>
            <a:r>
              <a:rPr lang="fr-FR" altLang="en-US" sz="1600" b="1" u="sng" dirty="0">
                <a:solidFill>
                  <a:schemeClr val="tx1"/>
                </a:solidFill>
                <a:latin typeface="Times New Roman" panose="02020603050405020304" charset="0"/>
                <a:cs typeface="Times New Roman" panose="02020603050405020304" charset="0"/>
              </a:rPr>
              <a:t> </a:t>
            </a:r>
            <a:r>
              <a:rPr lang="fr-FR" altLang="en-US" sz="1600" b="1" u="sng" dirty="0" err="1">
                <a:solidFill>
                  <a:schemeClr val="tx1"/>
                </a:solidFill>
                <a:latin typeface="Times New Roman" panose="02020603050405020304" charset="0"/>
                <a:cs typeface="Times New Roman" panose="02020603050405020304" charset="0"/>
              </a:rPr>
              <a:t>need</a:t>
            </a:r>
            <a:r>
              <a:rPr lang="fr-FR" altLang="en-US" sz="1600" b="1" u="sng" dirty="0">
                <a:solidFill>
                  <a:schemeClr val="tx1"/>
                </a:solidFill>
                <a:latin typeface="Times New Roman" panose="02020603050405020304" charset="0"/>
                <a:cs typeface="Times New Roman" panose="02020603050405020304" charset="0"/>
              </a:rPr>
              <a:t> to </a:t>
            </a:r>
            <a:r>
              <a:rPr lang="fr-FR" altLang="en-US" sz="1600" b="1" u="sng" dirty="0" err="1">
                <a:solidFill>
                  <a:schemeClr val="tx1"/>
                </a:solidFill>
                <a:latin typeface="Times New Roman" panose="02020603050405020304" charset="0"/>
                <a:cs typeface="Times New Roman" panose="02020603050405020304" charset="0"/>
              </a:rPr>
              <a:t>be</a:t>
            </a:r>
            <a:r>
              <a:rPr lang="fr-FR" altLang="en-US" sz="1600" b="1" u="sng" dirty="0">
                <a:solidFill>
                  <a:schemeClr val="tx1"/>
                </a:solidFill>
                <a:latin typeface="Times New Roman" panose="02020603050405020304" charset="0"/>
                <a:cs typeface="Times New Roman" panose="02020603050405020304" charset="0"/>
              </a:rPr>
              <a:t> </a:t>
            </a:r>
            <a:r>
              <a:rPr lang="fr-FR" altLang="en-US" sz="1600" b="1" u="sng" dirty="0" err="1">
                <a:solidFill>
                  <a:schemeClr val="tx1"/>
                </a:solidFill>
                <a:latin typeface="Times New Roman" panose="02020603050405020304" charset="0"/>
                <a:cs typeface="Times New Roman" panose="02020603050405020304" charset="0"/>
              </a:rPr>
              <a:t>adapted</a:t>
            </a:r>
            <a:r>
              <a:rPr lang="fr-FR" altLang="en-US" sz="1600" b="1" u="sng" dirty="0">
                <a:solidFill>
                  <a:schemeClr val="tx1"/>
                </a:solidFill>
                <a:latin typeface="Times New Roman" panose="02020603050405020304" charset="0"/>
                <a:cs typeface="Times New Roman" panose="02020603050405020304" charset="0"/>
              </a:rPr>
              <a:t> to local conditions, </a:t>
            </a:r>
            <a:r>
              <a:rPr lang="fr-FR" altLang="en-US" sz="1600" b="1" u="sng" dirty="0" err="1">
                <a:solidFill>
                  <a:schemeClr val="tx1"/>
                </a:solidFill>
                <a:latin typeface="Times New Roman" panose="02020603050405020304" charset="0"/>
                <a:cs typeface="Times New Roman" panose="02020603050405020304" charset="0"/>
              </a:rPr>
              <a:t>skills</a:t>
            </a:r>
            <a:r>
              <a:rPr lang="fr-FR" altLang="en-US" sz="1600" b="1" u="sng" dirty="0">
                <a:solidFill>
                  <a:schemeClr val="tx1"/>
                </a:solidFill>
                <a:latin typeface="Times New Roman" panose="02020603050405020304" charset="0"/>
                <a:cs typeface="Times New Roman" panose="02020603050405020304" charset="0"/>
              </a:rPr>
              <a:t> and </a:t>
            </a:r>
            <a:r>
              <a:rPr lang="fr-FR" altLang="en-US" sz="1600" b="1" u="sng" dirty="0" err="1">
                <a:solidFill>
                  <a:schemeClr val="tx1"/>
                </a:solidFill>
                <a:latin typeface="Times New Roman" panose="02020603050405020304" charset="0"/>
                <a:cs typeface="Times New Roman" panose="02020603050405020304" charset="0"/>
              </a:rPr>
              <a:t>resources</a:t>
            </a:r>
            <a:r>
              <a:rPr lang="fr-FR" altLang="en-US" sz="1600" b="1" dirty="0">
                <a:solidFill>
                  <a:schemeClr val="tx1"/>
                </a:solidFill>
                <a:latin typeface="Times New Roman" panose="02020603050405020304" charset="0"/>
                <a:cs typeface="Times New Roman" panose="02020603050405020304" charset="0"/>
              </a:rPr>
              <a:t>, and </a:t>
            </a:r>
            <a:r>
              <a:rPr lang="fr-FR" altLang="en-US" sz="1600" b="1" dirty="0" err="1">
                <a:solidFill>
                  <a:schemeClr val="tx1"/>
                </a:solidFill>
                <a:latin typeface="Times New Roman" panose="02020603050405020304" charset="0"/>
                <a:cs typeface="Times New Roman" panose="02020603050405020304" charset="0"/>
              </a:rPr>
              <a:t>it</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may</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be</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necessary</a:t>
            </a:r>
            <a:r>
              <a:rPr lang="fr-FR" altLang="en-US" sz="1600" b="1" dirty="0">
                <a:solidFill>
                  <a:schemeClr val="tx1"/>
                </a:solidFill>
                <a:latin typeface="Times New Roman" panose="02020603050405020304" charset="0"/>
                <a:cs typeface="Times New Roman" panose="02020603050405020304" charset="0"/>
              </a:rPr>
              <a:t> to </a:t>
            </a:r>
            <a:r>
              <a:rPr lang="fr-FR" altLang="en-US" sz="1600" b="1" dirty="0" err="1">
                <a:solidFill>
                  <a:schemeClr val="tx1"/>
                </a:solidFill>
                <a:latin typeface="Times New Roman" panose="02020603050405020304" charset="0"/>
                <a:cs typeface="Times New Roman" panose="02020603050405020304" charset="0"/>
              </a:rPr>
              <a:t>seek</a:t>
            </a:r>
            <a:r>
              <a:rPr lang="fr-FR" altLang="en-US" sz="1600" b="1" dirty="0">
                <a:solidFill>
                  <a:schemeClr val="tx1"/>
                </a:solidFill>
                <a:latin typeface="Times New Roman" panose="02020603050405020304" charset="0"/>
                <a:cs typeface="Times New Roman" panose="02020603050405020304" charset="0"/>
              </a:rPr>
              <a:t> a </a:t>
            </a:r>
            <a:r>
              <a:rPr lang="fr-FR" altLang="en-US" sz="1600" b="1" dirty="0">
                <a:solidFill>
                  <a:srgbClr val="FF0000"/>
                </a:solidFill>
                <a:latin typeface="Times New Roman" panose="02020603050405020304" charset="0"/>
                <a:cs typeface="Times New Roman" panose="02020603050405020304" charset="0"/>
              </a:rPr>
              <a:t>compromis</a:t>
            </a:r>
            <a:r>
              <a:rPr lang="fr-FR" altLang="en-US" sz="1600" b="1" dirty="0">
                <a:solidFill>
                  <a:schemeClr val="tx1"/>
                </a:solidFill>
                <a:latin typeface="Times New Roman" panose="02020603050405020304" charset="0"/>
                <a:cs typeface="Times New Roman" panose="02020603050405020304" charset="0"/>
              </a:rPr>
              <a:t>e </a:t>
            </a:r>
            <a:r>
              <a:rPr lang="fr-FR" altLang="en-US" sz="1600" b="1" dirty="0" err="1">
                <a:solidFill>
                  <a:schemeClr val="tx1"/>
                </a:solidFill>
                <a:latin typeface="Times New Roman" panose="02020603050405020304" charset="0"/>
                <a:cs typeface="Times New Roman" panose="02020603050405020304" charset="0"/>
              </a:rPr>
              <a:t>between</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a:solidFill>
                  <a:schemeClr val="tx1"/>
                </a:solidFill>
                <a:highlight>
                  <a:srgbClr val="FFFF00"/>
                </a:highlight>
                <a:latin typeface="Times New Roman" panose="02020603050405020304" charset="0"/>
                <a:cs typeface="Times New Roman" panose="02020603050405020304" charset="0"/>
              </a:rPr>
              <a:t>local </a:t>
            </a:r>
            <a:r>
              <a:rPr lang="fr-FR" altLang="en-US" sz="1600" b="1" dirty="0" err="1">
                <a:solidFill>
                  <a:schemeClr val="tx1"/>
                </a:solidFill>
                <a:highlight>
                  <a:srgbClr val="FFFF00"/>
                </a:highlight>
                <a:latin typeface="Times New Roman" panose="02020603050405020304" charset="0"/>
                <a:cs typeface="Times New Roman" panose="02020603050405020304" charset="0"/>
              </a:rPr>
              <a:t>capacities</a:t>
            </a:r>
            <a:r>
              <a:rPr lang="fr-FR" altLang="en-US" sz="1600" b="1" dirty="0">
                <a:solidFill>
                  <a:schemeClr val="tx1"/>
                </a:solidFill>
                <a:highlight>
                  <a:srgbClr val="FFFF00"/>
                </a:highlight>
                <a:latin typeface="Times New Roman" panose="02020603050405020304" charset="0"/>
                <a:cs typeface="Times New Roman" panose="02020603050405020304" charset="0"/>
              </a:rPr>
              <a:t> and </a:t>
            </a:r>
            <a:r>
              <a:rPr lang="fr-FR" altLang="en-US" sz="1600" b="1" dirty="0" err="1">
                <a:solidFill>
                  <a:schemeClr val="tx1"/>
                </a:solidFill>
                <a:highlight>
                  <a:srgbClr val="FFFF00"/>
                </a:highlight>
                <a:latin typeface="Times New Roman" panose="02020603050405020304" charset="0"/>
                <a:cs typeface="Times New Roman" panose="02020603050405020304" charset="0"/>
              </a:rPr>
              <a:t>technological</a:t>
            </a:r>
            <a:r>
              <a:rPr lang="fr-FR" altLang="en-US" sz="1600" b="1" dirty="0">
                <a:solidFill>
                  <a:schemeClr val="tx1"/>
                </a:solidFill>
                <a:highlight>
                  <a:srgbClr val="FFFF00"/>
                </a:highlight>
                <a:latin typeface="Times New Roman" panose="02020603050405020304" charset="0"/>
                <a:cs typeface="Times New Roman" panose="02020603050405020304" charset="0"/>
              </a:rPr>
              <a:t> </a:t>
            </a:r>
            <a:r>
              <a:rPr lang="fr-FR" altLang="en-US" sz="1600" b="1" dirty="0" err="1">
                <a:solidFill>
                  <a:schemeClr val="tx1"/>
                </a:solidFill>
                <a:highlight>
                  <a:srgbClr val="FFFF00"/>
                </a:highlight>
                <a:latin typeface="Times New Roman" panose="02020603050405020304" charset="0"/>
                <a:cs typeface="Times New Roman" panose="02020603050405020304" charset="0"/>
              </a:rPr>
              <a:t>appropriateness</a:t>
            </a:r>
            <a:r>
              <a:rPr lang="fr-FR" altLang="en-US" sz="1600" b="1" dirty="0">
                <a:solidFill>
                  <a:schemeClr val="tx1"/>
                </a:solidFill>
                <a:highlight>
                  <a:srgbClr val="FFFF00"/>
                </a:highlight>
                <a:latin typeface="Times New Roman" panose="02020603050405020304" charset="0"/>
                <a:cs typeface="Times New Roman" panose="02020603050405020304" charset="0"/>
              </a:rPr>
              <a:t> and the </a:t>
            </a:r>
            <a:r>
              <a:rPr lang="fr-FR" altLang="en-US" sz="1600" b="1" dirty="0" err="1">
                <a:solidFill>
                  <a:schemeClr val="tx1"/>
                </a:solidFill>
                <a:highlight>
                  <a:srgbClr val="FFFF00"/>
                </a:highlight>
                <a:latin typeface="Times New Roman" panose="02020603050405020304" charset="0"/>
                <a:cs typeface="Times New Roman" panose="02020603050405020304" charset="0"/>
              </a:rPr>
              <a:t>achievable</a:t>
            </a:r>
            <a:r>
              <a:rPr lang="fr-FR" altLang="en-US" sz="1600" b="1" dirty="0">
                <a:solidFill>
                  <a:schemeClr val="tx1"/>
                </a:solidFill>
                <a:highlight>
                  <a:srgbClr val="FFFF00"/>
                </a:highlight>
                <a:latin typeface="Times New Roman" panose="02020603050405020304" charset="0"/>
                <a:cs typeface="Times New Roman" panose="02020603050405020304" charset="0"/>
              </a:rPr>
              <a:t> </a:t>
            </a:r>
            <a:r>
              <a:rPr lang="fr-FR" altLang="en-US" sz="1600" b="1" dirty="0" err="1">
                <a:solidFill>
                  <a:schemeClr val="tx1"/>
                </a:solidFill>
                <a:highlight>
                  <a:srgbClr val="FFFF00"/>
                </a:highlight>
                <a:latin typeface="Times New Roman" panose="02020603050405020304" charset="0"/>
                <a:cs typeface="Times New Roman" panose="02020603050405020304" charset="0"/>
              </a:rPr>
              <a:t>level</a:t>
            </a:r>
            <a:r>
              <a:rPr lang="fr-FR" altLang="en-US" sz="1600" b="1" dirty="0">
                <a:solidFill>
                  <a:schemeClr val="tx1"/>
                </a:solidFill>
                <a:highlight>
                  <a:srgbClr val="FFFF00"/>
                </a:highlight>
                <a:latin typeface="Times New Roman" panose="02020603050405020304" charset="0"/>
                <a:cs typeface="Times New Roman" panose="02020603050405020304" charset="0"/>
              </a:rPr>
              <a:t> of </a:t>
            </a:r>
            <a:r>
              <a:rPr lang="fr-FR" altLang="en-US" sz="1600" b="1" dirty="0" err="1">
                <a:solidFill>
                  <a:schemeClr val="tx1"/>
                </a:solidFill>
                <a:highlight>
                  <a:srgbClr val="FFFF00"/>
                </a:highlight>
                <a:latin typeface="Times New Roman" panose="02020603050405020304" charset="0"/>
                <a:cs typeface="Times New Roman" panose="02020603050405020304" charset="0"/>
              </a:rPr>
              <a:t>scientific</a:t>
            </a:r>
            <a:r>
              <a:rPr lang="fr-FR" altLang="en-US" sz="1600" b="1" dirty="0">
                <a:solidFill>
                  <a:schemeClr val="tx1"/>
                </a:solidFill>
                <a:highlight>
                  <a:srgbClr val="FFFF00"/>
                </a:highlight>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accuracy</a:t>
            </a:r>
            <a:r>
              <a:rPr lang="fr-FR" altLang="en-US" sz="1600" b="1" dirty="0">
                <a:solidFill>
                  <a:schemeClr val="tx1"/>
                </a:solidFill>
                <a:latin typeface="Times New Roman" panose="02020603050405020304" charset="0"/>
                <a:cs typeface="Times New Roman" panose="02020603050405020304" charset="0"/>
              </a:rPr>
              <a:t>.</a:t>
            </a:r>
          </a:p>
          <a:p>
            <a:pPr indent="0" algn="l">
              <a:lnSpc>
                <a:spcPct val="150000"/>
              </a:lnSpc>
              <a:buClrTx/>
              <a:buSzTx/>
              <a:buFont typeface="Wingdings" panose="05000000000000000000" charset="0"/>
              <a:buNone/>
            </a:pPr>
            <a:r>
              <a:rPr lang="fr-FR" altLang="en-US" sz="2400" b="1" dirty="0">
                <a:solidFill>
                  <a:schemeClr val="tx1"/>
                </a:solidFill>
                <a:latin typeface="Times New Roman" panose="02020603050405020304" charset="0"/>
                <a:cs typeface="Times New Roman" panose="02020603050405020304" charset="0"/>
              </a:rPr>
              <a:t> </a:t>
            </a:r>
            <a:endParaRPr 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algn="r">
              <a:lnSpc>
                <a:spcPct val="100000"/>
              </a:lnSpc>
              <a:buClrTx/>
              <a:buSzTx/>
            </a:pPr>
            <a:r>
              <a:rPr lang="ar-AE" sz="2400" b="1" dirty="0">
                <a:gradFill>
                  <a:gsLst>
                    <a:gs pos="0">
                      <a:srgbClr val="E30000"/>
                    </a:gs>
                    <a:gs pos="100000">
                      <a:srgbClr val="760303"/>
                    </a:gs>
                  </a:gsLst>
                  <a:lin scaled="0"/>
                </a:gradFill>
                <a:latin typeface="Times New Roman" panose="02020603050405020304" charset="0"/>
                <a:cs typeface="Times New Roman" panose="02020603050405020304" charset="0"/>
              </a:rPr>
              <a:t>القياسات الفيزيائية </a:t>
            </a:r>
            <a:r>
              <a:rPr lang="ar-AE" sz="2400" b="1" dirty="0" smtClean="0">
                <a:gradFill>
                  <a:gsLst>
                    <a:gs pos="0">
                      <a:srgbClr val="E30000"/>
                    </a:gs>
                    <a:gs pos="100000">
                      <a:srgbClr val="760303"/>
                    </a:gs>
                  </a:gsLst>
                  <a:lin scaled="0"/>
                </a:gradFill>
                <a:latin typeface="Times New Roman" panose="02020603050405020304" charset="0"/>
                <a:cs typeface="Times New Roman" panose="02020603050405020304" charset="0"/>
              </a:rPr>
              <a:t>الحيوية</a:t>
            </a:r>
            <a:endParaRPr lang="ar-AE"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algn="r">
              <a:lnSpc>
                <a:spcPct val="100000"/>
              </a:lnSpc>
              <a:buClrTx/>
              <a:buSzTx/>
            </a:pPr>
            <a:r>
              <a:rPr lang="ar-AE" sz="2000" b="1" dirty="0">
                <a:solidFill>
                  <a:srgbClr val="0070C0"/>
                </a:solidFill>
                <a:latin typeface="Times New Roman" panose="02020603050405020304" charset="0"/>
                <a:cs typeface="Times New Roman" panose="02020603050405020304" charset="0"/>
              </a:rPr>
              <a:t>قياسات التغيير المادي بمرور الوقت</a:t>
            </a:r>
            <a:r>
              <a:rPr lang="ar-AE" sz="2000" b="1" dirty="0">
                <a:latin typeface="Times New Roman" panose="02020603050405020304" charset="0"/>
                <a:cs typeface="Times New Roman" panose="02020603050405020304" charset="0"/>
              </a:rPr>
              <a:t>.</a:t>
            </a:r>
          </a:p>
          <a:p>
            <a:pPr algn="r">
              <a:lnSpc>
                <a:spcPct val="100000"/>
              </a:lnSpc>
              <a:buClrTx/>
              <a:buSzTx/>
            </a:pPr>
            <a:r>
              <a:rPr lang="ar-AE" sz="2000" b="1" dirty="0">
                <a:latin typeface="Times New Roman" panose="02020603050405020304" charset="0"/>
                <a:cs typeface="Times New Roman" panose="02020603050405020304" charset="0"/>
              </a:rPr>
              <a:t> </a:t>
            </a:r>
            <a:r>
              <a:rPr lang="ar-AE" sz="2000" b="1" dirty="0" smtClean="0">
                <a:latin typeface="Times New Roman" panose="02020603050405020304" charset="0"/>
                <a:cs typeface="Times New Roman" panose="02020603050405020304" charset="0"/>
              </a:rPr>
              <a:t> </a:t>
            </a:r>
            <a:r>
              <a:rPr lang="ar-AE" sz="2000" b="1" dirty="0">
                <a:latin typeface="Times New Roman" panose="02020603050405020304" charset="0"/>
                <a:cs typeface="Times New Roman" panose="02020603050405020304" charset="0"/>
              </a:rPr>
              <a:t>يجب تكييف الأساليب المختارة مع </a:t>
            </a:r>
            <a:r>
              <a:rPr lang="ar-AE" sz="2000" b="1" u="sng" dirty="0">
                <a:latin typeface="Times New Roman" panose="02020603050405020304" charset="0"/>
                <a:cs typeface="Times New Roman" panose="02020603050405020304" charset="0"/>
              </a:rPr>
              <a:t>الظروف والمهارات والموارد المحلية </a:t>
            </a:r>
            <a:r>
              <a:rPr lang="ar-AE" sz="2000" b="1" dirty="0">
                <a:latin typeface="Times New Roman" panose="02020603050405020304" charset="0"/>
                <a:cs typeface="Times New Roman" panose="02020603050405020304" charset="0"/>
              </a:rPr>
              <a:t>، وقد يكون من </a:t>
            </a:r>
            <a:r>
              <a:rPr lang="ar-AE" sz="2000" b="1" dirty="0" smtClean="0">
                <a:latin typeface="Times New Roman" panose="02020603050405020304" charset="0"/>
                <a:cs typeface="Times New Roman" panose="02020603050405020304" charset="0"/>
              </a:rPr>
              <a:t>الضروري</a:t>
            </a:r>
            <a:r>
              <a:rPr lang="fr-FR" sz="2000" b="1" dirty="0" smtClean="0">
                <a:latin typeface="Times New Roman" panose="02020603050405020304" charset="0"/>
                <a:cs typeface="Times New Roman" panose="02020603050405020304" charset="0"/>
              </a:rPr>
              <a:t>-</a:t>
            </a:r>
            <a:r>
              <a:rPr lang="ar-AE" sz="2000" b="1" dirty="0" smtClean="0">
                <a:latin typeface="Times New Roman" panose="02020603050405020304" charset="0"/>
                <a:cs typeface="Times New Roman" panose="02020603050405020304" charset="0"/>
              </a:rPr>
              <a:t> </a:t>
            </a:r>
            <a:r>
              <a:rPr lang="ar-AE" sz="2000" b="1" dirty="0">
                <a:latin typeface="Times New Roman" panose="02020603050405020304" charset="0"/>
                <a:cs typeface="Times New Roman" panose="02020603050405020304" charset="0"/>
              </a:rPr>
              <a:t>البحث عن حل وسط بين القدرات المحلية والملاءمة التكنولوجية ومستوى الدقة العلمية الممكن تحقيقه.</a:t>
            </a:r>
            <a:endParaRPr lang="en-US" sz="2000" b="1" dirty="0">
              <a:latin typeface="Times New Roman" panose="02020603050405020304" charset="0"/>
              <a:cs typeface="Times New Roman" panose="02020603050405020304" charset="0"/>
            </a:endParaRPr>
          </a:p>
          <a:p>
            <a:pPr indent="0" algn="just">
              <a:lnSpc>
                <a:spcPct val="100000"/>
              </a:lnSpc>
              <a:buClrTx/>
              <a:buSzTx/>
              <a:buFont typeface="Wingdings" panose="05000000000000000000" charset="0"/>
              <a:buNone/>
            </a:pPr>
            <a:endParaRPr lang="en-US" sz="2000" b="1" dirty="0">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35102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16</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1123315"/>
            <a:ext cx="8360410" cy="6050887"/>
          </a:xfrm>
          <a:prstGeom prst="rect">
            <a:avLst/>
          </a:prstGeom>
          <a:noFill/>
          <a:ln>
            <a:noFill/>
            <a:prstDash val="lgDash"/>
          </a:ln>
        </p:spPr>
        <p:txBody>
          <a:bodyPr wrap="square" rtlCol="0">
            <a:spAutoFit/>
          </a:bodyPr>
          <a:lstStyle/>
          <a:p>
            <a:pPr marL="2540" indent="-2540" algn="l">
              <a:lnSpc>
                <a:spcPct val="130000"/>
              </a:lnSpc>
              <a:buClrTx/>
              <a:buSzTx/>
              <a:buFont typeface="Arial" panose="020B0604020202020204" pitchFamily="34" charset="0"/>
              <a:buNone/>
            </a:pPr>
            <a:endParaRPr lang="fr-FR" altLang="en-US" sz="2400" b="1" dirty="0">
              <a:gradFill>
                <a:gsLst>
                  <a:gs pos="0">
                    <a:srgbClr val="14CD68"/>
                  </a:gs>
                  <a:gs pos="100000">
                    <a:srgbClr val="035C7D"/>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Sampling methods</a:t>
            </a:r>
          </a:p>
          <a:p>
            <a:pPr indent="0" algn="ctr">
              <a:lnSpc>
                <a:spcPct val="100000"/>
              </a:lnSpc>
              <a:buClrTx/>
              <a:buSzTx/>
              <a:buFont typeface="Wingdings" panose="05000000000000000000" charset="0"/>
              <a:buNone/>
            </a:pPr>
            <a:endPar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indent="0" algn="ctr">
              <a:lnSpc>
                <a:spcPct val="150000"/>
              </a:lnSpc>
              <a:buClrTx/>
              <a:buSzTx/>
              <a:buFont typeface="Wingdings" panose="05000000000000000000" charset="0"/>
              <a:buNone/>
            </a:pPr>
            <a:r>
              <a:rPr lang="fr-FR" altLang="en-US" sz="1600" b="1" dirty="0">
                <a:solidFill>
                  <a:schemeClr val="tx1"/>
                </a:solidFill>
                <a:latin typeface="Times New Roman" panose="02020603050405020304" charset="0"/>
                <a:cs typeface="Times New Roman" panose="02020603050405020304" charset="0"/>
              </a:rPr>
              <a:t>The </a:t>
            </a:r>
            <a:r>
              <a:rPr lang="fr-FR" altLang="en-US" sz="1600" b="1" dirty="0" err="1">
                <a:solidFill>
                  <a:schemeClr val="tx1"/>
                </a:solidFill>
                <a:latin typeface="Times New Roman" panose="02020603050405020304" charset="0"/>
                <a:cs typeface="Times New Roman" panose="02020603050405020304" charset="0"/>
              </a:rPr>
              <a:t>following</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will</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be</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needed</a:t>
            </a:r>
            <a:r>
              <a:rPr lang="fr-FR" altLang="en-US" sz="1600" b="1" dirty="0">
                <a:solidFill>
                  <a:schemeClr val="tx1"/>
                </a:solidFill>
                <a:latin typeface="Times New Roman" panose="02020603050405020304" charset="0"/>
                <a:cs typeface="Times New Roman" panose="02020603050405020304" charset="0"/>
              </a:rPr>
              <a:t> to </a:t>
            </a:r>
            <a:r>
              <a:rPr lang="fr-FR" altLang="en-US" sz="1600" b="1" dirty="0" err="1">
                <a:solidFill>
                  <a:schemeClr val="tx1"/>
                </a:solidFill>
                <a:latin typeface="Times New Roman" panose="02020603050405020304" charset="0"/>
                <a:cs typeface="Times New Roman" panose="02020603050405020304" charset="0"/>
              </a:rPr>
              <a:t>achieve</a:t>
            </a:r>
            <a:r>
              <a:rPr lang="fr-FR" altLang="en-US" sz="1600" b="1" dirty="0">
                <a:solidFill>
                  <a:schemeClr val="tx1"/>
                </a:solidFill>
                <a:latin typeface="Times New Roman" panose="02020603050405020304" charset="0"/>
                <a:cs typeface="Times New Roman" panose="02020603050405020304" charset="0"/>
              </a:rPr>
              <a:t> a </a:t>
            </a:r>
            <a:r>
              <a:rPr lang="fr-FR" altLang="en-US" sz="1600" b="1" dirty="0" err="1">
                <a:solidFill>
                  <a:schemeClr val="tx1"/>
                </a:solidFill>
                <a:latin typeface="Times New Roman" panose="02020603050405020304" charset="0"/>
                <a:cs typeface="Times New Roman" panose="02020603050405020304" charset="0"/>
              </a:rPr>
              <a:t>representative</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sample</a:t>
            </a:r>
            <a:r>
              <a:rPr lang="fr-FR" altLang="en-US" sz="1600" b="1" dirty="0">
                <a:solidFill>
                  <a:schemeClr val="tx1"/>
                </a:solidFill>
                <a:latin typeface="Times New Roman" panose="02020603050405020304" charset="0"/>
                <a:cs typeface="Times New Roman" panose="02020603050405020304" charset="0"/>
              </a:rPr>
              <a:t> and </a:t>
            </a:r>
            <a:r>
              <a:rPr lang="fr-FR" altLang="en-US" sz="1600" b="1" dirty="0" err="1">
                <a:solidFill>
                  <a:schemeClr val="tx1"/>
                </a:solidFill>
                <a:latin typeface="Times New Roman" panose="02020603050405020304" charset="0"/>
                <a:cs typeface="Times New Roman" panose="02020603050405020304" charset="0"/>
              </a:rPr>
              <a:t>valid</a:t>
            </a:r>
            <a:r>
              <a:rPr lang="fr-FR" altLang="en-US" sz="1600" b="1" dirty="0">
                <a:solidFill>
                  <a:schemeClr val="tx1"/>
                </a:solidFill>
                <a:latin typeface="Times New Roman" panose="02020603050405020304" charset="0"/>
                <a:cs typeface="Times New Roman" panose="02020603050405020304" charset="0"/>
              </a:rPr>
              <a:t> and </a:t>
            </a:r>
            <a:r>
              <a:rPr lang="fr-FR" altLang="en-US" sz="1600" b="1" dirty="0" err="1">
                <a:solidFill>
                  <a:schemeClr val="tx1"/>
                </a:solidFill>
                <a:latin typeface="Times New Roman" panose="02020603050405020304" charset="0"/>
                <a:cs typeface="Times New Roman" panose="02020603050405020304" charset="0"/>
              </a:rPr>
              <a:t>reliable</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results</a:t>
            </a:r>
            <a:r>
              <a:rPr lang="fr-FR" altLang="en-US" sz="1600" b="1" dirty="0">
                <a:solidFill>
                  <a:schemeClr val="tx1"/>
                </a:solidFill>
                <a:latin typeface="Times New Roman" panose="02020603050405020304" charset="0"/>
                <a:cs typeface="Times New Roman" panose="02020603050405020304" charset="0"/>
              </a:rPr>
              <a:t> for the </a:t>
            </a:r>
            <a:r>
              <a:rPr lang="fr-FR" altLang="en-US" sz="1600" b="1" dirty="0" err="1">
                <a:solidFill>
                  <a:schemeClr val="tx1"/>
                </a:solidFill>
                <a:latin typeface="Times New Roman" panose="02020603050405020304" charset="0"/>
                <a:cs typeface="Times New Roman" panose="02020603050405020304" charset="0"/>
              </a:rPr>
              <a:t>project</a:t>
            </a:r>
            <a:r>
              <a:rPr lang="fr-FR" altLang="en-US" sz="1600" b="1" dirty="0">
                <a:solidFill>
                  <a:schemeClr val="tx1"/>
                </a:solidFill>
                <a:latin typeface="Times New Roman" panose="02020603050405020304" charset="0"/>
                <a:cs typeface="Times New Roman" panose="02020603050405020304" charset="0"/>
              </a:rPr>
              <a:t> area, system or </a:t>
            </a:r>
            <a:r>
              <a:rPr lang="fr-FR" altLang="en-US" sz="1600" b="1" dirty="0" err="1">
                <a:solidFill>
                  <a:schemeClr val="tx1"/>
                </a:solidFill>
                <a:latin typeface="Times New Roman" panose="02020603050405020304" charset="0"/>
                <a:cs typeface="Times New Roman" panose="02020603050405020304" charset="0"/>
              </a:rPr>
              <a:t>target</a:t>
            </a:r>
            <a:r>
              <a:rPr lang="fr-FR" altLang="en-US" sz="1600" b="1" dirty="0">
                <a:solidFill>
                  <a:schemeClr val="tx1"/>
                </a:solidFill>
                <a:latin typeface="Times New Roman" panose="02020603050405020304" charset="0"/>
                <a:cs typeface="Times New Roman" panose="02020603050405020304" charset="0"/>
              </a:rPr>
              <a:t> population.</a:t>
            </a:r>
          </a:p>
          <a:p>
            <a:pPr indent="0" algn="ctr">
              <a:lnSpc>
                <a:spcPct val="150000"/>
              </a:lnSpc>
              <a:buClrTx/>
              <a:buSzTx/>
              <a:buFont typeface="Wingdings" panose="05000000000000000000" charset="0"/>
              <a:buNone/>
            </a:pPr>
            <a:endParaRPr lang="fr-FR" altLang="en-US" sz="1600" b="1" dirty="0">
              <a:solidFill>
                <a:schemeClr val="tx1"/>
              </a:solidFill>
              <a:latin typeface="Times New Roman" panose="02020603050405020304" charset="0"/>
              <a:cs typeface="Times New Roman" panose="02020603050405020304" charset="0"/>
            </a:endParaRPr>
          </a:p>
          <a:p>
            <a:pPr marL="342900" indent="-342900" algn="ctr">
              <a:lnSpc>
                <a:spcPct val="150000"/>
              </a:lnSpc>
              <a:buClrTx/>
              <a:buSzTx/>
              <a:buFont typeface="Wingdings" panose="05000000000000000000" charset="0"/>
              <a:buChar char="Ø"/>
            </a:pPr>
            <a:r>
              <a:rPr lang="fr-FR" altLang="en-US" sz="1600" b="1" dirty="0">
                <a:solidFill>
                  <a:schemeClr val="tx1"/>
                </a:solidFill>
                <a:highlight>
                  <a:srgbClr val="00FF00"/>
                </a:highlight>
                <a:latin typeface="Times New Roman" panose="02020603050405020304" charset="0"/>
                <a:cs typeface="Times New Roman" panose="02020603050405020304" charset="0"/>
              </a:rPr>
              <a:t>Clarification </a:t>
            </a:r>
            <a:r>
              <a:rPr lang="fr-FR" altLang="en-US" sz="1600" b="1" dirty="0">
                <a:solidFill>
                  <a:schemeClr val="tx1"/>
                </a:solidFill>
                <a:latin typeface="Times New Roman" panose="02020603050405020304" charset="0"/>
                <a:cs typeface="Times New Roman" panose="02020603050405020304" charset="0"/>
              </a:rPr>
              <a:t>and </a:t>
            </a:r>
            <a:r>
              <a:rPr lang="fr-FR" altLang="en-US" sz="1600" b="1" dirty="0" err="1">
                <a:solidFill>
                  <a:schemeClr val="tx1"/>
                </a:solidFill>
                <a:latin typeface="Times New Roman" panose="02020603050405020304" charset="0"/>
                <a:cs typeface="Times New Roman" panose="02020603050405020304" charset="0"/>
              </a:rPr>
              <a:t>accurate</a:t>
            </a:r>
            <a:r>
              <a:rPr lang="fr-FR" altLang="en-US" sz="1600" b="1" dirty="0">
                <a:solidFill>
                  <a:schemeClr val="tx1"/>
                </a:solidFill>
                <a:latin typeface="Times New Roman" panose="02020603050405020304" charset="0"/>
                <a:cs typeface="Times New Roman" panose="02020603050405020304" charset="0"/>
              </a:rPr>
              <a:t> listing of the </a:t>
            </a:r>
            <a:r>
              <a:rPr lang="fr-FR" altLang="en-US" sz="1600" b="1" dirty="0" err="1">
                <a:solidFill>
                  <a:schemeClr val="tx1"/>
                </a:solidFill>
                <a:latin typeface="Times New Roman" panose="02020603050405020304" charset="0"/>
                <a:cs typeface="Times New Roman" panose="02020603050405020304" charset="0"/>
              </a:rPr>
              <a:t>sampling</a:t>
            </a:r>
            <a:r>
              <a:rPr lang="fr-FR" altLang="en-US" sz="1600" b="1" dirty="0">
                <a:solidFill>
                  <a:schemeClr val="tx1"/>
                </a:solidFill>
                <a:latin typeface="Times New Roman" panose="02020603050405020304" charset="0"/>
                <a:cs typeface="Times New Roman" panose="02020603050405020304" charset="0"/>
              </a:rPr>
              <a:t> frame: a listing of the </a:t>
            </a:r>
            <a:r>
              <a:rPr lang="fr-FR" altLang="en-US" sz="1600" b="1" dirty="0" err="1">
                <a:solidFill>
                  <a:schemeClr val="tx1"/>
                </a:solidFill>
                <a:latin typeface="Times New Roman" panose="02020603050405020304" charset="0"/>
                <a:cs typeface="Times New Roman" panose="02020603050405020304" charset="0"/>
              </a:rPr>
              <a:t>sampling</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units</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that</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make</a:t>
            </a:r>
            <a:r>
              <a:rPr lang="fr-FR" altLang="en-US" sz="1600" b="1" dirty="0">
                <a:solidFill>
                  <a:schemeClr val="tx1"/>
                </a:solidFill>
                <a:latin typeface="Times New Roman" panose="02020603050405020304" charset="0"/>
                <a:cs typeface="Times New Roman" panose="02020603050405020304" charset="0"/>
              </a:rPr>
              <a:t> up the population to </a:t>
            </a:r>
            <a:r>
              <a:rPr lang="fr-FR" altLang="en-US" sz="1600" b="1" dirty="0" err="1">
                <a:solidFill>
                  <a:schemeClr val="tx1"/>
                </a:solidFill>
                <a:latin typeface="Times New Roman" panose="02020603050405020304" charset="0"/>
                <a:cs typeface="Times New Roman" panose="02020603050405020304" charset="0"/>
              </a:rPr>
              <a:t>be</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studied</a:t>
            </a:r>
            <a:r>
              <a:rPr lang="fr-FR" altLang="en-US" sz="1600" b="1" dirty="0">
                <a:solidFill>
                  <a:schemeClr val="tx1"/>
                </a:solidFill>
                <a:latin typeface="Times New Roman" panose="02020603050405020304" charset="0"/>
                <a:cs typeface="Times New Roman" panose="02020603050405020304" charset="0"/>
              </a:rPr>
              <a:t>. </a:t>
            </a:r>
            <a:endParaRPr lang="en-US" sz="16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indent="0" algn="just">
              <a:lnSpc>
                <a:spcPct val="100000"/>
              </a:lnSpc>
              <a:buClrTx/>
              <a:buSzTx/>
              <a:buFont typeface="Wingdings" panose="05000000000000000000" charset="0"/>
              <a:buNone/>
            </a:pPr>
            <a:endParaRPr 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ctr">
              <a:buFont typeface="Wingdings" panose="05000000000000000000" charset="0"/>
              <a:buChar char="ü"/>
            </a:pPr>
            <a:r>
              <a:rPr lang="ar-AE" sz="2000" b="1" dirty="0">
                <a:gradFill>
                  <a:gsLst>
                    <a:gs pos="0">
                      <a:srgbClr val="E30000"/>
                    </a:gs>
                    <a:gs pos="100000">
                      <a:srgbClr val="760303"/>
                    </a:gs>
                  </a:gsLst>
                  <a:lin scaled="0"/>
                </a:gradFill>
                <a:latin typeface="Times New Roman" panose="02020603050405020304" charset="0"/>
                <a:cs typeface="Times New Roman" panose="02020603050405020304" charset="0"/>
              </a:rPr>
              <a:t>طرق أخذ العينات</a:t>
            </a:r>
          </a:p>
          <a:p>
            <a:pPr marL="342900" indent="-342900" algn="r">
              <a:lnSpc>
                <a:spcPct val="100000"/>
              </a:lnSpc>
              <a:buClrTx/>
              <a:buSzTx/>
              <a:buFont typeface="Wingdings" panose="05000000000000000000" charset="0"/>
              <a:buChar char="ü"/>
            </a:pPr>
            <a:endParaRPr lang="ar-AE" sz="2000" b="1" dirty="0">
              <a:latin typeface="Times New Roman" panose="02020603050405020304" charset="0"/>
              <a:cs typeface="Times New Roman" panose="02020603050405020304" charset="0"/>
            </a:endParaRPr>
          </a:p>
          <a:p>
            <a:pPr algn="r">
              <a:lnSpc>
                <a:spcPct val="100000"/>
              </a:lnSpc>
              <a:buClrTx/>
              <a:buSzTx/>
            </a:pPr>
            <a:r>
              <a:rPr lang="ar-AE" sz="2000" b="1" dirty="0">
                <a:latin typeface="Times New Roman" panose="02020603050405020304" charset="0"/>
                <a:cs typeface="Times New Roman" panose="02020603050405020304" charset="0"/>
              </a:rPr>
              <a:t>ستكون هناك حاجة </a:t>
            </a:r>
            <a:r>
              <a:rPr lang="ar-AE" sz="2000" b="1" u="sng" dirty="0" smtClean="0">
                <a:solidFill>
                  <a:srgbClr val="0070C0"/>
                </a:solidFill>
                <a:latin typeface="Times New Roman" panose="02020603050405020304" charset="0"/>
                <a:cs typeface="Times New Roman" panose="02020603050405020304" charset="0"/>
              </a:rPr>
              <a:t>لتحقيق </a:t>
            </a:r>
            <a:r>
              <a:rPr lang="ar-AE" sz="2000" b="1" u="sng" dirty="0">
                <a:solidFill>
                  <a:srgbClr val="0070C0"/>
                </a:solidFill>
                <a:latin typeface="Times New Roman" panose="02020603050405020304" charset="0"/>
                <a:cs typeface="Times New Roman" panose="02020603050405020304" charset="0"/>
              </a:rPr>
              <a:t>عينة تمثيلية ونتائج صحيحة وموثوقة</a:t>
            </a:r>
            <a:r>
              <a:rPr lang="ar-AE" sz="2000" b="1" dirty="0">
                <a:latin typeface="Times New Roman" panose="02020603050405020304" charset="0"/>
                <a:cs typeface="Times New Roman" panose="02020603050405020304" charset="0"/>
              </a:rPr>
              <a:t> لمنطقة المشروع أو النظام أو السكان المستهدفين</a:t>
            </a:r>
            <a:r>
              <a:rPr lang="ar-AE" sz="2000" b="1" dirty="0" smtClean="0">
                <a:latin typeface="Times New Roman" panose="02020603050405020304" charset="0"/>
                <a:cs typeface="Times New Roman" panose="02020603050405020304" charset="0"/>
              </a:rPr>
              <a:t>.</a:t>
            </a:r>
            <a:endParaRPr lang="ar-AE" sz="2000" b="1" dirty="0">
              <a:latin typeface="Times New Roman" panose="02020603050405020304" charset="0"/>
              <a:cs typeface="Times New Roman" panose="02020603050405020304" charset="0"/>
            </a:endParaRPr>
          </a:p>
          <a:p>
            <a:pPr algn="r">
              <a:lnSpc>
                <a:spcPct val="100000"/>
              </a:lnSpc>
              <a:buClrTx/>
              <a:buSzTx/>
            </a:pPr>
            <a:r>
              <a:rPr lang="ar-AE" sz="2000" b="1" dirty="0">
                <a:latin typeface="Times New Roman" panose="02020603050405020304" charset="0"/>
                <a:cs typeface="Times New Roman" panose="02020603050405020304" charset="0"/>
              </a:rPr>
              <a:t>توضيح وإدراج دقيق لإطار العينة: قائمة بوحدات المعاينة التي تشكل المجتمع المراد </a:t>
            </a:r>
            <a:r>
              <a:rPr lang="ar-AE" sz="2000" b="1" dirty="0" smtClean="0">
                <a:latin typeface="Times New Roman" panose="02020603050405020304" charset="0"/>
                <a:cs typeface="Times New Roman" panose="02020603050405020304" charset="0"/>
              </a:rPr>
              <a:t>دراسته.</a:t>
            </a: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35102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17</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30614" y="630767"/>
            <a:ext cx="8312150" cy="5543056"/>
          </a:xfrm>
          <a:prstGeom prst="rect">
            <a:avLst/>
          </a:prstGeom>
          <a:noFill/>
          <a:ln>
            <a:noFill/>
            <a:prstDash val="lgDash"/>
          </a:ln>
        </p:spPr>
        <p:txBody>
          <a:bodyPr wrap="square" rtlCol="0">
            <a:spAutoFit/>
          </a:bodyPr>
          <a:lstStyle/>
          <a:p>
            <a:pPr marL="2540" indent="-2540" algn="l">
              <a:lnSpc>
                <a:spcPct val="130000"/>
              </a:lnSpc>
              <a:buClrTx/>
              <a:buSzTx/>
              <a:buFont typeface="Arial" panose="020B0604020202020204" pitchFamily="34" charset="0"/>
              <a:buNone/>
            </a:pPr>
            <a:endParaRPr lang="fr-FR" altLang="en-US" sz="2400" b="1" dirty="0">
              <a:gradFill>
                <a:gsLst>
                  <a:gs pos="0">
                    <a:srgbClr val="14CD68"/>
                  </a:gs>
                  <a:gs pos="100000">
                    <a:srgbClr val="035C7D"/>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endParaRPr 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en-US" sz="1400" b="1" dirty="0">
                <a:gradFill>
                  <a:gsLst>
                    <a:gs pos="0">
                      <a:srgbClr val="E30000"/>
                    </a:gs>
                    <a:gs pos="100000">
                      <a:srgbClr val="760303"/>
                    </a:gs>
                  </a:gsLst>
                  <a:lin scaled="0"/>
                </a:gradFill>
                <a:latin typeface="Times New Roman" panose="02020603050405020304" charset="0"/>
                <a:cs typeface="Times New Roman" panose="02020603050405020304" charset="0"/>
              </a:rPr>
              <a:t>Formal surveys</a:t>
            </a:r>
          </a:p>
          <a:p>
            <a:pPr marL="342900" indent="-342900" algn="just">
              <a:lnSpc>
                <a:spcPct val="150000"/>
              </a:lnSpc>
              <a:buClrTx/>
              <a:buSzTx/>
              <a:buFont typeface="Wingdings" panose="05000000000000000000" charset="0"/>
              <a:buChar char="Ø"/>
            </a:pPr>
            <a:r>
              <a:rPr lang="fr-FR" altLang="en-US" sz="1400" b="1" dirty="0">
                <a:solidFill>
                  <a:schemeClr val="tx1"/>
                </a:solidFill>
                <a:latin typeface="Times New Roman" panose="02020603050405020304" charset="0"/>
                <a:cs typeface="Times New Roman" panose="02020603050405020304" charset="0"/>
              </a:rPr>
              <a:t>A</a:t>
            </a:r>
            <a:r>
              <a:rPr lang="en-US" sz="12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typical</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formal</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survey</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involves</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taking</a:t>
            </a:r>
            <a:r>
              <a:rPr lang="fr-FR" altLang="en-US" sz="1400" b="1" dirty="0">
                <a:solidFill>
                  <a:schemeClr val="tx1"/>
                </a:solidFill>
                <a:latin typeface="Times New Roman" panose="02020603050405020304" charset="0"/>
                <a:cs typeface="Times New Roman" panose="02020603050405020304" charset="0"/>
              </a:rPr>
              <a:t> a range of </a:t>
            </a:r>
            <a:r>
              <a:rPr lang="fr-FR" altLang="en-US" sz="1400" b="1" dirty="0" err="1">
                <a:solidFill>
                  <a:schemeClr val="tx1"/>
                </a:solidFill>
                <a:latin typeface="Times New Roman" panose="02020603050405020304" charset="0"/>
                <a:cs typeface="Times New Roman" panose="02020603050405020304" charset="0"/>
              </a:rPr>
              <a:t>measurements</a:t>
            </a:r>
            <a:r>
              <a:rPr lang="fr-FR" altLang="en-US" sz="1400" b="1" dirty="0">
                <a:solidFill>
                  <a:schemeClr val="tx1"/>
                </a:solidFill>
                <a:latin typeface="Times New Roman" panose="02020603050405020304" charset="0"/>
                <a:cs typeface="Times New Roman" panose="02020603050405020304" charset="0"/>
              </a:rPr>
              <a:t> or observations </a:t>
            </a:r>
            <a:r>
              <a:rPr lang="fr-FR" altLang="en-US" sz="1400" b="1" dirty="0" err="1">
                <a:solidFill>
                  <a:schemeClr val="tx1"/>
                </a:solidFill>
                <a:latin typeface="Times New Roman" panose="02020603050405020304" charset="0"/>
                <a:cs typeface="Times New Roman" panose="02020603050405020304" charset="0"/>
              </a:rPr>
              <a:t>from</a:t>
            </a:r>
            <a:r>
              <a:rPr lang="fr-FR" altLang="en-US" sz="1400" b="1" u="sng" dirty="0">
                <a:solidFill>
                  <a:schemeClr val="tx1"/>
                </a:solidFill>
                <a:latin typeface="Times New Roman" panose="02020603050405020304" charset="0"/>
                <a:cs typeface="Times New Roman" panose="02020603050405020304" charset="0"/>
              </a:rPr>
              <a:t> a </a:t>
            </a:r>
            <a:r>
              <a:rPr lang="fr-FR" altLang="en-US" sz="1400" b="1" u="sng" dirty="0" err="1">
                <a:solidFill>
                  <a:schemeClr val="tx1"/>
                </a:solidFill>
                <a:latin typeface="Times New Roman" panose="02020603050405020304" charset="0"/>
                <a:cs typeface="Times New Roman" panose="02020603050405020304" charset="0"/>
              </a:rPr>
              <a:t>relatively</a:t>
            </a:r>
            <a:r>
              <a:rPr lang="fr-FR" altLang="en-US" sz="1400" b="1" u="sng" dirty="0">
                <a:solidFill>
                  <a:schemeClr val="tx1"/>
                </a:solidFill>
                <a:latin typeface="Times New Roman" panose="02020603050405020304" charset="0"/>
                <a:cs typeface="Times New Roman" panose="02020603050405020304" charset="0"/>
              </a:rPr>
              <a:t> large </a:t>
            </a:r>
            <a:r>
              <a:rPr lang="fr-FR" altLang="en-US" sz="1400" b="1" u="sng" dirty="0" err="1">
                <a:solidFill>
                  <a:schemeClr val="tx1"/>
                </a:solidFill>
                <a:latin typeface="Times New Roman" panose="02020603050405020304" charset="0"/>
                <a:cs typeface="Times New Roman" panose="02020603050405020304" charset="0"/>
              </a:rPr>
              <a:t>sample</a:t>
            </a:r>
            <a:r>
              <a:rPr lang="fr-FR" altLang="en-US" sz="1400" b="1" dirty="0">
                <a:solidFill>
                  <a:schemeClr val="tx1"/>
                </a:solidFill>
                <a:latin typeface="Times New Roman" panose="02020603050405020304" charset="0"/>
                <a:cs typeface="Times New Roman" panose="02020603050405020304" charset="0"/>
              </a:rPr>
              <a:t>. </a:t>
            </a:r>
          </a:p>
          <a:p>
            <a:pPr marL="342900" indent="-342900" algn="just">
              <a:lnSpc>
                <a:spcPct val="150000"/>
              </a:lnSpc>
              <a:buClrTx/>
              <a:buSzTx/>
              <a:buFont typeface="Wingdings" panose="05000000000000000000" charset="0"/>
              <a:buChar char="Ø"/>
            </a:pPr>
            <a:r>
              <a:rPr lang="fr-FR" altLang="en-US" sz="1400" b="1" dirty="0" err="1">
                <a:solidFill>
                  <a:schemeClr val="tx1"/>
                </a:solidFill>
                <a:latin typeface="Times New Roman" panose="02020603050405020304" charset="0"/>
                <a:cs typeface="Times New Roman" panose="02020603050405020304" charset="0"/>
              </a:rPr>
              <a:t>Surveys</a:t>
            </a:r>
            <a:r>
              <a:rPr lang="fr-FR" altLang="en-US" sz="1400" b="1" dirty="0">
                <a:solidFill>
                  <a:schemeClr val="tx1"/>
                </a:solidFill>
                <a:latin typeface="Times New Roman" panose="02020603050405020304" charset="0"/>
                <a:cs typeface="Times New Roman" panose="02020603050405020304" charset="0"/>
              </a:rPr>
              <a:t> are </a:t>
            </a:r>
            <a:r>
              <a:rPr lang="fr-FR" altLang="en-US" sz="1400" b="1" dirty="0" err="1">
                <a:solidFill>
                  <a:schemeClr val="tx1"/>
                </a:solidFill>
                <a:latin typeface="Times New Roman" panose="02020603050405020304" charset="0"/>
                <a:cs typeface="Times New Roman" panose="02020603050405020304" charset="0"/>
              </a:rPr>
              <a:t>commonly</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used</a:t>
            </a:r>
            <a:r>
              <a:rPr lang="fr-FR" altLang="en-US" sz="1400" b="1" dirty="0">
                <a:solidFill>
                  <a:schemeClr val="tx1"/>
                </a:solidFill>
                <a:latin typeface="Times New Roman" panose="02020603050405020304" charset="0"/>
                <a:cs typeface="Times New Roman" panose="02020603050405020304" charset="0"/>
              </a:rPr>
              <a:t> at </a:t>
            </a:r>
            <a:r>
              <a:rPr lang="fr-FR" altLang="en-US" sz="1400" b="1" dirty="0">
                <a:solidFill>
                  <a:srgbClr val="C00000"/>
                </a:solidFill>
                <a:latin typeface="Times New Roman" panose="02020603050405020304" charset="0"/>
                <a:cs typeface="Times New Roman" panose="02020603050405020304" charset="0"/>
              </a:rPr>
              <a:t>the </a:t>
            </a:r>
            <a:r>
              <a:rPr lang="fr-FR" altLang="en-US" sz="1400" b="1" dirty="0" err="1">
                <a:solidFill>
                  <a:srgbClr val="C00000"/>
                </a:solidFill>
                <a:latin typeface="Times New Roman" panose="02020603050405020304" charset="0"/>
                <a:cs typeface="Times New Roman" panose="02020603050405020304" charset="0"/>
              </a:rPr>
              <a:t>start</a:t>
            </a:r>
            <a:r>
              <a:rPr lang="fr-FR" altLang="en-US" sz="1400" b="1" dirty="0">
                <a:solidFill>
                  <a:srgbClr val="C00000"/>
                </a:solidFill>
                <a:latin typeface="Times New Roman" panose="02020603050405020304" charset="0"/>
                <a:cs typeface="Times New Roman" panose="02020603050405020304" charset="0"/>
              </a:rPr>
              <a:t> and end of a </a:t>
            </a:r>
            <a:r>
              <a:rPr lang="fr-FR" altLang="en-US" sz="1400" b="1" dirty="0" err="1">
                <a:solidFill>
                  <a:srgbClr val="C00000"/>
                </a:solidFill>
                <a:latin typeface="Times New Roman" panose="02020603050405020304" charset="0"/>
                <a:cs typeface="Times New Roman" panose="02020603050405020304" charset="0"/>
              </a:rPr>
              <a:t>project</a:t>
            </a:r>
            <a:r>
              <a:rPr lang="fr-FR" altLang="en-US" sz="1400" b="1" dirty="0">
                <a:solidFill>
                  <a:srgbClr val="C00000"/>
                </a:solidFill>
                <a:latin typeface="Times New Roman" panose="02020603050405020304" charset="0"/>
                <a:cs typeface="Times New Roman" panose="02020603050405020304" charset="0"/>
              </a:rPr>
              <a:t>,</a:t>
            </a:r>
            <a:r>
              <a:rPr lang="fr-FR" altLang="en-US" sz="1400" b="1" dirty="0">
                <a:solidFill>
                  <a:schemeClr val="tx1"/>
                </a:solidFill>
                <a:latin typeface="Times New Roman" panose="02020603050405020304" charset="0"/>
                <a:cs typeface="Times New Roman" panose="02020603050405020304" charset="0"/>
              </a:rPr>
              <a:t> to </a:t>
            </a:r>
            <a:r>
              <a:rPr lang="fr-FR" altLang="en-US" sz="1400" b="1" dirty="0" err="1">
                <a:solidFill>
                  <a:schemeClr val="tx1"/>
                </a:solidFill>
                <a:latin typeface="Times New Roman" panose="02020603050405020304" charset="0"/>
                <a:cs typeface="Times New Roman" panose="02020603050405020304" charset="0"/>
              </a:rPr>
              <a:t>gather</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highlight>
                  <a:srgbClr val="00FF00"/>
                </a:highlight>
                <a:latin typeface="Times New Roman" panose="02020603050405020304" charset="0"/>
                <a:cs typeface="Times New Roman" panose="02020603050405020304" charset="0"/>
              </a:rPr>
              <a:t>baseline</a:t>
            </a:r>
            <a:r>
              <a:rPr lang="fr-FR" altLang="en-US" sz="1400" b="1" dirty="0">
                <a:solidFill>
                  <a:schemeClr val="tx1"/>
                </a:solidFill>
                <a:highlight>
                  <a:srgbClr val="00FF00"/>
                </a:highlight>
                <a:latin typeface="Times New Roman" panose="02020603050405020304" charset="0"/>
                <a:cs typeface="Times New Roman" panose="02020603050405020304" charset="0"/>
              </a:rPr>
              <a:t> information and compare </a:t>
            </a:r>
            <a:r>
              <a:rPr lang="fr-FR" altLang="en-US" sz="1400" b="1" dirty="0" err="1">
                <a:solidFill>
                  <a:schemeClr val="tx1"/>
                </a:solidFill>
                <a:highlight>
                  <a:srgbClr val="00FF00"/>
                </a:highlight>
                <a:latin typeface="Times New Roman" panose="02020603050405020304" charset="0"/>
                <a:cs typeface="Times New Roman" panose="02020603050405020304" charset="0"/>
              </a:rPr>
              <a:t>outcomes</a:t>
            </a:r>
            <a:r>
              <a:rPr lang="fr-FR" altLang="en-US" sz="1400" b="1" dirty="0">
                <a:solidFill>
                  <a:schemeClr val="tx1"/>
                </a:solidFill>
                <a:highlight>
                  <a:srgbClr val="00FF00"/>
                </a:highlight>
                <a:latin typeface="Times New Roman" panose="02020603050405020304" charset="0"/>
                <a:cs typeface="Times New Roman" panose="02020603050405020304" charset="0"/>
              </a:rPr>
              <a:t> to </a:t>
            </a:r>
            <a:r>
              <a:rPr lang="fr-FR" altLang="en-US" sz="1400" b="1" dirty="0" err="1">
                <a:solidFill>
                  <a:schemeClr val="tx1"/>
                </a:solidFill>
                <a:highlight>
                  <a:srgbClr val="00FF00"/>
                </a:highlight>
                <a:latin typeface="Times New Roman" panose="02020603050405020304" charset="0"/>
                <a:cs typeface="Times New Roman" panose="02020603050405020304" charset="0"/>
              </a:rPr>
              <a:t>targets</a:t>
            </a:r>
            <a:r>
              <a:rPr lang="fr-FR" altLang="en-US" sz="1400" b="1" dirty="0">
                <a:solidFill>
                  <a:schemeClr val="tx1"/>
                </a:solidFill>
                <a:latin typeface="Times New Roman" panose="02020603050405020304" charset="0"/>
                <a:cs typeface="Times New Roman" panose="02020603050405020304" charset="0"/>
              </a:rPr>
              <a:t>. A </a:t>
            </a:r>
            <a:r>
              <a:rPr lang="fr-FR" altLang="en-US" sz="1400" b="1" dirty="0" err="1">
                <a:solidFill>
                  <a:schemeClr val="tx1"/>
                </a:solidFill>
                <a:latin typeface="Times New Roman" panose="02020603050405020304" charset="0"/>
                <a:cs typeface="Times New Roman" panose="02020603050405020304" charset="0"/>
              </a:rPr>
              <a:t>survey</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can</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also</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be</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carried</a:t>
            </a:r>
            <a:r>
              <a:rPr lang="fr-FR" altLang="en-US" sz="1400" b="1" dirty="0">
                <a:solidFill>
                  <a:schemeClr val="tx1"/>
                </a:solidFill>
                <a:latin typeface="Times New Roman" panose="02020603050405020304" charset="0"/>
                <a:cs typeface="Times New Roman" panose="02020603050405020304" charset="0"/>
              </a:rPr>
              <a:t> out as part of a </a:t>
            </a:r>
            <a:r>
              <a:rPr lang="fr-FR" altLang="en-US" sz="1400" b="1" dirty="0" err="1">
                <a:solidFill>
                  <a:schemeClr val="tx1"/>
                </a:solidFill>
                <a:latin typeface="Times New Roman" panose="02020603050405020304" charset="0"/>
                <a:cs typeface="Times New Roman" panose="02020603050405020304" charset="0"/>
              </a:rPr>
              <a:t>mid-term</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review</a:t>
            </a:r>
            <a:r>
              <a:rPr lang="fr-FR" altLang="en-US" sz="1400" b="1" dirty="0">
                <a:solidFill>
                  <a:schemeClr val="tx1"/>
                </a:solidFill>
                <a:latin typeface="Times New Roman" panose="02020603050405020304" charset="0"/>
                <a:cs typeface="Times New Roman" panose="02020603050405020304" charset="0"/>
              </a:rPr>
              <a:t>, to monitor </a:t>
            </a:r>
            <a:r>
              <a:rPr lang="fr-FR" altLang="en-US" sz="1400" b="1" dirty="0" err="1">
                <a:solidFill>
                  <a:schemeClr val="tx1"/>
                </a:solidFill>
                <a:latin typeface="Times New Roman" panose="02020603050405020304" charset="0"/>
                <a:cs typeface="Times New Roman" panose="02020603050405020304" charset="0"/>
              </a:rPr>
              <a:t>progress</a:t>
            </a:r>
            <a:r>
              <a:rPr lang="fr-FR" altLang="en-US" sz="1400" b="1" dirty="0">
                <a:solidFill>
                  <a:schemeClr val="tx1"/>
                </a:solidFill>
                <a:latin typeface="Times New Roman" panose="02020603050405020304" charset="0"/>
                <a:cs typeface="Times New Roman" panose="02020603050405020304" charset="0"/>
              </a:rPr>
              <a:t> and </a:t>
            </a:r>
            <a:r>
              <a:rPr lang="fr-FR" altLang="en-US" sz="1400" b="1" dirty="0" err="1">
                <a:solidFill>
                  <a:schemeClr val="tx1"/>
                </a:solidFill>
                <a:latin typeface="Times New Roman" panose="02020603050405020304" charset="0"/>
                <a:cs typeface="Times New Roman" panose="02020603050405020304" charset="0"/>
              </a:rPr>
              <a:t>adapt</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project</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implementation</a:t>
            </a:r>
            <a:r>
              <a:rPr lang="fr-FR" altLang="en-US" sz="1400" b="1" dirty="0">
                <a:solidFill>
                  <a:schemeClr val="tx1"/>
                </a:solidFill>
                <a:latin typeface="Times New Roman" panose="02020603050405020304" charset="0"/>
                <a:cs typeface="Times New Roman" panose="02020603050405020304" charset="0"/>
              </a:rPr>
              <a:t> as </a:t>
            </a:r>
            <a:r>
              <a:rPr lang="fr-FR" altLang="en-US" sz="1400" b="1" dirty="0" err="1">
                <a:solidFill>
                  <a:schemeClr val="tx1"/>
                </a:solidFill>
                <a:latin typeface="Times New Roman" panose="02020603050405020304" charset="0"/>
                <a:cs typeface="Times New Roman" panose="02020603050405020304" charset="0"/>
              </a:rPr>
              <a:t>needed</a:t>
            </a:r>
            <a:r>
              <a:rPr lang="fr-FR" altLang="en-US" sz="1400" b="1" dirty="0">
                <a:solidFill>
                  <a:schemeClr val="tx1"/>
                </a:solidFill>
                <a:latin typeface="Times New Roman" panose="02020603050405020304" charset="0"/>
                <a:cs typeface="Times New Roman" panose="02020603050405020304" charset="0"/>
              </a:rPr>
              <a:t>.</a:t>
            </a: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lvl="2" algn="r"/>
            <a:r>
              <a:rPr lang="ar-AE" sz="2000" b="1" dirty="0">
                <a:gradFill>
                  <a:gsLst>
                    <a:gs pos="0">
                      <a:srgbClr val="E30000"/>
                    </a:gs>
                    <a:gs pos="100000">
                      <a:srgbClr val="760303"/>
                    </a:gs>
                  </a:gsLst>
                  <a:lin scaled="0"/>
                </a:gradFill>
                <a:latin typeface="Times New Roman" panose="02020603050405020304" charset="0"/>
                <a:cs typeface="Times New Roman" panose="02020603050405020304" charset="0"/>
              </a:rPr>
              <a:t>المسوحات الرسمية</a:t>
            </a:r>
          </a:p>
          <a:p>
            <a:pPr lvl="2" algn="r"/>
            <a:r>
              <a:rPr lang="ar-AE" sz="2000" b="1" dirty="0">
                <a:latin typeface="Times New Roman" panose="02020603050405020304" charset="0"/>
                <a:cs typeface="Times New Roman" panose="02020603050405020304" charset="0"/>
              </a:rPr>
              <a:t>يتضمن </a:t>
            </a:r>
            <a:r>
              <a:rPr lang="ar-AE" sz="2000" b="1" dirty="0">
                <a:solidFill>
                  <a:srgbClr val="0070C0"/>
                </a:solidFill>
                <a:latin typeface="Times New Roman" panose="02020603050405020304" charset="0"/>
                <a:cs typeface="Times New Roman" panose="02020603050405020304" charset="0"/>
              </a:rPr>
              <a:t>المسح الرسمي النموذجي أخذ مجموعة من القياسات أو الملاحظات من عينة كبيرة نسبيًا</a:t>
            </a:r>
            <a:r>
              <a:rPr lang="ar-AE" sz="2000" b="1" dirty="0">
                <a:latin typeface="Times New Roman" panose="02020603050405020304" charset="0"/>
                <a:cs typeface="Times New Roman" panose="02020603050405020304" charset="0"/>
              </a:rPr>
              <a:t>.</a:t>
            </a:r>
          </a:p>
          <a:p>
            <a:pPr lvl="2" algn="r"/>
            <a:r>
              <a:rPr lang="ar-AE" sz="2000" b="1" dirty="0">
                <a:latin typeface="Times New Roman" panose="02020603050405020304" charset="0"/>
                <a:cs typeface="Times New Roman" panose="02020603050405020304" charset="0"/>
              </a:rPr>
              <a:t>تُستخدم الاستطلاعات بشكل شائع </a:t>
            </a:r>
            <a:r>
              <a:rPr lang="ar-AE" sz="2000" b="1" u="sng" dirty="0">
                <a:latin typeface="Times New Roman" panose="02020603050405020304" charset="0"/>
                <a:cs typeface="Times New Roman" panose="02020603050405020304" charset="0"/>
              </a:rPr>
              <a:t>في بداية المشروع ونهايته </a:t>
            </a:r>
            <a:r>
              <a:rPr lang="ar-AE" sz="2000" b="1" dirty="0">
                <a:latin typeface="Times New Roman" panose="02020603050405020304" charset="0"/>
                <a:cs typeface="Times New Roman" panose="02020603050405020304" charset="0"/>
              </a:rPr>
              <a:t>، لجمع معلومات أساسية ومقارنة النتائج بالأهداف. يمكن أيضًا إجراء </a:t>
            </a:r>
            <a:r>
              <a:rPr lang="ar-AE" sz="2000" b="1" u="sng" dirty="0">
                <a:latin typeface="Times New Roman" panose="02020603050405020304" charset="0"/>
                <a:cs typeface="Times New Roman" panose="02020603050405020304" charset="0"/>
              </a:rPr>
              <a:t>مسح كجزء من مراجعة منتصف المدة </a:t>
            </a:r>
            <a:r>
              <a:rPr lang="ar-AE" sz="2000" b="1" dirty="0">
                <a:latin typeface="Times New Roman" panose="02020603050405020304" charset="0"/>
                <a:cs typeface="Times New Roman" panose="02020603050405020304" charset="0"/>
              </a:rPr>
              <a:t>، لرصد التقدم المحرز وتكييف تنفيذ المشروع حسب الحاجة.</a:t>
            </a:r>
            <a:endParaRPr lang="en-US" sz="2000" b="1" dirty="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96961" y="533330"/>
            <a:ext cx="3225406"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35102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18</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1123315"/>
            <a:ext cx="8360410" cy="6666440"/>
          </a:xfrm>
          <a:prstGeom prst="rect">
            <a:avLst/>
          </a:prstGeom>
          <a:noFill/>
          <a:ln>
            <a:noFill/>
            <a:prstDash val="lgDash"/>
          </a:ln>
        </p:spPr>
        <p:txBody>
          <a:bodyPr wrap="square" rtlCol="0">
            <a:spAutoFit/>
          </a:bodyPr>
          <a:lstStyle/>
          <a:p>
            <a:pPr marL="2540" indent="-2540" algn="l">
              <a:lnSpc>
                <a:spcPct val="130000"/>
              </a:lnSpc>
              <a:buClrTx/>
              <a:buSzTx/>
              <a:buFont typeface="Arial" panose="020B0604020202020204" pitchFamily="34" charset="0"/>
              <a:buNone/>
            </a:pPr>
            <a:endParaRPr lang="fr-FR" altLang="en-US" sz="2400" b="1" dirty="0">
              <a:gradFill>
                <a:gsLst>
                  <a:gs pos="0">
                    <a:srgbClr val="14CD68"/>
                  </a:gs>
                  <a:gs pos="100000">
                    <a:srgbClr val="035C7D"/>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Semi-</a:t>
            </a:r>
            <a:r>
              <a:rPr lang="fr-FR" altLang="en-US" sz="1600" b="1" dirty="0" err="1">
                <a:gradFill>
                  <a:gsLst>
                    <a:gs pos="0">
                      <a:srgbClr val="E30000"/>
                    </a:gs>
                    <a:gs pos="100000">
                      <a:srgbClr val="760303"/>
                    </a:gs>
                  </a:gsLst>
                  <a:lin scaled="0"/>
                </a:gradFill>
                <a:latin typeface="Times New Roman" panose="02020603050405020304" charset="0"/>
                <a:cs typeface="Times New Roman" panose="02020603050405020304" charset="0"/>
              </a:rPr>
              <a:t>structured</a:t>
            </a:r>
            <a:r>
              <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 interviews</a:t>
            </a:r>
          </a:p>
          <a:p>
            <a:pPr indent="0" algn="ctr">
              <a:lnSpc>
                <a:spcPct val="100000"/>
              </a:lnSpc>
              <a:buClrTx/>
              <a:buSzTx/>
              <a:buFont typeface="Wingdings" panose="05000000000000000000" charset="0"/>
              <a:buNone/>
            </a:pPr>
            <a:endPar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50000"/>
              </a:lnSpc>
              <a:buClrTx/>
              <a:buSzTx/>
              <a:buFont typeface="Wingdings" panose="05000000000000000000" charset="0"/>
              <a:buChar char="Ø"/>
            </a:pPr>
            <a:r>
              <a:rPr lang="fr-FR" altLang="en-US" sz="1600" b="1" dirty="0">
                <a:solidFill>
                  <a:schemeClr val="tx1"/>
                </a:solidFill>
                <a:latin typeface="Times New Roman" panose="02020603050405020304" charset="0"/>
                <a:cs typeface="Times New Roman" panose="02020603050405020304" charset="0"/>
              </a:rPr>
              <a:t>This data collection technique</a:t>
            </a:r>
            <a:r>
              <a:rPr lang="fr-FR" altLang="en-US" sz="1600" b="1" dirty="0">
                <a:solidFill>
                  <a:schemeClr val="tx1"/>
                </a:solidFill>
                <a:highlight>
                  <a:srgbClr val="00FFFF"/>
                </a:highlight>
                <a:latin typeface="Times New Roman" panose="02020603050405020304" charset="0"/>
                <a:cs typeface="Times New Roman" panose="02020603050405020304" charset="0"/>
              </a:rPr>
              <a:t> </a:t>
            </a:r>
            <a:r>
              <a:rPr lang="fr-FR" altLang="en-US" sz="1600" b="1" dirty="0" err="1">
                <a:solidFill>
                  <a:schemeClr val="tx1"/>
                </a:solidFill>
                <a:highlight>
                  <a:srgbClr val="00FFFF"/>
                </a:highlight>
                <a:latin typeface="Times New Roman" panose="02020603050405020304" charset="0"/>
                <a:cs typeface="Times New Roman" panose="02020603050405020304" charset="0"/>
              </a:rPr>
              <a:t>is</a:t>
            </a:r>
            <a:r>
              <a:rPr lang="fr-FR" altLang="en-US" sz="1600" b="1" dirty="0">
                <a:solidFill>
                  <a:schemeClr val="tx1"/>
                </a:solidFill>
                <a:highlight>
                  <a:srgbClr val="00FFFF"/>
                </a:highlight>
                <a:latin typeface="Times New Roman" panose="02020603050405020304" charset="0"/>
                <a:cs typeface="Times New Roman" panose="02020603050405020304" charset="0"/>
              </a:rPr>
              <a:t> </a:t>
            </a:r>
            <a:r>
              <a:rPr lang="fr-FR" altLang="en-US" sz="1600" b="1" dirty="0" err="1">
                <a:solidFill>
                  <a:schemeClr val="tx1"/>
                </a:solidFill>
                <a:highlight>
                  <a:srgbClr val="00FFFF"/>
                </a:highlight>
                <a:latin typeface="Times New Roman" panose="02020603050405020304" charset="0"/>
                <a:cs typeface="Times New Roman" panose="02020603050405020304" charset="0"/>
              </a:rPr>
              <a:t>commonly</a:t>
            </a:r>
            <a:r>
              <a:rPr lang="fr-FR" altLang="en-US" sz="1600" b="1" dirty="0">
                <a:solidFill>
                  <a:schemeClr val="tx1"/>
                </a:solidFill>
                <a:highlight>
                  <a:srgbClr val="00FFFF"/>
                </a:highlight>
                <a:latin typeface="Times New Roman" panose="02020603050405020304" charset="0"/>
                <a:cs typeface="Times New Roman" panose="02020603050405020304" charset="0"/>
              </a:rPr>
              <a:t> </a:t>
            </a:r>
            <a:r>
              <a:rPr lang="fr-FR" altLang="en-US" sz="1600" b="1" dirty="0" err="1">
                <a:solidFill>
                  <a:schemeClr val="tx1"/>
                </a:solidFill>
                <a:highlight>
                  <a:srgbClr val="00FFFF"/>
                </a:highlight>
                <a:latin typeface="Times New Roman" panose="02020603050405020304" charset="0"/>
                <a:cs typeface="Times New Roman" panose="02020603050405020304" charset="0"/>
              </a:rPr>
              <a:t>used</a:t>
            </a:r>
            <a:r>
              <a:rPr lang="fr-FR" altLang="en-US" sz="1600" b="1" dirty="0">
                <a:solidFill>
                  <a:schemeClr val="tx1"/>
                </a:solidFill>
                <a:highlight>
                  <a:srgbClr val="00FFFF"/>
                </a:highlight>
                <a:latin typeface="Times New Roman" panose="02020603050405020304" charset="0"/>
                <a:cs typeface="Times New Roman" panose="02020603050405020304" charset="0"/>
              </a:rPr>
              <a:t> in </a:t>
            </a:r>
            <a:r>
              <a:rPr lang="fr-FR" altLang="en-US" sz="1600" b="1" dirty="0" err="1">
                <a:solidFill>
                  <a:schemeClr val="tx1"/>
                </a:solidFill>
                <a:highlight>
                  <a:srgbClr val="00FFFF"/>
                </a:highlight>
                <a:latin typeface="Times New Roman" panose="02020603050405020304" charset="0"/>
                <a:cs typeface="Times New Roman" panose="02020603050405020304" charset="0"/>
              </a:rPr>
              <a:t>informal</a:t>
            </a:r>
            <a:r>
              <a:rPr lang="fr-FR" altLang="en-US" sz="1600" b="1" dirty="0">
                <a:solidFill>
                  <a:schemeClr val="tx1"/>
                </a:solidFill>
                <a:highlight>
                  <a:srgbClr val="00FFFF"/>
                </a:highlight>
                <a:latin typeface="Times New Roman" panose="02020603050405020304" charset="0"/>
                <a:cs typeface="Times New Roman" panose="02020603050405020304" charset="0"/>
              </a:rPr>
              <a:t> </a:t>
            </a:r>
            <a:r>
              <a:rPr lang="fr-FR" altLang="en-US" sz="1600" b="1" dirty="0" err="1">
                <a:solidFill>
                  <a:schemeClr val="tx1"/>
                </a:solidFill>
                <a:highlight>
                  <a:srgbClr val="00FFFF"/>
                </a:highlight>
                <a:latin typeface="Times New Roman" panose="02020603050405020304" charset="0"/>
                <a:cs typeface="Times New Roman" panose="02020603050405020304" charset="0"/>
              </a:rPr>
              <a:t>surveys</a:t>
            </a:r>
            <a:r>
              <a:rPr lang="fr-FR" altLang="en-US" sz="1600" b="1" dirty="0">
                <a:solidFill>
                  <a:schemeClr val="tx1"/>
                </a:solidFill>
                <a:latin typeface="Times New Roman" panose="02020603050405020304" charset="0"/>
                <a:cs typeface="Times New Roman" panose="02020603050405020304" charset="0"/>
              </a:rPr>
              <a:t> and </a:t>
            </a:r>
            <a:r>
              <a:rPr lang="fr-FR" altLang="en-US" sz="1600" b="1" dirty="0" err="1">
                <a:solidFill>
                  <a:schemeClr val="tx1"/>
                </a:solidFill>
                <a:latin typeface="Times New Roman" panose="02020603050405020304" charset="0"/>
                <a:cs typeface="Times New Roman" panose="02020603050405020304" charset="0"/>
              </a:rPr>
              <a:t>typically</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involves</a:t>
            </a:r>
            <a:r>
              <a:rPr lang="fr-FR" altLang="en-US" sz="1600" b="1" dirty="0">
                <a:solidFill>
                  <a:schemeClr val="tx1"/>
                </a:solidFill>
                <a:latin typeface="Times New Roman" panose="02020603050405020304" charset="0"/>
                <a:cs typeface="Times New Roman" panose="02020603050405020304" charset="0"/>
              </a:rPr>
              <a:t> </a:t>
            </a:r>
            <a:r>
              <a:rPr lang="fr-FR" altLang="en-US" sz="1600" b="1" u="sng" dirty="0">
                <a:solidFill>
                  <a:schemeClr val="tx1"/>
                </a:solidFill>
                <a:latin typeface="Times New Roman" panose="02020603050405020304" charset="0"/>
                <a:cs typeface="Times New Roman" panose="02020603050405020304" charset="0"/>
              </a:rPr>
              <a:t>a </a:t>
            </a:r>
            <a:r>
              <a:rPr lang="fr-FR" altLang="en-US" sz="1600" b="1" u="sng" dirty="0" err="1">
                <a:solidFill>
                  <a:schemeClr val="tx1"/>
                </a:solidFill>
                <a:latin typeface="Times New Roman" panose="02020603050405020304" charset="0"/>
                <a:cs typeface="Times New Roman" panose="02020603050405020304" charset="0"/>
              </a:rPr>
              <a:t>relatively</a:t>
            </a:r>
            <a:r>
              <a:rPr lang="fr-FR" altLang="en-US" sz="1600" b="1" u="sng" dirty="0">
                <a:solidFill>
                  <a:schemeClr val="tx1"/>
                </a:solidFill>
                <a:latin typeface="Times New Roman" panose="02020603050405020304" charset="0"/>
                <a:cs typeface="Times New Roman" panose="02020603050405020304" charset="0"/>
              </a:rPr>
              <a:t> </a:t>
            </a:r>
            <a:r>
              <a:rPr lang="fr-FR" altLang="en-US" sz="1600" b="1" u="sng" dirty="0" err="1">
                <a:solidFill>
                  <a:schemeClr val="tx1"/>
                </a:solidFill>
                <a:latin typeface="Times New Roman" panose="02020603050405020304" charset="0"/>
                <a:cs typeface="Times New Roman" panose="02020603050405020304" charset="0"/>
              </a:rPr>
              <a:t>small</a:t>
            </a:r>
            <a:r>
              <a:rPr lang="fr-FR" altLang="en-US" sz="1600" b="1" u="sng" dirty="0">
                <a:solidFill>
                  <a:schemeClr val="tx1"/>
                </a:solidFill>
                <a:latin typeface="Times New Roman" panose="02020603050405020304" charset="0"/>
                <a:cs typeface="Times New Roman" panose="02020603050405020304" charset="0"/>
              </a:rPr>
              <a:t> and non-</a:t>
            </a:r>
            <a:r>
              <a:rPr lang="fr-FR" altLang="en-US" sz="1600" b="1" u="sng" dirty="0" err="1">
                <a:solidFill>
                  <a:schemeClr val="tx1"/>
                </a:solidFill>
                <a:latin typeface="Times New Roman" panose="02020603050405020304" charset="0"/>
                <a:cs typeface="Times New Roman" panose="02020603050405020304" charset="0"/>
              </a:rPr>
              <a:t>random</a:t>
            </a:r>
            <a:r>
              <a:rPr lang="fr-FR" altLang="en-US" sz="1600" b="1" u="sng" dirty="0">
                <a:solidFill>
                  <a:schemeClr val="tx1"/>
                </a:solidFill>
                <a:latin typeface="Times New Roman" panose="02020603050405020304" charset="0"/>
                <a:cs typeface="Times New Roman" panose="02020603050405020304" charset="0"/>
              </a:rPr>
              <a:t> </a:t>
            </a:r>
            <a:r>
              <a:rPr lang="fr-FR" altLang="en-US" sz="1600" b="1" u="sng" dirty="0" err="1">
                <a:solidFill>
                  <a:schemeClr val="tx1"/>
                </a:solidFill>
                <a:latin typeface="Times New Roman" panose="02020603050405020304" charset="0"/>
                <a:cs typeface="Times New Roman" panose="02020603050405020304" charset="0"/>
              </a:rPr>
              <a:t>sample</a:t>
            </a:r>
            <a:r>
              <a:rPr lang="fr-FR" altLang="en-US" sz="1600" b="1" dirty="0">
                <a:solidFill>
                  <a:schemeClr val="tx1"/>
                </a:solidFill>
                <a:latin typeface="Times New Roman" panose="02020603050405020304" charset="0"/>
                <a:cs typeface="Times New Roman" panose="02020603050405020304" charset="0"/>
              </a:rPr>
              <a:t>.</a:t>
            </a:r>
          </a:p>
          <a:p>
            <a:pPr marL="342900" indent="-342900" algn="just">
              <a:lnSpc>
                <a:spcPct val="150000"/>
              </a:lnSpc>
              <a:buClrTx/>
              <a:buSzTx/>
              <a:buFont typeface="Wingdings" panose="05000000000000000000" charset="0"/>
              <a:buChar char="Ø"/>
            </a:pPr>
            <a:r>
              <a:rPr lang="fr-FR" altLang="en-US" sz="1600" b="1" dirty="0">
                <a:solidFill>
                  <a:schemeClr val="tx1"/>
                </a:solidFill>
                <a:latin typeface="Times New Roman" panose="02020603050405020304" charset="0"/>
                <a:cs typeface="Times New Roman" panose="02020603050405020304" charset="0"/>
              </a:rPr>
              <a:t> It </a:t>
            </a:r>
            <a:r>
              <a:rPr lang="fr-FR" altLang="en-US" sz="1600" b="1" dirty="0" err="1">
                <a:solidFill>
                  <a:schemeClr val="tx1"/>
                </a:solidFill>
                <a:latin typeface="Times New Roman" panose="02020603050405020304" charset="0"/>
                <a:cs typeface="Times New Roman" panose="02020603050405020304" charset="0"/>
              </a:rPr>
              <a:t>is</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used</a:t>
            </a:r>
            <a:r>
              <a:rPr lang="fr-FR" altLang="en-US" sz="1600" b="1" dirty="0">
                <a:solidFill>
                  <a:schemeClr val="tx1"/>
                </a:solidFill>
                <a:latin typeface="Times New Roman" panose="02020603050405020304" charset="0"/>
                <a:cs typeface="Times New Roman" panose="02020603050405020304" charset="0"/>
              </a:rPr>
              <a:t> to gain information </a:t>
            </a:r>
            <a:r>
              <a:rPr lang="fr-FR" altLang="en-US" sz="1600" b="1" dirty="0" err="1">
                <a:solidFill>
                  <a:schemeClr val="tx1"/>
                </a:solidFill>
                <a:latin typeface="Times New Roman" panose="02020603050405020304" charset="0"/>
                <a:cs typeface="Times New Roman" panose="02020603050405020304" charset="0"/>
              </a:rPr>
              <a:t>from</a:t>
            </a:r>
            <a:r>
              <a:rPr lang="fr-FR" altLang="en-US" sz="1600" b="1" dirty="0">
                <a:solidFill>
                  <a:schemeClr val="tx1"/>
                </a:solidFill>
                <a:latin typeface="Times New Roman" panose="02020603050405020304" charset="0"/>
                <a:cs typeface="Times New Roman" panose="02020603050405020304" charset="0"/>
              </a:rPr>
              <a:t> an </a:t>
            </a:r>
            <a:r>
              <a:rPr lang="fr-FR" altLang="en-US" sz="1600" b="1" dirty="0" err="1">
                <a:solidFill>
                  <a:schemeClr val="tx1"/>
                </a:solidFill>
                <a:latin typeface="Times New Roman" panose="02020603050405020304" charset="0"/>
                <a:cs typeface="Times New Roman" panose="02020603050405020304" charset="0"/>
              </a:rPr>
              <a:t>individual</a:t>
            </a:r>
            <a:r>
              <a:rPr lang="fr-FR" altLang="en-US" sz="1600" b="1" dirty="0">
                <a:solidFill>
                  <a:schemeClr val="tx1"/>
                </a:solidFill>
                <a:latin typeface="Times New Roman" panose="02020603050405020304" charset="0"/>
                <a:cs typeface="Times New Roman" panose="02020603050405020304" charset="0"/>
              </a:rPr>
              <a:t> or a </a:t>
            </a:r>
            <a:r>
              <a:rPr lang="fr-FR" altLang="en-US" sz="1600" b="1" dirty="0" err="1">
                <a:solidFill>
                  <a:schemeClr val="tx1"/>
                </a:solidFill>
                <a:latin typeface="Times New Roman" panose="02020603050405020304" charset="0"/>
                <a:cs typeface="Times New Roman" panose="02020603050405020304" charset="0"/>
              </a:rPr>
              <a:t>small</a:t>
            </a:r>
            <a:r>
              <a:rPr lang="fr-FR" altLang="en-US" sz="1600" b="1" dirty="0">
                <a:solidFill>
                  <a:schemeClr val="tx1"/>
                </a:solidFill>
                <a:latin typeface="Times New Roman" panose="02020603050405020304" charset="0"/>
                <a:cs typeface="Times New Roman" panose="02020603050405020304" charset="0"/>
              </a:rPr>
              <a:t> group, </a:t>
            </a:r>
            <a:r>
              <a:rPr lang="fr-FR" altLang="en-US" sz="1600" b="1" dirty="0" err="1">
                <a:solidFill>
                  <a:schemeClr val="tx1"/>
                </a:solidFill>
                <a:latin typeface="Times New Roman" panose="02020603050405020304" charset="0"/>
                <a:cs typeface="Times New Roman" panose="02020603050405020304" charset="0"/>
              </a:rPr>
              <a:t>using</a:t>
            </a:r>
            <a:r>
              <a:rPr lang="fr-FR" altLang="en-US" sz="1600" b="1" dirty="0">
                <a:solidFill>
                  <a:schemeClr val="tx1"/>
                </a:solidFill>
                <a:latin typeface="Times New Roman" panose="02020603050405020304" charset="0"/>
                <a:cs typeface="Times New Roman" panose="02020603050405020304" charset="0"/>
              </a:rPr>
              <a:t> a </a:t>
            </a:r>
            <a:r>
              <a:rPr lang="fr-FR" altLang="en-US" sz="1600" b="1" dirty="0" err="1">
                <a:solidFill>
                  <a:schemeClr val="tx1"/>
                </a:solidFill>
                <a:latin typeface="Times New Roman" panose="02020603050405020304" charset="0"/>
                <a:cs typeface="Times New Roman" panose="02020603050405020304" charset="0"/>
              </a:rPr>
              <a:t>series</a:t>
            </a:r>
            <a:r>
              <a:rPr lang="fr-FR" altLang="en-US" sz="1600" b="1" dirty="0">
                <a:solidFill>
                  <a:schemeClr val="tx1"/>
                </a:solidFill>
                <a:latin typeface="Times New Roman" panose="02020603050405020304" charset="0"/>
                <a:cs typeface="Times New Roman" panose="02020603050405020304" charset="0"/>
              </a:rPr>
              <a:t> of </a:t>
            </a:r>
            <a:r>
              <a:rPr lang="fr-FR" altLang="en-US" sz="1600" b="1" dirty="0" err="1">
                <a:solidFill>
                  <a:schemeClr val="tx1"/>
                </a:solidFill>
                <a:latin typeface="Times New Roman" panose="02020603050405020304" charset="0"/>
                <a:cs typeface="Times New Roman" panose="02020603050405020304" charset="0"/>
              </a:rPr>
              <a:t>broad</a:t>
            </a:r>
            <a:r>
              <a:rPr lang="fr-FR" altLang="en-US" sz="1600" b="1" dirty="0">
                <a:solidFill>
                  <a:schemeClr val="tx1"/>
                </a:solidFill>
                <a:latin typeface="Times New Roman" panose="02020603050405020304" charset="0"/>
                <a:cs typeface="Times New Roman" panose="02020603050405020304" charset="0"/>
              </a:rPr>
              <a:t> questions to guide the conversations, but </a:t>
            </a:r>
            <a:r>
              <a:rPr lang="fr-FR" altLang="en-US" sz="1600" b="1" dirty="0" err="1">
                <a:solidFill>
                  <a:schemeClr val="tx1"/>
                </a:solidFill>
                <a:latin typeface="Times New Roman" panose="02020603050405020304" charset="0"/>
                <a:cs typeface="Times New Roman" panose="02020603050405020304" charset="0"/>
              </a:rPr>
              <a:t>allowing</a:t>
            </a:r>
            <a:r>
              <a:rPr lang="fr-FR" altLang="en-US" sz="1600" b="1" dirty="0">
                <a:solidFill>
                  <a:schemeClr val="tx1"/>
                </a:solidFill>
                <a:latin typeface="Times New Roman" panose="02020603050405020304" charset="0"/>
                <a:cs typeface="Times New Roman" panose="02020603050405020304" charset="0"/>
              </a:rPr>
              <a:t> for new questions to arise as a </a:t>
            </a:r>
            <a:r>
              <a:rPr lang="fr-FR" altLang="en-US" sz="1600" b="1" dirty="0" err="1">
                <a:solidFill>
                  <a:schemeClr val="tx1"/>
                </a:solidFill>
                <a:latin typeface="Times New Roman" panose="02020603050405020304" charset="0"/>
                <a:cs typeface="Times New Roman" panose="02020603050405020304" charset="0"/>
              </a:rPr>
              <a:t>result</a:t>
            </a:r>
            <a:r>
              <a:rPr lang="fr-FR" altLang="en-US" sz="1600" b="1" dirty="0">
                <a:solidFill>
                  <a:schemeClr val="tx1"/>
                </a:solidFill>
                <a:latin typeface="Times New Roman" panose="02020603050405020304" charset="0"/>
                <a:cs typeface="Times New Roman" panose="02020603050405020304" charset="0"/>
              </a:rPr>
              <a:t> of the discussion </a:t>
            </a:r>
            <a:endParaRPr lang="en-US" sz="16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algn="r">
              <a:lnSpc>
                <a:spcPct val="100000"/>
              </a:lnSpc>
              <a:buClrTx/>
              <a:buSzTx/>
            </a:pPr>
            <a:r>
              <a:rPr lang="ar-AE" sz="2000" b="1" dirty="0">
                <a:gradFill>
                  <a:gsLst>
                    <a:gs pos="0">
                      <a:srgbClr val="E30000"/>
                    </a:gs>
                    <a:gs pos="100000">
                      <a:srgbClr val="760303"/>
                    </a:gs>
                  </a:gsLst>
                  <a:lin scaled="0"/>
                </a:gradFill>
                <a:latin typeface="Times New Roman" panose="02020603050405020304" charset="0"/>
                <a:cs typeface="Times New Roman" panose="02020603050405020304" charset="0"/>
              </a:rPr>
              <a:t>مقابلات شبه منظمة</a:t>
            </a:r>
          </a:p>
          <a:p>
            <a:pPr marL="342900" indent="-342900" algn="r">
              <a:lnSpc>
                <a:spcPct val="100000"/>
              </a:lnSpc>
              <a:buClrTx/>
              <a:buSzTx/>
              <a:buFont typeface="Wingdings" panose="05000000000000000000" charset="0"/>
              <a:buChar char="ü"/>
            </a:pPr>
            <a:endParaRPr lang="ar-AE" sz="20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algn="r">
              <a:lnSpc>
                <a:spcPct val="100000"/>
              </a:lnSpc>
              <a:buClrTx/>
              <a:buSzTx/>
            </a:pPr>
            <a:r>
              <a:rPr lang="ar-AE" sz="2000" b="1" dirty="0">
                <a:latin typeface="Times New Roman" panose="02020603050405020304" charset="0"/>
                <a:cs typeface="Times New Roman" panose="02020603050405020304" charset="0"/>
              </a:rPr>
              <a:t>تُستخدم تقنية جمع البيانات هذه بشكل </a:t>
            </a:r>
            <a:r>
              <a:rPr lang="ar-AE" sz="2000" b="1" u="sng" dirty="0">
                <a:latin typeface="Times New Roman" panose="02020603050405020304" charset="0"/>
                <a:cs typeface="Times New Roman" panose="02020603050405020304" charset="0"/>
              </a:rPr>
              <a:t>شائع في المسوحات غير الرسمية </a:t>
            </a:r>
            <a:r>
              <a:rPr lang="ar-AE" sz="2000" b="1" dirty="0">
                <a:latin typeface="Times New Roman" panose="02020603050405020304" charset="0"/>
                <a:cs typeface="Times New Roman" panose="02020603050405020304" charset="0"/>
              </a:rPr>
              <a:t>وتتضمن عادةً </a:t>
            </a:r>
            <a:r>
              <a:rPr lang="ar-AE" sz="2000" b="1" dirty="0">
                <a:solidFill>
                  <a:srgbClr val="00B050"/>
                </a:solidFill>
                <a:latin typeface="Times New Roman" panose="02020603050405020304" charset="0"/>
                <a:cs typeface="Times New Roman" panose="02020603050405020304" charset="0"/>
              </a:rPr>
              <a:t>عينة صغيرة نسبيًا وغير عشوائية</a:t>
            </a:r>
            <a:r>
              <a:rPr lang="ar-AE" sz="2000" b="1" dirty="0">
                <a:latin typeface="Times New Roman" panose="02020603050405020304" charset="0"/>
                <a:cs typeface="Times New Roman" panose="02020603050405020304" charset="0"/>
              </a:rPr>
              <a:t>.</a:t>
            </a:r>
          </a:p>
          <a:p>
            <a:pPr algn="r">
              <a:lnSpc>
                <a:spcPct val="100000"/>
              </a:lnSpc>
              <a:buClrTx/>
              <a:buSzTx/>
            </a:pPr>
            <a:r>
              <a:rPr lang="ar-AE" sz="2000" b="1" dirty="0">
                <a:latin typeface="Times New Roman" panose="02020603050405020304" charset="0"/>
                <a:cs typeface="Times New Roman" panose="02020603050405020304" charset="0"/>
              </a:rPr>
              <a:t>  يتم استخدامه للحصول </a:t>
            </a:r>
            <a:r>
              <a:rPr lang="ar-AE" sz="2000" b="1" dirty="0">
                <a:solidFill>
                  <a:srgbClr val="C00000"/>
                </a:solidFill>
                <a:latin typeface="Times New Roman" panose="02020603050405020304" charset="0"/>
                <a:cs typeface="Times New Roman" panose="02020603050405020304" charset="0"/>
              </a:rPr>
              <a:t>على معلومات من فرد أو مجموعة صغيرة </a:t>
            </a:r>
            <a:r>
              <a:rPr lang="ar-AE" sz="2000" b="1" dirty="0">
                <a:latin typeface="Times New Roman" panose="02020603050405020304" charset="0"/>
                <a:cs typeface="Times New Roman" panose="02020603050405020304" charset="0"/>
              </a:rPr>
              <a:t>، </a:t>
            </a:r>
            <a:r>
              <a:rPr lang="ar-AE" sz="2000" b="1" dirty="0" smtClean="0">
                <a:latin typeface="Times New Roman" panose="02020603050405020304" charset="0"/>
                <a:cs typeface="Times New Roman" panose="02020603050405020304" charset="0"/>
              </a:rPr>
              <a:t>باستخدام </a:t>
            </a:r>
            <a:r>
              <a:rPr lang="ar-AE" sz="2000" b="1" dirty="0">
                <a:latin typeface="Times New Roman" panose="02020603050405020304" charset="0"/>
                <a:cs typeface="Times New Roman" panose="02020603050405020304" charset="0"/>
              </a:rPr>
              <a:t>سلسلة من الأسئلة العامة لتوجيه المحادثات ، </a:t>
            </a:r>
            <a:r>
              <a:rPr lang="ar-AE" sz="2000" b="1" u="sng" dirty="0">
                <a:latin typeface="Times New Roman" panose="02020603050405020304" charset="0"/>
                <a:cs typeface="Times New Roman" panose="02020603050405020304" charset="0"/>
              </a:rPr>
              <a:t>مع السماح بطرح أسئلة جديدة كنتيجة للمناقشة</a:t>
            </a:r>
            <a:endParaRPr lang="en-US" sz="2000" b="1" u="sng" dirty="0">
              <a:latin typeface="Times New Roman" panose="02020603050405020304" charset="0"/>
              <a:cs typeface="Times New Roman" panose="02020603050405020304" charset="0"/>
            </a:endParaRPr>
          </a:p>
          <a:p>
            <a:pPr indent="0" algn="just">
              <a:lnSpc>
                <a:spcPct val="100000"/>
              </a:lnSpc>
              <a:buClrTx/>
              <a:buSzTx/>
              <a:buFont typeface="Wingdings" panose="05000000000000000000" charset="0"/>
              <a:buNone/>
            </a:pPr>
            <a:endParaRPr 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35102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19</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215939" y="897606"/>
            <a:ext cx="8360410" cy="6173998"/>
          </a:xfrm>
          <a:prstGeom prst="rect">
            <a:avLst/>
          </a:prstGeom>
          <a:noFill/>
          <a:ln>
            <a:noFill/>
            <a:prstDash val="lgDash"/>
          </a:ln>
        </p:spPr>
        <p:txBody>
          <a:bodyPr wrap="square" rtlCol="0">
            <a:spAutoFit/>
          </a:bodyPr>
          <a:lstStyle/>
          <a:p>
            <a:pPr marL="2540" indent="-2540" algn="l">
              <a:lnSpc>
                <a:spcPct val="130000"/>
              </a:lnSpc>
              <a:buClrTx/>
              <a:buSzTx/>
              <a:buFont typeface="Arial" panose="020B0604020202020204" pitchFamily="34" charset="0"/>
              <a:buNone/>
            </a:pPr>
            <a:endParaRPr lang="fr-FR" altLang="en-US" sz="2400" b="1" dirty="0">
              <a:gradFill>
                <a:gsLst>
                  <a:gs pos="0">
                    <a:srgbClr val="14CD68"/>
                  </a:gs>
                  <a:gs pos="100000">
                    <a:srgbClr val="035C7D"/>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Key informant interviews</a:t>
            </a:r>
          </a:p>
          <a:p>
            <a:pPr indent="0" algn="ctr">
              <a:lnSpc>
                <a:spcPct val="100000"/>
              </a:lnSpc>
              <a:buClrTx/>
              <a:buSzTx/>
              <a:buFont typeface="Wingdings" panose="05000000000000000000" charset="0"/>
              <a:buNone/>
            </a:pPr>
            <a:endPar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r>
              <a:rPr lang="en-US" sz="1400" b="1" dirty="0">
                <a:solidFill>
                  <a:schemeClr val="tx1"/>
                </a:solidFill>
                <a:latin typeface="Times New Roman" panose="02020603050405020304" charset="0"/>
                <a:cs typeface="Times New Roman" panose="02020603050405020304" charset="0"/>
              </a:rPr>
              <a:t>Key informants can be </a:t>
            </a:r>
            <a:r>
              <a:rPr lang="en-US" sz="1400" b="1" dirty="0">
                <a:solidFill>
                  <a:schemeClr val="tx1"/>
                </a:solidFill>
                <a:highlight>
                  <a:srgbClr val="00FFFF"/>
                </a:highlight>
                <a:latin typeface="Times New Roman" panose="02020603050405020304" charset="0"/>
                <a:cs typeface="Times New Roman" panose="02020603050405020304" charset="0"/>
              </a:rPr>
              <a:t>an important source of information for project M&amp;E. </a:t>
            </a:r>
          </a:p>
          <a:p>
            <a:pPr marL="342900" indent="-342900" algn="just">
              <a:lnSpc>
                <a:spcPct val="100000"/>
              </a:lnSpc>
              <a:buClrTx/>
              <a:buSzTx/>
              <a:buFont typeface="Wingdings" panose="05000000000000000000" charset="0"/>
              <a:buChar char="ü"/>
            </a:pPr>
            <a:r>
              <a:rPr lang="fr-FR" altLang="en-US" sz="1400" b="1" dirty="0">
                <a:solidFill>
                  <a:schemeClr val="tx1"/>
                </a:solidFill>
                <a:latin typeface="Times New Roman" panose="02020603050405020304" charset="0"/>
                <a:cs typeface="Times New Roman" panose="02020603050405020304" charset="0"/>
              </a:rPr>
              <a:t>Q</a:t>
            </a:r>
            <a:r>
              <a:rPr lang="en-US" sz="1400" b="1" dirty="0" err="1">
                <a:solidFill>
                  <a:schemeClr val="tx1"/>
                </a:solidFill>
                <a:latin typeface="Times New Roman" panose="02020603050405020304" charset="0"/>
                <a:cs typeface="Times New Roman" panose="02020603050405020304" charset="0"/>
              </a:rPr>
              <a:t>uestioning</a:t>
            </a:r>
            <a:r>
              <a:rPr lang="en-US" sz="1400" b="1" dirty="0">
                <a:solidFill>
                  <a:schemeClr val="tx1"/>
                </a:solidFill>
                <a:latin typeface="Times New Roman" panose="02020603050405020304" charset="0"/>
                <a:cs typeface="Times New Roman" panose="02020603050405020304" charset="0"/>
              </a:rPr>
              <a:t> is generally </a:t>
            </a:r>
            <a:r>
              <a:rPr lang="en-US" sz="1400" b="1" u="sng" dirty="0">
                <a:solidFill>
                  <a:schemeClr val="tx1"/>
                </a:solidFill>
                <a:latin typeface="Times New Roman" panose="02020603050405020304" charset="0"/>
                <a:cs typeface="Times New Roman" panose="02020603050405020304" charset="0"/>
              </a:rPr>
              <a:t>semi-structured</a:t>
            </a:r>
            <a:r>
              <a:rPr lang="en-US" sz="1400" b="1" dirty="0">
                <a:solidFill>
                  <a:schemeClr val="tx1"/>
                </a:solidFill>
                <a:latin typeface="Times New Roman" panose="02020603050405020304" charset="0"/>
                <a:cs typeface="Times New Roman" panose="02020603050405020304" charset="0"/>
              </a:rPr>
              <a:t> and open-ended but can make use of structured close-ended questionnaires.</a:t>
            </a:r>
          </a:p>
          <a:p>
            <a:pPr marL="342900" indent="-342900" algn="just">
              <a:lnSpc>
                <a:spcPct val="100000"/>
              </a:lnSpc>
              <a:buClrTx/>
              <a:buSzTx/>
              <a:buFont typeface="Wingdings" panose="05000000000000000000" charset="0"/>
              <a:buChar char="ü"/>
            </a:pPr>
            <a:r>
              <a:rPr lang="en-US" sz="1400" b="1" dirty="0">
                <a:solidFill>
                  <a:schemeClr val="tx1"/>
                </a:solidFill>
                <a:latin typeface="Times New Roman" panose="02020603050405020304" charset="0"/>
                <a:cs typeface="Times New Roman" panose="02020603050405020304" charset="0"/>
              </a:rPr>
              <a:t>Key informants will be </a:t>
            </a:r>
            <a:r>
              <a:rPr lang="en-US" sz="1400" b="1" dirty="0">
                <a:solidFill>
                  <a:srgbClr val="0070C0"/>
                </a:solidFill>
                <a:latin typeface="Times New Roman" panose="02020603050405020304" charset="0"/>
                <a:cs typeface="Times New Roman" panose="02020603050405020304" charset="0"/>
              </a:rPr>
              <a:t>a small and purposively selected sample</a:t>
            </a:r>
            <a:r>
              <a:rPr lang="en-US" sz="1400" b="1" dirty="0">
                <a:solidFill>
                  <a:schemeClr val="tx1"/>
                </a:solidFill>
                <a:latin typeface="Times New Roman" panose="02020603050405020304" charset="0"/>
                <a:cs typeface="Times New Roman" panose="02020603050405020304" charset="0"/>
              </a:rPr>
              <a:t>, chosen because of their particular knowledge and position.</a:t>
            </a:r>
          </a:p>
          <a:p>
            <a:pPr marL="342900" indent="-342900" algn="just">
              <a:lnSpc>
                <a:spcPct val="100000"/>
              </a:lnSpc>
              <a:buClrTx/>
              <a:buSzTx/>
              <a:buFont typeface="Wingdings" panose="05000000000000000000" charset="0"/>
              <a:buChar char="ü"/>
            </a:pPr>
            <a:r>
              <a:rPr lang="en-US" sz="1400" b="1" dirty="0">
                <a:solidFill>
                  <a:schemeClr val="tx1"/>
                </a:solidFill>
                <a:latin typeface="Times New Roman" panose="02020603050405020304" charset="0"/>
                <a:cs typeface="Times New Roman" panose="02020603050405020304" charset="0"/>
              </a:rPr>
              <a:t> The selection of informants </a:t>
            </a:r>
            <a:r>
              <a:rPr lang="en-US" sz="1400" b="1" dirty="0">
                <a:solidFill>
                  <a:srgbClr val="00B050"/>
                </a:solidFill>
                <a:latin typeface="Times New Roman" panose="02020603050405020304" charset="0"/>
                <a:cs typeface="Times New Roman" panose="02020603050405020304" charset="0"/>
              </a:rPr>
              <a:t>should adequately represent possibly diverse viewpoints and concerns</a:t>
            </a:r>
            <a:r>
              <a:rPr lang="en-US" sz="1400" b="1" dirty="0">
                <a:solidFill>
                  <a:schemeClr val="tx1"/>
                </a:solidFill>
                <a:latin typeface="Times New Roman" panose="02020603050405020304" charset="0"/>
                <a:cs typeface="Times New Roman" panose="02020603050405020304" charset="0"/>
              </a:rPr>
              <a:t>, and should be sensitive to gender or other sources of </a:t>
            </a:r>
            <a:r>
              <a:rPr lang="en-US" sz="1400" b="1" dirty="0" smtClean="0">
                <a:solidFill>
                  <a:schemeClr val="tx1"/>
                </a:solidFill>
                <a:latin typeface="Times New Roman" panose="02020603050405020304" charset="0"/>
                <a:cs typeface="Times New Roman" panose="02020603050405020304" charset="0"/>
              </a:rPr>
              <a:t>bias</a:t>
            </a:r>
          </a:p>
          <a:p>
            <a:pPr marL="342900" indent="-342900" algn="ctr">
              <a:buFont typeface="Wingdings" panose="05000000000000000000" charset="0"/>
              <a:buChar char="ü"/>
            </a:pPr>
            <a:r>
              <a:rPr lang="en-US" sz="1400" b="1" dirty="0">
                <a:latin typeface="Times New Roman" panose="02020603050405020304" charset="0"/>
                <a:cs typeface="Times New Roman" panose="02020603050405020304" charset="0"/>
              </a:rPr>
              <a:t>Community meetings take the form</a:t>
            </a:r>
            <a:r>
              <a:rPr lang="en-US" sz="1400" b="1" dirty="0">
                <a:highlight>
                  <a:srgbClr val="FFFF00"/>
                </a:highlight>
                <a:latin typeface="Times New Roman" panose="02020603050405020304" charset="0"/>
                <a:cs typeface="Times New Roman" panose="02020603050405020304" charset="0"/>
              </a:rPr>
              <a:t> of public meetings with a larger group</a:t>
            </a:r>
            <a:r>
              <a:rPr lang="en-US" sz="1400" b="1" dirty="0">
                <a:latin typeface="Times New Roman" panose="02020603050405020304" charset="0"/>
                <a:cs typeface="Times New Roman" panose="02020603050405020304" charset="0"/>
              </a:rPr>
              <a:t>. When used for the purpose of gathering project M&amp;E information, they should be </a:t>
            </a:r>
            <a:r>
              <a:rPr lang="en-US" sz="1400" b="1" dirty="0">
                <a:solidFill>
                  <a:srgbClr val="00B050"/>
                </a:solidFill>
                <a:latin typeface="Times New Roman" panose="02020603050405020304" charset="0"/>
                <a:cs typeface="Times New Roman" panose="02020603050405020304" charset="0"/>
              </a:rPr>
              <a:t>based on an interview guide or checklist and facilitated by an interdisciplinary team</a:t>
            </a:r>
            <a:r>
              <a:rPr lang="en-US" sz="1400" b="1" dirty="0">
                <a:latin typeface="Times New Roman" panose="02020603050405020304" charset="0"/>
                <a:cs typeface="Times New Roman" panose="02020603050405020304" charset="0"/>
              </a:rPr>
              <a:t> rather than a single interviewer. </a:t>
            </a:r>
            <a:endParaRPr lang="en-US" sz="1400" b="1" dirty="0" smtClean="0">
              <a:latin typeface="Times New Roman" panose="02020603050405020304" charset="0"/>
              <a:cs typeface="Times New Roman" panose="02020603050405020304" charset="0"/>
            </a:endParaRPr>
          </a:p>
          <a:p>
            <a:pPr algn="ctr"/>
            <a:endParaRPr lang="en-US" sz="1400" b="1" dirty="0">
              <a:latin typeface="Times New Roman" panose="02020603050405020304" charset="0"/>
              <a:cs typeface="Times New Roman" panose="02020603050405020304" charset="0"/>
            </a:endParaRPr>
          </a:p>
          <a:p>
            <a:pPr algn="ctr">
              <a:lnSpc>
                <a:spcPct val="100000"/>
              </a:lnSpc>
              <a:buClrTx/>
              <a:buSzTx/>
            </a:pPr>
            <a:r>
              <a:rPr lang="ar-AE" sz="1600" b="1" dirty="0">
                <a:gradFill>
                  <a:gsLst>
                    <a:gs pos="0">
                      <a:srgbClr val="E30000"/>
                    </a:gs>
                    <a:gs pos="100000">
                      <a:srgbClr val="760303"/>
                    </a:gs>
                  </a:gsLst>
                  <a:lin scaled="0"/>
                </a:gradFill>
                <a:latin typeface="Times New Roman" panose="02020603050405020304" charset="0"/>
                <a:cs typeface="Times New Roman" panose="02020603050405020304" charset="0"/>
              </a:rPr>
              <a:t>مقابلات مع مصادر المعلومات الرئيسية</a:t>
            </a:r>
          </a:p>
          <a:p>
            <a:pPr marL="342900" indent="-342900" algn="r">
              <a:lnSpc>
                <a:spcPct val="100000"/>
              </a:lnSpc>
              <a:buClrTx/>
              <a:buSzTx/>
              <a:buFont typeface="Wingdings" panose="05000000000000000000" charset="0"/>
              <a:buChar char="ü"/>
            </a:pPr>
            <a:endParaRPr lang="ar-AE" sz="1400" b="1" dirty="0">
              <a:latin typeface="Times New Roman" panose="02020603050405020304" charset="0"/>
              <a:cs typeface="Times New Roman" panose="02020603050405020304" charset="0"/>
            </a:endParaRPr>
          </a:p>
          <a:p>
            <a:pPr algn="r">
              <a:lnSpc>
                <a:spcPct val="100000"/>
              </a:lnSpc>
              <a:buClrTx/>
              <a:buSzTx/>
            </a:pPr>
            <a:r>
              <a:rPr lang="ar-AE" sz="1400" b="1" dirty="0" smtClean="0">
                <a:latin typeface="Times New Roman" panose="02020603050405020304" charset="0"/>
                <a:cs typeface="Times New Roman" panose="02020603050405020304" charset="0"/>
              </a:rPr>
              <a:t>يمكن </a:t>
            </a:r>
            <a:r>
              <a:rPr lang="ar-AE" sz="1400" b="1" dirty="0">
                <a:latin typeface="Times New Roman" panose="02020603050405020304" charset="0"/>
                <a:cs typeface="Times New Roman" panose="02020603050405020304" charset="0"/>
              </a:rPr>
              <a:t>أن </a:t>
            </a:r>
            <a:r>
              <a:rPr lang="ar-AE" sz="1400" b="1" dirty="0">
                <a:solidFill>
                  <a:srgbClr val="00B050"/>
                </a:solidFill>
                <a:latin typeface="Times New Roman" panose="02020603050405020304" charset="0"/>
                <a:cs typeface="Times New Roman" panose="02020603050405020304" charset="0"/>
              </a:rPr>
              <a:t>يكون المخبرون الرئيسيون </a:t>
            </a:r>
            <a:r>
              <a:rPr lang="ar-AE" sz="1400" b="1" dirty="0">
                <a:latin typeface="Times New Roman" panose="02020603050405020304" charset="0"/>
                <a:cs typeface="Times New Roman" panose="02020603050405020304" charset="0"/>
              </a:rPr>
              <a:t>مصدرًا مهمًا للمعلومات لرصد وتقييم </a:t>
            </a:r>
            <a:r>
              <a:rPr lang="ar-AE" sz="1400" b="1" dirty="0" smtClean="0">
                <a:latin typeface="Times New Roman" panose="02020603050405020304" charset="0"/>
                <a:cs typeface="Times New Roman" panose="02020603050405020304" charset="0"/>
              </a:rPr>
              <a:t>المشروع</a:t>
            </a:r>
            <a:endParaRPr lang="ar-AE" sz="1400" b="1" dirty="0">
              <a:latin typeface="Times New Roman" panose="02020603050405020304" charset="0"/>
              <a:cs typeface="Times New Roman" panose="02020603050405020304" charset="0"/>
            </a:endParaRPr>
          </a:p>
          <a:p>
            <a:pPr algn="r">
              <a:lnSpc>
                <a:spcPct val="100000"/>
              </a:lnSpc>
              <a:buClrTx/>
              <a:buSzTx/>
            </a:pPr>
            <a:r>
              <a:rPr lang="ar-AE" sz="1400" b="1" dirty="0">
                <a:latin typeface="Times New Roman" panose="02020603050405020304" charset="0"/>
                <a:cs typeface="Times New Roman" panose="02020603050405020304" charset="0"/>
              </a:rPr>
              <a:t>عادة ما يكون </a:t>
            </a:r>
            <a:r>
              <a:rPr lang="ar-AE" sz="1400" b="1" u="sng" dirty="0">
                <a:latin typeface="Times New Roman" panose="02020603050405020304" charset="0"/>
                <a:cs typeface="Times New Roman" panose="02020603050405020304" charset="0"/>
              </a:rPr>
              <a:t>الاستجواب شبه منظم ومفتوح النهاية </a:t>
            </a:r>
            <a:r>
              <a:rPr lang="ar-AE" sz="1400" b="1" dirty="0">
                <a:latin typeface="Times New Roman" panose="02020603050405020304" charset="0"/>
                <a:cs typeface="Times New Roman" panose="02020603050405020304" charset="0"/>
              </a:rPr>
              <a:t>ولكن يمكن الاستفادة من الاستبيانات المنظمة ذات النهايات المغلقة.</a:t>
            </a:r>
          </a:p>
          <a:p>
            <a:pPr algn="r">
              <a:lnSpc>
                <a:spcPct val="100000"/>
              </a:lnSpc>
              <a:buClrTx/>
              <a:buSzTx/>
            </a:pPr>
            <a:r>
              <a:rPr lang="ar-AE" sz="1400" b="1" dirty="0">
                <a:latin typeface="Times New Roman" panose="02020603050405020304" charset="0"/>
                <a:cs typeface="Times New Roman" panose="02020603050405020304" charset="0"/>
              </a:rPr>
              <a:t>سيكون المخبرون </a:t>
            </a:r>
            <a:r>
              <a:rPr lang="ar-AE" sz="1400" b="1" dirty="0">
                <a:solidFill>
                  <a:srgbClr val="0070C0"/>
                </a:solidFill>
                <a:latin typeface="Times New Roman" panose="02020603050405020304" charset="0"/>
                <a:cs typeface="Times New Roman" panose="02020603050405020304" charset="0"/>
              </a:rPr>
              <a:t>الرئيسيون عينة صغيرة ومختارة عن قصد </a:t>
            </a:r>
            <a:r>
              <a:rPr lang="ar-AE" sz="1400" b="1" dirty="0">
                <a:latin typeface="Times New Roman" panose="02020603050405020304" charset="0"/>
                <a:cs typeface="Times New Roman" panose="02020603050405020304" charset="0"/>
              </a:rPr>
              <a:t>، ويتم اختيارهم بسبب معرفتهم وموقعهم الخاصين.</a:t>
            </a:r>
          </a:p>
          <a:p>
            <a:pPr marL="342900" indent="-342900" algn="r">
              <a:lnSpc>
                <a:spcPct val="100000"/>
              </a:lnSpc>
              <a:buClrTx/>
              <a:buSzTx/>
              <a:buFont typeface="Wingdings" panose="05000000000000000000" charset="0"/>
              <a:buChar char="ü"/>
            </a:pPr>
            <a:r>
              <a:rPr lang="ar-AE" sz="1400" b="1" dirty="0">
                <a:latin typeface="Times New Roman" panose="02020603050405020304" charset="0"/>
                <a:cs typeface="Times New Roman" panose="02020603050405020304" charset="0"/>
              </a:rPr>
              <a:t>  يجب أن يمثل اختيار المخبرين بشكل كاف وجهات نظر ومخاوف متنوعة ، ويجب أن يكون حساسًا للنوع الاجتماعي أو </a:t>
            </a:r>
            <a:r>
              <a:rPr lang="ar-AE" sz="1400" b="1" dirty="0" smtClean="0">
                <a:latin typeface="Times New Roman" panose="02020603050405020304" charset="0"/>
                <a:cs typeface="Times New Roman" panose="02020603050405020304" charset="0"/>
              </a:rPr>
              <a:t>مصادر التحيزالأخرى</a:t>
            </a:r>
            <a:endParaRPr lang="ar-AE" sz="1400" b="1" dirty="0">
              <a:latin typeface="Times New Roman" panose="02020603050405020304" charset="0"/>
              <a:cs typeface="Times New Roman" panose="02020603050405020304" charset="0"/>
            </a:endParaRPr>
          </a:p>
          <a:p>
            <a:pPr marL="342900" indent="-342900" algn="r">
              <a:lnSpc>
                <a:spcPct val="100000"/>
              </a:lnSpc>
              <a:buClrTx/>
              <a:buSzTx/>
              <a:buFont typeface="Wingdings" panose="05000000000000000000" charset="0"/>
              <a:buChar char="ü"/>
            </a:pPr>
            <a:r>
              <a:rPr lang="ar-AE" sz="1400" b="1" dirty="0">
                <a:latin typeface="Times New Roman" panose="02020603050405020304" charset="0"/>
                <a:cs typeface="Times New Roman" panose="02020603050405020304" charset="0"/>
              </a:rPr>
              <a:t>تأخذ اجتماعات المجتمع شكل اجتماعات عامة مع مجموعة أكبر. عند استخدامها لغرض جمع معلومات الرصد والتقييم الخاصة بالمشروع ، يجب أن تستند إلى دليل مقابلة أو قائمة مرجعية وأن ييسرها </a:t>
            </a:r>
            <a:r>
              <a:rPr lang="ar-AE" sz="1400" b="1" u="sng" dirty="0">
                <a:solidFill>
                  <a:srgbClr val="00B050"/>
                </a:solidFill>
                <a:latin typeface="Times New Roman" panose="02020603050405020304" charset="0"/>
                <a:cs typeface="Times New Roman" panose="02020603050405020304" charset="0"/>
              </a:rPr>
              <a:t>فريق متعدد التخصصات بدلاً من محاور واحد</a:t>
            </a:r>
            <a:r>
              <a:rPr lang="ar-AE" sz="1400" b="1" u="sng" dirty="0">
                <a:latin typeface="Times New Roman" panose="02020603050405020304" charset="0"/>
                <a:cs typeface="Times New Roman" panose="02020603050405020304" charset="0"/>
              </a:rPr>
              <a:t>.</a:t>
            </a:r>
            <a:endParaRPr lang="en-US" sz="1400" b="1" u="sng" dirty="0">
              <a:solidFill>
                <a:schemeClr val="tx1"/>
              </a:solidFill>
              <a:latin typeface="Times New Roman" panose="02020603050405020304" charset="0"/>
              <a:cs typeface="Times New Roman" panose="02020603050405020304" charset="0"/>
            </a:endParaRPr>
          </a:p>
          <a:p>
            <a:pPr indent="0" algn="just">
              <a:lnSpc>
                <a:spcPct val="100000"/>
              </a:lnSpc>
              <a:buClrTx/>
              <a:buSzTx/>
              <a:buFont typeface="Wingdings" panose="05000000000000000000" charset="0"/>
              <a:buNone/>
            </a:pPr>
            <a:endParaRPr lang="en-US" sz="1400" b="1" u="sng"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12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1200" b="1" dirty="0">
              <a:solidFill>
                <a:schemeClr val="tx1"/>
              </a:solidFill>
              <a:latin typeface="Times New Roman" panose="02020603050405020304" charset="0"/>
              <a:cs typeface="Times New Roman" panose="02020603050405020304" charset="0"/>
            </a:endParaRPr>
          </a:p>
          <a:p>
            <a:pPr algn="just">
              <a:lnSpc>
                <a:spcPct val="100000"/>
              </a:lnSpc>
              <a:buClrTx/>
              <a:buSzTx/>
            </a:pPr>
            <a:endParaRPr lang="en-US" sz="1200" b="1" dirty="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35102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20</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1123315"/>
            <a:ext cx="8360410" cy="6358664"/>
          </a:xfrm>
          <a:prstGeom prst="rect">
            <a:avLst/>
          </a:prstGeom>
          <a:noFill/>
          <a:ln>
            <a:noFill/>
            <a:prstDash val="lgDash"/>
          </a:ln>
        </p:spPr>
        <p:txBody>
          <a:bodyPr wrap="square" rtlCol="0">
            <a:spAutoFit/>
          </a:bodyPr>
          <a:lstStyle/>
          <a:p>
            <a:pPr marL="2540" indent="-2540" algn="l">
              <a:lnSpc>
                <a:spcPct val="130000"/>
              </a:lnSpc>
              <a:buClrTx/>
              <a:buSzTx/>
              <a:buFont typeface="Arial" panose="020B0604020202020204" pitchFamily="34" charset="0"/>
              <a:buNone/>
            </a:pPr>
            <a:endParaRPr lang="fr-FR" altLang="en-US" sz="2400" b="1" dirty="0">
              <a:gradFill>
                <a:gsLst>
                  <a:gs pos="0">
                    <a:srgbClr val="14CD68"/>
                  </a:gs>
                  <a:gs pos="100000">
                    <a:srgbClr val="035C7D"/>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Focus group interviews</a:t>
            </a:r>
          </a:p>
          <a:p>
            <a:pPr indent="0" algn="ctr">
              <a:lnSpc>
                <a:spcPct val="100000"/>
              </a:lnSpc>
              <a:buClrTx/>
              <a:buSzTx/>
              <a:buFont typeface="Wingdings" panose="05000000000000000000" charset="0"/>
              <a:buNone/>
            </a:pPr>
            <a:endPar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r>
              <a:rPr lang="en-US" sz="1600" b="1" dirty="0">
                <a:latin typeface="Times New Roman" panose="02020603050405020304" charset="0"/>
                <a:cs typeface="Times New Roman" panose="02020603050405020304" charset="0"/>
                <a:sym typeface="+mn-ea"/>
              </a:rPr>
              <a:t>Discussion with </a:t>
            </a:r>
            <a:r>
              <a:rPr lang="en-US" sz="1600" b="1" dirty="0">
                <a:highlight>
                  <a:srgbClr val="00FF00"/>
                </a:highlight>
                <a:latin typeface="Times New Roman" panose="02020603050405020304" charset="0"/>
                <a:cs typeface="Times New Roman" panose="02020603050405020304" charset="0"/>
                <a:sym typeface="+mn-ea"/>
              </a:rPr>
              <a:t>selected groups</a:t>
            </a:r>
            <a:r>
              <a:rPr lang="en-US" sz="1600" b="1" dirty="0">
                <a:latin typeface="Times New Roman" panose="02020603050405020304" charset="0"/>
                <a:cs typeface="Times New Roman" panose="02020603050405020304" charset="0"/>
                <a:sym typeface="+mn-ea"/>
              </a:rPr>
              <a:t> that are familiar with pertinent issues is another technique that </a:t>
            </a:r>
            <a:r>
              <a:rPr lang="en-US" sz="1600" b="1" u="sng" dirty="0">
                <a:latin typeface="Times New Roman" panose="02020603050405020304" charset="0"/>
                <a:cs typeface="Times New Roman" panose="02020603050405020304" charset="0"/>
                <a:sym typeface="+mn-ea"/>
              </a:rPr>
              <a:t>can be used to explore issues and processes, and to clarify details and gather opinions</a:t>
            </a:r>
            <a:r>
              <a:rPr lang="en-US" sz="1600" b="1" dirty="0">
                <a:latin typeface="Times New Roman" panose="02020603050405020304" charset="0"/>
                <a:cs typeface="Times New Roman" panose="02020603050405020304" charset="0"/>
                <a:sym typeface="+mn-ea"/>
              </a:rPr>
              <a:t>, before designing a formal and structured survey. </a:t>
            </a:r>
          </a:p>
          <a:p>
            <a:pPr marL="342900" indent="-342900" algn="just">
              <a:lnSpc>
                <a:spcPct val="100000"/>
              </a:lnSpc>
              <a:buClrTx/>
              <a:buSzTx/>
              <a:buFont typeface="Wingdings" panose="05000000000000000000" charset="0"/>
              <a:buChar char="ü"/>
            </a:pPr>
            <a:r>
              <a:rPr lang="en-US" sz="1600" b="1" dirty="0">
                <a:latin typeface="Times New Roman" panose="02020603050405020304" charset="0"/>
                <a:cs typeface="Times New Roman" panose="02020603050405020304" charset="0"/>
                <a:sym typeface="+mn-ea"/>
              </a:rPr>
              <a:t>Focus groups </a:t>
            </a:r>
            <a:r>
              <a:rPr lang="en-US" sz="1600" b="1" dirty="0">
                <a:highlight>
                  <a:srgbClr val="FF00FF"/>
                </a:highlight>
                <a:latin typeface="Times New Roman" panose="02020603050405020304" charset="0"/>
                <a:cs typeface="Times New Roman" panose="02020603050405020304" charset="0"/>
                <a:sym typeface="+mn-ea"/>
              </a:rPr>
              <a:t>are particularly useful for assessing opinions of change</a:t>
            </a:r>
            <a:r>
              <a:rPr lang="en-US" sz="1600" b="1" dirty="0">
                <a:latin typeface="Times New Roman" panose="02020603050405020304" charset="0"/>
                <a:cs typeface="Times New Roman" panose="02020603050405020304" charset="0"/>
                <a:sym typeface="+mn-ea"/>
              </a:rPr>
              <a:t> and</a:t>
            </a:r>
            <a:r>
              <a:rPr lang="en-US" sz="1600" b="1" u="sng" dirty="0">
                <a:latin typeface="Times New Roman" panose="02020603050405020304" charset="0"/>
                <a:cs typeface="Times New Roman" panose="02020603050405020304" charset="0"/>
                <a:sym typeface="+mn-ea"/>
              </a:rPr>
              <a:t> the causes of change, and the quality of project services</a:t>
            </a:r>
            <a:r>
              <a:rPr lang="en-US" sz="1600" b="1" dirty="0">
                <a:latin typeface="Times New Roman" panose="02020603050405020304" charset="0"/>
                <a:cs typeface="Times New Roman" panose="02020603050405020304" charset="0"/>
                <a:sym typeface="+mn-ea"/>
              </a:rPr>
              <a:t>, and for identifying areas that need improvement.</a:t>
            </a:r>
            <a:endParaRPr lang="en-US" sz="16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400" b="1" dirty="0">
              <a:solidFill>
                <a:schemeClr val="tx1"/>
              </a:solidFill>
              <a:latin typeface="Times New Roman" panose="02020603050405020304" charset="0"/>
              <a:cs typeface="Times New Roman" panose="02020603050405020304" charset="0"/>
            </a:endParaRPr>
          </a:p>
          <a:p>
            <a:pPr indent="0" algn="just">
              <a:lnSpc>
                <a:spcPct val="100000"/>
              </a:lnSpc>
              <a:buClrTx/>
              <a:buSzTx/>
              <a:buFont typeface="Wingdings" panose="05000000000000000000" charset="0"/>
              <a:buNone/>
            </a:pPr>
            <a:endParaRPr 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algn="ctr">
              <a:lnSpc>
                <a:spcPct val="100000"/>
              </a:lnSpc>
              <a:buClrTx/>
              <a:buSzTx/>
            </a:pPr>
            <a:r>
              <a:rPr lang="ar-AE" sz="2000" b="1" dirty="0">
                <a:solidFill>
                  <a:srgbClr val="C00000"/>
                </a:solidFill>
                <a:latin typeface="Times New Roman" panose="02020603050405020304" charset="0"/>
                <a:cs typeface="Times New Roman" panose="02020603050405020304" charset="0"/>
              </a:rPr>
              <a:t>المقابلات الجماعية المركزة</a:t>
            </a:r>
          </a:p>
          <a:p>
            <a:pPr marL="342900" indent="-342900" algn="r">
              <a:lnSpc>
                <a:spcPct val="100000"/>
              </a:lnSpc>
              <a:buClrTx/>
              <a:buSzTx/>
              <a:buFont typeface="Wingdings" panose="05000000000000000000" charset="0"/>
              <a:buChar char="ü"/>
            </a:pPr>
            <a:endParaRPr lang="ar-AE" sz="2000" b="1" dirty="0">
              <a:latin typeface="Times New Roman" panose="02020603050405020304" charset="0"/>
              <a:cs typeface="Times New Roman" panose="02020603050405020304" charset="0"/>
            </a:endParaRPr>
          </a:p>
          <a:p>
            <a:pPr algn="r">
              <a:lnSpc>
                <a:spcPct val="100000"/>
              </a:lnSpc>
              <a:buClrTx/>
              <a:buSzTx/>
            </a:pPr>
            <a:r>
              <a:rPr lang="ar-AE" sz="2000" b="1" u="sng" dirty="0">
                <a:latin typeface="Times New Roman" panose="02020603050405020304" charset="0"/>
                <a:cs typeface="Times New Roman" panose="02020603050405020304" charset="0"/>
              </a:rPr>
              <a:t>المناقشة مع مجموعات مختارة على دراية بالمسائل ذات الصلة </a:t>
            </a:r>
            <a:r>
              <a:rPr lang="ar-AE" sz="2000" b="1" dirty="0">
                <a:latin typeface="Times New Roman" panose="02020603050405020304" charset="0"/>
                <a:cs typeface="Times New Roman" panose="02020603050405020304" charset="0"/>
              </a:rPr>
              <a:t>هي تقنية أخرى يمكن استخدامها لاستكشاف القضايا والعمليات ، ولتوضيح التفاصيل وجمع الآراء </a:t>
            </a:r>
            <a:r>
              <a:rPr lang="ar-AE" sz="2000" b="1" dirty="0">
                <a:solidFill>
                  <a:srgbClr val="00B050"/>
                </a:solidFill>
                <a:latin typeface="Times New Roman" panose="02020603050405020304" charset="0"/>
                <a:cs typeface="Times New Roman" panose="02020603050405020304" charset="0"/>
              </a:rPr>
              <a:t>، قبل تصميم مسح رسمي ومنظم</a:t>
            </a:r>
            <a:r>
              <a:rPr lang="ar-AE" sz="2000" b="1" dirty="0">
                <a:latin typeface="Times New Roman" panose="02020603050405020304" charset="0"/>
                <a:cs typeface="Times New Roman" panose="02020603050405020304" charset="0"/>
              </a:rPr>
              <a:t>.</a:t>
            </a:r>
          </a:p>
          <a:p>
            <a:pPr algn="r">
              <a:lnSpc>
                <a:spcPct val="100000"/>
              </a:lnSpc>
              <a:buClrTx/>
              <a:buSzTx/>
            </a:pPr>
            <a:r>
              <a:rPr lang="ar-AE" sz="2000" b="1" dirty="0">
                <a:latin typeface="Times New Roman" panose="02020603050405020304" charset="0"/>
                <a:cs typeface="Times New Roman" panose="02020603050405020304" charset="0"/>
              </a:rPr>
              <a:t>مجموعات التركيز مفيدة بشكل </a:t>
            </a:r>
            <a:r>
              <a:rPr lang="ar-AE" sz="2000" b="1" u="sng" dirty="0">
                <a:latin typeface="Times New Roman" panose="02020603050405020304" charset="0"/>
                <a:cs typeface="Times New Roman" panose="02020603050405020304" charset="0"/>
              </a:rPr>
              <a:t>خاص لتقييم آراء التغيير وأسباب التغيير ، وجودة خدمات المشروع ، وتحديد المجالات التي تحتاج إلى تحسين.</a:t>
            </a:r>
            <a:endParaRPr lang="en-US" sz="2000" b="1" u="sng"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35102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21</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81610" y="1176655"/>
            <a:ext cx="8360410" cy="5373779"/>
          </a:xfrm>
          <a:prstGeom prst="rect">
            <a:avLst/>
          </a:prstGeom>
          <a:noFill/>
          <a:ln>
            <a:noFill/>
            <a:prstDash val="lgDash"/>
          </a:ln>
        </p:spPr>
        <p:txBody>
          <a:bodyPr wrap="square" rtlCol="0">
            <a:spAutoFit/>
          </a:bodyPr>
          <a:lstStyle/>
          <a:p>
            <a:pPr marL="2540" indent="-2540" algn="l">
              <a:lnSpc>
                <a:spcPct val="130000"/>
              </a:lnSpc>
              <a:buClrTx/>
              <a:buSzTx/>
              <a:buFont typeface="Arial" panose="020B0604020202020204" pitchFamily="34" charset="0"/>
              <a:buNone/>
            </a:pPr>
            <a:endParaRPr lang="fr-FR" alt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algn="ctr">
              <a:lnSpc>
                <a:spcPct val="100000"/>
              </a:lnSpc>
              <a:buClrTx/>
              <a:buSzTx/>
            </a:pPr>
            <a:r>
              <a:rPr lang="fr-FR" altLang="en-US" sz="1400" b="1" dirty="0">
                <a:gradFill>
                  <a:gsLst>
                    <a:gs pos="0">
                      <a:srgbClr val="E30000"/>
                    </a:gs>
                    <a:gs pos="100000">
                      <a:srgbClr val="760303"/>
                    </a:gs>
                  </a:gsLst>
                  <a:lin scaled="0"/>
                </a:gradFill>
                <a:latin typeface="Times New Roman" panose="02020603050405020304" charset="0"/>
                <a:cs typeface="Times New Roman" panose="02020603050405020304" charset="0"/>
              </a:rPr>
              <a:t>Rapid </a:t>
            </a:r>
            <a:r>
              <a:rPr lang="fr-FR" altLang="en-US" sz="1400" b="1" dirty="0" err="1" smtClean="0">
                <a:gradFill>
                  <a:gsLst>
                    <a:gs pos="0">
                      <a:srgbClr val="E30000"/>
                    </a:gs>
                    <a:gs pos="100000">
                      <a:srgbClr val="760303"/>
                    </a:gs>
                  </a:gsLst>
                  <a:lin scaled="0"/>
                </a:gradFill>
                <a:latin typeface="Times New Roman" panose="02020603050405020304" charset="0"/>
                <a:cs typeface="Times New Roman" panose="02020603050405020304" charset="0"/>
              </a:rPr>
              <a:t>Appraisal</a:t>
            </a:r>
            <a:r>
              <a:rPr lang="fr-FR" altLang="en-US" sz="1400" b="1" dirty="0" smtClean="0">
                <a:gradFill>
                  <a:gsLst>
                    <a:gs pos="0">
                      <a:srgbClr val="E30000"/>
                    </a:gs>
                    <a:gs pos="100000">
                      <a:srgbClr val="760303"/>
                    </a:gs>
                  </a:gsLst>
                  <a:lin scaled="0"/>
                </a:gradFill>
                <a:latin typeface="Times New Roman" panose="02020603050405020304" charset="0"/>
                <a:cs typeface="Times New Roman" panose="02020603050405020304" charset="0"/>
              </a:rPr>
              <a:t> </a:t>
            </a:r>
            <a:r>
              <a:rPr lang="fr-FR" altLang="en-US" sz="1400" b="1" dirty="0">
                <a:gradFill>
                  <a:gsLst>
                    <a:gs pos="0">
                      <a:srgbClr val="E30000"/>
                    </a:gs>
                    <a:gs pos="100000">
                      <a:srgbClr val="760303"/>
                    </a:gs>
                  </a:gsLst>
                  <a:lin scaled="0"/>
                </a:gradFill>
                <a:latin typeface="Times New Roman" panose="02020603050405020304" charset="0"/>
                <a:cs typeface="Times New Roman" panose="02020603050405020304" charset="0"/>
              </a:rPr>
              <a:t>(</a:t>
            </a:r>
            <a:r>
              <a:rPr lang="fr-FR" altLang="en-US" sz="1400" b="1" dirty="0" smtClean="0">
                <a:gradFill>
                  <a:gsLst>
                    <a:gs pos="0">
                      <a:srgbClr val="E30000"/>
                    </a:gs>
                    <a:gs pos="100000">
                      <a:srgbClr val="760303"/>
                    </a:gs>
                  </a:gsLst>
                  <a:lin scaled="0"/>
                </a:gradFill>
                <a:latin typeface="Times New Roman" panose="02020603050405020304" charset="0"/>
                <a:cs typeface="Times New Roman" panose="02020603050405020304" charset="0"/>
              </a:rPr>
              <a:t>RA</a:t>
            </a:r>
            <a:r>
              <a:rPr lang="fr-FR" altLang="en-US" sz="1400" b="1" dirty="0">
                <a:gradFill>
                  <a:gsLst>
                    <a:gs pos="0">
                      <a:srgbClr val="E30000"/>
                    </a:gs>
                    <a:gs pos="100000">
                      <a:srgbClr val="760303"/>
                    </a:gs>
                  </a:gsLst>
                  <a:lin scaled="0"/>
                </a:gradFill>
                <a:latin typeface="Times New Roman" panose="02020603050405020304" charset="0"/>
                <a:cs typeface="Times New Roman" panose="02020603050405020304" charset="0"/>
              </a:rPr>
              <a:t>)</a:t>
            </a:r>
          </a:p>
          <a:p>
            <a:pPr marL="342900" indent="-342900" algn="ctr">
              <a:lnSpc>
                <a:spcPct val="100000"/>
              </a:lnSpc>
              <a:buClrTx/>
              <a:buSzTx/>
              <a:buFont typeface="Wingdings" panose="05000000000000000000" charset="0"/>
              <a:buChar char="ü"/>
            </a:pPr>
            <a:endParaRPr lang="fr-FR" altLang="en-US" sz="1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Ø"/>
            </a:pPr>
            <a:r>
              <a:rPr lang="en-US" sz="1400" b="1" dirty="0">
                <a:solidFill>
                  <a:schemeClr val="tx1"/>
                </a:solidFill>
                <a:latin typeface="Times New Roman" panose="02020603050405020304" charset="0"/>
                <a:cs typeface="Times New Roman" panose="02020603050405020304" charset="0"/>
              </a:rPr>
              <a:t>RRA can be described as </a:t>
            </a:r>
            <a:r>
              <a:rPr lang="en-US" sz="1400" b="1" dirty="0">
                <a:solidFill>
                  <a:schemeClr val="tx1"/>
                </a:solidFill>
                <a:highlight>
                  <a:srgbClr val="FFFF00"/>
                </a:highlight>
                <a:latin typeface="Times New Roman" panose="02020603050405020304" charset="0"/>
                <a:cs typeface="Times New Roman" panose="02020603050405020304" charset="0"/>
              </a:rPr>
              <a:t>a systematic but semi-structured research activity </a:t>
            </a:r>
            <a:r>
              <a:rPr lang="en-US" sz="1400" b="1" dirty="0">
                <a:solidFill>
                  <a:schemeClr val="tx1"/>
                </a:solidFill>
                <a:latin typeface="Times New Roman" panose="02020603050405020304" charset="0"/>
                <a:cs typeface="Times New Roman" panose="02020603050405020304" charset="0"/>
              </a:rPr>
              <a:t>carried out by </a:t>
            </a:r>
            <a:r>
              <a:rPr lang="en-US" sz="1400" b="1" u="sng" dirty="0">
                <a:solidFill>
                  <a:schemeClr val="tx1"/>
                </a:solidFill>
                <a:latin typeface="Times New Roman" panose="02020603050405020304" charset="0"/>
                <a:cs typeface="Times New Roman" panose="02020603050405020304" charset="0"/>
              </a:rPr>
              <a:t>a multidisciplinary team over a relatively short period of time</a:t>
            </a:r>
            <a:r>
              <a:rPr lang="en-US" sz="1400" b="1" dirty="0">
                <a:solidFill>
                  <a:schemeClr val="tx1"/>
                </a:solidFill>
                <a:latin typeface="Times New Roman" panose="02020603050405020304" charset="0"/>
                <a:cs typeface="Times New Roman" panose="02020603050405020304" charset="0"/>
              </a:rPr>
              <a:t>.</a:t>
            </a:r>
          </a:p>
          <a:p>
            <a:pPr marL="342900" indent="-342900" algn="just">
              <a:lnSpc>
                <a:spcPct val="100000"/>
              </a:lnSpc>
              <a:buClrTx/>
              <a:buSzTx/>
              <a:buFont typeface="Wingdings" panose="05000000000000000000" charset="0"/>
              <a:buChar char="Ø"/>
            </a:pPr>
            <a:r>
              <a:rPr lang="en-US" sz="1400" b="1" dirty="0">
                <a:solidFill>
                  <a:schemeClr val="tx1"/>
                </a:solidFill>
                <a:latin typeface="Times New Roman" panose="02020603050405020304" charset="0"/>
                <a:cs typeface="Times New Roman" panose="02020603050405020304" charset="0"/>
              </a:rPr>
              <a:t> It can involve a range of informal data collection techniques such as semi-structured interviews, transect walks, mapping, and wealth and matrix ranking.</a:t>
            </a:r>
          </a:p>
          <a:p>
            <a:pPr marL="342900" indent="-342900" algn="just">
              <a:lnSpc>
                <a:spcPct val="100000"/>
              </a:lnSpc>
              <a:buClrTx/>
              <a:buSzTx/>
              <a:buFont typeface="Wingdings" panose="05000000000000000000" charset="0"/>
              <a:buChar char="Ø"/>
            </a:pPr>
            <a:r>
              <a:rPr lang="en-US" sz="1400" b="1" dirty="0">
                <a:solidFill>
                  <a:schemeClr val="tx1"/>
                </a:solidFill>
                <a:latin typeface="Times New Roman" panose="02020603050405020304" charset="0"/>
                <a:cs typeface="Times New Roman" panose="02020603050405020304" charset="0"/>
              </a:rPr>
              <a:t> It can be used as part of the project M&amp;E system, either at appraisal </a:t>
            </a:r>
            <a:r>
              <a:rPr lang="en-US" sz="1400" b="1" dirty="0">
                <a:solidFill>
                  <a:schemeClr val="tx1"/>
                </a:solidFill>
                <a:highlight>
                  <a:srgbClr val="00FFFF"/>
                </a:highlight>
                <a:latin typeface="Times New Roman" panose="02020603050405020304" charset="0"/>
                <a:cs typeface="Times New Roman" panose="02020603050405020304" charset="0"/>
              </a:rPr>
              <a:t>to gather baseline information and help improve project design</a:t>
            </a:r>
            <a:r>
              <a:rPr lang="fr-FR" altLang="en-US" sz="1400" b="1" dirty="0">
                <a:solidFill>
                  <a:schemeClr val="tx1"/>
                </a:solidFill>
                <a:highlight>
                  <a:srgbClr val="00FFFF"/>
                </a:highlight>
                <a:latin typeface="Times New Roman" panose="02020603050405020304" charset="0"/>
                <a:cs typeface="Times New Roman" panose="02020603050405020304" charset="0"/>
              </a:rPr>
              <a:t>.</a:t>
            </a:r>
            <a:endParaRPr lang="en-US" sz="1200" b="1" dirty="0">
              <a:solidFill>
                <a:schemeClr val="tx1"/>
              </a:soli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ar-AE" sz="2000" b="1" dirty="0">
                <a:solidFill>
                  <a:srgbClr val="C00000"/>
                </a:solidFill>
                <a:latin typeface="Times New Roman" panose="02020603050405020304" charset="0"/>
                <a:cs typeface="Times New Roman" panose="02020603050405020304" charset="0"/>
              </a:rPr>
              <a:t>التقييم </a:t>
            </a:r>
            <a:r>
              <a:rPr lang="ar-AE" sz="2000" b="1" dirty="0" smtClean="0">
                <a:solidFill>
                  <a:srgbClr val="C00000"/>
                </a:solidFill>
                <a:latin typeface="Times New Roman" panose="02020603050405020304" charset="0"/>
                <a:cs typeface="Times New Roman" panose="02020603050405020304" charset="0"/>
              </a:rPr>
              <a:t>السريع</a:t>
            </a:r>
            <a:endParaRPr lang="fr-FR" sz="2000" b="1" dirty="0" smtClean="0">
              <a:solidFill>
                <a:srgbClr val="C00000"/>
              </a:solidFill>
              <a:latin typeface="Times New Roman" panose="02020603050405020304" charset="0"/>
              <a:cs typeface="Times New Roman" panose="02020603050405020304" charset="0"/>
            </a:endParaRPr>
          </a:p>
          <a:p>
            <a:pPr algn="ctr">
              <a:lnSpc>
                <a:spcPct val="100000"/>
              </a:lnSpc>
              <a:buClrTx/>
              <a:buSzTx/>
            </a:pPr>
            <a:endParaRPr lang="en-US" sz="2000" b="1" dirty="0" smtClean="0">
              <a:latin typeface="Times New Roman" panose="02020603050405020304" charset="0"/>
              <a:cs typeface="Times New Roman" panose="02020603050405020304" charset="0"/>
            </a:endParaRPr>
          </a:p>
          <a:p>
            <a:pPr marL="342900" indent="-342900" algn="r">
              <a:lnSpc>
                <a:spcPct val="100000"/>
              </a:lnSpc>
              <a:buClrTx/>
              <a:buSzTx/>
              <a:buFont typeface="Wingdings" panose="05000000000000000000" charset="0"/>
              <a:buChar char="ü"/>
            </a:pPr>
            <a:r>
              <a:rPr lang="ar-AE" sz="2000" b="1" dirty="0" smtClean="0">
                <a:latin typeface="Times New Roman" panose="02020603050405020304" charset="0"/>
                <a:cs typeface="Times New Roman" panose="02020603050405020304" charset="0"/>
              </a:rPr>
              <a:t>يمكن </a:t>
            </a:r>
            <a:r>
              <a:rPr lang="ar-AE" sz="2000" b="1" dirty="0">
                <a:latin typeface="Times New Roman" panose="02020603050405020304" charset="0"/>
                <a:cs typeface="Times New Roman" panose="02020603050405020304" charset="0"/>
              </a:rPr>
              <a:t>وصف </a:t>
            </a:r>
            <a:r>
              <a:rPr lang="ar-AE" sz="2000" b="1" u="sng" dirty="0" smtClean="0">
                <a:latin typeface="Times New Roman" panose="02020603050405020304" charset="0"/>
                <a:cs typeface="Times New Roman" panose="02020603050405020304" charset="0"/>
              </a:rPr>
              <a:t>بأنه </a:t>
            </a:r>
            <a:r>
              <a:rPr lang="ar-AE" sz="2000" b="1" u="sng" dirty="0">
                <a:latin typeface="Times New Roman" panose="02020603050405020304" charset="0"/>
                <a:cs typeface="Times New Roman" panose="02020603050405020304" charset="0"/>
              </a:rPr>
              <a:t>نشاط بحثي منهجي ولكن شبه منظم </a:t>
            </a:r>
            <a:r>
              <a:rPr lang="ar-AE" sz="2000" b="1" dirty="0">
                <a:latin typeface="Times New Roman" panose="02020603050405020304" charset="0"/>
                <a:cs typeface="Times New Roman" panose="02020603050405020304" charset="0"/>
              </a:rPr>
              <a:t>يقوم به فريق متعدد التخصصات خلال </a:t>
            </a:r>
            <a:r>
              <a:rPr lang="ar-AE" sz="2000" b="1" dirty="0" smtClean="0">
                <a:latin typeface="Times New Roman" panose="02020603050405020304" charset="0"/>
                <a:cs typeface="Times New Roman" panose="02020603050405020304" charset="0"/>
              </a:rPr>
              <a:t>فترة</a:t>
            </a:r>
            <a:r>
              <a:rPr lang="ar-AE" sz="2000" b="1" dirty="0" smtClean="0">
                <a:solidFill>
                  <a:srgbClr val="0070C0"/>
                </a:solidFill>
                <a:latin typeface="Times New Roman" panose="02020603050405020304" charset="0"/>
                <a:cs typeface="Times New Roman" panose="02020603050405020304" charset="0"/>
              </a:rPr>
              <a:t>زمنية </a:t>
            </a:r>
            <a:r>
              <a:rPr lang="ar-AE" sz="2000" b="1" dirty="0">
                <a:solidFill>
                  <a:srgbClr val="0070C0"/>
                </a:solidFill>
                <a:latin typeface="Times New Roman" panose="02020603050405020304" charset="0"/>
                <a:cs typeface="Times New Roman" panose="02020603050405020304" charset="0"/>
              </a:rPr>
              <a:t>قصيرة نسبيًا.</a:t>
            </a:r>
          </a:p>
          <a:p>
            <a:pPr algn="r">
              <a:lnSpc>
                <a:spcPct val="100000"/>
              </a:lnSpc>
              <a:buClrTx/>
              <a:buSzTx/>
            </a:pPr>
            <a:r>
              <a:rPr lang="ar-AE" sz="2000" b="1" dirty="0">
                <a:latin typeface="Times New Roman" panose="02020603050405020304" charset="0"/>
                <a:cs typeface="Times New Roman" panose="02020603050405020304" charset="0"/>
              </a:rPr>
              <a:t>  يمكن أن يتضمن مجموعة من تقنيات جمع البيانات غير الرسمية مثل المقابلات شبه المنظمة ، والمشي الميدانية ، ورسم الخرائط ، وترتيب الثروة والمصفوفة.</a:t>
            </a:r>
          </a:p>
          <a:p>
            <a:pPr algn="r">
              <a:lnSpc>
                <a:spcPct val="100000"/>
              </a:lnSpc>
              <a:buClrTx/>
              <a:buSzTx/>
            </a:pPr>
            <a:r>
              <a:rPr lang="ar-AE" sz="2000" b="1" dirty="0">
                <a:latin typeface="Times New Roman" panose="02020603050405020304" charset="0"/>
                <a:cs typeface="Times New Roman" panose="02020603050405020304" charset="0"/>
              </a:rPr>
              <a:t>  يمكن استخدامه </a:t>
            </a:r>
            <a:r>
              <a:rPr lang="ar-AE" sz="2000" b="1" u="sng" dirty="0">
                <a:latin typeface="Times New Roman" panose="02020603050405020304" charset="0"/>
                <a:cs typeface="Times New Roman" panose="02020603050405020304" charset="0"/>
              </a:rPr>
              <a:t>كجزء من </a:t>
            </a:r>
            <a:r>
              <a:rPr lang="ar-AE" sz="2000" b="1" u="sng" dirty="0" smtClean="0">
                <a:latin typeface="Times New Roman" panose="02020603050405020304" charset="0"/>
                <a:cs typeface="Times New Roman" panose="02020603050405020304" charset="0"/>
              </a:rPr>
              <a:t>نظام التقييم </a:t>
            </a:r>
            <a:r>
              <a:rPr lang="ar-AE" sz="2000" b="1" u="sng" dirty="0">
                <a:latin typeface="Times New Roman" panose="02020603050405020304" charset="0"/>
                <a:cs typeface="Times New Roman" panose="02020603050405020304" charset="0"/>
              </a:rPr>
              <a:t>لجمع معلومات أساسية والمساعدة </a:t>
            </a:r>
            <a:r>
              <a:rPr lang="ar-AE" sz="2000" b="1" u="sng" dirty="0">
                <a:solidFill>
                  <a:srgbClr val="00B050"/>
                </a:solidFill>
                <a:latin typeface="Times New Roman" panose="02020603050405020304" charset="0"/>
                <a:cs typeface="Times New Roman" panose="02020603050405020304" charset="0"/>
              </a:rPr>
              <a:t>في تحسين تصميم المشروع.</a:t>
            </a:r>
            <a:endParaRPr lang="en-US" sz="2000" b="1" u="sng" dirty="0">
              <a:solidFill>
                <a:srgbClr val="00B050"/>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35102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22</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1123315"/>
            <a:ext cx="8360410" cy="5773888"/>
          </a:xfrm>
          <a:prstGeom prst="rect">
            <a:avLst/>
          </a:prstGeom>
          <a:noFill/>
          <a:ln>
            <a:noFill/>
            <a:prstDash val="lgDash"/>
          </a:ln>
        </p:spPr>
        <p:txBody>
          <a:bodyPr wrap="square" rtlCol="0">
            <a:spAutoFit/>
          </a:bodyPr>
          <a:lstStyle/>
          <a:p>
            <a:pPr marL="2540" indent="-2540" algn="l">
              <a:lnSpc>
                <a:spcPct val="130000"/>
              </a:lnSpc>
              <a:buClrTx/>
              <a:buSzTx/>
              <a:buFont typeface="Arial" panose="020B0604020202020204" pitchFamily="34" charset="0"/>
              <a:buNone/>
            </a:pPr>
            <a:endParaRPr lang="fr-FR" alt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fr-FR" altLang="en-US" sz="1600" b="1" dirty="0" err="1">
                <a:gradFill>
                  <a:gsLst>
                    <a:gs pos="0">
                      <a:srgbClr val="E30000"/>
                    </a:gs>
                    <a:gs pos="100000">
                      <a:srgbClr val="760303"/>
                    </a:gs>
                  </a:gsLst>
                  <a:lin scaled="0"/>
                </a:gradFill>
                <a:latin typeface="Times New Roman" panose="02020603050405020304" charset="0"/>
                <a:cs typeface="Times New Roman" panose="02020603050405020304" charset="0"/>
              </a:rPr>
              <a:t>Participatory</a:t>
            </a:r>
            <a:r>
              <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 </a:t>
            </a:r>
            <a:r>
              <a:rPr lang="fr-FR" altLang="en-US" sz="1600" b="1" dirty="0" err="1" smtClean="0">
                <a:gradFill>
                  <a:gsLst>
                    <a:gs pos="0">
                      <a:srgbClr val="E30000"/>
                    </a:gs>
                    <a:gs pos="100000">
                      <a:srgbClr val="760303"/>
                    </a:gs>
                  </a:gsLst>
                  <a:lin scaled="0"/>
                </a:gradFill>
                <a:latin typeface="Times New Roman" panose="02020603050405020304" charset="0"/>
                <a:cs typeface="Times New Roman" panose="02020603050405020304" charset="0"/>
              </a:rPr>
              <a:t>Appraisal</a:t>
            </a:r>
            <a:r>
              <a:rPr lang="fr-FR" altLang="en-US" sz="1600" b="1" dirty="0" smtClean="0">
                <a:gradFill>
                  <a:gsLst>
                    <a:gs pos="0">
                      <a:srgbClr val="E30000"/>
                    </a:gs>
                    <a:gs pos="100000">
                      <a:srgbClr val="760303"/>
                    </a:gs>
                  </a:gsLst>
                  <a:lin scaled="0"/>
                </a:gradFill>
                <a:latin typeface="Times New Roman" panose="02020603050405020304" charset="0"/>
                <a:cs typeface="Times New Roman" panose="02020603050405020304" charset="0"/>
              </a:rPr>
              <a:t> </a:t>
            </a:r>
            <a:r>
              <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a:t>
            </a:r>
            <a:r>
              <a:rPr lang="fr-FR" altLang="en-US" sz="1600" b="1" dirty="0" smtClean="0">
                <a:gradFill>
                  <a:gsLst>
                    <a:gs pos="0">
                      <a:srgbClr val="E30000"/>
                    </a:gs>
                    <a:gs pos="100000">
                      <a:srgbClr val="760303"/>
                    </a:gs>
                  </a:gsLst>
                  <a:lin scaled="0"/>
                </a:gradFill>
                <a:latin typeface="Times New Roman" panose="02020603050405020304" charset="0"/>
                <a:cs typeface="Times New Roman" panose="02020603050405020304" charset="0"/>
              </a:rPr>
              <a:t>PA</a:t>
            </a:r>
            <a:r>
              <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a:t>
            </a:r>
          </a:p>
          <a:p>
            <a:pPr marL="342900" indent="-342900" algn="ctr">
              <a:lnSpc>
                <a:spcPct val="100000"/>
              </a:lnSpc>
              <a:buClrTx/>
              <a:buSzTx/>
              <a:buFont typeface="Wingdings" panose="05000000000000000000" charset="0"/>
              <a:buChar char="ü"/>
            </a:pPr>
            <a:endPar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Ø"/>
            </a:pPr>
            <a:r>
              <a:rPr lang="en-US" sz="1600" b="1" dirty="0" smtClean="0">
                <a:solidFill>
                  <a:schemeClr val="tx1"/>
                </a:solidFill>
                <a:latin typeface="Times New Roman" panose="02020603050405020304" charset="0"/>
                <a:cs typeface="Times New Roman" panose="02020603050405020304" charset="0"/>
              </a:rPr>
              <a:t>PA </a:t>
            </a:r>
            <a:r>
              <a:rPr lang="en-US" sz="1600" b="1" dirty="0">
                <a:solidFill>
                  <a:schemeClr val="tx1"/>
                </a:solidFill>
                <a:latin typeface="Times New Roman" panose="02020603050405020304" charset="0"/>
                <a:cs typeface="Times New Roman" panose="02020603050405020304" charset="0"/>
              </a:rPr>
              <a:t>uses </a:t>
            </a:r>
            <a:r>
              <a:rPr lang="en-US" sz="1600" b="1" dirty="0">
                <a:solidFill>
                  <a:schemeClr val="tx1"/>
                </a:solidFill>
                <a:highlight>
                  <a:srgbClr val="FF00FF"/>
                </a:highlight>
                <a:latin typeface="Times New Roman" panose="02020603050405020304" charset="0"/>
                <a:cs typeface="Times New Roman" panose="02020603050405020304" charset="0"/>
              </a:rPr>
              <a:t>a similar array of data collection methods to </a:t>
            </a:r>
            <a:r>
              <a:rPr lang="en-US" sz="1600" b="1" dirty="0" smtClean="0">
                <a:solidFill>
                  <a:schemeClr val="tx1"/>
                </a:solidFill>
                <a:highlight>
                  <a:srgbClr val="FF00FF"/>
                </a:highlight>
                <a:latin typeface="Times New Roman" panose="02020603050405020304" charset="0"/>
                <a:cs typeface="Times New Roman" panose="02020603050405020304" charset="0"/>
              </a:rPr>
              <a:t>RA </a:t>
            </a:r>
            <a:r>
              <a:rPr lang="en-US" sz="1600" b="1" dirty="0">
                <a:solidFill>
                  <a:schemeClr val="tx1"/>
                </a:solidFill>
                <a:latin typeface="Times New Roman" panose="02020603050405020304" charset="0"/>
                <a:cs typeface="Times New Roman" panose="02020603050405020304" charset="0"/>
              </a:rPr>
              <a:t>but places greater </a:t>
            </a:r>
            <a:r>
              <a:rPr lang="en-US" sz="1600" b="1" u="sng" dirty="0">
                <a:solidFill>
                  <a:schemeClr val="tx1"/>
                </a:solidFill>
                <a:latin typeface="Times New Roman" panose="02020603050405020304" charset="0"/>
                <a:cs typeface="Times New Roman" panose="02020603050405020304" charset="0"/>
              </a:rPr>
              <a:t>emphasis on the participation of local people</a:t>
            </a:r>
            <a:r>
              <a:rPr lang="en-US" sz="1600" b="1" dirty="0">
                <a:solidFill>
                  <a:schemeClr val="tx1"/>
                </a:solidFill>
                <a:latin typeface="Times New Roman" panose="02020603050405020304" charset="0"/>
                <a:cs typeface="Times New Roman" panose="02020603050405020304" charset="0"/>
              </a:rPr>
              <a:t> in </a:t>
            </a:r>
            <a:r>
              <a:rPr lang="en-US" sz="1600" b="1" dirty="0">
                <a:solidFill>
                  <a:schemeClr val="tx1"/>
                </a:solidFill>
                <a:highlight>
                  <a:srgbClr val="FFFF00"/>
                </a:highlight>
                <a:latin typeface="Times New Roman" panose="02020603050405020304" charset="0"/>
                <a:cs typeface="Times New Roman" panose="02020603050405020304" charset="0"/>
              </a:rPr>
              <a:t>identifying the issues to be investigated and in the collection and analysis of data</a:t>
            </a:r>
            <a:r>
              <a:rPr lang="en-US" sz="1600" b="1" dirty="0">
                <a:solidFill>
                  <a:schemeClr val="tx1"/>
                </a:solidFill>
                <a:latin typeface="Times New Roman" panose="02020603050405020304" charset="0"/>
                <a:cs typeface="Times New Roman" panose="02020603050405020304" charset="0"/>
              </a:rPr>
              <a:t>. </a:t>
            </a:r>
          </a:p>
          <a:p>
            <a:pPr indent="0" algn="ctr">
              <a:lnSpc>
                <a:spcPct val="100000"/>
              </a:lnSpc>
              <a:buClrTx/>
              <a:buSzTx/>
              <a:buFont typeface="Wingdings" panose="05000000000000000000" charset="0"/>
              <a:buNone/>
            </a:pPr>
            <a:endParaRPr lang="en-US" sz="1600" b="1" dirty="0">
              <a:solidFill>
                <a:schemeClr val="tx1"/>
              </a:solidFill>
              <a:latin typeface="Times New Roman" panose="02020603050405020304" charset="0"/>
              <a:cs typeface="Times New Roman" panose="02020603050405020304" charset="0"/>
            </a:endParaRPr>
          </a:p>
          <a:p>
            <a:pPr indent="0" algn="ctr">
              <a:lnSpc>
                <a:spcPct val="100000"/>
              </a:lnSpc>
              <a:buClrTx/>
              <a:buSzTx/>
              <a:buFont typeface="Wingdings" panose="05000000000000000000" charset="0"/>
              <a:buNone/>
            </a:pPr>
            <a:endParaRPr lang="en-US" sz="1600" b="1" dirty="0">
              <a:solidFill>
                <a:schemeClr val="tx1"/>
              </a:soli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Ø"/>
            </a:pPr>
            <a:r>
              <a:rPr lang="en-US" sz="1600" b="1" dirty="0">
                <a:solidFill>
                  <a:schemeClr val="tx1"/>
                </a:solidFill>
                <a:latin typeface="Times New Roman" panose="02020603050405020304" charset="0"/>
                <a:cs typeface="Times New Roman" panose="02020603050405020304" charset="0"/>
              </a:rPr>
              <a:t>Such approaches </a:t>
            </a:r>
            <a:r>
              <a:rPr lang="en-US" sz="1600" b="1" dirty="0">
                <a:solidFill>
                  <a:srgbClr val="C00000"/>
                </a:solidFill>
                <a:latin typeface="Times New Roman" panose="02020603050405020304" charset="0"/>
                <a:cs typeface="Times New Roman" panose="02020603050405020304" charset="0"/>
              </a:rPr>
              <a:t>should be integral to participatory approaches to project management and implementation</a:t>
            </a:r>
            <a:r>
              <a:rPr lang="en-US" sz="1600" b="1" dirty="0">
                <a:solidFill>
                  <a:schemeClr val="tx1"/>
                </a:solidFill>
                <a:latin typeface="Times New Roman" panose="02020603050405020304" charset="0"/>
                <a:cs typeface="Times New Roman" panose="02020603050405020304" charset="0"/>
              </a:rPr>
              <a:t>.</a:t>
            </a:r>
          </a:p>
          <a:p>
            <a:pPr marL="342900" indent="-342900" algn="ctr">
              <a:lnSpc>
                <a:spcPct val="100000"/>
              </a:lnSpc>
              <a:buClrTx/>
              <a:buSzTx/>
              <a:buFont typeface="Wingdings" panose="05000000000000000000" charset="0"/>
              <a:buChar char="ü"/>
            </a:pPr>
            <a:endParaRPr lang="en-US" sz="1400" b="1" dirty="0">
              <a:solidFill>
                <a:schemeClr val="tx1"/>
              </a:soli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ar-AE" sz="2000" b="1" dirty="0">
                <a:solidFill>
                  <a:srgbClr val="C00000"/>
                </a:solidFill>
                <a:latin typeface="Times New Roman" panose="02020603050405020304" charset="0"/>
                <a:cs typeface="Times New Roman" panose="02020603050405020304" charset="0"/>
              </a:rPr>
              <a:t>التقييم </a:t>
            </a:r>
            <a:r>
              <a:rPr lang="ar-AE" sz="2000" b="1" dirty="0" smtClean="0">
                <a:solidFill>
                  <a:srgbClr val="C00000"/>
                </a:solidFill>
                <a:latin typeface="Times New Roman" panose="02020603050405020304" charset="0"/>
                <a:cs typeface="Times New Roman" panose="02020603050405020304" charset="0"/>
              </a:rPr>
              <a:t>التشاركي</a:t>
            </a:r>
            <a:endParaRPr lang="en-US" sz="2000" b="1" dirty="0">
              <a:solidFill>
                <a:srgbClr val="C00000"/>
              </a:solidFill>
              <a:latin typeface="Times New Roman" panose="02020603050405020304" charset="0"/>
              <a:cs typeface="Times New Roman" panose="02020603050405020304" charset="0"/>
            </a:endParaRPr>
          </a:p>
          <a:p>
            <a:pPr marL="342900" indent="-342900" algn="r">
              <a:lnSpc>
                <a:spcPct val="100000"/>
              </a:lnSpc>
              <a:buClrTx/>
              <a:buSzTx/>
              <a:buFont typeface="Wingdings" panose="05000000000000000000" charset="0"/>
              <a:buChar char="ü"/>
            </a:pPr>
            <a:endParaRPr lang="en-US" sz="2000" b="1" dirty="0">
              <a:latin typeface="Times New Roman" panose="02020603050405020304" charset="0"/>
              <a:cs typeface="Times New Roman" panose="02020603050405020304" charset="0"/>
            </a:endParaRPr>
          </a:p>
          <a:p>
            <a:pPr marL="342900" indent="-342900" algn="r">
              <a:lnSpc>
                <a:spcPct val="100000"/>
              </a:lnSpc>
              <a:buClrTx/>
              <a:buSzTx/>
              <a:buFont typeface="Wingdings" panose="05000000000000000000" charset="0"/>
              <a:buChar char="ü"/>
            </a:pPr>
            <a:r>
              <a:rPr lang="ar-AE" sz="2000" b="1" dirty="0" smtClean="0">
                <a:latin typeface="Times New Roman" panose="02020603050405020304" charset="0"/>
                <a:cs typeface="Times New Roman" panose="02020603050405020304" charset="0"/>
              </a:rPr>
              <a:t>تركز </a:t>
            </a:r>
            <a:r>
              <a:rPr lang="ar-AE" sz="2000" b="1" dirty="0">
                <a:latin typeface="Times New Roman" panose="02020603050405020304" charset="0"/>
                <a:cs typeface="Times New Roman" panose="02020603050405020304" charset="0"/>
              </a:rPr>
              <a:t>بشكل أكبر </a:t>
            </a:r>
            <a:r>
              <a:rPr lang="ar-AE" sz="2000" b="1" dirty="0">
                <a:solidFill>
                  <a:srgbClr val="0070C0"/>
                </a:solidFill>
                <a:latin typeface="Times New Roman" panose="02020603050405020304" charset="0"/>
                <a:cs typeface="Times New Roman" panose="02020603050405020304" charset="0"/>
              </a:rPr>
              <a:t>على مشاركة السكان المحليين في تحديد القضايا التي سيتم التحقيق فيها وفي جمع البيانات وتحليلها.</a:t>
            </a:r>
          </a:p>
          <a:p>
            <a:pPr algn="r">
              <a:lnSpc>
                <a:spcPct val="100000"/>
              </a:lnSpc>
              <a:buClrTx/>
              <a:buSzTx/>
            </a:pPr>
            <a:endParaRPr lang="ar-AE" sz="2000" b="1" dirty="0">
              <a:latin typeface="Times New Roman" panose="02020603050405020304" charset="0"/>
              <a:cs typeface="Times New Roman" panose="02020603050405020304" charset="0"/>
            </a:endParaRPr>
          </a:p>
          <a:p>
            <a:pPr marL="342900" indent="-342900" algn="r">
              <a:lnSpc>
                <a:spcPct val="100000"/>
              </a:lnSpc>
              <a:buClrTx/>
              <a:buSzTx/>
              <a:buFont typeface="Wingdings" panose="05000000000000000000" charset="0"/>
              <a:buChar char="ü"/>
            </a:pPr>
            <a:r>
              <a:rPr lang="ar-AE" sz="2000" b="1" dirty="0">
                <a:latin typeface="Times New Roman" panose="02020603050405020304" charset="0"/>
                <a:cs typeface="Times New Roman" panose="02020603050405020304" charset="0"/>
              </a:rPr>
              <a:t>يجب أن تكون </a:t>
            </a:r>
            <a:r>
              <a:rPr lang="ar-AE" sz="2000" b="1" u="sng" dirty="0">
                <a:latin typeface="Times New Roman" panose="02020603050405020304" charset="0"/>
                <a:cs typeface="Times New Roman" panose="02020603050405020304" charset="0"/>
              </a:rPr>
              <a:t>هذه المناهج جزءًا لا يتجزأ من المناهج التشاركية لإدارة المشروع وتنفيذه.</a:t>
            </a:r>
            <a:endParaRPr lang="en-US" sz="2000" b="1" u="sng"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u="sng"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35102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23</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923290"/>
            <a:ext cx="8360410" cy="5189113"/>
          </a:xfrm>
          <a:prstGeom prst="rect">
            <a:avLst/>
          </a:prstGeom>
          <a:noFill/>
          <a:ln>
            <a:noFill/>
            <a:prstDash val="lgDash"/>
          </a:ln>
        </p:spPr>
        <p:txBody>
          <a:bodyPr wrap="square" rtlCol="0">
            <a:spAutoFit/>
          </a:bodyPr>
          <a:lstStyle/>
          <a:p>
            <a:pPr marL="2540" indent="-2540" algn="ctr">
              <a:lnSpc>
                <a:spcPct val="130000"/>
              </a:lnSpc>
              <a:buClrTx/>
              <a:buSzTx/>
              <a:buFont typeface="Arial" panose="020B0604020202020204" pitchFamily="34" charset="0"/>
              <a:buNone/>
            </a:pPr>
            <a:r>
              <a:rPr lang="fr-FR" altLang="en-US" sz="2400" b="1" i="1" dirty="0">
                <a:gradFill>
                  <a:gsLst>
                    <a:gs pos="0">
                      <a:srgbClr val="007BD3"/>
                    </a:gs>
                    <a:gs pos="100000">
                      <a:srgbClr val="034373"/>
                    </a:gs>
                  </a:gsLst>
                  <a:lin scaled="0"/>
                </a:gradFill>
                <a:latin typeface="Times New Roman" panose="02020603050405020304" charset="0"/>
                <a:cs typeface="Times New Roman" panose="02020603050405020304" charset="0"/>
              </a:rPr>
              <a:t> </a:t>
            </a:r>
          </a:p>
          <a:p>
            <a:pPr marL="342900" indent="-342900" algn="ctr">
              <a:lnSpc>
                <a:spcPct val="100000"/>
              </a:lnSpc>
              <a:buClrTx/>
              <a:buSzTx/>
              <a:buFont typeface="Wingdings" panose="05000000000000000000" charset="0"/>
              <a:buChar char="ü"/>
            </a:pPr>
            <a:r>
              <a:rPr lang="fr-FR" altLang="en-US" b="1" dirty="0">
                <a:gradFill>
                  <a:gsLst>
                    <a:gs pos="0">
                      <a:srgbClr val="E30000"/>
                    </a:gs>
                    <a:gs pos="100000">
                      <a:srgbClr val="760303"/>
                    </a:gs>
                  </a:gsLst>
                  <a:lin scaled="0"/>
                </a:gradFill>
                <a:latin typeface="Times New Roman" panose="02020603050405020304" charset="0"/>
                <a:cs typeface="Times New Roman" panose="02020603050405020304" charset="0"/>
              </a:rPr>
              <a:t>Direct observation</a:t>
            </a:r>
          </a:p>
          <a:p>
            <a:pPr indent="0" algn="ctr">
              <a:lnSpc>
                <a:spcPct val="100000"/>
              </a:lnSpc>
              <a:buClrTx/>
              <a:buSzTx/>
              <a:buFont typeface="Wingdings" panose="05000000000000000000" charset="0"/>
              <a:buNone/>
            </a:pPr>
            <a:endParaRPr lang="en-US" b="1" dirty="0">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Ø"/>
            </a:pPr>
            <a:r>
              <a:rPr lang="en-US" b="1" dirty="0">
                <a:solidFill>
                  <a:schemeClr val="tx1"/>
                </a:solidFill>
                <a:latin typeface="Times New Roman" panose="02020603050405020304" charset="0"/>
                <a:cs typeface="Times New Roman" panose="02020603050405020304" charset="0"/>
              </a:rPr>
              <a:t>This method involves</a:t>
            </a:r>
            <a:r>
              <a:rPr lang="en-US" b="1" dirty="0">
                <a:solidFill>
                  <a:schemeClr val="tx1"/>
                </a:solidFill>
                <a:highlight>
                  <a:srgbClr val="FFFF00"/>
                </a:highlight>
                <a:latin typeface="Times New Roman" panose="02020603050405020304" charset="0"/>
                <a:cs typeface="Times New Roman" panose="02020603050405020304" charset="0"/>
              </a:rPr>
              <a:t> structured observation of an activity</a:t>
            </a:r>
            <a:r>
              <a:rPr lang="en-US" b="1" dirty="0">
                <a:solidFill>
                  <a:schemeClr val="tx1"/>
                </a:solidFill>
                <a:latin typeface="Times New Roman" panose="02020603050405020304" charset="0"/>
                <a:cs typeface="Times New Roman" panose="02020603050405020304" charset="0"/>
              </a:rPr>
              <a:t>, </a:t>
            </a:r>
            <a:r>
              <a:rPr lang="en-US" b="1" dirty="0" err="1">
                <a:solidFill>
                  <a:schemeClr val="tx1"/>
                </a:solidFill>
                <a:highlight>
                  <a:srgbClr val="FFFF00"/>
                </a:highlight>
                <a:latin typeface="Times New Roman" panose="02020603050405020304" charset="0"/>
                <a:cs typeface="Times New Roman" panose="02020603050405020304" charset="0"/>
              </a:rPr>
              <a:t>behaviour</a:t>
            </a:r>
            <a:r>
              <a:rPr lang="en-US" b="1" dirty="0">
                <a:solidFill>
                  <a:schemeClr val="tx1"/>
                </a:solidFill>
                <a:highlight>
                  <a:srgbClr val="FFFF00"/>
                </a:highlight>
                <a:latin typeface="Times New Roman" panose="02020603050405020304" charset="0"/>
                <a:cs typeface="Times New Roman" panose="02020603050405020304" charset="0"/>
              </a:rPr>
              <a:t>, relationship, phenomenon, network, or process </a:t>
            </a:r>
            <a:r>
              <a:rPr lang="en-US" b="1" dirty="0">
                <a:solidFill>
                  <a:schemeClr val="tx1"/>
                </a:solidFill>
                <a:latin typeface="Times New Roman" panose="02020603050405020304" charset="0"/>
                <a:cs typeface="Times New Roman" panose="02020603050405020304" charset="0"/>
              </a:rPr>
              <a:t>in the field. </a:t>
            </a:r>
          </a:p>
          <a:p>
            <a:pPr marL="342900" indent="-342900" algn="just">
              <a:lnSpc>
                <a:spcPct val="100000"/>
              </a:lnSpc>
              <a:buClrTx/>
              <a:buSzTx/>
              <a:buFont typeface="Wingdings" panose="05000000000000000000" charset="0"/>
              <a:buChar char="Ø"/>
            </a:pPr>
            <a:r>
              <a:rPr lang="en-US" b="1" dirty="0">
                <a:solidFill>
                  <a:schemeClr val="tx1"/>
                </a:solidFill>
                <a:latin typeface="Times New Roman" panose="02020603050405020304" charset="0"/>
                <a:cs typeface="Times New Roman" panose="02020603050405020304" charset="0"/>
              </a:rPr>
              <a:t>It can be used </a:t>
            </a:r>
            <a:r>
              <a:rPr lang="en-US" b="1" u="sng" dirty="0">
                <a:solidFill>
                  <a:schemeClr val="tx1"/>
                </a:solidFill>
                <a:latin typeface="Times New Roman" panose="02020603050405020304" charset="0"/>
                <a:cs typeface="Times New Roman" panose="02020603050405020304" charset="0"/>
              </a:rPr>
              <a:t>to understand the context in which M&amp;E data are collected, and help explain M&amp;E results</a:t>
            </a:r>
            <a:r>
              <a:rPr lang="en-US" b="1" dirty="0">
                <a:solidFill>
                  <a:schemeClr val="tx1"/>
                </a:solidFill>
                <a:latin typeface="Times New Roman" panose="02020603050405020304" charset="0"/>
                <a:cs typeface="Times New Roman" panose="02020603050405020304" charset="0"/>
              </a:rPr>
              <a:t>.</a:t>
            </a:r>
          </a:p>
          <a:p>
            <a:pPr marL="342900" indent="-342900" algn="just">
              <a:lnSpc>
                <a:spcPct val="100000"/>
              </a:lnSpc>
              <a:buClrTx/>
              <a:buSzTx/>
              <a:buFont typeface="Wingdings" panose="05000000000000000000" charset="0"/>
              <a:buChar char="Ø"/>
            </a:pPr>
            <a:r>
              <a:rPr lang="en-US" b="1" dirty="0">
                <a:solidFill>
                  <a:schemeClr val="tx1"/>
                </a:solidFill>
                <a:latin typeface="Times New Roman" panose="02020603050405020304" charset="0"/>
                <a:cs typeface="Times New Roman" panose="02020603050405020304" charset="0"/>
              </a:rPr>
              <a:t>Phenomena and processes can be studied in their natural setting and a holistic understanding gained.</a:t>
            </a:r>
            <a:endParaRPr lang="en-US" sz="16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1600" b="1" dirty="0">
              <a:solidFill>
                <a:schemeClr val="tx1"/>
              </a:soli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ar-AE" sz="2000" b="1" dirty="0">
                <a:solidFill>
                  <a:srgbClr val="C00000"/>
                </a:solidFill>
                <a:latin typeface="Times New Roman" panose="02020603050405020304" charset="0"/>
                <a:cs typeface="Times New Roman" panose="02020603050405020304" charset="0"/>
              </a:rPr>
              <a:t>الملاحظة المباشرة</a:t>
            </a:r>
          </a:p>
          <a:p>
            <a:pPr marL="342900" indent="-342900" algn="r">
              <a:lnSpc>
                <a:spcPct val="100000"/>
              </a:lnSpc>
              <a:buClrTx/>
              <a:buSzTx/>
              <a:buFont typeface="Wingdings" panose="05000000000000000000" charset="0"/>
              <a:buChar char="ü"/>
            </a:pPr>
            <a:endParaRPr lang="ar-AE" sz="2000" b="1" dirty="0">
              <a:latin typeface="Times New Roman" panose="02020603050405020304" charset="0"/>
              <a:cs typeface="Times New Roman" panose="02020603050405020304" charset="0"/>
            </a:endParaRPr>
          </a:p>
          <a:p>
            <a:pPr marL="342900" indent="-342900" algn="r">
              <a:lnSpc>
                <a:spcPct val="100000"/>
              </a:lnSpc>
              <a:buClrTx/>
              <a:buSzTx/>
              <a:buFont typeface="Wingdings" panose="05000000000000000000" charset="0"/>
              <a:buChar char="ü"/>
            </a:pPr>
            <a:r>
              <a:rPr lang="ar-AE" sz="2000" b="1" dirty="0">
                <a:latin typeface="Times New Roman" panose="02020603050405020304" charset="0"/>
                <a:cs typeface="Times New Roman" panose="02020603050405020304" charset="0"/>
              </a:rPr>
              <a:t>تتضمن هذه الطريقة </a:t>
            </a:r>
            <a:r>
              <a:rPr lang="ar-AE" sz="2000" b="1" dirty="0">
                <a:solidFill>
                  <a:srgbClr val="00B050"/>
                </a:solidFill>
                <a:latin typeface="Times New Roman" panose="02020603050405020304" charset="0"/>
                <a:cs typeface="Times New Roman" panose="02020603050405020304" charset="0"/>
              </a:rPr>
              <a:t>المراقبة المنظمة لنشاط أو سلوك أو علاقة أو ظاهرة أو شبكة أو عملية </a:t>
            </a:r>
            <a:r>
              <a:rPr lang="ar-AE" sz="2000" b="1" dirty="0" smtClean="0">
                <a:latin typeface="Times New Roman" panose="02020603050405020304" charset="0"/>
                <a:cs typeface="Times New Roman" panose="02020603050405020304" charset="0"/>
              </a:rPr>
              <a:t>في المجال</a:t>
            </a:r>
            <a:r>
              <a:rPr lang="ar-AE" sz="2000" b="1" dirty="0">
                <a:latin typeface="Times New Roman" panose="02020603050405020304" charset="0"/>
                <a:cs typeface="Times New Roman" panose="02020603050405020304" charset="0"/>
              </a:rPr>
              <a:t>.</a:t>
            </a:r>
          </a:p>
          <a:p>
            <a:pPr marL="342900" indent="-342900" algn="r">
              <a:lnSpc>
                <a:spcPct val="100000"/>
              </a:lnSpc>
              <a:buClrTx/>
              <a:buSzTx/>
              <a:buFont typeface="Wingdings" panose="05000000000000000000" charset="0"/>
              <a:buChar char="ü"/>
            </a:pPr>
            <a:r>
              <a:rPr lang="ar-AE" sz="2000" b="1" dirty="0">
                <a:latin typeface="Times New Roman" panose="02020603050405020304" charset="0"/>
                <a:cs typeface="Times New Roman" panose="02020603050405020304" charset="0"/>
              </a:rPr>
              <a:t>يمكن استخدامه </a:t>
            </a:r>
            <a:r>
              <a:rPr lang="ar-AE" sz="2000" b="1" u="sng" dirty="0">
                <a:latin typeface="Times New Roman" panose="02020603050405020304" charset="0"/>
                <a:cs typeface="Times New Roman" panose="02020603050405020304" charset="0"/>
              </a:rPr>
              <a:t>لفهم السياق الذي يتم فيه جمع بيانات الرصد والتقييم ، والمساعدة في شرح نتائج الرصد والتقييم.</a:t>
            </a:r>
          </a:p>
          <a:p>
            <a:pPr marL="342900" indent="-342900" algn="r">
              <a:lnSpc>
                <a:spcPct val="100000"/>
              </a:lnSpc>
              <a:buClrTx/>
              <a:buSzTx/>
              <a:buFont typeface="Wingdings" panose="05000000000000000000" charset="0"/>
              <a:buChar char="ü"/>
            </a:pPr>
            <a:r>
              <a:rPr lang="ar-AE" sz="2000" b="1" dirty="0">
                <a:latin typeface="Times New Roman" panose="02020603050405020304" charset="0"/>
                <a:cs typeface="Times New Roman" panose="02020603050405020304" charset="0"/>
              </a:rPr>
              <a:t>يمكن دراسة الظواهر والعمليات في بيئتها الطبيعية واكتساب فهم شامل.</a:t>
            </a:r>
            <a:endParaRPr lang="en-US" sz="2000" b="1" dirty="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118" name="Zone de texte 117"/>
          <p:cNvSpPr txBox="1"/>
          <p:nvPr/>
        </p:nvSpPr>
        <p:spPr>
          <a:xfrm>
            <a:off x="53975" y="1555115"/>
            <a:ext cx="9401175" cy="4905958"/>
          </a:xfrm>
          <a:prstGeom prst="rect">
            <a:avLst/>
          </a:prstGeom>
          <a:noFill/>
          <a:ln w="9525">
            <a:noFill/>
          </a:ln>
        </p:spPr>
        <p:txBody>
          <a:bodyPr wrap="square">
            <a:spAutoFit/>
          </a:bodyPr>
          <a:lstStyle/>
          <a:p>
            <a:pPr marL="342900" indent="-342900" algn="ctr">
              <a:lnSpc>
                <a:spcPct val="100000"/>
              </a:lnSpc>
              <a:buClrTx/>
              <a:buSzTx/>
              <a:buFont typeface="Wingdings" panose="05000000000000000000" charset="0"/>
              <a:buChar char="ü"/>
            </a:pPr>
            <a:r>
              <a:rPr lang="fr-FR" altLang="en-US" sz="1600" b="1" dirty="0" err="1">
                <a:gradFill>
                  <a:gsLst>
                    <a:gs pos="0">
                      <a:srgbClr val="E30000"/>
                    </a:gs>
                    <a:gs pos="100000">
                      <a:srgbClr val="760303"/>
                    </a:gs>
                  </a:gsLst>
                  <a:lin scaled="0"/>
                </a:gradFill>
                <a:latin typeface="Times New Roman" panose="02020603050405020304" charset="0"/>
                <a:cs typeface="Times New Roman" panose="02020603050405020304" charset="0"/>
              </a:rPr>
              <a:t>Written</a:t>
            </a:r>
            <a:r>
              <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 documents </a:t>
            </a:r>
            <a:r>
              <a:rPr lang="fr-FR" altLang="en-US" sz="1600" b="1" dirty="0" err="1">
                <a:gradFill>
                  <a:gsLst>
                    <a:gs pos="0">
                      <a:srgbClr val="E30000"/>
                    </a:gs>
                    <a:gs pos="100000">
                      <a:srgbClr val="760303"/>
                    </a:gs>
                  </a:gsLst>
                  <a:lin scaled="0"/>
                </a:gradFill>
                <a:latin typeface="Times New Roman" panose="02020603050405020304" charset="0"/>
                <a:cs typeface="Times New Roman" panose="02020603050405020304" charset="0"/>
              </a:rPr>
              <a:t>analysis</a:t>
            </a:r>
            <a:r>
              <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 and </a:t>
            </a:r>
            <a:r>
              <a:rPr lang="fr-FR" altLang="en-US" sz="1600" b="1" dirty="0" err="1">
                <a:gradFill>
                  <a:gsLst>
                    <a:gs pos="0">
                      <a:srgbClr val="E30000"/>
                    </a:gs>
                    <a:gs pos="100000">
                      <a:srgbClr val="760303"/>
                    </a:gs>
                  </a:gsLst>
                  <a:lin scaled="0"/>
                </a:gradFill>
                <a:latin typeface="Times New Roman" panose="02020603050405020304" charset="0"/>
                <a:cs typeface="Times New Roman" panose="02020603050405020304" charset="0"/>
              </a:rPr>
              <a:t>review</a:t>
            </a:r>
            <a:r>
              <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 of programme records</a:t>
            </a:r>
          </a:p>
          <a:p>
            <a:pPr indent="0" algn="ctr">
              <a:lnSpc>
                <a:spcPct val="100000"/>
              </a:lnSpc>
              <a:buClrTx/>
              <a:buSzTx/>
              <a:buFont typeface="Wingdings" panose="05000000000000000000" charset="0"/>
              <a:buNone/>
            </a:pPr>
            <a:endPar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40000"/>
              </a:lnSpc>
              <a:buFont typeface="Wingdings" panose="05000000000000000000" charset="0"/>
              <a:buChar char="Ø"/>
            </a:pPr>
            <a:r>
              <a:rPr lang="en-US" sz="1600" b="1" dirty="0">
                <a:latin typeface="Times New Roman" panose="02020603050405020304" charset="0"/>
                <a:cs typeface="Times New Roman" panose="02020603050405020304" charset="0"/>
              </a:rPr>
              <a:t>This method involves </a:t>
            </a:r>
            <a:r>
              <a:rPr lang="en-US" sz="1600" b="1" dirty="0">
                <a:highlight>
                  <a:srgbClr val="FFFF00"/>
                </a:highlight>
                <a:latin typeface="Times New Roman" panose="02020603050405020304" charset="0"/>
                <a:cs typeface="Times New Roman" panose="02020603050405020304" charset="0"/>
              </a:rPr>
              <a:t>reviewing project documents and records such as administrative databases, training materials, correspondence and routine progress reports</a:t>
            </a:r>
            <a:r>
              <a:rPr lang="en-US" sz="1600" b="1" dirty="0">
                <a:latin typeface="Times New Roman" panose="02020603050405020304" charset="0"/>
                <a:cs typeface="Times New Roman" panose="02020603050405020304" charset="0"/>
              </a:rPr>
              <a:t>. </a:t>
            </a:r>
          </a:p>
          <a:p>
            <a:pPr indent="0" algn="just">
              <a:lnSpc>
                <a:spcPct val="140000"/>
              </a:lnSpc>
              <a:buFont typeface="Wingdings" panose="05000000000000000000" charset="0"/>
              <a:buNone/>
            </a:pPr>
            <a:endParaRPr lang="en-US" sz="1600" b="1" dirty="0">
              <a:latin typeface="Times New Roman" panose="02020603050405020304" charset="0"/>
              <a:cs typeface="Times New Roman" panose="02020603050405020304" charset="0"/>
            </a:endParaRPr>
          </a:p>
          <a:p>
            <a:pPr marL="342900" indent="-342900" algn="ctr">
              <a:lnSpc>
                <a:spcPct val="140000"/>
              </a:lnSpc>
              <a:buFont typeface="Wingdings" panose="05000000000000000000" charset="0"/>
              <a:buChar char="Ø"/>
            </a:pPr>
            <a:r>
              <a:rPr lang="en-US" sz="1600" b="1" dirty="0">
                <a:latin typeface="Times New Roman" panose="02020603050405020304" charset="0"/>
                <a:cs typeface="Times New Roman" panose="02020603050405020304" charset="0"/>
              </a:rPr>
              <a:t>It can be</a:t>
            </a:r>
            <a:r>
              <a:rPr lang="en-US" sz="1600" b="1" u="sng" dirty="0">
                <a:latin typeface="Times New Roman" panose="02020603050405020304" charset="0"/>
                <a:cs typeface="Times New Roman" panose="02020603050405020304" charset="0"/>
              </a:rPr>
              <a:t> very useful</a:t>
            </a:r>
            <a:r>
              <a:rPr lang="en-US" sz="1600" b="1" dirty="0">
                <a:latin typeface="Times New Roman" panose="02020603050405020304" charset="0"/>
                <a:cs typeface="Times New Roman" panose="02020603050405020304" charset="0"/>
              </a:rPr>
              <a:t> </a:t>
            </a:r>
            <a:r>
              <a:rPr lang="en-US" sz="1600" b="1" i="1" dirty="0">
                <a:solidFill>
                  <a:schemeClr val="accent5"/>
                </a:solidFill>
                <a:latin typeface="Times New Roman" panose="02020603050405020304" charset="0"/>
                <a:cs typeface="Times New Roman" panose="02020603050405020304" charset="0"/>
              </a:rPr>
              <a:t>in identifying issues to investigate further and provide evidence of action, change, and impact, to support respondents’ perceptions.</a:t>
            </a:r>
            <a:r>
              <a:rPr lang="en-US" sz="1600" b="1" dirty="0">
                <a:solidFill>
                  <a:srgbClr val="C00000"/>
                </a:solidFill>
                <a:latin typeface="Times New Roman" panose="02020603050405020304" charset="0"/>
                <a:cs typeface="Times New Roman" panose="02020603050405020304" charset="0"/>
              </a:rPr>
              <a:t> </a:t>
            </a:r>
            <a:endParaRPr lang="en-US" sz="1600" b="1" dirty="0" smtClean="0">
              <a:solidFill>
                <a:srgbClr val="C00000"/>
              </a:solidFill>
              <a:latin typeface="Times New Roman" panose="02020603050405020304" charset="0"/>
              <a:cs typeface="Times New Roman" panose="02020603050405020304" charset="0"/>
            </a:endParaRPr>
          </a:p>
          <a:p>
            <a:pPr marL="342900" indent="-342900" algn="ctr">
              <a:lnSpc>
                <a:spcPct val="140000"/>
              </a:lnSpc>
              <a:buFont typeface="Wingdings" panose="05000000000000000000" charset="0"/>
              <a:buChar char="Ø"/>
            </a:pPr>
            <a:endParaRPr lang="en-US" sz="1600" b="1" dirty="0">
              <a:solidFill>
                <a:srgbClr val="C00000"/>
              </a:solidFill>
              <a:latin typeface="Times New Roman" panose="02020603050405020304" charset="0"/>
              <a:cs typeface="Times New Roman" panose="02020603050405020304" charset="0"/>
            </a:endParaRPr>
          </a:p>
          <a:p>
            <a:pPr marL="342900" indent="-342900" algn="ctr">
              <a:lnSpc>
                <a:spcPct val="140000"/>
              </a:lnSpc>
              <a:buFont typeface="Wingdings" panose="05000000000000000000" charset="0"/>
              <a:buChar char="Ø"/>
            </a:pPr>
            <a:endParaRPr lang="en-US" sz="1600" b="1" dirty="0">
              <a:latin typeface="Times New Roman" panose="02020603050405020304" charset="0"/>
              <a:cs typeface="Times New Roman" panose="02020603050405020304" charset="0"/>
            </a:endParaRPr>
          </a:p>
          <a:p>
            <a:pPr indent="0" algn="ctr">
              <a:buFont typeface="Wingdings" panose="05000000000000000000" charset="0"/>
              <a:buNone/>
            </a:pPr>
            <a:r>
              <a:rPr lang="ar-AE" b="1" dirty="0">
                <a:solidFill>
                  <a:srgbClr val="C00000"/>
                </a:solidFill>
                <a:latin typeface="Times New Roman" panose="02020603050405020304" charset="0"/>
                <a:cs typeface="Times New Roman" panose="02020603050405020304" charset="0"/>
              </a:rPr>
              <a:t>تحليل الوثائق المكتوبة ومراجعة سجلات البرنامج</a:t>
            </a:r>
          </a:p>
          <a:p>
            <a:pPr indent="0" algn="r">
              <a:buFont typeface="Wingdings" panose="05000000000000000000" charset="0"/>
              <a:buNone/>
            </a:pPr>
            <a:endParaRPr lang="ar-AE" sz="1600" b="1" dirty="0">
              <a:latin typeface="Times New Roman" panose="02020603050405020304" charset="0"/>
              <a:cs typeface="Times New Roman" panose="02020603050405020304" charset="0"/>
            </a:endParaRPr>
          </a:p>
          <a:p>
            <a:pPr indent="0" algn="r">
              <a:buFont typeface="Wingdings" panose="05000000000000000000" charset="0"/>
              <a:buNone/>
            </a:pPr>
            <a:r>
              <a:rPr lang="ar-AE" b="1" dirty="0">
                <a:latin typeface="Times New Roman" panose="02020603050405020304" charset="0"/>
                <a:cs typeface="Times New Roman" panose="02020603050405020304" charset="0"/>
              </a:rPr>
              <a:t>تتضمن هذه الطريقة </a:t>
            </a:r>
            <a:r>
              <a:rPr lang="ar-AE" b="1" dirty="0">
                <a:solidFill>
                  <a:srgbClr val="0070C0"/>
                </a:solidFill>
                <a:latin typeface="Times New Roman" panose="02020603050405020304" charset="0"/>
                <a:cs typeface="Times New Roman" panose="02020603050405020304" charset="0"/>
              </a:rPr>
              <a:t>مراجعة وثائق المشروع وسجلاته مثل قواعد البيانات الإدارية ومواد التدريب والمراسلات وتقارير التقدم الروتينية.</a:t>
            </a:r>
          </a:p>
          <a:p>
            <a:pPr indent="0" algn="r">
              <a:buFont typeface="Wingdings" panose="05000000000000000000" charset="0"/>
              <a:buNone/>
            </a:pPr>
            <a:endParaRPr lang="ar-AE" b="1" dirty="0">
              <a:latin typeface="Times New Roman" panose="02020603050405020304" charset="0"/>
              <a:cs typeface="Times New Roman" panose="02020603050405020304" charset="0"/>
            </a:endParaRPr>
          </a:p>
          <a:p>
            <a:pPr indent="0" algn="r">
              <a:buFont typeface="Wingdings" panose="05000000000000000000" charset="0"/>
              <a:buNone/>
            </a:pPr>
            <a:r>
              <a:rPr lang="ar-AE" b="1" dirty="0">
                <a:latin typeface="Times New Roman" panose="02020603050405020304" charset="0"/>
                <a:cs typeface="Times New Roman" panose="02020603050405020304" charset="0"/>
              </a:rPr>
              <a:t>يمكن أن يكون </a:t>
            </a:r>
            <a:r>
              <a:rPr lang="ar-AE" b="1" u="sng" dirty="0">
                <a:latin typeface="Times New Roman" panose="02020603050405020304" charset="0"/>
                <a:cs typeface="Times New Roman" panose="02020603050405020304" charset="0"/>
              </a:rPr>
              <a:t>مفيدًا جدًا في تحديد المشكلات لإجراء مزيد من التحقيق وتقديم دليل على الإجراء والتغيير والتأثير لدعم تصورات المستجيبين</a:t>
            </a:r>
            <a:r>
              <a:rPr lang="ar-AE" sz="1600" b="1" u="sng" dirty="0">
                <a:latin typeface="Times New Roman" panose="02020603050405020304" charset="0"/>
                <a:cs typeface="Times New Roman" panose="02020603050405020304" charset="0"/>
              </a:rPr>
              <a:t>.</a:t>
            </a:r>
            <a:endParaRPr lang="en-US" sz="1600" b="1" u="sng" dirty="0">
              <a:latin typeface="Times New Roman" panose="02020603050405020304" charset="0"/>
              <a:cs typeface="Times New Roman" panose="02020603050405020304" charset="0"/>
            </a:endParaRPr>
          </a:p>
        </p:txBody>
      </p:sp>
      <p:sp>
        <p:nvSpPr>
          <p:cNvPr id="2" name="TextBox 7"/>
          <p:cNvSpPr txBox="1"/>
          <p:nvPr/>
        </p:nvSpPr>
        <p:spPr>
          <a:xfrm>
            <a:off x="62822" y="368169"/>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118" name="Zone de texte 117"/>
          <p:cNvSpPr txBox="1"/>
          <p:nvPr/>
        </p:nvSpPr>
        <p:spPr>
          <a:xfrm>
            <a:off x="53975" y="1555115"/>
            <a:ext cx="9401175" cy="4247317"/>
          </a:xfrm>
          <a:prstGeom prst="rect">
            <a:avLst/>
          </a:prstGeom>
          <a:noFill/>
          <a:ln w="9525">
            <a:noFill/>
          </a:ln>
        </p:spPr>
        <p:txBody>
          <a:bodyPr wrap="square">
            <a:spAutoFit/>
          </a:bodyPr>
          <a:lstStyle/>
          <a:p>
            <a:pPr marL="457835" indent="-457835" algn="ctr">
              <a:lnSpc>
                <a:spcPct val="100000"/>
              </a:lnSpc>
              <a:buClrTx/>
              <a:buSzTx/>
              <a:buFontTx/>
              <a:buNone/>
            </a:pPr>
            <a:r>
              <a:rPr lang="fr-FR" altLang="en-US" sz="2400" b="1" dirty="0">
                <a:solidFill>
                  <a:srgbClr val="00B0F0"/>
                </a:solidFill>
                <a:latin typeface="Times New Roman" panose="02020603050405020304" charset="0"/>
                <a:cs typeface="Times New Roman" panose="02020603050405020304" charset="0"/>
              </a:rPr>
              <a:t>(</a:t>
            </a:r>
            <a:r>
              <a:rPr lang="fr-FR" altLang="en-US" b="1" dirty="0">
                <a:solidFill>
                  <a:srgbClr val="00B0F0"/>
                </a:solidFill>
                <a:latin typeface="Times New Roman" panose="02020603050405020304" charset="0"/>
                <a:cs typeface="Times New Roman" panose="02020603050405020304" charset="0"/>
              </a:rPr>
              <a:t>4)</a:t>
            </a:r>
            <a:r>
              <a:rPr lang="fr-FR" altLang="en-US" b="1" dirty="0" err="1">
                <a:solidFill>
                  <a:srgbClr val="00B0F0"/>
                </a:solidFill>
                <a:latin typeface="Times New Roman" panose="02020603050405020304" charset="0"/>
                <a:cs typeface="Times New Roman" panose="02020603050405020304" charset="0"/>
              </a:rPr>
              <a:t>Where</a:t>
            </a:r>
            <a:r>
              <a:rPr lang="fr-FR" altLang="en-US" b="1" dirty="0">
                <a:solidFill>
                  <a:srgbClr val="00B0F0"/>
                </a:solidFill>
                <a:latin typeface="Times New Roman" panose="02020603050405020304" charset="0"/>
                <a:cs typeface="Times New Roman" panose="02020603050405020304" charset="0"/>
              </a:rPr>
              <a:t> applicable, building on data collection </a:t>
            </a:r>
            <a:r>
              <a:rPr lang="fr-FR" altLang="en-US" b="1" dirty="0" err="1">
                <a:solidFill>
                  <a:srgbClr val="00B0F0"/>
                </a:solidFill>
                <a:latin typeface="Times New Roman" panose="02020603050405020304" charset="0"/>
                <a:cs typeface="Times New Roman" panose="02020603050405020304" charset="0"/>
              </a:rPr>
              <a:t>with</a:t>
            </a:r>
            <a:r>
              <a:rPr lang="fr-FR" altLang="en-US" b="1" dirty="0">
                <a:solidFill>
                  <a:srgbClr val="00B0F0"/>
                </a:solidFill>
                <a:latin typeface="Times New Roman" panose="02020603050405020304" charset="0"/>
                <a:cs typeface="Times New Roman" panose="02020603050405020304" charset="0"/>
              </a:rPr>
              <a:t> an </a:t>
            </a:r>
            <a:r>
              <a:rPr lang="fr-FR" altLang="en-US" b="1" dirty="0" err="1">
                <a:solidFill>
                  <a:srgbClr val="00B0F0"/>
                </a:solidFill>
                <a:latin typeface="Times New Roman" panose="02020603050405020304" charset="0"/>
                <a:cs typeface="Times New Roman" panose="02020603050405020304" charset="0"/>
              </a:rPr>
              <a:t>evaluation</a:t>
            </a:r>
            <a:r>
              <a:rPr lang="fr-FR" altLang="en-US" b="1" dirty="0">
                <a:solidFill>
                  <a:srgbClr val="00B0F0"/>
                </a:solidFill>
                <a:latin typeface="Times New Roman" panose="02020603050405020304" charset="0"/>
                <a:cs typeface="Times New Roman" panose="02020603050405020304" charset="0"/>
              </a:rPr>
              <a:t> </a:t>
            </a:r>
            <a:r>
              <a:rPr lang="fr-FR" altLang="en-US" b="1" dirty="0" err="1">
                <a:solidFill>
                  <a:srgbClr val="00B0F0"/>
                </a:solidFill>
                <a:latin typeface="Times New Roman" panose="02020603050405020304" charset="0"/>
                <a:cs typeface="Times New Roman" panose="02020603050405020304" charset="0"/>
              </a:rPr>
              <a:t>framework</a:t>
            </a:r>
            <a:r>
              <a:rPr lang="fr-FR" altLang="en-US" b="1" dirty="0">
                <a:solidFill>
                  <a:srgbClr val="00B0F0"/>
                </a:solidFill>
                <a:latin typeface="Times New Roman" panose="02020603050405020304" charset="0"/>
                <a:cs typeface="Times New Roman" panose="02020603050405020304" charset="0"/>
              </a:rPr>
              <a:t> and </a:t>
            </a:r>
            <a:r>
              <a:rPr lang="fr-FR" altLang="en-US" b="1" dirty="0" err="1">
                <a:solidFill>
                  <a:srgbClr val="00B0F0"/>
                </a:solidFill>
                <a:latin typeface="Times New Roman" panose="02020603050405020304" charset="0"/>
                <a:cs typeface="Times New Roman" panose="02020603050405020304" charset="0"/>
              </a:rPr>
              <a:t>methodology</a:t>
            </a:r>
            <a:r>
              <a:rPr lang="fr-FR" altLang="en-US" b="1" dirty="0">
                <a:solidFill>
                  <a:srgbClr val="00B0F0"/>
                </a:solidFill>
                <a:latin typeface="Times New Roman" panose="02020603050405020304" charset="0"/>
                <a:cs typeface="Times New Roman" panose="02020603050405020304" charset="0"/>
              </a:rPr>
              <a:t> capable of </a:t>
            </a:r>
            <a:r>
              <a:rPr lang="fr-FR" altLang="en-US" b="1" dirty="0" err="1">
                <a:solidFill>
                  <a:srgbClr val="00B0F0"/>
                </a:solidFill>
                <a:latin typeface="Times New Roman" panose="02020603050405020304" charset="0"/>
                <a:cs typeface="Times New Roman" panose="02020603050405020304" charset="0"/>
              </a:rPr>
              <a:t>establishing</a:t>
            </a:r>
            <a:r>
              <a:rPr lang="fr-FR" altLang="en-US" b="1" dirty="0">
                <a:solidFill>
                  <a:srgbClr val="00B0F0"/>
                </a:solidFill>
                <a:latin typeface="Times New Roman" panose="02020603050405020304" charset="0"/>
                <a:cs typeface="Times New Roman" panose="02020603050405020304" charset="0"/>
              </a:rPr>
              <a:t> causation (attribution</a:t>
            </a:r>
            <a:r>
              <a:rPr lang="fr-FR" altLang="en-US" b="1" dirty="0" smtClean="0">
                <a:solidFill>
                  <a:srgbClr val="00B0F0"/>
                </a:solidFill>
                <a:latin typeface="Times New Roman" panose="02020603050405020304" charset="0"/>
                <a:cs typeface="Times New Roman" panose="02020603050405020304" charset="0"/>
              </a:rPr>
              <a:t>).</a:t>
            </a:r>
          </a:p>
          <a:p>
            <a:pPr marL="457835" indent="-457835" algn="ctr">
              <a:lnSpc>
                <a:spcPct val="100000"/>
              </a:lnSpc>
              <a:buClrTx/>
              <a:buSzTx/>
              <a:buFontTx/>
              <a:buNone/>
            </a:pPr>
            <a:r>
              <a:rPr lang="ar-AE" altLang="en-US" b="1" dirty="0">
                <a:solidFill>
                  <a:srgbClr val="00B0F0"/>
                </a:solidFill>
                <a:latin typeface="Times New Roman" panose="02020603050405020304" charset="0"/>
                <a:cs typeface="Times New Roman" panose="02020603050405020304" charset="0"/>
              </a:rPr>
              <a:t>4) </a:t>
            </a:r>
            <a:r>
              <a:rPr lang="ar-AE" altLang="en-US" b="1" dirty="0" smtClean="0">
                <a:solidFill>
                  <a:srgbClr val="00B0F0"/>
                </a:solidFill>
                <a:latin typeface="Times New Roman" panose="02020603050405020304" charset="0"/>
                <a:cs typeface="Times New Roman" panose="02020603050405020304" charset="0"/>
              </a:rPr>
              <a:t>البناء </a:t>
            </a:r>
            <a:r>
              <a:rPr lang="ar-AE" altLang="en-US" b="1" dirty="0">
                <a:solidFill>
                  <a:srgbClr val="00B0F0"/>
                </a:solidFill>
                <a:latin typeface="Times New Roman" panose="02020603050405020304" charset="0"/>
                <a:cs typeface="Times New Roman" panose="02020603050405020304" charset="0"/>
              </a:rPr>
              <a:t>على جمع البيانات مع إطار تقييم ومنهجية قادرة على إثبات السببية (الإسناد).</a:t>
            </a:r>
            <a:endParaRPr lang="fr-FR" altLang="en-US" b="1" dirty="0">
              <a:solidFill>
                <a:srgbClr val="00B0F0"/>
              </a:solidFill>
              <a:latin typeface="Times New Roman" panose="02020603050405020304" charset="0"/>
              <a:cs typeface="Times New Roman" panose="02020603050405020304" charset="0"/>
            </a:endParaRPr>
          </a:p>
          <a:p>
            <a:pPr indent="0" algn="just">
              <a:lnSpc>
                <a:spcPct val="140000"/>
              </a:lnSpc>
              <a:buFont typeface="Wingdings" panose="05000000000000000000" charset="0"/>
              <a:buNone/>
            </a:pPr>
            <a:endParaRPr lang="en-US" sz="2400" b="1" dirty="0">
              <a:latin typeface="Times New Roman" panose="02020603050405020304" charset="0"/>
              <a:cs typeface="Times New Roman" panose="02020603050405020304" charset="0"/>
            </a:endParaRPr>
          </a:p>
          <a:p>
            <a:pPr indent="0" algn="just">
              <a:lnSpc>
                <a:spcPct val="140000"/>
              </a:lnSpc>
              <a:buFont typeface="Wingdings" panose="05000000000000000000" charset="0"/>
              <a:buNone/>
            </a:pPr>
            <a:endParaRPr lang="en-US" sz="2400" b="1" dirty="0">
              <a:latin typeface="Times New Roman" panose="02020603050405020304" charset="0"/>
              <a:cs typeface="Times New Roman" panose="02020603050405020304" charset="0"/>
            </a:endParaRPr>
          </a:p>
          <a:p>
            <a:pPr indent="0" algn="just">
              <a:lnSpc>
                <a:spcPct val="140000"/>
              </a:lnSpc>
              <a:buFont typeface="Wingdings" panose="05000000000000000000" charset="0"/>
              <a:buNone/>
            </a:pPr>
            <a:endParaRPr lang="en-US" sz="2400" b="1" dirty="0">
              <a:latin typeface="Times New Roman" panose="02020603050405020304" charset="0"/>
              <a:cs typeface="Times New Roman" panose="02020603050405020304" charset="0"/>
            </a:endParaRPr>
          </a:p>
          <a:p>
            <a:pPr indent="0" algn="just">
              <a:lnSpc>
                <a:spcPct val="140000"/>
              </a:lnSpc>
              <a:buFont typeface="Wingdings" panose="05000000000000000000" charset="0"/>
              <a:buNone/>
            </a:pPr>
            <a:endParaRPr lang="en-US" sz="2400" b="1" dirty="0">
              <a:latin typeface="Times New Roman" panose="02020603050405020304" charset="0"/>
              <a:cs typeface="Times New Roman" panose="02020603050405020304" charset="0"/>
            </a:endParaRPr>
          </a:p>
          <a:p>
            <a:pPr marL="342900" indent="-342900" algn="ctr">
              <a:lnSpc>
                <a:spcPct val="140000"/>
              </a:lnSpc>
              <a:buFont typeface="Wingdings" panose="05000000000000000000" charset="0"/>
              <a:buChar char="Ø"/>
            </a:pPr>
            <a:r>
              <a:rPr lang="en-US" b="1" dirty="0">
                <a:gradFill>
                  <a:gsLst>
                    <a:gs pos="0">
                      <a:srgbClr val="14CD68"/>
                    </a:gs>
                    <a:gs pos="100000">
                      <a:srgbClr val="0B6E38"/>
                    </a:gs>
                  </a:gsLst>
                  <a:lin scaled="0"/>
                </a:gradFill>
                <a:latin typeface="Times New Roman" panose="02020603050405020304" charset="0"/>
                <a:cs typeface="Times New Roman" panose="02020603050405020304" charset="0"/>
                <a:sym typeface="+mn-ea"/>
              </a:rPr>
              <a:t>As a continuously available mode of analysis for project managers ongoing evaluation can be used to address the following key questions</a:t>
            </a:r>
            <a:r>
              <a:rPr lang="fr-FR" altLang="en-US" b="1" dirty="0" smtClean="0">
                <a:gradFill>
                  <a:gsLst>
                    <a:gs pos="0">
                      <a:srgbClr val="14CD68"/>
                    </a:gs>
                    <a:gs pos="100000">
                      <a:srgbClr val="0B6E38"/>
                    </a:gs>
                  </a:gsLst>
                  <a:lin scaled="0"/>
                </a:gradFill>
                <a:latin typeface="Times New Roman" panose="02020603050405020304" charset="0"/>
                <a:cs typeface="Times New Roman" panose="02020603050405020304" charset="0"/>
                <a:sym typeface="+mn-ea"/>
              </a:rPr>
              <a:t>:</a:t>
            </a:r>
          </a:p>
          <a:p>
            <a:pPr marL="342900" indent="-342900" algn="r">
              <a:lnSpc>
                <a:spcPct val="140000"/>
              </a:lnSpc>
              <a:buFont typeface="Wingdings" panose="05000000000000000000" charset="0"/>
              <a:buChar char="Ø"/>
            </a:pPr>
            <a:r>
              <a:rPr lang="ar-AE" altLang="en-US" b="1" dirty="0">
                <a:gradFill>
                  <a:gsLst>
                    <a:gs pos="0">
                      <a:srgbClr val="14CD68"/>
                    </a:gs>
                    <a:gs pos="100000">
                      <a:srgbClr val="0B6E38"/>
                    </a:gs>
                  </a:gsLst>
                  <a:lin scaled="0"/>
                </a:gradFill>
                <a:latin typeface="Times New Roman" panose="02020603050405020304" charset="0"/>
                <a:cs typeface="Times New Roman" panose="02020603050405020304" charset="0"/>
                <a:sym typeface="+mn-ea"/>
              </a:rPr>
              <a:t>كأسلوب متاح للتحليل بشكل مستمر لمديري المشاريع ، </a:t>
            </a:r>
            <a:r>
              <a:rPr lang="ar-AE" altLang="en-US" b="1" u="sng" dirty="0">
                <a:gradFill>
                  <a:gsLst>
                    <a:gs pos="0">
                      <a:srgbClr val="14CD68"/>
                    </a:gs>
                    <a:gs pos="100000">
                      <a:srgbClr val="0B6E38"/>
                    </a:gs>
                  </a:gsLst>
                  <a:lin scaled="0"/>
                </a:gradFill>
                <a:latin typeface="Times New Roman" panose="02020603050405020304" charset="0"/>
                <a:cs typeface="Times New Roman" panose="02020603050405020304" charset="0"/>
                <a:sym typeface="+mn-ea"/>
              </a:rPr>
              <a:t>يمكن استخدام التقييم المستمر لمعالجة الأسئلة الرئيسية التالية</a:t>
            </a:r>
            <a:r>
              <a:rPr lang="ar-AE" altLang="en-US" b="1" dirty="0">
                <a:gradFill>
                  <a:gsLst>
                    <a:gs pos="0">
                      <a:srgbClr val="14CD68"/>
                    </a:gs>
                    <a:gs pos="100000">
                      <a:srgbClr val="0B6E38"/>
                    </a:gs>
                  </a:gsLst>
                  <a:lin scaled="0"/>
                </a:gradFill>
                <a:latin typeface="Times New Roman" panose="02020603050405020304" charset="0"/>
                <a:cs typeface="Times New Roman" panose="02020603050405020304" charset="0"/>
                <a:sym typeface="+mn-ea"/>
              </a:rPr>
              <a:t>:</a:t>
            </a:r>
            <a:endParaRPr lang="fr-FR" altLang="en-US" b="1" dirty="0">
              <a:gradFill>
                <a:gsLst>
                  <a:gs pos="0">
                    <a:srgbClr val="14CD68"/>
                  </a:gs>
                  <a:gs pos="100000">
                    <a:srgbClr val="0B6E38"/>
                  </a:gs>
                </a:gsLst>
                <a:lin scaled="0"/>
              </a:gradFill>
              <a:latin typeface="Times New Roman" panose="02020603050405020304" charset="0"/>
              <a:cs typeface="Times New Roman" panose="02020603050405020304" charset="0"/>
              <a:sym typeface="+mn-ea"/>
            </a:endParaRPr>
          </a:p>
        </p:txBody>
      </p:sp>
      <p:sp>
        <p:nvSpPr>
          <p:cNvPr id="2" name="TextBox 7"/>
          <p:cNvSpPr txBox="1"/>
          <p:nvPr/>
        </p:nvSpPr>
        <p:spPr>
          <a:xfrm>
            <a:off x="62822" y="368169"/>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4" name="Double flèche verticale 3"/>
          <p:cNvSpPr/>
          <p:nvPr/>
        </p:nvSpPr>
        <p:spPr>
          <a:xfrm>
            <a:off x="4715510" y="2673526"/>
            <a:ext cx="581660" cy="1361712"/>
          </a:xfrm>
          <a:prstGeom prst="up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fr-FR" alt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4"/>
          <p:cNvPicPr>
            <a:picLocks noChangeAspect="1"/>
          </p:cNvPicPr>
          <p:nvPr/>
        </p:nvPicPr>
        <p:blipFill>
          <a:blip r:embed="rId4"/>
          <a:stretch>
            <a:fillRect/>
          </a:stretch>
        </p:blipFill>
        <p:spPr>
          <a:xfrm>
            <a:off x="9575165" y="367030"/>
            <a:ext cx="2347595" cy="5896610"/>
          </a:xfrm>
          <a:prstGeom prst="rect">
            <a:avLst/>
          </a:prstGeom>
        </p:spPr>
      </p:pic>
      <p:pic>
        <p:nvPicPr>
          <p:cNvPr id="11" name="Picture 5"/>
          <p:cNvPicPr>
            <a:picLocks noChangeAspect="1"/>
          </p:cNvPicPr>
          <p:nvPr/>
        </p:nvPicPr>
        <p:blipFill>
          <a:blip r:embed="rId5"/>
          <a:stretch>
            <a:fillRect/>
          </a:stretch>
        </p:blipFill>
        <p:spPr>
          <a:xfrm>
            <a:off x="-108036" y="-102235"/>
            <a:ext cx="9533101" cy="1610200"/>
          </a:xfrm>
          <a:prstGeom prst="rect">
            <a:avLst/>
          </a:prstGeom>
        </p:spPr>
      </p:pic>
      <p:sp>
        <p:nvSpPr>
          <p:cNvPr id="118" name="Zone de texte 117"/>
          <p:cNvSpPr txBox="1"/>
          <p:nvPr/>
        </p:nvSpPr>
        <p:spPr>
          <a:xfrm>
            <a:off x="113030" y="1245870"/>
            <a:ext cx="9372600" cy="2714589"/>
          </a:xfrm>
          <a:prstGeom prst="rect">
            <a:avLst/>
          </a:prstGeom>
          <a:noFill/>
          <a:ln w="9525">
            <a:noFill/>
          </a:ln>
        </p:spPr>
        <p:txBody>
          <a:bodyPr wrap="square">
            <a:spAutoFit/>
          </a:bodyPr>
          <a:lstStyle/>
          <a:p>
            <a:pPr indent="0" algn="ctr">
              <a:lnSpc>
                <a:spcPct val="100000"/>
              </a:lnSpc>
              <a:buClrTx/>
              <a:buSzTx/>
              <a:buFont typeface="Arial" panose="020B0604020202020204" pitchFamily="34" charset="0"/>
              <a:buNone/>
            </a:pPr>
            <a:endParaRPr lang="en-US" sz="2400" b="1" dirty="0">
              <a:solidFill>
                <a:schemeClr val="tx1"/>
              </a:solidFill>
              <a:latin typeface="Times New Roman" panose="02020603050405020304" charset="0"/>
              <a:cs typeface="Times New Roman" panose="02020603050405020304" charset="0"/>
            </a:endParaRPr>
          </a:p>
          <a:p>
            <a:pPr marL="342900" indent="-342900" algn="l">
              <a:lnSpc>
                <a:spcPct val="120000"/>
              </a:lnSpc>
              <a:buClrTx/>
              <a:buSzTx/>
              <a:buFont typeface="Wingdings" panose="05000000000000000000" charset="0"/>
              <a:buChar char="q"/>
            </a:pPr>
            <a:r>
              <a:rPr lang="en-US" sz="2400" b="1" dirty="0">
                <a:gradFill>
                  <a:gsLst>
                    <a:gs pos="0">
                      <a:srgbClr val="E30000"/>
                    </a:gs>
                    <a:gs pos="100000">
                      <a:srgbClr val="760303"/>
                    </a:gs>
                  </a:gsLst>
                  <a:lin scaled="0"/>
                </a:gradFill>
                <a:latin typeface="Times New Roman" panose="02020603050405020304" charset="0"/>
                <a:cs typeface="Times New Roman" panose="02020603050405020304" charset="0"/>
              </a:rPr>
              <a:t></a:t>
            </a:r>
            <a:r>
              <a:rPr 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Is the response of the targeted populations as anticipated and satisfactory?</a:t>
            </a:r>
          </a:p>
          <a:p>
            <a:pPr marL="342900" indent="-342900" algn="l">
              <a:lnSpc>
                <a:spcPct val="120000"/>
              </a:lnSpc>
              <a:buClrTx/>
              <a:buSzTx/>
              <a:buFont typeface="Wingdings" panose="05000000000000000000" charset="0"/>
              <a:buChar char="q"/>
            </a:pPr>
            <a:r>
              <a:rPr lang="en-US" sz="1600" b="1" dirty="0">
                <a:solidFill>
                  <a:schemeClr val="tx1"/>
                </a:solidFill>
                <a:latin typeface="Times New Roman" panose="02020603050405020304" charset="0"/>
                <a:cs typeface="Times New Roman" panose="02020603050405020304" charset="0"/>
              </a:rPr>
              <a:t></a:t>
            </a:r>
            <a:r>
              <a:rPr lang="en-US" sz="1600" b="1" dirty="0">
                <a:gradFill>
                  <a:gsLst>
                    <a:gs pos="0">
                      <a:srgbClr val="FECF40"/>
                    </a:gs>
                    <a:gs pos="100000">
                      <a:srgbClr val="846C21"/>
                    </a:gs>
                  </a:gsLst>
                  <a:lin scaled="0"/>
                </a:gradFill>
                <a:latin typeface="Times New Roman" panose="02020603050405020304" charset="0"/>
                <a:cs typeface="Times New Roman" panose="02020603050405020304" charset="0"/>
              </a:rPr>
              <a:t>What are the effects of the project on agricultural and other rural products?</a:t>
            </a:r>
            <a:endParaRPr lang="en-US" sz="1600" b="1" dirty="0">
              <a:solidFill>
                <a:schemeClr val="tx1"/>
              </a:solidFill>
              <a:latin typeface="Times New Roman" panose="02020603050405020304" charset="0"/>
              <a:cs typeface="Times New Roman" panose="02020603050405020304" charset="0"/>
            </a:endParaRPr>
          </a:p>
          <a:p>
            <a:pPr marL="342900" indent="-342900" algn="l">
              <a:lnSpc>
                <a:spcPct val="120000"/>
              </a:lnSpc>
              <a:buClrTx/>
              <a:buSzTx/>
              <a:buFont typeface="Wingdings" panose="05000000000000000000" charset="0"/>
              <a:buChar char="q"/>
            </a:pPr>
            <a:r>
              <a:rPr lang="en-US" sz="1600" b="1" dirty="0">
                <a:solidFill>
                  <a:schemeClr val="tx1"/>
                </a:solidFill>
                <a:latin typeface="Times New Roman" panose="02020603050405020304" charset="0"/>
                <a:cs typeface="Times New Roman" panose="02020603050405020304" charset="0"/>
              </a:rPr>
              <a:t></a:t>
            </a:r>
            <a:r>
              <a:rPr lang="en-US" sz="1600" b="1" dirty="0">
                <a:gradFill>
                  <a:gsLst>
                    <a:gs pos="0">
                      <a:srgbClr val="9EE256"/>
                    </a:gs>
                    <a:gs pos="100000">
                      <a:srgbClr val="52762D"/>
                    </a:gs>
                  </a:gsLst>
                  <a:lin scaled="0"/>
                </a:gradFill>
                <a:latin typeface="Times New Roman" panose="02020603050405020304" charset="0"/>
                <a:cs typeface="Times New Roman" panose="02020603050405020304" charset="0"/>
              </a:rPr>
              <a:t>Are there any unanticipated effects, positive or negative, for the project or in relation to its wider environment?</a:t>
            </a:r>
            <a:endParaRPr lang="en-US" sz="1600" b="1" dirty="0">
              <a:solidFill>
                <a:schemeClr val="tx1"/>
              </a:solidFill>
              <a:latin typeface="Times New Roman" panose="02020603050405020304" charset="0"/>
              <a:cs typeface="Times New Roman" panose="02020603050405020304" charset="0"/>
            </a:endParaRPr>
          </a:p>
          <a:p>
            <a:pPr marL="342900" indent="-342900" algn="l">
              <a:lnSpc>
                <a:spcPct val="120000"/>
              </a:lnSpc>
              <a:buClrTx/>
              <a:buSzTx/>
              <a:buFont typeface="Wingdings" panose="05000000000000000000" charset="0"/>
              <a:buChar char="q"/>
            </a:pPr>
            <a:r>
              <a:rPr lang="en-US" sz="1600" b="1" dirty="0">
                <a:solidFill>
                  <a:schemeClr val="tx1"/>
                </a:solidFill>
                <a:latin typeface="Times New Roman" panose="02020603050405020304" charset="0"/>
                <a:cs typeface="Times New Roman" panose="02020603050405020304" charset="0"/>
              </a:rPr>
              <a:t></a:t>
            </a:r>
            <a:r>
              <a:rPr lang="en-US" sz="1600" b="1" dirty="0">
                <a:gradFill>
                  <a:gsLst>
                    <a:gs pos="0">
                      <a:srgbClr val="007BD3"/>
                    </a:gs>
                    <a:gs pos="100000">
                      <a:srgbClr val="034373"/>
                    </a:gs>
                  </a:gsLst>
                  <a:lin scaled="0"/>
                </a:gradFill>
                <a:latin typeface="Times New Roman" panose="02020603050405020304" charset="0"/>
                <a:cs typeface="Times New Roman" panose="02020603050405020304" charset="0"/>
              </a:rPr>
              <a:t>Can the causes of all observed changes be discerned and established with evidence?</a:t>
            </a:r>
          </a:p>
          <a:p>
            <a:pPr marL="342900" indent="-342900" algn="l">
              <a:lnSpc>
                <a:spcPct val="120000"/>
              </a:lnSpc>
              <a:buClrTx/>
              <a:buSzTx/>
              <a:buFont typeface="Wingdings" panose="05000000000000000000" charset="0"/>
              <a:buChar char="q"/>
            </a:pPr>
            <a:r>
              <a:rPr lang="en-US" sz="1600" b="1" dirty="0">
                <a:solidFill>
                  <a:schemeClr val="tx1"/>
                </a:solidFill>
                <a:latin typeface="Times New Roman" panose="02020603050405020304" charset="0"/>
                <a:cs typeface="Times New Roman" panose="02020603050405020304" charset="0"/>
              </a:rPr>
              <a:t></a:t>
            </a:r>
            <a:r>
              <a:rPr lang="en-US" sz="1600" b="1" dirty="0">
                <a:gradFill>
                  <a:gsLst>
                    <a:gs pos="0">
                      <a:srgbClr val="7B32B2"/>
                    </a:gs>
                    <a:gs pos="100000">
                      <a:srgbClr val="401A5D"/>
                    </a:gs>
                  </a:gsLst>
                  <a:lin scaled="0"/>
                </a:gradFill>
                <a:latin typeface="Times New Roman" panose="02020603050405020304" charset="0"/>
                <a:cs typeface="Times New Roman" panose="02020603050405020304" charset="0"/>
              </a:rPr>
              <a:t>Does the logic of the intervention model of the project remain valid (</a:t>
            </a:r>
            <a:r>
              <a:rPr lang="en-US" sz="1600" b="1" dirty="0" err="1">
                <a:gradFill>
                  <a:gsLst>
                    <a:gs pos="0">
                      <a:srgbClr val="7B32B2"/>
                    </a:gs>
                    <a:gs pos="100000">
                      <a:srgbClr val="401A5D"/>
                    </a:gs>
                  </a:gsLst>
                  <a:lin scaled="0"/>
                </a:gradFill>
                <a:latin typeface="Times New Roman" panose="02020603050405020304" charset="0"/>
                <a:cs typeface="Times New Roman" panose="02020603050405020304" charset="0"/>
              </a:rPr>
              <a:t>ie</a:t>
            </a:r>
            <a:r>
              <a:rPr lang="en-US" sz="1600" b="1" dirty="0">
                <a:gradFill>
                  <a:gsLst>
                    <a:gs pos="0">
                      <a:srgbClr val="7B32B2"/>
                    </a:gs>
                    <a:gs pos="100000">
                      <a:srgbClr val="401A5D"/>
                    </a:gs>
                  </a:gsLst>
                  <a:lin scaled="0"/>
                </a:gradFill>
                <a:latin typeface="Times New Roman" panose="02020603050405020304" charset="0"/>
                <a:cs typeface="Times New Roman" panose="02020603050405020304" charset="0"/>
              </a:rPr>
              <a:t> is it the right design)?</a:t>
            </a:r>
          </a:p>
          <a:p>
            <a:pPr marL="342900" indent="-342900" algn="l">
              <a:lnSpc>
                <a:spcPct val="120000"/>
              </a:lnSpc>
              <a:buClrTx/>
              <a:buSzTx/>
              <a:buFont typeface="Wingdings" panose="05000000000000000000" charset="0"/>
              <a:buChar char="q"/>
            </a:pPr>
            <a:r>
              <a:rPr lang="en-US" sz="1600" b="1" dirty="0">
                <a:gradFill>
                  <a:gsLst>
                    <a:gs pos="0">
                      <a:srgbClr val="012D86"/>
                    </a:gs>
                    <a:gs pos="100000">
                      <a:srgbClr val="0E2557"/>
                    </a:gs>
                  </a:gsLst>
                  <a:lin scaled="0"/>
                </a:gradFill>
                <a:latin typeface="Times New Roman" panose="02020603050405020304" charset="0"/>
                <a:cs typeface="Times New Roman" panose="02020603050405020304" charset="0"/>
              </a:rPr>
              <a:t>Are any ad hoc special or diagnostic studies needed to help answer any of these questions? </a:t>
            </a:r>
          </a:p>
        </p:txBody>
      </p:sp>
      <p:sp>
        <p:nvSpPr>
          <p:cNvPr id="2" name="TextBox 7"/>
          <p:cNvSpPr txBox="1"/>
          <p:nvPr/>
        </p:nvSpPr>
        <p:spPr>
          <a:xfrm>
            <a:off x="62822" y="368169"/>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3" name="Rectangle 2"/>
          <p:cNvSpPr/>
          <p:nvPr/>
        </p:nvSpPr>
        <p:spPr>
          <a:xfrm>
            <a:off x="182880" y="4155893"/>
            <a:ext cx="8673737" cy="1892826"/>
          </a:xfrm>
          <a:prstGeom prst="rect">
            <a:avLst/>
          </a:prstGeom>
        </p:spPr>
        <p:txBody>
          <a:bodyPr wrap="square">
            <a:spAutoFit/>
          </a:bodyPr>
          <a:lstStyle/>
          <a:p>
            <a:pPr algn="r">
              <a:lnSpc>
                <a:spcPct val="150000"/>
              </a:lnSpc>
            </a:pPr>
            <a:r>
              <a:rPr lang="fr-FR" b="1" dirty="0" err="1" smtClean="0"/>
              <a:t>هل</a:t>
            </a:r>
            <a:r>
              <a:rPr lang="fr-FR" b="1" dirty="0" smtClean="0"/>
              <a:t> </a:t>
            </a:r>
            <a:r>
              <a:rPr lang="fr-FR" b="1" dirty="0" err="1"/>
              <a:t>استجابة</a:t>
            </a:r>
            <a:r>
              <a:rPr lang="fr-FR" b="1" dirty="0"/>
              <a:t> </a:t>
            </a:r>
            <a:r>
              <a:rPr lang="fr-FR" b="1" dirty="0" err="1"/>
              <a:t>السكان</a:t>
            </a:r>
            <a:r>
              <a:rPr lang="fr-FR" b="1" dirty="0"/>
              <a:t> </a:t>
            </a:r>
            <a:r>
              <a:rPr lang="fr-FR" b="1" dirty="0" err="1"/>
              <a:t>المستهدفين</a:t>
            </a:r>
            <a:r>
              <a:rPr lang="fr-FR" b="1" dirty="0"/>
              <a:t> </a:t>
            </a:r>
            <a:r>
              <a:rPr lang="fr-FR" b="1" dirty="0" err="1"/>
              <a:t>متوقعة</a:t>
            </a:r>
            <a:r>
              <a:rPr lang="fr-FR" b="1" dirty="0"/>
              <a:t> </a:t>
            </a:r>
            <a:r>
              <a:rPr lang="fr-FR" b="1" dirty="0" err="1"/>
              <a:t>ومرضية</a:t>
            </a:r>
            <a:r>
              <a:rPr lang="fr-FR" b="1" dirty="0"/>
              <a:t>؟</a:t>
            </a:r>
          </a:p>
          <a:p>
            <a:pPr algn="r"/>
            <a:r>
              <a:rPr lang="fr-FR" b="1" dirty="0" err="1"/>
              <a:t>ما</a:t>
            </a:r>
            <a:r>
              <a:rPr lang="fr-FR" b="1" dirty="0"/>
              <a:t> </a:t>
            </a:r>
            <a:r>
              <a:rPr lang="fr-FR" b="1" dirty="0" err="1"/>
              <a:t>هي</a:t>
            </a:r>
            <a:r>
              <a:rPr lang="fr-FR" b="1" dirty="0"/>
              <a:t> </a:t>
            </a:r>
            <a:r>
              <a:rPr lang="fr-FR" b="1" dirty="0" err="1"/>
              <a:t>تأثيرات</a:t>
            </a:r>
            <a:r>
              <a:rPr lang="fr-FR" b="1" dirty="0"/>
              <a:t> </a:t>
            </a:r>
            <a:r>
              <a:rPr lang="fr-FR" b="1" dirty="0" err="1"/>
              <a:t>المشروع</a:t>
            </a:r>
            <a:r>
              <a:rPr lang="fr-FR" b="1" dirty="0"/>
              <a:t> </a:t>
            </a:r>
            <a:r>
              <a:rPr lang="fr-FR" b="1" dirty="0" err="1"/>
              <a:t>على</a:t>
            </a:r>
            <a:r>
              <a:rPr lang="fr-FR" b="1" dirty="0"/>
              <a:t> </a:t>
            </a:r>
            <a:r>
              <a:rPr lang="fr-FR" b="1" dirty="0" err="1"/>
              <a:t>المنتجات</a:t>
            </a:r>
            <a:r>
              <a:rPr lang="fr-FR" b="1" dirty="0"/>
              <a:t> </a:t>
            </a:r>
            <a:r>
              <a:rPr lang="fr-FR" b="1" dirty="0" err="1"/>
              <a:t>الزراعية</a:t>
            </a:r>
            <a:r>
              <a:rPr lang="fr-FR" b="1" dirty="0"/>
              <a:t> </a:t>
            </a:r>
            <a:r>
              <a:rPr lang="fr-FR" b="1" dirty="0" err="1"/>
              <a:t>والريفية</a:t>
            </a:r>
            <a:r>
              <a:rPr lang="fr-FR" b="1" dirty="0"/>
              <a:t> </a:t>
            </a:r>
            <a:r>
              <a:rPr lang="fr-FR" b="1" dirty="0" err="1"/>
              <a:t>الأخرى</a:t>
            </a:r>
            <a:r>
              <a:rPr lang="fr-FR" b="1" dirty="0"/>
              <a:t>؟</a:t>
            </a:r>
          </a:p>
          <a:p>
            <a:pPr algn="r"/>
            <a:r>
              <a:rPr lang="fr-FR" b="1" dirty="0" err="1"/>
              <a:t>هل</a:t>
            </a:r>
            <a:r>
              <a:rPr lang="fr-FR" b="1" dirty="0"/>
              <a:t> </a:t>
            </a:r>
            <a:r>
              <a:rPr lang="fr-FR" b="1" dirty="0" err="1"/>
              <a:t>هناك</a:t>
            </a:r>
            <a:r>
              <a:rPr lang="fr-FR" b="1" dirty="0"/>
              <a:t> </a:t>
            </a:r>
            <a:r>
              <a:rPr lang="fr-FR" b="1" dirty="0" err="1"/>
              <a:t>أي</a:t>
            </a:r>
            <a:r>
              <a:rPr lang="fr-FR" b="1" dirty="0"/>
              <a:t> </a:t>
            </a:r>
            <a:r>
              <a:rPr lang="fr-FR" b="1" dirty="0" err="1"/>
              <a:t>آثار</a:t>
            </a:r>
            <a:r>
              <a:rPr lang="fr-FR" b="1" dirty="0"/>
              <a:t> </a:t>
            </a:r>
            <a:r>
              <a:rPr lang="fr-FR" b="1" dirty="0" err="1"/>
              <a:t>غير</a:t>
            </a:r>
            <a:r>
              <a:rPr lang="fr-FR" b="1" dirty="0"/>
              <a:t> </a:t>
            </a:r>
            <a:r>
              <a:rPr lang="fr-FR" b="1" dirty="0" err="1"/>
              <a:t>متوقعة</a:t>
            </a:r>
            <a:r>
              <a:rPr lang="fr-FR" b="1" dirty="0"/>
              <a:t> ، </a:t>
            </a:r>
            <a:r>
              <a:rPr lang="fr-FR" b="1" dirty="0" err="1"/>
              <a:t>إيجابية</a:t>
            </a:r>
            <a:r>
              <a:rPr lang="fr-FR" b="1" dirty="0"/>
              <a:t> </a:t>
            </a:r>
            <a:r>
              <a:rPr lang="fr-FR" b="1" dirty="0" err="1"/>
              <a:t>أو</a:t>
            </a:r>
            <a:r>
              <a:rPr lang="fr-FR" b="1" dirty="0"/>
              <a:t> </a:t>
            </a:r>
            <a:r>
              <a:rPr lang="fr-FR" b="1" dirty="0" err="1"/>
              <a:t>سلبية</a:t>
            </a:r>
            <a:r>
              <a:rPr lang="fr-FR" b="1" dirty="0"/>
              <a:t> ، </a:t>
            </a:r>
            <a:r>
              <a:rPr lang="fr-FR" b="1" dirty="0" err="1"/>
              <a:t>للمشروع</a:t>
            </a:r>
            <a:r>
              <a:rPr lang="fr-FR" b="1" dirty="0"/>
              <a:t> </a:t>
            </a:r>
            <a:r>
              <a:rPr lang="fr-FR" b="1" dirty="0" err="1"/>
              <a:t>أو</a:t>
            </a:r>
            <a:r>
              <a:rPr lang="fr-FR" b="1" dirty="0"/>
              <a:t> </a:t>
            </a:r>
            <a:r>
              <a:rPr lang="fr-FR" b="1" dirty="0" err="1"/>
              <a:t>فيما</a:t>
            </a:r>
            <a:r>
              <a:rPr lang="fr-FR" b="1" dirty="0"/>
              <a:t> </a:t>
            </a:r>
            <a:r>
              <a:rPr lang="fr-FR" b="1" dirty="0" err="1"/>
              <a:t>يتعلق</a:t>
            </a:r>
            <a:r>
              <a:rPr lang="fr-FR" b="1" dirty="0"/>
              <a:t> </a:t>
            </a:r>
            <a:r>
              <a:rPr lang="fr-FR" b="1" dirty="0" err="1"/>
              <a:t>ببيئته</a:t>
            </a:r>
            <a:r>
              <a:rPr lang="fr-FR" b="1" dirty="0"/>
              <a:t> </a:t>
            </a:r>
            <a:r>
              <a:rPr lang="fr-FR" b="1" dirty="0" err="1"/>
              <a:t>الأوسع</a:t>
            </a:r>
            <a:r>
              <a:rPr lang="fr-FR" b="1" dirty="0"/>
              <a:t>؟</a:t>
            </a:r>
          </a:p>
          <a:p>
            <a:pPr algn="r"/>
            <a:r>
              <a:rPr lang="fr-FR" b="1" dirty="0" err="1"/>
              <a:t>هل</a:t>
            </a:r>
            <a:r>
              <a:rPr lang="fr-FR" b="1" dirty="0"/>
              <a:t> </a:t>
            </a:r>
            <a:r>
              <a:rPr lang="fr-FR" b="1" dirty="0" err="1"/>
              <a:t>يمكن</a:t>
            </a:r>
            <a:r>
              <a:rPr lang="fr-FR" b="1" dirty="0"/>
              <a:t> </a:t>
            </a:r>
            <a:r>
              <a:rPr lang="fr-FR" b="1" dirty="0" err="1"/>
              <a:t>تمييز</a:t>
            </a:r>
            <a:r>
              <a:rPr lang="fr-FR" b="1" dirty="0"/>
              <a:t> </a:t>
            </a:r>
            <a:r>
              <a:rPr lang="fr-FR" b="1" dirty="0" err="1"/>
              <a:t>أسباب</a:t>
            </a:r>
            <a:r>
              <a:rPr lang="fr-FR" b="1" dirty="0"/>
              <a:t> </a:t>
            </a:r>
            <a:r>
              <a:rPr lang="fr-FR" b="1" dirty="0" err="1"/>
              <a:t>جميع</a:t>
            </a:r>
            <a:r>
              <a:rPr lang="fr-FR" b="1" dirty="0"/>
              <a:t> </a:t>
            </a:r>
            <a:r>
              <a:rPr lang="fr-FR" b="1" dirty="0" err="1"/>
              <a:t>التغييرات</a:t>
            </a:r>
            <a:r>
              <a:rPr lang="fr-FR" b="1" dirty="0"/>
              <a:t> </a:t>
            </a:r>
            <a:r>
              <a:rPr lang="fr-FR" b="1" dirty="0" err="1"/>
              <a:t>المرصودة</a:t>
            </a:r>
            <a:r>
              <a:rPr lang="fr-FR" b="1" dirty="0"/>
              <a:t> </a:t>
            </a:r>
            <a:r>
              <a:rPr lang="fr-FR" b="1" dirty="0" err="1"/>
              <a:t>وإثباتها</a:t>
            </a:r>
            <a:r>
              <a:rPr lang="fr-FR" b="1" dirty="0"/>
              <a:t> </a:t>
            </a:r>
            <a:r>
              <a:rPr lang="fr-FR" b="1" dirty="0" err="1"/>
              <a:t>بالأدلة</a:t>
            </a:r>
            <a:r>
              <a:rPr lang="fr-FR" b="1" dirty="0"/>
              <a:t>؟</a:t>
            </a:r>
          </a:p>
          <a:p>
            <a:pPr algn="r"/>
            <a:r>
              <a:rPr lang="fr-FR" b="1" dirty="0" err="1"/>
              <a:t>هل</a:t>
            </a:r>
            <a:r>
              <a:rPr lang="fr-FR" b="1" dirty="0"/>
              <a:t> </a:t>
            </a:r>
            <a:r>
              <a:rPr lang="fr-FR" b="1" dirty="0" err="1"/>
              <a:t>يظل</a:t>
            </a:r>
            <a:r>
              <a:rPr lang="fr-FR" b="1" dirty="0"/>
              <a:t> </a:t>
            </a:r>
            <a:r>
              <a:rPr lang="fr-FR" b="1" dirty="0" err="1"/>
              <a:t>منطق</a:t>
            </a:r>
            <a:r>
              <a:rPr lang="fr-FR" b="1" dirty="0"/>
              <a:t> </a:t>
            </a:r>
            <a:r>
              <a:rPr lang="fr-FR" b="1" dirty="0" err="1"/>
              <a:t>نموذج</a:t>
            </a:r>
            <a:r>
              <a:rPr lang="fr-FR" b="1" dirty="0"/>
              <a:t> </a:t>
            </a:r>
            <a:r>
              <a:rPr lang="fr-FR" b="1" dirty="0" err="1"/>
              <a:t>التدخل</a:t>
            </a:r>
            <a:r>
              <a:rPr lang="fr-FR" b="1" dirty="0"/>
              <a:t> </a:t>
            </a:r>
            <a:r>
              <a:rPr lang="fr-FR" b="1" dirty="0" err="1"/>
              <a:t>للمشروع</a:t>
            </a:r>
            <a:r>
              <a:rPr lang="fr-FR" b="1" dirty="0"/>
              <a:t> </a:t>
            </a:r>
            <a:r>
              <a:rPr lang="fr-FR" b="1" dirty="0" err="1"/>
              <a:t>صحيحًا</a:t>
            </a:r>
            <a:r>
              <a:rPr lang="fr-FR" b="1" dirty="0"/>
              <a:t> (</a:t>
            </a:r>
            <a:r>
              <a:rPr lang="fr-FR" b="1" dirty="0" err="1"/>
              <a:t>أي</a:t>
            </a:r>
            <a:r>
              <a:rPr lang="fr-FR" b="1" dirty="0"/>
              <a:t> </a:t>
            </a:r>
            <a:r>
              <a:rPr lang="fr-FR" b="1" dirty="0" err="1"/>
              <a:t>هل</a:t>
            </a:r>
            <a:r>
              <a:rPr lang="fr-FR" b="1" dirty="0"/>
              <a:t> </a:t>
            </a:r>
            <a:r>
              <a:rPr lang="fr-FR" b="1" dirty="0" err="1"/>
              <a:t>هو</a:t>
            </a:r>
            <a:r>
              <a:rPr lang="fr-FR" b="1" dirty="0"/>
              <a:t> </a:t>
            </a:r>
            <a:r>
              <a:rPr lang="fr-FR" b="1" dirty="0" err="1"/>
              <a:t>التصميم</a:t>
            </a:r>
            <a:r>
              <a:rPr lang="fr-FR" b="1" dirty="0"/>
              <a:t> </a:t>
            </a:r>
            <a:r>
              <a:rPr lang="fr-FR" b="1" dirty="0" err="1"/>
              <a:t>الصحيح</a:t>
            </a:r>
            <a:r>
              <a:rPr lang="fr-FR" b="1" dirty="0"/>
              <a:t>)؟</a:t>
            </a:r>
          </a:p>
          <a:p>
            <a:pPr algn="r"/>
            <a:r>
              <a:rPr lang="fr-FR" b="1" dirty="0" err="1"/>
              <a:t>هل</a:t>
            </a:r>
            <a:r>
              <a:rPr lang="fr-FR" b="1" dirty="0"/>
              <a:t> </a:t>
            </a:r>
            <a:r>
              <a:rPr lang="fr-FR" b="1" dirty="0" err="1"/>
              <a:t>هناك</a:t>
            </a:r>
            <a:r>
              <a:rPr lang="fr-FR" b="1" dirty="0"/>
              <a:t> </a:t>
            </a:r>
            <a:r>
              <a:rPr lang="fr-FR" b="1" dirty="0" err="1"/>
              <a:t>حاجة</a:t>
            </a:r>
            <a:r>
              <a:rPr lang="fr-FR" b="1" dirty="0"/>
              <a:t> </a:t>
            </a:r>
            <a:r>
              <a:rPr lang="fr-FR" b="1" dirty="0" err="1"/>
              <a:t>إلى</a:t>
            </a:r>
            <a:r>
              <a:rPr lang="fr-FR" b="1" dirty="0"/>
              <a:t> </a:t>
            </a:r>
            <a:r>
              <a:rPr lang="fr-FR" b="1" dirty="0" err="1"/>
              <a:t>أي</a:t>
            </a:r>
            <a:r>
              <a:rPr lang="fr-FR" b="1" dirty="0"/>
              <a:t> </a:t>
            </a:r>
            <a:r>
              <a:rPr lang="fr-FR" b="1" dirty="0" err="1"/>
              <a:t>دراسات</a:t>
            </a:r>
            <a:r>
              <a:rPr lang="fr-FR" b="1" dirty="0"/>
              <a:t> </a:t>
            </a:r>
            <a:r>
              <a:rPr lang="fr-FR" b="1" dirty="0" err="1"/>
              <a:t>خاصة</a:t>
            </a:r>
            <a:r>
              <a:rPr lang="fr-FR" b="1" dirty="0"/>
              <a:t> </a:t>
            </a:r>
            <a:r>
              <a:rPr lang="fr-FR" b="1" dirty="0" err="1"/>
              <a:t>أو</a:t>
            </a:r>
            <a:r>
              <a:rPr lang="fr-FR" b="1" dirty="0"/>
              <a:t> </a:t>
            </a:r>
            <a:r>
              <a:rPr lang="fr-FR" b="1" dirty="0" err="1"/>
              <a:t>تشخيصية</a:t>
            </a:r>
            <a:r>
              <a:rPr lang="fr-FR" b="1" dirty="0"/>
              <a:t> </a:t>
            </a:r>
            <a:r>
              <a:rPr lang="fr-FR" b="1" dirty="0" err="1"/>
              <a:t>مخصصة</a:t>
            </a:r>
            <a:r>
              <a:rPr lang="fr-FR" b="1" dirty="0"/>
              <a:t> </a:t>
            </a:r>
            <a:r>
              <a:rPr lang="fr-FR" b="1" dirty="0" err="1"/>
              <a:t>للمساعدة</a:t>
            </a:r>
            <a:r>
              <a:rPr lang="fr-FR" b="1" dirty="0"/>
              <a:t> </a:t>
            </a:r>
            <a:r>
              <a:rPr lang="fr-FR" b="1" dirty="0" err="1"/>
              <a:t>في</a:t>
            </a:r>
            <a:r>
              <a:rPr lang="fr-FR" b="1" dirty="0"/>
              <a:t> </a:t>
            </a:r>
            <a:r>
              <a:rPr lang="fr-FR" b="1" dirty="0" err="1"/>
              <a:t>الإجابة</a:t>
            </a:r>
            <a:r>
              <a:rPr lang="fr-FR" b="1" dirty="0"/>
              <a:t> </a:t>
            </a:r>
            <a:r>
              <a:rPr lang="fr-FR" b="1" dirty="0" err="1"/>
              <a:t>على</a:t>
            </a:r>
            <a:r>
              <a:rPr lang="fr-FR" b="1" dirty="0"/>
              <a:t> </a:t>
            </a:r>
            <a:r>
              <a:rPr lang="fr-FR" b="1" dirty="0" err="1"/>
              <a:t>أي</a:t>
            </a:r>
            <a:r>
              <a:rPr lang="fr-FR" b="1" dirty="0"/>
              <a:t> </a:t>
            </a:r>
            <a:r>
              <a:rPr lang="fr-FR" b="1" dirty="0" err="1"/>
              <a:t>من</a:t>
            </a:r>
            <a:r>
              <a:rPr lang="fr-FR" b="1" dirty="0"/>
              <a:t> </a:t>
            </a:r>
            <a:r>
              <a:rPr lang="fr-FR" b="1" dirty="0" err="1"/>
              <a:t>هذه</a:t>
            </a:r>
            <a:r>
              <a:rPr lang="fr-FR" b="1" dirty="0"/>
              <a:t> </a:t>
            </a:r>
            <a:r>
              <a:rPr lang="fr-FR" b="1" dirty="0" err="1"/>
              <a:t>الأسئلة</a:t>
            </a:r>
            <a:r>
              <a:rPr lang="fr-FR" b="1" dirty="0"/>
              <a: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118" name="Zone de texte 117"/>
          <p:cNvSpPr txBox="1"/>
          <p:nvPr/>
        </p:nvSpPr>
        <p:spPr>
          <a:xfrm>
            <a:off x="53975" y="1555115"/>
            <a:ext cx="9401175" cy="2270237"/>
          </a:xfrm>
          <a:prstGeom prst="rect">
            <a:avLst/>
          </a:prstGeom>
          <a:noFill/>
          <a:ln w="9525">
            <a:noFill/>
          </a:ln>
        </p:spPr>
        <p:txBody>
          <a:bodyPr wrap="square">
            <a:spAutoFit/>
          </a:bodyPr>
          <a:lstStyle/>
          <a:p>
            <a:pPr marL="342900" indent="-342900" algn="ctr">
              <a:lnSpc>
                <a:spcPct val="100000"/>
              </a:lnSpc>
              <a:buClrTx/>
              <a:buSzTx/>
              <a:buFont typeface="Wingdings" panose="05000000000000000000" charset="0"/>
              <a:buChar char="ü"/>
            </a:pPr>
            <a:r>
              <a:rPr lang="fr-FR" altLang="en-US" sz="1600" b="1" dirty="0" err="1">
                <a:gradFill>
                  <a:gsLst>
                    <a:gs pos="0">
                      <a:srgbClr val="E30000"/>
                    </a:gs>
                    <a:gs pos="100000">
                      <a:srgbClr val="760303"/>
                    </a:gs>
                  </a:gsLst>
                  <a:lin scaled="0"/>
                </a:gradFill>
                <a:latin typeface="Times New Roman" panose="02020603050405020304" charset="0"/>
                <a:cs typeface="Times New Roman" panose="02020603050405020304" charset="0"/>
              </a:rPr>
              <a:t>Experimental</a:t>
            </a:r>
            <a:r>
              <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 designs (randomisation)</a:t>
            </a:r>
          </a:p>
          <a:p>
            <a:pPr indent="0" algn="ctr">
              <a:lnSpc>
                <a:spcPct val="100000"/>
              </a:lnSpc>
              <a:buClrTx/>
              <a:buSzTx/>
              <a:buFont typeface="Wingdings" panose="05000000000000000000" charset="0"/>
              <a:buNone/>
            </a:pPr>
            <a:endPar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40000"/>
              </a:lnSpc>
              <a:buFont typeface="Wingdings" panose="05000000000000000000" charset="0"/>
              <a:buChar char="Ø"/>
            </a:pPr>
            <a:r>
              <a:rPr lang="en-US" sz="1600" b="1" dirty="0">
                <a:latin typeface="Times New Roman" panose="02020603050405020304" charset="0"/>
                <a:cs typeface="Times New Roman" panose="02020603050405020304" charset="0"/>
              </a:rPr>
              <a:t>These are considered</a:t>
            </a:r>
            <a:r>
              <a:rPr lang="en-US" sz="1600" b="1" dirty="0">
                <a:highlight>
                  <a:srgbClr val="00FFFF"/>
                </a:highlight>
                <a:latin typeface="Times New Roman" panose="02020603050405020304" charset="0"/>
                <a:cs typeface="Times New Roman" panose="02020603050405020304" charset="0"/>
              </a:rPr>
              <a:t> the most robust of the evaluation methodologies</a:t>
            </a:r>
            <a:r>
              <a:rPr lang="en-US" sz="1600" b="1" dirty="0">
                <a:latin typeface="Times New Roman" panose="02020603050405020304" charset="0"/>
                <a:cs typeface="Times New Roman" panose="02020603050405020304" charset="0"/>
              </a:rPr>
              <a:t> and require a </a:t>
            </a:r>
            <a:r>
              <a:rPr lang="en-US" sz="1600" b="1" dirty="0" err="1">
                <a:latin typeface="Times New Roman" panose="02020603050405020304" charset="0"/>
                <a:cs typeface="Times New Roman" panose="02020603050405020304" charset="0"/>
              </a:rPr>
              <a:t>randomised</a:t>
            </a:r>
            <a:r>
              <a:rPr lang="en-US" sz="1600" b="1" dirty="0">
                <a:latin typeface="Times New Roman" panose="02020603050405020304" charset="0"/>
                <a:cs typeface="Times New Roman" panose="02020603050405020304" charset="0"/>
              </a:rPr>
              <a:t> selection of the target population as part of the project design. </a:t>
            </a:r>
          </a:p>
          <a:p>
            <a:pPr marL="342900" indent="-342900" algn="just">
              <a:lnSpc>
                <a:spcPct val="140000"/>
              </a:lnSpc>
              <a:buFont typeface="Wingdings" panose="05000000000000000000" charset="0"/>
              <a:buChar char="Ø"/>
            </a:pPr>
            <a:r>
              <a:rPr lang="en-US" sz="1600" b="1" u="sng" dirty="0">
                <a:latin typeface="Times New Roman" panose="02020603050405020304" charset="0"/>
                <a:cs typeface="Times New Roman" panose="02020603050405020304" charset="0"/>
              </a:rPr>
              <a:t>A random selection</a:t>
            </a:r>
            <a:r>
              <a:rPr lang="en-US" sz="1600" b="1" dirty="0">
                <a:latin typeface="Times New Roman" panose="02020603050405020304" charset="0"/>
                <a:cs typeface="Times New Roman" panose="02020603050405020304" charset="0"/>
              </a:rPr>
              <a:t> into treatment and</a:t>
            </a:r>
            <a:r>
              <a:rPr lang="en-US" sz="1600" b="1" u="sng" dirty="0">
                <a:latin typeface="Times New Roman" panose="02020603050405020304" charset="0"/>
                <a:cs typeface="Times New Roman" panose="02020603050405020304" charset="0"/>
              </a:rPr>
              <a:t> control groups is made within a defined area and population.</a:t>
            </a:r>
          </a:p>
          <a:p>
            <a:pPr marL="342900" indent="-342900" algn="ctr">
              <a:lnSpc>
                <a:spcPct val="140000"/>
              </a:lnSpc>
              <a:buFont typeface="Wingdings" panose="05000000000000000000" charset="0"/>
              <a:buChar char="Ø"/>
            </a:pPr>
            <a:r>
              <a:rPr lang="fr-FR" altLang="en-US" sz="1600" b="1" dirty="0">
                <a:latin typeface="Times New Roman" panose="02020603050405020304" charset="0"/>
                <a:cs typeface="Times New Roman" panose="02020603050405020304" charset="0"/>
              </a:rPr>
              <a:t>There</a:t>
            </a:r>
            <a:r>
              <a:rPr lang="en-US" sz="1600" b="1" dirty="0">
                <a:latin typeface="Times New Roman" panose="02020603050405020304" charset="0"/>
                <a:cs typeface="Times New Roman" panose="02020603050405020304" charset="0"/>
              </a:rPr>
              <a:t> </a:t>
            </a:r>
            <a:r>
              <a:rPr lang="fr-FR" altLang="en-US" sz="1600" b="1" dirty="0" err="1">
                <a:latin typeface="Times New Roman" panose="02020603050405020304" charset="0"/>
                <a:cs typeface="Times New Roman" panose="02020603050405020304" charset="0"/>
              </a:rPr>
              <a:t>is</a:t>
            </a:r>
            <a:r>
              <a:rPr lang="en-US" sz="1600" b="1" dirty="0">
                <a:latin typeface="Times New Roman" panose="02020603050405020304" charset="0"/>
                <a:cs typeface="Times New Roman" panose="02020603050405020304" charset="0"/>
              </a:rPr>
              <a:t> no difference between the two groups besides the fact that the treatment group have access to or are influenced by the project or </a:t>
            </a:r>
            <a:r>
              <a:rPr lang="en-US" sz="1600" b="1" dirty="0" err="1">
                <a:latin typeface="Times New Roman" panose="02020603050405020304" charset="0"/>
                <a:cs typeface="Times New Roman" panose="02020603050405020304" charset="0"/>
              </a:rPr>
              <a:t>programme</a:t>
            </a:r>
            <a:endParaRPr lang="en-US" sz="1600" b="1" dirty="0">
              <a:latin typeface="Times New Roman" panose="02020603050405020304" charset="0"/>
              <a:cs typeface="Times New Roman" panose="02020603050405020304" charset="0"/>
            </a:endParaRPr>
          </a:p>
        </p:txBody>
      </p:sp>
      <p:sp>
        <p:nvSpPr>
          <p:cNvPr id="2" name="TextBox 7"/>
          <p:cNvSpPr txBox="1"/>
          <p:nvPr/>
        </p:nvSpPr>
        <p:spPr>
          <a:xfrm>
            <a:off x="62822" y="368169"/>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3" name="Rectangle 2"/>
          <p:cNvSpPr/>
          <p:nvPr/>
        </p:nvSpPr>
        <p:spPr>
          <a:xfrm>
            <a:off x="391886" y="4224725"/>
            <a:ext cx="8752114" cy="1477328"/>
          </a:xfrm>
          <a:prstGeom prst="rect">
            <a:avLst/>
          </a:prstGeom>
        </p:spPr>
        <p:txBody>
          <a:bodyPr wrap="square">
            <a:spAutoFit/>
          </a:bodyPr>
          <a:lstStyle/>
          <a:p>
            <a:pPr algn="ctr"/>
            <a:r>
              <a:rPr lang="fr-FR" b="1" dirty="0" err="1">
                <a:solidFill>
                  <a:srgbClr val="C00000"/>
                </a:solidFill>
              </a:rPr>
              <a:t>التصاميم</a:t>
            </a:r>
            <a:r>
              <a:rPr lang="fr-FR" b="1" dirty="0">
                <a:solidFill>
                  <a:srgbClr val="C00000"/>
                </a:solidFill>
              </a:rPr>
              <a:t> </a:t>
            </a:r>
            <a:r>
              <a:rPr lang="fr-FR" b="1" dirty="0" err="1">
                <a:solidFill>
                  <a:srgbClr val="C00000"/>
                </a:solidFill>
              </a:rPr>
              <a:t>التجريبية</a:t>
            </a:r>
            <a:r>
              <a:rPr lang="fr-FR" b="1" dirty="0">
                <a:solidFill>
                  <a:srgbClr val="C00000"/>
                </a:solidFill>
              </a:rPr>
              <a:t> </a:t>
            </a:r>
            <a:r>
              <a:rPr lang="fr-FR" b="1" dirty="0"/>
              <a:t>(</a:t>
            </a:r>
            <a:r>
              <a:rPr lang="fr-FR" b="1" dirty="0" err="1">
                <a:solidFill>
                  <a:srgbClr val="C00000"/>
                </a:solidFill>
              </a:rPr>
              <a:t>التوزيع</a:t>
            </a:r>
            <a:r>
              <a:rPr lang="fr-FR" b="1" dirty="0">
                <a:solidFill>
                  <a:srgbClr val="C00000"/>
                </a:solidFill>
              </a:rPr>
              <a:t> </a:t>
            </a:r>
            <a:r>
              <a:rPr lang="fr-FR" b="1" dirty="0" err="1">
                <a:solidFill>
                  <a:srgbClr val="C00000"/>
                </a:solidFill>
              </a:rPr>
              <a:t>العشوائي</a:t>
            </a:r>
            <a:r>
              <a:rPr lang="fr-FR" b="1" dirty="0">
                <a:solidFill>
                  <a:srgbClr val="C00000"/>
                </a:solidFill>
              </a:rPr>
              <a:t>)</a:t>
            </a:r>
          </a:p>
          <a:p>
            <a:pPr algn="r"/>
            <a:endParaRPr lang="fr-FR" b="1" dirty="0"/>
          </a:p>
          <a:p>
            <a:pPr algn="r"/>
            <a:r>
              <a:rPr lang="fr-FR" b="1" dirty="0" err="1"/>
              <a:t>تعتبر</a:t>
            </a:r>
            <a:r>
              <a:rPr lang="fr-FR" b="1" dirty="0"/>
              <a:t> </a:t>
            </a:r>
            <a:r>
              <a:rPr lang="fr-FR" b="1" dirty="0" err="1"/>
              <a:t>هذه</a:t>
            </a:r>
            <a:r>
              <a:rPr lang="fr-FR" b="1" dirty="0"/>
              <a:t> </a:t>
            </a:r>
            <a:r>
              <a:rPr lang="fr-FR" b="1" u="sng" dirty="0" err="1">
                <a:solidFill>
                  <a:srgbClr val="FF0000"/>
                </a:solidFill>
              </a:rPr>
              <a:t>أقوى</a:t>
            </a:r>
            <a:r>
              <a:rPr lang="fr-FR" b="1" u="sng" dirty="0">
                <a:solidFill>
                  <a:srgbClr val="FF0000"/>
                </a:solidFill>
              </a:rPr>
              <a:t> </a:t>
            </a:r>
            <a:r>
              <a:rPr lang="fr-FR" b="1" u="sng" dirty="0" err="1">
                <a:solidFill>
                  <a:srgbClr val="FF0000"/>
                </a:solidFill>
              </a:rPr>
              <a:t>منهجيات</a:t>
            </a:r>
            <a:r>
              <a:rPr lang="fr-FR" b="1" u="sng" dirty="0">
                <a:solidFill>
                  <a:srgbClr val="FF0000"/>
                </a:solidFill>
              </a:rPr>
              <a:t> </a:t>
            </a:r>
            <a:r>
              <a:rPr lang="fr-FR" b="1" u="sng" dirty="0" err="1">
                <a:solidFill>
                  <a:srgbClr val="FF0000"/>
                </a:solidFill>
              </a:rPr>
              <a:t>التقييم</a:t>
            </a:r>
            <a:r>
              <a:rPr lang="fr-FR" b="1" u="sng" dirty="0">
                <a:solidFill>
                  <a:srgbClr val="FF0000"/>
                </a:solidFill>
              </a:rPr>
              <a:t> </a:t>
            </a:r>
            <a:r>
              <a:rPr lang="fr-FR" b="1" u="sng" dirty="0" err="1">
                <a:solidFill>
                  <a:srgbClr val="FF0000"/>
                </a:solidFill>
              </a:rPr>
              <a:t>وتتطلب</a:t>
            </a:r>
            <a:r>
              <a:rPr lang="fr-FR" b="1" u="sng" dirty="0">
                <a:solidFill>
                  <a:srgbClr val="FF0000"/>
                </a:solidFill>
              </a:rPr>
              <a:t> </a:t>
            </a:r>
            <a:r>
              <a:rPr lang="fr-FR" b="1" u="sng" dirty="0" err="1">
                <a:solidFill>
                  <a:srgbClr val="FF0000"/>
                </a:solidFill>
              </a:rPr>
              <a:t>اختيارًا</a:t>
            </a:r>
            <a:r>
              <a:rPr lang="fr-FR" b="1" u="sng" dirty="0">
                <a:solidFill>
                  <a:srgbClr val="FF0000"/>
                </a:solidFill>
              </a:rPr>
              <a:t> </a:t>
            </a:r>
            <a:r>
              <a:rPr lang="fr-FR" b="1" u="sng" dirty="0" err="1">
                <a:solidFill>
                  <a:srgbClr val="FF0000"/>
                </a:solidFill>
              </a:rPr>
              <a:t>عشوائيًا</a:t>
            </a:r>
            <a:r>
              <a:rPr lang="fr-FR" b="1" u="sng" dirty="0">
                <a:solidFill>
                  <a:srgbClr val="FF0000"/>
                </a:solidFill>
              </a:rPr>
              <a:t> </a:t>
            </a:r>
            <a:r>
              <a:rPr lang="fr-FR" b="1" u="sng" dirty="0" err="1">
                <a:solidFill>
                  <a:srgbClr val="FF0000"/>
                </a:solidFill>
              </a:rPr>
              <a:t>للسكان</a:t>
            </a:r>
            <a:r>
              <a:rPr lang="fr-FR" b="1" u="sng" dirty="0">
                <a:solidFill>
                  <a:srgbClr val="FF0000"/>
                </a:solidFill>
              </a:rPr>
              <a:t> </a:t>
            </a:r>
            <a:r>
              <a:rPr lang="fr-FR" b="1" u="sng" dirty="0" err="1">
                <a:solidFill>
                  <a:srgbClr val="FF0000"/>
                </a:solidFill>
              </a:rPr>
              <a:t>المستهدفين</a:t>
            </a:r>
            <a:r>
              <a:rPr lang="fr-FR" b="1" u="sng" dirty="0">
                <a:solidFill>
                  <a:srgbClr val="FF0000"/>
                </a:solidFill>
              </a:rPr>
              <a:t> </a:t>
            </a:r>
            <a:r>
              <a:rPr lang="fr-FR" b="1" u="sng" dirty="0" err="1">
                <a:solidFill>
                  <a:srgbClr val="FF0000"/>
                </a:solidFill>
              </a:rPr>
              <a:t>كجزء</a:t>
            </a:r>
            <a:r>
              <a:rPr lang="fr-FR" b="1" u="sng" dirty="0">
                <a:solidFill>
                  <a:srgbClr val="FF0000"/>
                </a:solidFill>
              </a:rPr>
              <a:t> </a:t>
            </a:r>
            <a:r>
              <a:rPr lang="fr-FR" b="1" u="sng" dirty="0" err="1">
                <a:solidFill>
                  <a:srgbClr val="FF0000"/>
                </a:solidFill>
              </a:rPr>
              <a:t>من</a:t>
            </a:r>
            <a:r>
              <a:rPr lang="fr-FR" b="1" u="sng" dirty="0">
                <a:solidFill>
                  <a:srgbClr val="FF0000"/>
                </a:solidFill>
              </a:rPr>
              <a:t> </a:t>
            </a:r>
            <a:r>
              <a:rPr lang="fr-FR" b="1" u="sng" dirty="0" err="1">
                <a:solidFill>
                  <a:srgbClr val="FF0000"/>
                </a:solidFill>
              </a:rPr>
              <a:t>تصميم</a:t>
            </a:r>
            <a:r>
              <a:rPr lang="fr-FR" b="1" u="sng" dirty="0">
                <a:solidFill>
                  <a:srgbClr val="FF0000"/>
                </a:solidFill>
              </a:rPr>
              <a:t> </a:t>
            </a:r>
            <a:r>
              <a:rPr lang="fr-FR" b="1" u="sng" dirty="0" err="1" smtClean="0">
                <a:solidFill>
                  <a:srgbClr val="FF0000"/>
                </a:solidFill>
              </a:rPr>
              <a:t>المشروع</a:t>
            </a:r>
            <a:endParaRPr lang="fr-FR" b="1" u="sng" dirty="0">
              <a:solidFill>
                <a:srgbClr val="FF0000"/>
              </a:solidFill>
            </a:endParaRPr>
          </a:p>
          <a:p>
            <a:pPr algn="r"/>
            <a:r>
              <a:rPr lang="fr-FR" b="1" dirty="0" smtClean="0"/>
              <a:t>.</a:t>
            </a:r>
            <a:endParaRPr lang="fr-FR" b="1" dirty="0"/>
          </a:p>
          <a:p>
            <a:pPr algn="r"/>
            <a:r>
              <a:rPr lang="fr-FR" b="1" dirty="0" err="1" smtClean="0"/>
              <a:t>يتم</a:t>
            </a:r>
            <a:r>
              <a:rPr lang="fr-FR" b="1" dirty="0" smtClean="0"/>
              <a:t> </a:t>
            </a:r>
            <a:r>
              <a:rPr lang="fr-FR" b="1" dirty="0" err="1"/>
              <a:t>الاختيار</a:t>
            </a:r>
            <a:r>
              <a:rPr lang="fr-FR" b="1" dirty="0"/>
              <a:t> </a:t>
            </a:r>
            <a:r>
              <a:rPr lang="fr-FR" b="1" dirty="0" err="1"/>
              <a:t>العشوائي</a:t>
            </a:r>
            <a:r>
              <a:rPr lang="fr-FR" b="1" dirty="0"/>
              <a:t> </a:t>
            </a:r>
            <a:r>
              <a:rPr lang="fr-FR" b="1" dirty="0" smtClean="0"/>
              <a:t> </a:t>
            </a:r>
            <a:r>
              <a:rPr lang="fr-FR" b="1" dirty="0" err="1" smtClean="0"/>
              <a:t>والمراقبة</a:t>
            </a:r>
            <a:r>
              <a:rPr lang="fr-FR" b="1" dirty="0" smtClean="0"/>
              <a:t> </a:t>
            </a:r>
            <a:r>
              <a:rPr lang="fr-FR" b="1" dirty="0" err="1"/>
              <a:t>داخل</a:t>
            </a:r>
            <a:r>
              <a:rPr lang="fr-FR" b="1" dirty="0"/>
              <a:t> </a:t>
            </a:r>
            <a:r>
              <a:rPr lang="fr-FR" b="1" dirty="0" err="1"/>
              <a:t>منطقة</a:t>
            </a:r>
            <a:r>
              <a:rPr lang="fr-FR" b="1" dirty="0"/>
              <a:t> </a:t>
            </a:r>
            <a:r>
              <a:rPr lang="fr-FR" b="1" dirty="0" err="1"/>
              <a:t>وسكان</a:t>
            </a:r>
            <a:r>
              <a:rPr lang="fr-FR" b="1" dirty="0"/>
              <a:t> </a:t>
            </a:r>
            <a:r>
              <a:rPr lang="fr-FR" b="1" dirty="0" err="1"/>
              <a:t>محددين</a:t>
            </a:r>
            <a:r>
              <a:rPr lang="fr-FR" b="1" dirty="0" smtClean="0"/>
              <a:t>.</a:t>
            </a:r>
            <a:endParaRPr lang="fr-FR" b="1"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118" name="Zone de texte 117"/>
          <p:cNvSpPr txBox="1"/>
          <p:nvPr/>
        </p:nvSpPr>
        <p:spPr>
          <a:xfrm>
            <a:off x="53975" y="1440815"/>
            <a:ext cx="9401175" cy="5207579"/>
          </a:xfrm>
          <a:prstGeom prst="rect">
            <a:avLst/>
          </a:prstGeom>
          <a:noFill/>
          <a:ln w="9525">
            <a:noFill/>
          </a:ln>
        </p:spPr>
        <p:txBody>
          <a:bodyPr wrap="square">
            <a:spAutoFit/>
          </a:bodyPr>
          <a:lstStyle/>
          <a:p>
            <a:pPr marL="342900" indent="-342900" algn="ctr">
              <a:lnSpc>
                <a:spcPct val="100000"/>
              </a:lnSpc>
              <a:buClrTx/>
              <a:buSzTx/>
              <a:buFont typeface="Wingdings" panose="05000000000000000000" charset="0"/>
              <a:buChar char="ü"/>
            </a:pPr>
            <a:r>
              <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Non-</a:t>
            </a:r>
            <a:r>
              <a:rPr lang="fr-FR" altLang="en-US" sz="1600" b="1" dirty="0" err="1">
                <a:gradFill>
                  <a:gsLst>
                    <a:gs pos="0">
                      <a:srgbClr val="E30000"/>
                    </a:gs>
                    <a:gs pos="100000">
                      <a:srgbClr val="760303"/>
                    </a:gs>
                  </a:gsLst>
                  <a:lin scaled="0"/>
                </a:gradFill>
                <a:latin typeface="Times New Roman" panose="02020603050405020304" charset="0"/>
                <a:cs typeface="Times New Roman" panose="02020603050405020304" charset="0"/>
              </a:rPr>
              <a:t>experimental</a:t>
            </a:r>
            <a:r>
              <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 or quasi-</a:t>
            </a:r>
            <a:r>
              <a:rPr lang="fr-FR" altLang="en-US" sz="1600" b="1" dirty="0" err="1">
                <a:gradFill>
                  <a:gsLst>
                    <a:gs pos="0">
                      <a:srgbClr val="E30000"/>
                    </a:gs>
                    <a:gs pos="100000">
                      <a:srgbClr val="760303"/>
                    </a:gs>
                  </a:gsLst>
                  <a:lin scaled="0"/>
                </a:gradFill>
                <a:latin typeface="Times New Roman" panose="02020603050405020304" charset="0"/>
                <a:cs typeface="Times New Roman" panose="02020603050405020304" charset="0"/>
              </a:rPr>
              <a:t>experimental</a:t>
            </a:r>
            <a:r>
              <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 designs</a:t>
            </a:r>
          </a:p>
          <a:p>
            <a:pPr indent="0" algn="ctr">
              <a:lnSpc>
                <a:spcPct val="100000"/>
              </a:lnSpc>
              <a:buClrTx/>
              <a:buSzTx/>
              <a:buFont typeface="Wingdings" panose="05000000000000000000" charset="0"/>
              <a:buNone/>
            </a:pPr>
            <a:endPar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30000"/>
              </a:lnSpc>
              <a:buClrTx/>
              <a:buSzTx/>
              <a:buFont typeface="Wingdings" panose="05000000000000000000" charset="0"/>
              <a:buChar char="Ø"/>
            </a:pPr>
            <a:r>
              <a:rPr lang="fr-FR" altLang="en-US" sz="1600" b="1" dirty="0" err="1">
                <a:solidFill>
                  <a:schemeClr val="tx1"/>
                </a:solidFill>
                <a:latin typeface="Times New Roman" panose="02020603050405020304" charset="0"/>
                <a:cs typeface="Times New Roman" panose="02020603050405020304" charset="0"/>
              </a:rPr>
              <a:t>These</a:t>
            </a:r>
            <a:r>
              <a:rPr lang="fr-FR" altLang="en-US" sz="1600" b="1" dirty="0">
                <a:solidFill>
                  <a:schemeClr val="tx1"/>
                </a:solidFill>
                <a:latin typeface="Times New Roman" panose="02020603050405020304" charset="0"/>
                <a:cs typeface="Times New Roman" panose="02020603050405020304" charset="0"/>
              </a:rPr>
              <a:t> techniques </a:t>
            </a:r>
            <a:r>
              <a:rPr lang="fr-FR" altLang="en-US" sz="1600" b="1" dirty="0" err="1">
                <a:solidFill>
                  <a:schemeClr val="tx1"/>
                </a:solidFill>
                <a:latin typeface="Times New Roman" panose="02020603050405020304" charset="0"/>
                <a:cs typeface="Times New Roman" panose="02020603050405020304" charset="0"/>
              </a:rPr>
              <a:t>generate</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highlight>
                  <a:srgbClr val="00FFFF"/>
                </a:highlight>
                <a:latin typeface="Times New Roman" panose="02020603050405020304" charset="0"/>
                <a:cs typeface="Times New Roman" panose="02020603050405020304" charset="0"/>
              </a:rPr>
              <a:t>comparison</a:t>
            </a:r>
            <a:r>
              <a:rPr lang="fr-FR" altLang="en-US" sz="1600" b="1" dirty="0">
                <a:solidFill>
                  <a:schemeClr val="tx1"/>
                </a:solidFill>
                <a:highlight>
                  <a:srgbClr val="00FFFF"/>
                </a:highlight>
                <a:latin typeface="Times New Roman" panose="02020603050405020304" charset="0"/>
                <a:cs typeface="Times New Roman" panose="02020603050405020304" charset="0"/>
              </a:rPr>
              <a:t> groups </a:t>
            </a:r>
            <a:r>
              <a:rPr lang="fr-FR" altLang="en-US" sz="1600" b="1" dirty="0" err="1">
                <a:solidFill>
                  <a:schemeClr val="tx1"/>
                </a:solidFill>
                <a:highlight>
                  <a:srgbClr val="00FFFF"/>
                </a:highlight>
                <a:latin typeface="Times New Roman" panose="02020603050405020304" charset="0"/>
                <a:cs typeface="Times New Roman" panose="02020603050405020304" charset="0"/>
              </a:rPr>
              <a:t>that</a:t>
            </a:r>
            <a:r>
              <a:rPr lang="fr-FR" altLang="en-US" sz="1600" b="1" dirty="0">
                <a:solidFill>
                  <a:schemeClr val="tx1"/>
                </a:solidFill>
                <a:highlight>
                  <a:srgbClr val="00FFFF"/>
                </a:highlight>
                <a:latin typeface="Times New Roman" panose="02020603050405020304" charset="0"/>
                <a:cs typeface="Times New Roman" panose="02020603050405020304" charset="0"/>
              </a:rPr>
              <a:t> </a:t>
            </a:r>
            <a:r>
              <a:rPr lang="fr-FR" altLang="en-US" sz="1600" b="1" dirty="0" err="1">
                <a:solidFill>
                  <a:schemeClr val="tx1"/>
                </a:solidFill>
                <a:highlight>
                  <a:srgbClr val="00FFFF"/>
                </a:highlight>
                <a:latin typeface="Times New Roman" panose="02020603050405020304" charset="0"/>
                <a:cs typeface="Times New Roman" panose="02020603050405020304" charset="0"/>
              </a:rPr>
              <a:t>resemble</a:t>
            </a:r>
            <a:r>
              <a:rPr lang="fr-FR" altLang="en-US" sz="1600" b="1" dirty="0">
                <a:solidFill>
                  <a:schemeClr val="tx1"/>
                </a:solidFill>
                <a:highlight>
                  <a:srgbClr val="00FFFF"/>
                </a:highlight>
                <a:latin typeface="Times New Roman" panose="02020603050405020304" charset="0"/>
                <a:cs typeface="Times New Roman" panose="02020603050405020304" charset="0"/>
              </a:rPr>
              <a:t> the </a:t>
            </a:r>
            <a:r>
              <a:rPr lang="fr-FR" altLang="en-US" sz="1600" b="1" dirty="0" err="1">
                <a:solidFill>
                  <a:schemeClr val="tx1"/>
                </a:solidFill>
                <a:highlight>
                  <a:srgbClr val="00FFFF"/>
                </a:highlight>
                <a:latin typeface="Times New Roman" panose="02020603050405020304" charset="0"/>
                <a:cs typeface="Times New Roman" panose="02020603050405020304" charset="0"/>
              </a:rPr>
              <a:t>treatment</a:t>
            </a:r>
            <a:r>
              <a:rPr lang="fr-FR" altLang="en-US" sz="1600" b="1" dirty="0">
                <a:solidFill>
                  <a:schemeClr val="tx1"/>
                </a:solidFill>
                <a:highlight>
                  <a:srgbClr val="00FFFF"/>
                </a:highlight>
                <a:latin typeface="Times New Roman" panose="02020603050405020304" charset="0"/>
                <a:cs typeface="Times New Roman" panose="02020603050405020304" charset="0"/>
              </a:rPr>
              <a:t> group</a:t>
            </a:r>
            <a:r>
              <a:rPr lang="fr-FR" altLang="en-US" sz="1600" b="1" dirty="0">
                <a:solidFill>
                  <a:schemeClr val="tx1"/>
                </a:solidFill>
                <a:latin typeface="Times New Roman" panose="02020603050405020304" charset="0"/>
                <a:cs typeface="Times New Roman" panose="02020603050405020304" charset="0"/>
              </a:rPr>
              <a:t>, at least in </a:t>
            </a:r>
            <a:r>
              <a:rPr lang="fr-FR" altLang="en-US" sz="1600" b="1" dirty="0" err="1">
                <a:solidFill>
                  <a:schemeClr val="tx1"/>
                </a:solidFill>
                <a:latin typeface="Times New Roman" panose="02020603050405020304" charset="0"/>
                <a:cs typeface="Times New Roman" panose="02020603050405020304" charset="0"/>
              </a:rPr>
              <a:t>observed</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characteristics</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through</a:t>
            </a:r>
            <a:r>
              <a:rPr lang="fr-FR" altLang="en-US" sz="1600" b="1" dirty="0">
                <a:solidFill>
                  <a:schemeClr val="tx1"/>
                </a:solidFill>
                <a:latin typeface="Times New Roman" panose="02020603050405020304" charset="0"/>
                <a:cs typeface="Times New Roman" panose="02020603050405020304" charset="0"/>
              </a:rPr>
              <a:t> use of </a:t>
            </a:r>
            <a:r>
              <a:rPr lang="fr-FR" altLang="en-US" sz="1600" b="1" dirty="0" err="1">
                <a:solidFill>
                  <a:srgbClr val="C00000"/>
                </a:solidFill>
                <a:latin typeface="Times New Roman" panose="02020603050405020304" charset="0"/>
                <a:cs typeface="Times New Roman" panose="02020603050405020304" charset="0"/>
              </a:rPr>
              <a:t>econometric</a:t>
            </a:r>
            <a:r>
              <a:rPr lang="fr-FR" altLang="en-US" sz="1600" b="1" dirty="0">
                <a:solidFill>
                  <a:srgbClr val="C00000"/>
                </a:solidFill>
                <a:latin typeface="Times New Roman" panose="02020603050405020304" charset="0"/>
                <a:cs typeface="Times New Roman" panose="02020603050405020304" charset="0"/>
              </a:rPr>
              <a:t> </a:t>
            </a:r>
            <a:r>
              <a:rPr lang="fr-FR" altLang="en-US" sz="1600" b="1" dirty="0" err="1">
                <a:solidFill>
                  <a:srgbClr val="C00000"/>
                </a:solidFill>
                <a:latin typeface="Times New Roman" panose="02020603050405020304" charset="0"/>
                <a:cs typeface="Times New Roman" panose="02020603050405020304" charset="0"/>
              </a:rPr>
              <a:t>methods</a:t>
            </a:r>
            <a:r>
              <a:rPr lang="fr-FR" altLang="en-US" sz="1600" b="1" dirty="0">
                <a:solidFill>
                  <a:schemeClr val="tx1"/>
                </a:solidFill>
                <a:latin typeface="Times New Roman" panose="02020603050405020304" charset="0"/>
                <a:cs typeface="Times New Roman" panose="02020603050405020304" charset="0"/>
              </a:rPr>
              <a:t>. </a:t>
            </a:r>
          </a:p>
          <a:p>
            <a:pPr marL="342900" indent="-342900" algn="just">
              <a:lnSpc>
                <a:spcPct val="130000"/>
              </a:lnSpc>
              <a:buClrTx/>
              <a:buSzTx/>
              <a:buFont typeface="Wingdings" panose="05000000000000000000" charset="0"/>
              <a:buChar char="Ø"/>
            </a:pPr>
            <a:r>
              <a:rPr lang="fr-FR" altLang="en-US" sz="1600" b="1" dirty="0" err="1">
                <a:solidFill>
                  <a:schemeClr val="tx1"/>
                </a:solidFill>
                <a:latin typeface="Times New Roman" panose="02020603050405020304" charset="0"/>
                <a:cs typeface="Times New Roman" panose="02020603050405020304" charset="0"/>
              </a:rPr>
              <a:t>Their</a:t>
            </a:r>
            <a:r>
              <a:rPr lang="fr-FR" altLang="en-US" sz="1600" b="1" dirty="0">
                <a:solidFill>
                  <a:schemeClr val="tx1"/>
                </a:solidFill>
                <a:latin typeface="Times New Roman" panose="02020603050405020304" charset="0"/>
                <a:cs typeface="Times New Roman" panose="02020603050405020304" charset="0"/>
              </a:rPr>
              <a:t> main </a:t>
            </a:r>
            <a:r>
              <a:rPr lang="fr-FR" altLang="en-US" sz="1600" b="1" dirty="0" err="1">
                <a:solidFill>
                  <a:schemeClr val="tx1"/>
                </a:solidFill>
                <a:latin typeface="Times New Roman" panose="02020603050405020304" charset="0"/>
                <a:cs typeface="Times New Roman" panose="02020603050405020304" charset="0"/>
              </a:rPr>
              <a:t>benefits</a:t>
            </a:r>
            <a:r>
              <a:rPr lang="fr-FR" altLang="en-US" sz="1600" b="1" dirty="0">
                <a:solidFill>
                  <a:schemeClr val="tx1"/>
                </a:solidFill>
                <a:latin typeface="Times New Roman" panose="02020603050405020304" charset="0"/>
                <a:cs typeface="Times New Roman" panose="02020603050405020304" charset="0"/>
              </a:rPr>
              <a:t> are </a:t>
            </a:r>
            <a:r>
              <a:rPr lang="fr-FR" altLang="en-US" sz="1600" b="1" dirty="0" err="1">
                <a:solidFill>
                  <a:schemeClr val="tx1"/>
                </a:solidFill>
                <a:latin typeface="Times New Roman" panose="02020603050405020304" charset="0"/>
                <a:cs typeface="Times New Roman" panose="02020603050405020304" charset="0"/>
              </a:rPr>
              <a:t>that</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they</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can</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highlight>
                  <a:srgbClr val="FF00FF"/>
                </a:highlight>
                <a:latin typeface="Times New Roman" panose="02020603050405020304" charset="0"/>
                <a:cs typeface="Times New Roman" panose="02020603050405020304" charset="0"/>
              </a:rPr>
              <a:t>draw</a:t>
            </a:r>
            <a:r>
              <a:rPr lang="fr-FR" altLang="en-US" sz="1600" b="1" dirty="0">
                <a:solidFill>
                  <a:schemeClr val="tx1"/>
                </a:solidFill>
                <a:highlight>
                  <a:srgbClr val="FF00FF"/>
                </a:highlight>
                <a:latin typeface="Times New Roman" panose="02020603050405020304" charset="0"/>
                <a:cs typeface="Times New Roman" panose="02020603050405020304" charset="0"/>
              </a:rPr>
              <a:t> on </a:t>
            </a:r>
            <a:r>
              <a:rPr lang="fr-FR" altLang="en-US" sz="1600" b="1" dirty="0" err="1">
                <a:solidFill>
                  <a:schemeClr val="tx1"/>
                </a:solidFill>
                <a:highlight>
                  <a:srgbClr val="FF00FF"/>
                </a:highlight>
                <a:latin typeface="Times New Roman" panose="02020603050405020304" charset="0"/>
                <a:cs typeface="Times New Roman" panose="02020603050405020304" charset="0"/>
              </a:rPr>
              <a:t>existing</a:t>
            </a:r>
            <a:r>
              <a:rPr lang="fr-FR" altLang="en-US" sz="1600" b="1" dirty="0">
                <a:solidFill>
                  <a:schemeClr val="tx1"/>
                </a:solidFill>
                <a:highlight>
                  <a:srgbClr val="FF00FF"/>
                </a:highlight>
                <a:latin typeface="Times New Roman" panose="02020603050405020304" charset="0"/>
                <a:cs typeface="Times New Roman" panose="02020603050405020304" charset="0"/>
              </a:rPr>
              <a:t> data sources and </a:t>
            </a:r>
            <a:r>
              <a:rPr lang="fr-FR" altLang="en-US" sz="1600" b="1" dirty="0" err="1">
                <a:solidFill>
                  <a:schemeClr val="tx1"/>
                </a:solidFill>
                <a:highlight>
                  <a:srgbClr val="FF00FF"/>
                </a:highlight>
                <a:latin typeface="Times New Roman" panose="02020603050405020304" charset="0"/>
                <a:cs typeface="Times New Roman" panose="02020603050405020304" charset="0"/>
              </a:rPr>
              <a:t>can</a:t>
            </a:r>
            <a:r>
              <a:rPr lang="fr-FR" altLang="en-US" sz="1600" b="1" dirty="0">
                <a:solidFill>
                  <a:schemeClr val="tx1"/>
                </a:solidFill>
                <a:highlight>
                  <a:srgbClr val="FF00FF"/>
                </a:highlight>
                <a:latin typeface="Times New Roman" panose="02020603050405020304" charset="0"/>
                <a:cs typeface="Times New Roman" panose="02020603050405020304" charset="0"/>
              </a:rPr>
              <a:t> </a:t>
            </a:r>
            <a:r>
              <a:rPr lang="fr-FR" altLang="en-US" sz="1600" b="1" dirty="0" err="1">
                <a:solidFill>
                  <a:schemeClr val="tx1"/>
                </a:solidFill>
                <a:highlight>
                  <a:srgbClr val="FF00FF"/>
                </a:highlight>
                <a:latin typeface="Times New Roman" panose="02020603050405020304" charset="0"/>
                <a:cs typeface="Times New Roman" panose="02020603050405020304" charset="0"/>
              </a:rPr>
              <a:t>be</a:t>
            </a:r>
            <a:r>
              <a:rPr lang="fr-FR" altLang="en-US" sz="1600" b="1" dirty="0">
                <a:solidFill>
                  <a:schemeClr val="tx1"/>
                </a:solidFill>
                <a:highlight>
                  <a:srgbClr val="FF00FF"/>
                </a:highlight>
                <a:latin typeface="Times New Roman" panose="02020603050405020304" charset="0"/>
                <a:cs typeface="Times New Roman" panose="02020603050405020304" charset="0"/>
              </a:rPr>
              <a:t> </a:t>
            </a:r>
            <a:r>
              <a:rPr lang="fr-FR" altLang="en-US" sz="1600" b="1" dirty="0" err="1">
                <a:solidFill>
                  <a:schemeClr val="tx1"/>
                </a:solidFill>
                <a:highlight>
                  <a:srgbClr val="FF00FF"/>
                </a:highlight>
                <a:latin typeface="Times New Roman" panose="02020603050405020304" charset="0"/>
                <a:cs typeface="Times New Roman" panose="02020603050405020304" charset="0"/>
              </a:rPr>
              <a:t>performed</a:t>
            </a:r>
            <a:r>
              <a:rPr lang="fr-FR" altLang="en-US" sz="1600" b="1" dirty="0">
                <a:solidFill>
                  <a:schemeClr val="tx1"/>
                </a:solidFill>
                <a:highlight>
                  <a:srgbClr val="FF00FF"/>
                </a:highlight>
                <a:latin typeface="Times New Roman" panose="02020603050405020304" charset="0"/>
                <a:cs typeface="Times New Roman" panose="02020603050405020304" charset="0"/>
              </a:rPr>
              <a:t> </a:t>
            </a:r>
            <a:r>
              <a:rPr lang="fr-FR" altLang="en-US" sz="1600" b="1" dirty="0" err="1">
                <a:solidFill>
                  <a:schemeClr val="tx1"/>
                </a:solidFill>
                <a:highlight>
                  <a:srgbClr val="FF00FF"/>
                </a:highlight>
                <a:latin typeface="Times New Roman" panose="02020603050405020304" charset="0"/>
                <a:cs typeface="Times New Roman" panose="02020603050405020304" charset="0"/>
              </a:rPr>
              <a:t>after</a:t>
            </a:r>
            <a:r>
              <a:rPr lang="fr-FR" altLang="en-US" sz="1600" b="1" dirty="0">
                <a:solidFill>
                  <a:schemeClr val="tx1"/>
                </a:solidFill>
                <a:highlight>
                  <a:srgbClr val="FF00FF"/>
                </a:highlight>
                <a:latin typeface="Times New Roman" panose="02020603050405020304" charset="0"/>
                <a:cs typeface="Times New Roman" panose="02020603050405020304" charset="0"/>
              </a:rPr>
              <a:t> a </a:t>
            </a:r>
            <a:r>
              <a:rPr lang="fr-FR" altLang="en-US" sz="1600" b="1" dirty="0" err="1">
                <a:solidFill>
                  <a:schemeClr val="tx1"/>
                </a:solidFill>
                <a:highlight>
                  <a:srgbClr val="FF00FF"/>
                </a:highlight>
                <a:latin typeface="Times New Roman" panose="02020603050405020304" charset="0"/>
                <a:cs typeface="Times New Roman" panose="02020603050405020304" charset="0"/>
              </a:rPr>
              <a:t>project</a:t>
            </a:r>
            <a:r>
              <a:rPr lang="fr-FR" altLang="en-US" sz="1600" b="1" dirty="0">
                <a:solidFill>
                  <a:schemeClr val="tx1"/>
                </a:solidFill>
                <a:highlight>
                  <a:srgbClr val="FF00FF"/>
                </a:highlight>
                <a:latin typeface="Times New Roman" panose="02020603050405020304" charset="0"/>
                <a:cs typeface="Times New Roman" panose="02020603050405020304" charset="0"/>
              </a:rPr>
              <a:t> </a:t>
            </a:r>
            <a:r>
              <a:rPr lang="fr-FR" altLang="en-US" sz="1600" b="1" dirty="0">
                <a:solidFill>
                  <a:schemeClr val="tx1"/>
                </a:solidFill>
                <a:latin typeface="Times New Roman" panose="02020603050405020304" charset="0"/>
                <a:cs typeface="Times New Roman" panose="02020603050405020304" charset="0"/>
              </a:rPr>
              <a:t>has been </a:t>
            </a:r>
            <a:r>
              <a:rPr lang="fr-FR" altLang="en-US" sz="1600" b="1" dirty="0" err="1">
                <a:solidFill>
                  <a:schemeClr val="tx1"/>
                </a:solidFill>
                <a:latin typeface="Times New Roman" panose="02020603050405020304" charset="0"/>
                <a:cs typeface="Times New Roman" panose="02020603050405020304" charset="0"/>
              </a:rPr>
              <a:t>implemented</a:t>
            </a:r>
            <a:r>
              <a:rPr lang="fr-FR" altLang="en-US" sz="1600" b="1" dirty="0">
                <a:solidFill>
                  <a:schemeClr val="tx1"/>
                </a:solidFill>
                <a:latin typeface="Times New Roman" panose="02020603050405020304" charset="0"/>
                <a:cs typeface="Times New Roman" panose="02020603050405020304" charset="0"/>
              </a:rPr>
              <a:t>.</a:t>
            </a:r>
          </a:p>
          <a:p>
            <a:pPr marL="342900" indent="-342900" algn="ctr">
              <a:lnSpc>
                <a:spcPct val="130000"/>
              </a:lnSpc>
              <a:buClrTx/>
              <a:buSzTx/>
              <a:buFont typeface="Wingdings" panose="05000000000000000000" charset="0"/>
              <a:buChar char="Ø"/>
            </a:pP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Their</a:t>
            </a:r>
            <a:r>
              <a:rPr lang="fr-FR" altLang="en-US" sz="1600" b="1" dirty="0">
                <a:solidFill>
                  <a:schemeClr val="tx1"/>
                </a:solidFill>
                <a:latin typeface="Times New Roman" panose="02020603050405020304" charset="0"/>
                <a:cs typeface="Times New Roman" panose="02020603050405020304" charset="0"/>
              </a:rPr>
              <a:t> principal </a:t>
            </a:r>
            <a:r>
              <a:rPr lang="fr-FR" altLang="en-US" sz="1600" b="1" dirty="0" err="1">
                <a:solidFill>
                  <a:schemeClr val="tx1"/>
                </a:solidFill>
                <a:latin typeface="Times New Roman" panose="02020603050405020304" charset="0"/>
                <a:cs typeface="Times New Roman" panose="02020603050405020304" charset="0"/>
              </a:rPr>
              <a:t>disadvantages</a:t>
            </a:r>
            <a:r>
              <a:rPr lang="fr-FR" altLang="en-US" sz="1600" b="1" dirty="0">
                <a:solidFill>
                  <a:schemeClr val="tx1"/>
                </a:solidFill>
                <a:latin typeface="Times New Roman" panose="02020603050405020304" charset="0"/>
                <a:cs typeface="Times New Roman" panose="02020603050405020304" charset="0"/>
              </a:rPr>
              <a:t> are </a:t>
            </a:r>
            <a:r>
              <a:rPr lang="fr-FR" altLang="en-US" sz="1600" b="1" dirty="0" err="1">
                <a:solidFill>
                  <a:schemeClr val="tx1"/>
                </a:solidFill>
                <a:latin typeface="Times New Roman" panose="02020603050405020304" charset="0"/>
                <a:cs typeface="Times New Roman" panose="02020603050405020304" charset="0"/>
              </a:rPr>
              <a:t>that</a:t>
            </a:r>
            <a:r>
              <a:rPr lang="fr-FR" altLang="en-US" sz="1600" b="1" dirty="0">
                <a:solidFill>
                  <a:schemeClr val="tx1"/>
                </a:solidFill>
                <a:latin typeface="Times New Roman" panose="02020603050405020304" charset="0"/>
                <a:cs typeface="Times New Roman" panose="02020603050405020304" charset="0"/>
              </a:rPr>
              <a:t> the </a:t>
            </a:r>
            <a:r>
              <a:rPr lang="fr-FR" altLang="en-US" sz="1600" b="1" dirty="0" err="1">
                <a:solidFill>
                  <a:schemeClr val="tx1"/>
                </a:solidFill>
                <a:latin typeface="Times New Roman" panose="02020603050405020304" charset="0"/>
                <a:cs typeface="Times New Roman" panose="02020603050405020304" charset="0"/>
              </a:rPr>
              <a:t>reliability</a:t>
            </a:r>
            <a:r>
              <a:rPr lang="fr-FR" altLang="en-US" sz="1600" b="1" dirty="0">
                <a:solidFill>
                  <a:schemeClr val="tx1"/>
                </a:solidFill>
                <a:latin typeface="Times New Roman" panose="02020603050405020304" charset="0"/>
                <a:cs typeface="Times New Roman" panose="02020603050405020304" charset="0"/>
              </a:rPr>
              <a:t> of the </a:t>
            </a:r>
            <a:r>
              <a:rPr lang="fr-FR" altLang="en-US" sz="1600" b="1" dirty="0" err="1">
                <a:solidFill>
                  <a:schemeClr val="tx1"/>
                </a:solidFill>
                <a:latin typeface="Times New Roman" panose="02020603050405020304" charset="0"/>
                <a:cs typeface="Times New Roman" panose="02020603050405020304" charset="0"/>
              </a:rPr>
              <a:t>results</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is</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often</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reduced</a:t>
            </a:r>
            <a:r>
              <a:rPr lang="fr-FR" altLang="en-US" sz="1600" b="1" dirty="0">
                <a:solidFill>
                  <a:schemeClr val="tx1"/>
                </a:solidFill>
                <a:latin typeface="Times New Roman" panose="02020603050405020304" charset="0"/>
                <a:cs typeface="Times New Roman" panose="02020603050405020304" charset="0"/>
              </a:rPr>
              <a:t> as the </a:t>
            </a:r>
            <a:r>
              <a:rPr lang="fr-FR" altLang="en-US" sz="1600" b="1" dirty="0" err="1">
                <a:solidFill>
                  <a:schemeClr val="tx1"/>
                </a:solidFill>
                <a:latin typeface="Times New Roman" panose="02020603050405020304" charset="0"/>
                <a:cs typeface="Times New Roman" panose="02020603050405020304" charset="0"/>
              </a:rPr>
              <a:t>methodology</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is</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less</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robust</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statistically</a:t>
            </a:r>
            <a:r>
              <a:rPr lang="fr-FR" altLang="en-US" sz="1600" b="1" dirty="0">
                <a:solidFill>
                  <a:schemeClr val="tx1"/>
                </a:solidFill>
                <a:latin typeface="Times New Roman" panose="02020603050405020304" charset="0"/>
                <a:cs typeface="Times New Roman" panose="02020603050405020304" charset="0"/>
              </a:rPr>
              <a:t> and the </a:t>
            </a:r>
            <a:r>
              <a:rPr lang="fr-FR" altLang="en-US" sz="1600" b="1" dirty="0" err="1">
                <a:solidFill>
                  <a:schemeClr val="tx1"/>
                </a:solidFill>
                <a:latin typeface="Times New Roman" panose="02020603050405020304" charset="0"/>
                <a:cs typeface="Times New Roman" panose="02020603050405020304" charset="0"/>
              </a:rPr>
              <a:t>methods</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required</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can</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be</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statistically</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complex</a:t>
            </a:r>
            <a:r>
              <a:rPr lang="fr-FR" altLang="en-US" sz="1600" b="1" dirty="0">
                <a:latin typeface="Times New Roman" panose="02020603050405020304" charset="0"/>
                <a:cs typeface="Times New Roman" panose="02020603050405020304" charset="0"/>
              </a:rPr>
              <a:t>.</a:t>
            </a:r>
          </a:p>
          <a:p>
            <a:pPr indent="0" algn="ctr">
              <a:lnSpc>
                <a:spcPct val="100000"/>
              </a:lnSpc>
              <a:buClrTx/>
              <a:buSzTx/>
              <a:buFont typeface="Wingdings" panose="05000000000000000000" charset="0"/>
              <a:buNone/>
            </a:pPr>
            <a:endPar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indent="0" algn="ctr">
              <a:lnSpc>
                <a:spcPct val="140000"/>
              </a:lnSpc>
              <a:buFont typeface="Wingdings" panose="05000000000000000000" charset="0"/>
              <a:buNone/>
            </a:pPr>
            <a:r>
              <a:rPr lang="ar-AE" b="1" dirty="0">
                <a:solidFill>
                  <a:srgbClr val="C00000"/>
                </a:solidFill>
                <a:latin typeface="Times New Roman" panose="02020603050405020304" charset="0"/>
                <a:cs typeface="Times New Roman" panose="02020603050405020304" charset="0"/>
              </a:rPr>
              <a:t>التصاميم غير التجريبية أو شبه التجريبية</a:t>
            </a:r>
          </a:p>
          <a:p>
            <a:pPr indent="0" algn="r">
              <a:lnSpc>
                <a:spcPct val="140000"/>
              </a:lnSpc>
              <a:buFont typeface="Wingdings" panose="05000000000000000000" charset="0"/>
              <a:buNone/>
            </a:pPr>
            <a:endParaRPr lang="ar-AE" b="1" dirty="0">
              <a:latin typeface="Times New Roman" panose="02020603050405020304" charset="0"/>
              <a:cs typeface="Times New Roman" panose="02020603050405020304" charset="0"/>
            </a:endParaRPr>
          </a:p>
          <a:p>
            <a:pPr indent="0" algn="r">
              <a:lnSpc>
                <a:spcPct val="140000"/>
              </a:lnSpc>
              <a:buFont typeface="Wingdings" panose="05000000000000000000" charset="0"/>
              <a:buNone/>
            </a:pPr>
            <a:r>
              <a:rPr lang="ar-AE" b="1" dirty="0">
                <a:latin typeface="Times New Roman" panose="02020603050405020304" charset="0"/>
                <a:cs typeface="Times New Roman" panose="02020603050405020304" charset="0"/>
              </a:rPr>
              <a:t>تولد هذه </a:t>
            </a:r>
            <a:r>
              <a:rPr lang="ar-AE" b="1" dirty="0">
                <a:solidFill>
                  <a:srgbClr val="0070C0"/>
                </a:solidFill>
                <a:latin typeface="Times New Roman" panose="02020603050405020304" charset="0"/>
                <a:cs typeface="Times New Roman" panose="02020603050405020304" charset="0"/>
              </a:rPr>
              <a:t>التقنيات مجموعات </a:t>
            </a:r>
            <a:r>
              <a:rPr lang="ar-AE" b="1" dirty="0" smtClean="0">
                <a:solidFill>
                  <a:srgbClr val="0070C0"/>
                </a:solidFill>
                <a:latin typeface="Times New Roman" panose="02020603050405020304" charset="0"/>
                <a:cs typeface="Times New Roman" panose="02020603050405020304" charset="0"/>
              </a:rPr>
              <a:t>مقارنة </a:t>
            </a:r>
            <a:r>
              <a:rPr lang="ar-AE" b="1" dirty="0" smtClean="0">
                <a:latin typeface="Times New Roman" panose="02020603050405020304" charset="0"/>
                <a:cs typeface="Times New Roman" panose="02020603050405020304" charset="0"/>
              </a:rPr>
              <a:t>من </a:t>
            </a:r>
            <a:r>
              <a:rPr lang="ar-AE" b="1" dirty="0">
                <a:latin typeface="Times New Roman" panose="02020603050405020304" charset="0"/>
                <a:cs typeface="Times New Roman" panose="02020603050405020304" charset="0"/>
              </a:rPr>
              <a:t>خلال استخدام طرق الاقتصاد القياسي.</a:t>
            </a:r>
          </a:p>
          <a:p>
            <a:pPr indent="0" algn="r">
              <a:lnSpc>
                <a:spcPct val="140000"/>
              </a:lnSpc>
              <a:buFont typeface="Wingdings" panose="05000000000000000000" charset="0"/>
              <a:buNone/>
            </a:pPr>
            <a:r>
              <a:rPr lang="ar-AE" b="1" dirty="0">
                <a:latin typeface="Times New Roman" panose="02020603050405020304" charset="0"/>
                <a:cs typeface="Times New Roman" panose="02020603050405020304" charset="0"/>
              </a:rPr>
              <a:t>و</a:t>
            </a:r>
            <a:r>
              <a:rPr lang="ar-AE" b="1" u="sng" dirty="0">
                <a:latin typeface="Times New Roman" panose="02020603050405020304" charset="0"/>
                <a:cs typeface="Times New Roman" panose="02020603050405020304" charset="0"/>
              </a:rPr>
              <a:t>تتمثل فوائدها الرئيسية</a:t>
            </a:r>
            <a:r>
              <a:rPr lang="ar-AE" b="1" dirty="0">
                <a:latin typeface="Times New Roman" panose="02020603050405020304" charset="0"/>
                <a:cs typeface="Times New Roman" panose="02020603050405020304" charset="0"/>
              </a:rPr>
              <a:t> في </a:t>
            </a:r>
            <a:r>
              <a:rPr lang="ar-AE" b="1" u="sng" dirty="0">
                <a:solidFill>
                  <a:srgbClr val="C00000"/>
                </a:solidFill>
                <a:latin typeface="Times New Roman" panose="02020603050405020304" charset="0"/>
                <a:cs typeface="Times New Roman" panose="02020603050405020304" charset="0"/>
              </a:rPr>
              <a:t>أنها يمكن أن تعتمد على مصادر البيانات الحالية ويمكن تنفيذها بعد تنفيذ المشروع</a:t>
            </a:r>
            <a:r>
              <a:rPr lang="ar-AE" b="1" dirty="0">
                <a:latin typeface="Times New Roman" panose="02020603050405020304" charset="0"/>
                <a:cs typeface="Times New Roman" panose="02020603050405020304" charset="0"/>
              </a:rPr>
              <a:t>.</a:t>
            </a:r>
          </a:p>
          <a:p>
            <a:pPr indent="0" algn="r">
              <a:lnSpc>
                <a:spcPct val="140000"/>
              </a:lnSpc>
              <a:buFont typeface="Wingdings" panose="05000000000000000000" charset="0"/>
              <a:buNone/>
            </a:pPr>
            <a:r>
              <a:rPr lang="ar-AE" b="1" dirty="0">
                <a:latin typeface="Times New Roman" panose="02020603050405020304" charset="0"/>
                <a:cs typeface="Times New Roman" panose="02020603050405020304" charset="0"/>
              </a:rPr>
              <a:t>  تتمثل </a:t>
            </a:r>
            <a:r>
              <a:rPr lang="ar-AE" b="1" u="sng" dirty="0">
                <a:latin typeface="Times New Roman" panose="02020603050405020304" charset="0"/>
                <a:cs typeface="Times New Roman" panose="02020603050405020304" charset="0"/>
              </a:rPr>
              <a:t>عيوبها الرئيسية </a:t>
            </a:r>
            <a:r>
              <a:rPr lang="ar-AE" b="1" dirty="0">
                <a:latin typeface="Times New Roman" panose="02020603050405020304" charset="0"/>
                <a:cs typeface="Times New Roman" panose="02020603050405020304" charset="0"/>
              </a:rPr>
              <a:t>في أن موثوقية النتائج غالبًا ما يتم تقليلها </a:t>
            </a:r>
            <a:r>
              <a:rPr lang="ar-AE" sz="1400" b="1" dirty="0">
                <a:latin typeface="Times New Roman" panose="02020603050405020304" charset="0"/>
                <a:cs typeface="Times New Roman" panose="02020603050405020304" charset="0"/>
              </a:rPr>
              <a:t>نظرًا </a:t>
            </a:r>
            <a:r>
              <a:rPr lang="ar-AE" b="1" dirty="0">
                <a:latin typeface="Times New Roman" panose="02020603050405020304" charset="0"/>
                <a:cs typeface="Times New Roman" panose="02020603050405020304" charset="0"/>
              </a:rPr>
              <a:t>لأن المنهجية أقل قوة من الناحية الإحصائية ويمكن أن تكون الطرق المطلوبة معقدة إحصائيًا</a:t>
            </a:r>
            <a:r>
              <a:rPr lang="ar-AE" sz="2400" b="1" dirty="0">
                <a:latin typeface="Times New Roman" panose="02020603050405020304" charset="0"/>
                <a:cs typeface="Times New Roman" panose="02020603050405020304" charset="0"/>
              </a:rPr>
              <a:t>.</a:t>
            </a:r>
            <a:endParaRPr lang="en-US" sz="2400" b="1" dirty="0">
              <a:latin typeface="Times New Roman" panose="02020603050405020304" charset="0"/>
              <a:cs typeface="Times New Roman" panose="02020603050405020304" charset="0"/>
            </a:endParaRPr>
          </a:p>
        </p:txBody>
      </p:sp>
      <p:sp>
        <p:nvSpPr>
          <p:cNvPr id="2" name="TextBox 7"/>
          <p:cNvSpPr txBox="1"/>
          <p:nvPr/>
        </p:nvSpPr>
        <p:spPr>
          <a:xfrm>
            <a:off x="62822" y="368169"/>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118" name="Zone de texte 117"/>
          <p:cNvSpPr txBox="1"/>
          <p:nvPr/>
        </p:nvSpPr>
        <p:spPr>
          <a:xfrm>
            <a:off x="52705" y="1148715"/>
            <a:ext cx="9402445" cy="8294578"/>
          </a:xfrm>
          <a:prstGeom prst="rect">
            <a:avLst/>
          </a:prstGeom>
          <a:noFill/>
          <a:ln w="9525">
            <a:noFill/>
          </a:ln>
        </p:spPr>
        <p:txBody>
          <a:bodyPr wrap="square">
            <a:spAutoFit/>
          </a:bodyPr>
          <a:lstStyle/>
          <a:p>
            <a:pPr indent="0" algn="ctr">
              <a:lnSpc>
                <a:spcPct val="100000"/>
              </a:lnSpc>
              <a:buClrTx/>
              <a:buSzTx/>
              <a:buFont typeface="Wingdings" panose="05000000000000000000" charset="0"/>
              <a:buNone/>
            </a:pPr>
            <a:endParaRPr lang="fr-FR" alt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sym typeface="+mn-ea"/>
              </a:rPr>
              <a:t>Qualitative </a:t>
            </a:r>
            <a:r>
              <a:rPr lang="fr-FR" altLang="en-US" sz="1600" b="1" dirty="0" err="1">
                <a:gradFill>
                  <a:gsLst>
                    <a:gs pos="0">
                      <a:srgbClr val="E30000"/>
                    </a:gs>
                    <a:gs pos="100000">
                      <a:srgbClr val="760303"/>
                    </a:gs>
                  </a:gsLst>
                  <a:lin scaled="0"/>
                </a:gradFill>
                <a:latin typeface="Times New Roman" panose="02020603050405020304" charset="0"/>
                <a:cs typeface="Times New Roman" panose="02020603050405020304" charset="0"/>
                <a:sym typeface="+mn-ea"/>
              </a:rPr>
              <a:t>methods</a:t>
            </a:r>
            <a:endPar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sym typeface="+mn-ea"/>
            </a:endParaRPr>
          </a:p>
          <a:p>
            <a:pPr indent="0" algn="ctr">
              <a:lnSpc>
                <a:spcPct val="100000"/>
              </a:lnSpc>
              <a:buClrTx/>
              <a:buSzTx/>
              <a:buFont typeface="Wingdings" panose="05000000000000000000" charset="0"/>
              <a:buNone/>
            </a:pPr>
            <a:endPar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50000"/>
              </a:lnSpc>
              <a:buClrTx/>
              <a:buSzTx/>
              <a:buFont typeface="Wingdings" panose="05000000000000000000" charset="0"/>
              <a:buChar char="Ø"/>
            </a:pPr>
            <a:r>
              <a:rPr lang="fr-FR" altLang="en-US" sz="1600" b="1" dirty="0" err="1">
                <a:solidFill>
                  <a:schemeClr val="tx1"/>
                </a:solidFill>
                <a:latin typeface="Times New Roman" panose="02020603050405020304" charset="0"/>
                <a:cs typeface="Times New Roman" panose="02020603050405020304" charset="0"/>
              </a:rPr>
              <a:t>These</a:t>
            </a:r>
            <a:r>
              <a:rPr lang="fr-FR" altLang="en-US" sz="1600" b="1" dirty="0">
                <a:solidFill>
                  <a:schemeClr val="tx1"/>
                </a:solidFill>
                <a:latin typeface="Times New Roman" panose="02020603050405020304" charset="0"/>
                <a:cs typeface="Times New Roman" panose="02020603050405020304" charset="0"/>
              </a:rPr>
              <a:t> techniques </a:t>
            </a:r>
            <a:r>
              <a:rPr lang="fr-FR" altLang="en-US" sz="1600" b="1" dirty="0" err="1">
                <a:solidFill>
                  <a:schemeClr val="tx1"/>
                </a:solidFill>
                <a:latin typeface="Times New Roman" panose="02020603050405020304" charset="0"/>
                <a:cs typeface="Times New Roman" panose="02020603050405020304" charset="0"/>
              </a:rPr>
              <a:t>often</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provide</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highlight>
                  <a:srgbClr val="FF00FF"/>
                </a:highlight>
                <a:latin typeface="Times New Roman" panose="02020603050405020304" charset="0"/>
                <a:cs typeface="Times New Roman" panose="02020603050405020304" charset="0"/>
              </a:rPr>
              <a:t>critical</a:t>
            </a:r>
            <a:r>
              <a:rPr lang="fr-FR" altLang="en-US" sz="1600" b="1" dirty="0">
                <a:solidFill>
                  <a:schemeClr val="tx1"/>
                </a:solidFill>
                <a:highlight>
                  <a:srgbClr val="FF00FF"/>
                </a:highlight>
                <a:latin typeface="Times New Roman" panose="02020603050405020304" charset="0"/>
                <a:cs typeface="Times New Roman" panose="02020603050405020304" charset="0"/>
              </a:rPr>
              <a:t> insights</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into</a:t>
            </a:r>
            <a:r>
              <a:rPr lang="fr-FR" altLang="en-US" sz="1600" b="1" u="sng" dirty="0">
                <a:solidFill>
                  <a:schemeClr val="tx1"/>
                </a:solidFill>
                <a:latin typeface="Times New Roman" panose="02020603050405020304" charset="0"/>
                <a:cs typeface="Times New Roman" panose="02020603050405020304" charset="0"/>
              </a:rPr>
              <a:t> </a:t>
            </a:r>
            <a:r>
              <a:rPr lang="fr-FR" altLang="en-US" sz="1600" b="1" u="sng" dirty="0" err="1">
                <a:solidFill>
                  <a:schemeClr val="tx1"/>
                </a:solidFill>
                <a:latin typeface="Times New Roman" panose="02020603050405020304" charset="0"/>
                <a:cs typeface="Times New Roman" panose="02020603050405020304" charset="0"/>
              </a:rPr>
              <a:t>beneficiaries</a:t>
            </a:r>
            <a:r>
              <a:rPr lang="fr-FR" altLang="en-US" sz="1600" b="1" u="sng" dirty="0">
                <a:solidFill>
                  <a:schemeClr val="tx1"/>
                </a:solidFill>
                <a:latin typeface="Times New Roman" panose="02020603050405020304" charset="0"/>
                <a:cs typeface="Times New Roman" panose="02020603050405020304" charset="0"/>
              </a:rPr>
              <a:t>’ perspectives, the value of programs to </a:t>
            </a:r>
            <a:r>
              <a:rPr lang="fr-FR" altLang="en-US" sz="1600" b="1" u="sng" dirty="0" err="1">
                <a:solidFill>
                  <a:schemeClr val="tx1"/>
                </a:solidFill>
                <a:latin typeface="Times New Roman" panose="02020603050405020304" charset="0"/>
                <a:cs typeface="Times New Roman" panose="02020603050405020304" charset="0"/>
              </a:rPr>
              <a:t>beneficiaries</a:t>
            </a:r>
            <a:r>
              <a:rPr lang="fr-FR" altLang="en-US" sz="1600" b="1" u="sng" dirty="0">
                <a:solidFill>
                  <a:schemeClr val="tx1"/>
                </a:solidFill>
                <a:latin typeface="Times New Roman" panose="02020603050405020304" charset="0"/>
                <a:cs typeface="Times New Roman" panose="02020603050405020304" charset="0"/>
              </a:rPr>
              <a:t>, the </a:t>
            </a:r>
            <a:r>
              <a:rPr lang="fr-FR" altLang="en-US" sz="1600" b="1" u="sng" dirty="0" err="1">
                <a:solidFill>
                  <a:schemeClr val="tx1"/>
                </a:solidFill>
                <a:latin typeface="Times New Roman" panose="02020603050405020304" charset="0"/>
                <a:cs typeface="Times New Roman" panose="02020603050405020304" charset="0"/>
              </a:rPr>
              <a:t>processes</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that</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may</a:t>
            </a:r>
            <a:r>
              <a:rPr lang="fr-FR" altLang="en-US" sz="1600" b="1" dirty="0">
                <a:solidFill>
                  <a:schemeClr val="tx1"/>
                </a:solidFill>
                <a:latin typeface="Times New Roman" panose="02020603050405020304" charset="0"/>
                <a:cs typeface="Times New Roman" panose="02020603050405020304" charset="0"/>
              </a:rPr>
              <a:t> have </a:t>
            </a:r>
            <a:r>
              <a:rPr lang="fr-FR" altLang="en-US" sz="1600" b="1" dirty="0" err="1">
                <a:solidFill>
                  <a:schemeClr val="tx1"/>
                </a:solidFill>
                <a:latin typeface="Times New Roman" panose="02020603050405020304" charset="0"/>
                <a:cs typeface="Times New Roman" panose="02020603050405020304" charset="0"/>
              </a:rPr>
              <a:t>affected</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outcomes</a:t>
            </a:r>
            <a:r>
              <a:rPr lang="fr-FR" altLang="en-US" sz="1600" b="1" dirty="0">
                <a:solidFill>
                  <a:schemeClr val="tx1"/>
                </a:solidFill>
                <a:latin typeface="Times New Roman" panose="02020603050405020304" charset="0"/>
                <a:cs typeface="Times New Roman" panose="02020603050405020304" charset="0"/>
              </a:rPr>
              <a:t> and a </a:t>
            </a:r>
            <a:r>
              <a:rPr lang="fr-FR" altLang="en-US" sz="1600" b="1" dirty="0" err="1">
                <a:solidFill>
                  <a:schemeClr val="tx1"/>
                </a:solidFill>
                <a:latin typeface="Times New Roman" panose="02020603050405020304" charset="0"/>
                <a:cs typeface="Times New Roman" panose="02020603050405020304" charset="0"/>
              </a:rPr>
              <a:t>deeper</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interpretation</a:t>
            </a:r>
            <a:r>
              <a:rPr lang="fr-FR" altLang="en-US" sz="1600" b="1" dirty="0">
                <a:solidFill>
                  <a:schemeClr val="tx1"/>
                </a:solidFill>
                <a:latin typeface="Times New Roman" panose="02020603050405020304" charset="0"/>
                <a:cs typeface="Times New Roman" panose="02020603050405020304" charset="0"/>
              </a:rPr>
              <a:t> of </a:t>
            </a:r>
            <a:r>
              <a:rPr lang="fr-FR" altLang="en-US" sz="1600" b="1" dirty="0" err="1">
                <a:solidFill>
                  <a:schemeClr val="tx1"/>
                </a:solidFill>
                <a:latin typeface="Times New Roman" panose="02020603050405020304" charset="0"/>
                <a:cs typeface="Times New Roman" panose="02020603050405020304" charset="0"/>
              </a:rPr>
              <a:t>results</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observed</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using</a:t>
            </a:r>
            <a:r>
              <a:rPr lang="fr-FR" altLang="en-US" sz="1600" b="1" dirty="0">
                <a:solidFill>
                  <a:schemeClr val="tx1"/>
                </a:solidFill>
                <a:latin typeface="Times New Roman" panose="02020603050405020304" charset="0"/>
                <a:cs typeface="Times New Roman" panose="02020603050405020304" charset="0"/>
              </a:rPr>
              <a:t> quantitative </a:t>
            </a:r>
            <a:r>
              <a:rPr lang="fr-FR" altLang="en-US" sz="1600" b="1" dirty="0" err="1">
                <a:solidFill>
                  <a:schemeClr val="tx1"/>
                </a:solidFill>
                <a:latin typeface="Times New Roman" panose="02020603050405020304" charset="0"/>
                <a:cs typeface="Times New Roman" panose="02020603050405020304" charset="0"/>
              </a:rPr>
              <a:t>analysis</a:t>
            </a:r>
            <a:r>
              <a:rPr lang="fr-FR" altLang="en-US" sz="1600" b="1" dirty="0">
                <a:solidFill>
                  <a:schemeClr val="tx1"/>
                </a:solidFill>
                <a:latin typeface="Times New Roman" panose="02020603050405020304" charset="0"/>
                <a:cs typeface="Times New Roman" panose="02020603050405020304" charset="0"/>
              </a:rPr>
              <a:t>.</a:t>
            </a:r>
          </a:p>
          <a:p>
            <a:pPr marL="342900" indent="-342900" algn="just">
              <a:lnSpc>
                <a:spcPct val="150000"/>
              </a:lnSpc>
              <a:buClrTx/>
              <a:buSzTx/>
              <a:buFont typeface="Wingdings" panose="05000000000000000000" charset="0"/>
              <a:buChar char="Ø"/>
            </a:pP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Because</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rgbClr val="7030A0"/>
                </a:solidFill>
                <a:latin typeface="Times New Roman" panose="02020603050405020304" charset="0"/>
                <a:cs typeface="Times New Roman" panose="02020603050405020304" charset="0"/>
              </a:rPr>
              <a:t>measuring</a:t>
            </a:r>
            <a:r>
              <a:rPr lang="fr-FR" altLang="en-US" sz="1600" b="1" dirty="0">
                <a:solidFill>
                  <a:srgbClr val="7030A0"/>
                </a:solidFill>
                <a:latin typeface="Times New Roman" panose="02020603050405020304" charset="0"/>
                <a:cs typeface="Times New Roman" panose="02020603050405020304" charset="0"/>
              </a:rPr>
              <a:t> the </a:t>
            </a:r>
            <a:r>
              <a:rPr lang="fr-FR" altLang="en-US" sz="1600" b="1" dirty="0" err="1">
                <a:solidFill>
                  <a:srgbClr val="7030A0"/>
                </a:solidFill>
                <a:latin typeface="Times New Roman" panose="02020603050405020304" charset="0"/>
                <a:cs typeface="Times New Roman" panose="02020603050405020304" charset="0"/>
              </a:rPr>
              <a:t>counterfactual</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is</a:t>
            </a:r>
            <a:r>
              <a:rPr lang="fr-FR" altLang="en-US" sz="1600" b="1" dirty="0">
                <a:solidFill>
                  <a:schemeClr val="tx1"/>
                </a:solidFill>
                <a:latin typeface="Times New Roman" panose="02020603050405020304" charset="0"/>
                <a:cs typeface="Times New Roman" panose="02020603050405020304" charset="0"/>
              </a:rPr>
              <a:t> at the </a:t>
            </a:r>
            <a:r>
              <a:rPr lang="fr-FR" altLang="en-US" sz="1600" b="1" dirty="0" err="1">
                <a:solidFill>
                  <a:schemeClr val="tx1"/>
                </a:solidFill>
                <a:latin typeface="Times New Roman" panose="02020603050405020304" charset="0"/>
                <a:cs typeface="Times New Roman" panose="02020603050405020304" charset="0"/>
              </a:rPr>
              <a:t>core</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a:solidFill>
                  <a:schemeClr val="tx1"/>
                </a:solidFill>
                <a:highlight>
                  <a:srgbClr val="C0C0C0"/>
                </a:highlight>
                <a:latin typeface="Times New Roman" panose="02020603050405020304" charset="0"/>
                <a:cs typeface="Times New Roman" panose="02020603050405020304" charset="0"/>
              </a:rPr>
              <a:t>of impact </a:t>
            </a:r>
            <a:r>
              <a:rPr lang="fr-FR" altLang="en-US" sz="1600" b="1" dirty="0" err="1">
                <a:solidFill>
                  <a:schemeClr val="tx1"/>
                </a:solidFill>
                <a:highlight>
                  <a:srgbClr val="C0C0C0"/>
                </a:highlight>
                <a:latin typeface="Times New Roman" panose="02020603050405020304" charset="0"/>
                <a:cs typeface="Times New Roman" panose="02020603050405020304" charset="0"/>
              </a:rPr>
              <a:t>analysis</a:t>
            </a:r>
            <a:r>
              <a:rPr lang="fr-FR" altLang="en-US" sz="1600" b="1" dirty="0">
                <a:solidFill>
                  <a:schemeClr val="tx1"/>
                </a:solidFill>
                <a:highlight>
                  <a:srgbClr val="C0C0C0"/>
                </a:highlight>
                <a:latin typeface="Times New Roman" panose="02020603050405020304" charset="0"/>
                <a:cs typeface="Times New Roman" panose="02020603050405020304" charset="0"/>
              </a:rPr>
              <a:t> techniques</a:t>
            </a:r>
            <a:r>
              <a:rPr lang="fr-FR" altLang="en-US" sz="1600" b="1" dirty="0">
                <a:solidFill>
                  <a:schemeClr val="tx1"/>
                </a:solidFill>
                <a:latin typeface="Times New Roman" panose="02020603050405020304" charset="0"/>
                <a:cs typeface="Times New Roman" panose="02020603050405020304" charset="0"/>
              </a:rPr>
              <a:t>, qualitative designs have </a:t>
            </a:r>
            <a:r>
              <a:rPr lang="fr-FR" altLang="en-US" sz="1600" b="1" dirty="0" err="1">
                <a:solidFill>
                  <a:schemeClr val="tx1"/>
                </a:solidFill>
                <a:latin typeface="Times New Roman" panose="02020603050405020304" charset="0"/>
                <a:cs typeface="Times New Roman" panose="02020603050405020304" charset="0"/>
              </a:rPr>
              <a:t>generally</a:t>
            </a:r>
            <a:r>
              <a:rPr lang="fr-FR" altLang="en-US" sz="1600" b="1" dirty="0">
                <a:solidFill>
                  <a:schemeClr val="tx1"/>
                </a:solidFill>
                <a:latin typeface="Times New Roman" panose="02020603050405020304" charset="0"/>
                <a:cs typeface="Times New Roman" panose="02020603050405020304" charset="0"/>
              </a:rPr>
              <a:t> been </a:t>
            </a:r>
            <a:r>
              <a:rPr lang="fr-FR" altLang="en-US" sz="1600" b="1" dirty="0" err="1">
                <a:solidFill>
                  <a:schemeClr val="tx1"/>
                </a:solidFill>
                <a:latin typeface="Times New Roman" panose="02020603050405020304" charset="0"/>
                <a:cs typeface="Times New Roman" panose="02020603050405020304" charset="0"/>
              </a:rPr>
              <a:t>used</a:t>
            </a:r>
            <a:r>
              <a:rPr lang="fr-FR" altLang="en-US" sz="1600" b="1" dirty="0">
                <a:solidFill>
                  <a:schemeClr val="tx1"/>
                </a:solidFill>
                <a:latin typeface="Times New Roman" panose="02020603050405020304" charset="0"/>
                <a:cs typeface="Times New Roman" panose="02020603050405020304" charset="0"/>
              </a:rPr>
              <a:t> in </a:t>
            </a:r>
            <a:r>
              <a:rPr lang="fr-FR" altLang="en-US" sz="1600" b="1" dirty="0" err="1">
                <a:solidFill>
                  <a:schemeClr val="tx1"/>
                </a:solidFill>
                <a:latin typeface="Times New Roman" panose="02020603050405020304" charset="0"/>
                <a:cs typeface="Times New Roman" panose="02020603050405020304" charset="0"/>
              </a:rPr>
              <a:t>conjunction</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with</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other</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evaluation</a:t>
            </a:r>
            <a:r>
              <a:rPr lang="fr-FR" altLang="en-US" sz="1600" b="1" dirty="0">
                <a:solidFill>
                  <a:schemeClr val="tx1"/>
                </a:solidFill>
                <a:latin typeface="Times New Roman" panose="02020603050405020304" charset="0"/>
                <a:cs typeface="Times New Roman" panose="02020603050405020304" charset="0"/>
              </a:rPr>
              <a:t> techniques</a:t>
            </a:r>
            <a:r>
              <a:rPr lang="fr-FR" altLang="en-US" sz="1600" b="1" dirty="0" smtClean="0">
                <a:solidFill>
                  <a:schemeClr val="tx1"/>
                </a:solidFill>
                <a:latin typeface="Times New Roman" panose="02020603050405020304" charset="0"/>
                <a:cs typeface="Times New Roman" panose="02020603050405020304" charset="0"/>
              </a:rPr>
              <a:t>.</a:t>
            </a:r>
          </a:p>
          <a:p>
            <a:pPr marL="342900" indent="-342900" algn="ctr">
              <a:lnSpc>
                <a:spcPct val="150000"/>
              </a:lnSpc>
              <a:buClrTx/>
              <a:buSzTx/>
              <a:buFont typeface="Wingdings" panose="05000000000000000000" charset="0"/>
              <a:buChar char="Ø"/>
            </a:pPr>
            <a:r>
              <a:rPr lang="ar-AE" altLang="en-US" sz="2000" b="1" dirty="0">
                <a:solidFill>
                  <a:srgbClr val="C00000"/>
                </a:solidFill>
                <a:latin typeface="Times New Roman" panose="02020603050405020304" charset="0"/>
                <a:cs typeface="Times New Roman" panose="02020603050405020304" charset="0"/>
              </a:rPr>
              <a:t>الأساليب النوعية</a:t>
            </a:r>
          </a:p>
          <a:p>
            <a:pPr marL="342900" indent="-342900" algn="r">
              <a:lnSpc>
                <a:spcPct val="150000"/>
              </a:lnSpc>
              <a:buClrTx/>
              <a:buSzTx/>
              <a:buFont typeface="Wingdings" panose="05000000000000000000" charset="0"/>
              <a:buChar char="Ø"/>
            </a:pPr>
            <a:endParaRPr lang="ar-AE" altLang="en-US" sz="1600" b="1" dirty="0">
              <a:latin typeface="Times New Roman" panose="02020603050405020304" charset="0"/>
              <a:cs typeface="Times New Roman" panose="02020603050405020304" charset="0"/>
            </a:endParaRPr>
          </a:p>
          <a:p>
            <a:pPr marL="342900" indent="-342900" algn="r">
              <a:lnSpc>
                <a:spcPct val="150000"/>
              </a:lnSpc>
              <a:buClrTx/>
              <a:buSzTx/>
              <a:buFont typeface="Wingdings" panose="05000000000000000000" charset="0"/>
              <a:buChar char="Ø"/>
            </a:pPr>
            <a:r>
              <a:rPr lang="ar-AE" altLang="en-US" sz="2000" b="1" dirty="0">
                <a:latin typeface="Times New Roman" panose="02020603050405020304" charset="0"/>
                <a:cs typeface="Times New Roman" panose="02020603050405020304" charset="0"/>
              </a:rPr>
              <a:t>غالبًا ما توفر هذه </a:t>
            </a:r>
            <a:r>
              <a:rPr lang="ar-AE" altLang="en-US" sz="2000" b="1" dirty="0">
                <a:solidFill>
                  <a:srgbClr val="0070C0"/>
                </a:solidFill>
                <a:latin typeface="Times New Roman" panose="02020603050405020304" charset="0"/>
                <a:cs typeface="Times New Roman" panose="02020603050405020304" charset="0"/>
              </a:rPr>
              <a:t>التقنيات رؤى مهمة حول وجهات نظر المستفيدين ، وقيمة البرامج للمستفيدين ، والعمليات التي قد تكون قد أثرت </a:t>
            </a:r>
            <a:r>
              <a:rPr lang="ar-AE" altLang="en-US" sz="2000" b="1" dirty="0" smtClean="0">
                <a:solidFill>
                  <a:srgbClr val="0070C0"/>
                </a:solidFill>
                <a:latin typeface="Times New Roman" panose="02020603050405020304" charset="0"/>
                <a:cs typeface="Times New Roman" panose="02020603050405020304" charset="0"/>
              </a:rPr>
              <a:t>على النتائج </a:t>
            </a:r>
            <a:r>
              <a:rPr lang="ar-AE" altLang="en-US" sz="2000" b="1" dirty="0">
                <a:solidFill>
                  <a:srgbClr val="0070C0"/>
                </a:solidFill>
                <a:latin typeface="Times New Roman" panose="02020603050405020304" charset="0"/>
                <a:cs typeface="Times New Roman" panose="02020603050405020304" charset="0"/>
              </a:rPr>
              <a:t>وتفسير أعمق للنتائج التي تمت ملاحظتها</a:t>
            </a:r>
            <a:r>
              <a:rPr lang="ar-AE" altLang="en-US" sz="2000" b="1" dirty="0">
                <a:latin typeface="Times New Roman" panose="02020603050405020304" charset="0"/>
                <a:cs typeface="Times New Roman" panose="02020603050405020304" charset="0"/>
              </a:rPr>
              <a:t> </a:t>
            </a:r>
            <a:r>
              <a:rPr lang="ar-AE" altLang="en-US" sz="2000" b="1" u="sng" dirty="0">
                <a:latin typeface="Times New Roman" panose="02020603050405020304" charset="0"/>
                <a:cs typeface="Times New Roman" panose="02020603050405020304" charset="0"/>
              </a:rPr>
              <a:t>باستخدام التحليل الكمي</a:t>
            </a:r>
            <a:r>
              <a:rPr lang="ar-AE" altLang="en-US" sz="2000" b="1" dirty="0">
                <a:latin typeface="Times New Roman" panose="02020603050405020304" charset="0"/>
                <a:cs typeface="Times New Roman" panose="02020603050405020304" charset="0"/>
              </a:rPr>
              <a:t>.</a:t>
            </a:r>
          </a:p>
          <a:p>
            <a:pPr marL="342900" indent="-342900" algn="r">
              <a:lnSpc>
                <a:spcPct val="150000"/>
              </a:lnSpc>
              <a:buClrTx/>
              <a:buSzTx/>
              <a:buFont typeface="Wingdings" panose="05000000000000000000" charset="0"/>
              <a:buChar char="Ø"/>
            </a:pPr>
            <a:r>
              <a:rPr lang="ar-AE" altLang="en-US" sz="2000" b="1" dirty="0">
                <a:latin typeface="Times New Roman" panose="02020603050405020304" charset="0"/>
                <a:cs typeface="Times New Roman" panose="02020603050405020304" charset="0"/>
              </a:rPr>
              <a:t>  نظرًا لأن قياس الواقع المضاد يقع في صميم تقنيات تحليل التأثير ، فقد تم استخدام التصميمات النوعية بشكل عام جنبًا إلى جنب مع تقنيات التقييم الأخرى.</a:t>
            </a:r>
            <a:endParaRPr lang="fr-FR" altLang="en-US" sz="2000" b="1" dirty="0" smtClean="0">
              <a:solidFill>
                <a:schemeClr val="tx1"/>
              </a:solidFill>
              <a:latin typeface="Times New Roman" panose="02020603050405020304" charset="0"/>
              <a:cs typeface="Times New Roman" panose="02020603050405020304" charset="0"/>
            </a:endParaRPr>
          </a:p>
          <a:p>
            <a:pPr marL="342900" indent="-342900" algn="just">
              <a:lnSpc>
                <a:spcPct val="150000"/>
              </a:lnSpc>
              <a:buClrTx/>
              <a:buSzTx/>
              <a:buFont typeface="Wingdings" panose="05000000000000000000" charset="0"/>
              <a:buChar char="Ø"/>
            </a:pPr>
            <a:endParaRPr lang="fr-FR" altLang="en-US" sz="2000" b="1" dirty="0">
              <a:latin typeface="Times New Roman" panose="02020603050405020304" charset="0"/>
              <a:cs typeface="Times New Roman" panose="02020603050405020304" charset="0"/>
            </a:endParaRPr>
          </a:p>
          <a:p>
            <a:pPr marL="342900" indent="-342900" algn="just">
              <a:lnSpc>
                <a:spcPct val="150000"/>
              </a:lnSpc>
              <a:buClrTx/>
              <a:buSzTx/>
              <a:buFont typeface="Wingdings" panose="05000000000000000000" charset="0"/>
              <a:buChar char="Ø"/>
            </a:pPr>
            <a:endParaRPr lang="fr-FR" altLang="en-US" sz="1600" b="1" dirty="0" smtClean="0">
              <a:solidFill>
                <a:schemeClr val="tx1"/>
              </a:solidFill>
              <a:latin typeface="Times New Roman" panose="02020603050405020304" charset="0"/>
              <a:cs typeface="Times New Roman" panose="02020603050405020304" charset="0"/>
            </a:endParaRPr>
          </a:p>
          <a:p>
            <a:pPr marL="342900" indent="-342900" algn="just">
              <a:lnSpc>
                <a:spcPct val="150000"/>
              </a:lnSpc>
              <a:buClrTx/>
              <a:buSzTx/>
              <a:buFont typeface="Wingdings" panose="05000000000000000000" charset="0"/>
              <a:buChar char="Ø"/>
            </a:pPr>
            <a:endParaRPr lang="fr-FR" altLang="en-US" sz="1600" b="1" dirty="0">
              <a:latin typeface="Times New Roman" panose="02020603050405020304" charset="0"/>
              <a:cs typeface="Times New Roman" panose="02020603050405020304" charset="0"/>
            </a:endParaRPr>
          </a:p>
          <a:p>
            <a:pPr marL="342900" indent="-342900" algn="just">
              <a:lnSpc>
                <a:spcPct val="150000"/>
              </a:lnSpc>
              <a:buClrTx/>
              <a:buSzTx/>
              <a:buFont typeface="Wingdings" panose="05000000000000000000" charset="0"/>
              <a:buChar char="Ø"/>
            </a:pPr>
            <a:endParaRPr lang="fr-FR" altLang="en-US" sz="1600" b="1" dirty="0" smtClean="0">
              <a:solidFill>
                <a:schemeClr val="tx1"/>
              </a:solidFill>
              <a:latin typeface="Times New Roman" panose="02020603050405020304" charset="0"/>
              <a:cs typeface="Times New Roman" panose="02020603050405020304" charset="0"/>
            </a:endParaRPr>
          </a:p>
          <a:p>
            <a:pPr marL="342900" indent="-342900" algn="just">
              <a:lnSpc>
                <a:spcPct val="150000"/>
              </a:lnSpc>
              <a:buClrTx/>
              <a:buSzTx/>
              <a:buFont typeface="Wingdings" panose="05000000000000000000" charset="0"/>
              <a:buChar char="Ø"/>
            </a:pPr>
            <a:endParaRPr lang="fr-FR" altLang="en-US" sz="1600" b="1" dirty="0">
              <a:latin typeface="Times New Roman" panose="02020603050405020304" charset="0"/>
              <a:cs typeface="Times New Roman" panose="02020603050405020304" charset="0"/>
            </a:endParaRPr>
          </a:p>
          <a:p>
            <a:pPr marL="342900" indent="-342900" algn="just">
              <a:lnSpc>
                <a:spcPct val="150000"/>
              </a:lnSpc>
              <a:buClrTx/>
              <a:buSzTx/>
              <a:buFont typeface="Wingdings" panose="05000000000000000000" charset="0"/>
              <a:buChar char="Ø"/>
            </a:pPr>
            <a:endParaRPr lang="fr-FR" altLang="en-US" sz="1600" b="1" dirty="0">
              <a:solidFill>
                <a:schemeClr val="tx1"/>
              </a:solidFill>
              <a:latin typeface="Times New Roman" panose="02020603050405020304" charset="0"/>
              <a:cs typeface="Times New Roman" panose="02020603050405020304" charset="0"/>
            </a:endParaRPr>
          </a:p>
          <a:p>
            <a:pPr indent="0" algn="just">
              <a:lnSpc>
                <a:spcPct val="150000"/>
              </a:lnSpc>
              <a:buFont typeface="Wingdings" panose="05000000000000000000" charset="0"/>
              <a:buNone/>
            </a:pPr>
            <a:endParaRPr lang="fr-FR" altLang="en-US" sz="2400" b="1" dirty="0">
              <a:solidFill>
                <a:schemeClr val="tx1"/>
              </a:solidFill>
              <a:latin typeface="Times New Roman" panose="02020603050405020304" charset="0"/>
              <a:cs typeface="Times New Roman" panose="02020603050405020304" charset="0"/>
            </a:endParaRPr>
          </a:p>
        </p:txBody>
      </p:sp>
      <p:sp>
        <p:nvSpPr>
          <p:cNvPr id="2" name="TextBox 7"/>
          <p:cNvSpPr txBox="1"/>
          <p:nvPr/>
        </p:nvSpPr>
        <p:spPr>
          <a:xfrm>
            <a:off x="62822" y="368169"/>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118" name="Zone de texte 117"/>
          <p:cNvSpPr txBox="1"/>
          <p:nvPr/>
        </p:nvSpPr>
        <p:spPr>
          <a:xfrm>
            <a:off x="52705" y="1508125"/>
            <a:ext cx="9401175" cy="7051161"/>
          </a:xfrm>
          <a:prstGeom prst="rect">
            <a:avLst/>
          </a:prstGeom>
          <a:noFill/>
          <a:ln w="9525">
            <a:noFill/>
          </a:ln>
        </p:spPr>
        <p:txBody>
          <a:bodyPr wrap="square">
            <a:spAutoFit/>
          </a:bodyPr>
          <a:lstStyle/>
          <a:p>
            <a:pPr marL="342900" indent="-342900" algn="ctr">
              <a:lnSpc>
                <a:spcPct val="100000"/>
              </a:lnSpc>
              <a:buClrTx/>
              <a:buSzTx/>
              <a:buFont typeface="Wingdings" panose="05000000000000000000" charset="0"/>
              <a:buChar char="ü"/>
            </a:pPr>
            <a:r>
              <a:rPr lang="fr-FR" altLang="en-US" sz="1400" b="1" dirty="0" err="1">
                <a:gradFill>
                  <a:gsLst>
                    <a:gs pos="0">
                      <a:srgbClr val="E30000"/>
                    </a:gs>
                    <a:gs pos="100000">
                      <a:srgbClr val="760303"/>
                    </a:gs>
                  </a:gsLst>
                  <a:lin scaled="0"/>
                </a:gradFill>
                <a:latin typeface="Times New Roman" panose="02020603050405020304" charset="0"/>
                <a:cs typeface="Times New Roman" panose="02020603050405020304" charset="0"/>
              </a:rPr>
              <a:t>Integrating</a:t>
            </a:r>
            <a:r>
              <a:rPr lang="fr-FR" altLang="en-US" sz="1400" b="1" dirty="0">
                <a:gradFill>
                  <a:gsLst>
                    <a:gs pos="0">
                      <a:srgbClr val="E30000"/>
                    </a:gs>
                    <a:gs pos="100000">
                      <a:srgbClr val="760303"/>
                    </a:gs>
                  </a:gsLst>
                  <a:lin scaled="0"/>
                </a:gradFill>
                <a:latin typeface="Times New Roman" panose="02020603050405020304" charset="0"/>
                <a:cs typeface="Times New Roman" panose="02020603050405020304" charset="0"/>
              </a:rPr>
              <a:t> quantitative and qualitative </a:t>
            </a:r>
            <a:r>
              <a:rPr lang="fr-FR" altLang="en-US" sz="1400" b="1" dirty="0" err="1">
                <a:gradFill>
                  <a:gsLst>
                    <a:gs pos="0">
                      <a:srgbClr val="E30000"/>
                    </a:gs>
                    <a:gs pos="100000">
                      <a:srgbClr val="760303"/>
                    </a:gs>
                  </a:gsLst>
                  <a:lin scaled="0"/>
                </a:gradFill>
                <a:latin typeface="Times New Roman" panose="02020603050405020304" charset="0"/>
                <a:cs typeface="Times New Roman" panose="02020603050405020304" charset="0"/>
              </a:rPr>
              <a:t>methods</a:t>
            </a:r>
            <a:endParaRPr lang="fr-FR" altLang="en-US" sz="1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indent="0" algn="ctr">
              <a:lnSpc>
                <a:spcPct val="100000"/>
              </a:lnSpc>
              <a:buClrTx/>
              <a:buSzTx/>
              <a:buFont typeface="Wingdings" panose="05000000000000000000" charset="0"/>
              <a:buNone/>
            </a:pPr>
            <a:endParaRPr lang="fr-FR" altLang="en-US" sz="1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10000"/>
              </a:lnSpc>
              <a:buClrTx/>
              <a:buSzTx/>
              <a:buFont typeface="Wingdings" panose="05000000000000000000" charset="0"/>
              <a:buChar char="Ø"/>
            </a:pPr>
            <a:r>
              <a:rPr lang="fr-FR" altLang="en-US" sz="1400" b="1" dirty="0" err="1">
                <a:solidFill>
                  <a:schemeClr val="tx1"/>
                </a:solidFill>
                <a:latin typeface="Times New Roman" panose="02020603050405020304" charset="0"/>
                <a:cs typeface="Times New Roman" panose="02020603050405020304" charset="0"/>
              </a:rPr>
              <a:t>Integrating</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a:solidFill>
                  <a:schemeClr val="tx1"/>
                </a:solidFill>
                <a:highlight>
                  <a:srgbClr val="00FF00"/>
                </a:highlight>
                <a:latin typeface="Times New Roman" panose="02020603050405020304" charset="0"/>
                <a:cs typeface="Times New Roman" panose="02020603050405020304" charset="0"/>
              </a:rPr>
              <a:t>quantitative and qualitative </a:t>
            </a:r>
            <a:r>
              <a:rPr lang="fr-FR" altLang="en-US" sz="1400" b="1" dirty="0" err="1">
                <a:solidFill>
                  <a:schemeClr val="tx1"/>
                </a:solidFill>
                <a:highlight>
                  <a:srgbClr val="00FF00"/>
                </a:highlight>
                <a:latin typeface="Times New Roman" panose="02020603050405020304" charset="0"/>
                <a:cs typeface="Times New Roman" panose="02020603050405020304" charset="0"/>
              </a:rPr>
              <a:t>evaluations</a:t>
            </a:r>
            <a:r>
              <a:rPr lang="fr-FR" altLang="en-US" sz="1400" b="1" dirty="0">
                <a:solidFill>
                  <a:schemeClr val="tx1"/>
                </a:solidFill>
                <a:highlight>
                  <a:srgbClr val="00FF00"/>
                </a:highlight>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can</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often</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be</a:t>
            </a:r>
            <a:r>
              <a:rPr lang="fr-FR" altLang="en-US" sz="1400" b="1" dirty="0">
                <a:solidFill>
                  <a:schemeClr val="tx1"/>
                </a:solidFill>
                <a:latin typeface="Times New Roman" panose="02020603050405020304" charset="0"/>
                <a:cs typeface="Times New Roman" panose="02020603050405020304" charset="0"/>
              </a:rPr>
              <a:t> the </a:t>
            </a:r>
            <a:r>
              <a:rPr lang="fr-FR" altLang="en-US" sz="1400" b="1" dirty="0">
                <a:solidFill>
                  <a:srgbClr val="FF0000"/>
                </a:solidFill>
                <a:latin typeface="Times New Roman" panose="02020603050405020304" charset="0"/>
                <a:cs typeface="Times New Roman" panose="02020603050405020304" charset="0"/>
              </a:rPr>
              <a:t>best </a:t>
            </a:r>
            <a:r>
              <a:rPr lang="fr-FR" altLang="en-US" sz="1400" b="1" dirty="0" err="1">
                <a:solidFill>
                  <a:srgbClr val="FF0000"/>
                </a:solidFill>
                <a:latin typeface="Times New Roman" panose="02020603050405020304" charset="0"/>
                <a:cs typeface="Times New Roman" panose="02020603050405020304" charset="0"/>
              </a:rPr>
              <a:t>approach</a:t>
            </a:r>
            <a:r>
              <a:rPr lang="fr-FR" altLang="en-US" sz="1400" b="1" dirty="0">
                <a:solidFill>
                  <a:schemeClr val="tx1"/>
                </a:solidFill>
                <a:latin typeface="Times New Roman" panose="02020603050405020304" charset="0"/>
                <a:cs typeface="Times New Roman" panose="02020603050405020304" charset="0"/>
              </a:rPr>
              <a:t> to </a:t>
            </a:r>
            <a:r>
              <a:rPr lang="fr-FR" altLang="en-US" sz="1400" b="1" dirty="0" err="1">
                <a:solidFill>
                  <a:schemeClr val="tx1"/>
                </a:solidFill>
                <a:latin typeface="Times New Roman" panose="02020603050405020304" charset="0"/>
                <a:cs typeface="Times New Roman" panose="02020603050405020304" charset="0"/>
              </a:rPr>
              <a:t>meet</a:t>
            </a:r>
            <a:r>
              <a:rPr lang="fr-FR" altLang="en-US" sz="1400" b="1" dirty="0">
                <a:solidFill>
                  <a:schemeClr val="tx1"/>
                </a:solidFill>
                <a:latin typeface="Times New Roman" panose="02020603050405020304" charset="0"/>
                <a:cs typeface="Times New Roman" panose="02020603050405020304" charset="0"/>
              </a:rPr>
              <a:t> </a:t>
            </a:r>
            <a:r>
              <a:rPr lang="fr-FR" altLang="en-US" sz="1400" b="1" u="sng" dirty="0">
                <a:solidFill>
                  <a:schemeClr val="tx1"/>
                </a:solidFill>
                <a:latin typeface="Times New Roman" panose="02020603050405020304" charset="0"/>
                <a:cs typeface="Times New Roman" panose="02020603050405020304" charset="0"/>
              </a:rPr>
              <a:t>a </a:t>
            </a:r>
            <a:r>
              <a:rPr lang="fr-FR" altLang="en-US" sz="1400" b="1" u="sng" dirty="0" err="1">
                <a:solidFill>
                  <a:schemeClr val="tx1"/>
                </a:solidFill>
                <a:latin typeface="Times New Roman" panose="02020603050405020304" charset="0"/>
                <a:cs typeface="Times New Roman" panose="02020603050405020304" charset="0"/>
              </a:rPr>
              <a:t>project's</a:t>
            </a:r>
            <a:r>
              <a:rPr lang="fr-FR" altLang="en-US" sz="1400" b="1" u="sng" dirty="0">
                <a:solidFill>
                  <a:schemeClr val="tx1"/>
                </a:solidFill>
                <a:latin typeface="Times New Roman" panose="02020603050405020304" charset="0"/>
                <a:cs typeface="Times New Roman" panose="02020603050405020304" charset="0"/>
              </a:rPr>
              <a:t> information </a:t>
            </a:r>
            <a:r>
              <a:rPr lang="fr-FR" altLang="en-US" sz="1400" b="1" u="sng" dirty="0" err="1">
                <a:solidFill>
                  <a:schemeClr val="tx1"/>
                </a:solidFill>
                <a:latin typeface="Times New Roman" panose="02020603050405020304" charset="0"/>
                <a:cs typeface="Times New Roman" panose="02020603050405020304" charset="0"/>
              </a:rPr>
              <a:t>needs</a:t>
            </a:r>
            <a:r>
              <a:rPr lang="fr-FR" altLang="en-US" sz="1400" b="1" dirty="0">
                <a:solidFill>
                  <a:schemeClr val="tx1"/>
                </a:solidFill>
                <a:latin typeface="Times New Roman" panose="02020603050405020304" charset="0"/>
                <a:cs typeface="Times New Roman" panose="02020603050405020304" charset="0"/>
              </a:rPr>
              <a:t>. </a:t>
            </a:r>
          </a:p>
          <a:p>
            <a:pPr marL="342900" indent="-342900" algn="just">
              <a:lnSpc>
                <a:spcPct val="110000"/>
              </a:lnSpc>
              <a:buClrTx/>
              <a:buSzTx/>
              <a:buFont typeface="Wingdings" panose="05000000000000000000" charset="0"/>
              <a:buChar char="Ø"/>
            </a:pPr>
            <a:r>
              <a:rPr lang="fr-FR" altLang="en-US" sz="1400" b="1" dirty="0">
                <a:solidFill>
                  <a:schemeClr val="tx1"/>
                </a:solidFill>
                <a:latin typeface="Times New Roman" panose="02020603050405020304" charset="0"/>
                <a:cs typeface="Times New Roman" panose="02020603050405020304" charset="0"/>
              </a:rPr>
              <a:t>In </a:t>
            </a:r>
            <a:r>
              <a:rPr lang="fr-FR" altLang="en-US" sz="1400" b="1" dirty="0" err="1">
                <a:solidFill>
                  <a:schemeClr val="tx1"/>
                </a:solidFill>
                <a:latin typeface="Times New Roman" panose="02020603050405020304" charset="0"/>
                <a:cs typeface="Times New Roman" panose="02020603050405020304" charset="0"/>
              </a:rPr>
              <a:t>combining</a:t>
            </a:r>
            <a:r>
              <a:rPr lang="fr-FR" altLang="en-US" sz="1400" b="1" dirty="0">
                <a:solidFill>
                  <a:schemeClr val="tx1"/>
                </a:solidFill>
                <a:latin typeface="Times New Roman" panose="02020603050405020304" charset="0"/>
                <a:cs typeface="Times New Roman" panose="02020603050405020304" charset="0"/>
              </a:rPr>
              <a:t> the </a:t>
            </a:r>
            <a:r>
              <a:rPr lang="fr-FR" altLang="en-US" sz="1400" b="1" dirty="0" err="1">
                <a:solidFill>
                  <a:schemeClr val="tx1"/>
                </a:solidFill>
                <a:latin typeface="Times New Roman" panose="02020603050405020304" charset="0"/>
                <a:cs typeface="Times New Roman" panose="02020603050405020304" charset="0"/>
              </a:rPr>
              <a:t>two</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approaches</a:t>
            </a:r>
            <a:r>
              <a:rPr lang="fr-FR" altLang="en-US" sz="1400" b="1" dirty="0">
                <a:solidFill>
                  <a:schemeClr val="tx1"/>
                </a:solidFill>
                <a:latin typeface="Times New Roman" panose="02020603050405020304" charset="0"/>
                <a:cs typeface="Times New Roman" panose="02020603050405020304" charset="0"/>
              </a:rPr>
              <a:t>, qualitative </a:t>
            </a:r>
            <a:r>
              <a:rPr lang="fr-FR" altLang="en-US" sz="1400" b="1" dirty="0" err="1">
                <a:solidFill>
                  <a:schemeClr val="tx1"/>
                </a:solidFill>
                <a:latin typeface="Times New Roman" panose="02020603050405020304" charset="0"/>
                <a:cs typeface="Times New Roman" panose="02020603050405020304" charset="0"/>
              </a:rPr>
              <a:t>methods</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can</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be</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used</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a:solidFill>
                  <a:schemeClr val="tx1"/>
                </a:solidFill>
                <a:highlight>
                  <a:srgbClr val="00FFFF"/>
                </a:highlight>
                <a:latin typeface="Times New Roman" panose="02020603050405020304" charset="0"/>
                <a:cs typeface="Times New Roman" panose="02020603050405020304" charset="0"/>
              </a:rPr>
              <a:t>to </a:t>
            </a:r>
            <a:r>
              <a:rPr lang="fr-FR" altLang="en-US" sz="1400" b="1" dirty="0" err="1">
                <a:solidFill>
                  <a:schemeClr val="tx1"/>
                </a:solidFill>
                <a:highlight>
                  <a:srgbClr val="00FFFF"/>
                </a:highlight>
                <a:latin typeface="Times New Roman" panose="02020603050405020304" charset="0"/>
                <a:cs typeface="Times New Roman" panose="02020603050405020304" charset="0"/>
              </a:rPr>
              <a:t>inform</a:t>
            </a:r>
            <a:r>
              <a:rPr lang="fr-FR" altLang="en-US" sz="1400" b="1" dirty="0">
                <a:solidFill>
                  <a:schemeClr val="tx1"/>
                </a:solidFill>
                <a:highlight>
                  <a:srgbClr val="00FFFF"/>
                </a:highlight>
                <a:latin typeface="Times New Roman" panose="02020603050405020304" charset="0"/>
                <a:cs typeface="Times New Roman" panose="02020603050405020304" charset="0"/>
              </a:rPr>
              <a:t> the key impact </a:t>
            </a:r>
            <a:r>
              <a:rPr lang="fr-FR" altLang="en-US" sz="1400" b="1" dirty="0" err="1">
                <a:solidFill>
                  <a:schemeClr val="tx1"/>
                </a:solidFill>
                <a:highlight>
                  <a:srgbClr val="00FFFF"/>
                </a:highlight>
                <a:latin typeface="Times New Roman" panose="02020603050405020304" charset="0"/>
                <a:cs typeface="Times New Roman" panose="02020603050405020304" charset="0"/>
              </a:rPr>
              <a:t>evaluation</a:t>
            </a:r>
            <a:r>
              <a:rPr lang="fr-FR" altLang="en-US" sz="1400" b="1" dirty="0">
                <a:solidFill>
                  <a:schemeClr val="tx1"/>
                </a:solidFill>
                <a:highlight>
                  <a:srgbClr val="00FFFF"/>
                </a:highlight>
                <a:latin typeface="Times New Roman" panose="02020603050405020304" charset="0"/>
                <a:cs typeface="Times New Roman" panose="02020603050405020304" charset="0"/>
              </a:rPr>
              <a:t> questions</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improve</a:t>
            </a:r>
            <a:r>
              <a:rPr lang="fr-FR" altLang="en-US" sz="1400" b="1" dirty="0">
                <a:solidFill>
                  <a:schemeClr val="tx1"/>
                </a:solidFill>
                <a:latin typeface="Times New Roman" panose="02020603050405020304" charset="0"/>
                <a:cs typeface="Times New Roman" panose="02020603050405020304" charset="0"/>
              </a:rPr>
              <a:t> the questionnaire or the stratification of the quantitative </a:t>
            </a:r>
            <a:r>
              <a:rPr lang="fr-FR" altLang="en-US" sz="1400" b="1" dirty="0" err="1">
                <a:solidFill>
                  <a:schemeClr val="tx1"/>
                </a:solidFill>
                <a:latin typeface="Times New Roman" panose="02020603050405020304" charset="0"/>
                <a:cs typeface="Times New Roman" panose="02020603050405020304" charset="0"/>
              </a:rPr>
              <a:t>sample</a:t>
            </a:r>
            <a:r>
              <a:rPr lang="fr-FR" altLang="en-US" sz="1400" b="1" dirty="0">
                <a:solidFill>
                  <a:schemeClr val="tx1"/>
                </a:solidFill>
                <a:latin typeface="Times New Roman" panose="02020603050405020304" charset="0"/>
                <a:cs typeface="Times New Roman" panose="02020603050405020304" charset="0"/>
              </a:rPr>
              <a:t>, and analyse the </a:t>
            </a:r>
            <a:r>
              <a:rPr lang="fr-FR" altLang="en-US" sz="1400" b="1" dirty="0" err="1">
                <a:solidFill>
                  <a:schemeClr val="tx1"/>
                </a:solidFill>
                <a:latin typeface="Times New Roman" panose="02020603050405020304" charset="0"/>
                <a:cs typeface="Times New Roman" panose="02020603050405020304" charset="0"/>
              </a:rPr>
              <a:t>social,economic</a:t>
            </a:r>
            <a:r>
              <a:rPr lang="fr-FR" altLang="en-US" sz="1400" b="1" dirty="0">
                <a:solidFill>
                  <a:schemeClr val="tx1"/>
                </a:solidFill>
                <a:latin typeface="Times New Roman" panose="02020603050405020304" charset="0"/>
                <a:cs typeface="Times New Roman" panose="02020603050405020304" charset="0"/>
              </a:rPr>
              <a:t>, and </a:t>
            </a:r>
            <a:r>
              <a:rPr lang="fr-FR" altLang="en-US" sz="1400" b="1" dirty="0" err="1">
                <a:solidFill>
                  <a:schemeClr val="tx1"/>
                </a:solidFill>
                <a:latin typeface="Times New Roman" panose="02020603050405020304" charset="0"/>
                <a:cs typeface="Times New Roman" panose="02020603050405020304" charset="0"/>
              </a:rPr>
              <a:t>political</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context</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within</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which</a:t>
            </a:r>
            <a:r>
              <a:rPr lang="fr-FR" altLang="en-US" sz="1400" b="1" dirty="0">
                <a:solidFill>
                  <a:schemeClr val="tx1"/>
                </a:solidFill>
                <a:latin typeface="Times New Roman" panose="02020603050405020304" charset="0"/>
                <a:cs typeface="Times New Roman" panose="02020603050405020304" charset="0"/>
              </a:rPr>
              <a:t> a </a:t>
            </a:r>
            <a:r>
              <a:rPr lang="fr-FR" altLang="en-US" sz="1400" b="1" dirty="0" err="1">
                <a:solidFill>
                  <a:schemeClr val="tx1"/>
                </a:solidFill>
                <a:latin typeface="Times New Roman" panose="02020603050405020304" charset="0"/>
                <a:cs typeface="Times New Roman" panose="02020603050405020304" charset="0"/>
              </a:rPr>
              <a:t>project</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latin typeface="Times New Roman" panose="02020603050405020304" charset="0"/>
                <a:cs typeface="Times New Roman" panose="02020603050405020304" charset="0"/>
              </a:rPr>
              <a:t>takes</a:t>
            </a:r>
            <a:r>
              <a:rPr lang="fr-FR" altLang="en-US" sz="1400" b="1" dirty="0">
                <a:solidFill>
                  <a:schemeClr val="tx1"/>
                </a:solidFill>
                <a:latin typeface="Times New Roman" panose="02020603050405020304" charset="0"/>
                <a:cs typeface="Times New Roman" panose="02020603050405020304" charset="0"/>
              </a:rPr>
              <a:t> place,</a:t>
            </a:r>
          </a:p>
          <a:p>
            <a:pPr marL="342900" indent="-342900" algn="just">
              <a:lnSpc>
                <a:spcPct val="110000"/>
              </a:lnSpc>
              <a:buClrTx/>
              <a:buSzTx/>
              <a:buFont typeface="Wingdings" panose="05000000000000000000" charset="0"/>
              <a:buChar char="Ø"/>
            </a:pPr>
            <a:r>
              <a:rPr lang="fr-FR" altLang="en-US" sz="1400" b="1" dirty="0">
                <a:solidFill>
                  <a:schemeClr val="tx1"/>
                </a:solidFill>
                <a:latin typeface="Times New Roman" panose="02020603050405020304" charset="0"/>
                <a:cs typeface="Times New Roman" panose="02020603050405020304" charset="0"/>
              </a:rPr>
              <a:t> Quantitative </a:t>
            </a:r>
            <a:r>
              <a:rPr lang="fr-FR" altLang="en-US" sz="1400" b="1" dirty="0" err="1">
                <a:solidFill>
                  <a:schemeClr val="tx1"/>
                </a:solidFill>
                <a:latin typeface="Times New Roman" panose="02020603050405020304" charset="0"/>
                <a:cs typeface="Times New Roman" panose="02020603050405020304" charset="0"/>
              </a:rPr>
              <a:t>methods</a:t>
            </a:r>
            <a:r>
              <a:rPr lang="fr-FR" altLang="en-US" sz="1400" b="1" dirty="0">
                <a:solidFill>
                  <a:schemeClr val="tx1"/>
                </a:solidFill>
                <a:latin typeface="Times New Roman" panose="02020603050405020304" charset="0"/>
                <a:cs typeface="Times New Roman" panose="02020603050405020304" charset="0"/>
              </a:rPr>
              <a:t> </a:t>
            </a:r>
            <a:r>
              <a:rPr lang="fr-FR" altLang="en-US" sz="1400" b="1" dirty="0" err="1">
                <a:solidFill>
                  <a:schemeClr val="tx1"/>
                </a:solidFill>
                <a:highlight>
                  <a:srgbClr val="FFFF00"/>
                </a:highlight>
                <a:latin typeface="Times New Roman" panose="02020603050405020304" charset="0"/>
                <a:cs typeface="Times New Roman" panose="02020603050405020304" charset="0"/>
              </a:rPr>
              <a:t>can</a:t>
            </a:r>
            <a:r>
              <a:rPr lang="fr-FR" altLang="en-US" sz="1400" b="1" dirty="0">
                <a:solidFill>
                  <a:schemeClr val="tx1"/>
                </a:solidFill>
                <a:highlight>
                  <a:srgbClr val="FFFF00"/>
                </a:highlight>
                <a:latin typeface="Times New Roman" panose="02020603050405020304" charset="0"/>
                <a:cs typeface="Times New Roman" panose="02020603050405020304" charset="0"/>
              </a:rPr>
              <a:t> </a:t>
            </a:r>
            <a:r>
              <a:rPr lang="fr-FR" altLang="en-US" sz="1400" b="1" dirty="0" err="1">
                <a:solidFill>
                  <a:schemeClr val="tx1"/>
                </a:solidFill>
                <a:highlight>
                  <a:srgbClr val="FFFF00"/>
                </a:highlight>
                <a:latin typeface="Times New Roman" panose="02020603050405020304" charset="0"/>
                <a:cs typeface="Times New Roman" panose="02020603050405020304" charset="0"/>
              </a:rPr>
              <a:t>be</a:t>
            </a:r>
            <a:r>
              <a:rPr lang="fr-FR" altLang="en-US" sz="1400" b="1" dirty="0">
                <a:solidFill>
                  <a:schemeClr val="tx1"/>
                </a:solidFill>
                <a:highlight>
                  <a:srgbClr val="FFFF00"/>
                </a:highlight>
                <a:latin typeface="Times New Roman" panose="02020603050405020304" charset="0"/>
                <a:cs typeface="Times New Roman" panose="02020603050405020304" charset="0"/>
              </a:rPr>
              <a:t> </a:t>
            </a:r>
            <a:r>
              <a:rPr lang="fr-FR" altLang="en-US" sz="1400" b="1" dirty="0" err="1">
                <a:solidFill>
                  <a:schemeClr val="tx1"/>
                </a:solidFill>
                <a:highlight>
                  <a:srgbClr val="FFFF00"/>
                </a:highlight>
                <a:latin typeface="Times New Roman" panose="02020603050405020304" charset="0"/>
                <a:cs typeface="Times New Roman" panose="02020603050405020304" charset="0"/>
              </a:rPr>
              <a:t>used</a:t>
            </a:r>
            <a:r>
              <a:rPr lang="fr-FR" altLang="en-US" sz="1400" b="1" dirty="0">
                <a:solidFill>
                  <a:schemeClr val="tx1"/>
                </a:solidFill>
                <a:highlight>
                  <a:srgbClr val="FFFF00"/>
                </a:highlight>
                <a:latin typeface="Times New Roman" panose="02020603050405020304" charset="0"/>
                <a:cs typeface="Times New Roman" panose="02020603050405020304" charset="0"/>
              </a:rPr>
              <a:t> to </a:t>
            </a:r>
            <a:r>
              <a:rPr lang="fr-FR" altLang="en-US" sz="1400" b="1" dirty="0" err="1">
                <a:solidFill>
                  <a:schemeClr val="tx1"/>
                </a:solidFill>
                <a:highlight>
                  <a:srgbClr val="FFFF00"/>
                </a:highlight>
                <a:latin typeface="Times New Roman" panose="02020603050405020304" charset="0"/>
                <a:cs typeface="Times New Roman" panose="02020603050405020304" charset="0"/>
              </a:rPr>
              <a:t>inform</a:t>
            </a:r>
            <a:r>
              <a:rPr lang="fr-FR" altLang="en-US" sz="1400" b="1" dirty="0">
                <a:solidFill>
                  <a:schemeClr val="tx1"/>
                </a:solidFill>
                <a:highlight>
                  <a:srgbClr val="FFFF00"/>
                </a:highlight>
                <a:latin typeface="Times New Roman" panose="02020603050405020304" charset="0"/>
                <a:cs typeface="Times New Roman" panose="02020603050405020304" charset="0"/>
              </a:rPr>
              <a:t> qualitative data collection </a:t>
            </a:r>
            <a:r>
              <a:rPr lang="fr-FR" altLang="en-US" sz="1400" b="1" dirty="0" err="1">
                <a:solidFill>
                  <a:schemeClr val="tx1"/>
                </a:solidFill>
                <a:highlight>
                  <a:srgbClr val="FFFF00"/>
                </a:highlight>
                <a:latin typeface="Times New Roman" panose="02020603050405020304" charset="0"/>
                <a:cs typeface="Times New Roman" panose="02020603050405020304" charset="0"/>
              </a:rPr>
              <a:t>strategies</a:t>
            </a:r>
            <a:r>
              <a:rPr lang="fr-FR" altLang="en-US" sz="1400" b="1" dirty="0">
                <a:solidFill>
                  <a:schemeClr val="tx1"/>
                </a:solidFill>
                <a:latin typeface="Times New Roman" panose="02020603050405020304" charset="0"/>
                <a:cs typeface="Times New Roman" panose="02020603050405020304" charset="0"/>
              </a:rPr>
              <a:t>, </a:t>
            </a:r>
            <a:r>
              <a:rPr lang="fr-FR" altLang="en-US" sz="1400" b="1" u="sng" dirty="0">
                <a:solidFill>
                  <a:schemeClr val="tx1"/>
                </a:solidFill>
                <a:latin typeface="Times New Roman" panose="02020603050405020304" charset="0"/>
                <a:cs typeface="Times New Roman" panose="02020603050405020304" charset="0"/>
              </a:rPr>
              <a:t>to </a:t>
            </a:r>
            <a:r>
              <a:rPr lang="fr-FR" altLang="en-US" sz="1400" b="1" u="sng" dirty="0" err="1">
                <a:solidFill>
                  <a:schemeClr val="tx1"/>
                </a:solidFill>
                <a:latin typeface="Times New Roman" panose="02020603050405020304" charset="0"/>
                <a:cs typeface="Times New Roman" panose="02020603050405020304" charset="0"/>
              </a:rPr>
              <a:t>inform</a:t>
            </a:r>
            <a:r>
              <a:rPr lang="fr-FR" altLang="en-US" sz="1400" b="1" u="sng" dirty="0">
                <a:solidFill>
                  <a:schemeClr val="tx1"/>
                </a:solidFill>
                <a:latin typeface="Times New Roman" panose="02020603050405020304" charset="0"/>
                <a:cs typeface="Times New Roman" panose="02020603050405020304" charset="0"/>
              </a:rPr>
              <a:t> on the </a:t>
            </a:r>
            <a:r>
              <a:rPr lang="fr-FR" altLang="en-US" sz="1400" b="1" u="sng" dirty="0" err="1">
                <a:solidFill>
                  <a:schemeClr val="tx1"/>
                </a:solidFill>
                <a:latin typeface="Times New Roman" panose="02020603050405020304" charset="0"/>
                <a:cs typeface="Times New Roman" panose="02020603050405020304" charset="0"/>
              </a:rPr>
              <a:t>extent</a:t>
            </a:r>
            <a:r>
              <a:rPr lang="fr-FR" altLang="en-US" sz="1400" b="1" u="sng" dirty="0">
                <a:solidFill>
                  <a:schemeClr val="tx1"/>
                </a:solidFill>
                <a:latin typeface="Times New Roman" panose="02020603050405020304" charset="0"/>
                <a:cs typeface="Times New Roman" panose="02020603050405020304" charset="0"/>
              </a:rPr>
              <a:t> to </a:t>
            </a:r>
            <a:r>
              <a:rPr lang="fr-FR" altLang="en-US" sz="1400" b="1" u="sng" dirty="0" err="1">
                <a:solidFill>
                  <a:schemeClr val="tx1"/>
                </a:solidFill>
                <a:latin typeface="Times New Roman" panose="02020603050405020304" charset="0"/>
                <a:cs typeface="Times New Roman" panose="02020603050405020304" charset="0"/>
              </a:rPr>
              <a:t>which</a:t>
            </a:r>
            <a:r>
              <a:rPr lang="fr-FR" altLang="en-US" sz="1400" b="1" u="sng" dirty="0">
                <a:solidFill>
                  <a:schemeClr val="tx1"/>
                </a:solidFill>
                <a:latin typeface="Times New Roman" panose="02020603050405020304" charset="0"/>
                <a:cs typeface="Times New Roman" panose="02020603050405020304" charset="0"/>
              </a:rPr>
              <a:t> the </a:t>
            </a:r>
            <a:r>
              <a:rPr lang="fr-FR" altLang="en-US" sz="1400" b="1" u="sng" dirty="0" err="1">
                <a:solidFill>
                  <a:schemeClr val="tx1"/>
                </a:solidFill>
                <a:latin typeface="Times New Roman" panose="02020603050405020304" charset="0"/>
                <a:cs typeface="Times New Roman" panose="02020603050405020304" charset="0"/>
              </a:rPr>
              <a:t>results</a:t>
            </a:r>
            <a:r>
              <a:rPr lang="fr-FR" altLang="en-US" sz="1400" b="1" u="sng" dirty="0">
                <a:solidFill>
                  <a:schemeClr val="tx1"/>
                </a:solidFill>
                <a:latin typeface="Times New Roman" panose="02020603050405020304" charset="0"/>
                <a:cs typeface="Times New Roman" panose="02020603050405020304" charset="0"/>
              </a:rPr>
              <a:t> </a:t>
            </a:r>
            <a:r>
              <a:rPr lang="fr-FR" altLang="en-US" sz="1400" b="1" u="sng" dirty="0" err="1">
                <a:solidFill>
                  <a:schemeClr val="tx1"/>
                </a:solidFill>
                <a:latin typeface="Times New Roman" panose="02020603050405020304" charset="0"/>
                <a:cs typeface="Times New Roman" panose="02020603050405020304" charset="0"/>
              </a:rPr>
              <a:t>observed</a:t>
            </a:r>
            <a:r>
              <a:rPr lang="fr-FR" altLang="en-US" sz="1400" b="1" u="sng" dirty="0">
                <a:solidFill>
                  <a:schemeClr val="tx1"/>
                </a:solidFill>
                <a:latin typeface="Times New Roman" panose="02020603050405020304" charset="0"/>
                <a:cs typeface="Times New Roman" panose="02020603050405020304" charset="0"/>
              </a:rPr>
              <a:t> in the qualitative </a:t>
            </a:r>
            <a:r>
              <a:rPr lang="fr-FR" altLang="en-US" sz="1400" b="1" u="sng" dirty="0" err="1">
                <a:solidFill>
                  <a:schemeClr val="tx1"/>
                </a:solidFill>
                <a:latin typeface="Times New Roman" panose="02020603050405020304" charset="0"/>
                <a:cs typeface="Times New Roman" panose="02020603050405020304" charset="0"/>
              </a:rPr>
              <a:t>work</a:t>
            </a:r>
            <a:r>
              <a:rPr lang="fr-FR" altLang="en-US" sz="1400" b="1" u="sng" dirty="0">
                <a:solidFill>
                  <a:schemeClr val="tx1"/>
                </a:solidFill>
                <a:latin typeface="Times New Roman" panose="02020603050405020304" charset="0"/>
                <a:cs typeface="Times New Roman" panose="02020603050405020304" charset="0"/>
              </a:rPr>
              <a:t> </a:t>
            </a:r>
            <a:r>
              <a:rPr lang="fr-FR" altLang="en-US" sz="1400" b="1" u="sng" dirty="0" err="1">
                <a:solidFill>
                  <a:schemeClr val="tx1"/>
                </a:solidFill>
                <a:latin typeface="Times New Roman" panose="02020603050405020304" charset="0"/>
                <a:cs typeface="Times New Roman" panose="02020603050405020304" charset="0"/>
              </a:rPr>
              <a:t>can</a:t>
            </a:r>
            <a:r>
              <a:rPr lang="fr-FR" altLang="en-US" sz="1400" b="1" u="sng" dirty="0">
                <a:solidFill>
                  <a:schemeClr val="tx1"/>
                </a:solidFill>
                <a:latin typeface="Times New Roman" panose="02020603050405020304" charset="0"/>
                <a:cs typeface="Times New Roman" panose="02020603050405020304" charset="0"/>
              </a:rPr>
              <a:t> </a:t>
            </a:r>
            <a:r>
              <a:rPr lang="fr-FR" altLang="en-US" sz="1400" b="1" u="sng" dirty="0" err="1">
                <a:solidFill>
                  <a:schemeClr val="tx1"/>
                </a:solidFill>
                <a:latin typeface="Times New Roman" panose="02020603050405020304" charset="0"/>
                <a:cs typeface="Times New Roman" panose="02020603050405020304" charset="0"/>
              </a:rPr>
              <a:t>be</a:t>
            </a:r>
            <a:r>
              <a:rPr lang="fr-FR" altLang="en-US" sz="1400" b="1" u="sng" dirty="0">
                <a:solidFill>
                  <a:schemeClr val="tx1"/>
                </a:solidFill>
                <a:latin typeface="Times New Roman" panose="02020603050405020304" charset="0"/>
                <a:cs typeface="Times New Roman" panose="02020603050405020304" charset="0"/>
              </a:rPr>
              <a:t> </a:t>
            </a:r>
            <a:r>
              <a:rPr lang="fr-FR" altLang="en-US" sz="1400" b="1" u="sng" dirty="0" err="1">
                <a:solidFill>
                  <a:schemeClr val="tx1"/>
                </a:solidFill>
                <a:latin typeface="Times New Roman" panose="02020603050405020304" charset="0"/>
                <a:cs typeface="Times New Roman" panose="02020603050405020304" charset="0"/>
              </a:rPr>
              <a:t>generalised</a:t>
            </a:r>
            <a:r>
              <a:rPr lang="fr-FR" altLang="en-US" sz="1400" b="1" u="sng" dirty="0">
                <a:solidFill>
                  <a:schemeClr val="tx1"/>
                </a:solidFill>
                <a:latin typeface="Times New Roman" panose="02020603050405020304" charset="0"/>
                <a:cs typeface="Times New Roman" panose="02020603050405020304" charset="0"/>
              </a:rPr>
              <a:t> to a </a:t>
            </a:r>
            <a:r>
              <a:rPr lang="fr-FR" altLang="en-US" sz="1400" b="1" u="sng" dirty="0" err="1">
                <a:solidFill>
                  <a:schemeClr val="tx1"/>
                </a:solidFill>
                <a:latin typeface="Times New Roman" panose="02020603050405020304" charset="0"/>
                <a:cs typeface="Times New Roman" panose="02020603050405020304" charset="0"/>
              </a:rPr>
              <a:t>larger</a:t>
            </a:r>
            <a:r>
              <a:rPr lang="fr-FR" altLang="en-US" sz="1400" b="1" u="sng" dirty="0">
                <a:solidFill>
                  <a:schemeClr val="tx1"/>
                </a:solidFill>
                <a:latin typeface="Times New Roman" panose="02020603050405020304" charset="0"/>
                <a:cs typeface="Times New Roman" panose="02020603050405020304" charset="0"/>
              </a:rPr>
              <a:t> population.</a:t>
            </a:r>
          </a:p>
          <a:p>
            <a:pPr indent="0" algn="ctr">
              <a:lnSpc>
                <a:spcPct val="140000"/>
              </a:lnSpc>
              <a:buFont typeface="Wingdings" panose="05000000000000000000" charset="0"/>
              <a:buNone/>
            </a:pPr>
            <a:r>
              <a:rPr lang="ar-AE" altLang="en-US" sz="2000" b="1" dirty="0">
                <a:solidFill>
                  <a:srgbClr val="C00000"/>
                </a:solidFill>
                <a:latin typeface="Times New Roman" panose="02020603050405020304" charset="0"/>
                <a:cs typeface="Times New Roman" panose="02020603050405020304" charset="0"/>
              </a:rPr>
              <a:t>تكامل الأساليب الكمية والنوعية</a:t>
            </a:r>
            <a:endParaRPr lang="ar-AE" altLang="en-US" sz="1400" b="1" dirty="0">
              <a:solidFill>
                <a:srgbClr val="C00000"/>
              </a:solidFill>
              <a:latin typeface="Times New Roman" panose="02020603050405020304" charset="0"/>
              <a:cs typeface="Times New Roman" panose="02020603050405020304" charset="0"/>
            </a:endParaRPr>
          </a:p>
          <a:p>
            <a:pPr indent="0" algn="r">
              <a:lnSpc>
                <a:spcPct val="140000"/>
              </a:lnSpc>
              <a:buFont typeface="Wingdings" panose="05000000000000000000" charset="0"/>
              <a:buNone/>
            </a:pPr>
            <a:endParaRPr lang="ar-AE" altLang="en-US" sz="1600" b="1" dirty="0">
              <a:latin typeface="Times New Roman" panose="02020603050405020304" charset="0"/>
              <a:cs typeface="Times New Roman" panose="02020603050405020304" charset="0"/>
            </a:endParaRPr>
          </a:p>
          <a:p>
            <a:pPr indent="0" algn="r">
              <a:lnSpc>
                <a:spcPct val="140000"/>
              </a:lnSpc>
              <a:buFont typeface="Wingdings" panose="05000000000000000000" charset="0"/>
              <a:buNone/>
            </a:pPr>
            <a:r>
              <a:rPr lang="ar-AE" altLang="en-US" sz="1600" b="1" dirty="0">
                <a:latin typeface="Times New Roman" panose="02020603050405020304" charset="0"/>
                <a:cs typeface="Times New Roman" panose="02020603050405020304" charset="0"/>
              </a:rPr>
              <a:t>غالبًا ما يكون دمج </a:t>
            </a:r>
            <a:r>
              <a:rPr lang="ar-AE" altLang="en-US" sz="1600" b="1" dirty="0">
                <a:solidFill>
                  <a:srgbClr val="0070C0"/>
                </a:solidFill>
                <a:latin typeface="Times New Roman" panose="02020603050405020304" charset="0"/>
                <a:cs typeface="Times New Roman" panose="02020603050405020304" charset="0"/>
              </a:rPr>
              <a:t>التقييمات الكمية والنوعية هو أفضل نهج لتلبية احتياجات المشروع من المعلومات</a:t>
            </a:r>
            <a:r>
              <a:rPr lang="ar-AE" altLang="en-US" sz="1600" b="1" dirty="0">
                <a:latin typeface="Times New Roman" panose="02020603050405020304" charset="0"/>
                <a:cs typeface="Times New Roman" panose="02020603050405020304" charset="0"/>
              </a:rPr>
              <a:t>.</a:t>
            </a:r>
          </a:p>
          <a:p>
            <a:pPr indent="0" algn="r">
              <a:lnSpc>
                <a:spcPct val="140000"/>
              </a:lnSpc>
              <a:buFont typeface="Wingdings" panose="05000000000000000000" charset="0"/>
              <a:buNone/>
            </a:pPr>
            <a:r>
              <a:rPr lang="ar-AE" altLang="en-US" sz="1600" b="1" dirty="0">
                <a:latin typeface="Times New Roman" panose="02020603050405020304" charset="0"/>
                <a:cs typeface="Times New Roman" panose="02020603050405020304" charset="0"/>
              </a:rPr>
              <a:t>في الجمع بين النهجين ، يمكن استخدام </a:t>
            </a:r>
            <a:r>
              <a:rPr lang="ar-AE" altLang="en-US" sz="1600" b="1" u="sng" dirty="0">
                <a:solidFill>
                  <a:srgbClr val="FF0000"/>
                </a:solidFill>
                <a:latin typeface="Times New Roman" panose="02020603050405020304" charset="0"/>
                <a:cs typeface="Times New Roman" panose="02020603050405020304" charset="0"/>
              </a:rPr>
              <a:t>الأساليب النوعية </a:t>
            </a:r>
            <a:r>
              <a:rPr lang="ar-AE" altLang="en-US" sz="1600" b="1" u="sng" dirty="0">
                <a:latin typeface="Times New Roman" panose="02020603050405020304" charset="0"/>
                <a:cs typeface="Times New Roman" panose="02020603050405020304" charset="0"/>
              </a:rPr>
              <a:t>لإبلاغ الأسئلة الرئيسية لتقييم الأثر ، وتحسين الاستبيان أو التقسيم الطبقي للعينة الكمية ، وتحليل السياق الاجتماعي والاقتصادي والسياسي الذي يتم فيه تنفيذ المشروع </a:t>
            </a:r>
            <a:r>
              <a:rPr lang="ar-AE" altLang="en-US" sz="1600" b="1" dirty="0">
                <a:latin typeface="Times New Roman" panose="02020603050405020304" charset="0"/>
                <a:cs typeface="Times New Roman" panose="02020603050405020304" charset="0"/>
              </a:rPr>
              <a:t>،</a:t>
            </a:r>
          </a:p>
          <a:p>
            <a:pPr indent="0" algn="r">
              <a:lnSpc>
                <a:spcPct val="140000"/>
              </a:lnSpc>
              <a:buFont typeface="Wingdings" panose="05000000000000000000" charset="0"/>
              <a:buNone/>
            </a:pPr>
            <a:r>
              <a:rPr lang="ar-AE" altLang="en-US" sz="1600" b="1" dirty="0">
                <a:latin typeface="Times New Roman" panose="02020603050405020304" charset="0"/>
                <a:cs typeface="Times New Roman" panose="02020603050405020304" charset="0"/>
              </a:rPr>
              <a:t>  يمكن استخدام </a:t>
            </a:r>
            <a:r>
              <a:rPr lang="ar-AE" altLang="en-US" sz="1600" b="1" u="sng" dirty="0">
                <a:solidFill>
                  <a:srgbClr val="00B050"/>
                </a:solidFill>
                <a:latin typeface="Times New Roman" panose="02020603050405020304" charset="0"/>
                <a:cs typeface="Times New Roman" panose="02020603050405020304" charset="0"/>
              </a:rPr>
              <a:t>الأساليب الكمية </a:t>
            </a:r>
            <a:r>
              <a:rPr lang="ar-AE" altLang="en-US" sz="1600" b="1" u="sng" dirty="0">
                <a:latin typeface="Times New Roman" panose="02020603050405020304" charset="0"/>
                <a:cs typeface="Times New Roman" panose="02020603050405020304" charset="0"/>
              </a:rPr>
              <a:t>لإبلاغ استراتيجيات جمع البيانات النوعية ، للإبلاغ عن مدى إمكانية تعميم النتائج التي لوحظت في العمل النوعي على عدد أكبر من السكان.</a:t>
            </a:r>
            <a:endParaRPr lang="fr-FR" altLang="en-US" sz="1600" b="1" u="sng" dirty="0" smtClean="0">
              <a:solidFill>
                <a:schemeClr val="tx1"/>
              </a:solidFill>
              <a:latin typeface="Times New Roman" panose="02020603050405020304" charset="0"/>
              <a:cs typeface="Times New Roman" panose="02020603050405020304" charset="0"/>
            </a:endParaRPr>
          </a:p>
          <a:p>
            <a:pPr indent="0" algn="just">
              <a:lnSpc>
                <a:spcPct val="140000"/>
              </a:lnSpc>
              <a:buFont typeface="Wingdings" panose="05000000000000000000" charset="0"/>
              <a:buNone/>
            </a:pPr>
            <a:endParaRPr lang="fr-FR" altLang="en-US" sz="1600" b="1" dirty="0">
              <a:latin typeface="Times New Roman" panose="02020603050405020304" charset="0"/>
              <a:cs typeface="Times New Roman" panose="02020603050405020304" charset="0"/>
            </a:endParaRPr>
          </a:p>
          <a:p>
            <a:pPr indent="0" algn="just">
              <a:lnSpc>
                <a:spcPct val="140000"/>
              </a:lnSpc>
              <a:buFont typeface="Wingdings" panose="05000000000000000000" charset="0"/>
              <a:buNone/>
            </a:pPr>
            <a:endParaRPr lang="fr-FR" altLang="en-US" sz="1600" b="1" dirty="0" smtClean="0">
              <a:solidFill>
                <a:schemeClr val="tx1"/>
              </a:solidFill>
              <a:latin typeface="Times New Roman" panose="02020603050405020304" charset="0"/>
              <a:cs typeface="Times New Roman" panose="02020603050405020304" charset="0"/>
            </a:endParaRPr>
          </a:p>
          <a:p>
            <a:pPr indent="0" algn="just">
              <a:lnSpc>
                <a:spcPct val="140000"/>
              </a:lnSpc>
              <a:buFont typeface="Wingdings" panose="05000000000000000000" charset="0"/>
              <a:buNone/>
            </a:pPr>
            <a:endParaRPr lang="fr-FR" altLang="en-US" sz="2400" b="1" u="sng" dirty="0">
              <a:latin typeface="Times New Roman" panose="02020603050405020304" charset="0"/>
              <a:cs typeface="Times New Roman" panose="02020603050405020304" charset="0"/>
            </a:endParaRPr>
          </a:p>
          <a:p>
            <a:pPr indent="0" algn="just">
              <a:lnSpc>
                <a:spcPct val="140000"/>
              </a:lnSpc>
              <a:buFont typeface="Wingdings" panose="05000000000000000000" charset="0"/>
              <a:buNone/>
            </a:pPr>
            <a:endParaRPr lang="fr-FR" altLang="en-US" sz="2400" b="1" u="sng" dirty="0" smtClean="0">
              <a:solidFill>
                <a:schemeClr val="tx1"/>
              </a:solidFill>
              <a:latin typeface="Times New Roman" panose="02020603050405020304" charset="0"/>
              <a:cs typeface="Times New Roman" panose="02020603050405020304" charset="0"/>
            </a:endParaRPr>
          </a:p>
          <a:p>
            <a:pPr indent="0" algn="just">
              <a:lnSpc>
                <a:spcPct val="140000"/>
              </a:lnSpc>
              <a:buFont typeface="Wingdings" panose="05000000000000000000" charset="0"/>
              <a:buNone/>
            </a:pPr>
            <a:endParaRPr lang="fr-FR" altLang="en-US" sz="2400" b="1" u="sng" dirty="0">
              <a:solidFill>
                <a:schemeClr val="tx1"/>
              </a:solidFill>
              <a:latin typeface="Times New Roman" panose="02020603050405020304" charset="0"/>
              <a:cs typeface="Times New Roman" panose="02020603050405020304" charset="0"/>
            </a:endParaRPr>
          </a:p>
        </p:txBody>
      </p:sp>
      <p:sp>
        <p:nvSpPr>
          <p:cNvPr id="2" name="TextBox 7"/>
          <p:cNvSpPr txBox="1"/>
          <p:nvPr/>
        </p:nvSpPr>
        <p:spPr>
          <a:xfrm>
            <a:off x="62822" y="368169"/>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118" name="Zone de texte 117"/>
          <p:cNvSpPr txBox="1"/>
          <p:nvPr/>
        </p:nvSpPr>
        <p:spPr>
          <a:xfrm>
            <a:off x="53975" y="1377315"/>
            <a:ext cx="9401175" cy="2491836"/>
          </a:xfrm>
          <a:prstGeom prst="rect">
            <a:avLst/>
          </a:prstGeom>
          <a:noFill/>
          <a:ln w="9525">
            <a:noFill/>
          </a:ln>
        </p:spPr>
        <p:txBody>
          <a:bodyPr wrap="square">
            <a:spAutoFit/>
          </a:bodyPr>
          <a:lstStyle/>
          <a:p>
            <a:pPr marL="457835" indent="-457835" algn="ctr">
              <a:lnSpc>
                <a:spcPct val="100000"/>
              </a:lnSpc>
              <a:buClrTx/>
              <a:buSzTx/>
              <a:buFontTx/>
              <a:buNone/>
            </a:pPr>
            <a:r>
              <a:rPr lang="fr-FR" altLang="en-US" sz="2400" b="1" dirty="0">
                <a:solidFill>
                  <a:srgbClr val="00B0F0"/>
                </a:solidFill>
                <a:latin typeface="Times New Roman" panose="02020603050405020304" charset="0"/>
                <a:cs typeface="Times New Roman" panose="02020603050405020304" charset="0"/>
              </a:rPr>
              <a:t>(5) </a:t>
            </a:r>
            <a:r>
              <a:rPr lang="fr-FR" altLang="en-US" sz="1600" b="1" dirty="0" err="1">
                <a:solidFill>
                  <a:srgbClr val="00B0F0"/>
                </a:solidFill>
                <a:latin typeface="Times New Roman" panose="02020603050405020304" charset="0"/>
                <a:cs typeface="Times New Roman" panose="02020603050405020304" charset="0"/>
              </a:rPr>
              <a:t>Clear</a:t>
            </a:r>
            <a:r>
              <a:rPr lang="fr-FR" altLang="en-US" sz="1600" b="1" dirty="0">
                <a:solidFill>
                  <a:srgbClr val="00B0F0"/>
                </a:solidFill>
                <a:latin typeface="Times New Roman" panose="02020603050405020304" charset="0"/>
                <a:cs typeface="Times New Roman" panose="02020603050405020304" charset="0"/>
              </a:rPr>
              <a:t> </a:t>
            </a:r>
            <a:r>
              <a:rPr lang="fr-FR" altLang="en-US" sz="1600" b="1" dirty="0" err="1">
                <a:solidFill>
                  <a:srgbClr val="00B0F0"/>
                </a:solidFill>
                <a:latin typeface="Times New Roman" panose="02020603050405020304" charset="0"/>
                <a:cs typeface="Times New Roman" panose="02020603050405020304" charset="0"/>
              </a:rPr>
              <a:t>mechanisms</a:t>
            </a:r>
            <a:r>
              <a:rPr lang="fr-FR" altLang="en-US" sz="1600" b="1" dirty="0">
                <a:solidFill>
                  <a:srgbClr val="00B0F0"/>
                </a:solidFill>
                <a:latin typeface="Times New Roman" panose="02020603050405020304" charset="0"/>
                <a:cs typeface="Times New Roman" panose="02020603050405020304" charset="0"/>
              </a:rPr>
              <a:t> for </a:t>
            </a:r>
            <a:r>
              <a:rPr lang="fr-FR" altLang="en-US" sz="1600" b="1" dirty="0" err="1">
                <a:solidFill>
                  <a:srgbClr val="00B0F0"/>
                </a:solidFill>
                <a:latin typeface="Times New Roman" panose="02020603050405020304" charset="0"/>
                <a:cs typeface="Times New Roman" panose="02020603050405020304" charset="0"/>
              </a:rPr>
              <a:t>reporting</a:t>
            </a:r>
            <a:r>
              <a:rPr lang="fr-FR" altLang="en-US" sz="1600" b="1" dirty="0">
                <a:solidFill>
                  <a:srgbClr val="00B0F0"/>
                </a:solidFill>
                <a:latin typeface="Times New Roman" panose="02020603050405020304" charset="0"/>
                <a:cs typeface="Times New Roman" panose="02020603050405020304" charset="0"/>
              </a:rPr>
              <a:t> and use of M&amp;E </a:t>
            </a:r>
            <a:r>
              <a:rPr lang="fr-FR" altLang="en-US" sz="1600" b="1" dirty="0" err="1">
                <a:solidFill>
                  <a:srgbClr val="00B0F0"/>
                </a:solidFill>
                <a:latin typeface="Times New Roman" panose="02020603050405020304" charset="0"/>
                <a:cs typeface="Times New Roman" panose="02020603050405020304" charset="0"/>
              </a:rPr>
              <a:t>results</a:t>
            </a:r>
            <a:r>
              <a:rPr lang="fr-FR" altLang="en-US" sz="1600" b="1" dirty="0">
                <a:solidFill>
                  <a:srgbClr val="00B0F0"/>
                </a:solidFill>
                <a:latin typeface="Times New Roman" panose="02020603050405020304" charset="0"/>
                <a:cs typeface="Times New Roman" panose="02020603050405020304" charset="0"/>
              </a:rPr>
              <a:t> in </a:t>
            </a:r>
            <a:r>
              <a:rPr lang="fr-FR" altLang="en-US" sz="1600" b="1" dirty="0" err="1">
                <a:solidFill>
                  <a:srgbClr val="00B0F0"/>
                </a:solidFill>
                <a:latin typeface="Times New Roman" panose="02020603050405020304" charset="0"/>
                <a:cs typeface="Times New Roman" panose="02020603050405020304" charset="0"/>
              </a:rPr>
              <a:t>decision</a:t>
            </a:r>
            <a:r>
              <a:rPr lang="fr-FR" altLang="en-US" sz="1600" b="1" dirty="0">
                <a:solidFill>
                  <a:srgbClr val="00B0F0"/>
                </a:solidFill>
                <a:latin typeface="Times New Roman" panose="02020603050405020304" charset="0"/>
                <a:cs typeface="Times New Roman" panose="02020603050405020304" charset="0"/>
              </a:rPr>
              <a:t>- </a:t>
            </a:r>
            <a:r>
              <a:rPr lang="fr-FR" altLang="en-US" sz="1600" b="1" dirty="0" err="1">
                <a:solidFill>
                  <a:srgbClr val="00B0F0"/>
                </a:solidFill>
                <a:latin typeface="Times New Roman" panose="02020603050405020304" charset="0"/>
                <a:cs typeface="Times New Roman" panose="02020603050405020304" charset="0"/>
              </a:rPr>
              <a:t>making</a:t>
            </a:r>
            <a:r>
              <a:rPr lang="fr-FR" altLang="en-US" sz="1600" b="1" dirty="0">
                <a:solidFill>
                  <a:srgbClr val="00B0F0"/>
                </a:solidFill>
                <a:latin typeface="Times New Roman" panose="02020603050405020304" charset="0"/>
                <a:cs typeface="Times New Roman" panose="02020603050405020304" charset="0"/>
              </a:rPr>
              <a:t>.</a:t>
            </a:r>
          </a:p>
          <a:p>
            <a:pPr marL="342900" indent="-342900" algn="just">
              <a:lnSpc>
                <a:spcPct val="140000"/>
              </a:lnSpc>
              <a:buFont typeface="Wingdings" panose="05000000000000000000" charset="0"/>
              <a:buChar char="Ø"/>
            </a:pPr>
            <a:r>
              <a:rPr lang="fr-FR" alt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A good flow of information</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is</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also</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closely</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linke</a:t>
            </a:r>
            <a:r>
              <a:rPr lang="fr-FR" altLang="en-US" sz="1600" b="1" dirty="0" err="1">
                <a:solidFill>
                  <a:schemeClr val="tx1"/>
                </a:solidFill>
                <a:highlight>
                  <a:srgbClr val="FFFF00"/>
                </a:highlight>
                <a:latin typeface="Times New Roman" panose="02020603050405020304" charset="0"/>
                <a:cs typeface="Times New Roman" panose="02020603050405020304" charset="0"/>
              </a:rPr>
              <a:t>d</a:t>
            </a:r>
            <a:r>
              <a:rPr lang="fr-FR" altLang="en-US" sz="1600" b="1" dirty="0">
                <a:solidFill>
                  <a:schemeClr val="tx1"/>
                </a:solidFill>
                <a:highlight>
                  <a:srgbClr val="FFFF00"/>
                </a:highlight>
                <a:latin typeface="Times New Roman" panose="02020603050405020304" charset="0"/>
                <a:cs typeface="Times New Roman" panose="02020603050405020304" charset="0"/>
              </a:rPr>
              <a:t> to the </a:t>
            </a:r>
            <a:r>
              <a:rPr lang="fr-FR" altLang="en-US" sz="1600" b="1" dirty="0" err="1">
                <a:solidFill>
                  <a:schemeClr val="tx1"/>
                </a:solidFill>
                <a:highlight>
                  <a:srgbClr val="FFFF00"/>
                </a:highlight>
                <a:latin typeface="Times New Roman" panose="02020603050405020304" charset="0"/>
                <a:cs typeface="Times New Roman" panose="02020603050405020304" charset="0"/>
              </a:rPr>
              <a:t>development</a:t>
            </a:r>
            <a:r>
              <a:rPr lang="fr-FR" altLang="en-US" sz="1600" b="1" dirty="0">
                <a:solidFill>
                  <a:schemeClr val="tx1"/>
                </a:solidFill>
                <a:highlight>
                  <a:srgbClr val="FFFF00"/>
                </a:highlight>
                <a:latin typeface="Times New Roman" panose="02020603050405020304" charset="0"/>
                <a:cs typeface="Times New Roman" panose="02020603050405020304" charset="0"/>
              </a:rPr>
              <a:t> of </a:t>
            </a:r>
            <a:r>
              <a:rPr lang="fr-FR" altLang="en-US" sz="1600" b="1" dirty="0" err="1">
                <a:solidFill>
                  <a:schemeClr val="tx1"/>
                </a:solidFill>
                <a:highlight>
                  <a:srgbClr val="FFFF00"/>
                </a:highlight>
                <a:latin typeface="Times New Roman" panose="02020603050405020304" charset="0"/>
                <a:cs typeface="Times New Roman" panose="02020603050405020304" charset="0"/>
              </a:rPr>
              <a:t>accountability</a:t>
            </a:r>
            <a:r>
              <a:rPr lang="fr-FR" altLang="en-US" sz="1600" b="1" dirty="0">
                <a:solidFill>
                  <a:schemeClr val="tx1"/>
                </a:solidFill>
                <a:highlight>
                  <a:srgbClr val="FFFF00"/>
                </a:highlight>
                <a:latin typeface="Times New Roman" panose="02020603050405020304" charset="0"/>
                <a:cs typeface="Times New Roman" panose="02020603050405020304" charset="0"/>
              </a:rPr>
              <a:t> </a:t>
            </a:r>
            <a:r>
              <a:rPr lang="fr-FR" altLang="en-US" sz="1600" b="1" dirty="0" err="1">
                <a:solidFill>
                  <a:schemeClr val="tx1"/>
                </a:solidFill>
                <a:highlight>
                  <a:srgbClr val="FFFF00"/>
                </a:highlight>
                <a:latin typeface="Times New Roman" panose="02020603050405020304" charset="0"/>
                <a:cs typeface="Times New Roman" panose="02020603050405020304" charset="0"/>
              </a:rPr>
              <a:t>within</a:t>
            </a:r>
            <a:r>
              <a:rPr lang="fr-FR" altLang="en-US" sz="1600" b="1" dirty="0">
                <a:solidFill>
                  <a:schemeClr val="tx1"/>
                </a:solidFill>
                <a:highlight>
                  <a:srgbClr val="FFFF00"/>
                </a:highlight>
                <a:latin typeface="Times New Roman" panose="02020603050405020304" charset="0"/>
                <a:cs typeface="Times New Roman" panose="02020603050405020304" charset="0"/>
              </a:rPr>
              <a:t> the </a:t>
            </a:r>
            <a:r>
              <a:rPr lang="fr-FR" altLang="en-US" sz="1600" b="1" dirty="0" err="1">
                <a:solidFill>
                  <a:schemeClr val="tx1"/>
                </a:solidFill>
                <a:highlight>
                  <a:srgbClr val="FFFF00"/>
                </a:highlight>
                <a:latin typeface="Times New Roman" panose="02020603050405020304" charset="0"/>
                <a:cs typeface="Times New Roman" panose="02020603050405020304" charset="0"/>
              </a:rPr>
              <a:t>project</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sector</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government</a:t>
            </a:r>
            <a:r>
              <a:rPr lang="fr-FR" altLang="en-US" sz="1600" b="1" dirty="0">
                <a:solidFill>
                  <a:schemeClr val="tx1"/>
                </a:solidFill>
                <a:latin typeface="Times New Roman" panose="02020603050405020304" charset="0"/>
                <a:cs typeface="Times New Roman" panose="02020603050405020304" charset="0"/>
              </a:rPr>
              <a:t>, and </a:t>
            </a:r>
            <a:r>
              <a:rPr lang="fr-FR" altLang="en-US" sz="1600" b="1" dirty="0" err="1">
                <a:solidFill>
                  <a:schemeClr val="tx1"/>
                </a:solidFill>
                <a:latin typeface="Times New Roman" panose="02020603050405020304" charset="0"/>
                <a:cs typeface="Times New Roman" panose="02020603050405020304" charset="0"/>
              </a:rPr>
              <a:t>donor</a:t>
            </a:r>
            <a:r>
              <a:rPr lang="fr-FR" altLang="en-US" sz="1600" b="1" dirty="0">
                <a:solidFill>
                  <a:schemeClr val="tx1"/>
                </a:solidFill>
                <a:latin typeface="Times New Roman" panose="02020603050405020304" charset="0"/>
                <a:cs typeface="Times New Roman" panose="02020603050405020304" charset="0"/>
              </a:rPr>
              <a:t>.</a:t>
            </a:r>
          </a:p>
          <a:p>
            <a:pPr marL="342900" indent="-342900" algn="just">
              <a:lnSpc>
                <a:spcPct val="140000"/>
              </a:lnSpc>
              <a:buFont typeface="Wingdings" panose="05000000000000000000" charset="0"/>
              <a:buChar char="Ø"/>
            </a:pPr>
            <a:r>
              <a:rPr lang="fr-FR" altLang="en-US" sz="1600" b="1" dirty="0">
                <a:solidFill>
                  <a:schemeClr val="tx1"/>
                </a:solidFill>
                <a:latin typeface="Times New Roman" panose="02020603050405020304" charset="0"/>
                <a:cs typeface="Times New Roman" panose="02020603050405020304" charset="0"/>
              </a:rPr>
              <a:t>The </a:t>
            </a:r>
            <a:r>
              <a:rPr lang="fr-FR" altLang="en-US" sz="1600" b="1" dirty="0" err="1">
                <a:solidFill>
                  <a:schemeClr val="tx1"/>
                </a:solidFill>
                <a:latin typeface="Times New Roman" panose="02020603050405020304" charset="0"/>
                <a:cs typeface="Times New Roman" panose="02020603050405020304" charset="0"/>
              </a:rPr>
              <a:t>highest</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payoffs</a:t>
            </a:r>
            <a:r>
              <a:rPr lang="fr-FR" altLang="en-US" sz="1600" b="1" dirty="0">
                <a:solidFill>
                  <a:schemeClr val="tx1"/>
                </a:solidFill>
                <a:latin typeface="Times New Roman" panose="02020603050405020304" charset="0"/>
                <a:cs typeface="Times New Roman" panose="02020603050405020304" charset="0"/>
              </a:rPr>
              <a:t> to </a:t>
            </a:r>
            <a:r>
              <a:rPr lang="fr-FR" altLang="en-US" sz="1600" b="1" dirty="0" err="1">
                <a:solidFill>
                  <a:schemeClr val="tx1"/>
                </a:solidFill>
                <a:latin typeface="Times New Roman" panose="02020603050405020304" charset="0"/>
                <a:cs typeface="Times New Roman" panose="02020603050405020304" charset="0"/>
              </a:rPr>
              <a:t>evaluation</a:t>
            </a:r>
            <a:r>
              <a:rPr lang="fr-FR" altLang="en-US" sz="1600" b="1" dirty="0">
                <a:solidFill>
                  <a:schemeClr val="tx1"/>
                </a:solidFill>
                <a:latin typeface="Times New Roman" panose="02020603050405020304" charset="0"/>
                <a:cs typeface="Times New Roman" panose="02020603050405020304" charset="0"/>
              </a:rPr>
              <a:t> arise at</a:t>
            </a:r>
            <a:r>
              <a:rPr lang="fr-FR" altLang="en-US" sz="1600" b="1" dirty="0">
                <a:solidFill>
                  <a:schemeClr val="tx1"/>
                </a:solidFill>
                <a:highlight>
                  <a:srgbClr val="00FF00"/>
                </a:highlight>
                <a:latin typeface="Times New Roman" panose="02020603050405020304" charset="0"/>
                <a:cs typeface="Times New Roman" panose="02020603050405020304" charset="0"/>
              </a:rPr>
              <a:t> the </a:t>
            </a:r>
            <a:r>
              <a:rPr lang="fr-FR" altLang="en-US" sz="1600" b="1" dirty="0" err="1">
                <a:solidFill>
                  <a:schemeClr val="tx1"/>
                </a:solidFill>
                <a:highlight>
                  <a:srgbClr val="00FF00"/>
                </a:highlight>
                <a:latin typeface="Times New Roman" panose="02020603050405020304" charset="0"/>
                <a:cs typeface="Times New Roman" panose="02020603050405020304" charset="0"/>
              </a:rPr>
              <a:t>policy</a:t>
            </a:r>
            <a:r>
              <a:rPr lang="fr-FR" altLang="en-US" sz="1600" b="1" dirty="0">
                <a:solidFill>
                  <a:schemeClr val="tx1"/>
                </a:solidFill>
                <a:highlight>
                  <a:srgbClr val="00FF00"/>
                </a:highlight>
                <a:latin typeface="Times New Roman" panose="02020603050405020304" charset="0"/>
                <a:cs typeface="Times New Roman" panose="02020603050405020304" charset="0"/>
              </a:rPr>
              <a:t> and programme </a:t>
            </a:r>
            <a:r>
              <a:rPr lang="fr-FR" altLang="en-US" sz="1600" b="1" dirty="0" err="1">
                <a:solidFill>
                  <a:schemeClr val="tx1"/>
                </a:solidFill>
                <a:highlight>
                  <a:srgbClr val="00FF00"/>
                </a:highlight>
                <a:latin typeface="Times New Roman" panose="02020603050405020304" charset="0"/>
                <a:cs typeface="Times New Roman" panose="02020603050405020304" charset="0"/>
              </a:rPr>
              <a:t>level</a:t>
            </a:r>
            <a:r>
              <a:rPr lang="fr-FR" altLang="en-US" sz="1600" b="1" dirty="0">
                <a:solidFill>
                  <a:schemeClr val="tx1"/>
                </a:solidFill>
                <a:latin typeface="Times New Roman" panose="02020603050405020304" charset="0"/>
                <a:cs typeface="Times New Roman" panose="02020603050405020304" charset="0"/>
              </a:rPr>
              <a:t>, but </a:t>
            </a:r>
            <a:r>
              <a:rPr lang="fr-FR" altLang="en-US" sz="1600" b="1" dirty="0" err="1">
                <a:solidFill>
                  <a:schemeClr val="tx1"/>
                </a:solidFill>
                <a:latin typeface="Times New Roman" panose="02020603050405020304" charset="0"/>
                <a:cs typeface="Times New Roman" panose="02020603050405020304" charset="0"/>
              </a:rPr>
              <a:t>project-level</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evaluation</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offers</a:t>
            </a:r>
            <a:r>
              <a:rPr lang="fr-FR" altLang="en-US" sz="1600" b="1" dirty="0">
                <a:solidFill>
                  <a:schemeClr val="tx1"/>
                </a:solidFill>
                <a:latin typeface="Times New Roman" panose="02020603050405020304" charset="0"/>
                <a:cs typeface="Times New Roman" panose="02020603050405020304" charset="0"/>
              </a:rPr>
              <a:t> an </a:t>
            </a:r>
            <a:r>
              <a:rPr lang="fr-FR" altLang="en-US" sz="1600" b="1" dirty="0" err="1">
                <a:solidFill>
                  <a:schemeClr val="tx1"/>
                </a:solidFill>
                <a:latin typeface="Times New Roman" panose="02020603050405020304" charset="0"/>
                <a:cs typeface="Times New Roman" panose="02020603050405020304" charset="0"/>
              </a:rPr>
              <a:t>easier</a:t>
            </a:r>
            <a:r>
              <a:rPr lang="fr-FR" altLang="en-US" sz="1600" b="1" dirty="0">
                <a:solidFill>
                  <a:schemeClr val="tx1"/>
                </a:solidFill>
                <a:latin typeface="Times New Roman" panose="02020603050405020304" charset="0"/>
                <a:cs typeface="Times New Roman" panose="02020603050405020304" charset="0"/>
              </a:rPr>
              <a:t> and </a:t>
            </a:r>
            <a:r>
              <a:rPr lang="fr-FR" altLang="en-US" sz="1600" b="1" dirty="0" err="1">
                <a:solidFill>
                  <a:schemeClr val="tx1"/>
                </a:solidFill>
                <a:latin typeface="Times New Roman" panose="02020603050405020304" charset="0"/>
                <a:cs typeface="Times New Roman" panose="02020603050405020304" charset="0"/>
              </a:rPr>
              <a:t>less</a:t>
            </a:r>
            <a:r>
              <a:rPr lang="fr-FR" altLang="en-US" sz="1600" b="1" dirty="0">
                <a:solidFill>
                  <a:schemeClr val="tx1"/>
                </a:solidFill>
                <a:latin typeface="Times New Roman" panose="02020603050405020304" charset="0"/>
                <a:cs typeface="Times New Roman" panose="02020603050405020304" charset="0"/>
              </a:rPr>
              <a:t> sensitive </a:t>
            </a:r>
            <a:r>
              <a:rPr lang="fr-FR" altLang="en-US" sz="1600" b="1" dirty="0" err="1">
                <a:solidFill>
                  <a:schemeClr val="tx1"/>
                </a:solidFill>
                <a:latin typeface="Times New Roman" panose="02020603050405020304" charset="0"/>
                <a:cs typeface="Times New Roman" panose="02020603050405020304" charset="0"/>
              </a:rPr>
              <a:t>starting</a:t>
            </a:r>
            <a:r>
              <a:rPr lang="fr-FR" altLang="en-US" sz="1600" b="1" dirty="0">
                <a:solidFill>
                  <a:schemeClr val="tx1"/>
                </a:solidFill>
                <a:latin typeface="Times New Roman" panose="02020603050405020304" charset="0"/>
                <a:cs typeface="Times New Roman" panose="02020603050405020304" charset="0"/>
              </a:rPr>
              <a:t> point in </a:t>
            </a:r>
            <a:r>
              <a:rPr lang="fr-FR" altLang="en-US" sz="1600" b="1" dirty="0" err="1">
                <a:solidFill>
                  <a:schemeClr val="tx1"/>
                </a:solidFill>
                <a:latin typeface="Times New Roman" panose="02020603050405020304" charset="0"/>
                <a:cs typeface="Times New Roman" panose="02020603050405020304" charset="0"/>
              </a:rPr>
              <a:t>many</a:t>
            </a:r>
            <a:r>
              <a:rPr lang="fr-FR" altLang="en-US" sz="1600" b="1" dirty="0">
                <a:solidFill>
                  <a:schemeClr val="tx1"/>
                </a:solidFill>
                <a:latin typeface="Times New Roman" panose="02020603050405020304" charset="0"/>
                <a:cs typeface="Times New Roman" panose="02020603050405020304" charset="0"/>
              </a:rPr>
              <a:t> instances. </a:t>
            </a:r>
          </a:p>
          <a:p>
            <a:pPr marL="342900" indent="-342900" algn="just">
              <a:lnSpc>
                <a:spcPct val="140000"/>
              </a:lnSpc>
              <a:buFont typeface="Wingdings" panose="05000000000000000000" charset="0"/>
              <a:buChar char="Ø"/>
            </a:pPr>
            <a:r>
              <a:rPr lang="fr-FR" altLang="en-US" sz="1600" b="1" dirty="0">
                <a:solidFill>
                  <a:schemeClr val="tx1"/>
                </a:solidFill>
                <a:latin typeface="Times New Roman" panose="02020603050405020304" charset="0"/>
                <a:cs typeface="Times New Roman" panose="02020603050405020304" charset="0"/>
              </a:rPr>
              <a:t>Information </a:t>
            </a:r>
            <a:r>
              <a:rPr lang="fr-FR" altLang="en-US" sz="1600" b="1" dirty="0" err="1">
                <a:solidFill>
                  <a:schemeClr val="tx1"/>
                </a:solidFill>
                <a:latin typeface="Times New Roman" panose="02020603050405020304" charset="0"/>
                <a:cs typeface="Times New Roman" panose="02020603050405020304" charset="0"/>
              </a:rPr>
              <a:t>from</a:t>
            </a:r>
            <a:r>
              <a:rPr lang="fr-FR" altLang="en-US" sz="1600" b="1" dirty="0">
                <a:solidFill>
                  <a:schemeClr val="tx1"/>
                </a:solidFill>
                <a:latin typeface="Times New Roman" panose="02020603050405020304" charset="0"/>
                <a:cs typeface="Times New Roman" panose="02020603050405020304" charset="0"/>
              </a:rPr>
              <a:t> monitoring and </a:t>
            </a:r>
            <a:r>
              <a:rPr lang="fr-FR" altLang="en-US" sz="1600" b="1" dirty="0" err="1">
                <a:solidFill>
                  <a:schemeClr val="tx1"/>
                </a:solidFill>
                <a:latin typeface="Times New Roman" panose="02020603050405020304" charset="0"/>
                <a:cs typeface="Times New Roman" panose="02020603050405020304" charset="0"/>
              </a:rPr>
              <a:t>evaluation</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can</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be</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used</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a:solidFill>
                  <a:schemeClr val="tx1"/>
                </a:solidFill>
                <a:highlight>
                  <a:srgbClr val="00FFFF"/>
                </a:highlight>
                <a:latin typeface="Times New Roman" panose="02020603050405020304" charset="0"/>
                <a:cs typeface="Times New Roman" panose="02020603050405020304" charset="0"/>
              </a:rPr>
              <a:t>to </a:t>
            </a:r>
            <a:r>
              <a:rPr lang="fr-FR" altLang="en-US" sz="1600" b="1" dirty="0" err="1">
                <a:solidFill>
                  <a:schemeClr val="tx1"/>
                </a:solidFill>
                <a:highlight>
                  <a:srgbClr val="00FFFF"/>
                </a:highlight>
                <a:latin typeface="Times New Roman" panose="02020603050405020304" charset="0"/>
                <a:cs typeface="Times New Roman" panose="02020603050405020304" charset="0"/>
              </a:rPr>
              <a:t>demonstrate</a:t>
            </a:r>
            <a:r>
              <a:rPr lang="fr-FR" altLang="en-US" sz="1600" b="1" dirty="0">
                <a:solidFill>
                  <a:schemeClr val="tx1"/>
                </a:solidFill>
                <a:highlight>
                  <a:srgbClr val="00FFFF"/>
                </a:highlight>
                <a:latin typeface="Times New Roman" panose="02020603050405020304" charset="0"/>
                <a:cs typeface="Times New Roman" panose="02020603050405020304" charset="0"/>
              </a:rPr>
              <a:t> </a:t>
            </a:r>
            <a:r>
              <a:rPr lang="fr-FR" altLang="en-US" sz="1600" b="1" dirty="0" err="1">
                <a:solidFill>
                  <a:schemeClr val="tx1"/>
                </a:solidFill>
                <a:highlight>
                  <a:srgbClr val="00FFFF"/>
                </a:highlight>
                <a:latin typeface="Times New Roman" panose="02020603050405020304" charset="0"/>
                <a:cs typeface="Times New Roman" panose="02020603050405020304" charset="0"/>
              </a:rPr>
              <a:t>accountability</a:t>
            </a:r>
            <a:r>
              <a:rPr lang="fr-FR" altLang="en-US" sz="1600" b="1" dirty="0">
                <a:solidFill>
                  <a:schemeClr val="tx1"/>
                </a:solidFill>
                <a:highlight>
                  <a:srgbClr val="00FFFF"/>
                </a:highlight>
                <a:latin typeface="Times New Roman" panose="02020603050405020304" charset="0"/>
                <a:cs typeface="Times New Roman" panose="02020603050405020304" charset="0"/>
              </a:rPr>
              <a:t> and to </a:t>
            </a:r>
            <a:r>
              <a:rPr lang="fr-FR" altLang="en-US" sz="1600" b="1" dirty="0" err="1">
                <a:solidFill>
                  <a:schemeClr val="tx1"/>
                </a:solidFill>
                <a:highlight>
                  <a:srgbClr val="00FFFF"/>
                </a:highlight>
                <a:latin typeface="Times New Roman" panose="02020603050405020304" charset="0"/>
                <a:cs typeface="Times New Roman" panose="02020603050405020304" charset="0"/>
              </a:rPr>
              <a:t>promote</a:t>
            </a:r>
            <a:r>
              <a:rPr lang="fr-FR" altLang="en-US" sz="1600" b="1" dirty="0">
                <a:solidFill>
                  <a:schemeClr val="tx1"/>
                </a:solidFill>
                <a:highlight>
                  <a:srgbClr val="00FFFF"/>
                </a:highlight>
                <a:latin typeface="Times New Roman" panose="02020603050405020304" charset="0"/>
                <a:cs typeface="Times New Roman" panose="02020603050405020304" charset="0"/>
              </a:rPr>
              <a:t> </a:t>
            </a:r>
            <a:r>
              <a:rPr lang="fr-FR" altLang="en-US" sz="1600" b="1" dirty="0" err="1">
                <a:solidFill>
                  <a:schemeClr val="tx1"/>
                </a:solidFill>
                <a:highlight>
                  <a:srgbClr val="00FFFF"/>
                </a:highlight>
                <a:latin typeface="Times New Roman" panose="02020603050405020304" charset="0"/>
                <a:cs typeface="Times New Roman" panose="02020603050405020304" charset="0"/>
              </a:rPr>
              <a:t>knowledge</a:t>
            </a:r>
            <a:r>
              <a:rPr lang="fr-FR" altLang="en-US" sz="1600" b="1" dirty="0">
                <a:solidFill>
                  <a:schemeClr val="tx1"/>
                </a:solidFill>
                <a:highlight>
                  <a:srgbClr val="00FFFF"/>
                </a:highlight>
                <a:latin typeface="Times New Roman" panose="02020603050405020304" charset="0"/>
                <a:cs typeface="Times New Roman" panose="02020603050405020304" charset="0"/>
              </a:rPr>
              <a:t> </a:t>
            </a:r>
            <a:r>
              <a:rPr lang="fr-FR" altLang="en-US" sz="1600" b="1" dirty="0" err="1">
                <a:solidFill>
                  <a:schemeClr val="tx1"/>
                </a:solidFill>
                <a:highlight>
                  <a:srgbClr val="00FFFF"/>
                </a:highlight>
                <a:latin typeface="Times New Roman" panose="02020603050405020304" charset="0"/>
                <a:cs typeface="Times New Roman" panose="02020603050405020304" charset="0"/>
              </a:rPr>
              <a:t>transfers</a:t>
            </a:r>
            <a:r>
              <a:rPr lang="fr-FR" altLang="en-US" sz="1600" b="1" dirty="0">
                <a:solidFill>
                  <a:schemeClr val="tx1"/>
                </a:solidFill>
                <a:latin typeface="Times New Roman" panose="02020603050405020304" charset="0"/>
                <a:cs typeface="Times New Roman" panose="02020603050405020304" charset="0"/>
              </a:rPr>
              <a:t> and adaptive </a:t>
            </a:r>
            <a:r>
              <a:rPr lang="fr-FR" altLang="en-US" sz="1600" b="1" dirty="0" err="1">
                <a:solidFill>
                  <a:schemeClr val="tx1"/>
                </a:solidFill>
                <a:latin typeface="Times New Roman" panose="02020603050405020304" charset="0"/>
                <a:cs typeface="Times New Roman" panose="02020603050405020304" charset="0"/>
              </a:rPr>
              <a:t>learning</a:t>
            </a:r>
            <a:r>
              <a:rPr lang="fr-FR" altLang="en-US" sz="1600" b="1" dirty="0">
                <a:solidFill>
                  <a:schemeClr val="tx1"/>
                </a:solidFill>
                <a:latin typeface="Times New Roman" panose="02020603050405020304" charset="0"/>
                <a:cs typeface="Times New Roman" panose="02020603050405020304" charset="0"/>
              </a:rPr>
              <a:t> in </a:t>
            </a:r>
            <a:r>
              <a:rPr lang="fr-FR" altLang="en-US" sz="1600" b="1" dirty="0" err="1">
                <a:solidFill>
                  <a:schemeClr val="tx1"/>
                </a:solidFill>
                <a:latin typeface="Times New Roman" panose="02020603050405020304" charset="0"/>
                <a:cs typeface="Times New Roman" panose="02020603050405020304" charset="0"/>
              </a:rPr>
              <a:t>government</a:t>
            </a:r>
            <a:r>
              <a:rPr lang="fr-FR" altLang="en-US" sz="1600" b="1" dirty="0">
                <a:solidFill>
                  <a:schemeClr val="tx1"/>
                </a:solidFill>
                <a:latin typeface="Times New Roman" panose="02020603050405020304" charset="0"/>
                <a:cs typeface="Times New Roman" panose="02020603050405020304" charset="0"/>
              </a:rPr>
              <a:t> </a:t>
            </a:r>
            <a:r>
              <a:rPr lang="fr-FR" altLang="en-US" sz="1600" b="1" dirty="0" err="1">
                <a:solidFill>
                  <a:schemeClr val="tx1"/>
                </a:solidFill>
                <a:latin typeface="Times New Roman" panose="02020603050405020304" charset="0"/>
                <a:cs typeface="Times New Roman" panose="02020603050405020304" charset="0"/>
              </a:rPr>
              <a:t>agencies</a:t>
            </a:r>
            <a:r>
              <a:rPr lang="fr-FR" altLang="en-US" sz="1600" b="1" dirty="0">
                <a:solidFill>
                  <a:schemeClr val="tx1"/>
                </a:solidFill>
                <a:latin typeface="Times New Roman" panose="02020603050405020304" charset="0"/>
                <a:cs typeface="Times New Roman" panose="02020603050405020304" charset="0"/>
              </a:rPr>
              <a:t> and </a:t>
            </a:r>
            <a:r>
              <a:rPr lang="fr-FR" altLang="en-US" sz="1600" b="1" dirty="0" err="1">
                <a:solidFill>
                  <a:schemeClr val="tx1"/>
                </a:solidFill>
                <a:latin typeface="Times New Roman" panose="02020603050405020304" charset="0"/>
                <a:cs typeface="Times New Roman" panose="02020603050405020304" charset="0"/>
              </a:rPr>
              <a:t>other</a:t>
            </a:r>
            <a:r>
              <a:rPr lang="fr-FR" altLang="en-US" sz="1600" b="1" dirty="0">
                <a:solidFill>
                  <a:schemeClr val="tx1"/>
                </a:solidFill>
                <a:latin typeface="Times New Roman" panose="02020603050405020304" charset="0"/>
                <a:cs typeface="Times New Roman" panose="02020603050405020304" charset="0"/>
              </a:rPr>
              <a:t> organisations.</a:t>
            </a:r>
          </a:p>
        </p:txBody>
      </p:sp>
      <p:sp>
        <p:nvSpPr>
          <p:cNvPr id="2" name="TextBox 7"/>
          <p:cNvSpPr txBox="1"/>
          <p:nvPr/>
        </p:nvSpPr>
        <p:spPr>
          <a:xfrm>
            <a:off x="62822" y="368169"/>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3" name="Rectangle 2"/>
          <p:cNvSpPr/>
          <p:nvPr/>
        </p:nvSpPr>
        <p:spPr>
          <a:xfrm>
            <a:off x="226424" y="4033135"/>
            <a:ext cx="9039496" cy="1754326"/>
          </a:xfrm>
          <a:prstGeom prst="rect">
            <a:avLst/>
          </a:prstGeom>
        </p:spPr>
        <p:txBody>
          <a:bodyPr wrap="square">
            <a:spAutoFit/>
          </a:bodyPr>
          <a:lstStyle/>
          <a:p>
            <a:pPr algn="ctr"/>
            <a:r>
              <a:rPr lang="fr-FR" b="1" dirty="0" err="1">
                <a:solidFill>
                  <a:srgbClr val="00B0F0"/>
                </a:solidFill>
              </a:rPr>
              <a:t>آليات</a:t>
            </a:r>
            <a:r>
              <a:rPr lang="fr-FR" b="1" dirty="0">
                <a:solidFill>
                  <a:srgbClr val="00B0F0"/>
                </a:solidFill>
              </a:rPr>
              <a:t> </a:t>
            </a:r>
            <a:r>
              <a:rPr lang="fr-FR" b="1" dirty="0" err="1">
                <a:solidFill>
                  <a:srgbClr val="00B0F0"/>
                </a:solidFill>
              </a:rPr>
              <a:t>واضحة</a:t>
            </a:r>
            <a:r>
              <a:rPr lang="fr-FR" b="1" dirty="0">
                <a:solidFill>
                  <a:srgbClr val="00B0F0"/>
                </a:solidFill>
              </a:rPr>
              <a:t> </a:t>
            </a:r>
            <a:r>
              <a:rPr lang="fr-FR" b="1" dirty="0" err="1">
                <a:solidFill>
                  <a:srgbClr val="00B0F0"/>
                </a:solidFill>
              </a:rPr>
              <a:t>للإبلاغ</a:t>
            </a:r>
            <a:r>
              <a:rPr lang="fr-FR" b="1" dirty="0">
                <a:solidFill>
                  <a:srgbClr val="00B0F0"/>
                </a:solidFill>
              </a:rPr>
              <a:t> </a:t>
            </a:r>
            <a:r>
              <a:rPr lang="fr-FR" b="1" dirty="0" err="1">
                <a:solidFill>
                  <a:srgbClr val="00B0F0"/>
                </a:solidFill>
              </a:rPr>
              <a:t>عن</a:t>
            </a:r>
            <a:r>
              <a:rPr lang="fr-FR" b="1" dirty="0">
                <a:solidFill>
                  <a:srgbClr val="00B0F0"/>
                </a:solidFill>
              </a:rPr>
              <a:t> </a:t>
            </a:r>
            <a:r>
              <a:rPr lang="fr-FR" b="1" dirty="0" err="1">
                <a:solidFill>
                  <a:srgbClr val="00B0F0"/>
                </a:solidFill>
              </a:rPr>
              <a:t>نتائج</a:t>
            </a:r>
            <a:r>
              <a:rPr lang="fr-FR" b="1" dirty="0">
                <a:solidFill>
                  <a:srgbClr val="00B0F0"/>
                </a:solidFill>
              </a:rPr>
              <a:t> </a:t>
            </a:r>
            <a:r>
              <a:rPr lang="fr-FR" b="1" dirty="0" err="1">
                <a:solidFill>
                  <a:srgbClr val="00B0F0"/>
                </a:solidFill>
              </a:rPr>
              <a:t>الرصد</a:t>
            </a:r>
            <a:r>
              <a:rPr lang="fr-FR" b="1" dirty="0">
                <a:solidFill>
                  <a:srgbClr val="00B0F0"/>
                </a:solidFill>
              </a:rPr>
              <a:t> </a:t>
            </a:r>
            <a:r>
              <a:rPr lang="fr-FR" b="1" dirty="0" err="1">
                <a:solidFill>
                  <a:srgbClr val="00B0F0"/>
                </a:solidFill>
              </a:rPr>
              <a:t>والتقييم</a:t>
            </a:r>
            <a:r>
              <a:rPr lang="fr-FR" b="1" dirty="0">
                <a:solidFill>
                  <a:srgbClr val="00B0F0"/>
                </a:solidFill>
              </a:rPr>
              <a:t> </a:t>
            </a:r>
            <a:r>
              <a:rPr lang="fr-FR" b="1" dirty="0" err="1">
                <a:solidFill>
                  <a:srgbClr val="00B0F0"/>
                </a:solidFill>
              </a:rPr>
              <a:t>واستخدامها</a:t>
            </a:r>
            <a:r>
              <a:rPr lang="fr-FR" b="1" dirty="0">
                <a:solidFill>
                  <a:srgbClr val="00B0F0"/>
                </a:solidFill>
              </a:rPr>
              <a:t> </a:t>
            </a:r>
            <a:r>
              <a:rPr lang="fr-FR" b="1" dirty="0" err="1">
                <a:solidFill>
                  <a:srgbClr val="00B0F0"/>
                </a:solidFill>
              </a:rPr>
              <a:t>في</a:t>
            </a:r>
            <a:r>
              <a:rPr lang="fr-FR" b="1" dirty="0">
                <a:solidFill>
                  <a:srgbClr val="00B0F0"/>
                </a:solidFill>
              </a:rPr>
              <a:t> </a:t>
            </a:r>
            <a:r>
              <a:rPr lang="fr-FR" b="1" dirty="0" err="1">
                <a:solidFill>
                  <a:srgbClr val="00B0F0"/>
                </a:solidFill>
              </a:rPr>
              <a:t>صنع</a:t>
            </a:r>
            <a:r>
              <a:rPr lang="fr-FR" b="1" dirty="0">
                <a:solidFill>
                  <a:srgbClr val="00B0F0"/>
                </a:solidFill>
              </a:rPr>
              <a:t> </a:t>
            </a:r>
            <a:r>
              <a:rPr lang="fr-FR" b="1" dirty="0" err="1">
                <a:solidFill>
                  <a:srgbClr val="00B0F0"/>
                </a:solidFill>
              </a:rPr>
              <a:t>القرار</a:t>
            </a:r>
            <a:r>
              <a:rPr lang="fr-FR" b="1" dirty="0">
                <a:solidFill>
                  <a:srgbClr val="00B0F0"/>
                </a:solidFill>
              </a:rPr>
              <a:t>.</a:t>
            </a:r>
          </a:p>
          <a:p>
            <a:pPr algn="r"/>
            <a:r>
              <a:rPr lang="fr-FR" b="1" dirty="0" err="1"/>
              <a:t>يرتبط</a:t>
            </a:r>
            <a:r>
              <a:rPr lang="fr-FR" b="1" dirty="0"/>
              <a:t> </a:t>
            </a:r>
            <a:r>
              <a:rPr lang="fr-FR" b="1" dirty="0" err="1"/>
              <a:t>التدفق</a:t>
            </a:r>
            <a:r>
              <a:rPr lang="fr-FR" b="1" dirty="0"/>
              <a:t> </a:t>
            </a:r>
            <a:r>
              <a:rPr lang="fr-FR" b="1" dirty="0" err="1"/>
              <a:t>الجيد</a:t>
            </a:r>
            <a:r>
              <a:rPr lang="fr-FR" b="1" dirty="0"/>
              <a:t> </a:t>
            </a:r>
            <a:r>
              <a:rPr lang="fr-FR" b="1" dirty="0" err="1"/>
              <a:t>للمعلومات</a:t>
            </a:r>
            <a:r>
              <a:rPr lang="fr-FR" b="1" dirty="0"/>
              <a:t> </a:t>
            </a:r>
            <a:r>
              <a:rPr lang="fr-FR" b="1" dirty="0" err="1"/>
              <a:t>ارتباطًا</a:t>
            </a:r>
            <a:r>
              <a:rPr lang="fr-FR" b="1" dirty="0"/>
              <a:t> </a:t>
            </a:r>
            <a:r>
              <a:rPr lang="fr-FR" b="1" dirty="0" err="1"/>
              <a:t>وثيقًا</a:t>
            </a:r>
            <a:r>
              <a:rPr lang="fr-FR" b="1" dirty="0"/>
              <a:t> </a:t>
            </a:r>
            <a:r>
              <a:rPr lang="fr-FR" b="1" dirty="0" err="1"/>
              <a:t>بتطوير</a:t>
            </a:r>
            <a:r>
              <a:rPr lang="fr-FR" b="1" dirty="0"/>
              <a:t> </a:t>
            </a:r>
            <a:r>
              <a:rPr lang="fr-FR" b="1" dirty="0" err="1"/>
              <a:t>المساءلة</a:t>
            </a:r>
            <a:r>
              <a:rPr lang="fr-FR" b="1" dirty="0"/>
              <a:t> </a:t>
            </a:r>
            <a:r>
              <a:rPr lang="fr-FR" b="1" dirty="0" err="1"/>
              <a:t>داخل</a:t>
            </a:r>
            <a:r>
              <a:rPr lang="fr-FR" b="1" dirty="0"/>
              <a:t> </a:t>
            </a:r>
            <a:r>
              <a:rPr lang="fr-FR" b="1" dirty="0" err="1"/>
              <a:t>المشروع</a:t>
            </a:r>
            <a:r>
              <a:rPr lang="fr-FR" b="1" dirty="0"/>
              <a:t> </a:t>
            </a:r>
            <a:r>
              <a:rPr lang="fr-FR" b="1" dirty="0" err="1"/>
              <a:t>والقطاع</a:t>
            </a:r>
            <a:r>
              <a:rPr lang="fr-FR" b="1" dirty="0"/>
              <a:t> </a:t>
            </a:r>
            <a:r>
              <a:rPr lang="fr-FR" b="1" dirty="0" err="1"/>
              <a:t>والحكومة</a:t>
            </a:r>
            <a:r>
              <a:rPr lang="fr-FR" b="1" dirty="0"/>
              <a:t> </a:t>
            </a:r>
            <a:r>
              <a:rPr lang="fr-FR" b="1" dirty="0" err="1"/>
              <a:t>والجهة</a:t>
            </a:r>
            <a:r>
              <a:rPr lang="fr-FR" b="1" dirty="0"/>
              <a:t> </a:t>
            </a:r>
            <a:r>
              <a:rPr lang="fr-FR" b="1" dirty="0" err="1"/>
              <a:t>المانحة</a:t>
            </a:r>
            <a:r>
              <a:rPr lang="fr-FR" b="1" dirty="0"/>
              <a:t>.</a:t>
            </a:r>
          </a:p>
          <a:p>
            <a:pPr algn="r"/>
            <a:r>
              <a:rPr lang="fr-FR" b="1" dirty="0" err="1"/>
              <a:t>تنشأ</a:t>
            </a:r>
            <a:r>
              <a:rPr lang="fr-FR" b="1" dirty="0"/>
              <a:t> </a:t>
            </a:r>
            <a:r>
              <a:rPr lang="fr-FR" b="1" dirty="0" err="1"/>
              <a:t>أعلى</a:t>
            </a:r>
            <a:r>
              <a:rPr lang="fr-FR" b="1" dirty="0"/>
              <a:t> </a:t>
            </a:r>
            <a:r>
              <a:rPr lang="fr-FR" b="1" dirty="0" err="1"/>
              <a:t>عوائد</a:t>
            </a:r>
            <a:r>
              <a:rPr lang="fr-FR" b="1" dirty="0"/>
              <a:t> </a:t>
            </a:r>
            <a:r>
              <a:rPr lang="fr-FR" b="1" dirty="0" err="1"/>
              <a:t>للتقييم</a:t>
            </a:r>
            <a:r>
              <a:rPr lang="fr-FR" b="1" dirty="0"/>
              <a:t> </a:t>
            </a:r>
            <a:r>
              <a:rPr lang="fr-FR" b="1" dirty="0" err="1"/>
              <a:t>على</a:t>
            </a:r>
            <a:r>
              <a:rPr lang="fr-FR" b="1" dirty="0"/>
              <a:t> </a:t>
            </a:r>
            <a:r>
              <a:rPr lang="fr-FR" b="1" dirty="0" err="1"/>
              <a:t>مستوى</a:t>
            </a:r>
            <a:r>
              <a:rPr lang="fr-FR" b="1" dirty="0"/>
              <a:t> </a:t>
            </a:r>
            <a:r>
              <a:rPr lang="fr-FR" b="1" dirty="0" err="1"/>
              <a:t>السياسة</a:t>
            </a:r>
            <a:r>
              <a:rPr lang="fr-FR" b="1" dirty="0"/>
              <a:t> </a:t>
            </a:r>
            <a:r>
              <a:rPr lang="fr-FR" b="1" dirty="0" err="1"/>
              <a:t>والبرنامج</a:t>
            </a:r>
            <a:r>
              <a:rPr lang="fr-FR" b="1" dirty="0"/>
              <a:t> ، </a:t>
            </a:r>
            <a:r>
              <a:rPr lang="fr-FR" b="1" dirty="0" err="1"/>
              <a:t>لكن</a:t>
            </a:r>
            <a:r>
              <a:rPr lang="fr-FR" b="1" dirty="0"/>
              <a:t> </a:t>
            </a:r>
            <a:r>
              <a:rPr lang="fr-FR" b="1" dirty="0" err="1"/>
              <a:t>التقييم</a:t>
            </a:r>
            <a:r>
              <a:rPr lang="fr-FR" b="1" dirty="0"/>
              <a:t> </a:t>
            </a:r>
            <a:r>
              <a:rPr lang="fr-FR" b="1" dirty="0" err="1"/>
              <a:t>على</a:t>
            </a:r>
            <a:r>
              <a:rPr lang="fr-FR" b="1" dirty="0"/>
              <a:t> </a:t>
            </a:r>
            <a:r>
              <a:rPr lang="fr-FR" b="1" dirty="0" err="1"/>
              <a:t>مستوى</a:t>
            </a:r>
            <a:r>
              <a:rPr lang="fr-FR" b="1" dirty="0"/>
              <a:t> </a:t>
            </a:r>
            <a:r>
              <a:rPr lang="fr-FR" b="1" dirty="0" err="1"/>
              <a:t>المشروع</a:t>
            </a:r>
            <a:r>
              <a:rPr lang="fr-FR" b="1" dirty="0"/>
              <a:t> </a:t>
            </a:r>
            <a:r>
              <a:rPr lang="fr-FR" b="1" u="sng" dirty="0" err="1"/>
              <a:t>يوفر</a:t>
            </a:r>
            <a:r>
              <a:rPr lang="fr-FR" b="1" u="sng" dirty="0"/>
              <a:t> </a:t>
            </a:r>
            <a:r>
              <a:rPr lang="fr-FR" b="1" u="sng" dirty="0" err="1"/>
              <a:t>نقطة</a:t>
            </a:r>
            <a:r>
              <a:rPr lang="fr-FR" b="1" u="sng" dirty="0"/>
              <a:t> </a:t>
            </a:r>
            <a:r>
              <a:rPr lang="fr-FR" b="1" u="sng" dirty="0" err="1"/>
              <a:t>انطلاق</a:t>
            </a:r>
            <a:r>
              <a:rPr lang="fr-FR" b="1" u="sng" dirty="0"/>
              <a:t> </a:t>
            </a:r>
            <a:r>
              <a:rPr lang="fr-FR" b="1" u="sng" dirty="0" err="1"/>
              <a:t>أسهل</a:t>
            </a:r>
            <a:r>
              <a:rPr lang="fr-FR" b="1" u="sng" dirty="0"/>
              <a:t> </a:t>
            </a:r>
            <a:r>
              <a:rPr lang="fr-FR" b="1" u="sng" dirty="0" err="1"/>
              <a:t>وأقل</a:t>
            </a:r>
            <a:r>
              <a:rPr lang="fr-FR" b="1" u="sng" dirty="0"/>
              <a:t> </a:t>
            </a:r>
            <a:r>
              <a:rPr lang="fr-FR" b="1" u="sng" dirty="0" err="1"/>
              <a:t>حساسية</a:t>
            </a:r>
            <a:r>
              <a:rPr lang="fr-FR" b="1" u="sng" dirty="0"/>
              <a:t> </a:t>
            </a:r>
            <a:r>
              <a:rPr lang="fr-FR" b="1" u="sng" dirty="0" err="1"/>
              <a:t>في</a:t>
            </a:r>
            <a:r>
              <a:rPr lang="fr-FR" b="1" u="sng" dirty="0"/>
              <a:t> </a:t>
            </a:r>
            <a:r>
              <a:rPr lang="fr-FR" b="1" u="sng" dirty="0" err="1"/>
              <a:t>كثير</a:t>
            </a:r>
            <a:r>
              <a:rPr lang="fr-FR" b="1" u="sng" dirty="0"/>
              <a:t> </a:t>
            </a:r>
            <a:r>
              <a:rPr lang="fr-FR" b="1" u="sng" dirty="0" err="1"/>
              <a:t>من</a:t>
            </a:r>
            <a:r>
              <a:rPr lang="fr-FR" b="1" u="sng" dirty="0"/>
              <a:t> </a:t>
            </a:r>
            <a:r>
              <a:rPr lang="fr-FR" b="1" u="sng" dirty="0" err="1"/>
              <a:t>الحالات</a:t>
            </a:r>
            <a:r>
              <a:rPr lang="fr-FR" b="1" dirty="0"/>
              <a:t>.</a:t>
            </a:r>
          </a:p>
          <a:p>
            <a:pPr algn="r"/>
            <a:r>
              <a:rPr lang="fr-FR" b="1" dirty="0" err="1"/>
              <a:t>يمكن</a:t>
            </a:r>
            <a:r>
              <a:rPr lang="fr-FR" b="1" dirty="0"/>
              <a:t> </a:t>
            </a:r>
            <a:r>
              <a:rPr lang="fr-FR" b="1" dirty="0" err="1"/>
              <a:t>استخدام</a:t>
            </a:r>
            <a:r>
              <a:rPr lang="fr-FR" b="1" dirty="0"/>
              <a:t> </a:t>
            </a:r>
            <a:r>
              <a:rPr lang="fr-FR" b="1" dirty="0" err="1"/>
              <a:t>المعلومات</a:t>
            </a:r>
            <a:r>
              <a:rPr lang="fr-FR" b="1" dirty="0"/>
              <a:t> </a:t>
            </a:r>
            <a:r>
              <a:rPr lang="fr-FR" b="1" dirty="0" err="1"/>
              <a:t>المستمدة</a:t>
            </a:r>
            <a:r>
              <a:rPr lang="fr-FR" b="1" dirty="0"/>
              <a:t> </a:t>
            </a:r>
            <a:r>
              <a:rPr lang="fr-FR" b="1" dirty="0" err="1"/>
              <a:t>من</a:t>
            </a:r>
            <a:r>
              <a:rPr lang="fr-FR" b="1" dirty="0"/>
              <a:t> </a:t>
            </a:r>
            <a:r>
              <a:rPr lang="fr-FR" b="1" dirty="0" err="1"/>
              <a:t>المراقبة</a:t>
            </a:r>
            <a:r>
              <a:rPr lang="fr-FR" b="1" dirty="0"/>
              <a:t> </a:t>
            </a:r>
            <a:r>
              <a:rPr lang="fr-FR" b="1" dirty="0" err="1"/>
              <a:t>والتقييم</a:t>
            </a:r>
            <a:r>
              <a:rPr lang="fr-FR" b="1" dirty="0"/>
              <a:t> </a:t>
            </a:r>
            <a:r>
              <a:rPr lang="fr-FR" b="1" dirty="0" err="1"/>
              <a:t>لإثبات</a:t>
            </a:r>
            <a:r>
              <a:rPr lang="fr-FR" b="1" dirty="0"/>
              <a:t> </a:t>
            </a:r>
            <a:r>
              <a:rPr lang="fr-FR" b="1" dirty="0" err="1"/>
              <a:t>المساءلة</a:t>
            </a:r>
            <a:r>
              <a:rPr lang="fr-FR" b="1" dirty="0"/>
              <a:t> </a:t>
            </a:r>
            <a:r>
              <a:rPr lang="fr-FR" b="1" dirty="0" err="1"/>
              <a:t>ولتعزيز</a:t>
            </a:r>
            <a:r>
              <a:rPr lang="fr-FR" b="1" dirty="0"/>
              <a:t> </a:t>
            </a:r>
            <a:r>
              <a:rPr lang="fr-FR" b="1" dirty="0" err="1"/>
              <a:t>نقل</a:t>
            </a:r>
            <a:r>
              <a:rPr lang="fr-FR" b="1" dirty="0"/>
              <a:t> </a:t>
            </a:r>
            <a:r>
              <a:rPr lang="fr-FR" b="1" dirty="0" err="1"/>
              <a:t>المعرفة</a:t>
            </a:r>
            <a:r>
              <a:rPr lang="fr-FR" b="1" dirty="0"/>
              <a:t> </a:t>
            </a:r>
            <a:r>
              <a:rPr lang="fr-FR" b="1" dirty="0" err="1"/>
              <a:t>والتعلم</a:t>
            </a:r>
            <a:r>
              <a:rPr lang="fr-FR" b="1" dirty="0"/>
              <a:t> </a:t>
            </a:r>
            <a:r>
              <a:rPr lang="fr-FR" b="1" dirty="0" err="1"/>
              <a:t>التكيفي</a:t>
            </a:r>
            <a:r>
              <a:rPr lang="fr-FR" b="1" dirty="0"/>
              <a:t> </a:t>
            </a:r>
            <a:r>
              <a:rPr lang="fr-FR" b="1" dirty="0" err="1"/>
              <a:t>في</a:t>
            </a:r>
            <a:r>
              <a:rPr lang="fr-FR" b="1" dirty="0"/>
              <a:t> </a:t>
            </a:r>
            <a:r>
              <a:rPr lang="fr-FR" b="1" dirty="0" err="1"/>
              <a:t>الوكالات</a:t>
            </a:r>
            <a:r>
              <a:rPr lang="fr-FR" b="1" dirty="0"/>
              <a:t> </a:t>
            </a:r>
            <a:r>
              <a:rPr lang="fr-FR" b="1" dirty="0" err="1"/>
              <a:t>الحكومية</a:t>
            </a:r>
            <a:r>
              <a:rPr lang="fr-FR" b="1" dirty="0"/>
              <a:t> </a:t>
            </a:r>
            <a:r>
              <a:rPr lang="fr-FR" b="1" dirty="0" err="1"/>
              <a:t>والمنظمات</a:t>
            </a:r>
            <a:r>
              <a:rPr lang="fr-FR" b="1" dirty="0"/>
              <a:t> </a:t>
            </a:r>
            <a:r>
              <a:rPr lang="fr-FR" b="1" dirty="0" err="1"/>
              <a:t>الأخرى</a:t>
            </a:r>
            <a:r>
              <a:rPr lang="fr-FR" dirty="0"/>
              <a: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4"/>
          <p:cNvPicPr>
            <a:picLocks noChangeAspect="1"/>
          </p:cNvPicPr>
          <p:nvPr/>
        </p:nvPicPr>
        <p:blipFill>
          <a:blip r:embed="rId4"/>
          <a:stretch>
            <a:fillRect/>
          </a:stretch>
        </p:blipFill>
        <p:spPr>
          <a:xfrm>
            <a:off x="9575165" y="367030"/>
            <a:ext cx="2347595" cy="5896610"/>
          </a:xfrm>
          <a:prstGeom prst="rect">
            <a:avLst/>
          </a:prstGeom>
        </p:spPr>
      </p:pic>
      <p:pic>
        <p:nvPicPr>
          <p:cNvPr id="11" name="Picture 5"/>
          <p:cNvPicPr>
            <a:picLocks noChangeAspect="1"/>
          </p:cNvPicPr>
          <p:nvPr/>
        </p:nvPicPr>
        <p:blipFill>
          <a:blip r:embed="rId5"/>
          <a:stretch>
            <a:fillRect/>
          </a:stretch>
        </p:blipFill>
        <p:spPr>
          <a:xfrm>
            <a:off x="-108036" y="-102235"/>
            <a:ext cx="9533101" cy="1610200"/>
          </a:xfrm>
          <a:prstGeom prst="rect">
            <a:avLst/>
          </a:prstGeom>
        </p:spPr>
      </p:pic>
      <p:sp>
        <p:nvSpPr>
          <p:cNvPr id="2" name="TextBox 7"/>
          <p:cNvSpPr txBox="1"/>
          <p:nvPr/>
        </p:nvSpPr>
        <p:spPr>
          <a:xfrm>
            <a:off x="62822" y="368169"/>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Zone de texte 3"/>
          <p:cNvSpPr txBox="1"/>
          <p:nvPr/>
        </p:nvSpPr>
        <p:spPr>
          <a:xfrm>
            <a:off x="53975" y="1440815"/>
            <a:ext cx="9401175" cy="2332946"/>
          </a:xfrm>
          <a:prstGeom prst="rect">
            <a:avLst/>
          </a:prstGeom>
          <a:noFill/>
          <a:ln w="9525">
            <a:noFill/>
          </a:ln>
        </p:spPr>
        <p:txBody>
          <a:bodyPr wrap="square">
            <a:spAutoFit/>
          </a:bodyPr>
          <a:lstStyle/>
          <a:p>
            <a:pPr indent="0" algn="r">
              <a:lnSpc>
                <a:spcPct val="140000"/>
              </a:lnSpc>
              <a:buFont typeface="Wingdings" panose="05000000000000000000" charset="0"/>
              <a:buNone/>
            </a:pPr>
            <a:r>
              <a:rPr lang="fr-FR" altLang="en-US" sz="1600" b="1" dirty="0" smtClean="0">
                <a:solidFill>
                  <a:srgbClr val="00B0F0"/>
                </a:solidFill>
                <a:latin typeface="Times New Roman" panose="02020603050405020304" charset="0"/>
                <a:cs typeface="Times New Roman" panose="02020603050405020304" charset="0"/>
              </a:rPr>
              <a:t>(6)</a:t>
            </a:r>
            <a:r>
              <a:rPr lang="fr-FR" altLang="en-US" sz="1600" b="1" dirty="0" err="1" smtClean="0">
                <a:solidFill>
                  <a:srgbClr val="00B0F0"/>
                </a:solidFill>
                <a:latin typeface="Times New Roman" panose="02020603050405020304" charset="0"/>
                <a:cs typeface="Times New Roman" panose="02020603050405020304" charset="0"/>
              </a:rPr>
              <a:t>Sustainable</a:t>
            </a:r>
            <a:r>
              <a:rPr lang="fr-FR" altLang="en-US" sz="1600" b="1" dirty="0" smtClean="0">
                <a:solidFill>
                  <a:srgbClr val="00B0F0"/>
                </a:solidFill>
                <a:latin typeface="Times New Roman" panose="02020603050405020304" charset="0"/>
                <a:cs typeface="Times New Roman" panose="02020603050405020304" charset="0"/>
              </a:rPr>
              <a:t> </a:t>
            </a:r>
            <a:r>
              <a:rPr lang="fr-FR" altLang="en-US" sz="1600" b="1" dirty="0" err="1" smtClean="0">
                <a:solidFill>
                  <a:srgbClr val="00B0F0"/>
                </a:solidFill>
                <a:latin typeface="Times New Roman" panose="02020603050405020304" charset="0"/>
                <a:cs typeface="Times New Roman" panose="02020603050405020304" charset="0"/>
              </a:rPr>
              <a:t>organisational</a:t>
            </a:r>
            <a:r>
              <a:rPr lang="fr-FR" altLang="en-US" sz="1600" b="1" dirty="0" smtClean="0">
                <a:solidFill>
                  <a:srgbClr val="00B0F0"/>
                </a:solidFill>
                <a:latin typeface="Times New Roman" panose="02020603050405020304" charset="0"/>
                <a:cs typeface="Times New Roman" panose="02020603050405020304" charset="0"/>
              </a:rPr>
              <a:t> arrangements for data collection, management, </a:t>
            </a:r>
            <a:r>
              <a:rPr lang="fr-FR" altLang="en-US" sz="1600" b="1" dirty="0" err="1" smtClean="0">
                <a:solidFill>
                  <a:srgbClr val="00B0F0"/>
                </a:solidFill>
                <a:latin typeface="Times New Roman" panose="02020603050405020304" charset="0"/>
                <a:cs typeface="Times New Roman" panose="02020603050405020304" charset="0"/>
              </a:rPr>
              <a:t>analysis</a:t>
            </a:r>
            <a:r>
              <a:rPr lang="fr-FR" altLang="en-US" sz="1600" b="1" dirty="0" smtClean="0">
                <a:solidFill>
                  <a:srgbClr val="00B0F0"/>
                </a:solidFill>
                <a:latin typeface="Times New Roman" panose="02020603050405020304" charset="0"/>
                <a:cs typeface="Times New Roman" panose="02020603050405020304" charset="0"/>
              </a:rPr>
              <a:t> and </a:t>
            </a:r>
            <a:r>
              <a:rPr lang="fr-FR" altLang="en-US" sz="1600" b="1" dirty="0" err="1" smtClean="0">
                <a:solidFill>
                  <a:srgbClr val="00B0F0"/>
                </a:solidFill>
                <a:latin typeface="Times New Roman" panose="02020603050405020304" charset="0"/>
                <a:cs typeface="Times New Roman" panose="02020603050405020304" charset="0"/>
              </a:rPr>
              <a:t>reporting</a:t>
            </a:r>
            <a:r>
              <a:rPr lang="fr-FR" altLang="en-US" sz="1600" b="1" dirty="0" smtClean="0">
                <a:solidFill>
                  <a:srgbClr val="00B0F0"/>
                </a:solidFill>
                <a:latin typeface="Times New Roman" panose="02020603050405020304" charset="0"/>
                <a:cs typeface="Times New Roman" panose="02020603050405020304" charset="0"/>
              </a:rPr>
              <a:t>.</a:t>
            </a:r>
          </a:p>
          <a:p>
            <a:pPr marL="342900" indent="-342900" algn="r">
              <a:lnSpc>
                <a:spcPct val="140000"/>
              </a:lnSpc>
              <a:buFont typeface="Wingdings" panose="05000000000000000000" charset="0"/>
              <a:buChar char="Ø"/>
            </a:pPr>
            <a:r>
              <a:rPr lang="en-US" sz="1600" b="1" dirty="0" smtClean="0">
                <a:latin typeface="Times New Roman" panose="02020603050405020304" charset="0"/>
                <a:cs typeface="Times New Roman" panose="02020603050405020304" charset="0"/>
              </a:rPr>
              <a:t>In terms of </a:t>
            </a:r>
            <a:r>
              <a:rPr lang="en-US" sz="1600" b="1" dirty="0" err="1" smtClean="0">
                <a:latin typeface="Times New Roman" panose="02020603050405020304" charset="0"/>
                <a:cs typeface="Times New Roman" panose="02020603050405020304" charset="0"/>
              </a:rPr>
              <a:t>organisational</a:t>
            </a:r>
            <a:r>
              <a:rPr lang="en-US" sz="1600" b="1" dirty="0" smtClean="0">
                <a:latin typeface="Times New Roman" panose="02020603050405020304" charset="0"/>
                <a:cs typeface="Times New Roman" panose="02020603050405020304" charset="0"/>
              </a:rPr>
              <a:t> arrangements there</a:t>
            </a:r>
            <a:r>
              <a:rPr lang="en-US" sz="1600" b="1" dirty="0" smtClean="0">
                <a:gradFill>
                  <a:gsLst>
                    <a:gs pos="0">
                      <a:srgbClr val="14CD68"/>
                    </a:gs>
                    <a:gs pos="100000">
                      <a:srgbClr val="0B6E38"/>
                    </a:gs>
                  </a:gsLst>
                  <a:lin scaled="0"/>
                </a:gradFill>
                <a:latin typeface="Times New Roman" panose="02020603050405020304" charset="0"/>
                <a:cs typeface="Times New Roman" panose="02020603050405020304" charset="0"/>
              </a:rPr>
              <a:t> is no single correct way to build a project M&amp;E system.</a:t>
            </a:r>
          </a:p>
          <a:p>
            <a:pPr marL="342900" indent="-342900" algn="r">
              <a:lnSpc>
                <a:spcPct val="140000"/>
              </a:lnSpc>
              <a:buFont typeface="Wingdings" panose="05000000000000000000" charset="0"/>
              <a:buChar char="Ø"/>
            </a:pPr>
            <a:r>
              <a:rPr lang="en-US" sz="1600" b="1" dirty="0" smtClean="0">
                <a:latin typeface="Times New Roman" panose="02020603050405020304" charset="0"/>
                <a:cs typeface="Times New Roman" panose="02020603050405020304" charset="0"/>
              </a:rPr>
              <a:t> Projects </a:t>
            </a:r>
            <a:r>
              <a:rPr lang="en-US" sz="1600" b="1" i="1" dirty="0" smtClean="0">
                <a:solidFill>
                  <a:srgbClr val="C00000"/>
                </a:solidFill>
                <a:latin typeface="Times New Roman" panose="02020603050405020304" charset="0"/>
                <a:cs typeface="Times New Roman" panose="02020603050405020304" charset="0"/>
              </a:rPr>
              <a:t>vary in their characteristics and requirements</a:t>
            </a:r>
            <a:r>
              <a:rPr lang="en-US" sz="1600" b="1" dirty="0" smtClean="0">
                <a:latin typeface="Times New Roman" panose="02020603050405020304" charset="0"/>
                <a:cs typeface="Times New Roman" panose="02020603050405020304" charset="0"/>
              </a:rPr>
              <a:t>, and countries and </a:t>
            </a:r>
            <a:r>
              <a:rPr lang="en-US" sz="1600" b="1" dirty="0" err="1" smtClean="0">
                <a:latin typeface="Times New Roman" panose="02020603050405020304" charset="0"/>
                <a:cs typeface="Times New Roman" panose="02020603050405020304" charset="0"/>
              </a:rPr>
              <a:t>organisations</a:t>
            </a:r>
            <a:r>
              <a:rPr lang="en-US" sz="1600" b="1" dirty="0" smtClean="0">
                <a:latin typeface="Times New Roman" panose="02020603050405020304" charset="0"/>
                <a:cs typeface="Times New Roman" panose="02020603050405020304" charset="0"/>
              </a:rPr>
              <a:t> are at different stages of development with respect to good public management practices in general, and M&amp;E in particular. It is also important</a:t>
            </a:r>
            <a:r>
              <a:rPr lang="en-US" sz="1600" b="1" dirty="0" smtClean="0">
                <a:highlight>
                  <a:srgbClr val="FFFF00"/>
                </a:highlight>
                <a:latin typeface="Times New Roman" panose="02020603050405020304" charset="0"/>
                <a:cs typeface="Times New Roman" panose="02020603050405020304" charset="0"/>
              </a:rPr>
              <a:t> to </a:t>
            </a:r>
            <a:r>
              <a:rPr lang="en-US" sz="1600" b="1" dirty="0" err="1" smtClean="0">
                <a:highlight>
                  <a:srgbClr val="FFFF00"/>
                </a:highlight>
                <a:latin typeface="Times New Roman" panose="02020603050405020304" charset="0"/>
                <a:cs typeface="Times New Roman" panose="02020603050405020304" charset="0"/>
              </a:rPr>
              <a:t>recognise</a:t>
            </a:r>
            <a:r>
              <a:rPr lang="en-US" sz="1600" b="1" dirty="0" smtClean="0">
                <a:highlight>
                  <a:srgbClr val="FFFF00"/>
                </a:highlight>
                <a:latin typeface="Times New Roman" panose="02020603050405020304" charset="0"/>
                <a:cs typeface="Times New Roman" panose="02020603050405020304" charset="0"/>
              </a:rPr>
              <a:t> that M&amp;E systems are continuous works in progress </a:t>
            </a:r>
            <a:r>
              <a:rPr lang="en-US" sz="1600" b="1" dirty="0" smtClean="0">
                <a:latin typeface="Times New Roman" panose="02020603050405020304" charset="0"/>
                <a:cs typeface="Times New Roman" panose="02020603050405020304" charset="0"/>
              </a:rPr>
              <a:t>that must </a:t>
            </a:r>
            <a:r>
              <a:rPr lang="en-US" sz="1600" b="1" dirty="0" smtClean="0">
                <a:highlight>
                  <a:srgbClr val="00FF00"/>
                </a:highlight>
                <a:latin typeface="Times New Roman" panose="02020603050405020304" charset="0"/>
                <a:cs typeface="Times New Roman" panose="02020603050405020304" charset="0"/>
              </a:rPr>
              <a:t>be flexible and adaptable to changing needs and circumstances</a:t>
            </a:r>
            <a:r>
              <a:rPr lang="en-US" sz="2400" b="1" dirty="0" smtClean="0">
                <a:highlight>
                  <a:srgbClr val="00FF00"/>
                </a:highlight>
                <a:latin typeface="Times New Roman" panose="02020603050405020304" charset="0"/>
                <a:cs typeface="Times New Roman" panose="02020603050405020304" charset="0"/>
              </a:rPr>
              <a:t>.</a:t>
            </a:r>
            <a:endParaRPr lang="en-US" sz="2400" b="1" dirty="0">
              <a:highlight>
                <a:srgbClr val="00FF00"/>
              </a:highlight>
              <a:latin typeface="Times New Roman" panose="02020603050405020304" charset="0"/>
              <a:cs typeface="Times New Roman" panose="02020603050405020304" charset="0"/>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3" name="Rectangle 2"/>
          <p:cNvSpPr/>
          <p:nvPr/>
        </p:nvSpPr>
        <p:spPr>
          <a:xfrm>
            <a:off x="792479" y="3773553"/>
            <a:ext cx="8632585" cy="2246769"/>
          </a:xfrm>
          <a:prstGeom prst="rect">
            <a:avLst/>
          </a:prstGeom>
        </p:spPr>
        <p:txBody>
          <a:bodyPr wrap="square">
            <a:spAutoFit/>
          </a:bodyPr>
          <a:lstStyle/>
          <a:p>
            <a:pPr algn="ctr"/>
            <a:r>
              <a:rPr lang="fr-FR" sz="2000" b="1" dirty="0" err="1" smtClean="0">
                <a:solidFill>
                  <a:srgbClr val="00B0F0"/>
                </a:solidFill>
              </a:rPr>
              <a:t>الترتيبات</a:t>
            </a:r>
            <a:r>
              <a:rPr lang="fr-FR" sz="2000" b="1" dirty="0" smtClean="0">
                <a:solidFill>
                  <a:srgbClr val="00B0F0"/>
                </a:solidFill>
              </a:rPr>
              <a:t> </a:t>
            </a:r>
            <a:r>
              <a:rPr lang="fr-FR" sz="2000" b="1" dirty="0" err="1">
                <a:solidFill>
                  <a:srgbClr val="00B0F0"/>
                </a:solidFill>
              </a:rPr>
              <a:t>التنظيمية</a:t>
            </a:r>
            <a:r>
              <a:rPr lang="fr-FR" sz="2000" b="1" dirty="0">
                <a:solidFill>
                  <a:srgbClr val="00B0F0"/>
                </a:solidFill>
              </a:rPr>
              <a:t> </a:t>
            </a:r>
            <a:r>
              <a:rPr lang="fr-FR" sz="2000" b="1" dirty="0" err="1">
                <a:solidFill>
                  <a:srgbClr val="00B0F0"/>
                </a:solidFill>
              </a:rPr>
              <a:t>المستدامة</a:t>
            </a:r>
            <a:r>
              <a:rPr lang="fr-FR" sz="2000" b="1" dirty="0">
                <a:solidFill>
                  <a:srgbClr val="00B0F0"/>
                </a:solidFill>
              </a:rPr>
              <a:t> </a:t>
            </a:r>
            <a:r>
              <a:rPr lang="fr-FR" sz="2000" b="1" dirty="0" err="1">
                <a:solidFill>
                  <a:srgbClr val="00B0F0"/>
                </a:solidFill>
              </a:rPr>
              <a:t>لجمع</a:t>
            </a:r>
            <a:r>
              <a:rPr lang="fr-FR" sz="2000" b="1" dirty="0">
                <a:solidFill>
                  <a:srgbClr val="00B0F0"/>
                </a:solidFill>
              </a:rPr>
              <a:t> </a:t>
            </a:r>
            <a:r>
              <a:rPr lang="fr-FR" sz="2000" b="1" dirty="0" err="1">
                <a:solidFill>
                  <a:srgbClr val="00B0F0"/>
                </a:solidFill>
              </a:rPr>
              <a:t>البيانات</a:t>
            </a:r>
            <a:r>
              <a:rPr lang="fr-FR" sz="2000" b="1" dirty="0">
                <a:solidFill>
                  <a:srgbClr val="00B0F0"/>
                </a:solidFill>
              </a:rPr>
              <a:t> </a:t>
            </a:r>
            <a:r>
              <a:rPr lang="fr-FR" sz="2000" b="1" dirty="0" err="1">
                <a:solidFill>
                  <a:srgbClr val="00B0F0"/>
                </a:solidFill>
              </a:rPr>
              <a:t>وإدارتها</a:t>
            </a:r>
            <a:r>
              <a:rPr lang="fr-FR" sz="2000" b="1" dirty="0">
                <a:solidFill>
                  <a:srgbClr val="00B0F0"/>
                </a:solidFill>
              </a:rPr>
              <a:t> </a:t>
            </a:r>
            <a:r>
              <a:rPr lang="fr-FR" sz="2000" b="1" dirty="0" err="1">
                <a:solidFill>
                  <a:srgbClr val="00B0F0"/>
                </a:solidFill>
              </a:rPr>
              <a:t>وتحليلها</a:t>
            </a:r>
            <a:r>
              <a:rPr lang="fr-FR" sz="2000" b="1" dirty="0">
                <a:solidFill>
                  <a:srgbClr val="00B0F0"/>
                </a:solidFill>
              </a:rPr>
              <a:t> </a:t>
            </a:r>
            <a:r>
              <a:rPr lang="fr-FR" sz="2000" b="1" dirty="0" err="1">
                <a:solidFill>
                  <a:srgbClr val="00B0F0"/>
                </a:solidFill>
              </a:rPr>
              <a:t>وإعداد</a:t>
            </a:r>
            <a:r>
              <a:rPr lang="fr-FR" sz="2000" b="1" dirty="0">
                <a:solidFill>
                  <a:srgbClr val="00B0F0"/>
                </a:solidFill>
              </a:rPr>
              <a:t> </a:t>
            </a:r>
            <a:r>
              <a:rPr lang="fr-FR" sz="2000" b="1" dirty="0" err="1">
                <a:solidFill>
                  <a:srgbClr val="00B0F0"/>
                </a:solidFill>
              </a:rPr>
              <a:t>التقارير</a:t>
            </a:r>
            <a:r>
              <a:rPr lang="fr-FR" sz="2000" b="1" dirty="0">
                <a:solidFill>
                  <a:srgbClr val="00B0F0"/>
                </a:solidFill>
              </a:rPr>
              <a:t> </a:t>
            </a:r>
            <a:r>
              <a:rPr lang="fr-FR" sz="2000" b="1" dirty="0" err="1">
                <a:solidFill>
                  <a:srgbClr val="00B0F0"/>
                </a:solidFill>
              </a:rPr>
              <a:t>عنها</a:t>
            </a:r>
            <a:r>
              <a:rPr lang="fr-FR" sz="2000" b="1" dirty="0" smtClean="0"/>
              <a:t>.</a:t>
            </a:r>
          </a:p>
          <a:p>
            <a:pPr algn="ctr"/>
            <a:endParaRPr lang="fr-FR" sz="2000" b="1" dirty="0"/>
          </a:p>
          <a:p>
            <a:pPr algn="r"/>
            <a:r>
              <a:rPr lang="fr-FR" sz="2000" b="1" dirty="0" err="1"/>
              <a:t>من</a:t>
            </a:r>
            <a:r>
              <a:rPr lang="fr-FR" sz="2000" b="1" dirty="0"/>
              <a:t> </a:t>
            </a:r>
            <a:r>
              <a:rPr lang="fr-FR" sz="2000" b="1" dirty="0" err="1"/>
              <a:t>حيث</a:t>
            </a:r>
            <a:r>
              <a:rPr lang="fr-FR" sz="2000" b="1" dirty="0"/>
              <a:t> </a:t>
            </a:r>
            <a:r>
              <a:rPr lang="fr-FR" sz="2000" b="1" dirty="0" err="1"/>
              <a:t>الترتيبات</a:t>
            </a:r>
            <a:r>
              <a:rPr lang="fr-FR" sz="2000" b="1" dirty="0"/>
              <a:t> </a:t>
            </a:r>
            <a:r>
              <a:rPr lang="fr-FR" sz="2000" b="1" dirty="0" err="1"/>
              <a:t>التنظيمية</a:t>
            </a:r>
            <a:r>
              <a:rPr lang="fr-FR" sz="2000" b="1" dirty="0"/>
              <a:t> </a:t>
            </a:r>
            <a:r>
              <a:rPr lang="fr-FR" sz="2000" b="1" u="sng" dirty="0"/>
              <a:t>، </a:t>
            </a:r>
            <a:r>
              <a:rPr lang="fr-FR" sz="2000" b="1" u="sng" dirty="0" err="1"/>
              <a:t>لا</a:t>
            </a:r>
            <a:r>
              <a:rPr lang="fr-FR" sz="2000" b="1" u="sng" dirty="0"/>
              <a:t> </a:t>
            </a:r>
            <a:r>
              <a:rPr lang="fr-FR" sz="2000" b="1" u="sng" dirty="0" err="1"/>
              <a:t>توجد</a:t>
            </a:r>
            <a:r>
              <a:rPr lang="fr-FR" sz="2000" b="1" u="sng" dirty="0"/>
              <a:t> </a:t>
            </a:r>
            <a:r>
              <a:rPr lang="fr-FR" sz="2000" b="1" u="sng" dirty="0" err="1"/>
              <a:t>طريقة</a:t>
            </a:r>
            <a:r>
              <a:rPr lang="fr-FR" sz="2000" b="1" u="sng" dirty="0"/>
              <a:t> </a:t>
            </a:r>
            <a:r>
              <a:rPr lang="fr-FR" sz="2000" b="1" u="sng" dirty="0" err="1"/>
              <a:t>واحدة</a:t>
            </a:r>
            <a:r>
              <a:rPr lang="fr-FR" sz="2000" b="1" u="sng" dirty="0"/>
              <a:t> </a:t>
            </a:r>
            <a:r>
              <a:rPr lang="fr-FR" sz="2000" b="1" u="sng" dirty="0" err="1"/>
              <a:t>صحيحة</a:t>
            </a:r>
            <a:r>
              <a:rPr lang="fr-FR" sz="2000" b="1" u="sng" dirty="0"/>
              <a:t> </a:t>
            </a:r>
            <a:r>
              <a:rPr lang="fr-FR" sz="2000" b="1" u="sng" dirty="0" err="1"/>
              <a:t>لبناء</a:t>
            </a:r>
            <a:r>
              <a:rPr lang="fr-FR" sz="2000" b="1" u="sng" dirty="0"/>
              <a:t> </a:t>
            </a:r>
            <a:r>
              <a:rPr lang="fr-FR" sz="2000" b="1" u="sng" dirty="0" err="1"/>
              <a:t>نظام</a:t>
            </a:r>
            <a:r>
              <a:rPr lang="fr-FR" sz="2000" b="1" u="sng" dirty="0"/>
              <a:t> </a:t>
            </a:r>
            <a:r>
              <a:rPr lang="fr-FR" sz="2000" b="1" u="sng" dirty="0" err="1"/>
              <a:t>رصد</a:t>
            </a:r>
            <a:r>
              <a:rPr lang="fr-FR" sz="2000" b="1" u="sng" dirty="0"/>
              <a:t> </a:t>
            </a:r>
            <a:r>
              <a:rPr lang="fr-FR" sz="2000" b="1" u="sng" dirty="0" err="1"/>
              <a:t>وتقييم</a:t>
            </a:r>
            <a:r>
              <a:rPr lang="fr-FR" sz="2000" b="1" u="sng" dirty="0"/>
              <a:t> </a:t>
            </a:r>
            <a:r>
              <a:rPr lang="fr-FR" sz="2000" b="1" u="sng" dirty="0" err="1"/>
              <a:t>المشروع</a:t>
            </a:r>
            <a:r>
              <a:rPr lang="fr-FR" sz="2000" b="1" dirty="0"/>
              <a:t>.</a:t>
            </a:r>
          </a:p>
          <a:p>
            <a:pPr algn="r"/>
            <a:r>
              <a:rPr lang="fr-FR" sz="2000" b="1" dirty="0"/>
              <a:t>  </a:t>
            </a:r>
            <a:r>
              <a:rPr lang="fr-FR" sz="2000" b="1" dirty="0" err="1"/>
              <a:t>تختلف</a:t>
            </a:r>
            <a:r>
              <a:rPr lang="fr-FR" sz="2000" b="1" dirty="0"/>
              <a:t> </a:t>
            </a:r>
            <a:r>
              <a:rPr lang="fr-FR" sz="2000" b="1" dirty="0" err="1"/>
              <a:t>المشاريع</a:t>
            </a:r>
            <a:r>
              <a:rPr lang="fr-FR" sz="2000" b="1" dirty="0"/>
              <a:t> </a:t>
            </a:r>
            <a:r>
              <a:rPr lang="fr-FR" sz="2000" b="1" dirty="0" err="1"/>
              <a:t>في</a:t>
            </a:r>
            <a:r>
              <a:rPr lang="fr-FR" sz="2000" b="1" dirty="0"/>
              <a:t> </a:t>
            </a:r>
            <a:r>
              <a:rPr lang="fr-FR" sz="2000" b="1" dirty="0" err="1"/>
              <a:t>خصائصها</a:t>
            </a:r>
            <a:r>
              <a:rPr lang="fr-FR" sz="2000" b="1" dirty="0"/>
              <a:t> </a:t>
            </a:r>
            <a:r>
              <a:rPr lang="fr-FR" sz="2000" b="1" dirty="0" err="1"/>
              <a:t>ومتطلباتها</a:t>
            </a:r>
            <a:r>
              <a:rPr lang="fr-FR" sz="2000" b="1" dirty="0"/>
              <a:t> ، </a:t>
            </a:r>
            <a:r>
              <a:rPr lang="fr-FR" sz="2000" b="1" dirty="0" err="1"/>
              <a:t>والبلدان</a:t>
            </a:r>
            <a:r>
              <a:rPr lang="fr-FR" sz="2000" b="1" dirty="0"/>
              <a:t> </a:t>
            </a:r>
            <a:r>
              <a:rPr lang="fr-FR" sz="2000" b="1" dirty="0" err="1"/>
              <a:t>والمنظمات</a:t>
            </a:r>
            <a:r>
              <a:rPr lang="fr-FR" sz="2000" b="1" dirty="0"/>
              <a:t> </a:t>
            </a:r>
            <a:r>
              <a:rPr lang="fr-FR" sz="2000" b="1" dirty="0" err="1"/>
              <a:t>في</a:t>
            </a:r>
            <a:r>
              <a:rPr lang="fr-FR" sz="2000" b="1" dirty="0"/>
              <a:t> </a:t>
            </a:r>
            <a:r>
              <a:rPr lang="fr-FR" sz="2000" b="1" dirty="0" err="1"/>
              <a:t>مراحل</a:t>
            </a:r>
            <a:r>
              <a:rPr lang="fr-FR" sz="2000" b="1" dirty="0"/>
              <a:t> </a:t>
            </a:r>
            <a:r>
              <a:rPr lang="fr-FR" sz="2000" b="1" dirty="0" err="1"/>
              <a:t>مختلفة</a:t>
            </a:r>
            <a:r>
              <a:rPr lang="fr-FR" sz="2000" b="1" dirty="0"/>
              <a:t> </a:t>
            </a:r>
            <a:r>
              <a:rPr lang="fr-FR" sz="2000" b="1" dirty="0" err="1"/>
              <a:t>من</a:t>
            </a:r>
            <a:r>
              <a:rPr lang="fr-FR" sz="2000" b="1" dirty="0"/>
              <a:t> </a:t>
            </a:r>
            <a:r>
              <a:rPr lang="fr-FR" sz="2000" b="1" dirty="0" err="1"/>
              <a:t>التطوير</a:t>
            </a:r>
            <a:r>
              <a:rPr lang="fr-FR" sz="2000" b="1" dirty="0"/>
              <a:t> </a:t>
            </a:r>
            <a:r>
              <a:rPr lang="fr-FR" sz="2000" b="1" dirty="0" err="1"/>
              <a:t>فيما</a:t>
            </a:r>
            <a:r>
              <a:rPr lang="fr-FR" sz="2000" b="1" dirty="0"/>
              <a:t> </a:t>
            </a:r>
            <a:r>
              <a:rPr lang="fr-FR" sz="2000" b="1" dirty="0" err="1"/>
              <a:t>يتعلق</a:t>
            </a:r>
            <a:r>
              <a:rPr lang="fr-FR" sz="2000" b="1" dirty="0"/>
              <a:t> </a:t>
            </a:r>
            <a:r>
              <a:rPr lang="fr-FR" sz="2000" b="1" dirty="0" err="1"/>
              <a:t>بممارسات</a:t>
            </a:r>
            <a:r>
              <a:rPr lang="fr-FR" sz="2000" b="1" dirty="0"/>
              <a:t> </a:t>
            </a:r>
            <a:r>
              <a:rPr lang="fr-FR" sz="2000" b="1" dirty="0" err="1"/>
              <a:t>الإدارة</a:t>
            </a:r>
            <a:r>
              <a:rPr lang="fr-FR" sz="2000" b="1" dirty="0"/>
              <a:t> </a:t>
            </a:r>
            <a:r>
              <a:rPr lang="fr-FR" sz="2000" b="1" dirty="0" err="1"/>
              <a:t>العامة</a:t>
            </a:r>
            <a:r>
              <a:rPr lang="fr-FR" sz="2000" b="1" dirty="0"/>
              <a:t> </a:t>
            </a:r>
            <a:r>
              <a:rPr lang="fr-FR" sz="2000" b="1" dirty="0" err="1"/>
              <a:t>الجيدة</a:t>
            </a:r>
            <a:r>
              <a:rPr lang="fr-FR" sz="2000" b="1" dirty="0"/>
              <a:t> </a:t>
            </a:r>
            <a:r>
              <a:rPr lang="fr-FR" sz="2000" b="1" dirty="0" err="1"/>
              <a:t>بشكل</a:t>
            </a:r>
            <a:r>
              <a:rPr lang="fr-FR" sz="2000" b="1" dirty="0"/>
              <a:t> </a:t>
            </a:r>
            <a:r>
              <a:rPr lang="fr-FR" sz="2000" b="1" dirty="0" err="1"/>
              <a:t>عام</a:t>
            </a:r>
            <a:r>
              <a:rPr lang="fr-FR" sz="2000" b="1" dirty="0"/>
              <a:t> ، </a:t>
            </a:r>
            <a:r>
              <a:rPr lang="fr-FR" sz="2000" b="1" dirty="0" err="1"/>
              <a:t>والرصد</a:t>
            </a:r>
            <a:r>
              <a:rPr lang="fr-FR" sz="2000" b="1" dirty="0"/>
              <a:t> </a:t>
            </a:r>
            <a:r>
              <a:rPr lang="fr-FR" sz="2000" b="1" dirty="0" err="1"/>
              <a:t>والتقييم</a:t>
            </a:r>
            <a:r>
              <a:rPr lang="fr-FR" sz="2000" b="1" dirty="0"/>
              <a:t> </a:t>
            </a:r>
            <a:r>
              <a:rPr lang="fr-FR" sz="2000" b="1" dirty="0" err="1"/>
              <a:t>بشكل</a:t>
            </a:r>
            <a:r>
              <a:rPr lang="fr-FR" sz="2000" b="1" dirty="0"/>
              <a:t> </a:t>
            </a:r>
            <a:r>
              <a:rPr lang="fr-FR" sz="2000" b="1" dirty="0" err="1"/>
              <a:t>خاص</a:t>
            </a:r>
            <a:r>
              <a:rPr lang="fr-FR" sz="2000" b="1" dirty="0"/>
              <a:t>. </a:t>
            </a:r>
            <a:r>
              <a:rPr lang="fr-FR" sz="2000" b="1" dirty="0" err="1"/>
              <a:t>من</a:t>
            </a:r>
            <a:r>
              <a:rPr lang="fr-FR" sz="2000" b="1" dirty="0"/>
              <a:t> </a:t>
            </a:r>
            <a:r>
              <a:rPr lang="fr-FR" sz="2000" b="1" dirty="0" err="1"/>
              <a:t>المهم</a:t>
            </a:r>
            <a:r>
              <a:rPr lang="fr-FR" sz="2000" b="1" dirty="0"/>
              <a:t> </a:t>
            </a:r>
            <a:r>
              <a:rPr lang="fr-FR" sz="2000" b="1" dirty="0" err="1"/>
              <a:t>أيضًا</a:t>
            </a:r>
            <a:r>
              <a:rPr lang="fr-FR" sz="2000" b="1" dirty="0"/>
              <a:t> </a:t>
            </a:r>
            <a:r>
              <a:rPr lang="fr-FR" sz="2000" b="1" dirty="0" err="1"/>
              <a:t>إدراك</a:t>
            </a:r>
            <a:r>
              <a:rPr lang="fr-FR" sz="2000" b="1" dirty="0"/>
              <a:t> </a:t>
            </a:r>
            <a:r>
              <a:rPr lang="fr-FR" sz="2000" b="1" dirty="0" err="1"/>
              <a:t>أن</a:t>
            </a:r>
            <a:r>
              <a:rPr lang="fr-FR" sz="2000" b="1" dirty="0"/>
              <a:t> </a:t>
            </a:r>
            <a:r>
              <a:rPr lang="fr-FR" sz="2000" b="1" u="sng" dirty="0" err="1"/>
              <a:t>أنظمة</a:t>
            </a:r>
            <a:r>
              <a:rPr lang="fr-FR" sz="2000" b="1" u="sng" dirty="0"/>
              <a:t> </a:t>
            </a:r>
            <a:r>
              <a:rPr lang="fr-FR" sz="2000" b="1" u="sng" dirty="0" err="1"/>
              <a:t>الرصد</a:t>
            </a:r>
            <a:r>
              <a:rPr lang="fr-FR" sz="2000" b="1" u="sng" dirty="0"/>
              <a:t> </a:t>
            </a:r>
            <a:r>
              <a:rPr lang="fr-FR" sz="2000" b="1" u="sng" dirty="0" err="1"/>
              <a:t>والتقييم</a:t>
            </a:r>
            <a:r>
              <a:rPr lang="fr-FR" sz="2000" b="1" u="sng" dirty="0"/>
              <a:t> </a:t>
            </a:r>
            <a:r>
              <a:rPr lang="fr-FR" sz="2000" b="1" u="sng" dirty="0" err="1"/>
              <a:t>هي</a:t>
            </a:r>
            <a:r>
              <a:rPr lang="fr-FR" sz="2000" b="1" u="sng" dirty="0"/>
              <a:t> </a:t>
            </a:r>
            <a:r>
              <a:rPr lang="fr-FR" sz="2000" b="1" u="sng" dirty="0" err="1"/>
              <a:t>أعمال</a:t>
            </a:r>
            <a:r>
              <a:rPr lang="fr-FR" sz="2000" b="1" u="sng" dirty="0"/>
              <a:t> </a:t>
            </a:r>
            <a:r>
              <a:rPr lang="fr-FR" sz="2000" b="1" u="sng" dirty="0" err="1"/>
              <a:t>مستمرة</a:t>
            </a:r>
            <a:r>
              <a:rPr lang="fr-FR" sz="2000" b="1" u="sng" dirty="0"/>
              <a:t> </a:t>
            </a:r>
            <a:r>
              <a:rPr lang="fr-FR" sz="2000" b="1" u="sng" dirty="0" err="1"/>
              <a:t>قيد</a:t>
            </a:r>
            <a:r>
              <a:rPr lang="fr-FR" sz="2000" b="1" u="sng" dirty="0"/>
              <a:t> </a:t>
            </a:r>
            <a:r>
              <a:rPr lang="fr-FR" sz="2000" b="1" u="sng" dirty="0" err="1"/>
              <a:t>التقدم</a:t>
            </a:r>
            <a:r>
              <a:rPr lang="fr-FR" sz="2000" b="1" u="sng" dirty="0"/>
              <a:t> </a:t>
            </a:r>
            <a:r>
              <a:rPr lang="fr-FR" sz="2000" b="1" u="sng" dirty="0" err="1"/>
              <a:t>ويجب</a:t>
            </a:r>
            <a:r>
              <a:rPr lang="fr-FR" sz="2000" b="1" u="sng" dirty="0"/>
              <a:t> </a:t>
            </a:r>
            <a:r>
              <a:rPr lang="fr-FR" sz="2000" b="1" u="sng" dirty="0" err="1"/>
              <a:t>أن</a:t>
            </a:r>
            <a:r>
              <a:rPr lang="fr-FR" sz="2000" b="1" u="sng" dirty="0"/>
              <a:t> </a:t>
            </a:r>
            <a:r>
              <a:rPr lang="fr-FR" sz="2000" b="1" u="sng" dirty="0" err="1"/>
              <a:t>تكون</a:t>
            </a:r>
            <a:r>
              <a:rPr lang="fr-FR" sz="2000" b="1" u="sng" dirty="0"/>
              <a:t> </a:t>
            </a:r>
            <a:r>
              <a:rPr lang="fr-FR" sz="2000" b="1" u="sng" dirty="0" err="1"/>
              <a:t>مرنة</a:t>
            </a:r>
            <a:r>
              <a:rPr lang="fr-FR" sz="2000" b="1" u="sng" dirty="0"/>
              <a:t> </a:t>
            </a:r>
            <a:r>
              <a:rPr lang="fr-FR" sz="2000" b="1" u="sng" dirty="0" err="1"/>
              <a:t>وقابلة</a:t>
            </a:r>
            <a:r>
              <a:rPr lang="fr-FR" sz="2000" b="1" u="sng" dirty="0"/>
              <a:t> </a:t>
            </a:r>
            <a:r>
              <a:rPr lang="fr-FR" sz="2000" b="1" u="sng" dirty="0" err="1"/>
              <a:t>للتكيف</a:t>
            </a:r>
            <a:r>
              <a:rPr lang="fr-FR" sz="2000" b="1" u="sng" dirty="0"/>
              <a:t> </a:t>
            </a:r>
            <a:r>
              <a:rPr lang="fr-FR" sz="2000" b="1" u="sng" dirty="0" err="1"/>
              <a:t>مع</a:t>
            </a:r>
            <a:r>
              <a:rPr lang="fr-FR" sz="2000" b="1" u="sng" dirty="0"/>
              <a:t> </a:t>
            </a:r>
            <a:r>
              <a:rPr lang="fr-FR" sz="2000" b="1" u="sng" dirty="0" err="1"/>
              <a:t>الاحتياجات</a:t>
            </a:r>
            <a:r>
              <a:rPr lang="fr-FR" sz="2000" b="1" u="sng" dirty="0"/>
              <a:t> </a:t>
            </a:r>
            <a:r>
              <a:rPr lang="fr-FR" sz="2000" b="1" u="sng" dirty="0" err="1"/>
              <a:t>والظروف</a:t>
            </a:r>
            <a:r>
              <a:rPr lang="fr-FR" sz="2000" b="1" u="sng" dirty="0"/>
              <a:t> </a:t>
            </a:r>
            <a:r>
              <a:rPr lang="fr-FR" sz="2000" b="1" u="sng" dirty="0" err="1"/>
              <a:t>المتغيرة</a:t>
            </a:r>
            <a:endParaRPr lang="fr-FR" sz="2000" b="1" u="sng"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118" name="Zone de texte 117"/>
          <p:cNvSpPr txBox="1"/>
          <p:nvPr/>
        </p:nvSpPr>
        <p:spPr>
          <a:xfrm>
            <a:off x="53975" y="1527175"/>
            <a:ext cx="9447530" cy="4044184"/>
          </a:xfrm>
          <a:prstGeom prst="rect">
            <a:avLst/>
          </a:prstGeom>
          <a:noFill/>
          <a:ln w="38100">
            <a:solidFill>
              <a:schemeClr val="tx1"/>
            </a:solidFill>
          </a:ln>
        </p:spPr>
        <p:txBody>
          <a:bodyPr wrap="square">
            <a:spAutoFit/>
          </a:bodyPr>
          <a:lstStyle/>
          <a:p>
            <a:pPr marL="342900" indent="-342900" algn="ctr">
              <a:lnSpc>
                <a:spcPct val="100000"/>
              </a:lnSpc>
              <a:buClrTx/>
              <a:buSzTx/>
              <a:buFont typeface="Wingdings" panose="05000000000000000000" charset="0"/>
              <a:buChar char="Ø"/>
            </a:pPr>
            <a:endParaRPr lang="fr-FR" altLang="en-US" sz="2400" b="1" dirty="0">
              <a:solidFill>
                <a:srgbClr val="C00000"/>
              </a:soli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Ø"/>
            </a:pPr>
            <a:r>
              <a:rPr lang="fr-FR" altLang="en-US" b="1" dirty="0" err="1">
                <a:solidFill>
                  <a:srgbClr val="C00000"/>
                </a:solidFill>
                <a:latin typeface="Times New Roman" panose="02020603050405020304" charset="0"/>
                <a:cs typeface="Times New Roman" panose="02020603050405020304" charset="0"/>
              </a:rPr>
              <a:t>Logical</a:t>
            </a:r>
            <a:r>
              <a:rPr lang="fr-FR" altLang="en-US" b="1" dirty="0">
                <a:solidFill>
                  <a:srgbClr val="C00000"/>
                </a:solidFill>
                <a:latin typeface="Times New Roman" panose="02020603050405020304" charset="0"/>
                <a:cs typeface="Times New Roman" panose="02020603050405020304" charset="0"/>
              </a:rPr>
              <a:t> </a:t>
            </a:r>
            <a:r>
              <a:rPr lang="fr-FR" altLang="en-US" b="1" dirty="0" err="1">
                <a:solidFill>
                  <a:srgbClr val="C00000"/>
                </a:solidFill>
                <a:latin typeface="Times New Roman" panose="02020603050405020304" charset="0"/>
                <a:cs typeface="Times New Roman" panose="02020603050405020304" charset="0"/>
              </a:rPr>
              <a:t>framework</a:t>
            </a:r>
            <a:r>
              <a:rPr lang="fr-FR" altLang="en-US" b="1" dirty="0">
                <a:solidFill>
                  <a:srgbClr val="C00000"/>
                </a:solidFill>
                <a:latin typeface="Times New Roman" panose="02020603050405020304" charset="0"/>
                <a:cs typeface="Times New Roman" panose="02020603050405020304" charset="0"/>
              </a:rPr>
              <a:t> </a:t>
            </a:r>
            <a:r>
              <a:rPr lang="fr-FR" altLang="en-US" b="1" dirty="0" err="1">
                <a:solidFill>
                  <a:srgbClr val="C00000"/>
                </a:solidFill>
                <a:latin typeface="Times New Roman" panose="02020603050405020304" charset="0"/>
                <a:cs typeface="Times New Roman" panose="02020603050405020304" charset="0"/>
              </a:rPr>
              <a:t>analysis</a:t>
            </a:r>
            <a:r>
              <a:rPr lang="fr-FR" altLang="en-US" b="1" dirty="0">
                <a:latin typeface="Times New Roman" panose="02020603050405020304" charset="0"/>
                <a:cs typeface="Times New Roman" panose="02020603050405020304" charset="0"/>
              </a:rPr>
              <a:t> </a:t>
            </a:r>
            <a:r>
              <a:rPr lang="fr-FR" altLang="en-US" b="1" dirty="0" err="1">
                <a:latin typeface="Times New Roman" panose="02020603050405020304" charset="0"/>
                <a:cs typeface="Times New Roman" panose="02020603050405020304" charset="0"/>
              </a:rPr>
              <a:t>indicates</a:t>
            </a:r>
            <a:r>
              <a:rPr lang="fr-FR" altLang="en-US" b="1" dirty="0">
                <a:latin typeface="Times New Roman" panose="02020603050405020304" charset="0"/>
                <a:cs typeface="Times New Roman" panose="02020603050405020304" charset="0"/>
              </a:rPr>
              <a:t> </a:t>
            </a:r>
            <a:r>
              <a:rPr lang="fr-FR" altLang="en-US" b="1" dirty="0" err="1">
                <a:latin typeface="Times New Roman" panose="02020603050405020304" charset="0"/>
                <a:cs typeface="Times New Roman" panose="02020603050405020304" charset="0"/>
              </a:rPr>
              <a:t>that</a:t>
            </a:r>
            <a:r>
              <a:rPr lang="fr-FR" altLang="en-US" b="1" dirty="0">
                <a:latin typeface="Times New Roman" panose="02020603050405020304" charset="0"/>
                <a:cs typeface="Times New Roman" panose="02020603050405020304" charset="0"/>
              </a:rPr>
              <a:t> </a:t>
            </a:r>
            <a:r>
              <a:rPr lang="fr-FR" altLang="en-US" b="1" dirty="0" err="1">
                <a:latin typeface="Times New Roman" panose="02020603050405020304" charset="0"/>
                <a:cs typeface="Times New Roman" panose="02020603050405020304" charset="0"/>
              </a:rPr>
              <a:t>project</a:t>
            </a:r>
            <a:r>
              <a:rPr lang="fr-FR" altLang="en-US" b="1" dirty="0">
                <a:latin typeface="Times New Roman" panose="02020603050405020304" charset="0"/>
                <a:cs typeface="Times New Roman" panose="02020603050405020304" charset="0"/>
              </a:rPr>
              <a:t> management </a:t>
            </a:r>
            <a:r>
              <a:rPr lang="fr-FR" altLang="en-US" b="1" dirty="0" err="1">
                <a:latin typeface="Times New Roman" panose="02020603050405020304" charset="0"/>
                <a:cs typeface="Times New Roman" panose="02020603050405020304" charset="0"/>
              </a:rPr>
              <a:t>will</a:t>
            </a:r>
            <a:r>
              <a:rPr lang="fr-FR" altLang="en-US" b="1" dirty="0">
                <a:latin typeface="Times New Roman" panose="02020603050405020304" charset="0"/>
                <a:cs typeface="Times New Roman" panose="02020603050405020304" charset="0"/>
              </a:rPr>
              <a:t> </a:t>
            </a:r>
            <a:r>
              <a:rPr lang="fr-FR" altLang="en-US" b="1" dirty="0" err="1">
                <a:latin typeface="Times New Roman" panose="02020603050405020304" charset="0"/>
                <a:cs typeface="Times New Roman" panose="02020603050405020304" charset="0"/>
              </a:rPr>
              <a:t>need</a:t>
            </a:r>
            <a:r>
              <a:rPr lang="fr-FR" altLang="en-US" b="1" dirty="0">
                <a:latin typeface="Times New Roman" panose="02020603050405020304" charset="0"/>
                <a:cs typeface="Times New Roman" panose="02020603050405020304" charset="0"/>
              </a:rPr>
              <a:t> to </a:t>
            </a:r>
            <a:r>
              <a:rPr lang="fr-FR" altLang="en-US" b="1" dirty="0" err="1">
                <a:latin typeface="Times New Roman" panose="02020603050405020304" charset="0"/>
                <a:cs typeface="Times New Roman" panose="02020603050405020304" charset="0"/>
              </a:rPr>
              <a:t>develop</a:t>
            </a:r>
            <a:r>
              <a:rPr lang="fr-FR" altLang="en-US" b="1" dirty="0">
                <a:latin typeface="Times New Roman" panose="02020603050405020304" charset="0"/>
                <a:cs typeface="Times New Roman" panose="02020603050405020304" charset="0"/>
              </a:rPr>
              <a:t> </a:t>
            </a:r>
            <a:r>
              <a:rPr lang="fr-FR" altLang="en-US" b="1" dirty="0" err="1">
                <a:latin typeface="Times New Roman" panose="02020603050405020304" charset="0"/>
                <a:cs typeface="Times New Roman" panose="02020603050405020304" charset="0"/>
              </a:rPr>
              <a:t>systems</a:t>
            </a:r>
            <a:r>
              <a:rPr lang="fr-FR" altLang="en-US" b="1" dirty="0">
                <a:latin typeface="Times New Roman" panose="02020603050405020304" charset="0"/>
                <a:cs typeface="Times New Roman" panose="02020603050405020304" charset="0"/>
              </a:rPr>
              <a:t> to </a:t>
            </a:r>
            <a:r>
              <a:rPr lang="fr-FR" altLang="en-US" b="1" dirty="0" err="1">
                <a:latin typeface="Times New Roman" panose="02020603050405020304" charset="0"/>
                <a:cs typeface="Times New Roman" panose="02020603050405020304" charset="0"/>
              </a:rPr>
              <a:t>provide</a:t>
            </a:r>
            <a:r>
              <a:rPr lang="fr-FR" altLang="en-US" b="1" dirty="0">
                <a:latin typeface="Times New Roman" panose="02020603050405020304" charset="0"/>
                <a:cs typeface="Times New Roman" panose="02020603050405020304" charset="0"/>
              </a:rPr>
              <a:t> information at all </a:t>
            </a:r>
            <a:r>
              <a:rPr lang="fr-FR" altLang="en-US" b="1" dirty="0" err="1">
                <a:latin typeface="Times New Roman" panose="02020603050405020304" charset="0"/>
                <a:cs typeface="Times New Roman" panose="02020603050405020304" charset="0"/>
              </a:rPr>
              <a:t>levels</a:t>
            </a:r>
            <a:r>
              <a:rPr lang="fr-FR" altLang="en-US" b="1" dirty="0">
                <a:latin typeface="Times New Roman" panose="02020603050405020304" charset="0"/>
                <a:cs typeface="Times New Roman" panose="02020603050405020304" charset="0"/>
              </a:rPr>
              <a:t>, </a:t>
            </a:r>
            <a:r>
              <a:rPr lang="fr-FR" altLang="en-US" b="1" dirty="0" err="1">
                <a:latin typeface="Times New Roman" panose="02020603050405020304" charset="0"/>
                <a:cs typeface="Times New Roman" panose="02020603050405020304" charset="0"/>
              </a:rPr>
              <a:t>from</a:t>
            </a:r>
            <a:r>
              <a:rPr lang="fr-FR" altLang="en-US" b="1" dirty="0">
                <a:latin typeface="Times New Roman" panose="02020603050405020304" charset="0"/>
                <a:cs typeface="Times New Roman" panose="02020603050405020304" charset="0"/>
              </a:rPr>
              <a:t> basic </a:t>
            </a:r>
            <a:r>
              <a:rPr lang="fr-FR" altLang="en-US" b="1" dirty="0" err="1">
                <a:latin typeface="Times New Roman" panose="02020603050405020304" charset="0"/>
                <a:cs typeface="Times New Roman" panose="02020603050405020304" charset="0"/>
              </a:rPr>
              <a:t>operational</a:t>
            </a:r>
            <a:r>
              <a:rPr lang="fr-FR" altLang="en-US" b="1" dirty="0">
                <a:latin typeface="Times New Roman" panose="02020603050405020304" charset="0"/>
                <a:cs typeface="Times New Roman" panose="02020603050405020304" charset="0"/>
              </a:rPr>
              <a:t> inventories and </a:t>
            </a:r>
            <a:r>
              <a:rPr lang="fr-FR" altLang="en-US" b="1" dirty="0" err="1">
                <a:latin typeface="Times New Roman" panose="02020603050405020304" charset="0"/>
                <a:cs typeface="Times New Roman" panose="02020603050405020304" charset="0"/>
              </a:rPr>
              <a:t>accounting</a:t>
            </a:r>
            <a:r>
              <a:rPr lang="fr-FR" altLang="en-US" b="1" dirty="0">
                <a:latin typeface="Times New Roman" panose="02020603050405020304" charset="0"/>
                <a:cs typeface="Times New Roman" panose="02020603050405020304" charset="0"/>
              </a:rPr>
              <a:t> </a:t>
            </a:r>
            <a:r>
              <a:rPr lang="fr-FR" altLang="en-US" b="1" dirty="0" err="1">
                <a:latin typeface="Times New Roman" panose="02020603050405020304" charset="0"/>
                <a:cs typeface="Times New Roman" panose="02020603050405020304" charset="0"/>
              </a:rPr>
              <a:t>through</a:t>
            </a:r>
            <a:r>
              <a:rPr lang="fr-FR" altLang="en-US" b="1" dirty="0">
                <a:latin typeface="Times New Roman" panose="02020603050405020304" charset="0"/>
                <a:cs typeface="Times New Roman" panose="02020603050405020304" charset="0"/>
              </a:rPr>
              <a:t> to </a:t>
            </a:r>
            <a:r>
              <a:rPr lang="fr-FR" altLang="en-US" b="1" dirty="0" err="1">
                <a:latin typeface="Times New Roman" panose="02020603050405020304" charset="0"/>
                <a:cs typeface="Times New Roman" panose="02020603050405020304" charset="0"/>
              </a:rPr>
              <a:t>generation</a:t>
            </a:r>
            <a:r>
              <a:rPr lang="fr-FR" altLang="en-US" b="1" dirty="0">
                <a:latin typeface="Times New Roman" panose="02020603050405020304" charset="0"/>
                <a:cs typeface="Times New Roman" panose="02020603050405020304" charset="0"/>
              </a:rPr>
              <a:t> of </a:t>
            </a:r>
            <a:r>
              <a:rPr lang="fr-FR" altLang="en-US" b="1" dirty="0" err="1">
                <a:latin typeface="Times New Roman" panose="02020603050405020304" charset="0"/>
                <a:cs typeface="Times New Roman" panose="02020603050405020304" charset="0"/>
              </a:rPr>
              <a:t>statistics</a:t>
            </a:r>
            <a:r>
              <a:rPr lang="fr-FR" altLang="en-US" b="1" dirty="0">
                <a:latin typeface="Times New Roman" panose="02020603050405020304" charset="0"/>
                <a:cs typeface="Times New Roman" panose="02020603050405020304" charset="0"/>
              </a:rPr>
              <a:t> about </a:t>
            </a:r>
            <a:r>
              <a:rPr lang="fr-FR" altLang="en-US" b="1" dirty="0" err="1">
                <a:latin typeface="Times New Roman" panose="02020603050405020304" charset="0"/>
                <a:cs typeface="Times New Roman" panose="02020603050405020304" charset="0"/>
              </a:rPr>
              <a:t>outcomes</a:t>
            </a:r>
            <a:r>
              <a:rPr lang="fr-FR" altLang="en-US" b="1" dirty="0">
                <a:latin typeface="Times New Roman" panose="02020603050405020304" charset="0"/>
                <a:cs typeface="Times New Roman" panose="02020603050405020304" charset="0"/>
              </a:rPr>
              <a:t> and impact. </a:t>
            </a:r>
          </a:p>
          <a:p>
            <a:pPr marL="342900" indent="-342900" algn="ctr">
              <a:lnSpc>
                <a:spcPct val="100000"/>
              </a:lnSpc>
              <a:buClrTx/>
              <a:buSzTx/>
              <a:buFont typeface="Wingdings" panose="05000000000000000000" charset="0"/>
              <a:buChar char="Ø"/>
            </a:pPr>
            <a:endParaRPr lang="fr-FR" altLang="en-US" b="1" dirty="0">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Ø"/>
            </a:pPr>
            <a:r>
              <a:rPr lang="fr-FR" altLang="en-US" b="1" dirty="0">
                <a:latin typeface="Times New Roman" panose="02020603050405020304" charset="0"/>
                <a:cs typeface="Times New Roman" panose="02020603050405020304" charset="0"/>
              </a:rPr>
              <a:t>Building on the concept of a </a:t>
            </a:r>
            <a:r>
              <a:rPr lang="fr-FR" altLang="en-US" b="1" dirty="0" err="1">
                <a:latin typeface="Times New Roman" panose="02020603050405020304" charset="0"/>
                <a:cs typeface="Times New Roman" panose="02020603050405020304" charset="0"/>
              </a:rPr>
              <a:t>structured</a:t>
            </a:r>
            <a:r>
              <a:rPr lang="fr-FR" altLang="en-US" b="1" dirty="0">
                <a:latin typeface="Times New Roman" panose="02020603050405020304" charset="0"/>
                <a:cs typeface="Times New Roman" panose="02020603050405020304" charset="0"/>
              </a:rPr>
              <a:t> set of </a:t>
            </a:r>
            <a:r>
              <a:rPr lang="fr-FR" altLang="en-US" b="1" dirty="0" err="1">
                <a:latin typeface="Times New Roman" panose="02020603050405020304" charset="0"/>
                <a:cs typeface="Times New Roman" panose="02020603050405020304" charset="0"/>
              </a:rPr>
              <a:t>indicators</a:t>
            </a:r>
            <a:r>
              <a:rPr lang="fr-FR" altLang="en-US" b="1" dirty="0">
                <a:latin typeface="Times New Roman" panose="02020603050405020304" charset="0"/>
                <a:cs typeface="Times New Roman" panose="02020603050405020304" charset="0"/>
              </a:rPr>
              <a:t>, the table </a:t>
            </a:r>
            <a:r>
              <a:rPr lang="fr-FR" altLang="en-US" b="1" dirty="0" err="1">
                <a:latin typeface="Times New Roman" panose="02020603050405020304" charset="0"/>
                <a:cs typeface="Times New Roman" panose="02020603050405020304" charset="0"/>
              </a:rPr>
              <a:t>bellow</a:t>
            </a:r>
            <a:r>
              <a:rPr lang="fr-FR" altLang="en-US" b="1" dirty="0">
                <a:latin typeface="Times New Roman" panose="02020603050405020304" charset="0"/>
                <a:cs typeface="Times New Roman" panose="02020603050405020304" charset="0"/>
              </a:rPr>
              <a:t> shows</a:t>
            </a:r>
            <a:r>
              <a:rPr lang="fr-FR" altLang="en-US" b="1" dirty="0">
                <a:solidFill>
                  <a:srgbClr val="0070C0"/>
                </a:solidFill>
                <a:latin typeface="Times New Roman" panose="02020603050405020304" charset="0"/>
                <a:cs typeface="Times New Roman" panose="02020603050405020304" charset="0"/>
              </a:rPr>
              <a:t> the </a:t>
            </a:r>
            <a:r>
              <a:rPr lang="fr-FR" altLang="en-US" b="1" dirty="0" err="1">
                <a:solidFill>
                  <a:srgbClr val="0070C0"/>
                </a:solidFill>
                <a:latin typeface="Times New Roman" panose="02020603050405020304" charset="0"/>
                <a:cs typeface="Times New Roman" panose="02020603050405020304" charset="0"/>
              </a:rPr>
              <a:t>typical</a:t>
            </a:r>
            <a:r>
              <a:rPr lang="fr-FR" altLang="en-US" b="1" dirty="0">
                <a:solidFill>
                  <a:srgbClr val="0070C0"/>
                </a:solidFill>
                <a:latin typeface="Times New Roman" panose="02020603050405020304" charset="0"/>
                <a:cs typeface="Times New Roman" panose="02020603050405020304" charset="0"/>
              </a:rPr>
              <a:t> nature and location of </a:t>
            </a:r>
            <a:r>
              <a:rPr lang="fr-FR" altLang="en-US" b="1" dirty="0" err="1">
                <a:solidFill>
                  <a:srgbClr val="0070C0"/>
                </a:solidFill>
                <a:latin typeface="Times New Roman" panose="02020603050405020304" charset="0"/>
                <a:cs typeface="Times New Roman" panose="02020603050405020304" charset="0"/>
              </a:rPr>
              <a:t>responsibility</a:t>
            </a:r>
            <a:r>
              <a:rPr lang="fr-FR" altLang="en-US" b="1" dirty="0">
                <a:solidFill>
                  <a:srgbClr val="0070C0"/>
                </a:solidFill>
                <a:latin typeface="Times New Roman" panose="02020603050405020304" charset="0"/>
                <a:cs typeface="Times New Roman" panose="02020603050405020304" charset="0"/>
              </a:rPr>
              <a:t> for M&amp;E components at </a:t>
            </a:r>
            <a:r>
              <a:rPr lang="fr-FR" altLang="en-US" b="1" dirty="0" err="1">
                <a:solidFill>
                  <a:srgbClr val="0070C0"/>
                </a:solidFill>
                <a:latin typeface="Times New Roman" panose="02020603050405020304" charset="0"/>
                <a:cs typeface="Times New Roman" panose="02020603050405020304" charset="0"/>
              </a:rPr>
              <a:t>each</a:t>
            </a:r>
            <a:r>
              <a:rPr lang="fr-FR" altLang="en-US" b="1" dirty="0">
                <a:solidFill>
                  <a:srgbClr val="0070C0"/>
                </a:solidFill>
                <a:latin typeface="Times New Roman" panose="02020603050405020304" charset="0"/>
                <a:cs typeface="Times New Roman" panose="02020603050405020304" charset="0"/>
              </a:rPr>
              <a:t> </a:t>
            </a:r>
            <a:r>
              <a:rPr lang="fr-FR" altLang="en-US" b="1" dirty="0" err="1">
                <a:solidFill>
                  <a:srgbClr val="0070C0"/>
                </a:solidFill>
                <a:latin typeface="Times New Roman" panose="02020603050405020304" charset="0"/>
                <a:cs typeface="Times New Roman" panose="02020603050405020304" charset="0"/>
              </a:rPr>
              <a:t>level</a:t>
            </a:r>
            <a:r>
              <a:rPr lang="fr-FR" altLang="en-US" b="1" dirty="0">
                <a:solidFill>
                  <a:srgbClr val="0070C0"/>
                </a:solidFill>
                <a:latin typeface="Times New Roman" panose="02020603050405020304" charset="0"/>
                <a:cs typeface="Times New Roman" panose="02020603050405020304" charset="0"/>
              </a:rPr>
              <a:t>.</a:t>
            </a:r>
          </a:p>
          <a:p>
            <a:pPr indent="0" algn="ctr">
              <a:lnSpc>
                <a:spcPct val="100000"/>
              </a:lnSpc>
              <a:buClrTx/>
              <a:buSzTx/>
              <a:buFont typeface="Wingdings" panose="05000000000000000000" charset="0"/>
              <a:buNone/>
            </a:pPr>
            <a:endParaRPr lang="fr-FR" alt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indent="0" algn="r">
              <a:lnSpc>
                <a:spcPct val="140000"/>
              </a:lnSpc>
              <a:buFont typeface="Wingdings" panose="05000000000000000000" charset="0"/>
              <a:buNone/>
            </a:pPr>
            <a:r>
              <a:rPr lang="ar-AE" sz="2400" b="1" dirty="0">
                <a:solidFill>
                  <a:srgbClr val="C00000"/>
                </a:solidFill>
                <a:latin typeface="Times New Roman" panose="02020603050405020304" charset="0"/>
                <a:cs typeface="Times New Roman" panose="02020603050405020304" charset="0"/>
              </a:rPr>
              <a:t>يشير تحليل الإطار المنطقي </a:t>
            </a:r>
            <a:r>
              <a:rPr lang="ar-AE" sz="2400" b="1" dirty="0">
                <a:latin typeface="Times New Roman" panose="02020603050405020304" charset="0"/>
                <a:cs typeface="Times New Roman" panose="02020603050405020304" charset="0"/>
              </a:rPr>
              <a:t>إلى أن إدارة المشروع ستحتاج إلى تطوير أنظمة لتوفير المعلومات على جميع المستويات ، </a:t>
            </a:r>
            <a:r>
              <a:rPr lang="ar-AE" sz="2400" b="1" u="sng" dirty="0">
                <a:latin typeface="Times New Roman" panose="02020603050405020304" charset="0"/>
                <a:cs typeface="Times New Roman" panose="02020603050405020304" charset="0"/>
              </a:rPr>
              <a:t>من قوائم الجرد التشغيلية الأساسية والمحاسبة إلى إنشاء إحصاءات حول النتائج </a:t>
            </a:r>
            <a:r>
              <a:rPr lang="ar-AE" sz="2400" b="1" u="sng" dirty="0" smtClean="0">
                <a:latin typeface="Times New Roman" panose="02020603050405020304" charset="0"/>
                <a:cs typeface="Times New Roman" panose="02020603050405020304" charset="0"/>
              </a:rPr>
              <a:t>والأثر</a:t>
            </a:r>
            <a:r>
              <a:rPr lang="ar-AE" sz="2400" b="1" dirty="0" smtClean="0">
                <a:latin typeface="Times New Roman" panose="02020603050405020304" charset="0"/>
                <a:cs typeface="Times New Roman" panose="02020603050405020304" charset="0"/>
              </a:rPr>
              <a:t>.</a:t>
            </a:r>
            <a:endParaRPr lang="en-US" sz="2400" b="1" dirty="0">
              <a:latin typeface="Times New Roman" panose="02020603050405020304" charset="0"/>
              <a:cs typeface="Times New Roman" panose="02020603050405020304" charset="0"/>
            </a:endParaRPr>
          </a:p>
        </p:txBody>
      </p:sp>
      <p:sp>
        <p:nvSpPr>
          <p:cNvPr id="2" name="TextBox 7"/>
          <p:cNvSpPr txBox="1"/>
          <p:nvPr/>
        </p:nvSpPr>
        <p:spPr>
          <a:xfrm>
            <a:off x="62822" y="368169"/>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4"/>
          <p:cNvPicPr>
            <a:picLocks noChangeAspect="1"/>
          </p:cNvPicPr>
          <p:nvPr/>
        </p:nvPicPr>
        <p:blipFill>
          <a:blip r:embed="rId4"/>
          <a:stretch>
            <a:fillRect/>
          </a:stretch>
        </p:blipFill>
        <p:spPr>
          <a:xfrm>
            <a:off x="9575165" y="367030"/>
            <a:ext cx="2347595" cy="5896610"/>
          </a:xfrm>
          <a:prstGeom prst="rect">
            <a:avLst/>
          </a:prstGeom>
        </p:spPr>
      </p:pic>
      <p:pic>
        <p:nvPicPr>
          <p:cNvPr id="11" name="Picture 5"/>
          <p:cNvPicPr>
            <a:picLocks noChangeAspect="1"/>
          </p:cNvPicPr>
          <p:nvPr/>
        </p:nvPicPr>
        <p:blipFill>
          <a:blip r:embed="rId5"/>
          <a:stretch>
            <a:fillRect/>
          </a:stretch>
        </p:blipFill>
        <p:spPr>
          <a:xfrm>
            <a:off x="-108036" y="-102235"/>
            <a:ext cx="9533101" cy="1610200"/>
          </a:xfrm>
          <a:prstGeom prst="rect">
            <a:avLst/>
          </a:prstGeom>
        </p:spPr>
      </p:pic>
      <p:sp>
        <p:nvSpPr>
          <p:cNvPr id="2" name="TextBox 7"/>
          <p:cNvSpPr txBox="1"/>
          <p:nvPr/>
        </p:nvSpPr>
        <p:spPr>
          <a:xfrm>
            <a:off x="62822" y="368169"/>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Zone de texte 3"/>
          <p:cNvSpPr txBox="1"/>
          <p:nvPr/>
        </p:nvSpPr>
        <p:spPr>
          <a:xfrm>
            <a:off x="53975" y="1440815"/>
            <a:ext cx="9401175" cy="2954655"/>
          </a:xfrm>
          <a:prstGeom prst="rect">
            <a:avLst/>
          </a:prstGeom>
          <a:noFill/>
          <a:ln w="9525">
            <a:noFill/>
          </a:ln>
        </p:spPr>
        <p:txBody>
          <a:bodyPr wrap="square">
            <a:spAutoFit/>
          </a:bodyPr>
          <a:lstStyle/>
          <a:p>
            <a:pPr lvl="1" algn="ctr"/>
            <a:r>
              <a:rPr lang="en-US" b="1" dirty="0" smtClean="0">
                <a:gradFill>
                  <a:gsLst>
                    <a:gs pos="0">
                      <a:srgbClr val="14CD68"/>
                    </a:gs>
                    <a:gs pos="100000">
                      <a:srgbClr val="035C7D"/>
                    </a:gs>
                  </a:gsLst>
                  <a:lin scaled="0"/>
                </a:gradFill>
                <a:latin typeface="Times New Roman" panose="02020603050405020304" charset="0"/>
                <a:cs typeface="Times New Roman" panose="02020603050405020304" charset="0"/>
              </a:rPr>
              <a:t>3.3- Participatory </a:t>
            </a:r>
            <a:r>
              <a:rPr lang="en-US" b="1" dirty="0">
                <a:gradFill>
                  <a:gsLst>
                    <a:gs pos="0">
                      <a:srgbClr val="14CD68"/>
                    </a:gs>
                    <a:gs pos="100000">
                      <a:srgbClr val="035C7D"/>
                    </a:gs>
                  </a:gsLst>
                  <a:lin scaled="0"/>
                </a:gradFill>
                <a:latin typeface="Times New Roman" panose="02020603050405020304" charset="0"/>
                <a:cs typeface="Times New Roman" panose="02020603050405020304" charset="0"/>
              </a:rPr>
              <a:t>project monitoring and </a:t>
            </a:r>
            <a:r>
              <a:rPr lang="en-US" b="1" dirty="0" smtClean="0">
                <a:gradFill>
                  <a:gsLst>
                    <a:gs pos="0">
                      <a:srgbClr val="14CD68"/>
                    </a:gs>
                    <a:gs pos="100000">
                      <a:srgbClr val="035C7D"/>
                    </a:gs>
                  </a:gsLst>
                  <a:lin scaled="0"/>
                </a:gradFill>
                <a:latin typeface="Times New Roman" panose="02020603050405020304" charset="0"/>
                <a:cs typeface="Times New Roman" panose="02020603050405020304" charset="0"/>
              </a:rPr>
              <a:t>evaluation</a:t>
            </a:r>
          </a:p>
          <a:p>
            <a:pPr lvl="1" algn="ctr"/>
            <a:endParaRPr lang="fr-FR" b="1" dirty="0">
              <a:gradFill>
                <a:gsLst>
                  <a:gs pos="0">
                    <a:srgbClr val="14CD68"/>
                  </a:gs>
                  <a:gs pos="100000">
                    <a:srgbClr val="035C7D"/>
                  </a:gs>
                </a:gsLst>
                <a:lin scaled="0"/>
              </a:gradFill>
              <a:latin typeface="Times New Roman" panose="02020603050405020304" charset="0"/>
              <a:cs typeface="Times New Roman" panose="02020603050405020304" charset="0"/>
            </a:endParaRPr>
          </a:p>
          <a:p>
            <a:pPr marL="342900" indent="-342900" algn="ctr">
              <a:buFont typeface="Wingdings" panose="05000000000000000000" charset="0"/>
              <a:buChar char="Ø"/>
            </a:pPr>
            <a:r>
              <a:rPr lang="en-US" b="1" dirty="0">
                <a:latin typeface="Times New Roman" panose="02020603050405020304" charset="0"/>
                <a:cs typeface="Times New Roman" panose="02020603050405020304" charset="0"/>
              </a:rPr>
              <a:t>It has been </a:t>
            </a:r>
            <a:r>
              <a:rPr lang="en-US" b="1" dirty="0" err="1">
                <a:latin typeface="Times New Roman" panose="02020603050405020304" charset="0"/>
                <a:cs typeface="Times New Roman" panose="02020603050405020304" charset="0"/>
              </a:rPr>
              <a:t>recognised</a:t>
            </a:r>
            <a:r>
              <a:rPr lang="en-US" b="1" dirty="0">
                <a:latin typeface="Times New Roman" panose="02020603050405020304" charset="0"/>
                <a:cs typeface="Times New Roman" panose="02020603050405020304" charset="0"/>
              </a:rPr>
              <a:t> that there is </a:t>
            </a:r>
            <a:r>
              <a:rPr lang="en-US" b="1" dirty="0">
                <a:solidFill>
                  <a:srgbClr val="FF0000"/>
                </a:solidFill>
                <a:latin typeface="Times New Roman" panose="02020603050405020304" charset="0"/>
                <a:cs typeface="Times New Roman" panose="02020603050405020304" charset="0"/>
              </a:rPr>
              <a:t>an increased need to engage in direct dialogue with stakeholders </a:t>
            </a:r>
            <a:r>
              <a:rPr lang="en-US" b="1" dirty="0">
                <a:latin typeface="Times New Roman" panose="02020603050405020304" charset="0"/>
                <a:cs typeface="Times New Roman" panose="02020603050405020304" charset="0"/>
              </a:rPr>
              <a:t>involved in development projects</a:t>
            </a:r>
            <a:r>
              <a:rPr lang="en-US" b="1" dirty="0" smtClean="0">
                <a:latin typeface="Times New Roman" panose="02020603050405020304" charset="0"/>
                <a:cs typeface="Times New Roman" panose="02020603050405020304" charset="0"/>
              </a:rPr>
              <a:t>..</a:t>
            </a:r>
          </a:p>
          <a:p>
            <a:pPr marL="342900" indent="-342900" algn="ctr">
              <a:buFont typeface="Wingdings" panose="05000000000000000000" charset="0"/>
              <a:buChar char="Ø"/>
            </a:pPr>
            <a:r>
              <a:rPr lang="en-US" b="1" dirty="0" smtClean="0">
                <a:latin typeface="Times New Roman" panose="02020603050405020304" charset="0"/>
                <a:cs typeface="Times New Roman" panose="02020603050405020304" charset="0"/>
              </a:rPr>
              <a:t>One </a:t>
            </a:r>
            <a:r>
              <a:rPr lang="en-US" b="1" dirty="0">
                <a:latin typeface="Times New Roman" panose="02020603050405020304" charset="0"/>
                <a:cs typeface="Times New Roman" panose="02020603050405020304" charset="0"/>
              </a:rPr>
              <a:t>critical dimension of this engagement is to involve stakeholders in the monitoring and evaluation of project activities, outputs and outcomes.</a:t>
            </a:r>
            <a:endParaRPr lang="fr-FR" b="1" dirty="0">
              <a:latin typeface="Times New Roman" panose="02020603050405020304" charset="0"/>
              <a:cs typeface="Times New Roman" panose="02020603050405020304" charset="0"/>
            </a:endParaRPr>
          </a:p>
          <a:p>
            <a:pPr marL="342900" indent="-342900" algn="ctr">
              <a:buFont typeface="Wingdings" panose="05000000000000000000" charset="0"/>
              <a:buChar char="Ø"/>
            </a:pPr>
            <a:r>
              <a:rPr lang="en-US" b="1" dirty="0">
                <a:solidFill>
                  <a:srgbClr val="0070C0"/>
                </a:solidFill>
                <a:latin typeface="Times New Roman" panose="02020603050405020304" charset="0"/>
                <a:cs typeface="Times New Roman" panose="02020603050405020304" charset="0"/>
              </a:rPr>
              <a:t>Participatory monitoring and evaluation </a:t>
            </a:r>
            <a:r>
              <a:rPr lang="en-US" b="1" dirty="0">
                <a:latin typeface="Times New Roman" panose="02020603050405020304" charset="0"/>
                <a:cs typeface="Times New Roman" panose="02020603050405020304" charset="0"/>
              </a:rPr>
              <a:t>is a process of collaborative problem-solving through the generation and use of knowledge</a:t>
            </a:r>
            <a:r>
              <a:rPr lang="en-US" sz="1400" dirty="0"/>
              <a:t>, </a:t>
            </a:r>
            <a:r>
              <a:rPr lang="en-US" b="1" dirty="0">
                <a:latin typeface="Times New Roman" panose="02020603050405020304" charset="0"/>
                <a:cs typeface="Times New Roman" panose="02020603050405020304" charset="0"/>
              </a:rPr>
              <a:t>and through corrective action based on shared decision-making involving all stakeholders. Its key principles are:</a:t>
            </a:r>
            <a:endParaRPr lang="fr-FR" b="1" dirty="0">
              <a:latin typeface="Times New Roman" panose="02020603050405020304" charset="0"/>
              <a:cs typeface="Times New Roman" panose="02020603050405020304" charset="0"/>
            </a:endParaRPr>
          </a:p>
          <a:p>
            <a:pPr marL="342900" lvl="2" indent="-342900" algn="ctr">
              <a:buFont typeface="Wingdings" panose="05000000000000000000" charset="0"/>
              <a:buChar char="Ø"/>
            </a:pPr>
            <a:r>
              <a:rPr lang="en-US" b="1" dirty="0">
                <a:latin typeface="Times New Roman" panose="02020603050405020304" charset="0"/>
                <a:cs typeface="Times New Roman" panose="02020603050405020304" charset="0"/>
              </a:rPr>
              <a:t>local people are active participants – not just sources of </a:t>
            </a:r>
            <a:r>
              <a:rPr lang="en-US" b="1" dirty="0" smtClean="0">
                <a:latin typeface="Times New Roman" panose="02020603050405020304" charset="0"/>
                <a:cs typeface="Times New Roman" panose="02020603050405020304" charset="0"/>
              </a:rPr>
              <a:t>information</a:t>
            </a:r>
            <a:endParaRPr lang="fr-FR" b="1" dirty="0">
              <a:latin typeface="Times New Roman" panose="02020603050405020304" charset="0"/>
              <a:cs typeface="Times New Roman" panose="02020603050405020304" charset="0"/>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5" name="Rectangle 4"/>
          <p:cNvSpPr/>
          <p:nvPr/>
        </p:nvSpPr>
        <p:spPr>
          <a:xfrm>
            <a:off x="452845" y="4279484"/>
            <a:ext cx="8972219" cy="2308324"/>
          </a:xfrm>
          <a:prstGeom prst="rect">
            <a:avLst/>
          </a:prstGeom>
        </p:spPr>
        <p:txBody>
          <a:bodyPr wrap="square">
            <a:spAutoFit/>
          </a:bodyPr>
          <a:lstStyle/>
          <a:p>
            <a:pPr algn="ctr"/>
            <a:r>
              <a:rPr lang="fr-FR" b="1" dirty="0" smtClean="0">
                <a:solidFill>
                  <a:srgbClr val="C00000"/>
                </a:solidFill>
              </a:rPr>
              <a:t>- </a:t>
            </a:r>
            <a:r>
              <a:rPr lang="fr-FR" b="1" dirty="0" err="1">
                <a:solidFill>
                  <a:srgbClr val="C00000"/>
                </a:solidFill>
              </a:rPr>
              <a:t>مراقبة</a:t>
            </a:r>
            <a:r>
              <a:rPr lang="fr-FR" b="1" dirty="0">
                <a:solidFill>
                  <a:srgbClr val="C00000"/>
                </a:solidFill>
              </a:rPr>
              <a:t> </a:t>
            </a:r>
            <a:r>
              <a:rPr lang="fr-FR" b="1" dirty="0" err="1">
                <a:solidFill>
                  <a:srgbClr val="C00000"/>
                </a:solidFill>
              </a:rPr>
              <a:t>وتقييم</a:t>
            </a:r>
            <a:r>
              <a:rPr lang="fr-FR" b="1" dirty="0">
                <a:solidFill>
                  <a:srgbClr val="C00000"/>
                </a:solidFill>
              </a:rPr>
              <a:t> </a:t>
            </a:r>
            <a:r>
              <a:rPr lang="fr-FR" b="1" dirty="0" err="1">
                <a:solidFill>
                  <a:srgbClr val="C00000"/>
                </a:solidFill>
              </a:rPr>
              <a:t>المشاريع</a:t>
            </a:r>
            <a:r>
              <a:rPr lang="fr-FR" b="1" dirty="0">
                <a:solidFill>
                  <a:srgbClr val="C00000"/>
                </a:solidFill>
              </a:rPr>
              <a:t> </a:t>
            </a:r>
            <a:r>
              <a:rPr lang="fr-FR" b="1" dirty="0" err="1">
                <a:solidFill>
                  <a:srgbClr val="C00000"/>
                </a:solidFill>
              </a:rPr>
              <a:t>التشاركية</a:t>
            </a:r>
            <a:endParaRPr lang="fr-FR" b="1" dirty="0">
              <a:solidFill>
                <a:srgbClr val="C00000"/>
              </a:solidFill>
            </a:endParaRPr>
          </a:p>
          <a:p>
            <a:pPr algn="r"/>
            <a:endParaRPr lang="fr-FR" dirty="0"/>
          </a:p>
          <a:p>
            <a:pPr algn="r"/>
            <a:r>
              <a:rPr lang="fr-FR" b="1" dirty="0" err="1">
                <a:solidFill>
                  <a:srgbClr val="0070C0"/>
                </a:solidFill>
              </a:rPr>
              <a:t>لقد</a:t>
            </a:r>
            <a:r>
              <a:rPr lang="fr-FR" b="1" dirty="0">
                <a:solidFill>
                  <a:srgbClr val="0070C0"/>
                </a:solidFill>
              </a:rPr>
              <a:t> </a:t>
            </a:r>
            <a:r>
              <a:rPr lang="fr-FR" b="1" dirty="0" err="1">
                <a:solidFill>
                  <a:srgbClr val="0070C0"/>
                </a:solidFill>
              </a:rPr>
              <a:t>تم</a:t>
            </a:r>
            <a:r>
              <a:rPr lang="fr-FR" b="1" dirty="0">
                <a:solidFill>
                  <a:srgbClr val="0070C0"/>
                </a:solidFill>
              </a:rPr>
              <a:t> </a:t>
            </a:r>
            <a:r>
              <a:rPr lang="fr-FR" b="1" dirty="0" err="1">
                <a:solidFill>
                  <a:srgbClr val="0070C0"/>
                </a:solidFill>
              </a:rPr>
              <a:t>الاعتراف</a:t>
            </a:r>
            <a:r>
              <a:rPr lang="fr-FR" b="1" dirty="0">
                <a:solidFill>
                  <a:srgbClr val="0070C0"/>
                </a:solidFill>
              </a:rPr>
              <a:t> </a:t>
            </a:r>
            <a:r>
              <a:rPr lang="fr-FR" b="1" dirty="0" err="1">
                <a:solidFill>
                  <a:srgbClr val="0070C0"/>
                </a:solidFill>
              </a:rPr>
              <a:t>بأن</a:t>
            </a:r>
            <a:r>
              <a:rPr lang="fr-FR" b="1" dirty="0">
                <a:solidFill>
                  <a:srgbClr val="0070C0"/>
                </a:solidFill>
              </a:rPr>
              <a:t> </a:t>
            </a:r>
            <a:r>
              <a:rPr lang="fr-FR" b="1" dirty="0" err="1">
                <a:solidFill>
                  <a:srgbClr val="0070C0"/>
                </a:solidFill>
              </a:rPr>
              <a:t>هناك</a:t>
            </a:r>
            <a:r>
              <a:rPr lang="fr-FR" b="1" dirty="0">
                <a:solidFill>
                  <a:srgbClr val="0070C0"/>
                </a:solidFill>
              </a:rPr>
              <a:t> </a:t>
            </a:r>
            <a:r>
              <a:rPr lang="fr-FR" b="1" dirty="0" err="1">
                <a:solidFill>
                  <a:srgbClr val="0070C0"/>
                </a:solidFill>
              </a:rPr>
              <a:t>حاجة</a:t>
            </a:r>
            <a:r>
              <a:rPr lang="fr-FR" b="1" dirty="0">
                <a:solidFill>
                  <a:srgbClr val="0070C0"/>
                </a:solidFill>
              </a:rPr>
              <a:t> </a:t>
            </a:r>
            <a:r>
              <a:rPr lang="fr-FR" b="1" dirty="0" err="1">
                <a:solidFill>
                  <a:srgbClr val="0070C0"/>
                </a:solidFill>
              </a:rPr>
              <a:t>متزايدة</a:t>
            </a:r>
            <a:r>
              <a:rPr lang="fr-FR" b="1" dirty="0">
                <a:solidFill>
                  <a:srgbClr val="0070C0"/>
                </a:solidFill>
              </a:rPr>
              <a:t> </a:t>
            </a:r>
            <a:r>
              <a:rPr lang="fr-FR" b="1" dirty="0" err="1">
                <a:solidFill>
                  <a:srgbClr val="0070C0"/>
                </a:solidFill>
              </a:rPr>
              <a:t>للدخول</a:t>
            </a:r>
            <a:r>
              <a:rPr lang="fr-FR" b="1" dirty="0">
                <a:solidFill>
                  <a:srgbClr val="0070C0"/>
                </a:solidFill>
              </a:rPr>
              <a:t> </a:t>
            </a:r>
            <a:r>
              <a:rPr lang="fr-FR" b="1" dirty="0" err="1">
                <a:solidFill>
                  <a:srgbClr val="0070C0"/>
                </a:solidFill>
              </a:rPr>
              <a:t>في</a:t>
            </a:r>
            <a:r>
              <a:rPr lang="fr-FR" b="1" dirty="0">
                <a:solidFill>
                  <a:srgbClr val="0070C0"/>
                </a:solidFill>
              </a:rPr>
              <a:t> </a:t>
            </a:r>
            <a:r>
              <a:rPr lang="fr-FR" b="1" dirty="0" err="1">
                <a:solidFill>
                  <a:srgbClr val="0070C0"/>
                </a:solidFill>
              </a:rPr>
              <a:t>حوار</a:t>
            </a:r>
            <a:r>
              <a:rPr lang="fr-FR" b="1" dirty="0">
                <a:solidFill>
                  <a:srgbClr val="0070C0"/>
                </a:solidFill>
              </a:rPr>
              <a:t> </a:t>
            </a:r>
            <a:r>
              <a:rPr lang="fr-FR" b="1" dirty="0" err="1">
                <a:solidFill>
                  <a:srgbClr val="0070C0"/>
                </a:solidFill>
              </a:rPr>
              <a:t>مباشر</a:t>
            </a:r>
            <a:r>
              <a:rPr lang="fr-FR" b="1" dirty="0">
                <a:solidFill>
                  <a:srgbClr val="0070C0"/>
                </a:solidFill>
              </a:rPr>
              <a:t> </a:t>
            </a:r>
            <a:r>
              <a:rPr lang="fr-FR" b="1" dirty="0" err="1">
                <a:solidFill>
                  <a:srgbClr val="0070C0"/>
                </a:solidFill>
              </a:rPr>
              <a:t>مع</a:t>
            </a:r>
            <a:r>
              <a:rPr lang="fr-FR" b="1" dirty="0">
                <a:solidFill>
                  <a:srgbClr val="0070C0"/>
                </a:solidFill>
              </a:rPr>
              <a:t> </a:t>
            </a:r>
            <a:r>
              <a:rPr lang="fr-FR" b="1" dirty="0" err="1">
                <a:solidFill>
                  <a:srgbClr val="0070C0"/>
                </a:solidFill>
              </a:rPr>
              <a:t>أصحاب</a:t>
            </a:r>
            <a:r>
              <a:rPr lang="fr-FR" b="1" dirty="0">
                <a:solidFill>
                  <a:srgbClr val="0070C0"/>
                </a:solidFill>
              </a:rPr>
              <a:t> </a:t>
            </a:r>
            <a:r>
              <a:rPr lang="fr-FR" b="1" dirty="0" err="1">
                <a:solidFill>
                  <a:srgbClr val="0070C0"/>
                </a:solidFill>
              </a:rPr>
              <a:t>المصلحة</a:t>
            </a:r>
            <a:r>
              <a:rPr lang="fr-FR" b="1" dirty="0">
                <a:solidFill>
                  <a:srgbClr val="0070C0"/>
                </a:solidFill>
              </a:rPr>
              <a:t> </a:t>
            </a:r>
            <a:r>
              <a:rPr lang="fr-FR" b="1" dirty="0" err="1">
                <a:solidFill>
                  <a:srgbClr val="0070C0"/>
                </a:solidFill>
              </a:rPr>
              <a:t>المشاركين</a:t>
            </a:r>
            <a:r>
              <a:rPr lang="fr-FR" b="1" dirty="0">
                <a:solidFill>
                  <a:srgbClr val="0070C0"/>
                </a:solidFill>
              </a:rPr>
              <a:t> </a:t>
            </a:r>
            <a:r>
              <a:rPr lang="fr-FR" b="1" dirty="0" err="1">
                <a:solidFill>
                  <a:srgbClr val="0070C0"/>
                </a:solidFill>
              </a:rPr>
              <a:t>في</a:t>
            </a:r>
            <a:r>
              <a:rPr lang="fr-FR" b="1" dirty="0">
                <a:solidFill>
                  <a:srgbClr val="0070C0"/>
                </a:solidFill>
              </a:rPr>
              <a:t> </a:t>
            </a:r>
            <a:r>
              <a:rPr lang="fr-FR" b="1" dirty="0" err="1">
                <a:solidFill>
                  <a:srgbClr val="0070C0"/>
                </a:solidFill>
              </a:rPr>
              <a:t>مشاريع</a:t>
            </a:r>
            <a:r>
              <a:rPr lang="fr-FR" b="1" dirty="0">
                <a:solidFill>
                  <a:srgbClr val="0070C0"/>
                </a:solidFill>
              </a:rPr>
              <a:t> </a:t>
            </a:r>
            <a:r>
              <a:rPr lang="fr-FR" b="1" dirty="0" err="1">
                <a:solidFill>
                  <a:srgbClr val="0070C0"/>
                </a:solidFill>
              </a:rPr>
              <a:t>التنمية</a:t>
            </a:r>
            <a:r>
              <a:rPr lang="fr-FR" b="1" dirty="0">
                <a:solidFill>
                  <a:srgbClr val="0070C0"/>
                </a:solidFill>
              </a:rPr>
              <a:t>.</a:t>
            </a:r>
          </a:p>
          <a:p>
            <a:pPr algn="r"/>
            <a:r>
              <a:rPr lang="fr-FR" b="1" dirty="0" err="1"/>
              <a:t>يتمثل</a:t>
            </a:r>
            <a:r>
              <a:rPr lang="fr-FR" b="1" dirty="0"/>
              <a:t> </a:t>
            </a:r>
            <a:r>
              <a:rPr lang="fr-FR" b="1" dirty="0" err="1"/>
              <a:t>أحد</a:t>
            </a:r>
            <a:r>
              <a:rPr lang="fr-FR" b="1" dirty="0"/>
              <a:t> </a:t>
            </a:r>
            <a:r>
              <a:rPr lang="fr-FR" b="1" dirty="0" err="1"/>
              <a:t>الأبعاد</a:t>
            </a:r>
            <a:r>
              <a:rPr lang="fr-FR" b="1" dirty="0"/>
              <a:t> </a:t>
            </a:r>
            <a:r>
              <a:rPr lang="fr-FR" b="1" dirty="0" err="1"/>
              <a:t>الحاسمة</a:t>
            </a:r>
            <a:r>
              <a:rPr lang="fr-FR" b="1" dirty="0"/>
              <a:t> </a:t>
            </a:r>
            <a:r>
              <a:rPr lang="fr-FR" b="1" dirty="0" err="1"/>
              <a:t>لهذه</a:t>
            </a:r>
            <a:r>
              <a:rPr lang="fr-FR" b="1" dirty="0"/>
              <a:t> </a:t>
            </a:r>
            <a:r>
              <a:rPr lang="fr-FR" b="1" dirty="0" err="1"/>
              <a:t>المشاركة</a:t>
            </a:r>
            <a:r>
              <a:rPr lang="fr-FR" b="1" dirty="0"/>
              <a:t> </a:t>
            </a:r>
            <a:r>
              <a:rPr lang="fr-FR" b="1" u="sng" dirty="0" err="1"/>
              <a:t>في</a:t>
            </a:r>
            <a:r>
              <a:rPr lang="fr-FR" b="1" u="sng" dirty="0"/>
              <a:t> </a:t>
            </a:r>
            <a:r>
              <a:rPr lang="fr-FR" b="1" u="sng" dirty="0" err="1"/>
              <a:t>إشراك</a:t>
            </a:r>
            <a:r>
              <a:rPr lang="fr-FR" b="1" u="sng" dirty="0"/>
              <a:t> </a:t>
            </a:r>
            <a:r>
              <a:rPr lang="fr-FR" b="1" u="sng" dirty="0" err="1"/>
              <a:t>أصحاب</a:t>
            </a:r>
            <a:r>
              <a:rPr lang="fr-FR" b="1" u="sng" dirty="0"/>
              <a:t> </a:t>
            </a:r>
            <a:r>
              <a:rPr lang="fr-FR" b="1" u="sng" dirty="0" err="1"/>
              <a:t>المصلحة</a:t>
            </a:r>
            <a:r>
              <a:rPr lang="fr-FR" b="1" u="sng" dirty="0"/>
              <a:t> </a:t>
            </a:r>
            <a:r>
              <a:rPr lang="fr-FR" b="1" u="sng" dirty="0" err="1"/>
              <a:t>في</a:t>
            </a:r>
            <a:r>
              <a:rPr lang="fr-FR" b="1" u="sng" dirty="0"/>
              <a:t> </a:t>
            </a:r>
            <a:r>
              <a:rPr lang="fr-FR" b="1" u="sng" dirty="0" err="1"/>
              <a:t>رصد</a:t>
            </a:r>
            <a:r>
              <a:rPr lang="fr-FR" b="1" u="sng" dirty="0"/>
              <a:t> </a:t>
            </a:r>
            <a:r>
              <a:rPr lang="fr-FR" b="1" u="sng" dirty="0" err="1"/>
              <a:t>وتقييم</a:t>
            </a:r>
            <a:r>
              <a:rPr lang="fr-FR" b="1" u="sng" dirty="0"/>
              <a:t> </a:t>
            </a:r>
            <a:r>
              <a:rPr lang="fr-FR" b="1" u="sng" dirty="0" err="1"/>
              <a:t>أنشطة</a:t>
            </a:r>
            <a:r>
              <a:rPr lang="fr-FR" b="1" u="sng" dirty="0"/>
              <a:t> </a:t>
            </a:r>
            <a:r>
              <a:rPr lang="fr-FR" b="1" u="sng" dirty="0" err="1"/>
              <a:t>المشروع</a:t>
            </a:r>
            <a:r>
              <a:rPr lang="fr-FR" b="1" u="sng" dirty="0"/>
              <a:t> </a:t>
            </a:r>
            <a:r>
              <a:rPr lang="fr-FR" b="1" u="sng" dirty="0" err="1"/>
              <a:t>ومخرجاته</a:t>
            </a:r>
            <a:r>
              <a:rPr lang="fr-FR" b="1" u="sng" dirty="0"/>
              <a:t> </a:t>
            </a:r>
            <a:r>
              <a:rPr lang="fr-FR" b="1" u="sng" dirty="0" err="1"/>
              <a:t>ونتائجه</a:t>
            </a:r>
            <a:r>
              <a:rPr lang="fr-FR" b="1" dirty="0"/>
              <a:t>.</a:t>
            </a:r>
          </a:p>
          <a:p>
            <a:pPr algn="r"/>
            <a:r>
              <a:rPr lang="fr-FR" b="1" dirty="0" err="1"/>
              <a:t>الرصد</a:t>
            </a:r>
            <a:r>
              <a:rPr lang="fr-FR" b="1" dirty="0"/>
              <a:t> </a:t>
            </a:r>
            <a:r>
              <a:rPr lang="fr-FR" b="1" dirty="0" err="1"/>
              <a:t>والتقييم</a:t>
            </a:r>
            <a:r>
              <a:rPr lang="fr-FR" b="1" dirty="0"/>
              <a:t> </a:t>
            </a:r>
            <a:r>
              <a:rPr lang="fr-FR" b="1" dirty="0" err="1"/>
              <a:t>التشاركي</a:t>
            </a:r>
            <a:r>
              <a:rPr lang="fr-FR" b="1" dirty="0"/>
              <a:t> </a:t>
            </a:r>
            <a:r>
              <a:rPr lang="fr-FR" b="1" dirty="0" err="1">
                <a:solidFill>
                  <a:srgbClr val="00B050"/>
                </a:solidFill>
              </a:rPr>
              <a:t>هو</a:t>
            </a:r>
            <a:r>
              <a:rPr lang="fr-FR" b="1" dirty="0">
                <a:solidFill>
                  <a:srgbClr val="00B050"/>
                </a:solidFill>
              </a:rPr>
              <a:t> </a:t>
            </a:r>
            <a:r>
              <a:rPr lang="fr-FR" b="1" dirty="0" err="1">
                <a:solidFill>
                  <a:srgbClr val="00B050"/>
                </a:solidFill>
              </a:rPr>
              <a:t>عملية</a:t>
            </a:r>
            <a:r>
              <a:rPr lang="fr-FR" b="1" dirty="0">
                <a:solidFill>
                  <a:srgbClr val="00B050"/>
                </a:solidFill>
              </a:rPr>
              <a:t> </a:t>
            </a:r>
            <a:r>
              <a:rPr lang="fr-FR" b="1" dirty="0" err="1">
                <a:solidFill>
                  <a:srgbClr val="00B050"/>
                </a:solidFill>
              </a:rPr>
              <a:t>تعاونية</a:t>
            </a:r>
            <a:r>
              <a:rPr lang="fr-FR" b="1" dirty="0">
                <a:solidFill>
                  <a:srgbClr val="00B050"/>
                </a:solidFill>
              </a:rPr>
              <a:t> </a:t>
            </a:r>
            <a:r>
              <a:rPr lang="fr-FR" b="1" dirty="0" err="1">
                <a:solidFill>
                  <a:srgbClr val="00B050"/>
                </a:solidFill>
              </a:rPr>
              <a:t>لحل</a:t>
            </a:r>
            <a:r>
              <a:rPr lang="fr-FR" b="1" dirty="0">
                <a:solidFill>
                  <a:srgbClr val="00B050"/>
                </a:solidFill>
              </a:rPr>
              <a:t> </a:t>
            </a:r>
            <a:r>
              <a:rPr lang="fr-FR" b="1" dirty="0" err="1">
                <a:solidFill>
                  <a:srgbClr val="00B050"/>
                </a:solidFill>
              </a:rPr>
              <a:t>المشكلات</a:t>
            </a:r>
            <a:r>
              <a:rPr lang="fr-FR" b="1" dirty="0">
                <a:solidFill>
                  <a:srgbClr val="00B050"/>
                </a:solidFill>
              </a:rPr>
              <a:t> </a:t>
            </a:r>
            <a:r>
              <a:rPr lang="fr-FR" b="1" dirty="0" err="1">
                <a:solidFill>
                  <a:srgbClr val="00B050"/>
                </a:solidFill>
              </a:rPr>
              <a:t>من</a:t>
            </a:r>
            <a:r>
              <a:rPr lang="fr-FR" b="1" dirty="0">
                <a:solidFill>
                  <a:srgbClr val="00B050"/>
                </a:solidFill>
              </a:rPr>
              <a:t> </a:t>
            </a:r>
            <a:r>
              <a:rPr lang="fr-FR" b="1" dirty="0" err="1">
                <a:solidFill>
                  <a:srgbClr val="00B050"/>
                </a:solidFill>
              </a:rPr>
              <a:t>خلال</a:t>
            </a:r>
            <a:r>
              <a:rPr lang="fr-FR" b="1" dirty="0">
                <a:solidFill>
                  <a:srgbClr val="00B050"/>
                </a:solidFill>
              </a:rPr>
              <a:t> </a:t>
            </a:r>
            <a:r>
              <a:rPr lang="fr-FR" b="1" dirty="0" err="1">
                <a:solidFill>
                  <a:srgbClr val="00B050"/>
                </a:solidFill>
              </a:rPr>
              <a:t>توليد</a:t>
            </a:r>
            <a:r>
              <a:rPr lang="fr-FR" b="1" dirty="0">
                <a:solidFill>
                  <a:srgbClr val="00B050"/>
                </a:solidFill>
              </a:rPr>
              <a:t> </a:t>
            </a:r>
            <a:r>
              <a:rPr lang="fr-FR" b="1" dirty="0" err="1">
                <a:solidFill>
                  <a:srgbClr val="00B050"/>
                </a:solidFill>
              </a:rPr>
              <a:t>المعرفة</a:t>
            </a:r>
            <a:r>
              <a:rPr lang="fr-FR" b="1" dirty="0">
                <a:solidFill>
                  <a:srgbClr val="00B050"/>
                </a:solidFill>
              </a:rPr>
              <a:t> </a:t>
            </a:r>
            <a:r>
              <a:rPr lang="fr-FR" b="1" dirty="0" err="1">
                <a:solidFill>
                  <a:srgbClr val="00B050"/>
                </a:solidFill>
              </a:rPr>
              <a:t>واستخدامها</a:t>
            </a:r>
            <a:r>
              <a:rPr lang="fr-FR" b="1" dirty="0">
                <a:solidFill>
                  <a:srgbClr val="00B050"/>
                </a:solidFill>
              </a:rPr>
              <a:t> ، </a:t>
            </a:r>
            <a:r>
              <a:rPr lang="fr-FR" b="1" dirty="0" err="1">
                <a:solidFill>
                  <a:srgbClr val="00B050"/>
                </a:solidFill>
              </a:rPr>
              <a:t>ومن</a:t>
            </a:r>
            <a:r>
              <a:rPr lang="fr-FR" b="1" dirty="0">
                <a:solidFill>
                  <a:srgbClr val="00B050"/>
                </a:solidFill>
              </a:rPr>
              <a:t> </a:t>
            </a:r>
            <a:r>
              <a:rPr lang="fr-FR" b="1" dirty="0" err="1">
                <a:solidFill>
                  <a:srgbClr val="00B050"/>
                </a:solidFill>
              </a:rPr>
              <a:t>خلال</a:t>
            </a:r>
            <a:r>
              <a:rPr lang="fr-FR" b="1" dirty="0">
                <a:solidFill>
                  <a:srgbClr val="00B050"/>
                </a:solidFill>
              </a:rPr>
              <a:t> </a:t>
            </a:r>
            <a:r>
              <a:rPr lang="fr-FR" b="1" dirty="0" err="1">
                <a:solidFill>
                  <a:srgbClr val="00B050"/>
                </a:solidFill>
              </a:rPr>
              <a:t>الإجراءات</a:t>
            </a:r>
            <a:r>
              <a:rPr lang="fr-FR" b="1" dirty="0">
                <a:solidFill>
                  <a:srgbClr val="00B050"/>
                </a:solidFill>
              </a:rPr>
              <a:t> </a:t>
            </a:r>
            <a:r>
              <a:rPr lang="fr-FR" b="1" dirty="0" err="1"/>
              <a:t>التصحيحية</a:t>
            </a:r>
            <a:r>
              <a:rPr lang="fr-FR" b="1" dirty="0"/>
              <a:t> </a:t>
            </a:r>
            <a:r>
              <a:rPr lang="fr-FR" b="1" dirty="0" err="1"/>
              <a:t>القائمة</a:t>
            </a:r>
            <a:r>
              <a:rPr lang="fr-FR" b="1" dirty="0"/>
              <a:t> </a:t>
            </a:r>
            <a:r>
              <a:rPr lang="fr-FR" b="1" dirty="0" err="1"/>
              <a:t>على</a:t>
            </a:r>
            <a:r>
              <a:rPr lang="fr-FR" b="1" dirty="0"/>
              <a:t> </a:t>
            </a:r>
            <a:r>
              <a:rPr lang="fr-FR" b="1" dirty="0" err="1"/>
              <a:t>صنع</a:t>
            </a:r>
            <a:r>
              <a:rPr lang="fr-FR" b="1" dirty="0"/>
              <a:t> </a:t>
            </a:r>
            <a:r>
              <a:rPr lang="fr-FR" b="1" dirty="0" err="1"/>
              <a:t>القرار</a:t>
            </a:r>
            <a:r>
              <a:rPr lang="fr-FR" b="1" dirty="0"/>
              <a:t> </a:t>
            </a:r>
            <a:r>
              <a:rPr lang="fr-FR" b="1" dirty="0" err="1"/>
              <a:t>المشترك</a:t>
            </a:r>
            <a:r>
              <a:rPr lang="fr-FR" b="1" dirty="0"/>
              <a:t> </a:t>
            </a:r>
            <a:r>
              <a:rPr lang="fr-FR" b="1" dirty="0" err="1"/>
              <a:t>الذي</a:t>
            </a:r>
            <a:r>
              <a:rPr lang="fr-FR" b="1" dirty="0"/>
              <a:t> </a:t>
            </a:r>
            <a:r>
              <a:rPr lang="fr-FR" b="1" dirty="0" err="1"/>
              <a:t>يشمل</a:t>
            </a:r>
            <a:r>
              <a:rPr lang="fr-FR" b="1" dirty="0"/>
              <a:t> </a:t>
            </a:r>
            <a:r>
              <a:rPr lang="fr-FR" b="1" dirty="0" err="1"/>
              <a:t>جميع</a:t>
            </a:r>
            <a:r>
              <a:rPr lang="fr-FR" b="1" dirty="0"/>
              <a:t> </a:t>
            </a:r>
            <a:r>
              <a:rPr lang="fr-FR" b="1" dirty="0" err="1"/>
              <a:t>أصحاب</a:t>
            </a:r>
            <a:r>
              <a:rPr lang="fr-FR" b="1" dirty="0"/>
              <a:t> </a:t>
            </a:r>
            <a:r>
              <a:rPr lang="fr-FR" b="1" dirty="0" err="1"/>
              <a:t>المصلحة</a:t>
            </a:r>
            <a:r>
              <a:rPr lang="fr-FR" b="1" dirty="0"/>
              <a:t>. </a:t>
            </a:r>
            <a:r>
              <a:rPr lang="fr-FR" b="1" dirty="0" err="1">
                <a:solidFill>
                  <a:srgbClr val="FF0000"/>
                </a:solidFill>
              </a:rPr>
              <a:t>مبادئها</a:t>
            </a:r>
            <a:r>
              <a:rPr lang="fr-FR" b="1" dirty="0">
                <a:solidFill>
                  <a:srgbClr val="FF0000"/>
                </a:solidFill>
              </a:rPr>
              <a:t> </a:t>
            </a:r>
            <a:r>
              <a:rPr lang="fr-FR" b="1" dirty="0" err="1">
                <a:solidFill>
                  <a:srgbClr val="FF0000"/>
                </a:solidFill>
              </a:rPr>
              <a:t>الرئيسية</a:t>
            </a:r>
            <a:r>
              <a:rPr lang="fr-FR" b="1" dirty="0">
                <a:solidFill>
                  <a:srgbClr val="FF0000"/>
                </a:solidFill>
              </a:rPr>
              <a:t> </a:t>
            </a:r>
            <a:r>
              <a:rPr lang="fr-FR" b="1" dirty="0" err="1">
                <a:solidFill>
                  <a:srgbClr val="FF0000"/>
                </a:solidFill>
              </a:rPr>
              <a:t>هي</a:t>
            </a:r>
            <a:r>
              <a:rPr lang="fr-FR" b="1" dirty="0"/>
              <a:t>:</a:t>
            </a:r>
          </a:p>
          <a:p>
            <a:pPr algn="r"/>
            <a:r>
              <a:rPr lang="fr-FR" b="1" dirty="0" err="1"/>
              <a:t>يعتبر</a:t>
            </a:r>
            <a:r>
              <a:rPr lang="fr-FR" b="1" dirty="0"/>
              <a:t> </a:t>
            </a:r>
            <a:r>
              <a:rPr lang="fr-FR" b="1" dirty="0" err="1"/>
              <a:t>السكان</a:t>
            </a:r>
            <a:r>
              <a:rPr lang="fr-FR" b="1" dirty="0"/>
              <a:t> </a:t>
            </a:r>
            <a:r>
              <a:rPr lang="fr-FR" b="1" dirty="0" err="1"/>
              <a:t>المحليون</a:t>
            </a:r>
            <a:r>
              <a:rPr lang="fr-FR" b="1" dirty="0"/>
              <a:t> </a:t>
            </a:r>
            <a:r>
              <a:rPr lang="fr-FR" b="1" dirty="0" err="1"/>
              <a:t>مشاركين</a:t>
            </a:r>
            <a:r>
              <a:rPr lang="fr-FR" b="1" dirty="0"/>
              <a:t> </a:t>
            </a:r>
            <a:r>
              <a:rPr lang="fr-FR" b="1" dirty="0" err="1"/>
              <a:t>نشطين</a:t>
            </a:r>
            <a:r>
              <a:rPr lang="fr-FR" b="1" dirty="0"/>
              <a:t> - </a:t>
            </a:r>
            <a:r>
              <a:rPr lang="fr-FR" b="1" dirty="0" err="1"/>
              <a:t>وليسوا</a:t>
            </a:r>
            <a:r>
              <a:rPr lang="fr-FR" b="1" dirty="0"/>
              <a:t> </a:t>
            </a:r>
            <a:r>
              <a:rPr lang="fr-FR" b="1" dirty="0" err="1"/>
              <a:t>مجرد</a:t>
            </a:r>
            <a:r>
              <a:rPr lang="fr-FR" b="1" dirty="0"/>
              <a:t> </a:t>
            </a:r>
            <a:r>
              <a:rPr lang="fr-FR" b="1" dirty="0" err="1"/>
              <a:t>مصادر</a:t>
            </a:r>
            <a:r>
              <a:rPr lang="fr-FR" b="1" dirty="0"/>
              <a:t> </a:t>
            </a:r>
            <a:r>
              <a:rPr lang="fr-FR" b="1" dirty="0" err="1"/>
              <a:t>للمعلومات</a:t>
            </a:r>
            <a:endParaRPr lang="fr-FR" b="1" dirty="0"/>
          </a:p>
        </p:txBody>
      </p:sp>
    </p:spTree>
    <p:extLst>
      <p:ext uri="{BB962C8B-B14F-4D97-AF65-F5344CB8AC3E}">
        <p14:creationId xmlns:p14="http://schemas.microsoft.com/office/powerpoint/2010/main" val="25980128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4"/>
          <p:cNvPicPr>
            <a:picLocks noChangeAspect="1"/>
          </p:cNvPicPr>
          <p:nvPr/>
        </p:nvPicPr>
        <p:blipFill>
          <a:blip r:embed="rId4"/>
          <a:stretch>
            <a:fillRect/>
          </a:stretch>
        </p:blipFill>
        <p:spPr>
          <a:xfrm>
            <a:off x="9575165" y="367030"/>
            <a:ext cx="2347595" cy="5896610"/>
          </a:xfrm>
          <a:prstGeom prst="rect">
            <a:avLst/>
          </a:prstGeom>
        </p:spPr>
      </p:pic>
      <p:pic>
        <p:nvPicPr>
          <p:cNvPr id="11" name="Picture 5"/>
          <p:cNvPicPr>
            <a:picLocks noChangeAspect="1"/>
          </p:cNvPicPr>
          <p:nvPr/>
        </p:nvPicPr>
        <p:blipFill>
          <a:blip r:embed="rId5"/>
          <a:stretch>
            <a:fillRect/>
          </a:stretch>
        </p:blipFill>
        <p:spPr>
          <a:xfrm>
            <a:off x="-108036" y="-102235"/>
            <a:ext cx="9533101" cy="1610200"/>
          </a:xfrm>
          <a:prstGeom prst="rect">
            <a:avLst/>
          </a:prstGeom>
        </p:spPr>
      </p:pic>
      <p:sp>
        <p:nvSpPr>
          <p:cNvPr id="2" name="TextBox 7"/>
          <p:cNvSpPr txBox="1"/>
          <p:nvPr/>
        </p:nvSpPr>
        <p:spPr>
          <a:xfrm>
            <a:off x="62822" y="368169"/>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Zone de texte 3"/>
          <p:cNvSpPr txBox="1"/>
          <p:nvPr/>
        </p:nvSpPr>
        <p:spPr>
          <a:xfrm>
            <a:off x="-30462" y="1507965"/>
            <a:ext cx="9401175" cy="2862322"/>
          </a:xfrm>
          <a:prstGeom prst="rect">
            <a:avLst/>
          </a:prstGeom>
          <a:noFill/>
          <a:ln w="9525">
            <a:noFill/>
          </a:ln>
        </p:spPr>
        <p:txBody>
          <a:bodyPr wrap="square">
            <a:spAutoFit/>
          </a:bodyPr>
          <a:lstStyle/>
          <a:p>
            <a:pPr lvl="1" algn="ctr"/>
            <a:r>
              <a:rPr lang="en-US" b="1" dirty="0">
                <a:gradFill>
                  <a:gsLst>
                    <a:gs pos="0">
                      <a:srgbClr val="14CD68"/>
                    </a:gs>
                    <a:gs pos="100000">
                      <a:srgbClr val="035C7D"/>
                    </a:gs>
                  </a:gsLst>
                  <a:lin scaled="0"/>
                </a:gradFill>
                <a:latin typeface="Times New Roman" panose="02020603050405020304" charset="0"/>
                <a:cs typeface="Times New Roman" panose="02020603050405020304" charset="0"/>
              </a:rPr>
              <a:t>3.4-Learning and M&amp;E systems</a:t>
            </a:r>
            <a:endParaRPr lang="fr-FR" b="1" dirty="0">
              <a:gradFill>
                <a:gsLst>
                  <a:gs pos="0">
                    <a:srgbClr val="14CD68"/>
                  </a:gs>
                  <a:gs pos="100000">
                    <a:srgbClr val="035C7D"/>
                  </a:gs>
                </a:gsLst>
                <a:lin scaled="0"/>
              </a:gradFill>
              <a:latin typeface="Times New Roman" panose="02020603050405020304" charset="0"/>
              <a:cs typeface="Times New Roman" panose="02020603050405020304" charset="0"/>
            </a:endParaRPr>
          </a:p>
          <a:p>
            <a:pPr lvl="1" algn="ctr"/>
            <a:r>
              <a:rPr lang="en-US" b="1" dirty="0" smtClean="0">
                <a:gradFill>
                  <a:gsLst>
                    <a:gs pos="0">
                      <a:srgbClr val="14CD68"/>
                    </a:gs>
                    <a:gs pos="100000">
                      <a:srgbClr val="035C7D"/>
                    </a:gs>
                  </a:gsLst>
                  <a:lin scaled="0"/>
                </a:gradFill>
                <a:latin typeface="Times New Roman" panose="02020603050405020304" charset="0"/>
                <a:cs typeface="Times New Roman" panose="02020603050405020304" charset="0"/>
              </a:rPr>
              <a:t> </a:t>
            </a:r>
            <a:endParaRPr lang="fr-FR" b="1" dirty="0">
              <a:gradFill>
                <a:gsLst>
                  <a:gs pos="0">
                    <a:srgbClr val="14CD68"/>
                  </a:gs>
                  <a:gs pos="100000">
                    <a:srgbClr val="035C7D"/>
                  </a:gs>
                </a:gsLst>
                <a:lin scaled="0"/>
              </a:gradFill>
              <a:latin typeface="Times New Roman" panose="02020603050405020304" charset="0"/>
              <a:cs typeface="Times New Roman" panose="02020603050405020304" charset="0"/>
            </a:endParaRPr>
          </a:p>
          <a:p>
            <a:pPr marL="342900" indent="-342900" algn="ctr">
              <a:buFont typeface="Wingdings" panose="05000000000000000000" charset="0"/>
              <a:buChar char="Ø"/>
            </a:pPr>
            <a:r>
              <a:rPr lang="en-US" b="1" dirty="0" smtClean="0">
                <a:latin typeface="Times New Roman" panose="02020603050405020304" charset="0"/>
                <a:cs typeface="Times New Roman" panose="02020603050405020304" charset="0"/>
              </a:rPr>
              <a:t>Learning and </a:t>
            </a:r>
            <a:r>
              <a:rPr lang="en-US" b="1" dirty="0">
                <a:latin typeface="Times New Roman" panose="02020603050405020304" charset="0"/>
                <a:cs typeface="Times New Roman" panose="02020603050405020304" charset="0"/>
              </a:rPr>
              <a:t>‘</a:t>
            </a:r>
            <a:r>
              <a:rPr lang="en-US" b="1" dirty="0">
                <a:solidFill>
                  <a:srgbClr val="0070C0"/>
                </a:solidFill>
                <a:latin typeface="Times New Roman" panose="02020603050405020304" charset="0"/>
                <a:cs typeface="Times New Roman" panose="02020603050405020304" charset="0"/>
              </a:rPr>
              <a:t>lesson learning</a:t>
            </a:r>
            <a:r>
              <a:rPr lang="en-US" b="1" dirty="0">
                <a:latin typeface="Times New Roman" panose="02020603050405020304" charset="0"/>
                <a:cs typeface="Times New Roman" panose="02020603050405020304" charset="0"/>
              </a:rPr>
              <a:t>’ have become common parlance in development. So why is this and what exactly do we mean by ‘</a:t>
            </a:r>
            <a:r>
              <a:rPr lang="en-US" b="1" dirty="0">
                <a:solidFill>
                  <a:srgbClr val="C00000"/>
                </a:solidFill>
                <a:latin typeface="Times New Roman" panose="02020603050405020304" charset="0"/>
                <a:cs typeface="Times New Roman" panose="02020603050405020304" charset="0"/>
              </a:rPr>
              <a:t>learning</a:t>
            </a:r>
            <a:r>
              <a:rPr lang="en-US" b="1" dirty="0" smtClean="0">
                <a:latin typeface="Times New Roman" panose="02020603050405020304" charset="0"/>
                <a:cs typeface="Times New Roman" panose="02020603050405020304" charset="0"/>
              </a:rPr>
              <a:t>’?</a:t>
            </a:r>
          </a:p>
          <a:p>
            <a:pPr marL="342900" indent="-342900" algn="ctr">
              <a:buFont typeface="Wingdings" panose="05000000000000000000" charset="0"/>
              <a:buChar char="Ø"/>
            </a:pPr>
            <a:endParaRPr lang="en-US" b="1" dirty="0">
              <a:latin typeface="Times New Roman" panose="02020603050405020304" charset="0"/>
              <a:cs typeface="Times New Roman" panose="02020603050405020304" charset="0"/>
            </a:endParaRPr>
          </a:p>
          <a:p>
            <a:pPr marL="342900" indent="-342900" algn="ctr">
              <a:buFont typeface="Wingdings" panose="05000000000000000000" charset="0"/>
              <a:buChar char="Ø"/>
            </a:pPr>
            <a:endParaRPr lang="en-US" b="1" dirty="0" smtClean="0">
              <a:latin typeface="Times New Roman" panose="02020603050405020304" charset="0"/>
              <a:cs typeface="Times New Roman" panose="02020603050405020304" charset="0"/>
            </a:endParaRPr>
          </a:p>
          <a:p>
            <a:pPr marL="342900" indent="-342900" algn="ctr">
              <a:buFont typeface="Wingdings" panose="05000000000000000000" charset="0"/>
              <a:buChar char="Ø"/>
            </a:pPr>
            <a:r>
              <a:rPr lang="en-US" b="1" dirty="0" smtClean="0">
                <a:latin typeface="Times New Roman" panose="02020603050405020304" charset="0"/>
                <a:cs typeface="Times New Roman" panose="02020603050405020304" charset="0"/>
              </a:rPr>
              <a:t>Models </a:t>
            </a:r>
            <a:r>
              <a:rPr lang="en-US" b="1" dirty="0">
                <a:latin typeface="Times New Roman" panose="02020603050405020304" charset="0"/>
                <a:cs typeface="Times New Roman" panose="02020603050405020304" charset="0"/>
              </a:rPr>
              <a:t>of experiential learning typically comprise </a:t>
            </a:r>
            <a:r>
              <a:rPr lang="en-US" b="1" u="sng" dirty="0">
                <a:latin typeface="Times New Roman" panose="02020603050405020304" charset="0"/>
                <a:cs typeface="Times New Roman" panose="02020603050405020304" charset="0"/>
              </a:rPr>
              <a:t>four dimensions of learning</a:t>
            </a:r>
            <a:r>
              <a:rPr lang="en-US" b="1" dirty="0">
                <a:latin typeface="Times New Roman" panose="02020603050405020304" charset="0"/>
                <a:cs typeface="Times New Roman" panose="02020603050405020304" charset="0"/>
              </a:rPr>
              <a:t>: having an experience; reflecting on that experience; </a:t>
            </a:r>
            <a:r>
              <a:rPr lang="en-US" b="1" dirty="0" err="1">
                <a:latin typeface="Times New Roman" panose="02020603050405020304" charset="0"/>
                <a:cs typeface="Times New Roman" panose="02020603050405020304" charset="0"/>
              </a:rPr>
              <a:t>conceptualising</a:t>
            </a:r>
            <a:r>
              <a:rPr lang="en-US" b="1" dirty="0">
                <a:latin typeface="Times New Roman" panose="02020603050405020304" charset="0"/>
                <a:cs typeface="Times New Roman" panose="02020603050405020304" charset="0"/>
              </a:rPr>
              <a:t> from the experience; and then testing out new ideas/concepts which lead to a new </a:t>
            </a:r>
            <a:r>
              <a:rPr lang="en-US" b="1" dirty="0" smtClean="0">
                <a:latin typeface="Times New Roman" panose="02020603050405020304" charset="0"/>
                <a:cs typeface="Times New Roman" panose="02020603050405020304" charset="0"/>
              </a:rPr>
              <a:t>experience</a:t>
            </a:r>
            <a:endParaRPr lang="fr-FR" b="1" dirty="0">
              <a:latin typeface="Times New Roman" panose="02020603050405020304" charset="0"/>
              <a:cs typeface="Times New Roman" panose="02020603050405020304" charset="0"/>
            </a:endParaRPr>
          </a:p>
          <a:p>
            <a:pPr marL="342900" indent="-342900" algn="ctr">
              <a:buFont typeface="Wingdings" panose="05000000000000000000" charset="0"/>
              <a:buChar char="Ø"/>
            </a:pPr>
            <a:endParaRPr lang="fr-FR" b="1" dirty="0">
              <a:latin typeface="Times New Roman" panose="02020603050405020304" charset="0"/>
              <a:cs typeface="Times New Roman" panose="02020603050405020304" charset="0"/>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3" name="Rectangle 2"/>
          <p:cNvSpPr/>
          <p:nvPr/>
        </p:nvSpPr>
        <p:spPr>
          <a:xfrm>
            <a:off x="322217" y="4218671"/>
            <a:ext cx="9048496" cy="1846659"/>
          </a:xfrm>
          <a:prstGeom prst="rect">
            <a:avLst/>
          </a:prstGeom>
        </p:spPr>
        <p:txBody>
          <a:bodyPr wrap="square">
            <a:spAutoFit/>
          </a:bodyPr>
          <a:lstStyle/>
          <a:p>
            <a:pPr algn="ctr"/>
            <a:r>
              <a:rPr lang="fr-FR" b="1" dirty="0" err="1" smtClean="0">
                <a:solidFill>
                  <a:srgbClr val="FF0000"/>
                </a:solidFill>
              </a:rPr>
              <a:t>أنظمة</a:t>
            </a:r>
            <a:r>
              <a:rPr lang="fr-FR" b="1" dirty="0" smtClean="0">
                <a:solidFill>
                  <a:srgbClr val="FF0000"/>
                </a:solidFill>
              </a:rPr>
              <a:t> </a:t>
            </a:r>
            <a:r>
              <a:rPr lang="fr-FR" b="1" dirty="0" err="1">
                <a:solidFill>
                  <a:srgbClr val="FF0000"/>
                </a:solidFill>
              </a:rPr>
              <a:t>التعلم</a:t>
            </a:r>
            <a:r>
              <a:rPr lang="fr-FR" b="1" dirty="0">
                <a:solidFill>
                  <a:srgbClr val="FF0000"/>
                </a:solidFill>
              </a:rPr>
              <a:t> </a:t>
            </a:r>
            <a:r>
              <a:rPr lang="fr-FR" b="1" dirty="0" err="1">
                <a:solidFill>
                  <a:srgbClr val="FF0000"/>
                </a:solidFill>
              </a:rPr>
              <a:t>والرصد</a:t>
            </a:r>
            <a:r>
              <a:rPr lang="fr-FR" b="1" dirty="0">
                <a:solidFill>
                  <a:srgbClr val="FF0000"/>
                </a:solidFill>
              </a:rPr>
              <a:t> </a:t>
            </a:r>
            <a:r>
              <a:rPr lang="fr-FR" b="1" dirty="0" err="1">
                <a:solidFill>
                  <a:srgbClr val="FF0000"/>
                </a:solidFill>
              </a:rPr>
              <a:t>والتقييم</a:t>
            </a:r>
            <a:endParaRPr lang="fr-FR" b="1" dirty="0">
              <a:solidFill>
                <a:srgbClr val="FF0000"/>
              </a:solidFill>
            </a:endParaRPr>
          </a:p>
          <a:p>
            <a:pPr algn="r"/>
            <a:r>
              <a:rPr lang="fr-FR" dirty="0"/>
              <a:t> </a:t>
            </a:r>
          </a:p>
          <a:p>
            <a:pPr algn="r"/>
            <a:r>
              <a:rPr lang="fr-FR" b="1" dirty="0" err="1"/>
              <a:t>أصبح</a:t>
            </a:r>
            <a:r>
              <a:rPr lang="fr-FR" b="1" dirty="0"/>
              <a:t> </a:t>
            </a:r>
            <a:r>
              <a:rPr lang="fr-FR" b="1" dirty="0" err="1"/>
              <a:t>التعلم</a:t>
            </a:r>
            <a:r>
              <a:rPr lang="fr-FR" b="1" dirty="0"/>
              <a:t> و </a:t>
            </a:r>
            <a:r>
              <a:rPr lang="fr-FR" dirty="0"/>
              <a:t>"</a:t>
            </a:r>
            <a:r>
              <a:rPr lang="fr-FR" b="1" dirty="0" err="1"/>
              <a:t>تعلم</a:t>
            </a:r>
            <a:r>
              <a:rPr lang="fr-FR" b="1" dirty="0"/>
              <a:t> </a:t>
            </a:r>
            <a:r>
              <a:rPr lang="fr-FR" b="1" dirty="0" err="1"/>
              <a:t>الدروس</a:t>
            </a:r>
            <a:r>
              <a:rPr lang="fr-FR" b="1" dirty="0" smtClean="0"/>
              <a:t>"</a:t>
            </a:r>
            <a:endParaRPr lang="fr-FR" sz="2000" b="1" dirty="0"/>
          </a:p>
          <a:p>
            <a:pPr algn="ctr"/>
            <a:r>
              <a:rPr lang="fr-FR" sz="2000" b="1" dirty="0" err="1"/>
              <a:t>تشتمل</a:t>
            </a:r>
            <a:r>
              <a:rPr lang="fr-FR" sz="2000" b="1" dirty="0"/>
              <a:t> </a:t>
            </a:r>
            <a:r>
              <a:rPr lang="fr-FR" sz="2000" b="1" dirty="0" err="1"/>
              <a:t>نماذج</a:t>
            </a:r>
            <a:r>
              <a:rPr lang="fr-FR" sz="2000" b="1" dirty="0"/>
              <a:t> </a:t>
            </a:r>
            <a:r>
              <a:rPr lang="fr-FR" sz="2000" b="1" dirty="0" err="1"/>
              <a:t>التعلم</a:t>
            </a:r>
            <a:r>
              <a:rPr lang="fr-FR" sz="2000" b="1" dirty="0"/>
              <a:t> </a:t>
            </a:r>
            <a:r>
              <a:rPr lang="fr-FR" sz="2000" b="1" dirty="0" err="1"/>
              <a:t>التجريبي</a:t>
            </a:r>
            <a:r>
              <a:rPr lang="fr-FR" sz="2000" b="1" dirty="0"/>
              <a:t> </a:t>
            </a:r>
            <a:r>
              <a:rPr lang="fr-FR" sz="2000" b="1" dirty="0" err="1"/>
              <a:t>عادةً</a:t>
            </a:r>
            <a:r>
              <a:rPr lang="fr-FR" sz="2000" b="1" dirty="0"/>
              <a:t> </a:t>
            </a:r>
            <a:r>
              <a:rPr lang="fr-FR" sz="2000" b="1" dirty="0" err="1"/>
              <a:t>على</a:t>
            </a:r>
            <a:r>
              <a:rPr lang="fr-FR" sz="2000" b="1" dirty="0"/>
              <a:t> </a:t>
            </a:r>
            <a:r>
              <a:rPr lang="fr-FR" sz="2000" b="1" dirty="0" err="1"/>
              <a:t>أربعة</a:t>
            </a:r>
            <a:r>
              <a:rPr lang="fr-FR" sz="2000" b="1" dirty="0"/>
              <a:t> </a:t>
            </a:r>
            <a:r>
              <a:rPr lang="fr-FR" sz="2000" b="1" dirty="0" err="1"/>
              <a:t>أبعاد</a:t>
            </a:r>
            <a:r>
              <a:rPr lang="fr-FR" sz="2000" b="1" dirty="0"/>
              <a:t> </a:t>
            </a:r>
            <a:r>
              <a:rPr lang="fr-FR" sz="2000" b="1" dirty="0" err="1" smtClean="0"/>
              <a:t>للتعلم:امتلاك</a:t>
            </a:r>
            <a:r>
              <a:rPr lang="fr-FR" sz="2000" b="1" dirty="0" smtClean="0"/>
              <a:t> </a:t>
            </a:r>
            <a:r>
              <a:rPr lang="fr-FR" sz="2000" b="1" dirty="0" err="1"/>
              <a:t>خبرة</a:t>
            </a:r>
            <a:r>
              <a:rPr lang="fr-FR" sz="2000" b="1" dirty="0"/>
              <a:t> ؛ </a:t>
            </a:r>
            <a:r>
              <a:rPr lang="fr-FR" sz="2000" b="1" dirty="0" err="1"/>
              <a:t>التفكير</a:t>
            </a:r>
            <a:r>
              <a:rPr lang="fr-FR" sz="2000" b="1" dirty="0"/>
              <a:t> </a:t>
            </a:r>
            <a:r>
              <a:rPr lang="fr-FR" sz="2000" b="1" dirty="0" err="1"/>
              <a:t>في</a:t>
            </a:r>
            <a:r>
              <a:rPr lang="fr-FR" sz="2000" b="1" dirty="0"/>
              <a:t> </a:t>
            </a:r>
            <a:r>
              <a:rPr lang="fr-FR" sz="2000" b="1" dirty="0" err="1"/>
              <a:t>تلك</a:t>
            </a:r>
            <a:r>
              <a:rPr lang="fr-FR" sz="2000" b="1" dirty="0"/>
              <a:t> </a:t>
            </a:r>
            <a:r>
              <a:rPr lang="fr-FR" sz="2000" b="1" dirty="0" err="1"/>
              <a:t>التجربة</a:t>
            </a:r>
            <a:r>
              <a:rPr lang="fr-FR" sz="2000" b="1" dirty="0"/>
              <a:t> ؛ </a:t>
            </a:r>
            <a:r>
              <a:rPr lang="fr-FR" sz="2000" b="1" dirty="0" err="1"/>
              <a:t>التصور</a:t>
            </a:r>
            <a:r>
              <a:rPr lang="fr-FR" sz="2000" b="1" dirty="0"/>
              <a:t> </a:t>
            </a:r>
            <a:r>
              <a:rPr lang="fr-FR" sz="2000" b="1" dirty="0" err="1" smtClean="0"/>
              <a:t>من</a:t>
            </a:r>
            <a:r>
              <a:rPr lang="fr-FR" sz="2000" b="1" dirty="0" smtClean="0"/>
              <a:t> </a:t>
            </a:r>
            <a:r>
              <a:rPr lang="ar-AE" sz="2000" b="1" dirty="0" smtClean="0"/>
              <a:t>خبرة</a:t>
            </a:r>
            <a:r>
              <a:rPr lang="ar-AE" sz="2000" b="1" dirty="0"/>
              <a:t>؛ </a:t>
            </a:r>
            <a:r>
              <a:rPr lang="ar-AE" sz="2000" b="1" u="sng" dirty="0"/>
              <a:t>التفكير في تلك التجربة ؛ التصور من التجربة ؛ ثم اختبار الأفكار / المفاهيم الجديدة التي تؤدي إلى تجربة جديدة</a:t>
            </a:r>
            <a:endParaRPr lang="fr-FR" sz="2000" b="1" u="sng" dirty="0"/>
          </a:p>
        </p:txBody>
      </p:sp>
    </p:spTree>
    <p:extLst>
      <p:ext uri="{BB962C8B-B14F-4D97-AF65-F5344CB8AC3E}">
        <p14:creationId xmlns:p14="http://schemas.microsoft.com/office/powerpoint/2010/main" val="4071560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4"/>
          <p:cNvPicPr>
            <a:picLocks noChangeAspect="1"/>
          </p:cNvPicPr>
          <p:nvPr/>
        </p:nvPicPr>
        <p:blipFill>
          <a:blip r:embed="rId4"/>
          <a:stretch>
            <a:fillRect/>
          </a:stretch>
        </p:blipFill>
        <p:spPr>
          <a:xfrm>
            <a:off x="9575165" y="367030"/>
            <a:ext cx="2347595" cy="5896610"/>
          </a:xfrm>
          <a:prstGeom prst="rect">
            <a:avLst/>
          </a:prstGeom>
        </p:spPr>
      </p:pic>
      <p:pic>
        <p:nvPicPr>
          <p:cNvPr id="11" name="Picture 5"/>
          <p:cNvPicPr>
            <a:picLocks noChangeAspect="1"/>
          </p:cNvPicPr>
          <p:nvPr/>
        </p:nvPicPr>
        <p:blipFill>
          <a:blip r:embed="rId5"/>
          <a:stretch>
            <a:fillRect/>
          </a:stretch>
        </p:blipFill>
        <p:spPr>
          <a:xfrm>
            <a:off x="-108036" y="-102235"/>
            <a:ext cx="9533101" cy="1610200"/>
          </a:xfrm>
          <a:prstGeom prst="rect">
            <a:avLst/>
          </a:prstGeom>
        </p:spPr>
      </p:pic>
      <p:sp>
        <p:nvSpPr>
          <p:cNvPr id="2" name="TextBox 7"/>
          <p:cNvSpPr txBox="1"/>
          <p:nvPr/>
        </p:nvSpPr>
        <p:spPr>
          <a:xfrm>
            <a:off x="62822" y="368169"/>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Zone de texte 3"/>
          <p:cNvSpPr txBox="1"/>
          <p:nvPr/>
        </p:nvSpPr>
        <p:spPr>
          <a:xfrm>
            <a:off x="53975" y="1440815"/>
            <a:ext cx="9401175" cy="2531270"/>
          </a:xfrm>
          <a:prstGeom prst="rect">
            <a:avLst/>
          </a:prstGeom>
          <a:noFill/>
          <a:ln w="9525">
            <a:noFill/>
          </a:ln>
        </p:spPr>
        <p:txBody>
          <a:bodyPr wrap="square">
            <a:spAutoFit/>
          </a:bodyPr>
          <a:lstStyle/>
          <a:p>
            <a:pPr lvl="1" algn="ctr"/>
            <a:r>
              <a:rPr lang="en-US" sz="1400" b="1" dirty="0">
                <a:solidFill>
                  <a:srgbClr val="0070C0"/>
                </a:solidFill>
                <a:latin typeface="Times New Roman" panose="02020603050405020304" charset="0"/>
                <a:cs typeface="Times New Roman" panose="02020603050405020304" charset="0"/>
              </a:rPr>
              <a:t>CARE and reflective </a:t>
            </a:r>
            <a:r>
              <a:rPr lang="en-US" sz="1400" b="1" dirty="0" smtClean="0">
                <a:solidFill>
                  <a:srgbClr val="0070C0"/>
                </a:solidFill>
                <a:latin typeface="Times New Roman" panose="02020603050405020304" charset="0"/>
                <a:cs typeface="Times New Roman" panose="02020603050405020304" charset="0"/>
              </a:rPr>
              <a:t>practice</a:t>
            </a:r>
            <a:endParaRPr lang="fr-FR" sz="1400" b="1" dirty="0">
              <a:latin typeface="Times New Roman" panose="02020603050405020304" charset="0"/>
              <a:cs typeface="Times New Roman" panose="02020603050405020304" charset="0"/>
            </a:endParaRPr>
          </a:p>
          <a:p>
            <a:pPr marL="285750" indent="-285750" algn="ctr">
              <a:lnSpc>
                <a:spcPct val="150000"/>
              </a:lnSpc>
              <a:buFont typeface="Wingdings" panose="05000000000000000000" pitchFamily="2" charset="2"/>
              <a:buChar char="Ø"/>
            </a:pPr>
            <a:r>
              <a:rPr lang="en-US" sz="1400" b="1" dirty="0" smtClean="0">
                <a:solidFill>
                  <a:srgbClr val="7030A0"/>
                </a:solidFill>
                <a:latin typeface="Times New Roman" panose="02020603050405020304" charset="0"/>
                <a:cs typeface="Times New Roman" panose="02020603050405020304" charset="0"/>
              </a:rPr>
              <a:t>Having </a:t>
            </a:r>
            <a:r>
              <a:rPr lang="en-US" sz="1400" b="1" dirty="0">
                <a:solidFill>
                  <a:srgbClr val="7030A0"/>
                </a:solidFill>
                <a:latin typeface="Times New Roman" panose="02020603050405020304" charset="0"/>
                <a:cs typeface="Times New Roman" panose="02020603050405020304" charset="0"/>
              </a:rPr>
              <a:t>asked a question that begs an answer, and designed a plan for collecting that information, staff need to reflect on their experiences and ask such questions as:</a:t>
            </a:r>
            <a:endParaRPr lang="fr-FR" sz="1400" b="1" dirty="0">
              <a:solidFill>
                <a:srgbClr val="7030A0"/>
              </a:solidFill>
              <a:latin typeface="Times New Roman" panose="02020603050405020304" charset="0"/>
              <a:cs typeface="Times New Roman" panose="02020603050405020304" charset="0"/>
            </a:endParaRPr>
          </a:p>
          <a:p>
            <a:pPr lvl="1">
              <a:lnSpc>
                <a:spcPct val="150000"/>
              </a:lnSpc>
            </a:pPr>
            <a:r>
              <a:rPr lang="en-US" sz="1400" b="1" dirty="0">
                <a:solidFill>
                  <a:srgbClr val="C00000"/>
                </a:solidFill>
                <a:latin typeface="Times New Roman" panose="02020603050405020304" charset="0"/>
                <a:cs typeface="Times New Roman" panose="02020603050405020304" charset="0"/>
              </a:rPr>
              <a:t>What were the anticipated effects?</a:t>
            </a:r>
            <a:endParaRPr lang="fr-FR" sz="1400" b="1" dirty="0">
              <a:solidFill>
                <a:srgbClr val="C00000"/>
              </a:solidFill>
              <a:latin typeface="Times New Roman" panose="02020603050405020304" charset="0"/>
              <a:cs typeface="Times New Roman" panose="02020603050405020304" charset="0"/>
            </a:endParaRPr>
          </a:p>
          <a:p>
            <a:pPr lvl="1">
              <a:lnSpc>
                <a:spcPct val="150000"/>
              </a:lnSpc>
            </a:pPr>
            <a:r>
              <a:rPr lang="en-US" sz="1400" b="1" dirty="0">
                <a:solidFill>
                  <a:srgbClr val="002060"/>
                </a:solidFill>
                <a:latin typeface="Times New Roman" panose="02020603050405020304" charset="0"/>
                <a:cs typeface="Times New Roman" panose="02020603050405020304" charset="0"/>
              </a:rPr>
              <a:t>Were there some unanticipated effects?</a:t>
            </a:r>
            <a:endParaRPr lang="fr-FR" sz="1400" b="1" dirty="0">
              <a:solidFill>
                <a:srgbClr val="002060"/>
              </a:solidFill>
              <a:latin typeface="Times New Roman" panose="02020603050405020304" charset="0"/>
              <a:cs typeface="Times New Roman" panose="02020603050405020304" charset="0"/>
            </a:endParaRPr>
          </a:p>
          <a:p>
            <a:pPr lvl="1">
              <a:lnSpc>
                <a:spcPct val="150000"/>
              </a:lnSpc>
            </a:pPr>
            <a:r>
              <a:rPr lang="en-US" sz="1400" b="1" dirty="0">
                <a:solidFill>
                  <a:schemeClr val="accent6">
                    <a:lumMod val="75000"/>
                  </a:schemeClr>
                </a:solidFill>
                <a:latin typeface="Times New Roman" panose="02020603050405020304" charset="0"/>
                <a:cs typeface="Times New Roman" panose="02020603050405020304" charset="0"/>
              </a:rPr>
              <a:t>What have we learned from this?</a:t>
            </a:r>
            <a:endParaRPr lang="fr-FR" sz="1400" b="1" dirty="0">
              <a:solidFill>
                <a:schemeClr val="accent6">
                  <a:lumMod val="75000"/>
                </a:schemeClr>
              </a:solidFill>
              <a:latin typeface="Times New Roman" panose="02020603050405020304" charset="0"/>
              <a:cs typeface="Times New Roman" panose="02020603050405020304" charset="0"/>
            </a:endParaRPr>
          </a:p>
          <a:p>
            <a:pPr lvl="1">
              <a:lnSpc>
                <a:spcPct val="150000"/>
              </a:lnSpc>
            </a:pPr>
            <a:r>
              <a:rPr lang="en-US" sz="1400" b="1" dirty="0">
                <a:solidFill>
                  <a:schemeClr val="accent2">
                    <a:lumMod val="75000"/>
                  </a:schemeClr>
                </a:solidFill>
                <a:latin typeface="Times New Roman" panose="02020603050405020304" charset="0"/>
                <a:cs typeface="Times New Roman" panose="02020603050405020304" charset="0"/>
              </a:rPr>
              <a:t>What might we have to relearn or unlearn in our work?</a:t>
            </a:r>
            <a:endParaRPr lang="fr-FR" sz="1400" b="1" dirty="0">
              <a:solidFill>
                <a:schemeClr val="accent2">
                  <a:lumMod val="75000"/>
                </a:schemeClr>
              </a:solidFill>
              <a:latin typeface="Times New Roman" panose="02020603050405020304" charset="0"/>
              <a:cs typeface="Times New Roman" panose="02020603050405020304" charset="0"/>
            </a:endParaRPr>
          </a:p>
          <a:p>
            <a:pPr lvl="1">
              <a:lnSpc>
                <a:spcPct val="150000"/>
              </a:lnSpc>
            </a:pPr>
            <a:r>
              <a:rPr lang="en-US" sz="1400" b="1" dirty="0">
                <a:solidFill>
                  <a:srgbClr val="00B0F0"/>
                </a:solidFill>
                <a:latin typeface="Times New Roman" panose="02020603050405020304" charset="0"/>
                <a:cs typeface="Times New Roman" panose="02020603050405020304" charset="0"/>
              </a:rPr>
              <a:t>What are our next steps</a:t>
            </a:r>
            <a:r>
              <a:rPr lang="en-US" sz="1400" b="1" dirty="0" smtClean="0">
                <a:solidFill>
                  <a:srgbClr val="00B0F0"/>
                </a:solidFill>
                <a:latin typeface="Times New Roman" panose="02020603050405020304" charset="0"/>
                <a:cs typeface="Times New Roman" panose="02020603050405020304" charset="0"/>
              </a:rPr>
              <a:t>?</a:t>
            </a:r>
            <a:endParaRPr lang="fr-FR" sz="1400" b="1" dirty="0">
              <a:solidFill>
                <a:srgbClr val="00B0F0"/>
              </a:solidFill>
              <a:latin typeface="Times New Roman" panose="02020603050405020304" charset="0"/>
              <a:cs typeface="Times New Roman" panose="02020603050405020304" charset="0"/>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3" name="Rectangle 2"/>
          <p:cNvSpPr/>
          <p:nvPr/>
        </p:nvSpPr>
        <p:spPr>
          <a:xfrm>
            <a:off x="322217" y="4330064"/>
            <a:ext cx="8734695" cy="2340705"/>
          </a:xfrm>
          <a:prstGeom prst="rect">
            <a:avLst/>
          </a:prstGeom>
        </p:spPr>
        <p:txBody>
          <a:bodyPr wrap="square">
            <a:spAutoFit/>
          </a:bodyPr>
          <a:lstStyle/>
          <a:p>
            <a:pPr algn="ctr"/>
            <a:r>
              <a:rPr lang="fr-FR" b="1" dirty="0" err="1">
                <a:solidFill>
                  <a:srgbClr val="FF0000"/>
                </a:solidFill>
              </a:rPr>
              <a:t>رعاية</a:t>
            </a:r>
            <a:r>
              <a:rPr lang="fr-FR" b="1" dirty="0">
                <a:solidFill>
                  <a:srgbClr val="FF0000"/>
                </a:solidFill>
              </a:rPr>
              <a:t> </a:t>
            </a:r>
            <a:r>
              <a:rPr lang="fr-FR" b="1" dirty="0" err="1">
                <a:solidFill>
                  <a:srgbClr val="FF0000"/>
                </a:solidFill>
              </a:rPr>
              <a:t>وممارسة</a:t>
            </a:r>
            <a:r>
              <a:rPr lang="fr-FR" b="1" dirty="0">
                <a:solidFill>
                  <a:srgbClr val="FF0000"/>
                </a:solidFill>
              </a:rPr>
              <a:t> </a:t>
            </a:r>
            <a:r>
              <a:rPr lang="fr-FR" b="1" dirty="0" err="1">
                <a:solidFill>
                  <a:srgbClr val="FF0000"/>
                </a:solidFill>
              </a:rPr>
              <a:t>عاكسة</a:t>
            </a:r>
            <a:endParaRPr lang="fr-FR" b="1" dirty="0">
              <a:solidFill>
                <a:srgbClr val="FF0000"/>
              </a:solidFill>
            </a:endParaRPr>
          </a:p>
          <a:p>
            <a:pPr algn="r"/>
            <a:r>
              <a:rPr lang="fr-FR" b="1" dirty="0" err="1"/>
              <a:t>بعد</a:t>
            </a:r>
            <a:r>
              <a:rPr lang="fr-FR" b="1" dirty="0"/>
              <a:t> </a:t>
            </a:r>
            <a:r>
              <a:rPr lang="fr-FR" b="1" dirty="0" err="1"/>
              <a:t>طرح</a:t>
            </a:r>
            <a:r>
              <a:rPr lang="fr-FR" b="1" dirty="0"/>
              <a:t> </a:t>
            </a:r>
            <a:r>
              <a:rPr lang="fr-FR" b="1" dirty="0" err="1"/>
              <a:t>سؤال</a:t>
            </a:r>
            <a:r>
              <a:rPr lang="fr-FR" b="1" dirty="0"/>
              <a:t> </a:t>
            </a:r>
            <a:r>
              <a:rPr lang="fr-FR" b="1" dirty="0" err="1"/>
              <a:t>يطرح</a:t>
            </a:r>
            <a:r>
              <a:rPr lang="fr-FR" b="1" dirty="0"/>
              <a:t> </a:t>
            </a:r>
            <a:r>
              <a:rPr lang="fr-FR" b="1" dirty="0" err="1"/>
              <a:t>إجابة</a:t>
            </a:r>
            <a:r>
              <a:rPr lang="fr-FR" b="1" dirty="0"/>
              <a:t> ، </a:t>
            </a:r>
            <a:r>
              <a:rPr lang="fr-FR" b="1" dirty="0" err="1"/>
              <a:t>وتصميم</a:t>
            </a:r>
            <a:r>
              <a:rPr lang="fr-FR" b="1" dirty="0"/>
              <a:t> </a:t>
            </a:r>
            <a:r>
              <a:rPr lang="fr-FR" b="1" dirty="0" err="1"/>
              <a:t>خطة</a:t>
            </a:r>
            <a:r>
              <a:rPr lang="fr-FR" b="1" dirty="0"/>
              <a:t> </a:t>
            </a:r>
            <a:r>
              <a:rPr lang="fr-FR" b="1" dirty="0" err="1"/>
              <a:t>لجمع</a:t>
            </a:r>
            <a:r>
              <a:rPr lang="fr-FR" b="1" dirty="0"/>
              <a:t> </a:t>
            </a:r>
            <a:r>
              <a:rPr lang="fr-FR" b="1" dirty="0" err="1"/>
              <a:t>تلك</a:t>
            </a:r>
            <a:r>
              <a:rPr lang="fr-FR" b="1" dirty="0"/>
              <a:t> </a:t>
            </a:r>
            <a:r>
              <a:rPr lang="fr-FR" b="1" dirty="0" err="1"/>
              <a:t>المعلومات</a:t>
            </a:r>
            <a:r>
              <a:rPr lang="fr-FR" b="1" dirty="0"/>
              <a:t> ، </a:t>
            </a:r>
            <a:r>
              <a:rPr lang="fr-FR" b="1" dirty="0" err="1"/>
              <a:t>يحتاج</a:t>
            </a:r>
            <a:r>
              <a:rPr lang="fr-FR" b="1" dirty="0"/>
              <a:t> </a:t>
            </a:r>
            <a:r>
              <a:rPr lang="fr-FR" b="1" dirty="0" err="1"/>
              <a:t>الموظفون</a:t>
            </a:r>
            <a:r>
              <a:rPr lang="fr-FR" b="1" dirty="0"/>
              <a:t> </a:t>
            </a:r>
            <a:r>
              <a:rPr lang="fr-FR" b="1" dirty="0" err="1"/>
              <a:t>إلى</a:t>
            </a:r>
            <a:r>
              <a:rPr lang="fr-FR" b="1" dirty="0"/>
              <a:t> </a:t>
            </a:r>
            <a:r>
              <a:rPr lang="fr-FR" b="1" dirty="0" err="1"/>
              <a:t>التفكير</a:t>
            </a:r>
            <a:r>
              <a:rPr lang="fr-FR" b="1" dirty="0"/>
              <a:t> </a:t>
            </a:r>
            <a:r>
              <a:rPr lang="fr-FR" b="1" dirty="0" err="1"/>
              <a:t>في</a:t>
            </a:r>
            <a:r>
              <a:rPr lang="fr-FR" b="1" dirty="0"/>
              <a:t> </a:t>
            </a:r>
            <a:r>
              <a:rPr lang="fr-FR" b="1" dirty="0" err="1"/>
              <a:t>تجاربهم</a:t>
            </a:r>
            <a:r>
              <a:rPr lang="fr-FR" b="1" dirty="0"/>
              <a:t> </a:t>
            </a:r>
            <a:r>
              <a:rPr lang="fr-FR" b="1" dirty="0" err="1"/>
              <a:t>وطرح</a:t>
            </a:r>
            <a:r>
              <a:rPr lang="fr-FR" b="1" dirty="0"/>
              <a:t> </a:t>
            </a:r>
            <a:r>
              <a:rPr lang="fr-FR" b="1" dirty="0" err="1"/>
              <a:t>أسئلة</a:t>
            </a:r>
            <a:r>
              <a:rPr lang="fr-FR" b="1" dirty="0"/>
              <a:t> </a:t>
            </a:r>
            <a:r>
              <a:rPr lang="fr-FR" b="1" dirty="0" err="1"/>
              <a:t>مثل</a:t>
            </a:r>
            <a:r>
              <a:rPr lang="fr-FR" b="1" dirty="0"/>
              <a:t>:</a:t>
            </a:r>
          </a:p>
          <a:p>
            <a:pPr algn="r"/>
            <a:r>
              <a:rPr lang="fr-FR" b="1" dirty="0" err="1"/>
              <a:t>ما</a:t>
            </a:r>
            <a:r>
              <a:rPr lang="fr-FR" b="1" dirty="0"/>
              <a:t> </a:t>
            </a:r>
            <a:r>
              <a:rPr lang="fr-FR" b="1" dirty="0" err="1"/>
              <a:t>هي</a:t>
            </a:r>
            <a:r>
              <a:rPr lang="fr-FR" b="1" dirty="0"/>
              <a:t> </a:t>
            </a:r>
            <a:r>
              <a:rPr lang="fr-FR" b="1" dirty="0" err="1"/>
              <a:t>الآثار</a:t>
            </a:r>
            <a:r>
              <a:rPr lang="fr-FR" b="1" dirty="0"/>
              <a:t> </a:t>
            </a:r>
            <a:r>
              <a:rPr lang="fr-FR" b="1" dirty="0" err="1"/>
              <a:t>المتوقعة</a:t>
            </a:r>
            <a:r>
              <a:rPr lang="fr-FR" b="1" dirty="0"/>
              <a:t>؟</a:t>
            </a:r>
          </a:p>
          <a:p>
            <a:pPr algn="r"/>
            <a:r>
              <a:rPr lang="fr-FR" b="1" dirty="0" err="1"/>
              <a:t>هل</a:t>
            </a:r>
            <a:r>
              <a:rPr lang="fr-FR" b="1" dirty="0"/>
              <a:t> </a:t>
            </a:r>
            <a:r>
              <a:rPr lang="fr-FR" b="1" dirty="0" err="1"/>
              <a:t>كانت</a:t>
            </a:r>
            <a:r>
              <a:rPr lang="fr-FR" b="1" dirty="0"/>
              <a:t> </a:t>
            </a:r>
            <a:r>
              <a:rPr lang="fr-FR" b="1" dirty="0" err="1"/>
              <a:t>هناك</a:t>
            </a:r>
            <a:r>
              <a:rPr lang="fr-FR" b="1" dirty="0"/>
              <a:t> </a:t>
            </a:r>
            <a:r>
              <a:rPr lang="fr-FR" b="1" dirty="0" err="1"/>
              <a:t>بعض</a:t>
            </a:r>
            <a:r>
              <a:rPr lang="fr-FR" b="1" dirty="0"/>
              <a:t> </a:t>
            </a:r>
            <a:r>
              <a:rPr lang="fr-FR" b="1" dirty="0" err="1"/>
              <a:t>الآثار</a:t>
            </a:r>
            <a:r>
              <a:rPr lang="fr-FR" b="1" dirty="0"/>
              <a:t> </a:t>
            </a:r>
            <a:r>
              <a:rPr lang="fr-FR" b="1" dirty="0" err="1"/>
              <a:t>غير</a:t>
            </a:r>
            <a:r>
              <a:rPr lang="fr-FR" b="1" dirty="0"/>
              <a:t> </a:t>
            </a:r>
            <a:r>
              <a:rPr lang="fr-FR" b="1" dirty="0" err="1"/>
              <a:t>المتوقعة</a:t>
            </a:r>
            <a:r>
              <a:rPr lang="fr-FR" b="1" dirty="0"/>
              <a:t>؟</a:t>
            </a:r>
          </a:p>
          <a:p>
            <a:pPr algn="r"/>
            <a:r>
              <a:rPr lang="fr-FR" b="1" dirty="0" err="1"/>
              <a:t>ماذا</a:t>
            </a:r>
            <a:r>
              <a:rPr lang="fr-FR" b="1" dirty="0"/>
              <a:t> </a:t>
            </a:r>
            <a:r>
              <a:rPr lang="fr-FR" b="1" dirty="0" err="1"/>
              <a:t>تعلمنا</a:t>
            </a:r>
            <a:r>
              <a:rPr lang="fr-FR" b="1" dirty="0"/>
              <a:t> </a:t>
            </a:r>
            <a:r>
              <a:rPr lang="fr-FR" b="1" dirty="0" err="1"/>
              <a:t>من</a:t>
            </a:r>
            <a:r>
              <a:rPr lang="fr-FR" b="1" dirty="0"/>
              <a:t> </a:t>
            </a:r>
            <a:r>
              <a:rPr lang="fr-FR" b="1" dirty="0" err="1"/>
              <a:t>هذا</a:t>
            </a:r>
            <a:r>
              <a:rPr lang="fr-FR" b="1" dirty="0"/>
              <a:t>؟</a:t>
            </a:r>
          </a:p>
          <a:p>
            <a:pPr algn="r"/>
            <a:r>
              <a:rPr lang="fr-FR" b="1" dirty="0" err="1"/>
              <a:t>ما</a:t>
            </a:r>
            <a:r>
              <a:rPr lang="fr-FR" b="1" dirty="0"/>
              <a:t> </a:t>
            </a:r>
            <a:r>
              <a:rPr lang="fr-FR" b="1" dirty="0" err="1"/>
              <a:t>الذي</a:t>
            </a:r>
            <a:r>
              <a:rPr lang="fr-FR" b="1" dirty="0"/>
              <a:t> </a:t>
            </a:r>
            <a:r>
              <a:rPr lang="fr-FR" b="1" dirty="0" err="1"/>
              <a:t>قد</a:t>
            </a:r>
            <a:r>
              <a:rPr lang="fr-FR" b="1" dirty="0"/>
              <a:t> </a:t>
            </a:r>
            <a:r>
              <a:rPr lang="fr-FR" b="1" dirty="0" err="1"/>
              <a:t>يتعين</a:t>
            </a:r>
            <a:r>
              <a:rPr lang="fr-FR" b="1" dirty="0"/>
              <a:t> </a:t>
            </a:r>
            <a:r>
              <a:rPr lang="fr-FR" b="1" dirty="0" err="1"/>
              <a:t>علينا</a:t>
            </a:r>
            <a:r>
              <a:rPr lang="fr-FR" b="1" dirty="0"/>
              <a:t> </a:t>
            </a:r>
            <a:r>
              <a:rPr lang="fr-FR" b="1" dirty="0" err="1"/>
              <a:t>إعادة</a:t>
            </a:r>
            <a:r>
              <a:rPr lang="fr-FR" b="1" dirty="0"/>
              <a:t> </a:t>
            </a:r>
            <a:r>
              <a:rPr lang="fr-FR" b="1" dirty="0" err="1"/>
              <a:t>تعلمه</a:t>
            </a:r>
            <a:r>
              <a:rPr lang="fr-FR" b="1" dirty="0"/>
              <a:t> </a:t>
            </a:r>
            <a:r>
              <a:rPr lang="fr-FR" b="1" dirty="0" err="1"/>
              <a:t>أو</a:t>
            </a:r>
            <a:r>
              <a:rPr lang="fr-FR" b="1" dirty="0"/>
              <a:t> </a:t>
            </a:r>
            <a:r>
              <a:rPr lang="fr-FR" b="1" dirty="0" err="1"/>
              <a:t>عدم</a:t>
            </a:r>
            <a:r>
              <a:rPr lang="fr-FR" b="1" dirty="0"/>
              <a:t> </a:t>
            </a:r>
            <a:r>
              <a:rPr lang="fr-FR" b="1" dirty="0" err="1"/>
              <a:t>تعلمه</a:t>
            </a:r>
            <a:r>
              <a:rPr lang="fr-FR" b="1" dirty="0"/>
              <a:t> </a:t>
            </a:r>
            <a:r>
              <a:rPr lang="fr-FR" b="1" dirty="0" err="1"/>
              <a:t>في</a:t>
            </a:r>
            <a:r>
              <a:rPr lang="fr-FR" b="1" dirty="0"/>
              <a:t> </a:t>
            </a:r>
            <a:r>
              <a:rPr lang="fr-FR" b="1" dirty="0" err="1"/>
              <a:t>عملنا</a:t>
            </a:r>
            <a:r>
              <a:rPr lang="fr-FR" b="1" dirty="0"/>
              <a:t>؟</a:t>
            </a:r>
          </a:p>
          <a:p>
            <a:pPr algn="r"/>
            <a:r>
              <a:rPr lang="fr-FR" b="1" dirty="0" err="1"/>
              <a:t>ما</a:t>
            </a:r>
            <a:r>
              <a:rPr lang="fr-FR" b="1" dirty="0"/>
              <a:t> </a:t>
            </a:r>
            <a:r>
              <a:rPr lang="fr-FR" b="1" dirty="0" err="1"/>
              <a:t>هي</a:t>
            </a:r>
            <a:r>
              <a:rPr lang="fr-FR" b="1" dirty="0"/>
              <a:t> </a:t>
            </a:r>
            <a:r>
              <a:rPr lang="fr-FR" b="1" dirty="0" err="1"/>
              <a:t>خطواتنا</a:t>
            </a:r>
            <a:r>
              <a:rPr lang="fr-FR" b="1" dirty="0"/>
              <a:t> </a:t>
            </a:r>
            <a:r>
              <a:rPr lang="fr-FR" b="1" dirty="0" err="1"/>
              <a:t>القادمة</a:t>
            </a:r>
            <a:r>
              <a:rPr lang="fr-FR" b="1" dirty="0"/>
              <a:t>؟</a:t>
            </a:r>
          </a:p>
        </p:txBody>
      </p:sp>
    </p:spTree>
    <p:extLst>
      <p:ext uri="{BB962C8B-B14F-4D97-AF65-F5344CB8AC3E}">
        <p14:creationId xmlns:p14="http://schemas.microsoft.com/office/powerpoint/2010/main" val="26135849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1" name="Picture 5"/>
          <p:cNvPicPr>
            <a:picLocks noChangeAspect="1"/>
          </p:cNvPicPr>
          <p:nvPr/>
        </p:nvPicPr>
        <p:blipFill>
          <a:blip r:embed="rId5"/>
          <a:stretch>
            <a:fillRect/>
          </a:stretch>
        </p:blipFill>
        <p:spPr>
          <a:xfrm>
            <a:off x="-108036" y="-102235"/>
            <a:ext cx="9533101" cy="1610200"/>
          </a:xfrm>
          <a:prstGeom prst="rect">
            <a:avLst/>
          </a:prstGeom>
        </p:spPr>
      </p:pic>
      <p:sp>
        <p:nvSpPr>
          <p:cNvPr id="118" name="Zone de texte 117"/>
          <p:cNvSpPr txBox="1"/>
          <p:nvPr/>
        </p:nvSpPr>
        <p:spPr>
          <a:xfrm>
            <a:off x="52705" y="1915160"/>
            <a:ext cx="9447530" cy="3600986"/>
          </a:xfrm>
          <a:prstGeom prst="rect">
            <a:avLst/>
          </a:prstGeom>
          <a:noFill/>
          <a:ln w="38100">
            <a:solidFill>
              <a:schemeClr val="tx1"/>
            </a:solidFill>
          </a:ln>
        </p:spPr>
        <p:txBody>
          <a:bodyPr wrap="square">
            <a:spAutoFit/>
            <a:scene3d>
              <a:camera prst="orthographicFront"/>
              <a:lightRig rig="threePt" dir="t"/>
            </a:scene3d>
          </a:bodyPr>
          <a:lstStyle/>
          <a:p>
            <a:pPr indent="0" algn="ctr">
              <a:lnSpc>
                <a:spcPct val="100000"/>
              </a:lnSpc>
              <a:buClrTx/>
              <a:buSzTx/>
              <a:buFont typeface="Wingdings" panose="05000000000000000000" charset="0"/>
              <a:buNone/>
            </a:pPr>
            <a:endParaRPr lang="en-US" sz="2400" dirty="0">
              <a:latin typeface="Verdana" panose="020B0604030504040204" charset="0"/>
              <a:sym typeface="+mn-ea"/>
            </a:endParaRPr>
          </a:p>
          <a:p>
            <a:pPr indent="0" algn="ctr">
              <a:lnSpc>
                <a:spcPct val="100000"/>
              </a:lnSpc>
              <a:buClrTx/>
              <a:buSzTx/>
              <a:buFont typeface="Wingdings" panose="05000000000000000000" charset="0"/>
              <a:buNone/>
            </a:pP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Understanding</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and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designing</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project</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monitoring and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evaluation</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systems</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can</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be</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informed</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by the concepts and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method</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of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logical</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framework</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analysis</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This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provides</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the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means</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to structure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indicators</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and the organisation of all monitoring and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evaluation</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activities</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The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steps</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involved</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in planning and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implementation</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of a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project</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M&amp;E system are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relatively</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straightforward</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but the challenges arise in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determination</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of the right balance of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approaches</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and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methods</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to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be</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a:t>
            </a:r>
            <a:r>
              <a:rPr lang="fr-FR" altLang="en-US" b="1" dirty="0" err="1">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used</a:t>
            </a:r>
            <a:r>
              <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 </a:t>
            </a:r>
            <a:endParaRPr lang="fr-FR" altLang="en-US" b="1" dirty="0" smtClean="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endParaRPr>
          </a:p>
          <a:p>
            <a:pPr indent="0" algn="ctr">
              <a:lnSpc>
                <a:spcPct val="100000"/>
              </a:lnSpc>
              <a:buClrTx/>
              <a:buSzTx/>
              <a:buFont typeface="Wingdings" panose="05000000000000000000" charset="0"/>
              <a:buNone/>
            </a:pPr>
            <a:endPar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endParaRPr>
          </a:p>
          <a:p>
            <a:pPr indent="0" algn="r">
              <a:lnSpc>
                <a:spcPct val="100000"/>
              </a:lnSpc>
              <a:buClrTx/>
              <a:buSzTx/>
              <a:buFont typeface="Wingdings" panose="05000000000000000000" charset="0"/>
              <a:buNone/>
            </a:pPr>
            <a:r>
              <a:rPr lang="ar-AE"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يمكن فهم وتصميم أنظمة مراقبة وتقييم المشروع من خلال مفاهيم وطريقة تحليل الإطار المنطقي. وهذا يوفر وسيلة لهيكلة المؤشرات وتنظيم جميع أنشطة الرصد والتقييم. الخطوات المتبعة في تخطيط وتنفيذ نظام رصد وتقييم المشروع واضحة نسبيًا ، لكن التحديات تظهر في تحديد التوازن الصحيح للنُهج والطرق الواجب استخدامها.</a:t>
            </a:r>
            <a:endParaRPr lang="fr-FR" altLang="en-US" b="1" dirty="0">
              <a:ln/>
              <a:effectLst>
                <a:outerShdw blurRad="38100" dist="25400" dir="5400000" algn="ctr" rotWithShape="0">
                  <a:srgbClr val="6E747A">
                    <a:alpha val="43000"/>
                  </a:srgbClr>
                </a:outerShdw>
              </a:effectLst>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Ø"/>
            </a:pPr>
            <a:endParaRPr lang="fr-FR" altLang="en-US" sz="2400" b="1" dirty="0">
              <a:ln/>
              <a:solidFill>
                <a:schemeClr val="accent1"/>
              </a:solidFill>
              <a:effectLst>
                <a:outerShdw blurRad="38100" dist="25400" dir="5400000" algn="ctr" rotWithShape="0">
                  <a:srgbClr val="6E747A">
                    <a:alpha val="43000"/>
                  </a:srgbClr>
                </a:outerShdw>
              </a:effectLst>
              <a:latin typeface="Times New Roman" panose="02020603050405020304" charset="0"/>
              <a:cs typeface="Times New Roman" panose="02020603050405020304" charset="0"/>
            </a:endParaRPr>
          </a:p>
        </p:txBody>
      </p:sp>
      <p:sp>
        <p:nvSpPr>
          <p:cNvPr id="2" name="TextBox 7"/>
          <p:cNvSpPr txBox="1"/>
          <p:nvPr/>
        </p:nvSpPr>
        <p:spPr>
          <a:xfrm>
            <a:off x="62822" y="368169"/>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Zone de texte 2"/>
          <p:cNvSpPr txBox="1"/>
          <p:nvPr/>
        </p:nvSpPr>
        <p:spPr>
          <a:xfrm>
            <a:off x="2157095" y="384810"/>
            <a:ext cx="6251575" cy="521970"/>
          </a:xfrm>
          <a:prstGeom prst="rect">
            <a:avLst/>
          </a:prstGeom>
          <a:noFill/>
        </p:spPr>
        <p:txBody>
          <a:bodyPr wrap="square" rtlCol="0" anchor="t">
            <a:spAutoFit/>
          </a:bodyPr>
          <a:lstStyle/>
          <a:p>
            <a:pPr algn="ctr"/>
            <a:r>
              <a:rPr lang="fr-FR" altLang="en-US" sz="2800" b="1" dirty="0">
                <a:solidFill>
                  <a:srgbClr val="FF9518"/>
                </a:solidFill>
                <a:latin typeface="Tajawal Medium" panose="00000600000000000000" pitchFamily="2" charset="-78"/>
                <a:cs typeface="Tajawal Medium" panose="00000600000000000000" pitchFamily="2" charset="-78"/>
                <a:sym typeface="+mn-ea"/>
              </a:rPr>
              <a:t>Session Summary 1/2</a:t>
            </a:r>
          </a:p>
        </p:txBody>
      </p:sp>
      <p:pic>
        <p:nvPicPr>
          <p:cNvPr id="4" name="Image 3" descr="téléchargement"/>
          <p:cNvPicPr>
            <a:picLocks noChangeAspect="1"/>
          </p:cNvPicPr>
          <p:nvPr/>
        </p:nvPicPr>
        <p:blipFill>
          <a:blip r:embed="rId6"/>
          <a:stretch>
            <a:fillRect/>
          </a:stretch>
        </p:blipFill>
        <p:spPr>
          <a:xfrm>
            <a:off x="9576435" y="147320"/>
            <a:ext cx="2714625" cy="6534785"/>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1" name="Picture 5"/>
          <p:cNvPicPr>
            <a:picLocks noChangeAspect="1"/>
          </p:cNvPicPr>
          <p:nvPr/>
        </p:nvPicPr>
        <p:blipFill>
          <a:blip r:embed="rId5"/>
          <a:stretch>
            <a:fillRect/>
          </a:stretch>
        </p:blipFill>
        <p:spPr>
          <a:xfrm>
            <a:off x="-108036" y="-102235"/>
            <a:ext cx="9533101" cy="1610200"/>
          </a:xfrm>
          <a:prstGeom prst="rect">
            <a:avLst/>
          </a:prstGeom>
        </p:spPr>
      </p:pic>
      <p:sp>
        <p:nvSpPr>
          <p:cNvPr id="2" name="TextBox 7"/>
          <p:cNvSpPr txBox="1"/>
          <p:nvPr/>
        </p:nvSpPr>
        <p:spPr>
          <a:xfrm>
            <a:off x="62822" y="368169"/>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Zone de texte 2"/>
          <p:cNvSpPr txBox="1"/>
          <p:nvPr/>
        </p:nvSpPr>
        <p:spPr>
          <a:xfrm>
            <a:off x="2157095" y="384810"/>
            <a:ext cx="6251575" cy="521970"/>
          </a:xfrm>
          <a:prstGeom prst="rect">
            <a:avLst/>
          </a:prstGeom>
          <a:noFill/>
        </p:spPr>
        <p:txBody>
          <a:bodyPr wrap="square" rtlCol="0" anchor="t">
            <a:spAutoFit/>
          </a:bodyPr>
          <a:lstStyle/>
          <a:p>
            <a:pPr algn="ctr"/>
            <a:r>
              <a:rPr lang="fr-FR" altLang="en-US" sz="2800" b="1" dirty="0">
                <a:solidFill>
                  <a:srgbClr val="FF9518"/>
                </a:solidFill>
                <a:latin typeface="Tajawal Medium" panose="00000600000000000000" pitchFamily="2" charset="-78"/>
                <a:cs typeface="Tajawal Medium" panose="00000600000000000000" pitchFamily="2" charset="-78"/>
                <a:sym typeface="+mn-ea"/>
              </a:rPr>
              <a:t>Session Summary 1/2</a:t>
            </a:r>
          </a:p>
        </p:txBody>
      </p:sp>
      <p:pic>
        <p:nvPicPr>
          <p:cNvPr id="4" name="Image 3" descr="téléchargement"/>
          <p:cNvPicPr>
            <a:picLocks noChangeAspect="1"/>
          </p:cNvPicPr>
          <p:nvPr/>
        </p:nvPicPr>
        <p:blipFill>
          <a:blip r:embed="rId6"/>
          <a:stretch>
            <a:fillRect/>
          </a:stretch>
        </p:blipFill>
        <p:spPr>
          <a:xfrm>
            <a:off x="9576435" y="86995"/>
            <a:ext cx="2714625" cy="6534785"/>
          </a:xfrm>
          <a:prstGeom prst="rect">
            <a:avLst/>
          </a:prstGeom>
        </p:spPr>
      </p:pic>
      <p:sp>
        <p:nvSpPr>
          <p:cNvPr id="5" name="Zone de texte 4"/>
          <p:cNvSpPr txBox="1"/>
          <p:nvPr/>
        </p:nvSpPr>
        <p:spPr>
          <a:xfrm>
            <a:off x="53975" y="2178685"/>
            <a:ext cx="9447530" cy="3600986"/>
          </a:xfrm>
          <a:prstGeom prst="rect">
            <a:avLst/>
          </a:prstGeom>
          <a:noFill/>
          <a:ln w="38100">
            <a:solidFill>
              <a:schemeClr val="tx1"/>
            </a:solidFill>
          </a:ln>
        </p:spPr>
        <p:txBody>
          <a:bodyPr wrap="square">
            <a:spAutoFit/>
            <a:scene3d>
              <a:camera prst="orthographicFront"/>
              <a:lightRig rig="threePt" dir="t"/>
            </a:scene3d>
          </a:bodyPr>
          <a:lstStyle/>
          <a:p>
            <a:pPr indent="0" algn="ctr">
              <a:lnSpc>
                <a:spcPct val="100000"/>
              </a:lnSpc>
              <a:buClrTx/>
              <a:buSzTx/>
              <a:buFont typeface="Wingdings" panose="05000000000000000000" charset="0"/>
              <a:buNone/>
            </a:pPr>
            <a:endParaRPr lang="en-US" sz="2400" dirty="0">
              <a:latin typeface="Verdana" panose="020B0604030504040204" charset="0"/>
              <a:sym typeface="+mn-ea"/>
            </a:endParaRPr>
          </a:p>
          <a:p>
            <a:pPr marL="342900" indent="-342900" algn="ctr">
              <a:lnSpc>
                <a:spcPct val="100000"/>
              </a:lnSpc>
              <a:buClrTx/>
              <a:buSzTx/>
              <a:buFont typeface="Wingdings" panose="05000000000000000000" charset="0"/>
              <a:buChar char="Ø"/>
            </a:pP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The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approaches</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for data collection,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evaluation</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and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reporting</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that</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are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selected</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must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be</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well</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tailored</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to a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project’s</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characteristics</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and to local conditions and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capacities</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It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is</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important to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understand</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monitoring and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evaluation</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as an essential part of good management, and one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that</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requires</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acceptance</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of the notion of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learning</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and of the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creation</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of a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learning</a:t>
            </a:r>
            <a:r>
              <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 </a:t>
            </a:r>
            <a:r>
              <a:rPr lang="fr-FR" altLang="en-US" sz="2000" b="1" dirty="0" err="1">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environment</a:t>
            </a:r>
            <a:r>
              <a:rPr lang="fr-FR" altLang="en-US" sz="2000" b="1" dirty="0" smtClean="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a:t>
            </a:r>
          </a:p>
          <a:p>
            <a:pPr algn="ctr">
              <a:lnSpc>
                <a:spcPct val="100000"/>
              </a:lnSpc>
              <a:buClrTx/>
              <a:buSzTx/>
            </a:pPr>
            <a:endParaRPr lang="fr-FR" altLang="en-US" sz="2000" b="1" dirty="0" smtClean="0">
              <a:effectLst>
                <a:outerShdw blurRad="38100" dist="25400" dir="5400000" algn="ctr" rotWithShape="0">
                  <a:srgbClr val="6E747A">
                    <a:alpha val="43000"/>
                  </a:srgbClr>
                </a:outerShdw>
              </a:effectLst>
              <a:latin typeface="Times New Roman" panose="02020603050405020304" charset="0"/>
              <a:cs typeface="Times New Roman" panose="02020603050405020304" charset="0"/>
            </a:endParaRPr>
          </a:p>
          <a:p>
            <a:pPr marL="342900" indent="-342900" algn="r">
              <a:lnSpc>
                <a:spcPct val="100000"/>
              </a:lnSpc>
              <a:buClrTx/>
              <a:buSzTx/>
              <a:buFont typeface="Wingdings" panose="05000000000000000000" charset="0"/>
              <a:buChar char="Ø"/>
            </a:pPr>
            <a:r>
              <a:rPr lang="ar-AE"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يجب أن تكون مناهج جمع البيانات والتقييم والإبلاغ التي يتم اختيارها مصممة جيدًا وفقًا لخصائص المشروع والظروف والقدرات المحلية. من المهم أن نفهم الرصد والتقييم كجزء أساسي من الإدارة الجيدة ، وجزء يتطلب قبول فكرة التعلم وخلق بيئة تعليمية.</a:t>
            </a:r>
            <a:endParaRPr lang="fr-FR" altLang="en-US" sz="2000" b="1" dirty="0">
              <a:effectLst>
                <a:outerShdw blurRad="38100" dist="25400" dir="5400000" algn="ctr" rotWithShape="0">
                  <a:srgbClr val="6E747A">
                    <a:alpha val="43000"/>
                  </a:srgbClr>
                </a:outerShdw>
              </a:effectLst>
              <a:latin typeface="Times New Roman" panose="02020603050405020304" charset="0"/>
              <a:cs typeface="Times New Roman" panose="02020603050405020304" charset="0"/>
            </a:endParaRPr>
          </a:p>
          <a:p>
            <a:pPr indent="0" algn="ctr">
              <a:lnSpc>
                <a:spcPct val="100000"/>
              </a:lnSpc>
              <a:buClrTx/>
              <a:buSzTx/>
              <a:buFont typeface="Wingdings" panose="05000000000000000000" charset="0"/>
              <a:buNone/>
            </a:pPr>
            <a:endParaRPr lang="fr-FR" altLang="en-US" sz="2400" b="1" dirty="0">
              <a:solidFill>
                <a:schemeClr val="accent1"/>
              </a:solidFill>
              <a:effectLst>
                <a:outerShdw blurRad="38100" dist="25400" dir="5400000" algn="ctr" rotWithShape="0">
                  <a:srgbClr val="6E747A">
                    <a:alpha val="43000"/>
                  </a:srgbClr>
                </a:outerShdw>
              </a:effectLst>
              <a:latin typeface="Times New Roman" panose="02020603050405020304" charset="0"/>
              <a:cs typeface="Times New Roman" panose="0202060305040502030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7685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65430" y="1739265"/>
            <a:ext cx="7998460" cy="398780"/>
          </a:xfrm>
          <a:prstGeom prst="rect">
            <a:avLst/>
          </a:prstGeom>
          <a:noFill/>
        </p:spPr>
        <p:txBody>
          <a:bodyPr wrap="square" rtlCol="0">
            <a:spAutoFit/>
          </a:bodyPr>
          <a:lstStyle/>
          <a:p>
            <a:r>
              <a:rPr lang="fr-FR" altLang="en-US" sz="2000" b="1">
                <a:gradFill>
                  <a:gsLst>
                    <a:gs pos="0">
                      <a:srgbClr val="14CD68"/>
                    </a:gs>
                    <a:gs pos="100000">
                      <a:srgbClr val="035C7D"/>
                    </a:gs>
                  </a:gsLst>
                  <a:lin scaled="0"/>
                </a:gradFill>
              </a:rPr>
              <a:t> </a:t>
            </a:r>
            <a:endParaRPr lang="fr-FR" altLang="en-US" sz="20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351024"/>
            <a:ext cx="1903085" cy="52322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Espace réservé du numéro de diapositive 7"/>
          <p:cNvSpPr>
            <a:spLocks noGrp="1"/>
          </p:cNvSpPr>
          <p:nvPr>
            <p:ph type="sldNum" sz="quarter" idx="12"/>
          </p:nvPr>
        </p:nvSpPr>
        <p:spPr/>
        <p:txBody>
          <a:bodyPr/>
          <a:lstStyle/>
          <a:p>
            <a:fld id="{FDED41F8-FC0F-4085-8150-313B6CF05213}" type="slidenum">
              <a:rPr lang="en-US" smtClean="0"/>
              <a:t>39</a:t>
            </a:fld>
            <a:endParaRPr lang="en-US"/>
          </a:p>
        </p:txBody>
      </p:sp>
      <p:sp>
        <p:nvSpPr>
          <p:cNvPr id="13" name="Espace réservé du pied de page 12"/>
          <p:cNvSpPr>
            <a:spLocks noGrp="1"/>
          </p:cNvSpPr>
          <p:nvPr>
            <p:ph type="ftr" sz="quarter" idx="11"/>
          </p:nvPr>
        </p:nvSpPr>
        <p:spPr/>
        <p:txBody>
          <a:bodyPr/>
          <a:lstStyle/>
          <a:p>
            <a:endParaRPr lang="en-US"/>
          </a:p>
        </p:txBody>
      </p:sp>
      <p:sp>
        <p:nvSpPr>
          <p:cNvPr id="52231" name="object 7"/>
          <p:cNvSpPr/>
          <p:nvPr/>
        </p:nvSpPr>
        <p:spPr>
          <a:xfrm>
            <a:off x="584835" y="1551940"/>
            <a:ext cx="7454900" cy="4232910"/>
          </a:xfrm>
          <a:prstGeom prst="rect">
            <a:avLst/>
          </a:prstGeom>
          <a:blipFill rotWithShape="1">
            <a:blip r:embed="rId8"/>
            <a:stretch>
              <a:fillRect/>
            </a:stretch>
          </a:blipFill>
          <a:ln w="9525">
            <a:noFill/>
          </a:ln>
        </p:spPr>
        <p:txBody>
          <a:bodyPr lIns="0" tIns="0" rIns="0" bIns="0"/>
          <a:lstStyle/>
          <a:p>
            <a:endParaRPr lang="fr-FR" altLang="fr-FR" dirty="0">
              <a:latin typeface="Calibri" panose="020F0502020204030204" charset="0"/>
            </a:endParaRPr>
          </a:p>
        </p:txBody>
      </p:sp>
      <p:pic>
        <p:nvPicPr>
          <p:cNvPr id="15" name="Picture 1"/>
          <p:cNvPicPr>
            <a:picLocks noChangeAspect="1"/>
          </p:cNvPicPr>
          <p:nvPr/>
        </p:nvPicPr>
        <p:blipFill>
          <a:blip r:embed="rId9"/>
          <a:stretch>
            <a:fillRect/>
          </a:stretch>
        </p:blipFill>
        <p:spPr>
          <a:xfrm>
            <a:off x="131040" y="5503264"/>
            <a:ext cx="1222425" cy="109620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3715</TotalTime>
  <Words>5002</Words>
  <Application>Microsoft Office PowerPoint</Application>
  <PresentationFormat>Widescreen</PresentationFormat>
  <Paragraphs>518</Paragraphs>
  <Slides>39</Slides>
  <Notes>23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39</vt:i4>
      </vt:variant>
    </vt:vector>
  </HeadingPairs>
  <TitlesOfParts>
    <vt:vector size="50" baseType="lpstr">
      <vt:lpstr>SimSun</vt:lpstr>
      <vt:lpstr>Arial</vt:lpstr>
      <vt:lpstr>Calibri</vt:lpstr>
      <vt:lpstr>Calibri Light</vt:lpstr>
      <vt:lpstr>inherit</vt:lpstr>
      <vt:lpstr>Tajawal Medium</vt:lpstr>
      <vt:lpstr>Times New Roman</vt:lpstr>
      <vt:lpstr>Trebuchet MS</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Dhouha</cp:lastModifiedBy>
  <cp:revision>139</cp:revision>
  <dcterms:created xsi:type="dcterms:W3CDTF">2021-08-03T13:03:00Z</dcterms:created>
  <dcterms:modified xsi:type="dcterms:W3CDTF">2022-10-26T15:15:33Z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