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4"/>
  </p:sldMasterIdLst>
  <p:notesMasterIdLst>
    <p:notesMasterId r:id="rId35"/>
  </p:notesMasterIdLst>
  <p:sldIdLst>
    <p:sldId id="256" r:id="rId5"/>
    <p:sldId id="311" r:id="rId6"/>
    <p:sldId id="405" r:id="rId7"/>
    <p:sldId id="406" r:id="rId8"/>
    <p:sldId id="407" r:id="rId9"/>
    <p:sldId id="257" r:id="rId10"/>
    <p:sldId id="299" r:id="rId11"/>
    <p:sldId id="397" r:id="rId12"/>
    <p:sldId id="350" r:id="rId13"/>
    <p:sldId id="355" r:id="rId14"/>
    <p:sldId id="356" r:id="rId15"/>
    <p:sldId id="411" r:id="rId16"/>
    <p:sldId id="412" r:id="rId17"/>
    <p:sldId id="413" r:id="rId18"/>
    <p:sldId id="414" r:id="rId19"/>
    <p:sldId id="415" r:id="rId20"/>
    <p:sldId id="357" r:id="rId21"/>
    <p:sldId id="358" r:id="rId22"/>
    <p:sldId id="351" r:id="rId23"/>
    <p:sldId id="398" r:id="rId24"/>
    <p:sldId id="399" r:id="rId25"/>
    <p:sldId id="408" r:id="rId26"/>
    <p:sldId id="409" r:id="rId27"/>
    <p:sldId id="410" r:id="rId28"/>
    <p:sldId id="400" r:id="rId29"/>
    <p:sldId id="401" r:id="rId30"/>
    <p:sldId id="402" r:id="rId31"/>
    <p:sldId id="403" r:id="rId32"/>
    <p:sldId id="404" r:id="rId33"/>
    <p:sldId id="290" r:id="rId3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4660"/>
  </p:normalViewPr>
  <p:slideViewPr>
    <p:cSldViewPr snapToGrid="0">
      <p:cViewPr varScale="1">
        <p:scale>
          <a:sx n="82" d="100"/>
          <a:sy n="82" d="100"/>
        </p:scale>
        <p:origin x="710"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110190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extLst>
      <p:ext uri="{BB962C8B-B14F-4D97-AF65-F5344CB8AC3E}">
        <p14:creationId xmlns:p14="http://schemas.microsoft.com/office/powerpoint/2010/main" val="2540569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525A9CAA-4FA7-BD86-2E92-4AB34AB03F75}"/>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6D3CCFB-A38A-9F97-E742-478F78E97FE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B7515B83-9DDF-A822-A5E6-9A470715AEA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69432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67EC3DE6-8691-98A1-7AE6-1AB48A4011B4}"/>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B1DE90D5-9E7D-9AE7-513C-B4E0C45EC77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56741C35-051B-E8BB-3C5B-83B265C7E3F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07455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03FB36CC-728F-76DB-1D17-6CB3A97AC399}"/>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372C1F69-91F7-5DB5-FD94-CCF068A7BE6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D5B8C3A5-B4A5-3EA4-843C-C11A5AA401E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17619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AF308ABB-5795-0EA4-9536-BEBB5B175051}"/>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2AB26CE9-0871-D8A3-8CE7-235AA9E0F89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F668E8C2-479F-E696-A820-BF274D1A70C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92010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34957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37598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DA7180DB-B9D8-9D07-146F-61E81D13BE8B}"/>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BB063A4A-2C05-BF64-829B-1B54EC0703A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C86F1A54-F981-7552-17A0-1FE7FAE7004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5536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204454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932285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84497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D3048BE-5D95-AE6B-E9E4-DCA9046B7F92}"/>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C44ED7E0-78F7-3239-B97F-3DF4E84A261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75F1DD2A-9718-96E8-6E12-87E133F0F8B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432490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BFBDC398-88D5-9F4D-7D66-B8F5188F3C8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39636A47-CDA4-3EE9-A4A7-97D718071D1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F16EE778-A506-1699-4E3C-551357E12B2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1275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C00434C3-D24B-C089-072E-FD60274A4E73}"/>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C9BE6A2C-1026-D479-DE7B-1BBEED8618B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8CE032F-D023-0C3F-6EBE-0D0EC263202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35881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53AA2073-EAE9-DBEF-E48F-5C072386DA37}"/>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8DD3977F-7752-F38F-B8DB-CC0AC43E099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EEC4900C-9A02-BEE5-845B-A680C8B70E1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9272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FD49976D-6C92-B351-D2C9-4A11784F721F}"/>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E2958B48-C9F2-0279-79A3-C66E6C998D7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C01D9CAC-9A54-B322-0A29-094F58639B2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53077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529388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6350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476105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9FAD743B-66A0-8215-B312-16A9A3066A72}"/>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B36D664F-6A53-A1AF-DCE7-9462BE56ABC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7B5A8725-A967-55C4-4F67-FCD353CE6BB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39106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45F7F3EA-CE50-A2CA-055E-5710F81CC25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54FB2BEF-2842-3300-9C3B-4D128AE60BD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C0FCD11E-74D4-70C6-B672-B0D96009ADF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339439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599CCDBC-0E7A-3F43-8B79-D016862B65F3}"/>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0752FE23-315A-D2F6-1420-37705BB63DF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F189E787-D00A-AF04-318D-3728C2C6D14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098425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15784B1F-5121-D5DB-2A70-C274DF13E58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782CD5D1-F3C3-DF0A-62DE-E8469F3473F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E720BC8B-A9AF-2957-3768-8656DAB732A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718930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B03786FB-EF70-928E-A103-2210D7734D6B}"/>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098EA6D2-6D6A-FCD5-E4D7-8CC7A40BE9E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0DBCF84A-991F-267C-3F1F-E8C4C396CFC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94847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1FB075BB-F91F-2EA4-A7F8-EFCD4EFC8A21}"/>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1FFF64AE-D8E7-B6BD-7ECD-44CE425CB9D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E3FAFCDC-9C8E-BCFF-ED95-367C5C8309C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797779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FF5ACF79-90BC-A7FF-2B95-4AB7C678104C}"/>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A6083EF2-125A-D2DD-41D1-D040EC67BA2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C14C400-2365-EF48-37A4-437B98CE93F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434001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0592AAB2-044D-CFFB-B7DA-AE30374C1296}"/>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9E958A9B-E4B2-F1C5-728E-649C6A58FA9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EE2DE0DA-C9C4-6EDF-6205-1AE4C6DAF08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336138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DFD4BF9F-E50C-5A2D-FF2B-87B71A8898EA}"/>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36D11769-3FD5-A4BE-FC11-F26287F218A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0F233745-FB24-3AE6-9E81-CA46A32F208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062965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A0CBCCA3-0E92-0146-D8BF-2693DA721864}"/>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7A3FA65C-99C4-294B-DD55-7D44B6F730F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96A8CA78-AD8C-8F03-B692-D64854F7224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098593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4" name="Google Shape;624;p3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25" name="Google Shape;625;p3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30</a:t>
            </a:fld>
            <a:endParaRPr/>
          </a:p>
        </p:txBody>
      </p:sp>
    </p:spTree>
    <p:extLst>
      <p:ext uri="{BB962C8B-B14F-4D97-AF65-F5344CB8AC3E}">
        <p14:creationId xmlns:p14="http://schemas.microsoft.com/office/powerpoint/2010/main" val="1620779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8627"/>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3452649" y="-3"/>
            <a:ext cx="8739351" cy="685800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2"/>
        <p:cNvGrpSpPr/>
        <p:nvPr/>
      </p:nvGrpSpPr>
      <p:grpSpPr>
        <a:xfrm>
          <a:off x="0" y="0"/>
          <a:ext cx="0" cy="0"/>
          <a:chOff x="0" y="0"/>
          <a:chExt cx="0" cy="0"/>
        </a:xfrm>
      </p:grpSpPr>
      <p:sp>
        <p:nvSpPr>
          <p:cNvPr id="23" name="Google Shape;23;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5" name="Google Shape;25;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7"/>
        <p:cNvGrpSpPr/>
        <p:nvPr/>
      </p:nvGrpSpPr>
      <p:grpSpPr>
        <a:xfrm>
          <a:off x="0" y="0"/>
          <a:ext cx="0" cy="0"/>
          <a:chOff x="0" y="0"/>
          <a:chExt cx="0" cy="0"/>
        </a:xfrm>
      </p:grpSpPr>
      <p:sp>
        <p:nvSpPr>
          <p:cNvPr id="48" name="Google Shape;48;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0" name="Google Shape;50;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1"/>
        <p:cNvGrpSpPr/>
        <p:nvPr/>
      </p:nvGrpSpPr>
      <p:grpSpPr>
        <a:xfrm>
          <a:off x="0" y="0"/>
          <a:ext cx="0" cy="0"/>
          <a:chOff x="0" y="0"/>
          <a:chExt cx="0" cy="0"/>
        </a:xfrm>
      </p:grpSpPr>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68" name="Google Shape;68;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a:spLocks noGrp="1"/>
          </p:cNvSpPr>
          <p:nvPr>
            <p:ph type="pic" idx="2"/>
          </p:nvPr>
        </p:nvSpPr>
        <p:spPr>
          <a:xfrm>
            <a:off x="5183188" y="987425"/>
            <a:ext cx="6172200" cy="4873625"/>
          </a:xfrm>
          <a:prstGeom prst="rect">
            <a:avLst/>
          </a:prstGeom>
          <a:noFill/>
          <a:ln>
            <a:noFill/>
          </a:ln>
        </p:spPr>
      </p:sp>
      <p:sp>
        <p:nvSpPr>
          <p:cNvPr id="75" name="Google Shape;75;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6" name="Google Shape;7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79"/>
        <p:cNvGrpSpPr/>
        <p:nvPr/>
      </p:nvGrpSpPr>
      <p:grpSpPr>
        <a:xfrm>
          <a:off x="0" y="0"/>
          <a:ext cx="0" cy="0"/>
          <a:chOff x="0" y="0"/>
          <a:chExt cx="0" cy="0"/>
        </a:xfrm>
      </p:grpSpPr>
      <p:sp>
        <p:nvSpPr>
          <p:cNvPr id="80" name="Google Shape;8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2" name="Google Shape;8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5"/>
        <p:cNvGrpSpPr/>
        <p:nvPr/>
      </p:nvGrpSpPr>
      <p:grpSpPr>
        <a:xfrm>
          <a:off x="0" y="0"/>
          <a:ext cx="0" cy="0"/>
          <a:chOff x="0" y="0"/>
          <a:chExt cx="0" cy="0"/>
        </a:xfrm>
      </p:grpSpPr>
      <p:sp>
        <p:nvSpPr>
          <p:cNvPr id="86" name="Google Shape;86;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1"/>
        <p:cNvGrpSpPr/>
        <p:nvPr/>
      </p:nvGrpSpPr>
      <p:grpSpPr>
        <a:xfrm>
          <a:off x="0" y="0"/>
          <a:ext cx="0" cy="0"/>
          <a:chOff x="0" y="0"/>
          <a:chExt cx="0" cy="0"/>
        </a:xfrm>
      </p:grpSpPr>
      <p:sp>
        <p:nvSpPr>
          <p:cNvPr id="92" name="Google Shape;92;p1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500"/>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2">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 name="Graphic 21"/>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88721" y="0"/>
            <a:ext cx="2954655" cy="1379622"/>
          </a:xfrm>
          <a:prstGeom prst="rect">
            <a:avLst/>
          </a:prstGeom>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3"/>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1" name="Google Shape;111;p23"/>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8627"/>
            </a:srgbClr>
          </a:solidFill>
          <a:ln>
            <a:noFill/>
          </a:ln>
        </p:spPr>
      </p:pic>
      <p:sp>
        <p:nvSpPr>
          <p:cNvPr id="112" name="Google Shape;112;p23"/>
          <p:cNvSpPr txBox="1"/>
          <p:nvPr/>
        </p:nvSpPr>
        <p:spPr>
          <a:xfrm>
            <a:off x="6496514" y="2625740"/>
            <a:ext cx="4326300" cy="76940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00B0F0"/>
                </a:solidFill>
                <a:latin typeface="Times New Roman"/>
                <a:ea typeface="Times New Roman"/>
                <a:cs typeface="Times New Roman"/>
                <a:sym typeface="Times New Roman"/>
              </a:rPr>
              <a:t>Business English</a:t>
            </a:r>
            <a:endParaRPr sz="1400" b="0" i="0" u="none" strike="noStrike" cap="none" dirty="0">
              <a:solidFill>
                <a:srgbClr val="000000"/>
              </a:solidFill>
              <a:latin typeface="Arial"/>
              <a:ea typeface="Arial"/>
              <a:cs typeface="Arial"/>
              <a:sym typeface="Arial"/>
            </a:endParaRPr>
          </a:p>
        </p:txBody>
      </p:sp>
      <p:sp>
        <p:nvSpPr>
          <p:cNvPr id="113" name="Google Shape;113;p2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Lecture 4</a:t>
            </a:r>
            <a:endParaRPr sz="1400" b="0" i="0" u="none" strike="noStrike" cap="none" dirty="0">
              <a:solidFill>
                <a:srgbClr val="000000"/>
              </a:solidFill>
              <a:latin typeface="Arial"/>
              <a:ea typeface="Arial"/>
              <a:cs typeface="Arial"/>
              <a:sym typeface="Arial"/>
            </a:endParaRPr>
          </a:p>
        </p:txBody>
      </p:sp>
      <p:sp>
        <p:nvSpPr>
          <p:cNvPr id="114" name="Google Shape;114;p23"/>
          <p:cNvSpPr txBox="1"/>
          <p:nvPr/>
        </p:nvSpPr>
        <p:spPr>
          <a:xfrm>
            <a:off x="6370225" y="4802550"/>
            <a:ext cx="282000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15" name="Google Shape;115;p23"/>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rgbClr val="00B0F0"/>
                </a:solidFill>
                <a:latin typeface="Times New Roman"/>
                <a:ea typeface="Times New Roman"/>
                <a:cs typeface="Times New Roman"/>
                <a:sym typeface="Times New Roman"/>
              </a:rPr>
              <a:t>Ahmed Soliman</a:t>
            </a:r>
            <a:endParaRPr sz="1400" b="0" i="0" u="none" strike="noStrike" cap="none" dirty="0">
              <a:solidFill>
                <a:srgbClr val="000000"/>
              </a:solidFill>
              <a:latin typeface="Arial"/>
              <a:ea typeface="Arial"/>
              <a:cs typeface="Arial"/>
              <a:sym typeface="Arial"/>
            </a:endParaRPr>
          </a:p>
        </p:txBody>
      </p:sp>
      <p:sp>
        <p:nvSpPr>
          <p:cNvPr id="116" name="Google Shape;116;p23"/>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0225" y="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784"/>
    </mc:Choice>
    <mc:Fallback xmlns="">
      <p:transition spd="slow" advTm="97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8CFCB3F4-D46B-17BF-7AD9-140CD757FBCA}"/>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B32ADC02-43F6-3678-BC3D-B62634B582AE}"/>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0C3715A0-F99B-2B66-2E44-9A8A72A8B843}"/>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97957E49-015C-274E-1070-51B22C5196C2}"/>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6091FE94-7FCC-15E5-FC1F-C210E3ADEE83}"/>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47BD48C8-2F3E-9F47-EAAA-2F93EA96C196}"/>
              </a:ext>
            </a:extLst>
          </p:cNvPr>
          <p:cNvSpPr txBox="1"/>
          <p:nvPr/>
        </p:nvSpPr>
        <p:spPr>
          <a:xfrm>
            <a:off x="785732" y="1570489"/>
            <a:ext cx="10475685" cy="3046948"/>
          </a:xfrm>
          <a:prstGeom prst="rect">
            <a:avLst/>
          </a:prstGeom>
          <a:noFill/>
          <a:ln>
            <a:noFill/>
          </a:ln>
        </p:spPr>
        <p:txBody>
          <a:bodyPr spcFirstLastPara="1" wrap="square" lIns="91425" tIns="45700" rIns="91425" bIns="45700" anchor="ctr" anchorCtr="0">
            <a:spAutoFit/>
          </a:bodyPr>
          <a:lstStyle/>
          <a:p>
            <a:pPr>
              <a:lnSpc>
                <a:spcPct val="150000"/>
              </a:lnSpc>
            </a:pPr>
            <a:r>
              <a:rPr lang="en-US" sz="3200" b="1" dirty="0">
                <a:solidFill>
                  <a:srgbClr val="FF0000"/>
                </a:solidFill>
              </a:rPr>
              <a:t>Warm up:</a:t>
            </a:r>
          </a:p>
          <a:p>
            <a:pPr algn="just">
              <a:lnSpc>
                <a:spcPct val="150000"/>
              </a:lnSpc>
            </a:pPr>
            <a:r>
              <a:rPr lang="en-US" sz="2400" b="1" dirty="0">
                <a:solidFill>
                  <a:schemeClr val="accent1"/>
                </a:solidFill>
              </a:rPr>
              <a:t>“Imagine you and your friend agreed to start a small business together. You discussed the idea, shared the costs, and agreed on who would do what. But one week before launch, your friend changes their mind and wants to do things differently.”</a:t>
            </a:r>
          </a:p>
        </p:txBody>
      </p:sp>
    </p:spTree>
    <p:extLst>
      <p:ext uri="{BB962C8B-B14F-4D97-AF65-F5344CB8AC3E}">
        <p14:creationId xmlns:p14="http://schemas.microsoft.com/office/powerpoint/2010/main" val="3844959070"/>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485214F2-41D6-99EB-F5C9-77C8342602B9}"/>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E627934B-2C12-BFCE-3FC3-124809CD6393}"/>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87C1A914-64E0-48F6-BF46-B0D0C1DAA877}"/>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7B21EED9-F1FB-59D7-23E1-5132AD13E9DE}"/>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E4C589BE-53A7-2204-AF3C-C64D7CC0982D}"/>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908621ED-C478-64EF-A3D0-A7F735194466}"/>
              </a:ext>
            </a:extLst>
          </p:cNvPr>
          <p:cNvSpPr txBox="1"/>
          <p:nvPr/>
        </p:nvSpPr>
        <p:spPr>
          <a:xfrm>
            <a:off x="858157" y="1588475"/>
            <a:ext cx="10475685" cy="3046948"/>
          </a:xfrm>
          <a:prstGeom prst="rect">
            <a:avLst/>
          </a:prstGeom>
          <a:noFill/>
          <a:ln>
            <a:noFill/>
          </a:ln>
        </p:spPr>
        <p:txBody>
          <a:bodyPr spcFirstLastPara="1" wrap="square" lIns="91425" tIns="45700" rIns="91425" bIns="45700" anchor="ctr" anchorCtr="0">
            <a:spAutoFit/>
          </a:bodyPr>
          <a:lstStyle/>
          <a:p>
            <a:pPr>
              <a:lnSpc>
                <a:spcPct val="150000"/>
              </a:lnSpc>
            </a:pPr>
            <a:r>
              <a:rPr lang="en-US" sz="3200" dirty="0">
                <a:solidFill>
                  <a:schemeClr val="tx1"/>
                </a:solidFill>
              </a:rPr>
              <a:t>What would you do?</a:t>
            </a:r>
          </a:p>
          <a:p>
            <a:pPr>
              <a:lnSpc>
                <a:spcPct val="150000"/>
              </a:lnSpc>
            </a:pPr>
            <a:r>
              <a:rPr lang="en-US" sz="3200" dirty="0">
                <a:solidFill>
                  <a:schemeClr val="tx1"/>
                </a:solidFill>
              </a:rPr>
              <a:t>What should you say to your friend?</a:t>
            </a:r>
          </a:p>
          <a:p>
            <a:pPr>
              <a:lnSpc>
                <a:spcPct val="150000"/>
              </a:lnSpc>
            </a:pPr>
            <a:r>
              <a:rPr lang="en-US" sz="3200" dirty="0">
                <a:solidFill>
                  <a:schemeClr val="tx1"/>
                </a:solidFill>
              </a:rPr>
              <a:t>How can you solve this problem?</a:t>
            </a:r>
          </a:p>
          <a:p>
            <a:pPr>
              <a:lnSpc>
                <a:spcPct val="150000"/>
              </a:lnSpc>
            </a:pPr>
            <a:r>
              <a:rPr lang="en-US" sz="3200" dirty="0">
                <a:solidFill>
                  <a:schemeClr val="tx1"/>
                </a:solidFill>
              </a:rPr>
              <a:t>Is negotiation necessary here?</a:t>
            </a:r>
          </a:p>
        </p:txBody>
      </p:sp>
    </p:spTree>
    <p:extLst>
      <p:ext uri="{BB962C8B-B14F-4D97-AF65-F5344CB8AC3E}">
        <p14:creationId xmlns:p14="http://schemas.microsoft.com/office/powerpoint/2010/main" val="2861603670"/>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6F3C7C4E-2673-0A05-F61C-0D6A2D714085}"/>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859C2746-A1BC-23AD-1C01-DE3ACD306FE6}"/>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3FC3099-8ED3-A3CE-5644-95DCA7215CC2}"/>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E219D068-134F-30F6-FF9C-59F2212FA9FB}"/>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6089FF4B-EBE1-0DA4-DC95-DE859A7400D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4B0BEC8A-252A-7D76-E404-B739D5F9E1F5}"/>
              </a:ext>
            </a:extLst>
          </p:cNvPr>
          <p:cNvSpPr txBox="1"/>
          <p:nvPr/>
        </p:nvSpPr>
        <p:spPr>
          <a:xfrm>
            <a:off x="785732" y="1303775"/>
            <a:ext cx="10475685" cy="3508612"/>
          </a:xfrm>
          <a:prstGeom prst="rect">
            <a:avLst/>
          </a:prstGeom>
          <a:noFill/>
          <a:ln>
            <a:noFill/>
          </a:ln>
        </p:spPr>
        <p:txBody>
          <a:bodyPr spcFirstLastPara="1" wrap="square" lIns="91425" tIns="45700" rIns="91425" bIns="45700" anchor="ctr" anchorCtr="0">
            <a:spAutoFit/>
          </a:bodyPr>
          <a:lstStyle/>
          <a:p>
            <a:pPr>
              <a:lnSpc>
                <a:spcPct val="150000"/>
              </a:lnSpc>
            </a:pPr>
            <a:r>
              <a:rPr lang="en-US" sz="3200" b="1" dirty="0">
                <a:solidFill>
                  <a:srgbClr val="FF0000"/>
                </a:solidFill>
              </a:rPr>
              <a:t>Vocabulary Brainstorm </a:t>
            </a:r>
          </a:p>
          <a:p>
            <a:pPr>
              <a:lnSpc>
                <a:spcPct val="150000"/>
              </a:lnSpc>
            </a:pPr>
            <a:r>
              <a:rPr lang="en-US" sz="3200" dirty="0">
                <a:solidFill>
                  <a:schemeClr val="tx1"/>
                </a:solidFill>
              </a:rPr>
              <a:t>“</a:t>
            </a:r>
            <a:r>
              <a:rPr lang="en-US" sz="2800" dirty="0">
                <a:solidFill>
                  <a:schemeClr val="tx1"/>
                </a:solidFill>
              </a:rPr>
              <a:t>What words or phrases do you know related to negotiation or solving problems?”</a:t>
            </a:r>
          </a:p>
          <a:p>
            <a:pPr>
              <a:lnSpc>
                <a:spcPct val="150000"/>
              </a:lnSpc>
            </a:pPr>
            <a:r>
              <a:rPr lang="en-US" sz="2800" dirty="0">
                <a:solidFill>
                  <a:schemeClr val="tx1"/>
                </a:solidFill>
              </a:rPr>
              <a:t>(e.g., deal, compromise, conflict, solution, persuade, agreement, deadline). </a:t>
            </a:r>
          </a:p>
        </p:txBody>
      </p:sp>
    </p:spTree>
    <p:extLst>
      <p:ext uri="{BB962C8B-B14F-4D97-AF65-F5344CB8AC3E}">
        <p14:creationId xmlns:p14="http://schemas.microsoft.com/office/powerpoint/2010/main" val="2361905652"/>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BB7CDC0E-B926-4D19-963F-D3BA65DCFD0E}"/>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26630B48-8477-4C3A-D22A-BFABE3023B64}"/>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12E054E3-FE59-70B6-09FC-2AEE060C5C2C}"/>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0B17C670-E65E-9697-4F68-FD411815929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C739CC44-6BFC-3B47-541C-DC60CDDA948B}"/>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0DB6858C-AB4F-D015-BECA-A31ABB3F8657}"/>
              </a:ext>
            </a:extLst>
          </p:cNvPr>
          <p:cNvSpPr txBox="1"/>
          <p:nvPr/>
        </p:nvSpPr>
        <p:spPr>
          <a:xfrm>
            <a:off x="762125" y="1499174"/>
            <a:ext cx="10571717" cy="3046948"/>
          </a:xfrm>
          <a:prstGeom prst="rect">
            <a:avLst/>
          </a:prstGeom>
          <a:noFill/>
          <a:ln>
            <a:noFill/>
          </a:ln>
        </p:spPr>
        <p:txBody>
          <a:bodyPr spcFirstLastPara="1" wrap="square" lIns="91425" tIns="45700" rIns="91425" bIns="45700" anchor="ctr" anchorCtr="0">
            <a:spAutoFit/>
          </a:bodyPr>
          <a:lstStyle/>
          <a:p>
            <a:pPr>
              <a:lnSpc>
                <a:spcPct val="150000"/>
              </a:lnSpc>
            </a:pPr>
            <a:r>
              <a:rPr lang="en-US" sz="3200" dirty="0">
                <a:solidFill>
                  <a:schemeClr val="tx1"/>
                </a:solidFill>
              </a:rPr>
              <a:t>“As we can see, situations like this are very common in business. Today we’ll learn how to negotiate professionally and solve business problems effectively using English.”</a:t>
            </a:r>
          </a:p>
        </p:txBody>
      </p:sp>
    </p:spTree>
    <p:extLst>
      <p:ext uri="{BB962C8B-B14F-4D97-AF65-F5344CB8AC3E}">
        <p14:creationId xmlns:p14="http://schemas.microsoft.com/office/powerpoint/2010/main" val="4175825470"/>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4"/>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p:cNvSpPr txBox="1"/>
          <p:nvPr/>
        </p:nvSpPr>
        <p:spPr>
          <a:xfrm>
            <a:off x="772655" y="1231789"/>
            <a:ext cx="9862800" cy="3477835"/>
          </a:xfrm>
          <a:prstGeom prst="rect">
            <a:avLst/>
          </a:prstGeom>
          <a:noFill/>
          <a:ln>
            <a:noFill/>
          </a:ln>
        </p:spPr>
        <p:txBody>
          <a:bodyPr spcFirstLastPara="1" wrap="square" lIns="91425" tIns="45700" rIns="91425" bIns="45700" anchor="ctr" anchorCtr="0">
            <a:spAutoFit/>
          </a:bodyPr>
          <a:lstStyle/>
          <a:p>
            <a:pPr algn="ctr"/>
            <a:endParaRPr lang="en-US" sz="4400" b="1" dirty="0">
              <a:solidFill>
                <a:srgbClr val="FF0000"/>
              </a:solidFill>
            </a:endParaRPr>
          </a:p>
          <a:p>
            <a:pPr algn="ctr"/>
            <a:endParaRPr lang="en-US" sz="4400" b="1" dirty="0">
              <a:solidFill>
                <a:srgbClr val="FF0000"/>
              </a:solidFill>
            </a:endParaRPr>
          </a:p>
          <a:p>
            <a:pPr algn="ctr"/>
            <a:endParaRPr lang="en-US" sz="4400" b="1" dirty="0">
              <a:solidFill>
                <a:srgbClr val="FF0000"/>
              </a:solidFill>
            </a:endParaRPr>
          </a:p>
          <a:p>
            <a:pPr algn="ctr"/>
            <a:r>
              <a:rPr lang="en-US" sz="4400" b="1" dirty="0">
                <a:solidFill>
                  <a:srgbClr val="FF0000"/>
                </a:solidFill>
              </a:rPr>
              <a:t> Negotiation and Problem Solving in Business</a:t>
            </a:r>
          </a:p>
        </p:txBody>
      </p:sp>
    </p:spTree>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EE4AA6A-F986-7C98-E579-358C56D28810}"/>
              </a:ext>
            </a:extLst>
          </p:cNvPr>
          <p:cNvSpPr txBox="1"/>
          <p:nvPr/>
        </p:nvSpPr>
        <p:spPr>
          <a:xfrm>
            <a:off x="762125" y="1384025"/>
            <a:ext cx="10415948" cy="3046948"/>
          </a:xfrm>
          <a:prstGeom prst="rect">
            <a:avLst/>
          </a:prstGeom>
          <a:noFill/>
          <a:ln>
            <a:noFill/>
          </a:ln>
        </p:spPr>
        <p:txBody>
          <a:bodyPr spcFirstLastPara="1" wrap="square" lIns="91425" tIns="45700" rIns="91425" bIns="45700" anchor="t" anchorCtr="0">
            <a:spAutoFit/>
          </a:bodyPr>
          <a:lstStyle/>
          <a:p>
            <a:pPr algn="just"/>
            <a:r>
              <a:rPr lang="en-US" sz="3200" b="1" dirty="0">
                <a:solidFill>
                  <a:srgbClr val="FF0000"/>
                </a:solidFill>
              </a:rPr>
              <a:t>Introduction</a:t>
            </a:r>
          </a:p>
          <a:p>
            <a:pPr algn="just"/>
            <a:r>
              <a:rPr lang="en-US" sz="3200" dirty="0"/>
              <a:t>Negotiation and problem-solving are two of the most essential skills in the business world. Effective communication, critical thinking, and collaborative approaches help professionals reach agreements and solve challenges that arise in everyday work scenarios.</a:t>
            </a:r>
          </a:p>
        </p:txBody>
      </p:sp>
    </p:spTree>
    <p:extLst>
      <p:ext uri="{BB962C8B-B14F-4D97-AF65-F5344CB8AC3E}">
        <p14:creationId xmlns:p14="http://schemas.microsoft.com/office/powerpoint/2010/main" val="1851621734"/>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18BC41C2-FC70-7AC7-FB41-719FDF38868E}"/>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FD4D9F46-86F4-D54E-A635-AFE7D573C758}"/>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E8905767-6D6E-EDF4-BB08-7AFF02258F99}"/>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5955195-D8A8-5DE1-26DC-CB11A54D6F05}"/>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133C973-8016-0D4E-3BD2-3814B2CCFB97}"/>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04AA07C8-4593-1D28-8948-6168ECD42BDB}"/>
              </a:ext>
            </a:extLst>
          </p:cNvPr>
          <p:cNvSpPr txBox="1"/>
          <p:nvPr/>
        </p:nvSpPr>
        <p:spPr>
          <a:xfrm>
            <a:off x="617275" y="1384025"/>
            <a:ext cx="10700758" cy="3785611"/>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3200" b="1" dirty="0">
                <a:solidFill>
                  <a:srgbClr val="FF0000"/>
                </a:solidFill>
              </a:rPr>
              <a:t>Objectives</a:t>
            </a:r>
            <a:endParaRPr lang="en-US" sz="3200" b="1" dirty="0"/>
          </a:p>
          <a:p>
            <a:pPr marL="457200" indent="-457200">
              <a:lnSpc>
                <a:spcPct val="150000"/>
              </a:lnSpc>
              <a:buFont typeface="Arial" panose="020B0604020202020204" pitchFamily="34" charset="0"/>
              <a:buChar char="•"/>
            </a:pPr>
            <a:r>
              <a:rPr lang="en-US" sz="3200" dirty="0">
                <a:solidFill>
                  <a:srgbClr val="0070C0"/>
                </a:solidFill>
              </a:rPr>
              <a:t>Understand the key principles and stages of negotiation</a:t>
            </a:r>
          </a:p>
          <a:p>
            <a:pPr marL="457200" indent="-457200">
              <a:lnSpc>
                <a:spcPct val="150000"/>
              </a:lnSpc>
              <a:buFont typeface="Arial" panose="020B0604020202020204" pitchFamily="34" charset="0"/>
              <a:buChar char="•"/>
            </a:pPr>
            <a:r>
              <a:rPr lang="en-US" sz="3200" dirty="0">
                <a:solidFill>
                  <a:srgbClr val="0070C0"/>
                </a:solidFill>
              </a:rPr>
              <a:t>Learn structured steps for problem-solving</a:t>
            </a:r>
          </a:p>
          <a:p>
            <a:pPr marL="457200" indent="-457200">
              <a:lnSpc>
                <a:spcPct val="150000"/>
              </a:lnSpc>
              <a:buFont typeface="Arial" panose="020B0604020202020204" pitchFamily="34" charset="0"/>
              <a:buChar char="•"/>
            </a:pPr>
            <a:r>
              <a:rPr lang="en-US" sz="3200" dirty="0">
                <a:solidFill>
                  <a:srgbClr val="0070C0"/>
                </a:solidFill>
              </a:rPr>
              <a:t>Use business-related vocabulary and expressions</a:t>
            </a:r>
          </a:p>
          <a:p>
            <a:pPr marL="457200" indent="-457200">
              <a:lnSpc>
                <a:spcPct val="150000"/>
              </a:lnSpc>
              <a:buFont typeface="Arial" panose="020B0604020202020204" pitchFamily="34" charset="0"/>
              <a:buChar char="•"/>
            </a:pPr>
            <a:r>
              <a:rPr lang="en-US" sz="3200" dirty="0">
                <a:solidFill>
                  <a:srgbClr val="0070C0"/>
                </a:solidFill>
              </a:rPr>
              <a:t>Participate in role-plays to practice real-world scenarios</a:t>
            </a:r>
          </a:p>
        </p:txBody>
      </p:sp>
    </p:spTree>
    <p:extLst>
      <p:ext uri="{BB962C8B-B14F-4D97-AF65-F5344CB8AC3E}">
        <p14:creationId xmlns:p14="http://schemas.microsoft.com/office/powerpoint/2010/main" val="3433380016"/>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EE4AA6A-F986-7C98-E579-358C56D28810}"/>
              </a:ext>
            </a:extLst>
          </p:cNvPr>
          <p:cNvSpPr txBox="1"/>
          <p:nvPr/>
        </p:nvSpPr>
        <p:spPr>
          <a:xfrm>
            <a:off x="762125" y="1384025"/>
            <a:ext cx="9862800" cy="4524275"/>
          </a:xfrm>
          <a:prstGeom prst="rect">
            <a:avLst/>
          </a:prstGeom>
          <a:noFill/>
          <a:ln>
            <a:noFill/>
          </a:ln>
        </p:spPr>
        <p:txBody>
          <a:bodyPr spcFirstLastPara="1" wrap="square" lIns="91425" tIns="45700" rIns="91425" bIns="45700" anchor="t" anchorCtr="0">
            <a:spAutoFit/>
          </a:bodyPr>
          <a:lstStyle/>
          <a:p>
            <a:pPr>
              <a:lnSpc>
                <a:spcPct val="150000"/>
              </a:lnSpc>
              <a:buSzPts val="1800"/>
            </a:pPr>
            <a:r>
              <a:rPr lang="en-US" sz="3200" b="1" dirty="0">
                <a:solidFill>
                  <a:srgbClr val="FF0000"/>
                </a:solidFill>
              </a:rPr>
              <a:t>What is Negotiation?</a:t>
            </a:r>
          </a:p>
          <a:p>
            <a:pPr>
              <a:lnSpc>
                <a:spcPct val="150000"/>
              </a:lnSpc>
              <a:buSzPts val="1800"/>
            </a:pPr>
            <a:r>
              <a:rPr lang="en-US" sz="3200" dirty="0"/>
              <a:t>Negotiation is a discussion aimed at reaching an agreement between two or more parties with differing needs or interests. </a:t>
            </a:r>
            <a:r>
              <a:rPr lang="en-US" sz="3200" dirty="0">
                <a:solidFill>
                  <a:schemeClr val="accent1"/>
                </a:solidFill>
              </a:rPr>
              <a:t>It is used in many business contexts:</a:t>
            </a:r>
            <a:r>
              <a:rPr lang="en-US" sz="3200" dirty="0"/>
              <a:t> salary discussions, client deals, contracts, and team collaboration.</a:t>
            </a:r>
            <a:endParaRPr lang="en-US" sz="3200" dirty="0">
              <a:solidFill>
                <a:srgbClr val="0070C0"/>
              </a:solidFill>
            </a:endParaRPr>
          </a:p>
        </p:txBody>
      </p:sp>
    </p:spTree>
    <p:extLst>
      <p:ext uri="{BB962C8B-B14F-4D97-AF65-F5344CB8AC3E}">
        <p14:creationId xmlns:p14="http://schemas.microsoft.com/office/powerpoint/2010/main" val="3863349851"/>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EE4AA6A-F986-7C98-E579-358C56D28810}"/>
              </a:ext>
            </a:extLst>
          </p:cNvPr>
          <p:cNvSpPr txBox="1"/>
          <p:nvPr/>
        </p:nvSpPr>
        <p:spPr>
          <a:xfrm>
            <a:off x="762125" y="1384025"/>
            <a:ext cx="9862800" cy="2308284"/>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3200" b="1" dirty="0">
                <a:solidFill>
                  <a:srgbClr val="FF0000"/>
                </a:solidFill>
              </a:rPr>
              <a:t>Types of Negotiation:</a:t>
            </a:r>
          </a:p>
          <a:p>
            <a:pPr lvl="0">
              <a:lnSpc>
                <a:spcPct val="150000"/>
              </a:lnSpc>
              <a:buSzPts val="1800"/>
            </a:pPr>
            <a:r>
              <a:rPr lang="en-US" sz="3200" dirty="0">
                <a:solidFill>
                  <a:schemeClr val="accent1"/>
                </a:solidFill>
              </a:rPr>
              <a:t>Distributive Negotiation (Win-Lose)</a:t>
            </a:r>
          </a:p>
          <a:p>
            <a:pPr lvl="0">
              <a:lnSpc>
                <a:spcPct val="150000"/>
              </a:lnSpc>
              <a:buSzPts val="1800"/>
            </a:pPr>
            <a:r>
              <a:rPr lang="en-US" sz="3200" dirty="0">
                <a:solidFill>
                  <a:schemeClr val="accent1"/>
                </a:solidFill>
              </a:rPr>
              <a:t>Integrative Negotiation (Win-Win)</a:t>
            </a:r>
            <a:endParaRPr lang="en-US" sz="3200" dirty="0">
              <a:solidFill>
                <a:srgbClr val="0070C0"/>
              </a:solidFill>
            </a:endParaRPr>
          </a:p>
        </p:txBody>
      </p:sp>
    </p:spTree>
    <p:extLst>
      <p:ext uri="{BB962C8B-B14F-4D97-AF65-F5344CB8AC3E}">
        <p14:creationId xmlns:p14="http://schemas.microsoft.com/office/powerpoint/2010/main" val="2603980959"/>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EE4AA6A-F986-7C98-E579-358C56D28810}"/>
              </a:ext>
            </a:extLst>
          </p:cNvPr>
          <p:cNvSpPr txBox="1"/>
          <p:nvPr/>
        </p:nvSpPr>
        <p:spPr>
          <a:xfrm>
            <a:off x="775774" y="1324473"/>
            <a:ext cx="9862800" cy="4524275"/>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3200" b="1" dirty="0">
                <a:solidFill>
                  <a:srgbClr val="FF0000"/>
                </a:solidFill>
              </a:rPr>
              <a:t>Stages of Negotiation:</a:t>
            </a:r>
          </a:p>
          <a:p>
            <a:pPr marL="514350" lvl="0" indent="-514350">
              <a:lnSpc>
                <a:spcPct val="150000"/>
              </a:lnSpc>
              <a:buSzPts val="1800"/>
              <a:buFont typeface="+mj-lt"/>
              <a:buAutoNum type="arabicPeriod"/>
            </a:pPr>
            <a:r>
              <a:rPr lang="en-US" sz="3200" dirty="0">
                <a:solidFill>
                  <a:schemeClr val="accent1"/>
                </a:solidFill>
              </a:rPr>
              <a:t>Preparation</a:t>
            </a:r>
          </a:p>
          <a:p>
            <a:pPr marL="514350" lvl="0" indent="-514350">
              <a:lnSpc>
                <a:spcPct val="150000"/>
              </a:lnSpc>
              <a:buSzPts val="1800"/>
              <a:buFont typeface="+mj-lt"/>
              <a:buAutoNum type="arabicPeriod"/>
            </a:pPr>
            <a:r>
              <a:rPr lang="en-US" sz="3200" dirty="0">
                <a:solidFill>
                  <a:schemeClr val="accent1"/>
                </a:solidFill>
              </a:rPr>
              <a:t>Opening</a:t>
            </a:r>
          </a:p>
          <a:p>
            <a:pPr marL="514350" lvl="0" indent="-514350">
              <a:lnSpc>
                <a:spcPct val="150000"/>
              </a:lnSpc>
              <a:buSzPts val="1800"/>
              <a:buFont typeface="+mj-lt"/>
              <a:buAutoNum type="arabicPeriod"/>
            </a:pPr>
            <a:r>
              <a:rPr lang="en-US" sz="3200" dirty="0">
                <a:solidFill>
                  <a:schemeClr val="accent1"/>
                </a:solidFill>
              </a:rPr>
              <a:t>Bargaining</a:t>
            </a:r>
          </a:p>
          <a:p>
            <a:pPr marL="514350" lvl="0" indent="-514350">
              <a:lnSpc>
                <a:spcPct val="150000"/>
              </a:lnSpc>
              <a:buSzPts val="1800"/>
              <a:buFont typeface="+mj-lt"/>
              <a:buAutoNum type="arabicPeriod"/>
            </a:pPr>
            <a:r>
              <a:rPr lang="en-US" sz="3200" dirty="0">
                <a:solidFill>
                  <a:schemeClr val="accent1"/>
                </a:solidFill>
              </a:rPr>
              <a:t>Closing/Agreement</a:t>
            </a:r>
          </a:p>
          <a:p>
            <a:pPr marL="514350" lvl="0" indent="-514350">
              <a:lnSpc>
                <a:spcPct val="150000"/>
              </a:lnSpc>
              <a:buSzPts val="1800"/>
              <a:buFont typeface="+mj-lt"/>
              <a:buAutoNum type="arabicPeriod"/>
            </a:pPr>
            <a:r>
              <a:rPr lang="en-US" sz="3200" dirty="0">
                <a:solidFill>
                  <a:schemeClr val="accent1"/>
                </a:solidFill>
              </a:rPr>
              <a:t>Implementation</a:t>
            </a:r>
          </a:p>
        </p:txBody>
      </p:sp>
    </p:spTree>
    <p:extLst>
      <p:ext uri="{BB962C8B-B14F-4D97-AF65-F5344CB8AC3E}">
        <p14:creationId xmlns:p14="http://schemas.microsoft.com/office/powerpoint/2010/main" val="3448659457"/>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2594B58-0FB3-5F25-18AD-7960CE6DB236}"/>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61D2DC83-BF56-D8B8-59A3-CA59EB3BBA3F}"/>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C8A68C21-1261-488C-D1C0-53F1A1A662BC}"/>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BE96DAAD-3F41-E276-EBCE-EF22C7211495}"/>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AAE9D698-5B67-CB47-57E7-1AE5E40BAA9A}"/>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9807115B-1309-8EBE-7FFC-BCF10C2A2E2A}"/>
              </a:ext>
            </a:extLst>
          </p:cNvPr>
          <p:cNvSpPr txBox="1"/>
          <p:nvPr/>
        </p:nvSpPr>
        <p:spPr>
          <a:xfrm>
            <a:off x="775773" y="1324473"/>
            <a:ext cx="10654101" cy="4616608"/>
          </a:xfrm>
          <a:prstGeom prst="rect">
            <a:avLst/>
          </a:prstGeom>
          <a:noFill/>
          <a:ln>
            <a:noFill/>
          </a:ln>
        </p:spPr>
        <p:txBody>
          <a:bodyPr spcFirstLastPara="1" wrap="square" lIns="91425" tIns="45700" rIns="91425" bIns="45700" anchor="t" anchorCtr="0">
            <a:spAutoFit/>
          </a:bodyPr>
          <a:lstStyle/>
          <a:p>
            <a:pPr>
              <a:lnSpc>
                <a:spcPct val="150000"/>
              </a:lnSpc>
              <a:buNone/>
            </a:pPr>
            <a:r>
              <a:rPr lang="en-US" sz="2800" b="1" dirty="0">
                <a:solidFill>
                  <a:schemeClr val="accent1"/>
                </a:solidFill>
              </a:rPr>
              <a:t>1. Preparation</a:t>
            </a:r>
          </a:p>
          <a:p>
            <a:pPr>
              <a:lnSpc>
                <a:spcPct val="150000"/>
              </a:lnSpc>
              <a:buFont typeface="Arial" panose="020B0604020202020204" pitchFamily="34" charset="0"/>
              <a:buChar char="•"/>
            </a:pPr>
            <a:r>
              <a:rPr lang="en-US" sz="2400" b="1" dirty="0"/>
              <a:t>Goal:</a:t>
            </a:r>
            <a:r>
              <a:rPr lang="en-US" sz="2400" dirty="0"/>
              <a:t> Understand your needs and those of the other party.</a:t>
            </a:r>
          </a:p>
          <a:p>
            <a:pPr>
              <a:lnSpc>
                <a:spcPct val="150000"/>
              </a:lnSpc>
              <a:buFont typeface="Arial" panose="020B0604020202020204" pitchFamily="34" charset="0"/>
              <a:buChar char="•"/>
            </a:pPr>
            <a:r>
              <a:rPr lang="en-US" sz="2400" b="1" dirty="0"/>
              <a:t>What to do:</a:t>
            </a:r>
            <a:endParaRPr lang="en-US" sz="2400" dirty="0"/>
          </a:p>
          <a:p>
            <a:pPr marL="742950" lvl="1" indent="-285750">
              <a:lnSpc>
                <a:spcPct val="150000"/>
              </a:lnSpc>
              <a:buFont typeface="Arial" panose="020B0604020202020204" pitchFamily="34" charset="0"/>
              <a:buChar char="•"/>
            </a:pPr>
            <a:r>
              <a:rPr lang="en-US" sz="2400" dirty="0"/>
              <a:t>Define your objectives and limits.</a:t>
            </a:r>
          </a:p>
          <a:p>
            <a:pPr marL="742950" lvl="1" indent="-285750">
              <a:lnSpc>
                <a:spcPct val="150000"/>
              </a:lnSpc>
              <a:buFont typeface="Arial" panose="020B0604020202020204" pitchFamily="34" charset="0"/>
              <a:buChar char="•"/>
            </a:pPr>
            <a:r>
              <a:rPr lang="en-US" sz="2400" dirty="0"/>
              <a:t>Research the other party’s goals and background.</a:t>
            </a:r>
          </a:p>
          <a:p>
            <a:pPr marL="742950" lvl="1" indent="-285750">
              <a:lnSpc>
                <a:spcPct val="150000"/>
              </a:lnSpc>
              <a:buFont typeface="Arial" panose="020B0604020202020204" pitchFamily="34" charset="0"/>
              <a:buChar char="•"/>
            </a:pPr>
            <a:r>
              <a:rPr lang="en-US" sz="2400" dirty="0"/>
              <a:t>Prepare alternatives (BATNA = Best Alternative to a Negotiated Agreement).</a:t>
            </a:r>
          </a:p>
          <a:p>
            <a:pPr marL="742950" lvl="1" indent="-285750">
              <a:lnSpc>
                <a:spcPct val="150000"/>
              </a:lnSpc>
              <a:buFont typeface="Arial" panose="020B0604020202020204" pitchFamily="34" charset="0"/>
              <a:buChar char="•"/>
            </a:pPr>
            <a:r>
              <a:rPr lang="en-US" sz="2400" dirty="0"/>
              <a:t>Prepare documents, data, and possible questions.</a:t>
            </a:r>
          </a:p>
        </p:txBody>
      </p:sp>
    </p:spTree>
    <p:extLst>
      <p:ext uri="{BB962C8B-B14F-4D97-AF65-F5344CB8AC3E}">
        <p14:creationId xmlns:p14="http://schemas.microsoft.com/office/powerpoint/2010/main" val="4104225372"/>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00931842-DC3A-334E-73C7-3A48A1D70B1F}"/>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BA521885-B031-1097-F091-736A2E4CED08}"/>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FE98FAEF-558D-4D23-C227-C0DCFF383957}"/>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23417250-AE0C-C6B0-B01F-CDA2CB34E462}"/>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1136C5C9-36A6-A6D7-D73E-5112B7A98B87}"/>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960F403D-336F-4A61-36EE-7FC1B55E6327}"/>
              </a:ext>
            </a:extLst>
          </p:cNvPr>
          <p:cNvSpPr txBox="1"/>
          <p:nvPr/>
        </p:nvSpPr>
        <p:spPr>
          <a:xfrm>
            <a:off x="775773" y="1324473"/>
            <a:ext cx="10654101" cy="4616608"/>
          </a:xfrm>
          <a:prstGeom prst="rect">
            <a:avLst/>
          </a:prstGeom>
          <a:noFill/>
          <a:ln>
            <a:noFill/>
          </a:ln>
        </p:spPr>
        <p:txBody>
          <a:bodyPr spcFirstLastPara="1" wrap="square" lIns="91425" tIns="45700" rIns="91425" bIns="45700" anchor="t" anchorCtr="0">
            <a:spAutoFit/>
          </a:bodyPr>
          <a:lstStyle/>
          <a:p>
            <a:pPr>
              <a:lnSpc>
                <a:spcPct val="150000"/>
              </a:lnSpc>
              <a:buNone/>
            </a:pPr>
            <a:r>
              <a:rPr lang="en-US" sz="2800" b="1" dirty="0">
                <a:solidFill>
                  <a:schemeClr val="accent1"/>
                </a:solidFill>
              </a:rPr>
              <a:t>2. Opening</a:t>
            </a:r>
          </a:p>
          <a:p>
            <a:pPr>
              <a:lnSpc>
                <a:spcPct val="150000"/>
              </a:lnSpc>
              <a:buFont typeface="Arial" panose="020B0604020202020204" pitchFamily="34" charset="0"/>
              <a:buChar char="•"/>
            </a:pPr>
            <a:r>
              <a:rPr lang="en-US" sz="2400" b="1" dirty="0"/>
              <a:t>Goal:</a:t>
            </a:r>
            <a:r>
              <a:rPr lang="en-US" sz="2400" dirty="0"/>
              <a:t> Set the tone and start building rapport.</a:t>
            </a:r>
          </a:p>
          <a:p>
            <a:pPr>
              <a:lnSpc>
                <a:spcPct val="150000"/>
              </a:lnSpc>
              <a:buFont typeface="Arial" panose="020B0604020202020204" pitchFamily="34" charset="0"/>
              <a:buChar char="•"/>
            </a:pPr>
            <a:r>
              <a:rPr lang="en-US" sz="2400" b="1" dirty="0"/>
              <a:t>What to do:</a:t>
            </a:r>
            <a:endParaRPr lang="en-US" sz="2400" dirty="0"/>
          </a:p>
          <a:p>
            <a:pPr marL="742950" lvl="1" indent="-285750">
              <a:lnSpc>
                <a:spcPct val="150000"/>
              </a:lnSpc>
              <a:buFont typeface="Arial" panose="020B0604020202020204" pitchFamily="34" charset="0"/>
              <a:buChar char="•"/>
            </a:pPr>
            <a:r>
              <a:rPr lang="en-US" sz="2400" dirty="0"/>
              <a:t>Greet the other party professionally.</a:t>
            </a:r>
          </a:p>
          <a:p>
            <a:pPr marL="742950" lvl="1" indent="-285750">
              <a:lnSpc>
                <a:spcPct val="150000"/>
              </a:lnSpc>
              <a:buFont typeface="Arial" panose="020B0604020202020204" pitchFamily="34" charset="0"/>
              <a:buChar char="•"/>
            </a:pPr>
            <a:r>
              <a:rPr lang="en-US" sz="2400" dirty="0"/>
              <a:t>State the purpose of the negotiation.</a:t>
            </a:r>
          </a:p>
          <a:p>
            <a:pPr marL="742950" lvl="1" indent="-285750">
              <a:lnSpc>
                <a:spcPct val="150000"/>
              </a:lnSpc>
              <a:buFont typeface="Arial" panose="020B0604020202020204" pitchFamily="34" charset="0"/>
              <a:buChar char="•"/>
            </a:pPr>
            <a:r>
              <a:rPr lang="en-US" sz="2400" dirty="0"/>
              <a:t>Share your initial position (what you’re looking for).</a:t>
            </a:r>
          </a:p>
          <a:p>
            <a:pPr marL="742950" lvl="1" indent="-285750">
              <a:lnSpc>
                <a:spcPct val="150000"/>
              </a:lnSpc>
              <a:buFont typeface="Arial" panose="020B0604020202020204" pitchFamily="34" charset="0"/>
              <a:buChar char="•"/>
            </a:pPr>
            <a:r>
              <a:rPr lang="en-US" sz="2400" dirty="0"/>
              <a:t>Use polite and confident language.</a:t>
            </a:r>
          </a:p>
          <a:p>
            <a:pPr>
              <a:lnSpc>
                <a:spcPct val="150000"/>
              </a:lnSpc>
              <a:buFont typeface="Arial" panose="020B0604020202020204" pitchFamily="34" charset="0"/>
              <a:buChar char="•"/>
            </a:pPr>
            <a:r>
              <a:rPr lang="en-US" sz="2400" i="1" dirty="0"/>
              <a:t>Useful phrase:</a:t>
            </a:r>
            <a:r>
              <a:rPr lang="en-US" sz="2400" dirty="0"/>
              <a:t> “We’re here today to explore a mutually beneficial solution.”</a:t>
            </a:r>
          </a:p>
        </p:txBody>
      </p:sp>
    </p:spTree>
    <p:extLst>
      <p:ext uri="{BB962C8B-B14F-4D97-AF65-F5344CB8AC3E}">
        <p14:creationId xmlns:p14="http://schemas.microsoft.com/office/powerpoint/2010/main" val="2353154510"/>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9BE3FE7E-A33C-EA00-8E25-BE1347D4CD85}"/>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0BDF0B4F-EE1F-089D-7221-E0735943E572}"/>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17D8F974-DC68-6E91-BEAE-6018EDA0A8FA}"/>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0F47665-5E68-E600-393B-612B62392A2E}"/>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92C2F3F9-A254-6FD3-C41E-668802CABC5C}"/>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B3C7777B-4B3B-819E-6E3D-6B9D82750BF3}"/>
              </a:ext>
            </a:extLst>
          </p:cNvPr>
          <p:cNvSpPr txBox="1"/>
          <p:nvPr/>
        </p:nvSpPr>
        <p:spPr>
          <a:xfrm>
            <a:off x="775773" y="1324473"/>
            <a:ext cx="10654101" cy="5170606"/>
          </a:xfrm>
          <a:prstGeom prst="rect">
            <a:avLst/>
          </a:prstGeom>
          <a:noFill/>
          <a:ln>
            <a:noFill/>
          </a:ln>
        </p:spPr>
        <p:txBody>
          <a:bodyPr spcFirstLastPara="1" wrap="square" lIns="91425" tIns="45700" rIns="91425" bIns="45700" anchor="t" anchorCtr="0">
            <a:spAutoFit/>
          </a:bodyPr>
          <a:lstStyle/>
          <a:p>
            <a:pPr>
              <a:lnSpc>
                <a:spcPct val="150000"/>
              </a:lnSpc>
              <a:buNone/>
            </a:pPr>
            <a:r>
              <a:rPr lang="en-US" sz="2800" b="1" dirty="0">
                <a:solidFill>
                  <a:schemeClr val="accent1"/>
                </a:solidFill>
              </a:rPr>
              <a:t>3. Bargaining</a:t>
            </a:r>
          </a:p>
          <a:p>
            <a:pPr>
              <a:lnSpc>
                <a:spcPct val="150000"/>
              </a:lnSpc>
              <a:buFont typeface="Arial" panose="020B0604020202020204" pitchFamily="34" charset="0"/>
              <a:buChar char="•"/>
            </a:pPr>
            <a:r>
              <a:rPr lang="en-US" sz="2400" b="1" dirty="0"/>
              <a:t>Goal:</a:t>
            </a:r>
            <a:r>
              <a:rPr lang="en-US" sz="2400" dirty="0"/>
              <a:t> Reach an agreement by offering and discussing different options.</a:t>
            </a:r>
          </a:p>
          <a:p>
            <a:pPr>
              <a:lnSpc>
                <a:spcPct val="150000"/>
              </a:lnSpc>
              <a:buFont typeface="Arial" panose="020B0604020202020204" pitchFamily="34" charset="0"/>
              <a:buChar char="•"/>
            </a:pPr>
            <a:r>
              <a:rPr lang="en-US" sz="2400" b="1" dirty="0"/>
              <a:t>What to do:</a:t>
            </a:r>
            <a:endParaRPr lang="en-US" sz="2400" dirty="0"/>
          </a:p>
          <a:p>
            <a:pPr marL="742950" lvl="1" indent="-285750">
              <a:lnSpc>
                <a:spcPct val="150000"/>
              </a:lnSpc>
              <a:buFont typeface="Arial" panose="020B0604020202020204" pitchFamily="34" charset="0"/>
              <a:buChar char="•"/>
            </a:pPr>
            <a:r>
              <a:rPr lang="en-US" sz="2400" dirty="0"/>
              <a:t>Make proposals and respond to offers.</a:t>
            </a:r>
          </a:p>
          <a:p>
            <a:pPr marL="742950" lvl="1" indent="-285750">
              <a:lnSpc>
                <a:spcPct val="150000"/>
              </a:lnSpc>
              <a:buFont typeface="Arial" panose="020B0604020202020204" pitchFamily="34" charset="0"/>
              <a:buChar char="•"/>
            </a:pPr>
            <a:r>
              <a:rPr lang="en-US" sz="2400" dirty="0"/>
              <a:t>Use persuasive language and ask clarifying questions.</a:t>
            </a:r>
          </a:p>
          <a:p>
            <a:pPr marL="742950" lvl="1" indent="-285750">
              <a:lnSpc>
                <a:spcPct val="150000"/>
              </a:lnSpc>
              <a:buFont typeface="Arial" panose="020B0604020202020204" pitchFamily="34" charset="0"/>
              <a:buChar char="•"/>
            </a:pPr>
            <a:r>
              <a:rPr lang="en-US" sz="2400" dirty="0"/>
              <a:t>Stay calm and listen actively.</a:t>
            </a:r>
          </a:p>
          <a:p>
            <a:pPr marL="742950" lvl="1" indent="-285750">
              <a:lnSpc>
                <a:spcPct val="150000"/>
              </a:lnSpc>
              <a:buFont typeface="Arial" panose="020B0604020202020204" pitchFamily="34" charset="0"/>
              <a:buChar char="•"/>
            </a:pPr>
            <a:r>
              <a:rPr lang="en-US" sz="2400" dirty="0"/>
              <a:t>Look for win-win outcomes where both parties gain.</a:t>
            </a:r>
          </a:p>
          <a:p>
            <a:pPr>
              <a:lnSpc>
                <a:spcPct val="150000"/>
              </a:lnSpc>
              <a:buFont typeface="Arial" panose="020B0604020202020204" pitchFamily="34" charset="0"/>
              <a:buChar char="•"/>
            </a:pPr>
            <a:r>
              <a:rPr lang="en-US" sz="2400" i="1" dirty="0"/>
              <a:t>Useful phrase:</a:t>
            </a:r>
            <a:r>
              <a:rPr lang="en-US" sz="2400" dirty="0"/>
              <a:t> “Would you consider adjusting the timeline if we increased the volume?”</a:t>
            </a:r>
          </a:p>
        </p:txBody>
      </p:sp>
    </p:spTree>
    <p:extLst>
      <p:ext uri="{BB962C8B-B14F-4D97-AF65-F5344CB8AC3E}">
        <p14:creationId xmlns:p14="http://schemas.microsoft.com/office/powerpoint/2010/main" val="860423024"/>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60704199-0AEF-A677-693B-E7549D8F36BA}"/>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04E818FA-A0FD-DB3F-13F4-CBCBD48C261F}"/>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037709EA-D521-32FD-7C18-B73809D70BA0}"/>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A7E24E7-08C0-4BA9-A92F-4543BB0459E3}"/>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95195D2B-481F-C270-76C3-96ADD7D9B74B}"/>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D0F7E77-13BD-7952-7D81-3D2D28961651}"/>
              </a:ext>
            </a:extLst>
          </p:cNvPr>
          <p:cNvSpPr txBox="1"/>
          <p:nvPr/>
        </p:nvSpPr>
        <p:spPr>
          <a:xfrm>
            <a:off x="775773" y="1324473"/>
            <a:ext cx="10654101" cy="5170606"/>
          </a:xfrm>
          <a:prstGeom prst="rect">
            <a:avLst/>
          </a:prstGeom>
          <a:noFill/>
          <a:ln>
            <a:noFill/>
          </a:ln>
        </p:spPr>
        <p:txBody>
          <a:bodyPr spcFirstLastPara="1" wrap="square" lIns="91425" tIns="45700" rIns="91425" bIns="45700" anchor="t" anchorCtr="0">
            <a:spAutoFit/>
          </a:bodyPr>
          <a:lstStyle/>
          <a:p>
            <a:pPr>
              <a:lnSpc>
                <a:spcPct val="150000"/>
              </a:lnSpc>
              <a:buNone/>
            </a:pPr>
            <a:r>
              <a:rPr lang="en-US" sz="2800" b="1" dirty="0">
                <a:solidFill>
                  <a:schemeClr val="accent1"/>
                </a:solidFill>
              </a:rPr>
              <a:t>4. Agreement / Closing</a:t>
            </a:r>
          </a:p>
          <a:p>
            <a:pPr>
              <a:lnSpc>
                <a:spcPct val="150000"/>
              </a:lnSpc>
              <a:buFont typeface="Arial" panose="020B0604020202020204" pitchFamily="34" charset="0"/>
              <a:buChar char="•"/>
            </a:pPr>
            <a:r>
              <a:rPr lang="en-US" sz="2400" b="1" dirty="0"/>
              <a:t>Goal:</a:t>
            </a:r>
            <a:r>
              <a:rPr lang="en-US" sz="2400" dirty="0"/>
              <a:t> Finalize the terms and make sure both sides agree.</a:t>
            </a:r>
          </a:p>
          <a:p>
            <a:pPr>
              <a:lnSpc>
                <a:spcPct val="150000"/>
              </a:lnSpc>
              <a:buFont typeface="Arial" panose="020B0604020202020204" pitchFamily="34" charset="0"/>
              <a:buChar char="•"/>
            </a:pPr>
            <a:r>
              <a:rPr lang="en-US" sz="2400" b="1" dirty="0"/>
              <a:t>What to do:</a:t>
            </a:r>
            <a:endParaRPr lang="en-US" sz="2400" dirty="0"/>
          </a:p>
          <a:p>
            <a:pPr marL="742950" lvl="1" indent="-285750">
              <a:lnSpc>
                <a:spcPct val="150000"/>
              </a:lnSpc>
              <a:buFont typeface="Arial" panose="020B0604020202020204" pitchFamily="34" charset="0"/>
              <a:buChar char="•"/>
            </a:pPr>
            <a:r>
              <a:rPr lang="en-US" sz="2400" dirty="0"/>
              <a:t>Summarize the agreement.</a:t>
            </a:r>
          </a:p>
          <a:p>
            <a:pPr marL="742950" lvl="1" indent="-285750">
              <a:lnSpc>
                <a:spcPct val="150000"/>
              </a:lnSpc>
              <a:buFont typeface="Arial" panose="020B0604020202020204" pitchFamily="34" charset="0"/>
              <a:buChar char="•"/>
            </a:pPr>
            <a:r>
              <a:rPr lang="en-US" sz="2400" dirty="0"/>
              <a:t>Clarify details and responsibilities.</a:t>
            </a:r>
          </a:p>
          <a:p>
            <a:pPr marL="742950" lvl="1" indent="-285750">
              <a:lnSpc>
                <a:spcPct val="150000"/>
              </a:lnSpc>
              <a:buFont typeface="Arial" panose="020B0604020202020204" pitchFamily="34" charset="0"/>
              <a:buChar char="•"/>
            </a:pPr>
            <a:r>
              <a:rPr lang="en-US" sz="2400" dirty="0"/>
              <a:t>Confirm everything in writing.</a:t>
            </a:r>
          </a:p>
          <a:p>
            <a:pPr marL="742950" lvl="1" indent="-285750">
              <a:lnSpc>
                <a:spcPct val="150000"/>
              </a:lnSpc>
              <a:buFont typeface="Arial" panose="020B0604020202020204" pitchFamily="34" charset="0"/>
              <a:buChar char="•"/>
            </a:pPr>
            <a:r>
              <a:rPr lang="en-US" sz="2400" dirty="0"/>
              <a:t>Thank the other party and show willingness to continue cooperation.</a:t>
            </a:r>
          </a:p>
          <a:p>
            <a:pPr>
              <a:lnSpc>
                <a:spcPct val="150000"/>
              </a:lnSpc>
              <a:buFont typeface="Arial" panose="020B0604020202020204" pitchFamily="34" charset="0"/>
              <a:buChar char="•"/>
            </a:pPr>
            <a:r>
              <a:rPr lang="en-US" sz="2400" i="1" dirty="0"/>
              <a:t>Useful phrase:</a:t>
            </a:r>
            <a:r>
              <a:rPr lang="en-US" sz="2400" dirty="0"/>
              <a:t> “To confirm, we’ve agreed on X, Y, and Z. Shall we move forward with this?”</a:t>
            </a:r>
          </a:p>
        </p:txBody>
      </p:sp>
    </p:spTree>
    <p:extLst>
      <p:ext uri="{BB962C8B-B14F-4D97-AF65-F5344CB8AC3E}">
        <p14:creationId xmlns:p14="http://schemas.microsoft.com/office/powerpoint/2010/main" val="158097525"/>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B62CAD22-8F51-A13A-1378-36C0F0273D32}"/>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2251D9C3-D418-D4B7-3512-D74E65C809C5}"/>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8FF49788-2153-5970-58CC-2EAF6BF4C890}"/>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F7756D17-CD78-0AAF-73E0-F925851AD6D1}"/>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18305EEB-4D00-C12D-2B4B-A4B21869DD5F}"/>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92DBEF1-85D4-58CB-0C11-7967394E49EE}"/>
              </a:ext>
            </a:extLst>
          </p:cNvPr>
          <p:cNvSpPr txBox="1"/>
          <p:nvPr/>
        </p:nvSpPr>
        <p:spPr>
          <a:xfrm>
            <a:off x="775773" y="1324473"/>
            <a:ext cx="10542259" cy="4616608"/>
          </a:xfrm>
          <a:prstGeom prst="rect">
            <a:avLst/>
          </a:prstGeom>
          <a:noFill/>
          <a:ln>
            <a:noFill/>
          </a:ln>
        </p:spPr>
        <p:txBody>
          <a:bodyPr spcFirstLastPara="1" wrap="square" lIns="91425" tIns="45700" rIns="91425" bIns="45700" anchor="t" anchorCtr="0">
            <a:spAutoFit/>
          </a:bodyPr>
          <a:lstStyle/>
          <a:p>
            <a:pPr>
              <a:lnSpc>
                <a:spcPct val="150000"/>
              </a:lnSpc>
              <a:buNone/>
            </a:pPr>
            <a:r>
              <a:rPr lang="en-US" sz="2800" b="1" dirty="0">
                <a:solidFill>
                  <a:schemeClr val="accent1"/>
                </a:solidFill>
              </a:rPr>
              <a:t>5. Implementation</a:t>
            </a:r>
          </a:p>
          <a:p>
            <a:pPr>
              <a:lnSpc>
                <a:spcPct val="150000"/>
              </a:lnSpc>
              <a:buFont typeface="Arial" panose="020B0604020202020204" pitchFamily="34" charset="0"/>
              <a:buChar char="•"/>
            </a:pPr>
            <a:r>
              <a:rPr lang="en-US" sz="2400" b="1" dirty="0"/>
              <a:t>Goal:</a:t>
            </a:r>
            <a:r>
              <a:rPr lang="en-US" sz="2400" dirty="0"/>
              <a:t> Carry out the agreement effectively.</a:t>
            </a:r>
          </a:p>
          <a:p>
            <a:pPr>
              <a:lnSpc>
                <a:spcPct val="150000"/>
              </a:lnSpc>
              <a:buFont typeface="Arial" panose="020B0604020202020204" pitchFamily="34" charset="0"/>
              <a:buChar char="•"/>
            </a:pPr>
            <a:r>
              <a:rPr lang="en-US" sz="2400" b="1" dirty="0"/>
              <a:t>What to do:</a:t>
            </a:r>
            <a:endParaRPr lang="en-US" sz="2400" dirty="0"/>
          </a:p>
          <a:p>
            <a:pPr marL="742950" lvl="1" indent="-285750">
              <a:lnSpc>
                <a:spcPct val="150000"/>
              </a:lnSpc>
              <a:buFont typeface="Arial" panose="020B0604020202020204" pitchFamily="34" charset="0"/>
              <a:buChar char="•"/>
            </a:pPr>
            <a:r>
              <a:rPr lang="en-US" sz="2400" dirty="0"/>
              <a:t>Assign tasks and deadlines.</a:t>
            </a:r>
          </a:p>
          <a:p>
            <a:pPr marL="742950" lvl="1" indent="-285750">
              <a:lnSpc>
                <a:spcPct val="150000"/>
              </a:lnSpc>
              <a:buFont typeface="Arial" panose="020B0604020202020204" pitchFamily="34" charset="0"/>
              <a:buChar char="•"/>
            </a:pPr>
            <a:r>
              <a:rPr lang="en-US" sz="2400" dirty="0"/>
              <a:t>Monitor progress.</a:t>
            </a:r>
          </a:p>
          <a:p>
            <a:pPr marL="742950" lvl="1" indent="-285750">
              <a:lnSpc>
                <a:spcPct val="150000"/>
              </a:lnSpc>
              <a:buFont typeface="Arial" panose="020B0604020202020204" pitchFamily="34" charset="0"/>
              <a:buChar char="•"/>
            </a:pPr>
            <a:r>
              <a:rPr lang="en-US" sz="2400" dirty="0"/>
              <a:t>Communicate regularly.</a:t>
            </a:r>
          </a:p>
          <a:p>
            <a:pPr marL="742950" lvl="1" indent="-285750">
              <a:lnSpc>
                <a:spcPct val="150000"/>
              </a:lnSpc>
              <a:buFont typeface="Arial" panose="020B0604020202020204" pitchFamily="34" charset="0"/>
              <a:buChar char="•"/>
            </a:pPr>
            <a:r>
              <a:rPr lang="en-US" sz="2400" dirty="0"/>
              <a:t>Be ready to solve any issues that arise.</a:t>
            </a:r>
          </a:p>
          <a:p>
            <a:pPr>
              <a:lnSpc>
                <a:spcPct val="150000"/>
              </a:lnSpc>
              <a:buFont typeface="Arial" panose="020B0604020202020204" pitchFamily="34" charset="0"/>
              <a:buChar char="•"/>
            </a:pPr>
            <a:r>
              <a:rPr lang="en-US" sz="2400" i="1" dirty="0"/>
              <a:t>Tip:</a:t>
            </a:r>
            <a:r>
              <a:rPr lang="en-US" sz="2400" dirty="0"/>
              <a:t> Good communication after the negotiation builds long-term trust.</a:t>
            </a:r>
          </a:p>
        </p:txBody>
      </p:sp>
    </p:spTree>
    <p:extLst>
      <p:ext uri="{BB962C8B-B14F-4D97-AF65-F5344CB8AC3E}">
        <p14:creationId xmlns:p14="http://schemas.microsoft.com/office/powerpoint/2010/main" val="863746734"/>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EE4AA6A-F986-7C98-E579-358C56D28810}"/>
              </a:ext>
            </a:extLst>
          </p:cNvPr>
          <p:cNvSpPr txBox="1"/>
          <p:nvPr/>
        </p:nvSpPr>
        <p:spPr>
          <a:xfrm>
            <a:off x="789421" y="1303775"/>
            <a:ext cx="10565933" cy="4524275"/>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3200" b="1" dirty="0">
                <a:solidFill>
                  <a:srgbClr val="FF0000"/>
                </a:solidFill>
              </a:rPr>
              <a:t>3. Useful Business Phrases for Negotiation:</a:t>
            </a:r>
          </a:p>
          <a:p>
            <a:pPr lvl="0">
              <a:lnSpc>
                <a:spcPct val="150000"/>
              </a:lnSpc>
              <a:buSzPts val="1800"/>
            </a:pPr>
            <a:r>
              <a:rPr lang="en-US" sz="3200" dirty="0"/>
              <a:t>"We’re looking for a mutually beneficial agreement.“</a:t>
            </a:r>
          </a:p>
          <a:p>
            <a:pPr lvl="0">
              <a:lnSpc>
                <a:spcPct val="150000"/>
              </a:lnSpc>
              <a:buSzPts val="1800"/>
            </a:pPr>
            <a:r>
              <a:rPr lang="en-US" sz="3200" dirty="0"/>
              <a:t>"Could you clarify your priorities?“</a:t>
            </a:r>
          </a:p>
          <a:p>
            <a:pPr lvl="0">
              <a:lnSpc>
                <a:spcPct val="150000"/>
              </a:lnSpc>
              <a:buSzPts val="1800"/>
            </a:pPr>
            <a:r>
              <a:rPr lang="en-US" sz="3200" dirty="0"/>
              <a:t>"We might be willing to compromise if...“</a:t>
            </a:r>
          </a:p>
          <a:p>
            <a:pPr lvl="0">
              <a:lnSpc>
                <a:spcPct val="150000"/>
              </a:lnSpc>
              <a:buSzPts val="1800"/>
            </a:pPr>
            <a:r>
              <a:rPr lang="en-US" sz="3200" dirty="0"/>
              <a:t>"That proposal is acceptable, with some adjustments.“</a:t>
            </a:r>
          </a:p>
          <a:p>
            <a:pPr lvl="0">
              <a:lnSpc>
                <a:spcPct val="150000"/>
              </a:lnSpc>
              <a:buSzPts val="1800"/>
            </a:pPr>
            <a:r>
              <a:rPr lang="en-US" sz="3200" dirty="0"/>
              <a:t>"Let’s explore other alternatives."</a:t>
            </a:r>
            <a:endParaRPr lang="en-US" sz="3200" dirty="0">
              <a:solidFill>
                <a:srgbClr val="0070C0"/>
              </a:solidFill>
            </a:endParaRPr>
          </a:p>
        </p:txBody>
      </p:sp>
    </p:spTree>
    <p:extLst>
      <p:ext uri="{BB962C8B-B14F-4D97-AF65-F5344CB8AC3E}">
        <p14:creationId xmlns:p14="http://schemas.microsoft.com/office/powerpoint/2010/main" val="2201233048"/>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EE4AA6A-F986-7C98-E579-358C56D28810}"/>
              </a:ext>
            </a:extLst>
          </p:cNvPr>
          <p:cNvSpPr txBox="1"/>
          <p:nvPr/>
        </p:nvSpPr>
        <p:spPr>
          <a:xfrm>
            <a:off x="775774" y="1284300"/>
            <a:ext cx="9862800" cy="3416279"/>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3200" b="1" dirty="0">
                <a:solidFill>
                  <a:srgbClr val="FF0000"/>
                </a:solidFill>
              </a:rPr>
              <a:t>What is Problem Solving?</a:t>
            </a:r>
          </a:p>
          <a:p>
            <a:pPr lvl="0" algn="just">
              <a:lnSpc>
                <a:spcPct val="150000"/>
              </a:lnSpc>
              <a:buSzPts val="1800"/>
            </a:pPr>
            <a:r>
              <a:rPr lang="en-US" sz="2800" dirty="0">
                <a:solidFill>
                  <a:schemeClr val="accent1"/>
                </a:solidFill>
              </a:rPr>
              <a:t>Problem solving is the process of identifying an issue, analyzing the root causes, and implementing solutions to overcome it. In business, problems can relate to finance, operations, communication, HR, and more.</a:t>
            </a:r>
          </a:p>
        </p:txBody>
      </p:sp>
    </p:spTree>
    <p:extLst>
      <p:ext uri="{BB962C8B-B14F-4D97-AF65-F5344CB8AC3E}">
        <p14:creationId xmlns:p14="http://schemas.microsoft.com/office/powerpoint/2010/main" val="804980134"/>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941521" y="1498275"/>
            <a:ext cx="8270717" cy="4462720"/>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Problem Solving Steps:</a:t>
            </a:r>
          </a:p>
          <a:p>
            <a:pPr marL="514350" lvl="0" indent="-514350">
              <a:lnSpc>
                <a:spcPct val="150000"/>
              </a:lnSpc>
              <a:buSzPts val="1600"/>
              <a:buFont typeface="+mj-lt"/>
              <a:buAutoNum type="arabicPeriod"/>
            </a:pPr>
            <a:r>
              <a:rPr lang="en-US" sz="2800" dirty="0">
                <a:solidFill>
                  <a:schemeClr val="accent1"/>
                </a:solidFill>
              </a:rPr>
              <a:t>Identify the problem</a:t>
            </a:r>
          </a:p>
          <a:p>
            <a:pPr marL="514350" lvl="0" indent="-514350">
              <a:lnSpc>
                <a:spcPct val="150000"/>
              </a:lnSpc>
              <a:buSzPts val="1600"/>
              <a:buFont typeface="+mj-lt"/>
              <a:buAutoNum type="arabicPeriod"/>
            </a:pPr>
            <a:r>
              <a:rPr lang="en-US" sz="2800" dirty="0">
                <a:solidFill>
                  <a:schemeClr val="accent1"/>
                </a:solidFill>
              </a:rPr>
              <a:t>Analyze the cause</a:t>
            </a:r>
          </a:p>
          <a:p>
            <a:pPr marL="514350" lvl="0" indent="-514350">
              <a:lnSpc>
                <a:spcPct val="150000"/>
              </a:lnSpc>
              <a:buSzPts val="1600"/>
              <a:buFont typeface="+mj-lt"/>
              <a:buAutoNum type="arabicPeriod"/>
            </a:pPr>
            <a:r>
              <a:rPr lang="en-US" sz="2800" dirty="0">
                <a:solidFill>
                  <a:schemeClr val="accent1"/>
                </a:solidFill>
              </a:rPr>
              <a:t>Brainstorm solutions</a:t>
            </a:r>
          </a:p>
          <a:p>
            <a:pPr marL="514350" lvl="0" indent="-514350">
              <a:lnSpc>
                <a:spcPct val="150000"/>
              </a:lnSpc>
              <a:buSzPts val="1600"/>
              <a:buFont typeface="+mj-lt"/>
              <a:buAutoNum type="arabicPeriod"/>
            </a:pPr>
            <a:r>
              <a:rPr lang="en-US" sz="2800" dirty="0">
                <a:solidFill>
                  <a:schemeClr val="accent1"/>
                </a:solidFill>
              </a:rPr>
              <a:t>Evaluate and choose the best option</a:t>
            </a:r>
          </a:p>
          <a:p>
            <a:pPr marL="514350" lvl="0" indent="-514350">
              <a:lnSpc>
                <a:spcPct val="150000"/>
              </a:lnSpc>
              <a:buSzPts val="1600"/>
              <a:buFont typeface="+mj-lt"/>
              <a:buAutoNum type="arabicPeriod"/>
            </a:pPr>
            <a:r>
              <a:rPr lang="en-US" sz="2800" dirty="0">
                <a:solidFill>
                  <a:schemeClr val="accent1"/>
                </a:solidFill>
              </a:rPr>
              <a:t>Implement the solution</a:t>
            </a:r>
          </a:p>
          <a:p>
            <a:pPr marL="514350" lvl="0" indent="-514350">
              <a:lnSpc>
                <a:spcPct val="150000"/>
              </a:lnSpc>
              <a:buSzPts val="1600"/>
              <a:buFont typeface="+mj-lt"/>
              <a:buAutoNum type="arabicPeriod"/>
            </a:pPr>
            <a:r>
              <a:rPr lang="en-US" sz="2800" dirty="0">
                <a:solidFill>
                  <a:schemeClr val="accent1"/>
                </a:solidFill>
              </a:rPr>
              <a:t>Monitor and review</a:t>
            </a:r>
            <a:endParaRPr sz="1600" b="1" i="0" u="none" strike="noStrike" cap="none" dirty="0">
              <a:solidFill>
                <a:schemeClr val="accen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617777088"/>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8">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105C75E8-4E13-9733-563D-8F2D56D65142}"/>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F64C3061-F969-438A-C751-A14CBC0F3089}"/>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BBB1F83E-2BEA-305A-15F7-C01BD1B9DD72}"/>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19EA92D-FDE4-153A-CF92-9802CDD454A5}"/>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5535DE74-FF6F-6BDE-4079-247D63CC1CDC}"/>
              </a:ext>
            </a:extLst>
          </p:cNvPr>
          <p:cNvSpPr txBox="1"/>
          <p:nvPr/>
        </p:nvSpPr>
        <p:spPr>
          <a:xfrm>
            <a:off x="941521" y="1498275"/>
            <a:ext cx="8270717" cy="3816389"/>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5. Common Business Problems:</a:t>
            </a:r>
          </a:p>
          <a:p>
            <a:pPr lvl="0">
              <a:lnSpc>
                <a:spcPct val="150000"/>
              </a:lnSpc>
              <a:buSzPts val="1600"/>
            </a:pPr>
            <a:r>
              <a:rPr lang="en-US" sz="2800" dirty="0">
                <a:solidFill>
                  <a:schemeClr val="accent1"/>
                </a:solidFill>
              </a:rPr>
              <a:t>Missed deadlines</a:t>
            </a:r>
          </a:p>
          <a:p>
            <a:pPr lvl="0">
              <a:lnSpc>
                <a:spcPct val="150000"/>
              </a:lnSpc>
              <a:buSzPts val="1600"/>
            </a:pPr>
            <a:r>
              <a:rPr lang="en-US" sz="2800" dirty="0">
                <a:solidFill>
                  <a:schemeClr val="accent1"/>
                </a:solidFill>
              </a:rPr>
              <a:t>Team conflict</a:t>
            </a:r>
          </a:p>
          <a:p>
            <a:pPr lvl="0">
              <a:lnSpc>
                <a:spcPct val="150000"/>
              </a:lnSpc>
              <a:buSzPts val="1600"/>
            </a:pPr>
            <a:r>
              <a:rPr lang="en-US" sz="2800" dirty="0">
                <a:solidFill>
                  <a:schemeClr val="accent1"/>
                </a:solidFill>
              </a:rPr>
              <a:t>Budget overruns</a:t>
            </a:r>
          </a:p>
          <a:p>
            <a:pPr lvl="0">
              <a:lnSpc>
                <a:spcPct val="150000"/>
              </a:lnSpc>
              <a:buSzPts val="1600"/>
            </a:pPr>
            <a:r>
              <a:rPr lang="en-US" sz="2800" dirty="0">
                <a:solidFill>
                  <a:schemeClr val="accent1"/>
                </a:solidFill>
              </a:rPr>
              <a:t>Miscommunication with clients</a:t>
            </a:r>
          </a:p>
          <a:p>
            <a:pPr lvl="0">
              <a:lnSpc>
                <a:spcPct val="150000"/>
              </a:lnSpc>
              <a:buSzPts val="1600"/>
            </a:pPr>
            <a:r>
              <a:rPr lang="en-US" sz="2800" dirty="0">
                <a:solidFill>
                  <a:schemeClr val="accent1"/>
                </a:solidFill>
              </a:rPr>
              <a:t>Poor product performance</a:t>
            </a:r>
            <a:endParaRPr sz="1600" b="1" i="0" u="none" strike="noStrike" cap="none" dirty="0">
              <a:solidFill>
                <a:schemeClr val="accen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19188511"/>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D93A1AB2-8AF0-14DF-6878-5CF560F2F9C5}"/>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59E545F0-362A-CB4F-ACEB-8C23F0009C9F}"/>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3F8F1F59-0892-C683-1C52-7761869F2401}"/>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E09BA360-2CF0-0C87-F47E-4B5B6F560D50}"/>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25A9CE95-CD63-990A-9685-D8A60DD95A1C}"/>
              </a:ext>
            </a:extLst>
          </p:cNvPr>
          <p:cNvSpPr txBox="1"/>
          <p:nvPr/>
        </p:nvSpPr>
        <p:spPr>
          <a:xfrm>
            <a:off x="941521" y="1498275"/>
            <a:ext cx="9751361" cy="3170058"/>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Useful Business Phrases for Problem Solving:</a:t>
            </a:r>
          </a:p>
          <a:p>
            <a:pPr lvl="0">
              <a:lnSpc>
                <a:spcPct val="150000"/>
              </a:lnSpc>
              <a:buSzPts val="1600"/>
            </a:pPr>
            <a:r>
              <a:rPr lang="en-US" sz="2800" dirty="0">
                <a:solidFill>
                  <a:schemeClr val="accent1"/>
                </a:solidFill>
              </a:rPr>
              <a:t>"Let’s identify what went wrong.”</a:t>
            </a:r>
          </a:p>
          <a:p>
            <a:pPr lvl="0">
              <a:lnSpc>
                <a:spcPct val="150000"/>
              </a:lnSpc>
              <a:buSzPts val="1600"/>
            </a:pPr>
            <a:r>
              <a:rPr lang="en-US" sz="2800" dirty="0">
                <a:solidFill>
                  <a:schemeClr val="accent1"/>
                </a:solidFill>
              </a:rPr>
              <a:t>"What alternatives do we have?”</a:t>
            </a:r>
          </a:p>
          <a:p>
            <a:pPr lvl="0">
              <a:lnSpc>
                <a:spcPct val="150000"/>
              </a:lnSpc>
              <a:buSzPts val="1600"/>
            </a:pPr>
            <a:r>
              <a:rPr lang="en-US" sz="2800" dirty="0">
                <a:solidFill>
                  <a:schemeClr val="accent1"/>
                </a:solidFill>
              </a:rPr>
              <a:t>"We suggest trying this strategy.“</a:t>
            </a:r>
          </a:p>
          <a:p>
            <a:pPr lvl="0">
              <a:lnSpc>
                <a:spcPct val="150000"/>
              </a:lnSpc>
              <a:buSzPts val="1600"/>
            </a:pPr>
            <a:r>
              <a:rPr lang="en-US" sz="2800" dirty="0">
                <a:solidFill>
                  <a:schemeClr val="accent1"/>
                </a:solidFill>
              </a:rPr>
              <a:t>"How can we prevent this from recurring?"</a:t>
            </a:r>
            <a:endParaRPr sz="1600" b="1" i="0" u="none" strike="noStrike" cap="none" dirty="0">
              <a:solidFill>
                <a:schemeClr val="accen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954854931"/>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11A6C17D-CD2F-A49A-C2C2-E8A0C1EDA618}"/>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C10B4CC9-6285-FC43-10FF-65ED74394ABB}"/>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D6A36092-357C-4010-3555-634F569D2AA2}"/>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EBA4E1EC-3326-2049-EEC0-646BD9FDF75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graphicFrame>
        <p:nvGraphicFramePr>
          <p:cNvPr id="2" name="Table 1">
            <a:extLst>
              <a:ext uri="{FF2B5EF4-FFF2-40B4-BE49-F238E27FC236}">
                <a16:creationId xmlns:a16="http://schemas.microsoft.com/office/drawing/2014/main" id="{944AADA5-D8CF-0419-2E69-265AABAC417B}"/>
              </a:ext>
            </a:extLst>
          </p:cNvPr>
          <p:cNvGraphicFramePr>
            <a:graphicFrameLocks noGrp="1"/>
          </p:cNvGraphicFramePr>
          <p:nvPr>
            <p:extLst>
              <p:ext uri="{D42A27DB-BD31-4B8C-83A1-F6EECF244321}">
                <p14:modId xmlns:p14="http://schemas.microsoft.com/office/powerpoint/2010/main" val="4091154777"/>
              </p:ext>
            </p:extLst>
          </p:nvPr>
        </p:nvGraphicFramePr>
        <p:xfrm>
          <a:off x="909001" y="1588475"/>
          <a:ext cx="10515600" cy="3087690"/>
        </p:xfrm>
        <a:graphic>
          <a:graphicData uri="http://schemas.openxmlformats.org/drawingml/2006/table">
            <a:tbl>
              <a:tblPr/>
              <a:tblGrid>
                <a:gridCol w="3952248">
                  <a:extLst>
                    <a:ext uri="{9D8B030D-6E8A-4147-A177-3AD203B41FA5}">
                      <a16:colId xmlns:a16="http://schemas.microsoft.com/office/drawing/2014/main" val="2309591871"/>
                    </a:ext>
                  </a:extLst>
                </a:gridCol>
                <a:gridCol w="6563352">
                  <a:extLst>
                    <a:ext uri="{9D8B030D-6E8A-4147-A177-3AD203B41FA5}">
                      <a16:colId xmlns:a16="http://schemas.microsoft.com/office/drawing/2014/main" val="3209599115"/>
                    </a:ext>
                  </a:extLst>
                </a:gridCol>
              </a:tblGrid>
              <a:tr h="0">
                <a:tc>
                  <a:txBody>
                    <a:bodyPr/>
                    <a:lstStyle/>
                    <a:p>
                      <a:pPr>
                        <a:buNone/>
                      </a:pPr>
                      <a:r>
                        <a:rPr lang="en-US" sz="2200" b="1" dirty="0">
                          <a:solidFill>
                            <a:schemeClr val="accent1"/>
                          </a:solidFill>
                        </a:rPr>
                        <a:t>Term</a:t>
                      </a:r>
                    </a:p>
                  </a:txBody>
                  <a:tcPr anchor="ctr">
                    <a:lnL>
                      <a:noFill/>
                    </a:lnL>
                    <a:lnR>
                      <a:noFill/>
                    </a:lnR>
                    <a:lnT>
                      <a:noFill/>
                    </a:lnT>
                    <a:lnB>
                      <a:noFill/>
                    </a:lnB>
                    <a:noFill/>
                  </a:tcPr>
                </a:tc>
                <a:tc>
                  <a:txBody>
                    <a:bodyPr/>
                    <a:lstStyle/>
                    <a:p>
                      <a:pPr>
                        <a:buNone/>
                      </a:pPr>
                      <a:r>
                        <a:rPr lang="en-US" sz="2200" b="1" dirty="0">
                          <a:solidFill>
                            <a:schemeClr val="accent1"/>
                          </a:solidFill>
                        </a:rPr>
                        <a:t>Definition</a:t>
                      </a:r>
                    </a:p>
                  </a:txBody>
                  <a:tcPr anchor="ctr">
                    <a:lnL>
                      <a:noFill/>
                    </a:lnL>
                    <a:lnR>
                      <a:noFill/>
                    </a:lnR>
                    <a:lnT>
                      <a:noFill/>
                    </a:lnT>
                    <a:lnB>
                      <a:noFill/>
                    </a:lnB>
                    <a:noFill/>
                  </a:tcPr>
                </a:tc>
                <a:extLst>
                  <a:ext uri="{0D108BD9-81ED-4DB2-BD59-A6C34878D82A}">
                    <a16:rowId xmlns:a16="http://schemas.microsoft.com/office/drawing/2014/main" val="2909757345"/>
                  </a:ext>
                </a:extLst>
              </a:tr>
              <a:tr h="0">
                <a:tc>
                  <a:txBody>
                    <a:bodyPr/>
                    <a:lstStyle/>
                    <a:p>
                      <a:pPr>
                        <a:lnSpc>
                          <a:spcPct val="150000"/>
                        </a:lnSpc>
                        <a:buNone/>
                      </a:pPr>
                      <a:r>
                        <a:rPr lang="en-US" sz="2200" dirty="0"/>
                        <a:t>Compromise</a:t>
                      </a:r>
                    </a:p>
                  </a:txBody>
                  <a:tcPr anchor="ctr">
                    <a:lnL>
                      <a:noFill/>
                    </a:lnL>
                    <a:lnR>
                      <a:noFill/>
                    </a:lnR>
                    <a:lnT>
                      <a:noFill/>
                    </a:lnT>
                    <a:lnB>
                      <a:noFill/>
                    </a:lnB>
                    <a:noFill/>
                  </a:tcPr>
                </a:tc>
                <a:tc>
                  <a:txBody>
                    <a:bodyPr/>
                    <a:lstStyle/>
                    <a:p>
                      <a:pPr>
                        <a:lnSpc>
                          <a:spcPct val="150000"/>
                        </a:lnSpc>
                        <a:buNone/>
                      </a:pPr>
                      <a:r>
                        <a:rPr lang="en-US" sz="2200" dirty="0"/>
                        <a:t>A solution where both sides give something up</a:t>
                      </a:r>
                    </a:p>
                  </a:txBody>
                  <a:tcPr anchor="ctr">
                    <a:lnL>
                      <a:noFill/>
                    </a:lnL>
                    <a:lnR>
                      <a:noFill/>
                    </a:lnR>
                    <a:lnT>
                      <a:noFill/>
                    </a:lnT>
                    <a:lnB>
                      <a:noFill/>
                    </a:lnB>
                    <a:noFill/>
                  </a:tcPr>
                </a:tc>
                <a:extLst>
                  <a:ext uri="{0D108BD9-81ED-4DB2-BD59-A6C34878D82A}">
                    <a16:rowId xmlns:a16="http://schemas.microsoft.com/office/drawing/2014/main" val="1844922017"/>
                  </a:ext>
                </a:extLst>
              </a:tr>
              <a:tr h="0">
                <a:tc>
                  <a:txBody>
                    <a:bodyPr/>
                    <a:lstStyle/>
                    <a:p>
                      <a:pPr>
                        <a:lnSpc>
                          <a:spcPct val="150000"/>
                        </a:lnSpc>
                        <a:buNone/>
                      </a:pPr>
                      <a:r>
                        <a:rPr lang="en-US" sz="2200" dirty="0"/>
                        <a:t>Bargaining</a:t>
                      </a:r>
                    </a:p>
                  </a:txBody>
                  <a:tcPr anchor="ctr">
                    <a:lnL>
                      <a:noFill/>
                    </a:lnL>
                    <a:lnR>
                      <a:noFill/>
                    </a:lnR>
                    <a:lnT>
                      <a:noFill/>
                    </a:lnT>
                    <a:lnB>
                      <a:noFill/>
                    </a:lnB>
                    <a:noFill/>
                  </a:tcPr>
                </a:tc>
                <a:tc>
                  <a:txBody>
                    <a:bodyPr/>
                    <a:lstStyle/>
                    <a:p>
                      <a:pPr>
                        <a:lnSpc>
                          <a:spcPct val="150000"/>
                        </a:lnSpc>
                        <a:buNone/>
                      </a:pPr>
                      <a:r>
                        <a:rPr lang="en-US" sz="2200" dirty="0"/>
                        <a:t>The discussion phase in negotiation</a:t>
                      </a:r>
                    </a:p>
                  </a:txBody>
                  <a:tcPr anchor="ctr">
                    <a:lnL>
                      <a:noFill/>
                    </a:lnL>
                    <a:lnR>
                      <a:noFill/>
                    </a:lnR>
                    <a:lnT>
                      <a:noFill/>
                    </a:lnT>
                    <a:lnB>
                      <a:noFill/>
                    </a:lnB>
                    <a:noFill/>
                  </a:tcPr>
                </a:tc>
                <a:extLst>
                  <a:ext uri="{0D108BD9-81ED-4DB2-BD59-A6C34878D82A}">
                    <a16:rowId xmlns:a16="http://schemas.microsoft.com/office/drawing/2014/main" val="522612937"/>
                  </a:ext>
                </a:extLst>
              </a:tr>
              <a:tr h="0">
                <a:tc>
                  <a:txBody>
                    <a:bodyPr/>
                    <a:lstStyle/>
                    <a:p>
                      <a:pPr>
                        <a:lnSpc>
                          <a:spcPct val="150000"/>
                        </a:lnSpc>
                        <a:buNone/>
                      </a:pPr>
                      <a:r>
                        <a:rPr lang="en-US" sz="2200" dirty="0"/>
                        <a:t>Conflict</a:t>
                      </a:r>
                    </a:p>
                  </a:txBody>
                  <a:tcPr anchor="ctr">
                    <a:lnL>
                      <a:noFill/>
                    </a:lnL>
                    <a:lnR>
                      <a:noFill/>
                    </a:lnR>
                    <a:lnT>
                      <a:noFill/>
                    </a:lnT>
                    <a:lnB>
                      <a:noFill/>
                    </a:lnB>
                    <a:noFill/>
                  </a:tcPr>
                </a:tc>
                <a:tc>
                  <a:txBody>
                    <a:bodyPr/>
                    <a:lstStyle/>
                    <a:p>
                      <a:pPr>
                        <a:lnSpc>
                          <a:spcPct val="150000"/>
                        </a:lnSpc>
                        <a:buNone/>
                      </a:pPr>
                      <a:r>
                        <a:rPr lang="en-US" sz="2200" dirty="0"/>
                        <a:t>A disagreement between parties</a:t>
                      </a:r>
                    </a:p>
                  </a:txBody>
                  <a:tcPr anchor="ctr">
                    <a:lnL>
                      <a:noFill/>
                    </a:lnL>
                    <a:lnR>
                      <a:noFill/>
                    </a:lnR>
                    <a:lnT>
                      <a:noFill/>
                    </a:lnT>
                    <a:lnB>
                      <a:noFill/>
                    </a:lnB>
                    <a:noFill/>
                  </a:tcPr>
                </a:tc>
                <a:extLst>
                  <a:ext uri="{0D108BD9-81ED-4DB2-BD59-A6C34878D82A}">
                    <a16:rowId xmlns:a16="http://schemas.microsoft.com/office/drawing/2014/main" val="3369355348"/>
                  </a:ext>
                </a:extLst>
              </a:tr>
              <a:tr h="0">
                <a:tc>
                  <a:txBody>
                    <a:bodyPr/>
                    <a:lstStyle/>
                    <a:p>
                      <a:pPr>
                        <a:lnSpc>
                          <a:spcPct val="150000"/>
                        </a:lnSpc>
                        <a:buNone/>
                      </a:pPr>
                      <a:r>
                        <a:rPr lang="en-US" sz="2200"/>
                        <a:t>Win-Win</a:t>
                      </a:r>
                    </a:p>
                  </a:txBody>
                  <a:tcPr anchor="ctr">
                    <a:lnL>
                      <a:noFill/>
                    </a:lnL>
                    <a:lnR>
                      <a:noFill/>
                    </a:lnR>
                    <a:lnT>
                      <a:noFill/>
                    </a:lnT>
                    <a:lnB>
                      <a:noFill/>
                    </a:lnB>
                    <a:noFill/>
                  </a:tcPr>
                </a:tc>
                <a:tc>
                  <a:txBody>
                    <a:bodyPr/>
                    <a:lstStyle/>
                    <a:p>
                      <a:pPr>
                        <a:lnSpc>
                          <a:spcPct val="150000"/>
                        </a:lnSpc>
                        <a:buNone/>
                      </a:pPr>
                      <a:r>
                        <a:rPr lang="en-US" sz="2200"/>
                        <a:t>A solution beneficial to all sides</a:t>
                      </a:r>
                    </a:p>
                  </a:txBody>
                  <a:tcPr anchor="ctr">
                    <a:lnL>
                      <a:noFill/>
                    </a:lnL>
                    <a:lnR>
                      <a:noFill/>
                    </a:lnR>
                    <a:lnT>
                      <a:noFill/>
                    </a:lnT>
                    <a:lnB>
                      <a:noFill/>
                    </a:lnB>
                    <a:noFill/>
                  </a:tcPr>
                </a:tc>
                <a:extLst>
                  <a:ext uri="{0D108BD9-81ED-4DB2-BD59-A6C34878D82A}">
                    <a16:rowId xmlns:a16="http://schemas.microsoft.com/office/drawing/2014/main" val="3462450534"/>
                  </a:ext>
                </a:extLst>
              </a:tr>
              <a:tr h="0">
                <a:tc>
                  <a:txBody>
                    <a:bodyPr/>
                    <a:lstStyle/>
                    <a:p>
                      <a:pPr>
                        <a:lnSpc>
                          <a:spcPct val="150000"/>
                        </a:lnSpc>
                        <a:buNone/>
                      </a:pPr>
                      <a:r>
                        <a:rPr lang="en-US" sz="2200"/>
                        <a:t>Deadline</a:t>
                      </a:r>
                    </a:p>
                  </a:txBody>
                  <a:tcPr anchor="ctr">
                    <a:lnL>
                      <a:noFill/>
                    </a:lnL>
                    <a:lnR>
                      <a:noFill/>
                    </a:lnR>
                    <a:lnT>
                      <a:noFill/>
                    </a:lnT>
                    <a:lnB>
                      <a:noFill/>
                    </a:lnB>
                    <a:noFill/>
                  </a:tcPr>
                </a:tc>
                <a:tc>
                  <a:txBody>
                    <a:bodyPr/>
                    <a:lstStyle/>
                    <a:p>
                      <a:pPr>
                        <a:lnSpc>
                          <a:spcPct val="150000"/>
                        </a:lnSpc>
                        <a:buNone/>
                      </a:pPr>
                      <a:r>
                        <a:rPr lang="en-US" sz="2200" dirty="0"/>
                        <a:t>The latest time by which something must be done</a:t>
                      </a:r>
                    </a:p>
                  </a:txBody>
                  <a:tcPr anchor="ctr">
                    <a:lnL>
                      <a:noFill/>
                    </a:lnL>
                    <a:lnR>
                      <a:noFill/>
                    </a:lnR>
                    <a:lnT>
                      <a:noFill/>
                    </a:lnT>
                    <a:lnB>
                      <a:noFill/>
                    </a:lnB>
                    <a:noFill/>
                  </a:tcPr>
                </a:tc>
                <a:extLst>
                  <a:ext uri="{0D108BD9-81ED-4DB2-BD59-A6C34878D82A}">
                    <a16:rowId xmlns:a16="http://schemas.microsoft.com/office/drawing/2014/main" val="4258106176"/>
                  </a:ext>
                </a:extLst>
              </a:tr>
            </a:tbl>
          </a:graphicData>
        </a:graphic>
      </p:graphicFrame>
      <p:cxnSp>
        <p:nvCxnSpPr>
          <p:cNvPr id="4" name="Straight Arrow Connector 3">
            <a:extLst>
              <a:ext uri="{FF2B5EF4-FFF2-40B4-BE49-F238E27FC236}">
                <a16:creationId xmlns:a16="http://schemas.microsoft.com/office/drawing/2014/main" id="{1308939D-7C64-23E5-CC82-3D4FBDB191C8}"/>
              </a:ext>
            </a:extLst>
          </p:cNvPr>
          <p:cNvCxnSpPr>
            <a:cxnSpLocks/>
          </p:cNvCxnSpPr>
          <p:nvPr/>
        </p:nvCxnSpPr>
        <p:spPr>
          <a:xfrm>
            <a:off x="2998237" y="2360644"/>
            <a:ext cx="1511559"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6" name="Straight Arrow Connector 5">
            <a:extLst>
              <a:ext uri="{FF2B5EF4-FFF2-40B4-BE49-F238E27FC236}">
                <a16:creationId xmlns:a16="http://schemas.microsoft.com/office/drawing/2014/main" id="{2A4352C1-7487-F1B8-73BB-57A719C67135}"/>
              </a:ext>
            </a:extLst>
          </p:cNvPr>
          <p:cNvCxnSpPr>
            <a:cxnSpLocks/>
          </p:cNvCxnSpPr>
          <p:nvPr/>
        </p:nvCxnSpPr>
        <p:spPr>
          <a:xfrm>
            <a:off x="2998237" y="2858277"/>
            <a:ext cx="1511559"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7" name="Straight Arrow Connector 6">
            <a:extLst>
              <a:ext uri="{FF2B5EF4-FFF2-40B4-BE49-F238E27FC236}">
                <a16:creationId xmlns:a16="http://schemas.microsoft.com/office/drawing/2014/main" id="{D6D8D06E-F0E8-3BDB-8C54-8F071912D6AD}"/>
              </a:ext>
            </a:extLst>
          </p:cNvPr>
          <p:cNvCxnSpPr>
            <a:cxnSpLocks/>
          </p:cNvCxnSpPr>
          <p:nvPr/>
        </p:nvCxnSpPr>
        <p:spPr>
          <a:xfrm>
            <a:off x="2998237" y="3429000"/>
            <a:ext cx="1511559"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8" name="Straight Arrow Connector 7">
            <a:extLst>
              <a:ext uri="{FF2B5EF4-FFF2-40B4-BE49-F238E27FC236}">
                <a16:creationId xmlns:a16="http://schemas.microsoft.com/office/drawing/2014/main" id="{65E782B4-2504-492B-4658-89141492469E}"/>
              </a:ext>
            </a:extLst>
          </p:cNvPr>
          <p:cNvCxnSpPr>
            <a:cxnSpLocks/>
          </p:cNvCxnSpPr>
          <p:nvPr/>
        </p:nvCxnSpPr>
        <p:spPr>
          <a:xfrm>
            <a:off x="2998237" y="3965510"/>
            <a:ext cx="1511559"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a:extLst>
              <a:ext uri="{FF2B5EF4-FFF2-40B4-BE49-F238E27FC236}">
                <a16:creationId xmlns:a16="http://schemas.microsoft.com/office/drawing/2014/main" id="{6EA9BFC3-80EC-E44B-5999-422EBA869EC5}"/>
              </a:ext>
            </a:extLst>
          </p:cNvPr>
          <p:cNvCxnSpPr>
            <a:cxnSpLocks/>
          </p:cNvCxnSpPr>
          <p:nvPr/>
        </p:nvCxnSpPr>
        <p:spPr>
          <a:xfrm>
            <a:off x="2998237" y="4463143"/>
            <a:ext cx="1511559"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45217116"/>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C091F3CF-8E08-7876-C232-670AB7E948B1}"/>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778D8159-BC18-FAFB-08F0-5F1BD519AD06}"/>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F82E8788-56D7-79D7-528E-18D6A6AB2542}"/>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4C8B7CD1-100C-D10C-A2E1-E13942EEEFD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8E0AD8B4-54B9-5B21-B982-53ABA30962F0}"/>
              </a:ext>
            </a:extLst>
          </p:cNvPr>
          <p:cNvSpPr txBox="1"/>
          <p:nvPr/>
        </p:nvSpPr>
        <p:spPr>
          <a:xfrm>
            <a:off x="941521" y="1498275"/>
            <a:ext cx="10638478" cy="4832052"/>
          </a:xfrm>
          <a:prstGeom prst="rect">
            <a:avLst/>
          </a:prstGeom>
          <a:noFill/>
          <a:ln>
            <a:noFill/>
          </a:ln>
        </p:spPr>
        <p:txBody>
          <a:bodyPr spcFirstLastPara="1" wrap="square" lIns="91425" tIns="45700" rIns="91425" bIns="45700" anchor="t" anchorCtr="0">
            <a:spAutoFit/>
          </a:bodyPr>
          <a:lstStyle/>
          <a:p>
            <a:pPr>
              <a:buNone/>
            </a:pPr>
            <a:r>
              <a:rPr lang="en-US" sz="2200" b="1" dirty="0"/>
              <a:t>Case:</a:t>
            </a:r>
            <a:r>
              <a:rPr lang="en-US" sz="2200" dirty="0"/>
              <a:t> </a:t>
            </a:r>
            <a:r>
              <a:rPr lang="en-US" sz="2200" dirty="0">
                <a:solidFill>
                  <a:schemeClr val="accent1"/>
                </a:solidFill>
              </a:rPr>
              <a:t>The marketing team at a small business has realized their social media campaign is not generating enough engagement or sales. They have a limited budget and face pressure from leadership to deliver quick results.</a:t>
            </a:r>
          </a:p>
          <a:p>
            <a:pPr>
              <a:buNone/>
            </a:pPr>
            <a:endParaRPr lang="en-US" sz="2200" dirty="0">
              <a:solidFill>
                <a:schemeClr val="accent1"/>
              </a:solidFill>
            </a:endParaRPr>
          </a:p>
          <a:p>
            <a:pPr>
              <a:buNone/>
            </a:pPr>
            <a:r>
              <a:rPr lang="en-US" sz="2200" b="1" dirty="0"/>
              <a:t>Task:</a:t>
            </a:r>
            <a:r>
              <a:rPr lang="en-US" sz="2200" dirty="0"/>
              <a:t> Complete the problem-solving steps.</a:t>
            </a:r>
          </a:p>
          <a:p>
            <a:pPr>
              <a:buFont typeface="+mj-lt"/>
              <a:buAutoNum type="arabicPeriod"/>
            </a:pPr>
            <a:r>
              <a:rPr lang="en-US" sz="2200" dirty="0">
                <a:solidFill>
                  <a:schemeClr val="accent1"/>
                </a:solidFill>
              </a:rPr>
              <a:t>Identify the problem: </a:t>
            </a:r>
            <a:r>
              <a:rPr lang="en-US" sz="2200" dirty="0"/>
              <a:t>Low engagement and sales from the social media campaign.</a:t>
            </a:r>
          </a:p>
          <a:p>
            <a:pPr>
              <a:buFont typeface="+mj-lt"/>
              <a:buAutoNum type="arabicPeriod"/>
            </a:pPr>
            <a:r>
              <a:rPr lang="en-US" sz="2200" dirty="0">
                <a:solidFill>
                  <a:schemeClr val="accent1"/>
                </a:solidFill>
              </a:rPr>
              <a:t>Analyze the cause: </a:t>
            </a:r>
            <a:r>
              <a:rPr lang="en-US" sz="2200" dirty="0"/>
              <a:t>Poor targeting, inconsistent content, weak call-to-action.</a:t>
            </a:r>
          </a:p>
          <a:p>
            <a:pPr>
              <a:buFont typeface="+mj-lt"/>
              <a:buAutoNum type="arabicPeriod"/>
            </a:pPr>
            <a:r>
              <a:rPr lang="en-US" sz="2200" dirty="0">
                <a:solidFill>
                  <a:schemeClr val="accent1"/>
                </a:solidFill>
              </a:rPr>
              <a:t>Brainstorm solutions: </a:t>
            </a:r>
            <a:r>
              <a:rPr lang="en-US" sz="2200" dirty="0"/>
              <a:t>Improve ad targeting, redesign content strategy, hire a consultant, run A/B tests.</a:t>
            </a:r>
          </a:p>
          <a:p>
            <a:pPr>
              <a:buFont typeface="+mj-lt"/>
              <a:buAutoNum type="arabicPeriod"/>
            </a:pPr>
            <a:r>
              <a:rPr lang="en-US" sz="2200" dirty="0">
                <a:solidFill>
                  <a:schemeClr val="accent1"/>
                </a:solidFill>
              </a:rPr>
              <a:t>Choose the best option: </a:t>
            </a:r>
            <a:r>
              <a:rPr lang="en-US" sz="2200" dirty="0"/>
              <a:t>Redesign content strategy and run A/B testing.</a:t>
            </a:r>
          </a:p>
          <a:p>
            <a:pPr>
              <a:buFont typeface="+mj-lt"/>
              <a:buAutoNum type="arabicPeriod"/>
            </a:pPr>
            <a:r>
              <a:rPr lang="en-US" sz="2200" dirty="0">
                <a:solidFill>
                  <a:schemeClr val="accent1"/>
                </a:solidFill>
              </a:rPr>
              <a:t>Implement the solution: </a:t>
            </a:r>
            <a:r>
              <a:rPr lang="en-US" sz="2200" dirty="0"/>
              <a:t>Assign content roles, create a content calendar, test messages.</a:t>
            </a:r>
          </a:p>
          <a:p>
            <a:pPr>
              <a:buFont typeface="+mj-lt"/>
              <a:buAutoNum type="arabicPeriod"/>
            </a:pPr>
            <a:r>
              <a:rPr lang="en-US" sz="2200" dirty="0">
                <a:solidFill>
                  <a:schemeClr val="accent1"/>
                </a:solidFill>
              </a:rPr>
              <a:t>Monitor and review: </a:t>
            </a:r>
            <a:r>
              <a:rPr lang="en-US" sz="2200" dirty="0"/>
              <a:t>Measure engagement weekly, adjust strategy as needed.</a:t>
            </a:r>
          </a:p>
          <a:p>
            <a:pPr lvl="0">
              <a:buSzPts val="1600"/>
            </a:pPr>
            <a:endParaRPr sz="2200" b="1" i="0" u="none" strike="noStrike" cap="none" dirty="0">
              <a:solidFill>
                <a:schemeClr val="tx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68572978"/>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787B252C-1968-09EA-4DE1-FC4D95092300}"/>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FE2B318C-BF00-4F2E-C70B-3BB6FA869AAC}"/>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95BC399-CAD3-4C5E-8A29-1144E0E994BD}"/>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3003586-6B3B-F68A-5DF7-D8CEE92DD6A3}"/>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E7305BF3-8040-831D-571D-571724466883}"/>
              </a:ext>
            </a:extLst>
          </p:cNvPr>
          <p:cNvSpPr txBox="1"/>
          <p:nvPr/>
        </p:nvSpPr>
        <p:spPr>
          <a:xfrm>
            <a:off x="941521" y="1498275"/>
            <a:ext cx="10638478" cy="3970277"/>
          </a:xfrm>
          <a:prstGeom prst="rect">
            <a:avLst/>
          </a:prstGeom>
          <a:noFill/>
          <a:ln>
            <a:noFill/>
          </a:ln>
        </p:spPr>
        <p:txBody>
          <a:bodyPr spcFirstLastPara="1" wrap="square" lIns="91425" tIns="45700" rIns="91425" bIns="45700" anchor="t" anchorCtr="0">
            <a:spAutoFit/>
          </a:bodyPr>
          <a:lstStyle/>
          <a:p>
            <a:pPr lvl="0">
              <a:buSzPts val="1600"/>
            </a:pPr>
            <a:r>
              <a:rPr lang="en-US" sz="2800" dirty="0">
                <a:solidFill>
                  <a:schemeClr val="accent1"/>
                </a:solidFill>
              </a:rPr>
              <a:t>You are a project manager. Your team has missed a product launch deadline due to unexpected technical problems.</a:t>
            </a:r>
          </a:p>
          <a:p>
            <a:pPr marL="457200" indent="-457200">
              <a:lnSpc>
                <a:spcPct val="150000"/>
              </a:lnSpc>
              <a:buFont typeface="+mj-lt"/>
              <a:buAutoNum type="arabicPeriod"/>
            </a:pPr>
            <a:r>
              <a:rPr lang="en-US" sz="2400" dirty="0"/>
              <a:t>What is the main problem?</a:t>
            </a:r>
          </a:p>
          <a:p>
            <a:pPr marL="457200" indent="-457200">
              <a:lnSpc>
                <a:spcPct val="150000"/>
              </a:lnSpc>
              <a:buFont typeface="+mj-lt"/>
              <a:buAutoNum type="arabicPeriod"/>
            </a:pPr>
            <a:r>
              <a:rPr lang="en-US" sz="2400" dirty="0"/>
              <a:t>What are some possible causes?</a:t>
            </a:r>
          </a:p>
          <a:p>
            <a:pPr marL="457200" indent="-457200">
              <a:lnSpc>
                <a:spcPct val="150000"/>
              </a:lnSpc>
              <a:buFont typeface="+mj-lt"/>
              <a:buAutoNum type="arabicPeriod"/>
            </a:pPr>
            <a:r>
              <a:rPr lang="en-US" sz="2400" dirty="0"/>
              <a:t>List three possible solutions.</a:t>
            </a:r>
          </a:p>
          <a:p>
            <a:pPr marL="457200" indent="-457200">
              <a:lnSpc>
                <a:spcPct val="150000"/>
              </a:lnSpc>
              <a:buFont typeface="+mj-lt"/>
              <a:buAutoNum type="arabicPeriod"/>
            </a:pPr>
            <a:r>
              <a:rPr lang="en-US" sz="2400" dirty="0"/>
              <a:t>Which solution would you choose and why?</a:t>
            </a:r>
          </a:p>
          <a:p>
            <a:pPr marL="457200" indent="-457200">
              <a:lnSpc>
                <a:spcPct val="150000"/>
              </a:lnSpc>
              <a:buFont typeface="+mj-lt"/>
              <a:buAutoNum type="arabicPeriod"/>
            </a:pPr>
            <a:r>
              <a:rPr lang="en-US" sz="2400" dirty="0"/>
              <a:t>What language could you use when discussing this with your team?</a:t>
            </a:r>
          </a:p>
          <a:p>
            <a:pPr lvl="0">
              <a:buSzPts val="1600"/>
            </a:pPr>
            <a:endParaRPr sz="1600" b="1" i="0" u="none" strike="noStrike" cap="none" dirty="0">
              <a:solidFill>
                <a:schemeClr val="tx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51504926"/>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8955E957-81E6-A859-BF08-B3D4187F2252}"/>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3536D630-58A9-C4EC-63BD-867418FE2F7E}"/>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2DD0771C-3D3D-FEAD-CB50-FF73EA55AA48}"/>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D1E4963E-25D3-894F-945A-203A8111449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16E8A0D6-92E4-2B76-9712-D209954FDA55}"/>
              </a:ext>
            </a:extLst>
          </p:cNvPr>
          <p:cNvSpPr txBox="1"/>
          <p:nvPr/>
        </p:nvSpPr>
        <p:spPr>
          <a:xfrm>
            <a:off x="941521" y="1498275"/>
            <a:ext cx="10638478" cy="1446509"/>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Role-play Activity Instructions:</a:t>
            </a:r>
          </a:p>
          <a:p>
            <a:pPr lvl="0">
              <a:buSzPts val="1600"/>
            </a:pPr>
            <a:r>
              <a:rPr lang="en-US" sz="2800" dirty="0">
                <a:solidFill>
                  <a:schemeClr val="tx1"/>
                </a:solidFill>
              </a:rPr>
              <a:t>Students pair up or work in small groups. Each group receives a business scenario requiring negotiation or problem solving.</a:t>
            </a:r>
            <a:endParaRPr sz="1600" b="1" i="0" u="none" strike="noStrike" cap="none" dirty="0">
              <a:solidFill>
                <a:schemeClr val="tx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613153811"/>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D7DCE796-91AF-2C1D-99E6-6AB682162CC6}"/>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F45ED008-217E-AD63-757E-AB944489FC4B}"/>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923846F4-3DEE-CE36-3D36-5B10ABEA1B6C}"/>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8BBD171B-EE44-D06E-0367-BACCACE221D5}"/>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F8A894A9-8ECB-61DA-3EDF-BC7C726253A7}"/>
              </a:ext>
            </a:extLst>
          </p:cNvPr>
          <p:cNvSpPr txBox="1"/>
          <p:nvPr/>
        </p:nvSpPr>
        <p:spPr>
          <a:xfrm>
            <a:off x="941521" y="1498275"/>
            <a:ext cx="10638478" cy="2739171"/>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Example Scenarios:</a:t>
            </a:r>
          </a:p>
          <a:p>
            <a:pPr marL="457200" lvl="0" indent="-457200">
              <a:buSzPts val="1600"/>
              <a:buFont typeface="Arial" panose="020B0604020202020204" pitchFamily="34" charset="0"/>
              <a:buChar char="•"/>
            </a:pPr>
            <a:r>
              <a:rPr lang="en-US" sz="2800" dirty="0">
                <a:solidFill>
                  <a:schemeClr val="accent1"/>
                </a:solidFill>
              </a:rPr>
              <a:t>Negotiating a delivery deadline between a supplier and a retailer</a:t>
            </a:r>
          </a:p>
          <a:p>
            <a:pPr marL="457200" lvl="0" indent="-457200">
              <a:buSzPts val="1600"/>
              <a:buFont typeface="Arial" panose="020B0604020202020204" pitchFamily="34" charset="0"/>
              <a:buChar char="•"/>
            </a:pPr>
            <a:r>
              <a:rPr lang="en-US" sz="2800" dirty="0">
                <a:solidFill>
                  <a:schemeClr val="accent1"/>
                </a:solidFill>
              </a:rPr>
              <a:t>Resolving a dispute between two departments over shared resources</a:t>
            </a:r>
          </a:p>
          <a:p>
            <a:pPr marL="457200" lvl="0" indent="-457200">
              <a:buSzPts val="1600"/>
              <a:buFont typeface="Arial" panose="020B0604020202020204" pitchFamily="34" charset="0"/>
              <a:buChar char="•"/>
            </a:pPr>
            <a:r>
              <a:rPr lang="en-US" sz="2800" dirty="0">
                <a:solidFill>
                  <a:schemeClr val="accent1"/>
                </a:solidFill>
              </a:rPr>
              <a:t>Finding a solution after a project failure</a:t>
            </a:r>
            <a:endParaRPr sz="1600" b="1" i="0" u="none" strike="noStrike" cap="none" dirty="0">
              <a:solidFill>
                <a:schemeClr val="accen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56143811"/>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D8F3432D-2F0A-32A4-AD90-B180627CD842}"/>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29ACF8E0-CCD9-AC80-526C-29AD56ABD0B2}"/>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6B6D03CF-FF16-0B62-D3B9-19C4DF625182}"/>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4710EAB2-3AC8-B865-0F6F-DB8FF06521E6}"/>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3A9FC441-E4B1-FD37-377D-2253D81E2065}"/>
              </a:ext>
            </a:extLst>
          </p:cNvPr>
          <p:cNvSpPr txBox="1"/>
          <p:nvPr/>
        </p:nvSpPr>
        <p:spPr>
          <a:xfrm>
            <a:off x="849086" y="1498275"/>
            <a:ext cx="10730913" cy="4308831"/>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7. Tips for Successful Negotiation and Problem Solving:</a:t>
            </a:r>
          </a:p>
          <a:p>
            <a:pPr marL="457200" lvl="0" indent="-457200">
              <a:lnSpc>
                <a:spcPct val="150000"/>
              </a:lnSpc>
              <a:buSzPts val="1600"/>
              <a:buFont typeface="Arial" panose="020B0604020202020204" pitchFamily="34" charset="0"/>
              <a:buChar char="•"/>
            </a:pPr>
            <a:r>
              <a:rPr lang="en-US" sz="2800" dirty="0">
                <a:solidFill>
                  <a:schemeClr val="accent1"/>
                </a:solidFill>
              </a:rPr>
              <a:t>Be clear about your goals and flexible with your methods</a:t>
            </a:r>
          </a:p>
          <a:p>
            <a:pPr marL="457200" lvl="0" indent="-457200">
              <a:lnSpc>
                <a:spcPct val="150000"/>
              </a:lnSpc>
              <a:buSzPts val="1600"/>
              <a:buFont typeface="Arial" panose="020B0604020202020204" pitchFamily="34" charset="0"/>
              <a:buChar char="•"/>
            </a:pPr>
            <a:r>
              <a:rPr lang="en-US" sz="2800" dirty="0">
                <a:solidFill>
                  <a:schemeClr val="accent1"/>
                </a:solidFill>
              </a:rPr>
              <a:t>Actively listen and ask questions</a:t>
            </a:r>
          </a:p>
          <a:p>
            <a:pPr marL="457200" lvl="0" indent="-457200">
              <a:lnSpc>
                <a:spcPct val="150000"/>
              </a:lnSpc>
              <a:buSzPts val="1600"/>
              <a:buFont typeface="Arial" panose="020B0604020202020204" pitchFamily="34" charset="0"/>
              <a:buChar char="•"/>
            </a:pPr>
            <a:r>
              <a:rPr lang="en-US" sz="2800" dirty="0">
                <a:solidFill>
                  <a:schemeClr val="accent1"/>
                </a:solidFill>
              </a:rPr>
              <a:t>Focus on interests, not positions</a:t>
            </a:r>
          </a:p>
          <a:p>
            <a:pPr marL="457200" lvl="0" indent="-457200">
              <a:lnSpc>
                <a:spcPct val="150000"/>
              </a:lnSpc>
              <a:buSzPts val="1600"/>
              <a:buFont typeface="Arial" panose="020B0604020202020204" pitchFamily="34" charset="0"/>
              <a:buChar char="•"/>
            </a:pPr>
            <a:r>
              <a:rPr lang="en-US" sz="2800" dirty="0">
                <a:solidFill>
                  <a:schemeClr val="accent1"/>
                </a:solidFill>
              </a:rPr>
              <a:t>Maintain professionalism and patience</a:t>
            </a:r>
          </a:p>
          <a:p>
            <a:pPr marL="457200" lvl="0" indent="-457200">
              <a:lnSpc>
                <a:spcPct val="150000"/>
              </a:lnSpc>
              <a:buSzPts val="1600"/>
              <a:buFont typeface="Arial" panose="020B0604020202020204" pitchFamily="34" charset="0"/>
              <a:buChar char="•"/>
            </a:pPr>
            <a:r>
              <a:rPr lang="en-US" sz="2800" dirty="0">
                <a:solidFill>
                  <a:schemeClr val="accent1"/>
                </a:solidFill>
              </a:rPr>
              <a:t>Think creatively and stay solution-oriented</a:t>
            </a:r>
            <a:endParaRPr sz="1600" b="1" i="0" u="none" strike="noStrike" cap="none" dirty="0">
              <a:solidFill>
                <a:schemeClr val="accen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249221156"/>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453A6416-DBBA-4163-1944-07E31465A4B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E474ED14-8983-788A-F4EA-004F27893050}"/>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A5E288D9-BFD8-7656-5A91-1B766C4797F1}"/>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F9A24F83-0D2B-57F1-97EF-51587F39C5A6}"/>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14E6F4FB-C74C-4F0A-3F92-B690B0523F65}"/>
              </a:ext>
            </a:extLst>
          </p:cNvPr>
          <p:cNvSpPr txBox="1"/>
          <p:nvPr/>
        </p:nvSpPr>
        <p:spPr>
          <a:xfrm>
            <a:off x="849086" y="1498275"/>
            <a:ext cx="10730913" cy="2739171"/>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8. Wrap-up Questions for Reflection:</a:t>
            </a:r>
          </a:p>
          <a:p>
            <a:pPr marL="457200" lvl="0" indent="-457200">
              <a:buSzPts val="1600"/>
              <a:buFont typeface="Arial" panose="020B0604020202020204" pitchFamily="34" charset="0"/>
              <a:buChar char="•"/>
            </a:pPr>
            <a:r>
              <a:rPr lang="en-US" sz="2800" dirty="0">
                <a:solidFill>
                  <a:schemeClr val="accent1"/>
                </a:solidFill>
              </a:rPr>
              <a:t>Which phrases or strategies did you find most useful?</a:t>
            </a:r>
          </a:p>
          <a:p>
            <a:pPr marL="457200" lvl="0" indent="-457200">
              <a:buSzPts val="1600"/>
              <a:buFont typeface="Arial" panose="020B0604020202020204" pitchFamily="34" charset="0"/>
              <a:buChar char="•"/>
            </a:pPr>
            <a:r>
              <a:rPr lang="en-US" sz="2800" dirty="0">
                <a:solidFill>
                  <a:schemeClr val="accent1"/>
                </a:solidFill>
              </a:rPr>
              <a:t>How confident are you using negotiation expressions in English?</a:t>
            </a:r>
          </a:p>
          <a:p>
            <a:pPr marL="457200" lvl="0" indent="-457200">
              <a:buSzPts val="1600"/>
              <a:buFont typeface="Arial" panose="020B0604020202020204" pitchFamily="34" charset="0"/>
              <a:buChar char="•"/>
            </a:pPr>
            <a:r>
              <a:rPr lang="en-US" sz="2800" dirty="0">
                <a:solidFill>
                  <a:schemeClr val="accent1"/>
                </a:solidFill>
              </a:rPr>
              <a:t>How do these skills help you in your field of study or future career?</a:t>
            </a:r>
            <a:endParaRPr sz="1600" b="1" i="0" u="none" strike="noStrike" cap="none" dirty="0">
              <a:solidFill>
                <a:schemeClr val="accen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956432845"/>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CB0955DB-CC12-7681-C342-68A94CBACECD}"/>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79E482F-BEB6-4C78-8AAA-A35288E5CBC2}"/>
              </a:ext>
            </a:extLst>
          </p:cNvPr>
          <p:cNvSpPr/>
          <p:nvPr/>
        </p:nvSpPr>
        <p:spPr>
          <a:xfrm>
            <a:off x="767399" y="1300028"/>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C28D7245-5DC2-E05E-D47B-4ED605DE8010}"/>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44AC726C-E25F-0426-95B8-3A50F07AD76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C24CEFD3-A86A-57BF-D539-49A8FC12424A}"/>
              </a:ext>
            </a:extLst>
          </p:cNvPr>
          <p:cNvSpPr txBox="1"/>
          <p:nvPr/>
        </p:nvSpPr>
        <p:spPr>
          <a:xfrm>
            <a:off x="849086" y="1412246"/>
            <a:ext cx="10730913" cy="4462720"/>
          </a:xfrm>
          <a:prstGeom prst="rect">
            <a:avLst/>
          </a:prstGeom>
          <a:noFill/>
          <a:ln>
            <a:noFill/>
          </a:ln>
        </p:spPr>
        <p:txBody>
          <a:bodyPr spcFirstLastPara="1" wrap="square" lIns="91425" tIns="45700" rIns="91425" bIns="45700" anchor="t" anchorCtr="0">
            <a:spAutoFit/>
          </a:bodyPr>
          <a:lstStyle/>
          <a:p>
            <a:pPr lvl="0">
              <a:buSzPts val="1600"/>
            </a:pPr>
            <a:r>
              <a:rPr lang="en-US" sz="3200" b="1" dirty="0">
                <a:solidFill>
                  <a:srgbClr val="FF0000"/>
                </a:solidFill>
                <a:sym typeface="Calibri"/>
              </a:rPr>
              <a:t>Homework</a:t>
            </a:r>
          </a:p>
          <a:p>
            <a:pPr lvl="0">
              <a:buSzPts val="1600"/>
            </a:pPr>
            <a:r>
              <a:rPr lang="en-US" sz="2800" dirty="0">
                <a:solidFill>
                  <a:schemeClr val="accent1"/>
                </a:solidFill>
              </a:rPr>
              <a:t>Write a short report (200 words) on a business problem you have read about or experienced. </a:t>
            </a:r>
          </a:p>
          <a:p>
            <a:pPr>
              <a:lnSpc>
                <a:spcPct val="150000"/>
              </a:lnSpc>
            </a:pPr>
            <a:r>
              <a:rPr lang="en-US" sz="2400" dirty="0"/>
              <a:t>Describe:</a:t>
            </a:r>
          </a:p>
          <a:p>
            <a:pPr marL="342900" indent="-342900">
              <a:lnSpc>
                <a:spcPct val="150000"/>
              </a:lnSpc>
              <a:buFont typeface="Arial" panose="020B0604020202020204" pitchFamily="34" charset="0"/>
              <a:buChar char="•"/>
            </a:pPr>
            <a:r>
              <a:rPr lang="en-US" sz="2400" dirty="0"/>
              <a:t>The problem</a:t>
            </a:r>
          </a:p>
          <a:p>
            <a:pPr marL="342900" indent="-342900">
              <a:lnSpc>
                <a:spcPct val="150000"/>
              </a:lnSpc>
              <a:buFont typeface="Arial" panose="020B0604020202020204" pitchFamily="34" charset="0"/>
              <a:buChar char="•"/>
            </a:pPr>
            <a:r>
              <a:rPr lang="en-US" sz="2400" dirty="0"/>
              <a:t>Its causes</a:t>
            </a:r>
          </a:p>
          <a:p>
            <a:pPr marL="342900" indent="-342900">
              <a:lnSpc>
                <a:spcPct val="150000"/>
              </a:lnSpc>
              <a:buFont typeface="Arial" panose="020B0604020202020204" pitchFamily="34" charset="0"/>
              <a:buChar char="•"/>
            </a:pPr>
            <a:r>
              <a:rPr lang="en-US" sz="2400" dirty="0"/>
              <a:t>A possible solution</a:t>
            </a:r>
          </a:p>
          <a:p>
            <a:pPr marL="342900" indent="-342900">
              <a:lnSpc>
                <a:spcPct val="150000"/>
              </a:lnSpc>
              <a:buFont typeface="Arial" panose="020B0604020202020204" pitchFamily="34" charset="0"/>
              <a:buChar char="•"/>
            </a:pPr>
            <a:r>
              <a:rPr lang="en-US" sz="2400" dirty="0"/>
              <a:t>How negotiation or problem-solving strategies could help</a:t>
            </a:r>
          </a:p>
          <a:p>
            <a:pPr lvl="0">
              <a:buSzPts val="1600"/>
            </a:pPr>
            <a:endParaRPr sz="1600" b="1" i="0" u="none" strike="noStrike" cap="none" dirty="0">
              <a:solidFill>
                <a:schemeClr val="tx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09774329"/>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pic>
        <p:nvPicPr>
          <p:cNvPr id="627" name="Google Shape;627;p57"/>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629" name="Google Shape;629;p57"/>
          <p:cNvSpPr txBox="1"/>
          <p:nvPr/>
        </p:nvSpPr>
        <p:spPr>
          <a:xfrm>
            <a:off x="534381" y="5945200"/>
            <a:ext cx="452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630" name="Google Shape;630;p57"/>
          <p:cNvSpPr/>
          <p:nvPr/>
        </p:nvSpPr>
        <p:spPr>
          <a:xfrm>
            <a:off x="1340017" y="1410088"/>
            <a:ext cx="9652637" cy="4308315"/>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1" name="Google Shape;631;p57"/>
          <p:cNvSpPr/>
          <p:nvPr/>
        </p:nvSpPr>
        <p:spPr>
          <a:xfrm>
            <a:off x="1468709" y="1526062"/>
            <a:ext cx="9473700" cy="4142400"/>
          </a:xfrm>
          <a:prstGeom prst="rect">
            <a:avLst/>
          </a:prstGeom>
          <a:blipFill rotWithShape="1">
            <a:blip r:embed="rId4">
              <a:alphaModFix/>
            </a:blip>
            <a:tile tx="0" ty="-381000" sx="99000" sy="98002"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19644"/>
    </mc:Choice>
    <mc:Fallback xmlns="">
      <p:transition spd="slow" advTm="19644"/>
    </mc:Fallback>
  </mc:AlternateContent>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F24A3-1681-4863-B11B-47C8FB4C9BCD}">
  <ds:schemaRefs>
    <ds:schemaRef ds:uri="http://schemas.microsoft.com/sharepoint/v3/contenttype/forms"/>
  </ds:schemaRefs>
</ds:datastoreItem>
</file>

<file path=customXml/itemProps2.xml><?xml version="1.0" encoding="utf-8"?>
<ds:datastoreItem xmlns:ds="http://schemas.openxmlformats.org/officeDocument/2006/customXml" ds:itemID="{082611E2-D508-4E6C-9434-9F15AEFC8261}">
  <ds:schemaRefs>
    <ds:schemaRef ds:uri="http://schemas.openxmlformats.org/package/2006/metadata/core-properties"/>
    <ds:schemaRef ds:uri="http://schemas.microsoft.com/office/2006/metadata/properties"/>
    <ds:schemaRef ds:uri="http://purl.org/dc/terms/"/>
    <ds:schemaRef ds:uri="http://purl.org/dc/elements/1.1/"/>
    <ds:schemaRef ds:uri="http://www.w3.org/XML/1998/namespace"/>
    <ds:schemaRef ds:uri="http://schemas.microsoft.com/office/2006/documentManagement/types"/>
    <ds:schemaRef ds:uri="http://purl.org/dc/dcmitype/"/>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686ABA3F-4720-4D58-A5FB-F35D13859A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1920</TotalTime>
  <Words>1169</Words>
  <Application>Microsoft Office PowerPoint</Application>
  <PresentationFormat>Widescreen</PresentationFormat>
  <Paragraphs>154</Paragraphs>
  <Slides>30</Slides>
  <Notes>30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Times New Roman</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AhmedSoliman</cp:lastModifiedBy>
  <cp:revision>69</cp:revision>
  <dcterms:modified xsi:type="dcterms:W3CDTF">2025-07-20T18:09:10Z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