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theme/themeOverride1.xml" ContentType="application/vnd.openxmlformats-officedocument.themeOverride+xml"/>
  <Override PartName="/ppt/notesSlides/notesSlide4.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ppt/tags/tag2.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507" r:id="rId3"/>
    <p:sldId id="552" r:id="rId4"/>
    <p:sldId id="484" r:id="rId5"/>
    <p:sldId id="498" r:id="rId6"/>
    <p:sldId id="513" r:id="rId7"/>
    <p:sldId id="558" r:id="rId8"/>
    <p:sldId id="559" r:id="rId9"/>
    <p:sldId id="557" r:id="rId10"/>
    <p:sldId id="542" r:id="rId11"/>
    <p:sldId id="541" r:id="rId12"/>
    <p:sldId id="556" r:id="rId13"/>
    <p:sldId id="527" r:id="rId14"/>
    <p:sldId id="521" r:id="rId15"/>
    <p:sldId id="524" r:id="rId16"/>
    <p:sldId id="502" r:id="rId17"/>
    <p:sldId id="560" r:id="rId18"/>
    <p:sldId id="553" r:id="rId19"/>
    <p:sldId id="554" r:id="rId20"/>
    <p:sldId id="525" r:id="rId21"/>
    <p:sldId id="501" r:id="rId22"/>
    <p:sldId id="511" r:id="rId23"/>
    <p:sldId id="528" r:id="rId24"/>
    <p:sldId id="548" r:id="rId25"/>
    <p:sldId id="529" r:id="rId26"/>
    <p:sldId id="549" r:id="rId27"/>
    <p:sldId id="482" r:id="rId28"/>
    <p:sldId id="550" r:id="rId29"/>
    <p:sldId id="531" r:id="rId30"/>
    <p:sldId id="530" r:id="rId31"/>
    <p:sldId id="271" r:id="rId32"/>
    <p:sldId id="561" r:id="rId33"/>
    <p:sldId id="563" r:id="rId34"/>
    <p:sldId id="562" r:id="rId35"/>
    <p:sldId id="490" r:id="rId36"/>
    <p:sldId id="547" r:id="rId37"/>
    <p:sldId id="485" r:id="rId38"/>
    <p:sldId id="555" r:id="rId39"/>
    <p:sldId id="532" r:id="rId40"/>
    <p:sldId id="540" r:id="rId41"/>
    <p:sldId id="564" r:id="rId42"/>
    <p:sldId id="514" r:id="rId43"/>
    <p:sldId id="49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552"/>
            <p14:sldId id="484"/>
            <p14:sldId id="498"/>
            <p14:sldId id="513"/>
            <p14:sldId id="558"/>
            <p14:sldId id="559"/>
            <p14:sldId id="557"/>
            <p14:sldId id="542"/>
            <p14:sldId id="541"/>
            <p14:sldId id="556"/>
            <p14:sldId id="527"/>
            <p14:sldId id="521"/>
            <p14:sldId id="524"/>
            <p14:sldId id="502"/>
            <p14:sldId id="560"/>
            <p14:sldId id="553"/>
            <p14:sldId id="554"/>
            <p14:sldId id="525"/>
            <p14:sldId id="501"/>
            <p14:sldId id="511"/>
            <p14:sldId id="528"/>
            <p14:sldId id="548"/>
            <p14:sldId id="529"/>
            <p14:sldId id="549"/>
            <p14:sldId id="482"/>
            <p14:sldId id="550"/>
            <p14:sldId id="531"/>
            <p14:sldId id="530"/>
            <p14:sldId id="271"/>
            <p14:sldId id="561"/>
            <p14:sldId id="563"/>
            <p14:sldId id="562"/>
            <p14:sldId id="490"/>
            <p14:sldId id="547"/>
            <p14:sldId id="485"/>
            <p14:sldId id="555"/>
            <p14:sldId id="532"/>
            <p14:sldId id="540"/>
            <p14:sldId id="564"/>
            <p14:sldId id="514"/>
            <p14:sldId id="4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3738" autoAdjust="0"/>
  </p:normalViewPr>
  <p:slideViewPr>
    <p:cSldViewPr snapToGrid="0">
      <p:cViewPr varScale="1">
        <p:scale>
          <a:sx n="70" d="100"/>
          <a:sy n="70"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مفهوم النظرية وتاريخ نشأتها</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400" dirty="0"/>
            <a:t>أنواع النظريات بشكل عام</a:t>
          </a:r>
          <a:endParaRPr lang="en-US" sz="2400" dirty="0"/>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7A5324DE-FA82-49F6-BB1C-6BFE081150D5}">
      <dgm:prSet phldrT="[Text]" custT="1"/>
      <dgm:spPr/>
      <dgm:t>
        <a:bodyPr/>
        <a:lstStyle/>
        <a:p>
          <a:r>
            <a:rPr lang="ar-JO" sz="2000" dirty="0"/>
            <a:t>أبعاد السياسات </a:t>
          </a:r>
          <a:r>
            <a:rPr lang="ar-JO" sz="2400" dirty="0"/>
            <a:t>التعليمية</a:t>
          </a:r>
          <a:endParaRPr lang="en-US" sz="1800" dirty="0"/>
        </a:p>
      </dgm:t>
    </dgm:pt>
    <dgm:pt modelId="{BDAC39ED-B98C-4A2D-851D-2F3157870F5F}" type="parTrans" cxnId="{59C6ED0B-AB89-492B-924B-F632D7E34644}">
      <dgm:prSet/>
      <dgm:spPr/>
      <dgm:t>
        <a:bodyPr/>
        <a:lstStyle/>
        <a:p>
          <a:endParaRPr lang="en-US"/>
        </a:p>
      </dgm:t>
    </dgm:pt>
    <dgm:pt modelId="{38DCC17D-558F-456A-BF78-5F3450029EAD}" type="sibTrans" cxnId="{59C6ED0B-AB89-492B-924B-F632D7E34644}">
      <dgm:prSet/>
      <dgm:spPr/>
      <dgm:t>
        <a:bodyPr/>
        <a:lstStyle/>
        <a:p>
          <a:endParaRPr lang="en-US"/>
        </a:p>
      </dgm:t>
    </dgm:pt>
    <dgm:pt modelId="{B125E95B-41A2-497F-B238-B143C904E364}">
      <dgm:prSet custT="1"/>
      <dgm:spPr/>
      <dgm:t>
        <a:bodyPr/>
        <a:lstStyle/>
        <a:p>
          <a:r>
            <a:rPr lang="ar-JO" sz="2400" dirty="0"/>
            <a:t>نظريات السياسات التعليمية</a:t>
          </a:r>
          <a:endParaRPr lang="en-US" sz="2400" dirty="0"/>
        </a:p>
      </dgm:t>
    </dgm:pt>
    <dgm:pt modelId="{2014C2C3-9CFF-45C7-A71D-7E74AFD2D5AE}" type="parTrans" cxnId="{9BE9E44C-B5DD-4C03-A177-ACD11709A934}">
      <dgm:prSet/>
      <dgm:spPr/>
      <dgm:t>
        <a:bodyPr/>
        <a:lstStyle/>
        <a:p>
          <a:endParaRPr lang="en-US"/>
        </a:p>
      </dgm:t>
    </dgm:pt>
    <dgm:pt modelId="{22EFDAF3-FB40-4ACE-875B-A92E32B864A9}" type="sibTrans" cxnId="{9BE9E44C-B5DD-4C03-A177-ACD11709A934}">
      <dgm:prSet/>
      <dgm:spPr/>
      <dgm:t>
        <a:bodyPr/>
        <a:lstStyle/>
        <a:p>
          <a:endParaRPr lang="en-US"/>
        </a:p>
      </dgm:t>
    </dgm:pt>
    <dgm:pt modelId="{83CBDBCF-24DA-4ACB-8882-427170DBA220}">
      <dgm:prSet custT="1"/>
      <dgm:spPr/>
      <dgm:t>
        <a:bodyPr/>
        <a:lstStyle/>
        <a:p>
          <a:r>
            <a:rPr lang="ar-JO" sz="2400"/>
            <a:t>نظريات التعلم</a:t>
          </a:r>
          <a:endParaRPr lang="en-US" sz="2400" dirty="0"/>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pt>
  </dgm:ptLst>
  <dgm:cxnLst>
    <dgm:cxn modelId="{59C6ED0B-AB89-492B-924B-F632D7E34644}" srcId="{C77BC66A-AD09-4678-BB48-842329347B67}" destId="{7A5324DE-FA82-49F6-BB1C-6BFE081150D5}" srcOrd="4" destOrd="0" parTransId="{BDAC39ED-B98C-4A2D-851D-2F3157870F5F}" sibTransId="{38DCC17D-558F-456A-BF78-5F3450029EAD}"/>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9BE9E44C-B5DD-4C03-A177-ACD11709A934}" srcId="{C77BC66A-AD09-4678-BB48-842329347B67}" destId="{B125E95B-41A2-497F-B238-B143C904E364}" srcOrd="3" destOrd="0" parTransId="{2014C2C3-9CFF-45C7-A71D-7E74AFD2D5AE}" sibTransId="{22EFDAF3-FB40-4ACE-875B-A92E32B864A9}"/>
    <dgm:cxn modelId="{2E45FC85-9C23-41A6-82E2-7E7A03ED2AB2}" type="presOf" srcId="{7A5324DE-FA82-49F6-BB1C-6BFE081150D5}" destId="{98EFBB6F-4931-49A6-A33F-D03AA1ECCCA8}"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B8D783-4FD8-4B9B-AFED-32885E1A49E6}"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en-US"/>
        </a:p>
      </dgm:t>
    </dgm:pt>
    <dgm:pt modelId="{3F494FC7-925E-478C-A9EF-D42680B80DBF}">
      <dgm:prSet phldrT="[Text]" custT="1"/>
      <dgm:spPr>
        <a:ln>
          <a:noFill/>
        </a:ln>
        <a:effectLst>
          <a:outerShdw blurRad="107950" dist="12700" dir="5400000" algn="ctr">
            <a:srgbClr val="000000"/>
          </a:outerShdw>
        </a:effectLst>
      </dgm:spPr>
      <dgm:t>
        <a:bodyPr/>
        <a:lstStyle/>
        <a:p>
          <a:r>
            <a:rPr lang="ar-JO" sz="1800" b="1" dirty="0"/>
            <a:t>المدخل الاقتصادي للتعليم</a:t>
          </a:r>
          <a:endParaRPr lang="en-US" sz="1800" b="1" dirty="0"/>
        </a:p>
      </dgm:t>
    </dgm:pt>
    <dgm:pt modelId="{B93C2CD6-202C-4054-8BF6-8144A0AA4571}" type="parTrans" cxnId="{344B1780-8343-4A4E-98F7-63443D400115}">
      <dgm:prSet/>
      <dgm:spPr/>
      <dgm:t>
        <a:bodyPr/>
        <a:lstStyle/>
        <a:p>
          <a:endParaRPr lang="en-US"/>
        </a:p>
      </dgm:t>
    </dgm:pt>
    <dgm:pt modelId="{D6D97FE3-867A-4741-9C2F-E3EB7647F296}" type="sibTrans" cxnId="{344B1780-8343-4A4E-98F7-63443D400115}">
      <dgm:prSet/>
      <dgm:spPr/>
      <dgm:t>
        <a:bodyPr/>
        <a:lstStyle/>
        <a:p>
          <a:endParaRPr lang="en-US"/>
        </a:p>
      </dgm:t>
    </dgm:pt>
    <dgm:pt modelId="{21F1ECCD-644D-4E9B-9871-772F98F0AAF2}">
      <dgm:prSet phldrT="[Text]" custT="1"/>
      <dgm:spPr>
        <a:ln>
          <a:noFill/>
        </a:ln>
        <a:effectLst>
          <a:outerShdw blurRad="107950" dist="12700" dir="5400000" algn="ctr">
            <a:srgbClr val="000000"/>
          </a:outerShdw>
        </a:effectLst>
        <a:sp3d>
          <a:bevelT w="165100" prst="coolSlant"/>
        </a:sp3d>
      </dgm:spPr>
      <dgm:t>
        <a:bodyPr/>
        <a:lstStyle/>
        <a:p>
          <a:r>
            <a:rPr lang="ar-JO" sz="1800" b="1" dirty="0"/>
            <a:t>مفهوم اقتصاديات التعليم</a:t>
          </a:r>
          <a:endParaRPr lang="en-US" sz="1800" b="1" dirty="0"/>
        </a:p>
      </dgm:t>
    </dgm:pt>
    <dgm:pt modelId="{E0F676C9-8269-4CA5-A6E0-D737B3BA3A2A}" type="parTrans" cxnId="{042EC4A7-0A45-4354-BB6A-D5051F69A8F7}">
      <dgm:prSet/>
      <dgm:spPr/>
      <dgm:t>
        <a:bodyPr/>
        <a:lstStyle/>
        <a:p>
          <a:endParaRPr lang="en-US"/>
        </a:p>
      </dgm:t>
    </dgm:pt>
    <dgm:pt modelId="{24E863DE-76E1-4C11-B1F5-D64CA1B94E10}" type="sibTrans" cxnId="{042EC4A7-0A45-4354-BB6A-D5051F69A8F7}">
      <dgm:prSet/>
      <dgm:spPr/>
      <dgm:t>
        <a:bodyPr/>
        <a:lstStyle/>
        <a:p>
          <a:endParaRPr lang="en-US"/>
        </a:p>
      </dgm:t>
    </dgm:pt>
    <dgm:pt modelId="{75908AA4-C72C-43DE-ABB7-777F72F51383}">
      <dgm:prSet phldrT="[Text]" custT="1"/>
      <dgm:spPr>
        <a:ln>
          <a:noFill/>
        </a:ln>
        <a:effectLst>
          <a:outerShdw blurRad="107950" dist="12700" dir="5400000" algn="ctr">
            <a:srgbClr val="000000"/>
          </a:outerShdw>
        </a:effectLst>
        <a:sp3d>
          <a:bevelT w="165100" prst="coolSlant"/>
        </a:sp3d>
      </dgm:spPr>
      <dgm:t>
        <a:bodyPr/>
        <a:lstStyle/>
        <a:p>
          <a:pPr algn="r"/>
          <a:r>
            <a:rPr lang="ar-JO" sz="1800" b="1" dirty="0">
              <a:latin typeface="+mn-lt"/>
            </a:rPr>
            <a:t>مجالات البحث في اقتصاديات التعليم</a:t>
          </a:r>
          <a:endParaRPr lang="en-US" sz="1800" b="1" dirty="0">
            <a:latin typeface="+mn-lt"/>
          </a:endParaRPr>
        </a:p>
      </dgm:t>
    </dgm:pt>
    <dgm:pt modelId="{FDFBAF77-52BE-4E20-9CD5-EFB6A9AA4AFD}" type="parTrans" cxnId="{6614DAD4-258F-48A8-85A0-8FE714B3AC46}">
      <dgm:prSet/>
      <dgm:spPr/>
      <dgm:t>
        <a:bodyPr/>
        <a:lstStyle/>
        <a:p>
          <a:endParaRPr lang="en-US"/>
        </a:p>
      </dgm:t>
    </dgm:pt>
    <dgm:pt modelId="{CE88D62D-9B8F-4C89-A956-CFF7BBDC17D3}" type="sibTrans" cxnId="{6614DAD4-258F-48A8-85A0-8FE714B3AC46}">
      <dgm:prSet/>
      <dgm:spPr/>
      <dgm:t>
        <a:bodyPr/>
        <a:lstStyle/>
        <a:p>
          <a:endParaRPr lang="en-US"/>
        </a:p>
      </dgm:t>
    </dgm:pt>
    <dgm:pt modelId="{5187C4E1-AD8A-427A-85EC-0712E7C6C6E7}">
      <dgm:prSet custT="1"/>
      <dgm:spPr>
        <a:ln>
          <a:noFill/>
        </a:ln>
        <a:effectLst>
          <a:outerShdw blurRad="107950" dist="12700" dir="5400000" algn="ctr">
            <a:srgbClr val="000000"/>
          </a:outerShdw>
        </a:effectLst>
        <a:sp3d>
          <a:bevelT w="165100" prst="coolSlant"/>
        </a:sp3d>
      </dgm:spPr>
      <dgm:t>
        <a:bodyPr/>
        <a:lstStyle/>
        <a:p>
          <a:r>
            <a:rPr lang="ar-JO" sz="1800" b="1" dirty="0">
              <a:cs typeface="+mj-cs"/>
            </a:rPr>
            <a:t>نشوء وتطور اقتصاديات التعليم</a:t>
          </a:r>
          <a:endParaRPr lang="en-US" sz="1800" b="1" dirty="0">
            <a:cs typeface="+mj-cs"/>
          </a:endParaRPr>
        </a:p>
      </dgm:t>
    </dgm:pt>
    <dgm:pt modelId="{33563443-514B-49A4-A4A2-80A0009F65DA}" type="parTrans" cxnId="{CB7A2C6A-7E23-42B8-B546-6E315D1E39D4}">
      <dgm:prSet/>
      <dgm:spPr/>
      <dgm:t>
        <a:bodyPr/>
        <a:lstStyle/>
        <a:p>
          <a:endParaRPr lang="en-US"/>
        </a:p>
      </dgm:t>
    </dgm:pt>
    <dgm:pt modelId="{F95341E2-EDB6-4CB5-81BD-F5E362F39B36}" type="sibTrans" cxnId="{CB7A2C6A-7E23-42B8-B546-6E315D1E39D4}">
      <dgm:prSet/>
      <dgm:spPr/>
      <dgm:t>
        <a:bodyPr/>
        <a:lstStyle/>
        <a:p>
          <a:endParaRPr lang="en-US"/>
        </a:p>
      </dgm:t>
    </dgm:pt>
    <dgm:pt modelId="{A25F9893-888F-4FF5-B111-154BC824EB11}">
      <dgm:prSet/>
      <dgm:spPr>
        <a:ln>
          <a:noFill/>
        </a:ln>
        <a:effectLst>
          <a:outerShdw blurRad="107950" dist="12700" dir="5400000" algn="ctr">
            <a:srgbClr val="000000"/>
          </a:outerShdw>
        </a:effectLst>
        <a:sp3d>
          <a:bevelT w="165100" prst="coolSlant"/>
        </a:sp3d>
      </dgm:spPr>
      <dgm:t>
        <a:bodyPr/>
        <a:lstStyle/>
        <a:p>
          <a:endParaRPr lang="en-US"/>
        </a:p>
      </dgm:t>
    </dgm:pt>
    <dgm:pt modelId="{FD4E6D53-D349-4657-979D-C763B47F7160}" type="parTrans" cxnId="{3A7DBA18-2336-4D13-B11C-83EEC7390D61}">
      <dgm:prSet/>
      <dgm:spPr/>
      <dgm:t>
        <a:bodyPr/>
        <a:lstStyle/>
        <a:p>
          <a:endParaRPr lang="en-US"/>
        </a:p>
      </dgm:t>
    </dgm:pt>
    <dgm:pt modelId="{6DA006AB-DCE5-493D-B01A-DFCB9E72885B}" type="sibTrans" cxnId="{3A7DBA18-2336-4D13-B11C-83EEC7390D61}">
      <dgm:prSet/>
      <dgm:spPr/>
      <dgm:t>
        <a:bodyPr/>
        <a:lstStyle/>
        <a:p>
          <a:endParaRPr lang="en-US"/>
        </a:p>
      </dgm:t>
    </dgm:pt>
    <dgm:pt modelId="{39F5AFB8-7D05-490D-8520-43B23644C946}">
      <dgm:prSet custT="1"/>
      <dgm:spPr>
        <a:ln>
          <a:noFill/>
        </a:ln>
        <a:effectLst>
          <a:outerShdw blurRad="107950" dist="12700" dir="5400000" algn="ctr">
            <a:srgbClr val="000000"/>
          </a:outerShdw>
        </a:effectLst>
        <a:sp3d>
          <a:bevelT w="165100" prst="coolSlant"/>
        </a:sp3d>
      </dgm:spPr>
      <dgm:t>
        <a:bodyPr/>
        <a:lstStyle/>
        <a:p>
          <a:r>
            <a:rPr lang="ar-JO" sz="1800" b="1" dirty="0">
              <a:latin typeface="+mn-lt"/>
            </a:rPr>
            <a:t>العائد والاستهلاك والتكلفة في التعليم</a:t>
          </a:r>
          <a:endParaRPr lang="en-US" sz="1800" b="1" dirty="0">
            <a:latin typeface="+mn-lt"/>
          </a:endParaRPr>
        </a:p>
      </dgm:t>
    </dgm:pt>
    <dgm:pt modelId="{3BD90E39-4764-4A6F-97EC-18D1B8E1DA40}" type="parTrans" cxnId="{3652F8E0-5B11-4EF0-BCC0-09EC62B32A31}">
      <dgm:prSet/>
      <dgm:spPr/>
      <dgm:t>
        <a:bodyPr/>
        <a:lstStyle/>
        <a:p>
          <a:endParaRPr lang="en-US"/>
        </a:p>
      </dgm:t>
    </dgm:pt>
    <dgm:pt modelId="{FB5DEBED-C330-4721-94CF-A4F7332CB8F8}" type="sibTrans" cxnId="{3652F8E0-5B11-4EF0-BCC0-09EC62B32A31}">
      <dgm:prSet/>
      <dgm:spPr/>
      <dgm:t>
        <a:bodyPr/>
        <a:lstStyle/>
        <a:p>
          <a:endParaRPr lang="en-US"/>
        </a:p>
      </dgm:t>
    </dgm:pt>
    <dgm:pt modelId="{43CD9911-79BC-42AE-8A5C-AD23B9DD833B}">
      <dgm:prSet custT="1"/>
      <dgm:spPr>
        <a:ln>
          <a:noFill/>
        </a:ln>
        <a:effectLst>
          <a:outerShdw blurRad="107950" dist="12700" dir="5400000" algn="ctr">
            <a:srgbClr val="000000"/>
          </a:outerShdw>
        </a:effectLst>
        <a:sp3d>
          <a:bevelT w="165100" prst="coolSlant"/>
        </a:sp3d>
      </dgm:spPr>
      <dgm:t>
        <a:bodyPr/>
        <a:lstStyle/>
        <a:p>
          <a:r>
            <a:rPr lang="ar-JO" sz="2400" b="0" dirty="0">
              <a:latin typeface="+mn-lt"/>
              <a:cs typeface="+mn-cs"/>
            </a:rPr>
            <a:t>تمويل التعليم</a:t>
          </a:r>
          <a:endParaRPr lang="en-US" sz="2400" b="0" dirty="0">
            <a:latin typeface="+mn-lt"/>
            <a:cs typeface="+mn-cs"/>
          </a:endParaRPr>
        </a:p>
      </dgm:t>
    </dgm:pt>
    <dgm:pt modelId="{D839DA7B-F16A-41EA-BD4C-38F0DFC9B689}" type="parTrans" cxnId="{41F76D72-3C2E-4D33-BA9A-A625E1920640}">
      <dgm:prSet/>
      <dgm:spPr/>
      <dgm:t>
        <a:bodyPr/>
        <a:lstStyle/>
        <a:p>
          <a:endParaRPr lang="en-US"/>
        </a:p>
      </dgm:t>
    </dgm:pt>
    <dgm:pt modelId="{BD206CC9-4B70-4287-BE95-7EAA82A07EE4}" type="sibTrans" cxnId="{41F76D72-3C2E-4D33-BA9A-A625E1920640}">
      <dgm:prSet/>
      <dgm:spPr/>
      <dgm:t>
        <a:bodyPr/>
        <a:lstStyle/>
        <a:p>
          <a:endParaRPr lang="en-US"/>
        </a:p>
      </dgm:t>
    </dgm:pt>
    <dgm:pt modelId="{187BEBC5-6B00-43D8-98BF-6D21CF61DDDC}" type="pres">
      <dgm:prSet presAssocID="{E4B8D783-4FD8-4B9B-AFED-32885E1A49E6}" presName="Name0" presStyleCnt="0">
        <dgm:presLayoutVars>
          <dgm:chMax val="7"/>
          <dgm:dir/>
          <dgm:animLvl val="lvl"/>
          <dgm:resizeHandles val="exact"/>
        </dgm:presLayoutVars>
      </dgm:prSet>
      <dgm:spPr/>
    </dgm:pt>
    <dgm:pt modelId="{B46D7940-8408-4050-B6D2-D487E7A967A3}" type="pres">
      <dgm:prSet presAssocID="{3F494FC7-925E-478C-A9EF-D42680B80DBF}" presName="circle1" presStyleLbl="node1" presStyleIdx="0"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A1E555D-4D0C-4E33-9E16-2C27C1B9114F}" type="pres">
      <dgm:prSet presAssocID="{3F494FC7-925E-478C-A9EF-D42680B80DBF}" presName="space" presStyleCnt="0"/>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3690EE21-12FA-402A-85C0-A6A61E2761BE}" type="pres">
      <dgm:prSet presAssocID="{3F494FC7-925E-478C-A9EF-D42680B80DBF}" presName="rect1" presStyleLbl="alignAcc1" presStyleIdx="0" presStyleCnt="6"/>
      <dgm:spPr/>
    </dgm:pt>
    <dgm:pt modelId="{F5C3F553-6E21-4823-9FE7-5637FD99C84F}" type="pres">
      <dgm:prSet presAssocID="{21F1ECCD-644D-4E9B-9871-772F98F0AAF2}" presName="vertSpace2" presStyleLbl="node1" presStyleIdx="0"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5D0360FF-E006-4F50-B525-736C3F7A819B}" type="pres">
      <dgm:prSet presAssocID="{21F1ECCD-644D-4E9B-9871-772F98F0AAF2}" presName="circle2" presStyleLbl="node1" presStyleIdx="1"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9DED6CB1-B377-4AC5-8709-5584386A1C32}" type="pres">
      <dgm:prSet presAssocID="{21F1ECCD-644D-4E9B-9871-772F98F0AAF2}" presName="rect2" presStyleLbl="alignAcc1" presStyleIdx="1" presStyleCnt="6"/>
      <dgm:spPr/>
    </dgm:pt>
    <dgm:pt modelId="{3ED0D3C9-BCC7-44B7-9375-516374FD1C46}" type="pres">
      <dgm:prSet presAssocID="{5187C4E1-AD8A-427A-85EC-0712E7C6C6E7}" presName="vertSpace3" presStyleLbl="node1" presStyleIdx="1"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8B465590-71F0-4AE5-A90C-3E4EA8B45E2C}" type="pres">
      <dgm:prSet presAssocID="{5187C4E1-AD8A-427A-85EC-0712E7C6C6E7}" presName="circle3" presStyleLbl="node1" presStyleIdx="2"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F5B729CE-FF2F-4709-9550-D99954313D37}" type="pres">
      <dgm:prSet presAssocID="{5187C4E1-AD8A-427A-85EC-0712E7C6C6E7}" presName="rect3" presStyleLbl="alignAcc1" presStyleIdx="2" presStyleCnt="6"/>
      <dgm:spPr/>
    </dgm:pt>
    <dgm:pt modelId="{716DFA69-5EA8-4AF5-8A45-665F0D9A9D48}" type="pres">
      <dgm:prSet presAssocID="{75908AA4-C72C-43DE-ABB7-777F72F51383}" presName="vertSpace4" presStyleLbl="node1" presStyleIdx="2"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9646D487-6C82-432F-94FB-F81B6611DB14}" type="pres">
      <dgm:prSet presAssocID="{75908AA4-C72C-43DE-ABB7-777F72F51383}" presName="circle4" presStyleLbl="node1" presStyleIdx="3"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34BEC19C-5391-458F-AA42-7E893C02C06A}" type="pres">
      <dgm:prSet presAssocID="{75908AA4-C72C-43DE-ABB7-777F72F51383}" presName="rect4" presStyleLbl="alignAcc1" presStyleIdx="3" presStyleCnt="6" custScaleX="100000" custScaleY="94659"/>
      <dgm:spPr/>
    </dgm:pt>
    <dgm:pt modelId="{A71688C6-7C18-44C8-9672-EC948EA169FA}" type="pres">
      <dgm:prSet presAssocID="{39F5AFB8-7D05-490D-8520-43B23644C946}" presName="vertSpace5" presStyleLbl="node1" presStyleIdx="3"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C11F431A-10C8-49B1-8AB6-E847DA2D3941}" type="pres">
      <dgm:prSet presAssocID="{39F5AFB8-7D05-490D-8520-43B23644C946}" presName="circle5" presStyleLbl="node1" presStyleIdx="4"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EB971D7-1F8A-4DC6-9DD6-447AE1524326}" type="pres">
      <dgm:prSet presAssocID="{39F5AFB8-7D05-490D-8520-43B23644C946}" presName="rect5" presStyleLbl="alignAcc1" presStyleIdx="4" presStyleCnt="6" custScaleX="100000" custScaleY="95046" custLinFactNeighborX="3572" custLinFactNeighborY="327"/>
      <dgm:spPr/>
    </dgm:pt>
    <dgm:pt modelId="{01174467-3E16-4E31-9A30-F1A0B396A23E}" type="pres">
      <dgm:prSet presAssocID="{43CD9911-79BC-42AE-8A5C-AD23B9DD833B}" presName="vertSpace6" presStyleLbl="node1" presStyleIdx="4"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8D88425-CDBE-4121-90EC-8C31EC4E73B9}" type="pres">
      <dgm:prSet presAssocID="{43CD9911-79BC-42AE-8A5C-AD23B9DD833B}" presName="circle6" presStyleLbl="node1" presStyleIdx="5"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346E279D-0478-4C14-91B5-5845FE76EF12}" type="pres">
      <dgm:prSet presAssocID="{43CD9911-79BC-42AE-8A5C-AD23B9DD833B}" presName="rect6" presStyleLbl="alignAcc1" presStyleIdx="5" presStyleCnt="6" custLinFactNeighborX="6753" custLinFactNeighborY="-141"/>
      <dgm:spPr/>
    </dgm:pt>
    <dgm:pt modelId="{1ED277C3-FBC7-4506-8F11-B40FCD7FCC92}" type="pres">
      <dgm:prSet presAssocID="{3F494FC7-925E-478C-A9EF-D42680B80DBF}" presName="rect1ParTx" presStyleLbl="alignAcc1" presStyleIdx="5" presStyleCnt="6">
        <dgm:presLayoutVars>
          <dgm:chMax val="1"/>
          <dgm:bulletEnabled val="1"/>
        </dgm:presLayoutVars>
      </dgm:prSet>
      <dgm:spPr/>
    </dgm:pt>
    <dgm:pt modelId="{940AA52B-1450-4A70-BF92-EE69D61C76FB}" type="pres">
      <dgm:prSet presAssocID="{3F494FC7-925E-478C-A9EF-D42680B80DBF}" presName="rect1ChTx" presStyleLbl="alignAcc1" presStyleIdx="5" presStyleCnt="6">
        <dgm:presLayoutVars>
          <dgm:bulletEnabled val="1"/>
        </dgm:presLayoutVars>
      </dgm:prSet>
      <dgm:spPr/>
    </dgm:pt>
    <dgm:pt modelId="{312BCA2C-2AB6-4E03-961F-ABB50E16CC0C}" type="pres">
      <dgm:prSet presAssocID="{21F1ECCD-644D-4E9B-9871-772F98F0AAF2}" presName="rect2ParTx" presStyleLbl="alignAcc1" presStyleIdx="5" presStyleCnt="6">
        <dgm:presLayoutVars>
          <dgm:chMax val="1"/>
          <dgm:bulletEnabled val="1"/>
        </dgm:presLayoutVars>
      </dgm:prSet>
      <dgm:spPr/>
    </dgm:pt>
    <dgm:pt modelId="{C734AC7C-5BC8-4D46-B802-751023C5E181}" type="pres">
      <dgm:prSet presAssocID="{21F1ECCD-644D-4E9B-9871-772F98F0AAF2}" presName="rect2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3074105-0ECB-4584-8AB5-758FFC20F1FB}" type="pres">
      <dgm:prSet presAssocID="{5187C4E1-AD8A-427A-85EC-0712E7C6C6E7}" presName="rect3ParTx" presStyleLbl="alignAcc1" presStyleIdx="5" presStyleCnt="6">
        <dgm:presLayoutVars>
          <dgm:chMax val="1"/>
          <dgm:bulletEnabled val="1"/>
        </dgm:presLayoutVars>
      </dgm:prSet>
      <dgm:spPr/>
    </dgm:pt>
    <dgm:pt modelId="{5725F911-7B46-4F26-AE3F-3AD13A2014D8}" type="pres">
      <dgm:prSet presAssocID="{5187C4E1-AD8A-427A-85EC-0712E7C6C6E7}" presName="rect3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FC0FDAB2-EF5E-4D8A-B537-66335FF04612}" type="pres">
      <dgm:prSet presAssocID="{75908AA4-C72C-43DE-ABB7-777F72F51383}" presName="rect4ParTx" presStyleLbl="alignAcc1" presStyleIdx="5" presStyleCnt="6">
        <dgm:presLayoutVars>
          <dgm:chMax val="1"/>
          <dgm:bulletEnabled val="1"/>
        </dgm:presLayoutVars>
      </dgm:prSet>
      <dgm:spPr/>
    </dgm:pt>
    <dgm:pt modelId="{4432B20E-3BE0-4F82-A993-1E568B988206}" type="pres">
      <dgm:prSet presAssocID="{75908AA4-C72C-43DE-ABB7-777F72F51383}" presName="rect4ChTx" presStyleLbl="alignAcc1" presStyleIdx="5" presStyleCnt="6">
        <dgm:presLayoutVars>
          <dgm:bulletEnabled val="1"/>
        </dgm:presLayoutVars>
      </dgm:prSet>
      <dgm:spPr>
        <a:ln>
          <a:noFill/>
        </a:ln>
        <a:effectLst>
          <a:outerShdw blurRad="107950" dist="12700" dir="5400000" algn="ctr">
            <a:srgbClr val="000000"/>
          </a:outerShdw>
        </a:effectLst>
        <a:sp3d>
          <a:bevelT w="165100" prst="coolSlant"/>
        </a:sp3d>
      </dgm:spPr>
    </dgm:pt>
    <dgm:pt modelId="{00DDB93A-47C7-4CA8-A291-C2F76EFDE49D}" type="pres">
      <dgm:prSet presAssocID="{39F5AFB8-7D05-490D-8520-43B23644C946}" presName="rect5ParTx" presStyleLbl="alignAcc1" presStyleIdx="5" presStyleCnt="6">
        <dgm:presLayoutVars>
          <dgm:chMax val="1"/>
          <dgm:bulletEnabled val="1"/>
        </dgm:presLayoutVars>
      </dgm:prSet>
      <dgm:spPr/>
    </dgm:pt>
    <dgm:pt modelId="{B38EF6E6-5796-4D23-8521-3E2CE7EC3CDC}" type="pres">
      <dgm:prSet presAssocID="{39F5AFB8-7D05-490D-8520-43B23644C946}" presName="rect5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A0A8694C-64BC-45F9-AB2A-7717054C28BD}" type="pres">
      <dgm:prSet presAssocID="{43CD9911-79BC-42AE-8A5C-AD23B9DD833B}" presName="rect6ParTx" presStyleLbl="alignAcc1" presStyleIdx="5" presStyleCnt="6">
        <dgm:presLayoutVars>
          <dgm:chMax val="1"/>
          <dgm:bulletEnabled val="1"/>
        </dgm:presLayoutVars>
      </dgm:prSet>
      <dgm:spPr/>
    </dgm:pt>
    <dgm:pt modelId="{BA01F91E-41B5-4C63-A16F-ECAB3DE0F83A}" type="pres">
      <dgm:prSet presAssocID="{43CD9911-79BC-42AE-8A5C-AD23B9DD833B}" presName="rect6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Lst>
  <dgm:cxnLst>
    <dgm:cxn modelId="{985B8C04-30B3-459E-9AE5-BA1D85E7AA66}" type="presOf" srcId="{3F494FC7-925E-478C-A9EF-D42680B80DBF}" destId="{3690EE21-12FA-402A-85C0-A6A61E2761BE}" srcOrd="0" destOrd="0" presId="urn:microsoft.com/office/officeart/2005/8/layout/target3"/>
    <dgm:cxn modelId="{3A7DBA18-2336-4D13-B11C-83EEC7390D61}" srcId="{3F494FC7-925E-478C-A9EF-D42680B80DBF}" destId="{A25F9893-888F-4FF5-B111-154BC824EB11}" srcOrd="0" destOrd="0" parTransId="{FD4E6D53-D349-4657-979D-C763B47F7160}" sibTransId="{6DA006AB-DCE5-493D-B01A-DFCB9E72885B}"/>
    <dgm:cxn modelId="{5963172E-2A2E-424B-8FA6-E79821D55D51}" type="presOf" srcId="{43CD9911-79BC-42AE-8A5C-AD23B9DD833B}" destId="{A0A8694C-64BC-45F9-AB2A-7717054C28BD}" srcOrd="1" destOrd="0" presId="urn:microsoft.com/office/officeart/2005/8/layout/target3"/>
    <dgm:cxn modelId="{D9E2515F-F410-4A2F-8192-3B28773E9D3B}" type="presOf" srcId="{5187C4E1-AD8A-427A-85EC-0712E7C6C6E7}" destId="{63074105-0ECB-4584-8AB5-758FFC20F1FB}" srcOrd="1" destOrd="0" presId="urn:microsoft.com/office/officeart/2005/8/layout/target3"/>
    <dgm:cxn modelId="{69FFD062-8CB9-48BE-971A-BA6C78BF71B9}" type="presOf" srcId="{5187C4E1-AD8A-427A-85EC-0712E7C6C6E7}" destId="{F5B729CE-FF2F-4709-9550-D99954313D37}" srcOrd="0" destOrd="0" presId="urn:microsoft.com/office/officeart/2005/8/layout/target3"/>
    <dgm:cxn modelId="{FA327446-9936-4201-B3FB-157F68C4A037}" type="presOf" srcId="{3F494FC7-925E-478C-A9EF-D42680B80DBF}" destId="{1ED277C3-FBC7-4506-8F11-B40FCD7FCC92}" srcOrd="1" destOrd="0" presId="urn:microsoft.com/office/officeart/2005/8/layout/target3"/>
    <dgm:cxn modelId="{CB7A2C6A-7E23-42B8-B546-6E315D1E39D4}" srcId="{E4B8D783-4FD8-4B9B-AFED-32885E1A49E6}" destId="{5187C4E1-AD8A-427A-85EC-0712E7C6C6E7}" srcOrd="2" destOrd="0" parTransId="{33563443-514B-49A4-A4A2-80A0009F65DA}" sibTransId="{F95341E2-EDB6-4CB5-81BD-F5E362F39B36}"/>
    <dgm:cxn modelId="{CF6CC96A-3667-475D-AED1-D09A36B9CBC0}" type="presOf" srcId="{A25F9893-888F-4FF5-B111-154BC824EB11}" destId="{940AA52B-1450-4A70-BF92-EE69D61C76FB}" srcOrd="0" destOrd="0" presId="urn:microsoft.com/office/officeart/2005/8/layout/target3"/>
    <dgm:cxn modelId="{FD83E051-D07D-45E7-BBFC-A14F16E2C660}" type="presOf" srcId="{21F1ECCD-644D-4E9B-9871-772F98F0AAF2}" destId="{312BCA2C-2AB6-4E03-961F-ABB50E16CC0C}" srcOrd="1" destOrd="0" presId="urn:microsoft.com/office/officeart/2005/8/layout/target3"/>
    <dgm:cxn modelId="{41F76D72-3C2E-4D33-BA9A-A625E1920640}" srcId="{E4B8D783-4FD8-4B9B-AFED-32885E1A49E6}" destId="{43CD9911-79BC-42AE-8A5C-AD23B9DD833B}" srcOrd="5" destOrd="0" parTransId="{D839DA7B-F16A-41EA-BD4C-38F0DFC9B689}" sibTransId="{BD206CC9-4B70-4287-BE95-7EAA82A07EE4}"/>
    <dgm:cxn modelId="{A5BB4658-5A17-4F51-AED9-744DF8BE4E2E}" type="presOf" srcId="{21F1ECCD-644D-4E9B-9871-772F98F0AAF2}" destId="{9DED6CB1-B377-4AC5-8709-5584386A1C32}" srcOrd="0" destOrd="0" presId="urn:microsoft.com/office/officeart/2005/8/layout/target3"/>
    <dgm:cxn modelId="{344B1780-8343-4A4E-98F7-63443D400115}" srcId="{E4B8D783-4FD8-4B9B-AFED-32885E1A49E6}" destId="{3F494FC7-925E-478C-A9EF-D42680B80DBF}" srcOrd="0" destOrd="0" parTransId="{B93C2CD6-202C-4054-8BF6-8144A0AA4571}" sibTransId="{D6D97FE3-867A-4741-9C2F-E3EB7647F296}"/>
    <dgm:cxn modelId="{570DABA0-DE88-4621-88F9-84F9D5F825B5}" type="presOf" srcId="{39F5AFB8-7D05-490D-8520-43B23644C946}" destId="{6EB971D7-1F8A-4DC6-9DD6-447AE1524326}" srcOrd="0" destOrd="0" presId="urn:microsoft.com/office/officeart/2005/8/layout/target3"/>
    <dgm:cxn modelId="{042EC4A7-0A45-4354-BB6A-D5051F69A8F7}" srcId="{E4B8D783-4FD8-4B9B-AFED-32885E1A49E6}" destId="{21F1ECCD-644D-4E9B-9871-772F98F0AAF2}" srcOrd="1" destOrd="0" parTransId="{E0F676C9-8269-4CA5-A6E0-D737B3BA3A2A}" sibTransId="{24E863DE-76E1-4C11-B1F5-D64CA1B94E10}"/>
    <dgm:cxn modelId="{2C01EAC9-8B78-4B1C-9EC7-ACFD4C1A955A}" type="presOf" srcId="{E4B8D783-4FD8-4B9B-AFED-32885E1A49E6}" destId="{187BEBC5-6B00-43D8-98BF-6D21CF61DDDC}" srcOrd="0" destOrd="0" presId="urn:microsoft.com/office/officeart/2005/8/layout/target3"/>
    <dgm:cxn modelId="{6614DAD4-258F-48A8-85A0-8FE714B3AC46}" srcId="{E4B8D783-4FD8-4B9B-AFED-32885E1A49E6}" destId="{75908AA4-C72C-43DE-ABB7-777F72F51383}" srcOrd="3" destOrd="0" parTransId="{FDFBAF77-52BE-4E20-9CD5-EFB6A9AA4AFD}" sibTransId="{CE88D62D-9B8F-4C89-A956-CFF7BBDC17D3}"/>
    <dgm:cxn modelId="{04F89FDD-54A2-42E9-B6B6-DC2C4D79439E}" type="presOf" srcId="{75908AA4-C72C-43DE-ABB7-777F72F51383}" destId="{FC0FDAB2-EF5E-4D8A-B537-66335FF04612}" srcOrd="1" destOrd="0" presId="urn:microsoft.com/office/officeart/2005/8/layout/target3"/>
    <dgm:cxn modelId="{3652F8E0-5B11-4EF0-BCC0-09EC62B32A31}" srcId="{E4B8D783-4FD8-4B9B-AFED-32885E1A49E6}" destId="{39F5AFB8-7D05-490D-8520-43B23644C946}" srcOrd="4" destOrd="0" parTransId="{3BD90E39-4764-4A6F-97EC-18D1B8E1DA40}" sibTransId="{FB5DEBED-C330-4721-94CF-A4F7332CB8F8}"/>
    <dgm:cxn modelId="{70A696E6-E2E2-42EE-A445-4A2926056D4D}" type="presOf" srcId="{43CD9911-79BC-42AE-8A5C-AD23B9DD833B}" destId="{346E279D-0478-4C14-91B5-5845FE76EF12}" srcOrd="0" destOrd="0" presId="urn:microsoft.com/office/officeart/2005/8/layout/target3"/>
    <dgm:cxn modelId="{77EC27ED-F4D1-47EA-8CBE-ADA493609175}" type="presOf" srcId="{39F5AFB8-7D05-490D-8520-43B23644C946}" destId="{00DDB93A-47C7-4CA8-A291-C2F76EFDE49D}" srcOrd="1" destOrd="0" presId="urn:microsoft.com/office/officeart/2005/8/layout/target3"/>
    <dgm:cxn modelId="{9EF309F3-D993-4BEB-8B49-ED525480ED3B}" type="presOf" srcId="{75908AA4-C72C-43DE-ABB7-777F72F51383}" destId="{34BEC19C-5391-458F-AA42-7E893C02C06A}" srcOrd="0" destOrd="0" presId="urn:microsoft.com/office/officeart/2005/8/layout/target3"/>
    <dgm:cxn modelId="{B06E96E3-25CF-44A6-A23D-B3EF38B3C49A}" type="presParOf" srcId="{187BEBC5-6B00-43D8-98BF-6D21CF61DDDC}" destId="{B46D7940-8408-4050-B6D2-D487E7A967A3}" srcOrd="0" destOrd="0" presId="urn:microsoft.com/office/officeart/2005/8/layout/target3"/>
    <dgm:cxn modelId="{2E1F35D0-791D-4EED-B927-7CBB57FD9E13}" type="presParOf" srcId="{187BEBC5-6B00-43D8-98BF-6D21CF61DDDC}" destId="{6A1E555D-4D0C-4E33-9E16-2C27C1B9114F}" srcOrd="1" destOrd="0" presId="urn:microsoft.com/office/officeart/2005/8/layout/target3"/>
    <dgm:cxn modelId="{BB2D759F-BE0A-4E33-84B5-08BA3EEC43BB}" type="presParOf" srcId="{187BEBC5-6B00-43D8-98BF-6D21CF61DDDC}" destId="{3690EE21-12FA-402A-85C0-A6A61E2761BE}" srcOrd="2" destOrd="0" presId="urn:microsoft.com/office/officeart/2005/8/layout/target3"/>
    <dgm:cxn modelId="{8683AA65-6484-43FC-A163-729195F9C629}" type="presParOf" srcId="{187BEBC5-6B00-43D8-98BF-6D21CF61DDDC}" destId="{F5C3F553-6E21-4823-9FE7-5637FD99C84F}" srcOrd="3" destOrd="0" presId="urn:microsoft.com/office/officeart/2005/8/layout/target3"/>
    <dgm:cxn modelId="{2FFD4E5C-1AD9-4E16-AAC7-45FA507556B0}" type="presParOf" srcId="{187BEBC5-6B00-43D8-98BF-6D21CF61DDDC}" destId="{5D0360FF-E006-4F50-B525-736C3F7A819B}" srcOrd="4" destOrd="0" presId="urn:microsoft.com/office/officeart/2005/8/layout/target3"/>
    <dgm:cxn modelId="{B80621D0-94A3-4663-BF39-3B7CF2AE9744}" type="presParOf" srcId="{187BEBC5-6B00-43D8-98BF-6D21CF61DDDC}" destId="{9DED6CB1-B377-4AC5-8709-5584386A1C32}" srcOrd="5" destOrd="0" presId="urn:microsoft.com/office/officeart/2005/8/layout/target3"/>
    <dgm:cxn modelId="{1C7CA428-F585-48D4-8231-E9E765823A0E}" type="presParOf" srcId="{187BEBC5-6B00-43D8-98BF-6D21CF61DDDC}" destId="{3ED0D3C9-BCC7-44B7-9375-516374FD1C46}" srcOrd="6" destOrd="0" presId="urn:microsoft.com/office/officeart/2005/8/layout/target3"/>
    <dgm:cxn modelId="{EAD98062-6290-4306-8809-8B7CE883E8A5}" type="presParOf" srcId="{187BEBC5-6B00-43D8-98BF-6D21CF61DDDC}" destId="{8B465590-71F0-4AE5-A90C-3E4EA8B45E2C}" srcOrd="7" destOrd="0" presId="urn:microsoft.com/office/officeart/2005/8/layout/target3"/>
    <dgm:cxn modelId="{F35911EF-2197-45C6-A822-46648CDEFCC1}" type="presParOf" srcId="{187BEBC5-6B00-43D8-98BF-6D21CF61DDDC}" destId="{F5B729CE-FF2F-4709-9550-D99954313D37}" srcOrd="8" destOrd="0" presId="urn:microsoft.com/office/officeart/2005/8/layout/target3"/>
    <dgm:cxn modelId="{6826D84F-5F79-4C97-A309-CE67A930612F}" type="presParOf" srcId="{187BEBC5-6B00-43D8-98BF-6D21CF61DDDC}" destId="{716DFA69-5EA8-4AF5-8A45-665F0D9A9D48}" srcOrd="9" destOrd="0" presId="urn:microsoft.com/office/officeart/2005/8/layout/target3"/>
    <dgm:cxn modelId="{508950E1-0B83-49B2-8BEE-C22430B36787}" type="presParOf" srcId="{187BEBC5-6B00-43D8-98BF-6D21CF61DDDC}" destId="{9646D487-6C82-432F-94FB-F81B6611DB14}" srcOrd="10" destOrd="0" presId="urn:microsoft.com/office/officeart/2005/8/layout/target3"/>
    <dgm:cxn modelId="{AC659B8D-7909-45E4-82A9-C0A944F8C130}" type="presParOf" srcId="{187BEBC5-6B00-43D8-98BF-6D21CF61DDDC}" destId="{34BEC19C-5391-458F-AA42-7E893C02C06A}" srcOrd="11" destOrd="0" presId="urn:microsoft.com/office/officeart/2005/8/layout/target3"/>
    <dgm:cxn modelId="{61DADB94-A4A6-4475-AE44-8092E5B254FB}" type="presParOf" srcId="{187BEBC5-6B00-43D8-98BF-6D21CF61DDDC}" destId="{A71688C6-7C18-44C8-9672-EC948EA169FA}" srcOrd="12" destOrd="0" presId="urn:microsoft.com/office/officeart/2005/8/layout/target3"/>
    <dgm:cxn modelId="{97623AD6-87E7-4453-9C57-F3EACB9DF17C}" type="presParOf" srcId="{187BEBC5-6B00-43D8-98BF-6D21CF61DDDC}" destId="{C11F431A-10C8-49B1-8AB6-E847DA2D3941}" srcOrd="13" destOrd="0" presId="urn:microsoft.com/office/officeart/2005/8/layout/target3"/>
    <dgm:cxn modelId="{02BE8B94-90CA-4C34-B2D1-F880B689611F}" type="presParOf" srcId="{187BEBC5-6B00-43D8-98BF-6D21CF61DDDC}" destId="{6EB971D7-1F8A-4DC6-9DD6-447AE1524326}" srcOrd="14" destOrd="0" presId="urn:microsoft.com/office/officeart/2005/8/layout/target3"/>
    <dgm:cxn modelId="{8D1253C2-5F73-4C45-895A-805833ACCE79}" type="presParOf" srcId="{187BEBC5-6B00-43D8-98BF-6D21CF61DDDC}" destId="{01174467-3E16-4E31-9A30-F1A0B396A23E}" srcOrd="15" destOrd="0" presId="urn:microsoft.com/office/officeart/2005/8/layout/target3"/>
    <dgm:cxn modelId="{D744C9FF-E412-491D-9691-A112BD5E844D}" type="presParOf" srcId="{187BEBC5-6B00-43D8-98BF-6D21CF61DDDC}" destId="{68D88425-CDBE-4121-90EC-8C31EC4E73B9}" srcOrd="16" destOrd="0" presId="urn:microsoft.com/office/officeart/2005/8/layout/target3"/>
    <dgm:cxn modelId="{90F0035D-F3DB-4EFD-A04F-B5DD01AAF274}" type="presParOf" srcId="{187BEBC5-6B00-43D8-98BF-6D21CF61DDDC}" destId="{346E279D-0478-4C14-91B5-5845FE76EF12}" srcOrd="17" destOrd="0" presId="urn:microsoft.com/office/officeart/2005/8/layout/target3"/>
    <dgm:cxn modelId="{CBC2CD9F-38ED-4A5C-B32A-82398E184F45}" type="presParOf" srcId="{187BEBC5-6B00-43D8-98BF-6D21CF61DDDC}" destId="{1ED277C3-FBC7-4506-8F11-B40FCD7FCC92}" srcOrd="18" destOrd="0" presId="urn:microsoft.com/office/officeart/2005/8/layout/target3"/>
    <dgm:cxn modelId="{45787F77-95E6-4499-950A-667873413D00}" type="presParOf" srcId="{187BEBC5-6B00-43D8-98BF-6D21CF61DDDC}" destId="{940AA52B-1450-4A70-BF92-EE69D61C76FB}" srcOrd="19" destOrd="0" presId="urn:microsoft.com/office/officeart/2005/8/layout/target3"/>
    <dgm:cxn modelId="{90186921-F327-4E76-8883-ACD2C7D96ADF}" type="presParOf" srcId="{187BEBC5-6B00-43D8-98BF-6D21CF61DDDC}" destId="{312BCA2C-2AB6-4E03-961F-ABB50E16CC0C}" srcOrd="20" destOrd="0" presId="urn:microsoft.com/office/officeart/2005/8/layout/target3"/>
    <dgm:cxn modelId="{B0D6D22D-5423-4BC9-9662-19FFBCB61A95}" type="presParOf" srcId="{187BEBC5-6B00-43D8-98BF-6D21CF61DDDC}" destId="{C734AC7C-5BC8-4D46-B802-751023C5E181}" srcOrd="21" destOrd="0" presId="urn:microsoft.com/office/officeart/2005/8/layout/target3"/>
    <dgm:cxn modelId="{FE4B75A1-53F1-4E1D-8AE5-D06B4DA1D251}" type="presParOf" srcId="{187BEBC5-6B00-43D8-98BF-6D21CF61DDDC}" destId="{63074105-0ECB-4584-8AB5-758FFC20F1FB}" srcOrd="22" destOrd="0" presId="urn:microsoft.com/office/officeart/2005/8/layout/target3"/>
    <dgm:cxn modelId="{47CB1CD7-89CC-4FAE-A957-440CCC6FD3C8}" type="presParOf" srcId="{187BEBC5-6B00-43D8-98BF-6D21CF61DDDC}" destId="{5725F911-7B46-4F26-AE3F-3AD13A2014D8}" srcOrd="23" destOrd="0" presId="urn:microsoft.com/office/officeart/2005/8/layout/target3"/>
    <dgm:cxn modelId="{46A574BC-05E5-4827-8EF3-4CD2267DF51D}" type="presParOf" srcId="{187BEBC5-6B00-43D8-98BF-6D21CF61DDDC}" destId="{FC0FDAB2-EF5E-4D8A-B537-66335FF04612}" srcOrd="24" destOrd="0" presId="urn:microsoft.com/office/officeart/2005/8/layout/target3"/>
    <dgm:cxn modelId="{60F24A64-9933-43C5-ADFE-98AB4841C01E}" type="presParOf" srcId="{187BEBC5-6B00-43D8-98BF-6D21CF61DDDC}" destId="{4432B20E-3BE0-4F82-A993-1E568B988206}" srcOrd="25" destOrd="0" presId="urn:microsoft.com/office/officeart/2005/8/layout/target3"/>
    <dgm:cxn modelId="{61B2E7B3-1D7C-4F00-B366-7F5AD0A90AF1}" type="presParOf" srcId="{187BEBC5-6B00-43D8-98BF-6D21CF61DDDC}" destId="{00DDB93A-47C7-4CA8-A291-C2F76EFDE49D}" srcOrd="26" destOrd="0" presId="urn:microsoft.com/office/officeart/2005/8/layout/target3"/>
    <dgm:cxn modelId="{894DC81C-162A-4B1F-9DF6-1F8AE050F69E}" type="presParOf" srcId="{187BEBC5-6B00-43D8-98BF-6D21CF61DDDC}" destId="{B38EF6E6-5796-4D23-8521-3E2CE7EC3CDC}" srcOrd="27" destOrd="0" presId="urn:microsoft.com/office/officeart/2005/8/layout/target3"/>
    <dgm:cxn modelId="{6B92C819-340D-4D81-9EF8-B6E07F21E8FA}" type="presParOf" srcId="{187BEBC5-6B00-43D8-98BF-6D21CF61DDDC}" destId="{A0A8694C-64BC-45F9-AB2A-7717054C28BD}" srcOrd="28" destOrd="0" presId="urn:microsoft.com/office/officeart/2005/8/layout/target3"/>
    <dgm:cxn modelId="{0134C4A6-97F5-431A-8383-CB404AC34B20}" type="presParOf" srcId="{187BEBC5-6B00-43D8-98BF-6D21CF61DDDC}" destId="{BA01F91E-41B5-4C63-A16F-ECAB3DE0F83A}" srcOrd="2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B8D783-4FD8-4B9B-AFED-32885E1A49E6}"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en-US"/>
        </a:p>
      </dgm:t>
    </dgm:pt>
    <dgm:pt modelId="{3F494FC7-925E-478C-A9EF-D42680B80DBF}">
      <dgm:prSet phldrT="[Text]" custT="1"/>
      <dgm:spPr>
        <a:ln>
          <a:noFill/>
        </a:ln>
        <a:effectLst>
          <a:outerShdw blurRad="107950" dist="12700" dir="5400000" algn="ctr">
            <a:srgbClr val="000000"/>
          </a:outerShdw>
        </a:effectLst>
      </dgm:spPr>
      <dgm:t>
        <a:bodyPr/>
        <a:lstStyle/>
        <a:p>
          <a:r>
            <a:rPr lang="ar-JO" sz="1800" b="1" dirty="0"/>
            <a:t>المدخل الاقتصادي للتعليم</a:t>
          </a:r>
          <a:endParaRPr lang="en-US" sz="1800" b="1" dirty="0"/>
        </a:p>
      </dgm:t>
    </dgm:pt>
    <dgm:pt modelId="{B93C2CD6-202C-4054-8BF6-8144A0AA4571}" type="parTrans" cxnId="{344B1780-8343-4A4E-98F7-63443D400115}">
      <dgm:prSet/>
      <dgm:spPr/>
      <dgm:t>
        <a:bodyPr/>
        <a:lstStyle/>
        <a:p>
          <a:endParaRPr lang="en-US"/>
        </a:p>
      </dgm:t>
    </dgm:pt>
    <dgm:pt modelId="{D6D97FE3-867A-4741-9C2F-E3EB7647F296}" type="sibTrans" cxnId="{344B1780-8343-4A4E-98F7-63443D400115}">
      <dgm:prSet/>
      <dgm:spPr/>
      <dgm:t>
        <a:bodyPr/>
        <a:lstStyle/>
        <a:p>
          <a:endParaRPr lang="en-US"/>
        </a:p>
      </dgm:t>
    </dgm:pt>
    <dgm:pt modelId="{21F1ECCD-644D-4E9B-9871-772F98F0AAF2}">
      <dgm:prSet phldrT="[Text]" custT="1"/>
      <dgm:spPr>
        <a:ln>
          <a:noFill/>
        </a:ln>
        <a:effectLst>
          <a:outerShdw blurRad="107950" dist="12700" dir="5400000" algn="ctr">
            <a:srgbClr val="000000"/>
          </a:outerShdw>
        </a:effectLst>
        <a:sp3d>
          <a:bevelT w="165100" prst="coolSlant"/>
        </a:sp3d>
      </dgm:spPr>
      <dgm:t>
        <a:bodyPr/>
        <a:lstStyle/>
        <a:p>
          <a:r>
            <a:rPr lang="ar-JO" sz="1800" b="1" dirty="0"/>
            <a:t>مفهوم اقتصاديات التعليم</a:t>
          </a:r>
          <a:endParaRPr lang="en-US" sz="1800" b="1" dirty="0"/>
        </a:p>
      </dgm:t>
    </dgm:pt>
    <dgm:pt modelId="{E0F676C9-8269-4CA5-A6E0-D737B3BA3A2A}" type="parTrans" cxnId="{042EC4A7-0A45-4354-BB6A-D5051F69A8F7}">
      <dgm:prSet/>
      <dgm:spPr/>
      <dgm:t>
        <a:bodyPr/>
        <a:lstStyle/>
        <a:p>
          <a:endParaRPr lang="en-US"/>
        </a:p>
      </dgm:t>
    </dgm:pt>
    <dgm:pt modelId="{24E863DE-76E1-4C11-B1F5-D64CA1B94E10}" type="sibTrans" cxnId="{042EC4A7-0A45-4354-BB6A-D5051F69A8F7}">
      <dgm:prSet/>
      <dgm:spPr/>
      <dgm:t>
        <a:bodyPr/>
        <a:lstStyle/>
        <a:p>
          <a:endParaRPr lang="en-US"/>
        </a:p>
      </dgm:t>
    </dgm:pt>
    <dgm:pt modelId="{75908AA4-C72C-43DE-ABB7-777F72F51383}">
      <dgm:prSet phldrT="[Text]" custT="1"/>
      <dgm:spPr>
        <a:ln>
          <a:noFill/>
        </a:ln>
        <a:effectLst>
          <a:outerShdw blurRad="107950" dist="12700" dir="5400000" algn="ctr">
            <a:srgbClr val="000000"/>
          </a:outerShdw>
        </a:effectLst>
        <a:sp3d>
          <a:bevelT w="165100" prst="coolSlant"/>
        </a:sp3d>
      </dgm:spPr>
      <dgm:t>
        <a:bodyPr/>
        <a:lstStyle/>
        <a:p>
          <a:pPr algn="r"/>
          <a:r>
            <a:rPr lang="ar-JO" sz="1800" b="1" dirty="0">
              <a:latin typeface="+mn-lt"/>
            </a:rPr>
            <a:t>مجالات البحث في اقتصاديات التعليم</a:t>
          </a:r>
          <a:endParaRPr lang="en-US" sz="1800" b="1" dirty="0">
            <a:latin typeface="+mn-lt"/>
          </a:endParaRPr>
        </a:p>
      </dgm:t>
    </dgm:pt>
    <dgm:pt modelId="{FDFBAF77-52BE-4E20-9CD5-EFB6A9AA4AFD}" type="parTrans" cxnId="{6614DAD4-258F-48A8-85A0-8FE714B3AC46}">
      <dgm:prSet/>
      <dgm:spPr/>
      <dgm:t>
        <a:bodyPr/>
        <a:lstStyle/>
        <a:p>
          <a:endParaRPr lang="en-US"/>
        </a:p>
      </dgm:t>
    </dgm:pt>
    <dgm:pt modelId="{CE88D62D-9B8F-4C89-A956-CFF7BBDC17D3}" type="sibTrans" cxnId="{6614DAD4-258F-48A8-85A0-8FE714B3AC46}">
      <dgm:prSet/>
      <dgm:spPr/>
      <dgm:t>
        <a:bodyPr/>
        <a:lstStyle/>
        <a:p>
          <a:endParaRPr lang="en-US"/>
        </a:p>
      </dgm:t>
    </dgm:pt>
    <dgm:pt modelId="{5187C4E1-AD8A-427A-85EC-0712E7C6C6E7}">
      <dgm:prSet custT="1"/>
      <dgm:spPr>
        <a:ln>
          <a:noFill/>
        </a:ln>
        <a:effectLst>
          <a:outerShdw blurRad="107950" dist="12700" dir="5400000" algn="ctr">
            <a:srgbClr val="000000"/>
          </a:outerShdw>
        </a:effectLst>
        <a:sp3d>
          <a:bevelT w="165100" prst="coolSlant"/>
        </a:sp3d>
      </dgm:spPr>
      <dgm:t>
        <a:bodyPr/>
        <a:lstStyle/>
        <a:p>
          <a:r>
            <a:rPr lang="ar-JO" sz="1800" b="1" dirty="0">
              <a:cs typeface="+mj-cs"/>
            </a:rPr>
            <a:t>نشوء وتطور اقتصاديات التعليم</a:t>
          </a:r>
          <a:endParaRPr lang="en-US" sz="1800" b="1" dirty="0">
            <a:cs typeface="+mj-cs"/>
          </a:endParaRPr>
        </a:p>
      </dgm:t>
    </dgm:pt>
    <dgm:pt modelId="{33563443-514B-49A4-A4A2-80A0009F65DA}" type="parTrans" cxnId="{CB7A2C6A-7E23-42B8-B546-6E315D1E39D4}">
      <dgm:prSet/>
      <dgm:spPr/>
      <dgm:t>
        <a:bodyPr/>
        <a:lstStyle/>
        <a:p>
          <a:endParaRPr lang="en-US"/>
        </a:p>
      </dgm:t>
    </dgm:pt>
    <dgm:pt modelId="{F95341E2-EDB6-4CB5-81BD-F5E362F39B36}" type="sibTrans" cxnId="{CB7A2C6A-7E23-42B8-B546-6E315D1E39D4}">
      <dgm:prSet/>
      <dgm:spPr/>
      <dgm:t>
        <a:bodyPr/>
        <a:lstStyle/>
        <a:p>
          <a:endParaRPr lang="en-US"/>
        </a:p>
      </dgm:t>
    </dgm:pt>
    <dgm:pt modelId="{A25F9893-888F-4FF5-B111-154BC824EB11}">
      <dgm:prSet/>
      <dgm:spPr>
        <a:ln>
          <a:noFill/>
        </a:ln>
        <a:effectLst>
          <a:outerShdw blurRad="107950" dist="12700" dir="5400000" algn="ctr">
            <a:srgbClr val="000000"/>
          </a:outerShdw>
        </a:effectLst>
        <a:sp3d>
          <a:bevelT w="165100" prst="coolSlant"/>
        </a:sp3d>
      </dgm:spPr>
      <dgm:t>
        <a:bodyPr/>
        <a:lstStyle/>
        <a:p>
          <a:endParaRPr lang="en-US"/>
        </a:p>
      </dgm:t>
    </dgm:pt>
    <dgm:pt modelId="{FD4E6D53-D349-4657-979D-C763B47F7160}" type="parTrans" cxnId="{3A7DBA18-2336-4D13-B11C-83EEC7390D61}">
      <dgm:prSet/>
      <dgm:spPr/>
      <dgm:t>
        <a:bodyPr/>
        <a:lstStyle/>
        <a:p>
          <a:endParaRPr lang="en-US"/>
        </a:p>
      </dgm:t>
    </dgm:pt>
    <dgm:pt modelId="{6DA006AB-DCE5-493D-B01A-DFCB9E72885B}" type="sibTrans" cxnId="{3A7DBA18-2336-4D13-B11C-83EEC7390D61}">
      <dgm:prSet/>
      <dgm:spPr/>
      <dgm:t>
        <a:bodyPr/>
        <a:lstStyle/>
        <a:p>
          <a:endParaRPr lang="en-US"/>
        </a:p>
      </dgm:t>
    </dgm:pt>
    <dgm:pt modelId="{39F5AFB8-7D05-490D-8520-43B23644C946}">
      <dgm:prSet custT="1"/>
      <dgm:spPr>
        <a:ln>
          <a:noFill/>
        </a:ln>
        <a:effectLst>
          <a:outerShdw blurRad="107950" dist="12700" dir="5400000" algn="ctr">
            <a:srgbClr val="000000"/>
          </a:outerShdw>
        </a:effectLst>
        <a:sp3d>
          <a:bevelT w="165100" prst="coolSlant"/>
        </a:sp3d>
      </dgm:spPr>
      <dgm:t>
        <a:bodyPr/>
        <a:lstStyle/>
        <a:p>
          <a:r>
            <a:rPr lang="ar-JO" sz="1800" b="1" dirty="0">
              <a:latin typeface="+mn-lt"/>
            </a:rPr>
            <a:t>العائد والاستهلاك والتكلفة في التعليم</a:t>
          </a:r>
          <a:endParaRPr lang="en-US" sz="1800" b="1" dirty="0">
            <a:latin typeface="+mn-lt"/>
          </a:endParaRPr>
        </a:p>
      </dgm:t>
    </dgm:pt>
    <dgm:pt modelId="{3BD90E39-4764-4A6F-97EC-18D1B8E1DA40}" type="parTrans" cxnId="{3652F8E0-5B11-4EF0-BCC0-09EC62B32A31}">
      <dgm:prSet/>
      <dgm:spPr/>
      <dgm:t>
        <a:bodyPr/>
        <a:lstStyle/>
        <a:p>
          <a:endParaRPr lang="en-US"/>
        </a:p>
      </dgm:t>
    </dgm:pt>
    <dgm:pt modelId="{FB5DEBED-C330-4721-94CF-A4F7332CB8F8}" type="sibTrans" cxnId="{3652F8E0-5B11-4EF0-BCC0-09EC62B32A31}">
      <dgm:prSet/>
      <dgm:spPr/>
      <dgm:t>
        <a:bodyPr/>
        <a:lstStyle/>
        <a:p>
          <a:endParaRPr lang="en-US"/>
        </a:p>
      </dgm:t>
    </dgm:pt>
    <dgm:pt modelId="{43CD9911-79BC-42AE-8A5C-AD23B9DD833B}">
      <dgm:prSet custT="1"/>
      <dgm:spPr>
        <a:ln>
          <a:noFill/>
        </a:ln>
        <a:effectLst>
          <a:outerShdw blurRad="107950" dist="12700" dir="5400000" algn="ctr">
            <a:srgbClr val="000000"/>
          </a:outerShdw>
        </a:effectLst>
        <a:sp3d>
          <a:bevelT w="165100" prst="coolSlant"/>
        </a:sp3d>
      </dgm:spPr>
      <dgm:t>
        <a:bodyPr/>
        <a:lstStyle/>
        <a:p>
          <a:r>
            <a:rPr lang="ar-JO" sz="2400" b="0" dirty="0">
              <a:latin typeface="+mn-lt"/>
              <a:cs typeface="+mn-cs"/>
            </a:rPr>
            <a:t>تمويل التعليم</a:t>
          </a:r>
          <a:endParaRPr lang="en-US" sz="2400" b="0" dirty="0">
            <a:latin typeface="+mn-lt"/>
            <a:cs typeface="+mn-cs"/>
          </a:endParaRPr>
        </a:p>
      </dgm:t>
    </dgm:pt>
    <dgm:pt modelId="{D839DA7B-F16A-41EA-BD4C-38F0DFC9B689}" type="parTrans" cxnId="{41F76D72-3C2E-4D33-BA9A-A625E1920640}">
      <dgm:prSet/>
      <dgm:spPr/>
      <dgm:t>
        <a:bodyPr/>
        <a:lstStyle/>
        <a:p>
          <a:endParaRPr lang="en-US"/>
        </a:p>
      </dgm:t>
    </dgm:pt>
    <dgm:pt modelId="{BD206CC9-4B70-4287-BE95-7EAA82A07EE4}" type="sibTrans" cxnId="{41F76D72-3C2E-4D33-BA9A-A625E1920640}">
      <dgm:prSet/>
      <dgm:spPr/>
      <dgm:t>
        <a:bodyPr/>
        <a:lstStyle/>
        <a:p>
          <a:endParaRPr lang="en-US"/>
        </a:p>
      </dgm:t>
    </dgm:pt>
    <dgm:pt modelId="{187BEBC5-6B00-43D8-98BF-6D21CF61DDDC}" type="pres">
      <dgm:prSet presAssocID="{E4B8D783-4FD8-4B9B-AFED-32885E1A49E6}" presName="Name0" presStyleCnt="0">
        <dgm:presLayoutVars>
          <dgm:chMax val="7"/>
          <dgm:dir/>
          <dgm:animLvl val="lvl"/>
          <dgm:resizeHandles val="exact"/>
        </dgm:presLayoutVars>
      </dgm:prSet>
      <dgm:spPr/>
    </dgm:pt>
    <dgm:pt modelId="{B46D7940-8408-4050-B6D2-D487E7A967A3}" type="pres">
      <dgm:prSet presAssocID="{3F494FC7-925E-478C-A9EF-D42680B80DBF}" presName="circle1" presStyleLbl="node1" presStyleIdx="0"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A1E555D-4D0C-4E33-9E16-2C27C1B9114F}" type="pres">
      <dgm:prSet presAssocID="{3F494FC7-925E-478C-A9EF-D42680B80DBF}" presName="space" presStyleCnt="0"/>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3690EE21-12FA-402A-85C0-A6A61E2761BE}" type="pres">
      <dgm:prSet presAssocID="{3F494FC7-925E-478C-A9EF-D42680B80DBF}" presName="rect1" presStyleLbl="alignAcc1" presStyleIdx="0" presStyleCnt="6"/>
      <dgm:spPr/>
    </dgm:pt>
    <dgm:pt modelId="{F5C3F553-6E21-4823-9FE7-5637FD99C84F}" type="pres">
      <dgm:prSet presAssocID="{21F1ECCD-644D-4E9B-9871-772F98F0AAF2}" presName="vertSpace2" presStyleLbl="node1" presStyleIdx="0"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5D0360FF-E006-4F50-B525-736C3F7A819B}" type="pres">
      <dgm:prSet presAssocID="{21F1ECCD-644D-4E9B-9871-772F98F0AAF2}" presName="circle2" presStyleLbl="node1" presStyleIdx="1"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9DED6CB1-B377-4AC5-8709-5584386A1C32}" type="pres">
      <dgm:prSet presAssocID="{21F1ECCD-644D-4E9B-9871-772F98F0AAF2}" presName="rect2" presStyleLbl="alignAcc1" presStyleIdx="1" presStyleCnt="6"/>
      <dgm:spPr/>
    </dgm:pt>
    <dgm:pt modelId="{3ED0D3C9-BCC7-44B7-9375-516374FD1C46}" type="pres">
      <dgm:prSet presAssocID="{5187C4E1-AD8A-427A-85EC-0712E7C6C6E7}" presName="vertSpace3" presStyleLbl="node1" presStyleIdx="1"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8B465590-71F0-4AE5-A90C-3E4EA8B45E2C}" type="pres">
      <dgm:prSet presAssocID="{5187C4E1-AD8A-427A-85EC-0712E7C6C6E7}" presName="circle3" presStyleLbl="node1" presStyleIdx="2"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F5B729CE-FF2F-4709-9550-D99954313D37}" type="pres">
      <dgm:prSet presAssocID="{5187C4E1-AD8A-427A-85EC-0712E7C6C6E7}" presName="rect3" presStyleLbl="alignAcc1" presStyleIdx="2" presStyleCnt="6"/>
      <dgm:spPr/>
    </dgm:pt>
    <dgm:pt modelId="{716DFA69-5EA8-4AF5-8A45-665F0D9A9D48}" type="pres">
      <dgm:prSet presAssocID="{75908AA4-C72C-43DE-ABB7-777F72F51383}" presName="vertSpace4" presStyleLbl="node1" presStyleIdx="2"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9646D487-6C82-432F-94FB-F81B6611DB14}" type="pres">
      <dgm:prSet presAssocID="{75908AA4-C72C-43DE-ABB7-777F72F51383}" presName="circle4" presStyleLbl="node1" presStyleIdx="3"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34BEC19C-5391-458F-AA42-7E893C02C06A}" type="pres">
      <dgm:prSet presAssocID="{75908AA4-C72C-43DE-ABB7-777F72F51383}" presName="rect4" presStyleLbl="alignAcc1" presStyleIdx="3" presStyleCnt="6" custScaleX="100000" custScaleY="94659"/>
      <dgm:spPr/>
    </dgm:pt>
    <dgm:pt modelId="{A71688C6-7C18-44C8-9672-EC948EA169FA}" type="pres">
      <dgm:prSet presAssocID="{39F5AFB8-7D05-490D-8520-43B23644C946}" presName="vertSpace5" presStyleLbl="node1" presStyleIdx="3"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C11F431A-10C8-49B1-8AB6-E847DA2D3941}" type="pres">
      <dgm:prSet presAssocID="{39F5AFB8-7D05-490D-8520-43B23644C946}" presName="circle5" presStyleLbl="node1" presStyleIdx="4"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EB971D7-1F8A-4DC6-9DD6-447AE1524326}" type="pres">
      <dgm:prSet presAssocID="{39F5AFB8-7D05-490D-8520-43B23644C946}" presName="rect5" presStyleLbl="alignAcc1" presStyleIdx="4" presStyleCnt="6" custScaleX="100000" custScaleY="95046" custLinFactNeighborX="3572" custLinFactNeighborY="327"/>
      <dgm:spPr/>
    </dgm:pt>
    <dgm:pt modelId="{01174467-3E16-4E31-9A30-F1A0B396A23E}" type="pres">
      <dgm:prSet presAssocID="{43CD9911-79BC-42AE-8A5C-AD23B9DD833B}" presName="vertSpace6" presStyleLbl="node1" presStyleIdx="4"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8D88425-CDBE-4121-90EC-8C31EC4E73B9}" type="pres">
      <dgm:prSet presAssocID="{43CD9911-79BC-42AE-8A5C-AD23B9DD833B}" presName="circle6" presStyleLbl="node1" presStyleIdx="5"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346E279D-0478-4C14-91B5-5845FE76EF12}" type="pres">
      <dgm:prSet presAssocID="{43CD9911-79BC-42AE-8A5C-AD23B9DD833B}" presName="rect6" presStyleLbl="alignAcc1" presStyleIdx="5" presStyleCnt="6" custLinFactNeighborX="6753" custLinFactNeighborY="-141"/>
      <dgm:spPr/>
    </dgm:pt>
    <dgm:pt modelId="{1ED277C3-FBC7-4506-8F11-B40FCD7FCC92}" type="pres">
      <dgm:prSet presAssocID="{3F494FC7-925E-478C-A9EF-D42680B80DBF}" presName="rect1ParTx" presStyleLbl="alignAcc1" presStyleIdx="5" presStyleCnt="6">
        <dgm:presLayoutVars>
          <dgm:chMax val="1"/>
          <dgm:bulletEnabled val="1"/>
        </dgm:presLayoutVars>
      </dgm:prSet>
      <dgm:spPr/>
    </dgm:pt>
    <dgm:pt modelId="{940AA52B-1450-4A70-BF92-EE69D61C76FB}" type="pres">
      <dgm:prSet presAssocID="{3F494FC7-925E-478C-A9EF-D42680B80DBF}" presName="rect1ChTx" presStyleLbl="alignAcc1" presStyleIdx="5" presStyleCnt="6">
        <dgm:presLayoutVars>
          <dgm:bulletEnabled val="1"/>
        </dgm:presLayoutVars>
      </dgm:prSet>
      <dgm:spPr/>
    </dgm:pt>
    <dgm:pt modelId="{312BCA2C-2AB6-4E03-961F-ABB50E16CC0C}" type="pres">
      <dgm:prSet presAssocID="{21F1ECCD-644D-4E9B-9871-772F98F0AAF2}" presName="rect2ParTx" presStyleLbl="alignAcc1" presStyleIdx="5" presStyleCnt="6">
        <dgm:presLayoutVars>
          <dgm:chMax val="1"/>
          <dgm:bulletEnabled val="1"/>
        </dgm:presLayoutVars>
      </dgm:prSet>
      <dgm:spPr/>
    </dgm:pt>
    <dgm:pt modelId="{C734AC7C-5BC8-4D46-B802-751023C5E181}" type="pres">
      <dgm:prSet presAssocID="{21F1ECCD-644D-4E9B-9871-772F98F0AAF2}" presName="rect2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3074105-0ECB-4584-8AB5-758FFC20F1FB}" type="pres">
      <dgm:prSet presAssocID="{5187C4E1-AD8A-427A-85EC-0712E7C6C6E7}" presName="rect3ParTx" presStyleLbl="alignAcc1" presStyleIdx="5" presStyleCnt="6">
        <dgm:presLayoutVars>
          <dgm:chMax val="1"/>
          <dgm:bulletEnabled val="1"/>
        </dgm:presLayoutVars>
      </dgm:prSet>
      <dgm:spPr/>
    </dgm:pt>
    <dgm:pt modelId="{5725F911-7B46-4F26-AE3F-3AD13A2014D8}" type="pres">
      <dgm:prSet presAssocID="{5187C4E1-AD8A-427A-85EC-0712E7C6C6E7}" presName="rect3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FC0FDAB2-EF5E-4D8A-B537-66335FF04612}" type="pres">
      <dgm:prSet presAssocID="{75908AA4-C72C-43DE-ABB7-777F72F51383}" presName="rect4ParTx" presStyleLbl="alignAcc1" presStyleIdx="5" presStyleCnt="6">
        <dgm:presLayoutVars>
          <dgm:chMax val="1"/>
          <dgm:bulletEnabled val="1"/>
        </dgm:presLayoutVars>
      </dgm:prSet>
      <dgm:spPr/>
    </dgm:pt>
    <dgm:pt modelId="{4432B20E-3BE0-4F82-A993-1E568B988206}" type="pres">
      <dgm:prSet presAssocID="{75908AA4-C72C-43DE-ABB7-777F72F51383}" presName="rect4ChTx" presStyleLbl="alignAcc1" presStyleIdx="5" presStyleCnt="6">
        <dgm:presLayoutVars>
          <dgm:bulletEnabled val="1"/>
        </dgm:presLayoutVars>
      </dgm:prSet>
      <dgm:spPr>
        <a:ln>
          <a:noFill/>
        </a:ln>
        <a:effectLst>
          <a:outerShdw blurRad="107950" dist="12700" dir="5400000" algn="ctr">
            <a:srgbClr val="000000"/>
          </a:outerShdw>
        </a:effectLst>
        <a:sp3d>
          <a:bevelT w="165100" prst="coolSlant"/>
        </a:sp3d>
      </dgm:spPr>
    </dgm:pt>
    <dgm:pt modelId="{00DDB93A-47C7-4CA8-A291-C2F76EFDE49D}" type="pres">
      <dgm:prSet presAssocID="{39F5AFB8-7D05-490D-8520-43B23644C946}" presName="rect5ParTx" presStyleLbl="alignAcc1" presStyleIdx="5" presStyleCnt="6">
        <dgm:presLayoutVars>
          <dgm:chMax val="1"/>
          <dgm:bulletEnabled val="1"/>
        </dgm:presLayoutVars>
      </dgm:prSet>
      <dgm:spPr/>
    </dgm:pt>
    <dgm:pt modelId="{B38EF6E6-5796-4D23-8521-3E2CE7EC3CDC}" type="pres">
      <dgm:prSet presAssocID="{39F5AFB8-7D05-490D-8520-43B23644C946}" presName="rect5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A0A8694C-64BC-45F9-AB2A-7717054C28BD}" type="pres">
      <dgm:prSet presAssocID="{43CD9911-79BC-42AE-8A5C-AD23B9DD833B}" presName="rect6ParTx" presStyleLbl="alignAcc1" presStyleIdx="5" presStyleCnt="6">
        <dgm:presLayoutVars>
          <dgm:chMax val="1"/>
          <dgm:bulletEnabled val="1"/>
        </dgm:presLayoutVars>
      </dgm:prSet>
      <dgm:spPr/>
    </dgm:pt>
    <dgm:pt modelId="{BA01F91E-41B5-4C63-A16F-ECAB3DE0F83A}" type="pres">
      <dgm:prSet presAssocID="{43CD9911-79BC-42AE-8A5C-AD23B9DD833B}" presName="rect6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Lst>
  <dgm:cxnLst>
    <dgm:cxn modelId="{985B8C04-30B3-459E-9AE5-BA1D85E7AA66}" type="presOf" srcId="{3F494FC7-925E-478C-A9EF-D42680B80DBF}" destId="{3690EE21-12FA-402A-85C0-A6A61E2761BE}" srcOrd="0" destOrd="0" presId="urn:microsoft.com/office/officeart/2005/8/layout/target3"/>
    <dgm:cxn modelId="{3A7DBA18-2336-4D13-B11C-83EEC7390D61}" srcId="{3F494FC7-925E-478C-A9EF-D42680B80DBF}" destId="{A25F9893-888F-4FF5-B111-154BC824EB11}" srcOrd="0" destOrd="0" parTransId="{FD4E6D53-D349-4657-979D-C763B47F7160}" sibTransId="{6DA006AB-DCE5-493D-B01A-DFCB9E72885B}"/>
    <dgm:cxn modelId="{5963172E-2A2E-424B-8FA6-E79821D55D51}" type="presOf" srcId="{43CD9911-79BC-42AE-8A5C-AD23B9DD833B}" destId="{A0A8694C-64BC-45F9-AB2A-7717054C28BD}" srcOrd="1" destOrd="0" presId="urn:microsoft.com/office/officeart/2005/8/layout/target3"/>
    <dgm:cxn modelId="{D9E2515F-F410-4A2F-8192-3B28773E9D3B}" type="presOf" srcId="{5187C4E1-AD8A-427A-85EC-0712E7C6C6E7}" destId="{63074105-0ECB-4584-8AB5-758FFC20F1FB}" srcOrd="1" destOrd="0" presId="urn:microsoft.com/office/officeart/2005/8/layout/target3"/>
    <dgm:cxn modelId="{69FFD062-8CB9-48BE-971A-BA6C78BF71B9}" type="presOf" srcId="{5187C4E1-AD8A-427A-85EC-0712E7C6C6E7}" destId="{F5B729CE-FF2F-4709-9550-D99954313D37}" srcOrd="0" destOrd="0" presId="urn:microsoft.com/office/officeart/2005/8/layout/target3"/>
    <dgm:cxn modelId="{FA327446-9936-4201-B3FB-157F68C4A037}" type="presOf" srcId="{3F494FC7-925E-478C-A9EF-D42680B80DBF}" destId="{1ED277C3-FBC7-4506-8F11-B40FCD7FCC92}" srcOrd="1" destOrd="0" presId="urn:microsoft.com/office/officeart/2005/8/layout/target3"/>
    <dgm:cxn modelId="{CB7A2C6A-7E23-42B8-B546-6E315D1E39D4}" srcId="{E4B8D783-4FD8-4B9B-AFED-32885E1A49E6}" destId="{5187C4E1-AD8A-427A-85EC-0712E7C6C6E7}" srcOrd="2" destOrd="0" parTransId="{33563443-514B-49A4-A4A2-80A0009F65DA}" sibTransId="{F95341E2-EDB6-4CB5-81BD-F5E362F39B36}"/>
    <dgm:cxn modelId="{CF6CC96A-3667-475D-AED1-D09A36B9CBC0}" type="presOf" srcId="{A25F9893-888F-4FF5-B111-154BC824EB11}" destId="{940AA52B-1450-4A70-BF92-EE69D61C76FB}" srcOrd="0" destOrd="0" presId="urn:microsoft.com/office/officeart/2005/8/layout/target3"/>
    <dgm:cxn modelId="{FD83E051-D07D-45E7-BBFC-A14F16E2C660}" type="presOf" srcId="{21F1ECCD-644D-4E9B-9871-772F98F0AAF2}" destId="{312BCA2C-2AB6-4E03-961F-ABB50E16CC0C}" srcOrd="1" destOrd="0" presId="urn:microsoft.com/office/officeart/2005/8/layout/target3"/>
    <dgm:cxn modelId="{41F76D72-3C2E-4D33-BA9A-A625E1920640}" srcId="{E4B8D783-4FD8-4B9B-AFED-32885E1A49E6}" destId="{43CD9911-79BC-42AE-8A5C-AD23B9DD833B}" srcOrd="5" destOrd="0" parTransId="{D839DA7B-F16A-41EA-BD4C-38F0DFC9B689}" sibTransId="{BD206CC9-4B70-4287-BE95-7EAA82A07EE4}"/>
    <dgm:cxn modelId="{A5BB4658-5A17-4F51-AED9-744DF8BE4E2E}" type="presOf" srcId="{21F1ECCD-644D-4E9B-9871-772F98F0AAF2}" destId="{9DED6CB1-B377-4AC5-8709-5584386A1C32}" srcOrd="0" destOrd="0" presId="urn:microsoft.com/office/officeart/2005/8/layout/target3"/>
    <dgm:cxn modelId="{344B1780-8343-4A4E-98F7-63443D400115}" srcId="{E4B8D783-4FD8-4B9B-AFED-32885E1A49E6}" destId="{3F494FC7-925E-478C-A9EF-D42680B80DBF}" srcOrd="0" destOrd="0" parTransId="{B93C2CD6-202C-4054-8BF6-8144A0AA4571}" sibTransId="{D6D97FE3-867A-4741-9C2F-E3EB7647F296}"/>
    <dgm:cxn modelId="{570DABA0-DE88-4621-88F9-84F9D5F825B5}" type="presOf" srcId="{39F5AFB8-7D05-490D-8520-43B23644C946}" destId="{6EB971D7-1F8A-4DC6-9DD6-447AE1524326}" srcOrd="0" destOrd="0" presId="urn:microsoft.com/office/officeart/2005/8/layout/target3"/>
    <dgm:cxn modelId="{042EC4A7-0A45-4354-BB6A-D5051F69A8F7}" srcId="{E4B8D783-4FD8-4B9B-AFED-32885E1A49E6}" destId="{21F1ECCD-644D-4E9B-9871-772F98F0AAF2}" srcOrd="1" destOrd="0" parTransId="{E0F676C9-8269-4CA5-A6E0-D737B3BA3A2A}" sibTransId="{24E863DE-76E1-4C11-B1F5-D64CA1B94E10}"/>
    <dgm:cxn modelId="{2C01EAC9-8B78-4B1C-9EC7-ACFD4C1A955A}" type="presOf" srcId="{E4B8D783-4FD8-4B9B-AFED-32885E1A49E6}" destId="{187BEBC5-6B00-43D8-98BF-6D21CF61DDDC}" srcOrd="0" destOrd="0" presId="urn:microsoft.com/office/officeart/2005/8/layout/target3"/>
    <dgm:cxn modelId="{6614DAD4-258F-48A8-85A0-8FE714B3AC46}" srcId="{E4B8D783-4FD8-4B9B-AFED-32885E1A49E6}" destId="{75908AA4-C72C-43DE-ABB7-777F72F51383}" srcOrd="3" destOrd="0" parTransId="{FDFBAF77-52BE-4E20-9CD5-EFB6A9AA4AFD}" sibTransId="{CE88D62D-9B8F-4C89-A956-CFF7BBDC17D3}"/>
    <dgm:cxn modelId="{04F89FDD-54A2-42E9-B6B6-DC2C4D79439E}" type="presOf" srcId="{75908AA4-C72C-43DE-ABB7-777F72F51383}" destId="{FC0FDAB2-EF5E-4D8A-B537-66335FF04612}" srcOrd="1" destOrd="0" presId="urn:microsoft.com/office/officeart/2005/8/layout/target3"/>
    <dgm:cxn modelId="{3652F8E0-5B11-4EF0-BCC0-09EC62B32A31}" srcId="{E4B8D783-4FD8-4B9B-AFED-32885E1A49E6}" destId="{39F5AFB8-7D05-490D-8520-43B23644C946}" srcOrd="4" destOrd="0" parTransId="{3BD90E39-4764-4A6F-97EC-18D1B8E1DA40}" sibTransId="{FB5DEBED-C330-4721-94CF-A4F7332CB8F8}"/>
    <dgm:cxn modelId="{70A696E6-E2E2-42EE-A445-4A2926056D4D}" type="presOf" srcId="{43CD9911-79BC-42AE-8A5C-AD23B9DD833B}" destId="{346E279D-0478-4C14-91B5-5845FE76EF12}" srcOrd="0" destOrd="0" presId="urn:microsoft.com/office/officeart/2005/8/layout/target3"/>
    <dgm:cxn modelId="{77EC27ED-F4D1-47EA-8CBE-ADA493609175}" type="presOf" srcId="{39F5AFB8-7D05-490D-8520-43B23644C946}" destId="{00DDB93A-47C7-4CA8-A291-C2F76EFDE49D}" srcOrd="1" destOrd="0" presId="urn:microsoft.com/office/officeart/2005/8/layout/target3"/>
    <dgm:cxn modelId="{9EF309F3-D993-4BEB-8B49-ED525480ED3B}" type="presOf" srcId="{75908AA4-C72C-43DE-ABB7-777F72F51383}" destId="{34BEC19C-5391-458F-AA42-7E893C02C06A}" srcOrd="0" destOrd="0" presId="urn:microsoft.com/office/officeart/2005/8/layout/target3"/>
    <dgm:cxn modelId="{B06E96E3-25CF-44A6-A23D-B3EF38B3C49A}" type="presParOf" srcId="{187BEBC5-6B00-43D8-98BF-6D21CF61DDDC}" destId="{B46D7940-8408-4050-B6D2-D487E7A967A3}" srcOrd="0" destOrd="0" presId="urn:microsoft.com/office/officeart/2005/8/layout/target3"/>
    <dgm:cxn modelId="{2E1F35D0-791D-4EED-B927-7CBB57FD9E13}" type="presParOf" srcId="{187BEBC5-6B00-43D8-98BF-6D21CF61DDDC}" destId="{6A1E555D-4D0C-4E33-9E16-2C27C1B9114F}" srcOrd="1" destOrd="0" presId="urn:microsoft.com/office/officeart/2005/8/layout/target3"/>
    <dgm:cxn modelId="{BB2D759F-BE0A-4E33-84B5-08BA3EEC43BB}" type="presParOf" srcId="{187BEBC5-6B00-43D8-98BF-6D21CF61DDDC}" destId="{3690EE21-12FA-402A-85C0-A6A61E2761BE}" srcOrd="2" destOrd="0" presId="urn:microsoft.com/office/officeart/2005/8/layout/target3"/>
    <dgm:cxn modelId="{8683AA65-6484-43FC-A163-729195F9C629}" type="presParOf" srcId="{187BEBC5-6B00-43D8-98BF-6D21CF61DDDC}" destId="{F5C3F553-6E21-4823-9FE7-5637FD99C84F}" srcOrd="3" destOrd="0" presId="urn:microsoft.com/office/officeart/2005/8/layout/target3"/>
    <dgm:cxn modelId="{2FFD4E5C-1AD9-4E16-AAC7-45FA507556B0}" type="presParOf" srcId="{187BEBC5-6B00-43D8-98BF-6D21CF61DDDC}" destId="{5D0360FF-E006-4F50-B525-736C3F7A819B}" srcOrd="4" destOrd="0" presId="urn:microsoft.com/office/officeart/2005/8/layout/target3"/>
    <dgm:cxn modelId="{B80621D0-94A3-4663-BF39-3B7CF2AE9744}" type="presParOf" srcId="{187BEBC5-6B00-43D8-98BF-6D21CF61DDDC}" destId="{9DED6CB1-B377-4AC5-8709-5584386A1C32}" srcOrd="5" destOrd="0" presId="urn:microsoft.com/office/officeart/2005/8/layout/target3"/>
    <dgm:cxn modelId="{1C7CA428-F585-48D4-8231-E9E765823A0E}" type="presParOf" srcId="{187BEBC5-6B00-43D8-98BF-6D21CF61DDDC}" destId="{3ED0D3C9-BCC7-44B7-9375-516374FD1C46}" srcOrd="6" destOrd="0" presId="urn:microsoft.com/office/officeart/2005/8/layout/target3"/>
    <dgm:cxn modelId="{EAD98062-6290-4306-8809-8B7CE883E8A5}" type="presParOf" srcId="{187BEBC5-6B00-43D8-98BF-6D21CF61DDDC}" destId="{8B465590-71F0-4AE5-A90C-3E4EA8B45E2C}" srcOrd="7" destOrd="0" presId="urn:microsoft.com/office/officeart/2005/8/layout/target3"/>
    <dgm:cxn modelId="{F35911EF-2197-45C6-A822-46648CDEFCC1}" type="presParOf" srcId="{187BEBC5-6B00-43D8-98BF-6D21CF61DDDC}" destId="{F5B729CE-FF2F-4709-9550-D99954313D37}" srcOrd="8" destOrd="0" presId="urn:microsoft.com/office/officeart/2005/8/layout/target3"/>
    <dgm:cxn modelId="{6826D84F-5F79-4C97-A309-CE67A930612F}" type="presParOf" srcId="{187BEBC5-6B00-43D8-98BF-6D21CF61DDDC}" destId="{716DFA69-5EA8-4AF5-8A45-665F0D9A9D48}" srcOrd="9" destOrd="0" presId="urn:microsoft.com/office/officeart/2005/8/layout/target3"/>
    <dgm:cxn modelId="{508950E1-0B83-49B2-8BEE-C22430B36787}" type="presParOf" srcId="{187BEBC5-6B00-43D8-98BF-6D21CF61DDDC}" destId="{9646D487-6C82-432F-94FB-F81B6611DB14}" srcOrd="10" destOrd="0" presId="urn:microsoft.com/office/officeart/2005/8/layout/target3"/>
    <dgm:cxn modelId="{AC659B8D-7909-45E4-82A9-C0A944F8C130}" type="presParOf" srcId="{187BEBC5-6B00-43D8-98BF-6D21CF61DDDC}" destId="{34BEC19C-5391-458F-AA42-7E893C02C06A}" srcOrd="11" destOrd="0" presId="urn:microsoft.com/office/officeart/2005/8/layout/target3"/>
    <dgm:cxn modelId="{61DADB94-A4A6-4475-AE44-8092E5B254FB}" type="presParOf" srcId="{187BEBC5-6B00-43D8-98BF-6D21CF61DDDC}" destId="{A71688C6-7C18-44C8-9672-EC948EA169FA}" srcOrd="12" destOrd="0" presId="urn:microsoft.com/office/officeart/2005/8/layout/target3"/>
    <dgm:cxn modelId="{97623AD6-87E7-4453-9C57-F3EACB9DF17C}" type="presParOf" srcId="{187BEBC5-6B00-43D8-98BF-6D21CF61DDDC}" destId="{C11F431A-10C8-49B1-8AB6-E847DA2D3941}" srcOrd="13" destOrd="0" presId="urn:microsoft.com/office/officeart/2005/8/layout/target3"/>
    <dgm:cxn modelId="{02BE8B94-90CA-4C34-B2D1-F880B689611F}" type="presParOf" srcId="{187BEBC5-6B00-43D8-98BF-6D21CF61DDDC}" destId="{6EB971D7-1F8A-4DC6-9DD6-447AE1524326}" srcOrd="14" destOrd="0" presId="urn:microsoft.com/office/officeart/2005/8/layout/target3"/>
    <dgm:cxn modelId="{8D1253C2-5F73-4C45-895A-805833ACCE79}" type="presParOf" srcId="{187BEBC5-6B00-43D8-98BF-6D21CF61DDDC}" destId="{01174467-3E16-4E31-9A30-F1A0B396A23E}" srcOrd="15" destOrd="0" presId="urn:microsoft.com/office/officeart/2005/8/layout/target3"/>
    <dgm:cxn modelId="{D744C9FF-E412-491D-9691-A112BD5E844D}" type="presParOf" srcId="{187BEBC5-6B00-43D8-98BF-6D21CF61DDDC}" destId="{68D88425-CDBE-4121-90EC-8C31EC4E73B9}" srcOrd="16" destOrd="0" presId="urn:microsoft.com/office/officeart/2005/8/layout/target3"/>
    <dgm:cxn modelId="{90F0035D-F3DB-4EFD-A04F-B5DD01AAF274}" type="presParOf" srcId="{187BEBC5-6B00-43D8-98BF-6D21CF61DDDC}" destId="{346E279D-0478-4C14-91B5-5845FE76EF12}" srcOrd="17" destOrd="0" presId="urn:microsoft.com/office/officeart/2005/8/layout/target3"/>
    <dgm:cxn modelId="{CBC2CD9F-38ED-4A5C-B32A-82398E184F45}" type="presParOf" srcId="{187BEBC5-6B00-43D8-98BF-6D21CF61DDDC}" destId="{1ED277C3-FBC7-4506-8F11-B40FCD7FCC92}" srcOrd="18" destOrd="0" presId="urn:microsoft.com/office/officeart/2005/8/layout/target3"/>
    <dgm:cxn modelId="{45787F77-95E6-4499-950A-667873413D00}" type="presParOf" srcId="{187BEBC5-6B00-43D8-98BF-6D21CF61DDDC}" destId="{940AA52B-1450-4A70-BF92-EE69D61C76FB}" srcOrd="19" destOrd="0" presId="urn:microsoft.com/office/officeart/2005/8/layout/target3"/>
    <dgm:cxn modelId="{90186921-F327-4E76-8883-ACD2C7D96ADF}" type="presParOf" srcId="{187BEBC5-6B00-43D8-98BF-6D21CF61DDDC}" destId="{312BCA2C-2AB6-4E03-961F-ABB50E16CC0C}" srcOrd="20" destOrd="0" presId="urn:microsoft.com/office/officeart/2005/8/layout/target3"/>
    <dgm:cxn modelId="{B0D6D22D-5423-4BC9-9662-19FFBCB61A95}" type="presParOf" srcId="{187BEBC5-6B00-43D8-98BF-6D21CF61DDDC}" destId="{C734AC7C-5BC8-4D46-B802-751023C5E181}" srcOrd="21" destOrd="0" presId="urn:microsoft.com/office/officeart/2005/8/layout/target3"/>
    <dgm:cxn modelId="{FE4B75A1-53F1-4E1D-8AE5-D06B4DA1D251}" type="presParOf" srcId="{187BEBC5-6B00-43D8-98BF-6D21CF61DDDC}" destId="{63074105-0ECB-4584-8AB5-758FFC20F1FB}" srcOrd="22" destOrd="0" presId="urn:microsoft.com/office/officeart/2005/8/layout/target3"/>
    <dgm:cxn modelId="{47CB1CD7-89CC-4FAE-A957-440CCC6FD3C8}" type="presParOf" srcId="{187BEBC5-6B00-43D8-98BF-6D21CF61DDDC}" destId="{5725F911-7B46-4F26-AE3F-3AD13A2014D8}" srcOrd="23" destOrd="0" presId="urn:microsoft.com/office/officeart/2005/8/layout/target3"/>
    <dgm:cxn modelId="{46A574BC-05E5-4827-8EF3-4CD2267DF51D}" type="presParOf" srcId="{187BEBC5-6B00-43D8-98BF-6D21CF61DDDC}" destId="{FC0FDAB2-EF5E-4D8A-B537-66335FF04612}" srcOrd="24" destOrd="0" presId="urn:microsoft.com/office/officeart/2005/8/layout/target3"/>
    <dgm:cxn modelId="{60F24A64-9933-43C5-ADFE-98AB4841C01E}" type="presParOf" srcId="{187BEBC5-6B00-43D8-98BF-6D21CF61DDDC}" destId="{4432B20E-3BE0-4F82-A993-1E568B988206}" srcOrd="25" destOrd="0" presId="urn:microsoft.com/office/officeart/2005/8/layout/target3"/>
    <dgm:cxn modelId="{61B2E7B3-1D7C-4F00-B366-7F5AD0A90AF1}" type="presParOf" srcId="{187BEBC5-6B00-43D8-98BF-6D21CF61DDDC}" destId="{00DDB93A-47C7-4CA8-A291-C2F76EFDE49D}" srcOrd="26" destOrd="0" presId="urn:microsoft.com/office/officeart/2005/8/layout/target3"/>
    <dgm:cxn modelId="{894DC81C-162A-4B1F-9DF6-1F8AE050F69E}" type="presParOf" srcId="{187BEBC5-6B00-43D8-98BF-6D21CF61DDDC}" destId="{B38EF6E6-5796-4D23-8521-3E2CE7EC3CDC}" srcOrd="27" destOrd="0" presId="urn:microsoft.com/office/officeart/2005/8/layout/target3"/>
    <dgm:cxn modelId="{6B92C819-340D-4D81-9EF8-B6E07F21E8FA}" type="presParOf" srcId="{187BEBC5-6B00-43D8-98BF-6D21CF61DDDC}" destId="{A0A8694C-64BC-45F9-AB2A-7717054C28BD}" srcOrd="28" destOrd="0" presId="urn:microsoft.com/office/officeart/2005/8/layout/target3"/>
    <dgm:cxn modelId="{0134C4A6-97F5-431A-8383-CB404AC34B20}" type="presParOf" srcId="{187BEBC5-6B00-43D8-98BF-6D21CF61DDDC}" destId="{BA01F91E-41B5-4C63-A16F-ECAB3DE0F83A}" srcOrd="2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مفهوم النظرية وتاريخ نشأتها</a:t>
          </a:r>
          <a:endParaRPr lang="en-US" sz="2400" kern="1200" dirty="0"/>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أنواع النظريات بشكل عام</a:t>
          </a:r>
          <a:endParaRPr lang="en-US" sz="2400" kern="1200" dirty="0"/>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a:t>نظريات التعلم</a:t>
          </a:r>
          <a:endParaRPr lang="en-US" sz="2400" kern="1200" dirty="0"/>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نظريات السياسات التعليمية</a:t>
          </a:r>
          <a:endParaRPr lang="en-US" sz="2400" kern="1200" dirty="0"/>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marL="0" lvl="0" indent="0" algn="ctr" defTabSz="889000">
            <a:lnSpc>
              <a:spcPct val="90000"/>
            </a:lnSpc>
            <a:spcBef>
              <a:spcPct val="0"/>
            </a:spcBef>
            <a:spcAft>
              <a:spcPct val="35000"/>
            </a:spcAft>
            <a:buNone/>
          </a:pPr>
          <a:r>
            <a:rPr lang="ar-JO" sz="2000" kern="1200" dirty="0"/>
            <a:t>أبعاد السياسات </a:t>
          </a:r>
          <a:r>
            <a:rPr lang="ar-JO" sz="2400" kern="1200" dirty="0"/>
            <a:t>التعليمية</a:t>
          </a:r>
          <a:endParaRPr lang="en-US" sz="1800" kern="1200" dirty="0"/>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6D7940-8408-4050-B6D2-D487E7A967A3}">
      <dsp:nvSpPr>
        <dsp:cNvPr id="0" name=""/>
        <dsp:cNvSpPr/>
      </dsp:nvSpPr>
      <dsp:spPr>
        <a:xfrm>
          <a:off x="0" y="0"/>
          <a:ext cx="3719512" cy="3719512"/>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3690EE21-12FA-402A-85C0-A6A61E2761BE}">
      <dsp:nvSpPr>
        <dsp:cNvPr id="0" name=""/>
        <dsp:cNvSpPr/>
      </dsp:nvSpPr>
      <dsp:spPr>
        <a:xfrm>
          <a:off x="1859756" y="0"/>
          <a:ext cx="5933581" cy="3719512"/>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t>المدخل الاقتصادي للتعليم</a:t>
          </a:r>
          <a:endParaRPr lang="en-US" sz="1800" b="1" kern="1200" dirty="0"/>
        </a:p>
      </dsp:txBody>
      <dsp:txXfrm>
        <a:off x="1859756" y="0"/>
        <a:ext cx="2966790" cy="464940"/>
      </dsp:txXfrm>
    </dsp:sp>
    <dsp:sp modelId="{5D0360FF-E006-4F50-B525-736C3F7A819B}">
      <dsp:nvSpPr>
        <dsp:cNvPr id="0" name=""/>
        <dsp:cNvSpPr/>
      </dsp:nvSpPr>
      <dsp:spPr>
        <a:xfrm>
          <a:off x="325457" y="464940"/>
          <a:ext cx="3068596" cy="3068596"/>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9DED6CB1-B377-4AC5-8709-5584386A1C32}">
      <dsp:nvSpPr>
        <dsp:cNvPr id="0" name=""/>
        <dsp:cNvSpPr/>
      </dsp:nvSpPr>
      <dsp:spPr>
        <a:xfrm>
          <a:off x="1859756" y="464940"/>
          <a:ext cx="5933581" cy="3068596"/>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t>مفهوم اقتصاديات التعليم</a:t>
          </a:r>
          <a:endParaRPr lang="en-US" sz="1800" b="1" kern="1200" dirty="0"/>
        </a:p>
      </dsp:txBody>
      <dsp:txXfrm>
        <a:off x="1859756" y="464940"/>
        <a:ext cx="2966790" cy="464940"/>
      </dsp:txXfrm>
    </dsp:sp>
    <dsp:sp modelId="{8B465590-71F0-4AE5-A90C-3E4EA8B45E2C}">
      <dsp:nvSpPr>
        <dsp:cNvPr id="0" name=""/>
        <dsp:cNvSpPr/>
      </dsp:nvSpPr>
      <dsp:spPr>
        <a:xfrm>
          <a:off x="650915" y="929880"/>
          <a:ext cx="2417680" cy="2417680"/>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F5B729CE-FF2F-4709-9550-D99954313D37}">
      <dsp:nvSpPr>
        <dsp:cNvPr id="0" name=""/>
        <dsp:cNvSpPr/>
      </dsp:nvSpPr>
      <dsp:spPr>
        <a:xfrm>
          <a:off x="1859756" y="929880"/>
          <a:ext cx="5933581" cy="2417680"/>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cs typeface="+mj-cs"/>
            </a:rPr>
            <a:t>نشوء وتطور اقتصاديات التعليم</a:t>
          </a:r>
          <a:endParaRPr lang="en-US" sz="1800" b="1" kern="1200" dirty="0">
            <a:cs typeface="+mj-cs"/>
          </a:endParaRPr>
        </a:p>
      </dsp:txBody>
      <dsp:txXfrm>
        <a:off x="1859756" y="929880"/>
        <a:ext cx="2966790" cy="464936"/>
      </dsp:txXfrm>
    </dsp:sp>
    <dsp:sp modelId="{9646D487-6C82-432F-94FB-F81B6611DB14}">
      <dsp:nvSpPr>
        <dsp:cNvPr id="0" name=""/>
        <dsp:cNvSpPr/>
      </dsp:nvSpPr>
      <dsp:spPr>
        <a:xfrm>
          <a:off x="976371" y="1394816"/>
          <a:ext cx="1766768" cy="1766768"/>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34BEC19C-5391-458F-AA42-7E893C02C06A}">
      <dsp:nvSpPr>
        <dsp:cNvPr id="0" name=""/>
        <dsp:cNvSpPr/>
      </dsp:nvSpPr>
      <dsp:spPr>
        <a:xfrm>
          <a:off x="1859756" y="1441998"/>
          <a:ext cx="5933581" cy="1672405"/>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r>
            <a:rPr lang="ar-JO" sz="1800" b="1" kern="1200" dirty="0">
              <a:latin typeface="+mn-lt"/>
            </a:rPr>
            <a:t>مجالات البحث في اقتصاديات التعليم</a:t>
          </a:r>
          <a:endParaRPr lang="en-US" sz="1800" b="1" kern="1200" dirty="0">
            <a:latin typeface="+mn-lt"/>
          </a:endParaRPr>
        </a:p>
      </dsp:txBody>
      <dsp:txXfrm>
        <a:off x="1859756" y="1441998"/>
        <a:ext cx="2966790" cy="440107"/>
      </dsp:txXfrm>
    </dsp:sp>
    <dsp:sp modelId="{C11F431A-10C8-49B1-8AB6-E847DA2D3941}">
      <dsp:nvSpPr>
        <dsp:cNvPr id="0" name=""/>
        <dsp:cNvSpPr/>
      </dsp:nvSpPr>
      <dsp:spPr>
        <a:xfrm>
          <a:off x="1301829" y="1859757"/>
          <a:ext cx="1115852" cy="1115852"/>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6EB971D7-1F8A-4DC6-9DD6-447AE1524326}">
      <dsp:nvSpPr>
        <dsp:cNvPr id="0" name=""/>
        <dsp:cNvSpPr/>
      </dsp:nvSpPr>
      <dsp:spPr>
        <a:xfrm>
          <a:off x="1859756" y="1891045"/>
          <a:ext cx="5933581" cy="1060573"/>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mn-lt"/>
            </a:rPr>
            <a:t>العائد والاستهلاك والتكلفة في التعليم</a:t>
          </a:r>
          <a:endParaRPr lang="en-US" sz="1800" b="1" kern="1200" dirty="0">
            <a:latin typeface="+mn-lt"/>
          </a:endParaRPr>
        </a:p>
      </dsp:txBody>
      <dsp:txXfrm>
        <a:off x="1859756" y="1891045"/>
        <a:ext cx="2966790" cy="441907"/>
      </dsp:txXfrm>
    </dsp:sp>
    <dsp:sp modelId="{68D88425-CDBE-4121-90EC-8C31EC4E73B9}">
      <dsp:nvSpPr>
        <dsp:cNvPr id="0" name=""/>
        <dsp:cNvSpPr/>
      </dsp:nvSpPr>
      <dsp:spPr>
        <a:xfrm>
          <a:off x="1627287" y="2324697"/>
          <a:ext cx="464936" cy="464936"/>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346E279D-0478-4C14-91B5-5845FE76EF12}">
      <dsp:nvSpPr>
        <dsp:cNvPr id="0" name=""/>
        <dsp:cNvSpPr/>
      </dsp:nvSpPr>
      <dsp:spPr>
        <a:xfrm>
          <a:off x="1859756" y="2324041"/>
          <a:ext cx="5933581" cy="464936"/>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JO" sz="2400" b="0" kern="1200" dirty="0">
              <a:latin typeface="+mn-lt"/>
              <a:cs typeface="+mn-cs"/>
            </a:rPr>
            <a:t>تمويل التعليم</a:t>
          </a:r>
          <a:endParaRPr lang="en-US" sz="2400" b="0" kern="1200" dirty="0">
            <a:latin typeface="+mn-lt"/>
            <a:cs typeface="+mn-cs"/>
          </a:endParaRPr>
        </a:p>
      </dsp:txBody>
      <dsp:txXfrm>
        <a:off x="1859756" y="2324041"/>
        <a:ext cx="2966790" cy="464936"/>
      </dsp:txXfrm>
    </dsp:sp>
    <dsp:sp modelId="{940AA52B-1450-4A70-BF92-EE69D61C76FB}">
      <dsp:nvSpPr>
        <dsp:cNvPr id="0" name=""/>
        <dsp:cNvSpPr/>
      </dsp:nvSpPr>
      <dsp:spPr>
        <a:xfrm>
          <a:off x="4826546" y="0"/>
          <a:ext cx="2966790" cy="464940"/>
        </a:xfrm>
        <a:prstGeom prst="rect">
          <a:avLst/>
        </a:prstGeom>
        <a:noFill/>
        <a:ln w="12700" cap="flat" cmpd="sng" algn="ctr">
          <a:noFill/>
          <a:prstDash val="solid"/>
          <a:miter lim="800000"/>
        </a:ln>
        <a:effectLst>
          <a:outerShdw blurRad="107950" dist="12700" dir="5400000" algn="ctr" rotWithShape="0">
            <a:srgbClr val="000000"/>
          </a:outerShdw>
        </a:effectLst>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a:lnSpc>
              <a:spcPct val="90000"/>
            </a:lnSpc>
            <a:spcBef>
              <a:spcPct val="0"/>
            </a:spcBef>
            <a:spcAft>
              <a:spcPct val="15000"/>
            </a:spcAft>
            <a:buChar char="•"/>
          </a:pPr>
          <a:endParaRPr lang="en-US" sz="2100" kern="1200"/>
        </a:p>
      </dsp:txBody>
      <dsp:txXfrm>
        <a:off x="4826546" y="0"/>
        <a:ext cx="2966790" cy="4649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6D7940-8408-4050-B6D2-D487E7A967A3}">
      <dsp:nvSpPr>
        <dsp:cNvPr id="0" name=""/>
        <dsp:cNvSpPr/>
      </dsp:nvSpPr>
      <dsp:spPr>
        <a:xfrm>
          <a:off x="0" y="0"/>
          <a:ext cx="3719512" cy="3719512"/>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3690EE21-12FA-402A-85C0-A6A61E2761BE}">
      <dsp:nvSpPr>
        <dsp:cNvPr id="0" name=""/>
        <dsp:cNvSpPr/>
      </dsp:nvSpPr>
      <dsp:spPr>
        <a:xfrm>
          <a:off x="1859756" y="0"/>
          <a:ext cx="5933581" cy="3719512"/>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t>المدخل الاقتصادي للتعليم</a:t>
          </a:r>
          <a:endParaRPr lang="en-US" sz="1800" b="1" kern="1200" dirty="0"/>
        </a:p>
      </dsp:txBody>
      <dsp:txXfrm>
        <a:off x="1859756" y="0"/>
        <a:ext cx="2966790" cy="464940"/>
      </dsp:txXfrm>
    </dsp:sp>
    <dsp:sp modelId="{5D0360FF-E006-4F50-B525-736C3F7A819B}">
      <dsp:nvSpPr>
        <dsp:cNvPr id="0" name=""/>
        <dsp:cNvSpPr/>
      </dsp:nvSpPr>
      <dsp:spPr>
        <a:xfrm>
          <a:off x="325457" y="464940"/>
          <a:ext cx="3068596" cy="3068596"/>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9DED6CB1-B377-4AC5-8709-5584386A1C32}">
      <dsp:nvSpPr>
        <dsp:cNvPr id="0" name=""/>
        <dsp:cNvSpPr/>
      </dsp:nvSpPr>
      <dsp:spPr>
        <a:xfrm>
          <a:off x="1859756" y="464940"/>
          <a:ext cx="5933581" cy="3068596"/>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t>مفهوم اقتصاديات التعليم</a:t>
          </a:r>
          <a:endParaRPr lang="en-US" sz="1800" b="1" kern="1200" dirty="0"/>
        </a:p>
      </dsp:txBody>
      <dsp:txXfrm>
        <a:off x="1859756" y="464940"/>
        <a:ext cx="2966790" cy="464940"/>
      </dsp:txXfrm>
    </dsp:sp>
    <dsp:sp modelId="{8B465590-71F0-4AE5-A90C-3E4EA8B45E2C}">
      <dsp:nvSpPr>
        <dsp:cNvPr id="0" name=""/>
        <dsp:cNvSpPr/>
      </dsp:nvSpPr>
      <dsp:spPr>
        <a:xfrm>
          <a:off x="650915" y="929880"/>
          <a:ext cx="2417680" cy="2417680"/>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F5B729CE-FF2F-4709-9550-D99954313D37}">
      <dsp:nvSpPr>
        <dsp:cNvPr id="0" name=""/>
        <dsp:cNvSpPr/>
      </dsp:nvSpPr>
      <dsp:spPr>
        <a:xfrm>
          <a:off x="1859756" y="929880"/>
          <a:ext cx="5933581" cy="2417680"/>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cs typeface="+mj-cs"/>
            </a:rPr>
            <a:t>نشوء وتطور اقتصاديات التعليم</a:t>
          </a:r>
          <a:endParaRPr lang="en-US" sz="1800" b="1" kern="1200" dirty="0">
            <a:cs typeface="+mj-cs"/>
          </a:endParaRPr>
        </a:p>
      </dsp:txBody>
      <dsp:txXfrm>
        <a:off x="1859756" y="929880"/>
        <a:ext cx="2966790" cy="464936"/>
      </dsp:txXfrm>
    </dsp:sp>
    <dsp:sp modelId="{9646D487-6C82-432F-94FB-F81B6611DB14}">
      <dsp:nvSpPr>
        <dsp:cNvPr id="0" name=""/>
        <dsp:cNvSpPr/>
      </dsp:nvSpPr>
      <dsp:spPr>
        <a:xfrm>
          <a:off x="976371" y="1394816"/>
          <a:ext cx="1766768" cy="1766768"/>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34BEC19C-5391-458F-AA42-7E893C02C06A}">
      <dsp:nvSpPr>
        <dsp:cNvPr id="0" name=""/>
        <dsp:cNvSpPr/>
      </dsp:nvSpPr>
      <dsp:spPr>
        <a:xfrm>
          <a:off x="1859756" y="1441998"/>
          <a:ext cx="5933581" cy="1672405"/>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r>
            <a:rPr lang="ar-JO" sz="1800" b="1" kern="1200" dirty="0">
              <a:latin typeface="+mn-lt"/>
            </a:rPr>
            <a:t>مجالات البحث في اقتصاديات التعليم</a:t>
          </a:r>
          <a:endParaRPr lang="en-US" sz="1800" b="1" kern="1200" dirty="0">
            <a:latin typeface="+mn-lt"/>
          </a:endParaRPr>
        </a:p>
      </dsp:txBody>
      <dsp:txXfrm>
        <a:off x="1859756" y="1441998"/>
        <a:ext cx="2966790" cy="440107"/>
      </dsp:txXfrm>
    </dsp:sp>
    <dsp:sp modelId="{C11F431A-10C8-49B1-8AB6-E847DA2D3941}">
      <dsp:nvSpPr>
        <dsp:cNvPr id="0" name=""/>
        <dsp:cNvSpPr/>
      </dsp:nvSpPr>
      <dsp:spPr>
        <a:xfrm>
          <a:off x="1301829" y="1859757"/>
          <a:ext cx="1115852" cy="1115852"/>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6EB971D7-1F8A-4DC6-9DD6-447AE1524326}">
      <dsp:nvSpPr>
        <dsp:cNvPr id="0" name=""/>
        <dsp:cNvSpPr/>
      </dsp:nvSpPr>
      <dsp:spPr>
        <a:xfrm>
          <a:off x="1859756" y="1891045"/>
          <a:ext cx="5933581" cy="1060573"/>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mn-lt"/>
            </a:rPr>
            <a:t>العائد والاستهلاك والتكلفة في التعليم</a:t>
          </a:r>
          <a:endParaRPr lang="en-US" sz="1800" b="1" kern="1200" dirty="0">
            <a:latin typeface="+mn-lt"/>
          </a:endParaRPr>
        </a:p>
      </dsp:txBody>
      <dsp:txXfrm>
        <a:off x="1859756" y="1891045"/>
        <a:ext cx="2966790" cy="441907"/>
      </dsp:txXfrm>
    </dsp:sp>
    <dsp:sp modelId="{68D88425-CDBE-4121-90EC-8C31EC4E73B9}">
      <dsp:nvSpPr>
        <dsp:cNvPr id="0" name=""/>
        <dsp:cNvSpPr/>
      </dsp:nvSpPr>
      <dsp:spPr>
        <a:xfrm>
          <a:off x="1627287" y="2324697"/>
          <a:ext cx="464936" cy="464936"/>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346E279D-0478-4C14-91B5-5845FE76EF12}">
      <dsp:nvSpPr>
        <dsp:cNvPr id="0" name=""/>
        <dsp:cNvSpPr/>
      </dsp:nvSpPr>
      <dsp:spPr>
        <a:xfrm>
          <a:off x="1859756" y="2324041"/>
          <a:ext cx="5933581" cy="464936"/>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JO" sz="2400" b="0" kern="1200" dirty="0">
              <a:latin typeface="+mn-lt"/>
              <a:cs typeface="+mn-cs"/>
            </a:rPr>
            <a:t>تمويل التعليم</a:t>
          </a:r>
          <a:endParaRPr lang="en-US" sz="2400" b="0" kern="1200" dirty="0">
            <a:latin typeface="+mn-lt"/>
            <a:cs typeface="+mn-cs"/>
          </a:endParaRPr>
        </a:p>
      </dsp:txBody>
      <dsp:txXfrm>
        <a:off x="1859756" y="2324041"/>
        <a:ext cx="2966790" cy="464936"/>
      </dsp:txXfrm>
    </dsp:sp>
    <dsp:sp modelId="{940AA52B-1450-4A70-BF92-EE69D61C76FB}">
      <dsp:nvSpPr>
        <dsp:cNvPr id="0" name=""/>
        <dsp:cNvSpPr/>
      </dsp:nvSpPr>
      <dsp:spPr>
        <a:xfrm>
          <a:off x="4826546" y="0"/>
          <a:ext cx="2966790" cy="464940"/>
        </a:xfrm>
        <a:prstGeom prst="rect">
          <a:avLst/>
        </a:prstGeom>
        <a:noFill/>
        <a:ln w="12700" cap="flat" cmpd="sng" algn="ctr">
          <a:noFill/>
          <a:prstDash val="solid"/>
          <a:miter lim="800000"/>
        </a:ln>
        <a:effectLst>
          <a:outerShdw blurRad="107950" dist="12700" dir="5400000" algn="ctr" rotWithShape="0">
            <a:srgbClr val="000000"/>
          </a:outerShdw>
        </a:effectLst>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a:lnSpc>
              <a:spcPct val="90000"/>
            </a:lnSpc>
            <a:spcBef>
              <a:spcPct val="0"/>
            </a:spcBef>
            <a:spcAft>
              <a:spcPct val="15000"/>
            </a:spcAft>
            <a:buChar char="•"/>
          </a:pPr>
          <a:endParaRPr lang="en-US" sz="2100" kern="1200"/>
        </a:p>
      </dsp:txBody>
      <dsp:txXfrm>
        <a:off x="4826546" y="0"/>
        <a:ext cx="2966790" cy="464940"/>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8147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png"/><Relationship Id="rId7" Type="http://schemas.openxmlformats.org/officeDocument/2006/relationships/diagramColors" Target="../diagrams/colors1.xml"/><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7.png"/><Relationship Id="rId1" Type="http://schemas.openxmlformats.org/officeDocument/2006/relationships/slideLayout" Target="../slideLayouts/slideLayout14.xml"/><Relationship Id="rId9"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2.jpg"/></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2.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3.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2.xml.rels><?xml version="1.0" encoding="UTF-8" standalone="yes"?>
<Relationships xmlns="http://schemas.openxmlformats.org/package/2006/relationships"><Relationship Id="rId3" Type="http://schemas.openxmlformats.org/officeDocument/2006/relationships/hyperlink" Target="https://www.startimes.com/?t=24455505" TargetMode="External"/><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 Id="rId9" Type="http://schemas.openxmlformats.org/officeDocument/2006/relationships/image" Target="../media/image2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
            <a:ext cx="12311979" cy="6813960"/>
          </a:xfrm>
          <a:prstGeom prst="rect">
            <a:avLst/>
          </a:prstGeom>
        </p:spPr>
      </p:pic>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496" y="42929"/>
            <a:ext cx="2876694" cy="1357799"/>
          </a:xfrm>
          <a:prstGeom prst="rect">
            <a:avLst/>
          </a:prstGeom>
        </p:spPr>
      </p:pic>
      <p:sp>
        <p:nvSpPr>
          <p:cNvPr id="6" name="Rectangle 2">
            <a:extLst>
              <a:ext uri="{FF2B5EF4-FFF2-40B4-BE49-F238E27FC236}">
                <a16:creationId xmlns:a16="http://schemas.microsoft.com/office/drawing/2014/main" id="{170B0AE5-3D73-3A76-D5EE-EE50E6D4F8BF}"/>
              </a:ext>
            </a:extLst>
          </p:cNvPr>
          <p:cNvSpPr>
            <a:spLocks noChangeArrowheads="1"/>
          </p:cNvSpPr>
          <p:nvPr/>
        </p:nvSpPr>
        <p:spPr bwMode="auto">
          <a:xfrm>
            <a:off x="1451152" y="5509551"/>
            <a:ext cx="2820003" cy="334077"/>
          </a:xfrm>
          <a:prstGeom prst="rect">
            <a:avLst/>
          </a:prstGeom>
          <a:solidFill>
            <a:schemeClr val="tx1"/>
          </a:solidFill>
          <a:ln>
            <a:noFill/>
          </a:ln>
          <a:effec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ldhabi" panose="01000000000000000000" pitchFamily="2" charset="-78"/>
                <a:cs typeface="Aldhabi" panose="01000000000000000000" pitchFamily="2" charset="-78"/>
              </a:rPr>
              <a:t> </a:t>
            </a:r>
            <a:endParaRPr kumimoji="0" lang="en-US" altLang="en-US" sz="4000" b="0" i="0" u="none" strike="noStrike" cap="none" normalizeH="0" baseline="0" dirty="0">
              <a:ln>
                <a:noFill/>
              </a:ln>
              <a:solidFill>
                <a:schemeClr val="tx1"/>
              </a:solidFill>
              <a:effectLst/>
              <a:latin typeface="Aldhabi" panose="01000000000000000000" pitchFamily="2" charset="-78"/>
              <a:cs typeface="Aldhabi" panose="01000000000000000000" pitchFamily="2" charset="-78"/>
            </a:endParaRPr>
          </a:p>
        </p:txBody>
      </p:sp>
      <p:sp>
        <p:nvSpPr>
          <p:cNvPr id="15" name="TextBox 14">
            <a:extLst>
              <a:ext uri="{FF2B5EF4-FFF2-40B4-BE49-F238E27FC236}">
                <a16:creationId xmlns:a16="http://schemas.microsoft.com/office/drawing/2014/main" id="{B2B8C103-FDEB-C05A-770C-AC446132E109}"/>
              </a:ext>
            </a:extLst>
          </p:cNvPr>
          <p:cNvSpPr txBox="1"/>
          <p:nvPr/>
        </p:nvSpPr>
        <p:spPr>
          <a:xfrm>
            <a:off x="2895220" y="2865897"/>
            <a:ext cx="1671569" cy="1754326"/>
          </a:xfrm>
          <a:prstGeom prst="rect">
            <a:avLst/>
          </a:prstGeom>
          <a:solidFill>
            <a:schemeClr val="tx1"/>
          </a:solidFill>
        </p:spPr>
        <p:txBody>
          <a:bodyPr wrap="square" rtlCol="0">
            <a:spAutoFit/>
          </a:bodyPr>
          <a:lstStyle/>
          <a:p>
            <a:pPr algn="ctr"/>
            <a:r>
              <a:rPr lang="en-US" sz="1800" b="1" dirty="0">
                <a:latin typeface="Times New Roman" panose="02020603050405020304" pitchFamily="18" charset="0"/>
                <a:cs typeface="Times New Roman" panose="02020603050405020304" pitchFamily="18" charset="0"/>
              </a:rPr>
              <a:t>Prepared by Dr.</a:t>
            </a:r>
            <a:endParaRPr lang="ar-JO" sz="1800" b="1" dirty="0">
              <a:latin typeface="Times New Roman" panose="02020603050405020304" pitchFamily="18" charset="0"/>
              <a:cs typeface="Times New Roman" panose="02020603050405020304" pitchFamily="18" charset="0"/>
            </a:endParaRPr>
          </a:p>
          <a:p>
            <a:pPr algn="ct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Eman</a:t>
            </a:r>
            <a:r>
              <a:rPr lang="en-US" sz="1800" b="1" dirty="0">
                <a:latin typeface="Times New Roman" panose="02020603050405020304" pitchFamily="18" charset="0"/>
                <a:cs typeface="Times New Roman" panose="02020603050405020304" pitchFamily="18" charset="0"/>
              </a:rPr>
              <a:t> almasri</a:t>
            </a:r>
            <a:endParaRPr lang="ar-JO" sz="1800" b="1" dirty="0">
              <a:latin typeface="Times New Roman" panose="02020603050405020304" pitchFamily="18" charset="0"/>
              <a:cs typeface="Times New Roman" panose="02020603050405020304" pitchFamily="18" charset="0"/>
            </a:endParaRPr>
          </a:p>
          <a:p>
            <a:pPr algn="ctr"/>
            <a:endParaRPr lang="ar-JO" b="1" dirty="0">
              <a:latin typeface="Times New Roman" panose="02020603050405020304" pitchFamily="18" charset="0"/>
              <a:cs typeface="Times New Roman" panose="02020603050405020304" pitchFamily="18" charset="0"/>
            </a:endParaRPr>
          </a:p>
          <a:p>
            <a:pPr algn="ctr"/>
            <a:r>
              <a:rPr lang="en-US" altLang="en-US" sz="1800" b="1" dirty="0">
                <a:latin typeface="Times New Roman" panose="02020603050405020304" pitchFamily="18" charset="0"/>
                <a:cs typeface="Times New Roman" panose="02020603050405020304" pitchFamily="18" charset="0"/>
              </a:rPr>
              <a:t>Education policy</a:t>
            </a:r>
            <a:endParaRPr lang="ar-JO" altLang="en-US" sz="1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204F8AC-6C56-D7A4-297A-16E680E5B8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266" y="1249702"/>
            <a:ext cx="5000576" cy="3694734"/>
          </a:xfrm>
          <a:prstGeom prst="rect">
            <a:avLst/>
          </a:prstGeom>
          <a:scene3d>
            <a:camera prst="isometricLeftDown"/>
            <a:lightRig rig="threePt" dir="t"/>
          </a:scene3d>
        </p:spPr>
      </p:pic>
      <p:sp>
        <p:nvSpPr>
          <p:cNvPr id="8" name="Rectangle 7">
            <a:extLst>
              <a:ext uri="{FF2B5EF4-FFF2-40B4-BE49-F238E27FC236}">
                <a16:creationId xmlns:a16="http://schemas.microsoft.com/office/drawing/2014/main" id="{B4873107-B751-AD00-3B68-95F568B7AB11}"/>
              </a:ext>
            </a:extLst>
          </p:cNvPr>
          <p:cNvSpPr/>
          <p:nvPr/>
        </p:nvSpPr>
        <p:spPr>
          <a:xfrm>
            <a:off x="2286000" y="2290056"/>
            <a:ext cx="4830109" cy="3484661"/>
          </a:xfrm>
          <a:prstGeom prst="rect">
            <a:avLst/>
          </a:prstGeom>
          <a:solidFill>
            <a:schemeClr val="bg1"/>
          </a:solidFill>
          <a:scene3d>
            <a:camera prst="isometricLeftDown"/>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2800" b="1" dirty="0">
                <a:solidFill>
                  <a:schemeClr val="tx1"/>
                </a:solidFill>
                <a:latin typeface="Times New Roman" panose="02020603050405020304" pitchFamily="18" charset="0"/>
                <a:cs typeface="Times New Roman" panose="02020603050405020304" pitchFamily="18" charset="0"/>
              </a:rPr>
              <a:t>Education policy</a:t>
            </a: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rgbClr val="00B0F0"/>
                </a:solidFill>
                <a:latin typeface="Times New Roman" panose="02020603050405020304" pitchFamily="18" charset="0"/>
                <a:cs typeface="Times New Roman" panose="02020603050405020304" pitchFamily="18" charset="0"/>
              </a:rPr>
              <a:t>Prepared by</a:t>
            </a:r>
            <a:r>
              <a:rPr lang="en-US" sz="2800" b="1" dirty="0">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endParaRPr lang="ar-JO" sz="2800" b="1" dirty="0">
              <a:solidFill>
                <a:schemeClr val="tx1"/>
              </a:solidFill>
              <a:latin typeface="Times New Roman" panose="02020603050405020304" pitchFamily="18" charset="0"/>
              <a:cs typeface="Times New Roman" panose="02020603050405020304" pitchFamily="18" charset="0"/>
            </a:endParaRPr>
          </a:p>
          <a:p>
            <a:pPr algn="ct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Dr. </a:t>
            </a:r>
            <a:r>
              <a:rPr lang="en-US" sz="2800" b="1" dirty="0" err="1">
                <a:solidFill>
                  <a:schemeClr val="tx1"/>
                </a:solidFill>
                <a:latin typeface="Times New Roman" panose="02020603050405020304" pitchFamily="18" charset="0"/>
                <a:cs typeface="Times New Roman" panose="02020603050405020304" pitchFamily="18" charset="0"/>
              </a:rPr>
              <a:t>Eman</a:t>
            </a:r>
            <a:r>
              <a:rPr lang="en-US" sz="2800" b="1" dirty="0">
                <a:solidFill>
                  <a:schemeClr val="tx1"/>
                </a:solidFill>
                <a:latin typeface="Times New Roman" panose="02020603050405020304" pitchFamily="18" charset="0"/>
                <a:cs typeface="Times New Roman" panose="02020603050405020304" pitchFamily="18" charset="0"/>
              </a:rPr>
              <a:t> almasri</a:t>
            </a:r>
            <a:endParaRPr lang="ar-JO"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1600" advTm="34107">
        <p14:prism isInverted="1"/>
      </p:transition>
    </mc:Choice>
    <mc:Fallback xmlns="">
      <p:transition spd="slow" advTm="34107">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TextBox 3">
            <a:extLst>
              <a:ext uri="{FF2B5EF4-FFF2-40B4-BE49-F238E27FC236}">
                <a16:creationId xmlns:a16="http://schemas.microsoft.com/office/drawing/2014/main" id="{681F3599-CF3D-C008-1704-81BCC2073AD1}"/>
              </a:ext>
            </a:extLst>
          </p:cNvPr>
          <p:cNvSpPr txBox="1"/>
          <p:nvPr/>
        </p:nvSpPr>
        <p:spPr>
          <a:xfrm>
            <a:off x="2979172" y="2175954"/>
            <a:ext cx="5840361" cy="1200329"/>
          </a:xfrm>
          <a:prstGeom prst="rect">
            <a:avLst/>
          </a:prstGeom>
          <a:noFill/>
        </p:spPr>
        <p:txBody>
          <a:bodyPr wrap="square" rtlCol="0">
            <a:spAutoFit/>
          </a:bodyPr>
          <a:lstStyle/>
          <a:p>
            <a:pPr algn="ctr"/>
            <a:r>
              <a:rPr lang="ar-SA"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كلية العلوم الإنسانية</a:t>
            </a:r>
            <a:r>
              <a:rPr lang="ar-JO"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 ماجستير القيادة التربوية</a:t>
            </a:r>
            <a:endParaRPr lang="ar-JO" sz="6000" b="1" dirty="0">
              <a:solidFill>
                <a:srgbClr val="00B0F0"/>
              </a:solidFill>
              <a:latin typeface="Times New Roman" panose="02020603050405020304" pitchFamily="18" charset="0"/>
              <a:cs typeface="Times New Roman" panose="02020603050405020304" pitchFamily="18" charset="0"/>
            </a:endParaRPr>
          </a:p>
          <a:p>
            <a:pPr algn="ctr"/>
            <a:r>
              <a:rPr lang="ar-JO" sz="4400" b="1" dirty="0">
                <a:solidFill>
                  <a:srgbClr val="00B0F0"/>
                </a:solidFill>
                <a:latin typeface="Times New Roman" panose="02020603050405020304" pitchFamily="18" charset="0"/>
                <a:cs typeface="Times New Roman" panose="02020603050405020304" pitchFamily="18" charset="0"/>
              </a:rPr>
              <a:t>سياسات التعليم</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674C709-2620-1853-E39C-0725F346EB51}"/>
              </a:ext>
            </a:extLst>
          </p:cNvPr>
          <p:cNvSpPr txBox="1"/>
          <p:nvPr/>
        </p:nvSpPr>
        <p:spPr>
          <a:xfrm>
            <a:off x="4006273" y="3897341"/>
            <a:ext cx="3786161" cy="523220"/>
          </a:xfrm>
          <a:prstGeom prst="rect">
            <a:avLst/>
          </a:prstGeom>
          <a:noFill/>
        </p:spPr>
        <p:txBody>
          <a:bodyPr wrap="square" rtlCol="0">
            <a:spAutoFit/>
          </a:bodyPr>
          <a:lstStyle/>
          <a:p>
            <a:pPr algn="ctr"/>
            <a:r>
              <a:rPr lang="ar-JO" sz="2800" b="1" dirty="0">
                <a:solidFill>
                  <a:srgbClr val="00B0F0"/>
                </a:solidFill>
                <a:latin typeface="Times New Roman" panose="02020603050405020304" pitchFamily="18" charset="0"/>
                <a:cs typeface="Times New Roman" panose="02020603050405020304" pitchFamily="18" charset="0"/>
              </a:rPr>
              <a:t>إعداد الدكتورة: إيمان المصري</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801460"/>
      </p:ext>
    </p:extLst>
  </p:cSld>
  <p:clrMapOvr>
    <a:masterClrMapping/>
  </p:clrMapOvr>
  <mc:AlternateContent xmlns:mc="http://schemas.openxmlformats.org/markup-compatibility/2006" xmlns:p14="http://schemas.microsoft.com/office/powerpoint/2010/main">
    <mc:Choice Requires="p14">
      <p:transition spd="slow" p14:dur="1600" advTm="57579">
        <p14:prism isInverted="1"/>
      </p:transition>
    </mc:Choice>
    <mc:Fallback xmlns="">
      <p:transition spd="slow" advTm="57579">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2" name="TextBox 1">
            <a:extLst>
              <a:ext uri="{FF2B5EF4-FFF2-40B4-BE49-F238E27FC236}">
                <a16:creationId xmlns:a16="http://schemas.microsoft.com/office/drawing/2014/main" id="{280853A8-46F5-F025-B64E-ECA8E25C5DC5}"/>
              </a:ext>
            </a:extLst>
          </p:cNvPr>
          <p:cNvSpPr txBox="1"/>
          <p:nvPr/>
        </p:nvSpPr>
        <p:spPr>
          <a:xfrm>
            <a:off x="3211286" y="1470324"/>
            <a:ext cx="5769424" cy="584775"/>
          </a:xfrm>
          <a:prstGeom prst="rect">
            <a:avLst/>
          </a:prstGeom>
          <a:noFill/>
        </p:spPr>
        <p:txBody>
          <a:bodyPr wrap="square" rtlCol="0">
            <a:spAutoFit/>
          </a:bodyPr>
          <a:lstStyle/>
          <a:p>
            <a:pPr algn="ctr"/>
            <a:r>
              <a:rPr lang="ar-JO" altLang="en-US" sz="3200" b="1" dirty="0">
                <a:solidFill>
                  <a:srgbClr val="00B0F0"/>
                </a:solidFill>
                <a:latin typeface="Arial" panose="020B0604020202020204" pitchFamily="34" charset="0"/>
                <a:cs typeface="Times New Roman" panose="02020603050405020304" pitchFamily="18" charset="0"/>
              </a:rPr>
              <a:t>نتاجات المحاضرة السابقة</a:t>
            </a:r>
            <a:endParaRPr lang="ar-JO" altLang="en-US" sz="3200" b="1" u="sng" dirty="0">
              <a:solidFill>
                <a:srgbClr val="00B0F0"/>
              </a:solidFill>
              <a:latin typeface="Arial" panose="020B0604020202020204" pitchFamily="34" charset="0"/>
              <a:cs typeface="Times New Roman" panose="02020603050405020304" pitchFamily="18" charset="0"/>
            </a:endParaRPr>
          </a:p>
        </p:txBody>
      </p:sp>
      <p:graphicFrame>
        <p:nvGraphicFramePr>
          <p:cNvPr id="4" name="Diagram 3">
            <a:extLst>
              <a:ext uri="{FF2B5EF4-FFF2-40B4-BE49-F238E27FC236}">
                <a16:creationId xmlns:a16="http://schemas.microsoft.com/office/drawing/2014/main" id="{1A59E8D7-3AF8-47AB-E297-064B1DB7F91E}"/>
              </a:ext>
            </a:extLst>
          </p:cNvPr>
          <p:cNvGraphicFramePr/>
          <p:nvPr>
            <p:extLst>
              <p:ext uri="{D42A27DB-BD31-4B8C-83A1-F6EECF244321}">
                <p14:modId xmlns:p14="http://schemas.microsoft.com/office/powerpoint/2010/main" val="1912862559"/>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58590371"/>
      </p:ext>
    </p:extLst>
  </p:cSld>
  <p:clrMapOvr>
    <a:masterClrMapping/>
  </p:clrMapOvr>
  <mc:AlternateContent xmlns:mc="http://schemas.openxmlformats.org/markup-compatibility/2006" xmlns:p14="http://schemas.microsoft.com/office/powerpoint/2010/main">
    <mc:Choice Requires="p14">
      <p:transition spd="slow" p14:dur="1600" advTm="115271">
        <p14:prism isInverted="1"/>
      </p:transition>
    </mc:Choice>
    <mc:Fallback xmlns="">
      <p:transition spd="slow" advTm="11527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3081865358"/>
              </p:ext>
            </p:extLst>
          </p:nvPr>
        </p:nvGraphicFramePr>
        <p:xfrm>
          <a:off x="2176847" y="2158764"/>
          <a:ext cx="7785920" cy="3781561"/>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49174">
        <p14:prism isInverted="1"/>
      </p:transition>
    </mc:Choice>
    <mc:Fallback xmlns="">
      <p:transition spd="slow" advTm="14917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5464254" y="67322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663677" y="1594418"/>
            <a:ext cx="10497357" cy="3503523"/>
          </a:xfrm>
          <a:prstGeom prst="rect">
            <a:avLst/>
          </a:prstGeom>
          <a:noFill/>
        </p:spPr>
        <p:txBody>
          <a:bodyPr wrap="square" rtlCol="0">
            <a:spAutoFit/>
          </a:bodyPr>
          <a:lstStyle/>
          <a:p>
            <a:pPr marL="0" marR="0" algn="just" rtl="1">
              <a:lnSpc>
                <a:spcPct val="115000"/>
              </a:lnSpc>
              <a:spcBef>
                <a:spcPts val="0"/>
              </a:spcBef>
              <a:spcAft>
                <a:spcPts val="800"/>
              </a:spcAft>
            </a:pPr>
            <a:r>
              <a:rPr lang="ar-JO"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1800" kern="100" dirty="0">
                <a:effectLst/>
                <a:latin typeface="Calibri" panose="020F0502020204030204" pitchFamily="34" charset="0"/>
                <a:ea typeface="Calibri" panose="020F0502020204030204" pitchFamily="34" charset="0"/>
                <a:cs typeface="Arial" panose="020B0604020202020204" pitchFamily="34" charset="0"/>
              </a:rPr>
              <a:t>  </a:t>
            </a:r>
            <a:r>
              <a:rPr lang="ar-JO" sz="2000" b="0" i="0" dirty="0">
                <a:solidFill>
                  <a:srgbClr val="333333"/>
                </a:solidFill>
                <a:effectLst/>
              </a:rPr>
              <a:t>زاد</a:t>
            </a:r>
            <a:r>
              <a:rPr lang="ar-YE" sz="2000" b="0" i="0" dirty="0">
                <a:solidFill>
                  <a:srgbClr val="333333"/>
                </a:solidFill>
                <a:effectLst/>
              </a:rPr>
              <a:t> الاهتمام </a:t>
            </a:r>
            <a:r>
              <a:rPr lang="ar-JO" sz="2000" b="0" i="0" dirty="0">
                <a:solidFill>
                  <a:srgbClr val="333333"/>
                </a:solidFill>
                <a:effectLst/>
              </a:rPr>
              <a:t>بدراسة قضايا </a:t>
            </a:r>
            <a:r>
              <a:rPr lang="ar-YE" sz="2000" b="0" i="0" dirty="0">
                <a:solidFill>
                  <a:srgbClr val="333333"/>
                </a:solidFill>
                <a:effectLst/>
              </a:rPr>
              <a:t>التعليم في القرن الحادي والعشرين</a:t>
            </a:r>
            <a:r>
              <a:rPr lang="ar-JO" sz="2000" b="0" i="0" dirty="0">
                <a:solidFill>
                  <a:srgbClr val="333333"/>
                </a:solidFill>
                <a:effectLst/>
              </a:rPr>
              <a:t> وبخاصة</a:t>
            </a:r>
            <a:r>
              <a:rPr lang="ar-YE" sz="2000" b="0" i="0" dirty="0">
                <a:solidFill>
                  <a:srgbClr val="333333"/>
                </a:solidFill>
                <a:effectLst/>
              </a:rPr>
              <a:t> دراسة الوظيفة الاقتصادية للتعليم بجانب العناية بالوظائف </a:t>
            </a:r>
            <a:r>
              <a:rPr lang="ar-JO" sz="2000" b="0" i="0" dirty="0">
                <a:solidFill>
                  <a:srgbClr val="333333"/>
                </a:solidFill>
                <a:effectLst/>
              </a:rPr>
              <a:t>المعرفية والاجتماعية </a:t>
            </a:r>
            <a:r>
              <a:rPr lang="ar-YE" sz="2000" b="0" i="0" dirty="0">
                <a:solidFill>
                  <a:srgbClr val="333333"/>
                </a:solidFill>
                <a:effectLst/>
              </a:rPr>
              <a:t>والثقافية </a:t>
            </a:r>
            <a:r>
              <a:rPr lang="ar-JO" sz="2000" b="0" i="0" dirty="0">
                <a:solidFill>
                  <a:srgbClr val="333333"/>
                </a:solidFill>
                <a:effectLst/>
              </a:rPr>
              <a:t>للتعليم</a:t>
            </a:r>
            <a:r>
              <a:rPr lang="ar-YE" sz="2000" b="0" i="0" dirty="0">
                <a:solidFill>
                  <a:srgbClr val="333333"/>
                </a:solidFill>
                <a:effectLst/>
              </a:rPr>
              <a:t>. وبذلك أصبح</a:t>
            </a:r>
            <a:r>
              <a:rPr lang="ar-JO" sz="2000" b="0" i="0" dirty="0">
                <a:solidFill>
                  <a:srgbClr val="333333"/>
                </a:solidFill>
                <a:effectLst/>
              </a:rPr>
              <a:t> المدخل الاقتصادي ومنه </a:t>
            </a:r>
            <a:r>
              <a:rPr lang="ar-YE" sz="2000" b="0" i="0" dirty="0">
                <a:solidFill>
                  <a:srgbClr val="333333"/>
                </a:solidFill>
                <a:effectLst/>
              </a:rPr>
              <a:t> اقتصاديات التعليم </a:t>
            </a:r>
            <a:r>
              <a:rPr lang="en-US" sz="2000" b="0" i="0" dirty="0">
                <a:solidFill>
                  <a:srgbClr val="333333"/>
                </a:solidFill>
                <a:effectLst/>
              </a:rPr>
              <a:t>Economics of Education</a:t>
            </a:r>
            <a:r>
              <a:rPr lang="ar-JO" sz="2000" b="0" i="0" dirty="0">
                <a:solidFill>
                  <a:srgbClr val="333333"/>
                </a:solidFill>
                <a:effectLst/>
              </a:rPr>
              <a:t> ي</a:t>
            </a:r>
            <a:r>
              <a:rPr lang="ar-YE" sz="2000" b="0" i="0" dirty="0">
                <a:solidFill>
                  <a:srgbClr val="333333"/>
                </a:solidFill>
                <a:effectLst/>
              </a:rPr>
              <a:t>مثل أحد الموضوعات الرئيسة </a:t>
            </a:r>
            <a:r>
              <a:rPr lang="ar-JO" sz="2000" b="0" i="0" dirty="0">
                <a:solidFill>
                  <a:srgbClr val="333333"/>
                </a:solidFill>
                <a:effectLst/>
              </a:rPr>
              <a:t>التي تؤثر في تطور سياسات التعليم. فقد فقد برز هذا المفهوم في </a:t>
            </a:r>
            <a:r>
              <a:rPr lang="ar-YE" sz="2000" b="0" i="0" dirty="0">
                <a:solidFill>
                  <a:srgbClr val="333333"/>
                </a:solidFill>
                <a:effectLst/>
              </a:rPr>
              <a:t>علوم التعليم وأصبح هذا الاهتمام يمثل موضوع دراسة قائم بحد ذاته، بل وأصبح تخصص يجمع بين علم التربية والتعليم وعلم الاقتصاد.</a:t>
            </a:r>
          </a:p>
          <a:p>
            <a:pPr algn="just" rtl="1" fontAlgn="base">
              <a:lnSpc>
                <a:spcPct val="150000"/>
              </a:lnSpc>
            </a:pPr>
            <a:r>
              <a:rPr lang="ar-JO" sz="2000" b="0" i="0" dirty="0">
                <a:solidFill>
                  <a:srgbClr val="333333"/>
                </a:solidFill>
                <a:effectLst/>
              </a:rPr>
              <a:t>وسبب اهتمام المختصين</a:t>
            </a:r>
            <a:r>
              <a:rPr lang="ar-YE" sz="2000" b="0" i="0" dirty="0">
                <a:solidFill>
                  <a:srgbClr val="333333"/>
                </a:solidFill>
                <a:effectLst/>
              </a:rPr>
              <a:t> بدراسة آثاره الاقتصادية ترجع إلى عوامل متعددة كان من أهمها :</a:t>
            </a:r>
          </a:p>
          <a:p>
            <a:pPr algn="just" rtl="1" fontAlgn="base">
              <a:lnSpc>
                <a:spcPct val="150000"/>
              </a:lnSpc>
            </a:pPr>
            <a:r>
              <a:rPr lang="ar-YE" sz="2000" b="0" i="0" dirty="0">
                <a:solidFill>
                  <a:srgbClr val="333333"/>
                </a:solidFill>
                <a:effectLst/>
              </a:rPr>
              <a:t>-</a:t>
            </a:r>
            <a:r>
              <a:rPr lang="ar-JO" sz="2000" b="0" i="0" dirty="0">
                <a:solidFill>
                  <a:srgbClr val="333333"/>
                </a:solidFill>
                <a:effectLst/>
              </a:rPr>
              <a:t> </a:t>
            </a:r>
            <a:r>
              <a:rPr lang="ar-YE" sz="2000" b="0" i="0" dirty="0">
                <a:solidFill>
                  <a:srgbClr val="333333"/>
                </a:solidFill>
                <a:effectLst/>
              </a:rPr>
              <a:t>دور التعليم المتزايد في دفع عملية التقدم والنمو الاقتصادي والتنمية الاقتصادية حيث أثبتت الأبحاث المتعددة أن الإنفاق على التعليم يمثل استثمارا للموارد البشرية بجانب كونه يمثل خدمة </a:t>
            </a:r>
            <a:r>
              <a:rPr lang="ar-JO" sz="2000" b="0" i="0" dirty="0">
                <a:solidFill>
                  <a:srgbClr val="333333"/>
                </a:solidFill>
                <a:effectLst/>
              </a:rPr>
              <a:t>تقدم للمجتمع</a:t>
            </a:r>
            <a:r>
              <a:rPr lang="ar-YE" sz="2000" b="0" i="0" dirty="0">
                <a:solidFill>
                  <a:srgbClr val="333333"/>
                </a:solidFill>
                <a:effectLst/>
                <a:latin typeface="Droid"/>
              </a:rPr>
              <a:t>.</a:t>
            </a:r>
          </a:p>
          <a:p>
            <a:pPr marL="0" marR="0" algn="just" rtl="1">
              <a:lnSpc>
                <a:spcPct val="150000"/>
              </a:lnSpc>
              <a:spcBef>
                <a:spcPts val="0"/>
              </a:spcBef>
              <a:spcAft>
                <a:spcPts val="800"/>
              </a:spcAf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فما هي المداخل الاقتصادية لصنع السياسات التعليمية</a:t>
            </a:r>
            <a:r>
              <a:rPr lang="ar-JO"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dirty="0">
              <a:solidFill>
                <a:srgbClr val="0070C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Rectangle: Rounded Corners 3">
            <a:extLst>
              <a:ext uri="{FF2B5EF4-FFF2-40B4-BE49-F238E27FC236}">
                <a16:creationId xmlns:a16="http://schemas.microsoft.com/office/drawing/2014/main" id="{54FBFA77-14E0-4749-F1A2-DD411BDD4110}"/>
              </a:ext>
            </a:extLst>
          </p:cNvPr>
          <p:cNvSpPr/>
          <p:nvPr/>
        </p:nvSpPr>
        <p:spPr>
          <a:xfrm>
            <a:off x="267584" y="520526"/>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الخامسة</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40100">
        <p14:prism isInverted="1"/>
      </p:transition>
    </mc:Choice>
    <mc:Fallback xmlns="">
      <p:transition spd="slow" advTm="1401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a:effectLst>
            <a:reflection blurRad="6350" stA="52000" endA="300" endPos="35000" dir="5400000" sy="-100000" algn="bl" rotWithShape="0"/>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969745" y="138633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نتاجات المحاضرة الخامسة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02640" y="2127382"/>
            <a:ext cx="10614659" cy="504305"/>
          </a:xfrm>
          <a:prstGeom prst="rect">
            <a:avLst/>
          </a:prstGeom>
          <a:noFill/>
        </p:spPr>
        <p:txBody>
          <a:bodyPr wrap="square" rtlCol="0">
            <a:spAutoFit/>
          </a:bodyPr>
          <a:lstStyle/>
          <a:p>
            <a:pPr algn="just" rtl="1" fontAlgn="base">
              <a:lnSpc>
                <a:spcPct val="150000"/>
              </a:lnSpc>
            </a:pPr>
            <a:r>
              <a:rPr lang="ar-SA" sz="2000" dirty="0">
                <a:solidFill>
                  <a:srgbClr val="333333"/>
                </a:solidFill>
                <a:effectLst/>
                <a:ea typeface="Calibri" panose="020F0502020204030204" pitchFamily="34" charset="0"/>
                <a:cs typeface="Calibri" panose="020F0502020204030204" pitchFamily="34" charset="0"/>
              </a:rPr>
              <a:t>.</a:t>
            </a:r>
            <a:endParaRPr lang="ar-YE" sz="2400" i="0" dirty="0">
              <a:solidFill>
                <a:srgbClr val="232323"/>
              </a:solidFill>
              <a:effectLst/>
              <a:latin typeface="IBM Plex Sans Arabic"/>
            </a:endParaRPr>
          </a:p>
        </p:txBody>
      </p:sp>
      <p:graphicFrame>
        <p:nvGraphicFramePr>
          <p:cNvPr id="19" name="Diagram 18">
            <a:extLst>
              <a:ext uri="{FF2B5EF4-FFF2-40B4-BE49-F238E27FC236}">
                <a16:creationId xmlns:a16="http://schemas.microsoft.com/office/drawing/2014/main" id="{D273D658-CBB7-053A-A2E1-868A20D324AE}"/>
              </a:ext>
            </a:extLst>
          </p:cNvPr>
          <p:cNvGraphicFramePr/>
          <p:nvPr>
            <p:extLst>
              <p:ext uri="{D42A27DB-BD31-4B8C-83A1-F6EECF244321}">
                <p14:modId xmlns:p14="http://schemas.microsoft.com/office/powerpoint/2010/main" val="1472104432"/>
              </p:ext>
            </p:extLst>
          </p:nvPr>
        </p:nvGraphicFramePr>
        <p:xfrm>
          <a:off x="2231797" y="2153354"/>
          <a:ext cx="7793338" cy="3719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a:extLst>
              <a:ext uri="{FF2B5EF4-FFF2-40B4-BE49-F238E27FC236}">
                <a16:creationId xmlns:a16="http://schemas.microsoft.com/office/drawing/2014/main" id="{361523E9-43ED-C33E-95F5-E399D9B8965E}"/>
              </a:ext>
            </a:extLst>
          </p:cNvPr>
          <p:cNvSpPr/>
          <p:nvPr/>
        </p:nvSpPr>
        <p:spPr>
          <a:xfrm>
            <a:off x="8243854" y="2032661"/>
            <a:ext cx="1923553" cy="401777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1600" advTm="81618">
        <p14:prism isInverted="1"/>
      </p:transition>
    </mc:Choice>
    <mc:Fallback xmlns="">
      <p:transition spd="slow" advTm="8161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المدخل الاقتصادي للتعليم</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02640" y="2127382"/>
            <a:ext cx="10614659" cy="504305"/>
          </a:xfrm>
          <a:prstGeom prst="rect">
            <a:avLst/>
          </a:prstGeom>
          <a:noFill/>
        </p:spPr>
        <p:txBody>
          <a:bodyPr wrap="square" rtlCol="0">
            <a:spAutoFit/>
          </a:bodyPr>
          <a:lstStyle/>
          <a:p>
            <a:pPr algn="just" rtl="1" fontAlgn="base">
              <a:lnSpc>
                <a:spcPct val="150000"/>
              </a:lnSpc>
            </a:pPr>
            <a:r>
              <a:rPr lang="ar-SA" sz="2000" dirty="0">
                <a:solidFill>
                  <a:srgbClr val="333333"/>
                </a:solidFill>
                <a:effectLst/>
                <a:ea typeface="Calibri" panose="020F0502020204030204" pitchFamily="34" charset="0"/>
                <a:cs typeface="Calibri" panose="020F0502020204030204" pitchFamily="34" charset="0"/>
              </a:rPr>
              <a:t>.</a:t>
            </a:r>
            <a:endParaRPr lang="ar-YE" sz="2400" i="0" dirty="0">
              <a:solidFill>
                <a:srgbClr val="232323"/>
              </a:solidFill>
              <a:effectLst/>
              <a:latin typeface="IBM Plex Sans Arabic"/>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892018" y="2283272"/>
            <a:ext cx="10299146" cy="3539430"/>
          </a:xfrm>
          <a:prstGeom prst="rect">
            <a:avLst/>
          </a:prstGeom>
          <a:noFill/>
        </p:spPr>
        <p:txBody>
          <a:bodyPr wrap="square" rtlCol="0">
            <a:spAutoFit/>
          </a:bodyPr>
          <a:lstStyle/>
          <a:p>
            <a:pPr algn="r" rtl="1"/>
            <a:r>
              <a:rPr lang="ar-JO" sz="2800" b="1" kern="0" dirty="0">
                <a:solidFill>
                  <a:srgbClr val="333333"/>
                </a:solidFill>
                <a:cs typeface="Traditional Arabic" panose="02020603050405020304" pitchFamily="18" charset="-78"/>
              </a:rPr>
              <a:t>هناك</a:t>
            </a:r>
            <a:r>
              <a:rPr lang="ar-YE" sz="2800" b="1" kern="0" dirty="0">
                <a:solidFill>
                  <a:srgbClr val="333333"/>
                </a:solidFill>
                <a:cs typeface="Traditional Arabic" panose="02020603050405020304" pitchFamily="18" charset="-78"/>
              </a:rPr>
              <a:t> إجماع </a:t>
            </a:r>
            <a:r>
              <a:rPr lang="ar-JO" sz="2800" b="1" kern="0" dirty="0">
                <a:solidFill>
                  <a:srgbClr val="333333"/>
                </a:solidFill>
                <a:cs typeface="Traditional Arabic" panose="02020603050405020304" pitchFamily="18" charset="-78"/>
              </a:rPr>
              <a:t>في العصر الحالي </a:t>
            </a:r>
            <a:r>
              <a:rPr lang="ar-YE" sz="2800" b="1" kern="0" dirty="0">
                <a:solidFill>
                  <a:srgbClr val="333333"/>
                </a:solidFill>
                <a:cs typeface="Traditional Arabic" panose="02020603050405020304" pitchFamily="18" charset="-78"/>
              </a:rPr>
              <a:t>على الاعتراف بما للتعليم والتدريب من مساهمة لا تقدر بثمن في تحسين نوعية البشر و زيادة العدالة الاجتماعية والاقتصادية وتسريع النمو والتعليم يفتح الباب أمام المساواة الاجتماعية والفرصة الاقتصادية حيث تعتبر الموارد البشرية من أهم عناصر التنمية الاقتصادية، ولقد أصبحت النظرة إلى تلك الموارد في العقود القليلة الماضية أنها استثمار له عائد مرتفع طويل الأجل، حيث يمتد ذلك العائد خلال الحياة الإنتاجية للفرد، ولقد اعتبرت تلك الموارد وتنميتها من أهم عوامل نجاح أي عملية تنمية اقتصادية، وكشرط ضروري النجاح العوامل الأخرى مثل رأس المال والموارد الطبيع</a:t>
            </a:r>
            <a:r>
              <a:rPr lang="ar-JO" sz="2800" b="1" kern="0" dirty="0">
                <a:solidFill>
                  <a:srgbClr val="333333"/>
                </a:solidFill>
                <a:cs typeface="Traditional Arabic" panose="02020603050405020304" pitchFamily="18" charset="-78"/>
              </a:rPr>
              <a:t>ي</a:t>
            </a:r>
            <a:r>
              <a:rPr lang="ar-YE" sz="2800" b="1" kern="0" dirty="0">
                <a:solidFill>
                  <a:srgbClr val="333333"/>
                </a:solidFill>
                <a:cs typeface="Traditional Arabic" panose="02020603050405020304" pitchFamily="18" charset="-78"/>
              </a:rPr>
              <a:t>ة فشرط كفاءة هذه العوامل وجود أو توافر القوى البشرية الملائمة والمناسبة والمؤهلة</a:t>
            </a:r>
            <a:r>
              <a:rPr lang="ar-JO" sz="2800" b="1" kern="0" dirty="0">
                <a:solidFill>
                  <a:srgbClr val="333333"/>
                </a:solidFill>
                <a:cs typeface="Traditional Arabic" panose="02020603050405020304" pitchFamily="18" charset="-78"/>
              </a:rPr>
              <a:t> </a:t>
            </a:r>
            <a:r>
              <a:rPr lang="ar-YE" sz="2800" b="1" kern="0" dirty="0">
                <a:solidFill>
                  <a:srgbClr val="333333"/>
                </a:solidFill>
                <a:cs typeface="Traditional Arabic" panose="02020603050405020304" pitchFamily="18" charset="-78"/>
              </a:rPr>
              <a:t>لاستخدام هذه العوامل بصورة فعالة وتتعدد العوامل المؤثرة في تلك الموارد البشرية، حيث يعتبر التعليم من أهم هذه العوامل</a:t>
            </a:r>
            <a:r>
              <a:rPr lang="ar-JO" sz="2800" b="1" kern="0" dirty="0">
                <a:solidFill>
                  <a:srgbClr val="333333"/>
                </a:solidFill>
                <a:cs typeface="Traditional Arabic" panose="02020603050405020304" pitchFamily="18" charset="-78"/>
              </a:rPr>
              <a:t>.</a:t>
            </a:r>
            <a:r>
              <a:rPr lang="ar-YE" sz="2800" b="1" kern="0" dirty="0">
                <a:solidFill>
                  <a:srgbClr val="333333"/>
                </a:solidFill>
                <a:cs typeface="Traditional Arabic" panose="02020603050405020304" pitchFamily="18" charset="-78"/>
              </a:rPr>
              <a:t> </a:t>
            </a:r>
            <a:endParaRPr lang="en-US" sz="2800" b="1" kern="0" dirty="0">
              <a:solidFill>
                <a:srgbClr val="333333"/>
              </a:solidFill>
              <a:cs typeface="Traditional Arabic" panose="02020603050405020304" pitchFamily="18" charset="-78"/>
            </a:endParaRPr>
          </a:p>
        </p:txBody>
      </p:sp>
    </p:spTree>
    <p:extLst>
      <p:ext uri="{BB962C8B-B14F-4D97-AF65-F5344CB8AC3E}">
        <p14:creationId xmlns:p14="http://schemas.microsoft.com/office/powerpoint/2010/main" val="1335224284"/>
      </p:ext>
    </p:extLst>
  </p:cSld>
  <p:clrMapOvr>
    <a:masterClrMapping/>
  </p:clrMapOvr>
  <mc:AlternateContent xmlns:mc="http://schemas.openxmlformats.org/markup-compatibility/2006" xmlns:p14="http://schemas.microsoft.com/office/powerpoint/2010/main">
    <mc:Choice Requires="p14">
      <p:transition spd="slow" p14:dur="1600" advTm="153303">
        <p14:prism isInverted="1"/>
      </p:transition>
    </mc:Choice>
    <mc:Fallback xmlns="">
      <p:transition spd="slow" advTm="15330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المدخل الاقتصادي للتعليم</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02640" y="2127382"/>
            <a:ext cx="10614659" cy="504305"/>
          </a:xfrm>
          <a:prstGeom prst="rect">
            <a:avLst/>
          </a:prstGeom>
          <a:noFill/>
        </p:spPr>
        <p:txBody>
          <a:bodyPr wrap="square" rtlCol="0">
            <a:spAutoFit/>
          </a:bodyPr>
          <a:lstStyle/>
          <a:p>
            <a:pPr algn="just" rtl="1" fontAlgn="base">
              <a:lnSpc>
                <a:spcPct val="150000"/>
              </a:lnSpc>
            </a:pPr>
            <a:r>
              <a:rPr lang="ar-SA" sz="2000" dirty="0">
                <a:solidFill>
                  <a:srgbClr val="333333"/>
                </a:solidFill>
                <a:effectLst/>
                <a:ea typeface="Calibri" panose="020F0502020204030204" pitchFamily="34" charset="0"/>
                <a:cs typeface="Calibri" panose="020F0502020204030204" pitchFamily="34" charset="0"/>
              </a:rPr>
              <a:t>.</a:t>
            </a:r>
            <a:endParaRPr lang="ar-YE" sz="2400" i="0" dirty="0">
              <a:solidFill>
                <a:srgbClr val="232323"/>
              </a:solidFill>
              <a:effectLst/>
              <a:latin typeface="IBM Plex Sans Arabic"/>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892018" y="2283272"/>
            <a:ext cx="10299146" cy="3539430"/>
          </a:xfrm>
          <a:prstGeom prst="rect">
            <a:avLst/>
          </a:prstGeom>
          <a:noFill/>
        </p:spPr>
        <p:txBody>
          <a:bodyPr wrap="square" rtlCol="0">
            <a:spAutoFit/>
          </a:bodyPr>
          <a:lstStyle/>
          <a:p>
            <a:pPr algn="r" rtl="1"/>
            <a:r>
              <a:rPr lang="ar-JO" sz="2800" b="1" kern="0" dirty="0">
                <a:solidFill>
                  <a:srgbClr val="333333"/>
                </a:solidFill>
                <a:cs typeface="Traditional Arabic" panose="02020603050405020304" pitchFamily="18" charset="-78"/>
              </a:rPr>
              <a:t> </a:t>
            </a:r>
            <a:r>
              <a:rPr lang="ar-YE" sz="2800" b="1" kern="0" dirty="0">
                <a:solidFill>
                  <a:srgbClr val="333333"/>
                </a:solidFill>
                <a:cs typeface="Traditional Arabic" panose="02020603050405020304" pitchFamily="18" charset="-78"/>
              </a:rPr>
              <a:t>ويؤثر التعليم في </a:t>
            </a:r>
            <a:r>
              <a:rPr lang="ar-JO" sz="2800" b="1" kern="0" dirty="0">
                <a:solidFill>
                  <a:srgbClr val="333333"/>
                </a:solidFill>
                <a:cs typeface="Traditional Arabic" panose="02020603050405020304" pitchFamily="18" charset="-78"/>
              </a:rPr>
              <a:t>تطوير الموارد البشرية من خلال رفع كفاءتها وإنتاجيتها وبذلك يسهم في عملية التنمية بصورة فعالة، ولقد اعتمدت العديد من الدول الكبرى في بداية خطواتها للنمو على التعليم وتطويره كركيزة أولى للتنمية الاقتصادية وقد استطاعت من خلال المستوى التعليمي المرتفع لأفراد القوى العاملة تحقيق معدلات تنمية سريعة ومتلاحقة مما أدى بها إلى الدخول في مصاف الدول الكبرى.</a:t>
            </a:r>
          </a:p>
          <a:p>
            <a:pPr algn="r" rtl="1"/>
            <a:r>
              <a:rPr lang="ar-JO" sz="2800" b="1" kern="0" dirty="0">
                <a:solidFill>
                  <a:srgbClr val="333333"/>
                </a:solidFill>
                <a:cs typeface="Traditional Arabic" panose="02020603050405020304" pitchFamily="18" charset="-78"/>
              </a:rPr>
              <a:t> ومن أهم الأمثلة على ذلك بعض الدول الأسيوية والأوروبية والتي اتخذت من التعليم أساس لتحقيق تنميتها الاقتصادية . من خلال ما تخصصه له من موارد مالية ضخمة، مما يسهم في أداء عمله بكفاءة ونجاح وذلك في وجود سياسة تعليمية مناسبة. فيظهر من خلال دور التعليم في التأثير على الموارد البشرية، وجودة الإنتاج تتضح العلاقة القومية بين النظام التعليمي في المجمع والاقتصاد القومي.</a:t>
            </a:r>
            <a:endParaRPr lang="en-US" sz="2800" b="1" kern="0" dirty="0">
              <a:solidFill>
                <a:srgbClr val="333333"/>
              </a:solidFill>
              <a:cs typeface="Traditional Arabic" panose="02020603050405020304" pitchFamily="18" charset="-78"/>
            </a:endParaRPr>
          </a:p>
        </p:txBody>
      </p:sp>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87828">
        <p14:prism isInverted="1"/>
      </p:transition>
    </mc:Choice>
    <mc:Fallback xmlns="">
      <p:transition spd="slow" advTm="18782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القيمة الاقتصادية للتعليم</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02640" y="2127382"/>
            <a:ext cx="10614659" cy="3916457"/>
          </a:xfrm>
          <a:prstGeom prst="rect">
            <a:avLst/>
          </a:prstGeom>
          <a:noFill/>
        </p:spPr>
        <p:txBody>
          <a:bodyPr wrap="square" rtlCol="0">
            <a:spAutoFit/>
          </a:bodyPr>
          <a:lstStyle/>
          <a:p>
            <a:pPr marL="0" marR="0" algn="r" rtl="1">
              <a:lnSpc>
                <a:spcPct val="150000"/>
              </a:lnSpc>
              <a:spcBef>
                <a:spcPts val="0"/>
              </a:spcBef>
              <a:spcAft>
                <a:spcPts val="0"/>
              </a:spcAft>
            </a:pPr>
            <a:r>
              <a:rPr lang="ar-JO" sz="2400" b="1" kern="0" dirty="0">
                <a:solidFill>
                  <a:srgbClr val="333333"/>
                </a:solidFill>
                <a:effectLst/>
                <a:ea typeface="Times New Roman" panose="02020603050405020304" pitchFamily="18" charset="0"/>
                <a:cs typeface="Traditional Arabic" panose="02020603050405020304" pitchFamily="18" charset="-78"/>
              </a:rPr>
              <a:t> </a:t>
            </a:r>
            <a:r>
              <a:rPr lang="ar-JO" sz="2800" b="1" kern="0" dirty="0">
                <a:solidFill>
                  <a:srgbClr val="333333"/>
                </a:solidFill>
                <a:effectLst/>
                <a:ea typeface="Times New Roman" panose="02020603050405020304" pitchFamily="18" charset="0"/>
                <a:cs typeface="Traditional Arabic" panose="02020603050405020304" pitchFamily="18" charset="-78"/>
              </a:rPr>
              <a:t>لا شك  أن </a:t>
            </a:r>
            <a:r>
              <a:rPr lang="ar-SA" sz="2800" b="1" kern="0" dirty="0">
                <a:solidFill>
                  <a:srgbClr val="333333"/>
                </a:solidFill>
                <a:effectLst/>
                <a:ea typeface="Times New Roman" panose="02020603050405020304" pitchFamily="18" charset="0"/>
                <a:cs typeface="Traditional Arabic" panose="02020603050405020304" pitchFamily="18" charset="-78"/>
              </a:rPr>
              <a:t>هناك علاقة وثيقة بين التعليم و الاقتصاد والتنمية</a:t>
            </a:r>
            <a:r>
              <a:rPr lang="ar-JO" sz="2800" b="1" kern="0" dirty="0">
                <a:solidFill>
                  <a:srgbClr val="333333"/>
                </a:solidFill>
                <a:effectLst/>
                <a:ea typeface="Times New Roman" panose="02020603050405020304" pitchFamily="18" charset="0"/>
                <a:cs typeface="Traditional Arabic" panose="02020603050405020304" pitchFamily="18" charset="-78"/>
              </a:rPr>
              <a:t>، </a:t>
            </a:r>
            <a:r>
              <a:rPr lang="ar-SA" sz="2800" b="1" kern="0" dirty="0">
                <a:solidFill>
                  <a:srgbClr val="333333"/>
                </a:solidFill>
                <a:effectLst/>
                <a:ea typeface="Times New Roman" panose="02020603050405020304" pitchFamily="18" charset="0"/>
                <a:cs typeface="Traditional Arabic" panose="02020603050405020304" pitchFamily="18" charset="-78"/>
              </a:rPr>
              <a:t>حيث أن التعليم يسهم في العملية التنموية إسهاما كبيراً</a:t>
            </a:r>
            <a:r>
              <a:rPr lang="ar-JO" sz="2800" b="1" kern="0" dirty="0">
                <a:solidFill>
                  <a:srgbClr val="333333"/>
                </a:solidFill>
                <a:effectLst/>
                <a:ea typeface="Times New Roman" panose="02020603050405020304" pitchFamily="18" charset="0"/>
                <a:cs typeface="Traditional Arabic" panose="02020603050405020304" pitchFamily="18" charset="-78"/>
              </a:rPr>
              <a:t>، </a:t>
            </a:r>
            <a:r>
              <a:rPr lang="ar-SA" sz="2800" b="1" kern="0" dirty="0">
                <a:solidFill>
                  <a:srgbClr val="333333"/>
                </a:solidFill>
                <a:effectLst/>
                <a:ea typeface="Times New Roman" panose="02020603050405020304" pitchFamily="18" charset="0"/>
                <a:cs typeface="Traditional Arabic" panose="02020603050405020304" pitchFamily="18" charset="-78"/>
              </a:rPr>
              <a:t>فالتعليم يمد خطط التنمية بالكفاءات البشرية </a:t>
            </a:r>
            <a:r>
              <a:rPr lang="ar-JO" sz="2800" b="1" kern="0" dirty="0">
                <a:solidFill>
                  <a:srgbClr val="333333"/>
                </a:solidFill>
                <a:effectLst/>
                <a:ea typeface="Times New Roman" panose="02020603050405020304" pitchFamily="18" charset="0"/>
                <a:cs typeface="Traditional Arabic" panose="02020603050405020304" pitchFamily="18" charset="-78"/>
              </a:rPr>
              <a:t>المؤهلة ب</a:t>
            </a:r>
            <a:r>
              <a:rPr lang="ar-SA" sz="2800" b="1" kern="0" dirty="0">
                <a:solidFill>
                  <a:srgbClr val="333333"/>
                </a:solidFill>
                <a:effectLst/>
                <a:ea typeface="Times New Roman" panose="02020603050405020304" pitchFamily="18" charset="0"/>
                <a:cs typeface="Traditional Arabic" panose="02020603050405020304" pitchFamily="18" charset="-78"/>
              </a:rPr>
              <a:t>المعارف و </a:t>
            </a:r>
            <a:r>
              <a:rPr lang="ar-JO" sz="2800" b="1" kern="0" dirty="0">
                <a:solidFill>
                  <a:srgbClr val="333333"/>
                </a:solidFill>
                <a:effectLst/>
                <a:ea typeface="Times New Roman" panose="02020603050405020304" pitchFamily="18" charset="0"/>
                <a:cs typeface="Traditional Arabic" panose="02020603050405020304" pitchFamily="18" charset="-78"/>
              </a:rPr>
              <a:t>المهارات الشخصية والتكنولوجية والتخصصية،</a:t>
            </a:r>
            <a:r>
              <a:rPr lang="ar-SA" sz="2800" b="1" kern="0" dirty="0">
                <a:solidFill>
                  <a:srgbClr val="333333"/>
                </a:solidFill>
                <a:effectLst/>
                <a:ea typeface="Times New Roman" panose="02020603050405020304" pitchFamily="18" charset="0"/>
                <a:cs typeface="Traditional Arabic" panose="02020603050405020304" pitchFamily="18" charset="-78"/>
              </a:rPr>
              <a:t> و </a:t>
            </a:r>
            <a:r>
              <a:rPr lang="ar-JO" sz="2800" b="1" kern="0" dirty="0">
                <a:solidFill>
                  <a:srgbClr val="333333"/>
                </a:solidFill>
                <a:effectLst/>
                <a:ea typeface="Times New Roman" panose="02020603050405020304" pitchFamily="18" charset="0"/>
                <a:cs typeface="Traditional Arabic" panose="02020603050405020304" pitchFamily="18" charset="-78"/>
              </a:rPr>
              <a:t>كذلك </a:t>
            </a:r>
            <a:r>
              <a:rPr lang="ar-SA" sz="2800" b="1" kern="0" dirty="0">
                <a:solidFill>
                  <a:srgbClr val="333333"/>
                </a:solidFill>
                <a:effectLst/>
                <a:ea typeface="Times New Roman" panose="02020603050405020304" pitchFamily="18" charset="0"/>
                <a:cs typeface="Traditional Arabic" panose="02020603050405020304" pitchFamily="18" charset="-78"/>
              </a:rPr>
              <a:t>فإن الاقتصاد يوفر للتعليم موارد مختلفة </a:t>
            </a:r>
            <a:r>
              <a:rPr lang="ar-JO" sz="2800" b="1" kern="0" dirty="0">
                <a:solidFill>
                  <a:srgbClr val="333333"/>
                </a:solidFill>
                <a:effectLst/>
                <a:ea typeface="Times New Roman" panose="02020603050405020304" pitchFamily="18" charset="0"/>
                <a:cs typeface="Traditional Arabic" panose="02020603050405020304" pitchFamily="18" charset="-78"/>
              </a:rPr>
              <a:t>مادية أكانت أم مالية، </a:t>
            </a:r>
            <a:r>
              <a:rPr lang="ar-SA" sz="2800" b="1" kern="0" dirty="0">
                <a:solidFill>
                  <a:srgbClr val="333333"/>
                </a:solidFill>
                <a:effectLst/>
                <a:ea typeface="Times New Roman" panose="02020603050405020304" pitchFamily="18" charset="0"/>
                <a:cs typeface="Traditional Arabic" panose="02020603050405020304" pitchFamily="18" charset="-78"/>
              </a:rPr>
              <a:t>و ينظر إلى التعليم على أنه مزيج من الإنفاق و الادخار</a:t>
            </a:r>
            <a:r>
              <a:rPr lang="ar-JO" sz="2800" b="1" kern="0" dirty="0">
                <a:solidFill>
                  <a:srgbClr val="333333"/>
                </a:solidFill>
                <a:effectLst/>
                <a:ea typeface="Times New Roman" panose="02020603050405020304" pitchFamily="18" charset="0"/>
                <a:cs typeface="Traditional Arabic" panose="02020603050405020304" pitchFamily="18" charset="-78"/>
              </a:rPr>
              <a:t>،</a:t>
            </a:r>
            <a:r>
              <a:rPr lang="ar-SA" sz="2800" b="1" kern="0" dirty="0">
                <a:solidFill>
                  <a:srgbClr val="333333"/>
                </a:solidFill>
                <a:effectLst/>
                <a:ea typeface="Times New Roman" panose="02020603050405020304" pitchFamily="18" charset="0"/>
                <a:cs typeface="Traditional Arabic" panose="02020603050405020304" pitchFamily="18" charset="-78"/>
              </a:rPr>
              <a:t>حيث أن المجتمع بمؤسساته المختلفة يخصص مبالغ </a:t>
            </a:r>
            <a:r>
              <a:rPr lang="ar-JO" sz="2800" b="1" kern="0" dirty="0">
                <a:solidFill>
                  <a:srgbClr val="333333"/>
                </a:solidFill>
                <a:effectLst/>
                <a:ea typeface="Times New Roman" panose="02020603050405020304" pitchFamily="18" charset="0"/>
                <a:cs typeface="Traditional Arabic" panose="02020603050405020304" pitchFamily="18" charset="-78"/>
              </a:rPr>
              <a:t>مالية كبيرة</a:t>
            </a:r>
            <a:r>
              <a:rPr lang="ar-SA" sz="2800" b="1" kern="0" dirty="0">
                <a:solidFill>
                  <a:srgbClr val="333333"/>
                </a:solidFill>
                <a:effectLst/>
                <a:ea typeface="Times New Roman" panose="02020603050405020304" pitchFamily="18" charset="0"/>
                <a:cs typeface="Traditional Arabic" panose="02020603050405020304" pitchFamily="18" charset="-78"/>
              </a:rPr>
              <a:t> لمجال التعليم على أمل الحصول منه على عوائد مستقبلية</a:t>
            </a:r>
            <a:r>
              <a:rPr lang="ar-JO" sz="2800" b="1" kern="0" dirty="0">
                <a:solidFill>
                  <a:srgbClr val="333333"/>
                </a:solidFill>
                <a:effectLst/>
                <a:ea typeface="Times New Roman" panose="02020603050405020304" pitchFamily="18" charset="0"/>
                <a:cs typeface="Traditional Arabic" panose="02020603050405020304" pitchFamily="18" charset="-78"/>
              </a:rPr>
              <a:t>، </a:t>
            </a:r>
            <a:r>
              <a:rPr lang="ar-SA" sz="2800" b="1" kern="0" dirty="0">
                <a:solidFill>
                  <a:srgbClr val="333333"/>
                </a:solidFill>
                <a:effectLst/>
                <a:ea typeface="Times New Roman" panose="02020603050405020304" pitchFamily="18" charset="0"/>
                <a:cs typeface="Traditional Arabic" panose="02020603050405020304" pitchFamily="18" charset="-78"/>
              </a:rPr>
              <a:t>و يطلق على هذه العملية مصطلحين هما تكلفة التعليم و عائدات التعليم</a:t>
            </a:r>
            <a:r>
              <a:rPr lang="ar-JO" sz="2800" b="1" kern="0" dirty="0">
                <a:solidFill>
                  <a:srgbClr val="333333"/>
                </a:solidFill>
                <a:effectLst/>
                <a:ea typeface="Times New Roman" panose="02020603050405020304" pitchFamily="18" charset="0"/>
                <a:cs typeface="Traditional Arabic" panose="02020603050405020304" pitchFamily="18" charset="-78"/>
              </a:rPr>
              <a:t>،</a:t>
            </a:r>
            <a:r>
              <a:rPr lang="ar-SA" sz="2800" b="1" kern="0" dirty="0">
                <a:solidFill>
                  <a:srgbClr val="333333"/>
                </a:solidFill>
                <a:effectLst/>
                <a:ea typeface="Times New Roman" panose="02020603050405020304" pitchFamily="18" charset="0"/>
                <a:cs typeface="Traditional Arabic" panose="02020603050405020304" pitchFamily="18" charset="-78"/>
              </a:rPr>
              <a:t>و هما أبعاد لمصطلح أكبر هو اقتصاديات التعليم</a:t>
            </a:r>
            <a:r>
              <a:rPr lang="ar-JO" sz="2800" b="1" kern="0" dirty="0">
                <a:solidFill>
                  <a:srgbClr val="333333"/>
                </a:solidFill>
                <a:effectLst/>
                <a:ea typeface="Times New Roman" panose="02020603050405020304" pitchFamily="18" charset="0"/>
                <a:cs typeface="Traditional Arabic" panose="02020603050405020304" pitchFamily="18" charset="-78"/>
              </a:rPr>
              <a:t>. </a:t>
            </a:r>
            <a:endParaRPr lang="en-US" sz="1800" kern="100" dirty="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75915">
        <p14:prism isInverted="1"/>
      </p:transition>
    </mc:Choice>
    <mc:Fallback xmlns="">
      <p:transition spd="slow" advTm="7591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849086" y="1577715"/>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مفهوم اقتصاديات التعليم</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068548" y="2219033"/>
            <a:ext cx="10054903" cy="3431709"/>
          </a:xfrm>
          <a:prstGeom prst="rect">
            <a:avLst/>
          </a:prstGeom>
          <a:noFill/>
        </p:spPr>
        <p:txBody>
          <a:bodyPr wrap="square" rtlCol="0">
            <a:spAutoFit/>
          </a:bodyPr>
          <a:lstStyle/>
          <a:p>
            <a:pPr algn="just" rtl="1" fontAlgn="base">
              <a:lnSpc>
                <a:spcPct val="200000"/>
              </a:lnSpc>
            </a:pPr>
            <a:r>
              <a:rPr lang="ar-JO" sz="2800" b="1" kern="0" dirty="0">
                <a:solidFill>
                  <a:srgbClr val="333333"/>
                </a:solidFill>
                <a:latin typeface="Calibri" panose="020F0502020204030204" pitchFamily="34" charset="0"/>
                <a:cs typeface="Traditional Arabic" panose="02020603050405020304" pitchFamily="18" charset="-78"/>
              </a:rPr>
              <a:t>الاقتصاد لغة:</a:t>
            </a:r>
          </a:p>
          <a:p>
            <a:pPr algn="just" rtl="1" fontAlgn="base">
              <a:lnSpc>
                <a:spcPct val="200000"/>
              </a:lnSpc>
            </a:pPr>
            <a:r>
              <a:rPr lang="ar-JO" sz="2800" b="1" kern="0" dirty="0">
                <a:solidFill>
                  <a:srgbClr val="333333"/>
                </a:solidFill>
                <a:latin typeface="Calibri" panose="020F0502020204030204" pitchFamily="34" charset="0"/>
                <a:cs typeface="Traditional Arabic" panose="02020603050405020304" pitchFamily="18" charset="-78"/>
              </a:rPr>
              <a:t>يتكون م</a:t>
            </a:r>
            <a:r>
              <a:rPr lang="ar-SA"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صطلح </a:t>
            </a:r>
            <a:r>
              <a:rPr lang="ar-JO"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 اقتصاديات التعليم ) من</a:t>
            </a:r>
            <a:r>
              <a:rPr lang="ar-SA"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 </a:t>
            </a:r>
            <a:r>
              <a:rPr lang="ar-JO"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جزأين </a:t>
            </a:r>
            <a:r>
              <a:rPr lang="ar-SA"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 </a:t>
            </a:r>
            <a:r>
              <a:rPr lang="ar-JO"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فالجزء </a:t>
            </a:r>
            <a:r>
              <a:rPr lang="ar-SA"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الأول هو الاقتصاد والآخر هو التعليم</a:t>
            </a:r>
            <a:r>
              <a:rPr lang="ar-JO"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a:t>
            </a:r>
            <a:r>
              <a:rPr lang="ar-SA"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 </a:t>
            </a:r>
            <a:endParaRPr lang="ar-JO"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endParaRPr>
          </a:p>
          <a:p>
            <a:pPr algn="just" rtl="1" fontAlgn="base">
              <a:lnSpc>
                <a:spcPct val="200000"/>
              </a:lnSpc>
            </a:pPr>
            <a:r>
              <a:rPr lang="ar-SA"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فالاقتصاد </a:t>
            </a:r>
            <a:r>
              <a:rPr lang="ar-JO"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لغة</a:t>
            </a:r>
            <a:r>
              <a:rPr lang="ar-SA" sz="28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 هو: مصدر اقتصد، ويأتي بمعنى الادخار وعدم التبذير، والاقتصاد هو مظاهر الإنتاج والتوزيع والتصدير في البلاد.</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6C7C59E9-258F-BA4D-0349-FF98F0AC23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1207258"/>
            <a:ext cx="2619375" cy="1743075"/>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76448">
        <p14:prism isInverted="1"/>
      </p:transition>
    </mc:Choice>
    <mc:Fallback xmlns="">
      <p:transition spd="slow" advTm="764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929454" y="1723325"/>
            <a:ext cx="10333091" cy="4667111"/>
          </a:xfrm>
          <a:prstGeom prst="rect">
            <a:avLst/>
          </a:prstGeom>
          <a:noFill/>
        </p:spPr>
        <p:txBody>
          <a:bodyPr wrap="square" rtlCol="0">
            <a:spAutoFit/>
          </a:bodyPr>
          <a:lstStyle/>
          <a:p>
            <a:pPr algn="r" rtl="1"/>
            <a:r>
              <a:rPr lang="ar-JO" sz="3200" b="1" i="0" dirty="0">
                <a:solidFill>
                  <a:srgbClr val="00B0F0"/>
                </a:solidFill>
                <a:effectLst/>
                <a:latin typeface="Traditional Arabic" panose="02020603050405020304" pitchFamily="18" charset="-78"/>
                <a:cs typeface="Traditional Arabic" panose="02020603050405020304" pitchFamily="18" charset="-78"/>
              </a:rPr>
              <a:t>اقتصاديات التعليم اصطلاحًا</a:t>
            </a:r>
          </a:p>
          <a:p>
            <a:pPr algn="r" rtl="1"/>
            <a:r>
              <a:rPr lang="ar-JO" sz="2800" b="1" i="0" dirty="0">
                <a:effectLst/>
                <a:latin typeface="Traditional Arabic" panose="02020603050405020304" pitchFamily="18" charset="-78"/>
                <a:cs typeface="Traditional Arabic" panose="02020603050405020304" pitchFamily="18" charset="-78"/>
              </a:rPr>
              <a:t>    </a:t>
            </a:r>
            <a:r>
              <a:rPr lang="ar-YE" sz="2800" b="1" i="0" dirty="0">
                <a:effectLst/>
                <a:latin typeface="Traditional Arabic" panose="02020603050405020304" pitchFamily="18" charset="-78"/>
                <a:cs typeface="Traditional Arabic" panose="02020603050405020304" pitchFamily="18" charset="-78"/>
              </a:rPr>
              <a:t>"</a:t>
            </a:r>
            <a:r>
              <a:rPr lang="ar-JO" sz="2800" b="1" i="0" dirty="0">
                <a:effectLst/>
                <a:latin typeface="Traditional Arabic" panose="02020603050405020304" pitchFamily="18" charset="-78"/>
                <a:cs typeface="Traditional Arabic" panose="02020603050405020304" pitchFamily="18" charset="-78"/>
              </a:rPr>
              <a:t>ال</a:t>
            </a:r>
            <a:r>
              <a:rPr lang="ar-YE" sz="2800" b="1" i="0" dirty="0">
                <a:effectLst/>
                <a:latin typeface="Traditional Arabic" panose="02020603050405020304" pitchFamily="18" charset="-78"/>
                <a:cs typeface="Traditional Arabic" panose="02020603050405020304" pitchFamily="18" charset="-78"/>
              </a:rPr>
              <a:t>علم </a:t>
            </a:r>
            <a:r>
              <a:rPr lang="ar-JO" sz="2800" b="1" i="0" dirty="0">
                <a:effectLst/>
                <a:latin typeface="Traditional Arabic" panose="02020603050405020304" pitchFamily="18" charset="-78"/>
                <a:cs typeface="Traditional Arabic" panose="02020603050405020304" pitchFamily="18" charset="-78"/>
              </a:rPr>
              <a:t> الذي </a:t>
            </a:r>
            <a:r>
              <a:rPr lang="ar-YE" sz="2800" b="1" i="0" dirty="0">
                <a:effectLst/>
                <a:latin typeface="Traditional Arabic" panose="02020603050405020304" pitchFamily="18" charset="-78"/>
                <a:cs typeface="Traditional Arabic" panose="02020603050405020304" pitchFamily="18" charset="-78"/>
              </a:rPr>
              <a:t>يبحث </a:t>
            </a:r>
            <a:r>
              <a:rPr lang="ar-JO" sz="2800" b="1" i="0" dirty="0">
                <a:effectLst/>
                <a:latin typeface="Traditional Arabic" panose="02020603050405020304" pitchFamily="18" charset="-78"/>
                <a:cs typeface="Traditional Arabic" panose="02020603050405020304" pitchFamily="18" charset="-78"/>
              </a:rPr>
              <a:t>في أفضل</a:t>
            </a:r>
            <a:r>
              <a:rPr lang="ar-YE" sz="2800" b="1" i="0" dirty="0">
                <a:effectLst/>
                <a:latin typeface="Traditional Arabic" panose="02020603050405020304" pitchFamily="18" charset="-78"/>
                <a:cs typeface="Traditional Arabic" panose="02020603050405020304" pitchFamily="18" charset="-78"/>
              </a:rPr>
              <a:t> الطرق </a:t>
            </a:r>
            <a:r>
              <a:rPr lang="ar-JO" sz="2800" b="1" i="0" dirty="0">
                <a:effectLst/>
                <a:latin typeface="Traditional Arabic" panose="02020603050405020304" pitchFamily="18" charset="-78"/>
                <a:cs typeface="Traditional Arabic" panose="02020603050405020304" pitchFamily="18" charset="-78"/>
              </a:rPr>
              <a:t>استخدامًا</a:t>
            </a:r>
            <a:r>
              <a:rPr lang="ar-YE" sz="2800" b="1" i="0" dirty="0">
                <a:effectLst/>
                <a:latin typeface="Traditional Arabic" panose="02020603050405020304" pitchFamily="18" charset="-78"/>
                <a:cs typeface="Traditional Arabic" panose="02020603050405020304" pitchFamily="18" charset="-78"/>
              </a:rPr>
              <a:t> </a:t>
            </a:r>
            <a:r>
              <a:rPr lang="ar-JO" sz="2800" b="1" i="0" dirty="0">
                <a:effectLst/>
                <a:latin typeface="Traditional Arabic" panose="02020603050405020304" pitchFamily="18" charset="-78"/>
                <a:cs typeface="Traditional Arabic" panose="02020603050405020304" pitchFamily="18" charset="-78"/>
              </a:rPr>
              <a:t>ل</a:t>
            </a:r>
            <a:r>
              <a:rPr lang="ar-YE" sz="2800" b="1" i="0" dirty="0">
                <a:effectLst/>
                <a:latin typeface="Traditional Arabic" panose="02020603050405020304" pitchFamily="18" charset="-78"/>
                <a:cs typeface="Traditional Arabic" panose="02020603050405020304" pitchFamily="18" charset="-78"/>
              </a:rPr>
              <a:t>لموارد التعليمية مالياً وبشرياً وتكنولوجياً وزمنياً من أجل </a:t>
            </a:r>
            <a:r>
              <a:rPr lang="ar-JO" sz="2800" b="1" i="0" dirty="0">
                <a:effectLst/>
                <a:latin typeface="Traditional Arabic" panose="02020603050405020304" pitchFamily="18" charset="-78"/>
                <a:cs typeface="Traditional Arabic" panose="02020603050405020304" pitchFamily="18" charset="-78"/>
              </a:rPr>
              <a:t>تأهيل الطلبة </a:t>
            </a:r>
            <a:r>
              <a:rPr lang="ar-YE" sz="2800" b="1" i="0" dirty="0">
                <a:effectLst/>
                <a:latin typeface="Traditional Arabic" panose="02020603050405020304" pitchFamily="18" charset="-78"/>
                <a:cs typeface="Traditional Arabic" panose="02020603050405020304" pitchFamily="18" charset="-78"/>
              </a:rPr>
              <a:t>بالتعليم والتدريب عقلاً وعلماً ومهارة </a:t>
            </a:r>
            <a:r>
              <a:rPr lang="ar-JO" sz="2800" b="1" i="0" dirty="0">
                <a:effectLst/>
                <a:latin typeface="Traditional Arabic" panose="02020603050405020304" pitchFamily="18" charset="-78"/>
                <a:cs typeface="Traditional Arabic" panose="02020603050405020304" pitchFamily="18" charset="-78"/>
              </a:rPr>
              <a:t>وقيمًا </a:t>
            </a:r>
            <a:r>
              <a:rPr lang="ar-YE" sz="2800" b="1" i="0" dirty="0">
                <a:effectLst/>
                <a:latin typeface="Traditional Arabic" panose="02020603050405020304" pitchFamily="18" charset="-78"/>
                <a:cs typeface="Traditional Arabic" panose="02020603050405020304" pitchFamily="18" charset="-78"/>
              </a:rPr>
              <a:t>وصحة </a:t>
            </a:r>
            <a:r>
              <a:rPr lang="ar-JO" sz="2800" b="1" i="0" dirty="0">
                <a:effectLst/>
                <a:latin typeface="Traditional Arabic" panose="02020603050405020304" pitchFamily="18" charset="-78"/>
                <a:cs typeface="Traditional Arabic" panose="02020603050405020304" pitchFamily="18" charset="-78"/>
              </a:rPr>
              <a:t>واجتماعيًا</a:t>
            </a:r>
            <a:r>
              <a:rPr lang="ar-YE" sz="2800" b="1" i="0" dirty="0">
                <a:effectLst/>
                <a:latin typeface="Traditional Arabic" panose="02020603050405020304" pitchFamily="18" charset="-78"/>
                <a:cs typeface="Traditional Arabic" panose="02020603050405020304" pitchFamily="18" charset="-78"/>
              </a:rPr>
              <a:t> </a:t>
            </a:r>
            <a:r>
              <a:rPr lang="ar-JO" sz="2800" b="1" i="0" dirty="0">
                <a:effectLst/>
                <a:latin typeface="Traditional Arabic" panose="02020603050405020304" pitchFamily="18" charset="-78"/>
                <a:cs typeface="Traditional Arabic" panose="02020603050405020304" pitchFamily="18" charset="-78"/>
              </a:rPr>
              <a:t>لإفادة </a:t>
            </a:r>
            <a:r>
              <a:rPr lang="ar-YE" sz="2800" b="1" i="0" dirty="0">
                <a:effectLst/>
                <a:latin typeface="Traditional Arabic" panose="02020603050405020304" pitchFamily="18" charset="-78"/>
                <a:cs typeface="Traditional Arabic" panose="02020603050405020304" pitchFamily="18" charset="-78"/>
              </a:rPr>
              <a:t>المجتمعات التي يعيشون فيها حاضراً أو مستقبلاً </a:t>
            </a:r>
            <a:r>
              <a:rPr lang="ar-JO" sz="2800" b="1" i="0" dirty="0">
                <a:effectLst/>
                <a:latin typeface="Traditional Arabic" panose="02020603050405020304" pitchFamily="18" charset="-78"/>
                <a:cs typeface="Traditional Arabic" panose="02020603050405020304" pitchFamily="18" charset="-78"/>
              </a:rPr>
              <a:t>.</a:t>
            </a:r>
            <a:endParaRPr lang="ar-YE" sz="2800" b="1" i="0" dirty="0">
              <a:effectLst/>
              <a:latin typeface="Traditional Arabic" panose="02020603050405020304" pitchFamily="18" charset="-78"/>
              <a:cs typeface="Traditional Arabic" panose="02020603050405020304" pitchFamily="18" charset="-78"/>
            </a:endParaRPr>
          </a:p>
          <a:p>
            <a:pPr algn="r" rtl="1"/>
            <a:r>
              <a:rPr lang="ar-JO" sz="2800" b="1" i="0" dirty="0">
                <a:effectLst/>
                <a:latin typeface="Traditional Arabic" panose="02020603050405020304" pitchFamily="18" charset="-78"/>
                <a:cs typeface="Traditional Arabic" panose="02020603050405020304" pitchFamily="18" charset="-78"/>
              </a:rPr>
              <a:t>    </a:t>
            </a:r>
            <a:r>
              <a:rPr lang="ar-YE" sz="2800" b="1" i="0" dirty="0">
                <a:effectLst/>
                <a:latin typeface="Traditional Arabic" panose="02020603050405020304" pitchFamily="18" charset="-78"/>
                <a:cs typeface="Traditional Arabic" panose="02020603050405020304" pitchFamily="18" charset="-78"/>
              </a:rPr>
              <a:t>وقد عرف </a:t>
            </a:r>
            <a:r>
              <a:rPr lang="ar-JO" sz="2800" b="1" i="0" dirty="0">
                <a:effectLst/>
                <a:latin typeface="Traditional Arabic" panose="02020603050405020304" pitchFamily="18" charset="-78"/>
                <a:cs typeface="Traditional Arabic" panose="02020603050405020304" pitchFamily="18" charset="-78"/>
              </a:rPr>
              <a:t>العالم </a:t>
            </a:r>
            <a:r>
              <a:rPr lang="ar-YE" sz="2800" b="1" i="0" dirty="0">
                <a:effectLst/>
                <a:latin typeface="Traditional Arabic" panose="02020603050405020304" pitchFamily="18" charset="-78"/>
                <a:cs typeface="Traditional Arabic" panose="02020603050405020304" pitchFamily="18" charset="-78"/>
              </a:rPr>
              <a:t>كوهن اقتصاديات التعليم " بأنه دراسة كيفية اختيار المجتمع وأفراده </a:t>
            </a:r>
            <a:r>
              <a:rPr lang="ar-JO" sz="2800" b="1" i="0" dirty="0">
                <a:effectLst/>
                <a:latin typeface="Traditional Arabic" panose="02020603050405020304" pitchFamily="18" charset="-78"/>
                <a:cs typeface="Traditional Arabic" panose="02020603050405020304" pitchFamily="18" charset="-78"/>
              </a:rPr>
              <a:t>ل</a:t>
            </a:r>
            <a:r>
              <a:rPr lang="ar-YE" sz="2800" b="1" i="0" dirty="0">
                <a:effectLst/>
                <a:latin typeface="Traditional Arabic" panose="02020603050405020304" pitchFamily="18" charset="-78"/>
                <a:cs typeface="Traditional Arabic" panose="02020603050405020304" pitchFamily="18" charset="-78"/>
              </a:rPr>
              <a:t>استخدام الموارد الإنتاجية </a:t>
            </a:r>
            <a:r>
              <a:rPr lang="ar-JO" sz="2800" b="1" i="0" dirty="0">
                <a:effectLst/>
                <a:latin typeface="Traditional Arabic" panose="02020603050405020304" pitchFamily="18" charset="-78"/>
                <a:cs typeface="Traditional Arabic" panose="02020603050405020304" pitchFamily="18" charset="-78"/>
              </a:rPr>
              <a:t>لتدريب </a:t>
            </a:r>
            <a:r>
              <a:rPr lang="ar-YE" sz="2800" b="1" i="0" dirty="0">
                <a:effectLst/>
                <a:latin typeface="Traditional Arabic" panose="02020603050405020304" pitchFamily="18" charset="-78"/>
                <a:cs typeface="Traditional Arabic" panose="02020603050405020304" pitchFamily="18" charset="-78"/>
              </a:rPr>
              <a:t>وتنمية شخصية </a:t>
            </a:r>
            <a:r>
              <a:rPr lang="ar-JO" sz="2800" b="1" i="0" dirty="0">
                <a:effectLst/>
                <a:latin typeface="Traditional Arabic" panose="02020603050405020304" pitchFamily="18" charset="-78"/>
                <a:cs typeface="Traditional Arabic" panose="02020603050405020304" pitchFamily="18" charset="-78"/>
              </a:rPr>
              <a:t>المتعلمين </a:t>
            </a:r>
            <a:r>
              <a:rPr lang="ar-YE" sz="2800" b="1" i="0" dirty="0">
                <a:effectLst/>
                <a:latin typeface="Traditional Arabic" panose="02020603050405020304" pitchFamily="18" charset="-78"/>
                <a:cs typeface="Traditional Arabic" panose="02020603050405020304" pitchFamily="18" charset="-78"/>
              </a:rPr>
              <a:t>من خلال المعرفة والمهارات وغيرها اعتماداً على التعليم خلال فترة زمنية محددة وكيفية توزيعها بين الأفراد والمجموعات في الحاضر والمستقبل". </a:t>
            </a:r>
            <a:endParaRPr lang="ar-JO" sz="2800" b="1" i="0" dirty="0">
              <a:effectLst/>
              <a:latin typeface="Traditional Arabic" panose="02020603050405020304" pitchFamily="18" charset="-78"/>
              <a:cs typeface="Traditional Arabic" panose="02020603050405020304" pitchFamily="18" charset="-78"/>
            </a:endParaRPr>
          </a:p>
          <a:p>
            <a:pPr algn="r" rtl="1"/>
            <a:r>
              <a:rPr lang="ar-YE" sz="2800" b="1" i="0" dirty="0">
                <a:effectLst/>
                <a:latin typeface="Traditional Arabic" panose="02020603050405020304" pitchFamily="18" charset="-78"/>
                <a:cs typeface="Traditional Arabic" panose="02020603050405020304" pitchFamily="18" charset="-78"/>
              </a:rPr>
              <a:t>أي أن اقتصاديات التعليم تهتم بالعمليات التي يتم بها إنتاج التعليم وتوزيعه بين الأفراد والمجموعات المتنافسة، وتحديد حجم الإنفاق على التعليم سواء من الأفراد أو المجتمع</a:t>
            </a:r>
            <a:r>
              <a:rPr lang="ar-JO" sz="2800" b="1" i="0" dirty="0">
                <a:effectLst/>
                <a:latin typeface="Traditional Arabic" panose="02020603050405020304" pitchFamily="18" charset="-78"/>
                <a:cs typeface="Traditional Arabic" panose="02020603050405020304" pitchFamily="18" charset="-78"/>
              </a:rPr>
              <a:t>.</a:t>
            </a:r>
            <a:endParaRPr lang="ar-YE" sz="2800" b="1" dirty="0">
              <a:latin typeface="Traditional Arabic" panose="02020603050405020304" pitchFamily="18" charset="-78"/>
              <a:cs typeface="Traditional Arabic" panose="02020603050405020304" pitchFamily="18" charset="-78"/>
            </a:endParaRPr>
          </a:p>
          <a:p>
            <a:pPr algn="just" rtl="1">
              <a:lnSpc>
                <a:spcPct val="200000"/>
              </a:lnSpc>
            </a:pPr>
            <a:endParaRPr lang="en-US" sz="2400" dirty="0"/>
          </a:p>
        </p:txBody>
      </p:sp>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208744">
        <p14:prism isInverted="1"/>
      </p:transition>
    </mc:Choice>
    <mc:Fallback xmlns="">
      <p:transition spd="slow" advTm="20874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المتعلقأ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004636" y="1445241"/>
            <a:ext cx="10054904" cy="584775"/>
          </a:xfrm>
          <a:prstGeom prst="rect">
            <a:avLst/>
          </a:prstGeom>
          <a:noFill/>
        </p:spPr>
        <p:txBody>
          <a:bodyPr wrap="square" rtlCol="0">
            <a:spAutoFit/>
          </a:bodyPr>
          <a:lstStyle/>
          <a:p>
            <a:pPr algn="ctr" rtl="1"/>
            <a:r>
              <a:rPr lang="ar-JO" sz="3200" b="1" i="0" u="none" strike="noStrike" baseline="0" dirty="0">
                <a:solidFill>
                  <a:srgbClr val="00B0F0"/>
                </a:solidFill>
                <a:latin typeface="TraditionalArabic"/>
              </a:rPr>
              <a:t>نشوء وتطور اقتصاديات التعليم</a:t>
            </a:r>
          </a:p>
        </p:txBody>
      </p:sp>
      <p:sp>
        <p:nvSpPr>
          <p:cNvPr id="11" name="TextBox 10">
            <a:extLst>
              <a:ext uri="{FF2B5EF4-FFF2-40B4-BE49-F238E27FC236}">
                <a16:creationId xmlns:a16="http://schemas.microsoft.com/office/drawing/2014/main" id="{3EE96C85-6F4E-5E24-0690-2F912C2E726A}"/>
              </a:ext>
            </a:extLst>
          </p:cNvPr>
          <p:cNvSpPr txBox="1"/>
          <p:nvPr/>
        </p:nvSpPr>
        <p:spPr>
          <a:xfrm>
            <a:off x="1127760" y="2202074"/>
            <a:ext cx="10333091" cy="3970318"/>
          </a:xfrm>
          <a:prstGeom prst="rect">
            <a:avLst/>
          </a:prstGeom>
          <a:noFill/>
        </p:spPr>
        <p:txBody>
          <a:bodyPr wrap="square" rtlCol="0">
            <a:spAutoFit/>
          </a:bodyPr>
          <a:lstStyle/>
          <a:p>
            <a:pPr algn="r" rtl="1"/>
            <a:r>
              <a:rPr lang="ar-JO" sz="2400" b="1" dirty="0">
                <a:latin typeface="Traditional Arabic" panose="02020603050405020304" pitchFamily="18" charset="-78"/>
                <a:cs typeface="Traditional Arabic" panose="02020603050405020304" pitchFamily="18" charset="-78"/>
              </a:rPr>
              <a:t>   </a:t>
            </a:r>
            <a:r>
              <a:rPr lang="ar-JO" sz="2800" b="1" dirty="0">
                <a:latin typeface="Traditional Arabic" panose="02020603050405020304" pitchFamily="18" charset="-78"/>
                <a:cs typeface="Traditional Arabic" panose="02020603050405020304" pitchFamily="18" charset="-78"/>
              </a:rPr>
              <a:t>ترجع </a:t>
            </a:r>
            <a:r>
              <a:rPr lang="ar-YE" sz="2800" b="1" dirty="0">
                <a:latin typeface="Traditional Arabic" panose="02020603050405020304" pitchFamily="18" charset="-78"/>
                <a:cs typeface="Traditional Arabic" panose="02020603050405020304" pitchFamily="18" charset="-78"/>
              </a:rPr>
              <a:t>بدايات </a:t>
            </a:r>
            <a:r>
              <a:rPr lang="ar-JO" sz="2800" b="1" dirty="0">
                <a:latin typeface="Traditional Arabic" panose="02020603050405020304" pitchFamily="18" charset="-78"/>
                <a:cs typeface="Traditional Arabic" panose="02020603050405020304" pitchFamily="18" charset="-78"/>
              </a:rPr>
              <a:t>هذا </a:t>
            </a:r>
            <a:r>
              <a:rPr lang="ar-YE" sz="2800" b="1" dirty="0">
                <a:latin typeface="Traditional Arabic" panose="02020603050405020304" pitchFamily="18" charset="-78"/>
                <a:cs typeface="Traditional Arabic" panose="02020603050405020304" pitchFamily="18" charset="-78"/>
              </a:rPr>
              <a:t>العلم إلى كتابات آدم سميث في </a:t>
            </a:r>
            <a:r>
              <a:rPr lang="ar-JO" sz="2800" b="1" dirty="0">
                <a:latin typeface="Traditional Arabic" panose="02020603050405020304" pitchFamily="18" charset="-78"/>
                <a:cs typeface="Traditional Arabic" panose="02020603050405020304" pitchFamily="18" charset="-78"/>
              </a:rPr>
              <a:t>كتابه</a:t>
            </a:r>
            <a:r>
              <a:rPr lang="ar-YE" sz="2800" b="1" dirty="0">
                <a:latin typeface="Traditional Arabic" panose="02020603050405020304" pitchFamily="18" charset="-78"/>
                <a:cs typeface="Traditional Arabic" panose="02020603050405020304" pitchFamily="18" charset="-78"/>
              </a:rPr>
              <a:t> </a:t>
            </a:r>
            <a:r>
              <a:rPr lang="ar-YE" sz="2800" b="1" i="0" dirty="0">
                <a:effectLst/>
                <a:latin typeface="Traditional Arabic" panose="02020603050405020304" pitchFamily="18" charset="-78"/>
                <a:cs typeface="Traditional Arabic" panose="02020603050405020304" pitchFamily="18" charset="-78"/>
              </a:rPr>
              <a:t>الشهير ثروة الأمم الذي نشر سنة</a:t>
            </a:r>
            <a:r>
              <a:rPr lang="ar-JO" sz="2800" b="1" i="0" dirty="0">
                <a:effectLst/>
                <a:latin typeface="Traditional Arabic" panose="02020603050405020304" pitchFamily="18" charset="-78"/>
                <a:cs typeface="Traditional Arabic" panose="02020603050405020304" pitchFamily="18" charset="-78"/>
              </a:rPr>
              <a:t>(</a:t>
            </a:r>
            <a:r>
              <a:rPr lang="ar-YE" sz="2800" b="1" i="0" dirty="0">
                <a:effectLst/>
                <a:latin typeface="Traditional Arabic" panose="02020603050405020304" pitchFamily="18" charset="-78"/>
                <a:cs typeface="Traditional Arabic" panose="02020603050405020304" pitchFamily="18" charset="-78"/>
              </a:rPr>
              <a:t> 1776</a:t>
            </a:r>
            <a:r>
              <a:rPr lang="ar-JO" sz="2800" b="1" i="0" dirty="0">
                <a:effectLst/>
                <a:latin typeface="Traditional Arabic" panose="02020603050405020304" pitchFamily="18" charset="-78"/>
                <a:cs typeface="Traditional Arabic" panose="02020603050405020304" pitchFamily="18" charset="-78"/>
              </a:rPr>
              <a:t>)</a:t>
            </a:r>
            <a:r>
              <a:rPr lang="ar-YE" sz="2800" b="1" i="0" dirty="0">
                <a:effectLst/>
                <a:latin typeface="Traditional Arabic" panose="02020603050405020304" pitchFamily="18" charset="-78"/>
                <a:cs typeface="Traditional Arabic" panose="02020603050405020304" pitchFamily="18" charset="-78"/>
              </a:rPr>
              <a:t>م . حيث بين أهمية التعليم وأن التعليم هو المجال الذي يمكن أن يمنع الفساد بين العمال بل انه سيكون عنصر فعال في استقرار المجتمع اقتصادياً وسياسياً </a:t>
            </a:r>
            <a:r>
              <a:rPr lang="ar-JO" sz="2800" b="1" i="0" dirty="0">
                <a:effectLst/>
                <a:latin typeface="Traditional Arabic" panose="02020603050405020304" pitchFamily="18" charset="-78"/>
                <a:cs typeface="Traditional Arabic" panose="02020603050405020304" pitchFamily="18" charset="-78"/>
              </a:rPr>
              <a:t>.</a:t>
            </a:r>
          </a:p>
          <a:p>
            <a:pPr algn="r" rtl="1"/>
            <a:r>
              <a:rPr lang="ar-YE" sz="2800" b="1" i="0" dirty="0">
                <a:effectLst/>
                <a:latin typeface="Traditional Arabic" panose="02020603050405020304" pitchFamily="18" charset="-78"/>
                <a:cs typeface="Traditional Arabic" panose="02020603050405020304" pitchFamily="18" charset="-78"/>
              </a:rPr>
              <a:t> </a:t>
            </a:r>
            <a:r>
              <a:rPr lang="ar-JO" sz="2800" b="1" i="0" dirty="0">
                <a:effectLst/>
                <a:latin typeface="Traditional Arabic" panose="02020603050405020304" pitchFamily="18" charset="-78"/>
                <a:cs typeface="Traditional Arabic" panose="02020603050405020304" pitchFamily="18" charset="-78"/>
              </a:rPr>
              <a:t>   </a:t>
            </a:r>
            <a:r>
              <a:rPr lang="ar-YE" sz="2800" b="1" i="0" dirty="0">
                <a:effectLst/>
                <a:latin typeface="Traditional Arabic" panose="02020603050405020304" pitchFamily="18" charset="-78"/>
                <a:cs typeface="Traditional Arabic" panose="02020603050405020304" pitchFamily="18" charset="-78"/>
              </a:rPr>
              <a:t>واتفق معه في ذلك مالتوس</a:t>
            </a:r>
            <a:r>
              <a:rPr lang="en-US" sz="2800" b="1" i="0" dirty="0">
                <a:effectLst/>
                <a:latin typeface="Traditional Arabic" panose="02020603050405020304" pitchFamily="18" charset="-78"/>
                <a:cs typeface="Traditional Arabic" panose="02020603050405020304" pitchFamily="18" charset="-78"/>
              </a:rPr>
              <a:t> </a:t>
            </a:r>
            <a:r>
              <a:rPr lang="ar-YE" sz="2800" b="1" i="0" dirty="0">
                <a:effectLst/>
                <a:latin typeface="Traditional Arabic" panose="02020603050405020304" pitchFamily="18" charset="-78"/>
                <a:cs typeface="Traditional Arabic" panose="02020603050405020304" pitchFamily="18" charset="-78"/>
              </a:rPr>
              <a:t>صاحب نظرية السكان، وقد اعتبر التعليم عامل من عوامل تحديد النسل، كما أعتبر سميث التعليم من عناصر رأس المال الثابت مثل المباني والآلات والمعدات .</a:t>
            </a:r>
          </a:p>
          <a:p>
            <a:pPr algn="r" rtl="1"/>
            <a:r>
              <a:rPr lang="ar-JO" sz="2800" b="1" i="0" dirty="0">
                <a:effectLst/>
                <a:latin typeface="Traditional Arabic" panose="02020603050405020304" pitchFamily="18" charset="-78"/>
                <a:cs typeface="Traditional Arabic" panose="02020603050405020304" pitchFamily="18" charset="-78"/>
              </a:rPr>
              <a:t>    </a:t>
            </a:r>
            <a:r>
              <a:rPr lang="ar-YE" sz="2800" b="1" i="0" dirty="0">
                <a:effectLst/>
                <a:latin typeface="Traditional Arabic" panose="02020603050405020304" pitchFamily="18" charset="-78"/>
                <a:cs typeface="Traditional Arabic" panose="02020603050405020304" pitchFamily="18" charset="-78"/>
              </a:rPr>
              <a:t>ويعد الاقتصادي الكبير الفرد مارشال من أوائل الاقتصاديين الذين أشاروا إلى القيمة الاقتصادية للتعليم حيث أكد على " أن اكثر أنواع الاستثمارات الرأسمالية قيمة ما يستثمر في البشر"</a:t>
            </a:r>
            <a:endParaRPr lang="ar-JO" sz="2800" b="1" i="0" dirty="0">
              <a:effectLst/>
              <a:latin typeface="Traditional Arabic" panose="02020603050405020304" pitchFamily="18" charset="-78"/>
              <a:cs typeface="Traditional Arabic" panose="02020603050405020304" pitchFamily="18" charset="-78"/>
            </a:endParaRPr>
          </a:p>
          <a:p>
            <a:pPr algn="r" rtl="1"/>
            <a:r>
              <a:rPr lang="ar-YE" sz="2800" b="1" i="0" dirty="0">
                <a:effectLst/>
                <a:latin typeface="Traditional Arabic" panose="02020603050405020304" pitchFamily="18" charset="-78"/>
                <a:cs typeface="Traditional Arabic" panose="02020603050405020304" pitchFamily="18" charset="-78"/>
              </a:rPr>
              <a:t> </a:t>
            </a:r>
            <a:r>
              <a:rPr lang="ar-JO" sz="2800" b="1" i="0" dirty="0">
                <a:effectLst/>
                <a:latin typeface="Traditional Arabic" panose="02020603050405020304" pitchFamily="18" charset="-78"/>
                <a:cs typeface="Traditional Arabic" panose="02020603050405020304" pitchFamily="18" charset="-78"/>
              </a:rPr>
              <a:t> </a:t>
            </a:r>
            <a:r>
              <a:rPr lang="ar-YE" sz="2800" b="1" i="0" dirty="0">
                <a:effectLst/>
                <a:latin typeface="Traditional Arabic" panose="02020603050405020304" pitchFamily="18" charset="-78"/>
                <a:cs typeface="Traditional Arabic" panose="02020603050405020304" pitchFamily="18" charset="-78"/>
              </a:rPr>
              <a:t>وأكد كارل ماركس على علاقة التعليم بالتنمية الاقتصادية والاجتماعية ، كما أكد على أهمية التعليم والتدريب في زيادة وترقية مهارات العمل </a:t>
            </a:r>
            <a:r>
              <a:rPr lang="ar-JO" sz="2800" b="1" i="0" dirty="0">
                <a:effectLst/>
                <a:latin typeface="Times New Roman" panose="02020603050405020304" pitchFamily="18" charset="0"/>
              </a:rPr>
              <a:t>.</a:t>
            </a:r>
            <a:endParaRPr lang="ar-YE" sz="2800" b="1" i="0" dirty="0">
              <a:effectLst/>
              <a:latin typeface="arial black" panose="020B0A04020102020204" pitchFamily="34" charset="0"/>
            </a:endParaRPr>
          </a:p>
        </p:txBody>
      </p:sp>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165650">
        <p14:prism isInverted="1"/>
      </p:transition>
    </mc:Choice>
    <mc:Fallback xmlns="">
      <p:transition spd="slow" advTm="1656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668740" y="1888102"/>
            <a:ext cx="10631242" cy="4401205"/>
          </a:xfrm>
          <a:prstGeom prst="rect">
            <a:avLst/>
          </a:prstGeom>
          <a:noFill/>
        </p:spPr>
        <p:txBody>
          <a:bodyPr wrap="square" rtlCol="0">
            <a:spAutoFit/>
          </a:bodyPr>
          <a:lstStyle/>
          <a:p>
            <a:pPr algn="just" rtl="1"/>
            <a:r>
              <a:rPr lang="ar-JO" sz="2400" b="1" i="0" dirty="0">
                <a:effectLst/>
                <a:latin typeface="Traditional Arabic" panose="02020603050405020304" pitchFamily="18" charset="-78"/>
                <a:cs typeface="Traditional Arabic" panose="02020603050405020304" pitchFamily="18" charset="-78"/>
              </a:rPr>
              <a:t>    </a:t>
            </a:r>
            <a:r>
              <a:rPr lang="ar-YE" sz="3200" b="1" i="0" dirty="0">
                <a:effectLst/>
                <a:latin typeface="Traditional Arabic" panose="02020603050405020304" pitchFamily="18" charset="-78"/>
                <a:cs typeface="Traditional Arabic" panose="02020603050405020304" pitchFamily="18" charset="-78"/>
              </a:rPr>
              <a:t>إلا أن البداية الحقيقية </a:t>
            </a:r>
            <a:r>
              <a:rPr lang="ar-JO" sz="3200" b="1" i="0" dirty="0">
                <a:effectLst/>
                <a:latin typeface="Traditional Arabic" panose="02020603050405020304" pitchFamily="18" charset="-78"/>
                <a:cs typeface="Traditional Arabic" panose="02020603050405020304" pitchFamily="18" charset="-78"/>
              </a:rPr>
              <a:t>ل</a:t>
            </a:r>
            <a:r>
              <a:rPr lang="ar-YE" sz="3200" b="1" i="0" dirty="0">
                <a:effectLst/>
                <a:latin typeface="Traditional Arabic" panose="02020603050405020304" pitchFamily="18" charset="-78"/>
                <a:cs typeface="Traditional Arabic" panose="02020603050405020304" pitchFamily="18" charset="-78"/>
              </a:rPr>
              <a:t>حقل اقتصاديات التعليم كانت </a:t>
            </a:r>
            <a:r>
              <a:rPr lang="ar-JO" sz="3200" b="1" i="0" dirty="0">
                <a:effectLst/>
                <a:latin typeface="Traditional Arabic" panose="02020603050405020304" pitchFamily="18" charset="-78"/>
                <a:cs typeface="Traditional Arabic" panose="02020603050405020304" pitchFamily="18" charset="-78"/>
              </a:rPr>
              <a:t>بعد </a:t>
            </a:r>
            <a:r>
              <a:rPr lang="ar-YE" sz="3200" b="1" i="0" dirty="0">
                <a:effectLst/>
                <a:latin typeface="Traditional Arabic" panose="02020603050405020304" pitchFamily="18" charset="-78"/>
                <a:cs typeface="Traditional Arabic" panose="02020603050405020304" pitchFamily="18" charset="-78"/>
              </a:rPr>
              <a:t>الحرب العالمية الثانية وبالتحديد في نهاية الخمسينات وأوائل الستينات من القرن العشرين على يد روبرت سولو </a:t>
            </a:r>
            <a:r>
              <a:rPr lang="en-US" sz="3200" b="1" i="0" dirty="0">
                <a:effectLst/>
                <a:latin typeface="Traditional Arabic" panose="02020603050405020304" pitchFamily="18" charset="-78"/>
                <a:cs typeface="Traditional Arabic" panose="02020603050405020304" pitchFamily="18" charset="-78"/>
              </a:rPr>
              <a:t>1957 </a:t>
            </a:r>
            <a:r>
              <a:rPr lang="ar-YE" sz="3200" b="1" i="0" dirty="0">
                <a:effectLst/>
                <a:latin typeface="Traditional Arabic" panose="02020603050405020304" pitchFamily="18" charset="-78"/>
                <a:cs typeface="Traditional Arabic" panose="02020603050405020304" pitchFamily="18" charset="-78"/>
              </a:rPr>
              <a:t>وثيودور شولتز وجاري بيكر</a:t>
            </a:r>
            <a:r>
              <a:rPr lang="en-US" sz="3200" b="1" i="0" dirty="0">
                <a:effectLst/>
                <a:latin typeface="Traditional Arabic" panose="02020603050405020304" pitchFamily="18" charset="-78"/>
                <a:cs typeface="Traditional Arabic" panose="02020603050405020304" pitchFamily="18" charset="-78"/>
              </a:rPr>
              <a:t>، </a:t>
            </a:r>
            <a:r>
              <a:rPr lang="ar-YE" sz="3200" b="1" i="0" dirty="0">
                <a:effectLst/>
                <a:latin typeface="Traditional Arabic" panose="02020603050405020304" pitchFamily="18" charset="-78"/>
                <a:cs typeface="Traditional Arabic" panose="02020603050405020304" pitchFamily="18" charset="-78"/>
              </a:rPr>
              <a:t>ودينيسون وهاربيسون وغيرهم .</a:t>
            </a:r>
            <a:endParaRPr lang="ar-JO" sz="3200" b="1" i="0" dirty="0">
              <a:effectLst/>
              <a:latin typeface="Traditional Arabic" panose="02020603050405020304" pitchFamily="18" charset="-78"/>
              <a:cs typeface="Traditional Arabic" panose="02020603050405020304" pitchFamily="18" charset="-78"/>
            </a:endParaRPr>
          </a:p>
          <a:p>
            <a:pPr algn="just" rtl="1"/>
            <a:r>
              <a:rPr lang="ar-JO" sz="3200" b="1" dirty="0">
                <a:latin typeface="Traditional Arabic" panose="02020603050405020304" pitchFamily="18" charset="-78"/>
                <a:cs typeface="Traditional Arabic" panose="02020603050405020304" pitchFamily="18" charset="-78"/>
              </a:rPr>
              <a:t> </a:t>
            </a:r>
            <a:r>
              <a:rPr lang="ar-YE" sz="3200" b="1" i="0" dirty="0">
                <a:effectLst/>
                <a:latin typeface="Traditional Arabic" panose="02020603050405020304" pitchFamily="18" charset="-78"/>
                <a:cs typeface="Traditional Arabic" panose="02020603050405020304" pitchFamily="18" charset="-78"/>
              </a:rPr>
              <a:t>وتعد الفترة من </a:t>
            </a:r>
            <a:r>
              <a:rPr lang="ar-JO" sz="3200" b="1" i="0" dirty="0">
                <a:effectLst/>
                <a:latin typeface="Traditional Arabic" panose="02020603050405020304" pitchFamily="18" charset="-78"/>
                <a:cs typeface="Traditional Arabic" panose="02020603050405020304" pitchFamily="18" charset="-78"/>
              </a:rPr>
              <a:t>(</a:t>
            </a:r>
            <a:r>
              <a:rPr lang="ar-YE" sz="3200" b="1" i="0" dirty="0">
                <a:effectLst/>
                <a:latin typeface="Traditional Arabic" panose="02020603050405020304" pitchFamily="18" charset="-78"/>
                <a:cs typeface="Traditional Arabic" panose="02020603050405020304" pitchFamily="18" charset="-78"/>
              </a:rPr>
              <a:t>19</a:t>
            </a:r>
            <a:r>
              <a:rPr lang="ar-JO" sz="3200" b="1" i="0" dirty="0">
                <a:effectLst/>
                <a:latin typeface="Traditional Arabic" panose="02020603050405020304" pitchFamily="18" charset="-78"/>
                <a:cs typeface="Traditional Arabic" panose="02020603050405020304" pitchFamily="18" charset="-78"/>
              </a:rPr>
              <a:t>60</a:t>
            </a:r>
            <a:r>
              <a:rPr lang="ar-YE" sz="3200" b="1" i="0" dirty="0">
                <a:effectLst/>
                <a:latin typeface="Traditional Arabic" panose="02020603050405020304" pitchFamily="18" charset="-78"/>
                <a:cs typeface="Traditional Arabic" panose="02020603050405020304" pitchFamily="18" charset="-78"/>
              </a:rPr>
              <a:t>-19</a:t>
            </a:r>
            <a:r>
              <a:rPr lang="ar-JO" sz="3200" b="1" i="0" dirty="0">
                <a:effectLst/>
                <a:latin typeface="Traditional Arabic" panose="02020603050405020304" pitchFamily="18" charset="-78"/>
                <a:cs typeface="Traditional Arabic" panose="02020603050405020304" pitchFamily="18" charset="-78"/>
              </a:rPr>
              <a:t>7</a:t>
            </a:r>
            <a:r>
              <a:rPr lang="ar-YE" sz="3200" b="1" i="0" dirty="0">
                <a:effectLst/>
                <a:latin typeface="Traditional Arabic" panose="02020603050405020304" pitchFamily="18" charset="-78"/>
                <a:cs typeface="Traditional Arabic" panose="02020603050405020304" pitchFamily="18" charset="-78"/>
              </a:rPr>
              <a:t>0</a:t>
            </a:r>
            <a:r>
              <a:rPr lang="ar-JO" sz="3200" b="1" i="0" dirty="0">
                <a:effectLst/>
                <a:latin typeface="Traditional Arabic" panose="02020603050405020304" pitchFamily="18" charset="-78"/>
                <a:cs typeface="Traditional Arabic" panose="02020603050405020304" pitchFamily="18" charset="-78"/>
              </a:rPr>
              <a:t>)</a:t>
            </a:r>
            <a:r>
              <a:rPr lang="ar-YE" sz="3200" b="1" i="0" dirty="0">
                <a:effectLst/>
                <a:latin typeface="Traditional Arabic" panose="02020603050405020304" pitchFamily="18" charset="-78"/>
                <a:cs typeface="Traditional Arabic" panose="02020603050405020304" pitchFamily="18" charset="-78"/>
              </a:rPr>
              <a:t> المرحلة التي تبلور فيها هذا الحقل وتطورت فيها الدراسات والأبحاث التطبيقية، وهناك من يسميها فترة أو مرحلة الحماس، وقد برز أيضاً في هذا المجال</a:t>
            </a:r>
            <a:r>
              <a:rPr lang="ar-JO" sz="3200" b="1" i="0" dirty="0">
                <a:effectLst/>
                <a:latin typeface="Traditional Arabic" panose="02020603050405020304" pitchFamily="18" charset="-78"/>
                <a:cs typeface="Traditional Arabic" panose="02020603050405020304" pitchFamily="18" charset="-78"/>
              </a:rPr>
              <a:t>:   </a:t>
            </a:r>
            <a:r>
              <a:rPr lang="ar-YE" sz="3200" b="1" i="0" dirty="0">
                <a:effectLst/>
                <a:latin typeface="Traditional Arabic" panose="02020603050405020304" pitchFamily="18" charset="-78"/>
                <a:cs typeface="Traditional Arabic" panose="02020603050405020304" pitchFamily="18" charset="-78"/>
              </a:rPr>
              <a:t> عبد الله عبدالدايم وحامد عمار في الوطن العربي، أما في العقود الثلاثة التالية فقد برز بعض من الاقتصاديين والتربويين مثل جورج ساكاروبولس وتيلاك</a:t>
            </a:r>
            <a:r>
              <a:rPr lang="en-US" sz="3200" b="1" i="0" dirty="0">
                <a:effectLst/>
                <a:latin typeface="Traditional Arabic" panose="02020603050405020304" pitchFamily="18" charset="-78"/>
                <a:cs typeface="Traditional Arabic" panose="02020603050405020304" pitchFamily="18" charset="-78"/>
              </a:rPr>
              <a:t> </a:t>
            </a:r>
            <a:r>
              <a:rPr lang="ar-YE" sz="3200" b="1" i="0" dirty="0">
                <a:effectLst/>
                <a:latin typeface="Traditional Arabic" panose="02020603050405020304" pitchFamily="18" charset="-78"/>
                <a:cs typeface="Traditional Arabic" panose="02020603050405020304" pitchFamily="18" charset="-78"/>
              </a:rPr>
              <a:t>وغيرهم في الدول المتقدمة ومحمد غنيمة في الوطن العربي .</a:t>
            </a:r>
          </a:p>
          <a:p>
            <a:pPr algn="r" rtl="1"/>
            <a:r>
              <a:rPr lang="ar-YE" sz="2400" b="1" i="0" dirty="0">
                <a:effectLst/>
                <a:latin typeface="Traditional Arabic" panose="02020603050405020304" pitchFamily="18" charset="-78"/>
                <a:cs typeface="Traditional Arabic" panose="02020603050405020304" pitchFamily="18" charset="-78"/>
              </a:rPr>
              <a:t> </a:t>
            </a:r>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31765">
        <p14:prism isInverted="1"/>
      </p:transition>
    </mc:Choice>
    <mc:Fallback xmlns="">
      <p:transition spd="slow" advTm="13176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11143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075373" y="1058576"/>
            <a:ext cx="10279277" cy="4339650"/>
          </a:xfrm>
          <a:prstGeom prst="rect">
            <a:avLst/>
          </a:prstGeom>
          <a:noFill/>
        </p:spPr>
        <p:txBody>
          <a:bodyPr wrap="square" rtlCol="0">
            <a:spAutoFit/>
          </a:bodyPr>
          <a:lstStyle/>
          <a:p>
            <a:pPr algn="just" rtl="1">
              <a:lnSpc>
                <a:spcPct val="150000"/>
              </a:lnSpc>
            </a:pPr>
            <a:r>
              <a:rPr lang="ar-SA" sz="1800" b="1" kern="0" dirty="0">
                <a:solidFill>
                  <a:srgbClr val="333333"/>
                </a:solidFill>
                <a:effectLst/>
                <a:ea typeface="Times New Roman" panose="02020603050405020304" pitchFamily="18" charset="0"/>
                <a:cs typeface="Traditional Arabic" panose="02020603050405020304" pitchFamily="18" charset="-78"/>
              </a:rPr>
              <a:t>     </a:t>
            </a:r>
            <a:endParaRPr lang="ar-JO" sz="1800" b="1" kern="0" dirty="0">
              <a:solidFill>
                <a:srgbClr val="333333"/>
              </a:solidFill>
              <a:effectLst/>
              <a:ea typeface="Times New Roman" panose="02020603050405020304" pitchFamily="18" charset="0"/>
              <a:cs typeface="Traditional Arabic" panose="02020603050405020304" pitchFamily="18" charset="-78"/>
            </a:endParaRPr>
          </a:p>
          <a:p>
            <a:pPr algn="just" rtl="1">
              <a:lnSpc>
                <a:spcPct val="150000"/>
              </a:lnSpc>
            </a:pPr>
            <a:r>
              <a:rPr lang="ar-SA" sz="2400" b="1" kern="0" dirty="0">
                <a:solidFill>
                  <a:srgbClr val="333333"/>
                </a:solidFill>
                <a:effectLst/>
                <a:ea typeface="Times New Roman" panose="02020603050405020304" pitchFamily="18" charset="0"/>
                <a:cs typeface="Traditional Arabic" panose="02020603050405020304" pitchFamily="18" charset="-78"/>
              </a:rPr>
              <a:t>النظام التعليمي لا يعمل </a:t>
            </a:r>
            <a:r>
              <a:rPr lang="ar-JO" sz="2400" b="1" kern="0" dirty="0">
                <a:solidFill>
                  <a:srgbClr val="333333"/>
                </a:solidFill>
                <a:effectLst/>
                <a:ea typeface="Times New Roman" panose="02020603050405020304" pitchFamily="18" charset="0"/>
                <a:cs typeface="Traditional Arabic" panose="02020603050405020304" pitchFamily="18" charset="-78"/>
              </a:rPr>
              <a:t>لوحده منفصلًا عن مجالات </a:t>
            </a:r>
            <a:r>
              <a:rPr lang="ar-SA" sz="2400" b="1" kern="0" dirty="0">
                <a:solidFill>
                  <a:srgbClr val="333333"/>
                </a:solidFill>
                <a:effectLst/>
                <a:ea typeface="Times New Roman" panose="02020603050405020304" pitchFamily="18" charset="0"/>
                <a:cs typeface="Traditional Arabic" panose="02020603050405020304" pitchFamily="18" charset="-78"/>
              </a:rPr>
              <a:t>المجتمع السياسية والاقتصادية والاجتماعية، وإنما يعمل في </a:t>
            </a:r>
            <a:r>
              <a:rPr lang="ar-JO" sz="2400" b="1" kern="0" dirty="0">
                <a:solidFill>
                  <a:srgbClr val="333333"/>
                </a:solidFill>
                <a:effectLst/>
                <a:ea typeface="Times New Roman" panose="02020603050405020304" pitchFamily="18" charset="0"/>
                <a:cs typeface="Traditional Arabic" panose="02020603050405020304" pitchFamily="18" charset="-78"/>
              </a:rPr>
              <a:t>دائرة واحدة </a:t>
            </a:r>
            <a:r>
              <a:rPr lang="ar-SA" sz="2400" b="1" kern="0" dirty="0">
                <a:solidFill>
                  <a:srgbClr val="333333"/>
                </a:solidFill>
                <a:effectLst/>
                <a:ea typeface="Times New Roman" panose="02020603050405020304" pitchFamily="18" charset="0"/>
                <a:cs typeface="Traditional Arabic" panose="02020603050405020304" pitchFamily="18" charset="-78"/>
              </a:rPr>
              <a:t> م</a:t>
            </a:r>
            <a:r>
              <a:rPr lang="ar-JO" sz="2400" b="1" kern="0" dirty="0">
                <a:solidFill>
                  <a:srgbClr val="333333"/>
                </a:solidFill>
                <a:effectLst/>
                <a:ea typeface="Times New Roman" panose="02020603050405020304" pitchFamily="18" charset="0"/>
                <a:cs typeface="Traditional Arabic" panose="02020603050405020304" pitchFamily="18" charset="-78"/>
              </a:rPr>
              <a:t>عها</a:t>
            </a:r>
            <a:r>
              <a:rPr lang="ar-SA" sz="2400" b="1" kern="0" dirty="0">
                <a:solidFill>
                  <a:srgbClr val="333333"/>
                </a:solidFill>
                <a:effectLst/>
                <a:ea typeface="Times New Roman" panose="02020603050405020304" pitchFamily="18" charset="0"/>
                <a:cs typeface="Traditional Arabic" panose="02020603050405020304" pitchFamily="18" charset="-78"/>
              </a:rPr>
              <a:t>، يؤثر فيها ويتأثر بها يقدم لها خدماته ويفيد من خدماتها بمعنى أنها تعمل جميعاً في منظومة شاملة واحدة.</a:t>
            </a:r>
            <a:br>
              <a:rPr lang="ar-SA" sz="2400" b="1" kern="0" dirty="0">
                <a:solidFill>
                  <a:srgbClr val="333333"/>
                </a:solidFill>
                <a:effectLst/>
                <a:ea typeface="Times New Roman" panose="02020603050405020304" pitchFamily="18" charset="0"/>
                <a:cs typeface="Traditional Arabic" panose="02020603050405020304" pitchFamily="18" charset="-78"/>
              </a:rPr>
            </a:br>
            <a:r>
              <a:rPr lang="ar-JO" sz="2400" b="1" kern="0" dirty="0">
                <a:solidFill>
                  <a:srgbClr val="333333"/>
                </a:solidFill>
                <a:effectLst/>
                <a:ea typeface="Times New Roman" panose="02020603050405020304" pitchFamily="18" charset="0"/>
                <a:cs typeface="Traditional Arabic" panose="02020603050405020304" pitchFamily="18" charset="-78"/>
              </a:rPr>
              <a:t> وقد تغيرت </a:t>
            </a:r>
            <a:r>
              <a:rPr lang="ar-SA" sz="2400" b="1" kern="0" dirty="0">
                <a:solidFill>
                  <a:srgbClr val="333333"/>
                </a:solidFill>
                <a:effectLst/>
                <a:ea typeface="Times New Roman" panose="02020603050405020304" pitchFamily="18" charset="0"/>
                <a:cs typeface="Traditional Arabic" panose="02020603050405020304" pitchFamily="18" charset="-78"/>
              </a:rPr>
              <a:t>النظرة إلى التعليم من كونه قطاع خدماتي إلى مفهوم أعم وأشمل من ذلك إذ ترتكز عليه عملية التنمية البشرية التي هي الهدف الأسمى والغاية المنشودة، وبدأت النظرة إلى الانفاق على التعليم تتغير تدريجياً وبدأ مفهوم رأس المال البشري في الشيوع بين علماء الاقتصاد المهتمين بالتربية، </a:t>
            </a:r>
            <a:r>
              <a:rPr lang="ar-JO" sz="2400" b="1" kern="0" dirty="0">
                <a:solidFill>
                  <a:srgbClr val="333333"/>
                </a:solidFill>
                <a:effectLst/>
                <a:ea typeface="Times New Roman" panose="02020603050405020304" pitchFamily="18" charset="0"/>
                <a:cs typeface="Traditional Arabic" panose="02020603050405020304" pitchFamily="18" charset="-78"/>
              </a:rPr>
              <a:t>و</a:t>
            </a:r>
            <a:r>
              <a:rPr lang="ar-SA" sz="2400" b="1" kern="0" dirty="0">
                <a:solidFill>
                  <a:srgbClr val="333333"/>
                </a:solidFill>
                <a:effectLst/>
                <a:ea typeface="Times New Roman" panose="02020603050405020304" pitchFamily="18" charset="0"/>
                <a:cs typeface="Traditional Arabic" panose="02020603050405020304" pitchFamily="18" charset="-78"/>
              </a:rPr>
              <a:t>أن للتعليم دور كبيراً في المساهمة بالتنمية الاقتصادية، من أجل ذلك جاءت اقتصاديات التعليم كمنتج اقتصادي وتبنى عليه الخطط التعليمية</a:t>
            </a:r>
            <a:r>
              <a:rPr lang="ar-JO" sz="2400" b="1" kern="0" dirty="0">
                <a:solidFill>
                  <a:srgbClr val="333333"/>
                </a:solidFill>
                <a:effectLst/>
                <a:ea typeface="Times New Roman" panose="02020603050405020304" pitchFamily="18" charset="0"/>
                <a:cs typeface="Traditional Arabic" panose="02020603050405020304" pitchFamily="18" charset="-78"/>
              </a:rPr>
              <a:t>،</a:t>
            </a:r>
            <a:r>
              <a:rPr lang="ar-SA" sz="2400" b="1" kern="0" dirty="0">
                <a:solidFill>
                  <a:srgbClr val="333333"/>
                </a:solidFill>
                <a:effectLst/>
                <a:ea typeface="Times New Roman" panose="02020603050405020304" pitchFamily="18" charset="0"/>
                <a:cs typeface="Traditional Arabic" panose="02020603050405020304" pitchFamily="18" charset="-78"/>
              </a:rPr>
              <a:t> </a:t>
            </a:r>
            <a:r>
              <a:rPr lang="ar-JO" sz="2400" b="1" kern="0" dirty="0">
                <a:solidFill>
                  <a:srgbClr val="333333"/>
                </a:solidFill>
                <a:effectLst/>
                <a:ea typeface="Times New Roman" panose="02020603050405020304" pitchFamily="18" charset="0"/>
                <a:cs typeface="Traditional Arabic" panose="02020603050405020304" pitchFamily="18" charset="-78"/>
              </a:rPr>
              <a:t>وأن قيمة رأس المال</a:t>
            </a:r>
            <a:r>
              <a:rPr lang="ar-SA" sz="2400" b="1" kern="0" dirty="0">
                <a:solidFill>
                  <a:srgbClr val="333333"/>
                </a:solidFill>
                <a:effectLst/>
                <a:ea typeface="Times New Roman" panose="02020603050405020304" pitchFamily="18" charset="0"/>
                <a:cs typeface="Traditional Arabic" panose="02020603050405020304" pitchFamily="18" charset="-78"/>
              </a:rPr>
              <a:t> </a:t>
            </a:r>
            <a:r>
              <a:rPr lang="ar-JO" sz="2400" b="1" kern="0" dirty="0">
                <a:solidFill>
                  <a:srgbClr val="333333"/>
                </a:solidFill>
                <a:effectLst/>
                <a:ea typeface="Times New Roman" panose="02020603050405020304" pitchFamily="18" charset="0"/>
                <a:cs typeface="Traditional Arabic" panose="02020603050405020304" pitchFamily="18" charset="-78"/>
              </a:rPr>
              <a:t>الب</a:t>
            </a:r>
            <a:r>
              <a:rPr lang="ar-SA" sz="2400" b="1" kern="0" dirty="0">
                <a:solidFill>
                  <a:srgbClr val="333333"/>
                </a:solidFill>
                <a:effectLst/>
                <a:ea typeface="Times New Roman" panose="02020603050405020304" pitchFamily="18" charset="0"/>
                <a:cs typeface="Traditional Arabic" panose="02020603050405020304" pitchFamily="18" charset="-78"/>
              </a:rPr>
              <a:t>شري يفوق أضعاف رأس المال المادي التقليدي وأن للتعليم دوراً بارزاً في النمو الاقتصادي.</a:t>
            </a:r>
            <a:endParaRPr lang="en-US" sz="4800" dirty="0"/>
          </a:p>
        </p:txBody>
      </p:sp>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50950">
        <p14:prism isInverted="1"/>
      </p:transition>
    </mc:Choice>
    <mc:Fallback xmlns="">
      <p:transition spd="slow" advTm="1509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127760" y="1648369"/>
            <a:ext cx="10213530" cy="5016758"/>
          </a:xfrm>
          <a:prstGeom prst="rect">
            <a:avLst/>
          </a:prstGeom>
          <a:noFill/>
        </p:spPr>
        <p:txBody>
          <a:bodyPr wrap="square" rtlCol="0">
            <a:spAutoFit/>
          </a:bodyPr>
          <a:lstStyle/>
          <a:p>
            <a:pPr algn="ctr" rtl="1">
              <a:lnSpc>
                <a:spcPct val="150000"/>
              </a:lnSpc>
            </a:pPr>
            <a:r>
              <a:rPr lang="ar-JO" sz="2800" dirty="0">
                <a:latin typeface="TraditionalArabic"/>
              </a:rPr>
              <a:t> </a:t>
            </a:r>
            <a:r>
              <a:rPr lang="ar-JO" sz="3200" b="1" kern="0" dirty="0">
                <a:solidFill>
                  <a:srgbClr val="00B0F0"/>
                </a:solidFill>
                <a:effectLst/>
                <a:ea typeface="Times New Roman" panose="02020603050405020304" pitchFamily="18" charset="0"/>
                <a:cs typeface="Traditional Arabic" panose="02020603050405020304" pitchFamily="18" charset="-78"/>
              </a:rPr>
              <a:t>أ</a:t>
            </a:r>
            <a:r>
              <a:rPr lang="ar-SA" sz="3200" b="1" kern="0" dirty="0">
                <a:solidFill>
                  <a:srgbClr val="00B0F0"/>
                </a:solidFill>
                <a:effectLst/>
                <a:ea typeface="Times New Roman" panose="02020603050405020304" pitchFamily="18" charset="0"/>
                <a:cs typeface="Traditional Arabic" panose="02020603050405020304" pitchFamily="18" charset="-78"/>
              </a:rPr>
              <a:t>هداف اقتصاديات التعليم </a:t>
            </a:r>
            <a:endParaRPr lang="ar-JO" sz="2800" b="1" kern="0" dirty="0">
              <a:solidFill>
                <a:srgbClr val="00B0F0"/>
              </a:solidFill>
              <a:effectLst/>
              <a:ea typeface="Times New Roman" panose="02020603050405020304" pitchFamily="18" charset="0"/>
              <a:cs typeface="Traditional Arabic" panose="02020603050405020304" pitchFamily="18" charset="-78"/>
            </a:endParaRPr>
          </a:p>
          <a:p>
            <a:pPr marL="457200" indent="-457200" algn="r" rtl="1">
              <a:lnSpc>
                <a:spcPct val="150000"/>
              </a:lnSpc>
              <a:buFont typeface="+mj-lt"/>
              <a:buAutoNum type="arabicPeriod"/>
            </a:pP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رفع مستوى الكفاية الاقتصادية للتعليم</a:t>
            </a:r>
            <a:r>
              <a:rPr lang="ar-JO"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a:t>
            </a: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و ذلك من خلال التوظيف الأمثل للإمكانيات وزيادة الموارد المخصصة للتعليم لضمان الجودة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228600" marR="0" indent="-457200" algn="r" rtl="1">
              <a:lnSpc>
                <a:spcPct val="150000"/>
              </a:lnSpc>
              <a:spcBef>
                <a:spcPts val="0"/>
              </a:spcBef>
              <a:spcAft>
                <a:spcPts val="800"/>
              </a:spcAft>
              <a:buFont typeface="+mj-lt"/>
              <a:buAutoNum type="arabicPeriod"/>
            </a:pPr>
            <a:r>
              <a:rPr lang="ar-SA" sz="2400" b="1" kern="0" dirty="0">
                <a:solidFill>
                  <a:srgbClr val="333333"/>
                </a:solidFill>
                <a:latin typeface="Calibri" panose="020F0502020204030204" pitchFamily="34" charset="0"/>
                <a:cs typeface="Traditional Arabic" panose="02020603050405020304" pitchFamily="18" charset="-78"/>
              </a:rPr>
              <a:t> إيجاد مستثمرين فاعلين يدخلون كشركاء مع ما تتبناه الدولة من مشاريع و مصاريف في المجال التعليمي .</a:t>
            </a:r>
            <a:endParaRPr lang="en-US" sz="2400" b="1" kern="0" dirty="0">
              <a:solidFill>
                <a:srgbClr val="333333"/>
              </a:solidFill>
              <a:latin typeface="Calibri" panose="020F0502020204030204" pitchFamily="34" charset="0"/>
              <a:cs typeface="Traditional Arabic" panose="02020603050405020304" pitchFamily="18" charset="-78"/>
            </a:endParaRPr>
          </a:p>
          <a:p>
            <a:pPr marL="228600" marR="0" indent="-457200" algn="r" rtl="1">
              <a:lnSpc>
                <a:spcPct val="150000"/>
              </a:lnSpc>
              <a:spcBef>
                <a:spcPts val="0"/>
              </a:spcBef>
              <a:spcAft>
                <a:spcPts val="800"/>
              </a:spcAft>
              <a:buFont typeface="+mj-lt"/>
              <a:buAutoNum type="arabicPeriod"/>
            </a:pPr>
            <a:r>
              <a:rPr lang="ar-SA" sz="2400" b="1" kern="0" dirty="0">
                <a:solidFill>
                  <a:srgbClr val="333333"/>
                </a:solidFill>
                <a:latin typeface="Calibri" panose="020F0502020204030204" pitchFamily="34" charset="0"/>
                <a:cs typeface="Traditional Arabic" panose="02020603050405020304" pitchFamily="18" charset="-78"/>
              </a:rPr>
              <a:t>التخطيط الجيد لكل البرامج التعليمية و السياسات التربوية</a:t>
            </a:r>
            <a:r>
              <a:rPr lang="ar-JO" sz="2400" b="1" kern="0" dirty="0">
                <a:solidFill>
                  <a:srgbClr val="333333"/>
                </a:solidFill>
                <a:latin typeface="Calibri" panose="020F0502020204030204" pitchFamily="34" charset="0"/>
                <a:cs typeface="Traditional Arabic" panose="02020603050405020304" pitchFamily="18" charset="-78"/>
              </a:rPr>
              <a:t>، </a:t>
            </a:r>
            <a:r>
              <a:rPr lang="ar-SA" sz="2400" b="1" kern="0" dirty="0">
                <a:solidFill>
                  <a:srgbClr val="333333"/>
                </a:solidFill>
                <a:latin typeface="Calibri" panose="020F0502020204030204" pitchFamily="34" charset="0"/>
                <a:cs typeface="Traditional Arabic" panose="02020603050405020304" pitchFamily="18" charset="-78"/>
              </a:rPr>
              <a:t>والتي تسعى لتحقيق اقتصاد استثماري جيد .</a:t>
            </a:r>
            <a:endParaRPr lang="en-US" sz="2400" b="1" kern="0" dirty="0">
              <a:solidFill>
                <a:srgbClr val="333333"/>
              </a:solidFill>
              <a:latin typeface="Calibri" panose="020F0502020204030204" pitchFamily="34" charset="0"/>
              <a:cs typeface="Traditional Arabic" panose="02020603050405020304" pitchFamily="18" charset="-78"/>
            </a:endParaRPr>
          </a:p>
          <a:p>
            <a:pPr marL="228600" marR="0" indent="-457200" algn="r" rtl="1">
              <a:lnSpc>
                <a:spcPct val="150000"/>
              </a:lnSpc>
              <a:spcBef>
                <a:spcPts val="0"/>
              </a:spcBef>
              <a:spcAft>
                <a:spcPts val="800"/>
              </a:spcAft>
              <a:buFont typeface="+mj-lt"/>
              <a:buAutoNum type="arabicPeriod"/>
            </a:pPr>
            <a:r>
              <a:rPr lang="ar-SA" sz="2400" b="1" kern="0" dirty="0">
                <a:solidFill>
                  <a:srgbClr val="333333"/>
                </a:solidFill>
                <a:latin typeface="Calibri" panose="020F0502020204030204" pitchFamily="34" charset="0"/>
                <a:cs typeface="Traditional Arabic" panose="02020603050405020304" pitchFamily="18" charset="-78"/>
              </a:rPr>
              <a:t>تشجيع المجتمع المحلي على المشاركة الفعالة في كافة المشاريع التربوية التي تتبناها الدولة في الاستثمار في مجال التعليم .</a:t>
            </a:r>
            <a:endParaRPr lang="en-US" sz="2400" b="1" kern="0" dirty="0">
              <a:solidFill>
                <a:srgbClr val="333333"/>
              </a:solidFill>
              <a:latin typeface="Calibri" panose="020F0502020204030204" pitchFamily="34" charset="0"/>
              <a:cs typeface="Traditional Arabic" panose="02020603050405020304" pitchFamily="18" charset="-78"/>
            </a:endParaRPr>
          </a:p>
          <a:p>
            <a:pPr marL="457200" indent="-457200" algn="r" rtl="1">
              <a:buFont typeface="+mj-lt"/>
              <a:buAutoNum type="arabicPeriod"/>
            </a:pPr>
            <a:r>
              <a:rPr lang="ar-SA" sz="2400" b="1" kern="0" dirty="0">
                <a:solidFill>
                  <a:srgbClr val="333333"/>
                </a:solidFill>
                <a:latin typeface="Calibri" panose="020F0502020204030204" pitchFamily="34" charset="0"/>
                <a:cs typeface="Traditional Arabic" panose="02020603050405020304" pitchFamily="18" charset="-78"/>
              </a:rPr>
              <a:t>نشر ثقافة الاقتصاد التعليمي مفهوماً و عملاً في كافة أجهزة الوزارة و التوعية بأهمية البعد الاقتصادي في اتخاذ القرار </a:t>
            </a:r>
            <a:r>
              <a:rPr lang="ar-SA" sz="2400" b="1" kern="0" dirty="0">
                <a:solidFill>
                  <a:srgbClr val="333333"/>
                </a:solidFill>
                <a:effectLst/>
                <a:ea typeface="Times New Roman" panose="02020603050405020304" pitchFamily="18" charset="0"/>
                <a:cs typeface="Traditional Arabic" panose="02020603050405020304" pitchFamily="18" charset="-78"/>
              </a:rPr>
              <a:t>التربوي </a:t>
            </a:r>
            <a:r>
              <a:rPr lang="en-US" sz="2400" dirty="0">
                <a:solidFill>
                  <a:srgbClr val="333333"/>
                </a:solidFill>
                <a:effectLst/>
                <a:latin typeface="Calibri" panose="020F0502020204030204" pitchFamily="34" charset="0"/>
                <a:ea typeface="Calibri" panose="020F0502020204030204" pitchFamily="34" charset="0"/>
              </a:rPr>
              <a:t>.</a:t>
            </a:r>
            <a:br>
              <a:rPr lang="en-US" sz="2400" dirty="0">
                <a:solidFill>
                  <a:srgbClr val="333333"/>
                </a:solidFill>
                <a:effectLst/>
                <a:latin typeface="Calibri" panose="020F0502020204030204" pitchFamily="34" charset="0"/>
                <a:ea typeface="Calibri" panose="020F0502020204030204" pitchFamily="34" charset="0"/>
              </a:rPr>
            </a:br>
            <a:endParaRPr lang="en-US" sz="2400" b="1" i="0" u="none" strike="noStrike" baseline="0" dirty="0">
              <a:solidFill>
                <a:srgbClr val="00B0F0"/>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DBF8D4E0-E46E-7F45-3075-08C37233F6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 y="1273183"/>
            <a:ext cx="2628900" cy="981719"/>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247159">
        <p14:prism isInverted="1"/>
      </p:transition>
    </mc:Choice>
    <mc:Fallback xmlns="">
      <p:transition spd="slow" advTm="2471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1127761" y="1643896"/>
            <a:ext cx="10409586" cy="4384277"/>
          </a:xfrm>
          <a:prstGeom prst="rect">
            <a:avLst/>
          </a:prstGeom>
          <a:noFill/>
        </p:spPr>
        <p:txBody>
          <a:bodyPr wrap="square" rtlCol="0">
            <a:spAutoFit/>
          </a:bodyPr>
          <a:lstStyle/>
          <a:p>
            <a:pPr algn="just"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5. </a:t>
            </a:r>
            <a:r>
              <a:rPr lang="ar-SA" sz="2400" kern="0" dirty="0">
                <a:solidFill>
                  <a:srgbClr val="000000"/>
                </a:solidFill>
                <a:effectLst/>
                <a:ea typeface="Times New Roman" panose="02020603050405020304" pitchFamily="18" charset="0"/>
                <a:cs typeface="Calibri" panose="020F0502020204030204" pitchFamily="34" charset="0"/>
              </a:rPr>
              <a:t>يزيد التعليم من إنتاجية العمال وذلك من خلال اكتساب القوى العاملة المهارات والمعارف</a:t>
            </a:r>
            <a:r>
              <a:rPr lang="ar-JO" sz="2400" kern="0" dirty="0">
                <a:solidFill>
                  <a:srgbClr val="000000"/>
                </a:solidFill>
                <a:effectLst/>
                <a:ea typeface="Times New Roman" panose="02020603050405020304" pitchFamily="18" charset="0"/>
                <a:cs typeface="Calibri" panose="020F0502020204030204" pitchFamily="34" charset="0"/>
              </a:rPr>
              <a:t>.</a:t>
            </a:r>
            <a:r>
              <a:rPr lang="ar-SA" sz="2400" kern="0" dirty="0">
                <a:solidFill>
                  <a:srgbClr val="000000"/>
                </a:solidFill>
                <a:effectLst/>
                <a:ea typeface="Times New Roman" panose="02020603050405020304" pitchFamily="18" charset="0"/>
                <a:cs typeface="Calibri" panose="020F0502020204030204" pitchFamily="34" charset="0"/>
              </a:rPr>
              <a:t> </a:t>
            </a:r>
            <a:endParaRPr lang="ar-JO" sz="2400" kern="0" dirty="0">
              <a:solidFill>
                <a:srgbClr val="000000"/>
              </a:solidFill>
              <a:effectLst/>
              <a:ea typeface="Times New Roman" panose="02020603050405020304" pitchFamily="18" charset="0"/>
              <a:cs typeface="Calibri" panose="020F0502020204030204" pitchFamily="34" charset="0"/>
            </a:endParaRPr>
          </a:p>
          <a:p>
            <a:pPr algn="just"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6. </a:t>
            </a:r>
            <a:r>
              <a:rPr lang="ar-SA" sz="2400" kern="0" dirty="0">
                <a:solidFill>
                  <a:srgbClr val="000000"/>
                </a:solidFill>
                <a:effectLst/>
                <a:ea typeface="Times New Roman" panose="02020603050405020304" pitchFamily="18" charset="0"/>
                <a:cs typeface="Calibri" panose="020F0502020204030204" pitchFamily="34" charset="0"/>
              </a:rPr>
              <a:t>ويعمل أيضا على </a:t>
            </a:r>
            <a:r>
              <a:rPr lang="ar-JO" sz="2400" kern="0" dirty="0">
                <a:solidFill>
                  <a:srgbClr val="000000"/>
                </a:solidFill>
                <a:effectLst/>
                <a:ea typeface="Times New Roman" panose="02020603050405020304" pitchFamily="18" charset="0"/>
                <a:cs typeface="Calibri" panose="020F0502020204030204" pitchFamily="34" charset="0"/>
              </a:rPr>
              <a:t>ص</a:t>
            </a:r>
            <a:r>
              <a:rPr lang="ar-SA" sz="2400" kern="0" dirty="0">
                <a:solidFill>
                  <a:srgbClr val="000000"/>
                </a:solidFill>
                <a:effectLst/>
                <a:ea typeface="Times New Roman" panose="02020603050405020304" pitchFamily="18" charset="0"/>
                <a:cs typeface="Calibri" panose="020F0502020204030204" pitchFamily="34" charset="0"/>
              </a:rPr>
              <a:t>قل مواهب الأفراد وزيادة كفاءتهم وقدرتهم على استيعاب التكنولوجيا والفنون الإنتاجية المتطورة.</a:t>
            </a:r>
            <a:endParaRPr lang="ar-JO" sz="2400" kern="0" dirty="0">
              <a:solidFill>
                <a:srgbClr val="000000"/>
              </a:solidFill>
              <a:effectLst/>
              <a:ea typeface="Times New Roman" panose="02020603050405020304" pitchFamily="18" charset="0"/>
              <a:cs typeface="Calibri" panose="020F0502020204030204" pitchFamily="34" charset="0"/>
            </a:endParaRPr>
          </a:p>
          <a:p>
            <a:pPr algn="r"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7. </a:t>
            </a:r>
            <a:r>
              <a:rPr lang="ar-SA" sz="2400" kern="0" dirty="0">
                <a:solidFill>
                  <a:srgbClr val="000000"/>
                </a:solidFill>
                <a:effectLst/>
                <a:ea typeface="Times New Roman" panose="02020603050405020304" pitchFamily="18" charset="0"/>
                <a:cs typeface="Calibri" panose="020F0502020204030204" pitchFamily="34" charset="0"/>
              </a:rPr>
              <a:t>يساعد التعليم على تراكم رأس المال فهو يمكن ان يكون مكملا لرأس المال المادي، ويعني ذلك ان تراكم رأس المال في النمو الاقتصادي يكون ذا فائدة كبيرة إلى ذلك الحد الذي يتوفر فيه رأس المال البشري بدرجة كافية ليكمل التحسينات في رأس المال المادي، فرأس المال</a:t>
            </a:r>
            <a:r>
              <a:rPr lang="ar-JO" sz="2400" kern="0" dirty="0">
                <a:solidFill>
                  <a:srgbClr val="000000"/>
                </a:solidFill>
                <a:effectLst/>
                <a:ea typeface="Times New Roman" panose="02020603050405020304" pitchFamily="18" charset="0"/>
                <a:cs typeface="Calibri" panose="020F0502020204030204" pitchFamily="34" charset="0"/>
              </a:rPr>
              <a:t> </a:t>
            </a:r>
            <a:r>
              <a:rPr lang="ar-SA" sz="2400" kern="0" dirty="0">
                <a:solidFill>
                  <a:srgbClr val="000000"/>
                </a:solidFill>
                <a:effectLst/>
                <a:ea typeface="Times New Roman" panose="02020603050405020304" pitchFamily="18" charset="0"/>
                <a:cs typeface="Calibri" panose="020F0502020204030204" pitchFamily="34" charset="0"/>
              </a:rPr>
              <a:t>المادي يجب ان يتوفر له العقلية البشرية بالعدد اللازم لاستخدامه في تطوير العملية الإنتاجية </a:t>
            </a:r>
            <a:br>
              <a:rPr lang="ar-YE" sz="2000" kern="0" dirty="0">
                <a:solidFill>
                  <a:srgbClr val="000000"/>
                </a:solidFill>
                <a:cs typeface="Calibri" panose="020F0502020204030204" pitchFamily="34" charset="0"/>
              </a:rPr>
            </a:br>
            <a:endParaRPr lang="ar-YE" sz="20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122327">
        <p14:prism isInverted="1"/>
      </p:transition>
    </mc:Choice>
    <mc:Fallback xmlns="">
      <p:transition spd="slow" advTm="12232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777922" y="1643896"/>
            <a:ext cx="10759425" cy="4342856"/>
          </a:xfrm>
          <a:prstGeom prst="rect">
            <a:avLst/>
          </a:prstGeom>
          <a:noFill/>
        </p:spPr>
        <p:txBody>
          <a:bodyPr wrap="square" rtlCol="0">
            <a:spAutoFit/>
          </a:bodyPr>
          <a:lstStyle/>
          <a:p>
            <a:pPr algn="just" rtl="1">
              <a:lnSpc>
                <a:spcPct val="150000"/>
              </a:lnSpc>
            </a:pPr>
            <a:r>
              <a:rPr lang="ar-JO" sz="2000" kern="0" dirty="0">
                <a:solidFill>
                  <a:srgbClr val="000000"/>
                </a:solidFill>
                <a:effectLst/>
                <a:ea typeface="Times New Roman" panose="02020603050405020304" pitchFamily="18" charset="0"/>
                <a:cs typeface="Calibri" panose="020F0502020204030204" pitchFamily="34" charset="0"/>
              </a:rPr>
              <a:t>8</a:t>
            </a:r>
            <a:r>
              <a:rPr lang="ar-JO" sz="2100" kern="0" dirty="0">
                <a:solidFill>
                  <a:srgbClr val="000000"/>
                </a:solidFill>
                <a:effectLst/>
                <a:ea typeface="Times New Roman" panose="02020603050405020304" pitchFamily="18" charset="0"/>
                <a:cs typeface="Calibri" panose="020F0502020204030204" pitchFamily="34" charset="0"/>
              </a:rPr>
              <a:t>. يساعد التعليم على التقدم الفني، وذلك من خلال البحث العلمي وتطوير المناهج والمقررات التي تدرس وتطوير التعليم وتطوير أنظمته باستمرار يؤدي إلى زيادة مقدرة الافراد على القيام بالبحوث العلمية والفنية وبذلك تزيد قيمة رأس المال البشري والتي تقوم بدورها بالاختراعات الفنية والابتكارات </a:t>
            </a:r>
          </a:p>
          <a:p>
            <a:pPr algn="just" rtl="1">
              <a:lnSpc>
                <a:spcPct val="150000"/>
              </a:lnSpc>
            </a:pPr>
            <a:r>
              <a:rPr lang="ar-JO" sz="2100" kern="0" dirty="0">
                <a:solidFill>
                  <a:srgbClr val="000000"/>
                </a:solidFill>
                <a:effectLst/>
                <a:ea typeface="Times New Roman" panose="02020603050405020304" pitchFamily="18" charset="0"/>
                <a:cs typeface="Calibri" panose="020F0502020204030204" pitchFamily="34" charset="0"/>
              </a:rPr>
              <a:t>9. ويساعد التعليم أيضا في تطبيق مبدأ التخصص وتقسيم العمل والذي ينتج عنه تخصصات دقيقة ومهارات محددة مما يجعل استخدام الآلات والمعدات الحديثة أمرا ميسورا. </a:t>
            </a:r>
          </a:p>
          <a:p>
            <a:pPr algn="just" rtl="1">
              <a:lnSpc>
                <a:spcPct val="150000"/>
              </a:lnSpc>
            </a:pPr>
            <a:r>
              <a:rPr lang="ar-JO" sz="2100" kern="0" dirty="0">
                <a:solidFill>
                  <a:srgbClr val="000000"/>
                </a:solidFill>
                <a:effectLst/>
                <a:ea typeface="Times New Roman" panose="02020603050405020304" pitchFamily="18" charset="0"/>
                <a:cs typeface="Calibri" panose="020F0502020204030204" pitchFamily="34" charset="0"/>
              </a:rPr>
              <a:t>10. يؤدي التعليم إلى كبر أحجام المشاريع وذلك عن طريق مساهمته في زيادة التقدم الفني وزيادة رأس المال المادي. </a:t>
            </a:r>
          </a:p>
          <a:p>
            <a:pPr algn="r" rtl="1">
              <a:lnSpc>
                <a:spcPct val="150000"/>
              </a:lnSpc>
            </a:pPr>
            <a:r>
              <a:rPr lang="ar-JO" sz="2100" kern="0" dirty="0">
                <a:solidFill>
                  <a:srgbClr val="000000"/>
                </a:solidFill>
                <a:effectLst/>
                <a:ea typeface="Times New Roman" panose="02020603050405020304" pitchFamily="18" charset="0"/>
                <a:cs typeface="Calibri" panose="020F0502020204030204" pitchFamily="34" charset="0"/>
              </a:rPr>
              <a:t> يمد التعليم متخذي القرارات الفنية والاقتصادية بالمعلومات ونظرة أكثر شمولا بحيث يمكن تجنب وقوع أخطاء في المستقبل</a:t>
            </a:r>
            <a:r>
              <a:rPr lang="ar-JO" sz="2000" kern="0" dirty="0">
                <a:solidFill>
                  <a:srgbClr val="000000"/>
                </a:solidFill>
                <a:effectLst/>
                <a:ea typeface="Times New Roman" panose="02020603050405020304" pitchFamily="18" charset="0"/>
                <a:cs typeface="Calibri" panose="020F0502020204030204" pitchFamily="34" charset="0"/>
              </a:rPr>
              <a:t>.</a:t>
            </a:r>
            <a:br>
              <a:rPr lang="ar-YE" kern="0" dirty="0">
                <a:solidFill>
                  <a:srgbClr val="000000"/>
                </a:solidFill>
                <a:cs typeface="Calibri" panose="020F0502020204030204" pitchFamily="34" charset="0"/>
              </a:rPr>
            </a:br>
            <a:endParaRPr lang="ar-YE"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4108477832"/>
      </p:ext>
    </p:extLst>
  </p:cSld>
  <p:clrMapOvr>
    <a:masterClrMapping/>
  </p:clrMapOvr>
  <mc:AlternateContent xmlns:mc="http://schemas.openxmlformats.org/markup-compatibility/2006" xmlns:p14="http://schemas.microsoft.com/office/powerpoint/2010/main">
    <mc:Choice Requires="p14">
      <p:transition spd="slow" p14:dur="1600" advTm="156009">
        <p14:prism isInverted="1"/>
      </p:transition>
    </mc:Choice>
    <mc:Fallback xmlns="">
      <p:transition spd="slow" advTm="15600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8" name="TextBox 17">
            <a:extLst>
              <a:ext uri="{FF2B5EF4-FFF2-40B4-BE49-F238E27FC236}">
                <a16:creationId xmlns:a16="http://schemas.microsoft.com/office/drawing/2014/main" id="{895D895A-C544-381F-36FD-E6E4DA144EED}"/>
              </a:ext>
            </a:extLst>
          </p:cNvPr>
          <p:cNvSpPr txBox="1"/>
          <p:nvPr/>
        </p:nvSpPr>
        <p:spPr>
          <a:xfrm>
            <a:off x="2456598" y="1433015"/>
            <a:ext cx="7040490" cy="707886"/>
          </a:xfrm>
          <a:prstGeom prst="rect">
            <a:avLst/>
          </a:prstGeom>
          <a:noFill/>
        </p:spPr>
        <p:txBody>
          <a:bodyPr wrap="square" rtlCol="0">
            <a:spAutoFit/>
          </a:bodyPr>
          <a:lstStyle/>
          <a:p>
            <a:pPr algn="ctr"/>
            <a:r>
              <a:rPr lang="ar-JO" sz="4000" dirty="0">
                <a:solidFill>
                  <a:srgbClr val="00B0F0"/>
                </a:solidFill>
              </a:rPr>
              <a:t>مجالات البحث في اقتصاديات التعليم</a:t>
            </a:r>
            <a:endParaRPr lang="en-US" sz="4000" dirty="0">
              <a:solidFill>
                <a:srgbClr val="00B0F0"/>
              </a:solidFill>
            </a:endParaRPr>
          </a:p>
        </p:txBody>
      </p:sp>
      <p:pic>
        <p:nvPicPr>
          <p:cNvPr id="3" name="Picture 2">
            <a:extLst>
              <a:ext uri="{FF2B5EF4-FFF2-40B4-BE49-F238E27FC236}">
                <a16:creationId xmlns:a16="http://schemas.microsoft.com/office/drawing/2014/main" id="{0E508B33-19EC-3701-B553-EF21E78D6F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690" y="2481262"/>
            <a:ext cx="6114197" cy="3402021"/>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25498">
        <p14:prism isInverted="1"/>
      </p:transition>
    </mc:Choice>
    <mc:Fallback xmlns="">
      <p:transition spd="slow" advTm="254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6278BDE9-38C4-8979-CE01-06C214593AAA}"/>
              </a:ext>
            </a:extLst>
          </p:cNvPr>
          <p:cNvSpPr txBox="1"/>
          <p:nvPr/>
        </p:nvSpPr>
        <p:spPr>
          <a:xfrm>
            <a:off x="2688609" y="1760561"/>
            <a:ext cx="7287904" cy="523220"/>
          </a:xfrm>
          <a:prstGeom prst="rect">
            <a:avLst/>
          </a:prstGeom>
          <a:noFill/>
        </p:spPr>
        <p:txBody>
          <a:bodyPr wrap="square" rtlCol="0">
            <a:spAutoFit/>
          </a:bodyPr>
          <a:lstStyle/>
          <a:p>
            <a:pPr algn="ctr"/>
            <a:r>
              <a:rPr lang="ar-SA" sz="2800" b="1" kern="0" dirty="0">
                <a:solidFill>
                  <a:srgbClr val="00B0F0"/>
                </a:solidFill>
                <a:effectLst/>
                <a:ea typeface="Times New Roman" panose="02020603050405020304" pitchFamily="18" charset="0"/>
                <a:cs typeface="Traditional Arabic" panose="02020603050405020304" pitchFamily="18" charset="-78"/>
              </a:rPr>
              <a:t>مجالات البحث في اقتصاديات التعليم</a:t>
            </a:r>
            <a:endParaRPr lang="en-US" sz="2800" dirty="0">
              <a:solidFill>
                <a:srgbClr val="00B0F0"/>
              </a:solidFill>
            </a:endParaRPr>
          </a:p>
        </p:txBody>
      </p:sp>
      <p:sp>
        <p:nvSpPr>
          <p:cNvPr id="4" name="TextBox 3">
            <a:extLst>
              <a:ext uri="{FF2B5EF4-FFF2-40B4-BE49-F238E27FC236}">
                <a16:creationId xmlns:a16="http://schemas.microsoft.com/office/drawing/2014/main" id="{2F6112A2-F56D-1924-7370-67075BFD88A8}"/>
              </a:ext>
            </a:extLst>
          </p:cNvPr>
          <p:cNvSpPr txBox="1"/>
          <p:nvPr/>
        </p:nvSpPr>
        <p:spPr>
          <a:xfrm>
            <a:off x="820039" y="2324350"/>
            <a:ext cx="10604310" cy="3744615"/>
          </a:xfrm>
          <a:prstGeom prst="rect">
            <a:avLst/>
          </a:prstGeom>
          <a:noFill/>
        </p:spPr>
        <p:txBody>
          <a:bodyPr wrap="square" rtlCol="0">
            <a:spAutoFit/>
          </a:bodyPr>
          <a:lstStyle/>
          <a:p>
            <a:pPr marL="0" marR="0" indent="-228600" algn="r" rtl="1">
              <a:lnSpc>
                <a:spcPct val="150000"/>
              </a:lnSpc>
              <a:spcBef>
                <a:spcPts val="0"/>
              </a:spcBef>
              <a:spcAft>
                <a:spcPts val="800"/>
              </a:spcAft>
            </a:pP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1-</a:t>
            </a:r>
            <a:r>
              <a:rPr lang="ar-SA" sz="2400" b="1" kern="0"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rPr>
              <a:t> </a:t>
            </a: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مقدار المبالغ التي ينبغي على الدولة أن تنفقها على التعليم ووسائل تدبير هذه المبالغ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indent="-228600" algn="r" rtl="1">
              <a:lnSpc>
                <a:spcPct val="150000"/>
              </a:lnSpc>
              <a:spcBef>
                <a:spcPts val="0"/>
              </a:spcBef>
              <a:spcAft>
                <a:spcPts val="800"/>
              </a:spcAft>
            </a:pP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2-</a:t>
            </a:r>
            <a:r>
              <a:rPr lang="ar-SA" sz="2400" b="1" kern="0"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rPr>
              <a:t> </a:t>
            </a: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الانفاق على التعليم هل هو إنفاق استثماري أو استهلاكي ؟ و ما هو العائد من هذا الاستثمار؟.</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indent="-228600" algn="r" rtl="1">
              <a:lnSpc>
                <a:spcPct val="150000"/>
              </a:lnSpc>
              <a:spcBef>
                <a:spcPts val="0"/>
              </a:spcBef>
              <a:spcAft>
                <a:spcPts val="800"/>
              </a:spcAft>
            </a:pP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3-</a:t>
            </a:r>
            <a:r>
              <a:rPr lang="ar-SA" sz="2400" b="1" kern="0"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rPr>
              <a:t> </a:t>
            </a: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تحديد التركيبة المثلى من وقت التلاميذ و</a:t>
            </a:r>
            <a:r>
              <a:rPr lang="ar-JO"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ا</a:t>
            </a: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لمدرسين والمباني والأدوات اللازمة للعملية التعليمية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indent="-228600" algn="r" rtl="1">
              <a:lnSpc>
                <a:spcPct val="150000"/>
              </a:lnSpc>
              <a:spcBef>
                <a:spcPts val="0"/>
              </a:spcBef>
              <a:spcAft>
                <a:spcPts val="800"/>
              </a:spcAft>
            </a:pP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4-</a:t>
            </a:r>
            <a:r>
              <a:rPr lang="ar-SA" sz="2400" b="1" kern="0"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rPr>
              <a:t> </a:t>
            </a: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تحديد الهيكل الأمثل للهرم التعليمي</a:t>
            </a:r>
            <a:r>
              <a:rPr lang="ar-JO"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 </a:t>
            </a: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وتحديد عدد التلاميذ عند كل مستوى من مستويات التعليم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indent="-228600" algn="r" rtl="1">
              <a:lnSpc>
                <a:spcPct val="150000"/>
              </a:lnSpc>
              <a:spcBef>
                <a:spcPts val="0"/>
              </a:spcBef>
              <a:spcAft>
                <a:spcPts val="800"/>
              </a:spcAft>
            </a:pP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5-</a:t>
            </a:r>
            <a:r>
              <a:rPr lang="ar-SA" sz="2400" b="1" kern="0" dirty="0">
                <a:solidFill>
                  <a:srgbClr val="333333"/>
                </a:solidFill>
                <a:effectLst/>
                <a:latin typeface="Calibri" panose="020F0502020204030204" pitchFamily="34" charset="0"/>
                <a:ea typeface="Times New Roman" panose="02020603050405020304" pitchFamily="18" charset="0"/>
                <a:cs typeface="Times New Roman" panose="02020603050405020304" pitchFamily="18" charset="0"/>
              </a:rPr>
              <a:t> </a:t>
            </a: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تحديد التوليفة المناسبة من التعليم الرسمي الذي يتم داخل المدارس و الكليات</a:t>
            </a:r>
            <a:r>
              <a:rPr lang="ar-JO"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 </a:t>
            </a:r>
            <a:r>
              <a:rPr lang="ar-SA" sz="2400" b="1" kern="0" dirty="0">
                <a:solidFill>
                  <a:srgbClr val="333333"/>
                </a:solidFill>
                <a:effectLst/>
                <a:latin typeface="Calibri" panose="020F0502020204030204" pitchFamily="34" charset="0"/>
                <a:ea typeface="Times New Roman" panose="02020603050405020304" pitchFamily="18" charset="0"/>
                <a:cs typeface="Traditional Arabic" panose="02020603050405020304" pitchFamily="18" charset="-78"/>
              </a:rPr>
              <a:t>و التعليم غير الرسمي الذي يتم خارجها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2400" b="1" kern="0" dirty="0">
                <a:solidFill>
                  <a:srgbClr val="333333"/>
                </a:solidFill>
                <a:effectLst/>
                <a:ea typeface="Times New Roman" panose="02020603050405020304" pitchFamily="18" charset="0"/>
                <a:cs typeface="Traditional Arabic" panose="02020603050405020304" pitchFamily="18" charset="-78"/>
              </a:rPr>
              <a:t>6-</a:t>
            </a:r>
            <a:r>
              <a:rPr lang="ar-SA" sz="2400" b="1" kern="0" dirty="0">
                <a:solidFill>
                  <a:srgbClr val="333333"/>
                </a:solidFill>
                <a:effectLst/>
                <a:ea typeface="Times New Roman" panose="02020603050405020304" pitchFamily="18" charset="0"/>
                <a:cs typeface="Times New Roman" panose="02020603050405020304" pitchFamily="18" charset="0"/>
              </a:rPr>
              <a:t> </a:t>
            </a:r>
            <a:r>
              <a:rPr lang="ar-SA" sz="2400" b="1" kern="0" dirty="0">
                <a:solidFill>
                  <a:srgbClr val="333333"/>
                </a:solidFill>
                <a:effectLst/>
                <a:ea typeface="Times New Roman" panose="02020603050405020304" pitchFamily="18" charset="0"/>
                <a:cs typeface="Traditional Arabic" panose="02020603050405020304" pitchFamily="18" charset="-78"/>
              </a:rPr>
              <a:t>مساهمة التعليم في تنمية العنصر البشري و حثه على المساهمة في دفع عجلة التنمية الاقتصادية</a:t>
            </a:r>
            <a:endParaRPr lang="en-US" sz="2400" dirty="0"/>
          </a:p>
        </p:txBody>
      </p:sp>
      <p:pic>
        <p:nvPicPr>
          <p:cNvPr id="10" name="Picture 9">
            <a:extLst>
              <a:ext uri="{FF2B5EF4-FFF2-40B4-BE49-F238E27FC236}">
                <a16:creationId xmlns:a16="http://schemas.microsoft.com/office/drawing/2014/main" id="{3008EAB0-80B4-3A7D-8584-98A24CD2BB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1260579"/>
            <a:ext cx="2686050" cy="856553"/>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211983">
        <p14:prism isInverted="1"/>
      </p:transition>
    </mc:Choice>
    <mc:Fallback xmlns="">
      <p:transition spd="slow" advTm="21198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868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181350" y="1333680"/>
            <a:ext cx="6459794" cy="671851"/>
          </a:xfrm>
          <a:prstGeom prst="rect">
            <a:avLst/>
          </a:prstGeom>
          <a:noFill/>
        </p:spPr>
        <p:txBody>
          <a:bodyPr wrap="square" rtlCol="0">
            <a:spAutoFit/>
          </a:bodyPr>
          <a:lstStyle/>
          <a:p>
            <a:pPr marL="0" marR="0" algn="ctr" rtl="1">
              <a:lnSpc>
                <a:spcPct val="150000"/>
              </a:lnSpc>
              <a:spcBef>
                <a:spcPts val="0"/>
              </a:spcBef>
              <a:spcAft>
                <a:spcPts val="800"/>
              </a:spcAft>
            </a:pPr>
            <a:r>
              <a:rPr lang="ar-JO" sz="2800" b="1" kern="10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العائد من التعليم</a:t>
            </a:r>
            <a:endParaRPr lang="en-US" sz="28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627798" y="2168412"/>
            <a:ext cx="10687370" cy="3913059"/>
          </a:xfrm>
          <a:prstGeom prst="rect">
            <a:avLst/>
          </a:prstGeom>
          <a:noFill/>
        </p:spPr>
        <p:txBody>
          <a:bodyPr wrap="square" rtlCol="0">
            <a:spAutoFit/>
          </a:bodyPr>
          <a:lstStyle/>
          <a:p>
            <a:pPr algn="just" rtl="1">
              <a:lnSpc>
                <a:spcPct val="150000"/>
              </a:lnSpc>
            </a:pPr>
            <a:r>
              <a:rPr lang="ar-JO" sz="2400" b="1" u="sng" kern="0" dirty="0">
                <a:solidFill>
                  <a:srgbClr val="000000"/>
                </a:solidFill>
                <a:effectLst/>
                <a:ea typeface="Times New Roman" panose="02020603050405020304" pitchFamily="18" charset="0"/>
                <a:cs typeface="Calibri" panose="020F0502020204030204" pitchFamily="34" charset="0"/>
              </a:rPr>
              <a:t>العائد لغة</a:t>
            </a:r>
            <a:r>
              <a:rPr lang="ar-JO" sz="2400" kern="0" dirty="0">
                <a:solidFill>
                  <a:srgbClr val="000000"/>
                </a:solidFill>
                <a:effectLst/>
                <a:ea typeface="Times New Roman" panose="02020603050405020304" pitchFamily="18" charset="0"/>
                <a:cs typeface="Calibri" panose="020F0502020204030204" pitchFamily="34" charset="0"/>
              </a:rPr>
              <a:t>: اسم فاعل من عاد والعائد دخل إيراد، وما يعود من ربح عائد للتجارة، وعائدات العمل منفعته وعائدات الدولة: مداخيلها. </a:t>
            </a:r>
          </a:p>
          <a:p>
            <a:pPr algn="just" rtl="1">
              <a:lnSpc>
                <a:spcPct val="150000"/>
              </a:lnSpc>
            </a:pPr>
            <a:r>
              <a:rPr lang="ar-JO" sz="2400" b="1" u="sng" kern="0" dirty="0">
                <a:solidFill>
                  <a:srgbClr val="000000"/>
                </a:solidFill>
                <a:effectLst/>
                <a:ea typeface="Times New Roman" panose="02020603050405020304" pitchFamily="18" charset="0"/>
                <a:cs typeface="Calibri" panose="020F0502020204030204" pitchFamily="34" charset="0"/>
              </a:rPr>
              <a:t>والعائد في الاصطلاح الاقتصادي </a:t>
            </a:r>
            <a:r>
              <a:rPr lang="ar-JO" sz="2400" kern="0" dirty="0">
                <a:solidFill>
                  <a:srgbClr val="000000"/>
                </a:solidFill>
                <a:effectLst/>
                <a:ea typeface="Times New Roman" panose="02020603050405020304" pitchFamily="18" charset="0"/>
                <a:cs typeface="Calibri" panose="020F0502020204030204" pitchFamily="34" charset="0"/>
              </a:rPr>
              <a:t>هو: أفضل طريقة القياس الربحية وأداء الإدارة. </a:t>
            </a:r>
          </a:p>
          <a:p>
            <a:pPr algn="just"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يعرف </a:t>
            </a:r>
            <a:r>
              <a:rPr lang="ar-JO" sz="2400" b="1" u="sng" kern="0" dirty="0">
                <a:solidFill>
                  <a:srgbClr val="000000"/>
                </a:solidFill>
                <a:effectLst/>
                <a:ea typeface="Times New Roman" panose="02020603050405020304" pitchFamily="18" charset="0"/>
                <a:cs typeface="Calibri" panose="020F0502020204030204" pitchFamily="34" charset="0"/>
              </a:rPr>
              <a:t>معدل العائد على التعليم </a:t>
            </a:r>
            <a:r>
              <a:rPr lang="ar-JO" sz="2400" kern="0" dirty="0">
                <a:solidFill>
                  <a:srgbClr val="000000"/>
                </a:solidFill>
                <a:effectLst/>
                <a:ea typeface="Times New Roman" panose="02020603050405020304" pitchFamily="18" charset="0"/>
                <a:cs typeface="Calibri" panose="020F0502020204030204" pitchFamily="34" charset="0"/>
              </a:rPr>
              <a:t>بأنه: " الزيادة النسبية في دخل الفرد المتأتي من العمل في سوق تنافسي للعمل، نتيجة زيادة سنوات الدراسة بسنة واحدة ". يعتبر حساب معدلات العائد للتعليم شرطاً أساسياً مسبقاً وعلى درجة من الأهمية لعملية التخطيط التعليمي الناجح، ولكل من الأفراد أنفسهم والسلطات المسؤولة عن التعليم، وتعتبر معرفة العوائد من التعليم على درجة من الأهمية لتحديد الطلب على التعليم.</a:t>
            </a:r>
            <a:endParaRPr lang="en-US" sz="2800" dirty="0"/>
          </a:p>
        </p:txBody>
      </p:sp>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223222">
        <p14:prism isInverted="1"/>
      </p:transition>
    </mc:Choice>
    <mc:Fallback xmlns="">
      <p:transition spd="slow" advTm="22322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E663E696-5E6E-86A0-1BCC-CF18A434FEBA}"/>
              </a:ext>
            </a:extLst>
          </p:cNvPr>
          <p:cNvSpPr txBox="1"/>
          <p:nvPr/>
        </p:nvSpPr>
        <p:spPr>
          <a:xfrm>
            <a:off x="198858" y="1602696"/>
            <a:ext cx="10860682" cy="5444567"/>
          </a:xfrm>
          <a:prstGeom prst="rect">
            <a:avLst/>
          </a:prstGeom>
          <a:noFill/>
        </p:spPr>
        <p:txBody>
          <a:bodyPr wrap="square" rtlCol="0">
            <a:spAutoFit/>
          </a:bodyPr>
          <a:lstStyle/>
          <a:p>
            <a:pPr algn="ctr" rtl="1">
              <a:lnSpc>
                <a:spcPct val="150000"/>
              </a:lnSpc>
            </a:pPr>
            <a:r>
              <a:rPr lang="ar-JO" sz="2800" kern="0" dirty="0">
                <a:solidFill>
                  <a:srgbClr val="00B0F0"/>
                </a:solidFill>
                <a:effectLst/>
                <a:ea typeface="Times New Roman" panose="02020603050405020304" pitchFamily="18" charset="0"/>
                <a:cs typeface="Calibri" panose="020F0502020204030204" pitchFamily="34" charset="0"/>
              </a:rPr>
              <a:t>مراحل دراسة عوائد التعليم</a:t>
            </a:r>
          </a:p>
          <a:p>
            <a:pPr algn="just" rtl="1">
              <a:lnSpc>
                <a:spcPct val="150000"/>
              </a:lnSpc>
            </a:pPr>
            <a:r>
              <a:rPr lang="ar-SA" sz="2400" kern="0" dirty="0">
                <a:solidFill>
                  <a:srgbClr val="000000"/>
                </a:solidFill>
                <a:effectLst/>
                <a:ea typeface="Times New Roman" panose="02020603050405020304" pitchFamily="18" charset="0"/>
                <a:cs typeface="Calibri" panose="020F0502020204030204" pitchFamily="34" charset="0"/>
              </a:rPr>
              <a:t>قد مرت دراسة عوائد التعليم بمرحلتين أساسيتين: </a:t>
            </a:r>
            <a:endParaRPr lang="ar-JO" sz="2400" kern="0" dirty="0">
              <a:solidFill>
                <a:srgbClr val="000000"/>
              </a:solidFill>
              <a:effectLst/>
              <a:ea typeface="Times New Roman" panose="02020603050405020304" pitchFamily="18" charset="0"/>
              <a:cs typeface="Calibri" panose="020F0502020204030204" pitchFamily="34" charset="0"/>
            </a:endParaRPr>
          </a:p>
          <a:p>
            <a:pPr algn="just" rtl="1">
              <a:lnSpc>
                <a:spcPct val="150000"/>
              </a:lnSpc>
            </a:pPr>
            <a:r>
              <a:rPr lang="ar-SA" sz="2400" kern="0" dirty="0">
                <a:solidFill>
                  <a:srgbClr val="000000"/>
                </a:solidFill>
                <a:effectLst/>
                <a:ea typeface="Times New Roman" panose="02020603050405020304" pitchFamily="18" charset="0"/>
                <a:cs typeface="Calibri" panose="020F0502020204030204" pitchFamily="34" charset="0"/>
              </a:rPr>
              <a:t>المرحلة الأولى: مرحلة التقرير حيث لاحظ المفكرون والمتخصصون فروقاً جوهرية عامة بين المتعلمين وغير المتعلمين في جوانب السلوك والإنتاج وغير ذلك من الجوانب، ولقد دفعت هذه الفروق هؤلاء لتقرير وجود آثار وعوائد ايجابية للتعليم في بناء الإنسان. </a:t>
            </a:r>
            <a:endParaRPr lang="ar-JO" sz="2400" kern="0" dirty="0">
              <a:solidFill>
                <a:srgbClr val="000000"/>
              </a:solidFill>
              <a:effectLst/>
              <a:ea typeface="Times New Roman" panose="02020603050405020304" pitchFamily="18" charset="0"/>
              <a:cs typeface="Calibri" panose="020F0502020204030204" pitchFamily="34" charset="0"/>
            </a:endParaRPr>
          </a:p>
          <a:p>
            <a:pPr algn="r" rtl="1">
              <a:lnSpc>
                <a:spcPct val="150000"/>
              </a:lnSpc>
            </a:pPr>
            <a:r>
              <a:rPr lang="ar-SA" sz="2400" kern="0" dirty="0">
                <a:solidFill>
                  <a:srgbClr val="000000"/>
                </a:solidFill>
                <a:effectLst/>
                <a:ea typeface="Times New Roman" panose="02020603050405020304" pitchFamily="18" charset="0"/>
                <a:cs typeface="Calibri" panose="020F0502020204030204" pitchFamily="34" charset="0"/>
              </a:rPr>
              <a:t>المرحلة الثانية </a:t>
            </a:r>
            <a:r>
              <a:rPr lang="ar-JO" sz="2400" kern="0" dirty="0">
                <a:solidFill>
                  <a:srgbClr val="000000"/>
                </a:solidFill>
                <a:effectLst/>
                <a:ea typeface="Times New Roman" panose="02020603050405020304" pitchFamily="18" charset="0"/>
                <a:cs typeface="Calibri" panose="020F0502020204030204" pitchFamily="34" charset="0"/>
              </a:rPr>
              <a:t>: </a:t>
            </a:r>
            <a:r>
              <a:rPr lang="ar-SA" sz="2400" kern="0" dirty="0">
                <a:solidFill>
                  <a:srgbClr val="000000"/>
                </a:solidFill>
                <a:effectLst/>
                <a:ea typeface="Times New Roman" panose="02020603050405020304" pitchFamily="18" charset="0"/>
                <a:cs typeface="Calibri" panose="020F0502020204030204" pitchFamily="34" charset="0"/>
              </a:rPr>
              <a:t>مرحلة القياس حيث اعتمد الباحثون على معطيات المرحلة السابقة وحاولوا قياس بعض آثار التعليم في الدخل القومي والفردي وفي جوانب الشخصية المختلفة بعد ذلك، ولا سيما بعد ما تطورت وسائل القياس وتوافرت البيانات اللازمة.</a:t>
            </a:r>
            <a:br>
              <a:rPr lang="ar-YE" sz="2800" dirty="0"/>
            </a:br>
            <a:endParaRPr lang="en-US" sz="4000" dirty="0"/>
          </a:p>
        </p:txBody>
      </p:sp>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86270">
        <p14:prism isInverted="1"/>
      </p:transition>
    </mc:Choice>
    <mc:Fallback xmlns="">
      <p:transition spd="slow" advTm="18627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94627"/>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127760" y="1661834"/>
            <a:ext cx="10066266" cy="5196166"/>
          </a:xfrm>
          <a:prstGeom prst="rect">
            <a:avLst/>
          </a:prstGeom>
          <a:noFill/>
        </p:spPr>
        <p:txBody>
          <a:bodyPr wrap="square" rtlCol="0">
            <a:spAutoFit/>
          </a:bodyPr>
          <a:lstStyle/>
          <a:p>
            <a:pPr marL="0" marR="0" algn="ctr" rtl="1">
              <a:lnSpc>
                <a:spcPct val="150000"/>
              </a:lnSpc>
              <a:spcBef>
                <a:spcPts val="0"/>
              </a:spcBef>
              <a:spcAft>
                <a:spcPts val="0"/>
              </a:spcAft>
            </a:pPr>
            <a:r>
              <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تصنيفات عوائد</a:t>
            </a:r>
            <a:r>
              <a:rPr lang="ar-SA"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 (مردود) التعليم</a:t>
            </a:r>
            <a:endPar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just" rtl="1">
              <a:lnSpc>
                <a:spcPct val="150000"/>
              </a:lnSpc>
              <a:spcBef>
                <a:spcPts val="0"/>
              </a:spcBef>
              <a:spcAft>
                <a:spcPts val="0"/>
              </a:spcAft>
            </a:pPr>
            <a:r>
              <a:rPr lang="ar-SA"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JO"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تصنف العوائد </a:t>
            </a:r>
            <a:r>
              <a:rPr lang="ar-SA"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إلى:</a:t>
            </a:r>
            <a:endParaRPr lang="ar-JO"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just" rtl="1">
              <a:lnSpc>
                <a:spcPct val="150000"/>
              </a:lnSpc>
              <a:spcBef>
                <a:spcPts val="0"/>
              </a:spcBef>
              <a:spcAft>
                <a:spcPts val="0"/>
              </a:spcAft>
            </a:pPr>
            <a:r>
              <a:rPr lang="ar-JO" sz="2400"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1- </a:t>
            </a:r>
            <a:r>
              <a:rPr lang="ar-SA"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عوائد استهلاكية وقتية مثال : إعطاء فرصة للآباء للارتياح من متاعب الأبناء بإرسالهم إلى المدرسة، أو استمتاع بعض الأطفال بالحياة المدرسية والمعيشية وسط الأقران .</a:t>
            </a:r>
            <a:endParaRPr lang="ar-JO"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just" rtl="1">
              <a:lnSpc>
                <a:spcPct val="150000"/>
              </a:lnSpc>
              <a:spcBef>
                <a:spcPts val="0"/>
              </a:spcBef>
              <a:spcAft>
                <a:spcPts val="0"/>
              </a:spcAft>
            </a:pPr>
            <a:r>
              <a:rPr lang="ar-JO" sz="2400"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2- </a:t>
            </a:r>
            <a:r>
              <a:rPr lang="ar-SA"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عوائد رأسمالية طويلة المدى وذات تأثير في حياة الفرد ومستقبله مثل : زيادة القدرة (والإنتاجية) لدى الفرد واكتسابه مهارة أو عادة القراءة البصيرة والاطلاع المفيد . </a:t>
            </a:r>
            <a:endParaRPr lang="ar-JO"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just" rtl="1">
              <a:lnSpc>
                <a:spcPct val="150000"/>
              </a:lnSpc>
              <a:spcBef>
                <a:spcPts val="0"/>
              </a:spcBef>
              <a:spcAft>
                <a:spcPts val="0"/>
              </a:spcAft>
            </a:pPr>
            <a:r>
              <a:rPr lang="ar-JO" sz="2400"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3- </a:t>
            </a:r>
            <a:r>
              <a:rPr lang="ar-SA"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عوائد فردية أو شخصية مثل: زيادة دخل الفرد أو استمتاعه بوقت فراغه</a:t>
            </a:r>
            <a:endParaRPr lang="ar-JO"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just" rtl="1">
              <a:lnSpc>
                <a:spcPct val="150000"/>
              </a:lnSpc>
              <a:spcBef>
                <a:spcPts val="0"/>
              </a:spcBef>
              <a:spcAft>
                <a:spcPts val="0"/>
              </a:spcAft>
            </a:pPr>
            <a:br>
              <a:rPr lang="ar-YE" sz="2800" dirty="0"/>
            </a:br>
            <a:endParaRPr lang="en-US" sz="2800" dirty="0"/>
          </a:p>
        </p:txBody>
      </p:sp>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122784">
        <p14:prism isInverted="1"/>
      </p:transition>
    </mc:Choice>
    <mc:Fallback xmlns="">
      <p:transition spd="slow" advTm="12278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JO" sz="2800" b="0" i="0" dirty="0">
                <a:solidFill>
                  <a:srgbClr val="333333"/>
                </a:solidFill>
                <a:effectLst/>
                <a:latin typeface="DroidArabicKufi-Regular"/>
              </a:rPr>
              <a:t> </a:t>
            </a:r>
            <a:r>
              <a:rPr lang="ar-JO" sz="2400" kern="0" dirty="0">
                <a:solidFill>
                  <a:srgbClr val="000000"/>
                </a:solidFill>
                <a:latin typeface="Calibri" panose="020F0502020204030204" pitchFamily="34" charset="0"/>
                <a:cs typeface="Calibri" panose="020F0502020204030204" pitchFamily="34" charset="0"/>
              </a:rPr>
              <a:t>4- عوائد اجتماعية مثل : زيادة الإنتاج القومي، زيادة الضرائب على الدخول، زيادة القدرة </a:t>
            </a:r>
          </a:p>
          <a:p>
            <a:pPr algn="just" rtl="1">
              <a:lnSpc>
                <a:spcPct val="150000"/>
              </a:lnSpc>
            </a:pPr>
            <a:r>
              <a:rPr lang="ar-JO" sz="2400" kern="0" dirty="0">
                <a:solidFill>
                  <a:srgbClr val="000000"/>
                </a:solidFill>
                <a:latin typeface="Calibri" panose="020F0502020204030204" pitchFamily="34" charset="0"/>
                <a:cs typeface="Calibri" panose="020F0502020204030204" pitchFamily="34" charset="0"/>
              </a:rPr>
              <a:t>الذاتية العلمية والتكنولوجية للدولة.</a:t>
            </a:r>
          </a:p>
          <a:p>
            <a:pPr algn="just" rtl="1">
              <a:lnSpc>
                <a:spcPct val="150000"/>
              </a:lnSpc>
            </a:pPr>
            <a:r>
              <a:rPr lang="ar-JO" sz="2400" kern="0" dirty="0">
                <a:solidFill>
                  <a:srgbClr val="000000"/>
                </a:solidFill>
                <a:latin typeface="Calibri" panose="020F0502020204030204" pitchFamily="34" charset="0"/>
                <a:cs typeface="Calibri" panose="020F0502020204030204" pitchFamily="34" charset="0"/>
              </a:rPr>
              <a:t>5- عوائد مالية مثل: زيادة قدرة الإنسان على الادخار، أو حسن الإنفاق . </a:t>
            </a:r>
          </a:p>
          <a:p>
            <a:pPr algn="just" rtl="1">
              <a:lnSpc>
                <a:spcPct val="150000"/>
              </a:lnSpc>
            </a:pPr>
            <a:r>
              <a:rPr lang="ar-JO" sz="2400" kern="0" dirty="0">
                <a:solidFill>
                  <a:srgbClr val="000000"/>
                </a:solidFill>
                <a:latin typeface="Calibri" panose="020F0502020204030204" pitchFamily="34" charset="0"/>
                <a:cs typeface="Calibri" panose="020F0502020204030204" pitchFamily="34" charset="0"/>
              </a:rPr>
              <a:t>6- عوائد غير مالية مثل: زيادة قدرة الإنسان على فهم نفسه، وعلى الابتكار.</a:t>
            </a:r>
            <a:endParaRPr lang="en-US" sz="2400" kern="0" dirty="0">
              <a:solidFill>
                <a:srgbClr val="0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B3005F66-4963-5249-AF44-6666A630DE03}"/>
              </a:ext>
            </a:extLst>
          </p:cNvPr>
          <p:cNvSpPr txBox="1"/>
          <p:nvPr/>
        </p:nvSpPr>
        <p:spPr>
          <a:xfrm>
            <a:off x="3098042" y="1395307"/>
            <a:ext cx="5172503" cy="589072"/>
          </a:xfrm>
          <a:prstGeom prst="rect">
            <a:avLst/>
          </a:prstGeom>
          <a:noFill/>
        </p:spPr>
        <p:txBody>
          <a:bodyPr wrap="square" rtlCol="0">
            <a:spAutoFit/>
          </a:bodyPr>
          <a:lstStyle/>
          <a:p>
            <a:pPr marL="0" marR="0" algn="ctr" rtl="1">
              <a:lnSpc>
                <a:spcPct val="150000"/>
              </a:lnSpc>
              <a:spcBef>
                <a:spcPts val="0"/>
              </a:spcBef>
              <a:spcAft>
                <a:spcPts val="0"/>
              </a:spcAft>
            </a:pPr>
            <a:r>
              <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تصنيفات عوائد</a:t>
            </a:r>
            <a:r>
              <a:rPr lang="ar-SA"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 (مردود) التعليم</a:t>
            </a:r>
            <a:endPar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endParaRPr>
          </a:p>
        </p:txBody>
      </p:sp>
      <p:pic>
        <p:nvPicPr>
          <p:cNvPr id="4" name="Picture 3">
            <a:extLst>
              <a:ext uri="{FF2B5EF4-FFF2-40B4-BE49-F238E27FC236}">
                <a16:creationId xmlns:a16="http://schemas.microsoft.com/office/drawing/2014/main" id="{1FB9E6CA-BEFD-4EC8-14EC-098A6397D5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8301" y="4013193"/>
            <a:ext cx="2562225" cy="1781175"/>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91717">
        <p14:prism isInverted="1"/>
      </p:transition>
    </mc:Choice>
    <mc:Fallback xmlns="">
      <p:transition spd="slow" advTm="9171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a:t>
            </a:r>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dirty="0">
                <a:latin typeface="Arial" panose="020B0604020202020204" pitchFamily="34" charset="0"/>
                <a:cs typeface="+mj-cs"/>
              </a:rPr>
              <a:t>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914400" y="1642914"/>
            <a:ext cx="10538933" cy="3794757"/>
          </a:xfrm>
          <a:prstGeom prst="rect">
            <a:avLst/>
          </a:prstGeom>
          <a:noFill/>
        </p:spPr>
        <p:txBody>
          <a:bodyPr wrap="square" rtlCol="0">
            <a:spAutoFit/>
          </a:bodyPr>
          <a:lstStyle/>
          <a:p>
            <a:pPr algn="ctr" rtl="1"/>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ctr" rtl="1"/>
            <a:r>
              <a:rPr lang="ar-JO" sz="2800" b="1" dirty="0">
                <a:solidFill>
                  <a:srgbClr val="00B0F0"/>
                </a:solidFill>
                <a:latin typeface="Calibri" panose="020F0502020204030204" pitchFamily="34" charset="0"/>
              </a:rPr>
              <a:t>التعليم عملية استهلاكية</a:t>
            </a:r>
          </a:p>
          <a:p>
            <a:pPr marL="342900" indent="-342900" algn="just" rtl="1">
              <a:lnSpc>
                <a:spcPct val="150000"/>
              </a:lnSpc>
              <a:buFont typeface="Wingdings" panose="05000000000000000000" pitchFamily="2" charset="2"/>
              <a:buChar char="ü"/>
            </a:pPr>
            <a:r>
              <a:rPr lang="ar-JO" sz="2200" kern="0" dirty="0">
                <a:solidFill>
                  <a:srgbClr val="000000"/>
                </a:solidFill>
                <a:effectLst/>
                <a:ea typeface="Times New Roman" panose="02020603050405020304" pitchFamily="18" charset="0"/>
                <a:cs typeface="Calibri" panose="020F0502020204030204" pitchFamily="34" charset="0"/>
              </a:rPr>
              <a:t>الاستهلاك لغة مصدر استهلك استهلاك المال أي أنفقه. </a:t>
            </a:r>
          </a:p>
          <a:p>
            <a:pPr marL="342900" indent="-342900" algn="just" rtl="1">
              <a:lnSpc>
                <a:spcPct val="150000"/>
              </a:lnSpc>
              <a:buFont typeface="Wingdings" panose="05000000000000000000" pitchFamily="2" charset="2"/>
              <a:buChar char="ü"/>
            </a:pPr>
            <a:r>
              <a:rPr lang="ar-JO" sz="2200" kern="0" dirty="0">
                <a:solidFill>
                  <a:srgbClr val="000000"/>
                </a:solidFill>
                <a:effectLst/>
                <a:ea typeface="Times New Roman" panose="02020603050405020304" pitchFamily="18" charset="0"/>
                <a:cs typeface="Calibri" panose="020F0502020204030204" pitchFamily="34" charset="0"/>
              </a:rPr>
              <a:t>الاستهلاك اصطلاحاً يعرف على أنه النفقات على السلع والخدمات المستخدمة في تلبيةاحتياجات ورغبات خلال فترة معينة. ويعرف أيضا بأنه: الفعل المتحقق من قبل الفرد في شراء أو استخدام أو الانتفاع من منتج أو خدمة متضمنة عدد من العمليات الذهنية والاجتماعية التي تقود إلى تحقيق ذلك الفعل. </a:t>
            </a:r>
          </a:p>
          <a:p>
            <a:pPr marL="342900" indent="-342900" algn="just" rtl="1">
              <a:lnSpc>
                <a:spcPct val="150000"/>
              </a:lnSpc>
              <a:buFont typeface="Wingdings" panose="05000000000000000000" pitchFamily="2" charset="2"/>
              <a:buChar char="ü"/>
            </a:pPr>
            <a:r>
              <a:rPr lang="ar-JO" sz="2200" kern="0" dirty="0">
                <a:solidFill>
                  <a:srgbClr val="000000"/>
                </a:solidFill>
                <a:effectLst/>
                <a:ea typeface="Times New Roman" panose="02020603050405020304" pitchFamily="18" charset="0"/>
                <a:cs typeface="Calibri" panose="020F0502020204030204" pitchFamily="34" charset="0"/>
              </a:rPr>
              <a:t>الاستهلاك في التعليم هو مجموع المبالغ المنفقة على جوانب التعليم المختلفة والخدمات ذات العلاقة بها، لتحقيق أهداف للتعليم وتلبية احتياجات ورغبات الأفراد والمجتمع.</a:t>
            </a:r>
            <a:endParaRPr lang="en-US" sz="2200" dirty="0"/>
          </a:p>
        </p:txBody>
      </p:sp>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28127">
        <p14:prism isInverted="1"/>
      </p:transition>
    </mc:Choice>
    <mc:Fallback xmlns="">
      <p:transition spd="slow" advTm="12812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87985" y="1195322"/>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127760" y="1779386"/>
            <a:ext cx="10012680" cy="4240392"/>
          </a:xfrm>
          <a:prstGeom prst="rect">
            <a:avLst/>
          </a:prstGeom>
          <a:noFill/>
        </p:spPr>
        <p:txBody>
          <a:bodyPr wrap="square" rtlCol="0">
            <a:spAutoFit/>
          </a:bodyPr>
          <a:lstStyle/>
          <a:p>
            <a:pPr algn="ctr" rtl="1"/>
            <a:r>
              <a:rPr lang="ar-JO" sz="2000" kern="0" dirty="0">
                <a:solidFill>
                  <a:srgbClr val="000000"/>
                </a:solidFill>
                <a:cs typeface="Calibri" panose="020F0502020204030204" pitchFamily="34" charset="0"/>
              </a:rPr>
              <a:t> </a:t>
            </a:r>
            <a:r>
              <a:rPr lang="ar-JO" sz="2800" kern="0" dirty="0">
                <a:solidFill>
                  <a:srgbClr val="00B0F0"/>
                </a:solidFill>
                <a:cs typeface="Calibri" panose="020F0502020204030204" pitchFamily="34" charset="0"/>
              </a:rPr>
              <a:t>أسباب النظرة </a:t>
            </a:r>
            <a:r>
              <a:rPr lang="ar-JO" sz="2800" kern="0" dirty="0">
                <a:solidFill>
                  <a:srgbClr val="00B0F0"/>
                </a:solidFill>
                <a:effectLst/>
                <a:ea typeface="Times New Roman" panose="02020603050405020304" pitchFamily="18" charset="0"/>
                <a:cs typeface="Calibri" panose="020F0502020204030204" pitchFamily="34" charset="0"/>
              </a:rPr>
              <a:t>الاستهلاكية للتعليم :</a:t>
            </a:r>
          </a:p>
          <a:p>
            <a:pPr marL="457200" indent="-457200" algn="just" rtl="1">
              <a:lnSpc>
                <a:spcPct val="150000"/>
              </a:lnSpc>
              <a:buFont typeface="+mj-lt"/>
              <a:buAutoNum type="arabicPeriod"/>
            </a:pPr>
            <a:r>
              <a:rPr lang="ar-JO" sz="2000" kern="0" dirty="0">
                <a:solidFill>
                  <a:srgbClr val="000000"/>
                </a:solidFill>
                <a:effectLst/>
                <a:ea typeface="Times New Roman" panose="02020603050405020304" pitchFamily="18" charset="0"/>
                <a:cs typeface="Calibri" panose="020F0502020204030204" pitchFamily="34" charset="0"/>
              </a:rPr>
              <a:t>ينظر الأفراد إلى التعليم على أنه استهلاك لحظي أو آني، دون أن تكون له عائدات مستقبلية بهدف تعظيم المكاسب، وذلك في عدد من الحالات منها: النظرة للطلب على التعليم على أنه استهلاك قد تظهر عند زيادة العمر وقلة الفرص المتاحة للالتحاق بالعمل وزيادة الدخل أو بعد الوصول إلى سن التقاعد.</a:t>
            </a:r>
          </a:p>
          <a:p>
            <a:pPr marL="457200" indent="-457200" algn="just" rtl="1">
              <a:lnSpc>
                <a:spcPct val="150000"/>
              </a:lnSpc>
              <a:buFont typeface="+mj-lt"/>
              <a:buAutoNum type="arabicPeriod"/>
            </a:pPr>
            <a:r>
              <a:rPr lang="ar-JO" sz="2000" kern="0" dirty="0">
                <a:solidFill>
                  <a:srgbClr val="000000"/>
                </a:solidFill>
                <a:effectLst/>
                <a:ea typeface="Times New Roman" panose="02020603050405020304" pitchFamily="18" charset="0"/>
                <a:cs typeface="Calibri" panose="020F0502020204030204" pitchFamily="34" charset="0"/>
              </a:rPr>
              <a:t> عند ارتفاع مستوى الدخل أو انتماء الفرد لطبقة معينة مرموقة اجتماعياً أو مادياً فقد تعد النظرة إلى التعليم من وجهة نظرهم استهلاكًا لحظيًا لاستغلال الوقت و قضاء وقت الفراغ.</a:t>
            </a:r>
          </a:p>
          <a:p>
            <a:pPr marL="457200" indent="-457200" algn="r" rtl="1">
              <a:lnSpc>
                <a:spcPct val="150000"/>
              </a:lnSpc>
              <a:buFont typeface="+mj-lt"/>
              <a:buAutoNum type="arabicPeriod"/>
            </a:pPr>
            <a:r>
              <a:rPr lang="ar-JO" sz="2000" kern="0" dirty="0">
                <a:solidFill>
                  <a:srgbClr val="000000"/>
                </a:solidFill>
                <a:effectLst/>
                <a:ea typeface="Times New Roman" panose="02020603050405020304" pitchFamily="18" charset="0"/>
                <a:cs typeface="Calibri" panose="020F0502020204030204" pitchFamily="34" charset="0"/>
              </a:rPr>
              <a:t>كذلك نظرة البعض للالتحاق بالتعليم أو الدورات المتعددة أو إكمال التعليم العالي بعدالحصول على الوظيفة نوعاً من الاستهلاك</a:t>
            </a:r>
            <a:br>
              <a:rPr lang="ar-YE" dirty="0"/>
            </a:br>
            <a:endParaRPr lang="ar-YE" sz="2400" b="1" i="0" u="none" strike="noStrike" baseline="0" dirty="0">
              <a:latin typeface="TraditionalArabic"/>
            </a:endParaRPr>
          </a:p>
        </p:txBody>
      </p:sp>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74657">
        <p14:prism isInverted="1"/>
      </p:transition>
    </mc:Choice>
    <mc:Fallback xmlns="">
      <p:transition spd="slow" advTm="1746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859809" y="1503901"/>
            <a:ext cx="10610174" cy="4464684"/>
          </a:xfrm>
          <a:prstGeom prst="rect">
            <a:avLst/>
          </a:prstGeom>
          <a:noFill/>
        </p:spPr>
        <p:txBody>
          <a:bodyPr wrap="square" rtlCol="0">
            <a:spAutoFit/>
          </a:bodyPr>
          <a:lstStyle/>
          <a:p>
            <a:pPr algn="just" rtl="1">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4- </a:t>
            </a:r>
            <a:r>
              <a:rPr lang="ar-SA" sz="2400" kern="0" dirty="0">
                <a:solidFill>
                  <a:srgbClr val="000000"/>
                </a:solidFill>
                <a:effectLst/>
                <a:ea typeface="Times New Roman" panose="02020603050405020304" pitchFamily="18" charset="0"/>
                <a:cs typeface="Calibri" panose="020F0502020204030204" pitchFamily="34" charset="0"/>
              </a:rPr>
              <a:t>عند </a:t>
            </a:r>
            <a:r>
              <a:rPr lang="ar-JO" sz="2400" kern="0" dirty="0">
                <a:solidFill>
                  <a:srgbClr val="000000"/>
                </a:solidFill>
                <a:effectLst/>
                <a:ea typeface="Times New Roman" panose="02020603050405020304" pitchFamily="18" charset="0"/>
                <a:cs typeface="Calibri" panose="020F0502020204030204" pitchFamily="34" charset="0"/>
              </a:rPr>
              <a:t>عدم القدرة على</a:t>
            </a:r>
            <a:r>
              <a:rPr lang="ar-SA" sz="2400" kern="0" dirty="0">
                <a:solidFill>
                  <a:srgbClr val="000000"/>
                </a:solidFill>
                <a:effectLst/>
                <a:ea typeface="Times New Roman" panose="02020603050405020304" pitchFamily="18" charset="0"/>
                <a:cs typeface="Calibri" panose="020F0502020204030204" pitchFamily="34" charset="0"/>
              </a:rPr>
              <a:t> الحصول على المقعد الجامعي أو الحصول عليه بشكل غير مناسب لميول الأفراد ورغباتهم، ومن ثم الالتحاق بالتخصصات غير المطلوبة وإمضاء الوقت في دراستها بعد استهلاك</a:t>
            </a:r>
            <a:r>
              <a:rPr lang="ar-JO" sz="2400" kern="0" dirty="0">
                <a:solidFill>
                  <a:srgbClr val="000000"/>
                </a:solidFill>
                <a:ea typeface="Times New Roman" panose="02020603050405020304" pitchFamily="18" charset="0"/>
                <a:cs typeface="Calibri" panose="020F0502020204030204" pitchFamily="34" charset="0"/>
              </a:rPr>
              <a:t>ًا</a:t>
            </a:r>
            <a:r>
              <a:rPr lang="ar-SA" sz="2400" kern="0" dirty="0">
                <a:solidFill>
                  <a:srgbClr val="000000"/>
                </a:solidFill>
                <a:effectLst/>
                <a:ea typeface="Times New Roman" panose="02020603050405020304" pitchFamily="18" charset="0"/>
                <a:cs typeface="Calibri" panose="020F0502020204030204" pitchFamily="34" charset="0"/>
              </a:rPr>
              <a:t> وليس استثمار</a:t>
            </a:r>
            <a:r>
              <a:rPr lang="ar-JO" sz="2400" kern="0" dirty="0">
                <a:solidFill>
                  <a:srgbClr val="000000"/>
                </a:solidFill>
                <a:effectLst/>
                <a:ea typeface="Times New Roman" panose="02020603050405020304" pitchFamily="18" charset="0"/>
                <a:cs typeface="Calibri" panose="020F0502020204030204" pitchFamily="34" charset="0"/>
              </a:rPr>
              <a:t>ًا </a:t>
            </a:r>
            <a:r>
              <a:rPr lang="ar-SA" sz="2400" kern="0" dirty="0">
                <a:solidFill>
                  <a:srgbClr val="000000"/>
                </a:solidFill>
                <a:effectLst/>
                <a:ea typeface="Times New Roman" panose="02020603050405020304" pitchFamily="18" charset="0"/>
                <a:cs typeface="Calibri" panose="020F0502020204030204" pitchFamily="34" charset="0"/>
              </a:rPr>
              <a:t>قد يدر عليه عائدات مستقبلية . </a:t>
            </a:r>
            <a:endParaRPr lang="ar-JO" sz="2400" kern="0" dirty="0">
              <a:solidFill>
                <a:srgbClr val="000000"/>
              </a:solidFill>
              <a:effectLst/>
              <a:ea typeface="Times New Roman" panose="02020603050405020304" pitchFamily="18" charset="0"/>
              <a:cs typeface="Calibri" panose="020F0502020204030204" pitchFamily="34" charset="0"/>
            </a:endParaRPr>
          </a:p>
          <a:p>
            <a:pPr algn="just" rtl="1">
              <a:lnSpc>
                <a:spcPct val="150000"/>
              </a:lnSpc>
            </a:pPr>
            <a:r>
              <a:rPr lang="ar-JO" sz="2400" kern="0" dirty="0">
                <a:solidFill>
                  <a:srgbClr val="000000"/>
                </a:solidFill>
                <a:ea typeface="Times New Roman" panose="02020603050405020304" pitchFamily="18" charset="0"/>
                <a:cs typeface="Calibri" panose="020F0502020204030204" pitchFamily="34" charset="0"/>
              </a:rPr>
              <a:t>5- </a:t>
            </a:r>
            <a:r>
              <a:rPr lang="ar-SA" sz="2400" kern="0" dirty="0">
                <a:solidFill>
                  <a:srgbClr val="000000"/>
                </a:solidFill>
                <a:effectLst/>
                <a:ea typeface="Times New Roman" panose="02020603050405020304" pitchFamily="18" charset="0"/>
                <a:cs typeface="Calibri" panose="020F0502020204030204" pitchFamily="34" charset="0"/>
              </a:rPr>
              <a:t>في حالة عدم وضوح الرؤية حول مخرجات التعليم النوعية، وقلة الوعي والإدراك لماهية</a:t>
            </a:r>
            <a:r>
              <a:rPr lang="ar-JO" sz="2400" kern="0" dirty="0">
                <a:solidFill>
                  <a:srgbClr val="000000"/>
                </a:solidFill>
                <a:effectLst/>
                <a:ea typeface="Times New Roman" panose="02020603050405020304" pitchFamily="18" charset="0"/>
                <a:cs typeface="Calibri" panose="020F0502020204030204" pitchFamily="34" charset="0"/>
              </a:rPr>
              <a:t> </a:t>
            </a:r>
            <a:r>
              <a:rPr lang="ar-SA" sz="2400" kern="0" dirty="0">
                <a:solidFill>
                  <a:srgbClr val="000000"/>
                </a:solidFill>
                <a:effectLst/>
                <a:ea typeface="Times New Roman" panose="02020603050405020304" pitchFamily="18" charset="0"/>
                <a:cs typeface="Calibri" panose="020F0502020204030204" pitchFamily="34" charset="0"/>
              </a:rPr>
              <a:t>هذه المخرجات وأهميتها وأنواعها المتجددة مع الزمن ومتطلبات العصر. </a:t>
            </a:r>
            <a:endParaRPr lang="ar-JO" sz="2400" kern="0" dirty="0">
              <a:solidFill>
                <a:srgbClr val="000000"/>
              </a:solidFill>
              <a:effectLst/>
              <a:ea typeface="Times New Roman" panose="02020603050405020304" pitchFamily="18" charset="0"/>
              <a:cs typeface="Calibri" panose="020F0502020204030204" pitchFamily="34" charset="0"/>
            </a:endParaRPr>
          </a:p>
          <a:p>
            <a:pPr algn="just" rtl="1">
              <a:lnSpc>
                <a:spcPct val="150000"/>
              </a:lnSpc>
            </a:pPr>
            <a:r>
              <a:rPr lang="ar-JO" sz="2400" kern="0" dirty="0">
                <a:solidFill>
                  <a:srgbClr val="000000"/>
                </a:solidFill>
                <a:ea typeface="Times New Roman" panose="02020603050405020304" pitchFamily="18" charset="0"/>
                <a:cs typeface="Calibri" panose="020F0502020204030204" pitchFamily="34" charset="0"/>
              </a:rPr>
              <a:t>6- </a:t>
            </a:r>
            <a:r>
              <a:rPr lang="ar-SA" sz="2400" kern="0" dirty="0">
                <a:solidFill>
                  <a:srgbClr val="000000"/>
                </a:solidFill>
                <a:effectLst/>
                <a:ea typeface="Times New Roman" panose="02020603050405020304" pitchFamily="18" charset="0"/>
                <a:cs typeface="Calibri" panose="020F0502020204030204" pitchFamily="34" charset="0"/>
              </a:rPr>
              <a:t>قد تكون لدى بعض الأفراد قدرات ومهارات خاصة واحتياجات يسعى إلى إشباعها من التعليم وتتفق مع ميوله وأهدافه و تأكيد ذاته وتنميتها دون أن تكون لها علاقة بمستقبله أو تكون له عائدات بعيدة المدى، وبالتالي تكون المنفعة لحظية و</a:t>
            </a:r>
            <a:r>
              <a:rPr lang="ar-JO" sz="2400" kern="0" dirty="0">
                <a:solidFill>
                  <a:srgbClr val="000000"/>
                </a:solidFill>
                <a:effectLst/>
                <a:ea typeface="Times New Roman" panose="02020603050405020304" pitchFamily="18" charset="0"/>
                <a:cs typeface="Calibri" panose="020F0502020204030204" pitchFamily="34" charset="0"/>
              </a:rPr>
              <a:t>آ</a:t>
            </a:r>
            <a:r>
              <a:rPr lang="ar-SA" sz="2400" kern="0" dirty="0">
                <a:solidFill>
                  <a:srgbClr val="000000"/>
                </a:solidFill>
                <a:effectLst/>
                <a:ea typeface="Times New Roman" panose="02020603050405020304" pitchFamily="18" charset="0"/>
                <a:cs typeface="Calibri" panose="020F0502020204030204" pitchFamily="34" charset="0"/>
              </a:rPr>
              <a:t>نية و استهلاك</a:t>
            </a:r>
            <a:r>
              <a:rPr lang="ar-JO" sz="2400" kern="0" dirty="0">
                <a:solidFill>
                  <a:srgbClr val="000000"/>
                </a:solidFill>
                <a:effectLst/>
                <a:ea typeface="Times New Roman" panose="02020603050405020304" pitchFamily="18" charset="0"/>
                <a:cs typeface="Calibri" panose="020F0502020204030204" pitchFamily="34" charset="0"/>
              </a:rPr>
              <a:t>ًا </a:t>
            </a:r>
            <a:r>
              <a:rPr lang="ar-SA" sz="2400" kern="0" dirty="0">
                <a:solidFill>
                  <a:srgbClr val="000000"/>
                </a:solidFill>
                <a:effectLst/>
                <a:ea typeface="Times New Roman" panose="02020603050405020304" pitchFamily="18" charset="0"/>
                <a:cs typeface="Calibri" panose="020F0502020204030204" pitchFamily="34" charset="0"/>
              </a:rPr>
              <a:t>وليس استثمار</a:t>
            </a:r>
            <a:r>
              <a:rPr lang="ar-JO" sz="2400" kern="0" dirty="0">
                <a:solidFill>
                  <a:srgbClr val="000000"/>
                </a:solidFill>
                <a:effectLst/>
                <a:ea typeface="Times New Roman" panose="02020603050405020304" pitchFamily="18" charset="0"/>
                <a:cs typeface="Calibri" panose="020F0502020204030204" pitchFamily="34" charset="0"/>
              </a:rPr>
              <a:t>ًا</a:t>
            </a:r>
            <a:r>
              <a:rPr lang="ar-SA" sz="2400" kern="0" dirty="0">
                <a:solidFill>
                  <a:srgbClr val="000000"/>
                </a:solidFill>
                <a:effectLst/>
                <a:ea typeface="Times New Roman" panose="02020603050405020304" pitchFamily="18" charset="0"/>
                <a:cs typeface="Calibri" panose="020F0502020204030204" pitchFamily="34" charset="0"/>
              </a:rPr>
              <a:t>.</a:t>
            </a:r>
            <a:endParaRPr lang="ar-YE" sz="3200" b="1" i="0" u="none" strike="noStrike" baseline="0" dirty="0">
              <a:solidFill>
                <a:srgbClr val="00B0F0"/>
              </a:solidFill>
              <a:latin typeface="TraditionalArabic"/>
            </a:endParaRPr>
          </a:p>
        </p:txBody>
      </p:sp>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73198">
        <p14:prism isInverted="1"/>
      </p:transition>
    </mc:Choice>
    <mc:Fallback xmlns="">
      <p:transition spd="slow" advTm="17319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JO" dirty="0"/>
              <a:t>:</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980902" y="2100615"/>
            <a:ext cx="10282583" cy="3359061"/>
          </a:xfrm>
          <a:prstGeom prst="rect">
            <a:avLst/>
          </a:prstGeom>
          <a:noFill/>
        </p:spPr>
        <p:txBody>
          <a:bodyPr wrap="square" rtlCol="0">
            <a:spAutoFit/>
          </a:bodyPr>
          <a:lstStyle/>
          <a:p>
            <a:pPr algn="r" rtl="1">
              <a:lnSpc>
                <a:spcPct val="150000"/>
              </a:lnSpc>
            </a:pPr>
            <a:r>
              <a:rPr lang="ar-JO" sz="2400" kern="0" dirty="0">
                <a:solidFill>
                  <a:srgbClr val="000000"/>
                </a:solidFill>
                <a:cs typeface="Calibri" panose="020F0502020204030204" pitchFamily="34" charset="0"/>
              </a:rPr>
              <a:t>7- قصر أهمية التعليم على التعرف على التراث الثقافي والحضاري و آخر ما توصلت إليه المعارف والقدرات والقيم الإنسانية، مع تبسيط هذا التراث وتعزيزه وتجديده لمجاراة روح العصر، ونقله إلى الأفراد عن طريق ما يتوفر للتعليم من خبراء ومختصين ، وعزل الجانب النظري عن التطبيقي.</a:t>
            </a:r>
          </a:p>
          <a:p>
            <a:pPr algn="r" rtl="1">
              <a:lnSpc>
                <a:spcPct val="150000"/>
              </a:lnSpc>
            </a:pPr>
            <a:r>
              <a:rPr lang="ar-JO" sz="2400" kern="0" dirty="0">
                <a:solidFill>
                  <a:srgbClr val="000000"/>
                </a:solidFill>
                <a:cs typeface="Calibri" panose="020F0502020204030204" pitchFamily="34" charset="0"/>
              </a:rPr>
              <a:t>8- انعدام الشعور بالمسؤولية والبحث والتقصي في العائدات المستقبلية.</a:t>
            </a:r>
          </a:p>
          <a:p>
            <a:pPr algn="r" rtl="1">
              <a:lnSpc>
                <a:spcPct val="150000"/>
              </a:lnSpc>
            </a:pPr>
            <a:r>
              <a:rPr lang="ar-JO" sz="2400" kern="0" dirty="0">
                <a:solidFill>
                  <a:srgbClr val="000000"/>
                </a:solidFill>
                <a:cs typeface="Calibri" panose="020F0502020204030204" pitchFamily="34" charset="0"/>
              </a:rPr>
              <a:t> 9- رغبة البعض في الحصول على قدر من التعليم الصحي والديني والثقافي واللغوي والتربوي للاستفادة منه في حالات الضرورة، وليس لغرض استخدام هذه العلوم في أغراضاستثمارية وتحسين الدخل.</a:t>
            </a:r>
            <a:endParaRPr lang="ar-YE" sz="24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1600" advTm="161691">
        <p14:prism isInverted="1"/>
      </p:transition>
    </mc:Choice>
    <mc:Fallback xmlns="">
      <p:transition spd="slow" advTm="1616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4275" y="1419037"/>
            <a:ext cx="10618773" cy="5110181"/>
          </a:xfrm>
          <a:prstGeom prst="rect">
            <a:avLst/>
          </a:prstGeom>
          <a:noFill/>
        </p:spPr>
        <p:txBody>
          <a:bodyPr wrap="square" rtlCol="0">
            <a:spAutoFit/>
          </a:bodyPr>
          <a:lstStyle/>
          <a:p>
            <a:pPr algn="ctr" rtl="1"/>
            <a:r>
              <a:rPr lang="ar-JO" sz="3200" b="1" kern="0" dirty="0">
                <a:solidFill>
                  <a:srgbClr val="00B0F0"/>
                </a:solidFill>
                <a:latin typeface="Calibri" panose="020F0502020204030204" pitchFamily="34" charset="0"/>
                <a:cs typeface="Calibri" panose="020F0502020204030204" pitchFamily="34" charset="0"/>
              </a:rPr>
              <a:t>تكلفة التعليم</a:t>
            </a:r>
            <a:endParaRPr lang="ar-JO" b="1" dirty="0">
              <a:latin typeface="TraditionalArabic-Bold"/>
            </a:endParaRPr>
          </a:p>
          <a:p>
            <a:pPr algn="r" rtl="1">
              <a:lnSpc>
                <a:spcPct val="150000"/>
              </a:lnSpc>
            </a:pPr>
            <a:r>
              <a:rPr lang="ar-SA" sz="2400" kern="0" dirty="0">
                <a:solidFill>
                  <a:srgbClr val="000000"/>
                </a:solidFill>
                <a:cs typeface="Calibri" panose="020F0502020204030204" pitchFamily="34" charset="0"/>
              </a:rPr>
              <a:t>الكلفة لغة: ما ينفق على الشيء لتحصيله من جهد أو مال، </a:t>
            </a:r>
            <a:endParaRPr lang="ar-JO" sz="2400" kern="0" dirty="0">
              <a:solidFill>
                <a:srgbClr val="000000"/>
              </a:solidFill>
              <a:cs typeface="Calibri" panose="020F0502020204030204" pitchFamily="34" charset="0"/>
            </a:endParaRPr>
          </a:p>
          <a:p>
            <a:pPr algn="r" rtl="1">
              <a:lnSpc>
                <a:spcPct val="150000"/>
              </a:lnSpc>
            </a:pPr>
            <a:r>
              <a:rPr lang="ar-SA" sz="2400" kern="0" dirty="0">
                <a:solidFill>
                  <a:srgbClr val="000000"/>
                </a:solidFill>
                <a:cs typeface="Calibri" panose="020F0502020204030204" pitchFamily="34" charset="0"/>
              </a:rPr>
              <a:t>وتكلفة المعيشة : قياس نفقات السلع والخدمات التي يحتاجها الناس في المجتمع. </a:t>
            </a:r>
            <a:endParaRPr lang="ar-JO" sz="2400" kern="0" dirty="0">
              <a:solidFill>
                <a:srgbClr val="000000"/>
              </a:solidFill>
              <a:cs typeface="Calibri" panose="020F0502020204030204" pitchFamily="34" charset="0"/>
            </a:endParaRPr>
          </a:p>
          <a:p>
            <a:pPr algn="r" rtl="1">
              <a:lnSpc>
                <a:spcPct val="150000"/>
              </a:lnSpc>
            </a:pPr>
            <a:r>
              <a:rPr lang="ar-SA" sz="2400" kern="0" dirty="0">
                <a:solidFill>
                  <a:srgbClr val="000000"/>
                </a:solidFill>
                <a:cs typeface="Calibri" panose="020F0502020204030204" pitchFamily="34" charset="0"/>
              </a:rPr>
              <a:t>- الكلفة في الاصطلاح الاقتصادي: هي إجمالي الإنفاق اللازم لإنتاج كمية معينة من السلع أو الخدمات، وتعني جميع النفقات التي تدفعها المؤسسة من أجل ضمان مساهمة عناصر الانتاج في العملية الانتاجية.</a:t>
            </a:r>
            <a:endParaRPr lang="ar-JO" sz="2400" kern="0" dirty="0">
              <a:solidFill>
                <a:srgbClr val="000000"/>
              </a:solidFill>
              <a:cs typeface="Calibri" panose="020F0502020204030204" pitchFamily="34" charset="0"/>
            </a:endParaRPr>
          </a:p>
          <a:p>
            <a:pPr algn="r" rtl="1">
              <a:lnSpc>
                <a:spcPct val="150000"/>
              </a:lnSpc>
            </a:pPr>
            <a:r>
              <a:rPr lang="ar-SA" sz="2400" kern="0" dirty="0">
                <a:solidFill>
                  <a:srgbClr val="000000"/>
                </a:solidFill>
                <a:cs typeface="Calibri" panose="020F0502020204030204" pitchFamily="34" charset="0"/>
              </a:rPr>
              <a:t> الكلفة في التعليم: هي مقياس لمقدار الإنفاق النقدي وغير النقدي الذي يتم في سبيل تحقيق منفعة محددة، وتعرف بأنها التضحية الاقتصادية التي يتحملها النظام التعليمي أو المؤسسة التعليمية مقابل الحصول على خدمة أو منفعة ضرورية طب</a:t>
            </a:r>
            <a:r>
              <a:rPr lang="ar-JO" sz="2400" kern="0" dirty="0">
                <a:solidFill>
                  <a:srgbClr val="000000"/>
                </a:solidFill>
                <a:cs typeface="Calibri" panose="020F0502020204030204" pitchFamily="34" charset="0"/>
              </a:rPr>
              <a:t>قًا</a:t>
            </a:r>
            <a:r>
              <a:rPr lang="ar-SA" sz="2400" kern="0" dirty="0">
                <a:solidFill>
                  <a:srgbClr val="000000"/>
                </a:solidFill>
                <a:cs typeface="Calibri" panose="020F0502020204030204" pitchFamily="34" charset="0"/>
              </a:rPr>
              <a:t> للمعايير المقررة ويمكن قياسها في شكل وحدات نقدية</a:t>
            </a:r>
            <a:r>
              <a:rPr lang="ar-JO" sz="2400" kern="0" dirty="0">
                <a:solidFill>
                  <a:srgbClr val="000000"/>
                </a:solidFill>
                <a:cs typeface="Calibri" panose="020F0502020204030204" pitchFamily="34" charset="0"/>
              </a:rPr>
              <a:t>.</a:t>
            </a:r>
            <a:br>
              <a:rPr lang="ar-YE" sz="3200" dirty="0"/>
            </a:br>
            <a:endParaRPr lang="ar-YE" sz="3200" b="0" i="0" u="none" strike="noStrike" baseline="0" dirty="0">
              <a:latin typeface="TraditionalArabic"/>
            </a:endParaRPr>
          </a:p>
        </p:txBody>
      </p:sp>
      <p:pic>
        <p:nvPicPr>
          <p:cNvPr id="3" name="Picture 2">
            <a:extLst>
              <a:ext uri="{FF2B5EF4-FFF2-40B4-BE49-F238E27FC236}">
                <a16:creationId xmlns:a16="http://schemas.microsoft.com/office/drawing/2014/main" id="{877AB5A7-3952-FC9B-228B-1B49DDBDA5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096" y="907206"/>
            <a:ext cx="2857500" cy="1600200"/>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11367">
        <p14:prism isInverted="1"/>
      </p:transition>
    </mc:Choice>
    <mc:Fallback xmlns="">
      <p:transition spd="slow" advTm="1113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6659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069926" y="1418523"/>
            <a:ext cx="10320214" cy="4710072"/>
          </a:xfrm>
          <a:prstGeom prst="rect">
            <a:avLst/>
          </a:prstGeom>
          <a:noFill/>
        </p:spPr>
        <p:txBody>
          <a:bodyPr wrap="square" rtlCol="0">
            <a:spAutoFit/>
          </a:bodyPr>
          <a:lstStyle/>
          <a:p>
            <a:pPr algn="just" rtl="1">
              <a:lnSpc>
                <a:spcPct val="150000"/>
              </a:lnSpc>
            </a:pPr>
            <a:r>
              <a:rPr lang="ar-JO" sz="2800" b="1" kern="0" dirty="0">
                <a:solidFill>
                  <a:srgbClr val="00B0F0"/>
                </a:solidFill>
                <a:latin typeface="Calibri" panose="020F0502020204030204" pitchFamily="34" charset="0"/>
                <a:cs typeface="Calibri" panose="020F0502020204030204" pitchFamily="34" charset="0"/>
              </a:rPr>
              <a:t>تكلفة التعليم</a:t>
            </a:r>
          </a:p>
          <a:p>
            <a:pPr algn="just" rtl="1">
              <a:lnSpc>
                <a:spcPct val="150000"/>
              </a:lnSpc>
            </a:pPr>
            <a:r>
              <a:rPr lang="ar-JO" sz="2400" kern="0" dirty="0">
                <a:solidFill>
                  <a:srgbClr val="000000"/>
                </a:solidFill>
                <a:cs typeface="Calibri" panose="020F0502020204030204" pitchFamily="34" charset="0"/>
              </a:rPr>
              <a:t>وتعرف أيضا بأنها مجموع النفقات المالية الحالية أو المتوقع إنفاقها لإنتاج مخرجات معينة من القوى البشرية المجهزة بالمعارف والمهارات والاتجاهات الأساسية التي تمكنهم من التكيف مع الحياة والانخراط في أحد أنشطة المجتمع.</a:t>
            </a:r>
          </a:p>
          <a:p>
            <a:pPr algn="just" rtl="1">
              <a:lnSpc>
                <a:spcPct val="150000"/>
              </a:lnSpc>
            </a:pPr>
            <a:r>
              <a:rPr lang="ar-JO" sz="2400" kern="0" dirty="0">
                <a:solidFill>
                  <a:srgbClr val="000000"/>
                </a:solidFill>
                <a:cs typeface="Calibri" panose="020F0502020204030204" pitchFamily="34" charset="0"/>
              </a:rPr>
              <a:t>فاعلية التكلفة في التعليم :يقصد بفعالية التكلفة تقويم التكلفة بربط النتائج أو المنافع المتحققة بتكاليفها التي يمكن الحصول عليها، وذلك بغرض تحديد التكاليف التي يمكن أن تعطي أفضل النتائج أوالمنافع بأقل التكاليف.</a:t>
            </a:r>
          </a:p>
          <a:p>
            <a:pPr algn="just" rtl="1">
              <a:lnSpc>
                <a:spcPct val="150000"/>
              </a:lnSpc>
            </a:pPr>
            <a:endParaRPr lang="ar-YE" sz="3200" b="0" i="0" u="none" strike="noStrike" baseline="0" dirty="0">
              <a:latin typeface="TraditionalArabic"/>
            </a:endParaRPr>
          </a:p>
        </p:txBody>
      </p:sp>
      <p:pic>
        <p:nvPicPr>
          <p:cNvPr id="3" name="Picture 2">
            <a:extLst>
              <a:ext uri="{FF2B5EF4-FFF2-40B4-BE49-F238E27FC236}">
                <a16:creationId xmlns:a16="http://schemas.microsoft.com/office/drawing/2014/main" id="{9D125A4A-DD84-455A-C943-A5ACE3EDE2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860" y="5096190"/>
            <a:ext cx="2628900" cy="1072130"/>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90593">
        <p14:prism isInverted="1"/>
      </p:transition>
    </mc:Choice>
    <mc:Fallback xmlns="">
      <p:transition spd="slow" advTm="905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933828" y="1297926"/>
            <a:ext cx="10677403" cy="5113387"/>
          </a:xfrm>
          <a:prstGeom prst="rect">
            <a:avLst/>
          </a:prstGeom>
          <a:noFill/>
        </p:spPr>
        <p:txBody>
          <a:bodyPr wrap="square" rtlCol="0">
            <a:spAutoFit/>
          </a:bodyPr>
          <a:lstStyle/>
          <a:p>
            <a:pPr algn="ctr" rtl="1">
              <a:lnSpc>
                <a:spcPct val="150000"/>
              </a:lnSpc>
            </a:pPr>
            <a:r>
              <a:rPr lang="ar-JO" sz="2800" b="1" i="0" u="none" strike="noStrike" baseline="0" dirty="0">
                <a:solidFill>
                  <a:srgbClr val="00B0F0"/>
                </a:solidFill>
                <a:latin typeface="TraditionalArabic-Bold"/>
              </a:rPr>
              <a:t>أسباب ارتفاع تكلفة التعليم:</a:t>
            </a:r>
          </a:p>
          <a:p>
            <a:pPr marL="457200" indent="-457200" algn="just" rtl="1">
              <a:lnSpc>
                <a:spcPct val="150000"/>
              </a:lnSpc>
              <a:buFont typeface="+mj-lt"/>
              <a:buAutoNum type="arabicPeriod"/>
            </a:pPr>
            <a:r>
              <a:rPr lang="ar-JO" sz="2400" kern="0" dirty="0">
                <a:solidFill>
                  <a:srgbClr val="000000"/>
                </a:solidFill>
                <a:cs typeface="Calibri" panose="020F0502020204030204" pitchFamily="34" charset="0"/>
              </a:rPr>
              <a:t>زيادة أعداد الطلبة وخاصة في مراحله الأولى نتيجة ارتفاع معدلات النمو السكاني. </a:t>
            </a:r>
          </a:p>
          <a:p>
            <a:pPr marL="457200" indent="-457200" algn="just" rtl="1">
              <a:lnSpc>
                <a:spcPct val="150000"/>
              </a:lnSpc>
              <a:buFont typeface="+mj-lt"/>
              <a:buAutoNum type="arabicPeriod"/>
            </a:pPr>
            <a:r>
              <a:rPr lang="ar-JO" sz="2400" kern="0" dirty="0">
                <a:solidFill>
                  <a:srgbClr val="000000"/>
                </a:solidFill>
                <a:cs typeface="Calibri" panose="020F0502020204030204" pitchFamily="34" charset="0"/>
              </a:rPr>
              <a:t>تبني مختلف دول العالم مبدأ الزامية ومجانية التعليم في مراحل التعليم الأولى ليس تطبيقاً للدساتير وقوانين التعليم فحسبب وإنما أيضاً باعتباره حقًا إنسانيًا وضرورة حياتية.</a:t>
            </a:r>
            <a:r>
              <a:rPr lang="en-US" sz="2400" kern="0" dirty="0">
                <a:solidFill>
                  <a:srgbClr val="000000"/>
                </a:solidFill>
                <a:cs typeface="Calibri" panose="020F0502020204030204" pitchFamily="34" charset="0"/>
              </a:rPr>
              <a:t> </a:t>
            </a:r>
            <a:endParaRPr lang="ar-JO" sz="2400" kern="0" dirty="0">
              <a:solidFill>
                <a:srgbClr val="000000"/>
              </a:solidFill>
              <a:cs typeface="Calibri" panose="020F0502020204030204" pitchFamily="34" charset="0"/>
            </a:endParaRPr>
          </a:p>
          <a:p>
            <a:pPr marL="457200" indent="-457200" algn="just" rtl="1">
              <a:lnSpc>
                <a:spcPct val="150000"/>
              </a:lnSpc>
              <a:buFont typeface="+mj-lt"/>
              <a:buAutoNum type="arabicPeriod"/>
            </a:pPr>
            <a:r>
              <a:rPr lang="ar-JO" sz="2400" kern="0" dirty="0">
                <a:solidFill>
                  <a:srgbClr val="000000"/>
                </a:solidFill>
                <a:cs typeface="Calibri" panose="020F0502020204030204" pitchFamily="34" charset="0"/>
              </a:rPr>
              <a:t>طول سنوات الدراسة لعدد كبير من السكان مقابل تزايد التوجه نحو أنواع التعليم الأكثر تكلفة للاهتمام بنوعية التعليم قبل الكم.</a:t>
            </a:r>
          </a:p>
          <a:p>
            <a:pPr marL="457200" indent="-457200" algn="r" rtl="1">
              <a:lnSpc>
                <a:spcPct val="150000"/>
              </a:lnSpc>
              <a:buFont typeface="+mj-lt"/>
              <a:buAutoNum type="arabicPeriod"/>
            </a:pPr>
            <a:r>
              <a:rPr lang="ar-JO" sz="2400" kern="0" dirty="0">
                <a:solidFill>
                  <a:srgbClr val="000000"/>
                </a:solidFill>
                <a:cs typeface="Calibri" panose="020F0502020204030204" pitchFamily="34" charset="0"/>
              </a:rPr>
              <a:t>الاهتمام المتزايد بتحسين نوعية التعليم وتجويد مخرجاته، وما يتطلبه ذلك من تطوير نظم تعليمية حديثة تلبي حاجات الدارسين المتنوعة والمتباينة، وتطوير المناهج التعليمية.</a:t>
            </a:r>
            <a:br>
              <a:rPr lang="ar-YE" sz="2400" kern="0" dirty="0">
                <a:solidFill>
                  <a:srgbClr val="000000"/>
                </a:solidFill>
                <a:cs typeface="Calibri" panose="020F0502020204030204" pitchFamily="34" charset="0"/>
              </a:rPr>
            </a:br>
            <a:endParaRPr lang="ar-YE" sz="24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171248">
        <p14:prism isInverted="1"/>
      </p:transition>
    </mc:Choice>
    <mc:Fallback xmlns="">
      <p:transition spd="slow" advTm="1712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95101" y="2377785"/>
            <a:ext cx="10454185" cy="3207032"/>
          </a:xfrm>
          <a:prstGeom prst="rect">
            <a:avLst/>
          </a:prstGeom>
          <a:noFill/>
        </p:spPr>
        <p:txBody>
          <a:bodyPr wrap="square" rtlCol="0">
            <a:spAutoFit/>
          </a:bodyPr>
          <a:lstStyle/>
          <a:p>
            <a:pPr algn="just" rtl="1">
              <a:lnSpc>
                <a:spcPct val="200000"/>
              </a:lnSpc>
            </a:pPr>
            <a:r>
              <a:rPr lang="ar-JO" sz="2400" kern="0" dirty="0">
                <a:solidFill>
                  <a:srgbClr val="000000"/>
                </a:solidFill>
                <a:effectLst/>
                <a:ea typeface="Times New Roman" panose="02020603050405020304" pitchFamily="18" charset="0"/>
                <a:cs typeface="Calibri" panose="020F0502020204030204" pitchFamily="34" charset="0"/>
              </a:rPr>
              <a:t> 5- </a:t>
            </a:r>
            <a:r>
              <a:rPr lang="ar-SA" sz="2000" kern="0" dirty="0">
                <a:solidFill>
                  <a:srgbClr val="000000"/>
                </a:solidFill>
                <a:effectLst/>
                <a:ea typeface="Times New Roman" panose="02020603050405020304" pitchFamily="18" charset="0"/>
                <a:cs typeface="Calibri" panose="020F0502020204030204" pitchFamily="34" charset="0"/>
              </a:rPr>
              <a:t>تطوير المناهج التعليمية والارتقاء بمستوى أداء المعلمين والإداريين وغيرهم</a:t>
            </a:r>
            <a:r>
              <a:rPr lang="ar-JO" sz="2000" kern="0" dirty="0">
                <a:solidFill>
                  <a:srgbClr val="000000"/>
                </a:solidFill>
                <a:effectLst/>
                <a:ea typeface="Times New Roman" panose="02020603050405020304" pitchFamily="18" charset="0"/>
                <a:cs typeface="Calibri" panose="020F0502020204030204" pitchFamily="34" charset="0"/>
              </a:rPr>
              <a:t> حتى نضمن الحصول على نوعية تعليم جيدة</a:t>
            </a:r>
          </a:p>
          <a:p>
            <a:pPr algn="just" rtl="1">
              <a:lnSpc>
                <a:spcPct val="200000"/>
              </a:lnSpc>
            </a:pPr>
            <a:r>
              <a:rPr lang="ar-JO" sz="2000" kern="0" dirty="0">
                <a:solidFill>
                  <a:srgbClr val="000000"/>
                </a:solidFill>
                <a:effectLst/>
                <a:ea typeface="Times New Roman" panose="02020603050405020304" pitchFamily="18" charset="0"/>
                <a:cs typeface="Calibri" panose="020F0502020204030204" pitchFamily="34" charset="0"/>
              </a:rPr>
              <a:t>7- </a:t>
            </a:r>
            <a:r>
              <a:rPr lang="ar-SA" sz="2000" kern="0" dirty="0">
                <a:solidFill>
                  <a:srgbClr val="000000"/>
                </a:solidFill>
                <a:effectLst/>
                <a:ea typeface="Times New Roman" panose="02020603050405020304" pitchFamily="18" charset="0"/>
                <a:cs typeface="Calibri" panose="020F0502020204030204" pitchFamily="34" charset="0"/>
              </a:rPr>
              <a:t>تقليل كثافة الفصول الدراسية بتوفير</a:t>
            </a:r>
            <a:r>
              <a:rPr lang="ar-JO" sz="2000" kern="0" dirty="0">
                <a:solidFill>
                  <a:srgbClr val="000000"/>
                </a:solidFill>
                <a:effectLst/>
                <a:ea typeface="Times New Roman" panose="02020603050405020304" pitchFamily="18" charset="0"/>
                <a:cs typeface="Calibri" panose="020F0502020204030204" pitchFamily="34" charset="0"/>
              </a:rPr>
              <a:t> </a:t>
            </a:r>
            <a:r>
              <a:rPr lang="ar-SA" sz="2000" kern="0" dirty="0">
                <a:solidFill>
                  <a:srgbClr val="000000"/>
                </a:solidFill>
                <a:effectLst/>
                <a:ea typeface="Times New Roman" panose="02020603050405020304" pitchFamily="18" charset="0"/>
                <a:cs typeface="Calibri" panose="020F0502020204030204" pitchFamily="34" charset="0"/>
              </a:rPr>
              <a:t>المباني المدرسية ونموها. </a:t>
            </a:r>
            <a:endParaRPr lang="ar-JO" sz="2000" kern="0" dirty="0">
              <a:solidFill>
                <a:srgbClr val="000000"/>
              </a:solidFill>
              <a:effectLst/>
              <a:ea typeface="Times New Roman" panose="02020603050405020304" pitchFamily="18" charset="0"/>
              <a:cs typeface="Calibri" panose="020F0502020204030204" pitchFamily="34" charset="0"/>
            </a:endParaRPr>
          </a:p>
          <a:p>
            <a:pPr algn="just" rtl="1">
              <a:lnSpc>
                <a:spcPct val="200000"/>
              </a:lnSpc>
            </a:pPr>
            <a:r>
              <a:rPr lang="ar-JO" sz="2000" kern="0" dirty="0">
                <a:solidFill>
                  <a:srgbClr val="000000"/>
                </a:solidFill>
                <a:effectLst/>
                <a:ea typeface="Times New Roman" panose="02020603050405020304" pitchFamily="18" charset="0"/>
                <a:cs typeface="Calibri" panose="020F0502020204030204" pitchFamily="34" charset="0"/>
              </a:rPr>
              <a:t>8- ت</a:t>
            </a:r>
            <a:r>
              <a:rPr lang="ar-SA" sz="2000" kern="0" dirty="0">
                <a:solidFill>
                  <a:srgbClr val="000000"/>
                </a:solidFill>
                <a:effectLst/>
                <a:ea typeface="Times New Roman" panose="02020603050405020304" pitchFamily="18" charset="0"/>
                <a:cs typeface="Calibri" panose="020F0502020204030204" pitchFamily="34" charset="0"/>
              </a:rPr>
              <a:t>زايد التوجه نحو الاستخدام المكلف لتقنيات التعليم والتعلم، ومصادر التعليم الحديثة مقابل سرعة تقادمها، وبالتالي ضرورة متابعة الجديد والمستحدث فيها من جهة وزيادة أسعارها عالمياً من جهة ثانية، مع تزايد اعتماد المؤسسات التعليمية عليها كضرورة للعمليةالتعليمية التربوية</a:t>
            </a:r>
            <a:r>
              <a:rPr lang="ar-JO" sz="2000" kern="0" dirty="0">
                <a:solidFill>
                  <a:srgbClr val="000000"/>
                </a:solidFill>
                <a:effectLst/>
                <a:ea typeface="Times New Roman" panose="02020603050405020304" pitchFamily="18" charset="0"/>
                <a:cs typeface="Calibri" panose="020F0502020204030204" pitchFamily="34" charset="0"/>
              </a:rPr>
              <a:t>.</a:t>
            </a:r>
            <a:endParaRPr lang="en-US" sz="44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A4F6FE5D-4AAD-E742-85FF-D2E99FC0EA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1010293"/>
            <a:ext cx="2590800" cy="1492931"/>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97915">
        <p14:prism isInverted="1"/>
      </p:transition>
    </mc:Choice>
    <mc:Fallback xmlns="">
      <p:transition spd="slow" advTm="9791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42714" y="1475762"/>
            <a:ext cx="10454185" cy="939360"/>
          </a:xfrm>
          <a:prstGeom prst="rect">
            <a:avLst/>
          </a:prstGeom>
          <a:noFill/>
        </p:spPr>
        <p:txBody>
          <a:bodyPr wrap="square" rtlCol="0">
            <a:spAutoFit/>
          </a:bodyPr>
          <a:lstStyle/>
          <a:p>
            <a:pPr algn="ctr" rtl="1">
              <a:lnSpc>
                <a:spcPct val="200000"/>
              </a:lnSpc>
            </a:pPr>
            <a:r>
              <a:rPr lang="ar-JO" sz="3200" b="1" kern="0" dirty="0">
                <a:solidFill>
                  <a:srgbClr val="00B0F0"/>
                </a:solidFill>
                <a:effectLst/>
                <a:ea typeface="Times New Roman" panose="02020603050405020304" pitchFamily="18" charset="0"/>
                <a:cs typeface="Calibri" panose="020F0502020204030204" pitchFamily="34" charset="0"/>
              </a:rPr>
              <a:t> تمويل التعليم</a:t>
            </a:r>
            <a:r>
              <a:rPr lang="ar-JO" sz="2800" b="1" kern="0" dirty="0">
                <a:solidFill>
                  <a:srgbClr val="00B0F0"/>
                </a:solidFill>
                <a:effectLst/>
                <a:ea typeface="Times New Roman" panose="02020603050405020304" pitchFamily="18" charset="0"/>
                <a:cs typeface="Calibri" panose="020F0502020204030204" pitchFamily="34" charset="0"/>
              </a:rPr>
              <a:t>.</a:t>
            </a:r>
            <a:endParaRPr lang="en-US" sz="54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6470A3F-3E42-A3CF-8A15-1383DF5298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8485" y="2524125"/>
            <a:ext cx="6701050" cy="3060692"/>
          </a:xfrm>
          <a:prstGeom prst="rect">
            <a:avLst/>
          </a:prstGeom>
        </p:spPr>
      </p:pic>
      <p:sp>
        <p:nvSpPr>
          <p:cNvPr id="11" name="TextBox 10">
            <a:extLst>
              <a:ext uri="{FF2B5EF4-FFF2-40B4-BE49-F238E27FC236}">
                <a16:creationId xmlns:a16="http://schemas.microsoft.com/office/drawing/2014/main" id="{918EC057-2B2B-19C7-7661-2B67F24A35DC}"/>
              </a:ext>
            </a:extLst>
          </p:cNvPr>
          <p:cNvSpPr txBox="1"/>
          <p:nvPr/>
        </p:nvSpPr>
        <p:spPr>
          <a:xfrm>
            <a:off x="2232582" y="4992695"/>
            <a:ext cx="7779224" cy="523220"/>
          </a:xfrm>
          <a:prstGeom prst="rect">
            <a:avLst/>
          </a:prstGeom>
          <a:solidFill>
            <a:schemeClr val="bg1"/>
          </a:solidFill>
        </p:spPr>
        <p:txBody>
          <a:bodyPr wrap="square" rtlCol="0">
            <a:spAutoFit/>
          </a:bodyPr>
          <a:lstStyle/>
          <a:p>
            <a:pPr algn="ctr"/>
            <a:r>
              <a:rPr lang="en-US" sz="2800" dirty="0"/>
              <a:t>Educational</a:t>
            </a:r>
            <a:r>
              <a:rPr lang="ar-JO" sz="2800" dirty="0"/>
              <a:t>  </a:t>
            </a:r>
            <a:r>
              <a:rPr lang="en-US" sz="2800" dirty="0"/>
              <a:t>Finance</a:t>
            </a:r>
            <a:r>
              <a:rPr lang="ar-JO" sz="2800" dirty="0"/>
              <a:t> </a:t>
            </a:r>
            <a:endParaRPr lang="en-US" sz="2800" dirty="0"/>
          </a:p>
        </p:txBody>
      </p:sp>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16381">
        <p14:prism isInverted="1"/>
      </p:transition>
    </mc:Choice>
    <mc:Fallback xmlns="">
      <p:transition spd="slow" advTm="163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42714" y="1238269"/>
            <a:ext cx="10454185" cy="939360"/>
          </a:xfrm>
          <a:prstGeom prst="rect">
            <a:avLst/>
          </a:prstGeom>
          <a:noFill/>
        </p:spPr>
        <p:txBody>
          <a:bodyPr wrap="square" rtlCol="0">
            <a:spAutoFit/>
          </a:bodyPr>
          <a:lstStyle/>
          <a:p>
            <a:pPr algn="ctr" rtl="1">
              <a:lnSpc>
                <a:spcPct val="200000"/>
              </a:lnSpc>
            </a:pPr>
            <a:r>
              <a:rPr lang="ar-JO" sz="3200" b="1" kern="0" dirty="0">
                <a:solidFill>
                  <a:srgbClr val="00B0F0"/>
                </a:solidFill>
                <a:effectLst/>
                <a:ea typeface="Times New Roman" panose="02020603050405020304" pitchFamily="18" charset="0"/>
                <a:cs typeface="Calibri" panose="020F0502020204030204" pitchFamily="34" charset="0"/>
              </a:rPr>
              <a:t>مفهوم التمويل</a:t>
            </a:r>
            <a:endParaRPr lang="en-US" sz="54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A3A1C097-ED6B-481E-0B65-0E942320F2C9}"/>
              </a:ext>
            </a:extLst>
          </p:cNvPr>
          <p:cNvSpPr txBox="1"/>
          <p:nvPr/>
        </p:nvSpPr>
        <p:spPr>
          <a:xfrm>
            <a:off x="1117998" y="2291286"/>
            <a:ext cx="10309064" cy="3108543"/>
          </a:xfrm>
          <a:prstGeom prst="rect">
            <a:avLst/>
          </a:prstGeom>
          <a:noFill/>
        </p:spPr>
        <p:txBody>
          <a:bodyPr wrap="square" rtlCol="0">
            <a:spAutoFit/>
          </a:bodyPr>
          <a:lstStyle/>
          <a:p>
            <a:pPr algn="r" rtl="1"/>
            <a:r>
              <a:rPr lang="ar-YE" sz="2800" kern="0" dirty="0">
                <a:solidFill>
                  <a:srgbClr val="000000"/>
                </a:solidFill>
                <a:cs typeface="Calibri" panose="020F0502020204030204" pitchFamily="34" charset="0"/>
              </a:rPr>
              <a:t>التمويل لغة : وتعنى :(م</a:t>
            </a:r>
            <a:r>
              <a:rPr lang="ar-JO" sz="2800" kern="0" dirty="0">
                <a:solidFill>
                  <a:srgbClr val="000000"/>
                </a:solidFill>
                <a:cs typeface="Calibri" panose="020F0502020204030204" pitchFamily="34" charset="0"/>
              </a:rPr>
              <a:t>َ</a:t>
            </a:r>
            <a:r>
              <a:rPr lang="ar-YE" sz="2800" kern="0" dirty="0">
                <a:solidFill>
                  <a:srgbClr val="000000"/>
                </a:solidFill>
                <a:cs typeface="Calibri" panose="020F0502020204030204" pitchFamily="34" charset="0"/>
              </a:rPr>
              <a:t>و</a:t>
            </a:r>
            <a:r>
              <a:rPr lang="ar-JO" sz="2800" kern="0" dirty="0">
                <a:solidFill>
                  <a:srgbClr val="000000"/>
                </a:solidFill>
                <a:cs typeface="Calibri" panose="020F0502020204030204" pitchFamily="34" charset="0"/>
              </a:rPr>
              <a:t>َّ</a:t>
            </a:r>
            <a:r>
              <a:rPr lang="ar-YE" sz="2800" kern="0" dirty="0">
                <a:solidFill>
                  <a:srgbClr val="000000"/>
                </a:solidFill>
                <a:cs typeface="Calibri" panose="020F0502020204030204" pitchFamily="34" charset="0"/>
              </a:rPr>
              <a:t>ل</a:t>
            </a:r>
            <a:r>
              <a:rPr lang="ar-JO" sz="2800" kern="0" dirty="0">
                <a:solidFill>
                  <a:srgbClr val="000000"/>
                </a:solidFill>
                <a:cs typeface="Calibri" panose="020F0502020204030204" pitchFamily="34" charset="0"/>
              </a:rPr>
              <a:t>َ</a:t>
            </a:r>
            <a:r>
              <a:rPr lang="ar-YE" sz="2800" kern="0" dirty="0">
                <a:solidFill>
                  <a:srgbClr val="000000"/>
                </a:solidFill>
                <a:cs typeface="Calibri" panose="020F0502020204030204" pitchFamily="34" charset="0"/>
              </a:rPr>
              <a:t>ه) قدم له ما يحتاجه من مال . </a:t>
            </a:r>
            <a:endParaRPr lang="ar-JO" sz="2800" kern="0" dirty="0">
              <a:solidFill>
                <a:srgbClr val="000000"/>
              </a:solidFill>
              <a:cs typeface="Calibri" panose="020F0502020204030204" pitchFamily="34" charset="0"/>
            </a:endParaRPr>
          </a:p>
          <a:p>
            <a:pPr algn="r" rtl="1"/>
            <a:r>
              <a:rPr lang="ar-YE" sz="2800" kern="0" dirty="0">
                <a:solidFill>
                  <a:srgbClr val="000000"/>
                </a:solidFill>
                <a:cs typeface="Calibri" panose="020F0502020204030204" pitchFamily="34" charset="0"/>
              </a:rPr>
              <a:t>والمال</a:t>
            </a:r>
            <a:r>
              <a:rPr lang="ar-JO" sz="2800" kern="0" dirty="0">
                <a:solidFill>
                  <a:srgbClr val="000000"/>
                </a:solidFill>
                <a:cs typeface="Calibri" panose="020F0502020204030204" pitchFamily="34" charset="0"/>
              </a:rPr>
              <a:t>:</a:t>
            </a:r>
            <a:r>
              <a:rPr lang="ar-YE" sz="2800" kern="0" dirty="0">
                <a:solidFill>
                  <a:srgbClr val="000000"/>
                </a:solidFill>
                <a:cs typeface="Calibri" panose="020F0502020204030204" pitchFamily="34" charset="0"/>
              </a:rPr>
              <a:t> كل ما يملكه الفرد أو الجماعة أو عروض تجارة ، أو نقود. </a:t>
            </a:r>
            <a:endParaRPr lang="ar-JO" sz="2800" kern="0" dirty="0">
              <a:solidFill>
                <a:srgbClr val="000000"/>
              </a:solidFill>
              <a:cs typeface="Calibri" panose="020F0502020204030204" pitchFamily="34" charset="0"/>
            </a:endParaRPr>
          </a:p>
          <a:p>
            <a:pPr algn="r" rtl="1"/>
            <a:r>
              <a:rPr lang="ar-YE" sz="2800" kern="0" dirty="0">
                <a:solidFill>
                  <a:srgbClr val="000000"/>
                </a:solidFill>
                <a:cs typeface="Calibri" panose="020F0502020204030204" pitchFamily="34" charset="0"/>
              </a:rPr>
              <a:t> الممول</a:t>
            </a:r>
            <a:r>
              <a:rPr lang="ar-JO" sz="2800" kern="0" dirty="0">
                <a:solidFill>
                  <a:srgbClr val="000000"/>
                </a:solidFill>
                <a:cs typeface="Calibri" panose="020F0502020204030204" pitchFamily="34" charset="0"/>
              </a:rPr>
              <a:t>: </a:t>
            </a:r>
            <a:r>
              <a:rPr lang="ar-YE" sz="2800" kern="0" dirty="0">
                <a:solidFill>
                  <a:srgbClr val="000000"/>
                </a:solidFill>
                <a:cs typeface="Calibri" panose="020F0502020204030204" pitchFamily="34" charset="0"/>
              </a:rPr>
              <a:t>من ينفق على عمل ما</a:t>
            </a:r>
            <a:r>
              <a:rPr lang="ar-JO" sz="2800" kern="0" dirty="0">
                <a:solidFill>
                  <a:srgbClr val="000000"/>
                </a:solidFill>
                <a:cs typeface="Calibri" panose="020F0502020204030204" pitchFamily="34" charset="0"/>
              </a:rPr>
              <a:t> أو شيء</a:t>
            </a:r>
            <a:r>
              <a:rPr lang="ar-YE" sz="2800" kern="0" dirty="0">
                <a:solidFill>
                  <a:srgbClr val="000000"/>
                </a:solidFill>
                <a:cs typeface="Calibri" panose="020F0502020204030204" pitchFamily="34" charset="0"/>
              </a:rPr>
              <a:t> </a:t>
            </a:r>
            <a:r>
              <a:rPr lang="ar-JO" sz="2800" kern="0" dirty="0">
                <a:solidFill>
                  <a:srgbClr val="000000"/>
                </a:solidFill>
                <a:cs typeface="Calibri" panose="020F0502020204030204" pitchFamily="34" charset="0"/>
              </a:rPr>
              <a:t>.</a:t>
            </a:r>
          </a:p>
          <a:p>
            <a:pPr algn="r" rtl="1"/>
            <a:r>
              <a:rPr lang="ar-YE" sz="2800" kern="0" dirty="0">
                <a:solidFill>
                  <a:srgbClr val="000000"/>
                </a:solidFill>
                <a:cs typeface="Calibri" panose="020F0502020204030204" pitchFamily="34" charset="0"/>
              </a:rPr>
              <a:t>التمويل اصطلاح</a:t>
            </a:r>
            <a:r>
              <a:rPr lang="ar-JO" sz="2800" kern="0" dirty="0">
                <a:solidFill>
                  <a:srgbClr val="000000"/>
                </a:solidFill>
                <a:cs typeface="Calibri" panose="020F0502020204030204" pitchFamily="34" charset="0"/>
              </a:rPr>
              <a:t>ً</a:t>
            </a:r>
            <a:r>
              <a:rPr lang="ar-YE" sz="2800" kern="0" dirty="0">
                <a:solidFill>
                  <a:srgbClr val="000000"/>
                </a:solidFill>
                <a:cs typeface="Calibri" panose="020F0502020204030204" pitchFamily="34" charset="0"/>
              </a:rPr>
              <a:t>ا </a:t>
            </a:r>
            <a:r>
              <a:rPr lang="ar-JO" sz="2800" kern="0" dirty="0">
                <a:solidFill>
                  <a:srgbClr val="000000"/>
                </a:solidFill>
                <a:cs typeface="Calibri" panose="020F0502020204030204" pitchFamily="34" charset="0"/>
              </a:rPr>
              <a:t>:</a:t>
            </a:r>
            <a:r>
              <a:rPr lang="ar-YE" sz="2800" kern="0" dirty="0">
                <a:solidFill>
                  <a:srgbClr val="000000"/>
                </a:solidFill>
                <a:cs typeface="Calibri" panose="020F0502020204030204" pitchFamily="34" charset="0"/>
              </a:rPr>
              <a:t> مجموعة الموارد المالية المرصودة للمؤسسات</a:t>
            </a:r>
            <a:r>
              <a:rPr lang="ar-JO" sz="2800" kern="0" dirty="0">
                <a:solidFill>
                  <a:srgbClr val="000000"/>
                </a:solidFill>
                <a:cs typeface="Calibri" panose="020F0502020204030204" pitchFamily="34" charset="0"/>
              </a:rPr>
              <a:t> </a:t>
            </a:r>
            <a:r>
              <a:rPr lang="ar-YE" sz="2800" kern="0" dirty="0">
                <a:solidFill>
                  <a:srgbClr val="000000"/>
                </a:solidFill>
                <a:cs typeface="Calibri" panose="020F0502020204030204" pitchFamily="34" charset="0"/>
              </a:rPr>
              <a:t>لتحقيق</a:t>
            </a:r>
            <a:endParaRPr lang="ar-JO" sz="2800" kern="0" dirty="0">
              <a:solidFill>
                <a:srgbClr val="000000"/>
              </a:solidFill>
              <a:cs typeface="Calibri" panose="020F0502020204030204" pitchFamily="34" charset="0"/>
            </a:endParaRPr>
          </a:p>
          <a:p>
            <a:pPr algn="r" rtl="1"/>
            <a:r>
              <a:rPr lang="ar-YE" sz="2800" kern="0" dirty="0">
                <a:solidFill>
                  <a:srgbClr val="000000"/>
                </a:solidFill>
                <a:cs typeface="Calibri" panose="020F0502020204030204" pitchFamily="34" charset="0"/>
              </a:rPr>
              <a:t> أهداف محددة وإدارتها بكفاءة عالية.</a:t>
            </a:r>
            <a:endParaRPr lang="ar-JO" sz="2800" kern="0" dirty="0">
              <a:solidFill>
                <a:srgbClr val="000000"/>
              </a:solidFill>
              <a:cs typeface="Calibri" panose="020F0502020204030204" pitchFamily="34" charset="0"/>
            </a:endParaRPr>
          </a:p>
          <a:p>
            <a:pPr algn="r" rtl="1"/>
            <a:r>
              <a:rPr lang="ar-YE" sz="2800" kern="0" dirty="0">
                <a:solidFill>
                  <a:srgbClr val="000000"/>
                </a:solidFill>
                <a:cs typeface="Calibri" panose="020F0502020204030204" pitchFamily="34" charset="0"/>
              </a:rPr>
              <a:t>ويعرف أيضاً بأنه " تكوين رأس مال لتنفيذ عمل معين، لتحقيق نتيجة مرغوباً فيها قد تكون اقتصادية أو اجتماعية أو ثقافية أو قد تكون جامعة لهذه الأغراض</a:t>
            </a:r>
            <a:r>
              <a:rPr lang="ar-JO" sz="2800" kern="0" dirty="0">
                <a:solidFill>
                  <a:srgbClr val="000000"/>
                </a:solidFill>
                <a:cs typeface="Calibri" panose="020F0502020204030204" pitchFamily="34" charset="0"/>
              </a:rPr>
              <a:t>.</a:t>
            </a:r>
            <a:endParaRPr lang="en-US" sz="2800" kern="0" dirty="0">
              <a:solidFill>
                <a:srgbClr val="000000"/>
              </a:solidFill>
              <a:cs typeface="Calibri" panose="020F0502020204030204" pitchFamily="34" charset="0"/>
            </a:endParaRPr>
          </a:p>
        </p:txBody>
      </p:sp>
      <p:pic>
        <p:nvPicPr>
          <p:cNvPr id="4" name="Picture 3">
            <a:extLst>
              <a:ext uri="{FF2B5EF4-FFF2-40B4-BE49-F238E27FC236}">
                <a16:creationId xmlns:a16="http://schemas.microsoft.com/office/drawing/2014/main" id="{84E4F2F5-080C-89B9-962D-940E3F6462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065" y="1236632"/>
            <a:ext cx="2562225" cy="1781175"/>
          </a:xfrm>
          <a:prstGeom prst="rect">
            <a:avLst/>
          </a:prstGeom>
        </p:spPr>
      </p:pic>
    </p:spTree>
    <p:extLst>
      <p:ext uri="{BB962C8B-B14F-4D97-AF65-F5344CB8AC3E}">
        <p14:creationId xmlns:p14="http://schemas.microsoft.com/office/powerpoint/2010/main" val="2146685528"/>
      </p:ext>
    </p:extLst>
  </p:cSld>
  <p:clrMapOvr>
    <a:masterClrMapping/>
  </p:clrMapOvr>
  <mc:AlternateContent xmlns:mc="http://schemas.openxmlformats.org/markup-compatibility/2006" xmlns:p14="http://schemas.microsoft.com/office/powerpoint/2010/main">
    <mc:Choice Requires="p14">
      <p:transition spd="slow" p14:dur="1600" advTm="72420">
        <p14:prism isInverted="1"/>
      </p:transition>
    </mc:Choice>
    <mc:Fallback xmlns="">
      <p:transition spd="slow" advTm="7242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42714" y="1238269"/>
            <a:ext cx="10454185" cy="939360"/>
          </a:xfrm>
          <a:prstGeom prst="rect">
            <a:avLst/>
          </a:prstGeom>
          <a:noFill/>
        </p:spPr>
        <p:txBody>
          <a:bodyPr wrap="square" rtlCol="0">
            <a:spAutoFit/>
          </a:bodyPr>
          <a:lstStyle/>
          <a:p>
            <a:pPr algn="ctr" rtl="1">
              <a:lnSpc>
                <a:spcPct val="200000"/>
              </a:lnSpc>
            </a:pPr>
            <a:r>
              <a:rPr lang="ar-JO" sz="3200" b="1" kern="0" dirty="0">
                <a:solidFill>
                  <a:srgbClr val="00B0F0"/>
                </a:solidFill>
                <a:effectLst/>
                <a:ea typeface="Times New Roman" panose="02020603050405020304" pitchFamily="18" charset="0"/>
                <a:cs typeface="Calibri" panose="020F0502020204030204" pitchFamily="34" charset="0"/>
              </a:rPr>
              <a:t>مفهوم تمويل التعليم</a:t>
            </a:r>
            <a:endParaRPr lang="en-US" sz="54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A3A1C097-ED6B-481E-0B65-0E942320F2C9}"/>
              </a:ext>
            </a:extLst>
          </p:cNvPr>
          <p:cNvSpPr txBox="1"/>
          <p:nvPr/>
        </p:nvSpPr>
        <p:spPr>
          <a:xfrm>
            <a:off x="1069722" y="2650056"/>
            <a:ext cx="10309064" cy="3046988"/>
          </a:xfrm>
          <a:prstGeom prst="rect">
            <a:avLst/>
          </a:prstGeom>
          <a:noFill/>
        </p:spPr>
        <p:txBody>
          <a:bodyPr wrap="square" rtlCol="0">
            <a:spAutoFit/>
          </a:bodyPr>
          <a:lstStyle/>
          <a:p>
            <a:pPr algn="r" rtl="1"/>
            <a:r>
              <a:rPr lang="ar-YE" sz="2400" u="sng" kern="0" dirty="0">
                <a:solidFill>
                  <a:srgbClr val="000000"/>
                </a:solidFill>
                <a:cs typeface="Calibri" panose="020F0502020204030204" pitchFamily="34" charset="0"/>
              </a:rPr>
              <a:t>تمويل التع</a:t>
            </a:r>
            <a:r>
              <a:rPr lang="ar-JO" sz="2400" u="sng" kern="0" dirty="0">
                <a:solidFill>
                  <a:srgbClr val="000000"/>
                </a:solidFill>
                <a:cs typeface="Calibri" panose="020F0502020204030204" pitchFamily="34" charset="0"/>
              </a:rPr>
              <a:t>ل</a:t>
            </a:r>
            <a:r>
              <a:rPr lang="ar-YE" sz="2400" u="sng" kern="0" dirty="0">
                <a:solidFill>
                  <a:srgbClr val="000000"/>
                </a:solidFill>
                <a:cs typeface="Calibri" panose="020F0502020204030204" pitchFamily="34" charset="0"/>
              </a:rPr>
              <a:t>يم</a:t>
            </a:r>
            <a:r>
              <a:rPr lang="ar-YE" sz="2400" kern="0" dirty="0">
                <a:solidFill>
                  <a:srgbClr val="000000"/>
                </a:solidFill>
                <a:cs typeface="Calibri" panose="020F0502020204030204" pitchFamily="34" charset="0"/>
              </a:rPr>
              <a:t>: توفير كافة النفقات والموارد المالية التي تحتاج</a:t>
            </a:r>
            <a:r>
              <a:rPr lang="ar-JO" sz="2400" kern="0" dirty="0">
                <a:solidFill>
                  <a:srgbClr val="000000"/>
                </a:solidFill>
                <a:cs typeface="Calibri" panose="020F0502020204030204" pitchFamily="34" charset="0"/>
              </a:rPr>
              <a:t>ه</a:t>
            </a:r>
            <a:r>
              <a:rPr lang="ar-YE" sz="2400" kern="0" dirty="0">
                <a:solidFill>
                  <a:srgbClr val="000000"/>
                </a:solidFill>
                <a:cs typeface="Calibri" panose="020F0502020204030204" pitchFamily="34" charset="0"/>
              </a:rPr>
              <a:t>ا العم</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ية</a:t>
            </a:r>
            <a:r>
              <a:rPr lang="ar-JO" sz="2400" kern="0" dirty="0">
                <a:solidFill>
                  <a:srgbClr val="000000"/>
                </a:solidFill>
                <a:cs typeface="Calibri" panose="020F0502020204030204" pitchFamily="34" charset="0"/>
              </a:rPr>
              <a:t> </a:t>
            </a:r>
            <a:r>
              <a:rPr lang="ar-YE" sz="2400" kern="0" dirty="0">
                <a:solidFill>
                  <a:srgbClr val="000000"/>
                </a:solidFill>
                <a:cs typeface="Calibri" panose="020F0502020204030204" pitchFamily="34" charset="0"/>
              </a:rPr>
              <a:t>التع</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يمية لتواكب الط</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ب المتز</a:t>
            </a:r>
            <a:r>
              <a:rPr lang="ar-JO" sz="2400" kern="0" dirty="0">
                <a:solidFill>
                  <a:srgbClr val="000000"/>
                </a:solidFill>
                <a:cs typeface="Calibri" panose="020F0502020204030204" pitchFamily="34" charset="0"/>
              </a:rPr>
              <a:t>ا</a:t>
            </a:r>
            <a:r>
              <a:rPr lang="ar-YE" sz="2400" kern="0" dirty="0">
                <a:solidFill>
                  <a:srgbClr val="000000"/>
                </a:solidFill>
                <a:cs typeface="Calibri" panose="020F0502020204030204" pitchFamily="34" charset="0"/>
              </a:rPr>
              <a:t>يد ع</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ى التع</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يم والتطور التكنولوجي مما </a:t>
            </a:r>
            <a:r>
              <a:rPr lang="ar-JO" sz="2400" kern="0" dirty="0">
                <a:solidFill>
                  <a:srgbClr val="000000"/>
                </a:solidFill>
                <a:cs typeface="Calibri" panose="020F0502020204030204" pitchFamily="34" charset="0"/>
              </a:rPr>
              <a:t>يحقق </a:t>
            </a:r>
            <a:r>
              <a:rPr lang="ar-YE" sz="2400" kern="0" dirty="0">
                <a:solidFill>
                  <a:srgbClr val="000000"/>
                </a:solidFill>
                <a:cs typeface="Calibri" panose="020F0502020204030204" pitchFamily="34" charset="0"/>
              </a:rPr>
              <a:t>لمخرجات التع</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يم أفضل </a:t>
            </a:r>
            <a:r>
              <a:rPr lang="ar-JO" sz="2400" kern="0" dirty="0">
                <a:solidFill>
                  <a:srgbClr val="000000"/>
                </a:solidFill>
                <a:cs typeface="Calibri" panose="020F0502020204030204" pitchFamily="34" charset="0"/>
              </a:rPr>
              <a:t>نتائجها</a:t>
            </a:r>
            <a:r>
              <a:rPr lang="ar-YE" sz="2400" kern="0" dirty="0">
                <a:solidFill>
                  <a:srgbClr val="000000"/>
                </a:solidFill>
                <a:cs typeface="Calibri" panose="020F0502020204030204" pitchFamily="34" charset="0"/>
              </a:rPr>
              <a:t>.</a:t>
            </a:r>
            <a:endParaRPr lang="ar-JO" sz="2400" kern="0" dirty="0">
              <a:solidFill>
                <a:srgbClr val="000000"/>
              </a:solidFill>
              <a:cs typeface="Calibri" panose="020F0502020204030204" pitchFamily="34" charset="0"/>
            </a:endParaRPr>
          </a:p>
          <a:p>
            <a:pPr algn="r" rtl="1"/>
            <a:r>
              <a:rPr lang="ar-YE" sz="2400" kern="0" dirty="0">
                <a:solidFill>
                  <a:srgbClr val="000000"/>
                </a:solidFill>
                <a:cs typeface="Calibri" panose="020F0502020204030204" pitchFamily="34" charset="0"/>
              </a:rPr>
              <a:t> </a:t>
            </a:r>
          </a:p>
          <a:p>
            <a:pPr algn="r" rtl="1"/>
            <a:r>
              <a:rPr lang="ar-JO" sz="2400" kern="0" dirty="0">
                <a:solidFill>
                  <a:srgbClr val="000000"/>
                </a:solidFill>
                <a:cs typeface="Calibri" panose="020F0502020204030204" pitchFamily="34" charset="0"/>
              </a:rPr>
              <a:t>وكذلك يعّرف بأنه </a:t>
            </a:r>
            <a:r>
              <a:rPr lang="ar-YE" sz="2400" kern="0" dirty="0">
                <a:solidFill>
                  <a:srgbClr val="000000"/>
                </a:solidFill>
                <a:cs typeface="Calibri" panose="020F0502020204030204" pitchFamily="34" charset="0"/>
              </a:rPr>
              <a:t>توفير الموارد المالية وإنفاقها في التعليم وإدارة الش</a:t>
            </a:r>
            <a:r>
              <a:rPr lang="ar-JO" sz="2400" kern="0" dirty="0">
                <a:solidFill>
                  <a:srgbClr val="000000"/>
                </a:solidFill>
                <a:cs typeface="Calibri" panose="020F0502020204030204" pitchFamily="34" charset="0"/>
              </a:rPr>
              <a:t>ؤو</a:t>
            </a:r>
            <a:r>
              <a:rPr lang="ar-YE" sz="2400" kern="0" dirty="0">
                <a:solidFill>
                  <a:srgbClr val="000000"/>
                </a:solidFill>
                <a:cs typeface="Calibri" panose="020F0502020204030204" pitchFamily="34" charset="0"/>
              </a:rPr>
              <a:t>ن المالية في المدارس والمعاهد</a:t>
            </a:r>
            <a:r>
              <a:rPr lang="ar-JO" sz="2400" kern="0" dirty="0">
                <a:solidFill>
                  <a:srgbClr val="000000"/>
                </a:solidFill>
                <a:cs typeface="Calibri" panose="020F0502020204030204" pitchFamily="34" charset="0"/>
              </a:rPr>
              <a:t>.</a:t>
            </a:r>
          </a:p>
          <a:p>
            <a:pPr algn="r" rtl="1"/>
            <a:endParaRPr lang="ar-JO" sz="2400" kern="0" dirty="0">
              <a:solidFill>
                <a:srgbClr val="000000"/>
              </a:solidFill>
              <a:cs typeface="Calibri" panose="020F0502020204030204" pitchFamily="34" charset="0"/>
            </a:endParaRPr>
          </a:p>
          <a:p>
            <a:pPr algn="r" rtl="1"/>
            <a:r>
              <a:rPr lang="ar-YE" sz="2400" kern="0" dirty="0">
                <a:solidFill>
                  <a:srgbClr val="000000"/>
                </a:solidFill>
                <a:cs typeface="Calibri" panose="020F0502020204030204" pitchFamily="34" charset="0"/>
              </a:rPr>
              <a:t> </a:t>
            </a:r>
            <a:r>
              <a:rPr lang="ar-JO" sz="2400" kern="0" dirty="0">
                <a:solidFill>
                  <a:srgbClr val="000000"/>
                </a:solidFill>
                <a:cs typeface="Calibri" panose="020F0502020204030204" pitchFamily="34" charset="0"/>
              </a:rPr>
              <a:t>و</a:t>
            </a:r>
            <a:r>
              <a:rPr lang="ar-YE" sz="2400" kern="0" dirty="0">
                <a:solidFill>
                  <a:srgbClr val="000000"/>
                </a:solidFill>
                <a:cs typeface="Calibri" panose="020F0502020204030204" pitchFamily="34" charset="0"/>
              </a:rPr>
              <a:t>تمويل التعليم هو الوظيفة الإدارية التي تختص بعمليات التخطيط للأموال، والحصول عليها من مصادر التمويل المناسبة لتوفير الاحتياجات المالية اللازمة لأداء الأنشطة المختلفة ، بما يساعد على تحقيق أهداف هذه الأنشطة</a:t>
            </a:r>
            <a:r>
              <a:rPr lang="ar-JO" sz="2400" kern="0" dirty="0">
                <a:solidFill>
                  <a:srgbClr val="000000"/>
                </a:solidFill>
                <a:cs typeface="Calibri" panose="020F0502020204030204" pitchFamily="34" charset="0"/>
              </a:rPr>
              <a:t>.</a:t>
            </a:r>
            <a:endParaRPr lang="en-US" sz="2400" kern="0" dirty="0">
              <a:solidFill>
                <a:srgbClr val="000000"/>
              </a:solidFill>
              <a:cs typeface="Calibri" panose="020F0502020204030204" pitchFamily="34" charset="0"/>
            </a:endParaRPr>
          </a:p>
        </p:txBody>
      </p:sp>
      <p:pic>
        <p:nvPicPr>
          <p:cNvPr id="4" name="Picture 3">
            <a:extLst>
              <a:ext uri="{FF2B5EF4-FFF2-40B4-BE49-F238E27FC236}">
                <a16:creationId xmlns:a16="http://schemas.microsoft.com/office/drawing/2014/main" id="{84E4F2F5-080C-89B9-962D-940E3F6462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065" y="1236633"/>
            <a:ext cx="2562225" cy="1254048"/>
          </a:xfrm>
          <a:prstGeom prst="rect">
            <a:avLst/>
          </a:prstGeom>
        </p:spPr>
      </p:pic>
    </p:spTree>
    <p:extLst>
      <p:ext uri="{BB962C8B-B14F-4D97-AF65-F5344CB8AC3E}">
        <p14:creationId xmlns:p14="http://schemas.microsoft.com/office/powerpoint/2010/main" val="1494904845"/>
      </p:ext>
    </p:extLst>
  </p:cSld>
  <p:clrMapOvr>
    <a:masterClrMapping/>
  </p:clrMapOvr>
  <mc:AlternateContent xmlns:mc="http://schemas.openxmlformats.org/markup-compatibility/2006" xmlns:p14="http://schemas.microsoft.com/office/powerpoint/2010/main">
    <mc:Choice Requires="p14">
      <p:transition spd="slow" p14:dur="1600" advTm="86030">
        <p14:prism isInverted="1"/>
      </p:transition>
    </mc:Choice>
    <mc:Fallback xmlns="">
      <p:transition spd="slow" advTm="8603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1" name="TextBox 10">
            <a:extLst>
              <a:ext uri="{FF2B5EF4-FFF2-40B4-BE49-F238E27FC236}">
                <a16:creationId xmlns:a16="http://schemas.microsoft.com/office/drawing/2014/main" id="{633687B6-F7BB-A52C-36B6-38EF49E178DF}"/>
              </a:ext>
            </a:extLst>
          </p:cNvPr>
          <p:cNvSpPr txBox="1"/>
          <p:nvPr/>
        </p:nvSpPr>
        <p:spPr>
          <a:xfrm>
            <a:off x="4688214" y="1682724"/>
            <a:ext cx="3747770" cy="584775"/>
          </a:xfrm>
          <a:prstGeom prst="rect">
            <a:avLst/>
          </a:prstGeom>
          <a:noFill/>
        </p:spPr>
        <p:txBody>
          <a:bodyPr wrap="square" rtlCol="0">
            <a:spAutoFit/>
          </a:bodyPr>
          <a:lstStyle/>
          <a:p>
            <a:pPr algn="ctr"/>
            <a:r>
              <a:rPr lang="ar-JO" sz="32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إشكالية تمويل التعليم</a:t>
            </a:r>
            <a:endParaRPr lang="en-US" sz="3200" b="1" dirty="0">
              <a:solidFill>
                <a:srgbClr val="00B0F0"/>
              </a:solidFill>
            </a:endParaRPr>
          </a:p>
        </p:txBody>
      </p:sp>
      <p:sp>
        <p:nvSpPr>
          <p:cNvPr id="2" name="TextBox 1">
            <a:extLst>
              <a:ext uri="{FF2B5EF4-FFF2-40B4-BE49-F238E27FC236}">
                <a16:creationId xmlns:a16="http://schemas.microsoft.com/office/drawing/2014/main" id="{7048301E-ED6A-18CE-285B-E3634C46A2BF}"/>
              </a:ext>
            </a:extLst>
          </p:cNvPr>
          <p:cNvSpPr txBox="1"/>
          <p:nvPr/>
        </p:nvSpPr>
        <p:spPr>
          <a:xfrm>
            <a:off x="929449" y="1616579"/>
            <a:ext cx="10686162" cy="4759444"/>
          </a:xfrm>
          <a:prstGeom prst="rect">
            <a:avLst/>
          </a:prstGeom>
          <a:noFill/>
        </p:spPr>
        <p:txBody>
          <a:bodyPr wrap="square" rtlCol="0">
            <a:spAutoFit/>
          </a:bodyPr>
          <a:lstStyle/>
          <a:p>
            <a:pPr marL="0" marR="0" algn="just" rtl="1">
              <a:lnSpc>
                <a:spcPct val="150000"/>
              </a:lnSpc>
              <a:spcBef>
                <a:spcPts val="0"/>
              </a:spcBef>
              <a:spcAft>
                <a:spcPts val="1000"/>
              </a:spcAft>
            </a:pPr>
            <a:endParaRPr lang="en-US" sz="2000" dirty="0">
              <a:effectLst/>
              <a:latin typeface="Calibri" panose="020F0502020204030204" pitchFamily="34" charset="0"/>
              <a:ea typeface="Calibri" panose="020F0502020204030204" pitchFamily="34" charset="0"/>
            </a:endParaRPr>
          </a:p>
          <a:p>
            <a:pPr marL="0" marR="0" algn="just" rtl="1">
              <a:lnSpc>
                <a:spcPct val="150000"/>
              </a:lnSpc>
              <a:spcBef>
                <a:spcPts val="0"/>
              </a:spcBef>
              <a:spcAft>
                <a:spcPts val="1000"/>
              </a:spcAft>
            </a:pPr>
            <a:r>
              <a:rPr lang="ar-JO" sz="2000" dirty="0">
                <a:effectLst/>
                <a:latin typeface="Calibri" panose="020F0502020204030204" pitchFamily="34" charset="0"/>
                <a:ea typeface="Cambria" panose="02040503050406030204" pitchFamily="18" charset="0"/>
                <a:cs typeface="Arabic Transparent" panose="020B0604020202020204" pitchFamily="34" charset="0"/>
              </a:rPr>
              <a:t>    </a:t>
            </a:r>
            <a:r>
              <a:rPr lang="ar-SA" sz="2400" kern="0" dirty="0">
                <a:solidFill>
                  <a:srgbClr val="000000"/>
                </a:solidFill>
                <a:cs typeface="Calibri" panose="020F0502020204030204" pitchFamily="34" charset="0"/>
              </a:rPr>
              <a:t>تعتمد الموارد المالية في مؤسسات التعليم في معظم الدول بشكلِ أساسيِّ على التمويل الحكومي والذي أصبح لا يفي بمتطلبات ارتفاع نفقات </a:t>
            </a:r>
            <a:r>
              <a:rPr lang="ar-JO" sz="2400" kern="0" dirty="0">
                <a:solidFill>
                  <a:srgbClr val="000000"/>
                </a:solidFill>
                <a:cs typeface="Calibri" panose="020F0502020204030204" pitchFamily="34" charset="0"/>
              </a:rPr>
              <a:t>المدارس والجامعات</a:t>
            </a:r>
            <a:r>
              <a:rPr lang="ar-SA" sz="2400" kern="0" dirty="0">
                <a:solidFill>
                  <a:srgbClr val="000000"/>
                </a:solidFill>
                <a:cs typeface="Calibri" panose="020F0502020204030204" pitchFamily="34" charset="0"/>
              </a:rPr>
              <a:t>، مع استحالة زيادة المخصصات المالية للجامعات في الموازنة العامة للدولة؛ ويرجع ذلك إلى ما تواجهه هذه الدول من صعوبات اقتصادية ومديونية عالية. مما أثر سلبًا على فاعلية التعليم وجودة الخريجين. </a:t>
            </a:r>
            <a:r>
              <a:rPr lang="ar-JO" sz="2400" kern="0" dirty="0">
                <a:solidFill>
                  <a:srgbClr val="000000"/>
                </a:solidFill>
                <a:cs typeface="Calibri" panose="020F0502020204030204" pitchFamily="34" charset="0"/>
              </a:rPr>
              <a:t>و</a:t>
            </a:r>
            <a:r>
              <a:rPr lang="ar-SA" sz="2400" kern="0" dirty="0">
                <a:solidFill>
                  <a:srgbClr val="000000"/>
                </a:solidFill>
                <a:cs typeface="Calibri" panose="020F0502020204030204" pitchFamily="34" charset="0"/>
              </a:rPr>
              <a:t>من أسباب تفاقم أزمة التمويل مثل</a:t>
            </a:r>
            <a:r>
              <a:rPr lang="ar-JO" sz="2400" kern="0" dirty="0">
                <a:solidFill>
                  <a:srgbClr val="000000"/>
                </a:solidFill>
                <a:cs typeface="Calibri" panose="020F0502020204030204" pitchFamily="34" charset="0"/>
              </a:rPr>
              <a:t>:</a:t>
            </a:r>
          </a:p>
          <a:p>
            <a:pPr marL="0" marR="0" algn="just" rtl="1">
              <a:lnSpc>
                <a:spcPct val="150000"/>
              </a:lnSpc>
              <a:spcBef>
                <a:spcPts val="0"/>
              </a:spcBef>
              <a:spcAft>
                <a:spcPts val="1000"/>
              </a:spcAft>
            </a:pPr>
            <a:r>
              <a:rPr lang="ar-JO" sz="2400" kern="0" dirty="0">
                <a:solidFill>
                  <a:srgbClr val="000000"/>
                </a:solidFill>
                <a:cs typeface="Calibri" panose="020F0502020204030204" pitchFamily="34" charset="0"/>
              </a:rPr>
              <a:t>* </a:t>
            </a:r>
            <a:r>
              <a:rPr lang="ar-SA" sz="2400" kern="0" dirty="0">
                <a:solidFill>
                  <a:srgbClr val="000000"/>
                </a:solidFill>
                <a:cs typeface="Calibri" panose="020F0502020204030204" pitchFamily="34" charset="0"/>
              </a:rPr>
              <a:t>تزايد الطلب الاجتماعي على التعليم العالي، بالإضافة إلى زيادة النمو السكاني بما لا يتناسب مع الموارد المالية، </a:t>
            </a:r>
            <a:r>
              <a:rPr lang="ar-JO" sz="2400" kern="0" dirty="0">
                <a:solidFill>
                  <a:srgbClr val="000000"/>
                </a:solidFill>
                <a:cs typeface="Calibri" panose="020F0502020204030204" pitchFamily="34" charset="0"/>
              </a:rPr>
              <a:t>* </a:t>
            </a:r>
            <a:r>
              <a:rPr lang="ar-SA" sz="2400" kern="0" dirty="0">
                <a:solidFill>
                  <a:srgbClr val="000000"/>
                </a:solidFill>
                <a:cs typeface="Calibri" panose="020F0502020204030204" pitchFamily="34" charset="0"/>
              </a:rPr>
              <a:t>التراجع الاقتصادي لمعظم الدول</a:t>
            </a:r>
            <a:r>
              <a:rPr lang="ar-JO" sz="2400" kern="0" dirty="0">
                <a:solidFill>
                  <a:srgbClr val="000000"/>
                </a:solidFill>
                <a:cs typeface="Calibri" panose="020F0502020204030204" pitchFamily="34" charset="0"/>
              </a:rPr>
              <a:t>.*</a:t>
            </a:r>
            <a:r>
              <a:rPr lang="ar-SA" sz="2400" kern="0" dirty="0">
                <a:solidFill>
                  <a:srgbClr val="000000"/>
                </a:solidFill>
                <a:cs typeface="Calibri" panose="020F0502020204030204" pitchFamily="34" charset="0"/>
              </a:rPr>
              <a:t>كذلك سوء إدارة الموارد المادية والمالية لهذه المؤسسات وعدم استثمارها الاستثمار الأمثل. </a:t>
            </a:r>
            <a:endParaRPr lang="en-US" sz="24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1600" advTm="146249">
        <p14:prism isInverted="1"/>
      </p:transition>
    </mc:Choice>
    <mc:Fallback xmlns="">
      <p:transition spd="slow" advTm="14624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2422544" y="1507197"/>
            <a:ext cx="7074544" cy="751488"/>
          </a:xfrm>
          <a:prstGeom prst="rect">
            <a:avLst/>
          </a:prstGeom>
          <a:noFill/>
        </p:spPr>
        <p:txBody>
          <a:bodyPr wrap="square" rtlCol="0">
            <a:spAutoFit/>
          </a:bodyPr>
          <a:lstStyle/>
          <a:p>
            <a:pPr algn="ctr" rtl="1">
              <a:lnSpc>
                <a:spcPct val="150000"/>
              </a:lnSpc>
            </a:pPr>
            <a:r>
              <a:rPr lang="ar-JO" sz="3200" b="1" i="0" u="none" strike="noStrike" baseline="0" dirty="0">
                <a:solidFill>
                  <a:srgbClr val="00B0F0"/>
                </a:solidFill>
                <a:latin typeface="Arial-BoldMT"/>
              </a:rPr>
              <a:t>مصادر تمويل التعليم</a:t>
            </a:r>
            <a:endParaRPr lang="en-US" sz="4400" b="1" u="sng"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E7758CAA-5E28-4210-8ABB-396AD03A324E}"/>
              </a:ext>
            </a:extLst>
          </p:cNvPr>
          <p:cNvSpPr txBox="1"/>
          <p:nvPr/>
        </p:nvSpPr>
        <p:spPr>
          <a:xfrm>
            <a:off x="859809" y="2112594"/>
            <a:ext cx="10378611" cy="4118243"/>
          </a:xfrm>
          <a:prstGeom prst="rect">
            <a:avLst/>
          </a:prstGeom>
          <a:noFill/>
        </p:spPr>
        <p:txBody>
          <a:bodyPr wrap="square" rtlCol="0">
            <a:spAutoFit/>
          </a:bodyPr>
          <a:lstStyle/>
          <a:p>
            <a:pPr marL="0" marR="0" algn="just" rtl="1">
              <a:lnSpc>
                <a:spcPct val="150000"/>
              </a:lnSpc>
              <a:spcBef>
                <a:spcPts val="0"/>
              </a:spcBef>
              <a:spcAft>
                <a:spcPts val="750"/>
              </a:spcAft>
            </a:pPr>
            <a:r>
              <a:rPr lang="ar-SA" sz="2400" b="1" kern="0" dirty="0">
                <a:solidFill>
                  <a:srgbClr val="000000"/>
                </a:solidFill>
                <a:cs typeface="Calibri" panose="020F0502020204030204" pitchFamily="34" charset="0"/>
              </a:rPr>
              <a:t>وتنقسم مصادر التمويل </a:t>
            </a:r>
            <a:r>
              <a:rPr lang="ar-JO" sz="2400" b="1" kern="0" dirty="0">
                <a:solidFill>
                  <a:srgbClr val="000000"/>
                </a:solidFill>
                <a:cs typeface="Calibri" panose="020F0502020204030204" pitchFamily="34" charset="0"/>
              </a:rPr>
              <a:t> ( التعليم العام و</a:t>
            </a:r>
            <a:r>
              <a:rPr lang="ar-SA" sz="2400" b="1" kern="0" dirty="0">
                <a:solidFill>
                  <a:srgbClr val="000000"/>
                </a:solidFill>
                <a:cs typeface="Calibri" panose="020F0502020204030204" pitchFamily="34" charset="0"/>
              </a:rPr>
              <a:t>العالي </a:t>
            </a:r>
            <a:r>
              <a:rPr lang="ar-JO" sz="2400" b="1" kern="0" dirty="0">
                <a:solidFill>
                  <a:srgbClr val="000000"/>
                </a:solidFill>
                <a:cs typeface="Calibri" panose="020F0502020204030204" pitchFamily="34" charset="0"/>
              </a:rPr>
              <a:t>) إ</a:t>
            </a:r>
            <a:r>
              <a:rPr lang="ar-SA" sz="2400" b="1" kern="0" dirty="0">
                <a:solidFill>
                  <a:srgbClr val="000000"/>
                </a:solidFill>
                <a:cs typeface="Calibri" panose="020F0502020204030204" pitchFamily="34" charset="0"/>
              </a:rPr>
              <a:t>لى قسمين هما</a:t>
            </a:r>
            <a:r>
              <a:rPr lang="ar-SA" sz="2400" kern="0" dirty="0">
                <a:solidFill>
                  <a:srgbClr val="000000"/>
                </a:solidFill>
                <a:cs typeface="Calibri" panose="020F0502020204030204" pitchFamily="34" charset="0"/>
              </a:rPr>
              <a:t>:</a:t>
            </a:r>
            <a:endParaRPr lang="en-US" sz="2400" kern="0" dirty="0">
              <a:solidFill>
                <a:srgbClr val="000000"/>
              </a:solidFill>
              <a:cs typeface="Calibri" panose="020F0502020204030204" pitchFamily="34" charset="0"/>
            </a:endParaRPr>
          </a:p>
          <a:p>
            <a:pPr marL="0" marR="0" algn="just" rtl="1">
              <a:lnSpc>
                <a:spcPct val="150000"/>
              </a:lnSpc>
              <a:spcBef>
                <a:spcPts val="0"/>
              </a:spcBef>
              <a:spcAft>
                <a:spcPts val="750"/>
              </a:spcAft>
            </a:pPr>
            <a:r>
              <a:rPr lang="ar-SA" sz="2400" kern="0" dirty="0">
                <a:solidFill>
                  <a:srgbClr val="000000"/>
                </a:solidFill>
                <a:cs typeface="Calibri" panose="020F0502020204030204" pitchFamily="34" charset="0"/>
              </a:rPr>
              <a:t>- </a:t>
            </a:r>
            <a:r>
              <a:rPr lang="ar-JO" sz="2000" b="1" u="sng" kern="0" dirty="0">
                <a:solidFill>
                  <a:srgbClr val="000000"/>
                </a:solidFill>
                <a:cs typeface="Calibri" panose="020F0502020204030204" pitchFamily="34" charset="0"/>
              </a:rPr>
              <a:t>المصادر الحكومية</a:t>
            </a:r>
            <a:r>
              <a:rPr lang="ar-SA" sz="2000" kern="0" dirty="0">
                <a:solidFill>
                  <a:srgbClr val="000000"/>
                </a:solidFill>
                <a:cs typeface="Calibri" panose="020F0502020204030204" pitchFamily="34" charset="0"/>
              </a:rPr>
              <a:t>: </a:t>
            </a:r>
            <a:endParaRPr lang="ar-JO" sz="2000" kern="0" dirty="0">
              <a:solidFill>
                <a:srgbClr val="000000"/>
              </a:solidFill>
              <a:cs typeface="Calibri" panose="020F0502020204030204" pitchFamily="34" charset="0"/>
            </a:endParaRPr>
          </a:p>
          <a:p>
            <a:pPr marL="0" marR="0" algn="just" rtl="1">
              <a:lnSpc>
                <a:spcPct val="150000"/>
              </a:lnSpc>
              <a:spcBef>
                <a:spcPts val="0"/>
              </a:spcBef>
              <a:spcAft>
                <a:spcPts val="750"/>
              </a:spcAft>
            </a:pPr>
            <a:r>
              <a:rPr lang="ar-JO" sz="2400" kern="0" dirty="0">
                <a:solidFill>
                  <a:srgbClr val="000000"/>
                </a:solidFill>
                <a:cs typeface="Calibri" panose="020F0502020204030204" pitchFamily="34" charset="0"/>
              </a:rPr>
              <a:t>تقوم الحكومات من خلال موازناتها السنوية برصد مبالغ مالية تنفق على قطاع التعليم</a:t>
            </a:r>
            <a:r>
              <a:rPr lang="ar-SA" sz="2400" kern="0" dirty="0">
                <a:solidFill>
                  <a:srgbClr val="000000"/>
                </a:solidFill>
                <a:cs typeface="Calibri" panose="020F0502020204030204" pitchFamily="34" charset="0"/>
              </a:rPr>
              <a:t>، </a:t>
            </a:r>
            <a:r>
              <a:rPr lang="ar-YE" sz="2400" kern="0" dirty="0">
                <a:solidFill>
                  <a:srgbClr val="000000"/>
                </a:solidFill>
                <a:cs typeface="Calibri" panose="020F0502020204030204" pitchFamily="34" charset="0"/>
              </a:rPr>
              <a:t>ويعد ا</a:t>
            </a:r>
            <a:r>
              <a:rPr lang="ar-JO" sz="2400" kern="0" dirty="0">
                <a:solidFill>
                  <a:srgbClr val="000000"/>
                </a:solidFill>
                <a:cs typeface="Calibri" panose="020F0502020204030204" pitchFamily="34" charset="0"/>
              </a:rPr>
              <a:t>لإنفاق</a:t>
            </a:r>
            <a:r>
              <a:rPr lang="ar-YE" sz="2400" kern="0" dirty="0">
                <a:solidFill>
                  <a:srgbClr val="000000"/>
                </a:solidFill>
                <a:cs typeface="Calibri" panose="020F0502020204030204" pitchFamily="34" charset="0"/>
              </a:rPr>
              <a:t> الحكومي من </a:t>
            </a:r>
            <a:r>
              <a:rPr lang="ar-JO" sz="2400" kern="0" dirty="0">
                <a:solidFill>
                  <a:srgbClr val="000000"/>
                </a:solidFill>
                <a:cs typeface="Calibri" panose="020F0502020204030204" pitchFamily="34" charset="0"/>
              </a:rPr>
              <a:t>أه</a:t>
            </a:r>
            <a:r>
              <a:rPr lang="ar-YE" sz="2400" kern="0" dirty="0">
                <a:solidFill>
                  <a:srgbClr val="000000"/>
                </a:solidFill>
                <a:cs typeface="Calibri" panose="020F0502020204030204" pitchFamily="34" charset="0"/>
              </a:rPr>
              <a:t>م مصادر تمويل التع</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يم حيث </a:t>
            </a:r>
            <a:r>
              <a:rPr lang="ar-JO" sz="2400" kern="0" dirty="0">
                <a:solidFill>
                  <a:srgbClr val="000000"/>
                </a:solidFill>
                <a:cs typeface="Calibri" panose="020F0502020204030204" pitchFamily="34" charset="0"/>
              </a:rPr>
              <a:t>تلتز</a:t>
            </a:r>
            <a:r>
              <a:rPr lang="ar-YE" sz="2400" kern="0" dirty="0">
                <a:solidFill>
                  <a:srgbClr val="000000"/>
                </a:solidFill>
                <a:cs typeface="Calibri" panose="020F0502020204030204" pitchFamily="34" charset="0"/>
              </a:rPr>
              <a:t>م الدولة بتوفير كافة الخدمات التع</a:t>
            </a:r>
            <a:r>
              <a:rPr lang="ar-JO" sz="2400" kern="0" dirty="0">
                <a:solidFill>
                  <a:srgbClr val="000000"/>
                </a:solidFill>
                <a:cs typeface="Calibri" panose="020F0502020204030204" pitchFamily="34" charset="0"/>
              </a:rPr>
              <a:t>ليمية</a:t>
            </a:r>
            <a:r>
              <a:rPr lang="ar-YE" sz="2400" kern="0" dirty="0">
                <a:solidFill>
                  <a:srgbClr val="000000"/>
                </a:solidFill>
                <a:cs typeface="Calibri" panose="020F0502020204030204" pitchFamily="34" charset="0"/>
              </a:rPr>
              <a:t> ضمن الميزانية العامة </a:t>
            </a:r>
            <a:r>
              <a:rPr lang="ar-JO" sz="2400" kern="0" dirty="0">
                <a:solidFill>
                  <a:srgbClr val="000000"/>
                </a:solidFill>
                <a:cs typeface="Calibri" panose="020F0502020204030204" pitchFamily="34" charset="0"/>
              </a:rPr>
              <a:t>للدول التي </a:t>
            </a:r>
            <a:r>
              <a:rPr lang="ar-YE" sz="2400" kern="0" dirty="0">
                <a:solidFill>
                  <a:srgbClr val="000000"/>
                </a:solidFill>
                <a:cs typeface="Calibri" panose="020F0502020204030204" pitchFamily="34" charset="0"/>
              </a:rPr>
              <a:t>يكفل دستور</a:t>
            </a:r>
            <a:r>
              <a:rPr lang="ar-JO" sz="2400" kern="0" dirty="0">
                <a:solidFill>
                  <a:srgbClr val="000000"/>
                </a:solidFill>
                <a:cs typeface="Calibri" panose="020F0502020204030204" pitchFamily="34" charset="0"/>
              </a:rPr>
              <a:t>ها</a:t>
            </a:r>
            <a:r>
              <a:rPr lang="ar-YE" sz="2400" kern="0" dirty="0">
                <a:solidFill>
                  <a:srgbClr val="000000"/>
                </a:solidFill>
                <a:cs typeface="Calibri" panose="020F0502020204030204" pitchFamily="34" charset="0"/>
              </a:rPr>
              <a:t> حق مجانية التع</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يم الحكومي لكافة المراحل الدراسية في قانون التع</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يم العام وتشمل الخدمات التع</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يمية الجوانب </a:t>
            </a:r>
            <a:r>
              <a:rPr lang="ar-JO" sz="2400" kern="0" dirty="0">
                <a:solidFill>
                  <a:srgbClr val="000000"/>
                </a:solidFill>
                <a:cs typeface="Calibri" panose="020F0502020204030204" pitchFamily="34" charset="0"/>
              </a:rPr>
              <a:t>الآتية</a:t>
            </a:r>
            <a:r>
              <a:rPr lang="ar-YE" sz="2400" kern="0" dirty="0">
                <a:solidFill>
                  <a:srgbClr val="000000"/>
                </a:solidFill>
                <a:cs typeface="Calibri" panose="020F0502020204030204" pitchFamily="34" charset="0"/>
              </a:rPr>
              <a:t>: إنشاء المباني المدرسية، توفير ال</a:t>
            </a:r>
            <a:r>
              <a:rPr lang="ar-JO" sz="2400" kern="0" dirty="0">
                <a:solidFill>
                  <a:srgbClr val="000000"/>
                </a:solidFill>
                <a:cs typeface="Calibri" panose="020F0502020204030204" pitchFamily="34" charset="0"/>
              </a:rPr>
              <a:t>ب</a:t>
            </a:r>
            <a:r>
              <a:rPr lang="ar-YE" sz="2400" kern="0" dirty="0">
                <a:solidFill>
                  <a:srgbClr val="000000"/>
                </a:solidFill>
                <a:cs typeface="Calibri" panose="020F0502020204030204" pitchFamily="34" charset="0"/>
              </a:rPr>
              <a:t>يئة التدريسية و</a:t>
            </a:r>
            <a:r>
              <a:rPr lang="ar-JO" sz="2400" kern="0" dirty="0">
                <a:solidFill>
                  <a:srgbClr val="000000"/>
                </a:solidFill>
                <a:cs typeface="Calibri" panose="020F0502020204030204" pitchFamily="34" charset="0"/>
              </a:rPr>
              <a:t>الإد</a:t>
            </a:r>
            <a:r>
              <a:rPr lang="ar-YE" sz="2400" kern="0" dirty="0">
                <a:solidFill>
                  <a:srgbClr val="000000"/>
                </a:solidFill>
                <a:cs typeface="Calibri" panose="020F0502020204030204" pitchFamily="34" charset="0"/>
              </a:rPr>
              <a:t>رية، والوسائل </a:t>
            </a:r>
            <a:r>
              <a:rPr lang="ar-JO" sz="2400" kern="0" dirty="0">
                <a:solidFill>
                  <a:srgbClr val="000000"/>
                </a:solidFill>
                <a:cs typeface="Calibri" panose="020F0502020204030204" pitchFamily="34" charset="0"/>
              </a:rPr>
              <a:t>التعليمية </a:t>
            </a:r>
            <a:r>
              <a:rPr lang="ar-YE" sz="2400" kern="0" dirty="0">
                <a:solidFill>
                  <a:srgbClr val="000000"/>
                </a:solidFill>
                <a:cs typeface="Calibri" panose="020F0502020204030204" pitchFamily="34" charset="0"/>
              </a:rPr>
              <a:t>الذي أدى إلى تشكيل عبء مالي ع</a:t>
            </a:r>
            <a:r>
              <a:rPr lang="ar-JO" sz="2400" kern="0" dirty="0">
                <a:solidFill>
                  <a:srgbClr val="000000"/>
                </a:solidFill>
                <a:cs typeface="Calibri" panose="020F0502020204030204" pitchFamily="34" charset="0"/>
              </a:rPr>
              <a:t>ل</a:t>
            </a:r>
            <a:r>
              <a:rPr lang="ar-YE" sz="2400" kern="0" dirty="0">
                <a:solidFill>
                  <a:srgbClr val="000000"/>
                </a:solidFill>
                <a:cs typeface="Calibri" panose="020F0502020204030204" pitchFamily="34" charset="0"/>
              </a:rPr>
              <a:t>ى الحكومة</a:t>
            </a:r>
            <a:r>
              <a:rPr lang="ar-JO" sz="2400" kern="0" dirty="0">
                <a:solidFill>
                  <a:srgbClr val="000000"/>
                </a:solidFill>
                <a:cs typeface="Calibri" panose="020F0502020204030204" pitchFamily="34" charset="0"/>
              </a:rPr>
              <a:t>.</a:t>
            </a:r>
            <a:endParaRPr lang="en-US" sz="24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1071296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75067">
        <p14:prism isInverted="1"/>
      </p:transition>
    </mc:Choice>
    <mc:Fallback xmlns="">
      <p:transition spd="slow" advTm="750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9C9875EF-80DB-20F8-E488-43537262612C}"/>
              </a:ext>
            </a:extLst>
          </p:cNvPr>
          <p:cNvSpPr txBox="1"/>
          <p:nvPr/>
        </p:nvSpPr>
        <p:spPr>
          <a:xfrm>
            <a:off x="941695" y="1390933"/>
            <a:ext cx="10662319" cy="4384277"/>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sz="2000" kern="0" dirty="0">
                <a:solidFill>
                  <a:srgbClr val="000000"/>
                </a:solidFill>
                <a:cs typeface="Arial" panose="020B0604020202020204" pitchFamily="34" charset="0"/>
              </a:rPr>
              <a:t>     </a:t>
            </a:r>
            <a:r>
              <a:rPr lang="ar-SA" sz="2400" kern="0" dirty="0">
                <a:solidFill>
                  <a:srgbClr val="000000"/>
                </a:solidFill>
                <a:cs typeface="Calibri" panose="020F0502020204030204" pitchFamily="34" charset="0"/>
              </a:rPr>
              <a:t>- </a:t>
            </a:r>
            <a:r>
              <a:rPr lang="ar-JO" sz="2400" b="1" u="sng" kern="0" dirty="0">
                <a:solidFill>
                  <a:srgbClr val="000000"/>
                </a:solidFill>
                <a:cs typeface="Calibri" panose="020F0502020204030204" pitchFamily="34" charset="0"/>
              </a:rPr>
              <a:t>المصادر غير الحكومية</a:t>
            </a:r>
            <a:endParaRPr lang="ar-JO" sz="3200" kern="0" dirty="0">
              <a:solidFill>
                <a:srgbClr val="000000"/>
              </a:solidFill>
              <a:cs typeface="Arial" panose="020B0604020202020204" pitchFamily="34" charset="0"/>
            </a:endParaRPr>
          </a:p>
          <a:p>
            <a:pPr marL="342900" marR="285750" indent="-342900" algn="just" rtl="1">
              <a:lnSpc>
                <a:spcPct val="150000"/>
              </a:lnSpc>
              <a:tabLst>
                <a:tab pos="457200" algn="l"/>
              </a:tabLst>
            </a:pPr>
            <a:r>
              <a:rPr lang="ar-JO" sz="2000" kern="0" dirty="0">
                <a:solidFill>
                  <a:srgbClr val="000000"/>
                </a:solidFill>
                <a:cs typeface="Calibri" panose="020F0502020204030204" pitchFamily="34" charset="0"/>
              </a:rPr>
              <a:t>                </a:t>
            </a:r>
            <a:r>
              <a:rPr lang="ar-SA" sz="2000" kern="0" dirty="0">
                <a:solidFill>
                  <a:srgbClr val="000000"/>
                </a:solidFill>
                <a:cs typeface="Calibri" panose="020F0502020204030204" pitchFamily="34" charset="0"/>
              </a:rPr>
              <a:t> </a:t>
            </a:r>
            <a:r>
              <a:rPr lang="ar-SA" sz="2400" kern="0" dirty="0">
                <a:solidFill>
                  <a:srgbClr val="000000"/>
                </a:solidFill>
                <a:cs typeface="Calibri" panose="020F0502020204030204" pitchFamily="34" charset="0"/>
              </a:rPr>
              <a:t>هو ما يتوفر للنظم التعليمية من موارد مالية أو غير مالية مباشرة ويتم من خلالها تنفيذ البرامج والخطط التعليمية وتيسيرها وذلك بسبب عجز الميزانيات الحكومية عن تغطية النفقات اللازمة للتعليم، ومن هذه الموارد :</a:t>
            </a:r>
            <a:endParaRPr lang="ar-JO" sz="2400" kern="0" dirty="0">
              <a:solidFill>
                <a:srgbClr val="000000"/>
              </a:solidFill>
              <a:cs typeface="Calibri" panose="020F0502020204030204" pitchFamily="34" charset="0"/>
            </a:endParaRPr>
          </a:p>
          <a:p>
            <a:pPr marL="342900" marR="285750" indent="-342900" algn="just" rtl="1">
              <a:lnSpc>
                <a:spcPct val="150000"/>
              </a:lnSpc>
              <a:tabLst>
                <a:tab pos="457200" algn="l"/>
              </a:tabLst>
            </a:pPr>
            <a:r>
              <a:rPr lang="ar-SA" sz="2400" kern="0" dirty="0">
                <a:solidFill>
                  <a:srgbClr val="000000"/>
                </a:solidFill>
                <a:cs typeface="Calibri" panose="020F0502020204030204" pitchFamily="34" charset="0"/>
              </a:rPr>
              <a:t> </a:t>
            </a:r>
            <a:r>
              <a:rPr lang="ar-JO" sz="2400" kern="0" dirty="0">
                <a:solidFill>
                  <a:srgbClr val="000000"/>
                </a:solidFill>
                <a:cs typeface="Calibri" panose="020F0502020204030204" pitchFamily="34" charset="0"/>
              </a:rPr>
              <a:t>1- </a:t>
            </a:r>
            <a:r>
              <a:rPr lang="ar-SA" sz="2400" kern="0" dirty="0">
                <a:solidFill>
                  <a:srgbClr val="000000"/>
                </a:solidFill>
                <a:cs typeface="Calibri" panose="020F0502020204030204" pitchFamily="34" charset="0"/>
              </a:rPr>
              <a:t>الرسوم الدراسية</a:t>
            </a:r>
            <a:r>
              <a:rPr lang="ar-JO" sz="2400" kern="0" dirty="0">
                <a:solidFill>
                  <a:srgbClr val="000000"/>
                </a:solidFill>
                <a:cs typeface="Calibri" panose="020F0502020204030204" pitchFamily="34" charset="0"/>
              </a:rPr>
              <a:t>:</a:t>
            </a:r>
            <a:r>
              <a:rPr lang="ar-SA" sz="2400" kern="0" dirty="0">
                <a:solidFill>
                  <a:srgbClr val="000000"/>
                </a:solidFill>
                <a:cs typeface="Calibri" panose="020F0502020204030204" pitchFamily="34" charset="0"/>
              </a:rPr>
              <a:t> و</a:t>
            </a:r>
            <a:r>
              <a:rPr lang="ar-JO" sz="2400" kern="0" dirty="0">
                <a:solidFill>
                  <a:srgbClr val="000000"/>
                </a:solidFill>
                <a:cs typeface="Calibri" panose="020F0502020204030204" pitchFamily="34" charset="0"/>
              </a:rPr>
              <a:t>هي </a:t>
            </a:r>
            <a:r>
              <a:rPr lang="ar-SA" sz="2400" kern="0" dirty="0">
                <a:solidFill>
                  <a:srgbClr val="000000"/>
                </a:solidFill>
                <a:cs typeface="Calibri" panose="020F0502020204030204" pitchFamily="34" charset="0"/>
              </a:rPr>
              <a:t>ما تحصل عليه المؤسسات التعليمية من رسوم دراسية من الطلاب مقابل الخدمات التعليمية التي يحصلون عليها وغالبا ما تكون الرسوم</a:t>
            </a:r>
            <a:r>
              <a:rPr lang="ar-JO" sz="2400" kern="0" dirty="0">
                <a:solidFill>
                  <a:srgbClr val="000000"/>
                </a:solidFill>
                <a:cs typeface="Calibri" panose="020F0502020204030204" pitchFamily="34" charset="0"/>
              </a:rPr>
              <a:t> </a:t>
            </a:r>
            <a:r>
              <a:rPr lang="ar-SA" sz="2400" kern="0" dirty="0">
                <a:solidFill>
                  <a:srgbClr val="000000"/>
                </a:solidFill>
                <a:cs typeface="Calibri" panose="020F0502020204030204" pitchFamily="34" charset="0"/>
              </a:rPr>
              <a:t>الدراسية قليلة ولا تمثل نسبة كبيرة من نسبة الإتفاق على التعليم</a:t>
            </a:r>
            <a:r>
              <a:rPr lang="ar-JO" sz="2400" kern="0" dirty="0">
                <a:solidFill>
                  <a:srgbClr val="000000"/>
                </a:solidFill>
                <a:cs typeface="Calibri" panose="020F0502020204030204" pitchFamily="34" charset="0"/>
              </a:rPr>
              <a:t>.</a:t>
            </a:r>
          </a:p>
          <a:p>
            <a:pPr marL="342900" marR="285750" indent="-342900" algn="just" rtl="1">
              <a:lnSpc>
                <a:spcPct val="150000"/>
              </a:lnSpc>
              <a:tabLst>
                <a:tab pos="457200" algn="l"/>
              </a:tabLst>
            </a:pPr>
            <a:endParaRPr lang="en-US" sz="20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1153637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82603">
        <p14:prism isInverted="1"/>
      </p:transition>
    </mc:Choice>
    <mc:Fallback xmlns="">
      <p:transition spd="slow" advTm="8260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9C9875EF-80DB-20F8-E488-43537262612C}"/>
              </a:ext>
            </a:extLst>
          </p:cNvPr>
          <p:cNvSpPr txBox="1"/>
          <p:nvPr/>
        </p:nvSpPr>
        <p:spPr>
          <a:xfrm>
            <a:off x="311175" y="1390933"/>
            <a:ext cx="11292839" cy="4199611"/>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sz="3200" kern="0" dirty="0">
                <a:solidFill>
                  <a:srgbClr val="000000"/>
                </a:solidFill>
                <a:cs typeface="Arial" panose="020B0604020202020204" pitchFamily="34" charset="0"/>
              </a:rPr>
              <a:t>    </a:t>
            </a:r>
            <a:r>
              <a:rPr lang="ar-JO" sz="2400" b="1" u="sng" kern="0" dirty="0">
                <a:solidFill>
                  <a:srgbClr val="000000"/>
                </a:solidFill>
                <a:cs typeface="Calibri" panose="020F0502020204030204" pitchFamily="34" charset="0"/>
              </a:rPr>
              <a:t>2- المساعدات الدولية : </a:t>
            </a:r>
          </a:p>
          <a:p>
            <a:pPr marL="342900" marR="285750" lvl="0" indent="-342900" algn="just" rtl="1">
              <a:lnSpc>
                <a:spcPct val="150000"/>
              </a:lnSpc>
              <a:spcBef>
                <a:spcPts val="0"/>
              </a:spcBef>
              <a:spcAft>
                <a:spcPts val="0"/>
              </a:spcAft>
              <a:tabLst>
                <a:tab pos="457200" algn="l"/>
              </a:tabLst>
            </a:pPr>
            <a:r>
              <a:rPr lang="ar-JO" sz="2400" kern="0" dirty="0">
                <a:solidFill>
                  <a:srgbClr val="000000"/>
                </a:solidFill>
                <a:cs typeface="Arial" panose="020B0604020202020204" pitchFamily="34" charset="0"/>
              </a:rPr>
              <a:t>  </a:t>
            </a:r>
            <a:r>
              <a:rPr lang="ar-JO" sz="2000" kern="0" dirty="0">
                <a:solidFill>
                  <a:srgbClr val="000000"/>
                </a:solidFill>
                <a:cs typeface="Calibri" panose="020F0502020204030204" pitchFamily="34" charset="0"/>
              </a:rPr>
              <a:t>   وذلك من خلال المنح الدولية إذ تقوم بعض الدول المتقدمة بتقديم منح دراسية لمعظم الدول النامية وتشكل المنح مصدرًا من أهم المصادرفي برامج المساعدات التي تقدم في القطاع التعليمي ومن المنظمات التي تمول وتقدم خدمات تعليمية،  والبنك الدولي ، المبادرات العالمية للتعليم ، والمانحون من القطاع الخاص، والمنظمات غير الحكومية الدولية والمحلية .وتتم من خلال آليات استراتيجية وتمويلية وتدعم هذه الآليات نظريا الخطط والاستراتيجيات الإنمائية للبلد المعني بشكل مباشر.    </a:t>
            </a:r>
          </a:p>
          <a:p>
            <a:pPr marL="342900" marR="285750" lvl="0" indent="-342900" algn="just" rtl="1">
              <a:lnSpc>
                <a:spcPct val="150000"/>
              </a:lnSpc>
              <a:spcBef>
                <a:spcPts val="0"/>
              </a:spcBef>
              <a:spcAft>
                <a:spcPts val="0"/>
              </a:spcAft>
              <a:tabLst>
                <a:tab pos="457200" algn="l"/>
              </a:tabLst>
            </a:pPr>
            <a:r>
              <a:rPr lang="ar-JO" sz="2400" b="1" u="sng" kern="0" dirty="0">
                <a:solidFill>
                  <a:srgbClr val="000000"/>
                </a:solidFill>
                <a:cs typeface="Calibri" panose="020F0502020204030204" pitchFamily="34" charset="0"/>
              </a:rPr>
              <a:t>    3-</a:t>
            </a:r>
            <a:r>
              <a:rPr lang="ar-YE" sz="2400" b="1" u="sng" kern="0" dirty="0">
                <a:solidFill>
                  <a:srgbClr val="000000"/>
                </a:solidFill>
                <a:cs typeface="Calibri" panose="020F0502020204030204" pitchFamily="34" charset="0"/>
              </a:rPr>
              <a:t> القروض </a:t>
            </a:r>
            <a:r>
              <a:rPr lang="ar-YE" sz="2000" kern="0" dirty="0">
                <a:solidFill>
                  <a:srgbClr val="000000"/>
                </a:solidFill>
                <a:cs typeface="Calibri" panose="020F0502020204030204" pitchFamily="34" charset="0"/>
              </a:rPr>
              <a:t>:</a:t>
            </a:r>
            <a:endParaRPr lang="ar-JO" sz="2000" kern="0" dirty="0">
              <a:solidFill>
                <a:srgbClr val="000000"/>
              </a:solidFill>
              <a:cs typeface="Calibri" panose="020F0502020204030204" pitchFamily="34" charset="0"/>
            </a:endParaRPr>
          </a:p>
          <a:p>
            <a:pPr marL="342900" marR="285750" lvl="0" indent="-342900" algn="just" rtl="1">
              <a:lnSpc>
                <a:spcPct val="150000"/>
              </a:lnSpc>
              <a:spcBef>
                <a:spcPts val="0"/>
              </a:spcBef>
              <a:spcAft>
                <a:spcPts val="0"/>
              </a:spcAft>
              <a:tabLst>
                <a:tab pos="457200" algn="l"/>
              </a:tabLst>
            </a:pPr>
            <a:r>
              <a:rPr lang="ar-YE" sz="2000" kern="0" dirty="0">
                <a:solidFill>
                  <a:srgbClr val="000000"/>
                </a:solidFill>
                <a:cs typeface="Calibri" panose="020F0502020204030204" pitchFamily="34" charset="0"/>
              </a:rPr>
              <a:t>تعرف القروض بأنها إمداد المنظمة المقترضة برأس المال في مقابل تعويض مالي بفائدة </a:t>
            </a:r>
            <a:r>
              <a:rPr lang="ar-JO" sz="2000" kern="0" dirty="0">
                <a:solidFill>
                  <a:srgbClr val="000000"/>
                </a:solidFill>
                <a:cs typeface="Calibri" panose="020F0502020204030204" pitchFamily="34" charset="0"/>
              </a:rPr>
              <a:t>خلال</a:t>
            </a:r>
            <a:r>
              <a:rPr lang="ar-YE" sz="2000" kern="0" dirty="0">
                <a:solidFill>
                  <a:srgbClr val="000000"/>
                </a:solidFill>
                <a:cs typeface="Calibri" panose="020F0502020204030204" pitchFamily="34" charset="0"/>
              </a:rPr>
              <a:t> عدد من السنوات ، وقد تصل إلي خمس أو عشر سنوات وقد يك</a:t>
            </a:r>
            <a:r>
              <a:rPr lang="ar-JO" sz="2000" kern="0" dirty="0">
                <a:solidFill>
                  <a:srgbClr val="000000"/>
                </a:solidFill>
                <a:cs typeface="Calibri" panose="020F0502020204030204" pitchFamily="34" charset="0"/>
              </a:rPr>
              <a:t>و</a:t>
            </a:r>
            <a:r>
              <a:rPr lang="ar-YE" sz="2000" kern="0" dirty="0">
                <a:solidFill>
                  <a:srgbClr val="000000"/>
                </a:solidFill>
                <a:cs typeface="Calibri" panose="020F0502020204030204" pitchFamily="34" charset="0"/>
              </a:rPr>
              <a:t>ن للقروض مدة محددة بفائدة معينة. وتعد أحد أهم المصادر الهامة لتمويل التعلي</a:t>
            </a:r>
            <a:r>
              <a:rPr lang="ar-JO" sz="2000" kern="0" dirty="0">
                <a:solidFill>
                  <a:srgbClr val="000000"/>
                </a:solidFill>
                <a:cs typeface="Calibri" panose="020F0502020204030204" pitchFamily="34" charset="0"/>
              </a:rPr>
              <a:t>م</a:t>
            </a:r>
            <a:endParaRPr lang="en-US" sz="20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3495191348"/>
      </p:ext>
    </p:extLst>
  </p:cSld>
  <p:clrMapOvr>
    <a:masterClrMapping/>
  </p:clrMapOvr>
  <mc:AlternateContent xmlns:mc="http://schemas.openxmlformats.org/markup-compatibility/2006" xmlns:p14="http://schemas.microsoft.com/office/powerpoint/2010/main">
    <mc:Choice Requires="p14">
      <p:transition spd="slow" p14:dur="1600" advTm="136495">
        <p14:prism isInverted="1"/>
      </p:transition>
    </mc:Choice>
    <mc:Fallback xmlns="">
      <p:transition spd="slow" advTm="13649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311175"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r>
              <a:rPr lang="ar-JO" sz="2800" b="0" i="0" dirty="0">
                <a:solidFill>
                  <a:schemeClr val="tx1"/>
                </a:solidFill>
                <a:effectLst/>
                <a:latin typeface="arial black" panose="020B0A04020102020204" pitchFamily="34" charset="0"/>
              </a:rPr>
              <a:t>    </a:t>
            </a:r>
            <a:r>
              <a:rPr lang="ar-YE" sz="1800" b="1" i="0" u="none" strike="noStrike" baseline="0" dirty="0">
                <a:latin typeface="TraditionalArabic-Bold"/>
              </a:rPr>
              <a:t>ثالثاً: العوامل الجغرافية</a:t>
            </a:r>
            <a:endParaRPr lang="en-US" sz="2400" dirty="0">
              <a:solidFill>
                <a:schemeClr val="tx1"/>
              </a:solidFill>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9C9875EF-80DB-20F8-E488-43537262612C}"/>
              </a:ext>
            </a:extLst>
          </p:cNvPr>
          <p:cNvSpPr txBox="1"/>
          <p:nvPr/>
        </p:nvSpPr>
        <p:spPr>
          <a:xfrm>
            <a:off x="953195" y="1386840"/>
            <a:ext cx="10193085" cy="4744056"/>
          </a:xfrm>
          <a:prstGeom prst="rect">
            <a:avLst/>
          </a:prstGeom>
          <a:noFill/>
        </p:spPr>
        <p:txBody>
          <a:bodyPr wrap="square" rtlCol="0">
            <a:spAutoFit/>
          </a:bodyPr>
          <a:lstStyle/>
          <a:p>
            <a:pPr algn="just" rtl="1">
              <a:lnSpc>
                <a:spcPct val="150000"/>
              </a:lnSpc>
            </a:pPr>
            <a:r>
              <a:rPr lang="ar-JO" sz="2400" b="1" u="sng" kern="0" dirty="0">
                <a:solidFill>
                  <a:srgbClr val="000000"/>
                </a:solidFill>
                <a:cs typeface="Calibri" panose="020F0502020204030204" pitchFamily="34" charset="0"/>
              </a:rPr>
              <a:t>4- </a:t>
            </a:r>
            <a:r>
              <a:rPr lang="ar-YE" sz="2400" b="1" u="sng" kern="0" dirty="0">
                <a:solidFill>
                  <a:srgbClr val="000000"/>
                </a:solidFill>
                <a:cs typeface="Calibri" panose="020F0502020204030204" pitchFamily="34" charset="0"/>
              </a:rPr>
              <a:t>مساهمة المؤسسات المجتمعية</a:t>
            </a:r>
            <a:r>
              <a:rPr lang="ar-YE" sz="2800" dirty="0"/>
              <a:t>: </a:t>
            </a:r>
            <a:endParaRPr lang="ar-JO" sz="2800" dirty="0"/>
          </a:p>
          <a:p>
            <a:pPr algn="just" rtl="1">
              <a:lnSpc>
                <a:spcPct val="150000"/>
              </a:lnSpc>
            </a:pPr>
            <a:r>
              <a:rPr lang="ar-JO" sz="2800" dirty="0"/>
              <a:t>تساهم </a:t>
            </a:r>
            <a:r>
              <a:rPr lang="ar-YE" sz="2800" dirty="0"/>
              <a:t>مؤسسات المجتمع المدني في </a:t>
            </a:r>
            <a:r>
              <a:rPr lang="ar-JO" sz="2800" dirty="0"/>
              <a:t>تحسين وتطوير التعليم من خلال </a:t>
            </a:r>
            <a:r>
              <a:rPr lang="ar-YE" sz="2800" dirty="0"/>
              <a:t> المشاركة المجتمعية </a:t>
            </a:r>
            <a:r>
              <a:rPr lang="ar-JO" sz="2800" dirty="0"/>
              <a:t>ودعم تمويل التعليم.</a:t>
            </a:r>
          </a:p>
          <a:p>
            <a:pPr algn="just" rtl="1">
              <a:lnSpc>
                <a:spcPct val="150000"/>
              </a:lnSpc>
            </a:pPr>
            <a:r>
              <a:rPr lang="ar-JO" sz="2400" b="1" u="sng" kern="0" dirty="0">
                <a:solidFill>
                  <a:srgbClr val="000000"/>
                </a:solidFill>
                <a:cs typeface="Calibri" panose="020F0502020204030204" pitchFamily="34" charset="0"/>
              </a:rPr>
              <a:t>5-الكراسي العلمية.</a:t>
            </a:r>
          </a:p>
          <a:p>
            <a:pPr algn="just" rtl="1">
              <a:lnSpc>
                <a:spcPct val="150000"/>
              </a:lnSpc>
            </a:pPr>
            <a:r>
              <a:rPr lang="ar-JO" sz="2400" b="1" u="sng" kern="0" dirty="0">
                <a:solidFill>
                  <a:srgbClr val="000000"/>
                </a:solidFill>
                <a:cs typeface="Calibri" panose="020F0502020204030204" pitchFamily="34" charset="0"/>
              </a:rPr>
              <a:t>6- الجامعة المنتجة والمدرسة المنتجة.</a:t>
            </a:r>
          </a:p>
          <a:p>
            <a:pPr algn="just" rtl="1">
              <a:lnSpc>
                <a:spcPct val="150000"/>
              </a:lnSpc>
            </a:pPr>
            <a:r>
              <a:rPr lang="ar-JO" sz="2400" b="1" u="sng" kern="0" dirty="0">
                <a:solidFill>
                  <a:srgbClr val="000000"/>
                </a:solidFill>
                <a:cs typeface="Calibri" panose="020F0502020204030204" pitchFamily="34" charset="0"/>
              </a:rPr>
              <a:t>7-استثمار التعليم المهني في الإنتاج والاستفادة من العائد المالي.</a:t>
            </a:r>
          </a:p>
          <a:p>
            <a:pPr algn="just" rtl="1">
              <a:lnSpc>
                <a:spcPct val="150000"/>
              </a:lnSpc>
            </a:pPr>
            <a:r>
              <a:rPr lang="ar-JO" sz="2400" b="1" u="sng" kern="0" dirty="0">
                <a:solidFill>
                  <a:srgbClr val="000000"/>
                </a:solidFill>
                <a:cs typeface="Calibri" panose="020F0502020204030204" pitchFamily="34" charset="0"/>
              </a:rPr>
              <a:t>8-الهبات والوقف التعليمي.</a:t>
            </a:r>
          </a:p>
          <a:p>
            <a:pPr algn="just" rtl="1">
              <a:lnSpc>
                <a:spcPct val="150000"/>
              </a:lnSpc>
            </a:pPr>
            <a:endParaRPr lang="en-US" sz="2400" b="1" u="sng" kern="0" dirty="0">
              <a:solidFill>
                <a:srgbClr val="000000"/>
              </a:solidFill>
              <a:cs typeface="Calibri" panose="020F0502020204030204" pitchFamily="34" charset="0"/>
            </a:endParaRPr>
          </a:p>
        </p:txBody>
      </p:sp>
      <p:pic>
        <p:nvPicPr>
          <p:cNvPr id="4" name="Picture 3">
            <a:extLst>
              <a:ext uri="{FF2B5EF4-FFF2-40B4-BE49-F238E27FC236}">
                <a16:creationId xmlns:a16="http://schemas.microsoft.com/office/drawing/2014/main" id="{99CC32A7-9C25-15D1-1D7C-FC1924A37F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945" y="4425282"/>
            <a:ext cx="2952750" cy="1552575"/>
          </a:xfrm>
          <a:prstGeom prst="rect">
            <a:avLst/>
          </a:prstGeom>
        </p:spPr>
      </p:pic>
    </p:spTree>
    <p:extLst>
      <p:ext uri="{BB962C8B-B14F-4D97-AF65-F5344CB8AC3E}">
        <p14:creationId xmlns:p14="http://schemas.microsoft.com/office/powerpoint/2010/main" val="522565828"/>
      </p:ext>
    </p:extLst>
  </p:cSld>
  <p:clrMapOvr>
    <a:masterClrMapping/>
  </p:clrMapOvr>
  <mc:AlternateContent xmlns:mc="http://schemas.openxmlformats.org/markup-compatibility/2006" xmlns:p14="http://schemas.microsoft.com/office/powerpoint/2010/main">
    <mc:Choice Requires="p14">
      <p:transition spd="slow" p14:dur="1600" advTm="148218">
        <p14:prism isInverted="1"/>
      </p:transition>
    </mc:Choice>
    <mc:Fallback xmlns="">
      <p:transition spd="slow" advTm="14821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995251" y="2200647"/>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941697" y="1719618"/>
            <a:ext cx="10117844" cy="4585871"/>
          </a:xfrm>
          <a:prstGeom prst="rect">
            <a:avLst/>
          </a:prstGeom>
          <a:noFill/>
        </p:spPr>
        <p:txBody>
          <a:bodyPr wrap="square" rtlCol="0">
            <a:spAutoFit/>
          </a:bodyPr>
          <a:lstStyle/>
          <a:p>
            <a:pPr algn="ctr"/>
            <a:r>
              <a:rPr lang="ar-JO" sz="3600" kern="0" dirty="0">
                <a:solidFill>
                  <a:srgbClr val="00B0F0"/>
                </a:solidFill>
                <a:effectLst/>
                <a:ea typeface="Times New Roman" panose="02020603050405020304" pitchFamily="18" charset="0"/>
                <a:cs typeface="Arial" panose="020B0604020202020204" pitchFamily="34" charset="0"/>
              </a:rPr>
              <a:t>خاتمة</a:t>
            </a:r>
            <a:endParaRPr lang="ar-JO" sz="1800" kern="0" dirty="0">
              <a:solidFill>
                <a:srgbClr val="000000"/>
              </a:solidFill>
              <a:effectLst/>
              <a:ea typeface="Times New Roman" panose="02020603050405020304" pitchFamily="18" charset="0"/>
              <a:cs typeface="Arial" panose="020B0604020202020204" pitchFamily="34" charset="0"/>
            </a:endParaRPr>
          </a:p>
          <a:p>
            <a:pPr algn="just" rtl="1"/>
            <a:r>
              <a:rPr lang="ar-JO" sz="3200" b="0" i="0" u="none" strike="noStrike" baseline="0" dirty="0">
                <a:latin typeface="Traditional Arabic" panose="02020603050405020304" pitchFamily="18" charset="-78"/>
                <a:cs typeface="Traditional Arabic" panose="02020603050405020304" pitchFamily="18" charset="-78"/>
              </a:rPr>
              <a:t>    تسعى ا</a:t>
            </a:r>
            <a:r>
              <a:rPr lang="ar-YE" sz="3200" b="0" i="0" u="none" strike="noStrike" baseline="0" dirty="0">
                <a:latin typeface="Traditional Arabic" panose="02020603050405020304" pitchFamily="18" charset="-78"/>
                <a:cs typeface="Traditional Arabic" panose="02020603050405020304" pitchFamily="18" charset="-78"/>
              </a:rPr>
              <a:t>لحكومات </a:t>
            </a:r>
            <a:r>
              <a:rPr lang="ar-JO" sz="3200" b="0" i="0" u="none" strike="noStrike" baseline="0" dirty="0">
                <a:latin typeface="Traditional Arabic" panose="02020603050405020304" pitchFamily="18" charset="-78"/>
                <a:cs typeface="Traditional Arabic" panose="02020603050405020304" pitchFamily="18" charset="-78"/>
              </a:rPr>
              <a:t>ومؤسسات المجتمع المختلفة لزيادة </a:t>
            </a:r>
            <a:r>
              <a:rPr lang="ar-YE" sz="3200" b="0" i="0" u="none" strike="noStrike" baseline="0" dirty="0">
                <a:latin typeface="Traditional Arabic" panose="02020603050405020304" pitchFamily="18" charset="-78"/>
                <a:cs typeface="Traditional Arabic" panose="02020603050405020304" pitchFamily="18" charset="-78"/>
              </a:rPr>
              <a:t>إنفاقهم على التعليم</a:t>
            </a:r>
            <a:r>
              <a:rPr lang="ar-JO" sz="3200" b="0" i="0" u="none" strike="noStrike" baseline="0" dirty="0">
                <a:latin typeface="Traditional Arabic" panose="02020603050405020304" pitchFamily="18" charset="-78"/>
                <a:cs typeface="Traditional Arabic" panose="02020603050405020304" pitchFamily="18" charset="-78"/>
              </a:rPr>
              <a:t>، لتحقيق </a:t>
            </a:r>
            <a:r>
              <a:rPr lang="ar-YE" sz="3200" b="0" i="0" u="none" strike="noStrike" baseline="0" dirty="0">
                <a:latin typeface="Traditional Arabic" panose="02020603050405020304" pitchFamily="18" charset="-78"/>
                <a:cs typeface="Traditional Arabic" panose="02020603050405020304" pitchFamily="18" charset="-78"/>
              </a:rPr>
              <a:t>العائدات المادية التي س</a:t>
            </a:r>
            <a:r>
              <a:rPr lang="ar-JO" sz="3200" b="0" i="0" u="none" strike="noStrike" baseline="0" dirty="0">
                <a:latin typeface="Traditional Arabic" panose="02020603050405020304" pitchFamily="18" charset="-78"/>
                <a:cs typeface="Traditional Arabic" panose="02020603050405020304" pitchFamily="18" charset="-78"/>
              </a:rPr>
              <a:t>َ</a:t>
            </a:r>
            <a:r>
              <a:rPr lang="ar-YE" sz="3200" b="0" i="0" u="none" strike="noStrike" baseline="0" dirty="0">
                <a:latin typeface="Traditional Arabic" panose="02020603050405020304" pitchFamily="18" charset="-78"/>
                <a:cs typeface="Traditional Arabic" panose="02020603050405020304" pitchFamily="18" charset="-78"/>
              </a:rPr>
              <a:t>ت</a:t>
            </a:r>
            <a:r>
              <a:rPr lang="ar-JO" sz="3200" b="0" i="0" u="none" strike="noStrike" baseline="0" dirty="0">
                <a:latin typeface="Traditional Arabic" panose="02020603050405020304" pitchFamily="18" charset="-78"/>
                <a:cs typeface="Traditional Arabic" panose="02020603050405020304" pitchFamily="18" charset="-78"/>
              </a:rPr>
              <a:t>ُ</a:t>
            </a:r>
            <a:r>
              <a:rPr lang="ar-YE" sz="3200" b="0" i="0" u="none" strike="noStrike" baseline="0" dirty="0">
                <a:latin typeface="Traditional Arabic" panose="02020603050405020304" pitchFamily="18" charset="-78"/>
                <a:cs typeface="Traditional Arabic" panose="02020603050405020304" pitchFamily="18" charset="-78"/>
              </a:rPr>
              <a:t>جني من التعليم، بغض النظر عن العائدات غير المادية التي تفوق المادية قيمة، ومساهمة التعليم في التنمية الاقتصادية والاجتماعية </a:t>
            </a:r>
            <a:r>
              <a:rPr lang="ar-JO" sz="3200" b="0" i="0" u="none" strike="noStrike" baseline="0" dirty="0">
                <a:latin typeface="Traditional Arabic" panose="02020603050405020304" pitchFamily="18" charset="-78"/>
                <a:cs typeface="Traditional Arabic" panose="02020603050405020304" pitchFamily="18" charset="-78"/>
              </a:rPr>
              <a:t>وكذلك تسعى لل</a:t>
            </a:r>
            <a:r>
              <a:rPr lang="ar-YE" sz="3200" b="0" i="0" u="none" strike="noStrike" baseline="0" dirty="0">
                <a:latin typeface="Traditional Arabic" panose="02020603050405020304" pitchFamily="18" charset="-78"/>
                <a:cs typeface="Traditional Arabic" panose="02020603050405020304" pitchFamily="18" charset="-78"/>
              </a:rPr>
              <a:t>تعامل </a:t>
            </a:r>
            <a:r>
              <a:rPr lang="ar-JO" sz="3200" b="0" i="0" u="none" strike="noStrike" baseline="0" dirty="0">
                <a:latin typeface="Traditional Arabic" panose="02020603050405020304" pitchFamily="18" charset="-78"/>
                <a:cs typeface="Traditional Arabic" panose="02020603050405020304" pitchFamily="18" charset="-78"/>
              </a:rPr>
              <a:t>بحكمة وعقلانية</a:t>
            </a:r>
            <a:r>
              <a:rPr lang="ar-YE" sz="3200" b="0" i="0" u="none" strike="noStrike" baseline="0" dirty="0">
                <a:latin typeface="Traditional Arabic" panose="02020603050405020304" pitchFamily="18" charset="-78"/>
                <a:cs typeface="Traditional Arabic" panose="02020603050405020304" pitchFamily="18" charset="-78"/>
              </a:rPr>
              <a:t> مع موارد التعليم البشرية والمادية، وسبل استغلالها الأمثل في ظل العمليات والأساليب الاقتصادية واستخدام معايير الكفاية والإنتاجية </a:t>
            </a:r>
            <a:r>
              <a:rPr lang="ar-JO" sz="3200" b="0" i="0" u="none" strike="noStrike" baseline="0" dirty="0">
                <a:latin typeface="Traditional Arabic" panose="02020603050405020304" pitchFamily="18" charset="-78"/>
                <a:cs typeface="Traditional Arabic" panose="02020603050405020304" pitchFamily="18" charset="-78"/>
              </a:rPr>
              <a:t>للتقليل من التحديات</a:t>
            </a:r>
            <a:r>
              <a:rPr lang="ar-YE" sz="3200" b="0" i="0" u="none" strike="noStrike" baseline="0" dirty="0">
                <a:latin typeface="Traditional Arabic" panose="02020603050405020304" pitchFamily="18" charset="-78"/>
                <a:cs typeface="Traditional Arabic" panose="02020603050405020304" pitchFamily="18" charset="-78"/>
              </a:rPr>
              <a:t>، ورفع فعالية الأداء، وذلك من </a:t>
            </a:r>
            <a:r>
              <a:rPr lang="ar-JO" sz="3200" b="0" i="0" u="none" strike="noStrike" baseline="0" dirty="0">
                <a:latin typeface="Traditional Arabic" panose="02020603050405020304" pitchFamily="18" charset="-78"/>
                <a:cs typeface="Traditional Arabic" panose="02020603050405020304" pitchFamily="18" charset="-78"/>
              </a:rPr>
              <a:t>أ</a:t>
            </a:r>
            <a:r>
              <a:rPr lang="ar-YE" sz="3200" b="0" i="0" u="none" strike="noStrike" baseline="0" dirty="0">
                <a:latin typeface="Traditional Arabic" panose="02020603050405020304" pitchFamily="18" charset="-78"/>
                <a:cs typeface="Traditional Arabic" panose="02020603050405020304" pitchFamily="18" charset="-78"/>
              </a:rPr>
              <a:t>جل التصدي </a:t>
            </a:r>
            <a:r>
              <a:rPr lang="ar-JO" sz="3200" b="0" i="0" u="none" strike="noStrike" baseline="0" dirty="0">
                <a:latin typeface="Traditional Arabic" panose="02020603050405020304" pitchFamily="18" charset="-78"/>
                <a:cs typeface="Traditional Arabic" panose="02020603050405020304" pitchFamily="18" charset="-78"/>
              </a:rPr>
              <a:t>للتحديات </a:t>
            </a:r>
            <a:r>
              <a:rPr lang="ar-YE" sz="3200" b="0" i="0" u="none" strike="noStrike" baseline="0" dirty="0">
                <a:latin typeface="Traditional Arabic" panose="02020603050405020304" pitchFamily="18" charset="-78"/>
                <a:cs typeface="Traditional Arabic" panose="02020603050405020304" pitchFamily="18" charset="-78"/>
              </a:rPr>
              <a:t> التي يتعرض لها التعليم اليوم في </a:t>
            </a:r>
            <a:r>
              <a:rPr lang="ar-JO" sz="3200" b="0" i="0" u="none" strike="noStrike" baseline="0" dirty="0">
                <a:latin typeface="Traditional Arabic" panose="02020603050405020304" pitchFamily="18" charset="-78"/>
                <a:cs typeface="Traditional Arabic" panose="02020603050405020304" pitchFamily="18" charset="-78"/>
              </a:rPr>
              <a:t>الوطن العربي وخاصة(تمويل التعليم) </a:t>
            </a:r>
            <a:r>
              <a:rPr lang="ar-YE" sz="3200" b="0" i="0" u="none" strike="noStrike" baseline="0" dirty="0">
                <a:latin typeface="Traditional Arabic" panose="02020603050405020304" pitchFamily="18" charset="-78"/>
                <a:cs typeface="Traditional Arabic" panose="02020603050405020304" pitchFamily="18" charset="-78"/>
              </a:rPr>
              <a:t> تستدعي تدعيم النظرة الاقتصادية والاجتماعية له على انه استثمار حقيقي له عائد </a:t>
            </a:r>
            <a:r>
              <a:rPr lang="ar-JO" sz="3200" b="0" i="0" u="none" strike="noStrike" baseline="0" dirty="0">
                <a:latin typeface="Traditional Arabic" panose="02020603050405020304" pitchFamily="18" charset="-78"/>
                <a:cs typeface="Traditional Arabic" panose="02020603050405020304" pitchFamily="18" charset="-78"/>
              </a:rPr>
              <a:t>وذلك من خلال البحث عن مصادر تمويل ودعم مستمرة.</a:t>
            </a:r>
            <a:endParaRPr lang="ar-YE" sz="3200" b="0" i="0" u="none" strike="noStrike" baseline="0" dirty="0">
              <a:latin typeface="Traditional Arabic" panose="02020603050405020304" pitchFamily="18" charset="-78"/>
              <a:cs typeface="Traditional Arabic" panose="02020603050405020304" pitchFamily="18" charset="-78"/>
            </a:endParaRPr>
          </a:p>
        </p:txBody>
      </p:sp>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70051">
        <p14:prism isInverted="1"/>
      </p:transition>
    </mc:Choice>
    <mc:Fallback xmlns="">
      <p:transition spd="slow" advTm="7005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a:effectLst>
            <a:reflection blurRad="6350" stA="52000" endA="300" endPos="35000" dir="5400000" sy="-100000" algn="bl" rotWithShape="0"/>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969745" y="138633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نتاجات المحاضرة الخامسة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02640" y="2127382"/>
            <a:ext cx="10614659" cy="504305"/>
          </a:xfrm>
          <a:prstGeom prst="rect">
            <a:avLst/>
          </a:prstGeom>
          <a:noFill/>
        </p:spPr>
        <p:txBody>
          <a:bodyPr wrap="square" rtlCol="0">
            <a:spAutoFit/>
          </a:bodyPr>
          <a:lstStyle/>
          <a:p>
            <a:pPr algn="just" rtl="1" fontAlgn="base">
              <a:lnSpc>
                <a:spcPct val="150000"/>
              </a:lnSpc>
            </a:pPr>
            <a:r>
              <a:rPr lang="ar-SA" sz="2000" dirty="0">
                <a:solidFill>
                  <a:srgbClr val="333333"/>
                </a:solidFill>
                <a:effectLst/>
                <a:ea typeface="Calibri" panose="020F0502020204030204" pitchFamily="34" charset="0"/>
                <a:cs typeface="Calibri" panose="020F0502020204030204" pitchFamily="34" charset="0"/>
              </a:rPr>
              <a:t>.</a:t>
            </a:r>
            <a:endParaRPr lang="ar-YE" sz="2400" i="0" dirty="0">
              <a:solidFill>
                <a:srgbClr val="232323"/>
              </a:solidFill>
              <a:effectLst/>
              <a:latin typeface="IBM Plex Sans Arabic"/>
            </a:endParaRPr>
          </a:p>
        </p:txBody>
      </p:sp>
      <p:graphicFrame>
        <p:nvGraphicFramePr>
          <p:cNvPr id="19" name="Diagram 18">
            <a:extLst>
              <a:ext uri="{FF2B5EF4-FFF2-40B4-BE49-F238E27FC236}">
                <a16:creationId xmlns:a16="http://schemas.microsoft.com/office/drawing/2014/main" id="{D273D658-CBB7-053A-A2E1-868A20D324AE}"/>
              </a:ext>
            </a:extLst>
          </p:cNvPr>
          <p:cNvGraphicFramePr/>
          <p:nvPr/>
        </p:nvGraphicFramePr>
        <p:xfrm>
          <a:off x="2231797" y="2153354"/>
          <a:ext cx="7793338" cy="3719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a:extLst>
              <a:ext uri="{FF2B5EF4-FFF2-40B4-BE49-F238E27FC236}">
                <a16:creationId xmlns:a16="http://schemas.microsoft.com/office/drawing/2014/main" id="{361523E9-43ED-C33E-95F5-E399D9B8965E}"/>
              </a:ext>
            </a:extLst>
          </p:cNvPr>
          <p:cNvSpPr/>
          <p:nvPr/>
        </p:nvSpPr>
        <p:spPr>
          <a:xfrm>
            <a:off x="8243854" y="2032661"/>
            <a:ext cx="1923553" cy="401777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53474345"/>
      </p:ext>
    </p:extLst>
  </p:cSld>
  <p:clrMapOvr>
    <a:masterClrMapping/>
  </p:clrMapOvr>
  <mc:AlternateContent xmlns:mc="http://schemas.openxmlformats.org/markup-compatibility/2006" xmlns:p14="http://schemas.microsoft.com/office/powerpoint/2010/main">
    <mc:Choice Requires="p14">
      <p:transition spd="slow" p14:dur="1600" advTm="70233">
        <p14:prism isInverted="1"/>
      </p:transition>
    </mc:Choice>
    <mc:Fallback xmlns="">
      <p:transition spd="slow" advTm="7023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1310185" y="2051447"/>
            <a:ext cx="9011637" cy="3183436"/>
          </a:xfrm>
          <a:prstGeom prst="rect">
            <a:avLst/>
          </a:prstGeom>
          <a:noFill/>
        </p:spPr>
        <p:txBody>
          <a:bodyPr wrap="square" rtlCol="0">
            <a:spAutoFit/>
          </a:bodyPr>
          <a:lstStyle/>
          <a:p>
            <a:pPr marL="361950" algn="r" rtl="1">
              <a:lnSpc>
                <a:spcPts val="2250"/>
              </a:lnSpc>
            </a:pPr>
            <a:r>
              <a:rPr lang="ar-SA" sz="1800" b="1" kern="0" dirty="0">
                <a:effectLst/>
                <a:latin typeface="Calibri" panose="020F0502020204030204" pitchFamily="34" charset="0"/>
                <a:ea typeface="Times New Roman" panose="02020603050405020304" pitchFamily="18" charset="0"/>
                <a:cs typeface="Traditional Arabic" panose="02020603050405020304" pitchFamily="18" charset="-78"/>
              </a:rPr>
              <a:t>كتاب بعنوان العائد من الاستثمار في التعليم ، للكاتب فيصل أحمد بو طيبه نشر عام 2016 ميلادي.</a:t>
            </a:r>
            <a:endParaRPr lang="ar-JO" sz="1800" b="1" kern="0" dirty="0">
              <a:effectLst/>
              <a:latin typeface="Calibri" panose="020F0502020204030204" pitchFamily="34" charset="0"/>
              <a:ea typeface="Times New Roman" panose="02020603050405020304" pitchFamily="18" charset="0"/>
              <a:cs typeface="Traditional Arabic" panose="02020603050405020304" pitchFamily="18" charset="-78"/>
            </a:endParaRPr>
          </a:p>
          <a:p>
            <a:pPr marL="361950" algn="r" rtl="1">
              <a:lnSpc>
                <a:spcPts val="2250"/>
              </a:lnSpc>
            </a:pPr>
            <a:r>
              <a:rPr lang="ar-YE" b="1" i="0" dirty="0">
                <a:effectLst/>
                <a:latin typeface="Times New Roman" panose="02020603050405020304" pitchFamily="18" charset="0"/>
              </a:rPr>
              <a:t> عبدالله بن محمد المالكي</a:t>
            </a:r>
            <a:r>
              <a:rPr lang="ar-JO" b="1" i="0" dirty="0">
                <a:effectLst/>
                <a:latin typeface="Times New Roman" panose="02020603050405020304" pitchFamily="18" charset="0"/>
              </a:rPr>
              <a:t> اقتصاديات التعليم 2010</a:t>
            </a:r>
          </a:p>
          <a:p>
            <a:pPr marL="361950" rtl="1">
              <a:lnSpc>
                <a:spcPts val="2250"/>
              </a:lnSpc>
            </a:pPr>
            <a:r>
              <a:rPr lang="en-US" sz="1800" kern="100" dirty="0">
                <a:effectLst/>
                <a:latin typeface="Calibri" panose="020F0502020204030204" pitchFamily="34" charset="0"/>
                <a:ea typeface="Calibri" panose="020F0502020204030204" pitchFamily="34" charset="0"/>
                <a:cs typeface="Arial" panose="020B0604020202020204" pitchFamily="34" charset="0"/>
                <a:hlinkClick r:id="rId3"/>
              </a:rPr>
              <a:t>https://www.startimes.com/?t=24455505</a:t>
            </a:r>
            <a:endParaRPr lang="ar-JO" sz="1800" kern="100" dirty="0">
              <a:effectLst/>
              <a:latin typeface="Calibri" panose="020F0502020204030204" pitchFamily="34" charset="0"/>
              <a:ea typeface="Calibri" panose="020F0502020204030204" pitchFamily="34" charset="0"/>
              <a:cs typeface="Arial" panose="020B0604020202020204" pitchFamily="34" charset="0"/>
            </a:endParaRPr>
          </a:p>
          <a:p>
            <a:pPr marL="361950" rtl="1">
              <a:lnSpc>
                <a:spcPts val="2250"/>
              </a:lnSpc>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15000"/>
              </a:lnSpc>
            </a:pPr>
            <a:r>
              <a:rPr lang="ar-SA" sz="1800" b="1" kern="0" dirty="0">
                <a:solidFill>
                  <a:srgbClr val="1F4E79"/>
                </a:solidFill>
                <a:effectLst/>
                <a:ea typeface="Times New Roman" panose="02020603050405020304" pitchFamily="18" charset="0"/>
                <a:cs typeface="Traditional Arabic" panose="02020603050405020304" pitchFamily="18" charset="-78"/>
              </a:rPr>
              <a:t>ت</a:t>
            </a:r>
            <a:r>
              <a:rPr lang="ar-SA" sz="1800" b="1" kern="0" dirty="0">
                <a:effectLst/>
                <a:ea typeface="Times New Roman" panose="02020603050405020304" pitchFamily="18" charset="0"/>
                <a:cs typeface="Traditional Arabic" panose="02020603050405020304" pitchFamily="18" charset="-78"/>
              </a:rPr>
              <a:t>قرير نشرته وزارة التعليم السعودية بتاريخ 9-7-2018م، بعنوان/ في اقتصاديات التعليم:</a:t>
            </a:r>
            <a:endParaRPr lang="ar-JO" sz="1800" b="1" kern="0" dirty="0">
              <a:effectLst/>
              <a:ea typeface="Times New Roman" panose="02020603050405020304" pitchFamily="18" charset="0"/>
              <a:cs typeface="Traditional Arabic" panose="02020603050405020304" pitchFamily="18" charset="-78"/>
            </a:endParaRPr>
          </a:p>
          <a:p>
            <a:pPr algn="r">
              <a:lnSpc>
                <a:spcPct val="115000"/>
              </a:lnSpc>
            </a:pPr>
            <a:r>
              <a:rPr lang="ar-YE" sz="1800" b="1" i="0" u="none" strike="noStrike" baseline="0" dirty="0">
                <a:latin typeface="Traditional Arabic Bold" panose="02020803070505020304" pitchFamily="18" charset="-78"/>
                <a:cs typeface="Traditional Arabic Bold" panose="02020803070505020304" pitchFamily="18" charset="-78"/>
              </a:rPr>
              <a:t>التعليم ودوره الفعال في تحقيق احتياجات التنمية الوطنية</a:t>
            </a:r>
            <a:r>
              <a:rPr lang="ar-JO" sz="1800" b="1" i="0" u="none" strike="noStrike" baseline="0" dirty="0">
                <a:latin typeface="Traditional Arabic Bold" panose="02020803070505020304" pitchFamily="18" charset="-78"/>
                <a:cs typeface="Traditional Arabic Bold" panose="02020803070505020304" pitchFamily="18" charset="-78"/>
              </a:rPr>
              <a:t>- دوغمان زوبير.</a:t>
            </a:r>
          </a:p>
          <a:p>
            <a:pPr algn="r">
              <a:lnSpc>
                <a:spcPct val="115000"/>
              </a:lnSpc>
            </a:pPr>
            <a:r>
              <a:rPr lang="ar-JO" b="1" dirty="0">
                <a:latin typeface="Traditional Arabic Bold" panose="02020803070505020304" pitchFamily="18" charset="-78"/>
                <a:cs typeface="Traditional Arabic Bold" panose="02020803070505020304" pitchFamily="18" charset="-78"/>
              </a:rPr>
              <a:t>سهيل الحمدان، اقتصاديات التعليم، تكلفة التعليم وعائداته - الدار السورية الجديدة ، دمشق ، سوريا ، الطبعة الأولى ، 2002 ، ص 145</a:t>
            </a:r>
          </a:p>
          <a:p>
            <a:pPr algn="r" rtl="1">
              <a:lnSpc>
                <a:spcPct val="115000"/>
              </a:lnSpc>
            </a:pPr>
            <a:r>
              <a:rPr lang="ar-JO" b="1" dirty="0">
                <a:latin typeface="Traditional Arabic Bold" panose="02020803070505020304" pitchFamily="18" charset="-78"/>
                <a:cs typeface="Traditional Arabic Bold" panose="02020803070505020304" pitchFamily="18" charset="-78"/>
              </a:rPr>
              <a:t>القحطاني، حصة ( 2018) التعليم بين الاستثمار والاستهلاك ( بين التكلفة والعائد) مجلة المعرفة التربوية ، 6(12) 1-24</a:t>
            </a:r>
          </a:p>
          <a:p>
            <a:pPr algn="r" rtl="1">
              <a:lnSpc>
                <a:spcPct val="115000"/>
              </a:lnSpc>
            </a:pPr>
            <a:r>
              <a:rPr lang="ar-JO" sz="1800" b="1" i="0" u="none" strike="noStrike" baseline="0" dirty="0">
                <a:latin typeface="Traditional Arabic Bold" panose="02020803070505020304" pitchFamily="18" charset="-78"/>
                <a:cs typeface="Traditional Arabic Bold" panose="02020803070505020304" pitchFamily="18" charset="-78"/>
              </a:rPr>
              <a:t>الكحكي، أسماء محمود ( 2020) </a:t>
            </a:r>
            <a:r>
              <a:rPr lang="ar-YE" dirty="0"/>
              <a:t>رؤية مقترحة لتمويل التعليم قبل الجامعي في مصر مجلة كلية التربية – جامعة دمياط العدد 75 أكتوبر 2020</a:t>
            </a:r>
            <a:endParaRPr lang="ar-JO" sz="1800" b="1" i="0" u="none" strike="noStrike" baseline="0" dirty="0">
              <a:latin typeface="Traditional Arabic Bold" panose="02020803070505020304" pitchFamily="18" charset="-78"/>
              <a:cs typeface="Traditional Arabic Bold" panose="02020803070505020304" pitchFamily="18" charset="-78"/>
            </a:endParaRPr>
          </a:p>
        </p:txBody>
      </p: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67787">
        <p14:prism isInverted="1"/>
      </p:transition>
    </mc:Choice>
    <mc:Fallback xmlns="">
      <p:transition spd="slow" advTm="6778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id="{6EBBB157-BA76-70AA-776A-1DD14266A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866" y="1290445"/>
            <a:ext cx="4200450" cy="484743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20080">
        <p14:prism isInverted="1"/>
      </p:transition>
    </mc:Choice>
    <mc:Fallback xmlns="">
      <p:transition spd="slow" advTm="2008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21B20AF-04F0-22A2-15B6-B1C1AE520C9F}"/>
              </a:ext>
            </a:extLst>
          </p:cNvPr>
          <p:cNvSpPr/>
          <p:nvPr/>
        </p:nvSpPr>
        <p:spPr>
          <a:xfrm>
            <a:off x="549691" y="1526521"/>
            <a:ext cx="11116283" cy="431805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5" name="Picture 14">
            <a:extLst>
              <a:ext uri="{FF2B5EF4-FFF2-40B4-BE49-F238E27FC236}">
                <a16:creationId xmlns:a16="http://schemas.microsoft.com/office/drawing/2014/main" id="{E54443D3-5D2F-FA0A-5F54-4D82A22A0E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72410" y="1692322"/>
            <a:ext cx="3318387" cy="223823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1600" advTm="27394">
        <p14:prism isInverted="1"/>
      </p:transition>
    </mc:Choice>
    <mc:Fallback xmlns="">
      <p:transition spd="slow" advTm="27394">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5061</TotalTime>
  <Words>5080</Words>
  <Application>Microsoft Office PowerPoint</Application>
  <PresentationFormat>Widescreen</PresentationFormat>
  <Paragraphs>377</Paragraphs>
  <Slides>44</Slides>
  <Notes>5</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44</vt:i4>
      </vt:variant>
    </vt:vector>
  </HeadingPairs>
  <TitlesOfParts>
    <vt:vector size="63" baseType="lpstr">
      <vt:lpstr>Aldhabi</vt:lpstr>
      <vt:lpstr>Arabic Typesetting</vt:lpstr>
      <vt:lpstr>Arial</vt:lpstr>
      <vt:lpstr>arial black</vt:lpstr>
      <vt:lpstr>Arial-BoldMT</vt:lpstr>
      <vt:lpstr>Calibri</vt:lpstr>
      <vt:lpstr>Calibri Light</vt:lpstr>
      <vt:lpstr>Droid</vt:lpstr>
      <vt:lpstr>DroidArabicKufi-Regular</vt:lpstr>
      <vt:lpstr>IBM Plex Sans Arabic</vt:lpstr>
      <vt:lpstr>Rockwell Condensed</vt:lpstr>
      <vt:lpstr>Simplified Arabic</vt:lpstr>
      <vt:lpstr>Times New Roman</vt:lpstr>
      <vt:lpstr>Traditional Arabic</vt:lpstr>
      <vt:lpstr>Traditional Arabic Bold</vt:lpstr>
      <vt:lpstr>TraditionalArabic</vt:lpstr>
      <vt:lpstr>TraditionalArabic-Bold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665</cp:revision>
  <dcterms:created xsi:type="dcterms:W3CDTF">2023-04-29T09:08:23Z</dcterms:created>
  <dcterms:modified xsi:type="dcterms:W3CDTF">2023-11-02T13:19:32Z</dcterms:modified>
</cp:coreProperties>
</file>