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480" r:id="rId2"/>
    <p:sldId id="482" r:id="rId3"/>
    <p:sldId id="518" r:id="rId4"/>
    <p:sldId id="644" r:id="rId5"/>
    <p:sldId id="666" r:id="rId6"/>
    <p:sldId id="640" r:id="rId7"/>
    <p:sldId id="641" r:id="rId8"/>
    <p:sldId id="642" r:id="rId9"/>
    <p:sldId id="643" r:id="rId10"/>
    <p:sldId id="671" r:id="rId11"/>
    <p:sldId id="672" r:id="rId12"/>
    <p:sldId id="673" r:id="rId13"/>
    <p:sldId id="674" r:id="rId14"/>
    <p:sldId id="675" r:id="rId15"/>
    <p:sldId id="676" r:id="rId16"/>
    <p:sldId id="677" r:id="rId17"/>
    <p:sldId id="678" r:id="rId18"/>
    <p:sldId id="679" r:id="rId19"/>
    <p:sldId id="680" r:id="rId20"/>
    <p:sldId id="681" r:id="rId21"/>
    <p:sldId id="682" r:id="rId22"/>
    <p:sldId id="683" r:id="rId23"/>
    <p:sldId id="684" r:id="rId24"/>
    <p:sldId id="685" r:id="rId25"/>
    <p:sldId id="686" r:id="rId26"/>
    <p:sldId id="687" r:id="rId27"/>
    <p:sldId id="688" r:id="rId28"/>
    <p:sldId id="689" r:id="rId29"/>
    <p:sldId id="690" r:id="rId30"/>
    <p:sldId id="691" r:id="rId31"/>
    <p:sldId id="692" r:id="rId32"/>
    <p:sldId id="693" r:id="rId33"/>
    <p:sldId id="694" r:id="rId34"/>
    <p:sldId id="695" r:id="rId35"/>
    <p:sldId id="696" r:id="rId36"/>
    <p:sldId id="697" r:id="rId37"/>
    <p:sldId id="698" r:id="rId38"/>
    <p:sldId id="718" r:id="rId39"/>
    <p:sldId id="699" r:id="rId40"/>
    <p:sldId id="700" r:id="rId41"/>
    <p:sldId id="701" r:id="rId42"/>
    <p:sldId id="702" r:id="rId43"/>
    <p:sldId id="703" r:id="rId44"/>
    <p:sldId id="704" r:id="rId45"/>
    <p:sldId id="705" r:id="rId46"/>
    <p:sldId id="706" r:id="rId47"/>
    <p:sldId id="708" r:id="rId48"/>
    <p:sldId id="709" r:id="rId49"/>
    <p:sldId id="707" r:id="rId50"/>
    <p:sldId id="710" r:id="rId51"/>
    <p:sldId id="711" r:id="rId52"/>
    <p:sldId id="712" r:id="rId53"/>
    <p:sldId id="714" r:id="rId54"/>
    <p:sldId id="716" r:id="rId55"/>
    <p:sldId id="717" r:id="rId56"/>
    <p:sldId id="719" r:id="rId57"/>
    <p:sldId id="733" r:id="rId58"/>
    <p:sldId id="720" r:id="rId59"/>
    <p:sldId id="349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2"/>
            <p14:sldId id="518"/>
            <p14:sldId id="644"/>
            <p14:sldId id="666"/>
            <p14:sldId id="640"/>
            <p14:sldId id="641"/>
            <p14:sldId id="642"/>
            <p14:sldId id="643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71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8"/>
            <p14:sldId id="709"/>
            <p14:sldId id="707"/>
            <p14:sldId id="710"/>
            <p14:sldId id="711"/>
            <p14:sldId id="712"/>
            <p14:sldId id="714"/>
            <p14:sldId id="716"/>
            <p14:sldId id="717"/>
            <p14:sldId id="719"/>
            <p14:sldId id="733"/>
            <p14:sldId id="72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04" autoAdjust="0"/>
  </p:normalViewPr>
  <p:slideViewPr>
    <p:cSldViewPr snapToGrid="0">
      <p:cViewPr varScale="1">
        <p:scale>
          <a:sx n="81" d="100"/>
          <a:sy n="81" d="100"/>
        </p:scale>
        <p:origin x="132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76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gramiz.com/sql/coun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sv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7.png"/><Relationship Id="rId5" Type="http://schemas.openxmlformats.org/officeDocument/2006/relationships/image" Target="../media/image3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6288" y="526718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Khaled Eskaf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6288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244FE6-FC01-0216-3738-DCE9E727D625}"/>
              </a:ext>
            </a:extLst>
          </p:cNvPr>
          <p:cNvSpPr txBox="1"/>
          <p:nvPr/>
        </p:nvSpPr>
        <p:spPr>
          <a:xfrm>
            <a:off x="329269" y="1590820"/>
            <a:ext cx="427859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Management System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8D256A-314E-DBAD-C55C-DF150CD289A8}"/>
              </a:ext>
            </a:extLst>
          </p:cNvPr>
          <p:cNvSpPr txBox="1"/>
          <p:nvPr/>
        </p:nvSpPr>
        <p:spPr>
          <a:xfrm>
            <a:off x="2033092" y="3786543"/>
            <a:ext cx="870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261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927C15-13B9-096C-5BBB-E767E5B1A668}"/>
              </a:ext>
            </a:extLst>
          </p:cNvPr>
          <p:cNvSpPr txBox="1"/>
          <p:nvPr/>
        </p:nvSpPr>
        <p:spPr>
          <a:xfrm>
            <a:off x="840996" y="4291844"/>
            <a:ext cx="36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Tajawal"/>
              </a:rPr>
              <a:t>Bachelor of Information Technology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 LMS">
            <a:extLst>
              <a:ext uri="{FF2B5EF4-FFF2-40B4-BE49-F238E27FC236}">
                <a16:creationId xmlns:a16="http://schemas.microsoft.com/office/drawing/2014/main" id="{321C3FD0-8C2D-DD48-9D0D-6862DE833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4"/>
            <a:ext cx="1480347" cy="1521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C5773CD-BDD7-0F70-6672-93132EE2CB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252921"/>
              </p:ext>
            </p:extLst>
          </p:nvPr>
        </p:nvGraphicFramePr>
        <p:xfrm>
          <a:off x="2493053" y="0"/>
          <a:ext cx="7421912" cy="66443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6434">
                  <a:extLst>
                    <a:ext uri="{9D8B030D-6E8A-4147-A177-3AD203B41FA5}">
                      <a16:colId xmlns:a16="http://schemas.microsoft.com/office/drawing/2014/main" val="1444761599"/>
                    </a:ext>
                  </a:extLst>
                </a:gridCol>
                <a:gridCol w="1056434">
                  <a:extLst>
                    <a:ext uri="{9D8B030D-6E8A-4147-A177-3AD203B41FA5}">
                      <a16:colId xmlns:a16="http://schemas.microsoft.com/office/drawing/2014/main" val="4097160655"/>
                    </a:ext>
                  </a:extLst>
                </a:gridCol>
                <a:gridCol w="2638871">
                  <a:extLst>
                    <a:ext uri="{9D8B030D-6E8A-4147-A177-3AD203B41FA5}">
                      <a16:colId xmlns:a16="http://schemas.microsoft.com/office/drawing/2014/main" val="2079597620"/>
                    </a:ext>
                  </a:extLst>
                </a:gridCol>
                <a:gridCol w="2670173">
                  <a:extLst>
                    <a:ext uri="{9D8B030D-6E8A-4147-A177-3AD203B41FA5}">
                      <a16:colId xmlns:a16="http://schemas.microsoft.com/office/drawing/2014/main" val="265991888"/>
                    </a:ext>
                  </a:extLst>
                </a:gridCol>
              </a:tblGrid>
              <a:tr h="1667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MySQL Practical Activities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26471268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Concepts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basic database concepts.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Install MySQL, explore the interface, create a basic database.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35677680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Data Model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 about the relational data model.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relational tables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90604819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Integrity Rules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relational integrity constraints.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Implement primary and foreign key constraints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142504486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Relational Algebra and Basic SQL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relational algebra and basic SQL commands.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basic SQL queries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1076972195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SQL Queries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 into complex SQL operations.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Execute advanced SQL commands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567073064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 to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 learning database normalization principles.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the first normal form (1NF) in MySQL.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83094560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Database Normalization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Explore advanced normalization techniques.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Normalize a database in MySQL to 2NF and 3NF.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83575540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 Modeling and ER Diagrams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Understand data modeling and ER diagrams.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an ER diagram and implement it in MySQL.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48632678"/>
                  </a:ext>
                </a:extLst>
              </a:tr>
              <a:tr h="481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Database Design for Real-World Apps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database design to real-world scenarios.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 a database schema based on a real-world example.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3947105474"/>
                  </a:ext>
                </a:extLst>
              </a:tr>
              <a:tr h="324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 and Review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Apply all learned concepts in a comprehensive project.</a:t>
                      </a:r>
                      <a:endParaRPr lang="en-CA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CA" sz="14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a project in MySQL incorporating all learned skills.</a:t>
                      </a:r>
                      <a:endParaRPr lang="en-CA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751" marR="8751" marT="8751" marB="8751" anchor="b"/>
                </a:tc>
                <a:extLst>
                  <a:ext uri="{0D108BD9-81ED-4DB2-BD59-A6C34878D82A}">
                    <a16:rowId xmlns:a16="http://schemas.microsoft.com/office/drawing/2014/main" val="290175213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24062F8-84F9-38B5-6C06-0111424EFDB2}"/>
              </a:ext>
            </a:extLst>
          </p:cNvPr>
          <p:cNvSpPr txBox="1"/>
          <p:nvPr/>
        </p:nvSpPr>
        <p:spPr>
          <a:xfrm>
            <a:off x="9854214" y="6398101"/>
            <a:ext cx="2493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E0A37D6-F524-35A9-92FA-CFAE8011E8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133" y="1"/>
            <a:ext cx="2196867" cy="83043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79CC61B-DEA1-465C-3F3E-C68175FAF0C2}"/>
              </a:ext>
            </a:extLst>
          </p:cNvPr>
          <p:cNvSpPr/>
          <p:nvPr/>
        </p:nvSpPr>
        <p:spPr>
          <a:xfrm>
            <a:off x="2130972" y="3135816"/>
            <a:ext cx="8345214" cy="83043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6006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41" name="Isosceles Triangle 104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Revision: Reference list &lt;br/&gt;&lt;br/&gt; — PEER UK">
            <a:extLst>
              <a:ext uri="{FF2B5EF4-FFF2-40B4-BE49-F238E27FC236}">
                <a16:creationId xmlns:a16="http://schemas.microsoft.com/office/drawing/2014/main" id="{328E9F72-155E-6E47-CAB8-749FB088A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5422" y="0"/>
            <a:ext cx="7317274" cy="4536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5169F9-F291-4C30-62E8-367B23576A09}"/>
              </a:ext>
            </a:extLst>
          </p:cNvPr>
          <p:cNvSpPr txBox="1"/>
          <p:nvPr/>
        </p:nvSpPr>
        <p:spPr>
          <a:xfrm>
            <a:off x="9854214" y="6398101"/>
            <a:ext cx="2493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1A29C1E-F64E-0E97-F451-06A53FE24C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49017" y="1"/>
            <a:ext cx="1742983" cy="65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80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6D516-5768-0592-C2FC-BE33BB16F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52F619-9BF1-8840-E8F9-F049EE557AD8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2B4B95-35E4-FAD9-45A6-11A27573F78C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862C9-8381-BCAF-39C2-B97C8B4FEA44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B34519-D88C-4951-6D5C-A4D41AE027B3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8435CF-11E7-41A4-B67F-952F040A6B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557679-2504-6E20-181B-34FCE3454E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8982B4-EF6C-C082-487E-5CD5C14DD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25" y="2743200"/>
            <a:ext cx="1049655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3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1CCF8-CAD2-BCFB-7105-A5A1B62DD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06CF9F-D369-6D10-732E-E4BA82DDE936}"/>
              </a:ext>
            </a:extLst>
          </p:cNvPr>
          <p:cNvSpPr/>
          <p:nvPr/>
        </p:nvSpPr>
        <p:spPr>
          <a:xfrm>
            <a:off x="146046" y="1213547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441617-3D6F-F981-8C00-2D9A6D8F04D3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9DDA8-E191-E6AC-19C2-AECCF293FA12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9A79CB-8F97-2F7F-4D2E-AB1E0A08D005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DEE04B-9A34-C5E5-1998-FE07A503473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7FCDC2-B61A-2A0A-F971-F1DF52ED23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C1F265-767E-29AA-8382-DF53394431EF}"/>
              </a:ext>
            </a:extLst>
          </p:cNvPr>
          <p:cNvSpPr txBox="1"/>
          <p:nvPr/>
        </p:nvSpPr>
        <p:spPr>
          <a:xfrm>
            <a:off x="605001" y="2433270"/>
            <a:ext cx="104860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Apart from these common operations Relational Algebra is also used for 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Join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operations like,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Natural Join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Conditional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Join</a:t>
            </a:r>
          </a:p>
        </p:txBody>
      </p:sp>
    </p:spTree>
    <p:extLst>
      <p:ext uri="{BB962C8B-B14F-4D97-AF65-F5344CB8AC3E}">
        <p14:creationId xmlns:p14="http://schemas.microsoft.com/office/powerpoint/2010/main" val="254408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90D4F-B950-E102-4194-324A7897F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C07E08-2EA9-7C0D-DC1F-39CCF8AC61C5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B31388-B91A-7FFC-A0EB-3211BD566D0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E2E975-89C5-6496-C733-90550C86E72F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EC42B9-1761-3621-2226-09E41D0282A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B3EAA8-B01C-9EB4-CBF1-BE53E9E0C36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56274A-49B5-8B21-6E47-BEFD4F25DB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40EAA2-B7E0-DDF4-CAFA-3A26347E6B8D}"/>
              </a:ext>
            </a:extLst>
          </p:cNvPr>
          <p:cNvSpPr txBox="1"/>
          <p:nvPr/>
        </p:nvSpPr>
        <p:spPr>
          <a:xfrm>
            <a:off x="368519" y="1345306"/>
            <a:ext cx="1161547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42424"/>
                </a:solidFill>
                <a:effectLst/>
                <a:latin typeface="sohne"/>
              </a:rPr>
              <a:t>Join Operation</a:t>
            </a:r>
          </a:p>
          <a:p>
            <a:pPr algn="l"/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When we have two relations that have a single column (let’s just call this column </a:t>
            </a:r>
            <a:r>
              <a:rPr lang="en-US" b="0" i="1" dirty="0">
                <a:solidFill>
                  <a:srgbClr val="242424"/>
                </a:solidFill>
                <a:effectLst/>
                <a:latin typeface="source-serif-pro"/>
              </a:rPr>
              <a:t>C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) in common, we can perform what is known as a </a:t>
            </a:r>
            <a:r>
              <a:rPr lang="en-US" b="1" i="0" dirty="0">
                <a:solidFill>
                  <a:srgbClr val="242424"/>
                </a:solidFill>
                <a:effectLst/>
                <a:latin typeface="source-serif-pro"/>
              </a:rPr>
              <a:t>natural join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. Essentially two tables are naturally joined by taking the cross product of the two tables, then eliminating all combinations in which the column </a:t>
            </a:r>
            <a:r>
              <a:rPr lang="en-US" b="0" i="1" dirty="0">
                <a:solidFill>
                  <a:srgbClr val="242424"/>
                </a:solidFill>
                <a:effectLst/>
                <a:latin typeface="source-serif-pro"/>
              </a:rPr>
              <a:t>C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 from table 1 and column </a:t>
            </a:r>
            <a:r>
              <a:rPr lang="en-US" b="0" i="1" dirty="0">
                <a:solidFill>
                  <a:srgbClr val="242424"/>
                </a:solidFill>
                <a:effectLst/>
                <a:latin typeface="source-serif-pro"/>
              </a:rPr>
              <a:t>C 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from table 2 are not equal.</a:t>
            </a:r>
          </a:p>
          <a:p>
            <a:pPr algn="l"/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So let’s take a look at a table of food, and the corresponding best way to obtain them.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75C99DB-E155-F8C8-3D2E-B02D23795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19" y="2876357"/>
            <a:ext cx="2396441" cy="249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BA4A11-21CA-AE88-7F1A-81BD8BF79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939" y="2876357"/>
            <a:ext cx="3790785" cy="24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95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1EE8F-1A72-DBA7-CD26-E5F742148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2BB57-AE2F-153D-E2D1-D12FE76F14CC}"/>
              </a:ext>
            </a:extLst>
          </p:cNvPr>
          <p:cNvSpPr/>
          <p:nvPr/>
        </p:nvSpPr>
        <p:spPr>
          <a:xfrm>
            <a:off x="311175" y="1150883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DF257F-F73B-2306-0743-E69F8A06CAC5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2A123-86A2-CDDD-E718-3520748EF1DC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1655D4-3D1E-871D-C677-7228A10D5ABF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4F11C4-C47A-44E7-16ED-851809E96A4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FD675D-7089-B1A4-CFFE-65FC751CB2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996A2FE1-FCDF-42A3-9234-59932110E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190" y="2235109"/>
            <a:ext cx="5156801" cy="268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4E9683C-2D24-9003-B86C-C721A3BF0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12" y="1268231"/>
            <a:ext cx="2396441" cy="249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7DEF0A2C-32CA-6994-1624-45155EACB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76" y="3795681"/>
            <a:ext cx="3790785" cy="24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64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4ECCA-774B-2F6E-4C0E-AC899CF65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EBB0F9-8460-B0AD-0779-A7329F71B165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F5415F-FADE-B228-B93C-CF6E16578ED1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D90E3B-0DCC-320A-4FD8-D1B86CD7DF1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F4582B-1E70-CE75-A3CE-6134CE3FD316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289357-5D50-072D-5FBB-3EFA8743AA2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DBE76F-E321-6C9E-393C-66F531006E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BADDC7-3245-A72B-8FBC-6E5E3BEB944A}"/>
              </a:ext>
            </a:extLst>
          </p:cNvPr>
          <p:cNvSpPr txBox="1"/>
          <p:nvPr/>
        </p:nvSpPr>
        <p:spPr>
          <a:xfrm>
            <a:off x="321221" y="1243039"/>
            <a:ext cx="117866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There are other ways to join two tables, especially for tables which don’t have a </a:t>
            </a:r>
            <a:r>
              <a:rPr lang="en-US" b="0" i="0" dirty="0">
                <a:solidFill>
                  <a:srgbClr val="242424"/>
                </a:solidFill>
                <a:effectLst/>
                <a:highlight>
                  <a:srgbClr val="FFFF00"/>
                </a:highlight>
                <a:latin typeface="source-serif-pro"/>
              </a:rPr>
              <a:t>common column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. This is known as theta join. This operation joins two tables based on </a:t>
            </a:r>
            <a:r>
              <a:rPr lang="en-US" b="0" i="0" dirty="0">
                <a:solidFill>
                  <a:srgbClr val="242424"/>
                </a:solidFill>
                <a:effectLst/>
                <a:highlight>
                  <a:srgbClr val="00FF00"/>
                </a:highlight>
                <a:latin typeface="source-serif-pro"/>
              </a:rPr>
              <a:t>a condition </a:t>
            </a:r>
            <a:r>
              <a:rPr lang="en-US" b="0" i="0" dirty="0">
                <a:solidFill>
                  <a:srgbClr val="242424"/>
                </a:solidFill>
                <a:effectLst/>
                <a:latin typeface="source-serif-pro"/>
              </a:rPr>
              <a:t>that is defined when declaring the join.</a:t>
            </a:r>
            <a:endParaRPr lang="en-CA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F9A6F2F-E97C-707D-3DB5-04E452DC0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12" y="2181386"/>
            <a:ext cx="8056508" cy="216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CC2A81-8C44-3BEA-5DE2-8E6559E3626C}"/>
              </a:ext>
            </a:extLst>
          </p:cNvPr>
          <p:cNvSpPr txBox="1"/>
          <p:nvPr/>
        </p:nvSpPr>
        <p:spPr>
          <a:xfrm>
            <a:off x="146046" y="4574754"/>
            <a:ext cx="11899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6B6B6B"/>
                </a:solidFill>
                <a:effectLst/>
                <a:latin typeface="sohne"/>
              </a:rPr>
              <a:t>The condition of this join was all combinations where the Car Price is greater than or equal to the Boat Price. For whatever reason, our potential customer wants a car and boat, but doesn’t want to spend more on the boat than the car.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2347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52CB9-EF9A-33AB-DBB5-2A403D8CD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84669-4509-B938-2799-FFFE100278EC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7C83D8-B216-792A-1B43-D703F20085AA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5742FB-BEF4-F3F3-54AE-3D456FFBCC88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183024-1860-71FB-2A83-DEBEFDEBEA0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37E90E-322F-E4A6-7CDA-61B81A1619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489361-B5A6-5B36-0153-46C1F3CA35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C4BA8012-2DB1-1894-CB6E-DE15F9B7E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78" y="1568676"/>
            <a:ext cx="65817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B3BA44-3E63-273F-B1EC-9971B9F7D9A3}"/>
              </a:ext>
            </a:extLst>
          </p:cNvPr>
          <p:cNvSpPr txBox="1"/>
          <p:nvPr/>
        </p:nvSpPr>
        <p:spPr>
          <a:xfrm>
            <a:off x="7596436" y="2193823"/>
            <a:ext cx="33363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0" i="0" dirty="0">
                <a:solidFill>
                  <a:srgbClr val="333333"/>
                </a:solidFill>
                <a:effectLst/>
                <a:latin typeface="Courier New" panose="02070309020205020404" pitchFamily="49" charset="0"/>
              </a:rPr>
              <a:t>Student ⋈ Course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516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F7F62-BD61-AFEA-8C5F-EABDC4237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01A628-5AE9-E37E-92ED-67CDE92BF75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9C8D61-C815-DA96-5EB4-01FB2B560AAE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5F7795-FE71-C1AB-08C7-F7C691AEAFF3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22F558-1D42-C7A5-50FD-12430D222F31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D6AB81-858D-7608-C7F1-EA69E7FFF3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93BFD3-2688-89D1-CED3-184443D26D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102933-6335-7E06-B403-8767AC0A9E19}"/>
              </a:ext>
            </a:extLst>
          </p:cNvPr>
          <p:cNvSpPr txBox="1"/>
          <p:nvPr/>
        </p:nvSpPr>
        <p:spPr>
          <a:xfrm>
            <a:off x="463111" y="1586102"/>
            <a:ext cx="11417713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SQL?</a:t>
            </a:r>
          </a:p>
          <a:p>
            <a:pPr algn="l"/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/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Structured query language (</a:t>
            </a:r>
            <a:r>
              <a:rPr lang="en-US" b="1" i="0" u="sng" dirty="0">
                <a:solidFill>
                  <a:srgbClr val="202124"/>
                </a:solidFill>
                <a:effectLst/>
                <a:latin typeface="Google Sans"/>
              </a:rPr>
              <a:t>SQL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) is 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a </a:t>
            </a:r>
            <a:r>
              <a:rPr lang="en-US" b="0" i="0" dirty="0">
                <a:solidFill>
                  <a:srgbClr val="040C28"/>
                </a:solidFill>
                <a:effectLst/>
                <a:highlight>
                  <a:srgbClr val="00FF00"/>
                </a:highlight>
                <a:latin typeface="Google Sans"/>
              </a:rPr>
              <a:t>programming language 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for </a:t>
            </a:r>
            <a:r>
              <a:rPr lang="en-US" b="0" i="0" dirty="0">
                <a:solidFill>
                  <a:srgbClr val="040C28"/>
                </a:solidFill>
                <a:effectLst/>
                <a:highlight>
                  <a:srgbClr val="FFFF00"/>
                </a:highlight>
                <a:latin typeface="Google Sans"/>
              </a:rPr>
              <a:t>storing 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and </a:t>
            </a:r>
            <a:r>
              <a:rPr lang="en-US" b="0" i="0" dirty="0">
                <a:solidFill>
                  <a:srgbClr val="040C28"/>
                </a:solidFill>
                <a:effectLst/>
                <a:highlight>
                  <a:srgbClr val="FF00FF"/>
                </a:highlight>
                <a:latin typeface="Google Sans"/>
              </a:rPr>
              <a:t>processing information 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in a </a:t>
            </a:r>
            <a:r>
              <a:rPr lang="en-US" b="0" i="0" dirty="0">
                <a:solidFill>
                  <a:srgbClr val="040C28"/>
                </a:solidFill>
                <a:effectLst/>
                <a:highlight>
                  <a:srgbClr val="00FFFF"/>
                </a:highlight>
                <a:latin typeface="Google Sans"/>
              </a:rPr>
              <a:t>relational database</a:t>
            </a:r>
            <a:r>
              <a:rPr lang="en-US" b="0" i="0" dirty="0">
                <a:solidFill>
                  <a:srgbClr val="202124"/>
                </a:solidFill>
                <a:effectLst/>
                <a:highlight>
                  <a:srgbClr val="00FFFF"/>
                </a:highlight>
                <a:latin typeface="Google Sans"/>
              </a:rPr>
              <a:t>.</a:t>
            </a:r>
            <a:endParaRPr lang="en-US" dirty="0">
              <a:solidFill>
                <a:srgbClr val="000000"/>
              </a:solidFill>
              <a:highlight>
                <a:srgbClr val="00FFFF"/>
              </a:highlight>
              <a:latin typeface="Segoe UI" panose="020B0502040204020203" pitchFamily="34" charset="0"/>
            </a:endParaRPr>
          </a:p>
          <a:p>
            <a:pPr algn="l"/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stands for Structured Query Language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lets you access and manipulate databases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became a standard of the American National Standards Institute (ANSI)</a:t>
            </a:r>
          </a:p>
        </p:txBody>
      </p:sp>
      <p:pic>
        <p:nvPicPr>
          <p:cNvPr id="1026" name="Picture 2" descr="Introduction to SQL and relational databases">
            <a:extLst>
              <a:ext uri="{FF2B5EF4-FFF2-40B4-BE49-F238E27FC236}">
                <a16:creationId xmlns:a16="http://schemas.microsoft.com/office/drawing/2014/main" id="{17B2D19F-4247-1578-1FE5-9554AD478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795" y="4102510"/>
            <a:ext cx="360045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0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09F12-8EC2-7529-1E64-458CCD8D9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30CA93-C97D-C19E-EA44-857BC00D235B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2FF957-82DC-4B1D-F9B0-F1FC380A0041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CFB05E-33E6-9915-BC10-610593152177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3C10DD-0CAC-9B92-097C-6346F59545F7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9F47B4-049A-A3BD-73AE-5CE3ED405DD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4C4239-F872-1967-117C-809BA900B5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DF9CD0-1F2B-4434-B9CD-5981BA034766}"/>
              </a:ext>
            </a:extLst>
          </p:cNvPr>
          <p:cNvSpPr txBox="1"/>
          <p:nvPr/>
        </p:nvSpPr>
        <p:spPr>
          <a:xfrm>
            <a:off x="400049" y="1547398"/>
            <a:ext cx="11583941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Can SQL do?</a:t>
            </a:r>
          </a:p>
          <a:p>
            <a:pPr algn="l"/>
            <a:endParaRPr lang="en-US" sz="24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execute queries against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retrieve data from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insert records in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update records in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delete records from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create new databases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create new tables in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create stored procedures in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create views in a database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SQL can set permissions on tables, procedures, and views</a:t>
            </a:r>
          </a:p>
        </p:txBody>
      </p:sp>
    </p:spTree>
    <p:extLst>
      <p:ext uri="{BB962C8B-B14F-4D97-AF65-F5344CB8AC3E}">
        <p14:creationId xmlns:p14="http://schemas.microsoft.com/office/powerpoint/2010/main" val="354450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4FFF2-CA35-D786-90E1-26879FE6F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4A9A78-B558-CCEF-CE3B-97EBF6DC6540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CA9655-44E1-F980-D1D8-6EDC14D5B60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63CCB8-E310-CC95-7303-EB038805AB2B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8482F2-0E6E-5086-08EF-823013163108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85F8FE-7FD2-AC2E-93DB-98CCF9872D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55F502-84D5-1691-13E8-4B2F4D5006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8E39015-4065-2CC9-8F14-1D9A1EFF2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266" y="1425296"/>
            <a:ext cx="5533697" cy="64757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53958" rIns="0" bIns="5395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The SQL CREATE DATABASE Statement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 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DC143C"/>
                </a:solidFill>
                <a:effectLst/>
                <a:latin typeface="Consolas" panose="020B0609020204030204" pitchFamily="49" charset="0"/>
              </a:rPr>
              <a:t>CREATE DATABASE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statement is used to create a new SQL database.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883DA9-8AAA-58F6-DD9D-AEAEED2BF08B}"/>
              </a:ext>
            </a:extLst>
          </p:cNvPr>
          <p:cNvSpPr txBox="1"/>
          <p:nvPr/>
        </p:nvSpPr>
        <p:spPr>
          <a:xfrm>
            <a:off x="448651" y="2324766"/>
            <a:ext cx="8927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Syntax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812BFE-AE40-B9DA-7732-9F405804D7FE}"/>
              </a:ext>
            </a:extLst>
          </p:cNvPr>
          <p:cNvSpPr txBox="1"/>
          <p:nvPr/>
        </p:nvSpPr>
        <p:spPr>
          <a:xfrm>
            <a:off x="296263" y="2624952"/>
            <a:ext cx="4006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CREATE</a:t>
            </a:r>
            <a:r>
              <a:rPr lang="en-CA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CA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DATABASE</a:t>
            </a:r>
            <a:r>
              <a:rPr lang="en-CA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CA" b="0" i="1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databasename</a:t>
            </a:r>
            <a:r>
              <a:rPr lang="en-CA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;</a:t>
            </a:r>
            <a:endParaRPr lang="en-CA" dirty="0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528785D6-A409-778F-92E3-80F6FDCA0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651" y="3677560"/>
            <a:ext cx="5339176" cy="92457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53958" rIns="0" bIns="5395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The SQL CREATE TABLE Statement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DC143C"/>
                </a:solidFill>
                <a:effectLst/>
                <a:latin typeface="Consolas" panose="020B0609020204030204" pitchFamily="49" charset="0"/>
              </a:rPr>
              <a:t>CREATE TABLE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statement is used to create a new table in a database.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Syntax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FDE675-D17F-ED3A-B206-660118AF6523}"/>
              </a:ext>
            </a:extLst>
          </p:cNvPr>
          <p:cNvSpPr txBox="1"/>
          <p:nvPr/>
        </p:nvSpPr>
        <p:spPr>
          <a:xfrm>
            <a:off x="448651" y="4555541"/>
            <a:ext cx="35479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CREATE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TABLE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b="0" i="1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table_name</a:t>
            </a:r>
            <a:r>
              <a:rPr lang="en-US" b="0" i="1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(</a:t>
            </a:r>
            <a:br>
              <a:rPr lang="en-US" dirty="0"/>
            </a:br>
            <a:r>
              <a:rPr lang="en-US" b="0" i="1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column1 datatype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,</a:t>
            </a:r>
            <a:br>
              <a:rPr lang="en-US" dirty="0"/>
            </a:br>
            <a:r>
              <a:rPr lang="en-US" b="0" i="1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column2 datatype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,</a:t>
            </a:r>
            <a:br>
              <a:rPr lang="en-US" dirty="0"/>
            </a:br>
            <a:r>
              <a:rPr lang="en-US" b="0" i="1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column3 datatype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,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 ....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);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7718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02D0A-A1BA-1C06-4DE2-FC8789A46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735C7D-A575-D569-4CE6-910D2B456672}"/>
              </a:ext>
            </a:extLst>
          </p:cNvPr>
          <p:cNvSpPr/>
          <p:nvPr/>
        </p:nvSpPr>
        <p:spPr>
          <a:xfrm>
            <a:off x="292092" y="116393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33EF0B-2401-EC9E-C58B-0B83E9BB3FD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029BE2-E6DC-F2D1-A25C-754F0BCB94E4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BC837-719D-A8E3-8A0C-242D92B1C5AF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F52773-AF0C-1E8E-0685-9D8108D9909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D23D01-06FD-EB08-A8EC-503E55502A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BD1194A-5BED-0801-23CA-BCD6E06E62F0}"/>
              </a:ext>
            </a:extLst>
          </p:cNvPr>
          <p:cNvSpPr txBox="1"/>
          <p:nvPr/>
        </p:nvSpPr>
        <p:spPr>
          <a:xfrm>
            <a:off x="313339" y="1425296"/>
            <a:ext cx="114398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SQL CREATE TABLE Example</a:t>
            </a:r>
          </a:p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 following example creates a table called "Persons" that contains five columns: </a:t>
            </a:r>
          </a:p>
          <a:p>
            <a:pPr algn="l"/>
            <a:r>
              <a:rPr lang="en-US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PersonID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LastName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, FirstName, Address, and City: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F28789-519E-F6BD-AC61-795F8474D7C8}"/>
              </a:ext>
            </a:extLst>
          </p:cNvPr>
          <p:cNvSpPr txBox="1"/>
          <p:nvPr/>
        </p:nvSpPr>
        <p:spPr>
          <a:xfrm>
            <a:off x="463112" y="2383659"/>
            <a:ext cx="609731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CREATE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TABLE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Persons (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PersonID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 int,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LastName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 varchar(</a:t>
            </a:r>
            <a:r>
              <a:rPr lang="en-US" b="0" i="0" dirty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255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),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FirstName varchar(</a:t>
            </a:r>
            <a:r>
              <a:rPr lang="en-US" b="0" i="0" dirty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255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),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Address varchar(</a:t>
            </a:r>
            <a:r>
              <a:rPr lang="en-US" b="0" i="0" dirty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255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),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   City varchar(</a:t>
            </a:r>
            <a:r>
              <a:rPr lang="en-US" b="0" i="0" dirty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255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</a:t>
            </a:r>
            <a:br>
              <a:rPr lang="en-US" dirty="0"/>
            </a:b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);</a:t>
            </a:r>
            <a:endParaRPr lang="en-CA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F0543C1-5C0F-9283-1E99-BF8F9A5B6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639219"/>
              </p:ext>
            </p:extLst>
          </p:nvPr>
        </p:nvGraphicFramePr>
        <p:xfrm>
          <a:off x="1310031" y="4953882"/>
          <a:ext cx="6612140" cy="751840"/>
        </p:xfrm>
        <a:graphic>
          <a:graphicData uri="http://schemas.openxmlformats.org/drawingml/2006/table">
            <a:tbl>
              <a:tblPr/>
              <a:tblGrid>
                <a:gridCol w="1322428">
                  <a:extLst>
                    <a:ext uri="{9D8B030D-6E8A-4147-A177-3AD203B41FA5}">
                      <a16:colId xmlns:a16="http://schemas.microsoft.com/office/drawing/2014/main" val="3456734239"/>
                    </a:ext>
                  </a:extLst>
                </a:gridCol>
                <a:gridCol w="1322428">
                  <a:extLst>
                    <a:ext uri="{9D8B030D-6E8A-4147-A177-3AD203B41FA5}">
                      <a16:colId xmlns:a16="http://schemas.microsoft.com/office/drawing/2014/main" val="3055652160"/>
                    </a:ext>
                  </a:extLst>
                </a:gridCol>
                <a:gridCol w="1322428">
                  <a:extLst>
                    <a:ext uri="{9D8B030D-6E8A-4147-A177-3AD203B41FA5}">
                      <a16:colId xmlns:a16="http://schemas.microsoft.com/office/drawing/2014/main" val="743055022"/>
                    </a:ext>
                  </a:extLst>
                </a:gridCol>
                <a:gridCol w="1322428">
                  <a:extLst>
                    <a:ext uri="{9D8B030D-6E8A-4147-A177-3AD203B41FA5}">
                      <a16:colId xmlns:a16="http://schemas.microsoft.com/office/drawing/2014/main" val="3598353720"/>
                    </a:ext>
                  </a:extLst>
                </a:gridCol>
                <a:gridCol w="1322428">
                  <a:extLst>
                    <a:ext uri="{9D8B030D-6E8A-4147-A177-3AD203B41FA5}">
                      <a16:colId xmlns:a16="http://schemas.microsoft.com/office/drawing/2014/main" val="13844578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PersonID</a:t>
                      </a:r>
                    </a:p>
                  </a:txBody>
                  <a:tcPr marL="1016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LastName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FirstName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 dirty="0">
                          <a:effectLst/>
                        </a:rPr>
                        <a:t>Address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City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2984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 </a:t>
                      </a:r>
                    </a:p>
                  </a:txBody>
                  <a:tcPr marL="1016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9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 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9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 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9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>
                          <a:effectLst/>
                        </a:rPr>
                        <a:t> 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9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CA" dirty="0">
                          <a:effectLst/>
                        </a:rPr>
                        <a:t> </a:t>
                      </a:r>
                    </a:p>
                  </a:txBody>
                  <a:tcPr marL="50800" marR="50800" marT="50800" marB="50800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9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925120"/>
                  </a:ext>
                </a:extLst>
              </a:tr>
            </a:tbl>
          </a:graphicData>
        </a:graphic>
      </p:graphicFrame>
      <p:sp>
        <p:nvSpPr>
          <p:cNvPr id="12" name="Rectangle 1">
            <a:extLst>
              <a:ext uri="{FF2B5EF4-FFF2-40B4-BE49-F238E27FC236}">
                <a16:creationId xmlns:a16="http://schemas.microsoft.com/office/drawing/2014/main" id="{938BE99B-37C6-3AC6-9F93-15470DB951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792" y="4600216"/>
            <a:ext cx="3830254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 empty "Persons" table will now look like this: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99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B2B21-A465-2E9E-B236-B1D2B3FFE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33AB3A-3293-C4C6-648D-C00236752C47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0AC428-02F5-041A-701E-CEA0C8B8A7A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2ACECD-AC0F-6F31-132D-EDE17FF6816F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B8E10-8ACD-BF41-6387-B0DDBD7A2CF3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4A4B09-DA1D-E48A-D54F-3659CB6A7B3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686A89-511E-002A-FADE-D30288334B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0DD515-5855-FC7D-44D8-66429CD2ACAF}"/>
              </a:ext>
            </a:extLst>
          </p:cNvPr>
          <p:cNvSpPr txBox="1"/>
          <p:nvPr/>
        </p:nvSpPr>
        <p:spPr>
          <a:xfrm>
            <a:off x="352753" y="1401436"/>
            <a:ext cx="10596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D0D0D"/>
                </a:solidFill>
                <a:effectLst/>
                <a:latin typeface="Söhne"/>
              </a:rPr>
              <a:t>MySQL supports a variety of data types, categorized into three main types: numeric, string (character and byte), and date/time.</a:t>
            </a:r>
            <a:endParaRPr lang="en-CA" dirty="0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F32B8E57-B257-334D-4262-EA91795BF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365" y="2043426"/>
            <a:ext cx="8221290" cy="377270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Numeric Types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standard integer, capable of storing both positive and negative numbers.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BIGINT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larger integer for when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is not sufficient.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FLOAT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single-precision floating point number for approximate numeric data.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DOUBLE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double-precision floating point number for more precision.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DECIMAL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For fixed-point numbers, offering exact precision; useful for storing monetary values.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13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46D35-EAB4-13E3-B7A5-7D499B4EA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933037-087D-1D43-04B5-615ACCF003F8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A24271-EE47-8C9F-84D6-1AD8F9540211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316980-7EF9-74E8-B1B5-6024D2D4C9D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CEEEC0-BFFC-169B-BB5E-E59F2AA68B8F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562C62-A5A4-28A9-ED91-167AEC52A8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FD78DD-0059-B1C1-5F2D-4C56BFC53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FD5E233-26F7-A586-4CF2-40AFCD47F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428" y="1425296"/>
            <a:ext cx="7676269" cy="292035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String Types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VARCHAR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variable-length string, with a defined maximum length.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CHAR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A fixed-length string; if the string is shorter than the defined length, it's right-padded with spaces.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For long text data, storing up to 65,535 bytes.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BLOB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For binary data, such as images or files, with a maximum length similar to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6672B-3F31-22CB-7CB9-8A6C79E26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2C72CF-E004-D981-0FCB-8C896FB2493A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9A2D55-E787-860D-E3B9-5A9655ADDE9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BECE92-762C-C6DE-BAA4-A5CF959B3B73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229148-3441-625F-2308-C2BA0184610A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B89AFE-D95B-FE8E-5DC3-19917BCE12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6EB077-584E-F753-E642-09234BC590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A4AC19C-C6F6-F311-93F5-062E62A4C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428" y="1500204"/>
            <a:ext cx="8658396" cy="3351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 and Time Types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Stores a date (YYYY-MM-DD).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Stores time (HH:MM:SS).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DATETIME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Stores both date and time (YYYY-MM-DD HH:MM:SS).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TIMESTAMP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Similar to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DATETIME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but used for tracking changes, automatically updating upon row modification.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Stores a year in a 2-digit or 4-digit format.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12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6042B-10E3-EF1B-FB58-B91DD8195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7988AD-90C4-BCAA-2608-8C766B68B915}"/>
              </a:ext>
            </a:extLst>
          </p:cNvPr>
          <p:cNvSpPr/>
          <p:nvPr/>
        </p:nvSpPr>
        <p:spPr>
          <a:xfrm>
            <a:off x="146046" y="956004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51D114-494E-8E4E-E99E-827D4FE7DF9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EF71D6-89F3-DAD5-5EB9-8A177936699B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832B96-EB14-DFFC-5704-3377C2BFA0F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99C5ED-27D3-A7D5-16A9-A5A4F4D629F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7DE625-CD52-7E18-10B2-9732A1A6FE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97113C-8C39-FBF6-DB79-43123C989BFA}"/>
              </a:ext>
            </a:extLst>
          </p:cNvPr>
          <p:cNvSpPr txBox="1"/>
          <p:nvPr/>
        </p:nvSpPr>
        <p:spPr>
          <a:xfrm>
            <a:off x="208009" y="1356541"/>
            <a:ext cx="427728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CREATE TABLE </a:t>
            </a:r>
            <a:r>
              <a:rPr lang="en-CA" dirty="0" err="1"/>
              <a:t>NumericExamples</a:t>
            </a:r>
            <a:r>
              <a:rPr lang="en-CA" dirty="0"/>
              <a:t> (</a:t>
            </a:r>
          </a:p>
          <a:p>
            <a:r>
              <a:rPr lang="en-CA" dirty="0"/>
              <a:t>    id INT AUTO_INCREMENT PRIMARY KEY,</a:t>
            </a:r>
          </a:p>
          <a:p>
            <a:r>
              <a:rPr lang="en-CA" dirty="0"/>
              <a:t>    </a:t>
            </a:r>
            <a:r>
              <a:rPr lang="en-CA" dirty="0" err="1"/>
              <a:t>intValue</a:t>
            </a:r>
            <a:r>
              <a:rPr lang="en-CA" dirty="0"/>
              <a:t> INT,</a:t>
            </a:r>
          </a:p>
          <a:p>
            <a:r>
              <a:rPr lang="en-CA" dirty="0"/>
              <a:t>    </a:t>
            </a:r>
            <a:r>
              <a:rPr lang="en-CA" dirty="0" err="1"/>
              <a:t>bigIntValue</a:t>
            </a:r>
            <a:r>
              <a:rPr lang="en-CA" dirty="0"/>
              <a:t> BIGINT,</a:t>
            </a:r>
          </a:p>
          <a:p>
            <a:r>
              <a:rPr lang="en-CA" dirty="0"/>
              <a:t>    </a:t>
            </a:r>
            <a:r>
              <a:rPr lang="en-CA" dirty="0" err="1"/>
              <a:t>floatValue</a:t>
            </a:r>
            <a:r>
              <a:rPr lang="en-CA" dirty="0"/>
              <a:t> FLOAT,</a:t>
            </a:r>
          </a:p>
          <a:p>
            <a:r>
              <a:rPr lang="en-CA" dirty="0"/>
              <a:t>    </a:t>
            </a:r>
            <a:r>
              <a:rPr lang="en-CA" dirty="0" err="1"/>
              <a:t>doubleValue</a:t>
            </a:r>
            <a:r>
              <a:rPr lang="en-CA" dirty="0"/>
              <a:t> DOUBLE,</a:t>
            </a:r>
          </a:p>
          <a:p>
            <a:r>
              <a:rPr lang="en-CA" dirty="0"/>
              <a:t>    </a:t>
            </a:r>
            <a:r>
              <a:rPr lang="en-CA" dirty="0" err="1"/>
              <a:t>decimalValue</a:t>
            </a:r>
            <a:r>
              <a:rPr lang="en-CA" dirty="0"/>
              <a:t> DECIMAL(10,2)</a:t>
            </a:r>
          </a:p>
          <a:p>
            <a:r>
              <a:rPr lang="en-CA" dirty="0"/>
              <a:t>);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9A82A4E8-5C0E-952A-9D70-15FC7DD35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299" y="3798872"/>
            <a:ext cx="11175402" cy="224728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In this table: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 unique identifier for each row, automatically incrementing.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intValue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will store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values.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bigIntValue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for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BIGINT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values, useful for very large numbers.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floatValue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will contain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FLOAT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type numbers, which are single-precision floating point numbers.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stores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type numbers, which are double-precision floating point numbers for more accuracy.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decimalValue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DECIMAL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type, precise for fixed-point numbers like monetary values, defined to hold a maximum of 10 digits, with 2 digits after the decimal point.</a:t>
            </a:r>
          </a:p>
        </p:txBody>
      </p:sp>
    </p:spTree>
    <p:extLst>
      <p:ext uri="{BB962C8B-B14F-4D97-AF65-F5344CB8AC3E}">
        <p14:creationId xmlns:p14="http://schemas.microsoft.com/office/powerpoint/2010/main" val="96046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5EB3-B1BC-7FE8-B343-A82949B3C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A5078B-3E62-5E47-F871-0A8AA3C5D168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AF9D75-91FF-5A1C-0190-54C93493A29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CA7DA1-CA81-A5F8-94BD-9725F893A14C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0EF7F7-EDD0-0367-D647-A0F2C4DDD40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5140DE-505A-A25A-0798-A1997BA98E9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4D7E90-0049-2F2C-A215-229218B0E8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5840BC-EA3D-7FB4-2A2B-D523F10B8911}"/>
              </a:ext>
            </a:extLst>
          </p:cNvPr>
          <p:cNvSpPr txBox="1"/>
          <p:nvPr/>
        </p:nvSpPr>
        <p:spPr>
          <a:xfrm>
            <a:off x="208009" y="1362826"/>
            <a:ext cx="117759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INSERT INTO </a:t>
            </a:r>
            <a:r>
              <a:rPr lang="en-CA" dirty="0" err="1"/>
              <a:t>NumericExamples</a:t>
            </a:r>
            <a:r>
              <a:rPr lang="en-CA" dirty="0"/>
              <a:t> (</a:t>
            </a:r>
            <a:r>
              <a:rPr lang="en-CA" dirty="0" err="1">
                <a:highlight>
                  <a:srgbClr val="FFFF00"/>
                </a:highlight>
              </a:rPr>
              <a:t>intValue</a:t>
            </a:r>
            <a:r>
              <a:rPr lang="en-CA" dirty="0"/>
              <a:t>, </a:t>
            </a:r>
            <a:r>
              <a:rPr lang="en-CA" dirty="0" err="1">
                <a:highlight>
                  <a:srgbClr val="00FF00"/>
                </a:highlight>
              </a:rPr>
              <a:t>bigIntValue</a:t>
            </a:r>
            <a:r>
              <a:rPr lang="en-CA" dirty="0"/>
              <a:t>, </a:t>
            </a:r>
            <a:r>
              <a:rPr lang="en-CA" dirty="0" err="1">
                <a:highlight>
                  <a:srgbClr val="00FFFF"/>
                </a:highlight>
              </a:rPr>
              <a:t>floatValue</a:t>
            </a:r>
            <a:r>
              <a:rPr lang="en-CA" dirty="0"/>
              <a:t>, </a:t>
            </a:r>
            <a:r>
              <a:rPr lang="en-CA" dirty="0" err="1">
                <a:highlight>
                  <a:srgbClr val="FF00FF"/>
                </a:highlight>
              </a:rPr>
              <a:t>doubleValue</a:t>
            </a:r>
            <a:r>
              <a:rPr lang="en-CA" dirty="0"/>
              <a:t>, </a:t>
            </a:r>
            <a:r>
              <a:rPr lang="en-CA" dirty="0" err="1">
                <a:highlight>
                  <a:srgbClr val="C0C0C0"/>
                </a:highlight>
              </a:rPr>
              <a:t>decimalValue</a:t>
            </a:r>
            <a:r>
              <a:rPr lang="en-CA" dirty="0"/>
              <a:t>)</a:t>
            </a:r>
          </a:p>
          <a:p>
            <a:r>
              <a:rPr lang="en-CA" dirty="0"/>
              <a:t>VALUES</a:t>
            </a:r>
          </a:p>
          <a:p>
            <a:r>
              <a:rPr lang="en-CA" dirty="0"/>
              <a:t>(</a:t>
            </a:r>
            <a:r>
              <a:rPr lang="en-CA" dirty="0">
                <a:highlight>
                  <a:srgbClr val="FFFF00"/>
                </a:highlight>
              </a:rPr>
              <a:t>2147483647</a:t>
            </a:r>
            <a:r>
              <a:rPr lang="en-CA" dirty="0"/>
              <a:t>, </a:t>
            </a:r>
            <a:r>
              <a:rPr lang="en-CA" dirty="0">
                <a:highlight>
                  <a:srgbClr val="00FF00"/>
                </a:highlight>
              </a:rPr>
              <a:t>9223372036854775807</a:t>
            </a:r>
            <a:r>
              <a:rPr lang="en-CA" dirty="0"/>
              <a:t>, </a:t>
            </a:r>
            <a:r>
              <a:rPr lang="en-CA" dirty="0">
                <a:highlight>
                  <a:srgbClr val="00FFFF"/>
                </a:highlight>
              </a:rPr>
              <a:t>12345.12345</a:t>
            </a:r>
            <a:r>
              <a:rPr lang="en-CA" dirty="0"/>
              <a:t>, </a:t>
            </a:r>
            <a:r>
              <a:rPr lang="en-CA" dirty="0">
                <a:highlight>
                  <a:srgbClr val="FF00FF"/>
                </a:highlight>
              </a:rPr>
              <a:t>1234567890.1234567</a:t>
            </a:r>
            <a:r>
              <a:rPr lang="en-CA" dirty="0"/>
              <a:t>, </a:t>
            </a:r>
            <a:r>
              <a:rPr lang="en-CA" dirty="0">
                <a:highlight>
                  <a:srgbClr val="C0C0C0"/>
                </a:highlight>
              </a:rPr>
              <a:t>1234567890.12</a:t>
            </a:r>
            <a:r>
              <a:rPr lang="en-CA" dirty="0"/>
              <a:t>),</a:t>
            </a:r>
          </a:p>
          <a:p>
            <a:r>
              <a:rPr lang="en-CA" dirty="0"/>
              <a:t>(-2147483648, -9223372036854775808, -12345.12345, -1234567890.1234567, -1234567890.12);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157F8C3-7F07-C08A-05A6-7DFACB522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897" y="2609321"/>
            <a:ext cx="11832020" cy="187795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dirty="0">
                <a:latin typeface="Arial" panose="020B0604020202020204" pitchFamily="34" charset="0"/>
              </a:rPr>
              <a:t>.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INT vs. BIGINT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can store values from -2,147,483,648 to 2,147,483,647. For numbers outside this range,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BIGINT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used, which can store values from -9,223,372,036,854,775,808 to 9,223,372,036,854,775,807.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FLOAT vs. 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 Both store floating-point numbers, but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FLOAT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less precise than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. For instance, when storing a number with many digits after the decimal point,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FLOAT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might round off sooner than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DECIMAL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 This type is used for numbers where precision is crucial, such as financial transactions. Unlike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FLOAT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and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DECIMAL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does not lose precision after the decimal point.</a:t>
            </a:r>
          </a:p>
        </p:txBody>
      </p:sp>
    </p:spTree>
    <p:extLst>
      <p:ext uri="{BB962C8B-B14F-4D97-AF65-F5344CB8AC3E}">
        <p14:creationId xmlns:p14="http://schemas.microsoft.com/office/powerpoint/2010/main" val="5213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7C7C5-6AD0-CE5C-FBEB-B01275BC2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D7C362-E027-6525-751B-C5A47CB3926B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C874DC-7893-F9E3-815C-BFAE183805B5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7AB417-1D55-74D2-DBF4-FAA6B6A93E09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9EF4E3-BA1A-BEA0-B0FB-34B9CDB4598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7A50F1-EA6E-26F8-F3F9-948896E5719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393CC-0B59-234E-4765-64AAB95163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FCBF2BC-E04A-FDAA-A583-6522B9E23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145" y="1391636"/>
            <a:ext cx="5912196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Create the Table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We'll start by creating a table named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with columns for each data type: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7F88DD-D02C-CC7A-CE43-E2349E873DDD}"/>
              </a:ext>
            </a:extLst>
          </p:cNvPr>
          <p:cNvSpPr txBox="1"/>
          <p:nvPr/>
        </p:nvSpPr>
        <p:spPr>
          <a:xfrm>
            <a:off x="208009" y="1968579"/>
            <a:ext cx="609731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CREATE TABLE products (</a:t>
            </a:r>
          </a:p>
          <a:p>
            <a:r>
              <a:rPr lang="en-CA" dirty="0"/>
              <a:t>    id INT AUTO_INCREMENT PRIMARY KEY,</a:t>
            </a:r>
          </a:p>
          <a:p>
            <a:r>
              <a:rPr lang="en-CA" dirty="0"/>
              <a:t>    name VARCHAR(100),</a:t>
            </a:r>
          </a:p>
          <a:p>
            <a:r>
              <a:rPr lang="en-CA" dirty="0"/>
              <a:t>    description TEXT,</a:t>
            </a:r>
          </a:p>
          <a:p>
            <a:r>
              <a:rPr lang="en-CA" dirty="0"/>
              <a:t>    image BLOB,</a:t>
            </a:r>
          </a:p>
          <a:p>
            <a:r>
              <a:rPr lang="en-CA" dirty="0"/>
              <a:t>    price DECIMAL(10, 2),</a:t>
            </a:r>
          </a:p>
          <a:p>
            <a:r>
              <a:rPr lang="en-CA" dirty="0"/>
              <a:t>    weight DOUBLE,</a:t>
            </a:r>
          </a:p>
          <a:p>
            <a:r>
              <a:rPr lang="en-CA" dirty="0"/>
              <a:t>    category CHAR(10)</a:t>
            </a:r>
          </a:p>
          <a:p>
            <a:r>
              <a:rPr lang="en-CA" dirty="0"/>
              <a:t>);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65227488-65FC-763D-5585-D6F7043AA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7722" y="3681003"/>
            <a:ext cx="11413805" cy="252428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98375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In this table: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, suitable for auto-incrementing unique identifiers.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name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uses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VARCHAR(100)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, allowing variable-length names up to 100 characters.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description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TEXT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type, ideal for long textual descriptions.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image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stored as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BLOB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, perfect for binary data like images.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price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uses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DECIMAL(10, 2)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for precise monetary values, supporting 10 digits with 2 decimal places.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weight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DOUBLE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for more precise numeric data, like weights that can be fractional.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category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is a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CHAR(10)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, useful for fixed-length category codes.</a:t>
            </a:r>
          </a:p>
        </p:txBody>
      </p:sp>
    </p:spTree>
    <p:extLst>
      <p:ext uri="{BB962C8B-B14F-4D97-AF65-F5344CB8AC3E}">
        <p14:creationId xmlns:p14="http://schemas.microsoft.com/office/powerpoint/2010/main" val="53748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54922-8FDF-158C-4287-3FECD4894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8A8BEC-C19B-9C35-524E-BEF56461DDF8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69706-0312-3648-3443-373053F7C1A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765D20-D88A-3918-1B2C-5D4B2A54832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D61E53-B990-4B63-66F7-03300A00169B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231047-A07F-AF3C-9BFC-7B06DAE907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DA3874-63CE-7E0E-80E8-C517AE218C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5503DB-90AF-0736-DFC8-257EA1AD04BF}"/>
              </a:ext>
            </a:extLst>
          </p:cNvPr>
          <p:cNvSpPr txBox="1"/>
          <p:nvPr/>
        </p:nvSpPr>
        <p:spPr>
          <a:xfrm>
            <a:off x="297573" y="1332161"/>
            <a:ext cx="118103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INSERT INTO products (name, description, price, weight, category) VALUES </a:t>
            </a:r>
          </a:p>
          <a:p>
            <a:r>
              <a:rPr lang="en-CA" dirty="0"/>
              <a:t>('Widget', 'A small tool useful for various purposes.', 9.99, 0.25, 'TOOL'),</a:t>
            </a:r>
          </a:p>
          <a:p>
            <a:r>
              <a:rPr lang="en-CA" dirty="0"/>
              <a:t>('Gadget', 'An electronic device with practical uses.', 15.50, 0.50, 'ELEC');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65BA94F9-CD8B-FC0E-C1F0-38CD11EAEDC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86684" y="3431426"/>
            <a:ext cx="11542557" cy="241630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19837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VARCHAR vs. CHAR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name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as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VARCHAR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will store the string as is, without padding.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category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as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CHAR(10)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will pad the value 'TOOL' with spaces until it's 10 characters long.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TEXT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description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can store a long text about the product. It's much larger than you'd typically need for a name, allowing for extensive descriptions.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BLOB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While not demonstrated with a direct insert here,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 Mono"/>
              </a:rPr>
              <a:t>image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D0D0D"/>
                </a:solidFill>
                <a:effectLst/>
                <a:latin typeface="Söhne"/>
              </a:rPr>
              <a:t> could store binary data like an image file. This demonstrates its capacity for large binary data storage.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5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D1F9E-AB93-431C-2E07-A80E157FB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8E4AF1-8F0D-72F3-48E1-287674FF9CFE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6181FC-C2CF-1EFE-03EF-BB9E95CA714B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76F719-2D19-BA65-9CA0-1060977ECE31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CFBCF2-CBEF-330D-1F9A-F938792EEF13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25D44A-A4E3-0BE5-6296-3632FA327D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F6B663-946D-1F19-8CAC-9106FE55D5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1740EF0-B730-FA0F-F382-F16A6C687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009" y="1285788"/>
            <a:ext cx="6332183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Create the Table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First, we create the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EventLog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table with columns for each of the date and time types: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1CD395-5403-9E0B-1D49-438F713393BF}"/>
              </a:ext>
            </a:extLst>
          </p:cNvPr>
          <p:cNvSpPr txBox="1"/>
          <p:nvPr/>
        </p:nvSpPr>
        <p:spPr>
          <a:xfrm>
            <a:off x="325443" y="1936030"/>
            <a:ext cx="1165854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CREATE TABLE </a:t>
            </a:r>
            <a:r>
              <a:rPr lang="en-CA" dirty="0" err="1"/>
              <a:t>EventLog</a:t>
            </a:r>
            <a:r>
              <a:rPr lang="en-CA" dirty="0"/>
              <a:t> (</a:t>
            </a:r>
          </a:p>
          <a:p>
            <a:r>
              <a:rPr lang="en-CA" dirty="0"/>
              <a:t>    ID INT AUTO_INCREMENT PRIMARY KEY,</a:t>
            </a:r>
          </a:p>
          <a:p>
            <a:r>
              <a:rPr lang="en-CA" dirty="0"/>
              <a:t>    </a:t>
            </a:r>
            <a:r>
              <a:rPr lang="en-CA" dirty="0" err="1"/>
              <a:t>EventName</a:t>
            </a:r>
            <a:r>
              <a:rPr lang="en-CA" dirty="0"/>
              <a:t> VARCHAR(100),</a:t>
            </a:r>
          </a:p>
          <a:p>
            <a:r>
              <a:rPr lang="en-CA" dirty="0"/>
              <a:t>    </a:t>
            </a:r>
            <a:r>
              <a:rPr lang="en-CA" dirty="0" err="1"/>
              <a:t>EventDate</a:t>
            </a:r>
            <a:r>
              <a:rPr lang="en-CA" dirty="0"/>
              <a:t> DATE,</a:t>
            </a:r>
          </a:p>
          <a:p>
            <a:r>
              <a:rPr lang="en-CA" dirty="0"/>
              <a:t>    </a:t>
            </a:r>
            <a:r>
              <a:rPr lang="en-CA" dirty="0" err="1"/>
              <a:t>EventTime</a:t>
            </a:r>
            <a:r>
              <a:rPr lang="en-CA" dirty="0"/>
              <a:t> TIME,</a:t>
            </a:r>
          </a:p>
          <a:p>
            <a:r>
              <a:rPr lang="en-CA" dirty="0"/>
              <a:t>    </a:t>
            </a:r>
            <a:r>
              <a:rPr lang="en-CA" dirty="0" err="1"/>
              <a:t>EventDateTime</a:t>
            </a:r>
            <a:r>
              <a:rPr lang="en-CA" dirty="0"/>
              <a:t> DATETIME,</a:t>
            </a:r>
          </a:p>
          <a:p>
            <a:r>
              <a:rPr lang="en-CA" dirty="0"/>
              <a:t>    </a:t>
            </a:r>
            <a:r>
              <a:rPr lang="en-CA" dirty="0" err="1"/>
              <a:t>EventTimestamp</a:t>
            </a:r>
            <a:r>
              <a:rPr lang="en-CA" dirty="0"/>
              <a:t> TIMESTAMP DEFAULT CURRENT_TIMESTAMP ON UPDATE CURRENT_TIMESTAMP,</a:t>
            </a:r>
          </a:p>
          <a:p>
            <a:r>
              <a:rPr lang="en-CA" dirty="0"/>
              <a:t>    </a:t>
            </a:r>
            <a:r>
              <a:rPr lang="en-CA" dirty="0" err="1"/>
              <a:t>EventYear</a:t>
            </a:r>
            <a:r>
              <a:rPr lang="en-CA" dirty="0"/>
              <a:t> YEAR</a:t>
            </a:r>
          </a:p>
          <a:p>
            <a:r>
              <a:rPr lang="en-CA" dirty="0"/>
              <a:t>);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20551B-559D-3D54-223E-5D71B8FAEED6}"/>
              </a:ext>
            </a:extLst>
          </p:cNvPr>
          <p:cNvSpPr txBox="1"/>
          <p:nvPr/>
        </p:nvSpPr>
        <p:spPr>
          <a:xfrm>
            <a:off x="266726" y="5201398"/>
            <a:ext cx="117759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INSERT INTO </a:t>
            </a:r>
            <a:r>
              <a:rPr lang="en-CA" dirty="0" err="1"/>
              <a:t>EventLog</a:t>
            </a:r>
            <a:r>
              <a:rPr lang="en-CA" dirty="0"/>
              <a:t> (</a:t>
            </a:r>
            <a:r>
              <a:rPr lang="en-CA" dirty="0" err="1"/>
              <a:t>EventName</a:t>
            </a:r>
            <a:r>
              <a:rPr lang="en-CA" dirty="0"/>
              <a:t>, </a:t>
            </a:r>
            <a:r>
              <a:rPr lang="en-CA" dirty="0" err="1"/>
              <a:t>EventDate</a:t>
            </a:r>
            <a:r>
              <a:rPr lang="en-CA" dirty="0"/>
              <a:t>, </a:t>
            </a:r>
            <a:r>
              <a:rPr lang="en-CA" dirty="0" err="1"/>
              <a:t>EventTime</a:t>
            </a:r>
            <a:r>
              <a:rPr lang="en-CA" dirty="0"/>
              <a:t>, </a:t>
            </a:r>
            <a:r>
              <a:rPr lang="en-CA" dirty="0" err="1"/>
              <a:t>EventDateTime</a:t>
            </a:r>
            <a:r>
              <a:rPr lang="en-CA" dirty="0"/>
              <a:t>, </a:t>
            </a:r>
            <a:r>
              <a:rPr lang="en-CA" dirty="0" err="1"/>
              <a:t>EventYear</a:t>
            </a:r>
            <a:r>
              <a:rPr lang="en-CA" dirty="0"/>
              <a:t>)</a:t>
            </a:r>
          </a:p>
          <a:p>
            <a:r>
              <a:rPr lang="en-CA" dirty="0"/>
              <a:t>VALUES ('Conference', '2024-03-15', '14:30:00', '2024-03-15 14:30:00', '2024');</a:t>
            </a:r>
          </a:p>
        </p:txBody>
      </p:sp>
    </p:spTree>
    <p:extLst>
      <p:ext uri="{BB962C8B-B14F-4D97-AF65-F5344CB8AC3E}">
        <p14:creationId xmlns:p14="http://schemas.microsoft.com/office/powerpoint/2010/main" val="66687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F8318-CA62-2B9F-F4A3-032247EBC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A0FF19-D4E6-3207-ACD8-03E4652C67E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151A6B-4E56-2DAC-EC21-BC1589768A23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F2D2F2-25D8-4654-2090-F9DC12CCC6A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331059-D082-021C-5220-CF12C571647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B310DE-4D6D-9589-A2F7-102F93C3B17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6905FF-5C45-8F8F-5773-B443468F41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CDAC0D9-C5E6-580F-97F8-F517E89691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382286"/>
              </p:ext>
            </p:extLst>
          </p:nvPr>
        </p:nvGraphicFramePr>
        <p:xfrm>
          <a:off x="649013" y="2324765"/>
          <a:ext cx="10515603" cy="953367"/>
        </p:xfrm>
        <a:graphic>
          <a:graphicData uri="http://schemas.openxmlformats.org/drawingml/2006/table">
            <a:tbl>
              <a:tblPr/>
              <a:tblGrid>
                <a:gridCol w="1502229">
                  <a:extLst>
                    <a:ext uri="{9D8B030D-6E8A-4147-A177-3AD203B41FA5}">
                      <a16:colId xmlns:a16="http://schemas.microsoft.com/office/drawing/2014/main" val="178335123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1374974088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69460433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3487146574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867824418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1210383863"/>
                    </a:ext>
                  </a:extLst>
                </a:gridCol>
                <a:gridCol w="1502229">
                  <a:extLst>
                    <a:ext uri="{9D8B030D-6E8A-4147-A177-3AD203B41FA5}">
                      <a16:colId xmlns:a16="http://schemas.microsoft.com/office/drawing/2014/main" val="2466085700"/>
                    </a:ext>
                  </a:extLst>
                </a:gridCol>
              </a:tblGrid>
              <a:tr h="435207"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EventName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EventDate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EventTime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EventDateTime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EventTimestamp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EventYear</a:t>
                      </a:r>
                    </a:p>
                  </a:txBody>
                  <a:tcPr anchor="b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2433684"/>
                  </a:ext>
                </a:extLst>
              </a:tr>
              <a:tr h="488124"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Conference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2024-03-15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14:30:00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2024-03-15 14:30:00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2024-02-24 10:00:00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anchor="ctr">
                    <a:lnL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3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3345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084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090E4-C28A-CAC3-1050-7C0A2A591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AB718-F327-A70E-9AA1-7E1AFF7A6071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197591-AB54-B3D3-5D9E-742F4B51145B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B39E78-4209-653F-A91A-434728581925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284EEC-37DF-7690-4E2E-D53D4D966FF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2FDF98-3926-6871-F618-BBDF869C311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006397-9B10-F08E-EA81-C90FD8D26D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4338" name="Picture 2" descr="Write sql select statement for you by Ajaygarg9 | Fiverr">
            <a:extLst>
              <a:ext uri="{FF2B5EF4-FFF2-40B4-BE49-F238E27FC236}">
                <a16:creationId xmlns:a16="http://schemas.microsoft.com/office/drawing/2014/main" id="{ADC2E757-1900-BB31-FCD9-5693AE5D0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1604963"/>
            <a:ext cx="6477000" cy="3648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87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8AF28-874C-C14E-3805-1411C3F64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2735EC-062D-44E8-8ED2-A0C61DB4F533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05CBB7-32F0-5868-1A36-E066BE5C32C8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06FA16-5DD4-AD64-8A73-5E96A9C38A86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952820-6C30-8F9C-8D02-D1CFC4EFF15E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77977A-1C71-D3F6-4BEE-85986DBF010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979629-DC25-55DB-0446-E265DF62D6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314" name="Picture 2" descr="SQL SELECT and SELECT WHERE (With Examples)">
            <a:extLst>
              <a:ext uri="{FF2B5EF4-FFF2-40B4-BE49-F238E27FC236}">
                <a16:creationId xmlns:a16="http://schemas.microsoft.com/office/drawing/2014/main" id="{9106AEF1-89CB-A801-31D7-668102E5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3" y="1158766"/>
            <a:ext cx="4260552" cy="483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QL SELECT All data from the table">
            <a:extLst>
              <a:ext uri="{FF2B5EF4-FFF2-40B4-BE49-F238E27FC236}">
                <a16:creationId xmlns:a16="http://schemas.microsoft.com/office/drawing/2014/main" id="{9DD8584C-73E1-1F79-EA86-B1922EE4D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488" y="1158766"/>
            <a:ext cx="4380678" cy="493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0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9BCA7-DF13-F759-FF3A-E2370EA42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2FDBFD-3EBE-F203-6B03-3577F6D37B34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9D6BDC-98CA-3BB7-2541-99E68ABF7AA3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B8271B-F674-C831-90AB-2E313CDEDA3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5A245D-BA2C-D022-16ED-BBD111CF3FB2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0A323E-3A2E-FBAD-4172-F0967E0302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3247DB-1CFA-FC1B-8C37-8343290D50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5CCAFD-3338-1237-BE4B-4DB93D6C6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076" y="1547398"/>
            <a:ext cx="455623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The 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DC143C"/>
                </a:solidFill>
                <a:effectLst/>
                <a:latin typeface="Consolas" panose="020B0609020204030204" pitchFamily="49" charset="0"/>
              </a:rPr>
              <a:t>SELECT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statement is used to select data from a database.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E0EA4A9-3779-F9F3-3213-D0DE0F998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74" y="1933272"/>
            <a:ext cx="3885671" cy="9707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53958" rIns="0" bIns="5395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Syntax: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CD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SELECT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column1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column2, ...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CD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FROM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</a:t>
            </a:r>
            <a:r>
              <a:rPr kumimoji="0" lang="en-US" altLang="en-US" sz="16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39F6F8-6920-D366-6E3D-E8457115AD63}"/>
              </a:ext>
            </a:extLst>
          </p:cNvPr>
          <p:cNvSpPr txBox="1"/>
          <p:nvPr/>
        </p:nvSpPr>
        <p:spPr>
          <a:xfrm>
            <a:off x="273926" y="3429000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SELECT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CustomerName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, City </a:t>
            </a:r>
            <a:r>
              <a:rPr lang="en-US" b="0" i="0" dirty="0">
                <a:solidFill>
                  <a:srgbClr val="0000CD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 i="0" dirty="0">
                <a:solidFill>
                  <a:srgbClr val="000000"/>
                </a:solidFill>
                <a:effectLst/>
                <a:latin typeface="Consolas" panose="020B0609020204030204" pitchFamily="49" charset="0"/>
              </a:rPr>
              <a:t> Customers;</a:t>
            </a:r>
            <a:endParaRPr lang="en-CA" dirty="0"/>
          </a:p>
        </p:txBody>
      </p:sp>
      <p:pic>
        <p:nvPicPr>
          <p:cNvPr id="15364" name="Picture 4" descr="SQL SELECT first name and last name">
            <a:extLst>
              <a:ext uri="{FF2B5EF4-FFF2-40B4-BE49-F238E27FC236}">
                <a16:creationId xmlns:a16="http://schemas.microsoft.com/office/drawing/2014/main" id="{F08F140B-1371-C8CF-4A89-EF78334C2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437" y="1038873"/>
            <a:ext cx="4838680" cy="548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E76001-75DF-EA1B-5134-E2705127F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02007B-CB0B-1ED8-0ABE-C78F082E52D2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2EAD7C-3731-6F4A-3240-90ADD3FB191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3FDBD7-82F4-E120-493F-196AAEA6E7B8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1A7435-993B-EACB-447E-20FE2AB22C55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B0BA14-1AC3-E28F-2CC5-AA2DB25E2E6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F43399-6FBE-6ED5-1AD5-376396D23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53D9AD-319C-D807-4482-4F8053A309DF}"/>
              </a:ext>
            </a:extLst>
          </p:cNvPr>
          <p:cNvSpPr txBox="1"/>
          <p:nvPr/>
        </p:nvSpPr>
        <p:spPr>
          <a:xfrm>
            <a:off x="349318" y="1416455"/>
            <a:ext cx="17913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SELECT ALL</a:t>
            </a:r>
          </a:p>
        </p:txBody>
      </p:sp>
      <p:pic>
        <p:nvPicPr>
          <p:cNvPr id="8" name="Picture 4" descr="SQL SELECT All data from the table">
            <a:extLst>
              <a:ext uri="{FF2B5EF4-FFF2-40B4-BE49-F238E27FC236}">
                <a16:creationId xmlns:a16="http://schemas.microsoft.com/office/drawing/2014/main" id="{938F3A50-1F2B-057C-E1DA-6D2238C6D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214" y="1099634"/>
            <a:ext cx="4608786" cy="519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061412A2-78B9-F4F7-4167-CB3A93C39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172" y="1783914"/>
            <a:ext cx="5793828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To select all columns from a database table, we use the 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Droid Sans Mono"/>
              </a:rPr>
              <a:t>*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euclid_circular_a"/>
              </a:rPr>
              <a:t> 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character. For example,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22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4E4DD-235A-1777-57BF-091622C89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F16310-8DE1-603B-97A2-51381850952A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AFE0-8451-B54D-4F47-09C6EA2DFC6C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A49283-5828-6895-8128-98A29963B21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E42F2B-C664-5F93-E8DA-F7765F44455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1F2A6C-FBA9-2050-6439-E7DFCFA2F9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D678E5-4A11-8756-C75D-E6860F841A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3F8476-2646-CB4C-E1EE-AD07E803DE5D}"/>
              </a:ext>
            </a:extLst>
          </p:cNvPr>
          <p:cNvSpPr txBox="1"/>
          <p:nvPr/>
        </p:nvSpPr>
        <p:spPr>
          <a:xfrm>
            <a:off x="352754" y="1291583"/>
            <a:ext cx="27924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SELECT </a:t>
            </a:r>
            <a:r>
              <a:rPr lang="en-CA" b="1" i="0" dirty="0">
                <a:solidFill>
                  <a:srgbClr val="25265E"/>
                </a:solidFill>
                <a:effectLst/>
                <a:highlight>
                  <a:srgbClr val="FFFF00"/>
                </a:highlight>
                <a:latin typeface="euclid_circular_a"/>
              </a:rPr>
              <a:t>WHERE </a:t>
            </a:r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Clause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0FED06EE-A25F-C369-3491-DE8D5AA75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31" y="2046356"/>
            <a:ext cx="11601886" cy="492443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A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SELECT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statement can have an optional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WHERE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clause. The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WHERE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clause allows us to fetch records from a database table that matches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0000"/>
                </a:highlight>
                <a:latin typeface="euclid_circular_a"/>
              </a:rPr>
              <a:t>specified condition(s).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For example,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EEE366-6BDF-F2F5-E992-234D4A06C529}"/>
              </a:ext>
            </a:extLst>
          </p:cNvPr>
          <p:cNvSpPr txBox="1"/>
          <p:nvPr/>
        </p:nvSpPr>
        <p:spPr>
          <a:xfrm>
            <a:off x="343886" y="2850263"/>
            <a:ext cx="65525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all columns from the customers table with </a:t>
            </a:r>
            <a:r>
              <a:rPr lang="en-CA" dirty="0" err="1"/>
              <a:t>last_name</a:t>
            </a:r>
            <a:r>
              <a:rPr lang="en-CA" dirty="0"/>
              <a:t> 'Doe' 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>
                <a:highlight>
                  <a:srgbClr val="FFFF00"/>
                </a:highlight>
              </a:rPr>
              <a:t>WHERE</a:t>
            </a:r>
            <a:r>
              <a:rPr lang="en-CA" dirty="0"/>
              <a:t> </a:t>
            </a:r>
            <a:r>
              <a:rPr lang="en-CA" dirty="0" err="1"/>
              <a:t>last_name</a:t>
            </a:r>
            <a:r>
              <a:rPr lang="en-CA" dirty="0"/>
              <a:t> = </a:t>
            </a:r>
            <a:r>
              <a:rPr lang="en-CA" dirty="0">
                <a:highlight>
                  <a:srgbClr val="00FFFF"/>
                </a:highlight>
              </a:rPr>
              <a:t>'Doe';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2D5396-E52E-29B0-FD08-629FA0E52C04}"/>
              </a:ext>
            </a:extLst>
          </p:cNvPr>
          <p:cNvSpPr txBox="1"/>
          <p:nvPr/>
        </p:nvSpPr>
        <p:spPr>
          <a:xfrm>
            <a:off x="295057" y="4941157"/>
            <a:ext cx="11151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Here, the SQL command selects all customers 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 with the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</a:t>
            </a:r>
            <a:r>
              <a:rPr lang="en-US" b="1" i="0" dirty="0">
                <a:effectLst/>
                <a:latin typeface="euclid_circular_a"/>
              </a:rPr>
              <a:t>Doe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39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24497-CDC6-5C05-6562-CD8B660C6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24A684-A537-639D-E23A-3E8C296E3ABE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D95C79-5948-6D31-E1D2-91D3F2D463E0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AD9A53-3063-EB41-B711-4D08DE16D6A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FBBEEF-57DA-FCCF-EAA0-283E75D01977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C8EBFE-F706-DD57-9151-831EEA9570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E9F409-5390-2091-F5E5-0FA3B1ADBE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C407221-4EA1-DBDC-5DD7-A0C64D8DB695}"/>
              </a:ext>
            </a:extLst>
          </p:cNvPr>
          <p:cNvSpPr txBox="1"/>
          <p:nvPr/>
        </p:nvSpPr>
        <p:spPr>
          <a:xfrm>
            <a:off x="582440" y="1326318"/>
            <a:ext cx="11151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Here, the SQL command selects all customers 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 with the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</a:t>
            </a:r>
            <a:r>
              <a:rPr lang="en-US" b="1" i="0" dirty="0">
                <a:effectLst/>
                <a:latin typeface="euclid_circular_a"/>
              </a:rPr>
              <a:t>Doe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  <p:pic>
        <p:nvPicPr>
          <p:cNvPr id="18434" name="Picture 2" descr="SQL SELECT data WHERE last name is Doe">
            <a:extLst>
              <a:ext uri="{FF2B5EF4-FFF2-40B4-BE49-F238E27FC236}">
                <a16:creationId xmlns:a16="http://schemas.microsoft.com/office/drawing/2014/main" id="{537ACD4D-3194-4F35-9111-C804AA530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7" y="1510984"/>
            <a:ext cx="4925380" cy="490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95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6DE64-D1D3-88B6-404A-A13BD325C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F81A03-8D8B-9CC7-651D-15681110EBED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65C4C3-CDF9-4635-ADB0-59765814C37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2C8B7A-C2D1-6704-28D4-4B47DC3AFE07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D6E3E5-36CE-C227-C799-431BF2D0666E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33BC47-4481-8958-D3A8-F964B42AA1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05C1F7-1FCD-9749-6936-008EAF1D1A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2D667E-A442-C6D5-9336-8B17CFC88635}"/>
              </a:ext>
            </a:extLst>
          </p:cNvPr>
          <p:cNvSpPr txBox="1"/>
          <p:nvPr/>
        </p:nvSpPr>
        <p:spPr>
          <a:xfrm>
            <a:off x="518291" y="1233887"/>
            <a:ext cx="1893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euclid_circular_a"/>
              </a:rPr>
              <a:t>Another example.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BCDBEA-39DA-96B2-C59A-BB18591538C3}"/>
              </a:ext>
            </a:extLst>
          </p:cNvPr>
          <p:cNvSpPr txBox="1"/>
          <p:nvPr/>
        </p:nvSpPr>
        <p:spPr>
          <a:xfrm>
            <a:off x="208008" y="1601121"/>
            <a:ext cx="92513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age and country columns from customers table where the country is 'USA' </a:t>
            </a:r>
          </a:p>
          <a:p>
            <a:r>
              <a:rPr lang="en-CA" dirty="0"/>
              <a:t>SELECT age, country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country = 'USA';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9DAEBD3F-DAD4-1525-5498-153D784DC3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32" y="4235168"/>
            <a:ext cx="6180083" cy="200055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SQL command selects the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age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and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country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columns of all the customers whose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country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is 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USA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459" name="Picture 3" descr="SQL SELECT all data WHERE country is USA">
            <a:extLst>
              <a:ext uri="{FF2B5EF4-FFF2-40B4-BE49-F238E27FC236}">
                <a16:creationId xmlns:a16="http://schemas.microsoft.com/office/drawing/2014/main" id="{63E1E05A-5D5A-98A1-66A0-8B96F51F6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597" y="1442317"/>
            <a:ext cx="4626768" cy="475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68D283E1-5FC1-FCB3-DB22-DE4B43419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617" y="3173865"/>
            <a:ext cx="7165428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altLang="en-US" sz="1300" b="1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Note:</a:t>
            </a:r>
            <a:r>
              <a:rPr kumimoji="0" lang="en-CA" altLang="en-US" sz="13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In SQL, we must enclose textual data inside either single or double quotations like </a:t>
            </a:r>
            <a:r>
              <a:rPr kumimoji="0" lang="en-CA" altLang="en-US" sz="10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Inconsolata" pitchFamily="2" charset="0"/>
                <a:ea typeface="Times New Roman" panose="02020603050405020304" pitchFamily="18" charset="0"/>
                <a:cs typeface="Courier New" panose="02070309020205020404" pitchFamily="49" charset="0"/>
              </a:rPr>
              <a:t>'USA'</a:t>
            </a:r>
            <a:r>
              <a:rPr kumimoji="0" lang="en-CA" altLang="en-US" sz="13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n-C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81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9634A2-1A22-9087-1F35-9DD5922C2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406D9D-7106-6069-6573-6BA87B12AB74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28A91B-5B0B-E2EA-3B94-75558E900B3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B33C70-E4E2-2289-1E8B-D50F8C298935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D79927-55BD-1B96-C552-B7C486A2F475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DDE9D9-175D-8B92-126B-C2262A2BD1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23C8E8-AE79-BB5D-6727-17D67518B1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1B92CC-3194-E27E-CB0F-E6C067072D6E}"/>
              </a:ext>
            </a:extLst>
          </p:cNvPr>
          <p:cNvSpPr txBox="1"/>
          <p:nvPr/>
        </p:nvSpPr>
        <p:spPr>
          <a:xfrm>
            <a:off x="380849" y="1345306"/>
            <a:ext cx="17598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Operators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700768C2-3E9F-EEDB-1A58-D58CEE4B4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849" y="1691718"/>
            <a:ext cx="6826469" cy="44627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The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WHERE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clause uses operators to construct conditions. Some of the commonly used operators are: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1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00FFFF"/>
                </a:highlight>
                <a:latin typeface="euclid_circular_a"/>
              </a:rPr>
              <a:t>. Equal to Operator (=)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00FFFF"/>
              </a:highlight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687E6D-681C-2BDA-813C-C9C05EDF373C}"/>
              </a:ext>
            </a:extLst>
          </p:cNvPr>
          <p:cNvSpPr txBox="1"/>
          <p:nvPr/>
        </p:nvSpPr>
        <p:spPr>
          <a:xfrm>
            <a:off x="380849" y="2181386"/>
            <a:ext cx="814829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all columns from Customers table with first name 'John'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</a:t>
            </a:r>
            <a:r>
              <a:rPr lang="en-CA" dirty="0" err="1"/>
              <a:t>first_name</a:t>
            </a:r>
            <a:r>
              <a:rPr lang="en-CA" dirty="0"/>
              <a:t> </a:t>
            </a:r>
            <a:r>
              <a:rPr lang="en-CA" dirty="0">
                <a:highlight>
                  <a:srgbClr val="00FFFF"/>
                </a:highlight>
              </a:rPr>
              <a:t>=</a:t>
            </a:r>
            <a:r>
              <a:rPr lang="en-CA" dirty="0"/>
              <a:t> 'John';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0D46A9-2B7B-0D4C-629F-6087AE64DD4D}"/>
              </a:ext>
            </a:extLst>
          </p:cNvPr>
          <p:cNvSpPr txBox="1"/>
          <p:nvPr/>
        </p:nvSpPr>
        <p:spPr>
          <a:xfrm>
            <a:off x="380849" y="4271518"/>
            <a:ext cx="97248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 all the customers 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 having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</a:t>
            </a:r>
            <a:r>
              <a:rPr lang="en-US" b="1" i="0" dirty="0">
                <a:effectLst/>
                <a:latin typeface="euclid_circular_a"/>
              </a:rPr>
              <a:t>John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449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75225-D9A8-EC2F-282F-C3815D7D3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3760B8-C3E7-1C67-1FAE-2C0C7EA1F24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EE695B-D2CE-8AC6-7E95-31BEF95FAA9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CA2CCF-E60B-D464-38ED-AAEF4B01CB6B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6253A8-63EA-C2F3-8228-DE1C0D64D59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5B72ED-B0C3-5364-DF74-6F02B3856A6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D71414-3D10-918D-3A8D-3269AE7A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4B01D3-8D4D-D393-035F-379ADBC8F589}"/>
              </a:ext>
            </a:extLst>
          </p:cNvPr>
          <p:cNvSpPr txBox="1"/>
          <p:nvPr/>
        </p:nvSpPr>
        <p:spPr>
          <a:xfrm>
            <a:off x="587261" y="1384010"/>
            <a:ext cx="20199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euclid_circular_a"/>
              </a:rPr>
              <a:t>2. Greater than </a:t>
            </a:r>
            <a:r>
              <a:rPr lang="en-CA" b="1" i="0" dirty="0">
                <a:effectLst/>
                <a:highlight>
                  <a:srgbClr val="00FFFF"/>
                </a:highlight>
                <a:latin typeface="euclid_circular_a"/>
              </a:rPr>
              <a:t>(&gt;)</a:t>
            </a:r>
            <a:endParaRPr lang="en-CA" dirty="0">
              <a:highlight>
                <a:srgbClr val="00FFFF"/>
              </a:highligh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76BD6-F8FC-7E75-4841-C7C73C76CD71}"/>
              </a:ext>
            </a:extLst>
          </p:cNvPr>
          <p:cNvSpPr txBox="1"/>
          <p:nvPr/>
        </p:nvSpPr>
        <p:spPr>
          <a:xfrm>
            <a:off x="415815" y="1978586"/>
            <a:ext cx="103835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all columns from Customers table with age greater than 25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age </a:t>
            </a:r>
            <a:r>
              <a:rPr lang="en-CA" dirty="0">
                <a:highlight>
                  <a:srgbClr val="00FFFF"/>
                </a:highlight>
              </a:rPr>
              <a:t>&gt;</a:t>
            </a:r>
            <a:r>
              <a:rPr lang="en-CA" dirty="0"/>
              <a:t> 25;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0C8553-9F9C-9202-6520-C7539EF5FAC2}"/>
              </a:ext>
            </a:extLst>
          </p:cNvPr>
          <p:cNvSpPr txBox="1"/>
          <p:nvPr/>
        </p:nvSpPr>
        <p:spPr>
          <a:xfrm>
            <a:off x="329105" y="4123819"/>
            <a:ext cx="92405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 all the customers 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 whose </a:t>
            </a:r>
            <a:r>
              <a:rPr lang="en-US" b="0" i="0" dirty="0">
                <a:effectLst/>
                <a:latin typeface="Droid Sans Mono"/>
              </a:rPr>
              <a:t>age</a:t>
            </a:r>
            <a:r>
              <a:rPr lang="en-US" b="0" i="0" dirty="0">
                <a:effectLst/>
                <a:latin typeface="euclid_circular_a"/>
              </a:rPr>
              <a:t> is </a:t>
            </a:r>
            <a:r>
              <a:rPr lang="en-US" b="1" i="0" dirty="0">
                <a:effectLst/>
                <a:latin typeface="euclid_circular_a"/>
              </a:rPr>
              <a:t>greater than 25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57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59738-4CBF-9CB6-AF8F-E517085CA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245F71-48DF-D9B0-A044-11F5F3C30C4A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50D36F-94DD-82E6-5A62-04DBF4D61C31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35FA2-F2C0-DD26-C48F-8EEB23FE65E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6ED0B0-C6CE-ED01-36F9-A712B1DDDF0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15FCEC-F7BF-D0DF-EF88-674051B105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629B17-0491-0858-F42C-382CFFD0B7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E44F88-A105-DDC8-CBA0-AB1C1A20FF99}"/>
              </a:ext>
            </a:extLst>
          </p:cNvPr>
          <p:cNvSpPr txBox="1"/>
          <p:nvPr/>
        </p:nvSpPr>
        <p:spPr>
          <a:xfrm>
            <a:off x="305457" y="1326318"/>
            <a:ext cx="24535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euclid_circular_a"/>
              </a:rPr>
              <a:t>3. AND Operator (</a:t>
            </a:r>
            <a:r>
              <a:rPr lang="en-CA" b="1" i="0" dirty="0">
                <a:effectLst/>
                <a:highlight>
                  <a:srgbClr val="00FFFF"/>
                </a:highlight>
                <a:latin typeface="euclid_circular_a"/>
              </a:rPr>
              <a:t>AND</a:t>
            </a:r>
            <a:r>
              <a:rPr lang="en-CA" b="1" i="0" dirty="0">
                <a:effectLst/>
                <a:latin typeface="euclid_circular_a"/>
              </a:rPr>
              <a:t>)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696062-A1C5-083E-CB2E-EA5342CE5580}"/>
              </a:ext>
            </a:extLst>
          </p:cNvPr>
          <p:cNvSpPr txBox="1"/>
          <p:nvPr/>
        </p:nvSpPr>
        <p:spPr>
          <a:xfrm>
            <a:off x="208009" y="1718758"/>
            <a:ext cx="859417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all columns from Customers table with </a:t>
            </a:r>
            <a:r>
              <a:rPr lang="en-CA" dirty="0" err="1"/>
              <a:t>last_name</a:t>
            </a:r>
            <a:r>
              <a:rPr lang="en-CA" dirty="0"/>
              <a:t> 'Doe' and country 'USA'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</a:t>
            </a:r>
            <a:r>
              <a:rPr lang="en-CA" dirty="0" err="1">
                <a:highlight>
                  <a:srgbClr val="FFFF00"/>
                </a:highlight>
              </a:rPr>
              <a:t>last_name</a:t>
            </a:r>
            <a:r>
              <a:rPr lang="en-CA" dirty="0">
                <a:highlight>
                  <a:srgbClr val="FFFF00"/>
                </a:highlight>
              </a:rPr>
              <a:t> = 'Doe' </a:t>
            </a:r>
            <a:r>
              <a:rPr lang="en-CA" dirty="0">
                <a:highlight>
                  <a:srgbClr val="00FFFF"/>
                </a:highlight>
              </a:rPr>
              <a:t>AND</a:t>
            </a:r>
            <a:r>
              <a:rPr lang="en-CA" dirty="0"/>
              <a:t> </a:t>
            </a:r>
            <a:r>
              <a:rPr lang="en-CA" dirty="0">
                <a:highlight>
                  <a:srgbClr val="FFFF00"/>
                </a:highlight>
              </a:rPr>
              <a:t>country = 'USA</a:t>
            </a:r>
            <a:r>
              <a:rPr lang="en-CA" dirty="0"/>
              <a:t>';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F1870BB8-F7AB-0494-840A-8D383416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57" y="3510610"/>
            <a:ext cx="6014545" cy="200055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selects all the customers from the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Customers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table having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last_name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</a:t>
            </a:r>
            <a:r>
              <a:rPr kumimoji="0" lang="en-US" altLang="en-US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Doe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and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country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</a:t>
            </a:r>
            <a:r>
              <a:rPr kumimoji="0" lang="en-US" altLang="en-US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USA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FEB3D32F-F3B8-EA4B-9FB3-7273C4C8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57" y="4623575"/>
            <a:ext cx="6320002" cy="20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Note: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If none of the rows meet the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WHERE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clause condition, an empty result set is returned.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42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733BF-CA4A-98E6-1357-685062D76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B826FF-0380-BD95-07B7-C30BB3F16E2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93D8A2-CB11-5DCA-9C60-670E05A35A0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487AAA-95CF-CAB5-3B0A-D3E4DEA13707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B2484F-0FFF-EDEF-5412-AC2251FC5737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DDF891-CB81-9651-3CC8-001F6738FBB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208883-5ABF-C7A5-6AA8-87E5354B03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38452A-1137-BC7E-1176-0F95F6C94E7C}"/>
              </a:ext>
            </a:extLst>
          </p:cNvPr>
          <p:cNvSpPr txBox="1"/>
          <p:nvPr/>
        </p:nvSpPr>
        <p:spPr>
          <a:xfrm>
            <a:off x="208009" y="1923161"/>
            <a:ext cx="568806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the </a:t>
            </a:r>
            <a:r>
              <a:rPr lang="en-CA" dirty="0" err="1"/>
              <a:t>first_name</a:t>
            </a:r>
            <a:r>
              <a:rPr lang="en-CA" dirty="0"/>
              <a:t> and </a:t>
            </a:r>
            <a:r>
              <a:rPr lang="en-CA" dirty="0" err="1"/>
              <a:t>last_name</a:t>
            </a:r>
            <a:r>
              <a:rPr lang="en-CA" dirty="0"/>
              <a:t> of all customers</a:t>
            </a:r>
          </a:p>
          <a:p>
            <a:r>
              <a:rPr lang="en-CA" dirty="0"/>
              <a:t>-- who live in 'USA' and have the last name 'Doe'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dirty="0" err="1"/>
              <a:t>first_name</a:t>
            </a:r>
            <a:r>
              <a:rPr lang="en-CA" dirty="0"/>
              <a:t>, </a:t>
            </a:r>
            <a:r>
              <a:rPr lang="en-CA" dirty="0" err="1"/>
              <a:t>last_name</a:t>
            </a:r>
            <a:endParaRPr lang="en-CA" dirty="0"/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country = 'USA' AND </a:t>
            </a:r>
            <a:r>
              <a:rPr lang="en-CA" dirty="0" err="1"/>
              <a:t>last_name</a:t>
            </a:r>
            <a:r>
              <a:rPr lang="en-CA" dirty="0"/>
              <a:t> = 'Doe';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B0DCB7-B504-D9AC-A851-0C98D735EF50}"/>
              </a:ext>
            </a:extLst>
          </p:cNvPr>
          <p:cNvSpPr txBox="1"/>
          <p:nvPr/>
        </p:nvSpPr>
        <p:spPr>
          <a:xfrm>
            <a:off x="351920" y="1393637"/>
            <a:ext cx="118400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and of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all customers whose </a:t>
            </a:r>
            <a:r>
              <a:rPr lang="en-US" b="0" i="0" dirty="0">
                <a:effectLst/>
                <a:latin typeface="Droid Sans Mono"/>
              </a:rPr>
              <a:t>country</a:t>
            </a:r>
            <a:r>
              <a:rPr lang="en-US" b="0" i="0" dirty="0">
                <a:effectLst/>
                <a:latin typeface="euclid_circular_a"/>
              </a:rPr>
              <a:t> is </a:t>
            </a:r>
            <a:r>
              <a:rPr lang="en-US" b="1" i="0" dirty="0">
                <a:effectLst/>
                <a:latin typeface="euclid_circular_a"/>
              </a:rPr>
              <a:t>USA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is </a:t>
            </a:r>
            <a:r>
              <a:rPr lang="en-US" b="1" i="0" dirty="0">
                <a:effectLst/>
                <a:latin typeface="euclid_circular_a"/>
              </a:rPr>
              <a:t>Doe</a:t>
            </a:r>
            <a:r>
              <a:rPr lang="en-US" b="0" i="0" dirty="0">
                <a:effectLst/>
                <a:latin typeface="euclid_circular_a"/>
              </a:rPr>
              <a:t> 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table.</a:t>
            </a:r>
            <a:endParaRPr lang="en-CA" dirty="0"/>
          </a:p>
        </p:txBody>
      </p:sp>
      <p:pic>
        <p:nvPicPr>
          <p:cNvPr id="22530" name="Picture 2" descr="How to use the AND operator in SQL?">
            <a:extLst>
              <a:ext uri="{FF2B5EF4-FFF2-40B4-BE49-F238E27FC236}">
                <a16:creationId xmlns:a16="http://schemas.microsoft.com/office/drawing/2014/main" id="{1584047E-934C-A85E-089F-A7F13BF62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960" y="1553473"/>
            <a:ext cx="5078358" cy="480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81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12974-9AB2-45F6-0C15-5C2542077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898534-8379-FC6E-627B-7CD4D23A7C99}"/>
              </a:ext>
            </a:extLst>
          </p:cNvPr>
          <p:cNvSpPr/>
          <p:nvPr/>
        </p:nvSpPr>
        <p:spPr>
          <a:xfrm>
            <a:off x="84083" y="1012944"/>
            <a:ext cx="11899908" cy="5480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774526-7750-DCAE-39C9-A51FC6CA29D5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3B7605-7AD3-3471-FB5D-230629DD94AD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9B69AC-548B-970F-D094-42E813350A61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72A8D7-1A98-2EF8-D0D2-F221525BE3F9}"/>
              </a:ext>
            </a:extLst>
          </p:cNvPr>
          <p:cNvSpPr txBox="1"/>
          <p:nvPr/>
        </p:nvSpPr>
        <p:spPr>
          <a:xfrm>
            <a:off x="9824300" y="649296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EACC94-6192-77E1-0F02-F558805C79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09C278-CCA9-E0C9-AF02-D78E171252B6}"/>
              </a:ext>
            </a:extLst>
          </p:cNvPr>
          <p:cNvSpPr txBox="1"/>
          <p:nvPr/>
        </p:nvSpPr>
        <p:spPr>
          <a:xfrm>
            <a:off x="452933" y="1291583"/>
            <a:ext cx="18465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OR Operator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04E1BDB8-3742-859B-8E35-702CAC557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310" y="1693704"/>
            <a:ext cx="5344510" cy="200055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The SQL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OR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operator selects data if any one condition is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TRUE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 For example,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56F322-36F7-4943-E056-FFC880BE7729}"/>
              </a:ext>
            </a:extLst>
          </p:cNvPr>
          <p:cNvSpPr txBox="1"/>
          <p:nvPr/>
        </p:nvSpPr>
        <p:spPr>
          <a:xfrm>
            <a:off x="315310" y="3111910"/>
            <a:ext cx="609731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first and last name of customers</a:t>
            </a:r>
          </a:p>
          <a:p>
            <a:r>
              <a:rPr lang="en-CA" dirty="0"/>
              <a:t>-- who either live in the USA</a:t>
            </a:r>
          </a:p>
          <a:p>
            <a:r>
              <a:rPr lang="en-CA" dirty="0"/>
              <a:t>-- or have the last name 'Doe'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dirty="0" err="1"/>
              <a:t>first_name</a:t>
            </a:r>
            <a:r>
              <a:rPr lang="en-CA" dirty="0"/>
              <a:t>, </a:t>
            </a:r>
            <a:r>
              <a:rPr lang="en-CA" dirty="0" err="1"/>
              <a:t>last_name</a:t>
            </a:r>
            <a:endParaRPr lang="en-CA" dirty="0"/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</a:t>
            </a:r>
            <a:r>
              <a:rPr lang="en-CA" dirty="0">
                <a:highlight>
                  <a:srgbClr val="FFFF00"/>
                </a:highlight>
              </a:rPr>
              <a:t>country = 'USA' </a:t>
            </a:r>
            <a:r>
              <a:rPr lang="en-CA" dirty="0">
                <a:highlight>
                  <a:srgbClr val="00FFFF"/>
                </a:highlight>
              </a:rPr>
              <a:t>OR</a:t>
            </a:r>
            <a:r>
              <a:rPr lang="en-CA" dirty="0"/>
              <a:t> </a:t>
            </a:r>
            <a:r>
              <a:rPr lang="en-CA" dirty="0" err="1">
                <a:highlight>
                  <a:srgbClr val="FFFF00"/>
                </a:highlight>
              </a:rPr>
              <a:t>last_name</a:t>
            </a:r>
            <a:r>
              <a:rPr lang="en-CA" dirty="0">
                <a:highlight>
                  <a:srgbClr val="FFFF00"/>
                </a:highlight>
              </a:rPr>
              <a:t> = 'Doe';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92E521-C4CD-C735-1347-6D9900107CEF}"/>
              </a:ext>
            </a:extLst>
          </p:cNvPr>
          <p:cNvSpPr txBox="1"/>
          <p:nvPr/>
        </p:nvSpPr>
        <p:spPr>
          <a:xfrm>
            <a:off x="208009" y="1934526"/>
            <a:ext cx="117759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of all customers where the </a:t>
            </a:r>
            <a:r>
              <a:rPr lang="en-US" b="0" i="0" dirty="0">
                <a:effectLst/>
                <a:latin typeface="Droid Sans Mono"/>
              </a:rPr>
              <a:t>country</a:t>
            </a:r>
            <a:r>
              <a:rPr lang="en-US" b="0" i="0" dirty="0">
                <a:effectLst/>
                <a:latin typeface="euclid_circular_a"/>
              </a:rPr>
              <a:t> is </a:t>
            </a:r>
            <a:r>
              <a:rPr lang="en-US" b="1" i="0" dirty="0">
                <a:effectLst/>
                <a:latin typeface="euclid_circular_a"/>
              </a:rPr>
              <a:t>USA</a:t>
            </a:r>
            <a:r>
              <a:rPr lang="en-US" b="0" i="0" dirty="0">
                <a:effectLst/>
                <a:latin typeface="euclid_circular_a"/>
              </a:rPr>
              <a:t> or if their last name is </a:t>
            </a:r>
            <a:r>
              <a:rPr lang="en-US" b="1" i="0" dirty="0">
                <a:effectLst/>
                <a:latin typeface="euclid_circular_a"/>
              </a:rPr>
              <a:t>Doe</a:t>
            </a:r>
            <a:r>
              <a:rPr lang="en-US" b="0" i="0" dirty="0">
                <a:effectLst/>
                <a:latin typeface="euclid_circular_a"/>
              </a:rPr>
              <a:t> 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table.</a:t>
            </a:r>
            <a:endParaRPr lang="en-CA" dirty="0"/>
          </a:p>
        </p:txBody>
      </p:sp>
      <p:pic>
        <p:nvPicPr>
          <p:cNvPr id="23555" name="Picture 3" descr="How to use the OR operator in SQL?">
            <a:extLst>
              <a:ext uri="{FF2B5EF4-FFF2-40B4-BE49-F238E27FC236}">
                <a16:creationId xmlns:a16="http://schemas.microsoft.com/office/drawing/2014/main" id="{832BF3AE-0653-850B-54BC-3B632F14C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399" y="2235109"/>
            <a:ext cx="3942146" cy="417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16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588E3-F905-226F-BB2C-150F5326B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5C3711-967F-68D0-0691-011CF0DED8CC}"/>
              </a:ext>
            </a:extLst>
          </p:cNvPr>
          <p:cNvSpPr/>
          <p:nvPr/>
        </p:nvSpPr>
        <p:spPr>
          <a:xfrm>
            <a:off x="146045" y="1110793"/>
            <a:ext cx="11977637" cy="54782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C4536E-210E-064E-2C88-C98AD71409E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61D2A-512E-6D0B-B968-870B01C2F55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E4F7D2-A4FE-FC5D-539F-97E84388DAFE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116AFF-28C2-75F3-BD90-A6F42D8797DE}"/>
              </a:ext>
            </a:extLst>
          </p:cNvPr>
          <p:cNvSpPr txBox="1"/>
          <p:nvPr/>
        </p:nvSpPr>
        <p:spPr>
          <a:xfrm>
            <a:off x="9871597" y="648860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8078A8-EE7A-8973-CC82-839F2DBE50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D4DE58-2F51-3F40-0515-9A25D98BDC10}"/>
              </a:ext>
            </a:extLst>
          </p:cNvPr>
          <p:cNvSpPr txBox="1"/>
          <p:nvPr/>
        </p:nvSpPr>
        <p:spPr>
          <a:xfrm>
            <a:off x="400050" y="1272595"/>
            <a:ext cx="19963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NOT Operator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16915DF2-21F8-7991-D0B7-BB01A09B2D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43" y="1731225"/>
            <a:ext cx="5281449" cy="200055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The SQL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NOT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operator selects data if the given condition is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FALSE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 For example,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AB6D87-8279-DA46-0127-25922FCCF17A}"/>
              </a:ext>
            </a:extLst>
          </p:cNvPr>
          <p:cNvSpPr txBox="1"/>
          <p:nvPr/>
        </p:nvSpPr>
        <p:spPr>
          <a:xfrm>
            <a:off x="326805" y="3691428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customers who don't live in the USA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dirty="0" err="1"/>
              <a:t>first_name</a:t>
            </a:r>
            <a:r>
              <a:rPr lang="en-CA" dirty="0"/>
              <a:t>, </a:t>
            </a:r>
            <a:r>
              <a:rPr lang="en-CA" dirty="0" err="1"/>
              <a:t>last_name</a:t>
            </a:r>
            <a:endParaRPr lang="en-CA" dirty="0"/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NOT country = 'USA';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DFAE7B-0C99-018B-C93B-B51AA63C8D44}"/>
              </a:ext>
            </a:extLst>
          </p:cNvPr>
          <p:cNvSpPr txBox="1"/>
          <p:nvPr/>
        </p:nvSpPr>
        <p:spPr>
          <a:xfrm>
            <a:off x="146045" y="2058577"/>
            <a:ext cx="60103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of all customers where the </a:t>
            </a:r>
            <a:r>
              <a:rPr lang="en-US" b="0" i="0" dirty="0">
                <a:effectLst/>
                <a:latin typeface="Droid Sans Mono"/>
              </a:rPr>
              <a:t>country</a:t>
            </a:r>
            <a:r>
              <a:rPr lang="en-US" b="0" i="0" dirty="0">
                <a:effectLst/>
                <a:latin typeface="euclid_circular_a"/>
              </a:rPr>
              <a:t> is not </a:t>
            </a:r>
            <a:r>
              <a:rPr lang="en-US" b="1" i="0" dirty="0">
                <a:effectLst/>
                <a:latin typeface="euclid_circular_a"/>
              </a:rPr>
              <a:t>USA</a:t>
            </a:r>
            <a:r>
              <a:rPr lang="en-US" b="0" i="0" dirty="0">
                <a:effectLst/>
                <a:latin typeface="euclid_circular_a"/>
              </a:rPr>
              <a:t> 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table.</a:t>
            </a:r>
            <a:endParaRPr lang="en-CA" dirty="0"/>
          </a:p>
        </p:txBody>
      </p:sp>
      <p:pic>
        <p:nvPicPr>
          <p:cNvPr id="24579" name="Picture 3" descr="How to use the NOT operator in SQL?">
            <a:extLst>
              <a:ext uri="{FF2B5EF4-FFF2-40B4-BE49-F238E27FC236}">
                <a16:creationId xmlns:a16="http://schemas.microsoft.com/office/drawing/2014/main" id="{09B0A920-526C-71D5-095C-8B2DE837A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129" y="1110793"/>
            <a:ext cx="5029094" cy="533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85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0AEE2-2371-76F8-649E-7F5358877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8F8FBA-C7E2-B40A-6606-DB0956D4B44B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96EF9-8D89-0988-99D4-527B623ECA72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B99A73-C42E-3716-77A6-03559CD6B126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77D8ED-CBDB-8F2B-10A4-07D90A4711D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C73962-F1B3-BB5F-5CD2-193C46CAC35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85DA87-6CD8-7FB5-AD46-B781D32B11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304306-4D6D-5C3D-73DE-632296F38EAE}"/>
              </a:ext>
            </a:extLst>
          </p:cNvPr>
          <p:cNvSpPr txBox="1"/>
          <p:nvPr/>
        </p:nvSpPr>
        <p:spPr>
          <a:xfrm>
            <a:off x="250050" y="1233887"/>
            <a:ext cx="32260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Combining Multiple Operators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233BAC63-6D39-CA75-1C7A-7B155B943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428" y="1513120"/>
            <a:ext cx="6558455" cy="600164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It is also possible to combine multiple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AND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,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OR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and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NOT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operators in an SQL statement.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For example, let's suppose we want to select customers where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country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is either 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USA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or 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UK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, and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age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is 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less than 26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523E5C-8334-828F-AEDA-AB6640B79A90}"/>
              </a:ext>
            </a:extLst>
          </p:cNvPr>
          <p:cNvSpPr txBox="1"/>
          <p:nvPr/>
        </p:nvSpPr>
        <p:spPr>
          <a:xfrm>
            <a:off x="250050" y="2467638"/>
            <a:ext cx="638874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customers who live in either USA or UK and whose age is less than 26</a:t>
            </a:r>
          </a:p>
          <a:p>
            <a:endParaRPr lang="en-CA" dirty="0"/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(</a:t>
            </a:r>
            <a:r>
              <a:rPr lang="en-CA" dirty="0">
                <a:highlight>
                  <a:srgbClr val="FFFF00"/>
                </a:highlight>
              </a:rPr>
              <a:t>country = 'USA' </a:t>
            </a:r>
            <a:r>
              <a:rPr lang="en-CA" dirty="0">
                <a:highlight>
                  <a:srgbClr val="00FF00"/>
                </a:highlight>
              </a:rPr>
              <a:t>OR</a:t>
            </a:r>
            <a:r>
              <a:rPr lang="en-CA" dirty="0"/>
              <a:t> </a:t>
            </a:r>
            <a:r>
              <a:rPr lang="en-CA" dirty="0">
                <a:highlight>
                  <a:srgbClr val="FFFF00"/>
                </a:highlight>
              </a:rPr>
              <a:t>country = 'UK</a:t>
            </a:r>
            <a:r>
              <a:rPr lang="en-CA" dirty="0"/>
              <a:t>') </a:t>
            </a:r>
            <a:r>
              <a:rPr lang="en-CA" dirty="0">
                <a:highlight>
                  <a:srgbClr val="00FFFF"/>
                </a:highlight>
              </a:rPr>
              <a:t>AND</a:t>
            </a:r>
            <a:r>
              <a:rPr lang="en-CA" dirty="0"/>
              <a:t> </a:t>
            </a:r>
            <a:r>
              <a:rPr lang="en-CA" dirty="0">
                <a:highlight>
                  <a:srgbClr val="FFFF00"/>
                </a:highlight>
              </a:rPr>
              <a:t>age &lt; 26</a:t>
            </a:r>
            <a:r>
              <a:rPr lang="en-CA" dirty="0"/>
              <a:t>;</a:t>
            </a:r>
          </a:p>
        </p:txBody>
      </p:sp>
      <p:pic>
        <p:nvPicPr>
          <p:cNvPr id="25603" name="Picture 3" descr="How to use AND and OR operators together in SQL?">
            <a:extLst>
              <a:ext uri="{FF2B5EF4-FFF2-40B4-BE49-F238E27FC236}">
                <a16:creationId xmlns:a16="http://schemas.microsoft.com/office/drawing/2014/main" id="{7723421B-BD9F-EE06-2FBC-179F25DCC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883" y="1158767"/>
            <a:ext cx="5014942" cy="526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51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93B06-F617-A314-CD18-2F9A063C7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38BA64-F416-04EA-A6DB-3F0CF8BBE093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64D08E-3D00-A78B-8075-1C89F38E2CF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A65664-8243-D295-58EE-7EA733E8787F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2B3C77-D613-4FBD-2ABB-1597A3AC9B48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5D0BB0-4534-E2CC-B0BC-1F96B12409A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4B1B66-362D-894A-C7CE-F1D881D471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40FA5B-166F-6E28-B2C0-01C82BF3EE6E}"/>
              </a:ext>
            </a:extLst>
          </p:cNvPr>
          <p:cNvSpPr txBox="1"/>
          <p:nvPr/>
        </p:nvSpPr>
        <p:spPr>
          <a:xfrm>
            <a:off x="208009" y="3171906"/>
            <a:ext cx="588799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-- exclude customers who are from the USA and have 'Doe' as their last name</a:t>
            </a:r>
          </a:p>
          <a:p>
            <a:pPr algn="l"/>
            <a:endParaRPr lang="en-US" b="1" i="0" dirty="0">
              <a:solidFill>
                <a:srgbClr val="25265E"/>
              </a:solidFill>
              <a:effectLst/>
              <a:latin typeface="euclid_circular_a"/>
            </a:endParaRPr>
          </a:p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SELECT *</a:t>
            </a:r>
          </a:p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FROM customers</a:t>
            </a:r>
          </a:p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WHERE NOT country = 'USA' </a:t>
            </a:r>
            <a:r>
              <a:rPr lang="en-US" b="1" i="0" dirty="0">
                <a:solidFill>
                  <a:srgbClr val="25265E"/>
                </a:solidFill>
                <a:effectLst/>
                <a:highlight>
                  <a:srgbClr val="00FFFF"/>
                </a:highlight>
                <a:latin typeface="euclid_circular_a"/>
              </a:rPr>
              <a:t>AND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 NOT </a:t>
            </a:r>
            <a:r>
              <a:rPr lang="en-US" b="1" i="0" dirty="0" err="1">
                <a:solidFill>
                  <a:srgbClr val="25265E"/>
                </a:solidFill>
                <a:effectLst/>
                <a:latin typeface="euclid_circular_a"/>
              </a:rPr>
              <a:t>last_name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 = 'Doe';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8B99D4-505B-1007-743B-4F4C271539DF}"/>
              </a:ext>
            </a:extLst>
          </p:cNvPr>
          <p:cNvSpPr txBox="1"/>
          <p:nvPr/>
        </p:nvSpPr>
        <p:spPr>
          <a:xfrm>
            <a:off x="208009" y="1467468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0" i="0" dirty="0">
                <a:effectLst/>
                <a:latin typeface="euclid_circular_a"/>
              </a:rPr>
              <a:t>selects all customers where the </a:t>
            </a:r>
            <a:r>
              <a:rPr lang="en-US" b="0" i="0" dirty="0">
                <a:effectLst/>
                <a:latin typeface="Droid Sans Mono"/>
              </a:rPr>
              <a:t>country</a:t>
            </a:r>
            <a:r>
              <a:rPr lang="en-US" b="0" i="0" dirty="0">
                <a:effectLst/>
                <a:latin typeface="euclid_circular_a"/>
              </a:rPr>
              <a:t> is not </a:t>
            </a:r>
            <a:r>
              <a:rPr lang="en-US" b="1" i="0" dirty="0">
                <a:effectLst/>
                <a:latin typeface="euclid_circular_a"/>
              </a:rPr>
              <a:t>USA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is not </a:t>
            </a:r>
            <a:r>
              <a:rPr lang="en-US" b="1" i="0" dirty="0">
                <a:effectLst/>
                <a:latin typeface="euclid_circular_a"/>
              </a:rPr>
              <a:t>Doe</a:t>
            </a:r>
            <a:r>
              <a:rPr lang="en-US" b="0" i="0" dirty="0">
                <a:effectLst/>
                <a:latin typeface="euclid_circular_a"/>
              </a:rPr>
              <a:t> 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table.</a:t>
            </a:r>
          </a:p>
          <a:p>
            <a:br>
              <a:rPr lang="en-US" dirty="0"/>
            </a:b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A6C200-5AB6-A76C-7DD1-249FF207F834}"/>
              </a:ext>
            </a:extLst>
          </p:cNvPr>
          <p:cNvSpPr txBox="1"/>
          <p:nvPr/>
        </p:nvSpPr>
        <p:spPr>
          <a:xfrm>
            <a:off x="2571340" y="477798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Example: Combining Multiple Operators in SQL</a:t>
            </a:r>
          </a:p>
        </p:txBody>
      </p:sp>
      <p:pic>
        <p:nvPicPr>
          <p:cNvPr id="26626" name="Picture 2" descr="How to use AND and NOT operators together in SQL?">
            <a:extLst>
              <a:ext uri="{FF2B5EF4-FFF2-40B4-BE49-F238E27FC236}">
                <a16:creationId xmlns:a16="http://schemas.microsoft.com/office/drawing/2014/main" id="{B17EB60A-3CA8-FAC5-3228-61191BCB0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455" y="1153352"/>
            <a:ext cx="5192329" cy="514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55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54EB52-591C-7313-3A79-362B21FC7F3A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CDE1D6-984E-8FF9-8A36-D330E6624F5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9C5303-99D6-553F-D24B-7D1CBDFDCB36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ntinue Logo Stock Illustrations – 1,883 Continue Logo Stock  Illustrations, Vectors &amp; Clipart - Dreamstime">
            <a:extLst>
              <a:ext uri="{FF2B5EF4-FFF2-40B4-BE49-F238E27FC236}">
                <a16:creationId xmlns:a16="http://schemas.microsoft.com/office/drawing/2014/main" id="{F0E25937-B66A-527F-2B99-BD58AB8CA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248" y="1427553"/>
            <a:ext cx="4153442" cy="41534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4536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4EBE6-DFB0-D940-FDE8-761FB8EF9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262A45-B7C0-9DE0-4925-BCB998596902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55E252-BF3B-9872-40B1-F115182EC594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3A906B-E2B4-B05A-BCCD-409225505B62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7E2F7B-222A-022A-99D7-C93F7E93EE4C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72B917-AF50-DCDD-C1A9-537CC47FB8F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DE67E4-2D03-047E-B68B-EA06F3B4F4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E5E740-6908-0D32-C6E5-4F996BAFF1E5}"/>
              </a:ext>
            </a:extLst>
          </p:cNvPr>
          <p:cNvSpPr txBox="1"/>
          <p:nvPr/>
        </p:nvSpPr>
        <p:spPr>
          <a:xfrm>
            <a:off x="2404982" y="523917"/>
            <a:ext cx="24692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SELECT DISTINCT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62C6BEA9-EE32-D826-9E4A-82749879F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192" y="1469991"/>
            <a:ext cx="6763407" cy="246221"/>
          </a:xfrm>
          <a:prstGeom prst="rect">
            <a:avLst/>
          </a:prstGeom>
          <a:solidFill>
            <a:srgbClr val="F4F7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SELECT DISTINCT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statement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retrieves distinct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values from a database table.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614BC4-292C-379B-90E1-1A7BB9F90DD5}"/>
              </a:ext>
            </a:extLst>
          </p:cNvPr>
          <p:cNvSpPr txBox="1"/>
          <p:nvPr/>
        </p:nvSpPr>
        <p:spPr>
          <a:xfrm>
            <a:off x="300202" y="2126105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the unique ages from the Customers table</a:t>
            </a:r>
          </a:p>
          <a:p>
            <a:endParaRPr lang="en-CA" dirty="0"/>
          </a:p>
          <a:p>
            <a:r>
              <a:rPr lang="en-CA" dirty="0"/>
              <a:t>SELECT DISTINCT age</a:t>
            </a:r>
          </a:p>
          <a:p>
            <a:r>
              <a:rPr lang="en-CA" dirty="0"/>
              <a:t>FROM Customers;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3F2EFA-E737-D9F7-0DCC-31BD9403799A}"/>
              </a:ext>
            </a:extLst>
          </p:cNvPr>
          <p:cNvSpPr txBox="1"/>
          <p:nvPr/>
        </p:nvSpPr>
        <p:spPr>
          <a:xfrm>
            <a:off x="266043" y="3694939"/>
            <a:ext cx="6097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Here, the SQL command selects only the unique values of age from the </a:t>
            </a:r>
            <a:r>
              <a:rPr lang="en-US" b="0" i="0" dirty="0">
                <a:solidFill>
                  <a:srgbClr val="25265E"/>
                </a:solidFill>
                <a:effectLst/>
                <a:latin typeface="Droid Sans Mono"/>
              </a:rPr>
              <a:t>Customers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table.</a:t>
            </a:r>
            <a:endParaRPr lang="en-C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BFD62F-EFE7-54DC-6A04-ED18865E3E4A}"/>
              </a:ext>
            </a:extLst>
          </p:cNvPr>
          <p:cNvSpPr txBox="1"/>
          <p:nvPr/>
        </p:nvSpPr>
        <p:spPr>
          <a:xfrm>
            <a:off x="323193" y="4779801"/>
            <a:ext cx="326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Syntax of SQL SELECT DISTINCT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6633583A-12E8-C4B8-E0E9-3516D8661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192" y="5361063"/>
            <a:ext cx="4272456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SELECT DISTINCT column1, column2 ... FROM table; 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B7D1EEA1-5098-EB1F-B3C9-172066A7A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912" y="4874316"/>
            <a:ext cx="4508938" cy="1000274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Here,</a:t>
            </a:r>
            <a:endParaRPr kumimoji="0" lang="en-US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column1, column2, ...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are the table columns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table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is table name from where we retrieve the distinct columns</a:t>
            </a:r>
            <a:endParaRPr kumimoji="0" lang="en-US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euclid_circular_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132E73-2896-6605-6CC1-4AF07E9A5B78}"/>
              </a:ext>
            </a:extLst>
          </p:cNvPr>
          <p:cNvSpPr txBox="1"/>
          <p:nvPr/>
        </p:nvSpPr>
        <p:spPr>
          <a:xfrm>
            <a:off x="4521555" y="535569"/>
            <a:ext cx="6483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 err="1"/>
              <a:t>متميز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8934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EDBA5-10C9-B5DF-A25C-88142F864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8AE65A-DBB0-EDD7-4FFF-1F0DE71327FC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7AC3CC-98C1-8F6B-06B5-E3ADC47E0FB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6E88E-96FB-64D2-5C98-585E37F53747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A0EC51-E615-B711-78F4-CD55E988033A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AE8AAA-C39E-DA05-2D9F-C95A4015FA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AA4DD8-7BF0-31E2-CD8A-97E5D7E089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FC7588-921A-6961-CE14-7720770842F7}"/>
              </a:ext>
            </a:extLst>
          </p:cNvPr>
          <p:cNvSpPr txBox="1"/>
          <p:nvPr/>
        </p:nvSpPr>
        <p:spPr>
          <a:xfrm>
            <a:off x="2412546" y="311948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Example: SQL SELECT DISTINCT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E151AC-6005-D44E-96D1-2FBC138D7930}"/>
              </a:ext>
            </a:extLst>
          </p:cNvPr>
          <p:cNvSpPr txBox="1"/>
          <p:nvPr/>
        </p:nvSpPr>
        <p:spPr>
          <a:xfrm>
            <a:off x="273926" y="1384010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 unique countries from the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 table.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AD86F83-698F-BCA7-65C3-B857E7A7DF90}"/>
              </a:ext>
            </a:extLst>
          </p:cNvPr>
          <p:cNvSpPr txBox="1"/>
          <p:nvPr/>
        </p:nvSpPr>
        <p:spPr>
          <a:xfrm>
            <a:off x="273926" y="1903002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the unique countries from the customers table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b="1" dirty="0">
                <a:highlight>
                  <a:srgbClr val="00FFFF"/>
                </a:highlight>
              </a:rPr>
              <a:t>DISTINCT</a:t>
            </a:r>
            <a:r>
              <a:rPr lang="en-CA" dirty="0">
                <a:highlight>
                  <a:srgbClr val="00FFFF"/>
                </a:highlight>
              </a:rPr>
              <a:t> </a:t>
            </a:r>
            <a:r>
              <a:rPr lang="en-CA" dirty="0"/>
              <a:t>country</a:t>
            </a:r>
          </a:p>
          <a:p>
            <a:r>
              <a:rPr lang="en-CA" dirty="0"/>
              <a:t>FROM Customers;</a:t>
            </a:r>
          </a:p>
        </p:txBody>
      </p:sp>
      <p:pic>
        <p:nvPicPr>
          <p:cNvPr id="28674" name="Picture 2" descr="The DISTINCT clause with SELECT in SQL returns unique rows only">
            <a:extLst>
              <a:ext uri="{FF2B5EF4-FFF2-40B4-BE49-F238E27FC236}">
                <a16:creationId xmlns:a16="http://schemas.microsoft.com/office/drawing/2014/main" id="{13572BD2-14B7-1F5B-B867-95D6DBCEE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701" y="1074416"/>
            <a:ext cx="4945719" cy="504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88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AED911-57CA-BD02-9AC8-2F2A9C72D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31C409-CBB7-C631-D521-1C23F84C5027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0EF13B-5752-16AE-5FE2-A0925E6B7108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0CEFC8-FAB9-1EF7-AD68-19234449DC95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A314AB-7041-505B-0CD0-571F78BC52E1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F7B05C-EFDB-0FF4-3DEC-9D9D2F3F12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C2475E-5A7B-A1B8-934D-2E741E913A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7B20C2-56F9-D765-1E2D-2CC8DC4A7107}"/>
              </a:ext>
            </a:extLst>
          </p:cNvPr>
          <p:cNvSpPr txBox="1"/>
          <p:nvPr/>
        </p:nvSpPr>
        <p:spPr>
          <a:xfrm>
            <a:off x="2360499" y="421976"/>
            <a:ext cx="3659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DISTINCT on </a:t>
            </a:r>
            <a:r>
              <a:rPr lang="en-CA" b="1" i="0" u="sng" dirty="0">
                <a:solidFill>
                  <a:srgbClr val="FF0000"/>
                </a:solidFill>
                <a:effectLst/>
                <a:latin typeface="euclid_circular_a"/>
              </a:rPr>
              <a:t>Multiple Columns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33AE6AB-7BA1-7CE6-B2B7-A57CB9AD7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075" y="1658011"/>
            <a:ext cx="499766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can also use 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SELECT DISTINCT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 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with multiple columns. For example,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58875E-0DC7-B8B5-43F8-727D8ABF3973}"/>
              </a:ext>
            </a:extLst>
          </p:cNvPr>
          <p:cNvSpPr txBox="1"/>
          <p:nvPr/>
        </p:nvSpPr>
        <p:spPr>
          <a:xfrm>
            <a:off x="208009" y="2135065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euclid_circular_a"/>
              </a:rPr>
              <a:t>S</a:t>
            </a:r>
            <a:r>
              <a:rPr lang="en-US" b="0" i="0" dirty="0">
                <a:effectLst/>
                <a:latin typeface="euclid_circular_a"/>
              </a:rPr>
              <a:t>elects rows if </a:t>
            </a:r>
            <a:r>
              <a:rPr lang="en-US" b="0" i="0" dirty="0">
                <a:effectLst/>
                <a:highlight>
                  <a:srgbClr val="FFFF00"/>
                </a:highlight>
                <a:latin typeface="euclid_circular_a"/>
              </a:rPr>
              <a:t>combinations of </a:t>
            </a:r>
            <a:r>
              <a:rPr lang="en-US" b="0" i="0" dirty="0">
                <a:effectLst/>
                <a:highlight>
                  <a:srgbClr val="FFFF00"/>
                </a:highlight>
                <a:latin typeface="Droid Sans Mono"/>
              </a:rPr>
              <a:t>country</a:t>
            </a:r>
            <a:r>
              <a:rPr lang="en-US" b="0" i="0" dirty="0">
                <a:effectLst/>
                <a:highlight>
                  <a:srgbClr val="FFFF00"/>
                </a:highlight>
                <a:latin typeface="euclid_circular_a"/>
              </a:rPr>
              <a:t> and </a:t>
            </a:r>
            <a:r>
              <a:rPr lang="en-US" b="0" i="0" dirty="0" err="1">
                <a:effectLst/>
                <a:highlight>
                  <a:srgbClr val="FFFF00"/>
                </a:highlight>
                <a:latin typeface="Droid Sans Mono"/>
              </a:rPr>
              <a:t>first_name</a:t>
            </a:r>
            <a:r>
              <a:rPr lang="en-US" b="0" i="0" dirty="0">
                <a:effectLst/>
                <a:highlight>
                  <a:srgbClr val="FFFF00"/>
                </a:highlight>
                <a:latin typeface="euclid_circular_a"/>
              </a:rPr>
              <a:t> </a:t>
            </a:r>
            <a:r>
              <a:rPr lang="en-US" b="0" i="0" dirty="0">
                <a:effectLst/>
                <a:latin typeface="euclid_circular_a"/>
              </a:rPr>
              <a:t>are </a:t>
            </a:r>
            <a:r>
              <a:rPr lang="en-US" b="0" i="0" u="sng" dirty="0">
                <a:effectLst/>
                <a:highlight>
                  <a:srgbClr val="FFFF00"/>
                </a:highlight>
                <a:latin typeface="euclid_circular_a"/>
              </a:rPr>
              <a:t>unique</a:t>
            </a:r>
            <a:r>
              <a:rPr lang="en-US" b="0" i="0" dirty="0">
                <a:effectLst/>
                <a:highlight>
                  <a:srgbClr val="FFFF00"/>
                </a:highlight>
                <a:latin typeface="euclid_circular_a"/>
              </a:rPr>
              <a:t>. </a:t>
            </a:r>
            <a:r>
              <a:rPr lang="en-US" b="0" i="0" dirty="0">
                <a:effectLst/>
                <a:latin typeface="euclid_circular_a"/>
              </a:rPr>
              <a:t>Meaning, the result will include each pair of </a:t>
            </a:r>
            <a:r>
              <a:rPr lang="en-US" b="0" i="0" dirty="0">
                <a:effectLst/>
                <a:latin typeface="Droid Sans Mono"/>
              </a:rPr>
              <a:t>country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only once.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CD6F7A-073F-0D88-9F52-E1C162E5CDC7}"/>
              </a:ext>
            </a:extLst>
          </p:cNvPr>
          <p:cNvSpPr txBox="1"/>
          <p:nvPr/>
        </p:nvSpPr>
        <p:spPr>
          <a:xfrm>
            <a:off x="208009" y="3535449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rows if the first name and country of a customer is unique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b="1" dirty="0">
                <a:highlight>
                  <a:srgbClr val="00FFFF"/>
                </a:highlight>
              </a:rPr>
              <a:t>DISTINCT</a:t>
            </a:r>
            <a:r>
              <a:rPr lang="en-CA" dirty="0"/>
              <a:t> </a:t>
            </a:r>
            <a:r>
              <a:rPr lang="en-CA" dirty="0">
                <a:highlight>
                  <a:srgbClr val="FFFF00"/>
                </a:highlight>
              </a:rPr>
              <a:t>country</a:t>
            </a:r>
            <a:r>
              <a:rPr lang="en-CA" dirty="0">
                <a:highlight>
                  <a:srgbClr val="FF0000"/>
                </a:highlight>
              </a:rPr>
              <a:t>,</a:t>
            </a:r>
            <a:r>
              <a:rPr lang="en-CA" dirty="0"/>
              <a:t> </a:t>
            </a:r>
            <a:r>
              <a:rPr lang="en-CA" dirty="0" err="1">
                <a:highlight>
                  <a:srgbClr val="FFFF00"/>
                </a:highlight>
              </a:rPr>
              <a:t>first_name</a:t>
            </a:r>
            <a:endParaRPr lang="en-CA" dirty="0">
              <a:highlight>
                <a:srgbClr val="FFFF00"/>
              </a:highlight>
            </a:endParaRPr>
          </a:p>
          <a:p>
            <a:r>
              <a:rPr lang="en-CA" dirty="0"/>
              <a:t>FROM Customers;</a:t>
            </a:r>
          </a:p>
        </p:txBody>
      </p:sp>
      <p:pic>
        <p:nvPicPr>
          <p:cNvPr id="29700" name="Picture 4" descr="The DISTINCT clause with two columns returns unique data by combining two rows">
            <a:extLst>
              <a:ext uri="{FF2B5EF4-FFF2-40B4-BE49-F238E27FC236}">
                <a16:creationId xmlns:a16="http://schemas.microsoft.com/office/drawing/2014/main" id="{B005D30C-9D03-DBEB-557F-891FB867A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844" y="1106704"/>
            <a:ext cx="5113569" cy="52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72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E3883-020C-BD31-35D8-62BF4B578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F8C936-51A6-C1B2-588E-92A953561377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2107A0-09E2-4352-F1CA-B2248C6B44B5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2043A8-A200-E39D-0736-6B56CC6E3232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46CA99-ED47-6862-07DA-3C07B5739114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B0C50B-FDA0-9F1F-1495-078BF3866E5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4032B9-287D-DFEB-207F-FD75A45C35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F99F55-5FBE-070E-DF45-D5F043517A8F}"/>
              </a:ext>
            </a:extLst>
          </p:cNvPr>
          <p:cNvSpPr txBox="1"/>
          <p:nvPr/>
        </p:nvSpPr>
        <p:spPr>
          <a:xfrm>
            <a:off x="2320720" y="421976"/>
            <a:ext cx="2445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DISTINCT With </a:t>
            </a:r>
            <a:r>
              <a:rPr lang="en-CA" b="1" i="0" dirty="0">
                <a:solidFill>
                  <a:srgbClr val="FF0000"/>
                </a:solidFill>
                <a:effectLst/>
                <a:latin typeface="euclid_circular_a"/>
              </a:rPr>
              <a:t>COUNT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128A8633-C725-BD81-4251-66C55379D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028" y="1480493"/>
            <a:ext cx="6211614" cy="200055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We can use SQL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DISTINCT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with the 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rgbClr val="0556F3"/>
                </a:solidFill>
                <a:effectLst/>
                <a:latin typeface="euclid_circular_a"/>
                <a:hlinkClick r:id="rId3"/>
              </a:rPr>
              <a:t>COUNT()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function to count the number of unique rows.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2645C5-9725-16BB-D5FF-FA304E83161E}"/>
              </a:ext>
            </a:extLst>
          </p:cNvPr>
          <p:cNvSpPr txBox="1"/>
          <p:nvPr/>
        </p:nvSpPr>
        <p:spPr>
          <a:xfrm>
            <a:off x="208009" y="1869458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count the unique countries where customers are from </a:t>
            </a:r>
          </a:p>
          <a:p>
            <a:r>
              <a:rPr lang="en-CA" dirty="0"/>
              <a:t>SELECT </a:t>
            </a:r>
            <a:r>
              <a:rPr lang="en-CA" dirty="0">
                <a:highlight>
                  <a:srgbClr val="00FF00"/>
                </a:highlight>
              </a:rPr>
              <a:t>COUNT</a:t>
            </a:r>
            <a:r>
              <a:rPr lang="en-CA" dirty="0"/>
              <a:t>(</a:t>
            </a:r>
            <a:r>
              <a:rPr lang="en-CA" dirty="0">
                <a:highlight>
                  <a:srgbClr val="FFFF00"/>
                </a:highlight>
              </a:rPr>
              <a:t>DISTINCT country</a:t>
            </a:r>
            <a:r>
              <a:rPr lang="en-CA" dirty="0"/>
              <a:t>)</a:t>
            </a:r>
          </a:p>
          <a:p>
            <a:r>
              <a:rPr lang="en-CA" dirty="0"/>
              <a:t>FROM Customers;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628D51-1B8F-0CFE-3D3A-1312A2312BE5}"/>
              </a:ext>
            </a:extLst>
          </p:cNvPr>
          <p:cNvSpPr txBox="1"/>
          <p:nvPr/>
        </p:nvSpPr>
        <p:spPr>
          <a:xfrm>
            <a:off x="2068340" y="4392421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SQL command returns the count of unique countries.</a:t>
            </a:r>
            <a:endParaRPr lang="en-CA" dirty="0"/>
          </a:p>
        </p:txBody>
      </p:sp>
      <p:pic>
        <p:nvPicPr>
          <p:cNvPr id="30723" name="Picture 3" descr="DISTINCT and COUNT used together to count unique values">
            <a:extLst>
              <a:ext uri="{FF2B5EF4-FFF2-40B4-BE49-F238E27FC236}">
                <a16:creationId xmlns:a16="http://schemas.microsoft.com/office/drawing/2014/main" id="{ECC9ECC9-2B2E-CF56-9C78-95A1780C7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57" y="1291583"/>
            <a:ext cx="5571815" cy="503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83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D9319-D409-B988-1E7A-00E021997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D6E406-A6CE-31C2-F90D-A1C9D6C2B953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571AE5-5C2F-CC28-E028-4C6C6A105DF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C9EB85-1BF5-51A8-E155-EADC9828905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33DDF5-D432-47D2-BEF1-CE189872ECBC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A7FD5E-2DCF-ACBE-9EFA-718C03BD307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5D6627-3043-5B2E-B9F5-3C3410A3EF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C698ED-A060-D78D-B1F1-F242F5A0FA12}"/>
              </a:ext>
            </a:extLst>
          </p:cNvPr>
          <p:cNvSpPr txBox="1"/>
          <p:nvPr/>
        </p:nvSpPr>
        <p:spPr>
          <a:xfrm>
            <a:off x="2299469" y="496614"/>
            <a:ext cx="21539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SELECT </a:t>
            </a:r>
            <a:r>
              <a:rPr lang="en-CA" b="1" i="0" u="sng" dirty="0">
                <a:solidFill>
                  <a:srgbClr val="25265E"/>
                </a:solidFill>
                <a:effectLst/>
                <a:latin typeface="euclid_circular_a"/>
              </a:rPr>
              <a:t>AS Alias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90E08079-DD97-7A06-CFF9-F4DE3F32E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45" y="1515016"/>
            <a:ext cx="11684446" cy="24622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5265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keyword is used to give columns or tables a temporary name that can be used to identify that column or table later.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581399-6D41-82E7-E5DF-1C7C88A85235}"/>
              </a:ext>
            </a:extLst>
          </p:cNvPr>
          <p:cNvSpPr txBox="1"/>
          <p:nvPr/>
        </p:nvSpPr>
        <p:spPr>
          <a:xfrm>
            <a:off x="327793" y="2206662"/>
            <a:ext cx="115530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Here, the SQL command selects the </a:t>
            </a:r>
            <a:r>
              <a:rPr lang="en-US" b="0" i="0" dirty="0" err="1">
                <a:solidFill>
                  <a:srgbClr val="25265E"/>
                </a:solidFill>
                <a:effectLst/>
                <a:latin typeface="Droid Sans Mono"/>
              </a:rPr>
              <a:t>first_name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column from the Customers table. However, the column name is changed to name in the result set.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A34C53-0E00-C7A2-ADAE-74030AFA32AB}"/>
              </a:ext>
            </a:extLst>
          </p:cNvPr>
          <p:cNvSpPr txBox="1"/>
          <p:nvPr/>
        </p:nvSpPr>
        <p:spPr>
          <a:xfrm>
            <a:off x="299545" y="2910948"/>
            <a:ext cx="36043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</a:t>
            </a:r>
            <a:r>
              <a:rPr lang="en-CA" dirty="0" err="1"/>
              <a:t>first_name</a:t>
            </a:r>
            <a:r>
              <a:rPr lang="en-CA" dirty="0"/>
              <a:t> AS name</a:t>
            </a:r>
          </a:p>
          <a:p>
            <a:r>
              <a:rPr lang="en-CA" dirty="0"/>
              <a:t>FROM Customers;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BADE36A6-3642-AA68-21C1-4948675ADA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45" y="3850099"/>
            <a:ext cx="3074276" cy="47705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25265E"/>
                </a:solidFill>
                <a:effectLst/>
                <a:latin typeface="euclid_circular_a"/>
              </a:rPr>
              <a:t>SQL AS Alias Syntax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The syntax of the SQL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AS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command is: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B8D9046B-7F09-B0CA-0074-57881FCBD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45" y="4590462"/>
            <a:ext cx="2766848" cy="9848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SELECT column_1 AS alias_1, 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	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column_2 AS alias_2, ... ...	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column_n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AS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alias_n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FROM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table_name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F02B8F88-E936-41BB-7E65-6DC59FCC4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8307" y="4644322"/>
            <a:ext cx="4075386" cy="877163"/>
          </a:xfrm>
          <a:prstGeom prst="rect">
            <a:avLst/>
          </a:prstGeom>
          <a:solidFill>
            <a:srgbClr val="F9FA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Here,</a:t>
            </a:r>
            <a:endParaRPr kumimoji="0" lang="en-US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column_1, column_2,...column_n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are the table columns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alias_1, alias_2,...alias_n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are the aliases of the table columns</a:t>
            </a:r>
            <a:endParaRPr kumimoji="0" lang="en-US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euclid_circular_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661D89-7062-5A35-E3D9-A7268A3FE05A}"/>
              </a:ext>
            </a:extLst>
          </p:cNvPr>
          <p:cNvSpPr txBox="1"/>
          <p:nvPr/>
        </p:nvSpPr>
        <p:spPr>
          <a:xfrm>
            <a:off x="4333547" y="493052"/>
            <a:ext cx="12710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 err="1"/>
              <a:t>الاسم</a:t>
            </a:r>
            <a:r>
              <a:rPr lang="en-CA" dirty="0"/>
              <a:t> </a:t>
            </a:r>
            <a:r>
              <a:rPr lang="en-CA" dirty="0" err="1"/>
              <a:t>المستعار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7072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5677A-1636-0BEB-E686-480A5A07F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946CE1-2129-DDF6-B76A-E3BCF90143F0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756066-D24F-2822-D843-6B23E2509CF4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0802F-D629-90C2-1284-51A16D6A2B63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857F5-9949-8C20-CEBA-77B713F92117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558EC5-B66E-208A-B55E-67A3DC0FAD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BF0991-3398-E708-A117-C215B1CBB0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639D54-0B1C-1D32-5952-B97A0AB09DDE}"/>
              </a:ext>
            </a:extLst>
          </p:cNvPr>
          <p:cNvSpPr txBox="1"/>
          <p:nvPr/>
        </p:nvSpPr>
        <p:spPr>
          <a:xfrm>
            <a:off x="2630871" y="437802"/>
            <a:ext cx="10582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0" i="0" dirty="0">
                <a:effectLst/>
                <a:latin typeface="euclid_circular_a"/>
              </a:rPr>
              <a:t> Example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F4859F-D10A-CA94-D1C6-5BF339024654}"/>
              </a:ext>
            </a:extLst>
          </p:cNvPr>
          <p:cNvSpPr txBox="1"/>
          <p:nvPr/>
        </p:nvSpPr>
        <p:spPr>
          <a:xfrm>
            <a:off x="305457" y="1345306"/>
            <a:ext cx="52913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selects the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column of </a:t>
            </a:r>
            <a:r>
              <a:rPr lang="en-US" b="0" i="0" dirty="0">
                <a:effectLst/>
                <a:latin typeface="Droid Sans Mono"/>
              </a:rPr>
              <a:t>Customers</a:t>
            </a:r>
            <a:r>
              <a:rPr lang="en-US" b="0" i="0" dirty="0">
                <a:effectLst/>
                <a:latin typeface="euclid_circular_a"/>
              </a:rPr>
              <a:t>. However, the column name will change to </a:t>
            </a:r>
            <a:r>
              <a:rPr lang="en-US" b="0" i="0" dirty="0">
                <a:effectLst/>
                <a:latin typeface="Droid Sans Mono"/>
              </a:rPr>
              <a:t>name</a:t>
            </a:r>
            <a:r>
              <a:rPr lang="en-US" b="0" i="0" dirty="0">
                <a:effectLst/>
                <a:latin typeface="euclid_circular_a"/>
              </a:rPr>
              <a:t> in the result set.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F2DC8B-F731-6FF7-BD88-5D4B32CEC039}"/>
              </a:ext>
            </a:extLst>
          </p:cNvPr>
          <p:cNvSpPr txBox="1"/>
          <p:nvPr/>
        </p:nvSpPr>
        <p:spPr>
          <a:xfrm>
            <a:off x="214349" y="2634465"/>
            <a:ext cx="28712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</a:t>
            </a:r>
            <a:r>
              <a:rPr lang="en-CA" dirty="0" err="1"/>
              <a:t>first_name</a:t>
            </a:r>
            <a:r>
              <a:rPr lang="en-CA" dirty="0"/>
              <a:t> </a:t>
            </a:r>
            <a:r>
              <a:rPr lang="en-CA" dirty="0">
                <a:highlight>
                  <a:srgbClr val="00FF00"/>
                </a:highlight>
              </a:rPr>
              <a:t>AS </a:t>
            </a:r>
            <a:r>
              <a:rPr lang="en-CA" b="1" dirty="0">
                <a:solidFill>
                  <a:srgbClr val="FF0000"/>
                </a:solidFill>
              </a:rPr>
              <a:t>name</a:t>
            </a:r>
          </a:p>
          <a:p>
            <a:r>
              <a:rPr lang="en-CA" dirty="0"/>
              <a:t>FROM Customers;</a:t>
            </a:r>
          </a:p>
        </p:txBody>
      </p:sp>
      <p:pic>
        <p:nvPicPr>
          <p:cNvPr id="32770" name="Picture 2" descr="How to use AS Alias in SQL">
            <a:extLst>
              <a:ext uri="{FF2B5EF4-FFF2-40B4-BE49-F238E27FC236}">
                <a16:creationId xmlns:a16="http://schemas.microsoft.com/office/drawing/2014/main" id="{431C9BE8-83D5-758C-3D65-B1D92A7F8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924" y="1158766"/>
            <a:ext cx="4774064" cy="536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86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FFB4A-741D-5734-4EF2-B3E8B60D3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B647B3-85B8-C468-34FB-92DA07EBD0D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222C93-3192-AA11-98DE-3AB8051ED9CA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FCEB2C-D90D-FA6F-3985-28E85C94F271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A5F7B3-82E0-60FA-3600-A28CE53699E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1E1C1-C4DC-1D80-E6DC-764B888A3AA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A201D9-909C-29CE-9CD7-D5869597AE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17311C-6FC5-3A53-015C-0033FE6EF049}"/>
              </a:ext>
            </a:extLst>
          </p:cNvPr>
          <p:cNvSpPr txBox="1"/>
          <p:nvPr/>
        </p:nvSpPr>
        <p:spPr>
          <a:xfrm>
            <a:off x="2412546" y="350827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SQL AS With </a:t>
            </a:r>
            <a:r>
              <a:rPr lang="en-US" b="1" i="0" dirty="0">
                <a:solidFill>
                  <a:srgbClr val="FF0000"/>
                </a:solidFill>
                <a:effectLst/>
                <a:latin typeface="euclid_circular_a"/>
              </a:rPr>
              <a:t>More Than One Column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9B03FC-07DC-5AE7-4FD6-A4AE0C6A0A3C}"/>
              </a:ext>
            </a:extLst>
          </p:cNvPr>
          <p:cNvSpPr txBox="1"/>
          <p:nvPr/>
        </p:nvSpPr>
        <p:spPr>
          <a:xfrm>
            <a:off x="266044" y="1384010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We can also use aliases with more than one column.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CC1A2B-2BD2-CBA6-E69E-AF0DC6D274AE}"/>
              </a:ext>
            </a:extLst>
          </p:cNvPr>
          <p:cNvSpPr txBox="1"/>
          <p:nvPr/>
        </p:nvSpPr>
        <p:spPr>
          <a:xfrm>
            <a:off x="208009" y="2050443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 selects </a:t>
            </a:r>
            <a:r>
              <a:rPr lang="en-US" b="1" i="0" dirty="0" err="1">
                <a:solidFill>
                  <a:srgbClr val="FF0000"/>
                </a:solidFill>
                <a:effectLst/>
                <a:highlight>
                  <a:srgbClr val="00FF00"/>
                </a:highlight>
                <a:latin typeface="Droid Sans Mono"/>
              </a:rPr>
              <a:t>customer_id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00FF00"/>
                </a:highlight>
                <a:latin typeface="euclid_circular_a"/>
              </a:rPr>
              <a:t> as </a:t>
            </a:r>
            <a:r>
              <a:rPr lang="en-US" b="1" i="0" dirty="0" err="1">
                <a:solidFill>
                  <a:srgbClr val="FF0000"/>
                </a:solidFill>
                <a:effectLst/>
                <a:highlight>
                  <a:srgbClr val="00FF00"/>
                </a:highlight>
                <a:latin typeface="Droid Sans Mono"/>
              </a:rPr>
              <a:t>cid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00FF00"/>
                </a:highlight>
                <a:latin typeface="euclid_circular_a"/>
              </a:rPr>
              <a:t> </a:t>
            </a:r>
            <a:r>
              <a:rPr lang="en-US" b="1" i="0" dirty="0">
                <a:solidFill>
                  <a:srgbClr val="FF0000"/>
                </a:solidFill>
                <a:effectLst/>
                <a:latin typeface="euclid_circular_a"/>
              </a:rPr>
              <a:t>and </a:t>
            </a:r>
            <a:r>
              <a:rPr lang="en-US" b="1" i="0" dirty="0" err="1">
                <a:solidFill>
                  <a:srgbClr val="FF0000"/>
                </a:solidFill>
                <a:effectLst/>
                <a:highlight>
                  <a:srgbClr val="00FF00"/>
                </a:highlight>
                <a:latin typeface="Droid Sans Mono"/>
              </a:rPr>
              <a:t>first_name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00FF00"/>
                </a:highlight>
                <a:latin typeface="euclid_circular_a"/>
              </a:rPr>
              <a:t> as 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00FF00"/>
                </a:highlight>
                <a:latin typeface="Droid Sans Mono"/>
              </a:rPr>
              <a:t>name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D00CBC-4E8A-98D4-14F4-7C30976951AD}"/>
              </a:ext>
            </a:extLst>
          </p:cNvPr>
          <p:cNvSpPr txBox="1"/>
          <p:nvPr/>
        </p:nvSpPr>
        <p:spPr>
          <a:xfrm>
            <a:off x="266044" y="2743558"/>
            <a:ext cx="6097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</a:t>
            </a:r>
            <a:r>
              <a:rPr lang="en-CA" b="1" dirty="0" err="1">
                <a:solidFill>
                  <a:srgbClr val="FF0000"/>
                </a:solidFill>
              </a:rPr>
              <a:t>customer_id</a:t>
            </a:r>
            <a:r>
              <a:rPr lang="en-CA" b="1" dirty="0">
                <a:solidFill>
                  <a:srgbClr val="FF0000"/>
                </a:solidFill>
              </a:rPr>
              <a:t> AS </a:t>
            </a:r>
            <a:r>
              <a:rPr lang="en-CA" b="1" dirty="0" err="1">
                <a:solidFill>
                  <a:srgbClr val="FF0000"/>
                </a:solidFill>
              </a:rPr>
              <a:t>cid</a:t>
            </a:r>
            <a:r>
              <a:rPr lang="en-CA" b="1" dirty="0">
                <a:solidFill>
                  <a:srgbClr val="FF0000"/>
                </a:solidFill>
              </a:rPr>
              <a:t>, </a:t>
            </a:r>
            <a:r>
              <a:rPr lang="en-CA" b="1" dirty="0" err="1">
                <a:solidFill>
                  <a:srgbClr val="FF0000"/>
                </a:solidFill>
              </a:rPr>
              <a:t>first_name</a:t>
            </a:r>
            <a:r>
              <a:rPr lang="en-CA" b="1" dirty="0">
                <a:solidFill>
                  <a:srgbClr val="FF0000"/>
                </a:solidFill>
              </a:rPr>
              <a:t> AS name</a:t>
            </a:r>
          </a:p>
          <a:p>
            <a:r>
              <a:rPr lang="en-CA" dirty="0"/>
              <a:t>FROM Customers;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06FF112-B6B4-3F3C-AB7C-04EC020B8C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826821"/>
              </p:ext>
            </p:extLst>
          </p:nvPr>
        </p:nvGraphicFramePr>
        <p:xfrm>
          <a:off x="6980502" y="1568676"/>
          <a:ext cx="3140960" cy="1463040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438284">
                  <a:extLst>
                    <a:ext uri="{9D8B030D-6E8A-4147-A177-3AD203B41FA5}">
                      <a16:colId xmlns:a16="http://schemas.microsoft.com/office/drawing/2014/main" val="3266929711"/>
                    </a:ext>
                  </a:extLst>
                </a:gridCol>
                <a:gridCol w="1702676">
                  <a:extLst>
                    <a:ext uri="{9D8B030D-6E8A-4147-A177-3AD203B41FA5}">
                      <a16:colId xmlns:a16="http://schemas.microsoft.com/office/drawing/2014/main" val="36893581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customer_id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first_name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5751188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John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49504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Jane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664061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Doe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051618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6F3C4BF-FEEE-770D-1C1D-3656ACE1B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19354"/>
              </p:ext>
            </p:extLst>
          </p:nvPr>
        </p:nvGraphicFramePr>
        <p:xfrm>
          <a:off x="7475686" y="3653170"/>
          <a:ext cx="2068348" cy="146304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759810">
                  <a:extLst>
                    <a:ext uri="{9D8B030D-6E8A-4147-A177-3AD203B41FA5}">
                      <a16:colId xmlns:a16="http://schemas.microsoft.com/office/drawing/2014/main" val="4163350145"/>
                    </a:ext>
                  </a:extLst>
                </a:gridCol>
                <a:gridCol w="1308538">
                  <a:extLst>
                    <a:ext uri="{9D8B030D-6E8A-4147-A177-3AD203B41FA5}">
                      <a16:colId xmlns:a16="http://schemas.microsoft.com/office/drawing/2014/main" val="33951546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cid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name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440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John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02921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Jane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84520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Doe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9987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22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7062B-FCE3-C71F-6F28-D106CB732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1B4ECE-5D45-14AC-52C4-24A52764BAAA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E52914-3C82-F706-B369-FE375BEEF739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24F2DF-8256-194A-1DBD-17EDD217D182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386435-FAD9-2AFF-8046-3C4C6122A63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94E3F6-CAA0-8F40-E046-A71D49211F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6ED2D6-E84B-52D5-BF54-4CBDED7EB362}"/>
              </a:ext>
            </a:extLst>
          </p:cNvPr>
          <p:cNvSpPr txBox="1"/>
          <p:nvPr/>
        </p:nvSpPr>
        <p:spPr>
          <a:xfrm>
            <a:off x="2510310" y="350827"/>
            <a:ext cx="26269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AS With Expression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9D92BF6-9AD9-00E7-3BAD-6CE927E2A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670" y="1331954"/>
            <a:ext cx="8087710" cy="430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can combine data from multiple columns and represent it in a single column using the </a:t>
            </a:r>
            <a:r>
              <a:rPr kumimoji="0" lang="en-US" altLang="en-US" sz="1400" b="1" i="0" u="sng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CONCAT() 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function. For example, 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F5F8A314-C551-B606-2C72-2F120E10E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959" y="2096611"/>
            <a:ext cx="76205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SELECT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highlight>
                  <a:srgbClr val="00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CONCAT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altLang="en-US" i="0" u="none" strike="noStrike" cap="none" normalizeH="0" baseline="0" dirty="0" err="1">
                <a:ln>
                  <a:noFill/>
                </a:ln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first_name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highlight>
                  <a:srgbClr val="FF00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' ', </a:t>
            </a:r>
            <a:r>
              <a:rPr kumimoji="0" lang="en-US" altLang="en-US" i="0" u="none" strike="noStrike" cap="none" normalizeH="0" baseline="0" dirty="0" err="1">
                <a:ln>
                  <a:noFill/>
                </a:ln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last_name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i="0" u="none" strike="noStrike" cap="none" normalizeH="0" baseline="0" dirty="0" err="1">
                <a:ln>
                  <a:noFill/>
                </a:ln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full_name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FROM Customers;</a:t>
            </a:r>
            <a:r>
              <a:rPr kumimoji="0" lang="en-US" altLang="en-US" sz="1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400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F9C0E8C-3288-8AE6-3B3B-374A5B506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507015"/>
              </p:ext>
            </p:extLst>
          </p:nvPr>
        </p:nvGraphicFramePr>
        <p:xfrm>
          <a:off x="305131" y="2707380"/>
          <a:ext cx="3602420" cy="10972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121423">
                  <a:extLst>
                    <a:ext uri="{9D8B030D-6E8A-4147-A177-3AD203B41FA5}">
                      <a16:colId xmlns:a16="http://schemas.microsoft.com/office/drawing/2014/main" val="721286894"/>
                    </a:ext>
                  </a:extLst>
                </a:gridCol>
                <a:gridCol w="1480997">
                  <a:extLst>
                    <a:ext uri="{9D8B030D-6E8A-4147-A177-3AD203B41FA5}">
                      <a16:colId xmlns:a16="http://schemas.microsoft.com/office/drawing/2014/main" val="11535553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first_name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 dirty="0" err="1">
                          <a:effectLst/>
                        </a:rPr>
                        <a:t>last_name</a:t>
                      </a:r>
                      <a:endParaRPr lang="en-CA" b="1" dirty="0"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783340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John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Doe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5025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Jane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Smith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61838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BC95BCD-B1F1-BB1B-A6D9-C3D98475FE92}"/>
              </a:ext>
            </a:extLst>
          </p:cNvPr>
          <p:cNvSpPr txBox="1"/>
          <p:nvPr/>
        </p:nvSpPr>
        <p:spPr>
          <a:xfrm>
            <a:off x="1105853" y="2373610"/>
            <a:ext cx="12947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solidFill>
                  <a:srgbClr val="0D0D0D"/>
                </a:solidFill>
                <a:effectLst/>
                <a:latin typeface="Söhne Mono"/>
              </a:rPr>
              <a:t>Customers</a:t>
            </a:r>
            <a:endParaRPr lang="en-CA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45B6C87-0387-33CE-5680-17379AFFD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15978"/>
              </p:ext>
            </p:extLst>
          </p:nvPr>
        </p:nvGraphicFramePr>
        <p:xfrm>
          <a:off x="895012" y="5067715"/>
          <a:ext cx="2131410" cy="109728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131410">
                  <a:extLst>
                    <a:ext uri="{9D8B030D-6E8A-4147-A177-3AD203B41FA5}">
                      <a16:colId xmlns:a16="http://schemas.microsoft.com/office/drawing/2014/main" val="10212949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 dirty="0" err="1">
                          <a:effectLst/>
                        </a:rPr>
                        <a:t>full_name</a:t>
                      </a:r>
                      <a:endParaRPr lang="en-CA" b="1" dirty="0"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8225700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John Doe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93382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Jane Smith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7052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625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A11EFA-406B-15DC-BCB3-6425B1E5D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FDD845-8EC0-2ACE-BCB9-F5C5C302C23E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B3DD5E-23C4-6FAA-0A04-AB9AE32755CA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726F15-5E48-39C3-B7AF-5F4364765BF2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DE42CE-A196-7868-57D7-2E2DFCDD0EC5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886FB3-1179-6353-C4BC-57D061E084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469F0B-D3B5-AAD4-46C7-89F04865AA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1E8461-171A-A4ED-E035-37AF6202067D}"/>
              </a:ext>
            </a:extLst>
          </p:cNvPr>
          <p:cNvSpPr txBox="1"/>
          <p:nvPr/>
        </p:nvSpPr>
        <p:spPr>
          <a:xfrm>
            <a:off x="449316" y="1443841"/>
            <a:ext cx="10208173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SQL BETWEEN Syntax</a:t>
            </a:r>
          </a:p>
          <a:p>
            <a:endParaRPr lang="en-US" sz="3200" b="1" dirty="0"/>
          </a:p>
          <a:p>
            <a:r>
              <a:rPr lang="en-US" dirty="0"/>
              <a:t>SELECT column1, column2, ...</a:t>
            </a:r>
          </a:p>
          <a:p>
            <a:r>
              <a:rPr lang="en-US" dirty="0"/>
              <a:t>FROM table</a:t>
            </a:r>
          </a:p>
          <a:p>
            <a:r>
              <a:rPr lang="en-US" dirty="0"/>
              <a:t>WHERE column BETWEEN value1 AND value2;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column1, column2, ... are the columns you want to filter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table is the name of the table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column is the name of the column where we want to specify a range of values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BETWEEN is an operator used to specify a range of values for the column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value1 and value2 are the lower and upper bounds of the range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0550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6FCAF-5FEE-CC83-5003-D5D1BDE1D4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11C90E-CCD0-F953-BABF-40E44CD63D1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918CBB-4847-7C55-568C-15581B1ACE9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F6C7D7-799B-4CCA-3B3C-ED498E4DFD51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F555C-AB01-FFC1-E2F5-9307027C425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492F32-9036-245F-CFBE-5816895073A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CAE982-A395-4B81-36DE-BB1AECEB66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292560-FBD6-AD58-BEDC-21B20AE6E1ED}"/>
              </a:ext>
            </a:extLst>
          </p:cNvPr>
          <p:cNvSpPr txBox="1"/>
          <p:nvPr/>
        </p:nvSpPr>
        <p:spPr>
          <a:xfrm>
            <a:off x="2510310" y="514309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Example: SQL BETWEEN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92A714-87DD-54AA-2279-007B09EC6066}"/>
              </a:ext>
            </a:extLst>
          </p:cNvPr>
          <p:cNvSpPr txBox="1"/>
          <p:nvPr/>
        </p:nvSpPr>
        <p:spPr>
          <a:xfrm>
            <a:off x="368519" y="1297265"/>
            <a:ext cx="114083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select </a:t>
            </a:r>
            <a:r>
              <a:rPr lang="en-US" b="0" i="0" dirty="0">
                <a:effectLst/>
                <a:latin typeface="Droid Sans Mono"/>
              </a:rPr>
              <a:t>item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>
                <a:effectLst/>
                <a:latin typeface="Droid Sans Mono"/>
              </a:rPr>
              <a:t>amount</a:t>
            </a:r>
            <a:r>
              <a:rPr lang="en-US" b="0" i="0" dirty="0">
                <a:effectLst/>
                <a:latin typeface="euclid_circular_a"/>
              </a:rPr>
              <a:t> columns from </a:t>
            </a:r>
            <a:r>
              <a:rPr lang="en-US" b="0" i="0" dirty="0">
                <a:effectLst/>
                <a:latin typeface="Droid Sans Mono"/>
              </a:rPr>
              <a:t>Orders</a:t>
            </a:r>
            <a:r>
              <a:rPr lang="en-US" b="0" i="0" dirty="0">
                <a:effectLst/>
                <a:latin typeface="euclid_circular_a"/>
              </a:rPr>
              <a:t> that have amounts between </a:t>
            </a:r>
            <a:r>
              <a:rPr lang="en-US" b="1" i="0" dirty="0">
                <a:effectLst/>
                <a:latin typeface="euclid_circular_a"/>
              </a:rPr>
              <a:t>300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1" i="0" dirty="0">
                <a:effectLst/>
                <a:latin typeface="euclid_circular_a"/>
              </a:rPr>
              <a:t>500</a:t>
            </a:r>
            <a:r>
              <a:rPr lang="en-US" b="0" i="0" dirty="0">
                <a:effectLst/>
                <a:latin typeface="euclid_circular_a"/>
              </a:rPr>
              <a:t> (including </a:t>
            </a:r>
            <a:r>
              <a:rPr lang="en-US" b="1" i="0" dirty="0">
                <a:effectLst/>
                <a:latin typeface="euclid_circular_a"/>
              </a:rPr>
              <a:t>300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1" i="0" dirty="0">
                <a:effectLst/>
                <a:latin typeface="euclid_circular_a"/>
              </a:rPr>
              <a:t>500</a:t>
            </a:r>
            <a:r>
              <a:rPr lang="en-US" b="0" i="0" dirty="0">
                <a:effectLst/>
                <a:latin typeface="euclid_circular_a"/>
              </a:rPr>
              <a:t>).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88A1CF-CE2D-1237-A218-C9A3852E15DF}"/>
              </a:ext>
            </a:extLst>
          </p:cNvPr>
          <p:cNvSpPr txBox="1"/>
          <p:nvPr/>
        </p:nvSpPr>
        <p:spPr>
          <a:xfrm>
            <a:off x="305457" y="1941722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item, amount</a:t>
            </a:r>
          </a:p>
          <a:p>
            <a:r>
              <a:rPr lang="en-CA" dirty="0"/>
              <a:t>FROM Orders</a:t>
            </a:r>
          </a:p>
          <a:p>
            <a:r>
              <a:rPr lang="en-CA" dirty="0"/>
              <a:t>WHERE </a:t>
            </a:r>
            <a:r>
              <a:rPr lang="en-CA" dirty="0">
                <a:highlight>
                  <a:srgbClr val="FFFF00"/>
                </a:highlight>
              </a:rPr>
              <a:t>amount BETWEEN 300 AND 500</a:t>
            </a:r>
            <a:r>
              <a:rPr lang="en-CA" dirty="0"/>
              <a:t>;</a:t>
            </a:r>
          </a:p>
        </p:txBody>
      </p:sp>
      <p:pic>
        <p:nvPicPr>
          <p:cNvPr id="35842" name="Picture 2" descr="SQL BETWEEN Operator">
            <a:extLst>
              <a:ext uri="{FF2B5EF4-FFF2-40B4-BE49-F238E27FC236}">
                <a16:creationId xmlns:a16="http://schemas.microsoft.com/office/drawing/2014/main" id="{51075413-524C-A83F-7E8E-BA1BC7FFD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082" y="1575434"/>
            <a:ext cx="4540469" cy="477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29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14336-BBF9-BF8D-BD2B-4AB6643B9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4D7A6D-07B1-B99E-0695-E34C2997451E}"/>
              </a:ext>
            </a:extLst>
          </p:cNvPr>
          <p:cNvSpPr/>
          <p:nvPr/>
        </p:nvSpPr>
        <p:spPr>
          <a:xfrm>
            <a:off x="208009" y="1152759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A09A2A-AD5E-F11A-BC21-4FBD50284049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BC478-2AC6-DE02-9059-BAE3A5046D5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5EBAF-C57F-BAB3-43D7-F9FF65A01CCE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3D4549-2AB7-ABBD-6CAB-9B1505FCEB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137837-D271-B922-5AEC-133EFAF558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496F08-7589-02CD-6B78-1678B437D8B6}"/>
              </a:ext>
            </a:extLst>
          </p:cNvPr>
          <p:cNvSpPr txBox="1"/>
          <p:nvPr/>
        </p:nvSpPr>
        <p:spPr>
          <a:xfrm>
            <a:off x="2510310" y="457509"/>
            <a:ext cx="2603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BETWEEN Operator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CEDB31E-669F-3CEA-1B68-4036FB690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310" y="1408064"/>
            <a:ext cx="6921062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SQL, the BETWEEN operator with the WHERE clause selects values within a given range.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8D3F1B-AC3E-561A-FE0E-E79F9533357C}"/>
              </a:ext>
            </a:extLst>
          </p:cNvPr>
          <p:cNvSpPr txBox="1"/>
          <p:nvPr/>
        </p:nvSpPr>
        <p:spPr>
          <a:xfrm>
            <a:off x="208009" y="1955433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Here, the SQL command selects all columns from the </a:t>
            </a:r>
            <a:r>
              <a:rPr lang="en-US" b="0" i="0" dirty="0">
                <a:solidFill>
                  <a:srgbClr val="25265E"/>
                </a:solidFill>
                <a:effectLst/>
                <a:latin typeface="Droid Sans Mono"/>
              </a:rPr>
              <a:t>Orders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table where the </a:t>
            </a:r>
            <a:r>
              <a:rPr lang="en-US" b="0" i="0" dirty="0">
                <a:solidFill>
                  <a:srgbClr val="25265E"/>
                </a:solidFill>
                <a:effectLst/>
                <a:latin typeface="Droid Sans Mono"/>
              </a:rPr>
              <a:t>amount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is between 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200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and 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600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(including 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200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 and </a:t>
            </a:r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600</a:t>
            </a:r>
            <a:r>
              <a:rPr lang="en-US" b="0" i="0" dirty="0">
                <a:solidFill>
                  <a:srgbClr val="25265E"/>
                </a:solidFill>
                <a:effectLst/>
                <a:latin typeface="euclid_circular_a"/>
              </a:rPr>
              <a:t>).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B0B9E3-A8D5-82F9-2FB6-79D4B535F79A}"/>
              </a:ext>
            </a:extLst>
          </p:cNvPr>
          <p:cNvSpPr txBox="1"/>
          <p:nvPr/>
        </p:nvSpPr>
        <p:spPr>
          <a:xfrm>
            <a:off x="315310" y="3447058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rows where the amount is between 200 and 600</a:t>
            </a:r>
          </a:p>
          <a:p>
            <a:endParaRPr lang="en-CA" dirty="0"/>
          </a:p>
          <a:p>
            <a:r>
              <a:rPr lang="en-CA" dirty="0"/>
              <a:t>SELECT * </a:t>
            </a:r>
          </a:p>
          <a:p>
            <a:r>
              <a:rPr lang="en-CA" dirty="0"/>
              <a:t>FROM Orders</a:t>
            </a:r>
          </a:p>
          <a:p>
            <a:r>
              <a:rPr lang="en-CA" dirty="0"/>
              <a:t>WHERE amount BETWEEN 200 AND 600;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57C6919-E60A-FE2E-BCF8-2A327D3D94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838232"/>
              </p:ext>
            </p:extLst>
          </p:nvPr>
        </p:nvGraphicFramePr>
        <p:xfrm>
          <a:off x="6305323" y="1828800"/>
          <a:ext cx="5678668" cy="182880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419667">
                  <a:extLst>
                    <a:ext uri="{9D8B030D-6E8A-4147-A177-3AD203B41FA5}">
                      <a16:colId xmlns:a16="http://schemas.microsoft.com/office/drawing/2014/main" val="523574807"/>
                    </a:ext>
                  </a:extLst>
                </a:gridCol>
                <a:gridCol w="1419667">
                  <a:extLst>
                    <a:ext uri="{9D8B030D-6E8A-4147-A177-3AD203B41FA5}">
                      <a16:colId xmlns:a16="http://schemas.microsoft.com/office/drawing/2014/main" val="913039396"/>
                    </a:ext>
                  </a:extLst>
                </a:gridCol>
                <a:gridCol w="1419667">
                  <a:extLst>
                    <a:ext uri="{9D8B030D-6E8A-4147-A177-3AD203B41FA5}">
                      <a16:colId xmlns:a16="http://schemas.microsoft.com/office/drawing/2014/main" val="2347343535"/>
                    </a:ext>
                  </a:extLst>
                </a:gridCol>
                <a:gridCol w="1419667">
                  <a:extLst>
                    <a:ext uri="{9D8B030D-6E8A-4147-A177-3AD203B41FA5}">
                      <a16:colId xmlns:a16="http://schemas.microsoft.com/office/drawing/2014/main" val="21226586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OrderID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CustomerID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Amount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OrderDate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4248546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2023-01-01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18640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2023-01-02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0349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600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2023-01-03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28108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700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2023-01-04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4475848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780DDBF-D28B-030E-F589-939EA27FED50}"/>
              </a:ext>
            </a:extLst>
          </p:cNvPr>
          <p:cNvSpPr txBox="1"/>
          <p:nvPr/>
        </p:nvSpPr>
        <p:spPr>
          <a:xfrm>
            <a:off x="8702237" y="1438842"/>
            <a:ext cx="8848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Orders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77FC27B-D032-7DCA-C56A-668382D269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823842"/>
              </p:ext>
            </p:extLst>
          </p:nvPr>
        </p:nvGraphicFramePr>
        <p:xfrm>
          <a:off x="6247962" y="4601954"/>
          <a:ext cx="5528880" cy="109728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382220">
                  <a:extLst>
                    <a:ext uri="{9D8B030D-6E8A-4147-A177-3AD203B41FA5}">
                      <a16:colId xmlns:a16="http://schemas.microsoft.com/office/drawing/2014/main" val="2621135230"/>
                    </a:ext>
                  </a:extLst>
                </a:gridCol>
                <a:gridCol w="1382220">
                  <a:extLst>
                    <a:ext uri="{9D8B030D-6E8A-4147-A177-3AD203B41FA5}">
                      <a16:colId xmlns:a16="http://schemas.microsoft.com/office/drawing/2014/main" val="407728635"/>
                    </a:ext>
                  </a:extLst>
                </a:gridCol>
                <a:gridCol w="1382220">
                  <a:extLst>
                    <a:ext uri="{9D8B030D-6E8A-4147-A177-3AD203B41FA5}">
                      <a16:colId xmlns:a16="http://schemas.microsoft.com/office/drawing/2014/main" val="1705759378"/>
                    </a:ext>
                  </a:extLst>
                </a:gridCol>
                <a:gridCol w="1382220">
                  <a:extLst>
                    <a:ext uri="{9D8B030D-6E8A-4147-A177-3AD203B41FA5}">
                      <a16:colId xmlns:a16="http://schemas.microsoft.com/office/drawing/2014/main" val="247499549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OrderID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CustomerID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Amount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CA" b="1">
                          <a:effectLst/>
                        </a:rPr>
                        <a:t>OrderDate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276632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2023-01-02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43763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1003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>
                          <a:effectLst/>
                        </a:rPr>
                        <a:t>600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CA" dirty="0">
                          <a:effectLst/>
                        </a:rPr>
                        <a:t>2023-01-03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29025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90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E3285-BBDA-9C2E-6305-69178C935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FFBBAE-581F-8A28-CF72-AE6982D8022A}"/>
              </a:ext>
            </a:extLst>
          </p:cNvPr>
          <p:cNvSpPr/>
          <p:nvPr/>
        </p:nvSpPr>
        <p:spPr>
          <a:xfrm>
            <a:off x="146046" y="1216449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8F382-F5F3-41B8-5035-5ED8F843A59E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FF102B-3E77-C56B-491F-EC7DACF82C3D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50C5D7-14E1-ED84-6CCE-8DC207B1BF91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B5320A-C13F-2EB0-91C3-1E7652DFFE7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20A36-8ED1-A8C2-6B9C-3C9168230D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6ED9CF-307F-9538-365C-337433ED1B0C}"/>
              </a:ext>
            </a:extLst>
          </p:cNvPr>
          <p:cNvSpPr txBox="1"/>
          <p:nvPr/>
        </p:nvSpPr>
        <p:spPr>
          <a:xfrm>
            <a:off x="2404982" y="437802"/>
            <a:ext cx="31077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NOT BETWEEN Operator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EA8DD-4C9B-4C13-5C6A-4C5EF65B302D}"/>
              </a:ext>
            </a:extLst>
          </p:cNvPr>
          <p:cNvSpPr txBox="1"/>
          <p:nvPr/>
        </p:nvSpPr>
        <p:spPr>
          <a:xfrm>
            <a:off x="344871" y="1915903"/>
            <a:ext cx="110535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The NOT BETWEEN operator is used to exclude the rows that match the values in the range. It returns all the rows except the excluded rows.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077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87866-CE72-8036-C78C-EBDB3A1C75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97AEB4-5C30-6E45-C1F5-58799B79F0C6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DE9512-BCD3-1634-0013-FF18368A2A77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0E4248-58AB-BE3D-00B1-B0D4FECFCE6B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1F47FE-D6FA-D2A4-6E53-D4A4D6C1CE8D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86CAEC-9366-652B-CBF6-C2497B353E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556F1-BF0A-9E48-4D67-3A2A8E9821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86D451-C3FB-3F88-E3D0-4BB37D1DC689}"/>
              </a:ext>
            </a:extLst>
          </p:cNvPr>
          <p:cNvSpPr txBox="1"/>
          <p:nvPr/>
        </p:nvSpPr>
        <p:spPr>
          <a:xfrm>
            <a:off x="2748920" y="350827"/>
            <a:ext cx="13422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0" i="0" dirty="0">
                <a:effectLst/>
                <a:latin typeface="euclid_circular_a"/>
              </a:rPr>
              <a:t>Example.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D25F47-F441-1020-2773-8ACFC849AAC3}"/>
              </a:ext>
            </a:extLst>
          </p:cNvPr>
          <p:cNvSpPr txBox="1"/>
          <p:nvPr/>
        </p:nvSpPr>
        <p:spPr>
          <a:xfrm>
            <a:off x="371379" y="1401436"/>
            <a:ext cx="58638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all the items from Orders except the rows that have amounts between 300 and 500 (300 and 500 are also excluded).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757A27-B70A-1CDC-7FEC-E88BB467C149}"/>
              </a:ext>
            </a:extLst>
          </p:cNvPr>
          <p:cNvSpPr txBox="1"/>
          <p:nvPr/>
        </p:nvSpPr>
        <p:spPr>
          <a:xfrm>
            <a:off x="254663" y="2763373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exclude rows with amount between 300 and 500</a:t>
            </a:r>
          </a:p>
          <a:p>
            <a:endParaRPr lang="en-CA" dirty="0"/>
          </a:p>
          <a:p>
            <a:r>
              <a:rPr lang="en-CA" dirty="0"/>
              <a:t>SELECT item, amount</a:t>
            </a:r>
          </a:p>
          <a:p>
            <a:r>
              <a:rPr lang="en-CA" dirty="0"/>
              <a:t>FROM Orders</a:t>
            </a:r>
          </a:p>
          <a:p>
            <a:r>
              <a:rPr lang="en-CA" dirty="0"/>
              <a:t>WHERE amount </a:t>
            </a:r>
            <a:r>
              <a:rPr lang="en-CA" dirty="0">
                <a:highlight>
                  <a:srgbClr val="FFFF00"/>
                </a:highlight>
              </a:rPr>
              <a:t>NOT </a:t>
            </a:r>
            <a:r>
              <a:rPr lang="en-CA" dirty="0">
                <a:highlight>
                  <a:srgbClr val="00FFFF"/>
                </a:highlight>
              </a:rPr>
              <a:t>BETWEEN </a:t>
            </a:r>
            <a:r>
              <a:rPr lang="en-CA" dirty="0"/>
              <a:t>300 AND 500;</a:t>
            </a:r>
          </a:p>
        </p:txBody>
      </p:sp>
      <p:pic>
        <p:nvPicPr>
          <p:cNvPr id="37890" name="Picture 2" descr="How to use NOT BETWEEN Operator in SQL">
            <a:extLst>
              <a:ext uri="{FF2B5EF4-FFF2-40B4-BE49-F238E27FC236}">
                <a16:creationId xmlns:a16="http://schemas.microsoft.com/office/drawing/2014/main" id="{4BB4C9A1-07E0-945D-DCD2-1C992841E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62" y="1009820"/>
            <a:ext cx="5358747" cy="532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52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BE53D-989D-6BBD-40E0-AB4BFD0C0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E8F63B-952F-65CE-EC25-925F7DE2BE30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DDD29E-CC96-59E4-559B-E4B77AB3B6A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7BBAAF-00BE-FECF-6952-55C9090683C7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73259-2EF8-F8E0-14CD-947B57FB0774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8ACC35-E2DB-0551-D43A-E2C27A3C391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116824-4EFA-F0A0-FF37-2322C679F6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3D3644-10FB-7FD8-AB90-43CC56DFB2C9}"/>
              </a:ext>
            </a:extLst>
          </p:cNvPr>
          <p:cNvSpPr txBox="1"/>
          <p:nvPr/>
        </p:nvSpPr>
        <p:spPr>
          <a:xfrm>
            <a:off x="2412546" y="350827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SQL BETWEEN Operator with Text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E01902-EF1A-2812-A78E-19C5FFA9AD79}"/>
              </a:ext>
            </a:extLst>
          </p:cNvPr>
          <p:cNvSpPr txBox="1"/>
          <p:nvPr/>
        </p:nvSpPr>
        <p:spPr>
          <a:xfrm>
            <a:off x="368519" y="1326220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BETWEEN operator also works with text data.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5A1330-BA41-E357-40F1-82575FF7AC06}"/>
              </a:ext>
            </a:extLst>
          </p:cNvPr>
          <p:cNvSpPr txBox="1"/>
          <p:nvPr/>
        </p:nvSpPr>
        <p:spPr>
          <a:xfrm>
            <a:off x="208009" y="1783913"/>
            <a:ext cx="6097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effectLst/>
                <a:highlight>
                  <a:srgbClr val="FFFF00"/>
                </a:highlight>
                <a:latin typeface="euclid_circular_a"/>
              </a:rPr>
              <a:t>selects all orders where the item names begin with letters between I and L.</a:t>
            </a:r>
            <a:endParaRPr lang="en-CA" b="1" dirty="0">
              <a:highlight>
                <a:srgbClr val="FFFF00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8E8284-7C7C-30F8-6F08-B5C4BC666AEE}"/>
              </a:ext>
            </a:extLst>
          </p:cNvPr>
          <p:cNvSpPr txBox="1"/>
          <p:nvPr/>
        </p:nvSpPr>
        <p:spPr>
          <a:xfrm>
            <a:off x="289691" y="3012806"/>
            <a:ext cx="609731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rows where items begin with letters between 'I' and 'L'</a:t>
            </a:r>
          </a:p>
          <a:p>
            <a:r>
              <a:rPr lang="en-CA" dirty="0"/>
              <a:t>-- exclude all items beginning with 'L' followed by other characters</a:t>
            </a:r>
          </a:p>
          <a:p>
            <a:endParaRPr lang="en-CA" dirty="0"/>
          </a:p>
          <a:p>
            <a:r>
              <a:rPr lang="en-CA" dirty="0"/>
              <a:t>SELECT item, amount</a:t>
            </a:r>
          </a:p>
          <a:p>
            <a:r>
              <a:rPr lang="en-CA" dirty="0"/>
              <a:t>FROM Orders</a:t>
            </a:r>
          </a:p>
          <a:p>
            <a:r>
              <a:rPr lang="en-CA" dirty="0"/>
              <a:t>WHERE item BETWEEN </a:t>
            </a:r>
            <a:r>
              <a:rPr lang="en-CA" b="1" dirty="0">
                <a:highlight>
                  <a:srgbClr val="00FFFF"/>
                </a:highlight>
              </a:rPr>
              <a:t>'I' AND 'L';</a:t>
            </a:r>
          </a:p>
        </p:txBody>
      </p:sp>
      <p:pic>
        <p:nvPicPr>
          <p:cNvPr id="38915" name="Picture 3" descr="How to use BETWEEN Operator With Text in SQL">
            <a:extLst>
              <a:ext uri="{FF2B5EF4-FFF2-40B4-BE49-F238E27FC236}">
                <a16:creationId xmlns:a16="http://schemas.microsoft.com/office/drawing/2014/main" id="{800FCD7C-FF42-1A40-9D9F-926DD088C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410" y="1236315"/>
            <a:ext cx="4996161" cy="496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27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DB7A2-7012-C6D6-F970-8BAE1FB8D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C5B02B-E3BC-2917-11DF-BA0EC7995E63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9D9B02-0B1C-D716-EC61-23F36BE92C0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542CE3-22AD-B3DB-BBFA-2A6DCDB53C9A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A1B91-2D01-DDFD-B444-46B03CBACB7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0BECB9-773D-DADE-CA80-36929F2A82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4FB2C1-ABA2-4D8D-268F-B79A88046A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58D07E-500B-D2A5-1A5A-77D4FA0EBDA7}"/>
              </a:ext>
            </a:extLst>
          </p:cNvPr>
          <p:cNvSpPr txBox="1"/>
          <p:nvPr/>
        </p:nvSpPr>
        <p:spPr>
          <a:xfrm>
            <a:off x="2351516" y="437802"/>
            <a:ext cx="2693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BETWEEN Dates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44131E-6747-F498-84E6-3D1C85CDFDDA}"/>
              </a:ext>
            </a:extLst>
          </p:cNvPr>
          <p:cNvSpPr txBox="1"/>
          <p:nvPr/>
        </p:nvSpPr>
        <p:spPr>
          <a:xfrm>
            <a:off x="400050" y="1547398"/>
            <a:ext cx="72462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In SQL, we can also use BETWEEN to filter data between two dates.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4336CA-0FA9-AE7E-1EEA-C5F38D89C568}"/>
              </a:ext>
            </a:extLst>
          </p:cNvPr>
          <p:cNvSpPr txBox="1"/>
          <p:nvPr/>
        </p:nvSpPr>
        <p:spPr>
          <a:xfrm>
            <a:off x="400050" y="2216837"/>
            <a:ext cx="7435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selected the teams who registered between 2021-01-01 and 2022-11-01.</a:t>
            </a:r>
            <a:endParaRPr lang="en-CA" dirty="0">
              <a:highlight>
                <a:srgbClr val="FFFF00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44856E-63F8-272E-0892-5CA55C66400A}"/>
              </a:ext>
            </a:extLst>
          </p:cNvPr>
          <p:cNvSpPr txBox="1"/>
          <p:nvPr/>
        </p:nvSpPr>
        <p:spPr>
          <a:xfrm>
            <a:off x="208009" y="3324347"/>
            <a:ext cx="60973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get the records of those teams</a:t>
            </a:r>
          </a:p>
          <a:p>
            <a:r>
              <a:rPr lang="en-CA" dirty="0"/>
              <a:t>-- who registered between given dates</a:t>
            </a:r>
          </a:p>
          <a:p>
            <a:endParaRPr lang="en-CA" dirty="0"/>
          </a:p>
          <a:p>
            <a:r>
              <a:rPr lang="en-CA" dirty="0"/>
              <a:t>SELECT *</a:t>
            </a:r>
          </a:p>
          <a:p>
            <a:r>
              <a:rPr lang="en-CA" dirty="0"/>
              <a:t>FROM Teams</a:t>
            </a:r>
          </a:p>
          <a:p>
            <a:r>
              <a:rPr lang="en-CA" dirty="0"/>
              <a:t>WHERE registered BETWEEN '2021-01-01' AND '2022-11-01';</a:t>
            </a:r>
          </a:p>
        </p:txBody>
      </p:sp>
    </p:spTree>
    <p:extLst>
      <p:ext uri="{BB962C8B-B14F-4D97-AF65-F5344CB8AC3E}">
        <p14:creationId xmlns:p14="http://schemas.microsoft.com/office/powerpoint/2010/main" val="185395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F176D-CC06-DD59-A8E3-EAC1F00A5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0CDA26-D803-051C-7764-B8016BB9DF93}"/>
              </a:ext>
            </a:extLst>
          </p:cNvPr>
          <p:cNvSpPr/>
          <p:nvPr/>
        </p:nvSpPr>
        <p:spPr>
          <a:xfrm>
            <a:off x="146046" y="116393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3CA647-57D2-D9AF-804D-C944D43E4150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988BD6-E520-44CF-5225-14F179C70FAC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D0656B-5C04-DBC9-0EA7-FCA0AFD20AF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243D4B-035B-836C-1309-BDC3BBD2D7E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212D52-A279-AA4A-1391-8F2D23323D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B30A27-3BF6-16C6-AD72-157D0CB52BCA}"/>
              </a:ext>
            </a:extLst>
          </p:cNvPr>
          <p:cNvSpPr txBox="1"/>
          <p:nvPr/>
        </p:nvSpPr>
        <p:spPr>
          <a:xfrm>
            <a:off x="2404982" y="622468"/>
            <a:ext cx="31314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SQL IS NULL and IS NOT NULL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7378338-C86A-206D-1F07-58C3FEA65F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725" y="1399549"/>
            <a:ext cx="8064061" cy="24622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In SQL, 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IS NULL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and </a:t>
            </a: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IS NOT NULL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are used to check if a column in a table contains a NULL value or not.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12A99B1B-7147-249E-85E7-46B46EC46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725" y="1914856"/>
            <a:ext cx="7409793" cy="47705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2696" tIns="0" rIns="12696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25265E"/>
                </a:solidFill>
                <a:effectLst/>
                <a:latin typeface="euclid_circular_a"/>
              </a:rPr>
              <a:t>IS NULL Syntax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In SQL, the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IS NULL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 condition is used to select rows if the specified field is 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Droid Sans Mono"/>
              </a:rPr>
              <a:t>NULL</a:t>
            </a: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euclid_circular_a"/>
              </a:rPr>
              <a:t>. It has the following syntax: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8881C9-FBFC-9D96-FF0A-23AA75B10D77}"/>
              </a:ext>
            </a:extLst>
          </p:cNvPr>
          <p:cNvSpPr txBox="1"/>
          <p:nvPr/>
        </p:nvSpPr>
        <p:spPr>
          <a:xfrm>
            <a:off x="354725" y="2618583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column1, column2, ...</a:t>
            </a:r>
          </a:p>
          <a:p>
            <a:r>
              <a:rPr lang="en-US" dirty="0"/>
              <a:t>FROM table</a:t>
            </a:r>
          </a:p>
          <a:p>
            <a:r>
              <a:rPr lang="en-US" dirty="0"/>
              <a:t>WHERE </a:t>
            </a:r>
            <a:r>
              <a:rPr lang="en-US" dirty="0" err="1"/>
              <a:t>column_name</a:t>
            </a:r>
            <a:r>
              <a:rPr lang="en-US" dirty="0"/>
              <a:t> IS NULL;</a:t>
            </a:r>
            <a:endParaRPr lang="en-C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BA05B2-D8C4-3C5E-8FF2-5EF07C328EE6}"/>
              </a:ext>
            </a:extLst>
          </p:cNvPr>
          <p:cNvSpPr txBox="1"/>
          <p:nvPr/>
        </p:nvSpPr>
        <p:spPr>
          <a:xfrm>
            <a:off x="354725" y="3703103"/>
            <a:ext cx="60973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Here,</a:t>
            </a:r>
          </a:p>
          <a:p>
            <a:endParaRPr lang="en-US" dirty="0"/>
          </a:p>
          <a:p>
            <a:r>
              <a:rPr lang="en-US" dirty="0"/>
              <a:t>column1, column2, ... are the table columns</a:t>
            </a:r>
          </a:p>
          <a:p>
            <a:r>
              <a:rPr lang="en-US" dirty="0"/>
              <a:t>table is the table name from where we select the data</a:t>
            </a:r>
          </a:p>
          <a:p>
            <a:r>
              <a:rPr lang="en-US" dirty="0" err="1"/>
              <a:t>column_name</a:t>
            </a:r>
            <a:r>
              <a:rPr lang="en-US" dirty="0"/>
              <a:t> is the name of the column you want to check for NULL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0881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703FC-8730-AAA3-AB78-1D1729605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A3E0B8-C416-616E-CDBF-CC3CA79E4FDB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08F37F-B11A-054B-B193-8FF6E2C3C0F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44A78B-51D9-94EF-A43A-521733BC47F8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DE486-9425-4015-338E-97222044757C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455684-FF40-39C1-64C7-D41C77C9F8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DDA828-4E51-3B10-418D-C5CC81BB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8" name="Picture 2" descr="How to use IS NULL in SQL">
            <a:extLst>
              <a:ext uri="{FF2B5EF4-FFF2-40B4-BE49-F238E27FC236}">
                <a16:creationId xmlns:a16="http://schemas.microsoft.com/office/drawing/2014/main" id="{85B89411-9786-7976-B00B-C462AC16A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710" y="1158766"/>
            <a:ext cx="4755822" cy="500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A932F-AA76-06F0-7DDA-D045CA99EB73}"/>
              </a:ext>
            </a:extLst>
          </p:cNvPr>
          <p:cNvSpPr txBox="1"/>
          <p:nvPr/>
        </p:nvSpPr>
        <p:spPr>
          <a:xfrm>
            <a:off x="608396" y="2043950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select rows with </a:t>
            </a:r>
            <a:r>
              <a:rPr lang="en-US" b="1" dirty="0">
                <a:highlight>
                  <a:srgbClr val="FFFF00"/>
                </a:highlight>
              </a:rPr>
              <a:t>NULL email values</a:t>
            </a:r>
          </a:p>
          <a:p>
            <a:endParaRPr lang="en-US" dirty="0"/>
          </a:p>
          <a:p>
            <a:r>
              <a:rPr lang="en-US" dirty="0"/>
              <a:t>SELECT *</a:t>
            </a:r>
          </a:p>
          <a:p>
            <a:r>
              <a:rPr lang="en-US" dirty="0"/>
              <a:t>FROM Employee</a:t>
            </a:r>
          </a:p>
          <a:p>
            <a:r>
              <a:rPr lang="en-US" dirty="0"/>
              <a:t>WHERE </a:t>
            </a:r>
            <a:r>
              <a:rPr lang="en-US" dirty="0">
                <a:highlight>
                  <a:srgbClr val="FFFF00"/>
                </a:highlight>
              </a:rPr>
              <a:t>email IS NULL</a:t>
            </a:r>
            <a:r>
              <a:rPr lang="en-US" dirty="0"/>
              <a:t>;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0836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009135-6417-1E02-C67B-608788556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61328D-BFB9-CD33-B393-A7748FA64C0B}"/>
              </a:ext>
            </a:extLst>
          </p:cNvPr>
          <p:cNvSpPr/>
          <p:nvPr/>
        </p:nvSpPr>
        <p:spPr>
          <a:xfrm>
            <a:off x="208009" y="1090011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90220B-E76E-C778-ECC9-14EF01D35CA5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199239-D602-EF26-182D-9F2595342B21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D55145-B193-4BFB-B90D-AD1FC71EF53B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26746C-86CE-D2F5-021A-5AB0EF0DB5D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89B77-2A15-28C4-0B29-13190DAACD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78258A3-B769-D205-0650-DACE71E588C6}"/>
              </a:ext>
            </a:extLst>
          </p:cNvPr>
          <p:cNvSpPr txBox="1"/>
          <p:nvPr/>
        </p:nvSpPr>
        <p:spPr>
          <a:xfrm>
            <a:off x="2381551" y="622468"/>
            <a:ext cx="14208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IS NOT NULL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BCF6C8-63E7-2999-7226-64600DEEFDE7}"/>
              </a:ext>
            </a:extLst>
          </p:cNvPr>
          <p:cNvSpPr txBox="1"/>
          <p:nvPr/>
        </p:nvSpPr>
        <p:spPr>
          <a:xfrm>
            <a:off x="463113" y="1498510"/>
            <a:ext cx="114177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the IS NOT NULL condition is used to select rows if the specified field is NOT NULL. It has the following syntax:</a:t>
            </a:r>
          </a:p>
          <a:p>
            <a:endParaRPr lang="en-US" dirty="0"/>
          </a:p>
          <a:p>
            <a:r>
              <a:rPr lang="en-US" dirty="0"/>
              <a:t>SELECT column1, column2, ...</a:t>
            </a:r>
          </a:p>
          <a:p>
            <a:r>
              <a:rPr lang="en-US" dirty="0"/>
              <a:t>FROM table</a:t>
            </a:r>
          </a:p>
          <a:p>
            <a:r>
              <a:rPr lang="en-US" dirty="0"/>
              <a:t>WHERE </a:t>
            </a:r>
            <a:r>
              <a:rPr lang="en-US" dirty="0" err="1"/>
              <a:t>column_name</a:t>
            </a:r>
            <a:r>
              <a:rPr lang="en-US" dirty="0"/>
              <a:t> IS NOT NULL;</a:t>
            </a:r>
          </a:p>
          <a:p>
            <a:r>
              <a:rPr lang="en-US" dirty="0"/>
              <a:t>Here,</a:t>
            </a:r>
          </a:p>
          <a:p>
            <a:endParaRPr lang="en-US" dirty="0"/>
          </a:p>
          <a:p>
            <a:r>
              <a:rPr lang="en-US" dirty="0"/>
              <a:t>column1, column2, ... are the table columns</a:t>
            </a:r>
          </a:p>
          <a:p>
            <a:r>
              <a:rPr lang="en-US" dirty="0"/>
              <a:t>table is the table name from where we select the data</a:t>
            </a:r>
          </a:p>
          <a:p>
            <a:r>
              <a:rPr lang="en-US" dirty="0" err="1"/>
              <a:t>column_name</a:t>
            </a:r>
            <a:r>
              <a:rPr lang="en-US" dirty="0"/>
              <a:t> is the name of the column you want to check for NOT NULL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006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B0A40-7F55-2AAF-56A5-4394CA9B8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19A7F2-27EA-FF56-639D-B10B60BE05DD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73E62D-9A20-E15A-60D1-99ECEE1937D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8C481-BB0E-6CE4-9280-F41500484C86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DBC571-FCFD-ABB4-DA1C-D76A0AE2DF2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7A2307-77EF-4B1E-0695-E5BF669D8BE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A0952A-6031-1159-A149-6270D09A4A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122" name="Picture 2" descr="How to use IS NOT NULL in SQL">
            <a:extLst>
              <a:ext uri="{FF2B5EF4-FFF2-40B4-BE49-F238E27FC236}">
                <a16:creationId xmlns:a16="http://schemas.microsoft.com/office/drawing/2014/main" id="{9A24C416-0046-B0DF-888E-FD6460372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094" y="1403131"/>
            <a:ext cx="4741169" cy="471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DA3410-FE28-193A-37CF-1F86A222C90B}"/>
              </a:ext>
            </a:extLst>
          </p:cNvPr>
          <p:cNvSpPr txBox="1"/>
          <p:nvPr/>
        </p:nvSpPr>
        <p:spPr>
          <a:xfrm>
            <a:off x="466780" y="2690336"/>
            <a:ext cx="609731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rows where email is not NULL</a:t>
            </a:r>
          </a:p>
          <a:p>
            <a:endParaRPr lang="en-CA" dirty="0"/>
          </a:p>
          <a:p>
            <a:r>
              <a:rPr lang="en-CA" dirty="0"/>
              <a:t>SELECT *</a:t>
            </a:r>
          </a:p>
          <a:p>
            <a:r>
              <a:rPr lang="en-CA" dirty="0"/>
              <a:t>FROM Employee</a:t>
            </a:r>
          </a:p>
          <a:p>
            <a:r>
              <a:rPr lang="en-CA" dirty="0"/>
              <a:t>WHERE email </a:t>
            </a:r>
            <a:r>
              <a:rPr lang="en-CA" dirty="0">
                <a:highlight>
                  <a:srgbClr val="FFFF00"/>
                </a:highlight>
              </a:rPr>
              <a:t>IS NOT NULL</a:t>
            </a:r>
            <a:r>
              <a:rPr lang="en-CA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16477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88DB7-9CD6-14E5-B88B-E7BC8C3DA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33FCF-4FDE-BB79-3345-8D7123297BBA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80406E-A994-FE62-9C60-0FCD430246A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4578F-4344-A8BC-B0A9-E0A97E509145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ABE604-E931-95A8-40A0-B0AAD47281B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B687FF-253C-177C-B890-F080133DF7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A073BF-CB15-916C-503B-8C5B98BA87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0CB500-FA08-DC65-E427-E5899834A448}"/>
              </a:ext>
            </a:extLst>
          </p:cNvPr>
          <p:cNvSpPr txBox="1"/>
          <p:nvPr/>
        </p:nvSpPr>
        <p:spPr>
          <a:xfrm>
            <a:off x="2360499" y="642745"/>
            <a:ext cx="26505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IS NULL With COUNT()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739F75-34DA-397B-4B86-FE08D80901CA}"/>
              </a:ext>
            </a:extLst>
          </p:cNvPr>
          <p:cNvSpPr txBox="1"/>
          <p:nvPr/>
        </p:nvSpPr>
        <p:spPr>
          <a:xfrm>
            <a:off x="526173" y="1491995"/>
            <a:ext cx="113546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can use the COUNT() function with IS NULL to count the number of rows with an empty field. For example,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370736-CDD0-9F8F-0965-351584FE80A8}"/>
              </a:ext>
            </a:extLst>
          </p:cNvPr>
          <p:cNvSpPr txBox="1"/>
          <p:nvPr/>
        </p:nvSpPr>
        <p:spPr>
          <a:xfrm>
            <a:off x="526173" y="2484600"/>
            <a:ext cx="300530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COUNT(*)</a:t>
            </a:r>
          </a:p>
          <a:p>
            <a:r>
              <a:rPr lang="en-CA" dirty="0"/>
              <a:t>FROM Employee</a:t>
            </a:r>
          </a:p>
          <a:p>
            <a:r>
              <a:rPr lang="en-CA" dirty="0"/>
              <a:t>WHERE email </a:t>
            </a:r>
            <a:r>
              <a:rPr lang="en-CA" dirty="0">
                <a:highlight>
                  <a:srgbClr val="FFFF00"/>
                </a:highlight>
              </a:rPr>
              <a:t>IS NULL</a:t>
            </a:r>
            <a:r>
              <a:rPr lang="en-CA" dirty="0"/>
              <a:t>;</a:t>
            </a:r>
          </a:p>
        </p:txBody>
      </p:sp>
      <p:pic>
        <p:nvPicPr>
          <p:cNvPr id="6147" name="Picture 3" descr="How to use IS NULL with COUNT() in SQL">
            <a:extLst>
              <a:ext uri="{FF2B5EF4-FFF2-40B4-BE49-F238E27FC236}">
                <a16:creationId xmlns:a16="http://schemas.microsoft.com/office/drawing/2014/main" id="{B1363C5C-37C4-AE03-D2F6-EA241BD75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162" y="1776239"/>
            <a:ext cx="5099562" cy="477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9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9201</TotalTime>
  <Words>4072</Words>
  <Application>Microsoft Office PowerPoint</Application>
  <PresentationFormat>Widescreen</PresentationFormat>
  <Paragraphs>653</Paragraphs>
  <Slides>59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9" baseType="lpstr">
      <vt:lpstr>Arial</vt:lpstr>
      <vt:lpstr>Calibri</vt:lpstr>
      <vt:lpstr>Calibri Light</vt:lpstr>
      <vt:lpstr>Consolas</vt:lpstr>
      <vt:lpstr>Courier New</vt:lpstr>
      <vt:lpstr>Droid Sans Mono</vt:lpstr>
      <vt:lpstr>euclid_circular_a</vt:lpstr>
      <vt:lpstr>Google Sans</vt:lpstr>
      <vt:lpstr>Inconsolata</vt:lpstr>
      <vt:lpstr>Roboto Light</vt:lpstr>
      <vt:lpstr>Segoe UI</vt:lpstr>
      <vt:lpstr>sohne</vt:lpstr>
      <vt:lpstr>Söhne</vt:lpstr>
      <vt:lpstr>Söhne Mono</vt:lpstr>
      <vt:lpstr>source-serif-pro</vt:lpstr>
      <vt:lpstr>Tajawal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Dr.Khalid Eskaf</cp:lastModifiedBy>
  <cp:revision>188</cp:revision>
  <dcterms:created xsi:type="dcterms:W3CDTF">2023-04-29T09:08:23Z</dcterms:created>
  <dcterms:modified xsi:type="dcterms:W3CDTF">2024-03-04T16:42:44Z</dcterms:modified>
</cp:coreProperties>
</file>