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9"/>
  </p:notesMasterIdLst>
  <p:sldIdLst>
    <p:sldId id="304" r:id="rId2"/>
    <p:sldId id="387" r:id="rId3"/>
    <p:sldId id="388" r:id="rId4"/>
    <p:sldId id="389" r:id="rId5"/>
    <p:sldId id="390" r:id="rId6"/>
    <p:sldId id="391" r:id="rId7"/>
    <p:sldId id="395" r:id="rId8"/>
    <p:sldId id="429" r:id="rId9"/>
    <p:sldId id="428" r:id="rId10"/>
    <p:sldId id="427" r:id="rId11"/>
    <p:sldId id="426" r:id="rId12"/>
    <p:sldId id="425" r:id="rId13"/>
    <p:sldId id="424" r:id="rId14"/>
    <p:sldId id="423" r:id="rId15"/>
    <p:sldId id="430" r:id="rId16"/>
    <p:sldId id="421" r:id="rId17"/>
    <p:sldId id="420" r:id="rId18"/>
    <p:sldId id="419" r:id="rId19"/>
    <p:sldId id="418" r:id="rId20"/>
    <p:sldId id="417" r:id="rId21"/>
    <p:sldId id="431" r:id="rId22"/>
    <p:sldId id="416" r:id="rId23"/>
    <p:sldId id="415" r:id="rId24"/>
    <p:sldId id="414" r:id="rId25"/>
    <p:sldId id="413" r:id="rId26"/>
    <p:sldId id="412" r:id="rId27"/>
    <p:sldId id="410" r:id="rId28"/>
    <p:sldId id="409" r:id="rId29"/>
    <p:sldId id="408" r:id="rId30"/>
    <p:sldId id="407" r:id="rId31"/>
    <p:sldId id="406" r:id="rId32"/>
    <p:sldId id="405" r:id="rId33"/>
    <p:sldId id="404" r:id="rId34"/>
    <p:sldId id="403" r:id="rId35"/>
    <p:sldId id="393" r:id="rId36"/>
    <p:sldId id="432"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88" autoAdjust="0"/>
  </p:normalViewPr>
  <p:slideViewPr>
    <p:cSldViewPr snapToGrid="0">
      <p:cViewPr varScale="1">
        <p:scale>
          <a:sx n="85" d="100"/>
          <a:sy n="85" d="100"/>
        </p:scale>
        <p:origin x="562"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E390-8836-4E4A-867D-C6C94D888F7F}" type="datetimeFigureOut">
              <a:rPr lang="en-US" smtClean="0"/>
              <a:t>10/11/2023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C3E7EC-CFBF-476F-A7B6-FE9255220AEC}" type="slidenum">
              <a:rPr lang="en-US" smtClean="0"/>
              <a:t>‹#›</a:t>
            </a:fld>
            <a:endParaRPr lang="en-US"/>
          </a:p>
        </p:txBody>
      </p:sp>
    </p:spTree>
    <p:extLst>
      <p:ext uri="{BB962C8B-B14F-4D97-AF65-F5344CB8AC3E}">
        <p14:creationId xmlns:p14="http://schemas.microsoft.com/office/powerpoint/2010/main" val="39103604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6793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661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5148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045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6423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034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500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5874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290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470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379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8685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8684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54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769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20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426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5944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7177696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09;p1">
            <a:extLst>
              <a:ext uri="{FF2B5EF4-FFF2-40B4-BE49-F238E27FC236}">
                <a16:creationId xmlns:a16="http://schemas.microsoft.com/office/drawing/2014/main" id="{D3D75DA4-FA89-195F-E081-86ABADB69100}"/>
              </a:ext>
            </a:extLst>
          </p:cNvPr>
          <p:cNvSpPr txBox="1"/>
          <p:nvPr/>
        </p:nvSpPr>
        <p:spPr>
          <a:xfrm>
            <a:off x="7299012" y="2095281"/>
            <a:ext cx="4703532" cy="76940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مقرر </a:t>
            </a:r>
            <a:r>
              <a:rPr kumimoji="0" lang="ar-EG"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قيادة التغيرات    </a:t>
            </a:r>
            <a:endParaRPr kumimoji="0"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7" name="Google Shape;114;p1">
            <a:extLst>
              <a:ext uri="{FF2B5EF4-FFF2-40B4-BE49-F238E27FC236}">
                <a16:creationId xmlns:a16="http://schemas.microsoft.com/office/drawing/2014/main" id="{3D701D39-2572-B0CC-1A8F-7C68D93799D6}"/>
              </a:ext>
            </a:extLst>
          </p:cNvPr>
          <p:cNvSpPr txBox="1"/>
          <p:nvPr/>
        </p:nvSpPr>
        <p:spPr>
          <a:xfrm>
            <a:off x="6729897" y="4044778"/>
            <a:ext cx="4464495" cy="523180"/>
          </a:xfrm>
          <a:prstGeom prst="rect">
            <a:avLst/>
          </a:prstGeom>
          <a:noFill/>
          <a:ln>
            <a:noFill/>
          </a:ln>
        </p:spPr>
        <p:txBody>
          <a:bodyPr spcFirstLastPara="1" wrap="square" lIns="91425" tIns="45700" rIns="91425" bIns="45700" anchor="t" anchorCtr="0">
            <a:spAutoFit/>
          </a:bodyPr>
          <a:lstStyle/>
          <a:p>
            <a:pPr algn="r" rtl="1"/>
            <a:r>
              <a:rPr lang="ar-SA" sz="2800" b="1" dirty="0">
                <a:solidFill>
                  <a:schemeClr val="accent1">
                    <a:lumMod val="75000"/>
                  </a:schemeClr>
                </a:solidFill>
                <a:effectLst/>
                <a:highlight>
                  <a:srgbClr val="00FF00"/>
                </a:highlight>
              </a:rPr>
              <a:t>أنماط التغيير ومجالاته</a:t>
            </a:r>
            <a:r>
              <a:rPr lang="ar-JO" sz="2800" b="1" dirty="0">
                <a:solidFill>
                  <a:schemeClr val="accent1">
                    <a:lumMod val="75000"/>
                  </a:schemeClr>
                </a:solidFill>
                <a:effectLst/>
                <a:highlight>
                  <a:srgbClr val="00FF00"/>
                </a:highlight>
              </a:rPr>
              <a:t> وأنواعه</a:t>
            </a:r>
            <a:endParaRPr lang="en-GB" sz="1600" b="1" dirty="0">
              <a:solidFill>
                <a:schemeClr val="accent1">
                  <a:lumMod val="75000"/>
                </a:schemeClr>
              </a:solidFill>
              <a:effectLst/>
              <a:highlight>
                <a:srgbClr val="00FF00"/>
              </a:highlight>
              <a:latin typeface="Arial" panose="020B0604020202020204" pitchFamily="34" charset="0"/>
              <a:ea typeface="Times New Roman" panose="02020603050405020304" pitchFamily="18" charset="0"/>
              <a:cs typeface="Times New Roman" panose="02020603050405020304" pitchFamily="18" charset="0"/>
            </a:endParaRPr>
          </a:p>
        </p:txBody>
      </p:sp>
      <p:sp>
        <p:nvSpPr>
          <p:cNvPr id="14" name="Google Shape;107;p1">
            <a:extLst>
              <a:ext uri="{FF2B5EF4-FFF2-40B4-BE49-F238E27FC236}">
                <a16:creationId xmlns:a16="http://schemas.microsoft.com/office/drawing/2014/main" id="{A15DD8C1-F123-2301-64BB-3F09F8FF16CA}"/>
              </a:ext>
            </a:extLst>
          </p:cNvPr>
          <p:cNvSpPr txBox="1"/>
          <p:nvPr/>
        </p:nvSpPr>
        <p:spPr>
          <a:xfrm>
            <a:off x="6628471" y="2890411"/>
            <a:ext cx="4886463" cy="1077178"/>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أ.د| محمد محمدي محمد مخلص</a:t>
            </a: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أستاذ القيادة التربوية المشارك - كلية العلوم الانسانية- جامعة </a:t>
            </a:r>
            <a:r>
              <a:rPr kumimoji="0" lang="ar-EG" sz="2000" b="1" i="0" u="none" strike="noStrike" kern="0" cap="none" spc="0" normalizeH="0" baseline="0" noProof="0">
                <a:ln>
                  <a:noFill/>
                </a:ln>
                <a:solidFill>
                  <a:srgbClr val="2D3956"/>
                </a:solidFill>
                <a:effectLst/>
                <a:uLnTx/>
                <a:uFillTx/>
                <a:latin typeface="Tajawal Medium"/>
                <a:ea typeface="+mn-ea"/>
                <a:cs typeface="Tajawal Medium"/>
                <a:sym typeface="Tajawal Medium"/>
              </a:rPr>
              <a:t>ميد اوشن</a:t>
            </a: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p:txBody>
      </p:sp>
      <p:sp>
        <p:nvSpPr>
          <p:cNvPr id="6" name="Google Shape;110;p1">
            <a:extLst>
              <a:ext uri="{FF2B5EF4-FFF2-40B4-BE49-F238E27FC236}">
                <a16:creationId xmlns:a16="http://schemas.microsoft.com/office/drawing/2014/main" id="{FF4D40A9-2E93-3093-01BC-2CFAF86F09AB}"/>
              </a:ext>
            </a:extLst>
          </p:cNvPr>
          <p:cNvSpPr/>
          <p:nvPr/>
        </p:nvSpPr>
        <p:spPr>
          <a:xfrm>
            <a:off x="5006454" y="490585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السادسة : </a:t>
            </a:r>
            <a:r>
              <a:rPr kumimoji="0" lang="ar-EG" sz="2800" b="1" i="0" u="none" strike="noStrike" kern="0" cap="none" spc="0" normalizeH="0" baseline="0" noProof="0" dirty="0">
                <a:ln>
                  <a:noFill/>
                </a:ln>
                <a:solidFill>
                  <a:srgbClr val="000000"/>
                </a:solidFill>
                <a:effectLst/>
                <a:uLnTx/>
                <a:uFillTx/>
                <a:latin typeface="Tajawal Medium"/>
                <a:cs typeface="Tajawal Medium"/>
                <a:sym typeface="Tajawal Medium"/>
              </a:rPr>
              <a:t>قيادة التغيرات 721</a:t>
            </a:r>
            <a:r>
              <a:rPr kumimoji="0" lang="ar-EG" sz="2000" b="1" i="0" u="none" strike="noStrike" kern="0" cap="none" spc="0" normalizeH="0" baseline="0" noProof="0" dirty="0">
                <a:ln>
                  <a:noFill/>
                </a:ln>
                <a:solidFill>
                  <a:srgbClr val="2D3956"/>
                </a:solidFill>
                <a:effectLst/>
                <a:highlight>
                  <a:srgbClr val="00FFFF"/>
                </a:highlight>
                <a:uLnTx/>
                <a:uFillTx/>
                <a:latin typeface="Tajawal Medium"/>
                <a:ea typeface="Calibri" panose="020F0502020204030204" pitchFamily="34" charset="0"/>
                <a:cs typeface="Times New Roman" panose="02020603050405020304" pitchFamily="18" charset="0"/>
                <a:sym typeface="Tajawal Medium"/>
              </a:rPr>
              <a:t> </a:t>
            </a:r>
            <a:endParaRPr kumimoji="0" sz="20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Tree>
    <p:extLst>
      <p:ext uri="{BB962C8B-B14F-4D97-AF65-F5344CB8AC3E}">
        <p14:creationId xmlns:p14="http://schemas.microsoft.com/office/powerpoint/2010/main" val="1785008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7"/>
            <a:ext cx="11574147" cy="5220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endParaRPr kumimoji="0" lang="ar-EG" sz="24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BE59485B-9667-AB82-C9BB-1B092750357B}"/>
              </a:ext>
            </a:extLst>
          </p:cNvPr>
          <p:cNvSpPr txBox="1"/>
          <p:nvPr/>
        </p:nvSpPr>
        <p:spPr>
          <a:xfrm>
            <a:off x="1284477" y="1564308"/>
            <a:ext cx="10182099" cy="4653541"/>
          </a:xfrm>
          <a:prstGeom prst="rect">
            <a:avLst/>
          </a:prstGeom>
          <a:noFill/>
          <a:ln>
            <a:noFill/>
          </a:ln>
        </p:spPr>
        <p:txBody>
          <a:bodyPr spcFirstLastPara="1" wrap="square" lIns="91425" tIns="45700" rIns="91425" bIns="45700" anchor="t" anchorCtr="0">
            <a:spAutoFit/>
          </a:bodyPr>
          <a:lstStyle/>
          <a:p>
            <a:pPr marL="342900" indent="-342900" algn="r">
              <a:lnSpc>
                <a:spcPct val="150000"/>
              </a:lnSpc>
              <a:buClr>
                <a:srgbClr val="000000"/>
              </a:buClr>
              <a:buFont typeface="Arial" pitchFamily="34" charset="0"/>
              <a:buChar char="•"/>
            </a:pPr>
            <a:r>
              <a:rPr lang="ar-SA" sz="2400" b="1" kern="0" dirty="0">
                <a:solidFill>
                  <a:srgbClr val="FF0000"/>
                </a:solidFill>
                <a:latin typeface="Simplified Arabic" pitchFamily="18" charset="-78"/>
                <a:ea typeface="Calibri"/>
                <a:cs typeface="Simplified Arabic" pitchFamily="18" charset="-78"/>
                <a:sym typeface="Calibri"/>
              </a:rPr>
              <a:t>ملخص المحاضرة السابق</a:t>
            </a:r>
            <a:r>
              <a:rPr lang="ar-EG" sz="2400" b="1" kern="0" dirty="0">
                <a:solidFill>
                  <a:srgbClr val="FF0000"/>
                </a:solidFill>
                <a:latin typeface="Simplified Arabic" pitchFamily="18" charset="-78"/>
                <a:ea typeface="Calibri"/>
                <a:cs typeface="Simplified Arabic" pitchFamily="18" charset="-78"/>
                <a:sym typeface="Calibri"/>
              </a:rPr>
              <a:t>ة : تناولنا مجموعة الموضوعات التالية : </a:t>
            </a:r>
          </a:p>
          <a:p>
            <a:pPr marL="457200" indent="-457200" algn="r" rtl="1">
              <a:lnSpc>
                <a:spcPct val="130000"/>
              </a:lnSpc>
              <a:buClr>
                <a:srgbClr val="000000"/>
              </a:buClr>
              <a:buFont typeface="Arial" panose="020B0604020202020204" pitchFamily="34" charset="0"/>
              <a:buChar char="•"/>
            </a:pPr>
            <a:r>
              <a:rPr lang="ar-EG" sz="2800" b="1" kern="0" dirty="0">
                <a:latin typeface="Simplified Arabic" pitchFamily="18" charset="-78"/>
                <a:ea typeface="Calibri" panose="020F0502020204030204" pitchFamily="34" charset="0"/>
                <a:cs typeface="Times New Roman" panose="02020603050405020304" pitchFamily="18" charset="0"/>
                <a:sym typeface="Arial"/>
              </a:rPr>
              <a:t>مفهوم إدارة التغيير وأهميتها </a:t>
            </a:r>
          </a:p>
          <a:p>
            <a:pPr marL="457200" indent="-457200" algn="r" rtl="1">
              <a:lnSpc>
                <a:spcPct val="130000"/>
              </a:lnSpc>
              <a:buClr>
                <a:srgbClr val="000000"/>
              </a:buClr>
              <a:buFont typeface="Arial" panose="020B0604020202020204" pitchFamily="34" charset="0"/>
              <a:buChar char="•"/>
            </a:pPr>
            <a:r>
              <a:rPr lang="ar-EG" sz="2800" b="1" kern="0" dirty="0">
                <a:latin typeface="Simplified Arabic" pitchFamily="18" charset="-78"/>
                <a:ea typeface="Calibri" panose="020F0502020204030204" pitchFamily="34" charset="0"/>
                <a:cs typeface="Times New Roman" panose="02020603050405020304" pitchFamily="18" charset="0"/>
                <a:sym typeface="Arial"/>
              </a:rPr>
              <a:t>أنواع إدارة التغيير وخصائصها </a:t>
            </a:r>
          </a:p>
          <a:p>
            <a:pPr marL="457200" indent="-457200" algn="r" rtl="1">
              <a:lnSpc>
                <a:spcPct val="130000"/>
              </a:lnSpc>
              <a:buClr>
                <a:srgbClr val="000000"/>
              </a:buClr>
              <a:buFont typeface="Arial" panose="020B0604020202020204" pitchFamily="34" charset="0"/>
              <a:buChar char="•"/>
            </a:pPr>
            <a:r>
              <a:rPr lang="ar-EG" sz="2800" b="1" kern="0" dirty="0">
                <a:latin typeface="Simplified Arabic" pitchFamily="18" charset="-78"/>
                <a:ea typeface="Calibri" panose="020F0502020204030204" pitchFamily="34" charset="0"/>
                <a:cs typeface="Times New Roman" panose="02020603050405020304" pitchFamily="18" charset="0"/>
                <a:sym typeface="Arial"/>
              </a:rPr>
              <a:t>قيادة التغيرات في المؤسسات التربوية </a:t>
            </a:r>
          </a:p>
          <a:p>
            <a:pPr marL="457200" indent="-457200" algn="r" rtl="1">
              <a:lnSpc>
                <a:spcPct val="130000"/>
              </a:lnSpc>
              <a:buClr>
                <a:srgbClr val="000000"/>
              </a:buClr>
              <a:buFont typeface="Arial" panose="020B0604020202020204" pitchFamily="34" charset="0"/>
              <a:buChar char="•"/>
            </a:pPr>
            <a:r>
              <a:rPr lang="ar-EG" sz="2800" b="1" kern="0" dirty="0">
                <a:latin typeface="Simplified Arabic" pitchFamily="18" charset="-78"/>
                <a:ea typeface="Calibri" panose="020F0502020204030204" pitchFamily="34" charset="0"/>
                <a:cs typeface="Times New Roman" panose="02020603050405020304" pitchFamily="18" charset="0"/>
                <a:sym typeface="Arial"/>
              </a:rPr>
              <a:t>خصائص قائد التغيير</a:t>
            </a:r>
          </a:p>
          <a:p>
            <a:pPr marL="457200" indent="-457200" algn="r" rtl="1">
              <a:lnSpc>
                <a:spcPct val="130000"/>
              </a:lnSpc>
              <a:buClr>
                <a:srgbClr val="000000"/>
              </a:buClr>
              <a:buFont typeface="Arial" panose="020B0604020202020204" pitchFamily="34" charset="0"/>
              <a:buChar char="•"/>
            </a:pPr>
            <a:r>
              <a:rPr lang="ar-EG" sz="2800" b="1" kern="0" dirty="0">
                <a:latin typeface="Simplified Arabic" pitchFamily="18" charset="-78"/>
                <a:ea typeface="Calibri" panose="020F0502020204030204" pitchFamily="34" charset="0"/>
                <a:cs typeface="Times New Roman" panose="02020603050405020304" pitchFamily="18" charset="0"/>
                <a:sym typeface="Arial"/>
              </a:rPr>
              <a:t>معوقات إدارة التغيير </a:t>
            </a:r>
          </a:p>
          <a:p>
            <a:pPr marL="457200" indent="-457200" algn="r" rtl="1">
              <a:lnSpc>
                <a:spcPct val="130000"/>
              </a:lnSpc>
              <a:buClr>
                <a:srgbClr val="000000"/>
              </a:buClr>
              <a:buFont typeface="Arial" panose="020B0604020202020204" pitchFamily="34" charset="0"/>
              <a:buChar char="•"/>
            </a:pPr>
            <a:r>
              <a:rPr lang="ar-EG" sz="2800" b="1" kern="0" dirty="0">
                <a:latin typeface="Simplified Arabic" pitchFamily="18" charset="-78"/>
                <a:ea typeface="Calibri" panose="020F0502020204030204" pitchFamily="34" charset="0"/>
                <a:cs typeface="Times New Roman" panose="02020603050405020304" pitchFamily="18" charset="0"/>
                <a:sym typeface="Arial"/>
              </a:rPr>
              <a:t>التغيير التربوي واهميته  </a:t>
            </a:r>
          </a:p>
          <a:p>
            <a:pPr marL="342900" indent="-342900" algn="r">
              <a:lnSpc>
                <a:spcPct val="150000"/>
              </a:lnSpc>
              <a:buClr>
                <a:srgbClr val="000000"/>
              </a:buClr>
              <a:buFont typeface="Arial" pitchFamily="34" charset="0"/>
              <a:buChar char="•"/>
            </a:pPr>
            <a:endParaRPr lang="ar-SA" sz="2800" b="1" kern="0" dirty="0">
              <a:highlight>
                <a:srgbClr val="FFFF00"/>
              </a:highlight>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2378593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EA52A990-E72F-FC53-D63D-DFAA46A6CA75}"/>
              </a:ext>
            </a:extLst>
          </p:cNvPr>
          <p:cNvSpPr txBox="1"/>
          <p:nvPr/>
        </p:nvSpPr>
        <p:spPr>
          <a:xfrm>
            <a:off x="762000" y="1440783"/>
            <a:ext cx="10249073" cy="3607101"/>
          </a:xfrm>
          <a:prstGeom prst="rect">
            <a:avLst/>
          </a:prstGeom>
          <a:noFill/>
          <a:ln>
            <a:noFill/>
          </a:ln>
        </p:spPr>
        <p:txBody>
          <a:bodyPr spcFirstLastPara="1" wrap="square" lIns="91425" tIns="45700" rIns="91425" bIns="45700" anchor="t" anchorCtr="0">
            <a:spAutoFit/>
          </a:bodyPr>
          <a:lstStyle/>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عناصر المحاضرة</a:t>
            </a:r>
            <a:endParaRPr lang="en-GB" sz="2400" kern="0" dirty="0">
              <a:latin typeface="Arial"/>
              <a:cs typeface="AL-Mohanad Bold" pitchFamily="2" charset="-78"/>
              <a:sym typeface="Arial"/>
            </a:endParaRPr>
          </a:p>
          <a:p>
            <a:pPr marL="0" indent="0" algn="r">
              <a:buNone/>
              <a:defRPr/>
            </a:pPr>
            <a:r>
              <a:rPr lang="ar-SA" sz="2400" b="1" dirty="0">
                <a:cs typeface="AL-Mohanad" pitchFamily="2" charset="-78"/>
              </a:rPr>
              <a:t>اولا: انواع التغيير الرئيسية:</a:t>
            </a:r>
          </a:p>
          <a:p>
            <a:pPr marL="1165225" algn="r">
              <a:defRPr/>
            </a:pPr>
            <a:r>
              <a:rPr lang="ar-EG" sz="2400" dirty="0">
                <a:cs typeface="AL-Mohanad" pitchFamily="2" charset="-78"/>
              </a:rPr>
              <a:t>- </a:t>
            </a:r>
            <a:r>
              <a:rPr lang="ar-SA" sz="2400" dirty="0">
                <a:cs typeface="AL-Mohanad" pitchFamily="2" charset="-78"/>
              </a:rPr>
              <a:t>التغيير الاستراتيجي</a:t>
            </a:r>
            <a:r>
              <a:rPr lang="ar-EG" sz="2400" dirty="0">
                <a:cs typeface="AL-Mohanad" pitchFamily="2" charset="-78"/>
              </a:rPr>
              <a:t>.</a:t>
            </a:r>
            <a:endParaRPr lang="ar-SA" sz="2400" dirty="0">
              <a:cs typeface="AL-Mohanad" pitchFamily="2" charset="-78"/>
            </a:endParaRPr>
          </a:p>
          <a:p>
            <a:pPr marL="1165225" algn="r">
              <a:defRPr/>
            </a:pPr>
            <a:r>
              <a:rPr lang="ar-EG" sz="2400" dirty="0">
                <a:cs typeface="AL-Mohanad" pitchFamily="2" charset="-78"/>
              </a:rPr>
              <a:t>- </a:t>
            </a:r>
            <a:r>
              <a:rPr lang="ar-SA" sz="2400" dirty="0">
                <a:cs typeface="AL-Mohanad" pitchFamily="2" charset="-78"/>
              </a:rPr>
              <a:t>التغيير الوظيفي.</a:t>
            </a:r>
          </a:p>
          <a:p>
            <a:pPr marL="1165225" algn="r">
              <a:defRPr/>
            </a:pPr>
            <a:r>
              <a:rPr lang="ar-EG" sz="2400" dirty="0">
                <a:cs typeface="AL-Mohanad" pitchFamily="2" charset="-78"/>
              </a:rPr>
              <a:t>- </a:t>
            </a:r>
            <a:r>
              <a:rPr lang="ar-SA" sz="2400" dirty="0">
                <a:cs typeface="AL-Mohanad" pitchFamily="2" charset="-78"/>
              </a:rPr>
              <a:t>التغيير التطويري.</a:t>
            </a:r>
          </a:p>
          <a:p>
            <a:pPr marL="1165225" algn="r">
              <a:defRPr/>
            </a:pPr>
            <a:r>
              <a:rPr lang="ar-EG" sz="2400" dirty="0">
                <a:cs typeface="AL-Mohanad" pitchFamily="2" charset="-78"/>
              </a:rPr>
              <a:t>- </a:t>
            </a:r>
            <a:r>
              <a:rPr lang="ar-SA" sz="2400" dirty="0">
                <a:cs typeface="AL-Mohanad" pitchFamily="2" charset="-78"/>
              </a:rPr>
              <a:t>التغيير التحويلي.</a:t>
            </a:r>
          </a:p>
          <a:p>
            <a:pPr marL="0" indent="0" algn="r">
              <a:buNone/>
              <a:defRPr/>
            </a:pPr>
            <a:r>
              <a:rPr lang="ar-SA" sz="2400" b="1" dirty="0">
                <a:cs typeface="AL-Mohanad" pitchFamily="2" charset="-78"/>
              </a:rPr>
              <a:t>ثانيا: انواع التغيير الأخرى</a:t>
            </a:r>
          </a:p>
          <a:p>
            <a:pPr marL="1165225" algn="r">
              <a:defRPr/>
            </a:pPr>
            <a:r>
              <a:rPr lang="ar-SA" sz="2400" dirty="0">
                <a:cs typeface="AL-Mohanad" pitchFamily="2" charset="-78"/>
              </a:rPr>
              <a:t>التغيير حسب: التخطيط، الشمولية،  مصدر القوة الدافعة، الحالة، المستوى، السرعة.</a:t>
            </a:r>
          </a:p>
          <a:p>
            <a:pPr marL="0" indent="0" algn="r">
              <a:buNone/>
              <a:defRPr/>
            </a:pPr>
            <a:r>
              <a:rPr lang="ar-SA" sz="2400" b="1" dirty="0">
                <a:cs typeface="AL-Mohanad" pitchFamily="2" charset="-78"/>
              </a:rPr>
              <a:t>ثالثا: عناصر التغيير</a:t>
            </a:r>
          </a:p>
        </p:txBody>
      </p:sp>
    </p:spTree>
    <p:extLst>
      <p:ext uri="{BB962C8B-B14F-4D97-AF65-F5344CB8AC3E}">
        <p14:creationId xmlns:p14="http://schemas.microsoft.com/office/powerpoint/2010/main" val="239643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D0C7E7A-66FA-2CCE-4DFC-749292A0B471}"/>
              </a:ext>
            </a:extLst>
          </p:cNvPr>
          <p:cNvSpPr/>
          <p:nvPr/>
        </p:nvSpPr>
        <p:spPr>
          <a:xfrm>
            <a:off x="904567" y="1281650"/>
            <a:ext cx="10333077" cy="5185202"/>
          </a:xfrm>
          <a:prstGeom prst="rect">
            <a:avLst/>
          </a:prstGeom>
        </p:spPr>
        <p:txBody>
          <a:bodyPr wrap="square">
            <a:spAutoFit/>
          </a:bodyPr>
          <a:lstStyle/>
          <a:p>
            <a:pPr algn="r" rtl="1">
              <a:lnSpc>
                <a:spcPct val="150000"/>
              </a:lnSpc>
              <a:spcAft>
                <a:spcPts val="1000"/>
              </a:spcAft>
              <a:buClr>
                <a:srgbClr val="000000"/>
              </a:buClr>
              <a:buFont typeface="Arial"/>
              <a:buNone/>
            </a:pPr>
            <a:r>
              <a:rPr lang="ar-SA" sz="2800" b="1" kern="0" dirty="0">
                <a:solidFill>
                  <a:srgbClr val="000000"/>
                </a:solidFill>
                <a:ea typeface="Calibri"/>
                <a:cs typeface="Simplified Arabic"/>
                <a:sym typeface="Arial"/>
              </a:rPr>
              <a:t>تمهيد:</a:t>
            </a:r>
            <a:endParaRPr lang="ar-EG" sz="2800" b="1" kern="0" dirty="0">
              <a:solidFill>
                <a:srgbClr val="000000"/>
              </a:solidFill>
              <a:ea typeface="Calibri"/>
              <a:cs typeface="Simplified Arabic"/>
              <a:sym typeface="Arial"/>
            </a:endParaRPr>
          </a:p>
          <a:p>
            <a:pPr algn="r" rtl="1">
              <a:lnSpc>
                <a:spcPct val="150000"/>
              </a:lnSpc>
              <a:spcAft>
                <a:spcPts val="1000"/>
              </a:spcAft>
              <a:buClr>
                <a:srgbClr val="000000"/>
              </a:buClr>
              <a:buFont typeface="Arial"/>
              <a:buNone/>
            </a:pPr>
            <a:r>
              <a:rPr lang="ar-EG" sz="2400" b="0" i="0" dirty="0">
                <a:solidFill>
                  <a:srgbClr val="333333"/>
                </a:solidFill>
                <a:effectLst/>
                <a:latin typeface="arial" panose="020B0604020202020204" pitchFamily="34" charset="0"/>
              </a:rPr>
              <a:t>عرفت إدارة التغيير كمنهج  علمي، له قواعد وأصول وتخطيط واستراتيجيات عمل، بينما عرفها البعض بأنها ظاهرة أو ردة فعل على تدهور الوضع الإداري لبعض المنظمات، أو أنه الرغبة في التغيير من باب التحول نحو ما هو جديد، دون أهداف مدروسة أو رؤية واضحة.</a:t>
            </a:r>
          </a:p>
          <a:p>
            <a:pPr algn="r"/>
            <a:r>
              <a:rPr lang="ar-EG" sz="2400" b="0" i="0" dirty="0">
                <a:solidFill>
                  <a:srgbClr val="333333"/>
                </a:solidFill>
                <a:effectLst/>
                <a:latin typeface="arial" panose="020B0604020202020204" pitchFamily="34" charset="0"/>
              </a:rPr>
              <a:t>كما اعتبرت إدارة التغيير المحرك الأبرز لمواجهة المستجدات، وإعادة ترتيب الأوراق، بهدف الاستفادة من كل نقاط القوة وحتى نقاط الضعف التي تساعد على التغيير الإيجابي، ومحاولة تجنب العوامل الخارجية والداخلية التي تؤثر سلبياً على إحداث التغيير.</a:t>
            </a:r>
          </a:p>
          <a:p>
            <a:pPr algn="r" rtl="1">
              <a:buClr>
                <a:srgbClr val="000000"/>
              </a:buClr>
              <a:defRPr/>
            </a:pPr>
            <a:endParaRPr lang="ar-SA" sz="2400" kern="0" dirty="0">
              <a:solidFill>
                <a:srgbClr val="000000"/>
              </a:solidFill>
              <a:latin typeface="Arial"/>
              <a:cs typeface="AL-Mohanad Bold" pitchFamily="2" charset="-78"/>
              <a:sym typeface="Arial"/>
            </a:endParaRPr>
          </a:p>
          <a:p>
            <a:pPr algn="justLow" rtl="1">
              <a:lnSpc>
                <a:spcPct val="150000"/>
              </a:lnSpc>
              <a:spcAft>
                <a:spcPts val="1000"/>
              </a:spcAft>
              <a:buClr>
                <a:srgbClr val="000000"/>
              </a:buClr>
              <a:buFont typeface="Arial"/>
              <a:buNone/>
            </a:pPr>
            <a:br>
              <a:rPr lang="ar-SA" sz="2400" b="1" kern="100" dirty="0">
                <a:solidFill>
                  <a:srgbClr val="000000"/>
                </a:solidFill>
                <a:ea typeface="Calibri" panose="020F0502020204030204" pitchFamily="34" charset="0"/>
                <a:cs typeface="Simplified Arabic" panose="02020603050405020304" pitchFamily="18" charset="-78"/>
                <a:sym typeface="Arial"/>
              </a:rPr>
            </a:br>
            <a:endParaRPr lang="en-US" sz="2400" b="1" kern="0" dirty="0">
              <a:solidFill>
                <a:srgbClr val="000000"/>
              </a:solidFill>
              <a:ea typeface="Calibri"/>
              <a:cs typeface="Arial"/>
              <a:sym typeface="Arial"/>
            </a:endParaRPr>
          </a:p>
        </p:txBody>
      </p:sp>
    </p:spTree>
    <p:extLst>
      <p:ext uri="{BB962C8B-B14F-4D97-AF65-F5344CB8AC3E}">
        <p14:creationId xmlns:p14="http://schemas.microsoft.com/office/powerpoint/2010/main" val="2803780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9884" y="1212844"/>
            <a:ext cx="1141870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90926A1-F955-F6AC-A203-EBA246266D47}"/>
              </a:ext>
            </a:extLst>
          </p:cNvPr>
          <p:cNvSpPr/>
          <p:nvPr/>
        </p:nvSpPr>
        <p:spPr>
          <a:xfrm>
            <a:off x="668594" y="1288026"/>
            <a:ext cx="11061291" cy="3108543"/>
          </a:xfrm>
          <a:prstGeom prst="rect">
            <a:avLst/>
          </a:prstGeom>
        </p:spPr>
        <p:txBody>
          <a:bodyPr wrap="square">
            <a:spAutoFit/>
          </a:bodyPr>
          <a:lstStyle/>
          <a:p>
            <a:pPr algn="r"/>
            <a:r>
              <a:rPr lang="ar-EG" sz="2800" b="0" i="0" dirty="0">
                <a:solidFill>
                  <a:srgbClr val="333333"/>
                </a:solidFill>
                <a:effectLst/>
                <a:highlight>
                  <a:srgbClr val="00FF00"/>
                </a:highlight>
                <a:latin typeface="arial" panose="020B0604020202020204" pitchFamily="34" charset="0"/>
              </a:rPr>
              <a:t>وضعت عدة تعريفات متفرقة للتغيير من أهمها :</a:t>
            </a:r>
          </a:p>
          <a:p>
            <a:pPr algn="r">
              <a:buFont typeface="Arial" panose="020B0604020202020204" pitchFamily="34" charset="0"/>
              <a:buChar char="•"/>
            </a:pPr>
            <a:r>
              <a:rPr lang="ar-EG" sz="2800" b="0" i="0" dirty="0">
                <a:solidFill>
                  <a:srgbClr val="333333"/>
                </a:solidFill>
                <a:effectLst/>
                <a:latin typeface="arial" panose="020B0604020202020204" pitchFamily="34" charset="0"/>
              </a:rPr>
              <a:t>- الانتقال من الوضع القائم في المنظمة إلى آخر جديد أفض</a:t>
            </a:r>
          </a:p>
          <a:p>
            <a:pPr algn="r">
              <a:buFont typeface="Arial" panose="020B0604020202020204" pitchFamily="34" charset="0"/>
              <a:buChar char="•"/>
            </a:pPr>
            <a:r>
              <a:rPr lang="ar-EG" sz="2800" b="0" i="0" dirty="0">
                <a:solidFill>
                  <a:srgbClr val="333333"/>
                </a:solidFill>
                <a:effectLst/>
                <a:latin typeface="arial" panose="020B0604020202020204" pitchFamily="34" charset="0"/>
              </a:rPr>
              <a:t>- تطبيق إجراءات وطرق وسلوكيات جديدة في واحدة من مناحي الحياة المختلفة </a:t>
            </a:r>
          </a:p>
          <a:p>
            <a:pPr algn="r">
              <a:buFont typeface="Arial" panose="020B0604020202020204" pitchFamily="34" charset="0"/>
              <a:buChar char="•"/>
            </a:pPr>
            <a:r>
              <a:rPr lang="ar-EG" sz="2800" b="0" i="0" dirty="0">
                <a:solidFill>
                  <a:srgbClr val="333333"/>
                </a:solidFill>
                <a:effectLst/>
                <a:latin typeface="arial" panose="020B0604020202020204" pitchFamily="34" charset="0"/>
              </a:rPr>
              <a:t>- تفعيل سلوكيات مرغوب فيها لدى أفراد المجتمع لتلبي حاجاتهم المختلفة </a:t>
            </a:r>
          </a:p>
          <a:p>
            <a:pPr algn="r"/>
            <a:r>
              <a:rPr lang="ar-EG" sz="2800" dirty="0">
                <a:solidFill>
                  <a:srgbClr val="333333"/>
                </a:solidFill>
                <a:latin typeface="arial" panose="020B0604020202020204" pitchFamily="34" charset="0"/>
              </a:rPr>
              <a:t>    </a:t>
            </a:r>
            <a:r>
              <a:rPr lang="ar-EG" sz="2800" b="0" i="0" dirty="0">
                <a:solidFill>
                  <a:srgbClr val="333333"/>
                </a:solidFill>
                <a:effectLst/>
                <a:latin typeface="arial" panose="020B0604020202020204" pitchFamily="34" charset="0"/>
              </a:rPr>
              <a:t>وفي ضوء ما سبق يمكن أن نعرف التغيير بأنه عملية تحول من وضع قائم موجود فعلياً إلى وضع جديد لتحقيق أهداف معينة للمنظمة أو للعاملين أو لكليهما معاً، وقد يكون تدريجياً أو سريعاً وطارئاً، وربما تغييراً استراتيجياً أو غير ذلك، ضمن خطة زمنية أو بدون تخطيط مسبق.</a:t>
            </a:r>
          </a:p>
        </p:txBody>
      </p:sp>
    </p:spTree>
    <p:extLst>
      <p:ext uri="{BB962C8B-B14F-4D97-AF65-F5344CB8AC3E}">
        <p14:creationId xmlns:p14="http://schemas.microsoft.com/office/powerpoint/2010/main" val="1698962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8155" y="1288026"/>
            <a:ext cx="11910893"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GB" sz="2400" b="0" i="0" u="none" strike="noStrike" kern="100" cap="none" spc="0" normalizeH="0" baseline="0" noProof="0" dirty="0">
              <a:ln>
                <a:noFill/>
              </a:ln>
              <a:solidFill>
                <a:srgbClr val="000000"/>
              </a:solidFill>
              <a:effectLst/>
              <a:highlight>
                <a:srgbClr val="FFFF00"/>
              </a:highlight>
              <a:uLnTx/>
              <a:uFillTx/>
              <a:latin typeface="Calibri" panose="020F0502020204030204"/>
              <a:ea typeface="Calibri" panose="020F0502020204030204" pitchFamily="34" charset="0"/>
              <a:cs typeface="Arial" panose="020B0604020202020204" pitchFamily="34"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E47F27E1-EF24-FAB5-5CA8-1ED7E25F3FAA}"/>
              </a:ext>
            </a:extLst>
          </p:cNvPr>
          <p:cNvSpPr/>
          <p:nvPr/>
        </p:nvSpPr>
        <p:spPr>
          <a:xfrm>
            <a:off x="804672" y="2276857"/>
            <a:ext cx="10771632" cy="3046988"/>
          </a:xfrm>
          <a:prstGeom prst="rect">
            <a:avLst/>
          </a:prstGeom>
        </p:spPr>
        <p:txBody>
          <a:bodyPr wrap="square">
            <a:spAutoFit/>
          </a:bodyPr>
          <a:lstStyle/>
          <a:p>
            <a:pPr algn="r"/>
            <a:r>
              <a:rPr lang="ar-EG" sz="2400" b="0" i="0" dirty="0">
                <a:solidFill>
                  <a:srgbClr val="333333"/>
                </a:solidFill>
                <a:effectLst/>
                <a:latin typeface="arial" panose="020B0604020202020204" pitchFamily="34" charset="0"/>
              </a:rPr>
              <a:t>هناك أنواع عامة من التغيير، تتمثل فيما يلي :</a:t>
            </a:r>
          </a:p>
          <a:p>
            <a:pPr algn="r">
              <a:buFont typeface="Arial" panose="020B0604020202020204" pitchFamily="34" charset="0"/>
              <a:buChar char="•"/>
            </a:pPr>
            <a:r>
              <a:rPr lang="ar-EG" sz="2400" b="0" i="0" dirty="0">
                <a:solidFill>
                  <a:srgbClr val="333333"/>
                </a:solidFill>
                <a:effectLst/>
                <a:latin typeface="arial" panose="020B0604020202020204" pitchFamily="34" charset="0"/>
              </a:rPr>
              <a:t>- التغيير الطارئ: وهو ما يكون نتيجة لوضع أو حالة استجدت في المؤسسة أو خارجها مما استدعى ضرورة التغيير.</a:t>
            </a:r>
          </a:p>
          <a:p>
            <a:pPr algn="r">
              <a:buFont typeface="Arial" panose="020B0604020202020204" pitchFamily="34" charset="0"/>
              <a:buChar char="•"/>
            </a:pPr>
            <a:r>
              <a:rPr lang="ar-EG" sz="2400" b="0" i="0" dirty="0">
                <a:solidFill>
                  <a:srgbClr val="333333"/>
                </a:solidFill>
                <a:effectLst/>
                <a:latin typeface="arial" panose="020B0604020202020204" pitchFamily="34" charset="0"/>
              </a:rPr>
              <a:t>- التغيير الجذري: التغيير الناتج عن استبدال ما هو موجود في المنظمة بأهداف جديدة وتوجيهها بطرق مختلفة عما كان موجوداً قبل التغيير.</a:t>
            </a:r>
          </a:p>
          <a:p>
            <a:pPr algn="r">
              <a:buFont typeface="Arial" panose="020B0604020202020204" pitchFamily="34" charset="0"/>
              <a:buChar char="•"/>
            </a:pPr>
            <a:r>
              <a:rPr lang="ar-EG" sz="2400" b="0" i="0" dirty="0">
                <a:solidFill>
                  <a:srgbClr val="333333"/>
                </a:solidFill>
                <a:effectLst/>
                <a:latin typeface="arial" panose="020B0604020202020204" pitchFamily="34" charset="0"/>
              </a:rPr>
              <a:t>- التغيير المخطط: وهو التعديل الهادف والمقصود في البنية التنظيمية، أو سلوك العاملين، وغالباً ما يكون استجابة لضغوط خارجية وأحياناً داخلية.</a:t>
            </a:r>
          </a:p>
          <a:p>
            <a:pPr algn="r">
              <a:buFont typeface="Arial" panose="020B0604020202020204" pitchFamily="34" charset="0"/>
              <a:buChar char="•"/>
            </a:pPr>
            <a:r>
              <a:rPr lang="ar-EG" sz="2400" b="0" i="0" dirty="0">
                <a:solidFill>
                  <a:srgbClr val="333333"/>
                </a:solidFill>
                <a:effectLst/>
                <a:latin typeface="arial" panose="020B0604020202020204" pitchFamily="34" charset="0"/>
              </a:rPr>
              <a:t>- التغيير التدريجي: وهو التغيير الواعي والمقصود دون تبديل جوهري في عناصر المنظمة الرئيسة</a:t>
            </a:r>
            <a:r>
              <a:rPr lang="ar-EG" sz="2000" b="0" i="0" dirty="0">
                <a:solidFill>
                  <a:srgbClr val="333333"/>
                </a:solidFill>
                <a:effectLst/>
                <a:latin typeface="arial" panose="020B0604020202020204" pitchFamily="34" charset="0"/>
              </a:rPr>
              <a:t> </a:t>
            </a:r>
          </a:p>
        </p:txBody>
      </p:sp>
      <p:sp>
        <p:nvSpPr>
          <p:cNvPr id="6" name="TextBox 5">
            <a:extLst>
              <a:ext uri="{FF2B5EF4-FFF2-40B4-BE49-F238E27FC236}">
                <a16:creationId xmlns:a16="http://schemas.microsoft.com/office/drawing/2014/main" id="{AD236315-2474-EF11-252E-BAE81AF715D0}"/>
              </a:ext>
            </a:extLst>
          </p:cNvPr>
          <p:cNvSpPr txBox="1"/>
          <p:nvPr/>
        </p:nvSpPr>
        <p:spPr>
          <a:xfrm>
            <a:off x="4654379" y="1791232"/>
            <a:ext cx="2950087" cy="800219"/>
          </a:xfrm>
          <a:prstGeom prst="rect">
            <a:avLst/>
          </a:prstGeom>
          <a:noFill/>
        </p:spPr>
        <p:txBody>
          <a:bodyPr wrap="square" rtlCol="0">
            <a:spAutoFit/>
          </a:bodyPr>
          <a:lstStyle/>
          <a:p>
            <a:pPr algn="ctr"/>
            <a:r>
              <a:rPr kumimoji="0" lang="ar-EG" sz="2800" b="1" i="0" u="none" strike="noStrike" kern="0" cap="none" spc="0" normalizeH="0" baseline="0" noProof="0" dirty="0">
                <a:ln>
                  <a:noFill/>
                </a:ln>
                <a:solidFill>
                  <a:srgbClr val="000000"/>
                </a:solidFill>
                <a:effectLst/>
                <a:highlight>
                  <a:srgbClr val="FFFF00"/>
                </a:highlight>
                <a:uLnTx/>
                <a:uFillTx/>
                <a:latin typeface="Calibri" panose="020F0502020204030204"/>
                <a:ea typeface="Times New Roman" panose="02020603050405020304" pitchFamily="18" charset="0"/>
                <a:cs typeface="Simplified Arabic" panose="02020603050405020304" pitchFamily="18" charset="-78"/>
                <a:sym typeface="Arial"/>
              </a:rPr>
              <a:t>أنواع </a:t>
            </a:r>
            <a:r>
              <a:rPr kumimoji="0" lang="ar-SA" sz="2800" b="1" i="0" u="none" strike="noStrike" kern="0" cap="none" spc="0" normalizeH="0" baseline="0" noProof="0" dirty="0">
                <a:ln>
                  <a:noFill/>
                </a:ln>
                <a:solidFill>
                  <a:srgbClr val="000000"/>
                </a:solidFill>
                <a:effectLst/>
                <a:highlight>
                  <a:srgbClr val="FFFF00"/>
                </a:highlight>
                <a:uLnTx/>
                <a:uFillTx/>
                <a:latin typeface="Calibri" panose="020F0502020204030204"/>
                <a:ea typeface="Times New Roman" panose="02020603050405020304" pitchFamily="18" charset="0"/>
                <a:cs typeface="Simplified Arabic" panose="02020603050405020304" pitchFamily="18" charset="-78"/>
                <a:sym typeface="Arial"/>
              </a:rPr>
              <a:t>التغيير</a:t>
            </a:r>
            <a:endParaRPr kumimoji="0" lang="en-GB" sz="2800" b="1" i="0" u="none" strike="noStrike" kern="100" cap="none" spc="0" normalizeH="0" baseline="0" noProof="0" dirty="0">
              <a:ln>
                <a:noFill/>
              </a:ln>
              <a:solidFill>
                <a:srgbClr val="000000"/>
              </a:solidFill>
              <a:effectLst/>
              <a:highlight>
                <a:srgbClr val="FFFF00"/>
              </a:highlight>
              <a:uLnTx/>
              <a:uFillTx/>
              <a:latin typeface="Calibri" panose="020F0502020204030204"/>
              <a:ea typeface="Calibri" panose="020F0502020204030204" pitchFamily="34" charset="0"/>
              <a:cs typeface="Arial" panose="020B0604020202020204" pitchFamily="34" charset="0"/>
              <a:sym typeface="Arial"/>
            </a:endParaRPr>
          </a:p>
          <a:p>
            <a:endParaRPr lang="en-US" dirty="0"/>
          </a:p>
        </p:txBody>
      </p:sp>
    </p:spTree>
    <p:extLst>
      <p:ext uri="{BB962C8B-B14F-4D97-AF65-F5344CB8AC3E}">
        <p14:creationId xmlns:p14="http://schemas.microsoft.com/office/powerpoint/2010/main" val="684468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D49F580-FFA5-24D6-7B87-1D110789F0C0}"/>
              </a:ext>
            </a:extLst>
          </p:cNvPr>
          <p:cNvSpPr/>
          <p:nvPr/>
        </p:nvSpPr>
        <p:spPr>
          <a:xfrm>
            <a:off x="762000" y="1660567"/>
            <a:ext cx="10595260" cy="2246769"/>
          </a:xfrm>
          <a:prstGeom prst="rect">
            <a:avLst/>
          </a:prstGeom>
        </p:spPr>
        <p:txBody>
          <a:bodyPr wrap="square">
            <a:spAutoFit/>
          </a:bodyPr>
          <a:lstStyle/>
          <a:p>
            <a:pPr marL="0" indent="0" algn="r">
              <a:buNone/>
              <a:defRPr/>
            </a:pPr>
            <a:r>
              <a:rPr lang="ar-SA" sz="2800" b="1" dirty="0">
                <a:cs typeface="AL-Mohanad" pitchFamily="2" charset="-78"/>
              </a:rPr>
              <a:t>اولا: انواع التغيير الرئيسية:</a:t>
            </a:r>
          </a:p>
          <a:p>
            <a:pPr marL="1165225" algn="r">
              <a:defRPr/>
            </a:pPr>
            <a:r>
              <a:rPr lang="ar-EG" sz="2800" dirty="0">
                <a:cs typeface="AL-Mohanad" pitchFamily="2" charset="-78"/>
              </a:rPr>
              <a:t>- </a:t>
            </a:r>
            <a:r>
              <a:rPr lang="ar-SA" sz="2800" dirty="0">
                <a:cs typeface="AL-Mohanad" pitchFamily="2" charset="-78"/>
              </a:rPr>
              <a:t>التغيير الاستراتيجي</a:t>
            </a:r>
            <a:r>
              <a:rPr lang="ar-EG" sz="2800" dirty="0">
                <a:cs typeface="AL-Mohanad" pitchFamily="2" charset="-78"/>
              </a:rPr>
              <a:t>.</a:t>
            </a:r>
            <a:endParaRPr lang="ar-SA" sz="2800" dirty="0">
              <a:cs typeface="AL-Mohanad" pitchFamily="2" charset="-78"/>
            </a:endParaRPr>
          </a:p>
          <a:p>
            <a:pPr marL="1165225" algn="r">
              <a:defRPr/>
            </a:pPr>
            <a:r>
              <a:rPr lang="ar-EG" sz="2800" dirty="0">
                <a:cs typeface="AL-Mohanad" pitchFamily="2" charset="-78"/>
              </a:rPr>
              <a:t>- </a:t>
            </a:r>
            <a:r>
              <a:rPr lang="ar-SA" sz="2800" dirty="0">
                <a:cs typeface="AL-Mohanad" pitchFamily="2" charset="-78"/>
              </a:rPr>
              <a:t>التغيير الوظيفي.</a:t>
            </a:r>
          </a:p>
          <a:p>
            <a:pPr marL="1165225" algn="r">
              <a:defRPr/>
            </a:pPr>
            <a:r>
              <a:rPr lang="ar-EG" sz="2800" dirty="0">
                <a:cs typeface="AL-Mohanad" pitchFamily="2" charset="-78"/>
              </a:rPr>
              <a:t>- </a:t>
            </a:r>
            <a:r>
              <a:rPr lang="ar-SA" sz="2800" dirty="0">
                <a:cs typeface="AL-Mohanad" pitchFamily="2" charset="-78"/>
              </a:rPr>
              <a:t>التغيير التطويري.</a:t>
            </a:r>
          </a:p>
          <a:p>
            <a:pPr marL="1165225" algn="r">
              <a:defRPr/>
            </a:pPr>
            <a:r>
              <a:rPr lang="ar-EG" sz="2800" dirty="0">
                <a:cs typeface="AL-Mohanad" pitchFamily="2" charset="-78"/>
              </a:rPr>
              <a:t>- </a:t>
            </a:r>
            <a:r>
              <a:rPr lang="ar-SA" sz="2800" dirty="0">
                <a:cs typeface="AL-Mohanad" pitchFamily="2" charset="-78"/>
              </a:rPr>
              <a:t>التغيير التحويلي.</a:t>
            </a:r>
          </a:p>
        </p:txBody>
      </p:sp>
    </p:spTree>
    <p:extLst>
      <p:ext uri="{BB962C8B-B14F-4D97-AF65-F5344CB8AC3E}">
        <p14:creationId xmlns:p14="http://schemas.microsoft.com/office/powerpoint/2010/main" val="2393098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B362C3EB-6421-EE12-43EB-CF0FF39D6C4E}"/>
              </a:ext>
            </a:extLst>
          </p:cNvPr>
          <p:cNvSpPr/>
          <p:nvPr/>
        </p:nvSpPr>
        <p:spPr>
          <a:xfrm>
            <a:off x="969264" y="1075883"/>
            <a:ext cx="10353769" cy="4235775"/>
          </a:xfrm>
          <a:prstGeom prst="rect">
            <a:avLst/>
          </a:prstGeom>
        </p:spPr>
        <p:txBody>
          <a:bodyPr wrap="square">
            <a:spAutoFit/>
          </a:bodyPr>
          <a:lstStyle/>
          <a:p>
            <a:pPr algn="r">
              <a:lnSpc>
                <a:spcPct val="107000"/>
              </a:lnSpc>
              <a:spcAft>
                <a:spcPts val="800"/>
              </a:spcAft>
              <a:buClr>
                <a:srgbClr val="000000"/>
              </a:buClr>
              <a:buFont typeface="Arial"/>
              <a:buNone/>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en-GB" sz="2800" kern="100" dirty="0">
              <a:solidFill>
                <a:srgbClr val="000000"/>
              </a:solidFill>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2800" b="1"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التغيير الاستراتيجي: </a:t>
            </a:r>
            <a:endParaRPr lang="ar-EG" sz="2800" b="1" kern="100" dirty="0">
              <a:solidFill>
                <a:srgbClr val="000000"/>
              </a:solidFill>
              <a:highlight>
                <a:srgbClr val="FFFF00"/>
              </a:highlight>
              <a:ea typeface="Calibri" panose="020F0502020204030204" pitchFamily="34" charset="0"/>
              <a:sym typeface="Arial"/>
            </a:endParaRPr>
          </a:p>
          <a:p>
            <a:pPr algn="r">
              <a:defRPr/>
            </a:pPr>
            <a:r>
              <a:rPr lang="ar-EG" sz="2800" dirty="0">
                <a:cs typeface="AL-Mohanad" pitchFamily="2" charset="-78"/>
              </a:rPr>
              <a:t>- </a:t>
            </a:r>
            <a:r>
              <a:rPr lang="ar-SA" sz="2800" dirty="0">
                <a:cs typeface="AL-Mohanad" pitchFamily="2" charset="-78"/>
              </a:rPr>
              <a:t>يرتبط هذا التغيير بالقضايا الاستراتيجية للمنظمة، ويعرف بالرؤية الاستراتيجية التي تشمل رسالة وأهداف وفلسفة المنظمة تجاه النمو والجودة والابتكار، وأيضا قيم العاملين واحتياجات المستفيدين.</a:t>
            </a:r>
          </a:p>
          <a:p>
            <a:pPr algn="r">
              <a:defRPr/>
            </a:pPr>
            <a:r>
              <a:rPr lang="ar-EG" sz="2800" dirty="0">
                <a:cs typeface="AL-Mohanad" pitchFamily="2" charset="-78"/>
              </a:rPr>
              <a:t>- </a:t>
            </a:r>
            <a:r>
              <a:rPr lang="ar-SA" sz="2800" dirty="0">
                <a:cs typeface="AL-Mohanad" pitchFamily="2" charset="-78"/>
              </a:rPr>
              <a:t>يحدث التغيير الاستراتيجي ضمن عوامل البيئة الخارجية والموارد الداخلية للمنظمة، والإمكانات والثقافة والأنظمة السائدة. </a:t>
            </a:r>
          </a:p>
          <a:p>
            <a:pPr algn="r">
              <a:defRPr/>
            </a:pPr>
            <a:r>
              <a:rPr lang="ar-EG" sz="2800" dirty="0">
                <a:cs typeface="AL-Mohanad" pitchFamily="2" charset="-78"/>
              </a:rPr>
              <a:t>- </a:t>
            </a:r>
            <a:r>
              <a:rPr lang="ar-SA" sz="2800" dirty="0">
                <a:cs typeface="AL-Mohanad" pitchFamily="2" charset="-78"/>
              </a:rPr>
              <a:t>يتطلب تنفيذ للتغيير الاستراتيجي تحليلا لكل العوامل الداخلية والخارجية بالمنظمة. </a:t>
            </a:r>
          </a:p>
          <a:p>
            <a:pPr algn="r">
              <a:defRPr/>
            </a:pPr>
            <a:r>
              <a:rPr lang="ar-EG" sz="2800" dirty="0">
                <a:cs typeface="AL-Mohanad" pitchFamily="2" charset="-78"/>
              </a:rPr>
              <a:t> </a:t>
            </a:r>
            <a:r>
              <a:rPr lang="ar-SA" sz="2800" dirty="0">
                <a:cs typeface="AL-Mohanad" pitchFamily="2" charset="-78"/>
              </a:rPr>
              <a:t>اشار كل </a:t>
            </a:r>
            <a:r>
              <a:rPr lang="ar-EG" sz="2800" dirty="0">
                <a:cs typeface="AL-Mohanad" pitchFamily="2" charset="-78"/>
              </a:rPr>
              <a:t>و</a:t>
            </a:r>
            <a:r>
              <a:rPr lang="ar-SA" sz="2800" dirty="0">
                <a:cs typeface="AL-Mohanad" pitchFamily="2" charset="-78"/>
              </a:rPr>
              <a:t>ربط ادارة التغيير بالرؤية والأهداف والقضايا الاستراتيجية للمنظمة.</a:t>
            </a:r>
            <a:endParaRPr lang="en-US" sz="2800" dirty="0">
              <a:cs typeface="AL-Mohanad" pitchFamily="2" charset="-78"/>
            </a:endParaRPr>
          </a:p>
        </p:txBody>
      </p:sp>
    </p:spTree>
    <p:extLst>
      <p:ext uri="{BB962C8B-B14F-4D97-AF65-F5344CB8AC3E}">
        <p14:creationId xmlns:p14="http://schemas.microsoft.com/office/powerpoint/2010/main" val="883759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481" y="1288026"/>
            <a:ext cx="11937363" cy="5202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0EA7BDB-CD03-5167-14B2-92479A1D7E91}"/>
              </a:ext>
            </a:extLst>
          </p:cNvPr>
          <p:cNvSpPr/>
          <p:nvPr/>
        </p:nvSpPr>
        <p:spPr>
          <a:xfrm>
            <a:off x="108156" y="1433562"/>
            <a:ext cx="11937363" cy="4660378"/>
          </a:xfrm>
          <a:prstGeom prst="rect">
            <a:avLst/>
          </a:prstGeom>
        </p:spPr>
        <p:txBody>
          <a:bodyPr wrap="square">
            <a:spAutoFit/>
          </a:bodyPr>
          <a:lstStyle/>
          <a:p>
            <a:pPr algn="r">
              <a:lnSpc>
                <a:spcPct val="107000"/>
              </a:lnSpc>
              <a:spcAft>
                <a:spcPts val="800"/>
              </a:spcAft>
              <a:buClr>
                <a:srgbClr val="000000"/>
              </a:buClr>
              <a:buFont typeface="Arial"/>
              <a:buNone/>
            </a:pPr>
            <a:r>
              <a:rPr lang="ar-EG" sz="32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مفهوم التغيير الاستراتيجي :</a:t>
            </a:r>
            <a:endParaRPr lang="en-GB" sz="32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EG" sz="3200" b="0" i="0" dirty="0">
                <a:solidFill>
                  <a:srgbClr val="151515"/>
                </a:solidFill>
                <a:effectLst/>
                <a:latin typeface="Georgia" panose="02040502050405020303" pitchFamily="18" charset="0"/>
              </a:rPr>
              <a:t>  التغيير الاستراتيجي هو حركة المؤسسة  بعيدًا عن وضعها الحالي نحو حالة مستقبلية مرغوبة لزيادة ميزتها التنافسية. </a:t>
            </a:r>
          </a:p>
          <a:p>
            <a:pPr algn="r">
              <a:lnSpc>
                <a:spcPct val="107000"/>
              </a:lnSpc>
              <a:spcAft>
                <a:spcPts val="800"/>
              </a:spcAft>
              <a:buClr>
                <a:srgbClr val="000000"/>
              </a:buClr>
              <a:buFont typeface="Arial"/>
              <a:buNone/>
            </a:pPr>
            <a:r>
              <a:rPr lang="ar-EG" sz="3200" b="0" i="0" dirty="0">
                <a:solidFill>
                  <a:srgbClr val="151515"/>
                </a:solidFill>
                <a:effectLst/>
                <a:latin typeface="Georgia" panose="02040502050405020303" pitchFamily="18" charset="0"/>
              </a:rPr>
              <a:t>ويعرف التغيير الاستراتيجي أيضا بأنه  نهج للتوافق بين الهيكل الاستراتيجي للمنظمة، وأنظمة الموارد البشرية، والبيئة الأكبر.</a:t>
            </a:r>
          </a:p>
          <a:p>
            <a:pPr algn="r"/>
            <a:r>
              <a:rPr lang="ar-EG" sz="3200" b="1" i="0" dirty="0">
                <a:effectLst/>
                <a:latin typeface="-apple-system"/>
              </a:rPr>
              <a:t>ومن أنواع من التغييرات الاستراتيجية ( إعادة الهيكلة- إعادة الهندسة – الابتكار )</a:t>
            </a:r>
          </a:p>
          <a:p>
            <a:pPr algn="r">
              <a:lnSpc>
                <a:spcPct val="107000"/>
              </a:lnSpc>
              <a:spcAft>
                <a:spcPts val="800"/>
              </a:spcAft>
              <a:buClr>
                <a:srgbClr val="000000"/>
              </a:buClr>
              <a:buFont typeface="Arial"/>
              <a:buNone/>
            </a:pPr>
            <a:endParaRPr lang="ar-EG" sz="3200" kern="100" dirty="0">
              <a:solidFill>
                <a:srgbClr val="151515"/>
              </a:solidFill>
              <a:latin typeface="Georgia" panose="02040502050405020303" pitchFamily="18" charset="0"/>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74720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30709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BB6BA66-2810-3542-4710-F5FECAD5D606}"/>
              </a:ext>
            </a:extLst>
          </p:cNvPr>
          <p:cNvSpPr/>
          <p:nvPr/>
        </p:nvSpPr>
        <p:spPr>
          <a:xfrm>
            <a:off x="702504" y="1685952"/>
            <a:ext cx="10826318" cy="4533933"/>
          </a:xfrm>
          <a:prstGeom prst="rect">
            <a:avLst/>
          </a:prstGeom>
        </p:spPr>
        <p:txBody>
          <a:bodyPr wrap="square">
            <a:spAutoFit/>
          </a:bodyPr>
          <a:lstStyle/>
          <a:p>
            <a:pPr algn="r">
              <a:lnSpc>
                <a:spcPct val="107000"/>
              </a:lnSpc>
              <a:spcAft>
                <a:spcPts val="800"/>
              </a:spcAft>
              <a:buClr>
                <a:srgbClr val="000000"/>
              </a:buClr>
              <a:buFont typeface="Arial"/>
              <a:buNone/>
            </a:pPr>
            <a:r>
              <a:rPr lang="ar-EG" sz="2800" kern="0" dirty="0">
                <a:solidFill>
                  <a:srgbClr val="000000"/>
                </a:solidFill>
                <a:highlight>
                  <a:srgbClr val="00FF00"/>
                </a:highlight>
                <a:ea typeface="Times New Roman" panose="02020603050405020304" pitchFamily="18" charset="0"/>
                <a:cs typeface="Simplified Arabic" panose="02020603050405020304" pitchFamily="18" charset="-78"/>
                <a:sym typeface="Arial"/>
              </a:rPr>
              <a:t>إعادة الهيكلة :</a:t>
            </a:r>
            <a:endParaRPr lang="en-GB" sz="2800" kern="100" dirty="0">
              <a:solidFill>
                <a:srgbClr val="000000"/>
              </a:solidFill>
              <a:highlight>
                <a:srgbClr val="00FF00"/>
              </a:highlight>
              <a:ea typeface="Calibri" panose="020F0502020204030204" pitchFamily="34" charset="0"/>
              <a:cs typeface="Arial" panose="020B0604020202020204" pitchFamily="34" charset="0"/>
              <a:sym typeface="Arial"/>
            </a:endParaRPr>
          </a:p>
          <a:p>
            <a:pPr algn="r"/>
            <a:r>
              <a:rPr lang="ar-EG" sz="2800" b="0" i="0" dirty="0">
                <a:solidFill>
                  <a:srgbClr val="151515"/>
                </a:solidFill>
                <a:effectLst/>
                <a:latin typeface="var(--font-serif)"/>
              </a:rPr>
              <a:t>غالبًا ما يختار المديرون "إعادة هيكلة" المنظمة لتنفيذ التغيير الاستراتيجي. وذلك بهدف تحسين الأداء.</a:t>
            </a:r>
          </a:p>
          <a:p>
            <a:pPr algn="r"/>
            <a:r>
              <a:rPr lang="ar-EG" sz="2800" b="0" i="0" dirty="0">
                <a:solidFill>
                  <a:srgbClr val="151515"/>
                </a:solidFill>
                <a:effectLst/>
                <a:latin typeface="var(--font-serif)"/>
              </a:rPr>
              <a:t>كما تشير الأبحاث إلى أن البيئة التنظيمية هي عامل محدد مهم للهيكل التنظيمي الذي يخضع لتحديد "التفاعلات الجانبية بين الأشخاص". ومن الناحية العملية، يتم تحديد مدى ملاءمة الهيكل التنظيمي حسب المواقف وطبيعة كل دور بالمؤسسة .</a:t>
            </a:r>
          </a:p>
          <a:p>
            <a:pPr algn="r"/>
            <a:r>
              <a:rPr lang="ar-EG" sz="2800" b="0" i="0" dirty="0">
                <a:solidFill>
                  <a:srgbClr val="151515"/>
                </a:solidFill>
                <a:effectLst/>
                <a:latin typeface="var(--font-serif)"/>
              </a:rPr>
              <a:t>وفي بيئة اليوم المضطربة التي تتطلب تحقيق الرضا التام للعملاء من خلال التحسين المستمر للجودة، لا يمكن المبالغة في التأكيد على الحاجة إلى هيكل تنظيمي جديد يتناسب مع التغيرات الحديثة، </a:t>
            </a:r>
            <a:r>
              <a:rPr lang="ar-EG" sz="2800" b="0" i="0" strike="noStrike" dirty="0">
                <a:solidFill>
                  <a:srgbClr val="151515"/>
                </a:solidFill>
                <a:effectLst/>
                <a:latin typeface="var(--font-serif)"/>
              </a:rPr>
              <a:t>والتغيير الاستراتيجي يتطلب التغيير في الهيكل الحالي للمنظمة </a:t>
            </a:r>
            <a:r>
              <a:rPr lang="ar-EG" sz="2800" b="0" i="0" dirty="0">
                <a:solidFill>
                  <a:srgbClr val="151515"/>
                </a:solidFill>
                <a:effectLst/>
                <a:latin typeface="var(--font-serif)"/>
              </a:rPr>
              <a:t>والتحول إلى تصميم ديناميكي قادر على التعامل مع متطلبات البيئة المتغيرة باستمرار.</a:t>
            </a:r>
          </a:p>
        </p:txBody>
      </p:sp>
    </p:spTree>
    <p:extLst>
      <p:ext uri="{BB962C8B-B14F-4D97-AF65-F5344CB8AC3E}">
        <p14:creationId xmlns:p14="http://schemas.microsoft.com/office/powerpoint/2010/main" val="3429153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336594" cy="4949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D3AF70C-3FBF-A789-FC7B-5C3FD5EC9186}"/>
              </a:ext>
            </a:extLst>
          </p:cNvPr>
          <p:cNvSpPr/>
          <p:nvPr/>
        </p:nvSpPr>
        <p:spPr>
          <a:xfrm>
            <a:off x="580103" y="1344519"/>
            <a:ext cx="11003299" cy="4524315"/>
          </a:xfrm>
          <a:prstGeom prst="rect">
            <a:avLst/>
          </a:prstGeom>
        </p:spPr>
        <p:txBody>
          <a:bodyPr wrap="square">
            <a:spAutoFit/>
          </a:bodyPr>
          <a:lstStyle/>
          <a:p>
            <a:pPr algn="r"/>
            <a:r>
              <a:rPr lang="ar-EG" sz="3200" b="0" i="0" dirty="0">
                <a:solidFill>
                  <a:srgbClr val="151515"/>
                </a:solidFill>
                <a:effectLst/>
                <a:latin typeface="var(--font-serif)"/>
              </a:rPr>
              <a:t>ومع ذلك، فإن تغيير الهيكل التنظيمي وحده قد لا يؤدي إلى النتائج المرجوة؛ يجب إجراء تغييرات في العديد من الجوانب الأخرى للمنظمة، منها :</a:t>
            </a:r>
          </a:p>
          <a:p>
            <a:pPr algn="r"/>
            <a:r>
              <a:rPr lang="ar-EG" sz="3200" b="0" i="0" dirty="0">
                <a:solidFill>
                  <a:srgbClr val="151515"/>
                </a:solidFill>
                <a:effectLst/>
                <a:latin typeface="var(--font-serif)"/>
              </a:rPr>
              <a:t> - نظم المعلومات.</a:t>
            </a:r>
          </a:p>
          <a:p>
            <a:pPr algn="r"/>
            <a:r>
              <a:rPr lang="ar-EG" sz="3200" b="0" i="0" dirty="0">
                <a:solidFill>
                  <a:srgbClr val="151515"/>
                </a:solidFill>
                <a:effectLst/>
                <a:latin typeface="var(--font-serif)"/>
              </a:rPr>
              <a:t> - </a:t>
            </a:r>
            <a:r>
              <a:rPr lang="ar-EG" sz="3200" b="0" i="0" u="none" strike="noStrike" dirty="0">
                <a:solidFill>
                  <a:srgbClr val="151515"/>
                </a:solidFill>
                <a:effectLst/>
                <a:latin typeface="var(--font-serif)"/>
              </a:rPr>
              <a:t>سياسات الموارد البشرية </a:t>
            </a:r>
            <a:r>
              <a:rPr lang="ar-EG" sz="3200" b="0" i="0" dirty="0">
                <a:solidFill>
                  <a:srgbClr val="151515"/>
                </a:solidFill>
                <a:effectLst/>
                <a:latin typeface="var(--font-serif)"/>
              </a:rPr>
              <a:t>.</a:t>
            </a:r>
          </a:p>
          <a:p>
            <a:pPr algn="r"/>
            <a:r>
              <a:rPr lang="ar-EG" sz="3200" b="0" i="0" dirty="0">
                <a:solidFill>
                  <a:srgbClr val="151515"/>
                </a:solidFill>
                <a:effectLst/>
                <a:latin typeface="var(--font-serif)"/>
              </a:rPr>
              <a:t> - ثقافة المؤسسة.</a:t>
            </a:r>
          </a:p>
          <a:p>
            <a:pPr algn="r"/>
            <a:r>
              <a:rPr lang="ar-EG" sz="3200" b="0" i="0" dirty="0">
                <a:solidFill>
                  <a:srgbClr val="151515"/>
                </a:solidFill>
                <a:effectLst/>
                <a:latin typeface="var(--font-serif)"/>
              </a:rPr>
              <a:t>وينبغي إجراء هذه التغييرات بطريقة تدعم الانتقال من النموذج القديم إلى النموذج الجديد.</a:t>
            </a:r>
          </a:p>
          <a:p>
            <a:pPr algn="r"/>
            <a:r>
              <a:rPr lang="ar-EG" sz="3200" b="0" i="0" dirty="0">
                <a:solidFill>
                  <a:srgbClr val="151515"/>
                </a:solidFill>
                <a:effectLst/>
                <a:latin typeface="var(--font-serif)"/>
              </a:rPr>
              <a:t>وتعتمد الفعالية الإجمالية للتغييرات على مدى تقديم كبار المديرين في المنظمة دعمهم ومشاركتهم النشطة.</a:t>
            </a:r>
          </a:p>
        </p:txBody>
      </p:sp>
    </p:spTree>
    <p:extLst>
      <p:ext uri="{BB962C8B-B14F-4D97-AF65-F5344CB8AC3E}">
        <p14:creationId xmlns:p14="http://schemas.microsoft.com/office/powerpoint/2010/main" val="1421489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5693E50-BEB3-4048-5403-601A642B0BDC}"/>
              </a:ext>
            </a:extLst>
          </p:cNvPr>
          <p:cNvSpPr/>
          <p:nvPr/>
        </p:nvSpPr>
        <p:spPr>
          <a:xfrm>
            <a:off x="825910" y="1413063"/>
            <a:ext cx="10973802" cy="3046988"/>
          </a:xfrm>
          <a:prstGeom prst="rect">
            <a:avLst/>
          </a:prstGeom>
        </p:spPr>
        <p:txBody>
          <a:bodyPr wrap="square">
            <a:spAutoFit/>
          </a:bodyPr>
          <a:lstStyle/>
          <a:p>
            <a:pPr marL="0" indent="0" algn="r">
              <a:buNone/>
            </a:pPr>
            <a:r>
              <a:rPr lang="ar-EG" sz="3200" b="0" i="0" dirty="0">
                <a:solidFill>
                  <a:srgbClr val="151515"/>
                </a:solidFill>
                <a:effectLst/>
                <a:latin typeface="var(--font-serif)"/>
              </a:rPr>
              <a:t>متطلبات إعادة الهيكلة : </a:t>
            </a:r>
          </a:p>
          <a:p>
            <a:pPr marL="0" indent="0" algn="r">
              <a:buNone/>
            </a:pPr>
            <a:r>
              <a:rPr lang="ar-EG" sz="3200" b="0" i="0" dirty="0">
                <a:solidFill>
                  <a:srgbClr val="151515"/>
                </a:solidFill>
                <a:effectLst/>
                <a:latin typeface="var(--font-serif)"/>
              </a:rPr>
              <a:t>- إعادة تنظيم الإدارات، وإجراء تغييرات في التسلسل الهرمي.</a:t>
            </a:r>
          </a:p>
          <a:p>
            <a:pPr marL="0" indent="0" algn="r">
              <a:buNone/>
            </a:pPr>
            <a:r>
              <a:rPr lang="ar-EG" sz="3200" b="0" i="0" dirty="0">
                <a:solidFill>
                  <a:srgbClr val="151515"/>
                </a:solidFill>
                <a:effectLst/>
                <a:latin typeface="var(--font-serif)"/>
              </a:rPr>
              <a:t>- اللجوء إلى التقليص في برامج إعادة الهيكلة، من الشائع بين المؤسسات إحداث تغييرات في العلاقة بين الإدارات أو الأقسام لخفض التكاليف وتطوير سرعة التعاون بين مختلف الوظائف.</a:t>
            </a:r>
          </a:p>
          <a:p>
            <a:pPr marL="0" indent="0" algn="r">
              <a:buNone/>
            </a:pPr>
            <a:r>
              <a:rPr lang="ar-EG" sz="3200" b="0" i="0" dirty="0">
                <a:solidFill>
                  <a:srgbClr val="151515"/>
                </a:solidFill>
                <a:effectLst/>
                <a:latin typeface="var(--font-serif)"/>
              </a:rPr>
              <a:t>- القدرة على المنافسة في السوق من خلال إعادة الهيكلة .</a:t>
            </a:r>
          </a:p>
        </p:txBody>
      </p:sp>
    </p:spTree>
    <p:extLst>
      <p:ext uri="{BB962C8B-B14F-4D97-AF65-F5344CB8AC3E}">
        <p14:creationId xmlns:p14="http://schemas.microsoft.com/office/powerpoint/2010/main" val="250052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70215"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69AB792-9944-5814-597E-D2A561D9C6E7}"/>
              </a:ext>
            </a:extLst>
          </p:cNvPr>
          <p:cNvSpPr/>
          <p:nvPr/>
        </p:nvSpPr>
        <p:spPr>
          <a:xfrm>
            <a:off x="768096" y="1643793"/>
            <a:ext cx="10834971" cy="3970318"/>
          </a:xfrm>
          <a:prstGeom prst="rect">
            <a:avLst/>
          </a:prstGeom>
        </p:spPr>
        <p:txBody>
          <a:bodyPr wrap="square">
            <a:spAutoFit/>
          </a:bodyPr>
          <a:lstStyle/>
          <a:p>
            <a:pPr algn="just"/>
            <a:r>
              <a:rPr lang="ar-EG" sz="2800" b="1" i="0" dirty="0">
                <a:effectLst/>
                <a:latin typeface="-apple-system"/>
              </a:rPr>
              <a:t>   إعادة الهندسة: هي التركيز على إعادة العمليات والإجراءات بدلا من الوظائف، حيث كل ما</a:t>
            </a:r>
            <a:r>
              <a:rPr lang="ar-EG" sz="2800" b="1" i="0" dirty="0">
                <a:solidFill>
                  <a:srgbClr val="151515"/>
                </a:solidFill>
                <a:effectLst/>
                <a:latin typeface="var(--font-serif)"/>
              </a:rPr>
              <a:t> يتم فعله في إعادة الهندسة هو أن المديرين يعيدون تصميم العمليات  الفنية والتجارية بشكل جذري،  من خلال تحسين الجودة وتقديم خدمة متميزة وتحقيق تحسينات هائلة في السرعة (للقيام بالأشياء في جميع أنحاء المنظمة).                                                           </a:t>
            </a:r>
          </a:p>
          <a:p>
            <a:pPr algn="just"/>
            <a:endParaRPr lang="ar-EG" sz="2800" b="1" i="0" dirty="0">
              <a:solidFill>
                <a:srgbClr val="151515"/>
              </a:solidFill>
              <a:effectLst/>
              <a:latin typeface="var(--font-serif)"/>
            </a:endParaRPr>
          </a:p>
          <a:p>
            <a:pPr algn="r"/>
            <a:r>
              <a:rPr lang="ar-EG" sz="2800" b="0" i="0" dirty="0">
                <a:solidFill>
                  <a:srgbClr val="151515"/>
                </a:solidFill>
                <a:effectLst/>
                <a:latin typeface="var(--font-serif)"/>
              </a:rPr>
              <a:t>ومن متطلبات إعادة الهندسة </a:t>
            </a:r>
          </a:p>
          <a:p>
            <a:pPr algn="r"/>
            <a:r>
              <a:rPr lang="ar-EG" sz="2800" b="0" i="0" dirty="0">
                <a:solidFill>
                  <a:srgbClr val="151515"/>
                </a:solidFill>
                <a:effectLst/>
                <a:latin typeface="var(--font-serif)"/>
              </a:rPr>
              <a:t> - تصميم المنتج </a:t>
            </a:r>
          </a:p>
          <a:p>
            <a:pPr algn="r"/>
            <a:r>
              <a:rPr lang="ar-EG" sz="2800" b="0" i="0" dirty="0">
                <a:solidFill>
                  <a:srgbClr val="151515"/>
                </a:solidFill>
                <a:effectLst/>
                <a:latin typeface="var(--font-serif)"/>
              </a:rPr>
              <a:t> - مراقبة المخزون</a:t>
            </a:r>
          </a:p>
          <a:p>
            <a:pPr algn="r"/>
            <a:r>
              <a:rPr lang="ar-EG" sz="2800" b="0" i="0" dirty="0">
                <a:solidFill>
                  <a:srgbClr val="151515"/>
                </a:solidFill>
                <a:effectLst/>
                <a:latin typeface="var(--font-serif)"/>
              </a:rPr>
              <a:t> - تنسيقًا متعدد الوظائف لتحقيق النجاح.</a:t>
            </a:r>
          </a:p>
        </p:txBody>
      </p:sp>
    </p:spTree>
    <p:extLst>
      <p:ext uri="{BB962C8B-B14F-4D97-AF65-F5344CB8AC3E}">
        <p14:creationId xmlns:p14="http://schemas.microsoft.com/office/powerpoint/2010/main" val="2515996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189110" cy="4807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effectLst/>
                <a:latin typeface="-apple-system"/>
              </a:rPr>
              <a:t>ابتكار</a:t>
            </a:r>
            <a:endParaRPr lang="ar-EG" sz="3200" b="1" i="0" dirty="0">
              <a:effectLst/>
              <a:latin typeface="-apple-system"/>
            </a:endParaRPr>
          </a:p>
          <a:p>
            <a:pPr algn="r"/>
            <a:r>
              <a:rPr lang="ar-EG" sz="3200" b="0" i="0" dirty="0">
                <a:solidFill>
                  <a:srgbClr val="151515"/>
                </a:solidFill>
                <a:effectLst/>
                <a:latin typeface="var(--font-serif)"/>
              </a:rPr>
              <a:t>الابتكار:  هو في المقام الأول تحسين المنتجات أو الخدمات الحالية، ويتطلب الابتكار جهودًا مكثفة في مجال البحث والتطوير. الابتكار يعني أن المنظمات تستخدم مهاراتها وكفاءاتها ومواردها الحالية لإنشاء سلع أو خدمات أو تكنولوجيا جديدة. هذا ما تفعله المنظمات للاستجابة بشكل أفضل لاحتياجات العملاء.</a:t>
            </a:r>
          </a:p>
          <a:p>
            <a:pPr algn="r"/>
            <a:r>
              <a:rPr lang="ar-EG" sz="3200" b="0" i="0" dirty="0">
                <a:solidFill>
                  <a:srgbClr val="151515"/>
                </a:solidFill>
                <a:effectLst/>
                <a:latin typeface="var(--font-serif)"/>
              </a:rPr>
              <a:t>قد يكون الابتكار رائعا في تحقيق النجاح الباهر، لكنه قد يؤدي إلى كارثة إذا فشلت جهود البحث والتطوير في تحقيق النتائج المرجوة. على الرغم من أن الابتكار ينطوي على مخاطر عالية، إلا أنه يتمتع بفرص أكبر للنجاح على المدى الطويل.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059299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7292" y="1289304"/>
            <a:ext cx="10913020" cy="5227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effectLst/>
                <a:latin typeface="-apple-system"/>
              </a:rPr>
              <a:t>ابتكار</a:t>
            </a:r>
            <a:endParaRPr lang="ar-EG" sz="3200" b="1" i="0" dirty="0">
              <a:effectLst/>
              <a:latin typeface="-apple-system"/>
            </a:endParaRPr>
          </a:p>
          <a:p>
            <a:pPr algn="r"/>
            <a:endParaRPr lang="ar-EG" sz="3200" b="0" i="0" dirty="0">
              <a:solidFill>
                <a:srgbClr val="151515"/>
              </a:solidFill>
              <a:effectLst/>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r>
              <a:rPr lang="ar-EG" sz="3200" b="0" i="0" dirty="0">
                <a:solidFill>
                  <a:srgbClr val="151515"/>
                </a:solidFill>
                <a:effectLst/>
                <a:latin typeface="var(--font-serif)"/>
              </a:rPr>
              <a:t>خطوات التغيير الاستراتيجي :</a:t>
            </a:r>
          </a:p>
          <a:p>
            <a:pPr algn="r"/>
            <a:r>
              <a:rPr lang="ar-EG" sz="3200" dirty="0">
                <a:solidFill>
                  <a:srgbClr val="151515"/>
                </a:solidFill>
                <a:latin typeface="var(--font-serif)"/>
              </a:rPr>
              <a:t>- تشخيص الحاجة للتغير.</a:t>
            </a:r>
          </a:p>
          <a:p>
            <a:pPr algn="r"/>
            <a:r>
              <a:rPr lang="ar-EG" sz="3200" dirty="0">
                <a:solidFill>
                  <a:srgbClr val="151515"/>
                </a:solidFill>
                <a:latin typeface="var(--font-serif)"/>
              </a:rPr>
              <a:t>- بناء فريق التغيير.</a:t>
            </a:r>
          </a:p>
          <a:p>
            <a:pPr algn="r"/>
            <a:r>
              <a:rPr lang="ar-EG" sz="3200" dirty="0">
                <a:solidFill>
                  <a:srgbClr val="151515"/>
                </a:solidFill>
                <a:latin typeface="var(--font-serif)"/>
              </a:rPr>
              <a:t>- اعداد وتنفيذ خطة التغيير.</a:t>
            </a:r>
          </a:p>
          <a:p>
            <a:pPr algn="r"/>
            <a:r>
              <a:rPr lang="ar-EG" sz="3200" dirty="0">
                <a:solidFill>
                  <a:srgbClr val="151515"/>
                </a:solidFill>
                <a:latin typeface="var(--font-serif)"/>
              </a:rPr>
              <a:t>- تحديد جوانب مقاومة التغيير.</a:t>
            </a:r>
          </a:p>
          <a:p>
            <a:pPr algn="r"/>
            <a:r>
              <a:rPr lang="ar-EG" sz="3200" dirty="0">
                <a:solidFill>
                  <a:srgbClr val="151515"/>
                </a:solidFill>
                <a:latin typeface="var(--font-serif)"/>
              </a:rPr>
              <a:t>- تقييم جوانب التغيير .</a:t>
            </a:r>
          </a:p>
          <a:p>
            <a:pPr algn="r"/>
            <a:r>
              <a:rPr lang="ar-EG" sz="3200" dirty="0">
                <a:solidFill>
                  <a:srgbClr val="151515"/>
                </a:solidFill>
                <a:latin typeface="var(--font-serif)"/>
              </a:rPr>
              <a:t> </a:t>
            </a:r>
          </a:p>
          <a:p>
            <a:pPr algn="r"/>
            <a:endParaRPr lang="ar-EG" sz="3200" dirty="0">
              <a:solidFill>
                <a:srgbClr val="151515"/>
              </a:solidFill>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672202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212844"/>
            <a:ext cx="11818374" cy="4909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a:defRPr/>
            </a:pPr>
            <a:endParaRPr lang="ar-EG" sz="3200" b="1" dirty="0">
              <a:solidFill>
                <a:srgbClr val="FF0000"/>
              </a:solidFill>
              <a:cs typeface="AL-Mohanad" pitchFamily="2" charset="-78"/>
            </a:endParaRPr>
          </a:p>
          <a:p>
            <a:pPr marL="457200" indent="-457200" algn="r">
              <a:defRPr/>
            </a:pPr>
            <a:r>
              <a:rPr lang="ar-SA" sz="3200" b="1" dirty="0">
                <a:solidFill>
                  <a:srgbClr val="FF0000"/>
                </a:solidFill>
                <a:cs typeface="AL-Mohanad" pitchFamily="2" charset="-78"/>
              </a:rPr>
              <a:t>التغيير الوظيفي</a:t>
            </a:r>
            <a:endParaRPr lang="ar-SA" sz="3200" b="1" dirty="0">
              <a:solidFill>
                <a:schemeClr val="accent1">
                  <a:lumMod val="75000"/>
                </a:schemeClr>
              </a:solidFill>
              <a:cs typeface="AL-Mohanad" pitchFamily="2" charset="-78"/>
            </a:endParaRPr>
          </a:p>
          <a:p>
            <a:pPr algn="r">
              <a:defRPr/>
            </a:pPr>
            <a:r>
              <a:rPr lang="ar-SA" sz="3200" dirty="0">
                <a:solidFill>
                  <a:schemeClr val="accent1">
                    <a:lumMod val="75000"/>
                  </a:schemeClr>
                </a:solidFill>
                <a:cs typeface="AL-Mohanad" pitchFamily="2" charset="-78"/>
              </a:rPr>
              <a:t>يرتبط التغيير الوظيفي بالأنظمة الجديدة والإجراءات وبناء المنظمة والتقنيات المؤثرة على تنظيم العمل داخل الاقسام، والتي تؤثر بشكل كبير على الافراد.</a:t>
            </a:r>
          </a:p>
          <a:p>
            <a:pPr algn="r">
              <a:defRPr/>
            </a:pPr>
            <a:r>
              <a:rPr lang="ar-SA" sz="3200" dirty="0">
                <a:solidFill>
                  <a:schemeClr val="accent1">
                    <a:lumMod val="75000"/>
                  </a:schemeClr>
                </a:solidFill>
                <a:cs typeface="AL-Mohanad" pitchFamily="2" charset="-78"/>
              </a:rPr>
              <a:t>يجب على القادة والجهات الادارية والأفراد ان يكونوا على دراية جيدة بالطرق والأساليب الفنية والإدارية التي يتغير بها الافراد.</a:t>
            </a:r>
            <a:endParaRPr lang="ar-EG" sz="3200" dirty="0">
              <a:solidFill>
                <a:schemeClr val="accent1">
                  <a:lumMod val="75000"/>
                </a:schemeClr>
              </a:solidFill>
              <a:cs typeface="AL-Mohanad" pitchFamily="2" charset="-78"/>
            </a:endParaRPr>
          </a:p>
          <a:p>
            <a:pPr algn="r">
              <a:defRPr/>
            </a:pPr>
            <a:r>
              <a:rPr lang="ar-EG" sz="3200" dirty="0">
                <a:solidFill>
                  <a:srgbClr val="333333"/>
                </a:solidFill>
                <a:latin typeface="DroidArabicKufi-Regular"/>
              </a:rPr>
              <a:t>و</a:t>
            </a:r>
            <a:r>
              <a:rPr lang="ar-EG" sz="3200" b="0" i="0" dirty="0">
                <a:solidFill>
                  <a:srgbClr val="333333"/>
                </a:solidFill>
                <a:effectLst/>
                <a:latin typeface="DroidArabicKufi-Regular"/>
              </a:rPr>
              <a:t>مفهوم التغيير الوظيفي هو تقلد وظيفة تختلف عن خبرة الموظف الأخيرة، ويحدث ذلك بسبب الظروف والتغييرات التي يمر بها الإنسان، وسعيه وراء تحسين مستواه المعيشي، وزيادة الرفاه الاجتماعي، أو اكتشاف شغف جديد داخله، أو الرغبة في البدء من جديد لأي سبب كان</a:t>
            </a:r>
            <a:br>
              <a:rPr lang="ar-EG" sz="3200" dirty="0"/>
            </a:br>
            <a:br>
              <a:rPr lang="ar-EG" sz="3200" dirty="0"/>
            </a:br>
            <a:endParaRPr lang="ar-SA" sz="3200" dirty="0">
              <a:solidFill>
                <a:schemeClr val="accent1">
                  <a:lumMod val="75000"/>
                </a:schemeClr>
              </a:solidFill>
              <a:cs typeface="AL-Mohanad" pitchFamily="2"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78515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12844"/>
            <a:ext cx="11770215" cy="5256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89F28D4-A276-8BA2-F0E3-E05ED4E7ACBC}"/>
              </a:ext>
            </a:extLst>
          </p:cNvPr>
          <p:cNvSpPr/>
          <p:nvPr/>
        </p:nvSpPr>
        <p:spPr>
          <a:xfrm>
            <a:off x="786384" y="1378686"/>
            <a:ext cx="10964166" cy="5145191"/>
          </a:xfrm>
          <a:prstGeom prst="rect">
            <a:avLst/>
          </a:prstGeom>
        </p:spPr>
        <p:txBody>
          <a:bodyPr wrap="square">
            <a:spAutoFit/>
          </a:bodyPr>
          <a:lstStyle/>
          <a:p>
            <a:pPr algn="just" rtl="1">
              <a:lnSpc>
                <a:spcPct val="107000"/>
              </a:lnSpc>
              <a:spcAft>
                <a:spcPts val="800"/>
              </a:spcAft>
              <a:buClr>
                <a:srgbClr val="000000"/>
              </a:buClr>
              <a:buFont typeface="Arial"/>
              <a:buNone/>
            </a:pPr>
            <a:r>
              <a:rPr lang="ar-EG" sz="2400" b="1" u="sng" kern="0" dirty="0">
                <a:solidFill>
                  <a:srgbClr val="000000"/>
                </a:solidFill>
                <a:highlight>
                  <a:srgbClr val="00FFFF"/>
                </a:highlight>
                <a:ea typeface="Calibri" panose="020F0502020204030204" pitchFamily="34" charset="0"/>
                <a:cs typeface="Simplified Arabic" panose="02020603050405020304" pitchFamily="18" charset="-78"/>
                <a:sym typeface="Arial"/>
              </a:rPr>
              <a:t>أنواع التغيير الوظيفي: </a:t>
            </a:r>
          </a:p>
          <a:p>
            <a:pPr marL="457200" indent="-457200" algn="r" rtl="1">
              <a:buClr>
                <a:srgbClr val="000000"/>
              </a:buClr>
              <a:buFont typeface="+mj-lt"/>
              <a:buAutoNum type="arabicPeriod"/>
              <a:defRPr/>
            </a:pPr>
            <a:r>
              <a:rPr lang="ar-EG" sz="2800" b="0" i="0" dirty="0">
                <a:solidFill>
                  <a:srgbClr val="333333"/>
                </a:solidFill>
                <a:effectLst/>
                <a:latin typeface="DroidArabicKufi-Regular"/>
              </a:rPr>
              <a:t>التغيير الوظيفي العامودي يتمثل هذا التغيير بتغيير المسؤوليات بشكل كبير، مثل أن يصبح الموظف العادي مديرًا، وليس بالضرورة أن يتحسن أداء الموظف بتحسن مسماه الوظيفي، لذا لا بد من دراسة إيجابيات وسلبيات هذه الترقية قبل الموافقة عليها أو رفضها، ومراعاة وجود التوازن بين الحياة الشخصية، والحياة العملية.</a:t>
            </a:r>
          </a:p>
          <a:p>
            <a:pPr marL="457200" indent="-457200" algn="r" rtl="1">
              <a:buClr>
                <a:srgbClr val="000000"/>
              </a:buClr>
              <a:buFont typeface="+mj-lt"/>
              <a:buAutoNum type="arabicPeriod"/>
              <a:defRPr/>
            </a:pPr>
            <a:r>
              <a:rPr lang="ar-EG" sz="2800" b="0" i="0" dirty="0">
                <a:solidFill>
                  <a:srgbClr val="333333"/>
                </a:solidFill>
                <a:effectLst/>
                <a:latin typeface="DroidArabicKufi-Regular"/>
              </a:rPr>
              <a:t>التغيير الوظيفي الأفقي يتمثل هذا التغيير بتغيير الوظيفة لواحدة أخرى من نفس المستوى، كأن ينتقل مساعد إداري إلى مطور برامج بعد أن يأخذ دورات تدريبية بذلك، ويمكن أن يؤثر هذا التغيير على الراتب بالمحل الأول، أو عند الرغبة بتغيير الروتين والبحث عن تحديات جديدة</a:t>
            </a:r>
            <a:br>
              <a:rPr lang="ar-EG" sz="2400" dirty="0"/>
            </a:br>
            <a:br>
              <a:rPr lang="ar-EG" sz="2400" dirty="0"/>
            </a:br>
            <a:br>
              <a:rPr lang="ar-EG" sz="2400" dirty="0"/>
            </a:b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716607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B10DACE-62A3-C066-B241-642318C763AA}"/>
              </a:ext>
            </a:extLst>
          </p:cNvPr>
          <p:cNvSpPr/>
          <p:nvPr/>
        </p:nvSpPr>
        <p:spPr>
          <a:xfrm>
            <a:off x="668594" y="1212844"/>
            <a:ext cx="11090788" cy="4585871"/>
          </a:xfrm>
          <a:prstGeom prst="rect">
            <a:avLst/>
          </a:prstGeom>
        </p:spPr>
        <p:txBody>
          <a:bodyPr wrap="square">
            <a:spAutoFit/>
          </a:bodyPr>
          <a:lstStyle/>
          <a:p>
            <a:pPr algn="just" rtl="1">
              <a:buClr>
                <a:srgbClr val="000000"/>
              </a:buClr>
              <a:buFont typeface="Arial"/>
              <a:buNone/>
            </a:pPr>
            <a:endParaRPr lang="ar-EG" sz="2400" b="1"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defRPr/>
            </a:pPr>
            <a:r>
              <a:rPr lang="ar-EG" sz="2800" b="0" i="0" dirty="0">
                <a:solidFill>
                  <a:srgbClr val="333333"/>
                </a:solidFill>
                <a:effectLst/>
                <a:latin typeface="DroidArabicKufi-Regular"/>
              </a:rPr>
              <a:t>3- التغيير الاستكشافي يتمثل هذا التغيير بالحفاظ على الوظيفة التي يعمل بها الشخص، مع البدء بالعمل بمهنة جديدة، مثل أن يأخذ الشخص إجازة سنوية من عمله، حتى يبدأ بتأليف كتاب في مجال ما، ففي نفس الوقت الذي يعمل به الموظف في وظيفة تأمن له دخله، فإنه يقوم بعمل يحبه أيضًا.</a:t>
            </a:r>
          </a:p>
          <a:p>
            <a:pPr algn="just" rtl="1">
              <a:buClr>
                <a:srgbClr val="000000"/>
              </a:buClr>
              <a:defRPr/>
            </a:pPr>
            <a:endParaRPr lang="ar-EG" sz="2800" b="0" i="0" dirty="0">
              <a:solidFill>
                <a:srgbClr val="333333"/>
              </a:solidFill>
              <a:effectLst/>
              <a:latin typeface="DroidArabicKufi-Regular"/>
            </a:endParaRPr>
          </a:p>
          <a:p>
            <a:pPr algn="just" rtl="1">
              <a:buClr>
                <a:srgbClr val="000000"/>
              </a:buClr>
              <a:defRPr/>
            </a:pPr>
            <a:r>
              <a:rPr lang="ar-EG" sz="2800" dirty="0">
                <a:solidFill>
                  <a:srgbClr val="333333"/>
                </a:solidFill>
                <a:latin typeface="DroidArabicKufi-Regular"/>
              </a:rPr>
              <a:t>4- </a:t>
            </a:r>
            <a:r>
              <a:rPr lang="ar-EG" sz="2800" b="0" i="0" dirty="0">
                <a:solidFill>
                  <a:srgbClr val="333333"/>
                </a:solidFill>
                <a:effectLst/>
                <a:latin typeface="DroidArabicKufi-Regular"/>
              </a:rPr>
              <a:t>التغيير الاستراتيجي يتمثل هذا التغيير، باختيار وظيفة جديدة، في سبيل تحقيق الأهداف المهنية المستقبلية، فمثلًا، يسعى الموظف الذي يعمل في قسم تكنولوجيا المعلومات، إلى الذهاب إلى وظيفة في قسم التسويق، لأنه يسعى لأن يصبح مديرًا تنفيذيًا في الشركة.</a:t>
            </a:r>
          </a:p>
          <a:p>
            <a:pPr algn="just" rtl="1">
              <a:buClr>
                <a:srgbClr val="000000"/>
              </a:buClr>
              <a:defRPr/>
            </a:pPr>
            <a:br>
              <a:rPr lang="ar-EG" sz="2400" dirty="0"/>
            </a:br>
            <a:br>
              <a:rPr lang="ar-EG" sz="2400" dirty="0"/>
            </a:br>
            <a:endParaRPr lang="ar-EG" sz="2400" b="0" i="0" dirty="0">
              <a:solidFill>
                <a:srgbClr val="333333"/>
              </a:solidFill>
              <a:effectLst/>
              <a:latin typeface="DroidArabicKufi-Regular"/>
            </a:endParaRPr>
          </a:p>
        </p:txBody>
      </p:sp>
    </p:spTree>
    <p:extLst>
      <p:ext uri="{BB962C8B-B14F-4D97-AF65-F5344CB8AC3E}">
        <p14:creationId xmlns:p14="http://schemas.microsoft.com/office/powerpoint/2010/main" val="2764394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5" name="مستطيل 4">
            <a:extLst>
              <a:ext uri="{FF2B5EF4-FFF2-40B4-BE49-F238E27FC236}">
                <a16:creationId xmlns:a16="http://schemas.microsoft.com/office/drawing/2014/main" id="{BAE05A08-111F-7672-CC10-B2FA22F5495A}"/>
              </a:ext>
            </a:extLst>
          </p:cNvPr>
          <p:cNvSpPr/>
          <p:nvPr/>
        </p:nvSpPr>
        <p:spPr>
          <a:xfrm>
            <a:off x="585217" y="1380744"/>
            <a:ext cx="10673722" cy="5866478"/>
          </a:xfrm>
          <a:prstGeom prst="rect">
            <a:avLst/>
          </a:prstGeom>
        </p:spPr>
        <p:txBody>
          <a:bodyPr wrap="square">
            <a:spAutoFit/>
          </a:bodyPr>
          <a:lstStyle/>
          <a:p>
            <a:pPr algn="just" rtl="1">
              <a:lnSpc>
                <a:spcPct val="150000"/>
              </a:lnSpc>
              <a:spcAft>
                <a:spcPts val="800"/>
              </a:spcAft>
              <a:buClr>
                <a:srgbClr val="000000"/>
              </a:buClr>
              <a:buFont typeface="Arial"/>
              <a:buNone/>
            </a:pPr>
            <a:r>
              <a:rPr lang="ar-EG" sz="2400" b="1" kern="0" dirty="0">
                <a:solidFill>
                  <a:srgbClr val="000000"/>
                </a:solidFill>
                <a:highlight>
                  <a:srgbClr val="00FFFF"/>
                </a:highlight>
                <a:ea typeface="Calibri" panose="020F0502020204030204" pitchFamily="34" charset="0"/>
                <a:cs typeface="Simplified Arabic" panose="02020603050405020304" pitchFamily="18" charset="-78"/>
                <a:sym typeface="Arial"/>
              </a:rPr>
              <a:t> التغيير الوظيفي الناجح:</a:t>
            </a:r>
          </a:p>
          <a:p>
            <a:pPr algn="just" rtl="1">
              <a:lnSpc>
                <a:spcPct val="150000"/>
              </a:lnSpc>
              <a:spcAft>
                <a:spcPts val="800"/>
              </a:spcAft>
              <a:buClr>
                <a:srgbClr val="000000"/>
              </a:buClr>
              <a:buFont typeface="Arial"/>
              <a:buNone/>
            </a:pPr>
            <a:r>
              <a:rPr lang="ar-EG" b="0" i="0" dirty="0">
                <a:solidFill>
                  <a:srgbClr val="333333"/>
                </a:solidFill>
                <a:effectLst/>
                <a:latin typeface="DroidArabicKufi-Regular"/>
              </a:rPr>
              <a:t>1- تقييم الوظيفة الحالية، ووضع الإيجابيات والسلبيات على ورقة، ومقارنتها مع العمل المراد التغيير إليه.</a:t>
            </a:r>
          </a:p>
          <a:p>
            <a:pPr algn="just" rtl="1">
              <a:lnSpc>
                <a:spcPct val="150000"/>
              </a:lnSpc>
              <a:spcAft>
                <a:spcPts val="800"/>
              </a:spcAft>
              <a:buClr>
                <a:srgbClr val="000000"/>
              </a:buClr>
              <a:buFont typeface="Arial"/>
              <a:buNone/>
            </a:pPr>
            <a:r>
              <a:rPr lang="ar-EG" b="0" i="0" dirty="0">
                <a:solidFill>
                  <a:srgbClr val="333333"/>
                </a:solidFill>
                <a:effectLst/>
                <a:latin typeface="DroidArabicKufi-Regular"/>
              </a:rPr>
              <a:t> 2- تقييم المهارات والاهتمامات، وتحديد الأنشطة المفضلة للشخص، مع فهم إذا كان الشخص يوظف مهاراته في الوظيفة الحالية أم لا. </a:t>
            </a:r>
          </a:p>
          <a:p>
            <a:pPr algn="just" rtl="1">
              <a:lnSpc>
                <a:spcPct val="150000"/>
              </a:lnSpc>
              <a:spcAft>
                <a:spcPts val="800"/>
              </a:spcAft>
              <a:buClr>
                <a:srgbClr val="000000"/>
              </a:buClr>
              <a:buFont typeface="Arial"/>
              <a:buNone/>
            </a:pPr>
            <a:r>
              <a:rPr lang="ar-EG" dirty="0">
                <a:solidFill>
                  <a:srgbClr val="333333"/>
                </a:solidFill>
                <a:latin typeface="DroidArabicKufi-Regular"/>
              </a:rPr>
              <a:t>3- </a:t>
            </a:r>
            <a:r>
              <a:rPr lang="ar-EG" b="0" i="0" dirty="0">
                <a:solidFill>
                  <a:srgbClr val="333333"/>
                </a:solidFill>
                <a:effectLst/>
                <a:latin typeface="DroidArabicKufi-Regular"/>
              </a:rPr>
              <a:t>البحث عن الوظائف البديلة المناسبة للشخص، من خلال القيام بعصف ذهني، ومناقشة هذا الموضوع مع الأصدقاء والعائلة، عند اللزوم.</a:t>
            </a:r>
          </a:p>
          <a:p>
            <a:pPr algn="just" rtl="1">
              <a:lnSpc>
                <a:spcPct val="150000"/>
              </a:lnSpc>
              <a:spcAft>
                <a:spcPts val="800"/>
              </a:spcAft>
              <a:buClr>
                <a:srgbClr val="000000"/>
              </a:buClr>
              <a:buFont typeface="Arial"/>
              <a:buNone/>
            </a:pPr>
            <a:r>
              <a:rPr lang="ar-EG" dirty="0">
                <a:solidFill>
                  <a:srgbClr val="333333"/>
                </a:solidFill>
                <a:latin typeface="DroidArabicKufi-Regular"/>
              </a:rPr>
              <a:t>4- </a:t>
            </a:r>
            <a:r>
              <a:rPr lang="ar-EG" b="0" i="0" dirty="0">
                <a:solidFill>
                  <a:srgbClr val="333333"/>
                </a:solidFill>
                <a:effectLst/>
                <a:latin typeface="DroidArabicKufi-Regular"/>
              </a:rPr>
              <a:t> إجراء مقابلات شخصية مع الأشخاص المسؤولين عن وظائف معينة، كما يمكن متابعة بعد المنصات الخاصة بالوظائف، مثل لينكد إن.</a:t>
            </a:r>
          </a:p>
          <a:p>
            <a:pPr algn="just" rtl="1">
              <a:lnSpc>
                <a:spcPct val="150000"/>
              </a:lnSpc>
              <a:spcAft>
                <a:spcPts val="800"/>
              </a:spcAft>
              <a:buClr>
                <a:srgbClr val="000000"/>
              </a:buClr>
              <a:buFont typeface="Arial"/>
              <a:buNone/>
            </a:pPr>
            <a:r>
              <a:rPr lang="ar-EG" b="0" i="0" dirty="0">
                <a:solidFill>
                  <a:srgbClr val="333333"/>
                </a:solidFill>
                <a:effectLst/>
                <a:latin typeface="DroidArabicKufi-Regular"/>
              </a:rPr>
              <a:t> 5- التطوع في المجال الذي يرغب الإنسان العمل به، فإذا أراد الشخص أن ينتقل إلى وظيفة تحرير المقالات الإخبارية، فمن الجيد أن يعمل على ذلك تطوعيًا لأحد المواقع، حتى يكون لديه تجربة من وحي الواقع قبل ترك وظيفته الحالية. </a:t>
            </a:r>
          </a:p>
          <a:p>
            <a:pPr algn="just" rtl="1">
              <a:lnSpc>
                <a:spcPct val="150000"/>
              </a:lnSpc>
              <a:spcAft>
                <a:spcPts val="800"/>
              </a:spcAft>
              <a:buClr>
                <a:srgbClr val="000000"/>
              </a:buClr>
              <a:buFont typeface="Arial"/>
              <a:buNone/>
            </a:pPr>
            <a:r>
              <a:rPr lang="ar-EG" b="0" i="0" dirty="0">
                <a:solidFill>
                  <a:srgbClr val="333333"/>
                </a:solidFill>
                <a:effectLst/>
                <a:latin typeface="DroidArabicKufi-Regular"/>
              </a:rPr>
              <a:t>6- خذ دورات وجاهية أو عبر الإنترنت، لتعزز من الخبرة الموجودة لدى الإنسان، ولتمكنه من زيادة المعرفة لديه بشأن الوظيفة الجديدة الذي يسعى للالتحاق </a:t>
            </a:r>
            <a:r>
              <a:rPr lang="ar-EG" sz="2400" b="0" i="0" dirty="0">
                <a:solidFill>
                  <a:srgbClr val="333333"/>
                </a:solidFill>
                <a:effectLst/>
                <a:latin typeface="DroidArabicKufi-Regular"/>
              </a:rPr>
              <a:t>بها.</a:t>
            </a:r>
          </a:p>
          <a:p>
            <a:pPr algn="just" rtl="1">
              <a:lnSpc>
                <a:spcPct val="150000"/>
              </a:lnSpc>
              <a:spcAft>
                <a:spcPts val="800"/>
              </a:spcAft>
              <a:buClr>
                <a:srgbClr val="000000"/>
              </a:buClr>
              <a:buFont typeface="Arial"/>
              <a:buNone/>
            </a:pPr>
            <a:br>
              <a:rPr lang="ar-EG" sz="2400" dirty="0"/>
            </a:br>
            <a:endParaRPr lang="en-US" sz="2400" b="1" kern="0" dirty="0">
              <a:solidFill>
                <a:srgbClr val="000000"/>
              </a:solidFill>
              <a:latin typeface="Arial"/>
              <a:cs typeface="AL-Mohanad Bold" pitchFamily="2" charset="-78"/>
              <a:sym typeface="Arial"/>
            </a:endParaRPr>
          </a:p>
        </p:txBody>
      </p:sp>
    </p:spTree>
    <p:extLst>
      <p:ext uri="{BB962C8B-B14F-4D97-AF65-F5344CB8AC3E}">
        <p14:creationId xmlns:p14="http://schemas.microsoft.com/office/powerpoint/2010/main" val="846130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AF98697-C84A-8C26-4A83-FDA809522FFA}"/>
              </a:ext>
            </a:extLst>
          </p:cNvPr>
          <p:cNvSpPr/>
          <p:nvPr/>
        </p:nvSpPr>
        <p:spPr>
          <a:xfrm>
            <a:off x="523795" y="1500169"/>
            <a:ext cx="11222064" cy="3539430"/>
          </a:xfrm>
          <a:prstGeom prst="rect">
            <a:avLst/>
          </a:prstGeom>
        </p:spPr>
        <p:txBody>
          <a:bodyPr wrap="square">
            <a:spAutoFit/>
          </a:bodyPr>
          <a:lstStyle/>
          <a:p>
            <a:pPr marL="457200" indent="-457200" algn="r">
              <a:defRPr/>
            </a:pPr>
            <a:r>
              <a:rPr lang="ar-SA" sz="2800" b="1" dirty="0">
                <a:solidFill>
                  <a:srgbClr val="FF0000"/>
                </a:solidFill>
                <a:cs typeface="AL-Mohanad" pitchFamily="2" charset="-78"/>
              </a:rPr>
              <a:t>التغيير التطوير</a:t>
            </a:r>
            <a:r>
              <a:rPr lang="ar-EG" sz="2800" b="1" dirty="0">
                <a:solidFill>
                  <a:srgbClr val="FF0000"/>
                </a:solidFill>
                <a:cs typeface="AL-Mohanad" pitchFamily="2" charset="-78"/>
              </a:rPr>
              <a:t>ي: </a:t>
            </a:r>
            <a:r>
              <a:rPr lang="ar-SA" sz="2800" dirty="0">
                <a:cs typeface="AL-Mohanad" pitchFamily="2" charset="-78"/>
              </a:rPr>
              <a:t>هو ابسط انواع التغيير في المنظمات، حيث يتم وصف الوضع الجديد بأنه تحسين وتطوير للوضع القديم، اذ لا يشمل الحلول التي تتطلب تغييرا عميقا في المنظمة.</a:t>
            </a:r>
          </a:p>
          <a:p>
            <a:pPr algn="r">
              <a:defRPr/>
            </a:pPr>
            <a:r>
              <a:rPr lang="ar-EG" sz="2800" b="1" dirty="0">
                <a:cs typeface="AL-Mohanad" pitchFamily="2" charset="-78"/>
              </a:rPr>
              <a:t>و</a:t>
            </a:r>
            <a:r>
              <a:rPr lang="ar-SA" sz="2800" b="1" dirty="0">
                <a:cs typeface="AL-Mohanad" pitchFamily="2" charset="-78"/>
              </a:rPr>
              <a:t>يقوم التغيير التطويري على فرضيتين هما</a:t>
            </a:r>
            <a:r>
              <a:rPr lang="ar-SA" sz="2800" dirty="0">
                <a:cs typeface="AL-Mohanad" pitchFamily="2" charset="-78"/>
              </a:rPr>
              <a:t>:</a:t>
            </a:r>
          </a:p>
          <a:p>
            <a:pPr marL="1246188" algn="r">
              <a:defRPr/>
            </a:pPr>
            <a:r>
              <a:rPr lang="ar-EG" sz="2800" dirty="0">
                <a:cs typeface="AL-Mohanad" pitchFamily="2" charset="-78"/>
              </a:rPr>
              <a:t>- </a:t>
            </a:r>
            <a:r>
              <a:rPr lang="ar-SA" sz="2800" dirty="0">
                <a:cs typeface="AL-Mohanad" pitchFamily="2" charset="-78"/>
              </a:rPr>
              <a:t>لدى الافراد في المنظمة القدرة على التقدم والتطوير.</a:t>
            </a:r>
          </a:p>
          <a:p>
            <a:pPr marL="1246188" algn="r">
              <a:defRPr/>
            </a:pPr>
            <a:r>
              <a:rPr lang="ar-EG" sz="2800" dirty="0">
                <a:cs typeface="AL-Mohanad" pitchFamily="2" charset="-78"/>
              </a:rPr>
              <a:t>- </a:t>
            </a:r>
            <a:r>
              <a:rPr lang="ar-SA" sz="2800" dirty="0">
                <a:cs typeface="AL-Mohanad" pitchFamily="2" charset="-78"/>
              </a:rPr>
              <a:t>يتطور الافراد عندما يتم تحفيزهم وتدريبهم بشكل مناسب.</a:t>
            </a:r>
          </a:p>
          <a:p>
            <a:pPr algn="r">
              <a:defRPr/>
            </a:pPr>
            <a:r>
              <a:rPr lang="ar-EG" sz="2800" dirty="0">
                <a:cs typeface="AL-Mohanad" pitchFamily="2" charset="-78"/>
              </a:rPr>
              <a:t>و</a:t>
            </a:r>
            <a:r>
              <a:rPr lang="ar-SA" sz="2800" dirty="0">
                <a:cs typeface="AL-Mohanad" pitchFamily="2" charset="-78"/>
              </a:rPr>
              <a:t>يهدف التغيير التطويري الى مسايرة الظروف المحيطة، او تحسين عمليات التشغيل.</a:t>
            </a:r>
          </a:p>
          <a:p>
            <a:pPr algn="r">
              <a:defRPr/>
            </a:pPr>
            <a:r>
              <a:rPr lang="ar-EG" sz="2800" dirty="0">
                <a:cs typeface="AL-Mohanad" pitchFamily="2" charset="-78"/>
              </a:rPr>
              <a:t>كما </a:t>
            </a:r>
            <a:r>
              <a:rPr lang="ar-SA" sz="2800" dirty="0">
                <a:cs typeface="AL-Mohanad" pitchFamily="2" charset="-78"/>
              </a:rPr>
              <a:t>يتطلب هذا التغيير وضع خطة يتم تنفيذها حسب جدول زمني وميزانية محددة </a:t>
            </a:r>
            <a:br>
              <a:rPr lang="ar-SA" sz="2800" dirty="0">
                <a:cs typeface="AL-Mohanad" pitchFamily="2" charset="-78"/>
              </a:rPr>
            </a:br>
            <a:r>
              <a:rPr lang="ar-SA" sz="2800" dirty="0">
                <a:cs typeface="AL-Mohanad" pitchFamily="2" charset="-78"/>
              </a:rPr>
              <a:t>من خلال المشاركة في المعلومات حول اسباب زيادة الاداء في المنظمة.</a:t>
            </a:r>
          </a:p>
        </p:txBody>
      </p:sp>
    </p:spTree>
    <p:extLst>
      <p:ext uri="{BB962C8B-B14F-4D97-AF65-F5344CB8AC3E}">
        <p14:creationId xmlns:p14="http://schemas.microsoft.com/office/powerpoint/2010/main" val="874868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AF98697-C84A-8C26-4A83-FDA809522FFA}"/>
              </a:ext>
            </a:extLst>
          </p:cNvPr>
          <p:cNvSpPr/>
          <p:nvPr/>
        </p:nvSpPr>
        <p:spPr>
          <a:xfrm>
            <a:off x="523795" y="1500169"/>
            <a:ext cx="11222064" cy="3108543"/>
          </a:xfrm>
          <a:prstGeom prst="rect">
            <a:avLst/>
          </a:prstGeom>
        </p:spPr>
        <p:txBody>
          <a:bodyPr wrap="square">
            <a:spAutoFit/>
          </a:bodyPr>
          <a:lstStyle/>
          <a:p>
            <a:pPr marL="457200" indent="-457200" algn="r">
              <a:defRPr/>
            </a:pPr>
            <a:r>
              <a:rPr lang="ar-SA" sz="2800" b="1" dirty="0">
                <a:solidFill>
                  <a:srgbClr val="FF0000"/>
                </a:solidFill>
                <a:cs typeface="AL-Mohanad" pitchFamily="2" charset="-78"/>
              </a:rPr>
              <a:t>4- التغيير التحويلي</a:t>
            </a:r>
          </a:p>
          <a:p>
            <a:pPr algn="r">
              <a:defRPr/>
            </a:pPr>
            <a:r>
              <a:rPr lang="ar-SA" sz="2800" dirty="0">
                <a:cs typeface="AL-Mohanad" pitchFamily="2" charset="-78"/>
              </a:rPr>
              <a:t>يعد من اعقد انواع التغيير، ويحدث عندما يدرك المدراء ان هناك مشكلة يجب معالجتها او فرصة يجب اغتنامها.</a:t>
            </a:r>
          </a:p>
          <a:p>
            <a:pPr algn="r">
              <a:defRPr/>
            </a:pPr>
            <a:r>
              <a:rPr lang="ar-SA" sz="2800" dirty="0">
                <a:cs typeface="AL-Mohanad" pitchFamily="2" charset="-78"/>
              </a:rPr>
              <a:t>يندرج ضمن هذا النوع ما يلي:</a:t>
            </a:r>
          </a:p>
          <a:p>
            <a:pPr marL="1063625" algn="r">
              <a:defRPr/>
            </a:pPr>
            <a:r>
              <a:rPr lang="ar-EG" sz="2800" dirty="0">
                <a:cs typeface="AL-Mohanad" pitchFamily="2" charset="-78"/>
              </a:rPr>
              <a:t>- </a:t>
            </a:r>
            <a:r>
              <a:rPr lang="ar-SA" sz="2800" dirty="0">
                <a:cs typeface="AL-Mohanad" pitchFamily="2" charset="-78"/>
              </a:rPr>
              <a:t>اعداد وتوظيف تقنيات وحاسبات تتطلب تغيير رئيسي في سلوك الافراد.</a:t>
            </a:r>
          </a:p>
          <a:p>
            <a:pPr marL="1063625" algn="r">
              <a:defRPr/>
            </a:pPr>
            <a:r>
              <a:rPr lang="ar-EG" sz="2800" dirty="0">
                <a:cs typeface="AL-Mohanad" pitchFamily="2" charset="-78"/>
              </a:rPr>
              <a:t>- </a:t>
            </a:r>
            <a:r>
              <a:rPr lang="ar-SA" sz="2800" dirty="0">
                <a:cs typeface="AL-Mohanad" pitchFamily="2" charset="-78"/>
              </a:rPr>
              <a:t>عملية التنظيم وإعادة الهيكلة في المنظمة.</a:t>
            </a:r>
          </a:p>
          <a:p>
            <a:pPr marL="1063625" algn="r">
              <a:defRPr/>
            </a:pPr>
            <a:r>
              <a:rPr lang="ar-EG" sz="2800" dirty="0">
                <a:cs typeface="AL-Mohanad" pitchFamily="2" charset="-78"/>
              </a:rPr>
              <a:t>- </a:t>
            </a:r>
            <a:r>
              <a:rPr lang="ar-SA" sz="2800" dirty="0">
                <a:cs typeface="AL-Mohanad" pitchFamily="2" charset="-78"/>
              </a:rPr>
              <a:t>تقديم منتجات او خدمات جديدة. </a:t>
            </a:r>
          </a:p>
        </p:txBody>
      </p:sp>
    </p:spTree>
    <p:extLst>
      <p:ext uri="{BB962C8B-B14F-4D97-AF65-F5344CB8AC3E}">
        <p14:creationId xmlns:p14="http://schemas.microsoft.com/office/powerpoint/2010/main" val="30239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630685" cy="4965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F392E8E8-B18D-4FFC-9217-0CB2AAD4B72A}"/>
              </a:ext>
            </a:extLst>
          </p:cNvPr>
          <p:cNvSpPr/>
          <p:nvPr/>
        </p:nvSpPr>
        <p:spPr>
          <a:xfrm>
            <a:off x="560439" y="1500169"/>
            <a:ext cx="11320386" cy="369332"/>
          </a:xfrm>
          <a:prstGeom prst="rect">
            <a:avLst/>
          </a:prstGeom>
        </p:spPr>
        <p:txBody>
          <a:bodyPr wrap="square">
            <a:spAutoFit/>
          </a:bodyPr>
          <a:lstStyle/>
          <a:p>
            <a:pPr algn="just" rtl="1">
              <a:buClr>
                <a:srgbClr val="000000"/>
              </a:buClr>
            </a:pPr>
            <a:r>
              <a:rPr lang="ar-EG" kern="100" dirty="0">
                <a:solidFill>
                  <a:srgbClr val="000000"/>
                </a:solidFill>
                <a:ea typeface="Calibri" panose="020F0502020204030204" pitchFamily="34" charset="0"/>
                <a:cs typeface="Arial" panose="020B0604020202020204" pitchFamily="34" charset="0"/>
                <a:sym typeface="Arial"/>
              </a:rPr>
              <a:t>ومن أنواع وأشكال التغيير ما يلي :</a:t>
            </a:r>
            <a:endParaRPr lang="en-GB" kern="100" dirty="0">
              <a:solidFill>
                <a:srgbClr val="000000"/>
              </a:solidFill>
              <a:ea typeface="Calibri" panose="020F0502020204030204" pitchFamily="34" charset="0"/>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5EED4A51-D8D2-B4B9-096C-22E5782E1A2F}"/>
              </a:ext>
            </a:extLst>
          </p:cNvPr>
          <p:cNvGraphicFramePr>
            <a:graphicFrameLocks noGrp="1"/>
          </p:cNvGraphicFramePr>
          <p:nvPr>
            <p:extLst>
              <p:ext uri="{D42A27DB-BD31-4B8C-83A1-F6EECF244321}">
                <p14:modId xmlns:p14="http://schemas.microsoft.com/office/powerpoint/2010/main" val="3386084073"/>
              </p:ext>
            </p:extLst>
          </p:nvPr>
        </p:nvGraphicFramePr>
        <p:xfrm>
          <a:off x="1100329" y="2156826"/>
          <a:ext cx="8551354" cy="3503310"/>
        </p:xfrm>
        <a:graphic>
          <a:graphicData uri="http://schemas.openxmlformats.org/drawingml/2006/table">
            <a:tbl>
              <a:tblPr rtl="1" firstRow="1" firstCol="1" bandRow="1">
                <a:tableStyleId>{5C22544A-7EE6-4342-B048-85BDC9FD1C3A}</a:tableStyleId>
              </a:tblPr>
              <a:tblGrid>
                <a:gridCol w="3196019">
                  <a:extLst>
                    <a:ext uri="{9D8B030D-6E8A-4147-A177-3AD203B41FA5}">
                      <a16:colId xmlns:a16="http://schemas.microsoft.com/office/drawing/2014/main" val="18412580"/>
                    </a:ext>
                  </a:extLst>
                </a:gridCol>
                <a:gridCol w="5355335">
                  <a:extLst>
                    <a:ext uri="{9D8B030D-6E8A-4147-A177-3AD203B41FA5}">
                      <a16:colId xmlns:a16="http://schemas.microsoft.com/office/drawing/2014/main" val="3030760695"/>
                    </a:ext>
                  </a:extLst>
                </a:gridCol>
              </a:tblGrid>
              <a:tr h="3503310">
                <a:tc>
                  <a:txBody>
                    <a:bodyPr/>
                    <a:lstStyle/>
                    <a:p>
                      <a:pPr marL="342900" lvl="0" indent="-342900" algn="ctr" rtl="1">
                        <a:lnSpc>
                          <a:spcPct val="110000"/>
                        </a:lnSpc>
                        <a:spcAft>
                          <a:spcPts val="1140"/>
                        </a:spcAft>
                        <a:buFont typeface="+mj-lt"/>
                        <a:buAutoNum type="arabicPeriod"/>
                      </a:pPr>
                      <a:r>
                        <a:rPr lang="ar-SA" sz="2000" u="sng" dirty="0">
                          <a:effectLst/>
                          <a:latin typeface="Arial" panose="020B0604020202020204" pitchFamily="34" charset="0"/>
                          <a:cs typeface="Arial" panose="020B0604020202020204" pitchFamily="34" charset="0"/>
                        </a:rPr>
                        <a:t>حسب الأسباب</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indent="-342900" algn="r" rtl="1">
                        <a:lnSpc>
                          <a:spcPct val="115000"/>
                        </a:lnSpc>
                        <a:spcAft>
                          <a:spcPts val="1000"/>
                        </a:spcAft>
                        <a:buFont typeface="Arial" panose="020B0604020202020204" pitchFamily="34" charset="0"/>
                        <a:buChar char="•"/>
                      </a:pPr>
                      <a:r>
                        <a:rPr lang="ar-SA" sz="2000" dirty="0">
                          <a:solidFill>
                            <a:srgbClr val="FF0000"/>
                          </a:solidFill>
                          <a:effectLst/>
                          <a:highlight>
                            <a:srgbClr val="FFFF00"/>
                          </a:highlight>
                          <a:latin typeface="Arial" panose="020B0604020202020204" pitchFamily="34" charset="0"/>
                          <a:cs typeface="Arial" panose="020B0604020202020204" pitchFamily="34" charset="0"/>
                        </a:rPr>
                        <a:t>تغيير استجابة لضغوط خارجية</a:t>
                      </a:r>
                      <a:r>
                        <a:rPr lang="ar-EG" sz="2000" dirty="0">
                          <a:solidFill>
                            <a:srgbClr val="FF0000"/>
                          </a:solidFill>
                          <a:effectLst/>
                          <a:highlight>
                            <a:srgbClr val="FFFF00"/>
                          </a:highlight>
                          <a:latin typeface="Arial" panose="020B0604020202020204" pitchFamily="34" charset="0"/>
                          <a:cs typeface="Arial" panose="020B0604020202020204" pitchFamily="34" charset="0"/>
                        </a:rPr>
                        <a:t>: </a:t>
                      </a:r>
                      <a:r>
                        <a:rPr lang="en-US" sz="2000" dirty="0">
                          <a:solidFill>
                            <a:srgbClr val="FF0000"/>
                          </a:solidFill>
                          <a:effectLst/>
                          <a:highlight>
                            <a:srgbClr val="FFFF00"/>
                          </a:highlight>
                          <a:latin typeface="Arial" panose="020B0604020202020204" pitchFamily="34" charset="0"/>
                          <a:cs typeface="Arial" panose="020B0604020202020204" pitchFamily="34" charset="0"/>
                        </a:rPr>
                        <a:t> </a:t>
                      </a:r>
                      <a:r>
                        <a:rPr lang="ar-SA" sz="2000" dirty="0">
                          <a:solidFill>
                            <a:srgbClr val="FF0000"/>
                          </a:solidFill>
                          <a:effectLst/>
                          <a:highlight>
                            <a:srgbClr val="FFFF00"/>
                          </a:highlight>
                          <a:latin typeface="Arial" panose="020B0604020202020204" pitchFamily="34" charset="0"/>
                          <a:cs typeface="Arial" panose="020B0604020202020204" pitchFamily="34" charset="0"/>
                        </a:rPr>
                        <a:t>في هذه الحالة قيام المنظمة بالتغيير أمر حتمي وليس اختياري</a:t>
                      </a:r>
                      <a:endParaRPr lang="en-GB" sz="2000" dirty="0">
                        <a:solidFill>
                          <a:srgbClr val="FF0000"/>
                        </a:solidFill>
                        <a:effectLst/>
                        <a:highlight>
                          <a:srgbClr val="FFFF00"/>
                        </a:highlight>
                        <a:latin typeface="Arial" panose="020B0604020202020204" pitchFamily="34" charset="0"/>
                        <a:cs typeface="Arial" panose="020B0604020202020204" pitchFamily="34" charset="0"/>
                      </a:endParaRPr>
                    </a:p>
                    <a:p>
                      <a:pPr marL="342900" indent="-342900" algn="r" rtl="1">
                        <a:buFont typeface="Arial" panose="020B0604020202020204" pitchFamily="34" charset="0"/>
                        <a:buChar char="•"/>
                      </a:pPr>
                      <a:r>
                        <a:rPr lang="ar-SA" sz="2000" dirty="0">
                          <a:solidFill>
                            <a:srgbClr val="FF0000"/>
                          </a:solidFill>
                          <a:effectLst/>
                          <a:highlight>
                            <a:srgbClr val="FFFF00"/>
                          </a:highlight>
                          <a:latin typeface="Arial" panose="020B0604020202020204" pitchFamily="34" charset="0"/>
                          <a:cs typeface="Arial" panose="020B0604020202020204" pitchFamily="34" charset="0"/>
                        </a:rPr>
                        <a:t>تغيير هادف لحل مشاكل داخلية</a:t>
                      </a:r>
                      <a:r>
                        <a:rPr lang="ar-EG" sz="2000" dirty="0">
                          <a:solidFill>
                            <a:srgbClr val="FF0000"/>
                          </a:solidFill>
                          <a:effectLst/>
                          <a:highlight>
                            <a:srgbClr val="FFFF00"/>
                          </a:highlight>
                          <a:latin typeface="Arial" panose="020B0604020202020204" pitchFamily="34" charset="0"/>
                          <a:cs typeface="Arial" panose="020B0604020202020204" pitchFamily="34" charset="0"/>
                        </a:rPr>
                        <a:t>: </a:t>
                      </a:r>
                      <a:r>
                        <a:rPr lang="en-US" sz="2000" dirty="0">
                          <a:solidFill>
                            <a:srgbClr val="FF0000"/>
                          </a:solidFill>
                          <a:effectLst/>
                          <a:highlight>
                            <a:srgbClr val="FFFF00"/>
                          </a:highlight>
                          <a:latin typeface="Arial" panose="020B0604020202020204" pitchFamily="34" charset="0"/>
                          <a:cs typeface="Arial" panose="020B0604020202020204" pitchFamily="34" charset="0"/>
                        </a:rPr>
                        <a:t> </a:t>
                      </a:r>
                      <a:r>
                        <a:rPr lang="ar-SA" sz="2000" dirty="0">
                          <a:solidFill>
                            <a:srgbClr val="FF0000"/>
                          </a:solidFill>
                          <a:effectLst/>
                          <a:highlight>
                            <a:srgbClr val="FFFF00"/>
                          </a:highlight>
                          <a:latin typeface="Arial" panose="020B0604020202020204" pitchFamily="34" charset="0"/>
                          <a:cs typeface="Arial" panose="020B0604020202020204" pitchFamily="34" charset="0"/>
                        </a:rPr>
                        <a:t>يدفعها إلى تغيير داخلي يحل هذه المشاكل ويحسن أدائها.</a:t>
                      </a:r>
                      <a:endParaRPr lang="en-GB" sz="2000" dirty="0">
                        <a:solidFill>
                          <a:srgbClr val="FF0000"/>
                        </a:solidFill>
                        <a:effectLst/>
                        <a:highlight>
                          <a:srgbClr val="FFFF00"/>
                        </a:highlight>
                        <a:latin typeface="Arial" panose="020B0604020202020204" pitchFamily="34" charset="0"/>
                        <a:cs typeface="Arial" panose="020B0604020202020204" pitchFamily="34" charset="0"/>
                      </a:endParaRPr>
                    </a:p>
                    <a:p>
                      <a:pPr marL="342900" indent="-342900" algn="r" rtl="1">
                        <a:lnSpc>
                          <a:spcPct val="115000"/>
                        </a:lnSpc>
                        <a:spcAft>
                          <a:spcPts val="1000"/>
                        </a:spcAft>
                        <a:buFont typeface="Arial" panose="020B0604020202020204" pitchFamily="34" charset="0"/>
                        <a:buChar char="•"/>
                      </a:pPr>
                      <a:r>
                        <a:rPr lang="ar-SA" sz="2000" dirty="0">
                          <a:solidFill>
                            <a:srgbClr val="FF0000"/>
                          </a:solidFill>
                          <a:effectLst/>
                          <a:highlight>
                            <a:srgbClr val="FFFF00"/>
                          </a:highlight>
                          <a:latin typeface="Arial" panose="020B0604020202020204" pitchFamily="34" charset="0"/>
                          <a:cs typeface="Arial" panose="020B0604020202020204" pitchFamily="34" charset="0"/>
                        </a:rPr>
                        <a:t>تغيير يهدف السيطرة على المحيط</a:t>
                      </a:r>
                      <a:r>
                        <a:rPr lang="ar-EG" sz="2000" dirty="0">
                          <a:solidFill>
                            <a:srgbClr val="FF0000"/>
                          </a:solidFill>
                          <a:effectLst/>
                          <a:highlight>
                            <a:srgbClr val="FFFF00"/>
                          </a:highlight>
                          <a:latin typeface="Arial" panose="020B0604020202020204" pitchFamily="34" charset="0"/>
                          <a:cs typeface="Arial" panose="020B0604020202020204" pitchFamily="34" charset="0"/>
                        </a:rPr>
                        <a:t>: </a:t>
                      </a:r>
                      <a:r>
                        <a:rPr lang="ar-SA" sz="2000" dirty="0">
                          <a:solidFill>
                            <a:srgbClr val="FF0000"/>
                          </a:solidFill>
                          <a:effectLst/>
                          <a:highlight>
                            <a:srgbClr val="FFFF00"/>
                          </a:highlight>
                          <a:latin typeface="Arial" panose="020B0604020202020204" pitchFamily="34" charset="0"/>
                          <a:cs typeface="Arial" panose="020B0604020202020204" pitchFamily="34" charset="0"/>
                        </a:rPr>
                        <a:t>يحدث هذا التغيير بدافع من المنظمة، ووفق إرادتها دون ضغوط خارجية أو داخلية، وذلك قصد تأثيرها في المحيط وإحداث التغيير فيه لصالحها.</a:t>
                      </a:r>
                      <a:endParaRPr lang="en-GB" sz="2000" dirty="0">
                        <a:solidFill>
                          <a:srgbClr val="FF0000"/>
                        </a:solidFill>
                        <a:effectLst/>
                        <a:highlight>
                          <a:srgbClr val="FFFF00"/>
                        </a:highligh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03192902"/>
                  </a:ext>
                </a:extLst>
              </a:tr>
            </a:tbl>
          </a:graphicData>
        </a:graphic>
      </p:graphicFrame>
    </p:spTree>
    <p:extLst>
      <p:ext uri="{BB962C8B-B14F-4D97-AF65-F5344CB8AC3E}">
        <p14:creationId xmlns:p14="http://schemas.microsoft.com/office/powerpoint/2010/main" val="986171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3459" y="1288026"/>
            <a:ext cx="11497366"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11" name="Table 10">
            <a:extLst>
              <a:ext uri="{FF2B5EF4-FFF2-40B4-BE49-F238E27FC236}">
                <a16:creationId xmlns:a16="http://schemas.microsoft.com/office/drawing/2014/main" id="{0A0886C0-DC30-F0EE-8DDB-1B42A42A6387}"/>
              </a:ext>
            </a:extLst>
          </p:cNvPr>
          <p:cNvGraphicFramePr>
            <a:graphicFrameLocks noGrp="1"/>
          </p:cNvGraphicFramePr>
          <p:nvPr>
            <p:extLst>
              <p:ext uri="{D42A27DB-BD31-4B8C-83A1-F6EECF244321}">
                <p14:modId xmlns:p14="http://schemas.microsoft.com/office/powerpoint/2010/main" val="109166810"/>
              </p:ext>
            </p:extLst>
          </p:nvPr>
        </p:nvGraphicFramePr>
        <p:xfrm>
          <a:off x="1631576" y="1500170"/>
          <a:ext cx="8516471" cy="4730302"/>
        </p:xfrm>
        <a:graphic>
          <a:graphicData uri="http://schemas.openxmlformats.org/drawingml/2006/table">
            <a:tbl>
              <a:tblPr rtl="1" firstRow="1" firstCol="1" bandRow="1">
                <a:tableStyleId>{5C22544A-7EE6-4342-B048-85BDC9FD1C3A}</a:tableStyleId>
              </a:tblPr>
              <a:tblGrid>
                <a:gridCol w="3665452">
                  <a:extLst>
                    <a:ext uri="{9D8B030D-6E8A-4147-A177-3AD203B41FA5}">
                      <a16:colId xmlns:a16="http://schemas.microsoft.com/office/drawing/2014/main" val="3194725281"/>
                    </a:ext>
                  </a:extLst>
                </a:gridCol>
                <a:gridCol w="4851019">
                  <a:extLst>
                    <a:ext uri="{9D8B030D-6E8A-4147-A177-3AD203B41FA5}">
                      <a16:colId xmlns:a16="http://schemas.microsoft.com/office/drawing/2014/main" val="3740461099"/>
                    </a:ext>
                  </a:extLst>
                </a:gridCol>
              </a:tblGrid>
              <a:tr h="4730302">
                <a:tc>
                  <a:txBody>
                    <a:bodyPr/>
                    <a:lstStyle/>
                    <a:p>
                      <a:pPr marL="0" lvl="0" indent="0" algn="ctr" rtl="1">
                        <a:lnSpc>
                          <a:spcPct val="110000"/>
                        </a:lnSpc>
                        <a:spcAft>
                          <a:spcPts val="1140"/>
                        </a:spcAft>
                        <a:buFont typeface="+mj-lt"/>
                        <a:buNone/>
                      </a:pPr>
                      <a:r>
                        <a:rPr lang="ar-EG" sz="1800" u="sng" dirty="0">
                          <a:effectLst/>
                          <a:latin typeface="Arial" panose="020B0604020202020204" pitchFamily="34" charset="0"/>
                          <a:cs typeface="Arial" panose="020B0604020202020204" pitchFamily="34" charset="0"/>
                        </a:rPr>
                        <a:t>2- </a:t>
                      </a:r>
                      <a:r>
                        <a:rPr lang="ar-SA" sz="1800" u="sng" dirty="0">
                          <a:effectLst/>
                          <a:latin typeface="Arial" panose="020B0604020202020204" pitchFamily="34" charset="0"/>
                          <a:cs typeface="Arial" panose="020B0604020202020204" pitchFamily="34" charset="0"/>
                        </a:rPr>
                        <a:t>حسب أسلوب مواجهة تغيرات المحيط</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285750" indent="-285750" algn="r" rtl="1">
                        <a:buFont typeface="Arial" panose="020B0604020202020204" pitchFamily="34" charset="0"/>
                        <a:buChar char="•"/>
                      </a:pPr>
                      <a:r>
                        <a:rPr lang="ar-SA" sz="1800" dirty="0">
                          <a:solidFill>
                            <a:srgbClr val="FF0000"/>
                          </a:solidFill>
                          <a:effectLst/>
                          <a:highlight>
                            <a:srgbClr val="FFFF00"/>
                          </a:highlight>
                          <a:latin typeface="Arial" panose="020B0604020202020204" pitchFamily="34" charset="0"/>
                          <a:cs typeface="Arial" panose="020B0604020202020204" pitchFamily="34" charset="0"/>
                        </a:rPr>
                        <a:t>تغيير مخطط </a:t>
                      </a:r>
                      <a:r>
                        <a:rPr lang="ar-EG" sz="1800" dirty="0">
                          <a:solidFill>
                            <a:srgbClr val="FF0000"/>
                          </a:solidFill>
                          <a:effectLst/>
                          <a:highlight>
                            <a:srgbClr val="FFFF00"/>
                          </a:highlight>
                          <a:latin typeface="Arial" panose="020B0604020202020204" pitchFamily="34" charset="0"/>
                          <a:cs typeface="Arial" panose="020B0604020202020204" pitchFamily="34" charset="0"/>
                        </a:rPr>
                        <a:t>: </a:t>
                      </a:r>
                      <a:r>
                        <a:rPr lang="ar-SA" sz="1800" dirty="0">
                          <a:solidFill>
                            <a:srgbClr val="FF0000"/>
                          </a:solidFill>
                          <a:effectLst/>
                          <a:highlight>
                            <a:srgbClr val="FFFF00"/>
                          </a:highlight>
                          <a:latin typeface="Arial" panose="020B0604020202020204" pitchFamily="34" charset="0"/>
                          <a:cs typeface="Arial" panose="020B0604020202020204" pitchFamily="34" charset="0"/>
                        </a:rPr>
                        <a:t>ونقصد بالتغيير المخطط ذلك الإجراء الإداري الهادف إلى إحداث تعديل معين ومحسوب في المنظمة أو أحد عناصرها وفقاً لخطة زمنية وعلى أساس تفكير وتقدير لتكلفة التغيير ومتطلباته من ناحية والفوائد المترتبة عليه من ناحية أخرى.</a:t>
                      </a:r>
                      <a:endParaRPr lang="en-GB" sz="1800" dirty="0">
                        <a:solidFill>
                          <a:srgbClr val="FF0000"/>
                        </a:solidFill>
                        <a:effectLst/>
                        <a:highlight>
                          <a:srgbClr val="FFFF00"/>
                        </a:highlight>
                        <a:latin typeface="Arial" panose="020B0604020202020204" pitchFamily="34" charset="0"/>
                        <a:cs typeface="Arial" panose="020B0604020202020204" pitchFamily="34" charset="0"/>
                      </a:endParaRPr>
                    </a:p>
                    <a:p>
                      <a:pPr marL="285750" indent="-285750" algn="r" rtl="1">
                        <a:buFont typeface="Arial" panose="020B0604020202020204" pitchFamily="34" charset="0"/>
                        <a:buChar char="•"/>
                      </a:pPr>
                      <a:r>
                        <a:rPr lang="ar-SA" sz="1800" dirty="0">
                          <a:solidFill>
                            <a:srgbClr val="FF0000"/>
                          </a:solidFill>
                          <a:effectLst/>
                          <a:highlight>
                            <a:srgbClr val="FFFF00"/>
                          </a:highlight>
                          <a:latin typeface="Arial" panose="020B0604020202020204" pitchFamily="34" charset="0"/>
                          <a:cs typeface="Arial" panose="020B0604020202020204" pitchFamily="34" charset="0"/>
                        </a:rPr>
                        <a:t> تغيير دفاعي </a:t>
                      </a:r>
                      <a:r>
                        <a:rPr lang="ar-EG" sz="1800" dirty="0">
                          <a:solidFill>
                            <a:srgbClr val="FF0000"/>
                          </a:solidFill>
                          <a:effectLst/>
                          <a:highlight>
                            <a:srgbClr val="FFFF00"/>
                          </a:highlight>
                          <a:latin typeface="Arial" panose="020B0604020202020204" pitchFamily="34" charset="0"/>
                          <a:cs typeface="Arial" panose="020B0604020202020204" pitchFamily="34" charset="0"/>
                        </a:rPr>
                        <a:t>: </a:t>
                      </a:r>
                      <a:r>
                        <a:rPr lang="ar-SA" sz="1800" dirty="0">
                          <a:solidFill>
                            <a:srgbClr val="FF0000"/>
                          </a:solidFill>
                          <a:effectLst/>
                          <a:highlight>
                            <a:srgbClr val="FFFF00"/>
                          </a:highlight>
                          <a:latin typeface="Arial" panose="020B0604020202020204" pitchFamily="34" charset="0"/>
                          <a:cs typeface="Arial" panose="020B0604020202020204" pitchFamily="34" charset="0"/>
                        </a:rPr>
                        <a:t>هذا النمط من التغيير يعتبر تقليدياً وهو يأخذ شكلاً من أشكال ردود فعل المنظمات</a:t>
                      </a:r>
                      <a:endParaRPr lang="en-GB" sz="1800" dirty="0">
                        <a:solidFill>
                          <a:srgbClr val="FF0000"/>
                        </a:solidFill>
                        <a:effectLst/>
                        <a:highlight>
                          <a:srgbClr val="FFFF00"/>
                        </a:highlight>
                        <a:latin typeface="Arial" panose="020B0604020202020204" pitchFamily="34" charset="0"/>
                        <a:cs typeface="Arial" panose="020B0604020202020204" pitchFamily="34" charset="0"/>
                      </a:endParaRPr>
                    </a:p>
                    <a:p>
                      <a:pPr marL="285750" indent="-285750" algn="r" rtl="1">
                        <a:buFont typeface="Arial" panose="020B0604020202020204" pitchFamily="34" charset="0"/>
                        <a:buChar char="•"/>
                      </a:pPr>
                      <a:r>
                        <a:rPr lang="en-US" sz="1800" dirty="0">
                          <a:solidFill>
                            <a:srgbClr val="FF0000"/>
                          </a:solidFill>
                          <a:effectLst/>
                          <a:highlight>
                            <a:srgbClr val="FFFF00"/>
                          </a:highlight>
                          <a:latin typeface="Arial" panose="020B0604020202020204" pitchFamily="34" charset="0"/>
                          <a:cs typeface="Arial" panose="020B0604020202020204" pitchFamily="34" charset="0"/>
                        </a:rPr>
                        <a:t> </a:t>
                      </a:r>
                      <a:endParaRPr lang="en-GB" sz="1800" dirty="0">
                        <a:solidFill>
                          <a:srgbClr val="FF0000"/>
                        </a:solidFill>
                        <a:effectLst/>
                        <a:highlight>
                          <a:srgbClr val="FFFF00"/>
                        </a:highlight>
                        <a:latin typeface="Arial" panose="020B0604020202020204" pitchFamily="34" charset="0"/>
                        <a:cs typeface="Arial" panose="020B0604020202020204" pitchFamily="34" charset="0"/>
                      </a:endParaRPr>
                    </a:p>
                    <a:p>
                      <a:pPr marL="285750" indent="-285750" algn="r" rtl="1">
                        <a:buFont typeface="Arial" panose="020B0604020202020204" pitchFamily="34" charset="0"/>
                        <a:buChar char="•"/>
                      </a:pPr>
                      <a:r>
                        <a:rPr lang="ar-SA" sz="1800" dirty="0">
                          <a:solidFill>
                            <a:srgbClr val="FF0000"/>
                          </a:solidFill>
                          <a:effectLst/>
                          <a:highlight>
                            <a:srgbClr val="FFFF00"/>
                          </a:highlight>
                          <a:latin typeface="Arial" panose="020B0604020202020204" pitchFamily="34" charset="0"/>
                          <a:cs typeface="Arial" panose="020B0604020202020204" pitchFamily="34" charset="0"/>
                        </a:rPr>
                        <a:t>تغيير هجومي</a:t>
                      </a:r>
                      <a:endParaRPr lang="en-GB" sz="1800" dirty="0">
                        <a:solidFill>
                          <a:srgbClr val="FF0000"/>
                        </a:solidFill>
                        <a:effectLst/>
                        <a:highlight>
                          <a:srgbClr val="FFFF00"/>
                        </a:highlight>
                        <a:latin typeface="Arial" panose="020B0604020202020204" pitchFamily="34" charset="0"/>
                        <a:cs typeface="Arial" panose="020B0604020202020204" pitchFamily="34" charset="0"/>
                      </a:endParaRPr>
                    </a:p>
                    <a:p>
                      <a:pPr marL="285750" indent="-285750" algn="r" rtl="1">
                        <a:buFont typeface="Arial" panose="020B0604020202020204" pitchFamily="34" charset="0"/>
                        <a:buChar char="•"/>
                      </a:pPr>
                      <a:r>
                        <a:rPr lang="en-US" sz="1800" dirty="0">
                          <a:solidFill>
                            <a:srgbClr val="FF0000"/>
                          </a:solidFill>
                          <a:effectLst/>
                          <a:highlight>
                            <a:srgbClr val="FFFF00"/>
                          </a:highlight>
                          <a:latin typeface="Arial" panose="020B0604020202020204" pitchFamily="34" charset="0"/>
                          <a:cs typeface="Arial" panose="020B0604020202020204" pitchFamily="34" charset="0"/>
                        </a:rPr>
                        <a:t> </a:t>
                      </a:r>
                      <a:r>
                        <a:rPr lang="ar-SA" sz="1800" dirty="0">
                          <a:solidFill>
                            <a:srgbClr val="FF0000"/>
                          </a:solidFill>
                          <a:effectLst/>
                          <a:highlight>
                            <a:srgbClr val="FFFF00"/>
                          </a:highlight>
                          <a:latin typeface="Arial" panose="020B0604020202020204" pitchFamily="34" charset="0"/>
                          <a:cs typeface="Arial" panose="020B0604020202020204" pitchFamily="34" charset="0"/>
                        </a:rPr>
                        <a:t>والقصد منه التحكم والسيطرة على المحيط والتأثير فيه بفرض أوضاع وظروف جديدة من قبل المنظمة.</a:t>
                      </a:r>
                      <a:endParaRPr lang="en-GB" sz="1800" dirty="0">
                        <a:solidFill>
                          <a:srgbClr val="FF0000"/>
                        </a:solidFill>
                        <a:effectLst/>
                        <a:highlight>
                          <a:srgbClr val="FFFF00"/>
                        </a:highligh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24502838"/>
                  </a:ext>
                </a:extLst>
              </a:tr>
            </a:tbl>
          </a:graphicData>
        </a:graphic>
      </p:graphicFrame>
    </p:spTree>
    <p:extLst>
      <p:ext uri="{BB962C8B-B14F-4D97-AF65-F5344CB8AC3E}">
        <p14:creationId xmlns:p14="http://schemas.microsoft.com/office/powerpoint/2010/main" val="275309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CD512038-8ED6-F613-FC4C-F9FCD9BAE963}"/>
              </a:ext>
            </a:extLst>
          </p:cNvPr>
          <p:cNvGraphicFramePr>
            <a:graphicFrameLocks noGrp="1"/>
          </p:cNvGraphicFramePr>
          <p:nvPr>
            <p:extLst>
              <p:ext uri="{D42A27DB-BD31-4B8C-83A1-F6EECF244321}">
                <p14:modId xmlns:p14="http://schemas.microsoft.com/office/powerpoint/2010/main" val="822319480"/>
              </p:ext>
            </p:extLst>
          </p:nvPr>
        </p:nvGraphicFramePr>
        <p:xfrm>
          <a:off x="1461247" y="1703295"/>
          <a:ext cx="8892987" cy="3866680"/>
        </p:xfrm>
        <a:graphic>
          <a:graphicData uri="http://schemas.openxmlformats.org/drawingml/2006/table">
            <a:tbl>
              <a:tblPr rtl="1" firstRow="1" firstCol="1" bandRow="1">
                <a:tableStyleId>{5C22544A-7EE6-4342-B048-85BDC9FD1C3A}</a:tableStyleId>
              </a:tblPr>
              <a:tblGrid>
                <a:gridCol w="3827502">
                  <a:extLst>
                    <a:ext uri="{9D8B030D-6E8A-4147-A177-3AD203B41FA5}">
                      <a16:colId xmlns:a16="http://schemas.microsoft.com/office/drawing/2014/main" val="3361880194"/>
                    </a:ext>
                  </a:extLst>
                </a:gridCol>
                <a:gridCol w="5065485">
                  <a:extLst>
                    <a:ext uri="{9D8B030D-6E8A-4147-A177-3AD203B41FA5}">
                      <a16:colId xmlns:a16="http://schemas.microsoft.com/office/drawing/2014/main" val="3557879710"/>
                    </a:ext>
                  </a:extLst>
                </a:gridCol>
              </a:tblGrid>
              <a:tr h="3866680">
                <a:tc>
                  <a:txBody>
                    <a:bodyPr/>
                    <a:lstStyle/>
                    <a:p>
                      <a:pPr marL="0" lvl="0" indent="0" algn="ctr" rtl="1">
                        <a:lnSpc>
                          <a:spcPct val="110000"/>
                        </a:lnSpc>
                        <a:spcAft>
                          <a:spcPts val="1140"/>
                        </a:spcAft>
                        <a:buFont typeface="+mj-lt"/>
                        <a:buNone/>
                      </a:pPr>
                      <a:r>
                        <a:rPr lang="ar-EG" sz="2000" u="sng" dirty="0">
                          <a:effectLst/>
                          <a:latin typeface="Arial" panose="020B0604020202020204" pitchFamily="34" charset="0"/>
                          <a:cs typeface="Arial" panose="020B0604020202020204" pitchFamily="34" charset="0"/>
                        </a:rPr>
                        <a:t>3- </a:t>
                      </a:r>
                      <a:r>
                        <a:rPr lang="ar-SA" sz="2000" u="sng" dirty="0">
                          <a:effectLst/>
                          <a:latin typeface="Arial" panose="020B0604020202020204" pitchFamily="34" charset="0"/>
                          <a:cs typeface="Arial" panose="020B0604020202020204" pitchFamily="34" charset="0"/>
                        </a:rPr>
                        <a:t>حسب مدة احداث التغيير</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indent="-342900" algn="r" rtl="1">
                        <a:lnSpc>
                          <a:spcPct val="115000"/>
                        </a:lnSpc>
                        <a:spcAft>
                          <a:spcPts val="1000"/>
                        </a:spcAft>
                        <a:buFont typeface="Arial" panose="020B0604020202020204" pitchFamily="34" charset="0"/>
                        <a:buChar char="•"/>
                      </a:pPr>
                      <a:r>
                        <a:rPr lang="ar-SA" sz="2000" dirty="0">
                          <a:solidFill>
                            <a:srgbClr val="FF0000"/>
                          </a:solidFill>
                          <a:effectLst/>
                          <a:highlight>
                            <a:srgbClr val="FFFF00"/>
                          </a:highlight>
                          <a:latin typeface="Arial" panose="020B0604020202020204" pitchFamily="34" charset="0"/>
                          <a:cs typeface="Arial" panose="020B0604020202020204" pitchFamily="34" charset="0"/>
                        </a:rPr>
                        <a:t>التغيير التدريجي</a:t>
                      </a:r>
                      <a:r>
                        <a:rPr lang="en-US" sz="2000" dirty="0">
                          <a:solidFill>
                            <a:srgbClr val="FF0000"/>
                          </a:solidFill>
                          <a:effectLst/>
                          <a:highlight>
                            <a:srgbClr val="FFFF00"/>
                          </a:highlight>
                          <a:latin typeface="Arial" panose="020B0604020202020204" pitchFamily="34" charset="0"/>
                          <a:cs typeface="Arial" panose="020B0604020202020204" pitchFamily="34" charset="0"/>
                        </a:rPr>
                        <a:t> </a:t>
                      </a:r>
                      <a:r>
                        <a:rPr lang="ar-EG" sz="2000" dirty="0">
                          <a:solidFill>
                            <a:srgbClr val="FF0000"/>
                          </a:solidFill>
                          <a:effectLst/>
                          <a:highlight>
                            <a:srgbClr val="FFFF00"/>
                          </a:highlight>
                          <a:latin typeface="Arial" panose="020B0604020202020204" pitchFamily="34" charset="0"/>
                          <a:cs typeface="Arial" panose="020B0604020202020204" pitchFamily="34" charset="0"/>
                        </a:rPr>
                        <a:t>: </a:t>
                      </a:r>
                      <a:r>
                        <a:rPr lang="en-US" sz="2000" dirty="0">
                          <a:solidFill>
                            <a:srgbClr val="FF0000"/>
                          </a:solidFill>
                          <a:effectLst/>
                          <a:highlight>
                            <a:srgbClr val="FFFF00"/>
                          </a:highlight>
                          <a:latin typeface="Arial" panose="020B0604020202020204" pitchFamily="34" charset="0"/>
                          <a:cs typeface="Arial" panose="020B0604020202020204" pitchFamily="34" charset="0"/>
                        </a:rPr>
                        <a:t> </a:t>
                      </a:r>
                      <a:r>
                        <a:rPr lang="ar-SA" sz="2000" dirty="0">
                          <a:solidFill>
                            <a:srgbClr val="FF0000"/>
                          </a:solidFill>
                          <a:effectLst/>
                          <a:highlight>
                            <a:srgbClr val="FFFF00"/>
                          </a:highlight>
                          <a:latin typeface="Arial" panose="020B0604020202020204" pitchFamily="34" charset="0"/>
                          <a:cs typeface="Arial" panose="020B0604020202020204" pitchFamily="34" charset="0"/>
                        </a:rPr>
                        <a:t>يكتمل حدوث هذا التغيير في المنظمة تدريجياً على امتداد فترة معينة وفق وتيرة منتظمة، ويتعلق بالأخص بالمجال الإنساني، ويبلغ هذا النوع من التغيير فعاليته القصوى، إذا أصبح عملية مستمرة تطبق على المنظمة بكاملها.</a:t>
                      </a:r>
                      <a:endParaRPr lang="en-GB" sz="2000" dirty="0">
                        <a:solidFill>
                          <a:srgbClr val="FF0000"/>
                        </a:solidFill>
                        <a:effectLst/>
                        <a:highlight>
                          <a:srgbClr val="FFFF00"/>
                        </a:highlight>
                        <a:latin typeface="Arial" panose="020B0604020202020204" pitchFamily="34" charset="0"/>
                        <a:cs typeface="Arial" panose="020B0604020202020204" pitchFamily="34" charset="0"/>
                      </a:endParaRPr>
                    </a:p>
                    <a:p>
                      <a:pPr marL="342900" indent="-342900" algn="r" rtl="1">
                        <a:buFont typeface="Arial" panose="020B0604020202020204" pitchFamily="34" charset="0"/>
                        <a:buChar char="•"/>
                      </a:pPr>
                      <a:r>
                        <a:rPr lang="ar-SA" sz="2000" dirty="0">
                          <a:solidFill>
                            <a:srgbClr val="FF0000"/>
                          </a:solidFill>
                          <a:effectLst/>
                          <a:highlight>
                            <a:srgbClr val="FFFF00"/>
                          </a:highlight>
                          <a:latin typeface="Arial" panose="020B0604020202020204" pitchFamily="34" charset="0"/>
                          <a:cs typeface="Arial" panose="020B0604020202020204" pitchFamily="34" charset="0"/>
                        </a:rPr>
                        <a:t>التغيير الجذري المفاجئ</a:t>
                      </a:r>
                      <a:r>
                        <a:rPr lang="ar-EG" sz="2000" dirty="0">
                          <a:solidFill>
                            <a:srgbClr val="FF0000"/>
                          </a:solidFill>
                          <a:effectLst/>
                          <a:highlight>
                            <a:srgbClr val="FFFF00"/>
                          </a:highlight>
                          <a:latin typeface="Arial" panose="020B0604020202020204" pitchFamily="34" charset="0"/>
                          <a:cs typeface="Arial" panose="020B0604020202020204" pitchFamily="34" charset="0"/>
                        </a:rPr>
                        <a:t>: </a:t>
                      </a:r>
                      <a:r>
                        <a:rPr lang="ar-SA" sz="2000" dirty="0">
                          <a:solidFill>
                            <a:srgbClr val="FF0000"/>
                          </a:solidFill>
                          <a:effectLst/>
                          <a:highlight>
                            <a:srgbClr val="FFFF00"/>
                          </a:highlight>
                          <a:latin typeface="Arial" panose="020B0604020202020204" pitchFamily="34" charset="0"/>
                          <a:cs typeface="Arial" panose="020B0604020202020204" pitchFamily="34" charset="0"/>
                        </a:rPr>
                        <a:t>هو التغيير المفاجئ والعارض، إذ لا يستغرق مدة طويلة ويتميز بتركه لآثار ظاهرة. وتطبق المنظمات هذا النوع من التغيير خصوصاً في المجال التجاري أو عند القيام بالتغيير الهيكلي.</a:t>
                      </a:r>
                      <a:endParaRPr lang="en-GB" sz="2000" dirty="0">
                        <a:solidFill>
                          <a:srgbClr val="FF0000"/>
                        </a:solidFill>
                        <a:effectLst/>
                        <a:highlight>
                          <a:srgbClr val="FFFF00"/>
                        </a:highlight>
                        <a:latin typeface="Arial" panose="020B0604020202020204" pitchFamily="34" charset="0"/>
                        <a:cs typeface="Arial" panose="020B0604020202020204" pitchFamily="34" charset="0"/>
                      </a:endParaRPr>
                    </a:p>
                    <a:p>
                      <a:pPr algn="r" rtl="1"/>
                      <a:r>
                        <a:rPr lang="ar-SA" sz="2000" dirty="0">
                          <a:effectLst/>
                          <a:latin typeface="Arial" panose="020B0604020202020204" pitchFamily="34" charset="0"/>
                          <a:cs typeface="Arial" panose="020B0604020202020204" pitchFamily="34" charset="0"/>
                        </a:rPr>
                        <a:t> </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34680718"/>
                  </a:ext>
                </a:extLst>
              </a:tr>
            </a:tbl>
          </a:graphicData>
        </a:graphic>
      </p:graphicFrame>
    </p:spTree>
    <p:extLst>
      <p:ext uri="{BB962C8B-B14F-4D97-AF65-F5344CB8AC3E}">
        <p14:creationId xmlns:p14="http://schemas.microsoft.com/office/powerpoint/2010/main" val="870100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6645" y="1041042"/>
            <a:ext cx="11418709" cy="5211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6461BDC2-81FC-EB93-71C5-FDDF49A0583B}"/>
              </a:ext>
            </a:extLst>
          </p:cNvPr>
          <p:cNvGraphicFramePr>
            <a:graphicFrameLocks noGrp="1"/>
          </p:cNvGraphicFramePr>
          <p:nvPr>
            <p:extLst>
              <p:ext uri="{D42A27DB-BD31-4B8C-83A1-F6EECF244321}">
                <p14:modId xmlns:p14="http://schemas.microsoft.com/office/powerpoint/2010/main" val="4265745318"/>
              </p:ext>
            </p:extLst>
          </p:nvPr>
        </p:nvGraphicFramePr>
        <p:xfrm>
          <a:off x="1237129" y="1748118"/>
          <a:ext cx="8414554" cy="3023299"/>
        </p:xfrm>
        <a:graphic>
          <a:graphicData uri="http://schemas.openxmlformats.org/drawingml/2006/table">
            <a:tbl>
              <a:tblPr rtl="1" firstRow="1" firstCol="1" bandRow="1">
                <a:tableStyleId>{5C22544A-7EE6-4342-B048-85BDC9FD1C3A}</a:tableStyleId>
              </a:tblPr>
              <a:tblGrid>
                <a:gridCol w="3621587">
                  <a:extLst>
                    <a:ext uri="{9D8B030D-6E8A-4147-A177-3AD203B41FA5}">
                      <a16:colId xmlns:a16="http://schemas.microsoft.com/office/drawing/2014/main" val="2618578398"/>
                    </a:ext>
                  </a:extLst>
                </a:gridCol>
                <a:gridCol w="4792967">
                  <a:extLst>
                    <a:ext uri="{9D8B030D-6E8A-4147-A177-3AD203B41FA5}">
                      <a16:colId xmlns:a16="http://schemas.microsoft.com/office/drawing/2014/main" val="2814653810"/>
                    </a:ext>
                  </a:extLst>
                </a:gridCol>
              </a:tblGrid>
              <a:tr h="1463108">
                <a:tc>
                  <a:txBody>
                    <a:bodyPr/>
                    <a:lstStyle/>
                    <a:p>
                      <a:pPr marL="342900" lvl="0" indent="-342900" algn="ctr" rtl="1">
                        <a:lnSpc>
                          <a:spcPct val="107000"/>
                        </a:lnSpc>
                        <a:spcAft>
                          <a:spcPts val="800"/>
                        </a:spcAft>
                        <a:buFont typeface="+mj-lt"/>
                        <a:buAutoNum type="arabicPeriod"/>
                      </a:pPr>
                      <a:r>
                        <a:rPr lang="ar-SA" sz="2000" u="sng">
                          <a:effectLst/>
                          <a:latin typeface="Arial" panose="020B0604020202020204" pitchFamily="34" charset="0"/>
                          <a:cs typeface="Arial" panose="020B0604020202020204" pitchFamily="34" charset="0"/>
                        </a:rPr>
                        <a:t>حسب موضوع التغيير</a:t>
                      </a:r>
                      <a:endParaRPr lang="en-GB"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indent="-342900" algn="r" rtl="1">
                        <a:lnSpc>
                          <a:spcPct val="115000"/>
                        </a:lnSpc>
                        <a:spcAft>
                          <a:spcPts val="1000"/>
                        </a:spcAft>
                        <a:buFont typeface="Arial" panose="020B0604020202020204" pitchFamily="34" charset="0"/>
                        <a:buChar char="•"/>
                      </a:pPr>
                      <a:r>
                        <a:rPr lang="ar-SA" sz="2000" dirty="0">
                          <a:effectLst/>
                          <a:latin typeface="Arial" panose="020B0604020202020204" pitchFamily="34" charset="0"/>
                          <a:cs typeface="Arial" panose="020B0604020202020204" pitchFamily="34" charset="0"/>
                        </a:rPr>
                        <a:t>التغيير المادي والذي يتضمن التغيير والتطوير للتكنولوجيا، والمعدات والأجهزة.</a:t>
                      </a:r>
                      <a:endParaRPr lang="en-GB" sz="2000" dirty="0">
                        <a:effectLst/>
                        <a:latin typeface="Arial" panose="020B0604020202020204" pitchFamily="34" charset="0"/>
                        <a:cs typeface="Arial" panose="020B0604020202020204" pitchFamily="34" charset="0"/>
                      </a:endParaRPr>
                    </a:p>
                    <a:p>
                      <a:pPr marL="342900" indent="-342900" algn="r" rtl="1">
                        <a:lnSpc>
                          <a:spcPct val="115000"/>
                        </a:lnSpc>
                        <a:spcAft>
                          <a:spcPts val="1000"/>
                        </a:spcAft>
                        <a:buFont typeface="Arial" panose="020B0604020202020204" pitchFamily="34" charset="0"/>
                        <a:buChar char="•"/>
                      </a:pPr>
                      <a:r>
                        <a:rPr lang="ar-SA" sz="2000" dirty="0">
                          <a:effectLst/>
                          <a:latin typeface="Arial" panose="020B0604020202020204" pitchFamily="34" charset="0"/>
                          <a:cs typeface="Arial" panose="020B0604020202020204" pitchFamily="34" charset="0"/>
                        </a:rPr>
                        <a:t>التغيير المعنوي  ويتضمن التغيير النفسي والاجتماعي للعاملين، وكذلك أنماط سلوكهم.</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515798218"/>
                  </a:ext>
                </a:extLst>
              </a:tr>
              <a:tr h="1468350">
                <a:tc>
                  <a:txBody>
                    <a:bodyPr/>
                    <a:lstStyle/>
                    <a:p>
                      <a:pPr marL="342900" lvl="0" indent="-342900" algn="ctr" rtl="1">
                        <a:lnSpc>
                          <a:spcPct val="107000"/>
                        </a:lnSpc>
                        <a:spcAft>
                          <a:spcPts val="800"/>
                        </a:spcAft>
                        <a:buFont typeface="+mj-lt"/>
                        <a:buAutoNum type="arabicPeriod"/>
                      </a:pPr>
                      <a:r>
                        <a:rPr lang="ar-SA" sz="2000" u="sng">
                          <a:effectLst/>
                          <a:latin typeface="Arial" panose="020B0604020202020204" pitchFamily="34" charset="0"/>
                          <a:cs typeface="Arial" panose="020B0604020202020204" pitchFamily="34" charset="0"/>
                        </a:rPr>
                        <a:t>حسب سرعة التغيير</a:t>
                      </a:r>
                      <a:endParaRPr lang="en-GB"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indent="-342900" algn="r" rtl="1">
                        <a:buFont typeface="Arial" panose="020B0604020202020204" pitchFamily="34" charset="0"/>
                        <a:buChar char="•"/>
                      </a:pPr>
                      <a:r>
                        <a:rPr lang="ar-SA" sz="2000" dirty="0">
                          <a:effectLst/>
                          <a:latin typeface="Arial" panose="020B0604020202020204" pitchFamily="34" charset="0"/>
                          <a:cs typeface="Arial" panose="020B0604020202020204" pitchFamily="34" charset="0"/>
                        </a:rPr>
                        <a:t>التغيير السريع ويعتمد هذا التغيير على طبيعة ظروف المنظمة.</a:t>
                      </a:r>
                      <a:endParaRPr lang="en-GB" sz="2000" dirty="0">
                        <a:effectLst/>
                        <a:latin typeface="Arial" panose="020B0604020202020204" pitchFamily="34" charset="0"/>
                        <a:cs typeface="Arial" panose="020B0604020202020204" pitchFamily="34" charset="0"/>
                      </a:endParaRPr>
                    </a:p>
                    <a:p>
                      <a:pPr marL="0" indent="0" algn="r" rtl="1">
                        <a:buFont typeface="Arial" panose="020B0604020202020204" pitchFamily="34" charset="0"/>
                        <a:buNone/>
                      </a:pPr>
                      <a:r>
                        <a:rPr lang="en-US" sz="2000" dirty="0">
                          <a:effectLst/>
                          <a:latin typeface="Arial" panose="020B0604020202020204" pitchFamily="34" charset="0"/>
                          <a:cs typeface="Arial" panose="020B0604020202020204" pitchFamily="34" charset="0"/>
                        </a:rPr>
                        <a:t> </a:t>
                      </a:r>
                      <a:endParaRPr lang="en-GB" sz="2000" dirty="0">
                        <a:effectLst/>
                        <a:latin typeface="Arial" panose="020B0604020202020204" pitchFamily="34" charset="0"/>
                        <a:cs typeface="Arial" panose="020B0604020202020204" pitchFamily="34" charset="0"/>
                      </a:endParaRPr>
                    </a:p>
                    <a:p>
                      <a:pPr marL="342900" indent="-342900" algn="r" rtl="1">
                        <a:buFont typeface="Arial" panose="020B0604020202020204" pitchFamily="34" charset="0"/>
                        <a:buChar char="•"/>
                      </a:pPr>
                      <a:r>
                        <a:rPr lang="ar-SA" sz="2000" dirty="0">
                          <a:effectLst/>
                          <a:latin typeface="Arial" panose="020B0604020202020204" pitchFamily="34" charset="0"/>
                          <a:cs typeface="Arial" panose="020B0604020202020204" pitchFamily="34" charset="0"/>
                        </a:rPr>
                        <a:t>التغيير البطيء التغيير البطيء يكون أكثر رسوخاً من التغير السريع.</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332657652"/>
                  </a:ext>
                </a:extLst>
              </a:tr>
            </a:tbl>
          </a:graphicData>
        </a:graphic>
      </p:graphicFrame>
      <p:sp>
        <p:nvSpPr>
          <p:cNvPr id="7" name="قوس كبير أيسر 6">
            <a:extLst>
              <a:ext uri="{FF2B5EF4-FFF2-40B4-BE49-F238E27FC236}">
                <a16:creationId xmlns:a16="http://schemas.microsoft.com/office/drawing/2014/main" id="{80FBB91E-BEAA-8D96-7037-086BD19D73D4}"/>
              </a:ext>
            </a:extLst>
          </p:cNvPr>
          <p:cNvSpPr>
            <a:spLocks/>
          </p:cNvSpPr>
          <p:nvPr/>
        </p:nvSpPr>
        <p:spPr bwMode="auto">
          <a:xfrm flipH="1" flipV="1">
            <a:off x="2640772" y="-3257647"/>
            <a:ext cx="490266" cy="3146466"/>
          </a:xfrm>
          <a:prstGeom prst="leftBrace">
            <a:avLst>
              <a:gd name="adj1" fmla="val 8327"/>
              <a:gd name="adj2" fmla="val 50000"/>
            </a:avLst>
          </a:prstGeom>
          <a:noFill/>
          <a:ln w="6350">
            <a:solidFill>
              <a:srgbClr val="ED7D3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p>
        </p:txBody>
      </p:sp>
    </p:spTree>
    <p:extLst>
      <p:ext uri="{BB962C8B-B14F-4D97-AF65-F5344CB8AC3E}">
        <p14:creationId xmlns:p14="http://schemas.microsoft.com/office/powerpoint/2010/main" val="3753183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572568"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7E7AADA-8D15-0C6C-90B0-8982AB8EF2F7}"/>
              </a:ext>
            </a:extLst>
          </p:cNvPr>
          <p:cNvSpPr/>
          <p:nvPr/>
        </p:nvSpPr>
        <p:spPr>
          <a:xfrm>
            <a:off x="-207479" y="1500169"/>
            <a:ext cx="11937363" cy="473206"/>
          </a:xfrm>
          <a:prstGeom prst="rect">
            <a:avLst/>
          </a:prstGeom>
        </p:spPr>
        <p:txBody>
          <a:bodyPr wrap="square">
            <a:spAutoFit/>
          </a:bodyPr>
          <a:lstStyle/>
          <a:p>
            <a:pPr algn="r" rtl="1">
              <a:lnSpc>
                <a:spcPct val="150000"/>
              </a:lnSpc>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527D5EDF-4337-70D8-E0B7-8A5CEEDA79CC}"/>
              </a:ext>
            </a:extLst>
          </p:cNvPr>
          <p:cNvGraphicFramePr>
            <a:graphicFrameLocks noGrp="1"/>
          </p:cNvGraphicFramePr>
          <p:nvPr>
            <p:extLst>
              <p:ext uri="{D42A27DB-BD31-4B8C-83A1-F6EECF244321}">
                <p14:modId xmlns:p14="http://schemas.microsoft.com/office/powerpoint/2010/main" val="2105928516"/>
              </p:ext>
            </p:extLst>
          </p:nvPr>
        </p:nvGraphicFramePr>
        <p:xfrm>
          <a:off x="2315210" y="2260700"/>
          <a:ext cx="8424508" cy="3410458"/>
        </p:xfrm>
        <a:graphic>
          <a:graphicData uri="http://schemas.openxmlformats.org/drawingml/2006/table">
            <a:tbl>
              <a:tblPr firstRow="1" firstCol="1" bandRow="1">
                <a:tableStyleId>{5C22544A-7EE6-4342-B048-85BDC9FD1C3A}</a:tableStyleId>
              </a:tblPr>
              <a:tblGrid>
                <a:gridCol w="8424508">
                  <a:extLst>
                    <a:ext uri="{9D8B030D-6E8A-4147-A177-3AD203B41FA5}">
                      <a16:colId xmlns:a16="http://schemas.microsoft.com/office/drawing/2014/main" val="1623765274"/>
                    </a:ext>
                  </a:extLst>
                </a:gridCol>
              </a:tblGrid>
              <a:tr h="400953">
                <a:tc>
                  <a:txBody>
                    <a:bodyPr/>
                    <a:lstStyle/>
                    <a:p>
                      <a:pPr algn="r" rtl="1"/>
                      <a:r>
                        <a:rPr lang="ar-SA" sz="2800" u="sng">
                          <a:effectLst/>
                          <a:latin typeface="Arial" panose="020B0604020202020204" pitchFamily="34" charset="0"/>
                          <a:cs typeface="Arial" panose="020B0604020202020204" pitchFamily="34" charset="0"/>
                        </a:rPr>
                        <a:t>عناصر التنظيم الإداري لعملية التغيير والتطوير:</a:t>
                      </a:r>
                      <a:endParaRPr lang="en-GB" sz="28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97450218"/>
                  </a:ext>
                </a:extLst>
              </a:tr>
              <a:tr h="2815782">
                <a:tc>
                  <a:txBody>
                    <a:bodyPr/>
                    <a:lstStyle/>
                    <a:p>
                      <a:pPr algn="r" rtl="1"/>
                      <a:r>
                        <a:rPr lang="ar-SA" sz="2800" dirty="0">
                          <a:effectLst/>
                          <a:latin typeface="Arial" panose="020B0604020202020204" pitchFamily="34" charset="0"/>
                          <a:cs typeface="Arial" panose="020B0604020202020204" pitchFamily="34" charset="0"/>
                        </a:rPr>
                        <a:t>1. الأعمال والنشاطات التي تمارسها المنظمة</a:t>
                      </a:r>
                      <a:endParaRPr lang="en-GB" sz="2800" dirty="0">
                        <a:effectLst/>
                        <a:latin typeface="Arial" panose="020B0604020202020204" pitchFamily="34" charset="0"/>
                        <a:cs typeface="Arial" panose="020B0604020202020204" pitchFamily="34" charset="0"/>
                      </a:endParaRPr>
                    </a:p>
                    <a:p>
                      <a:pPr algn="r" rtl="1"/>
                      <a:r>
                        <a:rPr lang="ar-SA" sz="2800" dirty="0">
                          <a:effectLst/>
                          <a:latin typeface="Arial" panose="020B0604020202020204" pitchFamily="34" charset="0"/>
                          <a:cs typeface="Arial" panose="020B0604020202020204" pitchFamily="34" charset="0"/>
                        </a:rPr>
                        <a:t> 2. الأفراد أو العاملون في المنظمة أو فريق العمل </a:t>
                      </a:r>
                      <a:endParaRPr lang="en-GB" sz="2800" dirty="0">
                        <a:effectLst/>
                        <a:latin typeface="Arial" panose="020B0604020202020204" pitchFamily="34" charset="0"/>
                        <a:cs typeface="Arial" panose="020B0604020202020204" pitchFamily="34" charset="0"/>
                      </a:endParaRPr>
                    </a:p>
                    <a:p>
                      <a:pPr algn="r" rtl="1"/>
                      <a:r>
                        <a:rPr lang="ar-SA" sz="2800" dirty="0">
                          <a:effectLst/>
                          <a:latin typeface="Arial" panose="020B0604020202020204" pitchFamily="34" charset="0"/>
                          <a:cs typeface="Arial" panose="020B0604020202020204" pitchFamily="34" charset="0"/>
                        </a:rPr>
                        <a:t>3. الامكانات أو الموارد المتاحة للمنظمة</a:t>
                      </a:r>
                      <a:endParaRPr lang="en-GB" sz="2800" dirty="0">
                        <a:effectLst/>
                        <a:latin typeface="Arial" panose="020B0604020202020204" pitchFamily="34" charset="0"/>
                        <a:cs typeface="Arial" panose="020B0604020202020204" pitchFamily="34" charset="0"/>
                      </a:endParaRPr>
                    </a:p>
                    <a:p>
                      <a:pPr algn="r" rtl="1"/>
                      <a:r>
                        <a:rPr lang="ar-SA" sz="2800" dirty="0">
                          <a:effectLst/>
                          <a:latin typeface="Arial" panose="020B0604020202020204" pitchFamily="34" charset="0"/>
                          <a:cs typeface="Arial" panose="020B0604020202020204" pitchFamily="34" charset="0"/>
                        </a:rPr>
                        <a:t> 4. النظم والإجراءات والطرق والخطوات والمراحل المخططة </a:t>
                      </a:r>
                      <a:endParaRPr lang="en-GB" sz="2800" dirty="0">
                        <a:effectLst/>
                        <a:latin typeface="Arial" panose="020B0604020202020204" pitchFamily="34" charset="0"/>
                        <a:cs typeface="Arial" panose="020B0604020202020204" pitchFamily="34" charset="0"/>
                      </a:endParaRPr>
                    </a:p>
                    <a:p>
                      <a:pPr algn="r" rtl="1"/>
                      <a:r>
                        <a:rPr lang="ar-SA" sz="2800" dirty="0">
                          <a:effectLst/>
                          <a:latin typeface="Arial" panose="020B0604020202020204" pitchFamily="34" charset="0"/>
                          <a:cs typeface="Arial" panose="020B0604020202020204" pitchFamily="34" charset="0"/>
                        </a:rPr>
                        <a:t>5. الهيكل أو الأسلوب</a:t>
                      </a:r>
                      <a:endParaRPr lang="en-GB" sz="2800" dirty="0">
                        <a:effectLst/>
                        <a:latin typeface="Arial" panose="020B0604020202020204" pitchFamily="34" charset="0"/>
                        <a:cs typeface="Arial" panose="020B0604020202020204" pitchFamily="34" charset="0"/>
                      </a:endParaRPr>
                    </a:p>
                    <a:p>
                      <a:pPr algn="r" rtl="1"/>
                      <a:r>
                        <a:rPr lang="ar-SA" sz="2800" dirty="0">
                          <a:effectLst/>
                          <a:latin typeface="Arial" panose="020B0604020202020204" pitchFamily="34" charset="0"/>
                          <a:cs typeface="Arial" panose="020B0604020202020204" pitchFamily="34" charset="0"/>
                        </a:rPr>
                        <a:t> 6. تحديد السلطات والمسؤوليات لكل فرد أو لكل مركز وظيفي </a:t>
                      </a:r>
                      <a:endParaRPr lang="en-GB" sz="2800" dirty="0">
                        <a:effectLst/>
                        <a:latin typeface="Arial" panose="020B0604020202020204" pitchFamily="34" charset="0"/>
                        <a:cs typeface="Arial" panose="020B0604020202020204" pitchFamily="34" charset="0"/>
                      </a:endParaRPr>
                    </a:p>
                    <a:p>
                      <a:pPr algn="r">
                        <a:lnSpc>
                          <a:spcPct val="107000"/>
                        </a:lnSpc>
                        <a:spcAft>
                          <a:spcPts val="800"/>
                        </a:spcAft>
                      </a:pPr>
                      <a:r>
                        <a:rPr lang="en-US" sz="2800" dirty="0">
                          <a:effectLst/>
                          <a:latin typeface="Arial" panose="020B0604020202020204" pitchFamily="34" charset="0"/>
                          <a:cs typeface="Arial" panose="020B0604020202020204" pitchFamily="34" charset="0"/>
                        </a:rPr>
                        <a:t> </a:t>
                      </a:r>
                      <a:endParaRPr lang="en-GB" sz="28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566403668"/>
                  </a:ext>
                </a:extLst>
              </a:tr>
            </a:tbl>
          </a:graphicData>
        </a:graphic>
      </p:graphicFrame>
    </p:spTree>
    <p:extLst>
      <p:ext uri="{BB962C8B-B14F-4D97-AF65-F5344CB8AC3E}">
        <p14:creationId xmlns:p14="http://schemas.microsoft.com/office/powerpoint/2010/main" val="1288287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25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B641231E-0B43-55B3-A404-03C2EA0C2371}"/>
              </a:ext>
            </a:extLst>
          </p:cNvPr>
          <p:cNvGraphicFramePr>
            <a:graphicFrameLocks noGrp="1"/>
          </p:cNvGraphicFramePr>
          <p:nvPr>
            <p:extLst>
              <p:ext uri="{D42A27DB-BD31-4B8C-83A1-F6EECF244321}">
                <p14:modId xmlns:p14="http://schemas.microsoft.com/office/powerpoint/2010/main" val="3476227040"/>
              </p:ext>
            </p:extLst>
          </p:nvPr>
        </p:nvGraphicFramePr>
        <p:xfrm>
          <a:off x="1783975" y="1730189"/>
          <a:ext cx="8597153" cy="4360252"/>
        </p:xfrm>
        <a:graphic>
          <a:graphicData uri="http://schemas.openxmlformats.org/drawingml/2006/table">
            <a:tbl>
              <a:tblPr firstRow="1" firstCol="1" bandRow="1">
                <a:tableStyleId>{5C22544A-7EE6-4342-B048-85BDC9FD1C3A}</a:tableStyleId>
              </a:tblPr>
              <a:tblGrid>
                <a:gridCol w="8597153">
                  <a:extLst>
                    <a:ext uri="{9D8B030D-6E8A-4147-A177-3AD203B41FA5}">
                      <a16:colId xmlns:a16="http://schemas.microsoft.com/office/drawing/2014/main" val="441390225"/>
                    </a:ext>
                  </a:extLst>
                </a:gridCol>
              </a:tblGrid>
              <a:tr h="401374">
                <a:tc>
                  <a:txBody>
                    <a:bodyPr/>
                    <a:lstStyle/>
                    <a:p>
                      <a:pPr algn="r">
                        <a:lnSpc>
                          <a:spcPct val="107000"/>
                        </a:lnSpc>
                        <a:spcAft>
                          <a:spcPts val="800"/>
                        </a:spcAft>
                      </a:pPr>
                      <a:r>
                        <a:rPr lang="ar-SA" sz="2400" u="sng">
                          <a:effectLst/>
                        </a:rPr>
                        <a:t>فوائد الوظيفة التنظيمية لعملية التغيير والتطوير:</a:t>
                      </a:r>
                      <a:endParaRPr lang="en-GB"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71912425"/>
                  </a:ext>
                </a:extLst>
              </a:tr>
              <a:tr h="3958878">
                <a:tc>
                  <a:txBody>
                    <a:bodyPr/>
                    <a:lstStyle/>
                    <a:p>
                      <a:pPr algn="r" rtl="1"/>
                      <a:r>
                        <a:rPr lang="en-US" sz="2400" u="none" strike="noStrike" dirty="0">
                          <a:effectLst/>
                        </a:rPr>
                        <a:t> </a:t>
                      </a:r>
                      <a:endParaRPr lang="en-GB" sz="2400" dirty="0">
                        <a:effectLst/>
                      </a:endParaRPr>
                    </a:p>
                    <a:p>
                      <a:pPr algn="r" rtl="1"/>
                      <a:r>
                        <a:rPr lang="ar-SA" sz="2400" dirty="0">
                          <a:effectLst/>
                        </a:rPr>
                        <a:t>1.تمكن من التوزيع العلمي لأعمال ووظائف التغيير، بحيث يتم تفادي الازدواجية في أعمال التغيير.</a:t>
                      </a:r>
                      <a:endParaRPr lang="en-GB" sz="2400" dirty="0">
                        <a:effectLst/>
                      </a:endParaRPr>
                    </a:p>
                    <a:p>
                      <a:pPr algn="r" rtl="1"/>
                      <a:r>
                        <a:rPr lang="ar-SA" sz="2400" dirty="0">
                          <a:effectLst/>
                        </a:rPr>
                        <a:t>2.تمكن من تحديد العلاقات بوضوح بين الأفراد العاملين في عملية التغيير والتطوير.</a:t>
                      </a:r>
                      <a:endParaRPr lang="en-GB" sz="2400" dirty="0">
                        <a:effectLst/>
                      </a:endParaRPr>
                    </a:p>
                    <a:p>
                      <a:pPr algn="r" rtl="1"/>
                      <a:r>
                        <a:rPr lang="ar-SA" sz="2400" dirty="0">
                          <a:effectLst/>
                        </a:rPr>
                        <a:t>3.تمكن من التنسيق بين النشاطات المختلفة لعملية التغيير.</a:t>
                      </a:r>
                      <a:endParaRPr lang="en-GB" sz="2400" dirty="0">
                        <a:effectLst/>
                      </a:endParaRPr>
                    </a:p>
                    <a:p>
                      <a:pPr algn="r" rtl="1"/>
                      <a:r>
                        <a:rPr lang="ar-SA" sz="2400" dirty="0">
                          <a:effectLst/>
                        </a:rPr>
                        <a:t>4.تمكن من الاستجابة للتغييرات التي تحدث للمنظمة سواء في أعمالها أو الأفراد العاملين أو العناصر البيئية التي تحيط بالمنظمة 5. تُنشئ إجراءات قياسية في عملية التغيير </a:t>
                      </a:r>
                      <a:endParaRPr lang="en-GB" sz="2400" dirty="0">
                        <a:effectLst/>
                      </a:endParaRPr>
                    </a:p>
                    <a:p>
                      <a:pPr algn="r">
                        <a:lnSpc>
                          <a:spcPct val="107000"/>
                        </a:lnSpc>
                        <a:spcAft>
                          <a:spcPts val="800"/>
                        </a:spcAft>
                      </a:pPr>
                      <a:r>
                        <a:rPr lang="en-US" sz="2400" dirty="0">
                          <a:effectLst/>
                        </a:rPr>
                        <a:t>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95685233"/>
                  </a:ext>
                </a:extLst>
              </a:tr>
            </a:tbl>
          </a:graphicData>
        </a:graphic>
      </p:graphicFrame>
    </p:spTree>
    <p:extLst>
      <p:ext uri="{BB962C8B-B14F-4D97-AF65-F5344CB8AC3E}">
        <p14:creationId xmlns:p14="http://schemas.microsoft.com/office/powerpoint/2010/main" val="425547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3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3AA68E7-B94A-86C5-84D6-5BF130A00AB5}"/>
              </a:ext>
            </a:extLst>
          </p:cNvPr>
          <p:cNvSpPr/>
          <p:nvPr/>
        </p:nvSpPr>
        <p:spPr>
          <a:xfrm>
            <a:off x="540774" y="1111079"/>
            <a:ext cx="11189111" cy="4401205"/>
          </a:xfrm>
          <a:prstGeom prst="rect">
            <a:avLst/>
          </a:prstGeom>
        </p:spPr>
        <p:txBody>
          <a:bodyPr wrap="square">
            <a:spAutoFit/>
          </a:bodyPr>
          <a:lstStyle/>
          <a:p>
            <a:pPr algn="r" rtl="1">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ar-SA" sz="2800" b="1" kern="0" dirty="0">
              <a:solidFill>
                <a:srgbClr val="000000"/>
              </a:solidFill>
              <a:latin typeface="Arial"/>
              <a:cs typeface="AL-Mohanad" pitchFamily="2" charset="-78"/>
              <a:sym typeface="Arial"/>
            </a:endParaRPr>
          </a:p>
          <a:p>
            <a:pPr marL="457200" indent="-457200" algn="r" rtl="1">
              <a:buClr>
                <a:srgbClr val="000000"/>
              </a:buClr>
              <a:buFont typeface="Arial"/>
              <a:buNone/>
              <a:defRPr/>
            </a:pPr>
            <a:r>
              <a:rPr lang="ar-EG" sz="2800" b="1" kern="0" dirty="0">
                <a:solidFill>
                  <a:srgbClr val="000000"/>
                </a:solidFill>
                <a:latin typeface="Arial"/>
                <a:cs typeface="AL-Mohanad" pitchFamily="2" charset="-78"/>
                <a:sym typeface="Arial"/>
              </a:rPr>
              <a:t>مجالات التغيير:</a:t>
            </a:r>
            <a:endParaRPr lang="ar-SA" sz="2800" b="1" kern="0" dirty="0">
              <a:solidFill>
                <a:srgbClr val="000000"/>
              </a:solidFill>
              <a:latin typeface="Arial"/>
              <a:cs typeface="AL-Mohanad" pitchFamily="2" charset="-78"/>
              <a:sym typeface="Arial"/>
            </a:endParaRPr>
          </a:p>
          <a:p>
            <a:pPr algn="ctr" rtl="1"/>
            <a:r>
              <a:rPr lang="ar-SA" sz="1800" b="1" u="sng" dirty="0">
                <a:effectLst/>
                <a:highlight>
                  <a:srgbClr val="FFFF00"/>
                </a:highlight>
                <a:latin typeface="Calibri" panose="020F0502020204030204" pitchFamily="34" charset="0"/>
                <a:ea typeface="Calibri" panose="020F0502020204030204" pitchFamily="34" charset="0"/>
                <a:cs typeface="Arial" panose="020B0604020202020204" pitchFamily="34" charset="0"/>
              </a:rPr>
              <a:t>ما الذي يتم تطويره وتغييره؟</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1800" b="1" u="sng" dirty="0">
                <a:solidFill>
                  <a:srgbClr val="833C0B"/>
                </a:solidFill>
                <a:effectLst/>
                <a:latin typeface="Calibri" panose="020F0502020204030204" pitchFamily="34" charset="0"/>
                <a:ea typeface="Calibri" panose="020F0502020204030204" pitchFamily="34" charset="0"/>
                <a:cs typeface="Arial" panose="020B0604020202020204" pitchFamily="34" charset="0"/>
              </a:rPr>
              <a:t>وتأتي الإجابة لهذا السؤال من نتائج البحوث والدراسات التي أُجريت في هذا </a:t>
            </a:r>
            <a:r>
              <a:rPr lang="ar-SA" sz="1800"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المجال لتوضيح أهم جوانب التغيير والتطوير داخل المنظمات وتتمثل في المجالات التالية: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1</a:t>
            </a:r>
            <a:r>
              <a:rPr lang="ar-SA" sz="1800" b="1" u="sng" dirty="0">
                <a:solidFill>
                  <a:srgbClr val="833C0B"/>
                </a:solidFill>
                <a:effectLst/>
                <a:latin typeface="Calibri" panose="020F0502020204030204" pitchFamily="34" charset="0"/>
                <a:ea typeface="Calibri" panose="020F0502020204030204" pitchFamily="34" charset="0"/>
                <a:cs typeface="Arial" panose="020B0604020202020204" pitchFamily="34" charset="0"/>
              </a:rPr>
              <a:t>.الأفراد:</a:t>
            </a:r>
            <a:r>
              <a:rPr lang="ar-SA" sz="1800" b="1" dirty="0">
                <a:solidFill>
                  <a:srgbClr val="833C0B"/>
                </a:solidFill>
                <a:effectLst/>
                <a:latin typeface="Calibri" panose="020F0502020204030204" pitchFamily="34" charset="0"/>
                <a:ea typeface="Calibri" panose="020F0502020204030204" pitchFamily="34" charset="0"/>
                <a:cs typeface="Arial" panose="020B0604020202020204" pitchFamily="34" charset="0"/>
              </a:rPr>
              <a:t> </a:t>
            </a: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إن الأفراد هم أهم عناصر التغيير والتطوير التنظيمي: لأن العنصر البشري هو جوهر منظمات الأعمال، بل هو أهم عناصرها على الإطلاق</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إن تغيير وتطوير الموظفين إلى الأحسن يساعد المنظمة على تحقيق أهدافها، وأداء مهامها على الوجه المطلوب.</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1800" b="1" u="sng" dirty="0">
                <a:solidFill>
                  <a:srgbClr val="806000"/>
                </a:solidFill>
                <a:effectLst/>
                <a:latin typeface="Calibri" panose="020F0502020204030204" pitchFamily="34" charset="0"/>
                <a:ea typeface="Calibri" panose="020F0502020204030204" pitchFamily="34" charset="0"/>
                <a:cs typeface="Arial" panose="020B0604020202020204" pitchFamily="34" charset="0"/>
              </a:rPr>
              <a:t>وعلى منظمات الأعمال والأجهزة الإدارية أن تراعي مجموعة من العناصر والجوانب المتعلقة بتطوير الأفراد وتغييرهم إلى الأحسن، وتتمثل هذه العناصر فيما يلي: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أ‌. الأنماط الشخصية للأفراد.</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ب‌. دوافع الأفراد وقدراتهم.</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EG" sz="1800" b="1" dirty="0">
                <a:effectLst/>
                <a:latin typeface="Calibri" panose="020F0502020204030204" pitchFamily="34" charset="0"/>
                <a:ea typeface="Calibri" panose="020F0502020204030204" pitchFamily="34" charset="0"/>
                <a:cs typeface="Arial" panose="020B0604020202020204" pitchFamily="34" charset="0"/>
              </a:rPr>
              <a:t>ج</a:t>
            </a:r>
            <a:r>
              <a:rPr lang="ar-SA" sz="1800" b="1" dirty="0">
                <a:effectLst/>
                <a:latin typeface="Calibri" panose="020F0502020204030204" pitchFamily="34" charset="0"/>
                <a:ea typeface="Calibri" panose="020F0502020204030204" pitchFamily="34" charset="0"/>
                <a:cs typeface="Arial" panose="020B0604020202020204" pitchFamily="34" charset="0"/>
              </a:rPr>
              <a:t>‌. اتجاهات الأفراد ومواقفهم.</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EG" sz="1800" b="1" dirty="0">
                <a:effectLst/>
                <a:latin typeface="Calibri" panose="020F0502020204030204" pitchFamily="34" charset="0"/>
                <a:ea typeface="Calibri" panose="020F0502020204030204" pitchFamily="34" charset="0"/>
                <a:cs typeface="Arial" panose="020B0604020202020204" pitchFamily="34" charset="0"/>
              </a:rPr>
              <a:t>د</a:t>
            </a:r>
            <a:r>
              <a:rPr lang="ar-SA" sz="1800" b="1" dirty="0">
                <a:effectLst/>
                <a:latin typeface="Calibri" panose="020F0502020204030204" pitchFamily="34" charset="0"/>
                <a:ea typeface="Calibri" panose="020F0502020204030204" pitchFamily="34" charset="0"/>
                <a:cs typeface="Arial" panose="020B0604020202020204" pitchFamily="34" charset="0"/>
              </a:rPr>
              <a:t>‌. فرص مشاركتهم في القرارات وحل المشاكل.</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indent="-457200" algn="r" rtl="1">
              <a:buClr>
                <a:srgbClr val="000000"/>
              </a:buClr>
              <a:buFont typeface="Wingdings" pitchFamily="2" charset="2"/>
              <a:buChar char="v"/>
              <a:defRPr/>
            </a:pPr>
            <a:endParaRPr lang="ar-SA" sz="28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163124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526CCEF4-F475-8D52-5306-A75D026F78D3}"/>
              </a:ext>
            </a:extLst>
          </p:cNvPr>
          <p:cNvSpPr/>
          <p:nvPr/>
        </p:nvSpPr>
        <p:spPr>
          <a:xfrm>
            <a:off x="629265" y="1711378"/>
            <a:ext cx="10688666" cy="3982822"/>
          </a:xfrm>
          <a:prstGeom prst="rect">
            <a:avLst/>
          </a:prstGeom>
        </p:spPr>
        <p:txBody>
          <a:bodyPr wrap="square">
            <a:spAutoFit/>
          </a:bodyPr>
          <a:lstStyle/>
          <a:p>
            <a:pPr marL="342900" lvl="0" indent="-342900" algn="ctr" rtl="1">
              <a:buFont typeface="Georgia" panose="02040502050405020303" pitchFamily="18" charset="0"/>
              <a:buChar char="•"/>
            </a:pPr>
            <a:r>
              <a:rPr lang="ar-SA" sz="2400" b="1" u="sng"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يسبب </a:t>
            </a:r>
            <a:r>
              <a:rPr lang="ar-SA" sz="24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التغيير عدم توافق الأفراد مع الإدارة مما يسبب مشاكل الأداء السيء وانخفاض الرضا عن العمل.</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24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وهنا يجب إجراء بعض التدخل في الأنظمة المؤثرة على الأفراد مباشرة لكي تعيد التوافق والاتزان بين طبيعة الأفراد من جهة وطبيعة التنظيم من جهة أخرى.</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2400" b="1" u="sng" dirty="0">
                <a:solidFill>
                  <a:srgbClr val="833C0B"/>
                </a:solidFill>
                <a:effectLst/>
                <a:latin typeface="Calibri" panose="020F0502020204030204" pitchFamily="34" charset="0"/>
                <a:ea typeface="Calibri" panose="020F0502020204030204" pitchFamily="34" charset="0"/>
                <a:cs typeface="Arial" panose="020B0604020202020204" pitchFamily="34" charset="0"/>
              </a:rPr>
              <a:t>وهنا يتطلب الأمر أيضاً استخدام أساليب التطوير والتغيير التنظيمي المناسبة مثل:</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اهتمام الإدارة بموضوع التحفيز باستمرار سواء أكان مادياً أم معنوياً.</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زيادة ثقة المرؤوسين برؤسائهم </a:t>
            </a:r>
            <a:endParaRPr lang="ar-EG" sz="2400" b="1"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المشاركة في اتخاذ القرارات.</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الارتفاع في طموح صغار السن بالشكل الذي يتجاوز امكانيات الوظائف الحالية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الثقة في جدوى أنظمة الحوافز والجزاءات وقدرتها على التمييز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457200" indent="-457200" algn="r" rtl="1">
              <a:lnSpc>
                <a:spcPct val="150000"/>
              </a:lnSpc>
              <a:buClr>
                <a:srgbClr val="000000"/>
              </a:buClr>
              <a:buFont typeface="Wingdings" pitchFamily="2" charset="2"/>
              <a:buChar char="v"/>
              <a:defRPr/>
            </a:pPr>
            <a:endParaRPr lang="ar-SA" sz="28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3704869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645" y="1288026"/>
            <a:ext cx="11857703" cy="51816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9E694F12-6DF3-FE22-80B2-AAE822EE9434}"/>
              </a:ext>
            </a:extLst>
          </p:cNvPr>
          <p:cNvSpPr txBox="1"/>
          <p:nvPr/>
        </p:nvSpPr>
        <p:spPr>
          <a:xfrm>
            <a:off x="510079" y="1431937"/>
            <a:ext cx="11370746" cy="4524315"/>
          </a:xfrm>
          <a:prstGeom prst="rect">
            <a:avLst/>
          </a:prstGeom>
          <a:noFill/>
        </p:spPr>
        <p:txBody>
          <a:bodyPr wrap="square">
            <a:spAutoFit/>
          </a:bodyPr>
          <a:lstStyle/>
          <a:p>
            <a:pPr algn="ctr" rtl="1"/>
            <a:r>
              <a:rPr lang="ar-SA" sz="2400" b="1" u="sng" dirty="0">
                <a:solidFill>
                  <a:srgbClr val="833C0B"/>
                </a:solidFill>
                <a:effectLst/>
                <a:latin typeface="Calibri" panose="020F0502020204030204" pitchFamily="34" charset="0"/>
                <a:ea typeface="Calibri" panose="020F0502020204030204" pitchFamily="34" charset="0"/>
                <a:cs typeface="Arial" panose="020B0604020202020204" pitchFamily="34" charset="0"/>
              </a:rPr>
              <a:t>.جماعات العمل</a:t>
            </a:r>
            <a:r>
              <a:rPr lang="ar-SA" sz="2400" b="1" dirty="0">
                <a:effectLst/>
                <a:latin typeface="Calibri" panose="020F0502020204030204" pitchFamily="34" charset="0"/>
                <a:ea typeface="Calibri" panose="020F0502020204030204" pitchFamily="34" charset="0"/>
                <a:cs typeface="Arial" panose="020B0604020202020204" pitchFamily="34" charset="0"/>
              </a:rPr>
              <a:t>: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SA" sz="2400"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وتتمثل جماعات العمل بالأقسام، والإدارات، واللجان، والمجالس، وفرق العمل.(تماسك الجماعة –التركيبة-الاتصال – العلاقات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u="sng" dirty="0">
                <a:solidFill>
                  <a:srgbClr val="00B050"/>
                </a:solidFill>
                <a:effectLst/>
                <a:latin typeface="Calibri" panose="020F0502020204030204" pitchFamily="34" charset="0"/>
                <a:ea typeface="Calibri" panose="020F0502020204030204" pitchFamily="34" charset="0"/>
                <a:cs typeface="Arial" panose="020B0604020202020204" pitchFamily="34" charset="0"/>
              </a:rPr>
              <a:t>والتطوير والتغيير لجماعات العمل يركز على: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فعالية الجماعة.</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الاهتمام بقيمها ومعاييرها.</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تطوير أهدافها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وتماسك الجماعة.</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ما يطرأ بين أفراد الجماعة من نزاعات أو خلافات.</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الأساليب المناسبة لحل المشاكل واتخاذ القرارات،</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أسلوب الاتصال بين جماعات العمل.</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effectLst/>
                <a:latin typeface="Calibri" panose="020F0502020204030204" pitchFamily="34" charset="0"/>
                <a:ea typeface="Calibri" panose="020F0502020204030204" pitchFamily="34" charset="0"/>
                <a:cs typeface="Arial" panose="020B0604020202020204" pitchFamily="34" charset="0"/>
              </a:rPr>
              <a:t>• العلاقات الداخلية البيئية التي تساهم في دعم الجماعة وتوثيق </a:t>
            </a:r>
            <a:r>
              <a:rPr lang="ar-SA" sz="2400" b="1" dirty="0" err="1">
                <a:effectLst/>
                <a:latin typeface="Calibri" panose="020F0502020204030204" pitchFamily="34" charset="0"/>
                <a:ea typeface="Calibri" panose="020F0502020204030204" pitchFamily="34" charset="0"/>
                <a:cs typeface="Arial" panose="020B0604020202020204" pitchFamily="34" charset="0"/>
              </a:rPr>
              <a:t>آدائها</a:t>
            </a:r>
            <a:r>
              <a:rPr lang="ar-SA" sz="2400" b="1" dirty="0">
                <a:effectLst/>
                <a:latin typeface="Calibri" panose="020F0502020204030204" pitchFamily="34" charset="0"/>
                <a:ea typeface="Calibri" panose="020F0502020204030204" pitchFamily="34" charset="0"/>
                <a:cs typeface="Arial" panose="020B0604020202020204" pitchFamily="34" charset="0"/>
              </a:rPr>
              <a:t>.</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29096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7028" y="1425502"/>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569757" y="400033"/>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C1AC286-0D3D-2BF9-D3A8-CB952B82220B}"/>
              </a:ext>
            </a:extLst>
          </p:cNvPr>
          <p:cNvSpPr/>
          <p:nvPr/>
        </p:nvSpPr>
        <p:spPr>
          <a:xfrm>
            <a:off x="923365" y="2016178"/>
            <a:ext cx="10571547" cy="3416320"/>
          </a:xfrm>
          <a:prstGeom prst="rect">
            <a:avLst/>
          </a:prstGeom>
        </p:spPr>
        <p:txBody>
          <a:bodyPr wrap="square">
            <a:spAutoFit/>
          </a:bodyPr>
          <a:lstStyle/>
          <a:p>
            <a:pPr algn="ctr" rtl="1"/>
            <a:r>
              <a:rPr lang="ar-SA" sz="1800" b="1" dirty="0">
                <a:effectLst/>
                <a:latin typeface="Calibri" panose="020F0502020204030204" pitchFamily="34" charset="0"/>
                <a:ea typeface="Calibri" panose="020F0502020204030204" pitchFamily="34" charset="0"/>
                <a:cs typeface="Arial" panose="020B0604020202020204" pitchFamily="34" charset="0"/>
              </a:rPr>
              <a:t>3</a:t>
            </a:r>
            <a:r>
              <a:rPr lang="ar-SA" sz="2400" b="1" dirty="0">
                <a:effectLst/>
                <a:latin typeface="Calibri" panose="020F0502020204030204" pitchFamily="34" charset="0"/>
                <a:ea typeface="Calibri" panose="020F0502020204030204" pitchFamily="34" charset="0"/>
                <a:cs typeface="Arial" panose="020B0604020202020204" pitchFamily="34" charset="0"/>
              </a:rPr>
              <a:t>.</a:t>
            </a:r>
            <a:r>
              <a:rPr lang="ar-SA" sz="2400" b="1" u="sng" dirty="0">
                <a:solidFill>
                  <a:srgbClr val="833C0B"/>
                </a:solidFill>
                <a:effectLst/>
                <a:latin typeface="Calibri" panose="020F0502020204030204" pitchFamily="34" charset="0"/>
                <a:ea typeface="Calibri" panose="020F0502020204030204" pitchFamily="34" charset="0"/>
                <a:cs typeface="Arial" panose="020B0604020202020204" pitchFamily="34" charset="0"/>
              </a:rPr>
              <a:t>التنظيم نفسه</a:t>
            </a:r>
            <a:r>
              <a:rPr lang="ar-SA" sz="2400" b="1" dirty="0">
                <a:effectLst/>
                <a:latin typeface="Calibri" panose="020F0502020204030204" pitchFamily="34" charset="0"/>
                <a:ea typeface="Calibri" panose="020F0502020204030204" pitchFamily="34" charset="0"/>
                <a:cs typeface="Arial" panose="020B0604020202020204" pitchFamily="34" charset="0"/>
              </a:rPr>
              <a:t>: الجانب الثالث من مجالات التغيير والتطوير في المنظمة، هو التنظيم ذاته, الوحدات او العمليات (إدارات او اقسام –اتخاذ القرارات –أنماط الاتصالات –المنتجات والخدمات)</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u="sng" dirty="0">
                <a:solidFill>
                  <a:srgbClr val="00B050"/>
                </a:solidFill>
                <a:effectLst/>
                <a:latin typeface="Calibri" panose="020F0502020204030204" pitchFamily="34" charset="0"/>
                <a:ea typeface="Calibri" panose="020F0502020204030204" pitchFamily="34" charset="0"/>
                <a:cs typeface="Arial" panose="020B0604020202020204" pitchFamily="34" charset="0"/>
              </a:rPr>
              <a:t>ويتمثل هذا التغيير والتطوير لهذا الجانب في بعدين هما:-</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أ‌. الوحدات التنظيمية الرئيسية: </a:t>
            </a:r>
            <a:r>
              <a:rPr lang="ar-SA" sz="2400" b="1" dirty="0">
                <a:effectLst/>
                <a:latin typeface="Calibri" panose="020F0502020204030204" pitchFamily="34" charset="0"/>
                <a:ea typeface="Calibri" panose="020F0502020204030204" pitchFamily="34" charset="0"/>
                <a:cs typeface="Arial" panose="020B0604020202020204" pitchFamily="34" charset="0"/>
              </a:rPr>
              <a:t>وهذه الوحدات قد تكون أقساما ًمثل: قسم الإنتاج، وقسم البحوث، وقسم التسويق. أو قد تكون كإدارات مثل: الإدارة المالية، وإدارة التخطيط والمتابعة، وإدارة البرامج، وإدارة الشؤون الإدارية، وإدارة الموارد البشرية.</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r>
              <a:rPr lang="ar-SA" sz="2400"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ب‌. العمليات التنظيمية المختلفة:</a:t>
            </a:r>
            <a:r>
              <a:rPr lang="ar-SA"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 </a:t>
            </a:r>
            <a:r>
              <a:rPr lang="ar-SA" sz="2400" b="1" dirty="0">
                <a:effectLst/>
                <a:latin typeface="Calibri" panose="020F0502020204030204" pitchFamily="34" charset="0"/>
                <a:ea typeface="Calibri" panose="020F0502020204030204" pitchFamily="34" charset="0"/>
                <a:cs typeface="Arial" panose="020B0604020202020204" pitchFamily="34" charset="0"/>
              </a:rPr>
              <a:t>مثل عمليات اتخاذ القرارات، وأنماط الاتصالات، والعلاقة بين الجماعات، والعلاقة مع الجماعات، وعمليات التخطيط وتصميم الأهداف، وعلاقة السلطات، وكذلك الإجراءات، أو المنتجات أو الخدمات أو أساليب التجديد والابتكار</a:t>
            </a:r>
            <a:r>
              <a:rPr lang="ar-SA" sz="1800" b="1" dirty="0">
                <a:effectLst/>
                <a:latin typeface="Calibri" panose="020F0502020204030204" pitchFamily="34" charset="0"/>
                <a:ea typeface="Calibri" panose="020F0502020204030204" pitchFamily="34" charset="0"/>
                <a:cs typeface="Arial" panose="020B0604020202020204" pitchFamily="34" charset="0"/>
              </a:rPr>
              <a:t>.</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310631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12DBCB3-6E85-2FBA-01D5-DBE1D7719883}"/>
              </a:ext>
            </a:extLst>
          </p:cNvPr>
          <p:cNvSpPr/>
          <p:nvPr/>
        </p:nvSpPr>
        <p:spPr>
          <a:xfrm>
            <a:off x="599768" y="1312606"/>
            <a:ext cx="11166598" cy="4990725"/>
          </a:xfrm>
          <a:prstGeom prst="rect">
            <a:avLst/>
          </a:prstGeom>
        </p:spPr>
        <p:txBody>
          <a:bodyPr wrap="square">
            <a:spAutoFit/>
          </a:bodyPr>
          <a:lstStyle/>
          <a:p>
            <a:pPr algn="r" rtl="1"/>
            <a:r>
              <a:rPr lang="en-US" sz="20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sym typeface="Symbol" panose="05050102010706020507" pitchFamily="18" charset="2"/>
              </a:rPr>
              <a:t></a:t>
            </a:r>
            <a:r>
              <a:rPr lang="ar-SA" sz="20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 </a:t>
            </a:r>
            <a:r>
              <a:rPr lang="ar-EG" sz="20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س-</a:t>
            </a:r>
            <a:r>
              <a:rPr lang="ar-SA" sz="20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من يقوم بعملية التغيير:</a:t>
            </a:r>
            <a:r>
              <a:rPr lang="ar-SA" sz="20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a:t>
            </a:r>
            <a:r>
              <a:rPr lang="ar-SA" sz="2000" b="1" dirty="0">
                <a:effectLst/>
                <a:latin typeface="Calibri" panose="020F0502020204030204" pitchFamily="34" charset="0"/>
                <a:ea typeface="Calibri" panose="020F0502020204030204" pitchFamily="34" charset="0"/>
                <a:cs typeface="Arial" panose="020B0604020202020204" pitchFamily="34" charset="0"/>
              </a:rPr>
              <a:t>فتعني المستويات التنظيمية أو الإدارية التي ستشترك في جمع المعلومات وتشخيص المشاكل وتطبيق الحلول لعملية التغيير والتطوير.</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dirty="0">
                <a:effectLst/>
                <a:latin typeface="Calibri" panose="020F0502020204030204" pitchFamily="34" charset="0"/>
                <a:ea typeface="Calibri" panose="020F0502020204030204" pitchFamily="34" charset="0"/>
                <a:cs typeface="Arial" panose="020B0604020202020204" pitchFamily="34" charset="0"/>
              </a:rPr>
              <a:t>كما تعني أيضاً من هم الأفراد داخل هذه المستويات الذين سيشتركون في هذه الخطوات، وما هي درجة المشاركة.</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ويمكن التمييز هنا بين ثلاثة حالات وهي:</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u="sng" dirty="0">
                <a:solidFill>
                  <a:srgbClr val="00B050"/>
                </a:solidFill>
                <a:effectLst/>
                <a:latin typeface="Calibri" panose="020F0502020204030204" pitchFamily="34" charset="0"/>
                <a:ea typeface="Calibri" panose="020F0502020204030204" pitchFamily="34" charset="0"/>
                <a:cs typeface="Arial" panose="020B0604020202020204" pitchFamily="34" charset="0"/>
              </a:rPr>
              <a:t>- الأولى:</a:t>
            </a:r>
            <a:r>
              <a:rPr lang="ar-SA" sz="2000" b="1" dirty="0">
                <a:solidFill>
                  <a:srgbClr val="00B050"/>
                </a:solidFill>
                <a:effectLst/>
                <a:latin typeface="Calibri" panose="020F0502020204030204" pitchFamily="34" charset="0"/>
                <a:ea typeface="Calibri" panose="020F0502020204030204" pitchFamily="34" charset="0"/>
                <a:cs typeface="Arial" panose="020B0604020202020204" pitchFamily="34" charset="0"/>
              </a:rPr>
              <a:t> </a:t>
            </a:r>
            <a:r>
              <a:rPr lang="ar-SA" sz="2000" b="1" dirty="0">
                <a:effectLst/>
                <a:latin typeface="Calibri" panose="020F0502020204030204" pitchFamily="34" charset="0"/>
                <a:ea typeface="Calibri" panose="020F0502020204030204" pitchFamily="34" charset="0"/>
                <a:cs typeface="Arial" panose="020B0604020202020204" pitchFamily="34" charset="0"/>
              </a:rPr>
              <a:t>أن تنفرد الإدارة العليا بسلطة التغيير والتطوير في المنظمة.</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u="sng" dirty="0">
                <a:solidFill>
                  <a:srgbClr val="00B050"/>
                </a:solidFill>
                <a:effectLst/>
                <a:latin typeface="Calibri" panose="020F0502020204030204" pitchFamily="34" charset="0"/>
                <a:ea typeface="Calibri" panose="020F0502020204030204" pitchFamily="34" charset="0"/>
                <a:cs typeface="Arial" panose="020B0604020202020204" pitchFamily="34" charset="0"/>
              </a:rPr>
              <a:t>- الثانية:</a:t>
            </a:r>
            <a:r>
              <a:rPr lang="ar-SA" sz="2000" b="1" dirty="0">
                <a:solidFill>
                  <a:srgbClr val="00B050"/>
                </a:solidFill>
                <a:effectLst/>
                <a:latin typeface="Calibri" panose="020F0502020204030204" pitchFamily="34" charset="0"/>
                <a:ea typeface="Calibri" panose="020F0502020204030204" pitchFamily="34" charset="0"/>
                <a:cs typeface="Arial" panose="020B0604020202020204" pitchFamily="34" charset="0"/>
              </a:rPr>
              <a:t> </a:t>
            </a:r>
            <a:r>
              <a:rPr lang="ar-SA" sz="2000" b="1" dirty="0">
                <a:effectLst/>
                <a:latin typeface="Calibri" panose="020F0502020204030204" pitchFamily="34" charset="0"/>
                <a:ea typeface="Calibri" panose="020F0502020204030204" pitchFamily="34" charset="0"/>
                <a:cs typeface="Arial" panose="020B0604020202020204" pitchFamily="34" charset="0"/>
              </a:rPr>
              <a:t>وهي على طرف النقيض من الحالة الأولى، وهي أن تقوم الإدارة الدنيا بسلطة التغيير وذلك من خلال تفويضها من الإدارة العليا.</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000" b="1" u="sng" dirty="0">
                <a:solidFill>
                  <a:srgbClr val="00B050"/>
                </a:solidFill>
                <a:effectLst/>
                <a:latin typeface="Calibri" panose="020F0502020204030204" pitchFamily="34" charset="0"/>
                <a:ea typeface="Calibri" panose="020F0502020204030204" pitchFamily="34" charset="0"/>
                <a:cs typeface="Arial" panose="020B0604020202020204" pitchFamily="34" charset="0"/>
              </a:rPr>
              <a:t>- الثالثة : </a:t>
            </a:r>
            <a:r>
              <a:rPr lang="ar-SA" sz="2000" b="1" dirty="0">
                <a:effectLst/>
                <a:latin typeface="Calibri" panose="020F0502020204030204" pitchFamily="34" charset="0"/>
                <a:ea typeface="Calibri" panose="020F0502020204030204" pitchFamily="34" charset="0"/>
                <a:cs typeface="Arial" panose="020B0604020202020204" pitchFamily="34" charset="0"/>
              </a:rPr>
              <a:t>هي حالة وسط بين الحالتين السابقتين ، حيث تشترك كل من الإدارة العليا والوسطى والدنيا في عملية التغيير والتطوير في نظام واحد.</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r>
              <a:rPr lang="en-US" sz="2000" b="1" dirty="0">
                <a:effectLst/>
                <a:latin typeface="Calibri" panose="020F0502020204030204" pitchFamily="34" charset="0"/>
                <a:ea typeface="Calibri" panose="020F0502020204030204" pitchFamily="34" charset="0"/>
                <a:cs typeface="Arial" panose="020B0604020202020204" pitchFamily="34" charset="0"/>
                <a:sym typeface="Symbol" panose="05050102010706020507" pitchFamily="18" charset="2"/>
              </a:rPr>
              <a:t></a:t>
            </a:r>
            <a:r>
              <a:rPr lang="en-US" sz="2000" b="1" dirty="0">
                <a:effectLst/>
                <a:latin typeface="Arial" panose="020B0604020202020204" pitchFamily="34" charset="0"/>
                <a:ea typeface="Calibri" panose="020F0502020204030204" pitchFamily="34" charset="0"/>
                <a:cs typeface="Arial" panose="020B0604020202020204" pitchFamily="34" charset="0"/>
              </a:rPr>
              <a:t> </a:t>
            </a:r>
            <a:r>
              <a:rPr lang="ar-SA" sz="20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أما من حيث متى تتم عملية التغيير والتطوير :</a:t>
            </a:r>
            <a:r>
              <a:rPr lang="ar-SA" sz="20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a:t>
            </a:r>
            <a:r>
              <a:rPr lang="ar-SA" sz="2000" b="1" dirty="0">
                <a:effectLst/>
                <a:latin typeface="Calibri" panose="020F0502020204030204" pitchFamily="34" charset="0"/>
                <a:ea typeface="Calibri" panose="020F0502020204030204" pitchFamily="34" charset="0"/>
                <a:cs typeface="Arial" panose="020B0604020202020204" pitchFamily="34" charset="0"/>
              </a:rPr>
              <a:t>فيجب على المشتركين في عملية تنظيم التغيير ان يضعوا ما يُشابه الجدول أو الخطة الزمنية لتنفيذ عملية التغيير والتطوير، والتي يتم في ضوئها تحديد الخطوات والمراحل </a:t>
            </a:r>
            <a:r>
              <a:rPr lang="ar-SA" sz="2000" b="1" dirty="0" err="1">
                <a:effectLst/>
                <a:latin typeface="Calibri" panose="020F0502020204030204" pitchFamily="34" charset="0"/>
                <a:ea typeface="Calibri" panose="020F0502020204030204" pitchFamily="34" charset="0"/>
                <a:cs typeface="Arial" panose="020B0604020202020204" pitchFamily="34" charset="0"/>
              </a:rPr>
              <a:t>التفصلية</a:t>
            </a:r>
            <a:r>
              <a:rPr lang="ar-SA" sz="2000" b="1" dirty="0">
                <a:effectLst/>
                <a:latin typeface="Calibri" panose="020F0502020204030204" pitchFamily="34" charset="0"/>
                <a:ea typeface="Calibri" panose="020F0502020204030204" pitchFamily="34" charset="0"/>
                <a:cs typeface="Arial" panose="020B0604020202020204" pitchFamily="34" charset="0"/>
              </a:rPr>
              <a:t> لعملية التغيير والتطوير بشكل زمني، بحيث يكون ذلك مرشداً للتنفيذ وملزماً للمنفذين باتباعه.</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gn="r" rtl="1"/>
            <a:r>
              <a:rPr lang="en-US" sz="2000" b="1" dirty="0">
                <a:effectLst/>
                <a:latin typeface="Calibri" panose="020F0502020204030204" pitchFamily="34" charset="0"/>
                <a:ea typeface="Calibri" panose="020F0502020204030204" pitchFamily="34" charset="0"/>
                <a:cs typeface="Arial" panose="020B0604020202020204" pitchFamily="34" charset="0"/>
                <a:sym typeface="Symbol" panose="05050102010706020507" pitchFamily="18" charset="2"/>
              </a:rPr>
              <a:t></a:t>
            </a:r>
            <a:r>
              <a:rPr lang="en-US" sz="2000" b="1" dirty="0">
                <a:effectLst/>
                <a:latin typeface="Arial" panose="020B0604020202020204" pitchFamily="34" charset="0"/>
                <a:ea typeface="Calibri" panose="020F0502020204030204" pitchFamily="34" charset="0"/>
                <a:cs typeface="Arial" panose="020B0604020202020204" pitchFamily="34" charset="0"/>
              </a:rPr>
              <a:t> </a:t>
            </a:r>
            <a:r>
              <a:rPr lang="ar-SA" sz="20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rPr>
              <a:t>أما من حيث كيف يتم تنظيم عملية التغيير:</a:t>
            </a:r>
            <a:r>
              <a:rPr lang="ar-SA" sz="2000" b="1" dirty="0">
                <a:effectLst/>
                <a:latin typeface="Calibri" panose="020F0502020204030204" pitchFamily="34" charset="0"/>
                <a:ea typeface="Calibri" panose="020F0502020204030204" pitchFamily="34" charset="0"/>
                <a:cs typeface="Arial" panose="020B0604020202020204" pitchFamily="34" charset="0"/>
              </a:rPr>
              <a:t> فيعني ذلك تحديد الأدوات والآليات التي ستستخدم لإجراء عملية التغيير والتطوير، ويتحدد ذلك يحسب طبيعة مشكلة التغيير، وبحسب المناخ المتاح لعملية التغيير، وبحسب الشيء الذي سيخضع لعملية التغيير والتطوير التنظيمي (هل هو </a:t>
            </a:r>
            <a:r>
              <a:rPr lang="ar-SA" sz="2000" b="1" dirty="0" err="1">
                <a:effectLst/>
                <a:latin typeface="Calibri" panose="020F0502020204030204" pitchFamily="34" charset="0"/>
                <a:ea typeface="Calibri" panose="020F0502020204030204" pitchFamily="34" charset="0"/>
                <a:cs typeface="Arial" panose="020B0604020202020204" pitchFamily="34" charset="0"/>
              </a:rPr>
              <a:t>الأفراد،أم</a:t>
            </a:r>
            <a:r>
              <a:rPr lang="ar-SA" sz="2000" b="1" dirty="0">
                <a:effectLst/>
                <a:latin typeface="Calibri" panose="020F0502020204030204" pitchFamily="34" charset="0"/>
                <a:ea typeface="Calibri" panose="020F0502020204030204" pitchFamily="34" charset="0"/>
                <a:cs typeface="Arial" panose="020B0604020202020204" pitchFamily="34" charset="0"/>
              </a:rPr>
              <a:t> جماعات العمل أم الهيكل التنظيمي).</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buClr>
                <a:srgbClr val="000000"/>
              </a:buClr>
              <a:buFont typeface="Arial"/>
              <a:buNone/>
            </a:pPr>
            <a:r>
              <a:rPr lang="en-GB" kern="10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60142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FF0A95D5-2723-CE1F-34C0-B9DC7974B8DD}"/>
              </a:ext>
            </a:extLst>
          </p:cNvPr>
          <p:cNvSpPr/>
          <p:nvPr/>
        </p:nvSpPr>
        <p:spPr>
          <a:xfrm>
            <a:off x="762000" y="1557703"/>
            <a:ext cx="10592909" cy="3539430"/>
          </a:xfrm>
          <a:prstGeom prst="rect">
            <a:avLst/>
          </a:prstGeom>
        </p:spPr>
        <p:txBody>
          <a:bodyPr wrap="square">
            <a:spAutoFit/>
          </a:bodyPr>
          <a:lstStyle/>
          <a:p>
            <a:pPr marL="457200" indent="-457200" algn="r">
              <a:defRPr/>
            </a:pPr>
            <a:r>
              <a:rPr lang="ar-EG" sz="2800" dirty="0">
                <a:cs typeface="AL-Mohanad" pitchFamily="2" charset="-78"/>
              </a:rPr>
              <a:t>عناصر التغيير:</a:t>
            </a:r>
          </a:p>
          <a:p>
            <a:pPr marL="457200" indent="-457200" algn="r">
              <a:defRPr/>
            </a:pPr>
            <a:r>
              <a:rPr lang="ar-SA" sz="2800" dirty="0">
                <a:cs typeface="AL-Mohanad" pitchFamily="2" charset="-78"/>
              </a:rPr>
              <a:t>يتطلب التغيير التعرف على كيفية التعامل مع عناصر التغيير التالية:</a:t>
            </a:r>
          </a:p>
          <a:p>
            <a:pPr marL="457200" indent="-457200" algn="r">
              <a:defRPr/>
            </a:pPr>
            <a:endParaRPr lang="ar-SA" sz="2800" dirty="0">
              <a:cs typeface="AL-Mohanad" pitchFamily="2" charset="-78"/>
            </a:endParaRPr>
          </a:p>
          <a:p>
            <a:pPr algn="r">
              <a:defRPr/>
            </a:pPr>
            <a:r>
              <a:rPr lang="ar-EG" sz="2800" b="1" dirty="0">
                <a:cs typeface="AL-Mohanad" pitchFamily="2" charset="-78"/>
              </a:rPr>
              <a:t>- </a:t>
            </a:r>
            <a:r>
              <a:rPr lang="ar-SA" sz="2800" b="1" dirty="0">
                <a:cs typeface="AL-Mohanad" pitchFamily="2" charset="-78"/>
              </a:rPr>
              <a:t>الموضوع</a:t>
            </a:r>
            <a:r>
              <a:rPr lang="ar-SA" sz="2800" dirty="0">
                <a:cs typeface="AL-Mohanad" pitchFamily="2" charset="-78"/>
              </a:rPr>
              <a:t>: الذي يتناوله التغيير.</a:t>
            </a:r>
          </a:p>
          <a:p>
            <a:pPr algn="r">
              <a:defRPr/>
            </a:pPr>
            <a:r>
              <a:rPr lang="ar-EG" sz="2800" b="1" dirty="0">
                <a:cs typeface="AL-Mohanad" pitchFamily="2" charset="-78"/>
              </a:rPr>
              <a:t>- </a:t>
            </a:r>
            <a:r>
              <a:rPr lang="ar-SA" sz="2800" b="1" dirty="0">
                <a:cs typeface="AL-Mohanad" pitchFamily="2" charset="-78"/>
              </a:rPr>
              <a:t>المغير</a:t>
            </a:r>
            <a:r>
              <a:rPr lang="ar-SA" sz="2800" dirty="0">
                <a:cs typeface="AL-Mohanad" pitchFamily="2" charset="-78"/>
              </a:rPr>
              <a:t> :الذي يطالب بعملية التغيير ويبدأ في ممارستها وقيادتها، فهو اساس التغيير.</a:t>
            </a:r>
          </a:p>
          <a:p>
            <a:pPr algn="r">
              <a:defRPr/>
            </a:pPr>
            <a:r>
              <a:rPr lang="ar-EG" sz="2800" b="1" dirty="0">
                <a:cs typeface="AL-Mohanad" pitchFamily="2" charset="-78"/>
              </a:rPr>
              <a:t>- </a:t>
            </a:r>
            <a:r>
              <a:rPr lang="ar-SA" sz="2800" b="1" dirty="0">
                <a:cs typeface="AL-Mohanad" pitchFamily="2" charset="-78"/>
              </a:rPr>
              <a:t>المحايد:  </a:t>
            </a:r>
            <a:r>
              <a:rPr lang="ar-SA" sz="2800" dirty="0">
                <a:cs typeface="AL-Mohanad" pitchFamily="2" charset="-78"/>
              </a:rPr>
              <a:t>الذي لم يتبنى موقفا واضحا تجاه عملية التغيير.</a:t>
            </a:r>
          </a:p>
          <a:p>
            <a:pPr algn="r">
              <a:defRPr/>
            </a:pPr>
            <a:r>
              <a:rPr lang="ar-EG" sz="2800" b="1" dirty="0">
                <a:cs typeface="AL-Mohanad" pitchFamily="2" charset="-78"/>
              </a:rPr>
              <a:t>- </a:t>
            </a:r>
            <a:r>
              <a:rPr lang="ar-SA" sz="2800" b="1" dirty="0">
                <a:cs typeface="AL-Mohanad" pitchFamily="2" charset="-78"/>
              </a:rPr>
              <a:t>المقاوم:</a:t>
            </a:r>
            <a:r>
              <a:rPr lang="ar-SA" sz="2800" dirty="0">
                <a:cs typeface="AL-Mohanad" pitchFamily="2" charset="-78"/>
              </a:rPr>
              <a:t> الذي يرفض ويقاوم عملية التغيير ويسعى لإفشالها او تأخيرها او تشويهها.</a:t>
            </a:r>
          </a:p>
          <a:p>
            <a:pPr algn="r">
              <a:defRPr/>
            </a:pPr>
            <a:r>
              <a:rPr lang="ar-EG" sz="2800" b="1" dirty="0">
                <a:cs typeface="AL-Mohanad" pitchFamily="2" charset="-78"/>
              </a:rPr>
              <a:t>- </a:t>
            </a:r>
            <a:r>
              <a:rPr lang="ar-SA" sz="2800" b="1" dirty="0">
                <a:cs typeface="AL-Mohanad" pitchFamily="2" charset="-78"/>
              </a:rPr>
              <a:t>مقاومة المقاومة</a:t>
            </a:r>
            <a:r>
              <a:rPr lang="ar-SA" sz="2800" dirty="0">
                <a:cs typeface="AL-Mohanad" pitchFamily="2" charset="-78"/>
              </a:rPr>
              <a:t>: وهي الممارسات التي يقوم بها قادة التغيير في تعاملهم مع مقاومة التغيير.</a:t>
            </a:r>
            <a:endParaRPr lang="en-US" sz="2800" dirty="0">
              <a:cs typeface="AL-Mohanad" pitchFamily="2" charset="-78"/>
            </a:endParaRPr>
          </a:p>
        </p:txBody>
      </p:sp>
    </p:spTree>
    <p:extLst>
      <p:ext uri="{BB962C8B-B14F-4D97-AF65-F5344CB8AC3E}">
        <p14:creationId xmlns:p14="http://schemas.microsoft.com/office/powerpoint/2010/main" val="2841049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645" y="1225892"/>
            <a:ext cx="11867535" cy="5247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13411CD5-EE7F-2CAD-1E05-03805FB77FC8}"/>
              </a:ext>
            </a:extLst>
          </p:cNvPr>
          <p:cNvSpPr/>
          <p:nvPr/>
        </p:nvSpPr>
        <p:spPr>
          <a:xfrm>
            <a:off x="394448" y="1374349"/>
            <a:ext cx="11542916" cy="3539430"/>
          </a:xfrm>
          <a:prstGeom prst="rect">
            <a:avLst/>
          </a:prstGeom>
        </p:spPr>
        <p:txBody>
          <a:bodyPr wrap="square">
            <a:spAutoFit/>
          </a:bodyPr>
          <a:lstStyle/>
          <a:p>
            <a:pPr marL="182563" algn="r">
              <a:defRPr/>
            </a:pPr>
            <a:r>
              <a:rPr lang="ar-EG" sz="2800" b="1" dirty="0">
                <a:cs typeface="AL-Mohanad" pitchFamily="2" charset="-78"/>
              </a:rPr>
              <a:t>أنماط الطرف المغير: </a:t>
            </a:r>
          </a:p>
          <a:p>
            <a:pPr marL="182563" algn="r">
              <a:defRPr/>
            </a:pPr>
            <a:r>
              <a:rPr lang="ar-EG" sz="2800" b="1" dirty="0">
                <a:cs typeface="AL-Mohanad" pitchFamily="2" charset="-78"/>
              </a:rPr>
              <a:t>- </a:t>
            </a:r>
            <a:r>
              <a:rPr lang="ar-SA" sz="2800" b="1" dirty="0">
                <a:cs typeface="AL-Mohanad" pitchFamily="2" charset="-78"/>
              </a:rPr>
              <a:t>المغير المتأمل: </a:t>
            </a:r>
            <a:r>
              <a:rPr lang="ar-SA" sz="2800" dirty="0">
                <a:cs typeface="AL-Mohanad" pitchFamily="2" charset="-78"/>
              </a:rPr>
              <a:t>الذي عادة يبحث عن المعنى في التغيير، ويميل الى الاصغاء، ومشاركة الافكار مع الاخرين،  ويحتاج الى اندماج شخصي فيما يعرض عليه من افكار التغيير.</a:t>
            </a:r>
          </a:p>
          <a:p>
            <a:pPr marL="182563" algn="r">
              <a:defRPr/>
            </a:pPr>
            <a:r>
              <a:rPr lang="ar-EG" sz="2800" b="1" dirty="0">
                <a:cs typeface="AL-Mohanad" pitchFamily="2" charset="-78"/>
              </a:rPr>
              <a:t>- </a:t>
            </a:r>
            <a:r>
              <a:rPr lang="ar-SA" sz="2800" b="1" dirty="0">
                <a:cs typeface="AL-Mohanad" pitchFamily="2" charset="-78"/>
              </a:rPr>
              <a:t>المغير العقلاني</a:t>
            </a:r>
            <a:r>
              <a:rPr lang="ar-SA" sz="2800" dirty="0">
                <a:cs typeface="AL-Mohanad" pitchFamily="2" charset="-78"/>
              </a:rPr>
              <a:t>: يبحث عن الحقائق في عملية التغيير، و يلزمه معرفة كيف يفكر الاخرون ليحلل اراهم، ويشعر بالمتعة في تصور الافكار المجردة، ويهتم دائما بالأسئلة المتصلة بطبيعة الاشياء.</a:t>
            </a:r>
          </a:p>
          <a:p>
            <a:pPr marL="182563" algn="r">
              <a:defRPr/>
            </a:pPr>
            <a:r>
              <a:rPr lang="ar-EG" sz="2800" b="1" dirty="0">
                <a:cs typeface="AL-Mohanad" pitchFamily="2" charset="-78"/>
              </a:rPr>
              <a:t>- </a:t>
            </a:r>
            <a:r>
              <a:rPr lang="ar-SA" sz="2800" b="1" dirty="0">
                <a:cs typeface="AL-Mohanad" pitchFamily="2" charset="-78"/>
              </a:rPr>
              <a:t>المغير المنفذ: </a:t>
            </a:r>
            <a:r>
              <a:rPr lang="ar-SA" sz="2800" dirty="0">
                <a:cs typeface="AL-Mohanad" pitchFamily="2" charset="-78"/>
              </a:rPr>
              <a:t>يربط بين ما يعرض عليه من افكار وعالم الواقع، ويلزمه معرفة كيف تعمل الاشياء.</a:t>
            </a:r>
          </a:p>
          <a:p>
            <a:pPr marL="182563" algn="r">
              <a:defRPr/>
            </a:pPr>
            <a:r>
              <a:rPr lang="ar-EG" sz="2800" b="1" dirty="0">
                <a:cs typeface="AL-Mohanad" pitchFamily="2" charset="-78"/>
              </a:rPr>
              <a:t>-  </a:t>
            </a:r>
            <a:r>
              <a:rPr lang="ar-SA" sz="2800" b="1" dirty="0">
                <a:cs typeface="AL-Mohanad" pitchFamily="2" charset="-78"/>
              </a:rPr>
              <a:t>المغير المادي: </a:t>
            </a:r>
            <a:r>
              <a:rPr lang="ar-SA" sz="2800" dirty="0">
                <a:cs typeface="AL-Mohanad" pitchFamily="2" charset="-78"/>
              </a:rPr>
              <a:t>عادة يبحث عن الامكانات التطبيقية المباشرة لما يتعلمه،  كما يتعلم عن طريق التجربة والخطأ.   </a:t>
            </a:r>
            <a:endParaRPr lang="en-US" sz="2800" dirty="0">
              <a:cs typeface="AL-Mohanad" pitchFamily="2" charset="-78"/>
            </a:endParaRPr>
          </a:p>
        </p:txBody>
      </p:sp>
    </p:spTree>
    <p:extLst>
      <p:ext uri="{BB962C8B-B14F-4D97-AF65-F5344CB8AC3E}">
        <p14:creationId xmlns:p14="http://schemas.microsoft.com/office/powerpoint/2010/main" val="1719212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1641336" y="1500169"/>
            <a:ext cx="9649072" cy="4524315"/>
          </a:xfrm>
          <a:prstGeom prst="rect">
            <a:avLst/>
          </a:prstGeom>
          <a:noFill/>
        </p:spPr>
        <p:txBody>
          <a:bodyPr wrap="square">
            <a:spAutoFit/>
          </a:bodyPr>
          <a:lstStyle/>
          <a:p>
            <a:pPr algn="r" rtl="1">
              <a:buClr>
                <a:srgbClr val="000000"/>
              </a:buClr>
              <a:buFont typeface="Arial"/>
              <a:buNone/>
              <a:defRPr/>
            </a:pPr>
            <a:r>
              <a:rPr lang="ar-EG" sz="3200" kern="0" dirty="0">
                <a:solidFill>
                  <a:srgbClr val="000000"/>
                </a:solidFill>
                <a:latin typeface="Arial"/>
                <a:cs typeface="AL-Mohanad Bold" pitchFamily="2" charset="-78"/>
                <a:sym typeface="Arial"/>
              </a:rPr>
              <a:t> ملخص المحاضرة : تناولنا </a:t>
            </a:r>
          </a:p>
          <a:p>
            <a:pPr marL="1165225" algn="r">
              <a:defRPr/>
            </a:pPr>
            <a:r>
              <a:rPr lang="ar-EG" sz="3200" dirty="0">
                <a:cs typeface="AL-Mohanad" pitchFamily="2" charset="-78"/>
              </a:rPr>
              <a:t>- </a:t>
            </a:r>
            <a:r>
              <a:rPr lang="ar-SA" sz="3200" dirty="0">
                <a:cs typeface="AL-Mohanad" pitchFamily="2" charset="-78"/>
              </a:rPr>
              <a:t>التغيير الاستراتيجي</a:t>
            </a:r>
            <a:r>
              <a:rPr lang="ar-EG" sz="3200" dirty="0">
                <a:cs typeface="AL-Mohanad" pitchFamily="2" charset="-78"/>
              </a:rPr>
              <a:t>.</a:t>
            </a:r>
            <a:endParaRPr lang="ar-SA" sz="3200" dirty="0">
              <a:cs typeface="AL-Mohanad" pitchFamily="2" charset="-78"/>
            </a:endParaRPr>
          </a:p>
          <a:p>
            <a:pPr marL="1165225" algn="r">
              <a:defRPr/>
            </a:pPr>
            <a:r>
              <a:rPr lang="ar-EG" sz="3200" dirty="0">
                <a:cs typeface="AL-Mohanad" pitchFamily="2" charset="-78"/>
              </a:rPr>
              <a:t>- </a:t>
            </a:r>
            <a:r>
              <a:rPr lang="ar-SA" sz="3200" dirty="0">
                <a:cs typeface="AL-Mohanad" pitchFamily="2" charset="-78"/>
              </a:rPr>
              <a:t>التغيير الوظيفي.</a:t>
            </a:r>
          </a:p>
          <a:p>
            <a:pPr marL="1165225" algn="r">
              <a:defRPr/>
            </a:pPr>
            <a:r>
              <a:rPr lang="ar-EG" sz="3200" dirty="0">
                <a:cs typeface="AL-Mohanad" pitchFamily="2" charset="-78"/>
              </a:rPr>
              <a:t>- </a:t>
            </a:r>
            <a:r>
              <a:rPr lang="ar-SA" sz="3200" dirty="0">
                <a:cs typeface="AL-Mohanad" pitchFamily="2" charset="-78"/>
              </a:rPr>
              <a:t>التغيير التطويري.</a:t>
            </a:r>
          </a:p>
          <a:p>
            <a:pPr marL="1165225" algn="r">
              <a:defRPr/>
            </a:pPr>
            <a:r>
              <a:rPr lang="ar-EG" sz="3200" dirty="0">
                <a:cs typeface="AL-Mohanad" pitchFamily="2" charset="-78"/>
              </a:rPr>
              <a:t>- </a:t>
            </a:r>
            <a:r>
              <a:rPr lang="ar-SA" sz="3200" dirty="0">
                <a:cs typeface="AL-Mohanad" pitchFamily="2" charset="-78"/>
              </a:rPr>
              <a:t>التغيير التحويلي.</a:t>
            </a:r>
          </a:p>
          <a:p>
            <a:pPr marL="0" indent="0" algn="r">
              <a:buNone/>
              <a:defRPr/>
            </a:pPr>
            <a:r>
              <a:rPr lang="ar-SA" sz="3200" b="1" dirty="0">
                <a:cs typeface="AL-Mohanad" pitchFamily="2" charset="-78"/>
              </a:rPr>
              <a:t>ثانيا: انواع التغيير الأخرى</a:t>
            </a:r>
          </a:p>
          <a:p>
            <a:pPr marL="1165225" algn="r">
              <a:defRPr/>
            </a:pPr>
            <a:r>
              <a:rPr lang="ar-SA" sz="3200" dirty="0">
                <a:cs typeface="AL-Mohanad" pitchFamily="2" charset="-78"/>
              </a:rPr>
              <a:t>التغيير حسب: التخطيط، الشمولية،  مصدر القوة الدافعة، الحالة، المستوى، السرعة.</a:t>
            </a:r>
          </a:p>
          <a:p>
            <a:pPr marL="0" indent="0" algn="r">
              <a:buNone/>
              <a:defRPr/>
            </a:pPr>
            <a:r>
              <a:rPr lang="ar-SA" sz="3200" b="1" dirty="0">
                <a:cs typeface="AL-Mohanad" pitchFamily="2" charset="-78"/>
              </a:rPr>
              <a:t>ثالثا: عناصر التغيير</a:t>
            </a:r>
          </a:p>
        </p:txBody>
      </p:sp>
    </p:spTree>
    <p:extLst>
      <p:ext uri="{BB962C8B-B14F-4D97-AF65-F5344CB8AC3E}">
        <p14:creationId xmlns:p14="http://schemas.microsoft.com/office/powerpoint/2010/main" val="1057792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السادسة: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1641336" y="1500169"/>
            <a:ext cx="9649072" cy="3539430"/>
          </a:xfrm>
          <a:prstGeom prst="rect">
            <a:avLst/>
          </a:prstGeom>
          <a:noFill/>
        </p:spPr>
        <p:txBody>
          <a:bodyPr wrap="square">
            <a:spAutoFit/>
          </a:bodyPr>
          <a:lstStyle/>
          <a:p>
            <a:pPr algn="r" fontAlgn="base">
              <a:buClr>
                <a:srgbClr val="000000"/>
              </a:buClr>
              <a:buFont typeface="Arial"/>
              <a:buNone/>
            </a:pPr>
            <a:endParaRPr lang="ar-SA" sz="3200" b="1" kern="0" dirty="0">
              <a:solidFill>
                <a:srgbClr val="FF0000"/>
              </a:solidFill>
              <a:latin typeface="Simplified Arabic" pitchFamily="18" charset="-78"/>
              <a:cs typeface="Simplified Arabic" pitchFamily="18" charset="-78"/>
              <a:sym typeface="Arial"/>
            </a:endParaRPr>
          </a:p>
          <a:p>
            <a:pPr algn="just" fontAlgn="base">
              <a:buClr>
                <a:srgbClr val="000000"/>
              </a:buClr>
              <a:buFont typeface="Arial"/>
              <a:buNone/>
            </a:pPr>
            <a:r>
              <a:rPr lang="en-GB" sz="3200" kern="0" dirty="0">
                <a:solidFill>
                  <a:srgbClr val="000000"/>
                </a:solidFill>
                <a:latin typeface="Arial"/>
                <a:cs typeface="Arial"/>
                <a:sym typeface="Arial"/>
              </a:rPr>
              <a:t> </a:t>
            </a:r>
            <a:r>
              <a:rPr lang="ar-EG" sz="3200" kern="0" dirty="0">
                <a:solidFill>
                  <a:srgbClr val="000000"/>
                </a:solidFill>
                <a:latin typeface="Arial"/>
                <a:sym typeface="Arial"/>
              </a:rPr>
              <a:t>- </a:t>
            </a:r>
            <a:r>
              <a:rPr lang="ar-JO" sz="3200" kern="0" dirty="0">
                <a:solidFill>
                  <a:srgbClr val="000000"/>
                </a:solidFill>
                <a:latin typeface="Arial"/>
                <a:sym typeface="Arial"/>
              </a:rPr>
              <a:t>الحريري, رافده(2011 ). إ</a:t>
            </a:r>
            <a:r>
              <a:rPr lang="ar-SA" sz="3200" kern="0" dirty="0">
                <a:solidFill>
                  <a:srgbClr val="000000"/>
                </a:solidFill>
                <a:latin typeface="Arial"/>
                <a:sym typeface="Arial"/>
              </a:rPr>
              <a:t>دارة التغيير في المؤسسات التربوية. عمان: دار الثقافة للنشر والتوزيع.</a:t>
            </a:r>
            <a:r>
              <a:rPr lang="ar-EG" sz="3200" kern="0" dirty="0">
                <a:solidFill>
                  <a:srgbClr val="000000"/>
                </a:solidFill>
                <a:latin typeface="Arial"/>
                <a:sym typeface="Arial"/>
              </a:rPr>
              <a:t>                                            </a:t>
            </a:r>
          </a:p>
          <a:p>
            <a:pPr algn="just" fontAlgn="base">
              <a:buClr>
                <a:srgbClr val="000000"/>
              </a:buClr>
              <a:buFont typeface="Arial"/>
              <a:buNone/>
            </a:pPr>
            <a:endParaRPr lang="en-GB" sz="3200" b="1" kern="0" dirty="0">
              <a:solidFill>
                <a:srgbClr val="000000"/>
              </a:solidFill>
              <a:latin typeface="Times New Roman" panose="02020603050405020304" pitchFamily="18" charset="0"/>
              <a:cs typeface="Arial"/>
              <a:sym typeface="Arial"/>
            </a:endParaRPr>
          </a:p>
          <a:p>
            <a:pPr algn="r" fontAlgn="base">
              <a:buClr>
                <a:srgbClr val="000000"/>
              </a:buClr>
              <a:buFont typeface="Arial"/>
              <a:buNone/>
            </a:pPr>
            <a:r>
              <a:rPr lang="ar-EG" sz="3200" kern="0" dirty="0">
                <a:solidFill>
                  <a:srgbClr val="333333"/>
                </a:solidFill>
                <a:latin typeface="Tahoma" panose="020B0604030504040204" pitchFamily="34" charset="0"/>
                <a:sym typeface="Arial"/>
              </a:rPr>
              <a:t> </a:t>
            </a:r>
            <a:r>
              <a:rPr lang="ar-EG" sz="3200" kern="0" dirty="0">
                <a:solidFill>
                  <a:srgbClr val="FF0000"/>
                </a:solidFill>
                <a:latin typeface="Tahoma" panose="020B0604030504040204" pitchFamily="34" charset="0"/>
                <a:sym typeface="Arial"/>
              </a:rPr>
              <a:t>ملحوظة: </a:t>
            </a:r>
          </a:p>
          <a:p>
            <a:pPr algn="r" fontAlgn="base">
              <a:buClr>
                <a:srgbClr val="000000"/>
              </a:buClr>
              <a:buFont typeface="Arial"/>
              <a:buNone/>
            </a:pPr>
            <a:r>
              <a:rPr lang="ar-EG" sz="3200" kern="0" dirty="0">
                <a:solidFill>
                  <a:srgbClr val="FF0000"/>
                </a:solidFill>
                <a:latin typeface="Tahoma" panose="020B0604030504040204" pitchFamily="34" charset="0"/>
                <a:sym typeface="Arial"/>
              </a:rPr>
              <a:t>على الطالب الاعتماد على العروض التقديمية وخبرته البحثية واللقاءات المباشرة بالإضافة للكتاب </a:t>
            </a:r>
          </a:p>
        </p:txBody>
      </p:sp>
    </p:spTree>
    <p:extLst>
      <p:ext uri="{BB962C8B-B14F-4D97-AF65-F5344CB8AC3E}">
        <p14:creationId xmlns:p14="http://schemas.microsoft.com/office/powerpoint/2010/main" val="75068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196731" y="1396057"/>
            <a:ext cx="9947930" cy="432623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FFFF"/>
        </a:solidFill>
        <a:ln w="12700" cap="flat" cmpd="sng">
          <a:solidFill>
            <a:srgbClr val="8E5A6D"/>
          </a:solidFill>
          <a:prstDash val="solid"/>
          <a:miter lim="800000"/>
          <a:headEnd type="none" w="sm" len="sm"/>
          <a:tailEnd type="none" w="sm" len="sm"/>
        </a:ln>
      </a:spPr>
      <a:bodyPr spcFirstLastPara="1" wrap="square" lIns="91425" tIns="45700" rIns="91425" bIns="45700" anchor="ctr" anchorCtr="0">
        <a:noAutofit/>
      </a:bodyPr>
      <a:lstStyle>
        <a:defPPr marL="0" marR="0" indent="0" algn="ctr" defTabSz="914400" eaLnBrk="1" fontAlgn="auto" latinLnBrk="0" hangingPunct="1">
          <a:lnSpc>
            <a:spcPct val="100000"/>
          </a:lnSpc>
          <a:spcBef>
            <a:spcPts val="0"/>
          </a:spcBef>
          <a:spcAft>
            <a:spcPts val="0"/>
          </a:spcAft>
          <a:buClr>
            <a:srgbClr val="000000"/>
          </a:buClr>
          <a:buSzTx/>
          <a:buFont typeface="Arial"/>
          <a:buNone/>
          <a:tabLst/>
          <a:defRPr kumimoji="0" sz="2800" b="1" i="0" u="none" strike="noStrike" kern="0" cap="none" spc="0" normalizeH="0" baseline="0" noProof="0" dirty="0" smtClean="0">
            <a:ln>
              <a:noFill/>
            </a:ln>
            <a:solidFill>
              <a:srgbClr val="2D3956"/>
            </a:solidFill>
            <a:effectLst/>
            <a:uLnTx/>
            <a:uFillTx/>
            <a:latin typeface="Tajawal Medium"/>
            <a:cs typeface="Tajawal Medium"/>
            <a:sym typeface="Tajawal Medium"/>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353</TotalTime>
  <Words>3395</Words>
  <Application>Microsoft Office PowerPoint</Application>
  <PresentationFormat>Widescreen</PresentationFormat>
  <Paragraphs>315</Paragraphs>
  <Slides>37</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37</vt:i4>
      </vt:variant>
    </vt:vector>
  </HeadingPairs>
  <TitlesOfParts>
    <vt:vector size="51" baseType="lpstr">
      <vt:lpstr>-apple-system</vt:lpstr>
      <vt:lpstr>arial</vt:lpstr>
      <vt:lpstr>arial</vt:lpstr>
      <vt:lpstr>Calibri</vt:lpstr>
      <vt:lpstr>Calibri Light</vt:lpstr>
      <vt:lpstr>DroidArabicKufi-Regular</vt:lpstr>
      <vt:lpstr>Georgia</vt:lpstr>
      <vt:lpstr>Simplified Arabic</vt:lpstr>
      <vt:lpstr>Tahoma</vt:lpstr>
      <vt:lpstr>Tajawal Medium</vt:lpstr>
      <vt:lpstr>Times New Roman</vt:lpstr>
      <vt:lpstr>var(--font-serif)</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مصطفى محمد عبدالمعبود راشد</dc:creator>
  <cp:lastModifiedBy>Mohammed</cp:lastModifiedBy>
  <cp:revision>11</cp:revision>
  <dcterms:created xsi:type="dcterms:W3CDTF">2023-09-14T23:46:14Z</dcterms:created>
  <dcterms:modified xsi:type="dcterms:W3CDTF">2023-10-11T09:26:01Z</dcterms:modified>
</cp:coreProperties>
</file>