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502" r:id="rId8"/>
    <p:sldId id="501" r:id="rId9"/>
    <p:sldId id="566" r:id="rId10"/>
    <p:sldId id="567" r:id="rId11"/>
    <p:sldId id="568" r:id="rId12"/>
    <p:sldId id="570" r:id="rId13"/>
    <p:sldId id="571" r:id="rId14"/>
    <p:sldId id="572" r:id="rId15"/>
    <p:sldId id="573" r:id="rId16"/>
    <p:sldId id="574" r:id="rId17"/>
    <p:sldId id="575" r:id="rId18"/>
    <p:sldId id="576" r:id="rId19"/>
    <p:sldId id="577" r:id="rId20"/>
    <p:sldId id="578" r:id="rId21"/>
    <p:sldId id="583" r:id="rId22"/>
    <p:sldId id="579" r:id="rId23"/>
    <p:sldId id="580" r:id="rId24"/>
    <p:sldId id="581" r:id="rId25"/>
    <p:sldId id="582" r:id="rId26"/>
    <p:sldId id="584" r:id="rId27"/>
    <p:sldId id="585" r:id="rId28"/>
    <p:sldId id="586" r:id="rId29"/>
    <p:sldId id="587" r:id="rId30"/>
    <p:sldId id="588" r:id="rId31"/>
    <p:sldId id="589" r:id="rId32"/>
    <p:sldId id="592" r:id="rId33"/>
    <p:sldId id="590" r:id="rId34"/>
    <p:sldId id="591"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7" r:id="rId49"/>
    <p:sldId id="606" r:id="rId50"/>
    <p:sldId id="608" r:id="rId51"/>
    <p:sldId id="609" r:id="rId52"/>
    <p:sldId id="610" r:id="rId53"/>
    <p:sldId id="612" r:id="rId54"/>
    <p:sldId id="611" r:id="rId55"/>
    <p:sldId id="613" r:id="rId56"/>
    <p:sldId id="614" r:id="rId57"/>
    <p:sldId id="61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1"/>
            <p14:sldId id="566"/>
            <p14:sldId id="567"/>
            <p14:sldId id="568"/>
            <p14:sldId id="570"/>
            <p14:sldId id="571"/>
            <p14:sldId id="572"/>
            <p14:sldId id="573"/>
            <p14:sldId id="574"/>
            <p14:sldId id="575"/>
            <p14:sldId id="576"/>
            <p14:sldId id="577"/>
            <p14:sldId id="578"/>
            <p14:sldId id="583"/>
            <p14:sldId id="579"/>
            <p14:sldId id="580"/>
            <p14:sldId id="581"/>
            <p14:sldId id="582"/>
            <p14:sldId id="584"/>
            <p14:sldId id="585"/>
            <p14:sldId id="586"/>
            <p14:sldId id="587"/>
            <p14:sldId id="588"/>
            <p14:sldId id="589"/>
            <p14:sldId id="592"/>
            <p14:sldId id="590"/>
            <p14:sldId id="591"/>
            <p14:sldId id="593"/>
            <p14:sldId id="594"/>
            <p14:sldId id="595"/>
            <p14:sldId id="596"/>
            <p14:sldId id="597"/>
            <p14:sldId id="598"/>
            <p14:sldId id="599"/>
            <p14:sldId id="600"/>
            <p14:sldId id="601"/>
            <p14:sldId id="602"/>
            <p14:sldId id="603"/>
            <p14:sldId id="604"/>
            <p14:sldId id="605"/>
            <p14:sldId id="607"/>
            <p14:sldId id="606"/>
            <p14:sldId id="608"/>
            <p14:sldId id="609"/>
            <p14:sldId id="610"/>
            <p14:sldId id="612"/>
            <p14:sldId id="611"/>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4.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62503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PMG 312- L</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 Defining a project</a:t>
            </a:r>
          </a:p>
          <a:p>
            <a:r>
              <a:rPr lang="en-US" dirty="0"/>
              <a:t>5</a:t>
            </a:r>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404"/>
    </mc:Choice>
    <mc:Fallback xmlns="">
      <p:transition spd="slow" advTm="404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4129480"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PMG 312- L5</a:t>
            </a:r>
          </a:p>
          <a:p>
            <a:pPr algn="ctr"/>
            <a:r>
              <a:rPr lang="en-US" sz="2800" b="1" dirty="0">
                <a:solidFill>
                  <a:schemeClr val="tx1"/>
                </a:solidFill>
                <a:latin typeface="Alexandria" charset="0"/>
                <a:cs typeface="Alexandria" charset="0"/>
              </a:rPr>
              <a:t>Ch.6 - Defining a project</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65808"/>
    </mc:Choice>
    <mc:Fallback xmlns="">
      <p:transition spd="slow" advTm="658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F4A846-3634-ECFB-922A-998FAD022B4F}"/>
              </a:ext>
            </a:extLst>
          </p:cNvPr>
          <p:cNvSpPr txBox="1"/>
          <p:nvPr/>
        </p:nvSpPr>
        <p:spPr>
          <a:xfrm>
            <a:off x="354113" y="2365042"/>
            <a:ext cx="5544343"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planning and definition.</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Staffing and team management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statement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and product objectives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or service requirements and characteristics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acceptance criteria</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boundaries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requirements and deliverables</a:t>
            </a:r>
          </a:p>
        </p:txBody>
      </p:sp>
      <p:sp>
        <p:nvSpPr>
          <p:cNvPr id="4" name="TextBox 3">
            <a:extLst>
              <a:ext uri="{FF2B5EF4-FFF2-40B4-BE49-F238E27FC236}">
                <a16:creationId xmlns:a16="http://schemas.microsoft.com/office/drawing/2014/main" id="{FD7CA02C-2743-2811-F034-31592316B403}"/>
              </a:ext>
            </a:extLst>
          </p:cNvPr>
          <p:cNvSpPr txBox="1"/>
          <p:nvPr/>
        </p:nvSpPr>
        <p:spPr>
          <a:xfrm>
            <a:off x="1775354" y="1700783"/>
            <a:ext cx="7950216" cy="523220"/>
          </a:xfrm>
          <a:prstGeom prst="rect">
            <a:avLst/>
          </a:prstGeom>
          <a:noFill/>
        </p:spPr>
        <p:txBody>
          <a:bodyPr wrap="square">
            <a:spAutoFit/>
          </a:bodyPr>
          <a:lstStyle/>
          <a:p>
            <a:pPr marL="0" marR="0" lvl="0" indent="0" algn="ctr" defTabSz="914400" eaLnBrk="1" fontAlgn="b"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000000"/>
                </a:solidFill>
                <a:effectLst/>
                <a:uLnTx/>
                <a:uFillTx/>
              </a:rPr>
              <a:t>CH6: Defining a project </a:t>
            </a:r>
          </a:p>
        </p:txBody>
      </p:sp>
      <p:sp>
        <p:nvSpPr>
          <p:cNvPr id="8" name="TextBox 7">
            <a:extLst>
              <a:ext uri="{FF2B5EF4-FFF2-40B4-BE49-F238E27FC236}">
                <a16:creationId xmlns:a16="http://schemas.microsoft.com/office/drawing/2014/main" id="{09904668-4CAF-DE78-8806-DF3EBDA9599F}"/>
              </a:ext>
            </a:extLst>
          </p:cNvPr>
          <p:cNvSpPr txBox="1"/>
          <p:nvPr/>
        </p:nvSpPr>
        <p:spPr>
          <a:xfrm>
            <a:off x="6693596" y="2397859"/>
            <a:ext cx="5363142"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constraints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assumptions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organization/team assessment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Defined risks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Milestones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Cost estimate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configuration management requirements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Approval requirements.</a:t>
            </a:r>
          </a:p>
        </p:txBody>
      </p:sp>
    </p:spTree>
  </p:cSld>
  <p:clrMapOvr>
    <a:masterClrMapping/>
  </p:clrMapOvr>
  <mc:AlternateContent xmlns:mc="http://schemas.openxmlformats.org/markup-compatibility/2006" xmlns:p14="http://schemas.microsoft.com/office/powerpoint/2010/main">
    <mc:Choice Requires="p14">
      <p:transition spd="slow" p14:dur="2000" advTm="298198"/>
    </mc:Choice>
    <mc:Fallback xmlns="">
      <p:transition spd="slow" advTm="29819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E80FF411-164A-B24F-DB3F-81AF52E0DD66}"/>
              </a:ext>
            </a:extLst>
          </p:cNvPr>
          <p:cNvPicPr>
            <a:picLocks noChangeAspect="1"/>
          </p:cNvPicPr>
          <p:nvPr/>
        </p:nvPicPr>
        <p:blipFill>
          <a:blip r:embed="rId3"/>
          <a:stretch>
            <a:fillRect/>
          </a:stretch>
        </p:blipFill>
        <p:spPr>
          <a:xfrm>
            <a:off x="271711" y="1476012"/>
            <a:ext cx="5614740" cy="5077574"/>
          </a:xfrm>
          <a:prstGeom prst="rect">
            <a:avLst/>
          </a:prstGeom>
        </p:spPr>
      </p:pic>
      <p:pic>
        <p:nvPicPr>
          <p:cNvPr id="14" name="Picture 13">
            <a:extLst>
              <a:ext uri="{FF2B5EF4-FFF2-40B4-BE49-F238E27FC236}">
                <a16:creationId xmlns:a16="http://schemas.microsoft.com/office/drawing/2014/main" id="{0C5677DB-8F09-0AA5-8AA6-FC80ADFC8F45}"/>
              </a:ext>
            </a:extLst>
          </p:cNvPr>
          <p:cNvPicPr>
            <a:picLocks noChangeAspect="1"/>
          </p:cNvPicPr>
          <p:nvPr/>
        </p:nvPicPr>
        <p:blipFill>
          <a:blip r:embed="rId4"/>
          <a:stretch>
            <a:fillRect/>
          </a:stretch>
        </p:blipFill>
        <p:spPr>
          <a:xfrm>
            <a:off x="6553907" y="4872127"/>
            <a:ext cx="5303914" cy="786452"/>
          </a:xfrm>
          <a:prstGeom prst="rect">
            <a:avLst/>
          </a:prstGeom>
        </p:spPr>
      </p:pic>
      <p:pic>
        <p:nvPicPr>
          <p:cNvPr id="15" name="Picture 14">
            <a:extLst>
              <a:ext uri="{FF2B5EF4-FFF2-40B4-BE49-F238E27FC236}">
                <a16:creationId xmlns:a16="http://schemas.microsoft.com/office/drawing/2014/main" id="{A91030FD-B032-F358-B5D6-010B7DDB9CF2}"/>
              </a:ext>
            </a:extLst>
          </p:cNvPr>
          <p:cNvPicPr>
            <a:picLocks noChangeAspect="1"/>
          </p:cNvPicPr>
          <p:nvPr/>
        </p:nvPicPr>
        <p:blipFill>
          <a:blip r:embed="rId5"/>
          <a:stretch>
            <a:fillRect/>
          </a:stretch>
        </p:blipFill>
        <p:spPr>
          <a:xfrm>
            <a:off x="6705402" y="2351889"/>
            <a:ext cx="2559223" cy="1886186"/>
          </a:xfrm>
          <a:prstGeom prst="rect">
            <a:avLst/>
          </a:prstGeom>
        </p:spPr>
      </p:pic>
      <p:sp>
        <p:nvSpPr>
          <p:cNvPr id="16" name="TextBox 15">
            <a:extLst>
              <a:ext uri="{FF2B5EF4-FFF2-40B4-BE49-F238E27FC236}">
                <a16:creationId xmlns:a16="http://schemas.microsoft.com/office/drawing/2014/main" id="{6207290A-B3DB-1BE8-9896-D71D24B130A5}"/>
              </a:ext>
            </a:extLst>
          </p:cNvPr>
          <p:cNvSpPr txBox="1"/>
          <p:nvPr/>
        </p:nvSpPr>
        <p:spPr>
          <a:xfrm>
            <a:off x="6545543" y="1429540"/>
            <a:ext cx="5080198"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70C0"/>
                </a:solidFill>
                <a:effectLst/>
                <a:uLnTx/>
                <a:uFillTx/>
              </a:rPr>
              <a:t>The ten organizational knowledge management areas covered in PMBOK</a:t>
            </a:r>
          </a:p>
        </p:txBody>
      </p:sp>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143989"/>
    </mc:Choice>
    <mc:Fallback xmlns="">
      <p:transition spd="slow" advTm="14398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ABC6E6D6-C0BF-CE3E-3266-6CB773852DF8}"/>
              </a:ext>
            </a:extLst>
          </p:cNvPr>
          <p:cNvSpPr txBox="1"/>
          <p:nvPr/>
        </p:nvSpPr>
        <p:spPr>
          <a:xfrm>
            <a:off x="206325" y="1429762"/>
            <a:ext cx="11779349"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a:rPr>
              <a:t>The chapters in this section have the following learning objectives: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management plan as part of the scope planning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statement as part of the scope definition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Identify, analyze, refine, and document project requirements, assumptions, and constraints to produce a technical project and product scope definition.</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Estimating tools and techniques are described to show how development of project work unit specifications leads to a total project budget.</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Introduce the relationship of scope, time, cost, and resources into the overall management equation.</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147692"/>
    </mc:Choice>
    <mc:Fallback xmlns="">
      <p:transition spd="slow" advTm="1476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06823C3C-1BE6-2EDB-3387-1240F833F81C}"/>
              </a:ext>
            </a:extLst>
          </p:cNvPr>
          <p:cNvSpPr txBox="1"/>
          <p:nvPr/>
        </p:nvSpPr>
        <p:spPr>
          <a:xfrm>
            <a:off x="626867" y="2080797"/>
            <a:ext cx="10938266" cy="2677656"/>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Scope definition is considered as the key initiation step for a project and one that is necessary for future success. </a:t>
            </a:r>
          </a:p>
          <a:p>
            <a:pPr marL="457200" indent="-457200" algn="just">
              <a:buFont typeface="Wingdings" panose="05000000000000000000" pitchFamily="2" charset="2"/>
              <a:buChar char="v"/>
            </a:pPr>
            <a:endParaRPr lang="en-US" sz="2800" dirty="0">
              <a:solidFill>
                <a:srgbClr val="0A1F61"/>
              </a:solidFill>
              <a:cs typeface="Tajawal ExtraBold" panose="00000800000000000000"/>
            </a:endParaRPr>
          </a:p>
          <a:p>
            <a:pPr marL="457200" indent="-457200" algn="just">
              <a:buFont typeface="Wingdings" panose="05000000000000000000" pitchFamily="2" charset="2"/>
              <a:buChar char="v"/>
            </a:pPr>
            <a:r>
              <a:rPr lang="en-US" sz="28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p:txBody>
      </p:sp>
    </p:spTree>
    <p:extLst>
      <p:ext uri="{BB962C8B-B14F-4D97-AF65-F5344CB8AC3E}">
        <p14:creationId xmlns:p14="http://schemas.microsoft.com/office/powerpoint/2010/main" val="1108412617"/>
      </p:ext>
    </p:extLst>
  </p:cSld>
  <p:clrMapOvr>
    <a:masterClrMapping/>
  </p:clrMapOvr>
  <mc:AlternateContent xmlns:mc="http://schemas.openxmlformats.org/markup-compatibility/2006" xmlns:p14="http://schemas.microsoft.com/office/powerpoint/2010/main">
    <mc:Choice Requires="p14">
      <p:transition spd="slow" p14:dur="2000" advTm="88589"/>
    </mc:Choice>
    <mc:Fallback xmlns="">
      <p:transition spd="slow" advTm="885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028FA6F1-1410-609D-EC5B-A02A904461C9}"/>
              </a:ext>
            </a:extLst>
          </p:cNvPr>
          <p:cNvSpPr txBox="1"/>
          <p:nvPr/>
        </p:nvSpPr>
        <p:spPr>
          <a:xfrm>
            <a:off x="124970" y="1610200"/>
            <a:ext cx="11371706" cy="3108543"/>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Many projects fail because this step is not done well.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creation of the scope management plan and scope statement establishes the foundation for the WBS development.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main artifact to support this goal is the WBS which is considered to be one of the most important project artifacts.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Figure III.1 illustrates the process linkage between the three initial holy knowledge areas.</a:t>
            </a:r>
          </a:p>
        </p:txBody>
      </p:sp>
      <p:pic>
        <p:nvPicPr>
          <p:cNvPr id="8" name="Picture 7">
            <a:extLst>
              <a:ext uri="{FF2B5EF4-FFF2-40B4-BE49-F238E27FC236}">
                <a16:creationId xmlns:a16="http://schemas.microsoft.com/office/drawing/2014/main" id="{D2FF934E-3DC2-5A1B-C9A8-28145517BC86}"/>
              </a:ext>
            </a:extLst>
          </p:cNvPr>
          <p:cNvPicPr>
            <a:picLocks noChangeAspect="1"/>
          </p:cNvPicPr>
          <p:nvPr/>
        </p:nvPicPr>
        <p:blipFill>
          <a:blip r:embed="rId3"/>
          <a:stretch>
            <a:fillRect/>
          </a:stretch>
        </p:blipFill>
        <p:spPr>
          <a:xfrm>
            <a:off x="1149641" y="4718744"/>
            <a:ext cx="8919856" cy="1823100"/>
          </a:xfrm>
          <a:prstGeom prst="rect">
            <a:avLst/>
          </a:prstGeom>
        </p:spPr>
      </p:pic>
    </p:spTree>
    <p:extLst>
      <p:ext uri="{BB962C8B-B14F-4D97-AF65-F5344CB8AC3E}">
        <p14:creationId xmlns:p14="http://schemas.microsoft.com/office/powerpoint/2010/main" val="1799702073"/>
      </p:ext>
    </p:extLst>
  </p:cSld>
  <p:clrMapOvr>
    <a:masterClrMapping/>
  </p:clrMapOvr>
  <mc:AlternateContent xmlns:mc="http://schemas.openxmlformats.org/markup-compatibility/2006" xmlns:p14="http://schemas.microsoft.com/office/powerpoint/2010/main">
    <mc:Choice Requires="p14">
      <p:transition spd="slow" p14:dur="2000" advTm="124078"/>
    </mc:Choice>
    <mc:Fallback xmlns="">
      <p:transition spd="slow" advTm="1240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81301DF-5C0C-E190-E7DA-7FDE39729925}"/>
              </a:ext>
            </a:extLst>
          </p:cNvPr>
          <p:cNvSpPr txBox="1"/>
          <p:nvPr/>
        </p:nvSpPr>
        <p:spPr>
          <a:xfrm>
            <a:off x="561926" y="1470831"/>
            <a:ext cx="10841783"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sequential flow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p:txBody>
      </p:sp>
      <p:pic>
        <p:nvPicPr>
          <p:cNvPr id="9" name="Picture 8">
            <a:extLst>
              <a:ext uri="{FF2B5EF4-FFF2-40B4-BE49-F238E27FC236}">
                <a16:creationId xmlns:a16="http://schemas.microsoft.com/office/drawing/2014/main" id="{9D4EE394-BAB5-03E4-DCAF-10F7BD292B68}"/>
              </a:ext>
            </a:extLst>
          </p:cNvPr>
          <p:cNvPicPr>
            <a:picLocks noChangeAspect="1"/>
          </p:cNvPicPr>
          <p:nvPr/>
        </p:nvPicPr>
        <p:blipFill>
          <a:blip r:embed="rId3"/>
          <a:stretch>
            <a:fillRect/>
          </a:stretch>
        </p:blipFill>
        <p:spPr>
          <a:xfrm>
            <a:off x="1199000" y="4469769"/>
            <a:ext cx="9370364" cy="1822862"/>
          </a:xfrm>
          <a:prstGeom prst="rect">
            <a:avLst/>
          </a:prstGeom>
        </p:spPr>
      </p:pic>
    </p:spTree>
    <p:extLst>
      <p:ext uri="{BB962C8B-B14F-4D97-AF65-F5344CB8AC3E}">
        <p14:creationId xmlns:p14="http://schemas.microsoft.com/office/powerpoint/2010/main" val="1897098941"/>
      </p:ext>
    </p:extLst>
  </p:cSld>
  <p:clrMapOvr>
    <a:masterClrMapping/>
  </p:clrMapOvr>
  <mc:AlternateContent xmlns:mc="http://schemas.openxmlformats.org/markup-compatibility/2006" xmlns:p14="http://schemas.microsoft.com/office/powerpoint/2010/main">
    <mc:Choice Requires="p14">
      <p:transition spd="slow" p14:dur="2000" advTm="106469"/>
    </mc:Choice>
    <mc:Fallback xmlns="">
      <p:transition spd="slow" advTm="1064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DE4D9165-E0CE-0969-E7E3-988A3E4FB5CF}"/>
              </a:ext>
            </a:extLst>
          </p:cNvPr>
          <p:cNvSpPr txBox="1"/>
          <p:nvPr/>
        </p:nvSpPr>
        <p:spPr>
          <a:xfrm>
            <a:off x="619076" y="1763831"/>
            <a:ext cx="10938266"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Even though there is a lot more to project planning than these base elements, they are the most visible plan output parameters.</a:t>
            </a:r>
          </a:p>
        </p:txBody>
      </p:sp>
    </p:spTree>
    <p:extLst>
      <p:ext uri="{BB962C8B-B14F-4D97-AF65-F5344CB8AC3E}">
        <p14:creationId xmlns:p14="http://schemas.microsoft.com/office/powerpoint/2010/main" val="504776425"/>
      </p:ext>
    </p:extLst>
  </p:cSld>
  <p:clrMapOvr>
    <a:masterClrMapping/>
  </p:clrMapOvr>
  <mc:AlternateContent xmlns:mc="http://schemas.openxmlformats.org/markup-compatibility/2006" xmlns:p14="http://schemas.microsoft.com/office/powerpoint/2010/main">
    <mc:Choice Requires="p14">
      <p:transition spd="slow" p14:dur="2000" advTm="60277"/>
    </mc:Choice>
    <mc:Fallback xmlns="">
      <p:transition spd="slow" advTm="602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FE69F88-F891-4599-7F72-CDA2D6E911C8}"/>
              </a:ext>
            </a:extLst>
          </p:cNvPr>
          <p:cNvSpPr txBox="1"/>
          <p:nvPr/>
        </p:nvSpPr>
        <p:spPr>
          <a:xfrm>
            <a:off x="189949" y="1846924"/>
            <a:ext cx="11733201" cy="3970318"/>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In some cases, project failure is not one of poor planning, but getting the organizational participants to follow the plan.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Think of the planning process as a pathway to get from point A to point B. </a:t>
            </a:r>
          </a:p>
        </p:txBody>
      </p:sp>
    </p:spTree>
    <p:extLst>
      <p:ext uri="{BB962C8B-B14F-4D97-AF65-F5344CB8AC3E}">
        <p14:creationId xmlns:p14="http://schemas.microsoft.com/office/powerpoint/2010/main" val="1012885706"/>
      </p:ext>
    </p:extLst>
  </p:cSld>
  <p:clrMapOvr>
    <a:masterClrMapping/>
  </p:clrMapOvr>
  <mc:AlternateContent xmlns:mc="http://schemas.openxmlformats.org/markup-compatibility/2006" xmlns:p14="http://schemas.microsoft.com/office/powerpoint/2010/main">
    <mc:Choice Requires="p14">
      <p:transition spd="slow" p14:dur="2000" advTm="117230"/>
    </mc:Choice>
    <mc:Fallback xmlns="">
      <p:transition spd="slow" advTm="1172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CD885AB5-AA16-4DA2-15A5-AA6B43A21C87}"/>
              </a:ext>
            </a:extLst>
          </p:cNvPr>
          <p:cNvSpPr txBox="1"/>
          <p:nvPr/>
        </p:nvSpPr>
        <p:spPr>
          <a:xfrm>
            <a:off x="229399" y="2153690"/>
            <a:ext cx="11733201" cy="2246769"/>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3303601268"/>
      </p:ext>
    </p:extLst>
  </p:cSld>
  <p:clrMapOvr>
    <a:masterClrMapping/>
  </p:clrMapOvr>
  <mc:AlternateContent xmlns:mc="http://schemas.openxmlformats.org/markup-compatibility/2006" xmlns:p14="http://schemas.microsoft.com/office/powerpoint/2010/main">
    <mc:Choice Requires="p14">
      <p:transition spd="slow" p14:dur="2000" advTm="61429"/>
    </mc:Choice>
    <mc:Fallback xmlns="">
      <p:transition spd="slow" advTm="614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8" name="TextBox 7">
            <a:extLst>
              <a:ext uri="{FF2B5EF4-FFF2-40B4-BE49-F238E27FC236}">
                <a16:creationId xmlns:a16="http://schemas.microsoft.com/office/drawing/2014/main" id="{1CED5C1B-FE85-D55D-8600-F1104E255DC8}"/>
              </a:ext>
            </a:extLst>
          </p:cNvPr>
          <p:cNvSpPr txBox="1"/>
          <p:nvPr/>
        </p:nvSpPr>
        <p:spPr>
          <a:xfrm>
            <a:off x="673697" y="1734321"/>
            <a:ext cx="1084460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p:txBody>
      </p:sp>
    </p:spTree>
    <p:extLst>
      <p:ext uri="{BB962C8B-B14F-4D97-AF65-F5344CB8AC3E}">
        <p14:creationId xmlns:p14="http://schemas.microsoft.com/office/powerpoint/2010/main" val="4241832491"/>
      </p:ext>
    </p:extLst>
  </p:cSld>
  <p:clrMapOvr>
    <a:masterClrMapping/>
  </p:clrMapOvr>
  <mc:AlternateContent xmlns:mc="http://schemas.openxmlformats.org/markup-compatibility/2006" xmlns:p14="http://schemas.microsoft.com/office/powerpoint/2010/main">
    <mc:Choice Requires="p14">
      <p:transition spd="slow" p14:dur="2000" advTm="127610"/>
    </mc:Choice>
    <mc:Fallback xmlns="">
      <p:transition spd="slow" advTm="12761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A362CDFA-B053-867D-4FBF-FD64DBC9B3A5}"/>
              </a:ext>
            </a:extLst>
          </p:cNvPr>
          <p:cNvSpPr txBox="1"/>
          <p:nvPr/>
        </p:nvSpPr>
        <p:spPr>
          <a:xfrm>
            <a:off x="673697" y="1838904"/>
            <a:ext cx="10844605" cy="3539430"/>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Therefore, the scope management plan provides guidance on how the project scope will be managed and controlled by the PM and the team. </a:t>
            </a:r>
          </a:p>
          <a:p>
            <a:pPr algn="just"/>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2136394264"/>
      </p:ext>
    </p:extLst>
  </p:cSld>
  <p:clrMapOvr>
    <a:masterClrMapping/>
  </p:clrMapOvr>
  <mc:AlternateContent xmlns:mc="http://schemas.openxmlformats.org/markup-compatibility/2006" xmlns:p14="http://schemas.microsoft.com/office/powerpoint/2010/main">
    <mc:Choice Requires="p14">
      <p:transition spd="slow" p14:dur="2000" advTm="113024"/>
    </mc:Choice>
    <mc:Fallback xmlns="">
      <p:transition spd="slow" advTm="1130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4" name="TextBox 3">
            <a:extLst>
              <a:ext uri="{FF2B5EF4-FFF2-40B4-BE49-F238E27FC236}">
                <a16:creationId xmlns:a16="http://schemas.microsoft.com/office/drawing/2014/main" id="{C67FC6E5-7B0B-18FB-4772-B0D1A4DA76F9}"/>
              </a:ext>
            </a:extLst>
          </p:cNvPr>
          <p:cNvSpPr txBox="1"/>
          <p:nvPr/>
        </p:nvSpPr>
        <p:spPr>
          <a:xfrm>
            <a:off x="619076" y="1734321"/>
            <a:ext cx="10844606"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creation of the scope management plan and scope statement establishes the foundation for the WBS development. </a:t>
            </a:r>
          </a:p>
        </p:txBody>
      </p:sp>
    </p:spTree>
    <p:extLst>
      <p:ext uri="{BB962C8B-B14F-4D97-AF65-F5344CB8AC3E}">
        <p14:creationId xmlns:p14="http://schemas.microsoft.com/office/powerpoint/2010/main" val="4015723556"/>
      </p:ext>
    </p:extLst>
  </p:cSld>
  <p:clrMapOvr>
    <a:masterClrMapping/>
  </p:clrMapOvr>
  <mc:AlternateContent xmlns:mc="http://schemas.openxmlformats.org/markup-compatibility/2006" xmlns:p14="http://schemas.microsoft.com/office/powerpoint/2010/main">
    <mc:Choice Requires="p14">
      <p:transition spd="slow" p14:dur="2000" advTm="178767"/>
    </mc:Choice>
    <mc:Fallback xmlns="">
      <p:transition spd="slow" advTm="1787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0736DCB6-0E79-4F4D-486D-27104D9BE7D0}"/>
              </a:ext>
            </a:extLst>
          </p:cNvPr>
          <p:cNvSpPr txBox="1"/>
          <p:nvPr/>
        </p:nvSpPr>
        <p:spPr>
          <a:xfrm>
            <a:off x="619076" y="1927260"/>
            <a:ext cx="11022002"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2400" dirty="0" err="1">
                <a:solidFill>
                  <a:srgbClr val="0A1F61"/>
                </a:solidFill>
                <a:cs typeface="Tajawal ExtraBold" panose="00000800000000000000"/>
              </a:rPr>
              <a:t>Bourne</a:t>
            </a:r>
            <a:r>
              <a:rPr lang="en-US" sz="2400" dirty="0">
                <a:solidFill>
                  <a:srgbClr val="0A1F61"/>
                </a:solidFill>
                <a:cs typeface="Tajawal ExtraBold" panose="00000800000000000000"/>
              </a:rPr>
              <a:t> and Walker 2005).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Our primary goal now is to begin our journey through planning and defining project scope.</a:t>
            </a:r>
          </a:p>
        </p:txBody>
      </p:sp>
    </p:spTree>
    <p:extLst>
      <p:ext uri="{BB962C8B-B14F-4D97-AF65-F5344CB8AC3E}">
        <p14:creationId xmlns:p14="http://schemas.microsoft.com/office/powerpoint/2010/main" val="1126582672"/>
      </p:ext>
    </p:extLst>
  </p:cSld>
  <p:clrMapOvr>
    <a:masterClrMapping/>
  </p:clrMapOvr>
  <mc:AlternateContent xmlns:mc="http://schemas.openxmlformats.org/markup-compatibility/2006" xmlns:p14="http://schemas.microsoft.com/office/powerpoint/2010/main">
    <mc:Choice Requires="p14">
      <p:transition spd="slow" p14:dur="2000" advTm="185461"/>
    </mc:Choice>
    <mc:Fallback xmlns="">
      <p:transition spd="slow" advTm="1854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8" name="TextBox 7">
            <a:extLst>
              <a:ext uri="{FF2B5EF4-FFF2-40B4-BE49-F238E27FC236}">
                <a16:creationId xmlns:a16="http://schemas.microsoft.com/office/drawing/2014/main" id="{0994BDF0-6AE3-C846-B23F-0E57B6476D18}"/>
              </a:ext>
            </a:extLst>
          </p:cNvPr>
          <p:cNvSpPr txBox="1"/>
          <p:nvPr/>
        </p:nvSpPr>
        <p:spPr>
          <a:xfrm>
            <a:off x="573813" y="2020208"/>
            <a:ext cx="10879154"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planning process yields a scope management plan</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input into scope planning is organizational factors such as: an organizational culture, project charter, preliminary scope 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29110505"/>
      </p:ext>
    </p:extLst>
  </p:cSld>
  <p:clrMapOvr>
    <a:masterClrMapping/>
  </p:clrMapOvr>
  <mc:AlternateContent xmlns:mc="http://schemas.openxmlformats.org/markup-compatibility/2006" xmlns:p14="http://schemas.microsoft.com/office/powerpoint/2010/main">
    <mc:Choice Requires="p14">
      <p:transition spd="slow" p14:dur="2000" advTm="141214"/>
    </mc:Choice>
    <mc:Fallback xmlns="">
      <p:transition spd="slow" advTm="14121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3" name="TextBox 2">
            <a:extLst>
              <a:ext uri="{FF2B5EF4-FFF2-40B4-BE49-F238E27FC236}">
                <a16:creationId xmlns:a16="http://schemas.microsoft.com/office/drawing/2014/main" id="{3F48F7BB-A36D-B83C-8C76-C4544141203A}"/>
              </a:ext>
            </a:extLst>
          </p:cNvPr>
          <p:cNvSpPr txBox="1"/>
          <p:nvPr/>
        </p:nvSpPr>
        <p:spPr>
          <a:xfrm>
            <a:off x="741825" y="1865374"/>
            <a:ext cx="1087915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Tree>
    <p:extLst>
      <p:ext uri="{BB962C8B-B14F-4D97-AF65-F5344CB8AC3E}">
        <p14:creationId xmlns:p14="http://schemas.microsoft.com/office/powerpoint/2010/main" val="2304716989"/>
      </p:ext>
    </p:extLst>
  </p:cSld>
  <p:clrMapOvr>
    <a:masterClrMapping/>
  </p:clrMapOvr>
  <mc:AlternateContent xmlns:mc="http://schemas.openxmlformats.org/markup-compatibility/2006" xmlns:p14="http://schemas.microsoft.com/office/powerpoint/2010/main">
    <mc:Choice Requires="p14">
      <p:transition spd="slow" p14:dur="2000" advTm="201278"/>
    </mc:Choice>
    <mc:Fallback xmlns="">
      <p:transition spd="slow" advTm="2012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40927" y="738455"/>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7" name="TextBox 6">
            <a:extLst>
              <a:ext uri="{FF2B5EF4-FFF2-40B4-BE49-F238E27FC236}">
                <a16:creationId xmlns:a16="http://schemas.microsoft.com/office/drawing/2014/main" id="{06AC3468-AD4C-C2FF-5662-83DA08960256}"/>
              </a:ext>
            </a:extLst>
          </p:cNvPr>
          <p:cNvSpPr txBox="1"/>
          <p:nvPr/>
        </p:nvSpPr>
        <p:spPr>
          <a:xfrm>
            <a:off x="130613" y="1609314"/>
            <a:ext cx="11942062" cy="4893647"/>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is a first translation of the vague charter language into more specific technical language. </a:t>
            </a:r>
          </a:p>
        </p:txBody>
      </p:sp>
    </p:spTree>
    <p:extLst>
      <p:ext uri="{BB962C8B-B14F-4D97-AF65-F5344CB8AC3E}">
        <p14:creationId xmlns:p14="http://schemas.microsoft.com/office/powerpoint/2010/main" val="2535957978"/>
      </p:ext>
    </p:extLst>
  </p:cSld>
  <p:clrMapOvr>
    <a:masterClrMapping/>
  </p:clrMapOvr>
  <mc:AlternateContent xmlns:mc="http://schemas.openxmlformats.org/markup-compatibility/2006" xmlns:p14="http://schemas.microsoft.com/office/powerpoint/2010/main">
    <mc:Choice Requires="p14">
      <p:transition spd="slow" p14:dur="2000" advTm="200322"/>
    </mc:Choice>
    <mc:Fallback xmlns="">
      <p:transition spd="slow" advTm="2003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632649"/>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pic>
        <p:nvPicPr>
          <p:cNvPr id="7" name="Picture 6">
            <a:extLst>
              <a:ext uri="{FF2B5EF4-FFF2-40B4-BE49-F238E27FC236}">
                <a16:creationId xmlns:a16="http://schemas.microsoft.com/office/drawing/2014/main" id="{173FF1BD-E7F9-A9B0-FFDF-C0EB599536C8}"/>
              </a:ext>
            </a:extLst>
          </p:cNvPr>
          <p:cNvPicPr>
            <a:picLocks noChangeAspect="1"/>
          </p:cNvPicPr>
          <p:nvPr/>
        </p:nvPicPr>
        <p:blipFill>
          <a:blip r:embed="rId3"/>
          <a:stretch>
            <a:fillRect/>
          </a:stretch>
        </p:blipFill>
        <p:spPr>
          <a:xfrm>
            <a:off x="1462312" y="1241898"/>
            <a:ext cx="7242113" cy="5243758"/>
          </a:xfrm>
          <a:prstGeom prst="rect">
            <a:avLst/>
          </a:prstGeom>
        </p:spPr>
      </p:pic>
    </p:spTree>
    <p:extLst>
      <p:ext uri="{BB962C8B-B14F-4D97-AF65-F5344CB8AC3E}">
        <p14:creationId xmlns:p14="http://schemas.microsoft.com/office/powerpoint/2010/main" val="2749164901"/>
      </p:ext>
    </p:extLst>
  </p:cSld>
  <p:clrMapOvr>
    <a:masterClrMapping/>
  </p:clrMapOvr>
  <mc:AlternateContent xmlns:mc="http://schemas.openxmlformats.org/markup-compatibility/2006" xmlns:p14="http://schemas.microsoft.com/office/powerpoint/2010/main">
    <mc:Choice Requires="p14">
      <p:transition spd="slow" p14:dur="2000" advTm="251733"/>
    </mc:Choice>
    <mc:Fallback xmlns="">
      <p:transition spd="slow" advTm="25173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CA0EB-BA80-5244-58FA-D2CA8B9617FB}"/>
              </a:ext>
            </a:extLst>
          </p:cNvPr>
          <p:cNvSpPr txBox="1"/>
          <p:nvPr/>
        </p:nvSpPr>
        <p:spPr>
          <a:xfrm>
            <a:off x="2888502" y="850496"/>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Staffing and team management</a:t>
            </a:r>
          </a:p>
        </p:txBody>
      </p:sp>
      <p:sp>
        <p:nvSpPr>
          <p:cNvPr id="8" name="TextBox 7">
            <a:extLst>
              <a:ext uri="{FF2B5EF4-FFF2-40B4-BE49-F238E27FC236}">
                <a16:creationId xmlns:a16="http://schemas.microsoft.com/office/drawing/2014/main" id="{BF0EFBC8-2E7F-492D-B6AC-B22E37DC7D7A}"/>
              </a:ext>
            </a:extLst>
          </p:cNvPr>
          <p:cNvSpPr txBox="1"/>
          <p:nvPr/>
        </p:nvSpPr>
        <p:spPr>
          <a:xfrm>
            <a:off x="281632" y="1677592"/>
            <a:ext cx="113948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Unclear objectives, unrealistic deadlines, and unclear management roles and lines of authority are weaknesses in project management.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Tree>
    <p:extLst>
      <p:ext uri="{BB962C8B-B14F-4D97-AF65-F5344CB8AC3E}">
        <p14:creationId xmlns:p14="http://schemas.microsoft.com/office/powerpoint/2010/main" val="1066785841"/>
      </p:ext>
    </p:extLst>
  </p:cSld>
  <p:clrMapOvr>
    <a:masterClrMapping/>
  </p:clrMapOvr>
  <mc:AlternateContent xmlns:mc="http://schemas.openxmlformats.org/markup-compatibility/2006" xmlns:p14="http://schemas.microsoft.com/office/powerpoint/2010/main">
    <mc:Choice Requires="p14">
      <p:transition spd="slow" p14:dur="2000" advTm="158006"/>
    </mc:Choice>
    <mc:Fallback xmlns="">
      <p:transition spd="slow" advTm="1580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EC97161-0BC8-DB5C-D43E-51F11B8CA0F0}"/>
              </a:ext>
            </a:extLst>
          </p:cNvPr>
          <p:cNvSpPr txBox="1"/>
          <p:nvPr/>
        </p:nvSpPr>
        <p:spPr>
          <a:xfrm>
            <a:off x="3265873" y="697609"/>
            <a:ext cx="381709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7" name="TextBox 6">
            <a:extLst>
              <a:ext uri="{FF2B5EF4-FFF2-40B4-BE49-F238E27FC236}">
                <a16:creationId xmlns:a16="http://schemas.microsoft.com/office/drawing/2014/main" id="{5BDF670E-2DDD-82F1-34D9-A74F54591BB5}"/>
              </a:ext>
            </a:extLst>
          </p:cNvPr>
          <p:cNvSpPr txBox="1"/>
          <p:nvPr/>
        </p:nvSpPr>
        <p:spPr>
          <a:xfrm>
            <a:off x="130613" y="1703733"/>
            <a:ext cx="677818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p:txBody>
      </p:sp>
      <p:pic>
        <p:nvPicPr>
          <p:cNvPr id="9" name="Picture 8">
            <a:extLst>
              <a:ext uri="{FF2B5EF4-FFF2-40B4-BE49-F238E27FC236}">
                <a16:creationId xmlns:a16="http://schemas.microsoft.com/office/drawing/2014/main" id="{E0AB4004-A155-EA74-FD4F-8A02BFF07F0E}"/>
              </a:ext>
            </a:extLst>
          </p:cNvPr>
          <p:cNvPicPr>
            <a:picLocks noChangeAspect="1"/>
          </p:cNvPicPr>
          <p:nvPr/>
        </p:nvPicPr>
        <p:blipFill>
          <a:blip r:embed="rId3"/>
          <a:stretch>
            <a:fillRect/>
          </a:stretch>
        </p:blipFill>
        <p:spPr>
          <a:xfrm>
            <a:off x="7082971" y="1726429"/>
            <a:ext cx="4844853" cy="4100533"/>
          </a:xfrm>
          <a:prstGeom prst="rect">
            <a:avLst/>
          </a:prstGeom>
        </p:spPr>
      </p:pic>
    </p:spTree>
    <p:extLst>
      <p:ext uri="{BB962C8B-B14F-4D97-AF65-F5344CB8AC3E}">
        <p14:creationId xmlns:p14="http://schemas.microsoft.com/office/powerpoint/2010/main" val="3516903353"/>
      </p:ext>
    </p:extLst>
  </p:cSld>
  <p:clrMapOvr>
    <a:masterClrMapping/>
  </p:clrMapOvr>
  <mc:AlternateContent xmlns:mc="http://schemas.openxmlformats.org/markup-compatibility/2006" xmlns:p14="http://schemas.microsoft.com/office/powerpoint/2010/main">
    <mc:Choice Requires="p14">
      <p:transition spd="slow" p14:dur="2000" advTm="167236"/>
    </mc:Choice>
    <mc:Fallback xmlns="">
      <p:transition spd="slow" advTm="1672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8" name="TextBox 7">
            <a:extLst>
              <a:ext uri="{FF2B5EF4-FFF2-40B4-BE49-F238E27FC236}">
                <a16:creationId xmlns:a16="http://schemas.microsoft.com/office/drawing/2014/main" id="{04491060-1F39-0F00-1CBE-4FC32A70DDAC}"/>
              </a:ext>
            </a:extLst>
          </p:cNvPr>
          <p:cNvSpPr txBox="1"/>
          <p:nvPr/>
        </p:nvSpPr>
        <p:spPr>
          <a:xfrm>
            <a:off x="130614" y="2385195"/>
            <a:ext cx="744584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p:txBody>
      </p:sp>
      <p:pic>
        <p:nvPicPr>
          <p:cNvPr id="10" name="Picture 9">
            <a:extLst>
              <a:ext uri="{FF2B5EF4-FFF2-40B4-BE49-F238E27FC236}">
                <a16:creationId xmlns:a16="http://schemas.microsoft.com/office/drawing/2014/main" id="{13E8D782-2891-4209-F422-0F13C5FC75B8}"/>
              </a:ext>
            </a:extLst>
          </p:cNvPr>
          <p:cNvPicPr>
            <a:picLocks noChangeAspect="1"/>
          </p:cNvPicPr>
          <p:nvPr/>
        </p:nvPicPr>
        <p:blipFill>
          <a:blip r:embed="rId3"/>
          <a:stretch>
            <a:fillRect/>
          </a:stretch>
        </p:blipFill>
        <p:spPr>
          <a:xfrm>
            <a:off x="7840648" y="2059804"/>
            <a:ext cx="4220738" cy="4100533"/>
          </a:xfrm>
          <a:prstGeom prst="rect">
            <a:avLst/>
          </a:prstGeom>
        </p:spPr>
      </p:pic>
    </p:spTree>
    <p:extLst>
      <p:ext uri="{BB962C8B-B14F-4D97-AF65-F5344CB8AC3E}">
        <p14:creationId xmlns:p14="http://schemas.microsoft.com/office/powerpoint/2010/main" val="2005964740"/>
      </p:ext>
    </p:extLst>
  </p:cSld>
  <p:clrMapOvr>
    <a:masterClrMapping/>
  </p:clrMapOvr>
  <mc:AlternateContent xmlns:mc="http://schemas.openxmlformats.org/markup-compatibility/2006" xmlns:p14="http://schemas.microsoft.com/office/powerpoint/2010/main">
    <mc:Choice Requires="p14">
      <p:transition spd="slow" p14:dur="2000" advTm="158007"/>
    </mc:Choice>
    <mc:Fallback xmlns="">
      <p:transition spd="slow" advTm="15800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4" name="TextBox 3">
            <a:extLst>
              <a:ext uri="{FF2B5EF4-FFF2-40B4-BE49-F238E27FC236}">
                <a16:creationId xmlns:a16="http://schemas.microsoft.com/office/drawing/2014/main" id="{A6681CBB-2E7C-5CCA-8534-3A45FCC1E1D8}"/>
              </a:ext>
            </a:extLst>
          </p:cNvPr>
          <p:cNvSpPr txBox="1"/>
          <p:nvPr/>
        </p:nvSpPr>
        <p:spPr>
          <a:xfrm>
            <a:off x="130614" y="1703733"/>
            <a:ext cx="650241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sample template for the scope statement is displayed in Table 6.1.</a:t>
            </a:r>
          </a:p>
        </p:txBody>
      </p:sp>
      <p:pic>
        <p:nvPicPr>
          <p:cNvPr id="7" name="Picture 6">
            <a:extLst>
              <a:ext uri="{FF2B5EF4-FFF2-40B4-BE49-F238E27FC236}">
                <a16:creationId xmlns:a16="http://schemas.microsoft.com/office/drawing/2014/main" id="{A8425486-9D66-8D6B-5D00-483BBBE02A7E}"/>
              </a:ext>
            </a:extLst>
          </p:cNvPr>
          <p:cNvPicPr>
            <a:picLocks noChangeAspect="1"/>
          </p:cNvPicPr>
          <p:nvPr/>
        </p:nvPicPr>
        <p:blipFill>
          <a:blip r:embed="rId3"/>
          <a:stretch>
            <a:fillRect/>
          </a:stretch>
        </p:blipFill>
        <p:spPr>
          <a:xfrm>
            <a:off x="6871680" y="1308779"/>
            <a:ext cx="5164167" cy="4501619"/>
          </a:xfrm>
          <a:prstGeom prst="rect">
            <a:avLst/>
          </a:prstGeom>
        </p:spPr>
      </p:pic>
    </p:spTree>
    <p:extLst>
      <p:ext uri="{BB962C8B-B14F-4D97-AF65-F5344CB8AC3E}">
        <p14:creationId xmlns:p14="http://schemas.microsoft.com/office/powerpoint/2010/main" val="2441131015"/>
      </p:ext>
    </p:extLst>
  </p:cSld>
  <p:clrMapOvr>
    <a:masterClrMapping/>
  </p:clrMapOvr>
  <mc:AlternateContent xmlns:mc="http://schemas.openxmlformats.org/markup-compatibility/2006" xmlns:p14="http://schemas.microsoft.com/office/powerpoint/2010/main">
    <mc:Choice Requires="p14">
      <p:transition spd="slow" p14:dur="2000" advTm="126229"/>
    </mc:Choice>
    <mc:Fallback xmlns="">
      <p:transition spd="slow" advTm="12622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C721F08-1B84-367F-CB3A-FFBB047B1A2C}"/>
              </a:ext>
            </a:extLst>
          </p:cNvPr>
          <p:cNvSpPr txBox="1"/>
          <p:nvPr/>
        </p:nvSpPr>
        <p:spPr>
          <a:xfrm>
            <a:off x="2821827" y="93516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9" name="TextBox 8">
            <a:extLst>
              <a:ext uri="{FF2B5EF4-FFF2-40B4-BE49-F238E27FC236}">
                <a16:creationId xmlns:a16="http://schemas.microsoft.com/office/drawing/2014/main" id="{07488E91-9F37-A049-6A72-A3FF9E42FA33}"/>
              </a:ext>
            </a:extLst>
          </p:cNvPr>
          <p:cNvSpPr txBox="1"/>
          <p:nvPr/>
        </p:nvSpPr>
        <p:spPr>
          <a:xfrm>
            <a:off x="691026" y="1846924"/>
            <a:ext cx="1058140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product objective would be to make sure the software is user-friendly, technical specifications met, and so on. </a:t>
            </a:r>
          </a:p>
        </p:txBody>
      </p:sp>
    </p:spTree>
    <p:extLst>
      <p:ext uri="{BB962C8B-B14F-4D97-AF65-F5344CB8AC3E}">
        <p14:creationId xmlns:p14="http://schemas.microsoft.com/office/powerpoint/2010/main" val="5846748"/>
      </p:ext>
    </p:extLst>
  </p:cSld>
  <p:clrMapOvr>
    <a:masterClrMapping/>
  </p:clrMapOvr>
  <mc:AlternateContent xmlns:mc="http://schemas.openxmlformats.org/markup-compatibility/2006" xmlns:p14="http://schemas.microsoft.com/office/powerpoint/2010/main">
    <mc:Choice Requires="p14">
      <p:transition spd="slow" p14:dur="2000" advTm="51766"/>
    </mc:Choice>
    <mc:Fallback xmlns="">
      <p:transition spd="slow" advTm="517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DF40AC2-AEA2-1B6A-5875-B0D76C2E4D04}"/>
              </a:ext>
            </a:extLst>
          </p:cNvPr>
          <p:cNvSpPr txBox="1"/>
          <p:nvPr/>
        </p:nvSpPr>
        <p:spPr>
          <a:xfrm>
            <a:off x="3251914" y="168473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4" name="TextBox 3">
            <a:extLst>
              <a:ext uri="{FF2B5EF4-FFF2-40B4-BE49-F238E27FC236}">
                <a16:creationId xmlns:a16="http://schemas.microsoft.com/office/drawing/2014/main" id="{214A83DA-3CE2-3A2C-01C6-67D40E82543F}"/>
              </a:ext>
            </a:extLst>
          </p:cNvPr>
          <p:cNvSpPr txBox="1"/>
          <p:nvPr/>
        </p:nvSpPr>
        <p:spPr>
          <a:xfrm>
            <a:off x="1018721" y="2817201"/>
            <a:ext cx="966357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manage this process as undue volume of these will doom a project. </a:t>
            </a:r>
          </a:p>
        </p:txBody>
      </p:sp>
    </p:spTree>
    <p:extLst>
      <p:ext uri="{BB962C8B-B14F-4D97-AF65-F5344CB8AC3E}">
        <p14:creationId xmlns:p14="http://schemas.microsoft.com/office/powerpoint/2010/main" val="2053758178"/>
      </p:ext>
    </p:extLst>
  </p:cSld>
  <p:clrMapOvr>
    <a:masterClrMapping/>
  </p:clrMapOvr>
  <mc:AlternateContent xmlns:mc="http://schemas.openxmlformats.org/markup-compatibility/2006" xmlns:p14="http://schemas.microsoft.com/office/powerpoint/2010/main">
    <mc:Choice Requires="p14">
      <p:transition spd="slow" p14:dur="2000" advTm="156177"/>
    </mc:Choice>
    <mc:Fallback xmlns="">
      <p:transition spd="slow" advTm="15617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a:extLst>
              <a:ext uri="{FF2B5EF4-FFF2-40B4-BE49-F238E27FC236}">
                <a16:creationId xmlns:a16="http://schemas.microsoft.com/office/drawing/2014/main" id="{B8B237A4-1D0A-F6CE-3A9B-CE3F6E0574DF}"/>
              </a:ext>
            </a:extLst>
          </p:cNvPr>
          <p:cNvSpPr txBox="1"/>
          <p:nvPr/>
        </p:nvSpPr>
        <p:spPr>
          <a:xfrm>
            <a:off x="130613" y="1703733"/>
            <a:ext cx="117275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also important that the stakeholders agree with the prioritized listing identified. </a:t>
            </a:r>
          </a:p>
        </p:txBody>
      </p:sp>
    </p:spTree>
    <p:extLst>
      <p:ext uri="{BB962C8B-B14F-4D97-AF65-F5344CB8AC3E}">
        <p14:creationId xmlns:p14="http://schemas.microsoft.com/office/powerpoint/2010/main" val="1140304924"/>
      </p:ext>
    </p:extLst>
  </p:cSld>
  <p:clrMapOvr>
    <a:masterClrMapping/>
  </p:clrMapOvr>
  <mc:AlternateContent xmlns:mc="http://schemas.openxmlformats.org/markup-compatibility/2006" xmlns:p14="http://schemas.microsoft.com/office/powerpoint/2010/main">
    <mc:Choice Requires="p14">
      <p:transition spd="slow" p14:dur="2000" advTm="195623"/>
    </mc:Choice>
    <mc:Fallback xmlns="">
      <p:transition spd="slow" advTm="1956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3" name="TextBox 2">
            <a:extLst>
              <a:ext uri="{FF2B5EF4-FFF2-40B4-BE49-F238E27FC236}">
                <a16:creationId xmlns:a16="http://schemas.microsoft.com/office/drawing/2014/main" id="{6F917439-2B69-6DE9-AE1C-6615500CAA3C}"/>
              </a:ext>
            </a:extLst>
          </p:cNvPr>
          <p:cNvSpPr txBox="1"/>
          <p:nvPr/>
        </p:nvSpPr>
        <p:spPr>
          <a:xfrm>
            <a:off x="281632" y="1734321"/>
            <a:ext cx="11306643"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Examples</a:t>
            </a:r>
            <a:r>
              <a:rPr lang="en-US" sz="2400" dirty="0">
                <a:solidFill>
                  <a:srgbClr val="0A1F61"/>
                </a:solidFill>
                <a:cs typeface="Tajawal ExtraBold" panose="00000800000000000000" pitchFamily="2" charset="-78"/>
              </a:rPr>
              <a:t> of </a:t>
            </a:r>
            <a:r>
              <a:rPr lang="en-US" sz="2400" u="sng" dirty="0">
                <a:solidFill>
                  <a:srgbClr val="0A1F61"/>
                </a:solidFill>
                <a:cs typeface="Tajawal ExtraBold" panose="00000800000000000000" pitchFamily="2" charset="-78"/>
              </a:rPr>
              <a:t>requirement statements for a product </a:t>
            </a:r>
            <a:r>
              <a:rPr lang="en-US" sz="2400" dirty="0">
                <a:solidFill>
                  <a:srgbClr val="0A1F61"/>
                </a:solidFill>
                <a:cs typeface="Tajawal ExtraBold" panose="00000800000000000000" pitchFamily="2" charset="-78"/>
              </a:rPr>
              <a:t>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An example </a:t>
            </a:r>
            <a:r>
              <a:rPr lang="en-US" sz="2400" dirty="0">
                <a:solidFill>
                  <a:srgbClr val="0A1F61"/>
                </a:solidFill>
                <a:cs typeface="Tajawal ExtraBold" panose="00000800000000000000" pitchFamily="2" charset="-78"/>
              </a:rPr>
              <a:t>of a </a:t>
            </a:r>
            <a:r>
              <a:rPr lang="en-US" sz="2400" u="sng" dirty="0">
                <a:solidFill>
                  <a:srgbClr val="0A1F61"/>
                </a:solidFill>
                <a:cs typeface="Tajawal ExtraBold" panose="00000800000000000000" pitchFamily="2" charset="-78"/>
              </a:rPr>
              <a:t>service requirement </a:t>
            </a:r>
            <a:r>
              <a:rPr lang="en-US" sz="2400" dirty="0">
                <a:solidFill>
                  <a:srgbClr val="0A1F61"/>
                </a:solidFill>
                <a:cs typeface="Tajawal ExtraBold" panose="00000800000000000000" pitchFamily="2" charset="-78"/>
              </a:rPr>
              <a:t>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examples demonstrate that requirements go beyond just describing what the physical product will do.</a:t>
            </a:r>
          </a:p>
        </p:txBody>
      </p:sp>
    </p:spTree>
    <p:extLst>
      <p:ext uri="{BB962C8B-B14F-4D97-AF65-F5344CB8AC3E}">
        <p14:creationId xmlns:p14="http://schemas.microsoft.com/office/powerpoint/2010/main" val="2491655228"/>
      </p:ext>
    </p:extLst>
  </p:cSld>
  <p:clrMapOvr>
    <a:masterClrMapping/>
  </p:clrMapOvr>
  <mc:AlternateContent xmlns:mc="http://schemas.openxmlformats.org/markup-compatibility/2006" xmlns:p14="http://schemas.microsoft.com/office/powerpoint/2010/main">
    <mc:Choice Requires="p14">
      <p:transition spd="slow" p14:dur="2000" advTm="104260"/>
    </mc:Choice>
    <mc:Fallback xmlns="">
      <p:transition spd="slow" advTm="1042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0C55EE5-1016-0519-3534-97E401EE6B76}"/>
              </a:ext>
            </a:extLst>
          </p:cNvPr>
          <p:cNvSpPr txBox="1"/>
          <p:nvPr/>
        </p:nvSpPr>
        <p:spPr>
          <a:xfrm>
            <a:off x="2853584" y="101021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8" name="TextBox 7">
            <a:extLst>
              <a:ext uri="{FF2B5EF4-FFF2-40B4-BE49-F238E27FC236}">
                <a16:creationId xmlns:a16="http://schemas.microsoft.com/office/drawing/2014/main" id="{2EB20AB2-D3C7-6FB0-50A7-B6BB66A92F83}"/>
              </a:ext>
            </a:extLst>
          </p:cNvPr>
          <p:cNvSpPr txBox="1"/>
          <p:nvPr/>
        </p:nvSpPr>
        <p:spPr>
          <a:xfrm>
            <a:off x="754735" y="2372630"/>
            <a:ext cx="10682530"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common example is schedule or cost criteria. </a:t>
            </a:r>
          </a:p>
        </p:txBody>
      </p:sp>
    </p:spTree>
    <p:extLst>
      <p:ext uri="{BB962C8B-B14F-4D97-AF65-F5344CB8AC3E}">
        <p14:creationId xmlns:p14="http://schemas.microsoft.com/office/powerpoint/2010/main" val="3503229722"/>
      </p:ext>
    </p:extLst>
  </p:cSld>
  <p:clrMapOvr>
    <a:masterClrMapping/>
  </p:clrMapOvr>
  <mc:AlternateContent xmlns:mc="http://schemas.openxmlformats.org/markup-compatibility/2006" xmlns:p14="http://schemas.microsoft.com/office/powerpoint/2010/main">
    <mc:Choice Requires="p14">
      <p:transition spd="slow" p14:dur="2000" advTm="138259"/>
    </mc:Choice>
    <mc:Fallback xmlns="">
      <p:transition spd="slow" advTm="13825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746433-DC0F-A5EC-239A-696537623743}"/>
              </a:ext>
            </a:extLst>
          </p:cNvPr>
          <p:cNvSpPr txBox="1"/>
          <p:nvPr/>
        </p:nvSpPr>
        <p:spPr>
          <a:xfrm>
            <a:off x="2795319" y="95306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7" name="TextBox 6">
            <a:extLst>
              <a:ext uri="{FF2B5EF4-FFF2-40B4-BE49-F238E27FC236}">
                <a16:creationId xmlns:a16="http://schemas.microsoft.com/office/drawing/2014/main" id="{8464AB0B-0189-3601-F22E-547CCEA2EB22}"/>
              </a:ext>
            </a:extLst>
          </p:cNvPr>
          <p:cNvSpPr txBox="1"/>
          <p:nvPr/>
        </p:nvSpPr>
        <p:spPr>
          <a:xfrm>
            <a:off x="652926" y="2256499"/>
            <a:ext cx="10886147"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All acceptance criteria should be written in very clear statements so that no two individuals would interpret the requirement differently.</a:t>
            </a:r>
          </a:p>
        </p:txBody>
      </p:sp>
    </p:spTree>
    <p:extLst>
      <p:ext uri="{BB962C8B-B14F-4D97-AF65-F5344CB8AC3E}">
        <p14:creationId xmlns:p14="http://schemas.microsoft.com/office/powerpoint/2010/main" val="4294117892"/>
      </p:ext>
    </p:extLst>
  </p:cSld>
  <p:clrMapOvr>
    <a:masterClrMapping/>
  </p:clrMapOvr>
  <mc:AlternateContent xmlns:mc="http://schemas.openxmlformats.org/markup-compatibility/2006" xmlns:p14="http://schemas.microsoft.com/office/powerpoint/2010/main">
    <mc:Choice Requires="p14">
      <p:transition spd="slow" p14:dur="2000" advTm="158082"/>
    </mc:Choice>
    <mc:Fallback xmlns="">
      <p:transition spd="slow" advTm="1580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F6C1EB-DE09-DBE3-6A65-606A640EAED3}"/>
              </a:ext>
            </a:extLst>
          </p:cNvPr>
          <p:cNvSpPr txBox="1"/>
          <p:nvPr/>
        </p:nvSpPr>
        <p:spPr>
          <a:xfrm>
            <a:off x="4155327" y="1032367"/>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10" name="TextBox 9">
            <a:extLst>
              <a:ext uri="{FF2B5EF4-FFF2-40B4-BE49-F238E27FC236}">
                <a16:creationId xmlns:a16="http://schemas.microsoft.com/office/drawing/2014/main" id="{75A548FF-81E5-A2D0-2B0D-21F72472A378}"/>
              </a:ext>
            </a:extLst>
          </p:cNvPr>
          <p:cNvSpPr txBox="1"/>
          <p:nvPr/>
        </p:nvSpPr>
        <p:spPr>
          <a:xfrm>
            <a:off x="392791" y="195433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point out what is in scope and what is out of scope. </a:t>
            </a:r>
          </a:p>
        </p:txBody>
      </p:sp>
    </p:spTree>
    <p:extLst>
      <p:ext uri="{BB962C8B-B14F-4D97-AF65-F5344CB8AC3E}">
        <p14:creationId xmlns:p14="http://schemas.microsoft.com/office/powerpoint/2010/main" val="1061801504"/>
      </p:ext>
    </p:extLst>
  </p:cSld>
  <p:clrMapOvr>
    <a:masterClrMapping/>
  </p:clrMapOvr>
  <mc:AlternateContent xmlns:mc="http://schemas.openxmlformats.org/markup-compatibility/2006" xmlns:p14="http://schemas.microsoft.com/office/powerpoint/2010/main">
    <mc:Choice Requires="p14">
      <p:transition spd="slow" p14:dur="2000" advTm="138123"/>
    </mc:Choice>
    <mc:Fallback xmlns="">
      <p:transition spd="slow" advTm="1381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5488E1-C834-0D03-EDA6-BB148C9EBAA5}"/>
              </a:ext>
            </a:extLst>
          </p:cNvPr>
          <p:cNvSpPr txBox="1"/>
          <p:nvPr/>
        </p:nvSpPr>
        <p:spPr>
          <a:xfrm>
            <a:off x="4291327" y="660265"/>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4" name="TextBox 3">
            <a:extLst>
              <a:ext uri="{FF2B5EF4-FFF2-40B4-BE49-F238E27FC236}">
                <a16:creationId xmlns:a16="http://schemas.microsoft.com/office/drawing/2014/main" id="{DBA531A4-8AAF-C3C5-75DC-ACE9CD84D5EE}"/>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Creeping requirements can be avoided through having a project boundaries section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a:t>
            </a:r>
          </a:p>
        </p:txBody>
      </p:sp>
    </p:spTree>
    <p:extLst>
      <p:ext uri="{BB962C8B-B14F-4D97-AF65-F5344CB8AC3E}">
        <p14:creationId xmlns:p14="http://schemas.microsoft.com/office/powerpoint/2010/main" val="2871342339"/>
      </p:ext>
    </p:extLst>
  </p:cSld>
  <p:clrMapOvr>
    <a:masterClrMapping/>
  </p:clrMapOvr>
  <mc:AlternateContent xmlns:mc="http://schemas.openxmlformats.org/markup-compatibility/2006" xmlns:p14="http://schemas.microsoft.com/office/powerpoint/2010/main">
    <mc:Choice Requires="p14">
      <p:transition spd="slow" p14:dur="2000" advTm="80318"/>
    </mc:Choice>
    <mc:Fallback xmlns="">
      <p:transition spd="slow" advTm="8031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2642D5-5D07-21E4-D476-D7E67CC7C5D4}"/>
              </a:ext>
            </a:extLst>
          </p:cNvPr>
          <p:cNvSpPr txBox="1"/>
          <p:nvPr/>
        </p:nvSpPr>
        <p:spPr>
          <a:xfrm>
            <a:off x="2802777" y="963814"/>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10" name="TextBox 9">
            <a:extLst>
              <a:ext uri="{FF2B5EF4-FFF2-40B4-BE49-F238E27FC236}">
                <a16:creationId xmlns:a16="http://schemas.microsoft.com/office/drawing/2014/main" id="{2CABDDF8-7DE0-1812-58D7-8177DD000EB4}"/>
              </a:ext>
            </a:extLst>
          </p:cNvPr>
          <p:cNvSpPr txBox="1"/>
          <p:nvPr/>
        </p:nvSpPr>
        <p:spPr>
          <a:xfrm>
            <a:off x="329351"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algn="just"/>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68884155"/>
      </p:ext>
    </p:extLst>
  </p:cSld>
  <p:clrMapOvr>
    <a:masterClrMapping/>
  </p:clrMapOvr>
  <mc:AlternateContent xmlns:mc="http://schemas.openxmlformats.org/markup-compatibility/2006" xmlns:p14="http://schemas.microsoft.com/office/powerpoint/2010/main">
    <mc:Choice Requires="p14">
      <p:transition spd="slow" p14:dur="2000" advTm="75135"/>
    </mc:Choice>
    <mc:Fallback xmlns="">
      <p:transition spd="slow" advTm="7513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9278E4-F8B3-E492-D9D6-BBEAE4F2F2F6}"/>
              </a:ext>
            </a:extLst>
          </p:cNvPr>
          <p:cNvSpPr txBox="1"/>
          <p:nvPr/>
        </p:nvSpPr>
        <p:spPr>
          <a:xfrm>
            <a:off x="2726577" y="832029"/>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4" name="TextBox 3">
            <a:extLst>
              <a:ext uri="{FF2B5EF4-FFF2-40B4-BE49-F238E27FC236}">
                <a16:creationId xmlns:a16="http://schemas.microsoft.com/office/drawing/2014/main" id="{3265B97C-77C9-C8E0-BC1F-25B52058D101}"/>
              </a:ext>
            </a:extLst>
          </p:cNvPr>
          <p:cNvSpPr txBox="1"/>
          <p:nvPr/>
        </p:nvSpPr>
        <p:spPr>
          <a:xfrm>
            <a:off x="440998" y="1640658"/>
            <a:ext cx="11257441"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needs to produce requirement statements that are very concise statements that no two individuals would interpret differently.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be systems, websites, products, program codes, password documents, new processes, or technical manuals.</a:t>
            </a:r>
          </a:p>
        </p:txBody>
      </p:sp>
    </p:spTree>
    <p:extLst>
      <p:ext uri="{BB962C8B-B14F-4D97-AF65-F5344CB8AC3E}">
        <p14:creationId xmlns:p14="http://schemas.microsoft.com/office/powerpoint/2010/main" val="1191907656"/>
      </p:ext>
    </p:extLst>
  </p:cSld>
  <p:clrMapOvr>
    <a:masterClrMapping/>
  </p:clrMapOvr>
  <mc:AlternateContent xmlns:mc="http://schemas.openxmlformats.org/markup-compatibility/2006" xmlns:p14="http://schemas.microsoft.com/office/powerpoint/2010/main">
    <mc:Choice Requires="p14">
      <p:transition spd="slow" p14:dur="2000" advTm="119199"/>
    </mc:Choice>
    <mc:Fallback xmlns="">
      <p:transition spd="slow" advTm="1191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3D2AEE-0723-4255-487D-BA8C728769AB}"/>
              </a:ext>
            </a:extLst>
          </p:cNvPr>
          <p:cNvSpPr txBox="1"/>
          <p:nvPr/>
        </p:nvSpPr>
        <p:spPr>
          <a:xfrm>
            <a:off x="4183902" y="817537"/>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8" name="TextBox 7">
            <a:extLst>
              <a:ext uri="{FF2B5EF4-FFF2-40B4-BE49-F238E27FC236}">
                <a16:creationId xmlns:a16="http://schemas.microsoft.com/office/drawing/2014/main" id="{7C0D8FE6-BC64-A89D-C51B-E1D7C3B3C9F8}"/>
              </a:ext>
            </a:extLst>
          </p:cNvPr>
          <p:cNvSpPr txBox="1"/>
          <p:nvPr/>
        </p:nvSpPr>
        <p:spPr>
          <a:xfrm>
            <a:off x="312188" y="1846924"/>
            <a:ext cx="1148792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p:txBody>
      </p:sp>
    </p:spTree>
    <p:extLst>
      <p:ext uri="{BB962C8B-B14F-4D97-AF65-F5344CB8AC3E}">
        <p14:creationId xmlns:p14="http://schemas.microsoft.com/office/powerpoint/2010/main" val="1139119688"/>
      </p:ext>
    </p:extLst>
  </p:cSld>
  <p:clrMapOvr>
    <a:masterClrMapping/>
  </p:clrMapOvr>
  <mc:AlternateContent xmlns:mc="http://schemas.openxmlformats.org/markup-compatibility/2006" xmlns:p14="http://schemas.microsoft.com/office/powerpoint/2010/main">
    <mc:Choice Requires="p14">
      <p:transition spd="slow" p14:dur="2000" advTm="106063"/>
    </mc:Choice>
    <mc:Fallback xmlns="">
      <p:transition spd="slow" advTm="1060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8B630E-8005-5883-D92C-B59E1ACC35C1}"/>
              </a:ext>
            </a:extLst>
          </p:cNvPr>
          <p:cNvSpPr txBox="1"/>
          <p:nvPr/>
        </p:nvSpPr>
        <p:spPr>
          <a:xfrm>
            <a:off x="4052165" y="1259590"/>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4" name="TextBox 3">
            <a:extLst>
              <a:ext uri="{FF2B5EF4-FFF2-40B4-BE49-F238E27FC236}">
                <a16:creationId xmlns:a16="http://schemas.microsoft.com/office/drawing/2014/main" id="{81190E8F-173E-9907-D3A3-11BBF327E618}"/>
              </a:ext>
            </a:extLst>
          </p:cNvPr>
          <p:cNvSpPr txBox="1"/>
          <p:nvPr/>
        </p:nvSpPr>
        <p:spPr>
          <a:xfrm>
            <a:off x="652927" y="250319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Tree>
    <p:extLst>
      <p:ext uri="{BB962C8B-B14F-4D97-AF65-F5344CB8AC3E}">
        <p14:creationId xmlns:p14="http://schemas.microsoft.com/office/powerpoint/2010/main" val="4130401379"/>
      </p:ext>
    </p:extLst>
  </p:cSld>
  <p:clrMapOvr>
    <a:masterClrMapping/>
  </p:clrMapOvr>
  <mc:AlternateContent xmlns:mc="http://schemas.openxmlformats.org/markup-compatibility/2006" xmlns:p14="http://schemas.microsoft.com/office/powerpoint/2010/main">
    <mc:Choice Requires="p14">
      <p:transition spd="slow" p14:dur="2000" advTm="106109"/>
    </mc:Choice>
    <mc:Fallback xmlns="">
      <p:transition spd="slow" advTm="1061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5F43A7-147C-660E-4E19-F29360EC20D0}"/>
              </a:ext>
            </a:extLst>
          </p:cNvPr>
          <p:cNvSpPr txBox="1"/>
          <p:nvPr/>
        </p:nvSpPr>
        <p:spPr>
          <a:xfrm>
            <a:off x="4063252" y="722372"/>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8" name="TextBox 7">
            <a:extLst>
              <a:ext uri="{FF2B5EF4-FFF2-40B4-BE49-F238E27FC236}">
                <a16:creationId xmlns:a16="http://schemas.microsoft.com/office/drawing/2014/main" id="{08709FA2-FF18-0B9F-EC53-70D0818C1802}"/>
              </a:ext>
            </a:extLst>
          </p:cNvPr>
          <p:cNvSpPr txBox="1"/>
          <p:nvPr/>
        </p:nvSpPr>
        <p:spPr>
          <a:xfrm>
            <a:off x="118275" y="1331621"/>
            <a:ext cx="11955449" cy="5632311"/>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pic>
        <p:nvPicPr>
          <p:cNvPr id="9" name="Audio 8">
            <a:hlinkClick r:id="" action="ppaction://media"/>
            <a:extLst>
              <a:ext uri="{FF2B5EF4-FFF2-40B4-BE49-F238E27FC236}">
                <a16:creationId xmlns:a16="http://schemas.microsoft.com/office/drawing/2014/main" id="{DCC465BB-719C-80EF-C697-4A2454A2861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25979008"/>
      </p:ext>
    </p:extLst>
  </p:cSld>
  <p:clrMapOvr>
    <a:masterClrMapping/>
  </p:clrMapOvr>
  <mc:AlternateContent xmlns:mc="http://schemas.openxmlformats.org/markup-compatibility/2006" xmlns:p14="http://schemas.microsoft.com/office/powerpoint/2010/main">
    <mc:Choice Requires="p14">
      <p:transition spd="slow" p14:dur="2000" advTm="144900"/>
    </mc:Choice>
    <mc:Fallback xmlns="">
      <p:transition spd="slow" advTm="144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69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AA75AA-C427-6A6A-3872-BC0A7F2FCF06}"/>
              </a:ext>
            </a:extLst>
          </p:cNvPr>
          <p:cNvSpPr txBox="1"/>
          <p:nvPr/>
        </p:nvSpPr>
        <p:spPr>
          <a:xfrm>
            <a:off x="3431427" y="1066690"/>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4" name="TextBox 3">
            <a:extLst>
              <a:ext uri="{FF2B5EF4-FFF2-40B4-BE49-F238E27FC236}">
                <a16:creationId xmlns:a16="http://schemas.microsoft.com/office/drawing/2014/main" id="{93B6FC15-AA53-5239-9448-39C0DD5349AE}"/>
              </a:ext>
            </a:extLst>
          </p:cNvPr>
          <p:cNvSpPr txBox="1"/>
          <p:nvPr/>
        </p:nvSpPr>
        <p:spPr>
          <a:xfrm>
            <a:off x="736273" y="1937549"/>
            <a:ext cx="10886146" cy="4154984"/>
          </a:xfrm>
          <a:prstGeom prst="rect">
            <a:avLst/>
          </a:prstGeom>
          <a:noFill/>
        </p:spPr>
        <p:txBody>
          <a:bodyPr wrap="square">
            <a:spAutoFit/>
          </a:bodyPr>
          <a:lstStyle/>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Throughout the life cycle, it is a good idea to review assumptions and verify that they are still valid.</a:t>
            </a:r>
          </a:p>
        </p:txBody>
      </p:sp>
    </p:spTree>
    <p:extLst>
      <p:ext uri="{BB962C8B-B14F-4D97-AF65-F5344CB8AC3E}">
        <p14:creationId xmlns:p14="http://schemas.microsoft.com/office/powerpoint/2010/main" val="3619446318"/>
      </p:ext>
    </p:extLst>
  </p:cSld>
  <p:clrMapOvr>
    <a:masterClrMapping/>
  </p:clrMapOvr>
  <mc:AlternateContent xmlns:mc="http://schemas.openxmlformats.org/markup-compatibility/2006" xmlns:p14="http://schemas.microsoft.com/office/powerpoint/2010/main">
    <mc:Choice Requires="p14">
      <p:transition spd="slow" p14:dur="2000" advTm="62399"/>
    </mc:Choice>
    <mc:Fallback xmlns="">
      <p:transition spd="slow" advTm="623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9DC46B2-96A9-8E6C-6CF3-65E4CA45D8A2}"/>
              </a:ext>
            </a:extLst>
          </p:cNvPr>
          <p:cNvSpPr txBox="1"/>
          <p:nvPr/>
        </p:nvSpPr>
        <p:spPr>
          <a:xfrm>
            <a:off x="2809833" y="1155869"/>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4BF59167-ED9A-6605-B2EB-F8E449C06583}"/>
              </a:ext>
            </a:extLst>
          </p:cNvPr>
          <p:cNvSpPr txBox="1"/>
          <p:nvPr/>
        </p:nvSpPr>
        <p:spPr>
          <a:xfrm>
            <a:off x="652927" y="238726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organization and team assessment information include each team member’s name, contact information, and position. </a:t>
            </a:r>
          </a:p>
        </p:txBody>
      </p:sp>
    </p:spTree>
    <p:extLst>
      <p:ext uri="{BB962C8B-B14F-4D97-AF65-F5344CB8AC3E}">
        <p14:creationId xmlns:p14="http://schemas.microsoft.com/office/powerpoint/2010/main" val="795634436"/>
      </p:ext>
    </p:extLst>
  </p:cSld>
  <p:clrMapOvr>
    <a:masterClrMapping/>
  </p:clrMapOvr>
  <mc:AlternateContent xmlns:mc="http://schemas.openxmlformats.org/markup-compatibility/2006" xmlns:p14="http://schemas.microsoft.com/office/powerpoint/2010/main">
    <mc:Choice Requires="p14">
      <p:transition spd="slow" p14:dur="2000" advTm="126795"/>
    </mc:Choice>
    <mc:Fallback xmlns="">
      <p:transition spd="slow" advTm="12679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3B9C404-53D7-68B3-7B09-00F3D2D5468E}"/>
              </a:ext>
            </a:extLst>
          </p:cNvPr>
          <p:cNvSpPr txBox="1"/>
          <p:nvPr/>
        </p:nvSpPr>
        <p:spPr>
          <a:xfrm>
            <a:off x="2742826" y="973924"/>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10" name="TextBox 9">
            <a:extLst>
              <a:ext uri="{FF2B5EF4-FFF2-40B4-BE49-F238E27FC236}">
                <a16:creationId xmlns:a16="http://schemas.microsoft.com/office/drawing/2014/main" id="{D451128D-21DD-05F2-1566-019F0E4FE771}"/>
              </a:ext>
            </a:extLst>
          </p:cNvPr>
          <p:cNvSpPr txBox="1"/>
          <p:nvPr/>
        </p:nvSpPr>
        <p:spPr>
          <a:xfrm>
            <a:off x="440998" y="1832785"/>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Tree>
    <p:extLst>
      <p:ext uri="{BB962C8B-B14F-4D97-AF65-F5344CB8AC3E}">
        <p14:creationId xmlns:p14="http://schemas.microsoft.com/office/powerpoint/2010/main" val="2834712129"/>
      </p:ext>
    </p:extLst>
  </p:cSld>
  <p:clrMapOvr>
    <a:masterClrMapping/>
  </p:clrMapOvr>
  <mc:AlternateContent xmlns:mc="http://schemas.openxmlformats.org/markup-compatibility/2006" xmlns:p14="http://schemas.microsoft.com/office/powerpoint/2010/main">
    <mc:Choice Requires="p14">
      <p:transition spd="slow" p14:dur="2000" advTm="99142"/>
    </mc:Choice>
    <mc:Fallback xmlns="">
      <p:transition spd="slow" advTm="991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E91CCD-A060-8853-23B6-45516C35E0AA}"/>
              </a:ext>
            </a:extLst>
          </p:cNvPr>
          <p:cNvSpPr txBox="1"/>
          <p:nvPr/>
        </p:nvSpPr>
        <p:spPr>
          <a:xfrm>
            <a:off x="2742826" y="995885"/>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4" name="TextBox 3">
            <a:extLst>
              <a:ext uri="{FF2B5EF4-FFF2-40B4-BE49-F238E27FC236}">
                <a16:creationId xmlns:a16="http://schemas.microsoft.com/office/drawing/2014/main" id="{36119835-A9D1-56BF-094A-78AEE3275E35}"/>
              </a:ext>
            </a:extLst>
          </p:cNvPr>
          <p:cNvSpPr txBox="1"/>
          <p:nvPr/>
        </p:nvSpPr>
        <p:spPr>
          <a:xfrm>
            <a:off x="440998" y="1968371"/>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may also be a section of the scope statement that identifies the means of assessment of team members.</a:t>
            </a:r>
          </a:p>
        </p:txBody>
      </p:sp>
    </p:spTree>
    <p:extLst>
      <p:ext uri="{BB962C8B-B14F-4D97-AF65-F5344CB8AC3E}">
        <p14:creationId xmlns:p14="http://schemas.microsoft.com/office/powerpoint/2010/main" val="2519253080"/>
      </p:ext>
    </p:extLst>
  </p:cSld>
  <p:clrMapOvr>
    <a:masterClrMapping/>
  </p:clrMapOvr>
  <mc:AlternateContent xmlns:mc="http://schemas.openxmlformats.org/markup-compatibility/2006" xmlns:p14="http://schemas.microsoft.com/office/powerpoint/2010/main">
    <mc:Choice Requires="p14">
      <p:transition spd="slow" p14:dur="2000" advTm="146741"/>
    </mc:Choice>
    <mc:Fallback xmlns="">
      <p:transition spd="slow" advTm="1467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22AEBA-3FFA-8166-F3DF-79F0CE63B70C}"/>
              </a:ext>
            </a:extLst>
          </p:cNvPr>
          <p:cNvSpPr txBox="1"/>
          <p:nvPr/>
        </p:nvSpPr>
        <p:spPr>
          <a:xfrm>
            <a:off x="2866651" y="1331257"/>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AF86787B-3B5A-8AFE-3810-7CBB425647F0}"/>
              </a:ext>
            </a:extLst>
          </p:cNvPr>
          <p:cNvSpPr txBox="1"/>
          <p:nvPr/>
        </p:nvSpPr>
        <p:spPr>
          <a:xfrm>
            <a:off x="564823" y="220211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p:txBody>
      </p:sp>
    </p:spTree>
    <p:extLst>
      <p:ext uri="{BB962C8B-B14F-4D97-AF65-F5344CB8AC3E}">
        <p14:creationId xmlns:p14="http://schemas.microsoft.com/office/powerpoint/2010/main" val="2578565936"/>
      </p:ext>
    </p:extLst>
  </p:cSld>
  <p:clrMapOvr>
    <a:masterClrMapping/>
  </p:clrMapOvr>
  <mc:AlternateContent xmlns:mc="http://schemas.openxmlformats.org/markup-compatibility/2006" xmlns:p14="http://schemas.microsoft.com/office/powerpoint/2010/main">
    <mc:Choice Requires="p14">
      <p:transition spd="slow" p14:dur="2000" advTm="83830"/>
    </mc:Choice>
    <mc:Fallback xmlns="">
      <p:transition spd="slow" advTm="838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4A7A91-98F4-3852-76D9-D7A2B69A3E41}"/>
              </a:ext>
            </a:extLst>
          </p:cNvPr>
          <p:cNvSpPr txBox="1"/>
          <p:nvPr/>
        </p:nvSpPr>
        <p:spPr>
          <a:xfrm>
            <a:off x="4041027" y="1057840"/>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803BF876-9CD1-70F7-9386-623F831A4A59}"/>
              </a:ext>
            </a:extLst>
          </p:cNvPr>
          <p:cNvSpPr txBox="1"/>
          <p:nvPr/>
        </p:nvSpPr>
        <p:spPr>
          <a:xfrm>
            <a:off x="512213" y="2303166"/>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34651041"/>
      </p:ext>
    </p:extLst>
  </p:cSld>
  <p:clrMapOvr>
    <a:masterClrMapping/>
  </p:clrMapOvr>
  <mc:AlternateContent xmlns:mc="http://schemas.openxmlformats.org/markup-compatibility/2006" xmlns:p14="http://schemas.microsoft.com/office/powerpoint/2010/main">
    <mc:Choice Requires="p14">
      <p:transition spd="slow" p14:dur="2000" advTm="126390"/>
    </mc:Choice>
    <mc:Fallback xmlns="">
      <p:transition spd="slow" advTm="12639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0B0814-DD42-908D-7784-3C196243E341}"/>
              </a:ext>
            </a:extLst>
          </p:cNvPr>
          <p:cNvSpPr txBox="1"/>
          <p:nvPr/>
        </p:nvSpPr>
        <p:spPr>
          <a:xfrm>
            <a:off x="4698252" y="663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10" name="TextBox 9">
            <a:extLst>
              <a:ext uri="{FF2B5EF4-FFF2-40B4-BE49-F238E27FC236}">
                <a16:creationId xmlns:a16="http://schemas.microsoft.com/office/drawing/2014/main" id="{BE171477-2E1A-E1BA-B174-EBFDCEA97334}"/>
              </a:ext>
            </a:extLst>
          </p:cNvPr>
          <p:cNvSpPr txBox="1"/>
          <p:nvPr/>
        </p:nvSpPr>
        <p:spPr>
          <a:xfrm>
            <a:off x="507985"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Tree>
    <p:extLst>
      <p:ext uri="{BB962C8B-B14F-4D97-AF65-F5344CB8AC3E}">
        <p14:creationId xmlns:p14="http://schemas.microsoft.com/office/powerpoint/2010/main" val="2372498564"/>
      </p:ext>
    </p:extLst>
  </p:cSld>
  <p:clrMapOvr>
    <a:masterClrMapping/>
  </p:clrMapOvr>
  <mc:AlternateContent xmlns:mc="http://schemas.openxmlformats.org/markup-compatibility/2006" xmlns:p14="http://schemas.microsoft.com/office/powerpoint/2010/main">
    <mc:Choice Requires="p14">
      <p:transition spd="slow" p14:dur="2000" advTm="136518"/>
    </mc:Choice>
    <mc:Fallback xmlns="">
      <p:transition spd="slow" advTm="13651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943C46-EEA7-6A06-8861-6591B732C600}"/>
              </a:ext>
            </a:extLst>
          </p:cNvPr>
          <p:cNvSpPr txBox="1"/>
          <p:nvPr/>
        </p:nvSpPr>
        <p:spPr>
          <a:xfrm>
            <a:off x="4507752" y="632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FBA1B472-3DC7-4FC7-FC80-245801003A80}"/>
              </a:ext>
            </a:extLst>
          </p:cNvPr>
          <p:cNvSpPr txBox="1"/>
          <p:nvPr/>
        </p:nvSpPr>
        <p:spPr>
          <a:xfrm>
            <a:off x="494888" y="1356654"/>
            <a:ext cx="11600571" cy="5262979"/>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5184476"/>
      </p:ext>
    </p:extLst>
  </p:cSld>
  <p:clrMapOvr>
    <a:masterClrMapping/>
  </p:clrMapOvr>
  <mc:AlternateContent xmlns:mc="http://schemas.openxmlformats.org/markup-compatibility/2006" xmlns:p14="http://schemas.microsoft.com/office/powerpoint/2010/main">
    <mc:Choice Requires="p14">
      <p:transition spd="slow" p14:dur="2000" advTm="89296"/>
    </mc:Choice>
    <mc:Fallback xmlns="">
      <p:transition spd="slow" advTm="8929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5483A9A-F987-25CF-706C-5FBC8E3B338D}"/>
              </a:ext>
            </a:extLst>
          </p:cNvPr>
          <p:cNvSpPr txBox="1"/>
          <p:nvPr/>
        </p:nvSpPr>
        <p:spPr>
          <a:xfrm>
            <a:off x="3562350" y="935162"/>
            <a:ext cx="497205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39C9C2D5-F4C3-EC8C-A1AE-970D6B859A4F}"/>
              </a:ext>
            </a:extLst>
          </p:cNvPr>
          <p:cNvSpPr txBox="1"/>
          <p:nvPr/>
        </p:nvSpPr>
        <p:spPr>
          <a:xfrm>
            <a:off x="435414"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Completion at each location may be defined as a project milestone event. </a:t>
            </a:r>
          </a:p>
        </p:txBody>
      </p:sp>
    </p:spTree>
    <p:extLst>
      <p:ext uri="{BB962C8B-B14F-4D97-AF65-F5344CB8AC3E}">
        <p14:creationId xmlns:p14="http://schemas.microsoft.com/office/powerpoint/2010/main" val="99151723"/>
      </p:ext>
    </p:extLst>
  </p:cSld>
  <p:clrMapOvr>
    <a:masterClrMapping/>
  </p:clrMapOvr>
  <mc:AlternateContent xmlns:mc="http://schemas.openxmlformats.org/markup-compatibility/2006" xmlns:p14="http://schemas.microsoft.com/office/powerpoint/2010/main">
    <mc:Choice Requires="p14">
      <p:transition spd="slow" p14:dur="2000" advTm="58181"/>
    </mc:Choice>
    <mc:Fallback xmlns="">
      <p:transition spd="slow" advTm="581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B9C3C8-3A4A-FD14-84A7-0DDBB80301D9}"/>
              </a:ext>
            </a:extLst>
          </p:cNvPr>
          <p:cNvSpPr txBox="1"/>
          <p:nvPr/>
        </p:nvSpPr>
        <p:spPr>
          <a:xfrm>
            <a:off x="2626178" y="801808"/>
            <a:ext cx="5717722"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D74F174B-F032-82C2-79DE-81349A760410}"/>
              </a:ext>
            </a:extLst>
          </p:cNvPr>
          <p:cNvSpPr txBox="1"/>
          <p:nvPr/>
        </p:nvSpPr>
        <p:spPr>
          <a:xfrm>
            <a:off x="652927" y="2103437"/>
            <a:ext cx="10886146" cy="230832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01542612"/>
      </p:ext>
    </p:extLst>
  </p:cSld>
  <p:clrMapOvr>
    <a:masterClrMapping/>
  </p:clrMapOvr>
  <mc:AlternateContent xmlns:mc="http://schemas.openxmlformats.org/markup-compatibility/2006" xmlns:p14="http://schemas.microsoft.com/office/powerpoint/2010/main">
    <mc:Choice Requires="p14">
      <p:transition spd="slow" p14:dur="2000" advTm="61557"/>
    </mc:Choice>
    <mc:Fallback xmlns="">
      <p:transition spd="slow" advTm="6155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84E497E-179F-6C77-2FF1-A5581B2859FB}"/>
              </a:ext>
            </a:extLst>
          </p:cNvPr>
          <p:cNvSpPr txBox="1"/>
          <p:nvPr/>
        </p:nvSpPr>
        <p:spPr>
          <a:xfrm>
            <a:off x="4441077" y="791140"/>
            <a:ext cx="238238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E93C9913-585F-1E24-A564-3EC53411E2C7}"/>
              </a:ext>
            </a:extLst>
          </p:cNvPr>
          <p:cNvSpPr txBox="1"/>
          <p:nvPr/>
        </p:nvSpPr>
        <p:spPr>
          <a:xfrm>
            <a:off x="652927"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p:txBody>
      </p:sp>
    </p:spTree>
    <p:extLst>
      <p:ext uri="{BB962C8B-B14F-4D97-AF65-F5344CB8AC3E}">
        <p14:creationId xmlns:p14="http://schemas.microsoft.com/office/powerpoint/2010/main" val="4010256276"/>
      </p:ext>
    </p:extLst>
  </p:cSld>
  <p:clrMapOvr>
    <a:masterClrMapping/>
  </p:clrMapOvr>
  <mc:AlternateContent xmlns:mc="http://schemas.openxmlformats.org/markup-compatibility/2006" xmlns:p14="http://schemas.microsoft.com/office/powerpoint/2010/main">
    <mc:Choice Requires="p14">
      <p:transition spd="slow" p14:dur="2000" advTm="110564"/>
    </mc:Choice>
    <mc:Fallback xmlns="">
      <p:transition spd="slow" advTm="11056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11702-4FFE-D490-D48B-AC7C9ABABB35}"/>
              </a:ext>
            </a:extLst>
          </p:cNvPr>
          <p:cNvSpPr txBox="1"/>
          <p:nvPr/>
        </p:nvSpPr>
        <p:spPr>
          <a:xfrm>
            <a:off x="1762125" y="1037754"/>
            <a:ext cx="70389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66C5F2DF-38CC-EA03-9760-AD34C7241D52}"/>
              </a:ext>
            </a:extLst>
          </p:cNvPr>
          <p:cNvSpPr txBox="1"/>
          <p:nvPr/>
        </p:nvSpPr>
        <p:spPr>
          <a:xfrm>
            <a:off x="652927" y="257532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event may be able to pay for entertainment, food, and so on based on the income that comes in from ticket sales.</a:t>
            </a:r>
          </a:p>
        </p:txBody>
      </p:sp>
    </p:spTree>
    <p:extLst>
      <p:ext uri="{BB962C8B-B14F-4D97-AF65-F5344CB8AC3E}">
        <p14:creationId xmlns:p14="http://schemas.microsoft.com/office/powerpoint/2010/main" val="825822541"/>
      </p:ext>
    </p:extLst>
  </p:cSld>
  <p:clrMapOvr>
    <a:masterClrMapping/>
  </p:clrMapOvr>
  <mc:AlternateContent xmlns:mc="http://schemas.openxmlformats.org/markup-compatibility/2006" xmlns:p14="http://schemas.microsoft.com/office/powerpoint/2010/main">
    <mc:Choice Requires="p14">
      <p:transition spd="slow" p14:dur="2000" advTm="71860"/>
    </mc:Choice>
    <mc:Fallback xmlns="">
      <p:transition spd="slow" advTm="7186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82B383-EEC5-DC25-93C9-1B72A1F0E99E}"/>
              </a:ext>
            </a:extLst>
          </p:cNvPr>
          <p:cNvSpPr txBox="1"/>
          <p:nvPr/>
        </p:nvSpPr>
        <p:spPr>
          <a:xfrm>
            <a:off x="2706469" y="825429"/>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CC18B2B-9A80-2CB1-2B29-5F643799FA29}"/>
              </a:ext>
            </a:extLst>
          </p:cNvPr>
          <p:cNvSpPr txBox="1"/>
          <p:nvPr/>
        </p:nvSpPr>
        <p:spPr>
          <a:xfrm>
            <a:off x="530250" y="183607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p:txBody>
      </p:sp>
    </p:spTree>
    <p:extLst>
      <p:ext uri="{BB962C8B-B14F-4D97-AF65-F5344CB8AC3E}">
        <p14:creationId xmlns:p14="http://schemas.microsoft.com/office/powerpoint/2010/main" val="2806190042"/>
      </p:ext>
    </p:extLst>
  </p:cSld>
  <p:clrMapOvr>
    <a:masterClrMapping/>
  </p:clrMapOvr>
  <mc:AlternateContent xmlns:mc="http://schemas.openxmlformats.org/markup-compatibility/2006" xmlns:p14="http://schemas.microsoft.com/office/powerpoint/2010/main">
    <mc:Choice Requires="p14">
      <p:transition spd="slow" p14:dur="2000" advTm="75831"/>
    </mc:Choice>
    <mc:Fallback xmlns="">
      <p:transition spd="slow" advTm="7583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A6E268-D519-643A-8664-14BD446DBAD0}"/>
              </a:ext>
            </a:extLst>
          </p:cNvPr>
          <p:cNvSpPr txBox="1"/>
          <p:nvPr/>
        </p:nvSpPr>
        <p:spPr>
          <a:xfrm>
            <a:off x="2402727" y="1159966"/>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DAA0D27F-DDED-E3D9-94C8-30468EBB169D}"/>
              </a:ext>
            </a:extLst>
          </p:cNvPr>
          <p:cNvSpPr txBox="1"/>
          <p:nvPr/>
        </p:nvSpPr>
        <p:spPr>
          <a:xfrm>
            <a:off x="478050" y="256034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Inaccurate configuration control is a risk that is particularly present in information technology projects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 </a:t>
            </a:r>
          </a:p>
        </p:txBody>
      </p:sp>
    </p:spTree>
    <p:extLst>
      <p:ext uri="{BB962C8B-B14F-4D97-AF65-F5344CB8AC3E}">
        <p14:creationId xmlns:p14="http://schemas.microsoft.com/office/powerpoint/2010/main" val="597374018"/>
      </p:ext>
    </p:extLst>
  </p:cSld>
  <p:clrMapOvr>
    <a:masterClrMapping/>
  </p:clrMapOvr>
  <mc:AlternateContent xmlns:mc="http://schemas.openxmlformats.org/markup-compatibility/2006" xmlns:p14="http://schemas.microsoft.com/office/powerpoint/2010/main">
    <mc:Choice Requires="p14">
      <p:transition spd="slow" p14:dur="2000" advTm="52165"/>
    </mc:Choice>
    <mc:Fallback xmlns="">
      <p:transition spd="slow" advTm="5216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0A084A-5A2A-CC03-0B9E-AC1576562D99}"/>
              </a:ext>
            </a:extLst>
          </p:cNvPr>
          <p:cNvSpPr txBox="1"/>
          <p:nvPr/>
        </p:nvSpPr>
        <p:spPr>
          <a:xfrm>
            <a:off x="2626178" y="863462"/>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821F100-5293-E823-90D3-ECEB99AEE852}"/>
              </a:ext>
            </a:extLst>
          </p:cNvPr>
          <p:cNvSpPr txBox="1"/>
          <p:nvPr/>
        </p:nvSpPr>
        <p:spPr>
          <a:xfrm>
            <a:off x="537014" y="1734321"/>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Team members could be given read access and other stakeholders given access only to specific folders of information. </a:t>
            </a:r>
          </a:p>
        </p:txBody>
      </p:sp>
    </p:spTree>
    <p:extLst>
      <p:ext uri="{BB962C8B-B14F-4D97-AF65-F5344CB8AC3E}">
        <p14:creationId xmlns:p14="http://schemas.microsoft.com/office/powerpoint/2010/main" val="1107061222"/>
      </p:ext>
    </p:extLst>
  </p:cSld>
  <p:clrMapOvr>
    <a:masterClrMapping/>
  </p:clrMapOvr>
  <mc:AlternateContent xmlns:mc="http://schemas.openxmlformats.org/markup-compatibility/2006" xmlns:p14="http://schemas.microsoft.com/office/powerpoint/2010/main">
    <mc:Choice Requires="p14">
      <p:transition spd="slow" p14:dur="2000" advTm="102072"/>
    </mc:Choice>
    <mc:Fallback xmlns="">
      <p:transition spd="slow" advTm="10207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226004-9E55-42F5-7002-8E69A73EA3AE}"/>
              </a:ext>
            </a:extLst>
          </p:cNvPr>
          <p:cNvSpPr txBox="1"/>
          <p:nvPr/>
        </p:nvSpPr>
        <p:spPr>
          <a:xfrm>
            <a:off x="2736102" y="1122790"/>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8" name="TextBox 7">
            <a:extLst>
              <a:ext uri="{FF2B5EF4-FFF2-40B4-BE49-F238E27FC236}">
                <a16:creationId xmlns:a16="http://schemas.microsoft.com/office/drawing/2014/main" id="{AFF34610-977A-EA44-FA61-FA1DDB024E33}"/>
              </a:ext>
            </a:extLst>
          </p:cNvPr>
          <p:cNvSpPr txBox="1"/>
          <p:nvPr/>
        </p:nvSpPr>
        <p:spPr>
          <a:xfrm>
            <a:off x="738652" y="2300140"/>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p:txBody>
      </p:sp>
    </p:spTree>
    <p:extLst>
      <p:ext uri="{BB962C8B-B14F-4D97-AF65-F5344CB8AC3E}">
        <p14:creationId xmlns:p14="http://schemas.microsoft.com/office/powerpoint/2010/main" val="2727920108"/>
      </p:ext>
    </p:extLst>
  </p:cSld>
  <p:clrMapOvr>
    <a:masterClrMapping/>
  </p:clrMapOvr>
  <mc:AlternateContent xmlns:mc="http://schemas.openxmlformats.org/markup-compatibility/2006" xmlns:p14="http://schemas.microsoft.com/office/powerpoint/2010/main">
    <mc:Choice Requires="p14">
      <p:transition spd="slow" p14:dur="2000" advTm="76274"/>
    </mc:Choice>
    <mc:Fallback xmlns="">
      <p:transition spd="slow" advTm="7627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2AE381-BA9F-C427-8B3C-8E86DB75A25B}"/>
              </a:ext>
            </a:extLst>
          </p:cNvPr>
          <p:cNvSpPr txBox="1"/>
          <p:nvPr/>
        </p:nvSpPr>
        <p:spPr>
          <a:xfrm>
            <a:off x="2552700" y="1517620"/>
            <a:ext cx="63912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Approval requirements</a:t>
            </a:r>
          </a:p>
        </p:txBody>
      </p:sp>
      <p:sp>
        <p:nvSpPr>
          <p:cNvPr id="4" name="TextBox 3">
            <a:extLst>
              <a:ext uri="{FF2B5EF4-FFF2-40B4-BE49-F238E27FC236}">
                <a16:creationId xmlns:a16="http://schemas.microsoft.com/office/drawing/2014/main" id="{652E5B38-5B21-3F0C-63E9-E9B6DEA4F295}"/>
              </a:ext>
            </a:extLst>
          </p:cNvPr>
          <p:cNvSpPr txBox="1"/>
          <p:nvPr/>
        </p:nvSpPr>
        <p:spPr>
          <a:xfrm>
            <a:off x="812785" y="2798710"/>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Tree>
    <p:extLst>
      <p:ext uri="{BB962C8B-B14F-4D97-AF65-F5344CB8AC3E}">
        <p14:creationId xmlns:p14="http://schemas.microsoft.com/office/powerpoint/2010/main" val="259045288"/>
      </p:ext>
    </p:extLst>
  </p:cSld>
  <p:clrMapOvr>
    <a:masterClrMapping/>
  </p:clrMapOvr>
  <mc:AlternateContent xmlns:mc="http://schemas.openxmlformats.org/markup-compatibility/2006" xmlns:p14="http://schemas.microsoft.com/office/powerpoint/2010/main">
    <mc:Choice Requires="p14">
      <p:transition spd="slow" p14:dur="2000" advTm="72888"/>
    </mc:Choice>
    <mc:Fallback xmlns="">
      <p:transition spd="slow" advTm="7288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C0845B1-7AB1-46E6-C7F9-553D4A6C4556}"/>
              </a:ext>
            </a:extLst>
          </p:cNvPr>
          <p:cNvSpPr txBox="1"/>
          <p:nvPr/>
        </p:nvSpPr>
        <p:spPr>
          <a:xfrm>
            <a:off x="3038475" y="632649"/>
            <a:ext cx="54959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id="{D3D5ACF9-8F68-AF88-B1FA-B2C5EEE6849C}"/>
              </a:ext>
            </a:extLst>
          </p:cNvPr>
          <p:cNvSpPr txBox="1"/>
          <p:nvPr/>
        </p:nvSpPr>
        <p:spPr>
          <a:xfrm>
            <a:off x="130613" y="1623349"/>
            <a:ext cx="118291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84257"/>
    </mc:Choice>
    <mc:Fallback xmlns="">
      <p:transition spd="slow" advTm="8425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921"/>
    </mc:Choice>
    <mc:Fallback xmlns="">
      <p:transition spd="slow" advTm="2392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www.w3.org/XML/1998/namespace"/>
    <ds:schemaRef ds:uri="688354b5-287c-4cda-825e-1d7935aea40e"/>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DA538AA-6358-42CA-A356-BDD35F043DAE}"/>
</file>

<file path=docProps/app.xml><?xml version="1.0" encoding="utf-8"?>
<Properties xmlns="http://schemas.openxmlformats.org/officeDocument/2006/extended-properties" xmlns:vt="http://schemas.openxmlformats.org/officeDocument/2006/docPropsVTypes">
  <TotalTime>14987</TotalTime>
  <Words>4303</Words>
  <Application>Microsoft Office PowerPoint</Application>
  <PresentationFormat>Widescreen</PresentationFormat>
  <Paragraphs>351</Paragraphs>
  <Slides>55</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364</cp:revision>
  <dcterms:created xsi:type="dcterms:W3CDTF">2023-04-29T09:08:00Z</dcterms:created>
  <dcterms:modified xsi:type="dcterms:W3CDTF">2025-03-05T03:23:22Z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