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diagrams/data1.xml" ContentType="application/vnd.openxmlformats-officedocument.drawingml.diagramData+xml"/>
  <Override PartName="/ppt/presentation.xml" ContentType="application/vnd.openxmlformats-officedocument.presentationml.presentation.main+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notesSlides/notesSlide1.xml" ContentType="application/vnd.openxmlformats-officedocument.presentationml.notesSlide+xml"/>
  <Override PartName="/ppt/slideLayouts/slideLayout33.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1.xml" ContentType="application/vnd.openxmlformats-officedocument.drawingml.diagramLayout+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8" r:id="rId2"/>
    <p:sldMasterId id="2147483695" r:id="rId3"/>
  </p:sldMasterIdLst>
  <p:notesMasterIdLst>
    <p:notesMasterId r:id="rId33"/>
  </p:notesMasterIdLst>
  <p:sldIdLst>
    <p:sldId id="515" r:id="rId4"/>
    <p:sldId id="507" r:id="rId5"/>
    <p:sldId id="256" r:id="rId6"/>
    <p:sldId id="693" r:id="rId7"/>
    <p:sldId id="697" r:id="rId8"/>
    <p:sldId id="727" r:id="rId9"/>
    <p:sldId id="714" r:id="rId10"/>
    <p:sldId id="728" r:id="rId11"/>
    <p:sldId id="720" r:id="rId12"/>
    <p:sldId id="696" r:id="rId13"/>
    <p:sldId id="706" r:id="rId14"/>
    <p:sldId id="703" r:id="rId15"/>
    <p:sldId id="702" r:id="rId16"/>
    <p:sldId id="723" r:id="rId17"/>
    <p:sldId id="722" r:id="rId18"/>
    <p:sldId id="705" r:id="rId19"/>
    <p:sldId id="712" r:id="rId20"/>
    <p:sldId id="716" r:id="rId21"/>
    <p:sldId id="694" r:id="rId22"/>
    <p:sldId id="724" r:id="rId23"/>
    <p:sldId id="699" r:id="rId24"/>
    <p:sldId id="698" r:id="rId25"/>
    <p:sldId id="695" r:id="rId26"/>
    <p:sldId id="709" r:id="rId27"/>
    <p:sldId id="710" r:id="rId28"/>
    <p:sldId id="725" r:id="rId29"/>
    <p:sldId id="726" r:id="rId30"/>
    <p:sldId id="655" r:id="rId31"/>
    <p:sldId id="654" r:id="rId32"/>
  </p:sldIdLst>
  <p:sldSz cx="12192000" cy="6858000"/>
  <p:notesSz cx="6858000" cy="9144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26" autoAdjust="0"/>
    <p:restoredTop sz="94660"/>
  </p:normalViewPr>
  <p:slideViewPr>
    <p:cSldViewPr snapToGrid="0">
      <p:cViewPr varScale="1">
        <p:scale>
          <a:sx n="60" d="100"/>
          <a:sy n="60" d="100"/>
        </p:scale>
        <p:origin x="1016" y="3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customXml" Target="../customXml/item2.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38" Type="http://schemas.openxmlformats.org/officeDocument/2006/relationships/customXml" Target="../customXml/item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40" Type="http://schemas.openxmlformats.org/officeDocument/2006/relationships/customXml" Target="../customXml/item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3AC989-D39A-4315-855C-A7A7B58ACCE7}" type="doc">
      <dgm:prSet loTypeId="urn:microsoft.com/office/officeart/2009/layout/CircleArrowProcess" loCatId="cycle" qsTypeId="urn:microsoft.com/office/officeart/2005/8/quickstyle/simple1" qsCatId="simple" csTypeId="urn:microsoft.com/office/officeart/2005/8/colors/colorful4" csCatId="colorful" phldr="1"/>
      <dgm:spPr/>
      <dgm:t>
        <a:bodyPr/>
        <a:lstStyle/>
        <a:p>
          <a:endParaRPr lang="en-US"/>
        </a:p>
      </dgm:t>
    </dgm:pt>
    <dgm:pt modelId="{D552A2BA-1AB8-4CFD-B6B0-0137D6FA69BB}">
      <dgm:prSet custT="1"/>
      <dgm:spPr/>
      <dgm:t>
        <a:bodyPr/>
        <a:lstStyle/>
        <a:p>
          <a:r>
            <a:rPr lang="ar-AE" sz="1600" b="1" dirty="0">
              <a:latin typeface="Alexandria" pitchFamily="2" charset="-78"/>
              <a:cs typeface="Alexandria" pitchFamily="2" charset="-78"/>
            </a:rPr>
            <a:t>التمويل</a:t>
          </a:r>
          <a:endParaRPr lang="en-US" sz="1600" dirty="0">
            <a:latin typeface="Alexandria" pitchFamily="2" charset="-78"/>
            <a:cs typeface="Alexandria" pitchFamily="2" charset="-78"/>
          </a:endParaRPr>
        </a:p>
      </dgm:t>
    </dgm:pt>
    <dgm:pt modelId="{8D8C3396-6052-4648-B7C0-CFF7041685AA}" type="parTrans" cxnId="{71DE5BD3-ECE6-49B9-8D33-6C7BF7EF5AE2}">
      <dgm:prSet/>
      <dgm:spPr/>
      <dgm:t>
        <a:bodyPr/>
        <a:lstStyle/>
        <a:p>
          <a:endParaRPr lang="en-US" sz="1600">
            <a:latin typeface="Alexandria" pitchFamily="2" charset="-78"/>
            <a:cs typeface="Alexandria" pitchFamily="2" charset="-78"/>
          </a:endParaRPr>
        </a:p>
      </dgm:t>
    </dgm:pt>
    <dgm:pt modelId="{B3934EA6-7F2D-4E70-AB98-80437546C07C}" type="sibTrans" cxnId="{71DE5BD3-ECE6-49B9-8D33-6C7BF7EF5AE2}">
      <dgm:prSet custT="1"/>
      <dgm:spPr/>
      <dgm:t>
        <a:bodyPr/>
        <a:lstStyle/>
        <a:p>
          <a:endParaRPr lang="en-US" sz="1600">
            <a:latin typeface="Alexandria" pitchFamily="2" charset="-78"/>
            <a:cs typeface="Alexandria" pitchFamily="2" charset="-78"/>
          </a:endParaRPr>
        </a:p>
      </dgm:t>
    </dgm:pt>
    <dgm:pt modelId="{93FA5407-C91A-4C3E-BC34-E695EB1CB028}">
      <dgm:prSet custT="1"/>
      <dgm:spPr/>
      <dgm:t>
        <a:bodyPr/>
        <a:lstStyle/>
        <a:p>
          <a:r>
            <a:rPr lang="ar-JO" sz="1600" b="1">
              <a:latin typeface="Alexandria" pitchFamily="2" charset="-78"/>
              <a:cs typeface="Alexandria" pitchFamily="2" charset="-78"/>
            </a:rPr>
            <a:t>الدعم</a:t>
          </a:r>
          <a:endParaRPr lang="en-US" sz="1600">
            <a:latin typeface="Alexandria" pitchFamily="2" charset="-78"/>
            <a:cs typeface="Alexandria" pitchFamily="2" charset="-78"/>
          </a:endParaRPr>
        </a:p>
      </dgm:t>
    </dgm:pt>
    <dgm:pt modelId="{DA8FB4BC-D211-4E80-AA76-F2A354D52D4C}" type="parTrans" cxnId="{DD9A7160-4142-4B8A-9AC5-82E7B2CD18D2}">
      <dgm:prSet/>
      <dgm:spPr/>
      <dgm:t>
        <a:bodyPr/>
        <a:lstStyle/>
        <a:p>
          <a:endParaRPr lang="en-US" sz="1600">
            <a:latin typeface="Alexandria" pitchFamily="2" charset="-78"/>
            <a:cs typeface="Alexandria" pitchFamily="2" charset="-78"/>
          </a:endParaRPr>
        </a:p>
      </dgm:t>
    </dgm:pt>
    <dgm:pt modelId="{FD041589-AE02-4348-B0A5-9637E773CF39}" type="sibTrans" cxnId="{DD9A7160-4142-4B8A-9AC5-82E7B2CD18D2}">
      <dgm:prSet custT="1"/>
      <dgm:spPr/>
      <dgm:t>
        <a:bodyPr/>
        <a:lstStyle/>
        <a:p>
          <a:endParaRPr lang="en-US" sz="1600">
            <a:latin typeface="Alexandria" pitchFamily="2" charset="-78"/>
            <a:cs typeface="Alexandria" pitchFamily="2" charset="-78"/>
          </a:endParaRPr>
        </a:p>
      </dgm:t>
    </dgm:pt>
    <dgm:pt modelId="{11FC8133-5E8B-4A42-8D76-DE5D0E4D7045}">
      <dgm:prSet custT="1"/>
      <dgm:spPr/>
      <dgm:t>
        <a:bodyPr/>
        <a:lstStyle/>
        <a:p>
          <a:r>
            <a:rPr lang="ar-JO" sz="1600" b="1" dirty="0">
              <a:latin typeface="Alexandria" pitchFamily="2" charset="-78"/>
              <a:cs typeface="Alexandria" pitchFamily="2" charset="-78"/>
            </a:rPr>
            <a:t>السياسات</a:t>
          </a:r>
          <a:endParaRPr lang="en-US" sz="1600" dirty="0">
            <a:latin typeface="Alexandria" pitchFamily="2" charset="-78"/>
            <a:cs typeface="Alexandria" pitchFamily="2" charset="-78"/>
          </a:endParaRPr>
        </a:p>
      </dgm:t>
    </dgm:pt>
    <dgm:pt modelId="{AF73F850-F1D0-47AB-A456-4398FE0BA4C1}" type="parTrans" cxnId="{5ACDEF88-EA8B-4729-B00D-7801A36C0047}">
      <dgm:prSet/>
      <dgm:spPr/>
      <dgm:t>
        <a:bodyPr/>
        <a:lstStyle/>
        <a:p>
          <a:endParaRPr lang="en-US" sz="1600">
            <a:latin typeface="Alexandria" pitchFamily="2" charset="-78"/>
            <a:cs typeface="Alexandria" pitchFamily="2" charset="-78"/>
          </a:endParaRPr>
        </a:p>
      </dgm:t>
    </dgm:pt>
    <dgm:pt modelId="{989A5351-6C20-474A-AD86-FB8DE9E86B5D}" type="sibTrans" cxnId="{5ACDEF88-EA8B-4729-B00D-7801A36C0047}">
      <dgm:prSet custT="1"/>
      <dgm:spPr/>
      <dgm:t>
        <a:bodyPr/>
        <a:lstStyle/>
        <a:p>
          <a:endParaRPr lang="en-US" sz="1600">
            <a:latin typeface="Alexandria" pitchFamily="2" charset="-78"/>
            <a:cs typeface="Alexandria" pitchFamily="2" charset="-78"/>
          </a:endParaRPr>
        </a:p>
      </dgm:t>
    </dgm:pt>
    <dgm:pt modelId="{F04E9EAD-756A-411B-AC7B-397CCE69CD34}">
      <dgm:prSet custT="1"/>
      <dgm:spPr/>
      <dgm:t>
        <a:bodyPr/>
        <a:lstStyle/>
        <a:p>
          <a:r>
            <a:rPr lang="ar-JO" sz="1600" b="1" dirty="0">
              <a:latin typeface="Alexandria" pitchFamily="2" charset="-78"/>
              <a:cs typeface="Alexandria" pitchFamily="2" charset="-78"/>
            </a:rPr>
            <a:t>الأسواق</a:t>
          </a:r>
          <a:endParaRPr lang="en-US" sz="1600" dirty="0">
            <a:latin typeface="Alexandria" pitchFamily="2" charset="-78"/>
            <a:cs typeface="Alexandria" pitchFamily="2" charset="-78"/>
          </a:endParaRPr>
        </a:p>
      </dgm:t>
    </dgm:pt>
    <dgm:pt modelId="{E0702E2C-0610-42CB-B985-3B3EC6E80450}" type="parTrans" cxnId="{312400E2-B08A-40A0-ABC6-ECB66D1B3868}">
      <dgm:prSet/>
      <dgm:spPr/>
      <dgm:t>
        <a:bodyPr/>
        <a:lstStyle/>
        <a:p>
          <a:endParaRPr lang="en-US" sz="1600">
            <a:latin typeface="Alexandria" pitchFamily="2" charset="-78"/>
            <a:cs typeface="Alexandria" pitchFamily="2" charset="-78"/>
          </a:endParaRPr>
        </a:p>
      </dgm:t>
    </dgm:pt>
    <dgm:pt modelId="{1BE4BEAD-DBC8-450F-A02B-0130468D81DC}" type="sibTrans" cxnId="{312400E2-B08A-40A0-ABC6-ECB66D1B3868}">
      <dgm:prSet custT="1"/>
      <dgm:spPr/>
      <dgm:t>
        <a:bodyPr/>
        <a:lstStyle/>
        <a:p>
          <a:endParaRPr lang="en-US" sz="1600">
            <a:latin typeface="Alexandria" pitchFamily="2" charset="-78"/>
            <a:cs typeface="Alexandria" pitchFamily="2" charset="-78"/>
          </a:endParaRPr>
        </a:p>
      </dgm:t>
    </dgm:pt>
    <dgm:pt modelId="{4E3CFE96-D27A-4ACC-8AA9-B904EDADA747}">
      <dgm:prSet custT="1"/>
      <dgm:spPr/>
      <dgm:t>
        <a:bodyPr/>
        <a:lstStyle/>
        <a:p>
          <a:r>
            <a:rPr lang="ar-JO" sz="1600" b="1" dirty="0">
              <a:latin typeface="Alexandria" pitchFamily="2" charset="-78"/>
              <a:cs typeface="Alexandria" pitchFamily="2" charset="-78"/>
            </a:rPr>
            <a:t>رأس المال البشري</a:t>
          </a:r>
          <a:endParaRPr lang="en-US" sz="1600" dirty="0">
            <a:latin typeface="Alexandria" pitchFamily="2" charset="-78"/>
            <a:cs typeface="Alexandria" pitchFamily="2" charset="-78"/>
          </a:endParaRPr>
        </a:p>
      </dgm:t>
    </dgm:pt>
    <dgm:pt modelId="{AFFDA1E0-42B2-484C-800A-A12E6E979BDD}" type="parTrans" cxnId="{A079C4F5-1E8C-464D-88BB-E5135BD0611F}">
      <dgm:prSet/>
      <dgm:spPr/>
      <dgm:t>
        <a:bodyPr/>
        <a:lstStyle/>
        <a:p>
          <a:endParaRPr lang="en-US" sz="1600">
            <a:latin typeface="Alexandria" pitchFamily="2" charset="-78"/>
            <a:cs typeface="Alexandria" pitchFamily="2" charset="-78"/>
          </a:endParaRPr>
        </a:p>
      </dgm:t>
    </dgm:pt>
    <dgm:pt modelId="{B595B2A6-97F6-4CC8-AA0B-A2C695B03453}" type="sibTrans" cxnId="{A079C4F5-1E8C-464D-88BB-E5135BD0611F}">
      <dgm:prSet custT="1"/>
      <dgm:spPr/>
      <dgm:t>
        <a:bodyPr/>
        <a:lstStyle/>
        <a:p>
          <a:endParaRPr lang="en-US" sz="1600">
            <a:latin typeface="Alexandria" pitchFamily="2" charset="-78"/>
            <a:cs typeface="Alexandria" pitchFamily="2" charset="-78"/>
          </a:endParaRPr>
        </a:p>
      </dgm:t>
    </dgm:pt>
    <dgm:pt modelId="{D933B236-F4EF-4921-82B5-DB5F7A0B617B}">
      <dgm:prSet custT="1"/>
      <dgm:spPr/>
      <dgm:t>
        <a:bodyPr/>
        <a:lstStyle/>
        <a:p>
          <a:r>
            <a:rPr lang="ar-JO" sz="1600" b="1" dirty="0">
              <a:latin typeface="Alexandria" pitchFamily="2" charset="-78"/>
              <a:cs typeface="Alexandria" pitchFamily="2" charset="-78"/>
            </a:rPr>
            <a:t>الثقافة</a:t>
          </a:r>
          <a:endParaRPr lang="en-US" sz="1600" dirty="0">
            <a:latin typeface="Alexandria" pitchFamily="2" charset="-78"/>
            <a:cs typeface="Alexandria" pitchFamily="2" charset="-78"/>
          </a:endParaRPr>
        </a:p>
      </dgm:t>
    </dgm:pt>
    <dgm:pt modelId="{69A92367-F63F-4285-878E-B91B679E36A0}" type="parTrans" cxnId="{0CFE075E-6B82-4CA2-8BC4-6E3074713068}">
      <dgm:prSet/>
      <dgm:spPr/>
      <dgm:t>
        <a:bodyPr/>
        <a:lstStyle/>
        <a:p>
          <a:endParaRPr lang="en-US" sz="1600">
            <a:latin typeface="Alexandria" pitchFamily="2" charset="-78"/>
            <a:cs typeface="Alexandria" pitchFamily="2" charset="-78"/>
          </a:endParaRPr>
        </a:p>
      </dgm:t>
    </dgm:pt>
    <dgm:pt modelId="{757D6B49-278D-491F-9E21-BD4B205E2DE0}" type="sibTrans" cxnId="{0CFE075E-6B82-4CA2-8BC4-6E3074713068}">
      <dgm:prSet custT="1"/>
      <dgm:spPr/>
      <dgm:t>
        <a:bodyPr/>
        <a:lstStyle/>
        <a:p>
          <a:endParaRPr lang="en-US" sz="1600">
            <a:latin typeface="Alexandria" pitchFamily="2" charset="-78"/>
            <a:cs typeface="Alexandria" pitchFamily="2" charset="-78"/>
          </a:endParaRPr>
        </a:p>
      </dgm:t>
    </dgm:pt>
    <dgm:pt modelId="{83415626-4739-4B29-A84E-AE47F884938E}">
      <dgm:prSet custT="1"/>
      <dgm:spPr/>
      <dgm:t>
        <a:bodyPr/>
        <a:lstStyle/>
        <a:p>
          <a:r>
            <a:rPr lang="ar-JO" sz="1600" b="1" dirty="0">
              <a:latin typeface="Alexandria" pitchFamily="2" charset="-78"/>
              <a:cs typeface="Alexandria" pitchFamily="2" charset="-78"/>
            </a:rPr>
            <a:t>البنية التحتية </a:t>
          </a:r>
          <a:endParaRPr lang="en-US" sz="1600" dirty="0">
            <a:latin typeface="Alexandria" pitchFamily="2" charset="-78"/>
            <a:cs typeface="Alexandria" pitchFamily="2" charset="-78"/>
          </a:endParaRPr>
        </a:p>
      </dgm:t>
    </dgm:pt>
    <dgm:pt modelId="{369A1D7A-68F0-419E-B800-E2CFA6E60998}" type="parTrans" cxnId="{7EE4C50E-8068-4D15-8C95-98E6A7098902}">
      <dgm:prSet/>
      <dgm:spPr/>
      <dgm:t>
        <a:bodyPr/>
        <a:lstStyle/>
        <a:p>
          <a:endParaRPr lang="en-US" sz="1600">
            <a:latin typeface="Alexandria" pitchFamily="2" charset="-78"/>
            <a:cs typeface="Alexandria" pitchFamily="2" charset="-78"/>
          </a:endParaRPr>
        </a:p>
      </dgm:t>
    </dgm:pt>
    <dgm:pt modelId="{EE662840-69DC-4602-9B31-2865D524A415}" type="sibTrans" cxnId="{7EE4C50E-8068-4D15-8C95-98E6A7098902}">
      <dgm:prSet custT="1"/>
      <dgm:spPr/>
      <dgm:t>
        <a:bodyPr/>
        <a:lstStyle/>
        <a:p>
          <a:endParaRPr lang="en-US" sz="1600">
            <a:latin typeface="Alexandria" pitchFamily="2" charset="-78"/>
            <a:cs typeface="Alexandria" pitchFamily="2" charset="-78"/>
          </a:endParaRPr>
        </a:p>
      </dgm:t>
    </dgm:pt>
    <dgm:pt modelId="{90A432D3-2CE8-4580-A2CF-1789FB0940A2}">
      <dgm:prSet custT="1"/>
      <dgm:spPr/>
    </dgm:pt>
    <dgm:pt modelId="{47BBE7C9-BBC4-44A6-8021-8E413BF00F2F}" type="parTrans" cxnId="{6D73D321-23EF-4740-B53B-3CB9498C3D59}">
      <dgm:prSet/>
      <dgm:spPr/>
      <dgm:t>
        <a:bodyPr/>
        <a:lstStyle/>
        <a:p>
          <a:endParaRPr lang="en-US" sz="1600">
            <a:latin typeface="Alexandria" pitchFamily="2" charset="-78"/>
            <a:cs typeface="Alexandria" pitchFamily="2" charset="-78"/>
          </a:endParaRPr>
        </a:p>
      </dgm:t>
    </dgm:pt>
    <dgm:pt modelId="{0DC9F980-8DC5-4588-9A2E-4D0954F99D0C}" type="sibTrans" cxnId="{6D73D321-23EF-4740-B53B-3CB9498C3D59}">
      <dgm:prSet custT="1"/>
      <dgm:spPr/>
      <dgm:t>
        <a:bodyPr/>
        <a:lstStyle/>
        <a:p>
          <a:endParaRPr lang="en-US" sz="1600">
            <a:latin typeface="Alexandria" pitchFamily="2" charset="-78"/>
            <a:cs typeface="Alexandria" pitchFamily="2" charset="-78"/>
          </a:endParaRPr>
        </a:p>
      </dgm:t>
    </dgm:pt>
    <dgm:pt modelId="{96AC41C7-8392-401A-A66C-C5F49EC6FB0E}" type="pres">
      <dgm:prSet presAssocID="{E13AC989-D39A-4315-855C-A7A7B58ACCE7}" presName="Name0" presStyleCnt="0">
        <dgm:presLayoutVars>
          <dgm:chMax val="7"/>
          <dgm:chPref val="7"/>
          <dgm:dir/>
          <dgm:animLvl val="lvl"/>
        </dgm:presLayoutVars>
      </dgm:prSet>
      <dgm:spPr/>
    </dgm:pt>
    <dgm:pt modelId="{113FD3E7-C397-4A96-86B6-227D5F592FDB}" type="pres">
      <dgm:prSet presAssocID="{D552A2BA-1AB8-4CFD-B6B0-0137D6FA69BB}" presName="Accent1" presStyleCnt="0"/>
      <dgm:spPr/>
    </dgm:pt>
    <dgm:pt modelId="{B818E89B-F3AE-4271-B938-AFDF0AEEC53C}" type="pres">
      <dgm:prSet presAssocID="{D552A2BA-1AB8-4CFD-B6B0-0137D6FA69BB}" presName="Accent" presStyleLbl="node1" presStyleIdx="0" presStyleCnt="7"/>
      <dgm:spPr/>
    </dgm:pt>
    <dgm:pt modelId="{CBD7D859-5358-4F39-BE7F-4C9CF2958ABB}" type="pres">
      <dgm:prSet presAssocID="{D552A2BA-1AB8-4CFD-B6B0-0137D6FA69BB}" presName="Parent1" presStyleLbl="revTx" presStyleIdx="0" presStyleCnt="7" custScaleX="174503" custScaleY="55632">
        <dgm:presLayoutVars>
          <dgm:chMax val="1"/>
          <dgm:chPref val="1"/>
          <dgm:bulletEnabled val="1"/>
        </dgm:presLayoutVars>
      </dgm:prSet>
      <dgm:spPr/>
    </dgm:pt>
    <dgm:pt modelId="{499595A9-373C-42E3-9D0A-9E0CEB6BE579}" type="pres">
      <dgm:prSet presAssocID="{93FA5407-C91A-4C3E-BC34-E695EB1CB028}" presName="Accent2" presStyleCnt="0"/>
      <dgm:spPr/>
    </dgm:pt>
    <dgm:pt modelId="{A3F26523-0605-4749-9A9C-402CF45E4901}" type="pres">
      <dgm:prSet presAssocID="{93FA5407-C91A-4C3E-BC34-E695EB1CB028}" presName="Accent" presStyleLbl="node1" presStyleIdx="1" presStyleCnt="7"/>
      <dgm:spPr/>
    </dgm:pt>
    <dgm:pt modelId="{E431BFC3-1D76-4853-BEEA-2AB69FA4D3D3}" type="pres">
      <dgm:prSet presAssocID="{93FA5407-C91A-4C3E-BC34-E695EB1CB028}" presName="Parent2" presStyleLbl="revTx" presStyleIdx="1" presStyleCnt="7">
        <dgm:presLayoutVars>
          <dgm:chMax val="1"/>
          <dgm:chPref val="1"/>
          <dgm:bulletEnabled val="1"/>
        </dgm:presLayoutVars>
      </dgm:prSet>
      <dgm:spPr/>
    </dgm:pt>
    <dgm:pt modelId="{66597AC7-3685-430D-B81F-0CCECD4B0F84}" type="pres">
      <dgm:prSet presAssocID="{11FC8133-5E8B-4A42-8D76-DE5D0E4D7045}" presName="Accent3" presStyleCnt="0"/>
      <dgm:spPr/>
    </dgm:pt>
    <dgm:pt modelId="{E9542D88-8241-4471-A0AF-DF3F3D34F506}" type="pres">
      <dgm:prSet presAssocID="{11FC8133-5E8B-4A42-8D76-DE5D0E4D7045}" presName="Accent" presStyleLbl="node1" presStyleIdx="2" presStyleCnt="7"/>
      <dgm:spPr/>
    </dgm:pt>
    <dgm:pt modelId="{28C78294-4E4B-4F05-B0CB-70AB0255D941}" type="pres">
      <dgm:prSet presAssocID="{11FC8133-5E8B-4A42-8D76-DE5D0E4D7045}" presName="Parent3" presStyleLbl="revTx" presStyleIdx="2" presStyleCnt="7" custScaleX="174503" custScaleY="99697">
        <dgm:presLayoutVars>
          <dgm:chMax val="1"/>
          <dgm:chPref val="1"/>
          <dgm:bulletEnabled val="1"/>
        </dgm:presLayoutVars>
      </dgm:prSet>
      <dgm:spPr/>
    </dgm:pt>
    <dgm:pt modelId="{C391DE09-7338-4821-8B52-06F95BD9058E}" type="pres">
      <dgm:prSet presAssocID="{F04E9EAD-756A-411B-AC7B-397CCE69CD34}" presName="Accent4" presStyleCnt="0"/>
      <dgm:spPr/>
    </dgm:pt>
    <dgm:pt modelId="{69673CDB-CDA0-4D5A-8C16-D91F9FC1E15C}" type="pres">
      <dgm:prSet presAssocID="{F04E9EAD-756A-411B-AC7B-397CCE69CD34}" presName="Accent" presStyleLbl="node1" presStyleIdx="3" presStyleCnt="7" custScaleX="133487"/>
      <dgm:spPr/>
    </dgm:pt>
    <dgm:pt modelId="{6C6A6F21-A483-438E-8804-7D309160459E}" type="pres">
      <dgm:prSet presAssocID="{F04E9EAD-756A-411B-AC7B-397CCE69CD34}" presName="Parent4" presStyleLbl="revTx" presStyleIdx="3" presStyleCnt="7" custScaleX="150540" custScaleY="106581">
        <dgm:presLayoutVars>
          <dgm:chMax val="1"/>
          <dgm:chPref val="1"/>
          <dgm:bulletEnabled val="1"/>
        </dgm:presLayoutVars>
      </dgm:prSet>
      <dgm:spPr/>
    </dgm:pt>
    <dgm:pt modelId="{DF5135B7-F500-4FD2-8EE1-725FA616AC2E}" type="pres">
      <dgm:prSet presAssocID="{4E3CFE96-D27A-4ACC-8AA9-B904EDADA747}" presName="Accent5" presStyleCnt="0"/>
      <dgm:spPr/>
    </dgm:pt>
    <dgm:pt modelId="{BD13317D-11BE-48B3-8327-D1AF8D7D2856}" type="pres">
      <dgm:prSet presAssocID="{4E3CFE96-D27A-4ACC-8AA9-B904EDADA747}" presName="Accent" presStyleLbl="node1" presStyleIdx="4" presStyleCnt="7" custScaleX="121143" custLinFactNeighborX="5915" custLinFactNeighborY="-614"/>
      <dgm:spPr/>
    </dgm:pt>
    <dgm:pt modelId="{F524DDD4-9DD2-4591-85DD-AD4CD5195643}" type="pres">
      <dgm:prSet presAssocID="{4E3CFE96-D27A-4ACC-8AA9-B904EDADA747}" presName="Parent5" presStyleLbl="revTx" presStyleIdx="4" presStyleCnt="7" custScaleX="146369" custScaleY="131459" custLinFactNeighborX="16657" custLinFactNeighborY="-10046">
        <dgm:presLayoutVars>
          <dgm:chMax val="1"/>
          <dgm:chPref val="1"/>
          <dgm:bulletEnabled val="1"/>
        </dgm:presLayoutVars>
      </dgm:prSet>
      <dgm:spPr/>
    </dgm:pt>
    <dgm:pt modelId="{084B9D7D-B095-469F-A457-928D103477EC}" type="pres">
      <dgm:prSet presAssocID="{D933B236-F4EF-4921-82B5-DB5F7A0B617B}" presName="Accent6" presStyleCnt="0"/>
      <dgm:spPr/>
    </dgm:pt>
    <dgm:pt modelId="{121F2E25-6AA5-4DFC-9CA5-0BC250C25526}" type="pres">
      <dgm:prSet presAssocID="{D933B236-F4EF-4921-82B5-DB5F7A0B617B}" presName="Accent" presStyleLbl="node1" presStyleIdx="5" presStyleCnt="7" custScaleX="125399" custLinFactNeighborX="-7606" custLinFactNeighborY="4563"/>
      <dgm:spPr/>
    </dgm:pt>
    <dgm:pt modelId="{483252CF-608A-48D4-A93E-F1443551D22E}" type="pres">
      <dgm:prSet presAssocID="{D933B236-F4EF-4921-82B5-DB5F7A0B617B}" presName="Parent6" presStyleLbl="revTx" presStyleIdx="5" presStyleCnt="7" custScaleX="142147" custScaleY="107600">
        <dgm:presLayoutVars>
          <dgm:chMax val="1"/>
          <dgm:chPref val="1"/>
          <dgm:bulletEnabled val="1"/>
        </dgm:presLayoutVars>
      </dgm:prSet>
      <dgm:spPr/>
    </dgm:pt>
    <dgm:pt modelId="{666F453F-0447-4915-A005-2A112390511D}" type="pres">
      <dgm:prSet presAssocID="{83415626-4739-4B29-A84E-AE47F884938E}" presName="Accent7" presStyleCnt="0"/>
      <dgm:spPr/>
    </dgm:pt>
    <dgm:pt modelId="{5E4E808F-1A08-4FD4-96E9-375EA228C14F}" type="pres">
      <dgm:prSet presAssocID="{83415626-4739-4B29-A84E-AE47F884938E}" presName="Accent" presStyleLbl="node1" presStyleIdx="6" presStyleCnt="7"/>
      <dgm:spPr/>
    </dgm:pt>
    <dgm:pt modelId="{6199A12C-A99D-4826-A96B-1597185C7111}" type="pres">
      <dgm:prSet presAssocID="{83415626-4739-4B29-A84E-AE47F884938E}" presName="Parent7" presStyleLbl="revTx" presStyleIdx="6" presStyleCnt="7" custScaleX="126288" custScaleY="96305">
        <dgm:presLayoutVars>
          <dgm:chMax val="1"/>
          <dgm:chPref val="1"/>
          <dgm:bulletEnabled val="1"/>
        </dgm:presLayoutVars>
      </dgm:prSet>
      <dgm:spPr/>
    </dgm:pt>
  </dgm:ptLst>
  <dgm:cxnLst>
    <dgm:cxn modelId="{670B9304-82CA-4450-A5E8-3EB71F87C061}" type="presOf" srcId="{93FA5407-C91A-4C3E-BC34-E695EB1CB028}" destId="{E431BFC3-1D76-4853-BEEA-2AB69FA4D3D3}" srcOrd="0" destOrd="0" presId="urn:microsoft.com/office/officeart/2009/layout/CircleArrowProcess"/>
    <dgm:cxn modelId="{7EE4C50E-8068-4D15-8C95-98E6A7098902}" srcId="{E13AC989-D39A-4315-855C-A7A7B58ACCE7}" destId="{83415626-4739-4B29-A84E-AE47F884938E}" srcOrd="6" destOrd="0" parTransId="{369A1D7A-68F0-419E-B800-E2CFA6E60998}" sibTransId="{EE662840-69DC-4602-9B31-2865D524A415}"/>
    <dgm:cxn modelId="{6D73D321-23EF-4740-B53B-3CB9498C3D59}" srcId="{E13AC989-D39A-4315-855C-A7A7B58ACCE7}" destId="{90A432D3-2CE8-4580-A2CF-1789FB0940A2}" srcOrd="7" destOrd="0" parTransId="{47BBE7C9-BBC4-44A6-8021-8E413BF00F2F}" sibTransId="{0DC9F980-8DC5-4588-9A2E-4D0954F99D0C}"/>
    <dgm:cxn modelId="{F6FD4A30-2672-4C9B-B76A-CC88D9935F76}" type="presOf" srcId="{83415626-4739-4B29-A84E-AE47F884938E}" destId="{6199A12C-A99D-4826-A96B-1597185C7111}" srcOrd="0" destOrd="0" presId="urn:microsoft.com/office/officeart/2009/layout/CircleArrowProcess"/>
    <dgm:cxn modelId="{E41E005C-CBE5-43E6-A129-C6C3335FFA2A}" type="presOf" srcId="{4E3CFE96-D27A-4ACC-8AA9-B904EDADA747}" destId="{F524DDD4-9DD2-4591-85DD-AD4CD5195643}" srcOrd="0" destOrd="0" presId="urn:microsoft.com/office/officeart/2009/layout/CircleArrowProcess"/>
    <dgm:cxn modelId="{0CFE075E-6B82-4CA2-8BC4-6E3074713068}" srcId="{E13AC989-D39A-4315-855C-A7A7B58ACCE7}" destId="{D933B236-F4EF-4921-82B5-DB5F7A0B617B}" srcOrd="5" destOrd="0" parTransId="{69A92367-F63F-4285-878E-B91B679E36A0}" sibTransId="{757D6B49-278D-491F-9E21-BD4B205E2DE0}"/>
    <dgm:cxn modelId="{DD9A7160-4142-4B8A-9AC5-82E7B2CD18D2}" srcId="{E13AC989-D39A-4315-855C-A7A7B58ACCE7}" destId="{93FA5407-C91A-4C3E-BC34-E695EB1CB028}" srcOrd="1" destOrd="0" parTransId="{DA8FB4BC-D211-4E80-AA76-F2A354D52D4C}" sibTransId="{FD041589-AE02-4348-B0A5-9637E773CF39}"/>
    <dgm:cxn modelId="{49423C66-4689-4F35-89D3-E74896AB903D}" type="presOf" srcId="{D552A2BA-1AB8-4CFD-B6B0-0137D6FA69BB}" destId="{CBD7D859-5358-4F39-BE7F-4C9CF2958ABB}" srcOrd="0" destOrd="0" presId="urn:microsoft.com/office/officeart/2009/layout/CircleArrowProcess"/>
    <dgm:cxn modelId="{E9A9F385-501B-41E6-A2D6-0B153927F37E}" type="presOf" srcId="{F04E9EAD-756A-411B-AC7B-397CCE69CD34}" destId="{6C6A6F21-A483-438E-8804-7D309160459E}" srcOrd="0" destOrd="0" presId="urn:microsoft.com/office/officeart/2009/layout/CircleArrowProcess"/>
    <dgm:cxn modelId="{5ACDEF88-EA8B-4729-B00D-7801A36C0047}" srcId="{E13AC989-D39A-4315-855C-A7A7B58ACCE7}" destId="{11FC8133-5E8B-4A42-8D76-DE5D0E4D7045}" srcOrd="2" destOrd="0" parTransId="{AF73F850-F1D0-47AB-A456-4398FE0BA4C1}" sibTransId="{989A5351-6C20-474A-AD86-FB8DE9E86B5D}"/>
    <dgm:cxn modelId="{827D1DD0-1DD6-4338-8C67-0A123A1A8E02}" type="presOf" srcId="{D933B236-F4EF-4921-82B5-DB5F7A0B617B}" destId="{483252CF-608A-48D4-A93E-F1443551D22E}" srcOrd="0" destOrd="0" presId="urn:microsoft.com/office/officeart/2009/layout/CircleArrowProcess"/>
    <dgm:cxn modelId="{73B423D1-E54C-481A-A701-9397C60A83FB}" type="presOf" srcId="{E13AC989-D39A-4315-855C-A7A7B58ACCE7}" destId="{96AC41C7-8392-401A-A66C-C5F49EC6FB0E}" srcOrd="0" destOrd="0" presId="urn:microsoft.com/office/officeart/2009/layout/CircleArrowProcess"/>
    <dgm:cxn modelId="{71DE5BD3-ECE6-49B9-8D33-6C7BF7EF5AE2}" srcId="{E13AC989-D39A-4315-855C-A7A7B58ACCE7}" destId="{D552A2BA-1AB8-4CFD-B6B0-0137D6FA69BB}" srcOrd="0" destOrd="0" parTransId="{8D8C3396-6052-4648-B7C0-CFF7041685AA}" sibTransId="{B3934EA6-7F2D-4E70-AB98-80437546C07C}"/>
    <dgm:cxn modelId="{312400E2-B08A-40A0-ABC6-ECB66D1B3868}" srcId="{E13AC989-D39A-4315-855C-A7A7B58ACCE7}" destId="{F04E9EAD-756A-411B-AC7B-397CCE69CD34}" srcOrd="3" destOrd="0" parTransId="{E0702E2C-0610-42CB-B985-3B3EC6E80450}" sibTransId="{1BE4BEAD-DBC8-450F-A02B-0130468D81DC}"/>
    <dgm:cxn modelId="{7D3800F5-F8B7-4D4C-AD67-29D298F73F47}" type="presOf" srcId="{11FC8133-5E8B-4A42-8D76-DE5D0E4D7045}" destId="{28C78294-4E4B-4F05-B0CB-70AB0255D941}" srcOrd="0" destOrd="0" presId="urn:microsoft.com/office/officeart/2009/layout/CircleArrowProcess"/>
    <dgm:cxn modelId="{A079C4F5-1E8C-464D-88BB-E5135BD0611F}" srcId="{E13AC989-D39A-4315-855C-A7A7B58ACCE7}" destId="{4E3CFE96-D27A-4ACC-8AA9-B904EDADA747}" srcOrd="4" destOrd="0" parTransId="{AFFDA1E0-42B2-484C-800A-A12E6E979BDD}" sibTransId="{B595B2A6-97F6-4CC8-AA0B-A2C695B03453}"/>
    <dgm:cxn modelId="{BF048577-FF44-42AE-8EE0-FE23BA6FD133}" type="presParOf" srcId="{96AC41C7-8392-401A-A66C-C5F49EC6FB0E}" destId="{113FD3E7-C397-4A96-86B6-227D5F592FDB}" srcOrd="0" destOrd="0" presId="urn:microsoft.com/office/officeart/2009/layout/CircleArrowProcess"/>
    <dgm:cxn modelId="{C5BF8D37-FF65-46C7-9069-58C7D2211CE2}" type="presParOf" srcId="{113FD3E7-C397-4A96-86B6-227D5F592FDB}" destId="{B818E89B-F3AE-4271-B938-AFDF0AEEC53C}" srcOrd="0" destOrd="0" presId="urn:microsoft.com/office/officeart/2009/layout/CircleArrowProcess"/>
    <dgm:cxn modelId="{F39DD957-0400-4374-9574-27BCA9F42745}" type="presParOf" srcId="{96AC41C7-8392-401A-A66C-C5F49EC6FB0E}" destId="{CBD7D859-5358-4F39-BE7F-4C9CF2958ABB}" srcOrd="1" destOrd="0" presId="urn:microsoft.com/office/officeart/2009/layout/CircleArrowProcess"/>
    <dgm:cxn modelId="{4A8160CB-D708-472D-B508-D47198E60EF5}" type="presParOf" srcId="{96AC41C7-8392-401A-A66C-C5F49EC6FB0E}" destId="{499595A9-373C-42E3-9D0A-9E0CEB6BE579}" srcOrd="2" destOrd="0" presId="urn:microsoft.com/office/officeart/2009/layout/CircleArrowProcess"/>
    <dgm:cxn modelId="{B6AFC43E-1F77-4FCC-9C6A-CEDBB97AE734}" type="presParOf" srcId="{499595A9-373C-42E3-9D0A-9E0CEB6BE579}" destId="{A3F26523-0605-4749-9A9C-402CF45E4901}" srcOrd="0" destOrd="0" presId="urn:microsoft.com/office/officeart/2009/layout/CircleArrowProcess"/>
    <dgm:cxn modelId="{81F49E32-9257-4C8C-89CC-B52EC266F0C5}" type="presParOf" srcId="{96AC41C7-8392-401A-A66C-C5F49EC6FB0E}" destId="{E431BFC3-1D76-4853-BEEA-2AB69FA4D3D3}" srcOrd="3" destOrd="0" presId="urn:microsoft.com/office/officeart/2009/layout/CircleArrowProcess"/>
    <dgm:cxn modelId="{C34D8956-8B0E-4531-8044-8F10CE9BDCC5}" type="presParOf" srcId="{96AC41C7-8392-401A-A66C-C5F49EC6FB0E}" destId="{66597AC7-3685-430D-B81F-0CCECD4B0F84}" srcOrd="4" destOrd="0" presId="urn:microsoft.com/office/officeart/2009/layout/CircleArrowProcess"/>
    <dgm:cxn modelId="{A1DB89E5-A85E-45AA-8D64-A8F2647B644B}" type="presParOf" srcId="{66597AC7-3685-430D-B81F-0CCECD4B0F84}" destId="{E9542D88-8241-4471-A0AF-DF3F3D34F506}" srcOrd="0" destOrd="0" presId="urn:microsoft.com/office/officeart/2009/layout/CircleArrowProcess"/>
    <dgm:cxn modelId="{796C3048-3298-4B6F-ABA6-FF06D84606EA}" type="presParOf" srcId="{96AC41C7-8392-401A-A66C-C5F49EC6FB0E}" destId="{28C78294-4E4B-4F05-B0CB-70AB0255D941}" srcOrd="5" destOrd="0" presId="urn:microsoft.com/office/officeart/2009/layout/CircleArrowProcess"/>
    <dgm:cxn modelId="{6D5CAD36-F556-4B8B-8572-DF71D9899AC7}" type="presParOf" srcId="{96AC41C7-8392-401A-A66C-C5F49EC6FB0E}" destId="{C391DE09-7338-4821-8B52-06F95BD9058E}" srcOrd="6" destOrd="0" presId="urn:microsoft.com/office/officeart/2009/layout/CircleArrowProcess"/>
    <dgm:cxn modelId="{6902EF77-36BD-4BCD-975D-B04F3CA543DE}" type="presParOf" srcId="{C391DE09-7338-4821-8B52-06F95BD9058E}" destId="{69673CDB-CDA0-4D5A-8C16-D91F9FC1E15C}" srcOrd="0" destOrd="0" presId="urn:microsoft.com/office/officeart/2009/layout/CircleArrowProcess"/>
    <dgm:cxn modelId="{99188761-D2C5-4890-B93D-899B4978F596}" type="presParOf" srcId="{96AC41C7-8392-401A-A66C-C5F49EC6FB0E}" destId="{6C6A6F21-A483-438E-8804-7D309160459E}" srcOrd="7" destOrd="0" presId="urn:microsoft.com/office/officeart/2009/layout/CircleArrowProcess"/>
    <dgm:cxn modelId="{F5C55CF1-61F3-49C5-974B-937CC4824997}" type="presParOf" srcId="{96AC41C7-8392-401A-A66C-C5F49EC6FB0E}" destId="{DF5135B7-F500-4FD2-8EE1-725FA616AC2E}" srcOrd="8" destOrd="0" presId="urn:microsoft.com/office/officeart/2009/layout/CircleArrowProcess"/>
    <dgm:cxn modelId="{A72BCC9D-F138-4591-9373-0B1E6F2D77D2}" type="presParOf" srcId="{DF5135B7-F500-4FD2-8EE1-725FA616AC2E}" destId="{BD13317D-11BE-48B3-8327-D1AF8D7D2856}" srcOrd="0" destOrd="0" presId="urn:microsoft.com/office/officeart/2009/layout/CircleArrowProcess"/>
    <dgm:cxn modelId="{695CADE2-3FAD-4C1A-A2AD-D453249B2DC1}" type="presParOf" srcId="{96AC41C7-8392-401A-A66C-C5F49EC6FB0E}" destId="{F524DDD4-9DD2-4591-85DD-AD4CD5195643}" srcOrd="9" destOrd="0" presId="urn:microsoft.com/office/officeart/2009/layout/CircleArrowProcess"/>
    <dgm:cxn modelId="{3FBC55EE-601E-4AD8-8B17-394B227BCD5E}" type="presParOf" srcId="{96AC41C7-8392-401A-A66C-C5F49EC6FB0E}" destId="{084B9D7D-B095-469F-A457-928D103477EC}" srcOrd="10" destOrd="0" presId="urn:microsoft.com/office/officeart/2009/layout/CircleArrowProcess"/>
    <dgm:cxn modelId="{23230118-FE3B-4284-9BD5-BF9A941B51E4}" type="presParOf" srcId="{084B9D7D-B095-469F-A457-928D103477EC}" destId="{121F2E25-6AA5-4DFC-9CA5-0BC250C25526}" srcOrd="0" destOrd="0" presId="urn:microsoft.com/office/officeart/2009/layout/CircleArrowProcess"/>
    <dgm:cxn modelId="{75C7D360-CBC4-4CA0-9D30-018F70148A55}" type="presParOf" srcId="{96AC41C7-8392-401A-A66C-C5F49EC6FB0E}" destId="{483252CF-608A-48D4-A93E-F1443551D22E}" srcOrd="11" destOrd="0" presId="urn:microsoft.com/office/officeart/2009/layout/CircleArrowProcess"/>
    <dgm:cxn modelId="{A5D7B970-6840-492B-9593-62306BE1E3D6}" type="presParOf" srcId="{96AC41C7-8392-401A-A66C-C5F49EC6FB0E}" destId="{666F453F-0447-4915-A005-2A112390511D}" srcOrd="12" destOrd="0" presId="urn:microsoft.com/office/officeart/2009/layout/CircleArrowProcess"/>
    <dgm:cxn modelId="{25380B33-E603-42E8-AB34-0C2433259538}" type="presParOf" srcId="{666F453F-0447-4915-A005-2A112390511D}" destId="{5E4E808F-1A08-4FD4-96E9-375EA228C14F}" srcOrd="0" destOrd="0" presId="urn:microsoft.com/office/officeart/2009/layout/CircleArrowProcess"/>
    <dgm:cxn modelId="{2CC8D78B-2314-4F8B-86E5-9764F91995E0}" type="presParOf" srcId="{96AC41C7-8392-401A-A66C-C5F49EC6FB0E}" destId="{6199A12C-A99D-4826-A96B-1597185C7111}" srcOrd="13"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18E89B-F3AE-4271-B938-AFDF0AEEC53C}">
      <dsp:nvSpPr>
        <dsp:cNvPr id="0" name=""/>
        <dsp:cNvSpPr/>
      </dsp:nvSpPr>
      <dsp:spPr>
        <a:xfrm>
          <a:off x="1226557" y="0"/>
          <a:ext cx="1258191" cy="1258301"/>
        </a:xfrm>
        <a:prstGeom prst="circularArrow">
          <a:avLst>
            <a:gd name="adj1" fmla="val 10980"/>
            <a:gd name="adj2" fmla="val 1142322"/>
            <a:gd name="adj3" fmla="val 4500000"/>
            <a:gd name="adj4" fmla="val 10800000"/>
            <a:gd name="adj5" fmla="val 125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D7D859-5358-4F39-BE7F-4C9CF2958ABB}">
      <dsp:nvSpPr>
        <dsp:cNvPr id="0" name=""/>
        <dsp:cNvSpPr/>
      </dsp:nvSpPr>
      <dsp:spPr>
        <a:xfrm>
          <a:off x="1242787" y="533462"/>
          <a:ext cx="1225258" cy="1952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AE" sz="1600" b="1" kern="1200" dirty="0">
              <a:latin typeface="Alexandria" pitchFamily="2" charset="-78"/>
              <a:cs typeface="Alexandria" pitchFamily="2" charset="-78"/>
            </a:rPr>
            <a:t>التمويل</a:t>
          </a:r>
          <a:endParaRPr lang="en-US" sz="1600" kern="1200" dirty="0">
            <a:latin typeface="Alexandria" pitchFamily="2" charset="-78"/>
            <a:cs typeface="Alexandria" pitchFamily="2" charset="-78"/>
          </a:endParaRPr>
        </a:p>
      </dsp:txBody>
      <dsp:txXfrm>
        <a:off x="1242787" y="533462"/>
        <a:ext cx="1225258" cy="195232"/>
      </dsp:txXfrm>
    </dsp:sp>
    <dsp:sp modelId="{A3F26523-0605-4749-9A9C-402CF45E4901}">
      <dsp:nvSpPr>
        <dsp:cNvPr id="0" name=""/>
        <dsp:cNvSpPr/>
      </dsp:nvSpPr>
      <dsp:spPr>
        <a:xfrm>
          <a:off x="877020" y="722807"/>
          <a:ext cx="1258191" cy="1258301"/>
        </a:xfrm>
        <a:prstGeom prst="leftCircularArrow">
          <a:avLst>
            <a:gd name="adj1" fmla="val 10980"/>
            <a:gd name="adj2" fmla="val 1142322"/>
            <a:gd name="adj3" fmla="val 6300000"/>
            <a:gd name="adj4" fmla="val 18900000"/>
            <a:gd name="adj5" fmla="val 12500"/>
          </a:avLst>
        </a:prstGeom>
        <a:solidFill>
          <a:schemeClr val="accent4">
            <a:hueOff val="1633482"/>
            <a:satOff val="-6796"/>
            <a:lumOff val="16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31BFC3-1D76-4853-BEEA-2AB69FA4D3D3}">
      <dsp:nvSpPr>
        <dsp:cNvPr id="0" name=""/>
        <dsp:cNvSpPr/>
      </dsp:nvSpPr>
      <dsp:spPr>
        <a:xfrm>
          <a:off x="1153392" y="1180070"/>
          <a:ext cx="702142" cy="3509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JO" sz="1600" b="1" kern="1200">
              <a:latin typeface="Alexandria" pitchFamily="2" charset="-78"/>
              <a:cs typeface="Alexandria" pitchFamily="2" charset="-78"/>
            </a:rPr>
            <a:t>الدعم</a:t>
          </a:r>
          <a:endParaRPr lang="en-US" sz="1600" kern="1200">
            <a:latin typeface="Alexandria" pitchFamily="2" charset="-78"/>
            <a:cs typeface="Alexandria" pitchFamily="2" charset="-78"/>
          </a:endParaRPr>
        </a:p>
      </dsp:txBody>
      <dsp:txXfrm>
        <a:off x="1153392" y="1180070"/>
        <a:ext cx="702142" cy="350936"/>
      </dsp:txXfrm>
    </dsp:sp>
    <dsp:sp modelId="{E9542D88-8241-4471-A0AF-DF3F3D34F506}">
      <dsp:nvSpPr>
        <dsp:cNvPr id="0" name=""/>
        <dsp:cNvSpPr/>
      </dsp:nvSpPr>
      <dsp:spPr>
        <a:xfrm>
          <a:off x="1226557" y="1448919"/>
          <a:ext cx="1258191" cy="1258301"/>
        </a:xfrm>
        <a:prstGeom prst="circularArrow">
          <a:avLst>
            <a:gd name="adj1" fmla="val 10980"/>
            <a:gd name="adj2" fmla="val 1142322"/>
            <a:gd name="adj3" fmla="val 4500000"/>
            <a:gd name="adj4" fmla="val 13500000"/>
            <a:gd name="adj5" fmla="val 12500"/>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C78294-4E4B-4F05-B0CB-70AB0255D941}">
      <dsp:nvSpPr>
        <dsp:cNvPr id="0" name=""/>
        <dsp:cNvSpPr/>
      </dsp:nvSpPr>
      <dsp:spPr>
        <a:xfrm>
          <a:off x="1242787" y="1905062"/>
          <a:ext cx="1225258" cy="349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JO" sz="1600" b="1" kern="1200" dirty="0">
              <a:latin typeface="Alexandria" pitchFamily="2" charset="-78"/>
              <a:cs typeface="Alexandria" pitchFamily="2" charset="-78"/>
            </a:rPr>
            <a:t>السياسات</a:t>
          </a:r>
          <a:endParaRPr lang="en-US" sz="1600" kern="1200" dirty="0">
            <a:latin typeface="Alexandria" pitchFamily="2" charset="-78"/>
            <a:cs typeface="Alexandria" pitchFamily="2" charset="-78"/>
          </a:endParaRPr>
        </a:p>
      </dsp:txBody>
      <dsp:txXfrm>
        <a:off x="1242787" y="1905062"/>
        <a:ext cx="1225258" cy="349872"/>
      </dsp:txXfrm>
    </dsp:sp>
    <dsp:sp modelId="{69673CDB-CDA0-4D5A-8C16-D91F9FC1E15C}">
      <dsp:nvSpPr>
        <dsp:cNvPr id="0" name=""/>
        <dsp:cNvSpPr/>
      </dsp:nvSpPr>
      <dsp:spPr>
        <a:xfrm>
          <a:off x="666354" y="2173379"/>
          <a:ext cx="1679521" cy="1258301"/>
        </a:xfrm>
        <a:prstGeom prst="leftCircularArrow">
          <a:avLst>
            <a:gd name="adj1" fmla="val 10980"/>
            <a:gd name="adj2" fmla="val 1142322"/>
            <a:gd name="adj3" fmla="val 6300000"/>
            <a:gd name="adj4" fmla="val 18900000"/>
            <a:gd name="adj5" fmla="val 12500"/>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6A6F21-A483-438E-8804-7D309160459E}">
      <dsp:nvSpPr>
        <dsp:cNvPr id="0" name=""/>
        <dsp:cNvSpPr/>
      </dsp:nvSpPr>
      <dsp:spPr>
        <a:xfrm>
          <a:off x="975961" y="2617442"/>
          <a:ext cx="1057004" cy="374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JO" sz="1600" b="1" kern="1200" dirty="0">
              <a:latin typeface="Alexandria" pitchFamily="2" charset="-78"/>
              <a:cs typeface="Alexandria" pitchFamily="2" charset="-78"/>
            </a:rPr>
            <a:t>الأسواق</a:t>
          </a:r>
          <a:endParaRPr lang="en-US" sz="1600" kern="1200" dirty="0">
            <a:latin typeface="Alexandria" pitchFamily="2" charset="-78"/>
            <a:cs typeface="Alexandria" pitchFamily="2" charset="-78"/>
          </a:endParaRPr>
        </a:p>
      </dsp:txBody>
      <dsp:txXfrm>
        <a:off x="975961" y="2617442"/>
        <a:ext cx="1057004" cy="374031"/>
      </dsp:txXfrm>
    </dsp:sp>
    <dsp:sp modelId="{BD13317D-11BE-48B3-8327-D1AF8D7D2856}">
      <dsp:nvSpPr>
        <dsp:cNvPr id="0" name=""/>
        <dsp:cNvSpPr/>
      </dsp:nvSpPr>
      <dsp:spPr>
        <a:xfrm>
          <a:off x="1167969" y="2889011"/>
          <a:ext cx="1524210" cy="1258301"/>
        </a:xfrm>
        <a:prstGeom prst="circularArrow">
          <a:avLst>
            <a:gd name="adj1" fmla="val 10980"/>
            <a:gd name="adj2" fmla="val 1142322"/>
            <a:gd name="adj3" fmla="val 4500000"/>
            <a:gd name="adj4" fmla="val 13500000"/>
            <a:gd name="adj5" fmla="val 12500"/>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24DDD4-9DD2-4591-85DD-AD4CD5195643}">
      <dsp:nvSpPr>
        <dsp:cNvPr id="0" name=""/>
        <dsp:cNvSpPr/>
      </dsp:nvSpPr>
      <dsp:spPr>
        <a:xfrm>
          <a:off x="1458513" y="3261892"/>
          <a:ext cx="1027718" cy="4613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JO" sz="1600" b="1" kern="1200" dirty="0">
              <a:latin typeface="Alexandria" pitchFamily="2" charset="-78"/>
              <a:cs typeface="Alexandria" pitchFamily="2" charset="-78"/>
            </a:rPr>
            <a:t>رأس المال البشري</a:t>
          </a:r>
          <a:endParaRPr lang="en-US" sz="1600" kern="1200" dirty="0">
            <a:latin typeface="Alexandria" pitchFamily="2" charset="-78"/>
            <a:cs typeface="Alexandria" pitchFamily="2" charset="-78"/>
          </a:endParaRPr>
        </a:p>
      </dsp:txBody>
      <dsp:txXfrm>
        <a:off x="1458513" y="3261892"/>
        <a:ext cx="1027718" cy="461337"/>
      </dsp:txXfrm>
    </dsp:sp>
    <dsp:sp modelId="{121F2E25-6AA5-4DFC-9CA5-0BC250C25526}">
      <dsp:nvSpPr>
        <dsp:cNvPr id="0" name=""/>
        <dsp:cNvSpPr/>
      </dsp:nvSpPr>
      <dsp:spPr>
        <a:xfrm>
          <a:off x="621538" y="3678613"/>
          <a:ext cx="1577759" cy="1258301"/>
        </a:xfrm>
        <a:prstGeom prst="leftCircularArrow">
          <a:avLst>
            <a:gd name="adj1" fmla="val 10980"/>
            <a:gd name="adj2" fmla="val 1142322"/>
            <a:gd name="adj3" fmla="val 6300000"/>
            <a:gd name="adj4" fmla="val 18900000"/>
            <a:gd name="adj5" fmla="val 12500"/>
          </a:avLst>
        </a:prstGeom>
        <a:solidFill>
          <a:schemeClr val="accent4">
            <a:hueOff val="8167408"/>
            <a:satOff val="-33981"/>
            <a:lumOff val="80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3252CF-608A-48D4-A93E-F1443551D22E}">
      <dsp:nvSpPr>
        <dsp:cNvPr id="0" name=""/>
        <dsp:cNvSpPr/>
      </dsp:nvSpPr>
      <dsp:spPr>
        <a:xfrm>
          <a:off x="1005426" y="4063472"/>
          <a:ext cx="998073" cy="3776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JO" sz="1600" b="1" kern="1200" dirty="0">
              <a:latin typeface="Alexandria" pitchFamily="2" charset="-78"/>
              <a:cs typeface="Alexandria" pitchFamily="2" charset="-78"/>
            </a:rPr>
            <a:t>الثقافة</a:t>
          </a:r>
          <a:endParaRPr lang="en-US" sz="1600" kern="1200" dirty="0">
            <a:latin typeface="Alexandria" pitchFamily="2" charset="-78"/>
            <a:cs typeface="Alexandria" pitchFamily="2" charset="-78"/>
          </a:endParaRPr>
        </a:p>
      </dsp:txBody>
      <dsp:txXfrm>
        <a:off x="1005426" y="4063472"/>
        <a:ext cx="998073" cy="377607"/>
      </dsp:txXfrm>
    </dsp:sp>
    <dsp:sp modelId="{5E4E808F-1A08-4FD4-96E9-375EA228C14F}">
      <dsp:nvSpPr>
        <dsp:cNvPr id="0" name=""/>
        <dsp:cNvSpPr/>
      </dsp:nvSpPr>
      <dsp:spPr>
        <a:xfrm>
          <a:off x="1316006" y="4427744"/>
          <a:ext cx="1080944" cy="1081455"/>
        </a:xfrm>
        <a:prstGeom prst="blockArc">
          <a:avLst>
            <a:gd name="adj1" fmla="val 13500000"/>
            <a:gd name="adj2" fmla="val 10800000"/>
            <a:gd name="adj3" fmla="val 1274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99A12C-A99D-4826-A96B-1597185C7111}">
      <dsp:nvSpPr>
        <dsp:cNvPr id="0" name=""/>
        <dsp:cNvSpPr/>
      </dsp:nvSpPr>
      <dsp:spPr>
        <a:xfrm>
          <a:off x="1412056" y="4807751"/>
          <a:ext cx="886721" cy="337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JO" sz="1600" b="1" kern="1200" dirty="0">
              <a:latin typeface="Alexandria" pitchFamily="2" charset="-78"/>
              <a:cs typeface="Alexandria" pitchFamily="2" charset="-78"/>
            </a:rPr>
            <a:t>البنية التحتية </a:t>
          </a:r>
          <a:endParaRPr lang="en-US" sz="1600" kern="1200" dirty="0">
            <a:latin typeface="Alexandria" pitchFamily="2" charset="-78"/>
            <a:cs typeface="Alexandria" pitchFamily="2" charset="-78"/>
          </a:endParaRPr>
        </a:p>
      </dsp:txBody>
      <dsp:txXfrm>
        <a:off x="1412056" y="4807751"/>
        <a:ext cx="886721" cy="337968"/>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cs typeface="Alexandria" pitchFamily="2" charset="-78"/>
              </a:defRPr>
            </a:lvl1pPr>
          </a:lstStyle>
          <a:p>
            <a:endParaRPr lang="ar-JO"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cs typeface="Alexandria" pitchFamily="2" charset="-78"/>
              </a:defRPr>
            </a:lvl1pPr>
          </a:lstStyle>
          <a:p>
            <a:fld id="{407C843A-A9E7-4E03-BF07-CBA3F59AF42F}" type="datetimeFigureOut">
              <a:rPr lang="ar-JO" smtClean="0"/>
              <a:pPr/>
              <a:t>25/04/1446</a:t>
            </a:fld>
            <a:endParaRPr lang="ar-JO"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ar-JO"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cs typeface="Alexandria" pitchFamily="2" charset="-78"/>
              </a:defRPr>
            </a:lvl1pPr>
          </a:lstStyle>
          <a:p>
            <a:endParaRPr lang="ar-JO"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cs typeface="Alexandria" pitchFamily="2" charset="-78"/>
              </a:defRPr>
            </a:lvl1pPr>
          </a:lstStyle>
          <a:p>
            <a:fld id="{1E84F348-E543-4FD6-8C0D-0B260E15C44A}" type="slidenum">
              <a:rPr lang="ar-JO" smtClean="0"/>
              <a:pPr/>
              <a:t>‹#›</a:t>
            </a:fld>
            <a:endParaRPr lang="ar-JO" dirty="0"/>
          </a:p>
        </p:txBody>
      </p:sp>
    </p:spTree>
    <p:extLst>
      <p:ext uri="{BB962C8B-B14F-4D97-AF65-F5344CB8AC3E}">
        <p14:creationId xmlns:p14="http://schemas.microsoft.com/office/powerpoint/2010/main" val="1228542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Alexandria" pitchFamily="2" charset="-78"/>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Alexandria" pitchFamily="2" charset="-78"/>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747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196670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C794226-DCFC-4059-B351-D1AEFFD67F2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057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89775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88942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9175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0938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32946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197918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7137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32534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67660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0911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0299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578144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749705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lexandria" pitchFamily="2" charset="-78"/>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lexandria" pitchFamily="2" charset="-78"/>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23222879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32705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09158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88082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85296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69856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2815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597167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12603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70423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90967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93425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135069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6088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33497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29221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5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26415430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5093058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507336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251746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3623376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40209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088241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82209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767578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05906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050065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991529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8062134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72626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8747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92031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latin typeface="Alexandria" pitchFamily="2" charset="-78"/>
            </a:endParaRPr>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lexandria" pitchFamily="2" charset="-78"/>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2572233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3.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image" Target="../media/image1.png"/><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theme" Target="../theme/theme3.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806061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5" r:id="rId13"/>
    <p:sldLayoutId id="214748367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0473470"/>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10/28/2024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17801997"/>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43.xml"/><Relationship Id="rId6" Type="http://schemas.openxmlformats.org/officeDocument/2006/relationships/image" Target="../media/image6.png"/><Relationship Id="rId5" Type="http://schemas.openxmlformats.org/officeDocument/2006/relationships/image" Target="../media/image13.svg"/><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554197" y="-172354"/>
            <a:ext cx="673692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16418" y="1614735"/>
            <a:ext cx="390628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ريادة الأعمال والابتكار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88603" y="2536879"/>
            <a:ext cx="622898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Entrepreneurship</a:t>
            </a: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and</a:t>
            </a: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Innovation</a:t>
            </a:r>
          </a:p>
        </p:txBody>
      </p:sp>
      <p:sp>
        <p:nvSpPr>
          <p:cNvPr id="14" name="Oval 13">
            <a:extLst>
              <a:ext uri="{FF2B5EF4-FFF2-40B4-BE49-F238E27FC236}">
                <a16:creationId xmlns:a16="http://schemas.microsoft.com/office/drawing/2014/main" id="{46F3C90B-EB3F-EA91-08C5-03400C278827}"/>
              </a:ext>
            </a:extLst>
          </p:cNvPr>
          <p:cNvSpPr/>
          <p:nvPr/>
        </p:nvSpPr>
        <p:spPr>
          <a:xfrm>
            <a:off x="5847907" y="-76920"/>
            <a:ext cx="6344093" cy="6593215"/>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EA687B6-2620-40CA-B72B-287E249DA520}"/>
              </a:ext>
            </a:extLst>
          </p:cNvPr>
          <p:cNvSpPr/>
          <p:nvPr/>
        </p:nvSpPr>
        <p:spPr>
          <a:xfrm>
            <a:off x="88603" y="4473369"/>
            <a:ext cx="5474576" cy="46166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effectLst/>
                <a:uLnTx/>
                <a:uFillTx/>
                <a:latin typeface="Tajawal Medium"/>
                <a:ea typeface="Tajawal Medium"/>
                <a:cs typeface="Tajawal Medium"/>
                <a:sym typeface="Tajawal Medium"/>
              </a:rPr>
              <a:t>Prepared by </a:t>
            </a:r>
            <a:r>
              <a:rPr kumimoji="0" lang="en-GB" sz="2400" b="1" i="0" u="none" strike="noStrike" kern="0" cap="none" spc="0" normalizeH="0" baseline="0" noProof="0" dirty="0">
                <a:ln>
                  <a:noFill/>
                </a:ln>
                <a:effectLst/>
                <a:uLnTx/>
                <a:uFillTx/>
                <a:latin typeface="Tajawal Medium"/>
                <a:ea typeface="Tajawal Medium"/>
                <a:cs typeface="Tajawal Medium"/>
                <a:sym typeface="Tajawal Medium"/>
              </a:rPr>
              <a:t>Dr.Warda Mahmoud Kloub </a:t>
            </a:r>
            <a:endParaRPr kumimoji="0" lang="en-GB" sz="1800" b="1" i="0" u="none" strike="noStrike" kern="0" cap="none" spc="0" normalizeH="0" baseline="0" noProof="0" dirty="0">
              <a:ln>
                <a:noFill/>
              </a:ln>
              <a:effectLst/>
              <a:uLnTx/>
              <a:uFillTx/>
              <a:latin typeface="Calibri" panose="020F0502020204030204"/>
              <a:ea typeface="+mn-ea"/>
              <a:cs typeface="+mn-cs"/>
            </a:endParaRPr>
          </a:p>
        </p:txBody>
      </p:sp>
      <p:sp>
        <p:nvSpPr>
          <p:cNvPr id="12" name="Google Shape;110;p1">
            <a:extLst>
              <a:ext uri="{FF2B5EF4-FFF2-40B4-BE49-F238E27FC236}">
                <a16:creationId xmlns:a16="http://schemas.microsoft.com/office/drawing/2014/main" id="{47857509-E50B-4B09-80FB-055DBAF7DE4F}"/>
              </a:ext>
            </a:extLst>
          </p:cNvPr>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2D3956"/>
                </a:solidFill>
                <a:effectLst/>
                <a:uLnTx/>
                <a:uFillTx/>
                <a:latin typeface="Tajawal Medium"/>
                <a:ea typeface="Tajawal Medium"/>
                <a:cs typeface="Tajawal Medium"/>
                <a:sym typeface="Tajawal Medium"/>
              </a:rPr>
              <a:t>LDR 725</a:t>
            </a:r>
            <a:endParaRPr kumimoji="0" lang="en-US" sz="2400" b="1" i="0" u="none" strike="noStrike" kern="1200" cap="none" spc="0" normalizeH="0" baseline="0" noProof="0" dirty="0">
              <a:ln>
                <a:noFill/>
              </a:ln>
              <a:solidFill>
                <a:srgbClr val="2D3956"/>
              </a:solidFill>
              <a:effectLst/>
              <a:uLnTx/>
              <a:uFillTx/>
              <a:latin typeface="Tajawal Medium"/>
              <a:ea typeface="Tajawal Medium"/>
              <a:cs typeface="Tajawal Medium"/>
              <a:sym typeface="Tajawal Medium"/>
            </a:endParaRPr>
          </a:p>
        </p:txBody>
      </p:sp>
      <p:sp>
        <p:nvSpPr>
          <p:cNvPr id="13" name="Google Shape;110;p1">
            <a:extLst>
              <a:ext uri="{FF2B5EF4-FFF2-40B4-BE49-F238E27FC236}">
                <a16:creationId xmlns:a16="http://schemas.microsoft.com/office/drawing/2014/main" id="{1485C054-4263-4338-A210-8A1804994357}"/>
              </a:ext>
            </a:extLst>
          </p:cNvPr>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a:ea typeface="Tajawal Medium"/>
                <a:cs typeface="Tajawal Medium"/>
                <a:sym typeface="Tajawal Medium"/>
              </a:rPr>
              <a:t>Lecture 5</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E766F6C3-FA2D-4877-8DEB-3619E4B6295F}"/>
              </a:ext>
            </a:extLst>
          </p:cNvPr>
          <p:cNvSpPr txBox="1"/>
          <p:nvPr/>
        </p:nvSpPr>
        <p:spPr>
          <a:xfrm>
            <a:off x="4787900" y="626496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pic>
        <p:nvPicPr>
          <p:cNvPr id="4" name="Graphic 21">
            <a:extLst>
              <a:ext uri="{FF2B5EF4-FFF2-40B4-BE49-F238E27FC236}">
                <a16:creationId xmlns:a16="http://schemas.microsoft.com/office/drawing/2014/main" id="{9CCD2553-C0D4-721A-11D4-CB473D31C72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3713" y="-44343"/>
            <a:ext cx="2617687" cy="1515877"/>
          </a:xfrm>
          <a:prstGeom prst="rect">
            <a:avLst/>
          </a:prstGeom>
        </p:spPr>
      </p:pic>
    </p:spTree>
    <p:extLst>
      <p:ext uri="{BB962C8B-B14F-4D97-AF65-F5344CB8AC3E}">
        <p14:creationId xmlns:p14="http://schemas.microsoft.com/office/powerpoint/2010/main" val="292583979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951328" cy="4767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9" y="935396"/>
            <a:ext cx="854594" cy="63338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107119"/>
            <a:ext cx="642849"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5</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lexandria" pitchFamily="2" charset="-78"/>
                <a:sym typeface="Arial"/>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1" i="0" u="none" strike="noStrike" kern="0" cap="none" spc="0" normalizeH="0" baseline="0" noProof="0" dirty="0">
                <a:ln>
                  <a:noFill/>
                </a:ln>
                <a:effectLst/>
                <a:uLnTx/>
                <a:uFillTx/>
                <a:latin typeface="Bahnschrift SemiBold SemiConden" pitchFamily="34" charset="0"/>
                <a:ea typeface="Calibri"/>
                <a:cs typeface="Calibri"/>
                <a:sym typeface="Calibri"/>
              </a:rPr>
              <a:t>Master of Educational Leadership</a:t>
            </a:r>
            <a:endParaRPr kumimoji="0" lang="ar-JO" sz="2800" b="1" i="0" u="none" strike="noStrike" kern="0" cap="none" spc="0" normalizeH="0" baseline="0" noProof="0" dirty="0">
              <a:ln>
                <a:noFill/>
              </a:ln>
              <a:effectLst/>
              <a:uLnTx/>
              <a:uFillTx/>
              <a:latin typeface="Bahnschrift SemiBold SemiConden" pitchFamily="34" charset="0"/>
              <a:ea typeface="Calibri"/>
              <a:cs typeface="Calibri"/>
              <a:sym typeface="Calibri"/>
            </a:endParaRPr>
          </a:p>
        </p:txBody>
      </p:sp>
      <p:graphicFrame>
        <p:nvGraphicFramePr>
          <p:cNvPr id="13" name="Table 12">
            <a:extLst>
              <a:ext uri="{FF2B5EF4-FFF2-40B4-BE49-F238E27FC236}">
                <a16:creationId xmlns:a16="http://schemas.microsoft.com/office/drawing/2014/main" id="{CED2F609-DB51-4F21-B496-75769D481379}"/>
              </a:ext>
            </a:extLst>
          </p:cNvPr>
          <p:cNvGraphicFramePr>
            <a:graphicFrameLocks noGrp="1"/>
          </p:cNvGraphicFramePr>
          <p:nvPr>
            <p:extLst>
              <p:ext uri="{D42A27DB-BD31-4B8C-83A1-F6EECF244321}">
                <p14:modId xmlns:p14="http://schemas.microsoft.com/office/powerpoint/2010/main" val="1697607823"/>
              </p:ext>
            </p:extLst>
          </p:nvPr>
        </p:nvGraphicFramePr>
        <p:xfrm>
          <a:off x="829340" y="1718712"/>
          <a:ext cx="10249785" cy="4565342"/>
        </p:xfrm>
        <a:graphic>
          <a:graphicData uri="http://schemas.openxmlformats.org/drawingml/2006/table">
            <a:tbl>
              <a:tblPr rtl="1" firstRow="1" firstCol="1" bandRow="1">
                <a:tableStyleId>{7DF18680-E054-41AD-8BC1-D1AEF772440D}</a:tableStyleId>
              </a:tblPr>
              <a:tblGrid>
                <a:gridCol w="2077580">
                  <a:extLst>
                    <a:ext uri="{9D8B030D-6E8A-4147-A177-3AD203B41FA5}">
                      <a16:colId xmlns:a16="http://schemas.microsoft.com/office/drawing/2014/main" val="4142590085"/>
                    </a:ext>
                  </a:extLst>
                </a:gridCol>
                <a:gridCol w="8172205">
                  <a:extLst>
                    <a:ext uri="{9D8B030D-6E8A-4147-A177-3AD203B41FA5}">
                      <a16:colId xmlns:a16="http://schemas.microsoft.com/office/drawing/2014/main" val="1720857320"/>
                    </a:ext>
                  </a:extLst>
                </a:gridCol>
              </a:tblGrid>
              <a:tr h="385109">
                <a:tc>
                  <a:txBody>
                    <a:bodyPr/>
                    <a:lstStyle/>
                    <a:p>
                      <a:pPr algn="ctr" rtl="1">
                        <a:lnSpc>
                          <a:spcPct val="115000"/>
                        </a:lnSpc>
                        <a:spcAft>
                          <a:spcPts val="0"/>
                        </a:spcAft>
                      </a:pPr>
                      <a:r>
                        <a:rPr lang="ar-SA" sz="1800" b="1" dirty="0">
                          <a:solidFill>
                            <a:schemeClr val="tx1"/>
                          </a:solidFill>
                          <a:effectLst/>
                          <a:cs typeface="Alexandria" pitchFamily="2" charset="-78"/>
                        </a:rPr>
                        <a:t>المحاضرة</a:t>
                      </a:r>
                      <a:endParaRPr lang="en-US" sz="18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SA" sz="1800" b="1" dirty="0">
                          <a:solidFill>
                            <a:schemeClr val="tx1"/>
                          </a:solidFill>
                          <a:effectLst/>
                          <a:cs typeface="Alexandria" pitchFamily="2" charset="-78"/>
                        </a:rPr>
                        <a:t>الموضوع</a:t>
                      </a:r>
                      <a:endParaRPr lang="en-US" sz="18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500588114"/>
                  </a:ext>
                </a:extLst>
              </a:tr>
              <a:tr h="393878">
                <a:tc>
                  <a:txBody>
                    <a:bodyPr/>
                    <a:lstStyle/>
                    <a:p>
                      <a:pPr marL="0" lvl="0" indent="0" algn="ctr" rtl="1">
                        <a:lnSpc>
                          <a:spcPct val="115000"/>
                        </a:lnSpc>
                        <a:spcAft>
                          <a:spcPts val="0"/>
                        </a:spcAft>
                        <a:buFont typeface="Arial" panose="020B0604020202020204" pitchFamily="34" charset="0"/>
                        <a:buNone/>
                      </a:pPr>
                      <a:r>
                        <a:rPr lang="en-US" sz="1800" b="1" dirty="0">
                          <a:solidFill>
                            <a:schemeClr val="tx1"/>
                          </a:solidFill>
                          <a:effectLst/>
                        </a:rPr>
                        <a:t>1</a:t>
                      </a:r>
                      <a:r>
                        <a:rPr lang="ar-JO" sz="1800" b="1" dirty="0">
                          <a:solidFill>
                            <a:schemeClr val="tx1"/>
                          </a:solidFill>
                          <a:effectLst/>
                          <a:cs typeface="Alexandria" pitchFamily="2" charset="-78"/>
                        </a:rPr>
                        <a:t> </a:t>
                      </a:r>
                      <a:endParaRPr lang="en-US" sz="1800" b="1" dirty="0">
                        <a:solidFill>
                          <a:schemeClr val="tx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15000"/>
                        </a:lnSpc>
                        <a:spcAft>
                          <a:spcPts val="0"/>
                        </a:spcAft>
                      </a:pPr>
                      <a:r>
                        <a:rPr lang="ar-JO" sz="1800" b="1" dirty="0">
                          <a:effectLst/>
                          <a:cs typeface="Alexandria" pitchFamily="2" charset="-78"/>
                        </a:rPr>
                        <a:t>مفهوم الإبداع والابتكار</a:t>
                      </a:r>
                      <a:endParaRPr lang="en-US" sz="1800" b="1" dirty="0">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4193065782"/>
                  </a:ext>
                </a:extLst>
              </a:tr>
              <a:tr h="393878">
                <a:tc>
                  <a:txBody>
                    <a:bodyPr/>
                    <a:lstStyle/>
                    <a:p>
                      <a:pPr marL="0" lvl="0" indent="0" algn="ctr" rtl="1">
                        <a:lnSpc>
                          <a:spcPct val="115000"/>
                        </a:lnSpc>
                        <a:spcAft>
                          <a:spcPts val="800"/>
                        </a:spcAft>
                        <a:buFont typeface="Arial" panose="020B0604020202020204" pitchFamily="34" charset="0"/>
                        <a:buNone/>
                      </a:pPr>
                      <a:r>
                        <a:rPr lang="en-US" sz="1800" b="1" dirty="0">
                          <a:solidFill>
                            <a:schemeClr val="tx1"/>
                          </a:solidFill>
                          <a:effectLst/>
                        </a:rPr>
                        <a:t>2</a:t>
                      </a:r>
                      <a:r>
                        <a:rPr lang="ar-JO" sz="1800" b="1" dirty="0">
                          <a:solidFill>
                            <a:schemeClr val="tx1"/>
                          </a:solidFill>
                          <a:effectLst/>
                          <a:cs typeface="Alexandria" pitchFamily="2" charset="-78"/>
                        </a:rPr>
                        <a:t> </a:t>
                      </a:r>
                      <a:endParaRPr lang="en-US" sz="1800" b="1" dirty="0">
                        <a:solidFill>
                          <a:schemeClr val="tx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1800" b="1" dirty="0">
                          <a:solidFill>
                            <a:schemeClr val="tx1"/>
                          </a:solidFill>
                          <a:effectLst/>
                          <a:cs typeface="Alexandria" pitchFamily="2" charset="-78"/>
                        </a:rPr>
                        <a:t>نظريات الإبداع والابتكار </a:t>
                      </a:r>
                      <a:endParaRPr lang="en-US" sz="18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2680995862"/>
                  </a:ext>
                </a:extLst>
              </a:tr>
              <a:tr h="393878">
                <a:tc>
                  <a:txBody>
                    <a:bodyPr/>
                    <a:lstStyle/>
                    <a:p>
                      <a:pPr marL="0" lvl="0" indent="0" algn="ctr" rtl="1">
                        <a:lnSpc>
                          <a:spcPct val="115000"/>
                        </a:lnSpc>
                        <a:spcAft>
                          <a:spcPts val="800"/>
                        </a:spcAft>
                        <a:buFont typeface="Arial" panose="020B0604020202020204" pitchFamily="34" charset="0"/>
                        <a:buNone/>
                      </a:pPr>
                      <a:r>
                        <a:rPr lang="en-US" sz="1800" b="1" dirty="0">
                          <a:solidFill>
                            <a:schemeClr val="tx1"/>
                          </a:solidFill>
                          <a:effectLst/>
                        </a:rPr>
                        <a:t>3</a:t>
                      </a:r>
                      <a:r>
                        <a:rPr lang="ar-JO" sz="1800" b="1" dirty="0">
                          <a:solidFill>
                            <a:schemeClr val="tx1"/>
                          </a:solidFill>
                          <a:effectLst/>
                          <a:cs typeface="Alexandria" pitchFamily="2" charset="-78"/>
                        </a:rPr>
                        <a:t> </a:t>
                      </a:r>
                      <a:endParaRPr lang="en-US" sz="1800" b="1" dirty="0">
                        <a:solidFill>
                          <a:schemeClr val="tx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1800" b="1" dirty="0">
                          <a:solidFill>
                            <a:schemeClr val="tx1"/>
                          </a:solidFill>
                          <a:effectLst/>
                          <a:cs typeface="Alexandria" pitchFamily="2" charset="-78"/>
                        </a:rPr>
                        <a:t>مهارات القائد المبدع والمبتكر</a:t>
                      </a:r>
                      <a:endParaRPr lang="en-US" sz="18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3128572437"/>
                  </a:ext>
                </a:extLst>
              </a:tr>
              <a:tr h="393878">
                <a:tc>
                  <a:txBody>
                    <a:bodyPr/>
                    <a:lstStyle/>
                    <a:p>
                      <a:pPr marL="0" lvl="0" indent="0" algn="ctr" rtl="1">
                        <a:lnSpc>
                          <a:spcPct val="115000"/>
                        </a:lnSpc>
                        <a:spcAft>
                          <a:spcPts val="800"/>
                        </a:spcAft>
                        <a:buFont typeface="Arial" panose="020B0604020202020204" pitchFamily="34" charset="0"/>
                        <a:buNone/>
                      </a:pPr>
                      <a:r>
                        <a:rPr lang="en-US" sz="1800" b="1" dirty="0">
                          <a:solidFill>
                            <a:schemeClr val="tx1"/>
                          </a:solidFill>
                          <a:effectLst/>
                        </a:rPr>
                        <a:t>4</a:t>
                      </a:r>
                      <a:r>
                        <a:rPr lang="ar-JO" sz="1800" b="1" dirty="0">
                          <a:solidFill>
                            <a:schemeClr val="tx1"/>
                          </a:solidFill>
                          <a:effectLst/>
                          <a:cs typeface="Alexandria" pitchFamily="2" charset="-78"/>
                        </a:rPr>
                        <a:t> </a:t>
                      </a:r>
                      <a:endParaRPr lang="en-US" sz="1800" b="1" dirty="0">
                        <a:solidFill>
                          <a:schemeClr val="tx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1800" b="1" dirty="0">
                          <a:solidFill>
                            <a:schemeClr val="tx1"/>
                          </a:solidFill>
                          <a:effectLst/>
                          <a:cs typeface="Alexandria" pitchFamily="2" charset="-78"/>
                        </a:rPr>
                        <a:t>الإدراك والتفكير الإبداعي</a:t>
                      </a:r>
                      <a:endParaRPr lang="en-US" sz="18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1233782406"/>
                  </a:ext>
                </a:extLst>
              </a:tr>
              <a:tr h="635331">
                <a:tc>
                  <a:txBody>
                    <a:bodyPr/>
                    <a:lstStyle/>
                    <a:p>
                      <a:pPr marL="0" lvl="0" indent="0" algn="ctr" rtl="1">
                        <a:lnSpc>
                          <a:spcPct val="115000"/>
                        </a:lnSpc>
                        <a:spcAft>
                          <a:spcPts val="800"/>
                        </a:spcAft>
                        <a:buFont typeface="Arial" panose="020B0604020202020204" pitchFamily="34" charset="0"/>
                        <a:buNone/>
                      </a:pPr>
                      <a:r>
                        <a:rPr lang="en-US" sz="1800" b="1" dirty="0">
                          <a:solidFill>
                            <a:schemeClr val="bg1"/>
                          </a:solidFill>
                          <a:effectLst/>
                          <a:latin typeface="Calibri" panose="020F0502020204030204" pitchFamily="34" charset="0"/>
                          <a:ea typeface="Calibri" panose="020F0502020204030204" pitchFamily="34" charset="0"/>
                          <a:cs typeface="Alexandria" pitchFamily="2" charset="-78"/>
                        </a:rPr>
                        <a:t>5</a:t>
                      </a:r>
                    </a:p>
                  </a:txBody>
                  <a:tcPr marL="68580" marR="68580" marT="0" marB="0">
                    <a:solidFill>
                      <a:srgbClr val="00B0F0"/>
                    </a:solidFill>
                  </a:tcPr>
                </a:tc>
                <a:tc>
                  <a:txBody>
                    <a:bodyPr/>
                    <a:lstStyle/>
                    <a:p>
                      <a:pPr algn="ctr" rtl="1">
                        <a:lnSpc>
                          <a:spcPct val="115000"/>
                        </a:lnSpc>
                        <a:spcAft>
                          <a:spcPts val="0"/>
                        </a:spcAft>
                      </a:pPr>
                      <a:r>
                        <a:rPr lang="ar-JO" sz="1800" b="1" dirty="0">
                          <a:solidFill>
                            <a:schemeClr val="bg1"/>
                          </a:solidFill>
                          <a:effectLst/>
                          <a:cs typeface="Alexandria" pitchFamily="2" charset="-78"/>
                        </a:rPr>
                        <a:t>(الريادة- ريادة الأعمال- الريادي-البيئة الريادية أو النظام البيئي الريادي) </a:t>
                      </a:r>
                    </a:p>
                    <a:p>
                      <a:pPr algn="ctr" rtl="1">
                        <a:lnSpc>
                          <a:spcPct val="115000"/>
                        </a:lnSpc>
                        <a:spcAft>
                          <a:spcPts val="0"/>
                        </a:spcAft>
                      </a:pPr>
                      <a:r>
                        <a:rPr lang="ar-JO" sz="1800" b="1" dirty="0">
                          <a:solidFill>
                            <a:schemeClr val="bg1"/>
                          </a:solidFill>
                          <a:effectLst/>
                          <a:latin typeface="Alexandria" pitchFamily="2" charset="-78"/>
                          <a:cs typeface="Alexandria" pitchFamily="2" charset="-78"/>
                        </a:rPr>
                        <a:t>وحاضنات</a:t>
                      </a:r>
                      <a:r>
                        <a:rPr lang="ar-AE" sz="1800" b="1" dirty="0">
                          <a:solidFill>
                            <a:schemeClr val="bg1"/>
                          </a:solidFill>
                          <a:effectLst/>
                          <a:latin typeface="Alexandria" pitchFamily="2" charset="-78"/>
                          <a:cs typeface="Alexandria" pitchFamily="2" charset="-78"/>
                        </a:rPr>
                        <a:t> ومسرعات</a:t>
                      </a:r>
                      <a:r>
                        <a:rPr lang="ar-JO" sz="1800" b="1" dirty="0">
                          <a:solidFill>
                            <a:schemeClr val="bg1"/>
                          </a:solidFill>
                          <a:effectLst/>
                          <a:latin typeface="Alexandria" pitchFamily="2" charset="-78"/>
                          <a:cs typeface="Alexandria" pitchFamily="2" charset="-78"/>
                        </a:rPr>
                        <a:t> الأعمال</a:t>
                      </a:r>
                      <a:endParaRPr lang="en-US" sz="1800" b="1" dirty="0">
                        <a:solidFill>
                          <a:schemeClr val="bg1"/>
                        </a:solidFill>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2773087247"/>
                  </a:ext>
                </a:extLst>
              </a:tr>
              <a:tr h="393878">
                <a:tc>
                  <a:txBody>
                    <a:bodyPr/>
                    <a:lstStyle/>
                    <a:p>
                      <a:pPr marL="0" lvl="0" indent="0" algn="ctr" rtl="1">
                        <a:lnSpc>
                          <a:spcPct val="115000"/>
                        </a:lnSpc>
                        <a:spcAft>
                          <a:spcPts val="800"/>
                        </a:spcAft>
                        <a:buFont typeface="Arial" panose="020B0604020202020204" pitchFamily="34" charset="0"/>
                        <a:buNone/>
                        <a:tabLst>
                          <a:tab pos="38735" algn="l"/>
                        </a:tabLst>
                      </a:pPr>
                      <a:r>
                        <a:rPr lang="en-US" sz="1800" b="1" dirty="0">
                          <a:solidFill>
                            <a:schemeClr val="tx1"/>
                          </a:solidFill>
                          <a:effectLst/>
                        </a:rPr>
                        <a:t>6</a:t>
                      </a:r>
                      <a:r>
                        <a:rPr lang="ar-JO" sz="1800" b="1" dirty="0">
                          <a:solidFill>
                            <a:schemeClr val="tx1"/>
                          </a:solidFill>
                          <a:effectLst/>
                          <a:cs typeface="Alexandria" pitchFamily="2" charset="-78"/>
                        </a:rPr>
                        <a:t> </a:t>
                      </a:r>
                      <a:endParaRPr lang="en-US" sz="1800" b="1" dirty="0">
                        <a:solidFill>
                          <a:schemeClr val="tx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tabLst>
                          <a:tab pos="38735" algn="l"/>
                        </a:tabLst>
                      </a:pPr>
                      <a:r>
                        <a:rPr lang="ar-JO" sz="1800" b="1" dirty="0">
                          <a:effectLst/>
                          <a:cs typeface="Alexandria" pitchFamily="2" charset="-78"/>
                        </a:rPr>
                        <a:t>الإنتاجية الإبداعية وتحقيق الميزة التنافسية</a:t>
                      </a:r>
                      <a:endParaRPr lang="en-US" sz="18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1320083870"/>
                  </a:ext>
                </a:extLst>
              </a:tr>
              <a:tr h="393878">
                <a:tc>
                  <a:txBody>
                    <a:bodyPr/>
                    <a:lstStyle/>
                    <a:p>
                      <a:pPr marL="0" lvl="0" indent="0" algn="ctr" rtl="1">
                        <a:lnSpc>
                          <a:spcPct val="115000"/>
                        </a:lnSpc>
                        <a:spcAft>
                          <a:spcPts val="0"/>
                        </a:spcAft>
                        <a:buFont typeface="Arial" panose="020B0604020202020204" pitchFamily="34" charset="0"/>
                        <a:buNone/>
                        <a:tabLst>
                          <a:tab pos="38735" algn="l"/>
                        </a:tabLst>
                      </a:pPr>
                      <a:r>
                        <a:rPr lang="ar-JO" sz="1800" b="1" dirty="0">
                          <a:solidFill>
                            <a:schemeClr val="tx1"/>
                          </a:solidFill>
                          <a:effectLst/>
                          <a:cs typeface="Alexandria" pitchFamily="2" charset="-78"/>
                        </a:rPr>
                        <a:t> </a:t>
                      </a:r>
                      <a:r>
                        <a:rPr lang="en-US" sz="1800" b="1" dirty="0">
                          <a:solidFill>
                            <a:schemeClr val="tx1"/>
                          </a:solidFill>
                          <a:effectLst/>
                        </a:rPr>
                        <a:t>7</a:t>
                      </a:r>
                      <a:endParaRPr lang="en-US" sz="1800" b="1" dirty="0">
                        <a:solidFill>
                          <a:schemeClr val="tx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15000"/>
                        </a:lnSpc>
                        <a:spcAft>
                          <a:spcPts val="0"/>
                        </a:spcAft>
                        <a:tabLst>
                          <a:tab pos="38735" algn="l"/>
                        </a:tabLst>
                      </a:pPr>
                      <a:r>
                        <a:rPr lang="ar-JO" sz="1800" b="1" dirty="0">
                          <a:effectLst/>
                          <a:cs typeface="Alexandria" pitchFamily="2" charset="-78"/>
                        </a:rPr>
                        <a:t>التفكير الناقد ومهاراته</a:t>
                      </a:r>
                      <a:endParaRPr lang="en-US" sz="1800" b="1" dirty="0">
                        <a:effectLst/>
                        <a:latin typeface="Calibri" panose="020F0502020204030204" pitchFamily="34" charset="0"/>
                        <a:ea typeface="Calibri" panose="020F0502020204030204" pitchFamily="34"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701815540"/>
                  </a:ext>
                </a:extLst>
              </a:tr>
              <a:tr h="393878">
                <a:tc>
                  <a:txBody>
                    <a:bodyPr/>
                    <a:lstStyle/>
                    <a:p>
                      <a:pPr marL="0" lvl="0" indent="0" algn="ctr" rtl="1">
                        <a:lnSpc>
                          <a:spcPct val="115000"/>
                        </a:lnSpc>
                        <a:spcAft>
                          <a:spcPts val="800"/>
                        </a:spcAft>
                        <a:buFont typeface="Arial" panose="020B0604020202020204" pitchFamily="34" charset="0"/>
                        <a:buNone/>
                      </a:pPr>
                      <a:r>
                        <a:rPr lang="ar-JO" sz="1800" b="1" dirty="0">
                          <a:solidFill>
                            <a:schemeClr val="tx1"/>
                          </a:solidFill>
                          <a:effectLst/>
                          <a:cs typeface="Alexandria" pitchFamily="2" charset="-78"/>
                        </a:rPr>
                        <a:t> </a:t>
                      </a:r>
                      <a:r>
                        <a:rPr lang="en-US" sz="1800" b="1" dirty="0">
                          <a:solidFill>
                            <a:schemeClr val="tx1"/>
                          </a:solidFill>
                          <a:effectLst/>
                        </a:rPr>
                        <a:t>8</a:t>
                      </a:r>
                      <a:endParaRPr lang="en-US" sz="1800" b="1" dirty="0">
                        <a:solidFill>
                          <a:schemeClr val="tx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1800" b="1" dirty="0">
                          <a:effectLst/>
                          <a:cs typeface="Alexandria" pitchFamily="2" charset="-78"/>
                        </a:rPr>
                        <a:t>التفكير المنطقي وخطواته</a:t>
                      </a:r>
                      <a:endParaRPr lang="en-US" sz="18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2614882977"/>
                  </a:ext>
                </a:extLst>
              </a:tr>
              <a:tr h="393878">
                <a:tc>
                  <a:txBody>
                    <a:bodyPr/>
                    <a:lstStyle/>
                    <a:p>
                      <a:pPr marL="0" lvl="0" indent="0" algn="ctr" rtl="1">
                        <a:lnSpc>
                          <a:spcPct val="115000"/>
                        </a:lnSpc>
                        <a:spcAft>
                          <a:spcPts val="800"/>
                        </a:spcAft>
                        <a:buFont typeface="Arial" panose="020B0604020202020204" pitchFamily="34" charset="0"/>
                        <a:buNone/>
                      </a:pPr>
                      <a:r>
                        <a:rPr lang="ar-SA" sz="1800" b="1" dirty="0">
                          <a:solidFill>
                            <a:schemeClr val="tx1"/>
                          </a:solidFill>
                          <a:effectLst/>
                          <a:cs typeface="Alexandria" pitchFamily="2" charset="-78"/>
                        </a:rPr>
                        <a:t> </a:t>
                      </a:r>
                      <a:r>
                        <a:rPr lang="en-US" sz="1800" b="1" dirty="0">
                          <a:solidFill>
                            <a:schemeClr val="tx1"/>
                          </a:solidFill>
                          <a:effectLst/>
                        </a:rPr>
                        <a:t>9</a:t>
                      </a:r>
                      <a:endParaRPr lang="en-US" sz="1800" b="1" dirty="0">
                        <a:solidFill>
                          <a:schemeClr val="tx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SA" sz="1800" b="1" dirty="0">
                          <a:effectLst/>
                          <a:cs typeface="Alexandria" pitchFamily="2" charset="-78"/>
                        </a:rPr>
                        <a:t>أدوار القادة في تعزيز الإبداع والابتكار</a:t>
                      </a:r>
                      <a:endParaRPr lang="en-US" sz="18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706987609"/>
                  </a:ext>
                </a:extLst>
              </a:tr>
              <a:tr h="393878">
                <a:tc>
                  <a:txBody>
                    <a:bodyPr/>
                    <a:lstStyle/>
                    <a:p>
                      <a:pPr marL="0" lvl="0" indent="0" algn="ctr" rtl="1">
                        <a:lnSpc>
                          <a:spcPct val="115000"/>
                        </a:lnSpc>
                        <a:spcAft>
                          <a:spcPts val="800"/>
                        </a:spcAft>
                        <a:buFont typeface="Arial" panose="020B0604020202020204" pitchFamily="34" charset="0"/>
                        <a:buNone/>
                      </a:pPr>
                      <a:r>
                        <a:rPr lang="ar-JO" sz="1800" b="1" dirty="0">
                          <a:solidFill>
                            <a:schemeClr val="tx1"/>
                          </a:solidFill>
                          <a:effectLst/>
                          <a:cs typeface="Alexandria" pitchFamily="2" charset="-78"/>
                        </a:rPr>
                        <a:t> </a:t>
                      </a:r>
                      <a:r>
                        <a:rPr lang="en-US" sz="1800" b="1" dirty="0">
                          <a:solidFill>
                            <a:schemeClr val="tx1"/>
                          </a:solidFill>
                          <a:effectLst/>
                        </a:rPr>
                        <a:t>10</a:t>
                      </a:r>
                      <a:endParaRPr lang="en-US" sz="1800" b="1" dirty="0">
                        <a:solidFill>
                          <a:schemeClr val="tx1"/>
                        </a:solidFill>
                        <a:effectLst/>
                        <a:latin typeface="Calibri" panose="020F0502020204030204" pitchFamily="34" charset="0"/>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1800" b="1" dirty="0">
                          <a:effectLst/>
                          <a:cs typeface="Alexandria" pitchFamily="2" charset="-78"/>
                        </a:rPr>
                        <a:t>تنظيم وتنسيق الإبداع التكنولوجي</a:t>
                      </a:r>
                      <a:endParaRPr lang="en-US" sz="18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1013956008"/>
                  </a:ext>
                </a:extLst>
              </a:tr>
            </a:tbl>
          </a:graphicData>
        </a:graphic>
      </p:graphicFrame>
      <p:sp>
        <p:nvSpPr>
          <p:cNvPr id="7" name="Rectangle 6">
            <a:extLst>
              <a:ext uri="{FF2B5EF4-FFF2-40B4-BE49-F238E27FC236}">
                <a16:creationId xmlns:a16="http://schemas.microsoft.com/office/drawing/2014/main" id="{E30080BF-4148-4C65-88AB-1E3FAFEF81EF}"/>
              </a:ext>
            </a:extLst>
          </p:cNvPr>
          <p:cNvSpPr/>
          <p:nvPr/>
        </p:nvSpPr>
        <p:spPr>
          <a:xfrm>
            <a:off x="2927648" y="1107120"/>
            <a:ext cx="7292552"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effectLst/>
                <a:uLnTx/>
                <a:uFillTx/>
                <a:latin typeface="Simplified Arabic" pitchFamily="18" charset="-78"/>
                <a:ea typeface="Tajawal Medium"/>
                <a:cs typeface="Simplified Arabic" pitchFamily="18" charset="-78"/>
                <a:sym typeface="Tajawal Medium"/>
              </a:rPr>
              <a:t>الموضوعات التي سيتم دراستها في مساق ريادة الأعمال والابتكار </a:t>
            </a:r>
          </a:p>
        </p:txBody>
      </p:sp>
      <p:pic>
        <p:nvPicPr>
          <p:cNvPr id="9" name="Graphic 21">
            <a:extLst>
              <a:ext uri="{FF2B5EF4-FFF2-40B4-BE49-F238E27FC236}">
                <a16:creationId xmlns:a16="http://schemas.microsoft.com/office/drawing/2014/main" id="{CC2352CE-4886-A2EA-822D-7ACA6D7E869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314602535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949070"/>
            <a:ext cx="4128422" cy="59089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5" name="Rectangle: Rounded Corners 24"/>
          <p:cNvSpPr/>
          <p:nvPr/>
        </p:nvSpPr>
        <p:spPr>
          <a:xfrm>
            <a:off x="1060482" y="995469"/>
            <a:ext cx="9345750" cy="5862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4" name="TextBox 23"/>
          <p:cNvSpPr txBox="1"/>
          <p:nvPr/>
        </p:nvSpPr>
        <p:spPr>
          <a:xfrm>
            <a:off x="857282" y="1026597"/>
            <a:ext cx="9345750" cy="6047809"/>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الريادة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ريادة الأعمال</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AE" b="1" dirty="0">
                <a:solidFill>
                  <a:prstClr val="black"/>
                </a:solidFill>
                <a:latin typeface="Alexandria" pitchFamily="2" charset="-78"/>
                <a:cs typeface="Alexandria" pitchFamily="2" charset="-78"/>
              </a:rPr>
              <a:t>أنواع ريادة </a:t>
            </a: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الأعمال </a:t>
            </a:r>
            <a:r>
              <a:rPr kumimoji="0" lang="ar-JO"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واع ريادة الأعمال</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1" i="0" u="none" strike="noStrike" kern="1200" cap="none" spc="0" normalizeH="0" baseline="0" noProof="0" dirty="0">
                <a:ln>
                  <a:noFill/>
                </a:ln>
                <a:solidFill>
                  <a:srgbClr val="2C2F34"/>
                </a:solidFill>
                <a:effectLst/>
                <a:uLnTx/>
                <a:uFillTx/>
                <a:latin typeface="Alexandria" pitchFamily="2" charset="-78"/>
                <a:ea typeface="+mn-ea"/>
                <a:cs typeface="Alexandria" pitchFamily="2" charset="-78"/>
              </a:rPr>
              <a:t>أدوار الريادي</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(البيئة الريادية أو النظام البيئي الريادي) </a:t>
            </a:r>
            <a:endParaRPr kumimoji="0" lang="en-GB"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كيف نبني بيئة ريادية؟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خصائص وعناصر النظم البيئية الريادية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أهداف ريادة الأعمال</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حاضنات الأعمال</a:t>
            </a:r>
            <a:r>
              <a:rPr kumimoji="0" lang="ar-AE"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ومسرعات الأعمال والفرق </a:t>
            </a:r>
            <a:r>
              <a:rPr lang="ar-AE" b="1" dirty="0">
                <a:solidFill>
                  <a:prstClr val="black"/>
                </a:solidFill>
                <a:latin typeface="Alexandria" pitchFamily="2" charset="-78"/>
                <a:cs typeface="Alexandria" pitchFamily="2" charset="-78"/>
              </a:rPr>
              <a:t>بي</a:t>
            </a:r>
            <a:r>
              <a:rPr kumimoji="0" lang="ar-AE"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نهما</a:t>
            </a:r>
            <a:endPar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أهمية حاضنات الأعمال</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نشأة حاضنات الأعمال</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العناصر الأساسية لبناء بيئة حاضنة اعمال:</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سلبيات وعيوب ريادة الأعمال وحاضنات الأعمال</a:t>
            </a:r>
            <a:endParaRPr kumimoji="0" lang="en-GB"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ko-KR" altLang="en-US" sz="18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3827721" y="290643"/>
            <a:ext cx="5347773" cy="830997"/>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موضوعات المحاضرة </a:t>
            </a:r>
            <a:r>
              <a:rPr kumimoji="0" lang="ar-AE"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الخامسة</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0" name="Rectangle 9">
            <a:extLst>
              <a:ext uri="{FF2B5EF4-FFF2-40B4-BE49-F238E27FC236}">
                <a16:creationId xmlns:a16="http://schemas.microsoft.com/office/drawing/2014/main" id="{1F0A04B6-B468-6C14-9E7A-5D515A42E3FD}"/>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11" name="TextBox 10">
            <a:extLst>
              <a:ext uri="{FF2B5EF4-FFF2-40B4-BE49-F238E27FC236}">
                <a16:creationId xmlns:a16="http://schemas.microsoft.com/office/drawing/2014/main" id="{75E8F8FB-ED4D-1AC6-6B77-E5B0910439D6}"/>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188" y="830747"/>
            <a:ext cx="12148812" cy="60272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96168" y="64160"/>
            <a:ext cx="942476" cy="6156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39356" y="56170"/>
            <a:ext cx="94247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04918" y="654568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77C0A5F9-F0AE-7290-B0DF-F6D6D5A1059D}"/>
              </a:ext>
            </a:extLst>
          </p:cNvPr>
          <p:cNvSpPr txBox="1"/>
          <p:nvPr/>
        </p:nvSpPr>
        <p:spPr>
          <a:xfrm>
            <a:off x="185271" y="966662"/>
            <a:ext cx="11821458" cy="5355312"/>
          </a:xfrm>
          <a:prstGeom prst="rect">
            <a:avLst/>
          </a:prstGeom>
          <a:noFill/>
        </p:spPr>
        <p:txBody>
          <a:bodyPr wrap="square">
            <a:spAutoFit/>
          </a:bodyPr>
          <a:lstStyle/>
          <a:p>
            <a:pPr algn="just" rtl="1"/>
            <a:endParaRPr lang="ar-AE" b="0" i="0" dirty="0">
              <a:effectLst/>
              <a:latin typeface="Roboto" panose="02000000000000000000" pitchFamily="2" charset="0"/>
              <a:cs typeface="Alexandria" pitchFamily="2" charset="-78"/>
            </a:endParaRPr>
          </a:p>
          <a:p>
            <a:pPr algn="just" rtl="1"/>
            <a:r>
              <a:rPr lang="ar-AE" dirty="0">
                <a:latin typeface="Roboto" panose="02000000000000000000" pitchFamily="2" charset="0"/>
                <a:cs typeface="Alexandria" pitchFamily="2" charset="-78"/>
              </a:rPr>
              <a:t>            </a:t>
            </a:r>
            <a:r>
              <a:rPr lang="ar-AE" b="0" i="0" dirty="0">
                <a:effectLst/>
                <a:latin typeface="Roboto" panose="02000000000000000000" pitchFamily="2" charset="0"/>
                <a:cs typeface="Alexandria" pitchFamily="2" charset="-78"/>
              </a:rPr>
              <a:t>يعد </a:t>
            </a:r>
            <a:r>
              <a:rPr lang="ar-AE" dirty="0">
                <a:latin typeface="Roboto" panose="02000000000000000000" pitchFamily="2" charset="0"/>
                <a:cs typeface="Alexandria" pitchFamily="2" charset="-78"/>
              </a:rPr>
              <a:t>ا</a:t>
            </a:r>
            <a:r>
              <a:rPr lang="ar-JO" b="0" i="0" dirty="0">
                <a:effectLst/>
                <a:latin typeface="Roboto" panose="02000000000000000000" pitchFamily="2" charset="0"/>
                <a:cs typeface="Alexandria" pitchFamily="2" charset="-78"/>
              </a:rPr>
              <a:t>لإقتصادي </a:t>
            </a:r>
            <a:r>
              <a:rPr lang="ar-JO" b="1" i="0" dirty="0">
                <a:effectLst/>
                <a:latin typeface="Roboto" panose="02000000000000000000" pitchFamily="2" charset="0"/>
                <a:cs typeface="Alexandria" pitchFamily="2" charset="-78"/>
              </a:rPr>
              <a:t>جوزيف شومبيتر </a:t>
            </a:r>
            <a:r>
              <a:rPr lang="en-GB" b="0" i="0" dirty="0">
                <a:effectLst/>
                <a:latin typeface="Alexandria" pitchFamily="2" charset="-78"/>
              </a:rPr>
              <a:t>Joseph Schumpeter</a:t>
            </a:r>
            <a:r>
              <a:rPr lang="ar-JO" b="0" i="0" dirty="0">
                <a:effectLst/>
                <a:latin typeface="Roboto" panose="02000000000000000000" pitchFamily="2" charset="0"/>
                <a:cs typeface="Alexandria" pitchFamily="2" charset="-78"/>
              </a:rPr>
              <a:t>، رائدًا في مجال الاقتصاد، حيث أسس لمفهوم "</a:t>
            </a:r>
            <a:r>
              <a:rPr lang="ar-JO" b="1" i="0" dirty="0">
                <a:effectLst/>
                <a:latin typeface="Roboto" panose="02000000000000000000" pitchFamily="2" charset="0"/>
                <a:cs typeface="Alexandria" pitchFamily="2" charset="-78"/>
              </a:rPr>
              <a:t>التدمير الخلاق</a:t>
            </a:r>
            <a:r>
              <a:rPr lang="ar-JO" b="0" i="0" dirty="0">
                <a:effectLst/>
                <a:latin typeface="Roboto" panose="02000000000000000000" pitchFamily="2" charset="0"/>
                <a:cs typeface="Alexandria" pitchFamily="2" charset="-78"/>
              </a:rPr>
              <a:t>" الذي يُظهر كيف يمكن للابتكار أن يحفز النمو الاقتصادي. يُشير هذا المفهوم إلى أن الابتكارات الجديدة يمكن أن تُحدث تغييرات جذرية في السوق، مما يؤدي إلى خلق فرص جديدة وإزالة القديمة. يُعتبر </a:t>
            </a:r>
            <a:r>
              <a:rPr lang="ar-JO" b="0" i="0" dirty="0" err="1">
                <a:effectLst/>
                <a:latin typeface="Roboto" panose="02000000000000000000" pitchFamily="2" charset="0"/>
                <a:cs typeface="Alexandria" pitchFamily="2" charset="-78"/>
              </a:rPr>
              <a:t>شومبيتر</a:t>
            </a:r>
            <a:r>
              <a:rPr lang="ar-JO" b="0" i="0" dirty="0">
                <a:effectLst/>
                <a:latin typeface="Roboto" panose="02000000000000000000" pitchFamily="2" charset="0"/>
                <a:cs typeface="Alexandria" pitchFamily="2" charset="-78"/>
              </a:rPr>
              <a:t> مؤثرًا بشكل كبير في فهمنا لدور ريادة الأعمال في الاقتصاد، وكيف يمكن للأفراد المبتكرين أن يُحدثوا تغييرًا إيجابيًا في المجتمعات من خلال المشاريع الناشئة والابتكارات.</a:t>
            </a:r>
            <a:r>
              <a:rPr lang="ar-AE" b="0" i="0" dirty="0">
                <a:effectLst/>
                <a:latin typeface="Roboto" panose="02000000000000000000" pitchFamily="2" charset="0"/>
                <a:cs typeface="Alexandria" pitchFamily="2" charset="-78"/>
              </a:rPr>
              <a:t> </a:t>
            </a:r>
          </a:p>
          <a:p>
            <a:pPr algn="just" rtl="1"/>
            <a:endParaRPr lang="ar-AE" dirty="0">
              <a:latin typeface="Roboto" panose="02000000000000000000" pitchFamily="2" charset="0"/>
              <a:cs typeface="Alexandria" pitchFamily="2" charset="-78"/>
            </a:endParaRPr>
          </a:p>
          <a:p>
            <a:pPr algn="just" rtl="1"/>
            <a:r>
              <a:rPr lang="ar-AE" b="0" i="0" dirty="0">
                <a:effectLst/>
                <a:latin typeface="Roboto" panose="02000000000000000000" pitchFamily="2" charset="0"/>
                <a:cs typeface="Alexandria" pitchFamily="2" charset="-78"/>
              </a:rPr>
              <a:t>         </a:t>
            </a:r>
            <a:r>
              <a:rPr lang="ar-JO" b="0" i="0" dirty="0">
                <a:effectLst/>
                <a:latin typeface="Roboto" panose="02000000000000000000" pitchFamily="2" charset="0"/>
                <a:cs typeface="Alexandria" pitchFamily="2" charset="-78"/>
              </a:rPr>
              <a:t>يُعتبر رواد الأعمال مثل </a:t>
            </a:r>
            <a:r>
              <a:rPr lang="ar-JO" b="1" i="0" dirty="0" err="1">
                <a:effectLst/>
                <a:latin typeface="Roboto" panose="02000000000000000000" pitchFamily="2" charset="0"/>
                <a:cs typeface="Alexandria" pitchFamily="2" charset="-78"/>
              </a:rPr>
              <a:t>إيلون</a:t>
            </a:r>
            <a:r>
              <a:rPr lang="ar-JO" b="1" i="0" dirty="0">
                <a:effectLst/>
                <a:latin typeface="Roboto" panose="02000000000000000000" pitchFamily="2" charset="0"/>
                <a:cs typeface="Alexandria" pitchFamily="2" charset="-78"/>
              </a:rPr>
              <a:t> ماسك وستيف جوبز وبيل جيتس </a:t>
            </a:r>
            <a:r>
              <a:rPr lang="ar-JO" b="0" i="0" dirty="0">
                <a:effectLst/>
                <a:latin typeface="Roboto" panose="02000000000000000000" pitchFamily="2" charset="0"/>
                <a:cs typeface="Alexandria" pitchFamily="2" charset="-78"/>
              </a:rPr>
              <a:t>مصادر إلهام للعديد من الأشخاص الطامحين في عالم الأعمال. إنهم يُظهرون أنه بالرغم من التحديات والصعوبات، يمكن للإصرار والابتكار أن يُحدثا فارقًا كبيرًا. يُعد القدرة على التكيف والتعلم المستمر من أهم الصفات التي يجب أن يتحلى بها رائد الأعمال، إلى جانب الشجاعة لتحمل المخاطر والفشل المحتمل. وفي نهاية المطاف، يُمكن لهذه الجهود أن تُسهم في تحقيق النجاح والاستدامة للمشاريع الناشئة.</a:t>
            </a:r>
            <a:endParaRPr lang="ar-AE" b="0" i="0" dirty="0">
              <a:effectLst/>
              <a:latin typeface="Roboto" panose="02000000000000000000" pitchFamily="2" charset="0"/>
              <a:cs typeface="Alexandria" pitchFamily="2" charset="-78"/>
            </a:endParaRPr>
          </a:p>
          <a:p>
            <a:pPr algn="just" rtl="1"/>
            <a:endParaRPr lang="ar-JO" dirty="0">
              <a:solidFill>
                <a:srgbClr val="000000"/>
              </a:solidFill>
              <a:latin typeface="Roboto" panose="02000000000000000000" pitchFamily="2" charset="0"/>
              <a:cs typeface="Alexandria" pitchFamily="2" charset="-78"/>
            </a:endParaRPr>
          </a:p>
          <a:p>
            <a:pPr algn="just" rtl="1"/>
            <a:r>
              <a:rPr lang="ar-AE" dirty="0">
                <a:cs typeface="Alexandria" pitchFamily="2" charset="-78"/>
              </a:rPr>
              <a:t>        </a:t>
            </a:r>
            <a:r>
              <a:rPr lang="ar-JO" dirty="0">
                <a:cs typeface="Alexandria" pitchFamily="2" charset="-78"/>
              </a:rPr>
              <a:t>حاضنات الأعمال هي بمثابة البيئة الداعمة التي توفر للمشروعات الناشئة الرعاية اللازمة لتنمو وتزدهر. تشبه إلى حد كبير الحاضنات الطبية التي تعتني بالأطفال حديثي الولادة، حيث تقدم هذه الحاضنات الدعم الكامل للشركات الصغيرة والمبتكرين، من خلال توفير الموارد الإدارية، والتمويل، والخبرة الفنية. هذا الدعم يساعد الشركات على تجاوز التحديات الأولية ويزيد من فرص نجاحها في السوق. بالإضافة إلى ذلك، تعمل حاضنات الأعمال على تطوير المهارات والقدرات اللازمة للمبادرين، مما يسهم في خلق منتجات وخدمات مبتكرة تعود بالنفع على المجتمع اقتصاديًا واجتماعيًا وتكنولوجيًا. إنها تمثل أداة حيوية لتعزيز روح المبادرة وتحفيز النمو الاقتصادي في المناطق التي تنشأ فيها..</a:t>
            </a:r>
          </a:p>
        </p:txBody>
      </p:sp>
      <p:sp>
        <p:nvSpPr>
          <p:cNvPr id="4" name="TextBox 3">
            <a:extLst>
              <a:ext uri="{FF2B5EF4-FFF2-40B4-BE49-F238E27FC236}">
                <a16:creationId xmlns:a16="http://schemas.microsoft.com/office/drawing/2014/main" id="{1B2D995E-3A66-3C9A-A7DE-4D516A97A3D9}"/>
              </a:ext>
            </a:extLst>
          </p:cNvPr>
          <p:cNvSpPr txBox="1"/>
          <p:nvPr/>
        </p:nvSpPr>
        <p:spPr>
          <a:xfrm>
            <a:off x="3180425" y="268665"/>
            <a:ext cx="609452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AE" sz="2400" b="1" dirty="0">
                <a:latin typeface="Alexandria" pitchFamily="2" charset="-78"/>
                <a:cs typeface="Alexandria" pitchFamily="2" charset="-78"/>
              </a:rPr>
              <a:t>مقدمة</a:t>
            </a:r>
            <a:endParaRPr kumimoji="0" lang="ar-JO" sz="2400" b="1" i="0" u="none" strike="noStrike" kern="1200" cap="none" spc="0" normalizeH="0" baseline="0" noProof="0" dirty="0">
              <a:ln>
                <a:noFill/>
              </a:ln>
              <a:effectLst/>
              <a:uLnTx/>
              <a:uFillTx/>
              <a:latin typeface="Alexandria" pitchFamily="2" charset="-78"/>
              <a:ea typeface="+mn-ea"/>
              <a:cs typeface="Alexandria" pitchFamily="2" charset="-78"/>
            </a:endParaRPr>
          </a:p>
        </p:txBody>
      </p:sp>
      <p:pic>
        <p:nvPicPr>
          <p:cNvPr id="3" name="Graphic 21">
            <a:extLst>
              <a:ext uri="{FF2B5EF4-FFF2-40B4-BE49-F238E27FC236}">
                <a16:creationId xmlns:a16="http://schemas.microsoft.com/office/drawing/2014/main" id="{2DFAC270-F9E7-BE17-A2D2-4CDF9F3842A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41229"/>
            <a:ext cx="2305141" cy="1076343"/>
          </a:xfrm>
          <a:prstGeom prst="rect">
            <a:avLst/>
          </a:prstGeom>
        </p:spPr>
      </p:pic>
    </p:spTree>
    <p:extLst>
      <p:ext uri="{BB962C8B-B14F-4D97-AF65-F5344CB8AC3E}">
        <p14:creationId xmlns:p14="http://schemas.microsoft.com/office/powerpoint/2010/main" val="279602308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83099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 ريادة الأعمال </a:t>
            </a:r>
            <a:r>
              <a:rPr kumimoji="0" lang="en-US" sz="2400" b="1" i="0" u="none" strike="noStrike" kern="1200" cap="none" spc="0" normalizeH="0" baseline="0" noProof="0" dirty="0">
                <a:ln>
                  <a:noFill/>
                </a:ln>
                <a:effectLst/>
                <a:uLnTx/>
                <a:uFillTx/>
                <a:latin typeface="Alexandria" pitchFamily="2" charset="-78"/>
                <a:ea typeface="+mn-ea"/>
                <a:cs typeface="Alexandria" pitchFamily="2" charset="-78"/>
              </a:rPr>
              <a:t>Entrepreneurship </a:t>
            </a: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99333" y="1077860"/>
            <a:ext cx="11851662" cy="5909310"/>
          </a:xfrm>
          <a:prstGeom prst="rect">
            <a:avLst/>
          </a:prstGeom>
          <a:noFill/>
        </p:spPr>
        <p:txBody>
          <a:bodyPr wrap="square">
            <a:spAutoFit/>
          </a:bodyPr>
          <a:lstStyle/>
          <a:p>
            <a:pPr algn="just" rtl="1"/>
            <a:r>
              <a:rPr lang="ar-JO" b="1" dirty="0">
                <a:cs typeface="Alexandria" pitchFamily="2" charset="-78"/>
              </a:rPr>
              <a:t>الريادة: </a:t>
            </a:r>
            <a:r>
              <a:rPr lang="ar-JO" dirty="0">
                <a:cs typeface="Alexandria" pitchFamily="2" charset="-78"/>
              </a:rPr>
              <a:t>هي البراعة في الانتباه للفرص، والقدرة على استثمارها في الوقت المناسب, وهي التنفيذ العملي للأفكار والطموحات، سواء كان من قبل الأفراد أو المنظمات ، وتتضمن هذه العملية تمييز الفرص واستعمال المصادر، واستخدام الاستراتيجيات التجارية ، وهي أداة مهمة  للنمو الاقتصادي وإيجاد فرص العمل.</a:t>
            </a:r>
            <a:endParaRPr lang="ar-AE" dirty="0">
              <a:cs typeface="Alexandria" pitchFamily="2" charset="-78"/>
            </a:endParaRPr>
          </a:p>
          <a:p>
            <a:pPr algn="just" rtl="1"/>
            <a:endParaRPr lang="ar-AE" dirty="0">
              <a:cs typeface="Alexandria" pitchFamily="2" charset="-78"/>
            </a:endParaRPr>
          </a:p>
          <a:p>
            <a:pPr algn="just" rtl="1"/>
            <a:r>
              <a:rPr lang="ar-AE" b="1" dirty="0">
                <a:cs typeface="Alexandria" pitchFamily="2" charset="-78"/>
              </a:rPr>
              <a:t>كما تعبر الريادة عن:  </a:t>
            </a:r>
            <a:r>
              <a:rPr lang="ar-AE" dirty="0">
                <a:cs typeface="Alexandria" pitchFamily="2" charset="-78"/>
              </a:rPr>
              <a:t>القدرة على قيادة وتوجيه الآخرين نحو تحقيق أهداف معينة. يمكن أن تكون الريادة في مجالات متعددة مثل السياسة، التعليم، أو الأعمال. الريادة تتطلب مهارات القيادة، القدرة على اتخاذ القرارات، وتحفيز الآخرين لتحقيق الأهداف المشتركة. وإدخال تغييرات في النظام الاقتصادي وتكوين الثروة الاقتصادية والاجتماعية للأفراد والمجتمع ككل، فهي إبداع يتضمن إعطاء الموارد المتاحة حالياً القدرة على إيجاد قيمة جديدة </a:t>
            </a:r>
          </a:p>
          <a:p>
            <a:pPr algn="just" rtl="1"/>
            <a:endParaRPr lang="ar-AE" dirty="0">
              <a:cs typeface="Alexandria" pitchFamily="2" charset="-78"/>
            </a:endParaRPr>
          </a:p>
          <a:p>
            <a:pPr algn="just" rtl="1"/>
            <a:r>
              <a:rPr lang="ar-AE" b="1" dirty="0">
                <a:solidFill>
                  <a:srgbClr val="00B0F0"/>
                </a:solidFill>
                <a:cs typeface="Alexandria" pitchFamily="2" charset="-78"/>
              </a:rPr>
              <a:t>بينما ريادة الأعمال</a:t>
            </a:r>
            <a:r>
              <a:rPr lang="ar-AE" b="1" dirty="0">
                <a:cs typeface="Alexandria" pitchFamily="2" charset="-78"/>
              </a:rPr>
              <a:t>: </a:t>
            </a:r>
            <a:r>
              <a:rPr lang="ar-AE" dirty="0">
                <a:cs typeface="Alexandria" pitchFamily="2" charset="-78"/>
              </a:rPr>
              <a:t>هي عملية إنشاء مشروع جديد أو تطوير مشروع قائم بهدف تحقيق الربح والابتكار. تتضمن ريادة الأعمال تحويل الأفكار المبتكرة إلى منتجات أو خدمات قابلة للتسويق، وتحمل المخاطر المرتبطة بذلك. رائد الأعمال هو الشخص الذي يمتلك الشجاعة والرؤية لتحويل فكرة بسيطة إلى واقع ملموس يساهم في حل مشكلات المجتمع.</a:t>
            </a:r>
            <a:endParaRPr lang="ar-JO" b="1" dirty="0">
              <a:cs typeface="Alexandria" pitchFamily="2" charset="-78"/>
            </a:endParaRPr>
          </a:p>
          <a:p>
            <a:pPr algn="just" rtl="1"/>
            <a:r>
              <a:rPr lang="ar-AE" b="1" dirty="0">
                <a:cs typeface="Alexandria" pitchFamily="2" charset="-78"/>
              </a:rPr>
              <a:t>كما عرفت </a:t>
            </a:r>
            <a:r>
              <a:rPr lang="ar-JO" b="1" dirty="0">
                <a:solidFill>
                  <a:srgbClr val="00B0F0"/>
                </a:solidFill>
                <a:cs typeface="Alexandria" pitchFamily="2" charset="-78"/>
              </a:rPr>
              <a:t>ريادة الأعمال</a:t>
            </a:r>
            <a:r>
              <a:rPr lang="ar-JO" dirty="0">
                <a:cs typeface="Alexandria" pitchFamily="2" charset="-78"/>
              </a:rPr>
              <a:t>: إنشاء مشروع استثماري قائم على تحسين أو استحداث منتج أو خدمة، بهدف حل المشاكل التي يواجها الأفراد في المجتمع, وتحسين مستواهم المعيشي ، من خلال إنشاء المشاريع المختلفة. </a:t>
            </a:r>
            <a:r>
              <a:rPr lang="ar-AE" dirty="0">
                <a:cs typeface="Alexandria" pitchFamily="2" charset="-78"/>
              </a:rPr>
              <a:t>و</a:t>
            </a:r>
            <a:r>
              <a:rPr lang="ar-JO" dirty="0">
                <a:cs typeface="Alexandria" pitchFamily="2" charset="-78"/>
              </a:rPr>
              <a:t>تصنف المشاريع حسب نوعها إلى:  تجارية- إنتاجية - خدمية – صناعية. أو حسب حجمها متناهية في الصغر , صغيرة , متوسطة, كبيرة.</a:t>
            </a:r>
          </a:p>
          <a:p>
            <a:pPr algn="just" rtl="1"/>
            <a:endParaRPr lang="ar-AE" dirty="0">
              <a:cs typeface="Alexandria" pitchFamily="2" charset="-78"/>
            </a:endParaRPr>
          </a:p>
          <a:p>
            <a:pPr algn="just" rtl="1"/>
            <a:r>
              <a:rPr lang="ar-AE" b="1" dirty="0">
                <a:cs typeface="Alexandria" pitchFamily="2" charset="-78"/>
              </a:rPr>
              <a:t>الفرق بين الريادة وريادة الأعمال:</a:t>
            </a:r>
          </a:p>
          <a:p>
            <a:pPr algn="just" rtl="1"/>
            <a:r>
              <a:rPr lang="ar-AE" dirty="0">
                <a:cs typeface="Alexandria" pitchFamily="2" charset="-78"/>
              </a:rPr>
              <a:t>- الريادة تركز على القيادة والتوجيه في مختلف المجالات.</a:t>
            </a:r>
          </a:p>
          <a:p>
            <a:pPr algn="just" rtl="1"/>
            <a:r>
              <a:rPr lang="ar-AE" dirty="0">
                <a:cs typeface="Alexandria" pitchFamily="2" charset="-78"/>
              </a:rPr>
              <a:t>- ريادة الأعمال تركز على إنشاء وتطوير المشاريع التجارية بهدف الربح والابتكار.</a:t>
            </a:r>
          </a:p>
          <a:p>
            <a:pPr algn="just" rtl="1"/>
            <a:endParaRPr lang="ar-JO" dirty="0">
              <a:cs typeface="Alexandria" pitchFamily="2" charset="-78"/>
            </a:endParaRPr>
          </a:p>
          <a:p>
            <a:pPr algn="just" rtl="1"/>
            <a:endParaRPr lang="ar-JO" dirty="0">
              <a:cs typeface="Alexandria" pitchFamily="2" charset="-78"/>
            </a:endParaRPr>
          </a:p>
        </p:txBody>
      </p:sp>
      <p:sp>
        <p:nvSpPr>
          <p:cNvPr id="10" name="TextBox 9">
            <a:extLst>
              <a:ext uri="{FF2B5EF4-FFF2-40B4-BE49-F238E27FC236}">
                <a16:creationId xmlns:a16="http://schemas.microsoft.com/office/drawing/2014/main" id="{92165D66-24C6-E8B0-6AEC-71DE5BC4FADB}"/>
              </a:ext>
            </a:extLst>
          </p:cNvPr>
          <p:cNvSpPr txBox="1"/>
          <p:nvPr/>
        </p:nvSpPr>
        <p:spPr>
          <a:xfrm>
            <a:off x="-34253" y="6298021"/>
            <a:ext cx="6094520" cy="538609"/>
          </a:xfrm>
          <a:prstGeom prst="rect">
            <a:avLst/>
          </a:prstGeom>
          <a:noFill/>
        </p:spPr>
        <p:txBody>
          <a:bodyPr wrap="square">
            <a:spAutoFit/>
          </a:bodyPr>
          <a:lstStyle/>
          <a:p>
            <a:endParaRPr lang="en-GB" dirty="0"/>
          </a:p>
          <a:p>
            <a:r>
              <a:rPr lang="en-GB" sz="1100" dirty="0">
                <a:solidFill>
                  <a:schemeClr val="bg1"/>
                </a:solidFill>
              </a:rPr>
              <a:t>Source : Mitchell. P. and McKeown ,A. , 2004, http://bio.ltsn.ac.uk/journal/voln/beej-3.2.htm </a:t>
            </a:r>
            <a:endParaRPr lang="ar-JO" sz="1100" dirty="0">
              <a:solidFill>
                <a:schemeClr val="bg1"/>
              </a:solidFill>
              <a:cs typeface="Alexandria" pitchFamily="2" charset="-78"/>
            </a:endParaRPr>
          </a:p>
        </p:txBody>
      </p:sp>
      <p:pic>
        <p:nvPicPr>
          <p:cNvPr id="9" name="Graphic 21">
            <a:extLst>
              <a:ext uri="{FF2B5EF4-FFF2-40B4-BE49-F238E27FC236}">
                <a16:creationId xmlns:a16="http://schemas.microsoft.com/office/drawing/2014/main" id="{111B62AD-75D7-4CCA-1E33-96EE113801A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371257193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أنواع ريادة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bg1"/>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3805AB92-AD8A-E78A-9B39-5C88224AA0BA}"/>
              </a:ext>
            </a:extLst>
          </p:cNvPr>
          <p:cNvSpPr txBox="1"/>
          <p:nvPr/>
        </p:nvSpPr>
        <p:spPr>
          <a:xfrm>
            <a:off x="163544" y="922240"/>
            <a:ext cx="11729233" cy="5909310"/>
          </a:xfrm>
          <a:prstGeom prst="rect">
            <a:avLst/>
          </a:prstGeom>
          <a:noFill/>
        </p:spPr>
        <p:txBody>
          <a:bodyPr wrap="square">
            <a:spAutoFit/>
          </a:bodyPr>
          <a:lstStyle/>
          <a:p>
            <a:pPr algn="just" rtl="1"/>
            <a:endParaRPr lang="ar-AE" b="0" i="0" dirty="0">
              <a:effectLst/>
              <a:latin typeface="DroidArabicKufi-Regular"/>
              <a:cs typeface="Alexandria" pitchFamily="2" charset="-78"/>
            </a:endParaRPr>
          </a:p>
          <a:p>
            <a:pPr algn="just" rtl="1"/>
            <a:r>
              <a:rPr lang="ar-JO" b="0" i="0" dirty="0">
                <a:effectLst/>
                <a:latin typeface="DroidArabicKufi-Regular"/>
                <a:cs typeface="Alexandria" pitchFamily="2" charset="-78"/>
              </a:rPr>
              <a:t>ريادة الأعمال تُعتبر من العوامل الأساسية للنمو الاقتصادي والابتكار، وتتنوع أشكالها لتشمل مختلف الأحجام والأهداف. </a:t>
            </a:r>
            <a:r>
              <a:rPr lang="ar-AE" b="1" dirty="0" err="1">
                <a:latin typeface="DroidArabicKufi-Regular"/>
                <a:cs typeface="Alexandria" pitchFamily="2" charset="-78"/>
              </a:rPr>
              <a:t>وت</a:t>
            </a:r>
            <a:r>
              <a:rPr lang="ar-JO" b="1" i="0" dirty="0">
                <a:effectLst/>
                <a:latin typeface="DroidArabicKufi-Regular"/>
                <a:cs typeface="Alexandria" pitchFamily="2" charset="-78"/>
              </a:rPr>
              <a:t>ُصنَّف ريادة الأعمال إلى ستة أنواع كما يأتي: </a:t>
            </a:r>
          </a:p>
          <a:p>
            <a:pPr algn="just" rtl="1"/>
            <a:endParaRPr lang="ar-AE" b="0" i="0" dirty="0">
              <a:effectLst/>
              <a:latin typeface="DroidArabicKufi-Regular"/>
              <a:cs typeface="Alexandria" pitchFamily="2" charset="-78"/>
            </a:endParaRPr>
          </a:p>
          <a:p>
            <a:pPr algn="just" rtl="1"/>
            <a:r>
              <a:rPr lang="ar-AE" b="1" i="0" dirty="0">
                <a:solidFill>
                  <a:srgbClr val="00B0F0"/>
                </a:solidFill>
                <a:effectLst/>
                <a:latin typeface="DroidArabicKufi-Regular"/>
                <a:cs typeface="Alexandria" pitchFamily="2" charset="-78"/>
              </a:rPr>
              <a:t>1-</a:t>
            </a:r>
            <a:r>
              <a:rPr lang="ar-JO" b="1" i="0" dirty="0">
                <a:solidFill>
                  <a:srgbClr val="00B0F0"/>
                </a:solidFill>
                <a:effectLst/>
                <a:latin typeface="DroidArabicKufi-Regular"/>
                <a:cs typeface="Alexandria" pitchFamily="2" charset="-78"/>
              </a:rPr>
              <a:t>ريادة الأعمال الصغيرة </a:t>
            </a:r>
            <a:r>
              <a:rPr lang="ar-JO" b="0" i="0" dirty="0">
                <a:effectLst/>
                <a:latin typeface="DroidArabicKufi-Regular"/>
                <a:cs typeface="Alexandria" pitchFamily="2" charset="-78"/>
              </a:rPr>
              <a:t>تُشكل اللبنات الأولى لأي اقتصاد، مرورًا بالمشاريع القابلة للتطوير التي تسعى لإحداث تغيير مجتمعي وجذب الاستثمارات، </a:t>
            </a:r>
            <a:r>
              <a:rPr lang="ar-AE" b="0" i="0" dirty="0">
                <a:effectLst/>
                <a:latin typeface="DroidArabicKufi-Regular"/>
                <a:cs typeface="Alexandria" pitchFamily="2" charset="-78"/>
              </a:rPr>
              <a:t>و</a:t>
            </a:r>
            <a:r>
              <a:rPr lang="ar-JO" b="0" i="0" dirty="0">
                <a:effectLst/>
                <a:latin typeface="DroidArabicKufi-Regular"/>
                <a:cs typeface="Alexandria" pitchFamily="2" charset="-78"/>
              </a:rPr>
              <a:t>تشمل المشاريع الفردية أو العائلية.</a:t>
            </a:r>
          </a:p>
          <a:p>
            <a:pPr algn="just" rtl="1"/>
            <a:endParaRPr lang="ar-AE" b="0" i="0" dirty="0">
              <a:effectLst/>
              <a:latin typeface="DroidArabicKufi-Regular"/>
              <a:cs typeface="Alexandria" pitchFamily="2" charset="-78"/>
            </a:endParaRPr>
          </a:p>
          <a:p>
            <a:pPr algn="just" rtl="1"/>
            <a:r>
              <a:rPr lang="ar-AE" b="1" i="0" dirty="0">
                <a:solidFill>
                  <a:srgbClr val="00B0F0"/>
                </a:solidFill>
                <a:effectLst/>
                <a:latin typeface="DroidArabicKufi-Regular"/>
                <a:cs typeface="Alexandria" pitchFamily="2" charset="-78"/>
              </a:rPr>
              <a:t>2-</a:t>
            </a:r>
            <a:r>
              <a:rPr lang="ar-JO" b="1" i="0" dirty="0">
                <a:solidFill>
                  <a:srgbClr val="00B0F0"/>
                </a:solidFill>
                <a:effectLst/>
                <a:latin typeface="DroidArabicKufi-Regular"/>
                <a:cs typeface="Alexandria" pitchFamily="2" charset="-78"/>
              </a:rPr>
              <a:t>ريادة الأعمال القابلة للتطوير</a:t>
            </a:r>
            <a:r>
              <a:rPr lang="ar-JO" b="0" i="0" dirty="0">
                <a:effectLst/>
                <a:latin typeface="DroidArabicKufi-Regular"/>
                <a:cs typeface="Alexandria" pitchFamily="2" charset="-78"/>
              </a:rPr>
              <a:t>: يُركّز في البحث على الأنشطة التجارية والتجريبية القابلة للقياس، تعدّ ريادة الأعمال القابلة للتطوير أحد أصعب أنواع ريادة الأعمال مقارنةً بالأنواع الأخرى، إذ تعتمد على إيمان ورؤية رائد الأعمال اتجاه فكرة معينة يرى أنها قادرة على التأثير بشكل إيجابي على المجتمع. لذلك يعد  </a:t>
            </a:r>
            <a:r>
              <a:rPr lang="ar-JO" dirty="0">
                <a:latin typeface="DroidArabicKufi-Regular"/>
                <a:cs typeface="Alexandria" pitchFamily="2" charset="-78"/>
              </a:rPr>
              <a:t>قلة الرياديين </a:t>
            </a:r>
            <a:r>
              <a:rPr lang="ar-JO" b="0" i="0" dirty="0">
                <a:effectLst/>
                <a:latin typeface="DroidArabicKufi-Regular"/>
                <a:cs typeface="Alexandria" pitchFamily="2" charset="-78"/>
              </a:rPr>
              <a:t>المغامرين أحد أشهر سلبيات ريادة الأعمال القابلة للتطوير، لأنها تتطلب مستثمرين رياديين مؤمنين بنجاح أفكارهم بشكل. ومن الأمثلة على ريادة الأعمال القابلة للتطوير : شركة أوبر، إذ تمكنّت شركة أوبر من إحداث ثورة في صناعة سيارة الأجرة عندما ظهرت على الساحة للوهلة الأول</a:t>
            </a:r>
            <a:r>
              <a:rPr lang="ar-AE" b="0" i="0" dirty="0">
                <a:effectLst/>
                <a:latin typeface="DroidArabicKufi-Regular"/>
                <a:cs typeface="Alexandria" pitchFamily="2" charset="-78"/>
              </a:rPr>
              <a:t>ى</a:t>
            </a:r>
            <a:r>
              <a:rPr lang="ar-JO" b="0" i="0" dirty="0">
                <a:effectLst/>
                <a:latin typeface="DroidArabicKufi-Regular"/>
                <a:cs typeface="Alexandria" pitchFamily="2" charset="-78"/>
              </a:rPr>
              <a:t>.</a:t>
            </a:r>
          </a:p>
          <a:p>
            <a:pPr algn="just" rtl="1"/>
            <a:endParaRPr lang="ar-AE" dirty="0">
              <a:latin typeface="DroidArabicKufi-Regular"/>
              <a:cs typeface="Alexandria" pitchFamily="2" charset="-78"/>
            </a:endParaRPr>
          </a:p>
          <a:p>
            <a:pPr algn="just" rtl="1"/>
            <a:r>
              <a:rPr lang="ar-AE" b="1" i="0" dirty="0">
                <a:solidFill>
                  <a:srgbClr val="00B0F0"/>
                </a:solidFill>
                <a:effectLst/>
                <a:latin typeface="DroidArabicKufi-Regular"/>
                <a:cs typeface="Alexandria" pitchFamily="2" charset="-78"/>
              </a:rPr>
              <a:t>3-</a:t>
            </a:r>
            <a:r>
              <a:rPr lang="ar-JO" b="1" i="0" dirty="0">
                <a:solidFill>
                  <a:srgbClr val="00B0F0"/>
                </a:solidFill>
                <a:effectLst/>
                <a:latin typeface="DroidArabicKufi-Regular"/>
                <a:cs typeface="Alexandria" pitchFamily="2" charset="-78"/>
              </a:rPr>
              <a:t>ريادة الشركات الكبيرة</a:t>
            </a:r>
            <a:r>
              <a:rPr lang="ar-AE" b="1" i="0" dirty="0">
                <a:solidFill>
                  <a:srgbClr val="00B0F0"/>
                </a:solidFill>
                <a:effectLst/>
                <a:latin typeface="DroidArabicKufi-Regular"/>
                <a:cs typeface="Alexandria" pitchFamily="2" charset="-78"/>
              </a:rPr>
              <a:t>:</a:t>
            </a:r>
            <a:r>
              <a:rPr lang="ar-JO" b="1" i="0" dirty="0">
                <a:solidFill>
                  <a:srgbClr val="00B0F0"/>
                </a:solidFill>
                <a:effectLst/>
                <a:latin typeface="DroidArabicKufi-Regular"/>
                <a:cs typeface="Alexandria" pitchFamily="2" charset="-78"/>
              </a:rPr>
              <a:t> </a:t>
            </a:r>
            <a:r>
              <a:rPr lang="ar-JO" b="0" i="0" dirty="0">
                <a:effectLst/>
                <a:latin typeface="DroidArabicKufi-Regular"/>
                <a:cs typeface="Alexandria" pitchFamily="2" charset="-78"/>
              </a:rPr>
              <a:t>التي تُركز على الابتكار المستمر وتوسيع الأسواق. </a:t>
            </a:r>
            <a:r>
              <a:rPr lang="ar-AE" b="0" i="0" dirty="0">
                <a:effectLst/>
                <a:latin typeface="DroidArabicKufi-Regular"/>
                <a:cs typeface="Alexandria" pitchFamily="2" charset="-78"/>
              </a:rPr>
              <a:t>حيث </a:t>
            </a:r>
            <a:r>
              <a:rPr lang="ar-JO" b="0" i="0" dirty="0">
                <a:effectLst/>
                <a:latin typeface="DroidArabicKufi-Regular"/>
                <a:cs typeface="Alexandria" pitchFamily="2" charset="-78"/>
              </a:rPr>
              <a:t>تستمرّ الشركات الكبيرة في تقديم وتعديل منتجاتها الرئيسية، إذ يؤدّي التقدّم لتكنولوجي، وتفضيلات العملاء، والمنافسة الجديدة إلى زيادة الضغط على هذه الشركات لإنتاج منتجات مبتكرة وطرحها للبيع إلى مجموعة جديدة من العملاء في أسواق جديدة ومختلفة. ويكون ذلك إمّا من خلال عمليات الاستحواذ على الشركات الأخرى والمنافسين مثل: عمليات استحواذ شركة فيسبوك على تطبيق واتس آب </a:t>
            </a:r>
            <a:r>
              <a:rPr lang="ar-JO" b="0" i="0" dirty="0" err="1">
                <a:effectLst/>
                <a:latin typeface="DroidArabicKufi-Regular"/>
                <a:cs typeface="Alexandria" pitchFamily="2" charset="-78"/>
              </a:rPr>
              <a:t>وانستجرام</a:t>
            </a:r>
            <a:r>
              <a:rPr lang="ar-JO" b="0" i="0" dirty="0">
                <a:effectLst/>
                <a:latin typeface="DroidArabicKufi-Regular"/>
                <a:cs typeface="Alexandria" pitchFamily="2" charset="-78"/>
              </a:rPr>
              <a:t> لتوسيع قاعدة العملاء الحاليين، أو عن طريق بناء شركات فرعية للشركة الأم من الصفر لتقديم خدمات أو منتجات جديدة </a:t>
            </a:r>
            <a:endParaRPr lang="ar-AE" b="0" i="0" dirty="0">
              <a:effectLst/>
              <a:latin typeface="DroidArabicKufi-Regular"/>
              <a:cs typeface="Alexandria" pitchFamily="2" charset="-78"/>
            </a:endParaRPr>
          </a:p>
          <a:p>
            <a:pPr algn="just" rtl="1"/>
            <a:endParaRPr lang="ar-AE" dirty="0">
              <a:latin typeface="DroidArabicKufi-Regular"/>
              <a:cs typeface="Alexandria" pitchFamily="2" charset="-78"/>
            </a:endParaRPr>
          </a:p>
        </p:txBody>
      </p:sp>
      <p:pic>
        <p:nvPicPr>
          <p:cNvPr id="7" name="Graphic 21">
            <a:extLst>
              <a:ext uri="{FF2B5EF4-FFF2-40B4-BE49-F238E27FC236}">
                <a16:creationId xmlns:a16="http://schemas.microsoft.com/office/drawing/2014/main" id="{CA52A28F-B4F1-7DE7-6D0E-B3C3FE41A4F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
        <p:nvSpPr>
          <p:cNvPr id="2" name="TextBox 1">
            <a:extLst>
              <a:ext uri="{FF2B5EF4-FFF2-40B4-BE49-F238E27FC236}">
                <a16:creationId xmlns:a16="http://schemas.microsoft.com/office/drawing/2014/main" id="{D4AFBF09-156C-46B5-29FA-424486EC054C}"/>
              </a:ext>
            </a:extLst>
          </p:cNvPr>
          <p:cNvSpPr txBox="1"/>
          <p:nvPr/>
        </p:nvSpPr>
        <p:spPr>
          <a:xfrm>
            <a:off x="7170540" y="6505991"/>
            <a:ext cx="6094520" cy="369332"/>
          </a:xfrm>
          <a:prstGeom prst="rect">
            <a:avLst/>
          </a:prstGeom>
          <a:noFill/>
        </p:spPr>
        <p:txBody>
          <a:bodyPr wrap="square">
            <a:spAutoFit/>
          </a:bodyPr>
          <a:lstStyle/>
          <a:p>
            <a:r>
              <a:rPr lang="en-GB" dirty="0">
                <a:solidFill>
                  <a:srgbClr val="00B0F0"/>
                </a:solidFill>
              </a:rPr>
              <a:t>https://blog.mostaql.com/entrepreneurship-types/</a:t>
            </a:r>
            <a:endParaRPr lang="ar-JO" dirty="0">
              <a:solidFill>
                <a:srgbClr val="00B0F0"/>
              </a:solidFill>
              <a:cs typeface="Alexandria" pitchFamily="2" charset="-78"/>
            </a:endParaRPr>
          </a:p>
        </p:txBody>
      </p:sp>
    </p:spTree>
    <p:extLst>
      <p:ext uri="{BB962C8B-B14F-4D97-AF65-F5344CB8AC3E}">
        <p14:creationId xmlns:p14="http://schemas.microsoft.com/office/powerpoint/2010/main" val="233440388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752118"/>
            <a:ext cx="11993336" cy="6244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أنواع ريادة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bg1"/>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9" name="TextBox 8">
            <a:extLst>
              <a:ext uri="{FF2B5EF4-FFF2-40B4-BE49-F238E27FC236}">
                <a16:creationId xmlns:a16="http://schemas.microsoft.com/office/drawing/2014/main" id="{3805AB92-AD8A-E78A-9B39-5C88224AA0BA}"/>
              </a:ext>
            </a:extLst>
          </p:cNvPr>
          <p:cNvSpPr txBox="1"/>
          <p:nvPr/>
        </p:nvSpPr>
        <p:spPr>
          <a:xfrm>
            <a:off x="245004" y="750570"/>
            <a:ext cx="11811930" cy="6294031"/>
          </a:xfrm>
          <a:prstGeom prst="rect">
            <a:avLst/>
          </a:prstGeom>
          <a:noFill/>
        </p:spPr>
        <p:txBody>
          <a:bodyPr wrap="square">
            <a:spAutoFit/>
          </a:bodyPr>
          <a:lstStyle/>
          <a:p>
            <a:pPr algn="just" rtl="1"/>
            <a:endParaRPr lang="ar-JO" sz="1700" dirty="0">
              <a:solidFill>
                <a:srgbClr val="333333"/>
              </a:solidFill>
              <a:latin typeface="DroidArabicKufi-Regular"/>
              <a:cs typeface="Alexandria" pitchFamily="2" charset="-78"/>
            </a:endParaRPr>
          </a:p>
          <a:p>
            <a:pPr algn="just" rtl="1"/>
            <a:r>
              <a:rPr lang="ar-JO" sz="1700" b="0" i="0" dirty="0">
                <a:solidFill>
                  <a:srgbClr val="333333"/>
                </a:solidFill>
                <a:effectLst/>
                <a:latin typeface="DroidArabicKufi-Regular"/>
                <a:cs typeface="Alexandria" pitchFamily="2" charset="-78"/>
              </a:rPr>
              <a:t> </a:t>
            </a:r>
            <a:r>
              <a:rPr lang="ar-JO" sz="1700" b="0" i="0" dirty="0">
                <a:solidFill>
                  <a:srgbClr val="00B0F0"/>
                </a:solidFill>
                <a:effectLst/>
                <a:latin typeface="DroidArabicKufi-Regular"/>
                <a:cs typeface="Alexandria" pitchFamily="2" charset="-78"/>
              </a:rPr>
              <a:t>4</a:t>
            </a:r>
            <a:r>
              <a:rPr lang="ar-JO" sz="1700" b="0" i="0" dirty="0">
                <a:solidFill>
                  <a:srgbClr val="333333"/>
                </a:solidFill>
                <a:effectLst/>
                <a:latin typeface="DroidArabicKufi-Regular"/>
                <a:cs typeface="Alexandria" pitchFamily="2" charset="-78"/>
              </a:rPr>
              <a:t>.</a:t>
            </a:r>
            <a:r>
              <a:rPr lang="ar-JO" sz="1700" b="1" i="0" dirty="0">
                <a:solidFill>
                  <a:srgbClr val="00B0F0"/>
                </a:solidFill>
                <a:effectLst/>
                <a:latin typeface="DroidArabicKufi-Regular"/>
                <a:cs typeface="Alexandria" pitchFamily="2" charset="-78"/>
              </a:rPr>
              <a:t>الريادة الاجتماعية</a:t>
            </a:r>
            <a:r>
              <a:rPr lang="ar-JO" sz="1700" b="0" i="0" dirty="0">
                <a:solidFill>
                  <a:srgbClr val="00B0F0"/>
                </a:solidFill>
                <a:effectLst/>
                <a:latin typeface="DroidArabicKufi-Regular"/>
                <a:cs typeface="Alexandria" pitchFamily="2" charset="-78"/>
              </a:rPr>
              <a:t>: </a:t>
            </a:r>
            <a:endParaRPr lang="ar-AE" sz="1700" b="0" i="0" dirty="0">
              <a:solidFill>
                <a:srgbClr val="00B0F0"/>
              </a:solidFill>
              <a:effectLst/>
              <a:latin typeface="DroidArabicKufi-Regular"/>
              <a:cs typeface="Alexandria" pitchFamily="2" charset="-78"/>
            </a:endParaRPr>
          </a:p>
          <a:p>
            <a:pPr algn="just" rtl="1"/>
            <a:r>
              <a:rPr lang="ar-JO" sz="1700" b="0" i="0" dirty="0">
                <a:solidFill>
                  <a:srgbClr val="333333"/>
                </a:solidFill>
                <a:effectLst/>
                <a:latin typeface="DroidArabicKufi-Regular"/>
                <a:cs typeface="Alexandria" pitchFamily="2" charset="-78"/>
              </a:rPr>
              <a:t>يُركّز هذا النوع من الريادة على إنتاج المنتجات وتقديم الخدمات التي تحلّ المشاكل المجتمعية وتُغطّي احتياجات المجتمع دون الاهتمام بالأرباح المالية. </a:t>
            </a:r>
            <a:r>
              <a:rPr lang="ar-AE" sz="1700" b="0" i="0" dirty="0">
                <a:solidFill>
                  <a:srgbClr val="333333"/>
                </a:solidFill>
                <a:effectLst/>
                <a:latin typeface="DroidArabicKufi-Regular"/>
                <a:cs typeface="Alexandria" pitchFamily="2" charset="-78"/>
              </a:rPr>
              <a:t>و</a:t>
            </a:r>
            <a:r>
              <a:rPr lang="ar-JO" sz="1700" b="0" i="0" dirty="0">
                <a:solidFill>
                  <a:srgbClr val="333333"/>
                </a:solidFill>
                <a:effectLst/>
                <a:latin typeface="DroidArabicKufi-Regular"/>
                <a:cs typeface="Alexandria" pitchFamily="2" charset="-78"/>
              </a:rPr>
              <a:t>تركّز على حل المشاكل المجتمعية الشائعة مثل: توفير الغذاء، تطوير التعليم، محاربة الفقر، الحفاظ على البيئة وغيرها من المشاكل الأخرى. حيث تقوم الشركات في هذا النوع من ريادة الأعمال بتطوير خدمات ومنتجات تهدف لحل هذه المشاكل. </a:t>
            </a:r>
            <a:r>
              <a:rPr lang="ar-JO" sz="1700" dirty="0">
                <a:solidFill>
                  <a:srgbClr val="333333"/>
                </a:solidFill>
                <a:latin typeface="DroidArabicKufi-Regular"/>
                <a:cs typeface="Alexandria" pitchFamily="2" charset="-78"/>
              </a:rPr>
              <a:t>كما </a:t>
            </a:r>
            <a:r>
              <a:rPr lang="ar-JO" sz="1700" b="0" i="0" dirty="0">
                <a:solidFill>
                  <a:srgbClr val="333333"/>
                </a:solidFill>
                <a:effectLst/>
                <a:latin typeface="DroidArabicKufi-Regular"/>
                <a:cs typeface="Alexandria" pitchFamily="2" charset="-78"/>
              </a:rPr>
              <a:t>يطلق على هذا النوع من الشركات أو المؤسسات في بعض الأحيان “</a:t>
            </a:r>
            <a:r>
              <a:rPr lang="ar-JO" sz="1700" b="1" i="0" dirty="0">
                <a:solidFill>
                  <a:srgbClr val="333333"/>
                </a:solidFill>
                <a:effectLst/>
                <a:latin typeface="DroidArabicKufi-Regular"/>
                <a:cs typeface="Alexandria" pitchFamily="2" charset="-78"/>
              </a:rPr>
              <a:t>المنظمات غير الربحية</a:t>
            </a:r>
            <a:r>
              <a:rPr lang="ar-JO" sz="1700" b="0" i="0" dirty="0">
                <a:solidFill>
                  <a:srgbClr val="333333"/>
                </a:solidFill>
                <a:effectLst/>
                <a:latin typeface="DroidArabicKufi-Regular"/>
                <a:cs typeface="Alexandria" pitchFamily="2" charset="-78"/>
              </a:rPr>
              <a:t>”. ومن الأمثلة على ريادة الأعمال الاجتماعية : شركة سيفينث جينريشن، والتي تأسست عام 1988، لبيع منتجات التنظيف والعناية الشخصية الصديقة للبيئة ، </a:t>
            </a:r>
            <a:endParaRPr lang="ar-AE" sz="1700" b="0" i="0" dirty="0">
              <a:solidFill>
                <a:srgbClr val="333333"/>
              </a:solidFill>
              <a:effectLst/>
              <a:latin typeface="DroidArabicKufi-Regular"/>
              <a:cs typeface="Alexandria" pitchFamily="2" charset="-78"/>
            </a:endParaRPr>
          </a:p>
          <a:p>
            <a:pPr algn="just" rtl="1"/>
            <a:r>
              <a:rPr lang="ar-JO" sz="1700" b="1" i="0" dirty="0">
                <a:solidFill>
                  <a:srgbClr val="00B0F0"/>
                </a:solidFill>
                <a:effectLst/>
                <a:latin typeface="Noto Kufi Arabic"/>
                <a:cs typeface="Alexandria" pitchFamily="2" charset="-78"/>
              </a:rPr>
              <a:t>5. ريادة الأعمال الابتكارية</a:t>
            </a:r>
          </a:p>
          <a:p>
            <a:pPr algn="just" rtl="1"/>
            <a:r>
              <a:rPr lang="ar-JO" sz="1700" b="0" i="0" dirty="0">
                <a:solidFill>
                  <a:srgbClr val="3D4957"/>
                </a:solidFill>
                <a:effectLst/>
                <a:latin typeface="Noto Naskh Arabic"/>
                <a:cs typeface="Alexandria" pitchFamily="2" charset="-78"/>
              </a:rPr>
              <a:t>تعدّ ريادة الأعمال الابتكارية أحد أنواع المشاريع الريادية التي تركّز على الاختراعات والأفكار الجديدة والمبتكرة، بهدف تحويلها فيما بعد إلى مشاريع تجارية ناجحة على أرض الواقع. تهدف الشركات التي تعتمد على هذا الأسلوب في نموذج عملها إلى تحسين حياة الأشخاص وحل مشاكلهم من خلال تطوير منتجات وخدمات جديدة تسهم في تحقيق هذا الهدف. تعدّ شركة تسلا للسيارات الكهربائية والتي تأسست في عام 2003، واحدة من أشهر أنواع المشاريع الريادية الابتكارية حول العالم. حيث سعت الشركة إلى ابتكار نوع جديد من السيارات يعمل بالكهرباء بدلًا من الوقود</a:t>
            </a:r>
          </a:p>
          <a:p>
            <a:pPr algn="just" rtl="1"/>
            <a:r>
              <a:rPr lang="ar-JO" sz="1700" b="1" i="0" dirty="0">
                <a:solidFill>
                  <a:srgbClr val="00B0F0"/>
                </a:solidFill>
                <a:effectLst/>
                <a:latin typeface="Noto Kufi Arabic"/>
                <a:cs typeface="Alexandria" pitchFamily="2" charset="-78"/>
              </a:rPr>
              <a:t>6. ريادة الأعمال الداخلية</a:t>
            </a:r>
          </a:p>
          <a:p>
            <a:pPr algn="just" rtl="1"/>
            <a:r>
              <a:rPr lang="ar-JO" sz="1700" b="0" i="0" dirty="0">
                <a:effectLst/>
                <a:latin typeface="Noto Naskh Arabic"/>
                <a:cs typeface="Alexandria" pitchFamily="2" charset="-78"/>
              </a:rPr>
              <a:t>ريادة الأعمال الداخلية تمثل جسراً بين الإبداع الفردي والنمو المؤسسي، حيث توفر البيئة المناسبة للموظفين ليكونوا مبتكرين ومساهمين في تطوير شركاتهم. هذا النوع من ريادة الأعمال يعزز ثقافة الابتكار ويشجع على التفكير الإبداعي، مما يؤدي إلى تحسين المنتجات والخدمات</a:t>
            </a:r>
            <a:r>
              <a:rPr lang="ar-AE" sz="1700" dirty="0">
                <a:latin typeface="Noto Naskh Arabic"/>
                <a:cs typeface="Alexandria" pitchFamily="2" charset="-78"/>
              </a:rPr>
              <a:t> و</a:t>
            </a:r>
            <a:r>
              <a:rPr lang="ar-JO" sz="1700" b="0" i="0" dirty="0">
                <a:effectLst/>
                <a:latin typeface="Noto Naskh Arabic"/>
                <a:cs typeface="Alexandria" pitchFamily="2" charset="-78"/>
              </a:rPr>
              <a:t>من الأمثلة البارزة على ريادة الأعمال شركة جوجل، التي تشجع موظفيها على تخصيص وقت لمشاريعهم الخاصة، </a:t>
            </a:r>
            <a:endParaRPr lang="ar-AE" sz="1700" b="0" i="0" dirty="0">
              <a:effectLst/>
              <a:latin typeface="Noto Naskh Arabic"/>
              <a:cs typeface="Alexandria" pitchFamily="2" charset="-78"/>
            </a:endParaRPr>
          </a:p>
          <a:p>
            <a:pPr algn="just" rtl="1"/>
            <a:endParaRPr lang="ar-JO" sz="1600" dirty="0">
              <a:cs typeface="Alexandria" pitchFamily="2" charset="-78"/>
            </a:endParaRPr>
          </a:p>
          <a:p>
            <a:pPr algn="just" rtl="1"/>
            <a:r>
              <a:rPr lang="ar-JO" sz="1600" b="1" dirty="0">
                <a:cs typeface="Alexandria" pitchFamily="2" charset="-78"/>
              </a:rPr>
              <a:t>كل نوع من هذه الأنواع يُسهم بشكل مختلف في الاقتصاد، ويتطلب مجموعة متنوعة من المهارات والموارد والاستراتيجيات للنجاح. وبينما تُعد المشاريع الصغيرة أساسية للتنمية المحلية، تُعتبر المشاريع القابلة للتطوير محركًا للابتكار والتغيير الاجتماعي، وتُساهم الشركات الكبيرة في تعزيز القدرة التنافسية والتوسع العالمي. </a:t>
            </a:r>
          </a:p>
          <a:p>
            <a:pPr algn="just" rtl="1"/>
            <a:endParaRPr lang="ar-JO" sz="1600" dirty="0">
              <a:cs typeface="Alexandria" pitchFamily="2" charset="-78"/>
            </a:endParaRPr>
          </a:p>
        </p:txBody>
      </p:sp>
      <p:pic>
        <p:nvPicPr>
          <p:cNvPr id="8" name="Graphic 21">
            <a:extLst>
              <a:ext uri="{FF2B5EF4-FFF2-40B4-BE49-F238E27FC236}">
                <a16:creationId xmlns:a16="http://schemas.microsoft.com/office/drawing/2014/main" id="{37F2D2A2-F639-EC28-453A-02DF9292BDE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0000" y="-163775"/>
            <a:ext cx="2305141" cy="1076343"/>
          </a:xfrm>
          <a:prstGeom prst="rect">
            <a:avLst/>
          </a:prstGeom>
        </p:spPr>
      </p:pic>
    </p:spTree>
    <p:extLst>
      <p:ext uri="{BB962C8B-B14F-4D97-AF65-F5344CB8AC3E}">
        <p14:creationId xmlns:p14="http://schemas.microsoft.com/office/powerpoint/2010/main" val="299034643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381153" y="152799"/>
            <a:ext cx="447762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effectLst/>
                <a:uLnTx/>
                <a:uFillTx/>
                <a:latin typeface="Alexandria" pitchFamily="2" charset="-78"/>
                <a:ea typeface="+mn-ea"/>
                <a:cs typeface="Alexandria" pitchFamily="2" charset="-78"/>
              </a:rPr>
              <a:t>ملخص ل</a:t>
            </a: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أنواع ريادة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bg1"/>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pic>
        <p:nvPicPr>
          <p:cNvPr id="8" name="Graphic 21">
            <a:extLst>
              <a:ext uri="{FF2B5EF4-FFF2-40B4-BE49-F238E27FC236}">
                <a16:creationId xmlns:a16="http://schemas.microsoft.com/office/drawing/2014/main" id="{37F2D2A2-F639-EC28-453A-02DF9292BDE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graphicFrame>
        <p:nvGraphicFramePr>
          <p:cNvPr id="2" name="Table 1">
            <a:extLst>
              <a:ext uri="{FF2B5EF4-FFF2-40B4-BE49-F238E27FC236}">
                <a16:creationId xmlns:a16="http://schemas.microsoft.com/office/drawing/2014/main" id="{3ABE142A-241D-4828-5C12-EE98278194C6}"/>
              </a:ext>
            </a:extLst>
          </p:cNvPr>
          <p:cNvGraphicFramePr>
            <a:graphicFrameLocks noGrp="1"/>
          </p:cNvGraphicFramePr>
          <p:nvPr>
            <p:extLst>
              <p:ext uri="{D42A27DB-BD31-4B8C-83A1-F6EECF244321}">
                <p14:modId xmlns:p14="http://schemas.microsoft.com/office/powerpoint/2010/main" val="2898896478"/>
              </p:ext>
            </p:extLst>
          </p:nvPr>
        </p:nvGraphicFramePr>
        <p:xfrm>
          <a:off x="99332" y="1118906"/>
          <a:ext cx="11950146" cy="5271326"/>
        </p:xfrm>
        <a:graphic>
          <a:graphicData uri="http://schemas.openxmlformats.org/drawingml/2006/table">
            <a:tbl>
              <a:tblPr rtl="1" firstRow="1" firstCol="1" bandRow="1"/>
              <a:tblGrid>
                <a:gridCol w="3135889">
                  <a:extLst>
                    <a:ext uri="{9D8B030D-6E8A-4147-A177-3AD203B41FA5}">
                      <a16:colId xmlns:a16="http://schemas.microsoft.com/office/drawing/2014/main" val="3484739533"/>
                    </a:ext>
                  </a:extLst>
                </a:gridCol>
                <a:gridCol w="4476307">
                  <a:extLst>
                    <a:ext uri="{9D8B030D-6E8A-4147-A177-3AD203B41FA5}">
                      <a16:colId xmlns:a16="http://schemas.microsoft.com/office/drawing/2014/main" val="39990611"/>
                    </a:ext>
                  </a:extLst>
                </a:gridCol>
                <a:gridCol w="4337950">
                  <a:extLst>
                    <a:ext uri="{9D8B030D-6E8A-4147-A177-3AD203B41FA5}">
                      <a16:colId xmlns:a16="http://schemas.microsoft.com/office/drawing/2014/main" val="1744350047"/>
                    </a:ext>
                  </a:extLst>
                </a:gridCol>
              </a:tblGrid>
              <a:tr h="0">
                <a:tc>
                  <a:txBody>
                    <a:bodyPr/>
                    <a:lstStyle/>
                    <a:p>
                      <a:pPr marL="0" marR="0" algn="ctr" rtl="1">
                        <a:lnSpc>
                          <a:spcPct val="107000"/>
                        </a:lnSpc>
                        <a:spcBef>
                          <a:spcPts val="0"/>
                        </a:spcBef>
                        <a:spcAft>
                          <a:spcPts val="0"/>
                        </a:spcAft>
                      </a:pPr>
                      <a:r>
                        <a:rPr lang="ar-SA" sz="1500" b="1" kern="0" dirty="0">
                          <a:effectLst/>
                          <a:latin typeface="Calibri" panose="020F0502020204030204" pitchFamily="34" charset="0"/>
                          <a:ea typeface="Times New Roman" panose="02020603050405020304" pitchFamily="18" charset="0"/>
                          <a:cs typeface="Alexandria" pitchFamily="2" charset="-78"/>
                        </a:rPr>
                        <a:t>النوع</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71450" marB="1714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rtl="1">
                        <a:lnSpc>
                          <a:spcPct val="107000"/>
                        </a:lnSpc>
                        <a:spcBef>
                          <a:spcPts val="0"/>
                        </a:spcBef>
                        <a:spcAft>
                          <a:spcPts val="0"/>
                        </a:spcAft>
                      </a:pPr>
                      <a:r>
                        <a:rPr lang="ar-SA" sz="1500" b="1" kern="0">
                          <a:effectLst/>
                          <a:latin typeface="Calibri" panose="020F0502020204030204" pitchFamily="34" charset="0"/>
                          <a:ea typeface="Times New Roman" panose="02020603050405020304" pitchFamily="18" charset="0"/>
                          <a:cs typeface="Alexandria" pitchFamily="2" charset="-78"/>
                        </a:rPr>
                        <a:t>الوصف</a:t>
                      </a:r>
                      <a:endParaRPr lang="en-US" sz="1500" kern="1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71450" marB="1714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rtl="1">
                        <a:lnSpc>
                          <a:spcPct val="107000"/>
                        </a:lnSpc>
                        <a:spcBef>
                          <a:spcPts val="0"/>
                        </a:spcBef>
                        <a:spcAft>
                          <a:spcPts val="0"/>
                        </a:spcAft>
                      </a:pPr>
                      <a:r>
                        <a:rPr lang="ar-SA" sz="1500" b="1" kern="0" dirty="0">
                          <a:effectLst/>
                          <a:latin typeface="Calibri" panose="020F0502020204030204" pitchFamily="34" charset="0"/>
                          <a:ea typeface="Times New Roman" panose="02020603050405020304" pitchFamily="18" charset="0"/>
                          <a:cs typeface="Alexandria" pitchFamily="2" charset="-78"/>
                        </a:rPr>
                        <a:t>مثال</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71450" marB="1714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12225263"/>
                  </a:ext>
                </a:extLst>
              </a:tr>
              <a:tr h="0">
                <a:tc>
                  <a:txBody>
                    <a:bodyPr/>
                    <a:lstStyle/>
                    <a:p>
                      <a:pPr marL="0" marR="0" algn="r" rtl="1">
                        <a:lnSpc>
                          <a:spcPct val="107000"/>
                        </a:lnSpc>
                        <a:spcBef>
                          <a:spcPts val="0"/>
                        </a:spcBef>
                        <a:spcAft>
                          <a:spcPts val="0"/>
                        </a:spcAft>
                      </a:pPr>
                      <a:r>
                        <a:rPr lang="ar-SA" sz="1500" b="1" kern="0" dirty="0">
                          <a:effectLst/>
                          <a:latin typeface="Calibri" panose="020F0502020204030204" pitchFamily="34" charset="0"/>
                          <a:ea typeface="Times New Roman" panose="02020603050405020304" pitchFamily="18" charset="0"/>
                          <a:cs typeface="Alexandria" pitchFamily="2" charset="-78"/>
                        </a:rPr>
                        <a:t>ريادة الأعمال الصغيرة</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1">
                        <a:lnSpc>
                          <a:spcPct val="107000"/>
                        </a:lnSpc>
                        <a:spcBef>
                          <a:spcPts val="0"/>
                        </a:spcBef>
                        <a:spcAft>
                          <a:spcPts val="0"/>
                        </a:spcAft>
                      </a:pPr>
                      <a:r>
                        <a:rPr lang="ar-SA" sz="1500" kern="0">
                          <a:effectLst/>
                          <a:latin typeface="Calibri" panose="020F0502020204030204" pitchFamily="34" charset="0"/>
                          <a:ea typeface="Times New Roman" panose="02020603050405020304" pitchFamily="18" charset="0"/>
                          <a:cs typeface="Alexandria" pitchFamily="2" charset="-78"/>
                        </a:rPr>
                        <a:t>مشاريع صغيرة يديرها أفراد أو عائلات</a:t>
                      </a:r>
                      <a:endParaRPr lang="en-US" sz="1500" kern="1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1">
                        <a:lnSpc>
                          <a:spcPct val="107000"/>
                        </a:lnSpc>
                        <a:spcBef>
                          <a:spcPts val="0"/>
                        </a:spcBef>
                        <a:spcAft>
                          <a:spcPts val="0"/>
                        </a:spcAft>
                      </a:pPr>
                      <a:r>
                        <a:rPr lang="ar-SA" sz="1500" kern="0" dirty="0">
                          <a:effectLst/>
                          <a:latin typeface="Calibri" panose="020F0502020204030204" pitchFamily="34" charset="0"/>
                          <a:ea typeface="Times New Roman" panose="02020603050405020304" pitchFamily="18" charset="0"/>
                          <a:cs typeface="Alexandria" pitchFamily="2" charset="-78"/>
                        </a:rPr>
                        <a:t>المتاجر الصغيرة، محلات تصفيف الشعر</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56677673"/>
                  </a:ext>
                </a:extLst>
              </a:tr>
              <a:tr h="0">
                <a:tc>
                  <a:txBody>
                    <a:bodyPr/>
                    <a:lstStyle/>
                    <a:p>
                      <a:pPr marL="0" marR="0" algn="r" rtl="1">
                        <a:lnSpc>
                          <a:spcPct val="107000"/>
                        </a:lnSpc>
                        <a:spcBef>
                          <a:spcPts val="0"/>
                        </a:spcBef>
                        <a:spcAft>
                          <a:spcPts val="0"/>
                        </a:spcAft>
                      </a:pPr>
                      <a:r>
                        <a:rPr lang="ar-SA" sz="1500" b="1" kern="0" dirty="0">
                          <a:effectLst/>
                          <a:latin typeface="Calibri" panose="020F0502020204030204" pitchFamily="34" charset="0"/>
                          <a:ea typeface="Times New Roman" panose="02020603050405020304" pitchFamily="18" charset="0"/>
                          <a:cs typeface="Alexandria" pitchFamily="2" charset="-78"/>
                        </a:rPr>
                        <a:t>ريادة الأعمال القابلة للتطوير</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1">
                        <a:lnSpc>
                          <a:spcPct val="107000"/>
                        </a:lnSpc>
                        <a:spcBef>
                          <a:spcPts val="0"/>
                        </a:spcBef>
                        <a:spcAft>
                          <a:spcPts val="0"/>
                        </a:spcAft>
                      </a:pPr>
                      <a:r>
                        <a:rPr lang="ar-SA" sz="1500" kern="0">
                          <a:effectLst/>
                          <a:latin typeface="Calibri" panose="020F0502020204030204" pitchFamily="34" charset="0"/>
                          <a:ea typeface="Times New Roman" panose="02020603050405020304" pitchFamily="18" charset="0"/>
                          <a:cs typeface="Alexandria" pitchFamily="2" charset="-78"/>
                        </a:rPr>
                        <a:t>مشاريع تهدف لإحداث تغيير مجتمعي وجذب استثمارات كبيرة</a:t>
                      </a:r>
                      <a:endParaRPr lang="en-US" sz="1500" kern="1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1">
                        <a:lnSpc>
                          <a:spcPct val="107000"/>
                        </a:lnSpc>
                        <a:spcBef>
                          <a:spcPts val="0"/>
                        </a:spcBef>
                        <a:spcAft>
                          <a:spcPts val="0"/>
                        </a:spcAft>
                      </a:pPr>
                      <a:r>
                        <a:rPr lang="ar-JO" sz="1500" dirty="0">
                          <a:solidFill>
                            <a:srgbClr val="333333"/>
                          </a:solidFill>
                          <a:latin typeface="DroidArabicKufi-Regular"/>
                          <a:cs typeface="Alexandria" pitchFamily="2" charset="-78"/>
                        </a:rPr>
                        <a:t>مثل شركة أوبر التي أحدثت ثورة في صناعة سيارات الأجرة.</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98572419"/>
                  </a:ext>
                </a:extLst>
              </a:tr>
              <a:tr h="0">
                <a:tc>
                  <a:txBody>
                    <a:bodyPr/>
                    <a:lstStyle/>
                    <a:p>
                      <a:pPr marL="0" marR="0" algn="r" rtl="1">
                        <a:lnSpc>
                          <a:spcPct val="107000"/>
                        </a:lnSpc>
                        <a:spcBef>
                          <a:spcPts val="0"/>
                        </a:spcBef>
                        <a:spcAft>
                          <a:spcPts val="0"/>
                        </a:spcAft>
                      </a:pPr>
                      <a:r>
                        <a:rPr lang="ar-SA" sz="1500" b="1" kern="0">
                          <a:effectLst/>
                          <a:latin typeface="Calibri" panose="020F0502020204030204" pitchFamily="34" charset="0"/>
                          <a:ea typeface="Times New Roman" panose="02020603050405020304" pitchFamily="18" charset="0"/>
                          <a:cs typeface="Alexandria" pitchFamily="2" charset="-78"/>
                        </a:rPr>
                        <a:t>ريادة الشركات الكبيرة</a:t>
                      </a:r>
                      <a:endParaRPr lang="en-US" sz="1500" kern="1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1">
                        <a:lnSpc>
                          <a:spcPct val="107000"/>
                        </a:lnSpc>
                        <a:spcBef>
                          <a:spcPts val="0"/>
                        </a:spcBef>
                        <a:spcAft>
                          <a:spcPts val="0"/>
                        </a:spcAft>
                      </a:pPr>
                      <a:r>
                        <a:rPr lang="ar-SA" sz="1500" kern="0">
                          <a:effectLst/>
                          <a:latin typeface="Calibri" panose="020F0502020204030204" pitchFamily="34" charset="0"/>
                          <a:ea typeface="Times New Roman" panose="02020603050405020304" pitchFamily="18" charset="0"/>
                          <a:cs typeface="Alexandria" pitchFamily="2" charset="-78"/>
                        </a:rPr>
                        <a:t>شركات كبيرة تقدم منتجات جديدة من خلال الاستحواذ أو إنشاء شركات فرعية</a:t>
                      </a:r>
                      <a:endParaRPr lang="en-US" sz="1500" kern="1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a:r>
                        <a:rPr lang="ar-JO" sz="1500" dirty="0">
                          <a:solidFill>
                            <a:srgbClr val="333333"/>
                          </a:solidFill>
                          <a:latin typeface="DroidArabicKufi-Regular"/>
                          <a:cs typeface="Alexandria" pitchFamily="2" charset="-78"/>
                        </a:rPr>
                        <a:t>مثل استحواذ فيسبوك على واتس آب </a:t>
                      </a:r>
                      <a:r>
                        <a:rPr lang="ar-JO" sz="1500" dirty="0" err="1">
                          <a:solidFill>
                            <a:srgbClr val="333333"/>
                          </a:solidFill>
                          <a:latin typeface="DroidArabicKufi-Regular"/>
                          <a:cs typeface="Alexandria" pitchFamily="2" charset="-78"/>
                        </a:rPr>
                        <a:t>وإنستجرام</a:t>
                      </a:r>
                      <a:r>
                        <a:rPr lang="ar-JO" sz="1500" dirty="0">
                          <a:solidFill>
                            <a:srgbClr val="333333"/>
                          </a:solidFill>
                          <a:latin typeface="DroidArabicKufi-Regular"/>
                          <a:cs typeface="Alexandria" pitchFamily="2" charset="-78"/>
                        </a:rPr>
                        <a:t>.</a:t>
                      </a: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46118199"/>
                  </a:ext>
                </a:extLst>
              </a:tr>
              <a:tr h="0">
                <a:tc>
                  <a:txBody>
                    <a:bodyPr/>
                    <a:lstStyle/>
                    <a:p>
                      <a:pPr marL="0" marR="0" algn="r" rtl="1">
                        <a:lnSpc>
                          <a:spcPct val="107000"/>
                        </a:lnSpc>
                        <a:spcBef>
                          <a:spcPts val="0"/>
                        </a:spcBef>
                        <a:spcAft>
                          <a:spcPts val="0"/>
                        </a:spcAft>
                      </a:pPr>
                      <a:r>
                        <a:rPr lang="ar-SA" sz="1500" b="1" kern="0">
                          <a:effectLst/>
                          <a:latin typeface="Calibri" panose="020F0502020204030204" pitchFamily="34" charset="0"/>
                          <a:ea typeface="Times New Roman" panose="02020603050405020304" pitchFamily="18" charset="0"/>
                          <a:cs typeface="Alexandria" pitchFamily="2" charset="-78"/>
                        </a:rPr>
                        <a:t>الريادة الاجتماعية</a:t>
                      </a:r>
                      <a:endParaRPr lang="en-US" sz="1500" kern="1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1">
                        <a:lnSpc>
                          <a:spcPct val="107000"/>
                        </a:lnSpc>
                        <a:spcBef>
                          <a:spcPts val="0"/>
                        </a:spcBef>
                        <a:spcAft>
                          <a:spcPts val="0"/>
                        </a:spcAft>
                      </a:pPr>
                      <a:r>
                        <a:rPr lang="ar-SA" sz="1500" kern="0">
                          <a:effectLst/>
                          <a:latin typeface="Calibri" panose="020F0502020204030204" pitchFamily="34" charset="0"/>
                          <a:ea typeface="Times New Roman" panose="02020603050405020304" pitchFamily="18" charset="0"/>
                          <a:cs typeface="Alexandria" pitchFamily="2" charset="-78"/>
                        </a:rPr>
                        <a:t>مشاريع تحل مشاكل مجتمعية دون التركيز على الأرباح</a:t>
                      </a:r>
                      <a:endParaRPr lang="en-US" sz="1500" kern="1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lvl="0" indent="0" algn="r" defTabSz="914400" rtl="1" eaLnBrk="1" fontAlgn="auto" latinLnBrk="0" hangingPunct="1">
                        <a:lnSpc>
                          <a:spcPct val="107000"/>
                        </a:lnSpc>
                        <a:spcBef>
                          <a:spcPts val="0"/>
                        </a:spcBef>
                        <a:spcAft>
                          <a:spcPts val="0"/>
                        </a:spcAft>
                        <a:buClrTx/>
                        <a:buSzTx/>
                        <a:buFontTx/>
                        <a:buNone/>
                        <a:tabLst/>
                        <a:defRPr/>
                      </a:pPr>
                      <a:r>
                        <a:rPr lang="ar-JO" sz="1500" dirty="0">
                          <a:solidFill>
                            <a:srgbClr val="333333"/>
                          </a:solidFill>
                          <a:latin typeface="DroidArabicKufi-Regular"/>
                          <a:cs typeface="Alexandria" pitchFamily="2" charset="-78"/>
                        </a:rPr>
                        <a:t>مثال: </a:t>
                      </a:r>
                      <a:r>
                        <a:rPr lang="ar-AE" sz="1500" dirty="0">
                          <a:solidFill>
                            <a:srgbClr val="333333"/>
                          </a:solidFill>
                          <a:latin typeface="DroidArabicKufi-Regular"/>
                          <a:cs typeface="Alexandria" pitchFamily="2" charset="-78"/>
                        </a:rPr>
                        <a:t>ال</a:t>
                      </a:r>
                      <a:r>
                        <a:rPr lang="ar-JO" sz="1500" dirty="0">
                          <a:solidFill>
                            <a:srgbClr val="333333"/>
                          </a:solidFill>
                          <a:latin typeface="DroidArabicKufi-Regular"/>
                          <a:cs typeface="Alexandria" pitchFamily="2" charset="-78"/>
                        </a:rPr>
                        <a:t>شرك</a:t>
                      </a:r>
                      <a:r>
                        <a:rPr lang="ar-AE" sz="1500" dirty="0">
                          <a:solidFill>
                            <a:srgbClr val="333333"/>
                          </a:solidFill>
                          <a:latin typeface="DroidArabicKufi-Regular"/>
                          <a:cs typeface="Alexandria" pitchFamily="2" charset="-78"/>
                        </a:rPr>
                        <a:t>ات</a:t>
                      </a:r>
                      <a:r>
                        <a:rPr lang="ar-JO" sz="1500" dirty="0">
                          <a:solidFill>
                            <a:srgbClr val="333333"/>
                          </a:solidFill>
                          <a:latin typeface="DroidArabicKufi-Regular"/>
                          <a:cs typeface="Alexandria" pitchFamily="2" charset="-78"/>
                        </a:rPr>
                        <a:t> التي تبيع منتجات صديقة للبيئة وتتبرع بجزء من أرباحها لخدمة المجتمع.</a:t>
                      </a:r>
                    </a:p>
                    <a:p>
                      <a:pPr marL="0" marR="0" algn="r" rtl="1">
                        <a:lnSpc>
                          <a:spcPct val="107000"/>
                        </a:lnSpc>
                        <a:spcBef>
                          <a:spcPts val="0"/>
                        </a:spcBef>
                        <a:spcAft>
                          <a:spcPts val="0"/>
                        </a:spcAft>
                      </a:pP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85153569"/>
                  </a:ext>
                </a:extLst>
              </a:tr>
              <a:tr h="0">
                <a:tc>
                  <a:txBody>
                    <a:bodyPr/>
                    <a:lstStyle/>
                    <a:p>
                      <a:pPr marL="0" marR="0" algn="r" rtl="1">
                        <a:lnSpc>
                          <a:spcPct val="107000"/>
                        </a:lnSpc>
                        <a:spcBef>
                          <a:spcPts val="0"/>
                        </a:spcBef>
                        <a:spcAft>
                          <a:spcPts val="0"/>
                        </a:spcAft>
                      </a:pPr>
                      <a:r>
                        <a:rPr lang="ar-SA" sz="1500" b="1" kern="0" dirty="0">
                          <a:effectLst/>
                          <a:latin typeface="Calibri" panose="020F0502020204030204" pitchFamily="34" charset="0"/>
                          <a:ea typeface="Times New Roman" panose="02020603050405020304" pitchFamily="18" charset="0"/>
                          <a:cs typeface="Alexandria" pitchFamily="2" charset="-78"/>
                        </a:rPr>
                        <a:t>ريادة الأعمال الابتكارية</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1">
                        <a:lnSpc>
                          <a:spcPct val="107000"/>
                        </a:lnSpc>
                        <a:spcBef>
                          <a:spcPts val="0"/>
                        </a:spcBef>
                        <a:spcAft>
                          <a:spcPts val="0"/>
                        </a:spcAft>
                      </a:pPr>
                      <a:r>
                        <a:rPr lang="ar-SA" sz="1500" kern="0">
                          <a:effectLst/>
                          <a:latin typeface="Calibri" panose="020F0502020204030204" pitchFamily="34" charset="0"/>
                          <a:ea typeface="Times New Roman" panose="02020603050405020304" pitchFamily="18" charset="0"/>
                          <a:cs typeface="Alexandria" pitchFamily="2" charset="-78"/>
                        </a:rPr>
                        <a:t>مشاريع تعتمد على الاختراعات والأفكار الجديدة</a:t>
                      </a:r>
                      <a:endParaRPr lang="en-US" sz="1500" kern="1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1">
                        <a:lnSpc>
                          <a:spcPct val="107000"/>
                        </a:lnSpc>
                        <a:spcBef>
                          <a:spcPts val="0"/>
                        </a:spcBef>
                        <a:spcAft>
                          <a:spcPts val="0"/>
                        </a:spcAft>
                      </a:pPr>
                      <a:r>
                        <a:rPr lang="ar-JO" sz="1500" dirty="0">
                          <a:solidFill>
                            <a:srgbClr val="333333"/>
                          </a:solidFill>
                          <a:latin typeface="DroidArabicKufi-Regular"/>
                          <a:cs typeface="Alexandria" pitchFamily="2" charset="-78"/>
                        </a:rPr>
                        <a:t>شركة تسلا التي ابتكرت سيارات كهربائية لتقليل انبعاثات الكربون.</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84940800"/>
                  </a:ext>
                </a:extLst>
              </a:tr>
              <a:tr h="0">
                <a:tc>
                  <a:txBody>
                    <a:bodyPr/>
                    <a:lstStyle/>
                    <a:p>
                      <a:pPr marL="0" marR="0" algn="r" rtl="1">
                        <a:lnSpc>
                          <a:spcPct val="107000"/>
                        </a:lnSpc>
                        <a:spcBef>
                          <a:spcPts val="0"/>
                        </a:spcBef>
                        <a:spcAft>
                          <a:spcPts val="0"/>
                        </a:spcAft>
                      </a:pPr>
                      <a:r>
                        <a:rPr lang="ar-SA" sz="1500" b="1" kern="0" dirty="0">
                          <a:effectLst/>
                          <a:latin typeface="Calibri" panose="020F0502020204030204" pitchFamily="34" charset="0"/>
                          <a:ea typeface="Times New Roman" panose="02020603050405020304" pitchFamily="18" charset="0"/>
                          <a:cs typeface="Alexandria" pitchFamily="2" charset="-78"/>
                        </a:rPr>
                        <a:t>ريادة الأعمال الداخلية</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1">
                        <a:lnSpc>
                          <a:spcPct val="107000"/>
                        </a:lnSpc>
                        <a:spcBef>
                          <a:spcPts val="0"/>
                        </a:spcBef>
                        <a:spcAft>
                          <a:spcPts val="0"/>
                        </a:spcAft>
                      </a:pPr>
                      <a:r>
                        <a:rPr lang="ar-SA" sz="1500" kern="0">
                          <a:effectLst/>
                          <a:latin typeface="Calibri" panose="020F0502020204030204" pitchFamily="34" charset="0"/>
                          <a:ea typeface="Times New Roman" panose="02020603050405020304" pitchFamily="18" charset="0"/>
                          <a:cs typeface="Alexandria" pitchFamily="2" charset="-78"/>
                        </a:rPr>
                        <a:t>موظفون يطورون أفكارًا جديدة داخل الشركات</a:t>
                      </a:r>
                      <a:endParaRPr lang="en-US" sz="1500" kern="10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r" rtl="1">
                        <a:lnSpc>
                          <a:spcPct val="107000"/>
                        </a:lnSpc>
                        <a:spcBef>
                          <a:spcPts val="0"/>
                        </a:spcBef>
                        <a:spcAft>
                          <a:spcPts val="0"/>
                        </a:spcAft>
                      </a:pPr>
                      <a:r>
                        <a:rPr lang="ar-JO" sz="1500" dirty="0">
                          <a:solidFill>
                            <a:srgbClr val="333333"/>
                          </a:solidFill>
                          <a:latin typeface="DroidArabicKufi-Regular"/>
                          <a:cs typeface="Alexandria" pitchFamily="2" charset="-78"/>
                        </a:rPr>
                        <a:t>شركة فيسبوك التي تعقد مسابقات دورية لموظفيها لتطوير أفكار مبتكرة</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9361807"/>
                  </a:ext>
                </a:extLst>
              </a:tr>
            </a:tbl>
          </a:graphicData>
        </a:graphic>
      </p:graphicFrame>
      <p:pic>
        <p:nvPicPr>
          <p:cNvPr id="4" name="Recorded Sound">
            <a:hlinkClick r:id="" action="ppaction://media"/>
            <a:extLst>
              <a:ext uri="{FF2B5EF4-FFF2-40B4-BE49-F238E27FC236}">
                <a16:creationId xmlns:a16="http://schemas.microsoft.com/office/drawing/2014/main" id="{45A2F0CC-D8FC-07FE-C6F2-E6851194538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16242" y="5887021"/>
            <a:ext cx="406400" cy="406400"/>
          </a:xfrm>
          <a:prstGeom prst="rect">
            <a:avLst/>
          </a:prstGeom>
        </p:spPr>
      </p:pic>
    </p:spTree>
    <p:extLst>
      <p:ext uri="{BB962C8B-B14F-4D97-AF65-F5344CB8AC3E}">
        <p14:creationId xmlns:p14="http://schemas.microsoft.com/office/powerpoint/2010/main" val="3064117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98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79542" y="1"/>
            <a:ext cx="8213126" cy="6804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7" name="TextBox 6">
            <a:extLst>
              <a:ext uri="{FF2B5EF4-FFF2-40B4-BE49-F238E27FC236}">
                <a16:creationId xmlns:a16="http://schemas.microsoft.com/office/drawing/2014/main" id="{BBA7E091-97A2-7C26-B676-C3FF81A3950A}"/>
              </a:ext>
            </a:extLst>
          </p:cNvPr>
          <p:cNvSpPr txBox="1"/>
          <p:nvPr/>
        </p:nvSpPr>
        <p:spPr>
          <a:xfrm>
            <a:off x="3998298" y="33355"/>
            <a:ext cx="7948698" cy="6494085"/>
          </a:xfrm>
          <a:prstGeom prst="rect">
            <a:avLst/>
          </a:prstGeom>
          <a:noFill/>
        </p:spPr>
        <p:txBody>
          <a:bodyPr wrap="square">
            <a:spAutoFit/>
          </a:bodyPr>
          <a:lstStyle/>
          <a:p>
            <a:pPr algn="r"/>
            <a:endParaRPr lang="ar-JO" sz="1600" dirty="0">
              <a:cs typeface="Alexandria" pitchFamily="2" charset="-78"/>
            </a:endParaRPr>
          </a:p>
          <a:p>
            <a:pPr algn="ctr"/>
            <a:r>
              <a:rPr lang="en-GB" b="1" dirty="0">
                <a:solidFill>
                  <a:srgbClr val="00B0F0"/>
                </a:solidFill>
              </a:rPr>
              <a:t>(</a:t>
            </a:r>
            <a:r>
              <a:rPr lang="ar-JO" b="1" dirty="0">
                <a:solidFill>
                  <a:srgbClr val="00B0F0"/>
                </a:solidFill>
                <a:cs typeface="Alexandria" pitchFamily="2" charset="-78"/>
              </a:rPr>
              <a:t>من هو رائد الأعمال </a:t>
            </a:r>
            <a:r>
              <a:rPr lang="ar-AE" b="1" dirty="0">
                <a:solidFill>
                  <a:srgbClr val="00B0F0"/>
                </a:solidFill>
                <a:cs typeface="Alexandria" pitchFamily="2" charset="-78"/>
              </a:rPr>
              <a:t>؟</a:t>
            </a:r>
            <a:r>
              <a:rPr lang="en-GB" b="1" dirty="0">
                <a:solidFill>
                  <a:srgbClr val="00B0F0"/>
                </a:solidFill>
              </a:rPr>
              <a:t>)</a:t>
            </a:r>
            <a:r>
              <a:rPr lang="ar-JO" b="1" dirty="0">
                <a:cs typeface="Alexandria" pitchFamily="2" charset="-78"/>
              </a:rPr>
              <a:t> </a:t>
            </a:r>
            <a:endParaRPr lang="ar-AE" b="1" dirty="0">
              <a:cs typeface="Alexandria" pitchFamily="2" charset="-78"/>
            </a:endParaRPr>
          </a:p>
          <a:p>
            <a:pPr algn="r"/>
            <a:endParaRPr lang="ar-JO" sz="1600" b="1" dirty="0">
              <a:cs typeface="Alexandria" pitchFamily="2" charset="-78"/>
            </a:endParaRPr>
          </a:p>
          <a:p>
            <a:pPr algn="r"/>
            <a:r>
              <a:rPr lang="ar-AE" sz="1600" b="1" dirty="0">
                <a:cs typeface="Alexandria" pitchFamily="2" charset="-78"/>
              </a:rPr>
              <a:t>رائد الأعمال </a:t>
            </a:r>
            <a:r>
              <a:rPr lang="ar-AE" sz="1600" dirty="0">
                <a:cs typeface="Alexandria" pitchFamily="2" charset="-78"/>
              </a:rPr>
              <a:t>: هو الشخص الذي يمتلك الطموح والبصيرة والقدرة على المخاطرة لإنشاء مشروع تجاري أو صناعي مميز ومبتكر. يتحمل رائد الأعمال جميع المخاطر الناتجة عن مشروعه، ويعمل على تجاوز المشاكل التي تعترضه بصبر وإصرار لتحقيق النجاح. فالريادي يرى ما لا يراه الآخرون من فرص متاحة، ويقوم بتحويل الأفكار والفرص إلى أعمال ناجحة ومربحة اقتصاديا.</a:t>
            </a:r>
          </a:p>
          <a:p>
            <a:pPr algn="r"/>
            <a:endParaRPr lang="ar-JO" sz="1600" dirty="0">
              <a:cs typeface="Alexandria" pitchFamily="2" charset="-78"/>
            </a:endParaRPr>
          </a:p>
          <a:p>
            <a:pPr algn="r"/>
            <a:r>
              <a:rPr lang="ar-JO" sz="1600" b="1" dirty="0">
                <a:cs typeface="Alexandria" pitchFamily="2" charset="-78"/>
              </a:rPr>
              <a:t>صفات رائد الأعمال</a:t>
            </a:r>
            <a:r>
              <a:rPr lang="ar-AE" sz="1600" b="1" dirty="0">
                <a:cs typeface="Alexandria" pitchFamily="2" charset="-78"/>
              </a:rPr>
              <a:t>/ الريادي</a:t>
            </a:r>
            <a:r>
              <a:rPr lang="ar-JO" sz="1600" b="1" dirty="0">
                <a:cs typeface="Alexandria" pitchFamily="2" charset="-78"/>
              </a:rPr>
              <a:t>:</a:t>
            </a:r>
          </a:p>
          <a:p>
            <a:pPr algn="r"/>
            <a:endParaRPr lang="ar-JO" sz="1600" b="1" dirty="0">
              <a:cs typeface="Alexandria" pitchFamily="2" charset="-78"/>
            </a:endParaRPr>
          </a:p>
          <a:p>
            <a:pPr algn="r"/>
            <a:r>
              <a:rPr lang="ar-JO" sz="1600" b="1" dirty="0">
                <a:cs typeface="Alexandria" pitchFamily="2" charset="-78"/>
              </a:rPr>
              <a:t>الكفايات المهنية:</a:t>
            </a:r>
          </a:p>
          <a:p>
            <a:pPr algn="r"/>
            <a:r>
              <a:rPr lang="ar-JO" sz="1600" dirty="0">
                <a:cs typeface="Alexandria" pitchFamily="2" charset="-78"/>
              </a:rPr>
              <a:t>1. المعرفة والمهارات والخبرة الفنية العلمية والعملية.</a:t>
            </a:r>
          </a:p>
          <a:p>
            <a:pPr algn="r"/>
            <a:r>
              <a:rPr lang="ar-JO" sz="1600" dirty="0">
                <a:cs typeface="Alexandria" pitchFamily="2" charset="-78"/>
              </a:rPr>
              <a:t>2. الخبرة في عموميات الإدارة (التخطيط، التنظيم، التوجيه، الإشراف، الرقابة، و</a:t>
            </a:r>
            <a:r>
              <a:rPr lang="ar-AE" sz="1600" dirty="0">
                <a:cs typeface="Alexandria" pitchFamily="2" charset="-78"/>
              </a:rPr>
              <a:t>ال</a:t>
            </a:r>
            <a:r>
              <a:rPr lang="ar-JO" sz="1600" dirty="0">
                <a:cs typeface="Alexandria" pitchFamily="2" charset="-78"/>
              </a:rPr>
              <a:t>تقويم </a:t>
            </a:r>
            <a:r>
              <a:rPr lang="ar-AE" sz="1600" dirty="0">
                <a:cs typeface="Alexandria" pitchFamily="2" charset="-78"/>
              </a:rPr>
              <a:t>)</a:t>
            </a:r>
            <a:endParaRPr lang="ar-JO" sz="1600" dirty="0">
              <a:cs typeface="Alexandria" pitchFamily="2" charset="-78"/>
            </a:endParaRPr>
          </a:p>
          <a:p>
            <a:pPr algn="r"/>
            <a:r>
              <a:rPr lang="ar-JO" sz="1600" dirty="0">
                <a:cs typeface="Alexandria" pitchFamily="2" charset="-78"/>
              </a:rPr>
              <a:t>3. الخبرة في الأساسيات المالية (حساب الأرباح والخسائر، حساب التكاليف، وحساب العوائد).</a:t>
            </a:r>
          </a:p>
          <a:p>
            <a:pPr algn="r"/>
            <a:endParaRPr lang="ar-JO" sz="1600" b="1" dirty="0">
              <a:cs typeface="Alexandria" pitchFamily="2" charset="-78"/>
            </a:endParaRPr>
          </a:p>
          <a:p>
            <a:pPr algn="r"/>
            <a:r>
              <a:rPr lang="ar-JO" sz="1600" b="1" dirty="0">
                <a:cs typeface="Alexandria" pitchFamily="2" charset="-78"/>
              </a:rPr>
              <a:t>المزايا الشخصية:</a:t>
            </a:r>
          </a:p>
          <a:p>
            <a:pPr algn="r"/>
            <a:r>
              <a:rPr lang="ar-JO" sz="1600" b="1" dirty="0">
                <a:cs typeface="Alexandria" pitchFamily="2" charset="-78"/>
              </a:rPr>
              <a:t>1</a:t>
            </a:r>
            <a:r>
              <a:rPr lang="ar-JO" sz="1600" dirty="0">
                <a:cs typeface="Alexandria" pitchFamily="2" charset="-78"/>
              </a:rPr>
              <a:t>. </a:t>
            </a:r>
            <a:r>
              <a:rPr lang="ar-AE" sz="1600" b="1" dirty="0">
                <a:cs typeface="Alexandria" pitchFamily="2" charset="-78"/>
              </a:rPr>
              <a:t>القيام ب</a:t>
            </a:r>
            <a:r>
              <a:rPr lang="ar-JO" sz="1600" b="1" dirty="0">
                <a:cs typeface="Alexandria" pitchFamily="2" charset="-78"/>
              </a:rPr>
              <a:t>المخاطر المدروسة </a:t>
            </a:r>
            <a:r>
              <a:rPr lang="ar-JO" sz="1600" dirty="0">
                <a:cs typeface="Alexandria" pitchFamily="2" charset="-78"/>
              </a:rPr>
              <a:t>(مهنية، شخصية، مالية، نفسية).</a:t>
            </a:r>
          </a:p>
          <a:p>
            <a:pPr algn="r"/>
            <a:r>
              <a:rPr lang="ar-JO" sz="1600" dirty="0">
                <a:cs typeface="Alexandria" pitchFamily="2" charset="-78"/>
              </a:rPr>
              <a:t>2. </a:t>
            </a:r>
            <a:r>
              <a:rPr lang="ar-JO" sz="1600" b="1" dirty="0">
                <a:cs typeface="Alexandria" pitchFamily="2" charset="-78"/>
              </a:rPr>
              <a:t>المبادرة</a:t>
            </a:r>
            <a:r>
              <a:rPr lang="ar-JO" sz="1600" dirty="0">
                <a:cs typeface="Alexandria" pitchFamily="2" charset="-78"/>
              </a:rPr>
              <a:t>: الدافع الذاتي وأخذ زمام الأمور.</a:t>
            </a:r>
          </a:p>
          <a:p>
            <a:pPr algn="r"/>
            <a:r>
              <a:rPr lang="ar-JO" sz="1600" dirty="0">
                <a:cs typeface="Alexandria" pitchFamily="2" charset="-78"/>
              </a:rPr>
              <a:t>3. </a:t>
            </a:r>
            <a:r>
              <a:rPr lang="ar-JO" sz="1600" b="1" dirty="0">
                <a:cs typeface="Alexandria" pitchFamily="2" charset="-78"/>
              </a:rPr>
              <a:t>الإصرار والمثابرة: </a:t>
            </a:r>
            <a:r>
              <a:rPr lang="ar-JO" sz="1600" dirty="0">
                <a:cs typeface="Alexandria" pitchFamily="2" charset="-78"/>
              </a:rPr>
              <a:t>العمل بجد وجهود استثنائية.</a:t>
            </a:r>
          </a:p>
          <a:p>
            <a:pPr algn="r"/>
            <a:r>
              <a:rPr lang="ar-JO" sz="1600" dirty="0">
                <a:cs typeface="Alexandria" pitchFamily="2" charset="-78"/>
              </a:rPr>
              <a:t>4. </a:t>
            </a:r>
            <a:r>
              <a:rPr lang="ar-JO" sz="1600" b="1" dirty="0">
                <a:cs typeface="Alexandria" pitchFamily="2" charset="-78"/>
              </a:rPr>
              <a:t>البحث عن المعلومات اللازمة للعمل</a:t>
            </a:r>
            <a:r>
              <a:rPr lang="ar-JO" sz="1600" dirty="0">
                <a:cs typeface="Alexandria" pitchFamily="2" charset="-78"/>
              </a:rPr>
              <a:t>: الفضول وغريزة البحث.</a:t>
            </a:r>
          </a:p>
          <a:p>
            <a:pPr algn="r"/>
            <a:r>
              <a:rPr lang="ar-JO" sz="1600" dirty="0">
                <a:cs typeface="Alexandria" pitchFamily="2" charset="-78"/>
              </a:rPr>
              <a:t>5. </a:t>
            </a:r>
            <a:r>
              <a:rPr lang="ar-JO" sz="1600" b="1" dirty="0">
                <a:cs typeface="Alexandria" pitchFamily="2" charset="-78"/>
              </a:rPr>
              <a:t>الفاعلية</a:t>
            </a:r>
            <a:r>
              <a:rPr lang="ar-JO" sz="1600" dirty="0">
                <a:cs typeface="Alexandria" pitchFamily="2" charset="-78"/>
              </a:rPr>
              <a:t>: البحث عن طرق لتحسين كفاءة العمل.</a:t>
            </a:r>
          </a:p>
          <a:p>
            <a:pPr algn="r"/>
            <a:r>
              <a:rPr lang="ar-JO" sz="1600" dirty="0">
                <a:cs typeface="Alexandria" pitchFamily="2" charset="-78"/>
              </a:rPr>
              <a:t>6. </a:t>
            </a:r>
            <a:r>
              <a:rPr lang="ar-JO" sz="1600" b="1" dirty="0">
                <a:cs typeface="Alexandria" pitchFamily="2" charset="-78"/>
              </a:rPr>
              <a:t>التخطيط المنظم</a:t>
            </a:r>
            <a:r>
              <a:rPr lang="ar-JO" sz="1600" dirty="0">
                <a:cs typeface="Alexandria" pitchFamily="2" charset="-78"/>
              </a:rPr>
              <a:t>: تحديد الأهداف ووضع الخطط وتنظيم الأولويات.</a:t>
            </a:r>
          </a:p>
          <a:p>
            <a:pPr algn="r"/>
            <a:r>
              <a:rPr lang="ar-JO" sz="1600" dirty="0">
                <a:cs typeface="Alexandria" pitchFamily="2" charset="-78"/>
              </a:rPr>
              <a:t>7. </a:t>
            </a:r>
            <a:r>
              <a:rPr lang="ar-JO" sz="1600" b="1" dirty="0">
                <a:cs typeface="Alexandria" pitchFamily="2" charset="-78"/>
              </a:rPr>
              <a:t>حل المشكلات</a:t>
            </a:r>
            <a:r>
              <a:rPr lang="ar-JO" sz="1600" dirty="0">
                <a:cs typeface="Alexandria" pitchFamily="2" charset="-78"/>
              </a:rPr>
              <a:t>: تحويل المشكلة إلى فرصة استثمارية.</a:t>
            </a:r>
          </a:p>
          <a:p>
            <a:pPr algn="r"/>
            <a:r>
              <a:rPr lang="ar-JO" sz="1600" dirty="0">
                <a:cs typeface="Alexandria" pitchFamily="2" charset="-78"/>
              </a:rPr>
              <a:t>8. </a:t>
            </a:r>
            <a:r>
              <a:rPr lang="ar-JO" sz="1600" b="1" dirty="0">
                <a:cs typeface="Alexandria" pitchFamily="2" charset="-78"/>
              </a:rPr>
              <a:t>الثقة بالنفس</a:t>
            </a:r>
            <a:r>
              <a:rPr lang="ar-JO" sz="1600" dirty="0">
                <a:cs typeface="Alexandria" pitchFamily="2" charset="-78"/>
              </a:rPr>
              <a:t>: الاستقلالية واتخاذ القرارات وتحمل المسؤولية.</a:t>
            </a:r>
          </a:p>
          <a:p>
            <a:pPr algn="r"/>
            <a:r>
              <a:rPr lang="ar-JO" sz="1600" dirty="0">
                <a:cs typeface="Alexandria" pitchFamily="2" charset="-78"/>
              </a:rPr>
              <a:t>9. </a:t>
            </a:r>
            <a:r>
              <a:rPr lang="ar-JO" sz="1600" b="1" dirty="0">
                <a:cs typeface="Alexandria" pitchFamily="2" charset="-78"/>
              </a:rPr>
              <a:t>الحزم: </a:t>
            </a:r>
            <a:r>
              <a:rPr lang="ar-JO" sz="1600" dirty="0">
                <a:cs typeface="Alexandria" pitchFamily="2" charset="-78"/>
              </a:rPr>
              <a:t>مواجهة المشاكل بثقة والسيطرة على الأمور.</a:t>
            </a:r>
          </a:p>
        </p:txBody>
      </p:sp>
      <p:pic>
        <p:nvPicPr>
          <p:cNvPr id="9" name="Picture 8">
            <a:extLst>
              <a:ext uri="{FF2B5EF4-FFF2-40B4-BE49-F238E27FC236}">
                <a16:creationId xmlns:a16="http://schemas.microsoft.com/office/drawing/2014/main" id="{8143D4AB-3EFC-8C8D-CBAE-527392EB51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3355"/>
            <a:ext cx="3753294" cy="6771084"/>
          </a:xfrm>
          <a:prstGeom prst="rect">
            <a:avLst/>
          </a:prstGeom>
        </p:spPr>
      </p:pic>
    </p:spTree>
    <p:extLst>
      <p:ext uri="{BB962C8B-B14F-4D97-AF65-F5344CB8AC3E}">
        <p14:creationId xmlns:p14="http://schemas.microsoft.com/office/powerpoint/2010/main" val="1562160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229" y="762148"/>
            <a:ext cx="12097542" cy="5997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227490"/>
            <a:ext cx="11445814" cy="478401"/>
          </a:xfrm>
          <a:prstGeom prst="rect">
            <a:avLst/>
          </a:prstGeom>
          <a:noFill/>
        </p:spPr>
        <p:txBody>
          <a:bodyPr wrap="square" rtlCol="0">
            <a:spAutoFit/>
          </a:bodyPr>
          <a:lstStyle/>
          <a:p>
            <a:pPr marL="0" marR="0" lvl="0" indent="0" algn="justLow" defTabSz="914400" rtl="1" eaLnBrk="1" fontAlgn="auto" latinLnBrk="0" hangingPunct="1">
              <a:lnSpc>
                <a:spcPct val="150000"/>
              </a:lnSpc>
              <a:spcBef>
                <a:spcPts val="0"/>
              </a:spcBef>
              <a:spcAft>
                <a:spcPts val="0"/>
              </a:spcAft>
              <a:buClrTx/>
              <a:buSzTx/>
              <a:buFontTx/>
              <a:buNone/>
              <a:tabLst/>
              <a:defRPr/>
            </a:pPr>
            <a:endParaRPr kumimoji="0" lang="en-US" sz="1900" b="0" i="1"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p:txBody>
      </p:sp>
      <p:sp>
        <p:nvSpPr>
          <p:cNvPr id="7" name="TextBox 6">
            <a:extLst>
              <a:ext uri="{FF2B5EF4-FFF2-40B4-BE49-F238E27FC236}">
                <a16:creationId xmlns:a16="http://schemas.microsoft.com/office/drawing/2014/main" id="{0BE51525-3917-65EA-CE51-8C2D3C3CD47A}"/>
              </a:ext>
            </a:extLst>
          </p:cNvPr>
          <p:cNvSpPr txBox="1"/>
          <p:nvPr/>
        </p:nvSpPr>
        <p:spPr>
          <a:xfrm>
            <a:off x="47229" y="762148"/>
            <a:ext cx="12097542" cy="5934317"/>
          </a:xfrm>
          <a:prstGeom prst="rect">
            <a:avLst/>
          </a:prstGeom>
          <a:noFill/>
        </p:spPr>
        <p:txBody>
          <a:bodyPr wrap="square">
            <a:spAutoFit/>
          </a:bodyPr>
          <a:lstStyle/>
          <a:p>
            <a:pPr algn="r">
              <a:lnSpc>
                <a:spcPct val="150000"/>
              </a:lnSpc>
            </a:pPr>
            <a:r>
              <a:rPr lang="ar-JO" sz="1700" b="1" dirty="0">
                <a:cs typeface="Alexandria" pitchFamily="2" charset="-78"/>
              </a:rPr>
              <a:t>الأفراد الذين ينشئون أعمالًا </a:t>
            </a:r>
            <a:r>
              <a:rPr lang="ar-AE" sz="1700" b="1" dirty="0">
                <a:cs typeface="Alexandria" pitchFamily="2" charset="-78"/>
              </a:rPr>
              <a:t>صغيرة</a:t>
            </a:r>
            <a:r>
              <a:rPr lang="ar-JO" sz="1700" b="1" dirty="0">
                <a:cs typeface="Alexandria" pitchFamily="2" charset="-78"/>
              </a:rPr>
              <a:t> يقدمون خدمات ذات قيمة كبيرة للمجتمع، </a:t>
            </a:r>
            <a:r>
              <a:rPr lang="ar-AE" sz="1700" b="1" dirty="0">
                <a:cs typeface="Alexandria" pitchFamily="2" charset="-78"/>
              </a:rPr>
              <a:t>تؤثر </a:t>
            </a:r>
            <a:r>
              <a:rPr lang="ar-JO" sz="1700" b="1" dirty="0">
                <a:cs typeface="Alexandria" pitchFamily="2" charset="-78"/>
              </a:rPr>
              <a:t>في الاقتصاد، منها:</a:t>
            </a:r>
            <a:endParaRPr lang="ar-JO" sz="1700" dirty="0">
              <a:cs typeface="Alexandria" pitchFamily="2" charset="-78"/>
            </a:endParaRPr>
          </a:p>
          <a:p>
            <a:pPr marL="342900" indent="-342900" algn="r" rtl="1">
              <a:lnSpc>
                <a:spcPct val="150000"/>
              </a:lnSpc>
              <a:buAutoNum type="arabicPeriod"/>
            </a:pPr>
            <a:r>
              <a:rPr lang="ar-JO" sz="1700" b="1" dirty="0">
                <a:cs typeface="Alexandria" pitchFamily="2" charset="-78"/>
              </a:rPr>
              <a:t>توفير الوظائف الجديدة: </a:t>
            </a:r>
            <a:r>
              <a:rPr lang="ar-JO" sz="1700" dirty="0">
                <a:cs typeface="Alexandria" pitchFamily="2" charset="-78"/>
              </a:rPr>
              <a:t>المشروعات الصغيرة توفر فرص عمل جديدة، خاصة للأفراد الذين لا تتناسب مؤهلاتهم مع متطلبات الشركات الكبرى، مما يقلل من نسب البطالة</a:t>
            </a:r>
            <a:r>
              <a:rPr lang="ar-AE" sz="1700" dirty="0">
                <a:cs typeface="Alexandria" pitchFamily="2" charset="-78"/>
              </a:rPr>
              <a:t>.</a:t>
            </a:r>
          </a:p>
          <a:p>
            <a:pPr algn="r">
              <a:lnSpc>
                <a:spcPct val="150000"/>
              </a:lnSpc>
            </a:pPr>
            <a:endParaRPr lang="ar-JO" sz="1700" dirty="0">
              <a:cs typeface="Alexandria" pitchFamily="2" charset="-78"/>
            </a:endParaRPr>
          </a:p>
          <a:p>
            <a:pPr algn="r">
              <a:lnSpc>
                <a:spcPct val="150000"/>
              </a:lnSpc>
            </a:pPr>
            <a:r>
              <a:rPr lang="ar-JO" sz="1700" dirty="0">
                <a:cs typeface="Alexandria" pitchFamily="2" charset="-78"/>
              </a:rPr>
              <a:t>2. </a:t>
            </a:r>
            <a:r>
              <a:rPr lang="ar-JO" sz="1700" b="1" dirty="0">
                <a:cs typeface="Alexandria" pitchFamily="2" charset="-78"/>
              </a:rPr>
              <a:t>تقديم منتجات وخدمات جديدة: </a:t>
            </a:r>
            <a:r>
              <a:rPr lang="ar-JO" sz="1700" dirty="0">
                <a:cs typeface="Alexandria" pitchFamily="2" charset="-78"/>
              </a:rPr>
              <a:t>تشجيع الابتكار والاختراعات، حيث أن نسبة كبيرة من التطورات الجوهرية للمنتجات الجديدة تأتي من المشروعات الصغيرة</a:t>
            </a:r>
            <a:r>
              <a:rPr lang="ar-AE" sz="1700" dirty="0">
                <a:cs typeface="Alexandria" pitchFamily="2" charset="-78"/>
              </a:rPr>
              <a:t>.</a:t>
            </a:r>
          </a:p>
          <a:p>
            <a:pPr algn="r">
              <a:lnSpc>
                <a:spcPct val="150000"/>
              </a:lnSpc>
            </a:pPr>
            <a:endParaRPr lang="ar-JO" sz="1700" dirty="0">
              <a:cs typeface="Alexandria" pitchFamily="2" charset="-78"/>
            </a:endParaRPr>
          </a:p>
          <a:p>
            <a:pPr algn="r">
              <a:lnSpc>
                <a:spcPct val="150000"/>
              </a:lnSpc>
            </a:pPr>
            <a:r>
              <a:rPr lang="ar-JO" sz="1700" dirty="0">
                <a:cs typeface="Alexandria" pitchFamily="2" charset="-78"/>
              </a:rPr>
              <a:t>3. </a:t>
            </a:r>
            <a:r>
              <a:rPr lang="ar-JO" sz="1700" b="1" dirty="0">
                <a:cs typeface="Alexandria" pitchFamily="2" charset="-78"/>
              </a:rPr>
              <a:t>تلبية احتياجات الشركات الكبرى</a:t>
            </a:r>
            <a:r>
              <a:rPr lang="ar-JO" sz="1700" dirty="0">
                <a:cs typeface="Alexandria" pitchFamily="2" charset="-78"/>
              </a:rPr>
              <a:t>: </a:t>
            </a:r>
            <a:r>
              <a:rPr lang="ar-AE" sz="1700" dirty="0">
                <a:cs typeface="Alexandria" pitchFamily="2" charset="-78"/>
              </a:rPr>
              <a:t>من خلال ال</a:t>
            </a:r>
            <a:r>
              <a:rPr lang="ar-JO" sz="1700" dirty="0">
                <a:cs typeface="Alexandria" pitchFamily="2" charset="-78"/>
              </a:rPr>
              <a:t>عمل كموزعين </a:t>
            </a:r>
            <a:r>
              <a:rPr lang="ar-AE" sz="1700" dirty="0">
                <a:cs typeface="Alexandria" pitchFamily="2" charset="-78"/>
              </a:rPr>
              <a:t>أ</a:t>
            </a:r>
            <a:r>
              <a:rPr lang="ar-JO" sz="1700" dirty="0">
                <a:cs typeface="Alexandria" pitchFamily="2" charset="-78"/>
              </a:rPr>
              <a:t>و</a:t>
            </a:r>
            <a:r>
              <a:rPr lang="ar-AE" sz="1700" dirty="0">
                <a:cs typeface="Alexandria" pitchFamily="2" charset="-78"/>
              </a:rPr>
              <a:t> </a:t>
            </a:r>
            <a:r>
              <a:rPr lang="ar-JO" sz="1700" dirty="0">
                <a:cs typeface="Alexandria" pitchFamily="2" charset="-78"/>
              </a:rPr>
              <a:t>وكلاء خدمة الزبائن </a:t>
            </a:r>
            <a:r>
              <a:rPr lang="ar-AE" sz="1700" dirty="0">
                <a:cs typeface="Alexandria" pitchFamily="2" charset="-78"/>
              </a:rPr>
              <a:t>أ</a:t>
            </a:r>
            <a:r>
              <a:rPr lang="ar-JO" sz="1700" dirty="0">
                <a:cs typeface="Alexandria" pitchFamily="2" charset="-78"/>
              </a:rPr>
              <a:t>و</a:t>
            </a:r>
            <a:r>
              <a:rPr lang="ar-AE" sz="1700" dirty="0">
                <a:cs typeface="Alexandria" pitchFamily="2" charset="-78"/>
              </a:rPr>
              <a:t> </a:t>
            </a:r>
            <a:r>
              <a:rPr lang="ar-JO" sz="1700" dirty="0">
                <a:cs typeface="Alexandria" pitchFamily="2" charset="-78"/>
              </a:rPr>
              <a:t>موردين للمنتجات، مما يدعم نشاط الشركات الكبرى.</a:t>
            </a:r>
            <a:endParaRPr lang="ar-AE" sz="1700" dirty="0">
              <a:cs typeface="Alexandria" pitchFamily="2" charset="-78"/>
            </a:endParaRPr>
          </a:p>
          <a:p>
            <a:pPr algn="r">
              <a:lnSpc>
                <a:spcPct val="150000"/>
              </a:lnSpc>
            </a:pPr>
            <a:endParaRPr lang="ar-JO" sz="1700" dirty="0">
              <a:cs typeface="Alexandria" pitchFamily="2" charset="-78"/>
            </a:endParaRPr>
          </a:p>
          <a:p>
            <a:pPr algn="r">
              <a:lnSpc>
                <a:spcPct val="150000"/>
              </a:lnSpc>
            </a:pPr>
            <a:r>
              <a:rPr lang="ar-JO" sz="1700" dirty="0">
                <a:cs typeface="Alexandria" pitchFamily="2" charset="-78"/>
              </a:rPr>
              <a:t>4. </a:t>
            </a:r>
            <a:r>
              <a:rPr lang="ar-JO" sz="1700" b="1" dirty="0">
                <a:cs typeface="Alexandria" pitchFamily="2" charset="-78"/>
              </a:rPr>
              <a:t>تقديم المنتجات والخدمات الخاصة</a:t>
            </a:r>
            <a:r>
              <a:rPr lang="ar-JO" sz="1700" dirty="0">
                <a:cs typeface="Alexandria" pitchFamily="2" charset="-78"/>
              </a:rPr>
              <a:t>: تلبية حاجات ومتطلبات الزبائن الخاصة من خلال التنوع في الإنتاج، وهو ما قد لا يتماشى مع نظم الإنتاج في الشركات الكبرى التي تركز على الكم.</a:t>
            </a:r>
            <a:endParaRPr lang="ar-AE" sz="1700" dirty="0">
              <a:cs typeface="Alexandria" pitchFamily="2" charset="-78"/>
            </a:endParaRPr>
          </a:p>
          <a:p>
            <a:pPr algn="r">
              <a:lnSpc>
                <a:spcPct val="150000"/>
              </a:lnSpc>
            </a:pPr>
            <a:endParaRPr lang="ar-AE" sz="1700" dirty="0">
              <a:cs typeface="Alexandria" pitchFamily="2" charset="-78"/>
            </a:endParaRPr>
          </a:p>
          <a:p>
            <a:pPr algn="r">
              <a:lnSpc>
                <a:spcPct val="150000"/>
              </a:lnSpc>
            </a:pPr>
            <a:r>
              <a:rPr lang="ar-AE" sz="1700" b="1" dirty="0">
                <a:cs typeface="Alexandria" pitchFamily="2" charset="-78"/>
              </a:rPr>
              <a:t>5. تحفيز التفكير الإبداعي داخل الشركات: </a:t>
            </a:r>
            <a:r>
              <a:rPr lang="ar-AE" sz="1700" dirty="0">
                <a:cs typeface="Alexandria" pitchFamily="2" charset="-78"/>
              </a:rPr>
              <a:t>من خلال قيادة المشاريع الجديدة وتطوير الأفكار التي يمكن أن تحدث تغييرًا إيجابيًا.</a:t>
            </a:r>
          </a:p>
          <a:p>
            <a:pPr algn="r">
              <a:lnSpc>
                <a:spcPct val="150000"/>
              </a:lnSpc>
            </a:pPr>
            <a:endParaRPr lang="ar-JO" sz="1700" dirty="0">
              <a:cs typeface="Alexandria" pitchFamily="2" charset="-78"/>
            </a:endParaRPr>
          </a:p>
        </p:txBody>
      </p:sp>
      <p:sp>
        <p:nvSpPr>
          <p:cNvPr id="4" name="TextBox 3">
            <a:extLst>
              <a:ext uri="{FF2B5EF4-FFF2-40B4-BE49-F238E27FC236}">
                <a16:creationId xmlns:a16="http://schemas.microsoft.com/office/drawing/2014/main" id="{E39F0BFB-FDAB-73B2-8749-B46AE6DC153B}"/>
              </a:ext>
            </a:extLst>
          </p:cNvPr>
          <p:cNvSpPr txBox="1"/>
          <p:nvPr/>
        </p:nvSpPr>
        <p:spPr>
          <a:xfrm>
            <a:off x="2294459" y="66650"/>
            <a:ext cx="6431643" cy="583814"/>
          </a:xfrm>
          <a:prstGeom prst="rect">
            <a:avLst/>
          </a:prstGeom>
          <a:noFill/>
        </p:spPr>
        <p:txBody>
          <a:bodyPr wrap="square">
            <a:spAutoFit/>
          </a:bodyPr>
          <a:lstStyle/>
          <a:p>
            <a:pPr algn="r">
              <a:lnSpc>
                <a:spcPct val="150000"/>
              </a:lnSpc>
            </a:pPr>
            <a:r>
              <a:rPr lang="ar-AE" sz="2400" b="1" dirty="0">
                <a:solidFill>
                  <a:srgbClr val="00B0F0"/>
                </a:solidFill>
                <a:cs typeface="Alexandria" pitchFamily="2" charset="-78"/>
              </a:rPr>
              <a:t>أهمية المشاريع/ ريادة الأعمال  الصغيرة</a:t>
            </a:r>
          </a:p>
        </p:txBody>
      </p:sp>
      <p:pic>
        <p:nvPicPr>
          <p:cNvPr id="8" name="Graphic 21">
            <a:extLst>
              <a:ext uri="{FF2B5EF4-FFF2-40B4-BE49-F238E27FC236}">
                <a16:creationId xmlns:a16="http://schemas.microsoft.com/office/drawing/2014/main" id="{7866E343-52B5-670D-9482-AA432816FCD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9630" y="-180636"/>
            <a:ext cx="2305141" cy="1076343"/>
          </a:xfrm>
          <a:prstGeom prst="rect">
            <a:avLst/>
          </a:prstGeom>
        </p:spPr>
      </p:pic>
    </p:spTree>
    <p:extLst>
      <p:ext uri="{BB962C8B-B14F-4D97-AF65-F5344CB8AC3E}">
        <p14:creationId xmlns:p14="http://schemas.microsoft.com/office/powerpoint/2010/main" val="421350016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22240"/>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094074" y="152799"/>
            <a:ext cx="4764702" cy="769441"/>
          </a:xfrm>
          <a:prstGeom prst="rect">
            <a:avLst/>
          </a:prstGeom>
          <a:noFill/>
        </p:spPr>
        <p:txBody>
          <a:bodyPr wrap="square" rtlCol="0">
            <a:spAutoFit/>
          </a:bodyPr>
          <a:lstStyle/>
          <a:p>
            <a:pPr algn="just" rtl="1"/>
            <a:r>
              <a:rPr lang="ar-JO" sz="2400" b="1" u="sng" dirty="0">
                <a:solidFill>
                  <a:srgbClr val="00B0F0"/>
                </a:solidFill>
                <a:cs typeface="Alexandria" pitchFamily="2" charset="-78"/>
              </a:rPr>
              <a:t>كيف تصبح شخص</a:t>
            </a:r>
            <a:r>
              <a:rPr lang="ar-AE" sz="2400" b="1" u="sng" dirty="0">
                <a:solidFill>
                  <a:srgbClr val="00B0F0"/>
                </a:solidFill>
                <a:cs typeface="Alexandria" pitchFamily="2" charset="-78"/>
              </a:rPr>
              <a:t>اً</a:t>
            </a:r>
            <a:r>
              <a:rPr lang="ar-JO" sz="2400" b="1" u="sng" dirty="0">
                <a:solidFill>
                  <a:srgbClr val="00B0F0"/>
                </a:solidFill>
                <a:cs typeface="Alexandria" pitchFamily="2" charset="-78"/>
              </a:rPr>
              <a:t> ريادي</a:t>
            </a:r>
            <a:r>
              <a:rPr lang="ar-AE" sz="2400" b="1" u="sng" dirty="0">
                <a:solidFill>
                  <a:srgbClr val="00B0F0"/>
                </a:solidFill>
                <a:cs typeface="Alexandria" pitchFamily="2" charset="-78"/>
              </a:rPr>
              <a:t>اً</a:t>
            </a:r>
            <a:endParaRPr lang="en-US" sz="2400" b="1" u="sng" dirty="0">
              <a:solidFill>
                <a:srgbClr val="00B0F0"/>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bg1"/>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BBA7E091-97A2-7C26-B676-C3FF81A3950A}"/>
              </a:ext>
            </a:extLst>
          </p:cNvPr>
          <p:cNvSpPr txBox="1"/>
          <p:nvPr/>
        </p:nvSpPr>
        <p:spPr>
          <a:xfrm>
            <a:off x="0" y="1000944"/>
            <a:ext cx="11993336" cy="5324535"/>
          </a:xfrm>
          <a:prstGeom prst="rect">
            <a:avLst/>
          </a:prstGeom>
          <a:noFill/>
        </p:spPr>
        <p:txBody>
          <a:bodyPr wrap="square">
            <a:spAutoFit/>
          </a:bodyPr>
          <a:lstStyle/>
          <a:p>
            <a:pPr algn="just" rtl="1"/>
            <a:r>
              <a:rPr lang="ar-AE" sz="1700" b="1" dirty="0">
                <a:cs typeface="Alexandria" pitchFamily="2" charset="-78"/>
              </a:rPr>
              <a:t>ان </a:t>
            </a:r>
            <a:r>
              <a:rPr lang="ar-JO" sz="1700" b="1" dirty="0">
                <a:cs typeface="Alexandria" pitchFamily="2" charset="-78"/>
              </a:rPr>
              <a:t>ريادة الأعمال تتطلب مجموعة من المهارات والمعرفة لحل المشكلات والتخطيط الاستراتيجي. </a:t>
            </a:r>
            <a:r>
              <a:rPr lang="ar-AE" sz="1700" b="1" dirty="0">
                <a:solidFill>
                  <a:srgbClr val="00B0F0"/>
                </a:solidFill>
                <a:cs typeface="Alexandria" pitchFamily="2" charset="-78"/>
              </a:rPr>
              <a:t>ومن </a:t>
            </a:r>
            <a:r>
              <a:rPr lang="ar-JO" sz="1700" b="1" dirty="0">
                <a:solidFill>
                  <a:srgbClr val="00B0F0"/>
                </a:solidFill>
                <a:cs typeface="Alexandria" pitchFamily="2" charset="-78"/>
              </a:rPr>
              <a:t>الخطوات والنصائح التي يمكن أن تساعدك </a:t>
            </a:r>
            <a:r>
              <a:rPr lang="ar-AE" sz="1700" b="1" dirty="0">
                <a:solidFill>
                  <a:srgbClr val="00B0F0"/>
                </a:solidFill>
                <a:cs typeface="Alexandria" pitchFamily="2" charset="-78"/>
              </a:rPr>
              <a:t>ل</a:t>
            </a:r>
            <a:r>
              <a:rPr lang="ar-JO" sz="1700" b="1" dirty="0">
                <a:solidFill>
                  <a:srgbClr val="00B0F0"/>
                </a:solidFill>
                <a:cs typeface="Alexandria" pitchFamily="2" charset="-78"/>
              </a:rPr>
              <a:t>تصبح رائد أعمال :</a:t>
            </a:r>
          </a:p>
          <a:p>
            <a:pPr algn="just" rtl="1"/>
            <a:endParaRPr lang="ar-JO" sz="1700" dirty="0">
              <a:cs typeface="Alexandria" pitchFamily="2" charset="-78"/>
            </a:endParaRPr>
          </a:p>
          <a:p>
            <a:pPr algn="just" rtl="1"/>
            <a:r>
              <a:rPr lang="ar-JO" sz="1700" dirty="0">
                <a:cs typeface="Alexandria" pitchFamily="2" charset="-78"/>
              </a:rPr>
              <a:t>1. </a:t>
            </a:r>
            <a:r>
              <a:rPr lang="ar-JO" sz="1700" b="1" dirty="0">
                <a:cs typeface="Alexandria" pitchFamily="2" charset="-78"/>
              </a:rPr>
              <a:t>تحديد الشغف والرؤية</a:t>
            </a:r>
            <a:r>
              <a:rPr lang="ar-JO" sz="1700" dirty="0">
                <a:cs typeface="Alexandria" pitchFamily="2" charset="-78"/>
              </a:rPr>
              <a:t>: ابحث عن ما يثير شغفك وما ترغب في تحقيقه من خلال مشروعك. الرؤية الواضحة تساعدك على البقاء متحمسًا ومركزًا.</a:t>
            </a:r>
          </a:p>
          <a:p>
            <a:pPr algn="just" rtl="1"/>
            <a:r>
              <a:rPr lang="ar-JO" sz="1700" dirty="0">
                <a:cs typeface="Alexandria" pitchFamily="2" charset="-78"/>
              </a:rPr>
              <a:t>2. </a:t>
            </a:r>
            <a:r>
              <a:rPr lang="ar-JO" sz="1700" b="1" dirty="0">
                <a:cs typeface="Alexandria" pitchFamily="2" charset="-78"/>
              </a:rPr>
              <a:t>التعليم والتطوير المستمر: </a:t>
            </a:r>
            <a:r>
              <a:rPr lang="ar-JO" sz="1700" dirty="0">
                <a:cs typeface="Alexandria" pitchFamily="2" charset="-78"/>
              </a:rPr>
              <a:t>احرص على تعلم المهارات الأساسية مثل إدارة الأعمال، التسويق، التمويل، والتكنولوجيا. التعليم المستمر يساعدك على مواكبة التغيرات في السوق.</a:t>
            </a:r>
          </a:p>
          <a:p>
            <a:pPr algn="just" rtl="1"/>
            <a:r>
              <a:rPr lang="ar-JO" sz="1700" dirty="0">
                <a:cs typeface="Alexandria" pitchFamily="2" charset="-78"/>
              </a:rPr>
              <a:t>3. </a:t>
            </a:r>
            <a:r>
              <a:rPr lang="ar-JO" sz="1700" b="1" dirty="0">
                <a:cs typeface="Alexandria" pitchFamily="2" charset="-78"/>
              </a:rPr>
              <a:t>بناء شبكة علاقات قوية</a:t>
            </a:r>
            <a:r>
              <a:rPr lang="ar-JO" sz="1700" dirty="0">
                <a:cs typeface="Alexandria" pitchFamily="2" charset="-78"/>
              </a:rPr>
              <a:t>: تواصل مع رواد أعمال آخرين، مستشارين، ومستثمرين. الشبكة القوية توفر لك الدعم والنصائح القيمة.</a:t>
            </a:r>
            <a:endParaRPr lang="ar-JO" sz="1700" b="1" dirty="0">
              <a:cs typeface="Alexandria" pitchFamily="2" charset="-78"/>
            </a:endParaRPr>
          </a:p>
          <a:p>
            <a:pPr algn="just" rtl="1"/>
            <a:r>
              <a:rPr lang="ar-JO" sz="1700" b="1" dirty="0">
                <a:cs typeface="Alexandria" pitchFamily="2" charset="-78"/>
              </a:rPr>
              <a:t>4. التخطيط المالي</a:t>
            </a:r>
            <a:r>
              <a:rPr lang="ar-JO" sz="1700" dirty="0">
                <a:cs typeface="Alexandria" pitchFamily="2" charset="-78"/>
              </a:rPr>
              <a:t>: قم بوضع خطة مالية واضحة تشمل تقدير التكاليف والإيرادات المتوقعة. </a:t>
            </a:r>
            <a:r>
              <a:rPr lang="ar-AE" sz="1700" dirty="0">
                <a:cs typeface="Alexandria" pitchFamily="2" charset="-78"/>
              </a:rPr>
              <a:t>و</a:t>
            </a:r>
            <a:r>
              <a:rPr lang="ar-JO" sz="1700" dirty="0">
                <a:cs typeface="Alexandria" pitchFamily="2" charset="-78"/>
              </a:rPr>
              <a:t>تأكد من وجود رأس مال كافٍ لتغطية النفقات الأولية.</a:t>
            </a:r>
          </a:p>
          <a:p>
            <a:pPr algn="just" rtl="1"/>
            <a:r>
              <a:rPr lang="ar-JO" sz="1700" dirty="0">
                <a:cs typeface="Alexandria" pitchFamily="2" charset="-78"/>
              </a:rPr>
              <a:t>5. </a:t>
            </a:r>
            <a:r>
              <a:rPr lang="ar-JO" sz="1700" b="1" dirty="0">
                <a:cs typeface="Alexandria" pitchFamily="2" charset="-78"/>
              </a:rPr>
              <a:t>حل المشكلات بفعالية</a:t>
            </a:r>
            <a:r>
              <a:rPr lang="ar-JO" sz="1700" dirty="0">
                <a:cs typeface="Alexandria" pitchFamily="2" charset="-78"/>
              </a:rPr>
              <a:t>: استخدم التفكير النقدي والإبداعي لإيجاد حلول مبتكرة. </a:t>
            </a:r>
            <a:r>
              <a:rPr lang="ar-AE" sz="1700" dirty="0">
                <a:cs typeface="Alexandria" pitchFamily="2" charset="-78"/>
              </a:rPr>
              <a:t>ف</a:t>
            </a:r>
            <a:r>
              <a:rPr lang="ar-JO" sz="1700" dirty="0">
                <a:cs typeface="Alexandria" pitchFamily="2" charset="-78"/>
              </a:rPr>
              <a:t>حل المشكلات بفعالية هي مفتاح النجاح. </a:t>
            </a:r>
          </a:p>
          <a:p>
            <a:pPr algn="just" rtl="1"/>
            <a:r>
              <a:rPr lang="ar-JO" sz="1700" dirty="0">
                <a:cs typeface="Alexandria" pitchFamily="2" charset="-78"/>
              </a:rPr>
              <a:t>6. </a:t>
            </a:r>
            <a:r>
              <a:rPr lang="ar-JO" sz="1700" b="1" dirty="0">
                <a:cs typeface="Alexandria" pitchFamily="2" charset="-78"/>
              </a:rPr>
              <a:t>المرونة والتكيف</a:t>
            </a:r>
            <a:r>
              <a:rPr lang="ar-JO" sz="1700" dirty="0">
                <a:cs typeface="Alexandria" pitchFamily="2" charset="-78"/>
              </a:rPr>
              <a:t>: كن مستعدًا للتكيف مع التغيرات في السوق وتعديل استراتيجياتك بناءً على الظروف الجديدة.</a:t>
            </a:r>
          </a:p>
          <a:p>
            <a:pPr algn="just" rtl="1"/>
            <a:r>
              <a:rPr lang="ar-JO" sz="1700" dirty="0">
                <a:cs typeface="Alexandria" pitchFamily="2" charset="-78"/>
              </a:rPr>
              <a:t>7. </a:t>
            </a:r>
            <a:r>
              <a:rPr lang="ar-JO" sz="1700" b="1" dirty="0">
                <a:cs typeface="Alexandria" pitchFamily="2" charset="-78"/>
              </a:rPr>
              <a:t>الالتزام والعمل الجاد</a:t>
            </a:r>
            <a:r>
              <a:rPr lang="ar-JO" sz="1700" dirty="0">
                <a:cs typeface="Alexandria" pitchFamily="2" charset="-78"/>
              </a:rPr>
              <a:t>: النجاح في ريادة الأعمال يتطلب الكثير من العمل الجاد والالتزام. كن مستعدًا لبذل الجهد والتضحية لتحقيق أهدافك.</a:t>
            </a:r>
          </a:p>
          <a:p>
            <a:pPr algn="just" rtl="1"/>
            <a:r>
              <a:rPr lang="ar-JO" sz="1700" dirty="0">
                <a:cs typeface="Alexandria" pitchFamily="2" charset="-78"/>
              </a:rPr>
              <a:t>8. </a:t>
            </a:r>
            <a:r>
              <a:rPr lang="ar-JO" sz="1700" b="1" dirty="0">
                <a:cs typeface="Alexandria" pitchFamily="2" charset="-78"/>
              </a:rPr>
              <a:t>الاستفادة من التكنولوجيا: </a:t>
            </a:r>
            <a:r>
              <a:rPr lang="ar-JO" sz="1700" dirty="0">
                <a:cs typeface="Alexandria" pitchFamily="2" charset="-78"/>
              </a:rPr>
              <a:t>استخدم الأدوات التكنولوجية لتحسين كفاءة عملك وتوسيع نطاقه.</a:t>
            </a:r>
          </a:p>
          <a:p>
            <a:pPr algn="just" rtl="1"/>
            <a:r>
              <a:rPr lang="ar-JO" sz="1700" dirty="0">
                <a:cs typeface="Alexandria" pitchFamily="2" charset="-78"/>
              </a:rPr>
              <a:t>9. </a:t>
            </a:r>
            <a:r>
              <a:rPr lang="ar-JO" sz="1700" b="1" dirty="0">
                <a:cs typeface="Alexandria" pitchFamily="2" charset="-78"/>
              </a:rPr>
              <a:t>التعلم من الفشل</a:t>
            </a:r>
            <a:r>
              <a:rPr lang="ar-JO" sz="1700" dirty="0">
                <a:cs typeface="Alexandria" pitchFamily="2" charset="-78"/>
              </a:rPr>
              <a:t>: لا تخف من الفشل، بل اعتبره فرصة للتعلم والتحسين. العديد من رواد الأعمال الناجحين مروا بتجارب فاشلة قبل أن يحققوا النجاح.</a:t>
            </a:r>
          </a:p>
          <a:p>
            <a:pPr algn="just" rtl="1"/>
            <a:r>
              <a:rPr lang="ar-JO" sz="1700" dirty="0">
                <a:cs typeface="Alexandria" pitchFamily="2" charset="-78"/>
              </a:rPr>
              <a:t>1</a:t>
            </a:r>
            <a:r>
              <a:rPr lang="ar-JO" sz="1700" b="1" dirty="0">
                <a:cs typeface="Alexandria" pitchFamily="2" charset="-78"/>
              </a:rPr>
              <a:t>0. الابتكار والإبداع</a:t>
            </a:r>
            <a:r>
              <a:rPr lang="ar-JO" sz="1700" dirty="0">
                <a:cs typeface="Alexandria" pitchFamily="2" charset="-78"/>
              </a:rPr>
              <a:t>: ابحث دائمًا عن طرق جديدة لتحسين منتجاتك أو خدماتك وتقديم قيمة مضافة لعملائك.</a:t>
            </a:r>
          </a:p>
          <a:p>
            <a:pPr algn="just" rtl="1"/>
            <a:endParaRPr lang="ar-JO" sz="1700" dirty="0">
              <a:cs typeface="Alexandria" pitchFamily="2" charset="-78"/>
            </a:endParaRPr>
          </a:p>
        </p:txBody>
      </p:sp>
      <p:pic>
        <p:nvPicPr>
          <p:cNvPr id="10" name="Graphic 21">
            <a:extLst>
              <a:ext uri="{FF2B5EF4-FFF2-40B4-BE49-F238E27FC236}">
                <a16:creationId xmlns:a16="http://schemas.microsoft.com/office/drawing/2014/main" id="{788164E5-2CFA-4BBF-9CCD-A9839E81497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361353392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017695" y="152799"/>
            <a:ext cx="736600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البيئة الريادية (أو النظام البيئي الريادي) </a:t>
            </a:r>
            <a:endParaRPr kumimoji="0" lang="en-US" sz="20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2BAACB21-04CB-9008-2F3B-2E8EB91417D4}"/>
              </a:ext>
            </a:extLst>
          </p:cNvPr>
          <p:cNvSpPr txBox="1"/>
          <p:nvPr/>
        </p:nvSpPr>
        <p:spPr>
          <a:xfrm>
            <a:off x="4274289" y="1049317"/>
            <a:ext cx="7682764" cy="5355312"/>
          </a:xfrm>
          <a:prstGeom prst="rect">
            <a:avLst/>
          </a:prstGeom>
          <a:noFill/>
        </p:spPr>
        <p:txBody>
          <a:bodyPr wrap="square">
            <a:spAutoFit/>
          </a:bodyPr>
          <a:lstStyle/>
          <a:p>
            <a:pPr algn="just" rtl="1"/>
            <a:r>
              <a:rPr lang="ar-JO" b="1" i="0" dirty="0">
                <a:solidFill>
                  <a:srgbClr val="00B0F0"/>
                </a:solidFill>
                <a:effectLst/>
                <a:latin typeface="Helvetica-Neue"/>
                <a:cs typeface="Alexandria" pitchFamily="2" charset="-78"/>
              </a:rPr>
              <a:t>البيئة الريادية (أو النظام البيئي الريادي) </a:t>
            </a:r>
            <a:r>
              <a:rPr lang="ar-JO" b="0" i="0" dirty="0">
                <a:effectLst/>
                <a:latin typeface="Helvetica-Neue"/>
                <a:cs typeface="Alexandria" pitchFamily="2" charset="-78"/>
              </a:rPr>
              <a:t>هو مجموعة متكاملة من العناصر التي تشكل بيئة مثالية لنمو وازدهار المشاريع الريادية. يتألف هذا النظام من مكونات متعددة تتضافر جهودها لخلق مناخ ملائم للابتكار والتطوير، حيث يشمل</a:t>
            </a:r>
            <a:r>
              <a:rPr lang="ar-AE" b="0" i="0" dirty="0">
                <a:effectLst/>
                <a:latin typeface="Helvetica-Neue"/>
                <a:cs typeface="Alexandria" pitchFamily="2" charset="-78"/>
              </a:rPr>
              <a:t>:</a:t>
            </a:r>
            <a:r>
              <a:rPr lang="ar-JO" b="0" i="0" dirty="0">
                <a:effectLst/>
                <a:latin typeface="Helvetica-Neue"/>
                <a:cs typeface="Alexandria" pitchFamily="2" charset="-78"/>
              </a:rPr>
              <a:t> </a:t>
            </a:r>
            <a:r>
              <a:rPr lang="ar-AE" b="0" i="0" dirty="0">
                <a:effectLst/>
                <a:latin typeface="Helvetica-Neue"/>
                <a:cs typeface="Alexandria" pitchFamily="2" charset="-78"/>
              </a:rPr>
              <a:t>((</a:t>
            </a:r>
            <a:r>
              <a:rPr lang="ar-JO" b="0" i="0" u="sng" dirty="0">
                <a:effectLst/>
                <a:latin typeface="Helvetica-Neue"/>
                <a:cs typeface="Alexandria" pitchFamily="2" charset="-78"/>
              </a:rPr>
              <a:t>رواد الأعمال الذين يحملون الأفكار الجديدة والمبتكرة، والمستثمرين الذين يوفرون التمويل اللازم، والشركات الخدمية التي تقدم الدعم اللوجستي والتقني، والحاضنات التي تعمل على توجيه وتنمية الشركات الناشئة. كما يشمل السياسات والقوانين التي تسهل عملية الريادة وتحمي حقوق الملكية الفكرية، والمستهلكين الذين يشكلون السوق المستهدف للمنتجات والخدمات الجديدة</a:t>
            </a:r>
            <a:r>
              <a:rPr lang="ar-AE" b="0" i="0" dirty="0">
                <a:effectLst/>
                <a:latin typeface="Helvetica-Neue"/>
                <a:cs typeface="Alexandria" pitchFamily="2" charset="-78"/>
              </a:rPr>
              <a:t>))</a:t>
            </a:r>
            <a:r>
              <a:rPr lang="ar-JO" b="0" i="0" dirty="0">
                <a:effectLst/>
                <a:latin typeface="Helvetica-Neue"/>
                <a:cs typeface="Alexandria" pitchFamily="2" charset="-78"/>
              </a:rPr>
              <a:t>. </a:t>
            </a:r>
            <a:endParaRPr lang="ar-AE" b="0" i="0" dirty="0">
              <a:effectLst/>
              <a:latin typeface="Helvetica-Neue"/>
              <a:cs typeface="Alexandria" pitchFamily="2" charset="-78"/>
            </a:endParaRPr>
          </a:p>
          <a:p>
            <a:pPr algn="just" rtl="1"/>
            <a:endParaRPr lang="ar-AE" dirty="0">
              <a:latin typeface="Helvetica-Neue"/>
              <a:cs typeface="Alexandria" pitchFamily="2" charset="-78"/>
            </a:endParaRPr>
          </a:p>
          <a:p>
            <a:pPr algn="just" rtl="1"/>
            <a:r>
              <a:rPr lang="ar-JO" b="0" i="0" dirty="0">
                <a:effectLst/>
                <a:latin typeface="Helvetica-Neue"/>
                <a:cs typeface="Alexandria" pitchFamily="2" charset="-78"/>
              </a:rPr>
              <a:t>يُعد </a:t>
            </a:r>
            <a:r>
              <a:rPr lang="ar-JO" b="1" i="0" dirty="0">
                <a:effectLst/>
                <a:latin typeface="Helvetica-Neue"/>
                <a:cs typeface="Alexandria" pitchFamily="2" charset="-78"/>
              </a:rPr>
              <a:t>وادي السيليكون </a:t>
            </a:r>
            <a:r>
              <a:rPr lang="ar-JO" b="0" i="0" dirty="0">
                <a:effectLst/>
                <a:latin typeface="Helvetica-Neue"/>
                <a:cs typeface="Alexandria" pitchFamily="2" charset="-78"/>
              </a:rPr>
              <a:t>مثالاً بارزاً على النظام البيئي الريادي الناجح، حيث ساهم في نشأة ونجاح العديد من الشركات التكنولوجية العملاقة. وبالتالي، فإن النظام البيئي الريادي يعتبر عاملاً حاسماً في تحديد مصير المشاريع الريادية، سواء بالنجاح والازدهار أو الفشل والاندثار.</a:t>
            </a:r>
            <a:endParaRPr lang="ar-JO" b="1" i="0" dirty="0">
              <a:solidFill>
                <a:srgbClr val="00B0F0"/>
              </a:solidFill>
              <a:effectLst/>
              <a:latin typeface="Cairo"/>
              <a:cs typeface="Alexandria" pitchFamily="2" charset="-78"/>
            </a:endParaRPr>
          </a:p>
          <a:p>
            <a:pPr algn="just" rtl="1"/>
            <a:r>
              <a:rPr lang="ar-JO" b="1" i="0" dirty="0">
                <a:solidFill>
                  <a:srgbClr val="00B0F0"/>
                </a:solidFill>
                <a:effectLst/>
                <a:latin typeface="Cairo"/>
                <a:cs typeface="Alexandria" pitchFamily="2" charset="-78"/>
              </a:rPr>
              <a:t>ما هو النظام البيئي الريادي؟</a:t>
            </a:r>
          </a:p>
          <a:p>
            <a:pPr algn="just" rtl="1"/>
            <a:r>
              <a:rPr lang="ar-JO" b="0" i="0" dirty="0">
                <a:effectLst/>
                <a:latin typeface="Helvetica-Neue"/>
                <a:cs typeface="Alexandria" pitchFamily="2" charset="-78"/>
              </a:rPr>
              <a:t>يمكن تعريف النظام البيئي الريادي بأنه : البيئة الاجتماعية والاقتصادية التي تؤثر في  ريادة الأعمال أو تدعمها. وتلعب مكونات هذا النظام مثل الشركات أو حاضنات الأعمال </a:t>
            </a:r>
            <a:r>
              <a:rPr lang="ar-AE" b="0" i="0" dirty="0">
                <a:effectLst/>
                <a:latin typeface="Helvetica-Neue"/>
                <a:cs typeface="Alexandria" pitchFamily="2" charset="-78"/>
              </a:rPr>
              <a:t>له </a:t>
            </a:r>
            <a:r>
              <a:rPr lang="ar-JO" b="0" i="0" dirty="0">
                <a:effectLst/>
                <a:latin typeface="Helvetica-Neue"/>
                <a:cs typeface="Alexandria" pitchFamily="2" charset="-78"/>
              </a:rPr>
              <a:t>دوراً هاماً  حيث </a:t>
            </a:r>
            <a:r>
              <a:rPr lang="ar-AE" b="0" i="0" dirty="0">
                <a:effectLst/>
                <a:latin typeface="Helvetica-Neue"/>
                <a:cs typeface="Alexandria" pitchFamily="2" charset="-78"/>
              </a:rPr>
              <a:t>ي</a:t>
            </a:r>
            <a:r>
              <a:rPr lang="ar-JO" b="0" i="0" dirty="0">
                <a:effectLst/>
                <a:latin typeface="Helvetica-Neue"/>
                <a:cs typeface="Alexandria" pitchFamily="2" charset="-78"/>
              </a:rPr>
              <a:t>منح رواد الأعمال وشركاتهم الناشئة فرصاً هامة للنجاح.</a:t>
            </a:r>
          </a:p>
        </p:txBody>
      </p:sp>
      <p:pic>
        <p:nvPicPr>
          <p:cNvPr id="9" name="Picture 8">
            <a:extLst>
              <a:ext uri="{FF2B5EF4-FFF2-40B4-BE49-F238E27FC236}">
                <a16:creationId xmlns:a16="http://schemas.microsoft.com/office/drawing/2014/main" id="{F8726B83-90B4-110E-D7D4-823D1EB4942F}"/>
              </a:ext>
            </a:extLst>
          </p:cNvPr>
          <p:cNvPicPr>
            <a:picLocks noChangeAspect="1"/>
          </p:cNvPicPr>
          <p:nvPr/>
        </p:nvPicPr>
        <p:blipFill>
          <a:blip r:embed="rId2"/>
          <a:stretch>
            <a:fillRect/>
          </a:stretch>
        </p:blipFill>
        <p:spPr>
          <a:xfrm>
            <a:off x="111954" y="922240"/>
            <a:ext cx="3939051" cy="5609467"/>
          </a:xfrm>
          <a:prstGeom prst="rect">
            <a:avLst/>
          </a:prstGeom>
        </p:spPr>
      </p:pic>
      <p:sp>
        <p:nvSpPr>
          <p:cNvPr id="10" name="TextBox 9">
            <a:extLst>
              <a:ext uri="{FF2B5EF4-FFF2-40B4-BE49-F238E27FC236}">
                <a16:creationId xmlns:a16="http://schemas.microsoft.com/office/drawing/2014/main" id="{360C1D7C-C75D-9857-E3B5-D66381915D3A}"/>
              </a:ext>
            </a:extLst>
          </p:cNvPr>
          <p:cNvSpPr txBox="1"/>
          <p:nvPr/>
        </p:nvSpPr>
        <p:spPr>
          <a:xfrm>
            <a:off x="1318184" y="474204"/>
            <a:ext cx="1740640" cy="369332"/>
          </a:xfrm>
          <a:prstGeom prst="rect">
            <a:avLst/>
          </a:prstGeom>
          <a:noFill/>
        </p:spPr>
        <p:txBody>
          <a:bodyPr wrap="square">
            <a:spAutoFit/>
          </a:bodyPr>
          <a:lstStyle/>
          <a:p>
            <a:r>
              <a:rPr lang="en-GB" b="1" i="0" dirty="0">
                <a:solidFill>
                  <a:schemeClr val="bg1"/>
                </a:solidFill>
                <a:effectLst/>
                <a:latin typeface="Helvetica-Neue"/>
              </a:rPr>
              <a:t>Silicon Valley </a:t>
            </a:r>
            <a:endParaRPr lang="ar-JO" b="1" dirty="0">
              <a:solidFill>
                <a:schemeClr val="bg1"/>
              </a:solidFill>
              <a:cs typeface="Alexandria" pitchFamily="2" charset="-78"/>
            </a:endParaRPr>
          </a:p>
        </p:txBody>
      </p:sp>
      <p:pic>
        <p:nvPicPr>
          <p:cNvPr id="4" name="Graphic 21">
            <a:extLst>
              <a:ext uri="{FF2B5EF4-FFF2-40B4-BE49-F238E27FC236}">
                <a16:creationId xmlns:a16="http://schemas.microsoft.com/office/drawing/2014/main" id="{35D29A6E-20EA-D899-D6F1-C17DBDFE137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167744078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9222" y="91256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A2DA86F3-74ED-AB0C-587B-26BEAD2ED8EB}"/>
              </a:ext>
            </a:extLst>
          </p:cNvPr>
          <p:cNvSpPr txBox="1"/>
          <p:nvPr/>
        </p:nvSpPr>
        <p:spPr>
          <a:xfrm>
            <a:off x="0" y="1502217"/>
            <a:ext cx="12036523" cy="4308872"/>
          </a:xfrm>
          <a:prstGeom prst="rect">
            <a:avLst/>
          </a:prstGeom>
          <a:noFill/>
        </p:spPr>
        <p:txBody>
          <a:bodyPr wrap="square">
            <a:spAutoFit/>
          </a:bodyPr>
          <a:lstStyle/>
          <a:p>
            <a:pPr algn="ctr"/>
            <a:r>
              <a:rPr lang="ar-JO" sz="2400" b="1" i="0" dirty="0">
                <a:solidFill>
                  <a:srgbClr val="00B0F0"/>
                </a:solidFill>
                <a:effectLst/>
                <a:latin typeface="Cairo"/>
                <a:cs typeface="Alexandria" pitchFamily="2" charset="-78"/>
              </a:rPr>
              <a:t>كيف نبني بيئة ريادية؟</a:t>
            </a:r>
            <a:endParaRPr lang="ar-AE" sz="2400" b="1" i="0" dirty="0">
              <a:solidFill>
                <a:srgbClr val="00B0F0"/>
              </a:solidFill>
              <a:effectLst/>
              <a:latin typeface="Cairo"/>
              <a:cs typeface="Alexandria" pitchFamily="2" charset="-78"/>
            </a:endParaRPr>
          </a:p>
          <a:p>
            <a:pPr algn="ctr"/>
            <a:endParaRPr lang="ar-JO" sz="2400" b="1" i="0" dirty="0">
              <a:solidFill>
                <a:srgbClr val="0E5583"/>
              </a:solidFill>
              <a:effectLst/>
              <a:latin typeface="Cairo"/>
              <a:cs typeface="Alexandria" pitchFamily="2" charset="-78"/>
            </a:endParaRPr>
          </a:p>
          <a:p>
            <a:pPr algn="ctr"/>
            <a:r>
              <a:rPr lang="ar-JO" sz="2400" b="0" i="0" dirty="0">
                <a:solidFill>
                  <a:srgbClr val="00B0F0"/>
                </a:solidFill>
                <a:effectLst/>
                <a:latin typeface="Helvetica-Neue"/>
                <a:cs typeface="Alexandria" pitchFamily="2" charset="-78"/>
              </a:rPr>
              <a:t>النظام البيئي الريادي = الأفراد + الثقافة </a:t>
            </a:r>
            <a:endParaRPr lang="ar-AE" sz="2400" b="0" i="0" dirty="0">
              <a:solidFill>
                <a:srgbClr val="00B0F0"/>
              </a:solidFill>
              <a:effectLst/>
              <a:latin typeface="Helvetica-Neue"/>
              <a:cs typeface="Alexandria" pitchFamily="2" charset="-78"/>
            </a:endParaRPr>
          </a:p>
          <a:p>
            <a:pPr algn="ctr"/>
            <a:endParaRPr lang="ar-AE" sz="2400" dirty="0">
              <a:solidFill>
                <a:srgbClr val="00B0F0"/>
              </a:solidFill>
              <a:latin typeface="Helvetica-Neue"/>
              <a:cs typeface="Alexandria" pitchFamily="2" charset="-78"/>
            </a:endParaRPr>
          </a:p>
          <a:p>
            <a:pPr algn="ctr"/>
            <a:endParaRPr lang="ar-JO" sz="2400" b="0" i="0" dirty="0">
              <a:solidFill>
                <a:srgbClr val="00B0F0"/>
              </a:solidFill>
              <a:effectLst/>
              <a:latin typeface="Helvetica-Neue"/>
              <a:cs typeface="Alexandria" pitchFamily="2" charset="-78"/>
            </a:endParaRPr>
          </a:p>
          <a:p>
            <a:pPr algn="ctr"/>
            <a:r>
              <a:rPr lang="ar-JO" b="1" i="0" dirty="0">
                <a:effectLst/>
                <a:latin typeface="Helvetica-Neue"/>
                <a:cs typeface="Alexandria" pitchFamily="2" charset="-78"/>
              </a:rPr>
              <a:t>لبناء بيئة ريادية ناجحة، يمكن اتباع الخطوات التالية:</a:t>
            </a:r>
          </a:p>
          <a:p>
            <a:pPr marL="285750" indent="-285750" algn="r" rtl="1">
              <a:buFont typeface="Arial" panose="020B0604020202020204" pitchFamily="34" charset="0"/>
              <a:buChar char="•"/>
            </a:pPr>
            <a:endParaRPr lang="ar-JO" sz="1700" b="0" i="0" dirty="0">
              <a:effectLst/>
              <a:latin typeface="Helvetica-Neue"/>
              <a:cs typeface="Alexandria" pitchFamily="2" charset="-78"/>
            </a:endParaRPr>
          </a:p>
          <a:p>
            <a:pPr marL="285750" indent="-285750" algn="r" rtl="1">
              <a:buFont typeface="Arial" panose="020B0604020202020204" pitchFamily="34" charset="0"/>
              <a:buChar char="•"/>
            </a:pPr>
            <a:r>
              <a:rPr lang="ar-JO" sz="1700" b="1" i="0" dirty="0">
                <a:effectLst/>
                <a:latin typeface="Helvetica-Neue"/>
                <a:cs typeface="Alexandria" pitchFamily="2" charset="-78"/>
              </a:rPr>
              <a:t>السياسات الحكومية</a:t>
            </a:r>
            <a:r>
              <a:rPr lang="ar-JO" sz="1700" b="0" i="0" dirty="0">
                <a:effectLst/>
                <a:latin typeface="Helvetica-Neue"/>
                <a:cs typeface="Alexandria" pitchFamily="2" charset="-78"/>
              </a:rPr>
              <a:t>: تقديم الدعم المالي والتسهيلات الضريبية والإجرائية والتشريعية لتشجيع روح المبادرة والابتكار.</a:t>
            </a:r>
            <a:endParaRPr lang="ar-AE" sz="1700" b="0" i="0" dirty="0">
              <a:effectLst/>
              <a:latin typeface="Helvetica-Neue"/>
              <a:cs typeface="Alexandria" pitchFamily="2" charset="-78"/>
            </a:endParaRPr>
          </a:p>
          <a:p>
            <a:pPr marL="457200" indent="-457200" algn="r" rtl="1">
              <a:buFont typeface="Arial" panose="020B0604020202020204" pitchFamily="34" charset="0"/>
              <a:buChar char="•"/>
            </a:pPr>
            <a:endParaRPr lang="ar-JO" sz="1700" b="0" i="0" dirty="0">
              <a:effectLst/>
              <a:latin typeface="Helvetica-Neue"/>
              <a:cs typeface="Alexandria" pitchFamily="2" charset="-78"/>
            </a:endParaRPr>
          </a:p>
          <a:p>
            <a:pPr marL="285750" indent="-285750" algn="r" rtl="1">
              <a:buFont typeface="Arial" panose="020B0604020202020204" pitchFamily="34" charset="0"/>
              <a:buChar char="•"/>
            </a:pPr>
            <a:r>
              <a:rPr lang="ar-JO" sz="1700" b="1" i="0" dirty="0">
                <a:effectLst/>
                <a:latin typeface="Helvetica-Neue"/>
                <a:cs typeface="Alexandria" pitchFamily="2" charset="-78"/>
              </a:rPr>
              <a:t>البنية التحتية</a:t>
            </a:r>
            <a:r>
              <a:rPr lang="ar-JO" sz="1700" b="0" i="0" dirty="0">
                <a:effectLst/>
                <a:latin typeface="Helvetica-Neue"/>
                <a:cs typeface="Alexandria" pitchFamily="2" charset="-78"/>
              </a:rPr>
              <a:t>: توفير البنية التحتية التكنولوجية والاجتماعية والمالية لدعم الشركات الناشئة.</a:t>
            </a:r>
            <a:endParaRPr lang="ar-AE" sz="1700" b="0" i="0" dirty="0">
              <a:effectLst/>
              <a:latin typeface="Helvetica-Neue"/>
              <a:cs typeface="Alexandria" pitchFamily="2" charset="-78"/>
            </a:endParaRPr>
          </a:p>
          <a:p>
            <a:pPr marL="285750" indent="-285750" algn="r" rtl="1">
              <a:buFont typeface="Arial" panose="020B0604020202020204" pitchFamily="34" charset="0"/>
              <a:buChar char="•"/>
            </a:pPr>
            <a:endParaRPr lang="ar-JO" sz="1700" b="0" i="0" dirty="0">
              <a:effectLst/>
              <a:latin typeface="Helvetica-Neue"/>
              <a:cs typeface="Alexandria" pitchFamily="2" charset="-78"/>
            </a:endParaRPr>
          </a:p>
          <a:p>
            <a:pPr marL="285750" indent="-285750" algn="r" rtl="1">
              <a:buFont typeface="Arial" panose="020B0604020202020204" pitchFamily="34" charset="0"/>
              <a:buChar char="•"/>
            </a:pPr>
            <a:r>
              <a:rPr lang="ar-JO" sz="1700" b="1" i="0" dirty="0">
                <a:effectLst/>
                <a:latin typeface="Helvetica-Neue"/>
                <a:cs typeface="Alexandria" pitchFamily="2" charset="-78"/>
              </a:rPr>
              <a:t>الثقافة الريادية</a:t>
            </a:r>
            <a:r>
              <a:rPr lang="ar-JO" sz="1700" b="0" i="0" dirty="0">
                <a:effectLst/>
                <a:latin typeface="Helvetica-Neue"/>
                <a:cs typeface="Alexandria" pitchFamily="2" charset="-78"/>
              </a:rPr>
              <a:t>: تعزيز التفكير الإبداعي وتشجيع روح المبادرة من خلال التدريب والتطوير المناسبين.</a:t>
            </a:r>
          </a:p>
          <a:p>
            <a:pPr algn="ctr"/>
            <a:endParaRPr lang="ar-JO" sz="2800" b="0" i="0" dirty="0">
              <a:effectLst/>
              <a:latin typeface="Helvetica-Neue"/>
              <a:cs typeface="Alexandria" pitchFamily="2" charset="-78"/>
            </a:endParaRPr>
          </a:p>
        </p:txBody>
      </p:sp>
      <p:pic>
        <p:nvPicPr>
          <p:cNvPr id="3" name="Graphic 21">
            <a:extLst>
              <a:ext uri="{FF2B5EF4-FFF2-40B4-BE49-F238E27FC236}">
                <a16:creationId xmlns:a16="http://schemas.microsoft.com/office/drawing/2014/main" id="{B9FB1112-620F-D50D-2C2D-4A70F1FE374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364000669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524435" y="152799"/>
            <a:ext cx="433434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عناصر النظام البيئي الريادي</a:t>
            </a:r>
            <a:endParaRPr kumimoji="0" lang="en-US" sz="20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A2DA86F3-74ED-AB0C-587B-26BEAD2ED8EB}"/>
              </a:ext>
            </a:extLst>
          </p:cNvPr>
          <p:cNvSpPr txBox="1"/>
          <p:nvPr/>
        </p:nvSpPr>
        <p:spPr>
          <a:xfrm>
            <a:off x="2425421" y="1060376"/>
            <a:ext cx="9588530" cy="5586145"/>
          </a:xfrm>
          <a:prstGeom prst="rect">
            <a:avLst/>
          </a:prstGeom>
          <a:noFill/>
        </p:spPr>
        <p:txBody>
          <a:bodyPr wrap="square">
            <a:spAutoFit/>
          </a:bodyPr>
          <a:lstStyle/>
          <a:p>
            <a:pPr algn="just" rtl="1" fontAlgn="base"/>
            <a:r>
              <a:rPr lang="ar-AE" sz="1700" b="0" i="0" dirty="0">
                <a:effectLst/>
                <a:latin typeface="Tajawal"/>
                <a:cs typeface="Alexandria" pitchFamily="2" charset="-78"/>
              </a:rPr>
              <a:t>        </a:t>
            </a:r>
            <a:r>
              <a:rPr lang="ar-JO" sz="1700" b="0" i="0" dirty="0">
                <a:effectLst/>
                <a:latin typeface="Tajawal"/>
                <a:cs typeface="Alexandria" pitchFamily="2" charset="-78"/>
              </a:rPr>
              <a:t>تختلف طرق قياس الأنظمة البيئية الريادية، ولكن </a:t>
            </a:r>
            <a:r>
              <a:rPr lang="ar-AE" sz="1700" b="0" i="0" dirty="0">
                <a:effectLst/>
                <a:latin typeface="Tajawal"/>
                <a:cs typeface="Alexandria" pitchFamily="2" charset="-78"/>
              </a:rPr>
              <a:t>بمكن</a:t>
            </a:r>
            <a:r>
              <a:rPr lang="ar-JO" sz="1700" b="0" i="0" dirty="0">
                <a:effectLst/>
                <a:latin typeface="Tajawal"/>
                <a:cs typeface="Alexandria" pitchFamily="2" charset="-78"/>
              </a:rPr>
              <a:t> تمييز ستة عناصر أساسية في معظم هذه الأنظمة البيئية وهي (</a:t>
            </a:r>
            <a:r>
              <a:rPr lang="ar-JO" sz="1700" b="1" i="0" dirty="0">
                <a:effectLst/>
                <a:latin typeface="Tajawal"/>
                <a:cs typeface="Alexandria" pitchFamily="2" charset="-78"/>
              </a:rPr>
              <a:t>التمويل، الدعم، السياسات، الأسواق، رأس المال البشري، والثقافة</a:t>
            </a:r>
            <a:r>
              <a:rPr lang="ar-JO" sz="1700" b="0" i="0" dirty="0">
                <a:effectLst/>
                <a:latin typeface="Tajawal"/>
                <a:cs typeface="Alexandria" pitchFamily="2" charset="-78"/>
              </a:rPr>
              <a:t>) ويمكن إضافة عنصرين آخرين وهما (</a:t>
            </a:r>
            <a:r>
              <a:rPr lang="ar-JO" sz="1700" b="1" i="0" dirty="0">
                <a:effectLst/>
                <a:latin typeface="Tajawal"/>
                <a:cs typeface="Alexandria" pitchFamily="2" charset="-78"/>
              </a:rPr>
              <a:t>البنية التحتية - والبحث والتطوير</a:t>
            </a:r>
            <a:r>
              <a:rPr lang="ar-JO" sz="1700" b="0" i="0" dirty="0">
                <a:effectLst/>
                <a:latin typeface="Tajawal"/>
                <a:cs typeface="Alexandria" pitchFamily="2" charset="-78"/>
              </a:rPr>
              <a:t>):</a:t>
            </a:r>
          </a:p>
          <a:p>
            <a:pPr algn="just" rtl="1" fontAlgn="base"/>
            <a:endParaRPr lang="ar-JO" sz="1700" b="0" i="0" dirty="0">
              <a:effectLst/>
              <a:latin typeface="Tajawal"/>
              <a:cs typeface="Alexandria" pitchFamily="2" charset="-78"/>
            </a:endParaRPr>
          </a:p>
          <a:p>
            <a:pPr algn="just" rtl="1" fontAlgn="base"/>
            <a:r>
              <a:rPr lang="ar-JO" sz="1700" b="0" i="0" dirty="0">
                <a:effectLst/>
                <a:latin typeface="Tajawal"/>
                <a:cs typeface="Alexandria" pitchFamily="2" charset="-78"/>
              </a:rPr>
              <a:t>1. </a:t>
            </a:r>
            <a:r>
              <a:rPr lang="ar-JO" sz="1700" b="1" i="0" dirty="0">
                <a:effectLst/>
                <a:latin typeface="Tajawal"/>
                <a:cs typeface="Alexandria" pitchFamily="2" charset="-78"/>
              </a:rPr>
              <a:t>التمويل: </a:t>
            </a:r>
            <a:r>
              <a:rPr lang="ar-JO" sz="1700" b="0" i="0" dirty="0">
                <a:effectLst/>
                <a:latin typeface="Tajawal"/>
                <a:cs typeface="Alexandria" pitchFamily="2" charset="-78"/>
              </a:rPr>
              <a:t>يشمل الحصول على رأس المال من خلال القروض، المنح، أو الاستثمارات من البنوك ومؤسسات التمويل.</a:t>
            </a:r>
          </a:p>
          <a:p>
            <a:pPr algn="just" rtl="1" fontAlgn="base"/>
            <a:r>
              <a:rPr lang="ar-JO" sz="1700" b="0" i="0" dirty="0">
                <a:effectLst/>
                <a:latin typeface="Tajawal"/>
                <a:cs typeface="Alexandria" pitchFamily="2" charset="-78"/>
              </a:rPr>
              <a:t>2. </a:t>
            </a:r>
            <a:r>
              <a:rPr lang="ar-JO" sz="1700" b="1" i="0" dirty="0">
                <a:effectLst/>
                <a:latin typeface="Tajawal"/>
                <a:cs typeface="Alexandria" pitchFamily="2" charset="-78"/>
              </a:rPr>
              <a:t>الدعم الخاص بالأعمال التجارية</a:t>
            </a:r>
            <a:r>
              <a:rPr lang="ar-JO" sz="1700" b="0" i="0" dirty="0">
                <a:effectLst/>
                <a:latin typeface="Tajawal"/>
                <a:cs typeface="Alexandria" pitchFamily="2" charset="-78"/>
              </a:rPr>
              <a:t>: يتضمن حاضنات الأعمال، مسرعات الأعمال، والخدمات الاستشارية والقانونية التي تساعد الشركات الناشئة.</a:t>
            </a:r>
          </a:p>
          <a:p>
            <a:pPr algn="just" rtl="1" fontAlgn="base"/>
            <a:r>
              <a:rPr lang="ar-JO" sz="1700" b="0" i="0" dirty="0">
                <a:effectLst/>
                <a:latin typeface="Tajawal"/>
                <a:cs typeface="Alexandria" pitchFamily="2" charset="-78"/>
              </a:rPr>
              <a:t>3. </a:t>
            </a:r>
            <a:r>
              <a:rPr lang="ar-JO" sz="1700" b="1" i="0" dirty="0">
                <a:effectLst/>
                <a:latin typeface="Tajawal"/>
                <a:cs typeface="Alexandria" pitchFamily="2" charset="-78"/>
              </a:rPr>
              <a:t>السياسات: </a:t>
            </a:r>
            <a:r>
              <a:rPr lang="ar-JO" sz="1700" b="0" i="0" dirty="0">
                <a:effectLst/>
                <a:latin typeface="Tajawal"/>
                <a:cs typeface="Alexandria" pitchFamily="2" charset="-78"/>
              </a:rPr>
              <a:t>تشمل القوانين واللوائح مثل معدلات الضرائب وتكاليف بدء العمل التجاري التي تؤثر على بيئة الأعمال.</a:t>
            </a:r>
          </a:p>
          <a:p>
            <a:pPr algn="just" rtl="1" fontAlgn="base"/>
            <a:r>
              <a:rPr lang="ar-JO" sz="1700" b="0" i="0" dirty="0">
                <a:effectLst/>
                <a:latin typeface="Tajawal"/>
                <a:cs typeface="Alexandria" pitchFamily="2" charset="-78"/>
              </a:rPr>
              <a:t>4. </a:t>
            </a:r>
            <a:r>
              <a:rPr lang="ar-JO" sz="1700" b="1" i="0" dirty="0">
                <a:effectLst/>
                <a:latin typeface="Tajawal"/>
                <a:cs typeface="Alexandria" pitchFamily="2" charset="-78"/>
              </a:rPr>
              <a:t>الأسواق: </a:t>
            </a:r>
            <a:r>
              <a:rPr lang="ar-JO" sz="1700" b="0" i="0" dirty="0">
                <a:effectLst/>
                <a:latin typeface="Tajawal"/>
                <a:cs typeface="Alexandria" pitchFamily="2" charset="-78"/>
              </a:rPr>
              <a:t>تتضمن الشركات المحلية والدولية، المستهلكين، وشبكات التوزيع والتسويق التي تتيح للشركات الوصول إلى عملائها.</a:t>
            </a:r>
          </a:p>
          <a:p>
            <a:pPr algn="just" rtl="1" fontAlgn="base"/>
            <a:r>
              <a:rPr lang="ar-JO" sz="1700" b="0" i="0" dirty="0">
                <a:effectLst/>
                <a:latin typeface="Tajawal"/>
                <a:cs typeface="Alexandria" pitchFamily="2" charset="-78"/>
              </a:rPr>
              <a:t>5. </a:t>
            </a:r>
            <a:r>
              <a:rPr lang="ar-JO" sz="1700" b="1" i="0" dirty="0">
                <a:effectLst/>
                <a:latin typeface="Tajawal"/>
                <a:cs typeface="Alexandria" pitchFamily="2" charset="-78"/>
              </a:rPr>
              <a:t>رأس المال البشري: </a:t>
            </a:r>
            <a:r>
              <a:rPr lang="ar-JO" sz="1700" b="0" i="0" dirty="0">
                <a:effectLst/>
                <a:latin typeface="Tajawal"/>
                <a:cs typeface="Alexandria" pitchFamily="2" charset="-78"/>
              </a:rPr>
              <a:t>يشمل الأفراد المؤهلين من المدارس، الجامعات، ومعاهد التدريب الذين يمكنهم المساهمة في نمو الشركات.</a:t>
            </a:r>
          </a:p>
          <a:p>
            <a:pPr algn="just" rtl="1" fontAlgn="base"/>
            <a:r>
              <a:rPr lang="ar-JO" sz="1700" b="0" i="0" dirty="0">
                <a:effectLst/>
                <a:latin typeface="Tajawal"/>
                <a:cs typeface="Alexandria" pitchFamily="2" charset="-78"/>
              </a:rPr>
              <a:t>6</a:t>
            </a:r>
            <a:r>
              <a:rPr lang="ar-JO" sz="1700" b="1" i="0" dirty="0">
                <a:effectLst/>
                <a:latin typeface="Tajawal"/>
                <a:cs typeface="Alexandria" pitchFamily="2" charset="-78"/>
              </a:rPr>
              <a:t>. البنية التحتية: </a:t>
            </a:r>
            <a:r>
              <a:rPr lang="ar-JO" sz="1700" b="0" i="0" dirty="0">
                <a:effectLst/>
                <a:latin typeface="Tajawal"/>
                <a:cs typeface="Alexandria" pitchFamily="2" charset="-78"/>
              </a:rPr>
              <a:t>تتضمن المرافق الأساسية مثل الكهرباء، النقل، الاتصالات، والمرافق الأخرى التي تدعم العمليات التجارية.</a:t>
            </a:r>
          </a:p>
          <a:p>
            <a:pPr algn="just" rtl="1" fontAlgn="base"/>
            <a:r>
              <a:rPr lang="ar-JO" sz="1700" b="0" i="0" dirty="0">
                <a:effectLst/>
                <a:latin typeface="Tajawal"/>
                <a:cs typeface="Alexandria" pitchFamily="2" charset="-78"/>
              </a:rPr>
              <a:t>7. </a:t>
            </a:r>
            <a:r>
              <a:rPr lang="ar-JO" sz="1700" b="1" i="0" dirty="0">
                <a:effectLst/>
                <a:latin typeface="Tajawal"/>
                <a:cs typeface="Alexandria" pitchFamily="2" charset="-78"/>
              </a:rPr>
              <a:t>البحث والتطوير: </a:t>
            </a:r>
            <a:r>
              <a:rPr lang="ar-JO" sz="1700" b="0" i="0" dirty="0">
                <a:effectLst/>
                <a:latin typeface="Tajawal"/>
                <a:cs typeface="Alexandria" pitchFamily="2" charset="-78"/>
              </a:rPr>
              <a:t>يشمل مراكز الأبحاث العامة والخاصة التي تساهم في الابتكار وتطوير المنتجات والخدمات الجديدة.</a:t>
            </a:r>
          </a:p>
          <a:p>
            <a:pPr algn="just" rtl="1" fontAlgn="base"/>
            <a:r>
              <a:rPr lang="ar-JO" sz="1700" b="0" i="0" dirty="0">
                <a:effectLst/>
                <a:latin typeface="Tajawal"/>
                <a:cs typeface="Alexandria" pitchFamily="2" charset="-78"/>
              </a:rPr>
              <a:t>8. </a:t>
            </a:r>
            <a:r>
              <a:rPr lang="ar-JO" sz="1700" b="1" i="0" dirty="0">
                <a:effectLst/>
                <a:latin typeface="Tajawal"/>
                <a:cs typeface="Alexandria" pitchFamily="2" charset="-78"/>
              </a:rPr>
              <a:t>الثقافة: </a:t>
            </a:r>
            <a:r>
              <a:rPr lang="ar-JO" sz="1700" b="0" i="0" dirty="0">
                <a:effectLst/>
                <a:latin typeface="Tajawal"/>
                <a:cs typeface="Alexandria" pitchFamily="2" charset="-78"/>
              </a:rPr>
              <a:t>تتضمن وسائل الإعلام، الحكومة، الجامعات، الجمعيات المهنية، والمنظمات الاجتماعية التي تدعم وتشجع ثقافة ريادة الأعمال.</a:t>
            </a:r>
          </a:p>
          <a:p>
            <a:pPr algn="just" rtl="1" fontAlgn="base"/>
            <a:endParaRPr lang="ar-JO" sz="1700" b="0" i="0" dirty="0">
              <a:effectLst/>
              <a:latin typeface="Tajawal"/>
              <a:cs typeface="Alexandria" pitchFamily="2" charset="-78"/>
            </a:endParaRPr>
          </a:p>
        </p:txBody>
      </p:sp>
      <p:pic>
        <p:nvPicPr>
          <p:cNvPr id="9" name="Graphic 21">
            <a:extLst>
              <a:ext uri="{FF2B5EF4-FFF2-40B4-BE49-F238E27FC236}">
                <a16:creationId xmlns:a16="http://schemas.microsoft.com/office/drawing/2014/main" id="{6C837FC6-037D-C2F5-7AA4-FE5B12BAEF4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graphicFrame>
        <p:nvGraphicFramePr>
          <p:cNvPr id="12" name="Diagram 11">
            <a:extLst>
              <a:ext uri="{FF2B5EF4-FFF2-40B4-BE49-F238E27FC236}">
                <a16:creationId xmlns:a16="http://schemas.microsoft.com/office/drawing/2014/main" id="{8E4E8B35-53DA-0E2B-5B30-E88F6F566153}"/>
              </a:ext>
            </a:extLst>
          </p:cNvPr>
          <p:cNvGraphicFramePr/>
          <p:nvPr>
            <p:extLst>
              <p:ext uri="{D42A27DB-BD31-4B8C-83A1-F6EECF244321}">
                <p14:modId xmlns:p14="http://schemas.microsoft.com/office/powerpoint/2010/main" val="1423021235"/>
              </p:ext>
            </p:extLst>
          </p:nvPr>
        </p:nvGraphicFramePr>
        <p:xfrm>
          <a:off x="-212516" y="875872"/>
          <a:ext cx="3284113" cy="550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7808388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243471" y="152799"/>
            <a:ext cx="5615306" cy="461665"/>
          </a:xfrm>
          <a:prstGeom prst="rect">
            <a:avLst/>
          </a:prstGeom>
          <a:noFill/>
        </p:spPr>
        <p:txBody>
          <a:bodyPr wrap="square" rtlCol="0">
            <a:spAutoFit/>
          </a:bodyPr>
          <a:lstStyle/>
          <a:p>
            <a:pPr algn="just" rtl="1"/>
            <a:r>
              <a:rPr lang="ar-JO" sz="2400" b="1" i="0" dirty="0">
                <a:solidFill>
                  <a:srgbClr val="00B0F0"/>
                </a:solidFill>
                <a:effectLst/>
                <a:latin typeface="Cairo"/>
                <a:cs typeface="Alexandria" pitchFamily="2" charset="-78"/>
              </a:rPr>
              <a:t>خصائص النظم البيئية الريادية</a:t>
            </a: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A2DA86F3-74ED-AB0C-587B-26BEAD2ED8EB}"/>
              </a:ext>
            </a:extLst>
          </p:cNvPr>
          <p:cNvSpPr txBox="1"/>
          <p:nvPr/>
        </p:nvSpPr>
        <p:spPr>
          <a:xfrm>
            <a:off x="245004" y="998983"/>
            <a:ext cx="11672056" cy="5062924"/>
          </a:xfrm>
          <a:prstGeom prst="rect">
            <a:avLst/>
          </a:prstGeom>
          <a:noFill/>
        </p:spPr>
        <p:txBody>
          <a:bodyPr wrap="square">
            <a:spAutoFit/>
          </a:bodyPr>
          <a:lstStyle/>
          <a:p>
            <a:pPr algn="just" rtl="1"/>
            <a:r>
              <a:rPr lang="ar-JO" sz="1700" b="1" i="0" dirty="0">
                <a:effectLst/>
                <a:latin typeface="Helvetica-Neue"/>
                <a:cs typeface="Alexandria" pitchFamily="2" charset="-78"/>
              </a:rPr>
              <a:t>النظم البيئية الريادية تتمتع بمجموعة من الخصائص التي تجعلها فريدة ومستدامة. </a:t>
            </a:r>
            <a:r>
              <a:rPr lang="ar-AE" sz="1700" b="1" i="0" dirty="0">
                <a:effectLst/>
                <a:latin typeface="Helvetica-Neue"/>
                <a:cs typeface="Alexandria" pitchFamily="2" charset="-78"/>
              </a:rPr>
              <a:t>منها</a:t>
            </a:r>
            <a:r>
              <a:rPr lang="ar-JO" sz="1700" b="1" i="0" dirty="0">
                <a:effectLst/>
                <a:latin typeface="Helvetica-Neue"/>
                <a:cs typeface="Alexandria" pitchFamily="2" charset="-78"/>
              </a:rPr>
              <a:t>:</a:t>
            </a:r>
          </a:p>
          <a:p>
            <a:pPr algn="just" rtl="1"/>
            <a:endParaRPr lang="ar-JO" sz="1700" b="0" i="0" dirty="0">
              <a:effectLst/>
              <a:latin typeface="Helvetica-Neue"/>
              <a:cs typeface="Alexandria" pitchFamily="2" charset="-78"/>
            </a:endParaRPr>
          </a:p>
          <a:p>
            <a:pPr algn="just" rtl="1"/>
            <a:r>
              <a:rPr lang="ar-JO" sz="1700" b="0" i="0" dirty="0">
                <a:effectLst/>
                <a:latin typeface="Helvetica-Neue"/>
                <a:cs typeface="Alexandria" pitchFamily="2" charset="-78"/>
              </a:rPr>
              <a:t>1. </a:t>
            </a:r>
            <a:r>
              <a:rPr lang="ar-JO" sz="1700" b="1" i="0" dirty="0">
                <a:effectLst/>
                <a:latin typeface="Helvetica-Neue"/>
                <a:cs typeface="Alexandria" pitchFamily="2" charset="-78"/>
              </a:rPr>
              <a:t>الاختلاف: </a:t>
            </a:r>
            <a:r>
              <a:rPr lang="ar-JO" sz="1700" b="0" i="0" dirty="0">
                <a:effectLst/>
                <a:latin typeface="Helvetica-Neue"/>
                <a:cs typeface="Alexandria" pitchFamily="2" charset="-78"/>
              </a:rPr>
              <a:t>كل نظام بيئي ريادي يشكل نموذجًا فريدًا نتيجة لتفاعل مئات العناصر مع بعضها البعض. لذلك، لا يوجد بيئة ريادية مثالية تناسب جميع المشاريع.</a:t>
            </a:r>
          </a:p>
          <a:p>
            <a:pPr algn="just" rtl="1"/>
            <a:endParaRPr lang="ar-JO" sz="1700" b="0" i="0" dirty="0">
              <a:effectLst/>
              <a:latin typeface="Helvetica-Neue"/>
              <a:cs typeface="Alexandria" pitchFamily="2" charset="-78"/>
            </a:endParaRPr>
          </a:p>
          <a:p>
            <a:pPr algn="just" rtl="1"/>
            <a:r>
              <a:rPr lang="ar-JO" sz="1700" b="0" i="0" dirty="0">
                <a:effectLst/>
                <a:latin typeface="Helvetica-Neue"/>
                <a:cs typeface="Alexandria" pitchFamily="2" charset="-78"/>
              </a:rPr>
              <a:t>2. </a:t>
            </a:r>
            <a:r>
              <a:rPr lang="ar-JO" sz="1700" b="1" i="0" dirty="0">
                <a:effectLst/>
                <a:latin typeface="Helvetica-Neue"/>
                <a:cs typeface="Alexandria" pitchFamily="2" charset="-78"/>
              </a:rPr>
              <a:t>الاستدامة والاكتفاء الذاتي</a:t>
            </a:r>
            <a:r>
              <a:rPr lang="ar-JO" sz="1700" b="0" i="0" dirty="0">
                <a:effectLst/>
                <a:latin typeface="Helvetica-Neue"/>
                <a:cs typeface="Alexandria" pitchFamily="2" charset="-78"/>
              </a:rPr>
              <a:t>: تصبح النظم البيئية لريادة الأعمال ذاتية الاكتفاء نسبيًا مع مرور الوقت. النجاح يولد النجاح، مما يعزز العناصر الأساسية للنظام البيئي تلقائيًا. هناك نقطة تحول يمكن عندها الحد من العوائق المؤثرة بشكل سلبي، وبمجرد أن تصبح العناصر الأساسية قوية بما فيه الكفاية، ستعزز بعضها البعض.</a:t>
            </a:r>
          </a:p>
          <a:p>
            <a:pPr algn="just" rtl="1"/>
            <a:endParaRPr lang="ar-JO" sz="1700" b="0" i="0" dirty="0">
              <a:effectLst/>
              <a:latin typeface="Helvetica-Neue"/>
              <a:cs typeface="Alexandria" pitchFamily="2" charset="-78"/>
            </a:endParaRPr>
          </a:p>
          <a:p>
            <a:pPr algn="just" rtl="1"/>
            <a:r>
              <a:rPr lang="ar-JO" sz="1700" b="0" i="0" dirty="0">
                <a:effectLst/>
                <a:latin typeface="Helvetica-Neue"/>
                <a:cs typeface="Alexandria" pitchFamily="2" charset="-78"/>
              </a:rPr>
              <a:t>3. </a:t>
            </a:r>
            <a:r>
              <a:rPr lang="ar-JO" sz="1700" b="1" i="0" dirty="0">
                <a:effectLst/>
                <a:latin typeface="Helvetica-Neue"/>
                <a:cs typeface="Alexandria" pitchFamily="2" charset="-78"/>
              </a:rPr>
              <a:t>التفاعل والتكامل: </a:t>
            </a:r>
            <a:r>
              <a:rPr lang="ar-JO" sz="1700" b="0" i="0" dirty="0">
                <a:effectLst/>
                <a:latin typeface="Helvetica-Neue"/>
                <a:cs typeface="Alexandria" pitchFamily="2" charset="-78"/>
              </a:rPr>
              <a:t>العناصر المختلفة في النظام البيئي تتفاعل وتتكامل مع بعضها البعض، مما يخلق بيئة داعمة ومشجعة للابتكار والنمو.</a:t>
            </a:r>
          </a:p>
          <a:p>
            <a:pPr algn="just" rtl="1"/>
            <a:endParaRPr lang="ar-JO" sz="1700" b="0" i="0" dirty="0">
              <a:effectLst/>
              <a:latin typeface="Helvetica-Neue"/>
              <a:cs typeface="Alexandria" pitchFamily="2" charset="-78"/>
            </a:endParaRPr>
          </a:p>
          <a:p>
            <a:pPr algn="just" rtl="1"/>
            <a:r>
              <a:rPr lang="ar-JO" sz="1700" b="0" i="0" dirty="0">
                <a:effectLst/>
                <a:latin typeface="Helvetica-Neue"/>
                <a:cs typeface="Alexandria" pitchFamily="2" charset="-78"/>
              </a:rPr>
              <a:t>4. </a:t>
            </a:r>
            <a:r>
              <a:rPr lang="ar-JO" sz="1700" b="1" i="0" dirty="0">
                <a:effectLst/>
                <a:latin typeface="Helvetica-Neue"/>
                <a:cs typeface="Alexandria" pitchFamily="2" charset="-78"/>
              </a:rPr>
              <a:t>الدعم والتشجيع: </a:t>
            </a:r>
            <a:r>
              <a:rPr lang="ar-JO" sz="1700" b="0" i="0" dirty="0">
                <a:effectLst/>
                <a:latin typeface="Helvetica-Neue"/>
                <a:cs typeface="Alexandria" pitchFamily="2" charset="-78"/>
              </a:rPr>
              <a:t>توفر النظم البيئية الريادية الدعم والتشجيع لرواد الأعمال من خلال توفير الموارد، التدريب، والإرشاد.</a:t>
            </a:r>
          </a:p>
          <a:p>
            <a:pPr algn="just" rtl="1"/>
            <a:endParaRPr lang="ar-JO" sz="1700" b="0" i="0" dirty="0">
              <a:effectLst/>
              <a:latin typeface="Helvetica-Neue"/>
              <a:cs typeface="Alexandria" pitchFamily="2" charset="-78"/>
            </a:endParaRPr>
          </a:p>
          <a:p>
            <a:pPr algn="just" rtl="1"/>
            <a:r>
              <a:rPr lang="ar-JO" sz="1700" b="0" i="0" dirty="0">
                <a:effectLst/>
                <a:latin typeface="Helvetica-Neue"/>
                <a:cs typeface="Alexandria" pitchFamily="2" charset="-78"/>
              </a:rPr>
              <a:t>5. </a:t>
            </a:r>
            <a:r>
              <a:rPr lang="ar-JO" sz="1700" b="1" i="0" dirty="0">
                <a:effectLst/>
                <a:latin typeface="Helvetica-Neue"/>
                <a:cs typeface="Alexandria" pitchFamily="2" charset="-78"/>
              </a:rPr>
              <a:t>المرونة والتكيف</a:t>
            </a:r>
            <a:r>
              <a:rPr lang="ar-JO" sz="1700" b="0" i="0" dirty="0">
                <a:effectLst/>
                <a:latin typeface="Helvetica-Neue"/>
                <a:cs typeface="Alexandria" pitchFamily="2" charset="-78"/>
              </a:rPr>
              <a:t>: تتميز النظم البيئية الريادية بالقدرة على التكيف مع التغيرات في السوق والبيئة الاقتصادية، مما يساعد على استمرارية ونجاح المشاريع.</a:t>
            </a:r>
          </a:p>
          <a:p>
            <a:pPr algn="just" rtl="1"/>
            <a:endParaRPr lang="ar-JO" sz="1700" b="0" i="0" dirty="0">
              <a:effectLst/>
              <a:latin typeface="Helvetica-Neue"/>
              <a:cs typeface="Alexandria" pitchFamily="2" charset="-78"/>
            </a:endParaRPr>
          </a:p>
          <a:p>
            <a:pPr algn="just" rtl="1"/>
            <a:r>
              <a:rPr lang="ar-JO" sz="1700" b="1" i="0" dirty="0">
                <a:effectLst/>
                <a:latin typeface="Helvetica-Neue"/>
                <a:cs typeface="Alexandria" pitchFamily="2" charset="-78"/>
              </a:rPr>
              <a:t>عند تصميم برامج ريادة الأعمال، يجب مراعاة هذه الخصائص والتركيز على بناء نظام بيئي مستدام يدعم الابتكار والنمو. </a:t>
            </a:r>
            <a:endParaRPr lang="ar-JO" sz="1700" b="1" i="0" dirty="0">
              <a:solidFill>
                <a:srgbClr val="717171"/>
              </a:solidFill>
              <a:effectLst/>
              <a:latin typeface="Helvetica-Neue"/>
              <a:cs typeface="Alexandria" pitchFamily="2" charset="-78"/>
            </a:endParaRPr>
          </a:p>
        </p:txBody>
      </p:sp>
      <p:pic>
        <p:nvPicPr>
          <p:cNvPr id="9" name="Graphic 21">
            <a:extLst>
              <a:ext uri="{FF2B5EF4-FFF2-40B4-BE49-F238E27FC236}">
                <a16:creationId xmlns:a16="http://schemas.microsoft.com/office/drawing/2014/main" id="{6C837FC6-037D-C2F5-7AA4-FE5B12BAEF4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129896265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77515" y="228897"/>
            <a:ext cx="9087057" cy="461665"/>
          </a:xfrm>
          <a:prstGeom prst="rect">
            <a:avLst/>
          </a:prstGeom>
          <a:noFill/>
        </p:spPr>
        <p:txBody>
          <a:bodyPr wrap="square" rtlCol="0">
            <a:spAutoFit/>
          </a:bodyPr>
          <a:lstStyle/>
          <a:p>
            <a:pPr algn="r"/>
            <a:r>
              <a:rPr lang="ar-AE" sz="2400" b="1" dirty="0">
                <a:latin typeface="Bahij_thesansarabic-plain"/>
                <a:cs typeface="Alexandria" pitchFamily="2" charset="-78"/>
              </a:rPr>
              <a:t>ا</a:t>
            </a:r>
            <a:r>
              <a:rPr lang="ar-JO" sz="2400" b="1" i="0" dirty="0">
                <a:effectLst/>
                <a:latin typeface="Bahij_thesansarabic-plain"/>
                <a:cs typeface="Alexandria" pitchFamily="2" charset="-78"/>
              </a:rPr>
              <a:t>لعناصر الأساسية لبناء بيئة </a:t>
            </a:r>
            <a:r>
              <a:rPr lang="ar-AE" sz="2400" b="1" i="0" dirty="0">
                <a:effectLst/>
                <a:latin typeface="Bahij_thesansarabic-plain"/>
                <a:cs typeface="Alexandria" pitchFamily="2" charset="-78"/>
              </a:rPr>
              <a:t>حاضنة اعمال</a:t>
            </a:r>
            <a:r>
              <a:rPr lang="ar-JO" sz="2400" b="1" i="0" dirty="0">
                <a:effectLst/>
                <a:latin typeface="Bahij_thesansarabic-plain"/>
                <a:cs typeface="Alexandria" pitchFamily="2" charset="-78"/>
              </a:rPr>
              <a:t>:</a:t>
            </a: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9" name="Graphic 21">
            <a:extLst>
              <a:ext uri="{FF2B5EF4-FFF2-40B4-BE49-F238E27FC236}">
                <a16:creationId xmlns:a16="http://schemas.microsoft.com/office/drawing/2014/main" id="{60D18820-D8E2-86F1-6CCF-7484E6A1B01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graphicFrame>
        <p:nvGraphicFramePr>
          <p:cNvPr id="10" name="Table 9">
            <a:extLst>
              <a:ext uri="{FF2B5EF4-FFF2-40B4-BE49-F238E27FC236}">
                <a16:creationId xmlns:a16="http://schemas.microsoft.com/office/drawing/2014/main" id="{B333A164-7EFA-862B-4806-C1665CB5712E}"/>
              </a:ext>
            </a:extLst>
          </p:cNvPr>
          <p:cNvGraphicFramePr>
            <a:graphicFrameLocks noGrp="1"/>
          </p:cNvGraphicFramePr>
          <p:nvPr>
            <p:extLst>
              <p:ext uri="{D42A27DB-BD31-4B8C-83A1-F6EECF244321}">
                <p14:modId xmlns:p14="http://schemas.microsoft.com/office/powerpoint/2010/main" val="2015836210"/>
              </p:ext>
            </p:extLst>
          </p:nvPr>
        </p:nvGraphicFramePr>
        <p:xfrm>
          <a:off x="202822" y="987770"/>
          <a:ext cx="11786356" cy="5469718"/>
        </p:xfrm>
        <a:graphic>
          <a:graphicData uri="http://schemas.openxmlformats.org/drawingml/2006/table">
            <a:tbl>
              <a:tblPr rtl="1" firstRow="1" firstCol="1" bandRow="1"/>
              <a:tblGrid>
                <a:gridCol w="2398959">
                  <a:extLst>
                    <a:ext uri="{9D8B030D-6E8A-4147-A177-3AD203B41FA5}">
                      <a16:colId xmlns:a16="http://schemas.microsoft.com/office/drawing/2014/main" val="91757392"/>
                    </a:ext>
                  </a:extLst>
                </a:gridCol>
                <a:gridCol w="9387397">
                  <a:extLst>
                    <a:ext uri="{9D8B030D-6E8A-4147-A177-3AD203B41FA5}">
                      <a16:colId xmlns:a16="http://schemas.microsoft.com/office/drawing/2014/main" val="250421913"/>
                    </a:ext>
                  </a:extLst>
                </a:gridCol>
              </a:tblGrid>
              <a:tr h="519670">
                <a:tc>
                  <a:txBody>
                    <a:bodyPr/>
                    <a:lstStyle/>
                    <a:p>
                      <a:pPr marL="0" marR="0" algn="ct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الخطوة</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23814" marB="123814" anchor="ctr">
                    <a:lnL>
                      <a:noFill/>
                    </a:lnL>
                    <a:lnR>
                      <a:noFill/>
                    </a:lnR>
                    <a:lnT>
                      <a:noFill/>
                    </a:lnT>
                    <a:lnB w="12700" cap="flat" cmpd="sng" algn="ctr">
                      <a:solidFill>
                        <a:srgbClr val="C4C7C5"/>
                      </a:solidFill>
                      <a:prstDash val="solid"/>
                      <a:round/>
                      <a:headEnd type="none" w="med" len="med"/>
                      <a:tailEnd type="none" w="med" len="med"/>
                    </a:lnB>
                    <a:solidFill>
                      <a:schemeClr val="bg2"/>
                    </a:solidFill>
                  </a:tcPr>
                </a:tc>
                <a:tc>
                  <a:txBody>
                    <a:bodyPr/>
                    <a:lstStyle/>
                    <a:p>
                      <a:pPr marL="0" marR="0" algn="ct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الوصف</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23814" marB="123814" anchor="ctr">
                    <a:lnL>
                      <a:noFill/>
                    </a:lnL>
                    <a:lnR>
                      <a:noFill/>
                    </a:lnR>
                    <a:lnT>
                      <a:noFill/>
                    </a:lnT>
                    <a:lnB w="12700" cap="flat" cmpd="sng" algn="ctr">
                      <a:solidFill>
                        <a:srgbClr val="C4C7C5"/>
                      </a:solidFill>
                      <a:prstDash val="solid"/>
                      <a:round/>
                      <a:headEnd type="none" w="med" len="med"/>
                      <a:tailEnd type="none" w="med" len="med"/>
                    </a:lnB>
                    <a:solidFill>
                      <a:schemeClr val="bg2"/>
                    </a:solidFill>
                  </a:tcPr>
                </a:tc>
                <a:extLst>
                  <a:ext uri="{0D108BD9-81ED-4DB2-BD59-A6C34878D82A}">
                    <a16:rowId xmlns:a16="http://schemas.microsoft.com/office/drawing/2014/main" val="2906543548"/>
                  </a:ext>
                </a:extLst>
              </a:tr>
              <a:tr h="777691">
                <a:tc>
                  <a:txBody>
                    <a:bodyPr/>
                    <a:lstStyle/>
                    <a:p>
                      <a:pPr marL="0" marR="0" algn="r" rtl="1">
                        <a:lnSpc>
                          <a:spcPct val="107000"/>
                        </a:lnSpc>
                        <a:spcBef>
                          <a:spcPts val="0"/>
                        </a:spcBef>
                        <a:spcAft>
                          <a:spcPts val="0"/>
                        </a:spcAft>
                      </a:pPr>
                      <a:r>
                        <a:rPr lang="ar-SA" sz="1400" b="1" kern="0">
                          <a:effectLst/>
                          <a:latin typeface="Calibri" panose="020F0502020204030204" pitchFamily="34" charset="0"/>
                          <a:ea typeface="Times New Roman" panose="02020603050405020304" pitchFamily="18" charset="0"/>
                          <a:cs typeface="Alexandria" pitchFamily="2" charset="-78"/>
                        </a:rPr>
                        <a:t>تقييم السوق</a:t>
                      </a:r>
                      <a:endParaRPr lang="en-US" sz="1400" kern="10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10057" marB="110057"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2"/>
                    </a:solidFill>
                  </a:tcPr>
                </a:tc>
                <a:tc>
                  <a:txBody>
                    <a:bodyPr/>
                    <a:lstStyle/>
                    <a:p>
                      <a:pPr marL="0" marR="0" algn="r" rtl="1">
                        <a:lnSpc>
                          <a:spcPct val="107000"/>
                        </a:lnSpc>
                        <a:spcBef>
                          <a:spcPts val="0"/>
                        </a:spcBef>
                        <a:spcAft>
                          <a:spcPts val="0"/>
                        </a:spcAft>
                      </a:pPr>
                      <a:r>
                        <a:rPr lang="ar-SA" sz="1400" kern="0" dirty="0">
                          <a:effectLst/>
                          <a:latin typeface="Calibri" panose="020F0502020204030204" pitchFamily="34" charset="0"/>
                          <a:ea typeface="Times New Roman" panose="02020603050405020304" pitchFamily="18" charset="0"/>
                          <a:cs typeface="Alexandria" pitchFamily="2" charset="-78"/>
                        </a:rPr>
                        <a:t>تعريف السوق بالخدمات التي تقدمها الحاضنة وتحديد الفئات المستهدفة. يتضمن ذلك مسحًا سوقيًا للأعمال الصغيرة وتحليل نوع الخدمات اللازمة</a:t>
                      </a:r>
                      <a:r>
                        <a:rPr lang="en-US" sz="1400" kern="0" dirty="0">
                          <a:effectLst/>
                          <a:latin typeface="Alexandria" pitchFamily="2" charset="-78"/>
                          <a:ea typeface="Times New Roman" panose="02020603050405020304" pitchFamily="18" charset="0"/>
                          <a:cs typeface="Arial" panose="020B0604020202020204" pitchFamily="34" charset="0"/>
                        </a:rPr>
                        <a:t>.</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10057" marB="110057"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1457367093"/>
                  </a:ext>
                </a:extLst>
              </a:tr>
              <a:tr h="579159">
                <a:tc>
                  <a:txBody>
                    <a:bodyPr/>
                    <a:lstStyle/>
                    <a:p>
                      <a:pPr marL="0" marR="0" algn="r" rtl="1">
                        <a:lnSpc>
                          <a:spcPct val="107000"/>
                        </a:lnSpc>
                        <a:spcBef>
                          <a:spcPts val="0"/>
                        </a:spcBef>
                        <a:spcAft>
                          <a:spcPts val="0"/>
                        </a:spcAft>
                      </a:pPr>
                      <a:r>
                        <a:rPr lang="ar-SA" sz="1400" b="1" kern="0" dirty="0">
                          <a:effectLst/>
                          <a:latin typeface="Calibri" panose="020F0502020204030204" pitchFamily="34" charset="0"/>
                          <a:ea typeface="Times New Roman" panose="02020603050405020304" pitchFamily="18" charset="0"/>
                          <a:cs typeface="Alexandria" pitchFamily="2" charset="-78"/>
                        </a:rPr>
                        <a:t>التواصل الدولي</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10057" marB="110057"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2"/>
                    </a:solidFill>
                  </a:tcPr>
                </a:tc>
                <a:tc>
                  <a:txBody>
                    <a:bodyPr/>
                    <a:lstStyle/>
                    <a:p>
                      <a:pPr marL="0" marR="0" algn="r" rtl="1">
                        <a:lnSpc>
                          <a:spcPct val="107000"/>
                        </a:lnSpc>
                        <a:spcBef>
                          <a:spcPts val="0"/>
                        </a:spcBef>
                        <a:spcAft>
                          <a:spcPts val="0"/>
                        </a:spcAft>
                      </a:pPr>
                      <a:r>
                        <a:rPr lang="ar-SA" sz="1400" kern="0" dirty="0">
                          <a:effectLst/>
                          <a:latin typeface="Calibri" panose="020F0502020204030204" pitchFamily="34" charset="0"/>
                          <a:ea typeface="Times New Roman" panose="02020603050405020304" pitchFamily="18" charset="0"/>
                          <a:cs typeface="Alexandria" pitchFamily="2" charset="-78"/>
                        </a:rPr>
                        <a:t>إجراء دراسة جدوى للحاضنة المقترحة لتقييم الحيوية الاقتصادية والسياسية للمشروع، وتأمين التمويل اللازم</a:t>
                      </a:r>
                      <a:r>
                        <a:rPr lang="en-US" sz="1400" kern="0" dirty="0">
                          <a:effectLst/>
                          <a:latin typeface="Alexandria" pitchFamily="2" charset="-78"/>
                          <a:ea typeface="Times New Roman" panose="02020603050405020304" pitchFamily="18" charset="0"/>
                          <a:cs typeface="Arial" panose="020B0604020202020204" pitchFamily="34" charset="0"/>
                        </a:rPr>
                        <a:t>.</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10057" marB="110057"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222783740"/>
                  </a:ext>
                </a:extLst>
              </a:tr>
              <a:tr h="697403">
                <a:tc>
                  <a:txBody>
                    <a:bodyPr/>
                    <a:lstStyle/>
                    <a:p>
                      <a:pPr marL="0" marR="0" algn="r" rtl="1">
                        <a:lnSpc>
                          <a:spcPct val="107000"/>
                        </a:lnSpc>
                        <a:spcBef>
                          <a:spcPts val="0"/>
                        </a:spcBef>
                        <a:spcAft>
                          <a:spcPts val="0"/>
                        </a:spcAft>
                      </a:pPr>
                      <a:r>
                        <a:rPr lang="ar-SA" sz="1400" b="1" kern="0" dirty="0">
                          <a:effectLst/>
                          <a:latin typeface="Calibri" panose="020F0502020204030204" pitchFamily="34" charset="0"/>
                          <a:ea typeface="Times New Roman" panose="02020603050405020304" pitchFamily="18" charset="0"/>
                          <a:cs typeface="Alexandria" pitchFamily="2" charset="-78"/>
                        </a:rPr>
                        <a:t>تعريف أصحاب المصلحة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10057" marB="110057"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2"/>
                    </a:solidFill>
                  </a:tcPr>
                </a:tc>
                <a:tc>
                  <a:txBody>
                    <a:bodyPr/>
                    <a:lstStyle/>
                    <a:p>
                      <a:pPr marL="0" marR="0" algn="r" rtl="1">
                        <a:lnSpc>
                          <a:spcPct val="107000"/>
                        </a:lnSpc>
                        <a:spcBef>
                          <a:spcPts val="0"/>
                        </a:spcBef>
                        <a:spcAft>
                          <a:spcPts val="0"/>
                        </a:spcAft>
                      </a:pPr>
                      <a:r>
                        <a:rPr lang="ar-SA" sz="1400" kern="0">
                          <a:effectLst/>
                          <a:latin typeface="Calibri" panose="020F0502020204030204" pitchFamily="34" charset="0"/>
                          <a:ea typeface="Times New Roman" panose="02020603050405020304" pitchFamily="18" charset="0"/>
                          <a:cs typeface="Alexandria" pitchFamily="2" charset="-78"/>
                        </a:rPr>
                        <a:t>تحديد الأفراد أو الجهات التي تؤثر على تحقيق أهداف الحاضنة، مثل الجهات الحكومية والتنظيمات من القطاعين العام والخاص</a:t>
                      </a:r>
                      <a:r>
                        <a:rPr lang="en-US" sz="1400" kern="0">
                          <a:effectLst/>
                          <a:latin typeface="Alexandria" pitchFamily="2" charset="-78"/>
                          <a:ea typeface="Times New Roman" panose="02020603050405020304" pitchFamily="18" charset="0"/>
                          <a:cs typeface="Arial" panose="020B0604020202020204" pitchFamily="34" charset="0"/>
                        </a:rPr>
                        <a:t>.</a:t>
                      </a:r>
                      <a:endParaRPr lang="en-US" sz="1400" kern="10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10057" marB="110057"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1829129430"/>
                  </a:ext>
                </a:extLst>
              </a:tr>
              <a:tr h="579159">
                <a:tc>
                  <a:txBody>
                    <a:bodyPr/>
                    <a:lstStyle/>
                    <a:p>
                      <a:pPr marL="0" marR="0" algn="r" rtl="1">
                        <a:lnSpc>
                          <a:spcPct val="107000"/>
                        </a:lnSpc>
                        <a:spcBef>
                          <a:spcPts val="0"/>
                        </a:spcBef>
                        <a:spcAft>
                          <a:spcPts val="0"/>
                        </a:spcAft>
                      </a:pPr>
                      <a:r>
                        <a:rPr lang="ar-SA" sz="1400" b="1" kern="0">
                          <a:effectLst/>
                          <a:latin typeface="Calibri" panose="020F0502020204030204" pitchFamily="34" charset="0"/>
                          <a:ea typeface="Times New Roman" panose="02020603050405020304" pitchFamily="18" charset="0"/>
                          <a:cs typeface="Alexandria" pitchFamily="2" charset="-78"/>
                        </a:rPr>
                        <a:t>تحديد الموقع والحجم</a:t>
                      </a:r>
                      <a:endParaRPr lang="en-US" sz="1400" kern="10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10057" marB="110057"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2"/>
                    </a:solidFill>
                  </a:tcPr>
                </a:tc>
                <a:tc>
                  <a:txBody>
                    <a:bodyPr/>
                    <a:lstStyle/>
                    <a:p>
                      <a:pPr marL="0" marR="0" algn="r" rtl="1">
                        <a:lnSpc>
                          <a:spcPct val="107000"/>
                        </a:lnSpc>
                        <a:spcBef>
                          <a:spcPts val="0"/>
                        </a:spcBef>
                        <a:spcAft>
                          <a:spcPts val="0"/>
                        </a:spcAft>
                      </a:pPr>
                      <a:r>
                        <a:rPr lang="ar-SA" sz="1400" kern="0" dirty="0">
                          <a:effectLst/>
                          <a:latin typeface="Calibri" panose="020F0502020204030204" pitchFamily="34" charset="0"/>
                          <a:ea typeface="Times New Roman" panose="02020603050405020304" pitchFamily="18" charset="0"/>
                          <a:cs typeface="Alexandria" pitchFamily="2" charset="-78"/>
                        </a:rPr>
                        <a:t>اختيار الموقع المناسب للحاضنة وتقييم التسهيلات المتاحة مثل الماء والطاقة والاتصالات</a:t>
                      </a:r>
                      <a:r>
                        <a:rPr lang="en-US" sz="1400" kern="0" dirty="0">
                          <a:effectLst/>
                          <a:latin typeface="Alexandria" pitchFamily="2" charset="-78"/>
                          <a:ea typeface="Times New Roman" panose="02020603050405020304" pitchFamily="18" charset="0"/>
                          <a:cs typeface="Arial" panose="020B0604020202020204" pitchFamily="34" charset="0"/>
                        </a:rPr>
                        <a:t>.</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10057" marB="110057"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3335455119"/>
                  </a:ext>
                </a:extLst>
              </a:tr>
              <a:tr h="579159">
                <a:tc>
                  <a:txBody>
                    <a:bodyPr/>
                    <a:lstStyle/>
                    <a:p>
                      <a:pPr marL="0" marR="0" algn="r" rtl="1">
                        <a:lnSpc>
                          <a:spcPct val="107000"/>
                        </a:lnSpc>
                        <a:spcBef>
                          <a:spcPts val="0"/>
                        </a:spcBef>
                        <a:spcAft>
                          <a:spcPts val="0"/>
                        </a:spcAft>
                      </a:pPr>
                      <a:r>
                        <a:rPr lang="ar-SA" sz="1400" b="1" kern="0">
                          <a:effectLst/>
                          <a:latin typeface="Calibri" panose="020F0502020204030204" pitchFamily="34" charset="0"/>
                          <a:ea typeface="Times New Roman" panose="02020603050405020304" pitchFamily="18" charset="0"/>
                          <a:cs typeface="Alexandria" pitchFamily="2" charset="-78"/>
                        </a:rPr>
                        <a:t>اختيار مدير الحاضنة</a:t>
                      </a:r>
                      <a:endParaRPr lang="en-US" sz="1400" kern="10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10057" marB="110057"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2"/>
                    </a:solidFill>
                  </a:tcPr>
                </a:tc>
                <a:tc>
                  <a:txBody>
                    <a:bodyPr/>
                    <a:lstStyle/>
                    <a:p>
                      <a:pPr marL="0" marR="0" algn="r" rtl="1">
                        <a:lnSpc>
                          <a:spcPct val="107000"/>
                        </a:lnSpc>
                        <a:spcBef>
                          <a:spcPts val="0"/>
                        </a:spcBef>
                        <a:spcAft>
                          <a:spcPts val="0"/>
                        </a:spcAft>
                      </a:pPr>
                      <a:r>
                        <a:rPr lang="ar-SA" sz="1400" kern="0">
                          <a:effectLst/>
                          <a:latin typeface="Calibri" panose="020F0502020204030204" pitchFamily="34" charset="0"/>
                          <a:ea typeface="Times New Roman" panose="02020603050405020304" pitchFamily="18" charset="0"/>
                          <a:cs typeface="Alexandria" pitchFamily="2" charset="-78"/>
                        </a:rPr>
                        <a:t>تعيين مدير مؤهل قادر على إنتاج ثقافة وبيئة أعمال إيجابية لضمان استدامة الحاضنة</a:t>
                      </a:r>
                      <a:r>
                        <a:rPr lang="en-US" sz="1400" kern="0">
                          <a:effectLst/>
                          <a:latin typeface="Alexandria" pitchFamily="2" charset="-78"/>
                          <a:ea typeface="Times New Roman" panose="02020603050405020304" pitchFamily="18" charset="0"/>
                          <a:cs typeface="Arial" panose="020B0604020202020204" pitchFamily="34" charset="0"/>
                        </a:rPr>
                        <a:t>.</a:t>
                      </a:r>
                      <a:endParaRPr lang="en-US" sz="1400" kern="10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10057" marB="110057"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1285957046"/>
                  </a:ext>
                </a:extLst>
              </a:tr>
              <a:tr h="579159">
                <a:tc>
                  <a:txBody>
                    <a:bodyPr/>
                    <a:lstStyle/>
                    <a:p>
                      <a:pPr marL="0" marR="0" algn="r" rtl="1">
                        <a:lnSpc>
                          <a:spcPct val="107000"/>
                        </a:lnSpc>
                        <a:spcBef>
                          <a:spcPts val="0"/>
                        </a:spcBef>
                        <a:spcAft>
                          <a:spcPts val="0"/>
                        </a:spcAft>
                      </a:pPr>
                      <a:r>
                        <a:rPr lang="ar-SA" sz="1400" b="1" kern="0">
                          <a:effectLst/>
                          <a:latin typeface="Calibri" panose="020F0502020204030204" pitchFamily="34" charset="0"/>
                          <a:ea typeface="Times New Roman" panose="02020603050405020304" pitchFamily="18" charset="0"/>
                          <a:cs typeface="Alexandria" pitchFamily="2" charset="-78"/>
                        </a:rPr>
                        <a:t>البنية التحتية</a:t>
                      </a:r>
                      <a:endParaRPr lang="en-US" sz="1400" kern="10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10057" marB="110057"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2"/>
                    </a:solidFill>
                  </a:tcPr>
                </a:tc>
                <a:tc>
                  <a:txBody>
                    <a:bodyPr/>
                    <a:lstStyle/>
                    <a:p>
                      <a:pPr marL="0" marR="0" algn="r" rtl="1">
                        <a:lnSpc>
                          <a:spcPct val="107000"/>
                        </a:lnSpc>
                        <a:spcBef>
                          <a:spcPts val="0"/>
                        </a:spcBef>
                        <a:spcAft>
                          <a:spcPts val="0"/>
                        </a:spcAft>
                      </a:pPr>
                      <a:r>
                        <a:rPr lang="ar-SA" sz="1400" kern="0" dirty="0">
                          <a:effectLst/>
                          <a:latin typeface="Calibri" panose="020F0502020204030204" pitchFamily="34" charset="0"/>
                          <a:ea typeface="Times New Roman" panose="02020603050405020304" pitchFamily="18" charset="0"/>
                          <a:cs typeface="Alexandria" pitchFamily="2" charset="-78"/>
                        </a:rPr>
                        <a:t>توفير البنية التحتية الأساسية مثل الكهرباء، النقل، الاتصالات، والمرافق الأخرى مثل الغاز والماء</a:t>
                      </a:r>
                      <a:r>
                        <a:rPr lang="en-US" sz="1400" kern="0" dirty="0">
                          <a:effectLst/>
                          <a:latin typeface="Alexandria" pitchFamily="2" charset="-78"/>
                          <a:ea typeface="Times New Roman" panose="02020603050405020304" pitchFamily="18" charset="0"/>
                          <a:cs typeface="Arial" panose="020B0604020202020204" pitchFamily="34" charset="0"/>
                        </a:rPr>
                        <a:t>.</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10057" marB="110057"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3698090885"/>
                  </a:ext>
                </a:extLst>
              </a:tr>
              <a:tr h="579159">
                <a:tc>
                  <a:txBody>
                    <a:bodyPr/>
                    <a:lstStyle/>
                    <a:p>
                      <a:pPr marL="0" marR="0" algn="r" rtl="1">
                        <a:lnSpc>
                          <a:spcPct val="107000"/>
                        </a:lnSpc>
                        <a:spcBef>
                          <a:spcPts val="0"/>
                        </a:spcBef>
                        <a:spcAft>
                          <a:spcPts val="0"/>
                        </a:spcAft>
                      </a:pPr>
                      <a:r>
                        <a:rPr lang="ar-SA" sz="1400" b="1" kern="0" dirty="0">
                          <a:effectLst/>
                          <a:latin typeface="Calibri" panose="020F0502020204030204" pitchFamily="34" charset="0"/>
                          <a:ea typeface="Times New Roman" panose="02020603050405020304" pitchFamily="18" charset="0"/>
                          <a:cs typeface="Alexandria" pitchFamily="2" charset="-78"/>
                        </a:rPr>
                        <a:t>البحث والتطوير</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10057" marB="110057"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2"/>
                    </a:solidFill>
                  </a:tcPr>
                </a:tc>
                <a:tc>
                  <a:txBody>
                    <a:bodyPr/>
                    <a:lstStyle/>
                    <a:p>
                      <a:pPr marL="0" marR="0" algn="r" rtl="1">
                        <a:lnSpc>
                          <a:spcPct val="107000"/>
                        </a:lnSpc>
                        <a:spcBef>
                          <a:spcPts val="0"/>
                        </a:spcBef>
                        <a:spcAft>
                          <a:spcPts val="0"/>
                        </a:spcAft>
                      </a:pPr>
                      <a:r>
                        <a:rPr lang="ar-SA" sz="1400" kern="0" dirty="0">
                          <a:effectLst/>
                          <a:latin typeface="Calibri" panose="020F0502020204030204" pitchFamily="34" charset="0"/>
                          <a:ea typeface="Times New Roman" panose="02020603050405020304" pitchFamily="18" charset="0"/>
                          <a:cs typeface="Alexandria" pitchFamily="2" charset="-78"/>
                        </a:rPr>
                        <a:t>إنشاء مراكز ومختبرات أبحاث تدعم الابتكار وتطوير المنتجات والخدمات الجديدة</a:t>
                      </a:r>
                      <a:r>
                        <a:rPr lang="en-US" sz="1400" kern="0" dirty="0">
                          <a:effectLst/>
                          <a:latin typeface="Alexandria" pitchFamily="2" charset="-78"/>
                          <a:ea typeface="Times New Roman" panose="02020603050405020304" pitchFamily="18" charset="0"/>
                          <a:cs typeface="Arial" panose="020B0604020202020204" pitchFamily="34" charset="0"/>
                        </a:rPr>
                        <a:t>.</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10057" marB="110057"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4288052969"/>
                  </a:ext>
                </a:extLst>
              </a:tr>
              <a:tr h="579159">
                <a:tc>
                  <a:txBody>
                    <a:bodyPr/>
                    <a:lstStyle/>
                    <a:p>
                      <a:pPr marL="0" marR="0" algn="r" rtl="1">
                        <a:lnSpc>
                          <a:spcPct val="107000"/>
                        </a:lnSpc>
                        <a:spcBef>
                          <a:spcPts val="0"/>
                        </a:spcBef>
                        <a:spcAft>
                          <a:spcPts val="0"/>
                        </a:spcAft>
                      </a:pPr>
                      <a:r>
                        <a:rPr lang="ar-SA" sz="1400" b="1" kern="0" dirty="0">
                          <a:effectLst/>
                          <a:latin typeface="Calibri" panose="020F0502020204030204" pitchFamily="34" charset="0"/>
                          <a:ea typeface="Times New Roman" panose="02020603050405020304" pitchFamily="18" charset="0"/>
                          <a:cs typeface="Alexandria" pitchFamily="2" charset="-78"/>
                        </a:rPr>
                        <a:t>الثقافة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10057" marB="110057" anchor="ctr">
                    <a:lnL>
                      <a:noFill/>
                    </a:lnL>
                    <a:lnR>
                      <a:noFill/>
                    </a:lnR>
                    <a:lnT w="12700" cap="flat" cmpd="sng" algn="ctr">
                      <a:solidFill>
                        <a:srgbClr val="C4C7C5"/>
                      </a:solidFill>
                      <a:prstDash val="solid"/>
                      <a:round/>
                      <a:headEnd type="none" w="med" len="med"/>
                      <a:tailEnd type="none" w="med" len="med"/>
                    </a:lnT>
                    <a:lnB>
                      <a:noFill/>
                    </a:lnB>
                    <a:solidFill>
                      <a:schemeClr val="bg2"/>
                    </a:solidFill>
                  </a:tcPr>
                </a:tc>
                <a:tc>
                  <a:txBody>
                    <a:bodyPr/>
                    <a:lstStyle/>
                    <a:p>
                      <a:pPr marL="0" marR="0" algn="r" rtl="1">
                        <a:lnSpc>
                          <a:spcPct val="107000"/>
                        </a:lnSpc>
                        <a:spcBef>
                          <a:spcPts val="0"/>
                        </a:spcBef>
                        <a:spcAft>
                          <a:spcPts val="0"/>
                        </a:spcAft>
                      </a:pPr>
                      <a:r>
                        <a:rPr lang="ar-SA" sz="1400" kern="0" dirty="0">
                          <a:effectLst/>
                          <a:latin typeface="Calibri" panose="020F0502020204030204" pitchFamily="34" charset="0"/>
                          <a:ea typeface="Times New Roman" panose="02020603050405020304" pitchFamily="18" charset="0"/>
                          <a:cs typeface="Alexandria" pitchFamily="2" charset="-78"/>
                        </a:rPr>
                        <a:t>تعزيز ثقافة ريادة الأعمال من خلال وسائل الإعلام، الحكومة، الجامعات، الجمعيات المهنية، والمنظمات الاجتماعية</a:t>
                      </a:r>
                      <a:r>
                        <a:rPr lang="en-US" sz="1400" kern="0" dirty="0">
                          <a:effectLst/>
                          <a:latin typeface="Alexandria" pitchFamily="2" charset="-78"/>
                          <a:ea typeface="Times New Roman" panose="02020603050405020304" pitchFamily="18" charset="0"/>
                          <a:cs typeface="Arial" panose="020B0604020202020204" pitchFamily="34" charset="0"/>
                        </a:rPr>
                        <a:t>.</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110057" marR="110057" marT="110057" marB="110057" anchor="ctr">
                    <a:lnL>
                      <a:noFill/>
                    </a:lnL>
                    <a:lnR>
                      <a:noFill/>
                    </a:lnR>
                    <a:lnT w="12700" cap="flat" cmpd="sng" algn="ctr">
                      <a:solidFill>
                        <a:srgbClr val="C4C7C5"/>
                      </a:solidFill>
                      <a:prstDash val="solid"/>
                      <a:round/>
                      <a:headEnd type="none" w="med" len="med"/>
                      <a:tailEnd type="none" w="med" len="med"/>
                    </a:lnT>
                    <a:lnB>
                      <a:noFill/>
                    </a:lnB>
                    <a:noFill/>
                  </a:tcPr>
                </a:tc>
                <a:extLst>
                  <a:ext uri="{0D108BD9-81ED-4DB2-BD59-A6C34878D82A}">
                    <a16:rowId xmlns:a16="http://schemas.microsoft.com/office/drawing/2014/main" val="1973001916"/>
                  </a:ext>
                </a:extLst>
              </a:tr>
            </a:tbl>
          </a:graphicData>
        </a:graphic>
      </p:graphicFrame>
    </p:spTree>
    <p:extLst>
      <p:ext uri="{BB962C8B-B14F-4D97-AF65-F5344CB8AC3E}">
        <p14:creationId xmlns:p14="http://schemas.microsoft.com/office/powerpoint/2010/main" val="396368911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أهداف ريادة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bg1"/>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227490"/>
            <a:ext cx="11445814" cy="478401"/>
          </a:xfrm>
          <a:prstGeom prst="rect">
            <a:avLst/>
          </a:prstGeom>
          <a:noFill/>
        </p:spPr>
        <p:txBody>
          <a:bodyPr wrap="square" rtlCol="0">
            <a:spAutoFit/>
          </a:bodyPr>
          <a:lstStyle/>
          <a:p>
            <a:pPr marL="0" marR="0" lvl="0" indent="0" algn="justLow" defTabSz="914400" rtl="1" eaLnBrk="1" fontAlgn="auto" latinLnBrk="0" hangingPunct="1">
              <a:lnSpc>
                <a:spcPct val="150000"/>
              </a:lnSpc>
              <a:spcBef>
                <a:spcPts val="0"/>
              </a:spcBef>
              <a:spcAft>
                <a:spcPts val="0"/>
              </a:spcAft>
              <a:buClrTx/>
              <a:buSzTx/>
              <a:buFontTx/>
              <a:buNone/>
              <a:tabLst/>
              <a:defRPr/>
            </a:pPr>
            <a:endParaRPr kumimoji="0" lang="en-US" sz="1900" b="0" i="1"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9" name="Graphic 21">
            <a:extLst>
              <a:ext uri="{FF2B5EF4-FFF2-40B4-BE49-F238E27FC236}">
                <a16:creationId xmlns:a16="http://schemas.microsoft.com/office/drawing/2014/main" id="{4E29CE49-3F99-7290-63D0-BEA80BF9D1D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graphicFrame>
        <p:nvGraphicFramePr>
          <p:cNvPr id="10" name="Table 9">
            <a:extLst>
              <a:ext uri="{FF2B5EF4-FFF2-40B4-BE49-F238E27FC236}">
                <a16:creationId xmlns:a16="http://schemas.microsoft.com/office/drawing/2014/main" id="{0AB62AB4-E0CE-C02B-26C1-1D666D78F2FB}"/>
              </a:ext>
            </a:extLst>
          </p:cNvPr>
          <p:cNvGraphicFramePr>
            <a:graphicFrameLocks noGrp="1"/>
          </p:cNvGraphicFramePr>
          <p:nvPr>
            <p:extLst>
              <p:ext uri="{D42A27DB-BD31-4B8C-83A1-F6EECF244321}">
                <p14:modId xmlns:p14="http://schemas.microsoft.com/office/powerpoint/2010/main" val="1885344295"/>
              </p:ext>
            </p:extLst>
          </p:nvPr>
        </p:nvGraphicFramePr>
        <p:xfrm>
          <a:off x="367523" y="1312987"/>
          <a:ext cx="11546291" cy="4663123"/>
        </p:xfrm>
        <a:graphic>
          <a:graphicData uri="http://schemas.openxmlformats.org/drawingml/2006/table">
            <a:tbl>
              <a:tblPr rtl="1" firstRow="1" firstCol="1" bandRow="1"/>
              <a:tblGrid>
                <a:gridCol w="4096369">
                  <a:extLst>
                    <a:ext uri="{9D8B030D-6E8A-4147-A177-3AD203B41FA5}">
                      <a16:colId xmlns:a16="http://schemas.microsoft.com/office/drawing/2014/main" val="1361876817"/>
                    </a:ext>
                  </a:extLst>
                </a:gridCol>
                <a:gridCol w="7449922">
                  <a:extLst>
                    <a:ext uri="{9D8B030D-6E8A-4147-A177-3AD203B41FA5}">
                      <a16:colId xmlns:a16="http://schemas.microsoft.com/office/drawing/2014/main" val="447579713"/>
                    </a:ext>
                  </a:extLst>
                </a:gridCol>
              </a:tblGrid>
              <a:tr h="590276">
                <a:tc>
                  <a:txBody>
                    <a:bodyPr/>
                    <a:lstStyle/>
                    <a:p>
                      <a:pPr marL="0" marR="0" algn="ctr" rtl="0">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الهدف</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71450" marB="1714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ctr" rtl="0">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الوصف</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71450" marB="1714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497906974"/>
                  </a:ext>
                </a:extLst>
              </a:tr>
              <a:tr h="812635">
                <a:tc>
                  <a:txBody>
                    <a:bodyPr/>
                    <a:lstStyle/>
                    <a:p>
                      <a:pPr marL="0" marR="0" algn="r" rtl="0">
                        <a:lnSpc>
                          <a:spcPct val="107000"/>
                        </a:lnSpc>
                        <a:spcBef>
                          <a:spcPts val="0"/>
                        </a:spcBef>
                        <a:spcAft>
                          <a:spcPts val="0"/>
                        </a:spcAft>
                      </a:pPr>
                      <a:r>
                        <a:rPr lang="ar-SA" sz="1600" b="1" kern="0" dirty="0">
                          <a:solidFill>
                            <a:srgbClr val="00B0F0"/>
                          </a:solidFill>
                          <a:effectLst/>
                          <a:latin typeface="Calibri" panose="020F0502020204030204" pitchFamily="34" charset="0"/>
                          <a:ea typeface="Times New Roman" panose="02020603050405020304" pitchFamily="18" charset="0"/>
                          <a:cs typeface="Alexandria" pitchFamily="2" charset="-78"/>
                        </a:rPr>
                        <a:t>تحسين الاقتصاد</a:t>
                      </a:r>
                      <a:endParaRPr lang="en-US" sz="16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algn="r" rtl="0">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تسهم المشاريع الريادية في إيجاد التعاون بين القطاعات المختلفة، مما يحرك عجلة الاقتصاد ويخلق فرص عمل</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47255736"/>
                  </a:ext>
                </a:extLst>
              </a:tr>
              <a:tr h="812635">
                <a:tc>
                  <a:txBody>
                    <a:bodyPr/>
                    <a:lstStyle/>
                    <a:p>
                      <a:pPr marL="0" marR="0" algn="r" rtl="0">
                        <a:lnSpc>
                          <a:spcPct val="107000"/>
                        </a:lnSpc>
                        <a:spcBef>
                          <a:spcPts val="0"/>
                        </a:spcBef>
                        <a:spcAft>
                          <a:spcPts val="0"/>
                        </a:spcAft>
                      </a:pPr>
                      <a:r>
                        <a:rPr lang="ar-SA" sz="1600" b="1" kern="0" dirty="0">
                          <a:solidFill>
                            <a:srgbClr val="00B0F0"/>
                          </a:solidFill>
                          <a:effectLst/>
                          <a:latin typeface="Calibri" panose="020F0502020204030204" pitchFamily="34" charset="0"/>
                          <a:ea typeface="Times New Roman" panose="02020603050405020304" pitchFamily="18" charset="0"/>
                          <a:cs typeface="Alexandria" pitchFamily="2" charset="-78"/>
                        </a:rPr>
                        <a:t>تطوير الأفراد وتدريبهم</a:t>
                      </a:r>
                      <a:endParaRPr lang="en-US" sz="16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algn="r" rtl="0">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تسهم ريادة الأعمال في تطوير مهارات وقدرات الأفراد من خلال استغلال الفرص والبحث عن المبدعين</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06529994"/>
                  </a:ext>
                </a:extLst>
              </a:tr>
              <a:tr h="812635">
                <a:tc>
                  <a:txBody>
                    <a:bodyPr/>
                    <a:lstStyle/>
                    <a:p>
                      <a:pPr marL="0" marR="0" algn="r" rtl="0">
                        <a:lnSpc>
                          <a:spcPct val="107000"/>
                        </a:lnSpc>
                        <a:spcBef>
                          <a:spcPts val="0"/>
                        </a:spcBef>
                        <a:spcAft>
                          <a:spcPts val="0"/>
                        </a:spcAft>
                      </a:pPr>
                      <a:r>
                        <a:rPr lang="ar-SA" sz="1600" b="1" kern="0" dirty="0">
                          <a:solidFill>
                            <a:srgbClr val="00B0F0"/>
                          </a:solidFill>
                          <a:effectLst/>
                          <a:latin typeface="Calibri" panose="020F0502020204030204" pitchFamily="34" charset="0"/>
                          <a:ea typeface="Times New Roman" panose="02020603050405020304" pitchFamily="18" charset="0"/>
                          <a:cs typeface="Alexandria" pitchFamily="2" charset="-78"/>
                        </a:rPr>
                        <a:t>خدمة المجتمع</a:t>
                      </a:r>
                      <a:endParaRPr lang="en-US" sz="16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algn="r" rtl="0">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تعمل ريادة الأعمال على حل مشكلات المجتمع وتحقيق التقدم الاقتصادي من خلال المشاريع المقدمة</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84778091"/>
                  </a:ext>
                </a:extLst>
              </a:tr>
              <a:tr h="812635">
                <a:tc>
                  <a:txBody>
                    <a:bodyPr/>
                    <a:lstStyle/>
                    <a:p>
                      <a:pPr marL="0" marR="0" algn="r" rtl="0">
                        <a:lnSpc>
                          <a:spcPct val="107000"/>
                        </a:lnSpc>
                        <a:spcBef>
                          <a:spcPts val="0"/>
                        </a:spcBef>
                        <a:spcAft>
                          <a:spcPts val="0"/>
                        </a:spcAft>
                      </a:pPr>
                      <a:r>
                        <a:rPr lang="ar-SA" sz="1600" b="1" kern="0" dirty="0">
                          <a:solidFill>
                            <a:srgbClr val="00B0F0"/>
                          </a:solidFill>
                          <a:effectLst/>
                          <a:latin typeface="Calibri" panose="020F0502020204030204" pitchFamily="34" charset="0"/>
                          <a:ea typeface="Times New Roman" panose="02020603050405020304" pitchFamily="18" charset="0"/>
                          <a:cs typeface="Alexandria" pitchFamily="2" charset="-78"/>
                        </a:rPr>
                        <a:t>تطوير أساليب التخطيط</a:t>
                      </a:r>
                      <a:endParaRPr lang="en-US" sz="16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algn="r" rtl="0">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تعتمد ريادة الأعمال على دراسة المشاريع السابقة والتعلم من أخطائها لتحسين الخطط المستقبلية</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78790100"/>
                  </a:ext>
                </a:extLst>
              </a:tr>
              <a:tr h="812635">
                <a:tc>
                  <a:txBody>
                    <a:bodyPr/>
                    <a:lstStyle/>
                    <a:p>
                      <a:pPr marL="0" marR="0" algn="r" rtl="0">
                        <a:lnSpc>
                          <a:spcPct val="107000"/>
                        </a:lnSpc>
                        <a:spcBef>
                          <a:spcPts val="0"/>
                        </a:spcBef>
                        <a:spcAft>
                          <a:spcPts val="0"/>
                        </a:spcAft>
                      </a:pPr>
                      <a:r>
                        <a:rPr lang="ar-SA" sz="1600" b="1" kern="0" dirty="0">
                          <a:solidFill>
                            <a:srgbClr val="00B0F0"/>
                          </a:solidFill>
                          <a:effectLst/>
                          <a:latin typeface="Calibri" panose="020F0502020204030204" pitchFamily="34" charset="0"/>
                          <a:ea typeface="Times New Roman" panose="02020603050405020304" pitchFamily="18" charset="0"/>
                          <a:cs typeface="Alexandria" pitchFamily="2" charset="-78"/>
                        </a:rPr>
                        <a:t>تطوير مهارات العمل ضمن الفريق</a:t>
                      </a:r>
                      <a:endParaRPr lang="en-US" sz="16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algn="r" rtl="0">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يرتكز نجاح المشاريع الريادية على تطوير مهارات الفريق والعمل الجماعي لتحقيق أفضل النتائج</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69563357"/>
                  </a:ext>
                </a:extLst>
              </a:tr>
            </a:tbl>
          </a:graphicData>
        </a:graphic>
      </p:graphicFrame>
    </p:spTree>
    <p:extLst>
      <p:ext uri="{BB962C8B-B14F-4D97-AF65-F5344CB8AC3E}">
        <p14:creationId xmlns:p14="http://schemas.microsoft.com/office/powerpoint/2010/main" val="8059474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683582"/>
            <a:ext cx="11993336" cy="5870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نشأة حاضنات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bg1"/>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18308" y="64148"/>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2" name="TextBox 11">
            <a:extLst>
              <a:ext uri="{FF2B5EF4-FFF2-40B4-BE49-F238E27FC236}">
                <a16:creationId xmlns:a16="http://schemas.microsoft.com/office/drawing/2014/main" id="{4C854607-F864-BB5F-9196-5102334DB67A}"/>
              </a:ext>
            </a:extLst>
          </p:cNvPr>
          <p:cNvSpPr txBox="1"/>
          <p:nvPr/>
        </p:nvSpPr>
        <p:spPr>
          <a:xfrm>
            <a:off x="280861" y="1070821"/>
            <a:ext cx="11558811" cy="5109091"/>
          </a:xfrm>
          <a:prstGeom prst="rect">
            <a:avLst/>
          </a:prstGeom>
          <a:noFill/>
        </p:spPr>
        <p:txBody>
          <a:bodyPr wrap="square">
            <a:spAutoFit/>
          </a:bodyPr>
          <a:lstStyle/>
          <a:p>
            <a:pPr algn="just" rtl="1"/>
            <a:r>
              <a:rPr lang="ar-JO" sz="2000" b="0" i="0" dirty="0">
                <a:effectLst/>
                <a:latin typeface="Bahij_thesansarabic-plain"/>
                <a:cs typeface="Alexandria" pitchFamily="2" charset="-78"/>
              </a:rPr>
              <a:t>       </a:t>
            </a:r>
            <a:r>
              <a:rPr lang="ar-JO" b="0" i="0" dirty="0">
                <a:effectLst/>
                <a:latin typeface="Bahij_thesansarabic-plain"/>
                <a:cs typeface="Alexandria" pitchFamily="2" charset="-78"/>
              </a:rPr>
              <a:t>ظهرت حاضنات الأعمال كوسيلة للتنمية الاقتصادية في </a:t>
            </a:r>
            <a:r>
              <a:rPr lang="ar-JO" b="1" i="0" dirty="0">
                <a:effectLst/>
                <a:latin typeface="Bahij_thesansarabic-plain"/>
                <a:cs typeface="Alexandria" pitchFamily="2" charset="-78"/>
              </a:rPr>
              <a:t>بداية ومنتصف الثمانينيات من القرن العشرين </a:t>
            </a:r>
            <a:r>
              <a:rPr lang="ar-JO" b="0" i="0" dirty="0">
                <a:effectLst/>
                <a:latin typeface="Bahij_thesansarabic-plain"/>
                <a:cs typeface="Alexandria" pitchFamily="2" charset="-78"/>
              </a:rPr>
              <a:t>الميلادي، وقد كانت البداية في الولايات المتحدة الأمريكية وأوروبا، وانتشرت بعد ذلك إلى جميع أنحاء العالم. وقد تشكل مفهوم الحاضنة منذ سنة 1959، عندما افتتح مركز بتافيا الصناعي ، حيث كانت البداية لهذا المركز بعد أن واجهت العائلة ديونًا عالية، جعلتها تلجأ إلى فكرة تأجير الآلات الصناعية وتدريب المصنعين في الشركة، وبعدها تم تطوير الفكرة لتشمل تأجير مبنى الشركة، وتأجير مكاتبها ومرافقها للأفراد الراغبين في إنشاء مشاريع صناعية مع توفير الاستشارة الإدارية والفنية. </a:t>
            </a:r>
          </a:p>
          <a:p>
            <a:pPr algn="just" rtl="1"/>
            <a:r>
              <a:rPr lang="ar-JO" b="0" i="0" dirty="0">
                <a:effectLst/>
                <a:latin typeface="Bahij_thesansarabic-plain"/>
                <a:cs typeface="Alexandria" pitchFamily="2" charset="-78"/>
              </a:rPr>
              <a:t>وحتى بداية الثمانينيات من القرن العشرين الميلادي، لم يكن يشيع المفهوم الحالي لما نسميه بدقة الآن بحاضنات الأعمال. لكن ظهرت بعض الأساسيات المشتركة للمفهوم شملت السمات المشتركة مثل خدمات المشتركة، والإدارة المجتمعة، وشبكات استشارات للأعمال.</a:t>
            </a:r>
          </a:p>
          <a:p>
            <a:pPr algn="just" rtl="1"/>
            <a:endParaRPr lang="ar-JO" b="0" i="0" dirty="0">
              <a:effectLst/>
              <a:latin typeface="Bahij_thesansarabic-plain"/>
              <a:cs typeface="Alexandria" pitchFamily="2" charset="-78"/>
            </a:endParaRPr>
          </a:p>
          <a:p>
            <a:pPr algn="just" rtl="1"/>
            <a:r>
              <a:rPr lang="ar-JO" b="0" i="0" dirty="0">
                <a:effectLst/>
                <a:latin typeface="Bahij_thesansarabic-plain"/>
                <a:cs typeface="Alexandria" pitchFamily="2" charset="-78"/>
              </a:rPr>
              <a:t>وبحلول عام 1990م، بلغ عدد الحاضنات التي تعمل في الولايات المتحدة الأمريكية 385 حاضنة أعمال. كما أصبحت “صناعة الحاضنات” أكثر انتشارًا مع ظهور الجمعيات والمنظمات المتخصصة الجديدة، مثل جمعية حاضنات أعمال بنسلفانيا، وتبعته بعد  ذلك جمعية حاضنات الأعمال الوطنية وجمعيات وشبكات حاضنات أخرى في مختلف المناطق.</a:t>
            </a:r>
          </a:p>
          <a:p>
            <a:pPr algn="just" rtl="1"/>
            <a:endParaRPr lang="ar-JO" b="0" i="0" dirty="0">
              <a:effectLst/>
              <a:latin typeface="Bahij_thesansarabic-plain"/>
              <a:cs typeface="Alexandria" pitchFamily="2" charset="-78"/>
            </a:endParaRPr>
          </a:p>
          <a:p>
            <a:pPr algn="just" rtl="1"/>
            <a:r>
              <a:rPr lang="ar-JO" b="0" i="0" dirty="0">
                <a:effectLst/>
                <a:latin typeface="Bahij_thesansarabic-plain"/>
                <a:cs typeface="Alexandria" pitchFamily="2" charset="-78"/>
              </a:rPr>
              <a:t>وفي أوروبا، قدمت منظمة العمالة والسياسة الاجتماعية للاتحاد الأوروبي خطوطًا إرشادية لتشجيع بناء الحاضنات لدعم سوق العمل الأوروبي، وحل المشكلات حيث تبنت كل الدول الأعضاء في الاتحاد الأوروبي نموذج الحاضنات في المجالات المختلفة. </a:t>
            </a:r>
            <a:endParaRPr lang="ar-JO" dirty="0">
              <a:cs typeface="Alexandria" pitchFamily="2" charset="-78"/>
            </a:endParaRPr>
          </a:p>
        </p:txBody>
      </p:sp>
      <p:pic>
        <p:nvPicPr>
          <p:cNvPr id="4" name="Graphic 21">
            <a:extLst>
              <a:ext uri="{FF2B5EF4-FFF2-40B4-BE49-F238E27FC236}">
                <a16:creationId xmlns:a16="http://schemas.microsoft.com/office/drawing/2014/main" id="{2CEAF0C1-C044-FC58-0EDF-168B148E31D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27983" y="-154103"/>
            <a:ext cx="2305141" cy="1076343"/>
          </a:xfrm>
          <a:prstGeom prst="rect">
            <a:avLst/>
          </a:prstGeom>
        </p:spPr>
      </p:pic>
    </p:spTree>
    <p:extLst>
      <p:ext uri="{BB962C8B-B14F-4D97-AF65-F5344CB8AC3E}">
        <p14:creationId xmlns:p14="http://schemas.microsoft.com/office/powerpoint/2010/main" val="126417171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599" y="1058746"/>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285460" y="152799"/>
            <a:ext cx="4573316"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effectLst/>
                <a:uLnTx/>
                <a:uFillTx/>
                <a:latin typeface="Alexandria" pitchFamily="2" charset="-78"/>
                <a:ea typeface="+mn-ea"/>
                <a:cs typeface="Alexandria" pitchFamily="2" charset="-78"/>
              </a:rPr>
              <a:t>مفهوم </a:t>
            </a: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حاضنات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i="1" dirty="0">
                <a:effectLst/>
                <a:latin typeface="Helvetica-Neue"/>
              </a:rPr>
              <a:t>Incubators</a:t>
            </a:r>
            <a:endParaRPr kumimoji="0" lang="en-US" sz="20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158F61B5-3D74-9E7F-BC96-2A6E08DA84B3}"/>
              </a:ext>
            </a:extLst>
          </p:cNvPr>
          <p:cNvSpPr txBox="1"/>
          <p:nvPr/>
        </p:nvSpPr>
        <p:spPr>
          <a:xfrm>
            <a:off x="135065" y="1117857"/>
            <a:ext cx="11621505" cy="5221366"/>
          </a:xfrm>
          <a:prstGeom prst="rect">
            <a:avLst/>
          </a:prstGeom>
          <a:noFill/>
        </p:spPr>
        <p:txBody>
          <a:bodyPr wrap="square">
            <a:spAutoFit/>
          </a:bodyPr>
          <a:lstStyle/>
          <a:p>
            <a:pPr algn="just" rtl="1">
              <a:lnSpc>
                <a:spcPct val="150000"/>
              </a:lnSpc>
            </a:pPr>
            <a:r>
              <a:rPr lang="ar-JO" sz="1600" b="1" dirty="0">
                <a:cs typeface="Alexandria" pitchFamily="2" charset="-78"/>
              </a:rPr>
              <a:t>حاضنات الأعمال</a:t>
            </a:r>
            <a:r>
              <a:rPr lang="ar-AE" sz="1600" b="1" dirty="0">
                <a:cs typeface="Alexandria" pitchFamily="2" charset="-78"/>
              </a:rPr>
              <a:t> </a:t>
            </a:r>
            <a:r>
              <a:rPr lang="ar-JO" sz="1600" dirty="0">
                <a:cs typeface="Alexandria" pitchFamily="2" charset="-78"/>
              </a:rPr>
              <a:t>هي برامج تشاركية مصممة لتساعد المشاريع الريادية الجديدة في النجاح. فهي تقدم لرائد الأعمال التدريب والإرشاد لحل المشكلات المرتبطة بمشروعه الناشئ، كما توفر له إمكانية الوصول  للتمويل بربطه مع المستثمرين، وتوفير مساحات عمل مشتركة تسهل عمل رائد الأعمال وتمكنه بالاحتكاك برواد أعمال آخرين لتبادل الخبرات. وبذلك يكون الهدف الأول للحاضنات هو إنجاح المشروع الناشئ وتنميته. من خلال برامج تشاركية مصممة لتساعد المشاريع الريادية الجديدة في النجاح.</a:t>
            </a:r>
            <a:endParaRPr lang="ar-AE" sz="1600" dirty="0">
              <a:cs typeface="Alexandria" pitchFamily="2" charset="-78"/>
            </a:endParaRPr>
          </a:p>
          <a:p>
            <a:pPr algn="just" rtl="1">
              <a:lnSpc>
                <a:spcPct val="150000"/>
              </a:lnSpc>
            </a:pPr>
            <a:endParaRPr lang="ar-JO" sz="1600" dirty="0">
              <a:cs typeface="Alexandria" pitchFamily="2" charset="-78"/>
            </a:endParaRPr>
          </a:p>
          <a:p>
            <a:pPr algn="just" rtl="1">
              <a:lnSpc>
                <a:spcPct val="150000"/>
              </a:lnSpc>
            </a:pPr>
            <a:r>
              <a:rPr lang="ar-AE" sz="1600" dirty="0">
                <a:cs typeface="Alexandria" pitchFamily="2" charset="-78"/>
              </a:rPr>
              <a:t>كما عرفت</a:t>
            </a:r>
            <a:r>
              <a:rPr lang="ar-JO" sz="1600" dirty="0">
                <a:cs typeface="Alexandria" pitchFamily="2" charset="-78"/>
              </a:rPr>
              <a:t> </a:t>
            </a:r>
            <a:r>
              <a:rPr lang="ar-JO" sz="1600" b="1" dirty="0">
                <a:cs typeface="Alexandria" pitchFamily="2" charset="-78"/>
              </a:rPr>
              <a:t>حاضن</a:t>
            </a:r>
            <a:r>
              <a:rPr lang="ar-AE" sz="1600" b="1" dirty="0">
                <a:cs typeface="Alexandria" pitchFamily="2" charset="-78"/>
              </a:rPr>
              <a:t>ات</a:t>
            </a:r>
            <a:r>
              <a:rPr lang="ar-JO" sz="1600" b="1" dirty="0">
                <a:cs typeface="Alexandria" pitchFamily="2" charset="-78"/>
              </a:rPr>
              <a:t> الأعمال </a:t>
            </a:r>
            <a:r>
              <a:rPr lang="ar-JO" sz="1600" dirty="0">
                <a:cs typeface="Alexandria" pitchFamily="2" charset="-78"/>
              </a:rPr>
              <a:t>بأنها: شركات حاصلة على ترخيص للعمل من الجهات المختصة ومملوكة بالكامل للأفراد ، أو الشركات ، أو الجهات الحكومية ، أو الأهلية ، أو منظمات المجتمع المدني ، بحيث تقدم مجموعة من الخدمات للمشروعات الصغيرة والمتوسطة لفترة من الزمن تسمى " </a:t>
            </a:r>
            <a:r>
              <a:rPr lang="ar-JO" sz="1600" b="1" dirty="0">
                <a:cs typeface="Alexandria" pitchFamily="2" charset="-78"/>
              </a:rPr>
              <a:t>فترة الاحتضان </a:t>
            </a:r>
            <a:r>
              <a:rPr lang="ar-JO" sz="1600" dirty="0">
                <a:cs typeface="Alexandria" pitchFamily="2" charset="-78"/>
              </a:rPr>
              <a:t>" وذلك من خلال توفير بيئة عمل مناسبة ، بهدف زيادة فرص نموها وتوفير كل السبل اللازمة لزيادة نسبة نجاح مشاريعها. من خلال تقديم مختلف المساعدات المالية والفنية وغيرها من التسهيلات" .</a:t>
            </a:r>
            <a:endParaRPr lang="en-GB" sz="1600" dirty="0"/>
          </a:p>
          <a:p>
            <a:pPr algn="just" rtl="1">
              <a:lnSpc>
                <a:spcPct val="150000"/>
              </a:lnSpc>
            </a:pPr>
            <a:endParaRPr lang="ar-JO" sz="1600" dirty="0">
              <a:cs typeface="Alexandria" pitchFamily="2" charset="-78"/>
            </a:endParaRPr>
          </a:p>
          <a:p>
            <a:pPr algn="just" rtl="1">
              <a:lnSpc>
                <a:spcPct val="150000"/>
              </a:lnSpc>
            </a:pPr>
            <a:r>
              <a:rPr lang="ar-JO" sz="1600" dirty="0">
                <a:cs typeface="Alexandria" pitchFamily="2" charset="-78"/>
              </a:rPr>
              <a:t>وقد ظهر حديثا مفهوما جديدا في مجال حاضنات الأعمال، وهو </a:t>
            </a:r>
            <a:r>
              <a:rPr lang="ar-JO" sz="1600" b="1" dirty="0">
                <a:cs typeface="Alexandria" pitchFamily="2" charset="-78"/>
              </a:rPr>
              <a:t>الحاضنة الافتراضية </a:t>
            </a:r>
            <a:r>
              <a:rPr lang="ar-JO" sz="1600" dirty="0">
                <a:cs typeface="Alexandria" pitchFamily="2" charset="-78"/>
              </a:rPr>
              <a:t>مثل حاضنة ألف ستارت أب. بحيث تقدم معظم هذه الخدمات بشكل افتراضي عن طريق الانترنت ودون الحاجة للتواجد في مكان فعلي. مما يقلل التكاليف ويتيح الفرصة لانضمام عدد أكبر من رواد الأعمال. </a:t>
            </a:r>
          </a:p>
          <a:p>
            <a:pPr algn="just" rtl="1">
              <a:lnSpc>
                <a:spcPct val="150000"/>
              </a:lnSpc>
            </a:pPr>
            <a:endParaRPr lang="ar-JO" sz="1600" dirty="0">
              <a:cs typeface="Alexandria" pitchFamily="2" charset="-78"/>
            </a:endParaRPr>
          </a:p>
        </p:txBody>
      </p:sp>
      <p:sp>
        <p:nvSpPr>
          <p:cNvPr id="10" name="TextBox 9">
            <a:extLst>
              <a:ext uri="{FF2B5EF4-FFF2-40B4-BE49-F238E27FC236}">
                <a16:creationId xmlns:a16="http://schemas.microsoft.com/office/drawing/2014/main" id="{52CA4A86-C2CF-F212-F388-D1D87FA4AD83}"/>
              </a:ext>
            </a:extLst>
          </p:cNvPr>
          <p:cNvSpPr txBox="1"/>
          <p:nvPr/>
        </p:nvSpPr>
        <p:spPr>
          <a:xfrm>
            <a:off x="135065" y="6321325"/>
            <a:ext cx="6097314" cy="369332"/>
          </a:xfrm>
          <a:prstGeom prst="rect">
            <a:avLst/>
          </a:prstGeom>
          <a:noFill/>
        </p:spPr>
        <p:txBody>
          <a:bodyPr wrap="square">
            <a:spAutoFit/>
          </a:bodyPr>
          <a:lstStyle/>
          <a:p>
            <a:r>
              <a:rPr lang="en-GB" dirty="0"/>
              <a:t>https://www.alefstartup.com/</a:t>
            </a:r>
            <a:endParaRPr lang="ar-JO" dirty="0">
              <a:cs typeface="Alexandria" pitchFamily="2" charset="-78"/>
            </a:endParaRPr>
          </a:p>
        </p:txBody>
      </p:sp>
      <p:pic>
        <p:nvPicPr>
          <p:cNvPr id="4" name="Graphic 21">
            <a:extLst>
              <a:ext uri="{FF2B5EF4-FFF2-40B4-BE49-F238E27FC236}">
                <a16:creationId xmlns:a16="http://schemas.microsoft.com/office/drawing/2014/main" id="{2F93F5F6-8BAB-2D49-D453-27D0437765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59779106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009553" y="152799"/>
            <a:ext cx="738962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الأعمال والانشطة التي تقدمها حاضنات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i="1" dirty="0">
                <a:solidFill>
                  <a:schemeClr val="bg1"/>
                </a:solidFill>
                <a:effectLst/>
                <a:latin typeface="Helvetica-Neue"/>
              </a:rPr>
              <a:t>Incubators</a:t>
            </a:r>
            <a:endParaRPr kumimoji="0" lang="en-US" sz="2000" b="1" i="0" u="none" strike="noStrike" kern="1200" cap="none" spc="0" normalizeH="0" baseline="0" noProof="0" dirty="0">
              <a:ln>
                <a:noFill/>
              </a:ln>
              <a:solidFill>
                <a:schemeClr val="bg1"/>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80991"/>
            <a:ext cx="1018961"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F4599E13-D688-F4EB-A296-9CF74339574D}"/>
              </a:ext>
            </a:extLst>
          </p:cNvPr>
          <p:cNvSpPr txBox="1"/>
          <p:nvPr/>
        </p:nvSpPr>
        <p:spPr>
          <a:xfrm>
            <a:off x="84364" y="991271"/>
            <a:ext cx="11878398" cy="830997"/>
          </a:xfrm>
          <a:prstGeom prst="rect">
            <a:avLst/>
          </a:prstGeom>
          <a:noFill/>
        </p:spPr>
        <p:txBody>
          <a:bodyPr wrap="square">
            <a:spAutoFit/>
          </a:bodyPr>
          <a:lstStyle/>
          <a:p>
            <a:pPr algn="r" rtl="1" fontAlgn="base"/>
            <a:r>
              <a:rPr lang="ar-JO" sz="1600" b="0" i="0" dirty="0">
                <a:solidFill>
                  <a:srgbClr val="000000"/>
                </a:solidFill>
                <a:effectLst/>
                <a:latin typeface="Roboto" panose="02000000000000000000" pitchFamily="2" charset="0"/>
                <a:cs typeface="Alexandria" pitchFamily="2" charset="-78"/>
              </a:rPr>
              <a:t>هناك العديد من الأنشطة  الخاصة بحاضنات الأعمال منها:</a:t>
            </a:r>
          </a:p>
          <a:p>
            <a:pPr algn="r" fontAlgn="base"/>
            <a:endParaRPr lang="ar-JO" sz="1600" b="0" i="0" dirty="0">
              <a:solidFill>
                <a:srgbClr val="000000"/>
              </a:solidFill>
              <a:effectLst/>
              <a:latin typeface="Roboto" panose="02000000000000000000" pitchFamily="2" charset="0"/>
              <a:cs typeface="Alexandria" pitchFamily="2" charset="-78"/>
            </a:endParaRPr>
          </a:p>
          <a:p>
            <a:pPr algn="r" fontAlgn="base"/>
            <a:endParaRPr lang="ar-JO" sz="1600" b="0" i="0" dirty="0">
              <a:solidFill>
                <a:srgbClr val="000000"/>
              </a:solidFill>
              <a:effectLst/>
              <a:latin typeface="Roboto" panose="02000000000000000000" pitchFamily="2" charset="0"/>
              <a:cs typeface="Alexandria" pitchFamily="2" charset="-78"/>
            </a:endParaRPr>
          </a:p>
        </p:txBody>
      </p:sp>
      <p:sp>
        <p:nvSpPr>
          <p:cNvPr id="10" name="TextBox 9">
            <a:extLst>
              <a:ext uri="{FF2B5EF4-FFF2-40B4-BE49-F238E27FC236}">
                <a16:creationId xmlns:a16="http://schemas.microsoft.com/office/drawing/2014/main" id="{4E79188B-7C69-ACCA-538C-FF2FEC99FE63}"/>
              </a:ext>
            </a:extLst>
          </p:cNvPr>
          <p:cNvSpPr txBox="1"/>
          <p:nvPr/>
        </p:nvSpPr>
        <p:spPr>
          <a:xfrm>
            <a:off x="299223" y="6517619"/>
            <a:ext cx="3084130" cy="307777"/>
          </a:xfrm>
          <a:prstGeom prst="rect">
            <a:avLst/>
          </a:prstGeom>
          <a:noFill/>
        </p:spPr>
        <p:txBody>
          <a:bodyPr wrap="square">
            <a:spAutoFit/>
          </a:bodyPr>
          <a:lstStyle/>
          <a:p>
            <a:r>
              <a:rPr lang="en-GB" sz="1400" dirty="0">
                <a:solidFill>
                  <a:schemeClr val="bg1"/>
                </a:solidFill>
              </a:rPr>
              <a:t>https://economistsarab.com</a:t>
            </a:r>
            <a:endParaRPr lang="ar-JO" sz="1400" dirty="0">
              <a:solidFill>
                <a:schemeClr val="bg1"/>
              </a:solidFill>
              <a:cs typeface="Alexandria" pitchFamily="2" charset="-78"/>
            </a:endParaRPr>
          </a:p>
        </p:txBody>
      </p:sp>
      <p:pic>
        <p:nvPicPr>
          <p:cNvPr id="4" name="Graphic 21">
            <a:extLst>
              <a:ext uri="{FF2B5EF4-FFF2-40B4-BE49-F238E27FC236}">
                <a16:creationId xmlns:a16="http://schemas.microsoft.com/office/drawing/2014/main" id="{2D8946D8-FCAB-EF11-565E-933F355BF0B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graphicFrame>
        <p:nvGraphicFramePr>
          <p:cNvPr id="2" name="Table 1">
            <a:extLst>
              <a:ext uri="{FF2B5EF4-FFF2-40B4-BE49-F238E27FC236}">
                <a16:creationId xmlns:a16="http://schemas.microsoft.com/office/drawing/2014/main" id="{937F2DEA-E2D0-A742-6D39-236B87AEE2DD}"/>
              </a:ext>
            </a:extLst>
          </p:cNvPr>
          <p:cNvGraphicFramePr>
            <a:graphicFrameLocks noGrp="1"/>
          </p:cNvGraphicFramePr>
          <p:nvPr>
            <p:extLst>
              <p:ext uri="{D42A27DB-BD31-4B8C-83A1-F6EECF244321}">
                <p14:modId xmlns:p14="http://schemas.microsoft.com/office/powerpoint/2010/main" val="237326410"/>
              </p:ext>
            </p:extLst>
          </p:nvPr>
        </p:nvGraphicFramePr>
        <p:xfrm>
          <a:off x="524069" y="1336123"/>
          <a:ext cx="11022102" cy="4920575"/>
        </p:xfrm>
        <a:graphic>
          <a:graphicData uri="http://schemas.openxmlformats.org/drawingml/2006/table">
            <a:tbl>
              <a:tblPr rtl="1" firstRow="1" firstCol="1" bandRow="1"/>
              <a:tblGrid>
                <a:gridCol w="3353780">
                  <a:extLst>
                    <a:ext uri="{9D8B030D-6E8A-4147-A177-3AD203B41FA5}">
                      <a16:colId xmlns:a16="http://schemas.microsoft.com/office/drawing/2014/main" val="3446660292"/>
                    </a:ext>
                  </a:extLst>
                </a:gridCol>
                <a:gridCol w="7668322">
                  <a:extLst>
                    <a:ext uri="{9D8B030D-6E8A-4147-A177-3AD203B41FA5}">
                      <a16:colId xmlns:a16="http://schemas.microsoft.com/office/drawing/2014/main" val="1650745650"/>
                    </a:ext>
                  </a:extLst>
                </a:gridCol>
              </a:tblGrid>
              <a:tr h="474850">
                <a:tc>
                  <a:txBody>
                    <a:bodyPr/>
                    <a:lstStyle/>
                    <a:p>
                      <a:pPr marL="0" marR="0" algn="ct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النشاط</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53784" marB="153784"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rgbClr val="00B0F0"/>
                    </a:solidFill>
                  </a:tcPr>
                </a:tc>
                <a:tc>
                  <a:txBody>
                    <a:bodyPr/>
                    <a:lstStyle/>
                    <a:p>
                      <a:pPr marL="0" marR="0" algn="ct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الوصف</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53784" marB="153784" anchor="ct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rgbClr val="00B0F0"/>
                    </a:solidFill>
                  </a:tcPr>
                </a:tc>
                <a:extLst>
                  <a:ext uri="{0D108BD9-81ED-4DB2-BD59-A6C34878D82A}">
                    <a16:rowId xmlns:a16="http://schemas.microsoft.com/office/drawing/2014/main" val="2600632151"/>
                  </a:ext>
                </a:extLst>
              </a:tr>
              <a:tr h="440676">
                <a:tc>
                  <a:txBody>
                    <a:bodyPr/>
                    <a:lstStyle/>
                    <a:p>
                      <a:pPr marL="0" marR="0" algn="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توفير الاحتياجات التقنية</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36696" marB="136696" anchor="ctr">
                    <a:lnL w="12700" cap="flat" cmpd="sng" algn="ctr">
                      <a:solidFill>
                        <a:schemeClr val="tx1"/>
                      </a:solidFill>
                      <a:prstDash val="solid"/>
                      <a:round/>
                      <a:headEnd type="none" w="med" len="med"/>
                      <a:tailEnd type="none" w="med" len="med"/>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rgbClr val="00B0F0"/>
                    </a:solidFill>
                  </a:tcPr>
                </a:tc>
                <a:tc>
                  <a:txBody>
                    <a:bodyPr/>
                    <a:lstStyle/>
                    <a:p>
                      <a:pPr marL="0" marR="0" algn="r" rtl="1">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تقديم الدعم التقني اللازم للمشاريع لضمان تشغيلها بكفاءة</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36696" marB="136696" anchor="ctr">
                    <a:lnL>
                      <a:noFill/>
                    </a:lnL>
                    <a:lnR w="12700" cap="flat" cmpd="sng" algn="ctr">
                      <a:solidFill>
                        <a:schemeClr val="tx1"/>
                      </a:solidFill>
                      <a:prstDash val="solid"/>
                      <a:round/>
                      <a:headEnd type="none" w="med" len="med"/>
                      <a:tailEnd type="none" w="med" len="med"/>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1233830960"/>
                  </a:ext>
                </a:extLst>
              </a:tr>
              <a:tr h="616217">
                <a:tc>
                  <a:txBody>
                    <a:bodyPr/>
                    <a:lstStyle/>
                    <a:p>
                      <a:pPr marL="0" marR="0" algn="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الإرشاد والتوجيه</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36696" marB="136696" anchor="ctr">
                    <a:lnL w="12700" cap="flat" cmpd="sng" algn="ctr">
                      <a:solidFill>
                        <a:schemeClr val="tx1"/>
                      </a:solidFill>
                      <a:prstDash val="solid"/>
                      <a:round/>
                      <a:headEnd type="none" w="med" len="med"/>
                      <a:tailEnd type="none" w="med" len="med"/>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rgbClr val="00B0F0"/>
                    </a:solidFill>
                  </a:tcPr>
                </a:tc>
                <a:tc>
                  <a:txBody>
                    <a:bodyPr/>
                    <a:lstStyle/>
                    <a:p>
                      <a:pPr marL="0" marR="0" algn="r" rtl="1">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توجيه وإرشاد رواد الأعمال المنتسبين للحاضنة لحل المشكلات وتطوير مشاريعهم</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36696" marB="136696" anchor="ctr">
                    <a:lnL>
                      <a:noFill/>
                    </a:lnL>
                    <a:lnR w="12700" cap="flat" cmpd="sng" algn="ctr">
                      <a:solidFill>
                        <a:schemeClr val="tx1"/>
                      </a:solidFill>
                      <a:prstDash val="solid"/>
                      <a:round/>
                      <a:headEnd type="none" w="med" len="med"/>
                      <a:tailEnd type="none" w="med" len="med"/>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837271302"/>
                  </a:ext>
                </a:extLst>
              </a:tr>
              <a:tr h="440676">
                <a:tc>
                  <a:txBody>
                    <a:bodyPr/>
                    <a:lstStyle/>
                    <a:p>
                      <a:pPr marL="0" marR="0" algn="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تدريب الموظفين</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36696" marB="136696" anchor="ctr">
                    <a:lnL w="12700" cap="flat" cmpd="sng" algn="ctr">
                      <a:solidFill>
                        <a:schemeClr val="tx1"/>
                      </a:solidFill>
                      <a:prstDash val="solid"/>
                      <a:round/>
                      <a:headEnd type="none" w="med" len="med"/>
                      <a:tailEnd type="none" w="med" len="med"/>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rgbClr val="00B0F0"/>
                    </a:solidFill>
                  </a:tcPr>
                </a:tc>
                <a:tc>
                  <a:txBody>
                    <a:bodyPr/>
                    <a:lstStyle/>
                    <a:p>
                      <a:pPr marL="0" marR="0" algn="r" rtl="1">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تدريب موظفي المشاريع المنتسبة على المهارات اللازمة لنجاح المشروع</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36696" marB="136696" anchor="ctr">
                    <a:lnL>
                      <a:noFill/>
                    </a:lnL>
                    <a:lnR w="12700" cap="flat" cmpd="sng" algn="ctr">
                      <a:solidFill>
                        <a:schemeClr val="tx1"/>
                      </a:solidFill>
                      <a:prstDash val="solid"/>
                      <a:round/>
                      <a:headEnd type="none" w="med" len="med"/>
                      <a:tailEnd type="none" w="med" len="med"/>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1542101237"/>
                  </a:ext>
                </a:extLst>
              </a:tr>
              <a:tr h="440676">
                <a:tc>
                  <a:txBody>
                    <a:bodyPr/>
                    <a:lstStyle/>
                    <a:p>
                      <a:pPr marL="0" marR="0" algn="r" rtl="1">
                        <a:lnSpc>
                          <a:spcPct val="107000"/>
                        </a:lnSpc>
                        <a:spcBef>
                          <a:spcPts val="0"/>
                        </a:spcBef>
                        <a:spcAft>
                          <a:spcPts val="0"/>
                        </a:spcAft>
                      </a:pPr>
                      <a:r>
                        <a:rPr lang="ar-SA" sz="1600" b="1" kern="0">
                          <a:effectLst/>
                          <a:latin typeface="Calibri" panose="020F0502020204030204" pitchFamily="34" charset="0"/>
                          <a:ea typeface="Times New Roman" panose="02020603050405020304" pitchFamily="18" charset="0"/>
                          <a:cs typeface="Alexandria" pitchFamily="2" charset="-78"/>
                        </a:rPr>
                        <a:t>بناء هيكل نموذجي</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36696" marB="136696" anchor="ctr">
                    <a:lnL w="12700" cap="flat" cmpd="sng" algn="ctr">
                      <a:solidFill>
                        <a:schemeClr val="tx1"/>
                      </a:solidFill>
                      <a:prstDash val="solid"/>
                      <a:round/>
                      <a:headEnd type="none" w="med" len="med"/>
                      <a:tailEnd type="none" w="med" len="med"/>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rgbClr val="00B0F0"/>
                    </a:solidFill>
                  </a:tcPr>
                </a:tc>
                <a:tc>
                  <a:txBody>
                    <a:bodyPr/>
                    <a:lstStyle/>
                    <a:p>
                      <a:pPr marL="0" marR="0" algn="r" rtl="1">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إنشاء وتأسيس هيكل نموذجي للأعمال والشركات الجديدة</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36696" marB="136696" anchor="ctr">
                    <a:lnL>
                      <a:noFill/>
                    </a:lnL>
                    <a:lnR w="12700" cap="flat" cmpd="sng" algn="ctr">
                      <a:solidFill>
                        <a:schemeClr val="tx1"/>
                      </a:solidFill>
                      <a:prstDash val="solid"/>
                      <a:round/>
                      <a:headEnd type="none" w="med" len="med"/>
                      <a:tailEnd type="none" w="med" len="med"/>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1225586272"/>
                  </a:ext>
                </a:extLst>
              </a:tr>
              <a:tr h="616217">
                <a:tc>
                  <a:txBody>
                    <a:bodyPr/>
                    <a:lstStyle/>
                    <a:p>
                      <a:pPr marL="0" marR="0" algn="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توفير مواقع عمل</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36696" marB="136696" anchor="ctr">
                    <a:lnL w="12700" cap="flat" cmpd="sng" algn="ctr">
                      <a:solidFill>
                        <a:schemeClr val="tx1"/>
                      </a:solidFill>
                      <a:prstDash val="solid"/>
                      <a:round/>
                      <a:headEnd type="none" w="med" len="med"/>
                      <a:tailEnd type="none" w="med" len="med"/>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rgbClr val="00B0F0"/>
                    </a:solidFill>
                  </a:tcPr>
                </a:tc>
                <a:tc>
                  <a:txBody>
                    <a:bodyPr/>
                    <a:lstStyle/>
                    <a:p>
                      <a:pPr marL="0" marR="0" algn="r" rtl="1">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توفير مواقع متعددة وكافية لاستقبال العملاء والمختبرات والورش المساعدة</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36696" marB="136696" anchor="ctr">
                    <a:lnL>
                      <a:noFill/>
                    </a:lnL>
                    <a:lnR w="12700" cap="flat" cmpd="sng" algn="ctr">
                      <a:solidFill>
                        <a:schemeClr val="tx1"/>
                      </a:solidFill>
                      <a:prstDash val="solid"/>
                      <a:round/>
                      <a:headEnd type="none" w="med" len="med"/>
                      <a:tailEnd type="none" w="med" len="med"/>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472811115"/>
                  </a:ext>
                </a:extLst>
              </a:tr>
              <a:tr h="440676">
                <a:tc>
                  <a:txBody>
                    <a:bodyPr/>
                    <a:lstStyle/>
                    <a:p>
                      <a:pPr marL="0" marR="0" algn="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المساندة الإدارية والتسويقية</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36696" marB="136696" anchor="ctr">
                    <a:lnL w="12700" cap="flat" cmpd="sng" algn="ctr">
                      <a:solidFill>
                        <a:schemeClr val="tx1"/>
                      </a:solidFill>
                      <a:prstDash val="solid"/>
                      <a:round/>
                      <a:headEnd type="none" w="med" len="med"/>
                      <a:tailEnd type="none" w="med" len="med"/>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rgbClr val="00B0F0"/>
                    </a:solidFill>
                  </a:tcPr>
                </a:tc>
                <a:tc>
                  <a:txBody>
                    <a:bodyPr/>
                    <a:lstStyle/>
                    <a:p>
                      <a:pPr marL="0" marR="0" algn="r" rtl="1">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تقديم الدعم الإداري والتسويقي للمشاريع</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36696" marB="136696" anchor="ctr">
                    <a:lnL>
                      <a:noFill/>
                    </a:lnL>
                    <a:lnR w="12700" cap="flat" cmpd="sng" algn="ctr">
                      <a:solidFill>
                        <a:schemeClr val="tx1"/>
                      </a:solidFill>
                      <a:prstDash val="solid"/>
                      <a:round/>
                      <a:headEnd type="none" w="med" len="med"/>
                      <a:tailEnd type="none" w="med" len="med"/>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2115875261"/>
                  </a:ext>
                </a:extLst>
              </a:tr>
              <a:tr h="440676">
                <a:tc>
                  <a:txBody>
                    <a:bodyPr/>
                    <a:lstStyle/>
                    <a:p>
                      <a:pPr marL="0" marR="0" algn="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المساعدة والاستشارة المالية</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36696" marB="136696" anchor="ctr">
                    <a:lnL w="12700" cap="flat" cmpd="sng" algn="ctr">
                      <a:solidFill>
                        <a:schemeClr val="tx1"/>
                      </a:solidFill>
                      <a:prstDash val="solid"/>
                      <a:round/>
                      <a:headEnd type="none" w="med" len="med"/>
                      <a:tailEnd type="none" w="med" len="med"/>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rgbClr val="00B0F0"/>
                    </a:solidFill>
                  </a:tcPr>
                </a:tc>
                <a:tc>
                  <a:txBody>
                    <a:bodyPr/>
                    <a:lstStyle/>
                    <a:p>
                      <a:pPr marL="0" marR="0" algn="r" rtl="1">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تقديم المساعدة والاستشارات المالية للمشاريع</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36696" marB="136696" anchor="ctr">
                    <a:lnL>
                      <a:noFill/>
                    </a:lnL>
                    <a:lnR w="12700" cap="flat" cmpd="sng" algn="ctr">
                      <a:solidFill>
                        <a:schemeClr val="tx1"/>
                      </a:solidFill>
                      <a:prstDash val="solid"/>
                      <a:round/>
                      <a:headEnd type="none" w="med" len="med"/>
                      <a:tailEnd type="none" w="med" len="med"/>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2833903341"/>
                  </a:ext>
                </a:extLst>
              </a:tr>
              <a:tr h="440676">
                <a:tc>
                  <a:txBody>
                    <a:bodyPr/>
                    <a:lstStyle/>
                    <a:p>
                      <a:pPr marL="0" marR="0" algn="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التعريف بالمستثمرين والشركاء</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36696" marB="136696" anchor="ctr">
                    <a:lnL w="12700" cap="flat" cmpd="sng" algn="ctr">
                      <a:solidFill>
                        <a:schemeClr val="tx1"/>
                      </a:solidFill>
                      <a:prstDash val="solid"/>
                      <a:round/>
                      <a:headEnd type="none" w="med" len="med"/>
                      <a:tailEnd type="none" w="med" len="med"/>
                    </a:lnL>
                    <a:lnR>
                      <a:noFill/>
                    </a:lnR>
                    <a:lnT w="12700" cap="flat" cmpd="sng" algn="ctr">
                      <a:solidFill>
                        <a:srgbClr val="C4C7C5"/>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تعريف المنتسبين على المستثمرين الآخرين والشركاء الاستراتيجيين</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36696" marR="136696" marT="136696" marB="136696" anchor="ctr">
                    <a:lnL>
                      <a:noFill/>
                    </a:lnL>
                    <a:lnR w="12700" cap="flat" cmpd="sng" algn="ctr">
                      <a:solidFill>
                        <a:schemeClr val="tx1"/>
                      </a:solidFill>
                      <a:prstDash val="solid"/>
                      <a:round/>
                      <a:headEnd type="none" w="med" len="med"/>
                      <a:tailEnd type="none" w="med" len="med"/>
                    </a:lnR>
                    <a:lnT w="12700" cap="flat" cmpd="sng" algn="ctr">
                      <a:solidFill>
                        <a:srgbClr val="C4C7C5"/>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14799842"/>
                  </a:ext>
                </a:extLst>
              </a:tr>
            </a:tbl>
          </a:graphicData>
        </a:graphic>
      </p:graphicFrame>
    </p:spTree>
    <p:extLst>
      <p:ext uri="{BB962C8B-B14F-4D97-AF65-F5344CB8AC3E}">
        <p14:creationId xmlns:p14="http://schemas.microsoft.com/office/powerpoint/2010/main" val="69766431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998381" y="152799"/>
            <a:ext cx="4860395"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أهمية حاضنات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i="1" dirty="0">
                <a:solidFill>
                  <a:schemeClr val="bg1"/>
                </a:solidFill>
                <a:effectLst/>
                <a:latin typeface="Helvetica-Neue"/>
              </a:rPr>
              <a:t>Incubators</a:t>
            </a:r>
            <a:endParaRPr kumimoji="0" lang="en-US" sz="2000" b="1" i="0" u="none" strike="noStrike" kern="1200" cap="none" spc="0" normalizeH="0" baseline="0" noProof="0" dirty="0">
              <a:ln>
                <a:noFill/>
              </a:ln>
              <a:solidFill>
                <a:schemeClr val="bg1"/>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F4599E13-D688-F4EB-A296-9CF74339574D}"/>
              </a:ext>
            </a:extLst>
          </p:cNvPr>
          <p:cNvSpPr txBox="1"/>
          <p:nvPr/>
        </p:nvSpPr>
        <p:spPr>
          <a:xfrm>
            <a:off x="84364" y="991271"/>
            <a:ext cx="11878398" cy="5755422"/>
          </a:xfrm>
          <a:prstGeom prst="rect">
            <a:avLst/>
          </a:prstGeom>
          <a:noFill/>
        </p:spPr>
        <p:txBody>
          <a:bodyPr wrap="square">
            <a:spAutoFit/>
          </a:bodyPr>
          <a:lstStyle/>
          <a:p>
            <a:pPr algn="r" fontAlgn="base">
              <a:lnSpc>
                <a:spcPct val="150000"/>
              </a:lnSpc>
            </a:pPr>
            <a:endParaRPr lang="ar-JO" sz="1600" b="1" i="0" dirty="0">
              <a:solidFill>
                <a:srgbClr val="0F0000"/>
              </a:solidFill>
              <a:effectLst/>
              <a:latin typeface="Alexandria" pitchFamily="2" charset="-78"/>
              <a:cs typeface="Alexandria" pitchFamily="2" charset="-78"/>
            </a:endParaRPr>
          </a:p>
          <a:p>
            <a:pPr algn="r" fontAlgn="base">
              <a:lnSpc>
                <a:spcPct val="150000"/>
              </a:lnSpc>
            </a:pPr>
            <a:r>
              <a:rPr lang="ar-AE" sz="1600" b="0" i="0" dirty="0">
                <a:solidFill>
                  <a:srgbClr val="000000"/>
                </a:solidFill>
                <a:effectLst/>
                <a:latin typeface="Roboto" panose="02000000000000000000" pitchFamily="2" charset="0"/>
                <a:cs typeface="Alexandria" pitchFamily="2" charset="-78"/>
              </a:rPr>
              <a:t>      </a:t>
            </a:r>
            <a:r>
              <a:rPr lang="ar-JO" sz="1600" b="0" i="0" dirty="0">
                <a:solidFill>
                  <a:srgbClr val="000000"/>
                </a:solidFill>
                <a:effectLst/>
                <a:latin typeface="Roboto" panose="02000000000000000000" pitchFamily="2" charset="0"/>
                <a:cs typeface="Alexandria" pitchFamily="2" charset="-78"/>
              </a:rPr>
              <a:t>لحاضنات الأعمال تأثير فعال في رعاية وتطوير المشروعات الناشئة ودفعها للنمو الفعال من خلال تقديم كافة الخدمات الأساسية التى تحتاج إليها هذه المشروعات الصغيرة لتظل على طريق النمو، ولهذه الحاضنات أهمية بارزة في الجوانب الاقتصادية، ودعم المجتمع المحلي، ودعم التنمية الاقتصادية، ودعم التنمية الصناعية والتكنولوجية، يمكن إيجازها كالتالي:</a:t>
            </a:r>
            <a:endParaRPr lang="ar-AE" sz="1600" b="0" i="0" dirty="0">
              <a:solidFill>
                <a:srgbClr val="000000"/>
              </a:solidFill>
              <a:effectLst/>
              <a:latin typeface="Roboto" panose="02000000000000000000" pitchFamily="2" charset="0"/>
              <a:cs typeface="Alexandria" pitchFamily="2" charset="-78"/>
            </a:endParaRPr>
          </a:p>
          <a:p>
            <a:pPr algn="r" fontAlgn="base">
              <a:lnSpc>
                <a:spcPct val="150000"/>
              </a:lnSpc>
            </a:pPr>
            <a:r>
              <a:rPr lang="ar-JO" sz="1600" b="1" i="0" dirty="0">
                <a:solidFill>
                  <a:srgbClr val="0F0000"/>
                </a:solidFill>
                <a:effectLst/>
                <a:latin typeface="Alexandria" pitchFamily="2" charset="-78"/>
                <a:cs typeface="Alexandria" pitchFamily="2" charset="-78"/>
              </a:rPr>
              <a:t>الأهمية الاقتصادية لحاضنات الأعمال:</a:t>
            </a:r>
            <a:endParaRPr lang="ar-AE" sz="1600" b="1" i="0" dirty="0">
              <a:solidFill>
                <a:srgbClr val="0F0000"/>
              </a:solidFill>
              <a:effectLst/>
              <a:latin typeface="Alexandria" pitchFamily="2" charset="-78"/>
              <a:cs typeface="Alexandria" pitchFamily="2" charset="-78"/>
            </a:endParaRPr>
          </a:p>
          <a:p>
            <a:pPr algn="r" fontAlgn="base">
              <a:lnSpc>
                <a:spcPct val="150000"/>
              </a:lnSpc>
            </a:pPr>
            <a:endParaRPr lang="ar-JO" sz="1600" b="0" i="0" dirty="0">
              <a:solidFill>
                <a:srgbClr val="0F0000"/>
              </a:solidFill>
              <a:effectLst/>
              <a:latin typeface="Alexandria" pitchFamily="2" charset="-78"/>
              <a:cs typeface="Alexandria" pitchFamily="2" charset="-78"/>
            </a:endParaRPr>
          </a:p>
          <a:p>
            <a:pPr algn="r" fontAlgn="base">
              <a:lnSpc>
                <a:spcPct val="150000"/>
              </a:lnSpc>
            </a:pPr>
            <a:r>
              <a:rPr lang="ar-JO" sz="1600" b="1" i="0" dirty="0">
                <a:solidFill>
                  <a:srgbClr val="00B0F0"/>
                </a:solidFill>
                <a:effectLst/>
                <a:latin typeface="Alexandria" pitchFamily="2" charset="-78"/>
                <a:cs typeface="Alexandria" pitchFamily="2" charset="-78"/>
              </a:rPr>
              <a:t>أولاً: تشجيع و تنمية المشروعات الصغيرة والمتوسطة</a:t>
            </a:r>
            <a:endParaRPr lang="ar-JO" sz="1600" b="0" i="0" dirty="0">
              <a:solidFill>
                <a:srgbClr val="00B0F0"/>
              </a:solidFill>
              <a:effectLst/>
              <a:latin typeface="Alexandria" pitchFamily="2" charset="-78"/>
              <a:cs typeface="Alexandria" pitchFamily="2" charset="-78"/>
            </a:endParaRPr>
          </a:p>
          <a:p>
            <a:pPr algn="just" rtl="1" fontAlgn="base">
              <a:lnSpc>
                <a:spcPct val="150000"/>
              </a:lnSpc>
            </a:pPr>
            <a:r>
              <a:rPr lang="ar-JO" sz="1600" b="0" i="0" dirty="0">
                <a:solidFill>
                  <a:srgbClr val="000000"/>
                </a:solidFill>
                <a:effectLst/>
                <a:latin typeface="Roboto" panose="02000000000000000000" pitchFamily="2" charset="0"/>
                <a:cs typeface="Alexandria" pitchFamily="2" charset="-78"/>
              </a:rPr>
              <a:t>حيث تقوم هذه الحاضنات في الأساس على مواجهة الإرتفاع الهائل في معدلات الفشل التي تقع بها هذا المشروعات الصغيرة نظراً لعدم وجود من يقوم بإحتضانها لمواجهة السوق الإقتصادي ومواجهة التحديات المتواجدة به. ويمكن تلخيص مدى فاعليتها في دعم وتنمية المؤسسات الصغيرة والمتوسطة ودعم التنمية الإقتصادية، وكذلك دعم رواد الأعمال في النقاط التالية:</a:t>
            </a:r>
          </a:p>
          <a:p>
            <a:pPr algn="just" rtl="1" fontAlgn="base">
              <a:lnSpc>
                <a:spcPct val="150000"/>
              </a:lnSpc>
            </a:pPr>
            <a:r>
              <a:rPr lang="ar-AE" sz="1600" b="1" i="0" dirty="0">
                <a:solidFill>
                  <a:srgbClr val="000000"/>
                </a:solidFill>
                <a:effectLst/>
                <a:latin typeface="Roboto" panose="02000000000000000000" pitchFamily="2" charset="0"/>
                <a:cs typeface="Alexandria" pitchFamily="2" charset="-78"/>
              </a:rPr>
              <a:t>1- ايجاد </a:t>
            </a:r>
            <a:r>
              <a:rPr lang="ar-JO" sz="1600" b="1" i="0" dirty="0">
                <a:solidFill>
                  <a:srgbClr val="000000"/>
                </a:solidFill>
                <a:effectLst/>
                <a:latin typeface="Roboto" panose="02000000000000000000" pitchFamily="2" charset="0"/>
                <a:cs typeface="Alexandria" pitchFamily="2" charset="-78"/>
              </a:rPr>
              <a:t>مصادر التمويل: </a:t>
            </a:r>
            <a:r>
              <a:rPr lang="ar-JO" sz="1600" b="0" i="0" dirty="0">
                <a:solidFill>
                  <a:srgbClr val="000000"/>
                </a:solidFill>
                <a:effectLst/>
                <a:latin typeface="Roboto" panose="02000000000000000000" pitchFamily="2" charset="0"/>
                <a:cs typeface="Alexandria" pitchFamily="2" charset="-78"/>
              </a:rPr>
              <a:t>حيث يمكن للحاضنات مساعدة المنشآت المنتسبة إليها في سهولة التواصل مع الراغبين في الاستتثمار في هذه المنشآت وهي في طور النمو، وبالتالي سهولة تواصلهم معاً، كما يمكن للحاضنات نفسها المشاركة في ملكية هذه المنشآت، وبالتالي دعمها تمويلياً وهو ما قدمته العديد من الحكومات بالفعل لدعم حاضنات الأعمال وتحفيزها لما تقدمه من دور فعال للإقتصاد الوطني.</a:t>
            </a:r>
          </a:p>
          <a:p>
            <a:pPr algn="r" fontAlgn="base"/>
            <a:endParaRPr lang="ar-JO" sz="1600" b="0" i="0" dirty="0">
              <a:solidFill>
                <a:srgbClr val="000000"/>
              </a:solidFill>
              <a:effectLst/>
              <a:latin typeface="Roboto" panose="02000000000000000000" pitchFamily="2" charset="0"/>
              <a:cs typeface="Alexandria" pitchFamily="2" charset="-78"/>
            </a:endParaRPr>
          </a:p>
          <a:p>
            <a:pPr algn="r" fontAlgn="base"/>
            <a:endParaRPr lang="ar-JO" sz="1600" b="0" i="0" dirty="0">
              <a:solidFill>
                <a:srgbClr val="000000"/>
              </a:solidFill>
              <a:effectLst/>
              <a:latin typeface="Roboto" panose="02000000000000000000" pitchFamily="2" charset="0"/>
              <a:cs typeface="Alexandria" pitchFamily="2" charset="-78"/>
            </a:endParaRPr>
          </a:p>
        </p:txBody>
      </p:sp>
      <p:sp>
        <p:nvSpPr>
          <p:cNvPr id="10" name="TextBox 9">
            <a:extLst>
              <a:ext uri="{FF2B5EF4-FFF2-40B4-BE49-F238E27FC236}">
                <a16:creationId xmlns:a16="http://schemas.microsoft.com/office/drawing/2014/main" id="{4E79188B-7C69-ACCA-538C-FF2FEC99FE63}"/>
              </a:ext>
            </a:extLst>
          </p:cNvPr>
          <p:cNvSpPr txBox="1"/>
          <p:nvPr/>
        </p:nvSpPr>
        <p:spPr>
          <a:xfrm>
            <a:off x="299223" y="6517619"/>
            <a:ext cx="3084130" cy="307777"/>
          </a:xfrm>
          <a:prstGeom prst="rect">
            <a:avLst/>
          </a:prstGeom>
          <a:noFill/>
        </p:spPr>
        <p:txBody>
          <a:bodyPr wrap="square">
            <a:spAutoFit/>
          </a:bodyPr>
          <a:lstStyle/>
          <a:p>
            <a:r>
              <a:rPr lang="en-GB" sz="1400" dirty="0">
                <a:solidFill>
                  <a:schemeClr val="bg1"/>
                </a:solidFill>
              </a:rPr>
              <a:t>https://economistsarab.com</a:t>
            </a:r>
            <a:endParaRPr lang="ar-JO" sz="1400" dirty="0">
              <a:solidFill>
                <a:schemeClr val="bg1"/>
              </a:solidFill>
              <a:cs typeface="Alexandria" pitchFamily="2" charset="-78"/>
            </a:endParaRPr>
          </a:p>
        </p:txBody>
      </p:sp>
      <p:pic>
        <p:nvPicPr>
          <p:cNvPr id="4" name="Graphic 21">
            <a:extLst>
              <a:ext uri="{FF2B5EF4-FFF2-40B4-BE49-F238E27FC236}">
                <a16:creationId xmlns:a16="http://schemas.microsoft.com/office/drawing/2014/main" id="{2D8946D8-FCAB-EF11-565E-933F355BF0B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255016108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188" y="1060376"/>
            <a:ext cx="12155672" cy="53961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base" latinLnBrk="0" hangingPunct="1">
              <a:lnSpc>
                <a:spcPct val="100000"/>
              </a:lnSpc>
              <a:spcBef>
                <a:spcPts val="0"/>
              </a:spcBef>
              <a:spcAft>
                <a:spcPts val="0"/>
              </a:spcAft>
              <a:buClrTx/>
              <a:buSzTx/>
              <a:buFontTx/>
              <a:buNone/>
              <a:tabLst/>
              <a:defRPr/>
            </a:pPr>
            <a:endParaRPr kumimoji="0" lang="ar-JO" sz="1700" b="1"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AE" sz="1700" i="0" u="none" strike="noStrike" kern="1200" cap="none" spc="0" normalizeH="0" baseline="0" noProof="0" dirty="0">
                <a:ln>
                  <a:noFill/>
                </a:ln>
                <a:solidFill>
                  <a:srgbClr val="000000"/>
                </a:solidFill>
                <a:effectLst/>
                <a:uLnTx/>
                <a:uFillTx/>
                <a:latin typeface="Alexandria" pitchFamily="2" charset="-78"/>
                <a:cs typeface="Alexandria" pitchFamily="2" charset="-78"/>
              </a:rPr>
              <a:t>2- </a:t>
            </a:r>
            <a:r>
              <a:rPr kumimoji="0" lang="ar-AE" sz="1700" b="1" i="0" u="none" strike="noStrike" kern="1200" cap="none" spc="0" normalizeH="0" baseline="0" noProof="0" dirty="0">
                <a:ln>
                  <a:noFill/>
                </a:ln>
                <a:solidFill>
                  <a:srgbClr val="000000"/>
                </a:solidFill>
                <a:effectLst/>
                <a:uLnTx/>
                <a:uFillTx/>
                <a:latin typeface="Alexandria" pitchFamily="2" charset="-78"/>
                <a:cs typeface="Alexandria" pitchFamily="2" charset="-78"/>
              </a:rPr>
              <a:t>توفير </a:t>
            </a:r>
            <a:r>
              <a:rPr kumimoji="0" lang="ar-JO" sz="1700" b="1" i="0" u="none" strike="noStrike" kern="1200" cap="none" spc="0" normalizeH="0" baseline="0" noProof="0" dirty="0">
                <a:ln>
                  <a:noFill/>
                </a:ln>
                <a:solidFill>
                  <a:srgbClr val="000000"/>
                </a:solidFill>
                <a:effectLst/>
                <a:uLnTx/>
                <a:uFillTx/>
                <a:latin typeface="Alexandria" pitchFamily="2" charset="-78"/>
                <a:cs typeface="Alexandria" pitchFamily="2" charset="-78"/>
              </a:rPr>
              <a:t>الخدمات القانونية</a:t>
            </a:r>
            <a:r>
              <a:rPr kumimoji="0" lang="ar-JO" sz="1700" i="0" u="none" strike="noStrike" kern="1200" cap="none" spc="0" normalizeH="0" baseline="0" noProof="0" dirty="0">
                <a:ln>
                  <a:noFill/>
                </a:ln>
                <a:solidFill>
                  <a:srgbClr val="000000"/>
                </a:solidFill>
                <a:effectLst/>
                <a:uLnTx/>
                <a:uFillTx/>
                <a:latin typeface="Alexandria" pitchFamily="2" charset="-78"/>
                <a:cs typeface="Alexandria" pitchFamily="2" charset="-78"/>
              </a:rPr>
              <a:t>: تشمل إجراءات التأسيس والتسجيل، وحماية الملكية الفكرية وبراءات الاختراع.</a:t>
            </a: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AE" sz="1700" i="0" u="none" strike="noStrike" kern="1200" cap="none" spc="0" normalizeH="0" baseline="0" noProof="0" dirty="0">
                <a:ln>
                  <a:noFill/>
                </a:ln>
                <a:solidFill>
                  <a:srgbClr val="000000"/>
                </a:solidFill>
                <a:effectLst/>
                <a:uLnTx/>
                <a:uFillTx/>
                <a:latin typeface="Alexandria" pitchFamily="2" charset="-78"/>
                <a:cs typeface="Alexandria" pitchFamily="2" charset="-78"/>
              </a:rPr>
              <a:t>3</a:t>
            </a:r>
            <a:r>
              <a:rPr kumimoji="0" lang="ar-JO" sz="1700" i="0" u="none" strike="noStrike" kern="1200" cap="none" spc="0" normalizeH="0" baseline="0" noProof="0" dirty="0">
                <a:ln>
                  <a:noFill/>
                </a:ln>
                <a:solidFill>
                  <a:srgbClr val="000000"/>
                </a:solidFill>
                <a:effectLst/>
                <a:uLnTx/>
                <a:uFillTx/>
                <a:latin typeface="Alexandria" pitchFamily="2" charset="-78"/>
                <a:cs typeface="Alexandria" pitchFamily="2" charset="-78"/>
              </a:rPr>
              <a:t>. </a:t>
            </a:r>
            <a:r>
              <a:rPr kumimoji="0" lang="ar-JO" sz="1700" b="1" i="0" u="none" strike="noStrike" kern="1200" cap="none" spc="0" normalizeH="0" baseline="0" noProof="0" dirty="0">
                <a:ln>
                  <a:noFill/>
                </a:ln>
                <a:solidFill>
                  <a:srgbClr val="000000"/>
                </a:solidFill>
                <a:effectLst/>
                <a:uLnTx/>
                <a:uFillTx/>
                <a:latin typeface="Alexandria" pitchFamily="2" charset="-78"/>
                <a:cs typeface="Alexandria" pitchFamily="2" charset="-78"/>
              </a:rPr>
              <a:t>شبكات تواصل واسعة</a:t>
            </a:r>
            <a:r>
              <a:rPr kumimoji="0" lang="ar-JO" sz="1700" i="0" u="none" strike="noStrike" kern="1200" cap="none" spc="0" normalizeH="0" baseline="0" noProof="0" dirty="0">
                <a:ln>
                  <a:noFill/>
                </a:ln>
                <a:solidFill>
                  <a:srgbClr val="000000"/>
                </a:solidFill>
                <a:effectLst/>
                <a:uLnTx/>
                <a:uFillTx/>
                <a:latin typeface="Alexandria" pitchFamily="2" charset="-78"/>
                <a:cs typeface="Alexandria" pitchFamily="2" charset="-78"/>
              </a:rPr>
              <a:t>: تنظيم الندوات والمعارض لجذب الممولين، والترويج عبر وسائل التواصل الاجتماعي.</a:t>
            </a: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AE" sz="1700" i="0" u="none" strike="noStrike" kern="1200" cap="none" spc="0" normalizeH="0" baseline="0" noProof="0" dirty="0">
                <a:ln>
                  <a:noFill/>
                </a:ln>
                <a:solidFill>
                  <a:srgbClr val="000000"/>
                </a:solidFill>
                <a:effectLst/>
                <a:uLnTx/>
                <a:uFillTx/>
                <a:latin typeface="Alexandria" pitchFamily="2" charset="-78"/>
                <a:cs typeface="Alexandria" pitchFamily="2" charset="-78"/>
              </a:rPr>
              <a:t>4</a:t>
            </a:r>
            <a:r>
              <a:rPr kumimoji="0" lang="ar-JO" sz="1700" i="0" u="none" strike="noStrike" kern="1200" cap="none" spc="0" normalizeH="0" baseline="0" noProof="0" dirty="0">
                <a:ln>
                  <a:noFill/>
                </a:ln>
                <a:solidFill>
                  <a:srgbClr val="000000"/>
                </a:solidFill>
                <a:effectLst/>
                <a:uLnTx/>
                <a:uFillTx/>
                <a:latin typeface="Alexandria" pitchFamily="2" charset="-78"/>
                <a:cs typeface="Alexandria" pitchFamily="2" charset="-78"/>
              </a:rPr>
              <a:t>. </a:t>
            </a:r>
            <a:r>
              <a:rPr kumimoji="0" lang="ar-JO" sz="1700" b="1" i="0" u="none" strike="noStrike" kern="1200" cap="none" spc="0" normalizeH="0" baseline="0" noProof="0" dirty="0">
                <a:ln>
                  <a:noFill/>
                </a:ln>
                <a:solidFill>
                  <a:srgbClr val="000000"/>
                </a:solidFill>
                <a:effectLst/>
                <a:uLnTx/>
                <a:uFillTx/>
                <a:latin typeface="Alexandria" pitchFamily="2" charset="-78"/>
                <a:cs typeface="Alexandria" pitchFamily="2" charset="-78"/>
              </a:rPr>
              <a:t>الخدمات الإدارية والتدريبية والاستشارية</a:t>
            </a:r>
            <a:r>
              <a:rPr kumimoji="0" lang="ar-JO" sz="1700" i="0" u="none" strike="noStrike" kern="1200" cap="none" spc="0" normalizeH="0" baseline="0" noProof="0" dirty="0">
                <a:ln>
                  <a:noFill/>
                </a:ln>
                <a:solidFill>
                  <a:srgbClr val="000000"/>
                </a:solidFill>
                <a:effectLst/>
                <a:uLnTx/>
                <a:uFillTx/>
                <a:latin typeface="Alexandria" pitchFamily="2" charset="-78"/>
                <a:cs typeface="Alexandria" pitchFamily="2" charset="-78"/>
              </a:rPr>
              <a:t>: تقديم الدعم الإداري، التدريب، التسويق، والاستشارات للمشروعات الصغيرة.</a:t>
            </a: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AE" sz="1700" i="0" u="none" strike="noStrike" kern="1200" cap="none" spc="0" normalizeH="0" baseline="0" noProof="0" dirty="0">
                <a:ln>
                  <a:noFill/>
                </a:ln>
                <a:solidFill>
                  <a:srgbClr val="000000"/>
                </a:solidFill>
                <a:effectLst/>
                <a:uLnTx/>
                <a:uFillTx/>
                <a:latin typeface="Alexandria" pitchFamily="2" charset="-78"/>
                <a:cs typeface="Alexandria" pitchFamily="2" charset="-78"/>
              </a:rPr>
              <a:t>5</a:t>
            </a:r>
            <a:r>
              <a:rPr kumimoji="0" lang="ar-JO" sz="1700" i="0" u="none" strike="noStrike" kern="1200" cap="none" spc="0" normalizeH="0" baseline="0" noProof="0" dirty="0">
                <a:ln>
                  <a:noFill/>
                </a:ln>
                <a:solidFill>
                  <a:srgbClr val="000000"/>
                </a:solidFill>
                <a:effectLst/>
                <a:uLnTx/>
                <a:uFillTx/>
                <a:latin typeface="Alexandria" pitchFamily="2" charset="-78"/>
                <a:cs typeface="Alexandria" pitchFamily="2" charset="-78"/>
              </a:rPr>
              <a:t>. </a:t>
            </a:r>
            <a:r>
              <a:rPr kumimoji="0" lang="ar-JO" sz="1700" b="1" i="0" u="none" strike="noStrike" kern="1200" cap="none" spc="0" normalizeH="0" baseline="0" noProof="0" dirty="0">
                <a:ln>
                  <a:noFill/>
                </a:ln>
                <a:solidFill>
                  <a:srgbClr val="000000"/>
                </a:solidFill>
                <a:effectLst/>
                <a:uLnTx/>
                <a:uFillTx/>
                <a:latin typeface="Alexandria" pitchFamily="2" charset="-78"/>
                <a:cs typeface="Alexandria" pitchFamily="2" charset="-78"/>
              </a:rPr>
              <a:t>البنية التحتية</a:t>
            </a:r>
            <a:r>
              <a:rPr kumimoji="0" lang="ar-JO" sz="1700" i="0" u="none" strike="noStrike" kern="1200" cap="none" spc="0" normalizeH="0" baseline="0" noProof="0" dirty="0">
                <a:ln>
                  <a:noFill/>
                </a:ln>
                <a:solidFill>
                  <a:srgbClr val="000000"/>
                </a:solidFill>
                <a:effectLst/>
                <a:uLnTx/>
                <a:uFillTx/>
                <a:latin typeface="Alexandria" pitchFamily="2" charset="-78"/>
                <a:cs typeface="Alexandria" pitchFamily="2" charset="-78"/>
              </a:rPr>
              <a:t>: توفير المرافق الأساسية مثل المختبرات والمعامل، وتجهيزات تقنية المعلومات وشبكات الاتصالات.</a:t>
            </a: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AE" sz="1700" i="0" u="none" strike="noStrike" kern="1200" cap="none" spc="0" normalizeH="0" baseline="0" noProof="0" dirty="0">
                <a:ln>
                  <a:noFill/>
                </a:ln>
                <a:solidFill>
                  <a:srgbClr val="000000"/>
                </a:solidFill>
                <a:effectLst/>
                <a:uLnTx/>
                <a:uFillTx/>
                <a:latin typeface="Alexandria" pitchFamily="2" charset="-78"/>
                <a:cs typeface="Alexandria" pitchFamily="2" charset="-78"/>
              </a:rPr>
              <a:t>6</a:t>
            </a:r>
            <a:r>
              <a:rPr kumimoji="0" lang="ar-JO" sz="1700" i="0" u="none" strike="noStrike" kern="1200" cap="none" spc="0" normalizeH="0" baseline="0" noProof="0" dirty="0">
                <a:ln>
                  <a:noFill/>
                </a:ln>
                <a:solidFill>
                  <a:srgbClr val="000000"/>
                </a:solidFill>
                <a:effectLst/>
                <a:uLnTx/>
                <a:uFillTx/>
                <a:latin typeface="Alexandria" pitchFamily="2" charset="-78"/>
                <a:cs typeface="Alexandria" pitchFamily="2" charset="-78"/>
              </a:rPr>
              <a:t>. </a:t>
            </a:r>
            <a:r>
              <a:rPr kumimoji="0" lang="ar-JO" sz="1700" b="1" i="0" u="none" strike="noStrike" kern="1200" cap="none" spc="0" normalizeH="0" baseline="0" noProof="0" dirty="0">
                <a:ln>
                  <a:noFill/>
                </a:ln>
                <a:solidFill>
                  <a:srgbClr val="000000"/>
                </a:solidFill>
                <a:effectLst/>
                <a:uLnTx/>
                <a:uFillTx/>
                <a:latin typeface="Alexandria" pitchFamily="2" charset="-78"/>
                <a:cs typeface="Alexandria" pitchFamily="2" charset="-78"/>
              </a:rPr>
              <a:t>الخدمات الفنية</a:t>
            </a:r>
            <a:r>
              <a:rPr kumimoji="0" lang="ar-JO" sz="1700" i="0" u="none" strike="noStrike" kern="1200" cap="none" spc="0" normalizeH="0" baseline="0" noProof="0" dirty="0">
                <a:ln>
                  <a:noFill/>
                </a:ln>
                <a:solidFill>
                  <a:srgbClr val="000000"/>
                </a:solidFill>
                <a:effectLst/>
                <a:uLnTx/>
                <a:uFillTx/>
                <a:latin typeface="Alexandria" pitchFamily="2" charset="-78"/>
                <a:cs typeface="Alexandria" pitchFamily="2" charset="-78"/>
              </a:rPr>
              <a:t>: دعم نقل التقنية والتعاون مع مراكز الجودة والخبراء.</a:t>
            </a:r>
          </a:p>
          <a:p>
            <a:pPr marL="0" marR="0" lvl="0" indent="0" algn="just" defTabSz="914400" rtl="1" eaLnBrk="1" fontAlgn="base" latinLnBrk="0" hangingPunct="1">
              <a:lnSpc>
                <a:spcPct val="100000"/>
              </a:lnSpc>
              <a:spcBef>
                <a:spcPts val="0"/>
              </a:spcBef>
              <a:spcAft>
                <a:spcPts val="0"/>
              </a:spcAft>
              <a:buClrTx/>
              <a:buSzTx/>
              <a:buFontTx/>
              <a:buNone/>
              <a:tabLst/>
              <a:defRPr/>
            </a:pPr>
            <a:endParaRPr kumimoji="0" lang="ar-JO" sz="1700" b="1"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srgbClr val="00B0F0"/>
                </a:solidFill>
                <a:effectLst/>
                <a:uLnTx/>
                <a:uFillTx/>
                <a:latin typeface="Alexandria" pitchFamily="2" charset="-78"/>
                <a:cs typeface="Alexandria" pitchFamily="2" charset="-78"/>
              </a:rPr>
              <a:t>ثانياً: تنمية المجتمع محلياً</a:t>
            </a:r>
            <a:r>
              <a:rPr kumimoji="0" lang="ar-JO" sz="1700" b="0" i="0" u="none" strike="noStrike" kern="1200" cap="none" spc="0" normalizeH="0" baseline="0" noProof="0" dirty="0">
                <a:ln>
                  <a:noFill/>
                </a:ln>
                <a:solidFill>
                  <a:srgbClr val="000000"/>
                </a:solidFill>
                <a:effectLst/>
                <a:uLnTx/>
                <a:uFillTx/>
                <a:latin typeface="Alexandria" pitchFamily="2" charset="-78"/>
                <a:cs typeface="Alexandria" pitchFamily="2" charset="-78"/>
              </a:rPr>
              <a:t>:  تسهم الحاضنات في تنمية وتنشيط المجتمع المحلي وكذلك تطوير بيئة الأعمال، وإقامة مشروعات عديدة تعمل على تنمية المجتمع، وجعل الحاضنة نواة تنمية إقليمية ومحلية، ومركزاً لنشر روح العمل الحر وبالأخص لدى الراغبين في الالتحاق بسوق العمل.</a:t>
            </a:r>
            <a:endParaRPr kumimoji="0" lang="ar-AE" sz="1700" b="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just" defTabSz="914400" rtl="1" eaLnBrk="1" fontAlgn="base" latinLnBrk="0" hangingPunct="1">
              <a:lnSpc>
                <a:spcPct val="100000"/>
              </a:lnSpc>
              <a:spcBef>
                <a:spcPts val="0"/>
              </a:spcBef>
              <a:spcAft>
                <a:spcPts val="0"/>
              </a:spcAft>
              <a:buClrTx/>
              <a:buSzTx/>
              <a:buFontTx/>
              <a:buNone/>
              <a:tabLst/>
              <a:defRPr/>
            </a:pPr>
            <a:endParaRPr kumimoji="0" lang="ar-JO" sz="1700" b="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srgbClr val="00B0F0"/>
                </a:solidFill>
                <a:effectLst/>
                <a:uLnTx/>
                <a:uFillTx/>
                <a:latin typeface="Alexandria" pitchFamily="2" charset="-78"/>
                <a:cs typeface="Alexandria" pitchFamily="2" charset="-78"/>
              </a:rPr>
              <a:t>ثالثاً: دعم التنمية الاقتصادية : </a:t>
            </a:r>
            <a:r>
              <a:rPr kumimoji="0" lang="ar-JO" sz="1700" b="0" i="0" u="none" strike="noStrike" kern="1200" cap="none" spc="0" normalizeH="0" baseline="0" noProof="0" dirty="0">
                <a:ln>
                  <a:noFill/>
                </a:ln>
                <a:solidFill>
                  <a:srgbClr val="000000"/>
                </a:solidFill>
                <a:effectLst/>
                <a:uLnTx/>
                <a:uFillTx/>
                <a:latin typeface="Alexandria" pitchFamily="2" charset="-78"/>
                <a:cs typeface="Alexandria" pitchFamily="2" charset="-78"/>
              </a:rPr>
              <a:t>إن حاضنات الأعمال قادرة على تمكين المناطق الذي تنشط فيها من تحقيق معدلات مرتفعة لإقامة أنشطة اقتصادية جديدة فعالة للمجتمع، بالإضافة إلى تحقيق معدلات نمو عالية للمشروعات الناشئة المشتركة بالحاضنات، وذلك من خلال العمل على تسهيل إقامة المشروعات الإنتاجية أو الخدمية الجديدة، التي تعتبر واحدة من أهم ركائز التنمية الاقتصادية.</a:t>
            </a:r>
            <a:endParaRPr kumimoji="0" lang="ar-AE" sz="1700" b="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just" defTabSz="914400" rtl="1" eaLnBrk="1" fontAlgn="base" latinLnBrk="0" hangingPunct="1">
              <a:lnSpc>
                <a:spcPct val="100000"/>
              </a:lnSpc>
              <a:spcBef>
                <a:spcPts val="0"/>
              </a:spcBef>
              <a:spcAft>
                <a:spcPts val="0"/>
              </a:spcAft>
              <a:buClrTx/>
              <a:buSzTx/>
              <a:buFontTx/>
              <a:buNone/>
              <a:tabLst/>
              <a:defRPr/>
            </a:pPr>
            <a:endParaRPr kumimoji="0" lang="ar-JO" sz="1700" b="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srgbClr val="00B0F0"/>
                </a:solidFill>
                <a:effectLst/>
                <a:uLnTx/>
                <a:uFillTx/>
                <a:latin typeface="Alexandria" pitchFamily="2" charset="-78"/>
                <a:cs typeface="Alexandria" pitchFamily="2" charset="-78"/>
              </a:rPr>
              <a:t>رابعاً: دعم التنمية الصناعية والتكنولوجية : </a:t>
            </a:r>
            <a:r>
              <a:rPr kumimoji="0" lang="ar-JO" sz="1700" b="0" i="0" u="none" strike="noStrike" kern="1200" cap="none" spc="0" normalizeH="0" baseline="0" noProof="0" dirty="0">
                <a:ln>
                  <a:noFill/>
                </a:ln>
                <a:solidFill>
                  <a:srgbClr val="000000"/>
                </a:solidFill>
                <a:effectLst/>
                <a:uLnTx/>
                <a:uFillTx/>
                <a:latin typeface="Alexandria" pitchFamily="2" charset="-78"/>
                <a:cs typeface="Alexandria" pitchFamily="2" charset="-78"/>
              </a:rPr>
              <a:t>تُركز الحاضنات التكنولوجية على رعاية وتنمية الأفكار الإبداعية والأبحاث التطبيقية، والعمل على تحويلها من مرحلة البحث والتطوير إلى مرحلة التنفيذ، وذلك من خلال إقامة المشروعات الصغيرة التكنولوجية، والتي تعتبر أحد أهم آليات التطور التكنولوجي من حيث قدرتها الفائقة على تطوير وتحديث عمليات الإنتاج بشكل أسرع وبتكلفة أقل، وأيضا إقامة حاضنات تكنولوجية متخصصة تعمل على تسهيل نقل وتوطين التكنولوجيا الحديثة والمتطورة.</a:t>
            </a:r>
          </a:p>
        </p:txBody>
      </p:sp>
      <p:sp>
        <p:nvSpPr>
          <p:cNvPr id="3" name="TextBox 2">
            <a:extLst>
              <a:ext uri="{FF2B5EF4-FFF2-40B4-BE49-F238E27FC236}">
                <a16:creationId xmlns:a16="http://schemas.microsoft.com/office/drawing/2014/main" id="{F9A80F9F-74DB-1D57-04E8-E20E92A09B0A}"/>
              </a:ext>
            </a:extLst>
          </p:cNvPr>
          <p:cNvSpPr txBox="1"/>
          <p:nvPr/>
        </p:nvSpPr>
        <p:spPr>
          <a:xfrm>
            <a:off x="2541181" y="152799"/>
            <a:ext cx="6709145" cy="769441"/>
          </a:xfrm>
          <a:prstGeom prst="rect">
            <a:avLst/>
          </a:prstGeom>
          <a:noFill/>
        </p:spPr>
        <p:txBody>
          <a:bodyPr wrap="square" rtlCol="0">
            <a:spAutoFit/>
          </a:bodyPr>
          <a:lstStyle/>
          <a:p>
            <a:r>
              <a:rPr lang="ar-JO" sz="2400" b="1" i="0" dirty="0">
                <a:solidFill>
                  <a:srgbClr val="0F0000"/>
                </a:solidFill>
                <a:effectLst/>
                <a:latin typeface="Alexandria" pitchFamily="2" charset="-78"/>
                <a:cs typeface="Alexandria" pitchFamily="2" charset="-78"/>
              </a:rPr>
              <a:t>الأهمية الاقتصادية لحاضنات الأعمال</a:t>
            </a:r>
            <a:endParaRPr lang="ar-JO" sz="2400" dirty="0">
              <a:cs typeface="Alexandria"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B1998B4D-6C75-195D-ED3A-D16FF62CF0C4}"/>
              </a:ext>
            </a:extLst>
          </p:cNvPr>
          <p:cNvSpPr txBox="1"/>
          <p:nvPr/>
        </p:nvSpPr>
        <p:spPr>
          <a:xfrm>
            <a:off x="299223" y="6517619"/>
            <a:ext cx="3084130" cy="307777"/>
          </a:xfrm>
          <a:prstGeom prst="rect">
            <a:avLst/>
          </a:prstGeom>
          <a:noFill/>
        </p:spPr>
        <p:txBody>
          <a:bodyPr wrap="square">
            <a:spAutoFit/>
          </a:bodyPr>
          <a:lstStyle/>
          <a:p>
            <a:r>
              <a:rPr lang="en-GB" sz="1400" dirty="0">
                <a:solidFill>
                  <a:schemeClr val="bg1"/>
                </a:solidFill>
              </a:rPr>
              <a:t>https://economistsarab.com</a:t>
            </a:r>
            <a:endParaRPr lang="ar-JO" sz="1400" dirty="0">
              <a:solidFill>
                <a:schemeClr val="bg1"/>
              </a:solidFill>
              <a:cs typeface="Alexandria" pitchFamily="2" charset="-78"/>
            </a:endParaRPr>
          </a:p>
        </p:txBody>
      </p:sp>
      <p:pic>
        <p:nvPicPr>
          <p:cNvPr id="4" name="Graphic 21">
            <a:extLst>
              <a:ext uri="{FF2B5EF4-FFF2-40B4-BE49-F238E27FC236}">
                <a16:creationId xmlns:a16="http://schemas.microsoft.com/office/drawing/2014/main" id="{70C841F7-EB5A-AD87-F52A-D2B8C9B2EAF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88119544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مسرعات الأعمال </a:t>
            </a:r>
            <a:r>
              <a:rPr kumimoji="0" lang="en-GB" sz="2400" b="1" i="0" u="none" strike="noStrike" kern="1200" cap="none" spc="0" normalizeH="0" baseline="0" noProof="0" dirty="0">
                <a:ln>
                  <a:noFill/>
                </a:ln>
                <a:effectLst/>
                <a:uLnTx/>
                <a:uFillTx/>
                <a:latin typeface="Alexandria" pitchFamily="2" charset="-78"/>
                <a:ea typeface="+mn-ea"/>
                <a:cs typeface="Alexandria" pitchFamily="2" charset="-78"/>
              </a:rPr>
              <a:t>Accelerators </a:t>
            </a:r>
            <a:endParaRPr kumimoji="0" lang="ar-JO" sz="24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9" name="Graphic 21">
            <a:extLst>
              <a:ext uri="{FF2B5EF4-FFF2-40B4-BE49-F238E27FC236}">
                <a16:creationId xmlns:a16="http://schemas.microsoft.com/office/drawing/2014/main" id="{9E92F831-6516-6A51-680E-E8C7278544E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
        <p:nvSpPr>
          <p:cNvPr id="13" name="TextBox 12">
            <a:extLst>
              <a:ext uri="{FF2B5EF4-FFF2-40B4-BE49-F238E27FC236}">
                <a16:creationId xmlns:a16="http://schemas.microsoft.com/office/drawing/2014/main" id="{6ED981BA-F6D2-DD71-E4FF-AF71C710C72A}"/>
              </a:ext>
            </a:extLst>
          </p:cNvPr>
          <p:cNvSpPr txBox="1"/>
          <p:nvPr/>
        </p:nvSpPr>
        <p:spPr>
          <a:xfrm>
            <a:off x="154231" y="1019890"/>
            <a:ext cx="11994581" cy="5929252"/>
          </a:xfrm>
          <a:prstGeom prst="rect">
            <a:avLst/>
          </a:prstGeom>
          <a:noFill/>
          <a:ln w="57150">
            <a:solidFill>
              <a:srgbClr val="00B0F0"/>
            </a:solidFill>
          </a:ln>
        </p:spPr>
        <p:txBody>
          <a:bodyPr wrap="square">
            <a:spAutoFit/>
          </a:bodyPr>
          <a:lstStyle/>
          <a:p>
            <a:pPr marL="0" marR="0" lvl="0" indent="0" algn="just" defTabSz="914400" rtl="1" eaLnBrk="0" fontAlgn="base" latinLnBrk="0" hangingPunct="0">
              <a:lnSpc>
                <a:spcPct val="100000"/>
              </a:lnSpc>
              <a:spcBef>
                <a:spcPct val="0"/>
              </a:spcBef>
              <a:spcAft>
                <a:spcPct val="0"/>
              </a:spcAft>
              <a:buClrTx/>
              <a:buSzTx/>
              <a:buFontTx/>
              <a:buNone/>
              <a:tabLst/>
            </a:pPr>
            <a:r>
              <a:rPr kumimoji="0" lang="ar-SA" altLang="en-US" b="1" i="0" u="none" strike="noStrike" cap="none" normalizeH="0" baseline="0" dirty="0">
                <a:ln>
                  <a:noFill/>
                </a:ln>
                <a:solidFill>
                  <a:schemeClr val="tx1"/>
                </a:solidFill>
                <a:effectLst/>
                <a:latin typeface="Alexandria" pitchFamily="2" charset="-78"/>
                <a:cs typeface="Alexandria" pitchFamily="2" charset="-78"/>
              </a:rPr>
              <a:t>مسرعات الأعمال </a:t>
            </a:r>
            <a:r>
              <a:rPr kumimoji="0" lang="ar-SA" altLang="en-US" b="0" i="0" u="none" strike="noStrike" cap="none" normalizeH="0" baseline="0" dirty="0">
                <a:ln>
                  <a:noFill/>
                </a:ln>
                <a:solidFill>
                  <a:schemeClr val="tx1"/>
                </a:solidFill>
                <a:effectLst/>
                <a:latin typeface="Alexandria" pitchFamily="2" charset="-78"/>
                <a:cs typeface="Alexandria" pitchFamily="2" charset="-78"/>
              </a:rPr>
              <a:t>هي شركات استثمارية تقدم برامج تدريبية محددة الأهداف للشركات الناشئة بغرض تطويرها ونمو مبيعاتها مقابل حصة استثمارية في هذه الشركات. </a:t>
            </a:r>
            <a:endParaRPr kumimoji="0" lang="ar-AE"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just" defTabSz="914400" rtl="1" eaLnBrk="0" fontAlgn="base" latinLnBrk="0" hangingPunct="0">
              <a:lnSpc>
                <a:spcPct val="100000"/>
              </a:lnSpc>
              <a:spcBef>
                <a:spcPct val="0"/>
              </a:spcBef>
              <a:spcAft>
                <a:spcPct val="0"/>
              </a:spcAft>
              <a:buClrTx/>
              <a:buSzTx/>
              <a:buFontTx/>
              <a:buNone/>
              <a:tabLst/>
            </a:pPr>
            <a:r>
              <a:rPr kumimoji="0" lang="ar-SA" altLang="en-US" b="0" i="0" u="none" strike="noStrike" cap="none" normalizeH="0" baseline="0" dirty="0">
                <a:ln>
                  <a:noFill/>
                </a:ln>
                <a:solidFill>
                  <a:schemeClr val="tx1"/>
                </a:solidFill>
                <a:effectLst/>
                <a:latin typeface="Alexandria" pitchFamily="2" charset="-78"/>
                <a:cs typeface="Alexandria" pitchFamily="2" charset="-78"/>
              </a:rPr>
              <a:t>تعمل مسرعات الأعمال من خلال تقديم برامج مسرعة محدودة المدة (عادة من 3 إلى 6 شهور) يتم فيها اختيار المشروعات أو الشركات الناشئة بصورة انتقائية للغاية، تقدم من خلالها التدريب المكثف اللازم لتطوير خطة العمل والمهارات التسويقية والمالية. ويستند نموذج عملها على الاستحواذ على جزء بسيط من الأسهم من الشركات</a:t>
            </a:r>
            <a:r>
              <a:rPr lang="ar-AE" altLang="en-US" dirty="0">
                <a:latin typeface="Alexandria" pitchFamily="2" charset="-78"/>
                <a:cs typeface="Alexandria" pitchFamily="2" charset="-78"/>
              </a:rPr>
              <a:t> </a:t>
            </a:r>
            <a:r>
              <a:rPr kumimoji="0" lang="ar-SA" altLang="en-US" b="0" i="0" u="none" strike="noStrike" cap="none" normalizeH="0" baseline="0" dirty="0">
                <a:ln>
                  <a:noFill/>
                </a:ln>
                <a:solidFill>
                  <a:schemeClr val="tx1"/>
                </a:solidFill>
                <a:effectLst/>
                <a:latin typeface="Alexandria" pitchFamily="2" charset="-78"/>
                <a:cs typeface="Alexandria" pitchFamily="2" charset="-78"/>
              </a:rPr>
              <a:t>الناشئة وإتاحة فرصة للاستثمار في المشروعات المحتضنة من قبل مستثمرين خارجيين</a:t>
            </a:r>
            <a:r>
              <a:rPr kumimoji="0" lang="en-US" altLang="en-US" b="0" i="0" u="none" strike="noStrike" cap="none" normalizeH="0" baseline="0" dirty="0">
                <a:ln>
                  <a:noFill/>
                </a:ln>
                <a:solidFill>
                  <a:schemeClr val="tx1"/>
                </a:solidFill>
                <a:effectLst/>
                <a:latin typeface="Alexandria" pitchFamily="2" charset="-78"/>
                <a:cs typeface="Alexandria" pitchFamily="2" charset="-78"/>
              </a:rPr>
              <a:t>.</a:t>
            </a:r>
            <a:endParaRPr kumimoji="0" lang="ar-AE" altLang="en-US"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1600" b="1"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b="1" i="0" u="none" strike="noStrike" cap="none" normalizeH="0" baseline="0" dirty="0">
                <a:ln>
                  <a:noFill/>
                </a:ln>
                <a:solidFill>
                  <a:schemeClr val="tx1"/>
                </a:solidFill>
                <a:effectLst/>
                <a:latin typeface="Alexandria" pitchFamily="2" charset="-78"/>
                <a:cs typeface="Alexandria" pitchFamily="2" charset="-78"/>
              </a:rPr>
              <a:t>الفرق بين حاضنات الأعمال ومسرعات الأعمال</a:t>
            </a:r>
            <a:r>
              <a:rPr kumimoji="0" lang="en-US" altLang="en-US" b="1" i="0" u="none" strike="noStrike" cap="none" normalizeH="0" baseline="0" dirty="0">
                <a:ln>
                  <a:noFill/>
                </a:ln>
                <a:solidFill>
                  <a:schemeClr val="tx1"/>
                </a:solidFill>
                <a:effectLst/>
                <a:latin typeface="Alexandria" pitchFamily="2" charset="-78"/>
                <a:cs typeface="Alexandria" pitchFamily="2" charset="-78"/>
              </a:rPr>
              <a:t>:</a:t>
            </a:r>
            <a:endParaRPr kumimoji="0" lang="en-US" altLang="en-US" sz="1600" b="1" i="0" u="none" strike="noStrike" cap="none" normalizeH="0" baseline="0" dirty="0">
              <a:ln>
                <a:noFill/>
              </a:ln>
              <a:solidFill>
                <a:schemeClr val="tx1"/>
              </a:solidFill>
              <a:effectLst/>
              <a:latin typeface="Alexandria" pitchFamily="2" charset="-78"/>
              <a:cs typeface="Alexandria" pitchFamily="2" charset="-78"/>
            </a:endParaRPr>
          </a:p>
          <a:p>
            <a:pPr algn="r" rtl="1" eaLnBrk="0" fontAlgn="base" hangingPunct="0">
              <a:lnSpc>
                <a:spcPct val="150000"/>
              </a:lnSpc>
              <a:spcBef>
                <a:spcPct val="0"/>
              </a:spcBef>
              <a:spcAft>
                <a:spcPct val="0"/>
              </a:spcAft>
              <a:buFontTx/>
              <a:buAutoNum type="arabicPeriod"/>
            </a:pPr>
            <a:r>
              <a:rPr kumimoji="0" lang="ar-SA" altLang="en-US" sz="1600" b="1" i="0" u="none" strike="noStrike" cap="none" normalizeH="0" baseline="0" dirty="0">
                <a:ln>
                  <a:noFill/>
                </a:ln>
                <a:solidFill>
                  <a:srgbClr val="00B0F0"/>
                </a:solidFill>
                <a:effectLst/>
                <a:latin typeface="Alexandria" pitchFamily="2" charset="-78"/>
                <a:cs typeface="Alexandria" pitchFamily="2" charset="-78"/>
              </a:rPr>
              <a:t>مدة الاحتضان</a:t>
            </a:r>
            <a:r>
              <a:rPr kumimoji="0" lang="en-US" altLang="en-US" sz="1600" b="0" i="0" u="none" strike="noStrike" cap="none" normalizeH="0" baseline="0" dirty="0">
                <a:ln>
                  <a:noFill/>
                </a:ln>
                <a:solidFill>
                  <a:srgbClr val="00B0F0"/>
                </a:solidFill>
                <a:effectLst/>
                <a:latin typeface="Alexandria" pitchFamily="2" charset="-78"/>
                <a:cs typeface="Alexandria" pitchFamily="2" charset="-78"/>
              </a:rPr>
              <a:t>:</a:t>
            </a:r>
          </a:p>
          <a:p>
            <a:pPr lvl="1" algn="r" rtl="1" eaLnBrk="0" fontAlgn="base" hangingPunct="0">
              <a:lnSpc>
                <a:spcPct val="150000"/>
              </a:lnSpc>
              <a:spcBef>
                <a:spcPct val="0"/>
              </a:spcBef>
              <a:spcAft>
                <a:spcPct val="0"/>
              </a:spcAft>
              <a:buFontTx/>
              <a:buChar char="•"/>
            </a:pPr>
            <a:r>
              <a:rPr kumimoji="0" lang="ar-SA" altLang="en-US" sz="1600" b="1" i="0" u="none" strike="noStrike" cap="none" normalizeH="0" baseline="0" dirty="0">
                <a:ln>
                  <a:noFill/>
                </a:ln>
                <a:solidFill>
                  <a:schemeClr val="tx1"/>
                </a:solidFill>
                <a:effectLst/>
                <a:latin typeface="Alexandria" pitchFamily="2" charset="-78"/>
                <a:cs typeface="Alexandria" pitchFamily="2" charset="-78"/>
              </a:rPr>
              <a:t>مسرعات الأعمال</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600" b="0" i="0" u="none" strike="noStrike" cap="none" normalizeH="0" baseline="0" dirty="0">
                <a:ln>
                  <a:noFill/>
                </a:ln>
                <a:solidFill>
                  <a:schemeClr val="tx1"/>
                </a:solidFill>
                <a:effectLst/>
                <a:latin typeface="Alexandria" pitchFamily="2" charset="-78"/>
                <a:cs typeface="Alexandria" pitchFamily="2" charset="-78"/>
              </a:rPr>
              <a:t>تقدم برامجها في مدة زمنية محددة، عادة من 6 أسابيع إلى 3 أشهر. البرنامج له بداية ونهاية محددة لعدد معين من المشاريع الناشئة</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p>
          <a:p>
            <a:pPr lvl="1" algn="r" rtl="1" eaLnBrk="0" fontAlgn="base" hangingPunct="0">
              <a:lnSpc>
                <a:spcPct val="150000"/>
              </a:lnSpc>
              <a:spcBef>
                <a:spcPct val="0"/>
              </a:spcBef>
              <a:spcAft>
                <a:spcPct val="0"/>
              </a:spcAft>
              <a:buFontTx/>
              <a:buChar char="•"/>
            </a:pPr>
            <a:r>
              <a:rPr kumimoji="0" lang="ar-SA" altLang="en-US" sz="1600" b="1" i="0" u="none" strike="noStrike" cap="none" normalizeH="0" baseline="0" dirty="0">
                <a:ln>
                  <a:noFill/>
                </a:ln>
                <a:solidFill>
                  <a:schemeClr val="tx1"/>
                </a:solidFill>
                <a:effectLst/>
                <a:latin typeface="Alexandria" pitchFamily="2" charset="-78"/>
                <a:cs typeface="Alexandria" pitchFamily="2" charset="-78"/>
              </a:rPr>
              <a:t>حاضنات الأعمال</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600" b="0" i="0" u="none" strike="noStrike" cap="none" normalizeH="0" baseline="0" dirty="0">
                <a:ln>
                  <a:noFill/>
                </a:ln>
                <a:solidFill>
                  <a:schemeClr val="tx1"/>
                </a:solidFill>
                <a:effectLst/>
                <a:latin typeface="Alexandria" pitchFamily="2" charset="-78"/>
                <a:cs typeface="Alexandria" pitchFamily="2" charset="-78"/>
              </a:rPr>
              <a:t>تبقي المشاريع محتضنة لفترات أطول، قد تتجاوز 6 أشهر وتصل إلى سنوات</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p>
          <a:p>
            <a:pPr algn="r" rtl="1" eaLnBrk="0" fontAlgn="base" hangingPunct="0">
              <a:lnSpc>
                <a:spcPct val="150000"/>
              </a:lnSpc>
              <a:spcBef>
                <a:spcPct val="0"/>
              </a:spcBef>
              <a:spcAft>
                <a:spcPct val="0"/>
              </a:spcAft>
              <a:buFontTx/>
              <a:buAutoNum type="arabicPeriod" startAt="2"/>
            </a:pPr>
            <a:r>
              <a:rPr kumimoji="0" lang="ar-SA" altLang="en-US" sz="1600" b="1" i="0" u="none" strike="noStrike" cap="none" normalizeH="0" baseline="0" dirty="0">
                <a:ln>
                  <a:noFill/>
                </a:ln>
                <a:solidFill>
                  <a:srgbClr val="00B0F0"/>
                </a:solidFill>
                <a:effectLst/>
                <a:latin typeface="Alexandria" pitchFamily="2" charset="-78"/>
                <a:cs typeface="Alexandria" pitchFamily="2" charset="-78"/>
              </a:rPr>
              <a:t>نوعية المشاريع المحتضنة</a:t>
            </a:r>
            <a:r>
              <a:rPr kumimoji="0" lang="en-US" altLang="en-US" sz="1600" b="0" i="0" u="none" strike="noStrike" cap="none" normalizeH="0" baseline="0" dirty="0">
                <a:ln>
                  <a:noFill/>
                </a:ln>
                <a:solidFill>
                  <a:srgbClr val="00B0F0"/>
                </a:solidFill>
                <a:effectLst/>
                <a:latin typeface="Alexandria" pitchFamily="2" charset="-78"/>
                <a:cs typeface="Alexandria" pitchFamily="2" charset="-78"/>
              </a:rPr>
              <a:t>:</a:t>
            </a:r>
          </a:p>
          <a:p>
            <a:pPr lvl="1" algn="r" rtl="1" eaLnBrk="0" fontAlgn="base" hangingPunct="0">
              <a:lnSpc>
                <a:spcPct val="150000"/>
              </a:lnSpc>
              <a:spcBef>
                <a:spcPct val="0"/>
              </a:spcBef>
              <a:spcAft>
                <a:spcPct val="0"/>
              </a:spcAft>
              <a:buFontTx/>
              <a:buChar char="•"/>
            </a:pPr>
            <a:r>
              <a:rPr kumimoji="0" lang="ar-SA" altLang="en-US" sz="1600" b="1" i="0" u="none" strike="noStrike" cap="none" normalizeH="0" baseline="0" dirty="0">
                <a:ln>
                  <a:noFill/>
                </a:ln>
                <a:solidFill>
                  <a:schemeClr val="tx1"/>
                </a:solidFill>
                <a:effectLst/>
                <a:latin typeface="Alexandria" pitchFamily="2" charset="-78"/>
                <a:cs typeface="Alexandria" pitchFamily="2" charset="-78"/>
              </a:rPr>
              <a:t>مسرعات الأعمال</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600" b="0" i="0" u="none" strike="noStrike" cap="none" normalizeH="0" baseline="0" dirty="0">
                <a:ln>
                  <a:noFill/>
                </a:ln>
                <a:solidFill>
                  <a:schemeClr val="tx1"/>
                </a:solidFill>
                <a:effectLst/>
                <a:latin typeface="Alexandria" pitchFamily="2" charset="-78"/>
                <a:cs typeface="Alexandria" pitchFamily="2" charset="-78"/>
              </a:rPr>
              <a:t>تختار المشاريع الواعدة جداً وشبه المكتملة من حيث النضج وآلية العمل والربح وقابليتها للنمو السريع</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p>
          <a:p>
            <a:pPr lvl="1" algn="r" rtl="1" eaLnBrk="0" fontAlgn="base" hangingPunct="0">
              <a:lnSpc>
                <a:spcPct val="150000"/>
              </a:lnSpc>
              <a:spcBef>
                <a:spcPct val="0"/>
              </a:spcBef>
              <a:spcAft>
                <a:spcPct val="0"/>
              </a:spcAft>
              <a:buFontTx/>
              <a:buChar char="•"/>
            </a:pPr>
            <a:r>
              <a:rPr kumimoji="0" lang="ar-SA" altLang="en-US" sz="1600" b="1" i="0" u="none" strike="noStrike" cap="none" normalizeH="0" baseline="0" dirty="0">
                <a:ln>
                  <a:noFill/>
                </a:ln>
                <a:solidFill>
                  <a:schemeClr val="tx1"/>
                </a:solidFill>
                <a:effectLst/>
                <a:latin typeface="Alexandria" pitchFamily="2" charset="-78"/>
                <a:cs typeface="Alexandria" pitchFamily="2" charset="-78"/>
              </a:rPr>
              <a:t>حاضنات الأعمال</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600" b="0" i="0" u="none" strike="noStrike" cap="none" normalizeH="0" baseline="0" dirty="0">
                <a:ln>
                  <a:noFill/>
                </a:ln>
                <a:solidFill>
                  <a:schemeClr val="tx1"/>
                </a:solidFill>
                <a:effectLst/>
                <a:latin typeface="Alexandria" pitchFamily="2" charset="-78"/>
                <a:cs typeface="Alexandria" pitchFamily="2" charset="-78"/>
              </a:rPr>
              <a:t>تختار مشاريع واعدة لكنها أقل نضجاً وتحتاج للكثير من التطوير والتحديث والدعم لتكبر</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p>
          <a:p>
            <a:pPr algn="r" rtl="1" eaLnBrk="0" fontAlgn="base" hangingPunct="0">
              <a:lnSpc>
                <a:spcPct val="150000"/>
              </a:lnSpc>
              <a:spcBef>
                <a:spcPct val="0"/>
              </a:spcBef>
              <a:spcAft>
                <a:spcPct val="0"/>
              </a:spcAft>
              <a:buFontTx/>
              <a:buAutoNum type="arabicPeriod" startAt="3"/>
            </a:pPr>
            <a:r>
              <a:rPr kumimoji="0" lang="ar-SA" altLang="en-US" sz="1600" b="1" i="0" u="none" strike="noStrike" cap="none" normalizeH="0" baseline="0" dirty="0">
                <a:ln>
                  <a:noFill/>
                </a:ln>
                <a:solidFill>
                  <a:srgbClr val="00B0F0"/>
                </a:solidFill>
                <a:effectLst/>
                <a:latin typeface="Alexandria" pitchFamily="2" charset="-78"/>
                <a:cs typeface="Alexandria" pitchFamily="2" charset="-78"/>
              </a:rPr>
              <a:t>معايير الاختيار</a:t>
            </a:r>
            <a:r>
              <a:rPr kumimoji="0" lang="en-US" altLang="en-US" sz="1600" b="0" i="0" u="none" strike="noStrike" cap="none" normalizeH="0" baseline="0" dirty="0">
                <a:ln>
                  <a:noFill/>
                </a:ln>
                <a:solidFill>
                  <a:srgbClr val="00B0F0"/>
                </a:solidFill>
                <a:effectLst/>
                <a:latin typeface="Alexandria" pitchFamily="2" charset="-78"/>
                <a:cs typeface="Alexandria" pitchFamily="2" charset="-78"/>
              </a:rPr>
              <a:t>:</a:t>
            </a:r>
          </a:p>
          <a:p>
            <a:pPr lvl="1" algn="r" rtl="1" eaLnBrk="0" fontAlgn="base" hangingPunct="0">
              <a:lnSpc>
                <a:spcPct val="150000"/>
              </a:lnSpc>
              <a:spcBef>
                <a:spcPct val="0"/>
              </a:spcBef>
              <a:spcAft>
                <a:spcPct val="0"/>
              </a:spcAft>
              <a:buFontTx/>
              <a:buChar char="•"/>
            </a:pPr>
            <a:r>
              <a:rPr kumimoji="0" lang="ar-SA" altLang="en-US" sz="1600" b="1" i="0" u="none" strike="noStrike" cap="none" normalizeH="0" baseline="0" dirty="0">
                <a:ln>
                  <a:noFill/>
                </a:ln>
                <a:solidFill>
                  <a:schemeClr val="tx1"/>
                </a:solidFill>
                <a:effectLst/>
                <a:latin typeface="Alexandria" pitchFamily="2" charset="-78"/>
                <a:cs typeface="Alexandria" pitchFamily="2" charset="-78"/>
              </a:rPr>
              <a:t>مسرعات الأعمال</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600" b="0" i="0" u="none" strike="noStrike" cap="none" normalizeH="0" baseline="0" dirty="0">
                <a:ln>
                  <a:noFill/>
                </a:ln>
                <a:solidFill>
                  <a:schemeClr val="tx1"/>
                </a:solidFill>
                <a:effectLst/>
                <a:latin typeface="Alexandria" pitchFamily="2" charset="-78"/>
                <a:cs typeface="Alexandria" pitchFamily="2" charset="-78"/>
              </a:rPr>
              <a:t>معايير الاختيار تكون أكثر صرامة، حيث تختار فقط المشاريع ذات الإمكانيات العالية للنمو السريع</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p>
          <a:p>
            <a:pPr lvl="1" algn="r" rtl="1" eaLnBrk="0" fontAlgn="base" hangingPunct="0">
              <a:lnSpc>
                <a:spcPct val="150000"/>
              </a:lnSpc>
              <a:spcBef>
                <a:spcPct val="0"/>
              </a:spcBef>
              <a:spcAft>
                <a:spcPct val="0"/>
              </a:spcAft>
              <a:buFontTx/>
              <a:buChar char="•"/>
            </a:pPr>
            <a:r>
              <a:rPr kumimoji="0" lang="ar-SA" altLang="en-US" sz="1600" b="1" i="0" u="none" strike="noStrike" cap="none" normalizeH="0" baseline="0" dirty="0">
                <a:ln>
                  <a:noFill/>
                </a:ln>
                <a:solidFill>
                  <a:schemeClr val="tx1"/>
                </a:solidFill>
                <a:effectLst/>
                <a:latin typeface="Alexandria" pitchFamily="2" charset="-78"/>
                <a:cs typeface="Alexandria" pitchFamily="2" charset="-78"/>
              </a:rPr>
              <a:t>حاضنات الأعمال</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600" b="0" i="0" u="none" strike="noStrike" cap="none" normalizeH="0" baseline="0" dirty="0">
                <a:ln>
                  <a:noFill/>
                </a:ln>
                <a:solidFill>
                  <a:schemeClr val="tx1"/>
                </a:solidFill>
                <a:effectLst/>
                <a:latin typeface="Alexandria" pitchFamily="2" charset="-78"/>
                <a:cs typeface="Alexandria" pitchFamily="2" charset="-78"/>
              </a:rPr>
              <a:t>معايير الاختيار أقل صرامة، مما يزيد من نسبة المخاطرة</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p>
        </p:txBody>
      </p:sp>
    </p:spTree>
    <p:extLst>
      <p:ext uri="{BB962C8B-B14F-4D97-AF65-F5344CB8AC3E}">
        <p14:creationId xmlns:p14="http://schemas.microsoft.com/office/powerpoint/2010/main" val="116275381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78741" y="152799"/>
            <a:ext cx="705866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effectLst/>
                <a:uLnTx/>
                <a:uFillTx/>
                <a:latin typeface="Alexandria" pitchFamily="2" charset="-78"/>
                <a:ea typeface="+mn-ea"/>
                <a:cs typeface="Alexandria" pitchFamily="2" charset="-78"/>
              </a:rPr>
              <a:t>مدخلات وعمليات ومخرجات </a:t>
            </a: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حاضنات الأعمال</a:t>
            </a: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227490"/>
            <a:ext cx="11445814" cy="478401"/>
          </a:xfrm>
          <a:prstGeom prst="rect">
            <a:avLst/>
          </a:prstGeom>
          <a:noFill/>
        </p:spPr>
        <p:txBody>
          <a:bodyPr wrap="square" rtlCol="0">
            <a:spAutoFit/>
          </a:bodyPr>
          <a:lstStyle/>
          <a:p>
            <a:pPr marL="0" marR="0" lvl="0" indent="0" algn="justLow" defTabSz="914400" rtl="1" eaLnBrk="1" fontAlgn="auto" latinLnBrk="0" hangingPunct="1">
              <a:lnSpc>
                <a:spcPct val="150000"/>
              </a:lnSpc>
              <a:spcBef>
                <a:spcPts val="0"/>
              </a:spcBef>
              <a:spcAft>
                <a:spcPts val="0"/>
              </a:spcAft>
              <a:buClrTx/>
              <a:buSzTx/>
              <a:buFontTx/>
              <a:buNone/>
              <a:tabLst/>
              <a:defRPr/>
            </a:pPr>
            <a:endParaRPr kumimoji="0" lang="en-US" sz="1900" b="0" i="1"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mn-cs"/>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B54D905A-CAC2-98AD-28BA-754928C4C527}"/>
              </a:ext>
            </a:extLst>
          </p:cNvPr>
          <p:cNvSpPr txBox="1"/>
          <p:nvPr/>
        </p:nvSpPr>
        <p:spPr>
          <a:xfrm>
            <a:off x="2519917" y="1155600"/>
            <a:ext cx="9452344" cy="5816977"/>
          </a:xfrm>
          <a:prstGeom prst="rect">
            <a:avLst/>
          </a:prstGeom>
          <a:noFill/>
        </p:spPr>
        <p:txBody>
          <a:bodyPr wrap="square">
            <a:spAutoFit/>
          </a:bodyPr>
          <a:lstStyle/>
          <a:p>
            <a:pPr algn="r"/>
            <a:r>
              <a:rPr lang="ar-JO" sz="1700" b="1" dirty="0">
                <a:solidFill>
                  <a:srgbClr val="00B0F0"/>
                </a:solidFill>
                <a:cs typeface="Alexandria" pitchFamily="2" charset="-78"/>
              </a:rPr>
              <a:t>المدخلات:</a:t>
            </a:r>
          </a:p>
          <a:p>
            <a:pPr algn="r"/>
            <a:r>
              <a:rPr lang="ar-JO" sz="1700" dirty="0">
                <a:cs typeface="Alexandria" pitchFamily="2" charset="-78"/>
              </a:rPr>
              <a:t>- </a:t>
            </a:r>
            <a:r>
              <a:rPr lang="ar-JO" sz="1700" b="1" dirty="0">
                <a:cs typeface="Alexandria" pitchFamily="2" charset="-78"/>
              </a:rPr>
              <a:t>رواد الأعمال</a:t>
            </a:r>
            <a:r>
              <a:rPr lang="ar-JO" sz="1700" dirty="0">
                <a:cs typeface="Alexandria" pitchFamily="2" charset="-78"/>
              </a:rPr>
              <a:t>: الأشخاص الذين لديهم أفكار مبتكرة ورغبة في تحويلها إلى مشاريع ناجحة.</a:t>
            </a:r>
          </a:p>
          <a:p>
            <a:pPr algn="r"/>
            <a:r>
              <a:rPr lang="ar-JO" sz="1700" dirty="0">
                <a:cs typeface="Alexandria" pitchFamily="2" charset="-78"/>
              </a:rPr>
              <a:t>- </a:t>
            </a:r>
            <a:r>
              <a:rPr lang="ar-JO" sz="1700" b="1" dirty="0">
                <a:cs typeface="Alexandria" pitchFamily="2" charset="-78"/>
              </a:rPr>
              <a:t>الموارد والإمكانيات: </a:t>
            </a:r>
            <a:r>
              <a:rPr lang="ar-JO" sz="1700" dirty="0">
                <a:cs typeface="Alexandria" pitchFamily="2" charset="-78"/>
              </a:rPr>
              <a:t>تشمل التمويل، المساحات المكتبية، المعدات، والخدمات </a:t>
            </a:r>
            <a:r>
              <a:rPr lang="ar-AE" sz="1700" dirty="0">
                <a:cs typeface="Alexandria" pitchFamily="2" charset="-78"/>
              </a:rPr>
              <a:t>المختلفة</a:t>
            </a:r>
            <a:r>
              <a:rPr lang="ar-JO" sz="1700" dirty="0">
                <a:cs typeface="Alexandria" pitchFamily="2" charset="-78"/>
              </a:rPr>
              <a:t>.</a:t>
            </a:r>
          </a:p>
          <a:p>
            <a:pPr algn="r"/>
            <a:r>
              <a:rPr lang="ar-JO" sz="1700" dirty="0">
                <a:cs typeface="Alexandria" pitchFamily="2" charset="-78"/>
              </a:rPr>
              <a:t>- </a:t>
            </a:r>
            <a:r>
              <a:rPr lang="ar-JO" sz="1700" b="1" dirty="0">
                <a:cs typeface="Alexandria" pitchFamily="2" charset="-78"/>
              </a:rPr>
              <a:t>نتائج الأبحاث العلمية</a:t>
            </a:r>
            <a:r>
              <a:rPr lang="ar-JO" sz="1700" dirty="0">
                <a:cs typeface="Alexandria" pitchFamily="2" charset="-78"/>
              </a:rPr>
              <a:t>: الأبحاث التي يمكن تحويلها إلى منتجات أو خدمات تجارية.</a:t>
            </a:r>
          </a:p>
          <a:p>
            <a:pPr algn="r"/>
            <a:r>
              <a:rPr lang="ar-JO" sz="1700" dirty="0">
                <a:cs typeface="Alexandria" pitchFamily="2" charset="-78"/>
              </a:rPr>
              <a:t>- </a:t>
            </a:r>
            <a:r>
              <a:rPr lang="ar-JO" sz="1700" b="1" dirty="0">
                <a:cs typeface="Alexandria" pitchFamily="2" charset="-78"/>
              </a:rPr>
              <a:t>التكنولوجيا القابلة للتطبيق: </a:t>
            </a:r>
            <a:r>
              <a:rPr lang="ar-JO" sz="1700" dirty="0">
                <a:cs typeface="Alexandria" pitchFamily="2" charset="-78"/>
              </a:rPr>
              <a:t>التقنيات التي يمكن استخدامها لتحسين المنتجات أو العمليات.</a:t>
            </a:r>
          </a:p>
          <a:p>
            <a:pPr marL="285750" indent="-285750" algn="r">
              <a:buFontTx/>
              <a:buChar char="-"/>
            </a:pPr>
            <a:r>
              <a:rPr lang="ar-JO" sz="1700" b="1" dirty="0">
                <a:cs typeface="Alexandria" pitchFamily="2" charset="-78"/>
              </a:rPr>
              <a:t>خطط العمل الفعالة</a:t>
            </a:r>
            <a:r>
              <a:rPr lang="ar-JO" sz="1700" dirty="0">
                <a:cs typeface="Alexandria" pitchFamily="2" charset="-78"/>
              </a:rPr>
              <a:t>: خطط تفصيلية </a:t>
            </a:r>
            <a:r>
              <a:rPr lang="ar-AE" sz="1700" dirty="0">
                <a:cs typeface="Alexandria" pitchFamily="2" charset="-78"/>
              </a:rPr>
              <a:t>موضوعة </a:t>
            </a:r>
            <a:r>
              <a:rPr lang="ar-AE" sz="1700" b="1" dirty="0">
                <a:cs typeface="Alexandria" pitchFamily="2" charset="-78"/>
              </a:rPr>
              <a:t>بأهداف ذكية </a:t>
            </a:r>
            <a:r>
              <a:rPr lang="ar-JO" sz="1700" dirty="0">
                <a:cs typeface="Alexandria" pitchFamily="2" charset="-78"/>
              </a:rPr>
              <a:t>توضح كيفية تحقيق الأهداف </a:t>
            </a:r>
            <a:endParaRPr lang="ar-AE" sz="1700" dirty="0">
              <a:cs typeface="Alexandria" pitchFamily="2" charset="-78"/>
            </a:endParaRPr>
          </a:p>
          <a:p>
            <a:pPr marL="285750" indent="-285750" algn="r">
              <a:buFontTx/>
              <a:buChar char="-"/>
            </a:pPr>
            <a:r>
              <a:rPr lang="ar-AE" sz="1700" dirty="0">
                <a:cs typeface="Alexandria" pitchFamily="2" charset="-78"/>
              </a:rPr>
              <a:t>المنشودة</a:t>
            </a:r>
            <a:r>
              <a:rPr lang="ar-JO" sz="1700" dirty="0">
                <a:cs typeface="Alexandria" pitchFamily="2" charset="-78"/>
              </a:rPr>
              <a:t>.</a:t>
            </a:r>
          </a:p>
          <a:p>
            <a:pPr algn="r"/>
            <a:endParaRPr lang="ar-JO" sz="1700" b="1" dirty="0">
              <a:solidFill>
                <a:srgbClr val="00B0F0"/>
              </a:solidFill>
              <a:cs typeface="Alexandria" pitchFamily="2" charset="-78"/>
            </a:endParaRPr>
          </a:p>
          <a:p>
            <a:pPr algn="r"/>
            <a:r>
              <a:rPr lang="ar-JO" sz="1700" b="1" dirty="0">
                <a:solidFill>
                  <a:srgbClr val="00B0F0"/>
                </a:solidFill>
                <a:cs typeface="Alexandria" pitchFamily="2" charset="-78"/>
              </a:rPr>
              <a:t>العمليات التحويلية:</a:t>
            </a:r>
          </a:p>
          <a:p>
            <a:pPr algn="r"/>
            <a:r>
              <a:rPr lang="ar-JO" sz="1700" dirty="0">
                <a:cs typeface="Alexandria" pitchFamily="2" charset="-78"/>
              </a:rPr>
              <a:t>- </a:t>
            </a:r>
            <a:r>
              <a:rPr lang="ar-JO" sz="1700" b="1" dirty="0">
                <a:cs typeface="Alexandria" pitchFamily="2" charset="-78"/>
              </a:rPr>
              <a:t>الدعم المالي</a:t>
            </a:r>
            <a:r>
              <a:rPr lang="ar-JO" sz="1700" dirty="0">
                <a:cs typeface="Alexandria" pitchFamily="2" charset="-78"/>
              </a:rPr>
              <a:t>: توفير التمويل اللازم لبدء المشروع.</a:t>
            </a:r>
          </a:p>
          <a:p>
            <a:pPr algn="r"/>
            <a:r>
              <a:rPr lang="ar-JO" sz="1700" dirty="0">
                <a:cs typeface="Alexandria" pitchFamily="2" charset="-78"/>
              </a:rPr>
              <a:t>- </a:t>
            </a:r>
            <a:r>
              <a:rPr lang="ar-JO" sz="1700" b="1" dirty="0">
                <a:cs typeface="Alexandria" pitchFamily="2" charset="-78"/>
              </a:rPr>
              <a:t>التوجيه والإرشاد</a:t>
            </a:r>
            <a:r>
              <a:rPr lang="ar-JO" sz="1700" dirty="0">
                <a:cs typeface="Alexandria" pitchFamily="2" charset="-78"/>
              </a:rPr>
              <a:t>: تقديم المشورة من قبل خبراء في المجال.</a:t>
            </a:r>
          </a:p>
          <a:p>
            <a:pPr algn="r"/>
            <a:r>
              <a:rPr lang="ar-JO" sz="1700" dirty="0">
                <a:cs typeface="Alexandria" pitchFamily="2" charset="-78"/>
              </a:rPr>
              <a:t>- </a:t>
            </a:r>
            <a:r>
              <a:rPr lang="ar-JO" sz="1700" b="1" dirty="0">
                <a:cs typeface="Alexandria" pitchFamily="2" charset="-78"/>
              </a:rPr>
              <a:t>التدريب</a:t>
            </a:r>
            <a:r>
              <a:rPr lang="ar-JO" sz="1700" dirty="0">
                <a:cs typeface="Alexandria" pitchFamily="2" charset="-78"/>
              </a:rPr>
              <a:t>: توفير برامج تدريبية لتطوير مهارات رواد الأعمال.</a:t>
            </a:r>
          </a:p>
          <a:p>
            <a:pPr algn="r"/>
            <a:r>
              <a:rPr lang="ar-AE" sz="1700" b="1" dirty="0">
                <a:cs typeface="Alexandria" pitchFamily="2" charset="-78"/>
              </a:rPr>
              <a:t>- </a:t>
            </a:r>
            <a:r>
              <a:rPr lang="ar-JO" sz="1700" b="1" dirty="0">
                <a:cs typeface="Alexandria" pitchFamily="2" charset="-78"/>
              </a:rPr>
              <a:t>الشبكات</a:t>
            </a:r>
            <a:r>
              <a:rPr lang="ar-JO" sz="1700" dirty="0">
                <a:cs typeface="Alexandria" pitchFamily="2" charset="-78"/>
              </a:rPr>
              <a:t>: تسهيل الوصول إلى شبكات الأعمال والمستثمرين.</a:t>
            </a:r>
            <a:r>
              <a:rPr lang="ar-AE" sz="1700" dirty="0">
                <a:cs typeface="Alexandria" pitchFamily="2" charset="-78"/>
              </a:rPr>
              <a:t>-</a:t>
            </a:r>
          </a:p>
          <a:p>
            <a:pPr algn="r"/>
            <a:endParaRPr lang="ar-AE" sz="1700" dirty="0">
              <a:cs typeface="Alexandria" pitchFamily="2" charset="-78"/>
            </a:endParaRPr>
          </a:p>
          <a:p>
            <a:pPr algn="r"/>
            <a:r>
              <a:rPr lang="ar-JO" sz="1700" b="1" dirty="0">
                <a:solidFill>
                  <a:srgbClr val="00B0F0"/>
                </a:solidFill>
                <a:cs typeface="Alexandria" pitchFamily="2" charset="-78"/>
              </a:rPr>
              <a:t>المخرجات:</a:t>
            </a:r>
          </a:p>
          <a:p>
            <a:pPr algn="r"/>
            <a:r>
              <a:rPr lang="ar-JO" sz="1700" dirty="0">
                <a:cs typeface="Alexandria" pitchFamily="2" charset="-78"/>
              </a:rPr>
              <a:t>- منشآت صغيرة توفر فرص وظيفية: </a:t>
            </a:r>
            <a:r>
              <a:rPr lang="ar-AE" sz="1700" dirty="0">
                <a:cs typeface="Alexandria" pitchFamily="2" charset="-78"/>
              </a:rPr>
              <a:t>تصنع </a:t>
            </a:r>
            <a:r>
              <a:rPr lang="ar-JO" sz="1700" dirty="0">
                <a:cs typeface="Alexandria" pitchFamily="2" charset="-78"/>
              </a:rPr>
              <a:t>وظائف جديدة.</a:t>
            </a:r>
          </a:p>
          <a:p>
            <a:pPr algn="r"/>
            <a:r>
              <a:rPr lang="ar-JO" sz="1700" dirty="0">
                <a:cs typeface="Alexandria" pitchFamily="2" charset="-78"/>
              </a:rPr>
              <a:t>- مشاريع ذات جدوى اقتصادية وتكنولوجية: </a:t>
            </a:r>
            <a:r>
              <a:rPr lang="ar-AE" sz="1700" dirty="0">
                <a:cs typeface="Alexandria" pitchFamily="2" charset="-78"/>
              </a:rPr>
              <a:t>ت</a:t>
            </a:r>
            <a:r>
              <a:rPr lang="ar-JO" sz="1700" dirty="0">
                <a:cs typeface="Alexandria" pitchFamily="2" charset="-78"/>
              </a:rPr>
              <a:t>حقق أرباحًا وتستخدم التكنولوجيا بفعالية.</a:t>
            </a:r>
          </a:p>
          <a:p>
            <a:pPr algn="r"/>
            <a:r>
              <a:rPr lang="ar-JO" sz="1700" dirty="0">
                <a:cs typeface="Alexandria" pitchFamily="2" charset="-78"/>
              </a:rPr>
              <a:t>- منتجات أو خدمات جديدة ذات قيمة مضافة: </a:t>
            </a:r>
            <a:r>
              <a:rPr lang="ar-AE" sz="1700" dirty="0">
                <a:cs typeface="Alexandria" pitchFamily="2" charset="-78"/>
              </a:rPr>
              <a:t>تقدم </a:t>
            </a:r>
            <a:r>
              <a:rPr lang="ar-JO" sz="1700" dirty="0">
                <a:cs typeface="Alexandria" pitchFamily="2" charset="-78"/>
              </a:rPr>
              <a:t>ابتكارات تضيف قيمة للسوق.</a:t>
            </a:r>
          </a:p>
          <a:p>
            <a:pPr algn="r"/>
            <a:r>
              <a:rPr lang="ar-JO" sz="1700" dirty="0">
                <a:cs typeface="Alexandria" pitchFamily="2" charset="-78"/>
              </a:rPr>
              <a:t>- حلول إبداعية لبعض المشكلات الصناعية: </a:t>
            </a:r>
            <a:r>
              <a:rPr lang="ar-AE" sz="1700" dirty="0">
                <a:cs typeface="Alexandria" pitchFamily="2" charset="-78"/>
              </a:rPr>
              <a:t>تسهم بتجاوز ا</a:t>
            </a:r>
            <a:r>
              <a:rPr lang="ar-JO" sz="1700" dirty="0">
                <a:cs typeface="Alexandria" pitchFamily="2" charset="-78"/>
              </a:rPr>
              <a:t>لتحديات القائمة.</a:t>
            </a:r>
          </a:p>
          <a:p>
            <a:pPr algn="r"/>
            <a:r>
              <a:rPr lang="ar-JO" sz="1700" dirty="0">
                <a:cs typeface="Alexandria" pitchFamily="2" charset="-78"/>
              </a:rPr>
              <a:t>- تطبيق عملي للأبحاث والاختراعات: تحول الأبحاث إلى منتجات أو خدمات تجارية.</a:t>
            </a:r>
          </a:p>
          <a:p>
            <a:pPr marL="285750" indent="-285750" algn="r">
              <a:buFontTx/>
              <a:buChar char="-"/>
            </a:pPr>
            <a:endParaRPr lang="ar-JO" sz="1600" dirty="0">
              <a:cs typeface="Alexandria" pitchFamily="2" charset="-78"/>
            </a:endParaRPr>
          </a:p>
          <a:p>
            <a:pPr algn="r"/>
            <a:endParaRPr lang="ar-JO" sz="1600" dirty="0">
              <a:cs typeface="Alexandria" pitchFamily="2" charset="-78"/>
            </a:endParaRPr>
          </a:p>
        </p:txBody>
      </p:sp>
      <p:pic>
        <p:nvPicPr>
          <p:cNvPr id="4" name="Graphic 21">
            <a:extLst>
              <a:ext uri="{FF2B5EF4-FFF2-40B4-BE49-F238E27FC236}">
                <a16:creationId xmlns:a16="http://schemas.microsoft.com/office/drawing/2014/main" id="{A17D2D2A-C868-927A-EF81-01A5D47F1FB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
        <p:nvSpPr>
          <p:cNvPr id="12" name="TextBox 11">
            <a:extLst>
              <a:ext uri="{FF2B5EF4-FFF2-40B4-BE49-F238E27FC236}">
                <a16:creationId xmlns:a16="http://schemas.microsoft.com/office/drawing/2014/main" id="{54B5B301-0897-B053-9A23-363B75BA41CB}"/>
              </a:ext>
            </a:extLst>
          </p:cNvPr>
          <p:cNvSpPr txBox="1"/>
          <p:nvPr/>
        </p:nvSpPr>
        <p:spPr>
          <a:xfrm>
            <a:off x="166577" y="2876532"/>
            <a:ext cx="2995723" cy="3610668"/>
          </a:xfrm>
          <a:prstGeom prst="rect">
            <a:avLst/>
          </a:prstGeom>
          <a:noFill/>
          <a:ln w="57150">
            <a:solidFill>
              <a:schemeClr val="tx1"/>
            </a:solidFill>
          </a:ln>
        </p:spPr>
        <p:txBody>
          <a:bodyPr wrap="square">
            <a:spAutoFit/>
          </a:bodyPr>
          <a:lstStyle/>
          <a:p>
            <a:pPr algn="ctr" rtl="1">
              <a:lnSpc>
                <a:spcPct val="150000"/>
              </a:lnSpc>
            </a:pPr>
            <a:r>
              <a:rPr lang="ar-JO" sz="1400" b="1" dirty="0">
                <a:cs typeface="Alexandria" pitchFamily="2" charset="-78"/>
              </a:rPr>
              <a:t>الهدف الذكي </a:t>
            </a:r>
            <a:r>
              <a:rPr lang="en-US" sz="1400" b="1" dirty="0">
                <a:cs typeface="Alexandria" pitchFamily="2" charset="-78"/>
              </a:rPr>
              <a:t>SMART</a:t>
            </a:r>
          </a:p>
          <a:p>
            <a:pPr algn="r" rtl="1">
              <a:lnSpc>
                <a:spcPct val="150000"/>
              </a:lnSpc>
            </a:pPr>
            <a:r>
              <a:rPr lang="en-US" sz="1400" dirty="0">
                <a:cs typeface="Alexandria" pitchFamily="2" charset="-78"/>
              </a:rPr>
              <a:t>- </a:t>
            </a:r>
            <a:r>
              <a:rPr lang="ar-JO" sz="1400" dirty="0">
                <a:cs typeface="Alexandria" pitchFamily="2" charset="-78"/>
              </a:rPr>
              <a:t>محدد: يركز على مجال معين للتحسين.</a:t>
            </a:r>
          </a:p>
          <a:p>
            <a:pPr algn="r" rtl="1">
              <a:lnSpc>
                <a:spcPct val="150000"/>
              </a:lnSpc>
            </a:pPr>
            <a:r>
              <a:rPr lang="ar-JO" sz="1400" dirty="0">
                <a:cs typeface="Alexandria" pitchFamily="2" charset="-78"/>
              </a:rPr>
              <a:t>- قابل للقياس: يمكن تقييم التقدم باستخدام مؤشرات محددة.</a:t>
            </a:r>
          </a:p>
          <a:p>
            <a:pPr algn="r" rtl="1">
              <a:lnSpc>
                <a:spcPct val="150000"/>
              </a:lnSpc>
            </a:pPr>
            <a:r>
              <a:rPr lang="ar-JO" sz="1400" dirty="0">
                <a:cs typeface="Alexandria" pitchFamily="2" charset="-78"/>
              </a:rPr>
              <a:t>- قابل للتحقيق: يمكن تحقيقه بالنظر إلى الموارد المتاحة.</a:t>
            </a:r>
          </a:p>
          <a:p>
            <a:pPr algn="r" rtl="1">
              <a:lnSpc>
                <a:spcPct val="150000"/>
              </a:lnSpc>
            </a:pPr>
            <a:r>
              <a:rPr lang="ar-JO" sz="1400" dirty="0">
                <a:cs typeface="Alexandria" pitchFamily="2" charset="-78"/>
              </a:rPr>
              <a:t>- واقعي</a:t>
            </a:r>
            <a:r>
              <a:rPr lang="ar-AE" sz="1400" dirty="0">
                <a:cs typeface="Alexandria" pitchFamily="2" charset="-78"/>
              </a:rPr>
              <a:t> ذو صلة</a:t>
            </a:r>
            <a:r>
              <a:rPr lang="ar-JO" sz="1400" dirty="0">
                <a:cs typeface="Alexandria" pitchFamily="2" charset="-78"/>
              </a:rPr>
              <a:t>: يحدد النتائج التي يمكن تحقيقها بصورة واقعية.</a:t>
            </a:r>
          </a:p>
          <a:p>
            <a:pPr algn="r" rtl="1">
              <a:lnSpc>
                <a:spcPct val="150000"/>
              </a:lnSpc>
            </a:pPr>
            <a:r>
              <a:rPr lang="ar-JO" sz="1400" dirty="0">
                <a:cs typeface="Alexandria" pitchFamily="2" charset="-78"/>
              </a:rPr>
              <a:t>- مرتبط بوقت: يحدد إطارًا زمنيًا لتحقيق الأهداف.</a:t>
            </a:r>
          </a:p>
        </p:txBody>
      </p:sp>
      <p:pic>
        <p:nvPicPr>
          <p:cNvPr id="10" name="Picture 9">
            <a:extLst>
              <a:ext uri="{FF2B5EF4-FFF2-40B4-BE49-F238E27FC236}">
                <a16:creationId xmlns:a16="http://schemas.microsoft.com/office/drawing/2014/main" id="{1F97E304-13F8-3EB4-205B-6C48811DB7CD}"/>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Effect>
                      <a14:saturation sat="400000"/>
                    </a14:imgEffect>
                  </a14:imgLayer>
                </a14:imgProps>
              </a:ext>
            </a:extLst>
          </a:blip>
          <a:stretch>
            <a:fillRect/>
          </a:stretch>
        </p:blipFill>
        <p:spPr>
          <a:xfrm>
            <a:off x="166577" y="995151"/>
            <a:ext cx="2916865" cy="1881380"/>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88442278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264195" y="152799"/>
            <a:ext cx="459458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i="0" u="none" strike="noStrike" kern="1200" cap="none" spc="0" normalizeH="0" baseline="0" noProof="0" dirty="0">
                <a:ln>
                  <a:noFill/>
                </a:ln>
                <a:effectLst/>
                <a:uLnTx/>
                <a:uFillTx/>
                <a:latin typeface="Alexandria" pitchFamily="2" charset="-78"/>
                <a:ea typeface="+mn-ea"/>
                <a:cs typeface="Alexandria" pitchFamily="2" charset="-78"/>
              </a:rPr>
              <a:t>سلبيات/ عيوب </a:t>
            </a:r>
            <a:r>
              <a:rPr kumimoji="0" lang="ar-JO" sz="2400" i="0" u="none" strike="noStrike" kern="1200" cap="none" spc="0" normalizeH="0" baseline="0" noProof="0" dirty="0">
                <a:ln>
                  <a:noFill/>
                </a:ln>
                <a:effectLst/>
                <a:uLnTx/>
                <a:uFillTx/>
                <a:latin typeface="Alexandria" pitchFamily="2" charset="-78"/>
                <a:ea typeface="+mn-ea"/>
                <a:cs typeface="Alexandria" pitchFamily="2" charset="-78"/>
              </a:rPr>
              <a:t>حاضنات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i="1" dirty="0">
                <a:solidFill>
                  <a:schemeClr val="bg1"/>
                </a:solidFill>
                <a:effectLst/>
                <a:latin typeface="Helvetica-Neue"/>
              </a:rPr>
              <a:t>Incubatos</a:t>
            </a:r>
            <a:endParaRPr kumimoji="0" lang="en-US" sz="2000" b="1" i="0" u="none" strike="noStrike" kern="1200" cap="none" spc="0" normalizeH="0" baseline="0" noProof="0" dirty="0">
              <a:ln>
                <a:noFill/>
              </a:ln>
              <a:solidFill>
                <a:schemeClr val="bg1"/>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1018961"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94548" y="1037096"/>
            <a:ext cx="11445814" cy="3693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srgbClr val="333333"/>
                </a:solidFill>
                <a:effectLst/>
                <a:uLnTx/>
                <a:uFillTx/>
                <a:latin typeface="Alexandria" pitchFamily="2" charset="-78"/>
                <a:cs typeface="Alexandria" pitchFamily="2" charset="-78"/>
              </a:rPr>
              <a:t>في حين أن حاضنات الأعمال يمكن أن توفر عددًا من الفوائد لرواد الأعمال، إلا أن هناك أيضًا بعض السلبيات مثل:</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1">
            <a:extLst>
              <a:ext uri="{FF2B5EF4-FFF2-40B4-BE49-F238E27FC236}">
                <a16:creationId xmlns:a16="http://schemas.microsoft.com/office/drawing/2014/main" id="{BC496999-8590-EDAA-28BD-EB8955AF2D9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graphicFrame>
        <p:nvGraphicFramePr>
          <p:cNvPr id="7" name="Table 6">
            <a:extLst>
              <a:ext uri="{FF2B5EF4-FFF2-40B4-BE49-F238E27FC236}">
                <a16:creationId xmlns:a16="http://schemas.microsoft.com/office/drawing/2014/main" id="{81D0B736-99D3-EB19-C1EA-7B8ADB1882CD}"/>
              </a:ext>
            </a:extLst>
          </p:cNvPr>
          <p:cNvGraphicFramePr>
            <a:graphicFrameLocks noGrp="1"/>
          </p:cNvGraphicFramePr>
          <p:nvPr>
            <p:extLst>
              <p:ext uri="{D42A27DB-BD31-4B8C-83A1-F6EECF244321}">
                <p14:modId xmlns:p14="http://schemas.microsoft.com/office/powerpoint/2010/main" val="3775097523"/>
              </p:ext>
            </p:extLst>
          </p:nvPr>
        </p:nvGraphicFramePr>
        <p:xfrm>
          <a:off x="114300" y="1639597"/>
          <a:ext cx="11826062" cy="4974845"/>
        </p:xfrm>
        <a:graphic>
          <a:graphicData uri="http://schemas.openxmlformats.org/drawingml/2006/table">
            <a:tbl>
              <a:tblPr rtl="1" firstRow="1" firstCol="1" bandRow="1"/>
              <a:tblGrid>
                <a:gridCol w="1924493">
                  <a:extLst>
                    <a:ext uri="{9D8B030D-6E8A-4147-A177-3AD203B41FA5}">
                      <a16:colId xmlns:a16="http://schemas.microsoft.com/office/drawing/2014/main" val="3879979277"/>
                    </a:ext>
                  </a:extLst>
                </a:gridCol>
                <a:gridCol w="9901569">
                  <a:extLst>
                    <a:ext uri="{9D8B030D-6E8A-4147-A177-3AD203B41FA5}">
                      <a16:colId xmlns:a16="http://schemas.microsoft.com/office/drawing/2014/main" val="4013830048"/>
                    </a:ext>
                  </a:extLst>
                </a:gridCol>
              </a:tblGrid>
              <a:tr h="0">
                <a:tc>
                  <a:txBody>
                    <a:bodyPr/>
                    <a:lstStyle/>
                    <a:p>
                      <a:pPr marL="0" marR="0" algn="ctr" rtl="1">
                        <a:lnSpc>
                          <a:spcPct val="107000"/>
                        </a:lnSpc>
                        <a:spcBef>
                          <a:spcPts val="0"/>
                        </a:spcBef>
                        <a:spcAft>
                          <a:spcPts val="0"/>
                        </a:spcAft>
                      </a:pPr>
                      <a:r>
                        <a:rPr lang="ar-AE" sz="1600" b="1" kern="0" dirty="0">
                          <a:effectLst/>
                          <a:latin typeface="Alexandria" pitchFamily="2" charset="-78"/>
                          <a:ea typeface="Times New Roman" panose="02020603050405020304" pitchFamily="18" charset="0"/>
                          <a:cs typeface="Alexandria" pitchFamily="2" charset="-78"/>
                        </a:rPr>
                        <a:t>السلبيات</a:t>
                      </a:r>
                      <a:endParaRPr lang="en-US" sz="1600" kern="100" dirty="0">
                        <a:effectLst/>
                        <a:latin typeface="Alexandria" pitchFamily="2" charset="-78"/>
                        <a:ea typeface="Calibri" panose="020F0502020204030204" pitchFamily="34" charset="0"/>
                        <a:cs typeface="Alexandria" pitchFamily="2" charset="-78"/>
                      </a:endParaRPr>
                    </a:p>
                  </a:txBody>
                  <a:tcPr marL="152400" marR="152400" marT="171450" marB="1714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marR="0" algn="ctr" rtl="1">
                        <a:lnSpc>
                          <a:spcPct val="107000"/>
                        </a:lnSpc>
                        <a:spcBef>
                          <a:spcPts val="0"/>
                        </a:spcBef>
                        <a:spcAft>
                          <a:spcPts val="0"/>
                        </a:spcAft>
                      </a:pPr>
                      <a:r>
                        <a:rPr lang="ar-SA" sz="1600" b="1" kern="0" dirty="0">
                          <a:effectLst/>
                          <a:latin typeface="Alexandria" pitchFamily="2" charset="-78"/>
                          <a:ea typeface="Times New Roman" panose="02020603050405020304" pitchFamily="18" charset="0"/>
                          <a:cs typeface="Alexandria" pitchFamily="2" charset="-78"/>
                        </a:rPr>
                        <a:t>الوصف</a:t>
                      </a:r>
                      <a:endParaRPr lang="en-US" sz="1600" kern="100" dirty="0">
                        <a:effectLst/>
                        <a:latin typeface="Alexandria" pitchFamily="2" charset="-78"/>
                        <a:ea typeface="Calibri" panose="020F0502020204030204" pitchFamily="34" charset="0"/>
                        <a:cs typeface="Alexandria" pitchFamily="2" charset="-78"/>
                      </a:endParaRPr>
                    </a:p>
                  </a:txBody>
                  <a:tcPr marL="152400" marR="152400" marT="171450" marB="1714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604258242"/>
                  </a:ext>
                </a:extLst>
              </a:tr>
              <a:tr h="0">
                <a:tc>
                  <a:txBody>
                    <a:bodyPr/>
                    <a:lstStyle/>
                    <a:p>
                      <a:pPr marL="0" marR="0" algn="r" rtl="1">
                        <a:lnSpc>
                          <a:spcPct val="107000"/>
                        </a:lnSpc>
                        <a:spcBef>
                          <a:spcPts val="0"/>
                        </a:spcBef>
                        <a:spcAft>
                          <a:spcPts val="0"/>
                        </a:spcAft>
                      </a:pPr>
                      <a:r>
                        <a:rPr lang="ar-AE" sz="1600" b="1" kern="100" dirty="0">
                          <a:effectLst/>
                          <a:latin typeface="Alexandria" pitchFamily="2" charset="-78"/>
                          <a:ea typeface="Calibri" panose="020F0502020204030204" pitchFamily="34" charset="0"/>
                          <a:cs typeface="Alexandria" pitchFamily="2" charset="-78"/>
                        </a:rPr>
                        <a:t>التكلفة</a:t>
                      </a:r>
                      <a:endParaRPr lang="en-US" sz="1600" b="1"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marR="0" algn="r" rtl="1">
                        <a:lnSpc>
                          <a:spcPct val="107000"/>
                        </a:lnSpc>
                        <a:spcBef>
                          <a:spcPts val="0"/>
                        </a:spcBef>
                        <a:spcAft>
                          <a:spcPts val="0"/>
                        </a:spcAft>
                      </a:pPr>
                      <a:r>
                        <a:rPr lang="ar-JO" sz="1400" b="1" kern="100" dirty="0">
                          <a:effectLst/>
                          <a:latin typeface="Alexandria" pitchFamily="2" charset="-78"/>
                          <a:ea typeface="Calibri" panose="020F0502020204030204" pitchFamily="34" charset="0"/>
                          <a:cs typeface="Alexandria" pitchFamily="2" charset="-78"/>
                        </a:rPr>
                        <a:t>تعد هذه البرامج باهظة الثمن ، وقد لا تكون في متناول جميع رواد الأعمال، بالإضافة إلى ذلك ، قد تتطلب بعض الحاضنات حصصًا في المشاريع التي تحتضنها مقابل التمويل أو الخدمات التي تقدمها.</a:t>
                      </a: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28215099"/>
                  </a:ext>
                </a:extLst>
              </a:tr>
              <a:tr h="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4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المنافسة الشديدة</a:t>
                      </a: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400" b="1" i="0" u="none" strike="noStrike" kern="1200" cap="none" spc="0" normalizeH="0" baseline="0" noProof="0" dirty="0">
                          <a:ln>
                            <a:noFill/>
                          </a:ln>
                          <a:solidFill>
                            <a:srgbClr val="333333"/>
                          </a:solidFill>
                          <a:effectLst/>
                          <a:uLnTx/>
                          <a:uFillTx/>
                          <a:latin typeface="Alexandria" pitchFamily="2" charset="-78"/>
                          <a:ea typeface="+mn-ea"/>
                          <a:cs typeface="Alexandria" pitchFamily="2" charset="-78"/>
                        </a:rPr>
                        <a:t>يمكن أن تكون عملية التقديم طويلة وصعبة ، ولن يتم قبول جميع الشركات. </a:t>
                      </a: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021596039"/>
                  </a:ext>
                </a:extLst>
              </a:tr>
              <a:tr h="0">
                <a:tc>
                  <a:txBody>
                    <a:bodyPr/>
                    <a:lstStyle/>
                    <a:p>
                      <a:pPr marL="0" marR="0" algn="r" rtl="1">
                        <a:lnSpc>
                          <a:spcPct val="107000"/>
                        </a:lnSpc>
                        <a:spcBef>
                          <a:spcPts val="0"/>
                        </a:spcBef>
                        <a:spcAft>
                          <a:spcPts val="0"/>
                        </a:spcAft>
                      </a:pPr>
                      <a:r>
                        <a:rPr lang="ar-SA" sz="1400" b="1" kern="0" dirty="0">
                          <a:effectLst/>
                          <a:latin typeface="Alexandria" pitchFamily="2" charset="-78"/>
                          <a:ea typeface="Times New Roman" panose="02020603050405020304" pitchFamily="18" charset="0"/>
                          <a:cs typeface="Alexandria" pitchFamily="2" charset="-78"/>
                        </a:rPr>
                        <a:t>التمويل المحدود</a:t>
                      </a:r>
                      <a:endParaRPr lang="en-US" sz="1400" b="1"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marR="0" algn="r" rtl="1">
                        <a:lnSpc>
                          <a:spcPct val="107000"/>
                        </a:lnSpc>
                        <a:spcBef>
                          <a:spcPts val="0"/>
                        </a:spcBef>
                        <a:spcAft>
                          <a:spcPts val="0"/>
                        </a:spcAft>
                      </a:pPr>
                      <a:r>
                        <a:rPr lang="ar-SA" sz="1400" b="1" kern="0" dirty="0">
                          <a:effectLst/>
                          <a:latin typeface="Alexandria" pitchFamily="2" charset="-78"/>
                          <a:ea typeface="Times New Roman" panose="02020603050405020304" pitchFamily="18" charset="0"/>
                          <a:cs typeface="Alexandria" pitchFamily="2" charset="-78"/>
                        </a:rPr>
                        <a:t>صعوبة في تأمين التمويل الكافي لدعم جميع الشركات الناشئة</a:t>
                      </a:r>
                      <a:r>
                        <a:rPr lang="en-US" sz="1400" b="1" kern="0" dirty="0">
                          <a:effectLst/>
                          <a:latin typeface="Alexandria" pitchFamily="2" charset="-78"/>
                          <a:ea typeface="Times New Roman" panose="02020603050405020304" pitchFamily="18" charset="0"/>
                          <a:cs typeface="Alexandria" pitchFamily="2" charset="-78"/>
                        </a:rPr>
                        <a:t>.</a:t>
                      </a:r>
                      <a:endParaRPr lang="en-US" sz="1400" b="1"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58728753"/>
                  </a:ext>
                </a:extLst>
              </a:tr>
              <a:tr h="0">
                <a:tc>
                  <a:txBody>
                    <a:bodyPr/>
                    <a:lstStyle/>
                    <a:p>
                      <a:pPr marL="0" marR="0" algn="r" rtl="1">
                        <a:lnSpc>
                          <a:spcPct val="107000"/>
                        </a:lnSpc>
                        <a:spcBef>
                          <a:spcPts val="0"/>
                        </a:spcBef>
                        <a:spcAft>
                          <a:spcPts val="0"/>
                        </a:spcAft>
                      </a:pPr>
                      <a:r>
                        <a:rPr lang="ar-SA" sz="1400" b="1" kern="0" dirty="0">
                          <a:effectLst/>
                          <a:latin typeface="Alexandria" pitchFamily="2" charset="-78"/>
                          <a:ea typeface="Times New Roman" panose="02020603050405020304" pitchFamily="18" charset="0"/>
                          <a:cs typeface="Alexandria" pitchFamily="2" charset="-78"/>
                        </a:rPr>
                        <a:t>البيروقراطية</a:t>
                      </a:r>
                      <a:endParaRPr lang="en-US" sz="1400" b="1"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marR="0" algn="r" rtl="1">
                        <a:lnSpc>
                          <a:spcPct val="107000"/>
                        </a:lnSpc>
                        <a:spcBef>
                          <a:spcPts val="0"/>
                        </a:spcBef>
                        <a:spcAft>
                          <a:spcPts val="0"/>
                        </a:spcAft>
                      </a:pPr>
                      <a:r>
                        <a:rPr lang="ar-SA" sz="1400" b="1" kern="0" dirty="0">
                          <a:effectLst/>
                          <a:latin typeface="Alexandria" pitchFamily="2" charset="-78"/>
                          <a:ea typeface="Times New Roman" panose="02020603050405020304" pitchFamily="18" charset="0"/>
                          <a:cs typeface="Alexandria" pitchFamily="2" charset="-78"/>
                        </a:rPr>
                        <a:t>إجراءات بيروقراطية معقدة تؤخر عملية الدعم وتقديم الخدمات</a:t>
                      </a:r>
                      <a:r>
                        <a:rPr lang="en-US" sz="1400" b="1" kern="0" dirty="0">
                          <a:effectLst/>
                          <a:latin typeface="Alexandria" pitchFamily="2" charset="-78"/>
                          <a:ea typeface="Times New Roman" panose="02020603050405020304" pitchFamily="18" charset="0"/>
                          <a:cs typeface="Alexandria" pitchFamily="2" charset="-78"/>
                        </a:rPr>
                        <a:t>.</a:t>
                      </a:r>
                      <a:endParaRPr lang="en-US" sz="1400" b="1"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74170630"/>
                  </a:ext>
                </a:extLst>
              </a:tr>
              <a:tr h="0">
                <a:tc>
                  <a:txBody>
                    <a:bodyPr/>
                    <a:lstStyle/>
                    <a:p>
                      <a:pPr marL="0" marR="0" algn="r" rtl="1">
                        <a:lnSpc>
                          <a:spcPct val="107000"/>
                        </a:lnSpc>
                        <a:spcBef>
                          <a:spcPts val="0"/>
                        </a:spcBef>
                        <a:spcAft>
                          <a:spcPts val="0"/>
                        </a:spcAft>
                      </a:pPr>
                      <a:r>
                        <a:rPr lang="ar-SA" sz="1400" b="1" kern="0" dirty="0">
                          <a:effectLst/>
                          <a:latin typeface="Alexandria" pitchFamily="2" charset="-78"/>
                          <a:ea typeface="Times New Roman" panose="02020603050405020304" pitchFamily="18" charset="0"/>
                          <a:cs typeface="Alexandria" pitchFamily="2" charset="-78"/>
                        </a:rPr>
                        <a:t>نقص الخبرة</a:t>
                      </a:r>
                      <a:endParaRPr lang="en-US" sz="1400" b="1"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marR="0" algn="r" rtl="1">
                        <a:lnSpc>
                          <a:spcPct val="107000"/>
                        </a:lnSpc>
                        <a:spcBef>
                          <a:spcPts val="0"/>
                        </a:spcBef>
                        <a:spcAft>
                          <a:spcPts val="0"/>
                        </a:spcAft>
                      </a:pPr>
                      <a:r>
                        <a:rPr lang="ar-SA" sz="1400" b="1" kern="0">
                          <a:effectLst/>
                          <a:latin typeface="Alexandria" pitchFamily="2" charset="-78"/>
                          <a:ea typeface="Times New Roman" panose="02020603050405020304" pitchFamily="18" charset="0"/>
                          <a:cs typeface="Alexandria" pitchFamily="2" charset="-78"/>
                        </a:rPr>
                        <a:t>نقص في الخبراء المتخصصين مما يؤثر على جودة الإرشاد والتوجيه</a:t>
                      </a:r>
                      <a:r>
                        <a:rPr lang="en-US" sz="1400" b="1" kern="0">
                          <a:effectLst/>
                          <a:latin typeface="Alexandria" pitchFamily="2" charset="-78"/>
                          <a:ea typeface="Times New Roman" panose="02020603050405020304" pitchFamily="18" charset="0"/>
                          <a:cs typeface="Alexandria" pitchFamily="2" charset="-78"/>
                        </a:rPr>
                        <a:t>.</a:t>
                      </a:r>
                      <a:endParaRPr lang="en-US" sz="1400" b="1" kern="1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923261797"/>
                  </a:ext>
                </a:extLst>
              </a:tr>
              <a:tr h="0">
                <a:tc>
                  <a:txBody>
                    <a:bodyPr/>
                    <a:lstStyle/>
                    <a:p>
                      <a:pPr marL="0" marR="0" algn="r" rtl="1">
                        <a:lnSpc>
                          <a:spcPct val="107000"/>
                        </a:lnSpc>
                        <a:spcBef>
                          <a:spcPts val="0"/>
                        </a:spcBef>
                        <a:spcAft>
                          <a:spcPts val="0"/>
                        </a:spcAft>
                      </a:pPr>
                      <a:r>
                        <a:rPr lang="ar-SA" sz="1400" b="1" kern="0" dirty="0">
                          <a:effectLst/>
                          <a:latin typeface="Alexandria" pitchFamily="2" charset="-78"/>
                          <a:ea typeface="Times New Roman" panose="02020603050405020304" pitchFamily="18" charset="0"/>
                          <a:cs typeface="Alexandria" pitchFamily="2" charset="-78"/>
                        </a:rPr>
                        <a:t>الاعتماد الزائد</a:t>
                      </a:r>
                      <a:endParaRPr lang="en-US" sz="1400" b="1"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marR="0" algn="r" rtl="1">
                        <a:lnSpc>
                          <a:spcPct val="107000"/>
                        </a:lnSpc>
                        <a:spcBef>
                          <a:spcPts val="0"/>
                        </a:spcBef>
                        <a:spcAft>
                          <a:spcPts val="0"/>
                        </a:spcAft>
                      </a:pPr>
                      <a:r>
                        <a:rPr lang="ar-SA" sz="1400" b="1" kern="0">
                          <a:effectLst/>
                          <a:latin typeface="Alexandria" pitchFamily="2" charset="-78"/>
                          <a:ea typeface="Times New Roman" panose="02020603050405020304" pitchFamily="18" charset="0"/>
                          <a:cs typeface="Alexandria" pitchFamily="2" charset="-78"/>
                        </a:rPr>
                        <a:t>اعتماد الشركات الناشئة بشكل كبير على الدعم المقدم من الحاضنة</a:t>
                      </a:r>
                      <a:r>
                        <a:rPr lang="en-US" sz="1400" b="1" kern="0">
                          <a:effectLst/>
                          <a:latin typeface="Alexandria" pitchFamily="2" charset="-78"/>
                          <a:ea typeface="Times New Roman" panose="02020603050405020304" pitchFamily="18" charset="0"/>
                          <a:cs typeface="Alexandria" pitchFamily="2" charset="-78"/>
                        </a:rPr>
                        <a:t>.</a:t>
                      </a:r>
                      <a:endParaRPr lang="en-US" sz="1400" b="1" kern="1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3833452420"/>
                  </a:ext>
                </a:extLst>
              </a:tr>
              <a:tr h="0">
                <a:tc>
                  <a:txBody>
                    <a:bodyPr/>
                    <a:lstStyle/>
                    <a:p>
                      <a:pPr marL="0" marR="0" algn="r" rtl="1">
                        <a:lnSpc>
                          <a:spcPct val="107000"/>
                        </a:lnSpc>
                        <a:spcBef>
                          <a:spcPts val="0"/>
                        </a:spcBef>
                        <a:spcAft>
                          <a:spcPts val="0"/>
                        </a:spcAft>
                      </a:pPr>
                      <a:r>
                        <a:rPr lang="ar-SA" sz="1400" b="1" kern="0" dirty="0">
                          <a:effectLst/>
                          <a:latin typeface="Alexandria" pitchFamily="2" charset="-78"/>
                          <a:ea typeface="Times New Roman" panose="02020603050405020304" pitchFamily="18" charset="0"/>
                          <a:cs typeface="Alexandria" pitchFamily="2" charset="-78"/>
                        </a:rPr>
                        <a:t>التنافسية العالية</a:t>
                      </a:r>
                      <a:endParaRPr lang="en-US" sz="1400" b="1"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marR="0" algn="r" rtl="1">
                        <a:lnSpc>
                          <a:spcPct val="107000"/>
                        </a:lnSpc>
                        <a:spcBef>
                          <a:spcPts val="0"/>
                        </a:spcBef>
                        <a:spcAft>
                          <a:spcPts val="0"/>
                        </a:spcAft>
                      </a:pPr>
                      <a:r>
                        <a:rPr lang="ar-SA" sz="1400" b="1" kern="0" dirty="0">
                          <a:effectLst/>
                          <a:latin typeface="Alexandria" pitchFamily="2" charset="-78"/>
                          <a:ea typeface="Times New Roman" panose="02020603050405020304" pitchFamily="18" charset="0"/>
                          <a:cs typeface="Alexandria" pitchFamily="2" charset="-78"/>
                        </a:rPr>
                        <a:t>تنافس شديد بين الشركات الناشئة للحصول على الموارد والخدمات المتاحة</a:t>
                      </a:r>
                      <a:r>
                        <a:rPr lang="en-US" sz="1400" b="1" kern="0" dirty="0">
                          <a:effectLst/>
                          <a:latin typeface="Alexandria" pitchFamily="2" charset="-78"/>
                          <a:ea typeface="Times New Roman" panose="02020603050405020304" pitchFamily="18" charset="0"/>
                          <a:cs typeface="Alexandria" pitchFamily="2" charset="-78"/>
                        </a:rPr>
                        <a:t>.</a:t>
                      </a:r>
                      <a:endParaRPr lang="en-US" sz="1400" b="1"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50932841"/>
                  </a:ext>
                </a:extLst>
              </a:tr>
              <a:tr h="0">
                <a:tc>
                  <a:txBody>
                    <a:bodyPr/>
                    <a:lstStyle/>
                    <a:p>
                      <a:pPr marL="0" marR="0" algn="r" rtl="1">
                        <a:lnSpc>
                          <a:spcPct val="107000"/>
                        </a:lnSpc>
                        <a:spcBef>
                          <a:spcPts val="0"/>
                        </a:spcBef>
                        <a:spcAft>
                          <a:spcPts val="0"/>
                        </a:spcAft>
                      </a:pPr>
                      <a:r>
                        <a:rPr lang="ar-SA" sz="1400" b="1" kern="0" dirty="0">
                          <a:effectLst/>
                          <a:latin typeface="Alexandria" pitchFamily="2" charset="-78"/>
                          <a:ea typeface="Times New Roman" panose="02020603050405020304" pitchFamily="18" charset="0"/>
                          <a:cs typeface="Alexandria" pitchFamily="2" charset="-78"/>
                        </a:rPr>
                        <a:t>التحديات السوقية</a:t>
                      </a:r>
                      <a:endParaRPr lang="en-US" sz="1400" b="1"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marR="0" algn="r" rtl="1">
                        <a:lnSpc>
                          <a:spcPct val="107000"/>
                        </a:lnSpc>
                        <a:spcBef>
                          <a:spcPts val="0"/>
                        </a:spcBef>
                        <a:spcAft>
                          <a:spcPts val="0"/>
                        </a:spcAft>
                      </a:pPr>
                      <a:r>
                        <a:rPr lang="ar-SA" sz="1400" b="1" kern="0" dirty="0">
                          <a:effectLst/>
                          <a:latin typeface="Alexandria" pitchFamily="2" charset="-78"/>
                          <a:ea typeface="Times New Roman" panose="02020603050405020304" pitchFamily="18" charset="0"/>
                          <a:cs typeface="Alexandria" pitchFamily="2" charset="-78"/>
                        </a:rPr>
                        <a:t>صعوبة في اختراق السوق وتحقيق النجاح التجاري حتى مع الدعم</a:t>
                      </a:r>
                      <a:r>
                        <a:rPr lang="en-US" sz="1400" b="1" kern="0" dirty="0">
                          <a:effectLst/>
                          <a:latin typeface="Alexandria" pitchFamily="2" charset="-78"/>
                          <a:ea typeface="Times New Roman" panose="02020603050405020304" pitchFamily="18" charset="0"/>
                          <a:cs typeface="Alexandria" pitchFamily="2" charset="-78"/>
                        </a:rPr>
                        <a:t>.</a:t>
                      </a:r>
                      <a:endParaRPr lang="en-US" sz="1400" b="1"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885079793"/>
                  </a:ext>
                </a:extLst>
              </a:tr>
            </a:tbl>
          </a:graphicData>
        </a:graphic>
      </p:graphicFrame>
    </p:spTree>
    <p:extLst>
      <p:ext uri="{BB962C8B-B14F-4D97-AF65-F5344CB8AC3E}">
        <p14:creationId xmlns:p14="http://schemas.microsoft.com/office/powerpoint/2010/main" val="149301622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سلبيات ريادة الأعمال</a:t>
            </a: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1">
            <a:extLst>
              <a:ext uri="{FF2B5EF4-FFF2-40B4-BE49-F238E27FC236}">
                <a16:creationId xmlns:a16="http://schemas.microsoft.com/office/drawing/2014/main" id="{9F18C364-ECB9-86BA-DBF5-51A4A7333BE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graphicFrame>
        <p:nvGraphicFramePr>
          <p:cNvPr id="2" name="Table 1">
            <a:extLst>
              <a:ext uri="{FF2B5EF4-FFF2-40B4-BE49-F238E27FC236}">
                <a16:creationId xmlns:a16="http://schemas.microsoft.com/office/drawing/2014/main" id="{B25B6A9C-B407-E5A8-69CF-52111117937A}"/>
              </a:ext>
            </a:extLst>
          </p:cNvPr>
          <p:cNvGraphicFramePr>
            <a:graphicFrameLocks noGrp="1"/>
          </p:cNvGraphicFramePr>
          <p:nvPr>
            <p:extLst>
              <p:ext uri="{D42A27DB-BD31-4B8C-83A1-F6EECF244321}">
                <p14:modId xmlns:p14="http://schemas.microsoft.com/office/powerpoint/2010/main" val="2119818485"/>
              </p:ext>
            </p:extLst>
          </p:nvPr>
        </p:nvGraphicFramePr>
        <p:xfrm>
          <a:off x="813113" y="1466834"/>
          <a:ext cx="10901916" cy="5212012"/>
        </p:xfrm>
        <a:graphic>
          <a:graphicData uri="http://schemas.openxmlformats.org/drawingml/2006/table">
            <a:tbl>
              <a:tblPr rtl="1" firstRow="1" firstCol="1" bandRow="1"/>
              <a:tblGrid>
                <a:gridCol w="3070859">
                  <a:extLst>
                    <a:ext uri="{9D8B030D-6E8A-4147-A177-3AD203B41FA5}">
                      <a16:colId xmlns:a16="http://schemas.microsoft.com/office/drawing/2014/main" val="2589389439"/>
                    </a:ext>
                  </a:extLst>
                </a:gridCol>
                <a:gridCol w="7831057">
                  <a:extLst>
                    <a:ext uri="{9D8B030D-6E8A-4147-A177-3AD203B41FA5}">
                      <a16:colId xmlns:a16="http://schemas.microsoft.com/office/drawing/2014/main" val="2419514237"/>
                    </a:ext>
                  </a:extLst>
                </a:gridCol>
              </a:tblGrid>
              <a:tr h="516525">
                <a:tc>
                  <a:txBody>
                    <a:bodyPr/>
                    <a:lstStyle/>
                    <a:p>
                      <a:pPr marL="0" marR="0" algn="ct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السلبيات</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67280" marB="167280" anchor="ctr">
                    <a:lnL>
                      <a:noFill/>
                    </a:lnL>
                    <a:lnR>
                      <a:noFill/>
                    </a:lnR>
                    <a:lnT>
                      <a:noFill/>
                    </a:lnT>
                    <a:lnB w="12700" cap="flat" cmpd="sng" algn="ctr">
                      <a:solidFill>
                        <a:srgbClr val="C4C7C5"/>
                      </a:solidFill>
                      <a:prstDash val="solid"/>
                      <a:round/>
                      <a:headEnd type="none" w="med" len="med"/>
                      <a:tailEnd type="none" w="med" len="med"/>
                    </a:lnB>
                    <a:gradFill flip="none" rotWithShape="1">
                      <a:gsLst>
                        <a:gs pos="0">
                          <a:schemeClr val="accent5">
                            <a:lumMod val="89000"/>
                          </a:schemeClr>
                        </a:gs>
                        <a:gs pos="23000">
                          <a:schemeClr val="bg1"/>
                        </a:gs>
                        <a:gs pos="69000">
                          <a:schemeClr val="tx2">
                            <a:lumMod val="40000"/>
                            <a:lumOff val="60000"/>
                          </a:schemeClr>
                        </a:gs>
                        <a:gs pos="97000">
                          <a:schemeClr val="accent5">
                            <a:lumMod val="70000"/>
                          </a:schemeClr>
                        </a:gs>
                      </a:gsLst>
                      <a:lin ang="0" scaled="1"/>
                      <a:tileRect/>
                    </a:gradFill>
                  </a:tcPr>
                </a:tc>
                <a:tc>
                  <a:txBody>
                    <a:bodyPr/>
                    <a:lstStyle/>
                    <a:p>
                      <a:pPr marL="0" marR="0" algn="ct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الوصف</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67280" marB="167280" anchor="ctr">
                    <a:lnL>
                      <a:noFill/>
                    </a:lnL>
                    <a:lnR>
                      <a:noFill/>
                    </a:lnR>
                    <a:lnT>
                      <a:noFill/>
                    </a:lnT>
                    <a:lnB w="12700" cap="flat" cmpd="sng" algn="ctr">
                      <a:solidFill>
                        <a:srgbClr val="C4C7C5"/>
                      </a:solidFill>
                      <a:prstDash val="solid"/>
                      <a:round/>
                      <a:headEnd type="none" w="med" len="med"/>
                      <a:tailEnd type="none" w="med" len="med"/>
                    </a:lnB>
                    <a:gradFill flip="none" rotWithShape="1">
                      <a:gsLst>
                        <a:gs pos="0">
                          <a:schemeClr val="accent5">
                            <a:lumMod val="89000"/>
                          </a:schemeClr>
                        </a:gs>
                        <a:gs pos="23000">
                          <a:schemeClr val="bg1"/>
                        </a:gs>
                        <a:gs pos="69000">
                          <a:schemeClr val="tx2">
                            <a:lumMod val="40000"/>
                            <a:lumOff val="60000"/>
                          </a:schemeClr>
                        </a:gs>
                        <a:gs pos="97000">
                          <a:schemeClr val="accent5">
                            <a:lumMod val="70000"/>
                          </a:schemeClr>
                        </a:gs>
                      </a:gsLst>
                      <a:lin ang="0" scaled="1"/>
                      <a:tileRect/>
                    </a:gradFill>
                  </a:tcPr>
                </a:tc>
                <a:extLst>
                  <a:ext uri="{0D108BD9-81ED-4DB2-BD59-A6C34878D82A}">
                    <a16:rowId xmlns:a16="http://schemas.microsoft.com/office/drawing/2014/main" val="1194347907"/>
                  </a:ext>
                </a:extLst>
              </a:tr>
              <a:tr h="479352">
                <a:tc>
                  <a:txBody>
                    <a:bodyPr/>
                    <a:lstStyle/>
                    <a:p>
                      <a:pPr marL="0" marR="0" algn="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عدم استقرار الدخل</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48694" marB="148694"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gradFill flip="none" rotWithShape="1">
                      <a:gsLst>
                        <a:gs pos="0">
                          <a:schemeClr val="accent5">
                            <a:lumMod val="89000"/>
                          </a:schemeClr>
                        </a:gs>
                        <a:gs pos="23000">
                          <a:schemeClr val="bg1"/>
                        </a:gs>
                        <a:gs pos="69000">
                          <a:schemeClr val="tx2">
                            <a:lumMod val="40000"/>
                            <a:lumOff val="60000"/>
                          </a:schemeClr>
                        </a:gs>
                        <a:gs pos="97000">
                          <a:schemeClr val="accent5">
                            <a:lumMod val="70000"/>
                          </a:schemeClr>
                        </a:gs>
                      </a:gsLst>
                      <a:lin ang="0" scaled="1"/>
                      <a:tileRect/>
                    </a:gradFill>
                  </a:tcPr>
                </a:tc>
                <a:tc>
                  <a:txBody>
                    <a:bodyPr/>
                    <a:lstStyle/>
                    <a:p>
                      <a:pPr marL="0" marR="0" algn="r" rtl="1">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تقلبات في الدخل الشهري وعدم وجود دخل ثابت</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48694" marB="148694"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2211210511"/>
                  </a:ext>
                </a:extLst>
              </a:tr>
              <a:tr h="479352">
                <a:tc>
                  <a:txBody>
                    <a:bodyPr/>
                    <a:lstStyle/>
                    <a:p>
                      <a:pPr marL="0" marR="0" algn="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الإحباط</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48694" marB="148694"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gradFill flip="none" rotWithShape="1">
                      <a:gsLst>
                        <a:gs pos="0">
                          <a:schemeClr val="accent5">
                            <a:lumMod val="89000"/>
                          </a:schemeClr>
                        </a:gs>
                        <a:gs pos="23000">
                          <a:schemeClr val="bg1"/>
                        </a:gs>
                        <a:gs pos="69000">
                          <a:schemeClr val="tx2">
                            <a:lumMod val="40000"/>
                            <a:lumOff val="60000"/>
                          </a:schemeClr>
                        </a:gs>
                        <a:gs pos="97000">
                          <a:schemeClr val="accent5">
                            <a:lumMod val="70000"/>
                          </a:schemeClr>
                        </a:gs>
                      </a:gsLst>
                      <a:lin ang="0" scaled="1"/>
                      <a:tileRect/>
                    </a:gradFill>
                  </a:tcPr>
                </a:tc>
                <a:tc>
                  <a:txBody>
                    <a:bodyPr/>
                    <a:lstStyle/>
                    <a:p>
                      <a:pPr marL="0" marR="0" algn="r" rtl="1">
                        <a:lnSpc>
                          <a:spcPct val="107000"/>
                        </a:lnSpc>
                        <a:spcBef>
                          <a:spcPts val="0"/>
                        </a:spcBef>
                        <a:spcAft>
                          <a:spcPts val="0"/>
                        </a:spcAft>
                      </a:pPr>
                      <a:r>
                        <a:rPr lang="ar-SA" sz="1600" kern="0">
                          <a:effectLst/>
                          <a:latin typeface="Calibri" panose="020F0502020204030204" pitchFamily="34" charset="0"/>
                          <a:ea typeface="Times New Roman" panose="02020603050405020304" pitchFamily="18" charset="0"/>
                          <a:cs typeface="Alexandria" pitchFamily="2" charset="-78"/>
                        </a:rPr>
                        <a:t>الشعور بالإحباط نتيجة التحديات والصعوبات المستمرة</a:t>
                      </a:r>
                      <a:r>
                        <a:rPr lang="en-US" sz="1600" kern="0">
                          <a:effectLst/>
                          <a:latin typeface="Alexandria" pitchFamily="2" charset="-78"/>
                          <a:ea typeface="Times New Roman" panose="02020603050405020304" pitchFamily="18" charset="0"/>
                          <a:cs typeface="Arial" panose="020B0604020202020204" pitchFamily="34" charset="0"/>
                        </a:rPr>
                        <a:t>.</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48694" marB="148694"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2795528671"/>
                  </a:ext>
                </a:extLst>
              </a:tr>
              <a:tr h="479352">
                <a:tc>
                  <a:txBody>
                    <a:bodyPr/>
                    <a:lstStyle/>
                    <a:p>
                      <a:pPr marL="0" marR="0" algn="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تغير العملة</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48694" marB="148694"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gradFill flip="none" rotWithShape="1">
                      <a:gsLst>
                        <a:gs pos="0">
                          <a:schemeClr val="accent5">
                            <a:lumMod val="89000"/>
                          </a:schemeClr>
                        </a:gs>
                        <a:gs pos="23000">
                          <a:schemeClr val="bg1"/>
                        </a:gs>
                        <a:gs pos="69000">
                          <a:schemeClr val="tx2">
                            <a:lumMod val="40000"/>
                            <a:lumOff val="60000"/>
                          </a:schemeClr>
                        </a:gs>
                        <a:gs pos="97000">
                          <a:schemeClr val="accent5">
                            <a:lumMod val="70000"/>
                          </a:schemeClr>
                        </a:gs>
                      </a:gsLst>
                      <a:lin ang="0" scaled="1"/>
                      <a:tileRect/>
                    </a:gradFill>
                  </a:tcPr>
                </a:tc>
                <a:tc>
                  <a:txBody>
                    <a:bodyPr/>
                    <a:lstStyle/>
                    <a:p>
                      <a:pPr marL="0" marR="0" algn="r" rtl="1">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تأثير تقلبات أسعار العملات على الأعمال التجارية</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48694" marB="148694"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4099809451"/>
                  </a:ext>
                </a:extLst>
              </a:tr>
              <a:tr h="479352">
                <a:tc>
                  <a:txBody>
                    <a:bodyPr/>
                    <a:lstStyle/>
                    <a:p>
                      <a:pPr marL="0" marR="0" algn="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الضغوط النفسية والجسدية</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48694" marB="148694"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gradFill flip="none" rotWithShape="1">
                      <a:gsLst>
                        <a:gs pos="0">
                          <a:schemeClr val="accent5">
                            <a:lumMod val="89000"/>
                          </a:schemeClr>
                        </a:gs>
                        <a:gs pos="23000">
                          <a:schemeClr val="bg1"/>
                        </a:gs>
                        <a:gs pos="69000">
                          <a:schemeClr val="tx2">
                            <a:lumMod val="40000"/>
                            <a:lumOff val="60000"/>
                          </a:schemeClr>
                        </a:gs>
                        <a:gs pos="97000">
                          <a:schemeClr val="accent5">
                            <a:lumMod val="70000"/>
                          </a:schemeClr>
                        </a:gs>
                      </a:gsLst>
                      <a:lin ang="0" scaled="1"/>
                      <a:tileRect/>
                    </a:gradFill>
                  </a:tcPr>
                </a:tc>
                <a:tc>
                  <a:txBody>
                    <a:bodyPr/>
                    <a:lstStyle/>
                    <a:p>
                      <a:pPr marL="0" marR="0" algn="r" rtl="1">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الضغوط الناتجة عن إدارة الأعمال والمسؤوليات الكبيرة</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48694" marB="148694"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3648905077"/>
                  </a:ext>
                </a:extLst>
              </a:tr>
              <a:tr h="479352">
                <a:tc>
                  <a:txBody>
                    <a:bodyPr/>
                    <a:lstStyle/>
                    <a:p>
                      <a:pPr marL="0" marR="0" algn="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عدم وجود الضمانات</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48694" marB="148694"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gradFill flip="none" rotWithShape="1">
                      <a:gsLst>
                        <a:gs pos="0">
                          <a:schemeClr val="accent5">
                            <a:lumMod val="89000"/>
                          </a:schemeClr>
                        </a:gs>
                        <a:gs pos="23000">
                          <a:schemeClr val="bg1"/>
                        </a:gs>
                        <a:gs pos="69000">
                          <a:schemeClr val="tx2">
                            <a:lumMod val="40000"/>
                            <a:lumOff val="60000"/>
                          </a:schemeClr>
                        </a:gs>
                        <a:gs pos="97000">
                          <a:schemeClr val="accent5">
                            <a:lumMod val="70000"/>
                          </a:schemeClr>
                        </a:gs>
                      </a:gsLst>
                      <a:lin ang="0" scaled="1"/>
                      <a:tileRect/>
                    </a:gradFill>
                  </a:tcPr>
                </a:tc>
                <a:tc>
                  <a:txBody>
                    <a:bodyPr/>
                    <a:lstStyle/>
                    <a:p>
                      <a:pPr marL="0" marR="0" algn="r" rtl="1">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عدم وجود ضمانات للنجاح أو الاستقرار المالي</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48694" marB="148694"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2531258752"/>
                  </a:ext>
                </a:extLst>
              </a:tr>
              <a:tr h="479352">
                <a:tc>
                  <a:txBody>
                    <a:bodyPr/>
                    <a:lstStyle/>
                    <a:p>
                      <a:pPr marL="0" marR="0" algn="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المسؤولية الكاملة</a:t>
                      </a:r>
                    </a:p>
                  </a:txBody>
                  <a:tcPr marL="148694" marR="148694" marT="148694" marB="148694"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gradFill flip="none" rotWithShape="1">
                      <a:gsLst>
                        <a:gs pos="0">
                          <a:schemeClr val="accent5">
                            <a:lumMod val="89000"/>
                          </a:schemeClr>
                        </a:gs>
                        <a:gs pos="23000">
                          <a:schemeClr val="bg1"/>
                        </a:gs>
                        <a:gs pos="69000">
                          <a:schemeClr val="tx2">
                            <a:lumMod val="40000"/>
                            <a:lumOff val="60000"/>
                          </a:schemeClr>
                        </a:gs>
                        <a:gs pos="97000">
                          <a:schemeClr val="accent5">
                            <a:lumMod val="70000"/>
                          </a:schemeClr>
                        </a:gs>
                      </a:gsLst>
                      <a:lin ang="0" scaled="1"/>
                      <a:tileRect/>
                    </a:gradFill>
                  </a:tcPr>
                </a:tc>
                <a:tc>
                  <a:txBody>
                    <a:bodyPr/>
                    <a:lstStyle/>
                    <a:p>
                      <a:pPr marL="0" marR="0" algn="r" rtl="1">
                        <a:lnSpc>
                          <a:spcPct val="107000"/>
                        </a:lnSpc>
                        <a:spcBef>
                          <a:spcPts val="0"/>
                        </a:spcBef>
                        <a:spcAft>
                          <a:spcPts val="0"/>
                        </a:spcAft>
                      </a:pPr>
                      <a:r>
                        <a:rPr lang="ar-AE" sz="1600" kern="0" dirty="0">
                          <a:effectLst/>
                          <a:latin typeface="Calibri" panose="020F0502020204030204" pitchFamily="34" charset="0"/>
                          <a:ea typeface="Times New Roman" panose="02020603050405020304" pitchFamily="18" charset="0"/>
                          <a:cs typeface="Alexandria" pitchFamily="2" charset="-78"/>
                        </a:rPr>
                        <a:t>حيث يجد </a:t>
                      </a:r>
                      <a:r>
                        <a:rPr lang="ar-SA" sz="1600" kern="0" dirty="0">
                          <a:effectLst/>
                          <a:latin typeface="Calibri" panose="020F0502020204030204" pitchFamily="34" charset="0"/>
                          <a:ea typeface="Times New Roman" panose="02020603050405020304" pitchFamily="18" charset="0"/>
                          <a:cs typeface="Alexandria" pitchFamily="2" charset="-78"/>
                        </a:rPr>
                        <a:t>رواد الأعمال </a:t>
                      </a:r>
                      <a:r>
                        <a:rPr lang="ar-AE" sz="1600" kern="0" dirty="0">
                          <a:effectLst/>
                          <a:latin typeface="Calibri" panose="020F0502020204030204" pitchFamily="34" charset="0"/>
                          <a:ea typeface="Times New Roman" panose="02020603050405020304" pitchFamily="18" charset="0"/>
                          <a:cs typeface="Alexandria" pitchFamily="2" charset="-78"/>
                        </a:rPr>
                        <a:t>أنفسهم</a:t>
                      </a:r>
                      <a:r>
                        <a:rPr lang="ar-SA" sz="1600" kern="0" dirty="0">
                          <a:effectLst/>
                          <a:latin typeface="Calibri" panose="020F0502020204030204" pitchFamily="34" charset="0"/>
                          <a:ea typeface="Times New Roman" panose="02020603050405020304" pitchFamily="18" charset="0"/>
                          <a:cs typeface="Alexandria" pitchFamily="2" charset="-78"/>
                        </a:rPr>
                        <a:t> مرغمون على اتخاذ قرارات مرتبطة بقضايا وأمور ليسوا متخصصين فيها</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48694" marB="148694"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614063836"/>
                  </a:ext>
                </a:extLst>
              </a:tr>
              <a:tr h="479352">
                <a:tc>
                  <a:txBody>
                    <a:bodyPr/>
                    <a:lstStyle/>
                    <a:p>
                      <a:pPr marL="0" marR="0" algn="r" rtl="1">
                        <a:lnSpc>
                          <a:spcPct val="107000"/>
                        </a:lnSpc>
                        <a:spcBef>
                          <a:spcPts val="0"/>
                        </a:spcBef>
                        <a:spcAft>
                          <a:spcPts val="0"/>
                        </a:spcAft>
                      </a:pPr>
                      <a:r>
                        <a:rPr lang="ar-SA" sz="1600" b="1" kern="0" dirty="0">
                          <a:effectLst/>
                          <a:latin typeface="Calibri" panose="020F0502020204030204" pitchFamily="34" charset="0"/>
                          <a:ea typeface="Times New Roman" panose="02020603050405020304" pitchFamily="18" charset="0"/>
                          <a:cs typeface="Alexandria" pitchFamily="2" charset="-78"/>
                        </a:rPr>
                        <a:t>مخاطر الثقة والشراكة</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48694" marB="148694"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gradFill flip="none" rotWithShape="1">
                      <a:gsLst>
                        <a:gs pos="0">
                          <a:schemeClr val="accent5">
                            <a:lumMod val="89000"/>
                          </a:schemeClr>
                        </a:gs>
                        <a:gs pos="23000">
                          <a:schemeClr val="bg1"/>
                        </a:gs>
                        <a:gs pos="69000">
                          <a:schemeClr val="tx2">
                            <a:lumMod val="40000"/>
                            <a:lumOff val="60000"/>
                          </a:schemeClr>
                        </a:gs>
                        <a:gs pos="97000">
                          <a:schemeClr val="accent5">
                            <a:lumMod val="70000"/>
                          </a:schemeClr>
                        </a:gs>
                      </a:gsLst>
                      <a:lin ang="0" scaled="1"/>
                      <a:tileRect/>
                    </a:gradFill>
                  </a:tcPr>
                </a:tc>
                <a:tc>
                  <a:txBody>
                    <a:bodyPr/>
                    <a:lstStyle/>
                    <a:p>
                      <a:pPr marL="0" marR="0" algn="r" rtl="1">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التحديات المتعلقة ببناء الثقة وإدارة الشراكات التجارية</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48694" marB="148694"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solidFill>
                      <a:schemeClr val="bg1"/>
                    </a:solidFill>
                  </a:tcPr>
                </a:tc>
                <a:extLst>
                  <a:ext uri="{0D108BD9-81ED-4DB2-BD59-A6C34878D82A}">
                    <a16:rowId xmlns:a16="http://schemas.microsoft.com/office/drawing/2014/main" val="2617346219"/>
                  </a:ext>
                </a:extLst>
              </a:tr>
              <a:tr h="479352">
                <a:tc>
                  <a:txBody>
                    <a:bodyPr/>
                    <a:lstStyle/>
                    <a:p>
                      <a:pPr marL="0" marR="0" algn="r" rtl="1">
                        <a:lnSpc>
                          <a:spcPct val="107000"/>
                        </a:lnSpc>
                        <a:spcBef>
                          <a:spcPts val="0"/>
                        </a:spcBef>
                        <a:spcAft>
                          <a:spcPts val="0"/>
                        </a:spcAft>
                      </a:pPr>
                      <a:r>
                        <a:rPr lang="ar-AE" sz="1600" b="1" kern="0" dirty="0">
                          <a:effectLst/>
                          <a:latin typeface="Calibri" panose="020F0502020204030204" pitchFamily="34" charset="0"/>
                          <a:ea typeface="Times New Roman" panose="02020603050405020304" pitchFamily="18" charset="0"/>
                          <a:cs typeface="Alexandria" pitchFamily="2" charset="-78"/>
                        </a:rPr>
                        <a:t>التحديات</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48694" marB="148694" anchor="ctr">
                    <a:lnL>
                      <a:noFill/>
                    </a:lnL>
                    <a:lnR>
                      <a:noFill/>
                    </a:lnR>
                    <a:lnT w="12700" cap="flat" cmpd="sng" algn="ctr">
                      <a:solidFill>
                        <a:srgbClr val="C4C7C5"/>
                      </a:solidFill>
                      <a:prstDash val="solid"/>
                      <a:round/>
                      <a:headEnd type="none" w="med" len="med"/>
                      <a:tailEnd type="none" w="med" len="med"/>
                    </a:lnT>
                    <a:lnB>
                      <a:noFill/>
                    </a:lnB>
                    <a:gradFill flip="none" rotWithShape="1">
                      <a:gsLst>
                        <a:gs pos="0">
                          <a:schemeClr val="accent5">
                            <a:lumMod val="89000"/>
                          </a:schemeClr>
                        </a:gs>
                        <a:gs pos="23000">
                          <a:schemeClr val="bg1"/>
                        </a:gs>
                        <a:gs pos="69000">
                          <a:schemeClr val="tx2">
                            <a:lumMod val="40000"/>
                            <a:lumOff val="60000"/>
                          </a:schemeClr>
                        </a:gs>
                        <a:gs pos="97000">
                          <a:schemeClr val="accent5">
                            <a:lumMod val="70000"/>
                          </a:schemeClr>
                        </a:gs>
                      </a:gsLst>
                      <a:lin ang="0" scaled="1"/>
                      <a:tileRect/>
                    </a:gradFill>
                  </a:tcPr>
                </a:tc>
                <a:tc>
                  <a:txBody>
                    <a:bodyPr/>
                    <a:lstStyle/>
                    <a:p>
                      <a:pPr marL="0" marR="0" algn="r" rtl="1">
                        <a:lnSpc>
                          <a:spcPct val="107000"/>
                        </a:lnSpc>
                        <a:spcBef>
                          <a:spcPts val="0"/>
                        </a:spcBef>
                        <a:spcAft>
                          <a:spcPts val="0"/>
                        </a:spcAft>
                      </a:pPr>
                      <a:r>
                        <a:rPr lang="ar-SA" sz="1600" kern="0" dirty="0">
                          <a:effectLst/>
                          <a:latin typeface="Calibri" panose="020F0502020204030204" pitchFamily="34" charset="0"/>
                          <a:ea typeface="Times New Roman" panose="02020603050405020304" pitchFamily="18" charset="0"/>
                          <a:cs typeface="Alexandria" pitchFamily="2" charset="-78"/>
                        </a:rPr>
                        <a:t>التحديات العامة التي تواجه رواد الأعمال مثل المخاطر المالية والإدارية</a:t>
                      </a:r>
                      <a:r>
                        <a:rPr lang="en-US" sz="1600" kern="0" dirty="0">
                          <a:effectLst/>
                          <a:latin typeface="Alexandria" pitchFamily="2" charset="-78"/>
                          <a:ea typeface="Times New Roman" panose="02020603050405020304" pitchFamily="18"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48694" marR="148694" marT="148694" marB="148694" anchor="ctr">
                    <a:lnL>
                      <a:noFill/>
                    </a:lnL>
                    <a:lnR>
                      <a:noFill/>
                    </a:lnR>
                    <a:lnT w="12700" cap="flat" cmpd="sng" algn="ctr">
                      <a:solidFill>
                        <a:srgbClr val="C4C7C5"/>
                      </a:solidFill>
                      <a:prstDash val="solid"/>
                      <a:round/>
                      <a:headEnd type="none" w="med" len="med"/>
                      <a:tailEnd type="none" w="med" len="med"/>
                    </a:lnT>
                    <a:lnB>
                      <a:noFill/>
                    </a:lnB>
                    <a:solidFill>
                      <a:schemeClr val="bg1"/>
                    </a:solidFill>
                  </a:tcPr>
                </a:tc>
                <a:extLst>
                  <a:ext uri="{0D108BD9-81ED-4DB2-BD59-A6C34878D82A}">
                    <a16:rowId xmlns:a16="http://schemas.microsoft.com/office/drawing/2014/main" val="3797281713"/>
                  </a:ext>
                </a:extLst>
              </a:tr>
            </a:tbl>
          </a:graphicData>
        </a:graphic>
      </p:graphicFrame>
    </p:spTree>
    <p:extLst>
      <p:ext uri="{BB962C8B-B14F-4D97-AF65-F5344CB8AC3E}">
        <p14:creationId xmlns:p14="http://schemas.microsoft.com/office/powerpoint/2010/main" val="103230925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10697" y="11644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91870"/>
            <a:ext cx="10534688" cy="4855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D454EFAD-DF36-1A8A-127D-13E7B667EC09}"/>
              </a:ext>
            </a:extLst>
          </p:cNvPr>
          <p:cNvSpPr txBox="1"/>
          <p:nvPr/>
        </p:nvSpPr>
        <p:spPr>
          <a:xfrm>
            <a:off x="4934033" y="1529233"/>
            <a:ext cx="6524542" cy="411844"/>
          </a:xfrm>
          <a:prstGeom prst="rect">
            <a:avLst/>
          </a:prstGeom>
          <a:noFill/>
        </p:spPr>
        <p:txBody>
          <a:bodyPr wrap="square" rtlCol="0">
            <a:spAutoFit/>
          </a:bodyPr>
          <a:lstStyle/>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28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خاتمــــــة:</a:t>
            </a:r>
            <a:endParaRPr kumimoji="0" lang="en-US" sz="28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p:txBody>
      </p:sp>
      <p:sp>
        <p:nvSpPr>
          <p:cNvPr id="8" name="TextBox 7">
            <a:extLst>
              <a:ext uri="{FF2B5EF4-FFF2-40B4-BE49-F238E27FC236}">
                <a16:creationId xmlns:a16="http://schemas.microsoft.com/office/drawing/2014/main" id="{65F3BE86-969D-2133-2C0D-27177C5502B7}"/>
              </a:ext>
            </a:extLst>
          </p:cNvPr>
          <p:cNvSpPr txBox="1"/>
          <p:nvPr/>
        </p:nvSpPr>
        <p:spPr>
          <a:xfrm>
            <a:off x="1522180" y="1960120"/>
            <a:ext cx="9852449" cy="3374706"/>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AE" sz="1600" b="0" i="0" u="none" strike="noStrike" kern="1200" cap="none" spc="0" normalizeH="0" baseline="0" noProof="0">
                <a:ln>
                  <a:noFill/>
                </a:ln>
                <a:solidFill>
                  <a:prstClr val="black"/>
                </a:solidFill>
                <a:effectLst/>
                <a:uLnTx/>
                <a:uFillTx/>
                <a:latin typeface="Alexandria" pitchFamily="2" charset="-78"/>
                <a:cs typeface="Alexandria" pitchFamily="2" charset="-78"/>
              </a:rPr>
              <a:t>       </a:t>
            </a:r>
            <a:r>
              <a:rPr kumimoji="0" lang="ar-JO" sz="1600" b="0" i="0" u="none" strike="noStrike" kern="1200" cap="none" spc="0" normalizeH="0" baseline="0" noProof="0">
                <a:ln>
                  <a:noFill/>
                </a:ln>
                <a:solidFill>
                  <a:prstClr val="black"/>
                </a:solidFill>
                <a:effectLst/>
                <a:uLnTx/>
                <a:uFillTx/>
                <a:latin typeface="Alexandria" pitchFamily="2" charset="-78"/>
                <a:cs typeface="Alexandria" pitchFamily="2" charset="-78"/>
              </a:rPr>
              <a:t>تعد </a:t>
            </a:r>
            <a:r>
              <a:rPr kumimoji="0" lang="ar-JO"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ريادة الأعمال من أهم عناصر التنمية في الاقتصاديات الحديثة وتقدم حاضنات الأعمال بأنواعها المختلفة العديد من الأدوار لدعم رواد الأعمال والمشروعات الصغيرة ، فضلاً عن كونها أداة لتسريع عمليات الابتكار في الأعمال وذلك باحتضانها للطاقات البشرية القادرة على العمل والإبداع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أثبتت تجارب التنمية الاقتصادية أن المشروعات الصغيرة هي المحور الأساسي في توسيع القاعدة الإنتاجية وزيادة الصادرات وإيجاد فرص عمل جديدة خاصة، وتحقيق التوزيع العادل للدخل القومي والثروات , كما تجدر الإشارة إلى أن أهمية المشروعات الصغيرة والدور الذي يمكن أن تقوم به كونها تمتاز بالانتشار وبالتالي تعمل على زيادة فرص العمل واستثمار الموارد البشرية وزيادة الصادرات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ويمكننا القول بأن المشاريع الصغيرة تعتبر بمثابة العمود الفقري للاقتصاد فمعظم الأفراد في الدول النامية يعتمدون بشكل كبير على الوظيفة الشخصية أو المشاريع الصغيرة كمصدر للدخل.</a:t>
            </a:r>
          </a:p>
        </p:txBody>
      </p:sp>
      <p:pic>
        <p:nvPicPr>
          <p:cNvPr id="6" name="Graphic 21">
            <a:extLst>
              <a:ext uri="{FF2B5EF4-FFF2-40B4-BE49-F238E27FC236}">
                <a16:creationId xmlns:a16="http://schemas.microsoft.com/office/drawing/2014/main" id="{92964364-294F-56A3-04B8-AC65553AD2B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3" name="Recorded Sound">
            <a:hlinkClick r:id="" action="ppaction://media"/>
            <a:extLst>
              <a:ext uri="{FF2B5EF4-FFF2-40B4-BE49-F238E27FC236}">
                <a16:creationId xmlns:a16="http://schemas.microsoft.com/office/drawing/2014/main" id="{69F70B85-9387-1696-7282-4485255AD4E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74661" y="5943845"/>
            <a:ext cx="406400" cy="406400"/>
          </a:xfrm>
          <a:prstGeom prst="rect">
            <a:avLst/>
          </a:prstGeom>
        </p:spPr>
      </p:pic>
    </p:spTree>
    <p:extLst>
      <p:ext uri="{BB962C8B-B14F-4D97-AF65-F5344CB8AC3E}">
        <p14:creationId xmlns:p14="http://schemas.microsoft.com/office/powerpoint/2010/main" val="242261295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03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6974958" cy="6338016"/>
          </a:xfrm>
        </p:spPr>
      </p:pic>
      <p:sp>
        <p:nvSpPr>
          <p:cNvPr id="4" name="Rectangle 3">
            <a:extLst>
              <a:ext uri="{FF2B5EF4-FFF2-40B4-BE49-F238E27FC236}">
                <a16:creationId xmlns:a16="http://schemas.microsoft.com/office/drawing/2014/main" id="{70F1FE5C-AE6F-A664-4CF6-FD420F844C37}"/>
              </a:ext>
            </a:extLst>
          </p:cNvPr>
          <p:cNvSpPr/>
          <p:nvPr/>
        </p:nvSpPr>
        <p:spPr>
          <a:xfrm>
            <a:off x="6817685" y="1917433"/>
            <a:ext cx="4747323" cy="636906"/>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ar-JO" sz="3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ملخص المحاضرة</a:t>
            </a:r>
            <a:endParaRPr kumimoji="0" lang="en-US" sz="3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6" name="Graphic 5">
            <a:extLst>
              <a:ext uri="{FF2B5EF4-FFF2-40B4-BE49-F238E27FC236}">
                <a16:creationId xmlns:a16="http://schemas.microsoft.com/office/drawing/2014/main" id="{AFD2EA54-D1A6-05C2-1F4D-050E00BB155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738105" y="6389660"/>
            <a:ext cx="2279266" cy="384052"/>
          </a:xfrm>
          <a:prstGeom prst="rect">
            <a:avLst/>
          </a:prstGeom>
        </p:spPr>
      </p:pic>
      <p:pic>
        <p:nvPicPr>
          <p:cNvPr id="7" name="Graphic 21">
            <a:extLst>
              <a:ext uri="{FF2B5EF4-FFF2-40B4-BE49-F238E27FC236}">
                <a16:creationId xmlns:a16="http://schemas.microsoft.com/office/drawing/2014/main" id="{18F3146E-2140-271C-B103-9BA0B0A1E45A}"/>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30377"/>
            <a:ext cx="2305141" cy="1076343"/>
          </a:xfrm>
          <a:prstGeom prst="rect">
            <a:avLst/>
          </a:prstGeom>
        </p:spPr>
      </p:pic>
    </p:spTree>
    <p:extLst>
      <p:ext uri="{BB962C8B-B14F-4D97-AF65-F5344CB8AC3E}">
        <p14:creationId xmlns:p14="http://schemas.microsoft.com/office/powerpoint/2010/main" val="26192724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14A1231D-EEB2-6C21-896F-0ECF4C79651F}"/>
              </a:ext>
            </a:extLst>
          </p:cNvPr>
          <p:cNvSpPr txBox="1"/>
          <p:nvPr/>
        </p:nvSpPr>
        <p:spPr>
          <a:xfrm>
            <a:off x="7337234" y="5829379"/>
            <a:ext cx="4444081" cy="646331"/>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دمتم بحفظ الله ورعايته </a:t>
            </a:r>
          </a:p>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د. وردة أبو كلوب</a:t>
            </a: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
        <p:nvSpPr>
          <p:cNvPr id="13" name="TextBox 12">
            <a:extLst>
              <a:ext uri="{FF2B5EF4-FFF2-40B4-BE49-F238E27FC236}">
                <a16:creationId xmlns:a16="http://schemas.microsoft.com/office/drawing/2014/main" id="{D78BC72E-5EDF-5570-6462-9FBB6D97DAF1}"/>
              </a:ext>
            </a:extLst>
          </p:cNvPr>
          <p:cNvSpPr txBox="1"/>
          <p:nvPr/>
        </p:nvSpPr>
        <p:spPr>
          <a:xfrm>
            <a:off x="853404" y="2251339"/>
            <a:ext cx="4837714" cy="2739211"/>
          </a:xfrm>
          <a:prstGeom prst="rect">
            <a:avLst/>
          </a:prstGeom>
          <a:noFill/>
        </p:spPr>
        <p:txBody>
          <a:bodyPr wrap="square" rtlCol="0">
            <a:spAutoFit/>
          </a:bodyPr>
          <a:lstStyle/>
          <a:p>
            <a:pPr algn="ctr" rtl="1">
              <a:lnSpc>
                <a:spcPct val="200000"/>
              </a:lnSpc>
              <a:spcAft>
                <a:spcPts val="0"/>
              </a:spcAft>
              <a:tabLst>
                <a:tab pos="38735" algn="l"/>
              </a:tabLst>
            </a:pPr>
            <a:r>
              <a:rPr lang="ar-AE" sz="2400" b="1" dirty="0">
                <a:solidFill>
                  <a:schemeClr val="bg1"/>
                </a:solidFill>
                <a:effectLst/>
                <a:cs typeface="Alexandria" pitchFamily="2" charset="-78"/>
              </a:rPr>
              <a:t>الموضوع القادم:</a:t>
            </a:r>
          </a:p>
          <a:p>
            <a:pPr algn="ctr" rtl="1">
              <a:lnSpc>
                <a:spcPct val="200000"/>
              </a:lnSpc>
              <a:spcAft>
                <a:spcPts val="0"/>
              </a:spcAft>
              <a:tabLst>
                <a:tab pos="38735" algn="l"/>
              </a:tabLst>
            </a:pPr>
            <a:r>
              <a:rPr lang="ar-JO" sz="2400" b="1" dirty="0">
                <a:solidFill>
                  <a:schemeClr val="bg1"/>
                </a:solidFill>
                <a:effectLst/>
                <a:cs typeface="Alexandria" pitchFamily="2" charset="-78"/>
              </a:rPr>
              <a:t>الإنتاجية الإبداعية وتحقيق الميزة التنافسية</a:t>
            </a:r>
            <a:endParaRPr lang="en-US" sz="2400" b="1" dirty="0">
              <a:solidFill>
                <a:schemeClr val="bg1"/>
              </a:solidFill>
              <a:effectLst/>
              <a:latin typeface="Alexandria" pitchFamily="2" charset="-78"/>
              <a:ea typeface="Times New Roman" panose="02020603050405020304" pitchFamily="18" charset="0"/>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 typeface="Arial"/>
              <a:buNone/>
              <a:tabLst/>
              <a:defRPr/>
            </a:pP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pic>
        <p:nvPicPr>
          <p:cNvPr id="2" name="Graphic 21">
            <a:extLst>
              <a:ext uri="{FF2B5EF4-FFF2-40B4-BE49-F238E27FC236}">
                <a16:creationId xmlns:a16="http://schemas.microsoft.com/office/drawing/2014/main" id="{2FD94620-0BCD-1993-E12B-27F6E4635BB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407858032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656BA4A-C627-4614-85B6-E695A6A0C97A}"/>
</file>

<file path=customXml/itemProps2.xml><?xml version="1.0" encoding="utf-8"?>
<ds:datastoreItem xmlns:ds="http://schemas.openxmlformats.org/officeDocument/2006/customXml" ds:itemID="{45784307-0C85-40AB-AF2A-3D2B4F83DBB0}"/>
</file>

<file path=customXml/itemProps3.xml><?xml version="1.0" encoding="utf-8"?>
<ds:datastoreItem xmlns:ds="http://schemas.openxmlformats.org/officeDocument/2006/customXml" ds:itemID="{DB7E9A55-4BED-41D7-BFAC-450EF1D525FF}"/>
</file>

<file path=docProps/app.xml><?xml version="1.0" encoding="utf-8"?>
<Properties xmlns="http://schemas.openxmlformats.org/officeDocument/2006/extended-properties" xmlns:vt="http://schemas.openxmlformats.org/officeDocument/2006/docPropsVTypes">
  <TotalTime>2708</TotalTime>
  <Words>5123</Words>
  <Application>Microsoft Office PowerPoint</Application>
  <PresentationFormat>Widescreen</PresentationFormat>
  <Paragraphs>435</Paragraphs>
  <Slides>29</Slides>
  <Notes>3</Notes>
  <HiddenSlides>0</HiddenSlides>
  <MMClips>2</MMClips>
  <ScaleCrop>false</ScaleCrop>
  <HeadingPairs>
    <vt:vector size="6" baseType="variant">
      <vt:variant>
        <vt:lpstr>Fonts Used</vt:lpstr>
      </vt:variant>
      <vt:variant>
        <vt:i4>16</vt:i4>
      </vt:variant>
      <vt:variant>
        <vt:lpstr>Theme</vt:lpstr>
      </vt:variant>
      <vt:variant>
        <vt:i4>3</vt:i4>
      </vt:variant>
      <vt:variant>
        <vt:lpstr>Slide Titles</vt:lpstr>
      </vt:variant>
      <vt:variant>
        <vt:i4>29</vt:i4>
      </vt:variant>
    </vt:vector>
  </HeadingPairs>
  <TitlesOfParts>
    <vt:vector size="48" baseType="lpstr">
      <vt:lpstr>Alexandria</vt:lpstr>
      <vt:lpstr>Arial</vt:lpstr>
      <vt:lpstr>Bahij_thesansarabic-plain</vt:lpstr>
      <vt:lpstr>Bahnschrift SemiBold SemiConden</vt:lpstr>
      <vt:lpstr>Cairo</vt:lpstr>
      <vt:lpstr>Calibri</vt:lpstr>
      <vt:lpstr>Calibri Light</vt:lpstr>
      <vt:lpstr>DroidArabicKufi-Regular</vt:lpstr>
      <vt:lpstr>Helvetica-Neue</vt:lpstr>
      <vt:lpstr>Noto Kufi Arabic</vt:lpstr>
      <vt:lpstr>Noto Naskh Arabic</vt:lpstr>
      <vt:lpstr>Roboto</vt:lpstr>
      <vt:lpstr>Simplified Arabic</vt:lpstr>
      <vt:lpstr>Tajawal</vt:lpstr>
      <vt:lpstr>Tajawal Medium</vt:lpstr>
      <vt:lpstr>Times New Roman</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ward kloub</cp:lastModifiedBy>
  <cp:revision>208</cp:revision>
  <dcterms:created xsi:type="dcterms:W3CDTF">2023-10-29T08:15:37Z</dcterms:created>
  <dcterms:modified xsi:type="dcterms:W3CDTF">2024-10-28T11:41:32Z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