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7.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7" r:id="rId4"/>
  </p:sldMasterIdLst>
  <p:notesMasterIdLst>
    <p:notesMasterId r:id="rId45"/>
  </p:notesMasterIdLst>
  <p:sldIdLst>
    <p:sldId id="480" r:id="rId5"/>
    <p:sldId id="303" r:id="rId6"/>
    <p:sldId id="271" r:id="rId7"/>
    <p:sldId id="313" r:id="rId8"/>
    <p:sldId id="491" r:id="rId9"/>
    <p:sldId id="256" r:id="rId10"/>
    <p:sldId id="511" r:id="rId11"/>
    <p:sldId id="492" r:id="rId12"/>
    <p:sldId id="276" r:id="rId13"/>
    <p:sldId id="306" r:id="rId14"/>
    <p:sldId id="488" r:id="rId15"/>
    <p:sldId id="349" r:id="rId16"/>
    <p:sldId id="487" r:id="rId17"/>
    <p:sldId id="489" r:id="rId18"/>
    <p:sldId id="494" r:id="rId19"/>
    <p:sldId id="495" r:id="rId20"/>
    <p:sldId id="496" r:id="rId21"/>
    <p:sldId id="490" r:id="rId22"/>
    <p:sldId id="497" r:id="rId23"/>
    <p:sldId id="498" r:id="rId24"/>
    <p:sldId id="504" r:id="rId25"/>
    <p:sldId id="505" r:id="rId26"/>
    <p:sldId id="506" r:id="rId27"/>
    <p:sldId id="509" r:id="rId28"/>
    <p:sldId id="508" r:id="rId29"/>
    <p:sldId id="512" r:id="rId30"/>
    <p:sldId id="513" r:id="rId31"/>
    <p:sldId id="516" r:id="rId32"/>
    <p:sldId id="499" r:id="rId33"/>
    <p:sldId id="507" r:id="rId34"/>
    <p:sldId id="500" r:id="rId35"/>
    <p:sldId id="514" r:id="rId36"/>
    <p:sldId id="493" r:id="rId37"/>
    <p:sldId id="517" r:id="rId38"/>
    <p:sldId id="518" r:id="rId39"/>
    <p:sldId id="501" r:id="rId40"/>
    <p:sldId id="515" r:id="rId41"/>
    <p:sldId id="519" r:id="rId42"/>
    <p:sldId id="503" r:id="rId43"/>
    <p:sldId id="50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491"/>
            <p14:sldId id="256"/>
            <p14:sldId id="511"/>
            <p14:sldId id="492"/>
            <p14:sldId id="276"/>
            <p14:sldId id="306"/>
            <p14:sldId id="488"/>
            <p14:sldId id="349"/>
            <p14:sldId id="487"/>
            <p14:sldId id="489"/>
            <p14:sldId id="494"/>
            <p14:sldId id="495"/>
            <p14:sldId id="496"/>
            <p14:sldId id="490"/>
            <p14:sldId id="497"/>
            <p14:sldId id="498"/>
            <p14:sldId id="504"/>
            <p14:sldId id="505"/>
            <p14:sldId id="506"/>
            <p14:sldId id="509"/>
            <p14:sldId id="508"/>
            <p14:sldId id="512"/>
            <p14:sldId id="513"/>
            <p14:sldId id="516"/>
            <p14:sldId id="499"/>
            <p14:sldId id="507"/>
            <p14:sldId id="500"/>
            <p14:sldId id="514"/>
            <p14:sldId id="493"/>
            <p14:sldId id="517"/>
            <p14:sldId id="518"/>
            <p14:sldId id="501"/>
            <p14:sldId id="515"/>
            <p14:sldId id="519"/>
            <p14:sldId id="503"/>
            <p14:sldId id="502"/>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30"/>
    <p:restoredTop sz="93675" autoAdjust="0"/>
  </p:normalViewPr>
  <p:slideViewPr>
    <p:cSldViewPr snapToGrid="0">
      <p:cViewPr varScale="1">
        <p:scale>
          <a:sx n="107" d="100"/>
          <a:sy n="107" d="100"/>
        </p:scale>
        <p:origin x="80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C71C19-A447-CA46-8437-F590431B52AF}" type="doc">
      <dgm:prSet loTypeId="urn:microsoft.com/office/officeart/2008/layout/AlternatingHexagons" loCatId="" qsTypeId="urn:microsoft.com/office/officeart/2005/8/quickstyle/3d1" qsCatId="3D" csTypeId="urn:microsoft.com/office/officeart/2005/8/colors/accent1_2" csCatId="accent1" phldr="1"/>
      <dgm:spPr/>
      <dgm:t>
        <a:bodyPr/>
        <a:lstStyle/>
        <a:p>
          <a:endParaRPr lang="en-US"/>
        </a:p>
      </dgm:t>
    </dgm:pt>
    <dgm:pt modelId="{58EA76CF-EE2B-4645-B339-9CA455958F25}">
      <dgm:prSet phldrT="[Text]" custT="1"/>
      <dgm:spPr/>
      <dgm:t>
        <a:bodyPr/>
        <a:lstStyle/>
        <a:p>
          <a:pPr rtl="1"/>
          <a:r>
            <a:rPr lang="ar-SA" sz="1400" b="1" dirty="0">
              <a:solidFill>
                <a:schemeClr val="accent2">
                  <a:lumMod val="75000"/>
                </a:schemeClr>
              </a:solidFill>
              <a:cs typeface="+mj-cs"/>
            </a:rPr>
            <a:t>تطور الخوارزميات</a:t>
          </a:r>
          <a:endParaRPr lang="en-US" sz="1400" b="1" dirty="0">
            <a:solidFill>
              <a:schemeClr val="accent2">
                <a:lumMod val="75000"/>
              </a:schemeClr>
            </a:solidFill>
            <a:cs typeface="+mj-cs"/>
          </a:endParaRPr>
        </a:p>
      </dgm:t>
    </dgm:pt>
    <dgm:pt modelId="{E011D4DF-78D2-3344-A02E-9D03F402294E}" type="parTrans" cxnId="{91EF345E-4C5E-E44E-AE71-60B9D72EB4F9}">
      <dgm:prSet/>
      <dgm:spPr/>
      <dgm:t>
        <a:bodyPr/>
        <a:lstStyle/>
        <a:p>
          <a:endParaRPr lang="en-US"/>
        </a:p>
      </dgm:t>
    </dgm:pt>
    <dgm:pt modelId="{E5804991-4BF5-5A4A-A7BF-9CDA27E45586}" type="sibTrans" cxnId="{91EF345E-4C5E-E44E-AE71-60B9D72EB4F9}">
      <dgm:prSet custT="1"/>
      <dgm:spPr/>
      <dgm:t>
        <a:bodyPr/>
        <a:lstStyle/>
        <a:p>
          <a:pPr rtl="1"/>
          <a:r>
            <a:rPr lang="ar-SA" sz="1400" b="1" dirty="0">
              <a:cs typeface="+mj-cs"/>
            </a:rPr>
            <a:t>المجتمع يتحول</a:t>
          </a:r>
          <a:endParaRPr lang="en-US" sz="1400" b="1" dirty="0">
            <a:cs typeface="+mj-cs"/>
          </a:endParaRPr>
        </a:p>
      </dgm:t>
    </dgm:pt>
    <dgm:pt modelId="{5240CCFC-3EEF-D047-920F-377934401189}">
      <dgm:prSet phldrT="[Text]"/>
      <dgm:spPr/>
      <dgm:t>
        <a:bodyPr/>
        <a:lstStyle/>
        <a:p>
          <a:pPr rtl="1"/>
          <a:r>
            <a:rPr lang="ar-SA" b="1" dirty="0">
              <a:solidFill>
                <a:srgbClr val="FAC748"/>
              </a:solidFill>
              <a:cs typeface="+mj-cs"/>
            </a:rPr>
            <a:t>الآنية </a:t>
          </a:r>
          <a:endParaRPr lang="en-US" b="1" dirty="0">
            <a:solidFill>
              <a:srgbClr val="FAC748"/>
            </a:solidFill>
            <a:cs typeface="+mj-cs"/>
          </a:endParaRPr>
        </a:p>
      </dgm:t>
    </dgm:pt>
    <dgm:pt modelId="{A1EE243E-9F86-6E4D-896E-99C3E2CBEC67}" type="parTrans" cxnId="{933A490B-AC64-EA46-90EF-DC8C4B0C191D}">
      <dgm:prSet/>
      <dgm:spPr/>
      <dgm:t>
        <a:bodyPr/>
        <a:lstStyle/>
        <a:p>
          <a:endParaRPr lang="en-US"/>
        </a:p>
      </dgm:t>
    </dgm:pt>
    <dgm:pt modelId="{B1FACE71-9D21-4E44-88CC-CDF0610220FC}" type="sibTrans" cxnId="{933A490B-AC64-EA46-90EF-DC8C4B0C191D}">
      <dgm:prSet custT="1"/>
      <dgm:spPr/>
      <dgm:t>
        <a:bodyPr/>
        <a:lstStyle/>
        <a:p>
          <a:pPr rtl="1"/>
          <a:r>
            <a:rPr lang="ar-SA" sz="1400" dirty="0">
              <a:cs typeface="+mj-cs"/>
            </a:rPr>
            <a:t>المعالجة الفورية</a:t>
          </a:r>
          <a:endParaRPr lang="en-US" sz="1400" dirty="0">
            <a:cs typeface="+mj-cs"/>
          </a:endParaRPr>
        </a:p>
      </dgm:t>
    </dgm:pt>
    <dgm:pt modelId="{CFB11158-579C-5243-8AE7-E9ED73FBBA50}">
      <dgm:prSet phldrT="[Text]" custT="1"/>
      <dgm:spPr/>
      <dgm:t>
        <a:bodyPr/>
        <a:lstStyle/>
        <a:p>
          <a:pPr rtl="1"/>
          <a:r>
            <a:rPr lang="ar-SA" sz="1400" b="1" dirty="0">
              <a:cs typeface="+mj-cs"/>
            </a:rPr>
            <a:t>الشبكات الاجتماعية</a:t>
          </a:r>
          <a:endParaRPr lang="en-US" sz="1400" b="1" dirty="0">
            <a:cs typeface="+mj-cs"/>
          </a:endParaRPr>
        </a:p>
      </dgm:t>
    </dgm:pt>
    <dgm:pt modelId="{64B0D1BB-BE44-BB4D-8E72-6B4FEE7A4A6E}" type="parTrans" cxnId="{57F77294-B9DA-5048-BF15-FCC4EAC94382}">
      <dgm:prSet/>
      <dgm:spPr/>
      <dgm:t>
        <a:bodyPr/>
        <a:lstStyle/>
        <a:p>
          <a:endParaRPr lang="en-US"/>
        </a:p>
      </dgm:t>
    </dgm:pt>
    <dgm:pt modelId="{55921984-D791-7D46-B67A-C6A5706E4AFA}" type="sibTrans" cxnId="{57F77294-B9DA-5048-BF15-FCC4EAC94382}">
      <dgm:prSet custT="1"/>
      <dgm:spPr/>
      <dgm:t>
        <a:bodyPr/>
        <a:lstStyle/>
        <a:p>
          <a:pPr rtl="1"/>
          <a:r>
            <a:rPr lang="ar-SA" sz="1400" b="1" dirty="0">
              <a:solidFill>
                <a:srgbClr val="FAC748"/>
              </a:solidFill>
              <a:cs typeface="+mj-cs"/>
            </a:rPr>
            <a:t>زخم البيانات </a:t>
          </a:r>
          <a:endParaRPr lang="en-US" sz="1400" b="1" dirty="0">
            <a:solidFill>
              <a:srgbClr val="FAC748"/>
            </a:solidFill>
            <a:cs typeface="+mj-cs"/>
          </a:endParaRPr>
        </a:p>
      </dgm:t>
    </dgm:pt>
    <dgm:pt modelId="{6F2AC774-770E-1E42-8429-6FB3D0034828}">
      <dgm:prSet phldrT="[Text]" custT="1"/>
      <dgm:spPr/>
      <dgm:t>
        <a:bodyPr/>
        <a:lstStyle/>
        <a:p>
          <a:pPr algn="ctr"/>
          <a:r>
            <a:rPr lang="ar-SA" sz="1400" b="1" dirty="0">
              <a:solidFill>
                <a:schemeClr val="bg2"/>
              </a:solidFill>
              <a:cs typeface="+mj-cs"/>
            </a:rPr>
            <a:t>القارء المؤثر</a:t>
          </a:r>
          <a:endParaRPr lang="en-US" sz="1400" b="1" dirty="0">
            <a:solidFill>
              <a:schemeClr val="bg2"/>
            </a:solidFill>
            <a:cs typeface="+mj-cs"/>
          </a:endParaRPr>
        </a:p>
      </dgm:t>
    </dgm:pt>
    <dgm:pt modelId="{922608B6-6DD1-5049-B5C8-7275715F9FD7}" type="parTrans" cxnId="{C7F7FE87-0AAA-DA49-BA53-312AB7E0BE39}">
      <dgm:prSet/>
      <dgm:spPr/>
      <dgm:t>
        <a:bodyPr/>
        <a:lstStyle/>
        <a:p>
          <a:endParaRPr lang="en-US"/>
        </a:p>
      </dgm:t>
    </dgm:pt>
    <dgm:pt modelId="{197ABCAD-E232-354A-AFEB-F07F19823ABD}" type="sibTrans" cxnId="{C7F7FE87-0AAA-DA49-BA53-312AB7E0BE39}">
      <dgm:prSet/>
      <dgm:spPr/>
      <dgm:t>
        <a:bodyPr/>
        <a:lstStyle/>
        <a:p>
          <a:pPr rtl="1"/>
          <a:endParaRPr lang="en-US"/>
        </a:p>
      </dgm:t>
    </dgm:pt>
    <dgm:pt modelId="{825D87CB-A667-EF45-BA39-4345144FFAD9}">
      <dgm:prSet custT="1"/>
      <dgm:spPr/>
      <dgm:t>
        <a:bodyPr/>
        <a:lstStyle/>
        <a:p>
          <a:pPr rtl="1"/>
          <a:r>
            <a:rPr lang="ar-SA" sz="1400" b="1" dirty="0">
              <a:solidFill>
                <a:srgbClr val="FFFF00"/>
              </a:solidFill>
              <a:cs typeface="+mj-cs"/>
            </a:rPr>
            <a:t>مهارات صحفية جديدة</a:t>
          </a:r>
          <a:endParaRPr lang="en-US" sz="1400" b="1" dirty="0">
            <a:solidFill>
              <a:srgbClr val="FFFF00"/>
            </a:solidFill>
            <a:cs typeface="+mj-cs"/>
          </a:endParaRPr>
        </a:p>
      </dgm:t>
    </dgm:pt>
    <dgm:pt modelId="{BCA3C2CD-D1BD-B14E-8658-E97F5F8CA4F8}" type="parTrans" cxnId="{A8BB7BAA-FA12-1D45-8ED2-3B0C7F0F81B5}">
      <dgm:prSet/>
      <dgm:spPr/>
      <dgm:t>
        <a:bodyPr/>
        <a:lstStyle/>
        <a:p>
          <a:endParaRPr lang="en-US"/>
        </a:p>
      </dgm:t>
    </dgm:pt>
    <dgm:pt modelId="{EE51EE4F-AD0F-BC47-B951-1E0E3450097D}" type="sibTrans" cxnId="{A8BB7BAA-FA12-1D45-8ED2-3B0C7F0F81B5}">
      <dgm:prSet custT="1"/>
      <dgm:spPr/>
      <dgm:t>
        <a:bodyPr/>
        <a:lstStyle/>
        <a:p>
          <a:pPr rtl="1"/>
          <a:r>
            <a:rPr lang="ar-SA" sz="1400" b="1" dirty="0">
              <a:cs typeface="+mj-cs"/>
            </a:rPr>
            <a:t>البحث عن الخبر</a:t>
          </a:r>
          <a:endParaRPr lang="en-US" sz="1400" b="1" dirty="0">
            <a:cs typeface="+mj-cs"/>
          </a:endParaRPr>
        </a:p>
      </dgm:t>
    </dgm:pt>
    <dgm:pt modelId="{7412D547-18D5-FB46-96F6-FD3443CA8BBB}">
      <dgm:prSet custT="1"/>
      <dgm:spPr/>
      <dgm:t>
        <a:bodyPr/>
        <a:lstStyle/>
        <a:p>
          <a:pPr rtl="1"/>
          <a:r>
            <a:rPr lang="ar-SA" sz="1400" dirty="0">
              <a:solidFill>
                <a:srgbClr val="FFFF00"/>
              </a:solidFill>
              <a:cs typeface="+mj-cs"/>
            </a:rPr>
            <a:t>سباق مع الزمن والمنافسين والمستخدمين</a:t>
          </a:r>
          <a:endParaRPr lang="en-US" sz="1400" dirty="0">
            <a:solidFill>
              <a:srgbClr val="FFFF00"/>
            </a:solidFill>
            <a:cs typeface="+mj-cs"/>
          </a:endParaRPr>
        </a:p>
      </dgm:t>
    </dgm:pt>
    <dgm:pt modelId="{1F75B275-AEE5-7A48-BE76-531BFD9363BF}" type="parTrans" cxnId="{0798A6F5-E09D-8B4A-A866-6BFB79192289}">
      <dgm:prSet/>
      <dgm:spPr/>
      <dgm:t>
        <a:bodyPr/>
        <a:lstStyle/>
        <a:p>
          <a:endParaRPr lang="en-US"/>
        </a:p>
      </dgm:t>
    </dgm:pt>
    <dgm:pt modelId="{00745457-20CC-3141-894B-F933FC45C010}" type="sibTrans" cxnId="{0798A6F5-E09D-8B4A-A866-6BFB79192289}">
      <dgm:prSet/>
      <dgm:spPr/>
      <dgm:t>
        <a:bodyPr/>
        <a:lstStyle/>
        <a:p>
          <a:endParaRPr lang="en-US"/>
        </a:p>
      </dgm:t>
    </dgm:pt>
    <dgm:pt modelId="{784772E1-7745-064A-8BD5-91B0206AF5F5}" type="pres">
      <dgm:prSet presAssocID="{79C71C19-A447-CA46-8437-F590431B52AF}" presName="Name0" presStyleCnt="0">
        <dgm:presLayoutVars>
          <dgm:chMax/>
          <dgm:chPref/>
          <dgm:dir/>
          <dgm:animLvl val="lvl"/>
        </dgm:presLayoutVars>
      </dgm:prSet>
      <dgm:spPr/>
    </dgm:pt>
    <dgm:pt modelId="{00753594-618B-7645-970E-2156CAA892C0}" type="pres">
      <dgm:prSet presAssocID="{58EA76CF-EE2B-4645-B339-9CA455958F25}" presName="composite" presStyleCnt="0"/>
      <dgm:spPr/>
    </dgm:pt>
    <dgm:pt modelId="{DB2A450B-6ED3-BC47-A46B-697E9E2BD15B}" type="pres">
      <dgm:prSet presAssocID="{58EA76CF-EE2B-4645-B339-9CA455958F25}" presName="Parent1" presStyleLbl="node1" presStyleIdx="0" presStyleCnt="10">
        <dgm:presLayoutVars>
          <dgm:chMax val="1"/>
          <dgm:chPref val="1"/>
          <dgm:bulletEnabled val="1"/>
        </dgm:presLayoutVars>
      </dgm:prSet>
      <dgm:spPr/>
    </dgm:pt>
    <dgm:pt modelId="{4BF79E58-6FAB-7144-B64C-85B804B62DC3}" type="pres">
      <dgm:prSet presAssocID="{58EA76CF-EE2B-4645-B339-9CA455958F25}" presName="Childtext1" presStyleLbl="revTx" presStyleIdx="0" presStyleCnt="5" custLinFactX="-100000" custLinFactNeighborX="-106745" custLinFactNeighborY="8904">
        <dgm:presLayoutVars>
          <dgm:chMax val="0"/>
          <dgm:chPref val="0"/>
          <dgm:bulletEnabled val="1"/>
        </dgm:presLayoutVars>
      </dgm:prSet>
      <dgm:spPr/>
    </dgm:pt>
    <dgm:pt modelId="{98C1390F-D90D-2445-BF6E-8F73911BB038}" type="pres">
      <dgm:prSet presAssocID="{58EA76CF-EE2B-4645-B339-9CA455958F25}" presName="BalanceSpacing" presStyleCnt="0"/>
      <dgm:spPr/>
    </dgm:pt>
    <dgm:pt modelId="{5BA1F08E-0DB6-6340-A73E-7E312239B85D}" type="pres">
      <dgm:prSet presAssocID="{58EA76CF-EE2B-4645-B339-9CA455958F25}" presName="BalanceSpacing1" presStyleCnt="0"/>
      <dgm:spPr/>
    </dgm:pt>
    <dgm:pt modelId="{B74D399A-19CD-134A-A8C8-AFE871D29C6B}" type="pres">
      <dgm:prSet presAssocID="{E5804991-4BF5-5A4A-A7BF-9CDA27E45586}" presName="Accent1Text" presStyleLbl="node1" presStyleIdx="1" presStyleCnt="10"/>
      <dgm:spPr/>
    </dgm:pt>
    <dgm:pt modelId="{1B69A9B5-D35F-EE47-949B-9AC878D0E1A2}" type="pres">
      <dgm:prSet presAssocID="{E5804991-4BF5-5A4A-A7BF-9CDA27E45586}" presName="spaceBetweenRectangles" presStyleCnt="0"/>
      <dgm:spPr/>
    </dgm:pt>
    <dgm:pt modelId="{88EED0A8-7618-6C4A-B109-651CD187AF1C}" type="pres">
      <dgm:prSet presAssocID="{825D87CB-A667-EF45-BA39-4345144FFAD9}" presName="composite" presStyleCnt="0"/>
      <dgm:spPr/>
    </dgm:pt>
    <dgm:pt modelId="{BC4CE2B7-533F-884A-8D7F-0E6CA03DA877}" type="pres">
      <dgm:prSet presAssocID="{825D87CB-A667-EF45-BA39-4345144FFAD9}" presName="Parent1" presStyleLbl="node1" presStyleIdx="2" presStyleCnt="10">
        <dgm:presLayoutVars>
          <dgm:chMax val="1"/>
          <dgm:chPref val="1"/>
          <dgm:bulletEnabled val="1"/>
        </dgm:presLayoutVars>
      </dgm:prSet>
      <dgm:spPr/>
    </dgm:pt>
    <dgm:pt modelId="{78E26ED8-569F-9748-AE48-CCE80ABC2B24}" type="pres">
      <dgm:prSet presAssocID="{825D87CB-A667-EF45-BA39-4345144FFAD9}" presName="Childtext1" presStyleLbl="revTx" presStyleIdx="1" presStyleCnt="5">
        <dgm:presLayoutVars>
          <dgm:chMax val="0"/>
          <dgm:chPref val="0"/>
          <dgm:bulletEnabled val="1"/>
        </dgm:presLayoutVars>
      </dgm:prSet>
      <dgm:spPr/>
    </dgm:pt>
    <dgm:pt modelId="{302EE472-F563-CF43-BF5D-EF76EF4318D0}" type="pres">
      <dgm:prSet presAssocID="{825D87CB-A667-EF45-BA39-4345144FFAD9}" presName="BalanceSpacing" presStyleCnt="0"/>
      <dgm:spPr/>
    </dgm:pt>
    <dgm:pt modelId="{4F55527E-51CB-A94C-8E38-A0F007F05D7F}" type="pres">
      <dgm:prSet presAssocID="{825D87CB-A667-EF45-BA39-4345144FFAD9}" presName="BalanceSpacing1" presStyleCnt="0"/>
      <dgm:spPr/>
    </dgm:pt>
    <dgm:pt modelId="{5CB7EDD0-D674-4A44-BE24-C24E93C1A2D7}" type="pres">
      <dgm:prSet presAssocID="{EE51EE4F-AD0F-BC47-B951-1E0E3450097D}" presName="Accent1Text" presStyleLbl="node1" presStyleIdx="3" presStyleCnt="10"/>
      <dgm:spPr/>
    </dgm:pt>
    <dgm:pt modelId="{2EFE257F-BCAF-754C-9E90-37F884E13C2C}" type="pres">
      <dgm:prSet presAssocID="{EE51EE4F-AD0F-BC47-B951-1E0E3450097D}" presName="spaceBetweenRectangles" presStyleCnt="0"/>
      <dgm:spPr/>
    </dgm:pt>
    <dgm:pt modelId="{49FC6CDC-0E2F-A44B-855F-35F9CD0D14A8}" type="pres">
      <dgm:prSet presAssocID="{5240CCFC-3EEF-D047-920F-377934401189}" presName="composite" presStyleCnt="0"/>
      <dgm:spPr/>
    </dgm:pt>
    <dgm:pt modelId="{BA58A402-62AF-6A45-8C29-1C1565A1643C}" type="pres">
      <dgm:prSet presAssocID="{5240CCFC-3EEF-D047-920F-377934401189}" presName="Parent1" presStyleLbl="node1" presStyleIdx="4" presStyleCnt="10">
        <dgm:presLayoutVars>
          <dgm:chMax val="1"/>
          <dgm:chPref val="1"/>
          <dgm:bulletEnabled val="1"/>
        </dgm:presLayoutVars>
      </dgm:prSet>
      <dgm:spPr/>
    </dgm:pt>
    <dgm:pt modelId="{FE360C2D-5371-BC4E-B4AB-FA37754BA97E}" type="pres">
      <dgm:prSet presAssocID="{5240CCFC-3EEF-D047-920F-377934401189}" presName="Childtext1" presStyleLbl="revTx" presStyleIdx="2" presStyleCnt="5" custLinFactX="-100000" custLinFactY="44612" custLinFactNeighborX="-124304" custLinFactNeighborY="100000">
        <dgm:presLayoutVars>
          <dgm:chMax val="0"/>
          <dgm:chPref val="0"/>
          <dgm:bulletEnabled val="1"/>
        </dgm:presLayoutVars>
      </dgm:prSet>
      <dgm:spPr/>
    </dgm:pt>
    <dgm:pt modelId="{B917CDF2-9E8A-DC4B-9687-21BF99E6BEA5}" type="pres">
      <dgm:prSet presAssocID="{5240CCFC-3EEF-D047-920F-377934401189}" presName="BalanceSpacing" presStyleCnt="0"/>
      <dgm:spPr/>
    </dgm:pt>
    <dgm:pt modelId="{CBFFE1C5-ECFB-8C4B-AA0F-5F983EB31067}" type="pres">
      <dgm:prSet presAssocID="{5240CCFC-3EEF-D047-920F-377934401189}" presName="BalanceSpacing1" presStyleCnt="0"/>
      <dgm:spPr/>
    </dgm:pt>
    <dgm:pt modelId="{15E64321-C1BB-4D4A-A399-C252950F9166}" type="pres">
      <dgm:prSet presAssocID="{B1FACE71-9D21-4E44-88CC-CDF0610220FC}" presName="Accent1Text" presStyleLbl="node1" presStyleIdx="5" presStyleCnt="10"/>
      <dgm:spPr/>
    </dgm:pt>
    <dgm:pt modelId="{C94866BC-F719-4A4A-A363-11C2DC0265C9}" type="pres">
      <dgm:prSet presAssocID="{B1FACE71-9D21-4E44-88CC-CDF0610220FC}" presName="spaceBetweenRectangles" presStyleCnt="0"/>
      <dgm:spPr/>
    </dgm:pt>
    <dgm:pt modelId="{677E0600-F73E-CB49-B3E4-F6FB670FF7C0}" type="pres">
      <dgm:prSet presAssocID="{7412D547-18D5-FB46-96F6-FD3443CA8BBB}" presName="composite" presStyleCnt="0"/>
      <dgm:spPr/>
    </dgm:pt>
    <dgm:pt modelId="{4C69AD7E-6C66-6742-A6DA-477796A49E66}" type="pres">
      <dgm:prSet presAssocID="{7412D547-18D5-FB46-96F6-FD3443CA8BBB}" presName="Parent1" presStyleLbl="node1" presStyleIdx="6" presStyleCnt="10">
        <dgm:presLayoutVars>
          <dgm:chMax val="1"/>
          <dgm:chPref val="1"/>
          <dgm:bulletEnabled val="1"/>
        </dgm:presLayoutVars>
      </dgm:prSet>
      <dgm:spPr/>
    </dgm:pt>
    <dgm:pt modelId="{B3CB3249-5C23-C141-A8C8-117759DFA2B6}" type="pres">
      <dgm:prSet presAssocID="{7412D547-18D5-FB46-96F6-FD3443CA8BBB}" presName="Childtext1" presStyleLbl="revTx" presStyleIdx="3" presStyleCnt="5">
        <dgm:presLayoutVars>
          <dgm:chMax val="0"/>
          <dgm:chPref val="0"/>
          <dgm:bulletEnabled val="1"/>
        </dgm:presLayoutVars>
      </dgm:prSet>
      <dgm:spPr/>
    </dgm:pt>
    <dgm:pt modelId="{41BA621E-3C35-8842-A0EA-8BBEF99F5059}" type="pres">
      <dgm:prSet presAssocID="{7412D547-18D5-FB46-96F6-FD3443CA8BBB}" presName="BalanceSpacing" presStyleCnt="0"/>
      <dgm:spPr/>
    </dgm:pt>
    <dgm:pt modelId="{C1AE6521-480E-5942-A37E-9752D33267FB}" type="pres">
      <dgm:prSet presAssocID="{7412D547-18D5-FB46-96F6-FD3443CA8BBB}" presName="BalanceSpacing1" presStyleCnt="0"/>
      <dgm:spPr/>
    </dgm:pt>
    <dgm:pt modelId="{D86584B5-AD48-EE4B-B584-305DCF551C1B}" type="pres">
      <dgm:prSet presAssocID="{00745457-20CC-3141-894B-F933FC45C010}" presName="Accent1Text" presStyleLbl="node1" presStyleIdx="7" presStyleCnt="10"/>
      <dgm:spPr/>
    </dgm:pt>
    <dgm:pt modelId="{DD55351F-87A5-904C-A089-893F020E266B}" type="pres">
      <dgm:prSet presAssocID="{00745457-20CC-3141-894B-F933FC45C010}" presName="spaceBetweenRectangles" presStyleCnt="0"/>
      <dgm:spPr/>
    </dgm:pt>
    <dgm:pt modelId="{4A0955B9-C67B-014A-A3A3-1CD767D63DD1}" type="pres">
      <dgm:prSet presAssocID="{CFB11158-579C-5243-8AE7-E9ED73FBBA50}" presName="composite" presStyleCnt="0"/>
      <dgm:spPr/>
    </dgm:pt>
    <dgm:pt modelId="{51CB4CB8-76E7-8E4B-875E-A4790D424875}" type="pres">
      <dgm:prSet presAssocID="{CFB11158-579C-5243-8AE7-E9ED73FBBA50}" presName="Parent1" presStyleLbl="node1" presStyleIdx="8" presStyleCnt="10">
        <dgm:presLayoutVars>
          <dgm:chMax val="1"/>
          <dgm:chPref val="1"/>
          <dgm:bulletEnabled val="1"/>
        </dgm:presLayoutVars>
      </dgm:prSet>
      <dgm:spPr/>
    </dgm:pt>
    <dgm:pt modelId="{DAC0481A-5EA5-C749-AB0B-0B1388FFF1D1}" type="pres">
      <dgm:prSet presAssocID="{CFB11158-579C-5243-8AE7-E9ED73FBBA50}" presName="Childtext1" presStyleLbl="revTx" presStyleIdx="4" presStyleCnt="5" custScaleX="56049" custScaleY="87788" custLinFactY="-37741" custLinFactNeighborX="-50326" custLinFactNeighborY="-100000">
        <dgm:presLayoutVars>
          <dgm:chMax val="0"/>
          <dgm:chPref val="0"/>
          <dgm:bulletEnabled val="1"/>
        </dgm:presLayoutVars>
      </dgm:prSet>
      <dgm:spPr/>
    </dgm:pt>
    <dgm:pt modelId="{A3CF8A82-4620-FA43-821C-A41BCED95561}" type="pres">
      <dgm:prSet presAssocID="{CFB11158-579C-5243-8AE7-E9ED73FBBA50}" presName="BalanceSpacing" presStyleCnt="0"/>
      <dgm:spPr/>
    </dgm:pt>
    <dgm:pt modelId="{36E02A14-2C73-3341-8B4C-C5A45C27F135}" type="pres">
      <dgm:prSet presAssocID="{CFB11158-579C-5243-8AE7-E9ED73FBBA50}" presName="BalanceSpacing1" presStyleCnt="0"/>
      <dgm:spPr/>
    </dgm:pt>
    <dgm:pt modelId="{1D6579A3-1D96-5D45-902B-4C8D7A3FFD0C}" type="pres">
      <dgm:prSet presAssocID="{55921984-D791-7D46-B67A-C6A5706E4AFA}" presName="Accent1Text" presStyleLbl="node1" presStyleIdx="9" presStyleCnt="10"/>
      <dgm:spPr/>
    </dgm:pt>
  </dgm:ptLst>
  <dgm:cxnLst>
    <dgm:cxn modelId="{933A490B-AC64-EA46-90EF-DC8C4B0C191D}" srcId="{79C71C19-A447-CA46-8437-F590431B52AF}" destId="{5240CCFC-3EEF-D047-920F-377934401189}" srcOrd="2" destOrd="0" parTransId="{A1EE243E-9F86-6E4D-896E-99C3E2CBEC67}" sibTransId="{B1FACE71-9D21-4E44-88CC-CDF0610220FC}"/>
    <dgm:cxn modelId="{08F02519-9F92-7846-8B29-45277D7DC80E}" type="presOf" srcId="{5240CCFC-3EEF-D047-920F-377934401189}" destId="{BA58A402-62AF-6A45-8C29-1C1565A1643C}" srcOrd="0" destOrd="0" presId="urn:microsoft.com/office/officeart/2008/layout/AlternatingHexagons"/>
    <dgm:cxn modelId="{A611F925-07E0-6245-B787-0EBB6E3C4389}" type="presOf" srcId="{B1FACE71-9D21-4E44-88CC-CDF0610220FC}" destId="{15E64321-C1BB-4D4A-A399-C252950F9166}" srcOrd="0" destOrd="0" presId="urn:microsoft.com/office/officeart/2008/layout/AlternatingHexagons"/>
    <dgm:cxn modelId="{D40AD126-F1B9-DB4E-A9AB-F85BD3B91369}" type="presOf" srcId="{CFB11158-579C-5243-8AE7-E9ED73FBBA50}" destId="{51CB4CB8-76E7-8E4B-875E-A4790D424875}" srcOrd="0" destOrd="0" presId="urn:microsoft.com/office/officeart/2008/layout/AlternatingHexagons"/>
    <dgm:cxn modelId="{91EF345E-4C5E-E44E-AE71-60B9D72EB4F9}" srcId="{79C71C19-A447-CA46-8437-F590431B52AF}" destId="{58EA76CF-EE2B-4645-B339-9CA455958F25}" srcOrd="0" destOrd="0" parTransId="{E011D4DF-78D2-3344-A02E-9D03F402294E}" sibTransId="{E5804991-4BF5-5A4A-A7BF-9CDA27E45586}"/>
    <dgm:cxn modelId="{1642655E-D8AE-3242-A03A-296BEA9250CB}" type="presOf" srcId="{E5804991-4BF5-5A4A-A7BF-9CDA27E45586}" destId="{B74D399A-19CD-134A-A8C8-AFE871D29C6B}" srcOrd="0" destOrd="0" presId="urn:microsoft.com/office/officeart/2008/layout/AlternatingHexagons"/>
    <dgm:cxn modelId="{6D20256A-CBA1-DC48-9F51-09E5114F5FE6}" type="presOf" srcId="{00745457-20CC-3141-894B-F933FC45C010}" destId="{D86584B5-AD48-EE4B-B584-305DCF551C1B}" srcOrd="0" destOrd="0" presId="urn:microsoft.com/office/officeart/2008/layout/AlternatingHexagons"/>
    <dgm:cxn modelId="{FE616A78-7294-5C47-BED4-5C1BA217D1C9}" type="presOf" srcId="{6F2AC774-770E-1E42-8429-6FB3D0034828}" destId="{DAC0481A-5EA5-C749-AB0B-0B1388FFF1D1}" srcOrd="0" destOrd="0" presId="urn:microsoft.com/office/officeart/2008/layout/AlternatingHexagons"/>
    <dgm:cxn modelId="{B7E7BB7E-6536-2B46-B515-43234AFA8AEA}" type="presOf" srcId="{7412D547-18D5-FB46-96F6-FD3443CA8BBB}" destId="{4C69AD7E-6C66-6742-A6DA-477796A49E66}" srcOrd="0" destOrd="0" presId="urn:microsoft.com/office/officeart/2008/layout/AlternatingHexagons"/>
    <dgm:cxn modelId="{C7F7FE87-0AAA-DA49-BA53-312AB7E0BE39}" srcId="{CFB11158-579C-5243-8AE7-E9ED73FBBA50}" destId="{6F2AC774-770E-1E42-8429-6FB3D0034828}" srcOrd="0" destOrd="0" parTransId="{922608B6-6DD1-5049-B5C8-7275715F9FD7}" sibTransId="{197ABCAD-E232-354A-AFEB-F07F19823ABD}"/>
    <dgm:cxn modelId="{57F77294-B9DA-5048-BF15-FCC4EAC94382}" srcId="{79C71C19-A447-CA46-8437-F590431B52AF}" destId="{CFB11158-579C-5243-8AE7-E9ED73FBBA50}" srcOrd="4" destOrd="0" parTransId="{64B0D1BB-BE44-BB4D-8E72-6B4FEE7A4A6E}" sibTransId="{55921984-D791-7D46-B67A-C6A5706E4AFA}"/>
    <dgm:cxn modelId="{5C471795-816F-9C4A-A526-FB3E4BBAB9B8}" type="presOf" srcId="{EE51EE4F-AD0F-BC47-B951-1E0E3450097D}" destId="{5CB7EDD0-D674-4A44-BE24-C24E93C1A2D7}" srcOrd="0" destOrd="0" presId="urn:microsoft.com/office/officeart/2008/layout/AlternatingHexagons"/>
    <dgm:cxn modelId="{EA486F96-372B-B24F-840E-831759C4A51C}" type="presOf" srcId="{79C71C19-A447-CA46-8437-F590431B52AF}" destId="{784772E1-7745-064A-8BD5-91B0206AF5F5}" srcOrd="0" destOrd="0" presId="urn:microsoft.com/office/officeart/2008/layout/AlternatingHexagons"/>
    <dgm:cxn modelId="{A8BB7BAA-FA12-1D45-8ED2-3B0C7F0F81B5}" srcId="{79C71C19-A447-CA46-8437-F590431B52AF}" destId="{825D87CB-A667-EF45-BA39-4345144FFAD9}" srcOrd="1" destOrd="0" parTransId="{BCA3C2CD-D1BD-B14E-8658-E97F5F8CA4F8}" sibTransId="{EE51EE4F-AD0F-BC47-B951-1E0E3450097D}"/>
    <dgm:cxn modelId="{A598AFAD-AFBF-C14E-BC55-A9D19D397B15}" type="presOf" srcId="{58EA76CF-EE2B-4645-B339-9CA455958F25}" destId="{DB2A450B-6ED3-BC47-A46B-697E9E2BD15B}" srcOrd="0" destOrd="0" presId="urn:microsoft.com/office/officeart/2008/layout/AlternatingHexagons"/>
    <dgm:cxn modelId="{F51C23D9-C430-8A49-98F3-D2893FADEE4F}" type="presOf" srcId="{55921984-D791-7D46-B67A-C6A5706E4AFA}" destId="{1D6579A3-1D96-5D45-902B-4C8D7A3FFD0C}" srcOrd="0" destOrd="0" presId="urn:microsoft.com/office/officeart/2008/layout/AlternatingHexagons"/>
    <dgm:cxn modelId="{360FEFE6-8107-CD40-9115-71BFF9434F63}" type="presOf" srcId="{825D87CB-A667-EF45-BA39-4345144FFAD9}" destId="{BC4CE2B7-533F-884A-8D7F-0E6CA03DA877}" srcOrd="0" destOrd="0" presId="urn:microsoft.com/office/officeart/2008/layout/AlternatingHexagons"/>
    <dgm:cxn modelId="{0798A6F5-E09D-8B4A-A866-6BFB79192289}" srcId="{79C71C19-A447-CA46-8437-F590431B52AF}" destId="{7412D547-18D5-FB46-96F6-FD3443CA8BBB}" srcOrd="3" destOrd="0" parTransId="{1F75B275-AEE5-7A48-BE76-531BFD9363BF}" sibTransId="{00745457-20CC-3141-894B-F933FC45C010}"/>
    <dgm:cxn modelId="{AA3C01E3-2F16-2544-9ABC-DF2DECDF1008}" type="presParOf" srcId="{784772E1-7745-064A-8BD5-91B0206AF5F5}" destId="{00753594-618B-7645-970E-2156CAA892C0}" srcOrd="0" destOrd="0" presId="urn:microsoft.com/office/officeart/2008/layout/AlternatingHexagons"/>
    <dgm:cxn modelId="{36E86258-6052-BF4A-B8CC-EEDE4E33E610}" type="presParOf" srcId="{00753594-618B-7645-970E-2156CAA892C0}" destId="{DB2A450B-6ED3-BC47-A46B-697E9E2BD15B}" srcOrd="0" destOrd="0" presId="urn:microsoft.com/office/officeart/2008/layout/AlternatingHexagons"/>
    <dgm:cxn modelId="{22019416-A498-FE49-8EEB-B3C7639CDDC1}" type="presParOf" srcId="{00753594-618B-7645-970E-2156CAA892C0}" destId="{4BF79E58-6FAB-7144-B64C-85B804B62DC3}" srcOrd="1" destOrd="0" presId="urn:microsoft.com/office/officeart/2008/layout/AlternatingHexagons"/>
    <dgm:cxn modelId="{84C17BD4-E8FC-3E49-B055-8C9EF6F6086F}" type="presParOf" srcId="{00753594-618B-7645-970E-2156CAA892C0}" destId="{98C1390F-D90D-2445-BF6E-8F73911BB038}" srcOrd="2" destOrd="0" presId="urn:microsoft.com/office/officeart/2008/layout/AlternatingHexagons"/>
    <dgm:cxn modelId="{F2449721-027E-F846-9E62-0730D67E9B0A}" type="presParOf" srcId="{00753594-618B-7645-970E-2156CAA892C0}" destId="{5BA1F08E-0DB6-6340-A73E-7E312239B85D}" srcOrd="3" destOrd="0" presId="urn:microsoft.com/office/officeart/2008/layout/AlternatingHexagons"/>
    <dgm:cxn modelId="{A68005BC-E188-8D49-9F18-B0F8EE5CDEC3}" type="presParOf" srcId="{00753594-618B-7645-970E-2156CAA892C0}" destId="{B74D399A-19CD-134A-A8C8-AFE871D29C6B}" srcOrd="4" destOrd="0" presId="urn:microsoft.com/office/officeart/2008/layout/AlternatingHexagons"/>
    <dgm:cxn modelId="{FEEB9017-2E2A-024B-905E-14A98B8CDEBD}" type="presParOf" srcId="{784772E1-7745-064A-8BD5-91B0206AF5F5}" destId="{1B69A9B5-D35F-EE47-949B-9AC878D0E1A2}" srcOrd="1" destOrd="0" presId="urn:microsoft.com/office/officeart/2008/layout/AlternatingHexagons"/>
    <dgm:cxn modelId="{43183E5C-6697-CA41-B0DD-F2E0E253299C}" type="presParOf" srcId="{784772E1-7745-064A-8BD5-91B0206AF5F5}" destId="{88EED0A8-7618-6C4A-B109-651CD187AF1C}" srcOrd="2" destOrd="0" presId="urn:microsoft.com/office/officeart/2008/layout/AlternatingHexagons"/>
    <dgm:cxn modelId="{68180864-E4C8-014D-B5E6-FCACDE0AC9FE}" type="presParOf" srcId="{88EED0A8-7618-6C4A-B109-651CD187AF1C}" destId="{BC4CE2B7-533F-884A-8D7F-0E6CA03DA877}" srcOrd="0" destOrd="0" presId="urn:microsoft.com/office/officeart/2008/layout/AlternatingHexagons"/>
    <dgm:cxn modelId="{061D0BF9-EDDE-334B-9686-6474D552679F}" type="presParOf" srcId="{88EED0A8-7618-6C4A-B109-651CD187AF1C}" destId="{78E26ED8-569F-9748-AE48-CCE80ABC2B24}" srcOrd="1" destOrd="0" presId="urn:microsoft.com/office/officeart/2008/layout/AlternatingHexagons"/>
    <dgm:cxn modelId="{A0E9BB02-B0C0-924A-9E8E-58E8ADAA4F1C}" type="presParOf" srcId="{88EED0A8-7618-6C4A-B109-651CD187AF1C}" destId="{302EE472-F563-CF43-BF5D-EF76EF4318D0}" srcOrd="2" destOrd="0" presId="urn:microsoft.com/office/officeart/2008/layout/AlternatingHexagons"/>
    <dgm:cxn modelId="{D7A4094D-F850-5545-A3B8-51ECD4CF26A0}" type="presParOf" srcId="{88EED0A8-7618-6C4A-B109-651CD187AF1C}" destId="{4F55527E-51CB-A94C-8E38-A0F007F05D7F}" srcOrd="3" destOrd="0" presId="urn:microsoft.com/office/officeart/2008/layout/AlternatingHexagons"/>
    <dgm:cxn modelId="{29CA24AE-E1ED-B14D-99A2-60A2641A80E7}" type="presParOf" srcId="{88EED0A8-7618-6C4A-B109-651CD187AF1C}" destId="{5CB7EDD0-D674-4A44-BE24-C24E93C1A2D7}" srcOrd="4" destOrd="0" presId="urn:microsoft.com/office/officeart/2008/layout/AlternatingHexagons"/>
    <dgm:cxn modelId="{8405623C-1107-6140-8897-7E1271CD3B2E}" type="presParOf" srcId="{784772E1-7745-064A-8BD5-91B0206AF5F5}" destId="{2EFE257F-BCAF-754C-9E90-37F884E13C2C}" srcOrd="3" destOrd="0" presId="urn:microsoft.com/office/officeart/2008/layout/AlternatingHexagons"/>
    <dgm:cxn modelId="{A7395D9B-D980-824B-BA5D-B8845F388721}" type="presParOf" srcId="{784772E1-7745-064A-8BD5-91B0206AF5F5}" destId="{49FC6CDC-0E2F-A44B-855F-35F9CD0D14A8}" srcOrd="4" destOrd="0" presId="urn:microsoft.com/office/officeart/2008/layout/AlternatingHexagons"/>
    <dgm:cxn modelId="{72DC05BD-A4AA-B846-AC26-022B7A52D3FB}" type="presParOf" srcId="{49FC6CDC-0E2F-A44B-855F-35F9CD0D14A8}" destId="{BA58A402-62AF-6A45-8C29-1C1565A1643C}" srcOrd="0" destOrd="0" presId="urn:microsoft.com/office/officeart/2008/layout/AlternatingHexagons"/>
    <dgm:cxn modelId="{5903E57C-010B-6D48-A0D6-9C02362B6730}" type="presParOf" srcId="{49FC6CDC-0E2F-A44B-855F-35F9CD0D14A8}" destId="{FE360C2D-5371-BC4E-B4AB-FA37754BA97E}" srcOrd="1" destOrd="0" presId="urn:microsoft.com/office/officeart/2008/layout/AlternatingHexagons"/>
    <dgm:cxn modelId="{1F3D1ED7-F5E2-9941-AA08-6BA31709CEE7}" type="presParOf" srcId="{49FC6CDC-0E2F-A44B-855F-35F9CD0D14A8}" destId="{B917CDF2-9E8A-DC4B-9687-21BF99E6BEA5}" srcOrd="2" destOrd="0" presId="urn:microsoft.com/office/officeart/2008/layout/AlternatingHexagons"/>
    <dgm:cxn modelId="{5645EE94-C9D2-7448-BAED-7FD5E8915280}" type="presParOf" srcId="{49FC6CDC-0E2F-A44B-855F-35F9CD0D14A8}" destId="{CBFFE1C5-ECFB-8C4B-AA0F-5F983EB31067}" srcOrd="3" destOrd="0" presId="urn:microsoft.com/office/officeart/2008/layout/AlternatingHexagons"/>
    <dgm:cxn modelId="{7E99C42D-7DEF-CA46-A8DC-C6F17B2BBCC7}" type="presParOf" srcId="{49FC6CDC-0E2F-A44B-855F-35F9CD0D14A8}" destId="{15E64321-C1BB-4D4A-A399-C252950F9166}" srcOrd="4" destOrd="0" presId="urn:microsoft.com/office/officeart/2008/layout/AlternatingHexagons"/>
    <dgm:cxn modelId="{4C4A9B9F-A35E-3E48-A939-7B5ADE8F4D4A}" type="presParOf" srcId="{784772E1-7745-064A-8BD5-91B0206AF5F5}" destId="{C94866BC-F719-4A4A-A363-11C2DC0265C9}" srcOrd="5" destOrd="0" presId="urn:microsoft.com/office/officeart/2008/layout/AlternatingHexagons"/>
    <dgm:cxn modelId="{72ABFCB3-0C82-DF4E-8A91-D82809C15C09}" type="presParOf" srcId="{784772E1-7745-064A-8BD5-91B0206AF5F5}" destId="{677E0600-F73E-CB49-B3E4-F6FB670FF7C0}" srcOrd="6" destOrd="0" presId="urn:microsoft.com/office/officeart/2008/layout/AlternatingHexagons"/>
    <dgm:cxn modelId="{E93AAA47-764C-8B49-9561-1B92B3D2B2EE}" type="presParOf" srcId="{677E0600-F73E-CB49-B3E4-F6FB670FF7C0}" destId="{4C69AD7E-6C66-6742-A6DA-477796A49E66}" srcOrd="0" destOrd="0" presId="urn:microsoft.com/office/officeart/2008/layout/AlternatingHexagons"/>
    <dgm:cxn modelId="{8C861867-B226-7141-8C70-DE876EF3A289}" type="presParOf" srcId="{677E0600-F73E-CB49-B3E4-F6FB670FF7C0}" destId="{B3CB3249-5C23-C141-A8C8-117759DFA2B6}" srcOrd="1" destOrd="0" presId="urn:microsoft.com/office/officeart/2008/layout/AlternatingHexagons"/>
    <dgm:cxn modelId="{7DA56A9A-3E7A-6049-BC22-E569956A98DE}" type="presParOf" srcId="{677E0600-F73E-CB49-B3E4-F6FB670FF7C0}" destId="{41BA621E-3C35-8842-A0EA-8BBEF99F5059}" srcOrd="2" destOrd="0" presId="urn:microsoft.com/office/officeart/2008/layout/AlternatingHexagons"/>
    <dgm:cxn modelId="{E9EB3D4C-DDC5-AC4B-B2D6-EB90303F4A3C}" type="presParOf" srcId="{677E0600-F73E-CB49-B3E4-F6FB670FF7C0}" destId="{C1AE6521-480E-5942-A37E-9752D33267FB}" srcOrd="3" destOrd="0" presId="urn:microsoft.com/office/officeart/2008/layout/AlternatingHexagons"/>
    <dgm:cxn modelId="{3519BFAB-A0ED-3346-BF9B-90D73B97B8D7}" type="presParOf" srcId="{677E0600-F73E-CB49-B3E4-F6FB670FF7C0}" destId="{D86584B5-AD48-EE4B-B584-305DCF551C1B}" srcOrd="4" destOrd="0" presId="urn:microsoft.com/office/officeart/2008/layout/AlternatingHexagons"/>
    <dgm:cxn modelId="{F60091CD-87A1-DF4D-AAFD-BAC800CBDECC}" type="presParOf" srcId="{784772E1-7745-064A-8BD5-91B0206AF5F5}" destId="{DD55351F-87A5-904C-A089-893F020E266B}" srcOrd="7" destOrd="0" presId="urn:microsoft.com/office/officeart/2008/layout/AlternatingHexagons"/>
    <dgm:cxn modelId="{731222BD-B8C9-ED4A-9FB9-DE958E8D1A89}" type="presParOf" srcId="{784772E1-7745-064A-8BD5-91B0206AF5F5}" destId="{4A0955B9-C67B-014A-A3A3-1CD767D63DD1}" srcOrd="8" destOrd="0" presId="urn:microsoft.com/office/officeart/2008/layout/AlternatingHexagons"/>
    <dgm:cxn modelId="{D7643B9E-7B5D-5241-B7A4-D5B239BE55E8}" type="presParOf" srcId="{4A0955B9-C67B-014A-A3A3-1CD767D63DD1}" destId="{51CB4CB8-76E7-8E4B-875E-A4790D424875}" srcOrd="0" destOrd="0" presId="urn:microsoft.com/office/officeart/2008/layout/AlternatingHexagons"/>
    <dgm:cxn modelId="{1384E23C-0F7D-3F43-8E55-4EDF4B55570C}" type="presParOf" srcId="{4A0955B9-C67B-014A-A3A3-1CD767D63DD1}" destId="{DAC0481A-5EA5-C749-AB0B-0B1388FFF1D1}" srcOrd="1" destOrd="0" presId="urn:microsoft.com/office/officeart/2008/layout/AlternatingHexagons"/>
    <dgm:cxn modelId="{27584FE4-B0FC-EF40-8A88-BC226FD7E330}" type="presParOf" srcId="{4A0955B9-C67B-014A-A3A3-1CD767D63DD1}" destId="{A3CF8A82-4620-FA43-821C-A41BCED95561}" srcOrd="2" destOrd="0" presId="urn:microsoft.com/office/officeart/2008/layout/AlternatingHexagons"/>
    <dgm:cxn modelId="{0FEBA392-3BE9-D549-9299-5B263349E84A}" type="presParOf" srcId="{4A0955B9-C67B-014A-A3A3-1CD767D63DD1}" destId="{36E02A14-2C73-3341-8B4C-C5A45C27F135}" srcOrd="3" destOrd="0" presId="urn:microsoft.com/office/officeart/2008/layout/AlternatingHexagons"/>
    <dgm:cxn modelId="{502BC57F-C7BA-964F-9F0D-673AA7EB869D}" type="presParOf" srcId="{4A0955B9-C67B-014A-A3A3-1CD767D63DD1}" destId="{1D6579A3-1D96-5D45-902B-4C8D7A3FFD0C}" srcOrd="4" destOrd="0" presId="urn:microsoft.com/office/officeart/2008/layout/AlternatingHexagon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9C71C19-A447-CA46-8437-F590431B52AF}" type="doc">
      <dgm:prSet loTypeId="urn:microsoft.com/office/officeart/2008/layout/AlternatingHexagons" loCatId="" qsTypeId="urn:microsoft.com/office/officeart/2005/8/quickstyle/3d1" qsCatId="3D" csTypeId="urn:microsoft.com/office/officeart/2005/8/colors/accent1_2" csCatId="accent1" phldr="1"/>
      <dgm:spPr/>
      <dgm:t>
        <a:bodyPr/>
        <a:lstStyle/>
        <a:p>
          <a:endParaRPr lang="en-US"/>
        </a:p>
      </dgm:t>
    </dgm:pt>
    <dgm:pt modelId="{58EA76CF-EE2B-4645-B339-9CA455958F25}">
      <dgm:prSet phldrT="[Text]"/>
      <dgm:spPr/>
      <dgm:t>
        <a:bodyPr/>
        <a:lstStyle/>
        <a:p>
          <a:pPr rtl="1"/>
          <a:r>
            <a:rPr lang="ar-SA" b="1" dirty="0">
              <a:cs typeface="+mj-cs"/>
            </a:rPr>
            <a:t>المدونات </a:t>
          </a:r>
          <a:r>
            <a:rPr lang="en-US" b="1" dirty="0">
              <a:cs typeface="+mj-cs"/>
            </a:rPr>
            <a:t>Blog</a:t>
          </a:r>
        </a:p>
      </dgm:t>
    </dgm:pt>
    <dgm:pt modelId="{E011D4DF-78D2-3344-A02E-9D03F402294E}" type="parTrans" cxnId="{91EF345E-4C5E-E44E-AE71-60B9D72EB4F9}">
      <dgm:prSet/>
      <dgm:spPr/>
      <dgm:t>
        <a:bodyPr/>
        <a:lstStyle/>
        <a:p>
          <a:endParaRPr lang="en-US"/>
        </a:p>
      </dgm:t>
    </dgm:pt>
    <dgm:pt modelId="{E5804991-4BF5-5A4A-A7BF-9CDA27E45586}" type="sibTrans" cxnId="{91EF345E-4C5E-E44E-AE71-60B9D72EB4F9}">
      <dgm:prSet custT="1"/>
      <dgm:spPr/>
      <dgm:t>
        <a:bodyPr/>
        <a:lstStyle/>
        <a:p>
          <a:pPr rtl="1"/>
          <a:r>
            <a:rPr lang="ar-SA" sz="1600" b="1" dirty="0">
              <a:solidFill>
                <a:srgbClr val="FFFF00"/>
              </a:solidFill>
              <a:cs typeface="+mj-cs"/>
            </a:rPr>
            <a:t>مواقع ويب</a:t>
          </a:r>
          <a:endParaRPr lang="en-US" sz="1600" b="1" dirty="0">
            <a:solidFill>
              <a:srgbClr val="FFFF00"/>
            </a:solidFill>
            <a:cs typeface="+mj-cs"/>
          </a:endParaRPr>
        </a:p>
      </dgm:t>
    </dgm:pt>
    <dgm:pt modelId="{5240CCFC-3EEF-D047-920F-377934401189}">
      <dgm:prSet phldrT="[Text]"/>
      <dgm:spPr/>
      <dgm:t>
        <a:bodyPr/>
        <a:lstStyle/>
        <a:p>
          <a:pPr rtl="1"/>
          <a:r>
            <a:rPr lang="ar-SA" dirty="0">
              <a:solidFill>
                <a:srgbClr val="FFFF00"/>
              </a:solidFill>
              <a:cs typeface="+mj-cs"/>
            </a:rPr>
            <a:t>تطبيقات الهاتف المحمول</a:t>
          </a:r>
          <a:endParaRPr lang="en-US" dirty="0">
            <a:solidFill>
              <a:srgbClr val="FFFF00"/>
            </a:solidFill>
            <a:cs typeface="+mj-cs"/>
          </a:endParaRPr>
        </a:p>
      </dgm:t>
    </dgm:pt>
    <dgm:pt modelId="{A1EE243E-9F86-6E4D-896E-99C3E2CBEC67}" type="parTrans" cxnId="{933A490B-AC64-EA46-90EF-DC8C4B0C191D}">
      <dgm:prSet/>
      <dgm:spPr/>
      <dgm:t>
        <a:bodyPr/>
        <a:lstStyle/>
        <a:p>
          <a:endParaRPr lang="en-US"/>
        </a:p>
      </dgm:t>
    </dgm:pt>
    <dgm:pt modelId="{B1FACE71-9D21-4E44-88CC-CDF0610220FC}" type="sibTrans" cxnId="{933A490B-AC64-EA46-90EF-DC8C4B0C191D}">
      <dgm:prSet custT="1"/>
      <dgm:spPr/>
      <dgm:t>
        <a:bodyPr/>
        <a:lstStyle/>
        <a:p>
          <a:pPr rtl="1"/>
          <a:r>
            <a:rPr lang="ar-SA" sz="1600" b="1" dirty="0">
              <a:cs typeface="+mj-cs"/>
            </a:rPr>
            <a:t>البث المباشر </a:t>
          </a:r>
          <a:endParaRPr lang="en-US" sz="1600" b="1" dirty="0">
            <a:cs typeface="+mj-cs"/>
          </a:endParaRPr>
        </a:p>
      </dgm:t>
    </dgm:pt>
    <dgm:pt modelId="{825D87CB-A667-EF45-BA39-4345144FFAD9}">
      <dgm:prSet/>
      <dgm:spPr/>
      <dgm:t>
        <a:bodyPr/>
        <a:lstStyle/>
        <a:p>
          <a:pPr rtl="1"/>
          <a:r>
            <a:rPr lang="en-US" dirty="0"/>
            <a:t>Micro Blog</a:t>
          </a:r>
        </a:p>
        <a:p>
          <a:pPr rtl="1"/>
          <a:r>
            <a:rPr lang="ar-SA" dirty="0">
              <a:cs typeface="+mj-cs"/>
            </a:rPr>
            <a:t>المدونات المصغرة</a:t>
          </a:r>
          <a:r>
            <a:rPr lang="en-US" dirty="0">
              <a:cs typeface="+mj-cs"/>
            </a:rPr>
            <a:t> </a:t>
          </a:r>
        </a:p>
      </dgm:t>
    </dgm:pt>
    <dgm:pt modelId="{BCA3C2CD-D1BD-B14E-8658-E97F5F8CA4F8}" type="parTrans" cxnId="{A8BB7BAA-FA12-1D45-8ED2-3B0C7F0F81B5}">
      <dgm:prSet/>
      <dgm:spPr/>
      <dgm:t>
        <a:bodyPr/>
        <a:lstStyle/>
        <a:p>
          <a:endParaRPr lang="en-US"/>
        </a:p>
      </dgm:t>
    </dgm:pt>
    <dgm:pt modelId="{EE51EE4F-AD0F-BC47-B951-1E0E3450097D}" type="sibTrans" cxnId="{A8BB7BAA-FA12-1D45-8ED2-3B0C7F0F81B5}">
      <dgm:prSet custT="1"/>
      <dgm:spPr/>
      <dgm:t>
        <a:bodyPr/>
        <a:lstStyle/>
        <a:p>
          <a:pPr rtl="1"/>
          <a:r>
            <a:rPr lang="ar-SA" sz="1800" dirty="0">
              <a:cs typeface="+mj-cs"/>
            </a:rPr>
            <a:t>صفحات منصات التواصل الاجتماعي</a:t>
          </a:r>
          <a:endParaRPr lang="en-US" sz="1800" dirty="0">
            <a:cs typeface="+mj-cs"/>
          </a:endParaRPr>
        </a:p>
      </dgm:t>
    </dgm:pt>
    <dgm:pt modelId="{784772E1-7745-064A-8BD5-91B0206AF5F5}" type="pres">
      <dgm:prSet presAssocID="{79C71C19-A447-CA46-8437-F590431B52AF}" presName="Name0" presStyleCnt="0">
        <dgm:presLayoutVars>
          <dgm:chMax/>
          <dgm:chPref/>
          <dgm:dir/>
          <dgm:animLvl val="lvl"/>
        </dgm:presLayoutVars>
      </dgm:prSet>
      <dgm:spPr/>
    </dgm:pt>
    <dgm:pt modelId="{00753594-618B-7645-970E-2156CAA892C0}" type="pres">
      <dgm:prSet presAssocID="{58EA76CF-EE2B-4645-B339-9CA455958F25}" presName="composite" presStyleCnt="0"/>
      <dgm:spPr/>
    </dgm:pt>
    <dgm:pt modelId="{DB2A450B-6ED3-BC47-A46B-697E9E2BD15B}" type="pres">
      <dgm:prSet presAssocID="{58EA76CF-EE2B-4645-B339-9CA455958F25}" presName="Parent1" presStyleLbl="node1" presStyleIdx="0" presStyleCnt="6" custLinFactNeighborX="2109" custLinFactNeighborY="-6">
        <dgm:presLayoutVars>
          <dgm:chMax val="1"/>
          <dgm:chPref val="1"/>
          <dgm:bulletEnabled val="1"/>
        </dgm:presLayoutVars>
      </dgm:prSet>
      <dgm:spPr/>
    </dgm:pt>
    <dgm:pt modelId="{4BF79E58-6FAB-7144-B64C-85B804B62DC3}" type="pres">
      <dgm:prSet presAssocID="{58EA76CF-EE2B-4645-B339-9CA455958F25}" presName="Childtext1" presStyleLbl="revTx" presStyleIdx="0" presStyleCnt="3" custLinFactX="-100000" custLinFactNeighborX="-106745" custLinFactNeighborY="8904">
        <dgm:presLayoutVars>
          <dgm:chMax val="0"/>
          <dgm:chPref val="0"/>
          <dgm:bulletEnabled val="1"/>
        </dgm:presLayoutVars>
      </dgm:prSet>
      <dgm:spPr/>
    </dgm:pt>
    <dgm:pt modelId="{98C1390F-D90D-2445-BF6E-8F73911BB038}" type="pres">
      <dgm:prSet presAssocID="{58EA76CF-EE2B-4645-B339-9CA455958F25}" presName="BalanceSpacing" presStyleCnt="0"/>
      <dgm:spPr/>
    </dgm:pt>
    <dgm:pt modelId="{5BA1F08E-0DB6-6340-A73E-7E312239B85D}" type="pres">
      <dgm:prSet presAssocID="{58EA76CF-EE2B-4645-B339-9CA455958F25}" presName="BalanceSpacing1" presStyleCnt="0"/>
      <dgm:spPr/>
    </dgm:pt>
    <dgm:pt modelId="{B74D399A-19CD-134A-A8C8-AFE871D29C6B}" type="pres">
      <dgm:prSet presAssocID="{E5804991-4BF5-5A4A-A7BF-9CDA27E45586}" presName="Accent1Text" presStyleLbl="node1" presStyleIdx="1" presStyleCnt="6"/>
      <dgm:spPr/>
    </dgm:pt>
    <dgm:pt modelId="{1B69A9B5-D35F-EE47-949B-9AC878D0E1A2}" type="pres">
      <dgm:prSet presAssocID="{E5804991-4BF5-5A4A-A7BF-9CDA27E45586}" presName="spaceBetweenRectangles" presStyleCnt="0"/>
      <dgm:spPr/>
    </dgm:pt>
    <dgm:pt modelId="{88EED0A8-7618-6C4A-B109-651CD187AF1C}" type="pres">
      <dgm:prSet presAssocID="{825D87CB-A667-EF45-BA39-4345144FFAD9}" presName="composite" presStyleCnt="0"/>
      <dgm:spPr/>
    </dgm:pt>
    <dgm:pt modelId="{BC4CE2B7-533F-884A-8D7F-0E6CA03DA877}" type="pres">
      <dgm:prSet presAssocID="{825D87CB-A667-EF45-BA39-4345144FFAD9}" presName="Parent1" presStyleLbl="node1" presStyleIdx="2" presStyleCnt="6">
        <dgm:presLayoutVars>
          <dgm:chMax val="1"/>
          <dgm:chPref val="1"/>
          <dgm:bulletEnabled val="1"/>
        </dgm:presLayoutVars>
      </dgm:prSet>
      <dgm:spPr/>
    </dgm:pt>
    <dgm:pt modelId="{78E26ED8-569F-9748-AE48-CCE80ABC2B24}" type="pres">
      <dgm:prSet presAssocID="{825D87CB-A667-EF45-BA39-4345144FFAD9}" presName="Childtext1" presStyleLbl="revTx" presStyleIdx="1" presStyleCnt="3">
        <dgm:presLayoutVars>
          <dgm:chMax val="0"/>
          <dgm:chPref val="0"/>
          <dgm:bulletEnabled val="1"/>
        </dgm:presLayoutVars>
      </dgm:prSet>
      <dgm:spPr/>
    </dgm:pt>
    <dgm:pt modelId="{302EE472-F563-CF43-BF5D-EF76EF4318D0}" type="pres">
      <dgm:prSet presAssocID="{825D87CB-A667-EF45-BA39-4345144FFAD9}" presName="BalanceSpacing" presStyleCnt="0"/>
      <dgm:spPr/>
    </dgm:pt>
    <dgm:pt modelId="{4F55527E-51CB-A94C-8E38-A0F007F05D7F}" type="pres">
      <dgm:prSet presAssocID="{825D87CB-A667-EF45-BA39-4345144FFAD9}" presName="BalanceSpacing1" presStyleCnt="0"/>
      <dgm:spPr/>
    </dgm:pt>
    <dgm:pt modelId="{5CB7EDD0-D674-4A44-BE24-C24E93C1A2D7}" type="pres">
      <dgm:prSet presAssocID="{EE51EE4F-AD0F-BC47-B951-1E0E3450097D}" presName="Accent1Text" presStyleLbl="node1" presStyleIdx="3" presStyleCnt="6"/>
      <dgm:spPr/>
    </dgm:pt>
    <dgm:pt modelId="{2EFE257F-BCAF-754C-9E90-37F884E13C2C}" type="pres">
      <dgm:prSet presAssocID="{EE51EE4F-AD0F-BC47-B951-1E0E3450097D}" presName="spaceBetweenRectangles" presStyleCnt="0"/>
      <dgm:spPr/>
    </dgm:pt>
    <dgm:pt modelId="{49FC6CDC-0E2F-A44B-855F-35F9CD0D14A8}" type="pres">
      <dgm:prSet presAssocID="{5240CCFC-3EEF-D047-920F-377934401189}" presName="composite" presStyleCnt="0"/>
      <dgm:spPr/>
    </dgm:pt>
    <dgm:pt modelId="{BA58A402-62AF-6A45-8C29-1C1565A1643C}" type="pres">
      <dgm:prSet presAssocID="{5240CCFC-3EEF-D047-920F-377934401189}" presName="Parent1" presStyleLbl="node1" presStyleIdx="4" presStyleCnt="6">
        <dgm:presLayoutVars>
          <dgm:chMax val="1"/>
          <dgm:chPref val="1"/>
          <dgm:bulletEnabled val="1"/>
        </dgm:presLayoutVars>
      </dgm:prSet>
      <dgm:spPr/>
    </dgm:pt>
    <dgm:pt modelId="{FE360C2D-5371-BC4E-B4AB-FA37754BA97E}" type="pres">
      <dgm:prSet presAssocID="{5240CCFC-3EEF-D047-920F-377934401189}" presName="Childtext1" presStyleLbl="revTx" presStyleIdx="2" presStyleCnt="3" custLinFactX="-61290" custLinFactY="43125" custLinFactNeighborX="-100000" custLinFactNeighborY="100000">
        <dgm:presLayoutVars>
          <dgm:chMax val="0"/>
          <dgm:chPref val="0"/>
          <dgm:bulletEnabled val="1"/>
        </dgm:presLayoutVars>
      </dgm:prSet>
      <dgm:spPr/>
    </dgm:pt>
    <dgm:pt modelId="{B917CDF2-9E8A-DC4B-9687-21BF99E6BEA5}" type="pres">
      <dgm:prSet presAssocID="{5240CCFC-3EEF-D047-920F-377934401189}" presName="BalanceSpacing" presStyleCnt="0"/>
      <dgm:spPr/>
    </dgm:pt>
    <dgm:pt modelId="{CBFFE1C5-ECFB-8C4B-AA0F-5F983EB31067}" type="pres">
      <dgm:prSet presAssocID="{5240CCFC-3EEF-D047-920F-377934401189}" presName="BalanceSpacing1" presStyleCnt="0"/>
      <dgm:spPr/>
    </dgm:pt>
    <dgm:pt modelId="{15E64321-C1BB-4D4A-A399-C252950F9166}" type="pres">
      <dgm:prSet presAssocID="{B1FACE71-9D21-4E44-88CC-CDF0610220FC}" presName="Accent1Text" presStyleLbl="node1" presStyleIdx="5" presStyleCnt="6"/>
      <dgm:spPr/>
    </dgm:pt>
  </dgm:ptLst>
  <dgm:cxnLst>
    <dgm:cxn modelId="{933A490B-AC64-EA46-90EF-DC8C4B0C191D}" srcId="{79C71C19-A447-CA46-8437-F590431B52AF}" destId="{5240CCFC-3EEF-D047-920F-377934401189}" srcOrd="2" destOrd="0" parTransId="{A1EE243E-9F86-6E4D-896E-99C3E2CBEC67}" sibTransId="{B1FACE71-9D21-4E44-88CC-CDF0610220FC}"/>
    <dgm:cxn modelId="{08F02519-9F92-7846-8B29-45277D7DC80E}" type="presOf" srcId="{5240CCFC-3EEF-D047-920F-377934401189}" destId="{BA58A402-62AF-6A45-8C29-1C1565A1643C}" srcOrd="0" destOrd="0" presId="urn:microsoft.com/office/officeart/2008/layout/AlternatingHexagons"/>
    <dgm:cxn modelId="{A611F925-07E0-6245-B787-0EBB6E3C4389}" type="presOf" srcId="{B1FACE71-9D21-4E44-88CC-CDF0610220FC}" destId="{15E64321-C1BB-4D4A-A399-C252950F9166}" srcOrd="0" destOrd="0" presId="urn:microsoft.com/office/officeart/2008/layout/AlternatingHexagons"/>
    <dgm:cxn modelId="{91EF345E-4C5E-E44E-AE71-60B9D72EB4F9}" srcId="{79C71C19-A447-CA46-8437-F590431B52AF}" destId="{58EA76CF-EE2B-4645-B339-9CA455958F25}" srcOrd="0" destOrd="0" parTransId="{E011D4DF-78D2-3344-A02E-9D03F402294E}" sibTransId="{E5804991-4BF5-5A4A-A7BF-9CDA27E45586}"/>
    <dgm:cxn modelId="{1642655E-D8AE-3242-A03A-296BEA9250CB}" type="presOf" srcId="{E5804991-4BF5-5A4A-A7BF-9CDA27E45586}" destId="{B74D399A-19CD-134A-A8C8-AFE871D29C6B}" srcOrd="0" destOrd="0" presId="urn:microsoft.com/office/officeart/2008/layout/AlternatingHexagons"/>
    <dgm:cxn modelId="{5C471795-816F-9C4A-A526-FB3E4BBAB9B8}" type="presOf" srcId="{EE51EE4F-AD0F-BC47-B951-1E0E3450097D}" destId="{5CB7EDD0-D674-4A44-BE24-C24E93C1A2D7}" srcOrd="0" destOrd="0" presId="urn:microsoft.com/office/officeart/2008/layout/AlternatingHexagons"/>
    <dgm:cxn modelId="{EA486F96-372B-B24F-840E-831759C4A51C}" type="presOf" srcId="{79C71C19-A447-CA46-8437-F590431B52AF}" destId="{784772E1-7745-064A-8BD5-91B0206AF5F5}" srcOrd="0" destOrd="0" presId="urn:microsoft.com/office/officeart/2008/layout/AlternatingHexagons"/>
    <dgm:cxn modelId="{A8BB7BAA-FA12-1D45-8ED2-3B0C7F0F81B5}" srcId="{79C71C19-A447-CA46-8437-F590431B52AF}" destId="{825D87CB-A667-EF45-BA39-4345144FFAD9}" srcOrd="1" destOrd="0" parTransId="{BCA3C2CD-D1BD-B14E-8658-E97F5F8CA4F8}" sibTransId="{EE51EE4F-AD0F-BC47-B951-1E0E3450097D}"/>
    <dgm:cxn modelId="{A598AFAD-AFBF-C14E-BC55-A9D19D397B15}" type="presOf" srcId="{58EA76CF-EE2B-4645-B339-9CA455958F25}" destId="{DB2A450B-6ED3-BC47-A46B-697E9E2BD15B}" srcOrd="0" destOrd="0" presId="urn:microsoft.com/office/officeart/2008/layout/AlternatingHexagons"/>
    <dgm:cxn modelId="{360FEFE6-8107-CD40-9115-71BFF9434F63}" type="presOf" srcId="{825D87CB-A667-EF45-BA39-4345144FFAD9}" destId="{BC4CE2B7-533F-884A-8D7F-0E6CA03DA877}" srcOrd="0" destOrd="0" presId="urn:microsoft.com/office/officeart/2008/layout/AlternatingHexagons"/>
    <dgm:cxn modelId="{AA3C01E3-2F16-2544-9ABC-DF2DECDF1008}" type="presParOf" srcId="{784772E1-7745-064A-8BD5-91B0206AF5F5}" destId="{00753594-618B-7645-970E-2156CAA892C0}" srcOrd="0" destOrd="0" presId="urn:microsoft.com/office/officeart/2008/layout/AlternatingHexagons"/>
    <dgm:cxn modelId="{36E86258-6052-BF4A-B8CC-EEDE4E33E610}" type="presParOf" srcId="{00753594-618B-7645-970E-2156CAA892C0}" destId="{DB2A450B-6ED3-BC47-A46B-697E9E2BD15B}" srcOrd="0" destOrd="0" presId="urn:microsoft.com/office/officeart/2008/layout/AlternatingHexagons"/>
    <dgm:cxn modelId="{22019416-A498-FE49-8EEB-B3C7639CDDC1}" type="presParOf" srcId="{00753594-618B-7645-970E-2156CAA892C0}" destId="{4BF79E58-6FAB-7144-B64C-85B804B62DC3}" srcOrd="1" destOrd="0" presId="urn:microsoft.com/office/officeart/2008/layout/AlternatingHexagons"/>
    <dgm:cxn modelId="{84C17BD4-E8FC-3E49-B055-8C9EF6F6086F}" type="presParOf" srcId="{00753594-618B-7645-970E-2156CAA892C0}" destId="{98C1390F-D90D-2445-BF6E-8F73911BB038}" srcOrd="2" destOrd="0" presId="urn:microsoft.com/office/officeart/2008/layout/AlternatingHexagons"/>
    <dgm:cxn modelId="{F2449721-027E-F846-9E62-0730D67E9B0A}" type="presParOf" srcId="{00753594-618B-7645-970E-2156CAA892C0}" destId="{5BA1F08E-0DB6-6340-A73E-7E312239B85D}" srcOrd="3" destOrd="0" presId="urn:microsoft.com/office/officeart/2008/layout/AlternatingHexagons"/>
    <dgm:cxn modelId="{A68005BC-E188-8D49-9F18-B0F8EE5CDEC3}" type="presParOf" srcId="{00753594-618B-7645-970E-2156CAA892C0}" destId="{B74D399A-19CD-134A-A8C8-AFE871D29C6B}" srcOrd="4" destOrd="0" presId="urn:microsoft.com/office/officeart/2008/layout/AlternatingHexagons"/>
    <dgm:cxn modelId="{FEEB9017-2E2A-024B-905E-14A98B8CDEBD}" type="presParOf" srcId="{784772E1-7745-064A-8BD5-91B0206AF5F5}" destId="{1B69A9B5-D35F-EE47-949B-9AC878D0E1A2}" srcOrd="1" destOrd="0" presId="urn:microsoft.com/office/officeart/2008/layout/AlternatingHexagons"/>
    <dgm:cxn modelId="{43183E5C-6697-CA41-B0DD-F2E0E253299C}" type="presParOf" srcId="{784772E1-7745-064A-8BD5-91B0206AF5F5}" destId="{88EED0A8-7618-6C4A-B109-651CD187AF1C}" srcOrd="2" destOrd="0" presId="urn:microsoft.com/office/officeart/2008/layout/AlternatingHexagons"/>
    <dgm:cxn modelId="{68180864-E4C8-014D-B5E6-FCACDE0AC9FE}" type="presParOf" srcId="{88EED0A8-7618-6C4A-B109-651CD187AF1C}" destId="{BC4CE2B7-533F-884A-8D7F-0E6CA03DA877}" srcOrd="0" destOrd="0" presId="urn:microsoft.com/office/officeart/2008/layout/AlternatingHexagons"/>
    <dgm:cxn modelId="{061D0BF9-EDDE-334B-9686-6474D552679F}" type="presParOf" srcId="{88EED0A8-7618-6C4A-B109-651CD187AF1C}" destId="{78E26ED8-569F-9748-AE48-CCE80ABC2B24}" srcOrd="1" destOrd="0" presId="urn:microsoft.com/office/officeart/2008/layout/AlternatingHexagons"/>
    <dgm:cxn modelId="{A0E9BB02-B0C0-924A-9E8E-58E8ADAA4F1C}" type="presParOf" srcId="{88EED0A8-7618-6C4A-B109-651CD187AF1C}" destId="{302EE472-F563-CF43-BF5D-EF76EF4318D0}" srcOrd="2" destOrd="0" presId="urn:microsoft.com/office/officeart/2008/layout/AlternatingHexagons"/>
    <dgm:cxn modelId="{D7A4094D-F850-5545-A3B8-51ECD4CF26A0}" type="presParOf" srcId="{88EED0A8-7618-6C4A-B109-651CD187AF1C}" destId="{4F55527E-51CB-A94C-8E38-A0F007F05D7F}" srcOrd="3" destOrd="0" presId="urn:microsoft.com/office/officeart/2008/layout/AlternatingHexagons"/>
    <dgm:cxn modelId="{29CA24AE-E1ED-B14D-99A2-60A2641A80E7}" type="presParOf" srcId="{88EED0A8-7618-6C4A-B109-651CD187AF1C}" destId="{5CB7EDD0-D674-4A44-BE24-C24E93C1A2D7}" srcOrd="4" destOrd="0" presId="urn:microsoft.com/office/officeart/2008/layout/AlternatingHexagons"/>
    <dgm:cxn modelId="{8405623C-1107-6140-8897-7E1271CD3B2E}" type="presParOf" srcId="{784772E1-7745-064A-8BD5-91B0206AF5F5}" destId="{2EFE257F-BCAF-754C-9E90-37F884E13C2C}" srcOrd="3" destOrd="0" presId="urn:microsoft.com/office/officeart/2008/layout/AlternatingHexagons"/>
    <dgm:cxn modelId="{A7395D9B-D980-824B-BA5D-B8845F388721}" type="presParOf" srcId="{784772E1-7745-064A-8BD5-91B0206AF5F5}" destId="{49FC6CDC-0E2F-A44B-855F-35F9CD0D14A8}" srcOrd="4" destOrd="0" presId="urn:microsoft.com/office/officeart/2008/layout/AlternatingHexagons"/>
    <dgm:cxn modelId="{72DC05BD-A4AA-B846-AC26-022B7A52D3FB}" type="presParOf" srcId="{49FC6CDC-0E2F-A44B-855F-35F9CD0D14A8}" destId="{BA58A402-62AF-6A45-8C29-1C1565A1643C}" srcOrd="0" destOrd="0" presId="urn:microsoft.com/office/officeart/2008/layout/AlternatingHexagons"/>
    <dgm:cxn modelId="{5903E57C-010B-6D48-A0D6-9C02362B6730}" type="presParOf" srcId="{49FC6CDC-0E2F-A44B-855F-35F9CD0D14A8}" destId="{FE360C2D-5371-BC4E-B4AB-FA37754BA97E}" srcOrd="1" destOrd="0" presId="urn:microsoft.com/office/officeart/2008/layout/AlternatingHexagons"/>
    <dgm:cxn modelId="{1F3D1ED7-F5E2-9941-AA08-6BA31709CEE7}" type="presParOf" srcId="{49FC6CDC-0E2F-A44B-855F-35F9CD0D14A8}" destId="{B917CDF2-9E8A-DC4B-9687-21BF99E6BEA5}" srcOrd="2" destOrd="0" presId="urn:microsoft.com/office/officeart/2008/layout/AlternatingHexagons"/>
    <dgm:cxn modelId="{5645EE94-C9D2-7448-BAED-7FD5E8915280}" type="presParOf" srcId="{49FC6CDC-0E2F-A44B-855F-35F9CD0D14A8}" destId="{CBFFE1C5-ECFB-8C4B-AA0F-5F983EB31067}" srcOrd="3" destOrd="0" presId="urn:microsoft.com/office/officeart/2008/layout/AlternatingHexagons"/>
    <dgm:cxn modelId="{7E99C42D-7DEF-CA46-A8DC-C6F17B2BBCC7}" type="presParOf" srcId="{49FC6CDC-0E2F-A44B-855F-35F9CD0D14A8}" destId="{15E64321-C1BB-4D4A-A399-C252950F9166}" srcOrd="4" destOrd="0" presId="urn:microsoft.com/office/officeart/2008/layout/AlternatingHexagon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2A450B-6ED3-BC47-A46B-697E9E2BD15B}">
      <dsp:nvSpPr>
        <dsp:cNvPr id="0" name=""/>
        <dsp:cNvSpPr/>
      </dsp:nvSpPr>
      <dsp:spPr>
        <a:xfrm rot="5400000">
          <a:off x="3636509" y="99668"/>
          <a:ext cx="1499443" cy="1304515"/>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SA" sz="1400" b="1" kern="1200" dirty="0">
              <a:solidFill>
                <a:schemeClr val="accent2">
                  <a:lumMod val="75000"/>
                </a:schemeClr>
              </a:solidFill>
              <a:cs typeface="+mj-cs"/>
            </a:rPr>
            <a:t>تطور الخوارزميات</a:t>
          </a:r>
          <a:endParaRPr lang="en-US" sz="1400" b="1" kern="1200" dirty="0">
            <a:solidFill>
              <a:schemeClr val="accent2">
                <a:lumMod val="75000"/>
              </a:schemeClr>
            </a:solidFill>
            <a:cs typeface="+mj-cs"/>
          </a:endParaRPr>
        </a:p>
      </dsp:txBody>
      <dsp:txXfrm rot="-5400000">
        <a:off x="3937260" y="235867"/>
        <a:ext cx="897941" cy="1032117"/>
      </dsp:txXfrm>
    </dsp:sp>
    <dsp:sp modelId="{4BF79E58-6FAB-7144-B64C-85B804B62DC3}">
      <dsp:nvSpPr>
        <dsp:cNvPr id="0" name=""/>
        <dsp:cNvSpPr/>
      </dsp:nvSpPr>
      <dsp:spPr>
        <a:xfrm>
          <a:off x="1618447" y="382199"/>
          <a:ext cx="1673378" cy="899666"/>
        </a:xfrm>
        <a:prstGeom prst="rect">
          <a:avLst/>
        </a:prstGeom>
        <a:noFill/>
        <a:ln>
          <a:noFill/>
        </a:ln>
        <a:effectLst/>
      </dsp:spPr>
      <dsp:style>
        <a:lnRef idx="0">
          <a:scrgbClr r="0" g="0" b="0"/>
        </a:lnRef>
        <a:fillRef idx="0">
          <a:scrgbClr r="0" g="0" b="0"/>
        </a:fillRef>
        <a:effectRef idx="0">
          <a:scrgbClr r="0" g="0" b="0"/>
        </a:effectRef>
        <a:fontRef idx="minor"/>
      </dsp:style>
    </dsp:sp>
    <dsp:sp modelId="{B74D399A-19CD-134A-A8C8-AFE871D29C6B}">
      <dsp:nvSpPr>
        <dsp:cNvPr id="0" name=""/>
        <dsp:cNvSpPr/>
      </dsp:nvSpPr>
      <dsp:spPr>
        <a:xfrm rot="5400000">
          <a:off x="2227632" y="99668"/>
          <a:ext cx="1499443" cy="1304515"/>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90000"/>
            </a:lnSpc>
            <a:spcBef>
              <a:spcPct val="0"/>
            </a:spcBef>
            <a:spcAft>
              <a:spcPct val="35000"/>
            </a:spcAft>
            <a:buNone/>
          </a:pPr>
          <a:r>
            <a:rPr lang="ar-SA" sz="1400" b="1" kern="1200" dirty="0">
              <a:cs typeface="+mj-cs"/>
            </a:rPr>
            <a:t>المجتمع يتحول</a:t>
          </a:r>
          <a:endParaRPr lang="en-US" sz="1400" b="1" kern="1200" dirty="0">
            <a:cs typeface="+mj-cs"/>
          </a:endParaRPr>
        </a:p>
      </dsp:txBody>
      <dsp:txXfrm rot="-5400000">
        <a:off x="2528383" y="235867"/>
        <a:ext cx="897941" cy="1032117"/>
      </dsp:txXfrm>
    </dsp:sp>
    <dsp:sp modelId="{BC4CE2B7-533F-884A-8D7F-0E6CA03DA877}">
      <dsp:nvSpPr>
        <dsp:cNvPr id="0" name=""/>
        <dsp:cNvSpPr/>
      </dsp:nvSpPr>
      <dsp:spPr>
        <a:xfrm rot="5400000">
          <a:off x="2929371" y="1372396"/>
          <a:ext cx="1499443" cy="1304515"/>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SA" sz="1400" b="1" kern="1200" dirty="0">
              <a:solidFill>
                <a:srgbClr val="FFFF00"/>
              </a:solidFill>
              <a:cs typeface="+mj-cs"/>
            </a:rPr>
            <a:t>مهارات صحفية جديدة</a:t>
          </a:r>
          <a:endParaRPr lang="en-US" sz="1400" b="1" kern="1200" dirty="0">
            <a:solidFill>
              <a:srgbClr val="FFFF00"/>
            </a:solidFill>
            <a:cs typeface="+mj-cs"/>
          </a:endParaRPr>
        </a:p>
      </dsp:txBody>
      <dsp:txXfrm rot="-5400000">
        <a:off x="3230122" y="1508595"/>
        <a:ext cx="897941" cy="1032117"/>
      </dsp:txXfrm>
    </dsp:sp>
    <dsp:sp modelId="{78E26ED8-569F-9748-AE48-CCE80ABC2B24}">
      <dsp:nvSpPr>
        <dsp:cNvPr id="0" name=""/>
        <dsp:cNvSpPr/>
      </dsp:nvSpPr>
      <dsp:spPr>
        <a:xfrm>
          <a:off x="1353456" y="1574821"/>
          <a:ext cx="1619399" cy="899666"/>
        </a:xfrm>
        <a:prstGeom prst="rect">
          <a:avLst/>
        </a:prstGeom>
        <a:noFill/>
        <a:ln>
          <a:noFill/>
        </a:ln>
        <a:effectLst/>
      </dsp:spPr>
      <dsp:style>
        <a:lnRef idx="0">
          <a:scrgbClr r="0" g="0" b="0"/>
        </a:lnRef>
        <a:fillRef idx="0">
          <a:scrgbClr r="0" g="0" b="0"/>
        </a:fillRef>
        <a:effectRef idx="0">
          <a:scrgbClr r="0" g="0" b="0"/>
        </a:effectRef>
        <a:fontRef idx="minor"/>
      </dsp:style>
    </dsp:sp>
    <dsp:sp modelId="{5CB7EDD0-D674-4A44-BE24-C24E93C1A2D7}">
      <dsp:nvSpPr>
        <dsp:cNvPr id="0" name=""/>
        <dsp:cNvSpPr/>
      </dsp:nvSpPr>
      <dsp:spPr>
        <a:xfrm rot="5400000">
          <a:off x="4338248" y="1372396"/>
          <a:ext cx="1499443" cy="1304515"/>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90000"/>
            </a:lnSpc>
            <a:spcBef>
              <a:spcPct val="0"/>
            </a:spcBef>
            <a:spcAft>
              <a:spcPct val="35000"/>
            </a:spcAft>
            <a:buNone/>
          </a:pPr>
          <a:r>
            <a:rPr lang="ar-SA" sz="1400" b="1" kern="1200" dirty="0">
              <a:cs typeface="+mj-cs"/>
            </a:rPr>
            <a:t>البحث عن الخبر</a:t>
          </a:r>
          <a:endParaRPr lang="en-US" sz="1400" b="1" kern="1200" dirty="0">
            <a:cs typeface="+mj-cs"/>
          </a:endParaRPr>
        </a:p>
      </dsp:txBody>
      <dsp:txXfrm rot="-5400000">
        <a:off x="4638999" y="1508595"/>
        <a:ext cx="897941" cy="1032117"/>
      </dsp:txXfrm>
    </dsp:sp>
    <dsp:sp modelId="{BA58A402-62AF-6A45-8C29-1C1565A1643C}">
      <dsp:nvSpPr>
        <dsp:cNvPr id="0" name=""/>
        <dsp:cNvSpPr/>
      </dsp:nvSpPr>
      <dsp:spPr>
        <a:xfrm rot="5400000">
          <a:off x="3636509" y="2645124"/>
          <a:ext cx="1499443" cy="1304515"/>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rtl="1">
            <a:lnSpc>
              <a:spcPct val="90000"/>
            </a:lnSpc>
            <a:spcBef>
              <a:spcPct val="0"/>
            </a:spcBef>
            <a:spcAft>
              <a:spcPct val="35000"/>
            </a:spcAft>
            <a:buNone/>
          </a:pPr>
          <a:r>
            <a:rPr lang="ar-SA" sz="3000" b="1" kern="1200" dirty="0">
              <a:solidFill>
                <a:srgbClr val="FAC748"/>
              </a:solidFill>
              <a:cs typeface="+mj-cs"/>
            </a:rPr>
            <a:t>الآنية </a:t>
          </a:r>
          <a:endParaRPr lang="en-US" sz="3000" b="1" kern="1200" dirty="0">
            <a:solidFill>
              <a:srgbClr val="FAC748"/>
            </a:solidFill>
            <a:cs typeface="+mj-cs"/>
          </a:endParaRPr>
        </a:p>
      </dsp:txBody>
      <dsp:txXfrm rot="-5400000">
        <a:off x="3937260" y="2781323"/>
        <a:ext cx="897941" cy="1032117"/>
      </dsp:txXfrm>
    </dsp:sp>
    <dsp:sp modelId="{FE360C2D-5371-BC4E-B4AB-FA37754BA97E}">
      <dsp:nvSpPr>
        <dsp:cNvPr id="0" name=""/>
        <dsp:cNvSpPr/>
      </dsp:nvSpPr>
      <dsp:spPr>
        <a:xfrm>
          <a:off x="1324618" y="4148574"/>
          <a:ext cx="1673378" cy="899666"/>
        </a:xfrm>
        <a:prstGeom prst="rect">
          <a:avLst/>
        </a:prstGeom>
        <a:noFill/>
        <a:ln>
          <a:noFill/>
        </a:ln>
        <a:effectLst/>
      </dsp:spPr>
      <dsp:style>
        <a:lnRef idx="0">
          <a:scrgbClr r="0" g="0" b="0"/>
        </a:lnRef>
        <a:fillRef idx="0">
          <a:scrgbClr r="0" g="0" b="0"/>
        </a:fillRef>
        <a:effectRef idx="0">
          <a:scrgbClr r="0" g="0" b="0"/>
        </a:effectRef>
        <a:fontRef idx="minor"/>
      </dsp:style>
    </dsp:sp>
    <dsp:sp modelId="{15E64321-C1BB-4D4A-A399-C252950F9166}">
      <dsp:nvSpPr>
        <dsp:cNvPr id="0" name=""/>
        <dsp:cNvSpPr/>
      </dsp:nvSpPr>
      <dsp:spPr>
        <a:xfrm rot="5400000">
          <a:off x="2227632" y="2645124"/>
          <a:ext cx="1499443" cy="1304515"/>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90000"/>
            </a:lnSpc>
            <a:spcBef>
              <a:spcPct val="0"/>
            </a:spcBef>
            <a:spcAft>
              <a:spcPct val="35000"/>
            </a:spcAft>
            <a:buNone/>
          </a:pPr>
          <a:r>
            <a:rPr lang="ar-SA" sz="1400" kern="1200" dirty="0">
              <a:cs typeface="+mj-cs"/>
            </a:rPr>
            <a:t>المعالجة الفورية</a:t>
          </a:r>
          <a:endParaRPr lang="en-US" sz="1400" kern="1200" dirty="0">
            <a:cs typeface="+mj-cs"/>
          </a:endParaRPr>
        </a:p>
      </dsp:txBody>
      <dsp:txXfrm rot="-5400000">
        <a:off x="2528383" y="2781323"/>
        <a:ext cx="897941" cy="1032117"/>
      </dsp:txXfrm>
    </dsp:sp>
    <dsp:sp modelId="{4C69AD7E-6C66-6742-A6DA-477796A49E66}">
      <dsp:nvSpPr>
        <dsp:cNvPr id="0" name=""/>
        <dsp:cNvSpPr/>
      </dsp:nvSpPr>
      <dsp:spPr>
        <a:xfrm rot="5400000">
          <a:off x="2929371" y="3917851"/>
          <a:ext cx="1499443" cy="1304515"/>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SA" sz="1400" kern="1200" dirty="0">
              <a:solidFill>
                <a:srgbClr val="FFFF00"/>
              </a:solidFill>
              <a:cs typeface="+mj-cs"/>
            </a:rPr>
            <a:t>سباق مع الزمن والمنافسين والمستخدمين</a:t>
          </a:r>
          <a:endParaRPr lang="en-US" sz="1400" kern="1200" dirty="0">
            <a:solidFill>
              <a:srgbClr val="FFFF00"/>
            </a:solidFill>
            <a:cs typeface="+mj-cs"/>
          </a:endParaRPr>
        </a:p>
      </dsp:txBody>
      <dsp:txXfrm rot="-5400000">
        <a:off x="3230122" y="4054050"/>
        <a:ext cx="897941" cy="1032117"/>
      </dsp:txXfrm>
    </dsp:sp>
    <dsp:sp modelId="{B3CB3249-5C23-C141-A8C8-117759DFA2B6}">
      <dsp:nvSpPr>
        <dsp:cNvPr id="0" name=""/>
        <dsp:cNvSpPr/>
      </dsp:nvSpPr>
      <dsp:spPr>
        <a:xfrm>
          <a:off x="1353456" y="4120276"/>
          <a:ext cx="1619399" cy="899666"/>
        </a:xfrm>
        <a:prstGeom prst="rect">
          <a:avLst/>
        </a:prstGeom>
        <a:noFill/>
        <a:ln>
          <a:noFill/>
        </a:ln>
        <a:effectLst/>
      </dsp:spPr>
      <dsp:style>
        <a:lnRef idx="0">
          <a:scrgbClr r="0" g="0" b="0"/>
        </a:lnRef>
        <a:fillRef idx="0">
          <a:scrgbClr r="0" g="0" b="0"/>
        </a:fillRef>
        <a:effectRef idx="0">
          <a:scrgbClr r="0" g="0" b="0"/>
        </a:effectRef>
        <a:fontRef idx="minor"/>
      </dsp:style>
    </dsp:sp>
    <dsp:sp modelId="{D86584B5-AD48-EE4B-B584-305DCF551C1B}">
      <dsp:nvSpPr>
        <dsp:cNvPr id="0" name=""/>
        <dsp:cNvSpPr/>
      </dsp:nvSpPr>
      <dsp:spPr>
        <a:xfrm rot="5400000">
          <a:off x="4338248" y="3917851"/>
          <a:ext cx="1499443" cy="1304515"/>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rot="-5400000">
        <a:off x="4638999" y="4054050"/>
        <a:ext cx="897941" cy="1032117"/>
      </dsp:txXfrm>
    </dsp:sp>
    <dsp:sp modelId="{51CB4CB8-76E7-8E4B-875E-A4790D424875}">
      <dsp:nvSpPr>
        <dsp:cNvPr id="0" name=""/>
        <dsp:cNvSpPr/>
      </dsp:nvSpPr>
      <dsp:spPr>
        <a:xfrm rot="5400000">
          <a:off x="3636509" y="5190579"/>
          <a:ext cx="1499443" cy="1304515"/>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SA" sz="1400" b="1" kern="1200" dirty="0">
              <a:cs typeface="+mj-cs"/>
            </a:rPr>
            <a:t>الشبكات الاجتماعية</a:t>
          </a:r>
          <a:endParaRPr lang="en-US" sz="1400" b="1" kern="1200" dirty="0">
            <a:cs typeface="+mj-cs"/>
          </a:endParaRPr>
        </a:p>
      </dsp:txBody>
      <dsp:txXfrm rot="-5400000">
        <a:off x="3937260" y="5326778"/>
        <a:ext cx="897941" cy="1032117"/>
      </dsp:txXfrm>
    </dsp:sp>
    <dsp:sp modelId="{DAC0481A-5EA5-C749-AB0B-0B1388FFF1D1}">
      <dsp:nvSpPr>
        <dsp:cNvPr id="0" name=""/>
        <dsp:cNvSpPr/>
      </dsp:nvSpPr>
      <dsp:spPr>
        <a:xfrm>
          <a:off x="4603663" y="4208728"/>
          <a:ext cx="937912" cy="7897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SA" sz="1400" b="1" kern="1200" dirty="0">
              <a:solidFill>
                <a:schemeClr val="bg2"/>
              </a:solidFill>
              <a:cs typeface="+mj-cs"/>
            </a:rPr>
            <a:t>القارء المؤثر</a:t>
          </a:r>
          <a:endParaRPr lang="en-US" sz="1400" b="1" kern="1200" dirty="0">
            <a:solidFill>
              <a:schemeClr val="bg2"/>
            </a:solidFill>
            <a:cs typeface="+mj-cs"/>
          </a:endParaRPr>
        </a:p>
      </dsp:txBody>
      <dsp:txXfrm>
        <a:off x="4603663" y="4208728"/>
        <a:ext cx="937912" cy="789798"/>
      </dsp:txXfrm>
    </dsp:sp>
    <dsp:sp modelId="{1D6579A3-1D96-5D45-902B-4C8D7A3FFD0C}">
      <dsp:nvSpPr>
        <dsp:cNvPr id="0" name=""/>
        <dsp:cNvSpPr/>
      </dsp:nvSpPr>
      <dsp:spPr>
        <a:xfrm rot="5400000">
          <a:off x="2227632" y="5190579"/>
          <a:ext cx="1499443" cy="1304515"/>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90000"/>
            </a:lnSpc>
            <a:spcBef>
              <a:spcPct val="0"/>
            </a:spcBef>
            <a:spcAft>
              <a:spcPct val="35000"/>
            </a:spcAft>
            <a:buNone/>
          </a:pPr>
          <a:r>
            <a:rPr lang="ar-SA" sz="1400" b="1" kern="1200" dirty="0">
              <a:solidFill>
                <a:srgbClr val="FAC748"/>
              </a:solidFill>
              <a:cs typeface="+mj-cs"/>
            </a:rPr>
            <a:t>زخم البيانات </a:t>
          </a:r>
          <a:endParaRPr lang="en-US" sz="1400" b="1" kern="1200" dirty="0">
            <a:solidFill>
              <a:srgbClr val="FAC748"/>
            </a:solidFill>
            <a:cs typeface="+mj-cs"/>
          </a:endParaRPr>
        </a:p>
      </dsp:txBody>
      <dsp:txXfrm rot="-5400000">
        <a:off x="2528383" y="5326778"/>
        <a:ext cx="897941" cy="10321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2A450B-6ED3-BC47-A46B-697E9E2BD15B}">
      <dsp:nvSpPr>
        <dsp:cNvPr id="0" name=""/>
        <dsp:cNvSpPr/>
      </dsp:nvSpPr>
      <dsp:spPr>
        <a:xfrm rot="5400000">
          <a:off x="3614472" y="114251"/>
          <a:ext cx="1757562" cy="1529079"/>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rtl="1">
            <a:lnSpc>
              <a:spcPct val="90000"/>
            </a:lnSpc>
            <a:spcBef>
              <a:spcPct val="0"/>
            </a:spcBef>
            <a:spcAft>
              <a:spcPct val="35000"/>
            </a:spcAft>
            <a:buNone/>
          </a:pPr>
          <a:r>
            <a:rPr lang="ar-SA" sz="1700" b="1" kern="1200" dirty="0">
              <a:cs typeface="+mj-cs"/>
            </a:rPr>
            <a:t>المدونات </a:t>
          </a:r>
          <a:r>
            <a:rPr lang="en-US" sz="1700" b="1" kern="1200" dirty="0">
              <a:cs typeface="+mj-cs"/>
            </a:rPr>
            <a:t>Blog</a:t>
          </a:r>
        </a:p>
      </dsp:txBody>
      <dsp:txXfrm rot="-5400000">
        <a:off x="3966994" y="273897"/>
        <a:ext cx="1052517" cy="1209788"/>
      </dsp:txXfrm>
    </dsp:sp>
    <dsp:sp modelId="{4BF79E58-6FAB-7144-B64C-85B804B62DC3}">
      <dsp:nvSpPr>
        <dsp:cNvPr id="0" name=""/>
        <dsp:cNvSpPr/>
      </dsp:nvSpPr>
      <dsp:spPr>
        <a:xfrm>
          <a:off x="1216766" y="445523"/>
          <a:ext cx="1961439" cy="1054537"/>
        </a:xfrm>
        <a:prstGeom prst="rect">
          <a:avLst/>
        </a:prstGeom>
        <a:noFill/>
        <a:ln>
          <a:noFill/>
        </a:ln>
        <a:effectLst/>
      </dsp:spPr>
      <dsp:style>
        <a:lnRef idx="0">
          <a:scrgbClr r="0" g="0" b="0"/>
        </a:lnRef>
        <a:fillRef idx="0">
          <a:scrgbClr r="0" g="0" b="0"/>
        </a:fillRef>
        <a:effectRef idx="0">
          <a:scrgbClr r="0" g="0" b="0"/>
        </a:effectRef>
        <a:fontRef idx="minor"/>
      </dsp:style>
    </dsp:sp>
    <dsp:sp modelId="{B74D399A-19CD-134A-A8C8-AFE871D29C6B}">
      <dsp:nvSpPr>
        <dsp:cNvPr id="0" name=""/>
        <dsp:cNvSpPr/>
      </dsp:nvSpPr>
      <dsp:spPr>
        <a:xfrm rot="5400000">
          <a:off x="1930819" y="114356"/>
          <a:ext cx="1757562" cy="1529079"/>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rtl="1">
            <a:lnSpc>
              <a:spcPct val="90000"/>
            </a:lnSpc>
            <a:spcBef>
              <a:spcPct val="0"/>
            </a:spcBef>
            <a:spcAft>
              <a:spcPct val="35000"/>
            </a:spcAft>
            <a:buNone/>
          </a:pPr>
          <a:r>
            <a:rPr lang="ar-SA" sz="1600" b="1" kern="1200" dirty="0">
              <a:solidFill>
                <a:srgbClr val="FFFF00"/>
              </a:solidFill>
              <a:cs typeface="+mj-cs"/>
            </a:rPr>
            <a:t>مواقع ويب</a:t>
          </a:r>
          <a:endParaRPr lang="en-US" sz="1600" b="1" kern="1200" dirty="0">
            <a:solidFill>
              <a:srgbClr val="FFFF00"/>
            </a:solidFill>
            <a:cs typeface="+mj-cs"/>
          </a:endParaRPr>
        </a:p>
      </dsp:txBody>
      <dsp:txXfrm rot="-5400000">
        <a:off x="2283341" y="274002"/>
        <a:ext cx="1052517" cy="1209788"/>
      </dsp:txXfrm>
    </dsp:sp>
    <dsp:sp modelId="{BC4CE2B7-533F-884A-8D7F-0E6CA03DA877}">
      <dsp:nvSpPr>
        <dsp:cNvPr id="0" name=""/>
        <dsp:cNvSpPr/>
      </dsp:nvSpPr>
      <dsp:spPr>
        <a:xfrm rot="5400000">
          <a:off x="2753358" y="1606175"/>
          <a:ext cx="1757562" cy="1529079"/>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rtl="1">
            <a:lnSpc>
              <a:spcPct val="90000"/>
            </a:lnSpc>
            <a:spcBef>
              <a:spcPct val="0"/>
            </a:spcBef>
            <a:spcAft>
              <a:spcPct val="35000"/>
            </a:spcAft>
            <a:buNone/>
          </a:pPr>
          <a:r>
            <a:rPr lang="en-US" sz="1700" kern="1200" dirty="0"/>
            <a:t>Micro Blog</a:t>
          </a:r>
        </a:p>
        <a:p>
          <a:pPr marL="0" lvl="0" indent="0" algn="ctr" defTabSz="755650" rtl="1">
            <a:lnSpc>
              <a:spcPct val="90000"/>
            </a:lnSpc>
            <a:spcBef>
              <a:spcPct val="0"/>
            </a:spcBef>
            <a:spcAft>
              <a:spcPct val="35000"/>
            </a:spcAft>
            <a:buNone/>
          </a:pPr>
          <a:r>
            <a:rPr lang="ar-SA" sz="1700" kern="1200" dirty="0">
              <a:cs typeface="+mj-cs"/>
            </a:rPr>
            <a:t>المدونات المصغرة</a:t>
          </a:r>
          <a:r>
            <a:rPr lang="en-US" sz="1700" kern="1200" dirty="0">
              <a:cs typeface="+mj-cs"/>
            </a:rPr>
            <a:t> </a:t>
          </a:r>
        </a:p>
      </dsp:txBody>
      <dsp:txXfrm rot="-5400000">
        <a:off x="3105880" y="1765821"/>
        <a:ext cx="1052517" cy="1209788"/>
      </dsp:txXfrm>
    </dsp:sp>
    <dsp:sp modelId="{78E26ED8-569F-9748-AE48-CCE80ABC2B24}">
      <dsp:nvSpPr>
        <dsp:cNvPr id="0" name=""/>
        <dsp:cNvSpPr/>
      </dsp:nvSpPr>
      <dsp:spPr>
        <a:xfrm>
          <a:off x="906160" y="1843446"/>
          <a:ext cx="1898167" cy="1054537"/>
        </a:xfrm>
        <a:prstGeom prst="rect">
          <a:avLst/>
        </a:prstGeom>
        <a:noFill/>
        <a:ln>
          <a:noFill/>
        </a:ln>
        <a:effectLst/>
      </dsp:spPr>
      <dsp:style>
        <a:lnRef idx="0">
          <a:scrgbClr r="0" g="0" b="0"/>
        </a:lnRef>
        <a:fillRef idx="0">
          <a:scrgbClr r="0" g="0" b="0"/>
        </a:fillRef>
        <a:effectRef idx="0">
          <a:scrgbClr r="0" g="0" b="0"/>
        </a:effectRef>
        <a:fontRef idx="minor"/>
      </dsp:style>
    </dsp:sp>
    <dsp:sp modelId="{5CB7EDD0-D674-4A44-BE24-C24E93C1A2D7}">
      <dsp:nvSpPr>
        <dsp:cNvPr id="0" name=""/>
        <dsp:cNvSpPr/>
      </dsp:nvSpPr>
      <dsp:spPr>
        <a:xfrm rot="5400000">
          <a:off x="4404763" y="1606175"/>
          <a:ext cx="1757562" cy="1529079"/>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r>
            <a:rPr lang="ar-SA" sz="1800" kern="1200" dirty="0">
              <a:cs typeface="+mj-cs"/>
            </a:rPr>
            <a:t>صفحات منصات التواصل الاجتماعي</a:t>
          </a:r>
          <a:endParaRPr lang="en-US" sz="1800" kern="1200" dirty="0">
            <a:cs typeface="+mj-cs"/>
          </a:endParaRPr>
        </a:p>
      </dsp:txBody>
      <dsp:txXfrm rot="-5400000">
        <a:off x="4757285" y="1765821"/>
        <a:ext cx="1052517" cy="1209788"/>
      </dsp:txXfrm>
    </dsp:sp>
    <dsp:sp modelId="{BA58A402-62AF-6A45-8C29-1C1565A1643C}">
      <dsp:nvSpPr>
        <dsp:cNvPr id="0" name=""/>
        <dsp:cNvSpPr/>
      </dsp:nvSpPr>
      <dsp:spPr>
        <a:xfrm rot="5400000">
          <a:off x="3582224" y="3097994"/>
          <a:ext cx="1757562" cy="1529079"/>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rtl="1">
            <a:lnSpc>
              <a:spcPct val="90000"/>
            </a:lnSpc>
            <a:spcBef>
              <a:spcPct val="0"/>
            </a:spcBef>
            <a:spcAft>
              <a:spcPct val="35000"/>
            </a:spcAft>
            <a:buNone/>
          </a:pPr>
          <a:r>
            <a:rPr lang="ar-SA" sz="1700" kern="1200" dirty="0">
              <a:solidFill>
                <a:srgbClr val="FFFF00"/>
              </a:solidFill>
              <a:cs typeface="+mj-cs"/>
            </a:rPr>
            <a:t>تطبيقات الهاتف المحمول</a:t>
          </a:r>
          <a:endParaRPr lang="en-US" sz="1700" kern="1200" dirty="0">
            <a:solidFill>
              <a:srgbClr val="FFFF00"/>
            </a:solidFill>
            <a:cs typeface="+mj-cs"/>
          </a:endParaRPr>
        </a:p>
      </dsp:txBody>
      <dsp:txXfrm rot="-5400000">
        <a:off x="3934746" y="3257640"/>
        <a:ext cx="1052517" cy="1209788"/>
      </dsp:txXfrm>
    </dsp:sp>
    <dsp:sp modelId="{FE360C2D-5371-BC4E-B4AB-FA37754BA97E}">
      <dsp:nvSpPr>
        <dsp:cNvPr id="0" name=""/>
        <dsp:cNvSpPr/>
      </dsp:nvSpPr>
      <dsp:spPr>
        <a:xfrm>
          <a:off x="2108339" y="3686892"/>
          <a:ext cx="1961439" cy="1054537"/>
        </a:xfrm>
        <a:prstGeom prst="rect">
          <a:avLst/>
        </a:prstGeom>
        <a:noFill/>
        <a:ln>
          <a:noFill/>
        </a:ln>
        <a:effectLst/>
      </dsp:spPr>
      <dsp:style>
        <a:lnRef idx="0">
          <a:scrgbClr r="0" g="0" b="0"/>
        </a:lnRef>
        <a:fillRef idx="0">
          <a:scrgbClr r="0" g="0" b="0"/>
        </a:fillRef>
        <a:effectRef idx="0">
          <a:scrgbClr r="0" g="0" b="0"/>
        </a:effectRef>
        <a:fontRef idx="minor"/>
      </dsp:style>
    </dsp:sp>
    <dsp:sp modelId="{15E64321-C1BB-4D4A-A399-C252950F9166}">
      <dsp:nvSpPr>
        <dsp:cNvPr id="0" name=""/>
        <dsp:cNvSpPr/>
      </dsp:nvSpPr>
      <dsp:spPr>
        <a:xfrm rot="5400000">
          <a:off x="1930819" y="3097994"/>
          <a:ext cx="1757562" cy="1529079"/>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rtl="1">
            <a:lnSpc>
              <a:spcPct val="90000"/>
            </a:lnSpc>
            <a:spcBef>
              <a:spcPct val="0"/>
            </a:spcBef>
            <a:spcAft>
              <a:spcPct val="35000"/>
            </a:spcAft>
            <a:buNone/>
          </a:pPr>
          <a:r>
            <a:rPr lang="ar-SA" sz="1600" b="1" kern="1200" dirty="0">
              <a:cs typeface="+mj-cs"/>
            </a:rPr>
            <a:t>البث المباشر </a:t>
          </a:r>
          <a:endParaRPr lang="en-US" sz="1600" b="1" kern="1200" dirty="0">
            <a:cs typeface="+mj-cs"/>
          </a:endParaRPr>
        </a:p>
      </dsp:txBody>
      <dsp:txXfrm rot="-5400000">
        <a:off x="2283341" y="3257640"/>
        <a:ext cx="1052517" cy="1209788"/>
      </dsp:txXfrm>
    </dsp:sp>
  </dsp:spTree>
</dsp:drawing>
</file>

<file path=ppt/diagrams/layout1.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093249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3747548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5816298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9217270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1421526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5123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86994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16916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96396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986644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22662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621906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393730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17826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39228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860445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9977071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241852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395552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934573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206230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100788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123224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50325565"/>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719" r:id="rId12"/>
    <p:sldLayoutId id="2147483720" r:id="rId13"/>
    <p:sldLayoutId id="2147483721" r:id="rId14"/>
    <p:sldLayoutId id="2147483722" r:id="rId15"/>
    <p:sldLayoutId id="2147483723" r:id="rId16"/>
    <p:sldLayoutId id="2147483724" r:id="rId17"/>
    <p:sldLayoutId id="2147483725" r:id="rId18"/>
    <p:sldLayoutId id="2147483660" r:id="rId19"/>
    <p:sldLayoutId id="2147483662" r:id="rId20"/>
    <p:sldLayoutId id="2147483664" r:id="rId21"/>
    <p:sldLayoutId id="2147483665" r:id="rId22"/>
    <p:sldLayoutId id="2147483666" r:id="rId23"/>
    <p:sldLayoutId id="2147483667" r:id="rId24"/>
    <p:sldLayoutId id="2147483668" r:id="rId2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14.xml"/><Relationship Id="rId1" Type="http://schemas.openxmlformats.org/officeDocument/2006/relationships/tags" Target="../tags/tag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notesSlide" Target="../notesSlides/notesSlide3.xml"/><Relationship Id="rId7" Type="http://schemas.openxmlformats.org/officeDocument/2006/relationships/image" Target="../media/image10.png"/><Relationship Id="rId2" Type="http://schemas.openxmlformats.org/officeDocument/2006/relationships/slideLayout" Target="../slideLayouts/slideLayout15.xml"/><Relationship Id="rId1" Type="http://schemas.openxmlformats.org/officeDocument/2006/relationships/tags" Target="../tags/tag2.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1.xml"/><Relationship Id="rId1" Type="http://schemas.openxmlformats.org/officeDocument/2006/relationships/tags" Target="../tags/tag3.xml"/><Relationship Id="rId5" Type="http://schemas.openxmlformats.org/officeDocument/2006/relationships/image" Target="../media/image3.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Layout" Target="../diagrams/layout1.xml"/><Relationship Id="rId7" Type="http://schemas.openxmlformats.org/officeDocument/2006/relationships/image" Target="../media/image22.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3.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3.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5.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6.xml"/><Relationship Id="rId1" Type="http://schemas.openxmlformats.org/officeDocument/2006/relationships/tags" Target="../tags/tag6.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29.tiff"/><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30.tiff"/><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6.xml"/><Relationship Id="rId1" Type="http://schemas.openxmlformats.org/officeDocument/2006/relationships/tags" Target="../tags/tag7.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1.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2.jp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3.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6645571"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529313" y="2653114"/>
            <a:ext cx="4938654" cy="584775"/>
          </a:xfrm>
          <a:prstGeom prst="rect">
            <a:avLst/>
          </a:prstGeom>
          <a:noFill/>
        </p:spPr>
        <p:txBody>
          <a:bodyPr wrap="square" lIns="91440" tIns="45720" rIns="91440" bIns="45720" rtlCol="0" anchor="t">
            <a:spAutoFit/>
          </a:bodyPr>
          <a:lstStyle/>
          <a:p>
            <a:pPr algn="ctr"/>
            <a:r>
              <a:rPr lang="ar-SA" sz="3200" b="1" dirty="0">
                <a:solidFill>
                  <a:srgbClr val="0070C0"/>
                </a:solidFill>
                <a:latin typeface="Times New Roman"/>
                <a:cs typeface="Times New Roman"/>
              </a:rPr>
              <a:t>الصحافة والحملات الإلكترونية </a:t>
            </a:r>
            <a:endParaRPr lang="en-US" sz="3200" b="1" dirty="0">
              <a:solidFill>
                <a:srgbClr val="0070C0"/>
              </a:solidFill>
              <a:latin typeface="Times New Roman"/>
              <a:cs typeface="Times New Roman"/>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6546" y="582944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ar-SA" sz="2800" b="1" dirty="0">
                <a:solidFill>
                  <a:srgbClr val="000000"/>
                </a:solidFill>
                <a:latin typeface="Times New Roman"/>
                <a:cs typeface="Times New Roman"/>
              </a:rPr>
              <a:t>المحاضرة الأولى</a:t>
            </a:r>
            <a:endParaRPr lang="en-US" sz="2800" b="1" dirty="0">
              <a:solidFill>
                <a:srgbClr val="000000"/>
              </a:solidFill>
              <a:latin typeface="Times New Roman"/>
              <a:cs typeface="Times New Roman"/>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332848" y="3298611"/>
            <a:ext cx="1331583" cy="677108"/>
          </a:xfrm>
          <a:prstGeom prst="rect">
            <a:avLst/>
          </a:prstGeom>
          <a:noFill/>
        </p:spPr>
        <p:txBody>
          <a:bodyPr wrap="none" lIns="91440" tIns="45720" rIns="91440" bIns="45720" rtlCol="0" anchor="t">
            <a:spAutoFit/>
          </a:bodyPr>
          <a:lstStyle/>
          <a:p>
            <a:pPr algn="ctr"/>
            <a:r>
              <a:rPr lang="en-JO" sz="1800" b="1"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DGM325</a:t>
            </a:r>
            <a:endParaRPr lang="en-JO" sz="18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147405" y="-475457"/>
            <a:ext cx="6459618" cy="7088188"/>
          </a:xfrm>
          <a:prstGeom prst="ellipse">
            <a:avLst/>
          </a:prstGeom>
          <a:blipFill>
            <a:blip r:embed="rId3">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 name="TextBox 1">
            <a:extLst>
              <a:ext uri="{FF2B5EF4-FFF2-40B4-BE49-F238E27FC236}">
                <a16:creationId xmlns:a16="http://schemas.microsoft.com/office/drawing/2014/main" id="{FC1B1AA2-3965-0442-8268-9AEE4102E4E6}"/>
              </a:ext>
            </a:extLst>
          </p:cNvPr>
          <p:cNvSpPr txBox="1"/>
          <p:nvPr/>
        </p:nvSpPr>
        <p:spPr>
          <a:xfrm>
            <a:off x="1333597" y="3681667"/>
            <a:ext cx="3118338" cy="523220"/>
          </a:xfrm>
          <a:prstGeom prst="rect">
            <a:avLst/>
          </a:prstGeom>
          <a:noFill/>
        </p:spPr>
        <p:txBody>
          <a:bodyPr wrap="square" rtlCol="0">
            <a:spAutoFit/>
          </a:bodyPr>
          <a:lstStyle/>
          <a:p>
            <a:pPr marL="0" algn="ctr" defTabSz="914400" rtl="1" eaLnBrk="1" latinLnBrk="0" hangingPunct="1"/>
            <a:r>
              <a:rPr lang="ar-SA" sz="2800" b="1" dirty="0">
                <a:solidFill>
                  <a:schemeClr val="accent1"/>
                </a:solidFill>
              </a:rPr>
              <a:t>د. منى المصري</a:t>
            </a:r>
            <a:endParaRPr lang="en-JO" sz="2800" b="1" dirty="0">
              <a:solidFill>
                <a:schemeClr val="accent1"/>
              </a:solidFill>
            </a:endParaRPr>
          </a:p>
        </p:txBody>
      </p:sp>
      <p:pic>
        <p:nvPicPr>
          <p:cNvPr id="12" name="Graphic 21">
            <a:extLst>
              <a:ext uri="{FF2B5EF4-FFF2-40B4-BE49-F238E27FC236}">
                <a16:creationId xmlns:a16="http://schemas.microsoft.com/office/drawing/2014/main" id="{77299F2B-C0F1-6C4F-AF9F-1EE0695D967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48013"/>
    </mc:Choice>
    <mc:Fallback xmlns="">
      <p:transition spd="slow" advTm="4801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5500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a:ext>
            </a:extLst>
          </a:blip>
          <a:srcRect/>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72480" y="3015912"/>
            <a:ext cx="6277681" cy="646331"/>
          </a:xfrm>
          <a:prstGeom prst="rect">
            <a:avLst/>
          </a:prstGeom>
          <a:noFill/>
        </p:spPr>
        <p:txBody>
          <a:bodyPr wrap="none" rtlCol="0">
            <a:spAutoFit/>
          </a:bodyPr>
          <a:lstStyle/>
          <a:p>
            <a:r>
              <a:rPr lang="ar-SA" sz="3600" b="1" dirty="0">
                <a:solidFill>
                  <a:srgbClr val="002060"/>
                </a:solidFill>
                <a:latin typeface="Times New Roman" panose="02020603050405020304" pitchFamily="18" charset="0"/>
                <a:cs typeface="Times New Roman" panose="02020603050405020304" pitchFamily="18" charset="0"/>
              </a:rPr>
              <a:t>المحور الأول: مدخل إلى الصحافة الرقمية</a:t>
            </a:r>
            <a:endParaRPr lang="en-US" sz="3600" b="1" dirty="0">
              <a:solidFill>
                <a:srgbClr val="00206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Times New Roman" panose="02020603050405020304" pitchFamily="18" charset="0"/>
                <a:cs typeface="Times New Roman" panose="02020603050405020304" pitchFamily="18" charset="0"/>
              </a:rPr>
              <a:t>المحاضرة الأولى</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Muna AL Masri </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21528" y="168718"/>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8142"/>
    </mc:Choice>
    <mc:Fallback xmlns="">
      <p:transition spd="slow" advTm="814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a:ext>
            </a:extLst>
          </a:blip>
          <a:srcRect/>
          <a:stretch>
            <a:fillRect/>
          </a:stretch>
        </p:blipFill>
        <p:spPr>
          <a:xfrm>
            <a:off x="1127760" y="893705"/>
            <a:ext cx="9059594" cy="4203263"/>
          </a:xfrm>
        </p:spPr>
      </p:pic>
      <p:sp>
        <p:nvSpPr>
          <p:cNvPr id="11" name="Rectangle 10">
            <a:extLst>
              <a:ext uri="{FF2B5EF4-FFF2-40B4-BE49-F238E27FC236}">
                <a16:creationId xmlns:a16="http://schemas.microsoft.com/office/drawing/2014/main" id="{5A075604-73CD-4507-8013-424F369DFDEB}"/>
              </a:ext>
            </a:extLst>
          </p:cNvPr>
          <p:cNvSpPr/>
          <p:nvPr/>
        </p:nvSpPr>
        <p:spPr>
          <a:xfrm>
            <a:off x="4979207" y="71297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667495" y="4387581"/>
            <a:ext cx="4854074" cy="2692019"/>
          </a:xfrm>
          <a:prstGeom prst="rect">
            <a:avLst/>
          </a:prstGeom>
          <a:noFill/>
        </p:spPr>
        <p:txBody>
          <a:bodyPr wrap="square">
            <a:spAutoFit/>
          </a:bodyPr>
          <a:lstStyle/>
          <a:p>
            <a:pPr algn="r" rtl="1">
              <a:lnSpc>
                <a:spcPct val="120000"/>
              </a:lnSpc>
            </a:pPr>
            <a:r>
              <a:rPr lang="ar-JO" b="1" u="sng" dirty="0">
                <a:solidFill>
                  <a:srgbClr val="0070C0"/>
                </a:solidFill>
                <a:latin typeface="Times New Roman" panose="02020603050405020304" pitchFamily="18" charset="0"/>
                <a:cs typeface="Times New Roman" panose="02020603050405020304" pitchFamily="18" charset="0"/>
              </a:rPr>
              <a:t>مقدمة في الصحافة الرقمية :</a:t>
            </a:r>
          </a:p>
          <a:p>
            <a:pPr marL="285750" indent="-285750" algn="r" rtl="1">
              <a:lnSpc>
                <a:spcPct val="120000"/>
              </a:lnSpc>
              <a:buFont typeface="Arial" panose="020B0604020202020204" pitchFamily="34" charset="0"/>
              <a:buChar char="•"/>
            </a:pPr>
            <a:endParaRPr lang="ar-JO" sz="1400" dirty="0">
              <a:solidFill>
                <a:srgbClr val="0070C0"/>
              </a:solidFill>
              <a:latin typeface="Times New Roman" panose="02020603050405020304" pitchFamily="18" charset="0"/>
              <a:cs typeface="Times New Roman" panose="02020603050405020304" pitchFamily="18" charset="0"/>
            </a:endParaRPr>
          </a:p>
          <a:p>
            <a:pPr marL="285750" indent="-285750" algn="r" rtl="1">
              <a:lnSpc>
                <a:spcPct val="120000"/>
              </a:lnSpc>
              <a:buFont typeface="Arial" panose="020B0604020202020204" pitchFamily="34" charset="0"/>
              <a:buChar char="•"/>
            </a:pPr>
            <a:r>
              <a:rPr lang="ar-JO" sz="1600" dirty="0">
                <a:solidFill>
                  <a:srgbClr val="0070C0"/>
                </a:solidFill>
                <a:latin typeface="Times New Roman" panose="02020603050405020304" pitchFamily="18" charset="0"/>
                <a:cs typeface="Times New Roman" panose="02020603050405020304" pitchFamily="18" charset="0"/>
              </a:rPr>
              <a:t>الصحافة التقليدية والصحافة الرقمية: الخصائص والاختلافات </a:t>
            </a:r>
          </a:p>
          <a:p>
            <a:pPr marL="285750" indent="-285750" algn="r" rtl="1">
              <a:lnSpc>
                <a:spcPct val="120000"/>
              </a:lnSpc>
              <a:buFont typeface="Arial" panose="020B0604020202020204" pitchFamily="34" charset="0"/>
              <a:buChar char="•"/>
            </a:pPr>
            <a:endParaRPr lang="ar-JO" sz="1600" dirty="0">
              <a:solidFill>
                <a:srgbClr val="0070C0"/>
              </a:solidFill>
              <a:latin typeface="Times New Roman" panose="02020603050405020304" pitchFamily="18" charset="0"/>
              <a:cs typeface="Times New Roman" panose="02020603050405020304" pitchFamily="18" charset="0"/>
            </a:endParaRPr>
          </a:p>
          <a:p>
            <a:pPr marL="285750" indent="-285750" algn="r" rtl="1">
              <a:lnSpc>
                <a:spcPct val="120000"/>
              </a:lnSpc>
              <a:buFont typeface="Arial" panose="020B0604020202020204" pitchFamily="34" charset="0"/>
              <a:buChar char="•"/>
            </a:pPr>
            <a:r>
              <a:rPr lang="ar-JO" sz="1600" dirty="0">
                <a:solidFill>
                  <a:srgbClr val="0070C0"/>
                </a:solidFill>
                <a:latin typeface="Times New Roman" panose="02020603050405020304" pitchFamily="18" charset="0"/>
                <a:cs typeface="Times New Roman" panose="02020603050405020304" pitchFamily="18" charset="0"/>
              </a:rPr>
              <a:t>التحول الرقمي في الصناعة الإعلامية </a:t>
            </a:r>
          </a:p>
          <a:p>
            <a:pPr algn="r" rtl="1">
              <a:lnSpc>
                <a:spcPct val="120000"/>
              </a:lnSpc>
            </a:pPr>
            <a:endParaRPr lang="ar-JO" sz="1600" dirty="0">
              <a:solidFill>
                <a:srgbClr val="0070C0"/>
              </a:solidFill>
              <a:latin typeface="Times New Roman" panose="02020603050405020304" pitchFamily="18" charset="0"/>
              <a:cs typeface="Times New Roman" panose="02020603050405020304" pitchFamily="18" charset="0"/>
            </a:endParaRPr>
          </a:p>
          <a:p>
            <a:pPr marL="285750" indent="-285750" algn="r" rtl="1">
              <a:lnSpc>
                <a:spcPct val="120000"/>
              </a:lnSpc>
              <a:buFont typeface="Arial" panose="020B0604020202020204" pitchFamily="34" charset="0"/>
              <a:buChar char="•"/>
            </a:pPr>
            <a:r>
              <a:rPr lang="ar-JO" sz="1600" dirty="0">
                <a:solidFill>
                  <a:srgbClr val="0070C0"/>
                </a:solidFill>
                <a:latin typeface="Times New Roman" panose="02020603050405020304" pitchFamily="18" charset="0"/>
                <a:cs typeface="Times New Roman" panose="02020603050405020304" pitchFamily="18" charset="0"/>
              </a:rPr>
              <a:t>نماذج أعمال في الصحافة الرقمية</a:t>
            </a:r>
          </a:p>
          <a:p>
            <a:pPr>
              <a:lnSpc>
                <a:spcPct val="120000"/>
              </a:lnSpc>
            </a:pPr>
            <a:endParaRPr lang="ar-JO" sz="1600" dirty="0">
              <a:solidFill>
                <a:schemeClr val="bg1"/>
              </a:solidFill>
              <a:latin typeface="Times New Roman" panose="02020603050405020304" pitchFamily="18" charset="0"/>
              <a:cs typeface="Times New Roman" panose="02020603050405020304" pitchFamily="18" charset="0"/>
            </a:endParaRPr>
          </a:p>
          <a:p>
            <a:pPr>
              <a:lnSpc>
                <a:spcPct val="120000"/>
              </a:lnSpc>
            </a:pPr>
            <a:endParaRPr lang="en-US" sz="14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3041" y="1133948"/>
            <a:ext cx="2433680" cy="584775"/>
          </a:xfrm>
          <a:prstGeom prst="rect">
            <a:avLst/>
          </a:prstGeom>
          <a:noFill/>
        </p:spPr>
        <p:txBody>
          <a:bodyPr wrap="none" rtlCol="0">
            <a:spAutoFit/>
          </a:bodyPr>
          <a:lstStyle/>
          <a:p>
            <a:r>
              <a:rPr lang="ar-SA" sz="3200" b="1" dirty="0">
                <a:solidFill>
                  <a:srgbClr val="00B0F0"/>
                </a:solidFill>
                <a:latin typeface="Times New Roman" panose="02020603050405020304" pitchFamily="18" charset="0"/>
                <a:cs typeface="Times New Roman" panose="02020603050405020304" pitchFamily="18" charset="0"/>
              </a:rPr>
              <a:t>محاور المحاضرة</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id="{183B5688-FE98-684A-8FDB-4023CCDDD82C}"/>
              </a:ext>
            </a:extLst>
          </p:cNvPr>
          <p:cNvSpPr txBox="1"/>
          <p:nvPr/>
        </p:nvSpPr>
        <p:spPr>
          <a:xfrm>
            <a:off x="5186248" y="1010838"/>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3AF891A1-5E65-1F40-B3B8-5B30BA1E9E0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0" y="-5157"/>
            <a:ext cx="2167583" cy="1012113"/>
          </a:xfrm>
          <a:prstGeom prst="rect">
            <a:avLst/>
          </a:prstGeom>
        </p:spPr>
      </p:pic>
    </p:spTree>
    <p:custDataLst>
      <p:tags r:id="rId1"/>
    </p:custDataLst>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50337"/>
    </mc:Choice>
    <mc:Fallback xmlns="">
      <p:transition spd="slow" advTm="503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1000"/>
                                        <p:tgtEl>
                                          <p:spTgt spid="34"/>
                                        </p:tgtEl>
                                      </p:cBhvr>
                                    </p:animEffect>
                                    <p:anim calcmode="lin" valueType="num">
                                      <p:cBhvr>
                                        <p:cTn id="8" dur="1000" fill="hold"/>
                                        <p:tgtEl>
                                          <p:spTgt spid="34"/>
                                        </p:tgtEl>
                                        <p:attrNameLst>
                                          <p:attrName>ppt_x</p:attrName>
                                        </p:attrNameLst>
                                      </p:cBhvr>
                                      <p:tavLst>
                                        <p:tav tm="0">
                                          <p:val>
                                            <p:strVal val="#ppt_x"/>
                                          </p:val>
                                        </p:tav>
                                        <p:tav tm="100000">
                                          <p:val>
                                            <p:strVal val="#ppt_x"/>
                                          </p:val>
                                        </p:tav>
                                      </p:tavLst>
                                    </p:anim>
                                    <p:anim calcmode="lin" valueType="num">
                                      <p:cBhvr>
                                        <p:cTn id="9" dur="900" decel="100000" fill="hold"/>
                                        <p:tgtEl>
                                          <p:spTgt spid="3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D5347F8A-91CF-7D47-B97E-5C95EED19991}"/>
              </a:ext>
            </a:extLst>
          </p:cNvPr>
          <p:cNvPicPr>
            <a:picLocks noGrp="1" noChangeAspect="1"/>
          </p:cNvPicPr>
          <p:nvPr>
            <p:ph type="pic" sz="quarter" idx="10"/>
          </p:nvPr>
        </p:nvPicPr>
        <p:blipFill>
          <a:blip r:embed="rId4">
            <a:extLst>
              <a:ext uri="{28A0092B-C50C-407E-A947-70E740481C1C}">
                <a14:useLocalDpi xmlns:a14="http://schemas.microsoft.com/office/drawing/2010/main"/>
              </a:ext>
            </a:extLst>
          </a:blip>
          <a:srcRect l="231" r="231"/>
          <a:stretch>
            <a:fillRect/>
          </a:stretch>
        </p:blipFill>
        <p:spPr>
          <a:xfrm>
            <a:off x="19924" y="0"/>
            <a:ext cx="6379230" cy="6408972"/>
          </a:xfrm>
        </p:spPr>
      </p:pic>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784761" y="1246779"/>
            <a:ext cx="4113898" cy="584775"/>
          </a:xfrm>
          <a:prstGeom prst="rect">
            <a:avLst/>
          </a:prstGeom>
          <a:noFill/>
        </p:spPr>
        <p:txBody>
          <a:bodyPr wrap="square" rtlCol="0">
            <a:spAutoFit/>
          </a:bodyPr>
          <a:lstStyle/>
          <a:p>
            <a:pPr algn="ctr"/>
            <a:r>
              <a:rPr lang="ar-SA" sz="3200" b="1" dirty="0">
                <a:solidFill>
                  <a:srgbClr val="00B0F0"/>
                </a:solidFill>
                <a:latin typeface="Times New Roman" panose="02020603050405020304" pitchFamily="18" charset="0"/>
                <a:cs typeface="Times New Roman" panose="02020603050405020304" pitchFamily="18" charset="0"/>
              </a:rPr>
              <a:t>الصحافة التقليدية</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974186" y="2142175"/>
            <a:ext cx="8135231" cy="4524315"/>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JO" dirty="0">
                <a:solidFill>
                  <a:srgbClr val="0070C0"/>
                </a:solidFill>
                <a:latin typeface="Times New Roman" panose="02020603050405020304" pitchFamily="18" charset="0"/>
                <a:cs typeface="Times New Roman" panose="02020603050405020304" pitchFamily="18" charset="0"/>
              </a:rPr>
              <a:t>تعرف الصحافة التقليدية بأنها: عملية جمع المعلومات، تحريرها، ثم نشرها عبر وسائل الإعلام المطبوعة مثل الصحف والمجلات، أو المسموعة مثل الإذاعة، أو المرئية مثل التلفزيون</a:t>
            </a:r>
          </a:p>
          <a:p>
            <a:pPr marL="285750" indent="-285750" algn="just" rtl="1">
              <a:lnSpc>
                <a:spcPct val="150000"/>
              </a:lnSpc>
              <a:buFont typeface="Arial" panose="020B0604020202020204" pitchFamily="34" charset="0"/>
              <a:buChar char="•"/>
            </a:pPr>
            <a:r>
              <a:rPr lang="ar-JO" dirty="0">
                <a:solidFill>
                  <a:srgbClr val="00B0F0"/>
                </a:solidFill>
                <a:latin typeface="Times New Roman" panose="02020603050405020304" pitchFamily="18" charset="0"/>
                <a:cs typeface="Times New Roman" panose="02020603050405020304" pitchFamily="18" charset="0"/>
              </a:rPr>
              <a:t>كما تُعرّف أيضًا بأنها نظام اتصالي مؤسسي، يسعى إلى تزويد الجمهور العام بالأخبار والآراء والمعلومات من خلال وسائل إعلام محددة، ويعتمد على معايير مهنية مثل الدقة، التوازن، والتحقق من المصادر. وتُمارَس غالبًا من خلال مؤسسات مركزية، كالصحف اليومية أو القنوات التلفزيونية، ويخضع إنتاجها لمراحل تحرير واضحة</a:t>
            </a:r>
          </a:p>
          <a:p>
            <a:pPr marL="285750" indent="-285750" algn="just" rtl="1">
              <a:lnSpc>
                <a:spcPct val="150000"/>
              </a:lnSpc>
              <a:buFont typeface="Arial" panose="020B0604020202020204" pitchFamily="34" charset="0"/>
              <a:buChar char="•"/>
            </a:pPr>
            <a:r>
              <a:rPr lang="ar-JO" dirty="0">
                <a:solidFill>
                  <a:srgbClr val="0070C0"/>
                </a:solidFill>
                <a:latin typeface="Times New Roman" panose="02020603050405020304" pitchFamily="18" charset="0"/>
                <a:cs typeface="Times New Roman" panose="02020603050405020304" pitchFamily="18" charset="0"/>
              </a:rPr>
              <a:t>هي صحافة أحادية الاتجاه، بمعنى أن المحتوى ينتقل من الصحفي إلى الجمهور دون تفاعل مباشر</a:t>
            </a:r>
          </a:p>
          <a:p>
            <a:pPr algn="r" rtl="1">
              <a:lnSpc>
                <a:spcPct val="150000"/>
              </a:lnSpc>
            </a:pPr>
            <a:endParaRPr lang="ar-JO" dirty="0">
              <a:solidFill>
                <a:schemeClr val="bg1"/>
              </a:solidFill>
              <a:latin typeface="Times New Roman" panose="02020603050405020304" pitchFamily="18" charset="0"/>
              <a:cs typeface="Times New Roman" panose="02020603050405020304" pitchFamily="18" charset="0"/>
            </a:endParaRPr>
          </a:p>
          <a:p>
            <a:pPr algn="r" rtl="1">
              <a:lnSpc>
                <a:spcPct val="150000"/>
              </a:lnSpc>
            </a:pPr>
            <a:endParaRPr lang="en-US" dirty="0">
              <a:solidFill>
                <a:schemeClr val="bg1"/>
              </a:solidFill>
              <a:latin typeface="Times New Roman" panose="02020603050405020304" pitchFamily="18" charset="0"/>
              <a:cs typeface="Times New Roman" panose="02020603050405020304" pitchFamily="18" charset="0"/>
            </a:endParaRPr>
          </a:p>
          <a:p>
            <a:pPr algn="r" rtl="1">
              <a:lnSpc>
                <a:spcPct val="150000"/>
              </a:lnSpc>
            </a:pPr>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5488814" y="93615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5843450" y="1246779"/>
            <a:ext cx="819100" cy="769441"/>
          </a:xfrm>
          <a:prstGeom prst="rect">
            <a:avLst/>
          </a:prstGeom>
          <a:noFill/>
        </p:spPr>
        <p:txBody>
          <a:bodyPr wrap="square" rtlCol="0">
            <a:spAutoFit/>
          </a:bodyPr>
          <a:lstStyle/>
          <a:p>
            <a:pPr marL="0" algn="ctr" defTabSz="914400" rtl="1" eaLnBrk="1" latinLnBrk="0" hangingPunct="1"/>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Right Arrow 8">
            <a:extLst>
              <a:ext uri="{FF2B5EF4-FFF2-40B4-BE49-F238E27FC236}">
                <a16:creationId xmlns:a16="http://schemas.microsoft.com/office/drawing/2014/main" id="{CB929603-9B5F-1B44-AE11-D63B0A886777}"/>
              </a:ext>
            </a:extLst>
          </p:cNvPr>
          <p:cNvSpPr/>
          <p:nvPr/>
        </p:nvSpPr>
        <p:spPr>
          <a:xfrm>
            <a:off x="6096000" y="6075873"/>
            <a:ext cx="914400" cy="37141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JO"/>
          </a:p>
        </p:txBody>
      </p:sp>
      <p:pic>
        <p:nvPicPr>
          <p:cNvPr id="16" name="Graphic 15" descr="Group">
            <a:extLst>
              <a:ext uri="{FF2B5EF4-FFF2-40B4-BE49-F238E27FC236}">
                <a16:creationId xmlns:a16="http://schemas.microsoft.com/office/drawing/2014/main" id="{01CD2776-79FF-E745-82D3-C2BD0FA2D13F}"/>
              </a:ext>
            </a:extLst>
          </p:cNvPr>
          <p:cNvPicPr>
            <a:picLocks noChangeAspect="1"/>
          </p:cNvPicPr>
          <p:nvPr/>
        </p:nvPicPr>
        <p:blipFill>
          <a:blip r:embed="rId5">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7062670" y="5804380"/>
            <a:ext cx="1054812" cy="914400"/>
          </a:xfrm>
          <a:prstGeom prst="rect">
            <a:avLst/>
          </a:prstGeom>
        </p:spPr>
      </p:pic>
      <p:pic>
        <p:nvPicPr>
          <p:cNvPr id="18" name="Graphic 17" descr="Newspaper">
            <a:extLst>
              <a:ext uri="{FF2B5EF4-FFF2-40B4-BE49-F238E27FC236}">
                <a16:creationId xmlns:a16="http://schemas.microsoft.com/office/drawing/2014/main" id="{C8A14984-77FF-1F45-897D-636C801EE675}"/>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4891622" y="5599845"/>
            <a:ext cx="1152108" cy="1152108"/>
          </a:xfrm>
          <a:prstGeom prst="rect">
            <a:avLst/>
          </a:prstGeom>
        </p:spPr>
      </p:pic>
      <p:pic>
        <p:nvPicPr>
          <p:cNvPr id="14" name="Graphic 21">
            <a:extLst>
              <a:ext uri="{FF2B5EF4-FFF2-40B4-BE49-F238E27FC236}">
                <a16:creationId xmlns:a16="http://schemas.microsoft.com/office/drawing/2014/main" id="{510A9B53-3528-F642-8EED-0D9CBA3A5A43}"/>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1331" y="-106364"/>
            <a:ext cx="2554769" cy="1192903"/>
          </a:xfrm>
          <a:prstGeom prst="rect">
            <a:avLst/>
          </a:prstGeom>
        </p:spPr>
      </p:pic>
    </p:spTree>
    <p:custDataLst>
      <p:tags r:id="rId1"/>
    </p:custDataLst>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202778"/>
    </mc:Choice>
    <mc:Fallback xmlns="">
      <p:transition spd="slow" advTm="20277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strips(downLeft)">
                                      <p:cBhvr>
                                        <p:cTn id="7" dur="500"/>
                                        <p:tgtEl>
                                          <p:spTgt spid="3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31">
                                            <p:txEl>
                                              <p:pRg st="1" end="1"/>
                                            </p:txEl>
                                          </p:spTgt>
                                        </p:tgtEl>
                                        <p:attrNameLst>
                                          <p:attrName>style.visibility</p:attrName>
                                        </p:attrNameLst>
                                      </p:cBhvr>
                                      <p:to>
                                        <p:strVal val="visible"/>
                                      </p:to>
                                    </p:set>
                                    <p:animEffect transition="in" filter="strips(downLeft)">
                                      <p:cBhvr>
                                        <p:cTn id="12" dur="500"/>
                                        <p:tgtEl>
                                          <p:spTgt spid="3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nodeType="clickEffect">
                                  <p:stCondLst>
                                    <p:cond delay="0"/>
                                  </p:stCondLst>
                                  <p:childTnLst>
                                    <p:set>
                                      <p:cBhvr>
                                        <p:cTn id="16" dur="1" fill="hold">
                                          <p:stCondLst>
                                            <p:cond delay="0"/>
                                          </p:stCondLst>
                                        </p:cTn>
                                        <p:tgtEl>
                                          <p:spTgt spid="31">
                                            <p:txEl>
                                              <p:pRg st="2" end="2"/>
                                            </p:txEl>
                                          </p:spTgt>
                                        </p:tgtEl>
                                        <p:attrNameLst>
                                          <p:attrName>style.visibility</p:attrName>
                                        </p:attrNameLst>
                                      </p:cBhvr>
                                      <p:to>
                                        <p:strVal val="visible"/>
                                      </p:to>
                                    </p:set>
                                    <p:animEffect transition="in" filter="strips(downLeft)">
                                      <p:cBhvr>
                                        <p:cTn id="17" dur="500"/>
                                        <p:tgtEl>
                                          <p:spTgt spid="3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784761" y="1246779"/>
            <a:ext cx="4113898" cy="584775"/>
          </a:xfrm>
          <a:prstGeom prst="rect">
            <a:avLst/>
          </a:prstGeom>
          <a:noFill/>
        </p:spPr>
        <p:txBody>
          <a:bodyPr wrap="square" rtlCol="0">
            <a:spAutoFit/>
          </a:bodyPr>
          <a:lstStyle/>
          <a:p>
            <a:pPr algn="ctr"/>
            <a:r>
              <a:rPr lang="ar-SA" sz="3200" b="1" dirty="0">
                <a:solidFill>
                  <a:srgbClr val="00B0F0"/>
                </a:solidFill>
                <a:latin typeface="Times New Roman" panose="02020603050405020304" pitchFamily="18" charset="0"/>
                <a:cs typeface="Times New Roman" panose="02020603050405020304" pitchFamily="18" charset="0"/>
              </a:rPr>
              <a:t>الصحافة: النموذج التقليدي</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880339" y="3005948"/>
            <a:ext cx="8135231" cy="2862322"/>
          </a:xfrm>
          <a:prstGeom prst="rect">
            <a:avLst/>
          </a:prstGeom>
          <a:noFill/>
        </p:spPr>
        <p:txBody>
          <a:bodyPr wrap="square" rtlCol="0">
            <a:spAutoFit/>
          </a:bodyPr>
          <a:lstStyle/>
          <a:p>
            <a:pPr algn="just" rtl="1">
              <a:lnSpc>
                <a:spcPct val="150000"/>
              </a:lnSpc>
            </a:pPr>
            <a:r>
              <a:rPr lang="ar-JO" dirty="0">
                <a:solidFill>
                  <a:srgbClr val="0070C0"/>
                </a:solidFill>
                <a:latin typeface="Times New Roman" panose="02020603050405020304" pitchFamily="18" charset="0"/>
                <a:cs typeface="Times New Roman" panose="02020603050405020304" pitchFamily="18" charset="0"/>
              </a:rPr>
              <a:t>إن النموذج التقليدي للصحافة لم يعد يساير التطورات الرقمية الحاصلة في المهنة، لأن مواقع التواصل الاجتماعي، وأولوية اللحظة، وسرعة تدفق الأخبار المتتالية، قد أثَّر بشكل كبير على هذا النموذج. </a:t>
            </a:r>
          </a:p>
          <a:p>
            <a:pPr algn="just" rtl="1">
              <a:lnSpc>
                <a:spcPct val="150000"/>
              </a:lnSpc>
            </a:pPr>
            <a:r>
              <a:rPr lang="ar-JO" dirty="0">
                <a:solidFill>
                  <a:srgbClr val="0070C0"/>
                </a:solidFill>
                <a:latin typeface="Times New Roman" panose="02020603050405020304" pitchFamily="18" charset="0"/>
                <a:cs typeface="Times New Roman" panose="02020603050405020304" pitchFamily="18" charset="0"/>
              </a:rPr>
              <a:t>وعلى الرغم من كل هذه التحولات، فإن الصحافة مهنة فكرية شريفة، تتطلب جُهداً وصرامةً ونزاهةً وثقافةً ووقتاً ووسائلَ مُساعِدة، وتُساهِم في بناء مجتمَعِ المُواطنة والديمقراطية، إضافةً إلى أنَّها تُساهِم في تشكيل الذاكرة الجَماعية. </a:t>
            </a:r>
            <a:r>
              <a:rPr lang="ar-JO" dirty="0">
                <a:solidFill>
                  <a:schemeClr val="accent2">
                    <a:lumMod val="75000"/>
                  </a:schemeClr>
                </a:solidFill>
                <a:latin typeface="Times New Roman" panose="02020603050405020304" pitchFamily="18" charset="0"/>
                <a:cs typeface="Times New Roman" panose="02020603050405020304" pitchFamily="18" charset="0"/>
              </a:rPr>
              <a:t>وفق لتصريح الدكتور سالم المالك المدير العام للإيسيسكو </a:t>
            </a:r>
            <a:r>
              <a:rPr lang="ar-JO" dirty="0">
                <a:solidFill>
                  <a:schemeClr val="bg1"/>
                </a:solidFill>
                <a:latin typeface="Times New Roman" panose="02020603050405020304" pitchFamily="18" charset="0"/>
                <a:cs typeface="Times New Roman" panose="02020603050405020304" pitchFamily="18" charset="0"/>
              </a:rPr>
              <a:t>.</a:t>
            </a:r>
          </a:p>
          <a:p>
            <a:pPr marL="285750" indent="-285750" algn="just" rtl="1">
              <a:lnSpc>
                <a:spcPct val="150000"/>
              </a:lnSpc>
              <a:buFont typeface="Arial" panose="020B0604020202020204" pitchFamily="34" charset="0"/>
              <a:buChar char="•"/>
            </a:pPr>
            <a:endParaRPr lang="ar-JO"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5488814" y="93615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5843450" y="1246779"/>
            <a:ext cx="819100" cy="769441"/>
          </a:xfrm>
          <a:prstGeom prst="rect">
            <a:avLst/>
          </a:prstGeom>
          <a:noFill/>
        </p:spPr>
        <p:txBody>
          <a:bodyPr wrap="square" rtlCol="0">
            <a:spAutoFit/>
          </a:bodyPr>
          <a:lstStyle/>
          <a:p>
            <a:pPr marL="0" algn="ctr" defTabSz="914400" rtl="1" eaLnBrk="1" latinLnBrk="0" hangingPunct="1"/>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5" name="Picture Placeholder 4">
            <a:extLst>
              <a:ext uri="{FF2B5EF4-FFF2-40B4-BE49-F238E27FC236}">
                <a16:creationId xmlns:a16="http://schemas.microsoft.com/office/drawing/2014/main" id="{3A5E8DF5-D560-544A-B673-F74D90CDE759}"/>
              </a:ext>
            </a:extLst>
          </p:cNvPr>
          <p:cNvPicPr>
            <a:picLocks noGrp="1" noChangeAspect="1"/>
          </p:cNvPicPr>
          <p:nvPr>
            <p:ph type="pic" sz="quarter" idx="10"/>
          </p:nvPr>
        </p:nvPicPr>
        <p:blipFill>
          <a:blip r:embed="rId3">
            <a:extLst>
              <a:ext uri="{28A0092B-C50C-407E-A947-70E740481C1C}">
                <a14:useLocalDpi xmlns:a14="http://schemas.microsoft.com/office/drawing/2010/main"/>
              </a:ext>
            </a:extLst>
          </a:blip>
          <a:srcRect/>
          <a:stretch>
            <a:fillRect/>
          </a:stretch>
        </p:blipFill>
        <p:spPr/>
      </p:pic>
      <p:pic>
        <p:nvPicPr>
          <p:cNvPr id="11" name="Graphic 21">
            <a:extLst>
              <a:ext uri="{FF2B5EF4-FFF2-40B4-BE49-F238E27FC236}">
                <a16:creationId xmlns:a16="http://schemas.microsoft.com/office/drawing/2014/main" id="{6BADE67D-B4AB-6E43-ADE7-814D0782098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976995" y="0"/>
            <a:ext cx="2337991" cy="1091682"/>
          </a:xfrm>
          <a:prstGeom prst="rect">
            <a:avLst/>
          </a:prstGeom>
        </p:spPr>
      </p:pic>
    </p:spTree>
    <p:extLst>
      <p:ext uri="{BB962C8B-B14F-4D97-AF65-F5344CB8AC3E}">
        <p14:creationId xmlns:p14="http://schemas.microsoft.com/office/powerpoint/2010/main" val="1843297095"/>
      </p:ext>
    </p:extLst>
  </p:cSld>
  <p:clrMapOvr>
    <a:masterClrMapping/>
  </p:clrMapOvr>
  <mc:AlternateContent xmlns:mc="http://schemas.openxmlformats.org/markup-compatibility/2006" xmlns:p14="http://schemas.microsoft.com/office/powerpoint/2010/main">
    <mc:Choice Requires="p14">
      <p:transition spd="slow" p14:dur="2000" advTm="201490"/>
    </mc:Choice>
    <mc:Fallback xmlns="">
      <p:transition spd="slow" advTm="20149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53250" y="476393"/>
            <a:ext cx="99222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91761" y="121333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06887" y="952845"/>
            <a:ext cx="10804467" cy="55956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35334" y="1144466"/>
            <a:ext cx="10547572" cy="3730317"/>
          </a:xfrm>
          <a:prstGeom prst="rect">
            <a:avLst/>
          </a:prstGeom>
          <a:noFill/>
        </p:spPr>
        <p:txBody>
          <a:bodyPr wrap="square" rtlCol="0">
            <a:spAutoFit/>
          </a:bodyPr>
          <a:lstStyle/>
          <a:p>
            <a:pPr algn="just" rtl="1">
              <a:lnSpc>
                <a:spcPct val="150000"/>
              </a:lnSpc>
            </a:pPr>
            <a:r>
              <a:rPr lang="ar-SA" sz="2000" dirty="0">
                <a:solidFill>
                  <a:srgbClr val="2D3956"/>
                </a:solidFill>
                <a:latin typeface="Times New Roman" panose="02020603050405020304" pitchFamily="18" charset="0"/>
                <a:cs typeface="Times New Roman" panose="02020603050405020304" pitchFamily="18" charset="0"/>
              </a:rPr>
              <a:t>لطالما احتلت الصحافة الورقية مكانة الصدارة في المشهد الإعلامي المقروء لعقودٍ عديدة، وذلك قبل أن تشهد صناعة الإعلام تحولات جذرية مع ظهور التقنيات الحديثة التي أسهمت في نشوء ما </a:t>
            </a:r>
            <a:r>
              <a:rPr lang="ar-SA" sz="2000" b="1" u="sng" dirty="0">
                <a:solidFill>
                  <a:srgbClr val="2D3956"/>
                </a:solidFill>
                <a:latin typeface="Times New Roman" panose="02020603050405020304" pitchFamily="18" charset="0"/>
                <a:cs typeface="Times New Roman" panose="02020603050405020304" pitchFamily="18" charset="0"/>
              </a:rPr>
              <a:t>يُعرف بالإعلام الجديد أو البديل</a:t>
            </a:r>
            <a:r>
              <a:rPr lang="ar-SA" sz="2000" dirty="0">
                <a:solidFill>
                  <a:srgbClr val="2D3956"/>
                </a:solidFill>
                <a:latin typeface="Times New Roman" panose="02020603050405020304" pitchFamily="18" charset="0"/>
                <a:cs typeface="Times New Roman" panose="02020603050405020304" pitchFamily="18" charset="0"/>
              </a:rPr>
              <a:t>، والذي يتضمن أيضًا الإعلام الفوري </a:t>
            </a:r>
            <a:r>
              <a:rPr lang="ar-SA" sz="2000" b="1" dirty="0">
                <a:solidFill>
                  <a:srgbClr val="2D3956"/>
                </a:solidFill>
                <a:latin typeface="Times New Roman" panose="02020603050405020304" pitchFamily="18" charset="0"/>
                <a:cs typeface="Times New Roman" panose="02020603050405020304" pitchFamily="18" charset="0"/>
              </a:rPr>
              <a:t>وإعلام المواطن. </a:t>
            </a:r>
            <a:endParaRPr lang="en-US" sz="2000" b="1" dirty="0">
              <a:solidFill>
                <a:srgbClr val="2D3956"/>
              </a:solidFill>
              <a:latin typeface="Times New Roman" panose="02020603050405020304" pitchFamily="18" charset="0"/>
              <a:cs typeface="Times New Roman" panose="02020603050405020304" pitchFamily="18" charset="0"/>
            </a:endParaRPr>
          </a:p>
          <a:p>
            <a:pPr algn="just" rtl="1">
              <a:lnSpc>
                <a:spcPct val="150000"/>
              </a:lnSpc>
            </a:pPr>
            <a:r>
              <a:rPr lang="ar-SA" sz="2000" dirty="0">
                <a:solidFill>
                  <a:srgbClr val="2D3956"/>
                </a:solidFill>
                <a:latin typeface="Times New Roman" panose="02020603050405020304" pitchFamily="18" charset="0"/>
                <a:cs typeface="Times New Roman" panose="02020603050405020304" pitchFamily="18" charset="0"/>
              </a:rPr>
              <a:t>يتميز هذا النمط الإعلامي بقدرته على نقل الأخبار تلقائيًا، </a:t>
            </a:r>
            <a:r>
              <a:rPr lang="ar-SA" sz="2000" b="1" u="sng" dirty="0">
                <a:solidFill>
                  <a:srgbClr val="2D3956"/>
                </a:solidFill>
                <a:latin typeface="Times New Roman" panose="02020603050405020304" pitchFamily="18" charset="0"/>
                <a:cs typeface="Times New Roman" panose="02020603050405020304" pitchFamily="18" charset="0"/>
              </a:rPr>
              <a:t>وعرض الصور المباشرة</a:t>
            </a:r>
            <a:r>
              <a:rPr lang="ar-SA" sz="2000" dirty="0">
                <a:solidFill>
                  <a:srgbClr val="2D3956"/>
                </a:solidFill>
                <a:latin typeface="Times New Roman" panose="02020603050405020304" pitchFamily="18" charset="0"/>
                <a:cs typeface="Times New Roman" panose="02020603050405020304" pitchFamily="18" charset="0"/>
              </a:rPr>
              <a:t>، وتوفير متابعة مستمرة للأحداث العالمية بشكل فوري وسريع، مدعومًا بالمؤثرات الصوتية والتغطية من موقع الحدث ذاته. </a:t>
            </a:r>
            <a:endParaRPr lang="en-US" sz="2000" dirty="0">
              <a:solidFill>
                <a:srgbClr val="2D3956"/>
              </a:solidFill>
              <a:latin typeface="Times New Roman" panose="02020603050405020304" pitchFamily="18" charset="0"/>
              <a:cs typeface="Times New Roman" panose="02020603050405020304" pitchFamily="18" charset="0"/>
            </a:endParaRPr>
          </a:p>
          <a:p>
            <a:pPr algn="just" rtl="1">
              <a:lnSpc>
                <a:spcPct val="150000"/>
              </a:lnSpc>
            </a:pPr>
            <a:r>
              <a:rPr lang="ar-SA" sz="2000" b="1" u="sng" dirty="0">
                <a:solidFill>
                  <a:schemeClr val="accent2">
                    <a:lumMod val="75000"/>
                  </a:schemeClr>
                </a:solidFill>
                <a:latin typeface="Times New Roman" panose="02020603050405020304" pitchFamily="18" charset="0"/>
                <a:cs typeface="Times New Roman" panose="02020603050405020304" pitchFamily="18" charset="0"/>
              </a:rPr>
              <a:t>وبذلك، </a:t>
            </a:r>
            <a:r>
              <a:rPr lang="ar-SA" sz="2000" dirty="0">
                <a:solidFill>
                  <a:srgbClr val="2D3956"/>
                </a:solidFill>
                <a:latin typeface="Times New Roman" panose="02020603050405020304" pitchFamily="18" charset="0"/>
                <a:cs typeface="Times New Roman" panose="02020603050405020304" pitchFamily="18" charset="0"/>
              </a:rPr>
              <a:t>تتفوق الصحيفة الإلكترونية في أدائها الوظيفي على وسائل الإعلام التقليدية مجتمعة، سواءً كانت إذاعة أو تلفزيونًا أو صحيفة ورقية، لتصبح الصحافة الرقمية في منافسة شاملة مع كافة هذه الوسائل </a:t>
            </a:r>
          </a:p>
          <a:p>
            <a:pPr algn="just" rtl="1">
              <a:lnSpc>
                <a:spcPct val="150000"/>
              </a:lnSpc>
            </a:pPr>
            <a:r>
              <a:rPr lang="ar-SA" sz="1600" dirty="0">
                <a:solidFill>
                  <a:srgbClr val="2D3956"/>
                </a:solidFill>
                <a:latin typeface="Times New Roman" panose="02020603050405020304" pitchFamily="18" charset="0"/>
                <a:cs typeface="Times New Roman" panose="02020603050405020304" pitchFamily="18" charset="0"/>
              </a:rPr>
              <a:t>(خالد بن حمد المالك، رئيس تحرير صحيفة الجزيرة السعودية. ملتقى الإيسيسكو الثقافي الثالث.</a:t>
            </a:r>
            <a:r>
              <a:rPr lang="ar-SA" sz="2000" dirty="0">
                <a:solidFill>
                  <a:srgbClr val="2D3956"/>
                </a:solidFill>
                <a:latin typeface="Times New Roman" panose="02020603050405020304" pitchFamily="18" charset="0"/>
                <a:cs typeface="Times New Roman" panose="02020603050405020304" pitchFamily="18" charset="0"/>
              </a:rPr>
              <a:t> </a:t>
            </a:r>
          </a:p>
        </p:txBody>
      </p:sp>
      <p:pic>
        <p:nvPicPr>
          <p:cNvPr id="3" name="Picture 2">
            <a:extLst>
              <a:ext uri="{FF2B5EF4-FFF2-40B4-BE49-F238E27FC236}">
                <a16:creationId xmlns:a16="http://schemas.microsoft.com/office/drawing/2014/main" id="{78584EB2-2CA7-C14B-AEB8-6EC63788DF3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258864" y="5490076"/>
            <a:ext cx="2572583" cy="1058434"/>
          </a:xfrm>
          <a:prstGeom prst="rect">
            <a:avLst/>
          </a:prstGeom>
        </p:spPr>
      </p:pic>
      <p:pic>
        <p:nvPicPr>
          <p:cNvPr id="5" name="Picture 4">
            <a:extLst>
              <a:ext uri="{FF2B5EF4-FFF2-40B4-BE49-F238E27FC236}">
                <a16:creationId xmlns:a16="http://schemas.microsoft.com/office/drawing/2014/main" id="{D3081E1B-BDDF-5B4E-A310-E00F4ED2A34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90731" y="4231985"/>
            <a:ext cx="1735447" cy="1735447"/>
          </a:xfrm>
          <a:prstGeom prst="rect">
            <a:avLst/>
          </a:prstGeom>
        </p:spPr>
      </p:pic>
      <p:pic>
        <p:nvPicPr>
          <p:cNvPr id="10" name="Graphic 21">
            <a:extLst>
              <a:ext uri="{FF2B5EF4-FFF2-40B4-BE49-F238E27FC236}">
                <a16:creationId xmlns:a16="http://schemas.microsoft.com/office/drawing/2014/main" id="{3608C7A9-2DE7-D54E-AEAD-81ADD90BA6E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49466" y="-58910"/>
            <a:ext cx="2166815" cy="1011755"/>
          </a:xfrm>
          <a:prstGeom prst="rect">
            <a:avLst/>
          </a:prstGeom>
        </p:spPr>
      </p:pic>
    </p:spTree>
    <p:custDataLst>
      <p:tags r:id="rId1"/>
    </p:custDataLst>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spd="slow" p14:dur="2000" advTm="442535"/>
    </mc:Choice>
    <mc:Fallback xmlns="">
      <p:transition spd="slow" advTm="44253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14978" y="487313"/>
            <a:ext cx="99222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130640" y="141837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0647" y="952845"/>
            <a:ext cx="11504882" cy="55956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2525" y="990527"/>
            <a:ext cx="10808828" cy="5576976"/>
          </a:xfrm>
          <a:prstGeom prst="rect">
            <a:avLst/>
          </a:prstGeom>
          <a:noFill/>
        </p:spPr>
        <p:txBody>
          <a:bodyPr wrap="square" rtlCol="0">
            <a:spAutoFit/>
          </a:bodyPr>
          <a:lstStyle/>
          <a:p>
            <a:pPr algn="just" rtl="1">
              <a:lnSpc>
                <a:spcPct val="150000"/>
              </a:lnSpc>
            </a:pPr>
            <a:r>
              <a:rPr lang="ar-SA" sz="2000" dirty="0">
                <a:solidFill>
                  <a:srgbClr val="2D3956"/>
                </a:solidFill>
                <a:latin typeface="Times New Roman" panose="02020603050405020304" pitchFamily="18" charset="0"/>
                <a:cs typeface="Times New Roman" panose="02020603050405020304" pitchFamily="18" charset="0"/>
              </a:rPr>
              <a:t>من المُبالَغ فيه الزعم بزوال الصحافة الورقية، إذ لا تزال موجودة في جميع دول العالم دون استثناء </a:t>
            </a:r>
            <a:r>
              <a:rPr lang="en-US" sz="2000" dirty="0">
                <a:solidFill>
                  <a:srgbClr val="2D3956"/>
                </a:solidFill>
                <a:latin typeface="Times New Roman" panose="02020603050405020304" pitchFamily="18" charset="0"/>
                <a:cs typeface="Times New Roman" panose="02020603050405020304" pitchFamily="18" charset="0"/>
              </a:rPr>
              <a:t>(Al-Malik, 2020). </a:t>
            </a:r>
            <a:r>
              <a:rPr lang="ar-SA" sz="2000" dirty="0">
                <a:solidFill>
                  <a:srgbClr val="2D3956"/>
                </a:solidFill>
                <a:latin typeface="Times New Roman" panose="02020603050405020304" pitchFamily="18" charset="0"/>
                <a:cs typeface="Times New Roman" panose="02020603050405020304" pitchFamily="18" charset="0"/>
              </a:rPr>
              <a:t>وتحتفظ الصحف المطبوعة بمكانتها كمصدر موثوق للأخبار والتغطيات الإعلامية، وذلك بفضل مكوناتها المهنية الراسخة ومصداقيتها العالية. والأهم من ذلك، أنها أظهرت قدرة ملحوظة على </a:t>
            </a:r>
            <a:r>
              <a:rPr lang="ar-SA" sz="2000" b="1" u="sng" dirty="0">
                <a:solidFill>
                  <a:schemeClr val="accent2">
                    <a:lumMod val="75000"/>
                  </a:schemeClr>
                </a:solidFill>
                <a:latin typeface="Times New Roman" panose="02020603050405020304" pitchFamily="18" charset="0"/>
                <a:cs typeface="Times New Roman" panose="02020603050405020304" pitchFamily="18" charset="0"/>
              </a:rPr>
              <a:t>التكيف مع التحول الرقمي</a:t>
            </a:r>
            <a:r>
              <a:rPr lang="ar-SA" sz="2000" dirty="0">
                <a:solidFill>
                  <a:srgbClr val="2D3956"/>
                </a:solidFill>
                <a:latin typeface="Times New Roman" panose="02020603050405020304" pitchFamily="18" charset="0"/>
                <a:cs typeface="Times New Roman" panose="02020603050405020304" pitchFamily="18" charset="0"/>
              </a:rPr>
              <a:t>، حيث تعتمد معظم الصحف العالمية اليوم استراتيجية </a:t>
            </a:r>
            <a:r>
              <a:rPr lang="ar-SA" sz="2000" b="1" u="sng" dirty="0">
                <a:solidFill>
                  <a:schemeClr val="accent2">
                    <a:lumMod val="75000"/>
                  </a:schemeClr>
                </a:solidFill>
                <a:latin typeface="Times New Roman" panose="02020603050405020304" pitchFamily="18" charset="0"/>
                <a:cs typeface="Times New Roman" panose="02020603050405020304" pitchFamily="18" charset="0"/>
              </a:rPr>
              <a:t>التكامل</a:t>
            </a:r>
            <a:r>
              <a:rPr lang="ar-SA" sz="2000" dirty="0">
                <a:solidFill>
                  <a:srgbClr val="2D3956"/>
                </a:solidFill>
                <a:latin typeface="Times New Roman" panose="02020603050405020304" pitchFamily="18" charset="0"/>
                <a:cs typeface="Times New Roman" panose="02020603050405020304" pitchFamily="18" charset="0"/>
              </a:rPr>
              <a:t> بين النسختين الورقية والإلكترونية </a:t>
            </a:r>
            <a:r>
              <a:rPr lang="en-US" sz="2000" dirty="0">
                <a:solidFill>
                  <a:srgbClr val="2D3956"/>
                </a:solidFill>
                <a:latin typeface="Times New Roman" panose="02020603050405020304" pitchFamily="18" charset="0"/>
                <a:cs typeface="Times New Roman" panose="02020603050405020304" pitchFamily="18" charset="0"/>
              </a:rPr>
              <a:t>(Al-Malik, 2020).</a:t>
            </a:r>
          </a:p>
          <a:p>
            <a:pPr algn="just" rtl="1">
              <a:lnSpc>
                <a:spcPct val="150000"/>
              </a:lnSpc>
            </a:pPr>
            <a:endParaRPr lang="en-US" sz="2000" dirty="0">
              <a:solidFill>
                <a:srgbClr val="2D3956"/>
              </a:solidFill>
              <a:latin typeface="Times New Roman" panose="02020603050405020304" pitchFamily="18" charset="0"/>
              <a:cs typeface="Times New Roman" panose="02020603050405020304" pitchFamily="18" charset="0"/>
            </a:endParaRPr>
          </a:p>
          <a:p>
            <a:pPr algn="just" rtl="1">
              <a:lnSpc>
                <a:spcPct val="150000"/>
              </a:lnSpc>
            </a:pPr>
            <a:r>
              <a:rPr lang="ar-SA" sz="2000" b="1" u="sng" dirty="0">
                <a:solidFill>
                  <a:schemeClr val="accent1"/>
                </a:solidFill>
                <a:latin typeface="Times New Roman" panose="02020603050405020304" pitchFamily="18" charset="0"/>
                <a:cs typeface="Times New Roman" panose="02020603050405020304" pitchFamily="18" charset="0"/>
              </a:rPr>
              <a:t>وتتجلى هذه الاستراتيجية في:</a:t>
            </a:r>
            <a:endParaRPr lang="ar-SA" sz="2000" dirty="0">
              <a:solidFill>
                <a:srgbClr val="2D3956"/>
              </a:solidFill>
              <a:latin typeface="Times New Roman" panose="02020603050405020304" pitchFamily="18" charset="0"/>
              <a:cs typeface="Times New Roman" panose="02020603050405020304" pitchFamily="18" charset="0"/>
            </a:endParaRPr>
          </a:p>
          <a:p>
            <a:pPr marL="457200" indent="-457200" algn="just" rtl="1">
              <a:lnSpc>
                <a:spcPct val="150000"/>
              </a:lnSpc>
              <a:buFont typeface="+mj-lt"/>
              <a:buAutoNum type="arabicPeriod"/>
            </a:pPr>
            <a:r>
              <a:rPr lang="ar-SA" sz="2000" dirty="0">
                <a:solidFill>
                  <a:srgbClr val="2D3956"/>
                </a:solidFill>
                <a:latin typeface="Times New Roman" panose="02020603050405020304" pitchFamily="18" charset="0"/>
                <a:cs typeface="Times New Roman" panose="02020603050405020304" pitchFamily="18" charset="0"/>
              </a:rPr>
              <a:t>نشر محتوى كامل عبر المواقع الإلكترونية (بنسختين: تفاعلية و</a:t>
            </a:r>
            <a:r>
              <a:rPr lang="en-US" sz="2000" dirty="0">
                <a:solidFill>
                  <a:srgbClr val="2D3956"/>
                </a:solidFill>
                <a:latin typeface="Times New Roman" panose="02020603050405020304" pitchFamily="18" charset="0"/>
                <a:cs typeface="Times New Roman" panose="02020603050405020304" pitchFamily="18" charset="0"/>
              </a:rPr>
              <a:t>PDF)</a:t>
            </a:r>
          </a:p>
          <a:p>
            <a:pPr marL="457200" indent="-457200" algn="just" rtl="1">
              <a:lnSpc>
                <a:spcPct val="150000"/>
              </a:lnSpc>
              <a:buFont typeface="+mj-lt"/>
              <a:buAutoNum type="arabicPeriod"/>
            </a:pPr>
            <a:r>
              <a:rPr lang="ar-SA" sz="2000" dirty="0">
                <a:solidFill>
                  <a:srgbClr val="2D3956"/>
                </a:solidFill>
                <a:latin typeface="Times New Roman" panose="02020603050405020304" pitchFamily="18" charset="0"/>
                <a:cs typeface="Times New Roman" panose="02020603050405020304" pitchFamily="18" charset="0"/>
              </a:rPr>
              <a:t>التواجد الفعال على منصات التواصل الاجتماعي</a:t>
            </a:r>
          </a:p>
          <a:p>
            <a:pPr marL="457200" indent="-457200" algn="just" rtl="1">
              <a:lnSpc>
                <a:spcPct val="150000"/>
              </a:lnSpc>
              <a:buFont typeface="+mj-lt"/>
              <a:buAutoNum type="arabicPeriod"/>
            </a:pPr>
            <a:r>
              <a:rPr lang="ar-SA" sz="2000" dirty="0">
                <a:solidFill>
                  <a:srgbClr val="2D3956"/>
                </a:solidFill>
                <a:latin typeface="Times New Roman" panose="02020603050405020304" pitchFamily="18" charset="0"/>
                <a:cs typeface="Times New Roman" panose="02020603050405020304" pitchFamily="18" charset="0"/>
              </a:rPr>
              <a:t>الحفاظ على الهوية الإعلامية الموحدة عبر جميع المنصات</a:t>
            </a:r>
          </a:p>
          <a:p>
            <a:pPr marL="457200" indent="-457200" algn="just" rtl="1">
              <a:lnSpc>
                <a:spcPct val="150000"/>
              </a:lnSpc>
              <a:buFont typeface="+mj-lt"/>
              <a:buAutoNum type="arabicPeriod"/>
            </a:pPr>
            <a:r>
              <a:rPr lang="ar-SA" sz="2000" dirty="0">
                <a:solidFill>
                  <a:srgbClr val="2D3956"/>
                </a:solidFill>
                <a:latin typeface="Times New Roman" panose="02020603050405020304" pitchFamily="18" charset="0"/>
                <a:cs typeface="Times New Roman" panose="02020603050405020304" pitchFamily="18" charset="0"/>
              </a:rPr>
              <a:t>مما يؤكد أن العلاقة بين الشكلين التقليدي والرقمي هي علاقة تكاملية</a:t>
            </a:r>
          </a:p>
          <a:p>
            <a:pPr algn="just" rtl="1">
              <a:lnSpc>
                <a:spcPct val="150000"/>
              </a:lnSpc>
            </a:pPr>
            <a:r>
              <a:rPr lang="ar-SA" sz="2000" dirty="0">
                <a:solidFill>
                  <a:srgbClr val="2D3956"/>
                </a:solidFill>
                <a:latin typeface="Times New Roman" panose="02020603050405020304" pitchFamily="18" charset="0"/>
                <a:cs typeface="Times New Roman" panose="02020603050405020304" pitchFamily="18" charset="0"/>
              </a:rPr>
              <a:t>وليست تنافسية (</a:t>
            </a:r>
            <a:r>
              <a:rPr lang="en-US" sz="1000" dirty="0">
                <a:solidFill>
                  <a:srgbClr val="2D3956"/>
                </a:solidFill>
                <a:latin typeface="Times New Roman" panose="02020603050405020304" pitchFamily="18" charset="0"/>
                <a:cs typeface="Times New Roman" panose="02020603050405020304" pitchFamily="18" charset="0"/>
              </a:rPr>
              <a:t>Al-Malik, 2020).</a:t>
            </a:r>
          </a:p>
          <a:p>
            <a:pPr algn="just" rtl="1">
              <a:lnSpc>
                <a:spcPct val="150000"/>
              </a:lnSpc>
            </a:pP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AD7F93B5-4DD2-3641-B04B-EAC14A5B9DA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3637862"/>
            <a:ext cx="3580716" cy="3220138"/>
          </a:xfrm>
          <a:prstGeom prst="rect">
            <a:avLst/>
          </a:prstGeom>
        </p:spPr>
      </p:pic>
      <p:pic>
        <p:nvPicPr>
          <p:cNvPr id="9" name="Graphic 21">
            <a:extLst>
              <a:ext uri="{FF2B5EF4-FFF2-40B4-BE49-F238E27FC236}">
                <a16:creationId xmlns:a16="http://schemas.microsoft.com/office/drawing/2014/main" id="{9C8E41E1-497D-9944-B829-FEB87F038D4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43154" y="-72571"/>
            <a:ext cx="2166814" cy="1011754"/>
          </a:xfrm>
          <a:prstGeom prst="rect">
            <a:avLst/>
          </a:prstGeom>
        </p:spPr>
      </p:pic>
    </p:spTree>
    <p:custDataLst>
      <p:tags r:id="rId1"/>
    </p:custDataLst>
    <p:extLst>
      <p:ext uri="{BB962C8B-B14F-4D97-AF65-F5344CB8AC3E}">
        <p14:creationId xmlns:p14="http://schemas.microsoft.com/office/powerpoint/2010/main" val="2766167799"/>
      </p:ext>
    </p:extLst>
  </p:cSld>
  <p:clrMapOvr>
    <a:masterClrMapping/>
  </p:clrMapOvr>
  <mc:AlternateContent xmlns:mc="http://schemas.openxmlformats.org/markup-compatibility/2006" xmlns:p14="http://schemas.microsoft.com/office/powerpoint/2010/main">
    <mc:Choice Requires="p14">
      <p:transition spd="slow" p14:dur="2000" advTm="525803"/>
    </mc:Choice>
    <mc:Fallback xmlns="">
      <p:transition spd="slow" advTm="52580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24">
                                            <p:txEl>
                                              <p:pRg st="3" end="3"/>
                                            </p:txEl>
                                          </p:spTgt>
                                        </p:tgtEl>
                                        <p:attrNameLst>
                                          <p:attrName>style.visibility</p:attrName>
                                        </p:attrNameLst>
                                      </p:cBhvr>
                                      <p:to>
                                        <p:strVal val="visible"/>
                                      </p:to>
                                    </p:set>
                                    <p:animEffect transition="in" filter="strips(downLeft)">
                                      <p:cBhvr>
                                        <p:cTn id="7" dur="500"/>
                                        <p:tgtEl>
                                          <p:spTgt spid="24">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24">
                                            <p:txEl>
                                              <p:pRg st="4" end="4"/>
                                            </p:txEl>
                                          </p:spTgt>
                                        </p:tgtEl>
                                        <p:attrNameLst>
                                          <p:attrName>style.visibility</p:attrName>
                                        </p:attrNameLst>
                                      </p:cBhvr>
                                      <p:to>
                                        <p:strVal val="visible"/>
                                      </p:to>
                                    </p:set>
                                    <p:animEffect transition="in" filter="strips(downLeft)">
                                      <p:cBhvr>
                                        <p:cTn id="12" dur="500"/>
                                        <p:tgtEl>
                                          <p:spTgt spid="24">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nodeType="clickEffect">
                                  <p:stCondLst>
                                    <p:cond delay="0"/>
                                  </p:stCondLst>
                                  <p:childTnLst>
                                    <p:set>
                                      <p:cBhvr>
                                        <p:cTn id="16" dur="1" fill="hold">
                                          <p:stCondLst>
                                            <p:cond delay="0"/>
                                          </p:stCondLst>
                                        </p:cTn>
                                        <p:tgtEl>
                                          <p:spTgt spid="24">
                                            <p:txEl>
                                              <p:pRg st="5" end="5"/>
                                            </p:txEl>
                                          </p:spTgt>
                                        </p:tgtEl>
                                        <p:attrNameLst>
                                          <p:attrName>style.visibility</p:attrName>
                                        </p:attrNameLst>
                                      </p:cBhvr>
                                      <p:to>
                                        <p:strVal val="visible"/>
                                      </p:to>
                                    </p:set>
                                    <p:animEffect transition="in" filter="strips(downLeft)">
                                      <p:cBhvr>
                                        <p:cTn id="17" dur="500"/>
                                        <p:tgtEl>
                                          <p:spTgt spid="24">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nodeType="clickEffect">
                                  <p:stCondLst>
                                    <p:cond delay="0"/>
                                  </p:stCondLst>
                                  <p:childTnLst>
                                    <p:set>
                                      <p:cBhvr>
                                        <p:cTn id="21" dur="1" fill="hold">
                                          <p:stCondLst>
                                            <p:cond delay="0"/>
                                          </p:stCondLst>
                                        </p:cTn>
                                        <p:tgtEl>
                                          <p:spTgt spid="24">
                                            <p:txEl>
                                              <p:pRg st="6" end="6"/>
                                            </p:txEl>
                                          </p:spTgt>
                                        </p:tgtEl>
                                        <p:attrNameLst>
                                          <p:attrName>style.visibility</p:attrName>
                                        </p:attrNameLst>
                                      </p:cBhvr>
                                      <p:to>
                                        <p:strVal val="visible"/>
                                      </p:to>
                                    </p:set>
                                    <p:animEffect transition="in" filter="strips(downLeft)">
                                      <p:cBhvr>
                                        <p:cTn id="22" dur="500"/>
                                        <p:tgtEl>
                                          <p:spTgt spid="24">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nodeType="clickEffect">
                                  <p:stCondLst>
                                    <p:cond delay="0"/>
                                  </p:stCondLst>
                                  <p:childTnLst>
                                    <p:set>
                                      <p:cBhvr>
                                        <p:cTn id="26" dur="1" fill="hold">
                                          <p:stCondLst>
                                            <p:cond delay="0"/>
                                          </p:stCondLst>
                                        </p:cTn>
                                        <p:tgtEl>
                                          <p:spTgt spid="24">
                                            <p:txEl>
                                              <p:pRg st="7" end="7"/>
                                            </p:txEl>
                                          </p:spTgt>
                                        </p:tgtEl>
                                        <p:attrNameLst>
                                          <p:attrName>style.visibility</p:attrName>
                                        </p:attrNameLst>
                                      </p:cBhvr>
                                      <p:to>
                                        <p:strVal val="visible"/>
                                      </p:to>
                                    </p:set>
                                    <p:animEffect transition="in" filter="strips(downLeft)">
                                      <p:cBhvr>
                                        <p:cTn id="27" dur="500"/>
                                        <p:tgtEl>
                                          <p:spTgt spid="2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29483" y="523758"/>
            <a:ext cx="99222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103162" y="523758"/>
            <a:ext cx="4128422" cy="631138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6265" y="1285191"/>
            <a:ext cx="11293433" cy="50719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38151" y="1468531"/>
            <a:ext cx="10707583" cy="3170099"/>
          </a:xfrm>
          <a:prstGeom prst="rect">
            <a:avLst/>
          </a:prstGeom>
          <a:noFill/>
        </p:spPr>
        <p:txBody>
          <a:bodyPr wrap="square" rtlCol="0">
            <a:spAutoFit/>
          </a:bodyPr>
          <a:lstStyle/>
          <a:p>
            <a:pPr algn="just" rtl="1">
              <a:lnSpc>
                <a:spcPct val="150000"/>
              </a:lnSpc>
            </a:pPr>
            <a:r>
              <a:rPr lang="ar-SA" sz="2000" b="1" u="sng" dirty="0">
                <a:solidFill>
                  <a:schemeClr val="accent1"/>
                </a:solidFill>
                <a:latin typeface="Times New Roman" panose="02020603050405020304" pitchFamily="18" charset="0"/>
                <a:cs typeface="Times New Roman" panose="02020603050405020304" pitchFamily="18" charset="0"/>
              </a:rPr>
              <a:t>" أنا صحفي رقمي" </a:t>
            </a:r>
            <a:r>
              <a:rPr lang="ar-SA" sz="2000" dirty="0">
                <a:solidFill>
                  <a:srgbClr val="2D3956"/>
                </a:solidFill>
                <a:latin typeface="Times New Roman" panose="02020603050405020304" pitchFamily="18" charset="0"/>
                <a:cs typeface="Times New Roman" panose="02020603050405020304" pitchFamily="18" charset="0"/>
              </a:rPr>
              <a:t>لم يجب أن تكون هذه سمة أو مهنة لشخص معين واحد؟ ألا يجب أن يكون كل صحفي في الوقت الحالي هو صحفي رقمي؟ (وولف بليتزر </a:t>
            </a:r>
            <a:r>
              <a:rPr lang="en-US" sz="2000" dirty="0">
                <a:solidFill>
                  <a:srgbClr val="2D3956"/>
                </a:solidFill>
                <a:latin typeface="Times New Roman" panose="02020603050405020304" pitchFamily="18" charset="0"/>
                <a:cs typeface="Times New Roman" panose="02020603050405020304" pitchFamily="18" charset="0"/>
              </a:rPr>
              <a:t> (Wolf Blitzer</a:t>
            </a:r>
            <a:r>
              <a:rPr lang="ar-SA" sz="2000" dirty="0">
                <a:solidFill>
                  <a:srgbClr val="2D3956"/>
                </a:solidFill>
                <a:latin typeface="Times New Roman" panose="02020603050405020304" pitchFamily="18" charset="0"/>
                <a:cs typeface="Times New Roman" panose="02020603050405020304" pitchFamily="18" charset="0"/>
              </a:rPr>
              <a:t>الصحفي ومقدم البرامج على شبكة التلفزيون الأمريكية </a:t>
            </a:r>
            <a:r>
              <a:rPr lang="en-US" sz="2000" dirty="0">
                <a:solidFill>
                  <a:srgbClr val="2D3956"/>
                </a:solidFill>
                <a:latin typeface="Times New Roman" panose="02020603050405020304" pitchFamily="18" charset="0"/>
                <a:cs typeface="Times New Roman" panose="02020603050405020304" pitchFamily="18" charset="0"/>
              </a:rPr>
              <a:t>CNN</a:t>
            </a:r>
            <a:r>
              <a:rPr lang="ar-SA" sz="2000" dirty="0">
                <a:solidFill>
                  <a:srgbClr val="2D3956"/>
                </a:solidFill>
                <a:latin typeface="Times New Roman" panose="02020603050405020304" pitchFamily="18" charset="0"/>
                <a:cs typeface="Times New Roman" panose="02020603050405020304" pitchFamily="18" charset="0"/>
              </a:rPr>
              <a:t>.</a:t>
            </a:r>
            <a:endParaRPr lang="en-US" sz="2000" dirty="0">
              <a:solidFill>
                <a:srgbClr val="2D3956"/>
              </a:solidFill>
              <a:latin typeface="Times New Roman" panose="02020603050405020304" pitchFamily="18" charset="0"/>
              <a:cs typeface="Times New Roman" panose="02020603050405020304" pitchFamily="18" charset="0"/>
            </a:endParaRPr>
          </a:p>
          <a:p>
            <a:pPr algn="just" rtl="1">
              <a:lnSpc>
                <a:spcPct val="150000"/>
              </a:lnSpc>
            </a:pPr>
            <a:r>
              <a:rPr lang="ar-SA" sz="2000" b="1" dirty="0">
                <a:solidFill>
                  <a:schemeClr val="accent1"/>
                </a:solidFill>
                <a:latin typeface="Times New Roman" panose="02020603050405020304" pitchFamily="18" charset="0"/>
                <a:cs typeface="Times New Roman" panose="02020603050405020304" pitchFamily="18" charset="0"/>
              </a:rPr>
              <a:t>أطاح بليتزر بهذه المقولة بجميع الحدود التي تفصل بين وسائل الإعلام التقليدية والشبكة العنكبوتية.</a:t>
            </a:r>
          </a:p>
          <a:p>
            <a:pPr algn="just" rtl="1">
              <a:lnSpc>
                <a:spcPct val="150000"/>
              </a:lnSpc>
            </a:pPr>
            <a:r>
              <a:rPr lang="ar-SA" sz="2000" dirty="0">
                <a:solidFill>
                  <a:srgbClr val="2D3956"/>
                </a:solidFill>
                <a:latin typeface="Times New Roman" panose="02020603050405020304" pitchFamily="18" charset="0"/>
                <a:cs typeface="Times New Roman" panose="02020603050405020304" pitchFamily="18" charset="0"/>
              </a:rPr>
              <a:t>لم يعد الهدف أن يكون الصحفي متصل بشبكة الإنترنت بل أصبح على الصحفيين أن </a:t>
            </a:r>
            <a:r>
              <a:rPr lang="ar-SA" sz="2000" b="1" dirty="0">
                <a:solidFill>
                  <a:schemeClr val="accent2"/>
                </a:solidFill>
                <a:latin typeface="Times New Roman" panose="02020603050405020304" pitchFamily="18" charset="0"/>
                <a:cs typeface="Times New Roman" panose="02020603050405020304" pitchFamily="18" charset="0"/>
              </a:rPr>
              <a:t>يمارسوا مهنتهم على الشبكة</a:t>
            </a:r>
            <a:r>
              <a:rPr lang="ar-SA" sz="2000" dirty="0">
                <a:solidFill>
                  <a:srgbClr val="2D3956"/>
                </a:solidFill>
                <a:latin typeface="Times New Roman" panose="02020603050405020304" pitchFamily="18" charset="0"/>
                <a:cs typeface="Times New Roman" panose="02020603050405020304" pitchFamily="18" charset="0"/>
              </a:rPr>
              <a:t>، وأن يستعملوا ويطوروا ممارسات مهنية مناسبة للأدوات والتقنيات الرقمية  للحصول على المعلومة، </a:t>
            </a:r>
            <a:r>
              <a:rPr lang="ar-SA" sz="2000" b="1" dirty="0">
                <a:solidFill>
                  <a:schemeClr val="accent2"/>
                </a:solidFill>
                <a:latin typeface="Times New Roman" panose="02020603050405020304" pitchFamily="18" charset="0"/>
                <a:cs typeface="Times New Roman" panose="02020603050405020304" pitchFamily="18" charset="0"/>
              </a:rPr>
              <a:t>وصنع الخبر ومنافسة الشبكة في سرعة الوقت </a:t>
            </a:r>
            <a:r>
              <a:rPr lang="ar-SA" sz="2000" dirty="0">
                <a:solidFill>
                  <a:srgbClr val="2D3956"/>
                </a:solidFill>
                <a:latin typeface="Times New Roman" panose="02020603050405020304" pitchFamily="18" charset="0"/>
                <a:cs typeface="Times New Roman" panose="02020603050405020304" pitchFamily="18" charset="0"/>
              </a:rPr>
              <a:t>والنشر الآٌني.</a:t>
            </a:r>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782877C3-0813-CD48-B97B-A995215251EE}"/>
              </a:ext>
            </a:extLst>
          </p:cNvPr>
          <p:cNvPicPr>
            <a:picLocks noChangeAspect="1"/>
          </p:cNvPicPr>
          <p:nvPr/>
        </p:nvPicPr>
        <p:blipFill rotWithShape="1">
          <a:blip r:embed="rId3">
            <a:biLevel thresh="75000"/>
            <a:extLst>
              <a:ext uri="{28A0092B-C50C-407E-A947-70E740481C1C}">
                <a14:useLocalDpi xmlns:a14="http://schemas.microsoft.com/office/drawing/2010/main"/>
              </a:ext>
            </a:extLst>
          </a:blip>
          <a:srcRect/>
          <a:stretch/>
        </p:blipFill>
        <p:spPr>
          <a:xfrm>
            <a:off x="4500793" y="4544388"/>
            <a:ext cx="3582298" cy="1781298"/>
          </a:xfrm>
          <a:prstGeom prst="rect">
            <a:avLst/>
          </a:prstGeom>
        </p:spPr>
      </p:pic>
      <p:pic>
        <p:nvPicPr>
          <p:cNvPr id="9" name="Graphic 21">
            <a:extLst>
              <a:ext uri="{FF2B5EF4-FFF2-40B4-BE49-F238E27FC236}">
                <a16:creationId xmlns:a16="http://schemas.microsoft.com/office/drawing/2014/main" id="{9CD21AE8-D339-3949-AA6E-53B62368890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0" y="-35340"/>
            <a:ext cx="2129483" cy="994323"/>
          </a:xfrm>
          <a:prstGeom prst="rect">
            <a:avLst/>
          </a:prstGeom>
        </p:spPr>
      </p:pic>
    </p:spTree>
    <p:custDataLst>
      <p:tags r:id="rId1"/>
    </p:custDataLst>
    <p:extLst>
      <p:ext uri="{BB962C8B-B14F-4D97-AF65-F5344CB8AC3E}">
        <p14:creationId xmlns:p14="http://schemas.microsoft.com/office/powerpoint/2010/main" val="1354631910"/>
      </p:ext>
    </p:extLst>
  </p:cSld>
  <p:clrMapOvr>
    <a:masterClrMapping/>
  </p:clrMapOvr>
  <mc:AlternateContent xmlns:mc="http://schemas.openxmlformats.org/markup-compatibility/2006" xmlns:p14="http://schemas.microsoft.com/office/powerpoint/2010/main">
    <mc:Choice Requires="p14">
      <p:transition spd="slow" p14:dur="2000" advTm="287791"/>
    </mc:Choice>
    <mc:Fallback xmlns="">
      <p:transition spd="slow" advTm="28779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505" y="1685494"/>
            <a:ext cx="11738320" cy="50359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35041" y="852527"/>
            <a:ext cx="7428019" cy="584775"/>
          </a:xfrm>
          <a:prstGeom prst="rect">
            <a:avLst/>
          </a:prstGeom>
          <a:noFill/>
        </p:spPr>
        <p:txBody>
          <a:bodyPr wrap="square" rtlCol="0">
            <a:spAutoFit/>
          </a:bodyPr>
          <a:lstStyle/>
          <a:p>
            <a:pPr algn="ctr"/>
            <a:r>
              <a:rPr lang="ar-SA" sz="3200" b="1" dirty="0">
                <a:solidFill>
                  <a:schemeClr val="accent1">
                    <a:lumMod val="75000"/>
                  </a:schemeClr>
                </a:solidFill>
                <a:latin typeface="Times New Roman" panose="02020603050405020304" pitchFamily="18" charset="0"/>
                <a:cs typeface="Times New Roman" panose="02020603050405020304" pitchFamily="18" charset="0"/>
              </a:rPr>
              <a:t>التحول من الصحافة الورقية الى الصحافة الرقمية</a:t>
            </a:r>
            <a:endParaRPr lang="en-US" sz="3200" b="1"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20603" y="692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36287" y="101906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095647"/>
            <a:ext cx="10541000" cy="2800767"/>
          </a:xfrm>
          <a:prstGeom prst="rect">
            <a:avLst/>
          </a:prstGeom>
          <a:noFill/>
        </p:spPr>
        <p:txBody>
          <a:bodyPr wrap="square" rtlCol="0">
            <a:spAutoFit/>
          </a:bodyPr>
          <a:lstStyle/>
          <a:p>
            <a:pPr algn="r" rtl="1"/>
            <a:r>
              <a:rPr lang="ar-JO" sz="2000" dirty="0">
                <a:solidFill>
                  <a:schemeClr val="accent1">
                    <a:lumMod val="75000"/>
                  </a:schemeClr>
                </a:solidFill>
                <a:latin typeface="Times New Roman" panose="02020603050405020304" pitchFamily="18" charset="0"/>
                <a:cs typeface="Times New Roman" panose="02020603050405020304" pitchFamily="18" charset="0"/>
              </a:rPr>
              <a:t>بدأ التحول نحو الصحافة الرقمية في تسعينيات القرن الماضي مع انتشار الإنترنت، وأخذ يتسارع مع ظهور الهواتف الذكية ومنصات التواصل الاجتماعي.</a:t>
            </a:r>
          </a:p>
          <a:p>
            <a:pPr algn="r" rtl="1"/>
            <a:endParaRPr lang="ar-JO" sz="2000" dirty="0">
              <a:solidFill>
                <a:srgbClr val="2D3956"/>
              </a:solidFill>
              <a:latin typeface="Times New Roman" panose="02020603050405020304" pitchFamily="18" charset="0"/>
              <a:cs typeface="Times New Roman" panose="02020603050405020304" pitchFamily="18" charset="0"/>
            </a:endParaRPr>
          </a:p>
          <a:p>
            <a:pPr algn="r" rtl="1"/>
            <a:r>
              <a:rPr lang="ar-JO" sz="2000" b="1" dirty="0">
                <a:solidFill>
                  <a:schemeClr val="accent2"/>
                </a:solidFill>
                <a:latin typeface="Times New Roman" panose="02020603050405020304" pitchFamily="18" charset="0"/>
                <a:cs typeface="Times New Roman" panose="02020603050405020304" pitchFamily="18" charset="0"/>
              </a:rPr>
              <a:t>هذا التحول جاء استجابة لانخفاض توزيع الصحف الورقية وازدياد الاعتماد على المحتوى الرقمي.</a:t>
            </a:r>
          </a:p>
          <a:p>
            <a:pPr algn="r" rtl="1"/>
            <a:endParaRPr lang="ar-JO" sz="2000" dirty="0">
              <a:solidFill>
                <a:srgbClr val="2D3956"/>
              </a:solidFill>
              <a:latin typeface="Times New Roman" panose="02020603050405020304" pitchFamily="18" charset="0"/>
              <a:cs typeface="Times New Roman" panose="02020603050405020304" pitchFamily="18" charset="0"/>
            </a:endParaRPr>
          </a:p>
          <a:p>
            <a:pPr algn="r" rtl="1"/>
            <a:r>
              <a:rPr lang="ar-JO" sz="2000" dirty="0">
                <a:solidFill>
                  <a:srgbClr val="0070C0"/>
                </a:solidFill>
                <a:latin typeface="Times New Roman" panose="02020603050405020304" pitchFamily="18" charset="0"/>
                <a:cs typeface="Times New Roman" panose="02020603050405020304" pitchFamily="18" charset="0"/>
              </a:rPr>
              <a:t>وفق تقرير معهد رويترز </a:t>
            </a:r>
            <a:r>
              <a:rPr lang="en-US" sz="2000" dirty="0">
                <a:solidFill>
                  <a:srgbClr val="0070C0"/>
                </a:solidFill>
                <a:latin typeface="Times New Roman" panose="02020603050405020304" pitchFamily="18" charset="0"/>
                <a:cs typeface="Times New Roman" panose="02020603050405020304" pitchFamily="18" charset="0"/>
              </a:rPr>
              <a:t>Newman, 2023 </a:t>
            </a:r>
            <a:r>
              <a:rPr lang="ar-SA" sz="2000" dirty="0">
                <a:solidFill>
                  <a:srgbClr val="0070C0"/>
                </a:solidFill>
                <a:latin typeface="Times New Roman" panose="02020603050405020304" pitchFamily="18" charset="0"/>
                <a:cs typeface="Times New Roman" panose="02020603050405020304" pitchFamily="18" charset="0"/>
              </a:rPr>
              <a:t> </a:t>
            </a:r>
            <a:r>
              <a:rPr lang="ar-JO" sz="2000" b="1" u="sng" dirty="0">
                <a:solidFill>
                  <a:srgbClr val="0070C0"/>
                </a:solidFill>
                <a:latin typeface="Times New Roman" panose="02020603050405020304" pitchFamily="18" charset="0"/>
                <a:cs typeface="Times New Roman" panose="02020603050405020304" pitchFamily="18" charset="0"/>
              </a:rPr>
              <a:t>أكثر من 75% من المستخدمين </a:t>
            </a:r>
            <a:r>
              <a:rPr lang="ar-JO" sz="2000" dirty="0">
                <a:solidFill>
                  <a:srgbClr val="0070C0"/>
                </a:solidFill>
                <a:latin typeface="Times New Roman" panose="02020603050405020304" pitchFamily="18" charset="0"/>
                <a:cs typeface="Times New Roman" panose="02020603050405020304" pitchFamily="18" charset="0"/>
              </a:rPr>
              <a:t>في العالم يعتمدون على المنصات الرقمية كمصدر أولي للأخبار.</a:t>
            </a:r>
            <a:endParaRPr lang="en-US" sz="2000" dirty="0">
              <a:solidFill>
                <a:srgbClr val="0070C0"/>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B12593C-68D2-0A49-A76C-27FC496969E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55876" y="4410648"/>
            <a:ext cx="3538367" cy="2308325"/>
          </a:xfrm>
          <a:prstGeom prst="rect">
            <a:avLst/>
          </a:prstGeom>
        </p:spPr>
      </p:pic>
      <p:pic>
        <p:nvPicPr>
          <p:cNvPr id="12" name="Graphic 21">
            <a:extLst>
              <a:ext uri="{FF2B5EF4-FFF2-40B4-BE49-F238E27FC236}">
                <a16:creationId xmlns:a16="http://schemas.microsoft.com/office/drawing/2014/main" id="{F085C6C5-E2FB-5A44-BE00-3514B80292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963060" y="-4428"/>
            <a:ext cx="2377726" cy="1110236"/>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112448"/>
    </mc:Choice>
    <mc:Fallback xmlns="">
      <p:transition advTm="11244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lnSpc>
                <a:spcPct val="150000"/>
              </a:lnSpc>
            </a:pPr>
            <a:r>
              <a:rPr lang="ar-SA" sz="2000" dirty="0">
                <a:solidFill>
                  <a:schemeClr val="accent1">
                    <a:lumMod val="50000"/>
                  </a:schemeClr>
                </a:solidFill>
                <a:cs typeface="+mj-cs"/>
              </a:rPr>
              <a:t>قد يبدو أن الصحافة على الإنترنت تتمتع بحرية لا تمتلكها الصحافة والإذاعة أو حتى التلفزيون، أو أنها غير مقيدة </a:t>
            </a:r>
            <a:r>
              <a:rPr lang="ar-SA" sz="2000" b="1" dirty="0">
                <a:solidFill>
                  <a:schemeClr val="accent2"/>
                </a:solidFill>
                <a:cs typeface="+mj-cs"/>
              </a:rPr>
              <a:t>بساعة</a:t>
            </a:r>
            <a:r>
              <a:rPr lang="ar-SA" sz="2000" dirty="0">
                <a:solidFill>
                  <a:schemeClr val="accent1">
                    <a:lumMod val="50000"/>
                  </a:schemeClr>
                </a:solidFill>
                <a:cs typeface="+mj-cs"/>
              </a:rPr>
              <a:t> محددة أو </a:t>
            </a:r>
            <a:r>
              <a:rPr lang="ar-SA" sz="2000" b="1" dirty="0">
                <a:solidFill>
                  <a:schemeClr val="accent2"/>
                </a:solidFill>
                <a:cs typeface="+mj-cs"/>
              </a:rPr>
              <a:t>برنامج زمني </a:t>
            </a:r>
            <a:r>
              <a:rPr lang="ar-SA" sz="2000" dirty="0">
                <a:solidFill>
                  <a:schemeClr val="accent1">
                    <a:lumMod val="50000"/>
                  </a:schemeClr>
                </a:solidFill>
                <a:cs typeface="+mj-cs"/>
              </a:rPr>
              <a:t>دقيق كما الوسائل التقليدية. كما أنها ليست مرتبطة بمسار صناعي معقد، </a:t>
            </a:r>
            <a:r>
              <a:rPr lang="ar-SA" sz="2000" b="1" dirty="0">
                <a:solidFill>
                  <a:schemeClr val="accent2"/>
                </a:solidFill>
                <a:cs typeface="+mj-cs"/>
              </a:rPr>
              <a:t>كالطباعة</a:t>
            </a:r>
            <a:r>
              <a:rPr lang="ar-SA" sz="2000" dirty="0">
                <a:solidFill>
                  <a:schemeClr val="accent1">
                    <a:lumMod val="50000"/>
                  </a:schemeClr>
                </a:solidFill>
                <a:cs typeface="+mj-cs"/>
              </a:rPr>
              <a:t> والشحن والنقل </a:t>
            </a:r>
            <a:r>
              <a:rPr lang="ar-SA" sz="2000" b="1" dirty="0">
                <a:solidFill>
                  <a:schemeClr val="accent2"/>
                </a:solidFill>
                <a:cs typeface="+mj-cs"/>
              </a:rPr>
              <a:t>والتوزيع</a:t>
            </a:r>
            <a:r>
              <a:rPr lang="ar-SA" sz="2000" dirty="0">
                <a:solidFill>
                  <a:schemeClr val="accent1">
                    <a:lumMod val="50000"/>
                  </a:schemeClr>
                </a:solidFill>
                <a:cs typeface="+mj-cs"/>
              </a:rPr>
              <a:t>. ولا تحدها أية حدود في المكان، فهي في الفضاء الرقمي اللامتناهي. </a:t>
            </a:r>
          </a:p>
          <a:p>
            <a:pPr marL="0" algn="ctr" defTabSz="914400" rtl="1" eaLnBrk="1" latinLnBrk="0" hangingPunct="1">
              <a:lnSpc>
                <a:spcPct val="150000"/>
              </a:lnSpc>
            </a:pPr>
            <a:endParaRPr lang="ar-SA" sz="2000" dirty="0">
              <a:solidFill>
                <a:schemeClr val="accent1">
                  <a:lumMod val="50000"/>
                </a:schemeClr>
              </a:solidFill>
              <a:cs typeface="+mj-cs"/>
            </a:endParaRPr>
          </a:p>
          <a:p>
            <a:pPr marL="0" algn="ctr" defTabSz="914400" rtl="1" eaLnBrk="1" latinLnBrk="0" hangingPunct="1">
              <a:lnSpc>
                <a:spcPct val="150000"/>
              </a:lnSpc>
            </a:pPr>
            <a:r>
              <a:rPr lang="ar-SA" sz="2400" b="1" u="sng" dirty="0">
                <a:solidFill>
                  <a:srgbClr val="C00000"/>
                </a:solidFill>
                <a:cs typeface="+mj-cs"/>
              </a:rPr>
              <a:t>لكن! </a:t>
            </a:r>
            <a:endParaRPr lang="id-ID" sz="2400" b="1" u="sng" dirty="0">
              <a:solidFill>
                <a:srgbClr val="C00000"/>
              </a:solidFill>
              <a:cs typeface="+mj-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a:ext>
            </a:extLst>
          </a:blip>
          <a:srcRect/>
          <a:stretch/>
        </p:blipFill>
        <p:spPr/>
      </p:pic>
      <p:sp>
        <p:nvSpPr>
          <p:cNvPr id="17" name="TextBox 16">
            <a:extLst>
              <a:ext uri="{FF2B5EF4-FFF2-40B4-BE49-F238E27FC236}">
                <a16:creationId xmlns:a16="http://schemas.microsoft.com/office/drawing/2014/main" id="{954B34D3-F436-A1EE-53D3-534D66D793CE}"/>
              </a:ext>
            </a:extLst>
          </p:cNvPr>
          <p:cNvSpPr txBox="1"/>
          <p:nvPr/>
        </p:nvSpPr>
        <p:spPr>
          <a:xfrm>
            <a:off x="6089444" y="3996751"/>
            <a:ext cx="4968702" cy="1077218"/>
          </a:xfrm>
          <a:prstGeom prst="rect">
            <a:avLst/>
          </a:prstGeom>
          <a:noFill/>
        </p:spPr>
        <p:txBody>
          <a:bodyPr wrap="square" rtlCol="0">
            <a:spAutoFit/>
          </a:bodyPr>
          <a:lstStyle/>
          <a:p>
            <a:pPr algn="ctr"/>
            <a:r>
              <a:rPr lang="ar-SA" sz="3200" b="1" dirty="0">
                <a:solidFill>
                  <a:srgbClr val="00B0F0"/>
                </a:solidFill>
                <a:latin typeface="Times New Roman" panose="02020603050405020304" pitchFamily="18" charset="0"/>
                <a:cs typeface="Times New Roman" panose="02020603050405020304" pitchFamily="18" charset="0"/>
              </a:rPr>
              <a:t>الصحافة الرقمية أو الصحافة على الإنترنت</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6102557" y="482378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6474049" y="511197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CDDC5494-636E-2D49-87AA-D18D9B7623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22883" y="27458"/>
            <a:ext cx="2027883" cy="946883"/>
          </a:xfrm>
          <a:prstGeom prst="rect">
            <a:avLst/>
          </a:prstGeom>
        </p:spPr>
      </p:pic>
    </p:spTree>
    <p:extLst>
      <p:ext uri="{BB962C8B-B14F-4D97-AF65-F5344CB8AC3E}">
        <p14:creationId xmlns:p14="http://schemas.microsoft.com/office/powerpoint/2010/main" val="1520784841"/>
      </p:ext>
    </p:extLst>
  </p:cSld>
  <p:clrMapOvr>
    <a:masterClrMapping/>
  </p:clrMapOvr>
  <p:transition spd="slow" advTm="155777">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BFC32B8-BDEE-2CBC-DFF5-CD482608568C}"/>
              </a:ext>
            </a:extLst>
          </p:cNvPr>
          <p:cNvSpPr/>
          <p:nvPr/>
        </p:nvSpPr>
        <p:spPr>
          <a:xfrm>
            <a:off x="6096000" y="104142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2" name="Rectangle 1">
            <a:extLst>
              <a:ext uri="{FF2B5EF4-FFF2-40B4-BE49-F238E27FC236}">
                <a16:creationId xmlns:a16="http://schemas.microsoft.com/office/drawing/2014/main" id="{40AD33B2-84DB-498D-99BC-48015ABD3174}"/>
              </a:ext>
            </a:extLst>
          </p:cNvPr>
          <p:cNvSpPr/>
          <p:nvPr/>
        </p:nvSpPr>
        <p:spPr>
          <a:xfrm>
            <a:off x="819779" y="1041420"/>
            <a:ext cx="5276222" cy="48564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marL="0" algn="ctr" defTabSz="914400" rtl="1" eaLnBrk="1" latinLnBrk="0" hangingPunct="1">
              <a:lnSpc>
                <a:spcPct val="150000"/>
              </a:lnSpc>
            </a:pPr>
            <a:r>
              <a:rPr lang="ar-SA" sz="2400" dirty="0">
                <a:solidFill>
                  <a:schemeClr val="accent1">
                    <a:lumMod val="50000"/>
                  </a:schemeClr>
                </a:solidFill>
                <a:cs typeface="+mj-cs"/>
              </a:rPr>
              <a:t>الصحافة على الإنترنت أو الصحافة الإلكترونية لديها نوع مختلف من الضغوط والتحديات. وأهمها متطلبات </a:t>
            </a:r>
            <a:r>
              <a:rPr lang="ar-SA" sz="2400" b="1" dirty="0">
                <a:solidFill>
                  <a:schemeClr val="accent2">
                    <a:lumMod val="75000"/>
                  </a:schemeClr>
                </a:solidFill>
                <a:cs typeface="+mj-cs"/>
              </a:rPr>
              <a:t>الإنتاج في الوقت الحقيقي الآني</a:t>
            </a:r>
            <a:r>
              <a:rPr lang="ar-SA" sz="2400" dirty="0">
                <a:solidFill>
                  <a:schemeClr val="accent1">
                    <a:lumMod val="50000"/>
                  </a:schemeClr>
                </a:solidFill>
                <a:cs typeface="+mj-cs"/>
              </a:rPr>
              <a:t>، وفي </a:t>
            </a:r>
            <a:r>
              <a:rPr lang="ar-SA" sz="2400" b="1" dirty="0">
                <a:solidFill>
                  <a:srgbClr val="C00000"/>
                </a:solidFill>
                <a:cs typeface="+mj-cs"/>
              </a:rPr>
              <a:t>معرفة المتابعين لها وجمهورها</a:t>
            </a:r>
            <a:r>
              <a:rPr lang="ar-SA" sz="2400" dirty="0">
                <a:solidFill>
                  <a:schemeClr val="accent1">
                    <a:lumMod val="50000"/>
                  </a:schemeClr>
                </a:solidFill>
                <a:cs typeface="+mj-cs"/>
              </a:rPr>
              <a:t>، وفي فهم منصات النشر الإلكتروني وأدواتها، والتطور المتسارع في التقنيات الرقمية، والقدرة على مواكبتها بذات السرعة.</a:t>
            </a:r>
          </a:p>
          <a:p>
            <a:pPr marL="0" algn="ctr" defTabSz="914400" rtl="1" eaLnBrk="1" latinLnBrk="0" hangingPunct="1"/>
            <a:r>
              <a:rPr lang="ar-SA" dirty="0">
                <a:solidFill>
                  <a:schemeClr val="accent1">
                    <a:lumMod val="50000"/>
                  </a:schemeClr>
                </a:solidFill>
              </a:rPr>
              <a:t>!</a:t>
            </a:r>
            <a:r>
              <a:rPr lang="ar-SA" dirty="0"/>
              <a:t> </a:t>
            </a:r>
            <a:endParaRPr lang="id-ID" dirty="0"/>
          </a:p>
        </p:txBody>
      </p:sp>
      <p:sp>
        <p:nvSpPr>
          <p:cNvPr id="17" name="TextBox 16">
            <a:extLst>
              <a:ext uri="{FF2B5EF4-FFF2-40B4-BE49-F238E27FC236}">
                <a16:creationId xmlns:a16="http://schemas.microsoft.com/office/drawing/2014/main" id="{954B34D3-F436-A1EE-53D3-534D66D793CE}"/>
              </a:ext>
            </a:extLst>
          </p:cNvPr>
          <p:cNvSpPr txBox="1"/>
          <p:nvPr/>
        </p:nvSpPr>
        <p:spPr>
          <a:xfrm>
            <a:off x="6203685" y="2892795"/>
            <a:ext cx="5276223" cy="523220"/>
          </a:xfrm>
          <a:prstGeom prst="rect">
            <a:avLst/>
          </a:prstGeom>
          <a:noFill/>
        </p:spPr>
        <p:txBody>
          <a:bodyPr wrap="square" rtlCol="0">
            <a:spAutoFit/>
          </a:bodyPr>
          <a:lstStyle/>
          <a:p>
            <a:r>
              <a:rPr lang="ar-SA" sz="2800" b="1" dirty="0">
                <a:solidFill>
                  <a:srgbClr val="00B0F0"/>
                </a:solidFill>
                <a:latin typeface="Times New Roman" panose="02020603050405020304" pitchFamily="18" charset="0"/>
                <a:cs typeface="Times New Roman" panose="02020603050405020304" pitchFamily="18" charset="0"/>
              </a:rPr>
              <a:t>الصحافة الرقمية أو الصحافة على الإنترنت</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6490663" y="141718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0" name="Picture Placeholder 9">
            <a:extLst>
              <a:ext uri="{FF2B5EF4-FFF2-40B4-BE49-F238E27FC236}">
                <a16:creationId xmlns:a16="http://schemas.microsoft.com/office/drawing/2014/main" id="{37B6A623-304A-4E4C-8257-1C3C205DDB33}"/>
              </a:ext>
            </a:extLst>
          </p:cNvPr>
          <p:cNvPicPr>
            <a:picLocks noGrp="1" noChangeAspect="1"/>
          </p:cNvPicPr>
          <p:nvPr>
            <p:ph type="pic" sz="quarter" idx="10"/>
          </p:nvPr>
        </p:nvPicPr>
        <p:blipFill>
          <a:blip r:embed="rId2">
            <a:extLst>
              <a:ext uri="{28A0092B-C50C-407E-A947-70E740481C1C}">
                <a14:useLocalDpi xmlns:a14="http://schemas.microsoft.com/office/drawing/2010/main"/>
              </a:ext>
            </a:extLst>
          </a:blip>
          <a:srcRect/>
          <a:stretch>
            <a:fillRect/>
          </a:stretch>
        </p:blipFill>
        <p:spPr>
          <a:xfrm>
            <a:off x="6096000" y="1041420"/>
            <a:ext cx="4962146" cy="3289280"/>
          </a:xfrm>
        </p:spPr>
      </p:pic>
      <p:pic>
        <p:nvPicPr>
          <p:cNvPr id="11" name="Graphic 21">
            <a:extLst>
              <a:ext uri="{FF2B5EF4-FFF2-40B4-BE49-F238E27FC236}">
                <a16:creationId xmlns:a16="http://schemas.microsoft.com/office/drawing/2014/main" id="{A66B9941-418C-EF40-A421-6FD425A10A4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22883" y="3656"/>
            <a:ext cx="2129837" cy="994488"/>
          </a:xfrm>
          <a:prstGeom prst="rect">
            <a:avLst/>
          </a:prstGeom>
        </p:spPr>
      </p:pic>
    </p:spTree>
    <p:extLst>
      <p:ext uri="{BB962C8B-B14F-4D97-AF65-F5344CB8AC3E}">
        <p14:creationId xmlns:p14="http://schemas.microsoft.com/office/powerpoint/2010/main" val="3081969706"/>
      </p:ext>
    </p:extLst>
  </p:cSld>
  <p:clrMapOvr>
    <a:masterClrMapping/>
  </p:clrMapOvr>
  <p:transition spd="slow" advTm="386138">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a:ext>
            </a:extLst>
          </a:blip>
          <a:stretch>
            <a:fillRect/>
          </a:stretch>
        </p:blipFill>
        <p:spPr>
          <a:xfrm>
            <a:off x="0" y="-1"/>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65097" y="5103674"/>
            <a:ext cx="11203350" cy="923330"/>
          </a:xfrm>
          <a:prstGeom prst="rect">
            <a:avLst/>
          </a:prstGeom>
          <a:noFill/>
        </p:spPr>
        <p:txBody>
          <a:bodyPr wrap="square" rtlCol="0">
            <a:spAutoFit/>
          </a:bodyPr>
          <a:lstStyle/>
          <a:p>
            <a:pPr algn="ctr"/>
            <a:r>
              <a:rPr lang="ar-SA" sz="5400" b="1" dirty="0">
                <a:solidFill>
                  <a:schemeClr val="bg1"/>
                </a:solidFill>
                <a:latin typeface="Times New Roman" panose="02020603050405020304" pitchFamily="18" charset="0"/>
                <a:cs typeface="Times New Roman" panose="02020603050405020304" pitchFamily="18" charset="0"/>
              </a:rPr>
              <a:t>الآنية تسيطر. والعاجل هو التحدي الأكبر</a:t>
            </a:r>
            <a:endParaRPr lang="en-US" sz="5400" b="1" dirty="0">
              <a:solidFill>
                <a:schemeClr val="bg1"/>
              </a:solidFill>
              <a:latin typeface="Times New Roman" panose="02020603050405020304" pitchFamily="18" charset="0"/>
              <a:cs typeface="Times New Roman" panose="02020603050405020304" pitchFamily="18" charset="0"/>
            </a:endParaRPr>
          </a:p>
        </p:txBody>
      </p:sp>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1" name="Picture 10" descr="Midocean 02-03"/>
          <p:cNvPicPr>
            <a:picLocks noChangeAspect="1"/>
          </p:cNvPicPr>
          <p:nvPr/>
        </p:nvPicPr>
        <p:blipFill>
          <a:blip r:embed="rId3"/>
          <a:stretch>
            <a:fillRect/>
          </a:stretch>
        </p:blipFill>
        <p:spPr>
          <a:xfrm>
            <a:off x="276590" y="-1"/>
            <a:ext cx="2233822" cy="1489487"/>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3649"/>
    </mc:Choice>
    <mc:Fallback xmlns="">
      <p:transition spd="slow" advTm="1364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a:extLst>
              <a:ext uri="{FF2B5EF4-FFF2-40B4-BE49-F238E27FC236}">
                <a16:creationId xmlns:a16="http://schemas.microsoft.com/office/drawing/2014/main" id="{054BF829-BC6B-604B-AE74-D42C351C4FEE}"/>
              </a:ext>
            </a:extLst>
          </p:cNvPr>
          <p:cNvGraphicFramePr>
            <a:graphicFrameLocks noGrp="1"/>
          </p:cNvGraphicFramePr>
          <p:nvPr>
            <p:ph idx="1"/>
            <p:extLst>
              <p:ext uri="{D42A27DB-BD31-4B8C-83A1-F6EECF244321}">
                <p14:modId xmlns:p14="http://schemas.microsoft.com/office/powerpoint/2010/main" val="1626586755"/>
              </p:ext>
            </p:extLst>
          </p:nvPr>
        </p:nvGraphicFramePr>
        <p:xfrm>
          <a:off x="3934690" y="131618"/>
          <a:ext cx="8104910" cy="65947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2" name="Picture 11">
            <a:extLst>
              <a:ext uri="{FF2B5EF4-FFF2-40B4-BE49-F238E27FC236}">
                <a16:creationId xmlns:a16="http://schemas.microsoft.com/office/drawing/2014/main" id="{43AE6089-28BB-3948-AEA2-2A2F1F264288}"/>
              </a:ext>
            </a:extLst>
          </p:cNvPr>
          <p:cNvPicPr>
            <a:picLocks noChangeAspect="1"/>
          </p:cNvPicPr>
          <p:nvPr/>
        </p:nvPicPr>
        <p:blipFill rotWithShape="1">
          <a:blip r:embed="rId7">
            <a:extLst>
              <a:ext uri="{28A0092B-C50C-407E-A947-70E740481C1C}">
                <a14:useLocalDpi xmlns:a14="http://schemas.microsoft.com/office/drawing/2010/main"/>
              </a:ext>
            </a:extLst>
          </a:blip>
          <a:srcRect/>
          <a:stretch/>
        </p:blipFill>
        <p:spPr>
          <a:xfrm>
            <a:off x="0" y="1912949"/>
            <a:ext cx="4108862" cy="1334545"/>
          </a:xfrm>
          <a:prstGeom prst="rect">
            <a:avLst/>
          </a:prstGeom>
        </p:spPr>
      </p:pic>
      <p:sp>
        <p:nvSpPr>
          <p:cNvPr id="13" name="TextBox 12">
            <a:extLst>
              <a:ext uri="{FF2B5EF4-FFF2-40B4-BE49-F238E27FC236}">
                <a16:creationId xmlns:a16="http://schemas.microsoft.com/office/drawing/2014/main" id="{A02B1912-7D72-8149-AC6C-7785FA2E5520}"/>
              </a:ext>
            </a:extLst>
          </p:cNvPr>
          <p:cNvSpPr txBox="1"/>
          <p:nvPr/>
        </p:nvSpPr>
        <p:spPr>
          <a:xfrm>
            <a:off x="-207819" y="3818530"/>
            <a:ext cx="4524499" cy="461665"/>
          </a:xfrm>
          <a:prstGeom prst="rect">
            <a:avLst/>
          </a:prstGeom>
          <a:noFill/>
        </p:spPr>
        <p:txBody>
          <a:bodyPr wrap="square" rtlCol="0">
            <a:spAutoFit/>
          </a:bodyPr>
          <a:lstStyle/>
          <a:p>
            <a:pPr algn="ctr"/>
            <a:r>
              <a:rPr lang="ar-SA" sz="2400" b="1" dirty="0">
                <a:solidFill>
                  <a:srgbClr val="0070C0"/>
                </a:solidFill>
                <a:cs typeface="+mj-cs"/>
              </a:rPr>
              <a:t>تحديات الصحافة الإلكترونية </a:t>
            </a:r>
            <a:endParaRPr lang="en-JO" sz="2400" b="1" dirty="0">
              <a:solidFill>
                <a:srgbClr val="0070C0"/>
              </a:solidFill>
              <a:cs typeface="+mj-cs"/>
            </a:endParaRPr>
          </a:p>
        </p:txBody>
      </p:sp>
      <p:pic>
        <p:nvPicPr>
          <p:cNvPr id="7" name="Graphic 21">
            <a:extLst>
              <a:ext uri="{FF2B5EF4-FFF2-40B4-BE49-F238E27FC236}">
                <a16:creationId xmlns:a16="http://schemas.microsoft.com/office/drawing/2014/main" id="{6961BD3D-09D8-4A43-B938-5D24F90BBA6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483" y="0"/>
            <a:ext cx="2459683" cy="1148504"/>
          </a:xfrm>
          <a:prstGeom prst="rect">
            <a:avLst/>
          </a:prstGeom>
        </p:spPr>
      </p:pic>
    </p:spTree>
    <p:extLst>
      <p:ext uri="{BB962C8B-B14F-4D97-AF65-F5344CB8AC3E}">
        <p14:creationId xmlns:p14="http://schemas.microsoft.com/office/powerpoint/2010/main" val="258959215"/>
      </p:ext>
    </p:extLst>
  </p:cSld>
  <p:clrMapOvr>
    <a:masterClrMapping/>
  </p:clrMapOvr>
  <mc:AlternateContent xmlns:mc="http://schemas.openxmlformats.org/markup-compatibility/2006" xmlns:p14="http://schemas.microsoft.com/office/powerpoint/2010/main">
    <mc:Choice Requires="p14">
      <p:transition spd="slow" p14:dur="2000" advTm="814927"/>
    </mc:Choice>
    <mc:Fallback xmlns="">
      <p:transition spd="slow" advTm="81492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1F2C8-1B57-AD44-878C-444B71FDA8C7}"/>
              </a:ext>
            </a:extLst>
          </p:cNvPr>
          <p:cNvSpPr>
            <a:spLocks noGrp="1"/>
          </p:cNvSpPr>
          <p:nvPr>
            <p:ph type="title"/>
          </p:nvPr>
        </p:nvSpPr>
        <p:spPr>
          <a:xfrm>
            <a:off x="3016333" y="124691"/>
            <a:ext cx="9074727" cy="1325563"/>
          </a:xfrm>
        </p:spPr>
        <p:txBody>
          <a:bodyPr>
            <a:normAutofit/>
          </a:bodyPr>
          <a:lstStyle/>
          <a:p>
            <a:pPr algn="r" defTabSz="914400" rtl="1" eaLnBrk="1" latinLnBrk="0" hangingPunct="1">
              <a:lnSpc>
                <a:spcPct val="90000"/>
              </a:lnSpc>
              <a:spcBef>
                <a:spcPct val="0"/>
              </a:spcBef>
              <a:buNone/>
            </a:pPr>
            <a:r>
              <a:rPr lang="ar-SA" sz="3600" dirty="0">
                <a:solidFill>
                  <a:srgbClr val="0070C0"/>
                </a:solidFill>
              </a:rPr>
              <a:t>وسائل متعددة، وزمن مختلف للنشر والاستطلاع والتفاعل </a:t>
            </a:r>
            <a:endParaRPr lang="en-JO" sz="3600" dirty="0">
              <a:solidFill>
                <a:srgbClr val="0070C0"/>
              </a:solidFill>
            </a:endParaRPr>
          </a:p>
        </p:txBody>
      </p:sp>
      <p:graphicFrame>
        <p:nvGraphicFramePr>
          <p:cNvPr id="8" name="Content Placeholder 7">
            <a:extLst>
              <a:ext uri="{FF2B5EF4-FFF2-40B4-BE49-F238E27FC236}">
                <a16:creationId xmlns:a16="http://schemas.microsoft.com/office/drawing/2014/main" id="{054BF829-BC6B-604B-AE74-D42C351C4FEE}"/>
              </a:ext>
            </a:extLst>
          </p:cNvPr>
          <p:cNvGraphicFramePr>
            <a:graphicFrameLocks noGrp="1"/>
          </p:cNvGraphicFramePr>
          <p:nvPr>
            <p:ph idx="1"/>
            <p:extLst>
              <p:ext uri="{D42A27DB-BD31-4B8C-83A1-F6EECF244321}">
                <p14:modId xmlns:p14="http://schemas.microsoft.com/office/powerpoint/2010/main" val="3906037332"/>
              </p:ext>
            </p:extLst>
          </p:nvPr>
        </p:nvGraphicFramePr>
        <p:xfrm>
          <a:off x="-139700" y="1622425"/>
          <a:ext cx="8139545" cy="47414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14C3AB60-FB3D-2B42-924D-AE0ED95AF1E6}"/>
              </a:ext>
            </a:extLst>
          </p:cNvPr>
          <p:cNvSpPr txBox="1"/>
          <p:nvPr/>
        </p:nvSpPr>
        <p:spPr>
          <a:xfrm>
            <a:off x="6858000" y="1825625"/>
            <a:ext cx="5126182" cy="2803140"/>
          </a:xfrm>
          <a:prstGeom prst="rect">
            <a:avLst/>
          </a:prstGeom>
          <a:noFill/>
        </p:spPr>
        <p:txBody>
          <a:bodyPr wrap="square" rtlCol="0">
            <a:spAutoFit/>
          </a:bodyPr>
          <a:lstStyle/>
          <a:p>
            <a:pPr algn="just" rtl="1">
              <a:lnSpc>
                <a:spcPct val="150000"/>
              </a:lnSpc>
            </a:pPr>
            <a:r>
              <a:rPr lang="ar-SA" sz="2400" dirty="0">
                <a:solidFill>
                  <a:schemeClr val="accent1">
                    <a:lumMod val="75000"/>
                  </a:schemeClr>
                </a:solidFill>
                <a:cs typeface="+mj-cs"/>
              </a:rPr>
              <a:t>لا تقتصر التحديات على ما سبق، لكن هناك تحديات مرتبطة بميزة العالم الرقمي المرتبطة بتعدد الوسائط والقنوات، وما يرافقها من ضرورة المتابعة، والتزامن والتكامل، وفهم سلوكيات الجمهور المختلفة عبر هذه المنصات والوسائط.</a:t>
            </a:r>
            <a:endParaRPr lang="en-JO" sz="2400" dirty="0">
              <a:solidFill>
                <a:schemeClr val="accent1">
                  <a:lumMod val="75000"/>
                </a:schemeClr>
              </a:solidFill>
              <a:cs typeface="+mj-cs"/>
            </a:endParaRPr>
          </a:p>
        </p:txBody>
      </p:sp>
      <p:pic>
        <p:nvPicPr>
          <p:cNvPr id="7" name="Graphic 21">
            <a:extLst>
              <a:ext uri="{FF2B5EF4-FFF2-40B4-BE49-F238E27FC236}">
                <a16:creationId xmlns:a16="http://schemas.microsoft.com/office/drawing/2014/main" id="{8A09C976-C354-1440-BD1F-A773F63DC41A}"/>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 y="0"/>
            <a:ext cx="2393498" cy="1117600"/>
          </a:xfrm>
          <a:prstGeom prst="rect">
            <a:avLst/>
          </a:prstGeom>
        </p:spPr>
      </p:pic>
    </p:spTree>
    <p:extLst>
      <p:ext uri="{BB962C8B-B14F-4D97-AF65-F5344CB8AC3E}">
        <p14:creationId xmlns:p14="http://schemas.microsoft.com/office/powerpoint/2010/main" val="648139415"/>
      </p:ext>
    </p:extLst>
  </p:cSld>
  <p:clrMapOvr>
    <a:masterClrMapping/>
  </p:clrMapOvr>
  <mc:AlternateContent xmlns:mc="http://schemas.openxmlformats.org/markup-compatibility/2006" xmlns:p14="http://schemas.microsoft.com/office/powerpoint/2010/main">
    <mc:Choice Requires="p14">
      <p:transition spd="slow" p14:dur="2000" advTm="200713"/>
    </mc:Choice>
    <mc:Fallback xmlns="">
      <p:transition spd="slow" advTm="20071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ar-SA" dirty="0">
              <a:solidFill>
                <a:schemeClr val="accent1">
                  <a:lumMod val="50000"/>
                </a:schemeClr>
              </a:solidFill>
            </a:endParaRPr>
          </a:p>
          <a:p>
            <a:pPr marL="0" algn="ctr" defTabSz="914400" rtl="1" eaLnBrk="1" latinLnBrk="0" hangingPunct="1">
              <a:lnSpc>
                <a:spcPct val="150000"/>
              </a:lnSpc>
            </a:pPr>
            <a:r>
              <a:rPr lang="ar-SA" sz="2000" dirty="0">
                <a:solidFill>
                  <a:schemeClr val="accent1">
                    <a:lumMod val="50000"/>
                  </a:schemeClr>
                </a:solidFill>
                <a:cs typeface="+mj-cs"/>
              </a:rPr>
              <a:t>شهد التحول نحو الصحافة الرقمية تطورًا تدرّجيًا بدأ منذ تسعينيات القرن العشرين، حيث بدأت المؤسسات الصحفية في توظيف الإنترنت كوسيلة داعمة للصحافة الورقية، وليس كبديل عنها. </a:t>
            </a:r>
            <a:endParaRPr lang="en-US" sz="2000" dirty="0">
              <a:solidFill>
                <a:schemeClr val="accent1">
                  <a:lumMod val="50000"/>
                </a:schemeClr>
              </a:solidFill>
              <a:cs typeface="+mj-cs"/>
            </a:endParaRPr>
          </a:p>
          <a:p>
            <a:pPr marL="0" algn="ctr" defTabSz="914400" rtl="1" eaLnBrk="1" latinLnBrk="0" hangingPunct="1">
              <a:lnSpc>
                <a:spcPct val="150000"/>
              </a:lnSpc>
            </a:pPr>
            <a:r>
              <a:rPr lang="ar-SA" sz="2000" dirty="0">
                <a:solidFill>
                  <a:schemeClr val="accent1">
                    <a:lumMod val="50000"/>
                  </a:schemeClr>
                </a:solidFill>
                <a:cs typeface="+mj-cs"/>
              </a:rPr>
              <a:t>تمثّلت المرحلة الأولى في إنشاء مواقع إلكترونية تعكس النسخة الورقية بالكامل، كما فعلت صحيفة "الجزيرة" السعودية التي أطلقت موقعها الإلكتروني عام 1997، وكانت أول صحيفة سعودية تنشر نسختها الورقية إلكترونيًا.!</a:t>
            </a:r>
            <a:r>
              <a:rPr lang="ar-SA" sz="2000" dirty="0">
                <a:cs typeface="+mj-cs"/>
              </a:rPr>
              <a:t> </a:t>
            </a:r>
            <a:endParaRPr lang="id-ID" sz="2000" dirty="0">
              <a:cs typeface="+mj-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a:ext>
            </a:extLst>
          </a:blip>
          <a:srcRect/>
          <a:stretch/>
        </p:blipFill>
        <p:spPr/>
      </p:pic>
      <p:sp>
        <p:nvSpPr>
          <p:cNvPr id="17" name="TextBox 16">
            <a:extLst>
              <a:ext uri="{FF2B5EF4-FFF2-40B4-BE49-F238E27FC236}">
                <a16:creationId xmlns:a16="http://schemas.microsoft.com/office/drawing/2014/main" id="{954B34D3-F436-A1EE-53D3-534D66D793CE}"/>
              </a:ext>
            </a:extLst>
          </p:cNvPr>
          <p:cNvSpPr txBox="1"/>
          <p:nvPr/>
        </p:nvSpPr>
        <p:spPr>
          <a:xfrm>
            <a:off x="6102557" y="4493477"/>
            <a:ext cx="4962146" cy="523220"/>
          </a:xfrm>
          <a:prstGeom prst="rect">
            <a:avLst/>
          </a:prstGeom>
          <a:noFill/>
        </p:spPr>
        <p:txBody>
          <a:bodyPr wrap="square" rtlCol="0">
            <a:spAutoFit/>
          </a:bodyPr>
          <a:lstStyle/>
          <a:p>
            <a:pPr marL="0" algn="ctr" defTabSz="914400" rtl="1" eaLnBrk="1" latinLnBrk="0" hangingPunct="1"/>
            <a:r>
              <a:rPr lang="ar-SA" sz="2800" dirty="0">
                <a:solidFill>
                  <a:schemeClr val="accent1">
                    <a:lumMod val="75000"/>
                  </a:schemeClr>
                </a:solidFill>
                <a:cs typeface="+mj-cs"/>
              </a:rPr>
              <a:t>التحول من الصحافة الورقية إلى الرقمية</a:t>
            </a:r>
          </a:p>
        </p:txBody>
      </p:sp>
      <p:sp>
        <p:nvSpPr>
          <p:cNvPr id="18" name="Rectangle 17">
            <a:extLst>
              <a:ext uri="{FF2B5EF4-FFF2-40B4-BE49-F238E27FC236}">
                <a16:creationId xmlns:a16="http://schemas.microsoft.com/office/drawing/2014/main" id="{9BFC32B8-BDEE-2CBC-DFF5-CD482608568C}"/>
              </a:ext>
            </a:extLst>
          </p:cNvPr>
          <p:cNvSpPr/>
          <p:nvPr/>
        </p:nvSpPr>
        <p:spPr>
          <a:xfrm>
            <a:off x="6089445" y="3477927"/>
            <a:ext cx="989466"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6272923" y="379508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050E5F0C-89DD-1447-BD05-F07C19AFA8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483" y="31750"/>
            <a:ext cx="2078683" cy="970603"/>
          </a:xfrm>
          <a:prstGeom prst="rect">
            <a:avLst/>
          </a:prstGeom>
        </p:spPr>
      </p:pic>
    </p:spTree>
    <p:extLst>
      <p:ext uri="{BB962C8B-B14F-4D97-AF65-F5344CB8AC3E}">
        <p14:creationId xmlns:p14="http://schemas.microsoft.com/office/powerpoint/2010/main" val="1948206029"/>
      </p:ext>
    </p:extLst>
  </p:cSld>
  <p:clrMapOvr>
    <a:masterClrMapping/>
  </p:clrMapOvr>
  <p:transition spd="slow" advTm="70155">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ar-SA" dirty="0">
              <a:solidFill>
                <a:schemeClr val="accent1">
                  <a:lumMod val="50000"/>
                </a:schemeClr>
              </a:solidFill>
            </a:endParaRPr>
          </a:p>
          <a:p>
            <a:pPr marL="0" algn="ctr" defTabSz="914400" rtl="1" eaLnBrk="1" latinLnBrk="0" hangingPunct="1">
              <a:lnSpc>
                <a:spcPct val="150000"/>
              </a:lnSpc>
            </a:pPr>
            <a:r>
              <a:rPr lang="ar-SA" sz="2000" dirty="0">
                <a:solidFill>
                  <a:schemeClr val="accent1">
                    <a:lumMod val="50000"/>
                  </a:schemeClr>
                </a:solidFill>
                <a:cs typeface="+mj-cs"/>
              </a:rPr>
              <a:t>في المرحلة الثانية، بدأت تظهر نماذج جديدة من الصحف الرقمية التي تعمل على مدار الساعة عبر شبكة الإنترنت دون وجود نسخة ورقية مطبوعة، وهي ما يُعرف بالصحف </a:t>
            </a:r>
            <a:r>
              <a:rPr lang="ar-SA" sz="2000" b="1" dirty="0">
                <a:solidFill>
                  <a:schemeClr val="accent2"/>
                </a:solidFill>
                <a:cs typeface="+mj-cs"/>
              </a:rPr>
              <a:t>الإلكترونية أو "</a:t>
            </a:r>
            <a:r>
              <a:rPr lang="en-US" sz="2000" b="1" dirty="0">
                <a:solidFill>
                  <a:schemeClr val="accent2"/>
                </a:solidFill>
                <a:cs typeface="+mj-cs"/>
              </a:rPr>
              <a:t>Online-Only News Outlets"، </a:t>
            </a:r>
            <a:r>
              <a:rPr lang="ar-SA" sz="2000" dirty="0">
                <a:solidFill>
                  <a:schemeClr val="accent1">
                    <a:lumMod val="50000"/>
                  </a:schemeClr>
                </a:solidFill>
                <a:cs typeface="+mj-cs"/>
              </a:rPr>
              <a:t>كما ظهر في بعض النسخ الرقمية التابعة لمؤسسات ورقية تقليدية.</a:t>
            </a:r>
            <a:endParaRPr lang="id-ID" sz="2000" dirty="0">
              <a:cs typeface="+mj-cs"/>
            </a:endParaRPr>
          </a:p>
        </p:txBody>
      </p:sp>
      <p:pic>
        <p:nvPicPr>
          <p:cNvPr id="10" name="Picture Placeholder 9">
            <a:extLst>
              <a:ext uri="{FF2B5EF4-FFF2-40B4-BE49-F238E27FC236}">
                <a16:creationId xmlns:a16="http://schemas.microsoft.com/office/drawing/2014/main" id="{CFCC80C7-7DB6-8F44-8F84-F583315741D8}"/>
              </a:ext>
            </a:extLst>
          </p:cNvPr>
          <p:cNvPicPr>
            <a:picLocks noGrp="1" noChangeAspect="1"/>
          </p:cNvPicPr>
          <p:nvPr>
            <p:ph type="pic" sz="quarter" idx="10"/>
          </p:nvPr>
        </p:nvPicPr>
        <p:blipFill>
          <a:blip r:embed="rId2">
            <a:extLst>
              <a:ext uri="{28A0092B-C50C-407E-A947-70E740481C1C}">
                <a14:useLocalDpi xmlns:a14="http://schemas.microsoft.com/office/drawing/2010/main"/>
              </a:ext>
            </a:extLst>
          </a:blip>
          <a:srcRect/>
          <a:stretch>
            <a:fillRect/>
          </a:stretch>
        </p:blipFill>
        <p:spPr>
          <a:xfrm>
            <a:off x="6089445" y="1978118"/>
            <a:ext cx="4962146" cy="3282979"/>
          </a:xfrm>
        </p:spPr>
      </p:pic>
      <p:sp>
        <p:nvSpPr>
          <p:cNvPr id="18" name="Rectangle 17">
            <a:extLst>
              <a:ext uri="{FF2B5EF4-FFF2-40B4-BE49-F238E27FC236}">
                <a16:creationId xmlns:a16="http://schemas.microsoft.com/office/drawing/2014/main" id="{9BFC32B8-BDEE-2CBC-DFF5-CD482608568C}"/>
              </a:ext>
            </a:extLst>
          </p:cNvPr>
          <p:cNvSpPr/>
          <p:nvPr/>
        </p:nvSpPr>
        <p:spPr>
          <a:xfrm>
            <a:off x="5785882" y="138523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3608372" y="677145"/>
            <a:ext cx="4962146" cy="523220"/>
          </a:xfrm>
          <a:prstGeom prst="rect">
            <a:avLst/>
          </a:prstGeom>
          <a:noFill/>
        </p:spPr>
        <p:txBody>
          <a:bodyPr wrap="square" rtlCol="0">
            <a:spAutoFit/>
          </a:bodyPr>
          <a:lstStyle/>
          <a:p>
            <a:pPr marL="0" algn="ctr" defTabSz="914400" rtl="1" eaLnBrk="1" latinLnBrk="0" hangingPunct="1"/>
            <a:r>
              <a:rPr lang="ar-SA" sz="2800" b="1" dirty="0">
                <a:solidFill>
                  <a:schemeClr val="accent1">
                    <a:lumMod val="75000"/>
                  </a:schemeClr>
                </a:solidFill>
                <a:cs typeface="+mj-cs"/>
              </a:rPr>
              <a:t>التحول من الصحافة الورقية إلى الرقمية</a:t>
            </a:r>
          </a:p>
        </p:txBody>
      </p:sp>
      <p:sp>
        <p:nvSpPr>
          <p:cNvPr id="23" name="TextBox 22">
            <a:extLst>
              <a:ext uri="{FF2B5EF4-FFF2-40B4-BE49-F238E27FC236}">
                <a16:creationId xmlns:a16="http://schemas.microsoft.com/office/drawing/2014/main" id="{96E902E1-2A80-699E-4D0C-B8C82D90F38B}"/>
              </a:ext>
            </a:extLst>
          </p:cNvPr>
          <p:cNvSpPr txBox="1"/>
          <p:nvPr/>
        </p:nvSpPr>
        <p:spPr>
          <a:xfrm>
            <a:off x="5785882" y="161669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3F0D6AD3-4E54-9846-9C94-FE9A797162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81927" y="-21068"/>
            <a:ext cx="2431562" cy="1135373"/>
          </a:xfrm>
          <a:prstGeom prst="rect">
            <a:avLst/>
          </a:prstGeom>
        </p:spPr>
      </p:pic>
    </p:spTree>
    <p:extLst>
      <p:ext uri="{BB962C8B-B14F-4D97-AF65-F5344CB8AC3E}">
        <p14:creationId xmlns:p14="http://schemas.microsoft.com/office/powerpoint/2010/main" val="693476471"/>
      </p:ext>
    </p:extLst>
  </p:cSld>
  <p:clrMapOvr>
    <a:masterClrMapping/>
  </p:clrMapOvr>
  <p:transition spd="slow" advTm="84750">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ar-SA" dirty="0">
              <a:solidFill>
                <a:schemeClr val="accent1">
                  <a:lumMod val="50000"/>
                </a:schemeClr>
              </a:solidFill>
            </a:endParaRPr>
          </a:p>
          <a:p>
            <a:pPr marL="0" algn="ctr" defTabSz="914400" rtl="1" eaLnBrk="1" latinLnBrk="0" hangingPunct="1">
              <a:lnSpc>
                <a:spcPct val="150000"/>
              </a:lnSpc>
            </a:pPr>
            <a:r>
              <a:rPr lang="ar-SA" sz="2400" dirty="0">
                <a:solidFill>
                  <a:schemeClr val="accent1">
                    <a:lumMod val="50000"/>
                  </a:schemeClr>
                </a:solidFill>
                <a:cs typeface="+mj-cs"/>
              </a:rPr>
              <a:t>أما المرحلة الثالثة، فقد تزامنت مع تطور الإنترنت عالي </a:t>
            </a:r>
            <a:r>
              <a:rPr lang="ar-SA" sz="2400" b="1" dirty="0">
                <a:solidFill>
                  <a:srgbClr val="00B0F0"/>
                </a:solidFill>
                <a:cs typeface="+mj-cs"/>
              </a:rPr>
              <a:t>السرعة وظهور الهواتف الذكية ومنصات التواصل الاجتماعي، </a:t>
            </a:r>
            <a:r>
              <a:rPr lang="ar-SA" sz="2400" dirty="0">
                <a:solidFill>
                  <a:schemeClr val="accent1">
                    <a:lumMod val="50000"/>
                  </a:schemeClr>
                </a:solidFill>
                <a:cs typeface="+mj-cs"/>
              </a:rPr>
              <a:t>ما أدى إلى تطوير الصحافة الرقمية لتصبح تفاعلية وفورية ، وتعتمد على المحتوى المتعدد الوسائط (الوسائط المتعددة)، وتغيّر نموذج العمل الصحفي بالكامل.</a:t>
            </a:r>
            <a:endParaRPr lang="id-ID" sz="2400" dirty="0">
              <a:cs typeface="+mj-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a:ext>
            </a:extLst>
          </a:blip>
          <a:srcRect/>
          <a:stretch/>
        </p:blipFill>
        <p:spPr/>
      </p:pic>
      <p:sp>
        <p:nvSpPr>
          <p:cNvPr id="17" name="TextBox 16">
            <a:extLst>
              <a:ext uri="{FF2B5EF4-FFF2-40B4-BE49-F238E27FC236}">
                <a16:creationId xmlns:a16="http://schemas.microsoft.com/office/drawing/2014/main" id="{954B34D3-F436-A1EE-53D3-534D66D793CE}"/>
              </a:ext>
            </a:extLst>
          </p:cNvPr>
          <p:cNvSpPr txBox="1"/>
          <p:nvPr/>
        </p:nvSpPr>
        <p:spPr>
          <a:xfrm>
            <a:off x="6102557" y="4675805"/>
            <a:ext cx="4962146" cy="523220"/>
          </a:xfrm>
          <a:prstGeom prst="rect">
            <a:avLst/>
          </a:prstGeom>
          <a:noFill/>
        </p:spPr>
        <p:txBody>
          <a:bodyPr wrap="square" rtlCol="0">
            <a:spAutoFit/>
          </a:bodyPr>
          <a:lstStyle/>
          <a:p>
            <a:pPr marL="0" algn="ctr" defTabSz="914400" rtl="1" eaLnBrk="1" latinLnBrk="0" hangingPunct="1"/>
            <a:r>
              <a:rPr lang="ar-SA" sz="2800" b="1" dirty="0">
                <a:solidFill>
                  <a:schemeClr val="accent1">
                    <a:lumMod val="75000"/>
                  </a:schemeClr>
                </a:solidFill>
                <a:cs typeface="+mj-cs"/>
              </a:rPr>
              <a:t>التحول من الصحافة الورقية إلى الرقمية</a:t>
            </a:r>
          </a:p>
        </p:txBody>
      </p:sp>
      <p:sp>
        <p:nvSpPr>
          <p:cNvPr id="18" name="Rectangle 17">
            <a:extLst>
              <a:ext uri="{FF2B5EF4-FFF2-40B4-BE49-F238E27FC236}">
                <a16:creationId xmlns:a16="http://schemas.microsoft.com/office/drawing/2014/main" id="{9BFC32B8-BDEE-2CBC-DFF5-CD482608568C}"/>
              </a:ext>
            </a:extLst>
          </p:cNvPr>
          <p:cNvSpPr/>
          <p:nvPr/>
        </p:nvSpPr>
        <p:spPr>
          <a:xfrm>
            <a:off x="6083594" y="344364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6455094" y="375221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0" name="Graphic 21">
            <a:extLst>
              <a:ext uri="{FF2B5EF4-FFF2-40B4-BE49-F238E27FC236}">
                <a16:creationId xmlns:a16="http://schemas.microsoft.com/office/drawing/2014/main" id="{E744CC62-9214-E848-BC6B-C38D6E198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22882" y="-43895"/>
            <a:ext cx="2333648" cy="1089654"/>
          </a:xfrm>
          <a:prstGeom prst="rect">
            <a:avLst/>
          </a:prstGeom>
        </p:spPr>
      </p:pic>
    </p:spTree>
    <p:extLst>
      <p:ext uri="{BB962C8B-B14F-4D97-AF65-F5344CB8AC3E}">
        <p14:creationId xmlns:p14="http://schemas.microsoft.com/office/powerpoint/2010/main" val="271860413"/>
      </p:ext>
    </p:extLst>
  </p:cSld>
  <p:clrMapOvr>
    <a:masterClrMapping/>
  </p:clrMapOvr>
  <p:transition spd="slow" advTm="98099">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784761" y="1061807"/>
            <a:ext cx="4113898" cy="584775"/>
          </a:xfrm>
          <a:prstGeom prst="rect">
            <a:avLst/>
          </a:prstGeom>
          <a:noFill/>
        </p:spPr>
        <p:txBody>
          <a:bodyPr wrap="square" rtlCol="0">
            <a:spAutoFit/>
          </a:bodyPr>
          <a:lstStyle/>
          <a:p>
            <a:pPr algn="ctr"/>
            <a:r>
              <a:rPr lang="ar-SA" sz="3200" b="1" dirty="0">
                <a:solidFill>
                  <a:srgbClr val="00B0F0"/>
                </a:solidFill>
                <a:latin typeface="Times New Roman" panose="02020603050405020304" pitchFamily="18" charset="0"/>
                <a:cs typeface="Times New Roman" panose="02020603050405020304" pitchFamily="18" charset="0"/>
              </a:rPr>
              <a:t>التحول الرقمي</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4013073" y="2818159"/>
            <a:ext cx="8135231" cy="3300904"/>
          </a:xfrm>
          <a:prstGeom prst="rect">
            <a:avLst/>
          </a:prstGeom>
          <a:noFill/>
        </p:spPr>
        <p:txBody>
          <a:bodyPr wrap="square" rtlCol="0">
            <a:spAutoFit/>
          </a:bodyPr>
          <a:lstStyle/>
          <a:p>
            <a:pPr algn="just" rtl="1">
              <a:lnSpc>
                <a:spcPct val="150000"/>
              </a:lnSpc>
            </a:pPr>
            <a:r>
              <a:rPr lang="ar-JO" sz="2000" dirty="0">
                <a:solidFill>
                  <a:schemeClr val="accent1">
                    <a:lumMod val="75000"/>
                  </a:schemeClr>
                </a:solidFill>
                <a:latin typeface="Times New Roman" panose="02020603050405020304" pitchFamily="18" charset="0"/>
                <a:cs typeface="Times New Roman" panose="02020603050405020304" pitchFamily="18" charset="0"/>
              </a:rPr>
              <a:t>لقد مسَّت التطورات التقنية قلب هذه المهنة، فالوسائط التكنولوجية الحديثة أثَّرت بشكل جذري على مصادر المعلومات، وعلى علاقة الصحفيين بالقراء، حيث أصبح ممكناً لأي إنسان أن يتحوَّل إلى رئيس تحرير مدوَّنة شخصية أو مراسلا خاصّاً للنشرات الإخبارية. لذا أضحى من اللازم إعادة توضيح حدود المهنة، ونوعية التعاقدات التي تتطلبها مع القراء.</a:t>
            </a:r>
          </a:p>
          <a:p>
            <a:pPr algn="just" rtl="1">
              <a:lnSpc>
                <a:spcPct val="150000"/>
              </a:lnSpc>
            </a:pPr>
            <a:r>
              <a:rPr lang="ar-JO" sz="1100" dirty="0">
                <a:solidFill>
                  <a:srgbClr val="002060"/>
                </a:solidFill>
                <a:latin typeface="Times New Roman" panose="02020603050405020304" pitchFamily="18" charset="0"/>
                <a:cs typeface="Times New Roman" panose="02020603050405020304" pitchFamily="18" charset="0"/>
              </a:rPr>
              <a:t>الدكتور سالم المالك المدير العام للإيسيسكو </a:t>
            </a:r>
          </a:p>
          <a:p>
            <a:pPr algn="r" rtl="1">
              <a:lnSpc>
                <a:spcPct val="150000"/>
              </a:lnSpc>
            </a:pPr>
            <a:endParaRPr lang="en-US" dirty="0">
              <a:solidFill>
                <a:schemeClr val="bg1"/>
              </a:solidFill>
              <a:latin typeface="Times New Roman" panose="02020603050405020304" pitchFamily="18" charset="0"/>
              <a:cs typeface="Times New Roman" panose="02020603050405020304" pitchFamily="18" charset="0"/>
            </a:endParaRPr>
          </a:p>
          <a:p>
            <a:pPr algn="r" rtl="1">
              <a:lnSpc>
                <a:spcPct val="150000"/>
              </a:lnSpc>
            </a:pPr>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6149570" y="60599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6521070" y="954221"/>
            <a:ext cx="819100" cy="769441"/>
          </a:xfrm>
          <a:prstGeom prst="rect">
            <a:avLst/>
          </a:prstGeom>
          <a:noFill/>
        </p:spPr>
        <p:txBody>
          <a:bodyPr wrap="square" rtlCol="0">
            <a:spAutoFit/>
          </a:bodyPr>
          <a:lstStyle/>
          <a:p>
            <a:pPr marL="0" algn="ctr" defTabSz="914400" rtl="1" eaLnBrk="1" latinLnBrk="0" hangingPunct="1"/>
            <a:r>
              <a:rPr lang="en-US" sz="4400" b="1" dirty="0">
                <a:solidFill>
                  <a:schemeClr val="bg1"/>
                </a:solidFill>
                <a:latin typeface="Times New Roman" panose="02020603050405020304" pitchFamily="18" charset="0"/>
                <a:cs typeface="Times New Roman" panose="02020603050405020304" pitchFamily="18" charset="0"/>
              </a:rPr>
              <a:t>11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0" name="Picture Placeholder 19">
            <a:extLst>
              <a:ext uri="{FF2B5EF4-FFF2-40B4-BE49-F238E27FC236}">
                <a16:creationId xmlns:a16="http://schemas.microsoft.com/office/drawing/2014/main" id="{67B27572-44B3-FF4D-B0C3-246ACD9B1441}"/>
              </a:ext>
            </a:extLst>
          </p:cNvPr>
          <p:cNvPicPr>
            <a:picLocks noGrp="1" noChangeAspect="1"/>
          </p:cNvPicPr>
          <p:nvPr>
            <p:ph type="pic" sz="quarter" idx="10"/>
          </p:nvPr>
        </p:nvPicPr>
        <p:blipFill>
          <a:blip r:embed="rId3">
            <a:extLst>
              <a:ext uri="{28A0092B-C50C-407E-A947-70E740481C1C}">
                <a14:useLocalDpi xmlns:a14="http://schemas.microsoft.com/office/drawing/2010/main"/>
              </a:ext>
            </a:extLst>
          </a:blip>
          <a:srcRect/>
          <a:stretch>
            <a:fillRect/>
          </a:stretch>
        </p:blipFill>
        <p:spPr>
          <a:xfrm>
            <a:off x="-41411" y="0"/>
            <a:ext cx="6826172" cy="6857998"/>
          </a:xfrm>
        </p:spPr>
      </p:pic>
      <p:pic>
        <p:nvPicPr>
          <p:cNvPr id="11" name="Graphic 21">
            <a:extLst>
              <a:ext uri="{FF2B5EF4-FFF2-40B4-BE49-F238E27FC236}">
                <a16:creationId xmlns:a16="http://schemas.microsoft.com/office/drawing/2014/main" id="{DA96A767-87B0-D34D-8AE2-CB629D6031E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3508" y="-83814"/>
            <a:ext cx="2525340" cy="1179161"/>
          </a:xfrm>
          <a:prstGeom prst="rect">
            <a:avLst/>
          </a:prstGeom>
        </p:spPr>
      </p:pic>
    </p:spTree>
    <p:extLst>
      <p:ext uri="{BB962C8B-B14F-4D97-AF65-F5344CB8AC3E}">
        <p14:creationId xmlns:p14="http://schemas.microsoft.com/office/powerpoint/2010/main" val="2054608418"/>
      </p:ext>
    </p:extLst>
  </p:cSld>
  <p:clrMapOvr>
    <a:masterClrMapping/>
  </p:clrMapOvr>
  <mc:AlternateContent xmlns:mc="http://schemas.openxmlformats.org/markup-compatibility/2006" xmlns:p14="http://schemas.microsoft.com/office/powerpoint/2010/main">
    <mc:Choice Requires="p14">
      <p:transition spd="slow" p14:dur="2000" advTm="205429"/>
    </mc:Choice>
    <mc:Fallback xmlns="">
      <p:transition spd="slow" advTm="205429"/>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499920" y="1397680"/>
            <a:ext cx="5589525" cy="54146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ar-SA" sz="2000" dirty="0">
              <a:solidFill>
                <a:schemeClr val="accent1">
                  <a:lumMod val="50000"/>
                </a:schemeClr>
              </a:solidFill>
              <a:cs typeface="+mj-cs"/>
            </a:endParaRPr>
          </a:p>
          <a:p>
            <a:pPr marL="0" algn="ctr" defTabSz="914400" rtl="1" eaLnBrk="1" latinLnBrk="0" hangingPunct="1"/>
            <a:r>
              <a:rPr lang="ar-SA" sz="2000" b="1" u="sng" dirty="0">
                <a:solidFill>
                  <a:schemeClr val="accent1">
                    <a:lumMod val="50000"/>
                  </a:schemeClr>
                </a:solidFill>
                <a:cs typeface="+mj-cs"/>
              </a:rPr>
              <a:t>مراحل هذا التحول:</a:t>
            </a:r>
          </a:p>
          <a:p>
            <a:pPr marL="0" algn="ctr" defTabSz="914400" rtl="1" eaLnBrk="1" latinLnBrk="0" hangingPunct="1"/>
            <a:endParaRPr lang="ar-SA" sz="2000" dirty="0">
              <a:solidFill>
                <a:schemeClr val="accent1">
                  <a:lumMod val="50000"/>
                </a:schemeClr>
              </a:solidFill>
              <a:cs typeface="+mj-cs"/>
            </a:endParaRPr>
          </a:p>
          <a:p>
            <a:pPr marL="0" algn="ctr" defTabSz="914400" rtl="1" eaLnBrk="1" latinLnBrk="0" hangingPunct="1"/>
            <a:r>
              <a:rPr lang="ar-SA" sz="2000" dirty="0">
                <a:solidFill>
                  <a:schemeClr val="accent1">
                    <a:lumMod val="50000"/>
                  </a:schemeClr>
                </a:solidFill>
                <a:cs typeface="+mj-cs"/>
              </a:rPr>
              <a:t>1990–2000: الصحف التقليدية تطلق مواقع إلكترونية تعكس النسخة الورقية (</a:t>
            </a:r>
            <a:r>
              <a:rPr lang="en-US" sz="2000" dirty="0">
                <a:solidFill>
                  <a:schemeClr val="accent1">
                    <a:lumMod val="50000"/>
                  </a:schemeClr>
                </a:solidFill>
                <a:cs typeface="+mj-cs"/>
              </a:rPr>
              <a:t>Static Online Versions).</a:t>
            </a:r>
          </a:p>
          <a:p>
            <a:pPr marL="0" algn="ctr" defTabSz="914400" rtl="1" eaLnBrk="1" latinLnBrk="0" hangingPunct="1"/>
            <a:endParaRPr lang="en-US" sz="2000" dirty="0">
              <a:solidFill>
                <a:schemeClr val="accent1">
                  <a:lumMod val="50000"/>
                </a:schemeClr>
              </a:solidFill>
              <a:cs typeface="+mj-cs"/>
            </a:endParaRPr>
          </a:p>
          <a:p>
            <a:pPr marL="0" algn="ctr" defTabSz="914400" rtl="1" eaLnBrk="1" latinLnBrk="0" hangingPunct="1"/>
            <a:r>
              <a:rPr lang="en-US" sz="2000" dirty="0">
                <a:solidFill>
                  <a:schemeClr val="accent1">
                    <a:lumMod val="50000"/>
                  </a:schemeClr>
                </a:solidFill>
                <a:cs typeface="+mj-cs"/>
              </a:rPr>
              <a:t>2000–2010: </a:t>
            </a:r>
            <a:r>
              <a:rPr lang="ar-SA" sz="2000" dirty="0">
                <a:solidFill>
                  <a:schemeClr val="accent1">
                    <a:lumMod val="50000"/>
                  </a:schemeClr>
                </a:solidFill>
                <a:cs typeface="+mj-cs"/>
              </a:rPr>
              <a:t>ظهور صحف إلكترونية بحتة (</a:t>
            </a:r>
            <a:r>
              <a:rPr lang="en-US" sz="2000" dirty="0">
                <a:solidFill>
                  <a:schemeClr val="accent1">
                    <a:lumMod val="50000"/>
                  </a:schemeClr>
                </a:solidFill>
                <a:cs typeface="+mj-cs"/>
              </a:rPr>
              <a:t>Online-Only Newspapers)، </a:t>
            </a:r>
            <a:r>
              <a:rPr lang="ar-SA" sz="2000" dirty="0">
                <a:solidFill>
                  <a:schemeClr val="accent1">
                    <a:lumMod val="50000"/>
                  </a:schemeClr>
                </a:solidFill>
                <a:cs typeface="+mj-cs"/>
              </a:rPr>
              <a:t>تعمل بدون نسخة ورقية.</a:t>
            </a:r>
          </a:p>
          <a:p>
            <a:pPr marL="0" algn="ctr" defTabSz="914400" rtl="1" eaLnBrk="1" latinLnBrk="0" hangingPunct="1"/>
            <a:endParaRPr lang="ar-SA" sz="2000" dirty="0">
              <a:solidFill>
                <a:schemeClr val="accent1">
                  <a:lumMod val="50000"/>
                </a:schemeClr>
              </a:solidFill>
              <a:cs typeface="+mj-cs"/>
            </a:endParaRPr>
          </a:p>
          <a:p>
            <a:pPr marL="0" algn="ctr" defTabSz="914400" rtl="1" eaLnBrk="1" latinLnBrk="0" hangingPunct="1"/>
            <a:r>
              <a:rPr lang="ar-SA" sz="2000" dirty="0">
                <a:solidFill>
                  <a:schemeClr val="accent1">
                    <a:lumMod val="50000"/>
                  </a:schemeClr>
                </a:solidFill>
                <a:cs typeface="+mj-cs"/>
              </a:rPr>
              <a:t>2010–2020: تطور صحافة المحتوى المتعدد الوسائط وانتقال الجمهور إلى استهلاك الأخبار عبر </a:t>
            </a:r>
            <a:r>
              <a:rPr lang="ar-SA" sz="2000" dirty="0" err="1">
                <a:solidFill>
                  <a:schemeClr val="accent1">
                    <a:lumMod val="50000"/>
                  </a:schemeClr>
                </a:solidFill>
                <a:cs typeface="+mj-cs"/>
              </a:rPr>
              <a:t>السوشيال</a:t>
            </a:r>
            <a:r>
              <a:rPr lang="ar-SA" sz="2000" dirty="0">
                <a:solidFill>
                  <a:schemeClr val="accent1">
                    <a:lumMod val="50000"/>
                  </a:schemeClr>
                </a:solidFill>
                <a:cs typeface="+mj-cs"/>
              </a:rPr>
              <a:t> ميديا.</a:t>
            </a:r>
          </a:p>
          <a:p>
            <a:pPr marL="0" algn="ctr" defTabSz="914400" rtl="1" eaLnBrk="1" latinLnBrk="0" hangingPunct="1"/>
            <a:endParaRPr lang="ar-SA" sz="2000" dirty="0">
              <a:solidFill>
                <a:schemeClr val="accent1">
                  <a:lumMod val="50000"/>
                </a:schemeClr>
              </a:solidFill>
              <a:cs typeface="+mj-cs"/>
            </a:endParaRPr>
          </a:p>
          <a:p>
            <a:pPr marL="0" algn="ctr" defTabSz="914400" rtl="1" eaLnBrk="1" latinLnBrk="0" hangingPunct="1"/>
            <a:r>
              <a:rPr lang="ar-SA" sz="2000" dirty="0">
                <a:solidFill>
                  <a:schemeClr val="accent1">
                    <a:lumMod val="50000"/>
                  </a:schemeClr>
                </a:solidFill>
                <a:cs typeface="+mj-cs"/>
              </a:rPr>
              <a:t>2020–الآن: اعتماد الذكاء الاصطناعي وتحليل البيانات الضخمة في التحرير والتوزيع والتخصيص.</a:t>
            </a:r>
            <a:endParaRPr lang="id-ID" sz="2000" dirty="0">
              <a:cs typeface="+mj-cs"/>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48330" y="5120046"/>
            <a:ext cx="5589525" cy="523220"/>
          </a:xfrm>
          <a:prstGeom prst="rect">
            <a:avLst/>
          </a:prstGeom>
          <a:noFill/>
        </p:spPr>
        <p:txBody>
          <a:bodyPr wrap="square" rtlCol="0">
            <a:spAutoFit/>
          </a:bodyPr>
          <a:lstStyle/>
          <a:p>
            <a:pPr marL="0" algn="ctr" defTabSz="914400" rtl="1" eaLnBrk="1" latinLnBrk="0" hangingPunct="1"/>
            <a:r>
              <a:rPr lang="ar-SA" sz="2800" dirty="0">
                <a:solidFill>
                  <a:srgbClr val="00B0F0"/>
                </a:solidFill>
                <a:cs typeface="+mj-cs"/>
              </a:rPr>
              <a:t>التحول من الصحافة الورقية إلى الرقمية</a:t>
            </a:r>
          </a:p>
        </p:txBody>
      </p:sp>
      <p:sp>
        <p:nvSpPr>
          <p:cNvPr id="18" name="Rectangle 17">
            <a:extLst>
              <a:ext uri="{FF2B5EF4-FFF2-40B4-BE49-F238E27FC236}">
                <a16:creationId xmlns:a16="http://schemas.microsoft.com/office/drawing/2014/main" id="{9BFC32B8-BDEE-2CBC-DFF5-CD482608568C}"/>
              </a:ext>
            </a:extLst>
          </p:cNvPr>
          <p:cNvSpPr/>
          <p:nvPr/>
        </p:nvSpPr>
        <p:spPr>
          <a:xfrm>
            <a:off x="6102557" y="402040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6487169" y="43506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Placeholder 7">
            <a:extLst>
              <a:ext uri="{FF2B5EF4-FFF2-40B4-BE49-F238E27FC236}">
                <a16:creationId xmlns:a16="http://schemas.microsoft.com/office/drawing/2014/main" id="{0A961A64-E4BB-2F41-9D5C-1A97254E89C3}"/>
              </a:ext>
            </a:extLst>
          </p:cNvPr>
          <p:cNvPicPr>
            <a:picLocks noGrp="1" noChangeAspect="1"/>
          </p:cNvPicPr>
          <p:nvPr>
            <p:ph type="pic" sz="quarter" idx="10"/>
          </p:nvPr>
        </p:nvPicPr>
        <p:blipFill>
          <a:blip r:embed="rId2">
            <a:extLst>
              <a:ext uri="{28A0092B-C50C-407E-A947-70E740481C1C}">
                <a14:useLocalDpi xmlns:a14="http://schemas.microsoft.com/office/drawing/2010/main"/>
              </a:ext>
            </a:extLst>
          </a:blip>
          <a:srcRect/>
          <a:stretch>
            <a:fillRect/>
          </a:stretch>
        </p:blipFill>
        <p:spPr/>
      </p:pic>
      <p:pic>
        <p:nvPicPr>
          <p:cNvPr id="10" name="Graphic 21">
            <a:extLst>
              <a:ext uri="{FF2B5EF4-FFF2-40B4-BE49-F238E27FC236}">
                <a16:creationId xmlns:a16="http://schemas.microsoft.com/office/drawing/2014/main" id="{7F8E111B-FF5A-074E-9506-715E3E42FE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22883" y="-19050"/>
            <a:ext cx="2154883" cy="1006183"/>
          </a:xfrm>
          <a:prstGeom prst="rect">
            <a:avLst/>
          </a:prstGeom>
        </p:spPr>
      </p:pic>
    </p:spTree>
    <p:extLst>
      <p:ext uri="{BB962C8B-B14F-4D97-AF65-F5344CB8AC3E}">
        <p14:creationId xmlns:p14="http://schemas.microsoft.com/office/powerpoint/2010/main" val="1995297502"/>
      </p:ext>
    </p:extLst>
  </p:cSld>
  <p:clrMapOvr>
    <a:masterClrMapping/>
  </p:clrMapOvr>
  <p:transition spd="slow" advTm="109106">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01FC5-D92C-7647-9F75-E3BDE1F8C892}"/>
              </a:ext>
            </a:extLst>
          </p:cNvPr>
          <p:cNvSpPr>
            <a:spLocks noGrp="1"/>
          </p:cNvSpPr>
          <p:nvPr>
            <p:ph type="title"/>
          </p:nvPr>
        </p:nvSpPr>
        <p:spPr>
          <a:xfrm>
            <a:off x="838200" y="0"/>
            <a:ext cx="10515600" cy="900967"/>
          </a:xfrm>
        </p:spPr>
        <p:txBody>
          <a:bodyPr>
            <a:normAutofit/>
          </a:bodyPr>
          <a:lstStyle/>
          <a:p>
            <a:pPr algn="ctr" defTabSz="914400" rtl="1" eaLnBrk="1" latinLnBrk="0" hangingPunct="1">
              <a:lnSpc>
                <a:spcPct val="90000"/>
              </a:lnSpc>
              <a:spcBef>
                <a:spcPct val="0"/>
              </a:spcBef>
              <a:buNone/>
            </a:pPr>
            <a:r>
              <a:rPr lang="ar-SA" sz="2800" b="1" dirty="0">
                <a:solidFill>
                  <a:srgbClr val="0070C0"/>
                </a:solidFill>
              </a:rPr>
              <a:t>الصحافة الورقية والصحافة الرقمية: مفاهيم وخصائص </a:t>
            </a:r>
            <a:endParaRPr lang="en-JO" sz="2800" b="1" dirty="0">
              <a:solidFill>
                <a:srgbClr val="0070C0"/>
              </a:solidFill>
            </a:endParaRPr>
          </a:p>
        </p:txBody>
      </p:sp>
      <p:sp>
        <p:nvSpPr>
          <p:cNvPr id="3" name="Content Placeholder 2">
            <a:extLst>
              <a:ext uri="{FF2B5EF4-FFF2-40B4-BE49-F238E27FC236}">
                <a16:creationId xmlns:a16="http://schemas.microsoft.com/office/drawing/2014/main" id="{4BDD584F-DF35-9C43-8946-6F613726EF3A}"/>
              </a:ext>
            </a:extLst>
          </p:cNvPr>
          <p:cNvSpPr>
            <a:spLocks noGrp="1"/>
          </p:cNvSpPr>
          <p:nvPr>
            <p:ph sz="half" idx="1"/>
          </p:nvPr>
        </p:nvSpPr>
        <p:spPr>
          <a:xfrm>
            <a:off x="6637089" y="1481239"/>
            <a:ext cx="5369167" cy="5145192"/>
          </a:xfrm>
        </p:spPr>
        <p:txBody>
          <a:bodyPr>
            <a:normAutofit fontScale="70000" lnSpcReduction="20000"/>
          </a:bodyPr>
          <a:lstStyle/>
          <a:p>
            <a:pPr marL="228600" indent="-228600" algn="r" defTabSz="914400" rtl="1" eaLnBrk="1" latinLnBrk="0" hangingPunct="1">
              <a:lnSpc>
                <a:spcPct val="170000"/>
              </a:lnSpc>
              <a:spcBef>
                <a:spcPts val="1000"/>
              </a:spcBef>
              <a:buFont typeface="Arial" panose="020B0604020202020204" pitchFamily="34" charset="0"/>
              <a:buChar char="•"/>
            </a:pPr>
            <a:r>
              <a:rPr lang="ar-JO" sz="2600" dirty="0">
                <a:solidFill>
                  <a:schemeClr val="accent1">
                    <a:lumMod val="75000"/>
                  </a:schemeClr>
                </a:solidFill>
                <a:cs typeface="+mj-cs"/>
              </a:rPr>
              <a:t>الصحافة التقليدية تتسم بالبطء، التكاليف العالية، وضعف التفاعل</a:t>
            </a:r>
          </a:p>
          <a:p>
            <a:pPr marL="228600" indent="-228600" algn="r" defTabSz="914400" rtl="1" eaLnBrk="1" latinLnBrk="0" hangingPunct="1">
              <a:lnSpc>
                <a:spcPct val="170000"/>
              </a:lnSpc>
              <a:spcBef>
                <a:spcPts val="1000"/>
              </a:spcBef>
              <a:buFont typeface="Arial" panose="020B0604020202020204" pitchFamily="34" charset="0"/>
              <a:buChar char="•"/>
            </a:pPr>
            <a:r>
              <a:rPr lang="ar-JO" sz="2600" dirty="0">
                <a:solidFill>
                  <a:schemeClr val="accent1">
                    <a:lumMod val="75000"/>
                  </a:schemeClr>
                </a:solidFill>
                <a:cs typeface="+mj-cs"/>
              </a:rPr>
              <a:t>الوسيط (ورقي مقابل إلكتروني )</a:t>
            </a:r>
          </a:p>
          <a:p>
            <a:pPr marL="228600" indent="-228600" algn="r" defTabSz="914400" rtl="1" eaLnBrk="1" latinLnBrk="0" hangingPunct="1">
              <a:lnSpc>
                <a:spcPct val="170000"/>
              </a:lnSpc>
              <a:spcBef>
                <a:spcPts val="1000"/>
              </a:spcBef>
              <a:buFont typeface="Arial" panose="020B0604020202020204" pitchFamily="34" charset="0"/>
              <a:buChar char="•"/>
            </a:pPr>
            <a:r>
              <a:rPr lang="ar-JO" sz="2600" dirty="0">
                <a:solidFill>
                  <a:schemeClr val="accent1">
                    <a:lumMod val="75000"/>
                  </a:schemeClr>
                </a:solidFill>
                <a:cs typeface="+mj-cs"/>
              </a:rPr>
              <a:t>دورة النشر (يومية مقابل فورية)</a:t>
            </a:r>
          </a:p>
          <a:p>
            <a:pPr marL="228600" indent="-228600" algn="r" defTabSz="914400" rtl="1" eaLnBrk="1" latinLnBrk="0" hangingPunct="1">
              <a:lnSpc>
                <a:spcPct val="170000"/>
              </a:lnSpc>
              <a:spcBef>
                <a:spcPts val="1000"/>
              </a:spcBef>
              <a:buFont typeface="Arial" panose="020B0604020202020204" pitchFamily="34" charset="0"/>
              <a:buChar char="•"/>
            </a:pPr>
            <a:r>
              <a:rPr lang="ar-JO" sz="2600" dirty="0">
                <a:solidFill>
                  <a:schemeClr val="accent1">
                    <a:lumMod val="75000"/>
                  </a:schemeClr>
                </a:solidFill>
                <a:cs typeface="+mj-cs"/>
              </a:rPr>
              <a:t>الجمهور (مستقبل سلبي مقابل مشارك نشط)</a:t>
            </a:r>
          </a:p>
          <a:p>
            <a:pPr marL="228600" indent="-228600" algn="r" defTabSz="914400" rtl="1" eaLnBrk="1" latinLnBrk="0" hangingPunct="1">
              <a:lnSpc>
                <a:spcPct val="90000"/>
              </a:lnSpc>
              <a:spcBef>
                <a:spcPts val="1000"/>
              </a:spcBef>
              <a:buFont typeface="Arial" panose="020B0604020202020204" pitchFamily="34" charset="0"/>
              <a:buChar char="•"/>
            </a:pPr>
            <a:endParaRPr lang="ar-JO" dirty="0">
              <a:solidFill>
                <a:schemeClr val="accent1">
                  <a:lumMod val="75000"/>
                </a:schemeClr>
              </a:solidFill>
            </a:endParaRP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solidFill>
                <a:schemeClr val="bg1"/>
              </a:solidFill>
            </a:endParaRPr>
          </a:p>
        </p:txBody>
      </p:sp>
      <p:sp>
        <p:nvSpPr>
          <p:cNvPr id="4" name="Content Placeholder 3">
            <a:extLst>
              <a:ext uri="{FF2B5EF4-FFF2-40B4-BE49-F238E27FC236}">
                <a16:creationId xmlns:a16="http://schemas.microsoft.com/office/drawing/2014/main" id="{EB834E02-4240-9C4A-B5ED-A7C166002EF2}"/>
              </a:ext>
            </a:extLst>
          </p:cNvPr>
          <p:cNvSpPr>
            <a:spLocks noGrp="1"/>
          </p:cNvSpPr>
          <p:nvPr>
            <p:ph sz="half" idx="2"/>
          </p:nvPr>
        </p:nvSpPr>
        <p:spPr>
          <a:xfrm>
            <a:off x="328248" y="1481239"/>
            <a:ext cx="5369167" cy="4807927"/>
          </a:xfrm>
        </p:spPr>
        <p:txBody>
          <a:bodyPr>
            <a:normAutofit fontScale="70000" lnSpcReduction="20000"/>
          </a:bodyPr>
          <a:lstStyle/>
          <a:p>
            <a:pPr marL="0" indent="0" algn="just" defTabSz="914400" rtl="1" eaLnBrk="1" latinLnBrk="0" hangingPunct="1">
              <a:lnSpc>
                <a:spcPct val="170000"/>
              </a:lnSpc>
              <a:spcBef>
                <a:spcPts val="1000"/>
              </a:spcBef>
              <a:buNone/>
            </a:pPr>
            <a:r>
              <a:rPr lang="ar-JO" dirty="0">
                <a:solidFill>
                  <a:schemeClr val="accent1">
                    <a:lumMod val="75000"/>
                  </a:schemeClr>
                </a:solidFill>
                <a:cs typeface="+mj-cs"/>
              </a:rPr>
              <a:t>الصحافة الإلكترونية هي إنتاج وتوزيع المحتوى الصحفي عبر الإنترنت، وتشمل النصوص، الصور، الفيديوهات، والوسائط التفاعلية.</a:t>
            </a:r>
          </a:p>
          <a:p>
            <a:pPr marL="228600" indent="-228600" algn="just" defTabSz="914400" rtl="1" eaLnBrk="1" latinLnBrk="0" hangingPunct="1">
              <a:lnSpc>
                <a:spcPct val="90000"/>
              </a:lnSpc>
              <a:spcBef>
                <a:spcPts val="1000"/>
              </a:spcBef>
              <a:buFont typeface="Arial" panose="020B0604020202020204" pitchFamily="34" charset="0"/>
              <a:buChar char="•"/>
            </a:pPr>
            <a:endParaRPr lang="ar-JO" dirty="0">
              <a:solidFill>
                <a:schemeClr val="accent1">
                  <a:lumMod val="75000"/>
                </a:schemeClr>
              </a:solidFill>
              <a:cs typeface="+mj-cs"/>
            </a:endParaRPr>
          </a:p>
          <a:p>
            <a:pPr marL="228600" indent="-228600" algn="just" defTabSz="914400" rtl="1" eaLnBrk="1" latinLnBrk="0" hangingPunct="1">
              <a:lnSpc>
                <a:spcPct val="90000"/>
              </a:lnSpc>
              <a:spcBef>
                <a:spcPts val="1000"/>
              </a:spcBef>
              <a:buFont typeface="Arial" panose="020B0604020202020204" pitchFamily="34" charset="0"/>
              <a:buChar char="•"/>
            </a:pPr>
            <a:r>
              <a:rPr lang="ar-JO" b="1" u="sng" dirty="0">
                <a:solidFill>
                  <a:schemeClr val="accent1">
                    <a:lumMod val="75000"/>
                  </a:schemeClr>
                </a:solidFill>
                <a:cs typeface="+mj-cs"/>
              </a:rPr>
              <a:t>أهم خصائصها:</a:t>
            </a:r>
          </a:p>
          <a:p>
            <a:pPr marL="228600" indent="-228600" algn="just" defTabSz="914400" rtl="1" eaLnBrk="1" latinLnBrk="0" hangingPunct="1">
              <a:lnSpc>
                <a:spcPct val="90000"/>
              </a:lnSpc>
              <a:spcBef>
                <a:spcPts val="1000"/>
              </a:spcBef>
              <a:buFont typeface="Arial" panose="020B0604020202020204" pitchFamily="34" charset="0"/>
              <a:buChar char="•"/>
            </a:pPr>
            <a:endParaRPr lang="ar-JO" dirty="0">
              <a:solidFill>
                <a:schemeClr val="accent1">
                  <a:lumMod val="75000"/>
                </a:schemeClr>
              </a:solidFill>
              <a:cs typeface="+mj-cs"/>
            </a:endParaRPr>
          </a:p>
          <a:p>
            <a:pPr marL="228600" indent="-228600" algn="just" defTabSz="914400" rtl="1" eaLnBrk="1" latinLnBrk="0" hangingPunct="1">
              <a:lnSpc>
                <a:spcPct val="90000"/>
              </a:lnSpc>
              <a:spcBef>
                <a:spcPts val="1000"/>
              </a:spcBef>
              <a:buFont typeface="Arial" panose="020B0604020202020204" pitchFamily="34" charset="0"/>
              <a:buChar char="•"/>
            </a:pPr>
            <a:r>
              <a:rPr lang="ar-JO" dirty="0">
                <a:solidFill>
                  <a:schemeClr val="accent1">
                    <a:lumMod val="75000"/>
                  </a:schemeClr>
                </a:solidFill>
                <a:cs typeface="+mj-cs"/>
              </a:rPr>
              <a:t>الآنية: نشر الأخبار لحظة بلحظة</a:t>
            </a:r>
          </a:p>
          <a:p>
            <a:pPr marL="228600" indent="-228600" algn="just" defTabSz="914400" rtl="1" eaLnBrk="1" latinLnBrk="0" hangingPunct="1">
              <a:lnSpc>
                <a:spcPct val="90000"/>
              </a:lnSpc>
              <a:spcBef>
                <a:spcPts val="1000"/>
              </a:spcBef>
              <a:buFont typeface="Arial" panose="020B0604020202020204" pitchFamily="34" charset="0"/>
              <a:buChar char="•"/>
            </a:pPr>
            <a:endParaRPr lang="ar-JO" dirty="0">
              <a:solidFill>
                <a:schemeClr val="accent1">
                  <a:lumMod val="75000"/>
                </a:schemeClr>
              </a:solidFill>
              <a:cs typeface="+mj-cs"/>
            </a:endParaRPr>
          </a:p>
          <a:p>
            <a:pPr marL="228600" indent="-228600" algn="just" defTabSz="914400" rtl="1" eaLnBrk="1" latinLnBrk="0" hangingPunct="1">
              <a:lnSpc>
                <a:spcPct val="90000"/>
              </a:lnSpc>
              <a:spcBef>
                <a:spcPts val="1000"/>
              </a:spcBef>
              <a:buFont typeface="Arial" panose="020B0604020202020204" pitchFamily="34" charset="0"/>
              <a:buChar char="•"/>
            </a:pPr>
            <a:r>
              <a:rPr lang="ar-JO" dirty="0">
                <a:solidFill>
                  <a:schemeClr val="accent1">
                    <a:lumMod val="75000"/>
                  </a:schemeClr>
                </a:solidFill>
                <a:cs typeface="+mj-cs"/>
              </a:rPr>
              <a:t>التفاعلية: إشراك الجمهور عبر التعليقات والمشاركات</a:t>
            </a:r>
          </a:p>
          <a:p>
            <a:pPr marL="228600" indent="-228600" algn="just" defTabSz="914400" rtl="1" eaLnBrk="1" latinLnBrk="0" hangingPunct="1">
              <a:lnSpc>
                <a:spcPct val="90000"/>
              </a:lnSpc>
              <a:spcBef>
                <a:spcPts val="1000"/>
              </a:spcBef>
              <a:buFont typeface="Arial" panose="020B0604020202020204" pitchFamily="34" charset="0"/>
              <a:buChar char="•"/>
            </a:pPr>
            <a:endParaRPr lang="ar-JO" dirty="0">
              <a:solidFill>
                <a:schemeClr val="accent1">
                  <a:lumMod val="75000"/>
                </a:schemeClr>
              </a:solidFill>
              <a:cs typeface="+mj-cs"/>
            </a:endParaRPr>
          </a:p>
          <a:p>
            <a:pPr marL="228600" indent="-228600" algn="just" defTabSz="914400" rtl="1" eaLnBrk="1" latinLnBrk="0" hangingPunct="1">
              <a:lnSpc>
                <a:spcPct val="90000"/>
              </a:lnSpc>
              <a:spcBef>
                <a:spcPts val="1000"/>
              </a:spcBef>
              <a:buFont typeface="Arial" panose="020B0604020202020204" pitchFamily="34" charset="0"/>
              <a:buChar char="•"/>
            </a:pPr>
            <a:r>
              <a:rPr lang="ar-JO" dirty="0">
                <a:solidFill>
                  <a:schemeClr val="accent1">
                    <a:lumMod val="75000"/>
                  </a:schemeClr>
                </a:solidFill>
                <a:cs typeface="+mj-cs"/>
              </a:rPr>
              <a:t>التخصيص: عرض محتوى بحسب اهتمامات المستخدم</a:t>
            </a:r>
          </a:p>
          <a:p>
            <a:pPr marL="228600" indent="-228600" algn="just" defTabSz="914400" rtl="1" eaLnBrk="1" latinLnBrk="0" hangingPunct="1">
              <a:lnSpc>
                <a:spcPct val="90000"/>
              </a:lnSpc>
              <a:spcBef>
                <a:spcPts val="1000"/>
              </a:spcBef>
              <a:buFont typeface="Arial" panose="020B0604020202020204" pitchFamily="34" charset="0"/>
              <a:buChar char="•"/>
            </a:pPr>
            <a:endParaRPr lang="ar-JO" dirty="0">
              <a:solidFill>
                <a:schemeClr val="accent1">
                  <a:lumMod val="75000"/>
                </a:schemeClr>
              </a:solidFill>
              <a:cs typeface="+mj-cs"/>
            </a:endParaRPr>
          </a:p>
          <a:p>
            <a:pPr marL="0" indent="0" algn="just" defTabSz="914400" rtl="1" eaLnBrk="1" latinLnBrk="0" hangingPunct="1">
              <a:lnSpc>
                <a:spcPct val="90000"/>
              </a:lnSpc>
              <a:spcBef>
                <a:spcPts val="1000"/>
              </a:spcBef>
              <a:buNone/>
            </a:pPr>
            <a:r>
              <a:rPr lang="ar-JO" sz="1300" dirty="0">
                <a:solidFill>
                  <a:schemeClr val="accent1">
                    <a:lumMod val="75000"/>
                  </a:schemeClr>
                </a:solidFill>
                <a:cs typeface="+mj-cs"/>
              </a:rPr>
              <a:t>المصدر: الزهراني، أ. و عطية، م. (2020). الصحافة والإعلام الرقمي.</a:t>
            </a:r>
            <a:endParaRPr lang="en-JO" sz="1300" dirty="0">
              <a:solidFill>
                <a:schemeClr val="accent1">
                  <a:lumMod val="75000"/>
                </a:schemeClr>
              </a:solidFill>
              <a:cs typeface="+mj-cs"/>
            </a:endParaRPr>
          </a:p>
        </p:txBody>
      </p:sp>
      <p:pic>
        <p:nvPicPr>
          <p:cNvPr id="8" name="Graphic 21">
            <a:extLst>
              <a:ext uri="{FF2B5EF4-FFF2-40B4-BE49-F238E27FC236}">
                <a16:creationId xmlns:a16="http://schemas.microsoft.com/office/drawing/2014/main" id="{9C4D3286-A612-AF4D-9ABC-BAA67E8E3E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0" y="81416"/>
            <a:ext cx="2332683" cy="1089204"/>
          </a:xfrm>
          <a:prstGeom prst="rect">
            <a:avLst/>
          </a:prstGeom>
        </p:spPr>
      </p:pic>
    </p:spTree>
    <p:extLst>
      <p:ext uri="{BB962C8B-B14F-4D97-AF65-F5344CB8AC3E}">
        <p14:creationId xmlns:p14="http://schemas.microsoft.com/office/powerpoint/2010/main" val="2439666933"/>
      </p:ext>
    </p:extLst>
  </p:cSld>
  <p:clrMapOvr>
    <a:masterClrMapping/>
  </p:clrMapOvr>
  <mc:AlternateContent xmlns:mc="http://schemas.openxmlformats.org/markup-compatibility/2006" xmlns:p14="http://schemas.microsoft.com/office/powerpoint/2010/main">
    <mc:Choice Requires="p14">
      <p:transition spd="slow" p14:dur="2000" advTm="132615"/>
    </mc:Choice>
    <mc:Fallback xmlns="">
      <p:transition spd="slow" advTm="13261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solidFill>
                  <a:srgbClr val="C00000"/>
                </a:solidFill>
                <a:cs typeface="+mj-cs"/>
              </a:rPr>
              <a:t>موت الأداة لا يعني موت المهنة أو موت المحتوى </a:t>
            </a:r>
            <a:endParaRPr lang="id-ID" sz="2800" b="1" dirty="0">
              <a:solidFill>
                <a:srgbClr val="C00000"/>
              </a:solidFill>
              <a:cs typeface="+mj-cs"/>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524579" y="436617"/>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2" name="Picture Placeholder 11">
            <a:extLst>
              <a:ext uri="{FF2B5EF4-FFF2-40B4-BE49-F238E27FC236}">
                <a16:creationId xmlns:a16="http://schemas.microsoft.com/office/drawing/2014/main" id="{A204A91F-1C5B-0642-8781-0D5E31E99E55}"/>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a:ext>
            </a:extLst>
          </a:blip>
          <a:srcRect r="-132"/>
          <a:stretch/>
        </p:blipFill>
        <p:spPr>
          <a:xfrm>
            <a:off x="6089445" y="3316691"/>
            <a:ext cx="4962146" cy="2495550"/>
          </a:xfrm>
        </p:spPr>
      </p:pic>
      <p:sp>
        <p:nvSpPr>
          <p:cNvPr id="20" name="Rectangle 19">
            <a:extLst>
              <a:ext uri="{FF2B5EF4-FFF2-40B4-BE49-F238E27FC236}">
                <a16:creationId xmlns:a16="http://schemas.microsoft.com/office/drawing/2014/main" id="{3D000CB2-E747-1B4A-8B52-2ABCF4EF9697}"/>
              </a:ext>
            </a:extLst>
          </p:cNvPr>
          <p:cNvSpPr/>
          <p:nvPr/>
        </p:nvSpPr>
        <p:spPr>
          <a:xfrm>
            <a:off x="6089445" y="232823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21" name="TextBox 20">
            <a:extLst>
              <a:ext uri="{FF2B5EF4-FFF2-40B4-BE49-F238E27FC236}">
                <a16:creationId xmlns:a16="http://schemas.microsoft.com/office/drawing/2014/main" id="{A1E000E7-7017-3948-8F54-8109DD11E88B}"/>
              </a:ext>
            </a:extLst>
          </p:cNvPr>
          <p:cNvSpPr txBox="1"/>
          <p:nvPr/>
        </p:nvSpPr>
        <p:spPr>
          <a:xfrm>
            <a:off x="6460945" y="265955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9" name="Graphic 21">
            <a:extLst>
              <a:ext uri="{FF2B5EF4-FFF2-40B4-BE49-F238E27FC236}">
                <a16:creationId xmlns:a16="http://schemas.microsoft.com/office/drawing/2014/main" id="{DB28A071-46EE-FD4F-8993-C85782F575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22883" y="0"/>
            <a:ext cx="2065983" cy="964673"/>
          </a:xfrm>
          <a:prstGeom prst="rect">
            <a:avLst/>
          </a:prstGeom>
        </p:spPr>
      </p:pic>
    </p:spTree>
    <p:extLst>
      <p:ext uri="{BB962C8B-B14F-4D97-AF65-F5344CB8AC3E}">
        <p14:creationId xmlns:p14="http://schemas.microsoft.com/office/powerpoint/2010/main" val="504776691"/>
      </p:ext>
    </p:extLst>
  </p:cSld>
  <p:clrMapOvr>
    <a:masterClrMapping/>
  </p:clrMapOvr>
  <p:transition spd="slow" advTm="70042">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138250"/>
            <a:ext cx="4955591" cy="53694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lnSpc>
                <a:spcPct val="150000"/>
              </a:lnSpc>
            </a:pPr>
            <a:r>
              <a:rPr lang="ar-SA" sz="2000" dirty="0">
                <a:solidFill>
                  <a:schemeClr val="accent1">
                    <a:lumMod val="50000"/>
                  </a:schemeClr>
                </a:solidFill>
                <a:cs typeface="+mj-cs"/>
              </a:rPr>
              <a:t>لم تعد سرعة نقل الخبر أو الحصول عليه تمثل ميزة تنافسية حاسمة للصحف، سواءً كانت ورقية أو إلكترونية، وذلك لأن 99% من مصادر الأخبار - سواءً الصادرة عن كيانات رسمية أو مسؤولين أو حتى أفراد - أصبحت متاحة مباشرةً عبر الحسابات الشخصية. </a:t>
            </a:r>
            <a:endParaRPr lang="en-US" sz="2000" dirty="0">
              <a:solidFill>
                <a:schemeClr val="accent1">
                  <a:lumMod val="50000"/>
                </a:schemeClr>
              </a:solidFill>
              <a:cs typeface="+mj-cs"/>
            </a:endParaRPr>
          </a:p>
          <a:p>
            <a:pPr marL="0" algn="ctr" defTabSz="914400" rtl="1" eaLnBrk="1" latinLnBrk="0" hangingPunct="1">
              <a:lnSpc>
                <a:spcPct val="150000"/>
              </a:lnSpc>
            </a:pPr>
            <a:r>
              <a:rPr lang="ar-SA" sz="2000" dirty="0">
                <a:solidFill>
                  <a:schemeClr val="accent1">
                    <a:lumMod val="50000"/>
                  </a:schemeClr>
                </a:solidFill>
                <a:cs typeface="+mj-cs"/>
              </a:rPr>
              <a:t>فعلى سبيل المثال، نجد أن شخصيات عامة مثل الرئيس الأمريكي دونالد ترامب أو النجم الرياضي ليونيل ميسي ينشرون أخبارهم وتصريحاتهم مباشرةً عبر حساباتهم الموثقة على منصات مثل إكس، قبل أن تقوم وسائل الإعلام التقليدية بنقلها.</a:t>
            </a:r>
          </a:p>
          <a:p>
            <a:pPr marL="0" algn="ctr" defTabSz="914400" rtl="1" eaLnBrk="1" latinLnBrk="0" hangingPunct="1"/>
            <a:endParaRPr lang="ar-SA" dirty="0">
              <a:solidFill>
                <a:schemeClr val="accent1">
                  <a:lumMod val="50000"/>
                </a:schemeClr>
              </a:solidFill>
            </a:endParaRPr>
          </a:p>
          <a:p>
            <a:pPr marL="0" algn="ctr" defTabSz="914400" rtl="1" eaLnBrk="1" latinLnBrk="0" hangingPunct="1"/>
            <a:r>
              <a:rPr lang="ar-SA" b="1" u="sng" dirty="0">
                <a:solidFill>
                  <a:srgbClr val="C00000"/>
                </a:solidFill>
              </a:rPr>
              <a:t>ماذا يعني هذا؟</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Placeholder 6">
            <a:extLst>
              <a:ext uri="{FF2B5EF4-FFF2-40B4-BE49-F238E27FC236}">
                <a16:creationId xmlns:a16="http://schemas.microsoft.com/office/drawing/2014/main" id="{A5DB2A97-4337-A145-9E0A-4C55945ED826}"/>
              </a:ext>
            </a:extLst>
          </p:cNvPr>
          <p:cNvPicPr>
            <a:picLocks noGrp="1" noChangeAspect="1"/>
          </p:cNvPicPr>
          <p:nvPr>
            <p:ph type="pic" sz="quarter" idx="10"/>
          </p:nvPr>
        </p:nvPicPr>
        <p:blipFill>
          <a:blip r:embed="rId2">
            <a:extLst>
              <a:ext uri="{28A0092B-C50C-407E-A947-70E740481C1C}">
                <a14:useLocalDpi xmlns:a14="http://schemas.microsoft.com/office/drawing/2010/main"/>
              </a:ext>
            </a:extLst>
          </a:blip>
          <a:srcRect t="24856" b="24856"/>
          <a:stretch>
            <a:fillRect/>
          </a:stretch>
        </p:blipFill>
        <p:spPr/>
      </p:pic>
      <p:pic>
        <p:nvPicPr>
          <p:cNvPr id="8" name="Graphic 21">
            <a:extLst>
              <a:ext uri="{FF2B5EF4-FFF2-40B4-BE49-F238E27FC236}">
                <a16:creationId xmlns:a16="http://schemas.microsoft.com/office/drawing/2014/main" id="{5A509D6A-59A3-164F-B0D6-7FC70FC997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483" y="0"/>
            <a:ext cx="2154883" cy="1006183"/>
          </a:xfrm>
          <a:prstGeom prst="rect">
            <a:avLst/>
          </a:prstGeom>
        </p:spPr>
      </p:pic>
    </p:spTree>
    <p:extLst>
      <p:ext uri="{BB962C8B-B14F-4D97-AF65-F5344CB8AC3E}">
        <p14:creationId xmlns:p14="http://schemas.microsoft.com/office/powerpoint/2010/main" val="2715903863"/>
      </p:ext>
    </p:extLst>
  </p:cSld>
  <p:clrMapOvr>
    <a:masterClrMapping/>
  </p:clrMapOvr>
  <p:transition spd="slow" advTm="163109">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90649" y="1296941"/>
            <a:ext cx="10402785" cy="50601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lnSpc>
                <a:spcPct val="150000"/>
              </a:lnSpc>
            </a:pPr>
            <a:r>
              <a:rPr lang="ar-SA" sz="2400" dirty="0">
                <a:solidFill>
                  <a:schemeClr val="accent1">
                    <a:lumMod val="50000"/>
                  </a:schemeClr>
                </a:solidFill>
                <a:cs typeface="+mj-cs"/>
              </a:rPr>
              <a:t>إن التحولات الإعلامية تخضع بشكل أساسي لتطور الوسائل التكنولوجية وأنماط الاستهلاك، فيما يُعدّ الحديث عن زوال الصحافة الورقية، أو المواقع الإلكترونية، أو القنوات التلفزيونية والإذاعية، أو التطبيقات الرقمية، مجرد تحول في أشكال الأدوات والناقلات الإعلامية، وليس نهاية للمحتوى الإعلامي ذاته أو للمهنة الصحفية بمفهومها الجوهري.</a:t>
            </a:r>
          </a:p>
          <a:p>
            <a:pPr marL="0" algn="ctr" defTabSz="914400" rtl="1" eaLnBrk="1" latinLnBrk="0" hangingPunct="1"/>
            <a:endParaRPr lang="ar-SA" dirty="0">
              <a:solidFill>
                <a:schemeClr val="accent1">
                  <a:lumMod val="50000"/>
                </a:schemeClr>
              </a:solidFill>
            </a:endParaRPr>
          </a:p>
          <a:p>
            <a:pPr marL="0" algn="ctr" defTabSz="914400" rtl="1" eaLnBrk="1" latinLnBrk="0" hangingPunct="1"/>
            <a:r>
              <a:rPr lang="en-US" dirty="0">
                <a:solidFill>
                  <a:schemeClr val="accent1">
                    <a:lumMod val="50000"/>
                  </a:schemeClr>
                </a:solidFill>
              </a:rPr>
              <a:t>(Al-Malik، 2020)</a:t>
            </a:r>
            <a:endParaRPr lang="ar-SA" dirty="0">
              <a:solidFill>
                <a:schemeClr val="accent1">
                  <a:lumMod val="50000"/>
                </a:schemeClr>
              </a:solidFill>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A5EDCA64-AF5C-AB47-A746-F75BF5930B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0" y="0"/>
            <a:ext cx="2171700" cy="1014036"/>
          </a:xfrm>
          <a:prstGeom prst="rect">
            <a:avLst/>
          </a:prstGeom>
        </p:spPr>
      </p:pic>
    </p:spTree>
    <p:extLst>
      <p:ext uri="{BB962C8B-B14F-4D97-AF65-F5344CB8AC3E}">
        <p14:creationId xmlns:p14="http://schemas.microsoft.com/office/powerpoint/2010/main" val="752342733"/>
      </p:ext>
    </p:extLst>
  </p:cSld>
  <p:clrMapOvr>
    <a:masterClrMapping/>
  </p:clrMapOvr>
  <p:transition spd="slow" advTm="296703">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9B5F7A-D070-9642-9A4E-6273A834E388}"/>
              </a:ext>
            </a:extLst>
          </p:cNvPr>
          <p:cNvSpPr>
            <a:spLocks noGrp="1"/>
          </p:cNvSpPr>
          <p:nvPr>
            <p:ph type="title"/>
          </p:nvPr>
        </p:nvSpPr>
        <p:spPr>
          <a:xfrm>
            <a:off x="838200" y="1398963"/>
            <a:ext cx="10515600" cy="2508019"/>
          </a:xfrm>
        </p:spPr>
        <p:txBody>
          <a:bodyPr/>
          <a:lstStyle/>
          <a:p>
            <a:pPr algn="ctr"/>
            <a:r>
              <a:rPr lang="ar-SA" dirty="0">
                <a:solidFill>
                  <a:schemeClr val="accent1">
                    <a:lumMod val="75000"/>
                  </a:schemeClr>
                </a:solidFill>
              </a:rPr>
              <a:t>مشارك اسمه المتابع </a:t>
            </a:r>
            <a:br>
              <a:rPr lang="ar-SA" dirty="0">
                <a:solidFill>
                  <a:schemeClr val="accent1">
                    <a:lumMod val="75000"/>
                  </a:schemeClr>
                </a:solidFill>
              </a:rPr>
            </a:br>
            <a:r>
              <a:rPr lang="ar-SA" dirty="0">
                <a:solidFill>
                  <a:schemeClr val="accent1">
                    <a:lumMod val="75000"/>
                  </a:schemeClr>
                </a:solidFill>
              </a:rPr>
              <a:t>شريك التحول </a:t>
            </a:r>
            <a:endParaRPr lang="en-JO" dirty="0">
              <a:solidFill>
                <a:schemeClr val="accent1">
                  <a:lumMod val="75000"/>
                </a:schemeClr>
              </a:solidFill>
            </a:endParaRPr>
          </a:p>
        </p:txBody>
      </p:sp>
      <p:pic>
        <p:nvPicPr>
          <p:cNvPr id="4" name="Picture 3">
            <a:extLst>
              <a:ext uri="{FF2B5EF4-FFF2-40B4-BE49-F238E27FC236}">
                <a16:creationId xmlns:a16="http://schemas.microsoft.com/office/drawing/2014/main" id="{36BA0268-A08E-A04C-9CF8-356D0D33E37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638795" y="4089400"/>
            <a:ext cx="9250878" cy="2768600"/>
          </a:xfrm>
          <a:prstGeom prst="rect">
            <a:avLst/>
          </a:prstGeom>
        </p:spPr>
      </p:pic>
      <p:pic>
        <p:nvPicPr>
          <p:cNvPr id="5" name="Graphic 21">
            <a:extLst>
              <a:ext uri="{FF2B5EF4-FFF2-40B4-BE49-F238E27FC236}">
                <a16:creationId xmlns:a16="http://schemas.microsoft.com/office/drawing/2014/main" id="{8F5162F0-BF89-AF44-8A17-89E36F85CCF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22883" y="0"/>
            <a:ext cx="2192983" cy="1023973"/>
          </a:xfrm>
          <a:prstGeom prst="rect">
            <a:avLst/>
          </a:prstGeom>
        </p:spPr>
      </p:pic>
    </p:spTree>
    <p:custDataLst>
      <p:tags r:id="rId1"/>
    </p:custDataLst>
    <p:extLst>
      <p:ext uri="{BB962C8B-B14F-4D97-AF65-F5344CB8AC3E}">
        <p14:creationId xmlns:p14="http://schemas.microsoft.com/office/powerpoint/2010/main" val="181144149"/>
      </p:ext>
    </p:extLst>
  </p:cSld>
  <p:clrMapOvr>
    <a:masterClrMapping/>
  </p:clrMapOvr>
  <mc:AlternateContent xmlns:mc="http://schemas.openxmlformats.org/markup-compatibility/2006" xmlns:p14="http://schemas.microsoft.com/office/powerpoint/2010/main">
    <mc:Choice Requires="p14">
      <p:transition spd="slow" p14:dur="2000" advTm="11614"/>
    </mc:Choice>
    <mc:Fallback xmlns="">
      <p:transition spd="slow" advTm="1161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784761" y="1246779"/>
            <a:ext cx="4113898" cy="584775"/>
          </a:xfrm>
          <a:prstGeom prst="rect">
            <a:avLst/>
          </a:prstGeom>
          <a:noFill/>
        </p:spPr>
        <p:txBody>
          <a:bodyPr wrap="square" rtlCol="0">
            <a:spAutoFit/>
          </a:bodyPr>
          <a:lstStyle/>
          <a:p>
            <a:pPr algn="ctr"/>
            <a:r>
              <a:rPr lang="ar-SA" sz="3200" b="1" dirty="0">
                <a:solidFill>
                  <a:srgbClr val="00B0F0"/>
                </a:solidFill>
                <a:latin typeface="Times New Roman" panose="02020603050405020304" pitchFamily="18" charset="0"/>
                <a:cs typeface="Times New Roman" panose="02020603050405020304" pitchFamily="18" charset="0"/>
              </a:rPr>
              <a:t>الجمهور شريك التحول </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5274890" y="2278280"/>
            <a:ext cx="6826172" cy="5170646"/>
          </a:xfrm>
          <a:prstGeom prst="rect">
            <a:avLst/>
          </a:prstGeom>
          <a:noFill/>
        </p:spPr>
        <p:txBody>
          <a:bodyPr wrap="square" rtlCol="0">
            <a:spAutoFit/>
          </a:bodyPr>
          <a:lstStyle/>
          <a:p>
            <a:pPr algn="just" rtl="1">
              <a:lnSpc>
                <a:spcPct val="150000"/>
              </a:lnSpc>
            </a:pPr>
            <a:r>
              <a:rPr lang="ar-JO" sz="2000" dirty="0">
                <a:solidFill>
                  <a:schemeClr val="accent1">
                    <a:lumMod val="75000"/>
                  </a:schemeClr>
                </a:solidFill>
                <a:latin typeface="Times New Roman" panose="02020603050405020304" pitchFamily="18" charset="0"/>
                <a:cs typeface="Times New Roman" panose="02020603050405020304" pitchFamily="18" charset="0"/>
              </a:rPr>
              <a:t>يعاصر المشهد الإعلامي تحولاً جوهرياً في أدوار المتابعين الذين تحولوا من مستهلكين سلبيين إلى شركاء فاعلين في صناعة المحتوى. فأصبح الجمهور - عبر منصات الإعلام الرقمي - محرراً وناشراً وموزعاً للمحتوى، ينتج الأخبار ويشاركها في الوقت الفعلي دون حاجة إلى وسيط مؤسسي. </a:t>
            </a:r>
          </a:p>
          <a:p>
            <a:pPr algn="just" rtl="1">
              <a:lnSpc>
                <a:spcPct val="150000"/>
              </a:lnSpc>
            </a:pPr>
            <a:r>
              <a:rPr lang="ar-JO" sz="2000" dirty="0">
                <a:solidFill>
                  <a:srgbClr val="00B0F0"/>
                </a:solidFill>
                <a:latin typeface="Times New Roman" panose="02020603050405020304" pitchFamily="18" charset="0"/>
                <a:cs typeface="Times New Roman" panose="02020603050405020304" pitchFamily="18" charset="0"/>
              </a:rPr>
              <a:t>هذه النقلة النوعية أتاحت درجات غير مسبوقة من الحرية في التعبير، لكنها في الوقت نفسه فرضت تحديات جديدة تتعلق بضبط الجودة والموثوقية في ظل غياب آليات التحرير التقليدية.</a:t>
            </a:r>
          </a:p>
          <a:p>
            <a:pPr algn="just" rtl="1">
              <a:lnSpc>
                <a:spcPct val="150000"/>
              </a:lnSpc>
            </a:pPr>
            <a:endParaRPr lang="ar-JO" sz="1600" dirty="0">
              <a:solidFill>
                <a:schemeClr val="bg1"/>
              </a:solidFill>
              <a:latin typeface="Times New Roman" panose="02020603050405020304" pitchFamily="18" charset="0"/>
              <a:cs typeface="Times New Roman" panose="02020603050405020304" pitchFamily="18" charset="0"/>
            </a:endParaRPr>
          </a:p>
          <a:p>
            <a:pPr algn="just" rtl="1">
              <a:lnSpc>
                <a:spcPct val="150000"/>
              </a:lnSpc>
            </a:pPr>
            <a:r>
              <a:rPr lang="ar-JO" sz="1600" dirty="0">
                <a:solidFill>
                  <a:srgbClr val="00B0F0"/>
                </a:solidFill>
                <a:latin typeface="Times New Roman" panose="02020603050405020304" pitchFamily="18" charset="0"/>
                <a:cs typeface="Times New Roman" panose="02020603050405020304" pitchFamily="18" charset="0"/>
              </a:rPr>
              <a:t>(المصدر: </a:t>
            </a:r>
            <a:r>
              <a:rPr lang="en-US" sz="1600" dirty="0">
                <a:solidFill>
                  <a:srgbClr val="00B0F0"/>
                </a:solidFill>
                <a:latin typeface="Times New Roman" panose="02020603050405020304" pitchFamily="18" charset="0"/>
                <a:cs typeface="Times New Roman" panose="02020603050405020304" pitchFamily="18" charset="0"/>
              </a:rPr>
              <a:t>Al-Malik، 2020)</a:t>
            </a:r>
            <a:endParaRPr lang="en-US" dirty="0">
              <a:solidFill>
                <a:srgbClr val="00B0F0"/>
              </a:solidFill>
              <a:latin typeface="Times New Roman" panose="02020603050405020304" pitchFamily="18" charset="0"/>
              <a:cs typeface="Times New Roman" panose="02020603050405020304" pitchFamily="18" charset="0"/>
            </a:endParaRPr>
          </a:p>
          <a:p>
            <a:pPr algn="r" rtl="1">
              <a:lnSpc>
                <a:spcPct val="150000"/>
              </a:lnSpc>
            </a:pPr>
            <a:endParaRPr lang="en-US" dirty="0">
              <a:solidFill>
                <a:schemeClr val="bg1"/>
              </a:solidFill>
              <a:latin typeface="Times New Roman" panose="02020603050405020304" pitchFamily="18" charset="0"/>
              <a:cs typeface="Times New Roman" panose="02020603050405020304" pitchFamily="18" charset="0"/>
            </a:endParaRPr>
          </a:p>
          <a:p>
            <a:pPr algn="r" rtl="1">
              <a:lnSpc>
                <a:spcPct val="150000"/>
              </a:lnSpc>
            </a:pPr>
            <a:endParaRPr lang="ar-JO"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6096000" y="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6516373" y="312068"/>
            <a:ext cx="819100" cy="769441"/>
          </a:xfrm>
          <a:prstGeom prst="rect">
            <a:avLst/>
          </a:prstGeom>
          <a:noFill/>
        </p:spPr>
        <p:txBody>
          <a:bodyPr wrap="square" rtlCol="0">
            <a:spAutoFit/>
          </a:bodyPr>
          <a:lstStyle/>
          <a:p>
            <a:pPr marL="0" algn="ctr" defTabSz="914400" rtl="1" eaLnBrk="1" latinLnBrk="0" hangingPunct="1"/>
            <a:r>
              <a:rPr lang="en-US" sz="4400" b="1" dirty="0">
                <a:solidFill>
                  <a:schemeClr val="bg1"/>
                </a:solidFill>
                <a:latin typeface="Times New Roman" panose="02020603050405020304" pitchFamily="18" charset="0"/>
                <a:cs typeface="Times New Roman" panose="02020603050405020304" pitchFamily="18" charset="0"/>
              </a:rPr>
              <a:t>13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0" name="Picture Placeholder 19">
            <a:extLst>
              <a:ext uri="{FF2B5EF4-FFF2-40B4-BE49-F238E27FC236}">
                <a16:creationId xmlns:a16="http://schemas.microsoft.com/office/drawing/2014/main" id="{76E055A8-7E09-884F-8500-A6197423EFFC}"/>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a:ext>
            </a:extLst>
          </a:blip>
          <a:srcRect/>
          <a:stretch/>
        </p:blipFill>
        <p:spPr/>
      </p:pic>
      <p:pic>
        <p:nvPicPr>
          <p:cNvPr id="11" name="Graphic 21">
            <a:extLst>
              <a:ext uri="{FF2B5EF4-FFF2-40B4-BE49-F238E27FC236}">
                <a16:creationId xmlns:a16="http://schemas.microsoft.com/office/drawing/2014/main" id="{BCEB7CA9-3DF3-8B4C-8269-0D45A6930A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0088110" y="-25382"/>
            <a:ext cx="2124067" cy="991794"/>
          </a:xfrm>
          <a:prstGeom prst="rect">
            <a:avLst/>
          </a:prstGeom>
        </p:spPr>
      </p:pic>
    </p:spTree>
    <p:extLst>
      <p:ext uri="{BB962C8B-B14F-4D97-AF65-F5344CB8AC3E}">
        <p14:creationId xmlns:p14="http://schemas.microsoft.com/office/powerpoint/2010/main" val="1834275368"/>
      </p:ext>
    </p:extLst>
  </p:cSld>
  <p:clrMapOvr>
    <a:masterClrMapping/>
  </p:clrMapOvr>
  <mc:AlternateContent xmlns:mc="http://schemas.openxmlformats.org/markup-compatibility/2006" xmlns:p14="http://schemas.microsoft.com/office/powerpoint/2010/main">
    <mc:Choice Requires="p14">
      <p:transition spd="slow" p14:dur="2000" advTm="244526"/>
    </mc:Choice>
    <mc:Fallback xmlns="">
      <p:transition spd="slow" advTm="24452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1055077" y="1246779"/>
            <a:ext cx="10960493" cy="584775"/>
          </a:xfrm>
          <a:prstGeom prst="rect">
            <a:avLst/>
          </a:prstGeom>
          <a:noFill/>
        </p:spPr>
        <p:txBody>
          <a:bodyPr wrap="square" rtlCol="0">
            <a:spAutoFit/>
          </a:bodyPr>
          <a:lstStyle/>
          <a:p>
            <a:pPr algn="ctr"/>
            <a:r>
              <a:rPr lang="ar-SA" sz="3200" b="1" dirty="0">
                <a:solidFill>
                  <a:srgbClr val="00B0F0"/>
                </a:solidFill>
                <a:latin typeface="Times New Roman" panose="02020603050405020304" pitchFamily="18" charset="0"/>
                <a:cs typeface="Times New Roman" panose="02020603050405020304" pitchFamily="18" charset="0"/>
              </a:rPr>
              <a:t>تقول إيميلي بيل وهو مديرة مركز الصحافة في جامعة كولومبيا نيويورك</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D345419B-5323-D648-89EC-E50096D0354D}"/>
              </a:ext>
            </a:extLst>
          </p:cNvPr>
          <p:cNvPicPr>
            <a:picLocks noChangeAspect="1"/>
          </p:cNvPicPr>
          <p:nvPr/>
        </p:nvPicPr>
        <p:blipFill>
          <a:blip r:embed="rId3"/>
          <a:stretch>
            <a:fillRect/>
          </a:stretch>
        </p:blipFill>
        <p:spPr>
          <a:xfrm>
            <a:off x="2540664" y="2247551"/>
            <a:ext cx="7737231" cy="4187059"/>
          </a:xfrm>
          <a:prstGeom prst="rect">
            <a:avLst/>
          </a:prstGeom>
        </p:spPr>
      </p:pic>
      <p:pic>
        <p:nvPicPr>
          <p:cNvPr id="9" name="Graphic 21">
            <a:extLst>
              <a:ext uri="{FF2B5EF4-FFF2-40B4-BE49-F238E27FC236}">
                <a16:creationId xmlns:a16="http://schemas.microsoft.com/office/drawing/2014/main" id="{1471B0F5-F253-F342-9F59-65B8C0DC66D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84163" y="0"/>
            <a:ext cx="2231083" cy="1041763"/>
          </a:xfrm>
          <a:prstGeom prst="rect">
            <a:avLst/>
          </a:prstGeom>
        </p:spPr>
      </p:pic>
    </p:spTree>
    <p:extLst>
      <p:ext uri="{BB962C8B-B14F-4D97-AF65-F5344CB8AC3E}">
        <p14:creationId xmlns:p14="http://schemas.microsoft.com/office/powerpoint/2010/main" val="1167085852"/>
      </p:ext>
    </p:extLst>
  </p:cSld>
  <p:clrMapOvr>
    <a:masterClrMapping/>
  </p:clrMapOvr>
  <mc:AlternateContent xmlns:mc="http://schemas.openxmlformats.org/markup-compatibility/2006" xmlns:p14="http://schemas.microsoft.com/office/powerpoint/2010/main">
    <mc:Choice Requires="p14">
      <p:transition spd="slow" p14:dur="2000" advTm="108994"/>
    </mc:Choice>
    <mc:Fallback xmlns="">
      <p:transition spd="slow" advTm="10899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929032" y="944214"/>
            <a:ext cx="10960493" cy="646331"/>
          </a:xfrm>
          <a:prstGeom prst="rect">
            <a:avLst/>
          </a:prstGeom>
          <a:noFill/>
        </p:spPr>
        <p:txBody>
          <a:bodyPr wrap="square" rtlCol="0">
            <a:spAutoFit/>
          </a:bodyPr>
          <a:lstStyle/>
          <a:p>
            <a:pPr algn="ctr"/>
            <a:r>
              <a:rPr lang="ar-SA" sz="3600" b="1" dirty="0">
                <a:solidFill>
                  <a:srgbClr val="00B0F0"/>
                </a:solidFill>
                <a:latin typeface="Times New Roman" panose="02020603050405020304" pitchFamily="18" charset="0"/>
                <a:cs typeface="Times New Roman" panose="02020603050405020304" pitchFamily="18" charset="0"/>
              </a:rPr>
              <a:t>ويقول إليس أنتوم في كتابه الصحافة الرقمية : </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753B9537-3039-3C40-855B-04B833523286}"/>
              </a:ext>
            </a:extLst>
          </p:cNvPr>
          <p:cNvPicPr>
            <a:picLocks noChangeAspect="1"/>
          </p:cNvPicPr>
          <p:nvPr/>
        </p:nvPicPr>
        <p:blipFill>
          <a:blip r:embed="rId3"/>
          <a:stretch>
            <a:fillRect/>
          </a:stretch>
        </p:blipFill>
        <p:spPr>
          <a:xfrm>
            <a:off x="929033" y="1971808"/>
            <a:ext cx="10140404" cy="4736378"/>
          </a:xfrm>
          <a:prstGeom prst="rect">
            <a:avLst/>
          </a:prstGeom>
        </p:spPr>
      </p:pic>
      <p:pic>
        <p:nvPicPr>
          <p:cNvPr id="9" name="Graphic 21">
            <a:extLst>
              <a:ext uri="{FF2B5EF4-FFF2-40B4-BE49-F238E27FC236}">
                <a16:creationId xmlns:a16="http://schemas.microsoft.com/office/drawing/2014/main" id="{EEB7A0E7-4BD0-E049-9B2A-EAB0E350CC1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610" y="39684"/>
            <a:ext cx="2053283" cy="958743"/>
          </a:xfrm>
          <a:prstGeom prst="rect">
            <a:avLst/>
          </a:prstGeom>
        </p:spPr>
      </p:pic>
    </p:spTree>
    <p:extLst>
      <p:ext uri="{BB962C8B-B14F-4D97-AF65-F5344CB8AC3E}">
        <p14:creationId xmlns:p14="http://schemas.microsoft.com/office/powerpoint/2010/main" val="2690557407"/>
      </p:ext>
    </p:extLst>
  </p:cSld>
  <p:clrMapOvr>
    <a:masterClrMapping/>
  </p:clrMapOvr>
  <mc:AlternateContent xmlns:mc="http://schemas.openxmlformats.org/markup-compatibility/2006" xmlns:p14="http://schemas.microsoft.com/office/powerpoint/2010/main">
    <mc:Choice Requires="p14">
      <p:transition spd="slow" p14:dur="2000" advTm="190454"/>
    </mc:Choice>
    <mc:Fallback xmlns="">
      <p:transition spd="slow" advTm="19045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9B5F7A-D070-9642-9A4E-6273A834E388}"/>
              </a:ext>
            </a:extLst>
          </p:cNvPr>
          <p:cNvSpPr>
            <a:spLocks noGrp="1"/>
          </p:cNvSpPr>
          <p:nvPr>
            <p:ph type="title"/>
          </p:nvPr>
        </p:nvSpPr>
        <p:spPr>
          <a:xfrm>
            <a:off x="1006434" y="920981"/>
            <a:ext cx="10515600" cy="2508019"/>
          </a:xfrm>
        </p:spPr>
        <p:txBody>
          <a:bodyPr>
            <a:normAutofit fontScale="90000"/>
          </a:bodyPr>
          <a:lstStyle/>
          <a:p>
            <a:pPr algn="ctr">
              <a:lnSpc>
                <a:spcPct val="150000"/>
              </a:lnSpc>
            </a:pPr>
            <a:r>
              <a:rPr lang="ar-SA" sz="4000" dirty="0">
                <a:solidFill>
                  <a:srgbClr val="00B0F0"/>
                </a:solidFill>
              </a:rPr>
              <a:t>المتابع في عصر الإعلام الرقمي أصبح أكثر من مجرد رقم يدرسه فريق التسويق في المؤسسة الإعلامية. فقد أصبح المتابع من أهم العناصر التي على الصحفي نفسه دراستها وفهم وتحليل سلوكه</a:t>
            </a:r>
            <a:endParaRPr lang="en-JO" sz="4000" dirty="0">
              <a:solidFill>
                <a:srgbClr val="00B0F0"/>
              </a:solidFill>
            </a:endParaRPr>
          </a:p>
        </p:txBody>
      </p:sp>
      <p:pic>
        <p:nvPicPr>
          <p:cNvPr id="4" name="Picture 3">
            <a:extLst>
              <a:ext uri="{FF2B5EF4-FFF2-40B4-BE49-F238E27FC236}">
                <a16:creationId xmlns:a16="http://schemas.microsoft.com/office/drawing/2014/main" id="{36BA0268-A08E-A04C-9CF8-356D0D33E37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638795" y="4089400"/>
            <a:ext cx="9250878" cy="2768600"/>
          </a:xfrm>
          <a:prstGeom prst="rect">
            <a:avLst/>
          </a:prstGeom>
        </p:spPr>
      </p:pic>
      <p:pic>
        <p:nvPicPr>
          <p:cNvPr id="5" name="Graphic 21">
            <a:extLst>
              <a:ext uri="{FF2B5EF4-FFF2-40B4-BE49-F238E27FC236}">
                <a16:creationId xmlns:a16="http://schemas.microsoft.com/office/drawing/2014/main" id="{BB0D0ACD-6C95-E843-A0E5-652CB8CA84C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09108" y="0"/>
            <a:ext cx="2231083" cy="1041763"/>
          </a:xfrm>
          <a:prstGeom prst="rect">
            <a:avLst/>
          </a:prstGeom>
        </p:spPr>
      </p:pic>
    </p:spTree>
    <p:custDataLst>
      <p:tags r:id="rId1"/>
    </p:custDataLst>
    <p:extLst>
      <p:ext uri="{BB962C8B-B14F-4D97-AF65-F5344CB8AC3E}">
        <p14:creationId xmlns:p14="http://schemas.microsoft.com/office/powerpoint/2010/main" val="1045659142"/>
      </p:ext>
    </p:extLst>
  </p:cSld>
  <p:clrMapOvr>
    <a:masterClrMapping/>
  </p:clrMapOvr>
  <mc:AlternateContent xmlns:mc="http://schemas.openxmlformats.org/markup-compatibility/2006" xmlns:p14="http://schemas.microsoft.com/office/powerpoint/2010/main">
    <mc:Choice Requires="p14">
      <p:transition spd="slow" p14:dur="2000" advTm="88983"/>
    </mc:Choice>
    <mc:Fallback xmlns="">
      <p:transition spd="slow" advTm="8898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1"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1176" y="1633837"/>
            <a:ext cx="11569648" cy="47973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28019" cy="584775"/>
          </a:xfrm>
          <a:prstGeom prst="rect">
            <a:avLst/>
          </a:prstGeom>
          <a:noFill/>
        </p:spPr>
        <p:txBody>
          <a:bodyPr wrap="square" rtlCol="0">
            <a:spAutoFit/>
          </a:bodyPr>
          <a:lstStyle/>
          <a:p>
            <a:pPr algn="ctr" rtl="1"/>
            <a:r>
              <a:rPr lang="ar-JO" sz="3200" dirty="0">
                <a:solidFill>
                  <a:srgbClr val="00B0F0"/>
                </a:solidFill>
                <a:latin typeface="Times New Roman" panose="02020603050405020304" pitchFamily="18" charset="0"/>
                <a:cs typeface="Times New Roman" panose="02020603050405020304" pitchFamily="18" charset="0"/>
              </a:rPr>
              <a:t>التحديات التي تواجه الصحافة الإلكترونية</a:t>
            </a:r>
          </a:p>
        </p:txBody>
      </p:sp>
      <p:sp>
        <p:nvSpPr>
          <p:cNvPr id="5" name="Rectangle 4">
            <a:extLst>
              <a:ext uri="{FF2B5EF4-FFF2-40B4-BE49-F238E27FC236}">
                <a16:creationId xmlns:a16="http://schemas.microsoft.com/office/drawing/2014/main" id="{3985EAE6-BFA6-766D-A032-077E4DCB399E}"/>
              </a:ext>
            </a:extLst>
          </p:cNvPr>
          <p:cNvSpPr/>
          <p:nvPr/>
        </p:nvSpPr>
        <p:spPr>
          <a:xfrm>
            <a:off x="534058" y="78566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5415" y="108730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958546"/>
            <a:ext cx="11055324" cy="4031873"/>
          </a:xfrm>
          <a:prstGeom prst="rect">
            <a:avLst/>
          </a:prstGeom>
          <a:noFill/>
        </p:spPr>
        <p:txBody>
          <a:bodyPr wrap="square" rtlCol="0">
            <a:spAutoFit/>
          </a:bodyPr>
          <a:lstStyle/>
          <a:p>
            <a:pPr marL="342900" indent="-342900" algn="r" rtl="1">
              <a:lnSpc>
                <a:spcPct val="200000"/>
              </a:lnSpc>
              <a:buFont typeface="+mj-lt"/>
              <a:buAutoNum type="arabicPeriod"/>
            </a:pPr>
            <a:r>
              <a:rPr lang="ar-JO" dirty="0">
                <a:solidFill>
                  <a:srgbClr val="2D3956"/>
                </a:solidFill>
                <a:latin typeface="Times New Roman" panose="02020603050405020304" pitchFamily="18" charset="0"/>
                <a:cs typeface="Times New Roman" panose="02020603050405020304" pitchFamily="18" charset="0"/>
              </a:rPr>
              <a:t>الأخبار الزائفة والمعلومات المضللة</a:t>
            </a:r>
          </a:p>
          <a:p>
            <a:pPr marL="342900" indent="-342900" algn="r" rtl="1">
              <a:lnSpc>
                <a:spcPct val="200000"/>
              </a:lnSpc>
              <a:buFont typeface="+mj-lt"/>
              <a:buAutoNum type="arabicPeriod"/>
            </a:pPr>
            <a:r>
              <a:rPr lang="ar-JO" dirty="0">
                <a:solidFill>
                  <a:schemeClr val="accent5"/>
                </a:solidFill>
                <a:latin typeface="Times New Roman" panose="02020603050405020304" pitchFamily="18" charset="0"/>
                <a:cs typeface="Times New Roman" panose="02020603050405020304" pitchFamily="18" charset="0"/>
              </a:rPr>
              <a:t>فقدان الثقة بالمصادر الإعلامية</a:t>
            </a:r>
          </a:p>
          <a:p>
            <a:pPr marL="342900" indent="-342900" algn="r" rtl="1">
              <a:lnSpc>
                <a:spcPct val="200000"/>
              </a:lnSpc>
              <a:buFont typeface="+mj-lt"/>
              <a:buAutoNum type="arabicPeriod"/>
            </a:pPr>
            <a:r>
              <a:rPr lang="ar-JO" dirty="0">
                <a:solidFill>
                  <a:schemeClr val="accent5"/>
                </a:solidFill>
                <a:latin typeface="Times New Roman" panose="02020603050405020304" pitchFamily="18" charset="0"/>
                <a:cs typeface="Times New Roman" panose="02020603050405020304" pitchFamily="18" charset="0"/>
              </a:rPr>
              <a:t>ا</a:t>
            </a:r>
            <a:r>
              <a:rPr lang="ar-JO" dirty="0">
                <a:solidFill>
                  <a:srgbClr val="2D3956"/>
                </a:solidFill>
                <a:latin typeface="Times New Roman" panose="02020603050405020304" pitchFamily="18" charset="0"/>
                <a:cs typeface="Times New Roman" panose="02020603050405020304" pitchFamily="18" charset="0"/>
              </a:rPr>
              <a:t>لاعتماد الزائد على الخوارزميات</a:t>
            </a:r>
          </a:p>
          <a:p>
            <a:pPr marL="342900" indent="-342900" algn="r" rtl="1">
              <a:lnSpc>
                <a:spcPct val="200000"/>
              </a:lnSpc>
              <a:buFont typeface="+mj-lt"/>
              <a:buAutoNum type="arabicPeriod"/>
            </a:pPr>
            <a:r>
              <a:rPr lang="ar-JO" dirty="0">
                <a:solidFill>
                  <a:srgbClr val="0070C0"/>
                </a:solidFill>
                <a:latin typeface="Times New Roman" panose="02020603050405020304" pitchFamily="18" charset="0"/>
                <a:cs typeface="Times New Roman" panose="02020603050405020304" pitchFamily="18" charset="0"/>
              </a:rPr>
              <a:t>مشاكل الخصوصية وجمع البيانات</a:t>
            </a:r>
          </a:p>
          <a:p>
            <a:pPr algn="r" rtl="1"/>
            <a:endParaRPr lang="ar-JO" dirty="0">
              <a:solidFill>
                <a:srgbClr val="2D3956"/>
              </a:solidFill>
              <a:latin typeface="Times New Roman" panose="02020603050405020304" pitchFamily="18" charset="0"/>
              <a:cs typeface="Times New Roman" panose="02020603050405020304" pitchFamily="18" charset="0"/>
            </a:endParaRPr>
          </a:p>
          <a:p>
            <a:pPr algn="r" rtl="1"/>
            <a:r>
              <a:rPr lang="ar-JO" dirty="0">
                <a:solidFill>
                  <a:schemeClr val="accent1">
                    <a:lumMod val="75000"/>
                  </a:schemeClr>
                </a:solidFill>
                <a:latin typeface="Times New Roman" panose="02020603050405020304" pitchFamily="18" charset="0"/>
                <a:cs typeface="Times New Roman" panose="02020603050405020304" pitchFamily="18" charset="0"/>
              </a:rPr>
              <a:t>بالإضافة الى أن بعض المواقع الإخبارية تتفوق حتى على الصحف الإلكترونية في سرعة نشر الأخبار والصور، دون الالتزام بالمعايير الصحفية المتعارف عليها، أو بآليات التحقق من صحة المعلومات، معتمدةً في ذلك على بطء تفعيل التشريعات والقوانين الرقابية الملاحقة لمثل هذه الممارسات.</a:t>
            </a:r>
          </a:p>
          <a:p>
            <a:pPr algn="r" rtl="1"/>
            <a:endParaRPr lang="ar-JO" sz="1000" dirty="0">
              <a:solidFill>
                <a:srgbClr val="2D3956"/>
              </a:solidFill>
              <a:latin typeface="Times New Roman" panose="02020603050405020304" pitchFamily="18" charset="0"/>
              <a:cs typeface="Times New Roman" panose="02020603050405020304" pitchFamily="18" charset="0"/>
            </a:endParaRPr>
          </a:p>
          <a:p>
            <a:pPr algn="r" rtl="1"/>
            <a:r>
              <a:rPr lang="en-US" sz="1000" dirty="0">
                <a:solidFill>
                  <a:srgbClr val="2D3956"/>
                </a:solidFill>
                <a:latin typeface="Times New Roman" panose="02020603050405020304" pitchFamily="18" charset="0"/>
                <a:cs typeface="Times New Roman" panose="02020603050405020304" pitchFamily="18" charset="0"/>
              </a:rPr>
              <a:t>Al-Malik, 2020)</a:t>
            </a:r>
            <a:endParaRPr lang="ar-JO" sz="1000" dirty="0">
              <a:solidFill>
                <a:srgbClr val="2D3956"/>
              </a:solidFill>
              <a:latin typeface="Times New Roman" panose="02020603050405020304" pitchFamily="18" charset="0"/>
              <a:cs typeface="Times New Roman" panose="02020603050405020304" pitchFamily="18" charset="0"/>
            </a:endParaRPr>
          </a:p>
          <a:p>
            <a:pPr algn="r" rtl="1"/>
            <a:endParaRPr lang="ar-JO" sz="1000" dirty="0">
              <a:solidFill>
                <a:srgbClr val="2D3956"/>
              </a:solidFill>
              <a:latin typeface="Times New Roman" panose="02020603050405020304" pitchFamily="18" charset="0"/>
              <a:cs typeface="Times New Roman" panose="02020603050405020304" pitchFamily="18" charset="0"/>
            </a:endParaRPr>
          </a:p>
          <a:p>
            <a:pPr algn="r" rtl="1"/>
            <a:r>
              <a:rPr lang="en-US" sz="1000" dirty="0">
                <a:solidFill>
                  <a:srgbClr val="2D3956"/>
                </a:solidFill>
                <a:latin typeface="Times New Roman" panose="02020603050405020304" pitchFamily="18" charset="0"/>
                <a:cs typeface="Times New Roman" panose="02020603050405020304" pitchFamily="18" charset="0"/>
              </a:rPr>
              <a:t>UNESCO (2021). Trends in Digital Journalism Ethics.</a:t>
            </a: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9" name="Graphic 21">
            <a:extLst>
              <a:ext uri="{FF2B5EF4-FFF2-40B4-BE49-F238E27FC236}">
                <a16:creationId xmlns:a16="http://schemas.microsoft.com/office/drawing/2014/main" id="{0F2F45D1-4ABC-C844-BAB6-12F28AA35C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869883" y="-38572"/>
            <a:ext cx="2411221" cy="1125875"/>
          </a:xfrm>
          <a:prstGeom prst="rect">
            <a:avLst/>
          </a:prstGeom>
        </p:spPr>
      </p:pic>
    </p:spTree>
    <p:extLst>
      <p:ext uri="{BB962C8B-B14F-4D97-AF65-F5344CB8AC3E}">
        <p14:creationId xmlns:p14="http://schemas.microsoft.com/office/powerpoint/2010/main" val="779963042"/>
      </p:ext>
    </p:extLst>
  </p:cSld>
  <p:clrMapOvr>
    <a:masterClrMapping/>
  </p:clrMapOvr>
  <mc:AlternateContent xmlns:mc="http://schemas.openxmlformats.org/markup-compatibility/2006" xmlns:p14="http://schemas.microsoft.com/office/powerpoint/2010/main">
    <mc:Choice Requires="p14">
      <p:transition p14:dur="10" advTm="243798"/>
    </mc:Choice>
    <mc:Fallback xmlns="">
      <p:transition advTm="24379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1176" y="1284979"/>
            <a:ext cx="11547754" cy="53743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698801"/>
            <a:ext cx="7428019" cy="584775"/>
          </a:xfrm>
          <a:prstGeom prst="rect">
            <a:avLst/>
          </a:prstGeom>
          <a:noFill/>
        </p:spPr>
        <p:txBody>
          <a:bodyPr wrap="square" rtlCol="0">
            <a:spAutoFit/>
          </a:bodyPr>
          <a:lstStyle/>
          <a:p>
            <a:pPr algn="ctr"/>
            <a:r>
              <a:rPr lang="ar-SA" sz="3200" b="1" dirty="0">
                <a:solidFill>
                  <a:schemeClr val="accent1">
                    <a:lumMod val="75000"/>
                  </a:schemeClr>
                </a:solidFill>
                <a:latin typeface="Times New Roman" panose="02020603050405020304" pitchFamily="18" charset="0"/>
                <a:cs typeface="Times New Roman" panose="02020603050405020304" pitchFamily="18" charset="0"/>
              </a:rPr>
              <a:t>التحديات التي تواجه الصحافة الإلكترونية</a:t>
            </a:r>
            <a:endParaRPr lang="en-US" sz="3200" b="1"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34058" y="64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3234" y="96212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83711" y="1922202"/>
            <a:ext cx="11055324" cy="3693319"/>
          </a:xfrm>
          <a:prstGeom prst="rect">
            <a:avLst/>
          </a:prstGeom>
          <a:noFill/>
        </p:spPr>
        <p:txBody>
          <a:bodyPr wrap="square" rtlCol="0">
            <a:spAutoFit/>
          </a:bodyPr>
          <a:lstStyle/>
          <a:p>
            <a:pPr algn="just" rtl="1">
              <a:lnSpc>
                <a:spcPct val="150000"/>
              </a:lnSpc>
            </a:pPr>
            <a:r>
              <a:rPr lang="ar-JO" sz="2400" dirty="0">
                <a:solidFill>
                  <a:srgbClr val="0070C0"/>
                </a:solidFill>
                <a:latin typeface="Times New Roman" panose="02020603050405020304" pitchFamily="18" charset="0"/>
                <a:cs typeface="Times New Roman" panose="02020603050405020304" pitchFamily="18" charset="0"/>
              </a:rPr>
              <a:t>استطاعت الصحافة الرقمية التغلب على العديد من التحديات التي كانت تواجهها الصحافة الورقية التقليدية.</a:t>
            </a:r>
            <a:endParaRPr lang="en-US" sz="2400" dirty="0">
              <a:solidFill>
                <a:srgbClr val="0070C0"/>
              </a:solidFill>
              <a:latin typeface="Times New Roman" panose="02020603050405020304" pitchFamily="18" charset="0"/>
              <a:cs typeface="Times New Roman" panose="02020603050405020304" pitchFamily="18" charset="0"/>
            </a:endParaRPr>
          </a:p>
          <a:p>
            <a:pPr algn="just" rtl="1">
              <a:lnSpc>
                <a:spcPct val="150000"/>
              </a:lnSpc>
            </a:pPr>
            <a:r>
              <a:rPr lang="ar-JO" sz="2400" dirty="0">
                <a:solidFill>
                  <a:srgbClr val="0070C0"/>
                </a:solidFill>
                <a:latin typeface="Times New Roman" panose="02020603050405020304" pitchFamily="18" charset="0"/>
                <a:cs typeface="Times New Roman" panose="02020603050405020304" pitchFamily="18" charset="0"/>
              </a:rPr>
              <a:t>فقد حلت مشكلات تكلفة التوزيع، ووسعت هامش حرية التعبير، وخفضت التكاليف الباهظة المرتبطة بإصدار الصحف المطبوعة. كما وفرت بيئة إعلامية أكثر مرونة، تتيح أنماطاً متعددة من الممارسة الصحفية، دون قيود جغرافية أو حدود سياسية.</a:t>
            </a:r>
          </a:p>
          <a:p>
            <a:pPr algn="just" rtl="1">
              <a:lnSpc>
                <a:spcPct val="150000"/>
              </a:lnSpc>
            </a:pPr>
            <a:endParaRPr lang="ar-JO" sz="2400" dirty="0">
              <a:solidFill>
                <a:srgbClr val="0070C0"/>
              </a:solidFill>
              <a:latin typeface="Times New Roman" panose="02020603050405020304" pitchFamily="18" charset="0"/>
              <a:cs typeface="Times New Roman" panose="02020603050405020304" pitchFamily="18" charset="0"/>
            </a:endParaRPr>
          </a:p>
          <a:p>
            <a:pPr algn="just" rtl="1">
              <a:lnSpc>
                <a:spcPct val="150000"/>
              </a:lnSpc>
            </a:pPr>
            <a:r>
              <a:rPr lang="ar-JO" sz="2400" dirty="0">
                <a:solidFill>
                  <a:srgbClr val="0070C0"/>
                </a:solidFill>
                <a:latin typeface="Times New Roman" panose="02020603050405020304" pitchFamily="18" charset="0"/>
                <a:cs typeface="Times New Roman" panose="02020603050405020304" pitchFamily="18" charset="0"/>
              </a:rPr>
              <a:t>هل ترى أن الصحافة الإلكترونية في دولتك تعاني من تحديات مختلفة؟ هل يمكنك ذكر هذه التحديات؟</a:t>
            </a: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9" name="Graphic 21">
            <a:extLst>
              <a:ext uri="{FF2B5EF4-FFF2-40B4-BE49-F238E27FC236}">
                <a16:creationId xmlns:a16="http://schemas.microsoft.com/office/drawing/2014/main" id="{773D5025-F135-B945-84FA-69A9E2835A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941168" y="-44436"/>
            <a:ext cx="2199605" cy="1027065"/>
          </a:xfrm>
          <a:prstGeom prst="rect">
            <a:avLst/>
          </a:prstGeom>
        </p:spPr>
      </p:pic>
    </p:spTree>
    <p:extLst>
      <p:ext uri="{BB962C8B-B14F-4D97-AF65-F5344CB8AC3E}">
        <p14:creationId xmlns:p14="http://schemas.microsoft.com/office/powerpoint/2010/main" val="1345081588"/>
      </p:ext>
    </p:extLst>
  </p:cSld>
  <p:clrMapOvr>
    <a:masterClrMapping/>
  </p:clrMapOvr>
  <mc:AlternateContent xmlns:mc="http://schemas.openxmlformats.org/markup-compatibility/2006" xmlns:p14="http://schemas.microsoft.com/office/powerpoint/2010/main">
    <mc:Choice Requires="p14">
      <p:transition p14:dur="10" advTm="68721"/>
    </mc:Choice>
    <mc:Fallback xmlns="">
      <p:transition advTm="6872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4"/>
            <a:ext cx="11263545" cy="47973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28019" cy="584775"/>
          </a:xfrm>
          <a:prstGeom prst="rect">
            <a:avLst/>
          </a:prstGeom>
          <a:noFill/>
        </p:spPr>
        <p:txBody>
          <a:bodyPr wrap="square" rtlCol="0">
            <a:spAutoFit/>
          </a:bodyPr>
          <a:lstStyle/>
          <a:p>
            <a:pPr algn="ctr"/>
            <a:r>
              <a:rPr lang="ar-SA" sz="3200" b="1" dirty="0">
                <a:solidFill>
                  <a:schemeClr val="accent1">
                    <a:lumMod val="75000"/>
                  </a:schemeClr>
                </a:solidFill>
                <a:latin typeface="Times New Roman" panose="02020603050405020304" pitchFamily="18" charset="0"/>
                <a:cs typeface="Times New Roman" panose="02020603050405020304" pitchFamily="18" charset="0"/>
              </a:rPr>
              <a:t>مستقبل الصحافة الإلكترونية</a:t>
            </a:r>
            <a:endParaRPr lang="en-US" sz="3200" b="1"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20603" y="692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36287" y="101906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24049"/>
            <a:ext cx="10570688" cy="3903954"/>
          </a:xfrm>
          <a:prstGeom prst="rect">
            <a:avLst/>
          </a:prstGeom>
          <a:noFill/>
        </p:spPr>
        <p:txBody>
          <a:bodyPr wrap="square" rtlCol="0">
            <a:spAutoFit/>
          </a:bodyPr>
          <a:lstStyle/>
          <a:p>
            <a:pPr marL="342900" indent="-342900" algn="r" rtl="1">
              <a:lnSpc>
                <a:spcPct val="150000"/>
              </a:lnSpc>
              <a:buFont typeface="+mj-lt"/>
              <a:buAutoNum type="arabicPeriod"/>
            </a:pPr>
            <a:r>
              <a:rPr lang="ar-JO" sz="2400" dirty="0">
                <a:solidFill>
                  <a:srgbClr val="2D3956"/>
                </a:solidFill>
                <a:latin typeface="Times New Roman" panose="02020603050405020304" pitchFamily="18" charset="0"/>
                <a:cs typeface="Times New Roman" panose="02020603050405020304" pitchFamily="18" charset="0"/>
              </a:rPr>
              <a:t>زيادة استخدام الذكاء الاصطناعي في التحرير والنشر</a:t>
            </a:r>
          </a:p>
          <a:p>
            <a:pPr marL="342900" indent="-342900" algn="r" rtl="1">
              <a:lnSpc>
                <a:spcPct val="150000"/>
              </a:lnSpc>
              <a:buFont typeface="+mj-lt"/>
              <a:buAutoNum type="arabicPeriod"/>
            </a:pPr>
            <a:endParaRPr lang="ar-JO" sz="2400" dirty="0">
              <a:solidFill>
                <a:srgbClr val="2D3956"/>
              </a:solidFill>
              <a:latin typeface="Times New Roman" panose="02020603050405020304" pitchFamily="18" charset="0"/>
              <a:cs typeface="Times New Roman" panose="02020603050405020304" pitchFamily="18" charset="0"/>
            </a:endParaRPr>
          </a:p>
          <a:p>
            <a:pPr marL="342900" indent="-342900" algn="r" rtl="1">
              <a:lnSpc>
                <a:spcPct val="150000"/>
              </a:lnSpc>
              <a:buFont typeface="+mj-lt"/>
              <a:buAutoNum type="arabicPeriod"/>
            </a:pPr>
            <a:r>
              <a:rPr lang="ar-JO" sz="2400" dirty="0">
                <a:solidFill>
                  <a:srgbClr val="2D3956"/>
                </a:solidFill>
                <a:latin typeface="Times New Roman" panose="02020603050405020304" pitchFamily="18" charset="0"/>
                <a:cs typeface="Times New Roman" panose="02020603050405020304" pitchFamily="18" charset="0"/>
              </a:rPr>
              <a:t>تطور صحافة البيانات والتحقيقات التفاعلية</a:t>
            </a:r>
          </a:p>
          <a:p>
            <a:pPr marL="342900" indent="-342900" algn="r" rtl="1">
              <a:lnSpc>
                <a:spcPct val="150000"/>
              </a:lnSpc>
              <a:buFont typeface="+mj-lt"/>
              <a:buAutoNum type="arabicPeriod"/>
            </a:pPr>
            <a:endParaRPr lang="ar-JO" sz="2400" dirty="0">
              <a:solidFill>
                <a:srgbClr val="2D3956"/>
              </a:solidFill>
              <a:latin typeface="Times New Roman" panose="02020603050405020304" pitchFamily="18" charset="0"/>
              <a:cs typeface="Times New Roman" panose="02020603050405020304" pitchFamily="18" charset="0"/>
            </a:endParaRPr>
          </a:p>
          <a:p>
            <a:pPr marL="342900" indent="-342900" algn="r" rtl="1">
              <a:lnSpc>
                <a:spcPct val="150000"/>
              </a:lnSpc>
              <a:buFont typeface="+mj-lt"/>
              <a:buAutoNum type="arabicPeriod"/>
            </a:pPr>
            <a:r>
              <a:rPr lang="ar-JO" sz="2400" dirty="0">
                <a:solidFill>
                  <a:srgbClr val="2D3956"/>
                </a:solidFill>
                <a:latin typeface="Times New Roman" panose="02020603050405020304" pitchFamily="18" charset="0"/>
                <a:cs typeface="Times New Roman" panose="02020603050405020304" pitchFamily="18" charset="0"/>
              </a:rPr>
              <a:t>اعتماد أكبر على المحتوى القصير، البودكاست، والفيديوهات القصيرة</a:t>
            </a:r>
          </a:p>
          <a:p>
            <a:pPr marL="342900" indent="-342900" algn="r" rtl="1">
              <a:lnSpc>
                <a:spcPct val="150000"/>
              </a:lnSpc>
              <a:buFont typeface="+mj-lt"/>
              <a:buAutoNum type="arabicPeriod"/>
            </a:pPr>
            <a:endParaRPr lang="ar-JO" sz="2400" dirty="0">
              <a:solidFill>
                <a:srgbClr val="2D3956"/>
              </a:solidFill>
              <a:latin typeface="Times New Roman" panose="02020603050405020304" pitchFamily="18" charset="0"/>
              <a:cs typeface="Times New Roman" panose="02020603050405020304" pitchFamily="18" charset="0"/>
            </a:endParaRPr>
          </a:p>
          <a:p>
            <a:pPr marL="342900" indent="-342900" algn="r" rtl="1">
              <a:lnSpc>
                <a:spcPct val="150000"/>
              </a:lnSpc>
              <a:buFont typeface="+mj-lt"/>
              <a:buAutoNum type="arabicPeriod"/>
            </a:pPr>
            <a:r>
              <a:rPr lang="ar-JO" sz="2400" dirty="0">
                <a:solidFill>
                  <a:srgbClr val="2D3956"/>
                </a:solidFill>
                <a:latin typeface="Times New Roman" panose="02020603050405020304" pitchFamily="18" charset="0"/>
                <a:cs typeface="Times New Roman" panose="02020603050405020304" pitchFamily="18" charset="0"/>
              </a:rPr>
              <a:t>تخصيص المحتوى حسب المستخدم (</a:t>
            </a:r>
            <a:r>
              <a:rPr lang="en-US" sz="2400" dirty="0">
                <a:solidFill>
                  <a:srgbClr val="2D3956"/>
                </a:solidFill>
                <a:latin typeface="Times New Roman" panose="02020603050405020304" pitchFamily="18" charset="0"/>
                <a:cs typeface="Times New Roman" panose="02020603050405020304" pitchFamily="18" charset="0"/>
              </a:rPr>
              <a:t>Personalized News).</a:t>
            </a:r>
          </a:p>
        </p:txBody>
      </p:sp>
      <p:pic>
        <p:nvPicPr>
          <p:cNvPr id="9" name="Graphic 21">
            <a:extLst>
              <a:ext uri="{FF2B5EF4-FFF2-40B4-BE49-F238E27FC236}">
                <a16:creationId xmlns:a16="http://schemas.microsoft.com/office/drawing/2014/main" id="{2795FB75-324A-7A43-B8A5-CFCC69A795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941168" y="8930"/>
            <a:ext cx="2250832" cy="1050985"/>
          </a:xfrm>
          <a:prstGeom prst="rect">
            <a:avLst/>
          </a:prstGeom>
        </p:spPr>
      </p:pic>
    </p:spTree>
    <p:extLst>
      <p:ext uri="{BB962C8B-B14F-4D97-AF65-F5344CB8AC3E}">
        <p14:creationId xmlns:p14="http://schemas.microsoft.com/office/powerpoint/2010/main" val="1843756773"/>
      </p:ext>
    </p:extLst>
  </p:cSld>
  <p:clrMapOvr>
    <a:masterClrMapping/>
  </p:clrMapOvr>
  <mc:AlternateContent xmlns:mc="http://schemas.openxmlformats.org/markup-compatibility/2006" xmlns:p14="http://schemas.microsoft.com/office/powerpoint/2010/main">
    <mc:Choice Requires="p14">
      <p:transition p14:dur="10" advTm="74731"/>
    </mc:Choice>
    <mc:Fallback xmlns="">
      <p:transition advTm="7473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4"/>
            <a:ext cx="11263545" cy="47973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8199" y="983338"/>
            <a:ext cx="7428019" cy="584775"/>
          </a:xfrm>
          <a:prstGeom prst="rect">
            <a:avLst/>
          </a:prstGeom>
          <a:noFill/>
        </p:spPr>
        <p:txBody>
          <a:bodyPr wrap="square" rtlCol="0">
            <a:spAutoFit/>
          </a:bodyPr>
          <a:lstStyle/>
          <a:p>
            <a:pPr algn="ctr"/>
            <a:r>
              <a:rPr lang="ar-SA" sz="3200" b="1" dirty="0">
                <a:solidFill>
                  <a:srgbClr val="0070C0"/>
                </a:solidFill>
                <a:latin typeface="Times New Roman" panose="02020603050405020304" pitchFamily="18" charset="0"/>
                <a:cs typeface="Times New Roman" panose="02020603050405020304" pitchFamily="18" charset="0"/>
              </a:rPr>
              <a:t>حالات دراسية في الصحافة الرقمية</a:t>
            </a:r>
          </a:p>
        </p:txBody>
      </p:sp>
      <p:sp>
        <p:nvSpPr>
          <p:cNvPr id="5" name="Rectangle 4">
            <a:extLst>
              <a:ext uri="{FF2B5EF4-FFF2-40B4-BE49-F238E27FC236}">
                <a16:creationId xmlns:a16="http://schemas.microsoft.com/office/drawing/2014/main" id="{3985EAE6-BFA6-766D-A032-077E4DCB399E}"/>
              </a:ext>
            </a:extLst>
          </p:cNvPr>
          <p:cNvSpPr/>
          <p:nvPr/>
        </p:nvSpPr>
        <p:spPr>
          <a:xfrm>
            <a:off x="820603" y="692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36287" y="101906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8999" y="1976108"/>
            <a:ext cx="10685721" cy="2585323"/>
          </a:xfrm>
          <a:prstGeom prst="rect">
            <a:avLst/>
          </a:prstGeom>
          <a:noFill/>
        </p:spPr>
        <p:txBody>
          <a:bodyPr wrap="square" rtlCol="0">
            <a:spAutoFit/>
          </a:bodyPr>
          <a:lstStyle/>
          <a:p>
            <a:pPr algn="ctr" rtl="1">
              <a:lnSpc>
                <a:spcPct val="150000"/>
              </a:lnSpc>
            </a:pPr>
            <a:r>
              <a:rPr lang="ar-JO" sz="2400" b="1" dirty="0">
                <a:solidFill>
                  <a:srgbClr val="2D3956"/>
                </a:solidFill>
                <a:latin typeface="Times New Roman" panose="02020603050405020304" pitchFamily="18" charset="0"/>
                <a:cs typeface="Times New Roman" panose="02020603050405020304" pitchFamily="18" charset="0"/>
              </a:rPr>
              <a:t>تغطية "الغارديان" لأخبار كوفيد-19 (2020)</a:t>
            </a:r>
          </a:p>
          <a:p>
            <a:pPr algn="r" rtl="1">
              <a:lnSpc>
                <a:spcPct val="150000"/>
              </a:lnSpc>
            </a:pPr>
            <a:r>
              <a:rPr lang="ar-JO" sz="2400" b="1" dirty="0">
                <a:solidFill>
                  <a:schemeClr val="accent1"/>
                </a:solidFill>
                <a:latin typeface="Times New Roman" panose="02020603050405020304" pitchFamily="18" charset="0"/>
                <a:cs typeface="Times New Roman" panose="02020603050405020304" pitchFamily="18" charset="0"/>
              </a:rPr>
              <a:t>السمة: تكامل الصحافة الورقية مع الرقمية عبر:</a:t>
            </a:r>
          </a:p>
          <a:p>
            <a:pPr marL="342900" indent="-342900" algn="r" rtl="1">
              <a:lnSpc>
                <a:spcPct val="150000"/>
              </a:lnSpc>
              <a:buFont typeface="Wingdings" pitchFamily="2" charset="2"/>
              <a:buChar char="ü"/>
            </a:pPr>
            <a:r>
              <a:rPr lang="ar-JO" sz="2400" dirty="0">
                <a:solidFill>
                  <a:srgbClr val="2D3956"/>
                </a:solidFill>
                <a:latin typeface="Times New Roman" panose="02020603050405020304" pitchFamily="18" charset="0"/>
                <a:cs typeface="Times New Roman" panose="02020603050405020304" pitchFamily="18" charset="0"/>
              </a:rPr>
              <a:t>نشر تحقيقات مطولة في النسخة المطبوعة</a:t>
            </a:r>
          </a:p>
          <a:p>
            <a:pPr marL="342900" indent="-342900" algn="r" rtl="1">
              <a:lnSpc>
                <a:spcPct val="150000"/>
              </a:lnSpc>
              <a:buFont typeface="Wingdings" pitchFamily="2" charset="2"/>
              <a:buChar char="ü"/>
            </a:pPr>
            <a:r>
              <a:rPr lang="ar-JO" sz="2400" dirty="0">
                <a:solidFill>
                  <a:srgbClr val="2D3956"/>
                </a:solidFill>
                <a:latin typeface="Times New Roman" panose="02020603050405020304" pitchFamily="18" charset="0"/>
                <a:cs typeface="Times New Roman" panose="02020603050405020304" pitchFamily="18" charset="0"/>
              </a:rPr>
              <a:t>تحديثات فورية عبر "</a:t>
            </a:r>
            <a:r>
              <a:rPr lang="en-US" sz="2400" dirty="0">
                <a:solidFill>
                  <a:srgbClr val="2D3956"/>
                </a:solidFill>
                <a:latin typeface="Times New Roman" panose="02020603050405020304" pitchFamily="18" charset="0"/>
                <a:cs typeface="Times New Roman" panose="02020603050405020304" pitchFamily="18" charset="0"/>
              </a:rPr>
              <a:t>Live Blog" </a:t>
            </a:r>
            <a:r>
              <a:rPr lang="ar-JO" sz="2400" dirty="0">
                <a:solidFill>
                  <a:srgbClr val="2D3956"/>
                </a:solidFill>
                <a:latin typeface="Times New Roman" panose="02020603050405020304" pitchFamily="18" charset="0"/>
                <a:cs typeface="Times New Roman" panose="02020603050405020304" pitchFamily="18" charset="0"/>
              </a:rPr>
              <a:t>على الموقع الإلكتروني</a:t>
            </a:r>
          </a:p>
          <a:p>
            <a:pPr algn="r" rtl="1"/>
            <a:r>
              <a:rPr lang="en-US" dirty="0" err="1">
                <a:solidFill>
                  <a:srgbClr val="2D3956"/>
                </a:solidFill>
                <a:latin typeface="Times New Roman" panose="02020603050405020304" pitchFamily="18" charset="0"/>
                <a:cs typeface="Times New Roman" panose="02020603050405020304" pitchFamily="18" charset="0"/>
              </a:rPr>
              <a:t>Antheaume</a:t>
            </a:r>
            <a:r>
              <a:rPr lang="en-US" dirty="0">
                <a:solidFill>
                  <a:srgbClr val="2D3956"/>
                </a:solidFill>
                <a:latin typeface="Times New Roman" panose="02020603050405020304" pitchFamily="18" charset="0"/>
                <a:cs typeface="Times New Roman" panose="02020603050405020304" pitchFamily="18" charset="0"/>
              </a:rPr>
              <a:t> (2013)</a:t>
            </a:r>
          </a:p>
        </p:txBody>
      </p:sp>
      <p:pic>
        <p:nvPicPr>
          <p:cNvPr id="8" name="Picture 7">
            <a:extLst>
              <a:ext uri="{FF2B5EF4-FFF2-40B4-BE49-F238E27FC236}">
                <a16:creationId xmlns:a16="http://schemas.microsoft.com/office/drawing/2014/main" id="{72AD1DF8-1802-8148-AFAA-C193DD42955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10604" y="2944146"/>
            <a:ext cx="4672940" cy="2453294"/>
          </a:xfrm>
          <a:prstGeom prst="rect">
            <a:avLst/>
          </a:prstGeom>
        </p:spPr>
      </p:pic>
      <p:pic>
        <p:nvPicPr>
          <p:cNvPr id="12" name="Graphic 21">
            <a:extLst>
              <a:ext uri="{FF2B5EF4-FFF2-40B4-BE49-F238E27FC236}">
                <a16:creationId xmlns:a16="http://schemas.microsoft.com/office/drawing/2014/main" id="{041A757B-5F7A-4F40-8B21-5B5B728B2F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94847" y="-48232"/>
            <a:ext cx="2497153" cy="1166000"/>
          </a:xfrm>
          <a:prstGeom prst="rect">
            <a:avLst/>
          </a:prstGeom>
        </p:spPr>
      </p:pic>
    </p:spTree>
    <p:extLst>
      <p:ext uri="{BB962C8B-B14F-4D97-AF65-F5344CB8AC3E}">
        <p14:creationId xmlns:p14="http://schemas.microsoft.com/office/powerpoint/2010/main" val="2322940616"/>
      </p:ext>
    </p:extLst>
  </p:cSld>
  <p:clrMapOvr>
    <a:masterClrMapping/>
  </p:clrMapOvr>
  <mc:AlternateContent xmlns:mc="http://schemas.openxmlformats.org/markup-compatibility/2006" xmlns:p14="http://schemas.microsoft.com/office/powerpoint/2010/main">
    <mc:Choice Requires="p14">
      <p:transition p14:dur="10" advTm="136036"/>
    </mc:Choice>
    <mc:Fallback xmlns="">
      <p:transition advTm="13603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710CEEA-FD2E-6149-88C4-C9B1606DF9AF}"/>
              </a:ext>
            </a:extLst>
          </p:cNvPr>
          <p:cNvSpPr>
            <a:spLocks noGrp="1"/>
          </p:cNvSpPr>
          <p:nvPr>
            <p:ph type="title"/>
          </p:nvPr>
        </p:nvSpPr>
        <p:spPr>
          <a:xfrm>
            <a:off x="2233822" y="103234"/>
            <a:ext cx="9144990" cy="1298802"/>
          </a:xfrm>
        </p:spPr>
        <p:txBody>
          <a:bodyPr>
            <a:normAutofit/>
          </a:bodyPr>
          <a:lstStyle/>
          <a:p>
            <a:pPr algn="ctr"/>
            <a:r>
              <a:rPr lang="ar-SA" sz="4000" b="1" u="sng" dirty="0" err="1">
                <a:solidFill>
                  <a:srgbClr val="0070C0"/>
                </a:solidFill>
              </a:rPr>
              <a:t>إيلون</a:t>
            </a:r>
            <a:r>
              <a:rPr lang="ar-SA" sz="4000" b="1" u="sng" dirty="0">
                <a:solidFill>
                  <a:srgbClr val="0070C0"/>
                </a:solidFill>
              </a:rPr>
              <a:t> ماسك وأزمة تويتر ٢٠٢٢</a:t>
            </a:r>
            <a:endParaRPr lang="en-JO" sz="4000" b="1" u="sng" dirty="0">
              <a:solidFill>
                <a:srgbClr val="0070C0"/>
              </a:solidFill>
            </a:endParaRPr>
          </a:p>
        </p:txBody>
      </p:sp>
      <p:sp>
        <p:nvSpPr>
          <p:cNvPr id="3" name="Content Placeholder 2">
            <a:extLst>
              <a:ext uri="{FF2B5EF4-FFF2-40B4-BE49-F238E27FC236}">
                <a16:creationId xmlns:a16="http://schemas.microsoft.com/office/drawing/2014/main" id="{3A240D6F-8FD6-584B-86F9-2BF95A55963C}"/>
              </a:ext>
            </a:extLst>
          </p:cNvPr>
          <p:cNvSpPr>
            <a:spLocks noGrp="1"/>
          </p:cNvSpPr>
          <p:nvPr>
            <p:ph sz="half" idx="1"/>
          </p:nvPr>
        </p:nvSpPr>
        <p:spPr>
          <a:xfrm>
            <a:off x="166255" y="1402036"/>
            <a:ext cx="5929745" cy="5212519"/>
          </a:xfrm>
        </p:spPr>
        <p:txBody>
          <a:bodyPr>
            <a:normAutofit fontScale="85000" lnSpcReduction="20000"/>
          </a:bodyPr>
          <a:lstStyle/>
          <a:p>
            <a:pPr marL="0" indent="0" algn="ctr" defTabSz="914400" rtl="1" eaLnBrk="1" latinLnBrk="0" hangingPunct="1">
              <a:lnSpc>
                <a:spcPct val="90000"/>
              </a:lnSpc>
              <a:spcBef>
                <a:spcPts val="1000"/>
              </a:spcBef>
              <a:buNone/>
            </a:pPr>
            <a:r>
              <a:rPr lang="ar-JO" b="1" u="sng" dirty="0">
                <a:solidFill>
                  <a:schemeClr val="accent1">
                    <a:lumMod val="75000"/>
                  </a:schemeClr>
                </a:solidFill>
              </a:rPr>
              <a:t> أزمة تصريحات إيلون ماسك على تويتر (2022)</a:t>
            </a:r>
          </a:p>
          <a:p>
            <a:pPr marL="228600" indent="-228600" algn="r" defTabSz="914400" rtl="1" eaLnBrk="1" latinLnBrk="0" hangingPunct="1">
              <a:lnSpc>
                <a:spcPct val="90000"/>
              </a:lnSpc>
              <a:spcBef>
                <a:spcPts val="1000"/>
              </a:spcBef>
              <a:buFont typeface="Arial" panose="020B0604020202020204" pitchFamily="34" charset="0"/>
              <a:buChar char="•"/>
            </a:pPr>
            <a:endParaRPr lang="ar-JO" dirty="0">
              <a:solidFill>
                <a:schemeClr val="bg1"/>
              </a:solidFill>
            </a:endParaRPr>
          </a:p>
          <a:p>
            <a:pPr algn="just" defTabSz="914400" rtl="1" eaLnBrk="1" latinLnBrk="0" hangingPunct="1">
              <a:lnSpc>
                <a:spcPct val="150000"/>
              </a:lnSpc>
              <a:spcBef>
                <a:spcPts val="1000"/>
              </a:spcBef>
              <a:buFont typeface="Wingdings" pitchFamily="2" charset="2"/>
              <a:buChar char="v"/>
            </a:pPr>
            <a:r>
              <a:rPr lang="ar-JO" sz="2600" dirty="0">
                <a:solidFill>
                  <a:srgbClr val="0070C0"/>
                </a:solidFill>
              </a:rPr>
              <a:t>السمة: كيف حوّل الملياردير منصته الشخصية إلى مصدر أخبار أولي (مثل صفقة شراء تويتر) قبل وسائل الإعلام التقليدية</a:t>
            </a:r>
          </a:p>
          <a:p>
            <a:pPr algn="just" defTabSz="914400" rtl="1" eaLnBrk="1" latinLnBrk="0" hangingPunct="1">
              <a:lnSpc>
                <a:spcPct val="150000"/>
              </a:lnSpc>
              <a:spcBef>
                <a:spcPts val="1000"/>
              </a:spcBef>
              <a:buFont typeface="Wingdings" pitchFamily="2" charset="2"/>
              <a:buChar char="v"/>
            </a:pPr>
            <a:r>
              <a:rPr lang="ar-JO" sz="2600" dirty="0">
                <a:solidFill>
                  <a:srgbClr val="0070C0"/>
                </a:solidFill>
              </a:rPr>
              <a:t>التحدي: عدم خضوع تصريحاته لتحرير أو تحقق مهني</a:t>
            </a:r>
          </a:p>
          <a:p>
            <a:pPr algn="just" defTabSz="914400" rtl="1" eaLnBrk="1" latinLnBrk="0" hangingPunct="1">
              <a:lnSpc>
                <a:spcPct val="150000"/>
              </a:lnSpc>
              <a:spcBef>
                <a:spcPts val="1000"/>
              </a:spcBef>
              <a:buFont typeface="Wingdings" pitchFamily="2" charset="2"/>
              <a:buChar char="v"/>
            </a:pPr>
            <a:endParaRPr lang="ar-JO" sz="2600" dirty="0">
              <a:solidFill>
                <a:srgbClr val="0070C0"/>
              </a:solidFill>
            </a:endParaRPr>
          </a:p>
          <a:p>
            <a:pPr algn="just" defTabSz="914400" rtl="1" eaLnBrk="1" latinLnBrk="0" hangingPunct="1">
              <a:lnSpc>
                <a:spcPct val="150000"/>
              </a:lnSpc>
              <a:spcBef>
                <a:spcPts val="1000"/>
              </a:spcBef>
              <a:buFont typeface="Wingdings" pitchFamily="2" charset="2"/>
              <a:buChar char="v"/>
            </a:pPr>
            <a:r>
              <a:rPr lang="ar-JO" sz="2600" dirty="0">
                <a:solidFill>
                  <a:srgbClr val="0070C0"/>
                </a:solidFill>
              </a:rPr>
              <a:t>وكان ماسك قد نشر مقطع فيديو لنفسه وهو يمشي إلى مقر تويتر ويحمل حوض غسيل، ما أثار التكهنات حول أهدافه وراء الاستحواذ على الشركة</a:t>
            </a:r>
          </a:p>
          <a:p>
            <a:pPr marL="228600" indent="-228600" algn="r" defTabSz="914400" rtl="1" eaLnBrk="1" latinLnBrk="0" hangingPunct="1">
              <a:lnSpc>
                <a:spcPct val="90000"/>
              </a:lnSpc>
              <a:spcBef>
                <a:spcPts val="1000"/>
              </a:spcBef>
              <a:buFont typeface="Arial" panose="020B0604020202020204" pitchFamily="34" charset="0"/>
              <a:buChar char="•"/>
            </a:pPr>
            <a:r>
              <a:rPr lang="ar-JO" dirty="0">
                <a:solidFill>
                  <a:srgbClr val="0070C0"/>
                </a:solidFill>
              </a:rPr>
              <a:t>وكتب ماسك "دخول مقر تويتر - دعونا نغوص فيه!"</a:t>
            </a:r>
          </a:p>
        </p:txBody>
      </p:sp>
      <p:pic>
        <p:nvPicPr>
          <p:cNvPr id="8" name="Content Placeholder 7">
            <a:extLst>
              <a:ext uri="{FF2B5EF4-FFF2-40B4-BE49-F238E27FC236}">
                <a16:creationId xmlns:a16="http://schemas.microsoft.com/office/drawing/2014/main" id="{70D8357F-9C55-864C-B33B-81591280710B}"/>
              </a:ext>
            </a:extLst>
          </p:cNvPr>
          <p:cNvPicPr>
            <a:picLocks noGrp="1" noChangeAspect="1"/>
          </p:cNvPicPr>
          <p:nvPr>
            <p:ph sz="half" idx="2"/>
          </p:nvPr>
        </p:nvPicPr>
        <p:blipFill>
          <a:blip r:embed="rId2">
            <a:extLst>
              <a:ext uri="{28A0092B-C50C-407E-A947-70E740481C1C}">
                <a14:useLocalDpi xmlns:a14="http://schemas.microsoft.com/office/drawing/2010/main"/>
              </a:ext>
            </a:extLst>
          </a:blip>
          <a:stretch>
            <a:fillRect/>
          </a:stretch>
        </p:blipFill>
        <p:spPr>
          <a:xfrm>
            <a:off x="6469083" y="2261616"/>
            <a:ext cx="5181600" cy="2909340"/>
          </a:xfrm>
        </p:spPr>
      </p:pic>
      <p:pic>
        <p:nvPicPr>
          <p:cNvPr id="7" name="Graphic 21">
            <a:extLst>
              <a:ext uri="{FF2B5EF4-FFF2-40B4-BE49-F238E27FC236}">
                <a16:creationId xmlns:a16="http://schemas.microsoft.com/office/drawing/2014/main" id="{DDBA2F20-DF25-6D42-911D-1C59DA7EED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0" y="0"/>
            <a:ext cx="2039205" cy="952169"/>
          </a:xfrm>
          <a:prstGeom prst="rect">
            <a:avLst/>
          </a:prstGeom>
        </p:spPr>
      </p:pic>
    </p:spTree>
    <p:extLst>
      <p:ext uri="{BB962C8B-B14F-4D97-AF65-F5344CB8AC3E}">
        <p14:creationId xmlns:p14="http://schemas.microsoft.com/office/powerpoint/2010/main" val="3215329633"/>
      </p:ext>
    </p:extLst>
  </p:cSld>
  <p:clrMapOvr>
    <a:masterClrMapping/>
  </p:clrMapOvr>
  <mc:AlternateContent xmlns:mc="http://schemas.openxmlformats.org/markup-compatibility/2006" xmlns:p14="http://schemas.microsoft.com/office/powerpoint/2010/main">
    <mc:Choice Requires="p14">
      <p:transition spd="slow" p14:dur="2000" advTm="139565"/>
    </mc:Choice>
    <mc:Fallback xmlns="">
      <p:transition spd="slow" advTm="13956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4"/>
            <a:ext cx="11263545" cy="47973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8199" y="983338"/>
            <a:ext cx="7428019" cy="584775"/>
          </a:xfrm>
          <a:prstGeom prst="rect">
            <a:avLst/>
          </a:prstGeom>
          <a:noFill/>
        </p:spPr>
        <p:txBody>
          <a:bodyPr wrap="square" rtlCol="0">
            <a:spAutoFit/>
          </a:bodyPr>
          <a:lstStyle/>
          <a:p>
            <a:pPr algn="ctr"/>
            <a:r>
              <a:rPr lang="ar-SA" sz="3200" b="1" dirty="0">
                <a:solidFill>
                  <a:schemeClr val="accent4"/>
                </a:solidFill>
                <a:latin typeface="Times New Roman" panose="02020603050405020304" pitchFamily="18" charset="0"/>
                <a:cs typeface="Times New Roman" panose="02020603050405020304" pitchFamily="18" charset="0"/>
              </a:rPr>
              <a:t>حالات دراسية في الصحافة الرقمية</a:t>
            </a:r>
          </a:p>
        </p:txBody>
      </p:sp>
      <p:sp>
        <p:nvSpPr>
          <p:cNvPr id="5" name="Rectangle 4">
            <a:extLst>
              <a:ext uri="{FF2B5EF4-FFF2-40B4-BE49-F238E27FC236}">
                <a16:creationId xmlns:a16="http://schemas.microsoft.com/office/drawing/2014/main" id="{3985EAE6-BFA6-766D-A032-077E4DCB399E}"/>
              </a:ext>
            </a:extLst>
          </p:cNvPr>
          <p:cNvSpPr/>
          <p:nvPr/>
        </p:nvSpPr>
        <p:spPr>
          <a:xfrm>
            <a:off x="820603" y="692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36287" y="101906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8999" y="1976108"/>
            <a:ext cx="10685721" cy="3822650"/>
          </a:xfrm>
          <a:prstGeom prst="rect">
            <a:avLst/>
          </a:prstGeom>
          <a:noFill/>
        </p:spPr>
        <p:txBody>
          <a:bodyPr wrap="square" rtlCol="0">
            <a:spAutoFit/>
          </a:bodyPr>
          <a:lstStyle/>
          <a:p>
            <a:pPr algn="r" rtl="1">
              <a:lnSpc>
                <a:spcPct val="150000"/>
              </a:lnSpc>
            </a:pPr>
            <a:r>
              <a:rPr lang="ar-JO" sz="2400" b="1" u="sng" dirty="0">
                <a:solidFill>
                  <a:srgbClr val="2D3956"/>
                </a:solidFill>
                <a:latin typeface="Times New Roman" panose="02020603050405020304" pitchFamily="18" charset="0"/>
                <a:cs typeface="Times New Roman" panose="02020603050405020304" pitchFamily="18" charset="0"/>
              </a:rPr>
              <a:t>حملة </a:t>
            </a:r>
            <a:r>
              <a:rPr lang="en-US" sz="2400" b="1" u="sng" dirty="0">
                <a:solidFill>
                  <a:srgbClr val="2D3956"/>
                </a:solidFill>
                <a:latin typeface="Times New Roman" panose="02020603050405020304" pitchFamily="18" charset="0"/>
                <a:cs typeface="Times New Roman" panose="02020603050405020304" pitchFamily="18" charset="0"/>
              </a:rPr>
              <a:t>Covid-19 Misinformation” </a:t>
            </a:r>
            <a:r>
              <a:rPr lang="ar-JO" sz="2400" b="1" u="sng" dirty="0">
                <a:solidFill>
                  <a:srgbClr val="2D3956"/>
                </a:solidFill>
                <a:latin typeface="Times New Roman" panose="02020603050405020304" pitchFamily="18" charset="0"/>
                <a:cs typeface="Times New Roman" panose="02020603050405020304" pitchFamily="18" charset="0"/>
              </a:rPr>
              <a:t>عبر الصحافة الرقمية (2020)</a:t>
            </a:r>
          </a:p>
          <a:p>
            <a:pPr marL="342900" indent="-342900" algn="r" rtl="1">
              <a:lnSpc>
                <a:spcPct val="150000"/>
              </a:lnSpc>
              <a:buFont typeface="Arial" panose="020B0604020202020204" pitchFamily="34" charset="0"/>
              <a:buChar char="•"/>
            </a:pPr>
            <a:r>
              <a:rPr lang="ar-JO" sz="2000" b="1" dirty="0">
                <a:solidFill>
                  <a:srgbClr val="2D3956"/>
                </a:solidFill>
                <a:latin typeface="Times New Roman" panose="02020603050405020304" pitchFamily="18" charset="0"/>
                <a:cs typeface="Times New Roman" panose="02020603050405020304" pitchFamily="18" charset="0"/>
              </a:rPr>
              <a:t>الجهات: </a:t>
            </a:r>
            <a:r>
              <a:rPr lang="en-US" sz="2000" dirty="0">
                <a:solidFill>
                  <a:srgbClr val="2D3956"/>
                </a:solidFill>
                <a:latin typeface="Times New Roman" panose="02020603050405020304" pitchFamily="18" charset="0"/>
                <a:cs typeface="Times New Roman" panose="02020603050405020304" pitchFamily="18" charset="0"/>
              </a:rPr>
              <a:t>BBC, Reuters, WHO </a:t>
            </a:r>
            <a:r>
              <a:rPr lang="ar-JO" sz="2000" dirty="0">
                <a:solidFill>
                  <a:srgbClr val="2D3956"/>
                </a:solidFill>
                <a:latin typeface="Times New Roman" panose="02020603050405020304" pitchFamily="18" charset="0"/>
                <a:cs typeface="Times New Roman" panose="02020603050405020304" pitchFamily="18" charset="0"/>
              </a:rPr>
              <a:t>بتنسيق إعلامي</a:t>
            </a:r>
          </a:p>
          <a:p>
            <a:pPr marL="342900" indent="-342900" algn="r" rtl="1">
              <a:lnSpc>
                <a:spcPct val="150000"/>
              </a:lnSpc>
              <a:buFont typeface="Arial" panose="020B0604020202020204" pitchFamily="34" charset="0"/>
              <a:buChar char="•"/>
            </a:pPr>
            <a:r>
              <a:rPr lang="ar-JO" sz="2000" b="1" dirty="0">
                <a:solidFill>
                  <a:srgbClr val="2D3956"/>
                </a:solidFill>
                <a:latin typeface="Times New Roman" panose="02020603050405020304" pitchFamily="18" charset="0"/>
                <a:cs typeface="Times New Roman" panose="02020603050405020304" pitchFamily="18" charset="0"/>
              </a:rPr>
              <a:t>الهدف: </a:t>
            </a:r>
            <a:r>
              <a:rPr lang="ar-JO" sz="2000" dirty="0">
                <a:solidFill>
                  <a:srgbClr val="2D3956"/>
                </a:solidFill>
                <a:latin typeface="Times New Roman" panose="02020603050405020304" pitchFamily="18" charset="0"/>
                <a:cs typeface="Times New Roman" panose="02020603050405020304" pitchFamily="18" charset="0"/>
              </a:rPr>
              <a:t>مكافحة الأخبار الكاذبة المتعلقة باللقاحات والفيروس</a:t>
            </a:r>
          </a:p>
          <a:p>
            <a:pPr marL="342900" indent="-342900" algn="r" rtl="1">
              <a:lnSpc>
                <a:spcPct val="150000"/>
              </a:lnSpc>
              <a:buFont typeface="Arial" panose="020B0604020202020204" pitchFamily="34" charset="0"/>
              <a:buChar char="•"/>
            </a:pPr>
            <a:r>
              <a:rPr lang="ar-JO" sz="2000" b="1" dirty="0">
                <a:solidFill>
                  <a:srgbClr val="2D3956"/>
                </a:solidFill>
                <a:latin typeface="Times New Roman" panose="02020603050405020304" pitchFamily="18" charset="0"/>
                <a:cs typeface="Times New Roman" panose="02020603050405020304" pitchFamily="18" charset="0"/>
              </a:rPr>
              <a:t>الوسائط:</a:t>
            </a:r>
          </a:p>
          <a:p>
            <a:pPr marL="457200" indent="-457200" algn="r" rtl="1">
              <a:lnSpc>
                <a:spcPct val="150000"/>
              </a:lnSpc>
              <a:buFont typeface="+mj-lt"/>
              <a:buAutoNum type="arabicPeriod"/>
            </a:pPr>
            <a:r>
              <a:rPr lang="ar-JO" sz="2000" dirty="0">
                <a:solidFill>
                  <a:srgbClr val="2D3956"/>
                </a:solidFill>
                <a:latin typeface="Times New Roman" panose="02020603050405020304" pitchFamily="18" charset="0"/>
                <a:cs typeface="Times New Roman" panose="02020603050405020304" pitchFamily="18" charset="0"/>
              </a:rPr>
              <a:t>فيديوهات توضيحية قصيرة</a:t>
            </a:r>
          </a:p>
          <a:p>
            <a:pPr marL="457200" indent="-457200" algn="r" rtl="1">
              <a:lnSpc>
                <a:spcPct val="150000"/>
              </a:lnSpc>
              <a:buFont typeface="+mj-lt"/>
              <a:buAutoNum type="arabicPeriod"/>
            </a:pPr>
            <a:r>
              <a:rPr lang="ar-JO" sz="2000" dirty="0">
                <a:solidFill>
                  <a:srgbClr val="2D3956"/>
                </a:solidFill>
                <a:latin typeface="Times New Roman" panose="02020603050405020304" pitchFamily="18" charset="0"/>
                <a:cs typeface="Times New Roman" panose="02020603050405020304" pitchFamily="18" charset="0"/>
              </a:rPr>
              <a:t>مقالات تحقق (</a:t>
            </a:r>
            <a:r>
              <a:rPr lang="en-US" sz="2000" dirty="0">
                <a:solidFill>
                  <a:srgbClr val="2D3956"/>
                </a:solidFill>
                <a:latin typeface="Times New Roman" panose="02020603050405020304" pitchFamily="18" charset="0"/>
                <a:cs typeface="Times New Roman" panose="02020603050405020304" pitchFamily="18" charset="0"/>
              </a:rPr>
              <a:t>Fact-check Reports</a:t>
            </a:r>
          </a:p>
          <a:p>
            <a:pPr marL="457200" indent="-457200" algn="r" rtl="1">
              <a:lnSpc>
                <a:spcPct val="150000"/>
              </a:lnSpc>
              <a:buFont typeface="+mj-lt"/>
              <a:buAutoNum type="arabicPeriod"/>
            </a:pPr>
            <a:r>
              <a:rPr lang="ar-JO" sz="2000" dirty="0">
                <a:solidFill>
                  <a:srgbClr val="2D3956"/>
                </a:solidFill>
                <a:latin typeface="Times New Roman" panose="02020603050405020304" pitchFamily="18" charset="0"/>
                <a:cs typeface="Times New Roman" panose="02020603050405020304" pitchFamily="18" charset="0"/>
              </a:rPr>
              <a:t>أدوات تفاعلية لفهم الأرقام والبيانات</a:t>
            </a:r>
          </a:p>
          <a:p>
            <a:pPr marL="342900" indent="-342900" algn="r" rtl="1">
              <a:lnSpc>
                <a:spcPct val="150000"/>
              </a:lnSpc>
              <a:buFont typeface="Arial" panose="020B0604020202020204" pitchFamily="34" charset="0"/>
              <a:buChar char="•"/>
            </a:pPr>
            <a:r>
              <a:rPr lang="ar-JO" sz="2000" b="1" dirty="0">
                <a:solidFill>
                  <a:srgbClr val="2D3956"/>
                </a:solidFill>
                <a:latin typeface="Times New Roman" panose="02020603050405020304" pitchFamily="18" charset="0"/>
                <a:cs typeface="Times New Roman" panose="02020603050405020304" pitchFamily="18" charset="0"/>
              </a:rPr>
              <a:t>الأثر: </a:t>
            </a:r>
            <a:r>
              <a:rPr lang="ar-JO" sz="2000" dirty="0">
                <a:solidFill>
                  <a:srgbClr val="2D3956"/>
                </a:solidFill>
                <a:latin typeface="Times New Roman" panose="02020603050405020304" pitchFamily="18" charset="0"/>
                <a:cs typeface="Times New Roman" panose="02020603050405020304" pitchFamily="18" charset="0"/>
              </a:rPr>
              <a:t>خفض انتشار الشائعات، دعم ثقة الجمهور بالمعلومات الصحية</a:t>
            </a: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6915795D-6BB2-864C-9910-2DC8B9AE455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17279" y="2899397"/>
            <a:ext cx="4367122" cy="2292739"/>
          </a:xfrm>
          <a:prstGeom prst="rect">
            <a:avLst/>
          </a:prstGeom>
        </p:spPr>
      </p:pic>
      <p:pic>
        <p:nvPicPr>
          <p:cNvPr id="12" name="Graphic 21">
            <a:extLst>
              <a:ext uri="{FF2B5EF4-FFF2-40B4-BE49-F238E27FC236}">
                <a16:creationId xmlns:a16="http://schemas.microsoft.com/office/drawing/2014/main" id="{6D1BD7FB-2B0B-3F4F-B2A1-FCFB8E866A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964407" y="-87338"/>
            <a:ext cx="2227593" cy="1040134"/>
          </a:xfrm>
          <a:prstGeom prst="rect">
            <a:avLst/>
          </a:prstGeom>
        </p:spPr>
      </p:pic>
    </p:spTree>
    <p:extLst>
      <p:ext uri="{BB962C8B-B14F-4D97-AF65-F5344CB8AC3E}">
        <p14:creationId xmlns:p14="http://schemas.microsoft.com/office/powerpoint/2010/main" val="871224631"/>
      </p:ext>
    </p:extLst>
  </p:cSld>
  <p:clrMapOvr>
    <a:masterClrMapping/>
  </p:clrMapOvr>
  <mc:AlternateContent xmlns:mc="http://schemas.openxmlformats.org/markup-compatibility/2006" xmlns:p14="http://schemas.microsoft.com/office/powerpoint/2010/main">
    <mc:Choice Requires="p14">
      <p:transition p14:dur="10" advTm="81728"/>
    </mc:Choice>
    <mc:Fallback xmlns="">
      <p:transition advTm="8172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2633927"/>
      </p:ext>
    </p:extLst>
  </p:cSld>
  <p:clrMapOvr>
    <a:masterClrMapping/>
  </p:clrMapOvr>
  <mc:AlternateContent xmlns:mc="http://schemas.openxmlformats.org/markup-compatibility/2006" xmlns:p14="http://schemas.microsoft.com/office/powerpoint/2010/main">
    <mc:Choice Requires="p14">
      <p:transition spd="slow" p14:dur="2000" advTm="1367"/>
    </mc:Choice>
    <mc:Fallback xmlns="">
      <p:transition spd="slow" advTm="1367"/>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4"/>
            <a:ext cx="11263545" cy="47973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53318"/>
          </a:xfrm>
          <a:prstGeom prst="rect">
            <a:avLst/>
          </a:prstGeom>
          <a:noFill/>
        </p:spPr>
        <p:txBody>
          <a:bodyPr wrap="square" rtlCol="0">
            <a:spAutoFit/>
          </a:bodyPr>
          <a:lstStyle/>
          <a:p>
            <a:pPr algn="r" rtl="1"/>
            <a:endParaRPr lang="ar-JO" dirty="0">
              <a:solidFill>
                <a:srgbClr val="2D3956"/>
              </a:solidFill>
              <a:latin typeface="Times New Roman" panose="02020603050405020304" pitchFamily="18" charset="0"/>
              <a:cs typeface="Times New Roman" panose="02020603050405020304" pitchFamily="18" charset="0"/>
            </a:endParaRPr>
          </a:p>
          <a:p>
            <a:pPr algn="ctr" rtl="1"/>
            <a:r>
              <a:rPr lang="ar-JO" sz="2400" b="1" u="sng" dirty="0">
                <a:solidFill>
                  <a:srgbClr val="0070C0"/>
                </a:solidFill>
                <a:latin typeface="Times New Roman" panose="02020603050405020304" pitchFamily="18" charset="0"/>
                <a:cs typeface="Times New Roman" panose="02020603050405020304" pitchFamily="18" charset="0"/>
              </a:rPr>
              <a:t>أسئلة ونقاش</a:t>
            </a:r>
          </a:p>
          <a:p>
            <a:pPr marL="457200" indent="-457200" algn="r" rtl="1">
              <a:lnSpc>
                <a:spcPct val="150000"/>
              </a:lnSpc>
              <a:buFont typeface="+mj-lt"/>
              <a:buAutoNum type="arabicPeriod"/>
            </a:pPr>
            <a:endParaRPr lang="ar-JO" sz="2000" dirty="0">
              <a:solidFill>
                <a:srgbClr val="2D3956"/>
              </a:solidFill>
              <a:latin typeface="Times New Roman" panose="02020603050405020304" pitchFamily="18" charset="0"/>
              <a:cs typeface="Times New Roman" panose="02020603050405020304" pitchFamily="18" charset="0"/>
            </a:endParaRPr>
          </a:p>
          <a:p>
            <a:pPr marL="457200" indent="-457200" algn="r" rtl="1">
              <a:lnSpc>
                <a:spcPct val="150000"/>
              </a:lnSpc>
              <a:buFont typeface="+mj-lt"/>
              <a:buAutoNum type="arabicPeriod"/>
            </a:pPr>
            <a:r>
              <a:rPr lang="ar-JO" sz="2000" dirty="0">
                <a:solidFill>
                  <a:srgbClr val="2D3956"/>
                </a:solidFill>
                <a:latin typeface="Times New Roman" panose="02020603050405020304" pitchFamily="18" charset="0"/>
                <a:cs typeface="Times New Roman" panose="02020603050405020304" pitchFamily="18" charset="0"/>
              </a:rPr>
              <a:t>ما أبرز الفروق التي لاحظتها بين استهلاك الأخبار ورقيًا ورقميًا؟</a:t>
            </a:r>
          </a:p>
          <a:p>
            <a:pPr marL="457200" indent="-457200" algn="r" rtl="1">
              <a:lnSpc>
                <a:spcPct val="150000"/>
              </a:lnSpc>
              <a:buFont typeface="+mj-lt"/>
              <a:buAutoNum type="arabicPeriod"/>
            </a:pPr>
            <a:endParaRPr lang="ar-JO" sz="2000" dirty="0">
              <a:solidFill>
                <a:srgbClr val="2D3956"/>
              </a:solidFill>
              <a:latin typeface="Times New Roman" panose="02020603050405020304" pitchFamily="18" charset="0"/>
              <a:cs typeface="Times New Roman" panose="02020603050405020304" pitchFamily="18" charset="0"/>
            </a:endParaRPr>
          </a:p>
          <a:p>
            <a:pPr marL="457200" indent="-457200" algn="r" rtl="1">
              <a:lnSpc>
                <a:spcPct val="150000"/>
              </a:lnSpc>
              <a:buFont typeface="+mj-lt"/>
              <a:buAutoNum type="arabicPeriod"/>
            </a:pPr>
            <a:r>
              <a:rPr lang="ar-JO" sz="2000" dirty="0">
                <a:solidFill>
                  <a:srgbClr val="2D3956"/>
                </a:solidFill>
                <a:latin typeface="Times New Roman" panose="02020603050405020304" pitchFamily="18" charset="0"/>
                <a:cs typeface="Times New Roman" panose="02020603050405020304" pitchFamily="18" charset="0"/>
              </a:rPr>
              <a:t>هل تثق بالمحتوى الصحفي الذي تقرؤه عبر وسائل التواصل؟ لماذا أو لماذا لا؟</a:t>
            </a:r>
          </a:p>
          <a:p>
            <a:pPr marL="457200" indent="-457200" algn="r" rtl="1">
              <a:lnSpc>
                <a:spcPct val="150000"/>
              </a:lnSpc>
              <a:buFont typeface="+mj-lt"/>
              <a:buAutoNum type="arabicPeriod"/>
            </a:pPr>
            <a:endParaRPr lang="ar-JO" sz="2000" dirty="0">
              <a:solidFill>
                <a:srgbClr val="2D3956"/>
              </a:solidFill>
              <a:latin typeface="Times New Roman" panose="02020603050405020304" pitchFamily="18" charset="0"/>
              <a:cs typeface="Times New Roman" panose="02020603050405020304" pitchFamily="18" charset="0"/>
            </a:endParaRPr>
          </a:p>
          <a:p>
            <a:pPr marL="457200" indent="-457200" algn="r" rtl="1">
              <a:lnSpc>
                <a:spcPct val="150000"/>
              </a:lnSpc>
              <a:buFont typeface="+mj-lt"/>
              <a:buAutoNum type="arabicPeriod"/>
            </a:pPr>
            <a:r>
              <a:rPr lang="ar-JO" sz="2000" dirty="0">
                <a:solidFill>
                  <a:srgbClr val="2D3956"/>
                </a:solidFill>
                <a:latin typeface="Times New Roman" panose="02020603050405020304" pitchFamily="18" charset="0"/>
                <a:cs typeface="Times New Roman" panose="02020603050405020304" pitchFamily="18" charset="0"/>
              </a:rPr>
              <a:t>ماهي الحالة الدراسية التي ترغب بمشاركتها أو نقاشها حول شكل من أشكال التحول الرقمي التي تم نقاشها في هذه المحاضرة؟</a:t>
            </a: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736498A7-0451-154D-BF06-FF61AEBA35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0" y="-74437"/>
            <a:ext cx="2294583" cy="1071413"/>
          </a:xfrm>
          <a:prstGeom prst="rect">
            <a:avLst/>
          </a:prstGeom>
        </p:spPr>
      </p:pic>
    </p:spTree>
    <p:extLst>
      <p:ext uri="{BB962C8B-B14F-4D97-AF65-F5344CB8AC3E}">
        <p14:creationId xmlns:p14="http://schemas.microsoft.com/office/powerpoint/2010/main" val="2230364157"/>
      </p:ext>
    </p:extLst>
  </p:cSld>
  <p:clrMapOvr>
    <a:masterClrMapping/>
  </p:clrMapOvr>
  <mc:AlternateContent xmlns:mc="http://schemas.openxmlformats.org/markup-compatibility/2006" xmlns:p14="http://schemas.microsoft.com/office/powerpoint/2010/main">
    <mc:Choice Requires="p14">
      <p:transition p14:dur="10" advTm="37109"/>
    </mc:Choice>
    <mc:Fallback xmlns="">
      <p:transition advTm="3710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66C91-174C-614F-962C-0C69A799E0A2}"/>
              </a:ext>
            </a:extLst>
          </p:cNvPr>
          <p:cNvSpPr>
            <a:spLocks noGrp="1"/>
          </p:cNvSpPr>
          <p:nvPr>
            <p:ph type="title"/>
          </p:nvPr>
        </p:nvSpPr>
        <p:spPr>
          <a:xfrm>
            <a:off x="838200" y="365126"/>
            <a:ext cx="10515600" cy="846158"/>
          </a:xfrm>
        </p:spPr>
        <p:txBody>
          <a:bodyPr>
            <a:normAutofit fontScale="90000"/>
          </a:bodyPr>
          <a:lstStyle/>
          <a:p>
            <a:pPr algn="r" rtl="1"/>
            <a:r>
              <a:rPr lang="ar-JO" sz="3600" b="1" dirty="0">
                <a:solidFill>
                  <a:srgbClr val="0070C0"/>
                </a:solidFill>
              </a:rPr>
              <a:t>منصات تعليمية وتدريبية:</a:t>
            </a:r>
            <a:br>
              <a:rPr lang="ar-JO" sz="3600" b="1" dirty="0">
                <a:solidFill>
                  <a:srgbClr val="0070C0"/>
                </a:solidFill>
              </a:rPr>
            </a:br>
            <a:endParaRPr lang="en-JO" sz="3600" b="1" dirty="0">
              <a:solidFill>
                <a:srgbClr val="0070C0"/>
              </a:solidFill>
            </a:endParaRPr>
          </a:p>
        </p:txBody>
      </p:sp>
      <p:sp>
        <p:nvSpPr>
          <p:cNvPr id="3" name="Content Placeholder 2">
            <a:extLst>
              <a:ext uri="{FF2B5EF4-FFF2-40B4-BE49-F238E27FC236}">
                <a16:creationId xmlns:a16="http://schemas.microsoft.com/office/drawing/2014/main" id="{3A240D6F-8FD6-584B-86F9-2BF95A55963C}"/>
              </a:ext>
            </a:extLst>
          </p:cNvPr>
          <p:cNvSpPr>
            <a:spLocks noGrp="1"/>
          </p:cNvSpPr>
          <p:nvPr>
            <p:ph idx="1"/>
          </p:nvPr>
        </p:nvSpPr>
        <p:spPr>
          <a:xfrm>
            <a:off x="296883" y="843148"/>
            <a:ext cx="11056917" cy="5735782"/>
          </a:xfrm>
        </p:spPr>
        <p:txBody>
          <a:bodyPr>
            <a:noAutofit/>
          </a:bodyPr>
          <a:lstStyle/>
          <a:p>
            <a:pPr marL="228600" indent="-228600" algn="l" defTabSz="914400" eaLnBrk="1" latinLnBrk="0" hangingPunct="1">
              <a:lnSpc>
                <a:spcPct val="90000"/>
              </a:lnSpc>
              <a:spcBef>
                <a:spcPts val="1000"/>
              </a:spcBef>
              <a:buFont typeface="Arial" panose="020B0604020202020204" pitchFamily="34" charset="0"/>
              <a:buChar char="•"/>
            </a:pPr>
            <a:endParaRPr lang="ar-JO" dirty="0">
              <a:solidFill>
                <a:srgbClr val="0070C0"/>
              </a:solidFill>
              <a:cs typeface="+mj-cs"/>
            </a:endParaRPr>
          </a:p>
          <a:p>
            <a:pPr marL="228600" indent="-228600" algn="l" defTabSz="914400" eaLnBrk="1" latinLnBrk="0" hangingPunct="1">
              <a:lnSpc>
                <a:spcPct val="90000"/>
              </a:lnSpc>
              <a:spcBef>
                <a:spcPts val="1000"/>
              </a:spcBef>
              <a:buFont typeface="Arial" panose="020B0604020202020204" pitchFamily="34" charset="0"/>
              <a:buChar char="•"/>
            </a:pPr>
            <a:r>
              <a:rPr lang="en-US" dirty="0">
                <a:solidFill>
                  <a:srgbClr val="0070C0"/>
                </a:solidFill>
                <a:cs typeface="+mj-cs"/>
              </a:rPr>
              <a:t>Google News Initiative</a:t>
            </a:r>
          </a:p>
          <a:p>
            <a:pPr marL="0" indent="0" algn="l" defTabSz="914400" eaLnBrk="1" latinLnBrk="0" hangingPunct="1">
              <a:lnSpc>
                <a:spcPct val="90000"/>
              </a:lnSpc>
              <a:spcBef>
                <a:spcPts val="1000"/>
              </a:spcBef>
              <a:buNone/>
            </a:pPr>
            <a:endParaRPr lang="en-US" dirty="0">
              <a:solidFill>
                <a:srgbClr val="0070C0"/>
              </a:solidFill>
              <a:cs typeface="+mj-cs"/>
            </a:endParaRPr>
          </a:p>
          <a:p>
            <a:pPr marL="228600" indent="-228600" algn="l" defTabSz="914400" eaLnBrk="1" latinLnBrk="0" hangingPunct="1">
              <a:lnSpc>
                <a:spcPct val="90000"/>
              </a:lnSpc>
              <a:spcBef>
                <a:spcPts val="1000"/>
              </a:spcBef>
              <a:buFont typeface="Arial" panose="020B0604020202020204" pitchFamily="34" charset="0"/>
              <a:buChar char="•"/>
            </a:pPr>
            <a:r>
              <a:rPr lang="en-US" dirty="0">
                <a:solidFill>
                  <a:srgbClr val="0070C0"/>
                </a:solidFill>
                <a:cs typeface="+mj-cs"/>
              </a:rPr>
              <a:t>Meta Blueprint</a:t>
            </a:r>
          </a:p>
          <a:p>
            <a:pPr marL="228600" indent="-228600" algn="l" defTabSz="914400" eaLnBrk="1" latinLnBrk="0" hangingPunct="1">
              <a:lnSpc>
                <a:spcPct val="90000"/>
              </a:lnSpc>
              <a:spcBef>
                <a:spcPts val="1000"/>
              </a:spcBef>
              <a:buFont typeface="Arial" panose="020B0604020202020204" pitchFamily="34" charset="0"/>
              <a:buChar char="•"/>
            </a:pPr>
            <a:endParaRPr lang="en-US" dirty="0">
              <a:solidFill>
                <a:srgbClr val="0070C0"/>
              </a:solidFill>
              <a:cs typeface="+mj-cs"/>
            </a:endParaRPr>
          </a:p>
          <a:p>
            <a:pPr marL="228600" indent="-228600" algn="l" defTabSz="914400" eaLnBrk="1" latinLnBrk="0" hangingPunct="1">
              <a:lnSpc>
                <a:spcPct val="90000"/>
              </a:lnSpc>
              <a:spcBef>
                <a:spcPts val="1000"/>
              </a:spcBef>
              <a:buFont typeface="Arial" panose="020B0604020202020204" pitchFamily="34" charset="0"/>
              <a:buChar char="•"/>
            </a:pPr>
            <a:r>
              <a:rPr lang="en-US" dirty="0">
                <a:solidFill>
                  <a:srgbClr val="0070C0"/>
                </a:solidFill>
                <a:cs typeface="+mj-cs"/>
              </a:rPr>
              <a:t>YouTube Creators Academy</a:t>
            </a:r>
          </a:p>
          <a:p>
            <a:pPr marL="228600" indent="-228600" algn="l" defTabSz="914400" eaLnBrk="1" latinLnBrk="0" hangingPunct="1">
              <a:lnSpc>
                <a:spcPct val="90000"/>
              </a:lnSpc>
              <a:spcBef>
                <a:spcPts val="1000"/>
              </a:spcBef>
              <a:buFont typeface="Arial" panose="020B0604020202020204" pitchFamily="34" charset="0"/>
              <a:buChar char="•"/>
            </a:pPr>
            <a:endParaRPr lang="en-US" dirty="0">
              <a:solidFill>
                <a:srgbClr val="0070C0"/>
              </a:solidFill>
              <a:cs typeface="+mj-cs"/>
            </a:endParaRPr>
          </a:p>
          <a:p>
            <a:pPr marL="228600" indent="-228600" algn="r" defTabSz="914400" rtl="1" eaLnBrk="1" latinLnBrk="0" hangingPunct="1">
              <a:lnSpc>
                <a:spcPct val="90000"/>
              </a:lnSpc>
              <a:spcBef>
                <a:spcPts val="1000"/>
              </a:spcBef>
              <a:buFont typeface="Arial" panose="020B0604020202020204" pitchFamily="34" charset="0"/>
              <a:buChar char="•"/>
            </a:pPr>
            <a:r>
              <a:rPr lang="ar-JO" b="1" u="sng" dirty="0">
                <a:solidFill>
                  <a:srgbClr val="0070C0"/>
                </a:solidFill>
                <a:cs typeface="+mj-cs"/>
              </a:rPr>
              <a:t>أدوات تقنية مساعدة:</a:t>
            </a:r>
          </a:p>
          <a:p>
            <a:pPr marL="228600" indent="-228600" algn="l" defTabSz="914400" eaLnBrk="1" latinLnBrk="0" hangingPunct="1">
              <a:lnSpc>
                <a:spcPct val="90000"/>
              </a:lnSpc>
              <a:spcBef>
                <a:spcPts val="1000"/>
              </a:spcBef>
              <a:buFont typeface="Arial" panose="020B0604020202020204" pitchFamily="34" charset="0"/>
              <a:buChar char="•"/>
            </a:pPr>
            <a:endParaRPr lang="ar-JO" dirty="0">
              <a:solidFill>
                <a:srgbClr val="0070C0"/>
              </a:solidFill>
              <a:cs typeface="+mj-cs"/>
            </a:endParaRPr>
          </a:p>
          <a:p>
            <a:pPr marL="228600" indent="-228600" algn="l" defTabSz="914400" eaLnBrk="1" latinLnBrk="0" hangingPunct="1">
              <a:lnSpc>
                <a:spcPct val="90000"/>
              </a:lnSpc>
              <a:spcBef>
                <a:spcPts val="1000"/>
              </a:spcBef>
              <a:buFont typeface="Arial" panose="020B0604020202020204" pitchFamily="34" charset="0"/>
              <a:buChar char="•"/>
            </a:pPr>
            <a:r>
              <a:rPr lang="en-US" dirty="0">
                <a:solidFill>
                  <a:srgbClr val="0070C0"/>
                </a:solidFill>
                <a:cs typeface="+mj-cs"/>
              </a:rPr>
              <a:t>Canva، </a:t>
            </a:r>
            <a:r>
              <a:rPr lang="en-US" dirty="0" err="1">
                <a:solidFill>
                  <a:srgbClr val="0070C0"/>
                </a:solidFill>
                <a:cs typeface="+mj-cs"/>
              </a:rPr>
              <a:t>CapCut</a:t>
            </a:r>
            <a:r>
              <a:rPr lang="en-US" dirty="0">
                <a:solidFill>
                  <a:srgbClr val="0070C0"/>
                </a:solidFill>
                <a:cs typeface="+mj-cs"/>
              </a:rPr>
              <a:t>، Meta Insights، Buffer</a:t>
            </a:r>
            <a:endParaRPr lang="en-JO" dirty="0">
              <a:solidFill>
                <a:srgbClr val="0070C0"/>
              </a:solidFill>
              <a:cs typeface="+mj-cs"/>
            </a:endParaRPr>
          </a:p>
        </p:txBody>
      </p:sp>
      <p:pic>
        <p:nvPicPr>
          <p:cNvPr id="6" name="Graphic 21">
            <a:extLst>
              <a:ext uri="{FF2B5EF4-FFF2-40B4-BE49-F238E27FC236}">
                <a16:creationId xmlns:a16="http://schemas.microsoft.com/office/drawing/2014/main" id="{6E5F5E7D-1E7D-674D-9A37-7B10860ECB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0" y="0"/>
            <a:ext cx="2104083" cy="982463"/>
          </a:xfrm>
          <a:prstGeom prst="rect">
            <a:avLst/>
          </a:prstGeom>
        </p:spPr>
      </p:pic>
    </p:spTree>
    <p:extLst>
      <p:ext uri="{BB962C8B-B14F-4D97-AF65-F5344CB8AC3E}">
        <p14:creationId xmlns:p14="http://schemas.microsoft.com/office/powerpoint/2010/main" val="2697301430"/>
      </p:ext>
    </p:extLst>
  </p:cSld>
  <p:clrMapOvr>
    <a:masterClrMapping/>
  </p:clrMapOvr>
  <mc:AlternateContent xmlns:mc="http://schemas.openxmlformats.org/markup-compatibility/2006" xmlns:p14="http://schemas.microsoft.com/office/powerpoint/2010/main">
    <mc:Choice Requires="p14">
      <p:transition spd="slow" p14:dur="2000" advTm="16953"/>
    </mc:Choice>
    <mc:Fallback xmlns="">
      <p:transition spd="slow" advTm="1695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66C91-174C-614F-962C-0C69A799E0A2}"/>
              </a:ext>
            </a:extLst>
          </p:cNvPr>
          <p:cNvSpPr>
            <a:spLocks noGrp="1"/>
          </p:cNvSpPr>
          <p:nvPr>
            <p:ph type="title"/>
          </p:nvPr>
        </p:nvSpPr>
        <p:spPr>
          <a:xfrm>
            <a:off x="838200" y="365126"/>
            <a:ext cx="10515600" cy="846158"/>
          </a:xfrm>
        </p:spPr>
        <p:txBody>
          <a:bodyPr>
            <a:normAutofit/>
          </a:bodyPr>
          <a:lstStyle/>
          <a:p>
            <a:pPr algn="r" rtl="1"/>
            <a:r>
              <a:rPr lang="ar-JO" sz="3600" b="1" u="sng" dirty="0">
                <a:solidFill>
                  <a:srgbClr val="0070C0"/>
                </a:solidFill>
                <a:latin typeface="Times New Roman" panose="02020603050405020304" pitchFamily="18" charset="0"/>
                <a:cs typeface="Times New Roman" panose="02020603050405020304" pitchFamily="18" charset="0"/>
              </a:rPr>
              <a:t>أسئلة ختامية:</a:t>
            </a:r>
          </a:p>
        </p:txBody>
      </p:sp>
      <p:sp>
        <p:nvSpPr>
          <p:cNvPr id="3" name="Content Placeholder 2">
            <a:extLst>
              <a:ext uri="{FF2B5EF4-FFF2-40B4-BE49-F238E27FC236}">
                <a16:creationId xmlns:a16="http://schemas.microsoft.com/office/drawing/2014/main" id="{3A240D6F-8FD6-584B-86F9-2BF95A55963C}"/>
              </a:ext>
            </a:extLst>
          </p:cNvPr>
          <p:cNvSpPr>
            <a:spLocks noGrp="1"/>
          </p:cNvSpPr>
          <p:nvPr>
            <p:ph idx="1"/>
          </p:nvPr>
        </p:nvSpPr>
        <p:spPr>
          <a:xfrm>
            <a:off x="296883" y="1460664"/>
            <a:ext cx="11056917" cy="5118265"/>
          </a:xfrm>
        </p:spPr>
        <p:txBody>
          <a:bodyPr>
            <a:noAutofit/>
          </a:bodyPr>
          <a:lstStyle/>
          <a:p>
            <a:pPr algn="r" rtl="1">
              <a:lnSpc>
                <a:spcPct val="150000"/>
              </a:lnSpc>
            </a:pPr>
            <a:r>
              <a:rPr lang="ar-JO" sz="2800" dirty="0">
                <a:solidFill>
                  <a:srgbClr val="0070C0"/>
                </a:solidFill>
                <a:latin typeface="Times New Roman" panose="02020603050405020304" pitchFamily="18" charset="0"/>
                <a:cs typeface="Times New Roman" panose="02020603050405020304" pitchFamily="18" charset="0"/>
              </a:rPr>
              <a:t>هل استطاعت الصحافة الإلكترونية أن تلغي وجود الصحافة الورقية في مجتمعكم؟</a:t>
            </a:r>
          </a:p>
          <a:p>
            <a:pPr algn="r" rtl="1">
              <a:lnSpc>
                <a:spcPct val="150000"/>
              </a:lnSpc>
            </a:pPr>
            <a:r>
              <a:rPr lang="ar-JO" sz="2800" dirty="0">
                <a:solidFill>
                  <a:srgbClr val="0070C0"/>
                </a:solidFill>
                <a:latin typeface="Times New Roman" panose="02020603050405020304" pitchFamily="18" charset="0"/>
                <a:cs typeface="Times New Roman" panose="02020603050405020304" pitchFamily="18" charset="0"/>
              </a:rPr>
              <a:t>هل يمكن أن تمارس مهنة الصحافة الرقمية مستقبلاً؟ وما هي أهم المهارات التي تعتقد أنك يجب أن تمتلكها؟</a:t>
            </a:r>
          </a:p>
          <a:p>
            <a:pPr algn="r" rtl="1">
              <a:lnSpc>
                <a:spcPct val="150000"/>
              </a:lnSpc>
            </a:pPr>
            <a:endParaRPr lang="ar-JO" sz="2800" dirty="0">
              <a:solidFill>
                <a:schemeClr val="bg1"/>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FA8EFA12-E9F4-414D-A963-6FDB10AA5A9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4242420"/>
            <a:ext cx="3937742" cy="2615580"/>
          </a:xfrm>
          <a:prstGeom prst="rect">
            <a:avLst/>
          </a:prstGeom>
        </p:spPr>
      </p:pic>
      <p:pic>
        <p:nvPicPr>
          <p:cNvPr id="7" name="Graphic 21">
            <a:extLst>
              <a:ext uri="{FF2B5EF4-FFF2-40B4-BE49-F238E27FC236}">
                <a16:creationId xmlns:a16="http://schemas.microsoft.com/office/drawing/2014/main" id="{8CE43D4C-3C26-034C-BFD5-29AF5D26DC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483" y="0"/>
            <a:ext cx="2485083" cy="1160364"/>
          </a:xfrm>
          <a:prstGeom prst="rect">
            <a:avLst/>
          </a:prstGeom>
        </p:spPr>
      </p:pic>
    </p:spTree>
    <p:extLst>
      <p:ext uri="{BB962C8B-B14F-4D97-AF65-F5344CB8AC3E}">
        <p14:creationId xmlns:p14="http://schemas.microsoft.com/office/powerpoint/2010/main" val="3601957960"/>
      </p:ext>
    </p:extLst>
  </p:cSld>
  <p:clrMapOvr>
    <a:masterClrMapping/>
  </p:clrMapOvr>
  <mc:AlternateContent xmlns:mc="http://schemas.openxmlformats.org/markup-compatibility/2006" xmlns:p14="http://schemas.microsoft.com/office/powerpoint/2010/main">
    <mc:Choice Requires="p14">
      <p:transition spd="slow" p14:dur="2000" advTm="21208"/>
    </mc:Choice>
    <mc:Fallback xmlns="">
      <p:transition spd="slow" advTm="2120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4"/>
            <a:ext cx="11263545" cy="47973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28019" cy="584775"/>
          </a:xfrm>
          <a:prstGeom prst="rect">
            <a:avLst/>
          </a:prstGeom>
          <a:noFill/>
        </p:spPr>
        <p:txBody>
          <a:bodyPr wrap="square" rtlCol="0">
            <a:spAutoFit/>
          </a:bodyPr>
          <a:lstStyle/>
          <a:p>
            <a:pPr algn="ctr"/>
            <a:r>
              <a:rPr lang="ar-SA" sz="3200" b="1" dirty="0">
                <a:solidFill>
                  <a:srgbClr val="0070C0"/>
                </a:solidFill>
                <a:latin typeface="Times New Roman" panose="02020603050405020304" pitchFamily="18" charset="0"/>
                <a:cs typeface="Times New Roman" panose="02020603050405020304" pitchFamily="18" charset="0"/>
              </a:rPr>
              <a:t>ختام المحاضرة الأولى</a:t>
            </a:r>
            <a:endParaRPr lang="en-US" sz="3200" b="1" dirty="0">
              <a:solidFill>
                <a:srgbClr val="0070C0"/>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algn="r" rtl="1"/>
            <a:r>
              <a:rPr lang="ar-JO" sz="2400" dirty="0">
                <a:solidFill>
                  <a:srgbClr val="2D3956"/>
                </a:solidFill>
                <a:latin typeface="Times New Roman" panose="02020603050405020304" pitchFamily="18" charset="0"/>
                <a:cs typeface="Times New Roman" panose="02020603050405020304" pitchFamily="18" charset="0"/>
              </a:rPr>
              <a:t>خلال هذه المحاضرة، تعرفنا على أساسيات الصحافة الرقمية، وفهمنا موقع الصحافة الإلكترونية في السياق الإعلامي الحديث.</a:t>
            </a:r>
          </a:p>
          <a:p>
            <a:pPr algn="r" rtl="1"/>
            <a:endParaRPr lang="ar-JO" sz="2400" dirty="0">
              <a:solidFill>
                <a:srgbClr val="2D3956"/>
              </a:solidFill>
              <a:latin typeface="Times New Roman" panose="02020603050405020304" pitchFamily="18" charset="0"/>
              <a:cs typeface="Times New Roman" panose="02020603050405020304" pitchFamily="18" charset="0"/>
            </a:endParaRPr>
          </a:p>
          <a:p>
            <a:pPr algn="r" rtl="1"/>
            <a:r>
              <a:rPr lang="ar-JO" sz="2400" dirty="0">
                <a:solidFill>
                  <a:srgbClr val="2D3956"/>
                </a:solidFill>
                <a:latin typeface="Times New Roman" panose="02020603050405020304" pitchFamily="18" charset="0"/>
                <a:cs typeface="Times New Roman" panose="02020603050405020304" pitchFamily="18" charset="0"/>
              </a:rPr>
              <a:t>ندعوكم للتفكيركيف يمكنكم ربط المفاهيم النظرية بالتطبيق العملي؟</a:t>
            </a:r>
          </a:p>
          <a:p>
            <a:pPr algn="r" rtl="1"/>
            <a:endParaRPr lang="ar-JO" sz="2400" dirty="0">
              <a:solidFill>
                <a:srgbClr val="2D3956"/>
              </a:solidFill>
              <a:latin typeface="Times New Roman" panose="02020603050405020304" pitchFamily="18" charset="0"/>
              <a:cs typeface="Times New Roman" panose="02020603050405020304" pitchFamily="18" charset="0"/>
            </a:endParaRPr>
          </a:p>
          <a:p>
            <a:pPr algn="r" rtl="1"/>
            <a:endParaRPr lang="ar-JO" sz="2400" dirty="0">
              <a:solidFill>
                <a:srgbClr val="2D3956"/>
              </a:solidFill>
              <a:latin typeface="Times New Roman" panose="02020603050405020304" pitchFamily="18" charset="0"/>
              <a:cs typeface="Times New Roman" panose="02020603050405020304" pitchFamily="18" charset="0"/>
            </a:endParaRPr>
          </a:p>
          <a:p>
            <a:pPr algn="r" rtl="1"/>
            <a:r>
              <a:rPr lang="ar-JO" sz="2400" dirty="0">
                <a:solidFill>
                  <a:srgbClr val="2D3956"/>
                </a:solidFill>
                <a:latin typeface="Times New Roman" panose="02020603050405020304" pitchFamily="18" charset="0"/>
                <a:cs typeface="Times New Roman" panose="02020603050405020304" pitchFamily="18" charset="0"/>
              </a:rPr>
              <a:t>تذكير: المحاضرة القادمة ستتناول أدوات إنتاج المحتوى الرقمي واستراتيجيات النشر على المنصات المختلفة.</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603FCA8-291B-4B4A-9F6C-BAF20A9A4A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67700" y="5694"/>
            <a:ext cx="2318532" cy="1082596"/>
          </a:xfrm>
          <a:prstGeom prst="rect">
            <a:avLst/>
          </a:prstGeom>
        </p:spPr>
      </p:pic>
    </p:spTree>
    <p:extLst>
      <p:ext uri="{BB962C8B-B14F-4D97-AF65-F5344CB8AC3E}">
        <p14:creationId xmlns:p14="http://schemas.microsoft.com/office/powerpoint/2010/main" val="3352088392"/>
      </p:ext>
    </p:extLst>
  </p:cSld>
  <p:clrMapOvr>
    <a:masterClrMapping/>
  </p:clrMapOvr>
  <mc:AlternateContent xmlns:mc="http://schemas.openxmlformats.org/markup-compatibility/2006" xmlns:p14="http://schemas.microsoft.com/office/powerpoint/2010/main">
    <mc:Choice Requires="p14">
      <p:transition p14:dur="10" advTm="11297"/>
    </mc:Choice>
    <mc:Fallback xmlns="">
      <p:transition advTm="1129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66C91-174C-614F-962C-0C69A799E0A2}"/>
              </a:ext>
            </a:extLst>
          </p:cNvPr>
          <p:cNvSpPr>
            <a:spLocks noGrp="1"/>
          </p:cNvSpPr>
          <p:nvPr>
            <p:ph type="title"/>
          </p:nvPr>
        </p:nvSpPr>
        <p:spPr>
          <a:xfrm>
            <a:off x="2595748" y="5464"/>
            <a:ext cx="7747660" cy="739279"/>
          </a:xfrm>
        </p:spPr>
        <p:txBody>
          <a:bodyPr>
            <a:normAutofit/>
          </a:bodyPr>
          <a:lstStyle/>
          <a:p>
            <a:pPr algn="ctr" defTabSz="914400" rtl="1" eaLnBrk="1" latinLnBrk="0" hangingPunct="1">
              <a:lnSpc>
                <a:spcPct val="90000"/>
              </a:lnSpc>
              <a:spcBef>
                <a:spcPct val="0"/>
              </a:spcBef>
              <a:buNone/>
            </a:pPr>
            <a:r>
              <a:rPr lang="ar-SA" sz="3200" b="1" u="sng" dirty="0">
                <a:solidFill>
                  <a:srgbClr val="0070C0"/>
                </a:solidFill>
              </a:rPr>
              <a:t>المراجع </a:t>
            </a:r>
            <a:endParaRPr lang="en-JO" sz="3200" b="1" u="sng" dirty="0">
              <a:solidFill>
                <a:srgbClr val="0070C0"/>
              </a:solidFill>
            </a:endParaRPr>
          </a:p>
        </p:txBody>
      </p:sp>
      <p:sp>
        <p:nvSpPr>
          <p:cNvPr id="3" name="Content Placeholder 2">
            <a:extLst>
              <a:ext uri="{FF2B5EF4-FFF2-40B4-BE49-F238E27FC236}">
                <a16:creationId xmlns:a16="http://schemas.microsoft.com/office/drawing/2014/main" id="{3A240D6F-8FD6-584B-86F9-2BF95A55963C}"/>
              </a:ext>
            </a:extLst>
          </p:cNvPr>
          <p:cNvSpPr>
            <a:spLocks noGrp="1"/>
          </p:cNvSpPr>
          <p:nvPr>
            <p:ph idx="1"/>
          </p:nvPr>
        </p:nvSpPr>
        <p:spPr>
          <a:xfrm>
            <a:off x="285007" y="1169286"/>
            <a:ext cx="11720945" cy="5433395"/>
          </a:xfrm>
        </p:spPr>
        <p:txBody>
          <a:bodyPr>
            <a:normAutofit fontScale="77500" lnSpcReduction="20000"/>
          </a:bodyPr>
          <a:lstStyle/>
          <a:p>
            <a:pPr marL="228600" indent="-228600" algn="l" defTabSz="914400" eaLnBrk="1" latinLnBrk="0" hangingPunct="1">
              <a:lnSpc>
                <a:spcPct val="90000"/>
              </a:lnSpc>
              <a:spcBef>
                <a:spcPts val="1000"/>
              </a:spcBef>
              <a:buFont typeface="Arial" panose="020B0604020202020204" pitchFamily="34" charset="0"/>
              <a:buChar char="•"/>
            </a:pPr>
            <a:r>
              <a:rPr lang="en-US" dirty="0">
                <a:solidFill>
                  <a:schemeClr val="accent1">
                    <a:lumMod val="75000"/>
                  </a:schemeClr>
                </a:solidFill>
              </a:rPr>
              <a:t>Al-Malik, K. (2020). Future of information: From paper to digital press. Islamic World Educational, Scientific and Cultural Organization (ICESCO).</a:t>
            </a:r>
            <a:endParaRPr lang="ar-SA" dirty="0">
              <a:solidFill>
                <a:schemeClr val="accent1">
                  <a:lumMod val="75000"/>
                </a:schemeClr>
              </a:solidFill>
            </a:endParaRPr>
          </a:p>
          <a:p>
            <a:pPr marL="228600" indent="-228600" algn="l" defTabSz="914400" eaLnBrk="1" latinLnBrk="0" hangingPunct="1">
              <a:lnSpc>
                <a:spcPct val="90000"/>
              </a:lnSpc>
              <a:spcBef>
                <a:spcPts val="1000"/>
              </a:spcBef>
              <a:buFont typeface="Arial" panose="020B0604020202020204" pitchFamily="34" charset="0"/>
              <a:buChar char="•"/>
            </a:pPr>
            <a:r>
              <a:rPr lang="en-US" dirty="0" err="1">
                <a:solidFill>
                  <a:schemeClr val="accent1">
                    <a:lumMod val="75000"/>
                  </a:schemeClr>
                </a:solidFill>
              </a:rPr>
              <a:t>Antheaume</a:t>
            </a:r>
            <a:r>
              <a:rPr lang="en-US" dirty="0">
                <a:solidFill>
                  <a:schemeClr val="accent1">
                    <a:lumMod val="75000"/>
                  </a:schemeClr>
                </a:solidFill>
              </a:rPr>
              <a:t>, A. (2013). Le </a:t>
            </a:r>
            <a:r>
              <a:rPr lang="en-US" dirty="0" err="1">
                <a:solidFill>
                  <a:schemeClr val="accent1">
                    <a:lumMod val="75000"/>
                  </a:schemeClr>
                </a:solidFill>
              </a:rPr>
              <a:t>journalisme</a:t>
            </a:r>
            <a:r>
              <a:rPr lang="en-US" dirty="0">
                <a:solidFill>
                  <a:schemeClr val="accent1">
                    <a:lumMod val="75000"/>
                  </a:schemeClr>
                </a:solidFill>
              </a:rPr>
              <a:t> numérique [</a:t>
            </a:r>
            <a:r>
              <a:rPr lang="ar-JO" dirty="0">
                <a:solidFill>
                  <a:schemeClr val="accent1">
                    <a:lumMod val="75000"/>
                  </a:schemeClr>
                </a:solidFill>
              </a:rPr>
              <a:t>الصحافة الرقمية]. (</a:t>
            </a:r>
            <a:r>
              <a:rPr lang="en-US" dirty="0">
                <a:solidFill>
                  <a:schemeClr val="accent1">
                    <a:lumMod val="75000"/>
                  </a:schemeClr>
                </a:solidFill>
              </a:rPr>
              <a:t>S. Amer &amp; G. Said, Trans.). Presses de la </a:t>
            </a:r>
            <a:r>
              <a:rPr lang="en-US" dirty="0" err="1">
                <a:solidFill>
                  <a:schemeClr val="accent1">
                    <a:lumMod val="75000"/>
                  </a:schemeClr>
                </a:solidFill>
              </a:rPr>
              <a:t>Fondation</a:t>
            </a:r>
            <a:r>
              <a:rPr lang="en-US" dirty="0">
                <a:solidFill>
                  <a:schemeClr val="accent1">
                    <a:lumMod val="75000"/>
                  </a:schemeClr>
                </a:solidFill>
              </a:rPr>
              <a:t> </a:t>
            </a:r>
            <a:r>
              <a:rPr lang="en-US" dirty="0" err="1">
                <a:solidFill>
                  <a:schemeClr val="accent1">
                    <a:lumMod val="75000"/>
                  </a:schemeClr>
                </a:solidFill>
              </a:rPr>
              <a:t>Nationale</a:t>
            </a:r>
            <a:r>
              <a:rPr lang="en-US" dirty="0">
                <a:solidFill>
                  <a:schemeClr val="accent1">
                    <a:lumMod val="75000"/>
                  </a:schemeClr>
                </a:solidFill>
              </a:rPr>
              <a:t> des Sciences Politiques. (Original work published 2013)</a:t>
            </a:r>
          </a:p>
          <a:p>
            <a:pPr marL="0" indent="0" algn="l" defTabSz="914400" eaLnBrk="1" latinLnBrk="0" hangingPunct="1">
              <a:lnSpc>
                <a:spcPct val="90000"/>
              </a:lnSpc>
              <a:spcBef>
                <a:spcPts val="1000"/>
              </a:spcBef>
              <a:buNone/>
            </a:pPr>
            <a:endParaRPr lang="ar-JO" dirty="0">
              <a:solidFill>
                <a:schemeClr val="accent1">
                  <a:lumMod val="75000"/>
                </a:schemeClr>
              </a:solidFill>
            </a:endParaRPr>
          </a:p>
          <a:p>
            <a:pPr marL="228600" indent="-228600" algn="l" defTabSz="914400" eaLnBrk="1" latinLnBrk="0" hangingPunct="1">
              <a:lnSpc>
                <a:spcPct val="90000"/>
              </a:lnSpc>
              <a:spcBef>
                <a:spcPts val="1000"/>
              </a:spcBef>
              <a:buFont typeface="Arial" panose="020B0604020202020204" pitchFamily="34" charset="0"/>
              <a:buChar char="•"/>
            </a:pPr>
            <a:r>
              <a:rPr lang="ar-JO" dirty="0">
                <a:solidFill>
                  <a:schemeClr val="accent1">
                    <a:lumMod val="75000"/>
                  </a:schemeClr>
                </a:solidFill>
              </a:rPr>
              <a:t>المرجع: </a:t>
            </a:r>
            <a:r>
              <a:rPr lang="en-US" dirty="0">
                <a:solidFill>
                  <a:schemeClr val="accent1">
                    <a:lumMod val="75000"/>
                  </a:schemeClr>
                </a:solidFill>
              </a:rPr>
              <a:t>Newman, N. (2023). Journalism, media and technology trends. Reuters Institute.</a:t>
            </a:r>
            <a:endParaRPr lang="ar-SA" dirty="0">
              <a:solidFill>
                <a:schemeClr val="accent1">
                  <a:lumMod val="75000"/>
                </a:schemeClr>
              </a:solidFill>
            </a:endParaRPr>
          </a:p>
          <a:p>
            <a:pPr marL="228600" indent="-228600" algn="r" defTabSz="914400" rtl="1" eaLnBrk="1" latinLnBrk="0" hangingPunct="1">
              <a:lnSpc>
                <a:spcPct val="90000"/>
              </a:lnSpc>
              <a:spcBef>
                <a:spcPts val="1000"/>
              </a:spcBef>
              <a:buFont typeface="Arial" panose="020B0604020202020204" pitchFamily="34" charset="0"/>
              <a:buChar char="•"/>
            </a:pPr>
            <a:r>
              <a:rPr lang="ar-JO" dirty="0">
                <a:solidFill>
                  <a:schemeClr val="accent1">
                    <a:lumMod val="75000"/>
                  </a:schemeClr>
                </a:solidFill>
              </a:rPr>
              <a:t>الزهراني، أ. و عطية، م. (2020). الصحافة والإعلام الرقمي.</a:t>
            </a:r>
          </a:p>
          <a:p>
            <a:pPr marL="228600" indent="-228600" algn="r" defTabSz="914400" rtl="1" eaLnBrk="1" latinLnBrk="0" hangingPunct="1">
              <a:lnSpc>
                <a:spcPct val="90000"/>
              </a:lnSpc>
              <a:spcBef>
                <a:spcPts val="1000"/>
              </a:spcBef>
              <a:buFont typeface="Arial" panose="020B0604020202020204" pitchFamily="34" charset="0"/>
              <a:buChar char="•"/>
            </a:pPr>
            <a:endParaRPr lang="ar-JO" dirty="0">
              <a:solidFill>
                <a:schemeClr val="accent1">
                  <a:lumMod val="75000"/>
                </a:schemeClr>
              </a:solidFill>
            </a:endParaRPr>
          </a:p>
          <a:p>
            <a:pPr marL="228600" indent="-228600" algn="r" defTabSz="914400" rtl="1" eaLnBrk="1" latinLnBrk="0" hangingPunct="1">
              <a:lnSpc>
                <a:spcPct val="90000"/>
              </a:lnSpc>
              <a:spcBef>
                <a:spcPts val="1000"/>
              </a:spcBef>
              <a:buFont typeface="Arial" panose="020B0604020202020204" pitchFamily="34" charset="0"/>
              <a:buChar char="•"/>
            </a:pPr>
            <a:r>
              <a:rPr lang="ar-JO" dirty="0">
                <a:solidFill>
                  <a:schemeClr val="accent1">
                    <a:lumMod val="75000"/>
                  </a:schemeClr>
                </a:solidFill>
              </a:rPr>
              <a:t>الجاسم، م. (2023). استراتيجيات الحملات الإعلامية الرقمية.</a:t>
            </a:r>
          </a:p>
          <a:p>
            <a:pPr marL="0" indent="0" algn="r" defTabSz="914400" rtl="1" eaLnBrk="1" latinLnBrk="0" hangingPunct="1">
              <a:lnSpc>
                <a:spcPct val="90000"/>
              </a:lnSpc>
              <a:spcBef>
                <a:spcPts val="1000"/>
              </a:spcBef>
              <a:buNone/>
            </a:pPr>
            <a:endParaRPr lang="ar-JO" dirty="0">
              <a:solidFill>
                <a:schemeClr val="accent1">
                  <a:lumMod val="75000"/>
                </a:schemeClr>
              </a:solidFill>
            </a:endParaRPr>
          </a:p>
          <a:p>
            <a:pPr marL="228600" indent="-228600" algn="r" defTabSz="914400" rtl="1" eaLnBrk="1" latinLnBrk="0" hangingPunct="1">
              <a:lnSpc>
                <a:spcPct val="90000"/>
              </a:lnSpc>
              <a:spcBef>
                <a:spcPts val="1000"/>
              </a:spcBef>
              <a:buFont typeface="Arial" panose="020B0604020202020204" pitchFamily="34" charset="0"/>
              <a:buChar char="•"/>
            </a:pPr>
            <a:r>
              <a:rPr lang="ar-JO" dirty="0">
                <a:solidFill>
                  <a:schemeClr val="accent1">
                    <a:lumMod val="75000"/>
                  </a:schemeClr>
                </a:solidFill>
              </a:rPr>
              <a:t>إبراهيم، إسماعيل (2021). الحملات الصحفية بين الصحافة الورقية والصحافة الإلكترونية. دار النشر للجامعات.</a:t>
            </a:r>
          </a:p>
          <a:p>
            <a:pPr marL="228600" indent="-228600" algn="r" defTabSz="914400" rtl="1" eaLnBrk="1" latinLnBrk="0" hangingPunct="1">
              <a:lnSpc>
                <a:spcPct val="90000"/>
              </a:lnSpc>
              <a:spcBef>
                <a:spcPts val="1000"/>
              </a:spcBef>
              <a:buFont typeface="Arial" panose="020B0604020202020204" pitchFamily="34" charset="0"/>
              <a:buChar char="•"/>
            </a:pPr>
            <a:endParaRPr lang="ar-JO" dirty="0">
              <a:solidFill>
                <a:schemeClr val="accent1">
                  <a:lumMod val="75000"/>
                </a:schemeClr>
              </a:solidFill>
            </a:endParaRPr>
          </a:p>
          <a:p>
            <a:pPr marL="228600" indent="-228600" algn="r" defTabSz="914400" rtl="1" eaLnBrk="1" latinLnBrk="0" hangingPunct="1">
              <a:lnSpc>
                <a:spcPct val="90000"/>
              </a:lnSpc>
              <a:spcBef>
                <a:spcPts val="1000"/>
              </a:spcBef>
              <a:buFont typeface="Arial" panose="020B0604020202020204" pitchFamily="34" charset="0"/>
              <a:buChar char="•"/>
            </a:pPr>
            <a:r>
              <a:rPr lang="ar-JO" dirty="0">
                <a:solidFill>
                  <a:schemeClr val="accent1">
                    <a:lumMod val="75000"/>
                  </a:schemeClr>
                </a:solidFill>
              </a:rPr>
              <a:t>شلبي، علي (2020). "أصول الصحافة"، دار الفجر للنشر.</a:t>
            </a:r>
          </a:p>
          <a:p>
            <a:pPr marL="228600" indent="-228600" algn="l" defTabSz="914400" eaLnBrk="1" latinLnBrk="0" hangingPunct="1">
              <a:lnSpc>
                <a:spcPct val="90000"/>
              </a:lnSpc>
              <a:spcBef>
                <a:spcPts val="1000"/>
              </a:spcBef>
              <a:buFont typeface="Arial" panose="020B0604020202020204" pitchFamily="34" charset="0"/>
              <a:buChar char="•"/>
            </a:pPr>
            <a:endParaRPr lang="ar-JO" dirty="0">
              <a:solidFill>
                <a:schemeClr val="accent1">
                  <a:lumMod val="75000"/>
                </a:schemeClr>
              </a:solidFill>
            </a:endParaRPr>
          </a:p>
          <a:p>
            <a:pPr marL="228600" indent="-228600" algn="l" defTabSz="914400" eaLnBrk="1" latinLnBrk="0" hangingPunct="1">
              <a:lnSpc>
                <a:spcPct val="90000"/>
              </a:lnSpc>
              <a:spcBef>
                <a:spcPts val="1000"/>
              </a:spcBef>
              <a:buFont typeface="Arial" panose="020B0604020202020204" pitchFamily="34" charset="0"/>
              <a:buChar char="•"/>
            </a:pPr>
            <a:r>
              <a:rPr lang="en-US" dirty="0">
                <a:solidFill>
                  <a:schemeClr val="accent1">
                    <a:lumMod val="75000"/>
                  </a:schemeClr>
                </a:solidFill>
              </a:rPr>
              <a:t>Berger, J. (2020). Contagious: How to build word of mouth in the digital age.</a:t>
            </a:r>
            <a:endParaRPr lang="en-JO" dirty="0">
              <a:solidFill>
                <a:schemeClr val="accent1">
                  <a:lumMod val="75000"/>
                </a:schemeClr>
              </a:solidFill>
            </a:endParaRPr>
          </a:p>
        </p:txBody>
      </p:sp>
      <p:pic>
        <p:nvPicPr>
          <p:cNvPr id="6" name="Graphic 21">
            <a:extLst>
              <a:ext uri="{FF2B5EF4-FFF2-40B4-BE49-F238E27FC236}">
                <a16:creationId xmlns:a16="http://schemas.microsoft.com/office/drawing/2014/main" id="{605D83AF-861E-EC46-B46B-78DFD0FF51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73683" y="-32468"/>
            <a:ext cx="2401131" cy="1121164"/>
          </a:xfrm>
          <a:prstGeom prst="rect">
            <a:avLst/>
          </a:prstGeom>
        </p:spPr>
      </p:pic>
    </p:spTree>
    <p:extLst>
      <p:ext uri="{BB962C8B-B14F-4D97-AF65-F5344CB8AC3E}">
        <p14:creationId xmlns:p14="http://schemas.microsoft.com/office/powerpoint/2010/main" val="1598866173"/>
      </p:ext>
    </p:extLst>
  </p:cSld>
  <p:clrMapOvr>
    <a:masterClrMapping/>
  </p:clrMapOvr>
  <mc:AlternateContent xmlns:mc="http://schemas.openxmlformats.org/markup-compatibility/2006" xmlns:p14="http://schemas.microsoft.com/office/powerpoint/2010/main">
    <mc:Choice Requires="p14">
      <p:transition spd="slow" p14:dur="2000" advTm="46123"/>
    </mc:Choice>
    <mc:Fallback xmlns="">
      <p:transition spd="slow" advTm="46123"/>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2"/>
</p:tagLst>
</file>

<file path=ppt/tags/tag2.xml><?xml version="1.0" encoding="utf-8"?>
<p:tagLst xmlns:a="http://schemas.openxmlformats.org/drawingml/2006/main" xmlns:r="http://schemas.openxmlformats.org/officeDocument/2006/relationships" xmlns:p="http://schemas.openxmlformats.org/presentationml/2006/main">
  <p:tag name="TIMING" val="|4.2|56|48.7"/>
</p:tagLst>
</file>

<file path=ppt/tags/tag3.xml><?xml version="1.0" encoding="utf-8"?>
<p:tagLst xmlns:a="http://schemas.openxmlformats.org/drawingml/2006/main" xmlns:r="http://schemas.openxmlformats.org/officeDocument/2006/relationships" xmlns:p="http://schemas.openxmlformats.org/presentationml/2006/main">
  <p:tag name="TIMING" val="|3.8|85.2|178"/>
</p:tagLst>
</file>

<file path=ppt/tags/tag4.xml><?xml version="1.0" encoding="utf-8"?>
<p:tagLst xmlns:a="http://schemas.openxmlformats.org/drawingml/2006/main" xmlns:r="http://schemas.openxmlformats.org/officeDocument/2006/relationships" xmlns:p="http://schemas.openxmlformats.org/presentationml/2006/main">
  <p:tag name="TIMING" val="|210.6|65.2|55.8|89.9"/>
</p:tagLst>
</file>

<file path=ppt/tags/tag5.xml><?xml version="1.0" encoding="utf-8"?>
<p:tagLst xmlns:a="http://schemas.openxmlformats.org/drawingml/2006/main" xmlns:r="http://schemas.openxmlformats.org/officeDocument/2006/relationships" xmlns:p="http://schemas.openxmlformats.org/presentationml/2006/main">
  <p:tag name="TIMING" val="|1.5"/>
</p:tagLst>
</file>

<file path=ppt/tags/tag6.xml><?xml version="1.0" encoding="utf-8"?>
<p:tagLst xmlns:a="http://schemas.openxmlformats.org/drawingml/2006/main" xmlns:r="http://schemas.openxmlformats.org/officeDocument/2006/relationships" xmlns:p="http://schemas.openxmlformats.org/presentationml/2006/main">
  <p:tag name="TIMING" val="|1"/>
</p:tagLst>
</file>

<file path=ppt/tags/tag7.xml><?xml version="1.0" encoding="utf-8"?>
<p:tagLst xmlns:a="http://schemas.openxmlformats.org/drawingml/2006/main" xmlns:r="http://schemas.openxmlformats.org/officeDocument/2006/relationships" xmlns:p="http://schemas.openxmlformats.org/presentationml/2006/main">
  <p:tag name="TIMING" val="|1.9"/>
</p:tagLst>
</file>

<file path=ppt/theme/theme1.xml><?xml version="1.0" encoding="utf-8"?>
<a:theme xmlns:a="http://schemas.openxmlformats.org/drawingml/2006/main" name="المحاضرة الأولى صحافة وحملات إلكترونية-محدث">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44157290-02EC-4DCF-BA8E-CD08B55A8E8F}">
  <ds:schemaRefs>
    <ds:schemaRef ds:uri="http://schemas.microsoft.com/sharepoint/v3/contenttype/forms"/>
  </ds:schemaRefs>
</ds:datastoreItem>
</file>

<file path=customXml/itemProps2.xml><?xml version="1.0" encoding="utf-8"?>
<ds:datastoreItem xmlns:ds="http://schemas.openxmlformats.org/officeDocument/2006/customXml" ds:itemID="{0A4408DD-5424-465B-B3E2-7AFD03124C30}"/>
</file>

<file path=customXml/itemProps3.xml><?xml version="1.0" encoding="utf-8"?>
<ds:datastoreItem xmlns:ds="http://schemas.openxmlformats.org/officeDocument/2006/customXml" ds:itemID="{A4AB8AE5-4CEF-4BC2-A292-D7A73A7B3FEF}">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emplate>المحاضرة الأولى صحافة وحملات إلكترونية-محدث</Template>
  <TotalTime>10943</TotalTime>
  <Words>2290</Words>
  <Application>Microsoft Macintosh PowerPoint</Application>
  <PresentationFormat>Widescreen</PresentationFormat>
  <Paragraphs>249</Paragraphs>
  <Slides>40</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Times New Roman</vt:lpstr>
      <vt:lpstr>Wingdings</vt:lpstr>
      <vt:lpstr>المحاضرة الأولى صحافة وحملات إلكترونية-محدث</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وسائل متعددة، وزمن مختلف للنشر والاستطلاع والتفاعل </vt:lpstr>
      <vt:lpstr>PowerPoint Presentation</vt:lpstr>
      <vt:lpstr>PowerPoint Presentation</vt:lpstr>
      <vt:lpstr>PowerPoint Presentation</vt:lpstr>
      <vt:lpstr>PowerPoint Presentation</vt:lpstr>
      <vt:lpstr>PowerPoint Presentation</vt:lpstr>
      <vt:lpstr>الصحافة الورقية والصحافة الرقمية: مفاهيم وخصائص </vt:lpstr>
      <vt:lpstr>PowerPoint Presentation</vt:lpstr>
      <vt:lpstr>PowerPoint Presentation</vt:lpstr>
      <vt:lpstr>PowerPoint Presentation</vt:lpstr>
      <vt:lpstr>مشارك اسمه المتابع  شريك التحول </vt:lpstr>
      <vt:lpstr>PowerPoint Presentation</vt:lpstr>
      <vt:lpstr>PowerPoint Presentation</vt:lpstr>
      <vt:lpstr>PowerPoint Presentation</vt:lpstr>
      <vt:lpstr>المتابع في عصر الإعلام الرقمي أصبح أكثر من مجرد رقم يدرسه فريق التسويق في المؤسسة الإعلامية. فقد أصبح المتابع من أهم العناصر التي على الصحفي نفسه دراستها وفهم وتحليل سلوكه</vt:lpstr>
      <vt:lpstr>PowerPoint Presentation</vt:lpstr>
      <vt:lpstr>PowerPoint Presentation</vt:lpstr>
      <vt:lpstr>PowerPoint Presentation</vt:lpstr>
      <vt:lpstr>PowerPoint Presentation</vt:lpstr>
      <vt:lpstr>إيلون ماسك وأزمة تويتر ٢٠٢٢</vt:lpstr>
      <vt:lpstr>PowerPoint Presentation</vt:lpstr>
      <vt:lpstr>PowerPoint Presentation</vt:lpstr>
      <vt:lpstr>PowerPoint Presentation</vt:lpstr>
      <vt:lpstr>منصات تعليمية وتدريبية: </vt:lpstr>
      <vt:lpstr>أسئلة ختامية:</vt:lpstr>
      <vt:lpstr>PowerPoint Presentation</vt:lpstr>
      <vt:lpstr>المراجع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Muna Almasri</cp:lastModifiedBy>
  <cp:revision>110</cp:revision>
  <dcterms:created xsi:type="dcterms:W3CDTF">2023-04-29T09:08:23Z</dcterms:created>
  <dcterms:modified xsi:type="dcterms:W3CDTF">2026-10-01T12:39:08Z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