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496" r:id="rId5"/>
    <p:sldId id="523" r:id="rId6"/>
    <p:sldId id="677" r:id="rId7"/>
    <p:sldId id="647" r:id="rId8"/>
    <p:sldId id="660" r:id="rId9"/>
    <p:sldId id="597" r:id="rId10"/>
    <p:sldId id="611" r:id="rId11"/>
    <p:sldId id="645" r:id="rId12"/>
    <p:sldId id="636" r:id="rId13"/>
    <p:sldId id="638" r:id="rId14"/>
    <p:sldId id="637" r:id="rId15"/>
    <p:sldId id="639" r:id="rId16"/>
    <p:sldId id="594" r:id="rId17"/>
    <p:sldId id="640" r:id="rId18"/>
    <p:sldId id="667" r:id="rId19"/>
    <p:sldId id="644" r:id="rId20"/>
    <p:sldId id="641" r:id="rId21"/>
    <p:sldId id="614" r:id="rId22"/>
    <p:sldId id="615" r:id="rId23"/>
    <p:sldId id="649" r:id="rId24"/>
    <p:sldId id="648" r:id="rId25"/>
    <p:sldId id="650" r:id="rId26"/>
    <p:sldId id="659" r:id="rId27"/>
    <p:sldId id="658" r:id="rId28"/>
    <p:sldId id="652" r:id="rId29"/>
    <p:sldId id="678" r:id="rId30"/>
    <p:sldId id="679" r:id="rId31"/>
    <p:sldId id="676" r:id="rId32"/>
    <p:sldId id="653" r:id="rId33"/>
    <p:sldId id="654" r:id="rId34"/>
    <p:sldId id="668" r:id="rId35"/>
    <p:sldId id="655" r:id="rId36"/>
    <p:sldId id="670" r:id="rId37"/>
    <p:sldId id="656" r:id="rId38"/>
    <p:sldId id="680" r:id="rId39"/>
    <p:sldId id="681" r:id="rId40"/>
    <p:sldId id="657" r:id="rId41"/>
    <p:sldId id="669" r:id="rId42"/>
    <p:sldId id="673" r:id="rId43"/>
    <p:sldId id="625" r:id="rId44"/>
    <p:sldId id="661" r:id="rId45"/>
    <p:sldId id="682" r:id="rId46"/>
    <p:sldId id="664" r:id="rId47"/>
    <p:sldId id="665" r:id="rId48"/>
    <p:sldId id="66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80DB"/>
    <a:srgbClr val="D6E0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132" y="5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diagrams/_rels/data8.xml.rels><?xml version="1.0" encoding="UTF-8" standalone="yes"?>
<Relationships xmlns="http://schemas.openxmlformats.org/package/2006/relationships"><Relationship Id="rId1" Type="http://schemas.openxmlformats.org/officeDocument/2006/relationships/image" Target="../media/image1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3F4D74-62D0-49AC-A702-7A4E7F0ED7C8}" type="doc">
      <dgm:prSet loTypeId="urn:microsoft.com/office/officeart/2005/8/layout/hProcess9" loCatId="process" qsTypeId="urn:microsoft.com/office/officeart/2005/8/quickstyle/3d5" qsCatId="3D" csTypeId="urn:microsoft.com/office/officeart/2005/8/colors/accent1_2" csCatId="accent1" phldr="1"/>
      <dgm:spPr/>
      <dgm:t>
        <a:bodyPr/>
        <a:lstStyle/>
        <a:p>
          <a:endParaRPr lang="en-US"/>
        </a:p>
      </dgm:t>
    </dgm:pt>
    <dgm:pt modelId="{6A0276CC-FBB3-4966-BD40-98E2CB77D13A}">
      <dgm:prSet/>
      <dgm:spPr>
        <a:solidFill>
          <a:schemeClr val="accent1">
            <a:lumMod val="60000"/>
            <a:lumOff val="40000"/>
          </a:schemeClr>
        </a:solidFill>
      </dgm:spPr>
      <dgm:t>
        <a:bodyPr/>
        <a:lstStyle/>
        <a:p>
          <a:pPr rtl="0"/>
          <a:r>
            <a:rPr lang="en-US" b="1" dirty="0"/>
            <a:t>A job well planned is half done</a:t>
          </a:r>
          <a:endParaRPr lang="ar-SA" dirty="0"/>
        </a:p>
      </dgm:t>
    </dgm:pt>
    <dgm:pt modelId="{DA907A94-4084-47F7-B4EC-8FE7E80A7AB2}" type="parTrans" cxnId="{C74806CF-FA6B-4C64-A97B-8593D2ED8837}">
      <dgm:prSet/>
      <dgm:spPr/>
      <dgm:t>
        <a:bodyPr/>
        <a:lstStyle/>
        <a:p>
          <a:endParaRPr lang="en-US"/>
        </a:p>
      </dgm:t>
    </dgm:pt>
    <dgm:pt modelId="{524956BF-2640-43F9-8380-24B5A52F3335}" type="sibTrans" cxnId="{C74806CF-FA6B-4C64-A97B-8593D2ED8837}">
      <dgm:prSet/>
      <dgm:spPr/>
      <dgm:t>
        <a:bodyPr/>
        <a:lstStyle/>
        <a:p>
          <a:endParaRPr lang="en-US"/>
        </a:p>
      </dgm:t>
    </dgm:pt>
    <dgm:pt modelId="{6B39E57F-6004-4A65-9666-24611C36A596}" type="pres">
      <dgm:prSet presAssocID="{4F3F4D74-62D0-49AC-A702-7A4E7F0ED7C8}" presName="CompostProcess" presStyleCnt="0">
        <dgm:presLayoutVars>
          <dgm:dir/>
          <dgm:resizeHandles val="exact"/>
        </dgm:presLayoutVars>
      </dgm:prSet>
      <dgm:spPr/>
      <dgm:t>
        <a:bodyPr/>
        <a:lstStyle/>
        <a:p>
          <a:pPr rtl="1"/>
          <a:endParaRPr lang="ar-EG"/>
        </a:p>
      </dgm:t>
    </dgm:pt>
    <dgm:pt modelId="{D0006E68-4B41-437B-9E29-37E55BF0DDC4}" type="pres">
      <dgm:prSet presAssocID="{4F3F4D74-62D0-49AC-A702-7A4E7F0ED7C8}" presName="arrow" presStyleLbl="bgShp" presStyleIdx="0" presStyleCnt="1"/>
      <dgm:spPr/>
    </dgm:pt>
    <dgm:pt modelId="{425B9A7B-6A09-4AD9-8CD1-21EB62E45EAC}" type="pres">
      <dgm:prSet presAssocID="{4F3F4D74-62D0-49AC-A702-7A4E7F0ED7C8}" presName="linearProcess" presStyleCnt="0"/>
      <dgm:spPr/>
    </dgm:pt>
    <dgm:pt modelId="{9EBE1290-E34C-4C81-B8F0-EDE17DA02D07}" type="pres">
      <dgm:prSet presAssocID="{6A0276CC-FBB3-4966-BD40-98E2CB77D13A}" presName="textNode" presStyleLbl="node1" presStyleIdx="0" presStyleCnt="1">
        <dgm:presLayoutVars>
          <dgm:bulletEnabled val="1"/>
        </dgm:presLayoutVars>
      </dgm:prSet>
      <dgm:spPr/>
      <dgm:t>
        <a:bodyPr/>
        <a:lstStyle/>
        <a:p>
          <a:pPr rtl="1"/>
          <a:endParaRPr lang="ar-EG"/>
        </a:p>
      </dgm:t>
    </dgm:pt>
  </dgm:ptLst>
  <dgm:cxnLst>
    <dgm:cxn modelId="{C74806CF-FA6B-4C64-A97B-8593D2ED8837}" srcId="{4F3F4D74-62D0-49AC-A702-7A4E7F0ED7C8}" destId="{6A0276CC-FBB3-4966-BD40-98E2CB77D13A}" srcOrd="0" destOrd="0" parTransId="{DA907A94-4084-47F7-B4EC-8FE7E80A7AB2}" sibTransId="{524956BF-2640-43F9-8380-24B5A52F3335}"/>
    <dgm:cxn modelId="{9CE8FE46-DFEB-4E38-9586-C11165A0E6E2}" type="presOf" srcId="{6A0276CC-FBB3-4966-BD40-98E2CB77D13A}" destId="{9EBE1290-E34C-4C81-B8F0-EDE17DA02D07}" srcOrd="0" destOrd="0" presId="urn:microsoft.com/office/officeart/2005/8/layout/hProcess9"/>
    <dgm:cxn modelId="{B787637A-0877-4B60-B3C3-BEE48D7B6E7A}" type="presOf" srcId="{4F3F4D74-62D0-49AC-A702-7A4E7F0ED7C8}" destId="{6B39E57F-6004-4A65-9666-24611C36A596}" srcOrd="0" destOrd="0" presId="urn:microsoft.com/office/officeart/2005/8/layout/hProcess9"/>
    <dgm:cxn modelId="{62760642-EB78-462C-B561-73A88550D936}" type="presParOf" srcId="{6B39E57F-6004-4A65-9666-24611C36A596}" destId="{D0006E68-4B41-437B-9E29-37E55BF0DDC4}" srcOrd="0" destOrd="0" presId="urn:microsoft.com/office/officeart/2005/8/layout/hProcess9"/>
    <dgm:cxn modelId="{6D91CBE8-A205-47A8-B366-C1AF8930B24A}" type="presParOf" srcId="{6B39E57F-6004-4A65-9666-24611C36A596}" destId="{425B9A7B-6A09-4AD9-8CD1-21EB62E45EAC}" srcOrd="1" destOrd="0" presId="urn:microsoft.com/office/officeart/2005/8/layout/hProcess9"/>
    <dgm:cxn modelId="{574B2925-2D76-4D24-A7F2-D4C7D4EFA763}" type="presParOf" srcId="{425B9A7B-6A09-4AD9-8CD1-21EB62E45EAC}" destId="{9EBE1290-E34C-4C81-B8F0-EDE17DA02D07}" srcOrd="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56FF64-0CAE-486C-A545-F2AAC8B68481}" type="doc">
      <dgm:prSet loTypeId="urn:microsoft.com/office/officeart/2005/8/layout/arrow6" loCatId="relationship" qsTypeId="urn:microsoft.com/office/officeart/2005/8/quickstyle/simple1" qsCatId="simple" csTypeId="urn:microsoft.com/office/officeart/2005/8/colors/accent3_1" csCatId="accent3" phldr="1"/>
      <dgm:spPr/>
      <dgm:t>
        <a:bodyPr/>
        <a:lstStyle/>
        <a:p>
          <a:endParaRPr lang="en-US"/>
        </a:p>
      </dgm:t>
    </dgm:pt>
    <dgm:pt modelId="{3996DF71-13F8-4A32-A0C9-82AF7BAFCA2D}">
      <dgm:prSet phldrT="[Text]"/>
      <dgm:spPr/>
      <dgm:t>
        <a:bodyPr/>
        <a:lstStyle/>
        <a:p>
          <a:pPr>
            <a:buFontTx/>
            <a:buNone/>
          </a:pPr>
          <a:r>
            <a:rPr lang="en-US" altLang="en-US" b="1" dirty="0">
              <a:solidFill>
                <a:schemeClr val="tx1"/>
              </a:solidFill>
              <a:ea typeface="Geneva" pitchFamily="1" charset="-128"/>
              <a:cs typeface="Times New Roman" panose="02020603050405020304" pitchFamily="18" charset="0"/>
            </a:rPr>
            <a:t>To set the organization up for positive outcomes</a:t>
          </a:r>
          <a:endParaRPr lang="en-US" dirty="0">
            <a:solidFill>
              <a:schemeClr val="tx1"/>
            </a:solidFill>
          </a:endParaRPr>
        </a:p>
      </dgm:t>
    </dgm:pt>
    <dgm:pt modelId="{166BA678-F3F4-438F-900B-A3BDCE91F6FC}" type="parTrans" cxnId="{14E3BCFC-0AB6-49B6-A982-1FEBD13BC070}">
      <dgm:prSet/>
      <dgm:spPr/>
      <dgm:t>
        <a:bodyPr/>
        <a:lstStyle/>
        <a:p>
          <a:endParaRPr lang="en-US"/>
        </a:p>
      </dgm:t>
    </dgm:pt>
    <dgm:pt modelId="{42B1ABDE-6ABA-4369-B615-2AF2B132DA8E}" type="sibTrans" cxnId="{14E3BCFC-0AB6-49B6-A982-1FEBD13BC070}">
      <dgm:prSet/>
      <dgm:spPr/>
      <dgm:t>
        <a:bodyPr/>
        <a:lstStyle/>
        <a:p>
          <a:endParaRPr lang="en-US"/>
        </a:p>
      </dgm:t>
    </dgm:pt>
    <dgm:pt modelId="{49817A54-448D-4B71-B71D-5EE45C21EF9B}">
      <dgm:prSet phldrT="[Text]" phldr="1"/>
      <dgm:spPr/>
      <dgm:t>
        <a:bodyPr/>
        <a:lstStyle/>
        <a:p>
          <a:endParaRPr lang="en-US" dirty="0"/>
        </a:p>
      </dgm:t>
    </dgm:pt>
    <dgm:pt modelId="{7FE9BB35-185C-4699-AC3F-60E3649CD7F0}" type="parTrans" cxnId="{2838A8A4-F0BB-4D9A-99E4-1D7537E68861}">
      <dgm:prSet/>
      <dgm:spPr/>
      <dgm:t>
        <a:bodyPr/>
        <a:lstStyle/>
        <a:p>
          <a:endParaRPr lang="en-US"/>
        </a:p>
      </dgm:t>
    </dgm:pt>
    <dgm:pt modelId="{AE05AB63-73CA-448C-8A22-296EA13E9F2C}" type="sibTrans" cxnId="{2838A8A4-F0BB-4D9A-99E4-1D7537E68861}">
      <dgm:prSet/>
      <dgm:spPr/>
      <dgm:t>
        <a:bodyPr/>
        <a:lstStyle/>
        <a:p>
          <a:endParaRPr lang="en-US"/>
        </a:p>
      </dgm:t>
    </dgm:pt>
    <dgm:pt modelId="{A73FC22C-F8EA-49CB-86CC-09D7BB4E627E}">
      <dgm:prSet/>
      <dgm:spPr/>
      <dgm:t>
        <a:bodyPr/>
        <a:lstStyle/>
        <a:p>
          <a:r>
            <a:rPr lang="en-US" b="1" spc="-40" dirty="0">
              <a:solidFill>
                <a:schemeClr val="tx1"/>
              </a:solidFill>
              <a:latin typeface="Calibri" panose="020F0502020204030204" pitchFamily="34" charset="0"/>
              <a:ea typeface="ＭＳ Ｐゴシック" charset="0"/>
            </a:rPr>
            <a:t>To directly address issues/threats</a:t>
          </a:r>
          <a:endParaRPr lang="en-US" altLang="en-US" b="1" dirty="0">
            <a:solidFill>
              <a:schemeClr val="tx1"/>
            </a:solidFill>
            <a:ea typeface="Geneva" pitchFamily="1" charset="-128"/>
            <a:cs typeface="Times New Roman" panose="02020603050405020304" pitchFamily="18" charset="0"/>
          </a:endParaRPr>
        </a:p>
      </dgm:t>
    </dgm:pt>
    <dgm:pt modelId="{8096B98F-0DC0-4C39-B2F7-800AE30DAEB3}" type="parTrans" cxnId="{51F0C3DF-1270-465D-B311-78C9954680A0}">
      <dgm:prSet/>
      <dgm:spPr/>
      <dgm:t>
        <a:bodyPr/>
        <a:lstStyle/>
        <a:p>
          <a:endParaRPr lang="en-US"/>
        </a:p>
      </dgm:t>
    </dgm:pt>
    <dgm:pt modelId="{D17963E0-1D1C-456A-BFFB-91990AC8DC94}" type="sibTrans" cxnId="{51F0C3DF-1270-465D-B311-78C9954680A0}">
      <dgm:prSet/>
      <dgm:spPr/>
      <dgm:t>
        <a:bodyPr/>
        <a:lstStyle/>
        <a:p>
          <a:endParaRPr lang="en-US"/>
        </a:p>
      </dgm:t>
    </dgm:pt>
    <dgm:pt modelId="{A874B989-DB11-4438-B14C-6F383C204F94}">
      <dgm:prSet/>
      <dgm:spPr/>
      <dgm:t>
        <a:bodyPr/>
        <a:lstStyle/>
        <a:p>
          <a:endParaRPr lang="en-US" altLang="en-US" b="1" dirty="0">
            <a:solidFill>
              <a:srgbClr val="C00000"/>
            </a:solidFill>
            <a:ea typeface="Geneva" pitchFamily="1" charset="-128"/>
            <a:cs typeface="Times New Roman" panose="02020603050405020304" pitchFamily="18" charset="0"/>
          </a:endParaRPr>
        </a:p>
      </dgm:t>
    </dgm:pt>
    <dgm:pt modelId="{4C8C9031-F53C-4085-A4D6-CA9F2F898C22}" type="parTrans" cxnId="{0A3B0712-AE7A-4149-91FE-F83F0B9F5D0D}">
      <dgm:prSet/>
      <dgm:spPr/>
      <dgm:t>
        <a:bodyPr/>
        <a:lstStyle/>
        <a:p>
          <a:endParaRPr lang="en-US"/>
        </a:p>
      </dgm:t>
    </dgm:pt>
    <dgm:pt modelId="{540629E0-08A3-4721-BB1B-0CFA7A79A88E}" type="sibTrans" cxnId="{0A3B0712-AE7A-4149-91FE-F83F0B9F5D0D}">
      <dgm:prSet/>
      <dgm:spPr/>
      <dgm:t>
        <a:bodyPr/>
        <a:lstStyle/>
        <a:p>
          <a:endParaRPr lang="en-US"/>
        </a:p>
      </dgm:t>
    </dgm:pt>
    <dgm:pt modelId="{9C47957E-29B8-45DF-B0CA-209532C7AC64}" type="pres">
      <dgm:prSet presAssocID="{4256FF64-0CAE-486C-A545-F2AAC8B68481}" presName="compositeShape" presStyleCnt="0">
        <dgm:presLayoutVars>
          <dgm:chMax val="2"/>
          <dgm:dir/>
          <dgm:resizeHandles val="exact"/>
        </dgm:presLayoutVars>
      </dgm:prSet>
      <dgm:spPr/>
      <dgm:t>
        <a:bodyPr/>
        <a:lstStyle/>
        <a:p>
          <a:pPr rtl="1"/>
          <a:endParaRPr lang="ar-EG"/>
        </a:p>
      </dgm:t>
    </dgm:pt>
    <dgm:pt modelId="{BFFEB760-B6ED-4D35-9605-FB81D08BD223}" type="pres">
      <dgm:prSet presAssocID="{4256FF64-0CAE-486C-A545-F2AAC8B68481}" presName="ribbon" presStyleLbl="node1" presStyleIdx="0" presStyleCnt="1" custLinFactNeighborX="-6853" custLinFactNeighborY="961"/>
      <dgm:spPr/>
    </dgm:pt>
    <dgm:pt modelId="{EAFCE5DD-F5CC-46BA-AD2C-5BA141279E89}" type="pres">
      <dgm:prSet presAssocID="{4256FF64-0CAE-486C-A545-F2AAC8B68481}" presName="leftArrowText" presStyleLbl="node1" presStyleIdx="0" presStyleCnt="1">
        <dgm:presLayoutVars>
          <dgm:chMax val="0"/>
          <dgm:bulletEnabled val="1"/>
        </dgm:presLayoutVars>
      </dgm:prSet>
      <dgm:spPr/>
      <dgm:t>
        <a:bodyPr/>
        <a:lstStyle/>
        <a:p>
          <a:pPr rtl="1"/>
          <a:endParaRPr lang="ar-EG"/>
        </a:p>
      </dgm:t>
    </dgm:pt>
    <dgm:pt modelId="{8A99B84B-7185-46A1-8CB4-3B4A919A7398}" type="pres">
      <dgm:prSet presAssocID="{4256FF64-0CAE-486C-A545-F2AAC8B68481}" presName="rightArrowText" presStyleLbl="node1" presStyleIdx="0" presStyleCnt="1">
        <dgm:presLayoutVars>
          <dgm:chMax val="0"/>
          <dgm:bulletEnabled val="1"/>
        </dgm:presLayoutVars>
      </dgm:prSet>
      <dgm:spPr/>
      <dgm:t>
        <a:bodyPr/>
        <a:lstStyle/>
        <a:p>
          <a:pPr rtl="1"/>
          <a:endParaRPr lang="ar-EG"/>
        </a:p>
      </dgm:t>
    </dgm:pt>
  </dgm:ptLst>
  <dgm:cxnLst>
    <dgm:cxn modelId="{2838A8A4-F0BB-4D9A-99E4-1D7537E68861}" srcId="{4256FF64-0CAE-486C-A545-F2AAC8B68481}" destId="{49817A54-448D-4B71-B71D-5EE45C21EF9B}" srcOrd="3" destOrd="0" parTransId="{7FE9BB35-185C-4699-AC3F-60E3649CD7F0}" sibTransId="{AE05AB63-73CA-448C-8A22-296EA13E9F2C}"/>
    <dgm:cxn modelId="{14E3BCFC-0AB6-49B6-A982-1FEBD13BC070}" srcId="{4256FF64-0CAE-486C-A545-F2AAC8B68481}" destId="{3996DF71-13F8-4A32-A0C9-82AF7BAFCA2D}" srcOrd="0" destOrd="0" parTransId="{166BA678-F3F4-438F-900B-A3BDCE91F6FC}" sibTransId="{42B1ABDE-6ABA-4369-B615-2AF2B132DA8E}"/>
    <dgm:cxn modelId="{6352B629-5C01-421C-A3DA-985BE874BF41}" type="presOf" srcId="{4256FF64-0CAE-486C-A545-F2AAC8B68481}" destId="{9C47957E-29B8-45DF-B0CA-209532C7AC64}" srcOrd="0" destOrd="0" presId="urn:microsoft.com/office/officeart/2005/8/layout/arrow6"/>
    <dgm:cxn modelId="{51F0C3DF-1270-465D-B311-78C9954680A0}" srcId="{4256FF64-0CAE-486C-A545-F2AAC8B68481}" destId="{A73FC22C-F8EA-49CB-86CC-09D7BB4E627E}" srcOrd="1" destOrd="0" parTransId="{8096B98F-0DC0-4C39-B2F7-800AE30DAEB3}" sibTransId="{D17963E0-1D1C-456A-BFFB-91990AC8DC94}"/>
    <dgm:cxn modelId="{61829F45-501D-4583-BF12-34935E9E09DF}" type="presOf" srcId="{A73FC22C-F8EA-49CB-86CC-09D7BB4E627E}" destId="{8A99B84B-7185-46A1-8CB4-3B4A919A7398}" srcOrd="0" destOrd="0" presId="urn:microsoft.com/office/officeart/2005/8/layout/arrow6"/>
    <dgm:cxn modelId="{BB6686B8-C751-4D7F-9A97-2A2ADAE0119C}" type="presOf" srcId="{3996DF71-13F8-4A32-A0C9-82AF7BAFCA2D}" destId="{EAFCE5DD-F5CC-46BA-AD2C-5BA141279E89}" srcOrd="0" destOrd="0" presId="urn:microsoft.com/office/officeart/2005/8/layout/arrow6"/>
    <dgm:cxn modelId="{0A3B0712-AE7A-4149-91FE-F83F0B9F5D0D}" srcId="{4256FF64-0CAE-486C-A545-F2AAC8B68481}" destId="{A874B989-DB11-4438-B14C-6F383C204F94}" srcOrd="2" destOrd="0" parTransId="{4C8C9031-F53C-4085-A4D6-CA9F2F898C22}" sibTransId="{540629E0-08A3-4721-BB1B-0CFA7A79A88E}"/>
    <dgm:cxn modelId="{9CB14321-52C5-44E8-916F-BA86AE2A54E4}" type="presParOf" srcId="{9C47957E-29B8-45DF-B0CA-209532C7AC64}" destId="{BFFEB760-B6ED-4D35-9605-FB81D08BD223}" srcOrd="0" destOrd="0" presId="urn:microsoft.com/office/officeart/2005/8/layout/arrow6"/>
    <dgm:cxn modelId="{C8536112-0470-4780-9566-B83779D90D98}" type="presParOf" srcId="{9C47957E-29B8-45DF-B0CA-209532C7AC64}" destId="{EAFCE5DD-F5CC-46BA-AD2C-5BA141279E89}" srcOrd="1" destOrd="0" presId="urn:microsoft.com/office/officeart/2005/8/layout/arrow6"/>
    <dgm:cxn modelId="{97F2B9A6-340D-4319-B7FF-9657278FEB76}" type="presParOf" srcId="{9C47957E-29B8-45DF-B0CA-209532C7AC64}" destId="{8A99B84B-7185-46A1-8CB4-3B4A919A7398}"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256FF64-0CAE-486C-A545-F2AAC8B68481}" type="doc">
      <dgm:prSet loTypeId="urn:microsoft.com/office/officeart/2005/8/layout/arrow6" loCatId="relationship" qsTypeId="urn:microsoft.com/office/officeart/2005/8/quickstyle/simple1" qsCatId="simple" csTypeId="urn:microsoft.com/office/officeart/2005/8/colors/accent3_1" csCatId="accent3" phldr="1"/>
      <dgm:spPr/>
      <dgm:t>
        <a:bodyPr/>
        <a:lstStyle/>
        <a:p>
          <a:endParaRPr lang="en-US"/>
        </a:p>
      </dgm:t>
    </dgm:pt>
    <dgm:pt modelId="{3996DF71-13F8-4A32-A0C9-82AF7BAFCA2D}">
      <dgm:prSet phldrT="[Text]"/>
      <dgm:spPr/>
      <dgm:t>
        <a:bodyPr/>
        <a:lstStyle/>
        <a:p>
          <a:pPr>
            <a:buFontTx/>
            <a:buNone/>
          </a:pPr>
          <a:r>
            <a:rPr lang="ar-EG" altLang="en-US" b="1" dirty="0">
              <a:solidFill>
                <a:schemeClr val="tx1"/>
              </a:solidFill>
              <a:ea typeface="Geneva" pitchFamily="1" charset="-128"/>
              <a:cs typeface="Times New Roman" panose="02020603050405020304" pitchFamily="18" charset="0"/>
            </a:rPr>
            <a:t>لتهيئة المنظمة لتحقيق نتائج إيجابية</a:t>
          </a:r>
          <a:endParaRPr lang="en-US" dirty="0">
            <a:solidFill>
              <a:schemeClr val="tx1"/>
            </a:solidFill>
          </a:endParaRPr>
        </a:p>
      </dgm:t>
    </dgm:pt>
    <dgm:pt modelId="{166BA678-F3F4-438F-900B-A3BDCE91F6FC}" type="parTrans" cxnId="{14E3BCFC-0AB6-49B6-A982-1FEBD13BC070}">
      <dgm:prSet/>
      <dgm:spPr/>
      <dgm:t>
        <a:bodyPr/>
        <a:lstStyle/>
        <a:p>
          <a:endParaRPr lang="en-US"/>
        </a:p>
      </dgm:t>
    </dgm:pt>
    <dgm:pt modelId="{42B1ABDE-6ABA-4369-B615-2AF2B132DA8E}" type="sibTrans" cxnId="{14E3BCFC-0AB6-49B6-A982-1FEBD13BC070}">
      <dgm:prSet/>
      <dgm:spPr/>
      <dgm:t>
        <a:bodyPr/>
        <a:lstStyle/>
        <a:p>
          <a:endParaRPr lang="en-US"/>
        </a:p>
      </dgm:t>
    </dgm:pt>
    <dgm:pt modelId="{0FE13002-8439-40D2-BC71-EF3E9C15D34E}">
      <dgm:prSet/>
      <dgm:spPr/>
      <dgm:t>
        <a:bodyPr/>
        <a:lstStyle/>
        <a:p>
          <a:pPr>
            <a:buFontTx/>
            <a:buNone/>
          </a:pPr>
          <a:r>
            <a:rPr lang="ar-EG" altLang="en-US" b="1" dirty="0">
              <a:solidFill>
                <a:schemeClr val="tx1"/>
              </a:solidFill>
              <a:ea typeface="Geneva" pitchFamily="1" charset="-128"/>
              <a:cs typeface="Times New Roman" panose="02020603050405020304" pitchFamily="18" charset="0"/>
            </a:rPr>
            <a:t>للتعامل بشكل مباشر مع القضايا/التهديدات</a:t>
          </a:r>
          <a:endParaRPr lang="en-US" altLang="en-US" b="1" dirty="0">
            <a:solidFill>
              <a:schemeClr val="tx1"/>
            </a:solidFill>
            <a:ea typeface="Geneva" pitchFamily="1" charset="-128"/>
            <a:cs typeface="Times New Roman" panose="02020603050405020304" pitchFamily="18" charset="0"/>
          </a:endParaRPr>
        </a:p>
      </dgm:t>
    </dgm:pt>
    <dgm:pt modelId="{1E625270-613A-4D7D-B454-54BC7D702D13}" type="parTrans" cxnId="{0D92CE1F-40D7-4E24-9009-46DA7AA1F9C4}">
      <dgm:prSet/>
      <dgm:spPr/>
      <dgm:t>
        <a:bodyPr/>
        <a:lstStyle/>
        <a:p>
          <a:endParaRPr lang="en-US"/>
        </a:p>
      </dgm:t>
    </dgm:pt>
    <dgm:pt modelId="{BA38C66A-F0AF-4464-A433-3CC2CD27E104}" type="sibTrans" cxnId="{0D92CE1F-40D7-4E24-9009-46DA7AA1F9C4}">
      <dgm:prSet/>
      <dgm:spPr/>
      <dgm:t>
        <a:bodyPr/>
        <a:lstStyle/>
        <a:p>
          <a:endParaRPr lang="en-US"/>
        </a:p>
      </dgm:t>
    </dgm:pt>
    <dgm:pt modelId="{9C47957E-29B8-45DF-B0CA-209532C7AC64}" type="pres">
      <dgm:prSet presAssocID="{4256FF64-0CAE-486C-A545-F2AAC8B68481}" presName="compositeShape" presStyleCnt="0">
        <dgm:presLayoutVars>
          <dgm:chMax val="2"/>
          <dgm:dir/>
          <dgm:resizeHandles val="exact"/>
        </dgm:presLayoutVars>
      </dgm:prSet>
      <dgm:spPr/>
      <dgm:t>
        <a:bodyPr/>
        <a:lstStyle/>
        <a:p>
          <a:pPr rtl="1"/>
          <a:endParaRPr lang="ar-EG"/>
        </a:p>
      </dgm:t>
    </dgm:pt>
    <dgm:pt modelId="{BFFEB760-B6ED-4D35-9605-FB81D08BD223}" type="pres">
      <dgm:prSet presAssocID="{4256FF64-0CAE-486C-A545-F2AAC8B68481}" presName="ribbon" presStyleLbl="node1" presStyleIdx="0" presStyleCnt="1" custLinFactNeighborX="-6853" custLinFactNeighborY="961"/>
      <dgm:spPr/>
    </dgm:pt>
    <dgm:pt modelId="{EAFCE5DD-F5CC-46BA-AD2C-5BA141279E89}" type="pres">
      <dgm:prSet presAssocID="{4256FF64-0CAE-486C-A545-F2AAC8B68481}" presName="leftArrowText" presStyleLbl="node1" presStyleIdx="0" presStyleCnt="1">
        <dgm:presLayoutVars>
          <dgm:chMax val="0"/>
          <dgm:bulletEnabled val="1"/>
        </dgm:presLayoutVars>
      </dgm:prSet>
      <dgm:spPr/>
      <dgm:t>
        <a:bodyPr/>
        <a:lstStyle/>
        <a:p>
          <a:pPr rtl="1"/>
          <a:endParaRPr lang="ar-EG"/>
        </a:p>
      </dgm:t>
    </dgm:pt>
    <dgm:pt modelId="{8A99B84B-7185-46A1-8CB4-3B4A919A7398}" type="pres">
      <dgm:prSet presAssocID="{4256FF64-0CAE-486C-A545-F2AAC8B68481}" presName="rightArrowText" presStyleLbl="node1" presStyleIdx="0" presStyleCnt="1">
        <dgm:presLayoutVars>
          <dgm:chMax val="0"/>
          <dgm:bulletEnabled val="1"/>
        </dgm:presLayoutVars>
      </dgm:prSet>
      <dgm:spPr/>
      <dgm:t>
        <a:bodyPr/>
        <a:lstStyle/>
        <a:p>
          <a:pPr rtl="1"/>
          <a:endParaRPr lang="ar-EG"/>
        </a:p>
      </dgm:t>
    </dgm:pt>
  </dgm:ptLst>
  <dgm:cxnLst>
    <dgm:cxn modelId="{14E3BCFC-0AB6-49B6-A982-1FEBD13BC070}" srcId="{4256FF64-0CAE-486C-A545-F2AAC8B68481}" destId="{3996DF71-13F8-4A32-A0C9-82AF7BAFCA2D}" srcOrd="0" destOrd="0" parTransId="{166BA678-F3F4-438F-900B-A3BDCE91F6FC}" sibTransId="{42B1ABDE-6ABA-4369-B615-2AF2B132DA8E}"/>
    <dgm:cxn modelId="{6352B629-5C01-421C-A3DA-985BE874BF41}" type="presOf" srcId="{4256FF64-0CAE-486C-A545-F2AAC8B68481}" destId="{9C47957E-29B8-45DF-B0CA-209532C7AC64}" srcOrd="0" destOrd="0" presId="urn:microsoft.com/office/officeart/2005/8/layout/arrow6"/>
    <dgm:cxn modelId="{5E2428A0-0F6C-47B8-9D33-61C98E53E2DF}" type="presOf" srcId="{0FE13002-8439-40D2-BC71-EF3E9C15D34E}" destId="{8A99B84B-7185-46A1-8CB4-3B4A919A7398}" srcOrd="0" destOrd="0" presId="urn:microsoft.com/office/officeart/2005/8/layout/arrow6"/>
    <dgm:cxn modelId="{0D92CE1F-40D7-4E24-9009-46DA7AA1F9C4}" srcId="{4256FF64-0CAE-486C-A545-F2AAC8B68481}" destId="{0FE13002-8439-40D2-BC71-EF3E9C15D34E}" srcOrd="1" destOrd="0" parTransId="{1E625270-613A-4D7D-B454-54BC7D702D13}" sibTransId="{BA38C66A-F0AF-4464-A433-3CC2CD27E104}"/>
    <dgm:cxn modelId="{BB6686B8-C751-4D7F-9A97-2A2ADAE0119C}" type="presOf" srcId="{3996DF71-13F8-4A32-A0C9-82AF7BAFCA2D}" destId="{EAFCE5DD-F5CC-46BA-AD2C-5BA141279E89}" srcOrd="0" destOrd="0" presId="urn:microsoft.com/office/officeart/2005/8/layout/arrow6"/>
    <dgm:cxn modelId="{9CB14321-52C5-44E8-916F-BA86AE2A54E4}" type="presParOf" srcId="{9C47957E-29B8-45DF-B0CA-209532C7AC64}" destId="{BFFEB760-B6ED-4D35-9605-FB81D08BD223}" srcOrd="0" destOrd="0" presId="urn:microsoft.com/office/officeart/2005/8/layout/arrow6"/>
    <dgm:cxn modelId="{C8536112-0470-4780-9566-B83779D90D98}" type="presParOf" srcId="{9C47957E-29B8-45DF-B0CA-209532C7AC64}" destId="{EAFCE5DD-F5CC-46BA-AD2C-5BA141279E89}" srcOrd="1" destOrd="0" presId="urn:microsoft.com/office/officeart/2005/8/layout/arrow6"/>
    <dgm:cxn modelId="{97F2B9A6-340D-4319-B7FF-9657278FEB76}" type="presParOf" srcId="{9C47957E-29B8-45DF-B0CA-209532C7AC64}" destId="{8A99B84B-7185-46A1-8CB4-3B4A919A7398}" srcOrd="2" destOrd="0" presId="urn:microsoft.com/office/officeart/2005/8/layout/arrow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F6741F0-7503-4254-84C1-1BD02BDA6CBD}" type="doc">
      <dgm:prSet loTypeId="urn:microsoft.com/office/officeart/2005/8/layout/arrow3" loCatId="relationship" qsTypeId="urn:microsoft.com/office/officeart/2005/8/quickstyle/simple1" qsCatId="simple" csTypeId="urn:microsoft.com/office/officeart/2005/8/colors/colorful4" csCatId="colorful" phldr="1"/>
      <dgm:spPr/>
      <dgm:t>
        <a:bodyPr/>
        <a:lstStyle/>
        <a:p>
          <a:endParaRPr lang="en-US"/>
        </a:p>
      </dgm:t>
    </dgm:pt>
    <dgm:pt modelId="{0AB7654A-838F-4AFA-BC42-4A7286935068}">
      <dgm:prSet phldrT="[Text]"/>
      <dgm:spPr/>
      <dgm:t>
        <a:bodyPr/>
        <a:lstStyle/>
        <a:p>
          <a:r>
            <a:rPr lang="en-US" altLang="en-US" b="1" dirty="0">
              <a:solidFill>
                <a:srgbClr val="C00000"/>
              </a:solidFill>
              <a:latin typeface="Calibri" panose="020F0502020204030204" pitchFamily="34" charset="0"/>
            </a:rPr>
            <a:t>Financial Goals  </a:t>
          </a:r>
        </a:p>
        <a:p>
          <a:r>
            <a:rPr lang="en-US" altLang="en-US" b="1" dirty="0">
              <a:latin typeface="Calibri" panose="020F0502020204030204" pitchFamily="34" charset="0"/>
            </a:rPr>
            <a:t>related to the expected internal financial performance of the organization.</a:t>
          </a:r>
          <a:endParaRPr lang="en-US" dirty="0"/>
        </a:p>
      </dgm:t>
    </dgm:pt>
    <dgm:pt modelId="{413F01FE-5529-4C72-88C2-5F1127564887}" type="parTrans" cxnId="{6DAEDB93-2B85-4006-A627-8CF3EA4E915B}">
      <dgm:prSet/>
      <dgm:spPr/>
      <dgm:t>
        <a:bodyPr/>
        <a:lstStyle/>
        <a:p>
          <a:endParaRPr lang="en-US"/>
        </a:p>
      </dgm:t>
    </dgm:pt>
    <dgm:pt modelId="{91AEAC26-627C-4C76-A447-E59752CD994A}" type="sibTrans" cxnId="{6DAEDB93-2B85-4006-A627-8CF3EA4E915B}">
      <dgm:prSet/>
      <dgm:spPr/>
      <dgm:t>
        <a:bodyPr/>
        <a:lstStyle/>
        <a:p>
          <a:endParaRPr lang="en-US"/>
        </a:p>
      </dgm:t>
    </dgm:pt>
    <dgm:pt modelId="{49063AB8-7C25-4C26-BBE5-A1549BD625BE}">
      <dgm:prSet phldrT="[Text]"/>
      <dgm:spPr/>
      <dgm:t>
        <a:bodyPr/>
        <a:lstStyle/>
        <a:p>
          <a:r>
            <a:rPr lang="en-US" altLang="en-US" b="1" dirty="0">
              <a:solidFill>
                <a:srgbClr val="C00000"/>
              </a:solidFill>
              <a:latin typeface="Calibri" panose="020F0502020204030204" pitchFamily="34" charset="0"/>
            </a:rPr>
            <a:t>Strategic Goals</a:t>
          </a:r>
        </a:p>
        <a:p>
          <a:r>
            <a:rPr lang="en-US" altLang="en-US" b="1" dirty="0">
              <a:latin typeface="Calibri" panose="020F0502020204030204" pitchFamily="34" charset="0"/>
            </a:rPr>
            <a:t> related to the performance of the firm relative to factors in its external environment (e.g., competitors).</a:t>
          </a:r>
          <a:endParaRPr lang="en-US" dirty="0"/>
        </a:p>
      </dgm:t>
    </dgm:pt>
    <dgm:pt modelId="{5F08B240-E0CE-48AB-A3CA-CECB7093D25C}" type="parTrans" cxnId="{3D6D388B-F948-4B07-8B9A-A261317CCD1C}">
      <dgm:prSet/>
      <dgm:spPr/>
      <dgm:t>
        <a:bodyPr/>
        <a:lstStyle/>
        <a:p>
          <a:endParaRPr lang="en-US"/>
        </a:p>
      </dgm:t>
    </dgm:pt>
    <dgm:pt modelId="{96A2B08C-0CFD-4821-9827-39CA661A2C39}" type="sibTrans" cxnId="{3D6D388B-F948-4B07-8B9A-A261317CCD1C}">
      <dgm:prSet/>
      <dgm:spPr/>
      <dgm:t>
        <a:bodyPr/>
        <a:lstStyle/>
        <a:p>
          <a:endParaRPr lang="en-US"/>
        </a:p>
      </dgm:t>
    </dgm:pt>
    <dgm:pt modelId="{FF33A180-B921-4051-BCEC-1A6C248F4D31}" type="pres">
      <dgm:prSet presAssocID="{9F6741F0-7503-4254-84C1-1BD02BDA6CBD}" presName="compositeShape" presStyleCnt="0">
        <dgm:presLayoutVars>
          <dgm:chMax val="2"/>
          <dgm:dir/>
          <dgm:resizeHandles val="exact"/>
        </dgm:presLayoutVars>
      </dgm:prSet>
      <dgm:spPr/>
      <dgm:t>
        <a:bodyPr/>
        <a:lstStyle/>
        <a:p>
          <a:pPr rtl="1"/>
          <a:endParaRPr lang="ar-EG"/>
        </a:p>
      </dgm:t>
    </dgm:pt>
    <dgm:pt modelId="{E3FE072A-DCA4-4A32-8EB1-8119B59C8CBE}" type="pres">
      <dgm:prSet presAssocID="{9F6741F0-7503-4254-84C1-1BD02BDA6CBD}" presName="divider" presStyleLbl="fgShp" presStyleIdx="0" presStyleCnt="1"/>
      <dgm:spPr/>
    </dgm:pt>
    <dgm:pt modelId="{99A3D08F-32C1-43E0-9233-0C0A18D13F06}" type="pres">
      <dgm:prSet presAssocID="{0AB7654A-838F-4AFA-BC42-4A7286935068}" presName="downArrow" presStyleLbl="node1" presStyleIdx="0" presStyleCnt="2"/>
      <dgm:spPr/>
    </dgm:pt>
    <dgm:pt modelId="{F9E2FD8E-5AE8-4CCE-861D-788D72DDDF34}" type="pres">
      <dgm:prSet presAssocID="{0AB7654A-838F-4AFA-BC42-4A7286935068}" presName="downArrowText" presStyleLbl="revTx" presStyleIdx="0" presStyleCnt="2" custLinFactNeighborX="-9375">
        <dgm:presLayoutVars>
          <dgm:bulletEnabled val="1"/>
        </dgm:presLayoutVars>
      </dgm:prSet>
      <dgm:spPr/>
      <dgm:t>
        <a:bodyPr/>
        <a:lstStyle/>
        <a:p>
          <a:pPr rtl="1"/>
          <a:endParaRPr lang="ar-EG"/>
        </a:p>
      </dgm:t>
    </dgm:pt>
    <dgm:pt modelId="{C170BE6F-A5E2-4C4C-BD6F-70FFB6EDDD90}" type="pres">
      <dgm:prSet presAssocID="{49063AB8-7C25-4C26-BBE5-A1549BD625BE}" presName="upArrow" presStyleLbl="node1" presStyleIdx="1" presStyleCnt="2"/>
      <dgm:spPr/>
    </dgm:pt>
    <dgm:pt modelId="{3E2CC92A-9C5A-4D29-9D6E-31B13BB22027}" type="pres">
      <dgm:prSet presAssocID="{49063AB8-7C25-4C26-BBE5-A1549BD625BE}" presName="upArrowText" presStyleLbl="revTx" presStyleIdx="1" presStyleCnt="2" custScaleX="98680" custLinFactNeighborX="3742">
        <dgm:presLayoutVars>
          <dgm:bulletEnabled val="1"/>
        </dgm:presLayoutVars>
      </dgm:prSet>
      <dgm:spPr/>
      <dgm:t>
        <a:bodyPr/>
        <a:lstStyle/>
        <a:p>
          <a:pPr rtl="1"/>
          <a:endParaRPr lang="ar-EG"/>
        </a:p>
      </dgm:t>
    </dgm:pt>
  </dgm:ptLst>
  <dgm:cxnLst>
    <dgm:cxn modelId="{6DAEDB93-2B85-4006-A627-8CF3EA4E915B}" srcId="{9F6741F0-7503-4254-84C1-1BD02BDA6CBD}" destId="{0AB7654A-838F-4AFA-BC42-4A7286935068}" srcOrd="0" destOrd="0" parTransId="{413F01FE-5529-4C72-88C2-5F1127564887}" sibTransId="{91AEAC26-627C-4C76-A447-E59752CD994A}"/>
    <dgm:cxn modelId="{BCA101AF-67FD-4CE6-BFC5-02FD4F55B791}" type="presOf" srcId="{0AB7654A-838F-4AFA-BC42-4A7286935068}" destId="{F9E2FD8E-5AE8-4CCE-861D-788D72DDDF34}" srcOrd="0" destOrd="0" presId="urn:microsoft.com/office/officeart/2005/8/layout/arrow3"/>
    <dgm:cxn modelId="{33472864-3B4F-4648-8C93-B8BCAF47EEA5}" type="presOf" srcId="{49063AB8-7C25-4C26-BBE5-A1549BD625BE}" destId="{3E2CC92A-9C5A-4D29-9D6E-31B13BB22027}" srcOrd="0" destOrd="0" presId="urn:microsoft.com/office/officeart/2005/8/layout/arrow3"/>
    <dgm:cxn modelId="{3D6D388B-F948-4B07-8B9A-A261317CCD1C}" srcId="{9F6741F0-7503-4254-84C1-1BD02BDA6CBD}" destId="{49063AB8-7C25-4C26-BBE5-A1549BD625BE}" srcOrd="1" destOrd="0" parTransId="{5F08B240-E0CE-48AB-A3CA-CECB7093D25C}" sibTransId="{96A2B08C-0CFD-4821-9827-39CA661A2C39}"/>
    <dgm:cxn modelId="{D080FFFB-8BD5-41DB-B7C6-87D22CD67B4D}" type="presOf" srcId="{9F6741F0-7503-4254-84C1-1BD02BDA6CBD}" destId="{FF33A180-B921-4051-BCEC-1A6C248F4D31}" srcOrd="0" destOrd="0" presId="urn:microsoft.com/office/officeart/2005/8/layout/arrow3"/>
    <dgm:cxn modelId="{9909AC66-70D4-484D-9F90-477E1FD02F05}" type="presParOf" srcId="{FF33A180-B921-4051-BCEC-1A6C248F4D31}" destId="{E3FE072A-DCA4-4A32-8EB1-8119B59C8CBE}" srcOrd="0" destOrd="0" presId="urn:microsoft.com/office/officeart/2005/8/layout/arrow3"/>
    <dgm:cxn modelId="{FE2AA0E8-6473-412B-A76F-575521EC4B7A}" type="presParOf" srcId="{FF33A180-B921-4051-BCEC-1A6C248F4D31}" destId="{99A3D08F-32C1-43E0-9233-0C0A18D13F06}" srcOrd="1" destOrd="0" presId="urn:microsoft.com/office/officeart/2005/8/layout/arrow3"/>
    <dgm:cxn modelId="{2E506375-5E18-49E8-8221-DCA28FB0FAC9}" type="presParOf" srcId="{FF33A180-B921-4051-BCEC-1A6C248F4D31}" destId="{F9E2FD8E-5AE8-4CCE-861D-788D72DDDF34}" srcOrd="2" destOrd="0" presId="urn:microsoft.com/office/officeart/2005/8/layout/arrow3"/>
    <dgm:cxn modelId="{5FE1A963-E5A5-4973-9891-B6608E2254CF}" type="presParOf" srcId="{FF33A180-B921-4051-BCEC-1A6C248F4D31}" destId="{C170BE6F-A5E2-4C4C-BD6F-70FFB6EDDD90}" srcOrd="3" destOrd="0" presId="urn:microsoft.com/office/officeart/2005/8/layout/arrow3"/>
    <dgm:cxn modelId="{18EBDB3A-4B7D-407C-BF00-196C160FF79A}" type="presParOf" srcId="{FF33A180-B921-4051-BCEC-1A6C248F4D31}" destId="{3E2CC92A-9C5A-4D29-9D6E-31B13BB22027}"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D4BAA14-9468-4803-8D02-74DDA17CD83D}"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en-US"/>
        </a:p>
      </dgm:t>
    </dgm:pt>
    <dgm:pt modelId="{C9F104E2-BEB1-471E-B411-C0ACAEDB35BE}">
      <dgm:prSet phldrT="[Text]"/>
      <dgm:spPr/>
      <dgm:t>
        <a:bodyPr/>
        <a:lstStyle/>
        <a:p>
          <a:r>
            <a:rPr lang="en-US" b="1" dirty="0">
              <a:solidFill>
                <a:schemeClr val="bg1"/>
              </a:solidFill>
            </a:rPr>
            <a:t>Planning</a:t>
          </a:r>
          <a:endParaRPr lang="en-US" dirty="0">
            <a:solidFill>
              <a:schemeClr val="bg1"/>
            </a:solidFill>
          </a:endParaRPr>
        </a:p>
      </dgm:t>
    </dgm:pt>
    <dgm:pt modelId="{F9C047F1-F380-47DE-A17D-6EAA62BDFDC5}" type="parTrans" cxnId="{D8B35727-7850-4A62-95F1-0696FBD8B7B6}">
      <dgm:prSet/>
      <dgm:spPr/>
      <dgm:t>
        <a:bodyPr/>
        <a:lstStyle/>
        <a:p>
          <a:endParaRPr lang="en-US"/>
        </a:p>
      </dgm:t>
    </dgm:pt>
    <dgm:pt modelId="{37115146-3969-482E-B6E7-3C17C5C54C71}" type="sibTrans" cxnId="{D8B35727-7850-4A62-95F1-0696FBD8B7B6}">
      <dgm:prSet/>
      <dgm:spPr/>
      <dgm:t>
        <a:bodyPr/>
        <a:lstStyle/>
        <a:p>
          <a:endParaRPr lang="en-US"/>
        </a:p>
      </dgm:t>
    </dgm:pt>
    <dgm:pt modelId="{48EF5A18-D449-46F5-B611-66B0D7BEC384}">
      <dgm:prSet phldrT="[Text]"/>
      <dgm:spPr/>
      <dgm:t>
        <a:bodyPr/>
        <a:lstStyle/>
        <a:p>
          <a:r>
            <a:rPr lang="en-US" b="1" dirty="0"/>
            <a:t>The process of setting objectives and determining how to best accomplish them. </a:t>
          </a:r>
          <a:endParaRPr lang="en-US" dirty="0"/>
        </a:p>
      </dgm:t>
    </dgm:pt>
    <dgm:pt modelId="{5332CE63-43A8-4280-95AC-B570EFCA4F29}" type="parTrans" cxnId="{D1BB8929-8A9E-44C9-9728-1B2119056A75}">
      <dgm:prSet/>
      <dgm:spPr/>
      <dgm:t>
        <a:bodyPr/>
        <a:lstStyle/>
        <a:p>
          <a:endParaRPr lang="en-US"/>
        </a:p>
      </dgm:t>
    </dgm:pt>
    <dgm:pt modelId="{0051EF85-49E6-4C5D-9B48-DEB3BA0A07D9}" type="sibTrans" cxnId="{D1BB8929-8A9E-44C9-9728-1B2119056A75}">
      <dgm:prSet/>
      <dgm:spPr/>
      <dgm:t>
        <a:bodyPr/>
        <a:lstStyle/>
        <a:p>
          <a:endParaRPr lang="en-US"/>
        </a:p>
      </dgm:t>
    </dgm:pt>
    <dgm:pt modelId="{7645FBED-6155-4B94-9025-213AFB256B52}">
      <dgm:prSet phldrT="[Text]"/>
      <dgm:spPr/>
      <dgm:t>
        <a:bodyPr/>
        <a:lstStyle/>
        <a:p>
          <a:r>
            <a:rPr lang="en-US" b="1" dirty="0">
              <a:solidFill>
                <a:schemeClr val="bg1"/>
              </a:solidFill>
            </a:rPr>
            <a:t>Objectives</a:t>
          </a:r>
          <a:endParaRPr lang="en-US" dirty="0">
            <a:solidFill>
              <a:schemeClr val="bg1"/>
            </a:solidFill>
          </a:endParaRPr>
        </a:p>
      </dgm:t>
    </dgm:pt>
    <dgm:pt modelId="{3C22452A-E7B1-4106-AAA2-C962E58CCD78}" type="parTrans" cxnId="{77DEABCC-B0C5-4C2E-A980-16E0207FB4F6}">
      <dgm:prSet/>
      <dgm:spPr/>
      <dgm:t>
        <a:bodyPr/>
        <a:lstStyle/>
        <a:p>
          <a:endParaRPr lang="en-US"/>
        </a:p>
      </dgm:t>
    </dgm:pt>
    <dgm:pt modelId="{9FCD0FE5-6F78-4538-8001-E42301A43547}" type="sibTrans" cxnId="{77DEABCC-B0C5-4C2E-A980-16E0207FB4F6}">
      <dgm:prSet/>
      <dgm:spPr/>
      <dgm:t>
        <a:bodyPr/>
        <a:lstStyle/>
        <a:p>
          <a:endParaRPr lang="en-US"/>
        </a:p>
      </dgm:t>
    </dgm:pt>
    <dgm:pt modelId="{6CBD45EE-BDF3-4ED5-8B3B-3BB035F2B942}">
      <dgm:prSet phldrT="[Text]"/>
      <dgm:spPr/>
      <dgm:t>
        <a:bodyPr/>
        <a:lstStyle/>
        <a:p>
          <a:pPr>
            <a:buSzPct val="90000"/>
          </a:pPr>
          <a:r>
            <a:rPr lang="en-US" b="1" dirty="0"/>
            <a:t>Identify the specific results or desired outcomes that one intends to achieve.</a:t>
          </a:r>
          <a:endParaRPr lang="en-US" dirty="0"/>
        </a:p>
      </dgm:t>
    </dgm:pt>
    <dgm:pt modelId="{A6184D23-D70B-4C54-AA10-7D991346BE09}" type="parTrans" cxnId="{1C92F888-038C-4DB1-99C1-FD5F87839A77}">
      <dgm:prSet/>
      <dgm:spPr/>
      <dgm:t>
        <a:bodyPr/>
        <a:lstStyle/>
        <a:p>
          <a:endParaRPr lang="en-US"/>
        </a:p>
      </dgm:t>
    </dgm:pt>
    <dgm:pt modelId="{ACC963F0-52C6-43FD-A98F-2E0E3C23FE0E}" type="sibTrans" cxnId="{1C92F888-038C-4DB1-99C1-FD5F87839A77}">
      <dgm:prSet/>
      <dgm:spPr/>
      <dgm:t>
        <a:bodyPr/>
        <a:lstStyle/>
        <a:p>
          <a:endParaRPr lang="en-US"/>
        </a:p>
      </dgm:t>
    </dgm:pt>
    <dgm:pt modelId="{415C4955-9015-4AD6-9159-63DBAE4DE09D}">
      <dgm:prSet phldrT="[Text]"/>
      <dgm:spPr/>
      <dgm:t>
        <a:bodyPr/>
        <a:lstStyle/>
        <a:p>
          <a:pPr>
            <a:buSzPct val="90000"/>
            <a:buFont typeface="Wingdings" pitchFamily="2" charset="2"/>
            <a:buChar char="Ø"/>
          </a:pPr>
          <a:r>
            <a:rPr lang="en-US" b="1"/>
            <a:t>A statement of action steps to be taken in order to accomplish the objectives.</a:t>
          </a:r>
          <a:endParaRPr lang="en-US" dirty="0"/>
        </a:p>
      </dgm:t>
    </dgm:pt>
    <dgm:pt modelId="{55B765E0-DE8E-403E-810B-8E9F05306AAA}" type="parTrans" cxnId="{599AF661-C4D8-4D0B-8BCE-9E50D913E965}">
      <dgm:prSet/>
      <dgm:spPr/>
      <dgm:t>
        <a:bodyPr/>
        <a:lstStyle/>
        <a:p>
          <a:endParaRPr lang="en-US"/>
        </a:p>
      </dgm:t>
    </dgm:pt>
    <dgm:pt modelId="{DC8A3C73-CA38-4F94-A671-86B83F7F7B86}" type="sibTrans" cxnId="{599AF661-C4D8-4D0B-8BCE-9E50D913E965}">
      <dgm:prSet/>
      <dgm:spPr/>
      <dgm:t>
        <a:bodyPr/>
        <a:lstStyle/>
        <a:p>
          <a:endParaRPr lang="en-US"/>
        </a:p>
      </dgm:t>
    </dgm:pt>
    <dgm:pt modelId="{DC3A5D4E-D338-4B15-8A17-7B80DE5FC678}">
      <dgm:prSet phldrT="[Text]"/>
      <dgm:spPr/>
      <dgm:t>
        <a:bodyPr/>
        <a:lstStyle/>
        <a:p>
          <a:r>
            <a:rPr lang="en-US" b="1" dirty="0">
              <a:solidFill>
                <a:schemeClr val="bg1"/>
              </a:solidFill>
            </a:rPr>
            <a:t>Plan</a:t>
          </a:r>
          <a:endParaRPr lang="en-US" dirty="0">
            <a:solidFill>
              <a:schemeClr val="bg1"/>
            </a:solidFill>
          </a:endParaRPr>
        </a:p>
      </dgm:t>
    </dgm:pt>
    <dgm:pt modelId="{D1FFD33A-7A65-4543-8B4C-405931024924}" type="parTrans" cxnId="{65F9BF15-8E6F-4B2B-854D-5836D119A4F8}">
      <dgm:prSet/>
      <dgm:spPr/>
      <dgm:t>
        <a:bodyPr/>
        <a:lstStyle/>
        <a:p>
          <a:endParaRPr lang="en-US"/>
        </a:p>
      </dgm:t>
    </dgm:pt>
    <dgm:pt modelId="{20B0C81E-5E63-4EEC-A32A-EFD7B0DC3A30}" type="sibTrans" cxnId="{65F9BF15-8E6F-4B2B-854D-5836D119A4F8}">
      <dgm:prSet/>
      <dgm:spPr/>
      <dgm:t>
        <a:bodyPr/>
        <a:lstStyle/>
        <a:p>
          <a:endParaRPr lang="en-US"/>
        </a:p>
      </dgm:t>
    </dgm:pt>
    <dgm:pt modelId="{B147280E-E4CB-4CC4-A3E4-D16E9CEFBAC2}" type="pres">
      <dgm:prSet presAssocID="{8D4BAA14-9468-4803-8D02-74DDA17CD83D}" presName="diagram" presStyleCnt="0">
        <dgm:presLayoutVars>
          <dgm:chPref val="1"/>
          <dgm:dir/>
          <dgm:animOne val="branch"/>
          <dgm:animLvl val="lvl"/>
          <dgm:resizeHandles/>
        </dgm:presLayoutVars>
      </dgm:prSet>
      <dgm:spPr/>
      <dgm:t>
        <a:bodyPr/>
        <a:lstStyle/>
        <a:p>
          <a:pPr rtl="1"/>
          <a:endParaRPr lang="ar-EG"/>
        </a:p>
      </dgm:t>
    </dgm:pt>
    <dgm:pt modelId="{8D32DCD2-1A2B-4EFA-A335-DA58C9CD029E}" type="pres">
      <dgm:prSet presAssocID="{C9F104E2-BEB1-471E-B411-C0ACAEDB35BE}" presName="root" presStyleCnt="0"/>
      <dgm:spPr/>
    </dgm:pt>
    <dgm:pt modelId="{AB601B39-F368-47BB-BA9B-0FD300ABD7CC}" type="pres">
      <dgm:prSet presAssocID="{C9F104E2-BEB1-471E-B411-C0ACAEDB35BE}" presName="rootComposite" presStyleCnt="0"/>
      <dgm:spPr/>
    </dgm:pt>
    <dgm:pt modelId="{15FDEEF1-F000-46FF-8803-A7EE5E488675}" type="pres">
      <dgm:prSet presAssocID="{C9F104E2-BEB1-471E-B411-C0ACAEDB35BE}" presName="rootText" presStyleLbl="node1" presStyleIdx="0" presStyleCnt="3"/>
      <dgm:spPr/>
      <dgm:t>
        <a:bodyPr/>
        <a:lstStyle/>
        <a:p>
          <a:pPr rtl="1"/>
          <a:endParaRPr lang="ar-EG"/>
        </a:p>
      </dgm:t>
    </dgm:pt>
    <dgm:pt modelId="{7247C2C9-1E38-41B8-A251-4107719D63B3}" type="pres">
      <dgm:prSet presAssocID="{C9F104E2-BEB1-471E-B411-C0ACAEDB35BE}" presName="rootConnector" presStyleLbl="node1" presStyleIdx="0" presStyleCnt="3"/>
      <dgm:spPr/>
      <dgm:t>
        <a:bodyPr/>
        <a:lstStyle/>
        <a:p>
          <a:pPr rtl="1"/>
          <a:endParaRPr lang="ar-EG"/>
        </a:p>
      </dgm:t>
    </dgm:pt>
    <dgm:pt modelId="{145AF33F-FCD2-4DB1-9134-732B6B789846}" type="pres">
      <dgm:prSet presAssocID="{C9F104E2-BEB1-471E-B411-C0ACAEDB35BE}" presName="childShape" presStyleCnt="0"/>
      <dgm:spPr/>
    </dgm:pt>
    <dgm:pt modelId="{5E5DC466-D957-417E-95F2-55EBE221FCD2}" type="pres">
      <dgm:prSet presAssocID="{5332CE63-43A8-4280-95AC-B570EFCA4F29}" presName="Name13" presStyleLbl="parChTrans1D2" presStyleIdx="0" presStyleCnt="3"/>
      <dgm:spPr/>
      <dgm:t>
        <a:bodyPr/>
        <a:lstStyle/>
        <a:p>
          <a:pPr rtl="1"/>
          <a:endParaRPr lang="ar-EG"/>
        </a:p>
      </dgm:t>
    </dgm:pt>
    <dgm:pt modelId="{D1DE49D5-A097-4749-B171-035DA97964C4}" type="pres">
      <dgm:prSet presAssocID="{48EF5A18-D449-46F5-B611-66B0D7BEC384}" presName="childText" presStyleLbl="bgAcc1" presStyleIdx="0" presStyleCnt="3">
        <dgm:presLayoutVars>
          <dgm:bulletEnabled val="1"/>
        </dgm:presLayoutVars>
      </dgm:prSet>
      <dgm:spPr/>
      <dgm:t>
        <a:bodyPr/>
        <a:lstStyle/>
        <a:p>
          <a:pPr rtl="1"/>
          <a:endParaRPr lang="ar-EG"/>
        </a:p>
      </dgm:t>
    </dgm:pt>
    <dgm:pt modelId="{53674AC0-C539-485D-95BB-0BD4BED39FA9}" type="pres">
      <dgm:prSet presAssocID="{7645FBED-6155-4B94-9025-213AFB256B52}" presName="root" presStyleCnt="0"/>
      <dgm:spPr/>
    </dgm:pt>
    <dgm:pt modelId="{A4747955-CB86-4CDB-A75D-3AD1F841920C}" type="pres">
      <dgm:prSet presAssocID="{7645FBED-6155-4B94-9025-213AFB256B52}" presName="rootComposite" presStyleCnt="0"/>
      <dgm:spPr/>
    </dgm:pt>
    <dgm:pt modelId="{6819AEBC-DA94-4FBC-9C04-28CC540DBAF3}" type="pres">
      <dgm:prSet presAssocID="{7645FBED-6155-4B94-9025-213AFB256B52}" presName="rootText" presStyleLbl="node1" presStyleIdx="1" presStyleCnt="3"/>
      <dgm:spPr/>
      <dgm:t>
        <a:bodyPr/>
        <a:lstStyle/>
        <a:p>
          <a:pPr rtl="1"/>
          <a:endParaRPr lang="ar-EG"/>
        </a:p>
      </dgm:t>
    </dgm:pt>
    <dgm:pt modelId="{13915D5A-BD34-425C-B83E-6F624146E22A}" type="pres">
      <dgm:prSet presAssocID="{7645FBED-6155-4B94-9025-213AFB256B52}" presName="rootConnector" presStyleLbl="node1" presStyleIdx="1" presStyleCnt="3"/>
      <dgm:spPr/>
      <dgm:t>
        <a:bodyPr/>
        <a:lstStyle/>
        <a:p>
          <a:pPr rtl="1"/>
          <a:endParaRPr lang="ar-EG"/>
        </a:p>
      </dgm:t>
    </dgm:pt>
    <dgm:pt modelId="{3DBA1D5E-E5DE-4CEE-9714-4EA1E4F8CD9F}" type="pres">
      <dgm:prSet presAssocID="{7645FBED-6155-4B94-9025-213AFB256B52}" presName="childShape" presStyleCnt="0"/>
      <dgm:spPr/>
    </dgm:pt>
    <dgm:pt modelId="{E0EACD2A-3B9A-4EBE-AE43-FD9CC61FE69C}" type="pres">
      <dgm:prSet presAssocID="{A6184D23-D70B-4C54-AA10-7D991346BE09}" presName="Name13" presStyleLbl="parChTrans1D2" presStyleIdx="1" presStyleCnt="3"/>
      <dgm:spPr/>
      <dgm:t>
        <a:bodyPr/>
        <a:lstStyle/>
        <a:p>
          <a:pPr rtl="1"/>
          <a:endParaRPr lang="ar-EG"/>
        </a:p>
      </dgm:t>
    </dgm:pt>
    <dgm:pt modelId="{7384DF9F-C614-4358-84CE-CDB0E66C849C}" type="pres">
      <dgm:prSet presAssocID="{6CBD45EE-BDF3-4ED5-8B3B-3BB035F2B942}" presName="childText" presStyleLbl="bgAcc1" presStyleIdx="1" presStyleCnt="3">
        <dgm:presLayoutVars>
          <dgm:bulletEnabled val="1"/>
        </dgm:presLayoutVars>
      </dgm:prSet>
      <dgm:spPr/>
      <dgm:t>
        <a:bodyPr/>
        <a:lstStyle/>
        <a:p>
          <a:pPr rtl="1"/>
          <a:endParaRPr lang="ar-EG"/>
        </a:p>
      </dgm:t>
    </dgm:pt>
    <dgm:pt modelId="{63C3A9D8-5DE1-4F24-860A-AA4CB3DFE3D8}" type="pres">
      <dgm:prSet presAssocID="{DC3A5D4E-D338-4B15-8A17-7B80DE5FC678}" presName="root" presStyleCnt="0"/>
      <dgm:spPr/>
    </dgm:pt>
    <dgm:pt modelId="{D78C7447-2AB2-4F47-B4B8-B05EAC0621E3}" type="pres">
      <dgm:prSet presAssocID="{DC3A5D4E-D338-4B15-8A17-7B80DE5FC678}" presName="rootComposite" presStyleCnt="0"/>
      <dgm:spPr/>
    </dgm:pt>
    <dgm:pt modelId="{08D85550-35B1-4E60-8649-B97A7FFF88CC}" type="pres">
      <dgm:prSet presAssocID="{DC3A5D4E-D338-4B15-8A17-7B80DE5FC678}" presName="rootText" presStyleLbl="node1" presStyleIdx="2" presStyleCnt="3"/>
      <dgm:spPr/>
      <dgm:t>
        <a:bodyPr/>
        <a:lstStyle/>
        <a:p>
          <a:pPr rtl="1"/>
          <a:endParaRPr lang="ar-EG"/>
        </a:p>
      </dgm:t>
    </dgm:pt>
    <dgm:pt modelId="{AEFC4EC9-AB4C-4309-B7DC-4C33F340C9ED}" type="pres">
      <dgm:prSet presAssocID="{DC3A5D4E-D338-4B15-8A17-7B80DE5FC678}" presName="rootConnector" presStyleLbl="node1" presStyleIdx="2" presStyleCnt="3"/>
      <dgm:spPr/>
      <dgm:t>
        <a:bodyPr/>
        <a:lstStyle/>
        <a:p>
          <a:pPr rtl="1"/>
          <a:endParaRPr lang="ar-EG"/>
        </a:p>
      </dgm:t>
    </dgm:pt>
    <dgm:pt modelId="{9CE925FC-22DB-49FC-A1FF-3EE425525B76}" type="pres">
      <dgm:prSet presAssocID="{DC3A5D4E-D338-4B15-8A17-7B80DE5FC678}" presName="childShape" presStyleCnt="0"/>
      <dgm:spPr/>
    </dgm:pt>
    <dgm:pt modelId="{00783898-BAD8-4A97-9AA5-10F23ABEFEF9}" type="pres">
      <dgm:prSet presAssocID="{55B765E0-DE8E-403E-810B-8E9F05306AAA}" presName="Name13" presStyleLbl="parChTrans1D2" presStyleIdx="2" presStyleCnt="3"/>
      <dgm:spPr/>
      <dgm:t>
        <a:bodyPr/>
        <a:lstStyle/>
        <a:p>
          <a:pPr rtl="1"/>
          <a:endParaRPr lang="ar-EG"/>
        </a:p>
      </dgm:t>
    </dgm:pt>
    <dgm:pt modelId="{F6B904BE-DB27-4763-AE5F-D4EF34D71017}" type="pres">
      <dgm:prSet presAssocID="{415C4955-9015-4AD6-9159-63DBAE4DE09D}" presName="childText" presStyleLbl="bgAcc1" presStyleIdx="2" presStyleCnt="3">
        <dgm:presLayoutVars>
          <dgm:bulletEnabled val="1"/>
        </dgm:presLayoutVars>
      </dgm:prSet>
      <dgm:spPr/>
      <dgm:t>
        <a:bodyPr/>
        <a:lstStyle/>
        <a:p>
          <a:pPr rtl="1"/>
          <a:endParaRPr lang="ar-EG"/>
        </a:p>
      </dgm:t>
    </dgm:pt>
  </dgm:ptLst>
  <dgm:cxnLst>
    <dgm:cxn modelId="{1C92F888-038C-4DB1-99C1-FD5F87839A77}" srcId="{7645FBED-6155-4B94-9025-213AFB256B52}" destId="{6CBD45EE-BDF3-4ED5-8B3B-3BB035F2B942}" srcOrd="0" destOrd="0" parTransId="{A6184D23-D70B-4C54-AA10-7D991346BE09}" sibTransId="{ACC963F0-52C6-43FD-A98F-2E0E3C23FE0E}"/>
    <dgm:cxn modelId="{8DBC1F36-6FAA-4864-9DA5-F3D40E9C4F87}" type="presOf" srcId="{55B765E0-DE8E-403E-810B-8E9F05306AAA}" destId="{00783898-BAD8-4A97-9AA5-10F23ABEFEF9}" srcOrd="0" destOrd="0" presId="urn:microsoft.com/office/officeart/2005/8/layout/hierarchy3"/>
    <dgm:cxn modelId="{D1BB8929-8A9E-44C9-9728-1B2119056A75}" srcId="{C9F104E2-BEB1-471E-B411-C0ACAEDB35BE}" destId="{48EF5A18-D449-46F5-B611-66B0D7BEC384}" srcOrd="0" destOrd="0" parTransId="{5332CE63-43A8-4280-95AC-B570EFCA4F29}" sibTransId="{0051EF85-49E6-4C5D-9B48-DEB3BA0A07D9}"/>
    <dgm:cxn modelId="{9A25A808-E071-4556-A414-9D0308270696}" type="presOf" srcId="{DC3A5D4E-D338-4B15-8A17-7B80DE5FC678}" destId="{08D85550-35B1-4E60-8649-B97A7FFF88CC}" srcOrd="0" destOrd="0" presId="urn:microsoft.com/office/officeart/2005/8/layout/hierarchy3"/>
    <dgm:cxn modelId="{D6632E58-A586-4183-A2CA-5853F17F7D39}" type="presOf" srcId="{415C4955-9015-4AD6-9159-63DBAE4DE09D}" destId="{F6B904BE-DB27-4763-AE5F-D4EF34D71017}" srcOrd="0" destOrd="0" presId="urn:microsoft.com/office/officeart/2005/8/layout/hierarchy3"/>
    <dgm:cxn modelId="{77DEABCC-B0C5-4C2E-A980-16E0207FB4F6}" srcId="{8D4BAA14-9468-4803-8D02-74DDA17CD83D}" destId="{7645FBED-6155-4B94-9025-213AFB256B52}" srcOrd="1" destOrd="0" parTransId="{3C22452A-E7B1-4106-AAA2-C962E58CCD78}" sibTransId="{9FCD0FE5-6F78-4538-8001-E42301A43547}"/>
    <dgm:cxn modelId="{D8B35727-7850-4A62-95F1-0696FBD8B7B6}" srcId="{8D4BAA14-9468-4803-8D02-74DDA17CD83D}" destId="{C9F104E2-BEB1-471E-B411-C0ACAEDB35BE}" srcOrd="0" destOrd="0" parTransId="{F9C047F1-F380-47DE-A17D-6EAA62BDFDC5}" sibTransId="{37115146-3969-482E-B6E7-3C17C5C54C71}"/>
    <dgm:cxn modelId="{DADC4924-30BB-4E7D-B1C5-6652C2744697}" type="presOf" srcId="{5332CE63-43A8-4280-95AC-B570EFCA4F29}" destId="{5E5DC466-D957-417E-95F2-55EBE221FCD2}" srcOrd="0" destOrd="0" presId="urn:microsoft.com/office/officeart/2005/8/layout/hierarchy3"/>
    <dgm:cxn modelId="{10054A68-5400-4C2C-8299-EE634610A9B9}" type="presOf" srcId="{C9F104E2-BEB1-471E-B411-C0ACAEDB35BE}" destId="{15FDEEF1-F000-46FF-8803-A7EE5E488675}" srcOrd="0" destOrd="0" presId="urn:microsoft.com/office/officeart/2005/8/layout/hierarchy3"/>
    <dgm:cxn modelId="{599AF661-C4D8-4D0B-8BCE-9E50D913E965}" srcId="{DC3A5D4E-D338-4B15-8A17-7B80DE5FC678}" destId="{415C4955-9015-4AD6-9159-63DBAE4DE09D}" srcOrd="0" destOrd="0" parTransId="{55B765E0-DE8E-403E-810B-8E9F05306AAA}" sibTransId="{DC8A3C73-CA38-4F94-A671-86B83F7F7B86}"/>
    <dgm:cxn modelId="{F943A918-9061-4EFF-BD26-62103B957CC4}" type="presOf" srcId="{A6184D23-D70B-4C54-AA10-7D991346BE09}" destId="{E0EACD2A-3B9A-4EBE-AE43-FD9CC61FE69C}" srcOrd="0" destOrd="0" presId="urn:microsoft.com/office/officeart/2005/8/layout/hierarchy3"/>
    <dgm:cxn modelId="{473B5A41-F652-4CAC-B275-754E7A4EDF71}" type="presOf" srcId="{7645FBED-6155-4B94-9025-213AFB256B52}" destId="{6819AEBC-DA94-4FBC-9C04-28CC540DBAF3}" srcOrd="0" destOrd="0" presId="urn:microsoft.com/office/officeart/2005/8/layout/hierarchy3"/>
    <dgm:cxn modelId="{9B6F3A50-CB92-4729-959D-2210FABAE4A2}" type="presOf" srcId="{DC3A5D4E-D338-4B15-8A17-7B80DE5FC678}" destId="{AEFC4EC9-AB4C-4309-B7DC-4C33F340C9ED}" srcOrd="1" destOrd="0" presId="urn:microsoft.com/office/officeart/2005/8/layout/hierarchy3"/>
    <dgm:cxn modelId="{0D03F285-E0F2-4FA2-A993-C96D5638060F}" type="presOf" srcId="{C9F104E2-BEB1-471E-B411-C0ACAEDB35BE}" destId="{7247C2C9-1E38-41B8-A251-4107719D63B3}" srcOrd="1" destOrd="0" presId="urn:microsoft.com/office/officeart/2005/8/layout/hierarchy3"/>
    <dgm:cxn modelId="{5FB0616F-BF24-4A48-A46B-8BEE1F69559C}" type="presOf" srcId="{6CBD45EE-BDF3-4ED5-8B3B-3BB035F2B942}" destId="{7384DF9F-C614-4358-84CE-CDB0E66C849C}" srcOrd="0" destOrd="0" presId="urn:microsoft.com/office/officeart/2005/8/layout/hierarchy3"/>
    <dgm:cxn modelId="{5C6C5099-E347-4A77-A5B2-126475F7AFB2}" type="presOf" srcId="{8D4BAA14-9468-4803-8D02-74DDA17CD83D}" destId="{B147280E-E4CB-4CC4-A3E4-D16E9CEFBAC2}" srcOrd="0" destOrd="0" presId="urn:microsoft.com/office/officeart/2005/8/layout/hierarchy3"/>
    <dgm:cxn modelId="{2785307E-E137-49B2-B592-EFD16BAFA198}" type="presOf" srcId="{7645FBED-6155-4B94-9025-213AFB256B52}" destId="{13915D5A-BD34-425C-B83E-6F624146E22A}" srcOrd="1" destOrd="0" presId="urn:microsoft.com/office/officeart/2005/8/layout/hierarchy3"/>
    <dgm:cxn modelId="{9CE9EEBA-5CBE-4771-99E3-934F4C6AF05C}" type="presOf" srcId="{48EF5A18-D449-46F5-B611-66B0D7BEC384}" destId="{D1DE49D5-A097-4749-B171-035DA97964C4}" srcOrd="0" destOrd="0" presId="urn:microsoft.com/office/officeart/2005/8/layout/hierarchy3"/>
    <dgm:cxn modelId="{65F9BF15-8E6F-4B2B-854D-5836D119A4F8}" srcId="{8D4BAA14-9468-4803-8D02-74DDA17CD83D}" destId="{DC3A5D4E-D338-4B15-8A17-7B80DE5FC678}" srcOrd="2" destOrd="0" parTransId="{D1FFD33A-7A65-4543-8B4C-405931024924}" sibTransId="{20B0C81E-5E63-4EEC-A32A-EFD7B0DC3A30}"/>
    <dgm:cxn modelId="{FA84ACD9-B7C4-4132-B5F3-5AFC83EB3BBF}" type="presParOf" srcId="{B147280E-E4CB-4CC4-A3E4-D16E9CEFBAC2}" destId="{8D32DCD2-1A2B-4EFA-A335-DA58C9CD029E}" srcOrd="0" destOrd="0" presId="urn:microsoft.com/office/officeart/2005/8/layout/hierarchy3"/>
    <dgm:cxn modelId="{010CF3C0-D645-4996-B693-F642533103D8}" type="presParOf" srcId="{8D32DCD2-1A2B-4EFA-A335-DA58C9CD029E}" destId="{AB601B39-F368-47BB-BA9B-0FD300ABD7CC}" srcOrd="0" destOrd="0" presId="urn:microsoft.com/office/officeart/2005/8/layout/hierarchy3"/>
    <dgm:cxn modelId="{FD6E8C62-3BA7-4B9A-81DE-767974AEC423}" type="presParOf" srcId="{AB601B39-F368-47BB-BA9B-0FD300ABD7CC}" destId="{15FDEEF1-F000-46FF-8803-A7EE5E488675}" srcOrd="0" destOrd="0" presId="urn:microsoft.com/office/officeart/2005/8/layout/hierarchy3"/>
    <dgm:cxn modelId="{C86F7F58-9EE6-45BE-B41C-025917E2EEBD}" type="presParOf" srcId="{AB601B39-F368-47BB-BA9B-0FD300ABD7CC}" destId="{7247C2C9-1E38-41B8-A251-4107719D63B3}" srcOrd="1" destOrd="0" presId="urn:microsoft.com/office/officeart/2005/8/layout/hierarchy3"/>
    <dgm:cxn modelId="{26C7EB2C-339F-464A-AF88-95B4F469964E}" type="presParOf" srcId="{8D32DCD2-1A2B-4EFA-A335-DA58C9CD029E}" destId="{145AF33F-FCD2-4DB1-9134-732B6B789846}" srcOrd="1" destOrd="0" presId="urn:microsoft.com/office/officeart/2005/8/layout/hierarchy3"/>
    <dgm:cxn modelId="{B8CAC705-C43C-4405-AACF-C534B4704E2F}" type="presParOf" srcId="{145AF33F-FCD2-4DB1-9134-732B6B789846}" destId="{5E5DC466-D957-417E-95F2-55EBE221FCD2}" srcOrd="0" destOrd="0" presId="urn:microsoft.com/office/officeart/2005/8/layout/hierarchy3"/>
    <dgm:cxn modelId="{111CAF04-2B6D-4526-9307-C68C1F992C48}" type="presParOf" srcId="{145AF33F-FCD2-4DB1-9134-732B6B789846}" destId="{D1DE49D5-A097-4749-B171-035DA97964C4}" srcOrd="1" destOrd="0" presId="urn:microsoft.com/office/officeart/2005/8/layout/hierarchy3"/>
    <dgm:cxn modelId="{E2BEB82A-0FC1-44C2-860D-EA3FF50392FB}" type="presParOf" srcId="{B147280E-E4CB-4CC4-A3E4-D16E9CEFBAC2}" destId="{53674AC0-C539-485D-95BB-0BD4BED39FA9}" srcOrd="1" destOrd="0" presId="urn:microsoft.com/office/officeart/2005/8/layout/hierarchy3"/>
    <dgm:cxn modelId="{6FEE78B0-6F0E-4F91-9A24-8E09523A28CE}" type="presParOf" srcId="{53674AC0-C539-485D-95BB-0BD4BED39FA9}" destId="{A4747955-CB86-4CDB-A75D-3AD1F841920C}" srcOrd="0" destOrd="0" presId="urn:microsoft.com/office/officeart/2005/8/layout/hierarchy3"/>
    <dgm:cxn modelId="{539AA2F3-DB72-4FE0-B36B-81C6F28301CC}" type="presParOf" srcId="{A4747955-CB86-4CDB-A75D-3AD1F841920C}" destId="{6819AEBC-DA94-4FBC-9C04-28CC540DBAF3}" srcOrd="0" destOrd="0" presId="urn:microsoft.com/office/officeart/2005/8/layout/hierarchy3"/>
    <dgm:cxn modelId="{4F3EBF8A-9883-401A-A8A3-537CEF1F9D4F}" type="presParOf" srcId="{A4747955-CB86-4CDB-A75D-3AD1F841920C}" destId="{13915D5A-BD34-425C-B83E-6F624146E22A}" srcOrd="1" destOrd="0" presId="urn:microsoft.com/office/officeart/2005/8/layout/hierarchy3"/>
    <dgm:cxn modelId="{3C9006F7-041C-4760-9CCC-3943B3CF3B93}" type="presParOf" srcId="{53674AC0-C539-485D-95BB-0BD4BED39FA9}" destId="{3DBA1D5E-E5DE-4CEE-9714-4EA1E4F8CD9F}" srcOrd="1" destOrd="0" presId="urn:microsoft.com/office/officeart/2005/8/layout/hierarchy3"/>
    <dgm:cxn modelId="{53235663-2962-45F6-AB0D-330966FA4A8A}" type="presParOf" srcId="{3DBA1D5E-E5DE-4CEE-9714-4EA1E4F8CD9F}" destId="{E0EACD2A-3B9A-4EBE-AE43-FD9CC61FE69C}" srcOrd="0" destOrd="0" presId="urn:microsoft.com/office/officeart/2005/8/layout/hierarchy3"/>
    <dgm:cxn modelId="{309A5D0E-8E1A-4D93-B1E5-A767B800D93C}" type="presParOf" srcId="{3DBA1D5E-E5DE-4CEE-9714-4EA1E4F8CD9F}" destId="{7384DF9F-C614-4358-84CE-CDB0E66C849C}" srcOrd="1" destOrd="0" presId="urn:microsoft.com/office/officeart/2005/8/layout/hierarchy3"/>
    <dgm:cxn modelId="{A8A713B7-DBD7-434A-B698-04FB58F444E1}" type="presParOf" srcId="{B147280E-E4CB-4CC4-A3E4-D16E9CEFBAC2}" destId="{63C3A9D8-5DE1-4F24-860A-AA4CB3DFE3D8}" srcOrd="2" destOrd="0" presId="urn:microsoft.com/office/officeart/2005/8/layout/hierarchy3"/>
    <dgm:cxn modelId="{7326E463-5E93-4CE2-9F0F-41C6E101A5FD}" type="presParOf" srcId="{63C3A9D8-5DE1-4F24-860A-AA4CB3DFE3D8}" destId="{D78C7447-2AB2-4F47-B4B8-B05EAC0621E3}" srcOrd="0" destOrd="0" presId="urn:microsoft.com/office/officeart/2005/8/layout/hierarchy3"/>
    <dgm:cxn modelId="{EB71FCF3-715F-4331-9C8E-CE273231B943}" type="presParOf" srcId="{D78C7447-2AB2-4F47-B4B8-B05EAC0621E3}" destId="{08D85550-35B1-4E60-8649-B97A7FFF88CC}" srcOrd="0" destOrd="0" presId="urn:microsoft.com/office/officeart/2005/8/layout/hierarchy3"/>
    <dgm:cxn modelId="{7C206BD5-AB8F-4D33-9260-B6B027F7A911}" type="presParOf" srcId="{D78C7447-2AB2-4F47-B4B8-B05EAC0621E3}" destId="{AEFC4EC9-AB4C-4309-B7DC-4C33F340C9ED}" srcOrd="1" destOrd="0" presId="urn:microsoft.com/office/officeart/2005/8/layout/hierarchy3"/>
    <dgm:cxn modelId="{4F4A911D-EE84-4193-BB36-CD8F74A58B1C}" type="presParOf" srcId="{63C3A9D8-5DE1-4F24-860A-AA4CB3DFE3D8}" destId="{9CE925FC-22DB-49FC-A1FF-3EE425525B76}" srcOrd="1" destOrd="0" presId="urn:microsoft.com/office/officeart/2005/8/layout/hierarchy3"/>
    <dgm:cxn modelId="{09E33535-7239-4716-AFD4-A3D45DC38199}" type="presParOf" srcId="{9CE925FC-22DB-49FC-A1FF-3EE425525B76}" destId="{00783898-BAD8-4A97-9AA5-10F23ABEFEF9}" srcOrd="0" destOrd="0" presId="urn:microsoft.com/office/officeart/2005/8/layout/hierarchy3"/>
    <dgm:cxn modelId="{45FB78FB-3426-44EF-A089-71F546AA0846}" type="presParOf" srcId="{9CE925FC-22DB-49FC-A1FF-3EE425525B76}" destId="{F6B904BE-DB27-4763-AE5F-D4EF34D71017}"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C22B1B-19F6-478A-8FDA-3CD866D7BC90}"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A1FE66BD-72F7-486C-8622-EF29307CAD28}">
      <dgm:prSet phldrT="[Text]" custT="1"/>
      <dgm:spPr>
        <a:solidFill>
          <a:srgbClr val="2D80DB"/>
        </a:solidFill>
      </dgm:spPr>
      <dgm:t>
        <a:bodyPr/>
        <a:lstStyle/>
        <a:p>
          <a:r>
            <a:rPr lang="en-US" sz="2200" b="1" dirty="0"/>
            <a:t>Planning Steps</a:t>
          </a:r>
        </a:p>
      </dgm:t>
    </dgm:pt>
    <dgm:pt modelId="{75E8F34C-2C01-46B8-845C-998C86616EE1}" type="parTrans" cxnId="{5A300732-3271-4771-9B78-386389B4DC19}">
      <dgm:prSet/>
      <dgm:spPr/>
      <dgm:t>
        <a:bodyPr/>
        <a:lstStyle/>
        <a:p>
          <a:endParaRPr lang="en-US"/>
        </a:p>
      </dgm:t>
    </dgm:pt>
    <dgm:pt modelId="{0645D22F-3FE3-4184-B10B-1143D4D78C27}" type="sibTrans" cxnId="{5A300732-3271-4771-9B78-386389B4DC19}">
      <dgm:prSet/>
      <dgm:spPr/>
      <dgm:t>
        <a:bodyPr/>
        <a:lstStyle/>
        <a:p>
          <a:endParaRPr lang="en-US"/>
        </a:p>
      </dgm:t>
    </dgm:pt>
    <dgm:pt modelId="{343096A7-56E1-49DC-854A-A91832CA5579}">
      <dgm:prSet phldrT="[Text]"/>
      <dgm:spPr>
        <a:solidFill>
          <a:schemeClr val="tx2">
            <a:lumMod val="60000"/>
            <a:lumOff val="40000"/>
          </a:schemeClr>
        </a:solidFill>
      </dgm:spPr>
      <dgm:t>
        <a:bodyPr/>
        <a:lstStyle/>
        <a:p>
          <a:r>
            <a:rPr lang="en-US" b="1" dirty="0"/>
            <a:t>Understand the Mission and Vision</a:t>
          </a:r>
          <a:endParaRPr lang="en-US" dirty="0"/>
        </a:p>
      </dgm:t>
    </dgm:pt>
    <dgm:pt modelId="{8B11EE5E-B9CF-4582-B1AD-690C55332B51}" type="parTrans" cxnId="{E961DB19-EB55-45BE-B565-763238DB5B4E}">
      <dgm:prSet/>
      <dgm:spPr/>
      <dgm:t>
        <a:bodyPr/>
        <a:lstStyle/>
        <a:p>
          <a:endParaRPr lang="en-US"/>
        </a:p>
      </dgm:t>
    </dgm:pt>
    <dgm:pt modelId="{A1BA921F-6128-42D9-A48C-0B73D83C6FA4}" type="sibTrans" cxnId="{E961DB19-EB55-45BE-B565-763238DB5B4E}">
      <dgm:prSet/>
      <dgm:spPr/>
      <dgm:t>
        <a:bodyPr/>
        <a:lstStyle/>
        <a:p>
          <a:endParaRPr lang="en-US"/>
        </a:p>
      </dgm:t>
    </dgm:pt>
    <dgm:pt modelId="{A44C4772-6C68-4C08-9EC7-3514EB0005E9}">
      <dgm:prSet phldrT="[Text]"/>
      <dgm:spPr>
        <a:solidFill>
          <a:schemeClr val="tx2">
            <a:lumMod val="60000"/>
            <a:lumOff val="40000"/>
          </a:schemeClr>
        </a:solidFill>
      </dgm:spPr>
      <dgm:t>
        <a:bodyPr/>
        <a:lstStyle/>
        <a:p>
          <a:r>
            <a:rPr lang="en-US" b="1" dirty="0"/>
            <a:t>Identify Objective </a:t>
          </a:r>
          <a:endParaRPr lang="en-US" dirty="0"/>
        </a:p>
      </dgm:t>
    </dgm:pt>
    <dgm:pt modelId="{4EA45E69-074C-4D25-8B8D-E25157EAD547}" type="parTrans" cxnId="{B470D980-5E11-4134-9AB7-13F9EE360059}">
      <dgm:prSet/>
      <dgm:spPr/>
      <dgm:t>
        <a:bodyPr/>
        <a:lstStyle/>
        <a:p>
          <a:endParaRPr lang="en-US"/>
        </a:p>
      </dgm:t>
    </dgm:pt>
    <dgm:pt modelId="{CCE551F5-15F5-435F-9588-7BCBE7492344}" type="sibTrans" cxnId="{B470D980-5E11-4134-9AB7-13F9EE360059}">
      <dgm:prSet/>
      <dgm:spPr/>
      <dgm:t>
        <a:bodyPr/>
        <a:lstStyle/>
        <a:p>
          <a:endParaRPr lang="en-US"/>
        </a:p>
      </dgm:t>
    </dgm:pt>
    <dgm:pt modelId="{529137EC-F1FB-4CE8-8650-A42BD928525A}">
      <dgm:prSet phldrT="[Text]"/>
      <dgm:spPr>
        <a:solidFill>
          <a:schemeClr val="tx2">
            <a:lumMod val="60000"/>
            <a:lumOff val="40000"/>
          </a:schemeClr>
        </a:solidFill>
      </dgm:spPr>
      <dgm:t>
        <a:bodyPr/>
        <a:lstStyle/>
        <a:p>
          <a:r>
            <a:rPr lang="en-US" b="1" dirty="0"/>
            <a:t>Courses of Action</a:t>
          </a:r>
        </a:p>
        <a:p>
          <a:r>
            <a:rPr lang="en-US" b="1" dirty="0"/>
            <a:t>+ Evaluate Alternatives  </a:t>
          </a:r>
          <a:endParaRPr lang="en-US" dirty="0"/>
        </a:p>
      </dgm:t>
    </dgm:pt>
    <dgm:pt modelId="{1784AA95-FCAB-4EC6-9AAA-9F78042BF7B0}" type="parTrans" cxnId="{52E72080-DE1B-4019-92A9-380798DC51EB}">
      <dgm:prSet/>
      <dgm:spPr/>
      <dgm:t>
        <a:bodyPr/>
        <a:lstStyle/>
        <a:p>
          <a:endParaRPr lang="en-US"/>
        </a:p>
      </dgm:t>
    </dgm:pt>
    <dgm:pt modelId="{4FFAAF1E-97ED-4F22-A04D-E664962ED3C4}" type="sibTrans" cxnId="{52E72080-DE1B-4019-92A9-380798DC51EB}">
      <dgm:prSet/>
      <dgm:spPr/>
      <dgm:t>
        <a:bodyPr/>
        <a:lstStyle/>
        <a:p>
          <a:endParaRPr lang="en-US"/>
        </a:p>
      </dgm:t>
    </dgm:pt>
    <dgm:pt modelId="{7F50E735-E255-4C51-9369-1C05CA10F52D}">
      <dgm:prSet phldrT="[Text]"/>
      <dgm:spPr>
        <a:solidFill>
          <a:schemeClr val="tx2">
            <a:lumMod val="60000"/>
            <a:lumOff val="40000"/>
          </a:schemeClr>
        </a:solidFill>
      </dgm:spPr>
      <dgm:t>
        <a:bodyPr/>
        <a:lstStyle/>
        <a:p>
          <a:r>
            <a:rPr lang="en-US" b="1" dirty="0"/>
            <a:t>Choosing a Course of Action </a:t>
          </a:r>
          <a:endParaRPr lang="en-US" dirty="0"/>
        </a:p>
      </dgm:t>
    </dgm:pt>
    <dgm:pt modelId="{8C1DC0EE-9EFF-4F9D-912E-BB8B723B731C}" type="parTrans" cxnId="{86F8D5B5-3A8D-4A9F-9426-0C68F0D10DCC}">
      <dgm:prSet/>
      <dgm:spPr/>
      <dgm:t>
        <a:bodyPr/>
        <a:lstStyle/>
        <a:p>
          <a:endParaRPr lang="en-US"/>
        </a:p>
      </dgm:t>
    </dgm:pt>
    <dgm:pt modelId="{A2A4EA56-46B7-4CF6-B052-B046EAD216E9}" type="sibTrans" cxnId="{86F8D5B5-3A8D-4A9F-9426-0C68F0D10DCC}">
      <dgm:prSet/>
      <dgm:spPr/>
      <dgm:t>
        <a:bodyPr/>
        <a:lstStyle/>
        <a:p>
          <a:endParaRPr lang="en-US"/>
        </a:p>
      </dgm:t>
    </dgm:pt>
    <dgm:pt modelId="{655F75C3-2D91-4DA1-A345-808DB902BB11}">
      <dgm:prSet phldrT="[Text]"/>
      <dgm:spPr>
        <a:solidFill>
          <a:schemeClr val="tx2">
            <a:lumMod val="60000"/>
            <a:lumOff val="40000"/>
          </a:schemeClr>
        </a:solidFill>
      </dgm:spPr>
      <dgm:t>
        <a:bodyPr/>
        <a:lstStyle/>
        <a:p>
          <a:r>
            <a:rPr lang="en-US" b="1" dirty="0"/>
            <a:t>Implement Plan and tasks </a:t>
          </a:r>
          <a:endParaRPr lang="en-US" dirty="0"/>
        </a:p>
      </dgm:t>
    </dgm:pt>
    <dgm:pt modelId="{73326278-C610-4BFF-963A-9AC8DB9918E8}" type="parTrans" cxnId="{428BEBA2-2F22-4DB8-8DD5-51B12D3C7DBC}">
      <dgm:prSet/>
      <dgm:spPr/>
      <dgm:t>
        <a:bodyPr/>
        <a:lstStyle/>
        <a:p>
          <a:endParaRPr lang="en-US"/>
        </a:p>
      </dgm:t>
    </dgm:pt>
    <dgm:pt modelId="{29C3088A-1E15-448B-8A40-FC3F496C03E4}" type="sibTrans" cxnId="{428BEBA2-2F22-4DB8-8DD5-51B12D3C7DBC}">
      <dgm:prSet/>
      <dgm:spPr/>
      <dgm:t>
        <a:bodyPr/>
        <a:lstStyle/>
        <a:p>
          <a:endParaRPr lang="en-US"/>
        </a:p>
      </dgm:t>
    </dgm:pt>
    <dgm:pt modelId="{E2DFCD1D-C87E-45E9-B2C2-F56ACC3D8ED2}">
      <dgm:prSet phldrT="[Text]"/>
      <dgm:spPr>
        <a:solidFill>
          <a:schemeClr val="tx2">
            <a:lumMod val="60000"/>
            <a:lumOff val="40000"/>
          </a:schemeClr>
        </a:solidFill>
      </dgm:spPr>
      <dgm:t>
        <a:bodyPr/>
        <a:lstStyle/>
        <a:p>
          <a:r>
            <a:rPr lang="en-US" b="1" dirty="0"/>
            <a:t>Determine tracking and Evaluate Results </a:t>
          </a:r>
        </a:p>
      </dgm:t>
    </dgm:pt>
    <dgm:pt modelId="{D0B8742A-17D5-43BE-8A03-48BB01C5451E}" type="parTrans" cxnId="{6C418506-3407-4F9B-BBF4-DF822413A946}">
      <dgm:prSet/>
      <dgm:spPr/>
      <dgm:t>
        <a:bodyPr/>
        <a:lstStyle/>
        <a:p>
          <a:endParaRPr lang="en-US"/>
        </a:p>
      </dgm:t>
    </dgm:pt>
    <dgm:pt modelId="{1AFE870D-F07B-4D7C-B8DD-F7509403F2F7}" type="sibTrans" cxnId="{6C418506-3407-4F9B-BBF4-DF822413A946}">
      <dgm:prSet/>
      <dgm:spPr/>
      <dgm:t>
        <a:bodyPr/>
        <a:lstStyle/>
        <a:p>
          <a:endParaRPr lang="en-US"/>
        </a:p>
      </dgm:t>
    </dgm:pt>
    <dgm:pt modelId="{C368DB60-3B20-4540-A413-10D0C3D9BBD4}" type="pres">
      <dgm:prSet presAssocID="{11C22B1B-19F6-478A-8FDA-3CD866D7BC90}" presName="Name0" presStyleCnt="0">
        <dgm:presLayoutVars>
          <dgm:chMax val="1"/>
          <dgm:chPref val="1"/>
          <dgm:dir/>
          <dgm:animOne val="branch"/>
          <dgm:animLvl val="lvl"/>
        </dgm:presLayoutVars>
      </dgm:prSet>
      <dgm:spPr/>
      <dgm:t>
        <a:bodyPr/>
        <a:lstStyle/>
        <a:p>
          <a:pPr rtl="1"/>
          <a:endParaRPr lang="ar-EG"/>
        </a:p>
      </dgm:t>
    </dgm:pt>
    <dgm:pt modelId="{DF3E2512-2841-41A1-8F57-04E6B76763C7}" type="pres">
      <dgm:prSet presAssocID="{A1FE66BD-72F7-486C-8622-EF29307CAD28}" presName="Parent" presStyleLbl="node0" presStyleIdx="0" presStyleCnt="1" custScaleX="106788">
        <dgm:presLayoutVars>
          <dgm:chMax val="6"/>
          <dgm:chPref val="6"/>
        </dgm:presLayoutVars>
      </dgm:prSet>
      <dgm:spPr/>
      <dgm:t>
        <a:bodyPr/>
        <a:lstStyle/>
        <a:p>
          <a:pPr rtl="1"/>
          <a:endParaRPr lang="ar-EG"/>
        </a:p>
      </dgm:t>
    </dgm:pt>
    <dgm:pt modelId="{F3BC1AA6-D1A4-4612-A2F7-5F2D848DF0AE}" type="pres">
      <dgm:prSet presAssocID="{343096A7-56E1-49DC-854A-A91832CA5579}" presName="Accent1" presStyleCnt="0"/>
      <dgm:spPr/>
    </dgm:pt>
    <dgm:pt modelId="{5B2D7B41-A57C-467E-ABD5-10E90474FC33}" type="pres">
      <dgm:prSet presAssocID="{343096A7-56E1-49DC-854A-A91832CA5579}" presName="Accent" presStyleLbl="bgShp" presStyleIdx="0" presStyleCnt="6"/>
      <dgm:spPr/>
    </dgm:pt>
    <dgm:pt modelId="{6BD92507-AECA-47CE-B13E-223EEE65664C}" type="pres">
      <dgm:prSet presAssocID="{343096A7-56E1-49DC-854A-A91832CA5579}" presName="Child1" presStyleLbl="node1" presStyleIdx="0" presStyleCnt="6">
        <dgm:presLayoutVars>
          <dgm:chMax val="0"/>
          <dgm:chPref val="0"/>
          <dgm:bulletEnabled val="1"/>
        </dgm:presLayoutVars>
      </dgm:prSet>
      <dgm:spPr/>
      <dgm:t>
        <a:bodyPr/>
        <a:lstStyle/>
        <a:p>
          <a:pPr rtl="1"/>
          <a:endParaRPr lang="ar-EG"/>
        </a:p>
      </dgm:t>
    </dgm:pt>
    <dgm:pt modelId="{EF881562-81A9-4C47-A844-D7EB436DE631}" type="pres">
      <dgm:prSet presAssocID="{A44C4772-6C68-4C08-9EC7-3514EB0005E9}" presName="Accent2" presStyleCnt="0"/>
      <dgm:spPr/>
    </dgm:pt>
    <dgm:pt modelId="{9CE4C26F-93B8-43B2-9502-C88624DB6C96}" type="pres">
      <dgm:prSet presAssocID="{A44C4772-6C68-4C08-9EC7-3514EB0005E9}" presName="Accent" presStyleLbl="bgShp" presStyleIdx="1" presStyleCnt="6"/>
      <dgm:spPr/>
    </dgm:pt>
    <dgm:pt modelId="{FFCC96D5-09B9-4C40-B953-B9F199EFEBB0}" type="pres">
      <dgm:prSet presAssocID="{A44C4772-6C68-4C08-9EC7-3514EB0005E9}" presName="Child2" presStyleLbl="node1" presStyleIdx="1" presStyleCnt="6">
        <dgm:presLayoutVars>
          <dgm:chMax val="0"/>
          <dgm:chPref val="0"/>
          <dgm:bulletEnabled val="1"/>
        </dgm:presLayoutVars>
      </dgm:prSet>
      <dgm:spPr/>
      <dgm:t>
        <a:bodyPr/>
        <a:lstStyle/>
        <a:p>
          <a:pPr rtl="1"/>
          <a:endParaRPr lang="ar-EG"/>
        </a:p>
      </dgm:t>
    </dgm:pt>
    <dgm:pt modelId="{F640D3EF-B0E5-45F3-A7CF-024AC07E39FE}" type="pres">
      <dgm:prSet presAssocID="{529137EC-F1FB-4CE8-8650-A42BD928525A}" presName="Accent3" presStyleCnt="0"/>
      <dgm:spPr/>
    </dgm:pt>
    <dgm:pt modelId="{3227078A-FCFC-416C-9E37-0B411E854B4C}" type="pres">
      <dgm:prSet presAssocID="{529137EC-F1FB-4CE8-8650-A42BD928525A}" presName="Accent" presStyleLbl="bgShp" presStyleIdx="2" presStyleCnt="6"/>
      <dgm:spPr/>
    </dgm:pt>
    <dgm:pt modelId="{96CC97BA-E244-4D1B-B79E-5529BAAC6C3D}" type="pres">
      <dgm:prSet presAssocID="{529137EC-F1FB-4CE8-8650-A42BD928525A}" presName="Child3" presStyleLbl="node1" presStyleIdx="2" presStyleCnt="6">
        <dgm:presLayoutVars>
          <dgm:chMax val="0"/>
          <dgm:chPref val="0"/>
          <dgm:bulletEnabled val="1"/>
        </dgm:presLayoutVars>
      </dgm:prSet>
      <dgm:spPr/>
      <dgm:t>
        <a:bodyPr/>
        <a:lstStyle/>
        <a:p>
          <a:pPr rtl="1"/>
          <a:endParaRPr lang="ar-EG"/>
        </a:p>
      </dgm:t>
    </dgm:pt>
    <dgm:pt modelId="{2877F853-76FC-42BF-8B4B-6A492AAB8D3D}" type="pres">
      <dgm:prSet presAssocID="{7F50E735-E255-4C51-9369-1C05CA10F52D}" presName="Accent4" presStyleCnt="0"/>
      <dgm:spPr/>
    </dgm:pt>
    <dgm:pt modelId="{8145D9ED-5DD0-4CF3-A44A-1F058E633211}" type="pres">
      <dgm:prSet presAssocID="{7F50E735-E255-4C51-9369-1C05CA10F52D}" presName="Accent" presStyleLbl="bgShp" presStyleIdx="3" presStyleCnt="6"/>
      <dgm:spPr/>
    </dgm:pt>
    <dgm:pt modelId="{92996105-5833-4423-A417-998A2D5E1A0B}" type="pres">
      <dgm:prSet presAssocID="{7F50E735-E255-4C51-9369-1C05CA10F52D}" presName="Child4" presStyleLbl="node1" presStyleIdx="3" presStyleCnt="6">
        <dgm:presLayoutVars>
          <dgm:chMax val="0"/>
          <dgm:chPref val="0"/>
          <dgm:bulletEnabled val="1"/>
        </dgm:presLayoutVars>
      </dgm:prSet>
      <dgm:spPr/>
      <dgm:t>
        <a:bodyPr/>
        <a:lstStyle/>
        <a:p>
          <a:pPr rtl="1"/>
          <a:endParaRPr lang="ar-EG"/>
        </a:p>
      </dgm:t>
    </dgm:pt>
    <dgm:pt modelId="{561BA1C7-A5F5-41F1-84C6-D7FCB32AD3CC}" type="pres">
      <dgm:prSet presAssocID="{655F75C3-2D91-4DA1-A345-808DB902BB11}" presName="Accent5" presStyleCnt="0"/>
      <dgm:spPr/>
    </dgm:pt>
    <dgm:pt modelId="{59EB559D-61E0-4F92-A4D9-ECA4AF814075}" type="pres">
      <dgm:prSet presAssocID="{655F75C3-2D91-4DA1-A345-808DB902BB11}" presName="Accent" presStyleLbl="bgShp" presStyleIdx="4" presStyleCnt="6"/>
      <dgm:spPr/>
    </dgm:pt>
    <dgm:pt modelId="{13090AF2-0459-40C6-857C-7A926FA47BAA}" type="pres">
      <dgm:prSet presAssocID="{655F75C3-2D91-4DA1-A345-808DB902BB11}" presName="Child5" presStyleLbl="node1" presStyleIdx="4" presStyleCnt="6">
        <dgm:presLayoutVars>
          <dgm:chMax val="0"/>
          <dgm:chPref val="0"/>
          <dgm:bulletEnabled val="1"/>
        </dgm:presLayoutVars>
      </dgm:prSet>
      <dgm:spPr/>
      <dgm:t>
        <a:bodyPr/>
        <a:lstStyle/>
        <a:p>
          <a:pPr rtl="1"/>
          <a:endParaRPr lang="ar-EG"/>
        </a:p>
      </dgm:t>
    </dgm:pt>
    <dgm:pt modelId="{93E5A326-F112-4556-8034-4246B5C1A651}" type="pres">
      <dgm:prSet presAssocID="{E2DFCD1D-C87E-45E9-B2C2-F56ACC3D8ED2}" presName="Accent6" presStyleCnt="0"/>
      <dgm:spPr/>
    </dgm:pt>
    <dgm:pt modelId="{3C244B13-E6BE-4EC2-A07E-BDC2C8BA0521}" type="pres">
      <dgm:prSet presAssocID="{E2DFCD1D-C87E-45E9-B2C2-F56ACC3D8ED2}" presName="Accent" presStyleLbl="bgShp" presStyleIdx="5" presStyleCnt="6"/>
      <dgm:spPr/>
    </dgm:pt>
    <dgm:pt modelId="{5AC89801-35BE-4EBE-A969-889635EBF445}" type="pres">
      <dgm:prSet presAssocID="{E2DFCD1D-C87E-45E9-B2C2-F56ACC3D8ED2}" presName="Child6" presStyleLbl="node1" presStyleIdx="5" presStyleCnt="6">
        <dgm:presLayoutVars>
          <dgm:chMax val="0"/>
          <dgm:chPref val="0"/>
          <dgm:bulletEnabled val="1"/>
        </dgm:presLayoutVars>
      </dgm:prSet>
      <dgm:spPr/>
      <dgm:t>
        <a:bodyPr/>
        <a:lstStyle/>
        <a:p>
          <a:pPr rtl="1"/>
          <a:endParaRPr lang="ar-EG"/>
        </a:p>
      </dgm:t>
    </dgm:pt>
  </dgm:ptLst>
  <dgm:cxnLst>
    <dgm:cxn modelId="{0017427E-A1E9-4B5E-9189-ED5B65893981}" type="presOf" srcId="{343096A7-56E1-49DC-854A-A91832CA5579}" destId="{6BD92507-AECA-47CE-B13E-223EEE65664C}" srcOrd="0" destOrd="0" presId="urn:microsoft.com/office/officeart/2011/layout/HexagonRadial"/>
    <dgm:cxn modelId="{E961DB19-EB55-45BE-B565-763238DB5B4E}" srcId="{A1FE66BD-72F7-486C-8622-EF29307CAD28}" destId="{343096A7-56E1-49DC-854A-A91832CA5579}" srcOrd="0" destOrd="0" parTransId="{8B11EE5E-B9CF-4582-B1AD-690C55332B51}" sibTransId="{A1BA921F-6128-42D9-A48C-0B73D83C6FA4}"/>
    <dgm:cxn modelId="{99A8EAA4-2F75-4295-A582-E40C92083460}" type="presOf" srcId="{E2DFCD1D-C87E-45E9-B2C2-F56ACC3D8ED2}" destId="{5AC89801-35BE-4EBE-A969-889635EBF445}" srcOrd="0" destOrd="0" presId="urn:microsoft.com/office/officeart/2011/layout/HexagonRadial"/>
    <dgm:cxn modelId="{8F3E631B-2768-4EC1-8D03-4D93545AD83A}" type="presOf" srcId="{7F50E735-E255-4C51-9369-1C05CA10F52D}" destId="{92996105-5833-4423-A417-998A2D5E1A0B}" srcOrd="0" destOrd="0" presId="urn:microsoft.com/office/officeart/2011/layout/HexagonRadial"/>
    <dgm:cxn modelId="{451040F2-6E18-4A51-A985-628E0A578321}" type="presOf" srcId="{11C22B1B-19F6-478A-8FDA-3CD866D7BC90}" destId="{C368DB60-3B20-4540-A413-10D0C3D9BBD4}" srcOrd="0" destOrd="0" presId="urn:microsoft.com/office/officeart/2011/layout/HexagonRadial"/>
    <dgm:cxn modelId="{86F8D5B5-3A8D-4A9F-9426-0C68F0D10DCC}" srcId="{A1FE66BD-72F7-486C-8622-EF29307CAD28}" destId="{7F50E735-E255-4C51-9369-1C05CA10F52D}" srcOrd="3" destOrd="0" parTransId="{8C1DC0EE-9EFF-4F9D-912E-BB8B723B731C}" sibTransId="{A2A4EA56-46B7-4CF6-B052-B046EAD216E9}"/>
    <dgm:cxn modelId="{66F8A8DE-0E74-42A7-9112-EA82BEBA81D2}" type="presOf" srcId="{529137EC-F1FB-4CE8-8650-A42BD928525A}" destId="{96CC97BA-E244-4D1B-B79E-5529BAAC6C3D}" srcOrd="0" destOrd="0" presId="urn:microsoft.com/office/officeart/2011/layout/HexagonRadial"/>
    <dgm:cxn modelId="{428BEBA2-2F22-4DB8-8DD5-51B12D3C7DBC}" srcId="{A1FE66BD-72F7-486C-8622-EF29307CAD28}" destId="{655F75C3-2D91-4DA1-A345-808DB902BB11}" srcOrd="4" destOrd="0" parTransId="{73326278-C610-4BFF-963A-9AC8DB9918E8}" sibTransId="{29C3088A-1E15-448B-8A40-FC3F496C03E4}"/>
    <dgm:cxn modelId="{5A300732-3271-4771-9B78-386389B4DC19}" srcId="{11C22B1B-19F6-478A-8FDA-3CD866D7BC90}" destId="{A1FE66BD-72F7-486C-8622-EF29307CAD28}" srcOrd="0" destOrd="0" parTransId="{75E8F34C-2C01-46B8-845C-998C86616EE1}" sibTransId="{0645D22F-3FE3-4184-B10B-1143D4D78C27}"/>
    <dgm:cxn modelId="{52E72080-DE1B-4019-92A9-380798DC51EB}" srcId="{A1FE66BD-72F7-486C-8622-EF29307CAD28}" destId="{529137EC-F1FB-4CE8-8650-A42BD928525A}" srcOrd="2" destOrd="0" parTransId="{1784AA95-FCAB-4EC6-9AAA-9F78042BF7B0}" sibTransId="{4FFAAF1E-97ED-4F22-A04D-E664962ED3C4}"/>
    <dgm:cxn modelId="{E1FF1E65-C232-4135-89DA-EC40A7FAEC94}" type="presOf" srcId="{A44C4772-6C68-4C08-9EC7-3514EB0005E9}" destId="{FFCC96D5-09B9-4C40-B953-B9F199EFEBB0}" srcOrd="0" destOrd="0" presId="urn:microsoft.com/office/officeart/2011/layout/HexagonRadial"/>
    <dgm:cxn modelId="{B470D980-5E11-4134-9AB7-13F9EE360059}" srcId="{A1FE66BD-72F7-486C-8622-EF29307CAD28}" destId="{A44C4772-6C68-4C08-9EC7-3514EB0005E9}" srcOrd="1" destOrd="0" parTransId="{4EA45E69-074C-4D25-8B8D-E25157EAD547}" sibTransId="{CCE551F5-15F5-435F-9588-7BCBE7492344}"/>
    <dgm:cxn modelId="{AACE04C1-899A-4864-A37A-CAC8FF9596C9}" type="presOf" srcId="{A1FE66BD-72F7-486C-8622-EF29307CAD28}" destId="{DF3E2512-2841-41A1-8F57-04E6B76763C7}" srcOrd="0" destOrd="0" presId="urn:microsoft.com/office/officeart/2011/layout/HexagonRadial"/>
    <dgm:cxn modelId="{6C418506-3407-4F9B-BBF4-DF822413A946}" srcId="{A1FE66BD-72F7-486C-8622-EF29307CAD28}" destId="{E2DFCD1D-C87E-45E9-B2C2-F56ACC3D8ED2}" srcOrd="5" destOrd="0" parTransId="{D0B8742A-17D5-43BE-8A03-48BB01C5451E}" sibTransId="{1AFE870D-F07B-4D7C-B8DD-F7509403F2F7}"/>
    <dgm:cxn modelId="{36596E23-0BDC-43A8-AFDC-0006E6C3A302}" type="presOf" srcId="{655F75C3-2D91-4DA1-A345-808DB902BB11}" destId="{13090AF2-0459-40C6-857C-7A926FA47BAA}" srcOrd="0" destOrd="0" presId="urn:microsoft.com/office/officeart/2011/layout/HexagonRadial"/>
    <dgm:cxn modelId="{55B687E8-E90C-4BF8-84FA-57D0EB8EA71E}" type="presParOf" srcId="{C368DB60-3B20-4540-A413-10D0C3D9BBD4}" destId="{DF3E2512-2841-41A1-8F57-04E6B76763C7}" srcOrd="0" destOrd="0" presId="urn:microsoft.com/office/officeart/2011/layout/HexagonRadial"/>
    <dgm:cxn modelId="{FC61F0B5-1A01-4CE9-8A90-7C726A216652}" type="presParOf" srcId="{C368DB60-3B20-4540-A413-10D0C3D9BBD4}" destId="{F3BC1AA6-D1A4-4612-A2F7-5F2D848DF0AE}" srcOrd="1" destOrd="0" presId="urn:microsoft.com/office/officeart/2011/layout/HexagonRadial"/>
    <dgm:cxn modelId="{56415785-D85E-4197-9C11-70FDD6A9FC23}" type="presParOf" srcId="{F3BC1AA6-D1A4-4612-A2F7-5F2D848DF0AE}" destId="{5B2D7B41-A57C-467E-ABD5-10E90474FC33}" srcOrd="0" destOrd="0" presId="urn:microsoft.com/office/officeart/2011/layout/HexagonRadial"/>
    <dgm:cxn modelId="{FD1540BD-51F4-4164-B7B1-0C6533057D14}" type="presParOf" srcId="{C368DB60-3B20-4540-A413-10D0C3D9BBD4}" destId="{6BD92507-AECA-47CE-B13E-223EEE65664C}" srcOrd="2" destOrd="0" presId="urn:microsoft.com/office/officeart/2011/layout/HexagonRadial"/>
    <dgm:cxn modelId="{52B5F281-A53E-45D2-A1EB-0687FC33EEC4}" type="presParOf" srcId="{C368DB60-3B20-4540-A413-10D0C3D9BBD4}" destId="{EF881562-81A9-4C47-A844-D7EB436DE631}" srcOrd="3" destOrd="0" presId="urn:microsoft.com/office/officeart/2011/layout/HexagonRadial"/>
    <dgm:cxn modelId="{48C4EC01-36D4-4B6A-9EEA-39F9F93F1B01}" type="presParOf" srcId="{EF881562-81A9-4C47-A844-D7EB436DE631}" destId="{9CE4C26F-93B8-43B2-9502-C88624DB6C96}" srcOrd="0" destOrd="0" presId="urn:microsoft.com/office/officeart/2011/layout/HexagonRadial"/>
    <dgm:cxn modelId="{0D92FE60-C5F0-4DA6-82EB-060723DF0612}" type="presParOf" srcId="{C368DB60-3B20-4540-A413-10D0C3D9BBD4}" destId="{FFCC96D5-09B9-4C40-B953-B9F199EFEBB0}" srcOrd="4" destOrd="0" presId="urn:microsoft.com/office/officeart/2011/layout/HexagonRadial"/>
    <dgm:cxn modelId="{27240109-9124-471E-AF72-850D8B9DA360}" type="presParOf" srcId="{C368DB60-3B20-4540-A413-10D0C3D9BBD4}" destId="{F640D3EF-B0E5-45F3-A7CF-024AC07E39FE}" srcOrd="5" destOrd="0" presId="urn:microsoft.com/office/officeart/2011/layout/HexagonRadial"/>
    <dgm:cxn modelId="{7B5D54F1-F727-4B88-AED6-EE0920E1292E}" type="presParOf" srcId="{F640D3EF-B0E5-45F3-A7CF-024AC07E39FE}" destId="{3227078A-FCFC-416C-9E37-0B411E854B4C}" srcOrd="0" destOrd="0" presId="urn:microsoft.com/office/officeart/2011/layout/HexagonRadial"/>
    <dgm:cxn modelId="{67534052-C8A4-4A12-A615-C0752ECE8B8B}" type="presParOf" srcId="{C368DB60-3B20-4540-A413-10D0C3D9BBD4}" destId="{96CC97BA-E244-4D1B-B79E-5529BAAC6C3D}" srcOrd="6" destOrd="0" presId="urn:microsoft.com/office/officeart/2011/layout/HexagonRadial"/>
    <dgm:cxn modelId="{E0862322-DBD6-4AE4-87E4-04A9C26A536A}" type="presParOf" srcId="{C368DB60-3B20-4540-A413-10D0C3D9BBD4}" destId="{2877F853-76FC-42BF-8B4B-6A492AAB8D3D}" srcOrd="7" destOrd="0" presId="urn:microsoft.com/office/officeart/2011/layout/HexagonRadial"/>
    <dgm:cxn modelId="{F919444A-BC09-4C38-8D40-BA330A22E4FC}" type="presParOf" srcId="{2877F853-76FC-42BF-8B4B-6A492AAB8D3D}" destId="{8145D9ED-5DD0-4CF3-A44A-1F058E633211}" srcOrd="0" destOrd="0" presId="urn:microsoft.com/office/officeart/2011/layout/HexagonRadial"/>
    <dgm:cxn modelId="{76E0FF1F-E0F5-4369-8B1C-30A8F1E50730}" type="presParOf" srcId="{C368DB60-3B20-4540-A413-10D0C3D9BBD4}" destId="{92996105-5833-4423-A417-998A2D5E1A0B}" srcOrd="8" destOrd="0" presId="urn:microsoft.com/office/officeart/2011/layout/HexagonRadial"/>
    <dgm:cxn modelId="{6A4467EF-11CB-45B9-AC51-712DABCF1EB7}" type="presParOf" srcId="{C368DB60-3B20-4540-A413-10D0C3D9BBD4}" destId="{561BA1C7-A5F5-41F1-84C6-D7FCB32AD3CC}" srcOrd="9" destOrd="0" presId="urn:microsoft.com/office/officeart/2011/layout/HexagonRadial"/>
    <dgm:cxn modelId="{13ED2A99-98EE-43CB-9077-8D7AC4F468FD}" type="presParOf" srcId="{561BA1C7-A5F5-41F1-84C6-D7FCB32AD3CC}" destId="{59EB559D-61E0-4F92-A4D9-ECA4AF814075}" srcOrd="0" destOrd="0" presId="urn:microsoft.com/office/officeart/2011/layout/HexagonRadial"/>
    <dgm:cxn modelId="{1F984AFE-236D-4D56-BBFE-1681A4F70C0D}" type="presParOf" srcId="{C368DB60-3B20-4540-A413-10D0C3D9BBD4}" destId="{13090AF2-0459-40C6-857C-7A926FA47BAA}" srcOrd="10" destOrd="0" presId="urn:microsoft.com/office/officeart/2011/layout/HexagonRadial"/>
    <dgm:cxn modelId="{C2BADD5A-4833-4089-93A4-7232260BDA67}" type="presParOf" srcId="{C368DB60-3B20-4540-A413-10D0C3D9BBD4}" destId="{93E5A326-F112-4556-8034-4246B5C1A651}" srcOrd="11" destOrd="0" presId="urn:microsoft.com/office/officeart/2011/layout/HexagonRadial"/>
    <dgm:cxn modelId="{856EC4AD-6985-4642-B807-934A29574631}" type="presParOf" srcId="{93E5A326-F112-4556-8034-4246B5C1A651}" destId="{3C244B13-E6BE-4EC2-A07E-BDC2C8BA0521}" srcOrd="0" destOrd="0" presId="urn:microsoft.com/office/officeart/2011/layout/HexagonRadial"/>
    <dgm:cxn modelId="{EDB276F0-9BD5-413A-8CAA-7688D6CC8697}" type="presParOf" srcId="{C368DB60-3B20-4540-A413-10D0C3D9BBD4}" destId="{5AC89801-35BE-4EBE-A969-889635EBF445}"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1C22B1B-19F6-478A-8FDA-3CD866D7BC90}"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A1FE66BD-72F7-486C-8622-EF29307CAD28}">
      <dgm:prSet phldrT="[Text]" custT="1"/>
      <dgm:spPr>
        <a:solidFill>
          <a:srgbClr val="2D80DB"/>
        </a:solidFill>
      </dgm:spPr>
      <dgm:t>
        <a:bodyPr/>
        <a:lstStyle/>
        <a:p>
          <a:r>
            <a:rPr lang="en-US" sz="2200" b="1" dirty="0"/>
            <a:t>Planning Steps</a:t>
          </a:r>
        </a:p>
      </dgm:t>
    </dgm:pt>
    <dgm:pt modelId="{75E8F34C-2C01-46B8-845C-998C86616EE1}" type="parTrans" cxnId="{5A300732-3271-4771-9B78-386389B4DC19}">
      <dgm:prSet/>
      <dgm:spPr/>
      <dgm:t>
        <a:bodyPr/>
        <a:lstStyle/>
        <a:p>
          <a:endParaRPr lang="en-US"/>
        </a:p>
      </dgm:t>
    </dgm:pt>
    <dgm:pt modelId="{0645D22F-3FE3-4184-B10B-1143D4D78C27}" type="sibTrans" cxnId="{5A300732-3271-4771-9B78-386389B4DC19}">
      <dgm:prSet/>
      <dgm:spPr/>
      <dgm:t>
        <a:bodyPr/>
        <a:lstStyle/>
        <a:p>
          <a:endParaRPr lang="en-US"/>
        </a:p>
      </dgm:t>
    </dgm:pt>
    <dgm:pt modelId="{343096A7-56E1-49DC-854A-A91832CA5579}">
      <dgm:prSet phldrT="[Text]"/>
      <dgm:spPr>
        <a:solidFill>
          <a:schemeClr val="tx2">
            <a:lumMod val="60000"/>
            <a:lumOff val="40000"/>
          </a:schemeClr>
        </a:solidFill>
      </dgm:spPr>
      <dgm:t>
        <a:bodyPr/>
        <a:lstStyle/>
        <a:p>
          <a:r>
            <a:rPr lang="en-US" b="1" dirty="0"/>
            <a:t>Understand the Mission and Vision</a:t>
          </a:r>
          <a:endParaRPr lang="en-US" dirty="0"/>
        </a:p>
      </dgm:t>
    </dgm:pt>
    <dgm:pt modelId="{8B11EE5E-B9CF-4582-B1AD-690C55332B51}" type="parTrans" cxnId="{E961DB19-EB55-45BE-B565-763238DB5B4E}">
      <dgm:prSet/>
      <dgm:spPr/>
      <dgm:t>
        <a:bodyPr/>
        <a:lstStyle/>
        <a:p>
          <a:endParaRPr lang="en-US"/>
        </a:p>
      </dgm:t>
    </dgm:pt>
    <dgm:pt modelId="{A1BA921F-6128-42D9-A48C-0B73D83C6FA4}" type="sibTrans" cxnId="{E961DB19-EB55-45BE-B565-763238DB5B4E}">
      <dgm:prSet/>
      <dgm:spPr/>
      <dgm:t>
        <a:bodyPr/>
        <a:lstStyle/>
        <a:p>
          <a:endParaRPr lang="en-US"/>
        </a:p>
      </dgm:t>
    </dgm:pt>
    <dgm:pt modelId="{A44C4772-6C68-4C08-9EC7-3514EB0005E9}">
      <dgm:prSet phldrT="[Text]"/>
      <dgm:spPr>
        <a:solidFill>
          <a:schemeClr val="tx2">
            <a:lumMod val="60000"/>
            <a:lumOff val="40000"/>
          </a:schemeClr>
        </a:solidFill>
      </dgm:spPr>
      <dgm:t>
        <a:bodyPr/>
        <a:lstStyle/>
        <a:p>
          <a:r>
            <a:rPr lang="en-US" b="1" dirty="0"/>
            <a:t>Identify Objective </a:t>
          </a:r>
          <a:endParaRPr lang="en-US" dirty="0"/>
        </a:p>
      </dgm:t>
    </dgm:pt>
    <dgm:pt modelId="{4EA45E69-074C-4D25-8B8D-E25157EAD547}" type="parTrans" cxnId="{B470D980-5E11-4134-9AB7-13F9EE360059}">
      <dgm:prSet/>
      <dgm:spPr/>
      <dgm:t>
        <a:bodyPr/>
        <a:lstStyle/>
        <a:p>
          <a:endParaRPr lang="en-US"/>
        </a:p>
      </dgm:t>
    </dgm:pt>
    <dgm:pt modelId="{CCE551F5-15F5-435F-9588-7BCBE7492344}" type="sibTrans" cxnId="{B470D980-5E11-4134-9AB7-13F9EE360059}">
      <dgm:prSet/>
      <dgm:spPr/>
      <dgm:t>
        <a:bodyPr/>
        <a:lstStyle/>
        <a:p>
          <a:endParaRPr lang="en-US"/>
        </a:p>
      </dgm:t>
    </dgm:pt>
    <dgm:pt modelId="{529137EC-F1FB-4CE8-8650-A42BD928525A}">
      <dgm:prSet phldrT="[Text]"/>
      <dgm:spPr>
        <a:solidFill>
          <a:schemeClr val="tx2">
            <a:lumMod val="60000"/>
            <a:lumOff val="40000"/>
          </a:schemeClr>
        </a:solidFill>
      </dgm:spPr>
      <dgm:t>
        <a:bodyPr/>
        <a:lstStyle/>
        <a:p>
          <a:r>
            <a:rPr lang="en-US" b="1" dirty="0"/>
            <a:t>Courses of Action</a:t>
          </a:r>
        </a:p>
        <a:p>
          <a:r>
            <a:rPr lang="en-US" b="1" dirty="0"/>
            <a:t>+ Evaluate Alternatives  </a:t>
          </a:r>
          <a:endParaRPr lang="en-US" dirty="0"/>
        </a:p>
      </dgm:t>
    </dgm:pt>
    <dgm:pt modelId="{1784AA95-FCAB-4EC6-9AAA-9F78042BF7B0}" type="parTrans" cxnId="{52E72080-DE1B-4019-92A9-380798DC51EB}">
      <dgm:prSet/>
      <dgm:spPr/>
      <dgm:t>
        <a:bodyPr/>
        <a:lstStyle/>
        <a:p>
          <a:endParaRPr lang="en-US"/>
        </a:p>
      </dgm:t>
    </dgm:pt>
    <dgm:pt modelId="{4FFAAF1E-97ED-4F22-A04D-E664962ED3C4}" type="sibTrans" cxnId="{52E72080-DE1B-4019-92A9-380798DC51EB}">
      <dgm:prSet/>
      <dgm:spPr/>
      <dgm:t>
        <a:bodyPr/>
        <a:lstStyle/>
        <a:p>
          <a:endParaRPr lang="en-US"/>
        </a:p>
      </dgm:t>
    </dgm:pt>
    <dgm:pt modelId="{7F50E735-E255-4C51-9369-1C05CA10F52D}">
      <dgm:prSet phldrT="[Text]"/>
      <dgm:spPr>
        <a:solidFill>
          <a:schemeClr val="tx2">
            <a:lumMod val="60000"/>
            <a:lumOff val="40000"/>
          </a:schemeClr>
        </a:solidFill>
      </dgm:spPr>
      <dgm:t>
        <a:bodyPr/>
        <a:lstStyle/>
        <a:p>
          <a:r>
            <a:rPr lang="en-US" b="1" dirty="0"/>
            <a:t>Choosing a Course of Action </a:t>
          </a:r>
          <a:endParaRPr lang="en-US" dirty="0"/>
        </a:p>
      </dgm:t>
    </dgm:pt>
    <dgm:pt modelId="{8C1DC0EE-9EFF-4F9D-912E-BB8B723B731C}" type="parTrans" cxnId="{86F8D5B5-3A8D-4A9F-9426-0C68F0D10DCC}">
      <dgm:prSet/>
      <dgm:spPr/>
      <dgm:t>
        <a:bodyPr/>
        <a:lstStyle/>
        <a:p>
          <a:endParaRPr lang="en-US"/>
        </a:p>
      </dgm:t>
    </dgm:pt>
    <dgm:pt modelId="{A2A4EA56-46B7-4CF6-B052-B046EAD216E9}" type="sibTrans" cxnId="{86F8D5B5-3A8D-4A9F-9426-0C68F0D10DCC}">
      <dgm:prSet/>
      <dgm:spPr/>
      <dgm:t>
        <a:bodyPr/>
        <a:lstStyle/>
        <a:p>
          <a:endParaRPr lang="en-US"/>
        </a:p>
      </dgm:t>
    </dgm:pt>
    <dgm:pt modelId="{655F75C3-2D91-4DA1-A345-808DB902BB11}">
      <dgm:prSet phldrT="[Text]"/>
      <dgm:spPr>
        <a:solidFill>
          <a:schemeClr val="tx2">
            <a:lumMod val="60000"/>
            <a:lumOff val="40000"/>
          </a:schemeClr>
        </a:solidFill>
      </dgm:spPr>
      <dgm:t>
        <a:bodyPr/>
        <a:lstStyle/>
        <a:p>
          <a:r>
            <a:rPr lang="en-US" b="1" dirty="0"/>
            <a:t>Implement Plan and tasks </a:t>
          </a:r>
          <a:endParaRPr lang="en-US" dirty="0"/>
        </a:p>
      </dgm:t>
    </dgm:pt>
    <dgm:pt modelId="{73326278-C610-4BFF-963A-9AC8DB9918E8}" type="parTrans" cxnId="{428BEBA2-2F22-4DB8-8DD5-51B12D3C7DBC}">
      <dgm:prSet/>
      <dgm:spPr/>
      <dgm:t>
        <a:bodyPr/>
        <a:lstStyle/>
        <a:p>
          <a:endParaRPr lang="en-US"/>
        </a:p>
      </dgm:t>
    </dgm:pt>
    <dgm:pt modelId="{29C3088A-1E15-448B-8A40-FC3F496C03E4}" type="sibTrans" cxnId="{428BEBA2-2F22-4DB8-8DD5-51B12D3C7DBC}">
      <dgm:prSet/>
      <dgm:spPr/>
      <dgm:t>
        <a:bodyPr/>
        <a:lstStyle/>
        <a:p>
          <a:endParaRPr lang="en-US"/>
        </a:p>
      </dgm:t>
    </dgm:pt>
    <dgm:pt modelId="{E2DFCD1D-C87E-45E9-B2C2-F56ACC3D8ED2}">
      <dgm:prSet phldrT="[Text]"/>
      <dgm:spPr>
        <a:solidFill>
          <a:schemeClr val="tx2">
            <a:lumMod val="60000"/>
            <a:lumOff val="40000"/>
          </a:schemeClr>
        </a:solidFill>
      </dgm:spPr>
      <dgm:t>
        <a:bodyPr/>
        <a:lstStyle/>
        <a:p>
          <a:r>
            <a:rPr lang="en-US" b="1" dirty="0"/>
            <a:t>Determine tracking and Evaluate Results </a:t>
          </a:r>
        </a:p>
      </dgm:t>
    </dgm:pt>
    <dgm:pt modelId="{D0B8742A-17D5-43BE-8A03-48BB01C5451E}" type="parTrans" cxnId="{6C418506-3407-4F9B-BBF4-DF822413A946}">
      <dgm:prSet/>
      <dgm:spPr/>
      <dgm:t>
        <a:bodyPr/>
        <a:lstStyle/>
        <a:p>
          <a:endParaRPr lang="en-US"/>
        </a:p>
      </dgm:t>
    </dgm:pt>
    <dgm:pt modelId="{1AFE870D-F07B-4D7C-B8DD-F7509403F2F7}" type="sibTrans" cxnId="{6C418506-3407-4F9B-BBF4-DF822413A946}">
      <dgm:prSet/>
      <dgm:spPr/>
      <dgm:t>
        <a:bodyPr/>
        <a:lstStyle/>
        <a:p>
          <a:endParaRPr lang="en-US"/>
        </a:p>
      </dgm:t>
    </dgm:pt>
    <dgm:pt modelId="{C368DB60-3B20-4540-A413-10D0C3D9BBD4}" type="pres">
      <dgm:prSet presAssocID="{11C22B1B-19F6-478A-8FDA-3CD866D7BC90}" presName="Name0" presStyleCnt="0">
        <dgm:presLayoutVars>
          <dgm:chMax val="1"/>
          <dgm:chPref val="1"/>
          <dgm:dir/>
          <dgm:animOne val="branch"/>
          <dgm:animLvl val="lvl"/>
        </dgm:presLayoutVars>
      </dgm:prSet>
      <dgm:spPr/>
      <dgm:t>
        <a:bodyPr/>
        <a:lstStyle/>
        <a:p>
          <a:pPr rtl="1"/>
          <a:endParaRPr lang="ar-EG"/>
        </a:p>
      </dgm:t>
    </dgm:pt>
    <dgm:pt modelId="{DF3E2512-2841-41A1-8F57-04E6B76763C7}" type="pres">
      <dgm:prSet presAssocID="{A1FE66BD-72F7-486C-8622-EF29307CAD28}" presName="Parent" presStyleLbl="node0" presStyleIdx="0" presStyleCnt="1" custScaleX="106788">
        <dgm:presLayoutVars>
          <dgm:chMax val="6"/>
          <dgm:chPref val="6"/>
        </dgm:presLayoutVars>
      </dgm:prSet>
      <dgm:spPr/>
      <dgm:t>
        <a:bodyPr/>
        <a:lstStyle/>
        <a:p>
          <a:pPr rtl="1"/>
          <a:endParaRPr lang="ar-EG"/>
        </a:p>
      </dgm:t>
    </dgm:pt>
    <dgm:pt modelId="{F3BC1AA6-D1A4-4612-A2F7-5F2D848DF0AE}" type="pres">
      <dgm:prSet presAssocID="{343096A7-56E1-49DC-854A-A91832CA5579}" presName="Accent1" presStyleCnt="0"/>
      <dgm:spPr/>
    </dgm:pt>
    <dgm:pt modelId="{5B2D7B41-A57C-467E-ABD5-10E90474FC33}" type="pres">
      <dgm:prSet presAssocID="{343096A7-56E1-49DC-854A-A91832CA5579}" presName="Accent" presStyleLbl="bgShp" presStyleIdx="0" presStyleCnt="6"/>
      <dgm:spPr/>
    </dgm:pt>
    <dgm:pt modelId="{6BD92507-AECA-47CE-B13E-223EEE65664C}" type="pres">
      <dgm:prSet presAssocID="{343096A7-56E1-49DC-854A-A91832CA5579}" presName="Child1" presStyleLbl="node1" presStyleIdx="0" presStyleCnt="6">
        <dgm:presLayoutVars>
          <dgm:chMax val="0"/>
          <dgm:chPref val="0"/>
          <dgm:bulletEnabled val="1"/>
        </dgm:presLayoutVars>
      </dgm:prSet>
      <dgm:spPr/>
      <dgm:t>
        <a:bodyPr/>
        <a:lstStyle/>
        <a:p>
          <a:pPr rtl="1"/>
          <a:endParaRPr lang="ar-EG"/>
        </a:p>
      </dgm:t>
    </dgm:pt>
    <dgm:pt modelId="{EF881562-81A9-4C47-A844-D7EB436DE631}" type="pres">
      <dgm:prSet presAssocID="{A44C4772-6C68-4C08-9EC7-3514EB0005E9}" presName="Accent2" presStyleCnt="0"/>
      <dgm:spPr/>
    </dgm:pt>
    <dgm:pt modelId="{9CE4C26F-93B8-43B2-9502-C88624DB6C96}" type="pres">
      <dgm:prSet presAssocID="{A44C4772-6C68-4C08-9EC7-3514EB0005E9}" presName="Accent" presStyleLbl="bgShp" presStyleIdx="1" presStyleCnt="6"/>
      <dgm:spPr/>
    </dgm:pt>
    <dgm:pt modelId="{FFCC96D5-09B9-4C40-B953-B9F199EFEBB0}" type="pres">
      <dgm:prSet presAssocID="{A44C4772-6C68-4C08-9EC7-3514EB0005E9}" presName="Child2" presStyleLbl="node1" presStyleIdx="1" presStyleCnt="6">
        <dgm:presLayoutVars>
          <dgm:chMax val="0"/>
          <dgm:chPref val="0"/>
          <dgm:bulletEnabled val="1"/>
        </dgm:presLayoutVars>
      </dgm:prSet>
      <dgm:spPr/>
      <dgm:t>
        <a:bodyPr/>
        <a:lstStyle/>
        <a:p>
          <a:pPr rtl="1"/>
          <a:endParaRPr lang="ar-EG"/>
        </a:p>
      </dgm:t>
    </dgm:pt>
    <dgm:pt modelId="{F640D3EF-B0E5-45F3-A7CF-024AC07E39FE}" type="pres">
      <dgm:prSet presAssocID="{529137EC-F1FB-4CE8-8650-A42BD928525A}" presName="Accent3" presStyleCnt="0"/>
      <dgm:spPr/>
    </dgm:pt>
    <dgm:pt modelId="{3227078A-FCFC-416C-9E37-0B411E854B4C}" type="pres">
      <dgm:prSet presAssocID="{529137EC-F1FB-4CE8-8650-A42BD928525A}" presName="Accent" presStyleLbl="bgShp" presStyleIdx="2" presStyleCnt="6"/>
      <dgm:spPr/>
    </dgm:pt>
    <dgm:pt modelId="{96CC97BA-E244-4D1B-B79E-5529BAAC6C3D}" type="pres">
      <dgm:prSet presAssocID="{529137EC-F1FB-4CE8-8650-A42BD928525A}" presName="Child3" presStyleLbl="node1" presStyleIdx="2" presStyleCnt="6">
        <dgm:presLayoutVars>
          <dgm:chMax val="0"/>
          <dgm:chPref val="0"/>
          <dgm:bulletEnabled val="1"/>
        </dgm:presLayoutVars>
      </dgm:prSet>
      <dgm:spPr/>
      <dgm:t>
        <a:bodyPr/>
        <a:lstStyle/>
        <a:p>
          <a:pPr rtl="1"/>
          <a:endParaRPr lang="ar-EG"/>
        </a:p>
      </dgm:t>
    </dgm:pt>
    <dgm:pt modelId="{2877F853-76FC-42BF-8B4B-6A492AAB8D3D}" type="pres">
      <dgm:prSet presAssocID="{7F50E735-E255-4C51-9369-1C05CA10F52D}" presName="Accent4" presStyleCnt="0"/>
      <dgm:spPr/>
    </dgm:pt>
    <dgm:pt modelId="{8145D9ED-5DD0-4CF3-A44A-1F058E633211}" type="pres">
      <dgm:prSet presAssocID="{7F50E735-E255-4C51-9369-1C05CA10F52D}" presName="Accent" presStyleLbl="bgShp" presStyleIdx="3" presStyleCnt="6"/>
      <dgm:spPr/>
    </dgm:pt>
    <dgm:pt modelId="{92996105-5833-4423-A417-998A2D5E1A0B}" type="pres">
      <dgm:prSet presAssocID="{7F50E735-E255-4C51-9369-1C05CA10F52D}" presName="Child4" presStyleLbl="node1" presStyleIdx="3" presStyleCnt="6">
        <dgm:presLayoutVars>
          <dgm:chMax val="0"/>
          <dgm:chPref val="0"/>
          <dgm:bulletEnabled val="1"/>
        </dgm:presLayoutVars>
      </dgm:prSet>
      <dgm:spPr/>
      <dgm:t>
        <a:bodyPr/>
        <a:lstStyle/>
        <a:p>
          <a:pPr rtl="1"/>
          <a:endParaRPr lang="ar-EG"/>
        </a:p>
      </dgm:t>
    </dgm:pt>
    <dgm:pt modelId="{561BA1C7-A5F5-41F1-84C6-D7FCB32AD3CC}" type="pres">
      <dgm:prSet presAssocID="{655F75C3-2D91-4DA1-A345-808DB902BB11}" presName="Accent5" presStyleCnt="0"/>
      <dgm:spPr/>
    </dgm:pt>
    <dgm:pt modelId="{59EB559D-61E0-4F92-A4D9-ECA4AF814075}" type="pres">
      <dgm:prSet presAssocID="{655F75C3-2D91-4DA1-A345-808DB902BB11}" presName="Accent" presStyleLbl="bgShp" presStyleIdx="4" presStyleCnt="6"/>
      <dgm:spPr/>
    </dgm:pt>
    <dgm:pt modelId="{13090AF2-0459-40C6-857C-7A926FA47BAA}" type="pres">
      <dgm:prSet presAssocID="{655F75C3-2D91-4DA1-A345-808DB902BB11}" presName="Child5" presStyleLbl="node1" presStyleIdx="4" presStyleCnt="6">
        <dgm:presLayoutVars>
          <dgm:chMax val="0"/>
          <dgm:chPref val="0"/>
          <dgm:bulletEnabled val="1"/>
        </dgm:presLayoutVars>
      </dgm:prSet>
      <dgm:spPr/>
      <dgm:t>
        <a:bodyPr/>
        <a:lstStyle/>
        <a:p>
          <a:pPr rtl="1"/>
          <a:endParaRPr lang="ar-EG"/>
        </a:p>
      </dgm:t>
    </dgm:pt>
    <dgm:pt modelId="{93E5A326-F112-4556-8034-4246B5C1A651}" type="pres">
      <dgm:prSet presAssocID="{E2DFCD1D-C87E-45E9-B2C2-F56ACC3D8ED2}" presName="Accent6" presStyleCnt="0"/>
      <dgm:spPr/>
    </dgm:pt>
    <dgm:pt modelId="{3C244B13-E6BE-4EC2-A07E-BDC2C8BA0521}" type="pres">
      <dgm:prSet presAssocID="{E2DFCD1D-C87E-45E9-B2C2-F56ACC3D8ED2}" presName="Accent" presStyleLbl="bgShp" presStyleIdx="5" presStyleCnt="6"/>
      <dgm:spPr/>
    </dgm:pt>
    <dgm:pt modelId="{5AC89801-35BE-4EBE-A969-889635EBF445}" type="pres">
      <dgm:prSet presAssocID="{E2DFCD1D-C87E-45E9-B2C2-F56ACC3D8ED2}" presName="Child6" presStyleLbl="node1" presStyleIdx="5" presStyleCnt="6">
        <dgm:presLayoutVars>
          <dgm:chMax val="0"/>
          <dgm:chPref val="0"/>
          <dgm:bulletEnabled val="1"/>
        </dgm:presLayoutVars>
      </dgm:prSet>
      <dgm:spPr/>
      <dgm:t>
        <a:bodyPr/>
        <a:lstStyle/>
        <a:p>
          <a:pPr rtl="1"/>
          <a:endParaRPr lang="ar-EG"/>
        </a:p>
      </dgm:t>
    </dgm:pt>
  </dgm:ptLst>
  <dgm:cxnLst>
    <dgm:cxn modelId="{0017427E-A1E9-4B5E-9189-ED5B65893981}" type="presOf" srcId="{343096A7-56E1-49DC-854A-A91832CA5579}" destId="{6BD92507-AECA-47CE-B13E-223EEE65664C}" srcOrd="0" destOrd="0" presId="urn:microsoft.com/office/officeart/2011/layout/HexagonRadial"/>
    <dgm:cxn modelId="{E961DB19-EB55-45BE-B565-763238DB5B4E}" srcId="{A1FE66BD-72F7-486C-8622-EF29307CAD28}" destId="{343096A7-56E1-49DC-854A-A91832CA5579}" srcOrd="0" destOrd="0" parTransId="{8B11EE5E-B9CF-4582-B1AD-690C55332B51}" sibTransId="{A1BA921F-6128-42D9-A48C-0B73D83C6FA4}"/>
    <dgm:cxn modelId="{99A8EAA4-2F75-4295-A582-E40C92083460}" type="presOf" srcId="{E2DFCD1D-C87E-45E9-B2C2-F56ACC3D8ED2}" destId="{5AC89801-35BE-4EBE-A969-889635EBF445}" srcOrd="0" destOrd="0" presId="urn:microsoft.com/office/officeart/2011/layout/HexagonRadial"/>
    <dgm:cxn modelId="{8F3E631B-2768-4EC1-8D03-4D93545AD83A}" type="presOf" srcId="{7F50E735-E255-4C51-9369-1C05CA10F52D}" destId="{92996105-5833-4423-A417-998A2D5E1A0B}" srcOrd="0" destOrd="0" presId="urn:microsoft.com/office/officeart/2011/layout/HexagonRadial"/>
    <dgm:cxn modelId="{451040F2-6E18-4A51-A985-628E0A578321}" type="presOf" srcId="{11C22B1B-19F6-478A-8FDA-3CD866D7BC90}" destId="{C368DB60-3B20-4540-A413-10D0C3D9BBD4}" srcOrd="0" destOrd="0" presId="urn:microsoft.com/office/officeart/2011/layout/HexagonRadial"/>
    <dgm:cxn modelId="{86F8D5B5-3A8D-4A9F-9426-0C68F0D10DCC}" srcId="{A1FE66BD-72F7-486C-8622-EF29307CAD28}" destId="{7F50E735-E255-4C51-9369-1C05CA10F52D}" srcOrd="3" destOrd="0" parTransId="{8C1DC0EE-9EFF-4F9D-912E-BB8B723B731C}" sibTransId="{A2A4EA56-46B7-4CF6-B052-B046EAD216E9}"/>
    <dgm:cxn modelId="{66F8A8DE-0E74-42A7-9112-EA82BEBA81D2}" type="presOf" srcId="{529137EC-F1FB-4CE8-8650-A42BD928525A}" destId="{96CC97BA-E244-4D1B-B79E-5529BAAC6C3D}" srcOrd="0" destOrd="0" presId="urn:microsoft.com/office/officeart/2011/layout/HexagonRadial"/>
    <dgm:cxn modelId="{428BEBA2-2F22-4DB8-8DD5-51B12D3C7DBC}" srcId="{A1FE66BD-72F7-486C-8622-EF29307CAD28}" destId="{655F75C3-2D91-4DA1-A345-808DB902BB11}" srcOrd="4" destOrd="0" parTransId="{73326278-C610-4BFF-963A-9AC8DB9918E8}" sibTransId="{29C3088A-1E15-448B-8A40-FC3F496C03E4}"/>
    <dgm:cxn modelId="{5A300732-3271-4771-9B78-386389B4DC19}" srcId="{11C22B1B-19F6-478A-8FDA-3CD866D7BC90}" destId="{A1FE66BD-72F7-486C-8622-EF29307CAD28}" srcOrd="0" destOrd="0" parTransId="{75E8F34C-2C01-46B8-845C-998C86616EE1}" sibTransId="{0645D22F-3FE3-4184-B10B-1143D4D78C27}"/>
    <dgm:cxn modelId="{52E72080-DE1B-4019-92A9-380798DC51EB}" srcId="{A1FE66BD-72F7-486C-8622-EF29307CAD28}" destId="{529137EC-F1FB-4CE8-8650-A42BD928525A}" srcOrd="2" destOrd="0" parTransId="{1784AA95-FCAB-4EC6-9AAA-9F78042BF7B0}" sibTransId="{4FFAAF1E-97ED-4F22-A04D-E664962ED3C4}"/>
    <dgm:cxn modelId="{E1FF1E65-C232-4135-89DA-EC40A7FAEC94}" type="presOf" srcId="{A44C4772-6C68-4C08-9EC7-3514EB0005E9}" destId="{FFCC96D5-09B9-4C40-B953-B9F199EFEBB0}" srcOrd="0" destOrd="0" presId="urn:microsoft.com/office/officeart/2011/layout/HexagonRadial"/>
    <dgm:cxn modelId="{B470D980-5E11-4134-9AB7-13F9EE360059}" srcId="{A1FE66BD-72F7-486C-8622-EF29307CAD28}" destId="{A44C4772-6C68-4C08-9EC7-3514EB0005E9}" srcOrd="1" destOrd="0" parTransId="{4EA45E69-074C-4D25-8B8D-E25157EAD547}" sibTransId="{CCE551F5-15F5-435F-9588-7BCBE7492344}"/>
    <dgm:cxn modelId="{AACE04C1-899A-4864-A37A-CAC8FF9596C9}" type="presOf" srcId="{A1FE66BD-72F7-486C-8622-EF29307CAD28}" destId="{DF3E2512-2841-41A1-8F57-04E6B76763C7}" srcOrd="0" destOrd="0" presId="urn:microsoft.com/office/officeart/2011/layout/HexagonRadial"/>
    <dgm:cxn modelId="{6C418506-3407-4F9B-BBF4-DF822413A946}" srcId="{A1FE66BD-72F7-486C-8622-EF29307CAD28}" destId="{E2DFCD1D-C87E-45E9-B2C2-F56ACC3D8ED2}" srcOrd="5" destOrd="0" parTransId="{D0B8742A-17D5-43BE-8A03-48BB01C5451E}" sibTransId="{1AFE870D-F07B-4D7C-B8DD-F7509403F2F7}"/>
    <dgm:cxn modelId="{36596E23-0BDC-43A8-AFDC-0006E6C3A302}" type="presOf" srcId="{655F75C3-2D91-4DA1-A345-808DB902BB11}" destId="{13090AF2-0459-40C6-857C-7A926FA47BAA}" srcOrd="0" destOrd="0" presId="urn:microsoft.com/office/officeart/2011/layout/HexagonRadial"/>
    <dgm:cxn modelId="{55B687E8-E90C-4BF8-84FA-57D0EB8EA71E}" type="presParOf" srcId="{C368DB60-3B20-4540-A413-10D0C3D9BBD4}" destId="{DF3E2512-2841-41A1-8F57-04E6B76763C7}" srcOrd="0" destOrd="0" presId="urn:microsoft.com/office/officeart/2011/layout/HexagonRadial"/>
    <dgm:cxn modelId="{FC61F0B5-1A01-4CE9-8A90-7C726A216652}" type="presParOf" srcId="{C368DB60-3B20-4540-A413-10D0C3D9BBD4}" destId="{F3BC1AA6-D1A4-4612-A2F7-5F2D848DF0AE}" srcOrd="1" destOrd="0" presId="urn:microsoft.com/office/officeart/2011/layout/HexagonRadial"/>
    <dgm:cxn modelId="{56415785-D85E-4197-9C11-70FDD6A9FC23}" type="presParOf" srcId="{F3BC1AA6-D1A4-4612-A2F7-5F2D848DF0AE}" destId="{5B2D7B41-A57C-467E-ABD5-10E90474FC33}" srcOrd="0" destOrd="0" presId="urn:microsoft.com/office/officeart/2011/layout/HexagonRadial"/>
    <dgm:cxn modelId="{FD1540BD-51F4-4164-B7B1-0C6533057D14}" type="presParOf" srcId="{C368DB60-3B20-4540-A413-10D0C3D9BBD4}" destId="{6BD92507-AECA-47CE-B13E-223EEE65664C}" srcOrd="2" destOrd="0" presId="urn:microsoft.com/office/officeart/2011/layout/HexagonRadial"/>
    <dgm:cxn modelId="{52B5F281-A53E-45D2-A1EB-0687FC33EEC4}" type="presParOf" srcId="{C368DB60-3B20-4540-A413-10D0C3D9BBD4}" destId="{EF881562-81A9-4C47-A844-D7EB436DE631}" srcOrd="3" destOrd="0" presId="urn:microsoft.com/office/officeart/2011/layout/HexagonRadial"/>
    <dgm:cxn modelId="{48C4EC01-36D4-4B6A-9EEA-39F9F93F1B01}" type="presParOf" srcId="{EF881562-81A9-4C47-A844-D7EB436DE631}" destId="{9CE4C26F-93B8-43B2-9502-C88624DB6C96}" srcOrd="0" destOrd="0" presId="urn:microsoft.com/office/officeart/2011/layout/HexagonRadial"/>
    <dgm:cxn modelId="{0D92FE60-C5F0-4DA6-82EB-060723DF0612}" type="presParOf" srcId="{C368DB60-3B20-4540-A413-10D0C3D9BBD4}" destId="{FFCC96D5-09B9-4C40-B953-B9F199EFEBB0}" srcOrd="4" destOrd="0" presId="urn:microsoft.com/office/officeart/2011/layout/HexagonRadial"/>
    <dgm:cxn modelId="{27240109-9124-471E-AF72-850D8B9DA360}" type="presParOf" srcId="{C368DB60-3B20-4540-A413-10D0C3D9BBD4}" destId="{F640D3EF-B0E5-45F3-A7CF-024AC07E39FE}" srcOrd="5" destOrd="0" presId="urn:microsoft.com/office/officeart/2011/layout/HexagonRadial"/>
    <dgm:cxn modelId="{7B5D54F1-F727-4B88-AED6-EE0920E1292E}" type="presParOf" srcId="{F640D3EF-B0E5-45F3-A7CF-024AC07E39FE}" destId="{3227078A-FCFC-416C-9E37-0B411E854B4C}" srcOrd="0" destOrd="0" presId="urn:microsoft.com/office/officeart/2011/layout/HexagonRadial"/>
    <dgm:cxn modelId="{67534052-C8A4-4A12-A615-C0752ECE8B8B}" type="presParOf" srcId="{C368DB60-3B20-4540-A413-10D0C3D9BBD4}" destId="{96CC97BA-E244-4D1B-B79E-5529BAAC6C3D}" srcOrd="6" destOrd="0" presId="urn:microsoft.com/office/officeart/2011/layout/HexagonRadial"/>
    <dgm:cxn modelId="{E0862322-DBD6-4AE4-87E4-04A9C26A536A}" type="presParOf" srcId="{C368DB60-3B20-4540-A413-10D0C3D9BBD4}" destId="{2877F853-76FC-42BF-8B4B-6A492AAB8D3D}" srcOrd="7" destOrd="0" presId="urn:microsoft.com/office/officeart/2011/layout/HexagonRadial"/>
    <dgm:cxn modelId="{F919444A-BC09-4C38-8D40-BA330A22E4FC}" type="presParOf" srcId="{2877F853-76FC-42BF-8B4B-6A492AAB8D3D}" destId="{8145D9ED-5DD0-4CF3-A44A-1F058E633211}" srcOrd="0" destOrd="0" presId="urn:microsoft.com/office/officeart/2011/layout/HexagonRadial"/>
    <dgm:cxn modelId="{76E0FF1F-E0F5-4369-8B1C-30A8F1E50730}" type="presParOf" srcId="{C368DB60-3B20-4540-A413-10D0C3D9BBD4}" destId="{92996105-5833-4423-A417-998A2D5E1A0B}" srcOrd="8" destOrd="0" presId="urn:microsoft.com/office/officeart/2011/layout/HexagonRadial"/>
    <dgm:cxn modelId="{6A4467EF-11CB-45B9-AC51-712DABCF1EB7}" type="presParOf" srcId="{C368DB60-3B20-4540-A413-10D0C3D9BBD4}" destId="{561BA1C7-A5F5-41F1-84C6-D7FCB32AD3CC}" srcOrd="9" destOrd="0" presId="urn:microsoft.com/office/officeart/2011/layout/HexagonRadial"/>
    <dgm:cxn modelId="{13ED2A99-98EE-43CB-9077-8D7AC4F468FD}" type="presParOf" srcId="{561BA1C7-A5F5-41F1-84C6-D7FCB32AD3CC}" destId="{59EB559D-61E0-4F92-A4D9-ECA4AF814075}" srcOrd="0" destOrd="0" presId="urn:microsoft.com/office/officeart/2011/layout/HexagonRadial"/>
    <dgm:cxn modelId="{1F984AFE-236D-4D56-BBFE-1681A4F70C0D}" type="presParOf" srcId="{C368DB60-3B20-4540-A413-10D0C3D9BBD4}" destId="{13090AF2-0459-40C6-857C-7A926FA47BAA}" srcOrd="10" destOrd="0" presId="urn:microsoft.com/office/officeart/2011/layout/HexagonRadial"/>
    <dgm:cxn modelId="{C2BADD5A-4833-4089-93A4-7232260BDA67}" type="presParOf" srcId="{C368DB60-3B20-4540-A413-10D0C3D9BBD4}" destId="{93E5A326-F112-4556-8034-4246B5C1A651}" srcOrd="11" destOrd="0" presId="urn:microsoft.com/office/officeart/2011/layout/HexagonRadial"/>
    <dgm:cxn modelId="{856EC4AD-6985-4642-B807-934A29574631}" type="presParOf" srcId="{93E5A326-F112-4556-8034-4246B5C1A651}" destId="{3C244B13-E6BE-4EC2-A07E-BDC2C8BA0521}" srcOrd="0" destOrd="0" presId="urn:microsoft.com/office/officeart/2011/layout/HexagonRadial"/>
    <dgm:cxn modelId="{EDB276F0-9BD5-413A-8CAA-7688D6CC8697}" type="presParOf" srcId="{C368DB60-3B20-4540-A413-10D0C3D9BBD4}" destId="{5AC89801-35BE-4EBE-A969-889635EBF445}"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3BD4D8F-AD7D-4BA5-8F6A-5ADF6815D438}" type="doc">
      <dgm:prSet loTypeId="urn:microsoft.com/office/officeart/2005/8/layout/pyramid2" loCatId="pyramid" qsTypeId="urn:microsoft.com/office/officeart/2005/8/quickstyle/3d2" qsCatId="3D" csTypeId="urn:microsoft.com/office/officeart/2005/8/colors/colorful1" csCatId="colorful" phldr="1"/>
      <dgm:spPr/>
      <dgm:t>
        <a:bodyPr/>
        <a:lstStyle/>
        <a:p>
          <a:endParaRPr lang="en-US"/>
        </a:p>
      </dgm:t>
    </dgm:pt>
    <dgm:pt modelId="{9946E0F3-5715-48EF-99C9-4231E9A90D1C}">
      <dgm:prSet phldrT="[Text]" custT="1"/>
      <dgm:spPr/>
      <dgm:t>
        <a:bodyPr/>
        <a:lstStyle/>
        <a:p>
          <a:r>
            <a:rPr lang="en-US" sz="1800" b="1" dirty="0"/>
            <a:t>Long-range plans</a:t>
          </a:r>
        </a:p>
        <a:p>
          <a:r>
            <a:rPr lang="en-US" sz="1800" b="1" dirty="0"/>
            <a:t>= 3 or more years</a:t>
          </a:r>
          <a:endParaRPr lang="ar-EG" sz="1800" b="1" dirty="0"/>
        </a:p>
        <a:p>
          <a:r>
            <a:rPr lang="ar-EG" sz="1800" b="1" dirty="0"/>
            <a:t>خطط طويلة المدى</a:t>
          </a:r>
          <a:endParaRPr lang="en-US" sz="1800" b="1" dirty="0"/>
        </a:p>
        <a:p>
          <a:r>
            <a:rPr lang="ar-EG" sz="1800" b="1" dirty="0"/>
            <a:t>= 3 سنوات أو أكثر</a:t>
          </a:r>
          <a:endParaRPr lang="en-US" sz="1800" dirty="0"/>
        </a:p>
      </dgm:t>
    </dgm:pt>
    <dgm:pt modelId="{FFFA6DD2-1D70-49C0-913D-BD1A87D16405}" type="parTrans" cxnId="{2D3E8BAC-EF9B-4488-BC74-D511100FEFBA}">
      <dgm:prSet/>
      <dgm:spPr/>
      <dgm:t>
        <a:bodyPr/>
        <a:lstStyle/>
        <a:p>
          <a:endParaRPr lang="en-US"/>
        </a:p>
      </dgm:t>
    </dgm:pt>
    <dgm:pt modelId="{2171C394-EEAA-45ED-92A8-52512BA0EC0F}" type="sibTrans" cxnId="{2D3E8BAC-EF9B-4488-BC74-D511100FEFBA}">
      <dgm:prSet/>
      <dgm:spPr/>
      <dgm:t>
        <a:bodyPr/>
        <a:lstStyle/>
        <a:p>
          <a:endParaRPr lang="en-US"/>
        </a:p>
      </dgm:t>
    </dgm:pt>
    <dgm:pt modelId="{2324600A-2EAF-4E89-BD3A-A788CB5EB3FD}">
      <dgm:prSet phldrT="[Text]" custT="1"/>
      <dgm:spPr/>
      <dgm:t>
        <a:bodyPr/>
        <a:lstStyle/>
        <a:p>
          <a:r>
            <a:rPr lang="en-US" sz="1800" b="1" dirty="0"/>
            <a:t>Intermediate-range plans = 1 to 2 years</a:t>
          </a:r>
          <a:endParaRPr lang="ar-EG" sz="1800" b="1" dirty="0"/>
        </a:p>
        <a:p>
          <a:r>
            <a:rPr lang="ar-EG" sz="1800" b="1" dirty="0"/>
            <a:t>الخطط متوسطة المدى = 1 إلى 2 سنة</a:t>
          </a:r>
          <a:endParaRPr lang="en-US" sz="1800" dirty="0"/>
        </a:p>
      </dgm:t>
    </dgm:pt>
    <dgm:pt modelId="{4C701EAA-893B-47CB-B900-33E5133CD320}" type="parTrans" cxnId="{429F4138-422D-4721-BE82-93028258B430}">
      <dgm:prSet/>
      <dgm:spPr/>
      <dgm:t>
        <a:bodyPr/>
        <a:lstStyle/>
        <a:p>
          <a:endParaRPr lang="en-US"/>
        </a:p>
      </dgm:t>
    </dgm:pt>
    <dgm:pt modelId="{906B628B-EC64-48C2-A7FD-94A1EDC720CD}" type="sibTrans" cxnId="{429F4138-422D-4721-BE82-93028258B430}">
      <dgm:prSet/>
      <dgm:spPr/>
      <dgm:t>
        <a:bodyPr/>
        <a:lstStyle/>
        <a:p>
          <a:endParaRPr lang="en-US"/>
        </a:p>
      </dgm:t>
    </dgm:pt>
    <dgm:pt modelId="{C7D7BFA0-0582-4469-8AF6-EF1290C002BE}">
      <dgm:prSet phldrT="[Text]" custT="1"/>
      <dgm:spPr/>
      <dgm:t>
        <a:bodyPr/>
        <a:lstStyle/>
        <a:p>
          <a:r>
            <a:rPr lang="en-US" sz="1800" b="1" dirty="0"/>
            <a:t>Short-range plans = 1 year or less</a:t>
          </a:r>
          <a:endParaRPr lang="ar-EG" sz="1800" b="1" dirty="0"/>
        </a:p>
        <a:p>
          <a:r>
            <a:rPr lang="ar-EG" sz="1800" b="1" dirty="0"/>
            <a:t>الخطط قصيرة المدى = سنة واحدة أو أقل</a:t>
          </a:r>
          <a:endParaRPr lang="en-US" sz="1800" dirty="0"/>
        </a:p>
      </dgm:t>
    </dgm:pt>
    <dgm:pt modelId="{9A6436A6-E9F0-4AFF-91AE-CB5D7AB0F4AF}" type="parTrans" cxnId="{4678FF73-36AE-4C25-9790-CD593F3C3876}">
      <dgm:prSet/>
      <dgm:spPr/>
      <dgm:t>
        <a:bodyPr/>
        <a:lstStyle/>
        <a:p>
          <a:endParaRPr lang="en-US"/>
        </a:p>
      </dgm:t>
    </dgm:pt>
    <dgm:pt modelId="{F2BF4FF3-9796-4156-8690-D6B15EAEE803}" type="sibTrans" cxnId="{4678FF73-36AE-4C25-9790-CD593F3C3876}">
      <dgm:prSet/>
      <dgm:spPr/>
      <dgm:t>
        <a:bodyPr/>
        <a:lstStyle/>
        <a:p>
          <a:endParaRPr lang="en-US"/>
        </a:p>
      </dgm:t>
    </dgm:pt>
    <dgm:pt modelId="{9CC2D169-A584-4101-BCB7-A546360E5128}" type="pres">
      <dgm:prSet presAssocID="{13BD4D8F-AD7D-4BA5-8F6A-5ADF6815D438}" presName="compositeShape" presStyleCnt="0">
        <dgm:presLayoutVars>
          <dgm:dir/>
          <dgm:resizeHandles/>
        </dgm:presLayoutVars>
      </dgm:prSet>
      <dgm:spPr/>
      <dgm:t>
        <a:bodyPr/>
        <a:lstStyle/>
        <a:p>
          <a:pPr rtl="1"/>
          <a:endParaRPr lang="ar-EG"/>
        </a:p>
      </dgm:t>
    </dgm:pt>
    <dgm:pt modelId="{91CF434F-FCDD-4C17-A112-FC0A981008F6}" type="pres">
      <dgm:prSet presAssocID="{13BD4D8F-AD7D-4BA5-8F6A-5ADF6815D438}" presName="pyramid" presStyleLbl="node1" presStyleIdx="0" presStyleCnt="1" custScaleX="124648" custLinFactNeighborX="-6727" custLinFactNeighborY="0"/>
      <dgm:spPr/>
    </dgm:pt>
    <dgm:pt modelId="{D07AAB5B-0F53-4889-B95C-616B019A8B73}" type="pres">
      <dgm:prSet presAssocID="{13BD4D8F-AD7D-4BA5-8F6A-5ADF6815D438}" presName="theList" presStyleCnt="0"/>
      <dgm:spPr/>
    </dgm:pt>
    <dgm:pt modelId="{8743C649-AE97-43BF-A868-A3A2C333AC5A}" type="pres">
      <dgm:prSet presAssocID="{9946E0F3-5715-48EF-99C9-4231E9A90D1C}" presName="aNode" presStyleLbl="fgAcc1" presStyleIdx="0" presStyleCnt="3" custScaleY="223957" custLinFactY="11157" custLinFactNeighborX="-15026" custLinFactNeighborY="100000">
        <dgm:presLayoutVars>
          <dgm:bulletEnabled val="1"/>
        </dgm:presLayoutVars>
      </dgm:prSet>
      <dgm:spPr/>
      <dgm:t>
        <a:bodyPr/>
        <a:lstStyle/>
        <a:p>
          <a:pPr rtl="1"/>
          <a:endParaRPr lang="ar-EG"/>
        </a:p>
      </dgm:t>
    </dgm:pt>
    <dgm:pt modelId="{A903502F-5ACA-4792-93B8-34DB814EDBF7}" type="pres">
      <dgm:prSet presAssocID="{9946E0F3-5715-48EF-99C9-4231E9A90D1C}" presName="aSpace" presStyleCnt="0"/>
      <dgm:spPr/>
    </dgm:pt>
    <dgm:pt modelId="{315CA308-352C-4ADA-8C5C-2631405A6FB3}" type="pres">
      <dgm:prSet presAssocID="{2324600A-2EAF-4E89-BD3A-A788CB5EB3FD}" presName="aNode" presStyleLbl="fgAcc1" presStyleIdx="1" presStyleCnt="3" custScaleY="223957" custLinFactY="38686" custLinFactNeighborX="-12759" custLinFactNeighborY="100000">
        <dgm:presLayoutVars>
          <dgm:bulletEnabled val="1"/>
        </dgm:presLayoutVars>
      </dgm:prSet>
      <dgm:spPr/>
      <dgm:t>
        <a:bodyPr/>
        <a:lstStyle/>
        <a:p>
          <a:pPr rtl="1"/>
          <a:endParaRPr lang="ar-EG"/>
        </a:p>
      </dgm:t>
    </dgm:pt>
    <dgm:pt modelId="{DBD8035A-E534-41DB-8F4E-176A265A5601}" type="pres">
      <dgm:prSet presAssocID="{2324600A-2EAF-4E89-BD3A-A788CB5EB3FD}" presName="aSpace" presStyleCnt="0"/>
      <dgm:spPr/>
    </dgm:pt>
    <dgm:pt modelId="{F307A8E6-9FC1-44E0-990B-46F2D69B69B9}" type="pres">
      <dgm:prSet presAssocID="{C7D7BFA0-0582-4469-8AF6-EF1290C002BE}" presName="aNode" presStyleLbl="fgAcc1" presStyleIdx="2" presStyleCnt="3" custScaleY="223957" custLinFactY="48711" custLinFactNeighborX="-12759" custLinFactNeighborY="100000">
        <dgm:presLayoutVars>
          <dgm:bulletEnabled val="1"/>
        </dgm:presLayoutVars>
      </dgm:prSet>
      <dgm:spPr/>
      <dgm:t>
        <a:bodyPr/>
        <a:lstStyle/>
        <a:p>
          <a:pPr rtl="1"/>
          <a:endParaRPr lang="ar-EG"/>
        </a:p>
      </dgm:t>
    </dgm:pt>
    <dgm:pt modelId="{DF956580-E3D1-42DE-8193-3C3DFA21DBA0}" type="pres">
      <dgm:prSet presAssocID="{C7D7BFA0-0582-4469-8AF6-EF1290C002BE}" presName="aSpace" presStyleCnt="0"/>
      <dgm:spPr/>
    </dgm:pt>
  </dgm:ptLst>
  <dgm:cxnLst>
    <dgm:cxn modelId="{1C01F9A0-89E8-43F1-A1E8-38F2328F363B}" type="presOf" srcId="{C7D7BFA0-0582-4469-8AF6-EF1290C002BE}" destId="{F307A8E6-9FC1-44E0-990B-46F2D69B69B9}" srcOrd="0" destOrd="0" presId="urn:microsoft.com/office/officeart/2005/8/layout/pyramid2"/>
    <dgm:cxn modelId="{25402583-F82C-479C-AE83-7414E192E258}" type="presOf" srcId="{9946E0F3-5715-48EF-99C9-4231E9A90D1C}" destId="{8743C649-AE97-43BF-A868-A3A2C333AC5A}" srcOrd="0" destOrd="0" presId="urn:microsoft.com/office/officeart/2005/8/layout/pyramid2"/>
    <dgm:cxn modelId="{CBDE370F-71A2-4ECF-B48C-ABA9953A84ED}" type="presOf" srcId="{2324600A-2EAF-4E89-BD3A-A788CB5EB3FD}" destId="{315CA308-352C-4ADA-8C5C-2631405A6FB3}" srcOrd="0" destOrd="0" presId="urn:microsoft.com/office/officeart/2005/8/layout/pyramid2"/>
    <dgm:cxn modelId="{429F4138-422D-4721-BE82-93028258B430}" srcId="{13BD4D8F-AD7D-4BA5-8F6A-5ADF6815D438}" destId="{2324600A-2EAF-4E89-BD3A-A788CB5EB3FD}" srcOrd="1" destOrd="0" parTransId="{4C701EAA-893B-47CB-B900-33E5133CD320}" sibTransId="{906B628B-EC64-48C2-A7FD-94A1EDC720CD}"/>
    <dgm:cxn modelId="{678F0931-7FFA-468A-B822-27B500867328}" type="presOf" srcId="{13BD4D8F-AD7D-4BA5-8F6A-5ADF6815D438}" destId="{9CC2D169-A584-4101-BCB7-A546360E5128}" srcOrd="0" destOrd="0" presId="urn:microsoft.com/office/officeart/2005/8/layout/pyramid2"/>
    <dgm:cxn modelId="{2D3E8BAC-EF9B-4488-BC74-D511100FEFBA}" srcId="{13BD4D8F-AD7D-4BA5-8F6A-5ADF6815D438}" destId="{9946E0F3-5715-48EF-99C9-4231E9A90D1C}" srcOrd="0" destOrd="0" parTransId="{FFFA6DD2-1D70-49C0-913D-BD1A87D16405}" sibTransId="{2171C394-EEAA-45ED-92A8-52512BA0EC0F}"/>
    <dgm:cxn modelId="{4678FF73-36AE-4C25-9790-CD593F3C3876}" srcId="{13BD4D8F-AD7D-4BA5-8F6A-5ADF6815D438}" destId="{C7D7BFA0-0582-4469-8AF6-EF1290C002BE}" srcOrd="2" destOrd="0" parTransId="{9A6436A6-E9F0-4AFF-91AE-CB5D7AB0F4AF}" sibTransId="{F2BF4FF3-9796-4156-8690-D6B15EAEE803}"/>
    <dgm:cxn modelId="{33801146-D66A-47F8-92CA-B552EF749011}" type="presParOf" srcId="{9CC2D169-A584-4101-BCB7-A546360E5128}" destId="{91CF434F-FCDD-4C17-A112-FC0A981008F6}" srcOrd="0" destOrd="0" presId="urn:microsoft.com/office/officeart/2005/8/layout/pyramid2"/>
    <dgm:cxn modelId="{DD6C5286-4485-4C2F-A67D-96C5E746EDF3}" type="presParOf" srcId="{9CC2D169-A584-4101-BCB7-A546360E5128}" destId="{D07AAB5B-0F53-4889-B95C-616B019A8B73}" srcOrd="1" destOrd="0" presId="urn:microsoft.com/office/officeart/2005/8/layout/pyramid2"/>
    <dgm:cxn modelId="{52F9E58B-1174-4D88-B87D-C20488CE5928}" type="presParOf" srcId="{D07AAB5B-0F53-4889-B95C-616B019A8B73}" destId="{8743C649-AE97-43BF-A868-A3A2C333AC5A}" srcOrd="0" destOrd="0" presId="urn:microsoft.com/office/officeart/2005/8/layout/pyramid2"/>
    <dgm:cxn modelId="{17A1669F-F602-41DE-8B77-C04C8EA76C10}" type="presParOf" srcId="{D07AAB5B-0F53-4889-B95C-616B019A8B73}" destId="{A903502F-5ACA-4792-93B8-34DB814EDBF7}" srcOrd="1" destOrd="0" presId="urn:microsoft.com/office/officeart/2005/8/layout/pyramid2"/>
    <dgm:cxn modelId="{B0C41A65-1BF8-4B0A-993B-DC3037F65958}" type="presParOf" srcId="{D07AAB5B-0F53-4889-B95C-616B019A8B73}" destId="{315CA308-352C-4ADA-8C5C-2631405A6FB3}" srcOrd="2" destOrd="0" presId="urn:microsoft.com/office/officeart/2005/8/layout/pyramid2"/>
    <dgm:cxn modelId="{66C11C81-C165-4635-9032-FDFA827D2DF7}" type="presParOf" srcId="{D07AAB5B-0F53-4889-B95C-616B019A8B73}" destId="{DBD8035A-E534-41DB-8F4E-176A265A5601}" srcOrd="3" destOrd="0" presId="urn:microsoft.com/office/officeart/2005/8/layout/pyramid2"/>
    <dgm:cxn modelId="{B7C4CC0A-97C6-44A3-938D-FBE108978360}" type="presParOf" srcId="{D07AAB5B-0F53-4889-B95C-616B019A8B73}" destId="{F307A8E6-9FC1-44E0-990B-46F2D69B69B9}" srcOrd="4" destOrd="0" presId="urn:microsoft.com/office/officeart/2005/8/layout/pyramid2"/>
    <dgm:cxn modelId="{FE26E305-652D-447E-B542-1F769608F804}" type="presParOf" srcId="{D07AAB5B-0F53-4889-B95C-616B019A8B73}" destId="{DF956580-E3D1-42DE-8193-3C3DFA21DBA0}" srcOrd="5" destOrd="0" presId="urn:microsoft.com/office/officeart/2005/8/layout/pyramid2"/>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51148F9-D3F7-468C-9FB1-2BB978EDD83D}"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8E8F0D49-3BB2-4BA4-B8DA-C29760CAEF0D}">
      <dgm:prSet custT="1"/>
      <dgm:spPr/>
      <dgm:t>
        <a:bodyPr/>
        <a:lstStyle/>
        <a:p>
          <a:r>
            <a:rPr lang="en-US" sz="2400" b="1">
              <a:solidFill>
                <a:schemeClr val="tx1"/>
              </a:solidFill>
            </a:rPr>
            <a:t>Strategic plans</a:t>
          </a:r>
          <a:endParaRPr lang="en-US" sz="2400">
            <a:solidFill>
              <a:schemeClr val="tx1"/>
            </a:solidFill>
          </a:endParaRPr>
        </a:p>
      </dgm:t>
    </dgm:pt>
    <dgm:pt modelId="{BD980524-5629-4843-94D1-C8FC93CF0779}" type="parTrans" cxnId="{63D9A6A3-C1A1-459F-BB45-2A612F7BF3B8}">
      <dgm:prSet/>
      <dgm:spPr/>
      <dgm:t>
        <a:bodyPr/>
        <a:lstStyle/>
        <a:p>
          <a:endParaRPr lang="en-US" sz="2000">
            <a:solidFill>
              <a:schemeClr val="tx1"/>
            </a:solidFill>
          </a:endParaRPr>
        </a:p>
      </dgm:t>
    </dgm:pt>
    <dgm:pt modelId="{98FF7C38-D431-41E5-B1B3-77EA4EA4CD96}" type="sibTrans" cxnId="{63D9A6A3-C1A1-459F-BB45-2A612F7BF3B8}">
      <dgm:prSet/>
      <dgm:spPr/>
      <dgm:t>
        <a:bodyPr/>
        <a:lstStyle/>
        <a:p>
          <a:endParaRPr lang="en-US" sz="2000">
            <a:solidFill>
              <a:schemeClr val="tx1"/>
            </a:solidFill>
          </a:endParaRPr>
        </a:p>
      </dgm:t>
    </dgm:pt>
    <dgm:pt modelId="{16B46000-62C7-40AA-A86D-C8BB2BF1553D}">
      <dgm:prSet custT="1"/>
      <dgm:spPr/>
      <dgm:t>
        <a:bodyPr/>
        <a:lstStyle/>
        <a:p>
          <a:r>
            <a:rPr lang="en-US" sz="2400" b="1" dirty="0">
              <a:solidFill>
                <a:schemeClr val="tx1"/>
              </a:solidFill>
            </a:rPr>
            <a:t>operational plans</a:t>
          </a:r>
          <a:endParaRPr lang="en-US" sz="2400" dirty="0">
            <a:solidFill>
              <a:schemeClr val="tx1"/>
            </a:solidFill>
          </a:endParaRPr>
        </a:p>
      </dgm:t>
    </dgm:pt>
    <dgm:pt modelId="{4B95E84E-B6BC-45EF-A13A-D2B5FDF57371}" type="parTrans" cxnId="{0CC3CAFC-436A-4F9F-A7BB-4C9BCBD42542}">
      <dgm:prSet/>
      <dgm:spPr/>
      <dgm:t>
        <a:bodyPr/>
        <a:lstStyle/>
        <a:p>
          <a:endParaRPr lang="en-US" sz="2000">
            <a:solidFill>
              <a:schemeClr val="tx1"/>
            </a:solidFill>
          </a:endParaRPr>
        </a:p>
      </dgm:t>
    </dgm:pt>
    <dgm:pt modelId="{1EFFB4D8-B90B-40FC-AA65-A3E4483938D2}" type="sibTrans" cxnId="{0CC3CAFC-436A-4F9F-A7BB-4C9BCBD42542}">
      <dgm:prSet/>
      <dgm:spPr/>
      <dgm:t>
        <a:bodyPr/>
        <a:lstStyle/>
        <a:p>
          <a:endParaRPr lang="en-US" sz="2000">
            <a:solidFill>
              <a:schemeClr val="tx1"/>
            </a:solidFill>
          </a:endParaRPr>
        </a:p>
      </dgm:t>
    </dgm:pt>
    <dgm:pt modelId="{AC29304D-B7DD-479F-8DDE-B07F6E9F54E8}">
      <dgm:prSet custT="1"/>
      <dgm:spPr/>
      <dgm:t>
        <a:bodyPr/>
        <a:lstStyle/>
        <a:p>
          <a:r>
            <a:rPr lang="en-US" sz="2400" b="1">
              <a:solidFill>
                <a:schemeClr val="tx1"/>
              </a:solidFill>
            </a:rPr>
            <a:t>Policies and procedures</a:t>
          </a:r>
          <a:endParaRPr lang="en-US" sz="2400">
            <a:solidFill>
              <a:schemeClr val="tx1"/>
            </a:solidFill>
          </a:endParaRPr>
        </a:p>
      </dgm:t>
    </dgm:pt>
    <dgm:pt modelId="{008382F3-1C0F-43A7-8E8C-D8F217AA718C}" type="parTrans" cxnId="{DCB7E68C-171E-4E3C-AD6C-7B053DB46D92}">
      <dgm:prSet/>
      <dgm:spPr/>
      <dgm:t>
        <a:bodyPr/>
        <a:lstStyle/>
        <a:p>
          <a:endParaRPr lang="en-US" sz="2000">
            <a:solidFill>
              <a:schemeClr val="tx1"/>
            </a:solidFill>
          </a:endParaRPr>
        </a:p>
      </dgm:t>
    </dgm:pt>
    <dgm:pt modelId="{74A32A33-52C9-44A9-B170-9E7578AC9C56}" type="sibTrans" cxnId="{DCB7E68C-171E-4E3C-AD6C-7B053DB46D92}">
      <dgm:prSet/>
      <dgm:spPr/>
      <dgm:t>
        <a:bodyPr/>
        <a:lstStyle/>
        <a:p>
          <a:endParaRPr lang="en-US" sz="2000">
            <a:solidFill>
              <a:schemeClr val="tx1"/>
            </a:solidFill>
          </a:endParaRPr>
        </a:p>
      </dgm:t>
    </dgm:pt>
    <dgm:pt modelId="{4DCE62C0-799B-4065-B3E9-3D0C20E37D15}">
      <dgm:prSet custT="1"/>
      <dgm:spPr/>
      <dgm:t>
        <a:bodyPr/>
        <a:lstStyle/>
        <a:p>
          <a:r>
            <a:rPr lang="en-US" sz="2400" b="1" dirty="0">
              <a:solidFill>
                <a:schemeClr val="tx1"/>
              </a:solidFill>
            </a:rPr>
            <a:t>Budgets and project schedules</a:t>
          </a:r>
          <a:endParaRPr lang="en-US" sz="2400" dirty="0">
            <a:solidFill>
              <a:schemeClr val="tx1"/>
            </a:solidFill>
          </a:endParaRPr>
        </a:p>
      </dgm:t>
    </dgm:pt>
    <dgm:pt modelId="{63D266FF-9BB8-4E04-B5D3-7D43E3FE55B7}" type="parTrans" cxnId="{BAB65B7E-B376-4A23-830D-3125BEFC8AA0}">
      <dgm:prSet/>
      <dgm:spPr/>
      <dgm:t>
        <a:bodyPr/>
        <a:lstStyle/>
        <a:p>
          <a:endParaRPr lang="en-US" sz="2000">
            <a:solidFill>
              <a:schemeClr val="tx1"/>
            </a:solidFill>
          </a:endParaRPr>
        </a:p>
      </dgm:t>
    </dgm:pt>
    <dgm:pt modelId="{9056F388-899C-4C7F-B368-C817801B24FE}" type="sibTrans" cxnId="{BAB65B7E-B376-4A23-830D-3125BEFC8AA0}">
      <dgm:prSet/>
      <dgm:spPr/>
      <dgm:t>
        <a:bodyPr/>
        <a:lstStyle/>
        <a:p>
          <a:endParaRPr lang="en-US" sz="2000">
            <a:solidFill>
              <a:schemeClr val="tx1"/>
            </a:solidFill>
          </a:endParaRPr>
        </a:p>
      </dgm:t>
    </dgm:pt>
    <dgm:pt modelId="{5332BC8D-A5D8-4E48-8098-3504164BE754}">
      <dgm:prSet custT="1"/>
      <dgm:spPr/>
      <dgm:t>
        <a:bodyPr/>
        <a:lstStyle/>
        <a:p>
          <a:r>
            <a:rPr lang="en-US" sz="2400" b="1" dirty="0">
              <a:solidFill>
                <a:schemeClr val="tx1"/>
              </a:solidFill>
            </a:rPr>
            <a:t>Tactics Plans</a:t>
          </a:r>
        </a:p>
      </dgm:t>
    </dgm:pt>
    <dgm:pt modelId="{8668E3C2-A5B4-41F4-8F5E-2A36EB337737}" type="parTrans" cxnId="{63C52669-4B15-4A4B-AFA0-3005089A7CA4}">
      <dgm:prSet/>
      <dgm:spPr/>
      <dgm:t>
        <a:bodyPr/>
        <a:lstStyle/>
        <a:p>
          <a:endParaRPr lang="en-US"/>
        </a:p>
      </dgm:t>
    </dgm:pt>
    <dgm:pt modelId="{782C393E-1114-4AB2-BF9E-F804EFAE6F35}" type="sibTrans" cxnId="{63C52669-4B15-4A4B-AFA0-3005089A7CA4}">
      <dgm:prSet/>
      <dgm:spPr/>
      <dgm:t>
        <a:bodyPr/>
        <a:lstStyle/>
        <a:p>
          <a:endParaRPr lang="en-US"/>
        </a:p>
      </dgm:t>
    </dgm:pt>
    <dgm:pt modelId="{50C431A2-4293-49A0-A007-06E3BFBB428F}" type="pres">
      <dgm:prSet presAssocID="{C51148F9-D3F7-468C-9FB1-2BB978EDD83D}" presName="linear" presStyleCnt="0">
        <dgm:presLayoutVars>
          <dgm:dir/>
          <dgm:animLvl val="lvl"/>
          <dgm:resizeHandles val="exact"/>
        </dgm:presLayoutVars>
      </dgm:prSet>
      <dgm:spPr/>
      <dgm:t>
        <a:bodyPr/>
        <a:lstStyle/>
        <a:p>
          <a:pPr rtl="1"/>
          <a:endParaRPr lang="ar-EG"/>
        </a:p>
      </dgm:t>
    </dgm:pt>
    <dgm:pt modelId="{A890E19B-63DD-4FEA-8FF9-DE975F8A8EF1}" type="pres">
      <dgm:prSet presAssocID="{8E8F0D49-3BB2-4BA4-B8DA-C29760CAEF0D}" presName="parentLin" presStyleCnt="0"/>
      <dgm:spPr/>
    </dgm:pt>
    <dgm:pt modelId="{23C33A81-EAB2-446C-A7D4-12EB25343CD7}" type="pres">
      <dgm:prSet presAssocID="{8E8F0D49-3BB2-4BA4-B8DA-C29760CAEF0D}" presName="parentLeftMargin" presStyleLbl="node1" presStyleIdx="0" presStyleCnt="5"/>
      <dgm:spPr/>
      <dgm:t>
        <a:bodyPr/>
        <a:lstStyle/>
        <a:p>
          <a:pPr rtl="1"/>
          <a:endParaRPr lang="ar-EG"/>
        </a:p>
      </dgm:t>
    </dgm:pt>
    <dgm:pt modelId="{FFC14746-C3CD-496B-8E74-FF67A3D6790C}" type="pres">
      <dgm:prSet presAssocID="{8E8F0D49-3BB2-4BA4-B8DA-C29760CAEF0D}" presName="parentText" presStyleLbl="node1" presStyleIdx="0" presStyleCnt="5">
        <dgm:presLayoutVars>
          <dgm:chMax val="0"/>
          <dgm:bulletEnabled val="1"/>
        </dgm:presLayoutVars>
      </dgm:prSet>
      <dgm:spPr/>
      <dgm:t>
        <a:bodyPr/>
        <a:lstStyle/>
        <a:p>
          <a:pPr rtl="1"/>
          <a:endParaRPr lang="ar-EG"/>
        </a:p>
      </dgm:t>
    </dgm:pt>
    <dgm:pt modelId="{2AFA71F2-7A99-45A0-8ABF-9FDBFC030688}" type="pres">
      <dgm:prSet presAssocID="{8E8F0D49-3BB2-4BA4-B8DA-C29760CAEF0D}" presName="negativeSpace" presStyleCnt="0"/>
      <dgm:spPr/>
    </dgm:pt>
    <dgm:pt modelId="{C0255C13-9D44-43AA-87A4-6CFCAC46C27D}" type="pres">
      <dgm:prSet presAssocID="{8E8F0D49-3BB2-4BA4-B8DA-C29760CAEF0D}" presName="childText" presStyleLbl="conFgAcc1" presStyleIdx="0" presStyleCnt="5">
        <dgm:presLayoutVars>
          <dgm:bulletEnabled val="1"/>
        </dgm:presLayoutVars>
      </dgm:prSet>
      <dgm:spPr/>
    </dgm:pt>
    <dgm:pt modelId="{391AD5E0-BD9C-4A1D-AD88-8FBA891A1CDF}" type="pres">
      <dgm:prSet presAssocID="{98FF7C38-D431-41E5-B1B3-77EA4EA4CD96}" presName="spaceBetweenRectangles" presStyleCnt="0"/>
      <dgm:spPr/>
    </dgm:pt>
    <dgm:pt modelId="{35524FD6-7D23-4AB1-BFF9-DBB3C3E51D0A}" type="pres">
      <dgm:prSet presAssocID="{16B46000-62C7-40AA-A86D-C8BB2BF1553D}" presName="parentLin" presStyleCnt="0"/>
      <dgm:spPr/>
    </dgm:pt>
    <dgm:pt modelId="{CD5D20C4-324A-4C81-BAE2-F2BE9AB31109}" type="pres">
      <dgm:prSet presAssocID="{16B46000-62C7-40AA-A86D-C8BB2BF1553D}" presName="parentLeftMargin" presStyleLbl="node1" presStyleIdx="0" presStyleCnt="5"/>
      <dgm:spPr/>
      <dgm:t>
        <a:bodyPr/>
        <a:lstStyle/>
        <a:p>
          <a:pPr rtl="1"/>
          <a:endParaRPr lang="ar-EG"/>
        </a:p>
      </dgm:t>
    </dgm:pt>
    <dgm:pt modelId="{54AC31B3-35A0-4535-A2B2-A9AE74A1FA80}" type="pres">
      <dgm:prSet presAssocID="{16B46000-62C7-40AA-A86D-C8BB2BF1553D}" presName="parentText" presStyleLbl="node1" presStyleIdx="1" presStyleCnt="5">
        <dgm:presLayoutVars>
          <dgm:chMax val="0"/>
          <dgm:bulletEnabled val="1"/>
        </dgm:presLayoutVars>
      </dgm:prSet>
      <dgm:spPr/>
      <dgm:t>
        <a:bodyPr/>
        <a:lstStyle/>
        <a:p>
          <a:pPr rtl="1"/>
          <a:endParaRPr lang="ar-EG"/>
        </a:p>
      </dgm:t>
    </dgm:pt>
    <dgm:pt modelId="{8A4760FD-A61F-4584-AB46-17AAADEC1F37}" type="pres">
      <dgm:prSet presAssocID="{16B46000-62C7-40AA-A86D-C8BB2BF1553D}" presName="negativeSpace" presStyleCnt="0"/>
      <dgm:spPr/>
    </dgm:pt>
    <dgm:pt modelId="{7BDC4542-10D9-4E9C-9795-D613D2524307}" type="pres">
      <dgm:prSet presAssocID="{16B46000-62C7-40AA-A86D-C8BB2BF1553D}" presName="childText" presStyleLbl="conFgAcc1" presStyleIdx="1" presStyleCnt="5">
        <dgm:presLayoutVars>
          <dgm:bulletEnabled val="1"/>
        </dgm:presLayoutVars>
      </dgm:prSet>
      <dgm:spPr/>
    </dgm:pt>
    <dgm:pt modelId="{7D9812C0-321D-435C-85FA-BC1CB64F8052}" type="pres">
      <dgm:prSet presAssocID="{1EFFB4D8-B90B-40FC-AA65-A3E4483938D2}" presName="spaceBetweenRectangles" presStyleCnt="0"/>
      <dgm:spPr/>
    </dgm:pt>
    <dgm:pt modelId="{0FA25F28-E215-431E-9985-72D118423972}" type="pres">
      <dgm:prSet presAssocID="{5332BC8D-A5D8-4E48-8098-3504164BE754}" presName="parentLin" presStyleCnt="0"/>
      <dgm:spPr/>
    </dgm:pt>
    <dgm:pt modelId="{BC583A6F-8257-4BA2-A7F4-79B7CE05621A}" type="pres">
      <dgm:prSet presAssocID="{5332BC8D-A5D8-4E48-8098-3504164BE754}" presName="parentLeftMargin" presStyleLbl="node1" presStyleIdx="1" presStyleCnt="5"/>
      <dgm:spPr/>
      <dgm:t>
        <a:bodyPr/>
        <a:lstStyle/>
        <a:p>
          <a:pPr rtl="1"/>
          <a:endParaRPr lang="ar-EG"/>
        </a:p>
      </dgm:t>
    </dgm:pt>
    <dgm:pt modelId="{025CB735-0E8E-4773-97F0-E3A64C43FC7C}" type="pres">
      <dgm:prSet presAssocID="{5332BC8D-A5D8-4E48-8098-3504164BE754}" presName="parentText" presStyleLbl="node1" presStyleIdx="2" presStyleCnt="5">
        <dgm:presLayoutVars>
          <dgm:chMax val="0"/>
          <dgm:bulletEnabled val="1"/>
        </dgm:presLayoutVars>
      </dgm:prSet>
      <dgm:spPr/>
      <dgm:t>
        <a:bodyPr/>
        <a:lstStyle/>
        <a:p>
          <a:pPr rtl="1"/>
          <a:endParaRPr lang="ar-EG"/>
        </a:p>
      </dgm:t>
    </dgm:pt>
    <dgm:pt modelId="{E63FFF50-57CB-4685-956B-D19B5FAAFF1D}" type="pres">
      <dgm:prSet presAssocID="{5332BC8D-A5D8-4E48-8098-3504164BE754}" presName="negativeSpace" presStyleCnt="0"/>
      <dgm:spPr/>
    </dgm:pt>
    <dgm:pt modelId="{2AA9F5EC-4CAF-4E55-933B-52D9E00931B8}" type="pres">
      <dgm:prSet presAssocID="{5332BC8D-A5D8-4E48-8098-3504164BE754}" presName="childText" presStyleLbl="conFgAcc1" presStyleIdx="2" presStyleCnt="5">
        <dgm:presLayoutVars>
          <dgm:bulletEnabled val="1"/>
        </dgm:presLayoutVars>
      </dgm:prSet>
      <dgm:spPr/>
    </dgm:pt>
    <dgm:pt modelId="{A6B373FC-717C-4AA0-B6B4-EF2C23F55613}" type="pres">
      <dgm:prSet presAssocID="{782C393E-1114-4AB2-BF9E-F804EFAE6F35}" presName="spaceBetweenRectangles" presStyleCnt="0"/>
      <dgm:spPr/>
    </dgm:pt>
    <dgm:pt modelId="{4607E388-E4FC-412B-A189-CEEAC4A24635}" type="pres">
      <dgm:prSet presAssocID="{AC29304D-B7DD-479F-8DDE-B07F6E9F54E8}" presName="parentLin" presStyleCnt="0"/>
      <dgm:spPr/>
    </dgm:pt>
    <dgm:pt modelId="{4A74B6F8-C105-4A69-B238-CEE33B651715}" type="pres">
      <dgm:prSet presAssocID="{AC29304D-B7DD-479F-8DDE-B07F6E9F54E8}" presName="parentLeftMargin" presStyleLbl="node1" presStyleIdx="2" presStyleCnt="5"/>
      <dgm:spPr/>
      <dgm:t>
        <a:bodyPr/>
        <a:lstStyle/>
        <a:p>
          <a:pPr rtl="1"/>
          <a:endParaRPr lang="ar-EG"/>
        </a:p>
      </dgm:t>
    </dgm:pt>
    <dgm:pt modelId="{89C7BE6D-03D7-416B-931C-F59380E542FA}" type="pres">
      <dgm:prSet presAssocID="{AC29304D-B7DD-479F-8DDE-B07F6E9F54E8}" presName="parentText" presStyleLbl="node1" presStyleIdx="3" presStyleCnt="5">
        <dgm:presLayoutVars>
          <dgm:chMax val="0"/>
          <dgm:bulletEnabled val="1"/>
        </dgm:presLayoutVars>
      </dgm:prSet>
      <dgm:spPr/>
      <dgm:t>
        <a:bodyPr/>
        <a:lstStyle/>
        <a:p>
          <a:pPr rtl="1"/>
          <a:endParaRPr lang="ar-EG"/>
        </a:p>
      </dgm:t>
    </dgm:pt>
    <dgm:pt modelId="{712EB132-DD58-41D8-B093-83C1782593CA}" type="pres">
      <dgm:prSet presAssocID="{AC29304D-B7DD-479F-8DDE-B07F6E9F54E8}" presName="negativeSpace" presStyleCnt="0"/>
      <dgm:spPr/>
    </dgm:pt>
    <dgm:pt modelId="{B7CDF788-E0A9-4C14-8979-6E65FA271C9D}" type="pres">
      <dgm:prSet presAssocID="{AC29304D-B7DD-479F-8DDE-B07F6E9F54E8}" presName="childText" presStyleLbl="conFgAcc1" presStyleIdx="3" presStyleCnt="5">
        <dgm:presLayoutVars>
          <dgm:bulletEnabled val="1"/>
        </dgm:presLayoutVars>
      </dgm:prSet>
      <dgm:spPr/>
    </dgm:pt>
    <dgm:pt modelId="{FE3C21E8-694B-4151-802D-F17DF8B10019}" type="pres">
      <dgm:prSet presAssocID="{74A32A33-52C9-44A9-B170-9E7578AC9C56}" presName="spaceBetweenRectangles" presStyleCnt="0"/>
      <dgm:spPr/>
    </dgm:pt>
    <dgm:pt modelId="{FDC175B0-6C50-4527-B726-FD8B260AC85E}" type="pres">
      <dgm:prSet presAssocID="{4DCE62C0-799B-4065-B3E9-3D0C20E37D15}" presName="parentLin" presStyleCnt="0"/>
      <dgm:spPr/>
    </dgm:pt>
    <dgm:pt modelId="{B641ABD5-EEA9-49F9-84C3-DF5AAAC31872}" type="pres">
      <dgm:prSet presAssocID="{4DCE62C0-799B-4065-B3E9-3D0C20E37D15}" presName="parentLeftMargin" presStyleLbl="node1" presStyleIdx="3" presStyleCnt="5"/>
      <dgm:spPr/>
      <dgm:t>
        <a:bodyPr/>
        <a:lstStyle/>
        <a:p>
          <a:pPr rtl="1"/>
          <a:endParaRPr lang="ar-EG"/>
        </a:p>
      </dgm:t>
    </dgm:pt>
    <dgm:pt modelId="{ED52E367-E6E0-49A4-AB11-22D84F54345C}" type="pres">
      <dgm:prSet presAssocID="{4DCE62C0-799B-4065-B3E9-3D0C20E37D15}" presName="parentText" presStyleLbl="node1" presStyleIdx="4" presStyleCnt="5">
        <dgm:presLayoutVars>
          <dgm:chMax val="0"/>
          <dgm:bulletEnabled val="1"/>
        </dgm:presLayoutVars>
      </dgm:prSet>
      <dgm:spPr/>
      <dgm:t>
        <a:bodyPr/>
        <a:lstStyle/>
        <a:p>
          <a:pPr rtl="1"/>
          <a:endParaRPr lang="ar-EG"/>
        </a:p>
      </dgm:t>
    </dgm:pt>
    <dgm:pt modelId="{04784944-1755-4C45-A732-CD326F6A64E8}" type="pres">
      <dgm:prSet presAssocID="{4DCE62C0-799B-4065-B3E9-3D0C20E37D15}" presName="negativeSpace" presStyleCnt="0"/>
      <dgm:spPr/>
    </dgm:pt>
    <dgm:pt modelId="{49B82FFB-63B9-4618-9591-51DA5A58EC3C}" type="pres">
      <dgm:prSet presAssocID="{4DCE62C0-799B-4065-B3E9-3D0C20E37D15}" presName="childText" presStyleLbl="conFgAcc1" presStyleIdx="4" presStyleCnt="5">
        <dgm:presLayoutVars>
          <dgm:bulletEnabled val="1"/>
        </dgm:presLayoutVars>
      </dgm:prSet>
      <dgm:spPr/>
    </dgm:pt>
  </dgm:ptLst>
  <dgm:cxnLst>
    <dgm:cxn modelId="{63D9A6A3-C1A1-459F-BB45-2A612F7BF3B8}" srcId="{C51148F9-D3F7-468C-9FB1-2BB978EDD83D}" destId="{8E8F0D49-3BB2-4BA4-B8DA-C29760CAEF0D}" srcOrd="0" destOrd="0" parTransId="{BD980524-5629-4843-94D1-C8FC93CF0779}" sibTransId="{98FF7C38-D431-41E5-B1B3-77EA4EA4CD96}"/>
    <dgm:cxn modelId="{63C52669-4B15-4A4B-AFA0-3005089A7CA4}" srcId="{C51148F9-D3F7-468C-9FB1-2BB978EDD83D}" destId="{5332BC8D-A5D8-4E48-8098-3504164BE754}" srcOrd="2" destOrd="0" parTransId="{8668E3C2-A5B4-41F4-8F5E-2A36EB337737}" sibTransId="{782C393E-1114-4AB2-BF9E-F804EFAE6F35}"/>
    <dgm:cxn modelId="{BAB65B7E-B376-4A23-830D-3125BEFC8AA0}" srcId="{C51148F9-D3F7-468C-9FB1-2BB978EDD83D}" destId="{4DCE62C0-799B-4065-B3E9-3D0C20E37D15}" srcOrd="4" destOrd="0" parTransId="{63D266FF-9BB8-4E04-B5D3-7D43E3FE55B7}" sibTransId="{9056F388-899C-4C7F-B368-C817801B24FE}"/>
    <dgm:cxn modelId="{6C6D83DB-A886-4220-8CD2-2022FBABC052}" type="presOf" srcId="{8E8F0D49-3BB2-4BA4-B8DA-C29760CAEF0D}" destId="{23C33A81-EAB2-446C-A7D4-12EB25343CD7}" srcOrd="0" destOrd="0" presId="urn:microsoft.com/office/officeart/2005/8/layout/list1"/>
    <dgm:cxn modelId="{9482CD58-CA98-4F9F-AD32-10C65529BB2A}" type="presOf" srcId="{4DCE62C0-799B-4065-B3E9-3D0C20E37D15}" destId="{ED52E367-E6E0-49A4-AB11-22D84F54345C}" srcOrd="1" destOrd="0" presId="urn:microsoft.com/office/officeart/2005/8/layout/list1"/>
    <dgm:cxn modelId="{11543047-30E1-41B6-99F3-E73C34E16D0D}" type="presOf" srcId="{8E8F0D49-3BB2-4BA4-B8DA-C29760CAEF0D}" destId="{FFC14746-C3CD-496B-8E74-FF67A3D6790C}" srcOrd="1" destOrd="0" presId="urn:microsoft.com/office/officeart/2005/8/layout/list1"/>
    <dgm:cxn modelId="{DCB7E68C-171E-4E3C-AD6C-7B053DB46D92}" srcId="{C51148F9-D3F7-468C-9FB1-2BB978EDD83D}" destId="{AC29304D-B7DD-479F-8DDE-B07F6E9F54E8}" srcOrd="3" destOrd="0" parTransId="{008382F3-1C0F-43A7-8E8C-D8F217AA718C}" sibTransId="{74A32A33-52C9-44A9-B170-9E7578AC9C56}"/>
    <dgm:cxn modelId="{9F0F8287-7BD6-42A6-B858-E5EA58D3BDE8}" type="presOf" srcId="{C51148F9-D3F7-468C-9FB1-2BB978EDD83D}" destId="{50C431A2-4293-49A0-A007-06E3BFBB428F}" srcOrd="0" destOrd="0" presId="urn:microsoft.com/office/officeart/2005/8/layout/list1"/>
    <dgm:cxn modelId="{58A6CE4A-3F49-4CDF-8992-1360C351D78D}" type="presOf" srcId="{AC29304D-B7DD-479F-8DDE-B07F6E9F54E8}" destId="{89C7BE6D-03D7-416B-931C-F59380E542FA}" srcOrd="1" destOrd="0" presId="urn:microsoft.com/office/officeart/2005/8/layout/list1"/>
    <dgm:cxn modelId="{0C8C565C-782A-4548-BFDE-B8D73E23BCCA}" type="presOf" srcId="{AC29304D-B7DD-479F-8DDE-B07F6E9F54E8}" destId="{4A74B6F8-C105-4A69-B238-CEE33B651715}" srcOrd="0" destOrd="0" presId="urn:microsoft.com/office/officeart/2005/8/layout/list1"/>
    <dgm:cxn modelId="{EFC25FC6-BAC9-4C96-BFD4-8310C3CFB326}" type="presOf" srcId="{5332BC8D-A5D8-4E48-8098-3504164BE754}" destId="{BC583A6F-8257-4BA2-A7F4-79B7CE05621A}" srcOrd="0" destOrd="0" presId="urn:microsoft.com/office/officeart/2005/8/layout/list1"/>
    <dgm:cxn modelId="{75607D2D-7879-4F75-BBA3-6109C8DED361}" type="presOf" srcId="{16B46000-62C7-40AA-A86D-C8BB2BF1553D}" destId="{54AC31B3-35A0-4535-A2B2-A9AE74A1FA80}" srcOrd="1" destOrd="0" presId="urn:microsoft.com/office/officeart/2005/8/layout/list1"/>
    <dgm:cxn modelId="{0CC3CAFC-436A-4F9F-A7BB-4C9BCBD42542}" srcId="{C51148F9-D3F7-468C-9FB1-2BB978EDD83D}" destId="{16B46000-62C7-40AA-A86D-C8BB2BF1553D}" srcOrd="1" destOrd="0" parTransId="{4B95E84E-B6BC-45EF-A13A-D2B5FDF57371}" sibTransId="{1EFFB4D8-B90B-40FC-AA65-A3E4483938D2}"/>
    <dgm:cxn modelId="{84419165-00D6-4BEE-9A22-03CCDA18F70D}" type="presOf" srcId="{5332BC8D-A5D8-4E48-8098-3504164BE754}" destId="{025CB735-0E8E-4773-97F0-E3A64C43FC7C}" srcOrd="1" destOrd="0" presId="urn:microsoft.com/office/officeart/2005/8/layout/list1"/>
    <dgm:cxn modelId="{ECAA697E-FFE8-4464-A611-FA9014448A5B}" type="presOf" srcId="{16B46000-62C7-40AA-A86D-C8BB2BF1553D}" destId="{CD5D20C4-324A-4C81-BAE2-F2BE9AB31109}" srcOrd="0" destOrd="0" presId="urn:microsoft.com/office/officeart/2005/8/layout/list1"/>
    <dgm:cxn modelId="{C529AF21-4103-47BE-A9D6-47DD2C50C108}" type="presOf" srcId="{4DCE62C0-799B-4065-B3E9-3D0C20E37D15}" destId="{B641ABD5-EEA9-49F9-84C3-DF5AAAC31872}" srcOrd="0" destOrd="0" presId="urn:microsoft.com/office/officeart/2005/8/layout/list1"/>
    <dgm:cxn modelId="{95BFFCA6-324D-422C-B2A9-4DEF51FBAE90}" type="presParOf" srcId="{50C431A2-4293-49A0-A007-06E3BFBB428F}" destId="{A890E19B-63DD-4FEA-8FF9-DE975F8A8EF1}" srcOrd="0" destOrd="0" presId="urn:microsoft.com/office/officeart/2005/8/layout/list1"/>
    <dgm:cxn modelId="{DDEE99EC-FC35-4B67-B4D6-66CE6B243D98}" type="presParOf" srcId="{A890E19B-63DD-4FEA-8FF9-DE975F8A8EF1}" destId="{23C33A81-EAB2-446C-A7D4-12EB25343CD7}" srcOrd="0" destOrd="0" presId="urn:microsoft.com/office/officeart/2005/8/layout/list1"/>
    <dgm:cxn modelId="{7CF0DB7F-DED7-4E39-8765-C20301517358}" type="presParOf" srcId="{A890E19B-63DD-4FEA-8FF9-DE975F8A8EF1}" destId="{FFC14746-C3CD-496B-8E74-FF67A3D6790C}" srcOrd="1" destOrd="0" presId="urn:microsoft.com/office/officeart/2005/8/layout/list1"/>
    <dgm:cxn modelId="{ACDFB69C-8F98-41CE-87A0-077AA0B7B10D}" type="presParOf" srcId="{50C431A2-4293-49A0-A007-06E3BFBB428F}" destId="{2AFA71F2-7A99-45A0-8ABF-9FDBFC030688}" srcOrd="1" destOrd="0" presId="urn:microsoft.com/office/officeart/2005/8/layout/list1"/>
    <dgm:cxn modelId="{1E3BE1A7-97FB-47C8-97FE-01635C54FCBC}" type="presParOf" srcId="{50C431A2-4293-49A0-A007-06E3BFBB428F}" destId="{C0255C13-9D44-43AA-87A4-6CFCAC46C27D}" srcOrd="2" destOrd="0" presId="urn:microsoft.com/office/officeart/2005/8/layout/list1"/>
    <dgm:cxn modelId="{32255319-6550-4B2C-9290-00BAFD1042A3}" type="presParOf" srcId="{50C431A2-4293-49A0-A007-06E3BFBB428F}" destId="{391AD5E0-BD9C-4A1D-AD88-8FBA891A1CDF}" srcOrd="3" destOrd="0" presId="urn:microsoft.com/office/officeart/2005/8/layout/list1"/>
    <dgm:cxn modelId="{8E378DC2-D460-41F8-B8A9-9FDF6018A3D2}" type="presParOf" srcId="{50C431A2-4293-49A0-A007-06E3BFBB428F}" destId="{35524FD6-7D23-4AB1-BFF9-DBB3C3E51D0A}" srcOrd="4" destOrd="0" presId="urn:microsoft.com/office/officeart/2005/8/layout/list1"/>
    <dgm:cxn modelId="{5A60F1AA-CCDA-4DE5-9440-EAB2D4DF2383}" type="presParOf" srcId="{35524FD6-7D23-4AB1-BFF9-DBB3C3E51D0A}" destId="{CD5D20C4-324A-4C81-BAE2-F2BE9AB31109}" srcOrd="0" destOrd="0" presId="urn:microsoft.com/office/officeart/2005/8/layout/list1"/>
    <dgm:cxn modelId="{F0D0E09B-813D-4D63-8F11-29C1243589EC}" type="presParOf" srcId="{35524FD6-7D23-4AB1-BFF9-DBB3C3E51D0A}" destId="{54AC31B3-35A0-4535-A2B2-A9AE74A1FA80}" srcOrd="1" destOrd="0" presId="urn:microsoft.com/office/officeart/2005/8/layout/list1"/>
    <dgm:cxn modelId="{ED20D20B-6083-4CC5-9C0E-106B3D7B7B63}" type="presParOf" srcId="{50C431A2-4293-49A0-A007-06E3BFBB428F}" destId="{8A4760FD-A61F-4584-AB46-17AAADEC1F37}" srcOrd="5" destOrd="0" presId="urn:microsoft.com/office/officeart/2005/8/layout/list1"/>
    <dgm:cxn modelId="{8F35DDF0-F49D-463B-ADAA-22DC5127A906}" type="presParOf" srcId="{50C431A2-4293-49A0-A007-06E3BFBB428F}" destId="{7BDC4542-10D9-4E9C-9795-D613D2524307}" srcOrd="6" destOrd="0" presId="urn:microsoft.com/office/officeart/2005/8/layout/list1"/>
    <dgm:cxn modelId="{0B796A63-97C1-4BA3-80BB-B7E70BBF69BA}" type="presParOf" srcId="{50C431A2-4293-49A0-A007-06E3BFBB428F}" destId="{7D9812C0-321D-435C-85FA-BC1CB64F8052}" srcOrd="7" destOrd="0" presId="urn:microsoft.com/office/officeart/2005/8/layout/list1"/>
    <dgm:cxn modelId="{48CF3C88-21C6-457C-9203-88C179C45AA9}" type="presParOf" srcId="{50C431A2-4293-49A0-A007-06E3BFBB428F}" destId="{0FA25F28-E215-431E-9985-72D118423972}" srcOrd="8" destOrd="0" presId="urn:microsoft.com/office/officeart/2005/8/layout/list1"/>
    <dgm:cxn modelId="{9D79ABE4-99CD-4E67-BD57-7042BDEE39AB}" type="presParOf" srcId="{0FA25F28-E215-431E-9985-72D118423972}" destId="{BC583A6F-8257-4BA2-A7F4-79B7CE05621A}" srcOrd="0" destOrd="0" presId="urn:microsoft.com/office/officeart/2005/8/layout/list1"/>
    <dgm:cxn modelId="{83479943-2961-4CE3-8973-A6FEDD757728}" type="presParOf" srcId="{0FA25F28-E215-431E-9985-72D118423972}" destId="{025CB735-0E8E-4773-97F0-E3A64C43FC7C}" srcOrd="1" destOrd="0" presId="urn:microsoft.com/office/officeart/2005/8/layout/list1"/>
    <dgm:cxn modelId="{35FDA559-A92D-4720-9BC1-24D0C986331B}" type="presParOf" srcId="{50C431A2-4293-49A0-A007-06E3BFBB428F}" destId="{E63FFF50-57CB-4685-956B-D19B5FAAFF1D}" srcOrd="9" destOrd="0" presId="urn:microsoft.com/office/officeart/2005/8/layout/list1"/>
    <dgm:cxn modelId="{C4B76FD5-E37F-41BE-925C-3F5328BBBF27}" type="presParOf" srcId="{50C431A2-4293-49A0-A007-06E3BFBB428F}" destId="{2AA9F5EC-4CAF-4E55-933B-52D9E00931B8}" srcOrd="10" destOrd="0" presId="urn:microsoft.com/office/officeart/2005/8/layout/list1"/>
    <dgm:cxn modelId="{67DF4250-9EEA-4DBA-A33E-A3475E919D70}" type="presParOf" srcId="{50C431A2-4293-49A0-A007-06E3BFBB428F}" destId="{A6B373FC-717C-4AA0-B6B4-EF2C23F55613}" srcOrd="11" destOrd="0" presId="urn:microsoft.com/office/officeart/2005/8/layout/list1"/>
    <dgm:cxn modelId="{36380052-9EFF-4C1F-B56D-C2F346BBCE39}" type="presParOf" srcId="{50C431A2-4293-49A0-A007-06E3BFBB428F}" destId="{4607E388-E4FC-412B-A189-CEEAC4A24635}" srcOrd="12" destOrd="0" presId="urn:microsoft.com/office/officeart/2005/8/layout/list1"/>
    <dgm:cxn modelId="{E466876B-FA9C-47C9-9E0C-18F24C647B02}" type="presParOf" srcId="{4607E388-E4FC-412B-A189-CEEAC4A24635}" destId="{4A74B6F8-C105-4A69-B238-CEE33B651715}" srcOrd="0" destOrd="0" presId="urn:microsoft.com/office/officeart/2005/8/layout/list1"/>
    <dgm:cxn modelId="{704C7A80-3B17-4387-AC34-142B4046D37B}" type="presParOf" srcId="{4607E388-E4FC-412B-A189-CEEAC4A24635}" destId="{89C7BE6D-03D7-416B-931C-F59380E542FA}" srcOrd="1" destOrd="0" presId="urn:microsoft.com/office/officeart/2005/8/layout/list1"/>
    <dgm:cxn modelId="{2D47F574-E687-43BB-B163-DE560EB2C46F}" type="presParOf" srcId="{50C431A2-4293-49A0-A007-06E3BFBB428F}" destId="{712EB132-DD58-41D8-B093-83C1782593CA}" srcOrd="13" destOrd="0" presId="urn:microsoft.com/office/officeart/2005/8/layout/list1"/>
    <dgm:cxn modelId="{BCC17DBA-6813-4B4B-AD09-9BDEA37795BD}" type="presParOf" srcId="{50C431A2-4293-49A0-A007-06E3BFBB428F}" destId="{B7CDF788-E0A9-4C14-8979-6E65FA271C9D}" srcOrd="14" destOrd="0" presId="urn:microsoft.com/office/officeart/2005/8/layout/list1"/>
    <dgm:cxn modelId="{69C3D168-825F-4049-A1CB-A77A15911253}" type="presParOf" srcId="{50C431A2-4293-49A0-A007-06E3BFBB428F}" destId="{FE3C21E8-694B-4151-802D-F17DF8B10019}" srcOrd="15" destOrd="0" presId="urn:microsoft.com/office/officeart/2005/8/layout/list1"/>
    <dgm:cxn modelId="{D07768E6-FBA2-4434-8E13-4C4F5151441C}" type="presParOf" srcId="{50C431A2-4293-49A0-A007-06E3BFBB428F}" destId="{FDC175B0-6C50-4527-B726-FD8B260AC85E}" srcOrd="16" destOrd="0" presId="urn:microsoft.com/office/officeart/2005/8/layout/list1"/>
    <dgm:cxn modelId="{868346EC-5EA7-4C57-8405-87833E6F9258}" type="presParOf" srcId="{FDC175B0-6C50-4527-B726-FD8B260AC85E}" destId="{B641ABD5-EEA9-49F9-84C3-DF5AAAC31872}" srcOrd="0" destOrd="0" presId="urn:microsoft.com/office/officeart/2005/8/layout/list1"/>
    <dgm:cxn modelId="{2B019AD1-CACB-4D7B-904F-F4DE8398008B}" type="presParOf" srcId="{FDC175B0-6C50-4527-B726-FD8B260AC85E}" destId="{ED52E367-E6E0-49A4-AB11-22D84F54345C}" srcOrd="1" destOrd="0" presId="urn:microsoft.com/office/officeart/2005/8/layout/list1"/>
    <dgm:cxn modelId="{768AD19D-3E4F-4E32-A086-4A7F7A917BBE}" type="presParOf" srcId="{50C431A2-4293-49A0-A007-06E3BFBB428F}" destId="{04784944-1755-4C45-A732-CD326F6A64E8}" srcOrd="17" destOrd="0" presId="urn:microsoft.com/office/officeart/2005/8/layout/list1"/>
    <dgm:cxn modelId="{6BEBED7F-8365-4AB1-84D2-83F7EF6F8A0F}" type="presParOf" srcId="{50C431A2-4293-49A0-A007-06E3BFBB428F}" destId="{49B82FFB-63B9-4618-9591-51DA5A58EC3C}"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51148F9-D3F7-468C-9FB1-2BB978EDD83D}"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5C0FE745-44C5-4F5C-AA0C-006457C9AF1F}">
      <dgm:prSet/>
      <dgm:spPr/>
      <dgm:t>
        <a:bodyPr/>
        <a:lstStyle/>
        <a:p>
          <a:pPr algn="r" rtl="1"/>
          <a:r>
            <a:rPr lang="ar-EG" b="1" dirty="0">
              <a:solidFill>
                <a:schemeClr val="tx1"/>
              </a:solidFill>
            </a:rPr>
            <a:t>الخطط الاستراتيجية</a:t>
          </a:r>
          <a:endParaRPr lang="en-US" b="1" dirty="0">
            <a:solidFill>
              <a:schemeClr val="tx1"/>
            </a:solidFill>
          </a:endParaRPr>
        </a:p>
      </dgm:t>
    </dgm:pt>
    <dgm:pt modelId="{65700167-FCCD-43DB-AC68-886DEC2B6BAD}" type="parTrans" cxnId="{6A6874BB-5628-4140-B678-A4DD97E2E1E2}">
      <dgm:prSet/>
      <dgm:spPr/>
      <dgm:t>
        <a:bodyPr/>
        <a:lstStyle/>
        <a:p>
          <a:pPr rtl="1"/>
          <a:endParaRPr lang="en-US"/>
        </a:p>
      </dgm:t>
    </dgm:pt>
    <dgm:pt modelId="{C75B2D1A-AB7F-452C-ADF5-E4B628D6CDF9}" type="sibTrans" cxnId="{6A6874BB-5628-4140-B678-A4DD97E2E1E2}">
      <dgm:prSet/>
      <dgm:spPr/>
      <dgm:t>
        <a:bodyPr/>
        <a:lstStyle/>
        <a:p>
          <a:pPr rtl="1"/>
          <a:endParaRPr lang="en-US"/>
        </a:p>
      </dgm:t>
    </dgm:pt>
    <dgm:pt modelId="{AD2B3572-67D7-458B-AFDB-D6B89CF2A106}">
      <dgm:prSet/>
      <dgm:spPr/>
      <dgm:t>
        <a:bodyPr/>
        <a:lstStyle/>
        <a:p>
          <a:pPr algn="r" rtl="1"/>
          <a:r>
            <a:rPr lang="ar-EG" b="1" dirty="0">
              <a:solidFill>
                <a:schemeClr val="tx1"/>
              </a:solidFill>
            </a:rPr>
            <a:t>الخطط التشغيلية</a:t>
          </a:r>
          <a:endParaRPr lang="en-US" b="1" dirty="0">
            <a:solidFill>
              <a:schemeClr val="tx1"/>
            </a:solidFill>
          </a:endParaRPr>
        </a:p>
      </dgm:t>
    </dgm:pt>
    <dgm:pt modelId="{041DAFA8-6380-4D66-BACB-FEB59611B9B8}" type="parTrans" cxnId="{15DCE559-A3EA-4B9C-AA03-A21266E5788A}">
      <dgm:prSet/>
      <dgm:spPr/>
      <dgm:t>
        <a:bodyPr/>
        <a:lstStyle/>
        <a:p>
          <a:pPr rtl="1"/>
          <a:endParaRPr lang="en-US"/>
        </a:p>
      </dgm:t>
    </dgm:pt>
    <dgm:pt modelId="{5C380432-6B49-4244-AF79-748E205AC6A8}" type="sibTrans" cxnId="{15DCE559-A3EA-4B9C-AA03-A21266E5788A}">
      <dgm:prSet/>
      <dgm:spPr/>
      <dgm:t>
        <a:bodyPr/>
        <a:lstStyle/>
        <a:p>
          <a:pPr rtl="1"/>
          <a:endParaRPr lang="en-US"/>
        </a:p>
      </dgm:t>
    </dgm:pt>
    <dgm:pt modelId="{EBE876EF-A2E1-40BA-9BC9-D22AF5237DFC}">
      <dgm:prSet/>
      <dgm:spPr/>
      <dgm:t>
        <a:bodyPr/>
        <a:lstStyle/>
        <a:p>
          <a:pPr algn="r" rtl="1"/>
          <a:r>
            <a:rPr lang="ar-EG" b="1" dirty="0">
              <a:solidFill>
                <a:schemeClr val="tx1"/>
              </a:solidFill>
            </a:rPr>
            <a:t>السياسات والإجراءات</a:t>
          </a:r>
          <a:endParaRPr lang="en-US" b="1" dirty="0">
            <a:solidFill>
              <a:schemeClr val="tx1"/>
            </a:solidFill>
          </a:endParaRPr>
        </a:p>
      </dgm:t>
    </dgm:pt>
    <dgm:pt modelId="{CAB14F97-68AF-47D8-8CEB-367EAB8927D5}" type="parTrans" cxnId="{4D96D07F-FEAE-4B14-9DBC-5C9C35F5A215}">
      <dgm:prSet/>
      <dgm:spPr/>
      <dgm:t>
        <a:bodyPr/>
        <a:lstStyle/>
        <a:p>
          <a:pPr rtl="1"/>
          <a:endParaRPr lang="en-US"/>
        </a:p>
      </dgm:t>
    </dgm:pt>
    <dgm:pt modelId="{EF7C0348-8FF9-4808-9866-69538031006D}" type="sibTrans" cxnId="{4D96D07F-FEAE-4B14-9DBC-5C9C35F5A215}">
      <dgm:prSet/>
      <dgm:spPr/>
      <dgm:t>
        <a:bodyPr/>
        <a:lstStyle/>
        <a:p>
          <a:pPr rtl="1"/>
          <a:endParaRPr lang="en-US"/>
        </a:p>
      </dgm:t>
    </dgm:pt>
    <dgm:pt modelId="{6BF18099-3D0D-43AD-8424-6EFF199DFE47}">
      <dgm:prSet/>
      <dgm:spPr/>
      <dgm:t>
        <a:bodyPr/>
        <a:lstStyle/>
        <a:p>
          <a:pPr algn="r" rtl="1"/>
          <a:r>
            <a:rPr lang="ar-EG" b="1" dirty="0">
              <a:solidFill>
                <a:schemeClr val="tx1"/>
              </a:solidFill>
            </a:rPr>
            <a:t>الميزانيات وجداول المشاريع</a:t>
          </a:r>
          <a:endParaRPr lang="en-US" b="1" dirty="0">
            <a:solidFill>
              <a:schemeClr val="tx1"/>
            </a:solidFill>
          </a:endParaRPr>
        </a:p>
      </dgm:t>
    </dgm:pt>
    <dgm:pt modelId="{E3623C99-65A1-4301-9D2D-ACF43D159693}" type="parTrans" cxnId="{D4863DDC-3917-425C-AA47-65CA17940BF7}">
      <dgm:prSet/>
      <dgm:spPr/>
      <dgm:t>
        <a:bodyPr/>
        <a:lstStyle/>
        <a:p>
          <a:pPr rtl="1"/>
          <a:endParaRPr lang="en-US"/>
        </a:p>
      </dgm:t>
    </dgm:pt>
    <dgm:pt modelId="{4DC89174-1484-4518-A223-D801BDC8A229}" type="sibTrans" cxnId="{D4863DDC-3917-425C-AA47-65CA17940BF7}">
      <dgm:prSet/>
      <dgm:spPr/>
      <dgm:t>
        <a:bodyPr/>
        <a:lstStyle/>
        <a:p>
          <a:pPr rtl="1"/>
          <a:endParaRPr lang="en-US"/>
        </a:p>
      </dgm:t>
    </dgm:pt>
    <dgm:pt modelId="{27FCBC34-7231-4BED-B300-89B6C477B3C0}">
      <dgm:prSet/>
      <dgm:spPr/>
      <dgm:t>
        <a:bodyPr/>
        <a:lstStyle/>
        <a:p>
          <a:pPr algn="r" rtl="1"/>
          <a:r>
            <a:rPr lang="ar-EG" b="1">
              <a:solidFill>
                <a:schemeClr val="tx1"/>
              </a:solidFill>
            </a:rPr>
            <a:t>الخطط التكتيكية</a:t>
          </a:r>
          <a:endParaRPr lang="en-US" b="1" dirty="0">
            <a:solidFill>
              <a:schemeClr val="tx1"/>
            </a:solidFill>
          </a:endParaRPr>
        </a:p>
      </dgm:t>
    </dgm:pt>
    <dgm:pt modelId="{04B2F2B6-4792-4402-8693-535AE1964E90}" type="parTrans" cxnId="{B8A40D54-9D28-4FB3-8042-37E0FD6E262F}">
      <dgm:prSet/>
      <dgm:spPr/>
      <dgm:t>
        <a:bodyPr/>
        <a:lstStyle/>
        <a:p>
          <a:endParaRPr lang="en-US"/>
        </a:p>
      </dgm:t>
    </dgm:pt>
    <dgm:pt modelId="{54C294D8-DEE1-471B-BBF9-38572B17AABB}" type="sibTrans" cxnId="{B8A40D54-9D28-4FB3-8042-37E0FD6E262F}">
      <dgm:prSet/>
      <dgm:spPr/>
      <dgm:t>
        <a:bodyPr/>
        <a:lstStyle/>
        <a:p>
          <a:endParaRPr lang="en-US"/>
        </a:p>
      </dgm:t>
    </dgm:pt>
    <dgm:pt modelId="{50C431A2-4293-49A0-A007-06E3BFBB428F}" type="pres">
      <dgm:prSet presAssocID="{C51148F9-D3F7-468C-9FB1-2BB978EDD83D}" presName="linear" presStyleCnt="0">
        <dgm:presLayoutVars>
          <dgm:dir val="rev"/>
          <dgm:animLvl val="lvl"/>
          <dgm:resizeHandles val="exact"/>
        </dgm:presLayoutVars>
      </dgm:prSet>
      <dgm:spPr/>
      <dgm:t>
        <a:bodyPr/>
        <a:lstStyle/>
        <a:p>
          <a:pPr rtl="1"/>
          <a:endParaRPr lang="ar-EG"/>
        </a:p>
      </dgm:t>
    </dgm:pt>
    <dgm:pt modelId="{D1F6FAE2-AA05-4E82-99C6-4E7A241CFCED}" type="pres">
      <dgm:prSet presAssocID="{5C0FE745-44C5-4F5C-AA0C-006457C9AF1F}" presName="parentLin" presStyleCnt="0"/>
      <dgm:spPr/>
    </dgm:pt>
    <dgm:pt modelId="{188495BA-FB38-4EC2-BCCC-E015C31CE8C4}" type="pres">
      <dgm:prSet presAssocID="{5C0FE745-44C5-4F5C-AA0C-006457C9AF1F}" presName="parentLeftMargin" presStyleLbl="node1" presStyleIdx="0" presStyleCnt="5"/>
      <dgm:spPr/>
      <dgm:t>
        <a:bodyPr/>
        <a:lstStyle/>
        <a:p>
          <a:pPr rtl="1"/>
          <a:endParaRPr lang="ar-EG"/>
        </a:p>
      </dgm:t>
    </dgm:pt>
    <dgm:pt modelId="{C12F65EB-41E2-4440-BAC1-8AB98CA5A926}" type="pres">
      <dgm:prSet presAssocID="{5C0FE745-44C5-4F5C-AA0C-006457C9AF1F}" presName="parentText" presStyleLbl="node1" presStyleIdx="0" presStyleCnt="5">
        <dgm:presLayoutVars>
          <dgm:chMax val="0"/>
          <dgm:bulletEnabled val="1"/>
        </dgm:presLayoutVars>
      </dgm:prSet>
      <dgm:spPr/>
      <dgm:t>
        <a:bodyPr/>
        <a:lstStyle/>
        <a:p>
          <a:pPr rtl="1"/>
          <a:endParaRPr lang="ar-EG"/>
        </a:p>
      </dgm:t>
    </dgm:pt>
    <dgm:pt modelId="{ACF0BF6D-A190-4BD5-BFCE-D385FE047B15}" type="pres">
      <dgm:prSet presAssocID="{5C0FE745-44C5-4F5C-AA0C-006457C9AF1F}" presName="negativeSpace" presStyleCnt="0"/>
      <dgm:spPr/>
    </dgm:pt>
    <dgm:pt modelId="{CF64CFD4-E639-4E53-AA62-3A2AC2B8438A}" type="pres">
      <dgm:prSet presAssocID="{5C0FE745-44C5-4F5C-AA0C-006457C9AF1F}" presName="childText" presStyleLbl="conFgAcc1" presStyleIdx="0" presStyleCnt="5">
        <dgm:presLayoutVars>
          <dgm:bulletEnabled val="1"/>
        </dgm:presLayoutVars>
      </dgm:prSet>
      <dgm:spPr/>
    </dgm:pt>
    <dgm:pt modelId="{1279EA16-23DB-42E6-A24B-BB62062AB059}" type="pres">
      <dgm:prSet presAssocID="{C75B2D1A-AB7F-452C-ADF5-E4B628D6CDF9}" presName="spaceBetweenRectangles" presStyleCnt="0"/>
      <dgm:spPr/>
    </dgm:pt>
    <dgm:pt modelId="{9B13513C-AEF7-4D75-A162-9D725FE9CC30}" type="pres">
      <dgm:prSet presAssocID="{AD2B3572-67D7-458B-AFDB-D6B89CF2A106}" presName="parentLin" presStyleCnt="0"/>
      <dgm:spPr/>
    </dgm:pt>
    <dgm:pt modelId="{1B3416E4-8275-47AF-84D2-92ECDFFA9C29}" type="pres">
      <dgm:prSet presAssocID="{AD2B3572-67D7-458B-AFDB-D6B89CF2A106}" presName="parentLeftMargin" presStyleLbl="node1" presStyleIdx="0" presStyleCnt="5"/>
      <dgm:spPr/>
      <dgm:t>
        <a:bodyPr/>
        <a:lstStyle/>
        <a:p>
          <a:pPr rtl="1"/>
          <a:endParaRPr lang="ar-EG"/>
        </a:p>
      </dgm:t>
    </dgm:pt>
    <dgm:pt modelId="{1135568A-5758-475F-BA3F-FEE7503E6BA0}" type="pres">
      <dgm:prSet presAssocID="{AD2B3572-67D7-458B-AFDB-D6B89CF2A106}" presName="parentText" presStyleLbl="node1" presStyleIdx="1" presStyleCnt="5">
        <dgm:presLayoutVars>
          <dgm:chMax val="0"/>
          <dgm:bulletEnabled val="1"/>
        </dgm:presLayoutVars>
      </dgm:prSet>
      <dgm:spPr/>
      <dgm:t>
        <a:bodyPr/>
        <a:lstStyle/>
        <a:p>
          <a:pPr rtl="1"/>
          <a:endParaRPr lang="ar-EG"/>
        </a:p>
      </dgm:t>
    </dgm:pt>
    <dgm:pt modelId="{213E2E9B-EDF9-4222-84C0-3984E3511B71}" type="pres">
      <dgm:prSet presAssocID="{AD2B3572-67D7-458B-AFDB-D6B89CF2A106}" presName="negativeSpace" presStyleCnt="0"/>
      <dgm:spPr/>
    </dgm:pt>
    <dgm:pt modelId="{6EF5D164-0BB8-439A-9F13-B754A7E0265B}" type="pres">
      <dgm:prSet presAssocID="{AD2B3572-67D7-458B-AFDB-D6B89CF2A106}" presName="childText" presStyleLbl="conFgAcc1" presStyleIdx="1" presStyleCnt="5">
        <dgm:presLayoutVars>
          <dgm:bulletEnabled val="1"/>
        </dgm:presLayoutVars>
      </dgm:prSet>
      <dgm:spPr/>
    </dgm:pt>
    <dgm:pt modelId="{88F9E6C2-DB5E-4EFB-A8EB-B17FBC57474C}" type="pres">
      <dgm:prSet presAssocID="{5C380432-6B49-4244-AF79-748E205AC6A8}" presName="spaceBetweenRectangles" presStyleCnt="0"/>
      <dgm:spPr/>
    </dgm:pt>
    <dgm:pt modelId="{02691A79-876B-45C7-A66E-F4D83C030AAB}" type="pres">
      <dgm:prSet presAssocID="{27FCBC34-7231-4BED-B300-89B6C477B3C0}" presName="parentLin" presStyleCnt="0"/>
      <dgm:spPr/>
    </dgm:pt>
    <dgm:pt modelId="{DF17E2A9-7028-439F-8360-C7FBE47669ED}" type="pres">
      <dgm:prSet presAssocID="{27FCBC34-7231-4BED-B300-89B6C477B3C0}" presName="parentLeftMargin" presStyleLbl="node1" presStyleIdx="1" presStyleCnt="5"/>
      <dgm:spPr/>
      <dgm:t>
        <a:bodyPr/>
        <a:lstStyle/>
        <a:p>
          <a:pPr rtl="1"/>
          <a:endParaRPr lang="ar-EG"/>
        </a:p>
      </dgm:t>
    </dgm:pt>
    <dgm:pt modelId="{9DF71D5B-7C96-4D85-BCAD-1325687B8CA4}" type="pres">
      <dgm:prSet presAssocID="{27FCBC34-7231-4BED-B300-89B6C477B3C0}" presName="parentText" presStyleLbl="node1" presStyleIdx="2" presStyleCnt="5">
        <dgm:presLayoutVars>
          <dgm:chMax val="0"/>
          <dgm:bulletEnabled val="1"/>
        </dgm:presLayoutVars>
      </dgm:prSet>
      <dgm:spPr/>
      <dgm:t>
        <a:bodyPr/>
        <a:lstStyle/>
        <a:p>
          <a:pPr rtl="1"/>
          <a:endParaRPr lang="ar-EG"/>
        </a:p>
      </dgm:t>
    </dgm:pt>
    <dgm:pt modelId="{FB23864F-CAFC-4DAC-8AFD-B335140DC310}" type="pres">
      <dgm:prSet presAssocID="{27FCBC34-7231-4BED-B300-89B6C477B3C0}" presName="negativeSpace" presStyleCnt="0"/>
      <dgm:spPr/>
    </dgm:pt>
    <dgm:pt modelId="{446846A8-001B-4E97-9C6A-880AEA5E2C7A}" type="pres">
      <dgm:prSet presAssocID="{27FCBC34-7231-4BED-B300-89B6C477B3C0}" presName="childText" presStyleLbl="conFgAcc1" presStyleIdx="2" presStyleCnt="5">
        <dgm:presLayoutVars>
          <dgm:bulletEnabled val="1"/>
        </dgm:presLayoutVars>
      </dgm:prSet>
      <dgm:spPr/>
    </dgm:pt>
    <dgm:pt modelId="{FAFD41CF-53E7-4151-9475-58C3B7D2B474}" type="pres">
      <dgm:prSet presAssocID="{54C294D8-DEE1-471B-BBF9-38572B17AABB}" presName="spaceBetweenRectangles" presStyleCnt="0"/>
      <dgm:spPr/>
    </dgm:pt>
    <dgm:pt modelId="{4B6D54B3-6930-4EC7-9A60-5CFEC2694E00}" type="pres">
      <dgm:prSet presAssocID="{EBE876EF-A2E1-40BA-9BC9-D22AF5237DFC}" presName="parentLin" presStyleCnt="0"/>
      <dgm:spPr/>
    </dgm:pt>
    <dgm:pt modelId="{168AF44E-D0F7-4CD4-9E78-C9D118C94D91}" type="pres">
      <dgm:prSet presAssocID="{EBE876EF-A2E1-40BA-9BC9-D22AF5237DFC}" presName="parentLeftMargin" presStyleLbl="node1" presStyleIdx="2" presStyleCnt="5"/>
      <dgm:spPr/>
      <dgm:t>
        <a:bodyPr/>
        <a:lstStyle/>
        <a:p>
          <a:pPr rtl="1"/>
          <a:endParaRPr lang="ar-EG"/>
        </a:p>
      </dgm:t>
    </dgm:pt>
    <dgm:pt modelId="{6BFD0C00-2674-4820-8AD8-27A3955DBF9C}" type="pres">
      <dgm:prSet presAssocID="{EBE876EF-A2E1-40BA-9BC9-D22AF5237DFC}" presName="parentText" presStyleLbl="node1" presStyleIdx="3" presStyleCnt="5">
        <dgm:presLayoutVars>
          <dgm:chMax val="0"/>
          <dgm:bulletEnabled val="1"/>
        </dgm:presLayoutVars>
      </dgm:prSet>
      <dgm:spPr/>
      <dgm:t>
        <a:bodyPr/>
        <a:lstStyle/>
        <a:p>
          <a:pPr rtl="1"/>
          <a:endParaRPr lang="ar-EG"/>
        </a:p>
      </dgm:t>
    </dgm:pt>
    <dgm:pt modelId="{79C0EBE0-842B-4E79-8925-62066C3953DC}" type="pres">
      <dgm:prSet presAssocID="{EBE876EF-A2E1-40BA-9BC9-D22AF5237DFC}" presName="negativeSpace" presStyleCnt="0"/>
      <dgm:spPr/>
    </dgm:pt>
    <dgm:pt modelId="{EB52EE9F-5925-47EC-BB40-C92057C7A41B}" type="pres">
      <dgm:prSet presAssocID="{EBE876EF-A2E1-40BA-9BC9-D22AF5237DFC}" presName="childText" presStyleLbl="conFgAcc1" presStyleIdx="3" presStyleCnt="5">
        <dgm:presLayoutVars>
          <dgm:bulletEnabled val="1"/>
        </dgm:presLayoutVars>
      </dgm:prSet>
      <dgm:spPr/>
    </dgm:pt>
    <dgm:pt modelId="{15C90142-F39A-47FB-97CF-A949DC327185}" type="pres">
      <dgm:prSet presAssocID="{EF7C0348-8FF9-4808-9866-69538031006D}" presName="spaceBetweenRectangles" presStyleCnt="0"/>
      <dgm:spPr/>
    </dgm:pt>
    <dgm:pt modelId="{E9CD2D0F-6D42-43C9-BA9B-DDAEEFABB792}" type="pres">
      <dgm:prSet presAssocID="{6BF18099-3D0D-43AD-8424-6EFF199DFE47}" presName="parentLin" presStyleCnt="0"/>
      <dgm:spPr/>
    </dgm:pt>
    <dgm:pt modelId="{55E3645E-8441-442D-B023-FAE164A658ED}" type="pres">
      <dgm:prSet presAssocID="{6BF18099-3D0D-43AD-8424-6EFF199DFE47}" presName="parentLeftMargin" presStyleLbl="node1" presStyleIdx="3" presStyleCnt="5"/>
      <dgm:spPr/>
      <dgm:t>
        <a:bodyPr/>
        <a:lstStyle/>
        <a:p>
          <a:pPr rtl="1"/>
          <a:endParaRPr lang="ar-EG"/>
        </a:p>
      </dgm:t>
    </dgm:pt>
    <dgm:pt modelId="{D070765F-A85F-4391-B926-7B9B7F796307}" type="pres">
      <dgm:prSet presAssocID="{6BF18099-3D0D-43AD-8424-6EFF199DFE47}" presName="parentText" presStyleLbl="node1" presStyleIdx="4" presStyleCnt="5">
        <dgm:presLayoutVars>
          <dgm:chMax val="0"/>
          <dgm:bulletEnabled val="1"/>
        </dgm:presLayoutVars>
      </dgm:prSet>
      <dgm:spPr/>
      <dgm:t>
        <a:bodyPr/>
        <a:lstStyle/>
        <a:p>
          <a:pPr rtl="1"/>
          <a:endParaRPr lang="ar-EG"/>
        </a:p>
      </dgm:t>
    </dgm:pt>
    <dgm:pt modelId="{D344C354-DA5F-48E1-A9D0-568A048696EB}" type="pres">
      <dgm:prSet presAssocID="{6BF18099-3D0D-43AD-8424-6EFF199DFE47}" presName="negativeSpace" presStyleCnt="0"/>
      <dgm:spPr/>
    </dgm:pt>
    <dgm:pt modelId="{E2770564-20D8-458B-B572-79A694C1FAB9}" type="pres">
      <dgm:prSet presAssocID="{6BF18099-3D0D-43AD-8424-6EFF199DFE47}" presName="childText" presStyleLbl="conFgAcc1" presStyleIdx="4" presStyleCnt="5">
        <dgm:presLayoutVars>
          <dgm:bulletEnabled val="1"/>
        </dgm:presLayoutVars>
      </dgm:prSet>
      <dgm:spPr/>
    </dgm:pt>
  </dgm:ptLst>
  <dgm:cxnLst>
    <dgm:cxn modelId="{4D96D07F-FEAE-4B14-9DBC-5C9C35F5A215}" srcId="{C51148F9-D3F7-468C-9FB1-2BB978EDD83D}" destId="{EBE876EF-A2E1-40BA-9BC9-D22AF5237DFC}" srcOrd="3" destOrd="0" parTransId="{CAB14F97-68AF-47D8-8CEB-367EAB8927D5}" sibTransId="{EF7C0348-8FF9-4808-9866-69538031006D}"/>
    <dgm:cxn modelId="{A4229563-734B-434A-9804-612D974438CE}" type="presOf" srcId="{27FCBC34-7231-4BED-B300-89B6C477B3C0}" destId="{DF17E2A9-7028-439F-8360-C7FBE47669ED}" srcOrd="0" destOrd="0" presId="urn:microsoft.com/office/officeart/2005/8/layout/list1"/>
    <dgm:cxn modelId="{71CCBE97-3931-43EB-AC7C-68E8381EA447}" type="presOf" srcId="{6BF18099-3D0D-43AD-8424-6EFF199DFE47}" destId="{55E3645E-8441-442D-B023-FAE164A658ED}" srcOrd="0" destOrd="0" presId="urn:microsoft.com/office/officeart/2005/8/layout/list1"/>
    <dgm:cxn modelId="{A9B5C508-0161-4A78-B897-FA8A6B245438}" type="presOf" srcId="{5C0FE745-44C5-4F5C-AA0C-006457C9AF1F}" destId="{C12F65EB-41E2-4440-BAC1-8AB98CA5A926}" srcOrd="1" destOrd="0" presId="urn:microsoft.com/office/officeart/2005/8/layout/list1"/>
    <dgm:cxn modelId="{9F0F8287-7BD6-42A6-B858-E5EA58D3BDE8}" type="presOf" srcId="{C51148F9-D3F7-468C-9FB1-2BB978EDD83D}" destId="{50C431A2-4293-49A0-A007-06E3BFBB428F}" srcOrd="0" destOrd="0" presId="urn:microsoft.com/office/officeart/2005/8/layout/list1"/>
    <dgm:cxn modelId="{B8A40D54-9D28-4FB3-8042-37E0FD6E262F}" srcId="{C51148F9-D3F7-468C-9FB1-2BB978EDD83D}" destId="{27FCBC34-7231-4BED-B300-89B6C477B3C0}" srcOrd="2" destOrd="0" parTransId="{04B2F2B6-4792-4402-8693-535AE1964E90}" sibTransId="{54C294D8-DEE1-471B-BBF9-38572B17AABB}"/>
    <dgm:cxn modelId="{048ABA29-D377-4FF3-9BDB-E07781C06021}" type="presOf" srcId="{27FCBC34-7231-4BED-B300-89B6C477B3C0}" destId="{9DF71D5B-7C96-4D85-BCAD-1325687B8CA4}" srcOrd="1" destOrd="0" presId="urn:microsoft.com/office/officeart/2005/8/layout/list1"/>
    <dgm:cxn modelId="{9316B034-62D9-4950-AB08-3C9F20246642}" type="presOf" srcId="{EBE876EF-A2E1-40BA-9BC9-D22AF5237DFC}" destId="{168AF44E-D0F7-4CD4-9E78-C9D118C94D91}" srcOrd="0" destOrd="0" presId="urn:microsoft.com/office/officeart/2005/8/layout/list1"/>
    <dgm:cxn modelId="{2EEF4B5A-05A0-4E82-A232-6AA7E6C7EE0C}" type="presOf" srcId="{EBE876EF-A2E1-40BA-9BC9-D22AF5237DFC}" destId="{6BFD0C00-2674-4820-8AD8-27A3955DBF9C}" srcOrd="1" destOrd="0" presId="urn:microsoft.com/office/officeart/2005/8/layout/list1"/>
    <dgm:cxn modelId="{15DCE559-A3EA-4B9C-AA03-A21266E5788A}" srcId="{C51148F9-D3F7-468C-9FB1-2BB978EDD83D}" destId="{AD2B3572-67D7-458B-AFDB-D6B89CF2A106}" srcOrd="1" destOrd="0" parTransId="{041DAFA8-6380-4D66-BACB-FEB59611B9B8}" sibTransId="{5C380432-6B49-4244-AF79-748E205AC6A8}"/>
    <dgm:cxn modelId="{F44D72D6-6FEF-4960-B1C6-6769B51CFF36}" type="presOf" srcId="{6BF18099-3D0D-43AD-8424-6EFF199DFE47}" destId="{D070765F-A85F-4391-B926-7B9B7F796307}" srcOrd="1" destOrd="0" presId="urn:microsoft.com/office/officeart/2005/8/layout/list1"/>
    <dgm:cxn modelId="{6A6874BB-5628-4140-B678-A4DD97E2E1E2}" srcId="{C51148F9-D3F7-468C-9FB1-2BB978EDD83D}" destId="{5C0FE745-44C5-4F5C-AA0C-006457C9AF1F}" srcOrd="0" destOrd="0" parTransId="{65700167-FCCD-43DB-AC68-886DEC2B6BAD}" sibTransId="{C75B2D1A-AB7F-452C-ADF5-E4B628D6CDF9}"/>
    <dgm:cxn modelId="{D4863DDC-3917-425C-AA47-65CA17940BF7}" srcId="{C51148F9-D3F7-468C-9FB1-2BB978EDD83D}" destId="{6BF18099-3D0D-43AD-8424-6EFF199DFE47}" srcOrd="4" destOrd="0" parTransId="{E3623C99-65A1-4301-9D2D-ACF43D159693}" sibTransId="{4DC89174-1484-4518-A223-D801BDC8A229}"/>
    <dgm:cxn modelId="{E838AD59-BD6C-461F-9ABD-3D1E38BD58E6}" type="presOf" srcId="{AD2B3572-67D7-458B-AFDB-D6B89CF2A106}" destId="{1B3416E4-8275-47AF-84D2-92ECDFFA9C29}" srcOrd="0" destOrd="0" presId="urn:microsoft.com/office/officeart/2005/8/layout/list1"/>
    <dgm:cxn modelId="{15FC6C33-4825-454A-A891-C839A6A0E207}" type="presOf" srcId="{5C0FE745-44C5-4F5C-AA0C-006457C9AF1F}" destId="{188495BA-FB38-4EC2-BCCC-E015C31CE8C4}" srcOrd="0" destOrd="0" presId="urn:microsoft.com/office/officeart/2005/8/layout/list1"/>
    <dgm:cxn modelId="{6830D9B6-4228-4FE6-8B39-1C230803A6EE}" type="presOf" srcId="{AD2B3572-67D7-458B-AFDB-D6B89CF2A106}" destId="{1135568A-5758-475F-BA3F-FEE7503E6BA0}" srcOrd="1" destOrd="0" presId="urn:microsoft.com/office/officeart/2005/8/layout/list1"/>
    <dgm:cxn modelId="{0ACC08D4-945D-470E-A28B-80430ABC803F}" type="presParOf" srcId="{50C431A2-4293-49A0-A007-06E3BFBB428F}" destId="{D1F6FAE2-AA05-4E82-99C6-4E7A241CFCED}" srcOrd="0" destOrd="0" presId="urn:microsoft.com/office/officeart/2005/8/layout/list1"/>
    <dgm:cxn modelId="{7392122C-92A9-4E51-B7FB-C5732407A273}" type="presParOf" srcId="{D1F6FAE2-AA05-4E82-99C6-4E7A241CFCED}" destId="{188495BA-FB38-4EC2-BCCC-E015C31CE8C4}" srcOrd="0" destOrd="0" presId="urn:microsoft.com/office/officeart/2005/8/layout/list1"/>
    <dgm:cxn modelId="{D2775FC8-9A1B-4037-999A-0B0438D3CBDE}" type="presParOf" srcId="{D1F6FAE2-AA05-4E82-99C6-4E7A241CFCED}" destId="{C12F65EB-41E2-4440-BAC1-8AB98CA5A926}" srcOrd="1" destOrd="0" presId="urn:microsoft.com/office/officeart/2005/8/layout/list1"/>
    <dgm:cxn modelId="{77891DA8-B8BB-4494-93E4-71EA8FC07220}" type="presParOf" srcId="{50C431A2-4293-49A0-A007-06E3BFBB428F}" destId="{ACF0BF6D-A190-4BD5-BFCE-D385FE047B15}" srcOrd="1" destOrd="0" presId="urn:microsoft.com/office/officeart/2005/8/layout/list1"/>
    <dgm:cxn modelId="{93CF74BA-55EF-44F6-ACF9-E89675B744AB}" type="presParOf" srcId="{50C431A2-4293-49A0-A007-06E3BFBB428F}" destId="{CF64CFD4-E639-4E53-AA62-3A2AC2B8438A}" srcOrd="2" destOrd="0" presId="urn:microsoft.com/office/officeart/2005/8/layout/list1"/>
    <dgm:cxn modelId="{F31C0FAA-98DB-4344-BE46-912715A1E97E}" type="presParOf" srcId="{50C431A2-4293-49A0-A007-06E3BFBB428F}" destId="{1279EA16-23DB-42E6-A24B-BB62062AB059}" srcOrd="3" destOrd="0" presId="urn:microsoft.com/office/officeart/2005/8/layout/list1"/>
    <dgm:cxn modelId="{E4A41A45-C216-4DC2-9D62-FD7E6B8A589A}" type="presParOf" srcId="{50C431A2-4293-49A0-A007-06E3BFBB428F}" destId="{9B13513C-AEF7-4D75-A162-9D725FE9CC30}" srcOrd="4" destOrd="0" presId="urn:microsoft.com/office/officeart/2005/8/layout/list1"/>
    <dgm:cxn modelId="{34BC2365-F28D-4E86-BE53-D0FDD0E44F34}" type="presParOf" srcId="{9B13513C-AEF7-4D75-A162-9D725FE9CC30}" destId="{1B3416E4-8275-47AF-84D2-92ECDFFA9C29}" srcOrd="0" destOrd="0" presId="urn:microsoft.com/office/officeart/2005/8/layout/list1"/>
    <dgm:cxn modelId="{FA10778B-A015-4647-9785-C033000D5C50}" type="presParOf" srcId="{9B13513C-AEF7-4D75-A162-9D725FE9CC30}" destId="{1135568A-5758-475F-BA3F-FEE7503E6BA0}" srcOrd="1" destOrd="0" presId="urn:microsoft.com/office/officeart/2005/8/layout/list1"/>
    <dgm:cxn modelId="{46202079-EF36-49B6-B6E5-9DFA8572F65A}" type="presParOf" srcId="{50C431A2-4293-49A0-A007-06E3BFBB428F}" destId="{213E2E9B-EDF9-4222-84C0-3984E3511B71}" srcOrd="5" destOrd="0" presId="urn:microsoft.com/office/officeart/2005/8/layout/list1"/>
    <dgm:cxn modelId="{2D9E45F6-EBBF-49DD-A144-57E9F1113805}" type="presParOf" srcId="{50C431A2-4293-49A0-A007-06E3BFBB428F}" destId="{6EF5D164-0BB8-439A-9F13-B754A7E0265B}" srcOrd="6" destOrd="0" presId="urn:microsoft.com/office/officeart/2005/8/layout/list1"/>
    <dgm:cxn modelId="{100DBC08-EA67-4DD0-8FF2-E8DE55D9BAC9}" type="presParOf" srcId="{50C431A2-4293-49A0-A007-06E3BFBB428F}" destId="{88F9E6C2-DB5E-4EFB-A8EB-B17FBC57474C}" srcOrd="7" destOrd="0" presId="urn:microsoft.com/office/officeart/2005/8/layout/list1"/>
    <dgm:cxn modelId="{A3423995-5DAC-4ADE-8730-75786FF6FBD5}" type="presParOf" srcId="{50C431A2-4293-49A0-A007-06E3BFBB428F}" destId="{02691A79-876B-45C7-A66E-F4D83C030AAB}" srcOrd="8" destOrd="0" presId="urn:microsoft.com/office/officeart/2005/8/layout/list1"/>
    <dgm:cxn modelId="{1498CEF9-C2D0-4228-A6FE-491B05730072}" type="presParOf" srcId="{02691A79-876B-45C7-A66E-F4D83C030AAB}" destId="{DF17E2A9-7028-439F-8360-C7FBE47669ED}" srcOrd="0" destOrd="0" presId="urn:microsoft.com/office/officeart/2005/8/layout/list1"/>
    <dgm:cxn modelId="{A1652EDF-E8C0-4D1F-9C7C-5CD75D5ED61A}" type="presParOf" srcId="{02691A79-876B-45C7-A66E-F4D83C030AAB}" destId="{9DF71D5B-7C96-4D85-BCAD-1325687B8CA4}" srcOrd="1" destOrd="0" presId="urn:microsoft.com/office/officeart/2005/8/layout/list1"/>
    <dgm:cxn modelId="{86BEAF75-BE8E-44A6-9576-9A807DFED30F}" type="presParOf" srcId="{50C431A2-4293-49A0-A007-06E3BFBB428F}" destId="{FB23864F-CAFC-4DAC-8AFD-B335140DC310}" srcOrd="9" destOrd="0" presId="urn:microsoft.com/office/officeart/2005/8/layout/list1"/>
    <dgm:cxn modelId="{FC7BA38C-FBDF-4C03-983D-E1BE561A7044}" type="presParOf" srcId="{50C431A2-4293-49A0-A007-06E3BFBB428F}" destId="{446846A8-001B-4E97-9C6A-880AEA5E2C7A}" srcOrd="10" destOrd="0" presId="urn:microsoft.com/office/officeart/2005/8/layout/list1"/>
    <dgm:cxn modelId="{49DB623A-B531-4EC1-8B57-0CF4AB221A74}" type="presParOf" srcId="{50C431A2-4293-49A0-A007-06E3BFBB428F}" destId="{FAFD41CF-53E7-4151-9475-58C3B7D2B474}" srcOrd="11" destOrd="0" presId="urn:microsoft.com/office/officeart/2005/8/layout/list1"/>
    <dgm:cxn modelId="{7AC9F7F3-88A1-4B81-9C5C-AA0847D11981}" type="presParOf" srcId="{50C431A2-4293-49A0-A007-06E3BFBB428F}" destId="{4B6D54B3-6930-4EC7-9A60-5CFEC2694E00}" srcOrd="12" destOrd="0" presId="urn:microsoft.com/office/officeart/2005/8/layout/list1"/>
    <dgm:cxn modelId="{AD2814B3-B26F-4C72-A94A-500BF5F77A43}" type="presParOf" srcId="{4B6D54B3-6930-4EC7-9A60-5CFEC2694E00}" destId="{168AF44E-D0F7-4CD4-9E78-C9D118C94D91}" srcOrd="0" destOrd="0" presId="urn:microsoft.com/office/officeart/2005/8/layout/list1"/>
    <dgm:cxn modelId="{6CBEFC4E-CB28-477C-AE03-39D595D28F78}" type="presParOf" srcId="{4B6D54B3-6930-4EC7-9A60-5CFEC2694E00}" destId="{6BFD0C00-2674-4820-8AD8-27A3955DBF9C}" srcOrd="1" destOrd="0" presId="urn:microsoft.com/office/officeart/2005/8/layout/list1"/>
    <dgm:cxn modelId="{971A8D3A-7666-4395-BFC1-6F98E8B5CDA9}" type="presParOf" srcId="{50C431A2-4293-49A0-A007-06E3BFBB428F}" destId="{79C0EBE0-842B-4E79-8925-62066C3953DC}" srcOrd="13" destOrd="0" presId="urn:microsoft.com/office/officeart/2005/8/layout/list1"/>
    <dgm:cxn modelId="{AC1522E8-D77B-45DB-AA4A-9A1BB4030D26}" type="presParOf" srcId="{50C431A2-4293-49A0-A007-06E3BFBB428F}" destId="{EB52EE9F-5925-47EC-BB40-C92057C7A41B}" srcOrd="14" destOrd="0" presId="urn:microsoft.com/office/officeart/2005/8/layout/list1"/>
    <dgm:cxn modelId="{BCBE6126-9756-418F-8FBB-FC838C6BE3F8}" type="presParOf" srcId="{50C431A2-4293-49A0-A007-06E3BFBB428F}" destId="{15C90142-F39A-47FB-97CF-A949DC327185}" srcOrd="15" destOrd="0" presId="urn:microsoft.com/office/officeart/2005/8/layout/list1"/>
    <dgm:cxn modelId="{E23D10AF-88E4-4B9A-9B2B-8E68EAA3E197}" type="presParOf" srcId="{50C431A2-4293-49A0-A007-06E3BFBB428F}" destId="{E9CD2D0F-6D42-43C9-BA9B-DDAEEFABB792}" srcOrd="16" destOrd="0" presId="urn:microsoft.com/office/officeart/2005/8/layout/list1"/>
    <dgm:cxn modelId="{0A3B7696-9C15-4BFD-A753-8FC18414CCAD}" type="presParOf" srcId="{E9CD2D0F-6D42-43C9-BA9B-DDAEEFABB792}" destId="{55E3645E-8441-442D-B023-FAE164A658ED}" srcOrd="0" destOrd="0" presId="urn:microsoft.com/office/officeart/2005/8/layout/list1"/>
    <dgm:cxn modelId="{F887A179-47E9-4B3E-A0CF-628FFA7A4765}" type="presParOf" srcId="{E9CD2D0F-6D42-43C9-BA9B-DDAEEFABB792}" destId="{D070765F-A85F-4391-B926-7B9B7F796307}" srcOrd="1" destOrd="0" presId="urn:microsoft.com/office/officeart/2005/8/layout/list1"/>
    <dgm:cxn modelId="{756B5654-02B4-4BB6-AB4C-BA02DB021F1A}" type="presParOf" srcId="{50C431A2-4293-49A0-A007-06E3BFBB428F}" destId="{D344C354-DA5F-48E1-A9D0-568A048696EB}" srcOrd="17" destOrd="0" presId="urn:microsoft.com/office/officeart/2005/8/layout/list1"/>
    <dgm:cxn modelId="{94B4DB04-BB53-4A42-B504-78CEE753B07D}" type="presParOf" srcId="{50C431A2-4293-49A0-A007-06E3BFBB428F}" destId="{E2770564-20D8-458B-B572-79A694C1FAB9}" srcOrd="18"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1F2612D-C1EF-4C75-98A7-7E43C43BCE6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CE101793-1575-4939-9E01-033F84F3B45F}">
      <dgm:prSet phldrT="[Text]" custT="1"/>
      <dgm:spPr>
        <a:solidFill>
          <a:schemeClr val="bg1">
            <a:lumMod val="85000"/>
          </a:schemeClr>
        </a:solidFill>
      </dgm:spPr>
      <dgm:t>
        <a:bodyPr/>
        <a:lstStyle/>
        <a:p>
          <a:r>
            <a:rPr lang="en-US" sz="1800" b="1" i="0" dirty="0">
              <a:solidFill>
                <a:schemeClr val="tx1"/>
              </a:solidFill>
              <a:effectLst/>
              <a:latin typeface="Roboto Condensed" panose="02000000000000000000" pitchFamily="2" charset="0"/>
            </a:rPr>
            <a:t>Standing plans</a:t>
          </a:r>
          <a:r>
            <a:rPr lang="en-US" sz="1800" b="0" i="0" dirty="0">
              <a:solidFill>
                <a:schemeClr val="tx1"/>
              </a:solidFill>
              <a:effectLst/>
              <a:latin typeface="Roboto Condensed" panose="02000000000000000000" pitchFamily="2" charset="0"/>
            </a:rPr>
            <a:t> </a:t>
          </a:r>
        </a:p>
        <a:p>
          <a:r>
            <a:rPr lang="en-US" sz="1800" b="0" i="0" dirty="0">
              <a:solidFill>
                <a:schemeClr val="tx1"/>
              </a:solidFill>
              <a:effectLst/>
              <a:latin typeface="Roboto Condensed" panose="02000000000000000000" pitchFamily="2" charset="0"/>
            </a:rPr>
            <a:t>are plans designed to be used again and again. Examples include policies, procedures, and regulations.</a:t>
          </a:r>
          <a:endParaRPr lang="ar-EG" sz="1800" b="0" i="0" dirty="0">
            <a:solidFill>
              <a:schemeClr val="tx1"/>
            </a:solidFill>
            <a:effectLst/>
            <a:latin typeface="Roboto Condensed" panose="02000000000000000000" pitchFamily="2" charset="0"/>
          </a:endParaRPr>
        </a:p>
        <a:p>
          <a:r>
            <a:rPr lang="ar-EG" sz="1800" b="1" dirty="0">
              <a:solidFill>
                <a:schemeClr val="tx1"/>
              </a:solidFill>
            </a:rPr>
            <a:t>الخطط الدائمة: هي خطط مصممة للاستخدام مرارًا وتكرارًا. وتشمل الأمثلة السياسات والإجراءات واللوائح.</a:t>
          </a:r>
          <a:endParaRPr lang="en-US" sz="1800" dirty="0">
            <a:solidFill>
              <a:schemeClr val="tx1"/>
            </a:solidFill>
          </a:endParaRPr>
        </a:p>
      </dgm:t>
    </dgm:pt>
    <dgm:pt modelId="{AB185B42-70A8-4AE2-8107-A04246282761}" type="parTrans" cxnId="{92A5FE0C-7E06-4DAC-A5C1-AE8129B23A32}">
      <dgm:prSet/>
      <dgm:spPr/>
      <dgm:t>
        <a:bodyPr/>
        <a:lstStyle/>
        <a:p>
          <a:endParaRPr lang="en-US"/>
        </a:p>
      </dgm:t>
    </dgm:pt>
    <dgm:pt modelId="{B23FCD2C-1E51-4CA8-B396-1B4DD5240DBA}" type="sibTrans" cxnId="{92A5FE0C-7E06-4DAC-A5C1-AE8129B23A32}">
      <dgm:prSet/>
      <dgm:spPr/>
      <dgm:t>
        <a:bodyPr/>
        <a:lstStyle/>
        <a:p>
          <a:endParaRPr lang="en-US"/>
        </a:p>
      </dgm:t>
    </dgm:pt>
    <dgm:pt modelId="{3409FAA2-FC6C-4E80-94BD-08B8DF5D655A}">
      <dgm:prSet phldrT="[Text]"/>
      <dgm:spPr>
        <a:solidFill>
          <a:schemeClr val="bg1">
            <a:lumMod val="85000"/>
          </a:schemeClr>
        </a:solidFill>
      </dgm:spPr>
      <dgm:t>
        <a:bodyPr/>
        <a:lstStyle/>
        <a:p>
          <a:r>
            <a:rPr lang="en-US" b="1" i="0" dirty="0">
              <a:solidFill>
                <a:schemeClr val="tx1"/>
              </a:solidFill>
            </a:rPr>
            <a:t>Single-use plans</a:t>
          </a:r>
          <a:r>
            <a:rPr lang="en-US" b="0" i="0" dirty="0">
              <a:solidFill>
                <a:schemeClr val="tx1"/>
              </a:solidFill>
            </a:rPr>
            <a:t> </a:t>
          </a:r>
        </a:p>
        <a:p>
          <a:r>
            <a:rPr lang="en-US" b="0" i="0" dirty="0">
              <a:solidFill>
                <a:schemeClr val="tx1"/>
              </a:solidFill>
            </a:rPr>
            <a:t>The obvious advantage of a single-use plan is that it can be very specific in how it addresses the needs of a particular situation.</a:t>
          </a:r>
          <a:endParaRPr lang="ar-EG" b="0" i="0" dirty="0">
            <a:solidFill>
              <a:schemeClr val="tx1"/>
            </a:solidFill>
          </a:endParaRPr>
        </a:p>
        <a:p>
          <a:r>
            <a:rPr lang="ar-EG" b="1" i="0" dirty="0">
              <a:solidFill>
                <a:schemeClr val="tx1"/>
              </a:solidFill>
            </a:rPr>
            <a:t>الخطط ذات الاستخدام الواحد: خطط تكون محددة للغاية في كيفية معالجة احتياجات موقف معين.</a:t>
          </a:r>
          <a:endParaRPr lang="en-US" dirty="0">
            <a:solidFill>
              <a:schemeClr val="tx1"/>
            </a:solidFill>
          </a:endParaRPr>
        </a:p>
      </dgm:t>
    </dgm:pt>
    <dgm:pt modelId="{FC1264E3-3369-44C6-BE83-945480BD014B}" type="parTrans" cxnId="{1FD0F791-F013-436E-A23D-BBF8B5B31F60}">
      <dgm:prSet/>
      <dgm:spPr/>
      <dgm:t>
        <a:bodyPr/>
        <a:lstStyle/>
        <a:p>
          <a:endParaRPr lang="en-US"/>
        </a:p>
      </dgm:t>
    </dgm:pt>
    <dgm:pt modelId="{A306EF57-8D38-4BB4-AFCD-1F7C054EBD9F}" type="sibTrans" cxnId="{1FD0F791-F013-436E-A23D-BBF8B5B31F60}">
      <dgm:prSet/>
      <dgm:spPr/>
      <dgm:t>
        <a:bodyPr/>
        <a:lstStyle/>
        <a:p>
          <a:endParaRPr lang="en-US"/>
        </a:p>
      </dgm:t>
    </dgm:pt>
    <dgm:pt modelId="{30873B99-4736-407E-9522-E7F488086E92}">
      <dgm:prSet phldrT="[Text]" custT="1"/>
      <dgm:spPr>
        <a:solidFill>
          <a:schemeClr val="bg1">
            <a:lumMod val="85000"/>
          </a:schemeClr>
        </a:solidFill>
      </dgm:spPr>
      <dgm:t>
        <a:bodyPr/>
        <a:lstStyle/>
        <a:p>
          <a:r>
            <a:rPr lang="en-US" sz="1800" b="1" i="0" dirty="0">
              <a:solidFill>
                <a:schemeClr val="tx1"/>
              </a:solidFill>
            </a:rPr>
            <a:t>Policies, Procedures, and Regulations, </a:t>
          </a:r>
        </a:p>
        <a:p>
          <a:r>
            <a:rPr lang="en-US" sz="1800" b="0" i="0" dirty="0">
              <a:solidFill>
                <a:schemeClr val="tx1"/>
              </a:solidFill>
            </a:rPr>
            <a:t>These plans are usually published and handed out to new hires or posted on the organization’s employee website for easy reference.</a:t>
          </a:r>
          <a:endParaRPr lang="ar-EG" sz="1800" b="0" i="0" dirty="0">
            <a:solidFill>
              <a:schemeClr val="tx1"/>
            </a:solidFill>
          </a:endParaRPr>
        </a:p>
        <a:p>
          <a:r>
            <a:rPr lang="ar-EG" sz="1800" b="1" i="0" dirty="0">
              <a:solidFill>
                <a:schemeClr val="tx1"/>
              </a:solidFill>
            </a:rPr>
            <a:t>السياسات والإجراءات واللوائح: عادةً ما يتم نشر هذه الخطط وتوزيعها على الموظفين الجدد أو نشرها على موقع الويب الخاص بالموظفين في المنظمة لسهولة الرجوع إليها.</a:t>
          </a:r>
          <a:endParaRPr lang="en-US" sz="1800" dirty="0">
            <a:solidFill>
              <a:schemeClr val="tx1"/>
            </a:solidFill>
          </a:endParaRPr>
        </a:p>
      </dgm:t>
    </dgm:pt>
    <dgm:pt modelId="{4BC4498F-88CE-4DD3-863F-61AD81DA5E24}" type="parTrans" cxnId="{669163D2-D6EA-43F1-BD2B-BE0814463156}">
      <dgm:prSet/>
      <dgm:spPr/>
      <dgm:t>
        <a:bodyPr/>
        <a:lstStyle/>
        <a:p>
          <a:endParaRPr lang="en-US"/>
        </a:p>
      </dgm:t>
    </dgm:pt>
    <dgm:pt modelId="{26DAB19E-02F5-4F36-AA00-057E4C3F5940}" type="sibTrans" cxnId="{669163D2-D6EA-43F1-BD2B-BE0814463156}">
      <dgm:prSet/>
      <dgm:spPr/>
      <dgm:t>
        <a:bodyPr/>
        <a:lstStyle/>
        <a:p>
          <a:endParaRPr lang="en-US"/>
        </a:p>
      </dgm:t>
    </dgm:pt>
    <dgm:pt modelId="{B5613200-1E76-456D-AE7E-0B55804F13FF}" type="pres">
      <dgm:prSet presAssocID="{01F2612D-C1EF-4C75-98A7-7E43C43BCE65}" presName="diagram" presStyleCnt="0">
        <dgm:presLayoutVars>
          <dgm:dir/>
          <dgm:resizeHandles val="exact"/>
        </dgm:presLayoutVars>
      </dgm:prSet>
      <dgm:spPr/>
      <dgm:t>
        <a:bodyPr/>
        <a:lstStyle/>
        <a:p>
          <a:pPr rtl="1"/>
          <a:endParaRPr lang="ar-EG"/>
        </a:p>
      </dgm:t>
    </dgm:pt>
    <dgm:pt modelId="{29175B70-A9D9-4F23-B930-7D50749DAB03}" type="pres">
      <dgm:prSet presAssocID="{CE101793-1575-4939-9E01-033F84F3B45F}" presName="node" presStyleLbl="node1" presStyleIdx="0" presStyleCnt="3" custScaleX="127364">
        <dgm:presLayoutVars>
          <dgm:bulletEnabled val="1"/>
        </dgm:presLayoutVars>
      </dgm:prSet>
      <dgm:spPr/>
      <dgm:t>
        <a:bodyPr/>
        <a:lstStyle/>
        <a:p>
          <a:pPr rtl="1"/>
          <a:endParaRPr lang="ar-EG"/>
        </a:p>
      </dgm:t>
    </dgm:pt>
    <dgm:pt modelId="{32D1DD18-C705-43D6-B29C-2E6731945818}" type="pres">
      <dgm:prSet presAssocID="{B23FCD2C-1E51-4CA8-B396-1B4DD5240DBA}" presName="sibTrans" presStyleCnt="0"/>
      <dgm:spPr/>
    </dgm:pt>
    <dgm:pt modelId="{3B527AB0-FA7E-453C-9623-A9A18E03A704}" type="pres">
      <dgm:prSet presAssocID="{3409FAA2-FC6C-4E80-94BD-08B8DF5D655A}" presName="node" presStyleLbl="node1" presStyleIdx="1" presStyleCnt="3" custScaleX="124513">
        <dgm:presLayoutVars>
          <dgm:bulletEnabled val="1"/>
        </dgm:presLayoutVars>
      </dgm:prSet>
      <dgm:spPr/>
      <dgm:t>
        <a:bodyPr/>
        <a:lstStyle/>
        <a:p>
          <a:pPr rtl="1"/>
          <a:endParaRPr lang="ar-EG"/>
        </a:p>
      </dgm:t>
    </dgm:pt>
    <dgm:pt modelId="{66AC8DDB-588D-4DDB-B23C-3CCBD2FD9FA2}" type="pres">
      <dgm:prSet presAssocID="{A306EF57-8D38-4BB4-AFCD-1F7C054EBD9F}" presName="sibTrans" presStyleCnt="0"/>
      <dgm:spPr/>
    </dgm:pt>
    <dgm:pt modelId="{E25916D7-ED6A-4BBF-A917-D1B79F1C0BD8}" type="pres">
      <dgm:prSet presAssocID="{30873B99-4736-407E-9522-E7F488086E92}" presName="node" presStyleLbl="node1" presStyleIdx="2" presStyleCnt="3" custScaleX="179447">
        <dgm:presLayoutVars>
          <dgm:bulletEnabled val="1"/>
        </dgm:presLayoutVars>
      </dgm:prSet>
      <dgm:spPr/>
      <dgm:t>
        <a:bodyPr/>
        <a:lstStyle/>
        <a:p>
          <a:pPr rtl="1"/>
          <a:endParaRPr lang="ar-EG"/>
        </a:p>
      </dgm:t>
    </dgm:pt>
  </dgm:ptLst>
  <dgm:cxnLst>
    <dgm:cxn modelId="{1FD0F791-F013-436E-A23D-BBF8B5B31F60}" srcId="{01F2612D-C1EF-4C75-98A7-7E43C43BCE65}" destId="{3409FAA2-FC6C-4E80-94BD-08B8DF5D655A}" srcOrd="1" destOrd="0" parTransId="{FC1264E3-3369-44C6-BE83-945480BD014B}" sibTransId="{A306EF57-8D38-4BB4-AFCD-1F7C054EBD9F}"/>
    <dgm:cxn modelId="{BB8EA00D-8516-4D09-B497-17B9FFC5C1BA}" type="presOf" srcId="{CE101793-1575-4939-9E01-033F84F3B45F}" destId="{29175B70-A9D9-4F23-B930-7D50749DAB03}" srcOrd="0" destOrd="0" presId="urn:microsoft.com/office/officeart/2005/8/layout/default"/>
    <dgm:cxn modelId="{669163D2-D6EA-43F1-BD2B-BE0814463156}" srcId="{01F2612D-C1EF-4C75-98A7-7E43C43BCE65}" destId="{30873B99-4736-407E-9522-E7F488086E92}" srcOrd="2" destOrd="0" parTransId="{4BC4498F-88CE-4DD3-863F-61AD81DA5E24}" sibTransId="{26DAB19E-02F5-4F36-AA00-057E4C3F5940}"/>
    <dgm:cxn modelId="{92A5FE0C-7E06-4DAC-A5C1-AE8129B23A32}" srcId="{01F2612D-C1EF-4C75-98A7-7E43C43BCE65}" destId="{CE101793-1575-4939-9E01-033F84F3B45F}" srcOrd="0" destOrd="0" parTransId="{AB185B42-70A8-4AE2-8107-A04246282761}" sibTransId="{B23FCD2C-1E51-4CA8-B396-1B4DD5240DBA}"/>
    <dgm:cxn modelId="{D6D379AE-A3B6-484B-BB1E-E68163EBD237}" type="presOf" srcId="{3409FAA2-FC6C-4E80-94BD-08B8DF5D655A}" destId="{3B527AB0-FA7E-453C-9623-A9A18E03A704}" srcOrd="0" destOrd="0" presId="urn:microsoft.com/office/officeart/2005/8/layout/default"/>
    <dgm:cxn modelId="{54ECFA68-414F-4BAE-9B46-0D53DAF3F0A8}" type="presOf" srcId="{01F2612D-C1EF-4C75-98A7-7E43C43BCE65}" destId="{B5613200-1E76-456D-AE7E-0B55804F13FF}" srcOrd="0" destOrd="0" presId="urn:microsoft.com/office/officeart/2005/8/layout/default"/>
    <dgm:cxn modelId="{F41ACB7C-5789-4EF2-BB30-0713CB439127}" type="presOf" srcId="{30873B99-4736-407E-9522-E7F488086E92}" destId="{E25916D7-ED6A-4BBF-A917-D1B79F1C0BD8}" srcOrd="0" destOrd="0" presId="urn:microsoft.com/office/officeart/2005/8/layout/default"/>
    <dgm:cxn modelId="{5C7EE4C7-B70A-4D72-9DF5-CD73C5948C6C}" type="presParOf" srcId="{B5613200-1E76-456D-AE7E-0B55804F13FF}" destId="{29175B70-A9D9-4F23-B930-7D50749DAB03}" srcOrd="0" destOrd="0" presId="urn:microsoft.com/office/officeart/2005/8/layout/default"/>
    <dgm:cxn modelId="{AA008FD6-4BC4-4C0E-8589-57227807CDD8}" type="presParOf" srcId="{B5613200-1E76-456D-AE7E-0B55804F13FF}" destId="{32D1DD18-C705-43D6-B29C-2E6731945818}" srcOrd="1" destOrd="0" presId="urn:microsoft.com/office/officeart/2005/8/layout/default"/>
    <dgm:cxn modelId="{57DD677E-462E-4D36-9798-F9A796E85244}" type="presParOf" srcId="{B5613200-1E76-456D-AE7E-0B55804F13FF}" destId="{3B527AB0-FA7E-453C-9623-A9A18E03A704}" srcOrd="2" destOrd="0" presId="urn:microsoft.com/office/officeart/2005/8/layout/default"/>
    <dgm:cxn modelId="{26903941-009A-4D64-9B0B-2CCF9138612F}" type="presParOf" srcId="{B5613200-1E76-456D-AE7E-0B55804F13FF}" destId="{66AC8DDB-588D-4DDB-B23C-3CCBD2FD9FA2}" srcOrd="3" destOrd="0" presId="urn:microsoft.com/office/officeart/2005/8/layout/default"/>
    <dgm:cxn modelId="{84C3E925-8A1E-4AF9-8046-3D69E16234E8}" type="presParOf" srcId="{B5613200-1E76-456D-AE7E-0B55804F13FF}" destId="{E25916D7-ED6A-4BBF-A917-D1B79F1C0BD8}"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2CF5C8E-CA00-4670-ABF2-9AF20E70BBCE}"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B4B816F2-1D32-4519-A32A-B2F517AA1C4E}">
      <dgm:prSet/>
      <dgm:spPr/>
      <dgm:t>
        <a:bodyPr/>
        <a:lstStyle/>
        <a:p>
          <a:pPr rtl="0"/>
          <a:r>
            <a:rPr lang="en-US" b="1" dirty="0">
              <a:solidFill>
                <a:schemeClr val="tx1"/>
              </a:solidFill>
            </a:rPr>
            <a:t>1- Forecasting</a:t>
          </a:r>
          <a:endParaRPr lang="ar-SA" dirty="0">
            <a:solidFill>
              <a:schemeClr val="tx1"/>
            </a:solidFill>
          </a:endParaRPr>
        </a:p>
      </dgm:t>
    </dgm:pt>
    <dgm:pt modelId="{BDA29DFF-4DAD-41AE-A3DC-A0603C74DC23}" type="parTrans" cxnId="{0D793F49-DE92-4AEF-A926-2C5C025DF2E7}">
      <dgm:prSet/>
      <dgm:spPr/>
      <dgm:t>
        <a:bodyPr/>
        <a:lstStyle/>
        <a:p>
          <a:endParaRPr lang="en-US">
            <a:solidFill>
              <a:schemeClr val="tx1"/>
            </a:solidFill>
          </a:endParaRPr>
        </a:p>
      </dgm:t>
    </dgm:pt>
    <dgm:pt modelId="{0D59A10C-868C-404A-AEB9-0E732BC7E716}" type="sibTrans" cxnId="{0D793F49-DE92-4AEF-A926-2C5C025DF2E7}">
      <dgm:prSet/>
      <dgm:spPr/>
      <dgm:t>
        <a:bodyPr/>
        <a:lstStyle/>
        <a:p>
          <a:endParaRPr lang="en-US">
            <a:solidFill>
              <a:schemeClr val="tx1"/>
            </a:solidFill>
          </a:endParaRPr>
        </a:p>
      </dgm:t>
    </dgm:pt>
    <dgm:pt modelId="{2B938731-4F46-46E1-83BA-4EADC654340A}">
      <dgm:prSet/>
      <dgm:spPr/>
      <dgm:t>
        <a:bodyPr/>
        <a:lstStyle/>
        <a:p>
          <a:pPr rtl="0"/>
          <a:r>
            <a:rPr lang="en-US" b="1" dirty="0">
              <a:solidFill>
                <a:schemeClr val="tx1"/>
              </a:solidFill>
            </a:rPr>
            <a:t>2- Contingency planning</a:t>
          </a:r>
          <a:endParaRPr lang="ar-SA" dirty="0">
            <a:solidFill>
              <a:schemeClr val="tx1"/>
            </a:solidFill>
          </a:endParaRPr>
        </a:p>
      </dgm:t>
    </dgm:pt>
    <dgm:pt modelId="{EED1773C-8764-4DCA-9B8C-D52E1623F01C}" type="parTrans" cxnId="{B7C6FAF7-1012-45BD-852C-CC5F31B7D4AB}">
      <dgm:prSet/>
      <dgm:spPr/>
      <dgm:t>
        <a:bodyPr/>
        <a:lstStyle/>
        <a:p>
          <a:endParaRPr lang="en-US">
            <a:solidFill>
              <a:schemeClr val="tx1"/>
            </a:solidFill>
          </a:endParaRPr>
        </a:p>
      </dgm:t>
    </dgm:pt>
    <dgm:pt modelId="{851C034B-6061-4B1C-8143-39FAD007362E}" type="sibTrans" cxnId="{B7C6FAF7-1012-45BD-852C-CC5F31B7D4AB}">
      <dgm:prSet/>
      <dgm:spPr/>
      <dgm:t>
        <a:bodyPr/>
        <a:lstStyle/>
        <a:p>
          <a:endParaRPr lang="en-US">
            <a:solidFill>
              <a:schemeClr val="tx1"/>
            </a:solidFill>
          </a:endParaRPr>
        </a:p>
      </dgm:t>
    </dgm:pt>
    <dgm:pt modelId="{4ED8DE7A-AA91-4E0D-9743-346A1C4DE9D0}">
      <dgm:prSet/>
      <dgm:spPr/>
      <dgm:t>
        <a:bodyPr/>
        <a:lstStyle/>
        <a:p>
          <a:pPr rtl="0"/>
          <a:r>
            <a:rPr lang="en-US" b="1" dirty="0">
              <a:solidFill>
                <a:schemeClr val="tx1"/>
              </a:solidFill>
            </a:rPr>
            <a:t>3- Scenario planning</a:t>
          </a:r>
          <a:endParaRPr lang="ar-SA" dirty="0">
            <a:solidFill>
              <a:schemeClr val="tx1"/>
            </a:solidFill>
          </a:endParaRPr>
        </a:p>
      </dgm:t>
    </dgm:pt>
    <dgm:pt modelId="{F1E362A2-1225-423A-A967-1F33485D4BC5}" type="parTrans" cxnId="{5CF4AC23-FBB9-4C31-9C03-D1738F0BAA2B}">
      <dgm:prSet/>
      <dgm:spPr/>
      <dgm:t>
        <a:bodyPr/>
        <a:lstStyle/>
        <a:p>
          <a:endParaRPr lang="en-US">
            <a:solidFill>
              <a:schemeClr val="tx1"/>
            </a:solidFill>
          </a:endParaRPr>
        </a:p>
      </dgm:t>
    </dgm:pt>
    <dgm:pt modelId="{73242873-BD1E-4B5C-B870-B93EC5281A4D}" type="sibTrans" cxnId="{5CF4AC23-FBB9-4C31-9C03-D1738F0BAA2B}">
      <dgm:prSet/>
      <dgm:spPr/>
      <dgm:t>
        <a:bodyPr/>
        <a:lstStyle/>
        <a:p>
          <a:endParaRPr lang="en-US">
            <a:solidFill>
              <a:schemeClr val="tx1"/>
            </a:solidFill>
          </a:endParaRPr>
        </a:p>
      </dgm:t>
    </dgm:pt>
    <dgm:pt modelId="{445455E2-9248-44D9-95F3-568AF881FB06}">
      <dgm:prSet/>
      <dgm:spPr/>
      <dgm:t>
        <a:bodyPr/>
        <a:lstStyle/>
        <a:p>
          <a:pPr rtl="0"/>
          <a:r>
            <a:rPr lang="en-US" b="1" dirty="0">
              <a:solidFill>
                <a:schemeClr val="tx1"/>
              </a:solidFill>
            </a:rPr>
            <a:t>4- Benchmarking</a:t>
          </a:r>
          <a:endParaRPr lang="ar-SA" dirty="0">
            <a:solidFill>
              <a:schemeClr val="tx1"/>
            </a:solidFill>
          </a:endParaRPr>
        </a:p>
      </dgm:t>
    </dgm:pt>
    <dgm:pt modelId="{0B106F8B-2575-49B1-BA71-0F6FF7498121}" type="parTrans" cxnId="{021CE28C-9576-4D9A-BE4F-CDEEE1D5977F}">
      <dgm:prSet/>
      <dgm:spPr/>
      <dgm:t>
        <a:bodyPr/>
        <a:lstStyle/>
        <a:p>
          <a:endParaRPr lang="en-US">
            <a:solidFill>
              <a:schemeClr val="tx1"/>
            </a:solidFill>
          </a:endParaRPr>
        </a:p>
      </dgm:t>
    </dgm:pt>
    <dgm:pt modelId="{9BAA1128-CD11-401F-9811-AD7CF28F7398}" type="sibTrans" cxnId="{021CE28C-9576-4D9A-BE4F-CDEEE1D5977F}">
      <dgm:prSet/>
      <dgm:spPr/>
      <dgm:t>
        <a:bodyPr/>
        <a:lstStyle/>
        <a:p>
          <a:endParaRPr lang="en-US">
            <a:solidFill>
              <a:schemeClr val="tx1"/>
            </a:solidFill>
          </a:endParaRPr>
        </a:p>
      </dgm:t>
    </dgm:pt>
    <dgm:pt modelId="{6CA0CD71-75E5-4E67-85B4-5CB16EF75C46}">
      <dgm:prSet/>
      <dgm:spPr/>
      <dgm:t>
        <a:bodyPr/>
        <a:lstStyle/>
        <a:p>
          <a:pPr rtl="0"/>
          <a:r>
            <a:rPr lang="en-US" b="1" dirty="0">
              <a:solidFill>
                <a:schemeClr val="tx1"/>
              </a:solidFill>
            </a:rPr>
            <a:t>5- Use of staff planners</a:t>
          </a:r>
          <a:endParaRPr lang="ar-SA" dirty="0">
            <a:solidFill>
              <a:schemeClr val="tx1"/>
            </a:solidFill>
          </a:endParaRPr>
        </a:p>
      </dgm:t>
    </dgm:pt>
    <dgm:pt modelId="{D204AC2B-A722-4CBD-9A05-328E727A8D27}" type="parTrans" cxnId="{8B0321A1-F7E1-41F7-80DA-E96A41DD53FB}">
      <dgm:prSet/>
      <dgm:spPr/>
      <dgm:t>
        <a:bodyPr/>
        <a:lstStyle/>
        <a:p>
          <a:endParaRPr lang="en-US">
            <a:solidFill>
              <a:schemeClr val="tx1"/>
            </a:solidFill>
          </a:endParaRPr>
        </a:p>
      </dgm:t>
    </dgm:pt>
    <dgm:pt modelId="{F9C60669-56F2-4C90-AE2B-B600DBFD0722}" type="sibTrans" cxnId="{8B0321A1-F7E1-41F7-80DA-E96A41DD53FB}">
      <dgm:prSet/>
      <dgm:spPr/>
      <dgm:t>
        <a:bodyPr/>
        <a:lstStyle/>
        <a:p>
          <a:endParaRPr lang="en-US">
            <a:solidFill>
              <a:schemeClr val="tx1"/>
            </a:solidFill>
          </a:endParaRPr>
        </a:p>
      </dgm:t>
    </dgm:pt>
    <dgm:pt modelId="{DAEE4D93-DA93-49E3-8500-357EFD656095}">
      <dgm:prSet/>
      <dgm:spPr/>
      <dgm:t>
        <a:bodyPr/>
        <a:lstStyle/>
        <a:p>
          <a:endParaRPr lang="en-US"/>
        </a:p>
      </dgm:t>
    </dgm:pt>
    <dgm:pt modelId="{5DD474AC-9AE8-4912-A332-6F34E775557C}" type="parTrans" cxnId="{27212177-B698-46CE-B56D-60C1084F10A2}">
      <dgm:prSet/>
      <dgm:spPr/>
      <dgm:t>
        <a:bodyPr/>
        <a:lstStyle/>
        <a:p>
          <a:endParaRPr lang="en-US">
            <a:solidFill>
              <a:schemeClr val="tx1"/>
            </a:solidFill>
          </a:endParaRPr>
        </a:p>
      </dgm:t>
    </dgm:pt>
    <dgm:pt modelId="{FE0BF3F4-3F28-4DF5-8665-B4CA7A0EAFF3}" type="sibTrans" cxnId="{27212177-B698-46CE-B56D-60C1084F10A2}">
      <dgm:prSet/>
      <dgm:spPr/>
      <dgm:t>
        <a:bodyPr/>
        <a:lstStyle/>
        <a:p>
          <a:endParaRPr lang="en-US">
            <a:solidFill>
              <a:schemeClr val="tx1"/>
            </a:solidFill>
          </a:endParaRPr>
        </a:p>
      </dgm:t>
    </dgm:pt>
    <dgm:pt modelId="{2453A9A9-D6A2-4B3D-822B-111E4389DC74}" type="pres">
      <dgm:prSet presAssocID="{42CF5C8E-CA00-4670-ABF2-9AF20E70BBCE}" presName="outerComposite" presStyleCnt="0">
        <dgm:presLayoutVars>
          <dgm:chMax val="5"/>
          <dgm:dir/>
          <dgm:resizeHandles val="exact"/>
        </dgm:presLayoutVars>
      </dgm:prSet>
      <dgm:spPr/>
      <dgm:t>
        <a:bodyPr/>
        <a:lstStyle/>
        <a:p>
          <a:pPr rtl="1"/>
          <a:endParaRPr lang="ar-EG"/>
        </a:p>
      </dgm:t>
    </dgm:pt>
    <dgm:pt modelId="{D45F6869-AB3F-45EC-9EEA-A60DBE162E66}" type="pres">
      <dgm:prSet presAssocID="{42CF5C8E-CA00-4670-ABF2-9AF20E70BBCE}" presName="dummyMaxCanvas" presStyleCnt="0">
        <dgm:presLayoutVars/>
      </dgm:prSet>
      <dgm:spPr/>
    </dgm:pt>
    <dgm:pt modelId="{6A2621DE-6087-459E-A2EA-2F7F44F5A0F1}" type="pres">
      <dgm:prSet presAssocID="{42CF5C8E-CA00-4670-ABF2-9AF20E70BBCE}" presName="FiveNodes_1" presStyleLbl="node1" presStyleIdx="0" presStyleCnt="5">
        <dgm:presLayoutVars>
          <dgm:bulletEnabled val="1"/>
        </dgm:presLayoutVars>
      </dgm:prSet>
      <dgm:spPr/>
      <dgm:t>
        <a:bodyPr/>
        <a:lstStyle/>
        <a:p>
          <a:pPr rtl="1"/>
          <a:endParaRPr lang="ar-EG"/>
        </a:p>
      </dgm:t>
    </dgm:pt>
    <dgm:pt modelId="{46F70647-4CB3-4650-BCC9-7867B622158E}" type="pres">
      <dgm:prSet presAssocID="{42CF5C8E-CA00-4670-ABF2-9AF20E70BBCE}" presName="FiveNodes_2" presStyleLbl="node1" presStyleIdx="1" presStyleCnt="5">
        <dgm:presLayoutVars>
          <dgm:bulletEnabled val="1"/>
        </dgm:presLayoutVars>
      </dgm:prSet>
      <dgm:spPr/>
      <dgm:t>
        <a:bodyPr/>
        <a:lstStyle/>
        <a:p>
          <a:pPr rtl="1"/>
          <a:endParaRPr lang="ar-EG"/>
        </a:p>
      </dgm:t>
    </dgm:pt>
    <dgm:pt modelId="{42484CF8-A310-4BEC-A9DF-A7FE19CFB366}" type="pres">
      <dgm:prSet presAssocID="{42CF5C8E-CA00-4670-ABF2-9AF20E70BBCE}" presName="FiveNodes_3" presStyleLbl="node1" presStyleIdx="2" presStyleCnt="5">
        <dgm:presLayoutVars>
          <dgm:bulletEnabled val="1"/>
        </dgm:presLayoutVars>
      </dgm:prSet>
      <dgm:spPr/>
      <dgm:t>
        <a:bodyPr/>
        <a:lstStyle/>
        <a:p>
          <a:pPr rtl="1"/>
          <a:endParaRPr lang="ar-EG"/>
        </a:p>
      </dgm:t>
    </dgm:pt>
    <dgm:pt modelId="{79ED1784-60F1-427F-8507-560C2FCB8812}" type="pres">
      <dgm:prSet presAssocID="{42CF5C8E-CA00-4670-ABF2-9AF20E70BBCE}" presName="FiveNodes_4" presStyleLbl="node1" presStyleIdx="3" presStyleCnt="5">
        <dgm:presLayoutVars>
          <dgm:bulletEnabled val="1"/>
        </dgm:presLayoutVars>
      </dgm:prSet>
      <dgm:spPr/>
      <dgm:t>
        <a:bodyPr/>
        <a:lstStyle/>
        <a:p>
          <a:pPr rtl="1"/>
          <a:endParaRPr lang="ar-EG"/>
        </a:p>
      </dgm:t>
    </dgm:pt>
    <dgm:pt modelId="{66C1014C-4997-45D0-AB6C-849CD2B314F7}" type="pres">
      <dgm:prSet presAssocID="{42CF5C8E-CA00-4670-ABF2-9AF20E70BBCE}" presName="FiveNodes_5" presStyleLbl="node1" presStyleIdx="4" presStyleCnt="5">
        <dgm:presLayoutVars>
          <dgm:bulletEnabled val="1"/>
        </dgm:presLayoutVars>
      </dgm:prSet>
      <dgm:spPr/>
      <dgm:t>
        <a:bodyPr/>
        <a:lstStyle/>
        <a:p>
          <a:pPr rtl="1"/>
          <a:endParaRPr lang="ar-EG"/>
        </a:p>
      </dgm:t>
    </dgm:pt>
    <dgm:pt modelId="{547F34DF-9E17-4FBA-BC5C-3079DC4046B5}" type="pres">
      <dgm:prSet presAssocID="{42CF5C8E-CA00-4670-ABF2-9AF20E70BBCE}" presName="FiveConn_1-2" presStyleLbl="fgAccFollowNode1" presStyleIdx="0" presStyleCnt="4">
        <dgm:presLayoutVars>
          <dgm:bulletEnabled val="1"/>
        </dgm:presLayoutVars>
      </dgm:prSet>
      <dgm:spPr/>
      <dgm:t>
        <a:bodyPr/>
        <a:lstStyle/>
        <a:p>
          <a:pPr rtl="1"/>
          <a:endParaRPr lang="ar-EG"/>
        </a:p>
      </dgm:t>
    </dgm:pt>
    <dgm:pt modelId="{B2BD36C7-EC49-4D80-8AA5-C2223AA4022F}" type="pres">
      <dgm:prSet presAssocID="{42CF5C8E-CA00-4670-ABF2-9AF20E70BBCE}" presName="FiveConn_2-3" presStyleLbl="fgAccFollowNode1" presStyleIdx="1" presStyleCnt="4">
        <dgm:presLayoutVars>
          <dgm:bulletEnabled val="1"/>
        </dgm:presLayoutVars>
      </dgm:prSet>
      <dgm:spPr/>
      <dgm:t>
        <a:bodyPr/>
        <a:lstStyle/>
        <a:p>
          <a:pPr rtl="1"/>
          <a:endParaRPr lang="ar-EG"/>
        </a:p>
      </dgm:t>
    </dgm:pt>
    <dgm:pt modelId="{F06E455A-63A3-4F4E-9BF0-DA073C0474AC}" type="pres">
      <dgm:prSet presAssocID="{42CF5C8E-CA00-4670-ABF2-9AF20E70BBCE}" presName="FiveConn_3-4" presStyleLbl="fgAccFollowNode1" presStyleIdx="2" presStyleCnt="4">
        <dgm:presLayoutVars>
          <dgm:bulletEnabled val="1"/>
        </dgm:presLayoutVars>
      </dgm:prSet>
      <dgm:spPr/>
      <dgm:t>
        <a:bodyPr/>
        <a:lstStyle/>
        <a:p>
          <a:pPr rtl="1"/>
          <a:endParaRPr lang="ar-EG"/>
        </a:p>
      </dgm:t>
    </dgm:pt>
    <dgm:pt modelId="{528692DD-A301-4741-B60C-259E6CD072D2}" type="pres">
      <dgm:prSet presAssocID="{42CF5C8E-CA00-4670-ABF2-9AF20E70BBCE}" presName="FiveConn_4-5" presStyleLbl="fgAccFollowNode1" presStyleIdx="3" presStyleCnt="4">
        <dgm:presLayoutVars>
          <dgm:bulletEnabled val="1"/>
        </dgm:presLayoutVars>
      </dgm:prSet>
      <dgm:spPr/>
      <dgm:t>
        <a:bodyPr/>
        <a:lstStyle/>
        <a:p>
          <a:pPr rtl="1"/>
          <a:endParaRPr lang="ar-EG"/>
        </a:p>
      </dgm:t>
    </dgm:pt>
    <dgm:pt modelId="{CC5C97C5-3D3D-4284-9718-D72D1A3FCEE2}" type="pres">
      <dgm:prSet presAssocID="{42CF5C8E-CA00-4670-ABF2-9AF20E70BBCE}" presName="FiveNodes_1_text" presStyleLbl="node1" presStyleIdx="4" presStyleCnt="5">
        <dgm:presLayoutVars>
          <dgm:bulletEnabled val="1"/>
        </dgm:presLayoutVars>
      </dgm:prSet>
      <dgm:spPr/>
      <dgm:t>
        <a:bodyPr/>
        <a:lstStyle/>
        <a:p>
          <a:pPr rtl="1"/>
          <a:endParaRPr lang="ar-EG"/>
        </a:p>
      </dgm:t>
    </dgm:pt>
    <dgm:pt modelId="{9441E837-5C0D-4676-B9B4-C8E365885C8A}" type="pres">
      <dgm:prSet presAssocID="{42CF5C8E-CA00-4670-ABF2-9AF20E70BBCE}" presName="FiveNodes_2_text" presStyleLbl="node1" presStyleIdx="4" presStyleCnt="5">
        <dgm:presLayoutVars>
          <dgm:bulletEnabled val="1"/>
        </dgm:presLayoutVars>
      </dgm:prSet>
      <dgm:spPr/>
      <dgm:t>
        <a:bodyPr/>
        <a:lstStyle/>
        <a:p>
          <a:pPr rtl="1"/>
          <a:endParaRPr lang="ar-EG"/>
        </a:p>
      </dgm:t>
    </dgm:pt>
    <dgm:pt modelId="{AB10151A-DDB1-4A54-9A5C-21007927E32C}" type="pres">
      <dgm:prSet presAssocID="{42CF5C8E-CA00-4670-ABF2-9AF20E70BBCE}" presName="FiveNodes_3_text" presStyleLbl="node1" presStyleIdx="4" presStyleCnt="5">
        <dgm:presLayoutVars>
          <dgm:bulletEnabled val="1"/>
        </dgm:presLayoutVars>
      </dgm:prSet>
      <dgm:spPr/>
      <dgm:t>
        <a:bodyPr/>
        <a:lstStyle/>
        <a:p>
          <a:pPr rtl="1"/>
          <a:endParaRPr lang="ar-EG"/>
        </a:p>
      </dgm:t>
    </dgm:pt>
    <dgm:pt modelId="{9498DBA7-2D1D-4FAE-BD0B-F90B044A3D01}" type="pres">
      <dgm:prSet presAssocID="{42CF5C8E-CA00-4670-ABF2-9AF20E70BBCE}" presName="FiveNodes_4_text" presStyleLbl="node1" presStyleIdx="4" presStyleCnt="5">
        <dgm:presLayoutVars>
          <dgm:bulletEnabled val="1"/>
        </dgm:presLayoutVars>
      </dgm:prSet>
      <dgm:spPr/>
      <dgm:t>
        <a:bodyPr/>
        <a:lstStyle/>
        <a:p>
          <a:pPr rtl="1"/>
          <a:endParaRPr lang="ar-EG"/>
        </a:p>
      </dgm:t>
    </dgm:pt>
    <dgm:pt modelId="{C75696BE-BB92-4D53-99CD-C45F018D69C2}" type="pres">
      <dgm:prSet presAssocID="{42CF5C8E-CA00-4670-ABF2-9AF20E70BBCE}" presName="FiveNodes_5_text" presStyleLbl="node1" presStyleIdx="4" presStyleCnt="5">
        <dgm:presLayoutVars>
          <dgm:bulletEnabled val="1"/>
        </dgm:presLayoutVars>
      </dgm:prSet>
      <dgm:spPr/>
      <dgm:t>
        <a:bodyPr/>
        <a:lstStyle/>
        <a:p>
          <a:pPr rtl="1"/>
          <a:endParaRPr lang="ar-EG"/>
        </a:p>
      </dgm:t>
    </dgm:pt>
  </dgm:ptLst>
  <dgm:cxnLst>
    <dgm:cxn modelId="{DEF20603-B1B7-46FE-9C5F-7CFEED6812AF}" type="presOf" srcId="{851C034B-6061-4B1C-8143-39FAD007362E}" destId="{B2BD36C7-EC49-4D80-8AA5-C2223AA4022F}" srcOrd="0" destOrd="0" presId="urn:microsoft.com/office/officeart/2005/8/layout/vProcess5"/>
    <dgm:cxn modelId="{A7874D05-6DC6-4F26-AC47-662271F91CAB}" type="presOf" srcId="{42CF5C8E-CA00-4670-ABF2-9AF20E70BBCE}" destId="{2453A9A9-D6A2-4B3D-822B-111E4389DC74}" srcOrd="0" destOrd="0" presId="urn:microsoft.com/office/officeart/2005/8/layout/vProcess5"/>
    <dgm:cxn modelId="{27212177-B698-46CE-B56D-60C1084F10A2}" srcId="{42CF5C8E-CA00-4670-ABF2-9AF20E70BBCE}" destId="{DAEE4D93-DA93-49E3-8500-357EFD656095}" srcOrd="5" destOrd="0" parTransId="{5DD474AC-9AE8-4912-A332-6F34E775557C}" sibTransId="{FE0BF3F4-3F28-4DF5-8665-B4CA7A0EAFF3}"/>
    <dgm:cxn modelId="{850E6890-5CD0-4E02-9965-E7DA857041F1}" type="presOf" srcId="{445455E2-9248-44D9-95F3-568AF881FB06}" destId="{9498DBA7-2D1D-4FAE-BD0B-F90B044A3D01}" srcOrd="1" destOrd="0" presId="urn:microsoft.com/office/officeart/2005/8/layout/vProcess5"/>
    <dgm:cxn modelId="{03192DC5-37D7-4ED8-9ADF-942D4F94079F}" type="presOf" srcId="{9BAA1128-CD11-401F-9811-AD7CF28F7398}" destId="{528692DD-A301-4741-B60C-259E6CD072D2}" srcOrd="0" destOrd="0" presId="urn:microsoft.com/office/officeart/2005/8/layout/vProcess5"/>
    <dgm:cxn modelId="{5DE450DE-0CDE-4DC9-8DCB-D6579C576549}" type="presOf" srcId="{B4B816F2-1D32-4519-A32A-B2F517AA1C4E}" destId="{6A2621DE-6087-459E-A2EA-2F7F44F5A0F1}" srcOrd="0" destOrd="0" presId="urn:microsoft.com/office/officeart/2005/8/layout/vProcess5"/>
    <dgm:cxn modelId="{1A5D29EC-D53E-4D1A-84B6-AD26778411D4}" type="presOf" srcId="{2B938731-4F46-46E1-83BA-4EADC654340A}" destId="{46F70647-4CB3-4650-BCC9-7867B622158E}" srcOrd="0" destOrd="0" presId="urn:microsoft.com/office/officeart/2005/8/layout/vProcess5"/>
    <dgm:cxn modelId="{E7CFC8BE-E099-4012-9A91-11EEB1F1E2B8}" type="presOf" srcId="{B4B816F2-1D32-4519-A32A-B2F517AA1C4E}" destId="{CC5C97C5-3D3D-4284-9718-D72D1A3FCEE2}" srcOrd="1" destOrd="0" presId="urn:microsoft.com/office/officeart/2005/8/layout/vProcess5"/>
    <dgm:cxn modelId="{5CF4AC23-FBB9-4C31-9C03-D1738F0BAA2B}" srcId="{42CF5C8E-CA00-4670-ABF2-9AF20E70BBCE}" destId="{4ED8DE7A-AA91-4E0D-9743-346A1C4DE9D0}" srcOrd="2" destOrd="0" parTransId="{F1E362A2-1225-423A-A967-1F33485D4BC5}" sibTransId="{73242873-BD1E-4B5C-B870-B93EC5281A4D}"/>
    <dgm:cxn modelId="{1FEE5B0C-7CF9-4E95-9AD9-2186EF2862B7}" type="presOf" srcId="{4ED8DE7A-AA91-4E0D-9743-346A1C4DE9D0}" destId="{42484CF8-A310-4BEC-A9DF-A7FE19CFB366}" srcOrd="0" destOrd="0" presId="urn:microsoft.com/office/officeart/2005/8/layout/vProcess5"/>
    <dgm:cxn modelId="{C1E9A942-8557-4DD9-B1BD-E605B4D10297}" type="presOf" srcId="{4ED8DE7A-AA91-4E0D-9743-346A1C4DE9D0}" destId="{AB10151A-DDB1-4A54-9A5C-21007927E32C}" srcOrd="1" destOrd="0" presId="urn:microsoft.com/office/officeart/2005/8/layout/vProcess5"/>
    <dgm:cxn modelId="{B7C6FAF7-1012-45BD-852C-CC5F31B7D4AB}" srcId="{42CF5C8E-CA00-4670-ABF2-9AF20E70BBCE}" destId="{2B938731-4F46-46E1-83BA-4EADC654340A}" srcOrd="1" destOrd="0" parTransId="{EED1773C-8764-4DCA-9B8C-D52E1623F01C}" sibTransId="{851C034B-6061-4B1C-8143-39FAD007362E}"/>
    <dgm:cxn modelId="{15237370-0448-4364-974A-EE860773BDCC}" type="presOf" srcId="{6CA0CD71-75E5-4E67-85B4-5CB16EF75C46}" destId="{C75696BE-BB92-4D53-99CD-C45F018D69C2}" srcOrd="1" destOrd="0" presId="urn:microsoft.com/office/officeart/2005/8/layout/vProcess5"/>
    <dgm:cxn modelId="{0D793F49-DE92-4AEF-A926-2C5C025DF2E7}" srcId="{42CF5C8E-CA00-4670-ABF2-9AF20E70BBCE}" destId="{B4B816F2-1D32-4519-A32A-B2F517AA1C4E}" srcOrd="0" destOrd="0" parTransId="{BDA29DFF-4DAD-41AE-A3DC-A0603C74DC23}" sibTransId="{0D59A10C-868C-404A-AEB9-0E732BC7E716}"/>
    <dgm:cxn modelId="{169B74F5-BC05-48FB-9DCE-76783D4D5CC8}" type="presOf" srcId="{445455E2-9248-44D9-95F3-568AF881FB06}" destId="{79ED1784-60F1-427F-8507-560C2FCB8812}" srcOrd="0" destOrd="0" presId="urn:microsoft.com/office/officeart/2005/8/layout/vProcess5"/>
    <dgm:cxn modelId="{8B0321A1-F7E1-41F7-80DA-E96A41DD53FB}" srcId="{42CF5C8E-CA00-4670-ABF2-9AF20E70BBCE}" destId="{6CA0CD71-75E5-4E67-85B4-5CB16EF75C46}" srcOrd="4" destOrd="0" parTransId="{D204AC2B-A722-4CBD-9A05-328E727A8D27}" sibTransId="{F9C60669-56F2-4C90-AE2B-B600DBFD0722}"/>
    <dgm:cxn modelId="{7BEAE53D-39F2-4715-98B2-F9A6C8F42618}" type="presOf" srcId="{0D59A10C-868C-404A-AEB9-0E732BC7E716}" destId="{547F34DF-9E17-4FBA-BC5C-3079DC4046B5}" srcOrd="0" destOrd="0" presId="urn:microsoft.com/office/officeart/2005/8/layout/vProcess5"/>
    <dgm:cxn modelId="{AB666C86-B11B-49F9-B0A7-006D59C12DDE}" type="presOf" srcId="{73242873-BD1E-4B5C-B870-B93EC5281A4D}" destId="{F06E455A-63A3-4F4E-9BF0-DA073C0474AC}" srcOrd="0" destOrd="0" presId="urn:microsoft.com/office/officeart/2005/8/layout/vProcess5"/>
    <dgm:cxn modelId="{D450200E-99EF-4E25-9D09-14E51A266DB1}" type="presOf" srcId="{2B938731-4F46-46E1-83BA-4EADC654340A}" destId="{9441E837-5C0D-4676-B9B4-C8E365885C8A}" srcOrd="1" destOrd="0" presId="urn:microsoft.com/office/officeart/2005/8/layout/vProcess5"/>
    <dgm:cxn modelId="{8AF132ED-AB08-4F2A-A21C-254F22B449D8}" type="presOf" srcId="{6CA0CD71-75E5-4E67-85B4-5CB16EF75C46}" destId="{66C1014C-4997-45D0-AB6C-849CD2B314F7}" srcOrd="0" destOrd="0" presId="urn:microsoft.com/office/officeart/2005/8/layout/vProcess5"/>
    <dgm:cxn modelId="{021CE28C-9576-4D9A-BE4F-CDEEE1D5977F}" srcId="{42CF5C8E-CA00-4670-ABF2-9AF20E70BBCE}" destId="{445455E2-9248-44D9-95F3-568AF881FB06}" srcOrd="3" destOrd="0" parTransId="{0B106F8B-2575-49B1-BA71-0F6FF7498121}" sibTransId="{9BAA1128-CD11-401F-9811-AD7CF28F7398}"/>
    <dgm:cxn modelId="{59791FCC-20E3-4DC1-9162-48E9B309823F}" type="presParOf" srcId="{2453A9A9-D6A2-4B3D-822B-111E4389DC74}" destId="{D45F6869-AB3F-45EC-9EEA-A60DBE162E66}" srcOrd="0" destOrd="0" presId="urn:microsoft.com/office/officeart/2005/8/layout/vProcess5"/>
    <dgm:cxn modelId="{B8833F11-79CD-40B4-AFBE-04F7CFF7E577}" type="presParOf" srcId="{2453A9A9-D6A2-4B3D-822B-111E4389DC74}" destId="{6A2621DE-6087-459E-A2EA-2F7F44F5A0F1}" srcOrd="1" destOrd="0" presId="urn:microsoft.com/office/officeart/2005/8/layout/vProcess5"/>
    <dgm:cxn modelId="{547E4EBC-9A5D-49A6-94B2-A10585293D82}" type="presParOf" srcId="{2453A9A9-D6A2-4B3D-822B-111E4389DC74}" destId="{46F70647-4CB3-4650-BCC9-7867B622158E}" srcOrd="2" destOrd="0" presId="urn:microsoft.com/office/officeart/2005/8/layout/vProcess5"/>
    <dgm:cxn modelId="{8CA052DD-D453-4CFA-B107-D90E7A4744CC}" type="presParOf" srcId="{2453A9A9-D6A2-4B3D-822B-111E4389DC74}" destId="{42484CF8-A310-4BEC-A9DF-A7FE19CFB366}" srcOrd="3" destOrd="0" presId="urn:microsoft.com/office/officeart/2005/8/layout/vProcess5"/>
    <dgm:cxn modelId="{0445884F-0E7F-4891-9937-CDBDEB864D98}" type="presParOf" srcId="{2453A9A9-D6A2-4B3D-822B-111E4389DC74}" destId="{79ED1784-60F1-427F-8507-560C2FCB8812}" srcOrd="4" destOrd="0" presId="urn:microsoft.com/office/officeart/2005/8/layout/vProcess5"/>
    <dgm:cxn modelId="{3D3F7F0F-3B87-454A-86F8-9FE458093286}" type="presParOf" srcId="{2453A9A9-D6A2-4B3D-822B-111E4389DC74}" destId="{66C1014C-4997-45D0-AB6C-849CD2B314F7}" srcOrd="5" destOrd="0" presId="urn:microsoft.com/office/officeart/2005/8/layout/vProcess5"/>
    <dgm:cxn modelId="{F9CFF7B9-584B-4CAB-BD2D-4093C11FFA11}" type="presParOf" srcId="{2453A9A9-D6A2-4B3D-822B-111E4389DC74}" destId="{547F34DF-9E17-4FBA-BC5C-3079DC4046B5}" srcOrd="6" destOrd="0" presId="urn:microsoft.com/office/officeart/2005/8/layout/vProcess5"/>
    <dgm:cxn modelId="{38285886-83D3-4794-B7AC-30BA0C5DE643}" type="presParOf" srcId="{2453A9A9-D6A2-4B3D-822B-111E4389DC74}" destId="{B2BD36C7-EC49-4D80-8AA5-C2223AA4022F}" srcOrd="7" destOrd="0" presId="urn:microsoft.com/office/officeart/2005/8/layout/vProcess5"/>
    <dgm:cxn modelId="{A6A1EDE1-0BE7-45D7-83D7-DC6A2B9AE284}" type="presParOf" srcId="{2453A9A9-D6A2-4B3D-822B-111E4389DC74}" destId="{F06E455A-63A3-4F4E-9BF0-DA073C0474AC}" srcOrd="8" destOrd="0" presId="urn:microsoft.com/office/officeart/2005/8/layout/vProcess5"/>
    <dgm:cxn modelId="{DBFEF2D2-BD88-4426-A276-DBB383625194}" type="presParOf" srcId="{2453A9A9-D6A2-4B3D-822B-111E4389DC74}" destId="{528692DD-A301-4741-B60C-259E6CD072D2}" srcOrd="9" destOrd="0" presId="urn:microsoft.com/office/officeart/2005/8/layout/vProcess5"/>
    <dgm:cxn modelId="{6FEA4EE5-439B-450A-A3B3-182F3632274D}" type="presParOf" srcId="{2453A9A9-D6A2-4B3D-822B-111E4389DC74}" destId="{CC5C97C5-3D3D-4284-9718-D72D1A3FCEE2}" srcOrd="10" destOrd="0" presId="urn:microsoft.com/office/officeart/2005/8/layout/vProcess5"/>
    <dgm:cxn modelId="{41EB6B25-BE94-47DC-930C-1DEFBC84D741}" type="presParOf" srcId="{2453A9A9-D6A2-4B3D-822B-111E4389DC74}" destId="{9441E837-5C0D-4676-B9B4-C8E365885C8A}" srcOrd="11" destOrd="0" presId="urn:microsoft.com/office/officeart/2005/8/layout/vProcess5"/>
    <dgm:cxn modelId="{C4663E71-189D-4258-90A8-44D2E4367E50}" type="presParOf" srcId="{2453A9A9-D6A2-4B3D-822B-111E4389DC74}" destId="{AB10151A-DDB1-4A54-9A5C-21007927E32C}" srcOrd="12" destOrd="0" presId="urn:microsoft.com/office/officeart/2005/8/layout/vProcess5"/>
    <dgm:cxn modelId="{CE895187-5270-4CC2-8500-41A4B9E99593}" type="presParOf" srcId="{2453A9A9-D6A2-4B3D-822B-111E4389DC74}" destId="{9498DBA7-2D1D-4FAE-BD0B-F90B044A3D01}" srcOrd="13" destOrd="0" presId="urn:microsoft.com/office/officeart/2005/8/layout/vProcess5"/>
    <dgm:cxn modelId="{DE3E8397-66AF-48FA-BE58-1EC0965E5D8C}" type="presParOf" srcId="{2453A9A9-D6A2-4B3D-822B-111E4389DC74}" destId="{C75696BE-BB92-4D53-99CD-C45F018D69C2}"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2CF5C8E-CA00-4670-ABF2-9AF20E70BBCE}"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B4B816F2-1D32-4519-A32A-B2F517AA1C4E}">
      <dgm:prSet/>
      <dgm:spPr/>
      <dgm:t>
        <a:bodyPr/>
        <a:lstStyle/>
        <a:p>
          <a:pPr rtl="0"/>
          <a:r>
            <a:rPr lang="ar-EG" b="1">
              <a:solidFill>
                <a:schemeClr val="tx1"/>
              </a:solidFill>
            </a:rPr>
            <a:t>1- التنبؤ</a:t>
          </a:r>
          <a:endParaRPr lang="ar-SA" dirty="0">
            <a:solidFill>
              <a:schemeClr val="tx1"/>
            </a:solidFill>
          </a:endParaRPr>
        </a:p>
      </dgm:t>
    </dgm:pt>
    <dgm:pt modelId="{BDA29DFF-4DAD-41AE-A3DC-A0603C74DC23}" type="parTrans" cxnId="{0D793F49-DE92-4AEF-A926-2C5C025DF2E7}">
      <dgm:prSet/>
      <dgm:spPr/>
      <dgm:t>
        <a:bodyPr/>
        <a:lstStyle/>
        <a:p>
          <a:endParaRPr lang="en-US">
            <a:solidFill>
              <a:schemeClr val="tx1"/>
            </a:solidFill>
          </a:endParaRPr>
        </a:p>
      </dgm:t>
    </dgm:pt>
    <dgm:pt modelId="{0D59A10C-868C-404A-AEB9-0E732BC7E716}" type="sibTrans" cxnId="{0D793F49-DE92-4AEF-A926-2C5C025DF2E7}">
      <dgm:prSet/>
      <dgm:spPr/>
      <dgm:t>
        <a:bodyPr/>
        <a:lstStyle/>
        <a:p>
          <a:endParaRPr lang="en-US">
            <a:solidFill>
              <a:schemeClr val="tx1"/>
            </a:solidFill>
          </a:endParaRPr>
        </a:p>
      </dgm:t>
    </dgm:pt>
    <dgm:pt modelId="{58FB1FFF-CD24-4D96-855D-A162BB7D6D48}">
      <dgm:prSet/>
      <dgm:spPr/>
      <dgm:t>
        <a:bodyPr/>
        <a:lstStyle/>
        <a:p>
          <a:pPr rtl="0"/>
          <a:r>
            <a:rPr lang="ar-EG" b="1" dirty="0">
              <a:solidFill>
                <a:schemeClr val="tx1"/>
              </a:solidFill>
            </a:rPr>
            <a:t>2- التخطيط للطوارئ</a:t>
          </a:r>
          <a:endParaRPr lang="en-US" b="1" dirty="0">
            <a:solidFill>
              <a:schemeClr val="tx1"/>
            </a:solidFill>
          </a:endParaRPr>
        </a:p>
      </dgm:t>
    </dgm:pt>
    <dgm:pt modelId="{EC343F85-4410-4637-B005-AA03C24D72D2}" type="parTrans" cxnId="{8E74E010-8C09-4D4E-9660-C5A85A453CB4}">
      <dgm:prSet/>
      <dgm:spPr/>
      <dgm:t>
        <a:bodyPr/>
        <a:lstStyle/>
        <a:p>
          <a:endParaRPr lang="en-US"/>
        </a:p>
      </dgm:t>
    </dgm:pt>
    <dgm:pt modelId="{D1408770-4F44-4BFC-9EAC-9A2562DEB4F5}" type="sibTrans" cxnId="{8E74E010-8C09-4D4E-9660-C5A85A453CB4}">
      <dgm:prSet/>
      <dgm:spPr/>
      <dgm:t>
        <a:bodyPr/>
        <a:lstStyle/>
        <a:p>
          <a:endParaRPr lang="en-US"/>
        </a:p>
      </dgm:t>
    </dgm:pt>
    <dgm:pt modelId="{13B06D55-F74D-4748-9524-99551679FFFA}">
      <dgm:prSet/>
      <dgm:spPr/>
      <dgm:t>
        <a:bodyPr/>
        <a:lstStyle/>
        <a:p>
          <a:pPr rtl="0"/>
          <a:r>
            <a:rPr lang="ar-EG" b="1" dirty="0">
              <a:solidFill>
                <a:schemeClr val="tx1"/>
              </a:solidFill>
            </a:rPr>
            <a:t>3- التخطيط للسيناريوهات</a:t>
          </a:r>
          <a:endParaRPr lang="en-US" b="1" dirty="0">
            <a:solidFill>
              <a:schemeClr val="tx1"/>
            </a:solidFill>
          </a:endParaRPr>
        </a:p>
      </dgm:t>
    </dgm:pt>
    <dgm:pt modelId="{5D731779-9DE1-4CDE-8BD1-FE3C0967BCFB}" type="parTrans" cxnId="{C118ACE3-18BC-4F43-A423-2BBA8A7CE26C}">
      <dgm:prSet/>
      <dgm:spPr/>
      <dgm:t>
        <a:bodyPr/>
        <a:lstStyle/>
        <a:p>
          <a:endParaRPr lang="en-US"/>
        </a:p>
      </dgm:t>
    </dgm:pt>
    <dgm:pt modelId="{452D6EE8-3B9B-4400-B332-2965BFA553A8}" type="sibTrans" cxnId="{C118ACE3-18BC-4F43-A423-2BBA8A7CE26C}">
      <dgm:prSet/>
      <dgm:spPr/>
      <dgm:t>
        <a:bodyPr/>
        <a:lstStyle/>
        <a:p>
          <a:endParaRPr lang="en-US"/>
        </a:p>
      </dgm:t>
    </dgm:pt>
    <dgm:pt modelId="{EAB6491E-CCF9-4D0E-907D-E5ED7229C38E}">
      <dgm:prSet/>
      <dgm:spPr/>
      <dgm:t>
        <a:bodyPr/>
        <a:lstStyle/>
        <a:p>
          <a:pPr rtl="0"/>
          <a:r>
            <a:rPr lang="ar-EG" b="1" dirty="0">
              <a:solidFill>
                <a:schemeClr val="tx1"/>
              </a:solidFill>
            </a:rPr>
            <a:t>4- المقارنة المعيارية</a:t>
          </a:r>
          <a:endParaRPr lang="en-US" b="1" dirty="0">
            <a:solidFill>
              <a:schemeClr val="tx1"/>
            </a:solidFill>
          </a:endParaRPr>
        </a:p>
      </dgm:t>
    </dgm:pt>
    <dgm:pt modelId="{DB716C6B-8737-4DA0-828A-1DD2726A61F4}" type="parTrans" cxnId="{7D800DB3-EE09-4BA6-8139-5F8EE250C85A}">
      <dgm:prSet/>
      <dgm:spPr/>
      <dgm:t>
        <a:bodyPr/>
        <a:lstStyle/>
        <a:p>
          <a:endParaRPr lang="en-US"/>
        </a:p>
      </dgm:t>
    </dgm:pt>
    <dgm:pt modelId="{EC5443D9-9F12-483C-AE34-51E0C4C729EE}" type="sibTrans" cxnId="{7D800DB3-EE09-4BA6-8139-5F8EE250C85A}">
      <dgm:prSet/>
      <dgm:spPr/>
      <dgm:t>
        <a:bodyPr/>
        <a:lstStyle/>
        <a:p>
          <a:endParaRPr lang="en-US"/>
        </a:p>
      </dgm:t>
    </dgm:pt>
    <dgm:pt modelId="{7BD2FA4E-7816-4B9B-8C0E-16093EBD566C}">
      <dgm:prSet/>
      <dgm:spPr/>
      <dgm:t>
        <a:bodyPr/>
        <a:lstStyle/>
        <a:p>
          <a:pPr rtl="0"/>
          <a:r>
            <a:rPr lang="ar-EG" b="1" dirty="0">
              <a:solidFill>
                <a:schemeClr val="tx1"/>
              </a:solidFill>
            </a:rPr>
            <a:t>5- استخدام مخططي الموظفين</a:t>
          </a:r>
          <a:endParaRPr lang="en-US" b="1" dirty="0">
            <a:solidFill>
              <a:schemeClr val="tx1"/>
            </a:solidFill>
          </a:endParaRPr>
        </a:p>
      </dgm:t>
    </dgm:pt>
    <dgm:pt modelId="{BB6E75D9-8C7D-4D3B-931F-2A4BB4DD82F1}" type="parTrans" cxnId="{0FB1F406-F197-445C-9E95-55B9D87414A8}">
      <dgm:prSet/>
      <dgm:spPr/>
      <dgm:t>
        <a:bodyPr/>
        <a:lstStyle/>
        <a:p>
          <a:endParaRPr lang="en-US"/>
        </a:p>
      </dgm:t>
    </dgm:pt>
    <dgm:pt modelId="{7A0D05A8-656E-42C0-8F24-DF0579BFDC91}" type="sibTrans" cxnId="{0FB1F406-F197-445C-9E95-55B9D87414A8}">
      <dgm:prSet/>
      <dgm:spPr/>
      <dgm:t>
        <a:bodyPr/>
        <a:lstStyle/>
        <a:p>
          <a:endParaRPr lang="en-US"/>
        </a:p>
      </dgm:t>
    </dgm:pt>
    <dgm:pt modelId="{2453A9A9-D6A2-4B3D-822B-111E4389DC74}" type="pres">
      <dgm:prSet presAssocID="{42CF5C8E-CA00-4670-ABF2-9AF20E70BBCE}" presName="outerComposite" presStyleCnt="0">
        <dgm:presLayoutVars>
          <dgm:chMax val="5"/>
          <dgm:dir/>
          <dgm:resizeHandles val="exact"/>
        </dgm:presLayoutVars>
      </dgm:prSet>
      <dgm:spPr/>
      <dgm:t>
        <a:bodyPr/>
        <a:lstStyle/>
        <a:p>
          <a:pPr rtl="1"/>
          <a:endParaRPr lang="ar-EG"/>
        </a:p>
      </dgm:t>
    </dgm:pt>
    <dgm:pt modelId="{D45F6869-AB3F-45EC-9EEA-A60DBE162E66}" type="pres">
      <dgm:prSet presAssocID="{42CF5C8E-CA00-4670-ABF2-9AF20E70BBCE}" presName="dummyMaxCanvas" presStyleCnt="0">
        <dgm:presLayoutVars/>
      </dgm:prSet>
      <dgm:spPr/>
    </dgm:pt>
    <dgm:pt modelId="{6A2621DE-6087-459E-A2EA-2F7F44F5A0F1}" type="pres">
      <dgm:prSet presAssocID="{42CF5C8E-CA00-4670-ABF2-9AF20E70BBCE}" presName="FiveNodes_1" presStyleLbl="node1" presStyleIdx="0" presStyleCnt="5">
        <dgm:presLayoutVars>
          <dgm:bulletEnabled val="1"/>
        </dgm:presLayoutVars>
      </dgm:prSet>
      <dgm:spPr/>
      <dgm:t>
        <a:bodyPr/>
        <a:lstStyle/>
        <a:p>
          <a:pPr rtl="1"/>
          <a:endParaRPr lang="ar-EG"/>
        </a:p>
      </dgm:t>
    </dgm:pt>
    <dgm:pt modelId="{46F70647-4CB3-4650-BCC9-7867B622158E}" type="pres">
      <dgm:prSet presAssocID="{42CF5C8E-CA00-4670-ABF2-9AF20E70BBCE}" presName="FiveNodes_2" presStyleLbl="node1" presStyleIdx="1" presStyleCnt="5">
        <dgm:presLayoutVars>
          <dgm:bulletEnabled val="1"/>
        </dgm:presLayoutVars>
      </dgm:prSet>
      <dgm:spPr/>
      <dgm:t>
        <a:bodyPr/>
        <a:lstStyle/>
        <a:p>
          <a:pPr rtl="1"/>
          <a:endParaRPr lang="ar-EG"/>
        </a:p>
      </dgm:t>
    </dgm:pt>
    <dgm:pt modelId="{42484CF8-A310-4BEC-A9DF-A7FE19CFB366}" type="pres">
      <dgm:prSet presAssocID="{42CF5C8E-CA00-4670-ABF2-9AF20E70BBCE}" presName="FiveNodes_3" presStyleLbl="node1" presStyleIdx="2" presStyleCnt="5">
        <dgm:presLayoutVars>
          <dgm:bulletEnabled val="1"/>
        </dgm:presLayoutVars>
      </dgm:prSet>
      <dgm:spPr/>
      <dgm:t>
        <a:bodyPr/>
        <a:lstStyle/>
        <a:p>
          <a:pPr rtl="1"/>
          <a:endParaRPr lang="ar-EG"/>
        </a:p>
      </dgm:t>
    </dgm:pt>
    <dgm:pt modelId="{79ED1784-60F1-427F-8507-560C2FCB8812}" type="pres">
      <dgm:prSet presAssocID="{42CF5C8E-CA00-4670-ABF2-9AF20E70BBCE}" presName="FiveNodes_4" presStyleLbl="node1" presStyleIdx="3" presStyleCnt="5">
        <dgm:presLayoutVars>
          <dgm:bulletEnabled val="1"/>
        </dgm:presLayoutVars>
      </dgm:prSet>
      <dgm:spPr/>
      <dgm:t>
        <a:bodyPr/>
        <a:lstStyle/>
        <a:p>
          <a:pPr rtl="1"/>
          <a:endParaRPr lang="ar-EG"/>
        </a:p>
      </dgm:t>
    </dgm:pt>
    <dgm:pt modelId="{66C1014C-4997-45D0-AB6C-849CD2B314F7}" type="pres">
      <dgm:prSet presAssocID="{42CF5C8E-CA00-4670-ABF2-9AF20E70BBCE}" presName="FiveNodes_5" presStyleLbl="node1" presStyleIdx="4" presStyleCnt="5">
        <dgm:presLayoutVars>
          <dgm:bulletEnabled val="1"/>
        </dgm:presLayoutVars>
      </dgm:prSet>
      <dgm:spPr/>
      <dgm:t>
        <a:bodyPr/>
        <a:lstStyle/>
        <a:p>
          <a:pPr rtl="1"/>
          <a:endParaRPr lang="ar-EG"/>
        </a:p>
      </dgm:t>
    </dgm:pt>
    <dgm:pt modelId="{547F34DF-9E17-4FBA-BC5C-3079DC4046B5}" type="pres">
      <dgm:prSet presAssocID="{42CF5C8E-CA00-4670-ABF2-9AF20E70BBCE}" presName="FiveConn_1-2" presStyleLbl="fgAccFollowNode1" presStyleIdx="0" presStyleCnt="4">
        <dgm:presLayoutVars>
          <dgm:bulletEnabled val="1"/>
        </dgm:presLayoutVars>
      </dgm:prSet>
      <dgm:spPr/>
      <dgm:t>
        <a:bodyPr/>
        <a:lstStyle/>
        <a:p>
          <a:pPr rtl="1"/>
          <a:endParaRPr lang="ar-EG"/>
        </a:p>
      </dgm:t>
    </dgm:pt>
    <dgm:pt modelId="{B2BD36C7-EC49-4D80-8AA5-C2223AA4022F}" type="pres">
      <dgm:prSet presAssocID="{42CF5C8E-CA00-4670-ABF2-9AF20E70BBCE}" presName="FiveConn_2-3" presStyleLbl="fgAccFollowNode1" presStyleIdx="1" presStyleCnt="4">
        <dgm:presLayoutVars>
          <dgm:bulletEnabled val="1"/>
        </dgm:presLayoutVars>
      </dgm:prSet>
      <dgm:spPr/>
      <dgm:t>
        <a:bodyPr/>
        <a:lstStyle/>
        <a:p>
          <a:pPr rtl="1"/>
          <a:endParaRPr lang="ar-EG"/>
        </a:p>
      </dgm:t>
    </dgm:pt>
    <dgm:pt modelId="{F06E455A-63A3-4F4E-9BF0-DA073C0474AC}" type="pres">
      <dgm:prSet presAssocID="{42CF5C8E-CA00-4670-ABF2-9AF20E70BBCE}" presName="FiveConn_3-4" presStyleLbl="fgAccFollowNode1" presStyleIdx="2" presStyleCnt="4">
        <dgm:presLayoutVars>
          <dgm:bulletEnabled val="1"/>
        </dgm:presLayoutVars>
      </dgm:prSet>
      <dgm:spPr/>
      <dgm:t>
        <a:bodyPr/>
        <a:lstStyle/>
        <a:p>
          <a:pPr rtl="1"/>
          <a:endParaRPr lang="ar-EG"/>
        </a:p>
      </dgm:t>
    </dgm:pt>
    <dgm:pt modelId="{528692DD-A301-4741-B60C-259E6CD072D2}" type="pres">
      <dgm:prSet presAssocID="{42CF5C8E-CA00-4670-ABF2-9AF20E70BBCE}" presName="FiveConn_4-5" presStyleLbl="fgAccFollowNode1" presStyleIdx="3" presStyleCnt="4">
        <dgm:presLayoutVars>
          <dgm:bulletEnabled val="1"/>
        </dgm:presLayoutVars>
      </dgm:prSet>
      <dgm:spPr/>
      <dgm:t>
        <a:bodyPr/>
        <a:lstStyle/>
        <a:p>
          <a:pPr rtl="1"/>
          <a:endParaRPr lang="ar-EG"/>
        </a:p>
      </dgm:t>
    </dgm:pt>
    <dgm:pt modelId="{CC5C97C5-3D3D-4284-9718-D72D1A3FCEE2}" type="pres">
      <dgm:prSet presAssocID="{42CF5C8E-CA00-4670-ABF2-9AF20E70BBCE}" presName="FiveNodes_1_text" presStyleLbl="node1" presStyleIdx="4" presStyleCnt="5">
        <dgm:presLayoutVars>
          <dgm:bulletEnabled val="1"/>
        </dgm:presLayoutVars>
      </dgm:prSet>
      <dgm:spPr/>
      <dgm:t>
        <a:bodyPr/>
        <a:lstStyle/>
        <a:p>
          <a:pPr rtl="1"/>
          <a:endParaRPr lang="ar-EG"/>
        </a:p>
      </dgm:t>
    </dgm:pt>
    <dgm:pt modelId="{9441E837-5C0D-4676-B9B4-C8E365885C8A}" type="pres">
      <dgm:prSet presAssocID="{42CF5C8E-CA00-4670-ABF2-9AF20E70BBCE}" presName="FiveNodes_2_text" presStyleLbl="node1" presStyleIdx="4" presStyleCnt="5">
        <dgm:presLayoutVars>
          <dgm:bulletEnabled val="1"/>
        </dgm:presLayoutVars>
      </dgm:prSet>
      <dgm:spPr/>
      <dgm:t>
        <a:bodyPr/>
        <a:lstStyle/>
        <a:p>
          <a:pPr rtl="1"/>
          <a:endParaRPr lang="ar-EG"/>
        </a:p>
      </dgm:t>
    </dgm:pt>
    <dgm:pt modelId="{AB10151A-DDB1-4A54-9A5C-21007927E32C}" type="pres">
      <dgm:prSet presAssocID="{42CF5C8E-CA00-4670-ABF2-9AF20E70BBCE}" presName="FiveNodes_3_text" presStyleLbl="node1" presStyleIdx="4" presStyleCnt="5">
        <dgm:presLayoutVars>
          <dgm:bulletEnabled val="1"/>
        </dgm:presLayoutVars>
      </dgm:prSet>
      <dgm:spPr/>
      <dgm:t>
        <a:bodyPr/>
        <a:lstStyle/>
        <a:p>
          <a:pPr rtl="1"/>
          <a:endParaRPr lang="ar-EG"/>
        </a:p>
      </dgm:t>
    </dgm:pt>
    <dgm:pt modelId="{9498DBA7-2D1D-4FAE-BD0B-F90B044A3D01}" type="pres">
      <dgm:prSet presAssocID="{42CF5C8E-CA00-4670-ABF2-9AF20E70BBCE}" presName="FiveNodes_4_text" presStyleLbl="node1" presStyleIdx="4" presStyleCnt="5">
        <dgm:presLayoutVars>
          <dgm:bulletEnabled val="1"/>
        </dgm:presLayoutVars>
      </dgm:prSet>
      <dgm:spPr/>
      <dgm:t>
        <a:bodyPr/>
        <a:lstStyle/>
        <a:p>
          <a:pPr rtl="1"/>
          <a:endParaRPr lang="ar-EG"/>
        </a:p>
      </dgm:t>
    </dgm:pt>
    <dgm:pt modelId="{C75696BE-BB92-4D53-99CD-C45F018D69C2}" type="pres">
      <dgm:prSet presAssocID="{42CF5C8E-CA00-4670-ABF2-9AF20E70BBCE}" presName="FiveNodes_5_text" presStyleLbl="node1" presStyleIdx="4" presStyleCnt="5">
        <dgm:presLayoutVars>
          <dgm:bulletEnabled val="1"/>
        </dgm:presLayoutVars>
      </dgm:prSet>
      <dgm:spPr/>
      <dgm:t>
        <a:bodyPr/>
        <a:lstStyle/>
        <a:p>
          <a:pPr rtl="1"/>
          <a:endParaRPr lang="ar-EG"/>
        </a:p>
      </dgm:t>
    </dgm:pt>
  </dgm:ptLst>
  <dgm:cxnLst>
    <dgm:cxn modelId="{A7874D05-6DC6-4F26-AC47-662271F91CAB}" type="presOf" srcId="{42CF5C8E-CA00-4670-ABF2-9AF20E70BBCE}" destId="{2453A9A9-D6A2-4B3D-822B-111E4389DC74}" srcOrd="0" destOrd="0" presId="urn:microsoft.com/office/officeart/2005/8/layout/vProcess5"/>
    <dgm:cxn modelId="{E1D7F130-700F-4486-8838-07D4078429DF}" type="presOf" srcId="{EAB6491E-CCF9-4D0E-907D-E5ED7229C38E}" destId="{9498DBA7-2D1D-4FAE-BD0B-F90B044A3D01}" srcOrd="1" destOrd="0" presId="urn:microsoft.com/office/officeart/2005/8/layout/vProcess5"/>
    <dgm:cxn modelId="{031828BD-046E-456C-80AF-92EA75437687}" type="presOf" srcId="{58FB1FFF-CD24-4D96-855D-A162BB7D6D48}" destId="{9441E837-5C0D-4676-B9B4-C8E365885C8A}" srcOrd="1" destOrd="0" presId="urn:microsoft.com/office/officeart/2005/8/layout/vProcess5"/>
    <dgm:cxn modelId="{7D800DB3-EE09-4BA6-8139-5F8EE250C85A}" srcId="{42CF5C8E-CA00-4670-ABF2-9AF20E70BBCE}" destId="{EAB6491E-CCF9-4D0E-907D-E5ED7229C38E}" srcOrd="3" destOrd="0" parTransId="{DB716C6B-8737-4DA0-828A-1DD2726A61F4}" sibTransId="{EC5443D9-9F12-483C-AE34-51E0C4C729EE}"/>
    <dgm:cxn modelId="{8E74E010-8C09-4D4E-9660-C5A85A453CB4}" srcId="{42CF5C8E-CA00-4670-ABF2-9AF20E70BBCE}" destId="{58FB1FFF-CD24-4D96-855D-A162BB7D6D48}" srcOrd="1" destOrd="0" parTransId="{EC343F85-4410-4637-B005-AA03C24D72D2}" sibTransId="{D1408770-4F44-4BFC-9EAC-9A2562DEB4F5}"/>
    <dgm:cxn modelId="{5DE450DE-0CDE-4DC9-8DCB-D6579C576549}" type="presOf" srcId="{B4B816F2-1D32-4519-A32A-B2F517AA1C4E}" destId="{6A2621DE-6087-459E-A2EA-2F7F44F5A0F1}" srcOrd="0" destOrd="0" presId="urn:microsoft.com/office/officeart/2005/8/layout/vProcess5"/>
    <dgm:cxn modelId="{E7CFC8BE-E099-4012-9A91-11EEB1F1E2B8}" type="presOf" srcId="{B4B816F2-1D32-4519-A32A-B2F517AA1C4E}" destId="{CC5C97C5-3D3D-4284-9718-D72D1A3FCEE2}" srcOrd="1" destOrd="0" presId="urn:microsoft.com/office/officeart/2005/8/layout/vProcess5"/>
    <dgm:cxn modelId="{0FE37415-F10F-43AF-9337-44E34417D245}" type="presOf" srcId="{13B06D55-F74D-4748-9524-99551679FFFA}" destId="{42484CF8-A310-4BEC-A9DF-A7FE19CFB366}" srcOrd="0" destOrd="0" presId="urn:microsoft.com/office/officeart/2005/8/layout/vProcess5"/>
    <dgm:cxn modelId="{0FB1F406-F197-445C-9E95-55B9D87414A8}" srcId="{42CF5C8E-CA00-4670-ABF2-9AF20E70BBCE}" destId="{7BD2FA4E-7816-4B9B-8C0E-16093EBD566C}" srcOrd="4" destOrd="0" parTransId="{BB6E75D9-8C7D-4D3B-931F-2A4BB4DD82F1}" sibTransId="{7A0D05A8-656E-42C0-8F24-DF0579BFDC91}"/>
    <dgm:cxn modelId="{16D9E124-7492-4AFB-99E8-CA1E4DDFBD9C}" type="presOf" srcId="{EC5443D9-9F12-483C-AE34-51E0C4C729EE}" destId="{528692DD-A301-4741-B60C-259E6CD072D2}" srcOrd="0" destOrd="0" presId="urn:microsoft.com/office/officeart/2005/8/layout/vProcess5"/>
    <dgm:cxn modelId="{AD21D3EA-6110-4F51-8B1A-04EF5A2321CA}" type="presOf" srcId="{452D6EE8-3B9B-4400-B332-2965BFA553A8}" destId="{F06E455A-63A3-4F4E-9BF0-DA073C0474AC}" srcOrd="0" destOrd="0" presId="urn:microsoft.com/office/officeart/2005/8/layout/vProcess5"/>
    <dgm:cxn modelId="{8A7D594B-CF18-4C3D-B035-63686ACF965F}" type="presOf" srcId="{D1408770-4F44-4BFC-9EAC-9A2562DEB4F5}" destId="{B2BD36C7-EC49-4D80-8AA5-C2223AA4022F}" srcOrd="0" destOrd="0" presId="urn:microsoft.com/office/officeart/2005/8/layout/vProcess5"/>
    <dgm:cxn modelId="{C7405269-DABA-4CCA-81A3-BCCD29EBF108}" type="presOf" srcId="{13B06D55-F74D-4748-9524-99551679FFFA}" destId="{AB10151A-DDB1-4A54-9A5C-21007927E32C}" srcOrd="1" destOrd="0" presId="urn:microsoft.com/office/officeart/2005/8/layout/vProcess5"/>
    <dgm:cxn modelId="{0D793F49-DE92-4AEF-A926-2C5C025DF2E7}" srcId="{42CF5C8E-CA00-4670-ABF2-9AF20E70BBCE}" destId="{B4B816F2-1D32-4519-A32A-B2F517AA1C4E}" srcOrd="0" destOrd="0" parTransId="{BDA29DFF-4DAD-41AE-A3DC-A0603C74DC23}" sibTransId="{0D59A10C-868C-404A-AEB9-0E732BC7E716}"/>
    <dgm:cxn modelId="{C118ACE3-18BC-4F43-A423-2BBA8A7CE26C}" srcId="{42CF5C8E-CA00-4670-ABF2-9AF20E70BBCE}" destId="{13B06D55-F74D-4748-9524-99551679FFFA}" srcOrd="2" destOrd="0" parTransId="{5D731779-9DE1-4CDE-8BD1-FE3C0967BCFB}" sibTransId="{452D6EE8-3B9B-4400-B332-2965BFA553A8}"/>
    <dgm:cxn modelId="{7BEAE53D-39F2-4715-98B2-F9A6C8F42618}" type="presOf" srcId="{0D59A10C-868C-404A-AEB9-0E732BC7E716}" destId="{547F34DF-9E17-4FBA-BC5C-3079DC4046B5}" srcOrd="0" destOrd="0" presId="urn:microsoft.com/office/officeart/2005/8/layout/vProcess5"/>
    <dgm:cxn modelId="{F99C589F-D04D-44A2-B1EF-9963DE623B3C}" type="presOf" srcId="{7BD2FA4E-7816-4B9B-8C0E-16093EBD566C}" destId="{66C1014C-4997-45D0-AB6C-849CD2B314F7}" srcOrd="0" destOrd="0" presId="urn:microsoft.com/office/officeart/2005/8/layout/vProcess5"/>
    <dgm:cxn modelId="{F87B5B23-09A9-43F0-965A-F6C2F8F17ED1}" type="presOf" srcId="{7BD2FA4E-7816-4B9B-8C0E-16093EBD566C}" destId="{C75696BE-BB92-4D53-99CD-C45F018D69C2}" srcOrd="1" destOrd="0" presId="urn:microsoft.com/office/officeart/2005/8/layout/vProcess5"/>
    <dgm:cxn modelId="{77EE53CD-BB5A-4E0D-A51D-3E7F5E31AFB8}" type="presOf" srcId="{EAB6491E-CCF9-4D0E-907D-E5ED7229C38E}" destId="{79ED1784-60F1-427F-8507-560C2FCB8812}" srcOrd="0" destOrd="0" presId="urn:microsoft.com/office/officeart/2005/8/layout/vProcess5"/>
    <dgm:cxn modelId="{85D268D8-8D72-4017-9977-3F98F77D4B5B}" type="presOf" srcId="{58FB1FFF-CD24-4D96-855D-A162BB7D6D48}" destId="{46F70647-4CB3-4650-BCC9-7867B622158E}" srcOrd="0" destOrd="0" presId="urn:microsoft.com/office/officeart/2005/8/layout/vProcess5"/>
    <dgm:cxn modelId="{59791FCC-20E3-4DC1-9162-48E9B309823F}" type="presParOf" srcId="{2453A9A9-D6A2-4B3D-822B-111E4389DC74}" destId="{D45F6869-AB3F-45EC-9EEA-A60DBE162E66}" srcOrd="0" destOrd="0" presId="urn:microsoft.com/office/officeart/2005/8/layout/vProcess5"/>
    <dgm:cxn modelId="{B8833F11-79CD-40B4-AFBE-04F7CFF7E577}" type="presParOf" srcId="{2453A9A9-D6A2-4B3D-822B-111E4389DC74}" destId="{6A2621DE-6087-459E-A2EA-2F7F44F5A0F1}" srcOrd="1" destOrd="0" presId="urn:microsoft.com/office/officeart/2005/8/layout/vProcess5"/>
    <dgm:cxn modelId="{547E4EBC-9A5D-49A6-94B2-A10585293D82}" type="presParOf" srcId="{2453A9A9-D6A2-4B3D-822B-111E4389DC74}" destId="{46F70647-4CB3-4650-BCC9-7867B622158E}" srcOrd="2" destOrd="0" presId="urn:microsoft.com/office/officeart/2005/8/layout/vProcess5"/>
    <dgm:cxn modelId="{8CA052DD-D453-4CFA-B107-D90E7A4744CC}" type="presParOf" srcId="{2453A9A9-D6A2-4B3D-822B-111E4389DC74}" destId="{42484CF8-A310-4BEC-A9DF-A7FE19CFB366}" srcOrd="3" destOrd="0" presId="urn:microsoft.com/office/officeart/2005/8/layout/vProcess5"/>
    <dgm:cxn modelId="{0445884F-0E7F-4891-9937-CDBDEB864D98}" type="presParOf" srcId="{2453A9A9-D6A2-4B3D-822B-111E4389DC74}" destId="{79ED1784-60F1-427F-8507-560C2FCB8812}" srcOrd="4" destOrd="0" presId="urn:microsoft.com/office/officeart/2005/8/layout/vProcess5"/>
    <dgm:cxn modelId="{3D3F7F0F-3B87-454A-86F8-9FE458093286}" type="presParOf" srcId="{2453A9A9-D6A2-4B3D-822B-111E4389DC74}" destId="{66C1014C-4997-45D0-AB6C-849CD2B314F7}" srcOrd="5" destOrd="0" presId="urn:microsoft.com/office/officeart/2005/8/layout/vProcess5"/>
    <dgm:cxn modelId="{F9CFF7B9-584B-4CAB-BD2D-4093C11FFA11}" type="presParOf" srcId="{2453A9A9-D6A2-4B3D-822B-111E4389DC74}" destId="{547F34DF-9E17-4FBA-BC5C-3079DC4046B5}" srcOrd="6" destOrd="0" presId="urn:microsoft.com/office/officeart/2005/8/layout/vProcess5"/>
    <dgm:cxn modelId="{38285886-83D3-4794-B7AC-30BA0C5DE643}" type="presParOf" srcId="{2453A9A9-D6A2-4B3D-822B-111E4389DC74}" destId="{B2BD36C7-EC49-4D80-8AA5-C2223AA4022F}" srcOrd="7" destOrd="0" presId="urn:microsoft.com/office/officeart/2005/8/layout/vProcess5"/>
    <dgm:cxn modelId="{A6A1EDE1-0BE7-45D7-83D7-DC6A2B9AE284}" type="presParOf" srcId="{2453A9A9-D6A2-4B3D-822B-111E4389DC74}" destId="{F06E455A-63A3-4F4E-9BF0-DA073C0474AC}" srcOrd="8" destOrd="0" presId="urn:microsoft.com/office/officeart/2005/8/layout/vProcess5"/>
    <dgm:cxn modelId="{DBFEF2D2-BD88-4426-A276-DBB383625194}" type="presParOf" srcId="{2453A9A9-D6A2-4B3D-822B-111E4389DC74}" destId="{528692DD-A301-4741-B60C-259E6CD072D2}" srcOrd="9" destOrd="0" presId="urn:microsoft.com/office/officeart/2005/8/layout/vProcess5"/>
    <dgm:cxn modelId="{6FEA4EE5-439B-450A-A3B3-182F3632274D}" type="presParOf" srcId="{2453A9A9-D6A2-4B3D-822B-111E4389DC74}" destId="{CC5C97C5-3D3D-4284-9718-D72D1A3FCEE2}" srcOrd="10" destOrd="0" presId="urn:microsoft.com/office/officeart/2005/8/layout/vProcess5"/>
    <dgm:cxn modelId="{41EB6B25-BE94-47DC-930C-1DEFBC84D741}" type="presParOf" srcId="{2453A9A9-D6A2-4B3D-822B-111E4389DC74}" destId="{9441E837-5C0D-4676-B9B4-C8E365885C8A}" srcOrd="11" destOrd="0" presId="urn:microsoft.com/office/officeart/2005/8/layout/vProcess5"/>
    <dgm:cxn modelId="{C4663E71-189D-4258-90A8-44D2E4367E50}" type="presParOf" srcId="{2453A9A9-D6A2-4B3D-822B-111E4389DC74}" destId="{AB10151A-DDB1-4A54-9A5C-21007927E32C}" srcOrd="12" destOrd="0" presId="urn:microsoft.com/office/officeart/2005/8/layout/vProcess5"/>
    <dgm:cxn modelId="{CE895187-5270-4CC2-8500-41A4B9E99593}" type="presParOf" srcId="{2453A9A9-D6A2-4B3D-822B-111E4389DC74}" destId="{9498DBA7-2D1D-4FAE-BD0B-F90B044A3D01}" srcOrd="13" destOrd="0" presId="urn:microsoft.com/office/officeart/2005/8/layout/vProcess5"/>
    <dgm:cxn modelId="{DE3E8397-66AF-48FA-BE58-1EC0965E5D8C}" type="presParOf" srcId="{2453A9A9-D6A2-4B3D-822B-111E4389DC74}" destId="{C75696BE-BB92-4D53-99CD-C45F018D69C2}" srcOrd="14" destOrd="0" presId="urn:microsoft.com/office/officeart/2005/8/layout/vProcess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006E68-4B41-437B-9E29-37E55BF0DDC4}">
      <dsp:nvSpPr>
        <dsp:cNvPr id="0" name=""/>
        <dsp:cNvSpPr/>
      </dsp:nvSpPr>
      <dsp:spPr>
        <a:xfrm>
          <a:off x="772376" y="0"/>
          <a:ext cx="8753606" cy="2231633"/>
        </a:xfrm>
        <a:prstGeom prst="rightArrow">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9EBE1290-E34C-4C81-B8F0-EDE17DA02D07}">
      <dsp:nvSpPr>
        <dsp:cNvPr id="0" name=""/>
        <dsp:cNvSpPr/>
      </dsp:nvSpPr>
      <dsp:spPr>
        <a:xfrm>
          <a:off x="1914851" y="669489"/>
          <a:ext cx="6468657" cy="892653"/>
        </a:xfrm>
        <a:prstGeom prst="roundRect">
          <a:avLst/>
        </a:prstGeom>
        <a:solidFill>
          <a:schemeClr val="accent1">
            <a:lumMod val="60000"/>
            <a:lumOff val="4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en-US" sz="3700" b="1" kern="1200" dirty="0"/>
            <a:t>A job well planned is half done</a:t>
          </a:r>
          <a:endParaRPr lang="ar-SA" sz="3700" kern="1200" dirty="0"/>
        </a:p>
      </dsp:txBody>
      <dsp:txXfrm>
        <a:off x="1958427" y="713065"/>
        <a:ext cx="6381505" cy="8055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FEB760-B6ED-4D35-9605-FB81D08BD223}">
      <dsp:nvSpPr>
        <dsp:cNvPr id="0" name=""/>
        <dsp:cNvSpPr/>
      </dsp:nvSpPr>
      <dsp:spPr>
        <a:xfrm>
          <a:off x="0" y="462032"/>
          <a:ext cx="5996592" cy="2398637"/>
        </a:xfrm>
        <a:prstGeom prst="leftRightRibbon">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E5DD-F5CC-46BA-AD2C-5BA141279E89}">
      <dsp:nvSpPr>
        <dsp:cNvPr id="0" name=""/>
        <dsp:cNvSpPr/>
      </dsp:nvSpPr>
      <dsp:spPr>
        <a:xfrm>
          <a:off x="719591" y="858742"/>
          <a:ext cx="1978875" cy="11753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7564" rIns="0" bIns="72390" numCol="1" spcCol="1270" anchor="ctr" anchorCtr="0">
          <a:noAutofit/>
        </a:bodyPr>
        <a:lstStyle/>
        <a:p>
          <a:pPr lvl="0" algn="ctr" defTabSz="844550">
            <a:lnSpc>
              <a:spcPct val="90000"/>
            </a:lnSpc>
            <a:spcBef>
              <a:spcPct val="0"/>
            </a:spcBef>
            <a:spcAft>
              <a:spcPct val="35000"/>
            </a:spcAft>
            <a:buFontTx/>
            <a:buNone/>
          </a:pPr>
          <a:r>
            <a:rPr lang="en-US" altLang="en-US" sz="1900" b="1" kern="1200" dirty="0">
              <a:solidFill>
                <a:schemeClr val="tx1"/>
              </a:solidFill>
              <a:ea typeface="Geneva" pitchFamily="1" charset="-128"/>
              <a:cs typeface="Times New Roman" panose="02020603050405020304" pitchFamily="18" charset="0"/>
            </a:rPr>
            <a:t>To set the organization up for positive outcomes</a:t>
          </a:r>
          <a:endParaRPr lang="en-US" sz="1900" kern="1200" dirty="0">
            <a:solidFill>
              <a:schemeClr val="tx1"/>
            </a:solidFill>
          </a:endParaRPr>
        </a:p>
      </dsp:txBody>
      <dsp:txXfrm>
        <a:off x="719591" y="858742"/>
        <a:ext cx="1978875" cy="1175332"/>
      </dsp:txXfrm>
    </dsp:sp>
    <dsp:sp modelId="{8A99B84B-7185-46A1-8CB4-3B4A919A7398}">
      <dsp:nvSpPr>
        <dsp:cNvPr id="0" name=""/>
        <dsp:cNvSpPr/>
      </dsp:nvSpPr>
      <dsp:spPr>
        <a:xfrm>
          <a:off x="2998296" y="1242524"/>
          <a:ext cx="2338671" cy="11753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7564" rIns="0" bIns="72390" numCol="1" spcCol="1270" anchor="ctr" anchorCtr="0">
          <a:noAutofit/>
        </a:bodyPr>
        <a:lstStyle/>
        <a:p>
          <a:pPr lvl="0" algn="ctr" defTabSz="844550">
            <a:lnSpc>
              <a:spcPct val="90000"/>
            </a:lnSpc>
            <a:spcBef>
              <a:spcPct val="0"/>
            </a:spcBef>
            <a:spcAft>
              <a:spcPct val="35000"/>
            </a:spcAft>
          </a:pPr>
          <a:r>
            <a:rPr lang="en-US" sz="1900" b="1" kern="1200" spc="-40" dirty="0">
              <a:solidFill>
                <a:schemeClr val="tx1"/>
              </a:solidFill>
              <a:latin typeface="Calibri" panose="020F0502020204030204" pitchFamily="34" charset="0"/>
              <a:ea typeface="ＭＳ Ｐゴシック" charset="0"/>
            </a:rPr>
            <a:t>To directly address issues/threats</a:t>
          </a:r>
          <a:endParaRPr lang="en-US" altLang="en-US" sz="1900" b="1" kern="1200" dirty="0">
            <a:solidFill>
              <a:schemeClr val="tx1"/>
            </a:solidFill>
            <a:ea typeface="Geneva" pitchFamily="1" charset="-128"/>
            <a:cs typeface="Times New Roman" panose="02020603050405020304" pitchFamily="18" charset="0"/>
          </a:endParaRPr>
        </a:p>
      </dsp:txBody>
      <dsp:txXfrm>
        <a:off x="2998296" y="1242524"/>
        <a:ext cx="2338671" cy="11753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FEB760-B6ED-4D35-9605-FB81D08BD223}">
      <dsp:nvSpPr>
        <dsp:cNvPr id="0" name=""/>
        <dsp:cNvSpPr/>
      </dsp:nvSpPr>
      <dsp:spPr>
        <a:xfrm>
          <a:off x="0" y="908406"/>
          <a:ext cx="5094012" cy="2037604"/>
        </a:xfrm>
        <a:prstGeom prst="leftRightRibbon">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E5DD-F5CC-46BA-AD2C-5BA141279E89}">
      <dsp:nvSpPr>
        <dsp:cNvPr id="0" name=""/>
        <dsp:cNvSpPr/>
      </dsp:nvSpPr>
      <dsp:spPr>
        <a:xfrm>
          <a:off x="611281" y="1245405"/>
          <a:ext cx="1681023" cy="99842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1120" rIns="0" bIns="76200" numCol="1" spcCol="1270" anchor="ctr" anchorCtr="0">
          <a:noAutofit/>
        </a:bodyPr>
        <a:lstStyle/>
        <a:p>
          <a:pPr lvl="0" algn="ctr" defTabSz="889000">
            <a:lnSpc>
              <a:spcPct val="90000"/>
            </a:lnSpc>
            <a:spcBef>
              <a:spcPct val="0"/>
            </a:spcBef>
            <a:spcAft>
              <a:spcPct val="35000"/>
            </a:spcAft>
            <a:buFontTx/>
            <a:buNone/>
          </a:pPr>
          <a:r>
            <a:rPr lang="ar-EG" altLang="en-US" sz="2000" b="1" kern="1200" dirty="0">
              <a:solidFill>
                <a:schemeClr val="tx1"/>
              </a:solidFill>
              <a:ea typeface="Geneva" pitchFamily="1" charset="-128"/>
              <a:cs typeface="Times New Roman" panose="02020603050405020304" pitchFamily="18" charset="0"/>
            </a:rPr>
            <a:t>لتهيئة المنظمة لتحقيق نتائج إيجابية</a:t>
          </a:r>
          <a:endParaRPr lang="en-US" sz="2000" kern="1200" dirty="0">
            <a:solidFill>
              <a:schemeClr val="tx1"/>
            </a:solidFill>
          </a:endParaRPr>
        </a:p>
      </dsp:txBody>
      <dsp:txXfrm>
        <a:off x="611281" y="1245405"/>
        <a:ext cx="1681023" cy="998426"/>
      </dsp:txXfrm>
    </dsp:sp>
    <dsp:sp modelId="{8A99B84B-7185-46A1-8CB4-3B4A919A7398}">
      <dsp:nvSpPr>
        <dsp:cNvPr id="0" name=""/>
        <dsp:cNvSpPr/>
      </dsp:nvSpPr>
      <dsp:spPr>
        <a:xfrm>
          <a:off x="2547006" y="1571422"/>
          <a:ext cx="1986664" cy="99842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1120" rIns="0" bIns="76200" numCol="1" spcCol="1270" anchor="ctr" anchorCtr="0">
          <a:noAutofit/>
        </a:bodyPr>
        <a:lstStyle/>
        <a:p>
          <a:pPr lvl="0" algn="ctr" defTabSz="889000">
            <a:lnSpc>
              <a:spcPct val="90000"/>
            </a:lnSpc>
            <a:spcBef>
              <a:spcPct val="0"/>
            </a:spcBef>
            <a:spcAft>
              <a:spcPct val="35000"/>
            </a:spcAft>
            <a:buFontTx/>
            <a:buNone/>
          </a:pPr>
          <a:r>
            <a:rPr lang="ar-EG" altLang="en-US" sz="2000" b="1" kern="1200" dirty="0">
              <a:solidFill>
                <a:schemeClr val="tx1"/>
              </a:solidFill>
              <a:ea typeface="Geneva" pitchFamily="1" charset="-128"/>
              <a:cs typeface="Times New Roman" panose="02020603050405020304" pitchFamily="18" charset="0"/>
            </a:rPr>
            <a:t>للتعامل بشكل مباشر مع القضايا/التهديدات</a:t>
          </a:r>
          <a:endParaRPr lang="en-US" altLang="en-US" sz="2000" b="1" kern="1200" dirty="0">
            <a:solidFill>
              <a:schemeClr val="tx1"/>
            </a:solidFill>
            <a:ea typeface="Geneva" pitchFamily="1" charset="-128"/>
            <a:cs typeface="Times New Roman" panose="02020603050405020304" pitchFamily="18" charset="0"/>
          </a:endParaRPr>
        </a:p>
      </dsp:txBody>
      <dsp:txXfrm>
        <a:off x="2547006" y="1571422"/>
        <a:ext cx="1986664" cy="9984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FE072A-DCA4-4A32-8EB1-8119B59C8CBE}">
      <dsp:nvSpPr>
        <dsp:cNvPr id="0" name=""/>
        <dsp:cNvSpPr/>
      </dsp:nvSpPr>
      <dsp:spPr>
        <a:xfrm rot="21300000">
          <a:off x="21019" y="1645753"/>
          <a:ext cx="9091449" cy="879295"/>
        </a:xfrm>
        <a:prstGeom prst="mathMinus">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A3D08F-32C1-43E0-9233-0C0A18D13F06}">
      <dsp:nvSpPr>
        <dsp:cNvPr id="0" name=""/>
        <dsp:cNvSpPr/>
      </dsp:nvSpPr>
      <dsp:spPr>
        <a:xfrm>
          <a:off x="1096018" y="208540"/>
          <a:ext cx="2740046" cy="1668321"/>
        </a:xfrm>
        <a:prstGeom prst="downArrow">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E2FD8E-5AE8-4CCE-861D-788D72DDDF34}">
      <dsp:nvSpPr>
        <dsp:cNvPr id="0" name=""/>
        <dsp:cNvSpPr/>
      </dsp:nvSpPr>
      <dsp:spPr>
        <a:xfrm>
          <a:off x="4566744" y="0"/>
          <a:ext cx="2922716" cy="17517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en-US" altLang="en-US" sz="1700" b="1" kern="1200" dirty="0">
              <a:solidFill>
                <a:srgbClr val="C00000"/>
              </a:solidFill>
              <a:latin typeface="Calibri" panose="020F0502020204030204" pitchFamily="34" charset="0"/>
            </a:rPr>
            <a:t>Financial Goals  </a:t>
          </a:r>
        </a:p>
        <a:p>
          <a:pPr lvl="0" algn="ctr" defTabSz="755650">
            <a:lnSpc>
              <a:spcPct val="90000"/>
            </a:lnSpc>
            <a:spcBef>
              <a:spcPct val="0"/>
            </a:spcBef>
            <a:spcAft>
              <a:spcPct val="35000"/>
            </a:spcAft>
          </a:pPr>
          <a:r>
            <a:rPr lang="en-US" altLang="en-US" sz="1700" b="1" kern="1200" dirty="0">
              <a:latin typeface="Calibri" panose="020F0502020204030204" pitchFamily="34" charset="0"/>
            </a:rPr>
            <a:t>related to the expected internal financial performance of the organization.</a:t>
          </a:r>
          <a:endParaRPr lang="en-US" sz="1700" kern="1200" dirty="0"/>
        </a:p>
      </dsp:txBody>
      <dsp:txXfrm>
        <a:off x="4566744" y="0"/>
        <a:ext cx="2922716" cy="1751737"/>
      </dsp:txXfrm>
    </dsp:sp>
    <dsp:sp modelId="{C170BE6F-A5E2-4C4C-BD6F-70FFB6EDDD90}">
      <dsp:nvSpPr>
        <dsp:cNvPr id="0" name=""/>
        <dsp:cNvSpPr/>
      </dsp:nvSpPr>
      <dsp:spPr>
        <a:xfrm>
          <a:off x="5297423" y="2293941"/>
          <a:ext cx="2740046" cy="1668321"/>
        </a:xfrm>
        <a:prstGeom prst="upArrow">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2CC92A-9C5A-4D29-9D6E-31B13BB22027}">
      <dsp:nvSpPr>
        <dsp:cNvPr id="0" name=""/>
        <dsp:cNvSpPr/>
      </dsp:nvSpPr>
      <dsp:spPr>
        <a:xfrm>
          <a:off x="1498681" y="2419065"/>
          <a:ext cx="2884136" cy="17517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en-US" altLang="en-US" sz="1700" b="1" kern="1200" dirty="0">
              <a:solidFill>
                <a:srgbClr val="C00000"/>
              </a:solidFill>
              <a:latin typeface="Calibri" panose="020F0502020204030204" pitchFamily="34" charset="0"/>
            </a:rPr>
            <a:t>Strategic Goals</a:t>
          </a:r>
        </a:p>
        <a:p>
          <a:pPr lvl="0" algn="ctr" defTabSz="755650">
            <a:lnSpc>
              <a:spcPct val="90000"/>
            </a:lnSpc>
            <a:spcBef>
              <a:spcPct val="0"/>
            </a:spcBef>
            <a:spcAft>
              <a:spcPct val="35000"/>
            </a:spcAft>
          </a:pPr>
          <a:r>
            <a:rPr lang="en-US" altLang="en-US" sz="1700" b="1" kern="1200" dirty="0">
              <a:latin typeface="Calibri" panose="020F0502020204030204" pitchFamily="34" charset="0"/>
            </a:rPr>
            <a:t> related to the performance of the firm relative to factors in its external environment (e.g., competitors).</a:t>
          </a:r>
          <a:endParaRPr lang="en-US" sz="1700" kern="1200" dirty="0"/>
        </a:p>
      </dsp:txBody>
      <dsp:txXfrm>
        <a:off x="1498681" y="2419065"/>
        <a:ext cx="2884136" cy="175173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DEEF1-F000-46FF-8803-A7EE5E488675}">
      <dsp:nvSpPr>
        <dsp:cNvPr id="0" name=""/>
        <dsp:cNvSpPr/>
      </dsp:nvSpPr>
      <dsp:spPr>
        <a:xfrm>
          <a:off x="1131" y="500768"/>
          <a:ext cx="2647459" cy="1323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lvl="0" algn="ctr" defTabSz="1911350">
            <a:lnSpc>
              <a:spcPct val="90000"/>
            </a:lnSpc>
            <a:spcBef>
              <a:spcPct val="0"/>
            </a:spcBef>
            <a:spcAft>
              <a:spcPct val="35000"/>
            </a:spcAft>
          </a:pPr>
          <a:r>
            <a:rPr lang="en-US" sz="4300" b="1" kern="1200" dirty="0">
              <a:solidFill>
                <a:schemeClr val="bg1"/>
              </a:solidFill>
            </a:rPr>
            <a:t>Planning</a:t>
          </a:r>
          <a:endParaRPr lang="en-US" sz="4300" kern="1200" dirty="0">
            <a:solidFill>
              <a:schemeClr val="bg1"/>
            </a:solidFill>
          </a:endParaRPr>
        </a:p>
      </dsp:txBody>
      <dsp:txXfrm>
        <a:off x="39902" y="539539"/>
        <a:ext cx="2569917" cy="1246187"/>
      </dsp:txXfrm>
    </dsp:sp>
    <dsp:sp modelId="{5E5DC466-D957-417E-95F2-55EBE221FCD2}">
      <dsp:nvSpPr>
        <dsp:cNvPr id="0" name=""/>
        <dsp:cNvSpPr/>
      </dsp:nvSpPr>
      <dsp:spPr>
        <a:xfrm>
          <a:off x="265877" y="1824497"/>
          <a:ext cx="264745" cy="992797"/>
        </a:xfrm>
        <a:custGeom>
          <a:avLst/>
          <a:gdLst/>
          <a:ahLst/>
          <a:cxnLst/>
          <a:rect l="0" t="0" r="0" b="0"/>
          <a:pathLst>
            <a:path>
              <a:moveTo>
                <a:pt x="0" y="0"/>
              </a:moveTo>
              <a:lnTo>
                <a:pt x="0" y="992797"/>
              </a:lnTo>
              <a:lnTo>
                <a:pt x="264745" y="9927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DE49D5-A097-4749-B171-035DA97964C4}">
      <dsp:nvSpPr>
        <dsp:cNvPr id="0" name=""/>
        <dsp:cNvSpPr/>
      </dsp:nvSpPr>
      <dsp:spPr>
        <a:xfrm>
          <a:off x="530623" y="2155430"/>
          <a:ext cx="2117967" cy="13237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en-US" sz="1700" b="1" kern="1200" dirty="0"/>
            <a:t>The process of setting objectives and determining how to best accomplish them. </a:t>
          </a:r>
          <a:endParaRPr lang="en-US" sz="1700" kern="1200" dirty="0"/>
        </a:p>
      </dsp:txBody>
      <dsp:txXfrm>
        <a:off x="569394" y="2194201"/>
        <a:ext cx="2040425" cy="1246187"/>
      </dsp:txXfrm>
    </dsp:sp>
    <dsp:sp modelId="{6819AEBC-DA94-4FBC-9C04-28CC540DBAF3}">
      <dsp:nvSpPr>
        <dsp:cNvPr id="0" name=""/>
        <dsp:cNvSpPr/>
      </dsp:nvSpPr>
      <dsp:spPr>
        <a:xfrm>
          <a:off x="3310455" y="500768"/>
          <a:ext cx="2647459" cy="1323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lvl="0" algn="ctr" defTabSz="1911350">
            <a:lnSpc>
              <a:spcPct val="90000"/>
            </a:lnSpc>
            <a:spcBef>
              <a:spcPct val="0"/>
            </a:spcBef>
            <a:spcAft>
              <a:spcPct val="35000"/>
            </a:spcAft>
          </a:pPr>
          <a:r>
            <a:rPr lang="en-US" sz="4300" b="1" kern="1200" dirty="0">
              <a:solidFill>
                <a:schemeClr val="bg1"/>
              </a:solidFill>
            </a:rPr>
            <a:t>Objectives</a:t>
          </a:r>
          <a:endParaRPr lang="en-US" sz="4300" kern="1200" dirty="0">
            <a:solidFill>
              <a:schemeClr val="bg1"/>
            </a:solidFill>
          </a:endParaRPr>
        </a:p>
      </dsp:txBody>
      <dsp:txXfrm>
        <a:off x="3349226" y="539539"/>
        <a:ext cx="2569917" cy="1246187"/>
      </dsp:txXfrm>
    </dsp:sp>
    <dsp:sp modelId="{E0EACD2A-3B9A-4EBE-AE43-FD9CC61FE69C}">
      <dsp:nvSpPr>
        <dsp:cNvPr id="0" name=""/>
        <dsp:cNvSpPr/>
      </dsp:nvSpPr>
      <dsp:spPr>
        <a:xfrm>
          <a:off x="3575201" y="1824497"/>
          <a:ext cx="264745" cy="992797"/>
        </a:xfrm>
        <a:custGeom>
          <a:avLst/>
          <a:gdLst/>
          <a:ahLst/>
          <a:cxnLst/>
          <a:rect l="0" t="0" r="0" b="0"/>
          <a:pathLst>
            <a:path>
              <a:moveTo>
                <a:pt x="0" y="0"/>
              </a:moveTo>
              <a:lnTo>
                <a:pt x="0" y="992797"/>
              </a:lnTo>
              <a:lnTo>
                <a:pt x="264745" y="9927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84DF9F-C614-4358-84CE-CDB0E66C849C}">
      <dsp:nvSpPr>
        <dsp:cNvPr id="0" name=""/>
        <dsp:cNvSpPr/>
      </dsp:nvSpPr>
      <dsp:spPr>
        <a:xfrm>
          <a:off x="3839947" y="2155430"/>
          <a:ext cx="2117967" cy="13237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buSzPct val="90000"/>
          </a:pPr>
          <a:r>
            <a:rPr lang="en-US" sz="1700" b="1" kern="1200" dirty="0"/>
            <a:t>Identify the specific results or desired outcomes that one intends to achieve.</a:t>
          </a:r>
          <a:endParaRPr lang="en-US" sz="1700" kern="1200" dirty="0"/>
        </a:p>
      </dsp:txBody>
      <dsp:txXfrm>
        <a:off x="3878718" y="2194201"/>
        <a:ext cx="2040425" cy="1246187"/>
      </dsp:txXfrm>
    </dsp:sp>
    <dsp:sp modelId="{08D85550-35B1-4E60-8649-B97A7FFF88CC}">
      <dsp:nvSpPr>
        <dsp:cNvPr id="0" name=""/>
        <dsp:cNvSpPr/>
      </dsp:nvSpPr>
      <dsp:spPr>
        <a:xfrm>
          <a:off x="6619779" y="500768"/>
          <a:ext cx="2647459" cy="1323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lvl="0" algn="ctr" defTabSz="1911350">
            <a:lnSpc>
              <a:spcPct val="90000"/>
            </a:lnSpc>
            <a:spcBef>
              <a:spcPct val="0"/>
            </a:spcBef>
            <a:spcAft>
              <a:spcPct val="35000"/>
            </a:spcAft>
          </a:pPr>
          <a:r>
            <a:rPr lang="en-US" sz="4300" b="1" kern="1200" dirty="0">
              <a:solidFill>
                <a:schemeClr val="bg1"/>
              </a:solidFill>
            </a:rPr>
            <a:t>Plan</a:t>
          </a:r>
          <a:endParaRPr lang="en-US" sz="4300" kern="1200" dirty="0">
            <a:solidFill>
              <a:schemeClr val="bg1"/>
            </a:solidFill>
          </a:endParaRPr>
        </a:p>
      </dsp:txBody>
      <dsp:txXfrm>
        <a:off x="6658550" y="539539"/>
        <a:ext cx="2569917" cy="1246187"/>
      </dsp:txXfrm>
    </dsp:sp>
    <dsp:sp modelId="{00783898-BAD8-4A97-9AA5-10F23ABEFEF9}">
      <dsp:nvSpPr>
        <dsp:cNvPr id="0" name=""/>
        <dsp:cNvSpPr/>
      </dsp:nvSpPr>
      <dsp:spPr>
        <a:xfrm>
          <a:off x="6884525" y="1824497"/>
          <a:ext cx="264745" cy="992797"/>
        </a:xfrm>
        <a:custGeom>
          <a:avLst/>
          <a:gdLst/>
          <a:ahLst/>
          <a:cxnLst/>
          <a:rect l="0" t="0" r="0" b="0"/>
          <a:pathLst>
            <a:path>
              <a:moveTo>
                <a:pt x="0" y="0"/>
              </a:moveTo>
              <a:lnTo>
                <a:pt x="0" y="992797"/>
              </a:lnTo>
              <a:lnTo>
                <a:pt x="264745" y="9927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B904BE-DB27-4763-AE5F-D4EF34D71017}">
      <dsp:nvSpPr>
        <dsp:cNvPr id="0" name=""/>
        <dsp:cNvSpPr/>
      </dsp:nvSpPr>
      <dsp:spPr>
        <a:xfrm>
          <a:off x="7149271" y="2155430"/>
          <a:ext cx="2117967" cy="13237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buSzPct val="90000"/>
            <a:buFont typeface="Wingdings" pitchFamily="2" charset="2"/>
            <a:buChar char="Ø"/>
          </a:pPr>
          <a:r>
            <a:rPr lang="en-US" sz="1700" b="1" kern="1200"/>
            <a:t>A statement of action steps to be taken in order to accomplish the objectives.</a:t>
          </a:r>
          <a:endParaRPr lang="en-US" sz="1700" kern="1200" dirty="0"/>
        </a:p>
      </dsp:txBody>
      <dsp:txXfrm>
        <a:off x="7188042" y="2194201"/>
        <a:ext cx="2040425" cy="124618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E2512-2841-41A1-8F57-04E6B76763C7}">
      <dsp:nvSpPr>
        <dsp:cNvPr id="0" name=""/>
        <dsp:cNvSpPr/>
      </dsp:nvSpPr>
      <dsp:spPr>
        <a:xfrm>
          <a:off x="3221902" y="1240552"/>
          <a:ext cx="1683828" cy="1363992"/>
        </a:xfrm>
        <a:prstGeom prst="hexagon">
          <a:avLst>
            <a:gd name="adj" fmla="val 28570"/>
            <a:gd name="vf" fmla="val 115470"/>
          </a:avLst>
        </a:prstGeom>
        <a:solidFill>
          <a:srgbClr val="2D80D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b="1" kern="1200" dirty="0"/>
            <a:t>Planning Steps</a:t>
          </a:r>
        </a:p>
      </dsp:txBody>
      <dsp:txXfrm>
        <a:off x="3492119" y="1459442"/>
        <a:ext cx="1143394" cy="926212"/>
      </dsp:txXfrm>
    </dsp:sp>
    <dsp:sp modelId="{9CE4C26F-93B8-43B2-9502-C88624DB6C96}">
      <dsp:nvSpPr>
        <dsp:cNvPr id="0" name=""/>
        <dsp:cNvSpPr/>
      </dsp:nvSpPr>
      <dsp:spPr>
        <a:xfrm>
          <a:off x="4262795" y="587974"/>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D92507-AECA-47CE-B13E-223EEE65664C}">
      <dsp:nvSpPr>
        <dsp:cNvPr id="0" name=""/>
        <dsp:cNvSpPr/>
      </dsp:nvSpPr>
      <dsp:spPr>
        <a:xfrm>
          <a:off x="3420664" y="0"/>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Understand the Mission and Vision</a:t>
          </a:r>
          <a:endParaRPr lang="en-US" sz="1100" kern="1200" dirty="0"/>
        </a:p>
      </dsp:txBody>
      <dsp:txXfrm>
        <a:off x="3634805" y="185257"/>
        <a:ext cx="863890" cy="747367"/>
      </dsp:txXfrm>
    </dsp:sp>
    <dsp:sp modelId="{3227078A-FCFC-416C-9E37-0B411E854B4C}">
      <dsp:nvSpPr>
        <dsp:cNvPr id="0" name=""/>
        <dsp:cNvSpPr/>
      </dsp:nvSpPr>
      <dsp:spPr>
        <a:xfrm>
          <a:off x="4957114" y="1546267"/>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CC96D5-09B9-4C40-B953-B9F199EFEBB0}">
      <dsp:nvSpPr>
        <dsp:cNvPr id="0" name=""/>
        <dsp:cNvSpPr/>
      </dsp:nvSpPr>
      <dsp:spPr>
        <a:xfrm>
          <a:off x="4605736" y="687572"/>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Identify Objective </a:t>
          </a:r>
          <a:endParaRPr lang="en-US" sz="1100" kern="1200" dirty="0"/>
        </a:p>
      </dsp:txBody>
      <dsp:txXfrm>
        <a:off x="4819877" y="872829"/>
        <a:ext cx="863890" cy="747367"/>
      </dsp:txXfrm>
    </dsp:sp>
    <dsp:sp modelId="{8145D9ED-5DD0-4CF3-A44A-1F058E633211}">
      <dsp:nvSpPr>
        <dsp:cNvPr id="0" name=""/>
        <dsp:cNvSpPr/>
      </dsp:nvSpPr>
      <dsp:spPr>
        <a:xfrm>
          <a:off x="4474795" y="2628001"/>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CC97BA-E244-4D1B-B79E-5529BAAC6C3D}">
      <dsp:nvSpPr>
        <dsp:cNvPr id="0" name=""/>
        <dsp:cNvSpPr/>
      </dsp:nvSpPr>
      <dsp:spPr>
        <a:xfrm>
          <a:off x="4605736" y="2039258"/>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Courses of Action</a:t>
          </a:r>
        </a:p>
        <a:p>
          <a:pPr lvl="0" algn="ctr" defTabSz="488950">
            <a:lnSpc>
              <a:spcPct val="90000"/>
            </a:lnSpc>
            <a:spcBef>
              <a:spcPct val="0"/>
            </a:spcBef>
            <a:spcAft>
              <a:spcPct val="35000"/>
            </a:spcAft>
          </a:pPr>
          <a:r>
            <a:rPr lang="en-US" sz="1100" b="1" kern="1200" dirty="0"/>
            <a:t>+ Evaluate Alternatives  </a:t>
          </a:r>
          <a:endParaRPr lang="en-US" sz="1100" kern="1200" dirty="0"/>
        </a:p>
      </dsp:txBody>
      <dsp:txXfrm>
        <a:off x="4819877" y="2224515"/>
        <a:ext cx="863890" cy="747367"/>
      </dsp:txXfrm>
    </dsp:sp>
    <dsp:sp modelId="{59EB559D-61E0-4F92-A4D9-ECA4AF814075}">
      <dsp:nvSpPr>
        <dsp:cNvPr id="0" name=""/>
        <dsp:cNvSpPr/>
      </dsp:nvSpPr>
      <dsp:spPr>
        <a:xfrm>
          <a:off x="3278353" y="2740289"/>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996105-5833-4423-A417-998A2D5E1A0B}">
      <dsp:nvSpPr>
        <dsp:cNvPr id="0" name=""/>
        <dsp:cNvSpPr/>
      </dsp:nvSpPr>
      <dsp:spPr>
        <a:xfrm>
          <a:off x="3420664" y="2727599"/>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Choosing a Course of Action </a:t>
          </a:r>
          <a:endParaRPr lang="en-US" sz="1100" kern="1200" dirty="0"/>
        </a:p>
      </dsp:txBody>
      <dsp:txXfrm>
        <a:off x="3634805" y="2912856"/>
        <a:ext cx="863890" cy="747367"/>
      </dsp:txXfrm>
    </dsp:sp>
    <dsp:sp modelId="{3C244B13-E6BE-4EC2-A07E-BDC2C8BA0521}">
      <dsp:nvSpPr>
        <dsp:cNvPr id="0" name=""/>
        <dsp:cNvSpPr/>
      </dsp:nvSpPr>
      <dsp:spPr>
        <a:xfrm>
          <a:off x="2572664" y="1782380"/>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090AF2-0459-40C6-857C-7A926FA47BAA}">
      <dsp:nvSpPr>
        <dsp:cNvPr id="0" name=""/>
        <dsp:cNvSpPr/>
      </dsp:nvSpPr>
      <dsp:spPr>
        <a:xfrm>
          <a:off x="2230090" y="2040027"/>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Implement Plan and tasks </a:t>
          </a:r>
          <a:endParaRPr lang="en-US" sz="1100" kern="1200" dirty="0"/>
        </a:p>
      </dsp:txBody>
      <dsp:txXfrm>
        <a:off x="2444231" y="2225284"/>
        <a:ext cx="863890" cy="747367"/>
      </dsp:txXfrm>
    </dsp:sp>
    <dsp:sp modelId="{5AC89801-35BE-4EBE-A969-889635EBF445}">
      <dsp:nvSpPr>
        <dsp:cNvPr id="0" name=""/>
        <dsp:cNvSpPr/>
      </dsp:nvSpPr>
      <dsp:spPr>
        <a:xfrm>
          <a:off x="2230090" y="686033"/>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Determine tracking and Evaluate Results </a:t>
          </a:r>
        </a:p>
      </dsp:txBody>
      <dsp:txXfrm>
        <a:off x="2444231" y="871290"/>
        <a:ext cx="863890" cy="7473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E2512-2841-41A1-8F57-04E6B76763C7}">
      <dsp:nvSpPr>
        <dsp:cNvPr id="0" name=""/>
        <dsp:cNvSpPr/>
      </dsp:nvSpPr>
      <dsp:spPr>
        <a:xfrm>
          <a:off x="3221902" y="1240552"/>
          <a:ext cx="1683828" cy="1363992"/>
        </a:xfrm>
        <a:prstGeom prst="hexagon">
          <a:avLst>
            <a:gd name="adj" fmla="val 28570"/>
            <a:gd name="vf" fmla="val 115470"/>
          </a:avLst>
        </a:prstGeom>
        <a:solidFill>
          <a:srgbClr val="2D80D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b="1" kern="1200" dirty="0"/>
            <a:t>Planning Steps</a:t>
          </a:r>
        </a:p>
      </dsp:txBody>
      <dsp:txXfrm>
        <a:off x="3492119" y="1459442"/>
        <a:ext cx="1143394" cy="926212"/>
      </dsp:txXfrm>
    </dsp:sp>
    <dsp:sp modelId="{9CE4C26F-93B8-43B2-9502-C88624DB6C96}">
      <dsp:nvSpPr>
        <dsp:cNvPr id="0" name=""/>
        <dsp:cNvSpPr/>
      </dsp:nvSpPr>
      <dsp:spPr>
        <a:xfrm>
          <a:off x="4262795" y="587974"/>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D92507-AECA-47CE-B13E-223EEE65664C}">
      <dsp:nvSpPr>
        <dsp:cNvPr id="0" name=""/>
        <dsp:cNvSpPr/>
      </dsp:nvSpPr>
      <dsp:spPr>
        <a:xfrm>
          <a:off x="3420664" y="0"/>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Understand the Mission and Vision</a:t>
          </a:r>
          <a:endParaRPr lang="en-US" sz="1100" kern="1200" dirty="0"/>
        </a:p>
      </dsp:txBody>
      <dsp:txXfrm>
        <a:off x="3634805" y="185257"/>
        <a:ext cx="863890" cy="747367"/>
      </dsp:txXfrm>
    </dsp:sp>
    <dsp:sp modelId="{3227078A-FCFC-416C-9E37-0B411E854B4C}">
      <dsp:nvSpPr>
        <dsp:cNvPr id="0" name=""/>
        <dsp:cNvSpPr/>
      </dsp:nvSpPr>
      <dsp:spPr>
        <a:xfrm>
          <a:off x="4957114" y="1546267"/>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CC96D5-09B9-4C40-B953-B9F199EFEBB0}">
      <dsp:nvSpPr>
        <dsp:cNvPr id="0" name=""/>
        <dsp:cNvSpPr/>
      </dsp:nvSpPr>
      <dsp:spPr>
        <a:xfrm>
          <a:off x="4605736" y="687572"/>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Identify Objective </a:t>
          </a:r>
          <a:endParaRPr lang="en-US" sz="1100" kern="1200" dirty="0"/>
        </a:p>
      </dsp:txBody>
      <dsp:txXfrm>
        <a:off x="4819877" y="872829"/>
        <a:ext cx="863890" cy="747367"/>
      </dsp:txXfrm>
    </dsp:sp>
    <dsp:sp modelId="{8145D9ED-5DD0-4CF3-A44A-1F058E633211}">
      <dsp:nvSpPr>
        <dsp:cNvPr id="0" name=""/>
        <dsp:cNvSpPr/>
      </dsp:nvSpPr>
      <dsp:spPr>
        <a:xfrm>
          <a:off x="4474795" y="2628001"/>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CC97BA-E244-4D1B-B79E-5529BAAC6C3D}">
      <dsp:nvSpPr>
        <dsp:cNvPr id="0" name=""/>
        <dsp:cNvSpPr/>
      </dsp:nvSpPr>
      <dsp:spPr>
        <a:xfrm>
          <a:off x="4605736" y="2039258"/>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Courses of Action</a:t>
          </a:r>
        </a:p>
        <a:p>
          <a:pPr lvl="0" algn="ctr" defTabSz="488950">
            <a:lnSpc>
              <a:spcPct val="90000"/>
            </a:lnSpc>
            <a:spcBef>
              <a:spcPct val="0"/>
            </a:spcBef>
            <a:spcAft>
              <a:spcPct val="35000"/>
            </a:spcAft>
          </a:pPr>
          <a:r>
            <a:rPr lang="en-US" sz="1100" b="1" kern="1200" dirty="0"/>
            <a:t>+ Evaluate Alternatives  </a:t>
          </a:r>
          <a:endParaRPr lang="en-US" sz="1100" kern="1200" dirty="0"/>
        </a:p>
      </dsp:txBody>
      <dsp:txXfrm>
        <a:off x="4819877" y="2224515"/>
        <a:ext cx="863890" cy="747367"/>
      </dsp:txXfrm>
    </dsp:sp>
    <dsp:sp modelId="{59EB559D-61E0-4F92-A4D9-ECA4AF814075}">
      <dsp:nvSpPr>
        <dsp:cNvPr id="0" name=""/>
        <dsp:cNvSpPr/>
      </dsp:nvSpPr>
      <dsp:spPr>
        <a:xfrm>
          <a:off x="3278353" y="2740289"/>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996105-5833-4423-A417-998A2D5E1A0B}">
      <dsp:nvSpPr>
        <dsp:cNvPr id="0" name=""/>
        <dsp:cNvSpPr/>
      </dsp:nvSpPr>
      <dsp:spPr>
        <a:xfrm>
          <a:off x="3420664" y="2727599"/>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Choosing a Course of Action </a:t>
          </a:r>
          <a:endParaRPr lang="en-US" sz="1100" kern="1200" dirty="0"/>
        </a:p>
      </dsp:txBody>
      <dsp:txXfrm>
        <a:off x="3634805" y="2912856"/>
        <a:ext cx="863890" cy="747367"/>
      </dsp:txXfrm>
    </dsp:sp>
    <dsp:sp modelId="{3C244B13-E6BE-4EC2-A07E-BDC2C8BA0521}">
      <dsp:nvSpPr>
        <dsp:cNvPr id="0" name=""/>
        <dsp:cNvSpPr/>
      </dsp:nvSpPr>
      <dsp:spPr>
        <a:xfrm>
          <a:off x="2572664" y="1782380"/>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090AF2-0459-40C6-857C-7A926FA47BAA}">
      <dsp:nvSpPr>
        <dsp:cNvPr id="0" name=""/>
        <dsp:cNvSpPr/>
      </dsp:nvSpPr>
      <dsp:spPr>
        <a:xfrm>
          <a:off x="2230090" y="2040027"/>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Implement Plan and tasks </a:t>
          </a:r>
          <a:endParaRPr lang="en-US" sz="1100" kern="1200" dirty="0"/>
        </a:p>
      </dsp:txBody>
      <dsp:txXfrm>
        <a:off x="2444231" y="2225284"/>
        <a:ext cx="863890" cy="747367"/>
      </dsp:txXfrm>
    </dsp:sp>
    <dsp:sp modelId="{5AC89801-35BE-4EBE-A969-889635EBF445}">
      <dsp:nvSpPr>
        <dsp:cNvPr id="0" name=""/>
        <dsp:cNvSpPr/>
      </dsp:nvSpPr>
      <dsp:spPr>
        <a:xfrm>
          <a:off x="2230090" y="686033"/>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Determine tracking and Evaluate Results </a:t>
          </a:r>
        </a:p>
      </dsp:txBody>
      <dsp:txXfrm>
        <a:off x="2444231" y="871290"/>
        <a:ext cx="863890" cy="74736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CF434F-FCDD-4C17-A112-FC0A981008F6}">
      <dsp:nvSpPr>
        <dsp:cNvPr id="0" name=""/>
        <dsp:cNvSpPr/>
      </dsp:nvSpPr>
      <dsp:spPr>
        <a:xfrm>
          <a:off x="1881940" y="0"/>
          <a:ext cx="5971813" cy="4790942"/>
        </a:xfrm>
        <a:prstGeom prst="triangl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743C649-AE97-43BF-A868-A3A2C333AC5A}">
      <dsp:nvSpPr>
        <dsp:cNvPr id="0" name=""/>
        <dsp:cNvSpPr/>
      </dsp:nvSpPr>
      <dsp:spPr>
        <a:xfrm>
          <a:off x="4722207" y="608192"/>
          <a:ext cx="3114112" cy="1209181"/>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a:t>Long-range plans</a:t>
          </a:r>
        </a:p>
        <a:p>
          <a:pPr lvl="0" algn="ctr" defTabSz="800100">
            <a:lnSpc>
              <a:spcPct val="90000"/>
            </a:lnSpc>
            <a:spcBef>
              <a:spcPct val="0"/>
            </a:spcBef>
            <a:spcAft>
              <a:spcPct val="35000"/>
            </a:spcAft>
          </a:pPr>
          <a:r>
            <a:rPr lang="en-US" sz="1800" b="1" kern="1200" dirty="0"/>
            <a:t>= 3 or more years</a:t>
          </a:r>
          <a:endParaRPr lang="ar-EG" sz="1800" b="1" kern="1200" dirty="0"/>
        </a:p>
        <a:p>
          <a:pPr lvl="0" algn="ctr" defTabSz="800100">
            <a:lnSpc>
              <a:spcPct val="90000"/>
            </a:lnSpc>
            <a:spcBef>
              <a:spcPct val="0"/>
            </a:spcBef>
            <a:spcAft>
              <a:spcPct val="35000"/>
            </a:spcAft>
          </a:pPr>
          <a:r>
            <a:rPr lang="ar-EG" sz="1800" b="1" kern="1200" dirty="0"/>
            <a:t>خطط طويلة المدى</a:t>
          </a:r>
          <a:endParaRPr lang="en-US" sz="1800" b="1" kern="1200" dirty="0"/>
        </a:p>
        <a:p>
          <a:pPr lvl="0" algn="ctr" defTabSz="800100">
            <a:lnSpc>
              <a:spcPct val="90000"/>
            </a:lnSpc>
            <a:spcBef>
              <a:spcPct val="0"/>
            </a:spcBef>
            <a:spcAft>
              <a:spcPct val="35000"/>
            </a:spcAft>
          </a:pPr>
          <a:r>
            <a:rPr lang="ar-EG" sz="1800" b="1" kern="1200" dirty="0"/>
            <a:t>= 3 سنوات أو أكثر</a:t>
          </a:r>
          <a:endParaRPr lang="en-US" sz="1800" kern="1200" dirty="0"/>
        </a:p>
      </dsp:txBody>
      <dsp:txXfrm>
        <a:off x="4781234" y="667219"/>
        <a:ext cx="2996058" cy="1091127"/>
      </dsp:txXfrm>
    </dsp:sp>
    <dsp:sp modelId="{315CA308-352C-4ADA-8C5C-2631405A6FB3}">
      <dsp:nvSpPr>
        <dsp:cNvPr id="0" name=""/>
        <dsp:cNvSpPr/>
      </dsp:nvSpPr>
      <dsp:spPr>
        <a:xfrm>
          <a:off x="4792804" y="2033497"/>
          <a:ext cx="3114112" cy="1209181"/>
        </a:xfrm>
        <a:prstGeom prst="round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a:t>Intermediate-range plans = 1 to 2 years</a:t>
          </a:r>
          <a:endParaRPr lang="ar-EG" sz="1800" b="1" kern="1200" dirty="0"/>
        </a:p>
        <a:p>
          <a:pPr lvl="0" algn="ctr" defTabSz="800100">
            <a:lnSpc>
              <a:spcPct val="90000"/>
            </a:lnSpc>
            <a:spcBef>
              <a:spcPct val="0"/>
            </a:spcBef>
            <a:spcAft>
              <a:spcPct val="35000"/>
            </a:spcAft>
          </a:pPr>
          <a:r>
            <a:rPr lang="ar-EG" sz="1800" b="1" kern="1200" dirty="0"/>
            <a:t>الخطط متوسطة المدى = 1 إلى 2 سنة</a:t>
          </a:r>
          <a:endParaRPr lang="en-US" sz="1800" kern="1200" dirty="0"/>
        </a:p>
      </dsp:txBody>
      <dsp:txXfrm>
        <a:off x="4851831" y="2092524"/>
        <a:ext cx="2996058" cy="1091127"/>
      </dsp:txXfrm>
    </dsp:sp>
    <dsp:sp modelId="{F307A8E6-9FC1-44E0-990B-46F2D69B69B9}">
      <dsp:nvSpPr>
        <dsp:cNvPr id="0" name=""/>
        <dsp:cNvSpPr/>
      </dsp:nvSpPr>
      <dsp:spPr>
        <a:xfrm>
          <a:off x="4792804" y="3364294"/>
          <a:ext cx="3114112" cy="1209181"/>
        </a:xfrm>
        <a:prstGeom prst="round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a:t>Short-range plans = 1 year or less</a:t>
          </a:r>
          <a:endParaRPr lang="ar-EG" sz="1800" b="1" kern="1200" dirty="0"/>
        </a:p>
        <a:p>
          <a:pPr lvl="0" algn="ctr" defTabSz="800100">
            <a:lnSpc>
              <a:spcPct val="90000"/>
            </a:lnSpc>
            <a:spcBef>
              <a:spcPct val="0"/>
            </a:spcBef>
            <a:spcAft>
              <a:spcPct val="35000"/>
            </a:spcAft>
          </a:pPr>
          <a:r>
            <a:rPr lang="ar-EG" sz="1800" b="1" kern="1200" dirty="0"/>
            <a:t>الخطط قصيرة المدى = سنة واحدة أو أقل</a:t>
          </a:r>
          <a:endParaRPr lang="en-US" sz="1800" kern="1200" dirty="0"/>
        </a:p>
      </dsp:txBody>
      <dsp:txXfrm>
        <a:off x="4851831" y="3423321"/>
        <a:ext cx="2996058" cy="109112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255C13-9D44-43AA-87A4-6CFCAC46C27D}">
      <dsp:nvSpPr>
        <dsp:cNvPr id="0" name=""/>
        <dsp:cNvSpPr/>
      </dsp:nvSpPr>
      <dsp:spPr>
        <a:xfrm>
          <a:off x="0" y="294816"/>
          <a:ext cx="5339256" cy="4536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C14746-C3CD-496B-8E74-FF67A3D6790C}">
      <dsp:nvSpPr>
        <dsp:cNvPr id="0" name=""/>
        <dsp:cNvSpPr/>
      </dsp:nvSpPr>
      <dsp:spPr>
        <a:xfrm>
          <a:off x="266962" y="29136"/>
          <a:ext cx="3737479" cy="5313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1268" tIns="0" rIns="141268" bIns="0" numCol="1" spcCol="1270" anchor="ctr" anchorCtr="0">
          <a:noAutofit/>
        </a:bodyPr>
        <a:lstStyle/>
        <a:p>
          <a:pPr lvl="0" algn="l" defTabSz="1066800">
            <a:lnSpc>
              <a:spcPct val="90000"/>
            </a:lnSpc>
            <a:spcBef>
              <a:spcPct val="0"/>
            </a:spcBef>
            <a:spcAft>
              <a:spcPct val="35000"/>
            </a:spcAft>
          </a:pPr>
          <a:r>
            <a:rPr lang="en-US" sz="2400" b="1" kern="1200">
              <a:solidFill>
                <a:schemeClr val="tx1"/>
              </a:solidFill>
            </a:rPr>
            <a:t>Strategic plans</a:t>
          </a:r>
          <a:endParaRPr lang="en-US" sz="2400" kern="1200">
            <a:solidFill>
              <a:schemeClr val="tx1"/>
            </a:solidFill>
          </a:endParaRPr>
        </a:p>
      </dsp:txBody>
      <dsp:txXfrm>
        <a:off x="292901" y="55075"/>
        <a:ext cx="3685601" cy="479482"/>
      </dsp:txXfrm>
    </dsp:sp>
    <dsp:sp modelId="{7BDC4542-10D9-4E9C-9795-D613D2524307}">
      <dsp:nvSpPr>
        <dsp:cNvPr id="0" name=""/>
        <dsp:cNvSpPr/>
      </dsp:nvSpPr>
      <dsp:spPr>
        <a:xfrm>
          <a:off x="0" y="1111296"/>
          <a:ext cx="5339256" cy="4536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AC31B3-35A0-4535-A2B2-A9AE74A1FA80}">
      <dsp:nvSpPr>
        <dsp:cNvPr id="0" name=""/>
        <dsp:cNvSpPr/>
      </dsp:nvSpPr>
      <dsp:spPr>
        <a:xfrm>
          <a:off x="266962" y="845616"/>
          <a:ext cx="3737479" cy="5313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1268" tIns="0" rIns="141268" bIns="0" numCol="1" spcCol="1270" anchor="ctr" anchorCtr="0">
          <a:noAutofit/>
        </a:bodyPr>
        <a:lstStyle/>
        <a:p>
          <a:pPr lvl="0" algn="l" defTabSz="1066800">
            <a:lnSpc>
              <a:spcPct val="90000"/>
            </a:lnSpc>
            <a:spcBef>
              <a:spcPct val="0"/>
            </a:spcBef>
            <a:spcAft>
              <a:spcPct val="35000"/>
            </a:spcAft>
          </a:pPr>
          <a:r>
            <a:rPr lang="en-US" sz="2400" b="1" kern="1200" dirty="0">
              <a:solidFill>
                <a:schemeClr val="tx1"/>
              </a:solidFill>
            </a:rPr>
            <a:t>operational plans</a:t>
          </a:r>
          <a:endParaRPr lang="en-US" sz="2400" kern="1200" dirty="0">
            <a:solidFill>
              <a:schemeClr val="tx1"/>
            </a:solidFill>
          </a:endParaRPr>
        </a:p>
      </dsp:txBody>
      <dsp:txXfrm>
        <a:off x="292901" y="871555"/>
        <a:ext cx="3685601" cy="479482"/>
      </dsp:txXfrm>
    </dsp:sp>
    <dsp:sp modelId="{2AA9F5EC-4CAF-4E55-933B-52D9E00931B8}">
      <dsp:nvSpPr>
        <dsp:cNvPr id="0" name=""/>
        <dsp:cNvSpPr/>
      </dsp:nvSpPr>
      <dsp:spPr>
        <a:xfrm>
          <a:off x="0" y="1927776"/>
          <a:ext cx="5339256" cy="4536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5CB735-0E8E-4773-97F0-E3A64C43FC7C}">
      <dsp:nvSpPr>
        <dsp:cNvPr id="0" name=""/>
        <dsp:cNvSpPr/>
      </dsp:nvSpPr>
      <dsp:spPr>
        <a:xfrm>
          <a:off x="266962" y="1662096"/>
          <a:ext cx="3737479" cy="53136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1268" tIns="0" rIns="141268" bIns="0" numCol="1" spcCol="1270" anchor="ctr" anchorCtr="0">
          <a:noAutofit/>
        </a:bodyPr>
        <a:lstStyle/>
        <a:p>
          <a:pPr lvl="0" algn="l" defTabSz="1066800">
            <a:lnSpc>
              <a:spcPct val="90000"/>
            </a:lnSpc>
            <a:spcBef>
              <a:spcPct val="0"/>
            </a:spcBef>
            <a:spcAft>
              <a:spcPct val="35000"/>
            </a:spcAft>
          </a:pPr>
          <a:r>
            <a:rPr lang="en-US" sz="2400" b="1" kern="1200" dirty="0">
              <a:solidFill>
                <a:schemeClr val="tx1"/>
              </a:solidFill>
            </a:rPr>
            <a:t>Tactics Plans</a:t>
          </a:r>
        </a:p>
      </dsp:txBody>
      <dsp:txXfrm>
        <a:off x="292901" y="1688035"/>
        <a:ext cx="3685601" cy="479482"/>
      </dsp:txXfrm>
    </dsp:sp>
    <dsp:sp modelId="{B7CDF788-E0A9-4C14-8979-6E65FA271C9D}">
      <dsp:nvSpPr>
        <dsp:cNvPr id="0" name=""/>
        <dsp:cNvSpPr/>
      </dsp:nvSpPr>
      <dsp:spPr>
        <a:xfrm>
          <a:off x="0" y="2744256"/>
          <a:ext cx="5339256" cy="4536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C7BE6D-03D7-416B-931C-F59380E542FA}">
      <dsp:nvSpPr>
        <dsp:cNvPr id="0" name=""/>
        <dsp:cNvSpPr/>
      </dsp:nvSpPr>
      <dsp:spPr>
        <a:xfrm>
          <a:off x="266962" y="2478576"/>
          <a:ext cx="3737479" cy="5313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1268" tIns="0" rIns="141268" bIns="0" numCol="1" spcCol="1270" anchor="ctr" anchorCtr="0">
          <a:noAutofit/>
        </a:bodyPr>
        <a:lstStyle/>
        <a:p>
          <a:pPr lvl="0" algn="l" defTabSz="1066800">
            <a:lnSpc>
              <a:spcPct val="90000"/>
            </a:lnSpc>
            <a:spcBef>
              <a:spcPct val="0"/>
            </a:spcBef>
            <a:spcAft>
              <a:spcPct val="35000"/>
            </a:spcAft>
          </a:pPr>
          <a:r>
            <a:rPr lang="en-US" sz="2400" b="1" kern="1200">
              <a:solidFill>
                <a:schemeClr val="tx1"/>
              </a:solidFill>
            </a:rPr>
            <a:t>Policies and procedures</a:t>
          </a:r>
          <a:endParaRPr lang="en-US" sz="2400" kern="1200">
            <a:solidFill>
              <a:schemeClr val="tx1"/>
            </a:solidFill>
          </a:endParaRPr>
        </a:p>
      </dsp:txBody>
      <dsp:txXfrm>
        <a:off x="292901" y="2504515"/>
        <a:ext cx="3685601" cy="479482"/>
      </dsp:txXfrm>
    </dsp:sp>
    <dsp:sp modelId="{49B82FFB-63B9-4618-9591-51DA5A58EC3C}">
      <dsp:nvSpPr>
        <dsp:cNvPr id="0" name=""/>
        <dsp:cNvSpPr/>
      </dsp:nvSpPr>
      <dsp:spPr>
        <a:xfrm>
          <a:off x="0" y="3560736"/>
          <a:ext cx="5339256" cy="453600"/>
        </a:xfrm>
        <a:prstGeom prst="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52E367-E6E0-49A4-AB11-22D84F54345C}">
      <dsp:nvSpPr>
        <dsp:cNvPr id="0" name=""/>
        <dsp:cNvSpPr/>
      </dsp:nvSpPr>
      <dsp:spPr>
        <a:xfrm>
          <a:off x="266962" y="3295056"/>
          <a:ext cx="3737479" cy="53136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1268" tIns="0" rIns="141268" bIns="0" numCol="1" spcCol="1270" anchor="ctr" anchorCtr="0">
          <a:noAutofit/>
        </a:bodyPr>
        <a:lstStyle/>
        <a:p>
          <a:pPr lvl="0" algn="l" defTabSz="1066800">
            <a:lnSpc>
              <a:spcPct val="90000"/>
            </a:lnSpc>
            <a:spcBef>
              <a:spcPct val="0"/>
            </a:spcBef>
            <a:spcAft>
              <a:spcPct val="35000"/>
            </a:spcAft>
          </a:pPr>
          <a:r>
            <a:rPr lang="en-US" sz="2400" b="1" kern="1200" dirty="0">
              <a:solidFill>
                <a:schemeClr val="tx1"/>
              </a:solidFill>
            </a:rPr>
            <a:t>Budgets and project schedules</a:t>
          </a:r>
          <a:endParaRPr lang="en-US" sz="2400" kern="1200" dirty="0">
            <a:solidFill>
              <a:schemeClr val="tx1"/>
            </a:solidFill>
          </a:endParaRPr>
        </a:p>
      </dsp:txBody>
      <dsp:txXfrm>
        <a:off x="292901" y="3320995"/>
        <a:ext cx="3685601" cy="47948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64CFD4-E639-4E53-AA62-3A2AC2B8438A}">
      <dsp:nvSpPr>
        <dsp:cNvPr id="0" name=""/>
        <dsp:cNvSpPr/>
      </dsp:nvSpPr>
      <dsp:spPr>
        <a:xfrm>
          <a:off x="0" y="294816"/>
          <a:ext cx="5414583" cy="4536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2F65EB-41E2-4440-BAC1-8AB98CA5A926}">
      <dsp:nvSpPr>
        <dsp:cNvPr id="0" name=""/>
        <dsp:cNvSpPr/>
      </dsp:nvSpPr>
      <dsp:spPr>
        <a:xfrm>
          <a:off x="1353645" y="29136"/>
          <a:ext cx="3790208" cy="5313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261" tIns="0" rIns="143261" bIns="0" numCol="1" spcCol="1270" anchor="ctr" anchorCtr="0">
          <a:noAutofit/>
        </a:bodyPr>
        <a:lstStyle/>
        <a:p>
          <a:pPr lvl="0" algn="r" defTabSz="800100" rtl="1">
            <a:lnSpc>
              <a:spcPct val="90000"/>
            </a:lnSpc>
            <a:spcBef>
              <a:spcPct val="0"/>
            </a:spcBef>
            <a:spcAft>
              <a:spcPct val="35000"/>
            </a:spcAft>
          </a:pPr>
          <a:r>
            <a:rPr lang="ar-EG" sz="1800" b="1" kern="1200" dirty="0">
              <a:solidFill>
                <a:schemeClr val="tx1"/>
              </a:solidFill>
            </a:rPr>
            <a:t>الخطط الاستراتيجية</a:t>
          </a:r>
          <a:endParaRPr lang="en-US" sz="1800" b="1" kern="1200" dirty="0">
            <a:solidFill>
              <a:schemeClr val="tx1"/>
            </a:solidFill>
          </a:endParaRPr>
        </a:p>
      </dsp:txBody>
      <dsp:txXfrm>
        <a:off x="1379584" y="55075"/>
        <a:ext cx="3738330" cy="479482"/>
      </dsp:txXfrm>
    </dsp:sp>
    <dsp:sp modelId="{6EF5D164-0BB8-439A-9F13-B754A7E0265B}">
      <dsp:nvSpPr>
        <dsp:cNvPr id="0" name=""/>
        <dsp:cNvSpPr/>
      </dsp:nvSpPr>
      <dsp:spPr>
        <a:xfrm>
          <a:off x="0" y="1111296"/>
          <a:ext cx="5414583" cy="4536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35568A-5758-475F-BA3F-FEE7503E6BA0}">
      <dsp:nvSpPr>
        <dsp:cNvPr id="0" name=""/>
        <dsp:cNvSpPr/>
      </dsp:nvSpPr>
      <dsp:spPr>
        <a:xfrm>
          <a:off x="1353645" y="845616"/>
          <a:ext cx="3790208" cy="5313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261" tIns="0" rIns="143261" bIns="0" numCol="1" spcCol="1270" anchor="ctr" anchorCtr="0">
          <a:noAutofit/>
        </a:bodyPr>
        <a:lstStyle/>
        <a:p>
          <a:pPr lvl="0" algn="r" defTabSz="800100" rtl="1">
            <a:lnSpc>
              <a:spcPct val="90000"/>
            </a:lnSpc>
            <a:spcBef>
              <a:spcPct val="0"/>
            </a:spcBef>
            <a:spcAft>
              <a:spcPct val="35000"/>
            </a:spcAft>
          </a:pPr>
          <a:r>
            <a:rPr lang="ar-EG" sz="1800" b="1" kern="1200" dirty="0">
              <a:solidFill>
                <a:schemeClr val="tx1"/>
              </a:solidFill>
            </a:rPr>
            <a:t>الخطط التشغيلية</a:t>
          </a:r>
          <a:endParaRPr lang="en-US" sz="1800" b="1" kern="1200" dirty="0">
            <a:solidFill>
              <a:schemeClr val="tx1"/>
            </a:solidFill>
          </a:endParaRPr>
        </a:p>
      </dsp:txBody>
      <dsp:txXfrm>
        <a:off x="1379584" y="871555"/>
        <a:ext cx="3738330" cy="479482"/>
      </dsp:txXfrm>
    </dsp:sp>
    <dsp:sp modelId="{446846A8-001B-4E97-9C6A-880AEA5E2C7A}">
      <dsp:nvSpPr>
        <dsp:cNvPr id="0" name=""/>
        <dsp:cNvSpPr/>
      </dsp:nvSpPr>
      <dsp:spPr>
        <a:xfrm>
          <a:off x="0" y="1927776"/>
          <a:ext cx="5414583" cy="4536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F71D5B-7C96-4D85-BCAD-1325687B8CA4}">
      <dsp:nvSpPr>
        <dsp:cNvPr id="0" name=""/>
        <dsp:cNvSpPr/>
      </dsp:nvSpPr>
      <dsp:spPr>
        <a:xfrm>
          <a:off x="1353645" y="1662096"/>
          <a:ext cx="3790208" cy="53136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261" tIns="0" rIns="143261" bIns="0" numCol="1" spcCol="1270" anchor="ctr" anchorCtr="0">
          <a:noAutofit/>
        </a:bodyPr>
        <a:lstStyle/>
        <a:p>
          <a:pPr lvl="0" algn="r" defTabSz="800100" rtl="1">
            <a:lnSpc>
              <a:spcPct val="90000"/>
            </a:lnSpc>
            <a:spcBef>
              <a:spcPct val="0"/>
            </a:spcBef>
            <a:spcAft>
              <a:spcPct val="35000"/>
            </a:spcAft>
          </a:pPr>
          <a:r>
            <a:rPr lang="ar-EG" sz="1800" b="1" kern="1200">
              <a:solidFill>
                <a:schemeClr val="tx1"/>
              </a:solidFill>
            </a:rPr>
            <a:t>الخطط التكتيكية</a:t>
          </a:r>
          <a:endParaRPr lang="en-US" sz="1800" b="1" kern="1200" dirty="0">
            <a:solidFill>
              <a:schemeClr val="tx1"/>
            </a:solidFill>
          </a:endParaRPr>
        </a:p>
      </dsp:txBody>
      <dsp:txXfrm>
        <a:off x="1379584" y="1688035"/>
        <a:ext cx="3738330" cy="479482"/>
      </dsp:txXfrm>
    </dsp:sp>
    <dsp:sp modelId="{EB52EE9F-5925-47EC-BB40-C92057C7A41B}">
      <dsp:nvSpPr>
        <dsp:cNvPr id="0" name=""/>
        <dsp:cNvSpPr/>
      </dsp:nvSpPr>
      <dsp:spPr>
        <a:xfrm>
          <a:off x="0" y="2744256"/>
          <a:ext cx="5414583" cy="4536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BFD0C00-2674-4820-8AD8-27A3955DBF9C}">
      <dsp:nvSpPr>
        <dsp:cNvPr id="0" name=""/>
        <dsp:cNvSpPr/>
      </dsp:nvSpPr>
      <dsp:spPr>
        <a:xfrm>
          <a:off x="1353645" y="2478576"/>
          <a:ext cx="3790208" cy="5313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261" tIns="0" rIns="143261" bIns="0" numCol="1" spcCol="1270" anchor="ctr" anchorCtr="0">
          <a:noAutofit/>
        </a:bodyPr>
        <a:lstStyle/>
        <a:p>
          <a:pPr lvl="0" algn="r" defTabSz="800100" rtl="1">
            <a:lnSpc>
              <a:spcPct val="90000"/>
            </a:lnSpc>
            <a:spcBef>
              <a:spcPct val="0"/>
            </a:spcBef>
            <a:spcAft>
              <a:spcPct val="35000"/>
            </a:spcAft>
          </a:pPr>
          <a:r>
            <a:rPr lang="ar-EG" sz="1800" b="1" kern="1200" dirty="0">
              <a:solidFill>
                <a:schemeClr val="tx1"/>
              </a:solidFill>
            </a:rPr>
            <a:t>السياسات والإجراءات</a:t>
          </a:r>
          <a:endParaRPr lang="en-US" sz="1800" b="1" kern="1200" dirty="0">
            <a:solidFill>
              <a:schemeClr val="tx1"/>
            </a:solidFill>
          </a:endParaRPr>
        </a:p>
      </dsp:txBody>
      <dsp:txXfrm>
        <a:off x="1379584" y="2504515"/>
        <a:ext cx="3738330" cy="479482"/>
      </dsp:txXfrm>
    </dsp:sp>
    <dsp:sp modelId="{E2770564-20D8-458B-B572-79A694C1FAB9}">
      <dsp:nvSpPr>
        <dsp:cNvPr id="0" name=""/>
        <dsp:cNvSpPr/>
      </dsp:nvSpPr>
      <dsp:spPr>
        <a:xfrm>
          <a:off x="0" y="3560736"/>
          <a:ext cx="5414583" cy="453600"/>
        </a:xfrm>
        <a:prstGeom prst="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70765F-A85F-4391-B926-7B9B7F796307}">
      <dsp:nvSpPr>
        <dsp:cNvPr id="0" name=""/>
        <dsp:cNvSpPr/>
      </dsp:nvSpPr>
      <dsp:spPr>
        <a:xfrm>
          <a:off x="1353645" y="3295056"/>
          <a:ext cx="3790208" cy="53136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261" tIns="0" rIns="143261" bIns="0" numCol="1" spcCol="1270" anchor="ctr" anchorCtr="0">
          <a:noAutofit/>
        </a:bodyPr>
        <a:lstStyle/>
        <a:p>
          <a:pPr lvl="0" algn="r" defTabSz="800100" rtl="1">
            <a:lnSpc>
              <a:spcPct val="90000"/>
            </a:lnSpc>
            <a:spcBef>
              <a:spcPct val="0"/>
            </a:spcBef>
            <a:spcAft>
              <a:spcPct val="35000"/>
            </a:spcAft>
          </a:pPr>
          <a:r>
            <a:rPr lang="ar-EG" sz="1800" b="1" kern="1200" dirty="0">
              <a:solidFill>
                <a:schemeClr val="tx1"/>
              </a:solidFill>
            </a:rPr>
            <a:t>الميزانيات وجداول المشاريع</a:t>
          </a:r>
          <a:endParaRPr lang="en-US" sz="1800" b="1" kern="1200" dirty="0">
            <a:solidFill>
              <a:schemeClr val="tx1"/>
            </a:solidFill>
          </a:endParaRPr>
        </a:p>
      </dsp:txBody>
      <dsp:txXfrm>
        <a:off x="1379584" y="3320995"/>
        <a:ext cx="3738330" cy="47948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175B70-A9D9-4F23-B930-7D50749DAB03}">
      <dsp:nvSpPr>
        <dsp:cNvPr id="0" name=""/>
        <dsp:cNvSpPr/>
      </dsp:nvSpPr>
      <dsp:spPr>
        <a:xfrm>
          <a:off x="420411" y="1395"/>
          <a:ext cx="4092425" cy="1927903"/>
        </a:xfrm>
        <a:prstGeom prst="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i="0" kern="1200" dirty="0">
              <a:solidFill>
                <a:schemeClr val="tx1"/>
              </a:solidFill>
              <a:effectLst/>
              <a:latin typeface="Roboto Condensed" panose="02000000000000000000" pitchFamily="2" charset="0"/>
            </a:rPr>
            <a:t>Standing plans</a:t>
          </a:r>
          <a:r>
            <a:rPr lang="en-US" sz="1800" b="0" i="0" kern="1200" dirty="0">
              <a:solidFill>
                <a:schemeClr val="tx1"/>
              </a:solidFill>
              <a:effectLst/>
              <a:latin typeface="Roboto Condensed" panose="02000000000000000000" pitchFamily="2" charset="0"/>
            </a:rPr>
            <a:t> </a:t>
          </a:r>
        </a:p>
        <a:p>
          <a:pPr lvl="0" algn="ctr" defTabSz="800100">
            <a:lnSpc>
              <a:spcPct val="90000"/>
            </a:lnSpc>
            <a:spcBef>
              <a:spcPct val="0"/>
            </a:spcBef>
            <a:spcAft>
              <a:spcPct val="35000"/>
            </a:spcAft>
          </a:pPr>
          <a:r>
            <a:rPr lang="en-US" sz="1800" b="0" i="0" kern="1200" dirty="0">
              <a:solidFill>
                <a:schemeClr val="tx1"/>
              </a:solidFill>
              <a:effectLst/>
              <a:latin typeface="Roboto Condensed" panose="02000000000000000000" pitchFamily="2" charset="0"/>
            </a:rPr>
            <a:t>are plans designed to be used again and again. Examples include policies, procedures, and regulations.</a:t>
          </a:r>
          <a:endParaRPr lang="ar-EG" sz="1800" b="0" i="0" kern="1200" dirty="0">
            <a:solidFill>
              <a:schemeClr val="tx1"/>
            </a:solidFill>
            <a:effectLst/>
            <a:latin typeface="Roboto Condensed" panose="02000000000000000000" pitchFamily="2" charset="0"/>
          </a:endParaRPr>
        </a:p>
        <a:p>
          <a:pPr lvl="0" algn="ctr" defTabSz="800100">
            <a:lnSpc>
              <a:spcPct val="90000"/>
            </a:lnSpc>
            <a:spcBef>
              <a:spcPct val="0"/>
            </a:spcBef>
            <a:spcAft>
              <a:spcPct val="35000"/>
            </a:spcAft>
          </a:pPr>
          <a:r>
            <a:rPr lang="ar-EG" sz="1800" b="1" kern="1200" dirty="0">
              <a:solidFill>
                <a:schemeClr val="tx1"/>
              </a:solidFill>
            </a:rPr>
            <a:t>الخطط الدائمة: هي خطط مصممة للاستخدام مرارًا وتكرارًا. وتشمل الأمثلة السياسات والإجراءات واللوائح.</a:t>
          </a:r>
          <a:endParaRPr lang="en-US" sz="1800" kern="1200" dirty="0">
            <a:solidFill>
              <a:schemeClr val="tx1"/>
            </a:solidFill>
          </a:endParaRPr>
        </a:p>
      </dsp:txBody>
      <dsp:txXfrm>
        <a:off x="420411" y="1395"/>
        <a:ext cx="4092425" cy="1927903"/>
      </dsp:txXfrm>
    </dsp:sp>
    <dsp:sp modelId="{3B527AB0-FA7E-453C-9623-A9A18E03A704}">
      <dsp:nvSpPr>
        <dsp:cNvPr id="0" name=""/>
        <dsp:cNvSpPr/>
      </dsp:nvSpPr>
      <dsp:spPr>
        <a:xfrm>
          <a:off x="4834154" y="1395"/>
          <a:ext cx="4000817" cy="1927903"/>
        </a:xfrm>
        <a:prstGeom prst="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i="0" kern="1200" dirty="0">
              <a:solidFill>
                <a:schemeClr val="tx1"/>
              </a:solidFill>
            </a:rPr>
            <a:t>Single-use plans</a:t>
          </a:r>
          <a:r>
            <a:rPr lang="en-US" sz="1600" b="0" i="0" kern="1200" dirty="0">
              <a:solidFill>
                <a:schemeClr val="tx1"/>
              </a:solidFill>
            </a:rPr>
            <a:t> </a:t>
          </a:r>
        </a:p>
        <a:p>
          <a:pPr lvl="0" algn="ctr" defTabSz="711200">
            <a:lnSpc>
              <a:spcPct val="90000"/>
            </a:lnSpc>
            <a:spcBef>
              <a:spcPct val="0"/>
            </a:spcBef>
            <a:spcAft>
              <a:spcPct val="35000"/>
            </a:spcAft>
          </a:pPr>
          <a:r>
            <a:rPr lang="en-US" sz="1600" b="0" i="0" kern="1200" dirty="0">
              <a:solidFill>
                <a:schemeClr val="tx1"/>
              </a:solidFill>
            </a:rPr>
            <a:t>The obvious advantage of a single-use plan is that it can be very specific in how it addresses the needs of a particular situation.</a:t>
          </a:r>
          <a:endParaRPr lang="ar-EG" sz="1600" b="0" i="0" kern="1200" dirty="0">
            <a:solidFill>
              <a:schemeClr val="tx1"/>
            </a:solidFill>
          </a:endParaRPr>
        </a:p>
        <a:p>
          <a:pPr lvl="0" algn="ctr" defTabSz="711200">
            <a:lnSpc>
              <a:spcPct val="90000"/>
            </a:lnSpc>
            <a:spcBef>
              <a:spcPct val="0"/>
            </a:spcBef>
            <a:spcAft>
              <a:spcPct val="35000"/>
            </a:spcAft>
          </a:pPr>
          <a:r>
            <a:rPr lang="ar-EG" sz="1600" b="1" i="0" kern="1200" dirty="0">
              <a:solidFill>
                <a:schemeClr val="tx1"/>
              </a:solidFill>
            </a:rPr>
            <a:t>الخطط ذات الاستخدام الواحد: خطط تكون محددة للغاية في كيفية معالجة احتياجات موقف معين.</a:t>
          </a:r>
          <a:endParaRPr lang="en-US" sz="1600" kern="1200" dirty="0">
            <a:solidFill>
              <a:schemeClr val="tx1"/>
            </a:solidFill>
          </a:endParaRPr>
        </a:p>
      </dsp:txBody>
      <dsp:txXfrm>
        <a:off x="4834154" y="1395"/>
        <a:ext cx="4000817" cy="1927903"/>
      </dsp:txXfrm>
    </dsp:sp>
    <dsp:sp modelId="{E25916D7-ED6A-4BBF-A917-D1B79F1C0BD8}">
      <dsp:nvSpPr>
        <dsp:cNvPr id="0" name=""/>
        <dsp:cNvSpPr/>
      </dsp:nvSpPr>
      <dsp:spPr>
        <a:xfrm>
          <a:off x="1744720" y="2250616"/>
          <a:ext cx="5765942" cy="1927903"/>
        </a:xfrm>
        <a:prstGeom prst="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i="0" kern="1200" dirty="0">
              <a:solidFill>
                <a:schemeClr val="tx1"/>
              </a:solidFill>
            </a:rPr>
            <a:t>Policies, Procedures, and Regulations, </a:t>
          </a:r>
        </a:p>
        <a:p>
          <a:pPr lvl="0" algn="ctr" defTabSz="800100">
            <a:lnSpc>
              <a:spcPct val="90000"/>
            </a:lnSpc>
            <a:spcBef>
              <a:spcPct val="0"/>
            </a:spcBef>
            <a:spcAft>
              <a:spcPct val="35000"/>
            </a:spcAft>
          </a:pPr>
          <a:r>
            <a:rPr lang="en-US" sz="1800" b="0" i="0" kern="1200" dirty="0">
              <a:solidFill>
                <a:schemeClr val="tx1"/>
              </a:solidFill>
            </a:rPr>
            <a:t>These plans are usually published and handed out to new hires or posted on the organization’s employee website for easy reference.</a:t>
          </a:r>
          <a:endParaRPr lang="ar-EG" sz="1800" b="0" i="0" kern="1200" dirty="0">
            <a:solidFill>
              <a:schemeClr val="tx1"/>
            </a:solidFill>
          </a:endParaRPr>
        </a:p>
        <a:p>
          <a:pPr lvl="0" algn="ctr" defTabSz="800100">
            <a:lnSpc>
              <a:spcPct val="90000"/>
            </a:lnSpc>
            <a:spcBef>
              <a:spcPct val="0"/>
            </a:spcBef>
            <a:spcAft>
              <a:spcPct val="35000"/>
            </a:spcAft>
          </a:pPr>
          <a:r>
            <a:rPr lang="ar-EG" sz="1800" b="1" i="0" kern="1200" dirty="0">
              <a:solidFill>
                <a:schemeClr val="tx1"/>
              </a:solidFill>
            </a:rPr>
            <a:t>السياسات والإجراءات واللوائح: عادةً ما يتم نشر هذه الخطط وتوزيعها على الموظفين الجدد أو نشرها على موقع الويب الخاص بالموظفين في المنظمة لسهولة الرجوع إليها.</a:t>
          </a:r>
          <a:endParaRPr lang="en-US" sz="1800" kern="1200" dirty="0">
            <a:solidFill>
              <a:schemeClr val="tx1"/>
            </a:solidFill>
          </a:endParaRPr>
        </a:p>
      </dsp:txBody>
      <dsp:txXfrm>
        <a:off x="1744720" y="2250616"/>
        <a:ext cx="5765942" cy="192790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621DE-6087-459E-A2EA-2F7F44F5A0F1}">
      <dsp:nvSpPr>
        <dsp:cNvPr id="0" name=""/>
        <dsp:cNvSpPr/>
      </dsp:nvSpPr>
      <dsp:spPr>
        <a:xfrm>
          <a:off x="0" y="0"/>
          <a:ext cx="3952041" cy="67820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a:solidFill>
                <a:schemeClr val="tx1"/>
              </a:solidFill>
            </a:rPr>
            <a:t>1- Forecasting</a:t>
          </a:r>
          <a:endParaRPr lang="ar-SA" sz="2300" kern="1200" dirty="0">
            <a:solidFill>
              <a:schemeClr val="tx1"/>
            </a:solidFill>
          </a:endParaRPr>
        </a:p>
      </dsp:txBody>
      <dsp:txXfrm>
        <a:off x="19864" y="19864"/>
        <a:ext cx="3140856" cy="638475"/>
      </dsp:txXfrm>
    </dsp:sp>
    <dsp:sp modelId="{46F70647-4CB3-4650-BCC9-7867B622158E}">
      <dsp:nvSpPr>
        <dsp:cNvPr id="0" name=""/>
        <dsp:cNvSpPr/>
      </dsp:nvSpPr>
      <dsp:spPr>
        <a:xfrm>
          <a:off x="295119" y="772398"/>
          <a:ext cx="3952041" cy="67820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a:solidFill>
                <a:schemeClr val="tx1"/>
              </a:solidFill>
            </a:rPr>
            <a:t>2- Contingency planning</a:t>
          </a:r>
          <a:endParaRPr lang="ar-SA" sz="2300" kern="1200" dirty="0">
            <a:solidFill>
              <a:schemeClr val="tx1"/>
            </a:solidFill>
          </a:endParaRPr>
        </a:p>
      </dsp:txBody>
      <dsp:txXfrm>
        <a:off x="314983" y="792262"/>
        <a:ext cx="3176361" cy="638475"/>
      </dsp:txXfrm>
    </dsp:sp>
    <dsp:sp modelId="{42484CF8-A310-4BEC-A9DF-A7FE19CFB366}">
      <dsp:nvSpPr>
        <dsp:cNvPr id="0" name=""/>
        <dsp:cNvSpPr/>
      </dsp:nvSpPr>
      <dsp:spPr>
        <a:xfrm>
          <a:off x="590239" y="1544796"/>
          <a:ext cx="3952041" cy="67820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a:solidFill>
                <a:schemeClr val="tx1"/>
              </a:solidFill>
            </a:rPr>
            <a:t>3- Scenario planning</a:t>
          </a:r>
          <a:endParaRPr lang="ar-SA" sz="2300" kern="1200" dirty="0">
            <a:solidFill>
              <a:schemeClr val="tx1"/>
            </a:solidFill>
          </a:endParaRPr>
        </a:p>
      </dsp:txBody>
      <dsp:txXfrm>
        <a:off x="610103" y="1564660"/>
        <a:ext cx="3176361" cy="638475"/>
      </dsp:txXfrm>
    </dsp:sp>
    <dsp:sp modelId="{79ED1784-60F1-427F-8507-560C2FCB8812}">
      <dsp:nvSpPr>
        <dsp:cNvPr id="0" name=""/>
        <dsp:cNvSpPr/>
      </dsp:nvSpPr>
      <dsp:spPr>
        <a:xfrm>
          <a:off x="885359" y="2317194"/>
          <a:ext cx="3952041" cy="67820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a:solidFill>
                <a:schemeClr val="tx1"/>
              </a:solidFill>
            </a:rPr>
            <a:t>4- Benchmarking</a:t>
          </a:r>
          <a:endParaRPr lang="ar-SA" sz="2300" kern="1200" dirty="0">
            <a:solidFill>
              <a:schemeClr val="tx1"/>
            </a:solidFill>
          </a:endParaRPr>
        </a:p>
      </dsp:txBody>
      <dsp:txXfrm>
        <a:off x="905223" y="2337058"/>
        <a:ext cx="3176361" cy="638475"/>
      </dsp:txXfrm>
    </dsp:sp>
    <dsp:sp modelId="{66C1014C-4997-45D0-AB6C-849CD2B314F7}">
      <dsp:nvSpPr>
        <dsp:cNvPr id="0" name=""/>
        <dsp:cNvSpPr/>
      </dsp:nvSpPr>
      <dsp:spPr>
        <a:xfrm>
          <a:off x="1180479" y="3089592"/>
          <a:ext cx="3952041" cy="678203"/>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a:solidFill>
                <a:schemeClr val="tx1"/>
              </a:solidFill>
            </a:rPr>
            <a:t>5- Use of staff planners</a:t>
          </a:r>
          <a:endParaRPr lang="ar-SA" sz="2300" kern="1200" dirty="0">
            <a:solidFill>
              <a:schemeClr val="tx1"/>
            </a:solidFill>
          </a:endParaRPr>
        </a:p>
      </dsp:txBody>
      <dsp:txXfrm>
        <a:off x="1200343" y="3109456"/>
        <a:ext cx="3176361" cy="638475"/>
      </dsp:txXfrm>
    </dsp:sp>
    <dsp:sp modelId="{547F34DF-9E17-4FBA-BC5C-3079DC4046B5}">
      <dsp:nvSpPr>
        <dsp:cNvPr id="0" name=""/>
        <dsp:cNvSpPr/>
      </dsp:nvSpPr>
      <dsp:spPr>
        <a:xfrm>
          <a:off x="3511209" y="495465"/>
          <a:ext cx="440832" cy="44083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solidFill>
              <a:schemeClr val="tx1"/>
            </a:solidFill>
          </a:endParaRPr>
        </a:p>
      </dsp:txBody>
      <dsp:txXfrm>
        <a:off x="3610396" y="495465"/>
        <a:ext cx="242458" cy="331726"/>
      </dsp:txXfrm>
    </dsp:sp>
    <dsp:sp modelId="{B2BD36C7-EC49-4D80-8AA5-C2223AA4022F}">
      <dsp:nvSpPr>
        <dsp:cNvPr id="0" name=""/>
        <dsp:cNvSpPr/>
      </dsp:nvSpPr>
      <dsp:spPr>
        <a:xfrm>
          <a:off x="3806328" y="1267863"/>
          <a:ext cx="440832" cy="440832"/>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solidFill>
              <a:schemeClr val="tx1"/>
            </a:solidFill>
          </a:endParaRPr>
        </a:p>
      </dsp:txBody>
      <dsp:txXfrm>
        <a:off x="3905515" y="1267863"/>
        <a:ext cx="242458" cy="331726"/>
      </dsp:txXfrm>
    </dsp:sp>
    <dsp:sp modelId="{F06E455A-63A3-4F4E-9BF0-DA073C0474AC}">
      <dsp:nvSpPr>
        <dsp:cNvPr id="0" name=""/>
        <dsp:cNvSpPr/>
      </dsp:nvSpPr>
      <dsp:spPr>
        <a:xfrm>
          <a:off x="4101448" y="2028958"/>
          <a:ext cx="440832" cy="44083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solidFill>
              <a:schemeClr val="tx1"/>
            </a:solidFill>
          </a:endParaRPr>
        </a:p>
      </dsp:txBody>
      <dsp:txXfrm>
        <a:off x="4200635" y="2028958"/>
        <a:ext cx="242458" cy="331726"/>
      </dsp:txXfrm>
    </dsp:sp>
    <dsp:sp modelId="{528692DD-A301-4741-B60C-259E6CD072D2}">
      <dsp:nvSpPr>
        <dsp:cNvPr id="0" name=""/>
        <dsp:cNvSpPr/>
      </dsp:nvSpPr>
      <dsp:spPr>
        <a:xfrm>
          <a:off x="4396568" y="2808891"/>
          <a:ext cx="440832" cy="440832"/>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solidFill>
              <a:schemeClr val="tx1"/>
            </a:solidFill>
          </a:endParaRPr>
        </a:p>
      </dsp:txBody>
      <dsp:txXfrm>
        <a:off x="4495755" y="2808891"/>
        <a:ext cx="242458" cy="33172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621DE-6087-459E-A2EA-2F7F44F5A0F1}">
      <dsp:nvSpPr>
        <dsp:cNvPr id="0" name=""/>
        <dsp:cNvSpPr/>
      </dsp:nvSpPr>
      <dsp:spPr>
        <a:xfrm>
          <a:off x="0" y="0"/>
          <a:ext cx="4387561" cy="67820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ar-EG" sz="2700" b="1" kern="1200">
              <a:solidFill>
                <a:schemeClr val="tx1"/>
              </a:solidFill>
            </a:rPr>
            <a:t>1- التنبؤ</a:t>
          </a:r>
          <a:endParaRPr lang="ar-SA" sz="2700" kern="1200" dirty="0">
            <a:solidFill>
              <a:schemeClr val="tx1"/>
            </a:solidFill>
          </a:endParaRPr>
        </a:p>
      </dsp:txBody>
      <dsp:txXfrm>
        <a:off x="19864" y="19864"/>
        <a:ext cx="3576377" cy="638475"/>
      </dsp:txXfrm>
    </dsp:sp>
    <dsp:sp modelId="{46F70647-4CB3-4650-BCC9-7867B622158E}">
      <dsp:nvSpPr>
        <dsp:cNvPr id="0" name=""/>
        <dsp:cNvSpPr/>
      </dsp:nvSpPr>
      <dsp:spPr>
        <a:xfrm>
          <a:off x="327642" y="772398"/>
          <a:ext cx="4387561" cy="67820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ar-EG" sz="2700" b="1" kern="1200" dirty="0">
              <a:solidFill>
                <a:schemeClr val="tx1"/>
              </a:solidFill>
            </a:rPr>
            <a:t>2- التخطيط للطوارئ</a:t>
          </a:r>
          <a:endParaRPr lang="en-US" sz="2700" b="1" kern="1200" dirty="0">
            <a:solidFill>
              <a:schemeClr val="tx1"/>
            </a:solidFill>
          </a:endParaRPr>
        </a:p>
      </dsp:txBody>
      <dsp:txXfrm>
        <a:off x="347506" y="792262"/>
        <a:ext cx="3579358" cy="638475"/>
      </dsp:txXfrm>
    </dsp:sp>
    <dsp:sp modelId="{42484CF8-A310-4BEC-A9DF-A7FE19CFB366}">
      <dsp:nvSpPr>
        <dsp:cNvPr id="0" name=""/>
        <dsp:cNvSpPr/>
      </dsp:nvSpPr>
      <dsp:spPr>
        <a:xfrm>
          <a:off x="655285" y="1544796"/>
          <a:ext cx="4387561" cy="67820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ar-EG" sz="2700" b="1" kern="1200" dirty="0">
              <a:solidFill>
                <a:schemeClr val="tx1"/>
              </a:solidFill>
            </a:rPr>
            <a:t>3- التخطيط للسيناريوهات</a:t>
          </a:r>
          <a:endParaRPr lang="en-US" sz="2700" b="1" kern="1200" dirty="0">
            <a:solidFill>
              <a:schemeClr val="tx1"/>
            </a:solidFill>
          </a:endParaRPr>
        </a:p>
      </dsp:txBody>
      <dsp:txXfrm>
        <a:off x="675149" y="1564660"/>
        <a:ext cx="3579358" cy="638475"/>
      </dsp:txXfrm>
    </dsp:sp>
    <dsp:sp modelId="{79ED1784-60F1-427F-8507-560C2FCB8812}">
      <dsp:nvSpPr>
        <dsp:cNvPr id="0" name=""/>
        <dsp:cNvSpPr/>
      </dsp:nvSpPr>
      <dsp:spPr>
        <a:xfrm>
          <a:off x="982927" y="2317194"/>
          <a:ext cx="4387561" cy="67820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ar-EG" sz="2700" b="1" kern="1200" dirty="0">
              <a:solidFill>
                <a:schemeClr val="tx1"/>
              </a:solidFill>
            </a:rPr>
            <a:t>4- المقارنة المعيارية</a:t>
          </a:r>
          <a:endParaRPr lang="en-US" sz="2700" b="1" kern="1200" dirty="0">
            <a:solidFill>
              <a:schemeClr val="tx1"/>
            </a:solidFill>
          </a:endParaRPr>
        </a:p>
      </dsp:txBody>
      <dsp:txXfrm>
        <a:off x="1002791" y="2337058"/>
        <a:ext cx="3579358" cy="638475"/>
      </dsp:txXfrm>
    </dsp:sp>
    <dsp:sp modelId="{66C1014C-4997-45D0-AB6C-849CD2B314F7}">
      <dsp:nvSpPr>
        <dsp:cNvPr id="0" name=""/>
        <dsp:cNvSpPr/>
      </dsp:nvSpPr>
      <dsp:spPr>
        <a:xfrm>
          <a:off x="1310570" y="3089592"/>
          <a:ext cx="4387561" cy="678203"/>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ar-EG" sz="2700" b="1" kern="1200" dirty="0">
              <a:solidFill>
                <a:schemeClr val="tx1"/>
              </a:solidFill>
            </a:rPr>
            <a:t>5- استخدام مخططي الموظفين</a:t>
          </a:r>
          <a:endParaRPr lang="en-US" sz="2700" b="1" kern="1200" dirty="0">
            <a:solidFill>
              <a:schemeClr val="tx1"/>
            </a:solidFill>
          </a:endParaRPr>
        </a:p>
      </dsp:txBody>
      <dsp:txXfrm>
        <a:off x="1330434" y="3109456"/>
        <a:ext cx="3579358" cy="638475"/>
      </dsp:txXfrm>
    </dsp:sp>
    <dsp:sp modelId="{547F34DF-9E17-4FBA-BC5C-3079DC4046B5}">
      <dsp:nvSpPr>
        <dsp:cNvPr id="0" name=""/>
        <dsp:cNvSpPr/>
      </dsp:nvSpPr>
      <dsp:spPr>
        <a:xfrm>
          <a:off x="3946729" y="495465"/>
          <a:ext cx="440832" cy="44083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solidFill>
              <a:schemeClr val="tx1"/>
            </a:solidFill>
          </a:endParaRPr>
        </a:p>
      </dsp:txBody>
      <dsp:txXfrm>
        <a:off x="4045916" y="495465"/>
        <a:ext cx="242458" cy="331726"/>
      </dsp:txXfrm>
    </dsp:sp>
    <dsp:sp modelId="{B2BD36C7-EC49-4D80-8AA5-C2223AA4022F}">
      <dsp:nvSpPr>
        <dsp:cNvPr id="0" name=""/>
        <dsp:cNvSpPr/>
      </dsp:nvSpPr>
      <dsp:spPr>
        <a:xfrm>
          <a:off x="4274372" y="1267863"/>
          <a:ext cx="440832" cy="440832"/>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p>
      </dsp:txBody>
      <dsp:txXfrm>
        <a:off x="4373559" y="1267863"/>
        <a:ext cx="242458" cy="331726"/>
      </dsp:txXfrm>
    </dsp:sp>
    <dsp:sp modelId="{F06E455A-63A3-4F4E-9BF0-DA073C0474AC}">
      <dsp:nvSpPr>
        <dsp:cNvPr id="0" name=""/>
        <dsp:cNvSpPr/>
      </dsp:nvSpPr>
      <dsp:spPr>
        <a:xfrm>
          <a:off x="4602014" y="2028958"/>
          <a:ext cx="440832" cy="44083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p>
      </dsp:txBody>
      <dsp:txXfrm>
        <a:off x="4701201" y="2028958"/>
        <a:ext cx="242458" cy="331726"/>
      </dsp:txXfrm>
    </dsp:sp>
    <dsp:sp modelId="{528692DD-A301-4741-B60C-259E6CD072D2}">
      <dsp:nvSpPr>
        <dsp:cNvPr id="0" name=""/>
        <dsp:cNvSpPr/>
      </dsp:nvSpPr>
      <dsp:spPr>
        <a:xfrm>
          <a:off x="4929657" y="2808891"/>
          <a:ext cx="440832" cy="440832"/>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p>
      </dsp:txBody>
      <dsp:txXfrm>
        <a:off x="5028844" y="2808891"/>
        <a:ext cx="242458" cy="33172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4.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6/25/2026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75323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5</a:t>
            </a:fld>
            <a:endParaRPr lang="en-US"/>
          </a:p>
        </p:txBody>
      </p:sp>
    </p:spTree>
    <p:extLst>
      <p:ext uri="{BB962C8B-B14F-4D97-AF65-F5344CB8AC3E}">
        <p14:creationId xmlns:p14="http://schemas.microsoft.com/office/powerpoint/2010/main" val="215843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800A831-14CB-805F-DBA7-F59E233D93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B6ED1FD-2B6A-EB41-89FF-406B759CA3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A1506BC-7902-E936-54F6-AC03EA23B4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9D45581-E1AE-1F32-375B-7B68FBD7D89E}"/>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6010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6DA2A351-F790-AFE2-C1F3-D2D436315CEA}"/>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5" name="Footer Placeholder 4">
            <a:extLst>
              <a:ext uri="{FF2B5EF4-FFF2-40B4-BE49-F238E27FC236}">
                <a16:creationId xmlns:a16="http://schemas.microsoft.com/office/drawing/2014/main" xmlns=""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42B5DE5-D34B-8B9D-18D9-6D169F8FC4A6}"/>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5" name="Footer Placeholder 4">
            <a:extLst>
              <a:ext uri="{FF2B5EF4-FFF2-40B4-BE49-F238E27FC236}">
                <a16:creationId xmlns:a16="http://schemas.microsoft.com/office/drawing/2014/main" xmlns=""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2339621-D171-2606-E120-048201DFF15B}"/>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5" name="Footer Placeholder 4">
            <a:extLst>
              <a:ext uri="{FF2B5EF4-FFF2-40B4-BE49-F238E27FC236}">
                <a16:creationId xmlns:a16="http://schemas.microsoft.com/office/drawing/2014/main" xmlns=""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DF7CBA-1459-5542-05F4-90EBEF234354}"/>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6" name="Footer Placeholder 5">
            <a:extLst>
              <a:ext uri="{FF2B5EF4-FFF2-40B4-BE49-F238E27FC236}">
                <a16:creationId xmlns:a16="http://schemas.microsoft.com/office/drawing/2014/main" xmlns=""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9F53409-22FC-36B4-F361-AC07535F39BA}"/>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8" name="Footer Placeholder 7">
            <a:extLst>
              <a:ext uri="{FF2B5EF4-FFF2-40B4-BE49-F238E27FC236}">
                <a16:creationId xmlns:a16="http://schemas.microsoft.com/office/drawing/2014/main" xmlns=""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DB7F81D5-8C62-5290-A4D9-2200A9007120}"/>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4" name="Footer Placeholder 3">
            <a:extLst>
              <a:ext uri="{FF2B5EF4-FFF2-40B4-BE49-F238E27FC236}">
                <a16:creationId xmlns:a16="http://schemas.microsoft.com/office/drawing/2014/main" xmlns=""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42A637D1-2C08-DBFD-FDB6-F6336507E33F}"/>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3" name="Footer Placeholder 2">
            <a:extLst>
              <a:ext uri="{FF2B5EF4-FFF2-40B4-BE49-F238E27FC236}">
                <a16:creationId xmlns:a16="http://schemas.microsoft.com/office/drawing/2014/main" xmlns=""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D2240FB-9D88-BFD4-FCF8-06A74E539BF2}"/>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6" name="Footer Placeholder 5">
            <a:extLst>
              <a:ext uri="{FF2B5EF4-FFF2-40B4-BE49-F238E27FC236}">
                <a16:creationId xmlns:a16="http://schemas.microsoft.com/office/drawing/2014/main" xmlns=""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87C9048-DB48-BBFC-605A-13AC8C321FD7}"/>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6" name="Footer Placeholder 5">
            <a:extLst>
              <a:ext uri="{FF2B5EF4-FFF2-40B4-BE49-F238E27FC236}">
                <a16:creationId xmlns:a16="http://schemas.microsoft.com/office/drawing/2014/main" xmlns=""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D05928E-A0A2-FC81-A230-3D222A3ACF18}"/>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5" name="Footer Placeholder 4">
            <a:extLst>
              <a:ext uri="{FF2B5EF4-FFF2-40B4-BE49-F238E27FC236}">
                <a16:creationId xmlns:a16="http://schemas.microsoft.com/office/drawing/2014/main" xmlns=""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4948584-73D2-7453-5242-90D1C121E27A}"/>
              </a:ext>
            </a:extLst>
          </p:cNvPr>
          <p:cNvSpPr>
            <a:spLocks noGrp="1"/>
          </p:cNvSpPr>
          <p:nvPr>
            <p:ph type="dt" sz="half" idx="10"/>
          </p:nvPr>
        </p:nvSpPr>
        <p:spPr/>
        <p:txBody>
          <a:bodyPr/>
          <a:lstStyle/>
          <a:p>
            <a:fld id="{A4A047D2-C530-429C-BB05-F084561562E2}" type="datetimeFigureOut">
              <a:rPr lang="en-US" smtClean="0"/>
              <a:t>6/25/2026</a:t>
            </a:fld>
            <a:endParaRPr lang="en-US"/>
          </a:p>
        </p:txBody>
      </p:sp>
      <p:sp>
        <p:nvSpPr>
          <p:cNvPr id="5" name="Footer Placeholder 4">
            <a:extLst>
              <a:ext uri="{FF2B5EF4-FFF2-40B4-BE49-F238E27FC236}">
                <a16:creationId xmlns:a16="http://schemas.microsoft.com/office/drawing/2014/main" xmlns=""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6/25/2026</a:t>
            </a:fld>
            <a:endParaRPr lang="en-US"/>
          </a:p>
        </p:txBody>
      </p:sp>
      <p:sp>
        <p:nvSpPr>
          <p:cNvPr id="5" name="Footer Placeholder 4">
            <a:extLst>
              <a:ext uri="{FF2B5EF4-FFF2-40B4-BE49-F238E27FC236}">
                <a16:creationId xmlns:a16="http://schemas.microsoft.com/office/drawing/2014/main" xmlns=""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7.png"/><Relationship Id="rId5" Type="http://schemas.openxmlformats.org/officeDocument/2006/relationships/oleObject" Target="../embeddings/oleObject1.bin"/><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8" Type="http://schemas.openxmlformats.org/officeDocument/2006/relationships/diagramData" Target="../diagrams/data10.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0" Type="http://schemas.openxmlformats.org/officeDocument/2006/relationships/diagramQuickStyle" Target="../diagrams/quickStyle10.xml"/><Relationship Id="rId4" Type="http://schemas.openxmlformats.org/officeDocument/2006/relationships/diagramLayout" Target="../diagrams/layout9.xml"/><Relationship Id="rId9" Type="http://schemas.openxmlformats.org/officeDocument/2006/relationships/diagramLayout" Target="../diagrams/layout10.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40.xml.rels><?xml version="1.0" encoding="UTF-8" standalone="yes"?>
<Relationships xmlns="http://schemas.openxmlformats.org/package/2006/relationships"><Relationship Id="rId8" Type="http://schemas.openxmlformats.org/officeDocument/2006/relationships/diagramData" Target="../diagrams/data13.xml"/><Relationship Id="rId3" Type="http://schemas.openxmlformats.org/officeDocument/2006/relationships/diagramData" Target="../diagrams/data12.xml"/><Relationship Id="rId7" Type="http://schemas.microsoft.com/office/2007/relationships/diagramDrawing" Target="../diagrams/drawing12.xml"/><Relationship Id="rId12" Type="http://schemas.microsoft.com/office/2007/relationships/diagramDrawing" Target="../diagrams/drawing13.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12.xml"/><Relationship Id="rId11" Type="http://schemas.openxmlformats.org/officeDocument/2006/relationships/diagramColors" Target="../diagrams/colors13.xml"/><Relationship Id="rId5" Type="http://schemas.openxmlformats.org/officeDocument/2006/relationships/diagramQuickStyle" Target="../diagrams/quickStyle12.xml"/><Relationship Id="rId10" Type="http://schemas.openxmlformats.org/officeDocument/2006/relationships/diagramQuickStyle" Target="../diagrams/quickStyle13.xml"/><Relationship Id="rId4" Type="http://schemas.openxmlformats.org/officeDocument/2006/relationships/diagramLayout" Target="../diagrams/layout12.xml"/><Relationship Id="rId9" Type="http://schemas.openxmlformats.org/officeDocument/2006/relationships/diagramLayout" Target="../diagrams/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xmlns=""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Planning</a:t>
            </a:r>
            <a:r>
              <a:rPr lang="ar-EG" sz="3600" dirty="0"/>
              <a:t> </a:t>
            </a:r>
            <a:r>
              <a:rPr lang="en-US" sz="3600" dirty="0"/>
              <a:t>Function</a:t>
            </a:r>
          </a:p>
          <a:p>
            <a:pPr algn="ctr" rtl="1"/>
            <a:r>
              <a:rPr lang="ar-EG" sz="3600" dirty="0"/>
              <a:t>وظيفة التخطيط</a:t>
            </a:r>
            <a:endParaRPr lang="en-US" sz="3600" dirty="0"/>
          </a:p>
        </p:txBody>
      </p:sp>
      <p:sp>
        <p:nvSpPr>
          <p:cNvPr id="9" name="TextBox 8">
            <a:extLst>
              <a:ext uri="{FF2B5EF4-FFF2-40B4-BE49-F238E27FC236}">
                <a16:creationId xmlns:a16="http://schemas.microsoft.com/office/drawing/2014/main" xmlns="" id="{AE254288-7586-2AFC-53CA-A21E11E80A01}"/>
              </a:ext>
            </a:extLst>
          </p:cNvPr>
          <p:cNvSpPr txBox="1"/>
          <p:nvPr/>
        </p:nvSpPr>
        <p:spPr>
          <a:xfrm>
            <a:off x="459185" y="6187539"/>
            <a:ext cx="4886463" cy="52197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sp>
        <p:nvSpPr>
          <p:cNvPr id="10" name="TextBox 9">
            <a:extLst>
              <a:ext uri="{FF2B5EF4-FFF2-40B4-BE49-F238E27FC236}">
                <a16:creationId xmlns:a16="http://schemas.microsoft.com/office/drawing/2014/main" xmlns="" id="{ACC94F10-92AF-96E2-384E-8CF0A5A0F33B}"/>
              </a:ext>
            </a:extLst>
          </p:cNvPr>
          <p:cNvSpPr txBox="1"/>
          <p:nvPr/>
        </p:nvSpPr>
        <p:spPr>
          <a:xfrm>
            <a:off x="6649395" y="6030023"/>
            <a:ext cx="5804612" cy="584775"/>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rtl="1"/>
            <a:r>
              <a:rPr lang="ar-EG" sz="3200" dirty="0">
                <a:latin typeface="+mn-lt"/>
              </a:rPr>
              <a:t>المحاضرة الرابعة</a:t>
            </a:r>
            <a:endParaRPr lang="en-US" sz="3200" dirty="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16313"/>
    </mc:Choice>
    <mc:Fallback xmlns="">
      <p:transition spd="slow" advTm="163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294" y="1723876"/>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1085" y="1875202"/>
            <a:ext cx="5300441" cy="1938992"/>
          </a:xfrm>
          <a:prstGeom prst="rect">
            <a:avLst/>
          </a:prstGeom>
        </p:spPr>
        <p:txBody>
          <a:bodyPr wrap="square">
            <a:spAutoFit/>
          </a:bodyPr>
          <a:lstStyle/>
          <a:p>
            <a:pPr marL="457200" indent="-457200" algn="just">
              <a:buSzPct val="90000"/>
              <a:buFont typeface="Arial" panose="020B0604020202020204" pitchFamily="34" charset="0"/>
              <a:buChar char="•"/>
            </a:pPr>
            <a:r>
              <a:rPr lang="en-US" sz="2400" b="1" dirty="0"/>
              <a:t> planning definition and its benefits</a:t>
            </a:r>
          </a:p>
          <a:p>
            <a:pPr marL="457200" indent="-457200" algn="just">
              <a:buSzPct val="90000"/>
              <a:buFont typeface="Arial" panose="020B0604020202020204" pitchFamily="34" charset="0"/>
              <a:buChar char="•"/>
            </a:pPr>
            <a:r>
              <a:rPr lang="en-US" sz="2400" b="1" dirty="0"/>
              <a:t>Planning elements</a:t>
            </a:r>
          </a:p>
          <a:p>
            <a:pPr marL="457200" indent="-457200" algn="just">
              <a:buSzPct val="90000"/>
              <a:buFont typeface="Arial" panose="020B0604020202020204" pitchFamily="34" charset="0"/>
              <a:buChar char="•"/>
            </a:pPr>
            <a:r>
              <a:rPr lang="en-US" sz="2400" b="1" dirty="0"/>
              <a:t> types of plans do managers use.</a:t>
            </a:r>
          </a:p>
          <a:p>
            <a:pPr marL="457200" indent="-457200" algn="just">
              <a:buSzPct val="90000"/>
              <a:buFont typeface="Arial" panose="020B0604020202020204" pitchFamily="34" charset="0"/>
              <a:buChar char="•"/>
            </a:pPr>
            <a:r>
              <a:rPr lang="en-US" sz="2400" b="1" dirty="0"/>
              <a:t> useful planning tools and techniques.</a:t>
            </a:r>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xmlns=""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xmlns=""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794FA96A-47F8-9FA9-AA2A-3AF473A3C9CB}"/>
              </a:ext>
            </a:extLst>
          </p:cNvPr>
          <p:cNvSpPr txBox="1"/>
          <p:nvPr/>
        </p:nvSpPr>
        <p:spPr>
          <a:xfrm>
            <a:off x="357359" y="4576175"/>
            <a:ext cx="5284167" cy="1569660"/>
          </a:xfrm>
          <a:prstGeom prst="rect">
            <a:avLst/>
          </a:prstGeom>
          <a:noFill/>
        </p:spPr>
        <p:txBody>
          <a:bodyPr wrap="square">
            <a:spAutoFit/>
          </a:bodyPr>
          <a:lstStyle/>
          <a:p>
            <a:pPr marL="285750" indent="-285750" algn="just" rtl="1">
              <a:buSzPct val="90000"/>
              <a:buFont typeface="Arial" panose="020B0604020202020204" pitchFamily="34" charset="0"/>
              <a:buChar char="•"/>
            </a:pPr>
            <a:r>
              <a:rPr lang="ar-EG" sz="2400" b="1" dirty="0">
                <a:solidFill>
                  <a:srgbClr val="C00000"/>
                </a:solidFill>
              </a:rPr>
              <a:t>تعريف التخطيط وفوائده</a:t>
            </a:r>
          </a:p>
          <a:p>
            <a:pPr marL="285750" indent="-285750" algn="just" rtl="1">
              <a:buSzPct val="90000"/>
              <a:buFont typeface="Arial" panose="020B0604020202020204" pitchFamily="34" charset="0"/>
              <a:buChar char="•"/>
            </a:pPr>
            <a:r>
              <a:rPr lang="ar-EG" sz="2400" b="1" dirty="0">
                <a:solidFill>
                  <a:srgbClr val="C00000"/>
                </a:solidFill>
              </a:rPr>
              <a:t>عناصر التخطيط</a:t>
            </a:r>
          </a:p>
          <a:p>
            <a:pPr marL="285750" indent="-285750" algn="just" rtl="1">
              <a:buSzPct val="90000"/>
              <a:buFont typeface="Arial" panose="020B0604020202020204" pitchFamily="34" charset="0"/>
              <a:buChar char="•"/>
            </a:pPr>
            <a:r>
              <a:rPr lang="ar-EG" sz="2400" b="1" dirty="0">
                <a:solidFill>
                  <a:srgbClr val="C00000"/>
                </a:solidFill>
              </a:rPr>
              <a:t>أنواع الخطط التي يستخدمها المديرون</a:t>
            </a:r>
          </a:p>
          <a:p>
            <a:pPr marL="285750" indent="-285750" algn="just" rtl="1">
              <a:buSzPct val="90000"/>
              <a:buFont typeface="Arial" panose="020B0604020202020204" pitchFamily="34" charset="0"/>
              <a:buChar char="•"/>
            </a:pPr>
            <a:r>
              <a:rPr lang="ar-EG" sz="2400" b="1" dirty="0">
                <a:solidFill>
                  <a:srgbClr val="C00000"/>
                </a:solidFill>
              </a:rPr>
              <a:t>أدوات وتقنيات التخطيط المفيدة.</a:t>
            </a:r>
            <a:endParaRPr lang="en-US" sz="2400" b="1" dirty="0">
              <a:solidFill>
                <a:srgbClr val="C00000"/>
              </a:solidFill>
            </a:endParaRPr>
          </a:p>
        </p:txBody>
      </p:sp>
      <p:sp>
        <p:nvSpPr>
          <p:cNvPr id="7" name="TextBox 6">
            <a:extLst>
              <a:ext uri="{FF2B5EF4-FFF2-40B4-BE49-F238E27FC236}">
                <a16:creationId xmlns:a16="http://schemas.microsoft.com/office/drawing/2014/main" xmlns="" id="{80198559-B823-2F08-A2DD-F5AB82F26AC6}"/>
              </a:ext>
            </a:extLst>
          </p:cNvPr>
          <p:cNvSpPr txBox="1"/>
          <p:nvPr/>
        </p:nvSpPr>
        <p:spPr>
          <a:xfrm>
            <a:off x="6944248" y="5068803"/>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مخرجات التعلم من المحاضرة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87928" y="1370253"/>
            <a:ext cx="6134644" cy="4986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57FBBED2-5A3B-56BA-CD39-D29689D7D116}"/>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79008" y="1286499"/>
            <a:ext cx="6223822" cy="5070601"/>
          </a:xfrm>
          <a:prstGeom prst="rect">
            <a:avLst/>
          </a:prstGeom>
          <a:noFill/>
          <a:ln>
            <a:noFill/>
          </a:ln>
        </p:spPr>
      </p:pic>
      <p:sp>
        <p:nvSpPr>
          <p:cNvPr id="4" name="Rectangle: Rounded Corners 3">
            <a:extLst>
              <a:ext uri="{FF2B5EF4-FFF2-40B4-BE49-F238E27FC236}">
                <a16:creationId xmlns:a16="http://schemas.microsoft.com/office/drawing/2014/main" xmlns="" id="{6833004A-83EB-9672-B6D8-B648B51B39E7}"/>
              </a:ext>
            </a:extLst>
          </p:cNvPr>
          <p:cNvSpPr/>
          <p:nvPr/>
        </p:nvSpPr>
        <p:spPr>
          <a:xfrm>
            <a:off x="6631492" y="1370253"/>
            <a:ext cx="5418988" cy="4986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098" name="Picture 2">
            <a:extLst>
              <a:ext uri="{FF2B5EF4-FFF2-40B4-BE49-F238E27FC236}">
                <a16:creationId xmlns:a16="http://schemas.microsoft.com/office/drawing/2014/main" xmlns="" id="{E014F325-A446-D0E9-0347-B511C1D743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143" y="1465928"/>
            <a:ext cx="5165815" cy="477227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xmlns="" id="{4A5BC612-775E-3D52-58F8-81408231D644}"/>
              </a:ext>
            </a:extLst>
          </p:cNvPr>
          <p:cNvSpPr txBox="1"/>
          <p:nvPr/>
        </p:nvSpPr>
        <p:spPr>
          <a:xfrm>
            <a:off x="6190006" y="665612"/>
            <a:ext cx="4113898" cy="523220"/>
          </a:xfrm>
          <a:prstGeom prst="rect">
            <a:avLst/>
          </a:prstGeom>
          <a:noFill/>
        </p:spPr>
        <p:txBody>
          <a:bodyPr wrap="square" rtlCol="0">
            <a:spAutoFit/>
          </a:bodyPr>
          <a:lstStyle/>
          <a:p>
            <a:pPr algn="ctr"/>
            <a:r>
              <a:rPr lang="ar-EG" sz="2800" b="1" dirty="0">
                <a:latin typeface="Alexandria" charset="0"/>
                <a:cs typeface="Alexandria" charset="0"/>
              </a:rPr>
              <a:t>وظائف الإدارة</a:t>
            </a:r>
            <a:endParaRPr lang="en-US" sz="2800" b="1" dirty="0">
              <a:latin typeface="Alexandria" charset="0"/>
              <a:cs typeface="Alexandria" charset="0"/>
            </a:endParaRPr>
          </a:p>
        </p:txBody>
      </p:sp>
      <p:sp>
        <p:nvSpPr>
          <p:cNvPr id="7" name="TextBox 6">
            <a:extLst>
              <a:ext uri="{FF2B5EF4-FFF2-40B4-BE49-F238E27FC236}">
                <a16:creationId xmlns:a16="http://schemas.microsoft.com/office/drawing/2014/main" xmlns="" id="{5B829A74-DDCA-6F71-AE23-15021F9E896C}"/>
              </a:ext>
            </a:extLst>
          </p:cNvPr>
          <p:cNvSpPr txBox="1"/>
          <p:nvPr/>
        </p:nvSpPr>
        <p:spPr>
          <a:xfrm>
            <a:off x="2100003" y="669154"/>
            <a:ext cx="4113898" cy="523220"/>
          </a:xfrm>
          <a:prstGeom prst="rect">
            <a:avLst/>
          </a:prstGeom>
          <a:noFill/>
        </p:spPr>
        <p:txBody>
          <a:bodyPr wrap="square" rtlCol="0">
            <a:spAutoFit/>
          </a:bodyPr>
          <a:lstStyle/>
          <a:p>
            <a:pPr algn="ctr"/>
            <a:r>
              <a:rPr lang="en-US" sz="2800" b="1" dirty="0">
                <a:latin typeface="Alexandria" charset="0"/>
                <a:cs typeface="Alexandria" charset="0"/>
              </a:rPr>
              <a:t>Management Functions</a:t>
            </a:r>
          </a:p>
        </p:txBody>
      </p:sp>
    </p:spTree>
    <p:extLst>
      <p:ext uri="{BB962C8B-B14F-4D97-AF65-F5344CB8AC3E}">
        <p14:creationId xmlns:p14="http://schemas.microsoft.com/office/powerpoint/2010/main" val="2955324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08692" y="2095405"/>
            <a:ext cx="8970158" cy="2000548"/>
          </a:xfrm>
          <a:prstGeom prst="rect">
            <a:avLst/>
          </a:prstGeom>
          <a:noFill/>
        </p:spPr>
        <p:txBody>
          <a:bodyPr wrap="square" rtlCol="0">
            <a:spAutoFit/>
          </a:bodyPr>
          <a:lstStyle/>
          <a:p>
            <a:pPr algn="ctr"/>
            <a:r>
              <a:rPr lang="en-US" sz="2400" b="1" dirty="0"/>
              <a:t>Planning bridges the gap from where we are to where we want to go.</a:t>
            </a:r>
            <a:endParaRPr lang="en-US" sz="2000" b="1" dirty="0"/>
          </a:p>
          <a:p>
            <a:r>
              <a:rPr lang="en-US" sz="2000" b="1" dirty="0">
                <a:solidFill>
                  <a:srgbClr val="C00000"/>
                </a:solidFill>
              </a:rPr>
              <a:t>Planning decide in advance:</a:t>
            </a:r>
          </a:p>
          <a:p>
            <a:pPr marL="800100" lvl="1" indent="-342900">
              <a:buFont typeface="Arial" panose="020B0604020202020204" pitchFamily="34" charset="0"/>
              <a:buChar char="•"/>
            </a:pPr>
            <a:r>
              <a:rPr lang="en-US" sz="2000" b="1" dirty="0"/>
              <a:t>What to do, how to do</a:t>
            </a:r>
          </a:p>
          <a:p>
            <a:pPr marL="800100" lvl="1" indent="-342900">
              <a:buFont typeface="Arial" panose="020B0604020202020204" pitchFamily="34" charset="0"/>
              <a:buChar char="•"/>
            </a:pPr>
            <a:r>
              <a:rPr lang="en-US" sz="2000" b="1" dirty="0"/>
              <a:t>Why to do</a:t>
            </a:r>
          </a:p>
          <a:p>
            <a:pPr marL="800100" lvl="1" indent="-342900">
              <a:buFont typeface="Arial" panose="020B0604020202020204" pitchFamily="34" charset="0"/>
              <a:buChar char="•"/>
            </a:pPr>
            <a:r>
              <a:rPr lang="en-US" sz="2000" b="1" dirty="0"/>
              <a:t>Where to do</a:t>
            </a:r>
          </a:p>
          <a:p>
            <a:pPr marL="800100" lvl="1" indent="-342900">
              <a:buFont typeface="Arial" panose="020B0604020202020204" pitchFamily="34" charset="0"/>
              <a:buChar char="•"/>
            </a:pPr>
            <a:r>
              <a:rPr lang="en-US" sz="2000" b="1" dirty="0"/>
              <a:t>Who will be responsible for doing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090167F-F951-B0F2-7F24-65F7DD2FD078}"/>
              </a:ext>
            </a:extLst>
          </p:cNvPr>
          <p:cNvSpPr txBox="1"/>
          <p:nvPr/>
        </p:nvSpPr>
        <p:spPr>
          <a:xfrm>
            <a:off x="3818965" y="4095953"/>
            <a:ext cx="7527663" cy="1938992"/>
          </a:xfrm>
          <a:prstGeom prst="rect">
            <a:avLst/>
          </a:prstGeom>
          <a:noFill/>
        </p:spPr>
        <p:txBody>
          <a:bodyPr wrap="square">
            <a:spAutoFit/>
          </a:bodyPr>
          <a:lstStyle/>
          <a:p>
            <a:pPr algn="ctr"/>
            <a:r>
              <a:rPr lang="ar-EG" sz="2000" b="1" dirty="0"/>
              <a:t>التخطيط يسد الفجوة بين المكان الذي نحن فيه والمكان الذي نريد أن نذهب إليه.</a:t>
            </a:r>
          </a:p>
          <a:p>
            <a:pPr algn="just" rtl="1"/>
            <a:r>
              <a:rPr lang="ar-EG" sz="2000" b="1" dirty="0">
                <a:solidFill>
                  <a:srgbClr val="C00000"/>
                </a:solidFill>
              </a:rPr>
              <a:t>التخطيط يقرر مسبقًا:</a:t>
            </a:r>
          </a:p>
          <a:p>
            <a:pPr marL="742950" lvl="1" indent="-285750" algn="r" rtl="1">
              <a:buFont typeface="Arial" panose="020B0604020202020204" pitchFamily="34" charset="0"/>
              <a:buChar char="•"/>
            </a:pPr>
            <a:r>
              <a:rPr lang="ar-EG" sz="2000" b="1" dirty="0"/>
              <a:t>ماذا نفعل، كيف نفعل</a:t>
            </a:r>
          </a:p>
          <a:p>
            <a:pPr marL="742950" lvl="1" indent="-285750" algn="r" rtl="1">
              <a:buFont typeface="Arial" panose="020B0604020202020204" pitchFamily="34" charset="0"/>
              <a:buChar char="•"/>
            </a:pPr>
            <a:r>
              <a:rPr lang="ar-EG" sz="2000" b="1" dirty="0"/>
              <a:t>لماذا نفعل</a:t>
            </a:r>
          </a:p>
          <a:p>
            <a:pPr marL="742950" lvl="1" indent="-285750" algn="r" rtl="1">
              <a:buFont typeface="Arial" panose="020B0604020202020204" pitchFamily="34" charset="0"/>
              <a:buChar char="•"/>
            </a:pPr>
            <a:r>
              <a:rPr lang="ar-EG" sz="2000" b="1" dirty="0"/>
              <a:t>أين نفعل</a:t>
            </a:r>
          </a:p>
          <a:p>
            <a:pPr marL="742950" lvl="1" indent="-285750" algn="r" rtl="1">
              <a:buFont typeface="Arial" panose="020B0604020202020204" pitchFamily="34" charset="0"/>
              <a:buChar char="•"/>
            </a:pPr>
            <a:r>
              <a:rPr lang="ar-EG" sz="2000" b="1" dirty="0"/>
              <a:t>من سيكون مسؤولاً عن القيام بذلك</a:t>
            </a:r>
            <a:endParaRPr lang="en-US" b="1" dirty="0"/>
          </a:p>
        </p:txBody>
      </p:sp>
    </p:spTree>
    <p:extLst>
      <p:ext uri="{BB962C8B-B14F-4D97-AF65-F5344CB8AC3E}">
        <p14:creationId xmlns:p14="http://schemas.microsoft.com/office/powerpoint/2010/main" val="2521988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82603"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Arial" panose="020B0604020202020204" pitchFamily="34" charset="0"/>
              <a:buChar char="•"/>
            </a:pPr>
            <a:r>
              <a:rPr lang="ar-EG" sz="2200" b="1" dirty="0">
                <a:solidFill>
                  <a:schemeClr val="tx1"/>
                </a:solidFill>
              </a:rPr>
              <a:t>التخطيط</a:t>
            </a:r>
            <a:r>
              <a:rPr lang="ar-EG" sz="2200" dirty="0">
                <a:solidFill>
                  <a:schemeClr val="tx1"/>
                </a:solidFill>
              </a:rPr>
              <a:t>: لتحديد الاتجاه وتحديد الوجهة التي تريد الوصول إليها وتحديد أفضل الطرق للوصول إلى هناك.</a:t>
            </a:r>
          </a:p>
          <a:p>
            <a:pPr marL="342900" indent="-342900" algn="r" rtl="1">
              <a:buFont typeface="Arial" panose="020B0604020202020204" pitchFamily="34" charset="0"/>
              <a:buChar char="•"/>
            </a:pPr>
            <a:r>
              <a:rPr lang="ar-EG" sz="2200" b="1" dirty="0">
                <a:solidFill>
                  <a:schemeClr val="tx1"/>
                </a:solidFill>
              </a:rPr>
              <a:t>التنظيم</a:t>
            </a:r>
            <a:r>
              <a:rPr lang="ar-EG" sz="2200" dirty="0">
                <a:solidFill>
                  <a:schemeClr val="tx1"/>
                </a:solidFill>
              </a:rPr>
              <a:t>: لإنشاء الهياكل وتصميم الهيكل التنظيمي وتوزيع الموارد والمهام لتحقيق الخطط.</a:t>
            </a:r>
          </a:p>
          <a:p>
            <a:pPr marL="342900" indent="-342900" algn="r" rtl="1">
              <a:buFont typeface="Arial" panose="020B0604020202020204" pitchFamily="34" charset="0"/>
              <a:buChar char="•"/>
            </a:pPr>
            <a:r>
              <a:rPr lang="ar-EG" sz="2200" b="1" dirty="0">
                <a:solidFill>
                  <a:schemeClr val="tx1"/>
                </a:solidFill>
              </a:rPr>
              <a:t>القيادة</a:t>
            </a:r>
            <a:r>
              <a:rPr lang="ar-EG" sz="2200" dirty="0">
                <a:solidFill>
                  <a:schemeClr val="tx1"/>
                </a:solidFill>
              </a:rPr>
              <a:t>: لإلهام الجهود وتحفيز الموظفين وتوجيههم لبذل أقصى طاقاتهم من أجل الأهداف المشتركة.</a:t>
            </a:r>
          </a:p>
          <a:p>
            <a:pPr marL="342900" indent="-342900" algn="r" rtl="1">
              <a:buFont typeface="Arial" panose="020B0604020202020204" pitchFamily="34" charset="0"/>
              <a:buChar char="•"/>
            </a:pPr>
            <a:r>
              <a:rPr lang="ar-EG" sz="2200" b="1" dirty="0">
                <a:solidFill>
                  <a:schemeClr val="tx1"/>
                </a:solidFill>
              </a:rPr>
              <a:t>الرقابة</a:t>
            </a:r>
            <a:r>
              <a:rPr lang="ar-EG" sz="2200" dirty="0">
                <a:solidFill>
                  <a:schemeClr val="tx1"/>
                </a:solidFill>
              </a:rPr>
              <a:t>: لضمان النتائج وقياس مستوى الأداء الفعلي واتخاذ الإجراءات التصحيحية اللازمة عند وجود انحرافات.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6" name="Content Placeholder 3">
            <a:extLst>
              <a:ext uri="{FF2B5EF4-FFF2-40B4-BE49-F238E27FC236}">
                <a16:creationId xmlns:a16="http://schemas.microsoft.com/office/drawing/2014/main" xmlns="" id="{03C6723E-3866-3F21-EE9A-B8770C6CC6EF}"/>
              </a:ext>
            </a:extLst>
          </p:cNvPr>
          <p:cNvGraphicFramePr>
            <a:graphicFrameLocks noChangeAspect="1"/>
          </p:cNvGraphicFramePr>
          <p:nvPr>
            <p:extLst>
              <p:ext uri="{D42A27DB-BD31-4B8C-83A1-F6EECF244321}">
                <p14:modId xmlns:p14="http://schemas.microsoft.com/office/powerpoint/2010/main" val="120127947"/>
              </p:ext>
            </p:extLst>
          </p:nvPr>
        </p:nvGraphicFramePr>
        <p:xfrm>
          <a:off x="180975" y="2101850"/>
          <a:ext cx="6036945" cy="4573588"/>
        </p:xfrm>
        <a:graphic>
          <a:graphicData uri="http://schemas.openxmlformats.org/presentationml/2006/ole">
            <mc:AlternateContent xmlns:mc="http://schemas.openxmlformats.org/markup-compatibility/2006">
              <mc:Choice xmlns:v="urn:schemas-microsoft-com:vml" Requires="v">
                <p:oleObj spid="_x0000_s1026" name="Photo Editor Photo" r:id="rId5" imgW="11904762" imgH="5811061" progId="MSPhotoEd.3">
                  <p:embed/>
                </p:oleObj>
              </mc:Choice>
              <mc:Fallback>
                <p:oleObj name="Photo Editor Photo" r:id="rId5" imgW="11904762" imgH="5811061" progId="MSPhotoEd.3">
                  <p:embed/>
                  <p:pic>
                    <p:nvPicPr>
                      <p:cNvPr id="4" name="Content Placeholder 3">
                        <a:extLst>
                          <a:ext uri="{FF2B5EF4-FFF2-40B4-BE49-F238E27FC236}">
                            <a16:creationId xmlns:a16="http://schemas.microsoft.com/office/drawing/2014/main" xmlns="" id="{03C6723E-3866-3F21-EE9A-B8770C6CC6E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0975" y="2101850"/>
                        <a:ext cx="6036945" cy="4573588"/>
                      </a:xfrm>
                      <a:prstGeom prst="rect">
                        <a:avLst/>
                      </a:prstGeom>
                      <a:noFill/>
                      <a:ln>
                        <a:noFill/>
                      </a:ln>
                      <a:effectLst/>
                    </p:spPr>
                  </p:pic>
                </p:oleObj>
              </mc:Fallback>
            </mc:AlternateContent>
          </a:graphicData>
        </a:graphic>
      </p:graphicFrame>
      <p:sp>
        <p:nvSpPr>
          <p:cNvPr id="10" name="TextBox 9">
            <a:extLst>
              <a:ext uri="{FF2B5EF4-FFF2-40B4-BE49-F238E27FC236}">
                <a16:creationId xmlns:a16="http://schemas.microsoft.com/office/drawing/2014/main" xmlns="" id="{B4C7C365-ED30-A14A-2D33-AA6EF6D0F6DC}"/>
              </a:ext>
            </a:extLst>
          </p:cNvPr>
          <p:cNvSpPr txBox="1"/>
          <p:nvPr/>
        </p:nvSpPr>
        <p:spPr>
          <a:xfrm>
            <a:off x="143850" y="1320205"/>
            <a:ext cx="6906411" cy="523220"/>
          </a:xfrm>
          <a:prstGeom prst="rect">
            <a:avLst/>
          </a:prstGeom>
          <a:noFill/>
        </p:spPr>
        <p:txBody>
          <a:bodyPr wrap="square">
            <a:spAutoFit/>
          </a:bodyPr>
          <a:lstStyle/>
          <a:p>
            <a:pPr algn="ctr"/>
            <a:r>
              <a:rPr lang="ar-EG" sz="2800" b="1" dirty="0"/>
              <a:t>دور وظائف الإدارة في العملية الإدارية</a:t>
            </a:r>
            <a:endParaRPr lang="ar-SA" sz="2800" b="1" dirty="0"/>
          </a:p>
        </p:txBody>
      </p:sp>
    </p:spTree>
    <p:extLst>
      <p:ext uri="{BB962C8B-B14F-4D97-AF65-F5344CB8AC3E}">
        <p14:creationId xmlns:p14="http://schemas.microsoft.com/office/powerpoint/2010/main" val="211430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29489" y="115205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xmlns=""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ar-SA" altLang="ar-SA" sz="3600" b="1" dirty="0"/>
          </a:p>
        </p:txBody>
      </p:sp>
      <p:sp>
        <p:nvSpPr>
          <p:cNvPr id="3" name="Rectangle: Rounded Corners 2">
            <a:extLst>
              <a:ext uri="{FF2B5EF4-FFF2-40B4-BE49-F238E27FC236}">
                <a16:creationId xmlns:a16="http://schemas.microsoft.com/office/drawing/2014/main" xmlns="" id="{CD3EB679-4F21-6414-09D8-B4CD4E9D494B}"/>
              </a:ext>
            </a:extLst>
          </p:cNvPr>
          <p:cNvSpPr/>
          <p:nvPr/>
        </p:nvSpPr>
        <p:spPr>
          <a:xfrm>
            <a:off x="880913" y="1548896"/>
            <a:ext cx="11118825" cy="4595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xmlns="" id="{6B6A335F-F777-63B5-79D4-DC674973DE1A}"/>
              </a:ext>
            </a:extLst>
          </p:cNvPr>
          <p:cNvSpPr txBox="1">
            <a:spLocks/>
          </p:cNvSpPr>
          <p:nvPr/>
        </p:nvSpPr>
        <p:spPr>
          <a:xfrm>
            <a:off x="2898658" y="435779"/>
            <a:ext cx="7772400" cy="114300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2500" lnSpcReduction="10000"/>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stStyle>
          <a:p>
            <a:pPr>
              <a:lnSpc>
                <a:spcPct val="110000"/>
              </a:lnSpc>
            </a:pPr>
            <a:r>
              <a:rPr lang="en-US" altLang="en-US" sz="3600" b="1" dirty="0">
                <a:solidFill>
                  <a:srgbClr val="C00000"/>
                </a:solidFill>
                <a:latin typeface="+mn-lt"/>
              </a:rPr>
              <a:t>What is planning</a:t>
            </a:r>
            <a:endParaRPr lang="ar-EG" altLang="en-US" sz="3600" b="1" dirty="0">
              <a:solidFill>
                <a:srgbClr val="C00000"/>
              </a:solidFill>
              <a:latin typeface="+mn-lt"/>
            </a:endParaRPr>
          </a:p>
          <a:p>
            <a:pPr>
              <a:lnSpc>
                <a:spcPct val="110000"/>
              </a:lnSpc>
            </a:pPr>
            <a:r>
              <a:rPr lang="ar-EG" altLang="en-US" sz="3600" b="1" dirty="0">
                <a:solidFill>
                  <a:srgbClr val="C00000"/>
                </a:solidFill>
                <a:latin typeface="+mn-lt"/>
              </a:rPr>
              <a:t>معنى التخطيط</a:t>
            </a:r>
            <a:endParaRPr lang="en-US" altLang="en-US" sz="3600" b="1" dirty="0">
              <a:solidFill>
                <a:srgbClr val="C00000"/>
              </a:solidFill>
              <a:latin typeface="+mn-lt"/>
            </a:endParaRPr>
          </a:p>
        </p:txBody>
      </p:sp>
      <p:sp>
        <p:nvSpPr>
          <p:cNvPr id="6" name="Content Placeholder 2">
            <a:extLst>
              <a:ext uri="{FF2B5EF4-FFF2-40B4-BE49-F238E27FC236}">
                <a16:creationId xmlns:a16="http://schemas.microsoft.com/office/drawing/2014/main" xmlns="" id="{121A0012-459D-CA44-A4E8-11D030AEA54B}"/>
              </a:ext>
            </a:extLst>
          </p:cNvPr>
          <p:cNvSpPr txBox="1">
            <a:spLocks/>
          </p:cNvSpPr>
          <p:nvPr/>
        </p:nvSpPr>
        <p:spPr>
          <a:xfrm>
            <a:off x="880913" y="1643900"/>
            <a:ext cx="10635175" cy="220288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ctr"/>
            <a:r>
              <a:rPr lang="en-US" altLang="en-US" b="1" dirty="0"/>
              <a:t>Identifying and selecting appropriate goals and courses of action for an organization.</a:t>
            </a:r>
          </a:p>
          <a:p>
            <a:pPr lvl="1" algn="ctr"/>
            <a:endParaRPr lang="en-US" altLang="en-US" b="1" dirty="0"/>
          </a:p>
          <a:p>
            <a:pPr lvl="2" algn="ctr"/>
            <a:r>
              <a:rPr lang="en-US" altLang="en-US" sz="2400" b="1" dirty="0"/>
              <a:t>The organizational plan that results from the planning process details the goals and specifies how managers will attain those goals</a:t>
            </a:r>
          </a:p>
        </p:txBody>
      </p:sp>
      <p:sp>
        <p:nvSpPr>
          <p:cNvPr id="7" name="Content Placeholder 2">
            <a:extLst>
              <a:ext uri="{FF2B5EF4-FFF2-40B4-BE49-F238E27FC236}">
                <a16:creationId xmlns:a16="http://schemas.microsoft.com/office/drawing/2014/main" xmlns="" id="{F1B15585-463B-CA3C-31B0-63D652D5F419}"/>
              </a:ext>
            </a:extLst>
          </p:cNvPr>
          <p:cNvSpPr txBox="1">
            <a:spLocks/>
          </p:cNvSpPr>
          <p:nvPr/>
        </p:nvSpPr>
        <p:spPr>
          <a:xfrm>
            <a:off x="1245650" y="3820274"/>
            <a:ext cx="10635175" cy="2090590"/>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ctr" rtl="1"/>
            <a:r>
              <a:rPr lang="ar-EG" altLang="en-US" sz="2800" b="1" dirty="0"/>
              <a:t>تحديد واختيار الأهداف ومسارات العمل المناسبة للمنظمة.</a:t>
            </a:r>
          </a:p>
          <a:p>
            <a:pPr lvl="1" algn="ctr" rtl="1"/>
            <a:r>
              <a:rPr lang="ar-EG" altLang="en-US" sz="2800" b="1" dirty="0"/>
              <a:t>الخطة التنظيمية الناتجة عن عملية التخطيط تحدد الأهداف وتحدد كيفية تحقيق المديرين لهذه الأهداف</a:t>
            </a:r>
            <a:endParaRPr lang="en-US" altLang="en-US" sz="2800" b="1" dirty="0"/>
          </a:p>
        </p:txBody>
      </p:sp>
    </p:spTree>
    <p:extLst>
      <p:ext uri="{BB962C8B-B14F-4D97-AF65-F5344CB8AC3E}">
        <p14:creationId xmlns:p14="http://schemas.microsoft.com/office/powerpoint/2010/main" val="3238495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6">
            <a:extLst>
              <a:ext uri="{FF2B5EF4-FFF2-40B4-BE49-F238E27FC236}">
                <a16:creationId xmlns:a16="http://schemas.microsoft.com/office/drawing/2014/main" xmlns="" id="{998FE5B2-FB51-4C8F-AA84-BB4032D482EB}"/>
              </a:ext>
            </a:extLst>
          </p:cNvPr>
          <p:cNvGraphicFramePr>
            <a:graphicFrameLocks noGrp="1"/>
          </p:cNvGraphicFramePr>
          <p:nvPr/>
        </p:nvGraphicFramePr>
        <p:xfrm>
          <a:off x="946820" y="1489762"/>
          <a:ext cx="10298360" cy="22316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2" name="Diagram group">
            <a:extLst>
              <a:ext uri="{FF2B5EF4-FFF2-40B4-BE49-F238E27FC236}">
                <a16:creationId xmlns:a16="http://schemas.microsoft.com/office/drawing/2014/main" xmlns="" id="{EE459A39-89D6-DBEA-CBA8-6567509EFFC3}"/>
              </a:ext>
            </a:extLst>
          </p:cNvPr>
          <p:cNvGrpSpPr/>
          <p:nvPr/>
        </p:nvGrpSpPr>
        <p:grpSpPr>
          <a:xfrm>
            <a:off x="3218390" y="3138829"/>
            <a:ext cx="8753606" cy="3081224"/>
            <a:chOff x="772376" y="0"/>
            <a:chExt cx="8753606" cy="4429344"/>
          </a:xfrm>
          <a:scene3d>
            <a:camera prst="isometricOffAxis2Left" zoom="95000"/>
            <a:lightRig rig="flat" dir="t"/>
          </a:scene3d>
        </p:grpSpPr>
        <p:sp>
          <p:nvSpPr>
            <p:cNvPr id="13" name="Arrow: Right 12">
              <a:extLst>
                <a:ext uri="{FF2B5EF4-FFF2-40B4-BE49-F238E27FC236}">
                  <a16:creationId xmlns:a16="http://schemas.microsoft.com/office/drawing/2014/main" xmlns="" id="{6ADE34BF-6D02-1558-72E6-61A243ABC4AC}"/>
                </a:ext>
              </a:extLst>
            </p:cNvPr>
            <p:cNvSpPr/>
            <p:nvPr/>
          </p:nvSpPr>
          <p:spPr>
            <a:xfrm>
              <a:off x="772376" y="0"/>
              <a:ext cx="8753606" cy="4429344"/>
            </a:xfrm>
            <a:prstGeom prst="rightArrow">
              <a:avLst/>
            </a:prstGeom>
            <a:sp3d z="-400500" extrusionH="63500" contourW="12700" prstMaterial="matte">
              <a:contourClr>
                <a:schemeClr val="lt1">
                  <a:tint val="50000"/>
                </a:schemeClr>
              </a:contourClr>
            </a:sp3d>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grpSp>
      <p:grpSp>
        <p:nvGrpSpPr>
          <p:cNvPr id="3" name="Diagram group">
            <a:extLst>
              <a:ext uri="{FF2B5EF4-FFF2-40B4-BE49-F238E27FC236}">
                <a16:creationId xmlns:a16="http://schemas.microsoft.com/office/drawing/2014/main" xmlns="" id="{2A52B01D-F65A-2987-DD6D-E8C0821D35C6}"/>
              </a:ext>
            </a:extLst>
          </p:cNvPr>
          <p:cNvGrpSpPr/>
          <p:nvPr/>
        </p:nvGrpSpPr>
        <p:grpSpPr>
          <a:xfrm>
            <a:off x="946820" y="3648915"/>
            <a:ext cx="10298359" cy="1771737"/>
            <a:chOff x="0" y="1328803"/>
            <a:chExt cx="10298359" cy="1771737"/>
          </a:xfrm>
          <a:scene3d>
            <a:camera prst="isometricOffAxis2Left" zoom="95000"/>
            <a:lightRig rig="flat" dir="t"/>
          </a:scene3d>
        </p:grpSpPr>
        <p:grpSp>
          <p:nvGrpSpPr>
            <p:cNvPr id="8" name="Group 7">
              <a:extLst>
                <a:ext uri="{FF2B5EF4-FFF2-40B4-BE49-F238E27FC236}">
                  <a16:creationId xmlns:a16="http://schemas.microsoft.com/office/drawing/2014/main" xmlns="" id="{641F0FD3-872C-9B6C-2294-6968D21F6966}"/>
                </a:ext>
              </a:extLst>
            </p:cNvPr>
            <p:cNvGrpSpPr/>
            <p:nvPr/>
          </p:nvGrpSpPr>
          <p:grpSpPr>
            <a:xfrm>
              <a:off x="0" y="1328803"/>
              <a:ext cx="10298359" cy="1771737"/>
              <a:chOff x="0" y="1328803"/>
              <a:chExt cx="10298359" cy="1771737"/>
            </a:xfrm>
          </p:grpSpPr>
          <p:sp>
            <p:nvSpPr>
              <p:cNvPr id="9" name="Rectangle: Rounded Corners 8">
                <a:extLst>
                  <a:ext uri="{FF2B5EF4-FFF2-40B4-BE49-F238E27FC236}">
                    <a16:creationId xmlns:a16="http://schemas.microsoft.com/office/drawing/2014/main" xmlns="" id="{24E7D586-8E26-59A6-0E7D-27FB0B2D16CD}"/>
                  </a:ext>
                </a:extLst>
              </p:cNvPr>
              <p:cNvSpPr/>
              <p:nvPr/>
            </p:nvSpPr>
            <p:spPr>
              <a:xfrm>
                <a:off x="0" y="1328803"/>
                <a:ext cx="10298359" cy="1771737"/>
              </a:xfrm>
              <a:prstGeom prst="roundRect">
                <a:avLst/>
              </a:prstGeom>
              <a:solidFill>
                <a:schemeClr val="accent1">
                  <a:lumMod val="60000"/>
                  <a:lumOff val="4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ectangle: Rounded Corners 4">
                <a:extLst>
                  <a:ext uri="{FF2B5EF4-FFF2-40B4-BE49-F238E27FC236}">
                    <a16:creationId xmlns:a16="http://schemas.microsoft.com/office/drawing/2014/main" xmlns="" id="{3A14150A-9988-1D40-7C77-E71451366C0F}"/>
                  </a:ext>
                </a:extLst>
              </p:cNvPr>
              <p:cNvSpPr txBox="1"/>
              <p:nvPr/>
            </p:nvSpPr>
            <p:spPr>
              <a:xfrm>
                <a:off x="86489" y="1415292"/>
                <a:ext cx="10125381" cy="159875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86690" tIns="186690" rIns="186690" bIns="186690" numCol="1" spcCol="1270" anchor="ctr" anchorCtr="0">
                <a:noAutofit/>
              </a:bodyPr>
              <a:lstStyle/>
              <a:p>
                <a:pPr marL="0" lvl="0" indent="0" algn="ctr" defTabSz="2178050" rtl="0">
                  <a:lnSpc>
                    <a:spcPct val="90000"/>
                  </a:lnSpc>
                  <a:spcBef>
                    <a:spcPct val="0"/>
                  </a:spcBef>
                  <a:spcAft>
                    <a:spcPct val="35000"/>
                  </a:spcAft>
                  <a:buNone/>
                </a:pPr>
                <a:r>
                  <a:rPr lang="ar-EG" sz="4900" b="1" kern="1200" dirty="0"/>
                  <a:t>إن العمل المخطط له جيدًا هو نصف العمل المنجز</a:t>
                </a:r>
                <a:endParaRPr lang="ar-SA" sz="4900" kern="1200" dirty="0"/>
              </a:p>
            </p:txBody>
          </p:sp>
        </p:grpSp>
      </p:grpSp>
    </p:spTree>
    <p:extLst>
      <p:ext uri="{BB962C8B-B14F-4D97-AF65-F5344CB8AC3E}">
        <p14:creationId xmlns:p14="http://schemas.microsoft.com/office/powerpoint/2010/main" val="3759944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08067"/>
            <a:ext cx="10541000" cy="1631216"/>
          </a:xfrm>
          <a:prstGeom prst="rect">
            <a:avLst/>
          </a:prstGeom>
          <a:noFill/>
        </p:spPr>
        <p:txBody>
          <a:bodyPr wrap="square" rtlCol="0">
            <a:spAutoFit/>
          </a:bodyPr>
          <a:lstStyle/>
          <a:p>
            <a:pPr algn="ctr"/>
            <a:r>
              <a:rPr lang="en-US" sz="2800" b="1" dirty="0">
                <a:solidFill>
                  <a:srgbClr val="C00000"/>
                </a:solidFill>
              </a:rPr>
              <a:t>Planning is determining </a:t>
            </a:r>
            <a:endParaRPr lang="ar-EG" sz="2800" b="1" dirty="0">
              <a:solidFill>
                <a:srgbClr val="C00000"/>
              </a:solidFill>
            </a:endParaRPr>
          </a:p>
          <a:p>
            <a:pPr algn="ctr"/>
            <a:r>
              <a:rPr lang="en-US" sz="2400" b="1" dirty="0"/>
              <a:t>the objectives and formulating the methods to achieve them. </a:t>
            </a:r>
          </a:p>
          <a:p>
            <a:pPr algn="ctr"/>
            <a:r>
              <a:rPr lang="en-US" sz="2400" b="1" dirty="0">
                <a:solidFill>
                  <a:srgbClr val="C00000"/>
                </a:solidFill>
              </a:rPr>
              <a:t>And</a:t>
            </a:r>
          </a:p>
          <a:p>
            <a:pPr algn="ctr"/>
            <a:r>
              <a:rPr lang="en-US" sz="2400" b="1" dirty="0"/>
              <a:t>how they’ll be met</a:t>
            </a:r>
          </a:p>
        </p:txBody>
      </p:sp>
      <p:sp>
        <p:nvSpPr>
          <p:cNvPr id="2" name="TextBox 1">
            <a:extLst>
              <a:ext uri="{FF2B5EF4-FFF2-40B4-BE49-F238E27FC236}">
                <a16:creationId xmlns:a16="http://schemas.microsoft.com/office/drawing/2014/main" xmlns="" id="{F23BF679-9B39-8A44-D98B-611E5D067C72}"/>
              </a:ext>
            </a:extLst>
          </p:cNvPr>
          <p:cNvSpPr txBox="1"/>
          <p:nvPr/>
        </p:nvSpPr>
        <p:spPr>
          <a:xfrm>
            <a:off x="942308" y="4106722"/>
            <a:ext cx="10541000" cy="1384995"/>
          </a:xfrm>
          <a:prstGeom prst="rect">
            <a:avLst/>
          </a:prstGeom>
          <a:noFill/>
        </p:spPr>
        <p:txBody>
          <a:bodyPr wrap="square" rtlCol="0">
            <a:spAutoFit/>
          </a:bodyPr>
          <a:lstStyle/>
          <a:p>
            <a:pPr algn="ctr" rtl="1"/>
            <a:r>
              <a:rPr lang="ar-EG" sz="2800" b="1" dirty="0">
                <a:solidFill>
                  <a:srgbClr val="C00000"/>
                </a:solidFill>
              </a:rPr>
              <a:t>التخطيط هو تحديد</a:t>
            </a:r>
          </a:p>
          <a:p>
            <a:pPr algn="ctr" rtl="1"/>
            <a:r>
              <a:rPr lang="ar-EG" sz="2800" b="1" dirty="0"/>
              <a:t>الأهداف وصياغة الأساليب لتحقيقها.</a:t>
            </a:r>
          </a:p>
          <a:p>
            <a:pPr algn="ctr" rtl="1"/>
            <a:r>
              <a:rPr lang="ar-EG" sz="2800" b="1" dirty="0"/>
              <a:t>وكيف سيتم تحقيقها</a:t>
            </a:r>
            <a:endParaRPr lang="en-US" sz="2400" dirty="0">
              <a:latin typeface="Alexandria" charset="0"/>
              <a:cs typeface="Alexandria" charset="0"/>
            </a:endParaRPr>
          </a:p>
        </p:txBody>
      </p:sp>
      <p:sp>
        <p:nvSpPr>
          <p:cNvPr id="3" name="Rectangle 2">
            <a:extLst>
              <a:ext uri="{FF2B5EF4-FFF2-40B4-BE49-F238E27FC236}">
                <a16:creationId xmlns:a16="http://schemas.microsoft.com/office/drawing/2014/main" xmlns="" id="{87A6C91D-C46C-D2E9-DDE3-0C628FA3BB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9E93A145-3451-A2F6-D6FD-9A6537DB1B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9915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29489" y="115205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xmlns=""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ar-SA" altLang="ar-SA" sz="3600" b="1" dirty="0"/>
          </a:p>
        </p:txBody>
      </p:sp>
      <p:sp>
        <p:nvSpPr>
          <p:cNvPr id="3" name="Rectangle: Rounded Corners 2">
            <a:extLst>
              <a:ext uri="{FF2B5EF4-FFF2-40B4-BE49-F238E27FC236}">
                <a16:creationId xmlns:a16="http://schemas.microsoft.com/office/drawing/2014/main" xmlns="" id="{CD3EB679-4F21-6414-09D8-B4CD4E9D494B}"/>
              </a:ext>
            </a:extLst>
          </p:cNvPr>
          <p:cNvSpPr/>
          <p:nvPr/>
        </p:nvSpPr>
        <p:spPr>
          <a:xfrm>
            <a:off x="225976" y="1533956"/>
            <a:ext cx="5596756" cy="4595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xmlns="" id="{6B6A335F-F777-63B5-79D4-DC674973DE1A}"/>
              </a:ext>
            </a:extLst>
          </p:cNvPr>
          <p:cNvSpPr txBox="1">
            <a:spLocks/>
          </p:cNvSpPr>
          <p:nvPr/>
        </p:nvSpPr>
        <p:spPr>
          <a:xfrm>
            <a:off x="-264956" y="634796"/>
            <a:ext cx="7772400" cy="114300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stStyle>
          <a:p>
            <a:r>
              <a:rPr lang="en-US" altLang="en-US" sz="3600" dirty="0">
                <a:solidFill>
                  <a:srgbClr val="C00000"/>
                </a:solidFill>
              </a:rPr>
              <a:t>Before You Plan</a:t>
            </a:r>
          </a:p>
        </p:txBody>
      </p:sp>
      <p:sp>
        <p:nvSpPr>
          <p:cNvPr id="6" name="Content Placeholder 2">
            <a:extLst>
              <a:ext uri="{FF2B5EF4-FFF2-40B4-BE49-F238E27FC236}">
                <a16:creationId xmlns:a16="http://schemas.microsoft.com/office/drawing/2014/main" xmlns="" id="{121A0012-459D-CA44-A4E8-11D030AEA54B}"/>
              </a:ext>
            </a:extLst>
          </p:cNvPr>
          <p:cNvSpPr txBox="1">
            <a:spLocks/>
          </p:cNvSpPr>
          <p:nvPr/>
        </p:nvSpPr>
        <p:spPr>
          <a:xfrm>
            <a:off x="880913" y="1643900"/>
            <a:ext cx="10635175" cy="4114800"/>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ctr"/>
            <a:endParaRPr lang="en-US" altLang="en-US" sz="3200" b="1" dirty="0"/>
          </a:p>
        </p:txBody>
      </p:sp>
      <p:sp>
        <p:nvSpPr>
          <p:cNvPr id="7" name="Rectangle 3">
            <a:extLst>
              <a:ext uri="{FF2B5EF4-FFF2-40B4-BE49-F238E27FC236}">
                <a16:creationId xmlns:a16="http://schemas.microsoft.com/office/drawing/2014/main" xmlns="" id="{209A3388-9E69-E041-6C72-DD88850CF072}"/>
              </a:ext>
            </a:extLst>
          </p:cNvPr>
          <p:cNvSpPr txBox="1">
            <a:spLocks noChangeArrowheads="1"/>
          </p:cNvSpPr>
          <p:nvPr/>
        </p:nvSpPr>
        <p:spPr bwMode="auto">
          <a:xfrm>
            <a:off x="552833" y="1768916"/>
            <a:ext cx="5060888" cy="4282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9pPr>
          </a:lstStyle>
          <a:p>
            <a:pPr>
              <a:spcBef>
                <a:spcPts val="0"/>
              </a:spcBef>
              <a:buFont typeface="Wingdings" panose="05000000000000000000" pitchFamily="2" charset="2"/>
              <a:buChar char="q"/>
              <a:defRPr/>
            </a:pPr>
            <a:r>
              <a:rPr lang="en-US" altLang="en-US" b="1" cap="all" spc="-40" dirty="0">
                <a:solidFill>
                  <a:srgbClr val="FF0000"/>
                </a:solidFill>
                <a:latin typeface="Calibri" panose="020F0502020204030204" pitchFamily="34" charset="0"/>
                <a:ea typeface="Geneva" pitchFamily="1" charset="-128"/>
                <a:cs typeface="Times New Roman" panose="02020603050405020304" pitchFamily="18" charset="0"/>
              </a:rPr>
              <a:t>Mission</a:t>
            </a:r>
            <a:r>
              <a:rPr lang="en-US" altLang="en-US" b="1" cap="all" spc="-40" dirty="0">
                <a:latin typeface="Calibri" panose="020F0502020204030204" pitchFamily="34" charset="0"/>
                <a:ea typeface="Geneva" pitchFamily="1" charset="-128"/>
                <a:cs typeface="Times New Roman" panose="02020603050405020304" pitchFamily="18" charset="0"/>
              </a:rPr>
              <a:t> </a:t>
            </a:r>
            <a:r>
              <a:rPr lang="en-US" altLang="en-US" b="1" cap="all" spc="-40" dirty="0">
                <a:solidFill>
                  <a:srgbClr val="FF0000"/>
                </a:solidFill>
                <a:latin typeface="Calibri" panose="020F0502020204030204" pitchFamily="34" charset="0"/>
                <a:ea typeface="Geneva" pitchFamily="1" charset="-128"/>
                <a:cs typeface="Times New Roman" panose="02020603050405020304" pitchFamily="18" charset="0"/>
              </a:rPr>
              <a:t>Statement</a:t>
            </a:r>
          </a:p>
          <a:p>
            <a:pPr>
              <a:spcBef>
                <a:spcPts val="0"/>
              </a:spcBef>
              <a:defRPr/>
            </a:pPr>
            <a:r>
              <a:rPr lang="en-US" altLang="en-US" b="1" spc="-40" dirty="0">
                <a:latin typeface="Calibri" panose="020F0502020204030204" pitchFamily="34" charset="0"/>
                <a:ea typeface="Geneva" pitchFamily="1" charset="-128"/>
                <a:cs typeface="Times New Roman" panose="02020603050405020304" pitchFamily="18" charset="0"/>
              </a:rPr>
              <a:t>what we do; purpose of organization</a:t>
            </a:r>
            <a:endParaRPr lang="en-US" altLang="en-US" b="1" cap="all" spc="-40" dirty="0">
              <a:latin typeface="Calibri" panose="020F0502020204030204" pitchFamily="34" charset="0"/>
              <a:ea typeface="Geneva" pitchFamily="1" charset="-128"/>
              <a:cs typeface="Times New Roman" panose="02020603050405020304" pitchFamily="18" charset="0"/>
            </a:endParaRPr>
          </a:p>
          <a:p>
            <a:pPr>
              <a:spcBef>
                <a:spcPts val="0"/>
              </a:spcBef>
              <a:buFont typeface="Wingdings" panose="05000000000000000000" pitchFamily="2" charset="2"/>
              <a:buChar char="q"/>
              <a:defRPr/>
            </a:pPr>
            <a:r>
              <a:rPr lang="en-US" altLang="en-US" b="1" cap="all" spc="-40" dirty="0">
                <a:solidFill>
                  <a:srgbClr val="FF0000"/>
                </a:solidFill>
                <a:latin typeface="Calibri" panose="020F0502020204030204" pitchFamily="34" charset="0"/>
                <a:ea typeface="Geneva" pitchFamily="1" charset="-128"/>
                <a:cs typeface="Times New Roman" panose="02020603050405020304" pitchFamily="18" charset="0"/>
              </a:rPr>
              <a:t>Vision Statement </a:t>
            </a:r>
            <a:endParaRPr lang="en-US" altLang="en-US" b="1" spc="-40" dirty="0">
              <a:solidFill>
                <a:srgbClr val="FF0000"/>
              </a:solidFill>
              <a:latin typeface="Calibri" panose="020F0502020204030204" pitchFamily="34" charset="0"/>
              <a:ea typeface="Geneva" pitchFamily="1" charset="-128"/>
              <a:cs typeface="Times New Roman" panose="02020603050405020304" pitchFamily="18" charset="0"/>
            </a:endParaRPr>
          </a:p>
          <a:p>
            <a:pPr>
              <a:spcBef>
                <a:spcPts val="0"/>
              </a:spcBef>
              <a:defRPr/>
            </a:pPr>
            <a:r>
              <a:rPr lang="en-US" altLang="en-US" b="1" spc="-40" dirty="0">
                <a:latin typeface="Calibri" panose="020F0502020204030204" pitchFamily="34" charset="0"/>
                <a:ea typeface="Geneva" pitchFamily="1" charset="-128"/>
                <a:cs typeface="Times New Roman" panose="02020603050405020304" pitchFamily="18" charset="0"/>
              </a:rPr>
              <a:t>how we want it to be; future state of organization</a:t>
            </a:r>
          </a:p>
          <a:p>
            <a:pPr>
              <a:spcBef>
                <a:spcPts val="0"/>
              </a:spcBef>
              <a:buFont typeface="Wingdings" panose="05000000000000000000" pitchFamily="2" charset="2"/>
              <a:buChar char="q"/>
              <a:defRPr/>
            </a:pPr>
            <a:r>
              <a:rPr lang="en-US" altLang="en-US" b="1" cap="all" spc="-40" dirty="0">
                <a:solidFill>
                  <a:srgbClr val="FF0000"/>
                </a:solidFill>
                <a:latin typeface="Calibri" panose="020F0502020204030204" pitchFamily="34" charset="0"/>
                <a:ea typeface="Geneva" pitchFamily="1" charset="-128"/>
                <a:cs typeface="Times New Roman" panose="02020603050405020304" pitchFamily="18" charset="0"/>
              </a:rPr>
              <a:t>Values </a:t>
            </a:r>
            <a:endParaRPr lang="en-US" altLang="en-US" b="1" spc="-40" dirty="0">
              <a:solidFill>
                <a:srgbClr val="FF0000"/>
              </a:solidFill>
              <a:latin typeface="Calibri" panose="020F0502020204030204" pitchFamily="34" charset="0"/>
              <a:ea typeface="Geneva" pitchFamily="1" charset="-128"/>
              <a:cs typeface="Times New Roman" panose="02020603050405020304" pitchFamily="18" charset="0"/>
            </a:endParaRPr>
          </a:p>
          <a:p>
            <a:pPr>
              <a:spcBef>
                <a:spcPts val="0"/>
              </a:spcBef>
              <a:defRPr/>
            </a:pPr>
            <a:r>
              <a:rPr lang="en-US" altLang="en-US" b="1" spc="-40" dirty="0">
                <a:latin typeface="Calibri" panose="020F0502020204030204" pitchFamily="34" charset="0"/>
                <a:ea typeface="Geneva" pitchFamily="1" charset="-128"/>
                <a:cs typeface="Times New Roman" panose="02020603050405020304" pitchFamily="18" charset="0"/>
              </a:rPr>
              <a:t>what do we stand for; culture framework</a:t>
            </a:r>
          </a:p>
          <a:p>
            <a:pPr>
              <a:spcBef>
                <a:spcPts val="0"/>
              </a:spcBef>
              <a:buFont typeface="Wingdings" panose="05000000000000000000" pitchFamily="2" charset="2"/>
              <a:buChar char="q"/>
              <a:defRPr/>
            </a:pPr>
            <a:r>
              <a:rPr lang="en-US" altLang="en-US" b="1" cap="all" spc="-40" dirty="0">
                <a:solidFill>
                  <a:srgbClr val="FF0000"/>
                </a:solidFill>
                <a:latin typeface="Calibri" panose="020F0502020204030204" pitchFamily="34" charset="0"/>
                <a:ea typeface="Geneva" pitchFamily="1" charset="-128"/>
                <a:cs typeface="Times New Roman" panose="02020603050405020304" pitchFamily="18" charset="0"/>
              </a:rPr>
              <a:t>Primary Objectives </a:t>
            </a:r>
            <a:endParaRPr lang="en-US" altLang="en-US" b="1" spc="-40" dirty="0">
              <a:solidFill>
                <a:srgbClr val="FF0000"/>
              </a:solidFill>
              <a:latin typeface="Calibri" panose="020F0502020204030204" pitchFamily="34" charset="0"/>
              <a:ea typeface="Geneva" pitchFamily="1" charset="-128"/>
              <a:cs typeface="Times New Roman" panose="02020603050405020304" pitchFamily="18" charset="0"/>
            </a:endParaRPr>
          </a:p>
          <a:p>
            <a:pPr>
              <a:spcBef>
                <a:spcPts val="0"/>
              </a:spcBef>
              <a:defRPr/>
            </a:pPr>
            <a:r>
              <a:rPr lang="en-US" altLang="en-US" b="1" spc="-40" dirty="0">
                <a:latin typeface="Calibri" panose="020F0502020204030204" pitchFamily="34" charset="0"/>
                <a:ea typeface="Geneva" pitchFamily="1" charset="-128"/>
                <a:cs typeface="Times New Roman" panose="02020603050405020304" pitchFamily="18" charset="0"/>
              </a:rPr>
              <a:t>how to get there; translated into goals and action plans</a:t>
            </a:r>
          </a:p>
        </p:txBody>
      </p:sp>
      <p:sp>
        <p:nvSpPr>
          <p:cNvPr id="8" name="Rectangle: Rounded Corners 7">
            <a:extLst>
              <a:ext uri="{FF2B5EF4-FFF2-40B4-BE49-F238E27FC236}">
                <a16:creationId xmlns:a16="http://schemas.microsoft.com/office/drawing/2014/main" xmlns="" id="{9154C729-CDDC-1F22-BBC1-9FDF72EA15A2}"/>
              </a:ext>
            </a:extLst>
          </p:cNvPr>
          <p:cNvSpPr/>
          <p:nvPr/>
        </p:nvSpPr>
        <p:spPr>
          <a:xfrm>
            <a:off x="5990880" y="1528703"/>
            <a:ext cx="6080233" cy="4595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spcBef>
                <a:spcPts val="0"/>
              </a:spcBef>
              <a:buFont typeface="Wingdings" panose="05000000000000000000" pitchFamily="2" charset="2"/>
              <a:buChar char="q"/>
              <a:defRPr/>
            </a:pP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توضيح الرسالة (  </a:t>
            </a:r>
            <a:r>
              <a:rPr lang="en-US"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Mission</a:t>
            </a: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 )</a:t>
            </a:r>
          </a:p>
          <a:p>
            <a:pPr algn="r" rtl="1">
              <a:defRPr/>
            </a:pPr>
            <a:r>
              <a:rPr lang="en-US"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		</a:t>
            </a: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ما نقوم به؛ الغرض من المنظمة</a:t>
            </a:r>
          </a:p>
          <a:p>
            <a:pPr algn="r" rtl="1">
              <a:spcBef>
                <a:spcPts val="0"/>
              </a:spcBef>
              <a:buFont typeface="Wingdings" panose="05000000000000000000" pitchFamily="2" charset="2"/>
              <a:buChar char="q"/>
              <a:defRPr/>
            </a:pP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توضيح الرؤية (   </a:t>
            </a:r>
            <a:r>
              <a:rPr lang="en-US"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Vision</a:t>
            </a: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 )</a:t>
            </a:r>
          </a:p>
          <a:p>
            <a:pPr algn="r" rtl="1">
              <a:defRPr/>
            </a:pPr>
            <a:r>
              <a:rPr lang="en-US"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		</a:t>
            </a: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كيف نريدها أن تكون؛ الحالة المستقبلية للمنظمة</a:t>
            </a:r>
          </a:p>
          <a:p>
            <a:pPr algn="r" rtl="1">
              <a:spcBef>
                <a:spcPts val="0"/>
              </a:spcBef>
              <a:buFont typeface="Wingdings" panose="05000000000000000000" pitchFamily="2" charset="2"/>
              <a:buChar char="q"/>
              <a:defRPr/>
            </a:pP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توضيح القيم (  </a:t>
            </a:r>
            <a:r>
              <a:rPr lang="en-US"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Values</a:t>
            </a: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 )</a:t>
            </a:r>
          </a:p>
          <a:p>
            <a:pPr algn="r" rtl="1">
              <a:defRPr/>
            </a:pPr>
            <a:r>
              <a:rPr lang="en-US"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		</a:t>
            </a: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ما الذي ندافع عنه؛ إطار الثقافة</a:t>
            </a:r>
          </a:p>
          <a:p>
            <a:pPr algn="r" rtl="1">
              <a:spcBef>
                <a:spcPts val="0"/>
              </a:spcBef>
              <a:buFont typeface="Wingdings" panose="05000000000000000000" pitchFamily="2" charset="2"/>
              <a:buChar char="q"/>
              <a:defRPr/>
            </a:pP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الأهداف الأساسية</a:t>
            </a:r>
            <a:r>
              <a:rPr lang="en-US"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 </a:t>
            </a: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 (  </a:t>
            </a:r>
            <a:r>
              <a:rPr lang="en-US"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Primary Objectives</a:t>
            </a: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 )</a:t>
            </a:r>
          </a:p>
          <a:p>
            <a:pPr algn="r" rtl="1">
              <a:defRPr/>
            </a:pPr>
            <a:r>
              <a:rPr lang="en-US"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		</a:t>
            </a:r>
            <a:r>
              <a:rPr lang="ar-EG" altLang="en-US" sz="2000" b="1" cap="all" spc="-40" dirty="0">
                <a:solidFill>
                  <a:schemeClr val="tx1"/>
                </a:solidFill>
                <a:latin typeface="Calibri" panose="020F0502020204030204" pitchFamily="34" charset="0"/>
                <a:ea typeface="Geneva" pitchFamily="1" charset="-128"/>
                <a:cs typeface="Times New Roman" panose="02020603050405020304" pitchFamily="18" charset="0"/>
              </a:rPr>
              <a:t>كيفية الوصول إلى هناك؛ تُترجم إلى أهداف وخطط عمل</a:t>
            </a:r>
            <a:endParaRPr lang="en-US" altLang="en-US" sz="2000" b="1" spc="-40" dirty="0">
              <a:solidFill>
                <a:schemeClr val="tx1"/>
              </a:solidFill>
              <a:latin typeface="Calibri" panose="020F0502020204030204" pitchFamily="34" charset="0"/>
              <a:ea typeface="Geneva" pitchFamily="1" charset="-128"/>
              <a:cs typeface="Times New Roman" panose="02020603050405020304" pitchFamily="18" charset="0"/>
            </a:endParaRPr>
          </a:p>
          <a:p>
            <a:pPr algn="ctr"/>
            <a:endParaRPr lang="en-US" sz="2000" dirty="0">
              <a:solidFill>
                <a:schemeClr val="tx1"/>
              </a:solidFill>
            </a:endParaRPr>
          </a:p>
        </p:txBody>
      </p:sp>
      <p:sp>
        <p:nvSpPr>
          <p:cNvPr id="9" name="Title 1">
            <a:extLst>
              <a:ext uri="{FF2B5EF4-FFF2-40B4-BE49-F238E27FC236}">
                <a16:creationId xmlns:a16="http://schemas.microsoft.com/office/drawing/2014/main" xmlns="" id="{AE1F0766-B529-FEA7-7BAF-2AD54C16FB7C}"/>
              </a:ext>
            </a:extLst>
          </p:cNvPr>
          <p:cNvSpPr txBox="1">
            <a:spLocks/>
          </p:cNvSpPr>
          <p:nvPr/>
        </p:nvSpPr>
        <p:spPr>
          <a:xfrm>
            <a:off x="7109178" y="546121"/>
            <a:ext cx="4575058" cy="114300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stStyle>
          <a:p>
            <a:pPr algn="r"/>
            <a:r>
              <a:rPr lang="ar-EG" altLang="en-US" sz="3200" b="1" dirty="0">
                <a:solidFill>
                  <a:schemeClr val="tx1"/>
                </a:solidFill>
              </a:rPr>
              <a:t>قبل أن نبدأ في عملية التخطيط</a:t>
            </a:r>
            <a:endParaRPr lang="en-US" altLang="en-US" sz="3200" b="1" dirty="0">
              <a:solidFill>
                <a:schemeClr val="tx1"/>
              </a:solidFill>
            </a:endParaRPr>
          </a:p>
        </p:txBody>
      </p:sp>
    </p:spTree>
    <p:extLst>
      <p:ext uri="{BB962C8B-B14F-4D97-AF65-F5344CB8AC3E}">
        <p14:creationId xmlns:p14="http://schemas.microsoft.com/office/powerpoint/2010/main" val="3752054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xmlns="" id="{36A6C660-F66B-CBE9-EF2E-1F14504DCA13}"/>
              </a:ext>
            </a:extLst>
          </p:cNvPr>
          <p:cNvSpPr txBox="1">
            <a:spLocks/>
          </p:cNvSpPr>
          <p:nvPr/>
        </p:nvSpPr>
        <p:spPr>
          <a:xfrm>
            <a:off x="1495969" y="663949"/>
            <a:ext cx="4778707"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b="1" dirty="0">
                <a:solidFill>
                  <a:srgbClr val="C00000"/>
                </a:solidFill>
                <a:latin typeface="+mn-lt"/>
              </a:rPr>
              <a:t>Understanding Vision</a:t>
            </a:r>
          </a:p>
        </p:txBody>
      </p:sp>
      <p:sp>
        <p:nvSpPr>
          <p:cNvPr id="4" name="Content Placeholder 2">
            <a:extLst>
              <a:ext uri="{FF2B5EF4-FFF2-40B4-BE49-F238E27FC236}">
                <a16:creationId xmlns:a16="http://schemas.microsoft.com/office/drawing/2014/main" xmlns=""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xmlns="" id="{EA27DC2B-BCDA-90BF-9788-6DFEDE668538}"/>
              </a:ext>
            </a:extLst>
          </p:cNvPr>
          <p:cNvSpPr txBox="1">
            <a:spLocks/>
          </p:cNvSpPr>
          <p:nvPr/>
        </p:nvSpPr>
        <p:spPr>
          <a:xfrm>
            <a:off x="-155846" y="1728406"/>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endParaRPr lang="en-US" sz="2800" b="1" dirty="0"/>
          </a:p>
        </p:txBody>
      </p:sp>
      <p:sp>
        <p:nvSpPr>
          <p:cNvPr id="6" name="Google Shape;107;p6">
            <a:extLst>
              <a:ext uri="{FF2B5EF4-FFF2-40B4-BE49-F238E27FC236}">
                <a16:creationId xmlns:a16="http://schemas.microsoft.com/office/drawing/2014/main" xmlns="" id="{DA066BA4-AF9E-3F84-B878-1B6A6CBB2457}"/>
              </a:ext>
            </a:extLst>
          </p:cNvPr>
          <p:cNvSpPr txBox="1">
            <a:spLocks/>
          </p:cNvSpPr>
          <p:nvPr/>
        </p:nvSpPr>
        <p:spPr>
          <a:xfrm>
            <a:off x="-1" y="1688506"/>
            <a:ext cx="6957848" cy="276557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8100" indent="0">
              <a:spcBef>
                <a:spcPts val="750"/>
              </a:spcBef>
              <a:buClr>
                <a:schemeClr val="dk1"/>
              </a:buClr>
              <a:buSzPts val="2800"/>
              <a:buNone/>
            </a:pPr>
            <a:r>
              <a:rPr lang="en-US" sz="2400" b="1" dirty="0">
                <a:solidFill>
                  <a:srgbClr val="FF0000"/>
                </a:solidFill>
              </a:rPr>
              <a:t>Vision Statement</a:t>
            </a:r>
          </a:p>
          <a:p>
            <a:pPr lvl="1" indent="-285750">
              <a:spcBef>
                <a:spcPts val="375"/>
              </a:spcBef>
              <a:buSzPts val="2400"/>
            </a:pPr>
            <a:r>
              <a:rPr lang="en-US" sz="2000" b="1" dirty="0"/>
              <a:t>is a statement of organization’s overarching aspirations of what it hopes to achieve</a:t>
            </a:r>
          </a:p>
          <a:p>
            <a:pPr lvl="1" indent="-285750">
              <a:spcBef>
                <a:spcPts val="375"/>
              </a:spcBef>
              <a:buSzPts val="2400"/>
            </a:pPr>
            <a:r>
              <a:rPr lang="en-US" sz="2000" b="1" dirty="0"/>
              <a:t>should inspire people </a:t>
            </a:r>
          </a:p>
          <a:p>
            <a:pPr lvl="1" indent="-285750">
              <a:spcBef>
                <a:spcPts val="375"/>
              </a:spcBef>
              <a:buSzPts val="2400"/>
            </a:pPr>
            <a:r>
              <a:rPr lang="en-US" sz="2000" b="1" dirty="0"/>
              <a:t>motivate people to want to be part of and contribute to the organization. </a:t>
            </a:r>
          </a:p>
          <a:p>
            <a:pPr lvl="1" indent="-285750">
              <a:spcBef>
                <a:spcPts val="375"/>
              </a:spcBef>
              <a:buSzPts val="2400"/>
            </a:pPr>
            <a:r>
              <a:rPr lang="en-US" sz="2000" b="1" dirty="0"/>
              <a:t>should be clear and concise, usually not longer than a short paragraph</a:t>
            </a:r>
          </a:p>
        </p:txBody>
      </p:sp>
      <p:pic>
        <p:nvPicPr>
          <p:cNvPr id="7" name="Google Shape;100;p5" descr="The words “Values,” “Vision,” and “Mission” are in a box. The words “Situation Analysis” are in another box. Both these boxes have arrows pointing from them to a third box, which has the word “Goals” in it.">
            <a:extLst>
              <a:ext uri="{FF2B5EF4-FFF2-40B4-BE49-F238E27FC236}">
                <a16:creationId xmlns:a16="http://schemas.microsoft.com/office/drawing/2014/main" xmlns="" id="{80E6E7CA-3774-43C3-8264-0B342236B863}"/>
              </a:ext>
            </a:extLst>
          </p:cNvPr>
          <p:cNvPicPr preferRelativeResize="0"/>
          <p:nvPr/>
        </p:nvPicPr>
        <p:blipFill rotWithShape="1">
          <a:blip r:embed="rId3">
            <a:alphaModFix/>
          </a:blip>
          <a:srcRect/>
          <a:stretch/>
        </p:blipFill>
        <p:spPr>
          <a:xfrm>
            <a:off x="7414935" y="1972766"/>
            <a:ext cx="4561717" cy="4049659"/>
          </a:xfrm>
          <a:prstGeom prst="rect">
            <a:avLst/>
          </a:prstGeom>
          <a:noFill/>
          <a:ln>
            <a:noFill/>
          </a:ln>
        </p:spPr>
      </p:pic>
      <p:sp>
        <p:nvSpPr>
          <p:cNvPr id="10" name="TextBox 9">
            <a:extLst>
              <a:ext uri="{FF2B5EF4-FFF2-40B4-BE49-F238E27FC236}">
                <a16:creationId xmlns:a16="http://schemas.microsoft.com/office/drawing/2014/main" xmlns="" id="{2B394538-B1CE-3989-3470-51D73AEBC9BD}"/>
              </a:ext>
            </a:extLst>
          </p:cNvPr>
          <p:cNvSpPr txBox="1"/>
          <p:nvPr/>
        </p:nvSpPr>
        <p:spPr>
          <a:xfrm>
            <a:off x="604345" y="4354147"/>
            <a:ext cx="6353502" cy="1887696"/>
          </a:xfrm>
          <a:prstGeom prst="rect">
            <a:avLst/>
          </a:prstGeom>
          <a:noFill/>
        </p:spPr>
        <p:txBody>
          <a:bodyPr wrap="square">
            <a:spAutoFit/>
          </a:bodyPr>
          <a:lstStyle/>
          <a:p>
            <a:pPr marL="38100" indent="0" algn="r" rtl="1">
              <a:spcBef>
                <a:spcPts val="750"/>
              </a:spcBef>
              <a:buClr>
                <a:schemeClr val="dk1"/>
              </a:buClr>
              <a:buSzPts val="2800"/>
              <a:buNone/>
            </a:pPr>
            <a:r>
              <a:rPr lang="ar-EG" sz="1800" b="1" dirty="0"/>
              <a:t>بيان الرؤية</a:t>
            </a:r>
          </a:p>
          <a:p>
            <a:pPr marL="342900" indent="-304800" algn="r" rtl="1">
              <a:spcBef>
                <a:spcPts val="750"/>
              </a:spcBef>
              <a:buClr>
                <a:schemeClr val="dk1"/>
              </a:buClr>
              <a:buSzPts val="2800"/>
              <a:buFont typeface="Arial"/>
              <a:buChar char="•"/>
            </a:pPr>
            <a:r>
              <a:rPr lang="ar-EG" sz="1800" b="1" dirty="0"/>
              <a:t>هو بيان لتطلعات المنظمة الشاملة لما تأمل في تحقيقه</a:t>
            </a:r>
          </a:p>
          <a:p>
            <a:pPr marL="342900" indent="-304800" algn="r" rtl="1">
              <a:spcBef>
                <a:spcPts val="750"/>
              </a:spcBef>
              <a:buClr>
                <a:schemeClr val="dk1"/>
              </a:buClr>
              <a:buSzPts val="2800"/>
              <a:buFont typeface="Arial"/>
              <a:buChar char="•"/>
            </a:pPr>
            <a:r>
              <a:rPr lang="ar-EG" sz="1800" b="1" dirty="0"/>
              <a:t>يجب أن يلهم الناس</a:t>
            </a:r>
          </a:p>
          <a:p>
            <a:pPr marL="342900" indent="-304800" algn="r" rtl="1">
              <a:spcBef>
                <a:spcPts val="750"/>
              </a:spcBef>
              <a:buClr>
                <a:schemeClr val="dk1"/>
              </a:buClr>
              <a:buSzPts val="2800"/>
              <a:buFont typeface="Arial"/>
              <a:buChar char="•"/>
            </a:pPr>
            <a:r>
              <a:rPr lang="ar-EG" sz="1800" b="1" dirty="0"/>
              <a:t>يحفز الناس على الرغبة في أن يكونوا جزءًا من المنظمة والمساهمة فيها.</a:t>
            </a:r>
          </a:p>
          <a:p>
            <a:pPr marL="342900" indent="-304800" algn="r" rtl="1">
              <a:spcBef>
                <a:spcPts val="750"/>
              </a:spcBef>
              <a:buClr>
                <a:schemeClr val="dk1"/>
              </a:buClr>
              <a:buSzPts val="2800"/>
              <a:buFont typeface="Arial"/>
              <a:buChar char="•"/>
            </a:pPr>
            <a:r>
              <a:rPr lang="ar-EG" sz="1800" b="1" dirty="0"/>
              <a:t>يجب أن يكون واضحًا وموجزًا، وعادةً ما لا يزيد طوله عن فقرة قصيرة</a:t>
            </a:r>
            <a:endParaRPr lang="en-US" sz="1600" b="1" dirty="0"/>
          </a:p>
        </p:txBody>
      </p:sp>
      <p:sp>
        <p:nvSpPr>
          <p:cNvPr id="11" name="Title 1">
            <a:extLst>
              <a:ext uri="{FF2B5EF4-FFF2-40B4-BE49-F238E27FC236}">
                <a16:creationId xmlns:a16="http://schemas.microsoft.com/office/drawing/2014/main" xmlns="" id="{5FDE2695-B702-86F0-100B-05926CD1B2F6}"/>
              </a:ext>
            </a:extLst>
          </p:cNvPr>
          <p:cNvSpPr txBox="1">
            <a:spLocks/>
          </p:cNvSpPr>
          <p:nvPr/>
        </p:nvSpPr>
        <p:spPr>
          <a:xfrm>
            <a:off x="6051325" y="681464"/>
            <a:ext cx="4927597"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ar-EG" sz="3600" b="1">
                <a:solidFill>
                  <a:srgbClr val="C00000"/>
                </a:solidFill>
                <a:latin typeface="+mn-lt"/>
              </a:rPr>
              <a:t>فهم الرؤية</a:t>
            </a:r>
            <a:endParaRPr lang="en-US" sz="3600" b="1" dirty="0">
              <a:solidFill>
                <a:srgbClr val="C00000"/>
              </a:solidFill>
              <a:latin typeface="+mn-lt"/>
            </a:endParaRPr>
          </a:p>
        </p:txBody>
      </p:sp>
    </p:spTree>
    <p:extLst>
      <p:ext uri="{BB962C8B-B14F-4D97-AF65-F5344CB8AC3E}">
        <p14:creationId xmlns:p14="http://schemas.microsoft.com/office/powerpoint/2010/main" val="190994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xmlns="" id="{36A6C660-F66B-CBE9-EF2E-1F14504DCA13}"/>
              </a:ext>
            </a:extLst>
          </p:cNvPr>
          <p:cNvSpPr txBox="1">
            <a:spLocks/>
          </p:cNvSpPr>
          <p:nvPr/>
        </p:nvSpPr>
        <p:spPr>
          <a:xfrm>
            <a:off x="1495969" y="663949"/>
            <a:ext cx="4941616"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b="1" dirty="0">
                <a:solidFill>
                  <a:srgbClr val="C00000"/>
                </a:solidFill>
                <a:latin typeface="+mn-lt"/>
              </a:rPr>
              <a:t>Understanding Mission</a:t>
            </a:r>
          </a:p>
        </p:txBody>
      </p:sp>
      <p:sp>
        <p:nvSpPr>
          <p:cNvPr id="4" name="Content Placeholder 2">
            <a:extLst>
              <a:ext uri="{FF2B5EF4-FFF2-40B4-BE49-F238E27FC236}">
                <a16:creationId xmlns:a16="http://schemas.microsoft.com/office/drawing/2014/main" xmlns=""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xmlns="" id="{EA27DC2B-BCDA-90BF-9788-6DFEDE668538}"/>
              </a:ext>
            </a:extLst>
          </p:cNvPr>
          <p:cNvSpPr txBox="1">
            <a:spLocks/>
          </p:cNvSpPr>
          <p:nvPr/>
        </p:nvSpPr>
        <p:spPr>
          <a:xfrm>
            <a:off x="52551" y="1728406"/>
            <a:ext cx="6905296" cy="2170932"/>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8100" indent="0">
              <a:spcBef>
                <a:spcPts val="750"/>
              </a:spcBef>
              <a:buClr>
                <a:schemeClr val="dk1"/>
              </a:buClr>
              <a:buSzPts val="2800"/>
              <a:buNone/>
            </a:pPr>
            <a:r>
              <a:rPr lang="en-US" sz="2400" b="1" dirty="0">
                <a:solidFill>
                  <a:srgbClr val="FF0000"/>
                </a:solidFill>
              </a:rPr>
              <a:t>Mission Statement</a:t>
            </a:r>
          </a:p>
          <a:p>
            <a:pPr lvl="1" indent="-285750">
              <a:spcBef>
                <a:spcPts val="375"/>
              </a:spcBef>
              <a:buSzPts val="2400"/>
            </a:pPr>
            <a:r>
              <a:rPr lang="en-US" sz="2000" b="1" dirty="0"/>
              <a:t>describes what organization needs to do to achieve vision</a:t>
            </a:r>
          </a:p>
          <a:p>
            <a:pPr lvl="1" indent="-285750">
              <a:spcBef>
                <a:spcPts val="375"/>
              </a:spcBef>
              <a:buSzPts val="2400"/>
            </a:pPr>
            <a:r>
              <a:rPr lang="en-US" sz="2000" b="1" dirty="0"/>
              <a:t>will be more specific than vision statement</a:t>
            </a:r>
          </a:p>
          <a:p>
            <a:pPr lvl="1" indent="-285750">
              <a:spcBef>
                <a:spcPts val="375"/>
              </a:spcBef>
              <a:buSzPts val="2400"/>
            </a:pPr>
            <a:r>
              <a:rPr lang="en-US" sz="2000" b="1" dirty="0"/>
              <a:t>conveys to stakeholders why the organization exists</a:t>
            </a:r>
          </a:p>
          <a:p>
            <a:pPr lvl="1" indent="-285750">
              <a:spcBef>
                <a:spcPts val="375"/>
              </a:spcBef>
              <a:buSzPts val="2400"/>
            </a:pPr>
            <a:r>
              <a:rPr lang="en-US" sz="2000" b="1" dirty="0"/>
              <a:t>explains how it creates value for the market or the larger community</a:t>
            </a:r>
          </a:p>
        </p:txBody>
      </p:sp>
      <p:pic>
        <p:nvPicPr>
          <p:cNvPr id="9" name="Google Shape;100;p5" descr="The words “Values,” “Vision,” and “Mission” are in a box. The words “Situation Analysis” are in another box. Both these boxes have arrows pointing from them to a third box, which has the word “Goals” in it.">
            <a:extLst>
              <a:ext uri="{FF2B5EF4-FFF2-40B4-BE49-F238E27FC236}">
                <a16:creationId xmlns:a16="http://schemas.microsoft.com/office/drawing/2014/main" xmlns="" id="{2A041836-D0C0-718A-04B8-FDF15FB2A286}"/>
              </a:ext>
            </a:extLst>
          </p:cNvPr>
          <p:cNvPicPr preferRelativeResize="0"/>
          <p:nvPr/>
        </p:nvPicPr>
        <p:blipFill rotWithShape="1">
          <a:blip r:embed="rId3">
            <a:alphaModFix/>
          </a:blip>
          <a:srcRect/>
          <a:stretch/>
        </p:blipFill>
        <p:spPr>
          <a:xfrm>
            <a:off x="7414935" y="1972766"/>
            <a:ext cx="4561717" cy="4049659"/>
          </a:xfrm>
          <a:prstGeom prst="rect">
            <a:avLst/>
          </a:prstGeom>
          <a:noFill/>
          <a:ln>
            <a:noFill/>
          </a:ln>
        </p:spPr>
      </p:pic>
      <p:sp>
        <p:nvSpPr>
          <p:cNvPr id="7" name="TextBox 6">
            <a:extLst>
              <a:ext uri="{FF2B5EF4-FFF2-40B4-BE49-F238E27FC236}">
                <a16:creationId xmlns:a16="http://schemas.microsoft.com/office/drawing/2014/main" xmlns="" id="{F5BAC344-FD8A-ED4B-40FB-744F352C2E95}"/>
              </a:ext>
            </a:extLst>
          </p:cNvPr>
          <p:cNvSpPr txBox="1"/>
          <p:nvPr/>
        </p:nvSpPr>
        <p:spPr>
          <a:xfrm>
            <a:off x="52551" y="4134729"/>
            <a:ext cx="6385034" cy="1887696"/>
          </a:xfrm>
          <a:prstGeom prst="rect">
            <a:avLst/>
          </a:prstGeom>
          <a:noFill/>
        </p:spPr>
        <p:txBody>
          <a:bodyPr wrap="square">
            <a:spAutoFit/>
          </a:bodyPr>
          <a:lstStyle/>
          <a:p>
            <a:pPr marL="38100" indent="0" algn="r" rtl="1">
              <a:spcBef>
                <a:spcPts val="750"/>
              </a:spcBef>
              <a:buClr>
                <a:schemeClr val="dk1"/>
              </a:buClr>
              <a:buSzPts val="2800"/>
              <a:buNone/>
            </a:pPr>
            <a:r>
              <a:rPr lang="ar-EG" sz="1800" b="1" dirty="0"/>
              <a:t>بيان الرسالة (المهمة)</a:t>
            </a:r>
          </a:p>
          <a:p>
            <a:pPr marL="342900" indent="-304800" algn="r" rtl="1">
              <a:spcBef>
                <a:spcPts val="750"/>
              </a:spcBef>
              <a:buClr>
                <a:schemeClr val="dk1"/>
              </a:buClr>
              <a:buSzPts val="2800"/>
              <a:buFont typeface="Arial"/>
              <a:buChar char="•"/>
            </a:pPr>
            <a:r>
              <a:rPr lang="ar-EG" sz="1800" b="1" dirty="0"/>
              <a:t>يصف ما يجب على المنظمة القيام به لتحقيق الرؤية</a:t>
            </a:r>
          </a:p>
          <a:p>
            <a:pPr marL="342900" indent="-304800" algn="r" rtl="1">
              <a:spcBef>
                <a:spcPts val="750"/>
              </a:spcBef>
              <a:buClr>
                <a:schemeClr val="dk1"/>
              </a:buClr>
              <a:buSzPts val="2800"/>
              <a:buFont typeface="Arial"/>
              <a:buChar char="•"/>
            </a:pPr>
            <a:r>
              <a:rPr lang="ar-EG" sz="1800" b="1" dirty="0"/>
              <a:t>يكون أكثر تحديدًا من بيان الرؤية</a:t>
            </a:r>
          </a:p>
          <a:p>
            <a:pPr marL="342900" indent="-304800" algn="r" rtl="1">
              <a:spcBef>
                <a:spcPts val="750"/>
              </a:spcBef>
              <a:buClr>
                <a:schemeClr val="dk1"/>
              </a:buClr>
              <a:buSzPts val="2800"/>
              <a:buFont typeface="Arial"/>
              <a:buChar char="•"/>
            </a:pPr>
            <a:r>
              <a:rPr lang="ar-EG" sz="1800" b="1" dirty="0"/>
              <a:t>ينقل إلى أصحاب المصلحة سبب وجود المنظمة</a:t>
            </a:r>
          </a:p>
          <a:p>
            <a:pPr marL="342900" indent="-304800" algn="r" rtl="1">
              <a:spcBef>
                <a:spcPts val="750"/>
              </a:spcBef>
              <a:buClr>
                <a:schemeClr val="dk1"/>
              </a:buClr>
              <a:buSzPts val="2800"/>
              <a:buFont typeface="Arial"/>
              <a:buChar char="•"/>
            </a:pPr>
            <a:r>
              <a:rPr lang="ar-EG" sz="1800" b="1" dirty="0"/>
              <a:t>يشرح كيف تخلق قيمة للسوق أو المجتمع الأكبر</a:t>
            </a:r>
            <a:endParaRPr lang="en-US" sz="1600" b="1" dirty="0"/>
          </a:p>
        </p:txBody>
      </p:sp>
      <p:sp>
        <p:nvSpPr>
          <p:cNvPr id="10" name="Title 1">
            <a:extLst>
              <a:ext uri="{FF2B5EF4-FFF2-40B4-BE49-F238E27FC236}">
                <a16:creationId xmlns:a16="http://schemas.microsoft.com/office/drawing/2014/main" xmlns="" id="{C89A2CDC-9F2D-8EFC-88A4-419B06B486D7}"/>
              </a:ext>
            </a:extLst>
          </p:cNvPr>
          <p:cNvSpPr txBox="1">
            <a:spLocks/>
          </p:cNvSpPr>
          <p:nvPr/>
        </p:nvSpPr>
        <p:spPr>
          <a:xfrm>
            <a:off x="7662041" y="663949"/>
            <a:ext cx="4349528"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rtl="1"/>
            <a:r>
              <a:rPr lang="ar-EG" sz="4400" b="1" dirty="0">
                <a:solidFill>
                  <a:srgbClr val="C00000"/>
                </a:solidFill>
                <a:latin typeface="+mn-lt"/>
              </a:rPr>
              <a:t>فهم الرسالة</a:t>
            </a:r>
            <a:endParaRPr lang="en-US" sz="4400" b="1" dirty="0">
              <a:solidFill>
                <a:srgbClr val="C00000"/>
              </a:solidFill>
              <a:latin typeface="+mn-lt"/>
            </a:endParaRPr>
          </a:p>
        </p:txBody>
      </p:sp>
    </p:spTree>
    <p:extLst>
      <p:ext uri="{BB962C8B-B14F-4D97-AF65-F5344CB8AC3E}">
        <p14:creationId xmlns:p14="http://schemas.microsoft.com/office/powerpoint/2010/main" val="2841418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xmlns="" id="{36A6C660-F66B-CBE9-EF2E-1F14504DCA13}"/>
              </a:ext>
            </a:extLst>
          </p:cNvPr>
          <p:cNvSpPr txBox="1">
            <a:spLocks/>
          </p:cNvSpPr>
          <p:nvPr/>
        </p:nvSpPr>
        <p:spPr>
          <a:xfrm>
            <a:off x="1495969" y="663949"/>
            <a:ext cx="5798210"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b="1" dirty="0">
                <a:solidFill>
                  <a:srgbClr val="C00000"/>
                </a:solidFill>
                <a:latin typeface="+mn-lt"/>
              </a:rPr>
              <a:t>Understanding Values</a:t>
            </a:r>
          </a:p>
        </p:txBody>
      </p:sp>
      <p:sp>
        <p:nvSpPr>
          <p:cNvPr id="4" name="Content Placeholder 2">
            <a:extLst>
              <a:ext uri="{FF2B5EF4-FFF2-40B4-BE49-F238E27FC236}">
                <a16:creationId xmlns:a16="http://schemas.microsoft.com/office/drawing/2014/main" xmlns=""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xmlns="" id="{EA27DC2B-BCDA-90BF-9788-6DFEDE668538}"/>
              </a:ext>
            </a:extLst>
          </p:cNvPr>
          <p:cNvSpPr txBox="1">
            <a:spLocks/>
          </p:cNvSpPr>
          <p:nvPr/>
        </p:nvSpPr>
        <p:spPr>
          <a:xfrm>
            <a:off x="-155846" y="1728406"/>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endParaRPr lang="en-US" sz="2800" b="1" dirty="0"/>
          </a:p>
        </p:txBody>
      </p:sp>
      <p:sp>
        <p:nvSpPr>
          <p:cNvPr id="6" name="Google Shape;107;p6">
            <a:extLst>
              <a:ext uri="{FF2B5EF4-FFF2-40B4-BE49-F238E27FC236}">
                <a16:creationId xmlns:a16="http://schemas.microsoft.com/office/drawing/2014/main" xmlns="" id="{DA066BA4-AF9E-3F84-B878-1B6A6CBB2457}"/>
              </a:ext>
            </a:extLst>
          </p:cNvPr>
          <p:cNvSpPr txBox="1">
            <a:spLocks/>
          </p:cNvSpPr>
          <p:nvPr/>
        </p:nvSpPr>
        <p:spPr>
          <a:xfrm>
            <a:off x="-1" y="1681856"/>
            <a:ext cx="6957848" cy="2282102"/>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r>
              <a:rPr lang="en-US" sz="2400" b="1" dirty="0">
                <a:solidFill>
                  <a:srgbClr val="FF0000"/>
                </a:solidFill>
              </a:rPr>
              <a:t>Values Statement</a:t>
            </a:r>
          </a:p>
          <a:p>
            <a:pPr lvl="1" indent="-285750">
              <a:spcBef>
                <a:spcPts val="375"/>
              </a:spcBef>
              <a:buSzPts val="2400"/>
            </a:pPr>
            <a:r>
              <a:rPr lang="en-US" sz="2000" b="1" dirty="0"/>
              <a:t>defines what organization believes in</a:t>
            </a:r>
          </a:p>
          <a:p>
            <a:pPr lvl="1" indent="-285750">
              <a:spcBef>
                <a:spcPts val="375"/>
              </a:spcBef>
              <a:buSzPts val="2400"/>
            </a:pPr>
            <a:r>
              <a:rPr lang="en-US" sz="2000" b="1" dirty="0"/>
              <a:t>describes how people should behave</a:t>
            </a:r>
          </a:p>
          <a:p>
            <a:pPr lvl="1" indent="-285750">
              <a:spcBef>
                <a:spcPts val="375"/>
              </a:spcBef>
              <a:buSzPts val="2400"/>
            </a:pPr>
            <a:r>
              <a:rPr lang="en-US" sz="2000" b="1" dirty="0"/>
              <a:t>must be reinforced at all levels of organization</a:t>
            </a:r>
          </a:p>
          <a:p>
            <a:pPr lvl="1" indent="-285750">
              <a:spcBef>
                <a:spcPts val="375"/>
              </a:spcBef>
              <a:buSzPts val="2400"/>
            </a:pPr>
            <a:r>
              <a:rPr lang="en-US" sz="2000" b="1" dirty="0"/>
              <a:t>called the “code of ethics” </a:t>
            </a:r>
          </a:p>
          <a:p>
            <a:pPr lvl="1" indent="-285750">
              <a:spcBef>
                <a:spcPts val="375"/>
              </a:spcBef>
              <a:buSzPts val="2400"/>
            </a:pPr>
            <a:r>
              <a:rPr lang="en-US" sz="2000" b="1" dirty="0"/>
              <a:t>provides a standard for employees to judge violations.</a:t>
            </a:r>
          </a:p>
          <a:p>
            <a:pPr marL="38100" indent="0">
              <a:spcBef>
                <a:spcPts val="750"/>
              </a:spcBef>
              <a:buClr>
                <a:schemeClr val="dk1"/>
              </a:buClr>
              <a:buSzPts val="2800"/>
              <a:buNone/>
            </a:pPr>
            <a:endParaRPr lang="en-US" sz="2000" b="1" dirty="0"/>
          </a:p>
        </p:txBody>
      </p:sp>
      <p:pic>
        <p:nvPicPr>
          <p:cNvPr id="7" name="Google Shape;100;p5" descr="The words “Values,” “Vision,” and “Mission” are in a box. The words “Situation Analysis” are in another box. Both these boxes have arrows pointing from them to a third box, which has the word “Goals” in it.">
            <a:extLst>
              <a:ext uri="{FF2B5EF4-FFF2-40B4-BE49-F238E27FC236}">
                <a16:creationId xmlns:a16="http://schemas.microsoft.com/office/drawing/2014/main" xmlns="" id="{80E6E7CA-3774-43C3-8264-0B342236B863}"/>
              </a:ext>
            </a:extLst>
          </p:cNvPr>
          <p:cNvPicPr preferRelativeResize="0"/>
          <p:nvPr/>
        </p:nvPicPr>
        <p:blipFill rotWithShape="1">
          <a:blip r:embed="rId3">
            <a:alphaModFix/>
          </a:blip>
          <a:srcRect/>
          <a:stretch/>
        </p:blipFill>
        <p:spPr>
          <a:xfrm>
            <a:off x="7414935" y="1972766"/>
            <a:ext cx="4561717" cy="4049659"/>
          </a:xfrm>
          <a:prstGeom prst="rect">
            <a:avLst/>
          </a:prstGeom>
          <a:noFill/>
          <a:ln>
            <a:noFill/>
          </a:ln>
        </p:spPr>
      </p:pic>
      <p:sp>
        <p:nvSpPr>
          <p:cNvPr id="10" name="TextBox 9">
            <a:extLst>
              <a:ext uri="{FF2B5EF4-FFF2-40B4-BE49-F238E27FC236}">
                <a16:creationId xmlns:a16="http://schemas.microsoft.com/office/drawing/2014/main" xmlns="" id="{5A7BD4A7-63DE-C80E-1DAC-48E85C5B7D20}"/>
              </a:ext>
            </a:extLst>
          </p:cNvPr>
          <p:cNvSpPr txBox="1"/>
          <p:nvPr/>
        </p:nvSpPr>
        <p:spPr>
          <a:xfrm>
            <a:off x="223353" y="4084741"/>
            <a:ext cx="6353502" cy="2267287"/>
          </a:xfrm>
          <a:prstGeom prst="rect">
            <a:avLst/>
          </a:prstGeom>
          <a:noFill/>
        </p:spPr>
        <p:txBody>
          <a:bodyPr wrap="square">
            <a:spAutoFit/>
          </a:bodyPr>
          <a:lstStyle/>
          <a:p>
            <a:pPr marL="38100" indent="0" algn="r" rtl="1">
              <a:spcBef>
                <a:spcPts val="750"/>
              </a:spcBef>
              <a:buClr>
                <a:schemeClr val="dk1"/>
              </a:buClr>
              <a:buSzPts val="2800"/>
              <a:buNone/>
            </a:pPr>
            <a:r>
              <a:rPr lang="ar-EG" sz="1800" b="1" dirty="0"/>
              <a:t>بيان القيم</a:t>
            </a:r>
          </a:p>
          <a:p>
            <a:pPr marL="342900" indent="-304800" algn="r" rtl="1">
              <a:spcBef>
                <a:spcPts val="750"/>
              </a:spcBef>
              <a:buClr>
                <a:schemeClr val="dk1"/>
              </a:buClr>
              <a:buSzPts val="2800"/>
              <a:buFont typeface="Arial"/>
              <a:buChar char="•"/>
            </a:pPr>
            <a:r>
              <a:rPr lang="ar-EG" sz="1800" b="1" dirty="0"/>
              <a:t>يحدد ما تؤمن به المنظمة</a:t>
            </a:r>
          </a:p>
          <a:p>
            <a:pPr marL="342900" indent="-304800" algn="r" rtl="1">
              <a:spcBef>
                <a:spcPts val="750"/>
              </a:spcBef>
              <a:buClr>
                <a:schemeClr val="dk1"/>
              </a:buClr>
              <a:buSzPts val="2800"/>
              <a:buFont typeface="Arial"/>
              <a:buChar char="•"/>
            </a:pPr>
            <a:r>
              <a:rPr lang="ar-EG" sz="1800" b="1" dirty="0"/>
              <a:t>يصف كيف ينبغي للأشخاص أن يتصرفوا</a:t>
            </a:r>
          </a:p>
          <a:p>
            <a:pPr marL="342900" indent="-304800" algn="r" rtl="1">
              <a:spcBef>
                <a:spcPts val="750"/>
              </a:spcBef>
              <a:buClr>
                <a:schemeClr val="dk1"/>
              </a:buClr>
              <a:buSzPts val="2800"/>
              <a:buFont typeface="Arial"/>
              <a:buChar char="•"/>
            </a:pPr>
            <a:r>
              <a:rPr lang="ar-EG" sz="1800" b="1" dirty="0"/>
              <a:t>يجب تعزيزه على جميع مستويات المنظمة</a:t>
            </a:r>
          </a:p>
          <a:p>
            <a:pPr marL="342900" indent="-304800" algn="r" rtl="1">
              <a:spcBef>
                <a:spcPts val="750"/>
              </a:spcBef>
              <a:buClr>
                <a:schemeClr val="dk1"/>
              </a:buClr>
              <a:buSzPts val="2800"/>
              <a:buFont typeface="Arial"/>
              <a:buChar char="•"/>
            </a:pPr>
            <a:r>
              <a:rPr lang="ar-EG" sz="1800" b="1" dirty="0"/>
              <a:t>يسمى "مدونة الأخلاق"</a:t>
            </a:r>
          </a:p>
          <a:p>
            <a:pPr marL="342900" indent="-304800" algn="r" rtl="1">
              <a:spcBef>
                <a:spcPts val="750"/>
              </a:spcBef>
              <a:buClr>
                <a:schemeClr val="dk1"/>
              </a:buClr>
              <a:buSzPts val="2800"/>
              <a:buFont typeface="Arial"/>
              <a:buChar char="•"/>
            </a:pPr>
            <a:r>
              <a:rPr lang="ar-EG" sz="1800" b="1" dirty="0"/>
              <a:t>يوفر معيارًا للموظفين للحكم على الانتهاكات.</a:t>
            </a:r>
            <a:endParaRPr lang="en-US" sz="1600" b="1" dirty="0"/>
          </a:p>
        </p:txBody>
      </p:sp>
      <p:sp>
        <p:nvSpPr>
          <p:cNvPr id="11" name="Title 1">
            <a:extLst>
              <a:ext uri="{FF2B5EF4-FFF2-40B4-BE49-F238E27FC236}">
                <a16:creationId xmlns:a16="http://schemas.microsoft.com/office/drawing/2014/main" xmlns="" id="{DB80F989-B4AF-864E-6097-619E809F8D50}"/>
              </a:ext>
            </a:extLst>
          </p:cNvPr>
          <p:cNvSpPr txBox="1">
            <a:spLocks/>
          </p:cNvSpPr>
          <p:nvPr/>
        </p:nvSpPr>
        <p:spPr>
          <a:xfrm>
            <a:off x="7104992" y="630715"/>
            <a:ext cx="1879597"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ar-EG" sz="4000" b="1" dirty="0">
                <a:solidFill>
                  <a:srgbClr val="C00000"/>
                </a:solidFill>
                <a:latin typeface="+mn-lt"/>
              </a:rPr>
              <a:t>فهم القيم</a:t>
            </a:r>
            <a:endParaRPr lang="en-US" sz="4000" b="1" dirty="0">
              <a:solidFill>
                <a:srgbClr val="C00000"/>
              </a:solidFill>
              <a:latin typeface="+mn-lt"/>
            </a:endParaRPr>
          </a:p>
        </p:txBody>
      </p:sp>
    </p:spTree>
    <p:extLst>
      <p:ext uri="{BB962C8B-B14F-4D97-AF65-F5344CB8AC3E}">
        <p14:creationId xmlns:p14="http://schemas.microsoft.com/office/powerpoint/2010/main" val="3679241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D092D5D-8F70-1617-D069-FC7647FE5C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83B1844-2B41-78FF-1B6A-417D9A56C4EA}"/>
              </a:ext>
            </a:extLst>
          </p:cNvPr>
          <p:cNvSpPr/>
          <p:nvPr/>
        </p:nvSpPr>
        <p:spPr>
          <a:xfrm>
            <a:off x="301976" y="1726432"/>
            <a:ext cx="54471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AA78BF0C-3321-D0C7-CAC3-D78F6C4165E0}"/>
              </a:ext>
            </a:extLst>
          </p:cNvPr>
          <p:cNvSpPr txBox="1"/>
          <p:nvPr/>
        </p:nvSpPr>
        <p:spPr>
          <a:xfrm>
            <a:off x="295094" y="1061430"/>
            <a:ext cx="7987058" cy="584775"/>
          </a:xfrm>
          <a:prstGeom prst="rect">
            <a:avLst/>
          </a:prstGeom>
          <a:noFill/>
        </p:spPr>
        <p:txBody>
          <a:bodyPr wrap="square" rtlCol="0">
            <a:spAutoFit/>
          </a:bodyPr>
          <a:lstStyle/>
          <a:p>
            <a:pPr algn="l"/>
            <a:r>
              <a:rPr lang="en-US" sz="3200" b="1" i="0" dirty="0">
                <a:solidFill>
                  <a:srgbClr val="404040"/>
                </a:solidFill>
                <a:effectLst/>
                <a:latin typeface="Inter"/>
              </a:rPr>
              <a:t>Examples of Vision </a:t>
            </a:r>
            <a:r>
              <a:rPr lang="ar-EG" sz="3200" b="1" i="0" dirty="0">
                <a:solidFill>
                  <a:srgbClr val="404040"/>
                </a:solidFill>
                <a:effectLst/>
                <a:latin typeface="Inter"/>
              </a:rPr>
              <a:t>&amp;</a:t>
            </a:r>
            <a:r>
              <a:rPr lang="en-US" sz="3200" b="1" i="0" dirty="0">
                <a:solidFill>
                  <a:srgbClr val="404040"/>
                </a:solidFill>
                <a:effectLst/>
                <a:latin typeface="Inter"/>
              </a:rPr>
              <a:t> Mission Statements:</a:t>
            </a:r>
          </a:p>
        </p:txBody>
      </p:sp>
      <p:sp>
        <p:nvSpPr>
          <p:cNvPr id="5" name="TextBox 4">
            <a:extLst>
              <a:ext uri="{FF2B5EF4-FFF2-40B4-BE49-F238E27FC236}">
                <a16:creationId xmlns:a16="http://schemas.microsoft.com/office/drawing/2014/main" xmlns="" id="{D3CED82C-797D-37A8-7AB8-5E7786AD108C}"/>
              </a:ext>
            </a:extLst>
          </p:cNvPr>
          <p:cNvSpPr txBox="1"/>
          <p:nvPr/>
        </p:nvSpPr>
        <p:spPr>
          <a:xfrm>
            <a:off x="467713" y="1859669"/>
            <a:ext cx="5071240" cy="4093428"/>
          </a:xfrm>
          <a:prstGeom prst="rect">
            <a:avLst/>
          </a:prstGeom>
          <a:noFill/>
        </p:spPr>
        <p:txBody>
          <a:bodyPr wrap="square">
            <a:spAutoFit/>
          </a:bodyPr>
          <a:lstStyle/>
          <a:p>
            <a:pPr algn="just"/>
            <a:r>
              <a:rPr lang="en-US" sz="2000" b="1" i="0" dirty="0">
                <a:solidFill>
                  <a:srgbClr val="404040"/>
                </a:solidFill>
                <a:effectLst/>
                <a:latin typeface="Inter"/>
              </a:rPr>
              <a:t>Tesla</a:t>
            </a:r>
            <a:r>
              <a:rPr lang="en-US" sz="2000" b="0" i="0" dirty="0">
                <a:solidFill>
                  <a:srgbClr val="404040"/>
                </a:solidFill>
                <a:effectLst/>
                <a:latin typeface="Inter"/>
              </a:rPr>
              <a:t>: </a:t>
            </a:r>
          </a:p>
          <a:p>
            <a:pPr algn="just"/>
            <a:r>
              <a:rPr lang="en-US" sz="2000" b="1" dirty="0">
                <a:solidFill>
                  <a:srgbClr val="C00000"/>
                </a:solidFill>
                <a:latin typeface="Inter"/>
              </a:rPr>
              <a:t>Vision</a:t>
            </a:r>
            <a:r>
              <a:rPr lang="en-US" sz="2000" dirty="0">
                <a:solidFill>
                  <a:srgbClr val="404040"/>
                </a:solidFill>
                <a:latin typeface="Inter"/>
              </a:rPr>
              <a:t>: </a:t>
            </a:r>
            <a:r>
              <a:rPr lang="en-US" sz="2000" b="0" i="0" dirty="0">
                <a:solidFill>
                  <a:srgbClr val="404040"/>
                </a:solidFill>
                <a:effectLst/>
                <a:latin typeface="Inter"/>
              </a:rPr>
              <a:t>"To create the most compelling car company of the 21st century by driving the world’s transition to electric vehicles.“</a:t>
            </a:r>
          </a:p>
          <a:p>
            <a:pPr algn="just"/>
            <a:r>
              <a:rPr lang="en-US" sz="2000" b="1" dirty="0">
                <a:solidFill>
                  <a:srgbClr val="C00000"/>
                </a:solidFill>
                <a:latin typeface="Inter"/>
              </a:rPr>
              <a:t>Mission</a:t>
            </a:r>
            <a:r>
              <a:rPr lang="en-US" sz="2000" dirty="0">
                <a:solidFill>
                  <a:srgbClr val="404040"/>
                </a:solidFill>
                <a:latin typeface="Inter"/>
              </a:rPr>
              <a:t>: "To accelerate the world’s transition to sustainable energy.“</a:t>
            </a:r>
            <a:endParaRPr lang="ar-EG" sz="2000" b="0" i="0" dirty="0">
              <a:solidFill>
                <a:srgbClr val="404040"/>
              </a:solidFill>
              <a:effectLst/>
              <a:latin typeface="Inter"/>
            </a:endParaRPr>
          </a:p>
          <a:p>
            <a:pPr algn="just"/>
            <a:endParaRPr lang="en-US" sz="2000" b="1" i="0" dirty="0">
              <a:solidFill>
                <a:srgbClr val="404040"/>
              </a:solidFill>
              <a:effectLst/>
              <a:latin typeface="Inter"/>
            </a:endParaRPr>
          </a:p>
          <a:p>
            <a:pPr algn="just"/>
            <a:r>
              <a:rPr lang="en-US" sz="2000" b="1" i="0" dirty="0">
                <a:solidFill>
                  <a:srgbClr val="404040"/>
                </a:solidFill>
                <a:effectLst/>
                <a:latin typeface="Inter"/>
              </a:rPr>
              <a:t>Microsoft</a:t>
            </a:r>
            <a:r>
              <a:rPr lang="en-US" sz="2000" b="0" i="0" dirty="0">
                <a:solidFill>
                  <a:srgbClr val="404040"/>
                </a:solidFill>
                <a:effectLst/>
                <a:latin typeface="Inter"/>
              </a:rPr>
              <a:t>: </a:t>
            </a:r>
          </a:p>
          <a:p>
            <a:pPr algn="just"/>
            <a:r>
              <a:rPr lang="en-US" sz="2000" b="1" dirty="0">
                <a:solidFill>
                  <a:srgbClr val="C00000"/>
                </a:solidFill>
                <a:latin typeface="Inter"/>
              </a:rPr>
              <a:t>Vision</a:t>
            </a:r>
            <a:r>
              <a:rPr lang="en-US" sz="2000" dirty="0">
                <a:solidFill>
                  <a:srgbClr val="404040"/>
                </a:solidFill>
                <a:latin typeface="Inter"/>
              </a:rPr>
              <a:t>: "To empower every person and every organization on the planet to achieve more."</a:t>
            </a:r>
            <a:endParaRPr lang="ar-EG" sz="2000" dirty="0">
              <a:solidFill>
                <a:srgbClr val="404040"/>
              </a:solidFill>
              <a:latin typeface="Inter"/>
            </a:endParaRPr>
          </a:p>
          <a:p>
            <a:pPr algn="just"/>
            <a:r>
              <a:rPr lang="en-US" sz="2000" b="1" dirty="0">
                <a:solidFill>
                  <a:srgbClr val="C00000"/>
                </a:solidFill>
                <a:latin typeface="Inter"/>
              </a:rPr>
              <a:t>Mission</a:t>
            </a:r>
            <a:r>
              <a:rPr lang="en-US" sz="2000" dirty="0">
                <a:solidFill>
                  <a:srgbClr val="404040"/>
                </a:solidFill>
                <a:latin typeface="Inter"/>
              </a:rPr>
              <a:t>: "To empower every person and every organization on the planet to achieve more through technology.“</a:t>
            </a:r>
          </a:p>
        </p:txBody>
      </p:sp>
      <p:sp>
        <p:nvSpPr>
          <p:cNvPr id="2" name="Rectangle 1">
            <a:extLst>
              <a:ext uri="{FF2B5EF4-FFF2-40B4-BE49-F238E27FC236}">
                <a16:creationId xmlns:a16="http://schemas.microsoft.com/office/drawing/2014/main" xmlns="" id="{CFB3A161-99B7-81FA-783A-F58F73AD94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39817FE8-601C-DA73-47D9-F57E5A2141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Rounded Corners 12">
            <a:extLst>
              <a:ext uri="{FF2B5EF4-FFF2-40B4-BE49-F238E27FC236}">
                <a16:creationId xmlns:a16="http://schemas.microsoft.com/office/drawing/2014/main" xmlns="" id="{8A1D31F7-7D4F-30D0-C55A-AD8E2F2D05A2}"/>
              </a:ext>
            </a:extLst>
          </p:cNvPr>
          <p:cNvSpPr/>
          <p:nvPr/>
        </p:nvSpPr>
        <p:spPr>
          <a:xfrm>
            <a:off x="6550353" y="1721177"/>
            <a:ext cx="54471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chemeClr val="tx1"/>
                </a:solidFill>
              </a:rPr>
              <a:t>تسلا</a:t>
            </a:r>
            <a:r>
              <a:rPr lang="ar-EG" dirty="0">
                <a:solidFill>
                  <a:schemeClr val="tx1"/>
                </a:solidFill>
              </a:rPr>
              <a:t>:</a:t>
            </a:r>
          </a:p>
          <a:p>
            <a:pPr algn="r" rtl="1"/>
            <a:r>
              <a:rPr lang="ar-EG" b="1" dirty="0">
                <a:solidFill>
                  <a:srgbClr val="C00000"/>
                </a:solidFill>
              </a:rPr>
              <a:t>الرؤية</a:t>
            </a:r>
            <a:r>
              <a:rPr lang="ar-EG" dirty="0">
                <a:solidFill>
                  <a:schemeClr val="tx1"/>
                </a:solidFill>
              </a:rPr>
              <a:t>: "إنشاء شركة السيارات الأكثر تأثيرًا في القرن الحادي والعشرين من خلال قيادة التحول العالمي نحو السيارات الكهربائية."</a:t>
            </a:r>
          </a:p>
          <a:p>
            <a:pPr algn="r" rtl="1"/>
            <a:endParaRPr lang="ar-EG" dirty="0">
              <a:solidFill>
                <a:schemeClr val="tx1"/>
              </a:solidFill>
            </a:endParaRPr>
          </a:p>
          <a:p>
            <a:pPr algn="r" rtl="1"/>
            <a:r>
              <a:rPr lang="ar-EG" b="1" dirty="0">
                <a:solidFill>
                  <a:srgbClr val="C00000"/>
                </a:solidFill>
              </a:rPr>
              <a:t>الرسالة</a:t>
            </a:r>
            <a:r>
              <a:rPr lang="ar-EG" dirty="0">
                <a:solidFill>
                  <a:schemeClr val="tx1"/>
                </a:solidFill>
              </a:rPr>
              <a:t>: "تسريع التحول العالمي نحو الطاقة المستدامة."</a:t>
            </a:r>
          </a:p>
          <a:p>
            <a:pPr algn="r" rtl="1"/>
            <a:endParaRPr lang="ar-EG" dirty="0">
              <a:solidFill>
                <a:schemeClr val="tx1"/>
              </a:solidFill>
            </a:endParaRPr>
          </a:p>
          <a:p>
            <a:pPr algn="r" rtl="1"/>
            <a:r>
              <a:rPr lang="ar-EG" sz="2000" b="1" dirty="0">
                <a:solidFill>
                  <a:schemeClr val="tx1"/>
                </a:solidFill>
              </a:rPr>
              <a:t>مايكروسوفت</a:t>
            </a:r>
            <a:r>
              <a:rPr lang="ar-EG" dirty="0">
                <a:solidFill>
                  <a:schemeClr val="tx1"/>
                </a:solidFill>
              </a:rPr>
              <a:t>:</a:t>
            </a:r>
          </a:p>
          <a:p>
            <a:pPr algn="r" rtl="1"/>
            <a:r>
              <a:rPr lang="ar-EG" b="1" dirty="0">
                <a:solidFill>
                  <a:srgbClr val="C00000"/>
                </a:solidFill>
              </a:rPr>
              <a:t>الرؤية</a:t>
            </a:r>
            <a:r>
              <a:rPr lang="ar-EG" dirty="0">
                <a:solidFill>
                  <a:schemeClr val="tx1"/>
                </a:solidFill>
              </a:rPr>
              <a:t>: "تمكين كل فرد وكل مؤسسة على وجه الأرض من تحقيق المزيد."</a:t>
            </a:r>
          </a:p>
          <a:p>
            <a:pPr algn="r" rtl="1"/>
            <a:endParaRPr lang="ar-EG" dirty="0">
              <a:solidFill>
                <a:schemeClr val="tx1"/>
              </a:solidFill>
            </a:endParaRPr>
          </a:p>
          <a:p>
            <a:pPr algn="r" rtl="1"/>
            <a:r>
              <a:rPr lang="ar-EG" b="1" dirty="0">
                <a:solidFill>
                  <a:srgbClr val="C00000"/>
                </a:solidFill>
              </a:rPr>
              <a:t>الرسالة</a:t>
            </a:r>
            <a:r>
              <a:rPr lang="ar-EG" dirty="0">
                <a:solidFill>
                  <a:schemeClr val="tx1"/>
                </a:solidFill>
              </a:rPr>
              <a:t>: "تمكين كل فرد وكل مؤسسة على وجه الأرض من تحقيق المزيد من خلال التكنولوجيا."</a:t>
            </a:r>
            <a:endParaRPr lang="en-US" dirty="0">
              <a:solidFill>
                <a:schemeClr val="tx1"/>
              </a:solidFill>
            </a:endParaRPr>
          </a:p>
        </p:txBody>
      </p:sp>
    </p:spTree>
    <p:extLst>
      <p:ext uri="{BB962C8B-B14F-4D97-AF65-F5344CB8AC3E}">
        <p14:creationId xmlns:p14="http://schemas.microsoft.com/office/powerpoint/2010/main" val="2850886845"/>
      </p:ext>
    </p:extLst>
  </p:cSld>
  <p:clrMapOvr>
    <a:masterClrMapping/>
  </p:clrMapOvr>
  <mc:AlternateContent xmlns:mc="http://schemas.openxmlformats.org/markup-compatibility/2006" xmlns:p14="http://schemas.microsoft.com/office/powerpoint/2010/main">
    <mc:Choice Requires="p14">
      <p:transition p14:dur="10" advTm="117999"/>
    </mc:Choice>
    <mc:Fallback xmlns="">
      <p:transition advTm="11799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61862" y="1677060"/>
            <a:ext cx="10812720" cy="4519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4000" b="1" dirty="0">
                <a:solidFill>
                  <a:srgbClr val="C00000"/>
                </a:solidFill>
                <a:latin typeface="+mn-lt"/>
              </a:rPr>
              <a:t>Planning Benefits</a:t>
            </a: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xmlns=""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ontent Placeholder 2">
            <a:extLst>
              <a:ext uri="{FF2B5EF4-FFF2-40B4-BE49-F238E27FC236}">
                <a16:creationId xmlns:a16="http://schemas.microsoft.com/office/drawing/2014/main" xmlns="" id="{47C94C8E-2FF8-3CBB-9AC2-E2D0BB66B07A}"/>
              </a:ext>
            </a:extLst>
          </p:cNvPr>
          <p:cNvSpPr txBox="1">
            <a:spLocks/>
          </p:cNvSpPr>
          <p:nvPr/>
        </p:nvSpPr>
        <p:spPr>
          <a:xfrm>
            <a:off x="561862" y="1776932"/>
            <a:ext cx="10454976" cy="2374655"/>
          </a:xfrm>
          <a:prstGeom prst="rect">
            <a:avLst/>
          </a:prstGeom>
        </p:spPr>
        <p:txBody>
          <a:bodyPr vert="horz" lIns="91440" tIns="45720" rIns="91440" bIns="45720" rtlCol="0" anchor="ctr">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helps identify goals</a:t>
            </a:r>
          </a:p>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Controls the organization standard</a:t>
            </a:r>
          </a:p>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provides direction and </a:t>
            </a:r>
            <a:r>
              <a:rPr lang="en-US" sz="3200" dirty="0">
                <a:solidFill>
                  <a:schemeClr val="tx1"/>
                </a:solidFill>
                <a:highlight>
                  <a:srgbClr val="FFFFFF"/>
                </a:highlight>
                <a:latin typeface="Google Sans"/>
              </a:rPr>
              <a:t>improves </a:t>
            </a:r>
            <a:r>
              <a:rPr lang="en-US" sz="3200" dirty="0">
                <a:solidFill>
                  <a:schemeClr val="tx1"/>
                </a:solidFill>
              </a:rPr>
              <a:t>action orientation</a:t>
            </a:r>
            <a:r>
              <a:rPr lang="en-US" sz="3200" b="1" dirty="0"/>
              <a:t>.</a:t>
            </a:r>
          </a:p>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involves choice</a:t>
            </a:r>
          </a:p>
        </p:txBody>
      </p:sp>
      <p:sp>
        <p:nvSpPr>
          <p:cNvPr id="5" name="Content Placeholder 2">
            <a:extLst>
              <a:ext uri="{FF2B5EF4-FFF2-40B4-BE49-F238E27FC236}">
                <a16:creationId xmlns:a16="http://schemas.microsoft.com/office/drawing/2014/main" xmlns="" id="{A4A5A0D8-2A6A-8FF9-17A9-31412AD82AA1}"/>
              </a:ext>
            </a:extLst>
          </p:cNvPr>
          <p:cNvSpPr txBox="1">
            <a:spLocks/>
          </p:cNvSpPr>
          <p:nvPr/>
        </p:nvSpPr>
        <p:spPr>
          <a:xfrm>
            <a:off x="627576" y="3656932"/>
            <a:ext cx="10454976" cy="2374655"/>
          </a:xfrm>
          <a:prstGeom prst="rect">
            <a:avLst/>
          </a:prstGeom>
        </p:spPr>
        <p:txBody>
          <a:bodyPr vert="horz" lIns="91440" tIns="45720" rIns="91440" bIns="45720" rtlCol="0" anchor="ctr">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ar-EG" sz="2800" b="1" dirty="0">
                <a:solidFill>
                  <a:srgbClr val="202124"/>
                </a:solidFill>
                <a:highlight>
                  <a:srgbClr val="FFFFFF"/>
                </a:highlight>
                <a:latin typeface="Google Sans"/>
              </a:rPr>
              <a:t>يساعد التخطيط على تحديد الأهداف</a:t>
            </a:r>
          </a:p>
          <a:p>
            <a:r>
              <a:rPr lang="ar-EG" sz="2800" b="1" dirty="0">
                <a:solidFill>
                  <a:srgbClr val="202124"/>
                </a:solidFill>
                <a:highlight>
                  <a:srgbClr val="FFFFFF"/>
                </a:highlight>
                <a:latin typeface="Google Sans"/>
              </a:rPr>
              <a:t>يتحكم التخطيط في معايير المنظمة</a:t>
            </a:r>
          </a:p>
          <a:p>
            <a:r>
              <a:rPr lang="ar-EG" sz="2800" b="1" dirty="0">
                <a:solidFill>
                  <a:srgbClr val="202124"/>
                </a:solidFill>
                <a:highlight>
                  <a:srgbClr val="FFFFFF"/>
                </a:highlight>
                <a:latin typeface="Google Sans"/>
              </a:rPr>
              <a:t>يوفر التخطيط التوجيه ويحسن توجه العمل.</a:t>
            </a:r>
          </a:p>
          <a:p>
            <a:r>
              <a:rPr lang="ar-EG" sz="2800" b="1" dirty="0">
                <a:solidFill>
                  <a:srgbClr val="202124"/>
                </a:solidFill>
                <a:highlight>
                  <a:srgbClr val="FFFFFF"/>
                </a:highlight>
                <a:latin typeface="Google Sans"/>
              </a:rPr>
              <a:t>يتضمن التخطيط الاختيار</a:t>
            </a:r>
            <a:endParaRPr lang="en-US" sz="2800" dirty="0">
              <a:solidFill>
                <a:srgbClr val="202124"/>
              </a:solidFill>
              <a:highlight>
                <a:srgbClr val="FFFFFF"/>
              </a:highlight>
              <a:latin typeface="Google Sans"/>
            </a:endParaRPr>
          </a:p>
        </p:txBody>
      </p:sp>
      <p:sp>
        <p:nvSpPr>
          <p:cNvPr id="6" name="Title 1">
            <a:extLst>
              <a:ext uri="{FF2B5EF4-FFF2-40B4-BE49-F238E27FC236}">
                <a16:creationId xmlns:a16="http://schemas.microsoft.com/office/drawing/2014/main" xmlns="" id="{4500A46D-374C-EB44-6641-BE7FE64F74EB}"/>
              </a:ext>
            </a:extLst>
          </p:cNvPr>
          <p:cNvSpPr txBox="1">
            <a:spLocks/>
          </p:cNvSpPr>
          <p:nvPr/>
        </p:nvSpPr>
        <p:spPr>
          <a:xfrm>
            <a:off x="8618482" y="813928"/>
            <a:ext cx="2993859"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r"/>
            <a:r>
              <a:rPr lang="ar-EG" altLang="en-US" sz="3200" b="1" dirty="0">
                <a:solidFill>
                  <a:srgbClr val="C00000"/>
                </a:solidFill>
                <a:latin typeface="+mn-lt"/>
              </a:rPr>
              <a:t>فوائد التخطيط</a:t>
            </a:r>
            <a:endParaRPr lang="en-US" altLang="en-US" sz="3200" b="1" dirty="0">
              <a:solidFill>
                <a:srgbClr val="C00000"/>
              </a:solidFill>
              <a:latin typeface="+mn-lt"/>
            </a:endParaRPr>
          </a:p>
        </p:txBody>
      </p:sp>
    </p:spTree>
    <p:extLst>
      <p:ext uri="{BB962C8B-B14F-4D97-AF65-F5344CB8AC3E}">
        <p14:creationId xmlns:p14="http://schemas.microsoft.com/office/powerpoint/2010/main" val="775827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61862" y="1677060"/>
            <a:ext cx="10812720" cy="4519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4000" b="1" dirty="0">
                <a:solidFill>
                  <a:srgbClr val="C00000"/>
                </a:solidFill>
                <a:latin typeface="+mn-lt"/>
              </a:rPr>
              <a:t>Planning Benefits, </a:t>
            </a:r>
            <a:r>
              <a:rPr lang="en-US" altLang="en-US" sz="4000" b="1" dirty="0" err="1">
                <a:solidFill>
                  <a:srgbClr val="C00000"/>
                </a:solidFill>
                <a:latin typeface="+mn-lt"/>
              </a:rPr>
              <a:t>Con’t</a:t>
            </a:r>
            <a:endParaRPr lang="en-US" altLang="en-US" sz="4000" b="1" dirty="0">
              <a:solidFill>
                <a:srgbClr val="C00000"/>
              </a:solidFill>
              <a:latin typeface="+mn-lt"/>
            </a:endParaRP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xmlns=""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ontent Placeholder 2">
            <a:extLst>
              <a:ext uri="{FF2B5EF4-FFF2-40B4-BE49-F238E27FC236}">
                <a16:creationId xmlns:a16="http://schemas.microsoft.com/office/drawing/2014/main" xmlns="" id="{47C94C8E-2FF8-3CBB-9AC2-E2D0BB66B07A}"/>
              </a:ext>
            </a:extLst>
          </p:cNvPr>
          <p:cNvSpPr txBox="1">
            <a:spLocks/>
          </p:cNvSpPr>
          <p:nvPr/>
        </p:nvSpPr>
        <p:spPr>
          <a:xfrm>
            <a:off x="561862" y="1713870"/>
            <a:ext cx="10454976" cy="2122407"/>
          </a:xfrm>
          <a:prstGeom prst="rect">
            <a:avLst/>
          </a:prstGeom>
        </p:spPr>
        <p:txBody>
          <a:bodyPr vert="horz" lIns="91440" tIns="45720" rIns="91440" bIns="45720" rtlCol="0" anchor="ctr">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l" rtl="0">
              <a:buNone/>
            </a:pPr>
            <a:r>
              <a:rPr lang="en-US" b="1" dirty="0">
                <a:solidFill>
                  <a:srgbClr val="202124"/>
                </a:solidFill>
                <a:highlight>
                  <a:srgbClr val="FFFFFF"/>
                </a:highlight>
                <a:latin typeface="Google Sans"/>
              </a:rPr>
              <a:t>Planning</a:t>
            </a:r>
            <a:r>
              <a:rPr lang="en-US" dirty="0">
                <a:solidFill>
                  <a:srgbClr val="202124"/>
                </a:solidFill>
                <a:highlight>
                  <a:srgbClr val="FFFFFF"/>
                </a:highlight>
                <a:latin typeface="Google Sans"/>
              </a:rPr>
              <a:t> improves efficiency, control and time management</a:t>
            </a:r>
          </a:p>
          <a:p>
            <a:pPr marL="0" indent="0" algn="l" rtl="0">
              <a:buNone/>
            </a:pPr>
            <a:r>
              <a:rPr lang="en-US" b="1" dirty="0">
                <a:solidFill>
                  <a:srgbClr val="202124"/>
                </a:solidFill>
                <a:highlight>
                  <a:srgbClr val="FFFFFF"/>
                </a:highlight>
                <a:latin typeface="Google Sans"/>
              </a:rPr>
              <a:t>Planning</a:t>
            </a:r>
            <a:r>
              <a:rPr lang="en-US" dirty="0">
                <a:solidFill>
                  <a:srgbClr val="202124"/>
                </a:solidFill>
                <a:highlight>
                  <a:srgbClr val="FFFFFF"/>
                </a:highlight>
                <a:latin typeface="Google Sans"/>
              </a:rPr>
              <a:t> allows flexibility and improve focus</a:t>
            </a:r>
          </a:p>
          <a:p>
            <a:pPr marL="0" indent="0" algn="l" rtl="0">
              <a:buNone/>
            </a:pPr>
            <a:r>
              <a:rPr lang="en-US" b="1" dirty="0">
                <a:solidFill>
                  <a:srgbClr val="202124"/>
                </a:solidFill>
                <a:highlight>
                  <a:srgbClr val="FFFFFF"/>
                </a:highlight>
                <a:latin typeface="Google Sans"/>
              </a:rPr>
              <a:t>Planning</a:t>
            </a:r>
            <a:r>
              <a:rPr lang="en-US" dirty="0">
                <a:solidFill>
                  <a:srgbClr val="202124"/>
                </a:solidFill>
                <a:highlight>
                  <a:srgbClr val="FFFFFF"/>
                </a:highlight>
                <a:latin typeface="Google Sans"/>
              </a:rPr>
              <a:t> Enhances cooperation and coordination</a:t>
            </a:r>
          </a:p>
          <a:p>
            <a:pPr marL="0" indent="0" algn="l" rtl="0">
              <a:buNone/>
            </a:pPr>
            <a:r>
              <a:rPr lang="en-US" b="1" dirty="0">
                <a:solidFill>
                  <a:srgbClr val="202124"/>
                </a:solidFill>
                <a:highlight>
                  <a:srgbClr val="FFFFFF"/>
                </a:highlight>
                <a:latin typeface="Google Sans"/>
              </a:rPr>
              <a:t>Planning</a:t>
            </a:r>
            <a:r>
              <a:rPr lang="en-US" dirty="0">
                <a:solidFill>
                  <a:srgbClr val="202124"/>
                </a:solidFill>
                <a:highlight>
                  <a:srgbClr val="FFFFFF"/>
                </a:highlight>
                <a:latin typeface="Google Sans"/>
              </a:rPr>
              <a:t> Optimizes resource allocation and improves resource utilization</a:t>
            </a:r>
          </a:p>
          <a:p>
            <a:pPr marL="0" indent="0" algn="l" rtl="0">
              <a:buNone/>
            </a:pPr>
            <a:r>
              <a:rPr lang="en-US" b="1" dirty="0">
                <a:solidFill>
                  <a:srgbClr val="202124"/>
                </a:solidFill>
                <a:highlight>
                  <a:srgbClr val="FFFFFF"/>
                </a:highlight>
                <a:latin typeface="Google Sans"/>
              </a:rPr>
              <a:t>Planning</a:t>
            </a:r>
            <a:r>
              <a:rPr lang="en-US" dirty="0">
                <a:solidFill>
                  <a:srgbClr val="202124"/>
                </a:solidFill>
                <a:highlight>
                  <a:srgbClr val="FFFFFF"/>
                </a:highlight>
                <a:latin typeface="Google Sans"/>
              </a:rPr>
              <a:t> gives Effective results</a:t>
            </a:r>
          </a:p>
        </p:txBody>
      </p:sp>
      <p:sp>
        <p:nvSpPr>
          <p:cNvPr id="6" name="TextBox 5">
            <a:extLst>
              <a:ext uri="{FF2B5EF4-FFF2-40B4-BE49-F238E27FC236}">
                <a16:creationId xmlns:a16="http://schemas.microsoft.com/office/drawing/2014/main" xmlns="" id="{88CCB22A-B6C6-C7CA-6FEF-605352F633B8}"/>
              </a:ext>
            </a:extLst>
          </p:cNvPr>
          <p:cNvSpPr txBox="1"/>
          <p:nvPr/>
        </p:nvSpPr>
        <p:spPr>
          <a:xfrm>
            <a:off x="4739125" y="3836277"/>
            <a:ext cx="6274676" cy="1938992"/>
          </a:xfrm>
          <a:prstGeom prst="rect">
            <a:avLst/>
          </a:prstGeom>
          <a:noFill/>
        </p:spPr>
        <p:txBody>
          <a:bodyPr wrap="square">
            <a:spAutoFit/>
          </a:bodyPr>
          <a:lstStyle/>
          <a:p>
            <a:pPr algn="r" rtl="1"/>
            <a:r>
              <a:rPr lang="ar-EG" sz="2400" b="1" dirty="0">
                <a:solidFill>
                  <a:srgbClr val="202124"/>
                </a:solidFill>
                <a:highlight>
                  <a:srgbClr val="FFFFFF"/>
                </a:highlight>
                <a:latin typeface="Google Sans"/>
              </a:rPr>
              <a:t>التخطيط يحسن الكفاءة والتحكم وإدارة الوقت</a:t>
            </a:r>
          </a:p>
          <a:p>
            <a:pPr algn="r" rtl="1"/>
            <a:r>
              <a:rPr lang="ar-EG" sz="2400" b="1" dirty="0">
                <a:solidFill>
                  <a:srgbClr val="202124"/>
                </a:solidFill>
                <a:highlight>
                  <a:srgbClr val="FFFFFF"/>
                </a:highlight>
                <a:latin typeface="Google Sans"/>
              </a:rPr>
              <a:t>التخطيط يسمح بالمرونة ويحسن التركيز</a:t>
            </a:r>
          </a:p>
          <a:p>
            <a:pPr algn="r" rtl="1"/>
            <a:r>
              <a:rPr lang="ar-EG" sz="2400" b="1" dirty="0">
                <a:solidFill>
                  <a:srgbClr val="202124"/>
                </a:solidFill>
                <a:highlight>
                  <a:srgbClr val="FFFFFF"/>
                </a:highlight>
                <a:latin typeface="Google Sans"/>
              </a:rPr>
              <a:t>التخطيط يعزز التعاون والتنسيق</a:t>
            </a:r>
          </a:p>
          <a:p>
            <a:pPr algn="r" rtl="1"/>
            <a:r>
              <a:rPr lang="ar-EG" sz="2400" b="1" dirty="0">
                <a:solidFill>
                  <a:srgbClr val="202124"/>
                </a:solidFill>
                <a:highlight>
                  <a:srgbClr val="FFFFFF"/>
                </a:highlight>
                <a:latin typeface="Google Sans"/>
              </a:rPr>
              <a:t>التخطيط يحسن تخصيص الموارد ويحسن استخدامها</a:t>
            </a:r>
          </a:p>
          <a:p>
            <a:pPr algn="r" rtl="1"/>
            <a:r>
              <a:rPr lang="ar-EG" sz="2400" b="1" dirty="0">
                <a:solidFill>
                  <a:srgbClr val="202124"/>
                </a:solidFill>
                <a:highlight>
                  <a:srgbClr val="FFFFFF"/>
                </a:highlight>
                <a:latin typeface="Google Sans"/>
              </a:rPr>
              <a:t>التخطيط يعطي نتائج فعالة</a:t>
            </a:r>
            <a:endParaRPr lang="en-US" sz="2400" dirty="0">
              <a:solidFill>
                <a:srgbClr val="202124"/>
              </a:solidFill>
              <a:highlight>
                <a:srgbClr val="FFFFFF"/>
              </a:highlight>
              <a:latin typeface="Google Sans"/>
            </a:endParaRPr>
          </a:p>
        </p:txBody>
      </p:sp>
      <p:sp>
        <p:nvSpPr>
          <p:cNvPr id="8" name="Title 1">
            <a:extLst>
              <a:ext uri="{FF2B5EF4-FFF2-40B4-BE49-F238E27FC236}">
                <a16:creationId xmlns:a16="http://schemas.microsoft.com/office/drawing/2014/main" xmlns="" id="{D0DB9ED7-8F9D-22CC-649D-8EBC4D2C2005}"/>
              </a:ext>
            </a:extLst>
          </p:cNvPr>
          <p:cNvSpPr txBox="1">
            <a:spLocks/>
          </p:cNvSpPr>
          <p:nvPr/>
        </p:nvSpPr>
        <p:spPr>
          <a:xfrm>
            <a:off x="8618482" y="813928"/>
            <a:ext cx="2993859"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r"/>
            <a:r>
              <a:rPr lang="ar-EG" altLang="en-US" sz="3200" b="1" dirty="0">
                <a:solidFill>
                  <a:srgbClr val="C00000"/>
                </a:solidFill>
                <a:latin typeface="+mn-lt"/>
              </a:rPr>
              <a:t>تابع فوائد التخطيط</a:t>
            </a:r>
            <a:endParaRPr lang="en-US" altLang="en-US" sz="3200" b="1" dirty="0">
              <a:solidFill>
                <a:srgbClr val="C00000"/>
              </a:solidFill>
              <a:latin typeface="+mn-lt"/>
            </a:endParaRPr>
          </a:p>
        </p:txBody>
      </p:sp>
    </p:spTree>
    <p:extLst>
      <p:ext uri="{BB962C8B-B14F-4D97-AF65-F5344CB8AC3E}">
        <p14:creationId xmlns:p14="http://schemas.microsoft.com/office/powerpoint/2010/main" val="3770447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61862" y="16770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2417230" y="838860"/>
            <a:ext cx="5170049"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r>
              <a:rPr lang="en-US" altLang="en-US" sz="3600" b="1" dirty="0">
                <a:solidFill>
                  <a:srgbClr val="C00000"/>
                </a:solidFill>
                <a:latin typeface="+mn-lt"/>
              </a:rPr>
              <a:t>Why Should We Plan?</a:t>
            </a: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xmlns=""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5" name="Diagram 4">
            <a:extLst>
              <a:ext uri="{FF2B5EF4-FFF2-40B4-BE49-F238E27FC236}">
                <a16:creationId xmlns:a16="http://schemas.microsoft.com/office/drawing/2014/main" xmlns="" id="{3D7838A8-4E4D-7091-318C-EA37D558D7E9}"/>
              </a:ext>
            </a:extLst>
          </p:cNvPr>
          <p:cNvGraphicFramePr/>
          <p:nvPr>
            <p:extLst>
              <p:ext uri="{D42A27DB-BD31-4B8C-83A1-F6EECF244321}">
                <p14:modId xmlns:p14="http://schemas.microsoft.com/office/powerpoint/2010/main" val="1075157316"/>
              </p:ext>
            </p:extLst>
          </p:nvPr>
        </p:nvGraphicFramePr>
        <p:xfrm>
          <a:off x="430435" y="2223966"/>
          <a:ext cx="5996593" cy="3276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 name="Diagram 1">
            <a:extLst>
              <a:ext uri="{FF2B5EF4-FFF2-40B4-BE49-F238E27FC236}">
                <a16:creationId xmlns:a16="http://schemas.microsoft.com/office/drawing/2014/main" xmlns="" id="{3786C6AF-15F7-1E1B-7BBE-9478619248A0}"/>
              </a:ext>
            </a:extLst>
          </p:cNvPr>
          <p:cNvGraphicFramePr/>
          <p:nvPr>
            <p:extLst>
              <p:ext uri="{D42A27DB-BD31-4B8C-83A1-F6EECF244321}">
                <p14:modId xmlns:p14="http://schemas.microsoft.com/office/powerpoint/2010/main" val="368744969"/>
              </p:ext>
            </p:extLst>
          </p:nvPr>
        </p:nvGraphicFramePr>
        <p:xfrm>
          <a:off x="6096000" y="1923393"/>
          <a:ext cx="5094012" cy="381525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Title 1">
            <a:extLst>
              <a:ext uri="{FF2B5EF4-FFF2-40B4-BE49-F238E27FC236}">
                <a16:creationId xmlns:a16="http://schemas.microsoft.com/office/drawing/2014/main" xmlns="" id="{D290615A-CFB8-214F-4390-4B8632C7BA6E}"/>
              </a:ext>
            </a:extLst>
          </p:cNvPr>
          <p:cNvSpPr txBox="1">
            <a:spLocks/>
          </p:cNvSpPr>
          <p:nvPr/>
        </p:nvSpPr>
        <p:spPr>
          <a:xfrm>
            <a:off x="8271641" y="813928"/>
            <a:ext cx="4234078"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r"/>
            <a:r>
              <a:rPr lang="ar-EG" altLang="en-US" sz="3600" b="1" dirty="0">
                <a:solidFill>
                  <a:srgbClr val="C00000"/>
                </a:solidFill>
                <a:latin typeface="+mn-lt"/>
              </a:rPr>
              <a:t>لماذا يجب علينا التخطيط؟ </a:t>
            </a:r>
            <a:endParaRPr lang="en-US" altLang="en-US" sz="3600" b="1" dirty="0">
              <a:solidFill>
                <a:srgbClr val="C00000"/>
              </a:solidFill>
              <a:latin typeface="+mn-lt"/>
            </a:endParaRPr>
          </a:p>
        </p:txBody>
      </p:sp>
    </p:spTree>
    <p:extLst>
      <p:ext uri="{BB962C8B-B14F-4D97-AF65-F5344CB8AC3E}">
        <p14:creationId xmlns:p14="http://schemas.microsoft.com/office/powerpoint/2010/main" val="2753853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4316" y="1826060"/>
            <a:ext cx="61982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536229" y="987860"/>
            <a:ext cx="5494457"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3200" b="1" dirty="0">
                <a:solidFill>
                  <a:srgbClr val="C00000"/>
                </a:solidFill>
                <a:latin typeface="+mn-lt"/>
              </a:rPr>
              <a:t>Why Should We Plan?, </a:t>
            </a:r>
            <a:r>
              <a:rPr lang="en-US" altLang="en-US" sz="3200" b="1" dirty="0" err="1">
                <a:solidFill>
                  <a:srgbClr val="C00000"/>
                </a:solidFill>
                <a:latin typeface="+mn-lt"/>
              </a:rPr>
              <a:t>Con’t</a:t>
            </a:r>
            <a:endParaRPr lang="en-US" altLang="en-US" sz="3200" b="1" dirty="0">
              <a:solidFill>
                <a:srgbClr val="C00000"/>
              </a:solidFill>
              <a:latin typeface="+mn-lt"/>
            </a:endParaRP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xmlns=""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2">
            <a:extLst>
              <a:ext uri="{FF2B5EF4-FFF2-40B4-BE49-F238E27FC236}">
                <a16:creationId xmlns:a16="http://schemas.microsoft.com/office/drawing/2014/main" xmlns="" id="{47C94C8E-2FF8-3CBB-9AC2-E2D0BB66B07A}"/>
              </a:ext>
            </a:extLst>
          </p:cNvPr>
          <p:cNvSpPr txBox="1">
            <a:spLocks/>
          </p:cNvSpPr>
          <p:nvPr/>
        </p:nvSpPr>
        <p:spPr>
          <a:xfrm>
            <a:off x="230202" y="2240057"/>
            <a:ext cx="6198285" cy="3489859"/>
          </a:xfrm>
          <a:prstGeom prst="rect">
            <a:avLst/>
          </a:prstGeom>
        </p:spPr>
        <p:txBody>
          <a:bodyPr vert="horz" lIns="91440" tIns="45720" rIns="91440" bIns="45720" rtlCol="0" anchor="ctr">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Better leadership and </a:t>
            </a:r>
            <a:r>
              <a:rPr lang="en-US" altLang="ar-SA" sz="1800" b="1" dirty="0">
                <a:solidFill>
                  <a:schemeClr val="tx1"/>
                </a:solidFill>
              </a:rPr>
              <a:t>Gives the organization a sense of direction</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A clearly defined mission, vision, and strategy </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A clear picture of trends which may impact the organization now and</a:t>
            </a:r>
            <a:r>
              <a:rPr lang="ar-EG" altLang="en-US" sz="1800" b="1" dirty="0">
                <a:solidFill>
                  <a:schemeClr val="tx1"/>
                </a:solidFill>
                <a:ea typeface="Geneva" pitchFamily="1" charset="-128"/>
                <a:cs typeface="Times New Roman" panose="02020603050405020304" pitchFamily="18" charset="0"/>
              </a:rPr>
              <a:t> </a:t>
            </a:r>
            <a:r>
              <a:rPr lang="en-US" altLang="en-US" sz="1800" b="1" dirty="0">
                <a:solidFill>
                  <a:schemeClr val="tx1"/>
                </a:solidFill>
                <a:ea typeface="Geneva" pitchFamily="1" charset="-128"/>
                <a:cs typeface="Times New Roman" panose="02020603050405020304" pitchFamily="18" charset="0"/>
              </a:rPr>
              <a:t>in the future</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Identification of short- and long-term “attention” areas</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Specific plans to improve performance and </a:t>
            </a:r>
            <a:r>
              <a:rPr lang="en-US" altLang="ar-SA" sz="1800" b="1" dirty="0">
                <a:solidFill>
                  <a:schemeClr val="tx1"/>
                </a:solidFill>
              </a:rPr>
              <a:t>to anticipate future change</a:t>
            </a:r>
            <a:endParaRPr lang="en-US" altLang="en-US" sz="1800" b="1" spc="-40" dirty="0">
              <a:solidFill>
                <a:schemeClr val="tx1"/>
              </a:solidFill>
              <a:ea typeface="Geneva" pitchFamily="1" charset="-128"/>
              <a:cs typeface="Times New Roman" panose="02020603050405020304" pitchFamily="18" charset="0"/>
            </a:endParaRP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Consistent, sustained success, as opposed to marginal success</a:t>
            </a:r>
          </a:p>
          <a:p>
            <a:pPr algn="l" rtl="0">
              <a:buFont typeface="Wingdings" panose="05000000000000000000" pitchFamily="2" charset="2"/>
              <a:buChar char="v"/>
            </a:pPr>
            <a:r>
              <a:rPr lang="en-US" altLang="ar-SA" sz="1800" b="1" dirty="0">
                <a:solidFill>
                  <a:schemeClr val="tx1"/>
                </a:solidFill>
              </a:rPr>
              <a:t>Involve staff in decision making and more </a:t>
            </a:r>
            <a:r>
              <a:rPr lang="en-US" altLang="en-US" sz="1800" b="1" dirty="0">
                <a:solidFill>
                  <a:schemeClr val="tx1"/>
                </a:solidFill>
                <a:ea typeface="Geneva" pitchFamily="1" charset="-128"/>
                <a:cs typeface="Times New Roman" panose="02020603050405020304" pitchFamily="18" charset="0"/>
              </a:rPr>
              <a:t>cohesive team</a:t>
            </a:r>
          </a:p>
          <a:p>
            <a:pPr algn="l" rtl="0">
              <a:buFont typeface="Wingdings" panose="05000000000000000000" pitchFamily="2" charset="2"/>
              <a:buChar char="v"/>
            </a:pPr>
            <a:r>
              <a:rPr lang="en-US" altLang="ar-SA" sz="1800" b="1" dirty="0">
                <a:solidFill>
                  <a:schemeClr val="tx1"/>
                </a:solidFill>
              </a:rPr>
              <a:t>Helps coordinate the different functions and departments</a:t>
            </a:r>
          </a:p>
          <a:p>
            <a:pPr algn="l" rtl="0">
              <a:buFont typeface="Wingdings" panose="05000000000000000000" pitchFamily="2" charset="2"/>
              <a:buChar char="v"/>
            </a:pPr>
            <a:r>
              <a:rPr lang="en-US" altLang="ar-SA" sz="1800" b="1" dirty="0">
                <a:solidFill>
                  <a:schemeClr val="tx1"/>
                </a:solidFill>
              </a:rPr>
              <a:t>Facilitate control and demonstrate accountability</a:t>
            </a:r>
          </a:p>
          <a:p>
            <a:pPr algn="l" rtl="0">
              <a:buFont typeface="Wingdings" panose="05000000000000000000" pitchFamily="2" charset="2"/>
              <a:buChar char="v"/>
            </a:pPr>
            <a:r>
              <a:rPr lang="en-US" altLang="ar-SA" sz="1800" b="1" dirty="0">
                <a:solidFill>
                  <a:schemeClr val="tx1"/>
                </a:solidFill>
              </a:rPr>
              <a:t>Want to plan change, not become a victim of change</a:t>
            </a:r>
          </a:p>
        </p:txBody>
      </p:sp>
      <p:sp>
        <p:nvSpPr>
          <p:cNvPr id="2" name="Rectangle: Rounded Corners 1">
            <a:extLst>
              <a:ext uri="{FF2B5EF4-FFF2-40B4-BE49-F238E27FC236}">
                <a16:creationId xmlns:a16="http://schemas.microsoft.com/office/drawing/2014/main" xmlns="" id="{202D3C00-26A2-8F40-A083-E3409A92746F}"/>
              </a:ext>
            </a:extLst>
          </p:cNvPr>
          <p:cNvSpPr/>
          <p:nvPr/>
        </p:nvSpPr>
        <p:spPr>
          <a:xfrm>
            <a:off x="6547945" y="1852337"/>
            <a:ext cx="549445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spcBef>
                <a:spcPts val="0"/>
              </a:spcBef>
              <a:buFont typeface="Arial" panose="020B0604020202020204" pitchFamily="34" charset="0"/>
              <a:buChar char="•"/>
              <a:defRPr/>
            </a:pPr>
            <a:r>
              <a:rPr lang="ar-EG" altLang="en-US" b="1" dirty="0">
                <a:solidFill>
                  <a:schemeClr val="tx1"/>
                </a:solidFill>
                <a:ea typeface="Geneva" pitchFamily="1" charset="-128"/>
                <a:cs typeface="Times New Roman" panose="02020603050405020304" pitchFamily="18" charset="0"/>
              </a:rPr>
              <a:t>قيادة أفضل وتمنح المنظمة إحساسًا بالاتجاه</a:t>
            </a:r>
          </a:p>
          <a:p>
            <a:pPr marL="285750" indent="-285750" algn="r" rtl="1">
              <a:spcBef>
                <a:spcPts val="0"/>
              </a:spcBef>
              <a:buFont typeface="Arial" panose="020B0604020202020204" pitchFamily="34" charset="0"/>
              <a:buChar char="•"/>
              <a:defRPr/>
            </a:pPr>
            <a:r>
              <a:rPr lang="ar-EG" altLang="en-US" b="1" dirty="0">
                <a:solidFill>
                  <a:schemeClr val="tx1"/>
                </a:solidFill>
                <a:ea typeface="Geneva" pitchFamily="1" charset="-128"/>
                <a:cs typeface="Times New Roman" panose="02020603050405020304" pitchFamily="18" charset="0"/>
              </a:rPr>
              <a:t>رسالة ورؤية واستراتيجية محددة بوضوح</a:t>
            </a:r>
          </a:p>
          <a:p>
            <a:pPr marL="285750" indent="-285750" algn="r" rtl="1">
              <a:spcBef>
                <a:spcPts val="0"/>
              </a:spcBef>
              <a:buFont typeface="Arial" panose="020B0604020202020204" pitchFamily="34" charset="0"/>
              <a:buChar char="•"/>
              <a:defRPr/>
            </a:pPr>
            <a:r>
              <a:rPr lang="ar-EG" altLang="en-US" b="1" dirty="0">
                <a:solidFill>
                  <a:schemeClr val="tx1"/>
                </a:solidFill>
                <a:ea typeface="Geneva" pitchFamily="1" charset="-128"/>
                <a:cs typeface="Times New Roman" panose="02020603050405020304" pitchFamily="18" charset="0"/>
              </a:rPr>
              <a:t>صورة واضحة للاتجاهات التي قد تؤثر على المنظمة الآن وفي المستقبل</a:t>
            </a:r>
          </a:p>
          <a:p>
            <a:pPr marL="285750" indent="-285750" algn="r" rtl="1">
              <a:spcBef>
                <a:spcPts val="0"/>
              </a:spcBef>
              <a:buFont typeface="Arial" panose="020B0604020202020204" pitchFamily="34" charset="0"/>
              <a:buChar char="•"/>
              <a:defRPr/>
            </a:pPr>
            <a:r>
              <a:rPr lang="ar-EG" altLang="en-US" b="1" dirty="0">
                <a:solidFill>
                  <a:schemeClr val="tx1"/>
                </a:solidFill>
                <a:ea typeface="Geneva" pitchFamily="1" charset="-128"/>
                <a:cs typeface="Times New Roman" panose="02020603050405020304" pitchFamily="18" charset="0"/>
              </a:rPr>
              <a:t>تحديد مجالات "الاهتمام" قصيرة وطويلة الأجل</a:t>
            </a:r>
          </a:p>
          <a:p>
            <a:pPr marL="285750" indent="-285750" algn="r" rtl="1">
              <a:spcBef>
                <a:spcPts val="0"/>
              </a:spcBef>
              <a:buFont typeface="Arial" panose="020B0604020202020204" pitchFamily="34" charset="0"/>
              <a:buChar char="•"/>
              <a:defRPr/>
            </a:pPr>
            <a:r>
              <a:rPr lang="ar-EG" altLang="en-US" b="1" dirty="0">
                <a:solidFill>
                  <a:schemeClr val="tx1"/>
                </a:solidFill>
                <a:ea typeface="Geneva" pitchFamily="1" charset="-128"/>
                <a:cs typeface="Times New Roman" panose="02020603050405020304" pitchFamily="18" charset="0"/>
              </a:rPr>
              <a:t>خطط محددة لتحسين الأداء وتوقع التغيير المستقبلي</a:t>
            </a:r>
          </a:p>
          <a:p>
            <a:pPr marL="285750" indent="-285750" algn="r" rtl="1">
              <a:spcBef>
                <a:spcPts val="0"/>
              </a:spcBef>
              <a:buFont typeface="Arial" panose="020B0604020202020204" pitchFamily="34" charset="0"/>
              <a:buChar char="•"/>
              <a:defRPr/>
            </a:pPr>
            <a:r>
              <a:rPr lang="ar-EG" altLang="en-US" b="1" dirty="0">
                <a:solidFill>
                  <a:schemeClr val="tx1"/>
                </a:solidFill>
                <a:ea typeface="Geneva" pitchFamily="1" charset="-128"/>
                <a:cs typeface="Times New Roman" panose="02020603050405020304" pitchFamily="18" charset="0"/>
              </a:rPr>
              <a:t>نجاح ثابت ومستدام، على عكس النجاح الهامشي</a:t>
            </a:r>
          </a:p>
          <a:p>
            <a:pPr marL="285750" indent="-285750" algn="r" rtl="1">
              <a:spcBef>
                <a:spcPts val="0"/>
              </a:spcBef>
              <a:buFont typeface="Arial" panose="020B0604020202020204" pitchFamily="34" charset="0"/>
              <a:buChar char="•"/>
              <a:defRPr/>
            </a:pPr>
            <a:r>
              <a:rPr lang="ar-EG" altLang="en-US" b="1" dirty="0">
                <a:solidFill>
                  <a:schemeClr val="tx1"/>
                </a:solidFill>
                <a:ea typeface="Geneva" pitchFamily="1" charset="-128"/>
                <a:cs typeface="Times New Roman" panose="02020603050405020304" pitchFamily="18" charset="0"/>
              </a:rPr>
              <a:t>إشراك الموظفين في صنع القرار وفريق أكثر تماسكًا</a:t>
            </a:r>
          </a:p>
          <a:p>
            <a:pPr marL="285750" indent="-285750" algn="r" rtl="1">
              <a:spcBef>
                <a:spcPts val="0"/>
              </a:spcBef>
              <a:buFont typeface="Arial" panose="020B0604020202020204" pitchFamily="34" charset="0"/>
              <a:buChar char="•"/>
              <a:defRPr/>
            </a:pPr>
            <a:r>
              <a:rPr lang="ar-EG" altLang="en-US" b="1" dirty="0">
                <a:solidFill>
                  <a:schemeClr val="tx1"/>
                </a:solidFill>
                <a:ea typeface="Geneva" pitchFamily="1" charset="-128"/>
                <a:cs typeface="Times New Roman" panose="02020603050405020304" pitchFamily="18" charset="0"/>
              </a:rPr>
              <a:t>يساعد في تنسيق الوظائف والأقسام المختلفة</a:t>
            </a:r>
          </a:p>
          <a:p>
            <a:pPr marL="285750" indent="-285750" algn="r" rtl="1">
              <a:spcBef>
                <a:spcPts val="0"/>
              </a:spcBef>
              <a:buFont typeface="Arial" panose="020B0604020202020204" pitchFamily="34" charset="0"/>
              <a:buChar char="•"/>
              <a:defRPr/>
            </a:pPr>
            <a:r>
              <a:rPr lang="ar-EG" altLang="en-US" b="1" dirty="0">
                <a:solidFill>
                  <a:schemeClr val="tx1"/>
                </a:solidFill>
                <a:ea typeface="Geneva" pitchFamily="1" charset="-128"/>
                <a:cs typeface="Times New Roman" panose="02020603050405020304" pitchFamily="18" charset="0"/>
              </a:rPr>
              <a:t>تسهيل السيطرة وإظهار المساءلة</a:t>
            </a:r>
          </a:p>
          <a:p>
            <a:pPr marL="285750" indent="-285750" algn="r" rtl="1">
              <a:spcBef>
                <a:spcPts val="0"/>
              </a:spcBef>
              <a:buFont typeface="Arial" panose="020B0604020202020204" pitchFamily="34" charset="0"/>
              <a:buChar char="•"/>
              <a:defRPr/>
            </a:pPr>
            <a:r>
              <a:rPr lang="ar-EG" altLang="en-US" b="1" dirty="0">
                <a:solidFill>
                  <a:schemeClr val="tx1"/>
                </a:solidFill>
                <a:ea typeface="Geneva" pitchFamily="1" charset="-128"/>
                <a:cs typeface="Times New Roman" panose="02020603050405020304" pitchFamily="18" charset="0"/>
              </a:rPr>
              <a:t>الرغبة في التخطيط للتغيير، وليس أن تصبح ضحية للتغيير</a:t>
            </a:r>
            <a:endParaRPr lang="en-US" altLang="ar-SA" b="1" dirty="0">
              <a:solidFill>
                <a:schemeClr val="tx1"/>
              </a:solidFill>
            </a:endParaRPr>
          </a:p>
        </p:txBody>
      </p:sp>
      <p:sp>
        <p:nvSpPr>
          <p:cNvPr id="6" name="Title 1">
            <a:extLst>
              <a:ext uri="{FF2B5EF4-FFF2-40B4-BE49-F238E27FC236}">
                <a16:creationId xmlns:a16="http://schemas.microsoft.com/office/drawing/2014/main" xmlns="" id="{51E2860D-DD64-FA2C-6A42-76F6F1BA69C4}"/>
              </a:ext>
            </a:extLst>
          </p:cNvPr>
          <p:cNvSpPr txBox="1">
            <a:spLocks/>
          </p:cNvSpPr>
          <p:nvPr/>
        </p:nvSpPr>
        <p:spPr>
          <a:xfrm>
            <a:off x="6030686" y="979196"/>
            <a:ext cx="676182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ar-EG" altLang="en-US" sz="3200" b="1" dirty="0">
                <a:solidFill>
                  <a:srgbClr val="C00000"/>
                </a:solidFill>
                <a:latin typeface="+mn-lt"/>
              </a:rPr>
              <a:t>لماذا يجب علينا التخطيط؟ تابع</a:t>
            </a:r>
            <a:endParaRPr lang="en-US" altLang="en-US" sz="3200" b="1" dirty="0">
              <a:solidFill>
                <a:srgbClr val="C00000"/>
              </a:solidFill>
              <a:latin typeface="+mn-lt"/>
            </a:endParaRPr>
          </a:p>
        </p:txBody>
      </p:sp>
    </p:spTree>
    <p:extLst>
      <p:ext uri="{BB962C8B-B14F-4D97-AF65-F5344CB8AC3E}">
        <p14:creationId xmlns:p14="http://schemas.microsoft.com/office/powerpoint/2010/main" val="2335945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48900" y="1749872"/>
            <a:ext cx="591556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DC589924-1DB7-7CDF-9111-01ED5D43B70D}"/>
              </a:ext>
            </a:extLst>
          </p:cNvPr>
          <p:cNvSpPr txBox="1"/>
          <p:nvPr/>
        </p:nvSpPr>
        <p:spPr>
          <a:xfrm>
            <a:off x="448044" y="1988485"/>
            <a:ext cx="5265684" cy="3785652"/>
          </a:xfrm>
          <a:prstGeom prst="rect">
            <a:avLst/>
          </a:prstGeom>
          <a:noFill/>
        </p:spPr>
        <p:txBody>
          <a:bodyPr wrap="square">
            <a:spAutoFit/>
          </a:bodyPr>
          <a:lstStyle/>
          <a:p>
            <a:pPr>
              <a:spcBef>
                <a:spcPct val="40000"/>
              </a:spcBef>
              <a:defRPr/>
            </a:pPr>
            <a:r>
              <a:rPr lang="en-US" sz="2000" b="1" dirty="0">
                <a:solidFill>
                  <a:srgbClr val="C00000"/>
                </a:solidFill>
                <a:latin typeface="Calibri" charset="0"/>
              </a:rPr>
              <a:t>Goals (also Objectives)</a:t>
            </a:r>
          </a:p>
          <a:p>
            <a:pPr lvl="1">
              <a:spcBef>
                <a:spcPct val="40000"/>
              </a:spcBef>
              <a:buClr>
                <a:schemeClr val="accent1">
                  <a:lumMod val="60000"/>
                  <a:lumOff val="40000"/>
                </a:schemeClr>
              </a:buClr>
              <a:defRPr/>
            </a:pPr>
            <a:r>
              <a:rPr lang="en-US" sz="2000" b="1" dirty="0">
                <a:latin typeface="Calibri" charset="0"/>
              </a:rPr>
              <a:t>Desired outcomes for individuals, groups, or entire organizations</a:t>
            </a:r>
          </a:p>
          <a:p>
            <a:pPr lvl="1">
              <a:spcBef>
                <a:spcPct val="40000"/>
              </a:spcBef>
              <a:buClr>
                <a:schemeClr val="accent1">
                  <a:lumMod val="60000"/>
                  <a:lumOff val="40000"/>
                </a:schemeClr>
              </a:buClr>
              <a:defRPr/>
            </a:pPr>
            <a:r>
              <a:rPr lang="en-US" sz="2000" b="1" dirty="0">
                <a:latin typeface="Calibri" charset="0"/>
              </a:rPr>
              <a:t>Provide direction and evaluation performance criteria</a:t>
            </a:r>
          </a:p>
          <a:p>
            <a:pPr>
              <a:spcBef>
                <a:spcPct val="40000"/>
              </a:spcBef>
              <a:defRPr/>
            </a:pPr>
            <a:r>
              <a:rPr lang="en-US" sz="2000" b="1" dirty="0">
                <a:solidFill>
                  <a:srgbClr val="C00000"/>
                </a:solidFill>
                <a:latin typeface="Calibri" charset="0"/>
              </a:rPr>
              <a:t>Plans</a:t>
            </a:r>
          </a:p>
          <a:p>
            <a:pPr lvl="1">
              <a:spcBef>
                <a:spcPct val="40000"/>
              </a:spcBef>
              <a:buClr>
                <a:schemeClr val="accent1">
                  <a:lumMod val="60000"/>
                  <a:lumOff val="40000"/>
                </a:schemeClr>
              </a:buClr>
              <a:defRPr/>
            </a:pPr>
            <a:r>
              <a:rPr lang="en-US" sz="2000" b="1" dirty="0">
                <a:latin typeface="Calibri" charset="0"/>
              </a:rPr>
              <a:t>Documents that outline how goals are to be accomplished</a:t>
            </a:r>
          </a:p>
          <a:p>
            <a:pPr lvl="1">
              <a:spcBef>
                <a:spcPct val="40000"/>
              </a:spcBef>
              <a:buClr>
                <a:schemeClr val="accent1">
                  <a:lumMod val="60000"/>
                  <a:lumOff val="40000"/>
                </a:schemeClr>
              </a:buClr>
              <a:defRPr/>
            </a:pPr>
            <a:r>
              <a:rPr lang="en-US" sz="2000" b="1" dirty="0">
                <a:latin typeface="Calibri" charset="0"/>
              </a:rPr>
              <a:t>Describe how resources are to be allocated and establish activity schedules</a:t>
            </a:r>
          </a:p>
        </p:txBody>
      </p:sp>
      <p:sp>
        <p:nvSpPr>
          <p:cNvPr id="7" name="TextBox 6">
            <a:extLst>
              <a:ext uri="{FF2B5EF4-FFF2-40B4-BE49-F238E27FC236}">
                <a16:creationId xmlns:a16="http://schemas.microsoft.com/office/drawing/2014/main" xmlns="" id="{3E069093-EC2C-1D5F-4AF0-2F0AC1ED08A9}"/>
              </a:ext>
            </a:extLst>
          </p:cNvPr>
          <p:cNvSpPr txBox="1"/>
          <p:nvPr/>
        </p:nvSpPr>
        <p:spPr>
          <a:xfrm>
            <a:off x="180431" y="1231650"/>
            <a:ext cx="3991303" cy="523220"/>
          </a:xfrm>
          <a:prstGeom prst="rect">
            <a:avLst/>
          </a:prstGeom>
          <a:noFill/>
        </p:spPr>
        <p:txBody>
          <a:bodyPr wrap="square">
            <a:spAutoFit/>
          </a:bodyPr>
          <a:lstStyle/>
          <a:p>
            <a:pPr algn="ctr"/>
            <a:r>
              <a:rPr lang="en-US" altLang="en-US" sz="2800" b="1" dirty="0">
                <a:solidFill>
                  <a:srgbClr val="C00000"/>
                </a:solidFill>
              </a:rPr>
              <a:t>Elements of Planning</a:t>
            </a:r>
          </a:p>
        </p:txBody>
      </p:sp>
      <p:sp>
        <p:nvSpPr>
          <p:cNvPr id="6" name="Rectangle: Rounded Corners 5">
            <a:extLst>
              <a:ext uri="{FF2B5EF4-FFF2-40B4-BE49-F238E27FC236}">
                <a16:creationId xmlns:a16="http://schemas.microsoft.com/office/drawing/2014/main" xmlns="" id="{78F951B0-E522-D5AB-2926-6860E9016874}"/>
              </a:ext>
            </a:extLst>
          </p:cNvPr>
          <p:cNvSpPr/>
          <p:nvPr/>
        </p:nvSpPr>
        <p:spPr>
          <a:xfrm>
            <a:off x="6363613" y="1744621"/>
            <a:ext cx="570749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04F98D01-0C5B-B38C-FED6-F385F6EBD4C5}"/>
              </a:ext>
            </a:extLst>
          </p:cNvPr>
          <p:cNvSpPr txBox="1"/>
          <p:nvPr/>
        </p:nvSpPr>
        <p:spPr>
          <a:xfrm>
            <a:off x="6594320" y="2068530"/>
            <a:ext cx="5340609" cy="3170099"/>
          </a:xfrm>
          <a:prstGeom prst="rect">
            <a:avLst/>
          </a:prstGeom>
          <a:noFill/>
        </p:spPr>
        <p:txBody>
          <a:bodyPr wrap="square">
            <a:spAutoFit/>
          </a:bodyPr>
          <a:lstStyle/>
          <a:p>
            <a:pPr algn="r" rtl="1">
              <a:spcBef>
                <a:spcPct val="40000"/>
              </a:spcBef>
              <a:defRPr/>
            </a:pPr>
            <a:r>
              <a:rPr lang="ar-EG" sz="2000" b="1" dirty="0">
                <a:latin typeface="Calibri" charset="0"/>
              </a:rPr>
              <a:t>الأهداف (أو الأغراض أيضًا)</a:t>
            </a:r>
          </a:p>
          <a:p>
            <a:pPr marL="1257300" lvl="2" indent="-342900" algn="r" rtl="1">
              <a:spcBef>
                <a:spcPct val="40000"/>
              </a:spcBef>
              <a:buFont typeface="Arial" panose="020B0604020202020204" pitchFamily="34" charset="0"/>
              <a:buChar char="•"/>
              <a:defRPr/>
            </a:pPr>
            <a:r>
              <a:rPr lang="ar-EG" sz="2000" b="1" dirty="0">
                <a:solidFill>
                  <a:srgbClr val="C00000"/>
                </a:solidFill>
                <a:latin typeface="Calibri" charset="0"/>
              </a:rPr>
              <a:t>النتائج المرجوة للأفراد أو المجموعات أو المنظمات بأكملها</a:t>
            </a:r>
          </a:p>
          <a:p>
            <a:pPr marL="1257300" lvl="2" indent="-342900" algn="r" rtl="1">
              <a:spcBef>
                <a:spcPct val="40000"/>
              </a:spcBef>
              <a:buFont typeface="Arial" panose="020B0604020202020204" pitchFamily="34" charset="0"/>
              <a:buChar char="•"/>
              <a:defRPr/>
            </a:pPr>
            <a:r>
              <a:rPr lang="ar-EG" sz="2000" b="1" dirty="0">
                <a:solidFill>
                  <a:srgbClr val="C00000"/>
                </a:solidFill>
                <a:latin typeface="Calibri" charset="0"/>
              </a:rPr>
              <a:t>توفير التوجيه ومعايير تقييم الأداء</a:t>
            </a:r>
          </a:p>
          <a:p>
            <a:pPr algn="r" rtl="1">
              <a:spcBef>
                <a:spcPct val="40000"/>
              </a:spcBef>
              <a:defRPr/>
            </a:pPr>
            <a:r>
              <a:rPr lang="ar-EG" sz="2000" b="1" dirty="0">
                <a:latin typeface="Calibri" charset="0"/>
              </a:rPr>
              <a:t>الخطط</a:t>
            </a:r>
          </a:p>
          <a:p>
            <a:pPr marL="1257300" lvl="2" indent="-342900" algn="r" rtl="1">
              <a:spcBef>
                <a:spcPct val="40000"/>
              </a:spcBef>
              <a:buFont typeface="Arial" panose="020B0604020202020204" pitchFamily="34" charset="0"/>
              <a:buChar char="•"/>
              <a:defRPr/>
            </a:pPr>
            <a:r>
              <a:rPr lang="ar-EG" sz="2000" b="1" dirty="0">
                <a:solidFill>
                  <a:srgbClr val="C00000"/>
                </a:solidFill>
                <a:latin typeface="Calibri" charset="0"/>
              </a:rPr>
              <a:t>المستندات التي توضح كيفية تحقيق الأهداف</a:t>
            </a:r>
          </a:p>
          <a:p>
            <a:pPr marL="1257300" lvl="2" indent="-342900" algn="r" rtl="1">
              <a:spcBef>
                <a:spcPct val="40000"/>
              </a:spcBef>
              <a:buFont typeface="Arial" panose="020B0604020202020204" pitchFamily="34" charset="0"/>
              <a:buChar char="•"/>
              <a:defRPr/>
            </a:pPr>
            <a:r>
              <a:rPr lang="ar-EG" sz="2000" b="1" dirty="0">
                <a:solidFill>
                  <a:srgbClr val="C00000"/>
                </a:solidFill>
                <a:latin typeface="Calibri" charset="0"/>
              </a:rPr>
              <a:t>وصف كيفية تخصيص الموارد وإنشاء جداول الأنشطة</a:t>
            </a:r>
            <a:endParaRPr lang="en-US" sz="2000" b="1" dirty="0">
              <a:latin typeface="Calibri" charset="0"/>
            </a:endParaRPr>
          </a:p>
        </p:txBody>
      </p:sp>
      <p:sp>
        <p:nvSpPr>
          <p:cNvPr id="8" name="TextBox 7">
            <a:extLst>
              <a:ext uri="{FF2B5EF4-FFF2-40B4-BE49-F238E27FC236}">
                <a16:creationId xmlns:a16="http://schemas.microsoft.com/office/drawing/2014/main" xmlns="" id="{412E6D85-2AD0-BE21-78B5-23D9AEEB51F2}"/>
              </a:ext>
            </a:extLst>
          </p:cNvPr>
          <p:cNvSpPr txBox="1"/>
          <p:nvPr/>
        </p:nvSpPr>
        <p:spPr>
          <a:xfrm>
            <a:off x="7722467" y="1160831"/>
            <a:ext cx="3991303" cy="523220"/>
          </a:xfrm>
          <a:prstGeom prst="rect">
            <a:avLst/>
          </a:prstGeom>
          <a:noFill/>
        </p:spPr>
        <p:txBody>
          <a:bodyPr wrap="square">
            <a:spAutoFit/>
          </a:bodyPr>
          <a:lstStyle/>
          <a:p>
            <a:pPr algn="ctr"/>
            <a:r>
              <a:rPr lang="ar-EG" altLang="en-US" sz="2800" b="1" dirty="0">
                <a:solidFill>
                  <a:srgbClr val="C00000"/>
                </a:solidFill>
              </a:rPr>
              <a:t>عناصر ( مكونات) التخطيط</a:t>
            </a:r>
            <a:endParaRPr lang="en-US" altLang="en-US" sz="2800" b="1" dirty="0">
              <a:solidFill>
                <a:srgbClr val="C00000"/>
              </a:solidFill>
            </a:endParaRPr>
          </a:p>
        </p:txBody>
      </p:sp>
    </p:spTree>
    <p:extLst>
      <p:ext uri="{BB962C8B-B14F-4D97-AF65-F5344CB8AC3E}">
        <p14:creationId xmlns:p14="http://schemas.microsoft.com/office/powerpoint/2010/main" val="21761988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620111" y="1509772"/>
            <a:ext cx="1104637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Diagram 2">
            <a:extLst>
              <a:ext uri="{FF2B5EF4-FFF2-40B4-BE49-F238E27FC236}">
                <a16:creationId xmlns:a16="http://schemas.microsoft.com/office/drawing/2014/main" xmlns="" id="{171BDE64-34AD-BDE3-8844-130C39B7DB6B}"/>
              </a:ext>
            </a:extLst>
          </p:cNvPr>
          <p:cNvGraphicFramePr/>
          <p:nvPr>
            <p:extLst>
              <p:ext uri="{D42A27DB-BD31-4B8C-83A1-F6EECF244321}">
                <p14:modId xmlns:p14="http://schemas.microsoft.com/office/powerpoint/2010/main" val="2152453270"/>
              </p:ext>
            </p:extLst>
          </p:nvPr>
        </p:nvGraphicFramePr>
        <p:xfrm>
          <a:off x="1713186" y="1509772"/>
          <a:ext cx="9133489" cy="41708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xmlns="" id="{C8CD9BEF-4174-A080-7FD4-4D470BB2E285}"/>
              </a:ext>
            </a:extLst>
          </p:cNvPr>
          <p:cNvSpPr txBox="1"/>
          <p:nvPr/>
        </p:nvSpPr>
        <p:spPr>
          <a:xfrm>
            <a:off x="3071648" y="800485"/>
            <a:ext cx="6416564" cy="523220"/>
          </a:xfrm>
          <a:prstGeom prst="rect">
            <a:avLst/>
          </a:prstGeom>
          <a:noFill/>
        </p:spPr>
        <p:txBody>
          <a:bodyPr wrap="square">
            <a:spAutoFit/>
          </a:bodyPr>
          <a:lstStyle/>
          <a:p>
            <a:pPr algn="ctr"/>
            <a:r>
              <a:rPr lang="en-US" altLang="en-US" sz="2800" b="1" dirty="0">
                <a:solidFill>
                  <a:srgbClr val="C00000"/>
                </a:solidFill>
              </a:rPr>
              <a:t>Types of Goals</a:t>
            </a:r>
          </a:p>
        </p:txBody>
      </p:sp>
      <p:grpSp>
        <p:nvGrpSpPr>
          <p:cNvPr id="4" name="Group 3">
            <a:extLst>
              <a:ext uri="{FF2B5EF4-FFF2-40B4-BE49-F238E27FC236}">
                <a16:creationId xmlns:a16="http://schemas.microsoft.com/office/drawing/2014/main" xmlns="" id="{39D36F25-8A29-F3CB-F0CA-B743720676FC}"/>
              </a:ext>
            </a:extLst>
          </p:cNvPr>
          <p:cNvGrpSpPr/>
          <p:nvPr/>
        </p:nvGrpSpPr>
        <p:grpSpPr>
          <a:xfrm>
            <a:off x="9070008" y="1410989"/>
            <a:ext cx="2501881" cy="1751737"/>
            <a:chOff x="4644189" y="0"/>
            <a:chExt cx="3119276" cy="1751737"/>
          </a:xfrm>
        </p:grpSpPr>
        <p:sp>
          <p:nvSpPr>
            <p:cNvPr id="7" name="Rectangle 6">
              <a:extLst>
                <a:ext uri="{FF2B5EF4-FFF2-40B4-BE49-F238E27FC236}">
                  <a16:creationId xmlns:a16="http://schemas.microsoft.com/office/drawing/2014/main" xmlns="" id="{CCEA1E6C-E304-8C4A-AF68-9C5B218182DD}"/>
                </a:ext>
              </a:extLst>
            </p:cNvPr>
            <p:cNvSpPr/>
            <p:nvPr/>
          </p:nvSpPr>
          <p:spPr>
            <a:xfrm>
              <a:off x="4840749" y="0"/>
              <a:ext cx="2922716" cy="175173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8" name="TextBox 7">
              <a:extLst>
                <a:ext uri="{FF2B5EF4-FFF2-40B4-BE49-F238E27FC236}">
                  <a16:creationId xmlns:a16="http://schemas.microsoft.com/office/drawing/2014/main" xmlns="" id="{B7A28216-9172-CAA8-B09F-B72E076AE2CD}"/>
                </a:ext>
              </a:extLst>
            </p:cNvPr>
            <p:cNvSpPr txBox="1"/>
            <p:nvPr/>
          </p:nvSpPr>
          <p:spPr>
            <a:xfrm>
              <a:off x="4644189" y="0"/>
              <a:ext cx="2922716" cy="175173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altLang="en-US" sz="2000" b="1" kern="1200" dirty="0">
                  <a:solidFill>
                    <a:srgbClr val="C00000"/>
                  </a:solidFill>
                  <a:latin typeface="Calibri" panose="020F0502020204030204" pitchFamily="34" charset="0"/>
                </a:rPr>
                <a:t>الأهداف المالية</a:t>
              </a:r>
              <a:endParaRPr lang="en-US" altLang="en-US" sz="2000" b="1" kern="1200" dirty="0">
                <a:solidFill>
                  <a:srgbClr val="C00000"/>
                </a:solidFill>
                <a:latin typeface="Calibri" panose="020F0502020204030204" pitchFamily="34" charset="0"/>
              </a:endParaRPr>
            </a:p>
            <a:p>
              <a:pPr marL="0" lvl="0" indent="0" algn="ctr" defTabSz="889000">
                <a:lnSpc>
                  <a:spcPct val="90000"/>
                </a:lnSpc>
                <a:spcBef>
                  <a:spcPct val="0"/>
                </a:spcBef>
                <a:spcAft>
                  <a:spcPct val="35000"/>
                </a:spcAft>
                <a:buNone/>
              </a:pPr>
              <a:r>
                <a:rPr lang="ar-EG" altLang="en-US" sz="2000" b="1" kern="1200" dirty="0">
                  <a:solidFill>
                    <a:srgbClr val="C00000"/>
                  </a:solidFill>
                  <a:latin typeface="Calibri" panose="020F0502020204030204" pitchFamily="34" charset="0"/>
                </a:rPr>
                <a:t>المتعلقة بالأداء المالي الداخلي المتوقع للمنظمة.</a:t>
              </a:r>
              <a:endParaRPr lang="en-US" sz="2000" kern="1200" dirty="0"/>
            </a:p>
          </p:txBody>
        </p:sp>
      </p:grpSp>
      <p:grpSp>
        <p:nvGrpSpPr>
          <p:cNvPr id="9" name="Group 8">
            <a:extLst>
              <a:ext uri="{FF2B5EF4-FFF2-40B4-BE49-F238E27FC236}">
                <a16:creationId xmlns:a16="http://schemas.microsoft.com/office/drawing/2014/main" xmlns="" id="{53E9DBFD-C5C9-7D95-0446-E933205AC4BA}"/>
              </a:ext>
            </a:extLst>
          </p:cNvPr>
          <p:cNvGrpSpPr/>
          <p:nvPr/>
        </p:nvGrpSpPr>
        <p:grpSpPr>
          <a:xfrm>
            <a:off x="525517" y="3928837"/>
            <a:ext cx="2922716" cy="1751737"/>
            <a:chOff x="1370023" y="2419065"/>
            <a:chExt cx="2922716" cy="1751737"/>
          </a:xfrm>
        </p:grpSpPr>
        <p:sp>
          <p:nvSpPr>
            <p:cNvPr id="10" name="Rectangle 9">
              <a:extLst>
                <a:ext uri="{FF2B5EF4-FFF2-40B4-BE49-F238E27FC236}">
                  <a16:creationId xmlns:a16="http://schemas.microsoft.com/office/drawing/2014/main" xmlns="" id="{759E607C-B9B0-DB25-93DF-DBDE43285B0B}"/>
                </a:ext>
              </a:extLst>
            </p:cNvPr>
            <p:cNvSpPr/>
            <p:nvPr/>
          </p:nvSpPr>
          <p:spPr>
            <a:xfrm>
              <a:off x="1370023" y="2419065"/>
              <a:ext cx="2922716" cy="175173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 name="TextBox 10">
              <a:extLst>
                <a:ext uri="{FF2B5EF4-FFF2-40B4-BE49-F238E27FC236}">
                  <a16:creationId xmlns:a16="http://schemas.microsoft.com/office/drawing/2014/main" xmlns="" id="{60996E75-C82E-60C8-70F2-BB760D383741}"/>
                </a:ext>
              </a:extLst>
            </p:cNvPr>
            <p:cNvSpPr txBox="1"/>
            <p:nvPr/>
          </p:nvSpPr>
          <p:spPr>
            <a:xfrm>
              <a:off x="1370023" y="2419065"/>
              <a:ext cx="2922716" cy="175173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altLang="en-US" sz="2000" b="1" kern="1200" dirty="0">
                  <a:solidFill>
                    <a:srgbClr val="C00000"/>
                  </a:solidFill>
                  <a:latin typeface="Calibri" panose="020F0502020204030204" pitchFamily="34" charset="0"/>
                </a:rPr>
                <a:t>الأهداف الاستراتيجية</a:t>
              </a:r>
              <a:endParaRPr lang="en-US" altLang="en-US" sz="2000" b="1" kern="1200" dirty="0">
                <a:solidFill>
                  <a:srgbClr val="C00000"/>
                </a:solidFill>
                <a:latin typeface="Calibri" panose="020F0502020204030204" pitchFamily="34" charset="0"/>
              </a:endParaRPr>
            </a:p>
            <a:p>
              <a:pPr marL="0" lvl="0" indent="0" algn="ctr" defTabSz="889000">
                <a:lnSpc>
                  <a:spcPct val="90000"/>
                </a:lnSpc>
                <a:spcBef>
                  <a:spcPct val="0"/>
                </a:spcBef>
                <a:spcAft>
                  <a:spcPct val="35000"/>
                </a:spcAft>
                <a:buNone/>
              </a:pPr>
              <a:r>
                <a:rPr lang="ar-EG" altLang="en-US" sz="2000" b="1" kern="1200" dirty="0">
                  <a:solidFill>
                    <a:srgbClr val="C00000"/>
                  </a:solidFill>
                  <a:latin typeface="Calibri" panose="020F0502020204030204" pitchFamily="34" charset="0"/>
                </a:rPr>
                <a:t>المتعلقة بأداء الشركة نسبة إلى العوامل في بيئتها الخارجية (على سبيل المثال، المنافسين).</a:t>
              </a:r>
              <a:endParaRPr lang="en-US" altLang="en-US" sz="2000" b="1" kern="1200" dirty="0">
                <a:solidFill>
                  <a:srgbClr val="C00000"/>
                </a:solidFill>
                <a:latin typeface="Calibri" panose="020F0502020204030204" pitchFamily="34" charset="0"/>
              </a:endParaRPr>
            </a:p>
          </p:txBody>
        </p:sp>
      </p:grpSp>
      <p:sp>
        <p:nvSpPr>
          <p:cNvPr id="12" name="TextBox 11">
            <a:extLst>
              <a:ext uri="{FF2B5EF4-FFF2-40B4-BE49-F238E27FC236}">
                <a16:creationId xmlns:a16="http://schemas.microsoft.com/office/drawing/2014/main" xmlns="" id="{CCAF8FB7-E7A8-2F0D-28F2-9005E11F5E26}"/>
              </a:ext>
            </a:extLst>
          </p:cNvPr>
          <p:cNvSpPr txBox="1"/>
          <p:nvPr/>
        </p:nvSpPr>
        <p:spPr>
          <a:xfrm>
            <a:off x="5788567" y="858293"/>
            <a:ext cx="6416564" cy="523220"/>
          </a:xfrm>
          <a:prstGeom prst="rect">
            <a:avLst/>
          </a:prstGeom>
          <a:noFill/>
        </p:spPr>
        <p:txBody>
          <a:bodyPr wrap="square">
            <a:spAutoFit/>
          </a:bodyPr>
          <a:lstStyle/>
          <a:p>
            <a:pPr algn="ctr"/>
            <a:r>
              <a:rPr lang="ar-EG" altLang="en-US" sz="2800" b="1" dirty="0">
                <a:solidFill>
                  <a:srgbClr val="C00000"/>
                </a:solidFill>
              </a:rPr>
              <a:t>أنواع الأهداف</a:t>
            </a:r>
            <a:endParaRPr lang="en-US" altLang="en-US" sz="2800" b="1" dirty="0">
              <a:solidFill>
                <a:srgbClr val="C00000"/>
              </a:solidFill>
            </a:endParaRPr>
          </a:p>
        </p:txBody>
      </p:sp>
    </p:spTree>
    <p:extLst>
      <p:ext uri="{BB962C8B-B14F-4D97-AF65-F5344CB8AC3E}">
        <p14:creationId xmlns:p14="http://schemas.microsoft.com/office/powerpoint/2010/main" val="735092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920138" y="1509772"/>
            <a:ext cx="1054664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A9AA7CA2-6E5D-AF9F-6567-90E057020869}"/>
              </a:ext>
            </a:extLst>
          </p:cNvPr>
          <p:cNvSpPr txBox="1"/>
          <p:nvPr/>
        </p:nvSpPr>
        <p:spPr>
          <a:xfrm>
            <a:off x="1082566" y="1651112"/>
            <a:ext cx="9686309" cy="2246769"/>
          </a:xfrm>
          <a:prstGeom prst="rect">
            <a:avLst/>
          </a:prstGeom>
          <a:noFill/>
        </p:spPr>
        <p:txBody>
          <a:bodyPr wrap="square">
            <a:spAutoFit/>
          </a:bodyPr>
          <a:lstStyle/>
          <a:p>
            <a:pPr marL="571480" lvl="1">
              <a:buSzPct val="99000"/>
              <a:buFontTx/>
              <a:buAutoNum type="arabicPeriod"/>
            </a:pPr>
            <a:r>
              <a:rPr lang="en-US" altLang="en-US" sz="2000" b="1" dirty="0"/>
              <a:t>Review the organization's mission and the employee’s key job tasks.</a:t>
            </a:r>
          </a:p>
          <a:p>
            <a:pPr marL="571480" lvl="1">
              <a:buSzPct val="99000"/>
              <a:buFontTx/>
              <a:buAutoNum type="arabicPeriod"/>
            </a:pPr>
            <a:r>
              <a:rPr lang="en-US" altLang="en-US" sz="2000" b="1" dirty="0"/>
              <a:t>Evaluate available resources.</a:t>
            </a:r>
          </a:p>
          <a:p>
            <a:pPr marL="571480" lvl="1">
              <a:buSzPct val="99000"/>
              <a:buFontTx/>
              <a:buAutoNum type="arabicPeriod"/>
            </a:pPr>
            <a:r>
              <a:rPr lang="en-US" altLang="en-US" sz="2000" b="1" dirty="0"/>
              <a:t>Determine the goals individually or with input of others.</a:t>
            </a:r>
          </a:p>
          <a:p>
            <a:pPr marL="571480" lvl="1">
              <a:buSzPct val="99000"/>
              <a:buFontTx/>
              <a:buAutoNum type="arabicPeriod"/>
            </a:pPr>
            <a:r>
              <a:rPr lang="en-US" altLang="en-US" sz="2000" b="1" dirty="0"/>
              <a:t>Make sure goals are well-written and then communicate them to all who need to know.</a:t>
            </a:r>
          </a:p>
          <a:p>
            <a:pPr marL="571480" lvl="1">
              <a:buSzPct val="99000"/>
              <a:buFontTx/>
              <a:buAutoNum type="arabicPeriod"/>
            </a:pPr>
            <a:r>
              <a:rPr lang="en-US" altLang="en-US" sz="2000" b="1" dirty="0"/>
              <a:t>Build in feedback mechanisms to assess goal progress.</a:t>
            </a:r>
          </a:p>
          <a:p>
            <a:pPr marL="571480" lvl="1">
              <a:buSzPct val="99000"/>
              <a:buFontTx/>
              <a:buAutoNum type="arabicPeriod"/>
            </a:pPr>
            <a:r>
              <a:rPr lang="en-US" altLang="en-US" sz="2000" b="1" dirty="0"/>
              <a:t>Link rewards to goal attainment.</a:t>
            </a:r>
          </a:p>
        </p:txBody>
      </p:sp>
      <p:sp>
        <p:nvSpPr>
          <p:cNvPr id="7" name="TextBox 6">
            <a:extLst>
              <a:ext uri="{FF2B5EF4-FFF2-40B4-BE49-F238E27FC236}">
                <a16:creationId xmlns:a16="http://schemas.microsoft.com/office/drawing/2014/main" xmlns="" id="{1D07AD04-6846-156B-9173-758269F996FF}"/>
              </a:ext>
            </a:extLst>
          </p:cNvPr>
          <p:cNvSpPr txBox="1"/>
          <p:nvPr/>
        </p:nvSpPr>
        <p:spPr>
          <a:xfrm>
            <a:off x="0" y="1087932"/>
            <a:ext cx="7696683" cy="461665"/>
          </a:xfrm>
          <a:prstGeom prst="rect">
            <a:avLst/>
          </a:prstGeom>
          <a:noFill/>
        </p:spPr>
        <p:txBody>
          <a:bodyPr wrap="square">
            <a:spAutoFit/>
          </a:bodyPr>
          <a:lstStyle/>
          <a:p>
            <a:pPr algn="ctr"/>
            <a:r>
              <a:rPr lang="en-US" altLang="en-US" sz="2400" b="1" dirty="0">
                <a:solidFill>
                  <a:srgbClr val="C00000"/>
                </a:solidFill>
              </a:rPr>
              <a:t>Managers have to follow these steps when setting goals</a:t>
            </a:r>
          </a:p>
        </p:txBody>
      </p:sp>
      <p:sp>
        <p:nvSpPr>
          <p:cNvPr id="6" name="TextBox 5">
            <a:extLst>
              <a:ext uri="{FF2B5EF4-FFF2-40B4-BE49-F238E27FC236}">
                <a16:creationId xmlns:a16="http://schemas.microsoft.com/office/drawing/2014/main" xmlns="" id="{031FFF33-FF1D-0DCE-90CF-D2521DFFA5AC}"/>
              </a:ext>
            </a:extLst>
          </p:cNvPr>
          <p:cNvSpPr txBox="1"/>
          <p:nvPr/>
        </p:nvSpPr>
        <p:spPr>
          <a:xfrm>
            <a:off x="5317754" y="3700154"/>
            <a:ext cx="6416564" cy="2031325"/>
          </a:xfrm>
          <a:prstGeom prst="rect">
            <a:avLst/>
          </a:prstGeom>
          <a:noFill/>
        </p:spPr>
        <p:txBody>
          <a:bodyPr wrap="square">
            <a:spAutoFit/>
          </a:bodyPr>
          <a:lstStyle/>
          <a:p>
            <a:pPr marL="571480" lvl="1" algn="r" rtl="1">
              <a:buSzPct val="99000"/>
              <a:buFontTx/>
              <a:buAutoNum type="arabicPeriod"/>
            </a:pPr>
            <a:r>
              <a:rPr lang="ar-EG" altLang="en-US" sz="1800" b="1" dirty="0"/>
              <a:t>قم بمراجعة مهمة المنظمة والمهام الوظيفية الرئيسية للموظف.</a:t>
            </a:r>
          </a:p>
          <a:p>
            <a:pPr marL="571480" lvl="1" algn="r" rtl="1">
              <a:buSzPct val="99000"/>
              <a:buFontTx/>
              <a:buAutoNum type="arabicPeriod"/>
            </a:pPr>
            <a:r>
              <a:rPr lang="ar-EG" altLang="en-US" sz="1800" b="1" dirty="0"/>
              <a:t>قم بتقييم الموارد المتاحة.</a:t>
            </a:r>
          </a:p>
          <a:p>
            <a:pPr marL="571480" lvl="1" algn="r" rtl="1">
              <a:buSzPct val="99000"/>
              <a:buFontTx/>
              <a:buAutoNum type="arabicPeriod"/>
            </a:pPr>
            <a:r>
              <a:rPr lang="ar-EG" altLang="en-US" sz="1800" b="1" dirty="0"/>
              <a:t>قم بتحديد الأهداف بشكل فردي أو بمساعدة الآخرين.</a:t>
            </a:r>
          </a:p>
          <a:p>
            <a:pPr marL="571480" lvl="1" algn="r" rtl="1">
              <a:buSzPct val="99000"/>
              <a:buFontTx/>
              <a:buAutoNum type="arabicPeriod"/>
            </a:pPr>
            <a:r>
              <a:rPr lang="ar-EG" altLang="en-US" sz="1800" b="1" dirty="0"/>
              <a:t>تأكد من كتابة الأهداف بشكل جيد ثم قم بإيصالها إلى كل من يحتاج إلى معرفتها.</a:t>
            </a:r>
          </a:p>
          <a:p>
            <a:pPr marL="571480" lvl="1" algn="r" rtl="1">
              <a:buSzPct val="99000"/>
              <a:buFontTx/>
              <a:buAutoNum type="arabicPeriod"/>
            </a:pPr>
            <a:r>
              <a:rPr lang="ar-EG" altLang="en-US" sz="1800" b="1" dirty="0"/>
              <a:t>قم ببناء آليات ردود الفعل لتقييم تقدم الهدف.</a:t>
            </a:r>
          </a:p>
          <a:p>
            <a:pPr marL="571480" lvl="1" algn="r" rtl="1">
              <a:buSzPct val="99000"/>
              <a:buFontTx/>
              <a:buAutoNum type="arabicPeriod"/>
            </a:pPr>
            <a:r>
              <a:rPr lang="ar-EG" altLang="en-US" sz="1800" b="1" dirty="0"/>
              <a:t>قم بربط المكافآت بتحقيق الهدف.</a:t>
            </a:r>
            <a:endParaRPr lang="en-US" altLang="en-US" sz="1800" b="1" dirty="0"/>
          </a:p>
        </p:txBody>
      </p:sp>
      <p:sp>
        <p:nvSpPr>
          <p:cNvPr id="8" name="TextBox 7">
            <a:extLst>
              <a:ext uri="{FF2B5EF4-FFF2-40B4-BE49-F238E27FC236}">
                <a16:creationId xmlns:a16="http://schemas.microsoft.com/office/drawing/2014/main" xmlns="" id="{E84BAA55-9680-E1CE-DB30-F18243A465A2}"/>
              </a:ext>
            </a:extLst>
          </p:cNvPr>
          <p:cNvSpPr txBox="1"/>
          <p:nvPr/>
        </p:nvSpPr>
        <p:spPr>
          <a:xfrm>
            <a:off x="4308853" y="755652"/>
            <a:ext cx="7696683" cy="523220"/>
          </a:xfrm>
          <a:prstGeom prst="rect">
            <a:avLst/>
          </a:prstGeom>
          <a:noFill/>
        </p:spPr>
        <p:txBody>
          <a:bodyPr wrap="square">
            <a:spAutoFit/>
          </a:bodyPr>
          <a:lstStyle/>
          <a:p>
            <a:pPr algn="r" rtl="1"/>
            <a:r>
              <a:rPr lang="ar-EG" altLang="en-US" sz="2800" b="1" dirty="0">
                <a:solidFill>
                  <a:srgbClr val="C00000"/>
                </a:solidFill>
              </a:rPr>
              <a:t>يتعين على المديرين اتباع هذه الخطوات عند تحديد الأهداف</a:t>
            </a:r>
            <a:endParaRPr lang="en-US" altLang="en-US" sz="2800" b="1" dirty="0">
              <a:solidFill>
                <a:srgbClr val="C00000"/>
              </a:solidFill>
            </a:endParaRPr>
          </a:p>
        </p:txBody>
      </p:sp>
    </p:spTree>
    <p:extLst>
      <p:ext uri="{BB962C8B-B14F-4D97-AF65-F5344CB8AC3E}">
        <p14:creationId xmlns:p14="http://schemas.microsoft.com/office/powerpoint/2010/main" val="3158393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344788" y="1683120"/>
            <a:ext cx="506804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7B32CCE5-24A4-1569-3FF8-A8C835B09F3A}"/>
              </a:ext>
            </a:extLst>
          </p:cNvPr>
          <p:cNvSpPr txBox="1"/>
          <p:nvPr/>
        </p:nvSpPr>
        <p:spPr>
          <a:xfrm>
            <a:off x="443668" y="2841757"/>
            <a:ext cx="4870279" cy="2985433"/>
          </a:xfrm>
          <a:prstGeom prst="rect">
            <a:avLst/>
          </a:prstGeom>
          <a:noFill/>
        </p:spPr>
        <p:txBody>
          <a:bodyPr wrap="square">
            <a:spAutoFit/>
          </a:bodyPr>
          <a:lstStyle/>
          <a:p>
            <a:r>
              <a:rPr lang="en-US" altLang="en-US" sz="2400" b="1" dirty="0">
                <a:solidFill>
                  <a:srgbClr val="C00000"/>
                </a:solidFill>
              </a:rPr>
              <a:t>To have well-written goals, you have to take in your consideration :</a:t>
            </a:r>
            <a:endParaRPr lang="en-US" altLang="en-US" sz="2400" b="1" dirty="0">
              <a:solidFill>
                <a:srgbClr val="C00000"/>
              </a:solidFill>
              <a:cs typeface="ヒラギノ明朝 ProN W6" charset="0"/>
            </a:endParaRPr>
          </a:p>
          <a:p>
            <a:pPr marL="571480" lvl="1">
              <a:buSzPct val="99000"/>
              <a:buFontTx/>
              <a:buAutoNum type="arabicPeriod"/>
            </a:pPr>
            <a:r>
              <a:rPr lang="en-US" altLang="en-US" sz="2000" b="1" dirty="0"/>
              <a:t>Written in terms of outcomes rather than actions</a:t>
            </a:r>
          </a:p>
          <a:p>
            <a:pPr marL="571480" lvl="1">
              <a:buSzPct val="99000"/>
              <a:buFontTx/>
              <a:buAutoNum type="arabicPeriod"/>
            </a:pPr>
            <a:r>
              <a:rPr lang="en-US" altLang="en-US" sz="2000" b="1" dirty="0"/>
              <a:t>Measurable and quantifiable</a:t>
            </a:r>
          </a:p>
          <a:p>
            <a:pPr marL="571480" lvl="1">
              <a:buSzPct val="99000"/>
              <a:buFontTx/>
              <a:buAutoNum type="arabicPeriod"/>
            </a:pPr>
            <a:r>
              <a:rPr lang="en-US" altLang="en-US" sz="2000" b="1" dirty="0"/>
              <a:t>Clear as to time frame</a:t>
            </a:r>
          </a:p>
          <a:p>
            <a:pPr marL="571480" lvl="1">
              <a:buSzPct val="99000"/>
              <a:buFontTx/>
              <a:buAutoNum type="arabicPeriod"/>
            </a:pPr>
            <a:r>
              <a:rPr lang="en-US" altLang="en-US" sz="2000" b="1" dirty="0"/>
              <a:t>Challenging yet attainable</a:t>
            </a:r>
          </a:p>
          <a:p>
            <a:pPr marL="571480" lvl="1">
              <a:buSzPct val="99000"/>
              <a:buFontTx/>
              <a:buAutoNum type="arabicPeriod"/>
            </a:pPr>
            <a:r>
              <a:rPr lang="en-US" altLang="en-US" sz="2000" b="1" dirty="0"/>
              <a:t>Communicated to all necessary organizational members</a:t>
            </a:r>
          </a:p>
        </p:txBody>
      </p:sp>
      <p:sp>
        <p:nvSpPr>
          <p:cNvPr id="7" name="TextBox 6">
            <a:extLst>
              <a:ext uri="{FF2B5EF4-FFF2-40B4-BE49-F238E27FC236}">
                <a16:creationId xmlns:a16="http://schemas.microsoft.com/office/drawing/2014/main" xmlns="" id="{90990AF6-FA6B-A979-237E-A735135DD002}"/>
              </a:ext>
            </a:extLst>
          </p:cNvPr>
          <p:cNvSpPr txBox="1"/>
          <p:nvPr/>
        </p:nvSpPr>
        <p:spPr>
          <a:xfrm>
            <a:off x="208791" y="2010760"/>
            <a:ext cx="4264419" cy="830997"/>
          </a:xfrm>
          <a:prstGeom prst="rect">
            <a:avLst/>
          </a:prstGeom>
          <a:noFill/>
        </p:spPr>
        <p:txBody>
          <a:bodyPr wrap="square">
            <a:spAutoFit/>
          </a:bodyPr>
          <a:lstStyle/>
          <a:p>
            <a:pPr algn="ctr"/>
            <a:r>
              <a:rPr lang="en-US" altLang="en-US" sz="2400" b="1" dirty="0">
                <a:solidFill>
                  <a:srgbClr val="C00000"/>
                </a:solidFill>
              </a:rPr>
              <a:t>Remember you should have Well-Written Goals</a:t>
            </a:r>
          </a:p>
        </p:txBody>
      </p:sp>
      <p:sp>
        <p:nvSpPr>
          <p:cNvPr id="3" name="Rectangle: Rounded Corners 2">
            <a:extLst>
              <a:ext uri="{FF2B5EF4-FFF2-40B4-BE49-F238E27FC236}">
                <a16:creationId xmlns:a16="http://schemas.microsoft.com/office/drawing/2014/main" xmlns="" id="{256AB7B8-C685-7D5C-4467-F31EF35FD2DA}"/>
              </a:ext>
            </a:extLst>
          </p:cNvPr>
          <p:cNvSpPr/>
          <p:nvPr/>
        </p:nvSpPr>
        <p:spPr>
          <a:xfrm>
            <a:off x="6705601" y="1677867"/>
            <a:ext cx="489254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xmlns="" id="{0B4D9E3D-2459-FCC6-2A65-166A7C844751}"/>
              </a:ext>
            </a:extLst>
          </p:cNvPr>
          <p:cNvSpPr txBox="1"/>
          <p:nvPr/>
        </p:nvSpPr>
        <p:spPr>
          <a:xfrm>
            <a:off x="6606720" y="2780202"/>
            <a:ext cx="4892545" cy="3046988"/>
          </a:xfrm>
          <a:prstGeom prst="rect">
            <a:avLst/>
          </a:prstGeom>
          <a:noFill/>
        </p:spPr>
        <p:txBody>
          <a:bodyPr wrap="square">
            <a:spAutoFit/>
          </a:bodyPr>
          <a:lstStyle/>
          <a:p>
            <a:pPr algn="r" rtl="1"/>
            <a:r>
              <a:rPr lang="ar-EG" altLang="en-US" sz="2400" b="1" dirty="0">
                <a:solidFill>
                  <a:srgbClr val="C00000"/>
                </a:solidFill>
              </a:rPr>
              <a:t>للحصول على أهداف مكتوبة بشكل جيد، عليك أن تأخذ في الاعتبار ما يلي:</a:t>
            </a:r>
          </a:p>
          <a:p>
            <a:pPr marL="457200" indent="-457200" algn="r" rtl="1">
              <a:buFont typeface="Arial" panose="020B0604020202020204" pitchFamily="34" charset="0"/>
              <a:buChar char="•"/>
            </a:pPr>
            <a:r>
              <a:rPr lang="ar-EG" altLang="en-US" sz="2400" b="1" dirty="0"/>
              <a:t>مكتوبة من حيث النتائج وليس الإجراءات</a:t>
            </a:r>
          </a:p>
          <a:p>
            <a:pPr marL="457200" indent="-457200" algn="r" rtl="1">
              <a:buFont typeface="Arial" panose="020B0604020202020204" pitchFamily="34" charset="0"/>
              <a:buChar char="•"/>
            </a:pPr>
            <a:r>
              <a:rPr lang="ar-EG" altLang="en-US" sz="2400" b="1" dirty="0"/>
              <a:t>قابلة للقياس والقياس الكمي</a:t>
            </a:r>
          </a:p>
          <a:p>
            <a:pPr marL="457200" indent="-457200" algn="r" rtl="1">
              <a:buFont typeface="Arial" panose="020B0604020202020204" pitchFamily="34" charset="0"/>
              <a:buChar char="•"/>
            </a:pPr>
            <a:r>
              <a:rPr lang="ar-EG" altLang="en-US" sz="2400" b="1" dirty="0"/>
              <a:t>واضحة فيما يتعلق بالإطار الزمني</a:t>
            </a:r>
          </a:p>
          <a:p>
            <a:pPr marL="457200" indent="-457200" algn="r" rtl="1">
              <a:buFont typeface="Arial" panose="020B0604020202020204" pitchFamily="34" charset="0"/>
              <a:buChar char="•"/>
            </a:pPr>
            <a:r>
              <a:rPr lang="ar-EG" altLang="en-US" sz="2400" b="1" dirty="0"/>
              <a:t>صعبة ولكن يمكن تحقيقها</a:t>
            </a:r>
          </a:p>
          <a:p>
            <a:pPr marL="457200" indent="-457200" algn="r" rtl="1">
              <a:buFont typeface="Arial" panose="020B0604020202020204" pitchFamily="34" charset="0"/>
              <a:buChar char="•"/>
            </a:pPr>
            <a:r>
              <a:rPr lang="ar-EG" altLang="en-US" sz="2400" b="1" dirty="0"/>
              <a:t>مُبلغة إلى جميع أعضاء المنظمة الضروريين</a:t>
            </a:r>
            <a:endParaRPr lang="en-US" altLang="en-US" sz="2000" b="1" dirty="0"/>
          </a:p>
        </p:txBody>
      </p:sp>
      <p:sp>
        <p:nvSpPr>
          <p:cNvPr id="8" name="TextBox 7">
            <a:extLst>
              <a:ext uri="{FF2B5EF4-FFF2-40B4-BE49-F238E27FC236}">
                <a16:creationId xmlns:a16="http://schemas.microsoft.com/office/drawing/2014/main" xmlns="" id="{68F005C9-84BC-70BE-C08A-B6150DE5A968}"/>
              </a:ext>
            </a:extLst>
          </p:cNvPr>
          <p:cNvSpPr txBox="1"/>
          <p:nvPr/>
        </p:nvSpPr>
        <p:spPr>
          <a:xfrm>
            <a:off x="6978869" y="1715179"/>
            <a:ext cx="4319751" cy="954107"/>
          </a:xfrm>
          <a:prstGeom prst="rect">
            <a:avLst/>
          </a:prstGeom>
          <a:noFill/>
        </p:spPr>
        <p:txBody>
          <a:bodyPr wrap="square">
            <a:spAutoFit/>
          </a:bodyPr>
          <a:lstStyle/>
          <a:p>
            <a:pPr algn="ctr"/>
            <a:r>
              <a:rPr lang="ar-EG" altLang="en-US" sz="2800" b="1" dirty="0">
                <a:solidFill>
                  <a:srgbClr val="C00000"/>
                </a:solidFill>
              </a:rPr>
              <a:t>تذكر أنه يجب أن يكون لديك أهداف مكتوبة جيدًا</a:t>
            </a:r>
            <a:endParaRPr lang="en-US" altLang="en-US" sz="2800" b="1" dirty="0">
              <a:solidFill>
                <a:srgbClr val="C00000"/>
              </a:solidFill>
            </a:endParaRPr>
          </a:p>
        </p:txBody>
      </p:sp>
    </p:spTree>
    <p:extLst>
      <p:ext uri="{BB962C8B-B14F-4D97-AF65-F5344CB8AC3E}">
        <p14:creationId xmlns:p14="http://schemas.microsoft.com/office/powerpoint/2010/main" val="39531134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592168" y="2646380"/>
            <a:ext cx="9345750" cy="3625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3A514AD9-D702-174D-5103-269EE00F7E4B}"/>
              </a:ext>
            </a:extLst>
          </p:cNvPr>
          <p:cNvSpPr txBox="1"/>
          <p:nvPr/>
        </p:nvSpPr>
        <p:spPr>
          <a:xfrm>
            <a:off x="6131817" y="1768604"/>
            <a:ext cx="5852202" cy="584775"/>
          </a:xfrm>
          <a:prstGeom prst="rect">
            <a:avLst/>
          </a:prstGeom>
          <a:noFill/>
        </p:spPr>
        <p:txBody>
          <a:bodyPr wrap="square">
            <a:spAutoFit/>
          </a:bodyPr>
          <a:lstStyle/>
          <a:p>
            <a:pPr algn="r" rtl="1"/>
            <a:r>
              <a:rPr lang="ar-EG" sz="3200" b="1" dirty="0">
                <a:solidFill>
                  <a:srgbClr val="C00000"/>
                </a:solidFill>
              </a:rPr>
              <a:t>الفرق بين الخطة و الأهداف والتخطيط</a:t>
            </a:r>
            <a:endParaRPr lang="ar-SA" sz="3200" b="1" dirty="0">
              <a:solidFill>
                <a:srgbClr val="C00000"/>
              </a:solidFill>
            </a:endParaRPr>
          </a:p>
        </p:txBody>
      </p:sp>
      <p:graphicFrame>
        <p:nvGraphicFramePr>
          <p:cNvPr id="8" name="Diagram 7">
            <a:extLst>
              <a:ext uri="{FF2B5EF4-FFF2-40B4-BE49-F238E27FC236}">
                <a16:creationId xmlns:a16="http://schemas.microsoft.com/office/drawing/2014/main" xmlns="" id="{AC6E9C1E-5A16-E457-2DFB-5D1F95190697}"/>
              </a:ext>
            </a:extLst>
          </p:cNvPr>
          <p:cNvGraphicFramePr/>
          <p:nvPr>
            <p:extLst>
              <p:ext uri="{D42A27DB-BD31-4B8C-83A1-F6EECF244321}">
                <p14:modId xmlns:p14="http://schemas.microsoft.com/office/powerpoint/2010/main" val="3337261771"/>
              </p:ext>
            </p:extLst>
          </p:nvPr>
        </p:nvGraphicFramePr>
        <p:xfrm>
          <a:off x="1669548" y="2512758"/>
          <a:ext cx="9268370" cy="39799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xmlns="" id="{85F19E07-0FA7-DD8E-58AC-FA2EC0FE134D}"/>
              </a:ext>
            </a:extLst>
          </p:cNvPr>
          <p:cNvSpPr txBox="1"/>
          <p:nvPr/>
        </p:nvSpPr>
        <p:spPr>
          <a:xfrm>
            <a:off x="86061" y="1758439"/>
            <a:ext cx="6165710" cy="584775"/>
          </a:xfrm>
          <a:prstGeom prst="rect">
            <a:avLst/>
          </a:prstGeom>
          <a:noFill/>
        </p:spPr>
        <p:txBody>
          <a:bodyPr wrap="square">
            <a:spAutoFit/>
          </a:bodyPr>
          <a:lstStyle/>
          <a:p>
            <a:r>
              <a:rPr lang="en-US" sz="3200" b="1" dirty="0">
                <a:solidFill>
                  <a:srgbClr val="C00000"/>
                </a:solidFill>
              </a:rPr>
              <a:t>Planning Vs. Objectives Vs. Plan</a:t>
            </a:r>
            <a:endParaRPr lang="ar-SA" sz="3200" b="1" dirty="0">
              <a:solidFill>
                <a:srgbClr val="C00000"/>
              </a:solidFill>
            </a:endParaRPr>
          </a:p>
        </p:txBody>
      </p:sp>
    </p:spTree>
    <p:extLst>
      <p:ext uri="{BB962C8B-B14F-4D97-AF65-F5344CB8AC3E}">
        <p14:creationId xmlns:p14="http://schemas.microsoft.com/office/powerpoint/2010/main" val="3763273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32116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432679" y="1509772"/>
            <a:ext cx="6924562" cy="5250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ED09EA0-6C60-B0D2-E1DE-C6B78FCED9D3}"/>
              </a:ext>
            </a:extLst>
          </p:cNvPr>
          <p:cNvSpPr txBox="1"/>
          <p:nvPr/>
        </p:nvSpPr>
        <p:spPr>
          <a:xfrm>
            <a:off x="453893" y="1533155"/>
            <a:ext cx="6903348" cy="2723823"/>
          </a:xfrm>
          <a:prstGeom prst="rect">
            <a:avLst/>
          </a:prstGeom>
          <a:noFill/>
        </p:spPr>
        <p:txBody>
          <a:bodyPr wrap="square">
            <a:spAutoFit/>
          </a:bodyPr>
          <a:lstStyle/>
          <a:p>
            <a:pPr marL="457200" indent="-457200" algn="just">
              <a:buFont typeface="+mj-lt"/>
              <a:buAutoNum type="arabicPeriod"/>
            </a:pPr>
            <a:r>
              <a:rPr lang="en-US" sz="1900" b="1" dirty="0"/>
              <a:t>Define and Understand the Mission and Vision </a:t>
            </a:r>
            <a:r>
              <a:rPr lang="en-US" sz="1900" dirty="0"/>
              <a:t>- The mission and vision identify the values and purpose of the organization. They will drive the development of goals and objectives. These objectives will serve as benchmarks as to whether you are furthering the companies mission and moving toward its vision.</a:t>
            </a:r>
          </a:p>
          <a:p>
            <a:pPr marL="457200" indent="-457200" algn="just">
              <a:buFont typeface="+mj-lt"/>
              <a:buAutoNum type="arabicPeriod"/>
            </a:pPr>
            <a:r>
              <a:rPr lang="en-US" sz="1900" b="1" dirty="0"/>
              <a:t>Identify Objective </a:t>
            </a:r>
            <a:r>
              <a:rPr lang="en-US" sz="1900" dirty="0"/>
              <a:t>- These are the things that a company wishes to achieve.</a:t>
            </a:r>
          </a:p>
          <a:p>
            <a:pPr marL="457200" indent="-457200" algn="just">
              <a:buFont typeface="+mj-lt"/>
              <a:buAutoNum type="arabicPeriod"/>
            </a:pPr>
            <a:r>
              <a:rPr lang="en-US" sz="1900" b="1" dirty="0"/>
              <a:t>Courses of Action </a:t>
            </a:r>
            <a:r>
              <a:rPr lang="en-US" sz="1900" dirty="0"/>
              <a:t>- What are the alternative courses of action for achieving the desired objectives.</a:t>
            </a:r>
          </a:p>
        </p:txBody>
      </p:sp>
      <p:sp>
        <p:nvSpPr>
          <p:cNvPr id="11" name="TextBox 10">
            <a:extLst>
              <a:ext uri="{FF2B5EF4-FFF2-40B4-BE49-F238E27FC236}">
                <a16:creationId xmlns:a16="http://schemas.microsoft.com/office/drawing/2014/main" xmlns="" id="{5CA3B198-9126-8E5A-0FCB-8BA12C1B4238}"/>
              </a:ext>
            </a:extLst>
          </p:cNvPr>
          <p:cNvSpPr txBox="1"/>
          <p:nvPr/>
        </p:nvSpPr>
        <p:spPr>
          <a:xfrm>
            <a:off x="655906" y="998244"/>
            <a:ext cx="7466850" cy="523220"/>
          </a:xfrm>
          <a:prstGeom prst="rect">
            <a:avLst/>
          </a:prstGeom>
          <a:noFill/>
        </p:spPr>
        <p:txBody>
          <a:bodyPr wrap="square">
            <a:spAutoFit/>
          </a:bodyPr>
          <a:lstStyle/>
          <a:p>
            <a:pPr algn="ctr"/>
            <a:r>
              <a:rPr lang="en-US" sz="2800" b="1" dirty="0">
                <a:solidFill>
                  <a:srgbClr val="C00000"/>
                </a:solidFill>
              </a:rPr>
              <a:t>Planning is a process consisting of several steps.</a:t>
            </a:r>
          </a:p>
        </p:txBody>
      </p:sp>
      <p:graphicFrame>
        <p:nvGraphicFramePr>
          <p:cNvPr id="12" name="Diagram 11">
            <a:extLst>
              <a:ext uri="{FF2B5EF4-FFF2-40B4-BE49-F238E27FC236}">
                <a16:creationId xmlns:a16="http://schemas.microsoft.com/office/drawing/2014/main" xmlns="" id="{C6A1BC6F-92C5-7C2E-8A0A-E764B77364DD}"/>
              </a:ext>
            </a:extLst>
          </p:cNvPr>
          <p:cNvGraphicFramePr/>
          <p:nvPr>
            <p:extLst>
              <p:ext uri="{D42A27DB-BD31-4B8C-83A1-F6EECF244321}">
                <p14:modId xmlns:p14="http://schemas.microsoft.com/office/powerpoint/2010/main" val="2693931652"/>
              </p:ext>
            </p:extLst>
          </p:nvPr>
        </p:nvGraphicFramePr>
        <p:xfrm>
          <a:off x="5566985" y="1789462"/>
          <a:ext cx="8128000" cy="3845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xmlns="" id="{1A819F3A-6531-7379-8EA4-DC09A324CF81}"/>
              </a:ext>
            </a:extLst>
          </p:cNvPr>
          <p:cNvSpPr txBox="1"/>
          <p:nvPr/>
        </p:nvSpPr>
        <p:spPr>
          <a:xfrm>
            <a:off x="453893" y="4443307"/>
            <a:ext cx="6814655" cy="2246769"/>
          </a:xfrm>
          <a:prstGeom prst="rect">
            <a:avLst/>
          </a:prstGeom>
          <a:noFill/>
        </p:spPr>
        <p:txBody>
          <a:bodyPr wrap="square">
            <a:spAutoFit/>
          </a:bodyPr>
          <a:lstStyle/>
          <a:p>
            <a:pPr marL="457200" indent="-457200" algn="just" rtl="1">
              <a:buFont typeface="+mj-lt"/>
              <a:buAutoNum type="arabicPeriod"/>
            </a:pPr>
            <a:r>
              <a:rPr lang="ar-EG" sz="2000" b="1" dirty="0"/>
              <a:t>فهم الرسالة والرؤية - </a:t>
            </a:r>
            <a:r>
              <a:rPr lang="ar-EG" sz="2000" dirty="0"/>
              <a:t>تحدد الرسالة والرؤية قيم المنظمة وهدفها. وسوف يدفعان تطوير الأهداف والغايات. وستعمل هذه الأهداف كمعايير لتحديد ما إذا كنت تعزز مهمة الشركة وتتحرك نحو رؤيتها.</a:t>
            </a:r>
          </a:p>
          <a:p>
            <a:pPr marL="457200" indent="-457200" algn="just" rtl="1">
              <a:buFont typeface="+mj-lt"/>
              <a:buAutoNum type="arabicPeriod"/>
            </a:pPr>
            <a:endParaRPr lang="ar-EG" sz="2000" b="1" dirty="0"/>
          </a:p>
          <a:p>
            <a:pPr marL="457200" indent="-457200" algn="just" rtl="1">
              <a:buFont typeface="+mj-lt"/>
              <a:buAutoNum type="arabicPeriod"/>
            </a:pPr>
            <a:r>
              <a:rPr lang="ar-EG" sz="2000" b="1" dirty="0"/>
              <a:t>تحديد الهدف - </a:t>
            </a:r>
            <a:r>
              <a:rPr lang="ar-EG" sz="2000" dirty="0"/>
              <a:t>هذه هي الأشياء التي ترغب الشركة في تحقيقها.</a:t>
            </a:r>
          </a:p>
          <a:p>
            <a:pPr marL="457200" indent="-457200" algn="just" rtl="1">
              <a:buFont typeface="+mj-lt"/>
              <a:buAutoNum type="arabicPeriod"/>
            </a:pPr>
            <a:endParaRPr lang="ar-EG" sz="2000" b="1" dirty="0"/>
          </a:p>
          <a:p>
            <a:pPr marL="457200" indent="-457200" algn="just" rtl="1">
              <a:buFont typeface="+mj-lt"/>
              <a:buAutoNum type="arabicPeriod"/>
            </a:pPr>
            <a:r>
              <a:rPr lang="ar-EG" sz="2000" b="1" dirty="0"/>
              <a:t>مسارات العمل</a:t>
            </a:r>
            <a:r>
              <a:rPr lang="ar-EG" sz="2000" dirty="0"/>
              <a:t> - ما هي مسارات العمل البديلة لتحقيق الأهداف المرجوة.</a:t>
            </a:r>
            <a:endParaRPr lang="en-US" dirty="0"/>
          </a:p>
        </p:txBody>
      </p:sp>
      <p:sp>
        <p:nvSpPr>
          <p:cNvPr id="4" name="TextBox 3">
            <a:extLst>
              <a:ext uri="{FF2B5EF4-FFF2-40B4-BE49-F238E27FC236}">
                <a16:creationId xmlns:a16="http://schemas.microsoft.com/office/drawing/2014/main" xmlns="" id="{3339EED0-5786-F51B-5857-56354AAA28BF}"/>
              </a:ext>
            </a:extLst>
          </p:cNvPr>
          <p:cNvSpPr txBox="1"/>
          <p:nvPr/>
        </p:nvSpPr>
        <p:spPr>
          <a:xfrm>
            <a:off x="5902239" y="631778"/>
            <a:ext cx="6416564" cy="523220"/>
          </a:xfrm>
          <a:prstGeom prst="rect">
            <a:avLst/>
          </a:prstGeom>
          <a:noFill/>
        </p:spPr>
        <p:txBody>
          <a:bodyPr wrap="square">
            <a:spAutoFit/>
          </a:bodyPr>
          <a:lstStyle/>
          <a:p>
            <a:pPr algn="ctr"/>
            <a:r>
              <a:rPr lang="ar-EG" sz="2800" b="1" dirty="0">
                <a:solidFill>
                  <a:srgbClr val="C00000"/>
                </a:solidFill>
              </a:rPr>
              <a:t>التخطيط هو عملية تتكون من عدة خطوات، تابع</a:t>
            </a:r>
            <a:endParaRPr lang="en-US" sz="2800" b="1" dirty="0">
              <a:solidFill>
                <a:srgbClr val="C00000"/>
              </a:solidFill>
            </a:endParaRPr>
          </a:p>
        </p:txBody>
      </p:sp>
    </p:spTree>
    <p:extLst>
      <p:ext uri="{BB962C8B-B14F-4D97-AF65-F5344CB8AC3E}">
        <p14:creationId xmlns:p14="http://schemas.microsoft.com/office/powerpoint/2010/main" val="806180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369616" y="1537665"/>
            <a:ext cx="7053159"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ED09EA0-6C60-B0D2-E1DE-C6B78FCED9D3}"/>
              </a:ext>
            </a:extLst>
          </p:cNvPr>
          <p:cNvSpPr txBox="1"/>
          <p:nvPr/>
        </p:nvSpPr>
        <p:spPr>
          <a:xfrm>
            <a:off x="369617" y="1589893"/>
            <a:ext cx="6967098" cy="2862322"/>
          </a:xfrm>
          <a:prstGeom prst="rect">
            <a:avLst/>
          </a:prstGeom>
          <a:noFill/>
        </p:spPr>
        <p:txBody>
          <a:bodyPr wrap="square">
            <a:spAutoFit/>
          </a:bodyPr>
          <a:lstStyle/>
          <a:p>
            <a:pPr algn="just"/>
            <a:r>
              <a:rPr lang="en-US" b="1" dirty="0"/>
              <a:t>4. Evaluate Alternatives </a:t>
            </a:r>
            <a:r>
              <a:rPr lang="en-US" dirty="0"/>
              <a:t>- Evaluate the various alternatives to identify characteristics, requirements, and likely outcomes.</a:t>
            </a:r>
          </a:p>
          <a:p>
            <a:pPr algn="just"/>
            <a:r>
              <a:rPr lang="en-US" b="1" dirty="0"/>
              <a:t>5. Choosing a Course of Action </a:t>
            </a:r>
            <a:r>
              <a:rPr lang="en-US" dirty="0"/>
              <a:t>- Based on the characteristics of each alternative, the planner must make decisions about the best courses of action for achieving objectives.</a:t>
            </a:r>
          </a:p>
          <a:p>
            <a:pPr algn="just"/>
            <a:r>
              <a:rPr lang="en-US" b="1" dirty="0"/>
              <a:t>6. Implement Plan </a:t>
            </a:r>
            <a:r>
              <a:rPr lang="en-US" dirty="0"/>
              <a:t>- The planner must now execute the chosen course of action.</a:t>
            </a:r>
          </a:p>
          <a:p>
            <a:pPr algn="just"/>
            <a:r>
              <a:rPr lang="en-US" b="1" dirty="0"/>
              <a:t>7. Determine tracking and Evaluate Results </a:t>
            </a:r>
            <a:r>
              <a:rPr lang="en-US" dirty="0"/>
              <a:t>- After implementing the plan, planners must continually evaluate the success of their plans and take corrective action when necessary.</a:t>
            </a:r>
          </a:p>
        </p:txBody>
      </p:sp>
      <p:sp>
        <p:nvSpPr>
          <p:cNvPr id="3" name="TextBox 2">
            <a:extLst>
              <a:ext uri="{FF2B5EF4-FFF2-40B4-BE49-F238E27FC236}">
                <a16:creationId xmlns:a16="http://schemas.microsoft.com/office/drawing/2014/main" xmlns="" id="{B093EC4F-5A07-F70E-EC79-E28D190742F0}"/>
              </a:ext>
            </a:extLst>
          </p:cNvPr>
          <p:cNvSpPr txBox="1"/>
          <p:nvPr/>
        </p:nvSpPr>
        <p:spPr>
          <a:xfrm>
            <a:off x="-132255" y="1014445"/>
            <a:ext cx="8521354" cy="523220"/>
          </a:xfrm>
          <a:prstGeom prst="rect">
            <a:avLst/>
          </a:prstGeom>
          <a:noFill/>
        </p:spPr>
        <p:txBody>
          <a:bodyPr wrap="square">
            <a:spAutoFit/>
          </a:bodyPr>
          <a:lstStyle/>
          <a:p>
            <a:pPr algn="ctr"/>
            <a:r>
              <a:rPr lang="en-US" sz="2800" b="1" dirty="0">
                <a:solidFill>
                  <a:srgbClr val="C00000"/>
                </a:solidFill>
              </a:rPr>
              <a:t>Planning is a process consisting of several steps, </a:t>
            </a:r>
            <a:r>
              <a:rPr lang="en-US" sz="2800" b="1" dirty="0" err="1">
                <a:solidFill>
                  <a:srgbClr val="C00000"/>
                </a:solidFill>
              </a:rPr>
              <a:t>Con’t</a:t>
            </a:r>
            <a:endParaRPr lang="en-US" sz="2800" b="1" dirty="0">
              <a:solidFill>
                <a:srgbClr val="C00000"/>
              </a:solidFill>
            </a:endParaRPr>
          </a:p>
        </p:txBody>
      </p:sp>
      <p:graphicFrame>
        <p:nvGraphicFramePr>
          <p:cNvPr id="4" name="Diagram 3">
            <a:extLst>
              <a:ext uri="{FF2B5EF4-FFF2-40B4-BE49-F238E27FC236}">
                <a16:creationId xmlns:a16="http://schemas.microsoft.com/office/drawing/2014/main" xmlns="" id="{B0F26667-60CB-B037-A988-DC0ACEB417BF}"/>
              </a:ext>
            </a:extLst>
          </p:cNvPr>
          <p:cNvGraphicFramePr/>
          <p:nvPr>
            <p:extLst>
              <p:ext uri="{D42A27DB-BD31-4B8C-83A1-F6EECF244321}">
                <p14:modId xmlns:p14="http://schemas.microsoft.com/office/powerpoint/2010/main" val="3266772998"/>
              </p:ext>
            </p:extLst>
          </p:nvPr>
        </p:nvGraphicFramePr>
        <p:xfrm>
          <a:off x="5566985" y="1789462"/>
          <a:ext cx="8128000" cy="3845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xmlns="" id="{AF2CC42F-053D-2375-6DBE-FD790620BAF3}"/>
              </a:ext>
            </a:extLst>
          </p:cNvPr>
          <p:cNvSpPr txBox="1"/>
          <p:nvPr/>
        </p:nvSpPr>
        <p:spPr>
          <a:xfrm>
            <a:off x="462580" y="4477125"/>
            <a:ext cx="6874136" cy="1754326"/>
          </a:xfrm>
          <a:prstGeom prst="rect">
            <a:avLst/>
          </a:prstGeom>
          <a:noFill/>
        </p:spPr>
        <p:txBody>
          <a:bodyPr wrap="square">
            <a:spAutoFit/>
          </a:bodyPr>
          <a:lstStyle/>
          <a:p>
            <a:pPr algn="just" rtl="1"/>
            <a:r>
              <a:rPr lang="ar-EG" b="1" dirty="0"/>
              <a:t>4. تقييم البدائل - </a:t>
            </a:r>
            <a:r>
              <a:rPr lang="ar-EG" dirty="0"/>
              <a:t>تقييم البدائل المختلفة لتحديد الخصائص والمتطلبات والنتائج المحتملة.</a:t>
            </a:r>
          </a:p>
          <a:p>
            <a:pPr algn="just" rtl="1"/>
            <a:r>
              <a:rPr lang="ar-EG" b="1" dirty="0"/>
              <a:t>5. اختيار مسار العمل - </a:t>
            </a:r>
            <a:r>
              <a:rPr lang="ar-EG" dirty="0"/>
              <a:t>بناءً على خصائص كل بديل، يجب على المخطط اتخاذ قرارات بشأن أفضل مسارات العمل لتحقيق الأهداف.</a:t>
            </a:r>
          </a:p>
          <a:p>
            <a:pPr algn="just" rtl="1"/>
            <a:r>
              <a:rPr lang="ar-EG" b="1" dirty="0"/>
              <a:t>6. تنفيذ الخطة - </a:t>
            </a:r>
            <a:r>
              <a:rPr lang="ar-EG" dirty="0"/>
              <a:t>يجب على المخطط الآن تنفيذ مسار العمل المختار</a:t>
            </a:r>
            <a:r>
              <a:rPr lang="ar-EG" b="1" dirty="0"/>
              <a:t>.</a:t>
            </a:r>
          </a:p>
          <a:p>
            <a:pPr algn="just" rtl="1"/>
            <a:r>
              <a:rPr lang="ar-EG" b="1" dirty="0"/>
              <a:t>7. تحديد التتبع وتقييم النتائج - </a:t>
            </a:r>
            <a:r>
              <a:rPr lang="ar-EG" dirty="0"/>
              <a:t>بعد تنفيذ الخطة، يجب على المخططين تقييم نجاح خططهم باستمرار واتخاذ إجراءات تصحيحية عند الضرورة.</a:t>
            </a:r>
            <a:endParaRPr lang="en-US" sz="1600" dirty="0"/>
          </a:p>
        </p:txBody>
      </p:sp>
      <p:sp>
        <p:nvSpPr>
          <p:cNvPr id="8" name="TextBox 7">
            <a:extLst>
              <a:ext uri="{FF2B5EF4-FFF2-40B4-BE49-F238E27FC236}">
                <a16:creationId xmlns:a16="http://schemas.microsoft.com/office/drawing/2014/main" xmlns="" id="{F312FA65-8472-1367-B259-88A43516FEC0}"/>
              </a:ext>
            </a:extLst>
          </p:cNvPr>
          <p:cNvSpPr txBox="1"/>
          <p:nvPr/>
        </p:nvSpPr>
        <p:spPr>
          <a:xfrm>
            <a:off x="6056343" y="626549"/>
            <a:ext cx="6416564" cy="523220"/>
          </a:xfrm>
          <a:prstGeom prst="rect">
            <a:avLst/>
          </a:prstGeom>
          <a:noFill/>
        </p:spPr>
        <p:txBody>
          <a:bodyPr wrap="square">
            <a:spAutoFit/>
          </a:bodyPr>
          <a:lstStyle/>
          <a:p>
            <a:pPr algn="ctr"/>
            <a:r>
              <a:rPr lang="ar-EG" sz="2800" b="1" dirty="0">
                <a:solidFill>
                  <a:srgbClr val="C00000"/>
                </a:solidFill>
              </a:rPr>
              <a:t>التخطيط هو عملية تتكون من عدة خطوات، تابع</a:t>
            </a:r>
            <a:endParaRPr lang="en-US" sz="2800" b="1" dirty="0">
              <a:solidFill>
                <a:srgbClr val="C00000"/>
              </a:solidFill>
            </a:endParaRPr>
          </a:p>
        </p:txBody>
      </p:sp>
    </p:spTree>
    <p:extLst>
      <p:ext uri="{BB962C8B-B14F-4D97-AF65-F5344CB8AC3E}">
        <p14:creationId xmlns:p14="http://schemas.microsoft.com/office/powerpoint/2010/main" val="735596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27882" y="1709468"/>
            <a:ext cx="5831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4289853A-5B53-0A20-2420-06206E096482}"/>
              </a:ext>
            </a:extLst>
          </p:cNvPr>
          <p:cNvSpPr txBox="1"/>
          <p:nvPr/>
        </p:nvSpPr>
        <p:spPr>
          <a:xfrm>
            <a:off x="645706" y="1177426"/>
            <a:ext cx="3064446" cy="523220"/>
          </a:xfrm>
          <a:prstGeom prst="rect">
            <a:avLst/>
          </a:prstGeom>
          <a:noFill/>
        </p:spPr>
        <p:txBody>
          <a:bodyPr wrap="square">
            <a:spAutoFit/>
          </a:bodyPr>
          <a:lstStyle/>
          <a:p>
            <a:pPr algn="ctr"/>
            <a:r>
              <a:rPr lang="en-US" sz="2800" b="1" dirty="0"/>
              <a:t>Types of Planning</a:t>
            </a:r>
          </a:p>
        </p:txBody>
      </p:sp>
      <p:pic>
        <p:nvPicPr>
          <p:cNvPr id="3076" name="Picture 4" descr="Types Of Planning | Classification Of Planning | Planning Example">
            <a:extLst>
              <a:ext uri="{FF2B5EF4-FFF2-40B4-BE49-F238E27FC236}">
                <a16:creationId xmlns:a16="http://schemas.microsoft.com/office/drawing/2014/main" xmlns="" id="{73E08CBF-F7B5-D6F6-BC27-2746C11EFD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903" y="1795296"/>
            <a:ext cx="5705360" cy="410599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xmlns="" id="{83D55ABE-FFE8-7658-2A80-B5F2E119CC00}"/>
              </a:ext>
            </a:extLst>
          </p:cNvPr>
          <p:cNvSpPr/>
          <p:nvPr/>
        </p:nvSpPr>
        <p:spPr>
          <a:xfrm>
            <a:off x="6096000" y="1662172"/>
            <a:ext cx="602416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600" dirty="0">
              <a:solidFill>
                <a:schemeClr val="tx1"/>
              </a:solidFill>
              <a:cs typeface="+mj-cs"/>
            </a:endParaRPr>
          </a:p>
        </p:txBody>
      </p:sp>
      <p:pic>
        <p:nvPicPr>
          <p:cNvPr id="6" name="Picture 5">
            <a:extLst>
              <a:ext uri="{FF2B5EF4-FFF2-40B4-BE49-F238E27FC236}">
                <a16:creationId xmlns:a16="http://schemas.microsoft.com/office/drawing/2014/main" xmlns="" id="{BD608C56-09CA-E15F-55F1-9967FB2F8075}"/>
              </a:ext>
            </a:extLst>
          </p:cNvPr>
          <p:cNvPicPr>
            <a:picLocks noChangeAspect="1"/>
          </p:cNvPicPr>
          <p:nvPr/>
        </p:nvPicPr>
        <p:blipFill>
          <a:blip r:embed="rId4"/>
          <a:srcRect l="7804" t="30790" r="9030" b="10619"/>
          <a:stretch/>
        </p:blipFill>
        <p:spPr>
          <a:xfrm>
            <a:off x="6239448" y="1755985"/>
            <a:ext cx="5737267" cy="4193804"/>
          </a:xfrm>
          <a:prstGeom prst="rect">
            <a:avLst/>
          </a:prstGeom>
        </p:spPr>
      </p:pic>
      <p:sp>
        <p:nvSpPr>
          <p:cNvPr id="8" name="TextBox 7">
            <a:extLst>
              <a:ext uri="{FF2B5EF4-FFF2-40B4-BE49-F238E27FC236}">
                <a16:creationId xmlns:a16="http://schemas.microsoft.com/office/drawing/2014/main" xmlns="" id="{786D30CE-8800-11B4-0EB8-994001DBB50A}"/>
              </a:ext>
            </a:extLst>
          </p:cNvPr>
          <p:cNvSpPr txBox="1"/>
          <p:nvPr/>
        </p:nvSpPr>
        <p:spPr>
          <a:xfrm>
            <a:off x="7294179" y="967531"/>
            <a:ext cx="3278546" cy="523220"/>
          </a:xfrm>
          <a:prstGeom prst="rect">
            <a:avLst/>
          </a:prstGeom>
          <a:noFill/>
        </p:spPr>
        <p:txBody>
          <a:bodyPr wrap="square">
            <a:spAutoFit/>
          </a:bodyPr>
          <a:lstStyle/>
          <a:p>
            <a:pPr algn="ctr"/>
            <a:r>
              <a:rPr lang="ar-EG" sz="2800" b="1" dirty="0"/>
              <a:t>أنواع التخطيط</a:t>
            </a:r>
            <a:endParaRPr lang="en-US" sz="2800" b="1" dirty="0"/>
          </a:p>
        </p:txBody>
      </p:sp>
    </p:spTree>
    <p:extLst>
      <p:ext uri="{BB962C8B-B14F-4D97-AF65-F5344CB8AC3E}">
        <p14:creationId xmlns:p14="http://schemas.microsoft.com/office/powerpoint/2010/main" val="19920754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4687BF0-914D-DDE4-6340-51A14130C1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F444E39-8D3E-C865-6A5E-0F620B4C3B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A9AB4DB5-356A-8567-F000-782595240A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xmlns="" id="{22362A3A-12FA-14E3-C6FF-E9AA2C0AAD49}"/>
              </a:ext>
            </a:extLst>
          </p:cNvPr>
          <p:cNvSpPr/>
          <p:nvPr/>
        </p:nvSpPr>
        <p:spPr>
          <a:xfrm>
            <a:off x="127882" y="1172309"/>
            <a:ext cx="5831484" cy="5312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08F50845-E9AF-1101-4637-1348BCDBF215}"/>
              </a:ext>
            </a:extLst>
          </p:cNvPr>
          <p:cNvSpPr txBox="1"/>
          <p:nvPr/>
        </p:nvSpPr>
        <p:spPr>
          <a:xfrm>
            <a:off x="430305" y="1198884"/>
            <a:ext cx="4829877" cy="523220"/>
          </a:xfrm>
          <a:prstGeom prst="rect">
            <a:avLst/>
          </a:prstGeom>
          <a:noFill/>
        </p:spPr>
        <p:txBody>
          <a:bodyPr wrap="square">
            <a:spAutoFit/>
          </a:bodyPr>
          <a:lstStyle/>
          <a:p>
            <a:r>
              <a:rPr lang="en-US" sz="2800" b="1" dirty="0"/>
              <a:t>Types of Planning</a:t>
            </a:r>
          </a:p>
        </p:txBody>
      </p:sp>
      <p:sp>
        <p:nvSpPr>
          <p:cNvPr id="3" name="Rectangle: Rounded Corners 2">
            <a:extLst>
              <a:ext uri="{FF2B5EF4-FFF2-40B4-BE49-F238E27FC236}">
                <a16:creationId xmlns:a16="http://schemas.microsoft.com/office/drawing/2014/main" xmlns="" id="{DE3B89A7-2A19-656B-E815-67C53C9F0749}"/>
              </a:ext>
            </a:extLst>
          </p:cNvPr>
          <p:cNvSpPr/>
          <p:nvPr/>
        </p:nvSpPr>
        <p:spPr>
          <a:xfrm>
            <a:off x="6096000" y="1155869"/>
            <a:ext cx="6024164" cy="520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dirty="0">
                <a:solidFill>
                  <a:schemeClr val="tx1"/>
                </a:solidFill>
                <a:cs typeface="+mj-cs"/>
              </a:rPr>
              <a:t>من حيث النطاق أو الشمولية أو </a:t>
            </a:r>
            <a:r>
              <a:rPr lang="ar-EG" dirty="0" err="1">
                <a:solidFill>
                  <a:schemeClr val="tx1"/>
                </a:solidFill>
                <a:cs typeface="+mj-cs"/>
              </a:rPr>
              <a:t>الإتساع</a:t>
            </a:r>
            <a:r>
              <a:rPr lang="ar-EG" dirty="0">
                <a:solidFill>
                  <a:schemeClr val="tx1"/>
                </a:solidFill>
                <a:cs typeface="+mj-cs"/>
              </a:rPr>
              <a:t> </a:t>
            </a:r>
            <a:r>
              <a:rPr lang="en-US" dirty="0">
                <a:solidFill>
                  <a:schemeClr val="tx1"/>
                </a:solidFill>
                <a:cs typeface="+mj-cs"/>
              </a:rPr>
              <a:t>Breadth)</a:t>
            </a:r>
          </a:p>
          <a:p>
            <a:pPr algn="r" rtl="1"/>
            <a:r>
              <a:rPr lang="ar-EG" dirty="0">
                <a:solidFill>
                  <a:schemeClr val="tx1"/>
                </a:solidFill>
                <a:cs typeface="+mj-cs"/>
              </a:rPr>
              <a:t>ومن أمثلة الخطط:</a:t>
            </a:r>
          </a:p>
          <a:p>
            <a:pPr algn="r" rtl="1"/>
            <a:r>
              <a:rPr lang="ar-EG" dirty="0">
                <a:solidFill>
                  <a:schemeClr val="tx1"/>
                </a:solidFill>
                <a:cs typeface="+mj-cs"/>
              </a:rPr>
              <a:t>خطط استراتيجية: وهي الخطط بعيدة المدى التي تشمل المؤسسة ككل وتحدد توجهاتها الكبرى.</a:t>
            </a:r>
          </a:p>
          <a:p>
            <a:pPr algn="r" rtl="1"/>
            <a:r>
              <a:rPr lang="ar-EG" dirty="0">
                <a:solidFill>
                  <a:schemeClr val="tx1"/>
                </a:solidFill>
                <a:cs typeface="+mj-cs"/>
              </a:rPr>
              <a:t>خطط تشغيلية: وهي خطط تفصيلية تركز على كيفية تنفيذ العمل اليومي في أقسام محددة.</a:t>
            </a:r>
          </a:p>
          <a:p>
            <a:pPr algn="r" rtl="1"/>
            <a:endParaRPr lang="ar-EG" dirty="0">
              <a:solidFill>
                <a:schemeClr val="tx1"/>
              </a:solidFill>
              <a:cs typeface="+mj-cs"/>
            </a:endParaRPr>
          </a:p>
          <a:p>
            <a:pPr algn="r" rtl="1"/>
            <a:endParaRPr lang="ar-EG" dirty="0">
              <a:solidFill>
                <a:schemeClr val="tx1"/>
              </a:solidFill>
              <a:cs typeface="+mj-cs"/>
            </a:endParaRPr>
          </a:p>
          <a:p>
            <a:pPr algn="r" rtl="1"/>
            <a:r>
              <a:rPr lang="ar-EG" dirty="0">
                <a:solidFill>
                  <a:schemeClr val="tx1"/>
                </a:solidFill>
                <a:cs typeface="+mj-cs"/>
              </a:rPr>
              <a:t>2. من حيث الإطار الزمني (</a:t>
            </a:r>
            <a:r>
              <a:rPr lang="en-US" dirty="0">
                <a:solidFill>
                  <a:schemeClr val="tx1"/>
                </a:solidFill>
                <a:cs typeface="+mj-cs"/>
              </a:rPr>
              <a:t>Time Frame)</a:t>
            </a:r>
          </a:p>
          <a:p>
            <a:pPr algn="r" rtl="1"/>
            <a:r>
              <a:rPr lang="ar-EG" dirty="0">
                <a:solidFill>
                  <a:schemeClr val="tx1"/>
                </a:solidFill>
                <a:cs typeface="+mj-cs"/>
              </a:rPr>
              <a:t>تُصنف الخطط حسب المدة التي تغطيها:</a:t>
            </a:r>
          </a:p>
          <a:p>
            <a:pPr algn="r" rtl="1"/>
            <a:r>
              <a:rPr lang="ar-EG" dirty="0">
                <a:solidFill>
                  <a:schemeClr val="tx1"/>
                </a:solidFill>
                <a:cs typeface="+mj-cs"/>
              </a:rPr>
              <a:t>طويلة المدى: الخطط التي تمتد لعدة سنوات (غالباً أكثر من 3 سنوات).</a:t>
            </a:r>
          </a:p>
          <a:p>
            <a:pPr algn="r" rtl="1"/>
            <a:r>
              <a:rPr lang="ar-EG" dirty="0">
                <a:solidFill>
                  <a:schemeClr val="tx1"/>
                </a:solidFill>
                <a:cs typeface="+mj-cs"/>
              </a:rPr>
              <a:t>قصيرة المدى : الخطط التي تغطي فترة زمنية وجيزة (سنة فأقل).</a:t>
            </a:r>
          </a:p>
        </p:txBody>
      </p:sp>
      <p:sp>
        <p:nvSpPr>
          <p:cNvPr id="6" name="TextBox 5">
            <a:extLst>
              <a:ext uri="{FF2B5EF4-FFF2-40B4-BE49-F238E27FC236}">
                <a16:creationId xmlns:a16="http://schemas.microsoft.com/office/drawing/2014/main" xmlns="" id="{0D19ECE4-50C7-D29D-8F1B-41C4BE55A8DF}"/>
              </a:ext>
            </a:extLst>
          </p:cNvPr>
          <p:cNvSpPr txBox="1"/>
          <p:nvPr/>
        </p:nvSpPr>
        <p:spPr>
          <a:xfrm>
            <a:off x="180431" y="2109783"/>
            <a:ext cx="5568728" cy="4524315"/>
          </a:xfrm>
          <a:prstGeom prst="rect">
            <a:avLst/>
          </a:prstGeom>
          <a:noFill/>
        </p:spPr>
        <p:txBody>
          <a:bodyPr wrap="square">
            <a:spAutoFit/>
          </a:bodyPr>
          <a:lstStyle/>
          <a:p>
            <a:r>
              <a:rPr lang="en-US" dirty="0"/>
              <a:t>1. In terms of breadth, plans are divided into several </a:t>
            </a:r>
            <a:r>
              <a:rPr lang="en-US"/>
              <a:t>types such as:</a:t>
            </a:r>
            <a:endParaRPr lang="en-US" dirty="0"/>
          </a:p>
          <a:p>
            <a:r>
              <a:rPr lang="en-US" dirty="0"/>
              <a:t>Strategic plans: These are long-term plans that encompass the entire organization and define its major directions.</a:t>
            </a:r>
          </a:p>
          <a:p>
            <a:r>
              <a:rPr lang="en-US" dirty="0"/>
              <a:t>Operational plans: These are detailed plans that focus on how to carry out daily work in specific departments.</a:t>
            </a:r>
          </a:p>
          <a:p>
            <a:endParaRPr lang="ar-EG" dirty="0"/>
          </a:p>
          <a:p>
            <a:endParaRPr lang="en-US" dirty="0"/>
          </a:p>
          <a:p>
            <a:r>
              <a:rPr lang="en-US" dirty="0"/>
              <a:t>2. In terms of time frame, plans are classified according to the duration they cover:</a:t>
            </a:r>
          </a:p>
          <a:p>
            <a:r>
              <a:rPr lang="en-US" dirty="0"/>
              <a:t>Long-term plans: Plans that extend over several years (often more than 3 years).</a:t>
            </a:r>
          </a:p>
          <a:p>
            <a:r>
              <a:rPr lang="en-US" dirty="0"/>
              <a:t>Short-term plans: Plans that cover a short period of time (one year or less).</a:t>
            </a:r>
          </a:p>
          <a:p>
            <a:endParaRPr lang="en-US" dirty="0"/>
          </a:p>
        </p:txBody>
      </p:sp>
      <p:sp>
        <p:nvSpPr>
          <p:cNvPr id="8" name="TextBox 7">
            <a:extLst>
              <a:ext uri="{FF2B5EF4-FFF2-40B4-BE49-F238E27FC236}">
                <a16:creationId xmlns:a16="http://schemas.microsoft.com/office/drawing/2014/main" xmlns="" id="{6D96F1CA-CD80-D823-C04C-C01567F7D27A}"/>
              </a:ext>
            </a:extLst>
          </p:cNvPr>
          <p:cNvSpPr txBox="1"/>
          <p:nvPr/>
        </p:nvSpPr>
        <p:spPr>
          <a:xfrm>
            <a:off x="7300643" y="1272325"/>
            <a:ext cx="3614877" cy="523220"/>
          </a:xfrm>
          <a:prstGeom prst="rect">
            <a:avLst/>
          </a:prstGeom>
          <a:noFill/>
        </p:spPr>
        <p:txBody>
          <a:bodyPr wrap="square">
            <a:spAutoFit/>
          </a:bodyPr>
          <a:lstStyle/>
          <a:p>
            <a:pPr algn="r"/>
            <a:r>
              <a:rPr lang="ar-EG" sz="2800" b="1" dirty="0"/>
              <a:t>أنواع التخطيط</a:t>
            </a:r>
            <a:endParaRPr lang="en-US" sz="2800" b="1" dirty="0"/>
          </a:p>
        </p:txBody>
      </p:sp>
    </p:spTree>
    <p:extLst>
      <p:ext uri="{BB962C8B-B14F-4D97-AF65-F5344CB8AC3E}">
        <p14:creationId xmlns:p14="http://schemas.microsoft.com/office/powerpoint/2010/main" val="2972025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B3755B-715A-70E6-DF0F-6874F10CEE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2562396-4536-B0EE-A347-9A70D8A022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3BF207FC-F263-8C19-9290-FC1074DD49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xmlns="" id="{3174D3A3-6D62-D098-2E7E-3BF88D14BE80}"/>
              </a:ext>
            </a:extLst>
          </p:cNvPr>
          <p:cNvSpPr/>
          <p:nvPr/>
        </p:nvSpPr>
        <p:spPr>
          <a:xfrm>
            <a:off x="127882" y="1172309"/>
            <a:ext cx="5831484" cy="5312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B0E24D58-8848-4621-5AC8-863C85DCA6AD}"/>
              </a:ext>
            </a:extLst>
          </p:cNvPr>
          <p:cNvSpPr txBox="1"/>
          <p:nvPr/>
        </p:nvSpPr>
        <p:spPr>
          <a:xfrm>
            <a:off x="507711" y="1347202"/>
            <a:ext cx="3202442" cy="523220"/>
          </a:xfrm>
          <a:prstGeom prst="rect">
            <a:avLst/>
          </a:prstGeom>
          <a:noFill/>
        </p:spPr>
        <p:txBody>
          <a:bodyPr wrap="square">
            <a:spAutoFit/>
          </a:bodyPr>
          <a:lstStyle/>
          <a:p>
            <a:r>
              <a:rPr lang="en-US" sz="2800" b="1" dirty="0"/>
              <a:t>Types of Planning</a:t>
            </a:r>
          </a:p>
        </p:txBody>
      </p:sp>
      <p:sp>
        <p:nvSpPr>
          <p:cNvPr id="3" name="Rectangle: Rounded Corners 2">
            <a:extLst>
              <a:ext uri="{FF2B5EF4-FFF2-40B4-BE49-F238E27FC236}">
                <a16:creationId xmlns:a16="http://schemas.microsoft.com/office/drawing/2014/main" xmlns="" id="{A8B745FB-E180-7314-E5C9-ED3B681F1F12}"/>
              </a:ext>
            </a:extLst>
          </p:cNvPr>
          <p:cNvSpPr/>
          <p:nvPr/>
        </p:nvSpPr>
        <p:spPr>
          <a:xfrm>
            <a:off x="6096000" y="1155869"/>
            <a:ext cx="6024164" cy="520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dirty="0">
                <a:solidFill>
                  <a:schemeClr val="tx1"/>
                </a:solidFill>
                <a:cs typeface="+mj-cs"/>
              </a:rPr>
              <a:t>3. من حيث درجة التحديد أو الوضوح </a:t>
            </a:r>
            <a:r>
              <a:rPr lang="en-US" dirty="0">
                <a:solidFill>
                  <a:schemeClr val="tx1"/>
                </a:solidFill>
                <a:cs typeface="+mj-cs"/>
              </a:rPr>
              <a:t>Specificity </a:t>
            </a:r>
          </a:p>
          <a:p>
            <a:pPr algn="r" rtl="1"/>
            <a:r>
              <a:rPr lang="ar-EG" dirty="0">
                <a:solidFill>
                  <a:schemeClr val="tx1"/>
                </a:solidFill>
                <a:cs typeface="+mj-cs"/>
              </a:rPr>
              <a:t>تختلف الخطط في مدى دقة تفاصيلها:</a:t>
            </a:r>
          </a:p>
          <a:p>
            <a:pPr algn="r" rtl="1"/>
            <a:r>
              <a:rPr lang="ar-EG" dirty="0">
                <a:solidFill>
                  <a:schemeClr val="tx1"/>
                </a:solidFill>
                <a:cs typeface="+mj-cs"/>
              </a:rPr>
              <a:t>خطط توجيهية (</a:t>
            </a:r>
            <a:r>
              <a:rPr lang="en-US" dirty="0">
                <a:solidFill>
                  <a:schemeClr val="tx1"/>
                </a:solidFill>
                <a:cs typeface="+mj-cs"/>
              </a:rPr>
              <a:t>Directional): </a:t>
            </a:r>
            <a:r>
              <a:rPr lang="ar-EG" dirty="0">
                <a:solidFill>
                  <a:schemeClr val="tx1"/>
                </a:solidFill>
                <a:cs typeface="+mj-cs"/>
              </a:rPr>
              <a:t>خطط مرنة تضع أطر عامة وتسمح بحرية التصرف حسب الظروف.</a:t>
            </a:r>
          </a:p>
          <a:p>
            <a:pPr algn="r" rtl="1"/>
            <a:r>
              <a:rPr lang="ar-EG" dirty="0">
                <a:solidFill>
                  <a:schemeClr val="tx1"/>
                </a:solidFill>
                <a:cs typeface="+mj-cs"/>
              </a:rPr>
              <a:t>خطط محددة (</a:t>
            </a:r>
            <a:r>
              <a:rPr lang="en-US" dirty="0">
                <a:solidFill>
                  <a:schemeClr val="tx1"/>
                </a:solidFill>
                <a:cs typeface="+mj-cs"/>
              </a:rPr>
              <a:t>Specific): </a:t>
            </a:r>
            <a:r>
              <a:rPr lang="ar-EG" dirty="0">
                <a:solidFill>
                  <a:schemeClr val="tx1"/>
                </a:solidFill>
                <a:cs typeface="+mj-cs"/>
              </a:rPr>
              <a:t>خطط دقيقة جداً لا تدع مجالاً للتأويل، وتحدد الخطوات المطلوبة بوضوح تام.</a:t>
            </a:r>
          </a:p>
          <a:p>
            <a:pPr algn="r" rtl="1"/>
            <a:endParaRPr lang="ar-EG" dirty="0">
              <a:solidFill>
                <a:schemeClr val="tx1"/>
              </a:solidFill>
              <a:cs typeface="+mj-cs"/>
            </a:endParaRPr>
          </a:p>
          <a:p>
            <a:pPr algn="r" rtl="1"/>
            <a:endParaRPr lang="ar-EG" dirty="0">
              <a:solidFill>
                <a:schemeClr val="tx1"/>
              </a:solidFill>
              <a:cs typeface="+mj-cs"/>
            </a:endParaRPr>
          </a:p>
          <a:p>
            <a:pPr algn="r" rtl="1"/>
            <a:r>
              <a:rPr lang="ar-EG" dirty="0">
                <a:solidFill>
                  <a:schemeClr val="tx1"/>
                </a:solidFill>
                <a:cs typeface="+mj-cs"/>
              </a:rPr>
              <a:t>4. من حيث تكرار الاستخدام</a:t>
            </a:r>
            <a:r>
              <a:rPr lang="en-US" dirty="0">
                <a:solidFill>
                  <a:schemeClr val="tx1"/>
                </a:solidFill>
                <a:cs typeface="+mj-cs"/>
              </a:rPr>
              <a:t>  Frequency of Use </a:t>
            </a:r>
          </a:p>
          <a:p>
            <a:pPr algn="r" rtl="1"/>
            <a:r>
              <a:rPr lang="ar-EG" dirty="0">
                <a:solidFill>
                  <a:schemeClr val="tx1"/>
                </a:solidFill>
                <a:cs typeface="+mj-cs"/>
              </a:rPr>
              <a:t>تعتمد على عدد المرات التي تُستخدم فيها الخطة:</a:t>
            </a:r>
          </a:p>
          <a:p>
            <a:pPr algn="r" rtl="1"/>
            <a:r>
              <a:rPr lang="ar-EG" dirty="0">
                <a:solidFill>
                  <a:schemeClr val="tx1"/>
                </a:solidFill>
                <a:cs typeface="+mj-cs"/>
              </a:rPr>
              <a:t>خطط للاستخدام لمرة واحدة (</a:t>
            </a:r>
            <a:r>
              <a:rPr lang="en-US" dirty="0">
                <a:solidFill>
                  <a:schemeClr val="tx1"/>
                </a:solidFill>
                <a:cs typeface="+mj-cs"/>
              </a:rPr>
              <a:t>Single-use): </a:t>
            </a:r>
            <a:r>
              <a:rPr lang="ar-EG" dirty="0">
                <a:solidFill>
                  <a:schemeClr val="tx1"/>
                </a:solidFill>
                <a:cs typeface="+mj-cs"/>
              </a:rPr>
              <a:t>تُصمم لمواجهة موقف معين أو مشروع محدد ينتهي بانتهاء الخطة.</a:t>
            </a:r>
          </a:p>
          <a:p>
            <a:pPr algn="r" rtl="1"/>
            <a:r>
              <a:rPr lang="ar-EG" dirty="0">
                <a:solidFill>
                  <a:schemeClr val="tx1"/>
                </a:solidFill>
                <a:cs typeface="+mj-cs"/>
              </a:rPr>
              <a:t>خطط مستمرة (</a:t>
            </a:r>
            <a:r>
              <a:rPr lang="en-US" dirty="0">
                <a:solidFill>
                  <a:schemeClr val="tx1"/>
                </a:solidFill>
                <a:cs typeface="+mj-cs"/>
              </a:rPr>
              <a:t>Standing): </a:t>
            </a:r>
            <a:r>
              <a:rPr lang="ar-EG" dirty="0">
                <a:solidFill>
                  <a:schemeClr val="tx1"/>
                </a:solidFill>
                <a:cs typeface="+mj-cs"/>
              </a:rPr>
              <a:t>وهي السياسات والإجراءات التي تُستخدم بشكل متكرر ومنتظم داخل المؤسسة.</a:t>
            </a:r>
          </a:p>
        </p:txBody>
      </p:sp>
      <p:sp>
        <p:nvSpPr>
          <p:cNvPr id="6" name="TextBox 5">
            <a:extLst>
              <a:ext uri="{FF2B5EF4-FFF2-40B4-BE49-F238E27FC236}">
                <a16:creationId xmlns:a16="http://schemas.microsoft.com/office/drawing/2014/main" xmlns="" id="{79EDE371-8A28-B8DE-D1A0-DE06FBBCDC89}"/>
              </a:ext>
            </a:extLst>
          </p:cNvPr>
          <p:cNvSpPr txBox="1"/>
          <p:nvPr/>
        </p:nvSpPr>
        <p:spPr>
          <a:xfrm>
            <a:off x="180431" y="2045314"/>
            <a:ext cx="5642297" cy="4247317"/>
          </a:xfrm>
          <a:prstGeom prst="rect">
            <a:avLst/>
          </a:prstGeom>
          <a:noFill/>
        </p:spPr>
        <p:txBody>
          <a:bodyPr wrap="square">
            <a:spAutoFit/>
          </a:bodyPr>
          <a:lstStyle/>
          <a:p>
            <a:r>
              <a:rPr lang="en-US" dirty="0"/>
              <a:t>3. In terms of specificity, plans differ in the precision of their details:</a:t>
            </a:r>
          </a:p>
          <a:p>
            <a:r>
              <a:rPr lang="en-US" dirty="0"/>
              <a:t>Directional plans: Flexible plans that provide general frameworks and allow for flexibility based on circumstances.</a:t>
            </a:r>
          </a:p>
          <a:p>
            <a:r>
              <a:rPr lang="en-US" dirty="0"/>
              <a:t>Specific plans: Very precise plans that leave no room for interpretation and clearly define the required steps. </a:t>
            </a:r>
            <a:endParaRPr lang="ar-EG" dirty="0"/>
          </a:p>
          <a:p>
            <a:endParaRPr lang="ar-EG" dirty="0"/>
          </a:p>
          <a:p>
            <a:endParaRPr lang="ar-EG" dirty="0"/>
          </a:p>
          <a:p>
            <a:r>
              <a:rPr lang="en-US" dirty="0"/>
              <a:t>4. In terms of frequency of use:</a:t>
            </a:r>
          </a:p>
          <a:p>
            <a:r>
              <a:rPr lang="en-US" dirty="0"/>
              <a:t>This depends on how often the plan is used:</a:t>
            </a:r>
          </a:p>
          <a:p>
            <a:r>
              <a:rPr lang="en-US" dirty="0"/>
              <a:t>Single-use plans: These are designed to address a specific situation or project that ends when the plan is completed.</a:t>
            </a:r>
          </a:p>
          <a:p>
            <a:r>
              <a:rPr lang="en-US" dirty="0"/>
              <a:t>Standing plans: These are policies and procedures that are used repeatedly and regularly within the organization.</a:t>
            </a:r>
          </a:p>
        </p:txBody>
      </p:sp>
      <p:sp>
        <p:nvSpPr>
          <p:cNvPr id="4" name="TextBox 3">
            <a:extLst>
              <a:ext uri="{FF2B5EF4-FFF2-40B4-BE49-F238E27FC236}">
                <a16:creationId xmlns:a16="http://schemas.microsoft.com/office/drawing/2014/main" xmlns="" id="{8B638945-8F5D-0D42-E21D-7F3310B060D3}"/>
              </a:ext>
            </a:extLst>
          </p:cNvPr>
          <p:cNvSpPr txBox="1"/>
          <p:nvPr/>
        </p:nvSpPr>
        <p:spPr>
          <a:xfrm>
            <a:off x="7939025" y="1246231"/>
            <a:ext cx="3473231" cy="523220"/>
          </a:xfrm>
          <a:prstGeom prst="rect">
            <a:avLst/>
          </a:prstGeom>
          <a:noFill/>
        </p:spPr>
        <p:txBody>
          <a:bodyPr wrap="square">
            <a:spAutoFit/>
          </a:bodyPr>
          <a:lstStyle/>
          <a:p>
            <a:pPr algn="r"/>
            <a:r>
              <a:rPr lang="ar-EG" sz="2800" b="1" dirty="0"/>
              <a:t>أنواع التخطيط</a:t>
            </a:r>
            <a:endParaRPr lang="en-US" sz="2800" b="1" dirty="0"/>
          </a:p>
        </p:txBody>
      </p:sp>
    </p:spTree>
    <p:extLst>
      <p:ext uri="{BB962C8B-B14F-4D97-AF65-F5344CB8AC3E}">
        <p14:creationId xmlns:p14="http://schemas.microsoft.com/office/powerpoint/2010/main" val="18375454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5602085-481C-3C52-0F7D-C178F1B24534}"/>
              </a:ext>
            </a:extLst>
          </p:cNvPr>
          <p:cNvSpPr/>
          <p:nvPr/>
        </p:nvSpPr>
        <p:spPr>
          <a:xfrm>
            <a:off x="6403741" y="1515027"/>
            <a:ext cx="5593796" cy="4842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270976" y="1509771"/>
            <a:ext cx="5593796" cy="4842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4FC42458-6B00-0685-486E-143832A7AC2C}"/>
              </a:ext>
            </a:extLst>
          </p:cNvPr>
          <p:cNvSpPr txBox="1"/>
          <p:nvPr/>
        </p:nvSpPr>
        <p:spPr>
          <a:xfrm>
            <a:off x="338086" y="1531578"/>
            <a:ext cx="5421194" cy="4493538"/>
          </a:xfrm>
          <a:prstGeom prst="rect">
            <a:avLst/>
          </a:prstGeom>
          <a:noFill/>
        </p:spPr>
        <p:txBody>
          <a:bodyPr wrap="square">
            <a:spAutoFit/>
          </a:bodyPr>
          <a:lstStyle/>
          <a:p>
            <a:pPr marL="342900" indent="-304800">
              <a:spcBef>
                <a:spcPts val="750"/>
              </a:spcBef>
              <a:buClr>
                <a:schemeClr val="dk1"/>
              </a:buClr>
              <a:buSzPts val="2800"/>
              <a:buFont typeface="Arial"/>
              <a:buChar char="•"/>
            </a:pPr>
            <a:r>
              <a:rPr lang="en-US" sz="2400" b="1" dirty="0">
                <a:solidFill>
                  <a:srgbClr val="C00000"/>
                </a:solidFill>
              </a:rPr>
              <a:t>Maintaining organizational focus</a:t>
            </a:r>
          </a:p>
          <a:p>
            <a:pPr lvl="1" indent="-285750">
              <a:spcBef>
                <a:spcPts val="375"/>
              </a:spcBef>
              <a:buSzPts val="2400"/>
            </a:pPr>
            <a:r>
              <a:rPr lang="en-US" sz="2000" b="1" dirty="0"/>
              <a:t>	Defining specific goals to consider the vision, mission, and values of the organization </a:t>
            </a:r>
          </a:p>
          <a:p>
            <a:pPr marL="342900" indent="-304800">
              <a:spcBef>
                <a:spcPts val="750"/>
              </a:spcBef>
              <a:buClr>
                <a:schemeClr val="dk1"/>
              </a:buClr>
              <a:buSzPts val="2800"/>
              <a:buFont typeface="Arial"/>
              <a:buChar char="•"/>
            </a:pPr>
            <a:r>
              <a:rPr lang="en-US" sz="2400" b="1" dirty="0">
                <a:solidFill>
                  <a:srgbClr val="C00000"/>
                </a:solidFill>
              </a:rPr>
              <a:t>Encouraging diverse participation</a:t>
            </a:r>
          </a:p>
          <a:p>
            <a:pPr lvl="1" indent="-285750">
              <a:spcBef>
                <a:spcPts val="375"/>
              </a:spcBef>
              <a:buSzPts val="2400"/>
            </a:pPr>
            <a:r>
              <a:rPr lang="en-US" sz="2000" b="1" dirty="0"/>
              <a:t>	Provides opportunity for input</a:t>
            </a:r>
          </a:p>
          <a:p>
            <a:pPr lvl="1" indent="-285750">
              <a:spcBef>
                <a:spcPts val="375"/>
              </a:spcBef>
              <a:buSzPts val="2400"/>
            </a:pPr>
            <a:r>
              <a:rPr lang="en-US" sz="2000" b="1" dirty="0"/>
              <a:t>	Establish planning committees that intentionally include people from diverse backgrounds</a:t>
            </a:r>
          </a:p>
          <a:p>
            <a:pPr marL="342900" indent="-304800">
              <a:spcBef>
                <a:spcPts val="750"/>
              </a:spcBef>
              <a:buClr>
                <a:schemeClr val="dk1"/>
              </a:buClr>
              <a:buSzPts val="2800"/>
              <a:buFont typeface="Arial"/>
              <a:buChar char="•"/>
            </a:pPr>
            <a:r>
              <a:rPr lang="en-US" sz="2400" b="1" dirty="0">
                <a:solidFill>
                  <a:srgbClr val="C00000"/>
                </a:solidFill>
              </a:rPr>
              <a:t>Empowering and motivating employees</a:t>
            </a:r>
          </a:p>
          <a:p>
            <a:pPr lvl="1" indent="-285750">
              <a:spcBef>
                <a:spcPts val="375"/>
              </a:spcBef>
              <a:buSzPts val="2400"/>
            </a:pPr>
            <a:r>
              <a:rPr lang="en-US" sz="2000" b="1" dirty="0"/>
              <a:t>	Empowers people to contribute</a:t>
            </a:r>
          </a:p>
          <a:p>
            <a:pPr lvl="1" indent="-285750">
              <a:spcBef>
                <a:spcPts val="375"/>
              </a:spcBef>
              <a:buSzPts val="2400"/>
            </a:pPr>
            <a:r>
              <a:rPr lang="en-US" sz="2000" b="1" dirty="0"/>
              <a:t>	Motivates them to support outcomes</a:t>
            </a:r>
          </a:p>
        </p:txBody>
      </p:sp>
      <p:sp>
        <p:nvSpPr>
          <p:cNvPr id="7" name="TextBox 6">
            <a:extLst>
              <a:ext uri="{FF2B5EF4-FFF2-40B4-BE49-F238E27FC236}">
                <a16:creationId xmlns:a16="http://schemas.microsoft.com/office/drawing/2014/main" xmlns="" id="{4289853A-5B53-0A20-2420-06206E096482}"/>
              </a:ext>
            </a:extLst>
          </p:cNvPr>
          <p:cNvSpPr txBox="1"/>
          <p:nvPr/>
        </p:nvSpPr>
        <p:spPr>
          <a:xfrm>
            <a:off x="828174" y="970588"/>
            <a:ext cx="6416564" cy="523220"/>
          </a:xfrm>
          <a:prstGeom prst="rect">
            <a:avLst/>
          </a:prstGeom>
          <a:noFill/>
        </p:spPr>
        <p:txBody>
          <a:bodyPr wrap="square">
            <a:spAutoFit/>
          </a:bodyPr>
          <a:lstStyle/>
          <a:p>
            <a:pPr algn="ctr"/>
            <a:r>
              <a:rPr lang="en-US" sz="2800" b="1" dirty="0"/>
              <a:t>Essential Aspects of the Planning Cycle</a:t>
            </a:r>
          </a:p>
        </p:txBody>
      </p:sp>
      <p:sp>
        <p:nvSpPr>
          <p:cNvPr id="3" name="TextBox 2">
            <a:extLst>
              <a:ext uri="{FF2B5EF4-FFF2-40B4-BE49-F238E27FC236}">
                <a16:creationId xmlns:a16="http://schemas.microsoft.com/office/drawing/2014/main" xmlns="" id="{8F5D2A7C-6D7B-FBF0-2118-62A995F0483B}"/>
              </a:ext>
            </a:extLst>
          </p:cNvPr>
          <p:cNvSpPr txBox="1"/>
          <p:nvPr/>
        </p:nvSpPr>
        <p:spPr>
          <a:xfrm>
            <a:off x="6632028" y="1700646"/>
            <a:ext cx="5288996" cy="4503797"/>
          </a:xfrm>
          <a:prstGeom prst="rect">
            <a:avLst/>
          </a:prstGeom>
          <a:noFill/>
        </p:spPr>
        <p:txBody>
          <a:bodyPr wrap="square">
            <a:spAutoFit/>
          </a:bodyPr>
          <a:lstStyle/>
          <a:p>
            <a:pPr marL="342900" indent="-304800" algn="r" rtl="1">
              <a:spcBef>
                <a:spcPts val="750"/>
              </a:spcBef>
              <a:buClr>
                <a:schemeClr val="dk1"/>
              </a:buClr>
              <a:buSzPts val="2800"/>
              <a:buFont typeface="Arial"/>
              <a:buChar char="•"/>
            </a:pPr>
            <a:r>
              <a:rPr lang="ar-EG" sz="2400" b="1" dirty="0"/>
              <a:t>الحفاظ على التركيز التنظيمي</a:t>
            </a:r>
          </a:p>
          <a:p>
            <a:pPr marL="1714500" lvl="3" indent="-304800" algn="r" rtl="1">
              <a:spcBef>
                <a:spcPts val="750"/>
              </a:spcBef>
              <a:buClr>
                <a:schemeClr val="dk1"/>
              </a:buClr>
              <a:buSzPts val="2800"/>
              <a:buFont typeface="Arial"/>
              <a:buChar char="•"/>
            </a:pPr>
            <a:r>
              <a:rPr lang="ar-EG" sz="2400" b="1" dirty="0">
                <a:solidFill>
                  <a:srgbClr val="C00000"/>
                </a:solidFill>
              </a:rPr>
              <a:t>تحديد أهداف محددة للنظر في رؤية ورسالة وقيم المنظمة</a:t>
            </a:r>
          </a:p>
          <a:p>
            <a:pPr marL="342900" indent="-304800" algn="r" rtl="1">
              <a:spcBef>
                <a:spcPts val="750"/>
              </a:spcBef>
              <a:buClr>
                <a:schemeClr val="dk1"/>
              </a:buClr>
              <a:buSzPts val="2800"/>
              <a:buFont typeface="Arial"/>
              <a:buChar char="•"/>
            </a:pPr>
            <a:r>
              <a:rPr lang="ar-EG" sz="2400" b="1" dirty="0"/>
              <a:t>تشجيع المشاركة المتنوعة</a:t>
            </a:r>
          </a:p>
          <a:p>
            <a:pPr marL="1714500" lvl="3" indent="-304800" algn="r" rtl="1">
              <a:spcBef>
                <a:spcPts val="750"/>
              </a:spcBef>
              <a:buClr>
                <a:schemeClr val="dk1"/>
              </a:buClr>
              <a:buSzPts val="2800"/>
              <a:buFont typeface="Arial"/>
              <a:buChar char="•"/>
            </a:pPr>
            <a:r>
              <a:rPr lang="ar-EG" sz="2400" b="1" dirty="0">
                <a:solidFill>
                  <a:srgbClr val="C00000"/>
                </a:solidFill>
              </a:rPr>
              <a:t>توفير الفرصة للمساهمة</a:t>
            </a:r>
          </a:p>
          <a:p>
            <a:pPr marL="1714500" lvl="3" indent="-304800" algn="r" rtl="1">
              <a:spcBef>
                <a:spcPts val="750"/>
              </a:spcBef>
              <a:buClr>
                <a:schemeClr val="dk1"/>
              </a:buClr>
              <a:buSzPts val="2800"/>
              <a:buFont typeface="Arial"/>
              <a:buChar char="•"/>
            </a:pPr>
            <a:r>
              <a:rPr lang="ar-EG" sz="2400" b="1" dirty="0">
                <a:solidFill>
                  <a:srgbClr val="C00000"/>
                </a:solidFill>
              </a:rPr>
              <a:t>إنشاء لجان تخطيطية تشمل أشخاصًا من خلفيات متنوعة</a:t>
            </a:r>
          </a:p>
          <a:p>
            <a:pPr marL="342900" indent="-304800" algn="r" rtl="1">
              <a:spcBef>
                <a:spcPts val="750"/>
              </a:spcBef>
              <a:buClr>
                <a:schemeClr val="dk1"/>
              </a:buClr>
              <a:buSzPts val="2800"/>
              <a:buFont typeface="Arial"/>
              <a:buChar char="•"/>
            </a:pPr>
            <a:r>
              <a:rPr lang="ar-EG" sz="2400" b="1" dirty="0"/>
              <a:t>تمكين وتحفيز الموظفين</a:t>
            </a:r>
          </a:p>
          <a:p>
            <a:pPr marL="1714500" lvl="3" indent="-304800" algn="r" rtl="1">
              <a:spcBef>
                <a:spcPts val="750"/>
              </a:spcBef>
              <a:buClr>
                <a:schemeClr val="dk1"/>
              </a:buClr>
              <a:buSzPts val="2800"/>
              <a:buFont typeface="Arial"/>
              <a:buChar char="•"/>
            </a:pPr>
            <a:r>
              <a:rPr lang="ar-EG" sz="2400" b="1" dirty="0">
                <a:solidFill>
                  <a:srgbClr val="C00000"/>
                </a:solidFill>
              </a:rPr>
              <a:t>تمكين الأشخاص من المساهمة</a:t>
            </a:r>
          </a:p>
          <a:p>
            <a:pPr marL="1714500" lvl="3" indent="-304800" algn="r" rtl="1">
              <a:spcBef>
                <a:spcPts val="750"/>
              </a:spcBef>
              <a:buClr>
                <a:schemeClr val="dk1"/>
              </a:buClr>
              <a:buSzPts val="2800"/>
              <a:buFont typeface="Arial"/>
              <a:buChar char="•"/>
            </a:pPr>
            <a:r>
              <a:rPr lang="ar-EG" sz="2400" b="1" dirty="0">
                <a:solidFill>
                  <a:srgbClr val="C00000"/>
                </a:solidFill>
              </a:rPr>
              <a:t>تحفيزهم على دعم النتائج</a:t>
            </a:r>
            <a:endParaRPr lang="en-US" sz="2400" b="1" dirty="0"/>
          </a:p>
        </p:txBody>
      </p:sp>
      <p:sp>
        <p:nvSpPr>
          <p:cNvPr id="8" name="TextBox 7">
            <a:extLst>
              <a:ext uri="{FF2B5EF4-FFF2-40B4-BE49-F238E27FC236}">
                <a16:creationId xmlns:a16="http://schemas.microsoft.com/office/drawing/2014/main" xmlns="" id="{D8DBC680-B70E-6A47-BE3E-F3FAE449D23C}"/>
              </a:ext>
            </a:extLst>
          </p:cNvPr>
          <p:cNvSpPr txBox="1"/>
          <p:nvPr/>
        </p:nvSpPr>
        <p:spPr>
          <a:xfrm>
            <a:off x="6897499" y="983745"/>
            <a:ext cx="5114070" cy="523220"/>
          </a:xfrm>
          <a:prstGeom prst="rect">
            <a:avLst/>
          </a:prstGeom>
          <a:noFill/>
        </p:spPr>
        <p:txBody>
          <a:bodyPr wrap="square">
            <a:spAutoFit/>
          </a:bodyPr>
          <a:lstStyle/>
          <a:p>
            <a:pPr algn="r"/>
            <a:r>
              <a:rPr lang="ar-EG" sz="2800" b="1" dirty="0"/>
              <a:t>الجوانب الأساسية لوظيفة التخطيط</a:t>
            </a:r>
            <a:endParaRPr lang="en-US" sz="2800" b="1" dirty="0"/>
          </a:p>
        </p:txBody>
      </p:sp>
    </p:spTree>
    <p:extLst>
      <p:ext uri="{BB962C8B-B14F-4D97-AF65-F5344CB8AC3E}">
        <p14:creationId xmlns:p14="http://schemas.microsoft.com/office/powerpoint/2010/main" val="32544844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80431" y="1543840"/>
            <a:ext cx="11727790" cy="4607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36532DA3-20FF-61F9-AF52-04A0C1C3FB1F}"/>
              </a:ext>
            </a:extLst>
          </p:cNvPr>
          <p:cNvSpPr txBox="1"/>
          <p:nvPr/>
        </p:nvSpPr>
        <p:spPr>
          <a:xfrm>
            <a:off x="283779" y="1708393"/>
            <a:ext cx="11508828" cy="2246769"/>
          </a:xfrm>
          <a:prstGeom prst="rect">
            <a:avLst/>
          </a:prstGeom>
          <a:noFill/>
        </p:spPr>
        <p:txBody>
          <a:bodyPr wrap="square">
            <a:spAutoFit/>
          </a:bodyPr>
          <a:lstStyle/>
          <a:p>
            <a:pPr>
              <a:buSzPct val="90000"/>
              <a:buFont typeface="Wingdings" pitchFamily="2" charset="2"/>
              <a:buChar char="Ø"/>
            </a:pPr>
            <a:r>
              <a:rPr lang="en-US" sz="2000" b="1" dirty="0"/>
              <a:t>Short, Intermediate and long-range plans:</a:t>
            </a:r>
          </a:p>
          <a:p>
            <a:pPr lvl="1"/>
            <a:r>
              <a:rPr lang="en-US" sz="2000" b="1" dirty="0"/>
              <a:t>Short-range plans = 1 year or less</a:t>
            </a:r>
          </a:p>
          <a:p>
            <a:pPr lvl="1"/>
            <a:r>
              <a:rPr lang="en-US" sz="2000" b="1" dirty="0"/>
              <a:t>Intermediate-range plans = 1 to 2 years</a:t>
            </a:r>
          </a:p>
          <a:p>
            <a:pPr lvl="1"/>
            <a:r>
              <a:rPr lang="en-US" sz="2000" b="1" dirty="0"/>
              <a:t>Long-range plans = 3 or more years</a:t>
            </a:r>
          </a:p>
          <a:p>
            <a:pPr lvl="1"/>
            <a:endParaRPr lang="en-US" sz="2000" b="1" dirty="0"/>
          </a:p>
          <a:p>
            <a:pPr>
              <a:buFont typeface="Wingdings" pitchFamily="2" charset="2"/>
              <a:buChar char="Ø"/>
            </a:pPr>
            <a:r>
              <a:rPr lang="en-US" sz="2000" b="1" dirty="0"/>
              <a:t>People vary in their capability to deal effectively with different time horizons.</a:t>
            </a:r>
          </a:p>
          <a:p>
            <a:pPr>
              <a:buFont typeface="Wingdings" pitchFamily="2" charset="2"/>
              <a:buChar char="Ø"/>
            </a:pPr>
            <a:r>
              <a:rPr lang="en-US" sz="2000" b="1" dirty="0"/>
              <a:t>Higher management levels focus on longer time horizons.</a:t>
            </a:r>
          </a:p>
        </p:txBody>
      </p:sp>
      <p:sp>
        <p:nvSpPr>
          <p:cNvPr id="7" name="TextBox 6">
            <a:extLst>
              <a:ext uri="{FF2B5EF4-FFF2-40B4-BE49-F238E27FC236}">
                <a16:creationId xmlns:a16="http://schemas.microsoft.com/office/drawing/2014/main" xmlns="" id="{9A6F962B-BC71-3683-38D9-80B727971C28}"/>
              </a:ext>
            </a:extLst>
          </p:cNvPr>
          <p:cNvSpPr txBox="1"/>
          <p:nvPr/>
        </p:nvSpPr>
        <p:spPr>
          <a:xfrm>
            <a:off x="0" y="1050575"/>
            <a:ext cx="8265785" cy="523220"/>
          </a:xfrm>
          <a:prstGeom prst="rect">
            <a:avLst/>
          </a:prstGeom>
          <a:noFill/>
        </p:spPr>
        <p:txBody>
          <a:bodyPr wrap="square">
            <a:spAutoFit/>
          </a:bodyPr>
          <a:lstStyle/>
          <a:p>
            <a:pPr algn="ctr"/>
            <a:r>
              <a:rPr lang="en-US" sz="2800" b="1" dirty="0">
                <a:solidFill>
                  <a:srgbClr val="C00000"/>
                </a:solidFill>
              </a:rPr>
              <a:t> What types of plans do managers use(by time frame)?</a:t>
            </a:r>
            <a:endParaRPr lang="ar-SA" sz="2800" b="1" dirty="0">
              <a:solidFill>
                <a:srgbClr val="C00000"/>
              </a:solidFill>
            </a:endParaRPr>
          </a:p>
        </p:txBody>
      </p:sp>
      <p:sp>
        <p:nvSpPr>
          <p:cNvPr id="3" name="TextBox 2">
            <a:extLst>
              <a:ext uri="{FF2B5EF4-FFF2-40B4-BE49-F238E27FC236}">
                <a16:creationId xmlns:a16="http://schemas.microsoft.com/office/drawing/2014/main" xmlns="" id="{D420FD9E-6963-A9CC-C42D-61DA25F6B9CC}"/>
              </a:ext>
            </a:extLst>
          </p:cNvPr>
          <p:cNvSpPr txBox="1"/>
          <p:nvPr/>
        </p:nvSpPr>
        <p:spPr>
          <a:xfrm>
            <a:off x="1746473" y="3769925"/>
            <a:ext cx="10046134" cy="2246769"/>
          </a:xfrm>
          <a:prstGeom prst="rect">
            <a:avLst/>
          </a:prstGeom>
          <a:noFill/>
        </p:spPr>
        <p:txBody>
          <a:bodyPr wrap="square">
            <a:spAutoFit/>
          </a:bodyPr>
          <a:lstStyle/>
          <a:p>
            <a:pPr algn="r" rtl="1">
              <a:buSzPct val="90000"/>
              <a:buFont typeface="Wingdings" pitchFamily="2" charset="2"/>
              <a:buChar char="Ø"/>
            </a:pPr>
            <a:r>
              <a:rPr lang="ar-EG" sz="2000" b="1" dirty="0"/>
              <a:t>الخطط القصيرة والمتوسطة والطويلة المدى:</a:t>
            </a:r>
          </a:p>
          <a:p>
            <a:pPr lvl="3" algn="r" rtl="1">
              <a:buSzPct val="90000"/>
            </a:pPr>
            <a:r>
              <a:rPr lang="ar-EG" sz="2000" b="1" dirty="0"/>
              <a:t>الخطط القصيرة المدى = سنة واحدة أو أقل</a:t>
            </a:r>
          </a:p>
          <a:p>
            <a:pPr lvl="3" algn="r" rtl="1">
              <a:buSzPct val="90000"/>
            </a:pPr>
            <a:r>
              <a:rPr lang="ar-EG" sz="2000" b="1" dirty="0"/>
              <a:t>الخطط المتوسطة المدى = سنة إلى سنتين</a:t>
            </a:r>
          </a:p>
          <a:p>
            <a:pPr lvl="3" algn="r" rtl="1">
              <a:buSzPct val="90000"/>
            </a:pPr>
            <a:r>
              <a:rPr lang="ar-EG" sz="2000" b="1" dirty="0"/>
              <a:t>الخطط الطويلة المدى = ثلاث سنوات أو أكثر</a:t>
            </a:r>
          </a:p>
          <a:p>
            <a:pPr algn="r" rtl="1">
              <a:buSzPct val="90000"/>
              <a:buFont typeface="Wingdings" pitchFamily="2" charset="2"/>
              <a:buChar char="Ø"/>
            </a:pPr>
            <a:endParaRPr lang="ar-EG" sz="2000" b="1" dirty="0"/>
          </a:p>
          <a:p>
            <a:pPr algn="r" rtl="1">
              <a:buSzPct val="90000"/>
              <a:buFont typeface="Wingdings" pitchFamily="2" charset="2"/>
              <a:buChar char="Ø"/>
            </a:pPr>
            <a:r>
              <a:rPr lang="ar-EG" sz="2000" b="1" dirty="0"/>
              <a:t>يختلف الأشخاص في قدرتهم على التعامل بفعالية مع آفاق زمنية مختلفة.</a:t>
            </a:r>
          </a:p>
          <a:p>
            <a:pPr algn="r" rtl="1">
              <a:buSzPct val="90000"/>
              <a:buFont typeface="Wingdings" pitchFamily="2" charset="2"/>
              <a:buChar char="Ø"/>
            </a:pPr>
            <a:r>
              <a:rPr lang="ar-EG" sz="2000" b="1" dirty="0"/>
              <a:t>تركز مستويات الإدارة العليا على آفاق زمنية أطول.</a:t>
            </a:r>
            <a:endParaRPr lang="en-US" sz="2000" b="1" dirty="0"/>
          </a:p>
        </p:txBody>
      </p:sp>
      <p:sp>
        <p:nvSpPr>
          <p:cNvPr id="6" name="TextBox 5">
            <a:extLst>
              <a:ext uri="{FF2B5EF4-FFF2-40B4-BE49-F238E27FC236}">
                <a16:creationId xmlns:a16="http://schemas.microsoft.com/office/drawing/2014/main" xmlns="" id="{9861BD17-6C1F-CCA4-7120-2CB6B982461C}"/>
              </a:ext>
            </a:extLst>
          </p:cNvPr>
          <p:cNvSpPr txBox="1"/>
          <p:nvPr/>
        </p:nvSpPr>
        <p:spPr>
          <a:xfrm>
            <a:off x="3789581" y="621337"/>
            <a:ext cx="8402419" cy="523220"/>
          </a:xfrm>
          <a:prstGeom prst="rect">
            <a:avLst/>
          </a:prstGeom>
          <a:noFill/>
        </p:spPr>
        <p:txBody>
          <a:bodyPr wrap="square">
            <a:spAutoFit/>
          </a:bodyPr>
          <a:lstStyle/>
          <a:p>
            <a:pPr algn="ctr"/>
            <a:r>
              <a:rPr lang="ar-EG" sz="2800" b="1" dirty="0">
                <a:solidFill>
                  <a:srgbClr val="C00000"/>
                </a:solidFill>
              </a:rPr>
              <a:t>ما هي أنواع الخطط التي يستخدمها المديرون (حسب الإطار الزمني)؟</a:t>
            </a:r>
            <a:endParaRPr lang="ar-SA" sz="2800" b="1" dirty="0">
              <a:solidFill>
                <a:srgbClr val="C00000"/>
              </a:solidFill>
            </a:endParaRPr>
          </a:p>
        </p:txBody>
      </p:sp>
    </p:spTree>
    <p:extLst>
      <p:ext uri="{BB962C8B-B14F-4D97-AF65-F5344CB8AC3E}">
        <p14:creationId xmlns:p14="http://schemas.microsoft.com/office/powerpoint/2010/main" val="4458860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Content Placeholder 4">
            <a:extLst>
              <a:ext uri="{FF2B5EF4-FFF2-40B4-BE49-F238E27FC236}">
                <a16:creationId xmlns:a16="http://schemas.microsoft.com/office/drawing/2014/main" xmlns="" id="{A8CA7987-02C8-C14C-57CA-FC6A7A46E0FA}"/>
              </a:ext>
            </a:extLst>
          </p:cNvPr>
          <p:cNvGraphicFramePr>
            <a:graphicFrameLocks/>
          </p:cNvGraphicFramePr>
          <p:nvPr>
            <p:extLst>
              <p:ext uri="{D42A27DB-BD31-4B8C-83A1-F6EECF244321}">
                <p14:modId xmlns:p14="http://schemas.microsoft.com/office/powerpoint/2010/main" val="76105723"/>
              </p:ext>
            </p:extLst>
          </p:nvPr>
        </p:nvGraphicFramePr>
        <p:xfrm>
          <a:off x="1072620" y="1195754"/>
          <a:ext cx="10508474" cy="4790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33791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05FE8FA-7974-0281-F6DA-D359BA8036B9}"/>
              </a:ext>
            </a:extLst>
          </p:cNvPr>
          <p:cNvSpPr txBox="1"/>
          <p:nvPr/>
        </p:nvSpPr>
        <p:spPr>
          <a:xfrm>
            <a:off x="457200" y="977908"/>
            <a:ext cx="6274676" cy="954107"/>
          </a:xfrm>
          <a:prstGeom prst="rect">
            <a:avLst/>
          </a:prstGeom>
          <a:noFill/>
        </p:spPr>
        <p:txBody>
          <a:bodyPr wrap="square">
            <a:spAutoFit/>
          </a:bodyPr>
          <a:lstStyle/>
          <a:p>
            <a:pPr algn="ctr"/>
            <a:r>
              <a:rPr lang="en-US" sz="2800" b="1" i="0" dirty="0">
                <a:solidFill>
                  <a:srgbClr val="C00000"/>
                </a:solidFill>
                <a:effectLst/>
                <a:highlight>
                  <a:srgbClr val="FFFFFF"/>
                </a:highlight>
                <a:latin typeface="Rubik"/>
              </a:rPr>
              <a:t>Managerial Hierarchy and planning system</a:t>
            </a:r>
            <a:endParaRPr lang="en-US" sz="2800" b="1" dirty="0">
              <a:solidFill>
                <a:srgbClr val="C00000"/>
              </a:solidFill>
            </a:endParaRPr>
          </a:p>
        </p:txBody>
      </p:sp>
      <p:pic>
        <p:nvPicPr>
          <p:cNvPr id="1028" name="Picture 4" descr="Managerial Hierarchy and planning system">
            <a:extLst>
              <a:ext uri="{FF2B5EF4-FFF2-40B4-BE49-F238E27FC236}">
                <a16:creationId xmlns:a16="http://schemas.microsoft.com/office/drawing/2014/main" xmlns="" id="{B54A81D7-9069-A2E6-C1E3-A53578872C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842" y="1967440"/>
            <a:ext cx="5959366" cy="414852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xmlns="" id="{262E2EF3-B193-E29C-52BF-2037C50D8822}"/>
              </a:ext>
            </a:extLst>
          </p:cNvPr>
          <p:cNvPicPr>
            <a:picLocks noChangeAspect="1"/>
          </p:cNvPicPr>
          <p:nvPr/>
        </p:nvPicPr>
        <p:blipFill>
          <a:blip r:embed="rId4"/>
          <a:srcRect l="7701" t="31065" r="9132" b="15356"/>
          <a:stretch/>
        </p:blipFill>
        <p:spPr>
          <a:xfrm>
            <a:off x="6516413" y="2098912"/>
            <a:ext cx="5486401" cy="3674424"/>
          </a:xfrm>
          <a:prstGeom prst="rect">
            <a:avLst/>
          </a:prstGeom>
        </p:spPr>
      </p:pic>
      <p:sp>
        <p:nvSpPr>
          <p:cNvPr id="4" name="TextBox 3">
            <a:extLst>
              <a:ext uri="{FF2B5EF4-FFF2-40B4-BE49-F238E27FC236}">
                <a16:creationId xmlns:a16="http://schemas.microsoft.com/office/drawing/2014/main" xmlns="" id="{4A77892E-732E-A8A7-3C9B-3BAE9E9FFF74}"/>
              </a:ext>
            </a:extLst>
          </p:cNvPr>
          <p:cNvSpPr txBox="1"/>
          <p:nvPr/>
        </p:nvSpPr>
        <p:spPr>
          <a:xfrm>
            <a:off x="7136522" y="1193351"/>
            <a:ext cx="4461633"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Rubik"/>
              </a:rPr>
              <a:t>التسلسل الإداري ونظام التخطيط</a:t>
            </a:r>
            <a:endParaRPr lang="en-US" sz="2800" b="1" dirty="0">
              <a:solidFill>
                <a:srgbClr val="C00000"/>
              </a:solidFill>
            </a:endParaRPr>
          </a:p>
        </p:txBody>
      </p:sp>
    </p:spTree>
    <p:extLst>
      <p:ext uri="{BB962C8B-B14F-4D97-AF65-F5344CB8AC3E}">
        <p14:creationId xmlns:p14="http://schemas.microsoft.com/office/powerpoint/2010/main" val="2812157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83932" y="2036552"/>
            <a:ext cx="607322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Diagram 2">
            <a:extLst>
              <a:ext uri="{FF2B5EF4-FFF2-40B4-BE49-F238E27FC236}">
                <a16:creationId xmlns:a16="http://schemas.microsoft.com/office/drawing/2014/main" xmlns="" id="{C39FDE8E-9E1E-45D7-B2F1-075239DBC5CF}"/>
              </a:ext>
            </a:extLst>
          </p:cNvPr>
          <p:cNvGraphicFramePr/>
          <p:nvPr>
            <p:extLst>
              <p:ext uri="{D42A27DB-BD31-4B8C-83A1-F6EECF244321}">
                <p14:modId xmlns:p14="http://schemas.microsoft.com/office/powerpoint/2010/main" val="1698908526"/>
              </p:ext>
            </p:extLst>
          </p:nvPr>
        </p:nvGraphicFramePr>
        <p:xfrm>
          <a:off x="523610" y="2232190"/>
          <a:ext cx="5339256" cy="40434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xmlns="" id="{127AF940-C773-6D20-FADD-3FB6986E5B86}"/>
              </a:ext>
            </a:extLst>
          </p:cNvPr>
          <p:cNvSpPr txBox="1"/>
          <p:nvPr/>
        </p:nvSpPr>
        <p:spPr>
          <a:xfrm>
            <a:off x="655066" y="1405745"/>
            <a:ext cx="5130956" cy="461665"/>
          </a:xfrm>
          <a:prstGeom prst="rect">
            <a:avLst/>
          </a:prstGeom>
          <a:noFill/>
        </p:spPr>
        <p:txBody>
          <a:bodyPr wrap="square">
            <a:spAutoFit/>
          </a:bodyPr>
          <a:lstStyle/>
          <a:p>
            <a:pPr algn="ctr"/>
            <a:r>
              <a:rPr lang="en-US" sz="2400" b="1" dirty="0"/>
              <a:t> What types of plans do managers use?</a:t>
            </a:r>
            <a:endParaRPr lang="ar-SA" sz="2400" b="1" dirty="0"/>
          </a:p>
        </p:txBody>
      </p:sp>
      <p:sp>
        <p:nvSpPr>
          <p:cNvPr id="4" name="Rectangle: Rounded Corners 3">
            <a:extLst>
              <a:ext uri="{FF2B5EF4-FFF2-40B4-BE49-F238E27FC236}">
                <a16:creationId xmlns:a16="http://schemas.microsoft.com/office/drawing/2014/main" xmlns="" id="{FF89061A-9F97-500D-0C26-69E984D22BBD}"/>
              </a:ext>
            </a:extLst>
          </p:cNvPr>
          <p:cNvSpPr/>
          <p:nvPr/>
        </p:nvSpPr>
        <p:spPr>
          <a:xfrm>
            <a:off x="6364896" y="2005015"/>
            <a:ext cx="56720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7" name="Diagram 6">
            <a:extLst>
              <a:ext uri="{FF2B5EF4-FFF2-40B4-BE49-F238E27FC236}">
                <a16:creationId xmlns:a16="http://schemas.microsoft.com/office/drawing/2014/main" xmlns="" id="{4C71D045-8511-977A-FAD9-8069350F78C6}"/>
              </a:ext>
            </a:extLst>
          </p:cNvPr>
          <p:cNvGraphicFramePr/>
          <p:nvPr>
            <p:extLst>
              <p:ext uri="{D42A27DB-BD31-4B8C-83A1-F6EECF244321}">
                <p14:modId xmlns:p14="http://schemas.microsoft.com/office/powerpoint/2010/main" val="193542258"/>
              </p:ext>
            </p:extLst>
          </p:nvPr>
        </p:nvGraphicFramePr>
        <p:xfrm>
          <a:off x="6493638" y="2167898"/>
          <a:ext cx="5414584" cy="404347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TextBox 7">
            <a:extLst>
              <a:ext uri="{FF2B5EF4-FFF2-40B4-BE49-F238E27FC236}">
                <a16:creationId xmlns:a16="http://schemas.microsoft.com/office/drawing/2014/main" xmlns="" id="{539FB565-E7D9-FA12-4317-DEDF3A012B75}"/>
              </a:ext>
            </a:extLst>
          </p:cNvPr>
          <p:cNvSpPr txBox="1"/>
          <p:nvPr/>
        </p:nvSpPr>
        <p:spPr>
          <a:xfrm>
            <a:off x="6342844" y="1400354"/>
            <a:ext cx="5537981" cy="523220"/>
          </a:xfrm>
          <a:prstGeom prst="rect">
            <a:avLst/>
          </a:prstGeom>
          <a:noFill/>
        </p:spPr>
        <p:txBody>
          <a:bodyPr wrap="square">
            <a:spAutoFit/>
          </a:bodyPr>
          <a:lstStyle/>
          <a:p>
            <a:pPr algn="r"/>
            <a:r>
              <a:rPr lang="ar-EG" sz="2800" b="1" dirty="0"/>
              <a:t>ما هي أنواع الخطط التي يستخدمها المديرون؟</a:t>
            </a:r>
            <a:endParaRPr lang="ar-SA" sz="2800" b="1" dirty="0"/>
          </a:p>
        </p:txBody>
      </p:sp>
    </p:spTree>
    <p:extLst>
      <p:ext uri="{BB962C8B-B14F-4D97-AF65-F5344CB8AC3E}">
        <p14:creationId xmlns:p14="http://schemas.microsoft.com/office/powerpoint/2010/main" val="20661292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5">
            <a:extLst>
              <a:ext uri="{FF2B5EF4-FFF2-40B4-BE49-F238E27FC236}">
                <a16:creationId xmlns:a16="http://schemas.microsoft.com/office/drawing/2014/main" xmlns="" id="{4C0CE65C-0D06-6FD1-0E24-6F08B1DE0B8D}"/>
              </a:ext>
            </a:extLst>
          </p:cNvPr>
          <p:cNvSpPr/>
          <p:nvPr/>
        </p:nvSpPr>
        <p:spPr>
          <a:xfrm>
            <a:off x="1328532" y="176511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DAA635C-FAAC-BFA6-C29F-C056A5086E3F}"/>
              </a:ext>
            </a:extLst>
          </p:cNvPr>
          <p:cNvSpPr txBox="1"/>
          <p:nvPr/>
        </p:nvSpPr>
        <p:spPr>
          <a:xfrm>
            <a:off x="1517718" y="1908818"/>
            <a:ext cx="8982115" cy="2000548"/>
          </a:xfrm>
          <a:prstGeom prst="rect">
            <a:avLst/>
          </a:prstGeom>
          <a:noFill/>
        </p:spPr>
        <p:txBody>
          <a:bodyPr wrap="square">
            <a:spAutoFit/>
          </a:bodyPr>
          <a:lstStyle/>
          <a:p>
            <a:pPr algn="l">
              <a:buFont typeface="+mj-lt"/>
              <a:buAutoNum type="arabicPeriod"/>
            </a:pPr>
            <a:r>
              <a:rPr lang="en-US" sz="2400" b="1" i="0" dirty="0">
                <a:solidFill>
                  <a:srgbClr val="004D40"/>
                </a:solidFill>
                <a:effectLst/>
                <a:highlight>
                  <a:srgbClr val="FFFFFF"/>
                </a:highlight>
              </a:rPr>
              <a:t>Strategic Plan:</a:t>
            </a:r>
            <a:r>
              <a:rPr lang="en-US" sz="2400" b="0" i="0" dirty="0">
                <a:solidFill>
                  <a:srgbClr val="333333"/>
                </a:solidFill>
                <a:effectLst/>
                <a:highlight>
                  <a:srgbClr val="FFFFFF"/>
                </a:highlight>
              </a:rPr>
              <a:t> </a:t>
            </a:r>
          </a:p>
          <a:p>
            <a:pPr marL="342900" indent="-342900" algn="l">
              <a:buFont typeface="Arial" panose="020B0604020202020204" pitchFamily="34" charset="0"/>
              <a:buChar char="•"/>
            </a:pPr>
            <a:r>
              <a:rPr lang="en-US" sz="2000" b="0" i="0" dirty="0">
                <a:solidFill>
                  <a:srgbClr val="333333"/>
                </a:solidFill>
                <a:effectLst/>
                <a:highlight>
                  <a:srgbClr val="FFFFFF"/>
                </a:highlight>
              </a:rPr>
              <a:t>Strategic plan is also </a:t>
            </a:r>
            <a:r>
              <a:rPr lang="en-US" sz="2000" b="1" i="0" dirty="0">
                <a:solidFill>
                  <a:srgbClr val="333333"/>
                </a:solidFill>
                <a:effectLst/>
                <a:highlight>
                  <a:srgbClr val="FFFFFF"/>
                </a:highlight>
              </a:rPr>
              <a:t>called grand plan</a:t>
            </a:r>
            <a:r>
              <a:rPr lang="en-US" sz="2000" b="0" i="0" dirty="0">
                <a:solidFill>
                  <a:srgbClr val="333333"/>
                </a:solidFill>
                <a:effectLst/>
                <a:highlight>
                  <a:srgbClr val="FFFFFF"/>
                </a:highlight>
              </a:rPr>
              <a:t>. </a:t>
            </a:r>
            <a:endParaRPr lang="en-US" sz="2000" dirty="0">
              <a:solidFill>
                <a:srgbClr val="333333"/>
              </a:solidFill>
              <a:highlight>
                <a:srgbClr val="FFFFFF"/>
              </a:highlight>
            </a:endParaRPr>
          </a:p>
          <a:p>
            <a:pPr marL="342900" indent="-342900" algn="l">
              <a:buFont typeface="Arial" panose="020B0604020202020204" pitchFamily="34" charset="0"/>
              <a:buChar char="•"/>
            </a:pPr>
            <a:r>
              <a:rPr lang="en-US" sz="2000" b="0" i="0" dirty="0">
                <a:solidFill>
                  <a:srgbClr val="333333"/>
                </a:solidFill>
                <a:effectLst/>
                <a:highlight>
                  <a:srgbClr val="FFFFFF"/>
                </a:highlight>
              </a:rPr>
              <a:t>It has a strong external orientation and covers the total organization. </a:t>
            </a:r>
          </a:p>
          <a:p>
            <a:pPr marL="342900" indent="-342900" algn="l">
              <a:buFont typeface="Arial" panose="020B0604020202020204" pitchFamily="34" charset="0"/>
              <a:buChar char="•"/>
            </a:pPr>
            <a:r>
              <a:rPr lang="en-US" sz="2000" b="0" i="0" dirty="0">
                <a:solidFill>
                  <a:srgbClr val="333333"/>
                </a:solidFill>
                <a:effectLst/>
                <a:highlight>
                  <a:srgbClr val="FFFFFF"/>
                </a:highlight>
              </a:rPr>
              <a:t>It begins by asking question regarding the purpose or mission and the operation to which an organization is devoted. </a:t>
            </a:r>
          </a:p>
          <a:p>
            <a:pPr marL="342900" indent="-342900" algn="l">
              <a:buFont typeface="Arial" panose="020B0604020202020204" pitchFamily="34" charset="0"/>
              <a:buChar char="•"/>
            </a:pPr>
            <a:r>
              <a:rPr lang="en-US" sz="2000" b="0" i="0" dirty="0">
                <a:solidFill>
                  <a:srgbClr val="333333"/>
                </a:solidFill>
                <a:effectLst/>
                <a:highlight>
                  <a:srgbClr val="FFFFFF"/>
                </a:highlight>
              </a:rPr>
              <a:t>Senior executives are responsible for the development of these plans.</a:t>
            </a:r>
          </a:p>
        </p:txBody>
      </p:sp>
      <p:sp>
        <p:nvSpPr>
          <p:cNvPr id="3" name="TextBox 2">
            <a:extLst>
              <a:ext uri="{FF2B5EF4-FFF2-40B4-BE49-F238E27FC236}">
                <a16:creationId xmlns:a16="http://schemas.microsoft.com/office/drawing/2014/main" xmlns="" id="{42CB0DD4-2BF9-D192-F1E0-CA2FCF126919}"/>
              </a:ext>
            </a:extLst>
          </p:cNvPr>
          <p:cNvSpPr txBox="1"/>
          <p:nvPr/>
        </p:nvSpPr>
        <p:spPr>
          <a:xfrm>
            <a:off x="1517718" y="4011554"/>
            <a:ext cx="8982115" cy="1938992"/>
          </a:xfrm>
          <a:prstGeom prst="rect">
            <a:avLst/>
          </a:prstGeom>
          <a:noFill/>
        </p:spPr>
        <p:txBody>
          <a:bodyPr wrap="square">
            <a:spAutoFit/>
          </a:bodyPr>
          <a:lstStyle/>
          <a:p>
            <a:pPr algn="r" rtl="1">
              <a:buFont typeface="+mj-lt"/>
              <a:buAutoNum type="arabicPeriod"/>
            </a:pPr>
            <a:r>
              <a:rPr lang="ar-EG" sz="2400" b="1" i="0" dirty="0">
                <a:solidFill>
                  <a:srgbClr val="004D40"/>
                </a:solidFill>
                <a:effectLst/>
                <a:highlight>
                  <a:srgbClr val="FFFFFF"/>
                </a:highlight>
              </a:rPr>
              <a:t>الخطة الاستراتيجية:</a:t>
            </a:r>
          </a:p>
          <a:p>
            <a:pPr marL="457200" indent="-457200" algn="r" rtl="1">
              <a:buFont typeface="Arial" panose="020B0604020202020204" pitchFamily="34" charset="0"/>
              <a:buChar char="•"/>
            </a:pPr>
            <a:r>
              <a:rPr lang="ar-EG" sz="2400" b="1" i="0" dirty="0">
                <a:solidFill>
                  <a:srgbClr val="004D40"/>
                </a:solidFill>
                <a:effectLst/>
                <a:highlight>
                  <a:srgbClr val="FFFFFF"/>
                </a:highlight>
              </a:rPr>
              <a:t>تسمى الخطة الاستراتيجية أيضًا بالخطة الكبرى.</a:t>
            </a:r>
          </a:p>
          <a:p>
            <a:pPr marL="457200" indent="-457200" algn="r" rtl="1">
              <a:buFont typeface="Arial" panose="020B0604020202020204" pitchFamily="34" charset="0"/>
              <a:buChar char="•"/>
            </a:pPr>
            <a:r>
              <a:rPr lang="ar-EG" sz="2400" b="1" i="0" dirty="0">
                <a:solidFill>
                  <a:srgbClr val="004D40"/>
                </a:solidFill>
                <a:effectLst/>
                <a:highlight>
                  <a:srgbClr val="FFFFFF"/>
                </a:highlight>
              </a:rPr>
              <a:t>تتمتع بتوجه خارجي قوي وتغطي المنظمة بأكملها.</a:t>
            </a:r>
          </a:p>
          <a:p>
            <a:pPr marL="457200" indent="-457200" algn="r" rtl="1">
              <a:buFont typeface="Arial" panose="020B0604020202020204" pitchFamily="34" charset="0"/>
              <a:buChar char="•"/>
            </a:pPr>
            <a:r>
              <a:rPr lang="ar-EG" sz="2400" b="1" i="0" dirty="0">
                <a:solidFill>
                  <a:srgbClr val="004D40"/>
                </a:solidFill>
                <a:effectLst/>
                <a:highlight>
                  <a:srgbClr val="FFFFFF"/>
                </a:highlight>
              </a:rPr>
              <a:t>تبدأ بطرح الأسئلة حول الغرض أو المهمة والعملية التي تكرس لها المنظمة.</a:t>
            </a:r>
          </a:p>
          <a:p>
            <a:pPr marL="457200" indent="-457200" algn="r" rtl="1">
              <a:buFont typeface="Arial" panose="020B0604020202020204" pitchFamily="34" charset="0"/>
              <a:buChar char="•"/>
            </a:pPr>
            <a:r>
              <a:rPr lang="ar-EG" sz="2400" b="1" i="0" dirty="0">
                <a:solidFill>
                  <a:srgbClr val="004D40"/>
                </a:solidFill>
                <a:effectLst/>
                <a:highlight>
                  <a:srgbClr val="FFFFFF"/>
                </a:highlight>
              </a:rPr>
              <a:t>يتحمل كبار المديرين التنفيذيين مسؤولية تطوير هذه الخطط.</a:t>
            </a:r>
            <a:endParaRPr lang="en-US" sz="2000" b="0" i="0" dirty="0">
              <a:solidFill>
                <a:srgbClr val="333333"/>
              </a:solidFill>
              <a:effectLst/>
              <a:highlight>
                <a:srgbClr val="FFFFFF"/>
              </a:highlight>
            </a:endParaRPr>
          </a:p>
        </p:txBody>
      </p:sp>
      <p:sp>
        <p:nvSpPr>
          <p:cNvPr id="7" name="TextBox 6">
            <a:extLst>
              <a:ext uri="{FF2B5EF4-FFF2-40B4-BE49-F238E27FC236}">
                <a16:creationId xmlns:a16="http://schemas.microsoft.com/office/drawing/2014/main" xmlns="" id="{7A56AB56-834E-05A9-5165-6AD1C955CA82}"/>
              </a:ext>
            </a:extLst>
          </p:cNvPr>
          <p:cNvSpPr txBox="1"/>
          <p:nvPr/>
        </p:nvSpPr>
        <p:spPr>
          <a:xfrm>
            <a:off x="180431" y="1139052"/>
            <a:ext cx="6274676" cy="461665"/>
          </a:xfrm>
          <a:prstGeom prst="rect">
            <a:avLst/>
          </a:prstGeom>
          <a:noFill/>
        </p:spPr>
        <p:txBody>
          <a:bodyPr wrap="square">
            <a:spAutoFit/>
          </a:bodyPr>
          <a:lstStyle/>
          <a:p>
            <a:pPr algn="ctr"/>
            <a:r>
              <a:rPr lang="en-US" sz="2400" b="1" i="0" dirty="0">
                <a:solidFill>
                  <a:srgbClr val="C00000"/>
                </a:solidFill>
                <a:effectLst/>
                <a:highlight>
                  <a:srgbClr val="FFFFFF"/>
                </a:highlight>
                <a:latin typeface="Rubik"/>
              </a:rPr>
              <a:t>Managerial Hierarchy and</a:t>
            </a:r>
            <a:r>
              <a:rPr lang="ar-EG" sz="2400" b="1" i="0" dirty="0">
                <a:solidFill>
                  <a:srgbClr val="C00000"/>
                </a:solidFill>
                <a:effectLst/>
                <a:highlight>
                  <a:srgbClr val="FFFFFF"/>
                </a:highlight>
                <a:latin typeface="Rubik"/>
              </a:rPr>
              <a:t> </a:t>
            </a:r>
            <a:r>
              <a:rPr lang="en-US" sz="2400" b="1" dirty="0">
                <a:solidFill>
                  <a:srgbClr val="C00000"/>
                </a:solidFill>
                <a:latin typeface="Rubik"/>
              </a:rPr>
              <a:t>types of plans</a:t>
            </a:r>
            <a:endParaRPr lang="en-US" sz="2400" b="1" dirty="0">
              <a:solidFill>
                <a:srgbClr val="C00000"/>
              </a:solidFill>
            </a:endParaRPr>
          </a:p>
        </p:txBody>
      </p:sp>
      <p:sp>
        <p:nvSpPr>
          <p:cNvPr id="9" name="TextBox 8">
            <a:extLst>
              <a:ext uri="{FF2B5EF4-FFF2-40B4-BE49-F238E27FC236}">
                <a16:creationId xmlns:a16="http://schemas.microsoft.com/office/drawing/2014/main" xmlns="" id="{93501A8B-107D-6384-7F76-12582F067164}"/>
              </a:ext>
            </a:extLst>
          </p:cNvPr>
          <p:cNvSpPr txBox="1"/>
          <p:nvPr/>
        </p:nvSpPr>
        <p:spPr>
          <a:xfrm>
            <a:off x="6773912" y="1058040"/>
            <a:ext cx="4745411" cy="523220"/>
          </a:xfrm>
          <a:prstGeom prst="rect">
            <a:avLst/>
          </a:prstGeom>
          <a:noFill/>
        </p:spPr>
        <p:txBody>
          <a:bodyPr wrap="square">
            <a:spAutoFit/>
          </a:bodyPr>
          <a:lstStyle/>
          <a:p>
            <a:pPr algn="r" rtl="1"/>
            <a:r>
              <a:rPr lang="ar-EG" sz="2800" b="1" i="0" dirty="0">
                <a:solidFill>
                  <a:srgbClr val="C00000"/>
                </a:solidFill>
                <a:effectLst/>
                <a:highlight>
                  <a:srgbClr val="FFFFFF"/>
                </a:highlight>
                <a:latin typeface="Rubik"/>
              </a:rPr>
              <a:t>التسلسل </a:t>
            </a:r>
            <a:r>
              <a:rPr lang="ar-EG" sz="2800" b="1" i="0" dirty="0" err="1">
                <a:solidFill>
                  <a:srgbClr val="C00000"/>
                </a:solidFill>
                <a:effectLst/>
                <a:highlight>
                  <a:srgbClr val="FFFFFF"/>
                </a:highlight>
                <a:latin typeface="Rubik"/>
              </a:rPr>
              <a:t>الإدارى</a:t>
            </a:r>
            <a:r>
              <a:rPr lang="ar-EG" sz="2800" b="1" i="0" dirty="0">
                <a:solidFill>
                  <a:srgbClr val="C00000"/>
                </a:solidFill>
                <a:effectLst/>
                <a:highlight>
                  <a:srgbClr val="FFFFFF"/>
                </a:highlight>
                <a:latin typeface="Rubik"/>
              </a:rPr>
              <a:t> وأنواع الخطط</a:t>
            </a:r>
            <a:endParaRPr lang="en-US" sz="2800" b="1" dirty="0">
              <a:solidFill>
                <a:srgbClr val="C00000"/>
              </a:solidFill>
            </a:endParaRPr>
          </a:p>
        </p:txBody>
      </p:sp>
    </p:spTree>
    <p:extLst>
      <p:ext uri="{BB962C8B-B14F-4D97-AF65-F5344CB8AC3E}">
        <p14:creationId xmlns:p14="http://schemas.microsoft.com/office/powerpoint/2010/main" val="2467899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380127" y="1509771"/>
            <a:ext cx="547413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3">
            <a:extLst>
              <a:ext uri="{FF2B5EF4-FFF2-40B4-BE49-F238E27FC236}">
                <a16:creationId xmlns:a16="http://schemas.microsoft.com/office/drawing/2014/main" xmlns="" id="{2BC15962-BF65-4043-8D17-49585C7389D1}"/>
              </a:ext>
            </a:extLst>
          </p:cNvPr>
          <p:cNvSpPr txBox="1">
            <a:spLocks noChangeArrowheads="1"/>
          </p:cNvSpPr>
          <p:nvPr/>
        </p:nvSpPr>
        <p:spPr bwMode="auto">
          <a:xfrm>
            <a:off x="490974" y="1584549"/>
            <a:ext cx="5163592" cy="274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rtlCol="0" anchor="t" anchorCtr="0" compatLnSpc="1">
            <a:prstTxWarp prst="textNoShape">
              <a:avLst/>
            </a:prstTxWarp>
            <a:noAutofit/>
          </a:bodyPr>
          <a:lstStyle>
            <a:lvl1pPr marL="342900" indent="-342900" algn="l" defTabSz="914400" rtl="0" eaLnBrk="0" fontAlgn="base" latinLnBrk="0" hangingPunct="0">
              <a:lnSpc>
                <a:spcPct val="90000"/>
              </a:lnSpc>
              <a:spcBef>
                <a:spcPct val="20000"/>
              </a:spcBef>
              <a:spcAft>
                <a:spcPct val="0"/>
              </a:spcAft>
              <a:buClr>
                <a:schemeClr val="accent1"/>
              </a:buClr>
              <a:buSzPct val="89000"/>
              <a:buFont typeface="Monotype Sorts" pitchFamily="2" charset="2"/>
              <a:buChar char="4"/>
              <a:defRPr sz="3200" kern="1200">
                <a:solidFill>
                  <a:schemeClr val="tx1"/>
                </a:solidFill>
                <a:latin typeface="+mn-lt"/>
                <a:ea typeface="+mn-ea"/>
                <a:cs typeface="+mn-cs"/>
              </a:defRPr>
            </a:lvl1pPr>
            <a:lvl2pPr marL="742950" indent="-28575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9pPr>
          </a:lstStyle>
          <a:p>
            <a:pPr marL="0" indent="0" algn="ctr" eaLnBrk="1" hangingPunct="1">
              <a:buNone/>
            </a:pPr>
            <a:r>
              <a:rPr lang="en-US" altLang="en-US" b="1" u="sng" dirty="0">
                <a:solidFill>
                  <a:srgbClr val="C00000"/>
                </a:solidFill>
              </a:rPr>
              <a:t>Remember</a:t>
            </a:r>
          </a:p>
          <a:p>
            <a:pPr marL="0" indent="0" eaLnBrk="1" hangingPunct="1">
              <a:buNone/>
            </a:pPr>
            <a:r>
              <a:rPr lang="en-US" altLang="en-US" sz="2400" b="1" u="sng" dirty="0">
                <a:solidFill>
                  <a:srgbClr val="C00000"/>
                </a:solidFill>
              </a:rPr>
              <a:t>There is a difference between</a:t>
            </a:r>
          </a:p>
          <a:p>
            <a:pPr marL="0" indent="0" eaLnBrk="1" hangingPunct="1">
              <a:buNone/>
            </a:pPr>
            <a:r>
              <a:rPr lang="en-US" altLang="en-US" sz="2400" b="1" u="sng" dirty="0"/>
              <a:t>Strategic planning</a:t>
            </a:r>
          </a:p>
          <a:p>
            <a:pPr lvl="1" eaLnBrk="1" hangingPunct="1"/>
            <a:r>
              <a:rPr lang="en-US" altLang="en-US" sz="2400" dirty="0"/>
              <a:t>A set of procedures for making decisions about the organization’s long-term goals and strategies</a:t>
            </a:r>
          </a:p>
          <a:p>
            <a:pPr marL="0" indent="0" eaLnBrk="1" hangingPunct="1">
              <a:buNone/>
            </a:pPr>
            <a:r>
              <a:rPr lang="en-US" altLang="en-US" sz="2400" b="1" u="sng" dirty="0"/>
              <a:t>Strategic goals </a:t>
            </a:r>
          </a:p>
          <a:p>
            <a:pPr lvl="1" eaLnBrk="1" hangingPunct="1"/>
            <a:r>
              <a:rPr lang="en-US" altLang="en-US" sz="2400" dirty="0"/>
              <a:t>major targets or end results that relate to the long-term survival, value, and growth of the organization.</a:t>
            </a:r>
            <a:endParaRPr lang="en-US" sz="2400" b="1" dirty="0"/>
          </a:p>
        </p:txBody>
      </p:sp>
      <p:sp>
        <p:nvSpPr>
          <p:cNvPr id="3" name="Rectangle: Rounded Corners 2">
            <a:extLst>
              <a:ext uri="{FF2B5EF4-FFF2-40B4-BE49-F238E27FC236}">
                <a16:creationId xmlns:a16="http://schemas.microsoft.com/office/drawing/2014/main" xmlns="" id="{6880B1C6-67FF-D6E4-5EA7-164882567E12}"/>
              </a:ext>
            </a:extLst>
          </p:cNvPr>
          <p:cNvSpPr/>
          <p:nvPr/>
        </p:nvSpPr>
        <p:spPr>
          <a:xfrm>
            <a:off x="6481363" y="1536049"/>
            <a:ext cx="547413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3">
            <a:extLst>
              <a:ext uri="{FF2B5EF4-FFF2-40B4-BE49-F238E27FC236}">
                <a16:creationId xmlns:a16="http://schemas.microsoft.com/office/drawing/2014/main" xmlns="" id="{712B21AD-4407-AE1C-C41D-1A397EA87DB2}"/>
              </a:ext>
            </a:extLst>
          </p:cNvPr>
          <p:cNvSpPr txBox="1">
            <a:spLocks noChangeArrowheads="1"/>
          </p:cNvSpPr>
          <p:nvPr/>
        </p:nvSpPr>
        <p:spPr bwMode="auto">
          <a:xfrm>
            <a:off x="6845246" y="1854024"/>
            <a:ext cx="4855780" cy="3943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rtlCol="0" anchor="t" anchorCtr="0" compatLnSpc="1">
            <a:prstTxWarp prst="textNoShape">
              <a:avLst/>
            </a:prstTxWarp>
            <a:noAutofit/>
          </a:bodyPr>
          <a:lstStyle>
            <a:lvl1pPr marL="342900" indent="-342900" algn="l" defTabSz="914400" rtl="0" eaLnBrk="0" fontAlgn="base" latinLnBrk="0" hangingPunct="0">
              <a:lnSpc>
                <a:spcPct val="90000"/>
              </a:lnSpc>
              <a:spcBef>
                <a:spcPct val="20000"/>
              </a:spcBef>
              <a:spcAft>
                <a:spcPct val="0"/>
              </a:spcAft>
              <a:buClr>
                <a:schemeClr val="accent1"/>
              </a:buClr>
              <a:buSzPct val="89000"/>
              <a:buFont typeface="Monotype Sorts" pitchFamily="2" charset="2"/>
              <a:buChar char="4"/>
              <a:defRPr sz="3200" kern="1200">
                <a:solidFill>
                  <a:schemeClr val="tx1"/>
                </a:solidFill>
                <a:latin typeface="+mn-lt"/>
                <a:ea typeface="+mn-ea"/>
                <a:cs typeface="+mn-cs"/>
              </a:defRPr>
            </a:lvl1pPr>
            <a:lvl2pPr marL="742950" indent="-28575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9pPr>
          </a:lstStyle>
          <a:p>
            <a:pPr marL="0" indent="0" algn="ctr" eaLnBrk="1" hangingPunct="1">
              <a:buNone/>
            </a:pPr>
            <a:r>
              <a:rPr lang="ar-EG" altLang="en-US" b="1" u="sng" dirty="0">
                <a:solidFill>
                  <a:srgbClr val="C00000"/>
                </a:solidFill>
              </a:rPr>
              <a:t>تذكر</a:t>
            </a:r>
          </a:p>
          <a:p>
            <a:pPr marL="0" indent="0" algn="ctr" rtl="1" eaLnBrk="1" hangingPunct="1">
              <a:buNone/>
            </a:pPr>
            <a:r>
              <a:rPr lang="ar-EG" altLang="en-US" sz="2400" b="1" dirty="0"/>
              <a:t>هناك فرق بين</a:t>
            </a:r>
          </a:p>
          <a:p>
            <a:pPr marL="0" indent="0" algn="r" rtl="1" eaLnBrk="1" hangingPunct="1">
              <a:buNone/>
            </a:pPr>
            <a:r>
              <a:rPr lang="ar-EG" altLang="en-US" sz="2400" b="1" dirty="0"/>
              <a:t>التخطيط الاستراتيجي</a:t>
            </a:r>
          </a:p>
          <a:p>
            <a:pPr marL="0" indent="0" algn="ctr" rtl="1" eaLnBrk="1" hangingPunct="1">
              <a:buNone/>
            </a:pPr>
            <a:r>
              <a:rPr lang="ar-EG" altLang="en-US" sz="2400" b="1" dirty="0"/>
              <a:t>مجموعة من الإجراءات لاتخاذ القرارات بشأن أهداف واستراتيجيات المنظمة طويلة المدى</a:t>
            </a:r>
          </a:p>
          <a:p>
            <a:pPr marL="0" indent="0" algn="r" rtl="1" eaLnBrk="1" hangingPunct="1">
              <a:buNone/>
            </a:pPr>
            <a:endParaRPr lang="ar-EG" altLang="en-US" sz="2400" b="1" dirty="0"/>
          </a:p>
          <a:p>
            <a:pPr marL="0" indent="0" algn="r" rtl="1" eaLnBrk="1" hangingPunct="1">
              <a:buNone/>
            </a:pPr>
            <a:r>
              <a:rPr lang="ar-EG" altLang="en-US" sz="2400" b="1" dirty="0"/>
              <a:t>الأهداف الاستراتيجية</a:t>
            </a:r>
          </a:p>
          <a:p>
            <a:pPr marL="0" indent="0" algn="ctr" rtl="1" eaLnBrk="1" hangingPunct="1">
              <a:buNone/>
            </a:pPr>
            <a:r>
              <a:rPr lang="ar-EG" altLang="en-US" sz="2400" b="1" dirty="0"/>
              <a:t>أهداف رئيسية أو نتائج نهائية تتعلق ببقاء المنظمة وقيمتها ونموها على المدى الطويل</a:t>
            </a:r>
            <a:endParaRPr lang="en-US" sz="2800" b="1" dirty="0"/>
          </a:p>
        </p:txBody>
      </p:sp>
    </p:spTree>
    <p:extLst>
      <p:ext uri="{BB962C8B-B14F-4D97-AF65-F5344CB8AC3E}">
        <p14:creationId xmlns:p14="http://schemas.microsoft.com/office/powerpoint/2010/main" val="2659423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0F67B55-9914-4786-3DB3-D48B6986F3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D649062-5D37-5E74-AD7D-C709C7B8C1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D8684E24-7F4C-FF28-C08E-3A53E9E5DA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B241B524-E926-6555-EAED-FFAA1E106969}"/>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BAA8EA4-8825-F044-3D4B-604E1AB781C3}"/>
              </a:ext>
            </a:extLst>
          </p:cNvPr>
          <p:cNvSpPr/>
          <p:nvPr/>
        </p:nvSpPr>
        <p:spPr>
          <a:xfrm>
            <a:off x="380127" y="1509771"/>
            <a:ext cx="547413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5D27BFB5-ADB5-CF95-836F-AF487957847E}"/>
              </a:ext>
            </a:extLst>
          </p:cNvPr>
          <p:cNvSpPr/>
          <p:nvPr/>
        </p:nvSpPr>
        <p:spPr>
          <a:xfrm>
            <a:off x="6481363" y="1536049"/>
            <a:ext cx="547413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DAA635C-FAAC-BFA6-C29F-C056A5086E3F}"/>
              </a:ext>
            </a:extLst>
          </p:cNvPr>
          <p:cNvSpPr txBox="1"/>
          <p:nvPr/>
        </p:nvSpPr>
        <p:spPr>
          <a:xfrm>
            <a:off x="490974" y="1917755"/>
            <a:ext cx="5247674" cy="3816429"/>
          </a:xfrm>
          <a:prstGeom prst="rect">
            <a:avLst/>
          </a:prstGeom>
          <a:noFill/>
        </p:spPr>
        <p:txBody>
          <a:bodyPr wrap="square">
            <a:spAutoFit/>
          </a:bodyPr>
          <a:lstStyle/>
          <a:p>
            <a:pPr algn="l"/>
            <a:r>
              <a:rPr lang="en-US" sz="2400" b="1" i="0" dirty="0">
                <a:solidFill>
                  <a:srgbClr val="004D40"/>
                </a:solidFill>
                <a:effectLst/>
                <a:highlight>
                  <a:srgbClr val="FFFFFF"/>
                </a:highlight>
                <a:latin typeface="Rubik"/>
              </a:rPr>
              <a:t>2. Tactical plan:</a:t>
            </a:r>
            <a:r>
              <a:rPr lang="en-US" sz="2400" b="0" i="0" dirty="0">
                <a:solidFill>
                  <a:srgbClr val="333333"/>
                </a:solidFill>
                <a:effectLst/>
                <a:highlight>
                  <a:srgbClr val="FFFFFF"/>
                </a:highlight>
                <a:latin typeface="Rubik"/>
              </a:rPr>
              <a:t> </a:t>
            </a:r>
          </a:p>
          <a:p>
            <a:pPr algn="l"/>
            <a:endParaRPr lang="en-US" dirty="0">
              <a:solidFill>
                <a:srgbClr val="333333"/>
              </a:solidFill>
              <a:highlight>
                <a:srgbClr val="FFFFFF"/>
              </a:highlight>
              <a:latin typeface="Rubik"/>
            </a:endParaRPr>
          </a:p>
          <a:p>
            <a:pPr marL="285750" indent="-285750" algn="l">
              <a:buFont typeface="Arial" panose="020B0604020202020204" pitchFamily="34" charset="0"/>
              <a:buChar char="•"/>
            </a:pPr>
            <a:r>
              <a:rPr lang="en-US" sz="2000" b="0" i="0" dirty="0">
                <a:solidFill>
                  <a:srgbClr val="333333"/>
                </a:solidFill>
                <a:effectLst/>
                <a:highlight>
                  <a:srgbClr val="FFFFFF"/>
                </a:highlight>
              </a:rPr>
              <a:t>Tactical plans translate broad strategic goals and plans into specific goals and plans.</a:t>
            </a:r>
          </a:p>
          <a:p>
            <a:pPr marL="285750" indent="-285750" algn="l">
              <a:buFont typeface="Arial" panose="020B0604020202020204" pitchFamily="34" charset="0"/>
              <a:buChar char="•"/>
            </a:pPr>
            <a:r>
              <a:rPr lang="en-US" sz="2000" b="0" i="0" dirty="0">
                <a:solidFill>
                  <a:srgbClr val="333333"/>
                </a:solidFill>
                <a:effectLst/>
                <a:highlight>
                  <a:srgbClr val="FFFFFF"/>
                </a:highlight>
              </a:rPr>
              <a:t>It mainly focuses on functional areas of the organization. </a:t>
            </a:r>
          </a:p>
          <a:p>
            <a:pPr marL="285750" indent="-285750" algn="l">
              <a:buFont typeface="Arial" panose="020B0604020202020204" pitchFamily="34" charset="0"/>
              <a:buChar char="•"/>
            </a:pPr>
            <a:r>
              <a:rPr lang="en-US" sz="2000" b="0" i="0" dirty="0">
                <a:solidFill>
                  <a:srgbClr val="333333"/>
                </a:solidFill>
                <a:effectLst/>
                <a:highlight>
                  <a:srgbClr val="FFFFFF"/>
                </a:highlight>
              </a:rPr>
              <a:t>Middle level managers who are responsible for major division or branches in an organization develop the tactical plan. </a:t>
            </a:r>
          </a:p>
          <a:p>
            <a:pPr marL="285750" indent="-285750" algn="l">
              <a:buFont typeface="Arial" panose="020B0604020202020204" pitchFamily="34" charset="0"/>
              <a:buChar char="•"/>
            </a:pPr>
            <a:r>
              <a:rPr lang="en-US" sz="2000" b="0" i="0" dirty="0">
                <a:solidFill>
                  <a:srgbClr val="333333"/>
                </a:solidFill>
                <a:effectLst/>
                <a:highlight>
                  <a:srgbClr val="FFFFFF"/>
                </a:highlight>
              </a:rPr>
              <a:t>Tactical plans focus on the major actions that a unit must take to fulfill its parts of the strategic plan.</a:t>
            </a:r>
          </a:p>
        </p:txBody>
      </p:sp>
      <p:sp>
        <p:nvSpPr>
          <p:cNvPr id="7" name="TextBox 6">
            <a:extLst>
              <a:ext uri="{FF2B5EF4-FFF2-40B4-BE49-F238E27FC236}">
                <a16:creationId xmlns:a16="http://schemas.microsoft.com/office/drawing/2014/main" xmlns="" id="{E14BA8F0-2B01-BC71-A14B-B89BE30865AA}"/>
              </a:ext>
            </a:extLst>
          </p:cNvPr>
          <p:cNvSpPr txBox="1"/>
          <p:nvPr/>
        </p:nvSpPr>
        <p:spPr>
          <a:xfrm>
            <a:off x="6621516" y="1702057"/>
            <a:ext cx="5200867" cy="4524315"/>
          </a:xfrm>
          <a:prstGeom prst="rect">
            <a:avLst/>
          </a:prstGeom>
          <a:noFill/>
        </p:spPr>
        <p:txBody>
          <a:bodyPr wrap="square">
            <a:spAutoFit/>
          </a:bodyPr>
          <a:lstStyle/>
          <a:p>
            <a:pPr algn="r" rtl="1"/>
            <a:r>
              <a:rPr lang="ar-EG" sz="2400" b="1" i="0" dirty="0">
                <a:solidFill>
                  <a:srgbClr val="004D40"/>
                </a:solidFill>
                <a:effectLst/>
                <a:highlight>
                  <a:srgbClr val="FFFFFF"/>
                </a:highlight>
                <a:latin typeface="Rubik"/>
              </a:rPr>
              <a:t>2. الخطة التكتيكية:</a:t>
            </a:r>
          </a:p>
          <a:p>
            <a:pPr algn="r" rtl="1"/>
            <a:endParaRPr lang="ar-EG" sz="2400" b="1" i="0" dirty="0">
              <a:solidFill>
                <a:srgbClr val="004D40"/>
              </a:solidFill>
              <a:effectLst/>
              <a:highlight>
                <a:srgbClr val="FFFFFF"/>
              </a:highlight>
              <a:latin typeface="Rubik"/>
            </a:endParaRPr>
          </a:p>
          <a:p>
            <a:pPr marL="342900" indent="-342900" algn="r" rtl="1">
              <a:buFont typeface="Arial" panose="020B0604020202020204" pitchFamily="34" charset="0"/>
              <a:buChar char="•"/>
            </a:pPr>
            <a:r>
              <a:rPr lang="ar-EG" sz="2400" b="1" i="0" dirty="0">
                <a:solidFill>
                  <a:srgbClr val="004D40"/>
                </a:solidFill>
                <a:effectLst/>
                <a:highlight>
                  <a:srgbClr val="FFFFFF"/>
                </a:highlight>
                <a:latin typeface="Rubik"/>
              </a:rPr>
              <a:t>تترجم الخطط التكتيكية الأهداف والخطط الاستراتيجية العامة إلى أهداف وخطط محددة.</a:t>
            </a:r>
          </a:p>
          <a:p>
            <a:pPr marL="342900" indent="-342900" algn="r" rtl="1">
              <a:buFont typeface="Arial" panose="020B0604020202020204" pitchFamily="34" charset="0"/>
              <a:buChar char="•"/>
            </a:pPr>
            <a:r>
              <a:rPr lang="ar-EG" sz="2400" b="1" i="0" dirty="0">
                <a:solidFill>
                  <a:srgbClr val="004D40"/>
                </a:solidFill>
                <a:effectLst/>
                <a:highlight>
                  <a:srgbClr val="FFFFFF"/>
                </a:highlight>
                <a:latin typeface="Rubik"/>
              </a:rPr>
              <a:t>وتركز بشكل أساسي على المجالات الوظيفية للمنظمة.</a:t>
            </a:r>
          </a:p>
          <a:p>
            <a:pPr marL="342900" indent="-342900" algn="r" rtl="1">
              <a:buFont typeface="Arial" panose="020B0604020202020204" pitchFamily="34" charset="0"/>
              <a:buChar char="•"/>
            </a:pPr>
            <a:r>
              <a:rPr lang="ar-EG" sz="2400" b="1" i="0" dirty="0">
                <a:solidFill>
                  <a:srgbClr val="004D40"/>
                </a:solidFill>
                <a:effectLst/>
                <a:highlight>
                  <a:srgbClr val="FFFFFF"/>
                </a:highlight>
                <a:latin typeface="Rubik"/>
              </a:rPr>
              <a:t>يقوم المديرون من المستوى المتوسط ​​المسؤولون عن الأقسام أو الفروع الرئيسية في المنظمة بتطوير الخطة التكتيكية.</a:t>
            </a:r>
          </a:p>
          <a:p>
            <a:pPr marL="342900" indent="-342900" algn="r" rtl="1">
              <a:buFont typeface="Arial" panose="020B0604020202020204" pitchFamily="34" charset="0"/>
              <a:buChar char="•"/>
            </a:pPr>
            <a:r>
              <a:rPr lang="ar-EG" sz="2400" b="1" i="0" dirty="0">
                <a:solidFill>
                  <a:srgbClr val="004D40"/>
                </a:solidFill>
                <a:effectLst/>
                <a:highlight>
                  <a:srgbClr val="FFFFFF"/>
                </a:highlight>
                <a:latin typeface="Rubik"/>
              </a:rPr>
              <a:t>تركز الخطط التكتيكية على الإجراءات الرئيسية التي يجب على الوحدة اتخاذها للوفاء بأجزائها من الخطة الاستراتيجية.</a:t>
            </a:r>
            <a:endParaRPr lang="en-US" sz="2400" b="0" i="0" dirty="0">
              <a:solidFill>
                <a:srgbClr val="333333"/>
              </a:solidFill>
              <a:effectLst/>
              <a:highlight>
                <a:srgbClr val="FFFFFF"/>
              </a:highlight>
            </a:endParaRPr>
          </a:p>
        </p:txBody>
      </p:sp>
      <p:sp>
        <p:nvSpPr>
          <p:cNvPr id="10" name="TextBox 9">
            <a:extLst>
              <a:ext uri="{FF2B5EF4-FFF2-40B4-BE49-F238E27FC236}">
                <a16:creationId xmlns:a16="http://schemas.microsoft.com/office/drawing/2014/main" xmlns="" id="{A95BD2A6-951B-622C-3688-C1596673FE16}"/>
              </a:ext>
            </a:extLst>
          </p:cNvPr>
          <p:cNvSpPr txBox="1"/>
          <p:nvPr/>
        </p:nvSpPr>
        <p:spPr>
          <a:xfrm>
            <a:off x="180431" y="1002419"/>
            <a:ext cx="6274676" cy="461665"/>
          </a:xfrm>
          <a:prstGeom prst="rect">
            <a:avLst/>
          </a:prstGeom>
          <a:noFill/>
        </p:spPr>
        <p:txBody>
          <a:bodyPr wrap="square">
            <a:spAutoFit/>
          </a:bodyPr>
          <a:lstStyle/>
          <a:p>
            <a:pPr algn="ctr"/>
            <a:r>
              <a:rPr lang="en-US" sz="2400" b="1" i="0" dirty="0">
                <a:solidFill>
                  <a:srgbClr val="C00000"/>
                </a:solidFill>
                <a:effectLst/>
                <a:highlight>
                  <a:srgbClr val="FFFFFF"/>
                </a:highlight>
                <a:latin typeface="Rubik"/>
              </a:rPr>
              <a:t>Managerial Hierarchy and</a:t>
            </a:r>
            <a:r>
              <a:rPr lang="ar-EG" sz="2400" b="1" i="0" dirty="0">
                <a:solidFill>
                  <a:srgbClr val="C00000"/>
                </a:solidFill>
                <a:effectLst/>
                <a:highlight>
                  <a:srgbClr val="FFFFFF"/>
                </a:highlight>
                <a:latin typeface="Rubik"/>
              </a:rPr>
              <a:t> </a:t>
            </a:r>
            <a:r>
              <a:rPr lang="en-US" sz="2400" b="1" dirty="0">
                <a:solidFill>
                  <a:srgbClr val="C00000"/>
                </a:solidFill>
                <a:latin typeface="Rubik"/>
              </a:rPr>
              <a:t>types of plans</a:t>
            </a:r>
            <a:endParaRPr lang="en-US" sz="2400" b="1" dirty="0">
              <a:solidFill>
                <a:srgbClr val="C00000"/>
              </a:solidFill>
            </a:endParaRPr>
          </a:p>
        </p:txBody>
      </p:sp>
      <p:sp>
        <p:nvSpPr>
          <p:cNvPr id="11" name="TextBox 10">
            <a:extLst>
              <a:ext uri="{FF2B5EF4-FFF2-40B4-BE49-F238E27FC236}">
                <a16:creationId xmlns:a16="http://schemas.microsoft.com/office/drawing/2014/main" xmlns="" id="{F175417E-DC97-2EBB-B424-588C0BC5B274}"/>
              </a:ext>
            </a:extLst>
          </p:cNvPr>
          <p:cNvSpPr txBox="1"/>
          <p:nvPr/>
        </p:nvSpPr>
        <p:spPr>
          <a:xfrm>
            <a:off x="6773912" y="921407"/>
            <a:ext cx="4745411" cy="523220"/>
          </a:xfrm>
          <a:prstGeom prst="rect">
            <a:avLst/>
          </a:prstGeom>
          <a:noFill/>
        </p:spPr>
        <p:txBody>
          <a:bodyPr wrap="square">
            <a:spAutoFit/>
          </a:bodyPr>
          <a:lstStyle/>
          <a:p>
            <a:pPr algn="r" rtl="1"/>
            <a:r>
              <a:rPr lang="ar-EG" sz="2800" b="1" i="0" dirty="0">
                <a:solidFill>
                  <a:srgbClr val="C00000"/>
                </a:solidFill>
                <a:effectLst/>
                <a:highlight>
                  <a:srgbClr val="FFFFFF"/>
                </a:highlight>
                <a:latin typeface="Rubik"/>
              </a:rPr>
              <a:t>التسلسل </a:t>
            </a:r>
            <a:r>
              <a:rPr lang="ar-EG" sz="2800" b="1" i="0" dirty="0" err="1">
                <a:solidFill>
                  <a:srgbClr val="C00000"/>
                </a:solidFill>
                <a:effectLst/>
                <a:highlight>
                  <a:srgbClr val="FFFFFF"/>
                </a:highlight>
                <a:latin typeface="Rubik"/>
              </a:rPr>
              <a:t>الإدارى</a:t>
            </a:r>
            <a:r>
              <a:rPr lang="ar-EG" sz="2800" b="1" i="0" dirty="0">
                <a:solidFill>
                  <a:srgbClr val="C00000"/>
                </a:solidFill>
                <a:effectLst/>
                <a:highlight>
                  <a:srgbClr val="FFFFFF"/>
                </a:highlight>
                <a:latin typeface="Rubik"/>
              </a:rPr>
              <a:t> وأنواع الخطط</a:t>
            </a:r>
            <a:endParaRPr lang="en-US" sz="2800" b="1" dirty="0">
              <a:solidFill>
                <a:srgbClr val="C00000"/>
              </a:solidFill>
            </a:endParaRPr>
          </a:p>
        </p:txBody>
      </p:sp>
    </p:spTree>
    <p:extLst>
      <p:ext uri="{BB962C8B-B14F-4D97-AF65-F5344CB8AC3E}">
        <p14:creationId xmlns:p14="http://schemas.microsoft.com/office/powerpoint/2010/main" val="38011335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BD203AD-6F1F-2DE7-C6DD-0025497AF2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3F931B0-1A4A-C88E-0E4E-C848DAC7FA6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713A4F51-C1F9-5124-EB42-EBB086A102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E3AC2F2E-C575-1A9F-04C6-C308CE36DA98}"/>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0B48E870-EDAD-7535-9903-B02F7AA115F1}"/>
              </a:ext>
            </a:extLst>
          </p:cNvPr>
          <p:cNvSpPr/>
          <p:nvPr/>
        </p:nvSpPr>
        <p:spPr>
          <a:xfrm>
            <a:off x="380127" y="1509771"/>
            <a:ext cx="547413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1E932A2C-0A0F-C769-4CF7-90703ADE841E}"/>
              </a:ext>
            </a:extLst>
          </p:cNvPr>
          <p:cNvSpPr/>
          <p:nvPr/>
        </p:nvSpPr>
        <p:spPr>
          <a:xfrm>
            <a:off x="6481363" y="1536049"/>
            <a:ext cx="547413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1A2F11A9-9C78-FF47-BEB5-9B441874C5AB}"/>
              </a:ext>
            </a:extLst>
          </p:cNvPr>
          <p:cNvSpPr txBox="1"/>
          <p:nvPr/>
        </p:nvSpPr>
        <p:spPr>
          <a:xfrm>
            <a:off x="180431" y="1002419"/>
            <a:ext cx="6274676" cy="461665"/>
          </a:xfrm>
          <a:prstGeom prst="rect">
            <a:avLst/>
          </a:prstGeom>
          <a:noFill/>
        </p:spPr>
        <p:txBody>
          <a:bodyPr wrap="square">
            <a:spAutoFit/>
          </a:bodyPr>
          <a:lstStyle/>
          <a:p>
            <a:pPr algn="ctr"/>
            <a:r>
              <a:rPr lang="en-US" sz="2400" b="1" i="0" dirty="0">
                <a:solidFill>
                  <a:srgbClr val="C00000"/>
                </a:solidFill>
                <a:effectLst/>
                <a:highlight>
                  <a:srgbClr val="FFFFFF"/>
                </a:highlight>
                <a:latin typeface="Rubik"/>
              </a:rPr>
              <a:t>Managerial Hierarchy and</a:t>
            </a:r>
            <a:r>
              <a:rPr lang="ar-EG" sz="2400" b="1" i="0" dirty="0">
                <a:solidFill>
                  <a:srgbClr val="C00000"/>
                </a:solidFill>
                <a:effectLst/>
                <a:highlight>
                  <a:srgbClr val="FFFFFF"/>
                </a:highlight>
                <a:latin typeface="Rubik"/>
              </a:rPr>
              <a:t> </a:t>
            </a:r>
            <a:r>
              <a:rPr lang="en-US" sz="2400" b="1" dirty="0">
                <a:solidFill>
                  <a:srgbClr val="C00000"/>
                </a:solidFill>
                <a:latin typeface="Rubik"/>
              </a:rPr>
              <a:t>types of plans</a:t>
            </a:r>
            <a:endParaRPr lang="en-US" sz="2400" b="1" dirty="0">
              <a:solidFill>
                <a:srgbClr val="C00000"/>
              </a:solidFill>
            </a:endParaRPr>
          </a:p>
        </p:txBody>
      </p:sp>
      <p:sp>
        <p:nvSpPr>
          <p:cNvPr id="6" name="TextBox 5">
            <a:extLst>
              <a:ext uri="{FF2B5EF4-FFF2-40B4-BE49-F238E27FC236}">
                <a16:creationId xmlns:a16="http://schemas.microsoft.com/office/drawing/2014/main" xmlns="" id="{6DAA635C-FAAC-BFA6-C29F-C056A5086E3F}"/>
              </a:ext>
            </a:extLst>
          </p:cNvPr>
          <p:cNvSpPr txBox="1"/>
          <p:nvPr/>
        </p:nvSpPr>
        <p:spPr>
          <a:xfrm>
            <a:off x="469266" y="1615079"/>
            <a:ext cx="5258871" cy="4801314"/>
          </a:xfrm>
          <a:prstGeom prst="rect">
            <a:avLst/>
          </a:prstGeom>
          <a:noFill/>
        </p:spPr>
        <p:txBody>
          <a:bodyPr wrap="square">
            <a:spAutoFit/>
          </a:bodyPr>
          <a:lstStyle/>
          <a:p>
            <a:pPr algn="l"/>
            <a:endParaRPr lang="ar-EG" sz="2400" b="1" i="0" dirty="0">
              <a:solidFill>
                <a:srgbClr val="004D40"/>
              </a:solidFill>
              <a:effectLst/>
              <a:highlight>
                <a:srgbClr val="FFFFFF"/>
              </a:highlight>
              <a:latin typeface="Rubik"/>
            </a:endParaRPr>
          </a:p>
          <a:p>
            <a:pPr algn="l"/>
            <a:r>
              <a:rPr lang="en-US" sz="2400" b="1" i="0" dirty="0">
                <a:solidFill>
                  <a:srgbClr val="004D40"/>
                </a:solidFill>
                <a:effectLst/>
                <a:highlight>
                  <a:srgbClr val="FFFFFF"/>
                </a:highlight>
                <a:latin typeface="Rubik"/>
              </a:rPr>
              <a:t>3. Operational plan:</a:t>
            </a:r>
            <a:r>
              <a:rPr lang="en-US" sz="2400" b="0" i="0" dirty="0">
                <a:solidFill>
                  <a:srgbClr val="333333"/>
                </a:solidFill>
                <a:effectLst/>
                <a:highlight>
                  <a:srgbClr val="FFFFFF"/>
                </a:highlight>
                <a:latin typeface="Rubik"/>
              </a:rPr>
              <a:t> </a:t>
            </a:r>
          </a:p>
          <a:p>
            <a:pPr algn="l"/>
            <a:endParaRPr lang="en-US" dirty="0">
              <a:solidFill>
                <a:srgbClr val="333333"/>
              </a:solidFill>
              <a:highlight>
                <a:srgbClr val="FFFFFF"/>
              </a:highlight>
              <a:latin typeface="Rubik"/>
            </a:endParaRPr>
          </a:p>
          <a:p>
            <a:pPr marL="342900" indent="-342900" algn="l">
              <a:buFont typeface="Arial" panose="020B0604020202020204" pitchFamily="34" charset="0"/>
              <a:buChar char="•"/>
            </a:pPr>
            <a:r>
              <a:rPr lang="en-US" sz="2400" b="0" i="0" dirty="0">
                <a:solidFill>
                  <a:srgbClr val="333333"/>
                </a:solidFill>
                <a:effectLst/>
                <a:highlight>
                  <a:srgbClr val="FFFFFF"/>
                </a:highlight>
                <a:latin typeface="Rubik"/>
              </a:rPr>
              <a:t>Operational plans identify the specific procedures and process required at the lower level of the organization. </a:t>
            </a:r>
          </a:p>
          <a:p>
            <a:pPr marL="342900" indent="-342900" algn="l">
              <a:buFont typeface="Arial" panose="020B0604020202020204" pitchFamily="34" charset="0"/>
              <a:buChar char="•"/>
            </a:pPr>
            <a:r>
              <a:rPr lang="en-US" sz="2400" b="0" i="0" dirty="0">
                <a:solidFill>
                  <a:srgbClr val="333333"/>
                </a:solidFill>
                <a:effectLst/>
                <a:highlight>
                  <a:srgbClr val="FFFFFF"/>
                </a:highlight>
                <a:latin typeface="Rubik"/>
              </a:rPr>
              <a:t>These plans are prepared by frontline managers and supervisors. It mainly focuses on daily activities and routine jobs. </a:t>
            </a:r>
          </a:p>
          <a:p>
            <a:pPr marL="342900" indent="-342900" algn="l">
              <a:buFont typeface="Arial" panose="020B0604020202020204" pitchFamily="34" charset="0"/>
              <a:buChar char="•"/>
            </a:pPr>
            <a:r>
              <a:rPr lang="en-US" sz="2400" b="0" i="0" dirty="0">
                <a:solidFill>
                  <a:srgbClr val="333333"/>
                </a:solidFill>
                <a:effectLst/>
                <a:highlight>
                  <a:srgbClr val="FFFFFF"/>
                </a:highlight>
                <a:latin typeface="Rubik"/>
              </a:rPr>
              <a:t>They translate the tactical objectives into specific operational activities to be assigned to individual or groups</a:t>
            </a:r>
          </a:p>
        </p:txBody>
      </p:sp>
      <p:sp>
        <p:nvSpPr>
          <p:cNvPr id="9" name="TextBox 8">
            <a:extLst>
              <a:ext uri="{FF2B5EF4-FFF2-40B4-BE49-F238E27FC236}">
                <a16:creationId xmlns:a16="http://schemas.microsoft.com/office/drawing/2014/main" xmlns="" id="{51F69428-271B-34F6-0F0A-7FAB956F14A3}"/>
              </a:ext>
            </a:extLst>
          </p:cNvPr>
          <p:cNvSpPr txBox="1"/>
          <p:nvPr/>
        </p:nvSpPr>
        <p:spPr>
          <a:xfrm>
            <a:off x="6481363" y="1847530"/>
            <a:ext cx="5330510" cy="4016484"/>
          </a:xfrm>
          <a:prstGeom prst="rect">
            <a:avLst/>
          </a:prstGeom>
          <a:noFill/>
        </p:spPr>
        <p:txBody>
          <a:bodyPr wrap="square">
            <a:spAutoFit/>
          </a:bodyPr>
          <a:lstStyle/>
          <a:p>
            <a:pPr algn="r" rtl="1"/>
            <a:r>
              <a:rPr lang="ar-EG" sz="2400" b="1" i="0" dirty="0">
                <a:solidFill>
                  <a:srgbClr val="004D40"/>
                </a:solidFill>
                <a:effectLst/>
                <a:highlight>
                  <a:srgbClr val="FFFFFF"/>
                </a:highlight>
                <a:latin typeface="Rubik"/>
              </a:rPr>
              <a:t>3. الخطة التشغيلية:</a:t>
            </a:r>
          </a:p>
          <a:p>
            <a:pPr algn="r" rtl="1"/>
            <a:endParaRPr lang="ar-EG" sz="2400" b="1" i="0" dirty="0">
              <a:solidFill>
                <a:srgbClr val="004D40"/>
              </a:solidFill>
              <a:effectLst/>
              <a:highlight>
                <a:srgbClr val="FFFFFF"/>
              </a:highlight>
              <a:latin typeface="Rubik"/>
            </a:endParaRPr>
          </a:p>
          <a:p>
            <a:pPr marL="342900" indent="-342900" algn="r" rtl="1">
              <a:buFont typeface="Arial" panose="020B0604020202020204" pitchFamily="34" charset="0"/>
              <a:buChar char="•"/>
            </a:pPr>
            <a:r>
              <a:rPr lang="ar-EG" sz="2300" b="1" i="0" dirty="0">
                <a:solidFill>
                  <a:srgbClr val="004D40"/>
                </a:solidFill>
                <a:effectLst/>
                <a:highlight>
                  <a:srgbClr val="FFFFFF"/>
                </a:highlight>
                <a:latin typeface="Rubik"/>
              </a:rPr>
              <a:t>تحدد الخطط التشغيلية الإجراءات والعمليات المحددة المطلوبة على المستوى الأدنى من المنظمة.</a:t>
            </a:r>
          </a:p>
          <a:p>
            <a:pPr marL="342900" indent="-342900" algn="r" rtl="1">
              <a:buFont typeface="Arial" panose="020B0604020202020204" pitchFamily="34" charset="0"/>
              <a:buChar char="•"/>
            </a:pPr>
            <a:endParaRPr lang="ar-EG" sz="2300" b="1" i="0" dirty="0">
              <a:solidFill>
                <a:srgbClr val="004D40"/>
              </a:solidFill>
              <a:effectLst/>
              <a:highlight>
                <a:srgbClr val="FFFFFF"/>
              </a:highlight>
              <a:latin typeface="Rubik"/>
            </a:endParaRPr>
          </a:p>
          <a:p>
            <a:pPr marL="342900" indent="-342900" algn="r" rtl="1">
              <a:buFont typeface="Arial" panose="020B0604020202020204" pitchFamily="34" charset="0"/>
              <a:buChar char="•"/>
            </a:pPr>
            <a:r>
              <a:rPr lang="ar-EG" sz="2300" b="1" i="0" dirty="0">
                <a:solidFill>
                  <a:srgbClr val="004D40"/>
                </a:solidFill>
                <a:effectLst/>
                <a:highlight>
                  <a:srgbClr val="FFFFFF"/>
                </a:highlight>
                <a:latin typeface="Rubik"/>
              </a:rPr>
              <a:t>يتم إعداد هذه الخطط من قبل المديرين والمشرفين في الخطوط الأمامية. وتركز بشكل أساسي على الأنشطة اليومية والوظائف الروتينية.</a:t>
            </a:r>
          </a:p>
          <a:p>
            <a:pPr marL="342900" indent="-342900" algn="r" rtl="1">
              <a:buFont typeface="Arial" panose="020B0604020202020204" pitchFamily="34" charset="0"/>
              <a:buChar char="•"/>
            </a:pPr>
            <a:endParaRPr lang="ar-EG" sz="2300" b="1" i="0" dirty="0">
              <a:solidFill>
                <a:srgbClr val="004D40"/>
              </a:solidFill>
              <a:effectLst/>
              <a:highlight>
                <a:srgbClr val="FFFFFF"/>
              </a:highlight>
              <a:latin typeface="Rubik"/>
            </a:endParaRPr>
          </a:p>
          <a:p>
            <a:pPr marL="342900" indent="-342900" algn="r" rtl="1">
              <a:buFont typeface="Arial" panose="020B0604020202020204" pitchFamily="34" charset="0"/>
              <a:buChar char="•"/>
            </a:pPr>
            <a:r>
              <a:rPr lang="ar-EG" sz="2300" b="1" i="0" dirty="0">
                <a:solidFill>
                  <a:srgbClr val="004D40"/>
                </a:solidFill>
                <a:effectLst/>
                <a:highlight>
                  <a:srgbClr val="FFFFFF"/>
                </a:highlight>
                <a:latin typeface="Rubik"/>
              </a:rPr>
              <a:t>تترجم الأهداف التكتيكية إلى أنشطة تشغيلية محددة يتم تعيينها لأفراد أو مجموعات</a:t>
            </a:r>
            <a:endParaRPr lang="en-US" sz="2300" b="0" i="0" dirty="0">
              <a:solidFill>
                <a:srgbClr val="333333"/>
              </a:solidFill>
              <a:effectLst/>
              <a:highlight>
                <a:srgbClr val="FFFFFF"/>
              </a:highlight>
              <a:latin typeface="Rubik"/>
            </a:endParaRPr>
          </a:p>
        </p:txBody>
      </p:sp>
      <p:sp>
        <p:nvSpPr>
          <p:cNvPr id="10" name="TextBox 9">
            <a:extLst>
              <a:ext uri="{FF2B5EF4-FFF2-40B4-BE49-F238E27FC236}">
                <a16:creationId xmlns:a16="http://schemas.microsoft.com/office/drawing/2014/main" xmlns="" id="{24C9A5CB-384A-3D96-ADC7-B2B60580817B}"/>
              </a:ext>
            </a:extLst>
          </p:cNvPr>
          <p:cNvSpPr txBox="1"/>
          <p:nvPr/>
        </p:nvSpPr>
        <p:spPr>
          <a:xfrm>
            <a:off x="6773912" y="921407"/>
            <a:ext cx="4745411" cy="523220"/>
          </a:xfrm>
          <a:prstGeom prst="rect">
            <a:avLst/>
          </a:prstGeom>
          <a:noFill/>
        </p:spPr>
        <p:txBody>
          <a:bodyPr wrap="square">
            <a:spAutoFit/>
          </a:bodyPr>
          <a:lstStyle/>
          <a:p>
            <a:pPr algn="r" rtl="1"/>
            <a:r>
              <a:rPr lang="ar-EG" sz="2800" b="1" i="0" dirty="0">
                <a:solidFill>
                  <a:srgbClr val="C00000"/>
                </a:solidFill>
                <a:effectLst/>
                <a:highlight>
                  <a:srgbClr val="FFFFFF"/>
                </a:highlight>
                <a:latin typeface="Rubik"/>
              </a:rPr>
              <a:t>التسلسل </a:t>
            </a:r>
            <a:r>
              <a:rPr lang="ar-EG" sz="2800" b="1" i="0" dirty="0" err="1">
                <a:solidFill>
                  <a:srgbClr val="C00000"/>
                </a:solidFill>
                <a:effectLst/>
                <a:highlight>
                  <a:srgbClr val="FFFFFF"/>
                </a:highlight>
                <a:latin typeface="Rubik"/>
              </a:rPr>
              <a:t>الإدارى</a:t>
            </a:r>
            <a:r>
              <a:rPr lang="ar-EG" sz="2800" b="1" i="0" dirty="0">
                <a:solidFill>
                  <a:srgbClr val="C00000"/>
                </a:solidFill>
                <a:effectLst/>
                <a:highlight>
                  <a:srgbClr val="FFFFFF"/>
                </a:highlight>
                <a:latin typeface="Rubik"/>
              </a:rPr>
              <a:t> وأنواع الخطط</a:t>
            </a:r>
            <a:endParaRPr lang="en-US" sz="2800" b="1" dirty="0">
              <a:solidFill>
                <a:srgbClr val="C00000"/>
              </a:solidFill>
            </a:endParaRPr>
          </a:p>
        </p:txBody>
      </p:sp>
    </p:spTree>
    <p:extLst>
      <p:ext uri="{BB962C8B-B14F-4D97-AF65-F5344CB8AC3E}">
        <p14:creationId xmlns:p14="http://schemas.microsoft.com/office/powerpoint/2010/main" val="13074264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3">
            <a:extLst>
              <a:ext uri="{FF2B5EF4-FFF2-40B4-BE49-F238E27FC236}">
                <a16:creationId xmlns:a16="http://schemas.microsoft.com/office/drawing/2014/main" xmlns="" id="{2BC15962-BF65-4043-8D17-49585C7389D1}"/>
              </a:ext>
            </a:extLst>
          </p:cNvPr>
          <p:cNvSpPr txBox="1">
            <a:spLocks noChangeArrowheads="1"/>
          </p:cNvSpPr>
          <p:nvPr/>
        </p:nvSpPr>
        <p:spPr bwMode="auto">
          <a:xfrm>
            <a:off x="1895021" y="2170385"/>
            <a:ext cx="5131487" cy="348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rtlCol="0" anchor="t" anchorCtr="0" compatLnSpc="1">
            <a:prstTxWarp prst="textNoShape">
              <a:avLst/>
            </a:prstTxWarp>
            <a:noAutofit/>
          </a:bodyPr>
          <a:lstStyle>
            <a:lvl1pPr marL="342900" indent="-342900" algn="l" defTabSz="914400" rtl="0" eaLnBrk="0" fontAlgn="base" latinLnBrk="0" hangingPunct="0">
              <a:lnSpc>
                <a:spcPct val="90000"/>
              </a:lnSpc>
              <a:spcBef>
                <a:spcPct val="20000"/>
              </a:spcBef>
              <a:spcAft>
                <a:spcPct val="0"/>
              </a:spcAft>
              <a:buClr>
                <a:schemeClr val="accent1"/>
              </a:buClr>
              <a:buSzPct val="89000"/>
              <a:buFont typeface="Monotype Sorts" pitchFamily="2" charset="2"/>
              <a:buChar char="4"/>
              <a:defRPr sz="3200" kern="1200">
                <a:solidFill>
                  <a:schemeClr val="tx1"/>
                </a:solidFill>
                <a:latin typeface="+mn-lt"/>
                <a:ea typeface="+mn-ea"/>
                <a:cs typeface="+mn-cs"/>
              </a:defRPr>
            </a:lvl1pPr>
            <a:lvl2pPr marL="742950" indent="-28575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9pPr>
          </a:lstStyle>
          <a:p>
            <a:pPr marL="0" indent="0">
              <a:buSzPct val="90000"/>
              <a:buNone/>
            </a:pPr>
            <a:r>
              <a:rPr lang="en-US" b="1" dirty="0">
                <a:solidFill>
                  <a:srgbClr val="FF0000"/>
                </a:solidFill>
              </a:rPr>
              <a:t>Operational Plans Examples</a:t>
            </a:r>
          </a:p>
          <a:p>
            <a:pPr lvl="2"/>
            <a:r>
              <a:rPr lang="en-US" b="1" dirty="0"/>
              <a:t>Production plans</a:t>
            </a:r>
          </a:p>
          <a:p>
            <a:pPr lvl="2"/>
            <a:r>
              <a:rPr lang="en-US" b="1" dirty="0"/>
              <a:t>Financial plans</a:t>
            </a:r>
          </a:p>
          <a:p>
            <a:pPr lvl="2"/>
            <a:r>
              <a:rPr lang="en-US" b="1" dirty="0"/>
              <a:t>Facilities plans</a:t>
            </a:r>
          </a:p>
          <a:p>
            <a:pPr lvl="2"/>
            <a:r>
              <a:rPr lang="en-US" b="1" dirty="0"/>
              <a:t>Marketing plans</a:t>
            </a:r>
          </a:p>
          <a:p>
            <a:pPr lvl="2"/>
            <a:r>
              <a:rPr lang="en-US" b="1" dirty="0"/>
              <a:t>Human resource plans</a:t>
            </a:r>
          </a:p>
          <a:p>
            <a:endParaRPr lang="en-US" b="1" dirty="0"/>
          </a:p>
        </p:txBody>
      </p:sp>
      <p:sp>
        <p:nvSpPr>
          <p:cNvPr id="3" name="Content Placeholder 3">
            <a:extLst>
              <a:ext uri="{FF2B5EF4-FFF2-40B4-BE49-F238E27FC236}">
                <a16:creationId xmlns:a16="http://schemas.microsoft.com/office/drawing/2014/main" xmlns="" id="{89AE2BE3-ABF8-4A61-F1FF-681EE89C868C}"/>
              </a:ext>
            </a:extLst>
          </p:cNvPr>
          <p:cNvSpPr txBox="1">
            <a:spLocks noChangeArrowheads="1"/>
          </p:cNvSpPr>
          <p:nvPr/>
        </p:nvSpPr>
        <p:spPr bwMode="auto">
          <a:xfrm>
            <a:off x="5276193" y="2170386"/>
            <a:ext cx="5586245" cy="348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rtlCol="0" anchor="t" anchorCtr="0" compatLnSpc="1">
            <a:prstTxWarp prst="textNoShape">
              <a:avLst/>
            </a:prstTxWarp>
            <a:noAutofit/>
          </a:bodyPr>
          <a:lstStyle>
            <a:lvl1pPr marL="342900" indent="-342900" algn="l" defTabSz="914400" rtl="0" eaLnBrk="0" fontAlgn="base" latinLnBrk="0" hangingPunct="0">
              <a:lnSpc>
                <a:spcPct val="90000"/>
              </a:lnSpc>
              <a:spcBef>
                <a:spcPct val="20000"/>
              </a:spcBef>
              <a:spcAft>
                <a:spcPct val="0"/>
              </a:spcAft>
              <a:buClr>
                <a:schemeClr val="accent1"/>
              </a:buClr>
              <a:buSzPct val="89000"/>
              <a:buFont typeface="Monotype Sorts" pitchFamily="2" charset="2"/>
              <a:buChar char="4"/>
              <a:defRPr sz="3200" kern="1200">
                <a:solidFill>
                  <a:schemeClr val="tx1"/>
                </a:solidFill>
                <a:latin typeface="+mn-lt"/>
                <a:ea typeface="+mn-ea"/>
                <a:cs typeface="+mn-cs"/>
              </a:defRPr>
            </a:lvl1pPr>
            <a:lvl2pPr marL="742950" indent="-28575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9pPr>
          </a:lstStyle>
          <a:p>
            <a:pPr marL="0" indent="0" algn="r" rtl="1">
              <a:buSzPct val="90000"/>
              <a:buNone/>
            </a:pPr>
            <a:r>
              <a:rPr lang="ar-EG" sz="2800" b="1" dirty="0">
                <a:solidFill>
                  <a:srgbClr val="FF0000"/>
                </a:solidFill>
              </a:rPr>
              <a:t>أمثلة على الخطط التشغيلية</a:t>
            </a:r>
          </a:p>
          <a:p>
            <a:pPr marL="0" indent="0" algn="r" rtl="1">
              <a:buSzPct val="90000"/>
              <a:buNone/>
            </a:pPr>
            <a:r>
              <a:rPr lang="ar-EG" sz="2800" b="1" dirty="0"/>
              <a:t>خطط الإنتاج</a:t>
            </a:r>
          </a:p>
          <a:p>
            <a:pPr marL="0" indent="0" algn="r" rtl="1">
              <a:buSzPct val="90000"/>
              <a:buNone/>
            </a:pPr>
            <a:r>
              <a:rPr lang="ar-EG" sz="2800" b="1" dirty="0"/>
              <a:t>الخطط المالية</a:t>
            </a:r>
          </a:p>
          <a:p>
            <a:pPr marL="0" indent="0" algn="r" rtl="1">
              <a:buSzPct val="90000"/>
              <a:buNone/>
            </a:pPr>
            <a:r>
              <a:rPr lang="ar-EG" sz="2800" b="1" dirty="0"/>
              <a:t>خطط المرافق</a:t>
            </a:r>
          </a:p>
          <a:p>
            <a:pPr marL="0" indent="0" algn="r" rtl="1">
              <a:buSzPct val="90000"/>
              <a:buNone/>
            </a:pPr>
            <a:r>
              <a:rPr lang="ar-EG" sz="2800" b="1" dirty="0"/>
              <a:t>خطط التسويق</a:t>
            </a:r>
          </a:p>
          <a:p>
            <a:pPr marL="0" indent="0" algn="r" rtl="1">
              <a:buSzPct val="90000"/>
              <a:buNone/>
            </a:pPr>
            <a:r>
              <a:rPr lang="ar-EG" sz="2800" b="1" dirty="0"/>
              <a:t>خطط الموارد البشرية</a:t>
            </a:r>
            <a:endParaRPr lang="en-US" sz="2800" b="1" dirty="0"/>
          </a:p>
        </p:txBody>
      </p:sp>
    </p:spTree>
    <p:extLst>
      <p:ext uri="{BB962C8B-B14F-4D97-AF65-F5344CB8AC3E}">
        <p14:creationId xmlns:p14="http://schemas.microsoft.com/office/powerpoint/2010/main" val="9911224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a:extLst>
              <a:ext uri="{FF2B5EF4-FFF2-40B4-BE49-F238E27FC236}">
                <a16:creationId xmlns:a16="http://schemas.microsoft.com/office/drawing/2014/main" xmlns="" id="{2DDB0A2F-A39A-ABFD-0F51-964BCCE5BF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117748"/>
            <a:ext cx="6274676" cy="369341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xmlns="" id="{405FE8FA-7974-0281-F6DA-D359BA8036B9}"/>
              </a:ext>
            </a:extLst>
          </p:cNvPr>
          <p:cNvSpPr txBox="1"/>
          <p:nvPr/>
        </p:nvSpPr>
        <p:spPr>
          <a:xfrm>
            <a:off x="0" y="1078365"/>
            <a:ext cx="6274676" cy="954107"/>
          </a:xfrm>
          <a:prstGeom prst="rect">
            <a:avLst/>
          </a:prstGeom>
          <a:noFill/>
        </p:spPr>
        <p:txBody>
          <a:bodyPr wrap="square">
            <a:spAutoFit/>
          </a:bodyPr>
          <a:lstStyle/>
          <a:p>
            <a:pPr algn="ctr"/>
            <a:r>
              <a:rPr lang="en-US" sz="2800" b="1" dirty="0">
                <a:solidFill>
                  <a:srgbClr val="C00000"/>
                </a:solidFill>
              </a:rPr>
              <a:t>Long-Term &amp; Short-Term Plans</a:t>
            </a:r>
            <a:r>
              <a:rPr lang="ar-EG" sz="2800" b="1" dirty="0">
                <a:solidFill>
                  <a:srgbClr val="C00000"/>
                </a:solidFill>
              </a:rPr>
              <a:t> </a:t>
            </a:r>
            <a:r>
              <a:rPr lang="en-US" sz="2800" b="1" dirty="0">
                <a:solidFill>
                  <a:srgbClr val="C00000"/>
                </a:solidFill>
              </a:rPr>
              <a:t> and its relation with the management levels</a:t>
            </a:r>
          </a:p>
        </p:txBody>
      </p:sp>
      <p:sp>
        <p:nvSpPr>
          <p:cNvPr id="3" name="Flowchart: Process 2">
            <a:extLst>
              <a:ext uri="{FF2B5EF4-FFF2-40B4-BE49-F238E27FC236}">
                <a16:creationId xmlns:a16="http://schemas.microsoft.com/office/drawing/2014/main" xmlns="" id="{9DE62C26-C948-37DC-F082-7BCB47EBCADE}"/>
              </a:ext>
            </a:extLst>
          </p:cNvPr>
          <p:cNvSpPr/>
          <p:nvPr/>
        </p:nvSpPr>
        <p:spPr>
          <a:xfrm>
            <a:off x="4603531" y="4729655"/>
            <a:ext cx="1366345" cy="1049980"/>
          </a:xfrm>
          <a:prstGeom prst="flowChartProcess">
            <a:avLst/>
          </a:prstGeom>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Budgets and Projects Schedules</a:t>
            </a:r>
          </a:p>
        </p:txBody>
      </p:sp>
      <p:pic>
        <p:nvPicPr>
          <p:cNvPr id="4" name="Picture 3">
            <a:extLst>
              <a:ext uri="{FF2B5EF4-FFF2-40B4-BE49-F238E27FC236}">
                <a16:creationId xmlns:a16="http://schemas.microsoft.com/office/drawing/2014/main" xmlns="" id="{B1952649-91BB-68BF-7DBC-45AC71C23474}"/>
              </a:ext>
            </a:extLst>
          </p:cNvPr>
          <p:cNvPicPr>
            <a:picLocks noChangeAspect="1"/>
          </p:cNvPicPr>
          <p:nvPr/>
        </p:nvPicPr>
        <p:blipFill>
          <a:blip r:embed="rId4"/>
          <a:srcRect l="8110" t="31471" r="12298" b="11231"/>
          <a:stretch/>
        </p:blipFill>
        <p:spPr>
          <a:xfrm>
            <a:off x="6222126" y="2203059"/>
            <a:ext cx="5824827" cy="3576576"/>
          </a:xfrm>
          <a:prstGeom prst="rect">
            <a:avLst/>
          </a:prstGeom>
        </p:spPr>
      </p:pic>
      <p:sp>
        <p:nvSpPr>
          <p:cNvPr id="6" name="TextBox 5">
            <a:extLst>
              <a:ext uri="{FF2B5EF4-FFF2-40B4-BE49-F238E27FC236}">
                <a16:creationId xmlns:a16="http://schemas.microsoft.com/office/drawing/2014/main" xmlns="" id="{C6FC839C-FA2E-67F1-A988-9C5038262BF4}"/>
              </a:ext>
            </a:extLst>
          </p:cNvPr>
          <p:cNvSpPr txBox="1"/>
          <p:nvPr/>
        </p:nvSpPr>
        <p:spPr>
          <a:xfrm>
            <a:off x="6674068" y="1155869"/>
            <a:ext cx="5232397" cy="954107"/>
          </a:xfrm>
          <a:prstGeom prst="rect">
            <a:avLst/>
          </a:prstGeom>
          <a:noFill/>
        </p:spPr>
        <p:txBody>
          <a:bodyPr wrap="square">
            <a:spAutoFit/>
          </a:bodyPr>
          <a:lstStyle/>
          <a:p>
            <a:pPr algn="ctr"/>
            <a:r>
              <a:rPr lang="ar-EG" sz="2800" b="1" dirty="0">
                <a:solidFill>
                  <a:srgbClr val="C00000"/>
                </a:solidFill>
              </a:rPr>
              <a:t>الخطط طويلة المدى والخطط قصيرة المدى وعلاقتها بمستويات الإدارة</a:t>
            </a:r>
            <a:endParaRPr lang="en-US" sz="2800" b="1" dirty="0">
              <a:solidFill>
                <a:srgbClr val="C00000"/>
              </a:solidFill>
            </a:endParaRPr>
          </a:p>
        </p:txBody>
      </p:sp>
    </p:spTree>
    <p:extLst>
      <p:ext uri="{BB962C8B-B14F-4D97-AF65-F5344CB8AC3E}">
        <p14:creationId xmlns:p14="http://schemas.microsoft.com/office/powerpoint/2010/main" val="26282073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5">
            <a:extLst>
              <a:ext uri="{FF2B5EF4-FFF2-40B4-BE49-F238E27FC236}">
                <a16:creationId xmlns:a16="http://schemas.microsoft.com/office/drawing/2014/main" xmlns="" id="{2D855BB9-C6C6-C5C2-6EF0-B7C46C96BF79}"/>
              </a:ext>
            </a:extLst>
          </p:cNvPr>
          <p:cNvSpPr/>
          <p:nvPr/>
        </p:nvSpPr>
        <p:spPr>
          <a:xfrm>
            <a:off x="1328532" y="176511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10" name="Diagram 9">
            <a:extLst>
              <a:ext uri="{FF2B5EF4-FFF2-40B4-BE49-F238E27FC236}">
                <a16:creationId xmlns:a16="http://schemas.microsoft.com/office/drawing/2014/main" xmlns="" id="{241A1CD7-F51F-3440-701E-791171C9FFD4}"/>
              </a:ext>
            </a:extLst>
          </p:cNvPr>
          <p:cNvGraphicFramePr/>
          <p:nvPr>
            <p:extLst>
              <p:ext uri="{D42A27DB-BD31-4B8C-83A1-F6EECF244321}">
                <p14:modId xmlns:p14="http://schemas.microsoft.com/office/powerpoint/2010/main" val="3925989276"/>
              </p:ext>
            </p:extLst>
          </p:nvPr>
        </p:nvGraphicFramePr>
        <p:xfrm>
          <a:off x="1328533" y="1809756"/>
          <a:ext cx="9255384" cy="41799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460626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254002" y="1392957"/>
            <a:ext cx="11759321"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3893F950-C0A0-F67C-6F3B-75BB044AC45C}"/>
              </a:ext>
            </a:extLst>
          </p:cNvPr>
          <p:cNvSpPr txBox="1"/>
          <p:nvPr/>
        </p:nvSpPr>
        <p:spPr>
          <a:xfrm>
            <a:off x="-273509" y="1491316"/>
            <a:ext cx="7601123" cy="584775"/>
          </a:xfrm>
          <a:prstGeom prst="rect">
            <a:avLst/>
          </a:prstGeom>
          <a:noFill/>
        </p:spPr>
        <p:txBody>
          <a:bodyPr wrap="square">
            <a:spAutoFit/>
          </a:bodyPr>
          <a:lstStyle/>
          <a:p>
            <a:pPr algn="ctr"/>
            <a:r>
              <a:rPr lang="en-US" sz="3200" b="1" dirty="0"/>
              <a:t> useful planning tools and techniques</a:t>
            </a:r>
            <a:endParaRPr lang="ar-SA" sz="3200" b="1" dirty="0"/>
          </a:p>
        </p:txBody>
      </p:sp>
      <p:graphicFrame>
        <p:nvGraphicFramePr>
          <p:cNvPr id="3" name="Content Placeholder 7">
            <a:extLst>
              <a:ext uri="{FF2B5EF4-FFF2-40B4-BE49-F238E27FC236}">
                <a16:creationId xmlns:a16="http://schemas.microsoft.com/office/drawing/2014/main" xmlns="" id="{41751045-D1D5-4264-4323-CEA808151EC8}"/>
              </a:ext>
            </a:extLst>
          </p:cNvPr>
          <p:cNvGraphicFramePr>
            <a:graphicFrameLocks/>
          </p:cNvGraphicFramePr>
          <p:nvPr>
            <p:extLst>
              <p:ext uri="{D42A27DB-BD31-4B8C-83A1-F6EECF244321}">
                <p14:modId xmlns:p14="http://schemas.microsoft.com/office/powerpoint/2010/main" val="3445286945"/>
              </p:ext>
            </p:extLst>
          </p:nvPr>
        </p:nvGraphicFramePr>
        <p:xfrm>
          <a:off x="372091" y="2180587"/>
          <a:ext cx="5132521" cy="37677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Content Placeholder 7">
            <a:extLst>
              <a:ext uri="{FF2B5EF4-FFF2-40B4-BE49-F238E27FC236}">
                <a16:creationId xmlns:a16="http://schemas.microsoft.com/office/drawing/2014/main" xmlns="" id="{60C24967-5CA9-376D-BC87-264086DA7D5E}"/>
              </a:ext>
            </a:extLst>
          </p:cNvPr>
          <p:cNvGraphicFramePr>
            <a:graphicFrameLocks/>
          </p:cNvGraphicFramePr>
          <p:nvPr>
            <p:extLst>
              <p:ext uri="{D42A27DB-BD31-4B8C-83A1-F6EECF244321}">
                <p14:modId xmlns:p14="http://schemas.microsoft.com/office/powerpoint/2010/main" val="2943225684"/>
              </p:ext>
            </p:extLst>
          </p:nvPr>
        </p:nvGraphicFramePr>
        <p:xfrm>
          <a:off x="6020904" y="2177360"/>
          <a:ext cx="5698132" cy="376779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TextBox 6">
            <a:extLst>
              <a:ext uri="{FF2B5EF4-FFF2-40B4-BE49-F238E27FC236}">
                <a16:creationId xmlns:a16="http://schemas.microsoft.com/office/drawing/2014/main" xmlns="" id="{1CC2FB20-CAC8-252B-7962-E76E9DA27C7F}"/>
              </a:ext>
            </a:extLst>
          </p:cNvPr>
          <p:cNvSpPr txBox="1"/>
          <p:nvPr/>
        </p:nvSpPr>
        <p:spPr>
          <a:xfrm>
            <a:off x="7704081" y="1537497"/>
            <a:ext cx="3932774" cy="584775"/>
          </a:xfrm>
          <a:prstGeom prst="rect">
            <a:avLst/>
          </a:prstGeom>
          <a:noFill/>
        </p:spPr>
        <p:txBody>
          <a:bodyPr wrap="square">
            <a:spAutoFit/>
          </a:bodyPr>
          <a:lstStyle/>
          <a:p>
            <a:pPr algn="r" rtl="1"/>
            <a:r>
              <a:rPr lang="ar-EG" sz="3200" b="1" dirty="0"/>
              <a:t>أهم أدوات وتقنيات التخطيط</a:t>
            </a:r>
            <a:endParaRPr lang="ar-SA" sz="3200" b="1" dirty="0"/>
          </a:p>
        </p:txBody>
      </p:sp>
    </p:spTree>
    <p:extLst>
      <p:ext uri="{BB962C8B-B14F-4D97-AF65-F5344CB8AC3E}">
        <p14:creationId xmlns:p14="http://schemas.microsoft.com/office/powerpoint/2010/main" val="7853009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348597" y="1030015"/>
            <a:ext cx="5726383" cy="5517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E1AC0266-4C30-3303-CF64-2D511BD60FE8}"/>
              </a:ext>
            </a:extLst>
          </p:cNvPr>
          <p:cNvSpPr txBox="1"/>
          <p:nvPr/>
        </p:nvSpPr>
        <p:spPr>
          <a:xfrm>
            <a:off x="417549" y="1193022"/>
            <a:ext cx="5415693" cy="5111528"/>
          </a:xfrm>
          <a:prstGeom prst="rect">
            <a:avLst/>
          </a:prstGeom>
          <a:noFill/>
        </p:spPr>
        <p:txBody>
          <a:bodyPr wrap="square">
            <a:spAutoFit/>
          </a:bodyPr>
          <a:lstStyle/>
          <a:p>
            <a:pPr>
              <a:lnSpc>
                <a:spcPct val="110000"/>
              </a:lnSpc>
              <a:buSzPct val="90000"/>
            </a:pPr>
            <a:r>
              <a:rPr lang="en-US" b="1" dirty="0">
                <a:solidFill>
                  <a:srgbClr val="FF0000"/>
                </a:solidFill>
              </a:rPr>
              <a:t>Forecasting</a:t>
            </a:r>
          </a:p>
          <a:p>
            <a:pPr lvl="1">
              <a:lnSpc>
                <a:spcPct val="110000"/>
              </a:lnSpc>
            </a:pPr>
            <a:r>
              <a:rPr lang="en-US" b="1" dirty="0"/>
              <a:t>Making assumptions about what will happen in the future.</a:t>
            </a:r>
          </a:p>
          <a:p>
            <a:pPr lvl="1">
              <a:lnSpc>
                <a:spcPct val="110000"/>
              </a:lnSpc>
            </a:pPr>
            <a:r>
              <a:rPr lang="en-US" b="1" dirty="0"/>
              <a:t>Qualitative forecasting uses expert opinions.</a:t>
            </a:r>
          </a:p>
          <a:p>
            <a:pPr lvl="1">
              <a:lnSpc>
                <a:spcPct val="110000"/>
              </a:lnSpc>
            </a:pPr>
            <a:r>
              <a:rPr lang="en-US" b="1" dirty="0"/>
              <a:t>Quantitative forecasting uses mathematical and statistical analysis.</a:t>
            </a:r>
          </a:p>
          <a:p>
            <a:pPr lvl="1">
              <a:lnSpc>
                <a:spcPct val="110000"/>
              </a:lnSpc>
            </a:pPr>
            <a:r>
              <a:rPr lang="en-US" b="1" dirty="0"/>
              <a:t>All forecasts rely on human judgment.</a:t>
            </a:r>
          </a:p>
          <a:p>
            <a:pPr lvl="1">
              <a:lnSpc>
                <a:spcPct val="110000"/>
              </a:lnSpc>
            </a:pPr>
            <a:r>
              <a:rPr lang="en-US" b="1" dirty="0"/>
              <a:t>Planning involves deciding on how to deal with the implications of a forecast.</a:t>
            </a:r>
          </a:p>
          <a:p>
            <a:pPr lvl="1">
              <a:lnSpc>
                <a:spcPct val="110000"/>
              </a:lnSpc>
            </a:pPr>
            <a:endParaRPr lang="en-US" b="1" dirty="0"/>
          </a:p>
          <a:p>
            <a:pPr>
              <a:lnSpc>
                <a:spcPct val="120000"/>
              </a:lnSpc>
            </a:pPr>
            <a:r>
              <a:rPr lang="en-US" b="1" dirty="0">
                <a:solidFill>
                  <a:srgbClr val="FF0000"/>
                </a:solidFill>
              </a:rPr>
              <a:t>Contingency planning</a:t>
            </a:r>
          </a:p>
          <a:p>
            <a:pPr lvl="1">
              <a:lnSpc>
                <a:spcPct val="120000"/>
              </a:lnSpc>
            </a:pPr>
            <a:r>
              <a:rPr lang="en-US" b="1" dirty="0"/>
              <a:t>Identifying alternative courses of action that can be implemented to meet the needs of changing circumstances.</a:t>
            </a:r>
          </a:p>
          <a:p>
            <a:pPr lvl="1">
              <a:lnSpc>
                <a:spcPct val="120000"/>
              </a:lnSpc>
            </a:pPr>
            <a:r>
              <a:rPr lang="en-US" b="1" dirty="0"/>
              <a:t>Contingency plans anticipate changing conditions. </a:t>
            </a:r>
          </a:p>
          <a:p>
            <a:pPr lvl="1">
              <a:lnSpc>
                <a:spcPct val="120000"/>
              </a:lnSpc>
            </a:pPr>
            <a:r>
              <a:rPr lang="en-US" b="1" dirty="0"/>
              <a:t>Contingency plans contain trigger points.</a:t>
            </a:r>
          </a:p>
        </p:txBody>
      </p:sp>
      <p:sp>
        <p:nvSpPr>
          <p:cNvPr id="3" name="Rectangle: Rounded Corners 2">
            <a:extLst>
              <a:ext uri="{FF2B5EF4-FFF2-40B4-BE49-F238E27FC236}">
                <a16:creationId xmlns:a16="http://schemas.microsoft.com/office/drawing/2014/main" xmlns="" id="{4841EA93-D299-DEE2-C1FB-E28B2C250E40}"/>
              </a:ext>
            </a:extLst>
          </p:cNvPr>
          <p:cNvSpPr/>
          <p:nvPr/>
        </p:nvSpPr>
        <p:spPr>
          <a:xfrm>
            <a:off x="6313198" y="1014252"/>
            <a:ext cx="5726383" cy="5517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xmlns="" id="{A0E2E4AC-A4AF-6FDB-442B-3C9AAD9D9FE8}"/>
              </a:ext>
            </a:extLst>
          </p:cNvPr>
          <p:cNvSpPr txBox="1"/>
          <p:nvPr/>
        </p:nvSpPr>
        <p:spPr>
          <a:xfrm>
            <a:off x="6423577" y="1739676"/>
            <a:ext cx="5457248" cy="4104072"/>
          </a:xfrm>
          <a:prstGeom prst="rect">
            <a:avLst/>
          </a:prstGeom>
          <a:noFill/>
        </p:spPr>
        <p:txBody>
          <a:bodyPr wrap="square">
            <a:spAutoFit/>
          </a:bodyPr>
          <a:lstStyle/>
          <a:p>
            <a:pPr algn="r" rtl="1">
              <a:lnSpc>
                <a:spcPct val="110000"/>
              </a:lnSpc>
              <a:buSzPct val="90000"/>
            </a:pPr>
            <a:r>
              <a:rPr lang="ar-EG" sz="2000" b="1" dirty="0">
                <a:solidFill>
                  <a:srgbClr val="FF0000"/>
                </a:solidFill>
              </a:rPr>
              <a:t>التنبؤ</a:t>
            </a:r>
            <a:endParaRPr lang="ar-EG" b="1" dirty="0">
              <a:solidFill>
                <a:srgbClr val="FF0000"/>
              </a:solidFill>
            </a:endParaRPr>
          </a:p>
          <a:p>
            <a:pPr marL="1200150" lvl="2" indent="-285750" algn="r" rtl="1">
              <a:lnSpc>
                <a:spcPct val="110000"/>
              </a:lnSpc>
              <a:buSzPct val="90000"/>
              <a:buFont typeface="Arial" panose="020B0604020202020204" pitchFamily="34" charset="0"/>
              <a:buChar char="•"/>
            </a:pPr>
            <a:r>
              <a:rPr lang="ar-EG" b="1" dirty="0"/>
              <a:t>وضع افتراضات حول ما سيحدث في المستقبل.</a:t>
            </a:r>
          </a:p>
          <a:p>
            <a:pPr marL="1200150" lvl="2" indent="-285750" algn="r" rtl="1">
              <a:lnSpc>
                <a:spcPct val="110000"/>
              </a:lnSpc>
              <a:buSzPct val="90000"/>
              <a:buFont typeface="Arial" panose="020B0604020202020204" pitchFamily="34" charset="0"/>
              <a:buChar char="•"/>
            </a:pPr>
            <a:r>
              <a:rPr lang="ar-EG" b="1" dirty="0"/>
              <a:t>التنبؤ النوعي يستخدم آراء الخبراء.</a:t>
            </a:r>
          </a:p>
          <a:p>
            <a:pPr marL="1200150" lvl="2" indent="-285750" algn="r" rtl="1">
              <a:lnSpc>
                <a:spcPct val="110000"/>
              </a:lnSpc>
              <a:buSzPct val="90000"/>
              <a:buFont typeface="Arial" panose="020B0604020202020204" pitchFamily="34" charset="0"/>
              <a:buChar char="•"/>
            </a:pPr>
            <a:r>
              <a:rPr lang="ar-EG" b="1" dirty="0"/>
              <a:t>التنبؤ الكمي يستخدم التحليل الرياضي والإحصائي.</a:t>
            </a:r>
          </a:p>
          <a:p>
            <a:pPr marL="1200150" lvl="2" indent="-285750" algn="r" rtl="1">
              <a:lnSpc>
                <a:spcPct val="110000"/>
              </a:lnSpc>
              <a:buSzPct val="90000"/>
              <a:buFont typeface="Arial" panose="020B0604020202020204" pitchFamily="34" charset="0"/>
              <a:buChar char="•"/>
            </a:pPr>
            <a:r>
              <a:rPr lang="ar-EG" b="1" dirty="0"/>
              <a:t>تعتمد جميع التوقعات على الحكم البشري.</a:t>
            </a:r>
          </a:p>
          <a:p>
            <a:pPr marL="1200150" lvl="2" indent="-285750" algn="r" rtl="1">
              <a:lnSpc>
                <a:spcPct val="110000"/>
              </a:lnSpc>
              <a:buSzPct val="90000"/>
              <a:buFont typeface="Arial" panose="020B0604020202020204" pitchFamily="34" charset="0"/>
              <a:buChar char="•"/>
            </a:pPr>
            <a:r>
              <a:rPr lang="ar-EG" b="1" dirty="0"/>
              <a:t>التخطيط يتضمن اتخاذ القرار بشأن كيفية التعامل مع آثار التنبؤ.</a:t>
            </a:r>
          </a:p>
          <a:p>
            <a:pPr algn="r" rtl="1">
              <a:lnSpc>
                <a:spcPct val="110000"/>
              </a:lnSpc>
              <a:buSzPct val="90000"/>
            </a:pPr>
            <a:endParaRPr lang="ar-EG" b="1" dirty="0">
              <a:solidFill>
                <a:srgbClr val="FF0000"/>
              </a:solidFill>
            </a:endParaRPr>
          </a:p>
          <a:p>
            <a:pPr algn="r" rtl="1">
              <a:lnSpc>
                <a:spcPct val="110000"/>
              </a:lnSpc>
              <a:buSzPct val="90000"/>
            </a:pPr>
            <a:r>
              <a:rPr lang="ar-EG" sz="2000" b="1" dirty="0">
                <a:solidFill>
                  <a:srgbClr val="FF0000"/>
                </a:solidFill>
              </a:rPr>
              <a:t>التخطيط للطوارئ</a:t>
            </a:r>
          </a:p>
          <a:p>
            <a:pPr marL="1200150" lvl="2" indent="-285750" algn="r" rtl="1">
              <a:lnSpc>
                <a:spcPct val="110000"/>
              </a:lnSpc>
              <a:buSzPct val="90000"/>
              <a:buFont typeface="Arial" panose="020B0604020202020204" pitchFamily="34" charset="0"/>
              <a:buChar char="•"/>
            </a:pPr>
            <a:r>
              <a:rPr lang="ar-EG" b="1" dirty="0"/>
              <a:t>تحديد مسارات العمل البديلة التي يمكن تنفيذها لتلبية احتياجات الظروف المتغيرة.</a:t>
            </a:r>
          </a:p>
          <a:p>
            <a:pPr marL="1200150" lvl="2" indent="-285750" algn="r" rtl="1">
              <a:lnSpc>
                <a:spcPct val="110000"/>
              </a:lnSpc>
              <a:buSzPct val="90000"/>
              <a:buFont typeface="Arial" panose="020B0604020202020204" pitchFamily="34" charset="0"/>
              <a:buChar char="•"/>
            </a:pPr>
            <a:r>
              <a:rPr lang="ar-EG" b="1" dirty="0"/>
              <a:t>تتوقع خطط الطوارئ الظروف المتغيرة.</a:t>
            </a:r>
          </a:p>
          <a:p>
            <a:pPr marL="1200150" lvl="2" indent="-285750" algn="r" rtl="1">
              <a:lnSpc>
                <a:spcPct val="110000"/>
              </a:lnSpc>
              <a:buSzPct val="90000"/>
              <a:buFont typeface="Arial" panose="020B0604020202020204" pitchFamily="34" charset="0"/>
              <a:buChar char="•"/>
            </a:pPr>
            <a:r>
              <a:rPr lang="ar-EG" b="1" dirty="0"/>
              <a:t>تحتوي خطط الطوارئ على نقاط انطلاق</a:t>
            </a:r>
            <a:r>
              <a:rPr lang="ar-EG" b="1" dirty="0">
                <a:solidFill>
                  <a:srgbClr val="FF0000"/>
                </a:solidFill>
              </a:rPr>
              <a:t>.</a:t>
            </a:r>
            <a:endParaRPr lang="en-US" b="1" dirty="0"/>
          </a:p>
        </p:txBody>
      </p:sp>
    </p:spTree>
    <p:extLst>
      <p:ext uri="{BB962C8B-B14F-4D97-AF65-F5344CB8AC3E}">
        <p14:creationId xmlns:p14="http://schemas.microsoft.com/office/powerpoint/2010/main" val="5335637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67D201C-96BF-8C6D-079A-C73FC9BB36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B560F98-E9CE-AE0B-CA29-2DB5C0423F9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8056E9E3-AE5C-418B-FBFA-35C0FCCFD5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00ACBB60-F941-A480-62E6-11F8C38C2913}"/>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DFD6850-7A7B-E23C-DF09-18193B2E2C24}"/>
              </a:ext>
            </a:extLst>
          </p:cNvPr>
          <p:cNvSpPr/>
          <p:nvPr/>
        </p:nvSpPr>
        <p:spPr>
          <a:xfrm>
            <a:off x="348597" y="1030015"/>
            <a:ext cx="5726383" cy="5517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860C2AFB-23C3-400B-78A9-165FBEC5ED42}"/>
              </a:ext>
            </a:extLst>
          </p:cNvPr>
          <p:cNvSpPr/>
          <p:nvPr/>
        </p:nvSpPr>
        <p:spPr>
          <a:xfrm>
            <a:off x="6289008" y="1030015"/>
            <a:ext cx="5726383" cy="5517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E329346A-C6A2-F437-1164-C0A65F005E24}"/>
              </a:ext>
            </a:extLst>
          </p:cNvPr>
          <p:cNvSpPr txBox="1"/>
          <p:nvPr/>
        </p:nvSpPr>
        <p:spPr>
          <a:xfrm>
            <a:off x="437057" y="1337091"/>
            <a:ext cx="5549462" cy="4903778"/>
          </a:xfrm>
          <a:prstGeom prst="rect">
            <a:avLst/>
          </a:prstGeom>
          <a:noFill/>
        </p:spPr>
        <p:txBody>
          <a:bodyPr wrap="square">
            <a:spAutoFit/>
          </a:bodyPr>
          <a:lstStyle/>
          <a:p>
            <a:pPr>
              <a:lnSpc>
                <a:spcPct val="130000"/>
              </a:lnSpc>
              <a:buSzPct val="90000"/>
            </a:pPr>
            <a:r>
              <a:rPr lang="en-US" b="1" dirty="0">
                <a:solidFill>
                  <a:srgbClr val="FF0000"/>
                </a:solidFill>
              </a:rPr>
              <a:t>Scenario planning</a:t>
            </a:r>
          </a:p>
          <a:p>
            <a:pPr lvl="1">
              <a:lnSpc>
                <a:spcPct val="130000"/>
              </a:lnSpc>
            </a:pPr>
            <a:r>
              <a:rPr lang="en-US" b="1" dirty="0"/>
              <a:t>A long-term version of contingency planning.</a:t>
            </a:r>
          </a:p>
          <a:p>
            <a:pPr lvl="1">
              <a:lnSpc>
                <a:spcPct val="130000"/>
              </a:lnSpc>
            </a:pPr>
            <a:r>
              <a:rPr lang="en-US" b="1" dirty="0"/>
              <a:t>Identifying alternative future scenarios.</a:t>
            </a:r>
          </a:p>
          <a:p>
            <a:pPr lvl="1">
              <a:lnSpc>
                <a:spcPct val="130000"/>
              </a:lnSpc>
            </a:pPr>
            <a:r>
              <a:rPr lang="en-US" b="1" dirty="0"/>
              <a:t>Plans made for each future scenario.</a:t>
            </a:r>
          </a:p>
          <a:p>
            <a:pPr lvl="1">
              <a:lnSpc>
                <a:spcPct val="130000"/>
              </a:lnSpc>
            </a:pPr>
            <a:r>
              <a:rPr lang="en-US" b="1" dirty="0"/>
              <a:t>Increases organization’s flexibility and preparation for future shocks.</a:t>
            </a:r>
          </a:p>
          <a:p>
            <a:pPr lvl="1">
              <a:lnSpc>
                <a:spcPct val="130000"/>
              </a:lnSpc>
            </a:pPr>
            <a:endParaRPr lang="en-US" b="1" dirty="0"/>
          </a:p>
          <a:p>
            <a:pPr>
              <a:lnSpc>
                <a:spcPct val="140000"/>
              </a:lnSpc>
              <a:buSzPct val="90000"/>
            </a:pPr>
            <a:r>
              <a:rPr lang="en-US" b="1" dirty="0">
                <a:solidFill>
                  <a:srgbClr val="FF0000"/>
                </a:solidFill>
              </a:rPr>
              <a:t>Benchmarking</a:t>
            </a:r>
          </a:p>
          <a:p>
            <a:pPr lvl="1">
              <a:lnSpc>
                <a:spcPct val="140000"/>
              </a:lnSpc>
            </a:pPr>
            <a:r>
              <a:rPr lang="en-US" b="1" dirty="0"/>
              <a:t>Use of external comparisons to better evaluate current performance and identify possible actions for the future.</a:t>
            </a:r>
          </a:p>
          <a:p>
            <a:pPr lvl="1">
              <a:lnSpc>
                <a:spcPct val="140000"/>
              </a:lnSpc>
            </a:pPr>
            <a:r>
              <a:rPr lang="en-US" b="1" dirty="0"/>
              <a:t>Adopting best practices of other organizations that achieve superior performance.</a:t>
            </a:r>
          </a:p>
        </p:txBody>
      </p:sp>
      <p:sp>
        <p:nvSpPr>
          <p:cNvPr id="8" name="TextBox 7">
            <a:extLst>
              <a:ext uri="{FF2B5EF4-FFF2-40B4-BE49-F238E27FC236}">
                <a16:creationId xmlns:a16="http://schemas.microsoft.com/office/drawing/2014/main" xmlns="" id="{BF3117DE-06F5-DB0D-9AAB-C84A08398722}"/>
              </a:ext>
            </a:extLst>
          </p:cNvPr>
          <p:cNvSpPr txBox="1"/>
          <p:nvPr/>
        </p:nvSpPr>
        <p:spPr>
          <a:xfrm>
            <a:off x="6321972" y="1433287"/>
            <a:ext cx="5457249" cy="4859344"/>
          </a:xfrm>
          <a:prstGeom prst="rect">
            <a:avLst/>
          </a:prstGeom>
          <a:noFill/>
        </p:spPr>
        <p:txBody>
          <a:bodyPr wrap="square">
            <a:spAutoFit/>
          </a:bodyPr>
          <a:lstStyle/>
          <a:p>
            <a:pPr algn="r" rtl="1">
              <a:lnSpc>
                <a:spcPct val="130000"/>
              </a:lnSpc>
              <a:buSzPct val="90000"/>
            </a:pPr>
            <a:r>
              <a:rPr lang="ar-EG" sz="2000" b="1" dirty="0">
                <a:solidFill>
                  <a:srgbClr val="FF0000"/>
                </a:solidFill>
              </a:rPr>
              <a:t>تخطيط السيناريوهات</a:t>
            </a:r>
          </a:p>
          <a:p>
            <a:pPr marL="1200150" lvl="2" indent="-285750" algn="r" rtl="1">
              <a:lnSpc>
                <a:spcPct val="130000"/>
              </a:lnSpc>
              <a:buSzPct val="90000"/>
              <a:buFont typeface="Arial" panose="020B0604020202020204" pitchFamily="34" charset="0"/>
              <a:buChar char="•"/>
            </a:pPr>
            <a:r>
              <a:rPr lang="ar-EG" sz="2000" b="1" dirty="0"/>
              <a:t>نسخة طويلة المدى من التخطيط للطوارئ.</a:t>
            </a:r>
          </a:p>
          <a:p>
            <a:pPr marL="1200150" lvl="2" indent="-285750" algn="r" rtl="1">
              <a:lnSpc>
                <a:spcPct val="130000"/>
              </a:lnSpc>
              <a:buSzPct val="90000"/>
              <a:buFont typeface="Arial" panose="020B0604020202020204" pitchFamily="34" charset="0"/>
              <a:buChar char="•"/>
            </a:pPr>
            <a:r>
              <a:rPr lang="ar-EG" sz="2000" b="1" dirty="0"/>
              <a:t>تحديد السيناريوهات البديلة للمستقبل.</a:t>
            </a:r>
          </a:p>
          <a:p>
            <a:pPr marL="1200150" lvl="2" indent="-285750" algn="r" rtl="1">
              <a:lnSpc>
                <a:spcPct val="130000"/>
              </a:lnSpc>
              <a:buSzPct val="90000"/>
              <a:buFont typeface="Arial" panose="020B0604020202020204" pitchFamily="34" charset="0"/>
              <a:buChar char="•"/>
            </a:pPr>
            <a:r>
              <a:rPr lang="ar-EG" sz="2000" b="1" dirty="0"/>
              <a:t>وضع الخطط لكل سيناريو مستقبلي.</a:t>
            </a:r>
          </a:p>
          <a:p>
            <a:pPr marL="1200150" lvl="2" indent="-285750" algn="r" rtl="1">
              <a:lnSpc>
                <a:spcPct val="130000"/>
              </a:lnSpc>
              <a:buSzPct val="90000"/>
              <a:buFont typeface="Arial" panose="020B0604020202020204" pitchFamily="34" charset="0"/>
              <a:buChar char="•"/>
            </a:pPr>
            <a:r>
              <a:rPr lang="ar-EG" sz="2000" b="1" dirty="0"/>
              <a:t>زيادة مرونة المنظمة واستعدادها للصدمات المستقبلية.</a:t>
            </a:r>
          </a:p>
          <a:p>
            <a:pPr algn="r" rtl="1">
              <a:lnSpc>
                <a:spcPct val="130000"/>
              </a:lnSpc>
              <a:buSzPct val="90000"/>
            </a:pPr>
            <a:endParaRPr lang="ar-EG" sz="2000" b="1" dirty="0">
              <a:solidFill>
                <a:srgbClr val="FF0000"/>
              </a:solidFill>
            </a:endParaRPr>
          </a:p>
          <a:p>
            <a:pPr algn="r" rtl="1">
              <a:lnSpc>
                <a:spcPct val="130000"/>
              </a:lnSpc>
              <a:buSzPct val="90000"/>
            </a:pPr>
            <a:r>
              <a:rPr lang="ar-EG" sz="2000" b="1" dirty="0">
                <a:solidFill>
                  <a:srgbClr val="FF0000"/>
                </a:solidFill>
              </a:rPr>
              <a:t>المقارنة المعيارية</a:t>
            </a:r>
          </a:p>
          <a:p>
            <a:pPr marL="1200150" lvl="2" indent="-285750" algn="r" rtl="1">
              <a:lnSpc>
                <a:spcPct val="130000"/>
              </a:lnSpc>
              <a:buSzPct val="90000"/>
              <a:buFont typeface="Arial" panose="020B0604020202020204" pitchFamily="34" charset="0"/>
              <a:buChar char="•"/>
            </a:pPr>
            <a:r>
              <a:rPr lang="ar-EG" sz="2000" b="1" dirty="0"/>
              <a:t>استخدام المقارنات الخارجية لتقييم الأداء الحالي بشكل أفضل وتحديد الإجراءات الممكنة للمستقبل.</a:t>
            </a:r>
          </a:p>
          <a:p>
            <a:pPr marL="1200150" lvl="2" indent="-285750" algn="r" rtl="1">
              <a:lnSpc>
                <a:spcPct val="130000"/>
              </a:lnSpc>
              <a:buSzPct val="90000"/>
              <a:buFont typeface="Arial" panose="020B0604020202020204" pitchFamily="34" charset="0"/>
              <a:buChar char="•"/>
            </a:pPr>
            <a:r>
              <a:rPr lang="ar-EG" sz="2000" b="1" dirty="0"/>
              <a:t>تبني أفضل الممارسات للمنظمات الأخرى التي تحقق أداءً متفوقًا.</a:t>
            </a:r>
            <a:endParaRPr lang="en-US" sz="2000" b="1" dirty="0"/>
          </a:p>
        </p:txBody>
      </p:sp>
    </p:spTree>
    <p:extLst>
      <p:ext uri="{BB962C8B-B14F-4D97-AF65-F5344CB8AC3E}">
        <p14:creationId xmlns:p14="http://schemas.microsoft.com/office/powerpoint/2010/main" val="42043903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546538" y="1509772"/>
            <a:ext cx="1096229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C516DE5A-20EA-14D4-9578-756D64E78D3D}"/>
              </a:ext>
            </a:extLst>
          </p:cNvPr>
          <p:cNvSpPr txBox="1"/>
          <p:nvPr/>
        </p:nvSpPr>
        <p:spPr>
          <a:xfrm>
            <a:off x="756745" y="1604383"/>
            <a:ext cx="10625957" cy="1514261"/>
          </a:xfrm>
          <a:prstGeom prst="rect">
            <a:avLst/>
          </a:prstGeom>
          <a:noFill/>
        </p:spPr>
        <p:txBody>
          <a:bodyPr wrap="square">
            <a:spAutoFit/>
          </a:bodyPr>
          <a:lstStyle/>
          <a:p>
            <a:pPr>
              <a:lnSpc>
                <a:spcPct val="160000"/>
              </a:lnSpc>
              <a:buSzPct val="90000"/>
            </a:pPr>
            <a:r>
              <a:rPr lang="en-US" sz="2000" b="1" dirty="0">
                <a:solidFill>
                  <a:srgbClr val="FF0000"/>
                </a:solidFill>
              </a:rPr>
              <a:t>Use of staff planners</a:t>
            </a:r>
          </a:p>
          <a:p>
            <a:pPr lvl="1">
              <a:lnSpc>
                <a:spcPct val="160000"/>
              </a:lnSpc>
            </a:pPr>
            <a:r>
              <a:rPr lang="en-US" sz="2000" b="1" dirty="0"/>
              <a:t>Coordinating the planning function for the total organization or one of its major components.</a:t>
            </a:r>
          </a:p>
          <a:p>
            <a:pPr lvl="1">
              <a:lnSpc>
                <a:spcPct val="160000"/>
              </a:lnSpc>
            </a:pPr>
            <a:r>
              <a:rPr lang="en-US" sz="2000" b="1" dirty="0"/>
              <a:t>Possible communication gaps between staff planners and line management.</a:t>
            </a:r>
          </a:p>
        </p:txBody>
      </p:sp>
      <p:sp>
        <p:nvSpPr>
          <p:cNvPr id="3" name="TextBox 2">
            <a:extLst>
              <a:ext uri="{FF2B5EF4-FFF2-40B4-BE49-F238E27FC236}">
                <a16:creationId xmlns:a16="http://schemas.microsoft.com/office/drawing/2014/main" xmlns="" id="{0B84E3D4-7D00-FA8E-327A-4211BFEC6471}"/>
              </a:ext>
            </a:extLst>
          </p:cNvPr>
          <p:cNvSpPr txBox="1"/>
          <p:nvPr/>
        </p:nvSpPr>
        <p:spPr>
          <a:xfrm>
            <a:off x="803798" y="3329694"/>
            <a:ext cx="10541876" cy="2256643"/>
          </a:xfrm>
          <a:prstGeom prst="rect">
            <a:avLst/>
          </a:prstGeom>
          <a:noFill/>
        </p:spPr>
        <p:txBody>
          <a:bodyPr wrap="square">
            <a:spAutoFit/>
          </a:bodyPr>
          <a:lstStyle/>
          <a:p>
            <a:pPr algn="r" rtl="1">
              <a:lnSpc>
                <a:spcPct val="160000"/>
              </a:lnSpc>
              <a:buSzPct val="90000"/>
            </a:pPr>
            <a:r>
              <a:rPr lang="ar-EG" b="1" dirty="0" err="1"/>
              <a:t>إستخدام</a:t>
            </a:r>
            <a:r>
              <a:rPr lang="ar-EG" b="1" dirty="0"/>
              <a:t> مخططي الموظفين</a:t>
            </a:r>
          </a:p>
          <a:p>
            <a:pPr algn="r" rtl="1">
              <a:lnSpc>
                <a:spcPct val="160000"/>
              </a:lnSpc>
              <a:buSzPct val="90000"/>
            </a:pPr>
            <a:r>
              <a:rPr lang="ar-EG" b="1" dirty="0"/>
              <a:t>تنسيق وظيفة التخطيط للمنظمة ككل أو لأحد مكوناتها الرئيسية: يتمثل الدور الجوهري لهؤلاء المخططين في ضمان ترابط عملية التخطيط داخل المؤسسة. فهم يعملون على توحيد الجهود بحيث لا تعمل الأقسام في جزر منعزلة، بل تخدم جميع الخطط الأهداف الكبرى للمنظمة.</a:t>
            </a:r>
          </a:p>
          <a:p>
            <a:pPr algn="r" rtl="1">
              <a:lnSpc>
                <a:spcPct val="160000"/>
              </a:lnSpc>
              <a:buSzPct val="90000"/>
            </a:pPr>
            <a:r>
              <a:rPr lang="ar-EG" b="1" dirty="0"/>
              <a:t>فجوات التواصل المحتملة بين مخططي الموظفين وخطوط الإدارات حيث تشير هذه النقطة إلى تحدٍ شائع، وهو حدوث سوء فهم أو ضعف في التواصل بين "المخططين" الذين يضعون الرؤى والنظريات، وبين "مديري الخط" الذين يواجهون الواقع العملي ويتولون التنفيذ الفعلي.</a:t>
            </a:r>
            <a:endParaRPr lang="en-US" b="1" dirty="0"/>
          </a:p>
        </p:txBody>
      </p:sp>
    </p:spTree>
    <p:extLst>
      <p:ext uri="{BB962C8B-B14F-4D97-AF65-F5344CB8AC3E}">
        <p14:creationId xmlns:p14="http://schemas.microsoft.com/office/powerpoint/2010/main" val="41674249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E44FC1A-2916-525F-3549-8AB09B6BBBD9}"/>
              </a:ext>
            </a:extLst>
          </p:cNvPr>
          <p:cNvSpPr txBox="1"/>
          <p:nvPr/>
        </p:nvSpPr>
        <p:spPr>
          <a:xfrm>
            <a:off x="2153024" y="1597439"/>
            <a:ext cx="8301418" cy="1815882"/>
          </a:xfrm>
          <a:prstGeom prst="rect">
            <a:avLst/>
          </a:prstGeom>
          <a:noFill/>
        </p:spPr>
        <p:txBody>
          <a:bodyPr wrap="square">
            <a:spAutoFit/>
          </a:bodyPr>
          <a:lstStyle/>
          <a:p>
            <a:pPr algn="ctr">
              <a:buFont typeface="Wingdings" pitchFamily="2" charset="2"/>
              <a:buNone/>
            </a:pPr>
            <a:r>
              <a:rPr lang="en-US" sz="2000" b="1" dirty="0">
                <a:solidFill>
                  <a:srgbClr val="FF0000"/>
                </a:solidFill>
              </a:rPr>
              <a:t>“If you don’t know where you’re going, any road will get you there?”</a:t>
            </a:r>
          </a:p>
          <a:p>
            <a:pPr algn="ctr">
              <a:buFont typeface="Wingdings" pitchFamily="2" charset="2"/>
              <a:buNone/>
            </a:pPr>
            <a:r>
              <a:rPr lang="en-US" sz="2000" b="1" dirty="0">
                <a:solidFill>
                  <a:srgbClr val="FF0000"/>
                </a:solidFill>
              </a:rPr>
              <a:t>“If you don’t know where you’re going, how will you know when you get there?” </a:t>
            </a:r>
          </a:p>
          <a:p>
            <a:pPr algn="ctr">
              <a:buFont typeface="Wingdings" pitchFamily="2" charset="2"/>
              <a:buNone/>
            </a:pPr>
            <a:endParaRPr lang="en-US" sz="2000" b="1" dirty="0"/>
          </a:p>
          <a:p>
            <a:pPr algn="ctr">
              <a:buFont typeface="Wingdings" pitchFamily="2" charset="2"/>
              <a:buNone/>
            </a:pPr>
            <a:r>
              <a:rPr lang="en-US" sz="2800" b="1" dirty="0"/>
              <a:t>Strategic planning solves these problems.</a:t>
            </a:r>
          </a:p>
        </p:txBody>
      </p:sp>
      <p:sp>
        <p:nvSpPr>
          <p:cNvPr id="3" name="TextBox 2">
            <a:extLst>
              <a:ext uri="{FF2B5EF4-FFF2-40B4-BE49-F238E27FC236}">
                <a16:creationId xmlns:a16="http://schemas.microsoft.com/office/drawing/2014/main" xmlns="" id="{3DBF80A7-A2A4-C781-A14F-AC2099A128DB}"/>
              </a:ext>
            </a:extLst>
          </p:cNvPr>
          <p:cNvSpPr txBox="1"/>
          <p:nvPr/>
        </p:nvSpPr>
        <p:spPr>
          <a:xfrm>
            <a:off x="2259724" y="3429000"/>
            <a:ext cx="8301418" cy="2123658"/>
          </a:xfrm>
          <a:prstGeom prst="rect">
            <a:avLst/>
          </a:prstGeom>
          <a:noFill/>
        </p:spPr>
        <p:txBody>
          <a:bodyPr wrap="square">
            <a:spAutoFit/>
          </a:bodyPr>
          <a:lstStyle/>
          <a:p>
            <a:pPr algn="ctr" rtl="1">
              <a:buFont typeface="Wingdings" pitchFamily="2" charset="2"/>
              <a:buNone/>
            </a:pPr>
            <a:r>
              <a:rPr lang="ar-EG" sz="2800" b="1" dirty="0"/>
              <a:t>"إذا كنت لا تعرف إلى أين أنت ذاهب، فكل الطرق ستوصلك إلى هناك؟"</a:t>
            </a:r>
          </a:p>
          <a:p>
            <a:pPr algn="ctr" rtl="1">
              <a:buFont typeface="Wingdings" pitchFamily="2" charset="2"/>
              <a:buNone/>
            </a:pPr>
            <a:r>
              <a:rPr lang="ar-EG" sz="2800" b="1" dirty="0"/>
              <a:t>"إذا كنت لا تعرف إلى أين أنت ذاهب، فكيف ستعرف متى ستصل إلى هناك؟"</a:t>
            </a:r>
          </a:p>
          <a:p>
            <a:pPr algn="ctr" rtl="1">
              <a:buFont typeface="Wingdings" pitchFamily="2" charset="2"/>
              <a:buNone/>
            </a:pPr>
            <a:endParaRPr lang="ar-EG" sz="2400" b="1" dirty="0">
              <a:solidFill>
                <a:srgbClr val="FF0000"/>
              </a:solidFill>
            </a:endParaRPr>
          </a:p>
          <a:p>
            <a:pPr algn="ctr" rtl="1">
              <a:buFont typeface="Wingdings" pitchFamily="2" charset="2"/>
              <a:buNone/>
            </a:pPr>
            <a:r>
              <a:rPr lang="ar-EG" sz="2400" b="1" dirty="0">
                <a:solidFill>
                  <a:srgbClr val="FF0000"/>
                </a:solidFill>
              </a:rPr>
              <a:t>التخطيط الاستراتيجي يحل هذه المشاكل.</a:t>
            </a:r>
            <a:endParaRPr lang="en-US" sz="3200" b="1" dirty="0"/>
          </a:p>
        </p:txBody>
      </p:sp>
    </p:spTree>
    <p:extLst>
      <p:ext uri="{BB962C8B-B14F-4D97-AF65-F5344CB8AC3E}">
        <p14:creationId xmlns:p14="http://schemas.microsoft.com/office/powerpoint/2010/main" val="36905244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0CA050B7-1797-DAF5-7491-813262EBE8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1">
            <a:extLst>
              <a:ext uri="{FF2B5EF4-FFF2-40B4-BE49-F238E27FC236}">
                <a16:creationId xmlns:a16="http://schemas.microsoft.com/office/drawing/2014/main" xmlns="" id="{F12B81C5-26C9-E2C7-6977-969CCA6F3E99}"/>
              </a:ext>
            </a:extLst>
          </p:cNvPr>
          <p:cNvSpPr txBox="1">
            <a:spLocks noChangeArrowheads="1"/>
          </p:cNvSpPr>
          <p:nvPr/>
        </p:nvSpPr>
        <p:spPr>
          <a:xfrm>
            <a:off x="2848304" y="500900"/>
            <a:ext cx="6138042" cy="1100922"/>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vl2pPr rtl="1">
              <a:defRPr>
                <a:solidFill>
                  <a:schemeClr val="tx2"/>
                </a:solidFill>
              </a:defRPr>
            </a:lvl2pPr>
            <a:lvl3pPr rtl="1">
              <a:defRPr>
                <a:solidFill>
                  <a:schemeClr val="tx2"/>
                </a:solidFill>
              </a:defRPr>
            </a:lvl3pPr>
            <a:lvl4pPr rtl="1">
              <a:defRPr>
                <a:solidFill>
                  <a:schemeClr val="tx2"/>
                </a:solidFill>
              </a:defRPr>
            </a:lvl4pPr>
            <a:lvl5pPr rtl="1">
              <a:defRPr>
                <a:solidFill>
                  <a:schemeClr val="tx2"/>
                </a:solidFill>
              </a:defRPr>
            </a:lvl5pPr>
            <a:lvl6pPr rtl="1">
              <a:defRPr>
                <a:solidFill>
                  <a:schemeClr val="tx2"/>
                </a:solidFill>
              </a:defRPr>
            </a:lvl6pPr>
            <a:lvl7pPr rtl="1">
              <a:defRPr>
                <a:solidFill>
                  <a:schemeClr val="tx2"/>
                </a:solidFill>
              </a:defRPr>
            </a:lvl7pPr>
            <a:lvl8pPr rtl="1">
              <a:defRPr>
                <a:solidFill>
                  <a:schemeClr val="tx2"/>
                </a:solidFill>
              </a:defRPr>
            </a:lvl8pPr>
            <a:lvl9pPr rtl="1">
              <a:defRPr>
                <a:solidFill>
                  <a:schemeClr val="tx2"/>
                </a:solidFill>
              </a:defRPr>
            </a:lvl9pPr>
          </a:lstStyle>
          <a:p>
            <a:r>
              <a:rPr lang="en-US" altLang="en-US" sz="3200" b="1" dirty="0">
                <a:solidFill>
                  <a:srgbClr val="C00000"/>
                </a:solidFill>
                <a:latin typeface="+mn-lt"/>
              </a:rPr>
              <a:t>Planning in a Dynamic Environment</a:t>
            </a:r>
          </a:p>
        </p:txBody>
      </p:sp>
      <p:sp>
        <p:nvSpPr>
          <p:cNvPr id="6" name="Rectangle 2">
            <a:extLst>
              <a:ext uri="{FF2B5EF4-FFF2-40B4-BE49-F238E27FC236}">
                <a16:creationId xmlns:a16="http://schemas.microsoft.com/office/drawing/2014/main" xmlns="" id="{DE532E37-516E-FF77-3B18-FE277FCC4E6B}"/>
              </a:ext>
            </a:extLst>
          </p:cNvPr>
          <p:cNvSpPr txBox="1">
            <a:spLocks noChangeArrowheads="1"/>
          </p:cNvSpPr>
          <p:nvPr/>
        </p:nvSpPr>
        <p:spPr>
          <a:xfrm>
            <a:off x="838200" y="1934168"/>
            <a:ext cx="10515600" cy="2122826"/>
          </a:xfrm>
          <a:prstGeom prst="rect">
            <a:avLst/>
          </a:prstGeom>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en-US" b="1" dirty="0"/>
              <a:t>Plans need to be specific and flexible</a:t>
            </a:r>
          </a:p>
          <a:p>
            <a:pPr>
              <a:buFont typeface="Wingdings" panose="05000000000000000000" pitchFamily="2" charset="2"/>
              <a:buChar char="q"/>
            </a:pPr>
            <a:r>
              <a:rPr lang="en-US" altLang="en-US" b="1" dirty="0"/>
              <a:t>Planning should be an ongoing process</a:t>
            </a:r>
          </a:p>
          <a:p>
            <a:pPr>
              <a:buFont typeface="Wingdings" panose="05000000000000000000" pitchFamily="2" charset="2"/>
              <a:buChar char="q"/>
            </a:pPr>
            <a:r>
              <a:rPr lang="en-US" altLang="en-US" b="1" dirty="0"/>
              <a:t>Managers need to stay alert to environmental changes</a:t>
            </a:r>
          </a:p>
          <a:p>
            <a:pPr>
              <a:buFont typeface="Wingdings" panose="05000000000000000000" pitchFamily="2" charset="2"/>
              <a:buChar char="q"/>
            </a:pPr>
            <a:r>
              <a:rPr lang="en-US" altLang="en-US" b="1" dirty="0"/>
              <a:t>Make the organizational hierarchy flatter</a:t>
            </a:r>
          </a:p>
        </p:txBody>
      </p:sp>
      <p:sp>
        <p:nvSpPr>
          <p:cNvPr id="7" name="TextBox 6">
            <a:extLst>
              <a:ext uri="{FF2B5EF4-FFF2-40B4-BE49-F238E27FC236}">
                <a16:creationId xmlns:a16="http://schemas.microsoft.com/office/drawing/2014/main" xmlns="" id="{7918250A-7521-38CA-8689-3B7A8264E63E}"/>
              </a:ext>
            </a:extLst>
          </p:cNvPr>
          <p:cNvSpPr txBox="1"/>
          <p:nvPr/>
        </p:nvSpPr>
        <p:spPr>
          <a:xfrm>
            <a:off x="838200" y="4018420"/>
            <a:ext cx="10324066" cy="1938992"/>
          </a:xfrm>
          <a:prstGeom prst="rect">
            <a:avLst/>
          </a:prstGeom>
          <a:noFill/>
        </p:spPr>
        <p:txBody>
          <a:bodyPr wrap="square">
            <a:spAutoFit/>
          </a:bodyPr>
          <a:lstStyle/>
          <a:p>
            <a:pPr algn="r" rtl="1">
              <a:buFont typeface="Wingdings" panose="05000000000000000000" pitchFamily="2" charset="2"/>
              <a:buChar char="q"/>
            </a:pPr>
            <a:r>
              <a:rPr lang="ar-EG" altLang="en-US" sz="2400" b="1" dirty="0"/>
              <a:t>يجب أن تكون الخطط محددة ومرنة</a:t>
            </a:r>
          </a:p>
          <a:p>
            <a:pPr algn="r" rtl="1">
              <a:buFont typeface="Wingdings" panose="05000000000000000000" pitchFamily="2" charset="2"/>
              <a:buChar char="q"/>
            </a:pPr>
            <a:r>
              <a:rPr lang="ar-EG" altLang="en-US" sz="2400" b="1" dirty="0"/>
              <a:t>يجب أن يكون التخطيط عملية مستمرة</a:t>
            </a:r>
          </a:p>
          <a:p>
            <a:pPr algn="r" rtl="1">
              <a:buFont typeface="Wingdings" panose="05000000000000000000" pitchFamily="2" charset="2"/>
              <a:buChar char="q"/>
            </a:pPr>
            <a:r>
              <a:rPr lang="ar-EG" altLang="en-US" sz="2400" b="1" dirty="0"/>
              <a:t>يجب أن يظل المديرون على دراية بالتغيرات البيئية</a:t>
            </a:r>
          </a:p>
          <a:p>
            <a:pPr algn="r" rtl="1">
              <a:buFont typeface="Wingdings" panose="05000000000000000000" pitchFamily="2" charset="2"/>
              <a:buChar char="q"/>
            </a:pPr>
            <a:r>
              <a:rPr lang="ar-EG" altLang="en-US" sz="2400" b="1" dirty="0"/>
              <a:t>جعل التسلسل الهرمي التنظيمي أكثر تسطحًا ( بمعنى </a:t>
            </a:r>
            <a:r>
              <a:rPr lang="ar-EG" sz="2400" b="1" dirty="0"/>
              <a:t>تقليل عدد المستويات الإدارية بين الإدارة العليا والموظفين في قاعدة الهرم الوظيفي. بدلاً من وجود سلسلة طويلة من المديرين)</a:t>
            </a:r>
            <a:endParaRPr lang="en-US" altLang="en-US" sz="2400" b="1" dirty="0"/>
          </a:p>
        </p:txBody>
      </p:sp>
      <p:sp>
        <p:nvSpPr>
          <p:cNvPr id="8" name="Rectangle 1">
            <a:extLst>
              <a:ext uri="{FF2B5EF4-FFF2-40B4-BE49-F238E27FC236}">
                <a16:creationId xmlns:a16="http://schemas.microsoft.com/office/drawing/2014/main" xmlns="" id="{96DF9B0F-CEDE-2E1E-8AC3-DFAED826B7A2}"/>
              </a:ext>
            </a:extLst>
          </p:cNvPr>
          <p:cNvSpPr txBox="1">
            <a:spLocks noChangeArrowheads="1"/>
          </p:cNvSpPr>
          <p:nvPr/>
        </p:nvSpPr>
        <p:spPr>
          <a:xfrm>
            <a:off x="7914290" y="500900"/>
            <a:ext cx="4039778" cy="1100922"/>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vl2pPr rtl="1">
              <a:defRPr>
                <a:solidFill>
                  <a:schemeClr val="tx2"/>
                </a:solidFill>
              </a:defRPr>
            </a:lvl2pPr>
            <a:lvl3pPr rtl="1">
              <a:defRPr>
                <a:solidFill>
                  <a:schemeClr val="tx2"/>
                </a:solidFill>
              </a:defRPr>
            </a:lvl3pPr>
            <a:lvl4pPr rtl="1">
              <a:defRPr>
                <a:solidFill>
                  <a:schemeClr val="tx2"/>
                </a:solidFill>
              </a:defRPr>
            </a:lvl4pPr>
            <a:lvl5pPr rtl="1">
              <a:defRPr>
                <a:solidFill>
                  <a:schemeClr val="tx2"/>
                </a:solidFill>
              </a:defRPr>
            </a:lvl5pPr>
            <a:lvl6pPr rtl="1">
              <a:defRPr>
                <a:solidFill>
                  <a:schemeClr val="tx2"/>
                </a:solidFill>
              </a:defRPr>
            </a:lvl6pPr>
            <a:lvl7pPr rtl="1">
              <a:defRPr>
                <a:solidFill>
                  <a:schemeClr val="tx2"/>
                </a:solidFill>
              </a:defRPr>
            </a:lvl7pPr>
            <a:lvl8pPr rtl="1">
              <a:defRPr>
                <a:solidFill>
                  <a:schemeClr val="tx2"/>
                </a:solidFill>
              </a:defRPr>
            </a:lvl8pPr>
            <a:lvl9pPr rtl="1">
              <a:defRPr>
                <a:solidFill>
                  <a:schemeClr val="tx2"/>
                </a:solidFill>
              </a:defRPr>
            </a:lvl9pPr>
          </a:lstStyle>
          <a:p>
            <a:pPr algn="r"/>
            <a:r>
              <a:rPr lang="ar-EG" altLang="en-US" sz="3600" b="1" dirty="0">
                <a:solidFill>
                  <a:srgbClr val="C00000"/>
                </a:solidFill>
                <a:latin typeface="+mn-lt"/>
              </a:rPr>
              <a:t>التخطيط في بيئة ديناميكية</a:t>
            </a:r>
            <a:endParaRPr lang="en-US" altLang="en-US" sz="3600" b="1" dirty="0">
              <a:solidFill>
                <a:srgbClr val="C00000"/>
              </a:solidFill>
              <a:latin typeface="+mn-lt"/>
            </a:endParaRPr>
          </a:p>
        </p:txBody>
      </p:sp>
    </p:spTree>
    <p:extLst>
      <p:ext uri="{BB962C8B-B14F-4D97-AF65-F5344CB8AC3E}">
        <p14:creationId xmlns:p14="http://schemas.microsoft.com/office/powerpoint/2010/main" val="10031604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B30EDFD-A5CA-4892-B86B-8336CFF6E89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B550D0B4-EEB1-48A9-84A1-A6F606DF87A0}">
  <ds:schemaRefs>
    <ds:schemaRef ds:uri="http://schemas.microsoft.com/sharepoint/v3/contenttype/forms"/>
  </ds:schemaRefs>
</ds:datastoreItem>
</file>

<file path=customXml/itemProps3.xml><?xml version="1.0" encoding="utf-8"?>
<ds:datastoreItem xmlns:ds="http://schemas.openxmlformats.org/officeDocument/2006/customXml" ds:itemID="{3786EBAF-1202-43D4-AC60-D365E1393C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TotalTime>
  <Words>3413</Words>
  <Application>Microsoft Office PowerPoint</Application>
  <PresentationFormat>Widescreen</PresentationFormat>
  <Paragraphs>530</Paragraphs>
  <Slides>46</Slides>
  <Notes>3</Notes>
  <HiddenSlides>0</HiddenSlides>
  <MMClips>0</MMClips>
  <ScaleCrop>false</ScaleCrop>
  <HeadingPairs>
    <vt:vector size="8" baseType="variant">
      <vt:variant>
        <vt:lpstr>Fonts Used</vt:lpstr>
      </vt:variant>
      <vt:variant>
        <vt:i4>17</vt:i4>
      </vt: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65" baseType="lpstr">
      <vt:lpstr>ＭＳ Ｐゴシック</vt:lpstr>
      <vt:lpstr>Aharoni</vt:lpstr>
      <vt:lpstr>Alexandria</vt:lpstr>
      <vt:lpstr>Arial</vt:lpstr>
      <vt:lpstr>Calibri</vt:lpstr>
      <vt:lpstr>Calibri Light</vt:lpstr>
      <vt:lpstr>Geneva</vt:lpstr>
      <vt:lpstr>Google Sans</vt:lpstr>
      <vt:lpstr>Inter</vt:lpstr>
      <vt:lpstr>Monotype Sorts</vt:lpstr>
      <vt:lpstr>Roboto Condensed</vt:lpstr>
      <vt:lpstr>Roboto Light</vt:lpstr>
      <vt:lpstr>Rubik</vt:lpstr>
      <vt:lpstr>Symbol</vt:lpstr>
      <vt:lpstr>Times New Roman</vt:lpstr>
      <vt:lpstr>Wingdings</vt:lpstr>
      <vt:lpstr>ヒラギノ明朝 ProN W6</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Dr.aya yassen</cp:lastModifiedBy>
  <cp:revision>153</cp:revision>
  <dcterms:created xsi:type="dcterms:W3CDTF">2024-05-21T09:15:01Z</dcterms:created>
  <dcterms:modified xsi:type="dcterms:W3CDTF">2026-06-25T12:52:43Z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