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480" r:id="rId2"/>
    <p:sldId id="303" r:id="rId3"/>
    <p:sldId id="313" r:id="rId4"/>
    <p:sldId id="276" r:id="rId5"/>
    <p:sldId id="481" r:id="rId6"/>
    <p:sldId id="529" r:id="rId7"/>
    <p:sldId id="530" r:id="rId8"/>
    <p:sldId id="531" r:id="rId9"/>
    <p:sldId id="532" r:id="rId10"/>
    <p:sldId id="572" r:id="rId11"/>
    <p:sldId id="573" r:id="rId12"/>
    <p:sldId id="574" r:id="rId13"/>
    <p:sldId id="575" r:id="rId14"/>
    <p:sldId id="600" r:id="rId15"/>
    <p:sldId id="601" r:id="rId16"/>
    <p:sldId id="602" r:id="rId17"/>
    <p:sldId id="603" r:id="rId18"/>
    <p:sldId id="604" r:id="rId19"/>
    <p:sldId id="605" r:id="rId20"/>
    <p:sldId id="606" r:id="rId21"/>
    <p:sldId id="607" r:id="rId22"/>
    <p:sldId id="608" r:id="rId23"/>
    <p:sldId id="609" r:id="rId24"/>
    <p:sldId id="610" r:id="rId25"/>
    <p:sldId id="611" r:id="rId26"/>
    <p:sldId id="612" r:id="rId27"/>
    <p:sldId id="613" r:id="rId28"/>
    <p:sldId id="614" r:id="rId29"/>
    <p:sldId id="615" r:id="rId30"/>
    <p:sldId id="616" r:id="rId31"/>
    <p:sldId id="617" r:id="rId32"/>
    <p:sldId id="618" r:id="rId33"/>
    <p:sldId id="619" r:id="rId34"/>
    <p:sldId id="620" r:id="rId35"/>
    <p:sldId id="621" r:id="rId36"/>
    <p:sldId id="571" r:id="rId37"/>
    <p:sldId id="525" r:id="rId38"/>
    <p:sldId id="526" r:id="rId39"/>
    <p:sldId id="34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1"/>
            <p14:sldId id="529"/>
            <p14:sldId id="530"/>
            <p14:sldId id="531"/>
            <p14:sldId id="532"/>
            <p14:sldId id="572"/>
            <p14:sldId id="573"/>
            <p14:sldId id="574"/>
            <p14:sldId id="575"/>
            <p14:sldId id="600"/>
            <p14:sldId id="601"/>
            <p14:sldId id="602"/>
            <p14:sldId id="603"/>
            <p14:sldId id="604"/>
            <p14:sldId id="605"/>
            <p14:sldId id="606"/>
            <p14:sldId id="607"/>
            <p14:sldId id="608"/>
            <p14:sldId id="609"/>
            <p14:sldId id="610"/>
            <p14:sldId id="611"/>
            <p14:sldId id="612"/>
            <p14:sldId id="613"/>
            <p14:sldId id="614"/>
            <p14:sldId id="615"/>
            <p14:sldId id="616"/>
            <p14:sldId id="617"/>
            <p14:sldId id="618"/>
            <p14:sldId id="619"/>
            <p14:sldId id="620"/>
            <p14:sldId id="621"/>
            <p14:sldId id="571"/>
            <p14:sldId id="525"/>
            <p14:sldId id="52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7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7.sv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ar-EG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ar-EG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Chapter 1: Introduction To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Descriptive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Probability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Discrete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5: Normal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6: Confidence Intervals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7: Hypothesis Testing with One Sample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Samples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9: Correlation And Regression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Chi-Square Tests and The </a:t>
            </a:r>
            <a:r>
              <a:rPr lang="en-US" i="1" dirty="0"/>
              <a:t>F</a:t>
            </a:r>
            <a:r>
              <a:rPr lang="en-US" dirty="0"/>
              <a:t>-Distribution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Hypothesis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Testing with One Sample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61815" y="2298737"/>
            <a:ext cx="7137531" cy="36009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7.1 Introduction to Hypothesis Testing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7.2 Hypothesis Testing for the Mean (Large Samples)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7.3 Hypothesis Testing for the Mean (Small Samples)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7.4  Hypothesis Testing for Proportions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16438" y="728189"/>
            <a:ext cx="6393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7.1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Hypothesis testing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61308" y="1957207"/>
            <a:ext cx="857134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/>
            <a:r>
              <a:rPr lang="en-US" altLang="en-US" sz="2800" b="1" dirty="0">
                <a:solidFill>
                  <a:schemeClr val="accent2"/>
                </a:solidFill>
                <a:cs typeface="+mj-cs"/>
              </a:rPr>
              <a:t>Hypothesis test</a:t>
            </a:r>
            <a:r>
              <a:rPr lang="en-US" altLang="en-US" sz="2800" dirty="0">
                <a:cs typeface="+mj-cs"/>
              </a:rPr>
              <a:t> </a:t>
            </a:r>
          </a:p>
          <a:p>
            <a:pPr algn="justLow"/>
            <a:r>
              <a:rPr lang="en-US" altLang="en-US" sz="2800" dirty="0">
                <a:cs typeface="+mj-cs"/>
              </a:rPr>
              <a:t>A  process that uses sample statistics to test a claim about the value of a </a:t>
            </a:r>
            <a:r>
              <a:rPr lang="en-US" altLang="en-US" sz="2800" dirty="0" smtClean="0">
                <a:cs typeface="+mj-cs"/>
              </a:rPr>
              <a:t>population</a:t>
            </a:r>
            <a:r>
              <a:rPr lang="ar-EG" altLang="en-US" sz="2800" dirty="0" smtClean="0">
                <a:cs typeface="+mj-cs"/>
              </a:rPr>
              <a:t> </a:t>
            </a:r>
            <a:r>
              <a:rPr lang="en-US" altLang="en-US" sz="2800" dirty="0" smtClean="0">
                <a:cs typeface="+mj-cs"/>
              </a:rPr>
              <a:t>parameter</a:t>
            </a:r>
            <a:r>
              <a:rPr lang="en-US" altLang="en-US" sz="2800" dirty="0">
                <a:cs typeface="+mj-cs"/>
              </a:rPr>
              <a:t>.  </a:t>
            </a:r>
            <a:endParaRPr lang="ar-EG" altLang="en-US" sz="2800" dirty="0" smtClean="0">
              <a:cs typeface="+mj-cs"/>
            </a:endParaRPr>
          </a:p>
          <a:p>
            <a:pPr algn="justLow"/>
            <a:endParaRPr lang="en-US" altLang="en-US" sz="2800" dirty="0">
              <a:cs typeface="+mj-cs"/>
            </a:endParaRPr>
          </a:p>
          <a:p>
            <a:pPr algn="justLow"/>
            <a:r>
              <a:rPr lang="en-US" altLang="en-US" sz="2800" b="1" dirty="0">
                <a:cs typeface="+mj-cs"/>
              </a:rPr>
              <a:t>For example:  </a:t>
            </a:r>
            <a:r>
              <a:rPr lang="en-US" altLang="en-US" sz="2800" dirty="0">
                <a:cs typeface="+mj-cs"/>
              </a:rPr>
              <a:t>An automobile manufacturer advertises that its new hybrid car has a </a:t>
            </a:r>
            <a:r>
              <a:rPr lang="en-US" altLang="en-US" sz="2800" dirty="0" smtClean="0">
                <a:cs typeface="+mj-cs"/>
              </a:rPr>
              <a:t>mean</a:t>
            </a:r>
            <a:r>
              <a:rPr lang="ar-EG" altLang="en-US" sz="2800" dirty="0" smtClean="0">
                <a:cs typeface="+mj-cs"/>
              </a:rPr>
              <a:t> </a:t>
            </a:r>
            <a:r>
              <a:rPr lang="en-US" altLang="en-US" sz="2800" dirty="0" smtClean="0">
                <a:cs typeface="+mj-cs"/>
              </a:rPr>
              <a:t>mileage </a:t>
            </a:r>
            <a:r>
              <a:rPr lang="en-US" altLang="en-US" sz="2800" dirty="0">
                <a:cs typeface="+mj-cs"/>
              </a:rPr>
              <a:t>of 50 miles per gallon. To test this claim, a sample would be taken. If the </a:t>
            </a:r>
            <a:r>
              <a:rPr lang="en-US" altLang="en-US" sz="2800" dirty="0" smtClean="0">
                <a:cs typeface="+mj-cs"/>
              </a:rPr>
              <a:t>sample</a:t>
            </a:r>
            <a:r>
              <a:rPr lang="ar-EG" altLang="en-US" sz="2800" dirty="0" smtClean="0">
                <a:cs typeface="+mj-cs"/>
              </a:rPr>
              <a:t> </a:t>
            </a:r>
            <a:r>
              <a:rPr lang="en-US" altLang="en-US" sz="2800" dirty="0" smtClean="0">
                <a:cs typeface="+mj-cs"/>
              </a:rPr>
              <a:t>mean </a:t>
            </a:r>
            <a:r>
              <a:rPr lang="en-US" altLang="en-US" sz="2800" dirty="0">
                <a:cs typeface="+mj-cs"/>
              </a:rPr>
              <a:t>differs enough from the advertised mean, you can decide the advertisement </a:t>
            </a:r>
            <a:r>
              <a:rPr lang="en-US" altLang="en-US" sz="2800" dirty="0" smtClean="0">
                <a:cs typeface="+mj-cs"/>
              </a:rPr>
              <a:t>is</a:t>
            </a:r>
            <a:r>
              <a:rPr lang="ar-EG" altLang="en-US" sz="2800" dirty="0" smtClean="0">
                <a:cs typeface="+mj-cs"/>
              </a:rPr>
              <a:t> </a:t>
            </a:r>
            <a:r>
              <a:rPr lang="en-US" altLang="en-US" sz="2800" dirty="0" smtClean="0">
                <a:cs typeface="+mj-cs"/>
              </a:rPr>
              <a:t>wrong</a:t>
            </a:r>
            <a:r>
              <a:rPr lang="en-US" altLang="en-US" sz="2800" dirty="0">
                <a:cs typeface="+mj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707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Stating</a:t>
            </a:r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Hypothesis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1803171"/>
            <a:ext cx="7305325" cy="4508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15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823559" y="1360265"/>
            <a:ext cx="870065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Population Mean                                 Population Proportion    </a:t>
            </a:r>
            <a:endParaRPr lang="en-US" altLang="en-US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ectangle 10"/>
              <p:cNvSpPr/>
              <p:nvPr/>
            </p:nvSpPr>
            <p:spPr>
              <a:xfrm>
                <a:off x="1983251" y="2296783"/>
                <a:ext cx="1959191" cy="166199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First Case: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  <a:p>
                <a:r>
                  <a:rPr lang="en-US" dirty="0" smtClean="0"/>
                  <a:t>  </a:t>
                </a:r>
                <a:endParaRPr lang="en-US" dirty="0"/>
              </a:p>
            </p:txBody>
          </p:sp>
        </mc:Choice>
        <mc:Fallback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3251" y="2296783"/>
                <a:ext cx="1959191" cy="1661993"/>
              </a:xfrm>
              <a:prstGeom prst="rect">
                <a:avLst/>
              </a:prstGeom>
              <a:blipFill>
                <a:blip r:embed="rId3"/>
                <a:stretch>
                  <a:fillRect l="-6211" t="-4044" r="-52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Rectangle 11"/>
              <p:cNvSpPr/>
              <p:nvPr/>
            </p:nvSpPr>
            <p:spPr>
              <a:xfrm>
                <a:off x="1959581" y="3760359"/>
                <a:ext cx="3195638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Second Case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≤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9581" y="3760359"/>
                <a:ext cx="3195638" cy="1384995"/>
              </a:xfrm>
              <a:prstGeom prst="rect">
                <a:avLst/>
              </a:prstGeom>
              <a:blipFill>
                <a:blip r:embed="rId4"/>
                <a:stretch>
                  <a:fillRect l="-3810" t="-4846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Rectangle 12"/>
              <p:cNvSpPr/>
              <p:nvPr/>
            </p:nvSpPr>
            <p:spPr>
              <a:xfrm>
                <a:off x="2065728" y="5159115"/>
                <a:ext cx="2983345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Third 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≥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5728" y="5159115"/>
                <a:ext cx="2983345" cy="1384995"/>
              </a:xfrm>
              <a:prstGeom prst="rect">
                <a:avLst/>
              </a:prstGeom>
              <a:blipFill>
                <a:blip r:embed="rId5"/>
                <a:stretch>
                  <a:fillRect l="-4294" t="-4386" b="-109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Rectangle 13"/>
              <p:cNvSpPr/>
              <p:nvPr/>
            </p:nvSpPr>
            <p:spPr>
              <a:xfrm>
                <a:off x="6788727" y="2191778"/>
                <a:ext cx="3833091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First Case: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8727" y="2191778"/>
                <a:ext cx="3833091" cy="1384995"/>
              </a:xfrm>
              <a:prstGeom prst="rect">
                <a:avLst/>
              </a:prstGeom>
              <a:blipFill>
                <a:blip r:embed="rId6"/>
                <a:stretch>
                  <a:fillRect l="-3344" t="-4846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Rectangle 14"/>
              <p:cNvSpPr/>
              <p:nvPr/>
            </p:nvSpPr>
            <p:spPr>
              <a:xfrm>
                <a:off x="6719746" y="3669622"/>
                <a:ext cx="3195638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Second Case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≤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9746" y="3669622"/>
                <a:ext cx="3195638" cy="1384995"/>
              </a:xfrm>
              <a:prstGeom prst="rect">
                <a:avLst/>
              </a:prstGeom>
              <a:blipFill>
                <a:blip r:embed="rId7"/>
                <a:stretch>
                  <a:fillRect l="-3810" t="-4846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Rectangle 15"/>
              <p:cNvSpPr/>
              <p:nvPr/>
            </p:nvSpPr>
            <p:spPr>
              <a:xfrm>
                <a:off x="6682801" y="5144931"/>
                <a:ext cx="2983345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Third 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≥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2801" y="5144931"/>
                <a:ext cx="2983345" cy="1384995"/>
              </a:xfrm>
              <a:prstGeom prst="rect">
                <a:avLst/>
              </a:prstGeom>
              <a:blipFill>
                <a:blip r:embed="rId8"/>
                <a:stretch>
                  <a:fillRect l="-4082" t="-4846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04578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Stating</a:t>
            </a:r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Hypothesis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41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072444" y="975974"/>
            <a:ext cx="8511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Stating the Null and Alternative Hypotheses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874165" y="1847272"/>
            <a:ext cx="874765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altLang="en-US" sz="2400" dirty="0">
                <a:latin typeface="Times New Roman" pitchFamily="18" charset="0"/>
                <a:cs typeface="Arial" charset="0"/>
              </a:rPr>
              <a:t>Write the claim as a mathematical sentence. State the null </a:t>
            </a:r>
            <a:r>
              <a:rPr lang="en-US" altLang="en-US" sz="2400" dirty="0" smtClean="0">
                <a:latin typeface="Times New Roman" pitchFamily="18" charset="0"/>
                <a:cs typeface="Arial" charset="0"/>
              </a:rPr>
              <a:t>and alternative </a:t>
            </a:r>
            <a:r>
              <a:rPr lang="en-US" altLang="en-US" sz="2400" dirty="0">
                <a:latin typeface="Times New Roman" pitchFamily="18" charset="0"/>
                <a:cs typeface="Arial" charset="0"/>
              </a:rPr>
              <a:t>hypotheses and identify which represents the claim</a:t>
            </a:r>
            <a:r>
              <a:rPr lang="en-US" altLang="en-US" sz="2400" dirty="0" smtClean="0">
                <a:latin typeface="Times New Roman" pitchFamily="18" charset="0"/>
                <a:cs typeface="Arial" charset="0"/>
              </a:rPr>
              <a:t>.</a:t>
            </a:r>
          </a:p>
          <a:p>
            <a:pPr eaLnBrk="0" hangingPunct="0">
              <a:defRPr/>
            </a:pPr>
            <a:endParaRPr lang="en-US" altLang="en-US" sz="2400" dirty="0">
              <a:latin typeface="Times New Roman" pitchFamily="18" charset="0"/>
              <a:cs typeface="Arial" charset="0"/>
            </a:endParaRPr>
          </a:p>
          <a:p>
            <a:pPr marL="514350" indent="-514350" eaLnBrk="0" hangingPunct="0">
              <a:buClr>
                <a:schemeClr val="accent1"/>
              </a:buClr>
              <a:buFont typeface="+mj-lt"/>
              <a:buAutoNum type="arabicPeriod"/>
              <a:defRPr/>
            </a:pPr>
            <a:r>
              <a:rPr lang="en-US" altLang="en-US" sz="2400" dirty="0">
                <a:latin typeface="Times New Roman" pitchFamily="18" charset="0"/>
                <a:cs typeface="Arial" charset="0"/>
              </a:rPr>
              <a:t>A university publicizes that the proportion of its students who graduate in 4 years is 82%.  </a:t>
            </a:r>
            <a:endParaRPr lang="en-US" altLang="en-US" sz="2400" dirty="0">
              <a:latin typeface="Times New Roman" pitchFamily="18" charset="0"/>
              <a:cs typeface="Arial" charset="0"/>
              <a:sym typeface="Symbol" pitchFamily="18" charset="2"/>
            </a:endParaRPr>
          </a:p>
        </p:txBody>
      </p:sp>
      <p:pic>
        <p:nvPicPr>
          <p:cNvPr id="12" name="Picture 17" descr="C:\Documents and Settings\Lyn\Local Settings\Temporary Internet Files\Content.IE5\0HGJK3SV\MCj019542400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818" y="3923434"/>
            <a:ext cx="898525" cy="115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2072" y="3786891"/>
            <a:ext cx="7315200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0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1019069"/>
            <a:ext cx="8525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Stating the Null and Alternative Hypotheses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696270" y="2002742"/>
            <a:ext cx="83898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altLang="en-US" sz="2400" dirty="0">
                <a:latin typeface="Times New Roman" pitchFamily="18" charset="0"/>
                <a:cs typeface="Arial" charset="0"/>
              </a:rPr>
              <a:t>Write the claim as a mathematical sentence.  State the null </a:t>
            </a:r>
            <a:r>
              <a:rPr lang="en-US" altLang="en-US" sz="2400" dirty="0" smtClean="0">
                <a:latin typeface="Times New Roman" pitchFamily="18" charset="0"/>
                <a:cs typeface="Arial" charset="0"/>
              </a:rPr>
              <a:t>and alternative </a:t>
            </a:r>
            <a:r>
              <a:rPr lang="en-US" altLang="en-US" sz="2400" dirty="0">
                <a:latin typeface="Times New Roman" pitchFamily="18" charset="0"/>
                <a:cs typeface="Arial" charset="0"/>
              </a:rPr>
              <a:t>hypotheses and identify which represents the claim</a:t>
            </a:r>
            <a:r>
              <a:rPr lang="en-US" altLang="en-US" sz="2400" dirty="0" smtClean="0">
                <a:latin typeface="Times New Roman" pitchFamily="18" charset="0"/>
                <a:cs typeface="Arial" charset="0"/>
              </a:rPr>
              <a:t>.</a:t>
            </a:r>
          </a:p>
          <a:p>
            <a:pPr eaLnBrk="0" hangingPunct="0">
              <a:defRPr/>
            </a:pPr>
            <a:endParaRPr lang="en-US" altLang="en-US" sz="2400" dirty="0">
              <a:latin typeface="Times New Roman" pitchFamily="18" charset="0"/>
              <a:cs typeface="Arial" charset="0"/>
            </a:endParaRPr>
          </a:p>
          <a:p>
            <a:pPr marL="514350" indent="-514350" eaLnBrk="0" hangingPunct="0">
              <a:buClr>
                <a:schemeClr val="accent1"/>
              </a:buClr>
              <a:buFont typeface="+mj-lt"/>
              <a:buAutoNum type="arabicPeriod" startAt="2"/>
              <a:defRPr/>
            </a:pPr>
            <a:r>
              <a:rPr lang="en-US" altLang="en-US" sz="2400" dirty="0">
                <a:latin typeface="Times New Roman" pitchFamily="18" charset="0"/>
                <a:cs typeface="Arial" charset="0"/>
              </a:rPr>
              <a:t>A water faucet manufacturer announces that the mean flow rate of a certain type of faucet is less than 2.5 gallons per minute.  </a:t>
            </a:r>
            <a:endParaRPr lang="en-US" altLang="en-US" sz="2400" dirty="0">
              <a:latin typeface="Times New Roman" pitchFamily="18" charset="0"/>
              <a:cs typeface="Arial" charset="0"/>
              <a:sym typeface="Symbol" pitchFamily="18" charset="2"/>
            </a:endParaRPr>
          </a:p>
        </p:txBody>
      </p:sp>
      <p:pic>
        <p:nvPicPr>
          <p:cNvPr id="10" name="Picture 14" descr="C:\Documents and Settings\Lyn\Local Settings\Temporary Internet Files\Content.IE5\TNMFU2EO\MCj029039700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6217" y="3476665"/>
            <a:ext cx="735013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6372" y="4265567"/>
            <a:ext cx="8010525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96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Types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Errors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338" y="1904254"/>
            <a:ext cx="8177501" cy="4388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936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8538" y="1798400"/>
            <a:ext cx="8177501" cy="438837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Types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Errors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73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7731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Identifying Type I and Type II Errors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14763" y="1531139"/>
            <a:ext cx="879301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USDA limit for salmonella contamination for chicken is 20%. A meat inspector reports that the chicken produced by a company exceeds the USDA limit. You perform a hypothesis test to determine  whether the meat inspector’s claim is true. When will a type I or type II error occur? Which is more serious? </a:t>
            </a:r>
            <a:r>
              <a:rPr lang="en-US" altLang="en-US" sz="28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(Source: United States Department of Agriculture)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1342" y="4368796"/>
            <a:ext cx="1509713" cy="1460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876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950" y="1781351"/>
            <a:ext cx="6924675" cy="43338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7731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Type I and Type II Errors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89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7731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Type I and Type II Errors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898" y="1834931"/>
            <a:ext cx="7886700" cy="44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50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7731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Type I and Type II Errors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3180" y="1692056"/>
            <a:ext cx="7829550" cy="460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664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22483" y="697866"/>
            <a:ext cx="7731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Level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significance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4469" y="1620085"/>
            <a:ext cx="7829550" cy="460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73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7731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Taking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by Traditional way - First way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1674" y="1522633"/>
            <a:ext cx="8195028" cy="4871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49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7731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Making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Decision by P-value – Second way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17965" y="1739133"/>
            <a:ext cx="81372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-value</a:t>
            </a:r>
            <a:r>
              <a:rPr lang="en-US" altLang="en-US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(or </a:t>
            </a:r>
            <a:r>
              <a:rPr lang="en-US" alt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</a:t>
            </a:r>
            <a:r>
              <a:rPr lang="en-US" altLang="en-US" sz="28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</a:t>
            </a:r>
            <a:r>
              <a:rPr lang="en-US" altLang="en-US" sz="28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altLang="en-US" sz="2800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4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probability, if the null hypothesis is true, of obtaining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sample statistic with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value as extreme or more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extreme than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one determined from the sample data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Depends on the nature of the test.  </a:t>
            </a:r>
          </a:p>
        </p:txBody>
      </p:sp>
    </p:spTree>
    <p:extLst>
      <p:ext uri="{BB962C8B-B14F-4D97-AF65-F5344CB8AC3E}">
        <p14:creationId xmlns:p14="http://schemas.microsoft.com/office/powerpoint/2010/main" val="24132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5925" y="1608779"/>
            <a:ext cx="8686800" cy="47815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7731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Making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Decision by P-value – Second way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80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7731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Interpreting a Decision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01073" y="1815228"/>
            <a:ext cx="748637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perform a hypothesis test for the following claim.  How should you interpret your decision if you reject </a:t>
            </a:r>
            <a:r>
              <a:rPr lang="en-US" alt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 If you fail to reject </a:t>
            </a:r>
            <a:r>
              <a:rPr lang="en-US" alt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514350" indent="-514350">
              <a:buFont typeface="+mj-lt"/>
              <a:buAutoNum type="arabicPeriod" startAt="2"/>
              <a:defRPr/>
            </a:pPr>
            <a:r>
              <a:rPr lang="en-US" alt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(Claim)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Consumer Reports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states that the mean stopping distance (on a dry surface) for a Honda Civic is less than 136 feet.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01072" y="4226315"/>
            <a:ext cx="7743291" cy="1717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9250" indent="-349250">
              <a:spcBef>
                <a:spcPct val="20000"/>
              </a:spcBef>
              <a:buClr>
                <a:srgbClr val="D17230"/>
              </a:buClr>
              <a:defRPr/>
            </a:pPr>
            <a:r>
              <a:rPr lang="en-US" alt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Solution:</a:t>
            </a:r>
          </a:p>
          <a:p>
            <a:pPr marL="349250" indent="-349250">
              <a:spcBef>
                <a:spcPct val="20000"/>
              </a:spcBef>
              <a:buClr>
                <a:srgbClr val="D17230"/>
              </a:buClr>
              <a:buFont typeface="Arial" charset="0"/>
              <a:buChar char="•"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The claim is represented by </a:t>
            </a:r>
            <a:r>
              <a:rPr lang="en-US" altLang="en-US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altLang="en-US" sz="2400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49250" indent="-349250">
              <a:spcBef>
                <a:spcPct val="20000"/>
              </a:spcBef>
              <a:buClr>
                <a:srgbClr val="D17230"/>
              </a:buClr>
              <a:buFont typeface="Arial" charset="0"/>
              <a:buChar char="•"/>
              <a:defRPr/>
            </a:pPr>
            <a:r>
              <a:rPr lang="en-US" altLang="en-US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altLang="en-US" sz="2400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alt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is “the mean stopping distance…is greater than or equal to 136 feet.”</a:t>
            </a:r>
          </a:p>
        </p:txBody>
      </p:sp>
      <p:pic>
        <p:nvPicPr>
          <p:cNvPr id="8" name="Picture 5" descr="C:\Documents and Settings\Lyn\Local Settings\Temporary Internet Files\Content.IE5\TNMFU2EO\MCj0434818000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6182" y="3834824"/>
            <a:ext cx="1147763" cy="114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316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7731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Interpreting a Decision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74164" y="1847272"/>
            <a:ext cx="833201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Char char="•"/>
              <a:defRPr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you reject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 should conclude “there is enough evidence to support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Consumer Reports’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claim that the stopping distance for a Honda Civic is less than 136 feet.”</a:t>
            </a:r>
          </a:p>
          <a:p>
            <a:pPr marL="349250" indent="-349250">
              <a:buFont typeface="Arial" charset="0"/>
              <a:buChar char="•"/>
              <a:defRPr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you fail to reject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you should conclude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“there is not enough evidence to support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Consumer Reports’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claim that the stopping distance for a Honda Civic is less than 136 feet.”</a:t>
            </a:r>
          </a:p>
        </p:txBody>
      </p:sp>
    </p:spTree>
    <p:extLst>
      <p:ext uri="{BB962C8B-B14F-4D97-AF65-F5344CB8AC3E}">
        <p14:creationId xmlns:p14="http://schemas.microsoft.com/office/powerpoint/2010/main" val="261491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77333" y="750115"/>
            <a:ext cx="9166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7.2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Hypothesis Testing for the Mean (Large Samples)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7740" y="1332939"/>
            <a:ext cx="8580966" cy="444501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939636" y="5827530"/>
            <a:ext cx="9799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9250" indent="-349250"/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When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≥ 30, the sample standard deviation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s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can be substituted for </a:t>
            </a:r>
            <a:r>
              <a:rPr lang="el-G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σ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.</a:t>
            </a: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258850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7731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Taking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–  Graphically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30614" y="1360265"/>
            <a:ext cx="103935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Population Mean                Population Proportion    </a:t>
            </a:r>
            <a:endParaRPr lang="en-US" altLang="en-US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601875" y="2260679"/>
                <a:ext cx="1959191" cy="166199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First Case: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  <a:p>
                <a:r>
                  <a:rPr lang="en-US" dirty="0" smtClean="0"/>
                  <a:t>  </a:t>
                </a:r>
                <a:endParaRPr lang="en-US" dirty="0"/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875" y="2260679"/>
                <a:ext cx="1959191" cy="1661993"/>
              </a:xfrm>
              <a:prstGeom prst="rect">
                <a:avLst/>
              </a:prstGeom>
              <a:blipFill>
                <a:blip r:embed="rId3"/>
                <a:stretch>
                  <a:fillRect l="-6542" t="-4044" r="-52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539218" y="3679484"/>
                <a:ext cx="3195638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Second Case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≤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218" y="3679484"/>
                <a:ext cx="3195638" cy="1384995"/>
              </a:xfrm>
              <a:prstGeom prst="rect">
                <a:avLst/>
              </a:prstGeom>
              <a:blipFill>
                <a:blip r:embed="rId4"/>
                <a:stretch>
                  <a:fillRect l="-3810" t="-4846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539218" y="5166263"/>
                <a:ext cx="2983345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Third 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≥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218" y="5166263"/>
                <a:ext cx="2983345" cy="1384995"/>
              </a:xfrm>
              <a:prstGeom prst="rect">
                <a:avLst/>
              </a:prstGeom>
              <a:blipFill>
                <a:blip r:embed="rId5"/>
                <a:stretch>
                  <a:fillRect l="-4082" t="-4386" b="-109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ectangle 10"/>
              <p:cNvSpPr/>
              <p:nvPr/>
            </p:nvSpPr>
            <p:spPr>
              <a:xfrm>
                <a:off x="3962399" y="2256836"/>
                <a:ext cx="3833091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First Case: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2399" y="2256836"/>
                <a:ext cx="3833091" cy="1384995"/>
              </a:xfrm>
              <a:prstGeom prst="rect">
                <a:avLst/>
              </a:prstGeom>
              <a:blipFill>
                <a:blip r:embed="rId6"/>
                <a:stretch>
                  <a:fillRect l="-3180" t="-4405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Rectangle 11"/>
              <p:cNvSpPr/>
              <p:nvPr/>
            </p:nvSpPr>
            <p:spPr>
              <a:xfrm>
                <a:off x="3756241" y="3740145"/>
                <a:ext cx="3195638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Second Case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≤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6241" y="3740145"/>
                <a:ext cx="3195638" cy="1384995"/>
              </a:xfrm>
              <a:prstGeom prst="rect">
                <a:avLst/>
              </a:prstGeom>
              <a:blipFill>
                <a:blip r:embed="rId7"/>
                <a:stretch>
                  <a:fillRect l="-3817" t="-4846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Rectangle 12"/>
              <p:cNvSpPr/>
              <p:nvPr/>
            </p:nvSpPr>
            <p:spPr>
              <a:xfrm>
                <a:off x="3557400" y="5131928"/>
                <a:ext cx="2983345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Third 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≥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7400" y="5131928"/>
                <a:ext cx="2983345" cy="1384995"/>
              </a:xfrm>
              <a:prstGeom prst="rect">
                <a:avLst/>
              </a:prstGeom>
              <a:blipFill>
                <a:blip r:embed="rId8"/>
                <a:stretch>
                  <a:fillRect l="-4294" t="-4846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 13"/>
          <p:cNvSpPr/>
          <p:nvPr/>
        </p:nvSpPr>
        <p:spPr>
          <a:xfrm>
            <a:off x="6772938" y="2652325"/>
            <a:ext cx="29510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Two Tail Test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69545" y="4426654"/>
            <a:ext cx="31126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Right Tail Test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611620" y="5778788"/>
            <a:ext cx="29048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Left Tail Test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5400171" y="2763330"/>
            <a:ext cx="1211450" cy="5476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Arrow 17"/>
          <p:cNvSpPr/>
          <p:nvPr/>
        </p:nvSpPr>
        <p:spPr>
          <a:xfrm>
            <a:off x="5379168" y="4487160"/>
            <a:ext cx="1551709" cy="5476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/>
          <p:cNvSpPr/>
          <p:nvPr/>
        </p:nvSpPr>
        <p:spPr>
          <a:xfrm>
            <a:off x="5103089" y="5828129"/>
            <a:ext cx="1551709" cy="5476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07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8442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Testing with Rejection Regions ( First way )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01073" y="2016132"/>
            <a:ext cx="85838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in a large accounting firm claim that the mean salary of the firm’s accountants is less than that of its competitor’s, which is $45,000. A random sample of 30 of the firm’s accountants has a mean salary of $43,500 with a standard deviation of $5200. At </a:t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0.05, test the employees’ claim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defRPr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Note: Critical value = -1.645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charset="0"/>
              <a:buNone/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30" descr="C:\Documents and Settings\Lyn\Local Settings\Temporary Internet Files\Content.IE5\W9M7WLEZ\MCj023303300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0394" y="3997632"/>
            <a:ext cx="1531937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732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2384" y="1610200"/>
            <a:ext cx="8586210" cy="46104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8442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Testing with Rejection Regions ( First way )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50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7731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Hypothesis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Testing by P-value – Second way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82172" y="2264697"/>
            <a:ext cx="904924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Rule Based on </a:t>
            </a:r>
            <a:r>
              <a:rPr lang="en-US" altLang="en-US" sz="2800" b="1" i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-value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8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use a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 to make a conclusion in a hypothesis test, compare the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 with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α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.</a:t>
            </a:r>
          </a:p>
          <a:p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857250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≤ </a:t>
            </a:r>
            <a:r>
              <a:rPr lang="el-GR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α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, then reject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H</a:t>
            </a:r>
            <a:r>
              <a:rPr lang="en-US" alt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.</a:t>
            </a:r>
          </a:p>
          <a:p>
            <a:pPr marL="857250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If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&gt; </a:t>
            </a:r>
            <a:r>
              <a:rPr lang="el-GR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then fail to reject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H</a:t>
            </a:r>
            <a:r>
              <a:rPr lang="en-US" alt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</a:t>
            </a:r>
            <a:r>
              <a:rPr lang="en-US" altLang="en-US" baseline="-25000" dirty="0">
                <a:sym typeface="Symbol" panose="05050102010706020507" pitchFamily="18" charset="2"/>
              </a:rPr>
              <a:t>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0536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7731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Hypothesis Testing Using P-values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29355" y="1847271"/>
            <a:ext cx="807682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an advertisement, a pizza shop claims that its mean delivery time is less than 30 minutes. A random selection of 36 delivery times has a sample mean of 28.5 minutes and a standard deviation of 3.5 minutes. Is there enough evidence to support the claim at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α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 = 0.01? Use a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P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-value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. P-value = 0.0051 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  <a:sym typeface="Symbol" pitchFamily="18" charset="2"/>
            </a:endParaRPr>
          </a:p>
        </p:txBody>
      </p:sp>
      <p:pic>
        <p:nvPicPr>
          <p:cNvPr id="6" name="Picture 5" descr="C:\Documents and Settings\Lyn\Local Settings\Temporary Internet Files\Content.IE5\0HGJK3SV\MCj02957060000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8259" y="4272189"/>
            <a:ext cx="1735137" cy="147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493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7731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Hypothesis Testing Using P-values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3745" y="1453755"/>
            <a:ext cx="7509164" cy="421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73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8318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7.3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Hypothesis Testing for the Mean (Small Samples)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8083" y="1740158"/>
            <a:ext cx="8737871" cy="4480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105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77312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Critical Values for 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9334" y="2924810"/>
            <a:ext cx="1071651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Arial" charset="0"/>
              </a:rPr>
              <a:t>Solution:</a:t>
            </a:r>
          </a:p>
          <a:p>
            <a:pPr marL="350838" indent="-350838">
              <a:lnSpc>
                <a:spcPct val="150000"/>
              </a:lnSpc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Times New Roman" pitchFamily="18" charset="0"/>
                <a:cs typeface="Arial" charset="0"/>
              </a:rPr>
              <a:t>The degrees of freedom are </a:t>
            </a:r>
            <a:r>
              <a:rPr lang="en-US" sz="2400" dirty="0" err="1">
                <a:latin typeface="Times New Roman" pitchFamily="18" charset="0"/>
                <a:cs typeface="Arial" charset="0"/>
              </a:rPr>
              <a:t>d.f.</a:t>
            </a:r>
            <a:r>
              <a:rPr lang="en-US" sz="2400" dirty="0">
                <a:latin typeface="Times New Roman" pitchFamily="18" charset="0"/>
                <a:cs typeface="Arial" charset="0"/>
              </a:rPr>
              <a:t> = </a:t>
            </a:r>
            <a:r>
              <a:rPr lang="en-US" sz="2400" i="1" dirty="0">
                <a:latin typeface="Times New Roman" pitchFamily="18" charset="0"/>
                <a:cs typeface="Arial" charset="0"/>
              </a:rPr>
              <a:t>n</a:t>
            </a:r>
            <a:r>
              <a:rPr lang="en-US" sz="2400" dirty="0">
                <a:latin typeface="Times New Roman" pitchFamily="18" charset="0"/>
                <a:cs typeface="Arial" charset="0"/>
              </a:rPr>
              <a:t> – 1 = 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  <a:cs typeface="Arial" charset="0"/>
              </a:rPr>
              <a:t>21 – 1 = 20</a:t>
            </a:r>
            <a:r>
              <a:rPr lang="en-US" sz="2400" dirty="0">
                <a:latin typeface="Times New Roman" pitchFamily="18" charset="0"/>
                <a:cs typeface="Arial" charset="0"/>
              </a:rPr>
              <a:t>.</a:t>
            </a:r>
          </a:p>
          <a:p>
            <a:pPr marL="350838" indent="-350838">
              <a:lnSpc>
                <a:spcPct val="150000"/>
              </a:lnSpc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Times New Roman" pitchFamily="18" charset="0"/>
                <a:cs typeface="Arial" charset="0"/>
              </a:rPr>
              <a:t>Look at </a:t>
            </a:r>
            <a:r>
              <a:rPr lang="el-GR" sz="2400" dirty="0">
                <a:latin typeface="Times New Roman"/>
                <a:cs typeface="Times New Roman"/>
              </a:rPr>
              <a:t>α</a:t>
            </a:r>
            <a:r>
              <a:rPr lang="en-US" sz="2400" dirty="0">
                <a:latin typeface="Times New Roman"/>
                <a:cs typeface="Times New Roman"/>
              </a:rPr>
              <a:t> = </a:t>
            </a:r>
            <a:r>
              <a:rPr lang="en-US" sz="2400" dirty="0">
                <a:latin typeface="Times New Roman" pitchFamily="18" charset="0"/>
                <a:cs typeface="Arial" charset="0"/>
              </a:rPr>
              <a:t>0.05 in the “One Tail, </a:t>
            </a:r>
            <a:r>
              <a:rPr lang="en-US" sz="2400" i="1" dirty="0">
                <a:latin typeface="Times New Roman" pitchFamily="18" charset="0"/>
                <a:cs typeface="Arial" charset="0"/>
                <a:sym typeface="Symbol" pitchFamily="18" charset="2"/>
              </a:rPr>
              <a:t>α”</a:t>
            </a:r>
            <a:r>
              <a:rPr lang="en-US" sz="2400" dirty="0">
                <a:latin typeface="Times New Roman" pitchFamily="18" charset="0"/>
                <a:cs typeface="Arial" charset="0"/>
                <a:sym typeface="Symbol" pitchFamily="18" charset="2"/>
              </a:rPr>
              <a:t> column.  </a:t>
            </a:r>
          </a:p>
          <a:p>
            <a:pPr marL="350838" indent="-350838">
              <a:lnSpc>
                <a:spcPct val="150000"/>
              </a:lnSpc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Times New Roman" pitchFamily="18" charset="0"/>
                <a:cs typeface="Arial" charset="0"/>
                <a:sym typeface="Symbol" pitchFamily="18" charset="2"/>
              </a:rPr>
              <a:t>Because the test is left-tailed, the critical value is negative.</a:t>
            </a:r>
            <a:endParaRPr lang="en-US" sz="2400" i="1" dirty="0">
              <a:latin typeface="Times New Roman" pitchFamily="18" charset="0"/>
              <a:cs typeface="Arial" charset="0"/>
              <a:sym typeface="Symbol" pitchFamily="18" charset="2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62951" y="1755829"/>
            <a:ext cx="59779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critical value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a left-tailed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test</a:t>
            </a:r>
          </a:p>
          <a:p>
            <a:pPr>
              <a:spcBef>
                <a:spcPct val="0"/>
              </a:spcBef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given 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α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= 0.05 and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 = 21.</a:t>
            </a:r>
            <a:endParaRPr lang="en-US" sz="2400" i="1" dirty="0">
              <a:latin typeface="Times New Roman" panose="02020603050405020304" pitchFamily="18" charset="0"/>
              <a:cs typeface="Times New Roman" panose="02020603050405020304" pitchFamily="18" charset="0"/>
              <a:sym typeface="Symbol" pitchFamily="18" charset="2"/>
            </a:endParaRPr>
          </a:p>
        </p:txBody>
      </p:sp>
      <p:grpSp>
        <p:nvGrpSpPr>
          <p:cNvPr id="8" name="Group 19"/>
          <p:cNvGrpSpPr>
            <a:grpSpLocks/>
          </p:cNvGrpSpPr>
          <p:nvPr/>
        </p:nvGrpSpPr>
        <p:grpSpPr bwMode="auto">
          <a:xfrm>
            <a:off x="7240885" y="4819600"/>
            <a:ext cx="3428711" cy="1697037"/>
            <a:chOff x="5380038" y="3716977"/>
            <a:chExt cx="3384550" cy="1696398"/>
          </a:xfrm>
        </p:grpSpPr>
        <p:sp>
          <p:nvSpPr>
            <p:cNvPr id="10" name="Freeform 18"/>
            <p:cNvSpPr>
              <a:spLocks noChangeArrowheads="1"/>
            </p:cNvSpPr>
            <p:nvPr/>
          </p:nvSpPr>
          <p:spPr bwMode="auto">
            <a:xfrm>
              <a:off x="6258296" y="3716977"/>
              <a:ext cx="1995055" cy="1347849"/>
            </a:xfrm>
            <a:custGeom>
              <a:avLst/>
              <a:gdLst>
                <a:gd name="T0" fmla="*/ 17813 w 1995055"/>
                <a:gd name="T1" fmla="*/ 1347849 h 1347849"/>
                <a:gd name="T2" fmla="*/ 0 w 1995055"/>
                <a:gd name="T3" fmla="*/ 944088 h 1347849"/>
                <a:gd name="T4" fmla="*/ 338447 w 1995055"/>
                <a:gd name="T5" fmla="*/ 362197 h 1347849"/>
                <a:gd name="T6" fmla="*/ 492826 w 1995055"/>
                <a:gd name="T7" fmla="*/ 130628 h 1347849"/>
                <a:gd name="T8" fmla="*/ 641268 w 1995055"/>
                <a:gd name="T9" fmla="*/ 11875 h 1347849"/>
                <a:gd name="T10" fmla="*/ 700644 w 1995055"/>
                <a:gd name="T11" fmla="*/ 0 h 1347849"/>
                <a:gd name="T12" fmla="*/ 748146 w 1995055"/>
                <a:gd name="T13" fmla="*/ 11875 h 1347849"/>
                <a:gd name="T14" fmla="*/ 831273 w 1995055"/>
                <a:gd name="T15" fmla="*/ 77189 h 1347849"/>
                <a:gd name="T16" fmla="*/ 997527 w 1995055"/>
                <a:gd name="T17" fmla="*/ 290945 h 1347849"/>
                <a:gd name="T18" fmla="*/ 1330036 w 1995055"/>
                <a:gd name="T19" fmla="*/ 878774 h 1347849"/>
                <a:gd name="T20" fmla="*/ 1567543 w 1995055"/>
                <a:gd name="T21" fmla="*/ 1163781 h 1347849"/>
                <a:gd name="T22" fmla="*/ 1769423 w 1995055"/>
                <a:gd name="T23" fmla="*/ 1276597 h 1347849"/>
                <a:gd name="T24" fmla="*/ 1989117 w 1995055"/>
                <a:gd name="T25" fmla="*/ 1324098 h 1347849"/>
                <a:gd name="T26" fmla="*/ 1995055 w 1995055"/>
                <a:gd name="T27" fmla="*/ 1347849 h 1347849"/>
                <a:gd name="T28" fmla="*/ 17813 w 1995055"/>
                <a:gd name="T29" fmla="*/ 1347849 h 134784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995055"/>
                <a:gd name="T46" fmla="*/ 0 h 1347849"/>
                <a:gd name="T47" fmla="*/ 1995055 w 1995055"/>
                <a:gd name="T48" fmla="*/ 1347849 h 134784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995055" h="1347849">
                  <a:moveTo>
                    <a:pt x="17813" y="1347849"/>
                  </a:moveTo>
                  <a:lnTo>
                    <a:pt x="0" y="944088"/>
                  </a:lnTo>
                  <a:lnTo>
                    <a:pt x="338447" y="362197"/>
                  </a:lnTo>
                  <a:lnTo>
                    <a:pt x="492826" y="130628"/>
                  </a:lnTo>
                  <a:lnTo>
                    <a:pt x="641268" y="11875"/>
                  </a:lnTo>
                  <a:lnTo>
                    <a:pt x="700644" y="0"/>
                  </a:lnTo>
                  <a:lnTo>
                    <a:pt x="748146" y="11875"/>
                  </a:lnTo>
                  <a:lnTo>
                    <a:pt x="831273" y="77189"/>
                  </a:lnTo>
                  <a:lnTo>
                    <a:pt x="997527" y="290945"/>
                  </a:lnTo>
                  <a:lnTo>
                    <a:pt x="1330036" y="878774"/>
                  </a:lnTo>
                  <a:lnTo>
                    <a:pt x="1567543" y="1163781"/>
                  </a:lnTo>
                  <a:lnTo>
                    <a:pt x="1769423" y="1276597"/>
                  </a:lnTo>
                  <a:lnTo>
                    <a:pt x="1989117" y="1324098"/>
                  </a:lnTo>
                  <a:lnTo>
                    <a:pt x="1995055" y="1347849"/>
                  </a:lnTo>
                  <a:lnTo>
                    <a:pt x="17813" y="1347849"/>
                  </a:lnTo>
                  <a:close/>
                </a:path>
              </a:pathLst>
            </a:custGeom>
            <a:solidFill>
              <a:srgbClr val="EDC7AC">
                <a:alpha val="59999"/>
              </a:srgbClr>
            </a:solidFill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" name="Group 43"/>
            <p:cNvGrpSpPr>
              <a:grpSpLocks/>
            </p:cNvGrpSpPr>
            <p:nvPr/>
          </p:nvGrpSpPr>
          <p:grpSpPr bwMode="auto">
            <a:xfrm>
              <a:off x="5380038" y="3719513"/>
              <a:ext cx="3384550" cy="1693862"/>
              <a:chOff x="411480" y="3674110"/>
              <a:chExt cx="3384550" cy="1693863"/>
            </a:xfrm>
          </p:grpSpPr>
          <p:sp>
            <p:nvSpPr>
              <p:cNvPr id="12" name="Freeform 11"/>
              <p:cNvSpPr/>
              <p:nvPr/>
            </p:nvSpPr>
            <p:spPr bwMode="auto">
              <a:xfrm>
                <a:off x="722630" y="4606259"/>
                <a:ext cx="582612" cy="390378"/>
              </a:xfrm>
              <a:custGeom>
                <a:avLst/>
                <a:gdLst>
                  <a:gd name="connsiteX0" fmla="*/ 583581 w 583581"/>
                  <a:gd name="connsiteY0" fmla="*/ 390292 h 390292"/>
                  <a:gd name="connsiteX1" fmla="*/ 0 w 583581"/>
                  <a:gd name="connsiteY1" fmla="*/ 390292 h 390292"/>
                  <a:gd name="connsiteX2" fmla="*/ 107795 w 583581"/>
                  <a:gd name="connsiteY2" fmla="*/ 356839 h 390292"/>
                  <a:gd name="connsiteX3" fmla="*/ 263912 w 583581"/>
                  <a:gd name="connsiteY3" fmla="*/ 293648 h 390292"/>
                  <a:gd name="connsiteX4" fmla="*/ 390293 w 583581"/>
                  <a:gd name="connsiteY4" fmla="*/ 204439 h 390292"/>
                  <a:gd name="connsiteX5" fmla="*/ 509239 w 583581"/>
                  <a:gd name="connsiteY5" fmla="*/ 81775 h 390292"/>
                  <a:gd name="connsiteX6" fmla="*/ 572429 w 583581"/>
                  <a:gd name="connsiteY6" fmla="*/ 0 h 390292"/>
                  <a:gd name="connsiteX7" fmla="*/ 583581 w 583581"/>
                  <a:gd name="connsiteY7" fmla="*/ 390292 h 390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583581" h="390292">
                    <a:moveTo>
                      <a:pt x="583581" y="390292"/>
                    </a:moveTo>
                    <a:lnTo>
                      <a:pt x="0" y="390292"/>
                    </a:lnTo>
                    <a:lnTo>
                      <a:pt x="107795" y="356839"/>
                    </a:lnTo>
                    <a:lnTo>
                      <a:pt x="263912" y="293648"/>
                    </a:lnTo>
                    <a:lnTo>
                      <a:pt x="390293" y="204439"/>
                    </a:lnTo>
                    <a:lnTo>
                      <a:pt x="509239" y="81775"/>
                    </a:lnTo>
                    <a:lnTo>
                      <a:pt x="572429" y="0"/>
                    </a:lnTo>
                    <a:lnTo>
                      <a:pt x="583581" y="390292"/>
                    </a:lnTo>
                    <a:close/>
                  </a:path>
                </a:pathLst>
              </a:custGeom>
              <a:solidFill>
                <a:srgbClr val="0070C0">
                  <a:alpha val="5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3" name="Line 12"/>
              <p:cNvSpPr>
                <a:spLocks noChangeShapeType="1"/>
              </p:cNvSpPr>
              <p:nvPr/>
            </p:nvSpPr>
            <p:spPr bwMode="auto">
              <a:xfrm>
                <a:off x="1976352" y="3697931"/>
                <a:ext cx="1587" cy="1308530"/>
              </a:xfrm>
              <a:prstGeom prst="line">
                <a:avLst/>
              </a:prstGeom>
              <a:noFill/>
              <a:ln w="158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" name="Freeform 14"/>
              <p:cNvSpPr>
                <a:spLocks/>
              </p:cNvSpPr>
              <p:nvPr/>
            </p:nvSpPr>
            <p:spPr bwMode="auto">
              <a:xfrm>
                <a:off x="1976352" y="3674110"/>
                <a:ext cx="1384057" cy="1330762"/>
              </a:xfrm>
              <a:custGeom>
                <a:avLst/>
                <a:gdLst>
                  <a:gd name="T0" fmla="*/ 2147483647 w 872"/>
                  <a:gd name="T1" fmla="*/ 2147483647 h 838"/>
                  <a:gd name="T2" fmla="*/ 2147483647 w 872"/>
                  <a:gd name="T3" fmla="*/ 2147483647 h 838"/>
                  <a:gd name="T4" fmla="*/ 2147483647 w 872"/>
                  <a:gd name="T5" fmla="*/ 2147483647 h 838"/>
                  <a:gd name="T6" fmla="*/ 2147483647 w 872"/>
                  <a:gd name="T7" fmla="*/ 2147483647 h 838"/>
                  <a:gd name="T8" fmla="*/ 2147483647 w 872"/>
                  <a:gd name="T9" fmla="*/ 2147483647 h 838"/>
                  <a:gd name="T10" fmla="*/ 2147483647 w 872"/>
                  <a:gd name="T11" fmla="*/ 2147483647 h 838"/>
                  <a:gd name="T12" fmla="*/ 2147483647 w 872"/>
                  <a:gd name="T13" fmla="*/ 2147483647 h 838"/>
                  <a:gd name="T14" fmla="*/ 2147483647 w 872"/>
                  <a:gd name="T15" fmla="*/ 2147483647 h 838"/>
                  <a:gd name="T16" fmla="*/ 2147483647 w 872"/>
                  <a:gd name="T17" fmla="*/ 2147483647 h 838"/>
                  <a:gd name="T18" fmla="*/ 2147483647 w 872"/>
                  <a:gd name="T19" fmla="*/ 2147483647 h 838"/>
                  <a:gd name="T20" fmla="*/ 2147483647 w 872"/>
                  <a:gd name="T21" fmla="*/ 2147483647 h 838"/>
                  <a:gd name="T22" fmla="*/ 2147483647 w 872"/>
                  <a:gd name="T23" fmla="*/ 2147483647 h 838"/>
                  <a:gd name="T24" fmla="*/ 2147483647 w 872"/>
                  <a:gd name="T25" fmla="*/ 2147483647 h 838"/>
                  <a:gd name="T26" fmla="*/ 2147483647 w 872"/>
                  <a:gd name="T27" fmla="*/ 2147483647 h 838"/>
                  <a:gd name="T28" fmla="*/ 2147483647 w 872"/>
                  <a:gd name="T29" fmla="*/ 2147483647 h 838"/>
                  <a:gd name="T30" fmla="*/ 0 w 872"/>
                  <a:gd name="T31" fmla="*/ 0 h 83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872"/>
                  <a:gd name="T49" fmla="*/ 0 h 838"/>
                  <a:gd name="T50" fmla="*/ 872 w 872"/>
                  <a:gd name="T51" fmla="*/ 838 h 83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872" h="838">
                    <a:moveTo>
                      <a:pt x="872" y="838"/>
                    </a:moveTo>
                    <a:lnTo>
                      <a:pt x="780" y="828"/>
                    </a:lnTo>
                    <a:lnTo>
                      <a:pt x="733" y="818"/>
                    </a:lnTo>
                    <a:lnTo>
                      <a:pt x="688" y="805"/>
                    </a:lnTo>
                    <a:lnTo>
                      <a:pt x="642" y="786"/>
                    </a:lnTo>
                    <a:lnTo>
                      <a:pt x="596" y="759"/>
                    </a:lnTo>
                    <a:lnTo>
                      <a:pt x="550" y="726"/>
                    </a:lnTo>
                    <a:lnTo>
                      <a:pt x="458" y="628"/>
                    </a:lnTo>
                    <a:lnTo>
                      <a:pt x="367" y="491"/>
                    </a:lnTo>
                    <a:lnTo>
                      <a:pt x="276" y="328"/>
                    </a:lnTo>
                    <a:lnTo>
                      <a:pt x="229" y="244"/>
                    </a:lnTo>
                    <a:lnTo>
                      <a:pt x="183" y="165"/>
                    </a:lnTo>
                    <a:lnTo>
                      <a:pt x="137" y="98"/>
                    </a:lnTo>
                    <a:lnTo>
                      <a:pt x="92" y="46"/>
                    </a:lnTo>
                    <a:lnTo>
                      <a:pt x="45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Freeform 15"/>
              <p:cNvSpPr>
                <a:spLocks/>
              </p:cNvSpPr>
              <p:nvPr/>
            </p:nvSpPr>
            <p:spPr bwMode="auto">
              <a:xfrm>
                <a:off x="592295" y="3674110"/>
                <a:ext cx="1384057" cy="1330762"/>
              </a:xfrm>
              <a:custGeom>
                <a:avLst/>
                <a:gdLst>
                  <a:gd name="T0" fmla="*/ 0 w 872"/>
                  <a:gd name="T1" fmla="*/ 2147483647 h 838"/>
                  <a:gd name="T2" fmla="*/ 2147483647 w 872"/>
                  <a:gd name="T3" fmla="*/ 2147483647 h 838"/>
                  <a:gd name="T4" fmla="*/ 2147483647 w 872"/>
                  <a:gd name="T5" fmla="*/ 2147483647 h 838"/>
                  <a:gd name="T6" fmla="*/ 2147483647 w 872"/>
                  <a:gd name="T7" fmla="*/ 2147483647 h 838"/>
                  <a:gd name="T8" fmla="*/ 2147483647 w 872"/>
                  <a:gd name="T9" fmla="*/ 2147483647 h 838"/>
                  <a:gd name="T10" fmla="*/ 2147483647 w 872"/>
                  <a:gd name="T11" fmla="*/ 2147483647 h 838"/>
                  <a:gd name="T12" fmla="*/ 2147483647 w 872"/>
                  <a:gd name="T13" fmla="*/ 2147483647 h 838"/>
                  <a:gd name="T14" fmla="*/ 2147483647 w 872"/>
                  <a:gd name="T15" fmla="*/ 2147483647 h 838"/>
                  <a:gd name="T16" fmla="*/ 2147483647 w 872"/>
                  <a:gd name="T17" fmla="*/ 2147483647 h 838"/>
                  <a:gd name="T18" fmla="*/ 2147483647 w 872"/>
                  <a:gd name="T19" fmla="*/ 2147483647 h 838"/>
                  <a:gd name="T20" fmla="*/ 2147483647 w 872"/>
                  <a:gd name="T21" fmla="*/ 2147483647 h 838"/>
                  <a:gd name="T22" fmla="*/ 2147483647 w 872"/>
                  <a:gd name="T23" fmla="*/ 2147483647 h 838"/>
                  <a:gd name="T24" fmla="*/ 2147483647 w 872"/>
                  <a:gd name="T25" fmla="*/ 2147483647 h 838"/>
                  <a:gd name="T26" fmla="*/ 2147483647 w 872"/>
                  <a:gd name="T27" fmla="*/ 2147483647 h 838"/>
                  <a:gd name="T28" fmla="*/ 2147483647 w 872"/>
                  <a:gd name="T29" fmla="*/ 2147483647 h 838"/>
                  <a:gd name="T30" fmla="*/ 2147483647 w 872"/>
                  <a:gd name="T31" fmla="*/ 0 h 83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872"/>
                  <a:gd name="T49" fmla="*/ 0 h 838"/>
                  <a:gd name="T50" fmla="*/ 872 w 872"/>
                  <a:gd name="T51" fmla="*/ 838 h 83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872" h="838">
                    <a:moveTo>
                      <a:pt x="0" y="838"/>
                    </a:moveTo>
                    <a:lnTo>
                      <a:pt x="92" y="828"/>
                    </a:lnTo>
                    <a:lnTo>
                      <a:pt x="138" y="818"/>
                    </a:lnTo>
                    <a:lnTo>
                      <a:pt x="183" y="805"/>
                    </a:lnTo>
                    <a:lnTo>
                      <a:pt x="229" y="786"/>
                    </a:lnTo>
                    <a:lnTo>
                      <a:pt x="276" y="759"/>
                    </a:lnTo>
                    <a:lnTo>
                      <a:pt x="321" y="726"/>
                    </a:lnTo>
                    <a:lnTo>
                      <a:pt x="413" y="628"/>
                    </a:lnTo>
                    <a:lnTo>
                      <a:pt x="505" y="491"/>
                    </a:lnTo>
                    <a:lnTo>
                      <a:pt x="597" y="328"/>
                    </a:lnTo>
                    <a:lnTo>
                      <a:pt x="642" y="244"/>
                    </a:lnTo>
                    <a:lnTo>
                      <a:pt x="688" y="165"/>
                    </a:lnTo>
                    <a:lnTo>
                      <a:pt x="734" y="98"/>
                    </a:lnTo>
                    <a:lnTo>
                      <a:pt x="780" y="46"/>
                    </a:lnTo>
                    <a:lnTo>
                      <a:pt x="826" y="12"/>
                    </a:lnTo>
                    <a:lnTo>
                      <a:pt x="872" y="0"/>
                    </a:lnTo>
                  </a:path>
                </a:pathLst>
              </a:custGeom>
              <a:noFill/>
              <a:ln w="317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Rectangle 37"/>
              <p:cNvSpPr>
                <a:spLocks noChangeArrowheads="1"/>
              </p:cNvSpPr>
              <p:nvPr/>
            </p:nvSpPr>
            <p:spPr bwMode="auto">
              <a:xfrm flipH="1">
                <a:off x="3529330" y="4868099"/>
                <a:ext cx="266700" cy="3078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>
                  <a:defRPr/>
                </a:pPr>
                <a:r>
                  <a:rPr lang="en-US" sz="2000" i="1" dirty="0">
                    <a:latin typeface="+mn-lt"/>
                    <a:cs typeface="Arial" charset="0"/>
                  </a:rPr>
                  <a:t>t</a:t>
                </a:r>
              </a:p>
            </p:txBody>
          </p:sp>
          <p:sp>
            <p:nvSpPr>
              <p:cNvPr id="17" name="Rectangle 38"/>
              <p:cNvSpPr>
                <a:spLocks noChangeArrowheads="1"/>
              </p:cNvSpPr>
              <p:nvPr/>
            </p:nvSpPr>
            <p:spPr bwMode="auto">
              <a:xfrm>
                <a:off x="1879917" y="4998225"/>
                <a:ext cx="153988" cy="3697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>
                  <a:defRPr/>
                </a:pPr>
                <a:r>
                  <a:rPr lang="en-US" sz="2400" dirty="0">
                    <a:latin typeface="+mn-lt"/>
                    <a:cs typeface="Arial" charset="0"/>
                  </a:rPr>
                  <a:t>0</a:t>
                </a:r>
              </a:p>
            </p:txBody>
          </p:sp>
          <p:sp>
            <p:nvSpPr>
              <p:cNvPr id="18" name="Rectangle 39"/>
              <p:cNvSpPr>
                <a:spLocks noChangeArrowheads="1"/>
              </p:cNvSpPr>
              <p:nvPr/>
            </p:nvSpPr>
            <p:spPr bwMode="auto">
              <a:xfrm>
                <a:off x="886142" y="4998225"/>
                <a:ext cx="795338" cy="3697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>
                  <a:defRPr/>
                </a:pPr>
                <a:r>
                  <a:rPr lang="en-US" sz="2400" dirty="0">
                    <a:solidFill>
                      <a:schemeClr val="accent2"/>
                    </a:solidFill>
                    <a:latin typeface="+mn-lt"/>
                    <a:cs typeface="Arial" charset="0"/>
                  </a:rPr>
                  <a:t>-1.725</a:t>
                </a:r>
              </a:p>
            </p:txBody>
          </p:sp>
          <p:cxnSp>
            <p:nvCxnSpPr>
              <p:cNvPr id="19" name="Straight Connector 18"/>
              <p:cNvCxnSpPr/>
              <p:nvPr/>
            </p:nvCxnSpPr>
            <p:spPr bwMode="auto">
              <a:xfrm>
                <a:off x="528955" y="5012507"/>
                <a:ext cx="2890837" cy="158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 bwMode="auto">
              <a:xfrm rot="16200000" flipH="1">
                <a:off x="1110052" y="4809382"/>
                <a:ext cx="380857" cy="635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Box 20"/>
              <p:cNvSpPr txBox="1"/>
              <p:nvPr/>
            </p:nvSpPr>
            <p:spPr>
              <a:xfrm>
                <a:off x="411480" y="4282531"/>
                <a:ext cx="960437" cy="46178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en-US" sz="2400" dirty="0">
                    <a:latin typeface="+mn-lt"/>
                    <a:cs typeface="Arial" charset="0"/>
                  </a:rPr>
                  <a:t>0.05</a:t>
                </a:r>
              </a:p>
            </p:txBody>
          </p:sp>
          <p:cxnSp>
            <p:nvCxnSpPr>
              <p:cNvPr id="22" name="Straight Connector 21"/>
              <p:cNvCxnSpPr/>
              <p:nvPr/>
            </p:nvCxnSpPr>
            <p:spPr>
              <a:xfrm>
                <a:off x="914717" y="4663388"/>
                <a:ext cx="304800" cy="258666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0160" y="1356934"/>
            <a:ext cx="4381062" cy="3208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17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73893" y="744591"/>
            <a:ext cx="83926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Testing </a:t>
            </a:r>
            <a:r>
              <a:rPr lang="el-GR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with a Small Sample – First Way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53704" y="2052090"/>
            <a:ext cx="87817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used car dealer says that the mean price of a 2005 Honda Pilot LX is at least $23,900. You suspect this claim is incorrect and find that a random sample of 14 similar vehicles has a mean price of $23,000 and a standard deviation of $1113. Is there enough evidence to reject the dealer’s claim at </a:t>
            </a: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0.05? Assume the population is normally distributed. </a:t>
            </a:r>
            <a:r>
              <a:rPr lang="en-US" sz="24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(Adapted from Kelley Blue Book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6" name="Picture 5" descr="C:\Documents and Settings\Lyn\Local Settings\Temporary Internet Files\Content.IE5\0HGJK3SV\MCj03378420000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5100" y="4634432"/>
            <a:ext cx="1830388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9064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2545" y="1502007"/>
            <a:ext cx="9374910" cy="4790624"/>
          </a:xfrm>
          <a:prstGeom prst="rect">
            <a:avLst/>
          </a:prstGeom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73893" y="744591"/>
            <a:ext cx="83926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Testing </a:t>
            </a:r>
            <a:r>
              <a:rPr lang="el-GR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with a Small Sample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35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7731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7.4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Hypothesis Testing for 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 p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58507" y="1609344"/>
            <a:ext cx="79311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Verify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≥ 5 and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≥ 5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125" y="2108793"/>
            <a:ext cx="8403038" cy="4407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66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7731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Hypothesis Test for Proportions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01072" y="1592480"/>
            <a:ext cx="820510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Zogby International claims that 45% of people in the United States support making cigarettes illegal within the next 5 to 10 years. You decide to test this claim and ask a random sample of 200 people in the United States whether they support making cigarettes illegal within the next 5 to 10 years. Of the 200 people, 49% support this law. At  </a:t>
            </a:r>
            <a:r>
              <a:rPr lang="el-GR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0.05 is there enough evidence to reject the claim?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Note: Critical values = -1.96 and 1.96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2"/>
          <p:cNvSpPr txBox="1">
            <a:spLocks noChangeArrowheads="1"/>
          </p:cNvSpPr>
          <p:nvPr/>
        </p:nvSpPr>
        <p:spPr bwMode="auto">
          <a:xfrm>
            <a:off x="2125195" y="5000591"/>
            <a:ext cx="73914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800" i="1" dirty="0" smtClean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en-US" altLang="en-US" sz="2800" i="1" dirty="0" smtClean="0">
                <a:solidFill>
                  <a:schemeClr val="accent2"/>
                </a:solidFill>
                <a:latin typeface="Times New Roman" panose="02020603050405020304" pitchFamily="18" charset="0"/>
              </a:rPr>
              <a:t>np</a:t>
            </a:r>
            <a:r>
              <a:rPr lang="en-US" altLang="en-US" sz="2800" dirty="0" smtClean="0">
                <a:solidFill>
                  <a:schemeClr val="accent2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schemeClr val="accent2"/>
                </a:solidFill>
                <a:latin typeface="Times New Roman" panose="02020603050405020304" pitchFamily="18" charset="0"/>
              </a:rPr>
              <a:t>= 200(0.45) = 90  and </a:t>
            </a:r>
            <a:r>
              <a:rPr lang="en-US" altLang="en-US" sz="2800" i="1" dirty="0">
                <a:solidFill>
                  <a:schemeClr val="accent2"/>
                </a:solidFill>
                <a:latin typeface="Times New Roman" panose="02020603050405020304" pitchFamily="18" charset="0"/>
              </a:rPr>
              <a:t>nq</a:t>
            </a:r>
            <a:r>
              <a:rPr lang="en-US" altLang="en-US" sz="2800" dirty="0">
                <a:solidFill>
                  <a:schemeClr val="accent2"/>
                </a:solidFill>
                <a:latin typeface="Times New Roman" panose="02020603050405020304" pitchFamily="18" charset="0"/>
              </a:rPr>
              <a:t> = 200(0.55) = 110</a:t>
            </a:r>
            <a:endParaRPr lang="en-US" altLang="en-US" sz="2800" i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8" name="Picture 6" descr="C:\Documents and Settings\lnoble\Local Settings\Temporary Internet Files\Content.IE5\S1AIEXVB\MCj0433872000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3337" y="3905059"/>
            <a:ext cx="1160463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401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750115"/>
            <a:ext cx="7731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Hypothesis Test for Proportions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9253" y="1459545"/>
            <a:ext cx="8684185" cy="4833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9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518869" y="1941689"/>
            <a:ext cx="95504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7.1 Introduction to Hypothesis Testing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7.2 Hypothesis Testing for the Mean (Large Samples)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7.3 Hypothesis Testing for the Mean (Small Samples)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7.4  Hypothesis Testing for Proportions</a:t>
            </a:r>
          </a:p>
        </p:txBody>
      </p:sp>
    </p:spTree>
    <p:extLst>
      <p:ext uri="{BB962C8B-B14F-4D97-AF65-F5344CB8AC3E}">
        <p14:creationId xmlns:p14="http://schemas.microsoft.com/office/powerpoint/2010/main" val="176085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8387645" y="2020711"/>
            <a:ext cx="801511" cy="406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2187971" y="2675467"/>
            <a:ext cx="549584" cy="3972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245" y="2166477"/>
            <a:ext cx="8441471" cy="1652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391171" y="29576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9264625" y="22972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560" y="1963255"/>
            <a:ext cx="8917239" cy="1999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832</TotalTime>
  <Words>1349</Words>
  <Application>Microsoft Office PowerPoint</Application>
  <PresentationFormat>Widescreen</PresentationFormat>
  <Paragraphs>223</Paragraphs>
  <Slides>39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Arial</vt:lpstr>
      <vt:lpstr>Calibri</vt:lpstr>
      <vt:lpstr>Calibri Light</vt:lpstr>
      <vt:lpstr>Cambria Math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64</cp:revision>
  <dcterms:created xsi:type="dcterms:W3CDTF">2023-04-29T09:08:23Z</dcterms:created>
  <dcterms:modified xsi:type="dcterms:W3CDTF">2023-11-08T09:04:38Z</dcterms:modified>
</cp:coreProperties>
</file>