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2.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1.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23.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2.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8"/>
  </p:notesMasterIdLst>
  <p:sldIdLst>
    <p:sldId id="480" r:id="rId2"/>
    <p:sldId id="303" r:id="rId3"/>
    <p:sldId id="483" r:id="rId4"/>
    <p:sldId id="521" r:id="rId5"/>
    <p:sldId id="522" r:id="rId6"/>
    <p:sldId id="271" r:id="rId7"/>
    <p:sldId id="484" r:id="rId8"/>
    <p:sldId id="523" r:id="rId9"/>
    <p:sldId id="276" r:id="rId10"/>
    <p:sldId id="482"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1" r:id="rId37"/>
    <p:sldId id="512" r:id="rId38"/>
    <p:sldId id="513" r:id="rId39"/>
    <p:sldId id="514" r:id="rId40"/>
    <p:sldId id="515" r:id="rId41"/>
    <p:sldId id="516" r:id="rId42"/>
    <p:sldId id="517" r:id="rId43"/>
    <p:sldId id="518" r:id="rId44"/>
    <p:sldId id="519" r:id="rId45"/>
    <p:sldId id="52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3"/>
            <p14:sldId id="521"/>
            <p14:sldId id="522"/>
            <p14:sldId id="271"/>
            <p14:sldId id="484"/>
            <p14:sldId id="523"/>
            <p14:sldId id="276"/>
            <p14:sldId id="482"/>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644" y="3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990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6930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8727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9467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564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3217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4287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326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6130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374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1657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434860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54703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016761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774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43447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871592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5532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33582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Times New Roman" panose="02020603050405020304" pitchFamily="18" charset="0"/>
                <a:cs typeface="Times New Roman" panose="02020603050405020304" pitchFamily="18" charset="0"/>
              </a:rPr>
              <a:t>مقرر الحكومة الرقمية </a:t>
            </a:r>
          </a:p>
          <a:p>
            <a:pPr algn="ctr"/>
            <a:r>
              <a:rPr lang="en-US" sz="2400" dirty="0" smtClean="0">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ar-EG" sz="4400" b="1" dirty="0">
              <a:solidFill>
                <a:srgbClr val="00B0F0"/>
              </a:solidFill>
              <a:latin typeface="Times New Roman" panose="02020603050405020304" pitchFamily="18" charset="0"/>
              <a:cs typeface="Times New Roman" panose="02020603050405020304" pitchFamily="18" charset="0"/>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4"/>
          <a:stretch>
            <a:fillRect/>
          </a:stretch>
        </p:blipFill>
        <p:spPr>
          <a:xfrm>
            <a:off x="351254" y="302891"/>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74509"/>
    </mc:Choice>
    <mc:Fallback xmlns="">
      <p:transition spd="slow" advTm="7450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3094117" cy="769441"/>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الحكومة الرقمية</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3912244"/>
            <a:ext cx="3516608" cy="84918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الأولى</a:t>
            </a:r>
          </a:p>
          <a:p>
            <a:pPr algn="ctr"/>
            <a:r>
              <a:rPr lang="ar-EG" sz="2800" b="1" dirty="0" smtClean="0">
                <a:solidFill>
                  <a:schemeClr val="tx1"/>
                </a:solidFill>
                <a:latin typeface="Times New Roman" panose="02020603050405020304" pitchFamily="18" charset="0"/>
                <a:cs typeface="Times New Roman" panose="02020603050405020304" pitchFamily="18" charset="0"/>
              </a:rPr>
              <a:t>مفهوم الحكومة الرقمية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2786" y="353388"/>
            <a:ext cx="2954655" cy="137962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71201"/>
    </mc:Choice>
    <mc:Fallback xmlns="">
      <p:transition spd="slow" advTm="7120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مقدمة</a:t>
            </a:r>
            <a:r>
              <a:rPr lang="ar-EG" dirty="0" smtClean="0">
                <a:solidFill>
                  <a:schemeClr val="bg1"/>
                </a:solidFill>
              </a:rPr>
              <a:t> </a:t>
            </a:r>
            <a:endParaRPr lang="en-US" dirty="0">
              <a:solidFill>
                <a:schemeClr val="bg1"/>
              </a:solidFill>
            </a:endParaRPr>
          </a:p>
        </p:txBody>
      </p:sp>
      <p:sp>
        <p:nvSpPr>
          <p:cNvPr id="3" name="عنصر نائب للمحتوى 2"/>
          <p:cNvSpPr>
            <a:spLocks noGrp="1"/>
          </p:cNvSpPr>
          <p:nvPr>
            <p:ph idx="1"/>
          </p:nvPr>
        </p:nvSpPr>
        <p:spPr>
          <a:xfrm>
            <a:off x="185195" y="1414508"/>
            <a:ext cx="11748304" cy="5113613"/>
          </a:xfrm>
        </p:spPr>
        <p:txBody>
          <a:bodyPr>
            <a:normAutofit/>
          </a:bodyPr>
          <a:lstStyle/>
          <a:p>
            <a:pPr marL="0" indent="0" algn="just" rtl="1">
              <a:buNone/>
            </a:pPr>
            <a:endParaRPr lang="ar-EG" dirty="0" smtClean="0">
              <a:solidFill>
                <a:schemeClr val="bg1"/>
              </a:solidFill>
            </a:endParaRPr>
          </a:p>
          <a:p>
            <a:pPr marL="0" indent="0" algn="just" rtl="1">
              <a:buNone/>
            </a:pPr>
            <a:endParaRPr lang="ar-EG" dirty="0">
              <a:solidFill>
                <a:schemeClr val="bg1"/>
              </a:solidFill>
            </a:endParaRPr>
          </a:p>
          <a:p>
            <a:pPr marL="0" indent="0" algn="just" rtl="1">
              <a:buNone/>
            </a:pPr>
            <a:r>
              <a:rPr lang="ar-EG" dirty="0" smtClean="0"/>
              <a:t>وفرت تكنولوجيا المعلومات والاتصالات (</a:t>
            </a:r>
            <a:r>
              <a:rPr lang="en-US" dirty="0" smtClean="0"/>
              <a:t>ICT</a:t>
            </a:r>
            <a:r>
              <a:rPr lang="ar-EG" dirty="0" smtClean="0"/>
              <a:t>) للدول إمكانية انشاء مجتمع حكومي مترابط يعمل بصورة متناسقة لا يكون كل جهاز فيه بمعزل عن الآخر أو بمعزل عن المواطن؛ مما كون لدى الحكومة تصور حقيقي عن مكوناتها، تملك معه القرار في تحسين بيئة العمل وأنظمتها وتوسيع قاعدة مشاركة المواطن بسبب سهولة تواصله مع الحكومة؛ الأمر الذي يترتب عليه صياغة سياسات تلبي الحاجات العامة لكافة المواطنين على أسس من المساواة والشفافية والمساءلة.</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18340" y="365125"/>
            <a:ext cx="2954655" cy="1379622"/>
          </a:xfrm>
          <a:prstGeom prst="rect">
            <a:avLst/>
          </a:prstGeom>
        </p:spPr>
      </p:pic>
    </p:spTree>
    <p:extLst>
      <p:ext uri="{BB962C8B-B14F-4D97-AF65-F5344CB8AC3E}">
        <p14:creationId xmlns:p14="http://schemas.microsoft.com/office/powerpoint/2010/main" val="2970742487"/>
      </p:ext>
    </p:extLst>
  </p:cSld>
  <p:clrMapOvr>
    <a:masterClrMapping/>
  </p:clrMapOvr>
  <mc:AlternateContent xmlns:mc="http://schemas.openxmlformats.org/markup-compatibility/2006" xmlns:p14="http://schemas.microsoft.com/office/powerpoint/2010/main">
    <mc:Choice Requires="p14">
      <p:transition spd="slow" p14:dur="2000" advTm="120427"/>
    </mc:Choice>
    <mc:Fallback xmlns="">
      <p:transition spd="slow" advTm="12042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lvl="0" indent="0" algn="just" rtl="1">
              <a:buNone/>
            </a:pPr>
            <a:endParaRPr lang="ar-EG" sz="2600" dirty="0" smtClean="0">
              <a:solidFill>
                <a:prstClr val="white"/>
              </a:solidFill>
            </a:endParaRPr>
          </a:p>
          <a:p>
            <a:pPr marL="0" lvl="0" indent="0" algn="just" rtl="1">
              <a:buNone/>
            </a:pPr>
            <a:endParaRPr lang="ar-EG" sz="2600" dirty="0">
              <a:solidFill>
                <a:prstClr val="white"/>
              </a:solidFill>
            </a:endParaRPr>
          </a:p>
          <a:p>
            <a:pPr marL="0" lvl="0" indent="0" algn="just" rtl="1">
              <a:buNone/>
            </a:pPr>
            <a:r>
              <a:rPr lang="ar-EG" sz="2600" dirty="0" smtClean="0"/>
              <a:t>ومع </a:t>
            </a:r>
            <a:r>
              <a:rPr lang="ar-EG" sz="2600" dirty="0"/>
              <a:t>ذلك فإن بناء الأعمال الحكومية على تكنولوجيا المعلومات والاتصالات لا يضمن تحقيق الاستقرار في المجتمع في ظل التعارض الطبيعي لمصالح الأطراف المختلفة؛ لذا كان يجب أن يتدخل القانون ليضع إطارا يعمل الجميع داخله للحفاظ على المصالح العامة والخاصة، وهو ما سنسعى لتوضيحه في هذا المقرر. </a:t>
            </a:r>
          </a:p>
          <a:p>
            <a:pPr marL="0" indent="0" algn="r" rtl="1">
              <a:buNone/>
            </a:pPr>
            <a:endParaRPr lang="en-US" dirty="0">
              <a:solidFill>
                <a:schemeClr val="bg1"/>
              </a:solidFill>
            </a:endParaRPr>
          </a:p>
        </p:txBody>
      </p:sp>
    </p:spTree>
    <p:extLst>
      <p:ext uri="{BB962C8B-B14F-4D97-AF65-F5344CB8AC3E}">
        <p14:creationId xmlns:p14="http://schemas.microsoft.com/office/powerpoint/2010/main" val="383196588"/>
      </p:ext>
    </p:extLst>
  </p:cSld>
  <p:clrMapOvr>
    <a:masterClrMapping/>
  </p:clrMapOvr>
  <mc:AlternateContent xmlns:mc="http://schemas.openxmlformats.org/markup-compatibility/2006" xmlns:p14="http://schemas.microsoft.com/office/powerpoint/2010/main">
    <mc:Choice Requires="p14">
      <p:transition spd="slow" p14:dur="2000" advTm="201857"/>
    </mc:Choice>
    <mc:Fallback xmlns="">
      <p:transition spd="slow" advTm="20185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EG" dirty="0" smtClean="0"/>
              <a:t/>
            </a:r>
            <a:br>
              <a:rPr lang="ar-EG" dirty="0" smtClean="0"/>
            </a:br>
            <a:endParaRPr lang="en-US" dirty="0"/>
          </a:p>
        </p:txBody>
      </p:sp>
      <p:sp>
        <p:nvSpPr>
          <p:cNvPr id="3" name="عنصر نائب للمحتوى 2"/>
          <p:cNvSpPr>
            <a:spLocks noGrp="1"/>
          </p:cNvSpPr>
          <p:nvPr>
            <p:ph idx="1"/>
          </p:nvPr>
        </p:nvSpPr>
        <p:spPr/>
        <p:txBody>
          <a:bodyPr/>
          <a:lstStyle/>
          <a:p>
            <a:pPr marL="0" lvl="0" indent="0" algn="just" rtl="1">
              <a:buNone/>
            </a:pPr>
            <a:endParaRPr lang="ar-EG" sz="2600" dirty="0" smtClean="0">
              <a:solidFill>
                <a:prstClr val="white"/>
              </a:solidFill>
            </a:endParaRPr>
          </a:p>
          <a:p>
            <a:pPr marL="0" lvl="0" indent="0" algn="just" rtl="1">
              <a:buNone/>
            </a:pPr>
            <a:endParaRPr lang="ar-EG" sz="2600" dirty="0">
              <a:solidFill>
                <a:prstClr val="white"/>
              </a:solidFill>
            </a:endParaRPr>
          </a:p>
          <a:p>
            <a:pPr marL="0" lvl="0" indent="0" algn="just" rtl="1">
              <a:buNone/>
            </a:pPr>
            <a:r>
              <a:rPr lang="ar-EG" sz="2600" dirty="0" smtClean="0"/>
              <a:t>مع </a:t>
            </a:r>
            <a:r>
              <a:rPr lang="ar-EG" sz="2600" dirty="0"/>
              <a:t>الوضع في الاعتبار التطور الحادث في قطاع تكنولوجيا المعلومات والاتصالات؛ وذلك بفعل وجود نماذج من الأنظمة قادرة على اتخاذ قرارات لم تبرمج عليها صراحة بشكل مسبق وانما كونتها من البيئة الواسعة التي تعمل فيها وتستمد منها البيانات التي تقوم على إثرها باتخاذ القرار الملائم دون تدخل بشري، أو بمعنى أعمق تتخذ القرار بذكاء يحاكي الذكاء البشري، ونقصد هنا أنظمة الذكاء الاصطناعي </a:t>
            </a:r>
            <a:r>
              <a:rPr lang="en-US" sz="2600" dirty="0"/>
              <a:t>Systems</a:t>
            </a:r>
            <a:r>
              <a:rPr lang="ar-EG" sz="2600" dirty="0"/>
              <a:t> </a:t>
            </a:r>
            <a:r>
              <a:rPr lang="en-US" sz="2600" dirty="0"/>
              <a:t>AI</a:t>
            </a:r>
            <a:r>
              <a:rPr lang="ar-EG" sz="2600" dirty="0"/>
              <a:t>.  </a:t>
            </a:r>
            <a:endParaRPr lang="en-US" sz="2600" dirty="0"/>
          </a:p>
        </p:txBody>
      </p:sp>
      <p:pic>
        <p:nvPicPr>
          <p:cNvPr id="6" name="Picture 5"/>
          <p:cNvPicPr>
            <a:picLocks noChangeAspect="1"/>
          </p:cNvPicPr>
          <p:nvPr/>
        </p:nvPicPr>
        <p:blipFill>
          <a:blip r:embed="rId2"/>
          <a:stretch>
            <a:fillRect/>
          </a:stretch>
        </p:blipFill>
        <p:spPr>
          <a:xfrm>
            <a:off x="8714484" y="441713"/>
            <a:ext cx="2956816" cy="1383912"/>
          </a:xfrm>
          <a:prstGeom prst="rect">
            <a:avLst/>
          </a:prstGeom>
        </p:spPr>
      </p:pic>
    </p:spTree>
    <p:extLst>
      <p:ext uri="{BB962C8B-B14F-4D97-AF65-F5344CB8AC3E}">
        <p14:creationId xmlns:p14="http://schemas.microsoft.com/office/powerpoint/2010/main" val="497521205"/>
      </p:ext>
    </p:extLst>
  </p:cSld>
  <p:clrMapOvr>
    <a:masterClrMapping/>
  </p:clrMapOvr>
  <mc:AlternateContent xmlns:mc="http://schemas.openxmlformats.org/markup-compatibility/2006" xmlns:p14="http://schemas.microsoft.com/office/powerpoint/2010/main">
    <mc:Choice Requires="p14">
      <p:transition spd="slow" p14:dur="2000" advTm="157801"/>
    </mc:Choice>
    <mc:Fallback xmlns="">
      <p:transition spd="slow" advTm="15780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22166" b="22166"/>
          <a:stretch>
            <a:fillRect/>
          </a:stretch>
        </p:blipFill>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xmlns="" id="{FFBC9732-D32E-DCF9-3982-D4B68F971747}"/>
              </a:ext>
            </a:extLst>
          </p:cNvPr>
          <p:cNvSpPr/>
          <p:nvPr/>
        </p:nvSpPr>
        <p:spPr>
          <a:xfrm>
            <a:off x="357616" y="4890355"/>
            <a:ext cx="5574142" cy="1569660"/>
          </a:xfrm>
          <a:prstGeom prst="rect">
            <a:avLst/>
          </a:prstGeom>
          <a:noFill/>
        </p:spPr>
        <p:txBody>
          <a:bodyPr wrap="square">
            <a:spAutoFit/>
          </a:bodyPr>
          <a:lstStyle/>
          <a:p>
            <a:pPr algn="r">
              <a:lnSpc>
                <a:spcPct val="120000"/>
              </a:lnSpc>
            </a:pPr>
            <a:r>
              <a:rPr lang="ar-EG" sz="1600" b="1" dirty="0">
                <a:latin typeface="Times New Roman" panose="02020603050405020304" pitchFamily="18" charset="0"/>
                <a:cs typeface="Times New Roman" panose="02020603050405020304" pitchFamily="18" charset="0"/>
              </a:rPr>
              <a:t>أ</a:t>
            </a:r>
            <a:r>
              <a:rPr lang="ar-EG" sz="1600" b="1" dirty="0" smtClean="0">
                <a:latin typeface="Times New Roman" panose="02020603050405020304" pitchFamily="18" charset="0"/>
                <a:cs typeface="Times New Roman" panose="02020603050405020304" pitchFamily="18" charset="0"/>
              </a:rPr>
              <a:t>ولا-تعريف الحكومة الرقمية         </a:t>
            </a:r>
            <a:r>
              <a:rPr lang="ar-EG" sz="1600" dirty="0" smtClean="0">
                <a:latin typeface="Times New Roman" panose="02020603050405020304" pitchFamily="18" charset="0"/>
                <a:cs typeface="Times New Roman" panose="02020603050405020304" pitchFamily="18" charset="0"/>
              </a:rPr>
              <a:t>ثانيا-نشأة فكرة الحكومة الرقمية</a:t>
            </a:r>
          </a:p>
          <a:p>
            <a:pPr algn="r">
              <a:lnSpc>
                <a:spcPct val="120000"/>
              </a:lnSpc>
            </a:pPr>
            <a:r>
              <a:rPr lang="ar-EG" sz="1600" dirty="0" smtClean="0">
                <a:latin typeface="Times New Roman" panose="02020603050405020304" pitchFamily="18" charset="0"/>
                <a:cs typeface="Times New Roman" panose="02020603050405020304" pitchFamily="18" charset="0"/>
              </a:rPr>
              <a:t>ثالثا– خصائص الحكومة الرقمية    رابعا-أهداف الحكومة الرقمية</a:t>
            </a:r>
          </a:p>
          <a:p>
            <a:pPr algn="r">
              <a:lnSpc>
                <a:spcPct val="120000"/>
              </a:lnSpc>
            </a:pPr>
            <a:r>
              <a:rPr lang="ar-EG" sz="1600" dirty="0" smtClean="0">
                <a:latin typeface="Times New Roman" panose="02020603050405020304" pitchFamily="18" charset="0"/>
                <a:cs typeface="Times New Roman" panose="02020603050405020304" pitchFamily="18" charset="0"/>
              </a:rPr>
              <a:t>خامسا- أنواع التفاعلات داخل الحكومة الرقمية</a:t>
            </a:r>
          </a:p>
          <a:p>
            <a:pPr algn="r">
              <a:lnSpc>
                <a:spcPct val="120000"/>
              </a:lnSpc>
            </a:pPr>
            <a:r>
              <a:rPr lang="ar-EG" sz="1600" dirty="0" smtClean="0">
                <a:latin typeface="Times New Roman" panose="02020603050405020304" pitchFamily="18" charset="0"/>
                <a:cs typeface="Times New Roman" panose="02020603050405020304" pitchFamily="18" charset="0"/>
              </a:rPr>
              <a:t>سادسا- مزايا الحكومة الرقمية </a:t>
            </a:r>
          </a:p>
          <a:p>
            <a:pPr algn="r">
              <a:lnSpc>
                <a:spcPct val="120000"/>
              </a:lnSpc>
            </a:pPr>
            <a:r>
              <a:rPr lang="ar-EG" sz="1600" dirty="0" smtClean="0">
                <a:latin typeface="Times New Roman" panose="02020603050405020304" pitchFamily="18" charset="0"/>
                <a:cs typeface="Times New Roman" panose="02020603050405020304" pitchFamily="18" charset="0"/>
              </a:rPr>
              <a:t>سابعا- سلبيات  الحكومة الرقمية</a:t>
            </a: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smtClean="0">
                <a:solidFill>
                  <a:srgbClr val="FF0000"/>
                </a:solidFill>
                <a:latin typeface="Times New Roman" panose="02020603050405020304" pitchFamily="18" charset="0"/>
                <a:cs typeface="Times New Roman" panose="02020603050405020304" pitchFamily="18" charset="0"/>
              </a:rPr>
              <a:t>محاور المحاضرة</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a:off x="9019284" y="292227"/>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32156"/>
    </mc:Choice>
    <mc:Fallback xmlns="">
      <p:transition spd="slow" advTm="1321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أولا- تعريف الحكومة الرقمية</a:t>
            </a:r>
            <a:endParaRPr lang="en-US" dirty="0"/>
          </a:p>
        </p:txBody>
      </p:sp>
      <p:sp>
        <p:nvSpPr>
          <p:cNvPr id="3" name="عنصر نائب للمحتوى 2"/>
          <p:cNvSpPr>
            <a:spLocks noGrp="1"/>
          </p:cNvSpPr>
          <p:nvPr>
            <p:ph idx="1"/>
          </p:nvPr>
        </p:nvSpPr>
        <p:spPr>
          <a:xfrm>
            <a:off x="92597" y="1469984"/>
            <a:ext cx="11933499" cy="5000263"/>
          </a:xfrm>
        </p:spPr>
        <p:txBody>
          <a:bodyPr/>
          <a:lstStyle/>
          <a:p>
            <a:pPr marL="0" indent="0" algn="just" rtl="1">
              <a:buNone/>
            </a:pPr>
            <a:endParaRPr lang="ar-EG" dirty="0" smtClean="0">
              <a:solidFill>
                <a:schemeClr val="bg1"/>
              </a:solidFill>
            </a:endParaRPr>
          </a:p>
          <a:p>
            <a:pPr marL="0" indent="0" algn="just" rtl="1">
              <a:buNone/>
            </a:pPr>
            <a:endParaRPr lang="ar-EG" dirty="0">
              <a:solidFill>
                <a:schemeClr val="bg1"/>
              </a:solidFill>
            </a:endParaRPr>
          </a:p>
          <a:p>
            <a:pPr marL="0" indent="0" algn="just" rtl="1">
              <a:buNone/>
            </a:pPr>
            <a:r>
              <a:rPr lang="ar-EG" dirty="0" smtClean="0"/>
              <a:t>هناك عدد من التعريفات للحكومة الرقمية؛ فقد عرفتها الأمم المتحدة بأنها « استخدام تكنولوجيا المعلومات والاتصالات لتقديم الخدمات الحكومية بشكل أكثر فعالية وكفاءة للمواطنين والشركات»</a:t>
            </a:r>
          </a:p>
          <a:p>
            <a:pPr marL="0" indent="0" algn="just" rtl="1">
              <a:buNone/>
            </a:pPr>
            <a:endParaRPr lang="ar-EG" dirty="0" smtClean="0"/>
          </a:p>
          <a:p>
            <a:pPr marL="0" indent="0" algn="just" rtl="1">
              <a:buNone/>
            </a:pPr>
            <a:r>
              <a:rPr lang="ar-EG" dirty="0" smtClean="0"/>
              <a:t>وعرفها البنك الدولي بأنها « استخدام الأجهزة الحكومية لتقنيات المعلومات (مثل الشبكات واسعة النطاق، الانترنت، و </a:t>
            </a:r>
            <a:r>
              <a:rPr lang="ar-EG" dirty="0"/>
              <a:t>الحوسبة المتنقلة) التي لديها إمكانية التغيير في العلاقة مع المواطنين وقطاع الأعمال وباقي الجهات الحكومية.</a:t>
            </a:r>
            <a:r>
              <a:rPr lang="ar-EG" dirty="0" smtClean="0"/>
              <a:t> </a:t>
            </a:r>
          </a:p>
        </p:txBody>
      </p:sp>
      <p:pic>
        <p:nvPicPr>
          <p:cNvPr id="6" name="Picture 5"/>
          <p:cNvPicPr>
            <a:picLocks noChangeAspect="1"/>
          </p:cNvPicPr>
          <p:nvPr/>
        </p:nvPicPr>
        <p:blipFill>
          <a:blip r:embed="rId2"/>
          <a:stretch>
            <a:fillRect/>
          </a:stretch>
        </p:blipFill>
        <p:spPr>
          <a:xfrm>
            <a:off x="9019284" y="225599"/>
            <a:ext cx="2956816" cy="1383912"/>
          </a:xfrm>
          <a:prstGeom prst="rect">
            <a:avLst/>
          </a:prstGeom>
        </p:spPr>
      </p:pic>
    </p:spTree>
    <p:extLst>
      <p:ext uri="{BB962C8B-B14F-4D97-AF65-F5344CB8AC3E}">
        <p14:creationId xmlns:p14="http://schemas.microsoft.com/office/powerpoint/2010/main" val="205035794"/>
      </p:ext>
    </p:extLst>
  </p:cSld>
  <p:clrMapOvr>
    <a:masterClrMapping/>
  </p:clrMapOvr>
  <mc:AlternateContent xmlns:mc="http://schemas.openxmlformats.org/markup-compatibility/2006" xmlns:p14="http://schemas.microsoft.com/office/powerpoint/2010/main">
    <mc:Choice Requires="p14">
      <p:transition spd="slow" p14:dur="2000" advTm="143867"/>
    </mc:Choice>
    <mc:Fallback xmlns="">
      <p:transition spd="slow" advTm="1438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229600" y="441713"/>
            <a:ext cx="2956816" cy="1383912"/>
          </a:xfrm>
          <a:prstGeom prst="rect">
            <a:avLst/>
          </a:prstGeom>
        </p:spPr>
      </p:pic>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p:txBody>
          <a:bodyPr/>
          <a:lstStyle/>
          <a:p>
            <a:pPr marL="0" lvl="0" indent="0" algn="just" rtl="1">
              <a:buNone/>
            </a:pPr>
            <a:endParaRPr lang="ar-EG" dirty="0" smtClean="0">
              <a:solidFill>
                <a:prstClr val="white"/>
              </a:solidFill>
            </a:endParaRPr>
          </a:p>
          <a:p>
            <a:pPr marL="0" lvl="0" indent="0" algn="just" rtl="1">
              <a:buNone/>
            </a:pPr>
            <a:r>
              <a:rPr lang="ar-EG" dirty="0" smtClean="0"/>
              <a:t>أما </a:t>
            </a:r>
            <a:r>
              <a:rPr lang="ar-EG" dirty="0"/>
              <a:t>منظمة التعاون والتنمية الاقتصادية </a:t>
            </a:r>
            <a:r>
              <a:rPr lang="en-US" dirty="0" smtClean="0"/>
              <a:t>OECD</a:t>
            </a:r>
            <a:r>
              <a:rPr lang="ar-EG" dirty="0" smtClean="0"/>
              <a:t> تعرفها </a:t>
            </a:r>
            <a:r>
              <a:rPr lang="ar-EG" dirty="0"/>
              <a:t>بأنها «استخدام تكنولوجيا المعلومات والاتصالات، وخصوصا الإنترنت للوصول إلى حكومات أفضل</a:t>
            </a:r>
            <a:r>
              <a:rPr lang="ar-EG" dirty="0" smtClean="0"/>
              <a:t>»</a:t>
            </a:r>
          </a:p>
          <a:p>
            <a:pPr marL="0" lvl="0" indent="0" algn="just" rtl="1">
              <a:buNone/>
            </a:pPr>
            <a:endParaRPr lang="ar-EG" dirty="0"/>
          </a:p>
          <a:p>
            <a:pPr marL="0" lvl="0" indent="0" algn="just" rtl="1">
              <a:buNone/>
            </a:pPr>
            <a:r>
              <a:rPr lang="ar-EG" dirty="0"/>
              <a:t>ووفقا للاتحاد الأوروبي يستخدم مصطلح الحكومة الالكترونية أو الحكومة الرقمية للتعبير عن تطبيق تكنولوجيا المعلومات والاتصالات </a:t>
            </a:r>
            <a:r>
              <a:rPr lang="en-US" dirty="0"/>
              <a:t> ( ICT) </a:t>
            </a:r>
            <a:r>
              <a:rPr lang="ar-EG" dirty="0"/>
              <a:t>لتحسين الخدمات العامة وزيادة مشاركة المواطنين في الحكومة الديمقراطية.</a:t>
            </a:r>
            <a:endParaRPr lang="en-US" dirty="0"/>
          </a:p>
          <a:p>
            <a:endParaRPr lang="en-US" dirty="0"/>
          </a:p>
        </p:txBody>
      </p:sp>
    </p:spTree>
    <p:extLst>
      <p:ext uri="{BB962C8B-B14F-4D97-AF65-F5344CB8AC3E}">
        <p14:creationId xmlns:p14="http://schemas.microsoft.com/office/powerpoint/2010/main" val="1317568845"/>
      </p:ext>
    </p:extLst>
  </p:cSld>
  <p:clrMapOvr>
    <a:masterClrMapping/>
  </p:clrMapOvr>
  <mc:AlternateContent xmlns:mc="http://schemas.openxmlformats.org/markup-compatibility/2006" xmlns:p14="http://schemas.microsoft.com/office/powerpoint/2010/main">
    <mc:Choice Requires="p14">
      <p:transition spd="slow" p14:dur="2000" advTm="124870"/>
    </mc:Choice>
    <mc:Fallback xmlns="">
      <p:transition spd="slow" advTm="12487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419466" cy="4801314"/>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just" rtl="1"/>
            <a:endParaRPr lang="ar-EG" dirty="0">
              <a:solidFill>
                <a:srgbClr val="2D3956"/>
              </a:solidFill>
              <a:latin typeface="Times New Roman" panose="02020603050405020304" pitchFamily="18" charset="0"/>
              <a:cs typeface="Times New Roman" panose="02020603050405020304" pitchFamily="18" charset="0"/>
            </a:endParaRP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just" rtl="1"/>
            <a:endParaRPr lang="ar-EG" dirty="0">
              <a:solidFill>
                <a:srgbClr val="2D3956"/>
              </a:solidFill>
              <a:latin typeface="Times New Roman" panose="02020603050405020304" pitchFamily="18" charset="0"/>
              <a:cs typeface="Times New Roman" panose="02020603050405020304" pitchFamily="18" charset="0"/>
            </a:endParaRP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just" rtl="1"/>
            <a:endParaRPr lang="ar-EG" dirty="0">
              <a:solidFill>
                <a:srgbClr val="2D3956"/>
              </a:solidFill>
              <a:latin typeface="Times New Roman" panose="02020603050405020304" pitchFamily="18" charset="0"/>
              <a:cs typeface="Times New Roman" panose="02020603050405020304" pitchFamily="18" charset="0"/>
            </a:endParaRPr>
          </a:p>
          <a:p>
            <a:pPr algn="just" rtl="1"/>
            <a:r>
              <a:rPr lang="ar-EG" dirty="0" smtClean="0">
                <a:solidFill>
                  <a:srgbClr val="2D3956"/>
                </a:solidFill>
                <a:latin typeface="Times New Roman" panose="02020603050405020304" pitchFamily="18" charset="0"/>
                <a:cs typeface="Times New Roman" panose="02020603050405020304" pitchFamily="18" charset="0"/>
              </a:rPr>
              <a:t>ومن جماع التعريفات السابقة نستطيع استنتاج أن هناك وسيلة تنقل الحكومة من العالم التقليدي إلى العالم الرقمي وهي اعتمادها على تكنولوجيا المعلومات والاتصالات عندما تقوم بدورها في اشباع الحاجات العامة؛ حيث تتمكن من فعل ذلك بطريقة ملاءمة وتتسم بالكفاءة والجودة .</a:t>
            </a:r>
          </a:p>
          <a:p>
            <a:pPr algn="just" rtl="1"/>
            <a:r>
              <a:rPr lang="ar-EG" dirty="0" smtClean="0">
                <a:solidFill>
                  <a:srgbClr val="2D3956"/>
                </a:solidFill>
                <a:latin typeface="Times New Roman" panose="02020603050405020304" pitchFamily="18" charset="0"/>
                <a:cs typeface="Times New Roman" panose="02020603050405020304" pitchFamily="18" charset="0"/>
              </a:rPr>
              <a:t>وبالتالي فإن هذا هو المعيار المميز للحكومة الرقمية عن الحكومة التقليدية، ويمكن أن نطلق عليه معيار الوسيلة المستخدمة.</a:t>
            </a: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8594" y="1685495"/>
            <a:ext cx="4962525" cy="250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a:blip r:embed="rId3"/>
          <a:stretch>
            <a:fillRect/>
          </a:stretch>
        </p:blipFill>
        <p:spPr>
          <a:xfrm>
            <a:off x="9141466" y="195975"/>
            <a:ext cx="2956816" cy="138391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75392"/>
    </mc:Choice>
    <mc:Fallback xmlns="">
      <p:transition advTm="17539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462987" y="960700"/>
            <a:ext cx="11227443" cy="5312778"/>
          </a:xfrm>
        </p:spPr>
        <p:txBody>
          <a:bodyPr>
            <a:normAutofit/>
          </a:bodyPr>
          <a:lstStyle/>
          <a:p>
            <a:pPr marL="0" indent="0" algn="ctr">
              <a:buNone/>
            </a:pPr>
            <a:r>
              <a:rPr lang="ar-EG" sz="3900" b="1" dirty="0" smtClean="0">
                <a:solidFill>
                  <a:srgbClr val="FF0000"/>
                </a:solidFill>
              </a:rPr>
              <a:t>ثانيا- نشأة فكرة الحكومة الرقمية </a:t>
            </a:r>
          </a:p>
          <a:p>
            <a:pPr marL="0" indent="0" algn="r">
              <a:buNone/>
            </a:pPr>
            <a:endParaRPr lang="ar-EG" dirty="0" smtClean="0">
              <a:solidFill>
                <a:schemeClr val="bg1"/>
              </a:solidFill>
            </a:endParaRPr>
          </a:p>
          <a:p>
            <a:pPr marL="0" indent="0" algn="r">
              <a:buNone/>
            </a:pPr>
            <a:endParaRPr lang="ar-EG" dirty="0" smtClean="0">
              <a:solidFill>
                <a:schemeClr val="bg1"/>
              </a:solidFill>
            </a:endParaRPr>
          </a:p>
          <a:p>
            <a:pPr marL="0" indent="0" algn="r">
              <a:buNone/>
            </a:pPr>
            <a:r>
              <a:rPr lang="ar-EG" dirty="0" smtClean="0"/>
              <a:t>ظهرت فكرة الحكومة الالكترونية عام 1975 في إحدى روايات الخيال العلمي المنشورة للروائي   . </a:t>
            </a:r>
            <a:r>
              <a:rPr lang="en-US" dirty="0" smtClean="0"/>
              <a:t>The Shockwave Rider</a:t>
            </a:r>
            <a:r>
              <a:rPr lang="ar-EG" dirty="0" smtClean="0"/>
              <a:t>  وهي رواية </a:t>
            </a:r>
            <a:r>
              <a:rPr lang="en-US" dirty="0" smtClean="0"/>
              <a:t>John Brunner</a:t>
            </a:r>
            <a:r>
              <a:rPr lang="ar-EG" dirty="0" smtClean="0"/>
              <a:t>جون برنر</a:t>
            </a:r>
          </a:p>
          <a:p>
            <a:pPr marL="0" indent="0" algn="r">
              <a:buNone/>
            </a:pPr>
            <a:r>
              <a:rPr lang="ar-EG" dirty="0" smtClean="0"/>
              <a:t> </a:t>
            </a:r>
          </a:p>
          <a:p>
            <a:pPr marL="0" indent="0" algn="r">
              <a:buNone/>
            </a:pPr>
            <a:r>
              <a:rPr lang="ar-EG" dirty="0" smtClean="0"/>
              <a:t>وتدور حول حكومة تتحكم في شعبها بواسطة شبكة حاسوب عملاقة تتضمن كل البيانات   الخاصة بأفراد هذا الشعب.</a:t>
            </a:r>
          </a:p>
        </p:txBody>
      </p:sp>
      <p:pic>
        <p:nvPicPr>
          <p:cNvPr id="4" name="Picture 3"/>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3588431652"/>
      </p:ext>
    </p:extLst>
  </p:cSld>
  <p:clrMapOvr>
    <a:masterClrMapping/>
  </p:clrMapOvr>
  <mc:AlternateContent xmlns:mc="http://schemas.openxmlformats.org/markup-compatibility/2006" xmlns:p14="http://schemas.microsoft.com/office/powerpoint/2010/main">
    <mc:Choice Requires="p14">
      <p:transition spd="slow" p14:dur="2000" advTm="96038"/>
    </mc:Choice>
    <mc:Fallback xmlns="">
      <p:transition spd="slow" advTm="9603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235184" y="306776"/>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endParaRPr lang="ar-EG" dirty="0">
              <a:solidFill>
                <a:schemeClr val="bg1"/>
              </a:solidFill>
            </a:endParaRPr>
          </a:p>
          <a:p>
            <a:pPr marL="0" indent="0" algn="just" rtl="1">
              <a:buNone/>
            </a:pPr>
            <a:r>
              <a:rPr lang="ar-EG" dirty="0" smtClean="0"/>
              <a:t>ثم بدأ تطبيق مفهوم الحكومة الرقمية في أواسط الثمانينات في الدول الاسكندنافية بفضل      البروفيسور </a:t>
            </a:r>
            <a:r>
              <a:rPr lang="ar-EG" dirty="0" err="1" smtClean="0"/>
              <a:t>لارس</a:t>
            </a:r>
            <a:r>
              <a:rPr lang="ar-EG" dirty="0" smtClean="0"/>
              <a:t> </a:t>
            </a:r>
            <a:r>
              <a:rPr lang="en-US" dirty="0" smtClean="0"/>
              <a:t>Lars</a:t>
            </a:r>
            <a:r>
              <a:rPr lang="ar-EG" dirty="0" smtClean="0"/>
              <a:t> من الدنمارك وذلك </a:t>
            </a:r>
            <a:r>
              <a:rPr lang="ar-EG" dirty="0"/>
              <a:t>من خلال ربط القرى </a:t>
            </a:r>
            <a:r>
              <a:rPr lang="ar-EG" dirty="0" smtClean="0"/>
              <a:t>البعيدة بالمركز، وأطلق عليها وقتها القرى الالكترونية </a:t>
            </a:r>
            <a:r>
              <a:rPr lang="en-US" dirty="0" smtClean="0"/>
              <a:t>Electronic villages</a:t>
            </a:r>
            <a:r>
              <a:rPr lang="ar-EG" dirty="0" smtClean="0"/>
              <a:t>.  </a:t>
            </a:r>
            <a:endParaRPr lang="en-US" dirty="0"/>
          </a:p>
        </p:txBody>
      </p:sp>
    </p:spTree>
    <p:extLst>
      <p:ext uri="{BB962C8B-B14F-4D97-AF65-F5344CB8AC3E}">
        <p14:creationId xmlns:p14="http://schemas.microsoft.com/office/powerpoint/2010/main" val="4203095115"/>
      </p:ext>
    </p:extLst>
  </p:cSld>
  <p:clrMapOvr>
    <a:masterClrMapping/>
  </p:clrMapOvr>
  <mc:AlternateContent xmlns:mc="http://schemas.openxmlformats.org/markup-compatibility/2006" xmlns:p14="http://schemas.microsoft.com/office/powerpoint/2010/main">
    <mc:Choice Requires="p14">
      <p:transition spd="slow" p14:dur="2000" advTm="64873"/>
    </mc:Choice>
    <mc:Fallback xmlns="">
      <p:transition spd="slow" advTm="6487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t>وفي عام 1992 أشار الرئيس الأمريكي الأسبق كلينتون أثناء حملته الانتخابية إلى أهمية التكنولوجيا في نقل المعلومات وأنه سوف يؤسس عليها الإدارة الجديدة .</a:t>
            </a:r>
          </a:p>
          <a:p>
            <a:pPr marL="0" indent="0" algn="r" rtl="1">
              <a:buNone/>
            </a:pPr>
            <a:endParaRPr lang="ar-EG" dirty="0"/>
          </a:p>
          <a:p>
            <a:pPr marL="0" indent="0" algn="just" rtl="1">
              <a:buNone/>
            </a:pPr>
            <a:r>
              <a:rPr lang="ar-EG" dirty="0" smtClean="0"/>
              <a:t>وفي عام 1993 أصدر نائب الرئيس الأمريكي آل جور </a:t>
            </a:r>
            <a:r>
              <a:rPr lang="en-US" dirty="0" smtClean="0"/>
              <a:t> Al Gore</a:t>
            </a:r>
            <a:r>
              <a:rPr lang="ar-EG" dirty="0" smtClean="0"/>
              <a:t>تقريرا يتضمن خارطة طريق لتحسين الأداء الحكومي والاعتماد على تكنولوجيا المعلومات في الوصول إلى هذا الهدف.</a:t>
            </a:r>
          </a:p>
          <a:p>
            <a:pPr marL="0" indent="0" algn="r" rtl="1">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561887" y="230188"/>
            <a:ext cx="2956816" cy="1383912"/>
          </a:xfrm>
          <a:prstGeom prst="rect">
            <a:avLst/>
          </a:prstGeom>
        </p:spPr>
      </p:pic>
    </p:spTree>
    <p:extLst>
      <p:ext uri="{BB962C8B-B14F-4D97-AF65-F5344CB8AC3E}">
        <p14:creationId xmlns:p14="http://schemas.microsoft.com/office/powerpoint/2010/main" val="1818779250"/>
      </p:ext>
    </p:extLst>
  </p:cSld>
  <p:clrMapOvr>
    <a:masterClrMapping/>
  </p:clrMapOvr>
  <mc:AlternateContent xmlns:mc="http://schemas.openxmlformats.org/markup-compatibility/2006" xmlns:p14="http://schemas.microsoft.com/office/powerpoint/2010/main">
    <mc:Choice Requires="p14">
      <p:transition spd="slow" p14:dur="2000" advTm="121598"/>
    </mc:Choice>
    <mc:Fallback xmlns="">
      <p:transition spd="slow" advTm="12159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714484" y="230188"/>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r>
              <a:rPr lang="ar-EG" dirty="0" smtClean="0"/>
              <a:t>وفي عام 1995 بدأت هيئة البريد المركزي في ولاية فلوريدا بالولايات المتحدة الأمريكية في تطبيق فكرة الحكومة الرقمية.</a:t>
            </a:r>
          </a:p>
          <a:p>
            <a:pPr marL="0" indent="0" algn="r" rtl="1">
              <a:buNone/>
            </a:pPr>
            <a:endParaRPr lang="ar-EG" dirty="0"/>
          </a:p>
          <a:p>
            <a:pPr marL="0" indent="0" algn="r" rtl="1">
              <a:buNone/>
            </a:pPr>
            <a:r>
              <a:rPr lang="ar-EG" dirty="0" smtClean="0"/>
              <a:t>وفي عام 2000 قدم وزير الدولة لشؤون مجلس الوزراء في انجلترا إطارا استراتيجيا لتحول الادارة البريطانية إلى الحكومة الرقمية بشكل كامل بحلول عام 2005.</a:t>
            </a:r>
          </a:p>
          <a:p>
            <a:pPr marL="0" indent="0" algn="r" rtl="1">
              <a:buNone/>
            </a:pPr>
            <a:r>
              <a:rPr lang="ar-EG"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843224878"/>
      </p:ext>
    </p:extLst>
  </p:cSld>
  <p:clrMapOvr>
    <a:masterClrMapping/>
  </p:clrMapOvr>
  <mc:AlternateContent xmlns:mc="http://schemas.openxmlformats.org/markup-compatibility/2006" xmlns:p14="http://schemas.microsoft.com/office/powerpoint/2010/main">
    <mc:Choice Requires="p14">
      <p:transition spd="slow" p14:dur="2000" advTm="43291"/>
    </mc:Choice>
    <mc:Fallback xmlns="">
      <p:transition spd="slow" advTm="4329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826366" y="335950"/>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t>وفي عام 2001 وجهت منظمة التعاون والتنمية الاقتصادية </a:t>
            </a:r>
            <a:r>
              <a:rPr lang="en-US" dirty="0" smtClean="0"/>
              <a:t>OECD</a:t>
            </a:r>
            <a:r>
              <a:rPr lang="ar-EG" dirty="0" smtClean="0"/>
              <a:t> نحو عقد ندوة دولية حول الديمقراطية ركزت فيها على أهمية التكنولوجيا وتعزيز مفهوم الحكومة الرقمية، وفي ذات العام تم التصديق على مشروع الحكومة الرقمية.</a:t>
            </a:r>
          </a:p>
          <a:p>
            <a:pPr marL="0" indent="0" algn="r" rtl="1">
              <a:buNone/>
            </a:pPr>
            <a:endParaRPr lang="ar-EG" dirty="0"/>
          </a:p>
          <a:p>
            <a:pPr marL="0" indent="0" algn="just" rtl="1">
              <a:buNone/>
            </a:pPr>
            <a:r>
              <a:rPr lang="ar-EG" dirty="0" smtClean="0"/>
              <a:t>وانتشر مفهوم الحكومة الرقمية بعد ذلك بين دول العالم واصبح مطلبا عصريا لنقل الأداء الحكومي من العالم التقليدي إلى العالم الرقمي.</a:t>
            </a:r>
            <a:endParaRPr lang="en-US" dirty="0"/>
          </a:p>
        </p:txBody>
      </p:sp>
    </p:spTree>
    <p:extLst>
      <p:ext uri="{BB962C8B-B14F-4D97-AF65-F5344CB8AC3E}">
        <p14:creationId xmlns:p14="http://schemas.microsoft.com/office/powerpoint/2010/main" val="1774159562"/>
      </p:ext>
    </p:extLst>
  </p:cSld>
  <p:clrMapOvr>
    <a:masterClrMapping/>
  </p:clrMapOvr>
  <mc:AlternateContent xmlns:mc="http://schemas.openxmlformats.org/markup-compatibility/2006" xmlns:p14="http://schemas.microsoft.com/office/powerpoint/2010/main">
    <mc:Choice Requires="p14">
      <p:transition spd="slow" p14:dur="2000" advTm="50971"/>
    </mc:Choice>
    <mc:Fallback xmlns="">
      <p:transition spd="slow" advTm="5097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rtl="1"/>
            <a:r>
              <a:rPr lang="ar-EG" dirty="0" smtClean="0"/>
              <a:t>ثالثا-خصائص الحكومة الرقمية</a:t>
            </a:r>
            <a:endParaRPr lang="en-US" dirty="0"/>
          </a:p>
        </p:txBody>
      </p:sp>
      <p:sp>
        <p:nvSpPr>
          <p:cNvPr id="3" name="عنصر نائب للمحتوى 2"/>
          <p:cNvSpPr>
            <a:spLocks noGrp="1"/>
          </p:cNvSpPr>
          <p:nvPr>
            <p:ph idx="1"/>
          </p:nvPr>
        </p:nvSpPr>
        <p:spPr/>
        <p:txBody>
          <a:bodyPr>
            <a:normAutofit fontScale="92500" lnSpcReduction="10000"/>
          </a:bodyPr>
          <a:lstStyle/>
          <a:p>
            <a:pPr marL="0" indent="0" algn="r">
              <a:buNone/>
            </a:pPr>
            <a:endParaRPr lang="ar-EG" dirty="0" smtClean="0">
              <a:solidFill>
                <a:schemeClr val="bg1"/>
              </a:solidFill>
            </a:endParaRPr>
          </a:p>
          <a:p>
            <a:pPr marL="0" indent="0" algn="r">
              <a:buNone/>
            </a:pPr>
            <a:r>
              <a:rPr lang="ar-EG" dirty="0" smtClean="0"/>
              <a:t>تتميز الحكومة الرقمية بعدد من الخصائص، يمكن ذكر أهمها فيما يلي:</a:t>
            </a:r>
          </a:p>
          <a:p>
            <a:pPr marL="0" indent="0" algn="r">
              <a:buNone/>
            </a:pPr>
            <a:endParaRPr lang="ar-EG" dirty="0" smtClean="0"/>
          </a:p>
          <a:p>
            <a:pPr marL="0" indent="0" algn="just" rtl="1">
              <a:buNone/>
            </a:pPr>
            <a:r>
              <a:rPr lang="ar-EG" b="1" u="sng" dirty="0" smtClean="0"/>
              <a:t>1-تجاوز الحاجز الجغرافي: </a:t>
            </a:r>
            <a:r>
              <a:rPr lang="ar-EG" dirty="0" smtClean="0"/>
              <a:t>تقدم الخدمات الحكومية من خلال الأساليب المعتمدة على تكنولوجيا المعلومات والاتصالات مما نتج عنه امكانية وصول تلك الخدمات إلى جمهور عريض في وقت وجيز دون اعتبار لأية مسافة بين المواطن ومراكز الحكومة المختلفة.</a:t>
            </a:r>
          </a:p>
          <a:p>
            <a:pPr marL="0" indent="0" algn="just" rtl="1">
              <a:buNone/>
            </a:pPr>
            <a:endParaRPr lang="ar-EG" dirty="0" smtClean="0"/>
          </a:p>
          <a:p>
            <a:pPr marL="0" indent="0" algn="just" rtl="1">
              <a:buNone/>
            </a:pPr>
            <a:r>
              <a:rPr lang="ar-EG" b="1" u="sng" dirty="0" smtClean="0"/>
              <a:t>2- قيام الأداء الحكومي على تكنولوجيا المعلومات والاتصالات: </a:t>
            </a:r>
            <a:r>
              <a:rPr lang="ar-EG" dirty="0" smtClean="0"/>
              <a:t>ذكرنا من قبل أن السبب وراء نقل الحكومة إلى العالم الرقمي هو استخدامها لوسائل تكنولوجيا المعلومات والاتصالات في أداء أعمالها.</a:t>
            </a:r>
          </a:p>
          <a:p>
            <a:pPr marL="0" indent="0" algn="r">
              <a:buNone/>
            </a:pPr>
            <a:r>
              <a:rPr lang="ar-EG" dirty="0" smtClean="0">
                <a:solidFill>
                  <a:schemeClr val="bg1"/>
                </a:solidFill>
              </a:rPr>
              <a:t> </a:t>
            </a:r>
            <a:endParaRPr lang="en-US" dirty="0">
              <a:solidFill>
                <a:schemeClr val="bg1"/>
              </a:solidFill>
            </a:endParaRPr>
          </a:p>
        </p:txBody>
      </p:sp>
      <p:pic>
        <p:nvPicPr>
          <p:cNvPr id="5" name="Picture 4"/>
          <p:cNvPicPr>
            <a:picLocks noChangeAspect="1"/>
          </p:cNvPicPr>
          <p:nvPr/>
        </p:nvPicPr>
        <p:blipFill>
          <a:blip r:embed="rId2"/>
          <a:stretch>
            <a:fillRect/>
          </a:stretch>
        </p:blipFill>
        <p:spPr>
          <a:xfrm>
            <a:off x="9235184" y="230188"/>
            <a:ext cx="2956816" cy="1383912"/>
          </a:xfrm>
          <a:prstGeom prst="rect">
            <a:avLst/>
          </a:prstGeom>
        </p:spPr>
      </p:pic>
    </p:spTree>
    <p:extLst>
      <p:ext uri="{BB962C8B-B14F-4D97-AF65-F5344CB8AC3E}">
        <p14:creationId xmlns:p14="http://schemas.microsoft.com/office/powerpoint/2010/main" val="2629654005"/>
      </p:ext>
    </p:extLst>
  </p:cSld>
  <p:clrMapOvr>
    <a:masterClrMapping/>
  </p:clrMapOvr>
  <mc:AlternateContent xmlns:mc="http://schemas.openxmlformats.org/markup-compatibility/2006" xmlns:p14="http://schemas.microsoft.com/office/powerpoint/2010/main">
    <mc:Choice Requires="p14">
      <p:transition spd="slow" p14:dur="2000" advTm="142784"/>
    </mc:Choice>
    <mc:Fallback xmlns="">
      <p:transition spd="slow" advTm="14278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235184" y="306776"/>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r>
              <a:rPr lang="ar-EG" b="1" u="sng" dirty="0" smtClean="0"/>
              <a:t>3-الاعتماد على المحرر الالكتروني والتوقيع الالكتروني بصورة أكبر من المحرر العادي أو التوقيع العادي: </a:t>
            </a:r>
            <a:r>
              <a:rPr lang="ar-EG" dirty="0" smtClean="0"/>
              <a:t>أحد أهم خصائص الحكومة الرقمية هي الاعتماد على أنظمة المعلومات في الإدارة، بما تتضمنه من سجلات الكترونية وعدم استلزام وجود المواطن في الوحدات الادارية لإنهاء المعاملة، واستخدام التوقيع الالكتروني بدلا من توقيعه العادي.</a:t>
            </a:r>
          </a:p>
          <a:p>
            <a:pPr marL="0" indent="0" algn="just" rtl="1">
              <a:buNone/>
            </a:pPr>
            <a:endParaRPr lang="ar-EG" dirty="0" smtClean="0"/>
          </a:p>
          <a:p>
            <a:pPr marL="0" indent="0" algn="just" rtl="1">
              <a:buNone/>
            </a:pPr>
            <a:r>
              <a:rPr lang="ar-EG" b="1" u="sng" dirty="0" smtClean="0"/>
              <a:t>4-استمرارية التواصل مع الجمهور: </a:t>
            </a:r>
            <a:r>
              <a:rPr lang="ar-EG" dirty="0" smtClean="0"/>
              <a:t>مكنت الحكومة الرقمية المواطن من التواصل الدائم، على مدار اليوم، مع أجهزتها المختلفة.</a:t>
            </a:r>
          </a:p>
          <a:p>
            <a:pPr marL="0" indent="0" algn="just" rtl="1">
              <a:buNone/>
            </a:pPr>
            <a:endParaRPr lang="en-US" dirty="0">
              <a:solidFill>
                <a:schemeClr val="bg1"/>
              </a:solidFill>
            </a:endParaRPr>
          </a:p>
        </p:txBody>
      </p:sp>
    </p:spTree>
    <p:extLst>
      <p:ext uri="{BB962C8B-B14F-4D97-AF65-F5344CB8AC3E}">
        <p14:creationId xmlns:p14="http://schemas.microsoft.com/office/powerpoint/2010/main" val="1172654281"/>
      </p:ext>
    </p:extLst>
  </p:cSld>
  <p:clrMapOvr>
    <a:masterClrMapping/>
  </p:clrMapOvr>
  <mc:AlternateContent xmlns:mc="http://schemas.openxmlformats.org/markup-compatibility/2006" xmlns:p14="http://schemas.microsoft.com/office/powerpoint/2010/main">
    <mc:Choice Requires="p14">
      <p:transition spd="slow" p14:dur="2000" advTm="260948"/>
    </mc:Choice>
    <mc:Fallback xmlns="">
      <p:transition spd="slow" advTm="26094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b="1" u="sng" dirty="0" smtClean="0"/>
              <a:t>4- الاعتماد على عدد أقل من الموظفين: </a:t>
            </a:r>
            <a:r>
              <a:rPr lang="ar-EG" dirty="0" smtClean="0"/>
              <a:t>ويرجع ذلك إلى </a:t>
            </a:r>
            <a:r>
              <a:rPr lang="ar-EG" dirty="0" err="1" smtClean="0"/>
              <a:t>أتمتة</a:t>
            </a:r>
            <a:r>
              <a:rPr lang="ar-EG" dirty="0" smtClean="0"/>
              <a:t> </a:t>
            </a:r>
            <a:r>
              <a:rPr lang="en-US" dirty="0" smtClean="0"/>
              <a:t>Automation</a:t>
            </a:r>
            <a:r>
              <a:rPr lang="ar-EG" dirty="0" smtClean="0"/>
              <a:t> الكثير من العمليات التي كانت تحتاج إلى العمل اليدوي أو التدخل الشخصي من الموظف لإنجازها</a:t>
            </a:r>
            <a:r>
              <a:rPr lang="ar-EG" dirty="0"/>
              <a:t>؛</a:t>
            </a:r>
            <a:r>
              <a:rPr lang="ar-EG" dirty="0" smtClean="0"/>
              <a:t> حيث أصبحت أنظمة المعلومات والاتصال  تحل محل الإنسان في القيام بالكثير من الأعمال التي كانت تتطلب تدخله شخصيا.  </a:t>
            </a:r>
          </a:p>
          <a:p>
            <a:pPr marL="0" indent="0" algn="just" rtl="1">
              <a:buNone/>
            </a:pPr>
            <a:r>
              <a:rPr lang="ar-EG" dirty="0" err="1" smtClean="0"/>
              <a:t>فالأتمتة</a:t>
            </a:r>
            <a:r>
              <a:rPr lang="ar-EG" dirty="0" smtClean="0"/>
              <a:t> تعني القيام بالعمليات آليا دون الحاجة إلى تدخل شخصي من الإنسان.</a:t>
            </a:r>
            <a:endParaRPr lang="ar-EG" dirty="0"/>
          </a:p>
          <a:p>
            <a:pPr marL="0" indent="0" algn="just" rtl="1">
              <a:buNone/>
            </a:pPr>
            <a:r>
              <a:rPr lang="ar-EG" b="1" u="sng" dirty="0" smtClean="0"/>
              <a:t>5- الشفافية في التعامل: </a:t>
            </a:r>
            <a:r>
              <a:rPr lang="ar-EG" dirty="0" smtClean="0"/>
              <a:t>ويعود ذلك إلى بيان التفاصيل الخاصة بالأعمال الحكومية في جميع مراحلها، حتى قبل البدء في تنفيذها عن طريق نشر المعلومات والبيانات الخاصة بذلك والنتائج المترتبة على الإجراءات المختلفة.</a:t>
            </a:r>
            <a:endParaRPr lang="en-US" dirty="0"/>
          </a:p>
        </p:txBody>
      </p:sp>
    </p:spTree>
    <p:extLst>
      <p:ext uri="{BB962C8B-B14F-4D97-AF65-F5344CB8AC3E}">
        <p14:creationId xmlns:p14="http://schemas.microsoft.com/office/powerpoint/2010/main" val="850949691"/>
      </p:ext>
    </p:extLst>
  </p:cSld>
  <p:clrMapOvr>
    <a:masterClrMapping/>
  </p:clrMapOvr>
  <mc:AlternateContent xmlns:mc="http://schemas.openxmlformats.org/markup-compatibility/2006" xmlns:p14="http://schemas.microsoft.com/office/powerpoint/2010/main">
    <mc:Choice Requires="p14">
      <p:transition spd="slow" p14:dur="2000" advTm="158426"/>
    </mc:Choice>
    <mc:Fallback xmlns="">
      <p:transition spd="slow" advTm="15842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714484" y="306776"/>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endParaRPr lang="ar-EG" dirty="0" smtClean="0">
              <a:solidFill>
                <a:schemeClr val="bg1"/>
              </a:solidFill>
            </a:endParaRPr>
          </a:p>
          <a:p>
            <a:pPr marL="0" indent="0" algn="r" rtl="1">
              <a:buNone/>
            </a:pPr>
            <a:r>
              <a:rPr lang="ar-EG" b="1" u="sng" dirty="0" smtClean="0"/>
              <a:t>6-سرعة التنسيق بين الجهات الإدارية المختلفة عندما يتطلب انجاز العمل الحكومي تدخل أكثر من جهة منها.</a:t>
            </a:r>
          </a:p>
          <a:p>
            <a:pPr marL="0" indent="0" algn="r" rtl="1">
              <a:buNone/>
            </a:pPr>
            <a:endParaRPr lang="ar-EG" dirty="0"/>
          </a:p>
          <a:p>
            <a:pPr marL="0" indent="0" algn="r" rtl="1">
              <a:buNone/>
            </a:pPr>
            <a:r>
              <a:rPr lang="ar-EG" b="1" u="sng" dirty="0" smtClean="0"/>
              <a:t>7-تقليل وقت المعاملة والجهد المبذول في انجازها والنفقات اللازمة لذلك.</a:t>
            </a:r>
            <a:endParaRPr lang="en-US" b="1" u="sng" dirty="0"/>
          </a:p>
        </p:txBody>
      </p:sp>
    </p:spTree>
    <p:extLst>
      <p:ext uri="{BB962C8B-B14F-4D97-AF65-F5344CB8AC3E}">
        <p14:creationId xmlns:p14="http://schemas.microsoft.com/office/powerpoint/2010/main" val="1882950245"/>
      </p:ext>
    </p:extLst>
  </p:cSld>
  <p:clrMapOvr>
    <a:masterClrMapping/>
  </p:clrMapOvr>
  <mc:AlternateContent xmlns:mc="http://schemas.openxmlformats.org/markup-compatibility/2006" xmlns:p14="http://schemas.microsoft.com/office/powerpoint/2010/main">
    <mc:Choice Requires="p14">
      <p:transition spd="slow" p14:dur="2000" advTm="104947"/>
    </mc:Choice>
    <mc:Fallback xmlns="">
      <p:transition spd="slow" advTm="10494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رابعا- أهداف الحكومة الرقمية </a:t>
            </a:r>
            <a:endParaRPr lang="en-US" dirty="0"/>
          </a:p>
        </p:txBody>
      </p:sp>
      <p:sp>
        <p:nvSpPr>
          <p:cNvPr id="3" name="عنصر نائب للمحتوى 2"/>
          <p:cNvSpPr>
            <a:spLocks noGrp="1"/>
          </p:cNvSpPr>
          <p:nvPr>
            <p:ph idx="1"/>
          </p:nvPr>
        </p:nvSpPr>
        <p:spPr/>
        <p:txBody>
          <a:bodyPr/>
          <a:lstStyle/>
          <a:p>
            <a:pPr marL="0" indent="0" algn="r" rtl="1">
              <a:buNone/>
            </a:pPr>
            <a:r>
              <a:rPr lang="ar-EG" dirty="0" smtClean="0"/>
              <a:t>هناك عدد من الأهداف التي تسعى الدول إلى تحقيقها من خلال الحكومة الرقمية، ويمكن بيان أهمها على النحو التالي:</a:t>
            </a:r>
          </a:p>
          <a:p>
            <a:pPr marL="0" indent="0" algn="r" rtl="1">
              <a:buNone/>
            </a:pPr>
            <a:endParaRPr lang="ar-EG" dirty="0"/>
          </a:p>
          <a:p>
            <a:pPr marL="0" indent="0" algn="just" rtl="1">
              <a:buNone/>
            </a:pPr>
            <a:r>
              <a:rPr lang="ar-EG" b="1" u="sng" dirty="0" smtClean="0"/>
              <a:t>1- تحسين الأداء الحكومي: </a:t>
            </a:r>
            <a:r>
              <a:rPr lang="ar-EG" dirty="0" smtClean="0"/>
              <a:t>ويتحقق ذلك بفضل سرعة أنظمة الاتصالات وتكنولوجيا المعلومات في التنسيق بين الجهات المختلفة وأداء الأعمال بصورة أكثر كفاءة وبشكل شفاف مع قابلية المحاسبة.</a:t>
            </a:r>
          </a:p>
          <a:p>
            <a:pPr marL="0" indent="0" algn="just" rtl="1">
              <a:buNone/>
            </a:pPr>
            <a:endParaRPr lang="ar-EG" dirty="0">
              <a:solidFill>
                <a:schemeClr val="bg1"/>
              </a:solidFill>
            </a:endParaRPr>
          </a:p>
          <a:p>
            <a:pPr marL="0" indent="0" algn="just" rtl="1">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9019284" y="0"/>
            <a:ext cx="2956816" cy="1383912"/>
          </a:xfrm>
          <a:prstGeom prst="rect">
            <a:avLst/>
          </a:prstGeom>
        </p:spPr>
      </p:pic>
    </p:spTree>
    <p:extLst>
      <p:ext uri="{BB962C8B-B14F-4D97-AF65-F5344CB8AC3E}">
        <p14:creationId xmlns:p14="http://schemas.microsoft.com/office/powerpoint/2010/main" val="3826068858"/>
      </p:ext>
    </p:extLst>
  </p:cSld>
  <p:clrMapOvr>
    <a:masterClrMapping/>
  </p:clrMapOvr>
  <mc:AlternateContent xmlns:mc="http://schemas.openxmlformats.org/markup-compatibility/2006" xmlns:p14="http://schemas.microsoft.com/office/powerpoint/2010/main">
    <mc:Choice Requires="p14">
      <p:transition spd="slow" p14:dur="2000" advTm="158036"/>
    </mc:Choice>
    <mc:Fallback xmlns="">
      <p:transition spd="slow" advTm="15803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019284" y="335950"/>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a:buNone/>
            </a:pPr>
            <a:r>
              <a:rPr lang="ar-EG" u="sng" dirty="0" smtClean="0"/>
              <a:t>2- إشباع الحاجات العامة بطريقة تلبي توقعات الأفراد.</a:t>
            </a:r>
          </a:p>
          <a:p>
            <a:pPr marL="0" indent="0" algn="r">
              <a:buNone/>
            </a:pPr>
            <a:endParaRPr lang="ar-EG" dirty="0"/>
          </a:p>
          <a:p>
            <a:pPr marL="0" indent="0" algn="r">
              <a:buNone/>
            </a:pPr>
            <a:r>
              <a:rPr lang="ar-EG" u="sng" dirty="0" smtClean="0"/>
              <a:t>3- صياغة السياسات المناسبة لتحقيق المصالح العامة والخاصة.</a:t>
            </a:r>
          </a:p>
          <a:p>
            <a:pPr marL="0" indent="0" algn="r">
              <a:buNone/>
            </a:pPr>
            <a:endParaRPr lang="ar-EG" dirty="0"/>
          </a:p>
          <a:p>
            <a:pPr marL="0" indent="0" algn="r">
              <a:buNone/>
            </a:pPr>
            <a:r>
              <a:rPr lang="ar-EG" u="sng" dirty="0" smtClean="0"/>
              <a:t>4- توفير سبل الوصول إلى الخدمات العامة بالنسبة لكافة المواطنين، أيا كانت أماكن اقامتهم داخل الدولة.</a:t>
            </a:r>
            <a:endParaRPr lang="en-US" u="sng" dirty="0"/>
          </a:p>
        </p:txBody>
      </p:sp>
    </p:spTree>
    <p:extLst>
      <p:ext uri="{BB962C8B-B14F-4D97-AF65-F5344CB8AC3E}">
        <p14:creationId xmlns:p14="http://schemas.microsoft.com/office/powerpoint/2010/main" val="1200746791"/>
      </p:ext>
    </p:extLst>
  </p:cSld>
  <p:clrMapOvr>
    <a:masterClrMapping/>
  </p:clrMapOvr>
  <mc:AlternateContent xmlns:mc="http://schemas.openxmlformats.org/markup-compatibility/2006" xmlns:p14="http://schemas.microsoft.com/office/powerpoint/2010/main">
    <mc:Choice Requires="p14">
      <p:transition spd="slow" p14:dur="2000" advTm="218524"/>
    </mc:Choice>
    <mc:Fallback xmlns="">
      <p:transition spd="slow" advTm="2185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
            </a:r>
            <a:br>
              <a:rPr lang="ar-EG" dirty="0" smtClean="0"/>
            </a:br>
            <a:r>
              <a:rPr lang="ar-EG" dirty="0" smtClean="0"/>
              <a:t>خامسا: أنوع التفاعلات داخل الحكومة الرقمية</a:t>
            </a:r>
            <a:endParaRPr lang="en-US"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r>
              <a:rPr lang="ar-EG" dirty="0" smtClean="0"/>
              <a:t>هناك عدد من التفاعلات الناشئة عن الحكومة الرقمية، وتتمثل في الآتي:</a:t>
            </a:r>
          </a:p>
          <a:p>
            <a:pPr marL="0" indent="0" algn="just" rtl="1">
              <a:buNone/>
            </a:pPr>
            <a:endParaRPr lang="ar-EG" dirty="0" smtClean="0"/>
          </a:p>
          <a:p>
            <a:pPr marL="0" indent="0" algn="just" rtl="1">
              <a:buNone/>
            </a:pPr>
            <a:r>
              <a:rPr lang="ar-EG" dirty="0" smtClean="0"/>
              <a:t> 1- علاقة الحكومة بالحكومة   </a:t>
            </a:r>
            <a:r>
              <a:rPr lang="en-US" dirty="0" smtClean="0"/>
              <a:t>Government to Government</a:t>
            </a:r>
            <a:r>
              <a:rPr lang="ar-EG" dirty="0" smtClean="0"/>
              <a:t> (</a:t>
            </a:r>
            <a:r>
              <a:rPr lang="en-US" dirty="0" smtClean="0"/>
              <a:t>G </a:t>
            </a:r>
            <a:r>
              <a:rPr lang="ar-EG" dirty="0" smtClean="0"/>
              <a:t>2</a:t>
            </a:r>
            <a:r>
              <a:rPr lang="en-US" dirty="0" smtClean="0"/>
              <a:t> G</a:t>
            </a:r>
            <a:r>
              <a:rPr lang="ar-EG" dirty="0" smtClean="0"/>
              <a:t>)</a:t>
            </a:r>
          </a:p>
          <a:p>
            <a:pPr marL="0" indent="0" algn="just" rtl="1">
              <a:buNone/>
            </a:pPr>
            <a:r>
              <a:rPr lang="ar-EG" dirty="0" smtClean="0"/>
              <a:t> 2- </a:t>
            </a:r>
            <a:r>
              <a:rPr lang="ar-EG" dirty="0"/>
              <a:t>علاقة الحكومة بالموظف</a:t>
            </a:r>
            <a:r>
              <a:rPr lang="en-US" dirty="0"/>
              <a:t>Government to Employee  </a:t>
            </a:r>
            <a:r>
              <a:rPr lang="ar-EG" dirty="0"/>
              <a:t> </a:t>
            </a:r>
            <a:r>
              <a:rPr lang="en-US" dirty="0"/>
              <a:t>(G2E)</a:t>
            </a:r>
            <a:endParaRPr lang="en-US" dirty="0" smtClean="0"/>
          </a:p>
          <a:p>
            <a:pPr marL="0" indent="0" algn="just" rtl="1">
              <a:buNone/>
            </a:pPr>
            <a:r>
              <a:rPr lang="ar-EG" dirty="0" smtClean="0"/>
              <a:t>3-علاقة الحكومة بالمواطن </a:t>
            </a:r>
            <a:r>
              <a:rPr lang="en-US" dirty="0"/>
              <a:t>Government to citizen</a:t>
            </a:r>
            <a:r>
              <a:rPr lang="ar-EG" dirty="0"/>
              <a:t> (</a:t>
            </a:r>
            <a:r>
              <a:rPr lang="en-US" dirty="0"/>
              <a:t>G2C</a:t>
            </a:r>
            <a:r>
              <a:rPr lang="ar-EG" dirty="0"/>
              <a:t>)،</a:t>
            </a:r>
            <a:r>
              <a:rPr lang="ar-EG" dirty="0" smtClean="0"/>
              <a:t> </a:t>
            </a:r>
          </a:p>
          <a:p>
            <a:pPr marL="0" indent="0" algn="just" rtl="1">
              <a:buNone/>
            </a:pPr>
            <a:r>
              <a:rPr lang="ar-EG" dirty="0" smtClean="0"/>
              <a:t>4-علاقة الحكومة بقطاع الأعمال </a:t>
            </a:r>
            <a:r>
              <a:rPr lang="en-US" dirty="0"/>
              <a:t>Government to Business </a:t>
            </a:r>
            <a:r>
              <a:rPr lang="ar-EG" dirty="0"/>
              <a:t>(</a:t>
            </a:r>
            <a:r>
              <a:rPr lang="en-US" dirty="0"/>
              <a:t>G2B</a:t>
            </a:r>
            <a:r>
              <a:rPr lang="ar-EG" dirty="0"/>
              <a:t>) </a:t>
            </a:r>
            <a:endParaRPr lang="en-US" dirty="0" smtClean="0"/>
          </a:p>
        </p:txBody>
      </p:sp>
      <p:pic>
        <p:nvPicPr>
          <p:cNvPr id="6" name="Picture 5"/>
          <p:cNvPicPr>
            <a:picLocks noChangeAspect="1"/>
          </p:cNvPicPr>
          <p:nvPr/>
        </p:nvPicPr>
        <p:blipFill>
          <a:blip r:embed="rId2"/>
          <a:stretch>
            <a:fillRect/>
          </a:stretch>
        </p:blipFill>
        <p:spPr>
          <a:xfrm>
            <a:off x="9019284" y="-150535"/>
            <a:ext cx="2956816" cy="1383912"/>
          </a:xfrm>
          <a:prstGeom prst="rect">
            <a:avLst/>
          </a:prstGeom>
        </p:spPr>
      </p:pic>
    </p:spTree>
    <p:extLst>
      <p:ext uri="{BB962C8B-B14F-4D97-AF65-F5344CB8AC3E}">
        <p14:creationId xmlns:p14="http://schemas.microsoft.com/office/powerpoint/2010/main" val="3827645171"/>
      </p:ext>
    </p:extLst>
  </p:cSld>
  <p:clrMapOvr>
    <a:masterClrMapping/>
  </p:clrMapOvr>
  <mc:AlternateContent xmlns:mc="http://schemas.openxmlformats.org/markup-compatibility/2006" xmlns:p14="http://schemas.microsoft.com/office/powerpoint/2010/main">
    <mc:Choice Requires="p14">
      <p:transition spd="slow" p14:dur="2000" advTm="153099"/>
    </mc:Choice>
    <mc:Fallback xmlns="">
      <p:transition spd="slow" advTm="15309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200" dirty="0">
                <a:solidFill>
                  <a:prstClr val="white"/>
                </a:solidFill>
                <a:latin typeface="Calibri"/>
                <a:ea typeface="+mn-ea"/>
                <a:cs typeface="Arial"/>
              </a:rPr>
              <a:t> </a:t>
            </a:r>
            <a:r>
              <a:rPr lang="ar-EG" sz="3200" dirty="0" smtClean="0">
                <a:solidFill>
                  <a:prstClr val="white"/>
                </a:solidFill>
                <a:latin typeface="Calibri"/>
                <a:ea typeface="+mn-ea"/>
                <a:cs typeface="Arial"/>
              </a:rPr>
              <a:t/>
            </a:r>
            <a:br>
              <a:rPr lang="ar-EG" sz="3200" dirty="0" smtClean="0">
                <a:solidFill>
                  <a:prstClr val="white"/>
                </a:solidFill>
                <a:latin typeface="Calibri"/>
                <a:ea typeface="+mn-ea"/>
                <a:cs typeface="Arial"/>
              </a:rPr>
            </a:br>
            <a:r>
              <a:rPr lang="ar-EG" sz="3200" dirty="0">
                <a:solidFill>
                  <a:prstClr val="white"/>
                </a:solidFill>
                <a:latin typeface="Calibri"/>
                <a:ea typeface="+mn-ea"/>
                <a:cs typeface="Arial"/>
              </a:rPr>
              <a:t/>
            </a:r>
            <a:br>
              <a:rPr lang="ar-EG" sz="3200" dirty="0">
                <a:solidFill>
                  <a:prstClr val="white"/>
                </a:solidFill>
                <a:latin typeface="Calibri"/>
                <a:ea typeface="+mn-ea"/>
                <a:cs typeface="Arial"/>
              </a:rPr>
            </a:br>
            <a:r>
              <a:rPr lang="ar-EG" sz="3200" dirty="0" smtClean="0">
                <a:solidFill>
                  <a:prstClr val="white"/>
                </a:solidFill>
                <a:latin typeface="Calibri"/>
                <a:ea typeface="+mn-ea"/>
                <a:cs typeface="Arial"/>
              </a:rPr>
              <a:t/>
            </a:r>
            <a:br>
              <a:rPr lang="ar-EG" sz="3200" dirty="0" smtClean="0">
                <a:solidFill>
                  <a:prstClr val="white"/>
                </a:solidFill>
                <a:latin typeface="Calibri"/>
                <a:ea typeface="+mn-ea"/>
                <a:cs typeface="Arial"/>
              </a:rPr>
            </a:br>
            <a:r>
              <a:rPr lang="ar-EG" sz="3200" dirty="0" smtClean="0">
                <a:latin typeface="Calibri"/>
                <a:ea typeface="+mn-ea"/>
                <a:cs typeface="Arial"/>
              </a:rPr>
              <a:t>1- </a:t>
            </a:r>
            <a:r>
              <a:rPr lang="ar-EG" sz="3200" dirty="0">
                <a:latin typeface="Calibri"/>
                <a:ea typeface="+mn-ea"/>
                <a:cs typeface="Arial"/>
              </a:rPr>
              <a:t>علاقة الحكومة بالحكومة   </a:t>
            </a:r>
            <a:r>
              <a:rPr lang="en-US" sz="3200" dirty="0">
                <a:latin typeface="Calibri"/>
                <a:ea typeface="+mn-ea"/>
                <a:cs typeface="+mn-cs"/>
              </a:rPr>
              <a:t>Government to Government</a:t>
            </a:r>
            <a:r>
              <a:rPr lang="ar-EG" sz="3200" dirty="0">
                <a:latin typeface="Calibri"/>
                <a:ea typeface="+mn-ea"/>
                <a:cs typeface="Arial"/>
              </a:rPr>
              <a:t> (</a:t>
            </a:r>
            <a:r>
              <a:rPr lang="en-US" sz="3200" dirty="0">
                <a:latin typeface="Calibri"/>
                <a:ea typeface="+mn-ea"/>
                <a:cs typeface="+mn-cs"/>
              </a:rPr>
              <a:t>G </a:t>
            </a:r>
            <a:r>
              <a:rPr lang="ar-EG" sz="3200" dirty="0">
                <a:latin typeface="Calibri"/>
                <a:ea typeface="+mn-ea"/>
                <a:cs typeface="Arial"/>
              </a:rPr>
              <a:t>2</a:t>
            </a:r>
            <a:r>
              <a:rPr lang="en-US" sz="3200" dirty="0">
                <a:latin typeface="Calibri"/>
                <a:ea typeface="+mn-ea"/>
                <a:cs typeface="+mn-cs"/>
              </a:rPr>
              <a:t> G</a:t>
            </a:r>
            <a:r>
              <a:rPr lang="ar-EG" sz="3200" dirty="0">
                <a:latin typeface="Calibri"/>
                <a:ea typeface="+mn-ea"/>
                <a:cs typeface="Arial"/>
              </a:rPr>
              <a:t>)</a:t>
            </a:r>
            <a:r>
              <a:rPr lang="ar-EG" sz="3200" dirty="0">
                <a:solidFill>
                  <a:prstClr val="white"/>
                </a:solidFill>
                <a:latin typeface="Calibri"/>
                <a:ea typeface="+mn-ea"/>
                <a:cs typeface="Arial"/>
              </a:rPr>
              <a:t/>
            </a:r>
            <a:br>
              <a:rPr lang="ar-EG" sz="3200" dirty="0">
                <a:solidFill>
                  <a:prstClr val="white"/>
                </a:solidFill>
                <a:latin typeface="Calibri"/>
                <a:ea typeface="+mn-ea"/>
                <a:cs typeface="Arial"/>
              </a:rPr>
            </a:br>
            <a:endParaRPr lang="en-US" sz="3200" dirty="0">
              <a:solidFill>
                <a:schemeClr val="bg1"/>
              </a:solidFill>
            </a:endParaRPr>
          </a:p>
        </p:txBody>
      </p:sp>
      <p:sp>
        <p:nvSpPr>
          <p:cNvPr id="3" name="عنصر نائب للمحتوى 2"/>
          <p:cNvSpPr>
            <a:spLocks noGrp="1"/>
          </p:cNvSpPr>
          <p:nvPr>
            <p:ph idx="1"/>
          </p:nvPr>
        </p:nvSpPr>
        <p:spPr/>
        <p:txBody>
          <a:bodyPr/>
          <a:lstStyle/>
          <a:p>
            <a:pPr marL="0" indent="0" algn="r">
              <a:buNone/>
            </a:pPr>
            <a:endParaRPr lang="ar-EG" dirty="0" smtClean="0">
              <a:solidFill>
                <a:schemeClr val="bg1"/>
              </a:solidFill>
            </a:endParaRPr>
          </a:p>
          <a:p>
            <a:pPr marL="0" indent="0" algn="just" rtl="1">
              <a:buNone/>
            </a:pPr>
            <a:endParaRPr lang="ar-EG" dirty="0" smtClean="0">
              <a:solidFill>
                <a:schemeClr val="bg1"/>
              </a:solidFill>
            </a:endParaRPr>
          </a:p>
          <a:p>
            <a:pPr marL="0" indent="0" algn="just" rtl="1">
              <a:buNone/>
            </a:pPr>
            <a:r>
              <a:rPr lang="ar-EG" dirty="0" smtClean="0"/>
              <a:t>تعبر هذه العلاقة عن الاتصال بين الجهات الإدارية داخل الحكومة ويتضمن ذلك نقل البيانات والمعلومات بين هذه الجهات من خلال نظم معلومات واتصالات وقواعد بيانات حكومية؛</a:t>
            </a:r>
            <a:r>
              <a:rPr lang="ar-EG" dirty="0"/>
              <a:t> </a:t>
            </a:r>
            <a:r>
              <a:rPr lang="ar-EG" dirty="0" smtClean="0"/>
              <a:t>مما يعمل على تحسين تنسيق العمل الحكومي وتوحيد الجهود نحو تحقيق أهداف الدولة وتنفيذ سياستها، ويؤدي ذلك بالضرورة إلى: </a:t>
            </a:r>
            <a:endParaRPr lang="en-US" dirty="0"/>
          </a:p>
        </p:txBody>
      </p:sp>
      <p:pic>
        <p:nvPicPr>
          <p:cNvPr id="6" name="Picture 5"/>
          <p:cNvPicPr>
            <a:picLocks noChangeAspect="1"/>
          </p:cNvPicPr>
          <p:nvPr/>
        </p:nvPicPr>
        <p:blipFill>
          <a:blip r:embed="rId2"/>
          <a:stretch>
            <a:fillRect/>
          </a:stretch>
        </p:blipFill>
        <p:spPr>
          <a:xfrm>
            <a:off x="9391722" y="-102409"/>
            <a:ext cx="2956816" cy="1383912"/>
          </a:xfrm>
          <a:prstGeom prst="rect">
            <a:avLst/>
          </a:prstGeom>
        </p:spPr>
      </p:pic>
    </p:spTree>
    <p:extLst>
      <p:ext uri="{BB962C8B-B14F-4D97-AF65-F5344CB8AC3E}">
        <p14:creationId xmlns:p14="http://schemas.microsoft.com/office/powerpoint/2010/main" val="3601610018"/>
      </p:ext>
    </p:extLst>
  </p:cSld>
  <p:clrMapOvr>
    <a:masterClrMapping/>
  </p:clrMapOvr>
  <mc:AlternateContent xmlns:mc="http://schemas.openxmlformats.org/markup-compatibility/2006" xmlns:p14="http://schemas.microsoft.com/office/powerpoint/2010/main">
    <mc:Choice Requires="p14">
      <p:transition spd="slow" p14:dur="2000" advTm="92822"/>
    </mc:Choice>
    <mc:Fallback xmlns="">
      <p:transition spd="slow" advTm="9282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p:txBody>
          <a:bodyPr/>
          <a:lstStyle/>
          <a:p>
            <a:pPr marL="0" indent="0" algn="r">
              <a:buNone/>
            </a:pPr>
            <a:r>
              <a:rPr lang="ar-EG" dirty="0" smtClean="0"/>
              <a:t>(أ)- تقليل وقت انجاز المعاملة </a:t>
            </a:r>
          </a:p>
          <a:p>
            <a:pPr marL="0" indent="0" algn="r">
              <a:buNone/>
            </a:pPr>
            <a:endParaRPr lang="ar-EG" dirty="0"/>
          </a:p>
          <a:p>
            <a:pPr marL="0" indent="0" algn="r">
              <a:buNone/>
            </a:pPr>
            <a:r>
              <a:rPr lang="ar-EG" dirty="0" smtClean="0"/>
              <a:t>(ب)- تقليل التكاليف المطلوبة لإنجاز المعاملة </a:t>
            </a:r>
          </a:p>
          <a:p>
            <a:pPr marL="0" indent="0" algn="r">
              <a:buNone/>
            </a:pPr>
            <a:endParaRPr lang="ar-EG" dirty="0"/>
          </a:p>
          <a:p>
            <a:pPr marL="0" indent="0" algn="r">
              <a:buNone/>
            </a:pPr>
            <a:r>
              <a:rPr lang="ar-EG" dirty="0" smtClean="0"/>
              <a:t>(ج)-زيادة كفاءة أداء الادارة </a:t>
            </a:r>
            <a:endParaRPr lang="en-US" dirty="0"/>
          </a:p>
        </p:txBody>
      </p:sp>
      <p:pic>
        <p:nvPicPr>
          <p:cNvPr id="6" name="Picture 5"/>
          <p:cNvPicPr>
            <a:picLocks noChangeAspect="1"/>
          </p:cNvPicPr>
          <p:nvPr/>
        </p:nvPicPr>
        <p:blipFill>
          <a:blip r:embed="rId2"/>
          <a:stretch>
            <a:fillRect/>
          </a:stretch>
        </p:blipFill>
        <p:spPr>
          <a:xfrm>
            <a:off x="8794956" y="306776"/>
            <a:ext cx="2956816" cy="1383912"/>
          </a:xfrm>
          <a:prstGeom prst="rect">
            <a:avLst/>
          </a:prstGeom>
        </p:spPr>
      </p:pic>
    </p:spTree>
    <p:extLst>
      <p:ext uri="{BB962C8B-B14F-4D97-AF65-F5344CB8AC3E}">
        <p14:creationId xmlns:p14="http://schemas.microsoft.com/office/powerpoint/2010/main" val="1540097370"/>
      </p:ext>
    </p:extLst>
  </p:cSld>
  <p:clrMapOvr>
    <a:masterClrMapping/>
  </p:clrMapOvr>
  <mc:AlternateContent xmlns:mc="http://schemas.openxmlformats.org/markup-compatibility/2006" xmlns:p14="http://schemas.microsoft.com/office/powerpoint/2010/main">
    <mc:Choice Requires="p14">
      <p:transition spd="slow" p14:dur="2000" advTm="138664"/>
    </mc:Choice>
    <mc:Fallback xmlns="">
      <p:transition spd="slow" advTm="13866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200" dirty="0">
                <a:solidFill>
                  <a:prstClr val="white"/>
                </a:solidFill>
                <a:latin typeface="Calibri"/>
                <a:ea typeface="+mn-ea"/>
                <a:cs typeface="Arial"/>
              </a:rPr>
              <a:t> </a:t>
            </a:r>
            <a:r>
              <a:rPr lang="ar-EG" sz="3200" dirty="0" smtClean="0">
                <a:solidFill>
                  <a:prstClr val="white"/>
                </a:solidFill>
                <a:latin typeface="Calibri"/>
                <a:ea typeface="+mn-ea"/>
                <a:cs typeface="Arial"/>
              </a:rPr>
              <a:t> </a:t>
            </a:r>
            <a:br>
              <a:rPr lang="ar-EG" sz="3200" dirty="0" smtClean="0">
                <a:solidFill>
                  <a:prstClr val="white"/>
                </a:solidFill>
                <a:latin typeface="Calibri"/>
                <a:ea typeface="+mn-ea"/>
                <a:cs typeface="Arial"/>
              </a:rPr>
            </a:br>
            <a:r>
              <a:rPr lang="ar-EG" sz="3200" dirty="0">
                <a:solidFill>
                  <a:prstClr val="white"/>
                </a:solidFill>
                <a:latin typeface="Calibri"/>
                <a:ea typeface="+mn-ea"/>
                <a:cs typeface="Arial"/>
              </a:rPr>
              <a:t/>
            </a:r>
            <a:br>
              <a:rPr lang="ar-EG" sz="3200" dirty="0">
                <a:solidFill>
                  <a:prstClr val="white"/>
                </a:solidFill>
                <a:latin typeface="Calibri"/>
                <a:ea typeface="+mn-ea"/>
                <a:cs typeface="Arial"/>
              </a:rPr>
            </a:br>
            <a:r>
              <a:rPr lang="ar-EG" sz="3200" dirty="0" smtClean="0">
                <a:latin typeface="Calibri"/>
                <a:ea typeface="+mn-ea"/>
                <a:cs typeface="Arial"/>
              </a:rPr>
              <a:t>2-علاقة </a:t>
            </a:r>
            <a:r>
              <a:rPr lang="ar-EG" sz="3200" dirty="0">
                <a:latin typeface="Calibri"/>
                <a:ea typeface="+mn-ea"/>
                <a:cs typeface="Arial"/>
              </a:rPr>
              <a:t>الحكومة بالموظف</a:t>
            </a:r>
            <a:r>
              <a:rPr lang="en-US" sz="3200" dirty="0">
                <a:latin typeface="Calibri"/>
                <a:ea typeface="+mn-ea"/>
                <a:cs typeface="+mn-cs"/>
              </a:rPr>
              <a:t>Government to Employee  </a:t>
            </a:r>
            <a:r>
              <a:rPr lang="ar-EG" sz="3200" dirty="0">
                <a:latin typeface="Calibri"/>
                <a:ea typeface="+mn-ea"/>
                <a:cs typeface="Arial"/>
              </a:rPr>
              <a:t> </a:t>
            </a:r>
            <a:r>
              <a:rPr lang="en-US" sz="3200" dirty="0">
                <a:latin typeface="Calibri"/>
                <a:ea typeface="+mn-ea"/>
                <a:cs typeface="+mn-cs"/>
              </a:rPr>
              <a:t>(G2E)</a:t>
            </a:r>
            <a:r>
              <a:rPr lang="en-US" sz="3200" dirty="0">
                <a:solidFill>
                  <a:prstClr val="white"/>
                </a:solidFill>
                <a:latin typeface="Calibri"/>
                <a:ea typeface="+mn-ea"/>
                <a:cs typeface="+mn-cs"/>
              </a:rPr>
              <a:t/>
            </a:r>
            <a:br>
              <a:rPr lang="en-US" sz="3200" dirty="0">
                <a:solidFill>
                  <a:prstClr val="white"/>
                </a:solidFill>
                <a:latin typeface="Calibri"/>
                <a:ea typeface="+mn-ea"/>
                <a:cs typeface="+mn-cs"/>
              </a:rPr>
            </a:br>
            <a:endParaRPr lang="en-US" sz="3200"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r>
              <a:rPr lang="ar-EG" dirty="0" smtClean="0"/>
              <a:t>تعد هذه العلاقة في الواقع مجموعة فرعية عن المجموعة السابقة الخاصة بعلاقة الحكومة بالحكومة، وتنطوي على مجموعة الخدمات والمعلومات والأنشطة التي تقدمها الحكومة إلى الموظفين العاملين لديها.</a:t>
            </a:r>
          </a:p>
          <a:p>
            <a:pPr marL="0" indent="0" algn="just" rtl="1">
              <a:buNone/>
            </a:pPr>
            <a:endParaRPr lang="ar-EG" dirty="0"/>
          </a:p>
          <a:p>
            <a:pPr marL="0" indent="0" algn="just" rtl="1">
              <a:buNone/>
            </a:pPr>
            <a:r>
              <a:rPr lang="ar-EG" dirty="0" smtClean="0"/>
              <a:t>وبالتالي فهي تعبر عن علاقة الحكومة بالموظفين لدى الجهات الإدارية المختلفة.</a:t>
            </a:r>
          </a:p>
          <a:p>
            <a:pPr marL="0" indent="0" algn="just" rtl="1">
              <a:buNone/>
            </a:pPr>
            <a:r>
              <a:rPr lang="ar-EG" dirty="0" smtClean="0">
                <a:solidFill>
                  <a:schemeClr val="bg1"/>
                </a:solidFill>
              </a:rPr>
              <a:t>  </a:t>
            </a: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9019284" y="-83158"/>
            <a:ext cx="2956816" cy="1383912"/>
          </a:xfrm>
          <a:prstGeom prst="rect">
            <a:avLst/>
          </a:prstGeom>
        </p:spPr>
      </p:pic>
    </p:spTree>
    <p:extLst>
      <p:ext uri="{BB962C8B-B14F-4D97-AF65-F5344CB8AC3E}">
        <p14:creationId xmlns:p14="http://schemas.microsoft.com/office/powerpoint/2010/main" val="153244834"/>
      </p:ext>
    </p:extLst>
  </p:cSld>
  <p:clrMapOvr>
    <a:masterClrMapping/>
  </p:clrMapOvr>
  <mc:AlternateContent xmlns:mc="http://schemas.openxmlformats.org/markup-compatibility/2006" xmlns:p14="http://schemas.microsoft.com/office/powerpoint/2010/main">
    <mc:Choice Requires="p14">
      <p:transition spd="slow" p14:dur="2000" advTm="92020"/>
    </mc:Choice>
    <mc:Fallback xmlns="">
      <p:transition spd="slow" advTm="9202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t>ومن ذلك على سبيل المثال، تقديم طلب للحصول على إجازة عبر النظام المعلوماتي المخصص لهذا الغرض والتحقق من رصيد الإجازات والحصول على إفادات ببيان حالة الموظف وتلقي التدريب والتعلم المستمر وتقديم الشكاوى.</a:t>
            </a:r>
          </a:p>
          <a:p>
            <a:pPr marL="0" indent="0" algn="r" rtl="1">
              <a:buNone/>
            </a:pPr>
            <a:endParaRPr lang="ar-EG" dirty="0"/>
          </a:p>
          <a:p>
            <a:pPr marL="0" indent="0" algn="just" rtl="1">
              <a:buNone/>
            </a:pPr>
            <a:r>
              <a:rPr lang="ar-EG" dirty="0" smtClean="0"/>
              <a:t>وبوجه عام تنطوي علاقة الحكومة بالموظف على كل المسائل التي تهم الموظف باعتباره المورد البشري الذي تعتمد عليه الحكومة بصفة أساسية في تنفيذ مهامها المختلفة.</a:t>
            </a:r>
            <a:endParaRPr lang="en-US" dirty="0"/>
          </a:p>
        </p:txBody>
      </p:sp>
    </p:spTree>
    <p:extLst>
      <p:ext uri="{BB962C8B-B14F-4D97-AF65-F5344CB8AC3E}">
        <p14:creationId xmlns:p14="http://schemas.microsoft.com/office/powerpoint/2010/main" val="3190907031"/>
      </p:ext>
    </p:extLst>
  </p:cSld>
  <p:clrMapOvr>
    <a:masterClrMapping/>
  </p:clrMapOvr>
  <mc:AlternateContent xmlns:mc="http://schemas.openxmlformats.org/markup-compatibility/2006" xmlns:p14="http://schemas.microsoft.com/office/powerpoint/2010/main">
    <mc:Choice Requires="p14">
      <p:transition spd="slow" p14:dur="2000" advTm="169210"/>
    </mc:Choice>
    <mc:Fallback xmlns="">
      <p:transition spd="slow" advTm="16921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600" dirty="0" smtClean="0"/>
              <a:t/>
            </a:r>
            <a:br>
              <a:rPr lang="ar-EG" sz="3600" dirty="0" smtClean="0"/>
            </a:br>
            <a:r>
              <a:rPr lang="ar-EG" sz="3600" dirty="0" smtClean="0"/>
              <a:t/>
            </a:r>
            <a:br>
              <a:rPr lang="ar-EG" sz="3600" dirty="0" smtClean="0"/>
            </a:br>
            <a:r>
              <a:rPr lang="ar-EG" sz="3600" dirty="0" smtClean="0">
                <a:solidFill>
                  <a:schemeClr val="bg1"/>
                </a:solidFill>
              </a:rPr>
              <a:t/>
            </a:r>
            <a:br>
              <a:rPr lang="ar-EG" sz="3600" dirty="0" smtClean="0">
                <a:solidFill>
                  <a:schemeClr val="bg1"/>
                </a:solidFill>
              </a:rPr>
            </a:br>
            <a:r>
              <a:rPr lang="ar-EG" sz="3600" dirty="0" smtClean="0"/>
              <a:t>3</a:t>
            </a:r>
            <a:r>
              <a:rPr lang="ar-EG" sz="3600" dirty="0" smtClean="0">
                <a:latin typeface="Calibri"/>
                <a:ea typeface="+mn-ea"/>
                <a:cs typeface="Arial"/>
              </a:rPr>
              <a:t>-علاقة </a:t>
            </a:r>
            <a:r>
              <a:rPr lang="ar-EG" sz="3600" dirty="0">
                <a:latin typeface="Calibri"/>
                <a:ea typeface="+mn-ea"/>
                <a:cs typeface="Arial"/>
              </a:rPr>
              <a:t>الحكومة بالمواطن </a:t>
            </a:r>
            <a:r>
              <a:rPr lang="en-US" sz="3600" dirty="0">
                <a:latin typeface="Calibri"/>
                <a:ea typeface="+mn-ea"/>
                <a:cs typeface="+mn-cs"/>
              </a:rPr>
              <a:t>Government to citizen</a:t>
            </a:r>
            <a:r>
              <a:rPr lang="ar-EG" sz="3600" dirty="0">
                <a:latin typeface="Calibri"/>
                <a:ea typeface="+mn-ea"/>
                <a:cs typeface="Arial"/>
              </a:rPr>
              <a:t> (</a:t>
            </a:r>
            <a:r>
              <a:rPr lang="en-US" sz="3600" dirty="0">
                <a:latin typeface="Calibri"/>
                <a:ea typeface="+mn-ea"/>
                <a:cs typeface="+mn-cs"/>
              </a:rPr>
              <a:t>G2C</a:t>
            </a:r>
            <a:r>
              <a:rPr lang="ar-EG" sz="3600" dirty="0" smtClean="0">
                <a:latin typeface="Calibri"/>
                <a:ea typeface="+mn-ea"/>
                <a:cs typeface="Arial"/>
              </a:rPr>
              <a:t>)</a:t>
            </a:r>
            <a:r>
              <a:rPr lang="ar-EG" sz="3600" dirty="0" smtClean="0">
                <a:solidFill>
                  <a:prstClr val="white"/>
                </a:solidFill>
                <a:latin typeface="Calibri"/>
                <a:ea typeface="+mn-ea"/>
                <a:cs typeface="Arial"/>
              </a:rPr>
              <a:t> </a:t>
            </a:r>
            <a:r>
              <a:rPr lang="ar-EG" sz="3600" dirty="0">
                <a:solidFill>
                  <a:prstClr val="white"/>
                </a:solidFill>
                <a:latin typeface="Calibri"/>
                <a:ea typeface="+mn-ea"/>
                <a:cs typeface="Arial"/>
              </a:rPr>
              <a:t/>
            </a:r>
            <a:br>
              <a:rPr lang="ar-EG" sz="3600" dirty="0">
                <a:solidFill>
                  <a:prstClr val="white"/>
                </a:solidFill>
                <a:latin typeface="Calibri"/>
                <a:ea typeface="+mn-ea"/>
                <a:cs typeface="Arial"/>
              </a:rPr>
            </a:br>
            <a:endParaRPr lang="en-US" sz="3600" dirty="0"/>
          </a:p>
        </p:txBody>
      </p:sp>
      <p:sp>
        <p:nvSpPr>
          <p:cNvPr id="3" name="عنصر نائب للمحتوى 2"/>
          <p:cNvSpPr>
            <a:spLocks noGrp="1"/>
          </p:cNvSpPr>
          <p:nvPr>
            <p:ph idx="1"/>
          </p:nvPr>
        </p:nvSpPr>
        <p:spPr>
          <a:xfrm>
            <a:off x="381965" y="1759352"/>
            <a:ext cx="11239017" cy="4417611"/>
          </a:xfrm>
        </p:spPr>
        <p:txBody>
          <a:bodyPr/>
          <a:lstStyle/>
          <a:p>
            <a:pPr marL="0" indent="0" algn="r">
              <a:buNone/>
            </a:pPr>
            <a:endParaRPr lang="ar-EG" dirty="0" smtClean="0"/>
          </a:p>
          <a:p>
            <a:pPr marL="0" indent="0" algn="r">
              <a:buNone/>
            </a:pPr>
            <a:r>
              <a:rPr lang="ar-EG" dirty="0" smtClean="0"/>
              <a:t>الهدف الاساسي للحكومة هو خدمة المواطن من خلال العمل على توفير احتياجاته عبر وسائل سهلة الوصول وبأقل جهد وتكلفة بسيطة.</a:t>
            </a:r>
          </a:p>
          <a:p>
            <a:pPr marL="0" indent="0" algn="r">
              <a:buNone/>
            </a:pPr>
            <a:endParaRPr lang="ar-EG" dirty="0"/>
          </a:p>
          <a:p>
            <a:pPr marL="0" indent="0" algn="r">
              <a:buNone/>
            </a:pPr>
            <a:r>
              <a:rPr lang="ar-EG" dirty="0" smtClean="0"/>
              <a:t>لذا تشغل العلاقة بين الحكومة والمواطن الحيز الأوسع من عمل الحكومة الرقمية. </a:t>
            </a:r>
            <a:endParaRPr lang="en-US" dirty="0"/>
          </a:p>
        </p:txBody>
      </p:sp>
      <p:pic>
        <p:nvPicPr>
          <p:cNvPr id="6" name="Picture 5"/>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676428672"/>
      </p:ext>
    </p:extLst>
  </p:cSld>
  <p:clrMapOvr>
    <a:masterClrMapping/>
  </p:clrMapOvr>
  <mc:AlternateContent xmlns:mc="http://schemas.openxmlformats.org/markup-compatibility/2006" xmlns:p14="http://schemas.microsoft.com/office/powerpoint/2010/main">
    <mc:Choice Requires="p14">
      <p:transition spd="slow" p14:dur="2000" advTm="64863"/>
    </mc:Choice>
    <mc:Fallback xmlns="">
      <p:transition spd="slow" advTm="6486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t>وتنطوي هذه العلاقة على التواصل بين الحكومة والمواطن لتقديم الخدمات العامة وما يرتبط بذلك من مسائل أخرى، ابتداء من مرحلة ما قبل تقديم الخدمة وحتى ما بعد تنفيذها، ويشمل ذلك على وجه الخصوص:</a:t>
            </a:r>
          </a:p>
          <a:p>
            <a:pPr marL="0" indent="0" algn="r" rtl="1">
              <a:buNone/>
            </a:pPr>
            <a:endParaRPr lang="ar-EG" dirty="0"/>
          </a:p>
          <a:p>
            <a:pPr marL="0" indent="0" algn="just" rtl="1">
              <a:buNone/>
            </a:pPr>
            <a:r>
              <a:rPr lang="ar-EG" dirty="0" smtClean="0"/>
              <a:t>(أ)- اتاحة البيانات اللازمة للخدمات والأنشطة الحكومية المختلفة من خلال المواقع والتطبيقات الحكومية </a:t>
            </a:r>
          </a:p>
          <a:p>
            <a:pPr marL="0" indent="0" algn="r" rtl="1">
              <a:buNone/>
            </a:pPr>
            <a:endParaRPr lang="ar-EG" dirty="0"/>
          </a:p>
          <a:p>
            <a:pPr marL="0" indent="0" algn="just" rtl="1">
              <a:buNone/>
            </a:pPr>
            <a:r>
              <a:rPr lang="ar-EG" dirty="0" smtClean="0"/>
              <a:t>(ب)- توفير وسيلة سهلة للمواطن للاستعلام عن كل ما يتعلق بالخدمة التي يرغب في الحصول عليها.</a:t>
            </a:r>
            <a:endParaRPr lang="en-US" dirty="0"/>
          </a:p>
        </p:txBody>
      </p:sp>
    </p:spTree>
    <p:extLst>
      <p:ext uri="{BB962C8B-B14F-4D97-AF65-F5344CB8AC3E}">
        <p14:creationId xmlns:p14="http://schemas.microsoft.com/office/powerpoint/2010/main" val="2105221950"/>
      </p:ext>
    </p:extLst>
  </p:cSld>
  <p:clrMapOvr>
    <a:masterClrMapping/>
  </p:clrMapOvr>
  <mc:AlternateContent xmlns:mc="http://schemas.openxmlformats.org/markup-compatibility/2006" xmlns:p14="http://schemas.microsoft.com/office/powerpoint/2010/main">
    <mc:Choice Requires="p14">
      <p:transition spd="slow" p14:dur="2000" advTm="78413"/>
    </mc:Choice>
    <mc:Fallback xmlns="">
      <p:transition spd="slow" advTm="7841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a:buNone/>
            </a:pPr>
            <a:r>
              <a:rPr lang="ar-EG" dirty="0" smtClean="0"/>
              <a:t>(جـ)- بيان الخطوات اللازمة لإنجاز الخدمة من خلال الموقع أو التطبيق الحكومي</a:t>
            </a:r>
          </a:p>
          <a:p>
            <a:pPr marL="0" indent="0" algn="r">
              <a:buNone/>
            </a:pPr>
            <a:endParaRPr lang="ar-EG" dirty="0"/>
          </a:p>
          <a:p>
            <a:pPr marL="0" indent="0" algn="r">
              <a:buNone/>
            </a:pPr>
            <a:r>
              <a:rPr lang="ar-EG" dirty="0" smtClean="0"/>
              <a:t>(د)- توفير وسيلة الدفع الالكترونية الآمنة</a:t>
            </a:r>
          </a:p>
          <a:p>
            <a:pPr marL="0" indent="0" algn="r">
              <a:buNone/>
            </a:pPr>
            <a:endParaRPr lang="ar-EG" dirty="0"/>
          </a:p>
          <a:p>
            <a:pPr marL="0" indent="0" algn="r">
              <a:buNone/>
            </a:pPr>
            <a:r>
              <a:rPr lang="ar-EG" dirty="0" smtClean="0"/>
              <a:t>(هـ)- توفير وسيلة للمواطن تمكنه من متابعة تنفيذ الخدمة </a:t>
            </a:r>
          </a:p>
          <a:p>
            <a:pPr marL="0" indent="0" algn="r">
              <a:buNone/>
            </a:pPr>
            <a:endParaRPr lang="ar-EG" dirty="0"/>
          </a:p>
          <a:p>
            <a:pPr marL="0" indent="0" algn="r">
              <a:buNone/>
            </a:pPr>
            <a:r>
              <a:rPr lang="ar-EG" dirty="0" smtClean="0"/>
              <a:t>(و)- تقديم المقترحات والشكاوى بعد اتمام تنفيذ الخدمة   </a:t>
            </a:r>
            <a:endParaRPr lang="en-US" dirty="0"/>
          </a:p>
        </p:txBody>
      </p:sp>
    </p:spTree>
    <p:extLst>
      <p:ext uri="{BB962C8B-B14F-4D97-AF65-F5344CB8AC3E}">
        <p14:creationId xmlns:p14="http://schemas.microsoft.com/office/powerpoint/2010/main" val="3469845017"/>
      </p:ext>
    </p:extLst>
  </p:cSld>
  <p:clrMapOvr>
    <a:masterClrMapping/>
  </p:clrMapOvr>
  <mc:AlternateContent xmlns:mc="http://schemas.openxmlformats.org/markup-compatibility/2006" xmlns:p14="http://schemas.microsoft.com/office/powerpoint/2010/main">
    <mc:Choice Requires="p14">
      <p:transition spd="slow" p14:dur="2000" advTm="252633"/>
    </mc:Choice>
    <mc:Fallback xmlns="">
      <p:transition spd="slow" advTm="25263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600" dirty="0" smtClean="0"/>
              <a:t/>
            </a:r>
            <a:br>
              <a:rPr lang="ar-EG" sz="3600" dirty="0" smtClean="0"/>
            </a:br>
            <a:r>
              <a:rPr lang="ar-EG" sz="3600" dirty="0" smtClean="0"/>
              <a:t/>
            </a:r>
            <a:br>
              <a:rPr lang="ar-EG" sz="3600" dirty="0" smtClean="0"/>
            </a:br>
            <a:r>
              <a:rPr lang="ar-EG" sz="3600" dirty="0" smtClean="0"/>
              <a:t/>
            </a:r>
            <a:br>
              <a:rPr lang="ar-EG" sz="3600" dirty="0" smtClean="0"/>
            </a:br>
            <a:r>
              <a:rPr lang="ar-EG" sz="3600" dirty="0" smtClean="0">
                <a:latin typeface="Calibri"/>
                <a:ea typeface="+mn-ea"/>
                <a:cs typeface="Arial"/>
              </a:rPr>
              <a:t>4-علاقة </a:t>
            </a:r>
            <a:r>
              <a:rPr lang="ar-EG" sz="3600" dirty="0">
                <a:latin typeface="Calibri"/>
                <a:ea typeface="+mn-ea"/>
                <a:cs typeface="Arial"/>
              </a:rPr>
              <a:t>الحكومة بقطاع الأعمال </a:t>
            </a:r>
            <a:r>
              <a:rPr lang="en-US" sz="3600" dirty="0">
                <a:latin typeface="Calibri"/>
                <a:ea typeface="+mn-ea"/>
                <a:cs typeface="+mn-cs"/>
              </a:rPr>
              <a:t>Government to Business </a:t>
            </a:r>
            <a:r>
              <a:rPr lang="ar-EG" sz="3600" dirty="0">
                <a:latin typeface="Calibri"/>
                <a:ea typeface="+mn-ea"/>
                <a:cs typeface="Arial"/>
              </a:rPr>
              <a:t>(</a:t>
            </a:r>
            <a:r>
              <a:rPr lang="en-US" sz="3600" dirty="0">
                <a:latin typeface="Calibri"/>
                <a:ea typeface="+mn-ea"/>
                <a:cs typeface="+mn-cs"/>
              </a:rPr>
              <a:t>G2B</a:t>
            </a:r>
            <a:r>
              <a:rPr lang="ar-EG" sz="3600" dirty="0">
                <a:latin typeface="Calibri"/>
                <a:ea typeface="+mn-ea"/>
                <a:cs typeface="Arial"/>
              </a:rPr>
              <a:t>) </a:t>
            </a:r>
            <a:r>
              <a:rPr lang="en-US" sz="3600" dirty="0">
                <a:solidFill>
                  <a:prstClr val="white"/>
                </a:solidFill>
                <a:latin typeface="Calibri"/>
                <a:ea typeface="+mn-ea"/>
                <a:cs typeface="+mn-cs"/>
              </a:rPr>
              <a:t/>
            </a:r>
            <a:br>
              <a:rPr lang="en-US" sz="3600" dirty="0">
                <a:solidFill>
                  <a:prstClr val="white"/>
                </a:solidFill>
                <a:latin typeface="Calibri"/>
                <a:ea typeface="+mn-ea"/>
                <a:cs typeface="+mn-cs"/>
              </a:rPr>
            </a:br>
            <a:endParaRPr lang="en-US" sz="3600" dirty="0"/>
          </a:p>
        </p:txBody>
      </p:sp>
      <p:sp>
        <p:nvSpPr>
          <p:cNvPr id="3" name="عنصر نائب للمحتوى 2"/>
          <p:cNvSpPr>
            <a:spLocks noGrp="1"/>
          </p:cNvSpPr>
          <p:nvPr>
            <p:ph idx="1"/>
          </p:nvPr>
        </p:nvSpPr>
        <p:spPr>
          <a:xfrm>
            <a:off x="555585" y="2037143"/>
            <a:ext cx="11076972" cy="4139819"/>
          </a:xfrm>
        </p:spPr>
        <p:txBody>
          <a:bodyPr/>
          <a:lstStyle/>
          <a:p>
            <a:pPr marL="0" indent="0" algn="r">
              <a:buNone/>
            </a:pPr>
            <a:endParaRPr lang="ar-EG" dirty="0" smtClean="0">
              <a:solidFill>
                <a:schemeClr val="bg1"/>
              </a:solidFill>
            </a:endParaRPr>
          </a:p>
          <a:p>
            <a:pPr marL="0" indent="0" algn="r">
              <a:buNone/>
            </a:pPr>
            <a:endParaRPr lang="ar-EG" dirty="0" smtClean="0">
              <a:solidFill>
                <a:schemeClr val="bg1"/>
              </a:solidFill>
            </a:endParaRPr>
          </a:p>
          <a:p>
            <a:pPr marL="0" indent="0" algn="just" rtl="1">
              <a:buNone/>
            </a:pPr>
            <a:r>
              <a:rPr lang="ar-EG" dirty="0" smtClean="0"/>
              <a:t>تنطوي هذه العلاقة على كافة الخدمات المتبادلة بين الحكومة وقطاع الأعمال مما يعمل على تطوير هذا القطاع وعلى وجه الخصوص تطوير المؤسسات الصغيرة والمتوسطة وتنميتها، وتشمل العلاقة المذكورة بصفة خاصة المسائل التالية: </a:t>
            </a:r>
          </a:p>
          <a:p>
            <a:pPr marL="0" indent="0" algn="r">
              <a:buNone/>
            </a:pPr>
            <a:r>
              <a:rPr lang="ar-EG" dirty="0" smtClean="0">
                <a:solidFill>
                  <a:schemeClr val="bg1"/>
                </a:solidFill>
              </a:rPr>
              <a:t> </a:t>
            </a: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0" y="-100013"/>
            <a:ext cx="2956816" cy="1383912"/>
          </a:xfrm>
          <a:prstGeom prst="rect">
            <a:avLst/>
          </a:prstGeom>
        </p:spPr>
      </p:pic>
    </p:spTree>
    <p:extLst>
      <p:ext uri="{BB962C8B-B14F-4D97-AF65-F5344CB8AC3E}">
        <p14:creationId xmlns:p14="http://schemas.microsoft.com/office/powerpoint/2010/main" val="2986761327"/>
      </p:ext>
    </p:extLst>
  </p:cSld>
  <p:clrMapOvr>
    <a:masterClrMapping/>
  </p:clrMapOvr>
  <mc:AlternateContent xmlns:mc="http://schemas.openxmlformats.org/markup-compatibility/2006" xmlns:p14="http://schemas.microsoft.com/office/powerpoint/2010/main">
    <mc:Choice Requires="p14">
      <p:transition spd="slow" p14:dur="2000" advTm="56940"/>
    </mc:Choice>
    <mc:Fallback xmlns="">
      <p:transition spd="slow" advTm="5694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a:buNone/>
            </a:pPr>
            <a:endParaRPr lang="ar-EG" dirty="0">
              <a:solidFill>
                <a:schemeClr val="bg1"/>
              </a:solidFill>
            </a:endParaRPr>
          </a:p>
          <a:p>
            <a:pPr marL="0" indent="0" algn="r">
              <a:buNone/>
            </a:pPr>
            <a:r>
              <a:rPr lang="ar-EG" dirty="0" smtClean="0"/>
              <a:t>(أ)- الحصول على اللوائح والأنظمة بوجه عام المنظمة للأعمال </a:t>
            </a:r>
          </a:p>
          <a:p>
            <a:pPr marL="0" indent="0" algn="r">
              <a:buNone/>
            </a:pPr>
            <a:endParaRPr lang="ar-EG" dirty="0"/>
          </a:p>
          <a:p>
            <a:pPr marL="0" indent="0" algn="r">
              <a:buNone/>
            </a:pPr>
            <a:r>
              <a:rPr lang="ar-EG" dirty="0" smtClean="0"/>
              <a:t>(ب)- تقديم وسيلة الاستعلام عن كافة التفاصيل الخاصة بقطاع الأعمال</a:t>
            </a:r>
          </a:p>
          <a:p>
            <a:pPr marL="0" indent="0" algn="r">
              <a:buNone/>
            </a:pPr>
            <a:endParaRPr lang="ar-EG" dirty="0"/>
          </a:p>
          <a:p>
            <a:pPr marL="0" indent="0" algn="r">
              <a:buNone/>
            </a:pPr>
            <a:r>
              <a:rPr lang="ar-EG" dirty="0" smtClean="0"/>
              <a:t>(ج)- تقديم الطلبات المختلفة، كطلب الحصول على ترخيص بإقامة نشاط جديد أو تأسيس شركة </a:t>
            </a:r>
            <a:endParaRPr lang="en-US" dirty="0"/>
          </a:p>
        </p:txBody>
      </p:sp>
    </p:spTree>
    <p:extLst>
      <p:ext uri="{BB962C8B-B14F-4D97-AF65-F5344CB8AC3E}">
        <p14:creationId xmlns:p14="http://schemas.microsoft.com/office/powerpoint/2010/main" val="2369283769"/>
      </p:ext>
    </p:extLst>
  </p:cSld>
  <p:clrMapOvr>
    <a:masterClrMapping/>
  </p:clrMapOvr>
  <mc:AlternateContent xmlns:mc="http://schemas.openxmlformats.org/markup-compatibility/2006" xmlns:p14="http://schemas.microsoft.com/office/powerpoint/2010/main">
    <mc:Choice Requires="p14">
      <p:transition spd="slow" p14:dur="2000" advTm="165918"/>
    </mc:Choice>
    <mc:Fallback xmlns="">
      <p:transition spd="slow" advTm="16591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a:buNone/>
            </a:pPr>
            <a:r>
              <a:rPr lang="ar-EG" dirty="0" smtClean="0"/>
              <a:t>(د)- متابعة الطلبات المقدمة </a:t>
            </a:r>
          </a:p>
          <a:p>
            <a:pPr marL="0" indent="0" algn="r">
              <a:buNone/>
            </a:pPr>
            <a:endParaRPr lang="ar-EG" dirty="0"/>
          </a:p>
          <a:p>
            <a:pPr marL="0" indent="0" algn="r">
              <a:buNone/>
            </a:pPr>
            <a:r>
              <a:rPr lang="ar-EG" dirty="0" smtClean="0"/>
              <a:t>(هـ)- الحصول على الخدمات المطلوبة بشكل الكتروني، بحسب طبيعة الخدمة.</a:t>
            </a:r>
          </a:p>
          <a:p>
            <a:pPr marL="0" indent="0" algn="r">
              <a:buNone/>
            </a:pPr>
            <a:endParaRPr lang="ar-EG" dirty="0"/>
          </a:p>
          <a:p>
            <a:pPr marL="0" indent="0" algn="r">
              <a:buNone/>
            </a:pPr>
            <a:r>
              <a:rPr lang="ar-EG" dirty="0" smtClean="0"/>
              <a:t>(و)- توفير وسيلة الدفع الآمنة لسداد الرسوم المستحقة </a:t>
            </a:r>
          </a:p>
          <a:p>
            <a:pPr marL="0" indent="0" algn="r">
              <a:buNone/>
            </a:pPr>
            <a:endParaRPr lang="ar-EG" dirty="0"/>
          </a:p>
          <a:p>
            <a:pPr marL="0" indent="0" algn="r">
              <a:buNone/>
            </a:pPr>
            <a:r>
              <a:rPr lang="ar-EG" dirty="0" smtClean="0"/>
              <a:t>(ز)- تقديم الشكاوى والمقترحات </a:t>
            </a:r>
          </a:p>
          <a:p>
            <a:pPr marL="0" indent="0" algn="r">
              <a:buNone/>
            </a:pPr>
            <a:endParaRPr lang="en-US" dirty="0">
              <a:solidFill>
                <a:schemeClr val="bg1"/>
              </a:solidFill>
            </a:endParaRPr>
          </a:p>
        </p:txBody>
      </p:sp>
    </p:spTree>
    <p:extLst>
      <p:ext uri="{BB962C8B-B14F-4D97-AF65-F5344CB8AC3E}">
        <p14:creationId xmlns:p14="http://schemas.microsoft.com/office/powerpoint/2010/main" val="1109895209"/>
      </p:ext>
    </p:extLst>
  </p:cSld>
  <p:clrMapOvr>
    <a:masterClrMapping/>
  </p:clrMapOvr>
  <mc:AlternateContent xmlns:mc="http://schemas.openxmlformats.org/markup-compatibility/2006" xmlns:p14="http://schemas.microsoft.com/office/powerpoint/2010/main">
    <mc:Choice Requires="p14">
      <p:transition spd="slow" p14:dur="2000" advTm="95790"/>
    </mc:Choice>
    <mc:Fallback xmlns="">
      <p:transition spd="slow" advTm="9579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latin typeface="Times New Roman" panose="02020603050405020304" pitchFamily="18" charset="0"/>
                <a:cs typeface="Times New Roman" panose="02020603050405020304" pitchFamily="18" charset="0"/>
              </a:rPr>
              <a:t/>
            </a:r>
            <a:br>
              <a:rPr lang="ar-EG" dirty="0" smtClean="0">
                <a:solidFill>
                  <a:schemeClr val="bg1"/>
                </a:solidFill>
                <a:latin typeface="Times New Roman" panose="02020603050405020304" pitchFamily="18" charset="0"/>
                <a:cs typeface="Times New Roman" panose="02020603050405020304" pitchFamily="18" charset="0"/>
              </a:rPr>
            </a:br>
            <a:r>
              <a:rPr lang="ar-EG" dirty="0">
                <a:solidFill>
                  <a:schemeClr val="bg1"/>
                </a:solidFill>
                <a:latin typeface="Times New Roman" panose="02020603050405020304" pitchFamily="18" charset="0"/>
                <a:cs typeface="Times New Roman" panose="02020603050405020304" pitchFamily="18" charset="0"/>
              </a:rPr>
              <a:t/>
            </a:r>
            <a:br>
              <a:rPr lang="ar-EG" dirty="0">
                <a:solidFill>
                  <a:schemeClr val="bg1"/>
                </a:solidFill>
                <a:latin typeface="Times New Roman" panose="02020603050405020304" pitchFamily="18" charset="0"/>
                <a:cs typeface="Times New Roman" panose="02020603050405020304" pitchFamily="18" charset="0"/>
              </a:rPr>
            </a:br>
            <a:r>
              <a:rPr lang="ar-EG" dirty="0" smtClean="0">
                <a:solidFill>
                  <a:schemeClr val="bg1"/>
                </a:solidFill>
                <a:latin typeface="Times New Roman" panose="02020603050405020304" pitchFamily="18" charset="0"/>
                <a:cs typeface="Times New Roman" panose="02020603050405020304" pitchFamily="18" charset="0"/>
              </a:rPr>
              <a:t/>
            </a:r>
            <a:br>
              <a:rPr lang="ar-EG" dirty="0" smtClean="0">
                <a:solidFill>
                  <a:schemeClr val="bg1"/>
                </a:solidFill>
                <a:latin typeface="Times New Roman" panose="02020603050405020304" pitchFamily="18" charset="0"/>
                <a:cs typeface="Times New Roman" panose="02020603050405020304" pitchFamily="18" charset="0"/>
              </a:rPr>
            </a:br>
            <a:r>
              <a:rPr lang="ar-EG" dirty="0" smtClean="0">
                <a:latin typeface="Times New Roman" panose="02020603050405020304" pitchFamily="18" charset="0"/>
                <a:cs typeface="Times New Roman" panose="02020603050405020304" pitchFamily="18" charset="0"/>
              </a:rPr>
              <a:t>سادسا-مزايا </a:t>
            </a:r>
            <a:r>
              <a:rPr lang="ar-EG" dirty="0">
                <a:latin typeface="Times New Roman" panose="02020603050405020304" pitchFamily="18" charset="0"/>
                <a:cs typeface="Times New Roman" panose="02020603050405020304" pitchFamily="18" charset="0"/>
              </a:rPr>
              <a:t>الحكومة </a:t>
            </a:r>
            <a:r>
              <a:rPr lang="ar-EG" dirty="0" smtClean="0">
                <a:latin typeface="Times New Roman" panose="02020603050405020304" pitchFamily="18" charset="0"/>
                <a:cs typeface="Times New Roman" panose="02020603050405020304" pitchFamily="18" charset="0"/>
              </a:rPr>
              <a:t>الرقمية</a:t>
            </a:r>
            <a:r>
              <a:rPr lang="ar-EG" dirty="0">
                <a:latin typeface="Times New Roman" panose="02020603050405020304" pitchFamily="18" charset="0"/>
                <a:cs typeface="Times New Roman" panose="02020603050405020304" pitchFamily="18" charset="0"/>
              </a:rPr>
              <a:t/>
            </a:r>
            <a:br>
              <a:rPr lang="ar-EG" dirty="0">
                <a:latin typeface="Times New Roman" panose="02020603050405020304" pitchFamily="18" charset="0"/>
                <a:cs typeface="Times New Roman" panose="02020603050405020304" pitchFamily="18" charset="0"/>
              </a:rPr>
            </a:br>
            <a:endParaRPr lang="en-US" dirty="0"/>
          </a:p>
        </p:txBody>
      </p:sp>
      <p:sp>
        <p:nvSpPr>
          <p:cNvPr id="3" name="عنصر نائب للمحتوى 2"/>
          <p:cNvSpPr>
            <a:spLocks noGrp="1"/>
          </p:cNvSpPr>
          <p:nvPr>
            <p:ph idx="1"/>
          </p:nvPr>
        </p:nvSpPr>
        <p:spPr>
          <a:xfrm>
            <a:off x="370391" y="1909823"/>
            <a:ext cx="11320040" cy="4267140"/>
          </a:xfrm>
        </p:spPr>
        <p:txBody>
          <a:bodyPr/>
          <a:lstStyle/>
          <a:p>
            <a:pPr marL="0" indent="0" algn="just" rtl="1">
              <a:buNone/>
            </a:pPr>
            <a:r>
              <a:rPr lang="ar-EG" dirty="0" smtClean="0"/>
              <a:t>لا شك أن هناك العديد من المزايا الناتجة عن تطبيق مفهوم الحكومة الرقمية، ونذكر هنا أهم هذه المزايا:</a:t>
            </a:r>
          </a:p>
          <a:p>
            <a:pPr marL="0" indent="0" algn="just" rtl="1">
              <a:buNone/>
            </a:pPr>
            <a:endParaRPr lang="ar-EG" dirty="0"/>
          </a:p>
          <a:p>
            <a:pPr marL="0" indent="0" algn="just" rtl="1">
              <a:buNone/>
            </a:pPr>
            <a:r>
              <a:rPr lang="ar-EG" u="sng" dirty="0" smtClean="0"/>
              <a:t>(1)- السرعة في انجاز الخدمة أو المعاملة: </a:t>
            </a:r>
          </a:p>
          <a:p>
            <a:pPr marL="0" indent="0" algn="just" rtl="1">
              <a:buNone/>
            </a:pPr>
            <a:endParaRPr lang="ar-EG" dirty="0" smtClean="0"/>
          </a:p>
          <a:p>
            <a:pPr marL="0" indent="0" algn="just" rtl="1">
              <a:buNone/>
            </a:pPr>
            <a:r>
              <a:rPr lang="ar-EG" dirty="0" smtClean="0"/>
              <a:t>لقد سهلت المواقع والتطبيقات الحكومية أداء الخدمات العامة للمواطن؛ فلم يعد يستغرق انجازها الكثير من الوقت الضائع في الذهاب إلى الادارة المختصة والانتظار والمرور على عدد كبير من الموظفين للحصول على توقيعاتهم واعتماد الرؤساء الاداريين للأوراق ووضع الأختام عليها.</a:t>
            </a:r>
            <a:endParaRPr lang="ar-EG" dirty="0"/>
          </a:p>
          <a:p>
            <a:pPr marL="0" indent="0" algn="just" rtl="1">
              <a:buNone/>
            </a:pPr>
            <a:endParaRPr lang="ar-EG" u="sng" dirty="0" smtClean="0">
              <a:solidFill>
                <a:schemeClr val="bg1"/>
              </a:solidFill>
            </a:endParaRPr>
          </a:p>
          <a:p>
            <a:pPr marL="0" indent="0" algn="r">
              <a:buNone/>
            </a:pPr>
            <a:endParaRPr lang="ar-EG" dirty="0">
              <a:solidFill>
                <a:schemeClr val="bg1"/>
              </a:solidFill>
            </a:endParaRPr>
          </a:p>
          <a:p>
            <a:pPr marL="0" indent="0" algn="r">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276599" y="60774"/>
            <a:ext cx="2956816" cy="1383912"/>
          </a:xfrm>
          <a:prstGeom prst="rect">
            <a:avLst/>
          </a:prstGeom>
        </p:spPr>
      </p:pic>
    </p:spTree>
    <p:extLst>
      <p:ext uri="{BB962C8B-B14F-4D97-AF65-F5344CB8AC3E}">
        <p14:creationId xmlns:p14="http://schemas.microsoft.com/office/powerpoint/2010/main" val="977124361"/>
      </p:ext>
    </p:extLst>
  </p:cSld>
  <p:clrMapOvr>
    <a:masterClrMapping/>
  </p:clrMapOvr>
  <mc:AlternateContent xmlns:mc="http://schemas.openxmlformats.org/markup-compatibility/2006" xmlns:p14="http://schemas.microsoft.com/office/powerpoint/2010/main">
    <mc:Choice Requires="p14">
      <p:transition spd="slow" p14:dur="2000" advTm="141188"/>
    </mc:Choice>
    <mc:Fallback xmlns="">
      <p:transition spd="slow" advTm="14118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019284" y="335950"/>
            <a:ext cx="2956816" cy="1383912"/>
          </a:xfrm>
          <a:prstGeom prst="rect">
            <a:avLst/>
          </a:prstGeom>
        </p:spPr>
      </p:pic>
      <p:sp>
        <p:nvSpPr>
          <p:cNvPr id="2" name="عنوان 1"/>
          <p:cNvSpPr>
            <a:spLocks noGrp="1"/>
          </p:cNvSpPr>
          <p:nvPr>
            <p:ph type="title"/>
          </p:nvPr>
        </p:nvSpPr>
        <p:spPr>
          <a:xfrm>
            <a:off x="838200" y="365125"/>
            <a:ext cx="10515600" cy="1325563"/>
          </a:xfrm>
        </p:spPr>
        <p:txBody>
          <a:bodyPr/>
          <a:lstStyle/>
          <a:p>
            <a:endParaRPr lang="en-US" dirty="0"/>
          </a:p>
        </p:txBody>
      </p:sp>
      <p:sp>
        <p:nvSpPr>
          <p:cNvPr id="3" name="عنصر نائب للمحتوى 2"/>
          <p:cNvSpPr>
            <a:spLocks noGrp="1"/>
          </p:cNvSpPr>
          <p:nvPr>
            <p:ph idx="1"/>
          </p:nvPr>
        </p:nvSpPr>
        <p:spPr/>
        <p:txBody>
          <a:bodyPr>
            <a:normAutofit fontScale="92500"/>
          </a:bodyPr>
          <a:lstStyle/>
          <a:p>
            <a:pPr marL="0" indent="0" algn="r">
              <a:buNone/>
            </a:pPr>
            <a:endParaRPr lang="ar-EG" dirty="0" smtClean="0">
              <a:solidFill>
                <a:schemeClr val="bg1"/>
              </a:solidFill>
            </a:endParaRPr>
          </a:p>
          <a:p>
            <a:pPr marL="0" indent="0" algn="just" rtl="1">
              <a:buNone/>
            </a:pPr>
            <a:r>
              <a:rPr lang="ar-EG" dirty="0" smtClean="0"/>
              <a:t>فقد قضت تكنولوجيا المعلومات والاتصالات بشكل كبير على الطوابير الطويلة أمام المصالح الحكومية للحصول على الخدمات العامة المختلفة؛ فقد ساهمت </a:t>
            </a:r>
            <a:r>
              <a:rPr lang="ar-EG" dirty="0" err="1" smtClean="0"/>
              <a:t>أتمتة</a:t>
            </a:r>
            <a:r>
              <a:rPr lang="ar-EG" dirty="0" smtClean="0"/>
              <a:t> المعاملات بصورة كبيرة في تحقيق ذلك؛ وتعني </a:t>
            </a:r>
            <a:r>
              <a:rPr lang="ar-EG" dirty="0" err="1" smtClean="0"/>
              <a:t>الاتمتة</a:t>
            </a:r>
            <a:r>
              <a:rPr lang="ar-EG" dirty="0" smtClean="0"/>
              <a:t> انجاز المعاملة من خلال النظام دون تدخل شخصي من الموظف.</a:t>
            </a:r>
          </a:p>
          <a:p>
            <a:pPr marL="0" indent="0" algn="r">
              <a:buNone/>
            </a:pPr>
            <a:endParaRPr lang="ar-EG" dirty="0"/>
          </a:p>
          <a:p>
            <a:pPr marL="0" indent="0" algn="just" rtl="1">
              <a:buNone/>
            </a:pPr>
            <a:r>
              <a:rPr lang="ar-EG" dirty="0" smtClean="0"/>
              <a:t>ومن العوامل التي أدت إلى راحة المواطن في هذا السياق أيضا، عدم ارتباط تقديم الخدمة بوقت محدد في الغالب، فلم يعد المواطن في حاجة إلى الذهاب للإدارة المختصة في وقت العمل الرسمي للحصول على الخدمة، بل يختار الوقت المناسب له ويدخل إلى التطبيق أو الموقع الحكومي أو البريد الالكتروني لتقديم طلب بذلك. </a:t>
            </a:r>
          </a:p>
          <a:p>
            <a:pPr marL="0" indent="0" algn="r">
              <a:buNone/>
            </a:pPr>
            <a:r>
              <a:rPr lang="ar-EG"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2592977441"/>
      </p:ext>
    </p:extLst>
  </p:cSld>
  <p:clrMapOvr>
    <a:masterClrMapping/>
  </p:clrMapOvr>
  <mc:AlternateContent xmlns:mc="http://schemas.openxmlformats.org/markup-compatibility/2006" xmlns:p14="http://schemas.microsoft.com/office/powerpoint/2010/main">
    <mc:Choice Requires="p14">
      <p:transition spd="slow" p14:dur="2000" advTm="185182"/>
    </mc:Choice>
    <mc:Fallback xmlns="">
      <p:transition spd="slow" advTm="18518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t>(2)-جودة الأداء: </a:t>
            </a:r>
            <a:endParaRPr lang="ar-EG" dirty="0" smtClean="0"/>
          </a:p>
          <a:p>
            <a:pPr marL="0" indent="0" algn="r" rtl="1">
              <a:buNone/>
            </a:pPr>
            <a:endParaRPr lang="ar-EG" u="sng" dirty="0"/>
          </a:p>
          <a:p>
            <a:pPr marL="0" indent="0" algn="just" rtl="1">
              <a:buNone/>
            </a:pPr>
            <a:r>
              <a:rPr lang="ar-EG" dirty="0" smtClean="0"/>
              <a:t>تؤدي الأنظمة الالكترونية الأعمال الإدارية بصورة أدق من الموظف العادي الذي يقوم بها يدويا ويتعرض معها للأخطاء بصورة كبيرة نسبيا، كما أن ذلك سهل من ناحية أخرى الرقابة والاشراف على تلك الأعمال والوقوف على مدى التزامها بمعايير الجودة المطلوبة.</a:t>
            </a:r>
            <a:endParaRPr lang="en-US" dirty="0"/>
          </a:p>
        </p:txBody>
      </p:sp>
    </p:spTree>
    <p:extLst>
      <p:ext uri="{BB962C8B-B14F-4D97-AF65-F5344CB8AC3E}">
        <p14:creationId xmlns:p14="http://schemas.microsoft.com/office/powerpoint/2010/main" val="3842603956"/>
      </p:ext>
    </p:extLst>
  </p:cSld>
  <p:clrMapOvr>
    <a:masterClrMapping/>
  </p:clrMapOvr>
  <mc:AlternateContent xmlns:mc="http://schemas.openxmlformats.org/markup-compatibility/2006" xmlns:p14="http://schemas.microsoft.com/office/powerpoint/2010/main">
    <mc:Choice Requires="p14">
      <p:transition spd="slow" p14:dur="2000" advTm="79500"/>
    </mc:Choice>
    <mc:Fallback xmlns="">
      <p:transition spd="slow" advTm="795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normAutofit lnSpcReduction="10000"/>
          </a:bodyPr>
          <a:lstStyle/>
          <a:p>
            <a:pPr marL="0" indent="0" algn="r">
              <a:buNone/>
            </a:pPr>
            <a:r>
              <a:rPr lang="ar-EG" u="sng" dirty="0" smtClean="0"/>
              <a:t>(3)-تخفيض تكاليف أداء الخدمة:</a:t>
            </a:r>
          </a:p>
          <a:p>
            <a:pPr marL="0" indent="0" algn="just" rtl="1">
              <a:buNone/>
            </a:pPr>
            <a:endParaRPr lang="ar-EG" dirty="0" smtClean="0"/>
          </a:p>
          <a:p>
            <a:pPr marL="0" indent="0" algn="just" rtl="1">
              <a:buNone/>
            </a:pPr>
            <a:r>
              <a:rPr lang="ar-EG" dirty="0" smtClean="0"/>
              <a:t>يظهر ذلك في الاعتماد على عدد أقل من الموظفين، نظرا لقيام أنظمة المعلومات والاتصالات بالدور الأكبر في هذا السياق، كما أن الموارد التقليدية التي كانت مطلوبة لإنجاز الأعمال الحكومية، كالأوراق والأدوات وغيرها، لم تعد مطلوبة؛ فقد حل محلها المحررات والأدوات الالكترونية.</a:t>
            </a:r>
          </a:p>
          <a:p>
            <a:pPr marL="0" indent="0" algn="r">
              <a:buNone/>
            </a:pPr>
            <a:endParaRPr lang="ar-EG" dirty="0"/>
          </a:p>
          <a:p>
            <a:pPr marL="0" indent="0" algn="just" rtl="1">
              <a:buNone/>
            </a:pPr>
            <a:r>
              <a:rPr lang="ar-EG" dirty="0"/>
              <a:t>وينعكس ذلك بكل تأكيد على المقابل الذي يدفعه المواطن في النهاية، فضلا عن أن أداء الخدمة الكترونيا </a:t>
            </a:r>
            <a:r>
              <a:rPr lang="ar-EG" dirty="0" smtClean="0"/>
              <a:t>قد وفر </a:t>
            </a:r>
            <a:r>
              <a:rPr lang="ar-EG" dirty="0"/>
              <a:t>عليه مشقة الذهاب إلى الإدارات المختصة وما يستتبع ذلك من نفقات</a:t>
            </a:r>
            <a:r>
              <a:rPr lang="ar-EG" dirty="0" smtClean="0"/>
              <a:t>.   </a:t>
            </a:r>
            <a:endParaRPr lang="ar-EG" dirty="0"/>
          </a:p>
          <a:p>
            <a:pPr marL="0" indent="0" algn="r">
              <a:buNone/>
            </a:pPr>
            <a:r>
              <a:rPr lang="ar-EG"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767976608"/>
      </p:ext>
    </p:extLst>
  </p:cSld>
  <p:clrMapOvr>
    <a:masterClrMapping/>
  </p:clrMapOvr>
  <mc:AlternateContent xmlns:mc="http://schemas.openxmlformats.org/markup-compatibility/2006" xmlns:p14="http://schemas.microsoft.com/office/powerpoint/2010/main">
    <mc:Choice Requires="p14">
      <p:transition spd="slow" p14:dur="2000" advTm="83695"/>
    </mc:Choice>
    <mc:Fallback xmlns="">
      <p:transition spd="slow" advTm="8369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056345" y="412202"/>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a:buNone/>
            </a:pPr>
            <a:r>
              <a:rPr lang="ar-EG" u="sng" dirty="0" smtClean="0"/>
              <a:t>4-سهولة الإجراءات المتبعة للحصول على الخدمة: </a:t>
            </a:r>
          </a:p>
          <a:p>
            <a:pPr marL="0" indent="0" algn="r">
              <a:buNone/>
            </a:pPr>
            <a:endParaRPr lang="ar-EG" dirty="0" smtClean="0"/>
          </a:p>
          <a:p>
            <a:pPr marL="0" indent="0" algn="just" rtl="1">
              <a:buNone/>
            </a:pPr>
            <a:r>
              <a:rPr lang="ar-EG" dirty="0" smtClean="0"/>
              <a:t>إن استخدام تكنولوجيا المعلومات والاتصالات في العمل الحكومي أدى إلى تقليص عدد الخطوات والإجراءات المتبعة في الحصول على الخدمة، فأصبح من الميسور للمواطن الحصول عليها باتباع بعض الخطوات الالكترونية على الموقع أو التطبيق المخصص لهذا الغرض.</a:t>
            </a:r>
          </a:p>
          <a:p>
            <a:pPr marL="0" indent="0" algn="just" rtl="1">
              <a:buNone/>
            </a:pPr>
            <a:endParaRPr lang="ar-EG" dirty="0"/>
          </a:p>
          <a:p>
            <a:pPr marL="0" indent="0" algn="just" rtl="1">
              <a:buNone/>
            </a:pPr>
            <a:r>
              <a:rPr lang="ar-EG" dirty="0" smtClean="0"/>
              <a:t>ويترتب على ذلك التخلص من الروتين الحكومي بما ينطوي عليه من نفقات باهظة وجهود مهدرة.  </a:t>
            </a:r>
            <a:endParaRPr lang="ar-EG" dirty="0"/>
          </a:p>
          <a:p>
            <a:pPr marL="0" indent="0" algn="r">
              <a:buNone/>
            </a:pPr>
            <a:endParaRPr lang="en-US" dirty="0">
              <a:solidFill>
                <a:schemeClr val="bg1"/>
              </a:solidFill>
            </a:endParaRPr>
          </a:p>
        </p:txBody>
      </p:sp>
    </p:spTree>
    <p:extLst>
      <p:ext uri="{BB962C8B-B14F-4D97-AF65-F5344CB8AC3E}">
        <p14:creationId xmlns:p14="http://schemas.microsoft.com/office/powerpoint/2010/main" val="651493881"/>
      </p:ext>
    </p:extLst>
  </p:cSld>
  <p:clrMapOvr>
    <a:masterClrMapping/>
  </p:clrMapOvr>
  <mc:AlternateContent xmlns:mc="http://schemas.openxmlformats.org/markup-compatibility/2006" xmlns:p14="http://schemas.microsoft.com/office/powerpoint/2010/main">
    <mc:Choice Requires="p14">
      <p:transition spd="slow" p14:dur="2000" advTm="54322"/>
    </mc:Choice>
    <mc:Fallback xmlns="">
      <p:transition spd="slow" advTm="5432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409684" y="441713"/>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t>5- الشفافية: </a:t>
            </a:r>
          </a:p>
          <a:p>
            <a:pPr marL="0" indent="0" algn="r" rtl="1">
              <a:buNone/>
            </a:pPr>
            <a:endParaRPr lang="ar-EG" dirty="0" smtClean="0"/>
          </a:p>
          <a:p>
            <a:pPr marL="0" indent="0" algn="just" rtl="1">
              <a:buNone/>
            </a:pPr>
            <a:r>
              <a:rPr lang="ar-EG" dirty="0" smtClean="0"/>
              <a:t>استخدام تكنولوجيا المعلومات والاتصالات في تقديم الخدمات العامة للجمهور أدى إلى المزيد من الشفافية في إجراء الأعمال الحكومية، فكل البيانات الخاصة بالعمل المطلوب انجازه وخطواته موضحة للمواطن على الموقع او التطبيق والنتائج المترتبة عليها والتكاليف المطلوبة والأنظمة الحاكمة للعمل والتعديلات التي أجريت عليها فضلا عن اتاحة الفرصة لتقديم الشكاوى والمقترحات حول ذلك. </a:t>
            </a:r>
            <a:endParaRPr lang="en-US" dirty="0"/>
          </a:p>
        </p:txBody>
      </p:sp>
    </p:spTree>
    <p:extLst>
      <p:ext uri="{BB962C8B-B14F-4D97-AF65-F5344CB8AC3E}">
        <p14:creationId xmlns:p14="http://schemas.microsoft.com/office/powerpoint/2010/main" val="1422191970"/>
      </p:ext>
    </p:extLst>
  </p:cSld>
  <p:clrMapOvr>
    <a:masterClrMapping/>
  </p:clrMapOvr>
  <mc:AlternateContent xmlns:mc="http://schemas.openxmlformats.org/markup-compatibility/2006" xmlns:p14="http://schemas.microsoft.com/office/powerpoint/2010/main">
    <mc:Choice Requires="p14">
      <p:transition spd="slow" p14:dur="2000" advTm="68875"/>
    </mc:Choice>
    <mc:Fallback xmlns="">
      <p:transition spd="slow" advTm="6887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235184" y="306776"/>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a:buNone/>
            </a:pPr>
            <a:r>
              <a:rPr lang="ar-EG" u="sng" dirty="0" smtClean="0"/>
              <a:t>6- مكافحة الفساد: </a:t>
            </a:r>
          </a:p>
          <a:p>
            <a:pPr marL="0" indent="0" algn="r">
              <a:buNone/>
            </a:pPr>
            <a:endParaRPr lang="ar-EG" dirty="0" smtClean="0"/>
          </a:p>
          <a:p>
            <a:pPr marL="0" indent="0" algn="just" rtl="1">
              <a:buNone/>
            </a:pPr>
            <a:endParaRPr lang="ar-EG" dirty="0" smtClean="0"/>
          </a:p>
          <a:p>
            <a:pPr marL="0" indent="0" algn="just" rtl="1">
              <a:buNone/>
            </a:pPr>
            <a:r>
              <a:rPr lang="ar-EG" dirty="0" smtClean="0"/>
              <a:t>تعمل الحكومة الرقمية على تقليل الاعتماد على العنصر البشري في انجاز المعاملة أو الاجراء المطلوب، وبالتالي فليس هناك مساحة يتعامل من خلالها المواطن مع موظف مختص يتوقف على قراره أداء الخدمة؛ وسوف يقلل ذلك بكل تأكيد انتشار الفساد والرشوة في الجهاز الإداري.</a:t>
            </a:r>
          </a:p>
          <a:p>
            <a:pPr marL="0" indent="0" algn="r">
              <a:buNone/>
            </a:pPr>
            <a:endParaRPr lang="ar-EG" dirty="0" smtClean="0">
              <a:solidFill>
                <a:schemeClr val="bg1"/>
              </a:solidFill>
            </a:endParaRPr>
          </a:p>
          <a:p>
            <a:pPr marL="0" indent="0" algn="r">
              <a:buNone/>
            </a:pPr>
            <a:endParaRPr lang="ar-EG" dirty="0">
              <a:solidFill>
                <a:schemeClr val="bg1"/>
              </a:solidFill>
            </a:endParaRPr>
          </a:p>
          <a:p>
            <a:pPr marL="0" indent="0" algn="r">
              <a:buNone/>
            </a:pPr>
            <a:endParaRPr lang="en-US" dirty="0">
              <a:solidFill>
                <a:schemeClr val="bg1"/>
              </a:solidFill>
            </a:endParaRPr>
          </a:p>
        </p:txBody>
      </p:sp>
    </p:spTree>
    <p:extLst>
      <p:ext uri="{BB962C8B-B14F-4D97-AF65-F5344CB8AC3E}">
        <p14:creationId xmlns:p14="http://schemas.microsoft.com/office/powerpoint/2010/main" val="2548541080"/>
      </p:ext>
    </p:extLst>
  </p:cSld>
  <p:clrMapOvr>
    <a:masterClrMapping/>
  </p:clrMapOvr>
  <mc:AlternateContent xmlns:mc="http://schemas.openxmlformats.org/markup-compatibility/2006" xmlns:p14="http://schemas.microsoft.com/office/powerpoint/2010/main">
    <mc:Choice Requires="p14">
      <p:transition spd="slow" p14:dur="2000" advTm="60730"/>
    </mc:Choice>
    <mc:Fallback xmlns="">
      <p:transition spd="slow" advTm="6073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235184" y="508272"/>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endParaRPr lang="ar-EG" dirty="0" smtClean="0">
              <a:solidFill>
                <a:schemeClr val="bg1"/>
              </a:solidFill>
            </a:endParaRPr>
          </a:p>
          <a:p>
            <a:pPr marL="0" indent="0" algn="just" rtl="1">
              <a:buNone/>
            </a:pPr>
            <a:r>
              <a:rPr lang="ar-EG" dirty="0" smtClean="0"/>
              <a:t>ومن ناحية أخرى سوف تسهل تكنولوجيا المعلومات والاتصالات على الحكومة مراقبة المسؤول عندما يقتضي الإجراء إصدار قرار يخضع إلى سلطته التقديرية، لما يتوفر من أساليب للرقابة الالكترونية على المحتوى المرسل بين الجهات المختلفة والقرارات الخاصة به، فمن السهل والحال كذلك تحديد الحلقة المعيبة في سلسلة الإجراءات</a:t>
            </a:r>
            <a:endParaRPr lang="en-US" dirty="0"/>
          </a:p>
        </p:txBody>
      </p:sp>
    </p:spTree>
    <p:extLst>
      <p:ext uri="{BB962C8B-B14F-4D97-AF65-F5344CB8AC3E}">
        <p14:creationId xmlns:p14="http://schemas.microsoft.com/office/powerpoint/2010/main" val="111660548"/>
      </p:ext>
    </p:extLst>
  </p:cSld>
  <p:clrMapOvr>
    <a:masterClrMapping/>
  </p:clrMapOvr>
  <mc:AlternateContent xmlns:mc="http://schemas.openxmlformats.org/markup-compatibility/2006" xmlns:p14="http://schemas.microsoft.com/office/powerpoint/2010/main">
    <mc:Choice Requires="p14">
      <p:transition spd="slow" p14:dur="2000" advTm="82811"/>
    </mc:Choice>
    <mc:Fallback xmlns="">
      <p:transition spd="slow" advTm="8281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t/>
            </a:r>
            <a:br>
              <a:rPr lang="ar-EG" dirty="0" smtClean="0"/>
            </a:br>
            <a:r>
              <a:rPr lang="ar-EG" dirty="0"/>
              <a:t/>
            </a:r>
            <a:br>
              <a:rPr lang="ar-EG" dirty="0"/>
            </a:br>
            <a:r>
              <a:rPr lang="ar-EG" dirty="0" smtClean="0"/>
              <a:t>سابعا: سلبيات الحكومة الرقمية </a:t>
            </a:r>
            <a:endParaRPr lang="en-US" dirty="0"/>
          </a:p>
        </p:txBody>
      </p:sp>
      <p:sp>
        <p:nvSpPr>
          <p:cNvPr id="3" name="عنصر نائب للمحتوى 2"/>
          <p:cNvSpPr>
            <a:spLocks noGrp="1"/>
          </p:cNvSpPr>
          <p:nvPr>
            <p:ph idx="1"/>
          </p:nvPr>
        </p:nvSpPr>
        <p:spPr>
          <a:xfrm>
            <a:off x="838200" y="1835251"/>
            <a:ext cx="10515600" cy="4351338"/>
          </a:xfrm>
        </p:spPr>
        <p:txBody>
          <a:bodyPr/>
          <a:lstStyle/>
          <a:p>
            <a:pPr algn="r" rtl="1"/>
            <a:endParaRPr lang="ar-EG" dirty="0" smtClean="0"/>
          </a:p>
          <a:p>
            <a:pPr marL="0" indent="0" algn="just" rtl="1">
              <a:buNone/>
            </a:pPr>
            <a:r>
              <a:rPr lang="ar-EG" dirty="0" smtClean="0"/>
              <a:t>على الرغم من وجود العديد من المزايا الناتجة عن تطبيق الحكومة الرقمية إلا أن هناك بعض السلبيات التي تنشأ عن ذلك أيضا، ونذكر أهمها في التالي:</a:t>
            </a:r>
          </a:p>
          <a:p>
            <a:pPr marL="0" indent="0" algn="r" rtl="1">
              <a:buNone/>
            </a:pPr>
            <a:endParaRPr lang="ar-EG" dirty="0"/>
          </a:p>
          <a:p>
            <a:pPr marL="0" indent="0" algn="r" rtl="1">
              <a:buNone/>
            </a:pPr>
            <a:r>
              <a:rPr lang="ar-EG" u="sng" dirty="0" smtClean="0"/>
              <a:t>1- ارتفاع معدل البطالة: </a:t>
            </a:r>
          </a:p>
          <a:p>
            <a:pPr marL="0" indent="0" algn="r" rtl="1">
              <a:buNone/>
            </a:pPr>
            <a:endParaRPr lang="ar-EG" u="sng" dirty="0" smtClean="0"/>
          </a:p>
          <a:p>
            <a:pPr marL="0" indent="0" algn="just" rtl="1">
              <a:buNone/>
            </a:pPr>
            <a:r>
              <a:rPr lang="ar-EG" dirty="0" smtClean="0"/>
              <a:t>سوف يؤدي الاعتماد المتزايد على الأنظمة المعلوماتية في تقديم الخدمات العامة </a:t>
            </a:r>
            <a:r>
              <a:rPr lang="ar-EG" dirty="0" err="1" smtClean="0"/>
              <a:t>وأتمتة</a:t>
            </a:r>
            <a:r>
              <a:rPr lang="ar-EG" dirty="0" smtClean="0"/>
              <a:t> العمليات إلى تقليل عدد الموظفين بطبيعة الحال، مما يعني أن العدد الذي كانت الحكومة تقوم بتوظيفه في الجهاز الاداري سوف يقل بصورة كبيرة .</a:t>
            </a:r>
            <a:endParaRPr lang="ar-EG" dirty="0"/>
          </a:p>
        </p:txBody>
      </p:sp>
      <p:pic>
        <p:nvPicPr>
          <p:cNvPr id="6" name="Picture 5"/>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2802741899"/>
      </p:ext>
    </p:extLst>
  </p:cSld>
  <p:clrMapOvr>
    <a:masterClrMapping/>
  </p:clrMapOvr>
  <mc:AlternateContent xmlns:mc="http://schemas.openxmlformats.org/markup-compatibility/2006" xmlns:p14="http://schemas.microsoft.com/office/powerpoint/2010/main">
    <mc:Choice Requires="p14">
      <p:transition spd="slow" p14:dur="2000" advTm="70515"/>
    </mc:Choice>
    <mc:Fallback xmlns="">
      <p:transition spd="slow" advTm="7051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210349" y="441713"/>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algn="r"/>
            <a:endParaRPr lang="ar-EG" dirty="0" smtClean="0"/>
          </a:p>
          <a:p>
            <a:pPr marL="0" indent="0" algn="just" rtl="1">
              <a:buNone/>
            </a:pPr>
            <a:r>
              <a:rPr lang="ar-EG" dirty="0" smtClean="0"/>
              <a:t>و يمثل هذا الأمر أحد التحديات المهمة التي ستواجه الحكومات في المستقبل، بل ربما بدأنا نشعر بها في عصرنا الحالي؛ وليس هناك أمام الدول في هذا الشأن سوى تطوير برامجها التعليمية داخل الجامعات ومؤسسات التعليم لخلق فرص جديدة تتلاءم مع احتياجات الانسان المعاصر. </a:t>
            </a:r>
            <a:endParaRPr lang="en-US" dirty="0"/>
          </a:p>
        </p:txBody>
      </p:sp>
    </p:spTree>
    <p:extLst>
      <p:ext uri="{BB962C8B-B14F-4D97-AF65-F5344CB8AC3E}">
        <p14:creationId xmlns:p14="http://schemas.microsoft.com/office/powerpoint/2010/main" val="2565877168"/>
      </p:ext>
    </p:extLst>
  </p:cSld>
  <p:clrMapOvr>
    <a:masterClrMapping/>
  </p:clrMapOvr>
  <mc:AlternateContent xmlns:mc="http://schemas.openxmlformats.org/markup-compatibility/2006" xmlns:p14="http://schemas.microsoft.com/office/powerpoint/2010/main">
    <mc:Choice Requires="p14">
      <p:transition spd="slow" p14:dur="2000" advTm="49984"/>
    </mc:Choice>
    <mc:Fallback xmlns="">
      <p:transition spd="slow" advTm="4998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384631" y="306555"/>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t>2-الأمية التقنية وسبل الوصول إلى الخدمات بالنسبة لكافة المواطنين:</a:t>
            </a:r>
          </a:p>
          <a:p>
            <a:pPr marL="0" indent="0" algn="r" rtl="1">
              <a:buNone/>
            </a:pPr>
            <a:endParaRPr lang="ar-EG" u="sng" dirty="0"/>
          </a:p>
          <a:p>
            <a:pPr marL="0" indent="0" algn="just" rtl="1">
              <a:buNone/>
            </a:pPr>
            <a:r>
              <a:rPr lang="ar-EG" dirty="0" smtClean="0"/>
              <a:t>لا شك أن إمكانية الوصول إلى الخدمات الالكترونية تتطلب معرفة من المواطن بكيفية استخدام الأجهزة الالكترونية والمواقع والتطبيقات المختلفة، وهذا الأمر لا يتوفر بالنسبة للكافة ويترتب على ذلك حرمان البعض من المزايا التي تقدمها الدولة في تيسير سبل تقديم الخدمات العامة باستخدام تكنولوجيا المعلومات والاتصالات.</a:t>
            </a:r>
            <a:endParaRPr lang="en-US" u="sng" dirty="0"/>
          </a:p>
        </p:txBody>
      </p:sp>
    </p:spTree>
    <p:extLst>
      <p:ext uri="{BB962C8B-B14F-4D97-AF65-F5344CB8AC3E}">
        <p14:creationId xmlns:p14="http://schemas.microsoft.com/office/powerpoint/2010/main" val="1555127750"/>
      </p:ext>
    </p:extLst>
  </p:cSld>
  <p:clrMapOvr>
    <a:masterClrMapping/>
  </p:clrMapOvr>
  <mc:AlternateContent xmlns:mc="http://schemas.openxmlformats.org/markup-compatibility/2006" xmlns:p14="http://schemas.microsoft.com/office/powerpoint/2010/main">
    <mc:Choice Requires="p14">
      <p:transition spd="slow" p14:dur="2000" advTm="113489"/>
    </mc:Choice>
    <mc:Fallback xmlns="">
      <p:transition spd="slow" advTm="11348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EG" dirty="0" smtClean="0"/>
              <a:t/>
            </a:r>
            <a:br>
              <a:rPr lang="ar-EG" dirty="0" smtClean="0"/>
            </a:br>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t>3-المخاطر الصحية والاجتماعية: </a:t>
            </a:r>
          </a:p>
          <a:p>
            <a:pPr marL="0" indent="0" algn="r" rtl="1">
              <a:buNone/>
            </a:pPr>
            <a:endParaRPr lang="ar-EG" dirty="0"/>
          </a:p>
          <a:p>
            <a:pPr marL="0" indent="0" algn="r" rtl="1">
              <a:buNone/>
            </a:pPr>
            <a:r>
              <a:rPr lang="ar-EG" dirty="0" smtClean="0"/>
              <a:t>استخدام الأجهزة الالكترونية بكثرة والافراط في ذلك قد يسبب بعض المشكلات الصحية مثل التأثير على العين وغير ذلك.</a:t>
            </a:r>
          </a:p>
          <a:p>
            <a:pPr marL="0" indent="0" algn="r" rtl="1">
              <a:buNone/>
            </a:pPr>
            <a:endParaRPr lang="ar-EG" dirty="0"/>
          </a:p>
          <a:p>
            <a:pPr marL="0" indent="0" algn="r" rtl="1">
              <a:buNone/>
            </a:pPr>
            <a:r>
              <a:rPr lang="ar-EG" dirty="0" smtClean="0"/>
              <a:t>كما يؤدي أيضا إلى العزلة الاجتماعية؛ ذلك أن انشغال الفرد بالأجهزة الالكترونية يفوت عليه فرصة بناء علاقات اجتماعية حقيقية. </a:t>
            </a:r>
            <a:endParaRPr lang="en-US" dirty="0"/>
          </a:p>
        </p:txBody>
      </p:sp>
      <p:pic>
        <p:nvPicPr>
          <p:cNvPr id="6" name="Picture 5"/>
          <p:cNvPicPr>
            <a:picLocks noChangeAspect="1"/>
          </p:cNvPicPr>
          <p:nvPr/>
        </p:nvPicPr>
        <p:blipFill>
          <a:blip r:embed="rId2"/>
          <a:stretch>
            <a:fillRect/>
          </a:stretch>
        </p:blipFill>
        <p:spPr>
          <a:xfrm>
            <a:off x="8804581" y="230188"/>
            <a:ext cx="2956816" cy="1383912"/>
          </a:xfrm>
          <a:prstGeom prst="rect">
            <a:avLst/>
          </a:prstGeom>
        </p:spPr>
      </p:pic>
    </p:spTree>
    <p:extLst>
      <p:ext uri="{BB962C8B-B14F-4D97-AF65-F5344CB8AC3E}">
        <p14:creationId xmlns:p14="http://schemas.microsoft.com/office/powerpoint/2010/main" val="3046691656"/>
      </p:ext>
    </p:extLst>
  </p:cSld>
  <p:clrMapOvr>
    <a:masterClrMapping/>
  </p:clrMapOvr>
  <mc:AlternateContent xmlns:mc="http://schemas.openxmlformats.org/markup-compatibility/2006" xmlns:p14="http://schemas.microsoft.com/office/powerpoint/2010/main">
    <mc:Choice Requires="p14">
      <p:transition spd="slow" p14:dur="2000" advTm="35389"/>
    </mc:Choice>
    <mc:Fallback xmlns="">
      <p:transition spd="slow" advTm="3538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508732" y="306738"/>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normAutofit lnSpcReduction="10000"/>
          </a:bodyPr>
          <a:lstStyle/>
          <a:p>
            <a:pPr marL="0" indent="0" algn="r">
              <a:buNone/>
            </a:pPr>
            <a:endParaRPr lang="ar-EG" dirty="0">
              <a:solidFill>
                <a:schemeClr val="bg1"/>
              </a:solidFill>
            </a:endParaRPr>
          </a:p>
          <a:p>
            <a:pPr marL="0" indent="0" algn="r" rtl="1">
              <a:buNone/>
            </a:pPr>
            <a:r>
              <a:rPr lang="ar-EG" u="sng" dirty="0" smtClean="0"/>
              <a:t>4- تهديد الخصوصية: </a:t>
            </a:r>
          </a:p>
          <a:p>
            <a:pPr marL="0" indent="0" algn="r" rtl="1">
              <a:buNone/>
            </a:pPr>
            <a:endParaRPr lang="ar-EG" dirty="0" smtClean="0"/>
          </a:p>
          <a:p>
            <a:pPr marL="0" indent="0" algn="just" rtl="1">
              <a:buNone/>
            </a:pPr>
            <a:r>
              <a:rPr lang="ar-EG" dirty="0" smtClean="0"/>
              <a:t>يتطلب الدخول إلى المواقع الحكومية المختلفة والتطبيقات لإجراء الخدمات العامة، تزويد الموقع أو التطبيق بالبيانات الشخصية اللازمة لأداء الخدمة بما في ذلك البيانات المتعلقة بالبطاقات الائتمانية وأساليب الدفع الالكتروني المختلفة.</a:t>
            </a:r>
          </a:p>
          <a:p>
            <a:pPr marL="0" indent="0" algn="r" rtl="1">
              <a:buNone/>
            </a:pPr>
            <a:endParaRPr lang="ar-EG" dirty="0" smtClean="0"/>
          </a:p>
          <a:p>
            <a:pPr marL="0" indent="0" algn="just" rtl="1">
              <a:buNone/>
            </a:pPr>
            <a:r>
              <a:rPr lang="ar-EG" dirty="0" smtClean="0"/>
              <a:t>وهذا يعني أن اختراق الموقع أو التطبيق يترتب عليه المساس بخصوصية الأفراد، بل قد يؤدي ذلك إلى مراقبتهم ومعرفة اتجاهاتهم وميولهم من خلال تاريخ تصفحهم وما يقومون به من نشاط الكتروني.</a:t>
            </a:r>
            <a:endParaRPr lang="ar-EG" dirty="0"/>
          </a:p>
        </p:txBody>
      </p:sp>
    </p:spTree>
    <p:extLst>
      <p:ext uri="{BB962C8B-B14F-4D97-AF65-F5344CB8AC3E}">
        <p14:creationId xmlns:p14="http://schemas.microsoft.com/office/powerpoint/2010/main" val="745363816"/>
      </p:ext>
    </p:extLst>
  </p:cSld>
  <p:clrMapOvr>
    <a:masterClrMapping/>
  </p:clrMapOvr>
  <mc:AlternateContent xmlns:mc="http://schemas.openxmlformats.org/markup-compatibility/2006" xmlns:p14="http://schemas.microsoft.com/office/powerpoint/2010/main">
    <mc:Choice Requires="p14">
      <p:transition spd="slow" p14:dur="2000" advTm="37919"/>
    </mc:Choice>
    <mc:Fallback xmlns="">
      <p:transition spd="slow" advTm="3791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144000" y="335950"/>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normAutofit lnSpcReduction="10000"/>
          </a:bodyPr>
          <a:lstStyle/>
          <a:p>
            <a:pPr marL="0" indent="0" algn="r" rtl="1">
              <a:buNone/>
            </a:pPr>
            <a:r>
              <a:rPr lang="ar-EG" u="sng" dirty="0" smtClean="0"/>
              <a:t>5- تهديد الأمن القومي: </a:t>
            </a:r>
          </a:p>
          <a:p>
            <a:pPr marL="0" indent="0" algn="r" rtl="1">
              <a:buNone/>
            </a:pPr>
            <a:endParaRPr lang="ar-EG" dirty="0" smtClean="0"/>
          </a:p>
          <a:p>
            <a:pPr marL="0" indent="0" algn="just" rtl="1">
              <a:buNone/>
            </a:pPr>
            <a:r>
              <a:rPr lang="ar-EG" dirty="0" smtClean="0"/>
              <a:t>تحتوي المواقع الالكترونية الحكومية والتطبيقات على البيانات الخاصة بالعمل الحكومي، ويعني ذلك أن الوصول إليها بصورة غير مشروعة يؤدي إلى إفشاء أسرار قد تضر بالأمن القومي للبلاد.</a:t>
            </a:r>
          </a:p>
          <a:p>
            <a:pPr marL="0" indent="0" algn="r" rtl="1">
              <a:buNone/>
            </a:pPr>
            <a:endParaRPr lang="ar-EG" dirty="0" smtClean="0"/>
          </a:p>
          <a:p>
            <a:pPr marL="0" indent="0" algn="r" rtl="1">
              <a:buNone/>
            </a:pPr>
            <a:r>
              <a:rPr lang="ar-EG" dirty="0" smtClean="0"/>
              <a:t>فضلا عن عملية اختراق الموقع أو التطبيق تؤدي إلى الإضرار بسلامة سير المرفق العام وقد يصل الأمر إلى تعطيله تماما.</a:t>
            </a:r>
            <a:endParaRPr lang="ar-EG" dirty="0"/>
          </a:p>
          <a:p>
            <a:pPr marL="0" indent="0" algn="r" rtl="1">
              <a:buNone/>
            </a:pPr>
            <a:endParaRPr lang="ar-EG" dirty="0">
              <a:solidFill>
                <a:schemeClr val="bg1"/>
              </a:solidFill>
            </a:endParaRPr>
          </a:p>
          <a:p>
            <a:pPr marL="0" indent="0" algn="r" rtl="1">
              <a:buNone/>
            </a:pPr>
            <a:r>
              <a:rPr lang="ar-EG"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2578908235"/>
      </p:ext>
    </p:extLst>
  </p:cSld>
  <p:clrMapOvr>
    <a:masterClrMapping/>
  </p:clrMapOvr>
  <mc:AlternateContent xmlns:mc="http://schemas.openxmlformats.org/markup-compatibility/2006" xmlns:p14="http://schemas.microsoft.com/office/powerpoint/2010/main">
    <mc:Choice Requires="p14">
      <p:transition spd="slow" p14:dur="2000" advTm="49987"/>
    </mc:Choice>
    <mc:Fallback xmlns="">
      <p:transition spd="slow" advTm="4998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8898630" y="118972"/>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2332"/>
    </mc:Choice>
    <mc:Fallback xmlns="">
      <p:transition spd="slow" advTm="62332"/>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31A3C21-3D18-4A5C-A7A5-D09E6DB3325C}"/>
</file>

<file path=customXml/itemProps2.xml><?xml version="1.0" encoding="utf-8"?>
<ds:datastoreItem xmlns:ds="http://schemas.openxmlformats.org/officeDocument/2006/customXml" ds:itemID="{F5DED59F-3CD1-4CF5-A41F-CF81A6220E45}"/>
</file>

<file path=customXml/itemProps3.xml><?xml version="1.0" encoding="utf-8"?>
<ds:datastoreItem xmlns:ds="http://schemas.openxmlformats.org/officeDocument/2006/customXml" ds:itemID="{5AD21D2E-5E10-4360-89B7-14BB6946BBF9}"/>
</file>

<file path=docProps/app.xml><?xml version="1.0" encoding="utf-8"?>
<Properties xmlns="http://schemas.openxmlformats.org/officeDocument/2006/extended-properties" xmlns:vt="http://schemas.openxmlformats.org/officeDocument/2006/docPropsVTypes">
  <Template>2024</Template>
  <TotalTime>2944</TotalTime>
  <Words>2386</Words>
  <Application>Microsoft Office PowerPoint</Application>
  <PresentationFormat>Widescreen</PresentationFormat>
  <Paragraphs>230</Paragraphs>
  <Slides>46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Roboto Light</vt:lpstr>
      <vt:lpstr>Times New Roman</vt:lpstr>
      <vt:lpstr>2024</vt:lpstr>
      <vt:lpstr>PowerPoint Presentation</vt:lpstr>
      <vt:lpstr>PowerPoint Presentation</vt:lpstr>
      <vt:lpstr>مقدمة </vt:lpstr>
      <vt:lpstr>PowerPoint Presentation</vt:lpstr>
      <vt:lpstr> </vt:lpstr>
      <vt:lpstr>PowerPoint Presentation</vt:lpstr>
      <vt:lpstr>أولا- تعريف الحكومة الرقمية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ثالثا-خصائص الحكومة الرقمية</vt:lpstr>
      <vt:lpstr>PowerPoint Presentation</vt:lpstr>
      <vt:lpstr>PowerPoint Presentation</vt:lpstr>
      <vt:lpstr>PowerPoint Presentation</vt:lpstr>
      <vt:lpstr>رابعا- أهداف الحكومة الرقمية </vt:lpstr>
      <vt:lpstr>PowerPoint Presentation</vt:lpstr>
      <vt:lpstr> خامسا: أنوع التفاعلات داخل الحكومة الرقمية</vt:lpstr>
      <vt:lpstr>    1- علاقة الحكومة بالحكومة   Government to Government (G 2 G) </vt:lpstr>
      <vt:lpstr>PowerPoint Presentation</vt:lpstr>
      <vt:lpstr>    2-علاقة الحكومة بالموظفGovernment to Employee   (G2E) </vt:lpstr>
      <vt:lpstr>PowerPoint Presentation</vt:lpstr>
      <vt:lpstr>   3-علاقة الحكومة بالمواطن Government to citizen (G2C)  </vt:lpstr>
      <vt:lpstr>PowerPoint Presentation</vt:lpstr>
      <vt:lpstr>PowerPoint Presentation</vt:lpstr>
      <vt:lpstr>   4-علاقة الحكومة بقطاع الأعمال Government to Business (G2B)  </vt:lpstr>
      <vt:lpstr>PowerPoint Presentation</vt:lpstr>
      <vt:lpstr>PowerPoint Presentation</vt:lpstr>
      <vt:lpstr>   سادسا-مزايا الحكومة الرقمية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سابعا: سلبيات الحكومة الرقمية </vt:lpstr>
      <vt:lpstr>PowerPoint Presentation</vt:lpstr>
      <vt:lpstr>PowerPoint Presentation</vt:lpstr>
      <vt:lpstr> </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229</cp:revision>
  <dcterms:created xsi:type="dcterms:W3CDTF">2023-04-29T09:08:23Z</dcterms:created>
  <dcterms:modified xsi:type="dcterms:W3CDTF">2024-06-05T06:37:59Z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