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9" r:id="rId3"/>
    <p:sldId id="320" r:id="rId4"/>
    <p:sldId id="283" r:id="rId5"/>
    <p:sldId id="355" r:id="rId6"/>
    <p:sldId id="286" r:id="rId7"/>
    <p:sldId id="287" r:id="rId8"/>
    <p:sldId id="351" r:id="rId9"/>
    <p:sldId id="288" r:id="rId10"/>
    <p:sldId id="289" r:id="rId11"/>
    <p:sldId id="290" r:id="rId12"/>
    <p:sldId id="291" r:id="rId13"/>
    <p:sldId id="292" r:id="rId14"/>
    <p:sldId id="293" r:id="rId15"/>
    <p:sldId id="297" r:id="rId16"/>
    <p:sldId id="298" r:id="rId17"/>
    <p:sldId id="300" r:id="rId18"/>
    <p:sldId id="301" r:id="rId19"/>
    <p:sldId id="317" r:id="rId20"/>
    <p:sldId id="302" r:id="rId21"/>
    <p:sldId id="321" r:id="rId22"/>
    <p:sldId id="323" r:id="rId23"/>
    <p:sldId id="326" r:id="rId24"/>
    <p:sldId id="327" r:id="rId25"/>
    <p:sldId id="324" r:id="rId26"/>
    <p:sldId id="325" r:id="rId27"/>
    <p:sldId id="346" r:id="rId28"/>
    <p:sldId id="347" r:id="rId29"/>
    <p:sldId id="348" r:id="rId30"/>
    <p:sldId id="349" r:id="rId31"/>
    <p:sldId id="350" r:id="rId32"/>
    <p:sldId id="328" r:id="rId33"/>
    <p:sldId id="329" r:id="rId34"/>
    <p:sldId id="330" r:id="rId35"/>
    <p:sldId id="331" r:id="rId36"/>
    <p:sldId id="332" r:id="rId37"/>
    <p:sldId id="356" r:id="rId38"/>
    <p:sldId id="333" r:id="rId39"/>
    <p:sldId id="336" r:id="rId40"/>
    <p:sldId id="338" r:id="rId41"/>
    <p:sldId id="322" r:id="rId42"/>
    <p:sldId id="30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autoAdjust="0"/>
  </p:normalViewPr>
  <p:slideViewPr>
    <p:cSldViewPr snapToGrid="0">
      <p:cViewPr varScale="1">
        <p:scale>
          <a:sx n="70" d="100"/>
          <a:sy n="70" d="100"/>
        </p:scale>
        <p:origin x="738" y="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6.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emf"/><Relationship Id="rId7" Type="http://schemas.openxmlformats.org/officeDocument/2006/relationships/image" Target="../media/image1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png"/></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9.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2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2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2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2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6.emf"/><Relationship Id="rId7" Type="http://schemas.openxmlformats.org/officeDocument/2006/relationships/image" Target="../media/image2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26.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2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6.emf"/><Relationship Id="rId7" Type="http://schemas.openxmlformats.org/officeDocument/2006/relationships/image" Target="../media/image2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4.png"/><Relationship Id="rId4" Type="http://schemas.openxmlformats.org/officeDocument/2006/relationships/image" Target="../media/image7.emf"/><Relationship Id="rId9" Type="http://schemas.openxmlformats.org/officeDocument/2006/relationships/image" Target="../media/image30.png"/></Relationships>
</file>

<file path=ppt/slides/_rels/slide1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6.emf"/><Relationship Id="rId7" Type="http://schemas.openxmlformats.org/officeDocument/2006/relationships/image" Target="../media/image3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png"/></Relationships>
</file>

<file path=ppt/slides/_rels/slide2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9.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6.emf"/><Relationship Id="rId7" Type="http://schemas.openxmlformats.org/officeDocument/2006/relationships/image" Target="../media/image4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png"/></Relationships>
</file>

<file path=ppt/slides/_rels/slide2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4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4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4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4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46.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6.emf"/><Relationship Id="rId7" Type="http://schemas.openxmlformats.org/officeDocument/2006/relationships/image" Target="../media/image4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png"/></Relationships>
</file>

<file path=ppt/slides/_rels/slide34.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6.emf"/><Relationship Id="rId7" Type="http://schemas.openxmlformats.org/officeDocument/2006/relationships/image" Target="../media/image49.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4.png"/><Relationship Id="rId4" Type="http://schemas.openxmlformats.org/officeDocument/2006/relationships/image" Target="../media/image7.emf"/><Relationship Id="rId9" Type="http://schemas.openxmlformats.org/officeDocument/2006/relationships/image" Target="../media/image51.png"/></Relationships>
</file>

<file path=ppt/slides/_rels/slide3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5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5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5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5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56.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5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5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rot="10800000">
            <a:off x="-149336"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2"/>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3"/>
          <a:stretch>
            <a:fillRect/>
          </a:stretch>
        </p:blipFill>
        <p:spPr>
          <a:xfrm>
            <a:off x="0" y="467009"/>
            <a:ext cx="6714451" cy="1972334"/>
          </a:xfrm>
          <a:prstGeom prst="rect">
            <a:avLst/>
          </a:prstGeom>
        </p:spPr>
      </p:pic>
      <p:pic>
        <p:nvPicPr>
          <p:cNvPr id="13" name="Picture 12"/>
          <p:cNvPicPr>
            <a:picLocks noChangeAspect="1"/>
          </p:cNvPicPr>
          <p:nvPr/>
        </p:nvPicPr>
        <p:blipFill>
          <a:blip r:embed="rId4"/>
          <a:stretch>
            <a:fillRect/>
          </a:stretch>
        </p:blipFill>
        <p:spPr>
          <a:xfrm>
            <a:off x="6433777" y="3125529"/>
            <a:ext cx="5882401" cy="1034667"/>
          </a:xfrm>
          <a:prstGeom prst="rect">
            <a:avLst/>
          </a:prstGeom>
        </p:spPr>
      </p:pic>
      <p:sp>
        <p:nvSpPr>
          <p:cNvPr id="14" name="TextBox 13"/>
          <p:cNvSpPr txBox="1"/>
          <p:nvPr/>
        </p:nvSpPr>
        <p:spPr>
          <a:xfrm>
            <a:off x="352696" y="664275"/>
            <a:ext cx="574330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and Society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Shereen</a:t>
            </a:r>
            <a:r>
              <a:rPr lang="en-US" sz="2800" dirty="0">
                <a:solidFill>
                  <a:srgbClr val="24A9E1"/>
                </a:solidFill>
                <a:latin typeface="Tajawal Medium" panose="00000600000000000000" pitchFamily="2" charset="-78"/>
                <a:cs typeface="Tajawal Medium" panose="00000600000000000000" pitchFamily="2" charset="-78"/>
              </a:rPr>
              <a:t> </a:t>
            </a:r>
            <a:r>
              <a:rPr lang="en-US" sz="2800" dirty="0" err="1">
                <a:solidFill>
                  <a:srgbClr val="24A9E1"/>
                </a:solidFill>
                <a:latin typeface="Tajawal Medium" panose="00000600000000000000" pitchFamily="2" charset="-78"/>
                <a:cs typeface="Tajawal Medium" panose="00000600000000000000" pitchFamily="2" charset="-78"/>
              </a:rPr>
              <a:t>Kedwany</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6995710" y="3159395"/>
            <a:ext cx="464422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711</a:t>
            </a:r>
          </a:p>
          <a:p>
            <a:r>
              <a:rPr lang="en-US" sz="2800" dirty="0">
                <a:solidFill>
                  <a:schemeClr val="bg1"/>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7DBD42CB-2F2A-A04C-9A7E-5CE16CD3714A}"/>
              </a:ext>
            </a:extLst>
          </p:cNvPr>
          <p:cNvPicPr>
            <a:picLocks noChangeAspect="1"/>
          </p:cNvPicPr>
          <p:nvPr/>
        </p:nvPicPr>
        <p:blipFill>
          <a:blip r:embed="rId5"/>
          <a:stretch>
            <a:fillRect/>
          </a:stretch>
        </p:blipFill>
        <p:spPr>
          <a:xfrm>
            <a:off x="1206428" y="5022376"/>
            <a:ext cx="2200882" cy="1368615"/>
          </a:xfrm>
          <a:prstGeom prst="rect">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44814"/>
    </mc:Choice>
    <mc:Fallback xmlns="">
      <p:transition spd="slow" advTm="4481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4241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04167" y="292956"/>
            <a:ext cx="20579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solidFill>
                <a:latin typeface="Tajawal Medium" panose="00000600000000000000" pitchFamily="2" charset="-78"/>
                <a:cs typeface="Tajawal Medium" panose="00000600000000000000" pitchFamily="2" charset="-78"/>
              </a:rPr>
              <a:t>04</a:t>
            </a:r>
            <a:endParaRPr kumimoji="0" lang="en-US" sz="2800" b="0" i="0" u="none" strike="noStrike" kern="1200" cap="none" spc="0" normalizeH="0" baseline="0" noProof="0" dirty="0">
              <a:ln>
                <a:noFill/>
              </a:ln>
              <a:solidFill>
                <a:schemeClr val="bg1"/>
              </a:solidFill>
              <a:effectLst/>
              <a:uLnTx/>
              <a:uFillTx/>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10691445" y="-27434"/>
            <a:ext cx="1625773" cy="6912868"/>
          </a:xfrm>
          <a:prstGeom prst="rect">
            <a:avLst/>
          </a:prstGeom>
        </p:spPr>
      </p:pic>
      <p:pic>
        <p:nvPicPr>
          <p:cNvPr id="10" name="Picture 9"/>
          <p:cNvPicPr>
            <a:picLocks noChangeAspect="1"/>
          </p:cNvPicPr>
          <p:nvPr/>
        </p:nvPicPr>
        <p:blipFill>
          <a:blip r:embed="rId6"/>
          <a:stretch>
            <a:fillRect/>
          </a:stretch>
        </p:blipFill>
        <p:spPr>
          <a:xfrm>
            <a:off x="10443115" y="168812"/>
            <a:ext cx="1744801" cy="6134622"/>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80607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alibri"/>
                <a:ea typeface="+mn-ea"/>
                <a:cs typeface="+mn-cs"/>
              </a:rPr>
              <a:t>Reminder</a:t>
            </a:r>
          </a:p>
        </p:txBody>
      </p:sp>
      <p:sp>
        <p:nvSpPr>
          <p:cNvPr id="11" name="Rectangle 10">
            <a:extLst>
              <a:ext uri="{FF2B5EF4-FFF2-40B4-BE49-F238E27FC236}">
                <a16:creationId xmlns:a16="http://schemas.microsoft.com/office/drawing/2014/main" id="{3026445F-B28D-450C-9BE6-127EA7591461}"/>
              </a:ext>
            </a:extLst>
          </p:cNvPr>
          <p:cNvSpPr/>
          <p:nvPr/>
        </p:nvSpPr>
        <p:spPr>
          <a:xfrm>
            <a:off x="176857" y="1533731"/>
            <a:ext cx="10086388" cy="4611519"/>
          </a:xfrm>
          <a:prstGeom prst="rect">
            <a:avLst/>
          </a:prstGeom>
        </p:spPr>
        <p:txBody>
          <a:bodyPr wrap="square">
            <a:spAutoFit/>
          </a:bodyPr>
          <a:lstStyle/>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The concept of </a:t>
            </a:r>
            <a:r>
              <a:rPr lang="en-US" b="1" dirty="0">
                <a:solidFill>
                  <a:srgbClr val="C00000"/>
                </a:solidFill>
                <a:latin typeface="Tajawal ExtraBold" panose="00000800000000000000" pitchFamily="2" charset="-78"/>
                <a:cs typeface="Tajawal ExtraBold" panose="00000800000000000000" pitchFamily="2" charset="-78"/>
              </a:rPr>
              <a:t>information society </a:t>
            </a:r>
            <a:r>
              <a:rPr lang="en-US" dirty="0">
                <a:solidFill>
                  <a:srgbClr val="0A1F61"/>
                </a:solidFill>
                <a:latin typeface="Tajawal ExtraBold" panose="00000800000000000000" pitchFamily="2" charset="-78"/>
                <a:cs typeface="Tajawal ExtraBold" panose="00000800000000000000" pitchFamily="2" charset="-78"/>
              </a:rPr>
              <a:t>refers to a form of society characterized by the importance of the production and management of </a:t>
            </a:r>
            <a:r>
              <a:rPr lang="en-US" b="1" dirty="0">
                <a:solidFill>
                  <a:srgbClr val="C00000"/>
                </a:solidFill>
                <a:latin typeface="Tajawal ExtraBold" panose="00000800000000000000" pitchFamily="2" charset="-78"/>
                <a:cs typeface="Tajawal ExtraBold" panose="00000800000000000000" pitchFamily="2" charset="-78"/>
              </a:rPr>
              <a:t>information</a:t>
            </a:r>
            <a:r>
              <a:rPr lang="en-US" dirty="0">
                <a:solidFill>
                  <a:srgbClr val="0A1F61"/>
                </a:solidFill>
                <a:latin typeface="Tajawal ExtraBold" panose="00000800000000000000" pitchFamily="2" charset="-78"/>
                <a:cs typeface="Tajawal ExtraBold" panose="00000800000000000000" pitchFamily="2" charset="-78"/>
              </a:rPr>
              <a:t> and knowledge.</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The ability to produce, manipulate, and distribute </a:t>
            </a:r>
            <a:r>
              <a:rPr lang="en-US" b="1" dirty="0">
                <a:solidFill>
                  <a:srgbClr val="C00000"/>
                </a:solidFill>
                <a:latin typeface="Tajawal ExtraBold" panose="00000800000000000000" pitchFamily="2" charset="-78"/>
                <a:cs typeface="Tajawal ExtraBold" panose="00000800000000000000" pitchFamily="2" charset="-78"/>
              </a:rPr>
              <a:t>information</a:t>
            </a:r>
            <a:r>
              <a:rPr lang="en-US" dirty="0">
                <a:solidFill>
                  <a:srgbClr val="0A1F61"/>
                </a:solidFill>
                <a:latin typeface="Tajawal ExtraBold" panose="00000800000000000000" pitchFamily="2" charset="-78"/>
                <a:cs typeface="Tajawal ExtraBold" panose="00000800000000000000" pitchFamily="2" charset="-78"/>
              </a:rPr>
              <a:t> becomes one of the main factors related to </a:t>
            </a:r>
            <a:r>
              <a:rPr lang="en-US" b="1" dirty="0">
                <a:solidFill>
                  <a:srgbClr val="C00000"/>
                </a:solidFill>
                <a:latin typeface="Tajawal ExtraBold" panose="00000800000000000000" pitchFamily="2" charset="-78"/>
                <a:cs typeface="Tajawal ExtraBold" panose="00000800000000000000" pitchFamily="2" charset="-78"/>
              </a:rPr>
              <a:t>wealth</a:t>
            </a:r>
            <a:r>
              <a:rPr lang="en-US" dirty="0">
                <a:solidFill>
                  <a:srgbClr val="0A1F61"/>
                </a:solidFill>
                <a:latin typeface="Tajawal ExtraBold" panose="00000800000000000000" pitchFamily="2" charset="-78"/>
                <a:cs typeface="Tajawal ExtraBold" panose="00000800000000000000" pitchFamily="2" charset="-78"/>
              </a:rPr>
              <a:t> and </a:t>
            </a:r>
            <a:r>
              <a:rPr lang="en-US" b="1" dirty="0">
                <a:solidFill>
                  <a:srgbClr val="C00000"/>
                </a:solidFill>
                <a:latin typeface="Tajawal ExtraBold" panose="00000800000000000000" pitchFamily="2" charset="-78"/>
                <a:cs typeface="Tajawal ExtraBold" panose="00000800000000000000" pitchFamily="2" charset="-78"/>
              </a:rPr>
              <a:t>power.</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The birth of the </a:t>
            </a:r>
            <a:r>
              <a:rPr lang="en-US" b="1" dirty="0">
                <a:solidFill>
                  <a:srgbClr val="C00000"/>
                </a:solidFill>
                <a:latin typeface="Tajawal ExtraBold" panose="00000800000000000000" pitchFamily="2" charset="-78"/>
                <a:cs typeface="Tajawal ExtraBold" panose="00000800000000000000" pitchFamily="2" charset="-78"/>
              </a:rPr>
              <a:t>information society </a:t>
            </a:r>
            <a:r>
              <a:rPr lang="en-US" dirty="0">
                <a:solidFill>
                  <a:srgbClr val="0A1F61"/>
                </a:solidFill>
                <a:latin typeface="Tajawal ExtraBold" panose="00000800000000000000" pitchFamily="2" charset="-78"/>
                <a:cs typeface="Tajawal ExtraBold" panose="00000800000000000000" pitchFamily="2" charset="-78"/>
              </a:rPr>
              <a:t>was described as a </a:t>
            </a:r>
            <a:r>
              <a:rPr lang="en-US" b="1" dirty="0">
                <a:solidFill>
                  <a:srgbClr val="C00000"/>
                </a:solidFill>
                <a:latin typeface="Tajawal ExtraBold" panose="00000800000000000000" pitchFamily="2" charset="-78"/>
                <a:cs typeface="Tajawal ExtraBold" panose="00000800000000000000" pitchFamily="2" charset="-78"/>
              </a:rPr>
              <a:t>third industrial revolution </a:t>
            </a:r>
            <a:r>
              <a:rPr lang="en-US"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The </a:t>
            </a:r>
            <a:r>
              <a:rPr lang="en-US" b="1" dirty="0">
                <a:solidFill>
                  <a:srgbClr val="C00000"/>
                </a:solidFill>
                <a:latin typeface="Tajawal ExtraBold" panose="00000800000000000000" pitchFamily="2" charset="-78"/>
                <a:cs typeface="Tajawal ExtraBold" panose="00000800000000000000" pitchFamily="2" charset="-78"/>
              </a:rPr>
              <a:t>economic system </a:t>
            </a:r>
            <a:r>
              <a:rPr lang="en-US" dirty="0">
                <a:solidFill>
                  <a:srgbClr val="0A1F61"/>
                </a:solidFill>
                <a:latin typeface="Tajawal ExtraBold" panose="00000800000000000000" pitchFamily="2" charset="-78"/>
                <a:cs typeface="Tajawal ExtraBold" panose="00000800000000000000" pitchFamily="2" charset="-78"/>
              </a:rPr>
              <a:t>of the information society</a:t>
            </a:r>
            <a:r>
              <a:rPr lang="en-US" dirty="0">
                <a:solidFill>
                  <a:srgbClr val="C00000"/>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is characterized by being </a:t>
            </a:r>
            <a:r>
              <a:rPr lang="en-US" b="1" dirty="0">
                <a:solidFill>
                  <a:srgbClr val="C00000"/>
                </a:solidFill>
                <a:latin typeface="Tajawal ExtraBold" panose="00000800000000000000" pitchFamily="2" charset="-78"/>
                <a:cs typeface="Tajawal ExtraBold" panose="00000800000000000000" pitchFamily="2" charset="-78"/>
              </a:rPr>
              <a:t>informational, global, and networked.</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In an information society</a:t>
            </a: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C00000"/>
                </a:solidFill>
                <a:latin typeface="Tajawal ExtraBold" panose="00000800000000000000" pitchFamily="2" charset="-78"/>
                <a:cs typeface="Tajawal ExtraBold" panose="00000800000000000000" pitchFamily="2" charset="-78"/>
              </a:rPr>
              <a:t>intellectual property rights </a:t>
            </a:r>
            <a:r>
              <a:rPr lang="en-US" dirty="0">
                <a:solidFill>
                  <a:srgbClr val="0A1F61"/>
                </a:solidFill>
                <a:latin typeface="Tajawal ExtraBold" panose="00000800000000000000" pitchFamily="2" charset="-78"/>
                <a:cs typeface="Tajawal ExtraBold" panose="00000800000000000000" pitchFamily="2" charset="-78"/>
              </a:rPr>
              <a:t>are divided in three main types</a:t>
            </a: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C00000"/>
                </a:solidFill>
                <a:latin typeface="Tajawal ExtraBold" panose="00000800000000000000" pitchFamily="2" charset="-78"/>
                <a:cs typeface="Tajawal ExtraBold" panose="00000800000000000000" pitchFamily="2" charset="-78"/>
              </a:rPr>
              <a:t>(copyright, trademarks , patents).</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A </a:t>
            </a:r>
            <a:r>
              <a:rPr lang="en-US" b="1" dirty="0">
                <a:solidFill>
                  <a:srgbClr val="C00000"/>
                </a:solidFill>
                <a:latin typeface="Tajawal ExtraBold" panose="00000800000000000000" pitchFamily="2" charset="-78"/>
                <a:cs typeface="Tajawal ExtraBold" panose="00000800000000000000" pitchFamily="2" charset="-78"/>
              </a:rPr>
              <a:t>globalized economy </a:t>
            </a:r>
            <a:r>
              <a:rPr lang="en-US" dirty="0">
                <a:solidFill>
                  <a:srgbClr val="0A1F61"/>
                </a:solidFill>
                <a:latin typeface="Tajawal ExtraBold" panose="00000800000000000000" pitchFamily="2" charset="-78"/>
                <a:cs typeface="Tajawal ExtraBold" panose="00000800000000000000" pitchFamily="2" charset="-78"/>
              </a:rPr>
              <a:t>is characterized by </a:t>
            </a:r>
            <a:r>
              <a:rPr lang="en-US" b="1" dirty="0">
                <a:solidFill>
                  <a:srgbClr val="C00000"/>
                </a:solidFill>
                <a:latin typeface="Tajawal ExtraBold" panose="00000800000000000000" pitchFamily="2" charset="-78"/>
                <a:cs typeface="Tajawal ExtraBold" panose="00000800000000000000" pitchFamily="2" charset="-78"/>
              </a:rPr>
              <a:t>multinational companies</a:t>
            </a:r>
            <a:r>
              <a:rPr lang="en-US" dirty="0">
                <a:solidFill>
                  <a:srgbClr val="0A1F61"/>
                </a:solidFill>
                <a:latin typeface="Tajawal ExtraBold" panose="00000800000000000000" pitchFamily="2" charset="-78"/>
                <a:cs typeface="Tajawal ExtraBold" panose="00000800000000000000" pitchFamily="2" charset="-78"/>
              </a:rPr>
              <a:t>, which own </a:t>
            </a:r>
            <a:r>
              <a:rPr lang="en-US" b="1" dirty="0">
                <a:solidFill>
                  <a:srgbClr val="C00000"/>
                </a:solidFill>
                <a:latin typeface="Tajawal ExtraBold" panose="00000800000000000000" pitchFamily="2" charset="-78"/>
                <a:cs typeface="Tajawal ExtraBold" panose="00000800000000000000" pitchFamily="2" charset="-78"/>
              </a:rPr>
              <a:t>digital media</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and foster the emergence of a </a:t>
            </a:r>
            <a:r>
              <a:rPr lang="en-US" b="1" dirty="0">
                <a:solidFill>
                  <a:srgbClr val="C00000"/>
                </a:solidFill>
                <a:latin typeface="Tajawal ExtraBold" panose="00000800000000000000" pitchFamily="2" charset="-78"/>
                <a:cs typeface="Tajawal ExtraBold" panose="00000800000000000000" pitchFamily="2" charset="-78"/>
              </a:rPr>
              <a:t>global consumer culture .</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id="{7779D0CC-6F87-405F-B672-978D53AB7CB3}"/>
              </a:ext>
            </a:extLst>
          </p:cNvPr>
          <p:cNvPicPr>
            <a:picLocks noChangeAspect="1"/>
          </p:cNvPicPr>
          <p:nvPr/>
        </p:nvPicPr>
        <p:blipFill>
          <a:blip r:embed="rId7"/>
          <a:stretch>
            <a:fillRect/>
          </a:stretch>
        </p:blipFill>
        <p:spPr>
          <a:xfrm>
            <a:off x="9115766" y="397229"/>
            <a:ext cx="2935458" cy="1174184"/>
          </a:xfrm>
          <a:prstGeom prst="rect">
            <a:avLst/>
          </a:prstGeom>
        </p:spPr>
      </p:pic>
      <p:pic>
        <p:nvPicPr>
          <p:cNvPr id="5" name="Picture 4">
            <a:extLst>
              <a:ext uri="{FF2B5EF4-FFF2-40B4-BE49-F238E27FC236}">
                <a16:creationId xmlns:a16="http://schemas.microsoft.com/office/drawing/2014/main" id="{3CEFD553-1807-8805-BC86-6597712BC990}"/>
              </a:ext>
            </a:extLst>
          </p:cNvPr>
          <p:cNvPicPr>
            <a:picLocks noChangeAspect="1"/>
          </p:cNvPicPr>
          <p:nvPr/>
        </p:nvPicPr>
        <p:blipFill>
          <a:blip r:embed="rId8"/>
          <a:stretch>
            <a:fillRect/>
          </a:stretch>
        </p:blipFill>
        <p:spPr>
          <a:xfrm>
            <a:off x="167733" y="6084260"/>
            <a:ext cx="1220514" cy="758975"/>
          </a:xfrm>
          <a:prstGeom prst="rect">
            <a:avLst/>
          </a:prstGeom>
        </p:spPr>
      </p:pic>
    </p:spTree>
    <p:extLst>
      <p:ext uri="{BB962C8B-B14F-4D97-AF65-F5344CB8AC3E}">
        <p14:creationId xmlns:p14="http://schemas.microsoft.com/office/powerpoint/2010/main" val="1058346659"/>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0860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04167" y="292956"/>
            <a:ext cx="2057942" cy="954107"/>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8712851" y="-27434"/>
            <a:ext cx="3604368" cy="6912868"/>
          </a:xfrm>
          <a:prstGeom prst="rect">
            <a:avLst/>
          </a:prstGeom>
        </p:spPr>
      </p:pic>
      <p:pic>
        <p:nvPicPr>
          <p:cNvPr id="10" name="Picture 9"/>
          <p:cNvPicPr>
            <a:picLocks noChangeAspect="1"/>
          </p:cNvPicPr>
          <p:nvPr/>
        </p:nvPicPr>
        <p:blipFill>
          <a:blip r:embed="rId6"/>
          <a:stretch>
            <a:fillRect/>
          </a:stretch>
        </p:blipFill>
        <p:spPr>
          <a:xfrm>
            <a:off x="8088857" y="554566"/>
            <a:ext cx="409906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42058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alibri"/>
                <a:ea typeface="+mn-ea"/>
                <a:cs typeface="+mn-cs"/>
              </a:rPr>
              <a:t>Outline</a:t>
            </a:r>
          </a:p>
        </p:txBody>
      </p:sp>
      <p:sp>
        <p:nvSpPr>
          <p:cNvPr id="11" name="Rectangle 10">
            <a:extLst>
              <a:ext uri="{FF2B5EF4-FFF2-40B4-BE49-F238E27FC236}">
                <a16:creationId xmlns:a16="http://schemas.microsoft.com/office/drawing/2014/main" id="{3026445F-B28D-450C-9BE6-127EA7591461}"/>
              </a:ext>
            </a:extLst>
          </p:cNvPr>
          <p:cNvSpPr/>
          <p:nvPr/>
        </p:nvSpPr>
        <p:spPr>
          <a:xfrm>
            <a:off x="754608" y="1909408"/>
            <a:ext cx="6870081" cy="2793842"/>
          </a:xfrm>
          <a:prstGeom prst="rect">
            <a:avLst/>
          </a:prstGeom>
        </p:spPr>
        <p:txBody>
          <a:bodyPr wrap="square">
            <a:spAutoFit/>
          </a:bodyPr>
          <a:lstStyle/>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I. The relation between technology and society .</a:t>
            </a:r>
          </a:p>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II. Users Matter.</a:t>
            </a:r>
          </a:p>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III. Space of flows.</a:t>
            </a:r>
          </a:p>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VI. The Global Village</a:t>
            </a:r>
          </a:p>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V. Conclusion. </a:t>
            </a:r>
          </a:p>
        </p:txBody>
      </p:sp>
      <p:pic>
        <p:nvPicPr>
          <p:cNvPr id="12" name="Picture 11">
            <a:extLst>
              <a:ext uri="{FF2B5EF4-FFF2-40B4-BE49-F238E27FC236}">
                <a16:creationId xmlns:a16="http://schemas.microsoft.com/office/drawing/2014/main" id="{CD4FDD48-B4A2-401F-AFF8-BC06B9FA9ED6}"/>
              </a:ext>
            </a:extLst>
          </p:cNvPr>
          <p:cNvPicPr>
            <a:picLocks noChangeAspect="1"/>
          </p:cNvPicPr>
          <p:nvPr/>
        </p:nvPicPr>
        <p:blipFill>
          <a:blip r:embed="rId7"/>
          <a:stretch>
            <a:fillRect/>
          </a:stretch>
        </p:blipFill>
        <p:spPr>
          <a:xfrm>
            <a:off x="9132528" y="82961"/>
            <a:ext cx="2328203" cy="2328203"/>
          </a:xfrm>
          <a:prstGeom prst="rect">
            <a:avLst/>
          </a:prstGeom>
        </p:spPr>
      </p:pic>
      <p:pic>
        <p:nvPicPr>
          <p:cNvPr id="5" name="Picture 4">
            <a:extLst>
              <a:ext uri="{FF2B5EF4-FFF2-40B4-BE49-F238E27FC236}">
                <a16:creationId xmlns:a16="http://schemas.microsoft.com/office/drawing/2014/main" id="{EFCB84DE-53FB-0BA5-C657-FEC25324F3CB}"/>
              </a:ext>
            </a:extLst>
          </p:cNvPr>
          <p:cNvPicPr>
            <a:picLocks noChangeAspect="1"/>
          </p:cNvPicPr>
          <p:nvPr/>
        </p:nvPicPr>
        <p:blipFill>
          <a:blip r:embed="rId8"/>
          <a:stretch>
            <a:fillRect/>
          </a:stretch>
        </p:blipFill>
        <p:spPr>
          <a:xfrm>
            <a:off x="523663" y="5737369"/>
            <a:ext cx="1450974" cy="902286"/>
          </a:xfrm>
          <a:prstGeom prst="rect">
            <a:avLst/>
          </a:prstGeom>
        </p:spPr>
      </p:pic>
    </p:spTree>
    <p:extLst>
      <p:ext uri="{BB962C8B-B14F-4D97-AF65-F5344CB8AC3E}">
        <p14:creationId xmlns:p14="http://schemas.microsoft.com/office/powerpoint/2010/main" val="3146254471"/>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52534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73536" y="638959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68181" y="574860"/>
            <a:ext cx="6503968"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78798" y="539655"/>
            <a:ext cx="3179850" cy="6039868"/>
          </a:xfrm>
          <a:prstGeom prst="rect">
            <a:avLst/>
          </a:prstGeom>
        </p:spPr>
      </p:pic>
      <p:sp>
        <p:nvSpPr>
          <p:cNvPr id="19" name="TextBox 18"/>
          <p:cNvSpPr txBox="1"/>
          <p:nvPr/>
        </p:nvSpPr>
        <p:spPr>
          <a:xfrm>
            <a:off x="277183" y="2009173"/>
            <a:ext cx="7984951"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social sciences</a:t>
            </a:r>
            <a:r>
              <a:rPr lang="en-US" sz="2400" dirty="0">
                <a:solidFill>
                  <a:srgbClr val="0A1F61"/>
                </a:solidFill>
                <a:latin typeface="Tajawal ExtraBold" panose="00000800000000000000" pitchFamily="2" charset="-78"/>
                <a:cs typeface="Tajawal ExtraBold" panose="00000800000000000000" pitchFamily="2" charset="-78"/>
              </a:rPr>
              <a:t>, like sociology and anthropology, have developed theories that allow for an in‐depth analysis of the link between </a:t>
            </a:r>
            <a:r>
              <a:rPr lang="en-US" sz="2400" b="1" dirty="0">
                <a:solidFill>
                  <a:srgbClr val="C00000"/>
                </a:solidFill>
                <a:latin typeface="Tajawal ExtraBold" panose="00000800000000000000" pitchFamily="2" charset="-78"/>
                <a:cs typeface="Tajawal ExtraBold" panose="00000800000000000000" pitchFamily="2" charset="-78"/>
              </a:rPr>
              <a:t>technology, media, and society.</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These can help us develop a critical view on the role and evolution of </a:t>
            </a:r>
            <a:r>
              <a:rPr lang="en-US" sz="2400" b="1" dirty="0">
                <a:solidFill>
                  <a:srgbClr val="C00000"/>
                </a:solidFill>
                <a:latin typeface="Tajawal ExtraBold" panose="00000800000000000000" pitchFamily="2" charset="-78"/>
                <a:cs typeface="Tajawal ExtraBold" panose="00000800000000000000" pitchFamily="2" charset="-78"/>
              </a:rPr>
              <a:t>digital media</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0E9E0F68-083A-43EC-A218-AA9FC4E45559}"/>
              </a:ext>
            </a:extLst>
          </p:cNvPr>
          <p:cNvPicPr>
            <a:picLocks noChangeAspect="1"/>
          </p:cNvPicPr>
          <p:nvPr/>
        </p:nvPicPr>
        <p:blipFill rotWithShape="1">
          <a:blip r:embed="rId7"/>
          <a:srcRect b="19832"/>
          <a:stretch/>
        </p:blipFill>
        <p:spPr>
          <a:xfrm>
            <a:off x="8256130" y="1415527"/>
            <a:ext cx="3932070" cy="2572717"/>
          </a:xfrm>
          <a:prstGeom prst="rect">
            <a:avLst/>
          </a:prstGeom>
        </p:spPr>
      </p:pic>
      <p:pic>
        <p:nvPicPr>
          <p:cNvPr id="5" name="Picture 4">
            <a:extLst>
              <a:ext uri="{FF2B5EF4-FFF2-40B4-BE49-F238E27FC236}">
                <a16:creationId xmlns:a16="http://schemas.microsoft.com/office/drawing/2014/main" id="{B4D06435-0FD0-B1D9-ED95-8CE338031E10}"/>
              </a:ext>
            </a:extLst>
          </p:cNvPr>
          <p:cNvPicPr>
            <a:picLocks noChangeAspect="1"/>
          </p:cNvPicPr>
          <p:nvPr/>
        </p:nvPicPr>
        <p:blipFill>
          <a:blip r:embed="rId8"/>
          <a:stretch>
            <a:fillRect/>
          </a:stretch>
        </p:blipFill>
        <p:spPr>
          <a:xfrm>
            <a:off x="583407" y="5950659"/>
            <a:ext cx="1450974" cy="902286"/>
          </a:xfrm>
          <a:prstGeom prst="rect">
            <a:avLst/>
          </a:prstGeom>
        </p:spPr>
      </p:pic>
    </p:spTree>
    <p:extLst>
      <p:ext uri="{BB962C8B-B14F-4D97-AF65-F5344CB8AC3E}">
        <p14:creationId xmlns:p14="http://schemas.microsoft.com/office/powerpoint/2010/main" val="398744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71901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73536" y="638959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0333" y="554566"/>
            <a:ext cx="6963684"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93253" y="554566"/>
            <a:ext cx="2584730" cy="6039868"/>
          </a:xfrm>
          <a:prstGeom prst="rect">
            <a:avLst/>
          </a:prstGeom>
        </p:spPr>
      </p:pic>
      <p:pic>
        <p:nvPicPr>
          <p:cNvPr id="5" name="Picture 4">
            <a:extLst>
              <a:ext uri="{FF2B5EF4-FFF2-40B4-BE49-F238E27FC236}">
                <a16:creationId xmlns:a16="http://schemas.microsoft.com/office/drawing/2014/main" id="{2919CD28-F61F-4011-94B0-493C626CC813}"/>
              </a:ext>
            </a:extLst>
          </p:cNvPr>
          <p:cNvPicPr>
            <a:picLocks noChangeAspect="1"/>
          </p:cNvPicPr>
          <p:nvPr/>
        </p:nvPicPr>
        <p:blipFill>
          <a:blip r:embed="rId7"/>
          <a:stretch>
            <a:fillRect/>
          </a:stretch>
        </p:blipFill>
        <p:spPr>
          <a:xfrm>
            <a:off x="1308894" y="1633537"/>
            <a:ext cx="7260965" cy="4084674"/>
          </a:xfrm>
          <a:prstGeom prst="rect">
            <a:avLst/>
          </a:prstGeom>
        </p:spPr>
      </p:pic>
      <p:pic>
        <p:nvPicPr>
          <p:cNvPr id="6" name="Picture 5">
            <a:extLst>
              <a:ext uri="{FF2B5EF4-FFF2-40B4-BE49-F238E27FC236}">
                <a16:creationId xmlns:a16="http://schemas.microsoft.com/office/drawing/2014/main" id="{E50C9AB8-BA14-7114-036E-8B4B2BBDEB45}"/>
              </a:ext>
            </a:extLst>
          </p:cNvPr>
          <p:cNvPicPr>
            <a:picLocks noChangeAspect="1"/>
          </p:cNvPicPr>
          <p:nvPr/>
        </p:nvPicPr>
        <p:blipFill>
          <a:blip r:embed="rId8"/>
          <a:stretch>
            <a:fillRect/>
          </a:stretch>
        </p:blipFill>
        <p:spPr>
          <a:xfrm>
            <a:off x="227457" y="5912982"/>
            <a:ext cx="1450974" cy="902286"/>
          </a:xfrm>
          <a:prstGeom prst="rect">
            <a:avLst/>
          </a:prstGeom>
        </p:spPr>
      </p:pic>
    </p:spTree>
    <p:extLst>
      <p:ext uri="{BB962C8B-B14F-4D97-AF65-F5344CB8AC3E}">
        <p14:creationId xmlns:p14="http://schemas.microsoft.com/office/powerpoint/2010/main" val="81379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9830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09838" y="546424"/>
            <a:ext cx="6152298" cy="430887"/>
          </a:xfrm>
          <a:prstGeom prst="rect">
            <a:avLst/>
          </a:prstGeom>
          <a:noFill/>
        </p:spPr>
        <p:txBody>
          <a:bodyPr wrap="square" rtlCol="0">
            <a:spAutoFit/>
          </a:bodyPr>
          <a:lstStyle/>
          <a:p>
            <a:pPr lvl="0">
              <a:defRPr/>
            </a:pPr>
            <a:r>
              <a:rPr lang="en-US" sz="22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25466" y="554566"/>
            <a:ext cx="2630510" cy="5748868"/>
          </a:xfrm>
          <a:prstGeom prst="rect">
            <a:avLst/>
          </a:prstGeom>
        </p:spPr>
      </p:pic>
      <p:sp>
        <p:nvSpPr>
          <p:cNvPr id="19" name="TextBox 18"/>
          <p:cNvSpPr txBox="1"/>
          <p:nvPr/>
        </p:nvSpPr>
        <p:spPr>
          <a:xfrm>
            <a:off x="238565" y="1560022"/>
            <a:ext cx="8724714" cy="4092211"/>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Some theories of the </a:t>
            </a:r>
            <a:r>
              <a:rPr lang="en-US" sz="2200" b="1" dirty="0">
                <a:solidFill>
                  <a:srgbClr val="C00000"/>
                </a:solidFill>
                <a:latin typeface="Tajawal ExtraBold" panose="00000800000000000000" pitchFamily="2" charset="-78"/>
                <a:cs typeface="Tajawal ExtraBold" panose="00000800000000000000" pitchFamily="2" charset="-78"/>
              </a:rPr>
              <a:t>relation between technology and society </a:t>
            </a:r>
            <a:r>
              <a:rPr lang="en-US" sz="2200" dirty="0">
                <a:solidFill>
                  <a:srgbClr val="0A1F61"/>
                </a:solidFill>
                <a:latin typeface="Tajawal ExtraBold" panose="00000800000000000000" pitchFamily="2" charset="-78"/>
                <a:cs typeface="Tajawal ExtraBold" panose="00000800000000000000" pitchFamily="2" charset="-78"/>
              </a:rPr>
              <a:t>see </a:t>
            </a: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dirty="0">
                <a:solidFill>
                  <a:srgbClr val="0A1F61"/>
                </a:solidFill>
                <a:latin typeface="Tajawal ExtraBold" panose="00000800000000000000" pitchFamily="2" charset="-78"/>
                <a:cs typeface="Tajawal ExtraBold" panose="00000800000000000000" pitchFamily="2" charset="-78"/>
              </a:rPr>
              <a:t> as an </a:t>
            </a:r>
            <a:r>
              <a:rPr lang="en-US" sz="2200" b="1" dirty="0">
                <a:solidFill>
                  <a:srgbClr val="C00000"/>
                </a:solidFill>
                <a:latin typeface="Tajawal ExtraBold" panose="00000800000000000000" pitchFamily="2" charset="-78"/>
                <a:cs typeface="Tajawal ExtraBold" panose="00000800000000000000" pitchFamily="2" charset="-78"/>
              </a:rPr>
              <a:t>external force </a:t>
            </a:r>
            <a:r>
              <a:rPr lang="en-US" sz="2200" dirty="0">
                <a:solidFill>
                  <a:srgbClr val="0A1F61"/>
                </a:solidFill>
                <a:latin typeface="Tajawal ExtraBold" panose="00000800000000000000" pitchFamily="2" charset="-78"/>
                <a:cs typeface="Tajawal ExtraBold" panose="00000800000000000000" pitchFamily="2" charset="-78"/>
              </a:rPr>
              <a:t>that develops independently of </a:t>
            </a:r>
            <a:r>
              <a:rPr lang="en-US" sz="2200" b="1" dirty="0">
                <a:solidFill>
                  <a:srgbClr val="C00000"/>
                </a:solidFill>
                <a:latin typeface="Tajawal ExtraBold" panose="00000800000000000000" pitchFamily="2" charset="-78"/>
                <a:cs typeface="Tajawal ExtraBold" panose="00000800000000000000" pitchFamily="2" charset="-78"/>
              </a:rPr>
              <a:t>social</a:t>
            </a:r>
            <a:r>
              <a:rPr lang="en-US" sz="2200" dirty="0">
                <a:solidFill>
                  <a:srgbClr val="0A1F61"/>
                </a:solidFill>
                <a:latin typeface="Tajawal ExtraBold" panose="00000800000000000000" pitchFamily="2" charset="-78"/>
                <a:cs typeface="Tajawal ExtraBold" panose="00000800000000000000" pitchFamily="2" charset="-78"/>
              </a:rPr>
              <a:t> phenomena.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Here the important thing is not so much how a particular </a:t>
            </a: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dirty="0">
                <a:solidFill>
                  <a:srgbClr val="0A1F61"/>
                </a:solidFill>
                <a:latin typeface="Tajawal ExtraBold" panose="00000800000000000000" pitchFamily="2" charset="-78"/>
                <a:cs typeface="Tajawal ExtraBold" panose="00000800000000000000" pitchFamily="2" charset="-78"/>
              </a:rPr>
              <a:t> has </a:t>
            </a:r>
            <a:r>
              <a:rPr lang="en-US" sz="2200" b="1" dirty="0">
                <a:solidFill>
                  <a:srgbClr val="0A1F61"/>
                </a:solidFill>
                <a:latin typeface="Tajawal ExtraBold" panose="00000800000000000000" pitchFamily="2" charset="-78"/>
                <a:cs typeface="Tajawal ExtraBold" panose="00000800000000000000" pitchFamily="2" charset="-78"/>
              </a:rPr>
              <a:t>developed</a:t>
            </a:r>
            <a:r>
              <a:rPr lang="en-US" sz="2200" dirty="0">
                <a:solidFill>
                  <a:srgbClr val="0A1F61"/>
                </a:solidFill>
                <a:latin typeface="Tajawal ExtraBold" panose="00000800000000000000" pitchFamily="2" charset="-78"/>
                <a:cs typeface="Tajawal ExtraBold" panose="00000800000000000000" pitchFamily="2" charset="-78"/>
              </a:rPr>
              <a:t>, but what </a:t>
            </a:r>
            <a:r>
              <a:rPr lang="en-US" sz="2200" b="1" dirty="0">
                <a:solidFill>
                  <a:srgbClr val="C00000"/>
                </a:solidFill>
                <a:latin typeface="Tajawal ExtraBold" panose="00000800000000000000" pitchFamily="2" charset="-78"/>
                <a:cs typeface="Tajawal ExtraBold" panose="00000800000000000000" pitchFamily="2" charset="-78"/>
              </a:rPr>
              <a:t>function</a:t>
            </a:r>
            <a:r>
              <a:rPr lang="en-US" sz="2200" dirty="0">
                <a:solidFill>
                  <a:srgbClr val="0A1F61"/>
                </a:solidFill>
                <a:latin typeface="Tajawal ExtraBold" panose="00000800000000000000" pitchFamily="2" charset="-78"/>
                <a:cs typeface="Tajawal ExtraBold" panose="00000800000000000000" pitchFamily="2" charset="-78"/>
              </a:rPr>
              <a:t> it </a:t>
            </a:r>
            <a:r>
              <a:rPr lang="en-US" sz="2200" b="1" dirty="0">
                <a:solidFill>
                  <a:srgbClr val="0A1F61"/>
                </a:solidFill>
                <a:latin typeface="Tajawal ExtraBold" panose="00000800000000000000" pitchFamily="2" charset="-78"/>
                <a:cs typeface="Tajawal ExtraBold" panose="00000800000000000000" pitchFamily="2" charset="-78"/>
              </a:rPr>
              <a:t>performs</a:t>
            </a:r>
            <a:r>
              <a:rPr lang="en-US" sz="2200" dirty="0">
                <a:solidFill>
                  <a:srgbClr val="0A1F61"/>
                </a:solidFill>
                <a:latin typeface="Tajawal ExtraBold" panose="00000800000000000000" pitchFamily="2" charset="-78"/>
                <a:cs typeface="Tajawal ExtraBold" panose="00000800000000000000" pitchFamily="2" charset="-78"/>
              </a:rPr>
              <a:t> in relation to a society.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 this view, </a:t>
            </a:r>
            <a:r>
              <a:rPr lang="en-US" sz="2200" b="1" dirty="0">
                <a:solidFill>
                  <a:srgbClr val="C00000"/>
                </a:solidFill>
                <a:latin typeface="Tajawal ExtraBold" panose="00000800000000000000" pitchFamily="2" charset="-78"/>
                <a:cs typeface="Tajawal ExtraBold" panose="00000800000000000000" pitchFamily="2" charset="-78"/>
              </a:rPr>
              <a:t>computers are functional </a:t>
            </a:r>
            <a:r>
              <a:rPr lang="en-US" sz="2200" dirty="0">
                <a:solidFill>
                  <a:srgbClr val="0A1F61"/>
                </a:solidFill>
                <a:latin typeface="Tajawal ExtraBold" panose="00000800000000000000" pitchFamily="2" charset="-78"/>
                <a:cs typeface="Tajawal ExtraBold" panose="00000800000000000000" pitchFamily="2" charset="-78"/>
              </a:rPr>
              <a:t>to the aims of the institutions or social groups that use them.</a:t>
            </a:r>
          </a:p>
        </p:txBody>
      </p:sp>
      <p:pic>
        <p:nvPicPr>
          <p:cNvPr id="5" name="Picture 4">
            <a:extLst>
              <a:ext uri="{FF2B5EF4-FFF2-40B4-BE49-F238E27FC236}">
                <a16:creationId xmlns:a16="http://schemas.microsoft.com/office/drawing/2014/main" id="{FE322B8F-E5A7-4258-B942-B4E80E7031E1}"/>
              </a:ext>
            </a:extLst>
          </p:cNvPr>
          <p:cNvPicPr>
            <a:picLocks noChangeAspect="1"/>
          </p:cNvPicPr>
          <p:nvPr/>
        </p:nvPicPr>
        <p:blipFill>
          <a:blip r:embed="rId7"/>
          <a:stretch>
            <a:fillRect/>
          </a:stretch>
        </p:blipFill>
        <p:spPr>
          <a:xfrm>
            <a:off x="9049004" y="158758"/>
            <a:ext cx="3106542" cy="2331223"/>
          </a:xfrm>
          <a:prstGeom prst="rect">
            <a:avLst/>
          </a:prstGeom>
        </p:spPr>
      </p:pic>
      <p:pic>
        <p:nvPicPr>
          <p:cNvPr id="6" name="Picture 5">
            <a:extLst>
              <a:ext uri="{FF2B5EF4-FFF2-40B4-BE49-F238E27FC236}">
                <a16:creationId xmlns:a16="http://schemas.microsoft.com/office/drawing/2014/main" id="{558396D1-9FB0-9DD9-8BB5-D41A704E5687}"/>
              </a:ext>
            </a:extLst>
          </p:cNvPr>
          <p:cNvPicPr>
            <a:picLocks noChangeAspect="1"/>
          </p:cNvPicPr>
          <p:nvPr/>
        </p:nvPicPr>
        <p:blipFill>
          <a:blip r:embed="rId8"/>
          <a:stretch>
            <a:fillRect/>
          </a:stretch>
        </p:blipFill>
        <p:spPr>
          <a:xfrm>
            <a:off x="583407" y="5717158"/>
            <a:ext cx="1450974" cy="902286"/>
          </a:xfrm>
          <a:prstGeom prst="rect">
            <a:avLst/>
          </a:prstGeom>
        </p:spPr>
      </p:pic>
    </p:spTree>
    <p:extLst>
      <p:ext uri="{BB962C8B-B14F-4D97-AF65-F5344CB8AC3E}">
        <p14:creationId xmlns:p14="http://schemas.microsoft.com/office/powerpoint/2010/main" val="35514658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5253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40726" y="63583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08344" y="553523"/>
            <a:ext cx="6823333"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25354" y="200315"/>
            <a:ext cx="2784344" cy="5975402"/>
          </a:xfrm>
          <a:prstGeom prst="rect">
            <a:avLst/>
          </a:prstGeom>
        </p:spPr>
      </p:pic>
      <p:sp>
        <p:nvSpPr>
          <p:cNvPr id="19" name="TextBox 18"/>
          <p:cNvSpPr txBox="1"/>
          <p:nvPr/>
        </p:nvSpPr>
        <p:spPr>
          <a:xfrm>
            <a:off x="114879" y="1586472"/>
            <a:ext cx="9202525"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 similar approach is </a:t>
            </a:r>
            <a:r>
              <a:rPr lang="en-US" sz="2400" b="1" dirty="0">
                <a:solidFill>
                  <a:srgbClr val="C00000"/>
                </a:solidFill>
                <a:latin typeface="Tajawal ExtraBold" panose="00000800000000000000" pitchFamily="2" charset="-78"/>
                <a:cs typeface="Tajawal ExtraBold" panose="00000800000000000000" pitchFamily="2" charset="-78"/>
              </a:rPr>
              <a:t>technological determinism</a:t>
            </a:r>
            <a:r>
              <a:rPr lang="en-US" sz="2400" dirty="0">
                <a:solidFill>
                  <a:srgbClr val="0A1F61"/>
                </a:solidFill>
                <a:latin typeface="Tajawal ExtraBold" panose="00000800000000000000" pitchFamily="2" charset="-78"/>
                <a:cs typeface="Tajawal ExtraBold" panose="00000800000000000000" pitchFamily="2" charset="-78"/>
              </a:rPr>
              <a:t>, which understands technology as an </a:t>
            </a:r>
            <a:r>
              <a:rPr lang="en-US" sz="2400" b="1" dirty="0">
                <a:solidFill>
                  <a:srgbClr val="C00000"/>
                </a:solidFill>
                <a:latin typeface="Tajawal ExtraBold" panose="00000800000000000000" pitchFamily="2" charset="-78"/>
                <a:cs typeface="Tajawal ExtraBold" panose="00000800000000000000" pitchFamily="2" charset="-78"/>
              </a:rPr>
              <a:t>independent force </a:t>
            </a:r>
            <a:r>
              <a:rPr lang="en-US" sz="2400" dirty="0">
                <a:solidFill>
                  <a:srgbClr val="0A1F61"/>
                </a:solidFill>
                <a:latin typeface="Tajawal ExtraBold" panose="00000800000000000000" pitchFamily="2" charset="-78"/>
                <a:cs typeface="Tajawal ExtraBold" panose="00000800000000000000" pitchFamily="2" charset="-78"/>
              </a:rPr>
              <a:t>that can determine the development of a society.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From this perspective, the characteristics of </a:t>
            </a: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dirty="0">
                <a:solidFill>
                  <a:srgbClr val="0A1F61"/>
                </a:solidFill>
                <a:latin typeface="Tajawal ExtraBold" panose="00000800000000000000" pitchFamily="2" charset="-78"/>
                <a:cs typeface="Tajawal ExtraBold" panose="00000800000000000000" pitchFamily="2" charset="-78"/>
              </a:rPr>
              <a:t>affect the way in which individuals </a:t>
            </a:r>
            <a:r>
              <a:rPr lang="en-US" sz="2400" b="1" dirty="0">
                <a:solidFill>
                  <a:srgbClr val="C00000"/>
                </a:solidFill>
                <a:latin typeface="Tajawal ExtraBold" panose="00000800000000000000" pitchFamily="2" charset="-78"/>
                <a:cs typeface="Tajawal ExtraBold" panose="00000800000000000000" pitchFamily="2" charset="-78"/>
              </a:rPr>
              <a:t>interact</a:t>
            </a:r>
            <a:r>
              <a:rPr lang="en-US" sz="2400" dirty="0">
                <a:solidFill>
                  <a:srgbClr val="0A1F61"/>
                </a:solidFill>
                <a:latin typeface="Tajawal ExtraBold" panose="00000800000000000000" pitchFamily="2" charset="-78"/>
                <a:cs typeface="Tajawal ExtraBold" panose="00000800000000000000" pitchFamily="2" charset="-78"/>
              </a:rPr>
              <a:t> with each other, giving rise to particular forms of </a:t>
            </a:r>
            <a:r>
              <a:rPr lang="en-US" sz="2400" b="1" dirty="0">
                <a:solidFill>
                  <a:srgbClr val="0A1F61"/>
                </a:solidFill>
                <a:latin typeface="Tajawal ExtraBold" panose="00000800000000000000" pitchFamily="2" charset="-78"/>
                <a:cs typeface="Tajawal ExtraBold" panose="00000800000000000000" pitchFamily="2" charset="-78"/>
              </a:rPr>
              <a:t>social organization</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They are also seen as responsible for changes in </a:t>
            </a:r>
            <a:r>
              <a:rPr lang="en-US" sz="2400" b="1" dirty="0">
                <a:solidFill>
                  <a:srgbClr val="C00000"/>
                </a:solidFill>
                <a:latin typeface="Tajawal ExtraBold" panose="00000800000000000000" pitchFamily="2" charset="-78"/>
                <a:cs typeface="Tajawal ExtraBold" panose="00000800000000000000" pitchFamily="2" charset="-78"/>
              </a:rPr>
              <a:t>economic</a:t>
            </a:r>
            <a:r>
              <a:rPr lang="en-US" sz="2400" dirty="0">
                <a:solidFill>
                  <a:srgbClr val="0A1F61"/>
                </a:solidFill>
                <a:latin typeface="Tajawal ExtraBold" panose="00000800000000000000" pitchFamily="2" charset="-78"/>
                <a:cs typeface="Tajawal ExtraBold" panose="00000800000000000000" pitchFamily="2" charset="-78"/>
              </a:rPr>
              <a:t> structures or </a:t>
            </a:r>
            <a:r>
              <a:rPr lang="en-US" sz="2400" b="1" dirty="0">
                <a:solidFill>
                  <a:srgbClr val="C00000"/>
                </a:solidFill>
                <a:latin typeface="Tajawal ExtraBold" panose="00000800000000000000" pitchFamily="2" charset="-78"/>
                <a:cs typeface="Tajawal ExtraBold" panose="00000800000000000000" pitchFamily="2" charset="-78"/>
              </a:rPr>
              <a:t>business models</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65EA349E-3A03-4CE9-BFA0-43A700B2E5CB}"/>
              </a:ext>
            </a:extLst>
          </p:cNvPr>
          <p:cNvPicPr>
            <a:picLocks noChangeAspect="1"/>
          </p:cNvPicPr>
          <p:nvPr/>
        </p:nvPicPr>
        <p:blipFill>
          <a:blip r:embed="rId7"/>
          <a:stretch>
            <a:fillRect/>
          </a:stretch>
        </p:blipFill>
        <p:spPr>
          <a:xfrm>
            <a:off x="9454508" y="252410"/>
            <a:ext cx="2701805" cy="2701805"/>
          </a:xfrm>
          <a:prstGeom prst="rect">
            <a:avLst/>
          </a:prstGeom>
        </p:spPr>
      </p:pic>
      <p:pic>
        <p:nvPicPr>
          <p:cNvPr id="6" name="Picture 5">
            <a:extLst>
              <a:ext uri="{FF2B5EF4-FFF2-40B4-BE49-F238E27FC236}">
                <a16:creationId xmlns:a16="http://schemas.microsoft.com/office/drawing/2014/main" id="{008A72E1-1559-8F8E-0F76-8308C8112AA5}"/>
              </a:ext>
            </a:extLst>
          </p:cNvPr>
          <p:cNvPicPr>
            <a:picLocks noChangeAspect="1"/>
          </p:cNvPicPr>
          <p:nvPr/>
        </p:nvPicPr>
        <p:blipFill>
          <a:blip r:embed="rId8"/>
          <a:stretch>
            <a:fillRect/>
          </a:stretch>
        </p:blipFill>
        <p:spPr>
          <a:xfrm>
            <a:off x="438588" y="6006421"/>
            <a:ext cx="1131887" cy="703862"/>
          </a:xfrm>
          <a:prstGeom prst="rect">
            <a:avLst/>
          </a:prstGeom>
        </p:spPr>
      </p:pic>
    </p:spTree>
    <p:extLst>
      <p:ext uri="{BB962C8B-B14F-4D97-AF65-F5344CB8AC3E}">
        <p14:creationId xmlns:p14="http://schemas.microsoft.com/office/powerpoint/2010/main" val="3975003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890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08344" y="553523"/>
            <a:ext cx="6640659"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41778" y="554566"/>
            <a:ext cx="2446338" cy="5748868"/>
          </a:xfrm>
          <a:prstGeom prst="rect">
            <a:avLst/>
          </a:prstGeom>
        </p:spPr>
      </p:pic>
      <p:sp>
        <p:nvSpPr>
          <p:cNvPr id="19" name="TextBox 18"/>
          <p:cNvSpPr txBox="1"/>
          <p:nvPr/>
        </p:nvSpPr>
        <p:spPr>
          <a:xfrm>
            <a:off x="114879" y="1586472"/>
            <a:ext cx="9015053"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Some form of </a:t>
            </a:r>
            <a:r>
              <a:rPr lang="en-US" sz="2400" b="1" dirty="0">
                <a:solidFill>
                  <a:srgbClr val="C00000"/>
                </a:solidFill>
                <a:latin typeface="Tajawal ExtraBold" panose="00000800000000000000" pitchFamily="2" charset="-78"/>
                <a:cs typeface="Tajawal ExtraBold" panose="00000800000000000000" pitchFamily="2" charset="-78"/>
              </a:rPr>
              <a:t>technological determinism </a:t>
            </a:r>
            <a:r>
              <a:rPr lang="en-US" sz="2400" dirty="0">
                <a:solidFill>
                  <a:srgbClr val="0A1F61"/>
                </a:solidFill>
                <a:latin typeface="Tajawal ExtraBold" panose="00000800000000000000" pitchFamily="2" charset="-78"/>
                <a:cs typeface="Tajawal ExtraBold" panose="00000800000000000000" pitchFamily="2" charset="-78"/>
              </a:rPr>
              <a:t>is widespread in common‐sense accounts, such as </a:t>
            </a:r>
            <a:r>
              <a:rPr lang="en-US" sz="2400" b="1" dirty="0">
                <a:solidFill>
                  <a:srgbClr val="C00000"/>
                </a:solidFill>
                <a:latin typeface="Tajawal ExtraBold" panose="00000800000000000000" pitchFamily="2" charset="-78"/>
                <a:cs typeface="Tajawal ExtraBold" panose="00000800000000000000" pitchFamily="2" charset="-78"/>
              </a:rPr>
              <a:t>policy</a:t>
            </a:r>
            <a:r>
              <a:rPr lang="en-US" sz="2400" dirty="0">
                <a:solidFill>
                  <a:srgbClr val="0A1F61"/>
                </a:solidFill>
                <a:latin typeface="Tajawal ExtraBold" panose="00000800000000000000" pitchFamily="2" charset="-78"/>
                <a:cs typeface="Tajawal ExtraBold" panose="00000800000000000000" pitchFamily="2" charset="-78"/>
              </a:rPr>
              <a:t> initiatives relating to digital technologies or </a:t>
            </a:r>
            <a:r>
              <a:rPr lang="en-US" sz="2400" b="1" dirty="0">
                <a:solidFill>
                  <a:srgbClr val="C00000"/>
                </a:solidFill>
                <a:latin typeface="Tajawal ExtraBold" panose="00000800000000000000" pitchFamily="2" charset="-78"/>
                <a:cs typeface="Tajawal ExtraBold" panose="00000800000000000000" pitchFamily="2" charset="-78"/>
              </a:rPr>
              <a:t>journalism</a:t>
            </a:r>
            <a:r>
              <a:rPr lang="en-US" sz="2400" dirty="0">
                <a:solidFill>
                  <a:srgbClr val="0A1F61"/>
                </a:solidFill>
                <a:latin typeface="Tajawal ExtraBold" panose="00000800000000000000" pitchFamily="2" charset="-78"/>
                <a:cs typeface="Tajawal ExtraBold" panose="00000800000000000000" pitchFamily="2" charset="-78"/>
              </a:rPr>
              <a:t> describing the changes that they bring about.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it has been common for some time to attribute the upheavals to the spread of </a:t>
            </a:r>
            <a:r>
              <a:rPr lang="en-US" sz="2400" b="1" dirty="0">
                <a:solidFill>
                  <a:srgbClr val="C00000"/>
                </a:solidFill>
                <a:latin typeface="Tajawal ExtraBold" panose="00000800000000000000" pitchFamily="2" charset="-78"/>
                <a:cs typeface="Tajawal ExtraBold" panose="00000800000000000000" pitchFamily="2" charset="-78"/>
              </a:rPr>
              <a:t>social media </a:t>
            </a:r>
            <a:r>
              <a:rPr lang="en-US" sz="2400" dirty="0">
                <a:solidFill>
                  <a:srgbClr val="0A1F61"/>
                </a:solidFill>
                <a:latin typeface="Tajawal ExtraBold" panose="00000800000000000000" pitchFamily="2" charset="-78"/>
                <a:cs typeface="Tajawal ExtraBold" panose="00000800000000000000" pitchFamily="2" charset="-78"/>
              </a:rPr>
              <a:t>technologies like Facebook and Twitter .</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565709D9-DC54-4974-8BF6-5D5C25174F5D}"/>
              </a:ext>
            </a:extLst>
          </p:cNvPr>
          <p:cNvPicPr>
            <a:picLocks noChangeAspect="1"/>
          </p:cNvPicPr>
          <p:nvPr/>
        </p:nvPicPr>
        <p:blipFill>
          <a:blip r:embed="rId7"/>
          <a:stretch>
            <a:fillRect/>
          </a:stretch>
        </p:blipFill>
        <p:spPr>
          <a:xfrm>
            <a:off x="9225007" y="1425635"/>
            <a:ext cx="2879879" cy="2158912"/>
          </a:xfrm>
          <a:prstGeom prst="rect">
            <a:avLst/>
          </a:prstGeom>
        </p:spPr>
      </p:pic>
      <p:pic>
        <p:nvPicPr>
          <p:cNvPr id="5" name="Picture 4">
            <a:extLst>
              <a:ext uri="{FF2B5EF4-FFF2-40B4-BE49-F238E27FC236}">
                <a16:creationId xmlns:a16="http://schemas.microsoft.com/office/drawing/2014/main" id="{934EEC63-B19C-6A3A-EBA0-CD8BECF19CCE}"/>
              </a:ext>
            </a:extLst>
          </p:cNvPr>
          <p:cNvPicPr>
            <a:picLocks noChangeAspect="1"/>
          </p:cNvPicPr>
          <p:nvPr/>
        </p:nvPicPr>
        <p:blipFill>
          <a:blip r:embed="rId8"/>
          <a:stretch>
            <a:fillRect/>
          </a:stretch>
        </p:blipFill>
        <p:spPr>
          <a:xfrm>
            <a:off x="303884" y="5702939"/>
            <a:ext cx="1450974" cy="902286"/>
          </a:xfrm>
          <a:prstGeom prst="rect">
            <a:avLst/>
          </a:prstGeom>
        </p:spPr>
      </p:pic>
    </p:spTree>
    <p:extLst>
      <p:ext uri="{BB962C8B-B14F-4D97-AF65-F5344CB8AC3E}">
        <p14:creationId xmlns:p14="http://schemas.microsoft.com/office/powerpoint/2010/main" val="3824218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843961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532063" y="648164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08342" y="525025"/>
            <a:ext cx="6834337"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640292" y="171514"/>
            <a:ext cx="2588561" cy="6449762"/>
          </a:xfrm>
          <a:prstGeom prst="rect">
            <a:avLst/>
          </a:prstGeom>
        </p:spPr>
      </p:pic>
      <p:sp>
        <p:nvSpPr>
          <p:cNvPr id="19" name="TextBox 18"/>
          <p:cNvSpPr txBox="1"/>
          <p:nvPr/>
        </p:nvSpPr>
        <p:spPr>
          <a:xfrm>
            <a:off x="216341" y="1783251"/>
            <a:ext cx="8321692"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According to </a:t>
            </a:r>
            <a:r>
              <a:rPr lang="en-US" sz="2400" b="1" dirty="0">
                <a:solidFill>
                  <a:srgbClr val="C00000"/>
                </a:solidFill>
                <a:latin typeface="Tajawal ExtraBold" panose="00000800000000000000" pitchFamily="2" charset="-78"/>
                <a:cs typeface="Tajawal ExtraBold" panose="00000800000000000000" pitchFamily="2" charset="-78"/>
              </a:rPr>
              <a:t>Marshall McLuhan</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the medium is the message</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McLuhan</a:t>
            </a:r>
            <a:r>
              <a:rPr lang="en-US" sz="2400" dirty="0">
                <a:solidFill>
                  <a:srgbClr val="0A1F61"/>
                </a:solidFill>
                <a:latin typeface="Tajawal ExtraBold" panose="00000800000000000000" pitchFamily="2" charset="-78"/>
                <a:cs typeface="Tajawal ExtraBold" panose="00000800000000000000" pitchFamily="2" charset="-78"/>
              </a:rPr>
              <a:t>, perhaps the most influential media theorist of the 1960s, thought that the “</a:t>
            </a:r>
            <a:r>
              <a:rPr lang="en-US" sz="2400" b="1" dirty="0">
                <a:solidFill>
                  <a:srgbClr val="C00000"/>
                </a:solidFill>
                <a:latin typeface="Tajawal ExtraBold" panose="00000800000000000000" pitchFamily="2" charset="-78"/>
                <a:cs typeface="Tajawal ExtraBold" panose="00000800000000000000" pitchFamily="2" charset="-78"/>
              </a:rPr>
              <a:t>media form</a:t>
            </a:r>
            <a:r>
              <a:rPr lang="en-US" sz="2400" dirty="0">
                <a:solidFill>
                  <a:srgbClr val="0A1F61"/>
                </a:solidFill>
                <a:latin typeface="Tajawal ExtraBold" panose="00000800000000000000" pitchFamily="2" charset="-78"/>
                <a:cs typeface="Tajawal ExtraBold" panose="00000800000000000000" pitchFamily="2" charset="-78"/>
              </a:rPr>
              <a:t>” of communication technologies used in any given </a:t>
            </a:r>
            <a:r>
              <a:rPr lang="en-US" sz="2400" b="1" dirty="0">
                <a:solidFill>
                  <a:srgbClr val="C00000"/>
                </a:solidFill>
                <a:latin typeface="Tajawal ExtraBold" panose="00000800000000000000" pitchFamily="2" charset="-78"/>
                <a:cs typeface="Tajawal ExtraBold" panose="00000800000000000000" pitchFamily="2" charset="-78"/>
              </a:rPr>
              <a:t>society</a:t>
            </a:r>
            <a:r>
              <a:rPr lang="en-US" sz="2400" dirty="0">
                <a:solidFill>
                  <a:srgbClr val="0A1F61"/>
                </a:solidFill>
                <a:latin typeface="Tajawal ExtraBold" panose="00000800000000000000" pitchFamily="2" charset="-78"/>
                <a:cs typeface="Tajawal ExtraBold" panose="00000800000000000000" pitchFamily="2" charset="-78"/>
              </a:rPr>
              <a:t> had a decisive </a:t>
            </a:r>
            <a:r>
              <a:rPr lang="en-US" sz="2400" b="1" dirty="0">
                <a:solidFill>
                  <a:srgbClr val="C00000"/>
                </a:solidFill>
                <a:latin typeface="Tajawal ExtraBold" panose="00000800000000000000" pitchFamily="2" charset="-78"/>
                <a:cs typeface="Tajawal ExtraBold" panose="00000800000000000000" pitchFamily="2" charset="-78"/>
              </a:rPr>
              <a:t>impact</a:t>
            </a:r>
            <a:r>
              <a:rPr lang="en-US" sz="2400" dirty="0">
                <a:solidFill>
                  <a:srgbClr val="0A1F61"/>
                </a:solidFill>
                <a:latin typeface="Tajawal ExtraBold" panose="00000800000000000000" pitchFamily="2" charset="-78"/>
                <a:cs typeface="Tajawal ExtraBold" panose="00000800000000000000" pitchFamily="2" charset="-78"/>
              </a:rPr>
              <a:t> on its development, regardless of the content of the communications, that is, the message they transmitted.</a:t>
            </a:r>
          </a:p>
        </p:txBody>
      </p:sp>
      <p:pic>
        <p:nvPicPr>
          <p:cNvPr id="6" name="Picture 5">
            <a:extLst>
              <a:ext uri="{FF2B5EF4-FFF2-40B4-BE49-F238E27FC236}">
                <a16:creationId xmlns:a16="http://schemas.microsoft.com/office/drawing/2014/main" id="{95319B2A-6D7E-49A4-9CFF-CD7A0F3D4EB1}"/>
              </a:ext>
            </a:extLst>
          </p:cNvPr>
          <p:cNvPicPr>
            <a:picLocks noChangeAspect="1"/>
          </p:cNvPicPr>
          <p:nvPr/>
        </p:nvPicPr>
        <p:blipFill rotWithShape="1">
          <a:blip r:embed="rId7"/>
          <a:srcRect l="45797"/>
          <a:stretch/>
        </p:blipFill>
        <p:spPr>
          <a:xfrm>
            <a:off x="9726019" y="236724"/>
            <a:ext cx="2286073" cy="2250754"/>
          </a:xfrm>
          <a:prstGeom prst="rect">
            <a:avLst/>
          </a:prstGeom>
        </p:spPr>
      </p:pic>
      <p:pic>
        <p:nvPicPr>
          <p:cNvPr id="5" name="Picture 4">
            <a:extLst>
              <a:ext uri="{FF2B5EF4-FFF2-40B4-BE49-F238E27FC236}">
                <a16:creationId xmlns:a16="http://schemas.microsoft.com/office/drawing/2014/main" id="{D9207A3E-3749-4332-8F3C-A29C32C58C32}"/>
              </a:ext>
            </a:extLst>
          </p:cNvPr>
          <p:cNvPicPr>
            <a:picLocks noChangeAspect="1"/>
          </p:cNvPicPr>
          <p:nvPr/>
        </p:nvPicPr>
        <p:blipFill>
          <a:blip r:embed="rId8"/>
          <a:stretch>
            <a:fillRect/>
          </a:stretch>
        </p:blipFill>
        <p:spPr>
          <a:xfrm>
            <a:off x="8754794" y="2592875"/>
            <a:ext cx="3437206" cy="1933428"/>
          </a:xfrm>
          <a:prstGeom prst="rect">
            <a:avLst/>
          </a:prstGeom>
        </p:spPr>
      </p:pic>
      <p:pic>
        <p:nvPicPr>
          <p:cNvPr id="11" name="Picture 10">
            <a:extLst>
              <a:ext uri="{FF2B5EF4-FFF2-40B4-BE49-F238E27FC236}">
                <a16:creationId xmlns:a16="http://schemas.microsoft.com/office/drawing/2014/main" id="{C5391087-CAC8-75E1-0966-305E5354209B}"/>
              </a:ext>
            </a:extLst>
          </p:cNvPr>
          <p:cNvPicPr>
            <a:picLocks noChangeAspect="1"/>
          </p:cNvPicPr>
          <p:nvPr/>
        </p:nvPicPr>
        <p:blipFill>
          <a:blip r:embed="rId9"/>
          <a:stretch>
            <a:fillRect/>
          </a:stretch>
        </p:blipFill>
        <p:spPr>
          <a:xfrm>
            <a:off x="678480" y="6194624"/>
            <a:ext cx="1044928" cy="649787"/>
          </a:xfrm>
          <a:prstGeom prst="rect">
            <a:avLst/>
          </a:prstGeom>
        </p:spPr>
      </p:pic>
    </p:spTree>
    <p:extLst>
      <p:ext uri="{BB962C8B-B14F-4D97-AF65-F5344CB8AC3E}">
        <p14:creationId xmlns:p14="http://schemas.microsoft.com/office/powerpoint/2010/main" val="20177803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61661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64031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40788" y="532357"/>
            <a:ext cx="6608216"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608942" y="147569"/>
            <a:ext cx="2583058" cy="6358024"/>
          </a:xfrm>
          <a:prstGeom prst="rect">
            <a:avLst/>
          </a:prstGeom>
        </p:spPr>
      </p:pic>
      <p:sp>
        <p:nvSpPr>
          <p:cNvPr id="19" name="TextBox 18"/>
          <p:cNvSpPr txBox="1"/>
          <p:nvPr/>
        </p:nvSpPr>
        <p:spPr>
          <a:xfrm>
            <a:off x="56820" y="1473952"/>
            <a:ext cx="9466396" cy="4600042"/>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One of his most famous books, </a:t>
            </a:r>
            <a:r>
              <a:rPr lang="en-US" sz="2200" b="1" dirty="0">
                <a:solidFill>
                  <a:srgbClr val="C00000"/>
                </a:solidFill>
                <a:latin typeface="Tajawal ExtraBold" panose="00000800000000000000" pitchFamily="2" charset="-78"/>
                <a:cs typeface="Tajawal ExtraBold" panose="00000800000000000000" pitchFamily="2" charset="-78"/>
              </a:rPr>
              <a:t>Understanding Media</a:t>
            </a:r>
            <a:r>
              <a:rPr lang="en-US" sz="2200" dirty="0">
                <a:solidFill>
                  <a:srgbClr val="0A1F61"/>
                </a:solidFill>
                <a:latin typeface="Tajawal ExtraBold" panose="00000800000000000000" pitchFamily="2" charset="-78"/>
                <a:cs typeface="Tajawal ExtraBold" panose="00000800000000000000" pitchFamily="2" charset="-78"/>
              </a:rPr>
              <a:t>, opens by stating that “the </a:t>
            </a:r>
            <a:r>
              <a:rPr lang="en-US" sz="2200" b="1" dirty="0">
                <a:solidFill>
                  <a:srgbClr val="C00000"/>
                </a:solidFill>
                <a:latin typeface="Tajawal ExtraBold" panose="00000800000000000000" pitchFamily="2" charset="-78"/>
                <a:cs typeface="Tajawal ExtraBold" panose="00000800000000000000" pitchFamily="2" charset="-78"/>
              </a:rPr>
              <a:t>personal and social </a:t>
            </a:r>
            <a:r>
              <a:rPr lang="en-US" sz="2200" dirty="0">
                <a:solidFill>
                  <a:srgbClr val="0A1F61"/>
                </a:solidFill>
                <a:latin typeface="Tajawal ExtraBold" panose="00000800000000000000" pitchFamily="2" charset="-78"/>
                <a:cs typeface="Tajawal ExtraBold" panose="00000800000000000000" pitchFamily="2" charset="-78"/>
              </a:rPr>
              <a:t>consequences of any </a:t>
            </a:r>
            <a:r>
              <a:rPr lang="en-US" sz="2200" b="1" dirty="0">
                <a:solidFill>
                  <a:srgbClr val="C00000"/>
                </a:solidFill>
                <a:latin typeface="Tajawal ExtraBold" panose="00000800000000000000" pitchFamily="2" charset="-78"/>
                <a:cs typeface="Tajawal ExtraBold" panose="00000800000000000000" pitchFamily="2" charset="-78"/>
              </a:rPr>
              <a:t>medium</a:t>
            </a:r>
            <a:r>
              <a:rPr lang="en-US" sz="2200" dirty="0">
                <a:solidFill>
                  <a:srgbClr val="0A1F61"/>
                </a:solidFill>
                <a:latin typeface="Tajawal ExtraBold" panose="00000800000000000000" pitchFamily="2" charset="-78"/>
                <a:cs typeface="Tajawal ExtraBold" panose="00000800000000000000" pitchFamily="2" charset="-78"/>
              </a:rPr>
              <a:t> result from the new scale that is introduced into our affairs by any </a:t>
            </a:r>
            <a:r>
              <a:rPr lang="en-US" sz="2200" b="1" dirty="0">
                <a:solidFill>
                  <a:srgbClr val="C00000"/>
                </a:solidFill>
                <a:latin typeface="Tajawal ExtraBold" panose="00000800000000000000" pitchFamily="2" charset="-78"/>
                <a:cs typeface="Tajawal ExtraBold" panose="00000800000000000000" pitchFamily="2" charset="-78"/>
              </a:rPr>
              <a:t>new</a:t>
            </a:r>
            <a:r>
              <a:rPr lang="en-US" sz="2200"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To simplify this position, we could say that the most important factor is not what is transmitted on television, but that the </a:t>
            </a: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dirty="0">
                <a:solidFill>
                  <a:srgbClr val="0A1F61"/>
                </a:solidFill>
                <a:latin typeface="Tajawal ExtraBold" panose="00000800000000000000" pitchFamily="2" charset="-78"/>
                <a:cs typeface="Tajawal ExtraBold" panose="00000800000000000000" pitchFamily="2" charset="-78"/>
              </a:rPr>
              <a:t> of television itself has been introduced into people’s life, therefore allowing the transmission of moving image and sound regardless of space and time bounds.</a:t>
            </a:r>
            <a:endParaRPr kumimoji="0" lang="en-US" sz="220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AF243E0E-EEB7-4CBA-A438-608C24CF71AE}"/>
              </a:ext>
            </a:extLst>
          </p:cNvPr>
          <p:cNvPicPr>
            <a:picLocks noChangeAspect="1"/>
          </p:cNvPicPr>
          <p:nvPr/>
        </p:nvPicPr>
        <p:blipFill>
          <a:blip r:embed="rId7"/>
          <a:stretch>
            <a:fillRect/>
          </a:stretch>
        </p:blipFill>
        <p:spPr>
          <a:xfrm>
            <a:off x="9685733" y="210591"/>
            <a:ext cx="2398452" cy="3590496"/>
          </a:xfrm>
          <a:prstGeom prst="rect">
            <a:avLst/>
          </a:prstGeom>
        </p:spPr>
      </p:pic>
      <p:pic>
        <p:nvPicPr>
          <p:cNvPr id="5" name="Picture 4">
            <a:extLst>
              <a:ext uri="{FF2B5EF4-FFF2-40B4-BE49-F238E27FC236}">
                <a16:creationId xmlns:a16="http://schemas.microsoft.com/office/drawing/2014/main" id="{17A4F767-C2D1-81FC-289C-197982B48122}"/>
              </a:ext>
            </a:extLst>
          </p:cNvPr>
          <p:cNvPicPr>
            <a:picLocks noChangeAspect="1"/>
          </p:cNvPicPr>
          <p:nvPr/>
        </p:nvPicPr>
        <p:blipFill>
          <a:blip r:embed="rId8"/>
          <a:stretch>
            <a:fillRect/>
          </a:stretch>
        </p:blipFill>
        <p:spPr>
          <a:xfrm>
            <a:off x="281632" y="5975951"/>
            <a:ext cx="1225905" cy="762327"/>
          </a:xfrm>
          <a:prstGeom prst="rect">
            <a:avLst/>
          </a:prstGeom>
        </p:spPr>
      </p:pic>
    </p:spTree>
    <p:extLst>
      <p:ext uri="{BB962C8B-B14F-4D97-AF65-F5344CB8AC3E}">
        <p14:creationId xmlns:p14="http://schemas.microsoft.com/office/powerpoint/2010/main" val="42736963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190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3692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47924" y="521820"/>
            <a:ext cx="6870564"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12164" y="317613"/>
            <a:ext cx="2679836" cy="6296334"/>
          </a:xfrm>
          <a:prstGeom prst="rect">
            <a:avLst/>
          </a:prstGeom>
        </p:spPr>
      </p:pic>
      <p:sp>
        <p:nvSpPr>
          <p:cNvPr id="19" name="TextBox 18"/>
          <p:cNvSpPr txBox="1"/>
          <p:nvPr/>
        </p:nvSpPr>
        <p:spPr>
          <a:xfrm>
            <a:off x="109537" y="1563467"/>
            <a:ext cx="8634484"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The </a:t>
            </a:r>
            <a:r>
              <a:rPr lang="en-US" sz="2400" b="1" dirty="0">
                <a:solidFill>
                  <a:srgbClr val="C00000"/>
                </a:solidFill>
                <a:latin typeface="Tajawal ExtraBold" panose="00000800000000000000" pitchFamily="2" charset="-78"/>
                <a:cs typeface="Tajawal ExtraBold" panose="00000800000000000000" pitchFamily="2" charset="-78"/>
              </a:rPr>
              <a:t>determinist</a:t>
            </a:r>
            <a:r>
              <a:rPr lang="en-US" sz="2400" dirty="0">
                <a:solidFill>
                  <a:srgbClr val="0A1F61"/>
                </a:solidFill>
                <a:latin typeface="Tajawal ExtraBold" panose="00000800000000000000" pitchFamily="2" charset="-78"/>
                <a:cs typeface="Tajawal ExtraBold" panose="00000800000000000000" pitchFamily="2" charset="-78"/>
              </a:rPr>
              <a:t> perspective remains one of the main ways used to interpret the </a:t>
            </a:r>
            <a:r>
              <a:rPr lang="en-US" sz="2400" b="1" dirty="0">
                <a:solidFill>
                  <a:srgbClr val="C00000"/>
                </a:solidFill>
                <a:latin typeface="Tajawal ExtraBold" panose="00000800000000000000" pitchFamily="2" charset="-78"/>
                <a:cs typeface="Tajawal ExtraBold" panose="00000800000000000000" pitchFamily="2" charset="-78"/>
              </a:rPr>
              <a:t>social and economic </a:t>
            </a:r>
            <a:r>
              <a:rPr lang="en-US" sz="2400" dirty="0">
                <a:solidFill>
                  <a:srgbClr val="0A1F61"/>
                </a:solidFill>
                <a:latin typeface="Tajawal ExtraBold" panose="00000800000000000000" pitchFamily="2" charset="-78"/>
                <a:cs typeface="Tajawal ExtraBold" panose="00000800000000000000" pitchFamily="2" charset="-78"/>
              </a:rPr>
              <a:t>dimension of </a:t>
            </a:r>
            <a:r>
              <a:rPr lang="en-US" sz="2400" b="1" dirty="0">
                <a:solidFill>
                  <a:srgbClr val="C00000"/>
                </a:solidFill>
                <a:latin typeface="Tajawal ExtraBold" panose="00000800000000000000" pitchFamily="2" charset="-78"/>
                <a:cs typeface="Tajawal ExtraBold" panose="00000800000000000000" pitchFamily="2" charset="-78"/>
              </a:rPr>
              <a:t>digital media</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It would be simplistic to think that </a:t>
            </a:r>
            <a:r>
              <a:rPr lang="en-US" sz="2400" b="1" dirty="0">
                <a:solidFill>
                  <a:srgbClr val="C00000"/>
                </a:solidFill>
                <a:latin typeface="Tajawal ExtraBold" panose="00000800000000000000" pitchFamily="2" charset="-78"/>
                <a:cs typeface="Tajawal ExtraBold" panose="00000800000000000000" pitchFamily="2" charset="-78"/>
              </a:rPr>
              <a:t>new technologies </a:t>
            </a:r>
            <a:r>
              <a:rPr lang="en-US" sz="2400" dirty="0">
                <a:solidFill>
                  <a:srgbClr val="0A1F61"/>
                </a:solidFill>
                <a:latin typeface="Tajawal ExtraBold" panose="00000800000000000000" pitchFamily="2" charset="-78"/>
                <a:cs typeface="Tajawal ExtraBold" panose="00000800000000000000" pitchFamily="2" charset="-78"/>
              </a:rPr>
              <a:t>do not have an </a:t>
            </a:r>
            <a:r>
              <a:rPr lang="en-US" sz="2400" b="1" dirty="0">
                <a:solidFill>
                  <a:srgbClr val="C00000"/>
                </a:solidFill>
                <a:latin typeface="Tajawal ExtraBold" panose="00000800000000000000" pitchFamily="2" charset="-78"/>
                <a:cs typeface="Tajawal ExtraBold" panose="00000800000000000000" pitchFamily="2" charset="-78"/>
              </a:rPr>
              <a:t>impact</a:t>
            </a:r>
            <a:r>
              <a:rPr lang="en-US" sz="2400" dirty="0">
                <a:solidFill>
                  <a:srgbClr val="0A1F61"/>
                </a:solidFill>
                <a:latin typeface="Tajawal ExtraBold" panose="00000800000000000000" pitchFamily="2" charset="-78"/>
                <a:cs typeface="Tajawal ExtraBold" panose="00000800000000000000" pitchFamily="2" charset="-78"/>
              </a:rPr>
              <a:t> in and by themselves: inventions like the wheel or means of communicating across distances, like the telegraph, have influenced deeply the </a:t>
            </a:r>
            <a:r>
              <a:rPr lang="en-US" sz="2400" b="1" dirty="0">
                <a:solidFill>
                  <a:srgbClr val="C00000"/>
                </a:solidFill>
                <a:latin typeface="Tajawal ExtraBold" panose="00000800000000000000" pitchFamily="2" charset="-78"/>
                <a:cs typeface="Tajawal ExtraBold" panose="00000800000000000000" pitchFamily="2" charset="-78"/>
              </a:rPr>
              <a:t>development of human societies.</a:t>
            </a:r>
          </a:p>
        </p:txBody>
      </p:sp>
      <p:pic>
        <p:nvPicPr>
          <p:cNvPr id="5" name="Picture 4">
            <a:extLst>
              <a:ext uri="{FF2B5EF4-FFF2-40B4-BE49-F238E27FC236}">
                <a16:creationId xmlns:a16="http://schemas.microsoft.com/office/drawing/2014/main" id="{0DBE9859-7928-4BE5-9AF1-EB8AE1EC718A}"/>
              </a:ext>
            </a:extLst>
          </p:cNvPr>
          <p:cNvPicPr>
            <a:picLocks noChangeAspect="1"/>
          </p:cNvPicPr>
          <p:nvPr/>
        </p:nvPicPr>
        <p:blipFill>
          <a:blip r:embed="rId7"/>
          <a:stretch>
            <a:fillRect/>
          </a:stretch>
        </p:blipFill>
        <p:spPr>
          <a:xfrm>
            <a:off x="8916958" y="1237896"/>
            <a:ext cx="3323658" cy="2374106"/>
          </a:xfrm>
          <a:prstGeom prst="rect">
            <a:avLst/>
          </a:prstGeom>
        </p:spPr>
      </p:pic>
      <p:pic>
        <p:nvPicPr>
          <p:cNvPr id="6" name="Picture 5">
            <a:extLst>
              <a:ext uri="{FF2B5EF4-FFF2-40B4-BE49-F238E27FC236}">
                <a16:creationId xmlns:a16="http://schemas.microsoft.com/office/drawing/2014/main" id="{D396313F-5A96-3402-D409-981DC4571337}"/>
              </a:ext>
            </a:extLst>
          </p:cNvPr>
          <p:cNvPicPr>
            <a:picLocks noChangeAspect="1"/>
          </p:cNvPicPr>
          <p:nvPr/>
        </p:nvPicPr>
        <p:blipFill>
          <a:blip r:embed="rId8"/>
          <a:stretch>
            <a:fillRect/>
          </a:stretch>
        </p:blipFill>
        <p:spPr>
          <a:xfrm>
            <a:off x="281632" y="6010236"/>
            <a:ext cx="1227635" cy="763403"/>
          </a:xfrm>
          <a:prstGeom prst="rect">
            <a:avLst/>
          </a:prstGeom>
        </p:spPr>
      </p:pic>
    </p:spTree>
    <p:extLst>
      <p:ext uri="{BB962C8B-B14F-4D97-AF65-F5344CB8AC3E}">
        <p14:creationId xmlns:p14="http://schemas.microsoft.com/office/powerpoint/2010/main" val="22644849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85253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532063" y="6168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24113" y="586729"/>
            <a:ext cx="6522489"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8840" y="0"/>
            <a:ext cx="2483250" cy="6912868"/>
          </a:xfrm>
          <a:prstGeom prst="rect">
            <a:avLst/>
          </a:prstGeom>
        </p:spPr>
      </p:pic>
      <p:pic>
        <p:nvPicPr>
          <p:cNvPr id="10" name="Picture 9"/>
          <p:cNvPicPr>
            <a:picLocks noChangeAspect="1"/>
          </p:cNvPicPr>
          <p:nvPr/>
        </p:nvPicPr>
        <p:blipFill>
          <a:blip r:embed="rId6"/>
          <a:stretch>
            <a:fillRect/>
          </a:stretch>
        </p:blipFill>
        <p:spPr>
          <a:xfrm>
            <a:off x="9640292" y="554565"/>
            <a:ext cx="2588561" cy="6072415"/>
          </a:xfrm>
          <a:prstGeom prst="rect">
            <a:avLst/>
          </a:prstGeom>
        </p:spPr>
      </p:pic>
      <p:sp>
        <p:nvSpPr>
          <p:cNvPr id="19" name="TextBox 18"/>
          <p:cNvSpPr txBox="1"/>
          <p:nvPr/>
        </p:nvSpPr>
        <p:spPr>
          <a:xfrm>
            <a:off x="85725" y="1538704"/>
            <a:ext cx="9360633" cy="4092211"/>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However, this view is too </a:t>
            </a:r>
            <a:r>
              <a:rPr lang="en-US" sz="2200" b="1" dirty="0">
                <a:solidFill>
                  <a:srgbClr val="C00000"/>
                </a:solidFill>
                <a:latin typeface="Tajawal ExtraBold" panose="00000800000000000000" pitchFamily="2" charset="-78"/>
                <a:cs typeface="Tajawal ExtraBold" panose="00000800000000000000" pitchFamily="2" charset="-78"/>
              </a:rPr>
              <a:t>one‐dimensional</a:t>
            </a:r>
            <a:r>
              <a:rPr lang="en-US" sz="2200" dirty="0">
                <a:solidFill>
                  <a:srgbClr val="0A1F61"/>
                </a:solidFill>
                <a:latin typeface="Tajawal ExtraBold" panose="00000800000000000000" pitchFamily="2" charset="-78"/>
                <a:cs typeface="Tajawal ExtraBold" panose="00000800000000000000" pitchFamily="2" charset="-78"/>
              </a:rPr>
              <a:t>. It does not take adequate account of </a:t>
            </a:r>
            <a:r>
              <a:rPr lang="en-US" sz="2200" b="1" dirty="0">
                <a:solidFill>
                  <a:srgbClr val="C00000"/>
                </a:solidFill>
                <a:latin typeface="Tajawal ExtraBold" panose="00000800000000000000" pitchFamily="2" charset="-78"/>
                <a:cs typeface="Tajawal ExtraBold" panose="00000800000000000000" pitchFamily="2" charset="-78"/>
              </a:rPr>
              <a:t>complexities</a:t>
            </a:r>
            <a:r>
              <a:rPr lang="en-US" sz="2200" dirty="0">
                <a:solidFill>
                  <a:srgbClr val="0A1F61"/>
                </a:solidFill>
                <a:latin typeface="Tajawal ExtraBold" panose="00000800000000000000" pitchFamily="2" charset="-78"/>
                <a:cs typeface="Tajawal ExtraBold" panose="00000800000000000000" pitchFamily="2" charset="-78"/>
              </a:rPr>
              <a:t> that mark the relationship between </a:t>
            </a:r>
            <a:r>
              <a:rPr lang="en-US" sz="2200" b="1" dirty="0">
                <a:solidFill>
                  <a:srgbClr val="C00000"/>
                </a:solidFill>
                <a:latin typeface="Tajawal ExtraBold" panose="00000800000000000000" pitchFamily="2" charset="-78"/>
                <a:cs typeface="Tajawal ExtraBold" panose="00000800000000000000" pitchFamily="2" charset="-78"/>
              </a:rPr>
              <a:t>technology and society.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For example, </a:t>
            </a:r>
            <a:r>
              <a:rPr lang="en-US" sz="2200" b="1" dirty="0">
                <a:solidFill>
                  <a:srgbClr val="C00000"/>
                </a:solidFill>
                <a:latin typeface="Tajawal ExtraBold" panose="00000800000000000000" pitchFamily="2" charset="-78"/>
                <a:cs typeface="Tajawal ExtraBold" panose="00000800000000000000" pitchFamily="2" charset="-78"/>
              </a:rPr>
              <a:t>technologies</a:t>
            </a:r>
            <a:r>
              <a:rPr lang="en-US" sz="2200" dirty="0">
                <a:solidFill>
                  <a:srgbClr val="0A1F61"/>
                </a:solidFill>
                <a:latin typeface="Tajawal ExtraBold" panose="00000800000000000000" pitchFamily="2" charset="-78"/>
                <a:cs typeface="Tajawal ExtraBold" panose="00000800000000000000" pitchFamily="2" charset="-78"/>
              </a:rPr>
              <a:t> are often used in a different way and for different purposes by different </a:t>
            </a:r>
            <a:r>
              <a:rPr lang="en-US" sz="2200" b="1" dirty="0">
                <a:solidFill>
                  <a:srgbClr val="C00000"/>
                </a:solidFill>
                <a:latin typeface="Tajawal ExtraBold" panose="00000800000000000000" pitchFamily="2" charset="-78"/>
                <a:cs typeface="Tajawal ExtraBold" panose="00000800000000000000" pitchFamily="2" charset="-78"/>
              </a:rPr>
              <a:t>social actors</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The technological determinist approach</a:t>
            </a:r>
            <a:r>
              <a:rPr lang="en-US" sz="2200" dirty="0">
                <a:solidFill>
                  <a:srgbClr val="0A1F61"/>
                </a:solidFill>
                <a:latin typeface="Tajawal ExtraBold" panose="00000800000000000000" pitchFamily="2" charset="-78"/>
                <a:cs typeface="Tajawal ExtraBold" panose="00000800000000000000" pitchFamily="2" charset="-78"/>
              </a:rPr>
              <a:t>, however, can be tempered by recognizing that, with their </a:t>
            </a:r>
            <a:r>
              <a:rPr lang="en-US" sz="2200" b="1" dirty="0">
                <a:solidFill>
                  <a:srgbClr val="C00000"/>
                </a:solidFill>
                <a:latin typeface="Tajawal ExtraBold" panose="00000800000000000000" pitchFamily="2" charset="-78"/>
                <a:cs typeface="Tajawal ExtraBold" panose="00000800000000000000" pitchFamily="2" charset="-78"/>
              </a:rPr>
              <a:t>values</a:t>
            </a:r>
            <a:r>
              <a:rPr lang="en-US" sz="2200" dirty="0">
                <a:solidFill>
                  <a:srgbClr val="0A1F61"/>
                </a:solidFill>
                <a:latin typeface="Tajawal ExtraBold" panose="00000800000000000000" pitchFamily="2" charset="-78"/>
                <a:cs typeface="Tajawal ExtraBold" panose="00000800000000000000" pitchFamily="2" charset="-78"/>
              </a:rPr>
              <a:t> and choices, </a:t>
            </a:r>
            <a:r>
              <a:rPr lang="en-US" sz="2200" b="1" dirty="0">
                <a:solidFill>
                  <a:srgbClr val="C00000"/>
                </a:solidFill>
                <a:latin typeface="Tajawal ExtraBold" panose="00000800000000000000" pitchFamily="2" charset="-78"/>
                <a:cs typeface="Tajawal ExtraBold" panose="00000800000000000000" pitchFamily="2" charset="-78"/>
              </a:rPr>
              <a:t>individuals</a:t>
            </a:r>
            <a:r>
              <a:rPr lang="en-US" sz="2200" dirty="0">
                <a:solidFill>
                  <a:srgbClr val="0A1F61"/>
                </a:solidFill>
                <a:latin typeface="Tajawal ExtraBold" panose="00000800000000000000" pitchFamily="2" charset="-78"/>
                <a:cs typeface="Tajawal ExtraBold" panose="00000800000000000000" pitchFamily="2" charset="-78"/>
              </a:rPr>
              <a:t> and social groups help to determine the role played by </a:t>
            </a: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dirty="0">
                <a:solidFill>
                  <a:srgbClr val="0A1F61"/>
                </a:solidFill>
                <a:latin typeface="Tajawal ExtraBold" panose="00000800000000000000" pitchFamily="2" charset="-78"/>
                <a:cs typeface="Tajawal ExtraBold" panose="00000800000000000000" pitchFamily="2" charset="-78"/>
              </a:rPr>
              <a:t>.</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3850B048-A984-454B-88F6-D501F0CEC1D5}"/>
              </a:ext>
            </a:extLst>
          </p:cNvPr>
          <p:cNvPicPr>
            <a:picLocks noChangeAspect="1"/>
          </p:cNvPicPr>
          <p:nvPr/>
        </p:nvPicPr>
        <p:blipFill rotWithShape="1">
          <a:blip r:embed="rId7"/>
          <a:srcRect l="15511" r="15068"/>
          <a:stretch/>
        </p:blipFill>
        <p:spPr>
          <a:xfrm>
            <a:off x="9623617" y="938424"/>
            <a:ext cx="2569707" cy="2313481"/>
          </a:xfrm>
          <a:prstGeom prst="rect">
            <a:avLst/>
          </a:prstGeom>
        </p:spPr>
      </p:pic>
      <p:pic>
        <p:nvPicPr>
          <p:cNvPr id="6" name="Picture 5">
            <a:extLst>
              <a:ext uri="{FF2B5EF4-FFF2-40B4-BE49-F238E27FC236}">
                <a16:creationId xmlns:a16="http://schemas.microsoft.com/office/drawing/2014/main" id="{9A141F40-4E4E-4292-B78C-08954494AC09}"/>
              </a:ext>
            </a:extLst>
          </p:cNvPr>
          <p:cNvPicPr>
            <a:picLocks noChangeAspect="1"/>
          </p:cNvPicPr>
          <p:nvPr/>
        </p:nvPicPr>
        <p:blipFill>
          <a:blip r:embed="rId8"/>
          <a:stretch>
            <a:fillRect/>
          </a:stretch>
        </p:blipFill>
        <p:spPr>
          <a:xfrm>
            <a:off x="597332" y="5724695"/>
            <a:ext cx="1450974" cy="902286"/>
          </a:xfrm>
          <a:prstGeom prst="rect">
            <a:avLst/>
          </a:prstGeom>
        </p:spPr>
      </p:pic>
    </p:spTree>
    <p:extLst>
      <p:ext uri="{BB962C8B-B14F-4D97-AF65-F5344CB8AC3E}">
        <p14:creationId xmlns:p14="http://schemas.microsoft.com/office/powerpoint/2010/main" val="701603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97532" y="299143"/>
            <a:ext cx="76617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39381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14794" y="482944"/>
            <a:ext cx="5644467" cy="400110"/>
          </a:xfrm>
          <a:prstGeom prst="rect">
            <a:avLst/>
          </a:prstGeom>
          <a:noFill/>
        </p:spPr>
        <p:txBody>
          <a:bodyPr wrap="square" rtlCol="0">
            <a:spAutoFit/>
          </a:bodyPr>
          <a:lstStyle/>
          <a:p>
            <a:pPr lvl="0">
              <a:defRPr/>
            </a:pPr>
            <a:r>
              <a:rPr lang="en-US" sz="20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71354" y="236723"/>
            <a:ext cx="2620645" cy="6361925"/>
          </a:xfrm>
          <a:prstGeom prst="rect">
            <a:avLst/>
          </a:prstGeom>
        </p:spPr>
      </p:pic>
      <p:sp>
        <p:nvSpPr>
          <p:cNvPr id="19" name="TextBox 18"/>
          <p:cNvSpPr txBox="1"/>
          <p:nvPr/>
        </p:nvSpPr>
        <p:spPr>
          <a:xfrm>
            <a:off x="281632" y="2013061"/>
            <a:ext cx="9217170"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An opposite perspective is </a:t>
            </a:r>
            <a:r>
              <a:rPr lang="en-US" sz="2400" b="1" dirty="0">
                <a:solidFill>
                  <a:srgbClr val="C00000"/>
                </a:solidFill>
                <a:latin typeface="Tajawal ExtraBold" panose="00000800000000000000" pitchFamily="2" charset="-78"/>
                <a:cs typeface="Tajawal ExtraBold" panose="00000800000000000000" pitchFamily="2" charset="-78"/>
              </a:rPr>
              <a:t>social construction of technology</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theoretical approach suggests that the development, structure, and significance of a </a:t>
            </a:r>
            <a:r>
              <a:rPr lang="en-US" sz="2400" b="1" dirty="0">
                <a:solidFill>
                  <a:srgbClr val="C00000"/>
                </a:solidFill>
                <a:latin typeface="Tajawal ExtraBold" panose="00000800000000000000" pitchFamily="2" charset="-78"/>
                <a:cs typeface="Tajawal ExtraBold" panose="00000800000000000000" pitchFamily="2" charset="-78"/>
              </a:rPr>
              <a:t>technology</a:t>
            </a:r>
            <a:r>
              <a:rPr lang="en-US" sz="2400" dirty="0">
                <a:solidFill>
                  <a:srgbClr val="0A1F61"/>
                </a:solidFill>
                <a:latin typeface="Tajawal ExtraBold" panose="00000800000000000000" pitchFamily="2" charset="-78"/>
                <a:cs typeface="Tajawal ExtraBold" panose="00000800000000000000" pitchFamily="2" charset="-78"/>
              </a:rPr>
              <a:t> depends on the </a:t>
            </a:r>
            <a:r>
              <a:rPr lang="en-US" sz="2400" b="1" dirty="0">
                <a:solidFill>
                  <a:srgbClr val="0A1F61"/>
                </a:solidFill>
                <a:latin typeface="Tajawal ExtraBold" panose="00000800000000000000" pitchFamily="2" charset="-78"/>
                <a:cs typeface="Tajawal ExtraBold" panose="00000800000000000000" pitchFamily="2" charset="-78"/>
              </a:rPr>
              <a:t>strength, needs, and values </a:t>
            </a:r>
            <a:r>
              <a:rPr lang="en-US" sz="2400" dirty="0">
                <a:solidFill>
                  <a:srgbClr val="0A1F61"/>
                </a:solidFill>
                <a:latin typeface="Tajawal ExtraBold" panose="00000800000000000000" pitchFamily="2" charset="-78"/>
                <a:cs typeface="Tajawal ExtraBold" panose="00000800000000000000" pitchFamily="2" charset="-78"/>
              </a:rPr>
              <a:t>of the </a:t>
            </a:r>
            <a:r>
              <a:rPr lang="en-US" sz="2400" b="1" dirty="0">
                <a:solidFill>
                  <a:srgbClr val="C00000"/>
                </a:solidFill>
                <a:latin typeface="Tajawal ExtraBold" panose="00000800000000000000" pitchFamily="2" charset="-78"/>
                <a:cs typeface="Tajawal ExtraBold" panose="00000800000000000000" pitchFamily="2" charset="-78"/>
              </a:rPr>
              <a:t>social groups </a:t>
            </a:r>
            <a:r>
              <a:rPr lang="en-US" sz="2400" dirty="0">
                <a:solidFill>
                  <a:srgbClr val="0A1F61"/>
                </a:solidFill>
                <a:latin typeface="Tajawal ExtraBold" panose="00000800000000000000" pitchFamily="2" charset="-78"/>
                <a:cs typeface="Tajawal ExtraBold" panose="00000800000000000000" pitchFamily="2" charset="-78"/>
              </a:rPr>
              <a:t>that promote and design it (</a:t>
            </a:r>
            <a:r>
              <a:rPr lang="en-US" sz="2400" dirty="0" err="1">
                <a:solidFill>
                  <a:srgbClr val="0A1F61"/>
                </a:solidFill>
                <a:latin typeface="Tajawal ExtraBold" panose="00000800000000000000" pitchFamily="2" charset="-78"/>
                <a:cs typeface="Tajawal ExtraBold" panose="00000800000000000000" pitchFamily="2" charset="-78"/>
              </a:rPr>
              <a:t>Bijker</a:t>
            </a:r>
            <a:r>
              <a:rPr lang="en-US" sz="2400" dirty="0">
                <a:solidFill>
                  <a:srgbClr val="0A1F61"/>
                </a:solidFill>
                <a:latin typeface="Tajawal ExtraBold" panose="00000800000000000000" pitchFamily="2" charset="-78"/>
                <a:cs typeface="Tajawal ExtraBold" panose="00000800000000000000" pitchFamily="2" charset="-78"/>
              </a:rPr>
              <a:t> 1997).</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The evolution of a </a:t>
            </a:r>
            <a:r>
              <a:rPr lang="en-US" sz="2400" b="1" dirty="0">
                <a:solidFill>
                  <a:srgbClr val="C00000"/>
                </a:solidFill>
                <a:latin typeface="Tajawal ExtraBold" panose="00000800000000000000" pitchFamily="2" charset="-78"/>
                <a:cs typeface="Tajawal ExtraBold" panose="00000800000000000000" pitchFamily="2" charset="-78"/>
              </a:rPr>
              <a:t>technology</a:t>
            </a:r>
            <a:r>
              <a:rPr lang="en-US" sz="2400" dirty="0">
                <a:solidFill>
                  <a:srgbClr val="0A1F61"/>
                </a:solidFill>
                <a:latin typeface="Tajawal ExtraBold" panose="00000800000000000000" pitchFamily="2" charset="-78"/>
                <a:cs typeface="Tajawal ExtraBold" panose="00000800000000000000" pitchFamily="2" charset="-78"/>
              </a:rPr>
              <a:t> is something in which </a:t>
            </a:r>
            <a:r>
              <a:rPr lang="en-US" sz="2400" b="1" dirty="0">
                <a:solidFill>
                  <a:srgbClr val="C00000"/>
                </a:solidFill>
                <a:latin typeface="Tajawal ExtraBold" panose="00000800000000000000" pitchFamily="2" charset="-78"/>
                <a:cs typeface="Tajawal ExtraBold" panose="00000800000000000000" pitchFamily="2" charset="-78"/>
              </a:rPr>
              <a:t>people</a:t>
            </a:r>
            <a:r>
              <a:rPr lang="en-US" sz="2400" dirty="0">
                <a:solidFill>
                  <a:srgbClr val="0A1F61"/>
                </a:solidFill>
                <a:latin typeface="Tajawal ExtraBold" panose="00000800000000000000" pitchFamily="2" charset="-78"/>
                <a:cs typeface="Tajawal ExtraBold" panose="00000800000000000000" pitchFamily="2" charset="-78"/>
              </a:rPr>
              <a:t> participate actively.</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2E0C2B1E-A971-4683-915D-A3A850FF1BCC}"/>
              </a:ext>
            </a:extLst>
          </p:cNvPr>
          <p:cNvPicPr>
            <a:picLocks noChangeAspect="1"/>
          </p:cNvPicPr>
          <p:nvPr/>
        </p:nvPicPr>
        <p:blipFill rotWithShape="1">
          <a:blip r:embed="rId7"/>
          <a:srcRect b="39156"/>
          <a:stretch/>
        </p:blipFill>
        <p:spPr>
          <a:xfrm>
            <a:off x="8159260" y="110484"/>
            <a:ext cx="4081355" cy="1810571"/>
          </a:xfrm>
          <a:prstGeom prst="rect">
            <a:avLst/>
          </a:prstGeom>
        </p:spPr>
      </p:pic>
      <p:pic>
        <p:nvPicPr>
          <p:cNvPr id="5" name="Picture 4">
            <a:extLst>
              <a:ext uri="{FF2B5EF4-FFF2-40B4-BE49-F238E27FC236}">
                <a16:creationId xmlns:a16="http://schemas.microsoft.com/office/drawing/2014/main" id="{3955BA10-A6B2-7A89-8DE2-498ACEE9BA39}"/>
              </a:ext>
            </a:extLst>
          </p:cNvPr>
          <p:cNvPicPr>
            <a:picLocks noChangeAspect="1"/>
          </p:cNvPicPr>
          <p:nvPr/>
        </p:nvPicPr>
        <p:blipFill>
          <a:blip r:embed="rId8"/>
          <a:stretch>
            <a:fillRect/>
          </a:stretch>
        </p:blipFill>
        <p:spPr>
          <a:xfrm>
            <a:off x="492649" y="5954126"/>
            <a:ext cx="1450974" cy="902286"/>
          </a:xfrm>
          <a:prstGeom prst="rect">
            <a:avLst/>
          </a:prstGeom>
        </p:spPr>
      </p:pic>
    </p:spTree>
    <p:extLst>
      <p:ext uri="{BB962C8B-B14F-4D97-AF65-F5344CB8AC3E}">
        <p14:creationId xmlns:p14="http://schemas.microsoft.com/office/powerpoint/2010/main" val="35150063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4415" y="410935"/>
            <a:ext cx="84777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24113" y="549159"/>
            <a:ext cx="6624891"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629977" y="158835"/>
            <a:ext cx="2483251" cy="6204960"/>
          </a:xfrm>
          <a:prstGeom prst="rect">
            <a:avLst/>
          </a:prstGeom>
        </p:spPr>
      </p:pic>
      <p:sp>
        <p:nvSpPr>
          <p:cNvPr id="19" name="TextBox 18"/>
          <p:cNvSpPr txBox="1"/>
          <p:nvPr/>
        </p:nvSpPr>
        <p:spPr>
          <a:xfrm>
            <a:off x="169283" y="1660949"/>
            <a:ext cx="8777769"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approach emphasizes how the </a:t>
            </a:r>
            <a:r>
              <a:rPr lang="en-US" sz="2400" b="1" dirty="0">
                <a:solidFill>
                  <a:srgbClr val="C00000"/>
                </a:solidFill>
                <a:latin typeface="Tajawal ExtraBold" panose="00000800000000000000" pitchFamily="2" charset="-78"/>
                <a:cs typeface="Tajawal ExtraBold" panose="00000800000000000000" pitchFamily="2" charset="-78"/>
              </a:rPr>
              <a:t>design</a:t>
            </a:r>
            <a:r>
              <a:rPr lang="en-US" sz="2400" dirty="0">
                <a:solidFill>
                  <a:srgbClr val="0A1F61"/>
                </a:solidFill>
                <a:latin typeface="Tajawal ExtraBold" panose="00000800000000000000" pitchFamily="2" charset="-78"/>
                <a:cs typeface="Tajawal ExtraBold" panose="00000800000000000000" pitchFamily="2" charset="-78"/>
              </a:rPr>
              <a:t> and meaning of </a:t>
            </a:r>
            <a:r>
              <a:rPr lang="en-US" sz="2400" b="1" dirty="0">
                <a:solidFill>
                  <a:srgbClr val="C00000"/>
                </a:solidFill>
                <a:latin typeface="Tajawal ExtraBold" panose="00000800000000000000" pitchFamily="2" charset="-78"/>
                <a:cs typeface="Tajawal ExtraBold" panose="00000800000000000000" pitchFamily="2" charset="-78"/>
              </a:rPr>
              <a:t>technologies</a:t>
            </a:r>
            <a:r>
              <a:rPr lang="en-US" sz="2400" dirty="0">
                <a:solidFill>
                  <a:srgbClr val="0A1F61"/>
                </a:solidFill>
                <a:latin typeface="Tajawal ExtraBold" panose="00000800000000000000" pitchFamily="2" charset="-78"/>
                <a:cs typeface="Tajawal ExtraBold" panose="00000800000000000000" pitchFamily="2" charset="-78"/>
              </a:rPr>
              <a:t> depend on the </a:t>
            </a:r>
            <a:r>
              <a:rPr lang="en-US" sz="2400" b="1" dirty="0">
                <a:solidFill>
                  <a:srgbClr val="C00000"/>
                </a:solidFill>
                <a:latin typeface="Tajawal ExtraBold" panose="00000800000000000000" pitchFamily="2" charset="-78"/>
                <a:cs typeface="Tajawal ExtraBold" panose="00000800000000000000" pitchFamily="2" charset="-78"/>
              </a:rPr>
              <a:t>social processes</a:t>
            </a:r>
            <a:r>
              <a:rPr lang="en-US" sz="2400" dirty="0">
                <a:solidFill>
                  <a:srgbClr val="0A1F61"/>
                </a:solidFill>
                <a:latin typeface="Tajawal ExtraBold" panose="00000800000000000000" pitchFamily="2" charset="-78"/>
                <a:cs typeface="Tajawal ExtraBold" panose="00000800000000000000" pitchFamily="2" charset="-78"/>
              </a:rPr>
              <a:t> by which their development is shaped.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According to this perspective, the open and distributed </a:t>
            </a:r>
            <a:r>
              <a:rPr lang="en-US" sz="2400" b="1" dirty="0">
                <a:solidFill>
                  <a:srgbClr val="C00000"/>
                </a:solidFill>
                <a:latin typeface="Tajawal ExtraBold" panose="00000800000000000000" pitchFamily="2" charset="-78"/>
                <a:cs typeface="Tajawal ExtraBold" panose="00000800000000000000" pitchFamily="2" charset="-78"/>
              </a:rPr>
              <a:t>architecture of the internet </a:t>
            </a:r>
            <a:r>
              <a:rPr lang="en-US" sz="2400" dirty="0">
                <a:solidFill>
                  <a:srgbClr val="0A1F61"/>
                </a:solidFill>
                <a:latin typeface="Tajawal ExtraBold" panose="00000800000000000000" pitchFamily="2" charset="-78"/>
                <a:cs typeface="Tajawal ExtraBold" panose="00000800000000000000" pitchFamily="2" charset="-78"/>
              </a:rPr>
              <a:t>is not emerging from a vacuum, but rather due to the </a:t>
            </a:r>
            <a:r>
              <a:rPr lang="en-US" sz="2400" b="1" dirty="0">
                <a:solidFill>
                  <a:srgbClr val="0A1F61"/>
                </a:solidFill>
                <a:latin typeface="Tajawal ExtraBold" panose="00000800000000000000" pitchFamily="2" charset="-78"/>
                <a:cs typeface="Tajawal ExtraBold" panose="00000800000000000000" pitchFamily="2" charset="-78"/>
              </a:rPr>
              <a:t>values</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0A1F61"/>
                </a:solidFill>
                <a:latin typeface="Tajawal ExtraBold" panose="00000800000000000000" pitchFamily="2" charset="-78"/>
                <a:cs typeface="Tajawal ExtraBold" panose="00000800000000000000" pitchFamily="2" charset="-78"/>
              </a:rPr>
              <a:t>choices</a:t>
            </a:r>
            <a:r>
              <a:rPr lang="en-US" sz="2400" dirty="0">
                <a:solidFill>
                  <a:srgbClr val="0A1F61"/>
                </a:solidFill>
                <a:latin typeface="Tajawal ExtraBold" panose="00000800000000000000" pitchFamily="2" charset="-78"/>
                <a:cs typeface="Tajawal ExtraBold" panose="00000800000000000000" pitchFamily="2" charset="-78"/>
              </a:rPr>
              <a:t> of the </a:t>
            </a:r>
            <a:r>
              <a:rPr lang="en-US" sz="2400" b="1" dirty="0">
                <a:solidFill>
                  <a:srgbClr val="C00000"/>
                </a:solidFill>
                <a:latin typeface="Tajawal ExtraBold" panose="00000800000000000000" pitchFamily="2" charset="-78"/>
                <a:cs typeface="Tajawal ExtraBold" panose="00000800000000000000" pitchFamily="2" charset="-78"/>
              </a:rPr>
              <a:t>scientists and engineers</a:t>
            </a:r>
            <a:r>
              <a:rPr lang="en-US" sz="2400" dirty="0">
                <a:solidFill>
                  <a:srgbClr val="0A1F61"/>
                </a:solidFill>
                <a:latin typeface="Tajawal ExtraBold" panose="00000800000000000000" pitchFamily="2" charset="-78"/>
                <a:cs typeface="Tajawal ExtraBold" panose="00000800000000000000" pitchFamily="2" charset="-78"/>
              </a:rPr>
              <a:t> who have designed its network structure and standards.</a:t>
            </a:r>
          </a:p>
        </p:txBody>
      </p:sp>
      <p:pic>
        <p:nvPicPr>
          <p:cNvPr id="5" name="Picture 4">
            <a:extLst>
              <a:ext uri="{FF2B5EF4-FFF2-40B4-BE49-F238E27FC236}">
                <a16:creationId xmlns:a16="http://schemas.microsoft.com/office/drawing/2014/main" id="{5EC33A91-0D7C-4118-BC66-D91327C7A0BE}"/>
              </a:ext>
            </a:extLst>
          </p:cNvPr>
          <p:cNvPicPr>
            <a:picLocks noChangeAspect="1"/>
          </p:cNvPicPr>
          <p:nvPr/>
        </p:nvPicPr>
        <p:blipFill rotWithShape="1">
          <a:blip r:embed="rId7"/>
          <a:srcRect l="1425" t="19326" r="9877"/>
          <a:stretch/>
        </p:blipFill>
        <p:spPr>
          <a:xfrm>
            <a:off x="9157979" y="1324672"/>
            <a:ext cx="3049041" cy="1936643"/>
          </a:xfrm>
          <a:prstGeom prst="rect">
            <a:avLst/>
          </a:prstGeom>
        </p:spPr>
      </p:pic>
      <p:pic>
        <p:nvPicPr>
          <p:cNvPr id="6" name="Picture 5">
            <a:extLst>
              <a:ext uri="{FF2B5EF4-FFF2-40B4-BE49-F238E27FC236}">
                <a16:creationId xmlns:a16="http://schemas.microsoft.com/office/drawing/2014/main" id="{8CF8B852-827C-6ACF-2DEE-FBCB1362371A}"/>
              </a:ext>
            </a:extLst>
          </p:cNvPr>
          <p:cNvPicPr>
            <a:picLocks noChangeAspect="1"/>
          </p:cNvPicPr>
          <p:nvPr/>
        </p:nvPicPr>
        <p:blipFill>
          <a:blip r:embed="rId8"/>
          <a:stretch>
            <a:fillRect/>
          </a:stretch>
        </p:blipFill>
        <p:spPr>
          <a:xfrm>
            <a:off x="492451" y="6154082"/>
            <a:ext cx="1043828" cy="649103"/>
          </a:xfrm>
          <a:prstGeom prst="rect">
            <a:avLst/>
          </a:prstGeom>
        </p:spPr>
      </p:pic>
    </p:spTree>
    <p:extLst>
      <p:ext uri="{BB962C8B-B14F-4D97-AF65-F5344CB8AC3E}">
        <p14:creationId xmlns:p14="http://schemas.microsoft.com/office/powerpoint/2010/main" val="958552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949780" y="374780"/>
            <a:ext cx="79637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3586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11898" y="543489"/>
            <a:ext cx="6506577"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81673" y="236724"/>
            <a:ext cx="2524601" cy="6326730"/>
          </a:xfrm>
          <a:prstGeom prst="rect">
            <a:avLst/>
          </a:prstGeom>
        </p:spPr>
      </p:pic>
      <p:sp>
        <p:nvSpPr>
          <p:cNvPr id="19" name="TextBox 18"/>
          <p:cNvSpPr txBox="1"/>
          <p:nvPr/>
        </p:nvSpPr>
        <p:spPr>
          <a:xfrm>
            <a:off x="188178" y="1512945"/>
            <a:ext cx="9199819" cy="4092211"/>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Indeed, according to the definition of Science and Technology Studies theorist </a:t>
            </a:r>
            <a:r>
              <a:rPr lang="en-US" sz="2200" b="1" dirty="0">
                <a:solidFill>
                  <a:srgbClr val="C00000"/>
                </a:solidFill>
                <a:latin typeface="Tajawal ExtraBold" panose="00000800000000000000" pitchFamily="2" charset="-78"/>
                <a:cs typeface="Tajawal ExtraBold" panose="00000800000000000000" pitchFamily="2" charset="-78"/>
              </a:rPr>
              <a:t>Langdon Winner </a:t>
            </a:r>
            <a:r>
              <a:rPr lang="en-US" sz="2200" dirty="0">
                <a:solidFill>
                  <a:srgbClr val="0A1F61"/>
                </a:solidFill>
                <a:latin typeface="Tajawal ExtraBold" panose="00000800000000000000" pitchFamily="2" charset="-78"/>
                <a:cs typeface="Tajawal ExtraBold" panose="00000800000000000000" pitchFamily="2" charset="-78"/>
              </a:rPr>
              <a:t>(1980</a:t>
            </a: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technologies are not neutral but rather have a “politics</a:t>
            </a:r>
            <a:r>
              <a:rPr lang="en-US" sz="2200" dirty="0">
                <a:solidFill>
                  <a:srgbClr val="C00000"/>
                </a:solidFill>
                <a:latin typeface="Tajawal ExtraBold" panose="00000800000000000000" pitchFamily="2" charset="-78"/>
                <a:cs typeface="Tajawal ExtraBold" panose="00000800000000000000" pitchFamily="2" charset="-78"/>
              </a:rPr>
              <a:t>.”</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The way they are </a:t>
            </a:r>
            <a:r>
              <a:rPr lang="en-US" sz="2200" b="1" dirty="0">
                <a:solidFill>
                  <a:srgbClr val="C00000"/>
                </a:solidFill>
                <a:latin typeface="Tajawal ExtraBold" panose="00000800000000000000" pitchFamily="2" charset="-78"/>
                <a:cs typeface="Tajawal ExtraBold" panose="00000800000000000000" pitchFamily="2" charset="-78"/>
              </a:rPr>
              <a:t>designed</a:t>
            </a:r>
            <a:r>
              <a:rPr lang="en-US" sz="2200" dirty="0">
                <a:solidFill>
                  <a:srgbClr val="0A1F61"/>
                </a:solidFill>
                <a:latin typeface="Tajawal ExtraBold" panose="00000800000000000000" pitchFamily="2" charset="-78"/>
                <a:cs typeface="Tajawal ExtraBold" panose="00000800000000000000" pitchFamily="2" charset="-78"/>
              </a:rPr>
              <a:t> or the decision to adopt them in different contexts might strengthen the agenda of a particular </a:t>
            </a:r>
            <a:r>
              <a:rPr lang="en-US" sz="2200" b="1" dirty="0">
                <a:solidFill>
                  <a:srgbClr val="C00000"/>
                </a:solidFill>
                <a:latin typeface="Tajawal ExtraBold" panose="00000800000000000000" pitchFamily="2" charset="-78"/>
                <a:cs typeface="Tajawal ExtraBold" panose="00000800000000000000" pitchFamily="2" charset="-78"/>
              </a:rPr>
              <a:t>group</a:t>
            </a:r>
            <a:r>
              <a:rPr lang="en-US" sz="22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This approach leads to the question of what are the </a:t>
            </a:r>
            <a:r>
              <a:rPr lang="en-US" sz="2200" b="1" dirty="0">
                <a:solidFill>
                  <a:srgbClr val="C00000"/>
                </a:solidFill>
                <a:latin typeface="Tajawal ExtraBold" panose="00000800000000000000" pitchFamily="2" charset="-78"/>
                <a:cs typeface="Tajawal ExtraBold" panose="00000800000000000000" pitchFamily="2" charset="-78"/>
              </a:rPr>
              <a:t>actors</a:t>
            </a:r>
            <a:r>
              <a:rPr lang="en-US" sz="2200" dirty="0">
                <a:solidFill>
                  <a:srgbClr val="0A1F61"/>
                </a:solidFill>
                <a:latin typeface="Tajawal ExtraBold" panose="00000800000000000000" pitchFamily="2" charset="-78"/>
                <a:cs typeface="Tajawal ExtraBold" panose="00000800000000000000" pitchFamily="2" charset="-78"/>
              </a:rPr>
              <a:t> who have contributed to its development and evolution of a certain </a:t>
            </a: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dirty="0">
                <a:solidFill>
                  <a:srgbClr val="0A1F61"/>
                </a:solidFill>
                <a:latin typeface="Tajawal ExtraBold" panose="00000800000000000000" pitchFamily="2" charset="-78"/>
                <a:cs typeface="Tajawal ExtraBold" panose="00000800000000000000" pitchFamily="2" charset="-78"/>
              </a:rPr>
              <a:t> , and why it has been chosen over competitive technologies.</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A16EB16F-A21B-4BDD-A15D-D4FDE8BC3D71}"/>
              </a:ext>
            </a:extLst>
          </p:cNvPr>
          <p:cNvPicPr>
            <a:picLocks noChangeAspect="1"/>
          </p:cNvPicPr>
          <p:nvPr/>
        </p:nvPicPr>
        <p:blipFill>
          <a:blip r:embed="rId7"/>
          <a:stretch>
            <a:fillRect/>
          </a:stretch>
        </p:blipFill>
        <p:spPr>
          <a:xfrm>
            <a:off x="9572150" y="395406"/>
            <a:ext cx="2633548" cy="2235077"/>
          </a:xfrm>
          <a:prstGeom prst="rect">
            <a:avLst/>
          </a:prstGeom>
        </p:spPr>
      </p:pic>
      <p:pic>
        <p:nvPicPr>
          <p:cNvPr id="6" name="Picture 5">
            <a:extLst>
              <a:ext uri="{FF2B5EF4-FFF2-40B4-BE49-F238E27FC236}">
                <a16:creationId xmlns:a16="http://schemas.microsoft.com/office/drawing/2014/main" id="{3908371C-D0CE-4D0A-B7EE-A2438AD5DE29}"/>
              </a:ext>
            </a:extLst>
          </p:cNvPr>
          <p:cNvPicPr>
            <a:picLocks noChangeAspect="1"/>
          </p:cNvPicPr>
          <p:nvPr/>
        </p:nvPicPr>
        <p:blipFill rotWithShape="1">
          <a:blip r:embed="rId8"/>
          <a:srcRect l="9123" r="9345"/>
          <a:stretch/>
        </p:blipFill>
        <p:spPr>
          <a:xfrm>
            <a:off x="9581673" y="2789165"/>
            <a:ext cx="2562749" cy="1914525"/>
          </a:xfrm>
          <a:prstGeom prst="rect">
            <a:avLst/>
          </a:prstGeom>
        </p:spPr>
      </p:pic>
      <p:pic>
        <p:nvPicPr>
          <p:cNvPr id="11" name="Picture 10">
            <a:extLst>
              <a:ext uri="{FF2B5EF4-FFF2-40B4-BE49-F238E27FC236}">
                <a16:creationId xmlns:a16="http://schemas.microsoft.com/office/drawing/2014/main" id="{4EE212B5-C2B0-4524-FBCE-45C2ACD9ACCD}"/>
              </a:ext>
            </a:extLst>
          </p:cNvPr>
          <p:cNvPicPr>
            <a:picLocks noChangeAspect="1"/>
          </p:cNvPicPr>
          <p:nvPr/>
        </p:nvPicPr>
        <p:blipFill>
          <a:blip r:embed="rId9"/>
          <a:stretch>
            <a:fillRect/>
          </a:stretch>
        </p:blipFill>
        <p:spPr>
          <a:xfrm>
            <a:off x="475457" y="5917764"/>
            <a:ext cx="1450974" cy="902286"/>
          </a:xfrm>
          <a:prstGeom prst="rect">
            <a:avLst/>
          </a:prstGeom>
        </p:spPr>
      </p:pic>
    </p:spTree>
    <p:extLst>
      <p:ext uri="{BB962C8B-B14F-4D97-AF65-F5344CB8AC3E}">
        <p14:creationId xmlns:p14="http://schemas.microsoft.com/office/powerpoint/2010/main" val="3279771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37604" y="397229"/>
            <a:ext cx="82313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69621" y="556968"/>
            <a:ext cx="6902149"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751211" y="-27434"/>
            <a:ext cx="2566007" cy="6912868"/>
          </a:xfrm>
          <a:prstGeom prst="rect">
            <a:avLst/>
          </a:prstGeom>
        </p:spPr>
      </p:pic>
      <p:pic>
        <p:nvPicPr>
          <p:cNvPr id="10" name="Picture 9"/>
          <p:cNvPicPr>
            <a:picLocks noChangeAspect="1"/>
          </p:cNvPicPr>
          <p:nvPr/>
        </p:nvPicPr>
        <p:blipFill>
          <a:blip r:embed="rId6"/>
          <a:stretch>
            <a:fillRect/>
          </a:stretch>
        </p:blipFill>
        <p:spPr>
          <a:xfrm>
            <a:off x="9479720" y="236724"/>
            <a:ext cx="2626553" cy="6066710"/>
          </a:xfrm>
          <a:prstGeom prst="rect">
            <a:avLst/>
          </a:prstGeom>
        </p:spPr>
      </p:pic>
      <p:sp>
        <p:nvSpPr>
          <p:cNvPr id="19" name="TextBox 18"/>
          <p:cNvSpPr txBox="1"/>
          <p:nvPr/>
        </p:nvSpPr>
        <p:spPr>
          <a:xfrm>
            <a:off x="239562" y="1633537"/>
            <a:ext cx="9009212"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Others have focused on the “</a:t>
            </a:r>
            <a:r>
              <a:rPr lang="en-US" sz="2400" b="1" dirty="0">
                <a:solidFill>
                  <a:srgbClr val="C00000"/>
                </a:solidFill>
                <a:latin typeface="Tajawal ExtraBold" panose="00000800000000000000" pitchFamily="2" charset="-78"/>
                <a:cs typeface="Tajawal ExtraBold" panose="00000800000000000000" pitchFamily="2" charset="-78"/>
              </a:rPr>
              <a:t>bias</a:t>
            </a:r>
            <a:r>
              <a:rPr lang="en-US" sz="2400" dirty="0">
                <a:solidFill>
                  <a:srgbClr val="0A1F61"/>
                </a:solidFill>
                <a:latin typeface="Tajawal ExtraBold" panose="00000800000000000000" pitchFamily="2" charset="-78"/>
                <a:cs typeface="Tajawal ExtraBold" panose="00000800000000000000" pitchFamily="2" charset="-78"/>
              </a:rPr>
              <a:t>” that certain </a:t>
            </a:r>
            <a:r>
              <a:rPr lang="en-US" sz="2400" b="1" dirty="0">
                <a:solidFill>
                  <a:srgbClr val="C00000"/>
                </a:solidFill>
                <a:latin typeface="Tajawal ExtraBold" panose="00000800000000000000" pitchFamily="2" charset="-78"/>
                <a:cs typeface="Tajawal ExtraBold" panose="00000800000000000000" pitchFamily="2" charset="-78"/>
              </a:rPr>
              <a:t>actors</a:t>
            </a:r>
            <a:r>
              <a:rPr lang="en-US" sz="2400" dirty="0">
                <a:solidFill>
                  <a:srgbClr val="0A1F61"/>
                </a:solidFill>
                <a:latin typeface="Tajawal ExtraBold" panose="00000800000000000000" pitchFamily="2" charset="-78"/>
                <a:cs typeface="Tajawal ExtraBold" panose="00000800000000000000" pitchFamily="2" charset="-78"/>
              </a:rPr>
              <a:t> can build into a certain </a:t>
            </a:r>
            <a:r>
              <a:rPr lang="en-US" sz="2400" b="1" dirty="0">
                <a:solidFill>
                  <a:srgbClr val="C00000"/>
                </a:solidFill>
                <a:latin typeface="Tajawal ExtraBold" panose="00000800000000000000" pitchFamily="2" charset="-78"/>
                <a:cs typeface="Tajawal ExtraBold" panose="00000800000000000000" pitchFamily="2" charset="-78"/>
              </a:rPr>
              <a:t>technological</a:t>
            </a:r>
            <a:r>
              <a:rPr lang="en-US" sz="2400" dirty="0">
                <a:solidFill>
                  <a:srgbClr val="0A1F61"/>
                </a:solidFill>
                <a:latin typeface="Tajawal ExtraBold" panose="00000800000000000000" pitchFamily="2" charset="-78"/>
                <a:cs typeface="Tajawal ExtraBold" panose="00000800000000000000" pitchFamily="2" charset="-78"/>
              </a:rPr>
              <a:t> system (Friedman and </a:t>
            </a:r>
            <a:r>
              <a:rPr lang="en-US" sz="2400" dirty="0" err="1">
                <a:solidFill>
                  <a:srgbClr val="0A1F61"/>
                </a:solidFill>
                <a:latin typeface="Tajawal ExtraBold" panose="00000800000000000000" pitchFamily="2" charset="-78"/>
                <a:cs typeface="Tajawal ExtraBold" panose="00000800000000000000" pitchFamily="2" charset="-78"/>
              </a:rPr>
              <a:t>Nissembaum</a:t>
            </a:r>
            <a:r>
              <a:rPr lang="en-US" sz="2400" dirty="0">
                <a:solidFill>
                  <a:srgbClr val="0A1F61"/>
                </a:solidFill>
                <a:latin typeface="Tajawal ExtraBold" panose="00000800000000000000" pitchFamily="2" charset="-78"/>
                <a:cs typeface="Tajawal ExtraBold" panose="00000800000000000000" pitchFamily="2" charset="-78"/>
              </a:rPr>
              <a:t> 1997).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as the </a:t>
            </a:r>
            <a:r>
              <a:rPr lang="en-US" sz="2400" b="1" dirty="0">
                <a:solidFill>
                  <a:srgbClr val="C00000"/>
                </a:solidFill>
                <a:latin typeface="Tajawal ExtraBold" panose="00000800000000000000" pitchFamily="2" charset="-78"/>
                <a:cs typeface="Tajawal ExtraBold" panose="00000800000000000000" pitchFamily="2" charset="-78"/>
              </a:rPr>
              <a:t>values</a:t>
            </a:r>
            <a:r>
              <a:rPr lang="en-US" sz="2400" dirty="0">
                <a:solidFill>
                  <a:srgbClr val="0A1F61"/>
                </a:solidFill>
                <a:latin typeface="Tajawal ExtraBold" panose="00000800000000000000" pitchFamily="2" charset="-78"/>
                <a:cs typeface="Tajawal ExtraBold" panose="00000800000000000000" pitchFamily="2" charset="-78"/>
              </a:rPr>
              <a:t> of the </a:t>
            </a:r>
            <a:r>
              <a:rPr lang="en-US" sz="2400" b="1" dirty="0">
                <a:solidFill>
                  <a:srgbClr val="C00000"/>
                </a:solidFill>
                <a:latin typeface="Tajawal ExtraBold" panose="00000800000000000000" pitchFamily="2" charset="-78"/>
                <a:cs typeface="Tajawal ExtraBold" panose="00000800000000000000" pitchFamily="2" charset="-78"/>
              </a:rPr>
              <a:t>engineers</a:t>
            </a:r>
            <a:r>
              <a:rPr lang="en-US" sz="2400" dirty="0">
                <a:solidFill>
                  <a:srgbClr val="0A1F61"/>
                </a:solidFill>
                <a:latin typeface="Tajawal ExtraBold" panose="00000800000000000000" pitchFamily="2" charset="-78"/>
                <a:cs typeface="Tajawal ExtraBold" panose="00000800000000000000" pitchFamily="2" charset="-78"/>
              </a:rPr>
              <a:t> who </a:t>
            </a:r>
            <a:r>
              <a:rPr lang="en-US" sz="2400" b="1" dirty="0">
                <a:solidFill>
                  <a:srgbClr val="C00000"/>
                </a:solidFill>
                <a:latin typeface="Tajawal ExtraBold" panose="00000800000000000000" pitchFamily="2" charset="-78"/>
                <a:cs typeface="Tajawal ExtraBold" panose="00000800000000000000" pitchFamily="2" charset="-78"/>
              </a:rPr>
              <a:t>design</a:t>
            </a:r>
            <a:r>
              <a:rPr lang="en-US" sz="2400" dirty="0">
                <a:solidFill>
                  <a:srgbClr val="0A1F61"/>
                </a:solidFill>
                <a:latin typeface="Tajawal ExtraBold" panose="00000800000000000000" pitchFamily="2" charset="-78"/>
                <a:cs typeface="Tajawal ExtraBold" panose="00000800000000000000" pitchFamily="2" charset="-78"/>
              </a:rPr>
              <a:t> an </a:t>
            </a:r>
            <a:r>
              <a:rPr lang="en-US" sz="2400" b="1" dirty="0">
                <a:solidFill>
                  <a:srgbClr val="C00000"/>
                </a:solidFill>
                <a:latin typeface="Tajawal ExtraBold" panose="00000800000000000000" pitchFamily="2" charset="-78"/>
                <a:cs typeface="Tajawal ExtraBold" panose="00000800000000000000" pitchFamily="2" charset="-78"/>
              </a:rPr>
              <a:t>algorithm</a:t>
            </a:r>
            <a:r>
              <a:rPr lang="en-US" sz="2400" dirty="0">
                <a:solidFill>
                  <a:srgbClr val="0A1F61"/>
                </a:solidFill>
                <a:latin typeface="Tajawal ExtraBold" panose="00000800000000000000" pitchFamily="2" charset="-78"/>
                <a:cs typeface="Tajawal ExtraBold" panose="00000800000000000000" pitchFamily="2" charset="-78"/>
              </a:rPr>
              <a:t> play a role in their technical choices, this algorithm can reflect such values by </a:t>
            </a:r>
            <a:r>
              <a:rPr lang="en-US" sz="2400" b="1" dirty="0">
                <a:solidFill>
                  <a:srgbClr val="0A1F61"/>
                </a:solidFill>
                <a:latin typeface="Tajawal ExtraBold" panose="00000800000000000000" pitchFamily="2" charset="-78"/>
                <a:cs typeface="Tajawal ExtraBold" panose="00000800000000000000" pitchFamily="2" charset="-78"/>
              </a:rPr>
              <a:t>favoring or discriminating </a:t>
            </a:r>
            <a:r>
              <a:rPr lang="en-US" sz="2400" dirty="0">
                <a:solidFill>
                  <a:srgbClr val="0A1F61"/>
                </a:solidFill>
                <a:latin typeface="Tajawal ExtraBold" panose="00000800000000000000" pitchFamily="2" charset="-78"/>
                <a:cs typeface="Tajawal ExtraBold" panose="00000800000000000000" pitchFamily="2" charset="-78"/>
              </a:rPr>
              <a:t>against certain individuals or groups .</a:t>
            </a:r>
            <a:endPar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6" name="Picture 5">
            <a:extLst>
              <a:ext uri="{FF2B5EF4-FFF2-40B4-BE49-F238E27FC236}">
                <a16:creationId xmlns:a16="http://schemas.microsoft.com/office/drawing/2014/main" id="{CB71A4DD-5D3C-4341-8B1D-84B3F5EFBA8D}"/>
              </a:ext>
            </a:extLst>
          </p:cNvPr>
          <p:cNvPicPr>
            <a:picLocks noChangeAspect="1"/>
          </p:cNvPicPr>
          <p:nvPr/>
        </p:nvPicPr>
        <p:blipFill>
          <a:blip r:embed="rId7"/>
          <a:stretch>
            <a:fillRect/>
          </a:stretch>
        </p:blipFill>
        <p:spPr>
          <a:xfrm>
            <a:off x="9357722" y="676704"/>
            <a:ext cx="2857500" cy="2127387"/>
          </a:xfrm>
          <a:prstGeom prst="rect">
            <a:avLst/>
          </a:prstGeom>
        </p:spPr>
      </p:pic>
      <p:pic>
        <p:nvPicPr>
          <p:cNvPr id="5" name="Picture 4">
            <a:extLst>
              <a:ext uri="{FF2B5EF4-FFF2-40B4-BE49-F238E27FC236}">
                <a16:creationId xmlns:a16="http://schemas.microsoft.com/office/drawing/2014/main" id="{25844B58-C1A3-115F-E5F5-618258EDB9EF}"/>
              </a:ext>
            </a:extLst>
          </p:cNvPr>
          <p:cNvPicPr>
            <a:picLocks noChangeAspect="1"/>
          </p:cNvPicPr>
          <p:nvPr/>
        </p:nvPicPr>
        <p:blipFill>
          <a:blip r:embed="rId8"/>
          <a:stretch>
            <a:fillRect/>
          </a:stretch>
        </p:blipFill>
        <p:spPr>
          <a:xfrm>
            <a:off x="583407" y="5600520"/>
            <a:ext cx="1450974" cy="902286"/>
          </a:xfrm>
          <a:prstGeom prst="rect">
            <a:avLst/>
          </a:prstGeom>
        </p:spPr>
      </p:pic>
    </p:spTree>
    <p:extLst>
      <p:ext uri="{BB962C8B-B14F-4D97-AF65-F5344CB8AC3E}">
        <p14:creationId xmlns:p14="http://schemas.microsoft.com/office/powerpoint/2010/main" val="2016974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4356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79470" y="63686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68461" y="520260"/>
            <a:ext cx="6703110"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relation between technology and society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24174" y="190640"/>
            <a:ext cx="2887971" cy="6382872"/>
          </a:xfrm>
          <a:prstGeom prst="rect">
            <a:avLst/>
          </a:prstGeom>
        </p:spPr>
      </p:pic>
      <p:sp>
        <p:nvSpPr>
          <p:cNvPr id="19" name="TextBox 18"/>
          <p:cNvSpPr txBox="1"/>
          <p:nvPr/>
        </p:nvSpPr>
        <p:spPr>
          <a:xfrm>
            <a:off x="319295" y="1794043"/>
            <a:ext cx="8332335"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Similar approaches also recognize the active role of </a:t>
            </a:r>
            <a:r>
              <a:rPr lang="en-US" sz="2400" b="1" dirty="0">
                <a:solidFill>
                  <a:srgbClr val="C00000"/>
                </a:solidFill>
                <a:latin typeface="Tajawal ExtraBold" panose="00000800000000000000" pitchFamily="2" charset="-78"/>
                <a:cs typeface="Tajawal ExtraBold" panose="00000800000000000000" pitchFamily="2" charset="-78"/>
              </a:rPr>
              <a:t>users</a:t>
            </a:r>
            <a:r>
              <a:rPr lang="en-US" sz="2400" dirty="0">
                <a:solidFill>
                  <a:srgbClr val="0A1F61"/>
                </a:solidFill>
                <a:latin typeface="Tajawal ExtraBold" panose="00000800000000000000" pitchFamily="2" charset="-78"/>
                <a:cs typeface="Tajawal ExtraBold" panose="00000800000000000000" pitchFamily="2" charset="-78"/>
              </a:rPr>
              <a:t> of technologies.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Often early adopters or </a:t>
            </a:r>
            <a:r>
              <a:rPr lang="en-US" sz="2400" b="1" dirty="0">
                <a:solidFill>
                  <a:srgbClr val="C00000"/>
                </a:solidFill>
                <a:latin typeface="Tajawal ExtraBold" panose="00000800000000000000" pitchFamily="2" charset="-78"/>
                <a:cs typeface="Tajawal ExtraBold" panose="00000800000000000000" pitchFamily="2" charset="-78"/>
              </a:rPr>
              <a:t>new users </a:t>
            </a:r>
            <a:r>
              <a:rPr lang="en-US" sz="2400" dirty="0">
                <a:solidFill>
                  <a:srgbClr val="0A1F61"/>
                </a:solidFill>
                <a:latin typeface="Tajawal ExtraBold" panose="00000800000000000000" pitchFamily="2" charset="-78"/>
                <a:cs typeface="Tajawal ExtraBold" panose="00000800000000000000" pitchFamily="2" charset="-78"/>
              </a:rPr>
              <a:t>of a new technology develop </a:t>
            </a:r>
            <a:r>
              <a:rPr lang="en-US" sz="2400" b="1" dirty="0">
                <a:solidFill>
                  <a:srgbClr val="C00000"/>
                </a:solidFill>
                <a:latin typeface="Tajawal ExtraBold" panose="00000800000000000000" pitchFamily="2" charset="-78"/>
                <a:cs typeface="Tajawal ExtraBold" panose="00000800000000000000" pitchFamily="2" charset="-78"/>
              </a:rPr>
              <a:t>practices</a:t>
            </a:r>
            <a:r>
              <a:rPr lang="en-US" sz="2400" dirty="0">
                <a:solidFill>
                  <a:srgbClr val="0A1F61"/>
                </a:solidFill>
                <a:latin typeface="Tajawal ExtraBold" panose="00000800000000000000" pitchFamily="2" charset="-78"/>
                <a:cs typeface="Tajawal ExtraBold" panose="00000800000000000000" pitchFamily="2" charset="-78"/>
              </a:rPr>
              <a:t> that were never intended by the people who designed and commercialized it or assign new meanings to a certain technology and thus contribute to shaping it.</a:t>
            </a:r>
          </a:p>
        </p:txBody>
      </p:sp>
      <p:pic>
        <p:nvPicPr>
          <p:cNvPr id="6" name="Picture 5">
            <a:extLst>
              <a:ext uri="{FF2B5EF4-FFF2-40B4-BE49-F238E27FC236}">
                <a16:creationId xmlns:a16="http://schemas.microsoft.com/office/drawing/2014/main" id="{AAAAB3AD-BF5C-418F-8249-799C827BED79}"/>
              </a:ext>
            </a:extLst>
          </p:cNvPr>
          <p:cNvPicPr>
            <a:picLocks noChangeAspect="1"/>
          </p:cNvPicPr>
          <p:nvPr/>
        </p:nvPicPr>
        <p:blipFill>
          <a:blip r:embed="rId7"/>
          <a:stretch>
            <a:fillRect/>
          </a:stretch>
        </p:blipFill>
        <p:spPr>
          <a:xfrm>
            <a:off x="8959288" y="1199999"/>
            <a:ext cx="3187767" cy="2229001"/>
          </a:xfrm>
          <a:prstGeom prst="rect">
            <a:avLst/>
          </a:prstGeom>
        </p:spPr>
      </p:pic>
      <p:pic>
        <p:nvPicPr>
          <p:cNvPr id="5" name="Picture 4">
            <a:extLst>
              <a:ext uri="{FF2B5EF4-FFF2-40B4-BE49-F238E27FC236}">
                <a16:creationId xmlns:a16="http://schemas.microsoft.com/office/drawing/2014/main" id="{CF8E30C2-148B-215A-E328-D19C1A6CBDA0}"/>
              </a:ext>
            </a:extLst>
          </p:cNvPr>
          <p:cNvPicPr>
            <a:picLocks noChangeAspect="1"/>
          </p:cNvPicPr>
          <p:nvPr/>
        </p:nvPicPr>
        <p:blipFill>
          <a:blip r:embed="rId8"/>
          <a:stretch>
            <a:fillRect/>
          </a:stretch>
        </p:blipFill>
        <p:spPr>
          <a:xfrm>
            <a:off x="475457" y="5856385"/>
            <a:ext cx="1450974" cy="902286"/>
          </a:xfrm>
          <a:prstGeom prst="rect">
            <a:avLst/>
          </a:prstGeom>
        </p:spPr>
      </p:pic>
    </p:spTree>
    <p:extLst>
      <p:ext uri="{BB962C8B-B14F-4D97-AF65-F5344CB8AC3E}">
        <p14:creationId xmlns:p14="http://schemas.microsoft.com/office/powerpoint/2010/main" val="3771833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93857" y="215473"/>
            <a:ext cx="5080444" cy="658136"/>
          </a:xfrm>
          <a:prstGeom prst="rect">
            <a:avLst/>
          </a:prstGeom>
        </p:spPr>
      </p:pic>
      <p:sp>
        <p:nvSpPr>
          <p:cNvPr id="13" name="Freeform 5"/>
          <p:cNvSpPr>
            <a:spLocks/>
          </p:cNvSpPr>
          <p:nvPr/>
        </p:nvSpPr>
        <p:spPr bwMode="auto">
          <a:xfrm>
            <a:off x="-31348" y="-9857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80252" cy="153179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272302" cy="153179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52943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9540" y="305818"/>
            <a:ext cx="2985459"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890782" y="0"/>
            <a:ext cx="3246028" cy="6781539"/>
          </a:xfrm>
          <a:prstGeom prst="rect">
            <a:avLst/>
          </a:prstGeom>
        </p:spPr>
      </p:pic>
      <p:sp>
        <p:nvSpPr>
          <p:cNvPr id="19" name="TextBox 18"/>
          <p:cNvSpPr txBox="1"/>
          <p:nvPr/>
        </p:nvSpPr>
        <p:spPr>
          <a:xfrm>
            <a:off x="130614" y="1329545"/>
            <a:ext cx="8445677"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In studies of the relation between </a:t>
            </a:r>
            <a:r>
              <a:rPr lang="en-US" sz="2400" b="1" dirty="0">
                <a:solidFill>
                  <a:srgbClr val="0A1F61"/>
                </a:solidFill>
                <a:latin typeface="Tajawal ExtraBold" panose="00000800000000000000" pitchFamily="2" charset="-78"/>
                <a:cs typeface="Tajawal ExtraBold" panose="00000800000000000000" pitchFamily="2" charset="-78"/>
              </a:rPr>
              <a:t>technology and society</a:t>
            </a:r>
            <a:r>
              <a:rPr lang="en-US" sz="2400" dirty="0">
                <a:solidFill>
                  <a:srgbClr val="0A1F61"/>
                </a:solidFill>
                <a:latin typeface="Tajawal ExtraBold" panose="00000800000000000000" pitchFamily="2" charset="-78"/>
                <a:cs typeface="Tajawal ExtraBold" panose="00000800000000000000" pitchFamily="2" charset="-78"/>
              </a:rPr>
              <a:t>, the </a:t>
            </a:r>
            <a:r>
              <a:rPr lang="en-US" sz="2400" b="1" dirty="0">
                <a:solidFill>
                  <a:srgbClr val="C00000"/>
                </a:solidFill>
                <a:latin typeface="Tajawal ExtraBold" panose="00000800000000000000" pitchFamily="2" charset="-78"/>
                <a:cs typeface="Tajawal ExtraBold" panose="00000800000000000000" pitchFamily="2" charset="-78"/>
              </a:rPr>
              <a:t>user</a:t>
            </a:r>
            <a:r>
              <a:rPr lang="en-US" sz="2400" dirty="0">
                <a:solidFill>
                  <a:srgbClr val="0A1F61"/>
                </a:solidFill>
                <a:latin typeface="Tajawal ExtraBold" panose="00000800000000000000" pitchFamily="2" charset="-78"/>
                <a:cs typeface="Tajawal ExtraBold" panose="00000800000000000000" pitchFamily="2" charset="-78"/>
              </a:rPr>
              <a:t> is a crucial object of research.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Indeed, the user represents the </a:t>
            </a:r>
            <a:r>
              <a:rPr lang="en-US" sz="2400" b="1" dirty="0">
                <a:solidFill>
                  <a:srgbClr val="C00000"/>
                </a:solidFill>
                <a:latin typeface="Tajawal ExtraBold" panose="00000800000000000000" pitchFamily="2" charset="-78"/>
                <a:cs typeface="Tajawal ExtraBold" panose="00000800000000000000" pitchFamily="2" charset="-78"/>
              </a:rPr>
              <a:t>human factor </a:t>
            </a:r>
            <a:r>
              <a:rPr lang="en-US" sz="2400" dirty="0">
                <a:solidFill>
                  <a:srgbClr val="0A1F61"/>
                </a:solidFill>
                <a:latin typeface="Tajawal ExtraBold" panose="00000800000000000000" pitchFamily="2" charset="-78"/>
                <a:cs typeface="Tajawal ExtraBold" panose="00000800000000000000" pitchFamily="2" charset="-78"/>
              </a:rPr>
              <a:t>interacting with the machine, and must not be overlooked: “</a:t>
            </a:r>
            <a:r>
              <a:rPr lang="en-US" sz="2400" b="1" dirty="0">
                <a:solidFill>
                  <a:srgbClr val="C00000"/>
                </a:solidFill>
                <a:latin typeface="Tajawal ExtraBold" panose="00000800000000000000" pitchFamily="2" charset="-78"/>
                <a:cs typeface="Tajawal ExtraBold" panose="00000800000000000000" pitchFamily="2" charset="-78"/>
              </a:rPr>
              <a:t>users matter</a:t>
            </a:r>
            <a:r>
              <a:rPr lang="en-US" sz="2400" dirty="0">
                <a:solidFill>
                  <a:srgbClr val="0A1F61"/>
                </a:solidFill>
                <a:latin typeface="Tajawal ExtraBold" panose="00000800000000000000" pitchFamily="2" charset="-78"/>
                <a:cs typeface="Tajawal ExtraBold" panose="00000800000000000000" pitchFamily="2" charset="-78"/>
              </a:rPr>
              <a:t>,” to use the title of one of the most important </a:t>
            </a:r>
            <a:r>
              <a:rPr lang="en-US" sz="2400" b="1" dirty="0">
                <a:solidFill>
                  <a:srgbClr val="0A1F61"/>
                </a:solidFill>
                <a:latin typeface="Tajawal ExtraBold" panose="00000800000000000000" pitchFamily="2" charset="-78"/>
                <a:cs typeface="Tajawal ExtraBold" panose="00000800000000000000" pitchFamily="2" charset="-78"/>
              </a:rPr>
              <a:t>books</a:t>
            </a:r>
            <a:r>
              <a:rPr lang="en-US" sz="2400" dirty="0">
                <a:solidFill>
                  <a:srgbClr val="0A1F61"/>
                </a:solidFill>
                <a:latin typeface="Tajawal ExtraBold" panose="00000800000000000000" pitchFamily="2" charset="-78"/>
                <a:cs typeface="Tajawal ExtraBold" panose="00000800000000000000" pitchFamily="2" charset="-78"/>
              </a:rPr>
              <a:t> on the subject (</a:t>
            </a:r>
            <a:r>
              <a:rPr lang="en-US" sz="2400" b="1" dirty="0" err="1">
                <a:solidFill>
                  <a:srgbClr val="C00000"/>
                </a:solidFill>
                <a:latin typeface="Tajawal ExtraBold" panose="00000800000000000000" pitchFamily="2" charset="-78"/>
                <a:cs typeface="Tajawal ExtraBold" panose="00000800000000000000" pitchFamily="2" charset="-78"/>
              </a:rPr>
              <a:t>Oudshoorn</a:t>
            </a:r>
            <a:r>
              <a:rPr lang="en-US" sz="2400" b="1" dirty="0">
                <a:solidFill>
                  <a:srgbClr val="C00000"/>
                </a:solidFill>
                <a:latin typeface="Tajawal ExtraBold" panose="00000800000000000000" pitchFamily="2" charset="-78"/>
                <a:cs typeface="Tajawal ExtraBold" panose="00000800000000000000" pitchFamily="2" charset="-78"/>
              </a:rPr>
              <a:t> and Pinch </a:t>
            </a:r>
            <a:r>
              <a:rPr lang="en-US" sz="2400" dirty="0">
                <a:solidFill>
                  <a:srgbClr val="0A1F61"/>
                </a:solidFill>
                <a:latin typeface="Tajawal ExtraBold" panose="00000800000000000000" pitchFamily="2" charset="-78"/>
                <a:cs typeface="Tajawal ExtraBold" panose="00000800000000000000" pitchFamily="2" charset="-78"/>
              </a:rPr>
              <a:t>2003).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this perspective, </a:t>
            </a:r>
            <a:r>
              <a:rPr lang="en-US" sz="2400" b="1" dirty="0">
                <a:solidFill>
                  <a:srgbClr val="C00000"/>
                </a:solidFill>
                <a:latin typeface="Tajawal ExtraBold" panose="00000800000000000000" pitchFamily="2" charset="-78"/>
                <a:cs typeface="Tajawal ExtraBold" panose="00000800000000000000" pitchFamily="2" charset="-78"/>
              </a:rPr>
              <a:t>consumption</a:t>
            </a:r>
            <a:r>
              <a:rPr lang="en-US" sz="2400" dirty="0">
                <a:solidFill>
                  <a:srgbClr val="0A1F61"/>
                </a:solidFill>
                <a:latin typeface="Tajawal ExtraBold" panose="00000800000000000000" pitchFamily="2" charset="-78"/>
                <a:cs typeface="Tajawal ExtraBold" panose="00000800000000000000" pitchFamily="2" charset="-78"/>
              </a:rPr>
              <a:t> is a complex cultural activity not only related to purchasing, but also to how users </a:t>
            </a:r>
            <a:r>
              <a:rPr lang="en-US" sz="2400" b="1" dirty="0">
                <a:solidFill>
                  <a:srgbClr val="C00000"/>
                </a:solidFill>
                <a:latin typeface="Tajawal ExtraBold" panose="00000800000000000000" pitchFamily="2" charset="-78"/>
                <a:cs typeface="Tajawal ExtraBold" panose="00000800000000000000" pitchFamily="2" charset="-78"/>
              </a:rPr>
              <a:t>repurpose</a:t>
            </a:r>
            <a:r>
              <a:rPr lang="en-US" sz="2400" dirty="0">
                <a:solidFill>
                  <a:srgbClr val="0A1F61"/>
                </a:solidFill>
                <a:latin typeface="Tajawal ExtraBold" panose="00000800000000000000" pitchFamily="2" charset="-78"/>
                <a:cs typeface="Tajawal ExtraBold" panose="00000800000000000000" pitchFamily="2" charset="-78"/>
              </a:rPr>
              <a:t>, modify, and </a:t>
            </a:r>
            <a:r>
              <a:rPr lang="en-US" sz="2400" b="1" dirty="0">
                <a:solidFill>
                  <a:srgbClr val="C00000"/>
                </a:solidFill>
                <a:latin typeface="Tajawal ExtraBold" panose="00000800000000000000" pitchFamily="2" charset="-78"/>
                <a:cs typeface="Tajawal ExtraBold" panose="00000800000000000000" pitchFamily="2" charset="-78"/>
              </a:rPr>
              <a:t>resist</a:t>
            </a:r>
            <a:r>
              <a:rPr lang="en-US" sz="2400" dirty="0">
                <a:solidFill>
                  <a:srgbClr val="0A1F61"/>
                </a:solidFill>
                <a:latin typeface="Tajawal ExtraBold" panose="00000800000000000000" pitchFamily="2" charset="-78"/>
                <a:cs typeface="Tajawal ExtraBold" panose="00000800000000000000" pitchFamily="2" charset="-78"/>
              </a:rPr>
              <a:t> technology.</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58186BFD-33FB-4BCA-8B26-C5B7BB8C81CF}"/>
              </a:ext>
            </a:extLst>
          </p:cNvPr>
          <p:cNvPicPr>
            <a:picLocks noChangeAspect="1"/>
          </p:cNvPicPr>
          <p:nvPr/>
        </p:nvPicPr>
        <p:blipFill>
          <a:blip r:embed="rId7"/>
          <a:stretch>
            <a:fillRect/>
          </a:stretch>
        </p:blipFill>
        <p:spPr>
          <a:xfrm>
            <a:off x="9325671" y="19197"/>
            <a:ext cx="2524219" cy="2885384"/>
          </a:xfrm>
          <a:prstGeom prst="rect">
            <a:avLst/>
          </a:prstGeom>
        </p:spPr>
      </p:pic>
      <p:pic>
        <p:nvPicPr>
          <p:cNvPr id="11" name="Picture 10">
            <a:extLst>
              <a:ext uri="{FF2B5EF4-FFF2-40B4-BE49-F238E27FC236}">
                <a16:creationId xmlns:a16="http://schemas.microsoft.com/office/drawing/2014/main" id="{DD31253F-CB92-4424-87FF-DCA6D9AAAE41}"/>
              </a:ext>
            </a:extLst>
          </p:cNvPr>
          <p:cNvPicPr>
            <a:picLocks noChangeAspect="1"/>
          </p:cNvPicPr>
          <p:nvPr/>
        </p:nvPicPr>
        <p:blipFill>
          <a:blip r:embed="rId8"/>
          <a:stretch>
            <a:fillRect/>
          </a:stretch>
        </p:blipFill>
        <p:spPr>
          <a:xfrm>
            <a:off x="10560057" y="2918536"/>
            <a:ext cx="1576753" cy="2365130"/>
          </a:xfrm>
          <a:prstGeom prst="rect">
            <a:avLst/>
          </a:prstGeom>
        </p:spPr>
      </p:pic>
      <p:pic>
        <p:nvPicPr>
          <p:cNvPr id="12" name="Picture 11">
            <a:extLst>
              <a:ext uri="{FF2B5EF4-FFF2-40B4-BE49-F238E27FC236}">
                <a16:creationId xmlns:a16="http://schemas.microsoft.com/office/drawing/2014/main" id="{ED189C11-E058-4622-8185-2837707DC67F}"/>
              </a:ext>
            </a:extLst>
          </p:cNvPr>
          <p:cNvPicPr>
            <a:picLocks noChangeAspect="1"/>
          </p:cNvPicPr>
          <p:nvPr/>
        </p:nvPicPr>
        <p:blipFill>
          <a:blip r:embed="rId9"/>
          <a:stretch>
            <a:fillRect/>
          </a:stretch>
        </p:blipFill>
        <p:spPr>
          <a:xfrm>
            <a:off x="8944598" y="2920092"/>
            <a:ext cx="1576753" cy="2348549"/>
          </a:xfrm>
          <a:prstGeom prst="rect">
            <a:avLst/>
          </a:prstGeom>
        </p:spPr>
      </p:pic>
      <p:pic>
        <p:nvPicPr>
          <p:cNvPr id="5" name="Picture 4">
            <a:extLst>
              <a:ext uri="{FF2B5EF4-FFF2-40B4-BE49-F238E27FC236}">
                <a16:creationId xmlns:a16="http://schemas.microsoft.com/office/drawing/2014/main" id="{BFC10210-A4BF-C955-828D-A86B8A1EBCD6}"/>
              </a:ext>
            </a:extLst>
          </p:cNvPr>
          <p:cNvPicPr>
            <a:picLocks noChangeAspect="1"/>
          </p:cNvPicPr>
          <p:nvPr/>
        </p:nvPicPr>
        <p:blipFill>
          <a:blip r:embed="rId10"/>
          <a:stretch>
            <a:fillRect/>
          </a:stretch>
        </p:blipFill>
        <p:spPr>
          <a:xfrm>
            <a:off x="517418" y="6267383"/>
            <a:ext cx="993893" cy="618051"/>
          </a:xfrm>
          <a:prstGeom prst="rect">
            <a:avLst/>
          </a:prstGeom>
        </p:spPr>
      </p:pic>
    </p:spTree>
    <p:extLst>
      <p:ext uri="{BB962C8B-B14F-4D97-AF65-F5344CB8AC3E}">
        <p14:creationId xmlns:p14="http://schemas.microsoft.com/office/powerpoint/2010/main" val="33419932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89239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14990" y="644946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46337" y="503789"/>
            <a:ext cx="3237117"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47660" y="203697"/>
            <a:ext cx="2715712" cy="6450605"/>
          </a:xfrm>
          <a:prstGeom prst="rect">
            <a:avLst/>
          </a:prstGeom>
        </p:spPr>
      </p:pic>
      <p:sp>
        <p:nvSpPr>
          <p:cNvPr id="19" name="TextBox 18"/>
          <p:cNvSpPr txBox="1"/>
          <p:nvPr/>
        </p:nvSpPr>
        <p:spPr>
          <a:xfrm>
            <a:off x="140298" y="1734983"/>
            <a:ext cx="8366183"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On the one hand, the </a:t>
            </a:r>
            <a:r>
              <a:rPr lang="en-US" sz="2400" b="1" dirty="0">
                <a:solidFill>
                  <a:srgbClr val="C00000"/>
                </a:solidFill>
                <a:latin typeface="Tajawal ExtraBold" panose="00000800000000000000" pitchFamily="2" charset="-78"/>
                <a:cs typeface="Tajawal ExtraBold" panose="00000800000000000000" pitchFamily="2" charset="-78"/>
              </a:rPr>
              <a:t>design of technologies </a:t>
            </a:r>
            <a:r>
              <a:rPr lang="en-US" sz="2400" dirty="0">
                <a:solidFill>
                  <a:srgbClr val="0A1F61"/>
                </a:solidFill>
                <a:latin typeface="Tajawal ExtraBold" panose="00000800000000000000" pitchFamily="2" charset="-78"/>
                <a:cs typeface="Tajawal ExtraBold" panose="00000800000000000000" pitchFamily="2" charset="-78"/>
              </a:rPr>
              <a:t>has the </a:t>
            </a:r>
            <a:r>
              <a:rPr lang="en-US" sz="2400" b="1" dirty="0">
                <a:solidFill>
                  <a:srgbClr val="C00000"/>
                </a:solidFill>
                <a:latin typeface="Tajawal ExtraBold" panose="00000800000000000000" pitchFamily="2" charset="-78"/>
                <a:cs typeface="Tajawal ExtraBold" panose="00000800000000000000" pitchFamily="2" charset="-78"/>
              </a:rPr>
              <a:t>power</a:t>
            </a:r>
            <a:r>
              <a:rPr lang="en-US" sz="2400" dirty="0">
                <a:solidFill>
                  <a:srgbClr val="0A1F61"/>
                </a:solidFill>
                <a:latin typeface="Tajawal ExtraBold" panose="00000800000000000000" pitchFamily="2" charset="-78"/>
                <a:cs typeface="Tajawal ExtraBold" panose="00000800000000000000" pitchFamily="2" charset="-78"/>
              </a:rPr>
              <a:t> to “</a:t>
            </a:r>
            <a:r>
              <a:rPr lang="en-US" sz="2400" b="1" dirty="0">
                <a:solidFill>
                  <a:srgbClr val="0A1F61"/>
                </a:solidFill>
                <a:latin typeface="Tajawal ExtraBold" panose="00000800000000000000" pitchFamily="2" charset="-78"/>
                <a:cs typeface="Tajawal ExtraBold" panose="00000800000000000000" pitchFamily="2" charset="-78"/>
              </a:rPr>
              <a:t>configure</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users</a:t>
            </a:r>
            <a:r>
              <a:rPr lang="en-US" sz="2400" dirty="0">
                <a:solidFill>
                  <a:srgbClr val="0A1F61"/>
                </a:solidFill>
                <a:latin typeface="Tajawal ExtraBold" panose="00000800000000000000" pitchFamily="2" charset="-78"/>
                <a:cs typeface="Tajawal ExtraBold" panose="00000800000000000000" pitchFamily="2" charset="-78"/>
              </a:rPr>
              <a:t> (</a:t>
            </a:r>
            <a:r>
              <a:rPr lang="en-US" sz="2400" dirty="0" err="1">
                <a:solidFill>
                  <a:srgbClr val="0A1F61"/>
                </a:solidFill>
                <a:latin typeface="Tajawal ExtraBold" panose="00000800000000000000" pitchFamily="2" charset="-78"/>
                <a:cs typeface="Tajawal ExtraBold" panose="00000800000000000000" pitchFamily="2" charset="-78"/>
              </a:rPr>
              <a:t>Woolgar</a:t>
            </a:r>
            <a:r>
              <a:rPr lang="en-US" sz="2400" dirty="0">
                <a:solidFill>
                  <a:srgbClr val="0A1F61"/>
                </a:solidFill>
                <a:latin typeface="Tajawal ExtraBold" panose="00000800000000000000" pitchFamily="2" charset="-78"/>
                <a:cs typeface="Tajawal ExtraBold" panose="00000800000000000000" pitchFamily="2" charset="-78"/>
              </a:rPr>
              <a:t> 1990).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the lack of interoperability of the software and standards of an </a:t>
            </a:r>
            <a:r>
              <a:rPr lang="en-US" sz="2400" b="1" dirty="0">
                <a:solidFill>
                  <a:srgbClr val="C00000"/>
                </a:solidFill>
                <a:latin typeface="Tajawal ExtraBold" panose="00000800000000000000" pitchFamily="2" charset="-78"/>
                <a:cs typeface="Tajawal ExtraBold" panose="00000800000000000000" pitchFamily="2" charset="-78"/>
              </a:rPr>
              <a:t>Apple</a:t>
            </a:r>
            <a:r>
              <a:rPr lang="en-US" sz="2400" dirty="0">
                <a:solidFill>
                  <a:srgbClr val="0A1F61"/>
                </a:solidFill>
                <a:latin typeface="Tajawal ExtraBold" panose="00000800000000000000" pitchFamily="2" charset="-78"/>
                <a:cs typeface="Tajawal ExtraBold" panose="00000800000000000000" pitchFamily="2" charset="-78"/>
              </a:rPr>
              <a:t> laptop pushes its users to interact only with gadgets and services commercialized by the same company, such as </a:t>
            </a:r>
            <a:r>
              <a:rPr lang="en-US" sz="2400" b="1" dirty="0">
                <a:solidFill>
                  <a:srgbClr val="C00000"/>
                </a:solidFill>
                <a:latin typeface="Tajawal ExtraBold" panose="00000800000000000000" pitchFamily="2" charset="-78"/>
                <a:cs typeface="Tajawal ExtraBold" panose="00000800000000000000" pitchFamily="2" charset="-78"/>
              </a:rPr>
              <a:t>iPhones, iPads, or iTunes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constrains and guides the </a:t>
            </a:r>
            <a:r>
              <a:rPr lang="en-US" sz="2400" b="1" dirty="0">
                <a:solidFill>
                  <a:srgbClr val="C00000"/>
                </a:solidFill>
                <a:latin typeface="Tajawal ExtraBold" panose="00000800000000000000" pitchFamily="2" charset="-78"/>
                <a:cs typeface="Tajawal ExtraBold" panose="00000800000000000000" pitchFamily="2" charset="-78"/>
              </a:rPr>
              <a:t>user’s online behavior</a:t>
            </a:r>
            <a:r>
              <a:rPr lang="en-US" sz="2400" dirty="0">
                <a:solidFill>
                  <a:srgbClr val="0A1F61"/>
                </a:solidFill>
                <a:latin typeface="Tajawal ExtraBold" panose="00000800000000000000" pitchFamily="2" charset="-78"/>
                <a:cs typeface="Tajawal ExtraBold" panose="00000800000000000000" pitchFamily="2" charset="-78"/>
              </a:rPr>
              <a:t>.</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BAB58EDF-C76E-448A-B47D-A642EF11FB74}"/>
              </a:ext>
            </a:extLst>
          </p:cNvPr>
          <p:cNvPicPr>
            <a:picLocks noChangeAspect="1"/>
          </p:cNvPicPr>
          <p:nvPr/>
        </p:nvPicPr>
        <p:blipFill rotWithShape="1">
          <a:blip r:embed="rId7"/>
          <a:srcRect t="8340" b="13268"/>
          <a:stretch/>
        </p:blipFill>
        <p:spPr>
          <a:xfrm>
            <a:off x="8527148" y="1190831"/>
            <a:ext cx="3790071" cy="2971107"/>
          </a:xfrm>
          <a:prstGeom prst="rect">
            <a:avLst/>
          </a:prstGeom>
        </p:spPr>
      </p:pic>
      <p:pic>
        <p:nvPicPr>
          <p:cNvPr id="6" name="Picture 5">
            <a:extLst>
              <a:ext uri="{FF2B5EF4-FFF2-40B4-BE49-F238E27FC236}">
                <a16:creationId xmlns:a16="http://schemas.microsoft.com/office/drawing/2014/main" id="{E81CC6AB-0946-A05A-56C7-A1AE8BC019D3}"/>
              </a:ext>
            </a:extLst>
          </p:cNvPr>
          <p:cNvPicPr>
            <a:picLocks noChangeAspect="1"/>
          </p:cNvPicPr>
          <p:nvPr/>
        </p:nvPicPr>
        <p:blipFill>
          <a:blip r:embed="rId8"/>
          <a:stretch>
            <a:fillRect/>
          </a:stretch>
        </p:blipFill>
        <p:spPr>
          <a:xfrm>
            <a:off x="716435" y="5893651"/>
            <a:ext cx="1450974" cy="902286"/>
          </a:xfrm>
          <a:prstGeom prst="rect">
            <a:avLst/>
          </a:prstGeom>
        </p:spPr>
      </p:pic>
    </p:spTree>
    <p:extLst>
      <p:ext uri="{BB962C8B-B14F-4D97-AF65-F5344CB8AC3E}">
        <p14:creationId xmlns:p14="http://schemas.microsoft.com/office/powerpoint/2010/main" val="21056836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2" y="401161"/>
            <a:ext cx="4915845" cy="625231"/>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1845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65190" y="452166"/>
            <a:ext cx="3121250"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59462" y="200286"/>
            <a:ext cx="2706329" cy="6457427"/>
          </a:xfrm>
          <a:prstGeom prst="rect">
            <a:avLst/>
          </a:prstGeom>
        </p:spPr>
      </p:pic>
      <p:sp>
        <p:nvSpPr>
          <p:cNvPr id="19" name="TextBox 18"/>
          <p:cNvSpPr txBox="1"/>
          <p:nvPr/>
        </p:nvSpPr>
        <p:spPr>
          <a:xfrm>
            <a:off x="98172" y="1538884"/>
            <a:ext cx="9313114" cy="4395178"/>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In turn, </a:t>
            </a:r>
            <a:r>
              <a:rPr lang="en-US" sz="2100" b="1" dirty="0">
                <a:solidFill>
                  <a:srgbClr val="C00000"/>
                </a:solidFill>
                <a:latin typeface="Tajawal ExtraBold" panose="00000800000000000000" pitchFamily="2" charset="-78"/>
                <a:cs typeface="Tajawal ExtraBold" panose="00000800000000000000" pitchFamily="2" charset="-78"/>
              </a:rPr>
              <a:t>users</a:t>
            </a:r>
            <a:r>
              <a:rPr lang="en-US" sz="2100" dirty="0">
                <a:solidFill>
                  <a:srgbClr val="0A1F61"/>
                </a:solidFill>
                <a:latin typeface="Tajawal ExtraBold" panose="00000800000000000000" pitchFamily="2" charset="-78"/>
                <a:cs typeface="Tajawal ExtraBold" panose="00000800000000000000" pitchFamily="2" charset="-78"/>
              </a:rPr>
              <a:t> are not just passively configured by technologies, and can contribute to shaping </a:t>
            </a:r>
            <a:r>
              <a:rPr lang="en-US" sz="2100" b="1" dirty="0">
                <a:solidFill>
                  <a:srgbClr val="C00000"/>
                </a:solidFill>
                <a:latin typeface="Tajawal ExtraBold" panose="00000800000000000000" pitchFamily="2" charset="-78"/>
                <a:cs typeface="Tajawal ExtraBold" panose="00000800000000000000" pitchFamily="2" charset="-78"/>
              </a:rPr>
              <a:t>digital media </a:t>
            </a:r>
            <a:r>
              <a:rPr lang="en-US" sz="2100" dirty="0">
                <a:solidFill>
                  <a:srgbClr val="0A1F61"/>
                </a:solidFill>
                <a:latin typeface="Tajawal ExtraBold" panose="00000800000000000000" pitchFamily="2" charset="-78"/>
                <a:cs typeface="Tajawal ExtraBold" panose="00000800000000000000" pitchFamily="2" charset="-78"/>
              </a:rPr>
              <a:t>in ways that often go beyond those imagined by those who designed and programmed a specific platform.</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One example of this is the practice of </a:t>
            </a:r>
            <a:r>
              <a:rPr lang="en-US" sz="2100" b="1" dirty="0">
                <a:solidFill>
                  <a:srgbClr val="C00000"/>
                </a:solidFill>
                <a:latin typeface="Tajawal ExtraBold" panose="00000800000000000000" pitchFamily="2" charset="-78"/>
                <a:cs typeface="Tajawal ExtraBold" panose="00000800000000000000" pitchFamily="2" charset="-78"/>
              </a:rPr>
              <a:t>jailbreaking</a:t>
            </a:r>
            <a:r>
              <a:rPr lang="en-US" sz="2100" dirty="0">
                <a:solidFill>
                  <a:srgbClr val="0A1F61"/>
                </a:solidFill>
                <a:latin typeface="Tajawal ExtraBold" panose="00000800000000000000" pitchFamily="2" charset="-78"/>
                <a:cs typeface="Tajawal ExtraBold" panose="00000800000000000000" pitchFamily="2" charset="-78"/>
              </a:rPr>
              <a:t>, that is, the removal of limitations built into a computer system, for example </a:t>
            </a:r>
            <a:r>
              <a:rPr lang="en-US" sz="2100" b="1" dirty="0">
                <a:solidFill>
                  <a:srgbClr val="0A1F61"/>
                </a:solidFill>
                <a:latin typeface="Tajawal ExtraBold" panose="00000800000000000000" pitchFamily="2" charset="-78"/>
                <a:cs typeface="Tajawal ExtraBold" panose="00000800000000000000" pitchFamily="2" charset="-78"/>
              </a:rPr>
              <a:t>Apple’s iOS operating system </a:t>
            </a:r>
            <a:r>
              <a:rPr lang="en-US" sz="2100" dirty="0">
                <a:solidFill>
                  <a:srgbClr val="0A1F61"/>
                </a:solidFill>
                <a:latin typeface="Tajawal ExtraBold" panose="00000800000000000000" pitchFamily="2" charset="-78"/>
                <a:cs typeface="Tajawal ExtraBold" panose="00000800000000000000" pitchFamily="2" charset="-78"/>
              </a:rPr>
              <a:t>that runs Apple products.</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Thanks to </a:t>
            </a:r>
            <a:r>
              <a:rPr lang="en-US" sz="2100" b="1" dirty="0">
                <a:solidFill>
                  <a:srgbClr val="C00000"/>
                </a:solidFill>
                <a:latin typeface="Tajawal ExtraBold" panose="00000800000000000000" pitchFamily="2" charset="-78"/>
                <a:cs typeface="Tajawal ExtraBold" panose="00000800000000000000" pitchFamily="2" charset="-78"/>
              </a:rPr>
              <a:t>software</a:t>
            </a:r>
            <a:r>
              <a:rPr lang="en-US" sz="2100" dirty="0">
                <a:solidFill>
                  <a:srgbClr val="0A1F61"/>
                </a:solidFill>
                <a:latin typeface="Tajawal ExtraBold" panose="00000800000000000000" pitchFamily="2" charset="-78"/>
                <a:cs typeface="Tajawal ExtraBold" panose="00000800000000000000" pitchFamily="2" charset="-78"/>
              </a:rPr>
              <a:t> tools that provide access to the operating system, these practices allow </a:t>
            </a:r>
            <a:r>
              <a:rPr lang="en-US" sz="2100" b="1" dirty="0">
                <a:solidFill>
                  <a:srgbClr val="C00000"/>
                </a:solidFill>
                <a:latin typeface="Tajawal ExtraBold" panose="00000800000000000000" pitchFamily="2" charset="-78"/>
                <a:cs typeface="Tajawal ExtraBold" panose="00000800000000000000" pitchFamily="2" charset="-78"/>
              </a:rPr>
              <a:t>users</a:t>
            </a:r>
            <a:r>
              <a:rPr lang="en-US" sz="2100" dirty="0">
                <a:solidFill>
                  <a:srgbClr val="0A1F61"/>
                </a:solidFill>
                <a:latin typeface="Tajawal ExtraBold" panose="00000800000000000000" pitchFamily="2" charset="-78"/>
                <a:cs typeface="Tajawal ExtraBold" panose="00000800000000000000" pitchFamily="2" charset="-78"/>
              </a:rPr>
              <a:t> to install </a:t>
            </a:r>
            <a:r>
              <a:rPr lang="en-US" sz="2100" b="1" dirty="0">
                <a:solidFill>
                  <a:srgbClr val="0A1F61"/>
                </a:solidFill>
                <a:latin typeface="Tajawal ExtraBold" panose="00000800000000000000" pitchFamily="2" charset="-78"/>
                <a:cs typeface="Tajawal ExtraBold" panose="00000800000000000000" pitchFamily="2" charset="-78"/>
              </a:rPr>
              <a:t>applications</a:t>
            </a:r>
            <a:r>
              <a:rPr lang="en-US" sz="2100" dirty="0">
                <a:solidFill>
                  <a:srgbClr val="0A1F61"/>
                </a:solidFill>
                <a:latin typeface="Tajawal ExtraBold" panose="00000800000000000000" pitchFamily="2" charset="-78"/>
                <a:cs typeface="Tajawal ExtraBold" panose="00000800000000000000" pitchFamily="2" charset="-78"/>
              </a:rPr>
              <a:t> that are not officially provided by the manufacturer . </a:t>
            </a:r>
          </a:p>
        </p:txBody>
      </p:sp>
      <p:pic>
        <p:nvPicPr>
          <p:cNvPr id="11" name="Picture 10">
            <a:extLst>
              <a:ext uri="{FF2B5EF4-FFF2-40B4-BE49-F238E27FC236}">
                <a16:creationId xmlns:a16="http://schemas.microsoft.com/office/drawing/2014/main" id="{6C8DB893-8635-4192-B12C-9F43602623C6}"/>
              </a:ext>
            </a:extLst>
          </p:cNvPr>
          <p:cNvPicPr>
            <a:picLocks noChangeAspect="1"/>
          </p:cNvPicPr>
          <p:nvPr/>
        </p:nvPicPr>
        <p:blipFill>
          <a:blip r:embed="rId7"/>
          <a:stretch>
            <a:fillRect/>
          </a:stretch>
        </p:blipFill>
        <p:spPr>
          <a:xfrm>
            <a:off x="9534287" y="420642"/>
            <a:ext cx="2706330" cy="2716453"/>
          </a:xfrm>
          <a:prstGeom prst="rect">
            <a:avLst/>
          </a:prstGeom>
        </p:spPr>
      </p:pic>
      <p:pic>
        <p:nvPicPr>
          <p:cNvPr id="5" name="Picture 4">
            <a:extLst>
              <a:ext uri="{FF2B5EF4-FFF2-40B4-BE49-F238E27FC236}">
                <a16:creationId xmlns:a16="http://schemas.microsoft.com/office/drawing/2014/main" id="{80857414-C29E-8D8B-7FBF-82527068FA42}"/>
              </a:ext>
            </a:extLst>
          </p:cNvPr>
          <p:cNvPicPr>
            <a:picLocks noChangeAspect="1"/>
          </p:cNvPicPr>
          <p:nvPr/>
        </p:nvPicPr>
        <p:blipFill>
          <a:blip r:embed="rId8"/>
          <a:stretch>
            <a:fillRect/>
          </a:stretch>
        </p:blipFill>
        <p:spPr>
          <a:xfrm>
            <a:off x="377825" y="5934062"/>
            <a:ext cx="1450974" cy="902286"/>
          </a:xfrm>
          <a:prstGeom prst="rect">
            <a:avLst/>
          </a:prstGeom>
        </p:spPr>
      </p:pic>
    </p:spTree>
    <p:extLst>
      <p:ext uri="{BB962C8B-B14F-4D97-AF65-F5344CB8AC3E}">
        <p14:creationId xmlns:p14="http://schemas.microsoft.com/office/powerpoint/2010/main" val="9798224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48783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1845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78213" y="546468"/>
            <a:ext cx="2923781"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4710" y="98473"/>
            <a:ext cx="2621564" cy="6457427"/>
          </a:xfrm>
          <a:prstGeom prst="rect">
            <a:avLst/>
          </a:prstGeom>
        </p:spPr>
      </p:pic>
      <p:sp>
        <p:nvSpPr>
          <p:cNvPr id="19" name="TextBox 18"/>
          <p:cNvSpPr txBox="1"/>
          <p:nvPr/>
        </p:nvSpPr>
        <p:spPr>
          <a:xfrm>
            <a:off x="85725" y="1662294"/>
            <a:ext cx="9131875" cy="4092211"/>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Users’ power </a:t>
            </a:r>
            <a:r>
              <a:rPr lang="en-US" sz="2200" dirty="0">
                <a:solidFill>
                  <a:srgbClr val="0A1F61"/>
                </a:solidFill>
                <a:latin typeface="Tajawal ExtraBold" panose="00000800000000000000" pitchFamily="2" charset="-78"/>
                <a:cs typeface="Tajawal ExtraBold" panose="00000800000000000000" pitchFamily="2" charset="-78"/>
              </a:rPr>
              <a:t>to reconfigure </a:t>
            </a:r>
            <a:r>
              <a:rPr lang="en-US" sz="2200" b="1" dirty="0">
                <a:solidFill>
                  <a:srgbClr val="C00000"/>
                </a:solidFill>
                <a:latin typeface="Tajawal ExtraBold" panose="00000800000000000000" pitchFamily="2" charset="-78"/>
                <a:cs typeface="Tajawal ExtraBold" panose="00000800000000000000" pitchFamily="2" charset="-78"/>
              </a:rPr>
              <a:t>digital media </a:t>
            </a:r>
            <a:r>
              <a:rPr lang="en-US" sz="2200" dirty="0">
                <a:solidFill>
                  <a:srgbClr val="0A1F61"/>
                </a:solidFill>
                <a:latin typeface="Tajawal ExtraBold" panose="00000800000000000000" pitchFamily="2" charset="-78"/>
                <a:cs typeface="Tajawal ExtraBold" panose="00000800000000000000" pitchFamily="2" charset="-78"/>
              </a:rPr>
              <a:t>also has to do with the degree to which technologies are open to  transformative interventions. </a:t>
            </a:r>
          </a:p>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Technologies</a:t>
            </a:r>
            <a:r>
              <a:rPr lang="en-US" sz="2200" dirty="0">
                <a:solidFill>
                  <a:srgbClr val="0A1F61"/>
                </a:solidFill>
                <a:latin typeface="Tajawal ExtraBold" panose="00000800000000000000" pitchFamily="2" charset="-78"/>
                <a:cs typeface="Tajawal ExtraBold" panose="00000800000000000000" pitchFamily="2" charset="-78"/>
              </a:rPr>
              <a:t> are indeed marked by different levels of </a:t>
            </a:r>
            <a:r>
              <a:rPr lang="en-US" sz="2200" b="1" dirty="0">
                <a:solidFill>
                  <a:srgbClr val="C00000"/>
                </a:solidFill>
                <a:latin typeface="Tajawal ExtraBold" panose="00000800000000000000" pitchFamily="2" charset="-78"/>
                <a:cs typeface="Tajawal ExtraBold" panose="00000800000000000000" pitchFamily="2" charset="-78"/>
              </a:rPr>
              <a:t>openness</a:t>
            </a:r>
            <a:r>
              <a:rPr lang="en-US" sz="2200" dirty="0">
                <a:solidFill>
                  <a:srgbClr val="0A1F61"/>
                </a:solidFill>
                <a:latin typeface="Tajawal ExtraBold" panose="00000800000000000000" pitchFamily="2" charset="-78"/>
                <a:cs typeface="Tajawal ExtraBold" panose="00000800000000000000" pitchFamily="2" charset="-78"/>
              </a:rPr>
              <a:t> .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They can be designed to be </a:t>
            </a:r>
            <a:r>
              <a:rPr lang="en-US" sz="2200" b="1" dirty="0">
                <a:solidFill>
                  <a:srgbClr val="C00000"/>
                </a:solidFill>
                <a:latin typeface="Tajawal ExtraBold" panose="00000800000000000000" pitchFamily="2" charset="-78"/>
                <a:cs typeface="Tajawal ExtraBold" panose="00000800000000000000" pitchFamily="2" charset="-78"/>
              </a:rPr>
              <a:t>accessible</a:t>
            </a:r>
            <a:r>
              <a:rPr lang="en-US" sz="2200" dirty="0">
                <a:solidFill>
                  <a:srgbClr val="0A1F61"/>
                </a:solidFill>
                <a:latin typeface="Tajawal ExtraBold" panose="00000800000000000000" pitchFamily="2" charset="-78"/>
                <a:cs typeface="Tajawal ExtraBold" panose="00000800000000000000" pitchFamily="2" charset="-78"/>
              </a:rPr>
              <a:t> and easily transformable or may have </a:t>
            </a:r>
            <a:r>
              <a:rPr lang="en-US" sz="2200" b="1" dirty="0">
                <a:solidFill>
                  <a:srgbClr val="C00000"/>
                </a:solidFill>
                <a:latin typeface="Tajawal ExtraBold" panose="00000800000000000000" pitchFamily="2" charset="-78"/>
                <a:cs typeface="Tajawal ExtraBold" panose="00000800000000000000" pitchFamily="2" charset="-78"/>
              </a:rPr>
              <a:t>blocks</a:t>
            </a:r>
            <a:r>
              <a:rPr lang="en-US" sz="2200" dirty="0">
                <a:solidFill>
                  <a:srgbClr val="0A1F61"/>
                </a:solidFill>
                <a:latin typeface="Tajawal ExtraBold" panose="00000800000000000000" pitchFamily="2" charset="-78"/>
                <a:cs typeface="Tajawal ExtraBold" panose="00000800000000000000" pitchFamily="2" charset="-78"/>
              </a:rPr>
              <a:t> or obstacles that prevent users from changing a </a:t>
            </a:r>
            <a:r>
              <a:rPr lang="en-US" sz="2200" b="1" dirty="0">
                <a:solidFill>
                  <a:srgbClr val="C00000"/>
                </a:solidFill>
                <a:latin typeface="Tajawal ExtraBold" panose="00000800000000000000" pitchFamily="2" charset="-78"/>
                <a:cs typeface="Tajawal ExtraBold" panose="00000800000000000000" pitchFamily="2" charset="-78"/>
              </a:rPr>
              <a:t>system</a:t>
            </a:r>
            <a:r>
              <a:rPr lang="en-US" sz="2200" dirty="0">
                <a:solidFill>
                  <a:srgbClr val="0A1F61"/>
                </a:solidFill>
                <a:latin typeface="Tajawal ExtraBold" panose="00000800000000000000" pitchFamily="2" charset="-78"/>
                <a:cs typeface="Tajawal ExtraBold" panose="00000800000000000000" pitchFamily="2" charset="-78"/>
              </a:rPr>
              <a:t> or using it for unintended purposes, as is the case with </a:t>
            </a:r>
            <a:r>
              <a:rPr lang="en-US" sz="2200" b="1" dirty="0">
                <a:solidFill>
                  <a:srgbClr val="C00000"/>
                </a:solidFill>
                <a:latin typeface="Tajawal ExtraBold" panose="00000800000000000000" pitchFamily="2" charset="-78"/>
                <a:cs typeface="Tajawal ExtraBold" panose="00000800000000000000" pitchFamily="2" charset="-78"/>
              </a:rPr>
              <a:t>Apple</a:t>
            </a:r>
            <a:r>
              <a:rPr lang="en-US" sz="2200" dirty="0">
                <a:solidFill>
                  <a:srgbClr val="0A1F61"/>
                </a:solidFill>
                <a:latin typeface="Tajawal ExtraBold" panose="00000800000000000000" pitchFamily="2" charset="-78"/>
                <a:cs typeface="Tajawal ExtraBold" panose="00000800000000000000" pitchFamily="2" charset="-78"/>
              </a:rPr>
              <a:t> products.</a:t>
            </a:r>
            <a:endParaRPr kumimoji="0" lang="en-US" sz="220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6" name="Picture 5">
            <a:extLst>
              <a:ext uri="{FF2B5EF4-FFF2-40B4-BE49-F238E27FC236}">
                <a16:creationId xmlns:a16="http://schemas.microsoft.com/office/drawing/2014/main" id="{39C8532A-7EF5-46C2-833C-448E358F3D52}"/>
              </a:ext>
            </a:extLst>
          </p:cNvPr>
          <p:cNvPicPr>
            <a:picLocks noChangeAspect="1"/>
          </p:cNvPicPr>
          <p:nvPr/>
        </p:nvPicPr>
        <p:blipFill>
          <a:blip r:embed="rId7"/>
          <a:stretch>
            <a:fillRect/>
          </a:stretch>
        </p:blipFill>
        <p:spPr>
          <a:xfrm>
            <a:off x="9242680" y="546468"/>
            <a:ext cx="2943836" cy="2126394"/>
          </a:xfrm>
          <a:prstGeom prst="rect">
            <a:avLst/>
          </a:prstGeom>
          <a:ln>
            <a:solidFill>
              <a:schemeClr val="bg1"/>
            </a:solidFill>
          </a:ln>
        </p:spPr>
      </p:pic>
      <p:pic>
        <p:nvPicPr>
          <p:cNvPr id="5" name="Picture 4">
            <a:extLst>
              <a:ext uri="{FF2B5EF4-FFF2-40B4-BE49-F238E27FC236}">
                <a16:creationId xmlns:a16="http://schemas.microsoft.com/office/drawing/2014/main" id="{FD29A9A7-6396-7DC4-8CB5-BB04455BC9CA}"/>
              </a:ext>
            </a:extLst>
          </p:cNvPr>
          <p:cNvPicPr>
            <a:picLocks noChangeAspect="1"/>
          </p:cNvPicPr>
          <p:nvPr/>
        </p:nvPicPr>
        <p:blipFill>
          <a:blip r:embed="rId8"/>
          <a:stretch>
            <a:fillRect/>
          </a:stretch>
        </p:blipFill>
        <p:spPr>
          <a:xfrm>
            <a:off x="475457" y="5835825"/>
            <a:ext cx="1450974" cy="902286"/>
          </a:xfrm>
          <a:prstGeom prst="rect">
            <a:avLst/>
          </a:prstGeom>
        </p:spPr>
      </p:pic>
    </p:spTree>
    <p:extLst>
      <p:ext uri="{BB962C8B-B14F-4D97-AF65-F5344CB8AC3E}">
        <p14:creationId xmlns:p14="http://schemas.microsoft.com/office/powerpoint/2010/main" val="30903347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46813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3762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2518" y="533136"/>
            <a:ext cx="3133945"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22552" y="166333"/>
            <a:ext cx="2718064" cy="6529889"/>
          </a:xfrm>
          <a:prstGeom prst="rect">
            <a:avLst/>
          </a:prstGeom>
        </p:spPr>
      </p:pic>
      <p:sp>
        <p:nvSpPr>
          <p:cNvPr id="19" name="TextBox 18"/>
          <p:cNvSpPr txBox="1"/>
          <p:nvPr/>
        </p:nvSpPr>
        <p:spPr>
          <a:xfrm>
            <a:off x="130614" y="1495092"/>
            <a:ext cx="9107462" cy="480497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Scholars have also noted the existence of “</a:t>
            </a:r>
            <a:r>
              <a:rPr lang="en-US" sz="2300" b="1" dirty="0">
                <a:solidFill>
                  <a:srgbClr val="C00000"/>
                </a:solidFill>
                <a:latin typeface="Tajawal ExtraBold" panose="00000800000000000000" pitchFamily="2" charset="-78"/>
                <a:cs typeface="Tajawal ExtraBold" panose="00000800000000000000" pitchFamily="2" charset="-78"/>
              </a:rPr>
              <a:t>superusers</a:t>
            </a:r>
            <a:r>
              <a:rPr lang="en-US" sz="2300" dirty="0">
                <a:solidFill>
                  <a:srgbClr val="0A1F61"/>
                </a:solidFill>
                <a:latin typeface="Tajawal ExtraBold" panose="00000800000000000000" pitchFamily="2" charset="-78"/>
                <a:cs typeface="Tajawal ExtraBold" panose="00000800000000000000" pitchFamily="2" charset="-78"/>
              </a:rPr>
              <a:t>” with specific technical </a:t>
            </a:r>
            <a:r>
              <a:rPr lang="en-US" sz="2300" b="1" dirty="0">
                <a:solidFill>
                  <a:srgbClr val="C00000"/>
                </a:solidFill>
                <a:latin typeface="Tajawal ExtraBold" panose="00000800000000000000" pitchFamily="2" charset="-78"/>
                <a:cs typeface="Tajawal ExtraBold" panose="00000800000000000000" pitchFamily="2" charset="-78"/>
              </a:rPr>
              <a:t>skills</a:t>
            </a:r>
            <a:r>
              <a:rPr lang="en-US" sz="2300" dirty="0">
                <a:solidFill>
                  <a:srgbClr val="0A1F61"/>
                </a:solidFill>
                <a:latin typeface="Tajawal ExtraBold" panose="00000800000000000000" pitchFamily="2" charset="-78"/>
                <a:cs typeface="Tajawal ExtraBold" panose="00000800000000000000" pitchFamily="2" charset="-78"/>
              </a:rPr>
              <a:t> and professional </a:t>
            </a:r>
            <a:r>
              <a:rPr lang="en-US" sz="2300" b="1" dirty="0">
                <a:solidFill>
                  <a:srgbClr val="C00000"/>
                </a:solidFill>
                <a:latin typeface="Tajawal ExtraBold" panose="00000800000000000000" pitchFamily="2" charset="-78"/>
                <a:cs typeface="Tajawal ExtraBold" panose="00000800000000000000" pitchFamily="2" charset="-78"/>
              </a:rPr>
              <a:t>positions</a:t>
            </a:r>
            <a:r>
              <a:rPr lang="en-US" sz="23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In the case of </a:t>
            </a:r>
            <a:r>
              <a:rPr lang="en-US" sz="2300" b="1" dirty="0">
                <a:solidFill>
                  <a:srgbClr val="C00000"/>
                </a:solidFill>
                <a:latin typeface="Tajawal ExtraBold" panose="00000800000000000000" pitchFamily="2" charset="-78"/>
                <a:cs typeface="Tajawal ExtraBold" panose="00000800000000000000" pitchFamily="2" charset="-78"/>
              </a:rPr>
              <a:t>digital media</a:t>
            </a:r>
            <a:r>
              <a:rPr lang="en-US" sz="2300" dirty="0">
                <a:solidFill>
                  <a:srgbClr val="0A1F61"/>
                </a:solidFill>
                <a:latin typeface="Tajawal ExtraBold" panose="00000800000000000000" pitchFamily="2" charset="-78"/>
                <a:cs typeface="Tajawal ExtraBold" panose="00000800000000000000" pitchFamily="2" charset="-78"/>
              </a:rPr>
              <a:t>, these would be figures such as software </a:t>
            </a:r>
            <a:r>
              <a:rPr lang="en-US" sz="2300" b="1" dirty="0">
                <a:solidFill>
                  <a:srgbClr val="C00000"/>
                </a:solidFill>
                <a:latin typeface="Tajawal ExtraBold" panose="00000800000000000000" pitchFamily="2" charset="-78"/>
                <a:cs typeface="Tajawal ExtraBold" panose="00000800000000000000" pitchFamily="2" charset="-78"/>
              </a:rPr>
              <a:t>engineers</a:t>
            </a:r>
            <a:r>
              <a:rPr lang="en-US" sz="2300" dirty="0">
                <a:solidFill>
                  <a:srgbClr val="0A1F61"/>
                </a:solidFill>
                <a:latin typeface="Tajawal ExtraBold" panose="00000800000000000000" pitchFamily="2" charset="-78"/>
                <a:cs typeface="Tajawal ExtraBold" panose="00000800000000000000" pitchFamily="2" charset="-78"/>
              </a:rPr>
              <a:t>, system </a:t>
            </a:r>
            <a:r>
              <a:rPr lang="en-US" sz="2300" b="1" dirty="0">
                <a:solidFill>
                  <a:srgbClr val="C00000"/>
                </a:solidFill>
                <a:latin typeface="Tajawal ExtraBold" panose="00000800000000000000" pitchFamily="2" charset="-78"/>
                <a:cs typeface="Tajawal ExtraBold" panose="00000800000000000000" pitchFamily="2" charset="-78"/>
              </a:rPr>
              <a:t>administrators</a:t>
            </a:r>
            <a:r>
              <a:rPr lang="en-US" sz="2300" dirty="0">
                <a:solidFill>
                  <a:srgbClr val="0A1F61"/>
                </a:solidFill>
                <a:latin typeface="Tajawal ExtraBold" panose="00000800000000000000" pitchFamily="2" charset="-78"/>
                <a:cs typeface="Tajawal ExtraBold" panose="00000800000000000000" pitchFamily="2" charset="-78"/>
              </a:rPr>
              <a:t> (sys‐admins), or </a:t>
            </a:r>
            <a:r>
              <a:rPr lang="en-US" sz="2300" b="1" dirty="0">
                <a:solidFill>
                  <a:srgbClr val="C00000"/>
                </a:solidFill>
                <a:latin typeface="Tajawal ExtraBold" panose="00000800000000000000" pitchFamily="2" charset="-78"/>
                <a:cs typeface="Tajawal ExtraBold" panose="00000800000000000000" pitchFamily="2" charset="-78"/>
              </a:rPr>
              <a:t>hackers</a:t>
            </a:r>
            <a:r>
              <a:rPr lang="en-US" sz="2300" dirty="0">
                <a:solidFill>
                  <a:srgbClr val="0A1F61"/>
                </a:solidFill>
                <a:latin typeface="Tajawal ExtraBold" panose="00000800000000000000" pitchFamily="2" charset="-78"/>
                <a:cs typeface="Tajawal ExtraBold" panose="00000800000000000000" pitchFamily="2" charset="-78"/>
              </a:rPr>
              <a:t> (Brunton and Coleman 2014). </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As they </a:t>
            </a:r>
            <a:r>
              <a:rPr lang="en-US" sz="2300" b="1" dirty="0">
                <a:solidFill>
                  <a:srgbClr val="C00000"/>
                </a:solidFill>
                <a:latin typeface="Tajawal ExtraBold" panose="00000800000000000000" pitchFamily="2" charset="-78"/>
                <a:cs typeface="Tajawal ExtraBold" panose="00000800000000000000" pitchFamily="2" charset="-78"/>
              </a:rPr>
              <a:t>design</a:t>
            </a:r>
            <a:r>
              <a:rPr lang="en-US" sz="2300" dirty="0">
                <a:solidFill>
                  <a:srgbClr val="0A1F61"/>
                </a:solidFill>
                <a:latin typeface="Tajawal ExtraBold" panose="00000800000000000000" pitchFamily="2" charset="-78"/>
                <a:cs typeface="Tajawal ExtraBold" panose="00000800000000000000" pitchFamily="2" charset="-78"/>
              </a:rPr>
              <a:t> and maintain digital networks and </a:t>
            </a:r>
            <a:r>
              <a:rPr lang="en-US" sz="2300" b="1" dirty="0">
                <a:solidFill>
                  <a:srgbClr val="C00000"/>
                </a:solidFill>
                <a:latin typeface="Tajawal ExtraBold" panose="00000800000000000000" pitchFamily="2" charset="-78"/>
                <a:cs typeface="Tajawal ExtraBold" panose="00000800000000000000" pitchFamily="2" charset="-78"/>
              </a:rPr>
              <a:t>algorithms</a:t>
            </a:r>
            <a:r>
              <a:rPr lang="en-US" sz="2300" dirty="0">
                <a:solidFill>
                  <a:srgbClr val="0A1F61"/>
                </a:solidFill>
                <a:latin typeface="Tajawal ExtraBold" panose="00000800000000000000" pitchFamily="2" charset="-78"/>
                <a:cs typeface="Tajawal ExtraBold" panose="00000800000000000000" pitchFamily="2" charset="-78"/>
              </a:rPr>
              <a:t>, these </a:t>
            </a:r>
            <a:r>
              <a:rPr lang="en-US" sz="2300" b="1" dirty="0">
                <a:solidFill>
                  <a:srgbClr val="C00000"/>
                </a:solidFill>
                <a:latin typeface="Tajawal ExtraBold" panose="00000800000000000000" pitchFamily="2" charset="-78"/>
                <a:cs typeface="Tajawal ExtraBold" panose="00000800000000000000" pitchFamily="2" charset="-78"/>
              </a:rPr>
              <a:t>users</a:t>
            </a:r>
            <a:r>
              <a:rPr lang="en-US" sz="2300" dirty="0">
                <a:solidFill>
                  <a:srgbClr val="0A1F61"/>
                </a:solidFill>
                <a:latin typeface="Tajawal ExtraBold" panose="00000800000000000000" pitchFamily="2" charset="-78"/>
                <a:cs typeface="Tajawal ExtraBold" panose="00000800000000000000" pitchFamily="2" charset="-78"/>
              </a:rPr>
              <a:t> occupy a privileged </a:t>
            </a:r>
            <a:r>
              <a:rPr lang="en-US" sz="2300" b="1" dirty="0">
                <a:solidFill>
                  <a:srgbClr val="C00000"/>
                </a:solidFill>
                <a:latin typeface="Tajawal ExtraBold" panose="00000800000000000000" pitchFamily="2" charset="-78"/>
                <a:cs typeface="Tajawal ExtraBold" panose="00000800000000000000" pitchFamily="2" charset="-78"/>
              </a:rPr>
              <a:t>position</a:t>
            </a:r>
            <a:r>
              <a:rPr lang="en-US" sz="23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Their </a:t>
            </a:r>
            <a:r>
              <a:rPr lang="en-US" sz="2300" b="1" dirty="0">
                <a:solidFill>
                  <a:srgbClr val="C00000"/>
                </a:solidFill>
                <a:latin typeface="Tajawal ExtraBold" panose="00000800000000000000" pitchFamily="2" charset="-78"/>
                <a:cs typeface="Tajawal ExtraBold" panose="00000800000000000000" pitchFamily="2" charset="-78"/>
              </a:rPr>
              <a:t>cultures and practices </a:t>
            </a:r>
            <a:r>
              <a:rPr lang="en-US" sz="2300" dirty="0">
                <a:solidFill>
                  <a:srgbClr val="0A1F61"/>
                </a:solidFill>
                <a:latin typeface="Tajawal ExtraBold" panose="00000800000000000000" pitchFamily="2" charset="-78"/>
                <a:cs typeface="Tajawal ExtraBold" panose="00000800000000000000" pitchFamily="2" charset="-78"/>
              </a:rPr>
              <a:t>are thus particularly interesting for the study of digital technologies.</a:t>
            </a:r>
            <a:endPar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2" name="Picture 11">
            <a:extLst>
              <a:ext uri="{FF2B5EF4-FFF2-40B4-BE49-F238E27FC236}">
                <a16:creationId xmlns:a16="http://schemas.microsoft.com/office/drawing/2014/main" id="{7C212769-27B4-4643-88CE-7F246EF8DEE3}"/>
              </a:ext>
            </a:extLst>
          </p:cNvPr>
          <p:cNvPicPr>
            <a:picLocks noChangeAspect="1"/>
          </p:cNvPicPr>
          <p:nvPr/>
        </p:nvPicPr>
        <p:blipFill>
          <a:blip r:embed="rId7"/>
          <a:stretch>
            <a:fillRect/>
          </a:stretch>
        </p:blipFill>
        <p:spPr>
          <a:xfrm>
            <a:off x="9211135" y="161778"/>
            <a:ext cx="2980865" cy="2300068"/>
          </a:xfrm>
          <a:prstGeom prst="rect">
            <a:avLst/>
          </a:prstGeom>
        </p:spPr>
      </p:pic>
      <p:pic>
        <p:nvPicPr>
          <p:cNvPr id="5" name="Picture 4">
            <a:extLst>
              <a:ext uri="{FF2B5EF4-FFF2-40B4-BE49-F238E27FC236}">
                <a16:creationId xmlns:a16="http://schemas.microsoft.com/office/drawing/2014/main" id="{93DB2C52-1608-6A64-AC8E-852C66307A82}"/>
              </a:ext>
            </a:extLst>
          </p:cNvPr>
          <p:cNvPicPr>
            <a:picLocks noChangeAspect="1"/>
          </p:cNvPicPr>
          <p:nvPr/>
        </p:nvPicPr>
        <p:blipFill>
          <a:blip r:embed="rId8"/>
          <a:stretch>
            <a:fillRect/>
          </a:stretch>
        </p:blipFill>
        <p:spPr>
          <a:xfrm>
            <a:off x="523661" y="6255769"/>
            <a:ext cx="1012569" cy="629665"/>
          </a:xfrm>
          <a:prstGeom prst="rect">
            <a:avLst/>
          </a:prstGeom>
        </p:spPr>
      </p:pic>
    </p:spTree>
    <p:extLst>
      <p:ext uri="{BB962C8B-B14F-4D97-AF65-F5344CB8AC3E}">
        <p14:creationId xmlns:p14="http://schemas.microsoft.com/office/powerpoint/2010/main" val="36542761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48642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2715" y="530167"/>
            <a:ext cx="321622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80601" y="98473"/>
            <a:ext cx="3211399" cy="6457427"/>
          </a:xfrm>
          <a:prstGeom prst="rect">
            <a:avLst/>
          </a:prstGeom>
        </p:spPr>
      </p:pic>
      <p:sp>
        <p:nvSpPr>
          <p:cNvPr id="19" name="TextBox 18"/>
          <p:cNvSpPr txBox="1"/>
          <p:nvPr/>
        </p:nvSpPr>
        <p:spPr>
          <a:xfrm>
            <a:off x="349753" y="1842224"/>
            <a:ext cx="7610822"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sociologists use the term </a:t>
            </a:r>
            <a:r>
              <a:rPr lang="en-US" sz="2400" b="1" dirty="0">
                <a:solidFill>
                  <a:srgbClr val="C00000"/>
                </a:solidFill>
                <a:latin typeface="Tajawal ExtraBold" panose="00000800000000000000" pitchFamily="2" charset="-78"/>
                <a:cs typeface="Tajawal ExtraBold" panose="00000800000000000000" pitchFamily="2" charset="-78"/>
              </a:rPr>
              <a:t>affordances</a:t>
            </a:r>
            <a:r>
              <a:rPr lang="en-US" sz="2400" dirty="0">
                <a:solidFill>
                  <a:srgbClr val="0A1F61"/>
                </a:solidFill>
                <a:latin typeface="Tajawal ExtraBold" panose="00000800000000000000" pitchFamily="2" charset="-78"/>
                <a:cs typeface="Tajawal ExtraBold" panose="00000800000000000000" pitchFamily="2" charset="-78"/>
              </a:rPr>
              <a:t>, borrowed from design and engineering, to describe how </a:t>
            </a:r>
            <a:r>
              <a:rPr lang="en-US" sz="2400" b="1" dirty="0">
                <a:solidFill>
                  <a:srgbClr val="C00000"/>
                </a:solidFill>
                <a:latin typeface="Tajawal ExtraBold" panose="00000800000000000000" pitchFamily="2" charset="-78"/>
                <a:cs typeface="Tajawal ExtraBold" panose="00000800000000000000" pitchFamily="2" charset="-78"/>
              </a:rPr>
              <a:t>technologies</a:t>
            </a:r>
            <a:r>
              <a:rPr lang="en-US" sz="2400" dirty="0">
                <a:solidFill>
                  <a:srgbClr val="0A1F61"/>
                </a:solidFill>
                <a:latin typeface="Tajawal ExtraBold" panose="00000800000000000000" pitchFamily="2" charset="-78"/>
                <a:cs typeface="Tajawal ExtraBold" panose="00000800000000000000" pitchFamily="2" charset="-78"/>
              </a:rPr>
              <a:t> both </a:t>
            </a:r>
            <a:r>
              <a:rPr lang="en-US" sz="2400" b="1" dirty="0">
                <a:solidFill>
                  <a:srgbClr val="C00000"/>
                </a:solidFill>
                <a:latin typeface="Tajawal ExtraBold" panose="00000800000000000000" pitchFamily="2" charset="-78"/>
                <a:cs typeface="Tajawal ExtraBold" panose="00000800000000000000" pitchFamily="2" charset="-78"/>
              </a:rPr>
              <a:t>enable</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limit</a:t>
            </a:r>
            <a:r>
              <a:rPr lang="en-US" sz="2400" dirty="0">
                <a:solidFill>
                  <a:srgbClr val="0A1F61"/>
                </a:solidFill>
                <a:latin typeface="Tajawal ExtraBold" panose="00000800000000000000" pitchFamily="2" charset="-78"/>
                <a:cs typeface="Tajawal ExtraBold" panose="00000800000000000000" pitchFamily="2" charset="-78"/>
              </a:rPr>
              <a:t> what users can do with them.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As </a:t>
            </a:r>
            <a:r>
              <a:rPr lang="en-US" sz="2400" b="1" dirty="0">
                <a:solidFill>
                  <a:srgbClr val="C00000"/>
                </a:solidFill>
                <a:latin typeface="Tajawal ExtraBold" panose="00000800000000000000" pitchFamily="2" charset="-78"/>
                <a:cs typeface="Tajawal ExtraBold" panose="00000800000000000000" pitchFamily="2" charset="-78"/>
              </a:rPr>
              <a:t>Donald Norman </a:t>
            </a:r>
            <a:r>
              <a:rPr lang="en-US" sz="2400" dirty="0">
                <a:solidFill>
                  <a:srgbClr val="0A1F61"/>
                </a:solidFill>
                <a:latin typeface="Tajawal ExtraBold" panose="00000800000000000000" pitchFamily="2" charset="-78"/>
                <a:cs typeface="Tajawal ExtraBold" panose="00000800000000000000" pitchFamily="2" charset="-78"/>
              </a:rPr>
              <a:t>put it, “</a:t>
            </a:r>
            <a:r>
              <a:rPr lang="en-US" sz="2400" b="1" dirty="0">
                <a:solidFill>
                  <a:srgbClr val="C00000"/>
                </a:solidFill>
                <a:latin typeface="Tajawal ExtraBold" panose="00000800000000000000" pitchFamily="2" charset="-78"/>
                <a:cs typeface="Tajawal ExtraBold" panose="00000800000000000000" pitchFamily="2" charset="-78"/>
              </a:rPr>
              <a:t>affordances</a:t>
            </a:r>
            <a:r>
              <a:rPr lang="en-US" sz="2400" dirty="0">
                <a:solidFill>
                  <a:srgbClr val="0A1F61"/>
                </a:solidFill>
                <a:latin typeface="Tajawal ExtraBold" panose="00000800000000000000" pitchFamily="2" charset="-78"/>
                <a:cs typeface="Tajawal ExtraBold" panose="00000800000000000000" pitchFamily="2" charset="-78"/>
              </a:rPr>
              <a:t> specify the range of possible </a:t>
            </a:r>
            <a:r>
              <a:rPr lang="en-US" sz="2400" b="1" dirty="0">
                <a:solidFill>
                  <a:srgbClr val="C00000"/>
                </a:solidFill>
                <a:latin typeface="Tajawal ExtraBold" panose="00000800000000000000" pitchFamily="2" charset="-78"/>
                <a:cs typeface="Tajawal ExtraBold" panose="00000800000000000000" pitchFamily="2" charset="-78"/>
              </a:rPr>
              <a:t>activities</a:t>
            </a:r>
            <a:r>
              <a:rPr lang="en-US" sz="2400" dirty="0">
                <a:solidFill>
                  <a:srgbClr val="0A1F61"/>
                </a:solidFill>
                <a:latin typeface="Tajawal ExtraBold" panose="00000800000000000000" pitchFamily="2" charset="-78"/>
                <a:cs typeface="Tajawal ExtraBold" panose="00000800000000000000" pitchFamily="2" charset="-78"/>
              </a:rPr>
              <a:t>” (1999).. </a:t>
            </a:r>
          </a:p>
        </p:txBody>
      </p:sp>
      <p:pic>
        <p:nvPicPr>
          <p:cNvPr id="6" name="Picture 5">
            <a:extLst>
              <a:ext uri="{FF2B5EF4-FFF2-40B4-BE49-F238E27FC236}">
                <a16:creationId xmlns:a16="http://schemas.microsoft.com/office/drawing/2014/main" id="{4B6CD960-39E5-4419-9F52-03DACE00E30D}"/>
              </a:ext>
            </a:extLst>
          </p:cNvPr>
          <p:cNvPicPr>
            <a:picLocks noChangeAspect="1"/>
          </p:cNvPicPr>
          <p:nvPr/>
        </p:nvPicPr>
        <p:blipFill>
          <a:blip r:embed="rId7"/>
          <a:stretch>
            <a:fillRect/>
          </a:stretch>
        </p:blipFill>
        <p:spPr>
          <a:xfrm>
            <a:off x="9640292" y="285396"/>
            <a:ext cx="1905000" cy="1905000"/>
          </a:xfrm>
          <a:prstGeom prst="rect">
            <a:avLst/>
          </a:prstGeom>
        </p:spPr>
      </p:pic>
      <p:pic>
        <p:nvPicPr>
          <p:cNvPr id="5" name="Picture 4">
            <a:extLst>
              <a:ext uri="{FF2B5EF4-FFF2-40B4-BE49-F238E27FC236}">
                <a16:creationId xmlns:a16="http://schemas.microsoft.com/office/drawing/2014/main" id="{96E66D00-27F7-419E-9916-BDBE84201D54}"/>
              </a:ext>
            </a:extLst>
          </p:cNvPr>
          <p:cNvPicPr>
            <a:picLocks noChangeAspect="1"/>
          </p:cNvPicPr>
          <p:nvPr/>
        </p:nvPicPr>
        <p:blipFill>
          <a:blip r:embed="rId8"/>
          <a:stretch>
            <a:fillRect/>
          </a:stretch>
        </p:blipFill>
        <p:spPr>
          <a:xfrm>
            <a:off x="8459340" y="2259820"/>
            <a:ext cx="3781276" cy="2126968"/>
          </a:xfrm>
          <a:prstGeom prst="rect">
            <a:avLst/>
          </a:prstGeom>
        </p:spPr>
      </p:pic>
      <p:pic>
        <p:nvPicPr>
          <p:cNvPr id="11" name="Picture 10">
            <a:extLst>
              <a:ext uri="{FF2B5EF4-FFF2-40B4-BE49-F238E27FC236}">
                <a16:creationId xmlns:a16="http://schemas.microsoft.com/office/drawing/2014/main" id="{45ABDD7C-985D-EF5B-C36E-6607FE2348CA}"/>
              </a:ext>
            </a:extLst>
          </p:cNvPr>
          <p:cNvPicPr>
            <a:picLocks noChangeAspect="1"/>
          </p:cNvPicPr>
          <p:nvPr/>
        </p:nvPicPr>
        <p:blipFill>
          <a:blip r:embed="rId9"/>
          <a:stretch>
            <a:fillRect/>
          </a:stretch>
        </p:blipFill>
        <p:spPr>
          <a:xfrm>
            <a:off x="523661" y="5832287"/>
            <a:ext cx="1450974" cy="902286"/>
          </a:xfrm>
          <a:prstGeom prst="rect">
            <a:avLst/>
          </a:prstGeom>
        </p:spPr>
      </p:pic>
    </p:spTree>
    <p:extLst>
      <p:ext uri="{BB962C8B-B14F-4D97-AF65-F5344CB8AC3E}">
        <p14:creationId xmlns:p14="http://schemas.microsoft.com/office/powerpoint/2010/main" val="3540624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48220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23761" y="502474"/>
            <a:ext cx="2814365"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6019" y="98473"/>
            <a:ext cx="2380255" cy="6457427"/>
          </a:xfrm>
          <a:prstGeom prst="rect">
            <a:avLst/>
          </a:prstGeom>
        </p:spPr>
      </p:pic>
      <p:sp>
        <p:nvSpPr>
          <p:cNvPr id="19" name="TextBox 18"/>
          <p:cNvSpPr txBox="1"/>
          <p:nvPr/>
        </p:nvSpPr>
        <p:spPr>
          <a:xfrm>
            <a:off x="130614" y="1405763"/>
            <a:ext cx="9449483" cy="4879926"/>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New technologies can provide solutions and enable new forms of </a:t>
            </a:r>
            <a:r>
              <a:rPr lang="en-US" sz="2100" b="1" dirty="0">
                <a:solidFill>
                  <a:srgbClr val="C00000"/>
                </a:solidFill>
                <a:latin typeface="Tajawal ExtraBold" panose="00000800000000000000" pitchFamily="2" charset="-78"/>
                <a:cs typeface="Tajawal ExtraBold" panose="00000800000000000000" pitchFamily="2" charset="-78"/>
              </a:rPr>
              <a:t>action</a:t>
            </a:r>
            <a:r>
              <a:rPr lang="en-US" sz="2100" dirty="0">
                <a:solidFill>
                  <a:srgbClr val="0A1F61"/>
                </a:solidFill>
                <a:latin typeface="Tajawal ExtraBold" panose="00000800000000000000" pitchFamily="2" charset="-78"/>
                <a:cs typeface="Tajawal ExtraBold" panose="00000800000000000000" pitchFamily="2" charset="-78"/>
              </a:rPr>
              <a:t>, but at the same time this is only possible within the </a:t>
            </a:r>
            <a:r>
              <a:rPr lang="en-US" sz="2100" b="1" dirty="0">
                <a:solidFill>
                  <a:srgbClr val="C00000"/>
                </a:solidFill>
                <a:latin typeface="Tajawal ExtraBold" panose="00000800000000000000" pitchFamily="2" charset="-78"/>
                <a:cs typeface="Tajawal ExtraBold" panose="00000800000000000000" pitchFamily="2" charset="-78"/>
              </a:rPr>
              <a:t>boundaries</a:t>
            </a:r>
            <a:r>
              <a:rPr lang="en-US" sz="2100" dirty="0">
                <a:solidFill>
                  <a:srgbClr val="0A1F61"/>
                </a:solidFill>
                <a:latin typeface="Tajawal ExtraBold" panose="00000800000000000000" pitchFamily="2" charset="-78"/>
                <a:cs typeface="Tajawal ExtraBold" panose="00000800000000000000" pitchFamily="2" charset="-78"/>
              </a:rPr>
              <a:t> of the technology itself.</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Platforms like </a:t>
            </a:r>
            <a:r>
              <a:rPr lang="en-US" sz="2100" b="1" dirty="0">
                <a:solidFill>
                  <a:srgbClr val="C00000"/>
                </a:solidFill>
                <a:latin typeface="Tajawal ExtraBold" panose="00000800000000000000" pitchFamily="2" charset="-78"/>
                <a:cs typeface="Tajawal ExtraBold" panose="00000800000000000000" pitchFamily="2" charset="-78"/>
              </a:rPr>
              <a:t>Twitter</a:t>
            </a:r>
            <a:r>
              <a:rPr lang="en-US" sz="2100" dirty="0">
                <a:solidFill>
                  <a:srgbClr val="0A1F61"/>
                </a:solidFill>
                <a:latin typeface="Tajawal ExtraBold" panose="00000800000000000000" pitchFamily="2" charset="-78"/>
                <a:cs typeface="Tajawal ExtraBold" panose="00000800000000000000" pitchFamily="2" charset="-78"/>
              </a:rPr>
              <a:t> </a:t>
            </a:r>
            <a:r>
              <a:rPr lang="en-US" sz="2100" dirty="0" err="1">
                <a:solidFill>
                  <a:srgbClr val="0A1F61"/>
                </a:solidFill>
                <a:latin typeface="Tajawal ExtraBold" panose="00000800000000000000" pitchFamily="2" charset="-78"/>
                <a:cs typeface="Tajawal ExtraBold" panose="00000800000000000000" pitchFamily="2" charset="-78"/>
              </a:rPr>
              <a:t>softwares</a:t>
            </a:r>
            <a:r>
              <a:rPr lang="en-US" sz="2100" dirty="0">
                <a:solidFill>
                  <a:srgbClr val="0A1F61"/>
                </a:solidFill>
                <a:latin typeface="Tajawal ExtraBold" panose="00000800000000000000" pitchFamily="2" charset="-78"/>
                <a:cs typeface="Tajawal ExtraBold" panose="00000800000000000000" pitchFamily="2" charset="-78"/>
              </a:rPr>
              <a:t> are enabling technologies that allow users to create certain types of actions within specific </a:t>
            </a:r>
            <a:r>
              <a:rPr lang="en-US" sz="2100" b="1" dirty="0">
                <a:solidFill>
                  <a:srgbClr val="C00000"/>
                </a:solidFill>
                <a:latin typeface="Tajawal ExtraBold" panose="00000800000000000000" pitchFamily="2" charset="-78"/>
                <a:cs typeface="Tajawal ExtraBold" panose="00000800000000000000" pitchFamily="2" charset="-78"/>
              </a:rPr>
              <a:t>limits</a:t>
            </a:r>
            <a:r>
              <a:rPr lang="en-US" sz="21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100" b="1" dirty="0">
                <a:solidFill>
                  <a:srgbClr val="C00000"/>
                </a:solidFill>
                <a:latin typeface="Tajawal ExtraBold" panose="00000800000000000000" pitchFamily="2" charset="-78"/>
                <a:cs typeface="Tajawal ExtraBold" panose="00000800000000000000" pitchFamily="2" charset="-78"/>
              </a:rPr>
              <a:t>Twitter</a:t>
            </a:r>
            <a:r>
              <a:rPr lang="en-US" sz="2100" dirty="0">
                <a:solidFill>
                  <a:srgbClr val="0A1F61"/>
                </a:solidFill>
                <a:latin typeface="Tajawal ExtraBold" panose="00000800000000000000" pitchFamily="2" charset="-78"/>
                <a:cs typeface="Tajawal ExtraBold" panose="00000800000000000000" pitchFamily="2" charset="-78"/>
              </a:rPr>
              <a:t> allows temporary publics to join an event and follow and comment on it. But at the same time this needs to be done within a format of messages that does not exceed a certain </a:t>
            </a:r>
            <a:r>
              <a:rPr lang="en-US" sz="2100" b="1" dirty="0">
                <a:solidFill>
                  <a:srgbClr val="C00000"/>
                </a:solidFill>
                <a:latin typeface="Tajawal ExtraBold" panose="00000800000000000000" pitchFamily="2" charset="-78"/>
                <a:cs typeface="Tajawal ExtraBold" panose="00000800000000000000" pitchFamily="2" charset="-78"/>
              </a:rPr>
              <a:t>number of characters</a:t>
            </a:r>
            <a:r>
              <a:rPr lang="en-US" sz="21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This way, </a:t>
            </a:r>
            <a:r>
              <a:rPr lang="en-US" sz="2100" b="1" dirty="0">
                <a:solidFill>
                  <a:srgbClr val="C00000"/>
                </a:solidFill>
                <a:latin typeface="Tajawal ExtraBold" panose="00000800000000000000" pitchFamily="2" charset="-78"/>
                <a:cs typeface="Tajawal ExtraBold" panose="00000800000000000000" pitchFamily="2" charset="-78"/>
              </a:rPr>
              <a:t>Twitter</a:t>
            </a:r>
            <a:r>
              <a:rPr lang="en-US" sz="2100" dirty="0">
                <a:solidFill>
                  <a:srgbClr val="0A1F61"/>
                </a:solidFill>
                <a:latin typeface="Tajawal ExtraBold" panose="00000800000000000000" pitchFamily="2" charset="-78"/>
                <a:cs typeface="Tajawal ExtraBold" panose="00000800000000000000" pitchFamily="2" charset="-78"/>
              </a:rPr>
              <a:t> drives </a:t>
            </a:r>
            <a:r>
              <a:rPr lang="en-US" sz="2100" b="1" dirty="0">
                <a:solidFill>
                  <a:srgbClr val="C00000"/>
                </a:solidFill>
                <a:latin typeface="Tajawal ExtraBold" panose="00000800000000000000" pitchFamily="2" charset="-78"/>
                <a:cs typeface="Tajawal ExtraBold" panose="00000800000000000000" pitchFamily="2" charset="-78"/>
              </a:rPr>
              <a:t>users</a:t>
            </a:r>
            <a:r>
              <a:rPr lang="en-US" sz="2100" dirty="0">
                <a:solidFill>
                  <a:srgbClr val="0A1F61"/>
                </a:solidFill>
                <a:latin typeface="Tajawal ExtraBold" panose="00000800000000000000" pitchFamily="2" charset="-78"/>
                <a:cs typeface="Tajawal ExtraBold" panose="00000800000000000000" pitchFamily="2" charset="-78"/>
              </a:rPr>
              <a:t> to follow an established </a:t>
            </a:r>
            <a:r>
              <a:rPr lang="en-US" sz="2100" b="1" dirty="0">
                <a:solidFill>
                  <a:srgbClr val="0A1F61"/>
                </a:solidFill>
                <a:latin typeface="Tajawal ExtraBold" panose="00000800000000000000" pitchFamily="2" charset="-78"/>
                <a:cs typeface="Tajawal ExtraBold" panose="00000800000000000000" pitchFamily="2" charset="-78"/>
              </a:rPr>
              <a:t>pattern</a:t>
            </a:r>
            <a:r>
              <a:rPr lang="en-US" sz="2100" dirty="0">
                <a:solidFill>
                  <a:srgbClr val="0A1F61"/>
                </a:solidFill>
                <a:latin typeface="Tajawal ExtraBold" panose="00000800000000000000" pitchFamily="2" charset="-78"/>
                <a:cs typeface="Tajawal ExtraBold" panose="00000800000000000000" pitchFamily="2" charset="-78"/>
              </a:rPr>
              <a:t> that derives from the constraints imposed by the platform.</a:t>
            </a:r>
            <a:endParaRPr kumimoji="0" lang="en-US" sz="210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5" name="Picture 4">
            <a:extLst>
              <a:ext uri="{FF2B5EF4-FFF2-40B4-BE49-F238E27FC236}">
                <a16:creationId xmlns:a16="http://schemas.microsoft.com/office/drawing/2014/main" id="{08250281-2F62-4900-AE83-7E70A27624AF}"/>
              </a:ext>
            </a:extLst>
          </p:cNvPr>
          <p:cNvPicPr>
            <a:picLocks noChangeAspect="1"/>
          </p:cNvPicPr>
          <p:nvPr/>
        </p:nvPicPr>
        <p:blipFill rotWithShape="1">
          <a:blip r:embed="rId7"/>
          <a:srcRect l="23846" r="15462"/>
          <a:stretch/>
        </p:blipFill>
        <p:spPr>
          <a:xfrm>
            <a:off x="9674520" y="1025694"/>
            <a:ext cx="2483251" cy="2301492"/>
          </a:xfrm>
          <a:prstGeom prst="rect">
            <a:avLst/>
          </a:prstGeom>
        </p:spPr>
      </p:pic>
      <p:pic>
        <p:nvPicPr>
          <p:cNvPr id="6" name="Picture 5">
            <a:extLst>
              <a:ext uri="{FF2B5EF4-FFF2-40B4-BE49-F238E27FC236}">
                <a16:creationId xmlns:a16="http://schemas.microsoft.com/office/drawing/2014/main" id="{17D63EF9-2669-7ECE-1282-CB5426F34CAB}"/>
              </a:ext>
            </a:extLst>
          </p:cNvPr>
          <p:cNvPicPr>
            <a:picLocks noChangeAspect="1"/>
          </p:cNvPicPr>
          <p:nvPr/>
        </p:nvPicPr>
        <p:blipFill>
          <a:blip r:embed="rId8"/>
          <a:stretch>
            <a:fillRect/>
          </a:stretch>
        </p:blipFill>
        <p:spPr>
          <a:xfrm>
            <a:off x="530924" y="6246234"/>
            <a:ext cx="966882" cy="601254"/>
          </a:xfrm>
          <a:prstGeom prst="rect">
            <a:avLst/>
          </a:prstGeom>
        </p:spPr>
      </p:pic>
    </p:spTree>
    <p:extLst>
      <p:ext uri="{BB962C8B-B14F-4D97-AF65-F5344CB8AC3E}">
        <p14:creationId xmlns:p14="http://schemas.microsoft.com/office/powerpoint/2010/main" val="14948424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4934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76390" y="499474"/>
            <a:ext cx="2981875"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80510" y="98473"/>
            <a:ext cx="2660106" cy="6457427"/>
          </a:xfrm>
          <a:prstGeom prst="rect">
            <a:avLst/>
          </a:prstGeom>
        </p:spPr>
      </p:pic>
      <p:sp>
        <p:nvSpPr>
          <p:cNvPr id="19" name="TextBox 18"/>
          <p:cNvSpPr txBox="1"/>
          <p:nvPr/>
        </p:nvSpPr>
        <p:spPr>
          <a:xfrm>
            <a:off x="153513" y="1598876"/>
            <a:ext cx="9187196"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Finally, </a:t>
            </a:r>
            <a:r>
              <a:rPr lang="en-US" sz="2400" b="1" dirty="0">
                <a:solidFill>
                  <a:srgbClr val="C00000"/>
                </a:solidFill>
                <a:latin typeface="Tajawal ExtraBold" panose="00000800000000000000" pitchFamily="2" charset="-78"/>
                <a:cs typeface="Tajawal ExtraBold" panose="00000800000000000000" pitchFamily="2" charset="-78"/>
              </a:rPr>
              <a:t>non‐users </a:t>
            </a:r>
            <a:r>
              <a:rPr lang="en-US" sz="2400" dirty="0">
                <a:solidFill>
                  <a:srgbClr val="0A1F61"/>
                </a:solidFill>
                <a:latin typeface="Tajawal ExtraBold" panose="00000800000000000000" pitchFamily="2" charset="-78"/>
                <a:cs typeface="Tajawal ExtraBold" panose="00000800000000000000" pitchFamily="2" charset="-78"/>
              </a:rPr>
              <a:t>also matter: the individuals who </a:t>
            </a:r>
            <a:r>
              <a:rPr lang="en-US" sz="2400" b="1" dirty="0">
                <a:solidFill>
                  <a:srgbClr val="C00000"/>
                </a:solidFill>
                <a:latin typeface="Tajawal ExtraBold" panose="00000800000000000000" pitchFamily="2" charset="-78"/>
                <a:cs typeface="Tajawal ExtraBold" panose="00000800000000000000" pitchFamily="2" charset="-78"/>
              </a:rPr>
              <a:t>resist</a:t>
            </a:r>
            <a:r>
              <a:rPr lang="en-US" sz="2400" dirty="0">
                <a:solidFill>
                  <a:srgbClr val="0A1F61"/>
                </a:solidFill>
                <a:latin typeface="Tajawal ExtraBold" panose="00000800000000000000" pitchFamily="2" charset="-78"/>
                <a:cs typeface="Tajawal ExtraBold" panose="00000800000000000000" pitchFamily="2" charset="-78"/>
              </a:rPr>
              <a:t> or </a:t>
            </a:r>
            <a:r>
              <a:rPr lang="en-US" sz="2400" b="1" dirty="0">
                <a:solidFill>
                  <a:srgbClr val="C00000"/>
                </a:solidFill>
                <a:latin typeface="Tajawal ExtraBold" panose="00000800000000000000" pitchFamily="2" charset="-78"/>
                <a:cs typeface="Tajawal ExtraBold" panose="00000800000000000000" pitchFamily="2" charset="-78"/>
              </a:rPr>
              <a:t>reject technologies </a:t>
            </a:r>
            <a:r>
              <a:rPr lang="en-US" sz="2400" dirty="0">
                <a:solidFill>
                  <a:srgbClr val="0A1F61"/>
                </a:solidFill>
                <a:latin typeface="Tajawal ExtraBold" panose="00000800000000000000" pitchFamily="2" charset="-78"/>
                <a:cs typeface="Tajawal ExtraBold" panose="00000800000000000000" pitchFamily="2" charset="-78"/>
              </a:rPr>
              <a:t>tend to be invisible to scholars who study digital media, but their motivations and choices can shed light on the relation between </a:t>
            </a:r>
            <a:r>
              <a:rPr lang="en-US" sz="2400" b="1" dirty="0">
                <a:solidFill>
                  <a:srgbClr val="C00000"/>
                </a:solidFill>
                <a:latin typeface="Tajawal ExtraBold" panose="00000800000000000000" pitchFamily="2" charset="-78"/>
                <a:cs typeface="Tajawal ExtraBold" panose="00000800000000000000" pitchFamily="2" charset="-78"/>
              </a:rPr>
              <a:t>technology and society </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For example, deciding not to participate in </a:t>
            </a:r>
            <a:r>
              <a:rPr lang="en-US" sz="2400" b="1" dirty="0">
                <a:solidFill>
                  <a:srgbClr val="C00000"/>
                </a:solidFill>
                <a:latin typeface="Tajawal ExtraBold" panose="00000800000000000000" pitchFamily="2" charset="-78"/>
                <a:cs typeface="Tajawal ExtraBold" panose="00000800000000000000" pitchFamily="2" charset="-78"/>
              </a:rPr>
              <a:t>social media </a:t>
            </a:r>
            <a:r>
              <a:rPr lang="en-US" sz="2400" dirty="0">
                <a:solidFill>
                  <a:srgbClr val="0A1F61"/>
                </a:solidFill>
                <a:latin typeface="Tajawal ExtraBold" panose="00000800000000000000" pitchFamily="2" charset="-78"/>
                <a:cs typeface="Tajawal ExtraBold" panose="00000800000000000000" pitchFamily="2" charset="-78"/>
              </a:rPr>
              <a:t>communication can be a form of </a:t>
            </a:r>
            <a:r>
              <a:rPr lang="en-US" sz="2400" b="1" dirty="0">
                <a:solidFill>
                  <a:srgbClr val="C00000"/>
                </a:solidFill>
                <a:latin typeface="Tajawal ExtraBold" panose="00000800000000000000" pitchFamily="2" charset="-78"/>
                <a:cs typeface="Tajawal ExtraBold" panose="00000800000000000000" pitchFamily="2" charset="-78"/>
              </a:rPr>
              <a:t>resistance</a:t>
            </a:r>
            <a:r>
              <a:rPr lang="en-US" sz="2400" dirty="0">
                <a:solidFill>
                  <a:srgbClr val="0A1F61"/>
                </a:solidFill>
                <a:latin typeface="Tajawal ExtraBold" panose="00000800000000000000" pitchFamily="2" charset="-78"/>
                <a:cs typeface="Tajawal ExtraBold" panose="00000800000000000000" pitchFamily="2" charset="-78"/>
              </a:rPr>
              <a:t> to the widespread corporate surveillance carried on within such platforms .</a:t>
            </a:r>
          </a:p>
        </p:txBody>
      </p:sp>
      <p:pic>
        <p:nvPicPr>
          <p:cNvPr id="6" name="Picture 5">
            <a:extLst>
              <a:ext uri="{FF2B5EF4-FFF2-40B4-BE49-F238E27FC236}">
                <a16:creationId xmlns:a16="http://schemas.microsoft.com/office/drawing/2014/main" id="{2479429A-5F75-423B-AF99-93F7A93EAE80}"/>
              </a:ext>
            </a:extLst>
          </p:cNvPr>
          <p:cNvPicPr>
            <a:picLocks noChangeAspect="1"/>
          </p:cNvPicPr>
          <p:nvPr/>
        </p:nvPicPr>
        <p:blipFill rotWithShape="1">
          <a:blip r:embed="rId7"/>
          <a:srcRect l="16329" t="10270" r="14591" b="8378"/>
          <a:stretch/>
        </p:blipFill>
        <p:spPr>
          <a:xfrm>
            <a:off x="9580509" y="236722"/>
            <a:ext cx="2660105" cy="3310501"/>
          </a:xfrm>
          <a:prstGeom prst="rect">
            <a:avLst/>
          </a:prstGeom>
        </p:spPr>
      </p:pic>
      <p:pic>
        <p:nvPicPr>
          <p:cNvPr id="5" name="Picture 4">
            <a:extLst>
              <a:ext uri="{FF2B5EF4-FFF2-40B4-BE49-F238E27FC236}">
                <a16:creationId xmlns:a16="http://schemas.microsoft.com/office/drawing/2014/main" id="{4F44C69B-038A-2587-1166-CCAC0354F27E}"/>
              </a:ext>
            </a:extLst>
          </p:cNvPr>
          <p:cNvPicPr>
            <a:picLocks noChangeAspect="1"/>
          </p:cNvPicPr>
          <p:nvPr/>
        </p:nvPicPr>
        <p:blipFill>
          <a:blip r:embed="rId8"/>
          <a:stretch>
            <a:fillRect/>
          </a:stretch>
        </p:blipFill>
        <p:spPr>
          <a:xfrm>
            <a:off x="523662" y="5891255"/>
            <a:ext cx="1450974" cy="902286"/>
          </a:xfrm>
          <a:prstGeom prst="rect">
            <a:avLst/>
          </a:prstGeom>
        </p:spPr>
      </p:pic>
    </p:spTree>
    <p:extLst>
      <p:ext uri="{BB962C8B-B14F-4D97-AF65-F5344CB8AC3E}">
        <p14:creationId xmlns:p14="http://schemas.microsoft.com/office/powerpoint/2010/main" val="34670122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27908" y="383980"/>
            <a:ext cx="4061544" cy="840667"/>
          </a:xfrm>
          <a:prstGeom prst="rect">
            <a:avLst/>
          </a:prstGeom>
        </p:spPr>
      </p:pic>
      <p:sp>
        <p:nvSpPr>
          <p:cNvPr id="13" name="Freeform 5"/>
          <p:cNvSpPr>
            <a:spLocks/>
          </p:cNvSpPr>
          <p:nvPr/>
        </p:nvSpPr>
        <p:spPr bwMode="auto">
          <a:xfrm>
            <a:off x="85725" y="1588"/>
            <a:ext cx="2265777" cy="146154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43267" cy="1461543"/>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272320" cy="146154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14990" y="65710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54979" y="565966"/>
            <a:ext cx="2934473"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 Users Matter</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10191187" y="-101857"/>
            <a:ext cx="2104146" cy="6912868"/>
          </a:xfrm>
          <a:prstGeom prst="rect">
            <a:avLst/>
          </a:prstGeom>
        </p:spPr>
      </p:pic>
      <p:pic>
        <p:nvPicPr>
          <p:cNvPr id="10" name="Picture 9"/>
          <p:cNvPicPr>
            <a:picLocks noChangeAspect="1"/>
          </p:cNvPicPr>
          <p:nvPr/>
        </p:nvPicPr>
        <p:blipFill>
          <a:blip r:embed="rId6"/>
          <a:stretch>
            <a:fillRect/>
          </a:stretch>
        </p:blipFill>
        <p:spPr>
          <a:xfrm>
            <a:off x="9870958" y="98473"/>
            <a:ext cx="2235316" cy="6472531"/>
          </a:xfrm>
          <a:prstGeom prst="rect">
            <a:avLst/>
          </a:prstGeom>
        </p:spPr>
      </p:pic>
      <p:sp>
        <p:nvSpPr>
          <p:cNvPr id="19" name="TextBox 18"/>
          <p:cNvSpPr txBox="1"/>
          <p:nvPr/>
        </p:nvSpPr>
        <p:spPr>
          <a:xfrm>
            <a:off x="130614" y="1338087"/>
            <a:ext cx="8876714" cy="4879926"/>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Finally, some social theories speak of the </a:t>
            </a:r>
            <a:r>
              <a:rPr lang="en-US" sz="2100" b="1" dirty="0">
                <a:solidFill>
                  <a:srgbClr val="C00000"/>
                </a:solidFill>
                <a:latin typeface="Tajawal ExtraBold" panose="00000800000000000000" pitchFamily="2" charset="-78"/>
                <a:cs typeface="Tajawal ExtraBold" panose="00000800000000000000" pitchFamily="2" charset="-78"/>
              </a:rPr>
              <a:t>co‐production of technology and society</a:t>
            </a:r>
            <a:r>
              <a:rPr lang="en-US" sz="21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In this framework, both the above perspectives, which state that </a:t>
            </a:r>
            <a:r>
              <a:rPr lang="en-US" sz="2100" b="1" dirty="0">
                <a:solidFill>
                  <a:srgbClr val="C00000"/>
                </a:solidFill>
                <a:latin typeface="Tajawal ExtraBold" panose="00000800000000000000" pitchFamily="2" charset="-78"/>
                <a:cs typeface="Tajawal ExtraBold" panose="00000800000000000000" pitchFamily="2" charset="-78"/>
              </a:rPr>
              <a:t>social</a:t>
            </a:r>
            <a:r>
              <a:rPr lang="en-US" sz="2100" dirty="0">
                <a:solidFill>
                  <a:srgbClr val="0A1F61"/>
                </a:solidFill>
                <a:latin typeface="Tajawal ExtraBold" panose="00000800000000000000" pitchFamily="2" charset="-78"/>
                <a:cs typeface="Tajawal ExtraBold" panose="00000800000000000000" pitchFamily="2" charset="-78"/>
              </a:rPr>
              <a:t> forces shape </a:t>
            </a:r>
            <a:r>
              <a:rPr lang="en-US" sz="2100" b="1" dirty="0">
                <a:solidFill>
                  <a:srgbClr val="C00000"/>
                </a:solidFill>
                <a:latin typeface="Tajawal ExtraBold" panose="00000800000000000000" pitchFamily="2" charset="-78"/>
                <a:cs typeface="Tajawal ExtraBold" panose="00000800000000000000" pitchFamily="2" charset="-78"/>
              </a:rPr>
              <a:t>technologies</a:t>
            </a:r>
            <a:r>
              <a:rPr lang="en-US" sz="2100" dirty="0">
                <a:solidFill>
                  <a:srgbClr val="0A1F61"/>
                </a:solidFill>
                <a:latin typeface="Tajawal ExtraBold" panose="00000800000000000000" pitchFamily="2" charset="-78"/>
                <a:cs typeface="Tajawal ExtraBold" panose="00000800000000000000" pitchFamily="2" charset="-78"/>
              </a:rPr>
              <a:t> or that technologies determine social development, are seen as </a:t>
            </a:r>
            <a:r>
              <a:rPr lang="en-US" sz="2100" b="1" dirty="0">
                <a:solidFill>
                  <a:srgbClr val="C00000"/>
                </a:solidFill>
                <a:latin typeface="Tajawal ExtraBold" panose="00000800000000000000" pitchFamily="2" charset="-78"/>
                <a:cs typeface="Tajawal ExtraBold" panose="00000800000000000000" pitchFamily="2" charset="-78"/>
              </a:rPr>
              <a:t>limited</a:t>
            </a:r>
            <a:r>
              <a:rPr lang="en-US" sz="21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Rather, </a:t>
            </a:r>
            <a:r>
              <a:rPr lang="en-US" sz="2100" b="1" dirty="0">
                <a:solidFill>
                  <a:srgbClr val="C00000"/>
                </a:solidFill>
                <a:latin typeface="Tajawal ExtraBold" panose="00000800000000000000" pitchFamily="2" charset="-78"/>
                <a:cs typeface="Tajawal ExtraBold" panose="00000800000000000000" pitchFamily="2" charset="-78"/>
              </a:rPr>
              <a:t>society and technology </a:t>
            </a:r>
            <a:r>
              <a:rPr lang="en-US" sz="2100" dirty="0">
                <a:solidFill>
                  <a:srgbClr val="0A1F61"/>
                </a:solidFill>
                <a:latin typeface="Tajawal ExtraBold" panose="00000800000000000000" pitchFamily="2" charset="-78"/>
                <a:cs typeface="Tajawal ExtraBold" panose="00000800000000000000" pitchFamily="2" charset="-78"/>
              </a:rPr>
              <a:t>influence and shape each other in a process of </a:t>
            </a:r>
            <a:r>
              <a:rPr lang="en-US" sz="2100" b="1" dirty="0">
                <a:solidFill>
                  <a:srgbClr val="C00000"/>
                </a:solidFill>
                <a:latin typeface="Tajawal ExtraBold" panose="00000800000000000000" pitchFamily="2" charset="-78"/>
                <a:cs typeface="Tajawal ExtraBold" panose="00000800000000000000" pitchFamily="2" charset="-78"/>
              </a:rPr>
              <a:t>coevolution</a:t>
            </a:r>
            <a:r>
              <a:rPr lang="en-US" sz="2100" dirty="0">
                <a:solidFill>
                  <a:srgbClr val="0A1F61"/>
                </a:solidFill>
                <a:latin typeface="Tajawal ExtraBold" panose="00000800000000000000" pitchFamily="2" charset="-78"/>
                <a:cs typeface="Tajawal ExtraBold" panose="00000800000000000000" pitchFamily="2" charset="-78"/>
              </a:rPr>
              <a:t> where one level continuously </a:t>
            </a:r>
            <a:r>
              <a:rPr lang="en-US" sz="2100" b="1" dirty="0">
                <a:solidFill>
                  <a:srgbClr val="C00000"/>
                </a:solidFill>
                <a:latin typeface="Tajawal ExtraBold" panose="00000800000000000000" pitchFamily="2" charset="-78"/>
                <a:cs typeface="Tajawal ExtraBold" panose="00000800000000000000" pitchFamily="2" charset="-78"/>
              </a:rPr>
              <a:t>influences</a:t>
            </a:r>
            <a:r>
              <a:rPr lang="en-US" sz="2100" dirty="0">
                <a:solidFill>
                  <a:srgbClr val="0A1F61"/>
                </a:solidFill>
                <a:latin typeface="Tajawal ExtraBold" panose="00000800000000000000" pitchFamily="2" charset="-78"/>
                <a:cs typeface="Tajawal ExtraBold" panose="00000800000000000000" pitchFamily="2" charset="-78"/>
              </a:rPr>
              <a:t> the development of the other. </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These, and other, theoretical approaches are updated and adapted to the study of </a:t>
            </a:r>
            <a:r>
              <a:rPr lang="en-US" sz="2100" b="1" dirty="0">
                <a:solidFill>
                  <a:srgbClr val="C00000"/>
                </a:solidFill>
                <a:latin typeface="Tajawal ExtraBold" panose="00000800000000000000" pitchFamily="2" charset="-78"/>
                <a:cs typeface="Tajawal ExtraBold" panose="00000800000000000000" pitchFamily="2" charset="-78"/>
              </a:rPr>
              <a:t>digital media </a:t>
            </a:r>
            <a:r>
              <a:rPr lang="en-US" sz="2100" dirty="0">
                <a:solidFill>
                  <a:srgbClr val="0A1F61"/>
                </a:solidFill>
                <a:latin typeface="Tajawal ExtraBold" panose="00000800000000000000" pitchFamily="2" charset="-78"/>
                <a:cs typeface="Tajawal ExtraBold" panose="00000800000000000000" pitchFamily="2" charset="-78"/>
              </a:rPr>
              <a:t>and their specific characteristics.</a:t>
            </a:r>
            <a:endParaRPr kumimoji="0" lang="en-US" sz="2100" i="0"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5" name="Picture 4">
            <a:extLst>
              <a:ext uri="{FF2B5EF4-FFF2-40B4-BE49-F238E27FC236}">
                <a16:creationId xmlns:a16="http://schemas.microsoft.com/office/drawing/2014/main" id="{87A50A8D-3F92-4A74-A46B-0FC53EC319AC}"/>
              </a:ext>
            </a:extLst>
          </p:cNvPr>
          <p:cNvPicPr>
            <a:picLocks noChangeAspect="1"/>
          </p:cNvPicPr>
          <p:nvPr/>
        </p:nvPicPr>
        <p:blipFill>
          <a:blip r:embed="rId7"/>
          <a:stretch>
            <a:fillRect/>
          </a:stretch>
        </p:blipFill>
        <p:spPr>
          <a:xfrm>
            <a:off x="9247213" y="833138"/>
            <a:ext cx="2859061" cy="2191416"/>
          </a:xfrm>
          <a:prstGeom prst="rect">
            <a:avLst/>
          </a:prstGeom>
        </p:spPr>
      </p:pic>
      <p:pic>
        <p:nvPicPr>
          <p:cNvPr id="6" name="Picture 5">
            <a:extLst>
              <a:ext uri="{FF2B5EF4-FFF2-40B4-BE49-F238E27FC236}">
                <a16:creationId xmlns:a16="http://schemas.microsoft.com/office/drawing/2014/main" id="{BB854723-D464-6749-E15C-C89CF03206E1}"/>
              </a:ext>
            </a:extLst>
          </p:cNvPr>
          <p:cNvPicPr>
            <a:picLocks noChangeAspect="1"/>
          </p:cNvPicPr>
          <p:nvPr/>
        </p:nvPicPr>
        <p:blipFill>
          <a:blip r:embed="rId8"/>
          <a:stretch>
            <a:fillRect/>
          </a:stretch>
        </p:blipFill>
        <p:spPr>
          <a:xfrm>
            <a:off x="829700" y="6218013"/>
            <a:ext cx="917398" cy="570483"/>
          </a:xfrm>
          <a:prstGeom prst="rect">
            <a:avLst/>
          </a:prstGeom>
        </p:spPr>
      </p:pic>
    </p:spTree>
    <p:extLst>
      <p:ext uri="{BB962C8B-B14F-4D97-AF65-F5344CB8AC3E}">
        <p14:creationId xmlns:p14="http://schemas.microsoft.com/office/powerpoint/2010/main" val="9686554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5272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751727" y="6409832"/>
            <a:ext cx="9465463" cy="195803"/>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16152" y="565587"/>
            <a:ext cx="3379737" cy="523220"/>
          </a:xfrm>
          <a:prstGeom prst="rect">
            <a:avLst/>
          </a:prstGeom>
          <a:noFill/>
        </p:spPr>
        <p:txBody>
          <a:bodyPr wrap="square" rtlCol="0">
            <a:spAutoFit/>
          </a:bodyPr>
          <a:lstStyle/>
          <a:p>
            <a:pPr lvl="0">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III. S</a:t>
            </a:r>
            <a:r>
              <a:rPr lang="en-US" sz="2800" dirty="0">
                <a:solidFill>
                  <a:prstClr val="white"/>
                </a:solidFill>
                <a:latin typeface="Tajawal Medium" panose="00000600000000000000" pitchFamily="2" charset="-78"/>
                <a:cs typeface="Tajawal Medium" panose="00000600000000000000" pitchFamily="2" charset="-78"/>
              </a:rPr>
              <a:t>pace of flows</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10493799" y="-27434"/>
            <a:ext cx="1823419" cy="6912868"/>
          </a:xfrm>
          <a:prstGeom prst="rect">
            <a:avLst/>
          </a:prstGeom>
        </p:spPr>
      </p:pic>
      <p:pic>
        <p:nvPicPr>
          <p:cNvPr id="10" name="Picture 9"/>
          <p:cNvPicPr>
            <a:picLocks noChangeAspect="1"/>
          </p:cNvPicPr>
          <p:nvPr/>
        </p:nvPicPr>
        <p:blipFill>
          <a:blip r:embed="rId6"/>
          <a:stretch>
            <a:fillRect/>
          </a:stretch>
        </p:blipFill>
        <p:spPr>
          <a:xfrm>
            <a:off x="9590969" y="117976"/>
            <a:ext cx="2626221" cy="6457427"/>
          </a:xfrm>
          <a:prstGeom prst="rect">
            <a:avLst/>
          </a:prstGeom>
        </p:spPr>
      </p:pic>
      <p:sp>
        <p:nvSpPr>
          <p:cNvPr id="19" name="TextBox 18"/>
          <p:cNvSpPr txBox="1"/>
          <p:nvPr/>
        </p:nvSpPr>
        <p:spPr>
          <a:xfrm>
            <a:off x="249890" y="1513403"/>
            <a:ext cx="9104946" cy="46000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According to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Castells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a result of their importance in the world of economic production,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networks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have become dominant also in the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social</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dimension.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He described a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space of flows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composed of the spaces, both physical and mediated, where information, money, and people circulate.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space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configured as an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open network</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which national borders and boundaries among organizations, communities, and groups are becoming less important.</a:t>
            </a:r>
          </a:p>
        </p:txBody>
      </p:sp>
      <p:pic>
        <p:nvPicPr>
          <p:cNvPr id="11" name="Picture 10">
            <a:extLst>
              <a:ext uri="{FF2B5EF4-FFF2-40B4-BE49-F238E27FC236}">
                <a16:creationId xmlns:a16="http://schemas.microsoft.com/office/drawing/2014/main" id="{EB31480F-8ED5-4677-B82C-5AD097B44924}"/>
              </a:ext>
            </a:extLst>
          </p:cNvPr>
          <p:cNvPicPr>
            <a:picLocks noChangeAspect="1"/>
          </p:cNvPicPr>
          <p:nvPr/>
        </p:nvPicPr>
        <p:blipFill>
          <a:blip r:embed="rId7"/>
          <a:stretch>
            <a:fillRect/>
          </a:stretch>
        </p:blipFill>
        <p:spPr>
          <a:xfrm>
            <a:off x="9565779" y="1883118"/>
            <a:ext cx="2626221" cy="2144158"/>
          </a:xfrm>
          <a:prstGeom prst="rect">
            <a:avLst/>
          </a:prstGeom>
        </p:spPr>
      </p:pic>
      <p:pic>
        <p:nvPicPr>
          <p:cNvPr id="5" name="Picture 4">
            <a:extLst>
              <a:ext uri="{FF2B5EF4-FFF2-40B4-BE49-F238E27FC236}">
                <a16:creationId xmlns:a16="http://schemas.microsoft.com/office/drawing/2014/main" id="{E3F12010-DDDA-49BB-94EA-785F207D6E85}"/>
              </a:ext>
            </a:extLst>
          </p:cNvPr>
          <p:cNvPicPr>
            <a:picLocks noChangeAspect="1"/>
          </p:cNvPicPr>
          <p:nvPr/>
        </p:nvPicPr>
        <p:blipFill rotWithShape="1">
          <a:blip r:embed="rId8"/>
          <a:srcRect b="18894"/>
          <a:stretch/>
        </p:blipFill>
        <p:spPr>
          <a:xfrm>
            <a:off x="10052792" y="87744"/>
            <a:ext cx="1426202" cy="1738260"/>
          </a:xfrm>
          <a:prstGeom prst="rect">
            <a:avLst/>
          </a:prstGeom>
        </p:spPr>
      </p:pic>
      <p:pic>
        <p:nvPicPr>
          <p:cNvPr id="6" name="Picture 5">
            <a:extLst>
              <a:ext uri="{FF2B5EF4-FFF2-40B4-BE49-F238E27FC236}">
                <a16:creationId xmlns:a16="http://schemas.microsoft.com/office/drawing/2014/main" id="{BC069CD2-E9D9-9AAE-AF86-17D8EEA2BAFC}"/>
              </a:ext>
            </a:extLst>
          </p:cNvPr>
          <p:cNvPicPr>
            <a:picLocks noChangeAspect="1"/>
          </p:cNvPicPr>
          <p:nvPr/>
        </p:nvPicPr>
        <p:blipFill>
          <a:blip r:embed="rId9"/>
          <a:stretch>
            <a:fillRect/>
          </a:stretch>
        </p:blipFill>
        <p:spPr>
          <a:xfrm>
            <a:off x="422813" y="6166180"/>
            <a:ext cx="1064793" cy="662140"/>
          </a:xfrm>
          <a:prstGeom prst="rect">
            <a:avLst/>
          </a:prstGeom>
        </p:spPr>
      </p:pic>
    </p:spTree>
    <p:extLst>
      <p:ext uri="{BB962C8B-B14F-4D97-AF65-F5344CB8AC3E}">
        <p14:creationId xmlns:p14="http://schemas.microsoft.com/office/powerpoint/2010/main" val="26621773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499087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851755" y="6166311"/>
            <a:ext cx="9465463" cy="195803"/>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46337" y="495886"/>
            <a:ext cx="3728993"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III. Space of flows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10493799" y="-27434"/>
            <a:ext cx="1823419" cy="6912868"/>
          </a:xfrm>
          <a:prstGeom prst="rect">
            <a:avLst/>
          </a:prstGeom>
        </p:spPr>
      </p:pic>
      <p:pic>
        <p:nvPicPr>
          <p:cNvPr id="10" name="Picture 9"/>
          <p:cNvPicPr>
            <a:picLocks noChangeAspect="1"/>
          </p:cNvPicPr>
          <p:nvPr/>
        </p:nvPicPr>
        <p:blipFill>
          <a:blip r:embed="rId6"/>
          <a:stretch>
            <a:fillRect/>
          </a:stretch>
        </p:blipFill>
        <p:spPr>
          <a:xfrm>
            <a:off x="9856190" y="98473"/>
            <a:ext cx="2250084" cy="6457427"/>
          </a:xfrm>
          <a:prstGeom prst="rect">
            <a:avLst/>
          </a:prstGeom>
        </p:spPr>
      </p:pic>
      <p:sp>
        <p:nvSpPr>
          <p:cNvPr id="19" name="TextBox 18"/>
          <p:cNvSpPr txBox="1"/>
          <p:nvPr/>
        </p:nvSpPr>
        <p:spPr>
          <a:xfrm>
            <a:off x="249889" y="1513403"/>
            <a:ext cx="9465463" cy="409221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space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growing part of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wealth</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created through exchanges among people from different countries, organizations, or communities.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Therefore,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individuals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have access to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the space of flows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the ones who possess the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skills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necessary to efficiently and productively exchange information or move freely in different places, or between one organization and another.</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people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 collaborate regardless of factors such as their ethnic or religious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identity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5" name="Picture 4">
            <a:extLst>
              <a:ext uri="{FF2B5EF4-FFF2-40B4-BE49-F238E27FC236}">
                <a16:creationId xmlns:a16="http://schemas.microsoft.com/office/drawing/2014/main" id="{480B0626-F937-4F6A-9CD4-D6BDEDD4BF2F}"/>
              </a:ext>
            </a:extLst>
          </p:cNvPr>
          <p:cNvPicPr>
            <a:picLocks noChangeAspect="1"/>
          </p:cNvPicPr>
          <p:nvPr/>
        </p:nvPicPr>
        <p:blipFill>
          <a:blip r:embed="rId7"/>
          <a:stretch>
            <a:fillRect/>
          </a:stretch>
        </p:blipFill>
        <p:spPr>
          <a:xfrm>
            <a:off x="9788434" y="996916"/>
            <a:ext cx="2476500" cy="2308991"/>
          </a:xfrm>
          <a:prstGeom prst="rect">
            <a:avLst/>
          </a:prstGeom>
        </p:spPr>
      </p:pic>
      <p:pic>
        <p:nvPicPr>
          <p:cNvPr id="6" name="Picture 5">
            <a:extLst>
              <a:ext uri="{FF2B5EF4-FFF2-40B4-BE49-F238E27FC236}">
                <a16:creationId xmlns:a16="http://schemas.microsoft.com/office/drawing/2014/main" id="{8464F058-C57B-AA65-0BFA-8CFF95792DA6}"/>
              </a:ext>
            </a:extLst>
          </p:cNvPr>
          <p:cNvPicPr>
            <a:picLocks noChangeAspect="1"/>
          </p:cNvPicPr>
          <p:nvPr/>
        </p:nvPicPr>
        <p:blipFill>
          <a:blip r:embed="rId8"/>
          <a:stretch>
            <a:fillRect/>
          </a:stretch>
        </p:blipFill>
        <p:spPr>
          <a:xfrm>
            <a:off x="887413" y="5881121"/>
            <a:ext cx="1450974" cy="902286"/>
          </a:xfrm>
          <a:prstGeom prst="rect">
            <a:avLst/>
          </a:prstGeom>
        </p:spPr>
      </p:pic>
    </p:spTree>
    <p:extLst>
      <p:ext uri="{BB962C8B-B14F-4D97-AF65-F5344CB8AC3E}">
        <p14:creationId xmlns:p14="http://schemas.microsoft.com/office/powerpoint/2010/main" val="33450296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51174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851755" y="6251356"/>
            <a:ext cx="9465463" cy="195803"/>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24114" y="508742"/>
            <a:ext cx="3217032"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III. Space of flows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10493799" y="-27434"/>
            <a:ext cx="1823419" cy="6912868"/>
          </a:xfrm>
          <a:prstGeom prst="rect">
            <a:avLst/>
          </a:prstGeom>
        </p:spPr>
      </p:pic>
      <p:pic>
        <p:nvPicPr>
          <p:cNvPr id="10" name="Picture 9"/>
          <p:cNvPicPr>
            <a:picLocks noChangeAspect="1"/>
          </p:cNvPicPr>
          <p:nvPr/>
        </p:nvPicPr>
        <p:blipFill>
          <a:blip r:embed="rId6"/>
          <a:stretch>
            <a:fillRect/>
          </a:stretch>
        </p:blipFill>
        <p:spPr>
          <a:xfrm>
            <a:off x="9856190" y="98473"/>
            <a:ext cx="2250084" cy="6534044"/>
          </a:xfrm>
          <a:prstGeom prst="rect">
            <a:avLst/>
          </a:prstGeom>
        </p:spPr>
      </p:pic>
      <p:sp>
        <p:nvSpPr>
          <p:cNvPr id="19" name="TextBox 18"/>
          <p:cNvSpPr txBox="1"/>
          <p:nvPr/>
        </p:nvSpPr>
        <p:spPr>
          <a:xfrm>
            <a:off x="185056" y="1793462"/>
            <a:ext cx="8662195" cy="409221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the other end of the spectrum,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individuals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remain </a:t>
            </a:r>
            <a:r>
              <a:rPr kumimoji="0" lang="en-US" sz="22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cut off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from the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space of flows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do not have access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the internet or other channels that underpin flows of information and money, such as the financial market or transnational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labor markets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They do not belong to the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new class of knowledge workers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who have a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university education</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a:t>
            </a:r>
            <a:r>
              <a:rPr kumimoji="0" lang="en-US" sz="2200" b="1"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familiar with digital media</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have a cosmopolitan mindset based on a globalized consumer culture.</a:t>
            </a:r>
          </a:p>
        </p:txBody>
      </p:sp>
      <p:pic>
        <p:nvPicPr>
          <p:cNvPr id="5" name="Picture 4">
            <a:extLst>
              <a:ext uri="{FF2B5EF4-FFF2-40B4-BE49-F238E27FC236}">
                <a16:creationId xmlns:a16="http://schemas.microsoft.com/office/drawing/2014/main" id="{63EBD5FA-C795-4622-8196-57C84092D994}"/>
              </a:ext>
            </a:extLst>
          </p:cNvPr>
          <p:cNvPicPr>
            <a:picLocks noChangeAspect="1"/>
          </p:cNvPicPr>
          <p:nvPr/>
        </p:nvPicPr>
        <p:blipFill>
          <a:blip r:embed="rId7"/>
          <a:stretch>
            <a:fillRect/>
          </a:stretch>
        </p:blipFill>
        <p:spPr>
          <a:xfrm>
            <a:off x="8946792" y="1249815"/>
            <a:ext cx="3265465" cy="2077371"/>
          </a:xfrm>
          <a:prstGeom prst="rect">
            <a:avLst/>
          </a:prstGeom>
        </p:spPr>
      </p:pic>
      <p:pic>
        <p:nvPicPr>
          <p:cNvPr id="6" name="Picture 5">
            <a:extLst>
              <a:ext uri="{FF2B5EF4-FFF2-40B4-BE49-F238E27FC236}">
                <a16:creationId xmlns:a16="http://schemas.microsoft.com/office/drawing/2014/main" id="{05B5D1D2-0ACA-577D-0815-2036BBA4305A}"/>
              </a:ext>
            </a:extLst>
          </p:cNvPr>
          <p:cNvPicPr>
            <a:picLocks noChangeAspect="1"/>
          </p:cNvPicPr>
          <p:nvPr/>
        </p:nvPicPr>
        <p:blipFill>
          <a:blip r:embed="rId8"/>
          <a:stretch>
            <a:fillRect/>
          </a:stretch>
        </p:blipFill>
        <p:spPr>
          <a:xfrm>
            <a:off x="377825" y="5800213"/>
            <a:ext cx="1450974" cy="902286"/>
          </a:xfrm>
          <a:prstGeom prst="rect">
            <a:avLst/>
          </a:prstGeom>
        </p:spPr>
      </p:pic>
    </p:spTree>
    <p:extLst>
      <p:ext uri="{BB962C8B-B14F-4D97-AF65-F5344CB8AC3E}">
        <p14:creationId xmlns:p14="http://schemas.microsoft.com/office/powerpoint/2010/main" val="14284740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50752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851755" y="6512119"/>
            <a:ext cx="9465463" cy="195803"/>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89140" y="452167"/>
            <a:ext cx="3236411"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III. Space of flows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10493799" y="-27434"/>
            <a:ext cx="1823419" cy="6912868"/>
          </a:xfrm>
          <a:prstGeom prst="rect">
            <a:avLst/>
          </a:prstGeom>
        </p:spPr>
      </p:pic>
      <p:pic>
        <p:nvPicPr>
          <p:cNvPr id="10" name="Picture 9"/>
          <p:cNvPicPr>
            <a:picLocks noChangeAspect="1"/>
          </p:cNvPicPr>
          <p:nvPr/>
        </p:nvPicPr>
        <p:blipFill>
          <a:blip r:embed="rId6"/>
          <a:stretch>
            <a:fillRect/>
          </a:stretch>
        </p:blipFill>
        <p:spPr>
          <a:xfrm>
            <a:off x="9856191" y="152593"/>
            <a:ext cx="2250084" cy="6555329"/>
          </a:xfrm>
          <a:prstGeom prst="rect">
            <a:avLst/>
          </a:prstGeom>
        </p:spPr>
      </p:pic>
      <p:sp>
        <p:nvSpPr>
          <p:cNvPr id="19" name="TextBox 18"/>
          <p:cNvSpPr txBox="1"/>
          <p:nvPr/>
        </p:nvSpPr>
        <p:spPr>
          <a:xfrm>
            <a:off x="85725" y="1551454"/>
            <a:ext cx="8866991" cy="46000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Castells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information societies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main split is no longer linked only to the conflict between capital and workers, but rather expands to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conflicts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between those who have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access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flows and those who are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excluded</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them.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latter tend to counteract the globalized culture of the space of flows by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reinforcing their ethnic or cultural identities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can become modes of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resistance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opposition.</a:t>
            </a:r>
          </a:p>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Castells'</a:t>
            </a:r>
            <a:r>
              <a:rPr lang="en-US" sz="2200" dirty="0">
                <a:solidFill>
                  <a:srgbClr val="0A1F61"/>
                </a:solidFill>
                <a:latin typeface="Tajawal ExtraBold" panose="00000800000000000000" pitchFamily="2" charset="-78"/>
                <a:cs typeface="Tajawal ExtraBold" panose="00000800000000000000" pitchFamily="2" charset="-78"/>
              </a:rPr>
              <a:t> examples of </a:t>
            </a:r>
            <a:r>
              <a:rPr lang="en-US" sz="2200" b="1" dirty="0">
                <a:solidFill>
                  <a:srgbClr val="C00000"/>
                </a:solidFill>
                <a:latin typeface="Tajawal ExtraBold" panose="00000800000000000000" pitchFamily="2" charset="-78"/>
                <a:cs typeface="Tajawal ExtraBold" panose="00000800000000000000" pitchFamily="2" charset="-78"/>
              </a:rPr>
              <a:t>identity‐based reactions to globalization </a:t>
            </a:r>
            <a:r>
              <a:rPr lang="en-US" sz="2200" dirty="0">
                <a:solidFill>
                  <a:srgbClr val="0A1F61"/>
                </a:solidFill>
                <a:latin typeface="Tajawal ExtraBold" panose="00000800000000000000" pitchFamily="2" charset="-78"/>
                <a:cs typeface="Tajawal ExtraBold" panose="00000800000000000000" pitchFamily="2" charset="-78"/>
              </a:rPr>
              <a:t>were US far‐right movements, and Islamic fundamentalism. </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1" name="Picture 10">
            <a:extLst>
              <a:ext uri="{FF2B5EF4-FFF2-40B4-BE49-F238E27FC236}">
                <a16:creationId xmlns:a16="http://schemas.microsoft.com/office/drawing/2014/main" id="{08EE729D-5B2B-4BDA-8F20-CD7B70E355E1}"/>
              </a:ext>
            </a:extLst>
          </p:cNvPr>
          <p:cNvPicPr>
            <a:picLocks noChangeAspect="1"/>
          </p:cNvPicPr>
          <p:nvPr/>
        </p:nvPicPr>
        <p:blipFill>
          <a:blip r:embed="rId7"/>
          <a:stretch>
            <a:fillRect/>
          </a:stretch>
        </p:blipFill>
        <p:spPr>
          <a:xfrm>
            <a:off x="9088452" y="999246"/>
            <a:ext cx="3103548" cy="1954969"/>
          </a:xfrm>
          <a:prstGeom prst="rect">
            <a:avLst/>
          </a:prstGeom>
        </p:spPr>
      </p:pic>
      <p:pic>
        <p:nvPicPr>
          <p:cNvPr id="5" name="Picture 4">
            <a:extLst>
              <a:ext uri="{FF2B5EF4-FFF2-40B4-BE49-F238E27FC236}">
                <a16:creationId xmlns:a16="http://schemas.microsoft.com/office/drawing/2014/main" id="{6313C7E2-B03F-DE79-A8D1-612457E42DC7}"/>
              </a:ext>
            </a:extLst>
          </p:cNvPr>
          <p:cNvPicPr>
            <a:picLocks noChangeAspect="1"/>
          </p:cNvPicPr>
          <p:nvPr/>
        </p:nvPicPr>
        <p:blipFill>
          <a:blip r:embed="rId8"/>
          <a:stretch>
            <a:fillRect/>
          </a:stretch>
        </p:blipFill>
        <p:spPr>
          <a:xfrm>
            <a:off x="523662" y="6151496"/>
            <a:ext cx="904489" cy="562455"/>
          </a:xfrm>
          <a:prstGeom prst="rect">
            <a:avLst/>
          </a:prstGeom>
        </p:spPr>
      </p:pic>
    </p:spTree>
    <p:extLst>
      <p:ext uri="{BB962C8B-B14F-4D97-AF65-F5344CB8AC3E}">
        <p14:creationId xmlns:p14="http://schemas.microsoft.com/office/powerpoint/2010/main" val="20795320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496273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851755" y="6281347"/>
            <a:ext cx="9465463" cy="195803"/>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41182" y="573956"/>
            <a:ext cx="3299964"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III. Space of flows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10493799" y="-27434"/>
            <a:ext cx="1823419" cy="6912868"/>
          </a:xfrm>
          <a:prstGeom prst="rect">
            <a:avLst/>
          </a:prstGeom>
        </p:spPr>
      </p:pic>
      <p:pic>
        <p:nvPicPr>
          <p:cNvPr id="10" name="Picture 9"/>
          <p:cNvPicPr>
            <a:picLocks noChangeAspect="1"/>
          </p:cNvPicPr>
          <p:nvPr/>
        </p:nvPicPr>
        <p:blipFill>
          <a:blip r:embed="rId6"/>
          <a:stretch>
            <a:fillRect/>
          </a:stretch>
        </p:blipFill>
        <p:spPr>
          <a:xfrm>
            <a:off x="9856190" y="98473"/>
            <a:ext cx="2250084" cy="6457427"/>
          </a:xfrm>
          <a:prstGeom prst="rect">
            <a:avLst/>
          </a:prstGeom>
        </p:spPr>
      </p:pic>
      <p:sp>
        <p:nvSpPr>
          <p:cNvPr id="19" name="TextBox 18"/>
          <p:cNvSpPr txBox="1"/>
          <p:nvPr/>
        </p:nvSpPr>
        <p:spPr>
          <a:xfrm>
            <a:off x="295724" y="1710155"/>
            <a:ext cx="7159017"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the contrary, in the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space of flows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dominate and drive the information society, conflicts are dampened, and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individuals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compete freely for a success (or failure) which depends mainly on their ability to succeed as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entrepreneurs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11" name="Picture 10">
            <a:extLst>
              <a:ext uri="{FF2B5EF4-FFF2-40B4-BE49-F238E27FC236}">
                <a16:creationId xmlns:a16="http://schemas.microsoft.com/office/drawing/2014/main" id="{C4822297-C253-47D5-A807-8C6F44CC39DE}"/>
              </a:ext>
            </a:extLst>
          </p:cNvPr>
          <p:cNvPicPr>
            <a:picLocks noChangeAspect="1"/>
          </p:cNvPicPr>
          <p:nvPr/>
        </p:nvPicPr>
        <p:blipFill>
          <a:blip r:embed="rId7"/>
          <a:stretch>
            <a:fillRect/>
          </a:stretch>
        </p:blipFill>
        <p:spPr>
          <a:xfrm>
            <a:off x="7639050" y="1710155"/>
            <a:ext cx="4467224" cy="2793842"/>
          </a:xfrm>
          <a:prstGeom prst="rect">
            <a:avLst/>
          </a:prstGeom>
        </p:spPr>
      </p:pic>
      <p:pic>
        <p:nvPicPr>
          <p:cNvPr id="5" name="Picture 4">
            <a:extLst>
              <a:ext uri="{FF2B5EF4-FFF2-40B4-BE49-F238E27FC236}">
                <a16:creationId xmlns:a16="http://schemas.microsoft.com/office/drawing/2014/main" id="{57382618-781F-830F-0BD6-D14FA60F1C1E}"/>
              </a:ext>
            </a:extLst>
          </p:cNvPr>
          <p:cNvPicPr>
            <a:picLocks noChangeAspect="1"/>
          </p:cNvPicPr>
          <p:nvPr/>
        </p:nvPicPr>
        <p:blipFill>
          <a:blip r:embed="rId8"/>
          <a:stretch>
            <a:fillRect/>
          </a:stretch>
        </p:blipFill>
        <p:spPr>
          <a:xfrm>
            <a:off x="591169" y="5828132"/>
            <a:ext cx="1450974" cy="902286"/>
          </a:xfrm>
          <a:prstGeom prst="rect">
            <a:avLst/>
          </a:prstGeom>
        </p:spPr>
      </p:pic>
    </p:spTree>
    <p:extLst>
      <p:ext uri="{BB962C8B-B14F-4D97-AF65-F5344CB8AC3E}">
        <p14:creationId xmlns:p14="http://schemas.microsoft.com/office/powerpoint/2010/main" val="30818453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72097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58611" y="65233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15225" y="530772"/>
            <a:ext cx="3829410"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659936" y="98473"/>
            <a:ext cx="2446338" cy="6629685"/>
          </a:xfrm>
          <a:prstGeom prst="rect">
            <a:avLst/>
          </a:prstGeom>
        </p:spPr>
      </p:pic>
      <p:sp>
        <p:nvSpPr>
          <p:cNvPr id="19" name="TextBox 18"/>
          <p:cNvSpPr txBox="1"/>
          <p:nvPr/>
        </p:nvSpPr>
        <p:spPr>
          <a:xfrm>
            <a:off x="171451" y="1596894"/>
            <a:ext cx="9255024" cy="4092211"/>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The Canadian media theorist </a:t>
            </a:r>
            <a:r>
              <a:rPr lang="en-US" sz="2200" b="1" dirty="0">
                <a:solidFill>
                  <a:srgbClr val="C00000"/>
                </a:solidFill>
                <a:latin typeface="Tajawal ExtraBold" panose="00000800000000000000" pitchFamily="2" charset="-78"/>
                <a:cs typeface="Tajawal ExtraBold" panose="00000800000000000000" pitchFamily="2" charset="-78"/>
              </a:rPr>
              <a:t>Marshall McLuhan </a:t>
            </a:r>
            <a:r>
              <a:rPr lang="en-US" sz="2200" dirty="0">
                <a:solidFill>
                  <a:srgbClr val="0A1F61"/>
                </a:solidFill>
                <a:latin typeface="Tajawal ExtraBold" panose="00000800000000000000" pitchFamily="2" charset="-78"/>
                <a:cs typeface="Tajawal ExtraBold" panose="00000800000000000000" pitchFamily="2" charset="-78"/>
              </a:rPr>
              <a:t>was one of the proponents of the role of </a:t>
            </a:r>
            <a:r>
              <a:rPr lang="en-US" sz="2200" b="1" dirty="0">
                <a:solidFill>
                  <a:srgbClr val="C00000"/>
                </a:solidFill>
                <a:latin typeface="Tajawal ExtraBold" panose="00000800000000000000" pitchFamily="2" charset="-78"/>
                <a:cs typeface="Tajawal ExtraBold" panose="00000800000000000000" pitchFamily="2" charset="-78"/>
              </a:rPr>
              <a:t>new media </a:t>
            </a:r>
            <a:r>
              <a:rPr lang="en-US" sz="2200" dirty="0">
                <a:solidFill>
                  <a:srgbClr val="0A1F61"/>
                </a:solidFill>
                <a:latin typeface="Tajawal ExtraBold" panose="00000800000000000000" pitchFamily="2" charset="-78"/>
                <a:cs typeface="Tajawal ExtraBold" panose="00000800000000000000" pitchFamily="2" charset="-78"/>
              </a:rPr>
              <a:t>as instruments of this kind of deep </a:t>
            </a:r>
            <a:r>
              <a:rPr lang="en-US" sz="2200" b="1" dirty="0">
                <a:solidFill>
                  <a:srgbClr val="C00000"/>
                </a:solidFill>
                <a:latin typeface="Tajawal ExtraBold" panose="00000800000000000000" pitchFamily="2" charset="-78"/>
                <a:cs typeface="Tajawal ExtraBold" panose="00000800000000000000" pitchFamily="2" charset="-78"/>
              </a:rPr>
              <a:t>social change</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According to </a:t>
            </a:r>
            <a:r>
              <a:rPr lang="en-US" sz="2200" b="1" dirty="0">
                <a:solidFill>
                  <a:srgbClr val="C00000"/>
                </a:solidFill>
                <a:latin typeface="Tajawal ExtraBold" panose="00000800000000000000" pitchFamily="2" charset="-78"/>
                <a:cs typeface="Tajawal ExtraBold" panose="00000800000000000000" pitchFamily="2" charset="-78"/>
              </a:rPr>
              <a:t>McLuhan</a:t>
            </a:r>
            <a:r>
              <a:rPr lang="en-US" sz="2200" dirty="0">
                <a:solidFill>
                  <a:srgbClr val="0A1F61"/>
                </a:solidFill>
                <a:latin typeface="Tajawal ExtraBold" panose="00000800000000000000" pitchFamily="2" charset="-78"/>
                <a:cs typeface="Tajawal ExtraBold" panose="00000800000000000000" pitchFamily="2" charset="-78"/>
              </a:rPr>
              <a:t>, electronic media were destined to transform humanity into a “</a:t>
            </a:r>
            <a:r>
              <a:rPr lang="en-US" sz="2200" b="1" dirty="0">
                <a:solidFill>
                  <a:srgbClr val="C00000"/>
                </a:solidFill>
                <a:latin typeface="Tajawal ExtraBold" panose="00000800000000000000" pitchFamily="2" charset="-78"/>
                <a:cs typeface="Tajawal ExtraBold" panose="00000800000000000000" pitchFamily="2" charset="-78"/>
              </a:rPr>
              <a:t>global village</a:t>
            </a:r>
            <a:r>
              <a:rPr lang="en-US" sz="2200" dirty="0">
                <a:solidFill>
                  <a:srgbClr val="0A1F61"/>
                </a:solidFill>
                <a:latin typeface="Tajawal ExtraBold" panose="00000800000000000000" pitchFamily="2" charset="-78"/>
                <a:cs typeface="Tajawal ExtraBold" panose="00000800000000000000" pitchFamily="2" charset="-78"/>
              </a:rPr>
              <a:t>,” by the ability to communicate in real time at a great distance provided by </a:t>
            </a:r>
            <a:r>
              <a:rPr lang="en-US" sz="2200" b="1" dirty="0">
                <a:solidFill>
                  <a:srgbClr val="C00000"/>
                </a:solidFill>
                <a:latin typeface="Tajawal ExtraBold" panose="00000800000000000000" pitchFamily="2" charset="-78"/>
                <a:cs typeface="Tajawal ExtraBold" panose="00000800000000000000" pitchFamily="2" charset="-78"/>
              </a:rPr>
              <a:t>new media</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Forms of </a:t>
            </a:r>
            <a:r>
              <a:rPr lang="en-US" sz="2200" b="1" dirty="0">
                <a:solidFill>
                  <a:srgbClr val="C00000"/>
                </a:solidFill>
                <a:latin typeface="Tajawal ExtraBold" panose="00000800000000000000" pitchFamily="2" charset="-78"/>
                <a:cs typeface="Tajawal ExtraBold" panose="00000800000000000000" pitchFamily="2" charset="-78"/>
              </a:rPr>
              <a:t>face‐to‐face relationships </a:t>
            </a:r>
            <a:r>
              <a:rPr lang="en-US" sz="2200" dirty="0">
                <a:solidFill>
                  <a:srgbClr val="0A1F61"/>
                </a:solidFill>
                <a:latin typeface="Tajawal ExtraBold" panose="00000800000000000000" pitchFamily="2" charset="-78"/>
                <a:cs typeface="Tajawal ExtraBold" panose="00000800000000000000" pitchFamily="2" charset="-78"/>
              </a:rPr>
              <a:t>that are typical of traditional societies would extend on a </a:t>
            </a:r>
            <a:r>
              <a:rPr lang="en-US" sz="2200" b="1" dirty="0">
                <a:solidFill>
                  <a:srgbClr val="C00000"/>
                </a:solidFill>
                <a:latin typeface="Tajawal ExtraBold" panose="00000800000000000000" pitchFamily="2" charset="-78"/>
                <a:cs typeface="Tajawal ExtraBold" panose="00000800000000000000" pitchFamily="2" charset="-78"/>
              </a:rPr>
              <a:t>global </a:t>
            </a:r>
            <a:r>
              <a:rPr lang="en-US" sz="2200" dirty="0">
                <a:solidFill>
                  <a:srgbClr val="0A1F61"/>
                </a:solidFill>
                <a:latin typeface="Tajawal ExtraBold" panose="00000800000000000000" pitchFamily="2" charset="-78"/>
                <a:cs typeface="Tajawal ExtraBold" panose="00000800000000000000" pitchFamily="2" charset="-78"/>
              </a:rPr>
              <a:t>scale.</a:t>
            </a:r>
            <a:endParaRPr kumimoji="0" lang="en-US" sz="220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5" name="Picture 4">
            <a:extLst>
              <a:ext uri="{FF2B5EF4-FFF2-40B4-BE49-F238E27FC236}">
                <a16:creationId xmlns:a16="http://schemas.microsoft.com/office/drawing/2014/main" id="{2A333647-B958-42E8-8467-090845E3595A}"/>
              </a:ext>
            </a:extLst>
          </p:cNvPr>
          <p:cNvPicPr>
            <a:picLocks noChangeAspect="1"/>
          </p:cNvPicPr>
          <p:nvPr/>
        </p:nvPicPr>
        <p:blipFill rotWithShape="1">
          <a:blip r:embed="rId7"/>
          <a:srcRect l="18174" r="19808"/>
          <a:stretch/>
        </p:blipFill>
        <p:spPr>
          <a:xfrm>
            <a:off x="9426475" y="558853"/>
            <a:ext cx="2897945" cy="2454373"/>
          </a:xfrm>
          <a:prstGeom prst="rect">
            <a:avLst/>
          </a:prstGeom>
        </p:spPr>
      </p:pic>
      <p:pic>
        <p:nvPicPr>
          <p:cNvPr id="6" name="Picture 5">
            <a:extLst>
              <a:ext uri="{FF2B5EF4-FFF2-40B4-BE49-F238E27FC236}">
                <a16:creationId xmlns:a16="http://schemas.microsoft.com/office/drawing/2014/main" id="{3AE449CD-0E63-34F1-DF85-8EF3A232B2B7}"/>
              </a:ext>
            </a:extLst>
          </p:cNvPr>
          <p:cNvPicPr>
            <a:picLocks noChangeAspect="1"/>
          </p:cNvPicPr>
          <p:nvPr/>
        </p:nvPicPr>
        <p:blipFill>
          <a:blip r:embed="rId8"/>
          <a:stretch>
            <a:fillRect/>
          </a:stretch>
        </p:blipFill>
        <p:spPr>
          <a:xfrm>
            <a:off x="475457" y="5833488"/>
            <a:ext cx="1450974" cy="902286"/>
          </a:xfrm>
          <a:prstGeom prst="rect">
            <a:avLst/>
          </a:prstGeom>
        </p:spPr>
      </p:pic>
    </p:spTree>
    <p:extLst>
      <p:ext uri="{BB962C8B-B14F-4D97-AF65-F5344CB8AC3E}">
        <p14:creationId xmlns:p14="http://schemas.microsoft.com/office/powerpoint/2010/main" val="36910642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7645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14990" y="652074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88367" y="586729"/>
            <a:ext cx="3799891"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690427" y="132420"/>
            <a:ext cx="2483251" cy="6627107"/>
          </a:xfrm>
          <a:prstGeom prst="rect">
            <a:avLst/>
          </a:prstGeom>
        </p:spPr>
      </p:pic>
      <p:sp>
        <p:nvSpPr>
          <p:cNvPr id="19" name="TextBox 18"/>
          <p:cNvSpPr txBox="1"/>
          <p:nvPr/>
        </p:nvSpPr>
        <p:spPr>
          <a:xfrm>
            <a:off x="585793" y="1982430"/>
            <a:ext cx="8574166" cy="2793842"/>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McLuhan</a:t>
            </a:r>
            <a:r>
              <a:rPr lang="en-US" sz="2400" dirty="0">
                <a:solidFill>
                  <a:srgbClr val="0A1F61"/>
                </a:solidFill>
                <a:latin typeface="Tajawal ExtraBold" panose="00000800000000000000" pitchFamily="2" charset="-78"/>
                <a:cs typeface="Tajawal ExtraBold" panose="00000800000000000000" pitchFamily="2" charset="-78"/>
              </a:rPr>
              <a:t> advocated the liberation from centralized and bureaucratic societies , the differences between rich and poor countries, and the birth of a “</a:t>
            </a:r>
            <a:r>
              <a:rPr lang="en-US" sz="2400" b="1" dirty="0">
                <a:solidFill>
                  <a:srgbClr val="C00000"/>
                </a:solidFill>
                <a:latin typeface="Tajawal ExtraBold" panose="00000800000000000000" pitchFamily="2" charset="-78"/>
                <a:cs typeface="Tajawal ExtraBold" panose="00000800000000000000" pitchFamily="2" charset="-78"/>
              </a:rPr>
              <a:t>global community</a:t>
            </a:r>
            <a:r>
              <a:rPr lang="en-US" sz="2400" dirty="0">
                <a:solidFill>
                  <a:srgbClr val="0A1F61"/>
                </a:solidFill>
                <a:latin typeface="Tajawal ExtraBold" panose="00000800000000000000" pitchFamily="2" charset="-78"/>
                <a:cs typeface="Tajawal ExtraBold" panose="00000800000000000000" pitchFamily="2" charset="-78"/>
              </a:rPr>
              <a:t>” .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Yet his view was too nuanced to be described simply as </a:t>
            </a:r>
            <a:r>
              <a:rPr lang="en-US" sz="2400" b="1" dirty="0">
                <a:solidFill>
                  <a:srgbClr val="C00000"/>
                </a:solidFill>
                <a:latin typeface="Tajawal ExtraBold" panose="00000800000000000000" pitchFamily="2" charset="-78"/>
                <a:cs typeface="Tajawal ExtraBold" panose="00000800000000000000" pitchFamily="2" charset="-78"/>
              </a:rPr>
              <a:t>utopian</a:t>
            </a:r>
            <a:r>
              <a:rPr lang="en-US" sz="2400" dirty="0">
                <a:solidFill>
                  <a:srgbClr val="0A1F61"/>
                </a:solidFill>
                <a:latin typeface="Tajawal ExtraBold" panose="00000800000000000000" pitchFamily="2" charset="-78"/>
                <a:cs typeface="Tajawal ExtraBold" panose="00000800000000000000" pitchFamily="2" charset="-78"/>
              </a:rPr>
              <a:t>. </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CD5CBB02-2350-473D-A298-B2B39C8E4117}"/>
              </a:ext>
            </a:extLst>
          </p:cNvPr>
          <p:cNvPicPr>
            <a:picLocks noChangeAspect="1"/>
          </p:cNvPicPr>
          <p:nvPr/>
        </p:nvPicPr>
        <p:blipFill>
          <a:blip r:embed="rId7"/>
          <a:stretch>
            <a:fillRect/>
          </a:stretch>
        </p:blipFill>
        <p:spPr>
          <a:xfrm>
            <a:off x="9652782" y="236724"/>
            <a:ext cx="2539218" cy="2539218"/>
          </a:xfrm>
          <a:prstGeom prst="rect">
            <a:avLst/>
          </a:prstGeom>
        </p:spPr>
      </p:pic>
      <p:pic>
        <p:nvPicPr>
          <p:cNvPr id="11" name="Picture 10">
            <a:extLst>
              <a:ext uri="{FF2B5EF4-FFF2-40B4-BE49-F238E27FC236}">
                <a16:creationId xmlns:a16="http://schemas.microsoft.com/office/drawing/2014/main" id="{BB3A2507-3E5E-406D-A6C2-A6166753515B}"/>
              </a:ext>
            </a:extLst>
          </p:cNvPr>
          <p:cNvPicPr>
            <a:picLocks noChangeAspect="1"/>
          </p:cNvPicPr>
          <p:nvPr/>
        </p:nvPicPr>
        <p:blipFill rotWithShape="1">
          <a:blip r:embed="rId8"/>
          <a:srcRect b="7249"/>
          <a:stretch/>
        </p:blipFill>
        <p:spPr>
          <a:xfrm>
            <a:off x="9938846" y="2828492"/>
            <a:ext cx="1986412" cy="1989818"/>
          </a:xfrm>
          <a:prstGeom prst="rect">
            <a:avLst/>
          </a:prstGeom>
        </p:spPr>
      </p:pic>
      <p:pic>
        <p:nvPicPr>
          <p:cNvPr id="5" name="Picture 4">
            <a:extLst>
              <a:ext uri="{FF2B5EF4-FFF2-40B4-BE49-F238E27FC236}">
                <a16:creationId xmlns:a16="http://schemas.microsoft.com/office/drawing/2014/main" id="{D8BFFC5B-3CA8-F8DD-8871-A81E515893C8}"/>
              </a:ext>
            </a:extLst>
          </p:cNvPr>
          <p:cNvPicPr>
            <a:picLocks noChangeAspect="1"/>
          </p:cNvPicPr>
          <p:nvPr/>
        </p:nvPicPr>
        <p:blipFill>
          <a:blip r:embed="rId9"/>
          <a:stretch>
            <a:fillRect/>
          </a:stretch>
        </p:blipFill>
        <p:spPr>
          <a:xfrm>
            <a:off x="585793" y="5823294"/>
            <a:ext cx="1450974" cy="902286"/>
          </a:xfrm>
          <a:prstGeom prst="rect">
            <a:avLst/>
          </a:prstGeom>
        </p:spPr>
      </p:pic>
    </p:spTree>
    <p:extLst>
      <p:ext uri="{BB962C8B-B14F-4D97-AF65-F5344CB8AC3E}">
        <p14:creationId xmlns:p14="http://schemas.microsoft.com/office/powerpoint/2010/main" val="4088361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8068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2362" y="572669"/>
            <a:ext cx="5496219"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33968" y="98473"/>
            <a:ext cx="2334585" cy="6457427"/>
          </a:xfrm>
          <a:prstGeom prst="rect">
            <a:avLst/>
          </a:prstGeom>
        </p:spPr>
      </p:pic>
      <p:sp>
        <p:nvSpPr>
          <p:cNvPr id="19" name="TextBox 18"/>
          <p:cNvSpPr txBox="1"/>
          <p:nvPr/>
        </p:nvSpPr>
        <p:spPr>
          <a:xfrm>
            <a:off x="158626" y="1447481"/>
            <a:ext cx="8512383" cy="3584379"/>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A group of </a:t>
            </a:r>
            <a:r>
              <a:rPr lang="en-US" sz="2200" b="1" dirty="0">
                <a:solidFill>
                  <a:srgbClr val="C00000"/>
                </a:solidFill>
                <a:latin typeface="Tajawal ExtraBold" panose="00000800000000000000" pitchFamily="2" charset="-78"/>
                <a:cs typeface="Tajawal ExtraBold" panose="00000800000000000000" pitchFamily="2" charset="-78"/>
              </a:rPr>
              <a:t>opinion leaders </a:t>
            </a:r>
            <a:r>
              <a:rPr lang="en-US" sz="2200" dirty="0">
                <a:solidFill>
                  <a:srgbClr val="0A1F61"/>
                </a:solidFill>
                <a:latin typeface="Tajawal ExtraBold" panose="00000800000000000000" pitchFamily="2" charset="-78"/>
                <a:cs typeface="Tajawal ExtraBold" panose="00000800000000000000" pitchFamily="2" charset="-78"/>
              </a:rPr>
              <a:t>such as Kevin Kelly, Nicholas Negroponte, Stewart Brand, and Chris Anderson gathered around the magazine </a:t>
            </a:r>
            <a:r>
              <a:rPr lang="en-US" sz="2200" b="1" dirty="0">
                <a:solidFill>
                  <a:srgbClr val="C00000"/>
                </a:solidFill>
                <a:latin typeface="Tajawal ExtraBold" panose="00000800000000000000" pitchFamily="2" charset="-78"/>
                <a:cs typeface="Tajawal ExtraBold" panose="00000800000000000000" pitchFamily="2" charset="-78"/>
              </a:rPr>
              <a:t>Wired</a:t>
            </a:r>
            <a:r>
              <a:rPr lang="en-US" sz="2200" dirty="0">
                <a:solidFill>
                  <a:srgbClr val="0A1F61"/>
                </a:solidFill>
                <a:latin typeface="Tajawal ExtraBold" panose="00000800000000000000" pitchFamily="2" charset="-78"/>
                <a:cs typeface="Tajawal ExtraBold" panose="00000800000000000000" pitchFamily="2" charset="-78"/>
              </a:rPr>
              <a:t>, founded in 1993, and events such as </a:t>
            </a:r>
            <a:r>
              <a:rPr lang="en-US" sz="2200" b="1" dirty="0">
                <a:solidFill>
                  <a:srgbClr val="C00000"/>
                </a:solidFill>
                <a:latin typeface="Tajawal ExtraBold" panose="00000800000000000000" pitchFamily="2" charset="-78"/>
                <a:cs typeface="Tajawal ExtraBold" panose="00000800000000000000" pitchFamily="2" charset="-78"/>
              </a:rPr>
              <a:t>TED conferences </a:t>
            </a:r>
            <a:r>
              <a:rPr lang="en-US" sz="2200" dirty="0">
                <a:solidFill>
                  <a:srgbClr val="0A1F61"/>
                </a:solidFill>
                <a:latin typeface="Tajawal ExtraBold" panose="00000800000000000000" pitchFamily="2" charset="-78"/>
                <a:cs typeface="Tajawal ExtraBold" panose="00000800000000000000" pitchFamily="2" charset="-78"/>
              </a:rPr>
              <a:t>(Technology, Entertainment, and Design).</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They began to articulate a </a:t>
            </a:r>
            <a:r>
              <a:rPr lang="en-US" sz="2200" b="1" dirty="0">
                <a:solidFill>
                  <a:srgbClr val="C00000"/>
                </a:solidFill>
                <a:latin typeface="Tajawal ExtraBold" panose="00000800000000000000" pitchFamily="2" charset="-78"/>
                <a:cs typeface="Tajawal ExtraBold" panose="00000800000000000000" pitchFamily="2" charset="-78"/>
              </a:rPr>
              <a:t>vision</a:t>
            </a:r>
            <a:r>
              <a:rPr lang="en-US" sz="2200" dirty="0">
                <a:solidFill>
                  <a:srgbClr val="0A1F61"/>
                </a:solidFill>
                <a:latin typeface="Tajawal ExtraBold" panose="00000800000000000000" pitchFamily="2" charset="-78"/>
                <a:cs typeface="Tajawal ExtraBold" panose="00000800000000000000" pitchFamily="2" charset="-78"/>
              </a:rPr>
              <a:t> that derived from the culture that was already widespread within the entrepreneurial circles of </a:t>
            </a:r>
            <a:r>
              <a:rPr lang="en-US" sz="2200" b="1" dirty="0">
                <a:solidFill>
                  <a:srgbClr val="C00000"/>
                </a:solidFill>
                <a:latin typeface="Tajawal ExtraBold" panose="00000800000000000000" pitchFamily="2" charset="-78"/>
                <a:cs typeface="Tajawal ExtraBold" panose="00000800000000000000" pitchFamily="2" charset="-78"/>
              </a:rPr>
              <a:t>Silicon Valley</a:t>
            </a:r>
            <a:r>
              <a:rPr lang="en-US" sz="2200" dirty="0">
                <a:solidFill>
                  <a:srgbClr val="0A1F61"/>
                </a:solidFill>
                <a:latin typeface="Tajawal ExtraBold" panose="00000800000000000000" pitchFamily="2" charset="-78"/>
                <a:cs typeface="Tajawal ExtraBold" panose="00000800000000000000" pitchFamily="2" charset="-78"/>
              </a:rPr>
              <a:t>, located south of </a:t>
            </a:r>
            <a:r>
              <a:rPr lang="en-US" sz="2200" b="1" dirty="0">
                <a:solidFill>
                  <a:srgbClr val="0A1F61"/>
                </a:solidFill>
                <a:latin typeface="Tajawal ExtraBold" panose="00000800000000000000" pitchFamily="2" charset="-78"/>
                <a:cs typeface="Tajawal ExtraBold" panose="00000800000000000000" pitchFamily="2" charset="-78"/>
              </a:rPr>
              <a:t>San Francisco in California</a:t>
            </a:r>
            <a:r>
              <a:rPr lang="en-US" sz="2200" dirty="0">
                <a:solidFill>
                  <a:srgbClr val="0A1F61"/>
                </a:solidFill>
                <a:latin typeface="Tajawal ExtraBold" panose="00000800000000000000" pitchFamily="2" charset="-78"/>
                <a:cs typeface="Tajawal ExtraBold" panose="00000800000000000000" pitchFamily="2" charset="-78"/>
              </a:rPr>
              <a:t>. </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EA819A9E-DEE4-4D3E-AFE8-E978F756D278}"/>
              </a:ext>
            </a:extLst>
          </p:cNvPr>
          <p:cNvPicPr>
            <a:picLocks noChangeAspect="1"/>
          </p:cNvPicPr>
          <p:nvPr/>
        </p:nvPicPr>
        <p:blipFill>
          <a:blip r:embed="rId7"/>
          <a:stretch>
            <a:fillRect/>
          </a:stretch>
        </p:blipFill>
        <p:spPr>
          <a:xfrm>
            <a:off x="10035790" y="49301"/>
            <a:ext cx="1930940" cy="2678761"/>
          </a:xfrm>
          <a:prstGeom prst="rect">
            <a:avLst/>
          </a:prstGeom>
        </p:spPr>
      </p:pic>
      <p:pic>
        <p:nvPicPr>
          <p:cNvPr id="6" name="Picture 5">
            <a:extLst>
              <a:ext uri="{FF2B5EF4-FFF2-40B4-BE49-F238E27FC236}">
                <a16:creationId xmlns:a16="http://schemas.microsoft.com/office/drawing/2014/main" id="{8AF5A6A0-8D24-4C96-9FA5-5FECF483608E}"/>
              </a:ext>
            </a:extLst>
          </p:cNvPr>
          <p:cNvPicPr>
            <a:picLocks noChangeAspect="1"/>
          </p:cNvPicPr>
          <p:nvPr/>
        </p:nvPicPr>
        <p:blipFill rotWithShape="1">
          <a:blip r:embed="rId8"/>
          <a:srcRect l="17922" t="29785" r="7672" b="-1"/>
          <a:stretch/>
        </p:blipFill>
        <p:spPr>
          <a:xfrm>
            <a:off x="8699022" y="2785339"/>
            <a:ext cx="3541594" cy="1620437"/>
          </a:xfrm>
          <a:prstGeom prst="rect">
            <a:avLst/>
          </a:prstGeom>
        </p:spPr>
      </p:pic>
      <p:pic>
        <p:nvPicPr>
          <p:cNvPr id="11" name="Picture 10">
            <a:extLst>
              <a:ext uri="{FF2B5EF4-FFF2-40B4-BE49-F238E27FC236}">
                <a16:creationId xmlns:a16="http://schemas.microsoft.com/office/drawing/2014/main" id="{668D3248-1FD3-439A-B0AF-DA6C803B45D6}"/>
              </a:ext>
            </a:extLst>
          </p:cNvPr>
          <p:cNvPicPr>
            <a:picLocks noChangeAspect="1"/>
          </p:cNvPicPr>
          <p:nvPr/>
        </p:nvPicPr>
        <p:blipFill>
          <a:blip r:embed="rId9"/>
          <a:stretch>
            <a:fillRect/>
          </a:stretch>
        </p:blipFill>
        <p:spPr>
          <a:xfrm>
            <a:off x="3366714" y="5031859"/>
            <a:ext cx="3192684" cy="1789723"/>
          </a:xfrm>
          <a:prstGeom prst="rect">
            <a:avLst/>
          </a:prstGeom>
        </p:spPr>
      </p:pic>
      <p:pic>
        <p:nvPicPr>
          <p:cNvPr id="12" name="Picture 11">
            <a:extLst>
              <a:ext uri="{FF2B5EF4-FFF2-40B4-BE49-F238E27FC236}">
                <a16:creationId xmlns:a16="http://schemas.microsoft.com/office/drawing/2014/main" id="{46EBA07B-5198-D244-04AD-9A38EB93760B}"/>
              </a:ext>
            </a:extLst>
          </p:cNvPr>
          <p:cNvPicPr>
            <a:picLocks noChangeAspect="1"/>
          </p:cNvPicPr>
          <p:nvPr/>
        </p:nvPicPr>
        <p:blipFill>
          <a:blip r:embed="rId10"/>
          <a:stretch>
            <a:fillRect/>
          </a:stretch>
        </p:blipFill>
        <p:spPr>
          <a:xfrm>
            <a:off x="475457" y="5832287"/>
            <a:ext cx="1450974" cy="902286"/>
          </a:xfrm>
          <a:prstGeom prst="rect">
            <a:avLst/>
          </a:prstGeom>
        </p:spPr>
      </p:pic>
    </p:spTree>
    <p:extLst>
      <p:ext uri="{BB962C8B-B14F-4D97-AF65-F5344CB8AC3E}">
        <p14:creationId xmlns:p14="http://schemas.microsoft.com/office/powerpoint/2010/main" val="13833754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78446" y="296773"/>
            <a:ext cx="556760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77228" y="491485"/>
            <a:ext cx="3995437"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919695" y="98473"/>
            <a:ext cx="2186580" cy="6457427"/>
          </a:xfrm>
          <a:prstGeom prst="rect">
            <a:avLst/>
          </a:prstGeom>
        </p:spPr>
      </p:pic>
      <p:sp>
        <p:nvSpPr>
          <p:cNvPr id="19" name="TextBox 18"/>
          <p:cNvSpPr txBox="1"/>
          <p:nvPr/>
        </p:nvSpPr>
        <p:spPr>
          <a:xfrm>
            <a:off x="394882" y="1693587"/>
            <a:ext cx="8170132"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They were painting </a:t>
            </a:r>
            <a:r>
              <a:rPr lang="en-US" sz="2400" b="1" dirty="0">
                <a:solidFill>
                  <a:srgbClr val="C00000"/>
                </a:solidFill>
                <a:latin typeface="Tajawal ExtraBold" panose="00000800000000000000" pitchFamily="2" charset="-78"/>
                <a:cs typeface="Tajawal ExtraBold" panose="00000800000000000000" pitchFamily="2" charset="-78"/>
              </a:rPr>
              <a:t>digital networks </a:t>
            </a:r>
            <a:r>
              <a:rPr lang="en-US" sz="2400" dirty="0">
                <a:solidFill>
                  <a:srgbClr val="0A1F61"/>
                </a:solidFill>
                <a:latin typeface="Tajawal ExtraBold" panose="00000800000000000000" pitchFamily="2" charset="-78"/>
                <a:cs typeface="Tajawal ExtraBold" panose="00000800000000000000" pitchFamily="2" charset="-78"/>
              </a:rPr>
              <a:t>as technologies that allow the spatial and bureaucratic barriers that characterize nation‐states to be transcended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In this vision, the </a:t>
            </a:r>
            <a:r>
              <a:rPr lang="en-US" sz="2400" b="1" dirty="0">
                <a:solidFill>
                  <a:srgbClr val="C00000"/>
                </a:solidFill>
                <a:latin typeface="Tajawal ExtraBold" panose="00000800000000000000" pitchFamily="2" charset="-78"/>
                <a:cs typeface="Tajawal ExtraBold" panose="00000800000000000000" pitchFamily="2" charset="-78"/>
              </a:rPr>
              <a:t>individual</a:t>
            </a:r>
            <a:r>
              <a:rPr lang="en-US" sz="2400" dirty="0">
                <a:solidFill>
                  <a:srgbClr val="0A1F61"/>
                </a:solidFill>
                <a:latin typeface="Tajawal ExtraBold" panose="00000800000000000000" pitchFamily="2" charset="-78"/>
                <a:cs typeface="Tajawal ExtraBold" panose="00000800000000000000" pitchFamily="2" charset="-78"/>
              </a:rPr>
              <a:t> is a consumer or an entrepreneur who lives in a space and market </a:t>
            </a:r>
            <a:r>
              <a:rPr lang="en-US" sz="2400" b="1" dirty="0">
                <a:solidFill>
                  <a:srgbClr val="C00000"/>
                </a:solidFill>
                <a:latin typeface="Tajawal ExtraBold" panose="00000800000000000000" pitchFamily="2" charset="-78"/>
                <a:cs typeface="Tajawal ExtraBold" panose="00000800000000000000" pitchFamily="2" charset="-78"/>
              </a:rPr>
              <a:t>freed</a:t>
            </a:r>
            <a:r>
              <a:rPr lang="en-US" sz="2400" dirty="0">
                <a:solidFill>
                  <a:srgbClr val="0A1F61"/>
                </a:solidFill>
                <a:latin typeface="Tajawal ExtraBold" panose="00000800000000000000" pitchFamily="2" charset="-78"/>
                <a:cs typeface="Tajawal ExtraBold" panose="00000800000000000000" pitchFamily="2" charset="-78"/>
              </a:rPr>
              <a:t> from the influence of the </a:t>
            </a:r>
            <a:r>
              <a:rPr lang="en-US" sz="2400" b="1" dirty="0">
                <a:solidFill>
                  <a:srgbClr val="C00000"/>
                </a:solidFill>
                <a:latin typeface="Tajawal ExtraBold" panose="00000800000000000000" pitchFamily="2" charset="-78"/>
                <a:cs typeface="Tajawal ExtraBold" panose="00000800000000000000" pitchFamily="2" charset="-78"/>
              </a:rPr>
              <a:t>state</a:t>
            </a:r>
            <a:r>
              <a:rPr lang="en-US" sz="2400" dirty="0">
                <a:solidFill>
                  <a:srgbClr val="0A1F61"/>
                </a:solidFill>
                <a:latin typeface="Tajawal ExtraBold" panose="00000800000000000000" pitchFamily="2" charset="-78"/>
                <a:cs typeface="Tajawal ExtraBold" panose="00000800000000000000" pitchFamily="2" charset="-78"/>
              </a:rPr>
              <a:t>. </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1" name="Picture 10">
            <a:extLst>
              <a:ext uri="{FF2B5EF4-FFF2-40B4-BE49-F238E27FC236}">
                <a16:creationId xmlns:a16="http://schemas.microsoft.com/office/drawing/2014/main" id="{5D15A963-26EE-4782-9E1F-5B799FFAA941}"/>
              </a:ext>
            </a:extLst>
          </p:cNvPr>
          <p:cNvPicPr>
            <a:picLocks noChangeAspect="1"/>
          </p:cNvPicPr>
          <p:nvPr/>
        </p:nvPicPr>
        <p:blipFill rotWithShape="1">
          <a:blip r:embed="rId7"/>
          <a:srcRect l="41329"/>
          <a:stretch/>
        </p:blipFill>
        <p:spPr>
          <a:xfrm>
            <a:off x="8905885" y="1467835"/>
            <a:ext cx="3411334" cy="2249429"/>
          </a:xfrm>
          <a:prstGeom prst="rect">
            <a:avLst/>
          </a:prstGeom>
        </p:spPr>
      </p:pic>
      <p:pic>
        <p:nvPicPr>
          <p:cNvPr id="5" name="Picture 4">
            <a:extLst>
              <a:ext uri="{FF2B5EF4-FFF2-40B4-BE49-F238E27FC236}">
                <a16:creationId xmlns:a16="http://schemas.microsoft.com/office/drawing/2014/main" id="{09E334A7-DEF9-31BA-ED68-A3832574B0D8}"/>
              </a:ext>
            </a:extLst>
          </p:cNvPr>
          <p:cNvPicPr>
            <a:picLocks noChangeAspect="1"/>
          </p:cNvPicPr>
          <p:nvPr/>
        </p:nvPicPr>
        <p:blipFill>
          <a:blip r:embed="rId8"/>
          <a:stretch>
            <a:fillRect/>
          </a:stretch>
        </p:blipFill>
        <p:spPr>
          <a:xfrm>
            <a:off x="475457" y="5832287"/>
            <a:ext cx="1450974" cy="902286"/>
          </a:xfrm>
          <a:prstGeom prst="rect">
            <a:avLst/>
          </a:prstGeom>
        </p:spPr>
      </p:pic>
    </p:spTree>
    <p:extLst>
      <p:ext uri="{BB962C8B-B14F-4D97-AF65-F5344CB8AC3E}">
        <p14:creationId xmlns:p14="http://schemas.microsoft.com/office/powerpoint/2010/main" val="6906601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7083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05781" y="538336"/>
            <a:ext cx="3995019"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665157" y="125798"/>
            <a:ext cx="2550760" cy="6457427"/>
          </a:xfrm>
          <a:prstGeom prst="rect">
            <a:avLst/>
          </a:prstGeom>
        </p:spPr>
      </p:pic>
      <p:sp>
        <p:nvSpPr>
          <p:cNvPr id="19" name="TextBox 18"/>
          <p:cNvSpPr txBox="1"/>
          <p:nvPr/>
        </p:nvSpPr>
        <p:spPr>
          <a:xfrm>
            <a:off x="339291" y="1809611"/>
            <a:ext cx="8224742"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in 1996 the influential manifesto </a:t>
            </a:r>
            <a:r>
              <a:rPr lang="en-US" sz="2400" b="1" dirty="0">
                <a:solidFill>
                  <a:srgbClr val="C00000"/>
                </a:solidFill>
                <a:latin typeface="Tajawal ExtraBold" panose="00000800000000000000" pitchFamily="2" charset="-78"/>
                <a:cs typeface="Tajawal ExtraBold" panose="00000800000000000000" pitchFamily="2" charset="-78"/>
              </a:rPr>
              <a:t>A Declaration of the Independence of Cyberspace</a:t>
            </a:r>
            <a:r>
              <a:rPr lang="en-US" sz="2400" dirty="0">
                <a:solidFill>
                  <a:srgbClr val="0A1F61"/>
                </a:solidFill>
                <a:latin typeface="Tajawal ExtraBold" panose="00000800000000000000" pitchFamily="2" charset="-78"/>
                <a:cs typeface="Tajawal ExtraBold" panose="00000800000000000000" pitchFamily="2" charset="-78"/>
              </a:rPr>
              <a:t> described </a:t>
            </a:r>
            <a:r>
              <a:rPr lang="en-US" sz="2400" b="1" dirty="0">
                <a:solidFill>
                  <a:srgbClr val="0A1F61"/>
                </a:solidFill>
                <a:latin typeface="Tajawal ExtraBold" panose="00000800000000000000" pitchFamily="2" charset="-78"/>
                <a:cs typeface="Tajawal ExtraBold" panose="00000800000000000000" pitchFamily="2" charset="-78"/>
              </a:rPr>
              <a:t>digital networks as free </a:t>
            </a:r>
            <a:r>
              <a:rPr lang="en-US" sz="2400" dirty="0">
                <a:solidFill>
                  <a:srgbClr val="0A1F61"/>
                </a:solidFill>
                <a:latin typeface="Tajawal ExtraBold" panose="00000800000000000000" pitchFamily="2" charset="-78"/>
                <a:cs typeface="Tajawal ExtraBold" panose="00000800000000000000" pitchFamily="2" charset="-78"/>
              </a:rPr>
              <a:t>from government control and censorship: “We are creating a world where anyone, anywhere may express his or her beliefs, no matter how singular, without fear of being coerced into silence or conformity” . </a:t>
            </a:r>
          </a:p>
        </p:txBody>
      </p:sp>
      <p:pic>
        <p:nvPicPr>
          <p:cNvPr id="5" name="Picture 4">
            <a:extLst>
              <a:ext uri="{FF2B5EF4-FFF2-40B4-BE49-F238E27FC236}">
                <a16:creationId xmlns:a16="http://schemas.microsoft.com/office/drawing/2014/main" id="{0B9122F6-5383-4AA7-BBDF-ACBAC6EDF444}"/>
              </a:ext>
            </a:extLst>
          </p:cNvPr>
          <p:cNvPicPr>
            <a:picLocks noChangeAspect="1"/>
          </p:cNvPicPr>
          <p:nvPr/>
        </p:nvPicPr>
        <p:blipFill>
          <a:blip r:embed="rId7"/>
          <a:stretch>
            <a:fillRect/>
          </a:stretch>
        </p:blipFill>
        <p:spPr>
          <a:xfrm>
            <a:off x="8916183" y="1382369"/>
            <a:ext cx="3328400" cy="2263312"/>
          </a:xfrm>
          <a:prstGeom prst="rect">
            <a:avLst/>
          </a:prstGeom>
        </p:spPr>
      </p:pic>
      <p:pic>
        <p:nvPicPr>
          <p:cNvPr id="6" name="Picture 5">
            <a:extLst>
              <a:ext uri="{FF2B5EF4-FFF2-40B4-BE49-F238E27FC236}">
                <a16:creationId xmlns:a16="http://schemas.microsoft.com/office/drawing/2014/main" id="{B4E47F7F-9B84-659E-5299-5389FBF7C4B1}"/>
              </a:ext>
            </a:extLst>
          </p:cNvPr>
          <p:cNvPicPr>
            <a:picLocks noChangeAspect="1"/>
          </p:cNvPicPr>
          <p:nvPr/>
        </p:nvPicPr>
        <p:blipFill>
          <a:blip r:embed="rId8"/>
          <a:stretch>
            <a:fillRect/>
          </a:stretch>
        </p:blipFill>
        <p:spPr>
          <a:xfrm>
            <a:off x="512926" y="5887521"/>
            <a:ext cx="1450974" cy="902286"/>
          </a:xfrm>
          <a:prstGeom prst="rect">
            <a:avLst/>
          </a:prstGeom>
        </p:spPr>
      </p:pic>
    </p:spTree>
    <p:extLst>
      <p:ext uri="{BB962C8B-B14F-4D97-AF65-F5344CB8AC3E}">
        <p14:creationId xmlns:p14="http://schemas.microsoft.com/office/powerpoint/2010/main" val="299199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7083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05781" y="538336"/>
            <a:ext cx="3995019"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665157" y="125798"/>
            <a:ext cx="2550760" cy="6457427"/>
          </a:xfrm>
          <a:prstGeom prst="rect">
            <a:avLst/>
          </a:prstGeom>
        </p:spPr>
      </p:pic>
      <p:sp>
        <p:nvSpPr>
          <p:cNvPr id="19" name="TextBox 18"/>
          <p:cNvSpPr txBox="1"/>
          <p:nvPr/>
        </p:nvSpPr>
        <p:spPr>
          <a:xfrm>
            <a:off x="168176" y="1755080"/>
            <a:ext cx="8361424"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wave of </a:t>
            </a:r>
            <a:r>
              <a:rPr lang="en-US" sz="2400" b="1" dirty="0">
                <a:solidFill>
                  <a:srgbClr val="C00000"/>
                </a:solidFill>
                <a:latin typeface="Tajawal ExtraBold" panose="00000800000000000000" pitchFamily="2" charset="-78"/>
                <a:cs typeface="Tajawal ExtraBold" panose="00000800000000000000" pitchFamily="2" charset="-78"/>
              </a:rPr>
              <a:t>techno‐libertarianism </a:t>
            </a:r>
            <a:r>
              <a:rPr lang="en-US" sz="2400" dirty="0">
                <a:solidFill>
                  <a:srgbClr val="0A1F61"/>
                </a:solidFill>
                <a:latin typeface="Tajawal ExtraBold" panose="00000800000000000000" pitchFamily="2" charset="-78"/>
                <a:cs typeface="Tajawal ExtraBold" panose="00000800000000000000" pitchFamily="2" charset="-78"/>
              </a:rPr>
              <a:t>was later summarized in the formula “</a:t>
            </a:r>
            <a:r>
              <a:rPr lang="en-US" sz="2400" b="1" dirty="0">
                <a:solidFill>
                  <a:srgbClr val="C00000"/>
                </a:solidFill>
                <a:latin typeface="Tajawal ExtraBold" panose="00000800000000000000" pitchFamily="2" charset="-78"/>
                <a:cs typeface="Tajawal ExtraBold" panose="00000800000000000000" pitchFamily="2" charset="-78"/>
              </a:rPr>
              <a:t>Californian Ideology</a:t>
            </a:r>
            <a:r>
              <a:rPr lang="en-US" sz="2400" dirty="0">
                <a:solidFill>
                  <a:srgbClr val="0A1F61"/>
                </a:solidFill>
                <a:latin typeface="Tajawal ExtraBold" panose="00000800000000000000" pitchFamily="2" charset="-78"/>
                <a:cs typeface="Tajawal ExtraBold" panose="00000800000000000000" pitchFamily="2" charset="-78"/>
              </a:rPr>
              <a:t>,” a denunciation of the view that the spread of the internet will lead to widespread access to knowledge and information and thus erase differences between consumers and producers, workers and employers, and state and citizens.</a:t>
            </a:r>
          </a:p>
        </p:txBody>
      </p:sp>
      <p:pic>
        <p:nvPicPr>
          <p:cNvPr id="6" name="Picture 5">
            <a:extLst>
              <a:ext uri="{FF2B5EF4-FFF2-40B4-BE49-F238E27FC236}">
                <a16:creationId xmlns:a16="http://schemas.microsoft.com/office/drawing/2014/main" id="{EC65E2D3-EA11-445E-ADA2-6675E29ED4A5}"/>
              </a:ext>
            </a:extLst>
          </p:cNvPr>
          <p:cNvPicPr>
            <a:picLocks noChangeAspect="1"/>
          </p:cNvPicPr>
          <p:nvPr/>
        </p:nvPicPr>
        <p:blipFill rotWithShape="1">
          <a:blip r:embed="rId7"/>
          <a:srcRect t="16105" b="18812"/>
          <a:stretch/>
        </p:blipFill>
        <p:spPr>
          <a:xfrm>
            <a:off x="8723213" y="1378634"/>
            <a:ext cx="3468788" cy="2257625"/>
          </a:xfrm>
          <a:prstGeom prst="rect">
            <a:avLst/>
          </a:prstGeom>
        </p:spPr>
      </p:pic>
      <p:pic>
        <p:nvPicPr>
          <p:cNvPr id="5" name="Picture 4">
            <a:extLst>
              <a:ext uri="{FF2B5EF4-FFF2-40B4-BE49-F238E27FC236}">
                <a16:creationId xmlns:a16="http://schemas.microsoft.com/office/drawing/2014/main" id="{AC3D82D8-5DAF-27F9-62D4-78609163F2DD}"/>
              </a:ext>
            </a:extLst>
          </p:cNvPr>
          <p:cNvPicPr>
            <a:picLocks noChangeAspect="1"/>
          </p:cNvPicPr>
          <p:nvPr/>
        </p:nvPicPr>
        <p:blipFill>
          <a:blip r:embed="rId8"/>
          <a:stretch>
            <a:fillRect/>
          </a:stretch>
        </p:blipFill>
        <p:spPr>
          <a:xfrm>
            <a:off x="416441" y="5898488"/>
            <a:ext cx="1450974" cy="902286"/>
          </a:xfrm>
          <a:prstGeom prst="rect">
            <a:avLst/>
          </a:prstGeom>
        </p:spPr>
      </p:pic>
    </p:spTree>
    <p:extLst>
      <p:ext uri="{BB962C8B-B14F-4D97-AF65-F5344CB8AC3E}">
        <p14:creationId xmlns:p14="http://schemas.microsoft.com/office/powerpoint/2010/main" val="20452476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79273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2834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24113" y="555952"/>
            <a:ext cx="4343767"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56953" y="98473"/>
            <a:ext cx="2949321" cy="6457427"/>
          </a:xfrm>
          <a:prstGeom prst="rect">
            <a:avLst/>
          </a:prstGeom>
        </p:spPr>
      </p:pic>
      <p:sp>
        <p:nvSpPr>
          <p:cNvPr id="19" name="TextBox 18"/>
          <p:cNvSpPr txBox="1"/>
          <p:nvPr/>
        </p:nvSpPr>
        <p:spPr>
          <a:xfrm>
            <a:off x="357107" y="1667492"/>
            <a:ext cx="8588902"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formula has been used to criticize the idea, widespread in </a:t>
            </a:r>
            <a:r>
              <a:rPr lang="en-US" sz="2400" b="1" dirty="0">
                <a:solidFill>
                  <a:srgbClr val="C00000"/>
                </a:solidFill>
                <a:latin typeface="Tajawal ExtraBold" panose="00000800000000000000" pitchFamily="2" charset="-78"/>
                <a:cs typeface="Tajawal ExtraBold" panose="00000800000000000000" pitchFamily="2" charset="-78"/>
              </a:rPr>
              <a:t>Silicon Valley capitalism,</a:t>
            </a:r>
            <a:r>
              <a:rPr lang="en-US" sz="2400" dirty="0">
                <a:solidFill>
                  <a:srgbClr val="0A1F61"/>
                </a:solidFill>
                <a:latin typeface="Tajawal ExtraBold" panose="00000800000000000000" pitchFamily="2" charset="-78"/>
                <a:cs typeface="Tajawal ExtraBold" panose="00000800000000000000" pitchFamily="2" charset="-78"/>
              </a:rPr>
              <a:t> according to which the free flow of information will bring about political democratization, while an economy based on hi‐tech companies will open new possibilities for enrichment for those with the necessary flexibility and entrepreneurial spirit .</a:t>
            </a:r>
          </a:p>
        </p:txBody>
      </p:sp>
      <p:pic>
        <p:nvPicPr>
          <p:cNvPr id="5" name="Picture 4">
            <a:extLst>
              <a:ext uri="{FF2B5EF4-FFF2-40B4-BE49-F238E27FC236}">
                <a16:creationId xmlns:a16="http://schemas.microsoft.com/office/drawing/2014/main" id="{445F26F7-20A7-45D7-8ACC-ABB1FF067BCA}"/>
              </a:ext>
            </a:extLst>
          </p:cNvPr>
          <p:cNvPicPr>
            <a:picLocks noChangeAspect="1"/>
          </p:cNvPicPr>
          <p:nvPr/>
        </p:nvPicPr>
        <p:blipFill>
          <a:blip r:embed="rId7"/>
          <a:stretch>
            <a:fillRect/>
          </a:stretch>
        </p:blipFill>
        <p:spPr>
          <a:xfrm>
            <a:off x="9049004" y="743159"/>
            <a:ext cx="3160371" cy="2196987"/>
          </a:xfrm>
          <a:prstGeom prst="rect">
            <a:avLst/>
          </a:prstGeom>
        </p:spPr>
      </p:pic>
      <p:pic>
        <p:nvPicPr>
          <p:cNvPr id="6" name="Picture 5">
            <a:extLst>
              <a:ext uri="{FF2B5EF4-FFF2-40B4-BE49-F238E27FC236}">
                <a16:creationId xmlns:a16="http://schemas.microsoft.com/office/drawing/2014/main" id="{31476D08-CBC1-3A64-544D-2C2D9D980354}"/>
              </a:ext>
            </a:extLst>
          </p:cNvPr>
          <p:cNvPicPr>
            <a:picLocks noChangeAspect="1"/>
          </p:cNvPicPr>
          <p:nvPr/>
        </p:nvPicPr>
        <p:blipFill>
          <a:blip r:embed="rId8"/>
          <a:stretch>
            <a:fillRect/>
          </a:stretch>
        </p:blipFill>
        <p:spPr>
          <a:xfrm>
            <a:off x="475457" y="5832287"/>
            <a:ext cx="1450974" cy="902286"/>
          </a:xfrm>
          <a:prstGeom prst="rect">
            <a:avLst/>
          </a:prstGeom>
        </p:spPr>
      </p:pic>
    </p:spTree>
    <p:extLst>
      <p:ext uri="{BB962C8B-B14F-4D97-AF65-F5344CB8AC3E}">
        <p14:creationId xmlns:p14="http://schemas.microsoft.com/office/powerpoint/2010/main" val="19544078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97561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532063" y="619761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65403" y="555952"/>
            <a:ext cx="3935397"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623024" y="98473"/>
            <a:ext cx="2483250" cy="6457427"/>
          </a:xfrm>
          <a:prstGeom prst="rect">
            <a:avLst/>
          </a:prstGeom>
        </p:spPr>
      </p:pic>
      <p:sp>
        <p:nvSpPr>
          <p:cNvPr id="19" name="TextBox 18"/>
          <p:cNvSpPr txBox="1"/>
          <p:nvPr/>
        </p:nvSpPr>
        <p:spPr>
          <a:xfrm>
            <a:off x="21600" y="1396619"/>
            <a:ext cx="9390479" cy="4879926"/>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Although the concept of a </a:t>
            </a:r>
            <a:r>
              <a:rPr lang="en-US" sz="2100" b="1" dirty="0">
                <a:solidFill>
                  <a:srgbClr val="C00000"/>
                </a:solidFill>
                <a:latin typeface="Tajawal ExtraBold" panose="00000800000000000000" pitchFamily="2" charset="-78"/>
                <a:cs typeface="Tajawal ExtraBold" panose="00000800000000000000" pitchFamily="2" charset="-78"/>
              </a:rPr>
              <a:t>Californian Ideology </a:t>
            </a:r>
            <a:r>
              <a:rPr lang="en-US" sz="2100" dirty="0">
                <a:solidFill>
                  <a:srgbClr val="0A1F61"/>
                </a:solidFill>
                <a:latin typeface="Tajawal ExtraBold" panose="00000800000000000000" pitchFamily="2" charset="-78"/>
                <a:cs typeface="Tajawal ExtraBold" panose="00000800000000000000" pitchFamily="2" charset="-78"/>
              </a:rPr>
              <a:t>seemed to exacerbate the internet’s </a:t>
            </a:r>
            <a:r>
              <a:rPr lang="en-US" sz="2100" b="1" dirty="0">
                <a:solidFill>
                  <a:srgbClr val="C00000"/>
                </a:solidFill>
                <a:latin typeface="Tajawal ExtraBold" panose="00000800000000000000" pitchFamily="2" charset="-78"/>
                <a:cs typeface="Tajawal ExtraBold" panose="00000800000000000000" pitchFamily="2" charset="-78"/>
              </a:rPr>
              <a:t>liberating</a:t>
            </a:r>
            <a:r>
              <a:rPr lang="en-US" sz="2100" dirty="0">
                <a:solidFill>
                  <a:srgbClr val="0A1F61"/>
                </a:solidFill>
                <a:latin typeface="Tajawal ExtraBold" panose="00000800000000000000" pitchFamily="2" charset="-78"/>
                <a:cs typeface="Tajawal ExtraBold" panose="00000800000000000000" pitchFamily="2" charset="-78"/>
              </a:rPr>
              <a:t> potential, it also allowed the importance of </a:t>
            </a:r>
            <a:r>
              <a:rPr lang="en-US" sz="2100" b="1" dirty="0">
                <a:solidFill>
                  <a:srgbClr val="C00000"/>
                </a:solidFill>
                <a:latin typeface="Tajawal ExtraBold" panose="00000800000000000000" pitchFamily="2" charset="-78"/>
                <a:cs typeface="Tajawal ExtraBold" panose="00000800000000000000" pitchFamily="2" charset="-78"/>
              </a:rPr>
              <a:t>radical movements</a:t>
            </a:r>
            <a:r>
              <a:rPr lang="en-US" sz="2100" dirty="0">
                <a:solidFill>
                  <a:srgbClr val="0A1F61"/>
                </a:solidFill>
                <a:latin typeface="Tajawal ExtraBold" panose="00000800000000000000" pitchFamily="2" charset="-78"/>
                <a:cs typeface="Tajawal ExtraBold" panose="00000800000000000000" pitchFamily="2" charset="-78"/>
              </a:rPr>
              <a:t> and ideas in the development of the </a:t>
            </a:r>
            <a:r>
              <a:rPr lang="en-US" sz="2100" b="1" dirty="0">
                <a:solidFill>
                  <a:srgbClr val="C00000"/>
                </a:solidFill>
                <a:latin typeface="Tajawal ExtraBold" panose="00000800000000000000" pitchFamily="2" charset="-78"/>
                <a:cs typeface="Tajawal ExtraBold" panose="00000800000000000000" pitchFamily="2" charset="-78"/>
              </a:rPr>
              <a:t>digital economy </a:t>
            </a:r>
            <a:r>
              <a:rPr lang="en-US" sz="2100" dirty="0">
                <a:solidFill>
                  <a:srgbClr val="0A1F61"/>
                </a:solidFill>
                <a:latin typeface="Tajawal ExtraBold" panose="00000800000000000000" pitchFamily="2" charset="-78"/>
                <a:cs typeface="Tajawal ExtraBold" panose="00000800000000000000" pitchFamily="2" charset="-78"/>
              </a:rPr>
              <a:t>to be grasped.</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One can focus on how specific groups linked to the evolution of </a:t>
            </a:r>
            <a:r>
              <a:rPr lang="en-US" sz="2100" b="1" dirty="0">
                <a:solidFill>
                  <a:srgbClr val="C00000"/>
                </a:solidFill>
                <a:latin typeface="Tajawal ExtraBold" panose="00000800000000000000" pitchFamily="2" charset="-78"/>
                <a:cs typeface="Tajawal ExtraBold" panose="00000800000000000000" pitchFamily="2" charset="-78"/>
              </a:rPr>
              <a:t>digital media </a:t>
            </a:r>
            <a:r>
              <a:rPr lang="en-US" sz="2100" dirty="0">
                <a:solidFill>
                  <a:srgbClr val="0A1F61"/>
                </a:solidFill>
                <a:latin typeface="Tajawal ExtraBold" panose="00000800000000000000" pitchFamily="2" charset="-78"/>
                <a:cs typeface="Tajawal ExtraBold" panose="00000800000000000000" pitchFamily="2" charset="-78"/>
              </a:rPr>
              <a:t>have been crucial </a:t>
            </a:r>
            <a:r>
              <a:rPr lang="en-US" sz="2100" b="1" dirty="0">
                <a:solidFill>
                  <a:srgbClr val="C00000"/>
                </a:solidFill>
                <a:latin typeface="Tajawal ExtraBold" panose="00000800000000000000" pitchFamily="2" charset="-78"/>
                <a:cs typeface="Tajawal ExtraBold" panose="00000800000000000000" pitchFamily="2" charset="-78"/>
              </a:rPr>
              <a:t>actors</a:t>
            </a:r>
            <a:r>
              <a:rPr lang="en-US" sz="2100" dirty="0">
                <a:solidFill>
                  <a:srgbClr val="0A1F61"/>
                </a:solidFill>
                <a:latin typeface="Tajawal ExtraBold" panose="00000800000000000000" pitchFamily="2" charset="-78"/>
                <a:cs typeface="Tajawal ExtraBold" panose="00000800000000000000" pitchFamily="2" charset="-78"/>
              </a:rPr>
              <a:t> in the evolution of contemporary digital technologies while infusing them with their </a:t>
            </a:r>
            <a:r>
              <a:rPr lang="en-US" sz="2100" b="1" dirty="0">
                <a:solidFill>
                  <a:srgbClr val="0A1F61"/>
                </a:solidFill>
                <a:latin typeface="Tajawal ExtraBold" panose="00000800000000000000" pitchFamily="2" charset="-78"/>
                <a:cs typeface="Tajawal ExtraBold" panose="00000800000000000000" pitchFamily="2" charset="-78"/>
              </a:rPr>
              <a:t>political</a:t>
            </a:r>
            <a:r>
              <a:rPr lang="en-US" sz="2100" dirty="0">
                <a:solidFill>
                  <a:srgbClr val="0A1F61"/>
                </a:solidFill>
                <a:latin typeface="Tajawal ExtraBold" panose="00000800000000000000" pitchFamily="2" charset="-78"/>
                <a:cs typeface="Tajawal ExtraBold" panose="00000800000000000000" pitchFamily="2" charset="-78"/>
              </a:rPr>
              <a:t> ideas. </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For example, by intervening in designing and repurposing computers and networks </a:t>
            </a:r>
            <a:r>
              <a:rPr lang="en-US" sz="2100" b="1" dirty="0">
                <a:solidFill>
                  <a:srgbClr val="C00000"/>
                </a:solidFill>
                <a:latin typeface="Tajawal ExtraBold" panose="00000800000000000000" pitchFamily="2" charset="-78"/>
                <a:cs typeface="Tajawal ExtraBold" panose="00000800000000000000" pitchFamily="2" charset="-78"/>
              </a:rPr>
              <a:t>hacker</a:t>
            </a:r>
            <a:r>
              <a:rPr lang="en-US" sz="2100" dirty="0">
                <a:solidFill>
                  <a:srgbClr val="0A1F61"/>
                </a:solidFill>
                <a:latin typeface="Tajawal ExtraBold" panose="00000800000000000000" pitchFamily="2" charset="-78"/>
                <a:cs typeface="Tajawal ExtraBold" panose="00000800000000000000" pitchFamily="2" charset="-78"/>
              </a:rPr>
              <a:t> communities can intervene in and redefine the </a:t>
            </a:r>
            <a:r>
              <a:rPr lang="en-US" sz="2100" b="1" dirty="0">
                <a:solidFill>
                  <a:srgbClr val="0A1F61"/>
                </a:solidFill>
                <a:latin typeface="Tajawal ExtraBold" panose="00000800000000000000" pitchFamily="2" charset="-78"/>
                <a:cs typeface="Tajawal ExtraBold" panose="00000800000000000000" pitchFamily="2" charset="-78"/>
              </a:rPr>
              <a:t>political</a:t>
            </a:r>
            <a:r>
              <a:rPr lang="en-US" sz="2100" dirty="0">
                <a:solidFill>
                  <a:srgbClr val="0A1F61"/>
                </a:solidFill>
                <a:latin typeface="Tajawal ExtraBold" panose="00000800000000000000" pitchFamily="2" charset="-78"/>
                <a:cs typeface="Tajawal ExtraBold" panose="00000800000000000000" pitchFamily="2" charset="-78"/>
              </a:rPr>
              <a:t> sphere.</a:t>
            </a:r>
            <a:endParaRPr kumimoji="0" lang="en-US" sz="21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5D3EFE39-F922-4CE5-BB18-04ADAC955A0A}"/>
              </a:ext>
            </a:extLst>
          </p:cNvPr>
          <p:cNvPicPr>
            <a:picLocks noChangeAspect="1"/>
          </p:cNvPicPr>
          <p:nvPr/>
        </p:nvPicPr>
        <p:blipFill rotWithShape="1">
          <a:blip r:embed="rId7"/>
          <a:srcRect b="11029"/>
          <a:stretch/>
        </p:blipFill>
        <p:spPr>
          <a:xfrm>
            <a:off x="9476204" y="302100"/>
            <a:ext cx="2751371" cy="2321693"/>
          </a:xfrm>
          <a:prstGeom prst="rect">
            <a:avLst/>
          </a:prstGeom>
        </p:spPr>
      </p:pic>
      <p:pic>
        <p:nvPicPr>
          <p:cNvPr id="6" name="Picture 5">
            <a:extLst>
              <a:ext uri="{FF2B5EF4-FFF2-40B4-BE49-F238E27FC236}">
                <a16:creationId xmlns:a16="http://schemas.microsoft.com/office/drawing/2014/main" id="{E1666F2A-3B82-3E3B-D421-6C2F5B6A53EB}"/>
              </a:ext>
            </a:extLst>
          </p:cNvPr>
          <p:cNvPicPr>
            <a:picLocks noChangeAspect="1"/>
          </p:cNvPicPr>
          <p:nvPr/>
        </p:nvPicPr>
        <p:blipFill>
          <a:blip r:embed="rId8"/>
          <a:stretch>
            <a:fillRect/>
          </a:stretch>
        </p:blipFill>
        <p:spPr>
          <a:xfrm>
            <a:off x="303655" y="6204451"/>
            <a:ext cx="1005239" cy="625106"/>
          </a:xfrm>
          <a:prstGeom prst="rect">
            <a:avLst/>
          </a:prstGeom>
        </p:spPr>
      </p:pic>
    </p:spTree>
    <p:extLst>
      <p:ext uri="{BB962C8B-B14F-4D97-AF65-F5344CB8AC3E}">
        <p14:creationId xmlns:p14="http://schemas.microsoft.com/office/powerpoint/2010/main" val="2192081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82086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990540" y="6144635"/>
            <a:ext cx="9465463" cy="195803"/>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09451" y="552574"/>
            <a:ext cx="4132026"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 The Global Village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10016197" y="-27434"/>
            <a:ext cx="2301021" cy="6912868"/>
          </a:xfrm>
          <a:prstGeom prst="rect">
            <a:avLst/>
          </a:prstGeom>
        </p:spPr>
      </p:pic>
      <p:pic>
        <p:nvPicPr>
          <p:cNvPr id="10" name="Picture 9"/>
          <p:cNvPicPr>
            <a:picLocks noChangeAspect="1"/>
          </p:cNvPicPr>
          <p:nvPr/>
        </p:nvPicPr>
        <p:blipFill>
          <a:blip r:embed="rId6"/>
          <a:stretch>
            <a:fillRect/>
          </a:stretch>
        </p:blipFill>
        <p:spPr>
          <a:xfrm>
            <a:off x="9466980" y="98473"/>
            <a:ext cx="2639294" cy="6457427"/>
          </a:xfrm>
          <a:prstGeom prst="rect">
            <a:avLst/>
          </a:prstGeom>
        </p:spPr>
      </p:pic>
      <p:sp>
        <p:nvSpPr>
          <p:cNvPr id="19" name="TextBox 18"/>
          <p:cNvSpPr txBox="1"/>
          <p:nvPr/>
        </p:nvSpPr>
        <p:spPr>
          <a:xfrm>
            <a:off x="281633" y="2016797"/>
            <a:ext cx="7653124" cy="2239844"/>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very </a:t>
            </a:r>
            <a:r>
              <a:rPr lang="en-US" sz="2400" b="1" dirty="0">
                <a:solidFill>
                  <a:srgbClr val="C00000"/>
                </a:solidFill>
                <a:latin typeface="Tajawal ExtraBold" panose="00000800000000000000" pitchFamily="2" charset="-78"/>
                <a:cs typeface="Tajawal ExtraBold" panose="00000800000000000000" pitchFamily="2" charset="-78"/>
              </a:rPr>
              <a:t>informational capitalism </a:t>
            </a:r>
            <a:r>
              <a:rPr lang="en-US" sz="2400" dirty="0">
                <a:solidFill>
                  <a:srgbClr val="0A1F61"/>
                </a:solidFill>
                <a:latin typeface="Tajawal ExtraBold" panose="00000800000000000000" pitchFamily="2" charset="-78"/>
                <a:cs typeface="Tajawal ExtraBold" panose="00000800000000000000" pitchFamily="2" charset="-78"/>
              </a:rPr>
              <a:t>described by Castells has been said to be based on </a:t>
            </a:r>
            <a:r>
              <a:rPr lang="en-US" sz="2400" b="1" dirty="0">
                <a:solidFill>
                  <a:srgbClr val="C00000"/>
                </a:solidFill>
                <a:latin typeface="Tajawal ExtraBold" panose="00000800000000000000" pitchFamily="2" charset="-78"/>
                <a:cs typeface="Tajawal ExtraBold" panose="00000800000000000000" pitchFamily="2" charset="-78"/>
              </a:rPr>
              <a:t>cultural</a:t>
            </a:r>
            <a:r>
              <a:rPr lang="en-US" sz="2400" dirty="0">
                <a:solidFill>
                  <a:srgbClr val="0A1F61"/>
                </a:solidFill>
                <a:latin typeface="Tajawal ExtraBold" panose="00000800000000000000" pitchFamily="2" charset="-78"/>
                <a:cs typeface="Tajawal ExtraBold" panose="00000800000000000000" pitchFamily="2" charset="-78"/>
              </a:rPr>
              <a:t> foundations that are quite different from those of </a:t>
            </a:r>
            <a:r>
              <a:rPr lang="en-US" sz="2400" b="1" dirty="0">
                <a:solidFill>
                  <a:srgbClr val="C00000"/>
                </a:solidFill>
                <a:latin typeface="Tajawal ExtraBold" panose="00000800000000000000" pitchFamily="2" charset="-78"/>
                <a:cs typeface="Tajawal ExtraBold" panose="00000800000000000000" pitchFamily="2" charset="-78"/>
              </a:rPr>
              <a:t>industrial</a:t>
            </a:r>
            <a:r>
              <a:rPr lang="en-US" sz="2400" dirty="0">
                <a:solidFill>
                  <a:srgbClr val="0A1F61"/>
                </a:solidFill>
                <a:latin typeface="Tajawal ExtraBold" panose="00000800000000000000" pitchFamily="2" charset="-78"/>
                <a:cs typeface="Tajawal ExtraBold" panose="00000800000000000000" pitchFamily="2" charset="-78"/>
              </a:rPr>
              <a:t> capitalism.</a:t>
            </a:r>
            <a:endPar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5" name="Picture 4">
            <a:extLst>
              <a:ext uri="{FF2B5EF4-FFF2-40B4-BE49-F238E27FC236}">
                <a16:creationId xmlns:a16="http://schemas.microsoft.com/office/drawing/2014/main" id="{3088A53F-E4C5-4C92-A1E2-3C2B21A49FB3}"/>
              </a:ext>
            </a:extLst>
          </p:cNvPr>
          <p:cNvPicPr>
            <a:picLocks noChangeAspect="1"/>
          </p:cNvPicPr>
          <p:nvPr/>
        </p:nvPicPr>
        <p:blipFill rotWithShape="1">
          <a:blip r:embed="rId7"/>
          <a:srcRect l="12754" r="15184"/>
          <a:stretch/>
        </p:blipFill>
        <p:spPr>
          <a:xfrm>
            <a:off x="8005821" y="814184"/>
            <a:ext cx="4132026" cy="3228975"/>
          </a:xfrm>
          <a:prstGeom prst="rect">
            <a:avLst/>
          </a:prstGeom>
        </p:spPr>
      </p:pic>
      <p:pic>
        <p:nvPicPr>
          <p:cNvPr id="6" name="Picture 5">
            <a:extLst>
              <a:ext uri="{FF2B5EF4-FFF2-40B4-BE49-F238E27FC236}">
                <a16:creationId xmlns:a16="http://schemas.microsoft.com/office/drawing/2014/main" id="{8781CD42-6590-6E35-C2FB-5F05AC3C465A}"/>
              </a:ext>
            </a:extLst>
          </p:cNvPr>
          <p:cNvPicPr>
            <a:picLocks noChangeAspect="1"/>
          </p:cNvPicPr>
          <p:nvPr/>
        </p:nvPicPr>
        <p:blipFill>
          <a:blip r:embed="rId8"/>
          <a:stretch>
            <a:fillRect/>
          </a:stretch>
        </p:blipFill>
        <p:spPr>
          <a:xfrm>
            <a:off x="773455" y="5653614"/>
            <a:ext cx="1450974" cy="902286"/>
          </a:xfrm>
          <a:prstGeom prst="rect">
            <a:avLst/>
          </a:prstGeom>
        </p:spPr>
      </p:pic>
    </p:spTree>
    <p:extLst>
      <p:ext uri="{BB962C8B-B14F-4D97-AF65-F5344CB8AC3E}">
        <p14:creationId xmlns:p14="http://schemas.microsoft.com/office/powerpoint/2010/main" val="14143032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8361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1845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58456" y="523684"/>
            <a:ext cx="3368891"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 Conclusion</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5"/>
          <a:stretch>
            <a:fillRect/>
          </a:stretch>
        </p:blipFill>
        <p:spPr>
          <a:xfrm>
            <a:off x="10621107" y="-27434"/>
            <a:ext cx="1696111" cy="6912868"/>
          </a:xfrm>
          <a:prstGeom prst="rect">
            <a:avLst/>
          </a:prstGeom>
        </p:spPr>
      </p:pic>
      <p:pic>
        <p:nvPicPr>
          <p:cNvPr id="10" name="Picture 9"/>
          <p:cNvPicPr>
            <a:picLocks noChangeAspect="1"/>
          </p:cNvPicPr>
          <p:nvPr/>
        </p:nvPicPr>
        <p:blipFill>
          <a:blip r:embed="rId6"/>
          <a:stretch>
            <a:fillRect/>
          </a:stretch>
        </p:blipFill>
        <p:spPr>
          <a:xfrm>
            <a:off x="10059666" y="200286"/>
            <a:ext cx="2171934" cy="6457427"/>
          </a:xfrm>
          <a:prstGeom prst="rect">
            <a:avLst/>
          </a:prstGeom>
        </p:spPr>
      </p:pic>
      <p:sp>
        <p:nvSpPr>
          <p:cNvPr id="19" name="TextBox 18"/>
          <p:cNvSpPr txBox="1"/>
          <p:nvPr/>
        </p:nvSpPr>
        <p:spPr>
          <a:xfrm>
            <a:off x="107945" y="1519215"/>
            <a:ext cx="9234893" cy="4611519"/>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b="1" dirty="0">
                <a:solidFill>
                  <a:srgbClr val="C00000"/>
                </a:solidFill>
                <a:latin typeface="Tajawal ExtraBold" panose="00000800000000000000" pitchFamily="2" charset="-78"/>
                <a:cs typeface="Tajawal ExtraBold" panose="00000800000000000000" pitchFamily="2" charset="-78"/>
              </a:rPr>
              <a:t>Technological determinism</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approach understands technology as an </a:t>
            </a:r>
            <a:r>
              <a:rPr lang="en-US" b="1" dirty="0">
                <a:solidFill>
                  <a:srgbClr val="C00000"/>
                </a:solidFill>
                <a:latin typeface="Tajawal ExtraBold" panose="00000800000000000000" pitchFamily="2" charset="-78"/>
                <a:cs typeface="Tajawal ExtraBold" panose="00000800000000000000" pitchFamily="2" charset="-78"/>
              </a:rPr>
              <a:t>independent force </a:t>
            </a:r>
            <a:r>
              <a:rPr lang="en-US" dirty="0">
                <a:solidFill>
                  <a:srgbClr val="0A1F61"/>
                </a:solidFill>
                <a:latin typeface="Tajawal ExtraBold" panose="00000800000000000000" pitchFamily="2" charset="-78"/>
                <a:cs typeface="Tajawal ExtraBold" panose="00000800000000000000" pitchFamily="2" charset="-78"/>
              </a:rPr>
              <a:t>that can determine the development of a </a:t>
            </a:r>
            <a:r>
              <a:rPr lang="en-US" b="1" dirty="0">
                <a:solidFill>
                  <a:srgbClr val="C00000"/>
                </a:solidFill>
                <a:latin typeface="Tajawal ExtraBold" panose="00000800000000000000" pitchFamily="2" charset="-78"/>
                <a:cs typeface="Tajawal ExtraBold" panose="00000800000000000000" pitchFamily="2" charset="-78"/>
              </a:rPr>
              <a:t>society.</a:t>
            </a:r>
          </a:p>
          <a:p>
            <a:pPr marL="285750" lvl="0" indent="-285750" algn="just">
              <a:lnSpc>
                <a:spcPct val="150000"/>
              </a:lnSpc>
              <a:buFont typeface="Arial" pitchFamily="34" charset="0"/>
              <a:buChar char="•"/>
              <a:defRPr/>
            </a:pPr>
            <a:r>
              <a:rPr lang="en-US" b="1" dirty="0">
                <a:solidFill>
                  <a:srgbClr val="C00000"/>
                </a:solidFill>
                <a:latin typeface="Tajawal ExtraBold" panose="00000800000000000000" pitchFamily="2" charset="-78"/>
                <a:cs typeface="Tajawal ExtraBold" panose="00000800000000000000" pitchFamily="2" charset="-78"/>
              </a:rPr>
              <a:t>The social construction of technology</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approach suggests that the development, structure, and significance of a </a:t>
            </a:r>
            <a:r>
              <a:rPr lang="en-US" b="1" dirty="0">
                <a:solidFill>
                  <a:srgbClr val="C00000"/>
                </a:solidFill>
                <a:latin typeface="Tajawal ExtraBold" panose="00000800000000000000" pitchFamily="2" charset="-78"/>
                <a:cs typeface="Tajawal ExtraBold" panose="00000800000000000000" pitchFamily="2" charset="-78"/>
              </a:rPr>
              <a:t>technology</a:t>
            </a:r>
            <a:r>
              <a:rPr lang="en-US" dirty="0">
                <a:solidFill>
                  <a:srgbClr val="0A1F61"/>
                </a:solidFill>
                <a:latin typeface="Tajawal ExtraBold" panose="00000800000000000000" pitchFamily="2" charset="-78"/>
                <a:cs typeface="Tajawal ExtraBold" panose="00000800000000000000" pitchFamily="2" charset="-78"/>
              </a:rPr>
              <a:t> depends on the </a:t>
            </a:r>
            <a:r>
              <a:rPr lang="en-US" b="1" dirty="0">
                <a:solidFill>
                  <a:srgbClr val="0A1F61"/>
                </a:solidFill>
                <a:latin typeface="Tajawal ExtraBold" panose="00000800000000000000" pitchFamily="2" charset="-78"/>
                <a:cs typeface="Tajawal ExtraBold" panose="00000800000000000000" pitchFamily="2" charset="-78"/>
              </a:rPr>
              <a:t>strength, needs, and values </a:t>
            </a:r>
            <a:r>
              <a:rPr lang="en-US" dirty="0">
                <a:solidFill>
                  <a:srgbClr val="0A1F61"/>
                </a:solidFill>
                <a:latin typeface="Tajawal ExtraBold" panose="00000800000000000000" pitchFamily="2" charset="-78"/>
                <a:cs typeface="Tajawal ExtraBold" panose="00000800000000000000" pitchFamily="2" charset="-78"/>
              </a:rPr>
              <a:t>of the </a:t>
            </a:r>
            <a:r>
              <a:rPr lang="en-US" b="1" dirty="0">
                <a:solidFill>
                  <a:srgbClr val="C00000"/>
                </a:solidFill>
                <a:latin typeface="Tajawal ExtraBold" panose="00000800000000000000" pitchFamily="2" charset="-78"/>
                <a:cs typeface="Tajawal ExtraBold" panose="00000800000000000000" pitchFamily="2" charset="-78"/>
              </a:rPr>
              <a:t>social groups </a:t>
            </a:r>
            <a:r>
              <a:rPr lang="en-US" dirty="0">
                <a:solidFill>
                  <a:srgbClr val="0A1F61"/>
                </a:solidFill>
                <a:latin typeface="Tajawal ExtraBold" panose="00000800000000000000" pitchFamily="2" charset="-78"/>
                <a:cs typeface="Tajawal ExtraBold" panose="00000800000000000000" pitchFamily="2" charset="-78"/>
              </a:rPr>
              <a:t>that promote and design it.</a:t>
            </a:r>
          </a:p>
          <a:p>
            <a:pPr marL="285750" lvl="0" indent="-285750" algn="just">
              <a:lnSpc>
                <a:spcPct val="150000"/>
              </a:lnSpc>
              <a:buFont typeface="Arial" pitchFamily="34" charset="0"/>
              <a:buChar char="•"/>
              <a:defRPr/>
            </a:pPr>
            <a:r>
              <a:rPr lang="en-US" b="1" dirty="0">
                <a:solidFill>
                  <a:srgbClr val="C00000"/>
                </a:solidFill>
                <a:latin typeface="Tajawal ExtraBold" panose="00000800000000000000" pitchFamily="2" charset="-78"/>
                <a:cs typeface="Tajawal ExtraBold" panose="00000800000000000000" pitchFamily="2" charset="-78"/>
              </a:rPr>
              <a:t>Technologies </a:t>
            </a:r>
            <a:r>
              <a:rPr lang="en-US" dirty="0">
                <a:solidFill>
                  <a:srgbClr val="0A1F61"/>
                </a:solidFill>
                <a:latin typeface="Tajawal ExtraBold" panose="00000800000000000000" pitchFamily="2" charset="-78"/>
                <a:cs typeface="Tajawal ExtraBold" panose="00000800000000000000" pitchFamily="2" charset="-78"/>
              </a:rPr>
              <a:t>are</a:t>
            </a:r>
            <a:r>
              <a:rPr lang="en-US" b="1" dirty="0">
                <a:solidFill>
                  <a:srgbClr val="C00000"/>
                </a:solidFill>
                <a:latin typeface="Tajawal ExtraBold" panose="00000800000000000000" pitchFamily="2" charset="-78"/>
                <a:cs typeface="Tajawal ExtraBold" panose="00000800000000000000" pitchFamily="2" charset="-78"/>
              </a:rPr>
              <a:t> not neutral </a:t>
            </a:r>
            <a:r>
              <a:rPr lang="en-US" dirty="0">
                <a:solidFill>
                  <a:srgbClr val="0A1F61"/>
                </a:solidFill>
                <a:latin typeface="Tajawal ExtraBold" panose="00000800000000000000" pitchFamily="2" charset="-78"/>
                <a:cs typeface="Tajawal ExtraBold" panose="00000800000000000000" pitchFamily="2" charset="-78"/>
              </a:rPr>
              <a:t>but rather have a </a:t>
            </a:r>
            <a:r>
              <a:rPr lang="en-US" b="1" dirty="0">
                <a:solidFill>
                  <a:srgbClr val="C00000"/>
                </a:solidFill>
                <a:latin typeface="Tajawal ExtraBold" panose="00000800000000000000" pitchFamily="2" charset="-78"/>
                <a:cs typeface="Tajawal ExtraBold" panose="00000800000000000000" pitchFamily="2" charset="-78"/>
              </a:rPr>
              <a:t>“politics</a:t>
            </a:r>
            <a:r>
              <a:rPr lang="en-US" dirty="0">
                <a:solidFill>
                  <a:srgbClr val="C00000"/>
                </a:solidFill>
                <a:latin typeface="Tajawal ExtraBold" panose="00000800000000000000" pitchFamily="2" charset="-78"/>
                <a:cs typeface="Tajawal ExtraBold" panose="00000800000000000000" pitchFamily="2" charset="-78"/>
              </a:rPr>
              <a:t>.”</a:t>
            </a:r>
            <a:r>
              <a:rPr lang="en-US"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Similar approaches also recognize the active role of </a:t>
            </a:r>
            <a:r>
              <a:rPr lang="en-US" b="1" dirty="0">
                <a:solidFill>
                  <a:srgbClr val="C00000"/>
                </a:solidFill>
                <a:latin typeface="Tajawal ExtraBold" panose="00000800000000000000" pitchFamily="2" charset="-78"/>
                <a:cs typeface="Tajawal ExtraBold" panose="00000800000000000000" pitchFamily="2" charset="-78"/>
              </a:rPr>
              <a:t>users</a:t>
            </a:r>
            <a:r>
              <a:rPr lang="en-US" dirty="0">
                <a:solidFill>
                  <a:srgbClr val="0A1F61"/>
                </a:solidFill>
                <a:latin typeface="Tajawal ExtraBold" panose="00000800000000000000" pitchFamily="2" charset="-78"/>
                <a:cs typeface="Tajawal ExtraBold" panose="00000800000000000000" pitchFamily="2" charset="-78"/>
              </a:rPr>
              <a:t> of technologies repurpose, modify, and resist technology. </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Scholars have also noted the existence of “</a:t>
            </a:r>
            <a:r>
              <a:rPr lang="en-US" b="1" dirty="0">
                <a:solidFill>
                  <a:srgbClr val="C00000"/>
                </a:solidFill>
                <a:latin typeface="Tajawal ExtraBold" panose="00000800000000000000" pitchFamily="2" charset="-78"/>
                <a:cs typeface="Tajawal ExtraBold" panose="00000800000000000000" pitchFamily="2" charset="-78"/>
              </a:rPr>
              <a:t>superusers</a:t>
            </a:r>
            <a:r>
              <a:rPr lang="en-US" dirty="0">
                <a:solidFill>
                  <a:srgbClr val="0A1F61"/>
                </a:solidFill>
                <a:latin typeface="Tajawal ExtraBold" panose="00000800000000000000" pitchFamily="2" charset="-78"/>
                <a:cs typeface="Tajawal ExtraBold" panose="00000800000000000000" pitchFamily="2" charset="-78"/>
              </a:rPr>
              <a:t>” with specific technical skills and professional positions. </a:t>
            </a:r>
          </a:p>
          <a:p>
            <a:pPr marL="285750" lvl="0" indent="-285750" algn="just">
              <a:lnSpc>
                <a:spcPct val="150000"/>
              </a:lnSpc>
              <a:buFont typeface="Arial"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Electronic media were destined to transform humanity into a “</a:t>
            </a:r>
            <a:r>
              <a:rPr lang="en-US" b="1" dirty="0">
                <a:solidFill>
                  <a:srgbClr val="C00000"/>
                </a:solidFill>
                <a:latin typeface="Tajawal ExtraBold" panose="00000800000000000000" pitchFamily="2" charset="-78"/>
                <a:cs typeface="Tajawal ExtraBold" panose="00000800000000000000" pitchFamily="2" charset="-78"/>
              </a:rPr>
              <a:t>global village”</a:t>
            </a: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a:extLst>
              <a:ext uri="{FF2B5EF4-FFF2-40B4-BE49-F238E27FC236}">
                <a16:creationId xmlns:a16="http://schemas.microsoft.com/office/drawing/2014/main" id="{67D5CAFE-BA5A-408E-BC91-C80D91D33FED}"/>
              </a:ext>
            </a:extLst>
          </p:cNvPr>
          <p:cNvPicPr>
            <a:picLocks noChangeAspect="1"/>
          </p:cNvPicPr>
          <p:nvPr/>
        </p:nvPicPr>
        <p:blipFill>
          <a:blip r:embed="rId7"/>
          <a:stretch>
            <a:fillRect/>
          </a:stretch>
        </p:blipFill>
        <p:spPr>
          <a:xfrm>
            <a:off x="9428564" y="397229"/>
            <a:ext cx="2843398" cy="1807593"/>
          </a:xfrm>
          <a:prstGeom prst="rect">
            <a:avLst/>
          </a:prstGeom>
        </p:spPr>
      </p:pic>
      <p:pic>
        <p:nvPicPr>
          <p:cNvPr id="6" name="Picture 5">
            <a:extLst>
              <a:ext uri="{FF2B5EF4-FFF2-40B4-BE49-F238E27FC236}">
                <a16:creationId xmlns:a16="http://schemas.microsoft.com/office/drawing/2014/main" id="{AEDCBCEE-455F-C67F-6DC7-C24B41697CCE}"/>
              </a:ext>
            </a:extLst>
          </p:cNvPr>
          <p:cNvPicPr>
            <a:picLocks noChangeAspect="1"/>
          </p:cNvPicPr>
          <p:nvPr/>
        </p:nvPicPr>
        <p:blipFill>
          <a:blip r:embed="rId8"/>
          <a:stretch>
            <a:fillRect/>
          </a:stretch>
        </p:blipFill>
        <p:spPr>
          <a:xfrm>
            <a:off x="655972" y="6050497"/>
            <a:ext cx="1089943" cy="677779"/>
          </a:xfrm>
          <a:prstGeom prst="rect">
            <a:avLst/>
          </a:prstGeom>
        </p:spPr>
      </p:pic>
    </p:spTree>
    <p:extLst>
      <p:ext uri="{BB962C8B-B14F-4D97-AF65-F5344CB8AC3E}">
        <p14:creationId xmlns:p14="http://schemas.microsoft.com/office/powerpoint/2010/main" val="40692884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rot="10800000">
            <a:off x="-79023"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Picture 3"/>
          <p:cNvPicPr>
            <a:picLocks noChangeAspect="1"/>
          </p:cNvPicPr>
          <p:nvPr/>
        </p:nvPicPr>
        <p:blipFill rotWithShape="1">
          <a:blip r:embed="rId2"/>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3"/>
          <a:stretch>
            <a:fillRect/>
          </a:stretch>
        </p:blipFill>
        <p:spPr>
          <a:xfrm>
            <a:off x="0" y="514630"/>
            <a:ext cx="6714451" cy="1972334"/>
          </a:xfrm>
          <a:prstGeom prst="rect">
            <a:avLst/>
          </a:prstGeom>
        </p:spPr>
      </p:pic>
      <p:pic>
        <p:nvPicPr>
          <p:cNvPr id="13" name="Picture 12"/>
          <p:cNvPicPr>
            <a:picLocks noChangeAspect="1"/>
          </p:cNvPicPr>
          <p:nvPr/>
        </p:nvPicPr>
        <p:blipFill>
          <a:blip r:embed="rId4"/>
          <a:stretch>
            <a:fillRect/>
          </a:stretch>
        </p:blipFill>
        <p:spPr>
          <a:xfrm>
            <a:off x="6433777" y="3125529"/>
            <a:ext cx="5882401" cy="1034667"/>
          </a:xfrm>
          <a:prstGeom prst="rect">
            <a:avLst/>
          </a:prstGeom>
        </p:spPr>
      </p:pic>
      <p:sp>
        <p:nvSpPr>
          <p:cNvPr id="14" name="TextBox 13"/>
          <p:cNvSpPr txBox="1"/>
          <p:nvPr/>
        </p:nvSpPr>
        <p:spPr>
          <a:xfrm>
            <a:off x="230292" y="972465"/>
            <a:ext cx="5865708" cy="769441"/>
          </a:xfrm>
          <a:prstGeom prst="rect">
            <a:avLst/>
          </a:prstGeom>
          <a:noFill/>
        </p:spPr>
        <p:txBody>
          <a:bodyPr wrap="none" rtlCol="0">
            <a:spAutoFit/>
          </a:bodyPr>
          <a:lstStyle/>
          <a:p>
            <a:r>
              <a:rPr lang="en-US" sz="4400" dirty="0">
                <a:solidFill>
                  <a:prstClr val="white"/>
                </a:solidFill>
                <a:latin typeface="Tajawal Medium" panose="00000600000000000000" pitchFamily="2" charset="-78"/>
                <a:cs typeface="Tajawal Medium" panose="00000600000000000000" pitchFamily="2" charset="-78"/>
              </a:rPr>
              <a:t>Thank you for listening</a:t>
            </a:r>
            <a:endParaRPr lang="en-US" sz="44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3142207" cy="954107"/>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DGM 711</a:t>
            </a:r>
          </a:p>
          <a:p>
            <a:r>
              <a:rPr lang="en-US" sz="2800" dirty="0">
                <a:solidFill>
                  <a:prstClr val="white"/>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CF1363BA-43D9-351C-F309-D3F962638606}"/>
              </a:ext>
            </a:extLst>
          </p:cNvPr>
          <p:cNvPicPr>
            <a:picLocks noChangeAspect="1"/>
          </p:cNvPicPr>
          <p:nvPr/>
        </p:nvPicPr>
        <p:blipFill>
          <a:blip r:embed="rId5"/>
          <a:stretch>
            <a:fillRect/>
          </a:stretch>
        </p:blipFill>
        <p:spPr>
          <a:xfrm>
            <a:off x="1026505" y="4995081"/>
            <a:ext cx="2168195" cy="1348289"/>
          </a:xfrm>
          <a:prstGeom prst="rect">
            <a:avLst/>
          </a:prstGeom>
        </p:spPr>
      </p:pic>
    </p:spTree>
    <p:extLst>
      <p:ext uri="{BB962C8B-B14F-4D97-AF65-F5344CB8AC3E}">
        <p14:creationId xmlns:p14="http://schemas.microsoft.com/office/powerpoint/2010/main" val="1249550409"/>
      </p:ext>
    </p:extLst>
  </p:cSld>
  <p:clrMapOvr>
    <a:masterClrMapping/>
  </p:clrMapOvr>
  <mc:AlternateContent xmlns:mc="http://schemas.openxmlformats.org/markup-compatibility/2006" xmlns:p14="http://schemas.microsoft.com/office/powerpoint/2010/main">
    <mc:Choice Requires="p14">
      <p:transition spd="slow" p14:dur="2000" advTm="3256"/>
    </mc:Choice>
    <mc:Fallback xmlns="">
      <p:transition spd="slow" advTm="325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6075</TotalTime>
  <Words>3111</Words>
  <Application>Microsoft Office PowerPoint</Application>
  <PresentationFormat>Widescreen</PresentationFormat>
  <Paragraphs>232</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ShereenKedwany</cp:lastModifiedBy>
  <cp:revision>1112</cp:revision>
  <dcterms:created xsi:type="dcterms:W3CDTF">2021-08-03T13:03:26Z</dcterms:created>
  <dcterms:modified xsi:type="dcterms:W3CDTF">2024-06-09T11:36:18Z</dcterms:modified>
</cp:coreProperties>
</file>