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13" r:id="rId3"/>
    <p:sldId id="256" r:id="rId4"/>
    <p:sldId id="481" r:id="rId5"/>
    <p:sldId id="500" r:id="rId6"/>
    <p:sldId id="556" r:id="rId7"/>
    <p:sldId id="532"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498" r:id="rId32"/>
    <p:sldId id="499" r:id="rId33"/>
    <p:sldId id="527" r:id="rId34"/>
    <p:sldId id="528" r:id="rId35"/>
    <p:sldId id="529" r:id="rId36"/>
    <p:sldId id="530" r:id="rId37"/>
    <p:sldId id="53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481"/>
            <p14:sldId id="500"/>
            <p14:sldId id="556"/>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5.png"/><Relationship Id="rId7"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527581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2D3956"/>
                </a:solidFill>
                <a:latin typeface="Tajawal Medium" panose="00000600000000000000" pitchFamily="2" charset="-78"/>
                <a:cs typeface="Tajawal Medium" panose="00000600000000000000" pitchFamily="2" charset="-78"/>
              </a:rPr>
              <a:t>Project Initiation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670"/>
    </mc:Choice>
    <mc:Fallback xmlns="">
      <p:transition spd="slow" advTm="6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Outcomes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3107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rgbClr val="FF0000"/>
                </a:solidFill>
                <a:effectLst/>
                <a:latin typeface="Calibri" panose="020F0502020204030204" pitchFamily="34" charset="0"/>
              </a:rPr>
              <a:t>At the end of this chapter, students should be able to:</a:t>
            </a:r>
            <a:endParaRPr lang="en-US" sz="3600" b="1" dirty="0">
              <a:solidFill>
                <a:srgbClr val="FF0000"/>
              </a:solidFill>
              <a:effectLst/>
            </a:endParaRPr>
          </a:p>
          <a:p>
            <a:pPr algn="l">
              <a:buFont typeface="Arial" panose="020B0604020202020204" pitchFamily="34" charset="0"/>
              <a:buChar char="•"/>
            </a:pPr>
            <a:r>
              <a:rPr lang="en-US" b="0" i="0" dirty="0">
                <a:solidFill>
                  <a:srgbClr val="000000"/>
                </a:solidFill>
                <a:effectLst/>
                <a:latin typeface="Lora" pitchFamily="2" charset="0"/>
              </a:rPr>
              <a:t>Identify the activities required to initiate a project.</a:t>
            </a:r>
          </a:p>
          <a:p>
            <a:pPr algn="l">
              <a:buFont typeface="Arial" panose="020B0604020202020204" pitchFamily="34" charset="0"/>
              <a:buChar char="•"/>
            </a:pPr>
            <a:r>
              <a:rPr lang="en-US" b="0" i="0" dirty="0">
                <a:solidFill>
                  <a:srgbClr val="000000"/>
                </a:solidFill>
                <a:effectLst/>
                <a:latin typeface="Lora" pitchFamily="2" charset="0"/>
              </a:rPr>
              <a:t>Write project objectives – SMART.</a:t>
            </a:r>
          </a:p>
          <a:p>
            <a:pPr algn="l">
              <a:buFont typeface="Arial" panose="020B0604020202020204" pitchFamily="34" charset="0"/>
              <a:buChar char="•"/>
            </a:pPr>
            <a:r>
              <a:rPr lang="en-US" b="0" i="0" dirty="0">
                <a:solidFill>
                  <a:srgbClr val="000000"/>
                </a:solidFill>
                <a:effectLst/>
                <a:latin typeface="Lora" pitchFamily="2" charset="0"/>
              </a:rPr>
              <a:t>Discuss the purpose of the project.</a:t>
            </a:r>
          </a:p>
          <a:p>
            <a:pPr algn="l">
              <a:buFont typeface="Arial" panose="020B0604020202020204" pitchFamily="34" charset="0"/>
              <a:buChar char="•"/>
            </a:pPr>
            <a:r>
              <a:rPr lang="en-US" b="0" i="0" dirty="0">
                <a:solidFill>
                  <a:srgbClr val="000000"/>
                </a:solidFill>
                <a:effectLst/>
                <a:latin typeface="Lora" pitchFamily="2" charset="0"/>
              </a:rPr>
              <a:t>Design a project proposal.</a:t>
            </a:r>
          </a:p>
          <a:p>
            <a:pPr marL="0" indent="0" algn="just" fontAlgn="base">
              <a:lnSpc>
                <a:spcPct val="150000"/>
              </a:lnSpc>
              <a:spcBef>
                <a:spcPts val="0"/>
              </a:spcBef>
              <a:spcAft>
                <a:spcPts val="800"/>
              </a:spcAft>
              <a:buNone/>
            </a:pPr>
            <a:endParaRPr lang="en-US" dirty="0"/>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Five Project Life Cycle Phases - projectcubicle">
            <a:extLst>
              <a:ext uri="{FF2B5EF4-FFF2-40B4-BE49-F238E27FC236}">
                <a16:creationId xmlns:a16="http://schemas.microsoft.com/office/drawing/2014/main" id="{E64BF331-7A67-4F42-0595-4826E0F4E1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06438" y="118205"/>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67AA5EF9-C78C-BC86-4E4C-CD509C389954}"/>
              </a:ext>
            </a:extLst>
          </p:cNvPr>
          <p:cNvSpPr/>
          <p:nvPr/>
        </p:nvSpPr>
        <p:spPr>
          <a:xfrm rot="19725745">
            <a:off x="1558995" y="1541985"/>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The project initiation stage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6274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6" name="Content Placeholder 2">
            <a:extLst>
              <a:ext uri="{FF2B5EF4-FFF2-40B4-BE49-F238E27FC236}">
                <a16:creationId xmlns:a16="http://schemas.microsoft.com/office/drawing/2014/main" id="{2D7728F8-F4A4-8BC6-305C-85AAA3636A15}"/>
              </a:ext>
            </a:extLst>
          </p:cNvPr>
          <p:cNvSpPr txBox="1">
            <a:spLocks/>
          </p:cNvSpPr>
          <p:nvPr/>
        </p:nvSpPr>
        <p:spPr>
          <a:xfrm>
            <a:off x="1665188" y="2074891"/>
            <a:ext cx="8407500" cy="2597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600" kern="100" dirty="0">
                <a:effectLst/>
                <a:latin typeface="Calibri" panose="020F0502020204030204" pitchFamily="34" charset="0"/>
                <a:ea typeface="Calibri" panose="020F0502020204030204" pitchFamily="34" charset="0"/>
                <a:cs typeface="Arial" panose="020B0604020202020204" pitchFamily="34" charset="0"/>
              </a:rPr>
              <a:t>The project initiation stage is situated at the very start of the project management life cycle. This is the stage that </a:t>
            </a:r>
            <a:r>
              <a:rPr lang="en-US" sz="3600" b="1" kern="100" dirty="0">
                <a:effectLst/>
                <a:latin typeface="Calibri" panose="020F0502020204030204" pitchFamily="34" charset="0"/>
                <a:ea typeface="Calibri" panose="020F0502020204030204" pitchFamily="34" charset="0"/>
                <a:cs typeface="Arial" panose="020B0604020202020204" pitchFamily="34" charset="0"/>
              </a:rPr>
              <a:t>precedes the actual start of the project</a:t>
            </a:r>
            <a:r>
              <a:rPr lang="en-US" sz="36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61736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5" name="Content Placeholder 2">
            <a:extLst>
              <a:ext uri="{FF2B5EF4-FFF2-40B4-BE49-F238E27FC236}">
                <a16:creationId xmlns:a16="http://schemas.microsoft.com/office/drawing/2014/main" id="{5AA4044C-5375-0B6F-001B-C08DC2D59415}"/>
              </a:ext>
            </a:extLst>
          </p:cNvPr>
          <p:cNvSpPr txBox="1">
            <a:spLocks/>
          </p:cNvSpPr>
          <p:nvPr/>
        </p:nvSpPr>
        <p:spPr>
          <a:xfrm>
            <a:off x="1364043" y="1528863"/>
            <a:ext cx="8572500" cy="3800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The </a:t>
            </a:r>
            <a:r>
              <a:rPr lang="en-US" b="1" kern="100" dirty="0">
                <a:effectLst/>
                <a:latin typeface="Calibri" panose="020F0502020204030204" pitchFamily="34" charset="0"/>
                <a:ea typeface="Calibri" panose="020F0502020204030204" pitchFamily="34" charset="0"/>
                <a:cs typeface="Arial" panose="020B0604020202020204" pitchFamily="34" charset="0"/>
              </a:rPr>
              <a:t>main goal </a:t>
            </a:r>
            <a:r>
              <a:rPr lang="en-US" kern="100" dirty="0">
                <a:effectLst/>
                <a:latin typeface="Calibri" panose="020F0502020204030204" pitchFamily="34" charset="0"/>
                <a:ea typeface="Calibri" panose="020F0502020204030204" pitchFamily="34" charset="0"/>
                <a:cs typeface="Arial" panose="020B0604020202020204" pitchFamily="34" charset="0"/>
              </a:rPr>
              <a:t>of the initiation stage is to </a:t>
            </a: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reduce the amount of uncertainty </a:t>
            </a:r>
            <a:r>
              <a:rPr lang="en-US" kern="100" dirty="0">
                <a:effectLst/>
                <a:latin typeface="Calibri" panose="020F0502020204030204" pitchFamily="34" charset="0"/>
                <a:ea typeface="Calibri" panose="020F0502020204030204" pitchFamily="34" charset="0"/>
                <a:cs typeface="Arial" panose="020B0604020202020204" pitchFamily="34" charset="0"/>
              </a:rPr>
              <a:t>to an appropriate level to make a final decision whether to approve the project or not. We need to consider two types of risk:</a:t>
            </a:r>
          </a:p>
          <a:p>
            <a:pPr>
              <a:lnSpc>
                <a:spcPct val="107000"/>
              </a:lnSpc>
              <a:spcBef>
                <a:spcPts val="0"/>
              </a:spcBef>
              <a:spcAft>
                <a:spcPts val="800"/>
              </a:spcAft>
            </a:pPr>
            <a:r>
              <a:rPr lang="en-US" b="1" kern="100" dirty="0">
                <a:solidFill>
                  <a:srgbClr val="FF9518"/>
                </a:solidFill>
                <a:effectLst/>
                <a:latin typeface="Calibri" panose="020F0502020204030204" pitchFamily="34" charset="0"/>
                <a:ea typeface="Calibri" panose="020F0502020204030204" pitchFamily="34" charset="0"/>
                <a:cs typeface="Arial" panose="020B0604020202020204" pitchFamily="34" charset="0"/>
              </a:rPr>
              <a:t>Business Risk</a:t>
            </a:r>
            <a:r>
              <a:rPr lang="en-US" kern="100" dirty="0">
                <a:effectLst/>
                <a:latin typeface="Calibri" panose="020F0502020204030204" pitchFamily="34" charset="0"/>
                <a:ea typeface="Calibri" panose="020F0502020204030204" pitchFamily="34" charset="0"/>
                <a:cs typeface="Arial" panose="020B0604020202020204" pitchFamily="34" charset="0"/>
              </a:rPr>
              <a:t>: Will the outcome of the project actually create the envisioned value?</a:t>
            </a:r>
          </a:p>
          <a:p>
            <a:pPr>
              <a:lnSpc>
                <a:spcPct val="107000"/>
              </a:lnSpc>
              <a:spcBef>
                <a:spcPts val="0"/>
              </a:spcBef>
              <a:spcAft>
                <a:spcPts val="800"/>
              </a:spcAft>
            </a:pPr>
            <a:r>
              <a:rPr lang="en-US" b="1" kern="100" dirty="0">
                <a:solidFill>
                  <a:srgbClr val="FF9518"/>
                </a:solidFill>
                <a:effectLst/>
                <a:latin typeface="Calibri" panose="020F0502020204030204" pitchFamily="34" charset="0"/>
                <a:ea typeface="Calibri" panose="020F0502020204030204" pitchFamily="34" charset="0"/>
                <a:cs typeface="Arial" panose="020B0604020202020204" pitchFamily="34" charset="0"/>
              </a:rPr>
              <a:t>Project Risk</a:t>
            </a:r>
            <a:r>
              <a:rPr lang="en-US" kern="100" dirty="0">
                <a:effectLst/>
                <a:latin typeface="Calibri" panose="020F0502020204030204" pitchFamily="34" charset="0"/>
                <a:ea typeface="Calibri" panose="020F0502020204030204" pitchFamily="34" charset="0"/>
                <a:cs typeface="Arial" panose="020B0604020202020204" pitchFamily="34" charset="0"/>
              </a:rPr>
              <a:t>: Will the project deliver the promised outcome within budget and on time?</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630079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2" name="Content Placeholder 2">
            <a:extLst>
              <a:ext uri="{FF2B5EF4-FFF2-40B4-BE49-F238E27FC236}">
                <a16:creationId xmlns:a16="http://schemas.microsoft.com/office/drawing/2014/main" id="{74AF13CE-F822-39E9-3BEF-410B84A42192}"/>
              </a:ext>
            </a:extLst>
          </p:cNvPr>
          <p:cNvSpPr txBox="1">
            <a:spLocks/>
          </p:cNvSpPr>
          <p:nvPr/>
        </p:nvSpPr>
        <p:spPr>
          <a:xfrm>
            <a:off x="1557317" y="1747021"/>
            <a:ext cx="8593237" cy="3363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project initiation stage consists of:</a:t>
            </a:r>
          </a:p>
          <a:p>
            <a:pPr marL="514350" marR="0" lvl="0" indent="-514350">
              <a:lnSpc>
                <a:spcPct val="107000"/>
              </a:lnSpc>
              <a:spcBef>
                <a:spcPts val="0"/>
              </a:spcBef>
              <a:spcAft>
                <a:spcPts val="0"/>
              </a:spcAft>
              <a:buFont typeface="+mj-lt"/>
              <a:buAutoNum type="arabicPeriod"/>
            </a:pPr>
            <a:r>
              <a:rPr lang="en-US" sz="3200" kern="100" dirty="0">
                <a:effectLst/>
                <a:latin typeface="Calibri" panose="020F0502020204030204" pitchFamily="34" charset="0"/>
                <a:ea typeface="Calibri" panose="020F0502020204030204" pitchFamily="34" charset="0"/>
                <a:cs typeface="Arial" panose="020B0604020202020204" pitchFamily="34" charset="0"/>
              </a:rPr>
              <a:t>Analysis of the problem/opportunity under consideration</a:t>
            </a:r>
          </a:p>
          <a:p>
            <a:pPr marL="514350" marR="0" lvl="0" indent="-514350">
              <a:lnSpc>
                <a:spcPct val="107000"/>
              </a:lnSpc>
              <a:spcBef>
                <a:spcPts val="0"/>
              </a:spcBef>
              <a:spcAft>
                <a:spcPts val="0"/>
              </a:spcAft>
              <a:buFont typeface="+mj-lt"/>
              <a:buAutoNum type="arabicPeriod"/>
            </a:pPr>
            <a:r>
              <a:rPr lang="en-US" sz="3200" kern="100" dirty="0">
                <a:effectLst/>
                <a:latin typeface="Calibri" panose="020F0502020204030204" pitchFamily="34" charset="0"/>
                <a:ea typeface="Calibri" panose="020F0502020204030204" pitchFamily="34" charset="0"/>
                <a:cs typeface="Arial" panose="020B0604020202020204" pitchFamily="34" charset="0"/>
              </a:rPr>
              <a:t>Stakeholder analysis</a:t>
            </a:r>
          </a:p>
          <a:p>
            <a:pPr marL="514350" marR="0" lvl="0" indent="-514350">
              <a:lnSpc>
                <a:spcPct val="107000"/>
              </a:lnSpc>
              <a:spcBef>
                <a:spcPts val="0"/>
              </a:spcBef>
              <a:spcAft>
                <a:spcPts val="0"/>
              </a:spcAft>
              <a:buFont typeface="+mj-lt"/>
              <a:buAutoNum type="arabicPeriod"/>
            </a:pPr>
            <a:r>
              <a:rPr lang="en-US" sz="3200" kern="100" dirty="0">
                <a:effectLst/>
                <a:latin typeface="Calibri" panose="020F0502020204030204" pitchFamily="34" charset="0"/>
                <a:ea typeface="Calibri" panose="020F0502020204030204" pitchFamily="34" charset="0"/>
                <a:cs typeface="Arial" panose="020B0604020202020204" pitchFamily="34" charset="0"/>
              </a:rPr>
              <a:t>Development of a project proposal</a:t>
            </a:r>
          </a:p>
          <a:p>
            <a:pPr marL="514350" marR="0" lvl="0" indent="-514350">
              <a:lnSpc>
                <a:spcPct val="107000"/>
              </a:lnSpc>
              <a:spcBef>
                <a:spcPts val="0"/>
              </a:spcBef>
              <a:spcAft>
                <a:spcPts val="800"/>
              </a:spcAft>
              <a:buFont typeface="+mj-lt"/>
              <a:buAutoNum type="arabicPeriod"/>
            </a:pPr>
            <a:r>
              <a:rPr lang="en-US" sz="3200" kern="100" dirty="0">
                <a:effectLst/>
                <a:latin typeface="Calibri" panose="020F0502020204030204" pitchFamily="34" charset="0"/>
                <a:ea typeface="Calibri" panose="020F0502020204030204" pitchFamily="34" charset="0"/>
                <a:cs typeface="Arial" panose="020B0604020202020204" pitchFamily="34" charset="0"/>
              </a:rPr>
              <a:t>Definition of the project rules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710184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2" name="Content Placeholder 2">
            <a:extLst>
              <a:ext uri="{FF2B5EF4-FFF2-40B4-BE49-F238E27FC236}">
                <a16:creationId xmlns:a16="http://schemas.microsoft.com/office/drawing/2014/main" id="{74AF13CE-F822-39E9-3BEF-410B84A42192}"/>
              </a:ext>
            </a:extLst>
          </p:cNvPr>
          <p:cNvSpPr txBox="1">
            <a:spLocks/>
          </p:cNvSpPr>
          <p:nvPr/>
        </p:nvSpPr>
        <p:spPr>
          <a:xfrm>
            <a:off x="1557317" y="2196269"/>
            <a:ext cx="8593237" cy="14533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002060"/>
                </a:solidFill>
              </a:rPr>
              <a:t>(1)</a:t>
            </a:r>
          </a:p>
          <a:p>
            <a:pPr marL="0" indent="0" algn="ctr">
              <a:buNone/>
            </a:pPr>
            <a:r>
              <a:rPr lang="en-US" sz="3600" b="1" dirty="0">
                <a:solidFill>
                  <a:srgbClr val="002060"/>
                </a:solidFill>
              </a:rPr>
              <a:t> Analysis of the problem/opportunity</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344357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1" y="1324815"/>
            <a:ext cx="9101885" cy="3850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The project initiation stage typically starts off with a first informal analysis of the problem/opportunity the project tries to tackle. </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It is important to realize that the purpose of a project is to solve a problem or exploit an opportunity.  </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Therefore, it is important to define the problem/opportunity in a clear way. </a:t>
            </a:r>
          </a:p>
          <a:p>
            <a:pPr>
              <a:lnSpc>
                <a:spcPct val="107000"/>
              </a:lnSpc>
              <a:spcBef>
                <a:spcPts val="0"/>
              </a:spcBef>
              <a:spcAft>
                <a:spcPts val="800"/>
              </a:spcAft>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One way to do this is by articulating the problem as </a:t>
            </a:r>
            <a:r>
              <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gap between the as-is state and the ideal state</a:t>
            </a: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This approach is also known as </a:t>
            </a:r>
            <a:r>
              <a:rPr lang="en-US" sz="2000" b="1" u="sng"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gap analysis.</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957874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1"/>
            <a:ext cx="9101885" cy="1904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To identify and define requirements, the most important perspective is that of </a:t>
            </a:r>
            <a:r>
              <a:rPr lang="en-US" sz="3200" b="1" u="sng"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customer.</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353967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0"/>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nSpc>
                <a:spcPct val="107000"/>
              </a:lnSpc>
              <a:spcBef>
                <a:spcPts val="0"/>
              </a:spcBef>
              <a:spcAft>
                <a:spcPts val="800"/>
              </a:spcAft>
              <a:buNone/>
            </a:pPr>
            <a:r>
              <a:rPr lang="en-US" sz="3200" kern="100" dirty="0">
                <a:effectLst/>
                <a:latin typeface="Calibri" panose="020F0502020204030204" pitchFamily="34" charset="0"/>
                <a:ea typeface="Calibri" panose="020F0502020204030204" pitchFamily="34" charset="0"/>
                <a:cs typeface="Arial" panose="020B0604020202020204" pitchFamily="34" charset="0"/>
              </a:rPr>
              <a:t>Therefore, it is important to:</a:t>
            </a:r>
          </a:p>
          <a:p>
            <a:pPr marL="914400" lvl="1" indent="-457200">
              <a:lnSpc>
                <a:spcPct val="100000"/>
              </a:lnSpc>
              <a:spcBef>
                <a:spcPts val="0"/>
              </a:spcBef>
              <a:spcAft>
                <a:spcPts val="800"/>
              </a:spcAft>
              <a:buFont typeface="+mj-lt"/>
              <a:buAutoNum type="arabicPeriod"/>
            </a:pPr>
            <a:r>
              <a:rPr lang="en-US" sz="32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Understand who the customers are, what problems they face and any needs they have.</a:t>
            </a:r>
          </a:p>
          <a:p>
            <a:pPr marL="914400" lvl="1" indent="-457200">
              <a:lnSpc>
                <a:spcPct val="100000"/>
              </a:lnSpc>
              <a:spcBef>
                <a:spcPts val="0"/>
              </a:spcBef>
              <a:spcAft>
                <a:spcPts val="800"/>
              </a:spcAft>
              <a:buFont typeface="+mj-lt"/>
              <a:buAutoNum type="arabicPeriod"/>
            </a:pPr>
            <a:r>
              <a:rPr lang="en-US" sz="32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Work to satisfy customers.</a:t>
            </a:r>
          </a:p>
          <a:p>
            <a:pPr marL="914400" lvl="1" indent="-457200">
              <a:lnSpc>
                <a:spcPct val="100000"/>
              </a:lnSpc>
              <a:spcBef>
                <a:spcPts val="0"/>
              </a:spcBef>
              <a:spcAft>
                <a:spcPts val="800"/>
              </a:spcAft>
              <a:buFont typeface="+mj-lt"/>
              <a:buAutoNum type="arabicPeriod"/>
            </a:pPr>
            <a:r>
              <a:rPr lang="en-US" sz="32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Work to know the needs of customers.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766911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0"/>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(1) Who are the end users of the project's products</a:t>
            </a:r>
            <a:r>
              <a:rPr lang="ar-SA"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You need to assess your communication with the end users or their representative to make sure you understand their needs and interests to determine how they will use the results. </a:t>
            </a: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End users are the group of people who use the results of the project on a daily basis.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101516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0"/>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gn="just">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(2) How do you satisfy the customer</a:t>
            </a:r>
            <a:r>
              <a:rPr lang="ar-SA"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t>
            </a: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Try to realize that the customer's expectations are directly related to his satisfaction.</a:t>
            </a:r>
          </a:p>
          <a:p>
            <a:pPr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Unfortunately, there are degrees of satisfaction that are related to the extent to which the customer believes that you have understood his expectations, and most importantly, that you fulfill those expectations in the results you reach</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421652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0"/>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gn="just">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(2) How do you satisfy the customer</a:t>
            </a:r>
            <a:r>
              <a:rPr lang="ar-SA"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t>
            </a: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But if you are below the level of customer expectations (dissatisfaction of the customer), you will face a disgruntled and dissatisfied customer, and if you are also below the level of quality or expected performance standards, you will get a complaining customer, especially if</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lvl="1">
              <a:lnSpc>
                <a:spcPct val="107000"/>
              </a:lnSpc>
              <a:spcBef>
                <a:spcPts val="0"/>
              </a:spcBef>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You did not receive the product on time according to the delivery schedule.</a:t>
            </a:r>
          </a:p>
          <a:p>
            <a:pPr lvl="1">
              <a:lnSpc>
                <a:spcPct val="107000"/>
              </a:lnSpc>
              <a:spcBef>
                <a:spcPts val="0"/>
              </a:spcBef>
              <a:spcAft>
                <a:spcPts val="800"/>
              </a:spcAft>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Increased project cost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602283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503972" y="1877380"/>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dirty="0">
                <a:solidFill>
                  <a:srgbClr val="FF0000"/>
                </a:solidFill>
              </a:rPr>
              <a:t>(</a:t>
            </a:r>
            <a:r>
              <a:rPr lang="en-US" sz="2400" b="1" dirty="0">
                <a:solidFill>
                  <a:srgbClr val="FF0000"/>
                </a:solidFill>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(3) Do you know the customers’ needs</a:t>
            </a:r>
            <a:r>
              <a:rPr lang="ar-SA"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Knowing the customers’ needs allows you to define the project to meet the customers’ expectations</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These are the customers’ demands that drive the planning process in the sense that this forms the solid foundation on which your project is based</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If you fail to give these demands and expectations the appropriate time and effort, this will affect the project's work continuously in all its stages</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711408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382039" y="2484199"/>
            <a:ext cx="9101885" cy="13801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000" b="1" dirty="0">
                <a:solidFill>
                  <a:srgbClr val="002060"/>
                </a:solidFill>
              </a:rPr>
              <a:t>(2)</a:t>
            </a:r>
          </a:p>
          <a:p>
            <a:pPr marL="0" indent="0" algn="ctr">
              <a:buNone/>
            </a:pPr>
            <a:r>
              <a:rPr lang="en-US" sz="4000" b="1" dirty="0">
                <a:solidFill>
                  <a:srgbClr val="002060"/>
                </a:solidFill>
              </a:rPr>
              <a:t> Stakeholder Analysis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040305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260107" y="1564652"/>
            <a:ext cx="9101885" cy="47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indent="0">
              <a:buFont typeface="Arial" panose="020B0604020202020204" pitchFamily="34" charset="0"/>
              <a:buNone/>
            </a:pPr>
            <a:endParaRPr lang="en-US" dirty="0"/>
          </a:p>
        </p:txBody>
      </p:sp>
      <p:pic>
        <p:nvPicPr>
          <p:cNvPr id="2" name="Picture 2" descr="Types Of Stakeholders In Project Management | Unichrone">
            <a:extLst>
              <a:ext uri="{FF2B5EF4-FFF2-40B4-BE49-F238E27FC236}">
                <a16:creationId xmlns:a16="http://schemas.microsoft.com/office/drawing/2014/main" id="{680F7F5C-38FB-2F21-1F48-656C798E794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0108" y="2131590"/>
            <a:ext cx="9345750" cy="3756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340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43038" y="1564651"/>
            <a:ext cx="8918954" cy="32645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manager</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Calibri" panose="020F0502020204030204" pitchFamily="34" charset="0"/>
                <a:ea typeface="Calibri" panose="020F0502020204030204" pitchFamily="34" charset="0"/>
                <a:cs typeface="Arial" panose="020B0604020202020204" pitchFamily="34" charset="0"/>
              </a:rPr>
              <a:t>Obviously, this is the person who has to manage the project and make sure the project delivers what is required on time and within budget.</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Calibri" panose="020F0502020204030204" pitchFamily="34" charset="0"/>
                <a:ea typeface="Calibri" panose="020F0502020204030204" pitchFamily="34" charset="0"/>
                <a:cs typeface="Arial" panose="020B0604020202020204" pitchFamily="34" charset="0"/>
              </a:rPr>
              <a:t>Identifying stakeholders should be one of the first tasks (typically done by the project manager) because all the important decisions during the definition and planning stage are made by these stakeholders.</a:t>
            </a:r>
          </a:p>
          <a:p>
            <a:pPr marL="0" indent="0" algn="ctr">
              <a:buNone/>
            </a:pPr>
            <a:endParaRPr lang="en-US" b="1" dirty="0">
              <a:solidFill>
                <a:srgbClr val="FF0000"/>
              </a:solidFill>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1359057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43038" y="156465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Typical roles of engaged stakeholders</a:t>
            </a: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0"/>
              </a:spcAft>
              <a:buFont typeface="Symbol" panose="05050102010706020507" pitchFamily="18" charset="2"/>
              <a:buChar char=""/>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team</a:t>
            </a:r>
          </a:p>
          <a:p>
            <a:pPr marL="742950" marR="0" lvl="1" indent="-285750">
              <a:lnSpc>
                <a:spcPct val="107000"/>
              </a:lnSpc>
              <a:spcBef>
                <a:spcPts val="0"/>
              </a:spcBef>
              <a:spcAft>
                <a:spcPts val="0"/>
              </a:spcAft>
              <a:buFont typeface="Courier New" panose="02070309020205020404" pitchFamily="49" charset="0"/>
              <a:buChar char="o"/>
            </a:pPr>
            <a:r>
              <a:rPr lang="en-US" sz="2800" kern="100" dirty="0">
                <a:effectLst/>
                <a:latin typeface="Calibri" panose="020F0502020204030204" pitchFamily="34" charset="0"/>
                <a:ea typeface="Calibri" panose="020F0502020204030204" pitchFamily="34" charset="0"/>
                <a:cs typeface="Arial" panose="020B0604020202020204" pitchFamily="34" charset="0"/>
              </a:rPr>
              <a:t>These are the people who are actually going to do the work, and this should be considered in the broadest sense.</a:t>
            </a:r>
          </a:p>
          <a:p>
            <a:pPr marL="742950" marR="0" lvl="1" indent="-285750">
              <a:lnSpc>
                <a:spcPct val="107000"/>
              </a:lnSpc>
              <a:spcBef>
                <a:spcPts val="0"/>
              </a:spcBef>
              <a:spcAft>
                <a:spcPts val="0"/>
              </a:spcAft>
              <a:buFont typeface="Courier New" panose="02070309020205020404" pitchFamily="49" charset="0"/>
              <a:buChar char="o"/>
            </a:pPr>
            <a:r>
              <a:rPr lang="en-US" sz="2800" kern="100" dirty="0">
                <a:effectLst/>
                <a:latin typeface="Calibri" panose="020F0502020204030204" pitchFamily="34" charset="0"/>
                <a:ea typeface="Calibri" panose="020F0502020204030204" pitchFamily="34" charset="0"/>
                <a:cs typeface="Arial" panose="020B0604020202020204" pitchFamily="34" charset="0"/>
              </a:rPr>
              <a:t>People who contribute time, skills, and effort to the project.</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0" indent="0" algn="ctr">
              <a:buNone/>
            </a:pPr>
            <a:endParaRPr lang="en-US" b="1" dirty="0">
              <a:solidFill>
                <a:srgbClr val="FF0000"/>
              </a:solidFill>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28623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43038" y="156465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Typical roles of engaged stakeholders</a:t>
            </a: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customer</a:t>
            </a:r>
          </a:p>
          <a:p>
            <a:pPr marL="742950" marR="0" lvl="1" indent="-285750">
              <a:lnSpc>
                <a:spcPct val="107000"/>
              </a:lnSpc>
              <a:spcBef>
                <a:spcPts val="0"/>
              </a:spcBef>
              <a:spcAft>
                <a:spcPts val="800"/>
              </a:spcAft>
              <a:buFont typeface="Courier New" panose="02070309020205020404" pitchFamily="49" charset="0"/>
              <a:buChar char="o"/>
            </a:pPr>
            <a:r>
              <a:rPr lang="en-US" sz="3200" kern="100" dirty="0">
                <a:effectLst/>
                <a:latin typeface="Calibri" panose="020F0502020204030204" pitchFamily="34" charset="0"/>
                <a:ea typeface="Calibri" panose="020F0502020204030204" pitchFamily="34" charset="0"/>
                <a:cs typeface="Arial" panose="020B0604020202020204" pitchFamily="34" charset="0"/>
              </a:rPr>
              <a:t>The customer is the person who is typically paying for the project and therefore has final control over the requirements, budget, and time constraints</a:t>
            </a:r>
            <a:endParaRPr lang="en-US" b="1" dirty="0">
              <a:solidFill>
                <a:srgbClr val="FF0000"/>
              </a:solidFill>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90466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43038" y="156465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marR="0" indent="0">
              <a:lnSpc>
                <a:spcPct val="107000"/>
              </a:lnSpc>
              <a:spcBef>
                <a:spcPts val="0"/>
              </a:spcBef>
              <a:spcAft>
                <a:spcPts val="800"/>
              </a:spcAft>
              <a:buNone/>
            </a:pPr>
            <a:r>
              <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Involving stakeholders in the project initiation stage is very important but also relatively difficult.</a:t>
            </a:r>
          </a:p>
          <a:p>
            <a:pPr marL="342900" marR="0" lvl="0" indent="-342900">
              <a:lnSpc>
                <a:spcPct val="107000"/>
              </a:lnSpc>
              <a:spcBef>
                <a:spcPts val="0"/>
              </a:spcBef>
              <a:spcAft>
                <a:spcPts val="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It is </a:t>
            </a:r>
            <a:r>
              <a:rPr lang="en-US" sz="2400" b="1" kern="100" dirty="0">
                <a:effectLst/>
                <a:latin typeface="Calibri" panose="020F0502020204030204" pitchFamily="34" charset="0"/>
                <a:ea typeface="Calibri" panose="020F0502020204030204" pitchFamily="34" charset="0"/>
                <a:cs typeface="Arial" panose="020B0604020202020204" pitchFamily="34" charset="0"/>
              </a:rPr>
              <a:t>very important </a:t>
            </a:r>
            <a:r>
              <a:rPr lang="en-US" sz="2400" kern="100" dirty="0">
                <a:effectLst/>
                <a:latin typeface="Calibri" panose="020F0502020204030204" pitchFamily="34" charset="0"/>
                <a:ea typeface="Calibri" panose="020F0502020204030204" pitchFamily="34" charset="0"/>
                <a:cs typeface="Arial" panose="020B0604020202020204" pitchFamily="34" charset="0"/>
              </a:rPr>
              <a:t>as this is the </a:t>
            </a:r>
            <a:r>
              <a:rPr lang="en-US" sz="2400" b="1" kern="100" dirty="0">
                <a:effectLst/>
                <a:latin typeface="Calibri" panose="020F0502020204030204" pitchFamily="34" charset="0"/>
                <a:ea typeface="Calibri" panose="020F0502020204030204" pitchFamily="34" charset="0"/>
                <a:cs typeface="Arial" panose="020B0604020202020204" pitchFamily="34" charset="0"/>
              </a:rPr>
              <a:t>stage where the goals and direction of the project are determined.</a:t>
            </a:r>
          </a:p>
          <a:p>
            <a:pPr marL="0" marR="0" lvl="0" indent="0">
              <a:lnSpc>
                <a:spcPct val="107000"/>
              </a:lnSpc>
              <a:spcBef>
                <a:spcPts val="0"/>
              </a:spcBef>
              <a:spcAft>
                <a:spcPts val="0"/>
              </a:spcAft>
              <a:buNone/>
            </a:pP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It is </a:t>
            </a:r>
            <a:r>
              <a:rPr lang="en-US" sz="2400" b="1" kern="100" dirty="0">
                <a:effectLst/>
                <a:latin typeface="Calibri" panose="020F0502020204030204" pitchFamily="34" charset="0"/>
                <a:ea typeface="Calibri" panose="020F0502020204030204" pitchFamily="34" charset="0"/>
                <a:cs typeface="Arial" panose="020B0604020202020204" pitchFamily="34" charset="0"/>
              </a:rPr>
              <a:t>relatively difficult </a:t>
            </a:r>
            <a:r>
              <a:rPr lang="en-US" sz="2400" kern="100" dirty="0">
                <a:effectLst/>
                <a:latin typeface="Calibri" panose="020F0502020204030204" pitchFamily="34" charset="0"/>
                <a:ea typeface="Calibri" panose="020F0502020204030204" pitchFamily="34" charset="0"/>
                <a:cs typeface="Arial" panose="020B0604020202020204" pitchFamily="34" charset="0"/>
              </a:rPr>
              <a:t>during this stage as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group of potential stakeholders is still very broad </a:t>
            </a:r>
            <a:r>
              <a:rPr lang="en-US" sz="2400" kern="100" dirty="0">
                <a:effectLst/>
                <a:latin typeface="Calibri" panose="020F0502020204030204" pitchFamily="34" charset="0"/>
                <a:ea typeface="Calibri" panose="020F0502020204030204" pitchFamily="34" charset="0"/>
                <a:cs typeface="Arial" panose="020B0604020202020204" pitchFamily="34" charset="0"/>
              </a:rPr>
              <a:t>which makes it more complex to correctly analyze the problem and propose a solution.</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842612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43038" y="1564652"/>
            <a:ext cx="8918954" cy="2878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FF0000"/>
                </a:solidFill>
              </a:rPr>
              <a:t>(2)Stakeholder Analysis</a:t>
            </a:r>
          </a:p>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Stakeholders can be involved in the following activities:</a:t>
            </a: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Establish agreements on the goals and constraints.</a:t>
            </a:r>
          </a:p>
          <a:p>
            <a:pPr marL="342900" marR="0" lvl="0" indent="-342900">
              <a:lnSpc>
                <a:spcPct val="107000"/>
              </a:lnSpc>
              <a:spcBef>
                <a:spcPts val="0"/>
              </a:spcBef>
              <a:spcAft>
                <a:spcPts val="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Construct strategies and schedules.</a:t>
            </a:r>
          </a:p>
          <a:p>
            <a:pPr marL="342900" marR="0" lvl="0" indent="-342900">
              <a:lnSpc>
                <a:spcPct val="107000"/>
              </a:lnSpc>
              <a:spcBef>
                <a:spcPts val="0"/>
              </a:spcBef>
              <a:spcAft>
                <a:spcPts val="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Approve the budget.</a:t>
            </a:r>
          </a:p>
          <a:p>
            <a:pPr marL="342900" marR="0" lvl="0" indent="-342900">
              <a:lnSpc>
                <a:spcPct val="107000"/>
              </a:lnSpc>
              <a:spcBef>
                <a:spcPts val="0"/>
              </a:spcBef>
              <a:spcAft>
                <a:spcPts val="800"/>
              </a:spcAft>
              <a:buFont typeface="Symbol" panose="05050102010706020507" pitchFamily="18"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Ultimately judge the success of the project.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145745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b="1" dirty="0">
                <a:solidFill>
                  <a:srgbClr val="002060"/>
                </a:solidFill>
              </a:rPr>
              <a:t>(3)</a:t>
            </a:r>
          </a:p>
          <a:p>
            <a:pPr marL="0" indent="0" algn="ctr">
              <a:buNone/>
            </a:pPr>
            <a:r>
              <a:rPr lang="en-US" sz="4400" b="1" dirty="0">
                <a:solidFill>
                  <a:srgbClr val="002060"/>
                </a:solidFill>
              </a:rPr>
              <a:t> A project proposal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087699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b="1" dirty="0">
                <a:solidFill>
                  <a:srgbClr val="FF0000"/>
                </a:solidFill>
              </a:rPr>
              <a:t>(3) A project proposal </a:t>
            </a:r>
          </a:p>
          <a:p>
            <a:pPr marL="0" indent="0" algn="ctr">
              <a:buNone/>
            </a:pPr>
            <a:r>
              <a:rPr lang="en-US" sz="28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 project proposal </a:t>
            </a:r>
            <a:r>
              <a:rPr lang="en-US" sz="2800" kern="100" dirty="0">
                <a:effectLst/>
                <a:latin typeface="Calibri" panose="020F0502020204030204" pitchFamily="34" charset="0"/>
                <a:ea typeface="Calibri" panose="020F0502020204030204" pitchFamily="34" charset="0"/>
                <a:cs typeface="Arial" panose="020B0604020202020204" pitchFamily="34" charset="0"/>
              </a:rPr>
              <a:t>articulates the benefits of the project in contrast to the costs that need to be made. </a:t>
            </a:r>
          </a:p>
          <a:p>
            <a:pPr marL="0" indent="0" algn="ctr">
              <a:buNone/>
            </a:pPr>
            <a:endParaRPr lang="en-US" dirty="0"/>
          </a:p>
        </p:txBody>
      </p:sp>
    </p:spTree>
    <p:extLst>
      <p:ext uri="{BB962C8B-B14F-4D97-AF65-F5344CB8AC3E}">
        <p14:creationId xmlns:p14="http://schemas.microsoft.com/office/powerpoint/2010/main" val="4207400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29677" y="1398805"/>
            <a:ext cx="8918954" cy="39018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b="1" dirty="0">
                <a:solidFill>
                  <a:srgbClr val="FF0000"/>
                </a:solidFill>
              </a:rPr>
              <a:t>(3) A project proposal </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The proposal must convince the reader of </a:t>
            </a:r>
            <a:r>
              <a:rPr lang="en-US" sz="3200" b="1" u="sng" kern="100" dirty="0">
                <a:effectLst/>
                <a:latin typeface="Calibri" panose="020F0502020204030204" pitchFamily="34" charset="0"/>
                <a:ea typeface="Calibri" panose="020F0502020204030204" pitchFamily="34" charset="0"/>
                <a:cs typeface="Arial" panose="020B0604020202020204" pitchFamily="34" charset="0"/>
              </a:rPr>
              <a:t>the project’s value</a:t>
            </a:r>
            <a:r>
              <a:rPr lang="en-US" sz="2400" kern="100" dirty="0">
                <a:effectLst/>
                <a:latin typeface="Calibri" panose="020F0502020204030204" pitchFamily="34" charset="0"/>
                <a:ea typeface="Calibri" panose="020F0502020204030204" pitchFamily="34" charset="0"/>
                <a:cs typeface="Arial" panose="020B0604020202020204" pitchFamily="34" charset="0"/>
              </a:rPr>
              <a:t>, which can be judged on the following 3 criteria:</a:t>
            </a:r>
          </a:p>
          <a:p>
            <a:pPr marL="342900" marR="0" lvl="0" indent="-342900">
              <a:lnSpc>
                <a:spcPct val="107000"/>
              </a:lnSpc>
              <a:spcBef>
                <a:spcPts val="0"/>
              </a:spcBef>
              <a:spcAft>
                <a:spcPts val="0"/>
              </a:spcAft>
              <a:buFont typeface="+mj-lt"/>
              <a:buAutoNum type="arabicPeriod"/>
            </a:pPr>
            <a:r>
              <a:rPr lang="en-US" sz="2400" b="1" kern="100" dirty="0">
                <a:solidFill>
                  <a:srgbClr val="FF9518"/>
                </a:solidFill>
                <a:effectLst/>
                <a:latin typeface="Calibri" panose="020F0502020204030204" pitchFamily="34" charset="0"/>
                <a:ea typeface="Calibri" panose="020F0502020204030204" pitchFamily="34" charset="0"/>
                <a:cs typeface="Arial" panose="020B0604020202020204" pitchFamily="34" charset="0"/>
              </a:rPr>
              <a:t>Desirability: </a:t>
            </a:r>
            <a:r>
              <a:rPr lang="en-US" sz="2400" kern="100" dirty="0">
                <a:effectLst/>
                <a:latin typeface="Calibri" panose="020F0502020204030204" pitchFamily="34" charset="0"/>
                <a:ea typeface="Calibri" panose="020F0502020204030204" pitchFamily="34" charset="0"/>
                <a:cs typeface="Arial" panose="020B0604020202020204" pitchFamily="34" charset="0"/>
              </a:rPr>
              <a:t>The outcome of the project is something the stakeholders want. </a:t>
            </a:r>
            <a:r>
              <a:rPr lang="en-US" sz="2400" u="sng"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(Customer perspective)</a:t>
            </a:r>
          </a:p>
          <a:p>
            <a:pPr marL="342900" indent="-342900">
              <a:lnSpc>
                <a:spcPct val="107000"/>
              </a:lnSpc>
              <a:spcBef>
                <a:spcPts val="0"/>
              </a:spcBef>
              <a:buFont typeface="+mj-lt"/>
              <a:buAutoNum type="arabicPeriod"/>
            </a:pPr>
            <a:r>
              <a:rPr lang="en-US" sz="2400" b="1" kern="100" dirty="0">
                <a:solidFill>
                  <a:srgbClr val="FF9518"/>
                </a:solidFill>
                <a:latin typeface="Calibri" panose="020F0502020204030204" pitchFamily="34" charset="0"/>
                <a:cs typeface="Arial" panose="020B0604020202020204" pitchFamily="34" charset="0"/>
              </a:rPr>
              <a:t>Viability: </a:t>
            </a:r>
            <a:r>
              <a:rPr lang="en-US" sz="2400" kern="100" dirty="0">
                <a:effectLst/>
                <a:latin typeface="Calibri" panose="020F0502020204030204" pitchFamily="34" charset="0"/>
                <a:ea typeface="Calibri" panose="020F0502020204030204" pitchFamily="34" charset="0"/>
                <a:cs typeface="Arial" panose="020B0604020202020204" pitchFamily="34" charset="0"/>
              </a:rPr>
              <a:t>The lifetime cost of the project and its outcome are outweighed by the benefits. </a:t>
            </a:r>
            <a:r>
              <a:rPr lang="en-US" sz="2400" u="sng" kern="100" dirty="0">
                <a:solidFill>
                  <a:srgbClr val="0070C0"/>
                </a:solidFill>
                <a:latin typeface="Calibri" panose="020F0502020204030204" pitchFamily="34" charset="0"/>
                <a:cs typeface="Arial" panose="020B0604020202020204" pitchFamily="34" charset="0"/>
              </a:rPr>
              <a:t>(Business perspective)</a:t>
            </a:r>
          </a:p>
          <a:p>
            <a:pPr marL="342900" marR="0" lvl="0" indent="-342900">
              <a:lnSpc>
                <a:spcPct val="107000"/>
              </a:lnSpc>
              <a:spcBef>
                <a:spcPts val="0"/>
              </a:spcBef>
              <a:spcAft>
                <a:spcPts val="800"/>
              </a:spcAft>
              <a:buFont typeface="+mj-lt"/>
              <a:buAutoNum type="arabicPeriod"/>
            </a:pPr>
            <a:r>
              <a:rPr lang="en-US" sz="2400" b="1" kern="100" dirty="0">
                <a:solidFill>
                  <a:srgbClr val="FF9518"/>
                </a:solidFill>
                <a:latin typeface="Calibri" panose="020F0502020204030204" pitchFamily="34" charset="0"/>
                <a:cs typeface="Arial" panose="020B0604020202020204" pitchFamily="34" charset="0"/>
              </a:rPr>
              <a:t>Feasibility: </a:t>
            </a:r>
            <a:r>
              <a:rPr lang="en-US" sz="2400" kern="100" dirty="0">
                <a:effectLst/>
                <a:latin typeface="Calibri" panose="020F0502020204030204" pitchFamily="34" charset="0"/>
                <a:ea typeface="Calibri" panose="020F0502020204030204" pitchFamily="34" charset="0"/>
                <a:cs typeface="Arial" panose="020B0604020202020204" pitchFamily="34" charset="0"/>
              </a:rPr>
              <a:t>The proposed solution by the project is (technically) feasible to realize. </a:t>
            </a:r>
            <a:r>
              <a:rPr lang="en-US" sz="2400" u="sng" kern="100" dirty="0">
                <a:solidFill>
                  <a:srgbClr val="0070C0"/>
                </a:solidFill>
                <a:latin typeface="Calibri" panose="020F0502020204030204" pitchFamily="34" charset="0"/>
                <a:cs typeface="Arial" panose="020B0604020202020204" pitchFamily="34" charset="0"/>
              </a:rPr>
              <a:t>(Technological perspective)</a:t>
            </a:r>
          </a:p>
          <a:p>
            <a:pPr marL="0" indent="0" algn="ctr">
              <a:buNone/>
            </a:pPr>
            <a:endParaRPr lang="en-US" dirty="0"/>
          </a:p>
        </p:txBody>
      </p:sp>
    </p:spTree>
    <p:extLst>
      <p:ext uri="{BB962C8B-B14F-4D97-AF65-F5344CB8AC3E}">
        <p14:creationId xmlns:p14="http://schemas.microsoft.com/office/powerpoint/2010/main" val="2484202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29677" y="1398804"/>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b="1" dirty="0">
                <a:solidFill>
                  <a:srgbClr val="FF0000"/>
                </a:solidFill>
              </a:rPr>
              <a:t>(3) A project proposal </a:t>
            </a:r>
          </a:p>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Proposal Template</a:t>
            </a:r>
            <a:endPar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Project goal</a:t>
            </a:r>
          </a:p>
          <a:p>
            <a:pPr marL="342900" marR="0" lvl="0" indent="-342900">
              <a:lnSpc>
                <a:spcPct val="107000"/>
              </a:lnSpc>
              <a:spcBef>
                <a:spcPts val="0"/>
              </a:spcBef>
              <a:spcAft>
                <a:spcPts val="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Problem/Opportunity definition.</a:t>
            </a:r>
          </a:p>
          <a:p>
            <a:pPr marL="342900" marR="0" lvl="0" indent="-342900">
              <a:lnSpc>
                <a:spcPct val="107000"/>
              </a:lnSpc>
              <a:spcBef>
                <a:spcPts val="0"/>
              </a:spcBef>
              <a:spcAft>
                <a:spcPts val="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Proposed solution.</a:t>
            </a:r>
          </a:p>
          <a:p>
            <a:pPr marL="342900" marR="0" lvl="0" indent="-342900">
              <a:lnSpc>
                <a:spcPct val="107000"/>
              </a:lnSpc>
              <a:spcBef>
                <a:spcPts val="0"/>
              </a:spcBef>
              <a:spcAft>
                <a:spcPts val="0"/>
              </a:spcAft>
              <a:buFont typeface="+mj-lt"/>
              <a:buAutoNum type="arabicPeriod"/>
            </a:pPr>
            <a:r>
              <a:rPr lang="en-US" kern="100" dirty="0">
                <a:effectLst/>
                <a:latin typeface="Calibri" panose="020F0502020204030204" pitchFamily="34" charset="0"/>
                <a:ea typeface="Calibri" panose="020F0502020204030204" pitchFamily="34" charset="0"/>
                <a:cs typeface="Arial" panose="020B0604020202020204" pitchFamily="34" charset="0"/>
              </a:rPr>
              <a:t>Cost-benefit analysis</a:t>
            </a:r>
            <a:r>
              <a:rPr lang="ar-SA" kern="100" dirty="0">
                <a:effectLst/>
                <a:latin typeface="Calibri" panose="020F0502020204030204" pitchFamily="34" charset="0"/>
                <a:ea typeface="Calibri" panose="020F0502020204030204" pitchFamily="34" charset="0"/>
                <a:cs typeface="Arial" panose="020B0604020202020204" pitchFamily="34" charset="0"/>
              </a:rPr>
              <a:t>: </a:t>
            </a:r>
            <a:r>
              <a:rPr lang="en-US" sz="2800" kern="100" dirty="0">
                <a:effectLst/>
                <a:latin typeface="Calibri" panose="020F0502020204030204" pitchFamily="34" charset="0"/>
                <a:ea typeface="Calibri" panose="020F0502020204030204" pitchFamily="34" charset="0"/>
                <a:cs typeface="Arial" panose="020B0604020202020204" pitchFamily="34" charset="0"/>
              </a:rPr>
              <a:t>It should focus on 4 elements: </a:t>
            </a:r>
          </a:p>
          <a:p>
            <a:pPr lvl="1">
              <a:lnSpc>
                <a:spcPct val="107000"/>
              </a:lnSpc>
              <a:spcBef>
                <a:spcPts val="0"/>
              </a:spcBef>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tangible benefits, </a:t>
            </a:r>
          </a:p>
          <a:p>
            <a:pPr lvl="1">
              <a:lnSpc>
                <a:spcPct val="107000"/>
              </a:lnSpc>
              <a:spcBef>
                <a:spcPts val="0"/>
              </a:spcBef>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intangible benefits, </a:t>
            </a:r>
          </a:p>
          <a:p>
            <a:pPr lvl="1">
              <a:lnSpc>
                <a:spcPct val="107000"/>
              </a:lnSpc>
              <a:spcBef>
                <a:spcPts val="0"/>
              </a:spcBef>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required resources (cost), </a:t>
            </a:r>
          </a:p>
          <a:p>
            <a:pPr lvl="1">
              <a:lnSpc>
                <a:spcPct val="107000"/>
              </a:lnSpc>
              <a:spcBef>
                <a:spcPts val="0"/>
              </a:spcBef>
            </a:pPr>
            <a:r>
              <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financial return</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0" indent="0" algn="ctr">
              <a:buNone/>
            </a:pPr>
            <a:endParaRPr lang="en-US" dirty="0"/>
          </a:p>
        </p:txBody>
      </p:sp>
    </p:spTree>
    <p:extLst>
      <p:ext uri="{BB962C8B-B14F-4D97-AF65-F5344CB8AC3E}">
        <p14:creationId xmlns:p14="http://schemas.microsoft.com/office/powerpoint/2010/main" val="143539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29677" y="1398804"/>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b="1" dirty="0">
                <a:solidFill>
                  <a:srgbClr val="FF0000"/>
                </a:solidFill>
              </a:rPr>
              <a:t>(3) A project proposal </a:t>
            </a:r>
          </a:p>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Proposal Template</a:t>
            </a:r>
            <a:endPar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514350" marR="0" lvl="0" indent="-514350" rtl="0">
              <a:lnSpc>
                <a:spcPct val="107000"/>
              </a:lnSpc>
              <a:spcBef>
                <a:spcPts val="0"/>
              </a:spcBef>
              <a:spcAft>
                <a:spcPts val="0"/>
              </a:spcAft>
              <a:buFont typeface="+mj-lt"/>
              <a:buAutoNum type="arabicPeriod" startAt="5"/>
            </a:pPr>
            <a:r>
              <a:rPr lang="en-US" kern="100" dirty="0">
                <a:effectLst/>
                <a:latin typeface="Calibri" panose="020F0502020204030204" pitchFamily="34" charset="0"/>
                <a:ea typeface="Calibri" panose="020F0502020204030204" pitchFamily="34" charset="0"/>
                <a:cs typeface="Arial" panose="020B0604020202020204" pitchFamily="34" charset="0"/>
              </a:rPr>
              <a:t>Business requirements: These are the requirements that must be fulfilled in order for the project to have a chance of being successful.</a:t>
            </a:r>
          </a:p>
          <a:p>
            <a:pPr marL="514350" marR="0" lvl="0" indent="-514350">
              <a:lnSpc>
                <a:spcPct val="107000"/>
              </a:lnSpc>
              <a:spcBef>
                <a:spcPts val="0"/>
              </a:spcBef>
              <a:spcAft>
                <a:spcPts val="0"/>
              </a:spcAft>
              <a:buFont typeface="+mj-lt"/>
              <a:buAutoNum type="arabicPeriod" startAt="5"/>
            </a:pPr>
            <a:r>
              <a:rPr lang="en-US" kern="100" dirty="0">
                <a:effectLst/>
                <a:latin typeface="Calibri" panose="020F0502020204030204" pitchFamily="34" charset="0"/>
                <a:ea typeface="Calibri" panose="020F0502020204030204" pitchFamily="34" charset="0"/>
                <a:cs typeface="Arial" panose="020B0604020202020204" pitchFamily="34" charset="0"/>
              </a:rPr>
              <a:t>Scope: Describe the major accomplishments the project tries to realize.</a:t>
            </a:r>
          </a:p>
          <a:p>
            <a:pPr marL="514350" marR="0" lvl="0" indent="-514350">
              <a:lnSpc>
                <a:spcPct val="107000"/>
              </a:lnSpc>
              <a:spcBef>
                <a:spcPts val="0"/>
              </a:spcBef>
              <a:spcAft>
                <a:spcPts val="0"/>
              </a:spcAft>
              <a:buFont typeface="+mj-lt"/>
              <a:buAutoNum type="arabicPeriod" startAt="5"/>
            </a:pPr>
            <a:r>
              <a:rPr lang="en-US" kern="100" dirty="0">
                <a:effectLst/>
                <a:latin typeface="Calibri" panose="020F0502020204030204" pitchFamily="34" charset="0"/>
                <a:ea typeface="Calibri" panose="020F0502020204030204" pitchFamily="34" charset="0"/>
                <a:cs typeface="Arial" panose="020B0604020202020204" pitchFamily="34" charset="0"/>
              </a:rPr>
              <a:t>Obstacles and Risks.</a:t>
            </a:r>
          </a:p>
          <a:p>
            <a:pPr marL="514350" marR="0" lvl="0" indent="-514350">
              <a:lnSpc>
                <a:spcPct val="107000"/>
              </a:lnSpc>
              <a:spcBef>
                <a:spcPts val="0"/>
              </a:spcBef>
              <a:spcAft>
                <a:spcPts val="800"/>
              </a:spcAft>
              <a:buFont typeface="+mj-lt"/>
              <a:buAutoNum type="arabicPeriod" startAt="5"/>
            </a:pPr>
            <a:r>
              <a:rPr lang="en-US" kern="100" dirty="0">
                <a:effectLst/>
                <a:latin typeface="Calibri" panose="020F0502020204030204" pitchFamily="34" charset="0"/>
                <a:ea typeface="Calibri" panose="020F0502020204030204" pitchFamily="34" charset="0"/>
                <a:cs typeface="Arial" panose="020B0604020202020204" pitchFamily="34" charset="0"/>
              </a:rPr>
              <a:t>Schedule Overview.</a:t>
            </a:r>
          </a:p>
          <a:p>
            <a:pPr marL="0" indent="0" algn="ctr">
              <a:buNone/>
            </a:pPr>
            <a:endParaRPr lang="en-US" dirty="0"/>
          </a:p>
        </p:txBody>
      </p:sp>
    </p:spTree>
    <p:extLst>
      <p:ext uri="{BB962C8B-B14F-4D97-AF65-F5344CB8AC3E}">
        <p14:creationId xmlns:p14="http://schemas.microsoft.com/office/powerpoint/2010/main" val="775253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0107" y="128145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473505" y="2201005"/>
            <a:ext cx="8918954" cy="17873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solidFill>
                  <a:srgbClr val="002060"/>
                </a:solidFill>
              </a:rPr>
              <a:t>(4)</a:t>
            </a:r>
          </a:p>
          <a:p>
            <a:pPr marL="0" indent="0" algn="ctr">
              <a:buNone/>
            </a:pPr>
            <a:r>
              <a:rPr lang="en-US" sz="4800" b="1" dirty="0">
                <a:solidFill>
                  <a:srgbClr val="002060"/>
                </a:solidFill>
              </a:rPr>
              <a:t> Project Rules</a:t>
            </a:r>
          </a:p>
          <a:p>
            <a:pPr algn="ctr"/>
            <a:endParaRPr lang="en-US" dirty="0"/>
          </a:p>
        </p:txBody>
      </p:sp>
    </p:spTree>
    <p:extLst>
      <p:ext uri="{BB962C8B-B14F-4D97-AF65-F5344CB8AC3E}">
        <p14:creationId xmlns:p14="http://schemas.microsoft.com/office/powerpoint/2010/main" val="1870699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42551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The project initiation stage</a:t>
            </a:r>
          </a:p>
        </p:txBody>
      </p:sp>
      <p:sp>
        <p:nvSpPr>
          <p:cNvPr id="4" name="Content Placeholder 2">
            <a:extLst>
              <a:ext uri="{FF2B5EF4-FFF2-40B4-BE49-F238E27FC236}">
                <a16:creationId xmlns:a16="http://schemas.microsoft.com/office/drawing/2014/main" id="{0359E0DB-9679-9F21-69BB-216D09879EC9}"/>
              </a:ext>
            </a:extLst>
          </p:cNvPr>
          <p:cNvSpPr txBox="1">
            <a:spLocks/>
          </p:cNvSpPr>
          <p:nvPr/>
        </p:nvSpPr>
        <p:spPr>
          <a:xfrm>
            <a:off x="1755827" y="1743123"/>
            <a:ext cx="8918954" cy="3650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2400" b="1" dirty="0">
                <a:solidFill>
                  <a:srgbClr val="FF0000"/>
                </a:solidFill>
              </a:rPr>
              <a:t>(4) Project rules </a:t>
            </a:r>
          </a:p>
          <a:p>
            <a:pPr marL="0" marR="0" indent="0">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Properly setting the project rules before the project starts is an important step to prevent difficult discussions during the project execution stage.</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sure </a:t>
            </a:r>
            <a:r>
              <a:rPr lang="en-US" sz="2000" b="1" kern="100" dirty="0">
                <a:solidFill>
                  <a:srgbClr val="FF9518"/>
                </a:solidFill>
                <a:effectLst/>
                <a:latin typeface="Calibri" panose="020F0502020204030204" pitchFamily="34" charset="0"/>
                <a:ea typeface="Calibri" panose="020F0502020204030204" pitchFamily="34" charset="0"/>
                <a:cs typeface="Arial" panose="020B0604020202020204" pitchFamily="34" charset="0"/>
              </a:rPr>
              <a:t>all stakeholders agree up front on the goals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and expectations are properly managed.</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it explicit </a:t>
            </a:r>
            <a:r>
              <a:rPr lang="en-US" sz="2000" b="1" kern="100" dirty="0">
                <a:solidFill>
                  <a:srgbClr val="FF9518"/>
                </a:solidFill>
                <a:latin typeface="Calibri" panose="020F0502020204030204" pitchFamily="34" charset="0"/>
                <a:cs typeface="Arial" panose="020B0604020202020204" pitchFamily="34" charset="0"/>
              </a:rPr>
              <a:t>who, when, and how the scope of the project can (be) changed.</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ensure that </a:t>
            </a:r>
            <a:r>
              <a:rPr lang="en-US" sz="2000" b="1" kern="100" dirty="0">
                <a:solidFill>
                  <a:srgbClr val="FF9518"/>
                </a:solidFill>
                <a:latin typeface="Calibri" panose="020F0502020204030204" pitchFamily="34" charset="0"/>
                <a:cs typeface="Arial" panose="020B0604020202020204" pitchFamily="34" charset="0"/>
              </a:rPr>
              <a:t>the project managers get the appropriate authority </a:t>
            </a:r>
            <a:r>
              <a:rPr lang="en-US" sz="2000" kern="100" dirty="0">
                <a:effectLst/>
                <a:latin typeface="Calibri" panose="020F0502020204030204" pitchFamily="34" charset="0"/>
                <a:ea typeface="Calibri" panose="020F0502020204030204" pitchFamily="34" charset="0"/>
                <a:cs typeface="Arial" panose="020B0604020202020204" pitchFamily="34" charset="0"/>
              </a:rPr>
              <a:t>from management to properly manage the project</a:t>
            </a:r>
          </a:p>
        </p:txBody>
      </p:sp>
    </p:spTree>
    <p:extLst>
      <p:ext uri="{BB962C8B-B14F-4D97-AF65-F5344CB8AC3E}">
        <p14:creationId xmlns:p14="http://schemas.microsoft.com/office/powerpoint/2010/main" val="1952569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42551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Summary</a:t>
            </a:r>
          </a:p>
        </p:txBody>
      </p:sp>
      <p:sp>
        <p:nvSpPr>
          <p:cNvPr id="2" name="Content Placeholder 2">
            <a:extLst>
              <a:ext uri="{FF2B5EF4-FFF2-40B4-BE49-F238E27FC236}">
                <a16:creationId xmlns:a16="http://schemas.microsoft.com/office/drawing/2014/main" id="{0F343E17-F3A7-7998-325E-402C66E0C9F4}"/>
              </a:ext>
            </a:extLst>
          </p:cNvPr>
          <p:cNvSpPr txBox="1">
            <a:spLocks/>
          </p:cNvSpPr>
          <p:nvPr/>
        </p:nvSpPr>
        <p:spPr>
          <a:xfrm>
            <a:off x="2008048" y="1848648"/>
            <a:ext cx="8378965" cy="3618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fontAlgn="base">
              <a:lnSpc>
                <a:spcPct val="150000"/>
              </a:lnSpc>
              <a:spcBef>
                <a:spcPts val="0"/>
              </a:spcBef>
              <a:spcAft>
                <a:spcPts val="800"/>
              </a:spcAft>
              <a:buNone/>
            </a:pPr>
            <a:r>
              <a:rPr lang="en-US" sz="2400" b="1" dirty="0">
                <a:solidFill>
                  <a:srgbClr val="0070C0"/>
                </a:solidFill>
                <a:latin typeface="Calibri" panose="020F0502020204030204" pitchFamily="34" charset="0"/>
              </a:rPr>
              <a:t>The project initiation stage</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Calibri" panose="020F0502020204030204" pitchFamily="34" charset="0"/>
              </a:rPr>
              <a:t>Analysis of the problem/opportunity under consideration</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Calibri" panose="020F0502020204030204" pitchFamily="34" charset="0"/>
              </a:rPr>
              <a:t>Stakeholder analysis</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Calibri" panose="020F0502020204030204" pitchFamily="34" charset="0"/>
              </a:rPr>
              <a:t>Development of a project proposal</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Calibri" panose="020F0502020204030204" pitchFamily="34" charset="0"/>
              </a:rPr>
              <a:t>Definition of the project rules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154916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A8B1399-1445-7ECC-8EA2-5DB3579621FD}"/>
              </a:ext>
            </a:extLst>
          </p:cNvPr>
          <p:cNvGraphicFramePr>
            <a:graphicFrameLocks noGrp="1"/>
          </p:cNvGraphicFramePr>
          <p:nvPr>
            <p:extLst>
              <p:ext uri="{D42A27DB-BD31-4B8C-83A1-F6EECF244321}">
                <p14:modId xmlns:p14="http://schemas.microsoft.com/office/powerpoint/2010/main" val="1320722594"/>
              </p:ext>
            </p:extLst>
          </p:nvPr>
        </p:nvGraphicFramePr>
        <p:xfrm>
          <a:off x="1874165" y="1744481"/>
          <a:ext cx="8541883" cy="3657600"/>
        </p:xfrm>
        <a:graphic>
          <a:graphicData uri="http://schemas.openxmlformats.org/drawingml/2006/table">
            <a:tbl>
              <a:tblPr firstRow="1" firstCol="1" bandRow="1"/>
              <a:tblGrid>
                <a:gridCol w="8541883">
                  <a:extLst>
                    <a:ext uri="{9D8B030D-6E8A-4147-A177-3AD203B41FA5}">
                      <a16:colId xmlns:a16="http://schemas.microsoft.com/office/drawing/2014/main" val="260991252"/>
                    </a:ext>
                  </a:extLst>
                </a:gridCol>
              </a:tblGrid>
              <a:tr h="0">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initiation phase of the project is located at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beginning of the project management life cycle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end of the project management life cycle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Mid-life project management lifecycle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It is not a phase of the project management life cycle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936508"/>
                  </a:ext>
                </a:extLst>
              </a:tr>
              <a:tr h="0">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initiation phase of the project consists of-----</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Analyze the problem/opportunity.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Development of a project proposal</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Definition of the project rules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650480"/>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3698C350-51E1-8CBD-A351-97B85B169839}"/>
              </a:ext>
            </a:extLst>
          </p:cNvPr>
          <p:cNvGraphicFramePr>
            <a:graphicFrameLocks noGrp="1"/>
          </p:cNvGraphicFramePr>
          <p:nvPr>
            <p:extLst>
              <p:ext uri="{D42A27DB-BD31-4B8C-83A1-F6EECF244321}">
                <p14:modId xmlns:p14="http://schemas.microsoft.com/office/powerpoint/2010/main" val="1182944822"/>
              </p:ext>
            </p:extLst>
          </p:nvPr>
        </p:nvGraphicFramePr>
        <p:xfrm>
          <a:off x="1874165" y="1890390"/>
          <a:ext cx="8090227" cy="3048000"/>
        </p:xfrm>
        <a:graphic>
          <a:graphicData uri="http://schemas.openxmlformats.org/drawingml/2006/table">
            <a:tbl>
              <a:tblPr firstRow="1" firstCol="1" bandRow="1"/>
              <a:tblGrid>
                <a:gridCol w="8090227">
                  <a:extLst>
                    <a:ext uri="{9D8B030D-6E8A-4147-A177-3AD203B41FA5}">
                      <a16:colId xmlns:a16="http://schemas.microsoft.com/office/drawing/2014/main" val="1758849723"/>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Gap analysis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gap between the current state and the ideal state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gap between a recession and a boom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gap between profit and loss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wrong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1516315"/>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To define requirements, the most important perspective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 Customer perspective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Product perspective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stakeholder perspective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6704089"/>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FEAFE22B-E637-8B29-D579-3BE81E35129A}"/>
              </a:ext>
            </a:extLst>
          </p:cNvPr>
          <p:cNvGraphicFramePr>
            <a:graphicFrameLocks noGrp="1"/>
          </p:cNvGraphicFramePr>
          <p:nvPr>
            <p:extLst>
              <p:ext uri="{D42A27DB-BD31-4B8C-83A1-F6EECF244321}">
                <p14:modId xmlns:p14="http://schemas.microsoft.com/office/powerpoint/2010/main" val="2978132240"/>
              </p:ext>
            </p:extLst>
          </p:nvPr>
        </p:nvGraphicFramePr>
        <p:xfrm>
          <a:off x="1338471" y="1860672"/>
          <a:ext cx="9223290" cy="3352800"/>
        </p:xfrm>
        <a:graphic>
          <a:graphicData uri="http://schemas.openxmlformats.org/drawingml/2006/table">
            <a:tbl>
              <a:tblPr firstRow="1" firstCol="1" bandRow="1"/>
              <a:tblGrid>
                <a:gridCol w="9223290">
                  <a:extLst>
                    <a:ext uri="{9D8B030D-6E8A-4147-A177-3AD203B41FA5}">
                      <a16:colId xmlns:a16="http://schemas.microsoft.com/office/drawing/2014/main" val="2692682462"/>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stakeholders are-----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manager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customers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181095"/>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person who has to manage the project and ensure that the project delivers what is needed on time and within budget is he/they----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manager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customers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964430"/>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1AB33B0B-A235-EAB5-F364-427E3FDAB7FB}"/>
              </a:ext>
            </a:extLst>
          </p:cNvPr>
          <p:cNvGraphicFramePr>
            <a:graphicFrameLocks noGrp="1"/>
          </p:cNvGraphicFramePr>
          <p:nvPr>
            <p:extLst>
              <p:ext uri="{D42A27DB-BD31-4B8C-83A1-F6EECF244321}">
                <p14:modId xmlns:p14="http://schemas.microsoft.com/office/powerpoint/2010/main" val="4243606838"/>
              </p:ext>
            </p:extLst>
          </p:nvPr>
        </p:nvGraphicFramePr>
        <p:xfrm>
          <a:off x="1684268" y="1780182"/>
          <a:ext cx="8480149" cy="3352800"/>
        </p:xfrm>
        <a:graphic>
          <a:graphicData uri="http://schemas.openxmlformats.org/drawingml/2006/table">
            <a:tbl>
              <a:tblPr firstRow="1" firstCol="1" bandRow="1"/>
              <a:tblGrid>
                <a:gridCol w="8480149">
                  <a:extLst>
                    <a:ext uri="{9D8B030D-6E8A-4147-A177-3AD203B41FA5}">
                      <a16:colId xmlns:a16="http://schemas.microsoft.com/office/drawing/2014/main" val="2883611232"/>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people who contribute time, skills, and effort to the project is/they----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customers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manager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805333"/>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proposal can be judged by---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desirability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viability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feasibility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499321"/>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AE8A4A64-9CAA-8788-2A29-D9609BADFA51}"/>
              </a:ext>
            </a:extLst>
          </p:cNvPr>
          <p:cNvGraphicFramePr>
            <a:graphicFrameLocks noGrp="1"/>
          </p:cNvGraphicFramePr>
          <p:nvPr>
            <p:extLst>
              <p:ext uri="{D42A27DB-BD31-4B8C-83A1-F6EECF244321}">
                <p14:modId xmlns:p14="http://schemas.microsoft.com/office/powerpoint/2010/main" val="3854868828"/>
              </p:ext>
            </p:extLst>
          </p:nvPr>
        </p:nvGraphicFramePr>
        <p:xfrm>
          <a:off x="2027583" y="1912764"/>
          <a:ext cx="8136834" cy="3352800"/>
        </p:xfrm>
        <a:graphic>
          <a:graphicData uri="http://schemas.openxmlformats.org/drawingml/2006/table">
            <a:tbl>
              <a:tblPr firstRow="1" firstCol="1" bandRow="1"/>
              <a:tblGrid>
                <a:gridCol w="8136834">
                  <a:extLst>
                    <a:ext uri="{9D8B030D-6E8A-4147-A177-3AD203B41FA5}">
                      <a16:colId xmlns:a16="http://schemas.microsoft.com/office/drawing/2014/main" val="3526154932"/>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proposal includes----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goal</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Define the problem/opportunity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scope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6214664"/>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At problem analysis, we should---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All answers are correct</a:t>
                      </a:r>
                      <a:r>
                        <a:rPr lang="ar-SA" sz="2000" dirty="0">
                          <a:effectLst/>
                          <a:latin typeface="Arial" panose="020B0604020202020204" pitchFamily="34"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Understand who the customers are, what problems they face, and any needs they have.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Work to satisfy customers.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Work to know the needs of customers.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23833"/>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C230128-33D4-FFB2-F1C3-2A0C3B749C73}"/>
              </a:ext>
            </a:extLst>
          </p:cNvPr>
          <p:cNvGraphicFramePr>
            <a:graphicFrameLocks noGrp="1"/>
          </p:cNvGraphicFramePr>
          <p:nvPr>
            <p:extLst>
              <p:ext uri="{D42A27DB-BD31-4B8C-83A1-F6EECF244321}">
                <p14:modId xmlns:p14="http://schemas.microsoft.com/office/powerpoint/2010/main" val="3407125321"/>
              </p:ext>
            </p:extLst>
          </p:nvPr>
        </p:nvGraphicFramePr>
        <p:xfrm>
          <a:off x="1364043" y="1752599"/>
          <a:ext cx="9011478" cy="3352800"/>
        </p:xfrm>
        <a:graphic>
          <a:graphicData uri="http://schemas.openxmlformats.org/drawingml/2006/table">
            <a:tbl>
              <a:tblPr firstRow="1" firstCol="1" bandRow="1"/>
              <a:tblGrid>
                <a:gridCol w="9011478">
                  <a:extLst>
                    <a:ext uri="{9D8B030D-6E8A-4147-A177-3AD203B41FA5}">
                      <a16:colId xmlns:a16="http://schemas.microsoft.com/office/drawing/2014/main" val="35332412"/>
                    </a:ext>
                  </a:extLst>
                </a:gridCol>
              </a:tblGrid>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Cost benefit analysis focuses 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Tangible benefits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Intangible benefits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financial return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219785"/>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Which of the following activities stakeholders engage in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Establish agreements on the goals and constraints.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Construct strategies and schedules.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Approve the budget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8280990"/>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1743</Words>
  <Application>Microsoft Office PowerPoint</Application>
  <PresentationFormat>Widescreen</PresentationFormat>
  <Paragraphs>215</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Courier New</vt:lpstr>
      <vt:lpstr>Lora</vt:lpstr>
      <vt:lpstr>Symbol</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24</cp:revision>
  <dcterms:created xsi:type="dcterms:W3CDTF">2023-04-29T09:08:23Z</dcterms:created>
  <dcterms:modified xsi:type="dcterms:W3CDTF">2023-05-28T14:19:09Z</dcterms:modified>
</cp:coreProperties>
</file>