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2" r:id="rId6"/>
    <p:sldId id="264" r:id="rId7"/>
    <p:sldId id="265" r:id="rId8"/>
    <p:sldId id="266" r:id="rId9"/>
    <p:sldId id="267" r:id="rId10"/>
    <p:sldId id="268" r:id="rId11"/>
    <p:sldId id="269" r:id="rId12"/>
    <p:sldId id="270" r:id="rId13"/>
    <p:sldId id="271" r:id="rId14"/>
    <p:sldId id="272" r:id="rId15"/>
    <p:sldId id="315" r:id="rId16"/>
    <p:sldId id="316" r:id="rId17"/>
    <p:sldId id="317" r:id="rId18"/>
    <p:sldId id="318" r:id="rId19"/>
    <p:sldId id="319" r:id="rId20"/>
    <p:sldId id="320" r:id="rId21"/>
    <p:sldId id="321" r:id="rId22"/>
    <p:sldId id="322" r:id="rId23"/>
    <p:sldId id="323" r:id="rId24"/>
    <p:sldId id="314"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9" d="100"/>
          <a:sy n="89" d="100"/>
        </p:scale>
        <p:origin x="46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4.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2.bin"/><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5.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3.bin"/><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6.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4.bin"/><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7.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5.bin"/><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8.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6.bin"/><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19.wmf"/><Relationship Id="rId7" Type="http://schemas.openxmlformats.org/officeDocument/2006/relationships/image" Target="../media/image9.emf"/><Relationship Id="rId2" Type="http://schemas.openxmlformats.org/officeDocument/2006/relationships/oleObject" Target="../embeddings/oleObject7.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0.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8.bin"/><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1.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9.bin"/><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22.wmf"/><Relationship Id="rId7" Type="http://schemas.openxmlformats.org/officeDocument/2006/relationships/image" Target="../media/image9.emf"/><Relationship Id="rId2" Type="http://schemas.openxmlformats.org/officeDocument/2006/relationships/oleObject" Target="../embeddings/oleObject10.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3.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1.bin"/><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4.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2.bin"/><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3.bin"/><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6.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4.bin"/><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7.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5.bin"/><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28.wmf"/><Relationship Id="rId7" Type="http://schemas.openxmlformats.org/officeDocument/2006/relationships/image" Target="../media/image9.emf"/><Relationship Id="rId2" Type="http://schemas.openxmlformats.org/officeDocument/2006/relationships/oleObject" Target="../embeddings/oleObject16.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9.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7.bin"/><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0.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8.bin"/><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1.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9.bin"/><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2.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20.bin"/><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3.gi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86080"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083683" y="4748839"/>
            <a:ext cx="5207091" cy="1034667"/>
          </a:xfrm>
          <a:prstGeom prst="rect">
            <a:avLst/>
          </a:prstGeom>
        </p:spPr>
      </p:pic>
      <p:sp>
        <p:nvSpPr>
          <p:cNvPr id="14" name="TextBox 13"/>
          <p:cNvSpPr txBox="1"/>
          <p:nvPr/>
        </p:nvSpPr>
        <p:spPr>
          <a:xfrm>
            <a:off x="0" y="4581790"/>
            <a:ext cx="622362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Eng. Abdelrhman Ahmed</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7892069" y="4748838"/>
            <a:ext cx="456086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 Security Emergency </a:t>
            </a:r>
          </a:p>
          <a:p>
            <a:r>
              <a:rPr lang="en-US" sz="2800" dirty="0">
                <a:solidFill>
                  <a:schemeClr val="bg1"/>
                </a:solidFill>
                <a:latin typeface="Tajawal Medium" panose="00000600000000000000" pitchFamily="2" charset="-78"/>
                <a:cs typeface="Tajawal Medium" panose="00000600000000000000" pitchFamily="2" charset="-78"/>
              </a:rPr>
              <a:t>Response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90" y="5995358"/>
            <a:ext cx="961968" cy="862642"/>
          </a:xfrm>
          <a:prstGeom prst="rect">
            <a:avLst/>
          </a:prstGeom>
        </p:spPr>
      </p:pic>
      <p:pic>
        <p:nvPicPr>
          <p:cNvPr id="3" name="Picture 2"/>
          <p:cNvPicPr>
            <a:picLocks noChangeAspect="1"/>
          </p:cNvPicPr>
          <p:nvPr/>
        </p:nvPicPr>
        <p:blipFill>
          <a:blip r:embed="rId3"/>
          <a:stretch>
            <a:fillRect/>
          </a:stretch>
        </p:blipFill>
        <p:spPr>
          <a:xfrm>
            <a:off x="2409096"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059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Foreword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E25C02B7-D795-1F5B-10C2-66A9C314CC9E}"/>
              </a:ext>
            </a:extLst>
          </p:cNvPr>
          <p:cNvSpPr txBox="1"/>
          <p:nvPr/>
        </p:nvSpPr>
        <p:spPr>
          <a:xfrm>
            <a:off x="241540" y="2147712"/>
            <a:ext cx="11499012" cy="2554545"/>
          </a:xfrm>
          <a:prstGeom prst="rect">
            <a:avLst/>
          </a:prstGeom>
          <a:noFill/>
        </p:spPr>
        <p:txBody>
          <a:bodyPr wrap="square">
            <a:spAutoFit/>
          </a:bodyPr>
          <a:lstStyle/>
          <a:p>
            <a:r>
              <a:rPr lang="en-US" sz="2000" b="1" dirty="0"/>
              <a:t>• The Internet of Things (</a:t>
            </a:r>
            <a:r>
              <a:rPr lang="en-US" sz="2000" b="1" dirty="0" err="1"/>
              <a:t>loT</a:t>
            </a:r>
            <a:r>
              <a:rPr lang="en-US" sz="2000" b="1" dirty="0"/>
              <a:t>), mobile Internet, cloud computing, and big data are booming. Emerging technologies are reshaping the world. However, cyber security incidents are still on the rise, increasing people's concerns about cyber safety.</a:t>
            </a:r>
          </a:p>
          <a:p>
            <a:endParaRPr lang="en-US" sz="2000" b="1" dirty="0"/>
          </a:p>
          <a:p>
            <a:r>
              <a:rPr lang="en-US" sz="2000" b="1" dirty="0"/>
              <a:t>• In 2017, global cyber attacks, such as WannaCry ransomware, occurred at a high rate. It is difficult to effectively monitor and provide alerts for unexpected global security incidents. Furthermore, nations tend to be reactive instead of proactive when it comes to security incidents. This slide provides references for security incident responses.</a:t>
            </a:r>
            <a:endParaRPr lang="en-US" sz="1600" b="1" dirty="0"/>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289771"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5156"/>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BD7A249-6767-38BB-4788-3518E47F40B0}"/>
              </a:ext>
            </a:extLst>
          </p:cNvPr>
          <p:cNvSpPr txBox="1"/>
          <p:nvPr/>
        </p:nvSpPr>
        <p:spPr>
          <a:xfrm>
            <a:off x="1111498" y="2459504"/>
            <a:ext cx="9818170" cy="1938992"/>
          </a:xfrm>
          <a:prstGeom prst="rect">
            <a:avLst/>
          </a:prstGeom>
          <a:noFill/>
        </p:spPr>
        <p:txBody>
          <a:bodyPr wrap="square">
            <a:spAutoFit/>
          </a:bodyPr>
          <a:lstStyle/>
          <a:p>
            <a:r>
              <a:rPr lang="en-US" sz="2400" b="1" dirty="0"/>
              <a:t>• Upon completion of this course, you will be able to:</a:t>
            </a:r>
          </a:p>
          <a:p>
            <a:endParaRPr lang="en-US" sz="2400" b="1" dirty="0"/>
          </a:p>
          <a:p>
            <a:r>
              <a:rPr lang="en-US" sz="2400" b="1" dirty="0"/>
              <a:t>□ Understand the background of cyber security emergency response. </a:t>
            </a:r>
          </a:p>
          <a:p>
            <a:r>
              <a:rPr lang="en-US" sz="2400" b="1" dirty="0"/>
              <a:t>□ Describe the handling process of cyber security emergency response. </a:t>
            </a:r>
          </a:p>
          <a:p>
            <a:r>
              <a:rPr lang="en-US" sz="2400" b="1" dirty="0"/>
              <a:t>□ Understand new trends in cyber security emergency response.</a:t>
            </a:r>
          </a:p>
        </p:txBody>
      </p:sp>
    </p:spTree>
    <p:extLst>
      <p:ext uri="{BB962C8B-B14F-4D97-AF65-F5344CB8AC3E}">
        <p14:creationId xmlns:p14="http://schemas.microsoft.com/office/powerpoint/2010/main" val="3342829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9213" y="6000543"/>
            <a:ext cx="891676" cy="799608"/>
          </a:xfrm>
          <a:prstGeom prst="rect">
            <a:avLst/>
          </a:prstGeom>
        </p:spPr>
      </p:pic>
      <p:pic>
        <p:nvPicPr>
          <p:cNvPr id="3" name="Picture 2"/>
          <p:cNvPicPr>
            <a:picLocks noChangeAspect="1"/>
          </p:cNvPicPr>
          <p:nvPr/>
        </p:nvPicPr>
        <p:blipFill>
          <a:blip r:embed="rId3"/>
          <a:stretch>
            <a:fillRect/>
          </a:stretch>
        </p:blipFill>
        <p:spPr>
          <a:xfrm>
            <a:off x="2483920"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23655"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Background of Information Security Emergency </a:t>
            </a:r>
          </a:p>
          <a:p>
            <a:r>
              <a:rPr lang="en-US" sz="2000" dirty="0">
                <a:solidFill>
                  <a:schemeClr val="bg1"/>
                </a:solidFill>
                <a:latin typeface="Tajawal Medium" panose="00000600000000000000" pitchFamily="2" charset="-78"/>
                <a:cs typeface="Tajawal Medium" panose="00000600000000000000" pitchFamily="2" charset="-78"/>
              </a:rPr>
              <a:t>Response</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917522EC-F03A-F173-E86F-7829EE766FDF}"/>
              </a:ext>
            </a:extLst>
          </p:cNvPr>
          <p:cNvSpPr txBox="1"/>
          <p:nvPr/>
        </p:nvSpPr>
        <p:spPr>
          <a:xfrm>
            <a:off x="263551" y="1759096"/>
            <a:ext cx="11744419" cy="2031325"/>
          </a:xfrm>
          <a:prstGeom prst="rect">
            <a:avLst/>
          </a:prstGeom>
          <a:noFill/>
        </p:spPr>
        <p:txBody>
          <a:bodyPr wrap="square">
            <a:spAutoFit/>
          </a:bodyPr>
          <a:lstStyle/>
          <a:p>
            <a:r>
              <a:rPr lang="en-US" b="1" dirty="0"/>
              <a:t>• The Morris Worm Incident, which occurred in November 1988, forced over 10% of Internet systems to stop working. This incident shocked the world and deeply concerned computer science professionals.</a:t>
            </a:r>
          </a:p>
          <a:p>
            <a:endParaRPr lang="en-US" b="1" dirty="0"/>
          </a:p>
          <a:p>
            <a:r>
              <a:rPr lang="en-US" b="1" dirty="0"/>
              <a:t>• A Computer Emergency Response Team (CERT) and the CERT Coordination Center (CERT/CC) for Internet security was founded in 1989 following the Morris worm incident. At that time, the Defense Advanced Research Projects Agency (DARPA) tasked Carnegie Mellon University's Software Engineering Institute (SEI) with developing a communication coordination center to connect experts during security emergencies and to help prevent future intrusion </a:t>
            </a:r>
          </a:p>
        </p:txBody>
      </p:sp>
      <p:graphicFrame>
        <p:nvGraphicFramePr>
          <p:cNvPr id="9" name="Object 8">
            <a:extLst>
              <a:ext uri="{FF2B5EF4-FFF2-40B4-BE49-F238E27FC236}">
                <a16:creationId xmlns:a16="http://schemas.microsoft.com/office/drawing/2014/main" id="{08BE7EAC-ABB1-8F50-8B5E-2497790F49F2}"/>
              </a:ext>
            </a:extLst>
          </p:cNvPr>
          <p:cNvGraphicFramePr>
            <a:graphicFrameLocks noChangeAspect="1"/>
          </p:cNvGraphicFramePr>
          <p:nvPr>
            <p:extLst>
              <p:ext uri="{D42A27DB-BD31-4B8C-83A1-F6EECF244321}">
                <p14:modId xmlns:p14="http://schemas.microsoft.com/office/powerpoint/2010/main" val="1525920901"/>
              </p:ext>
            </p:extLst>
          </p:nvPr>
        </p:nvGraphicFramePr>
        <p:xfrm>
          <a:off x="3045691" y="4066140"/>
          <a:ext cx="6180137" cy="1654175"/>
        </p:xfrm>
        <a:graphic>
          <a:graphicData uri="http://schemas.openxmlformats.org/presentationml/2006/ole">
            <mc:AlternateContent xmlns:mc="http://schemas.openxmlformats.org/markup-compatibility/2006">
              <mc:Choice xmlns:v="urn:schemas-microsoft-com:vml" Requires="v">
                <p:oleObj name="Bitmap Image" r:id="rId6" imgW="6179760" imgH="1653480" progId="PBrush">
                  <p:embed/>
                </p:oleObj>
              </mc:Choice>
              <mc:Fallback>
                <p:oleObj name="Bitmap Image" r:id="rId6" imgW="6179760" imgH="1653480" progId="PBrush">
                  <p:embed/>
                  <p:pic>
                    <p:nvPicPr>
                      <p:cNvPr id="0" name=""/>
                      <p:cNvPicPr/>
                      <p:nvPr/>
                    </p:nvPicPr>
                    <p:blipFill>
                      <a:blip r:embed="rId7"/>
                      <a:stretch>
                        <a:fillRect/>
                      </a:stretch>
                    </p:blipFill>
                    <p:spPr>
                      <a:xfrm>
                        <a:off x="3045691" y="4066140"/>
                        <a:ext cx="6180137" cy="1654175"/>
                      </a:xfrm>
                      <a:prstGeom prst="rect">
                        <a:avLst/>
                      </a:prstGeom>
                    </p:spPr>
                  </p:pic>
                </p:oleObj>
              </mc:Fallback>
            </mc:AlternateContent>
          </a:graphicData>
        </a:graphic>
      </p:graphicFrame>
    </p:spTree>
    <p:extLst>
      <p:ext uri="{BB962C8B-B14F-4D97-AF65-F5344CB8AC3E}">
        <p14:creationId xmlns:p14="http://schemas.microsoft.com/office/powerpoint/2010/main" val="27901903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351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FIRST Background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BFF41B3-FB08-BF6E-FD14-7E54E247DDCE}"/>
              </a:ext>
            </a:extLst>
          </p:cNvPr>
          <p:cNvSpPr txBox="1"/>
          <p:nvPr/>
        </p:nvSpPr>
        <p:spPr>
          <a:xfrm>
            <a:off x="361906" y="1951672"/>
            <a:ext cx="11602932" cy="1477328"/>
          </a:xfrm>
          <a:prstGeom prst="rect">
            <a:avLst/>
          </a:prstGeom>
          <a:noFill/>
        </p:spPr>
        <p:txBody>
          <a:bodyPr wrap="square">
            <a:spAutoFit/>
          </a:bodyPr>
          <a:lstStyle/>
          <a:p>
            <a:r>
              <a:rPr lang="en-US" b="1" dirty="0"/>
              <a:t>• Security emergency response organizations in different countries face communication and cooperation difficulties because they use different languages and time zones and serve different user groups.</a:t>
            </a:r>
          </a:p>
          <a:p>
            <a:endParaRPr lang="en-US" b="1" dirty="0"/>
          </a:p>
          <a:p>
            <a:r>
              <a:rPr lang="en-US" b="1" dirty="0"/>
              <a:t>• The Forum of Incident Response and Security Teams (FIRST), founded in 1990, was initially formed by 11 security emergency response organizations, and currently has more than 400 members worldwide.</a:t>
            </a:r>
          </a:p>
        </p:txBody>
      </p:sp>
      <p:graphicFrame>
        <p:nvGraphicFramePr>
          <p:cNvPr id="9" name="Object 8">
            <a:extLst>
              <a:ext uri="{FF2B5EF4-FFF2-40B4-BE49-F238E27FC236}">
                <a16:creationId xmlns:a16="http://schemas.microsoft.com/office/drawing/2014/main" id="{54AC361D-5DA0-FAB1-EFA5-3013ABC107A8}"/>
              </a:ext>
            </a:extLst>
          </p:cNvPr>
          <p:cNvGraphicFramePr>
            <a:graphicFrameLocks noChangeAspect="1"/>
          </p:cNvGraphicFramePr>
          <p:nvPr>
            <p:extLst>
              <p:ext uri="{D42A27DB-BD31-4B8C-83A1-F6EECF244321}">
                <p14:modId xmlns:p14="http://schemas.microsoft.com/office/powerpoint/2010/main" val="3466538313"/>
              </p:ext>
            </p:extLst>
          </p:nvPr>
        </p:nvGraphicFramePr>
        <p:xfrm>
          <a:off x="2114550" y="3591968"/>
          <a:ext cx="7962900" cy="2644775"/>
        </p:xfrm>
        <a:graphic>
          <a:graphicData uri="http://schemas.openxmlformats.org/presentationml/2006/ole">
            <mc:AlternateContent xmlns:mc="http://schemas.openxmlformats.org/markup-compatibility/2006">
              <mc:Choice xmlns:v="urn:schemas-microsoft-com:vml" Requires="v">
                <p:oleObj name="Bitmap Image" r:id="rId6" imgW="7962840" imgH="2644200" progId="PBrush">
                  <p:embed/>
                </p:oleObj>
              </mc:Choice>
              <mc:Fallback>
                <p:oleObj name="Bitmap Image" r:id="rId6" imgW="7962840" imgH="2644200" progId="PBrush">
                  <p:embed/>
                  <p:pic>
                    <p:nvPicPr>
                      <p:cNvPr id="0" name=""/>
                      <p:cNvPicPr/>
                      <p:nvPr/>
                    </p:nvPicPr>
                    <p:blipFill>
                      <a:blip r:embed="rId7"/>
                      <a:stretch>
                        <a:fillRect/>
                      </a:stretch>
                    </p:blipFill>
                    <p:spPr>
                      <a:xfrm>
                        <a:off x="2114550" y="3591968"/>
                        <a:ext cx="7962900" cy="2644775"/>
                      </a:xfrm>
                      <a:prstGeom prst="rect">
                        <a:avLst/>
                      </a:prstGeom>
                    </p:spPr>
                  </p:pic>
                </p:oleObj>
              </mc:Fallback>
            </mc:AlternateContent>
          </a:graphicData>
        </a:graphic>
      </p:graphicFrame>
    </p:spTree>
    <p:extLst>
      <p:ext uri="{BB962C8B-B14F-4D97-AF65-F5344CB8AC3E}">
        <p14:creationId xmlns:p14="http://schemas.microsoft.com/office/powerpoint/2010/main" val="32580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9415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CNCERT/CC</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E62F429-C9BE-3347-1348-FE70ABDB8D93}"/>
              </a:ext>
            </a:extLst>
          </p:cNvPr>
          <p:cNvSpPr txBox="1"/>
          <p:nvPr/>
        </p:nvSpPr>
        <p:spPr>
          <a:xfrm>
            <a:off x="336430" y="1686212"/>
            <a:ext cx="11736245" cy="1477328"/>
          </a:xfrm>
          <a:prstGeom prst="rect">
            <a:avLst/>
          </a:prstGeom>
          <a:noFill/>
        </p:spPr>
        <p:txBody>
          <a:bodyPr wrap="square">
            <a:spAutoFit/>
          </a:bodyPr>
          <a:lstStyle/>
          <a:p>
            <a:r>
              <a:rPr lang="en-US" b="1" dirty="0"/>
              <a:t>• Founded in September 2002, CNCERT/CC is a non-governmental and non-profit cyber security technical center. It is a core organization that helps to coordinate the cyber security emergency system in China.</a:t>
            </a:r>
          </a:p>
          <a:p>
            <a:endParaRPr lang="en-US" b="1" dirty="0"/>
          </a:p>
          <a:p>
            <a:r>
              <a:rPr lang="en-US" b="1" dirty="0"/>
              <a:t>• CNCERT has actively established international cooperation on cyber security. As of 2017, CNCERT had established "CNCERT International Cooperation Partnership" with 211 organizations in 72 nations and regions.</a:t>
            </a:r>
          </a:p>
        </p:txBody>
      </p:sp>
      <p:graphicFrame>
        <p:nvGraphicFramePr>
          <p:cNvPr id="9" name="Object 8">
            <a:extLst>
              <a:ext uri="{FF2B5EF4-FFF2-40B4-BE49-F238E27FC236}">
                <a16:creationId xmlns:a16="http://schemas.microsoft.com/office/drawing/2014/main" id="{C27A9248-56CC-0DD1-68B2-F7E596829B03}"/>
              </a:ext>
            </a:extLst>
          </p:cNvPr>
          <p:cNvGraphicFramePr>
            <a:graphicFrameLocks noChangeAspect="1"/>
          </p:cNvGraphicFramePr>
          <p:nvPr>
            <p:extLst>
              <p:ext uri="{D42A27DB-BD31-4B8C-83A1-F6EECF244321}">
                <p14:modId xmlns:p14="http://schemas.microsoft.com/office/powerpoint/2010/main" val="202067888"/>
              </p:ext>
            </p:extLst>
          </p:nvPr>
        </p:nvGraphicFramePr>
        <p:xfrm>
          <a:off x="2514354" y="3527919"/>
          <a:ext cx="7140575" cy="2598737"/>
        </p:xfrm>
        <a:graphic>
          <a:graphicData uri="http://schemas.openxmlformats.org/presentationml/2006/ole">
            <mc:AlternateContent xmlns:mc="http://schemas.openxmlformats.org/markup-compatibility/2006">
              <mc:Choice xmlns:v="urn:schemas-microsoft-com:vml" Requires="v">
                <p:oleObj name="Bitmap Image" r:id="rId6" imgW="7139880" imgH="2598480" progId="PBrush">
                  <p:embed/>
                </p:oleObj>
              </mc:Choice>
              <mc:Fallback>
                <p:oleObj name="Bitmap Image" r:id="rId6" imgW="7139880" imgH="2598480" progId="PBrush">
                  <p:embed/>
                  <p:pic>
                    <p:nvPicPr>
                      <p:cNvPr id="0" name=""/>
                      <p:cNvPicPr/>
                      <p:nvPr/>
                    </p:nvPicPr>
                    <p:blipFill>
                      <a:blip r:embed="rId7"/>
                      <a:stretch>
                        <a:fillRect/>
                      </a:stretch>
                    </p:blipFill>
                    <p:spPr>
                      <a:xfrm>
                        <a:off x="2514354" y="3527919"/>
                        <a:ext cx="7140575" cy="2598737"/>
                      </a:xfrm>
                      <a:prstGeom prst="rect">
                        <a:avLst/>
                      </a:prstGeom>
                    </p:spPr>
                  </p:pic>
                </p:oleObj>
              </mc:Fallback>
            </mc:AlternateContent>
          </a:graphicData>
        </a:graphic>
      </p:graphicFrame>
    </p:spTree>
    <p:extLst>
      <p:ext uri="{BB962C8B-B14F-4D97-AF65-F5344CB8AC3E}">
        <p14:creationId xmlns:p14="http://schemas.microsoft.com/office/powerpoint/2010/main" val="2530562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08838" y="574267"/>
            <a:ext cx="6538970"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Cyber Security Laws and Regulations in China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E7B6B94-8450-CC24-9BD0-D93E5F05389A}"/>
              </a:ext>
            </a:extLst>
          </p:cNvPr>
          <p:cNvSpPr txBox="1"/>
          <p:nvPr/>
        </p:nvSpPr>
        <p:spPr>
          <a:xfrm>
            <a:off x="543464" y="1830524"/>
            <a:ext cx="11266098" cy="954107"/>
          </a:xfrm>
          <a:prstGeom prst="rect">
            <a:avLst/>
          </a:prstGeom>
          <a:noFill/>
        </p:spPr>
        <p:txBody>
          <a:bodyPr wrap="square">
            <a:spAutoFit/>
          </a:bodyPr>
          <a:lstStyle/>
          <a:p>
            <a:r>
              <a:rPr lang="en-US" sz="1400" b="1" dirty="0"/>
              <a:t>• The Cybersecurity Law of the People's Republic of China was adopted by the Standing Committee of the National People's Congress (NPC) in November, 2016, and came into force on June 1, 2017. The Cybersecurity Law is China's first to provide guidelines on cyber security.</a:t>
            </a:r>
          </a:p>
          <a:p>
            <a:endParaRPr lang="en-US" sz="1400" b="1" dirty="0"/>
          </a:p>
          <a:p>
            <a:r>
              <a:rPr lang="en-US" sz="1400" b="1" dirty="0"/>
              <a:t>• The Cybersecurity Law underwent three years of deliberation before its final release.</a:t>
            </a:r>
          </a:p>
        </p:txBody>
      </p:sp>
      <p:graphicFrame>
        <p:nvGraphicFramePr>
          <p:cNvPr id="9" name="Object 8">
            <a:extLst>
              <a:ext uri="{FF2B5EF4-FFF2-40B4-BE49-F238E27FC236}">
                <a16:creationId xmlns:a16="http://schemas.microsoft.com/office/drawing/2014/main" id="{03115F5F-A8CA-CC14-0614-4668DA78803F}"/>
              </a:ext>
            </a:extLst>
          </p:cNvPr>
          <p:cNvGraphicFramePr>
            <a:graphicFrameLocks noChangeAspect="1"/>
          </p:cNvGraphicFramePr>
          <p:nvPr>
            <p:extLst>
              <p:ext uri="{D42A27DB-BD31-4B8C-83A1-F6EECF244321}">
                <p14:modId xmlns:p14="http://schemas.microsoft.com/office/powerpoint/2010/main" val="1831679744"/>
              </p:ext>
            </p:extLst>
          </p:nvPr>
        </p:nvGraphicFramePr>
        <p:xfrm>
          <a:off x="1249707" y="2784631"/>
          <a:ext cx="9853612" cy="3543300"/>
        </p:xfrm>
        <a:graphic>
          <a:graphicData uri="http://schemas.openxmlformats.org/presentationml/2006/ole">
            <mc:AlternateContent xmlns:mc="http://schemas.openxmlformats.org/markup-compatibility/2006">
              <mc:Choice xmlns:v="urn:schemas-microsoft-com:vml" Requires="v">
                <p:oleObj name="Bitmap Image" r:id="rId6" imgW="9852840" imgH="3543480" progId="PBrush">
                  <p:embed/>
                </p:oleObj>
              </mc:Choice>
              <mc:Fallback>
                <p:oleObj name="Bitmap Image" r:id="rId6" imgW="9852840" imgH="3543480" progId="PBrush">
                  <p:embed/>
                  <p:pic>
                    <p:nvPicPr>
                      <p:cNvPr id="0" name=""/>
                      <p:cNvPicPr/>
                      <p:nvPr/>
                    </p:nvPicPr>
                    <p:blipFill>
                      <a:blip r:embed="rId7"/>
                      <a:stretch>
                        <a:fillRect/>
                      </a:stretch>
                    </p:blipFill>
                    <p:spPr>
                      <a:xfrm>
                        <a:off x="1249707" y="2784631"/>
                        <a:ext cx="9853612" cy="3543300"/>
                      </a:xfrm>
                      <a:prstGeom prst="rect">
                        <a:avLst/>
                      </a:prstGeom>
                    </p:spPr>
                  </p:pic>
                </p:oleObj>
              </mc:Fallback>
            </mc:AlternateContent>
          </a:graphicData>
        </a:graphic>
      </p:graphicFrame>
    </p:spTree>
    <p:extLst>
      <p:ext uri="{BB962C8B-B14F-4D97-AF65-F5344CB8AC3E}">
        <p14:creationId xmlns:p14="http://schemas.microsoft.com/office/powerpoint/2010/main" val="3606346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289771"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205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 Security Incident Classification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5AE034C-4ED1-7513-43C0-B7D1B682CFDA}"/>
              </a:ext>
            </a:extLst>
          </p:cNvPr>
          <p:cNvSpPr txBox="1"/>
          <p:nvPr/>
        </p:nvSpPr>
        <p:spPr>
          <a:xfrm>
            <a:off x="678324" y="1738191"/>
            <a:ext cx="10760302" cy="830997"/>
          </a:xfrm>
          <a:prstGeom prst="rect">
            <a:avLst/>
          </a:prstGeom>
          <a:noFill/>
        </p:spPr>
        <p:txBody>
          <a:bodyPr wrap="square">
            <a:spAutoFit/>
          </a:bodyPr>
          <a:lstStyle/>
          <a:p>
            <a:r>
              <a:rPr lang="en-US" sz="2400" b="1" dirty="0"/>
              <a:t>• Cyber security incidents are classified as follows in the National Emergency </a:t>
            </a:r>
          </a:p>
          <a:p>
            <a:r>
              <a:rPr lang="en-US" sz="2400" b="1" dirty="0"/>
              <a:t>Plan for Cyber Security Incidents:</a:t>
            </a:r>
          </a:p>
        </p:txBody>
      </p:sp>
      <p:graphicFrame>
        <p:nvGraphicFramePr>
          <p:cNvPr id="9" name="Object 8">
            <a:extLst>
              <a:ext uri="{FF2B5EF4-FFF2-40B4-BE49-F238E27FC236}">
                <a16:creationId xmlns:a16="http://schemas.microsoft.com/office/drawing/2014/main" id="{2C8EE99E-CB5E-8A54-F7C9-77C54DA80309}"/>
              </a:ext>
            </a:extLst>
          </p:cNvPr>
          <p:cNvGraphicFramePr>
            <a:graphicFrameLocks noChangeAspect="1"/>
          </p:cNvGraphicFramePr>
          <p:nvPr>
            <p:extLst>
              <p:ext uri="{D42A27DB-BD31-4B8C-83A1-F6EECF244321}">
                <p14:modId xmlns:p14="http://schemas.microsoft.com/office/powerpoint/2010/main" val="625243918"/>
              </p:ext>
            </p:extLst>
          </p:nvPr>
        </p:nvGraphicFramePr>
        <p:xfrm>
          <a:off x="1500518" y="2654226"/>
          <a:ext cx="9625012" cy="3894137"/>
        </p:xfrm>
        <a:graphic>
          <a:graphicData uri="http://schemas.openxmlformats.org/presentationml/2006/ole">
            <mc:AlternateContent xmlns:mc="http://schemas.openxmlformats.org/markup-compatibility/2006">
              <mc:Choice xmlns:v="urn:schemas-microsoft-com:vml" Requires="v">
                <p:oleObj name="Bitmap Image" r:id="rId6" imgW="9624240" imgH="3893760" progId="PBrush">
                  <p:embed/>
                </p:oleObj>
              </mc:Choice>
              <mc:Fallback>
                <p:oleObj name="Bitmap Image" r:id="rId6" imgW="9624240" imgH="3893760" progId="PBrush">
                  <p:embed/>
                  <p:pic>
                    <p:nvPicPr>
                      <p:cNvPr id="0" name=""/>
                      <p:cNvPicPr/>
                      <p:nvPr/>
                    </p:nvPicPr>
                    <p:blipFill>
                      <a:blip r:embed="rId7"/>
                      <a:stretch>
                        <a:fillRect/>
                      </a:stretch>
                    </p:blipFill>
                    <p:spPr>
                      <a:xfrm>
                        <a:off x="1500518" y="2654226"/>
                        <a:ext cx="9625012" cy="3894137"/>
                      </a:xfrm>
                      <a:prstGeom prst="rect">
                        <a:avLst/>
                      </a:prstGeom>
                    </p:spPr>
                  </p:pic>
                </p:oleObj>
              </mc:Fallback>
            </mc:AlternateContent>
          </a:graphicData>
        </a:graphic>
      </p:graphicFrame>
    </p:spTree>
    <p:extLst>
      <p:ext uri="{BB962C8B-B14F-4D97-AF65-F5344CB8AC3E}">
        <p14:creationId xmlns:p14="http://schemas.microsoft.com/office/powerpoint/2010/main" val="2358053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6066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National Cyber Security Incident Categories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65EEC061-9D18-D6F5-2FA9-EA2DF37A62C6}"/>
              </a:ext>
            </a:extLst>
          </p:cNvPr>
          <p:cNvSpPr txBox="1"/>
          <p:nvPr/>
        </p:nvSpPr>
        <p:spPr>
          <a:xfrm>
            <a:off x="210540" y="1793400"/>
            <a:ext cx="11598627" cy="923330"/>
          </a:xfrm>
          <a:prstGeom prst="rect">
            <a:avLst/>
          </a:prstGeom>
          <a:noFill/>
        </p:spPr>
        <p:txBody>
          <a:bodyPr wrap="square">
            <a:spAutoFit/>
          </a:bodyPr>
          <a:lstStyle/>
          <a:p>
            <a:r>
              <a:rPr lang="en-US" b="1" dirty="0"/>
              <a:t>• The National Emergency Plan for Cyber Security Incidents clarifies the enforcement solution for Chapter V "Monitoring, Early Warnings, and Emergency Responses" of the PRC Cybersecurity Law. The Plan divides incidents into four categories, which correspond to four warning levels and emergency response levels.</a:t>
            </a:r>
          </a:p>
        </p:txBody>
      </p:sp>
      <p:graphicFrame>
        <p:nvGraphicFramePr>
          <p:cNvPr id="9" name="Object 8">
            <a:extLst>
              <a:ext uri="{FF2B5EF4-FFF2-40B4-BE49-F238E27FC236}">
                <a16:creationId xmlns:a16="http://schemas.microsoft.com/office/drawing/2014/main" id="{3C3D60D8-63C7-149F-FACE-6504260D8004}"/>
              </a:ext>
            </a:extLst>
          </p:cNvPr>
          <p:cNvGraphicFramePr>
            <a:graphicFrameLocks noChangeAspect="1"/>
          </p:cNvGraphicFramePr>
          <p:nvPr>
            <p:extLst>
              <p:ext uri="{D42A27DB-BD31-4B8C-83A1-F6EECF244321}">
                <p14:modId xmlns:p14="http://schemas.microsoft.com/office/powerpoint/2010/main" val="3219728143"/>
              </p:ext>
            </p:extLst>
          </p:nvPr>
        </p:nvGraphicFramePr>
        <p:xfrm>
          <a:off x="1589836" y="2716730"/>
          <a:ext cx="9151938" cy="3603625"/>
        </p:xfrm>
        <a:graphic>
          <a:graphicData uri="http://schemas.openxmlformats.org/presentationml/2006/ole">
            <mc:AlternateContent xmlns:mc="http://schemas.openxmlformats.org/markup-compatibility/2006">
              <mc:Choice xmlns:v="urn:schemas-microsoft-com:vml" Requires="v">
                <p:oleObj name="Bitmap Image" r:id="rId6" imgW="9151560" imgH="3604320" progId="PBrush">
                  <p:embed/>
                </p:oleObj>
              </mc:Choice>
              <mc:Fallback>
                <p:oleObj name="Bitmap Image" r:id="rId6" imgW="9151560" imgH="3604320" progId="PBrush">
                  <p:embed/>
                  <p:pic>
                    <p:nvPicPr>
                      <p:cNvPr id="0" name=""/>
                      <p:cNvPicPr/>
                      <p:nvPr/>
                    </p:nvPicPr>
                    <p:blipFill>
                      <a:blip r:embed="rId7"/>
                      <a:stretch>
                        <a:fillRect/>
                      </a:stretch>
                    </p:blipFill>
                    <p:spPr>
                      <a:xfrm>
                        <a:off x="1589836" y="2716730"/>
                        <a:ext cx="9151938" cy="3603625"/>
                      </a:xfrm>
                      <a:prstGeom prst="rect">
                        <a:avLst/>
                      </a:prstGeom>
                    </p:spPr>
                  </p:pic>
                </p:oleObj>
              </mc:Fallback>
            </mc:AlternateContent>
          </a:graphicData>
        </a:graphic>
      </p:graphicFrame>
    </p:spTree>
    <p:extLst>
      <p:ext uri="{BB962C8B-B14F-4D97-AF65-F5344CB8AC3E}">
        <p14:creationId xmlns:p14="http://schemas.microsoft.com/office/powerpoint/2010/main" val="24662544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3033D8B0-112C-2C79-7092-FA35DFD8D891}"/>
              </a:ext>
            </a:extLst>
          </p:cNvPr>
          <p:cNvGraphicFramePr>
            <a:graphicFrameLocks noChangeAspect="1"/>
          </p:cNvGraphicFramePr>
          <p:nvPr>
            <p:extLst>
              <p:ext uri="{D42A27DB-BD31-4B8C-83A1-F6EECF244321}">
                <p14:modId xmlns:p14="http://schemas.microsoft.com/office/powerpoint/2010/main" val="3978400320"/>
              </p:ext>
            </p:extLst>
          </p:nvPr>
        </p:nvGraphicFramePr>
        <p:xfrm>
          <a:off x="10438943" y="5046453"/>
          <a:ext cx="1633731" cy="1411670"/>
        </p:xfrm>
        <a:graphic>
          <a:graphicData uri="http://schemas.openxmlformats.org/presentationml/2006/ole">
            <mc:AlternateContent xmlns:mc="http://schemas.openxmlformats.org/markup-compatibility/2006">
              <mc:Choice xmlns:v="urn:schemas-microsoft-com:vml" Requires="v">
                <p:oleObj name="Bitmap Image" r:id="rId2" imgW="2126160" imgH="1836360" progId="PBrush">
                  <p:embed/>
                </p:oleObj>
              </mc:Choice>
              <mc:Fallback>
                <p:oleObj name="Bitmap Image" r:id="rId2" imgW="2126160" imgH="1836360" progId="PBrush">
                  <p:embed/>
                  <p:pic>
                    <p:nvPicPr>
                      <p:cNvPr id="0" name=""/>
                      <p:cNvPicPr/>
                      <p:nvPr/>
                    </p:nvPicPr>
                    <p:blipFill>
                      <a:blip r:embed="rId3"/>
                      <a:stretch>
                        <a:fillRect/>
                      </a:stretch>
                    </p:blipFill>
                    <p:spPr>
                      <a:xfrm>
                        <a:off x="10438943" y="5046453"/>
                        <a:ext cx="1633731" cy="141167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318002" y="649103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485732"/>
            <a:ext cx="6038833"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Concept of Incident Response/Emergency </a:t>
            </a:r>
          </a:p>
          <a:p>
            <a:r>
              <a:rPr lang="en-US" sz="2400" dirty="0">
                <a:solidFill>
                  <a:schemeClr val="bg1"/>
                </a:solidFill>
                <a:latin typeface="Tajawal Medium" panose="00000600000000000000" pitchFamily="2" charset="-78"/>
                <a:cs typeface="Tajawal Medium" panose="00000600000000000000" pitchFamily="2" charset="-78"/>
              </a:rPr>
              <a:t>Response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851C9A6-56C9-7012-F40C-770C1B5027D3}"/>
              </a:ext>
            </a:extLst>
          </p:cNvPr>
          <p:cNvSpPr txBox="1"/>
          <p:nvPr/>
        </p:nvSpPr>
        <p:spPr>
          <a:xfrm>
            <a:off x="393576" y="2005317"/>
            <a:ext cx="10990053" cy="3416320"/>
          </a:xfrm>
          <a:prstGeom prst="rect">
            <a:avLst/>
          </a:prstGeom>
          <a:noFill/>
        </p:spPr>
        <p:txBody>
          <a:bodyPr wrap="square">
            <a:spAutoFit/>
          </a:bodyPr>
          <a:lstStyle/>
          <a:p>
            <a:r>
              <a:rPr lang="en-US" b="1" dirty="0"/>
              <a:t>• Incident response/emergency response refers to the preparations made by an organization to respond </a:t>
            </a:r>
          </a:p>
          <a:p>
            <a:r>
              <a:rPr lang="en-US" b="1" dirty="0"/>
              <a:t>to emergencies and major information security incidents and the measures taken after the incident </a:t>
            </a:r>
          </a:p>
          <a:p>
            <a:r>
              <a:rPr lang="en-US" b="1" dirty="0"/>
              <a:t>occurs.</a:t>
            </a:r>
            <a:br>
              <a:rPr lang="en-US" b="1" dirty="0"/>
            </a:br>
            <a:endParaRPr lang="en-US" b="1" dirty="0"/>
          </a:p>
          <a:p>
            <a:r>
              <a:rPr lang="en-US" b="1" dirty="0"/>
              <a:t>•   — GB/T 24363-2009 Information Security Emergency Response Plan Specifications</a:t>
            </a:r>
          </a:p>
          <a:p>
            <a:endParaRPr lang="en-US" b="1" dirty="0"/>
          </a:p>
          <a:p>
            <a:r>
              <a:rPr lang="en-US" b="1" dirty="0"/>
              <a:t>• The emergency response object of an information system security incident refers to the security </a:t>
            </a:r>
          </a:p>
          <a:p>
            <a:r>
              <a:rPr lang="en-US" b="1" dirty="0"/>
              <a:t>incident of the information stored, transmitted, and processed by the information system. The incident </a:t>
            </a:r>
          </a:p>
          <a:p>
            <a:r>
              <a:rPr lang="en-US" b="1" dirty="0"/>
              <a:t>subject may be caused by natural events, system faults, or manual attacks from internal or external </a:t>
            </a:r>
          </a:p>
          <a:p>
            <a:r>
              <a:rPr lang="en-US" b="1" dirty="0"/>
              <a:t>personnel.</a:t>
            </a:r>
          </a:p>
          <a:p>
            <a:endParaRPr lang="en-US" b="1" dirty="0"/>
          </a:p>
          <a:p>
            <a:r>
              <a:rPr lang="en-US" b="1" dirty="0"/>
              <a:t>•   —GA/T 708-2007 Architecture framework of security classification protection for information system</a:t>
            </a:r>
          </a:p>
        </p:txBody>
      </p:sp>
    </p:spTree>
    <p:extLst>
      <p:ext uri="{BB962C8B-B14F-4D97-AF65-F5344CB8AC3E}">
        <p14:creationId xmlns:p14="http://schemas.microsoft.com/office/powerpoint/2010/main" val="28050555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4562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Cyber Security Emergency Response Model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20D50F-3D5C-CE95-50B8-5EDC1A4AD5EA}"/>
              </a:ext>
            </a:extLst>
          </p:cNvPr>
          <p:cNvSpPr txBox="1"/>
          <p:nvPr/>
        </p:nvSpPr>
        <p:spPr>
          <a:xfrm>
            <a:off x="474049" y="1846924"/>
            <a:ext cx="11598626" cy="1477328"/>
          </a:xfrm>
          <a:prstGeom prst="rect">
            <a:avLst/>
          </a:prstGeom>
          <a:noFill/>
        </p:spPr>
        <p:txBody>
          <a:bodyPr wrap="square">
            <a:spAutoFit/>
          </a:bodyPr>
          <a:lstStyle/>
          <a:p>
            <a:r>
              <a:rPr lang="en-US" b="1" dirty="0"/>
              <a:t>•   MPDRR is an acronym for management, protection, detection, reaction, and recovery. The MPDRR model is a common cyber security model with an in-depth defense system.</a:t>
            </a:r>
          </a:p>
          <a:p>
            <a:endParaRPr lang="en-US" b="1" dirty="0"/>
          </a:p>
          <a:p>
            <a:r>
              <a:rPr lang="en-US" b="1" dirty="0"/>
              <a:t>• The MPDRR model is developed based on the PDRR (protection, detection, recovery, response) model. It inherits the advantages of the PDRR model and adds security management to security technologies.</a:t>
            </a:r>
          </a:p>
        </p:txBody>
      </p:sp>
      <p:graphicFrame>
        <p:nvGraphicFramePr>
          <p:cNvPr id="9" name="Object 8">
            <a:extLst>
              <a:ext uri="{FF2B5EF4-FFF2-40B4-BE49-F238E27FC236}">
                <a16:creationId xmlns:a16="http://schemas.microsoft.com/office/drawing/2014/main" id="{1012A225-82B0-2ABB-ADBA-B74B6C039B5C}"/>
              </a:ext>
            </a:extLst>
          </p:cNvPr>
          <p:cNvGraphicFramePr>
            <a:graphicFrameLocks noChangeAspect="1"/>
          </p:cNvGraphicFramePr>
          <p:nvPr>
            <p:extLst>
              <p:ext uri="{D42A27DB-BD31-4B8C-83A1-F6EECF244321}">
                <p14:modId xmlns:p14="http://schemas.microsoft.com/office/powerpoint/2010/main" val="4014906809"/>
              </p:ext>
            </p:extLst>
          </p:nvPr>
        </p:nvGraphicFramePr>
        <p:xfrm>
          <a:off x="2214412" y="3429000"/>
          <a:ext cx="7916863" cy="2933700"/>
        </p:xfrm>
        <a:graphic>
          <a:graphicData uri="http://schemas.openxmlformats.org/presentationml/2006/ole">
            <mc:AlternateContent xmlns:mc="http://schemas.openxmlformats.org/markup-compatibility/2006">
              <mc:Choice xmlns:v="urn:schemas-microsoft-com:vml" Requires="v">
                <p:oleObj name="Bitmap Image" r:id="rId6" imgW="7917120" imgH="2933640" progId="PBrush">
                  <p:embed/>
                </p:oleObj>
              </mc:Choice>
              <mc:Fallback>
                <p:oleObj name="Bitmap Image" r:id="rId6" imgW="7917120" imgH="2933640" progId="PBrush">
                  <p:embed/>
                  <p:pic>
                    <p:nvPicPr>
                      <p:cNvPr id="0" name=""/>
                      <p:cNvPicPr/>
                      <p:nvPr/>
                    </p:nvPicPr>
                    <p:blipFill>
                      <a:blip r:embed="rId7"/>
                      <a:stretch>
                        <a:fillRect/>
                      </a:stretch>
                    </p:blipFill>
                    <p:spPr>
                      <a:xfrm>
                        <a:off x="2214412" y="3429000"/>
                        <a:ext cx="7916863" cy="2933700"/>
                      </a:xfrm>
                      <a:prstGeom prst="rect">
                        <a:avLst/>
                      </a:prstGeom>
                    </p:spPr>
                  </p:pic>
                </p:oleObj>
              </mc:Fallback>
            </mc:AlternateContent>
          </a:graphicData>
        </a:graphic>
      </p:graphicFrame>
    </p:spTree>
    <p:extLst>
      <p:ext uri="{BB962C8B-B14F-4D97-AF65-F5344CB8AC3E}">
        <p14:creationId xmlns:p14="http://schemas.microsoft.com/office/powerpoint/2010/main" val="495978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15871" y="574267"/>
            <a:ext cx="622144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Cyber Security Emergency Response Types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8A7B523-DFA2-3203-9592-5932B5D6A157}"/>
              </a:ext>
            </a:extLst>
          </p:cNvPr>
          <p:cNvSpPr txBox="1"/>
          <p:nvPr/>
        </p:nvSpPr>
        <p:spPr>
          <a:xfrm>
            <a:off x="353682" y="1772697"/>
            <a:ext cx="11248845" cy="2308324"/>
          </a:xfrm>
          <a:prstGeom prst="rect">
            <a:avLst/>
          </a:prstGeom>
          <a:noFill/>
        </p:spPr>
        <p:txBody>
          <a:bodyPr wrap="square">
            <a:spAutoFit/>
          </a:bodyPr>
          <a:lstStyle/>
          <a:p>
            <a:r>
              <a:rPr lang="en-US" b="1" dirty="0"/>
              <a:t>• Emergency response types:</a:t>
            </a:r>
          </a:p>
          <a:p>
            <a:endParaRPr lang="en-US" b="1" dirty="0"/>
          </a:p>
          <a:p>
            <a:r>
              <a:rPr lang="en-US" b="1" dirty="0"/>
              <a:t>□ Remote emergency response (preferred): Emergency response teams handle security </a:t>
            </a:r>
          </a:p>
          <a:p>
            <a:r>
              <a:rPr lang="en-US" b="1" dirty="0"/>
              <a:t>incidents by telephone, email, or fax after receiving incident reports from customers.</a:t>
            </a:r>
          </a:p>
          <a:p>
            <a:endParaRPr lang="en-US" b="1" dirty="0"/>
          </a:p>
          <a:p>
            <a:r>
              <a:rPr lang="en-US" b="1" dirty="0"/>
              <a:t>□ Local emergency response: Emergency response teams shortly arrive at the sites where </a:t>
            </a:r>
          </a:p>
          <a:p>
            <a:r>
              <a:rPr lang="en-US" b="1" dirty="0"/>
              <a:t>cyber security incidents occur, locate the causes, resolve the issues, and create detailed </a:t>
            </a:r>
          </a:p>
          <a:p>
            <a:r>
              <a:rPr lang="en-US" b="1" dirty="0"/>
              <a:t>emergency response reports.</a:t>
            </a:r>
          </a:p>
        </p:txBody>
      </p:sp>
      <p:graphicFrame>
        <p:nvGraphicFramePr>
          <p:cNvPr id="9" name="Object 8">
            <a:extLst>
              <a:ext uri="{FF2B5EF4-FFF2-40B4-BE49-F238E27FC236}">
                <a16:creationId xmlns:a16="http://schemas.microsoft.com/office/drawing/2014/main" id="{FEA51E90-2DEA-A8F0-4F2D-B3EC694701C9}"/>
              </a:ext>
            </a:extLst>
          </p:cNvPr>
          <p:cNvGraphicFramePr>
            <a:graphicFrameLocks noChangeAspect="1"/>
          </p:cNvGraphicFramePr>
          <p:nvPr>
            <p:extLst>
              <p:ext uri="{D42A27DB-BD31-4B8C-83A1-F6EECF244321}">
                <p14:modId xmlns:p14="http://schemas.microsoft.com/office/powerpoint/2010/main" val="4290932490"/>
              </p:ext>
            </p:extLst>
          </p:nvPr>
        </p:nvGraphicFramePr>
        <p:xfrm>
          <a:off x="1562473" y="4132789"/>
          <a:ext cx="8831262" cy="2309813"/>
        </p:xfrm>
        <a:graphic>
          <a:graphicData uri="http://schemas.openxmlformats.org/presentationml/2006/ole">
            <mc:AlternateContent xmlns:mc="http://schemas.openxmlformats.org/markup-compatibility/2006">
              <mc:Choice xmlns:v="urn:schemas-microsoft-com:vml" Requires="v">
                <p:oleObj name="Bitmap Image" r:id="rId6" imgW="8831520" imgH="2309040" progId="PBrush">
                  <p:embed/>
                </p:oleObj>
              </mc:Choice>
              <mc:Fallback>
                <p:oleObj name="Bitmap Image" r:id="rId6" imgW="8831520" imgH="2309040" progId="PBrush">
                  <p:embed/>
                  <p:pic>
                    <p:nvPicPr>
                      <p:cNvPr id="0" name=""/>
                      <p:cNvPicPr/>
                      <p:nvPr/>
                    </p:nvPicPr>
                    <p:blipFill>
                      <a:blip r:embed="rId7"/>
                      <a:stretch>
                        <a:fillRect/>
                      </a:stretch>
                    </p:blipFill>
                    <p:spPr>
                      <a:xfrm>
                        <a:off x="1562473" y="4132789"/>
                        <a:ext cx="8831262" cy="2309813"/>
                      </a:xfrm>
                      <a:prstGeom prst="rect">
                        <a:avLst/>
                      </a:prstGeom>
                    </p:spPr>
                  </p:pic>
                </p:oleObj>
              </mc:Fallback>
            </mc:AlternateContent>
          </a:graphicData>
        </a:graphic>
      </p:graphicFrame>
    </p:spTree>
    <p:extLst>
      <p:ext uri="{BB962C8B-B14F-4D97-AF65-F5344CB8AC3E}">
        <p14:creationId xmlns:p14="http://schemas.microsoft.com/office/powerpoint/2010/main" val="2749329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3E028C47-DB85-9157-3E95-9C30579BD254}"/>
              </a:ext>
            </a:extLst>
          </p:cNvPr>
          <p:cNvGraphicFramePr>
            <a:graphicFrameLocks noChangeAspect="1"/>
          </p:cNvGraphicFramePr>
          <p:nvPr>
            <p:extLst>
              <p:ext uri="{D42A27DB-BD31-4B8C-83A1-F6EECF244321}">
                <p14:modId xmlns:p14="http://schemas.microsoft.com/office/powerpoint/2010/main" val="3961420819"/>
              </p:ext>
            </p:extLst>
          </p:nvPr>
        </p:nvGraphicFramePr>
        <p:xfrm>
          <a:off x="2725509" y="1164378"/>
          <a:ext cx="7018760" cy="5484128"/>
        </p:xfrm>
        <a:graphic>
          <a:graphicData uri="http://schemas.openxmlformats.org/presentationml/2006/ole">
            <mc:AlternateContent xmlns:mc="http://schemas.openxmlformats.org/markup-compatibility/2006">
              <mc:Choice xmlns:v="urn:schemas-microsoft-com:vml" Requires="v">
                <p:oleObj name="Bitmap Image" r:id="rId2" imgW="6759000" imgH="5280840" progId="PBrush">
                  <p:embed/>
                </p:oleObj>
              </mc:Choice>
              <mc:Fallback>
                <p:oleObj name="Bitmap Image" r:id="rId2" imgW="6759000" imgH="5280840" progId="PBrush">
                  <p:embed/>
                  <p:pic>
                    <p:nvPicPr>
                      <p:cNvPr id="0" name=""/>
                      <p:cNvPicPr/>
                      <p:nvPr/>
                    </p:nvPicPr>
                    <p:blipFill>
                      <a:blip r:embed="rId3"/>
                      <a:stretch>
                        <a:fillRect/>
                      </a:stretch>
                    </p:blipFill>
                    <p:spPr>
                      <a:xfrm>
                        <a:off x="2725509" y="1164378"/>
                        <a:ext cx="7018760" cy="5484128"/>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289771" y="664850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530415" y="488981"/>
            <a:ext cx="6774611"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Handling Process of Cyber Security Emergency </a:t>
            </a:r>
          </a:p>
          <a:p>
            <a:r>
              <a:rPr lang="en-US" sz="2400" dirty="0">
                <a:solidFill>
                  <a:schemeClr val="bg1"/>
                </a:solidFill>
                <a:latin typeface="Tajawal Medium" panose="00000600000000000000" pitchFamily="2" charset="-78"/>
                <a:cs typeface="Tajawal Medium" panose="00000600000000000000" pitchFamily="2" charset="-78"/>
              </a:rPr>
              <a:t>Response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229627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815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 Security Emergency Response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646331"/>
          </a:xfrm>
          <a:prstGeom prst="rect">
            <a:avLst/>
          </a:prstGeom>
          <a:noFill/>
        </p:spPr>
        <p:txBody>
          <a:bodyPr wrap="square">
            <a:spAutoFit/>
          </a:bodyPr>
          <a:lstStyle/>
          <a:p>
            <a:r>
              <a:rPr lang="en-US" b="1" dirty="0"/>
              <a:t>• Cyber security emergency response plays an important role in tracing, handling, and preventing emerging cyber security incidents to ensure network information security. Currently, emergency response includes:</a:t>
            </a:r>
          </a:p>
        </p:txBody>
      </p:sp>
      <p:graphicFrame>
        <p:nvGraphicFramePr>
          <p:cNvPr id="9" name="Object 8">
            <a:extLst>
              <a:ext uri="{FF2B5EF4-FFF2-40B4-BE49-F238E27FC236}">
                <a16:creationId xmlns:a16="http://schemas.microsoft.com/office/drawing/2014/main" id="{691DA794-CCC5-11F5-1164-C16BA67B7DC9}"/>
              </a:ext>
            </a:extLst>
          </p:cNvPr>
          <p:cNvGraphicFramePr>
            <a:graphicFrameLocks noChangeAspect="1"/>
          </p:cNvGraphicFramePr>
          <p:nvPr>
            <p:extLst>
              <p:ext uri="{D42A27DB-BD31-4B8C-83A1-F6EECF244321}">
                <p14:modId xmlns:p14="http://schemas.microsoft.com/office/powerpoint/2010/main" val="4290912995"/>
              </p:ext>
            </p:extLst>
          </p:nvPr>
        </p:nvGraphicFramePr>
        <p:xfrm>
          <a:off x="4048213" y="2554724"/>
          <a:ext cx="4410238" cy="3936311"/>
        </p:xfrm>
        <a:graphic>
          <a:graphicData uri="http://schemas.openxmlformats.org/presentationml/2006/ole">
            <mc:AlternateContent xmlns:mc="http://schemas.openxmlformats.org/markup-compatibility/2006">
              <mc:Choice xmlns:v="urn:schemas-microsoft-com:vml" Requires="v">
                <p:oleObj name="Bitmap Image" r:id="rId6" imgW="4107240" imgH="3665160" progId="PBrush">
                  <p:embed/>
                </p:oleObj>
              </mc:Choice>
              <mc:Fallback>
                <p:oleObj name="Bitmap Image" r:id="rId6" imgW="4107240" imgH="3665160" progId="PBrush">
                  <p:embed/>
                  <p:pic>
                    <p:nvPicPr>
                      <p:cNvPr id="0" name=""/>
                      <p:cNvPicPr/>
                      <p:nvPr/>
                    </p:nvPicPr>
                    <p:blipFill>
                      <a:blip r:embed="rId7"/>
                      <a:stretch>
                        <a:fillRect/>
                      </a:stretch>
                    </p:blipFill>
                    <p:spPr>
                      <a:xfrm>
                        <a:off x="4048213" y="2554724"/>
                        <a:ext cx="4410238" cy="3936311"/>
                      </a:xfrm>
                      <a:prstGeom prst="rect">
                        <a:avLst/>
                      </a:prstGeom>
                    </p:spPr>
                  </p:pic>
                </p:oleObj>
              </mc:Fallback>
            </mc:AlternateContent>
          </a:graphicData>
        </a:graphic>
      </p:graphicFrame>
    </p:spTree>
    <p:extLst>
      <p:ext uri="{BB962C8B-B14F-4D97-AF65-F5344CB8AC3E}">
        <p14:creationId xmlns:p14="http://schemas.microsoft.com/office/powerpoint/2010/main" val="40656216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289771" y="669702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457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Preparation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646331"/>
          </a:xfrm>
          <a:prstGeom prst="rect">
            <a:avLst/>
          </a:prstGeom>
          <a:noFill/>
        </p:spPr>
        <p:txBody>
          <a:bodyPr wrap="square">
            <a:spAutoFit/>
          </a:bodyPr>
          <a:lstStyle/>
          <a:p>
            <a:r>
              <a:rPr lang="en-US" b="1" dirty="0"/>
              <a:t>Assess potential security incidents and formulate corresponding policies and assurance measures to suppress and resolve security incidents.</a:t>
            </a:r>
          </a:p>
        </p:txBody>
      </p:sp>
      <p:graphicFrame>
        <p:nvGraphicFramePr>
          <p:cNvPr id="11" name="Object 10">
            <a:extLst>
              <a:ext uri="{FF2B5EF4-FFF2-40B4-BE49-F238E27FC236}">
                <a16:creationId xmlns:a16="http://schemas.microsoft.com/office/drawing/2014/main" id="{E83E4029-1CF6-F6D3-D5A0-F326CBB3B421}"/>
              </a:ext>
            </a:extLst>
          </p:cNvPr>
          <p:cNvGraphicFramePr>
            <a:graphicFrameLocks noChangeAspect="1"/>
          </p:cNvGraphicFramePr>
          <p:nvPr>
            <p:extLst>
              <p:ext uri="{D42A27DB-BD31-4B8C-83A1-F6EECF244321}">
                <p14:modId xmlns:p14="http://schemas.microsoft.com/office/powerpoint/2010/main" val="2530281685"/>
              </p:ext>
            </p:extLst>
          </p:nvPr>
        </p:nvGraphicFramePr>
        <p:xfrm>
          <a:off x="2424022" y="2538943"/>
          <a:ext cx="8963281" cy="4158086"/>
        </p:xfrm>
        <a:graphic>
          <a:graphicData uri="http://schemas.openxmlformats.org/presentationml/2006/ole">
            <mc:AlternateContent xmlns:mc="http://schemas.openxmlformats.org/markup-compatibility/2006">
              <mc:Choice xmlns:v="urn:schemas-microsoft-com:vml" Requires="v">
                <p:oleObj name="Bitmap Image" r:id="rId6" imgW="9608760" imgH="4457880" progId="PBrush">
                  <p:embed/>
                </p:oleObj>
              </mc:Choice>
              <mc:Fallback>
                <p:oleObj name="Bitmap Image" r:id="rId6" imgW="9608760" imgH="4457880" progId="PBrush">
                  <p:embed/>
                  <p:pic>
                    <p:nvPicPr>
                      <p:cNvPr id="0" name=""/>
                      <p:cNvPicPr/>
                      <p:nvPr/>
                    </p:nvPicPr>
                    <p:blipFill>
                      <a:blip r:embed="rId7"/>
                      <a:stretch>
                        <a:fillRect/>
                      </a:stretch>
                    </p:blipFill>
                    <p:spPr>
                      <a:xfrm>
                        <a:off x="2424022" y="2538943"/>
                        <a:ext cx="8963281" cy="4158086"/>
                      </a:xfrm>
                      <a:prstGeom prst="rect">
                        <a:avLst/>
                      </a:prstGeom>
                    </p:spPr>
                  </p:pic>
                </p:oleObj>
              </mc:Fallback>
            </mc:AlternateContent>
          </a:graphicData>
        </a:graphic>
      </p:graphicFrame>
    </p:spTree>
    <p:extLst>
      <p:ext uri="{BB962C8B-B14F-4D97-AF65-F5344CB8AC3E}">
        <p14:creationId xmlns:p14="http://schemas.microsoft.com/office/powerpoint/2010/main" val="30084782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043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Detection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646331"/>
          </a:xfrm>
          <a:prstGeom prst="rect">
            <a:avLst/>
          </a:prstGeom>
          <a:noFill/>
        </p:spPr>
        <p:txBody>
          <a:bodyPr wrap="square">
            <a:spAutoFit/>
          </a:bodyPr>
          <a:lstStyle/>
          <a:p>
            <a:r>
              <a:rPr lang="en-US" b="1" dirty="0"/>
              <a:t>• Perform routine monitoring and collect system information. If a network security incident occurs, determine its impact and category, and report the incident</a:t>
            </a:r>
          </a:p>
        </p:txBody>
      </p:sp>
      <p:graphicFrame>
        <p:nvGraphicFramePr>
          <p:cNvPr id="11" name="Object 10">
            <a:extLst>
              <a:ext uri="{FF2B5EF4-FFF2-40B4-BE49-F238E27FC236}">
                <a16:creationId xmlns:a16="http://schemas.microsoft.com/office/drawing/2014/main" id="{C5A5D235-0C90-6ACC-FF53-52D2FADC1928}"/>
              </a:ext>
            </a:extLst>
          </p:cNvPr>
          <p:cNvGraphicFramePr>
            <a:graphicFrameLocks noChangeAspect="1"/>
          </p:cNvGraphicFramePr>
          <p:nvPr>
            <p:extLst>
              <p:ext uri="{D42A27DB-BD31-4B8C-83A1-F6EECF244321}">
                <p14:modId xmlns:p14="http://schemas.microsoft.com/office/powerpoint/2010/main" val="1165828689"/>
              </p:ext>
            </p:extLst>
          </p:nvPr>
        </p:nvGraphicFramePr>
        <p:xfrm>
          <a:off x="854957" y="2463443"/>
          <a:ext cx="10493375" cy="3848100"/>
        </p:xfrm>
        <a:graphic>
          <a:graphicData uri="http://schemas.openxmlformats.org/presentationml/2006/ole">
            <mc:AlternateContent xmlns:mc="http://schemas.openxmlformats.org/markup-compatibility/2006">
              <mc:Choice xmlns:v="urn:schemas-microsoft-com:vml" Requires="v">
                <p:oleObj name="Bitmap Image" r:id="rId6" imgW="10492920" imgH="3848040" progId="PBrush">
                  <p:embed/>
                </p:oleObj>
              </mc:Choice>
              <mc:Fallback>
                <p:oleObj name="Bitmap Image" r:id="rId6" imgW="10492920" imgH="3848040" progId="PBrush">
                  <p:embed/>
                  <p:pic>
                    <p:nvPicPr>
                      <p:cNvPr id="0" name=""/>
                      <p:cNvPicPr/>
                      <p:nvPr/>
                    </p:nvPicPr>
                    <p:blipFill>
                      <a:blip r:embed="rId7"/>
                      <a:stretch>
                        <a:fillRect/>
                      </a:stretch>
                    </p:blipFill>
                    <p:spPr>
                      <a:xfrm>
                        <a:off x="854957" y="2463443"/>
                        <a:ext cx="10493375" cy="3848100"/>
                      </a:xfrm>
                      <a:prstGeom prst="rect">
                        <a:avLst/>
                      </a:prstGeom>
                    </p:spPr>
                  </p:pic>
                </p:oleObj>
              </mc:Fallback>
            </mc:AlternateContent>
          </a:graphicData>
        </a:graphic>
      </p:graphicFrame>
    </p:spTree>
    <p:extLst>
      <p:ext uri="{BB962C8B-B14F-4D97-AF65-F5344CB8AC3E}">
        <p14:creationId xmlns:p14="http://schemas.microsoft.com/office/powerpoint/2010/main" val="1396352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289771" y="65934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852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Suppression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646331"/>
          </a:xfrm>
          <a:prstGeom prst="rect">
            <a:avLst/>
          </a:prstGeom>
          <a:noFill/>
        </p:spPr>
        <p:txBody>
          <a:bodyPr wrap="square">
            <a:spAutoFit/>
          </a:bodyPr>
          <a:lstStyle/>
          <a:p>
            <a:r>
              <a:rPr lang="en-US" b="1" dirty="0"/>
              <a:t>• Restrict the scope of attacks and limit potential loss and damage. If an emergency incident is detected, start the emergency response process to minimize the impact of the incident.</a:t>
            </a:r>
          </a:p>
        </p:txBody>
      </p:sp>
      <p:graphicFrame>
        <p:nvGraphicFramePr>
          <p:cNvPr id="9" name="Object 8">
            <a:extLst>
              <a:ext uri="{FF2B5EF4-FFF2-40B4-BE49-F238E27FC236}">
                <a16:creationId xmlns:a16="http://schemas.microsoft.com/office/drawing/2014/main" id="{0786EE2C-6BC0-8EEE-210D-8CB6EBBD4355}"/>
              </a:ext>
            </a:extLst>
          </p:cNvPr>
          <p:cNvGraphicFramePr>
            <a:graphicFrameLocks noChangeAspect="1"/>
          </p:cNvGraphicFramePr>
          <p:nvPr>
            <p:extLst>
              <p:ext uri="{D42A27DB-BD31-4B8C-83A1-F6EECF244321}">
                <p14:modId xmlns:p14="http://schemas.microsoft.com/office/powerpoint/2010/main" val="1361305097"/>
              </p:ext>
            </p:extLst>
          </p:nvPr>
        </p:nvGraphicFramePr>
        <p:xfrm>
          <a:off x="1988059" y="2562791"/>
          <a:ext cx="8785225" cy="4030663"/>
        </p:xfrm>
        <a:graphic>
          <a:graphicData uri="http://schemas.openxmlformats.org/presentationml/2006/ole">
            <mc:AlternateContent xmlns:mc="http://schemas.openxmlformats.org/markup-compatibility/2006">
              <mc:Choice xmlns:v="urn:schemas-microsoft-com:vml" Requires="v">
                <p:oleObj name="Bitmap Image" r:id="rId6" imgW="8785800" imgH="4030920" progId="PBrush">
                  <p:embed/>
                </p:oleObj>
              </mc:Choice>
              <mc:Fallback>
                <p:oleObj name="Bitmap Image" r:id="rId6" imgW="8785800" imgH="4030920" progId="PBrush">
                  <p:embed/>
                  <p:pic>
                    <p:nvPicPr>
                      <p:cNvPr id="0" name=""/>
                      <p:cNvPicPr/>
                      <p:nvPr/>
                    </p:nvPicPr>
                    <p:blipFill>
                      <a:blip r:embed="rId7"/>
                      <a:stretch>
                        <a:fillRect/>
                      </a:stretch>
                    </p:blipFill>
                    <p:spPr>
                      <a:xfrm>
                        <a:off x="1988059" y="2562791"/>
                        <a:ext cx="8785225" cy="4030663"/>
                      </a:xfrm>
                      <a:prstGeom prst="rect">
                        <a:avLst/>
                      </a:prstGeom>
                    </p:spPr>
                  </p:pic>
                </p:oleObj>
              </mc:Fallback>
            </mc:AlternateContent>
          </a:graphicData>
        </a:graphic>
      </p:graphicFrame>
    </p:spTree>
    <p:extLst>
      <p:ext uri="{BB962C8B-B14F-4D97-AF65-F5344CB8AC3E}">
        <p14:creationId xmlns:p14="http://schemas.microsoft.com/office/powerpoint/2010/main" val="492164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245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Incident Resolving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369332"/>
          </a:xfrm>
          <a:prstGeom prst="rect">
            <a:avLst/>
          </a:prstGeom>
          <a:noFill/>
        </p:spPr>
        <p:txBody>
          <a:bodyPr wrap="square">
            <a:spAutoFit/>
          </a:bodyPr>
          <a:lstStyle/>
          <a:p>
            <a:r>
              <a:rPr lang="en-US" b="1" dirty="0"/>
              <a:t>• After the security incident is suppressed, locate the root cause to resolve the incident.</a:t>
            </a:r>
          </a:p>
        </p:txBody>
      </p:sp>
      <p:graphicFrame>
        <p:nvGraphicFramePr>
          <p:cNvPr id="9" name="Object 8">
            <a:extLst>
              <a:ext uri="{FF2B5EF4-FFF2-40B4-BE49-F238E27FC236}">
                <a16:creationId xmlns:a16="http://schemas.microsoft.com/office/drawing/2014/main" id="{1A99787B-C37B-D76B-5FCC-0D199D4D848A}"/>
              </a:ext>
            </a:extLst>
          </p:cNvPr>
          <p:cNvGraphicFramePr>
            <a:graphicFrameLocks noChangeAspect="1"/>
          </p:cNvGraphicFramePr>
          <p:nvPr>
            <p:extLst>
              <p:ext uri="{D42A27DB-BD31-4B8C-83A1-F6EECF244321}">
                <p14:modId xmlns:p14="http://schemas.microsoft.com/office/powerpoint/2010/main" val="2726779025"/>
              </p:ext>
            </p:extLst>
          </p:nvPr>
        </p:nvGraphicFramePr>
        <p:xfrm>
          <a:off x="2640012" y="2193509"/>
          <a:ext cx="7409762" cy="4305627"/>
        </p:xfrm>
        <a:graphic>
          <a:graphicData uri="http://schemas.openxmlformats.org/presentationml/2006/ole">
            <mc:AlternateContent xmlns:mc="http://schemas.openxmlformats.org/markup-compatibility/2006">
              <mc:Choice xmlns:v="urn:schemas-microsoft-com:vml" Requires="v">
                <p:oleObj name="Bitmap Image" r:id="rId6" imgW="6911280" imgH="4015800" progId="PBrush">
                  <p:embed/>
                </p:oleObj>
              </mc:Choice>
              <mc:Fallback>
                <p:oleObj name="Bitmap Image" r:id="rId6" imgW="6911280" imgH="4015800" progId="PBrush">
                  <p:embed/>
                  <p:pic>
                    <p:nvPicPr>
                      <p:cNvPr id="0" name=""/>
                      <p:cNvPicPr/>
                      <p:nvPr/>
                    </p:nvPicPr>
                    <p:blipFill>
                      <a:blip r:embed="rId7"/>
                      <a:stretch>
                        <a:fillRect/>
                      </a:stretch>
                    </p:blipFill>
                    <p:spPr>
                      <a:xfrm>
                        <a:off x="2640012" y="2193509"/>
                        <a:ext cx="7409762" cy="4305627"/>
                      </a:xfrm>
                      <a:prstGeom prst="rect">
                        <a:avLst/>
                      </a:prstGeom>
                    </p:spPr>
                  </p:pic>
                </p:oleObj>
              </mc:Fallback>
            </mc:AlternateContent>
          </a:graphicData>
        </a:graphic>
      </p:graphicFrame>
    </p:spTree>
    <p:extLst>
      <p:ext uri="{BB962C8B-B14F-4D97-AF65-F5344CB8AC3E}">
        <p14:creationId xmlns:p14="http://schemas.microsoft.com/office/powerpoint/2010/main" val="10658150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4A883EB9-902B-5C7C-7EF9-5A642EFF6DC2}"/>
              </a:ext>
            </a:extLst>
          </p:cNvPr>
          <p:cNvGraphicFramePr>
            <a:graphicFrameLocks noChangeAspect="1"/>
          </p:cNvGraphicFramePr>
          <p:nvPr>
            <p:extLst>
              <p:ext uri="{D42A27DB-BD31-4B8C-83A1-F6EECF244321}">
                <p14:modId xmlns:p14="http://schemas.microsoft.com/office/powerpoint/2010/main" val="16454668"/>
              </p:ext>
            </p:extLst>
          </p:nvPr>
        </p:nvGraphicFramePr>
        <p:xfrm>
          <a:off x="8365253" y="4579702"/>
          <a:ext cx="3589337" cy="1897063"/>
        </p:xfrm>
        <a:graphic>
          <a:graphicData uri="http://schemas.openxmlformats.org/presentationml/2006/ole">
            <mc:AlternateContent xmlns:mc="http://schemas.openxmlformats.org/markup-compatibility/2006">
              <mc:Choice xmlns:v="urn:schemas-microsoft-com:vml" Requires="v">
                <p:oleObj name="Bitmap Image" r:id="rId2" imgW="3589200" imgH="1897560" progId="PBrush">
                  <p:embed/>
                </p:oleObj>
              </mc:Choice>
              <mc:Fallback>
                <p:oleObj name="Bitmap Image" r:id="rId2" imgW="3589200" imgH="1897560" progId="PBrush">
                  <p:embed/>
                  <p:pic>
                    <p:nvPicPr>
                      <p:cNvPr id="0" name=""/>
                      <p:cNvPicPr/>
                      <p:nvPr/>
                    </p:nvPicPr>
                    <p:blipFill>
                      <a:blip r:embed="rId3"/>
                      <a:stretch>
                        <a:fillRect/>
                      </a:stretch>
                    </p:blipFill>
                    <p:spPr>
                      <a:xfrm>
                        <a:off x="8365253" y="4579702"/>
                        <a:ext cx="3589337" cy="189706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5"/>
          <a:stretch>
            <a:fillRect/>
          </a:stretch>
        </p:blipFill>
        <p:spPr>
          <a:xfrm>
            <a:off x="2318002" y="649103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17043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Recovery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3416320"/>
          </a:xfrm>
          <a:prstGeom prst="rect">
            <a:avLst/>
          </a:prstGeom>
          <a:noFill/>
        </p:spPr>
        <p:txBody>
          <a:bodyPr wrap="square">
            <a:spAutoFit/>
          </a:bodyPr>
          <a:lstStyle/>
          <a:p>
            <a:r>
              <a:rPr lang="en-US" b="1" dirty="0"/>
              <a:t>• Restore all the compromised systems, applications, databases, and network devices to normal status.</a:t>
            </a:r>
          </a:p>
          <a:p>
            <a:endParaRPr lang="en-US" b="1" dirty="0"/>
          </a:p>
          <a:p>
            <a:r>
              <a:rPr lang="en-US" b="1" dirty="0"/>
              <a:t>□ Restore network device configurations. </a:t>
            </a:r>
          </a:p>
          <a:p>
            <a:endParaRPr lang="en-US" b="1" dirty="0"/>
          </a:p>
          <a:p>
            <a:r>
              <a:rPr lang="en-US" b="1" dirty="0"/>
              <a:t>□ Restore data or systems.</a:t>
            </a:r>
          </a:p>
          <a:p>
            <a:endParaRPr lang="en-US" b="1" dirty="0"/>
          </a:p>
          <a:p>
            <a:r>
              <a:rPr lang="en-US" b="1" dirty="0"/>
              <a:t>□ Back up all changes.</a:t>
            </a:r>
          </a:p>
          <a:p>
            <a:endParaRPr lang="en-US" b="1" dirty="0"/>
          </a:p>
          <a:p>
            <a:r>
              <a:rPr lang="en-US" b="1" dirty="0"/>
              <a:t>□ Check running status of the devices that recover.</a:t>
            </a:r>
          </a:p>
          <a:p>
            <a:endParaRPr lang="en-US" b="1" dirty="0"/>
          </a:p>
          <a:p>
            <a:r>
              <a:rPr lang="en-US" b="1" dirty="0"/>
              <a:t>□ Check whether the isolation measures work. Remove isolation measures or short-term suppression defense measures if site situation improves.</a:t>
            </a:r>
          </a:p>
        </p:txBody>
      </p:sp>
    </p:spTree>
    <p:extLst>
      <p:ext uri="{BB962C8B-B14F-4D97-AF65-F5344CB8AC3E}">
        <p14:creationId xmlns:p14="http://schemas.microsoft.com/office/powerpoint/2010/main" val="10105826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289771"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96560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Conclusion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369332"/>
          </a:xfrm>
          <a:prstGeom prst="rect">
            <a:avLst/>
          </a:prstGeom>
          <a:noFill/>
        </p:spPr>
        <p:txBody>
          <a:bodyPr wrap="square">
            <a:spAutoFit/>
          </a:bodyPr>
          <a:lstStyle/>
          <a:p>
            <a:r>
              <a:rPr lang="en-US" b="1" dirty="0"/>
              <a:t>• Learn lessons from security incident responses, and summarize information about security incidents.</a:t>
            </a:r>
          </a:p>
        </p:txBody>
      </p:sp>
      <p:graphicFrame>
        <p:nvGraphicFramePr>
          <p:cNvPr id="9" name="Object 8">
            <a:extLst>
              <a:ext uri="{FF2B5EF4-FFF2-40B4-BE49-F238E27FC236}">
                <a16:creationId xmlns:a16="http://schemas.microsoft.com/office/drawing/2014/main" id="{2D24D3E2-519D-11D9-F03B-D3F875160C6D}"/>
              </a:ext>
            </a:extLst>
          </p:cNvPr>
          <p:cNvGraphicFramePr>
            <a:graphicFrameLocks noChangeAspect="1"/>
          </p:cNvGraphicFramePr>
          <p:nvPr>
            <p:extLst>
              <p:ext uri="{D42A27DB-BD31-4B8C-83A1-F6EECF244321}">
                <p14:modId xmlns:p14="http://schemas.microsoft.com/office/powerpoint/2010/main" val="55092394"/>
              </p:ext>
            </p:extLst>
          </p:nvPr>
        </p:nvGraphicFramePr>
        <p:xfrm>
          <a:off x="1908205" y="2128504"/>
          <a:ext cx="8893175" cy="4427537"/>
        </p:xfrm>
        <a:graphic>
          <a:graphicData uri="http://schemas.openxmlformats.org/presentationml/2006/ole">
            <mc:AlternateContent xmlns:mc="http://schemas.openxmlformats.org/markup-compatibility/2006">
              <mc:Choice xmlns:v="urn:schemas-microsoft-com:vml" Requires="v">
                <p:oleObj name="Bitmap Image" r:id="rId6" imgW="8892720" imgH="4427280" progId="PBrush">
                  <p:embed/>
                </p:oleObj>
              </mc:Choice>
              <mc:Fallback>
                <p:oleObj name="Bitmap Image" r:id="rId6" imgW="8892720" imgH="4427280" progId="PBrush">
                  <p:embed/>
                  <p:pic>
                    <p:nvPicPr>
                      <p:cNvPr id="0" name=""/>
                      <p:cNvPicPr/>
                      <p:nvPr/>
                    </p:nvPicPr>
                    <p:blipFill>
                      <a:blip r:embed="rId7"/>
                      <a:stretch>
                        <a:fillRect/>
                      </a:stretch>
                    </p:blipFill>
                    <p:spPr>
                      <a:xfrm>
                        <a:off x="1908205" y="2128504"/>
                        <a:ext cx="8893175" cy="4427537"/>
                      </a:xfrm>
                      <a:prstGeom prst="rect">
                        <a:avLst/>
                      </a:prstGeom>
                    </p:spPr>
                  </p:pic>
                </p:oleObj>
              </mc:Fallback>
            </mc:AlternateContent>
          </a:graphicData>
        </a:graphic>
      </p:graphicFrame>
    </p:spTree>
    <p:extLst>
      <p:ext uri="{BB962C8B-B14F-4D97-AF65-F5344CB8AC3E}">
        <p14:creationId xmlns:p14="http://schemas.microsoft.com/office/powerpoint/2010/main" val="26088784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619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Major Security Incidents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646331"/>
          </a:xfrm>
          <a:prstGeom prst="rect">
            <a:avLst/>
          </a:prstGeom>
          <a:noFill/>
        </p:spPr>
        <p:txBody>
          <a:bodyPr wrap="square">
            <a:spAutoFit/>
          </a:bodyPr>
          <a:lstStyle/>
          <a:p>
            <a:r>
              <a:rPr lang="en-US" b="1" dirty="0"/>
              <a:t>• The </a:t>
            </a:r>
            <a:r>
              <a:rPr lang="en-US" b="1" dirty="0" err="1"/>
              <a:t>loT</a:t>
            </a:r>
            <a:r>
              <a:rPr lang="en-US" b="1" dirty="0"/>
              <a:t>, mobile Internet, cloud computing, and big data are booming. Emerging technologies are reshaping the world. However, cyber security incidents are still on the rise, increasing people's concerns about cyber safety.</a:t>
            </a:r>
          </a:p>
        </p:txBody>
      </p:sp>
      <p:graphicFrame>
        <p:nvGraphicFramePr>
          <p:cNvPr id="9" name="Object 8">
            <a:extLst>
              <a:ext uri="{FF2B5EF4-FFF2-40B4-BE49-F238E27FC236}">
                <a16:creationId xmlns:a16="http://schemas.microsoft.com/office/drawing/2014/main" id="{6D7AD165-5153-A9C5-9BE9-26427EBA00BA}"/>
              </a:ext>
            </a:extLst>
          </p:cNvPr>
          <p:cNvGraphicFramePr>
            <a:graphicFrameLocks noChangeAspect="1"/>
          </p:cNvGraphicFramePr>
          <p:nvPr>
            <p:extLst>
              <p:ext uri="{D42A27DB-BD31-4B8C-83A1-F6EECF244321}">
                <p14:modId xmlns:p14="http://schemas.microsoft.com/office/powerpoint/2010/main" val="1170684431"/>
              </p:ext>
            </p:extLst>
          </p:nvPr>
        </p:nvGraphicFramePr>
        <p:xfrm>
          <a:off x="1901736" y="2480521"/>
          <a:ext cx="8664575" cy="4000500"/>
        </p:xfrm>
        <a:graphic>
          <a:graphicData uri="http://schemas.openxmlformats.org/presentationml/2006/ole">
            <mc:AlternateContent xmlns:mc="http://schemas.openxmlformats.org/markup-compatibility/2006">
              <mc:Choice xmlns:v="urn:schemas-microsoft-com:vml" Requires="v">
                <p:oleObj name="Bitmap Image" r:id="rId6" imgW="8664120" imgH="4000680" progId="PBrush">
                  <p:embed/>
                </p:oleObj>
              </mc:Choice>
              <mc:Fallback>
                <p:oleObj name="Bitmap Image" r:id="rId6" imgW="8664120" imgH="4000680" progId="PBrush">
                  <p:embed/>
                  <p:pic>
                    <p:nvPicPr>
                      <p:cNvPr id="0" name=""/>
                      <p:cNvPicPr/>
                      <p:nvPr/>
                    </p:nvPicPr>
                    <p:blipFill>
                      <a:blip r:embed="rId7"/>
                      <a:stretch>
                        <a:fillRect/>
                      </a:stretch>
                    </p:blipFill>
                    <p:spPr>
                      <a:xfrm>
                        <a:off x="1901736" y="2480521"/>
                        <a:ext cx="8664575" cy="4000500"/>
                      </a:xfrm>
                      <a:prstGeom prst="rect">
                        <a:avLst/>
                      </a:prstGeom>
                    </p:spPr>
                  </p:pic>
                </p:oleObj>
              </mc:Fallback>
            </mc:AlternateContent>
          </a:graphicData>
        </a:graphic>
      </p:graphicFrame>
    </p:spTree>
    <p:extLst>
      <p:ext uri="{BB962C8B-B14F-4D97-AF65-F5344CB8AC3E}">
        <p14:creationId xmlns:p14="http://schemas.microsoft.com/office/powerpoint/2010/main" val="20127021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318002" y="6491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825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 Security Laws/Regulations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473536" cy="923330"/>
          </a:xfrm>
          <a:prstGeom prst="rect">
            <a:avLst/>
          </a:prstGeom>
          <a:noFill/>
        </p:spPr>
        <p:txBody>
          <a:bodyPr wrap="square">
            <a:spAutoFit/>
          </a:bodyPr>
          <a:lstStyle/>
          <a:p>
            <a:r>
              <a:rPr lang="en-US" b="1" dirty="0"/>
              <a:t>• In 2017, global pilot projects focusing on cyber security laws and regulations were initiated in critical infrastructure, personal data security, and cyber emergency response. As a result, some countries have introduced trial security assurance regulations on autonomous driving.</a:t>
            </a:r>
          </a:p>
        </p:txBody>
      </p:sp>
      <p:graphicFrame>
        <p:nvGraphicFramePr>
          <p:cNvPr id="9" name="Object 8">
            <a:extLst>
              <a:ext uri="{FF2B5EF4-FFF2-40B4-BE49-F238E27FC236}">
                <a16:creationId xmlns:a16="http://schemas.microsoft.com/office/drawing/2014/main" id="{2749238D-464B-2720-646E-4E654E313A39}"/>
              </a:ext>
            </a:extLst>
          </p:cNvPr>
          <p:cNvGraphicFramePr>
            <a:graphicFrameLocks noChangeAspect="1"/>
          </p:cNvGraphicFramePr>
          <p:nvPr>
            <p:extLst>
              <p:ext uri="{D42A27DB-BD31-4B8C-83A1-F6EECF244321}">
                <p14:modId xmlns:p14="http://schemas.microsoft.com/office/powerpoint/2010/main" val="1557236969"/>
              </p:ext>
            </p:extLst>
          </p:nvPr>
        </p:nvGraphicFramePr>
        <p:xfrm>
          <a:off x="433241" y="2926853"/>
          <a:ext cx="11325517" cy="3124810"/>
        </p:xfrm>
        <a:graphic>
          <a:graphicData uri="http://schemas.openxmlformats.org/presentationml/2006/ole">
            <mc:AlternateContent xmlns:mc="http://schemas.openxmlformats.org/markup-compatibility/2006">
              <mc:Choice xmlns:v="urn:schemas-microsoft-com:vml" Requires="v">
                <p:oleObj name="Bitmap Image" r:id="rId6" imgW="10523160" imgH="2903400" progId="PBrush">
                  <p:embed/>
                </p:oleObj>
              </mc:Choice>
              <mc:Fallback>
                <p:oleObj name="Bitmap Image" r:id="rId6" imgW="10523160" imgH="2903400" progId="PBrush">
                  <p:embed/>
                  <p:pic>
                    <p:nvPicPr>
                      <p:cNvPr id="0" name=""/>
                      <p:cNvPicPr/>
                      <p:nvPr/>
                    </p:nvPicPr>
                    <p:blipFill>
                      <a:blip r:embed="rId7"/>
                      <a:stretch>
                        <a:fillRect/>
                      </a:stretch>
                    </p:blipFill>
                    <p:spPr>
                      <a:xfrm>
                        <a:off x="433241" y="2926853"/>
                        <a:ext cx="11325517" cy="3124810"/>
                      </a:xfrm>
                      <a:prstGeom prst="rect">
                        <a:avLst/>
                      </a:prstGeom>
                    </p:spPr>
                  </p:pic>
                </p:oleObj>
              </mc:Fallback>
            </mc:AlternateContent>
          </a:graphicData>
        </a:graphic>
      </p:graphicFrame>
    </p:spTree>
    <p:extLst>
      <p:ext uri="{BB962C8B-B14F-4D97-AF65-F5344CB8AC3E}">
        <p14:creationId xmlns:p14="http://schemas.microsoft.com/office/powerpoint/2010/main" val="10889184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51663"/>
            <a:ext cx="948098" cy="850204"/>
          </a:xfrm>
          <a:prstGeom prst="rect">
            <a:avLst/>
          </a:prstGeom>
        </p:spPr>
      </p:pic>
      <p:pic>
        <p:nvPicPr>
          <p:cNvPr id="3" name="Picture 2"/>
          <p:cNvPicPr>
            <a:picLocks noChangeAspect="1"/>
          </p:cNvPicPr>
          <p:nvPr/>
        </p:nvPicPr>
        <p:blipFill>
          <a:blip r:embed="rId3"/>
          <a:stretch>
            <a:fillRect/>
          </a:stretch>
        </p:blipFill>
        <p:spPr>
          <a:xfrm>
            <a:off x="2289771"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4177" y="574172"/>
            <a:ext cx="722088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New Trend in Cyber Security Emergency Response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DD3B356-25D6-3F92-855F-685B0C28A6C8}"/>
              </a:ext>
            </a:extLst>
          </p:cNvPr>
          <p:cNvSpPr txBox="1"/>
          <p:nvPr/>
        </p:nvSpPr>
        <p:spPr>
          <a:xfrm>
            <a:off x="474049" y="1824177"/>
            <a:ext cx="11137106" cy="1200329"/>
          </a:xfrm>
          <a:prstGeom prst="rect">
            <a:avLst/>
          </a:prstGeom>
          <a:noFill/>
        </p:spPr>
        <p:txBody>
          <a:bodyPr wrap="square">
            <a:spAutoFit/>
          </a:bodyPr>
          <a:lstStyle/>
          <a:p>
            <a:r>
              <a:rPr lang="en-US" b="1" dirty="0"/>
              <a:t>• In 2017, global cyber attacks, such as WannaCry ransomware, occurred at a high rate. It is difficult to effectively monitor and provide alerts for unexpected global security incidents. Furthermore, nations tend to be reactive instead of proactive when it comes to security incidents. The United States and Belgium, among others, have departed from the existing emergency response mechanism.</a:t>
            </a:r>
          </a:p>
        </p:txBody>
      </p:sp>
      <p:graphicFrame>
        <p:nvGraphicFramePr>
          <p:cNvPr id="9" name="Object 8">
            <a:extLst>
              <a:ext uri="{FF2B5EF4-FFF2-40B4-BE49-F238E27FC236}">
                <a16:creationId xmlns:a16="http://schemas.microsoft.com/office/drawing/2014/main" id="{A7A0BD7D-55BE-F533-F9F0-ABC41EE77559}"/>
              </a:ext>
            </a:extLst>
          </p:cNvPr>
          <p:cNvGraphicFramePr>
            <a:graphicFrameLocks noChangeAspect="1"/>
          </p:cNvGraphicFramePr>
          <p:nvPr>
            <p:extLst>
              <p:ext uri="{D42A27DB-BD31-4B8C-83A1-F6EECF244321}">
                <p14:modId xmlns:p14="http://schemas.microsoft.com/office/powerpoint/2010/main" val="3831734514"/>
              </p:ext>
            </p:extLst>
          </p:nvPr>
        </p:nvGraphicFramePr>
        <p:xfrm>
          <a:off x="2204177" y="3067184"/>
          <a:ext cx="8131175" cy="3543300"/>
        </p:xfrm>
        <a:graphic>
          <a:graphicData uri="http://schemas.openxmlformats.org/presentationml/2006/ole">
            <mc:AlternateContent xmlns:mc="http://schemas.openxmlformats.org/markup-compatibility/2006">
              <mc:Choice xmlns:v="urn:schemas-microsoft-com:vml" Requires="v">
                <p:oleObj name="Bitmap Image" r:id="rId6" imgW="8130600" imgH="3543480" progId="PBrush">
                  <p:embed/>
                </p:oleObj>
              </mc:Choice>
              <mc:Fallback>
                <p:oleObj name="Bitmap Image" r:id="rId6" imgW="8130600" imgH="3543480" progId="PBrush">
                  <p:embed/>
                  <p:pic>
                    <p:nvPicPr>
                      <p:cNvPr id="0" name=""/>
                      <p:cNvPicPr/>
                      <p:nvPr/>
                    </p:nvPicPr>
                    <p:blipFill>
                      <a:blip r:embed="rId7"/>
                      <a:stretch>
                        <a:fillRect/>
                      </a:stretch>
                    </p:blipFill>
                    <p:spPr>
                      <a:xfrm>
                        <a:off x="2204177" y="3067184"/>
                        <a:ext cx="8131175" cy="3543300"/>
                      </a:xfrm>
                      <a:prstGeom prst="rect">
                        <a:avLst/>
                      </a:prstGeom>
                    </p:spPr>
                  </p:pic>
                </p:oleObj>
              </mc:Fallback>
            </mc:AlternateContent>
          </a:graphicData>
        </a:graphic>
      </p:graphicFrame>
    </p:spTree>
    <p:extLst>
      <p:ext uri="{BB962C8B-B14F-4D97-AF65-F5344CB8AC3E}">
        <p14:creationId xmlns:p14="http://schemas.microsoft.com/office/powerpoint/2010/main" val="2229257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TotalTime>
  <Words>1273</Words>
  <Application>Microsoft Office PowerPoint</Application>
  <PresentationFormat>Widescreen</PresentationFormat>
  <Paragraphs>121</Paragraphs>
  <Slides>24</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24</vt:i4>
      </vt:variant>
    </vt:vector>
  </HeadingPairs>
  <TitlesOfParts>
    <vt:vector size="30" baseType="lpstr">
      <vt:lpstr>Arial</vt:lpstr>
      <vt:lpstr>Calibri</vt:lpstr>
      <vt:lpstr>Calibri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19</cp:revision>
  <dcterms:created xsi:type="dcterms:W3CDTF">2021-08-03T13:03:26Z</dcterms:created>
  <dcterms:modified xsi:type="dcterms:W3CDTF">2022-08-20T23:47:16Z</dcterms:modified>
</cp:coreProperties>
</file>