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media/image2.jpeg" ContentType="image/jpeg"/>
  <Override PartName="/ppt/media/image3.jpeg" ContentType="image/jpeg"/>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459" name="Shape 459"/>
          <p:cNvSpPr/>
          <p:nvPr>
            <p:ph type="sldImg"/>
          </p:nvPr>
        </p:nvSpPr>
        <p:spPr>
          <a:xfrm>
            <a:off x="1143000" y="685800"/>
            <a:ext cx="4572000" cy="3429000"/>
          </a:xfrm>
          <a:prstGeom prst="rect">
            <a:avLst/>
          </a:prstGeom>
        </p:spPr>
        <p:txBody>
          <a:bodyPr/>
          <a:lstStyle/>
          <a:p>
            <a:pPr/>
          </a:p>
        </p:txBody>
      </p:sp>
      <p:sp>
        <p:nvSpPr>
          <p:cNvPr id="460" name="Shape 460"/>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2.jpeg"/><Relationship Id="rId6" Type="http://schemas.openxmlformats.org/officeDocument/2006/relationships/image" Target="../media/image6.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10.png"/><Relationship Id="rId8" Type="http://schemas.openxmlformats.org/officeDocument/2006/relationships/image" Target="../media/image11.png"/><Relationship Id="rId9" Type="http://schemas.openxmlformats.org/officeDocument/2006/relationships/image" Target="../media/image12.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14.png"/><Relationship Id="rId7" Type="http://schemas.openxmlformats.org/officeDocument/2006/relationships/image" Target="../media/image15.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6.png"/><Relationship Id="rId6" Type="http://schemas.openxmlformats.org/officeDocument/2006/relationships/image" Target="../media/image17.png"/><Relationship Id="rId7" Type="http://schemas.openxmlformats.org/officeDocument/2006/relationships/image" Target="../media/image18.png"/><Relationship Id="rId8" Type="http://schemas.openxmlformats.org/officeDocument/2006/relationships/image" Target="../media/image19.png"/><Relationship Id="rId9" Type="http://schemas.openxmlformats.org/officeDocument/2006/relationships/image" Target="../media/image20.png"/><Relationship Id="rId10" Type="http://schemas.openxmlformats.org/officeDocument/2006/relationships/image" Target="../media/image21.png"/><Relationship Id="rId11" Type="http://schemas.openxmlformats.org/officeDocument/2006/relationships/image" Target="../media/image22.png"/><Relationship Id="rId12" Type="http://schemas.openxmlformats.org/officeDocument/2006/relationships/image" Target="../media/image23.png"/><Relationship Id="rId13" Type="http://schemas.openxmlformats.org/officeDocument/2006/relationships/image" Target="../media/image24.png"/><Relationship Id="rId14" Type="http://schemas.openxmlformats.org/officeDocument/2006/relationships/image" Target="../media/image25.png"/><Relationship Id="rId15" Type="http://schemas.openxmlformats.org/officeDocument/2006/relationships/image" Target="../media/image26.png"/><Relationship Id="rId16" Type="http://schemas.openxmlformats.org/officeDocument/2006/relationships/image" Target="../media/image27.png"/><Relationship Id="rId17" Type="http://schemas.openxmlformats.org/officeDocument/2006/relationships/image" Target="../media/image28.png"/><Relationship Id="rId18" Type="http://schemas.openxmlformats.org/officeDocument/2006/relationships/image" Target="../media/image29.png"/><Relationship Id="rId19" Type="http://schemas.openxmlformats.org/officeDocument/2006/relationships/image" Target="../media/image30.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 Id="rId4" Type="http://schemas.openxmlformats.org/officeDocument/2006/relationships/image" Target="../media/image31.png"/><Relationship Id="rId5" Type="http://schemas.openxmlformats.org/officeDocument/2006/relationships/image" Target="../media/image2.png"/><Relationship Id="rId6" Type="http://schemas.openxmlformats.org/officeDocument/2006/relationships/image" Target="../media/image3.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4.png"/><Relationship Id="rId6" Type="http://schemas.openxmlformats.org/officeDocument/2006/relationships/image" Target="../media/image32.png"/><Relationship Id="rId7" Type="http://schemas.openxmlformats.org/officeDocument/2006/relationships/image" Target="../media/image33.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4.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35.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6.png"/><Relationship Id="rId3" Type="http://schemas.openxmlformats.org/officeDocument/2006/relationships/image" Target="../media/image37.png"/><Relationship Id="rId4" Type="http://schemas.openxmlformats.org/officeDocument/2006/relationships/image" Target="../media/image38.png"/><Relationship Id="rId5" Type="http://schemas.openxmlformats.org/officeDocument/2006/relationships/image" Target="../media/image6.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4.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2.jpeg"/><Relationship Id="rId6" Type="http://schemas.openxmlformats.org/officeDocument/2006/relationships/image" Target="../media/image39.png"/></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 Id="rId4" Type="http://schemas.openxmlformats.org/officeDocument/2006/relationships/image" Target="../media/image31.png"/><Relationship Id="rId5" Type="http://schemas.openxmlformats.org/officeDocument/2006/relationships/image" Target="../media/image2.png"/><Relationship Id="rId6" Type="http://schemas.openxmlformats.org/officeDocument/2006/relationships/image" Target="../media/image3.png"/></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4.png"/></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 Id="rId4" Type="http://schemas.openxmlformats.org/officeDocument/2006/relationships/image" Target="../media/image31.png"/><Relationship Id="rId5" Type="http://schemas.openxmlformats.org/officeDocument/2006/relationships/image" Target="../media/image2.png"/><Relationship Id="rId6" Type="http://schemas.openxmlformats.org/officeDocument/2006/relationships/image" Target="../media/image3.png"/></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40.png"/><Relationship Id="rId4" Type="http://schemas.openxmlformats.org/officeDocument/2006/relationships/image" Target="../media/image41.png"/></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4.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Slide copy 2">
    <p:spTree>
      <p:nvGrpSpPr>
        <p:cNvPr id="1" name=""/>
        <p:cNvGrpSpPr/>
        <p:nvPr/>
      </p:nvGrpSpPr>
      <p:grpSpPr>
        <a:xfrm>
          <a:off x="0" y="0"/>
          <a:ext cx="0" cy="0"/>
          <a:chOff x="0" y="0"/>
          <a:chExt cx="0" cy="0"/>
        </a:xfrm>
      </p:grpSpPr>
      <p:sp>
        <p:nvSpPr>
          <p:cNvPr id="21"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3"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4"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25"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26"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grpSp>
        <p:nvGrpSpPr>
          <p:cNvPr id="29" name="Group 16"/>
          <p:cNvGrpSpPr/>
          <p:nvPr/>
        </p:nvGrpSpPr>
        <p:grpSpPr>
          <a:xfrm>
            <a:off x="321732" y="-1"/>
            <a:ext cx="2024827" cy="1879601"/>
            <a:chOff x="0" y="0"/>
            <a:chExt cx="2024825" cy="1879600"/>
          </a:xfrm>
        </p:grpSpPr>
        <p:sp>
          <p:nvSpPr>
            <p:cNvPr id="27"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28"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30"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1"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Prepared by Dr.Mahmoud Ibrahim</a:t>
            </a:r>
          </a:p>
        </p:txBody>
      </p:sp>
      <p:sp>
        <p:nvSpPr>
          <p:cNvPr id="32"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5"/>
            <a:stretch>
              <a:fillRect/>
            </a:stretch>
          </a:blipFill>
          <a:ln w="12700">
            <a:miter lim="400000"/>
          </a:ln>
        </p:spPr>
        <p:txBody>
          <a:bodyPr lIns="45719" rIns="45719" anchor="ctr"/>
          <a:lstStyle/>
          <a:p>
            <a:pPr algn="ctr">
              <a:defRPr>
                <a:solidFill>
                  <a:srgbClr val="FFFFFF"/>
                </a:solidFill>
              </a:defRPr>
            </a:pPr>
          </a:p>
        </p:txBody>
      </p:sp>
      <p:sp>
        <p:nvSpPr>
          <p:cNvPr id="33" name="TextBox 30"/>
          <p:cNvSpPr txBox="1"/>
          <p:nvPr/>
        </p:nvSpPr>
        <p:spPr>
          <a:xfrm>
            <a:off x="6596585" y="2424036"/>
            <a:ext cx="4203190" cy="14376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8E5A6D"/>
                </a:solidFill>
                <a:latin typeface="Tajawal Medium"/>
                <a:ea typeface="Tajawal Medium"/>
                <a:cs typeface="Tajawal Medium"/>
                <a:sym typeface="Tajawal Medium"/>
              </a:defRPr>
            </a:pPr>
            <a:r>
              <a:t>Project Quality </a:t>
            </a:r>
          </a:p>
          <a:p>
            <a:pPr>
              <a:defRPr b="1" sz="4400">
                <a:solidFill>
                  <a:srgbClr val="8E5A6D"/>
                </a:solidFill>
                <a:latin typeface="Tajawal Medium"/>
                <a:ea typeface="Tajawal Medium"/>
                <a:cs typeface="Tajawal Medium"/>
                <a:sym typeface="Tajawal Medium"/>
              </a:defRPr>
            </a:pPr>
            <a:r>
              <a:t>Management </a:t>
            </a:r>
          </a:p>
        </p:txBody>
      </p:sp>
      <p:pic>
        <p:nvPicPr>
          <p:cNvPr id="34" name="Picture 32" descr="Picture 32"/>
          <p:cNvPicPr>
            <a:picLocks noChangeAspect="1"/>
          </p:cNvPicPr>
          <p:nvPr/>
        </p:nvPicPr>
        <p:blipFill>
          <a:blip r:embed="rId2">
            <a:extLst/>
          </a:blip>
          <a:stretch>
            <a:fillRect/>
          </a:stretch>
        </p:blipFill>
        <p:spPr>
          <a:xfrm>
            <a:off x="8993572" y="-394321"/>
            <a:ext cx="2876695" cy="2544328"/>
          </a:xfrm>
          <a:prstGeom prst="rect">
            <a:avLst/>
          </a:prstGeom>
          <a:ln w="12700">
            <a:miter lim="400000"/>
          </a:ln>
        </p:spPr>
      </p:pic>
      <p:sp>
        <p:nvSpPr>
          <p:cNvPr id="35"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36"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7" name="TextBox 45"/>
          <p:cNvSpPr txBox="1"/>
          <p:nvPr/>
        </p:nvSpPr>
        <p:spPr>
          <a:xfrm>
            <a:off x="6525996" y="4329507"/>
            <a:ext cx="1106498" cy="701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PMG354</a:t>
            </a:r>
          </a:p>
        </p:txBody>
      </p:sp>
      <p:pic>
        <p:nvPicPr>
          <p:cNvPr id="38" name="Graphic 46" descr="Graphic 46"/>
          <p:cNvPicPr>
            <a:picLocks noChangeAspect="1"/>
          </p:cNvPicPr>
          <p:nvPr/>
        </p:nvPicPr>
        <p:blipFill>
          <a:blip r:embed="rId6">
            <a:extLst/>
          </a:blip>
          <a:stretch>
            <a:fillRect/>
          </a:stretch>
        </p:blipFill>
        <p:spPr>
          <a:xfrm>
            <a:off x="313678" y="372324"/>
            <a:ext cx="2457657" cy="670876"/>
          </a:xfrm>
          <a:prstGeom prst="rect">
            <a:avLst/>
          </a:prstGeom>
          <a:ln w="12700">
            <a:miter lim="400000"/>
          </a:ln>
        </p:spPr>
      </p:pic>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Section Header">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5" name="Slide Number"/>
          <p:cNvSpPr txBox="1"/>
          <p:nvPr>
            <p:ph type="sldNum" sz="quarter" idx="2"/>
          </p:nvPr>
        </p:nvSpPr>
        <p:spPr>
          <a:xfrm>
            <a:off x="8610600" y="6414760"/>
            <a:ext cx="258624" cy="248305"/>
          </a:xfrm>
          <a:prstGeom prst="rect">
            <a:avLst/>
          </a:prstGeom>
        </p:spPr>
        <p:txBody>
          <a:bodyPr/>
          <a:lstStyle>
            <a:lvl1pPr algn="l"/>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52"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5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55"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56"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57"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58" name="Title Text Title Text" descr="Title Text Title Text"/>
          <p:cNvPicPr>
            <a:picLocks noChangeAspect="0"/>
          </p:cNvPicPr>
          <p:nvPr/>
        </p:nvPicPr>
        <p:blipFill>
          <a:blip r:embed="rId5">
            <a:extLst/>
          </a:blip>
          <a:stretch>
            <a:fillRect/>
          </a:stretch>
        </p:blipFill>
        <p:spPr>
          <a:xfrm>
            <a:off x="2326513" y="526664"/>
            <a:ext cx="9122978" cy="1055604"/>
          </a:xfrm>
          <a:prstGeom prst="rect">
            <a:avLst/>
          </a:prstGeom>
          <a:effectLst>
            <a:outerShdw sx="100000" sy="100000" kx="0" ky="0" algn="b" rotWithShape="0" blurRad="190500" dist="101600" dir="5400000">
              <a:srgbClr val="941751"/>
            </a:outerShdw>
          </a:effectLst>
        </p:spPr>
      </p:pic>
      <p:pic>
        <p:nvPicPr>
          <p:cNvPr id="59" name="Title Text Title Text" descr="Title Text Title Text"/>
          <p:cNvPicPr>
            <a:picLocks noChangeAspect="0"/>
          </p:cNvPicPr>
          <p:nvPr/>
        </p:nvPicPr>
        <p:blipFill>
          <a:blip r:embed="rId6">
            <a:extLst/>
          </a:blip>
          <a:stretch>
            <a:fillRect/>
          </a:stretch>
        </p:blipFill>
        <p:spPr>
          <a:xfrm>
            <a:off x="6743321" y="1621755"/>
            <a:ext cx="5054857" cy="750672"/>
          </a:xfrm>
          <a:prstGeom prst="rect">
            <a:avLst/>
          </a:prstGeom>
          <a:effectLst>
            <a:outerShdw sx="100000" sy="100000" kx="0" ky="0" algn="b" rotWithShape="0" blurRad="190500" dist="101600" dir="5400000">
              <a:srgbClr val="941751"/>
            </a:outerShdw>
          </a:effectLst>
        </p:spPr>
      </p:pic>
      <p:pic>
        <p:nvPicPr>
          <p:cNvPr id="60" name="Body Level One… Body Level OneBody Level TwoBody Level ThreeBody Level FourBody Level Five" descr="Body Level One… Body Level OneBody Level TwoBody Level ThreeBody Level FourBody Level Five"/>
          <p:cNvPicPr>
            <a:picLocks noChangeAspect="0"/>
          </p:cNvPicPr>
          <p:nvPr/>
        </p:nvPicPr>
        <p:blipFill>
          <a:blip r:embed="rId7">
            <a:extLst/>
          </a:blip>
          <a:stretch>
            <a:fillRect/>
          </a:stretch>
        </p:blipFill>
        <p:spPr>
          <a:xfrm>
            <a:off x="6507950" y="2596307"/>
            <a:ext cx="5525599" cy="3744480"/>
          </a:xfrm>
          <a:prstGeom prst="rect">
            <a:avLst/>
          </a:prstGeom>
          <a:effectLst>
            <a:outerShdw sx="100000" sy="100000" kx="0" ky="0" algn="b" rotWithShape="0" blurRad="190500" dist="101600" dir="5400000">
              <a:schemeClr val="accent5">
                <a:alpha val="49461"/>
              </a:schemeClr>
            </a:outerShdw>
          </a:effectLst>
        </p:spPr>
      </p:pic>
      <p:pic>
        <p:nvPicPr>
          <p:cNvPr id="61" name="Title Text Title Text" descr="Title Text Title Text"/>
          <p:cNvPicPr>
            <a:picLocks noChangeAspect="0"/>
          </p:cNvPicPr>
          <p:nvPr/>
        </p:nvPicPr>
        <p:blipFill>
          <a:blip r:embed="rId8">
            <a:extLst/>
          </a:blip>
          <a:stretch>
            <a:fillRect/>
          </a:stretch>
        </p:blipFill>
        <p:spPr>
          <a:xfrm>
            <a:off x="755877" y="1621755"/>
            <a:ext cx="4783230" cy="750672"/>
          </a:xfrm>
          <a:prstGeom prst="rect">
            <a:avLst/>
          </a:prstGeom>
          <a:effectLst>
            <a:outerShdw sx="100000" sy="100000" kx="0" ky="0" algn="b" rotWithShape="0" blurRad="190500" dist="101600" dir="5400000">
              <a:srgbClr val="941751"/>
            </a:outerShdw>
          </a:effectLst>
        </p:spPr>
      </p:pic>
      <p:pic>
        <p:nvPicPr>
          <p:cNvPr id="62" name="Body Level One… Body Level OneBody Level TwoBody Level ThreeBody Level FourBody Level Five" descr="Body Level One… Body Level OneBody Level TwoBody Level ThreeBody Level FourBody Level Five"/>
          <p:cNvPicPr>
            <a:picLocks noChangeAspect="0"/>
          </p:cNvPicPr>
          <p:nvPr/>
        </p:nvPicPr>
        <p:blipFill>
          <a:blip r:embed="rId9">
            <a:extLst/>
          </a:blip>
          <a:stretch>
            <a:fillRect/>
          </a:stretch>
        </p:blipFill>
        <p:spPr>
          <a:xfrm>
            <a:off x="444968" y="2633285"/>
            <a:ext cx="5054857" cy="3670524"/>
          </a:xfrm>
          <a:prstGeom prst="rect">
            <a:avLst/>
          </a:prstGeom>
          <a:effectLst>
            <a:outerShdw sx="100000" sy="100000" kx="0" ky="0" algn="b" rotWithShape="0" blurRad="190500" dist="101600" dir="5400000">
              <a:schemeClr val="accent5">
                <a:alpha val="49461"/>
              </a:schemeClr>
            </a:outerShdw>
          </a:effectLst>
        </p:spPr>
      </p:pic>
      <p:sp>
        <p:nvSpPr>
          <p:cNvPr id="63" name="Text"/>
          <p:cNvSpPr txBox="1"/>
          <p:nvPr/>
        </p:nvSpPr>
        <p:spPr>
          <a:xfrm>
            <a:off x="11580445" y="6237316"/>
            <a:ext cx="687975" cy="434862"/>
          </a:xfrm>
          <a:prstGeom prst="rect">
            <a:avLst/>
          </a:prstGeom>
          <a:ln w="12700">
            <a:miter lim="400000"/>
          </a:ln>
        </p:spPr>
        <p:txBody>
          <a:bodyPr wrap="none" lIns="45719" rIns="45719" anchor="ctr">
            <a:spAutoFit/>
          </a:bodyPr>
          <a:lstStyle/>
          <a:p>
            <a:pPr>
              <a:defRPr b="1" sz="2700">
                <a:solidFill>
                  <a:srgbClr val="941100"/>
                </a:solidFill>
              </a:defRPr>
            </a:pPr>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
    <p:spTree>
      <p:nvGrpSpPr>
        <p:cNvPr id="1" name=""/>
        <p:cNvGrpSpPr/>
        <p:nvPr/>
      </p:nvGrpSpPr>
      <p:grpSpPr>
        <a:xfrm>
          <a:off x="0" y="0"/>
          <a:ext cx="0" cy="0"/>
          <a:chOff x="0" y="0"/>
          <a:chExt cx="0" cy="0"/>
        </a:xfrm>
      </p:grpSpPr>
      <p:sp>
        <p:nvSpPr>
          <p:cNvPr id="7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pic>
        <p:nvPicPr>
          <p:cNvPr id="71" name="TextBox 24" descr="TextBox 24"/>
          <p:cNvPicPr>
            <a:picLocks noChangeAspect="0"/>
          </p:cNvPicPr>
          <p:nvPr/>
        </p:nvPicPr>
        <p:blipFill>
          <a:blip r:embed="rId2">
            <a:extLst/>
          </a:blip>
          <a:stretch>
            <a:fillRect/>
          </a:stretch>
        </p:blipFill>
        <p:spPr>
          <a:xfrm>
            <a:off x="3325952" y="1296140"/>
            <a:ext cx="5808238" cy="2726691"/>
          </a:xfrm>
          <a:prstGeom prst="rect">
            <a:avLst/>
          </a:prstGeom>
          <a:effectLst>
            <a:outerShdw sx="100000" sy="100000" kx="0" ky="0" algn="b" rotWithShape="0" blurRad="419100" dist="0" dir="0">
              <a:schemeClr val="accent2">
                <a:satOff val="-18194"/>
                <a:lumOff val="-11215"/>
                <a:alpha val="75000"/>
              </a:schemeClr>
            </a:outerShdw>
            <a:reflection blurRad="0" stA="14324" stPos="0" endA="0" endPos="40000" dist="0" dir="5400000" fadeDir="5400000" sx="100000" sy="-100000" kx="0" ky="0" algn="bl" rotWithShape="0"/>
          </a:effectLst>
        </p:spPr>
      </p:pic>
      <p:sp>
        <p:nvSpPr>
          <p:cNvPr id="72"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73" name="Picture 28" descr="Picture 28"/>
          <p:cNvPicPr>
            <a:picLocks noChangeAspect="1"/>
          </p:cNvPicPr>
          <p:nvPr/>
        </p:nvPicPr>
        <p:blipFill>
          <a:blip r:embed="rId3">
            <a:extLst/>
          </a:blip>
          <a:stretch>
            <a:fillRect/>
          </a:stretch>
        </p:blipFill>
        <p:spPr>
          <a:xfrm>
            <a:off x="9932264" y="-372929"/>
            <a:ext cx="2036259" cy="1800994"/>
          </a:xfrm>
          <a:prstGeom prst="rect">
            <a:avLst/>
          </a:prstGeom>
          <a:ln w="12700">
            <a:miter lim="400000"/>
          </a:ln>
        </p:spPr>
      </p:pic>
      <p:pic>
        <p:nvPicPr>
          <p:cNvPr id="74" name="Graphic 35" descr="Graphic 35"/>
          <p:cNvPicPr>
            <a:picLocks noChangeAspect="1"/>
          </p:cNvPicPr>
          <p:nvPr/>
        </p:nvPicPr>
        <p:blipFill>
          <a:blip r:embed="rId4">
            <a:extLst/>
          </a:blip>
          <a:stretch>
            <a:fillRect/>
          </a:stretch>
        </p:blipFill>
        <p:spPr>
          <a:xfrm>
            <a:off x="280308" y="6043914"/>
            <a:ext cx="2167471" cy="591662"/>
          </a:xfrm>
          <a:prstGeom prst="rect">
            <a:avLst/>
          </a:prstGeom>
          <a:ln w="12700">
            <a:miter lim="400000"/>
          </a:ln>
        </p:spPr>
      </p:pic>
      <p:pic>
        <p:nvPicPr>
          <p:cNvPr id="75" name="Graphic 36" descr="Graphic 36"/>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pic>
        <p:nvPicPr>
          <p:cNvPr id="76" name="Image" descr="Image"/>
          <p:cNvPicPr>
            <a:picLocks noChangeAspect="1"/>
          </p:cNvPicPr>
          <p:nvPr/>
        </p:nvPicPr>
        <p:blipFill>
          <a:blip r:embed="rId6">
            <a:extLst/>
          </a:blip>
          <a:srcRect l="0" t="0" r="26225" b="0"/>
          <a:stretch>
            <a:fillRect/>
          </a:stretch>
        </p:blipFill>
        <p:spPr>
          <a:xfrm>
            <a:off x="-2637" y="316715"/>
            <a:ext cx="3377870" cy="6705517"/>
          </a:xfrm>
          <a:prstGeom prst="rect">
            <a:avLst/>
          </a:prstGeom>
          <a:ln w="12700">
            <a:miter lim="400000"/>
          </a:ln>
        </p:spPr>
      </p:pic>
      <p:pic>
        <p:nvPicPr>
          <p:cNvPr id="77" name="HPMQS HPMQS" descr="HPMQS HPMQS"/>
          <p:cNvPicPr>
            <a:picLocks noChangeAspect="0"/>
          </p:cNvPicPr>
          <p:nvPr/>
        </p:nvPicPr>
        <p:blipFill>
          <a:blip r:embed="rId7">
            <a:extLst/>
          </a:blip>
          <a:stretch>
            <a:fillRect/>
          </a:stretch>
        </p:blipFill>
        <p:spPr>
          <a:xfrm>
            <a:off x="3519450" y="2757163"/>
            <a:ext cx="5421242" cy="1824705"/>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78"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7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spTree>
      <p:nvGrpSpPr>
        <p:cNvPr id="1" name=""/>
        <p:cNvGrpSpPr/>
        <p:nvPr/>
      </p:nvGrpSpPr>
      <p:grpSpPr>
        <a:xfrm>
          <a:off x="0" y="0"/>
          <a:ext cx="0" cy="0"/>
          <a:chOff x="0" y="0"/>
          <a:chExt cx="0" cy="0"/>
        </a:xfrm>
      </p:grpSpPr>
      <p:sp>
        <p:nvSpPr>
          <p:cNvPr id="8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7">
    <p:spTree>
      <p:nvGrpSpPr>
        <p:cNvPr id="1" name=""/>
        <p:cNvGrpSpPr/>
        <p:nvPr/>
      </p:nvGrpSpPr>
      <p:grpSpPr>
        <a:xfrm>
          <a:off x="0" y="0"/>
          <a:ext cx="0" cy="0"/>
          <a:chOff x="0" y="0"/>
          <a:chExt cx="0" cy="0"/>
        </a:xfrm>
      </p:grpSpPr>
      <p:sp>
        <p:nvSpPr>
          <p:cNvPr id="93" name="Rectangle 17"/>
          <p:cNvSpPr/>
          <p:nvPr/>
        </p:nvSpPr>
        <p:spPr>
          <a:xfrm>
            <a:off x="2578083" y="488876"/>
            <a:ext cx="992220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94" name="Picture 18" descr="Picture 18"/>
          <p:cNvPicPr>
            <a:picLocks noChangeAspect="1"/>
          </p:cNvPicPr>
          <p:nvPr/>
        </p:nvPicPr>
        <p:blipFill>
          <a:blip r:embed="rId2">
            <a:extLst/>
          </a:blip>
          <a:stretch>
            <a:fillRect/>
          </a:stretch>
        </p:blipFill>
        <p:spPr>
          <a:xfrm>
            <a:off x="197765" y="-384952"/>
            <a:ext cx="2036259" cy="1800994"/>
          </a:xfrm>
          <a:prstGeom prst="rect">
            <a:avLst/>
          </a:prstGeom>
          <a:ln w="12700">
            <a:miter lim="400000"/>
          </a:ln>
        </p:spPr>
      </p:pic>
      <p:sp>
        <p:nvSpPr>
          <p:cNvPr id="95" name="Rectangle: Rounded Corners 22"/>
          <p:cNvSpPr/>
          <p:nvPr/>
        </p:nvSpPr>
        <p:spPr>
          <a:xfrm>
            <a:off x="8559819" y="940821"/>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96" name="Rectangle: Rounded Corners 24"/>
          <p:cNvSpPr/>
          <p:nvPr/>
        </p:nvSpPr>
        <p:spPr>
          <a:xfrm>
            <a:off x="909925" y="806854"/>
            <a:ext cx="10137188" cy="5323624"/>
          </a:xfrm>
          <a:prstGeom prst="roundRect">
            <a:avLst>
              <a:gd name="adj" fmla="val 5358"/>
            </a:avLst>
          </a:prstGeom>
          <a:solidFill>
            <a:schemeClr val="accent5">
              <a:lumOff val="24117"/>
            </a:schemeClr>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97" name="Graphic 26" descr="Graphic 26"/>
          <p:cNvPicPr>
            <a:picLocks noChangeAspect="1"/>
          </p:cNvPicPr>
          <p:nvPr/>
        </p:nvPicPr>
        <p:blipFill>
          <a:blip r:embed="rId3">
            <a:extLst/>
          </a:blip>
          <a:stretch>
            <a:fillRect/>
          </a:stretch>
        </p:blipFill>
        <p:spPr>
          <a:xfrm>
            <a:off x="232213" y="6146190"/>
            <a:ext cx="2167471" cy="591662"/>
          </a:xfrm>
          <a:prstGeom prst="rect">
            <a:avLst/>
          </a:prstGeom>
          <a:ln w="12700">
            <a:miter lim="400000"/>
          </a:ln>
        </p:spPr>
      </p:pic>
      <p:pic>
        <p:nvPicPr>
          <p:cNvPr id="98" name="Graphic 28" descr="Graphic 28"/>
          <p:cNvPicPr>
            <a:picLocks noChangeAspect="1"/>
          </p:cNvPicPr>
          <p:nvPr/>
        </p:nvPicPr>
        <p:blipFill>
          <a:blip r:embed="rId4">
            <a:extLst/>
          </a:blip>
          <a:stretch>
            <a:fillRect/>
          </a:stretch>
        </p:blipFill>
        <p:spPr>
          <a:xfrm>
            <a:off x="9875049" y="6299356"/>
            <a:ext cx="1879650" cy="309234"/>
          </a:xfrm>
          <a:prstGeom prst="rect">
            <a:avLst/>
          </a:prstGeom>
          <a:ln w="12700">
            <a:miter lim="400000"/>
          </a:ln>
        </p:spPr>
      </p:pic>
      <p:sp>
        <p:nvSpPr>
          <p:cNvPr id="99" name="Text"/>
          <p:cNvSpPr txBox="1"/>
          <p:nvPr/>
        </p:nvSpPr>
        <p:spPr>
          <a:xfrm>
            <a:off x="-303158" y="-20289990"/>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pic>
        <p:nvPicPr>
          <p:cNvPr id="100" name="1-validated  Business Pain points 1-validated  Business Pain points" descr="1-validated  Business Pain points 1-validated  Business Pain points"/>
          <p:cNvPicPr>
            <a:picLocks noChangeAspect="0"/>
          </p:cNvPicPr>
          <p:nvPr/>
        </p:nvPicPr>
        <p:blipFill>
          <a:blip r:embed="rId5">
            <a:extLst/>
          </a:blip>
          <a:stretch>
            <a:fillRect/>
          </a:stretch>
        </p:blipFill>
        <p:spPr>
          <a:xfrm>
            <a:off x="3854758" y="928121"/>
            <a:ext cx="3393612" cy="937257"/>
          </a:xfrm>
          <a:prstGeom prst="rect">
            <a:avLst/>
          </a:prstGeom>
          <a:effectLst>
            <a:outerShdw sx="100000" sy="100000" kx="0" ky="0" algn="b" rotWithShape="0" blurRad="190500" dist="12700" dir="5400000">
              <a:srgbClr val="000000"/>
            </a:outerShdw>
          </a:effectLst>
        </p:spPr>
      </p:pic>
      <p:pic>
        <p:nvPicPr>
          <p:cNvPr id="101" name="3—Validated product-Fit planning  3—Validated product-Fit planning " descr="3—Validated product-Fit planning  3—Validated product-Fit planning "/>
          <p:cNvPicPr>
            <a:picLocks noChangeAspect="0"/>
          </p:cNvPicPr>
          <p:nvPr/>
        </p:nvPicPr>
        <p:blipFill>
          <a:blip r:embed="rId6">
            <a:extLst/>
          </a:blip>
          <a:stretch>
            <a:fillRect/>
          </a:stretch>
        </p:blipFill>
        <p:spPr>
          <a:xfrm>
            <a:off x="898594" y="3029588"/>
            <a:ext cx="3047208" cy="1379903"/>
          </a:xfrm>
          <a:prstGeom prst="rect">
            <a:avLst/>
          </a:prstGeom>
          <a:effectLst>
            <a:outerShdw sx="100000" sy="100000" kx="0" ky="0" algn="b" rotWithShape="0" blurRad="190500" dist="12700" dir="5400000">
              <a:srgbClr val="000000"/>
            </a:outerShdw>
          </a:effectLst>
        </p:spPr>
      </p:pic>
      <p:pic>
        <p:nvPicPr>
          <p:cNvPr id="102" name="2—preparation Business -fit solutions 2—preparation Business -fit solutions" descr="2—preparation Business -fit solutions 2—preparation Business -fit solutions"/>
          <p:cNvPicPr>
            <a:picLocks noChangeAspect="0"/>
          </p:cNvPicPr>
          <p:nvPr/>
        </p:nvPicPr>
        <p:blipFill>
          <a:blip r:embed="rId7">
            <a:extLst/>
          </a:blip>
          <a:stretch>
            <a:fillRect/>
          </a:stretch>
        </p:blipFill>
        <p:spPr>
          <a:xfrm>
            <a:off x="1009498" y="1835568"/>
            <a:ext cx="3132138" cy="1208228"/>
          </a:xfrm>
          <a:prstGeom prst="rect">
            <a:avLst/>
          </a:prstGeom>
          <a:effectLst>
            <a:outerShdw sx="100000" sy="100000" kx="0" ky="0" algn="b" rotWithShape="0" blurRad="190500" dist="12700" dir="5400000">
              <a:srgbClr val="000000"/>
            </a:outerShdw>
          </a:effectLst>
        </p:spPr>
      </p:pic>
      <p:pic>
        <p:nvPicPr>
          <p:cNvPr id="103" name="Line Line" descr="Line Line"/>
          <p:cNvPicPr>
            <a:picLocks noChangeAspect="0"/>
          </p:cNvPicPr>
          <p:nvPr/>
        </p:nvPicPr>
        <p:blipFill>
          <a:blip r:embed="rId8">
            <a:extLst/>
          </a:blip>
          <a:stretch>
            <a:fillRect/>
          </a:stretch>
        </p:blipFill>
        <p:spPr>
          <a:xfrm rot="1318500">
            <a:off x="3937771" y="4692233"/>
            <a:ext cx="593416" cy="358334"/>
          </a:xfrm>
          <a:prstGeom prst="rect">
            <a:avLst/>
          </a:prstGeom>
          <a:effectLst>
            <a:reflection blurRad="0" stA="50000" stPos="0" endA="0" endPos="40000" dist="0" dir="5400000" fadeDir="5400000" sx="100000" sy="-100000" kx="0" ky="0" algn="bl" rotWithShape="0"/>
          </a:effectLst>
        </p:spPr>
      </p:pic>
      <p:pic>
        <p:nvPicPr>
          <p:cNvPr id="104" name="Monitoring&amp;Controlling (IV&amp;V) Monitoring&amp;Controlling (IV&amp;V) " descr="Monitoring&amp;Controlling (IV&amp;V) Monitoring&amp;Controlling (IV&amp;V) "/>
          <p:cNvPicPr>
            <a:picLocks noChangeAspect="0"/>
          </p:cNvPicPr>
          <p:nvPr/>
        </p:nvPicPr>
        <p:blipFill>
          <a:blip r:embed="rId9">
            <a:extLst/>
          </a:blip>
          <a:stretch>
            <a:fillRect/>
          </a:stretch>
        </p:blipFill>
        <p:spPr>
          <a:xfrm>
            <a:off x="3236258" y="5323450"/>
            <a:ext cx="6259117" cy="472361"/>
          </a:xfrm>
          <a:prstGeom prst="rect">
            <a:avLst/>
          </a:prstGeom>
          <a:effectLst>
            <a:outerShdw sx="100000" sy="100000" kx="0" ky="0" algn="b" rotWithShape="0" blurRad="190500" dist="12700" dir="5400000">
              <a:srgbClr val="000000"/>
            </a:outerShdw>
            <a:reflection blurRad="0" stA="50000" stPos="0" endA="0" endPos="40000" dist="0" dir="5400000" fadeDir="5400000" sx="100000" sy="-100000" kx="0" ky="0" algn="bl" rotWithShape="0"/>
          </a:effectLst>
        </p:spPr>
      </p:pic>
      <p:pic>
        <p:nvPicPr>
          <p:cNvPr id="105" name="Line Line" descr="Line Line"/>
          <p:cNvPicPr>
            <a:picLocks noChangeAspect="0"/>
          </p:cNvPicPr>
          <p:nvPr/>
        </p:nvPicPr>
        <p:blipFill>
          <a:blip r:embed="rId10">
            <a:extLst/>
          </a:blip>
          <a:stretch>
            <a:fillRect/>
          </a:stretch>
        </p:blipFill>
        <p:spPr>
          <a:xfrm>
            <a:off x="7541100" y="4635958"/>
            <a:ext cx="558777" cy="358334"/>
          </a:xfrm>
          <a:prstGeom prst="rect">
            <a:avLst/>
          </a:prstGeom>
          <a:effectLst>
            <a:reflection blurRad="0" stA="50000" stPos="0" endA="0" endPos="40000" dist="0" dir="5400000" fadeDir="5400000" sx="100000" sy="-100000" kx="0" ky="0" algn="bl" rotWithShape="0"/>
          </a:effectLst>
        </p:spPr>
      </p:pic>
      <p:pic>
        <p:nvPicPr>
          <p:cNvPr id="106" name="8.Resultant… 8.Resultant deliverables " descr="8.Resultant… 8.Resultant deliverables "/>
          <p:cNvPicPr>
            <a:picLocks noChangeAspect="0"/>
          </p:cNvPicPr>
          <p:nvPr/>
        </p:nvPicPr>
        <p:blipFill>
          <a:blip r:embed="rId11">
            <a:extLst/>
          </a:blip>
          <a:stretch>
            <a:fillRect/>
          </a:stretch>
        </p:blipFill>
        <p:spPr>
          <a:xfrm>
            <a:off x="8052907" y="3621678"/>
            <a:ext cx="1714700" cy="1454807"/>
          </a:xfrm>
          <a:prstGeom prst="rect">
            <a:avLst/>
          </a:prstGeom>
          <a:effectLst>
            <a:outerShdw sx="100000" sy="100000" kx="0" ky="0" algn="b" rotWithShape="0" blurRad="190500" dist="12700" dir="5400000">
              <a:srgbClr val="000000"/>
            </a:outerShdw>
          </a:effectLst>
        </p:spPr>
      </p:pic>
      <p:pic>
        <p:nvPicPr>
          <p:cNvPr id="107" name="7.producing deliverables 7.producing deliverables  " descr="7.producing deliverables 7.producing deliverables  "/>
          <p:cNvPicPr>
            <a:picLocks noChangeAspect="0"/>
          </p:cNvPicPr>
          <p:nvPr/>
        </p:nvPicPr>
        <p:blipFill>
          <a:blip r:embed="rId12">
            <a:extLst/>
          </a:blip>
          <a:stretch>
            <a:fillRect/>
          </a:stretch>
        </p:blipFill>
        <p:spPr>
          <a:xfrm>
            <a:off x="6272164" y="4464099"/>
            <a:ext cx="1333501" cy="845512"/>
          </a:xfrm>
          <a:prstGeom prst="rect">
            <a:avLst/>
          </a:prstGeom>
          <a:effectLst>
            <a:outerShdw sx="100000" sy="100000" kx="0" ky="0" algn="b" rotWithShape="0" blurRad="190500" dist="12700" dir="5400000">
              <a:srgbClr val="000000"/>
            </a:outerShdw>
          </a:effectLst>
        </p:spPr>
      </p:pic>
      <p:pic>
        <p:nvPicPr>
          <p:cNvPr id="108" name="6-Executing  deliverables 6-Executing  deliverables  " descr="6-Executing  deliverables 6-Executing  deliverables  "/>
          <p:cNvPicPr>
            <a:picLocks noChangeAspect="0"/>
          </p:cNvPicPr>
          <p:nvPr/>
        </p:nvPicPr>
        <p:blipFill>
          <a:blip r:embed="rId13">
            <a:extLst/>
          </a:blip>
          <a:stretch>
            <a:fillRect/>
          </a:stretch>
        </p:blipFill>
        <p:spPr>
          <a:xfrm>
            <a:off x="4491421" y="4465460"/>
            <a:ext cx="1333501" cy="842338"/>
          </a:xfrm>
          <a:prstGeom prst="rect">
            <a:avLst/>
          </a:prstGeom>
          <a:effectLst>
            <a:outerShdw sx="100000" sy="100000" kx="0" ky="0" algn="b" rotWithShape="0" blurRad="190500" dist="12700" dir="5400000">
              <a:srgbClr val="000000"/>
            </a:outerShdw>
          </a:effectLst>
        </p:spPr>
      </p:pic>
      <p:pic>
        <p:nvPicPr>
          <p:cNvPr id="109" name="5-Planning  deliverables 5-Planning  deliverables  " descr="5-Planning  deliverables 5-Planning  deliverables  "/>
          <p:cNvPicPr>
            <a:picLocks noChangeAspect="0"/>
          </p:cNvPicPr>
          <p:nvPr/>
        </p:nvPicPr>
        <p:blipFill>
          <a:blip r:embed="rId14">
            <a:extLst/>
          </a:blip>
          <a:stretch>
            <a:fillRect/>
          </a:stretch>
        </p:blipFill>
        <p:spPr>
          <a:xfrm>
            <a:off x="3193535" y="3890129"/>
            <a:ext cx="1207692" cy="845499"/>
          </a:xfrm>
          <a:prstGeom prst="rect">
            <a:avLst/>
          </a:prstGeom>
          <a:effectLst>
            <a:outerShdw sx="100000" sy="100000" kx="0" ky="0" algn="b" rotWithShape="0" blurRad="190500" dist="12700" dir="5400000">
              <a:srgbClr val="000000"/>
            </a:outerShdw>
          </a:effectLst>
        </p:spPr>
      </p:pic>
      <p:pic>
        <p:nvPicPr>
          <p:cNvPr id="110" name="9. Accepted test and Hand over the  Validated Deliverables-fit 9. Accepted test and Hand over the  Validated Deliverables-fit" descr="9. Accepted test and Hand over the  Validated Deliverables-fit 9. Accepted test and Hand over the  Validated Deliverables-fit"/>
          <p:cNvPicPr>
            <a:picLocks noChangeAspect="0"/>
          </p:cNvPicPr>
          <p:nvPr/>
        </p:nvPicPr>
        <p:blipFill>
          <a:blip r:embed="rId15">
            <a:extLst/>
          </a:blip>
          <a:stretch>
            <a:fillRect/>
          </a:stretch>
        </p:blipFill>
        <p:spPr>
          <a:xfrm>
            <a:off x="8078241" y="2490121"/>
            <a:ext cx="2566592" cy="1166652"/>
          </a:xfrm>
          <a:prstGeom prst="rect">
            <a:avLst/>
          </a:prstGeom>
          <a:effectLst>
            <a:outerShdw sx="100000" sy="100000" kx="0" ky="0" algn="b" rotWithShape="0" blurRad="190500" dist="12700" dir="5400000">
              <a:srgbClr val="000000"/>
            </a:outerShdw>
          </a:effectLst>
        </p:spPr>
      </p:pic>
      <p:pic>
        <p:nvPicPr>
          <p:cNvPr id="111" name="10.Post -implemented Review (PIR)  the Business-Fit solution 10.Post -implemented Review (PIR)  the Business-Fit solution " descr="10.Post -implemented Review (PIR)  the Business-Fit solution 10.Post -implemented Review (PIR)  the Business-Fit solution "/>
          <p:cNvPicPr>
            <a:picLocks noChangeAspect="0"/>
          </p:cNvPicPr>
          <p:nvPr/>
        </p:nvPicPr>
        <p:blipFill>
          <a:blip r:embed="rId16">
            <a:extLst/>
          </a:blip>
          <a:stretch>
            <a:fillRect/>
          </a:stretch>
        </p:blipFill>
        <p:spPr>
          <a:xfrm>
            <a:off x="7176262" y="1297577"/>
            <a:ext cx="3674965" cy="1264450"/>
          </a:xfrm>
          <a:prstGeom prst="rect">
            <a:avLst/>
          </a:prstGeom>
          <a:effectLst>
            <a:outerShdw sx="100000" sy="100000" kx="0" ky="0" algn="b" rotWithShape="0" blurRad="190500" dist="12700" dir="5400000">
              <a:srgbClr val="000000"/>
            </a:outerShdw>
          </a:effectLst>
        </p:spPr>
      </p:pic>
      <p:sp>
        <p:nvSpPr>
          <p:cNvPr id="112" name="source: designed and developed by Dr.Mahmoud Ibrahim @2021"/>
          <p:cNvSpPr txBox="1"/>
          <p:nvPr/>
        </p:nvSpPr>
        <p:spPr>
          <a:xfrm>
            <a:off x="486344" y="5840497"/>
            <a:ext cx="5696683" cy="248306"/>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lvl1pPr algn="ctr" defTabSz="502920">
              <a:lnSpc>
                <a:spcPct val="90000"/>
              </a:lnSpc>
              <a:defRPr sz="1100">
                <a:latin typeface="Bookman Old Style"/>
                <a:ea typeface="Bookman Old Style"/>
                <a:cs typeface="Bookman Old Style"/>
                <a:sym typeface="Bookman Old Style"/>
              </a:defRPr>
            </a:lvl1pPr>
          </a:lstStyle>
          <a:p>
            <a:pPr/>
            <a:r>
              <a:t>source: designed and developed by Dr.Mahmoud Ibrahim @2021  </a:t>
            </a:r>
          </a:p>
        </p:txBody>
      </p:sp>
      <p:pic>
        <p:nvPicPr>
          <p:cNvPr id="113" name="4-Initiating… 4-Initiating project-fit  " descr="4-Initiating… 4-Initiating project-fit  "/>
          <p:cNvPicPr>
            <a:picLocks noChangeAspect="0"/>
          </p:cNvPicPr>
          <p:nvPr/>
        </p:nvPicPr>
        <p:blipFill>
          <a:blip r:embed="rId17">
            <a:extLst/>
          </a:blip>
          <a:stretch>
            <a:fillRect/>
          </a:stretch>
        </p:blipFill>
        <p:spPr>
          <a:xfrm>
            <a:off x="876646" y="4332068"/>
            <a:ext cx="2362593" cy="1208089"/>
          </a:xfrm>
          <a:prstGeom prst="rect">
            <a:avLst/>
          </a:prstGeom>
          <a:effectLst>
            <a:outerShdw sx="100000" sy="100000" kx="0" ky="0" algn="b" rotWithShape="0" blurRad="190500" dist="12700" dir="5400000">
              <a:srgbClr val="000000"/>
            </a:outerShdw>
          </a:effectLst>
        </p:spPr>
      </p:pic>
      <p:pic>
        <p:nvPicPr>
          <p:cNvPr id="114" name="4-HPMQS… 4-HPMQS life cycle " descr="4-HPMQS… 4-HPMQS life cycle "/>
          <p:cNvPicPr>
            <a:picLocks noChangeAspect="0"/>
          </p:cNvPicPr>
          <p:nvPr/>
        </p:nvPicPr>
        <p:blipFill>
          <a:blip r:embed="rId18">
            <a:extLst/>
          </a:blip>
          <a:stretch>
            <a:fillRect/>
          </a:stretch>
        </p:blipFill>
        <p:spPr>
          <a:xfrm>
            <a:off x="4586335" y="2097529"/>
            <a:ext cx="3047207" cy="1192599"/>
          </a:xfrm>
          <a:prstGeom prst="rect">
            <a:avLst/>
          </a:prstGeom>
          <a:effectLst>
            <a:outerShdw sx="100000" sy="100000" kx="0" ky="0" algn="b" rotWithShape="0" blurRad="571500" dist="521211" dir="0">
              <a:srgbClr val="000000">
                <a:alpha val="47071"/>
              </a:srgbClr>
            </a:outerShdw>
          </a:effectLst>
        </p:spPr>
      </p:pic>
      <p:sp>
        <p:nvSpPr>
          <p:cNvPr id="115" name="Text"/>
          <p:cNvSpPr txBox="1"/>
          <p:nvPr/>
        </p:nvSpPr>
        <p:spPr>
          <a:xfrm>
            <a:off x="11122463" y="6402736"/>
            <a:ext cx="183243" cy="248306"/>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16" name="Deliverables -Fit producing Processes     Deliverables -Fit producing Processes " descr="Deliverables -Fit producing Processes     Deliverables -Fit producing Processes "/>
          <p:cNvPicPr>
            <a:picLocks noChangeAspect="0"/>
          </p:cNvPicPr>
          <p:nvPr/>
        </p:nvPicPr>
        <p:blipFill>
          <a:blip r:embed="rId19">
            <a:extLst/>
          </a:blip>
          <a:stretch>
            <a:fillRect/>
          </a:stretch>
        </p:blipFill>
        <p:spPr>
          <a:xfrm>
            <a:off x="2749602" y="3436068"/>
            <a:ext cx="7232429" cy="2758115"/>
          </a:xfrm>
          <a:prstGeom prst="rect">
            <a:avLst/>
          </a:prstGeom>
        </p:spPr>
      </p:pic>
      <p:sp>
        <p:nvSpPr>
          <p:cNvPr id="11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6">
    <p:spTree>
      <p:nvGrpSpPr>
        <p:cNvPr id="1" name=""/>
        <p:cNvGrpSpPr/>
        <p:nvPr/>
      </p:nvGrpSpPr>
      <p:grpSpPr>
        <a:xfrm>
          <a:off x="0" y="0"/>
          <a:ext cx="0" cy="0"/>
          <a:chOff x="0" y="0"/>
          <a:chExt cx="0" cy="0"/>
        </a:xfrm>
      </p:grpSpPr>
      <p:sp>
        <p:nvSpPr>
          <p:cNvPr id="12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25"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126"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27" name="Rectangle: Rounded Corners 24"/>
          <p:cNvSpPr/>
          <p:nvPr/>
        </p:nvSpPr>
        <p:spPr>
          <a:xfrm>
            <a:off x="556275" y="851285"/>
            <a:ext cx="10137188" cy="5155430"/>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128"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129"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130"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131"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3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4">
    <p:spTree>
      <p:nvGrpSpPr>
        <p:cNvPr id="1" name=""/>
        <p:cNvGrpSpPr/>
        <p:nvPr/>
      </p:nvGrpSpPr>
      <p:grpSpPr>
        <a:xfrm>
          <a:off x="0" y="0"/>
          <a:ext cx="0" cy="0"/>
          <a:chOff x="0" y="0"/>
          <a:chExt cx="0" cy="0"/>
        </a:xfrm>
      </p:grpSpPr>
      <p:sp>
        <p:nvSpPr>
          <p:cNvPr id="139"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142" name="Picture Placeholder 4"/>
          <p:cNvGrpSpPr/>
          <p:nvPr/>
        </p:nvGrpSpPr>
        <p:grpSpPr>
          <a:xfrm>
            <a:off x="444875" y="1024946"/>
            <a:ext cx="4962147" cy="2495551"/>
            <a:chOff x="0" y="0"/>
            <a:chExt cx="4962145" cy="2495550"/>
          </a:xfrm>
        </p:grpSpPr>
        <p:sp>
          <p:nvSpPr>
            <p:cNvPr id="140"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141" name="image15.jpeg" descr="image15.jpeg"/>
            <p:cNvPicPr>
              <a:picLocks noChangeAspect="1"/>
            </p:cNvPicPr>
            <p:nvPr/>
          </p:nvPicPr>
          <p:blipFill>
            <a:blip r:embed="rId2">
              <a:extLst/>
            </a:blip>
            <a:srcRect l="0" t="12314" r="0" b="12314"/>
            <a:stretch>
              <a:fillRect/>
            </a:stretch>
          </p:blipFill>
          <p:spPr>
            <a:xfrm>
              <a:off x="0" y="0"/>
              <a:ext cx="4962146" cy="2495550"/>
            </a:xfrm>
            <a:prstGeom prst="rect">
              <a:avLst/>
            </a:prstGeom>
            <a:ln w="12700" cap="flat">
              <a:noFill/>
              <a:miter lim="400000"/>
            </a:ln>
            <a:effectLst/>
          </p:spPr>
        </p:pic>
      </p:grpSp>
      <p:sp>
        <p:nvSpPr>
          <p:cNvPr id="143"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44" name="Picture 29" descr="Picture 29"/>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145" name="Graphic 30" descr="Graphic 30"/>
          <p:cNvPicPr>
            <a:picLocks noChangeAspect="1"/>
          </p:cNvPicPr>
          <p:nvPr/>
        </p:nvPicPr>
        <p:blipFill>
          <a:blip r:embed="rId4">
            <a:extLst/>
          </a:blip>
          <a:stretch>
            <a:fillRect/>
          </a:stretch>
        </p:blipFill>
        <p:spPr>
          <a:xfrm>
            <a:off x="9425755" y="425241"/>
            <a:ext cx="2362201" cy="142876"/>
          </a:xfrm>
          <a:prstGeom prst="rect">
            <a:avLst/>
          </a:prstGeom>
          <a:ln w="12700">
            <a:miter lim="400000"/>
          </a:ln>
        </p:spPr>
      </p:pic>
      <p:pic>
        <p:nvPicPr>
          <p:cNvPr id="146" name="Graphic 31" descr="Graphic 31"/>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147" name="Graphic 32" descr="Graphic 32"/>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sp>
        <p:nvSpPr>
          <p:cNvPr id="14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spTree>
      <p:nvGrpSpPr>
        <p:cNvPr id="1" name=""/>
        <p:cNvGrpSpPr/>
        <p:nvPr/>
      </p:nvGrpSpPr>
      <p:grpSpPr>
        <a:xfrm>
          <a:off x="0" y="0"/>
          <a:ext cx="0" cy="0"/>
          <a:chOff x="0" y="0"/>
          <a:chExt cx="0" cy="0"/>
        </a:xfrm>
      </p:grpSpPr>
      <p:sp>
        <p:nvSpPr>
          <p:cNvPr id="15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5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57"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5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59"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sp>
        <p:nvSpPr>
          <p:cNvPr id="160"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61" name="Graphic 35" descr="Graphic 35"/>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162"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163" name="Image" descr="Image"/>
          <p:cNvPicPr>
            <a:picLocks noChangeAspect="1"/>
          </p:cNvPicPr>
          <p:nvPr/>
        </p:nvPicPr>
        <p:blipFill>
          <a:blip r:embed="rId5">
            <a:extLst/>
          </a:blip>
          <a:srcRect l="0" t="0" r="26225" b="0"/>
          <a:stretch>
            <a:fillRect/>
          </a:stretch>
        </p:blipFill>
        <p:spPr>
          <a:xfrm>
            <a:off x="-2637" y="316715"/>
            <a:ext cx="3377870" cy="6705517"/>
          </a:xfrm>
          <a:prstGeom prst="rect">
            <a:avLst/>
          </a:prstGeom>
          <a:ln w="12700">
            <a:miter lim="400000"/>
          </a:ln>
        </p:spPr>
      </p:pic>
      <p:sp>
        <p:nvSpPr>
          <p:cNvPr id="164"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165"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66" name="Title Text Title Text" descr="Title Text Title Text"/>
          <p:cNvPicPr>
            <a:picLocks noChangeAspect="0"/>
          </p:cNvPicPr>
          <p:nvPr/>
        </p:nvPicPr>
        <p:blipFill>
          <a:blip r:embed="rId6">
            <a:extLst/>
          </a:blip>
          <a:stretch>
            <a:fillRect/>
          </a:stretch>
        </p:blipFill>
        <p:spPr>
          <a:xfrm>
            <a:off x="3050404" y="1031288"/>
            <a:ext cx="7830834" cy="2255627"/>
          </a:xfrm>
          <a:prstGeom prst="rect">
            <a:avLst/>
          </a:prstGeom>
          <a:effectLst>
            <a:outerShdw sx="100000" sy="100000" kx="0" ky="0" algn="b" rotWithShape="0" blurRad="190500" dist="12700" dir="5400000">
              <a:schemeClr val="accent5">
                <a:satOff val="-3547"/>
                <a:lumOff val="-10352"/>
              </a:schemeClr>
            </a:outerShdw>
          </a:effectLst>
        </p:spPr>
      </p:pic>
      <p:grpSp>
        <p:nvGrpSpPr>
          <p:cNvPr id="169" name="Body Level One…"/>
          <p:cNvGrpSpPr/>
          <p:nvPr/>
        </p:nvGrpSpPr>
        <p:grpSpPr>
          <a:xfrm>
            <a:off x="1376559" y="3384390"/>
            <a:ext cx="10617201" cy="1601788"/>
            <a:chOff x="0" y="0"/>
            <a:chExt cx="10617200" cy="1601787"/>
          </a:xfrm>
        </p:grpSpPr>
        <p:sp>
          <p:nvSpPr>
            <p:cNvPr id="168" name="Body Level One…"/>
            <p:cNvSpPr txBox="1"/>
            <p:nvPr/>
          </p:nvSpPr>
          <p:spPr>
            <a:xfrm>
              <a:off x="50800" y="50800"/>
              <a:ext cx="10515600" cy="1500188"/>
            </a:xfrm>
            <a:prstGeom prst="rect">
              <a:avLst/>
            </a:prstGeom>
            <a:noFill/>
            <a:ln>
              <a:noFill/>
            </a:ln>
            <a:effectLst/>
            <a:extLst>
              <a:ext uri="{C572A759-6A51-4108-AA02-DFA0A04FC94B}">
                <ma14:wrappingTextBoxFlag xmlns:ma14="http://schemas.microsoft.com/office/mac/drawingml/2011/main" val="1"/>
              </a:ext>
            </a:extLst>
          </p:spPr>
          <p:txBody>
            <a:bodyPr wrap="square" lIns="45719" tIns="45719" rIns="45719" bIns="45719" numCol="1" anchor="t">
              <a:normAutofit fontScale="100000" lnSpcReduction="0"/>
            </a:bodyPr>
            <a:lstStyle/>
            <a:p>
              <a:pPr defTabSz="484631">
                <a:lnSpc>
                  <a:spcPct val="90000"/>
                </a:lnSpc>
                <a:spcBef>
                  <a:spcPts val="500"/>
                </a:spcBef>
                <a:defRPr b="1" i="1" sz="1431">
                  <a:solidFill>
                    <a:srgbClr val="941100"/>
                  </a:solidFill>
                </a:defRPr>
              </a:pPr>
              <a:r>
                <a:t>Body Level One</a:t>
              </a:r>
            </a:p>
            <a:p>
              <a:pPr lvl="1" indent="242315" defTabSz="484631">
                <a:lnSpc>
                  <a:spcPct val="90000"/>
                </a:lnSpc>
                <a:spcBef>
                  <a:spcPts val="500"/>
                </a:spcBef>
                <a:defRPr b="1" i="1" sz="1431">
                  <a:solidFill>
                    <a:srgbClr val="941100"/>
                  </a:solidFill>
                </a:defRPr>
              </a:pPr>
              <a:r>
                <a:t>Body Level Two</a:t>
              </a:r>
            </a:p>
            <a:p>
              <a:pPr lvl="2" indent="484631" defTabSz="484631">
                <a:lnSpc>
                  <a:spcPct val="90000"/>
                </a:lnSpc>
                <a:spcBef>
                  <a:spcPts val="500"/>
                </a:spcBef>
                <a:defRPr b="1" i="1" sz="1431">
                  <a:solidFill>
                    <a:srgbClr val="941100"/>
                  </a:solidFill>
                </a:defRPr>
              </a:pPr>
              <a:r>
                <a:t>Body Level Three</a:t>
              </a:r>
            </a:p>
            <a:p>
              <a:pPr lvl="3" indent="726947" defTabSz="484631">
                <a:lnSpc>
                  <a:spcPct val="90000"/>
                </a:lnSpc>
                <a:spcBef>
                  <a:spcPts val="500"/>
                </a:spcBef>
                <a:defRPr b="1" i="1" sz="1431">
                  <a:solidFill>
                    <a:srgbClr val="941100"/>
                  </a:solidFill>
                </a:defRPr>
              </a:pPr>
              <a:r>
                <a:t>Body </a:t>
              </a:r>
              <a:r>
                <a:rPr>
                  <a:latin typeface="Bookman Old Style"/>
                  <a:ea typeface="Bookman Old Style"/>
                  <a:cs typeface="Bookman Old Style"/>
                  <a:sym typeface="Bookman Old Style"/>
                </a:rPr>
                <a:t>Level</a:t>
              </a:r>
              <a:r>
                <a:t> Four</a:t>
              </a:r>
            </a:p>
            <a:p>
              <a:pPr lvl="4" indent="969263" defTabSz="484631">
                <a:lnSpc>
                  <a:spcPct val="90000"/>
                </a:lnSpc>
                <a:spcBef>
                  <a:spcPts val="500"/>
                </a:spcBef>
                <a:defRPr b="1" i="1" sz="1431">
                  <a:solidFill>
                    <a:srgbClr val="941100"/>
                  </a:solidFill>
                </a:defRPr>
              </a:pPr>
              <a:r>
                <a:t>Body Level Five</a:t>
              </a:r>
            </a:p>
          </p:txBody>
        </p:sp>
        <p:pic>
          <p:nvPicPr>
            <p:cNvPr id="167" name="Body Level One… Body Level OneBody Level TwoBody Level ThreeBody Level FourBody Level Five" descr="Body Level One… Body Level OneBody Level TwoBody Level ThreeBody Level FourBody Level Five"/>
            <p:cNvPicPr>
              <a:picLocks noChangeAspect="0"/>
            </p:cNvPicPr>
            <p:nvPr/>
          </p:nvPicPr>
          <p:blipFill>
            <a:blip r:embed="rId7">
              <a:extLst/>
            </a:blip>
            <a:stretch>
              <a:fillRect/>
            </a:stretch>
          </p:blipFill>
          <p:spPr>
            <a:xfrm>
              <a:off x="0" y="0"/>
              <a:ext cx="10617200" cy="1601788"/>
            </a:xfrm>
            <a:prstGeom prst="rect">
              <a:avLst/>
            </a:prstGeom>
            <a:effectLst/>
          </p:spPr>
        </p:pic>
      </p:gr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3">
    <p:spTree>
      <p:nvGrpSpPr>
        <p:cNvPr id="1" name=""/>
        <p:cNvGrpSpPr/>
        <p:nvPr/>
      </p:nvGrpSpPr>
      <p:grpSpPr>
        <a:xfrm>
          <a:off x="0" y="0"/>
          <a:ext cx="0" cy="0"/>
          <a:chOff x="0" y="0"/>
          <a:chExt cx="0" cy="0"/>
        </a:xfrm>
      </p:grpSpPr>
      <p:sp>
        <p:nvSpPr>
          <p:cNvPr id="176"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7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7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79"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180"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181"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1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83"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8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85"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sp>
        <p:nvSpPr>
          <p:cNvPr id="186"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87"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188" name="Image" descr="Image"/>
          <p:cNvPicPr>
            <a:picLocks noChangeAspect="1"/>
          </p:cNvPicPr>
          <p:nvPr/>
        </p:nvPicPr>
        <p:blipFill>
          <a:blip r:embed="rId5">
            <a:extLst/>
          </a:blip>
          <a:srcRect l="0" t="0" r="26225" b="0"/>
          <a:stretch>
            <a:fillRect/>
          </a:stretch>
        </p:blipFill>
        <p:spPr>
          <a:xfrm>
            <a:off x="-2637" y="316715"/>
            <a:ext cx="3377870" cy="6705517"/>
          </a:xfrm>
          <a:prstGeom prst="rect">
            <a:avLst/>
          </a:prstGeom>
          <a:ln w="12700">
            <a:miter lim="400000"/>
          </a:ln>
        </p:spPr>
      </p:pic>
      <p:sp>
        <p:nvSpPr>
          <p:cNvPr id="189"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copy">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96" name="Title Text"/>
          <p:cNvSpPr txBox="1"/>
          <p:nvPr>
            <p:ph type="title"/>
          </p:nvPr>
        </p:nvSpPr>
        <p:spPr>
          <a:xfrm>
            <a:off x="1745995" y="1904154"/>
            <a:ext cx="8995979" cy="1423425"/>
          </a:xfrm>
          <a:prstGeom prst="rect">
            <a:avLst/>
          </a:prstGeom>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197" name="Body Level One…"/>
          <p:cNvSpPr txBox="1"/>
          <p:nvPr>
            <p:ph type="body" sz="half" idx="1"/>
          </p:nvPr>
        </p:nvSpPr>
        <p:spPr>
          <a:xfrm>
            <a:off x="914042" y="4384133"/>
            <a:ext cx="10363916" cy="1922429"/>
          </a:xfrm>
          <a:prstGeom prst="rect">
            <a:avLst/>
          </a:prstGeom>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98"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pic>
        <p:nvPicPr>
          <p:cNvPr id="199" name="Image" descr="Image"/>
          <p:cNvPicPr>
            <a:picLocks noChangeAspect="0"/>
          </p:cNvPicPr>
          <p:nvPr/>
        </p:nvPicPr>
        <p:blipFill>
          <a:blip r:embed="rId3">
            <a:extLst/>
          </a:blip>
          <a:stretch>
            <a:fillRect/>
          </a:stretch>
        </p:blipFill>
        <p:spPr>
          <a:xfrm>
            <a:off x="7039" y="36038"/>
            <a:ext cx="2225676" cy="1384301"/>
          </a:xfrm>
          <a:prstGeom prst="rect">
            <a:avLst/>
          </a:prstGeom>
          <a:effectLst>
            <a:outerShdw sx="100000" sy="100000" kx="0" ky="0" algn="b" rotWithShape="0" blurRad="190500" dist="190500" dir="5400000">
              <a:srgbClr val="000000">
                <a:alpha val="41202"/>
              </a:srgbClr>
            </a:outerShdw>
          </a:effectLst>
        </p:spPr>
      </p:pic>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206"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20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14"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15"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16"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217"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218" name="Graphic 28" descr="Graphic 28"/>
          <p:cNvPicPr>
            <a:picLocks noChangeAspect="1"/>
          </p:cNvPicPr>
          <p:nvPr/>
        </p:nvPicPr>
        <p:blipFill>
          <a:blip r:embed="rId5">
            <a:extLst/>
          </a:blip>
          <a:stretch>
            <a:fillRect/>
          </a:stretch>
        </p:blipFill>
        <p:spPr>
          <a:xfrm>
            <a:off x="9474998" y="6299427"/>
            <a:ext cx="1879650" cy="309234"/>
          </a:xfrm>
          <a:prstGeom prst="rect">
            <a:avLst/>
          </a:prstGeom>
          <a:ln w="12700">
            <a:miter lim="400000"/>
          </a:ln>
        </p:spPr>
      </p:pic>
      <p:sp>
        <p:nvSpPr>
          <p:cNvPr id="219"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p>
        </p:txBody>
      </p:sp>
      <p:sp>
        <p:nvSpPr>
          <p:cNvPr id="220" name="Title Text"/>
          <p:cNvSpPr txBox="1"/>
          <p:nvPr>
            <p:ph type="title"/>
          </p:nvPr>
        </p:nvSpPr>
        <p:spPr>
          <a:xfrm>
            <a:off x="1690627" y="1436135"/>
            <a:ext cx="8465998"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21" name="Body Level One…"/>
          <p:cNvSpPr txBox="1"/>
          <p:nvPr>
            <p:ph type="body" sz="half" idx="1"/>
          </p:nvPr>
        </p:nvSpPr>
        <p:spPr>
          <a:xfrm>
            <a:off x="1635462" y="2628677"/>
            <a:ext cx="8465998" cy="3173534"/>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222"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48_Title Slide copy">
    <p:spTree>
      <p:nvGrpSpPr>
        <p:cNvPr id="1" name=""/>
        <p:cNvGrpSpPr/>
        <p:nvPr/>
      </p:nvGrpSpPr>
      <p:grpSpPr>
        <a:xfrm>
          <a:off x="0" y="0"/>
          <a:ext cx="0" cy="0"/>
          <a:chOff x="0" y="0"/>
          <a:chExt cx="0" cy="0"/>
        </a:xfrm>
      </p:grpSpPr>
      <p:sp>
        <p:nvSpPr>
          <p:cNvPr id="229" name="Picture Placeholder 3"/>
          <p:cNvSpPr/>
          <p:nvPr>
            <p:ph type="pic" idx="21"/>
          </p:nvPr>
        </p:nvSpPr>
        <p:spPr>
          <a:xfrm>
            <a:off x="3452648" y="-3"/>
            <a:ext cx="8739352" cy="6858001"/>
          </a:xfrm>
          <a:prstGeom prst="rect">
            <a:avLst/>
          </a:prstGeom>
        </p:spPr>
        <p:txBody>
          <a:bodyPr lIns="91439" rIns="91439">
            <a:noAutofit/>
          </a:bodyPr>
          <a:lstStyle/>
          <a:p>
            <a:pPr/>
          </a:p>
        </p:txBody>
      </p:sp>
      <p:pic>
        <p:nvPicPr>
          <p:cNvPr id="230"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231"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p>
        </p:txBody>
      </p:sp>
      <p:sp>
        <p:nvSpPr>
          <p:cNvPr id="232"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233"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234"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p>
        </p:txBody>
      </p:sp>
      <p:pic>
        <p:nvPicPr>
          <p:cNvPr id="235"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36"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23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244"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245"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24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53"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5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55"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256"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257" name="Graphic 28" descr="Graphic 28"/>
          <p:cNvPicPr>
            <a:picLocks noChangeAspect="1"/>
          </p:cNvPicPr>
          <p:nvPr/>
        </p:nvPicPr>
        <p:blipFill>
          <a:blip r:embed="rId5">
            <a:extLst/>
          </a:blip>
          <a:stretch>
            <a:fillRect/>
          </a:stretch>
        </p:blipFill>
        <p:spPr>
          <a:xfrm>
            <a:off x="9474998" y="6299427"/>
            <a:ext cx="1879650" cy="309234"/>
          </a:xfrm>
          <a:prstGeom prst="rect">
            <a:avLst/>
          </a:prstGeom>
          <a:ln w="12700">
            <a:miter lim="400000"/>
          </a:ln>
        </p:spPr>
      </p:pic>
      <p:sp>
        <p:nvSpPr>
          <p:cNvPr id="258"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p>
        </p:txBody>
      </p:sp>
      <p:sp>
        <p:nvSpPr>
          <p:cNvPr id="259" name="Title Text"/>
          <p:cNvSpPr txBox="1"/>
          <p:nvPr>
            <p:ph type="title"/>
          </p:nvPr>
        </p:nvSpPr>
        <p:spPr>
          <a:xfrm>
            <a:off x="1690627" y="1436135"/>
            <a:ext cx="8465998"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60" name="Body Level One…"/>
          <p:cNvSpPr txBox="1"/>
          <p:nvPr>
            <p:ph type="body" sz="half" idx="1"/>
          </p:nvPr>
        </p:nvSpPr>
        <p:spPr>
          <a:xfrm>
            <a:off x="1635462" y="2628677"/>
            <a:ext cx="8465998" cy="3173534"/>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261"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268"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269"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270"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spTree>
      <p:nvGrpSpPr>
        <p:cNvPr id="1" name=""/>
        <p:cNvGrpSpPr/>
        <p:nvPr/>
      </p:nvGrpSpPr>
      <p:grpSpPr>
        <a:xfrm>
          <a:off x="0" y="0"/>
          <a:ext cx="0" cy="0"/>
          <a:chOff x="0" y="0"/>
          <a:chExt cx="0" cy="0"/>
        </a:xfrm>
      </p:grpSpPr>
      <p:sp>
        <p:nvSpPr>
          <p:cNvPr id="27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7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79"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8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81"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282" name="Graphic 35" descr="Graphic 35"/>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283"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284" name="Image" descr="Image"/>
          <p:cNvPicPr>
            <a:picLocks noChangeAspect="1"/>
          </p:cNvPicPr>
          <p:nvPr/>
        </p:nvPicPr>
        <p:blipFill>
          <a:blip r:embed="rId5">
            <a:extLst/>
          </a:blip>
          <a:srcRect l="0" t="0" r="26225" b="0"/>
          <a:stretch>
            <a:fillRect/>
          </a:stretch>
        </p:blipFill>
        <p:spPr>
          <a:xfrm>
            <a:off x="-2637" y="316715"/>
            <a:ext cx="3377870" cy="6705517"/>
          </a:xfrm>
          <a:prstGeom prst="rect">
            <a:avLst/>
          </a:prstGeom>
          <a:ln w="12700">
            <a:miter lim="400000"/>
          </a:ln>
        </p:spPr>
      </p:pic>
      <p:sp>
        <p:nvSpPr>
          <p:cNvPr id="285"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286"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293"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9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95"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96"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297"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298"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305"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306"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0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2">
    <p:spTree>
      <p:nvGrpSpPr>
        <p:cNvPr id="1" name=""/>
        <p:cNvGrpSpPr/>
        <p:nvPr/>
      </p:nvGrpSpPr>
      <p:grpSpPr>
        <a:xfrm>
          <a:off x="0" y="0"/>
          <a:ext cx="0" cy="0"/>
          <a:chOff x="0" y="0"/>
          <a:chExt cx="0" cy="0"/>
        </a:xfrm>
      </p:grpSpPr>
      <p:sp>
        <p:nvSpPr>
          <p:cNvPr id="314"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1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316"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17"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318"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319"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grpSp>
        <p:nvGrpSpPr>
          <p:cNvPr id="322" name="Group 16"/>
          <p:cNvGrpSpPr/>
          <p:nvPr/>
        </p:nvGrpSpPr>
        <p:grpSpPr>
          <a:xfrm>
            <a:off x="321732" y="-1"/>
            <a:ext cx="2024827" cy="1879601"/>
            <a:chOff x="0" y="0"/>
            <a:chExt cx="2024825" cy="1879600"/>
          </a:xfrm>
        </p:grpSpPr>
        <p:sp>
          <p:nvSpPr>
            <p:cNvPr id="320"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321"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323"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24"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Prepared by Dr.Mahmoud Ibrahim</a:t>
            </a:r>
          </a:p>
        </p:txBody>
      </p:sp>
      <p:sp>
        <p:nvSpPr>
          <p:cNvPr id="325"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5"/>
            <a:stretch>
              <a:fillRect/>
            </a:stretch>
          </a:blipFill>
          <a:ln w="12700">
            <a:miter lim="400000"/>
          </a:ln>
        </p:spPr>
        <p:txBody>
          <a:bodyPr lIns="45719" rIns="45719" anchor="ctr"/>
          <a:lstStyle/>
          <a:p>
            <a:pPr algn="ctr">
              <a:defRPr>
                <a:solidFill>
                  <a:srgbClr val="FFFFFF"/>
                </a:solidFill>
              </a:defRPr>
            </a:pPr>
          </a:p>
        </p:txBody>
      </p:sp>
      <p:sp>
        <p:nvSpPr>
          <p:cNvPr id="326" name="TextBox 30"/>
          <p:cNvSpPr txBox="1"/>
          <p:nvPr/>
        </p:nvSpPr>
        <p:spPr>
          <a:xfrm>
            <a:off x="6596585" y="2424036"/>
            <a:ext cx="4203190" cy="14376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8E5A6D"/>
                </a:solidFill>
                <a:latin typeface="Tajawal Medium"/>
                <a:ea typeface="Tajawal Medium"/>
                <a:cs typeface="Tajawal Medium"/>
                <a:sym typeface="Tajawal Medium"/>
              </a:defRPr>
            </a:pPr>
            <a:r>
              <a:t>Project Quality </a:t>
            </a:r>
          </a:p>
          <a:p>
            <a:pPr>
              <a:defRPr b="1" sz="4400">
                <a:solidFill>
                  <a:srgbClr val="8E5A6D"/>
                </a:solidFill>
                <a:latin typeface="Tajawal Medium"/>
                <a:ea typeface="Tajawal Medium"/>
                <a:cs typeface="Tajawal Medium"/>
                <a:sym typeface="Tajawal Medium"/>
              </a:defRPr>
            </a:pPr>
            <a:r>
              <a:t>Management </a:t>
            </a:r>
          </a:p>
        </p:txBody>
      </p:sp>
      <p:grpSp>
        <p:nvGrpSpPr>
          <p:cNvPr id="329" name="Rectangle: Rounded Corners 33"/>
          <p:cNvGrpSpPr/>
          <p:nvPr/>
        </p:nvGrpSpPr>
        <p:grpSpPr>
          <a:xfrm>
            <a:off x="6078409" y="5903747"/>
            <a:ext cx="3516609" cy="599441"/>
            <a:chOff x="0" y="-35136"/>
            <a:chExt cx="3516607" cy="599440"/>
          </a:xfrm>
        </p:grpSpPr>
        <p:sp>
          <p:nvSpPr>
            <p:cNvPr id="327"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328" name="2nd Lec.…"/>
            <p:cNvSpPr txBox="1"/>
            <p:nvPr/>
          </p:nvSpPr>
          <p:spPr>
            <a:xfrm>
              <a:off x="77901" y="-35137"/>
              <a:ext cx="3360804" cy="5994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p>
              <a:pPr algn="ctr">
                <a:defRPr b="1" sz="1700">
                  <a:solidFill>
                    <a:srgbClr val="2D3956"/>
                  </a:solidFill>
                  <a:latin typeface="Tajawal Medium"/>
                  <a:ea typeface="Tajawal Medium"/>
                  <a:cs typeface="Tajawal Medium"/>
                  <a:sym typeface="Tajawal Medium"/>
                </a:defRPr>
              </a:pPr>
              <a:r>
                <a:t>2nd Lec.</a:t>
              </a:r>
            </a:p>
            <a:p>
              <a:pPr algn="ctr">
                <a:defRPr b="1" sz="1700">
                  <a:solidFill>
                    <a:srgbClr val="2D3956"/>
                  </a:solidFill>
                  <a:latin typeface="Tajawal Medium"/>
                  <a:ea typeface="Tajawal Medium"/>
                  <a:cs typeface="Tajawal Medium"/>
                  <a:sym typeface="Tajawal Medium"/>
                </a:defRPr>
              </a:pPr>
              <a:r>
                <a:t>HPMQS Preparation stage</a:t>
              </a:r>
            </a:p>
          </p:txBody>
        </p:sp>
      </p:grpSp>
      <p:pic>
        <p:nvPicPr>
          <p:cNvPr id="330" name="Picture 32" descr="Picture 32"/>
          <p:cNvPicPr>
            <a:picLocks noChangeAspect="1"/>
          </p:cNvPicPr>
          <p:nvPr/>
        </p:nvPicPr>
        <p:blipFill>
          <a:blip r:embed="rId2">
            <a:extLst/>
          </a:blip>
          <a:stretch>
            <a:fillRect/>
          </a:stretch>
        </p:blipFill>
        <p:spPr>
          <a:xfrm>
            <a:off x="8993572" y="-394321"/>
            <a:ext cx="2876695" cy="2544328"/>
          </a:xfrm>
          <a:prstGeom prst="rect">
            <a:avLst/>
          </a:prstGeom>
          <a:ln w="12700">
            <a:miter lim="400000"/>
          </a:ln>
        </p:spPr>
      </p:pic>
      <p:sp>
        <p:nvSpPr>
          <p:cNvPr id="331"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332"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33" name="TextBox 45"/>
          <p:cNvSpPr txBox="1"/>
          <p:nvPr/>
        </p:nvSpPr>
        <p:spPr>
          <a:xfrm>
            <a:off x="7127179" y="5327472"/>
            <a:ext cx="1106499" cy="701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PMG354</a:t>
            </a:r>
          </a:p>
        </p:txBody>
      </p:sp>
      <p:pic>
        <p:nvPicPr>
          <p:cNvPr id="334" name="Graphic 46" descr="Graphic 46"/>
          <p:cNvPicPr>
            <a:picLocks noChangeAspect="1"/>
          </p:cNvPicPr>
          <p:nvPr/>
        </p:nvPicPr>
        <p:blipFill>
          <a:blip r:embed="rId6">
            <a:extLst/>
          </a:blip>
          <a:stretch>
            <a:fillRect/>
          </a:stretch>
        </p:blipFill>
        <p:spPr>
          <a:xfrm>
            <a:off x="313678" y="372324"/>
            <a:ext cx="2457657" cy="670876"/>
          </a:xfrm>
          <a:prstGeom prst="rect">
            <a:avLst/>
          </a:prstGeom>
          <a:ln w="12700">
            <a:miter lim="400000"/>
          </a:ln>
        </p:spPr>
      </p:pic>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4">
    <p:spTree>
      <p:nvGrpSpPr>
        <p:cNvPr id="1" name=""/>
        <p:cNvGrpSpPr/>
        <p:nvPr/>
      </p:nvGrpSpPr>
      <p:grpSpPr>
        <a:xfrm>
          <a:off x="0" y="0"/>
          <a:ext cx="0" cy="0"/>
          <a:chOff x="0" y="0"/>
          <a:chExt cx="0" cy="0"/>
        </a:xfrm>
      </p:grpSpPr>
      <p:sp>
        <p:nvSpPr>
          <p:cNvPr id="341"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344" name="Picture Placeholder 4"/>
          <p:cNvGrpSpPr/>
          <p:nvPr/>
        </p:nvGrpSpPr>
        <p:grpSpPr>
          <a:xfrm>
            <a:off x="444875" y="1024946"/>
            <a:ext cx="4962147" cy="2495551"/>
            <a:chOff x="0" y="0"/>
            <a:chExt cx="4962145" cy="2495550"/>
          </a:xfrm>
        </p:grpSpPr>
        <p:sp>
          <p:nvSpPr>
            <p:cNvPr id="342"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343" name="image15.jpeg" descr="image15.jpeg"/>
            <p:cNvPicPr>
              <a:picLocks noChangeAspect="1"/>
            </p:cNvPicPr>
            <p:nvPr/>
          </p:nvPicPr>
          <p:blipFill>
            <a:blip r:embed="rId2">
              <a:extLst/>
            </a:blip>
            <a:srcRect l="0" t="12314" r="0" b="12314"/>
            <a:stretch>
              <a:fillRect/>
            </a:stretch>
          </p:blipFill>
          <p:spPr>
            <a:xfrm>
              <a:off x="0" y="0"/>
              <a:ext cx="4962146" cy="2495550"/>
            </a:xfrm>
            <a:prstGeom prst="rect">
              <a:avLst/>
            </a:prstGeom>
            <a:ln w="12700" cap="flat">
              <a:noFill/>
              <a:miter lim="400000"/>
            </a:ln>
            <a:effectLst/>
          </p:spPr>
        </p:pic>
      </p:grpSp>
      <p:sp>
        <p:nvSpPr>
          <p:cNvPr id="345"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46" name="Picture 29" descr="Picture 29"/>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347" name="Graphic 30" descr="Graphic 30"/>
          <p:cNvPicPr>
            <a:picLocks noChangeAspect="1"/>
          </p:cNvPicPr>
          <p:nvPr/>
        </p:nvPicPr>
        <p:blipFill>
          <a:blip r:embed="rId4">
            <a:extLst/>
          </a:blip>
          <a:stretch>
            <a:fillRect/>
          </a:stretch>
        </p:blipFill>
        <p:spPr>
          <a:xfrm>
            <a:off x="9425755" y="425241"/>
            <a:ext cx="2362201" cy="142876"/>
          </a:xfrm>
          <a:prstGeom prst="rect">
            <a:avLst/>
          </a:prstGeom>
          <a:ln w="12700">
            <a:miter lim="400000"/>
          </a:ln>
        </p:spPr>
      </p:pic>
      <p:pic>
        <p:nvPicPr>
          <p:cNvPr id="348" name="Graphic 31" descr="Graphic 31"/>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349" name="Graphic 32" descr="Graphic 32"/>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sp>
        <p:nvSpPr>
          <p:cNvPr id="350"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353" name="Picture Placeholder 4"/>
          <p:cNvGrpSpPr/>
          <p:nvPr/>
        </p:nvGrpSpPr>
        <p:grpSpPr>
          <a:xfrm>
            <a:off x="444875" y="1024946"/>
            <a:ext cx="4962147" cy="2495551"/>
            <a:chOff x="0" y="0"/>
            <a:chExt cx="4962145" cy="2495550"/>
          </a:xfrm>
        </p:grpSpPr>
        <p:sp>
          <p:nvSpPr>
            <p:cNvPr id="351"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352" name="image15.jpeg" descr="image15.jpeg"/>
            <p:cNvPicPr>
              <a:picLocks noChangeAspect="1"/>
            </p:cNvPicPr>
            <p:nvPr/>
          </p:nvPicPr>
          <p:blipFill>
            <a:blip r:embed="rId2">
              <a:extLst/>
            </a:blip>
            <a:srcRect l="0" t="12314" r="0" b="12314"/>
            <a:stretch>
              <a:fillRect/>
            </a:stretch>
          </p:blipFill>
          <p:spPr>
            <a:xfrm>
              <a:off x="0" y="0"/>
              <a:ext cx="4962146" cy="2495550"/>
            </a:xfrm>
            <a:prstGeom prst="rect">
              <a:avLst/>
            </a:prstGeom>
            <a:ln w="12700" cap="flat">
              <a:noFill/>
              <a:miter lim="400000"/>
            </a:ln>
            <a:effectLst/>
          </p:spPr>
        </p:pic>
      </p:grpSp>
      <p:sp>
        <p:nvSpPr>
          <p:cNvPr id="354"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55" name="Picture 29" descr="Picture 29"/>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356" name="Graphic 30" descr="Graphic 30"/>
          <p:cNvPicPr>
            <a:picLocks noChangeAspect="1"/>
          </p:cNvPicPr>
          <p:nvPr/>
        </p:nvPicPr>
        <p:blipFill>
          <a:blip r:embed="rId4">
            <a:extLst/>
          </a:blip>
          <a:stretch>
            <a:fillRect/>
          </a:stretch>
        </p:blipFill>
        <p:spPr>
          <a:xfrm>
            <a:off x="9425755" y="425241"/>
            <a:ext cx="2362201" cy="142876"/>
          </a:xfrm>
          <a:prstGeom prst="rect">
            <a:avLst/>
          </a:prstGeom>
          <a:ln w="12700">
            <a:miter lim="400000"/>
          </a:ln>
        </p:spPr>
      </p:pic>
      <p:pic>
        <p:nvPicPr>
          <p:cNvPr id="357" name="Graphic 31" descr="Graphic 31"/>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358" name="Graphic 32" descr="Graphic 32"/>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sp>
        <p:nvSpPr>
          <p:cNvPr id="359"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360"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6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48_Title Slide">
    <p:spTree>
      <p:nvGrpSpPr>
        <p:cNvPr id="1" name=""/>
        <p:cNvGrpSpPr/>
        <p:nvPr/>
      </p:nvGrpSpPr>
      <p:grpSpPr>
        <a:xfrm>
          <a:off x="0" y="0"/>
          <a:ext cx="0" cy="0"/>
          <a:chOff x="0" y="0"/>
          <a:chExt cx="0" cy="0"/>
        </a:xfrm>
      </p:grpSpPr>
      <p:sp>
        <p:nvSpPr>
          <p:cNvPr id="368"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36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376" name="Rectangle: Rounded Corners 22"/>
          <p:cNvSpPr/>
          <p:nvPr/>
        </p:nvSpPr>
        <p:spPr>
          <a:xfrm>
            <a:off x="8607914" y="952845"/>
            <a:ext cx="4128423" cy="5275903"/>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77" name="Body Level One…"/>
          <p:cNvSpPr txBox="1"/>
          <p:nvPr>
            <p:ph type="body" idx="1"/>
          </p:nvPr>
        </p:nvSpPr>
        <p:spPr>
          <a:xfrm>
            <a:off x="1068281" y="2454523"/>
            <a:ext cx="10055438" cy="3488410"/>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sz="2300">
                <a:latin typeface="Bodoni SvtyTwo ITC TT-Book"/>
                <a:ea typeface="Bodoni SvtyTwo ITC TT-Book"/>
                <a:cs typeface="Bodoni SvtyTwo ITC TT-Book"/>
                <a:sym typeface="Bodoni SvtyTwo ITC TT-Book"/>
              </a:defRPr>
            </a:lvl1pPr>
            <a:lvl2pPr marL="0" indent="457200" algn="just">
              <a:buSzTx/>
              <a:buNone/>
              <a:defRPr sz="2300">
                <a:latin typeface="Bodoni SvtyTwo ITC TT-Book"/>
                <a:ea typeface="Bodoni SvtyTwo ITC TT-Book"/>
                <a:cs typeface="Bodoni SvtyTwo ITC TT-Book"/>
                <a:sym typeface="Bodoni SvtyTwo ITC TT-Book"/>
              </a:defRPr>
            </a:lvl2pPr>
            <a:lvl3pPr marL="0" indent="914400" algn="just">
              <a:buSzTx/>
              <a:buNone/>
              <a:defRPr sz="2300">
                <a:latin typeface="Bodoni SvtyTwo ITC TT-Book"/>
                <a:ea typeface="Bodoni SvtyTwo ITC TT-Book"/>
                <a:cs typeface="Bodoni SvtyTwo ITC TT-Book"/>
                <a:sym typeface="Bodoni SvtyTwo ITC TT-Book"/>
              </a:defRPr>
            </a:lvl3pPr>
            <a:lvl4pPr marL="0" indent="1371600" algn="just">
              <a:buSzTx/>
              <a:buNone/>
              <a:defRPr sz="2300">
                <a:latin typeface="Bodoni SvtyTwo ITC TT-Book"/>
                <a:ea typeface="Bodoni SvtyTwo ITC TT-Book"/>
                <a:cs typeface="Bodoni SvtyTwo ITC TT-Book"/>
                <a:sym typeface="Bodoni SvtyTwo ITC TT-Book"/>
              </a:defRPr>
            </a:lvl4pPr>
            <a:lvl5pPr marL="0" indent="1828800" algn="just">
              <a:buSzTx/>
              <a:buNone/>
              <a:defRPr sz="23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378" name="Title Text"/>
          <p:cNvSpPr txBox="1"/>
          <p:nvPr>
            <p:ph type="title"/>
          </p:nvPr>
        </p:nvSpPr>
        <p:spPr>
          <a:xfrm>
            <a:off x="1380953" y="1215308"/>
            <a:ext cx="9820604" cy="871285"/>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379"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
        <p:nvSpPr>
          <p:cNvPr id="380"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81"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382"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383" name="Graphic 28" descr="Graphic 28"/>
          <p:cNvPicPr>
            <a:picLocks noChangeAspect="1"/>
          </p:cNvPicPr>
          <p:nvPr/>
        </p:nvPicPr>
        <p:blipFill>
          <a:blip r:embed="rId5">
            <a:extLst/>
          </a:blip>
          <a:stretch>
            <a:fillRect/>
          </a:stretch>
        </p:blipFill>
        <p:spPr>
          <a:xfrm>
            <a:off x="9583639" y="6384295"/>
            <a:ext cx="1879650" cy="309234"/>
          </a:xfrm>
          <a:prstGeom prst="rect">
            <a:avLst/>
          </a:prstGeom>
          <a:ln w="12700">
            <a:miter lim="400000"/>
          </a:ln>
        </p:spPr>
      </p:pic>
      <p:sp>
        <p:nvSpPr>
          <p:cNvPr id="384"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385"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spTree>
      <p:nvGrpSpPr>
        <p:cNvPr id="1" name=""/>
        <p:cNvGrpSpPr/>
        <p:nvPr/>
      </p:nvGrpSpPr>
      <p:grpSpPr>
        <a:xfrm>
          <a:off x="0" y="0"/>
          <a:ext cx="0" cy="0"/>
          <a:chOff x="0" y="0"/>
          <a:chExt cx="0" cy="0"/>
        </a:xfrm>
      </p:grpSpPr>
      <p:sp>
        <p:nvSpPr>
          <p:cNvPr id="39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39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94"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9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96"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sp>
        <p:nvSpPr>
          <p:cNvPr id="397"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398" name="Graphic 35" descr="Graphic 35"/>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399"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400" name="Image" descr="Image"/>
          <p:cNvPicPr>
            <a:picLocks noChangeAspect="1"/>
          </p:cNvPicPr>
          <p:nvPr/>
        </p:nvPicPr>
        <p:blipFill>
          <a:blip r:embed="rId5">
            <a:extLst/>
          </a:blip>
          <a:srcRect l="0" t="0" r="26225" b="0"/>
          <a:stretch>
            <a:fillRect/>
          </a:stretch>
        </p:blipFill>
        <p:spPr>
          <a:xfrm>
            <a:off x="-2637" y="316715"/>
            <a:ext cx="3377870" cy="6705517"/>
          </a:xfrm>
          <a:prstGeom prst="rect">
            <a:avLst/>
          </a:prstGeom>
          <a:ln w="12700">
            <a:miter lim="400000"/>
          </a:ln>
        </p:spPr>
      </p:pic>
      <p:sp>
        <p:nvSpPr>
          <p:cNvPr id="401"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402"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4">
    <p:spTree>
      <p:nvGrpSpPr>
        <p:cNvPr id="1" name=""/>
        <p:cNvGrpSpPr/>
        <p:nvPr/>
      </p:nvGrpSpPr>
      <p:grpSpPr>
        <a:xfrm>
          <a:off x="0" y="0"/>
          <a:ext cx="0" cy="0"/>
          <a:chOff x="0" y="0"/>
          <a:chExt cx="0" cy="0"/>
        </a:xfrm>
      </p:grpSpPr>
      <p:sp>
        <p:nvSpPr>
          <p:cNvPr id="409"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412" name="Picture Placeholder 4"/>
          <p:cNvGrpSpPr/>
          <p:nvPr/>
        </p:nvGrpSpPr>
        <p:grpSpPr>
          <a:xfrm>
            <a:off x="444875" y="1024946"/>
            <a:ext cx="4962147" cy="2495551"/>
            <a:chOff x="0" y="0"/>
            <a:chExt cx="4962145" cy="2495550"/>
          </a:xfrm>
        </p:grpSpPr>
        <p:sp>
          <p:nvSpPr>
            <p:cNvPr id="410"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411" name="image15.jpeg" descr="image15.jpeg"/>
            <p:cNvPicPr>
              <a:picLocks noChangeAspect="1"/>
            </p:cNvPicPr>
            <p:nvPr/>
          </p:nvPicPr>
          <p:blipFill>
            <a:blip r:embed="rId2">
              <a:extLst/>
            </a:blip>
            <a:srcRect l="0" t="12314" r="0" b="12314"/>
            <a:stretch>
              <a:fillRect/>
            </a:stretch>
          </p:blipFill>
          <p:spPr>
            <a:xfrm>
              <a:off x="0" y="0"/>
              <a:ext cx="4962146" cy="2495550"/>
            </a:xfrm>
            <a:prstGeom prst="rect">
              <a:avLst/>
            </a:prstGeom>
            <a:ln w="12700" cap="flat">
              <a:noFill/>
              <a:miter lim="400000"/>
            </a:ln>
            <a:effectLst/>
          </p:spPr>
        </p:pic>
      </p:grpSp>
      <p:sp>
        <p:nvSpPr>
          <p:cNvPr id="413"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14" name="Picture 29" descr="Picture 29"/>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415" name="Graphic 30" descr="Graphic 30"/>
          <p:cNvPicPr>
            <a:picLocks noChangeAspect="1"/>
          </p:cNvPicPr>
          <p:nvPr/>
        </p:nvPicPr>
        <p:blipFill>
          <a:blip r:embed="rId4">
            <a:extLst/>
          </a:blip>
          <a:stretch>
            <a:fillRect/>
          </a:stretch>
        </p:blipFill>
        <p:spPr>
          <a:xfrm>
            <a:off x="9425755" y="425241"/>
            <a:ext cx="2362201" cy="142876"/>
          </a:xfrm>
          <a:prstGeom prst="rect">
            <a:avLst/>
          </a:prstGeom>
          <a:ln w="12700">
            <a:miter lim="400000"/>
          </a:ln>
        </p:spPr>
      </p:pic>
      <p:pic>
        <p:nvPicPr>
          <p:cNvPr id="416" name="Graphic 31" descr="Graphic 31"/>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417" name="Graphic 32" descr="Graphic 32"/>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sp>
        <p:nvSpPr>
          <p:cNvPr id="41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copy">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25" name="Title Text"/>
          <p:cNvSpPr txBox="1"/>
          <p:nvPr>
            <p:ph type="title"/>
          </p:nvPr>
        </p:nvSpPr>
        <p:spPr>
          <a:xfrm>
            <a:off x="2287060" y="196793"/>
            <a:ext cx="8995979" cy="1423425"/>
          </a:xfrm>
          <a:prstGeom prst="rect">
            <a:avLst/>
          </a:prstGeom>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426" name="Body Level One…"/>
          <p:cNvSpPr txBox="1"/>
          <p:nvPr>
            <p:ph type="body" idx="1"/>
          </p:nvPr>
        </p:nvSpPr>
        <p:spPr>
          <a:xfrm>
            <a:off x="914042" y="2328085"/>
            <a:ext cx="10363916" cy="4077328"/>
          </a:xfrm>
          <a:prstGeom prst="rect">
            <a:avLst/>
          </a:prstGeom>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427"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copy">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34" name="Title Text"/>
          <p:cNvSpPr txBox="1"/>
          <p:nvPr>
            <p:ph type="title"/>
          </p:nvPr>
        </p:nvSpPr>
        <p:spPr>
          <a:xfrm>
            <a:off x="2287060" y="196793"/>
            <a:ext cx="8995979" cy="1423425"/>
          </a:xfrm>
          <a:prstGeom prst="rect">
            <a:avLst/>
          </a:prstGeom>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435" name="Body Level One…"/>
          <p:cNvSpPr txBox="1"/>
          <p:nvPr>
            <p:ph type="body" idx="1"/>
          </p:nvPr>
        </p:nvSpPr>
        <p:spPr>
          <a:xfrm>
            <a:off x="914042" y="2328085"/>
            <a:ext cx="10363916" cy="4077328"/>
          </a:xfrm>
          <a:prstGeom prst="rect">
            <a:avLst/>
          </a:prstGeom>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436"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grpSp>
        <p:nvGrpSpPr>
          <p:cNvPr id="439" name="Image"/>
          <p:cNvGrpSpPr/>
          <p:nvPr/>
        </p:nvGrpSpPr>
        <p:grpSpPr>
          <a:xfrm>
            <a:off x="11050" y="73960"/>
            <a:ext cx="2147537" cy="1049192"/>
            <a:chOff x="0" y="0"/>
            <a:chExt cx="2147536" cy="1049191"/>
          </a:xfrm>
        </p:grpSpPr>
        <p:pic>
          <p:nvPicPr>
            <p:cNvPr id="438" name="Image" descr="Image"/>
            <p:cNvPicPr>
              <a:picLocks noChangeAspect="1"/>
            </p:cNvPicPr>
            <p:nvPr/>
          </p:nvPicPr>
          <p:blipFill>
            <a:blip r:embed="rId3">
              <a:extLst/>
            </a:blip>
            <a:stretch>
              <a:fillRect/>
            </a:stretch>
          </p:blipFill>
          <p:spPr>
            <a:xfrm>
              <a:off x="50800" y="50800"/>
              <a:ext cx="2045937" cy="947592"/>
            </a:xfrm>
            <a:prstGeom prst="rect">
              <a:avLst/>
            </a:prstGeom>
            <a:ln>
              <a:noFill/>
            </a:ln>
            <a:effectLst/>
          </p:spPr>
        </p:pic>
        <p:pic>
          <p:nvPicPr>
            <p:cNvPr id="437" name="Image" descr="Image"/>
            <p:cNvPicPr>
              <a:picLocks noChangeAspect="0"/>
            </p:cNvPicPr>
            <p:nvPr/>
          </p:nvPicPr>
          <p:blipFill>
            <a:blip r:embed="rId4">
              <a:extLst/>
            </a:blip>
            <a:stretch>
              <a:fillRect/>
            </a:stretch>
          </p:blipFill>
          <p:spPr>
            <a:xfrm>
              <a:off x="0" y="0"/>
              <a:ext cx="2147537" cy="1049192"/>
            </a:xfrm>
            <a:prstGeom prst="rect">
              <a:avLst/>
            </a:prstGeom>
            <a:effectLst/>
          </p:spPr>
        </p:pic>
      </p:grpSp>
    </p:spTree>
  </p:cSld>
  <p:clrMapOvr>
    <a:masterClrMapping/>
  </p:clrMapOvr>
  <p:transition xmlns:p14="http://schemas.microsoft.com/office/powerpoint/2010/main" spd="med" advClick="1"/>
</p:sldLayout>
</file>

<file path=ppt/slideLayouts/slideLayout2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spTree>
      <p:nvGrpSpPr>
        <p:cNvPr id="1" name=""/>
        <p:cNvGrpSpPr/>
        <p:nvPr/>
      </p:nvGrpSpPr>
      <p:grpSpPr>
        <a:xfrm>
          <a:off x="0" y="0"/>
          <a:ext cx="0" cy="0"/>
          <a:chOff x="0" y="0"/>
          <a:chExt cx="0" cy="0"/>
        </a:xfrm>
      </p:grpSpPr>
      <p:sp>
        <p:nvSpPr>
          <p:cNvPr id="44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44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48"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4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50"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451" name="Graphic 35" descr="Graphic 35"/>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452"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453" name="Image" descr="Image"/>
          <p:cNvPicPr>
            <a:picLocks noChangeAspect="1"/>
          </p:cNvPicPr>
          <p:nvPr/>
        </p:nvPicPr>
        <p:blipFill>
          <a:blip r:embed="rId5">
            <a:extLst/>
          </a:blip>
          <a:srcRect l="0" t="0" r="26225" b="0"/>
          <a:stretch>
            <a:fillRect/>
          </a:stretch>
        </p:blipFill>
        <p:spPr>
          <a:xfrm>
            <a:off x="-2637" y="316715"/>
            <a:ext cx="3377870" cy="6705517"/>
          </a:xfrm>
          <a:prstGeom prst="rect">
            <a:avLst/>
          </a:prstGeom>
          <a:ln w="12700">
            <a:miter lim="400000"/>
          </a:ln>
        </p:spPr>
      </p:pic>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slideLayout" Target="../slideLayouts/slideLayout1.xml"/><Relationship Id="rId9" Type="http://schemas.openxmlformats.org/officeDocument/2006/relationships/slideLayout" Target="../slideLayouts/slideLayout2.xml"/><Relationship Id="rId10" Type="http://schemas.openxmlformats.org/officeDocument/2006/relationships/slideLayout" Target="../slideLayouts/slideLayout3.xml"/><Relationship Id="rId11" Type="http://schemas.openxmlformats.org/officeDocument/2006/relationships/slideLayout" Target="../slideLayouts/slideLayout4.xml"/><Relationship Id="rId12" Type="http://schemas.openxmlformats.org/officeDocument/2006/relationships/slideLayout" Target="../slideLayouts/slideLayout5.xml"/><Relationship Id="rId13" Type="http://schemas.openxmlformats.org/officeDocument/2006/relationships/slideLayout" Target="../slideLayouts/slideLayout6.xml"/><Relationship Id="rId14" Type="http://schemas.openxmlformats.org/officeDocument/2006/relationships/slideLayout" Target="../slideLayouts/slideLayout7.xml"/><Relationship Id="rId15" Type="http://schemas.openxmlformats.org/officeDocument/2006/relationships/slideLayout" Target="../slideLayouts/slideLayout8.xml"/><Relationship Id="rId16" Type="http://schemas.openxmlformats.org/officeDocument/2006/relationships/slideLayout" Target="../slideLayouts/slideLayout9.xml"/><Relationship Id="rId17" Type="http://schemas.openxmlformats.org/officeDocument/2006/relationships/slideLayout" Target="../slideLayouts/slideLayout10.xml"/><Relationship Id="rId18" Type="http://schemas.openxmlformats.org/officeDocument/2006/relationships/slideLayout" Target="../slideLayouts/slideLayout11.xml"/><Relationship Id="rId19" Type="http://schemas.openxmlformats.org/officeDocument/2006/relationships/slideLayout" Target="../slideLayouts/slideLayout12.xml"/><Relationship Id="rId20" Type="http://schemas.openxmlformats.org/officeDocument/2006/relationships/slideLayout" Target="../slideLayouts/slideLayout13.xml"/><Relationship Id="rId21" Type="http://schemas.openxmlformats.org/officeDocument/2006/relationships/slideLayout" Target="../slideLayouts/slideLayout14.xml"/><Relationship Id="rId22" Type="http://schemas.openxmlformats.org/officeDocument/2006/relationships/slideLayout" Target="../slideLayouts/slideLayout15.xml"/><Relationship Id="rId23" Type="http://schemas.openxmlformats.org/officeDocument/2006/relationships/slideLayout" Target="../slideLayouts/slideLayout16.xml"/><Relationship Id="rId24" Type="http://schemas.openxmlformats.org/officeDocument/2006/relationships/slideLayout" Target="../slideLayouts/slideLayout17.xml"/><Relationship Id="rId25" Type="http://schemas.openxmlformats.org/officeDocument/2006/relationships/slideLayout" Target="../slideLayouts/slideLayout18.xml"/><Relationship Id="rId26" Type="http://schemas.openxmlformats.org/officeDocument/2006/relationships/slideLayout" Target="../slideLayouts/slideLayout19.xml"/><Relationship Id="rId27" Type="http://schemas.openxmlformats.org/officeDocument/2006/relationships/slideLayout" Target="../slideLayouts/slideLayout20.xml"/><Relationship Id="rId28" Type="http://schemas.openxmlformats.org/officeDocument/2006/relationships/slideLayout" Target="../slideLayouts/slideLayout21.xml"/><Relationship Id="rId29" Type="http://schemas.openxmlformats.org/officeDocument/2006/relationships/slideLayout" Target="../slideLayouts/slideLayout22.xml"/><Relationship Id="rId30" Type="http://schemas.openxmlformats.org/officeDocument/2006/relationships/slideLayout" Target="../slideLayouts/slideLayout23.xml"/><Relationship Id="rId31" Type="http://schemas.openxmlformats.org/officeDocument/2006/relationships/slideLayout" Target="../slideLayouts/slideLayout24.xml"/><Relationship Id="rId32" Type="http://schemas.openxmlformats.org/officeDocument/2006/relationships/slideLayout" Target="../slideLayouts/slideLayout25.xml"/><Relationship Id="rId33" Type="http://schemas.openxmlformats.org/officeDocument/2006/relationships/slideLayout" Target="../slideLayouts/slideLayout26.xml"/><Relationship Id="rId34" Type="http://schemas.openxmlformats.org/officeDocument/2006/relationships/slideLayout" Target="../slideLayouts/slideLayout27.xml"/><Relationship Id="rId35" Type="http://schemas.openxmlformats.org/officeDocument/2006/relationships/slideLayout" Target="../slideLayouts/slideLayout28.xml"/><Relationship Id="rId36"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sp>
        <p:nvSpPr>
          <p:cNvPr id="4"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 name="Rectangle: Rounded Corners 24"/>
          <p:cNvSpPr/>
          <p:nvPr/>
        </p:nvSpPr>
        <p:spPr>
          <a:xfrm>
            <a:off x="597015" y="971894"/>
            <a:ext cx="10137188" cy="5155431"/>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6"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7" name="Graphic 28" descr="Graphic 28"/>
          <p:cNvPicPr>
            <a:picLocks noChangeAspect="1"/>
          </p:cNvPicPr>
          <p:nvPr/>
        </p:nvPicPr>
        <p:blipFill>
          <a:blip r:embed="rId5">
            <a:extLst/>
          </a:blip>
          <a:stretch>
            <a:fillRect/>
          </a:stretch>
        </p:blipFill>
        <p:spPr>
          <a:xfrm>
            <a:off x="9583639" y="6299427"/>
            <a:ext cx="1879650" cy="309234"/>
          </a:xfrm>
          <a:prstGeom prst="rect">
            <a:avLst/>
          </a:prstGeom>
          <a:ln w="12700">
            <a:miter lim="400000"/>
          </a:ln>
        </p:spPr>
      </p:pic>
      <p:sp>
        <p:nvSpPr>
          <p:cNvPr id="8"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pic>
        <p:nvPicPr>
          <p:cNvPr id="9" name="Ineffective PQM :… Ineffective PQM : not proactive and do not anticipate problems to manage risks. Inability to manage time properly( documentation oriented " descr="Ineffective PQM :… Ineffective PQM : not proactive and do not anticipate problems to manage risks. Inability to manage time properly( documentation oriented "/>
          <p:cNvPicPr>
            <a:picLocks noChangeAspect="0"/>
          </p:cNvPicPr>
          <p:nvPr/>
        </p:nvPicPr>
        <p:blipFill>
          <a:blip r:embed="rId6">
            <a:extLst/>
          </a:blip>
          <a:stretch>
            <a:fillRect/>
          </a:stretch>
        </p:blipFill>
        <p:spPr>
          <a:xfrm>
            <a:off x="801509" y="3678535"/>
            <a:ext cx="9728201" cy="1829372"/>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0"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1" name="Effective PQM : is consistent and focused on achieving the strategic and commercial business objectives of a project… Effective PQM : is consistent and focused on achieving the strategic and commercial business objectives of a project(Task-oriented )." descr="Effective PQM : is consistent and focused on achieving the strategic and commercial business objectives of a project… Effective PQM : is consistent and focused on achieving the strategic and commercial business objectives of a project(Task-oriented )."/>
          <p:cNvPicPr>
            <a:picLocks noChangeAspect="0"/>
          </p:cNvPicPr>
          <p:nvPr/>
        </p:nvPicPr>
        <p:blipFill>
          <a:blip r:embed="rId7">
            <a:extLst/>
          </a:blip>
          <a:stretch>
            <a:fillRect/>
          </a:stretch>
        </p:blipFill>
        <p:spPr>
          <a:xfrm>
            <a:off x="921603" y="1878747"/>
            <a:ext cx="9728201" cy="1829373"/>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2" name="Title Text"/>
          <p:cNvSpPr txBox="1"/>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1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8"/>
    <p:sldLayoutId id="2147483650" r:id="rId9"/>
    <p:sldLayoutId id="2147483651" r:id="rId10"/>
    <p:sldLayoutId id="2147483652" r:id="rId11"/>
    <p:sldLayoutId id="2147483653" r:id="rId12"/>
    <p:sldLayoutId id="2147483654" r:id="rId13"/>
    <p:sldLayoutId id="2147483655" r:id="rId14"/>
    <p:sldLayoutId id="2147483656" r:id="rId15"/>
    <p:sldLayoutId id="2147483657" r:id="rId16"/>
    <p:sldLayoutId id="2147483658" r:id="rId17"/>
    <p:sldLayoutId id="2147483659" r:id="rId18"/>
    <p:sldLayoutId id="2147483660" r:id="rId19"/>
    <p:sldLayoutId id="2147483661" r:id="rId20"/>
    <p:sldLayoutId id="2147483662" r:id="rId21"/>
    <p:sldLayoutId id="2147483663" r:id="rId22"/>
    <p:sldLayoutId id="2147483664" r:id="rId23"/>
    <p:sldLayoutId id="2147483665" r:id="rId24"/>
    <p:sldLayoutId id="2147483666" r:id="rId25"/>
    <p:sldLayoutId id="2147483667" r:id="rId26"/>
    <p:sldLayoutId id="2147483668" r:id="rId27"/>
    <p:sldLayoutId id="2147483669" r:id="rId28"/>
    <p:sldLayoutId id="2147483670" r:id="rId29"/>
    <p:sldLayoutId id="2147483671" r:id="rId30"/>
    <p:sldLayoutId id="2147483672" r:id="rId31"/>
    <p:sldLayoutId id="2147483673" r:id="rId32"/>
    <p:sldLayoutId id="2147483674" r:id="rId33"/>
    <p:sldLayoutId id="2147483675" r:id="rId34"/>
    <p:sldLayoutId id="2147483676" r:id="rId35"/>
    <p:sldLayoutId id="2147483677" r:id="rId36"/>
  </p:sldLayoutIdLst>
  <p:transition xmlns:p14="http://schemas.microsoft.com/office/powerpoint/2010/main" spd="med" advClick="1"/>
  <p:txStyles>
    <p:titleStyle>
      <a:lvl1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2.png"/><Relationship Id="rId6" Type="http://schemas.openxmlformats.org/officeDocument/2006/relationships/image" Target="../media/image43.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34.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44.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45.png"/><Relationship Id="rId3" Type="http://schemas.openxmlformats.org/officeDocument/2006/relationships/image" Target="../media/image46.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47.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48.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26.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49.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26.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26.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50.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51.png"/><Relationship Id="rId3" Type="http://schemas.openxmlformats.org/officeDocument/2006/relationships/image" Target="../media/image52.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53.png"/><Relationship Id="rId3" Type="http://schemas.openxmlformats.org/officeDocument/2006/relationships/image" Target="../media/image54.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55.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56.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Relationships xmlns="http://schemas.openxmlformats.org/package/2006/relationships"><Relationship Id="rId1" Type="http://schemas.openxmlformats.org/officeDocument/2006/relationships/slideLayout" Target="../slideLayouts/slideLayout10.xml"/></Relationships>

</file>

<file path=ppt/slides/_rels/slide25.xml.rels><?xml version="1.0" encoding="UTF-8"?>
<Relationships xmlns="http://schemas.openxmlformats.org/package/2006/relationships"><Relationship Id="rId1" Type="http://schemas.openxmlformats.org/officeDocument/2006/relationships/slideLayout" Target="../slideLayouts/slideLayout26.xml"/></Relationships>

</file>

<file path=ppt/slides/_rels/slide26.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27.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57.png"/><Relationship Id="rId3" Type="http://schemas.openxmlformats.org/officeDocument/2006/relationships/image" Target="../media/image58.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59.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60.png"/><Relationship Id="rId3" Type="http://schemas.openxmlformats.org/officeDocument/2006/relationships/image" Target="../media/image61.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62.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63.png"/><Relationship Id="rId3" Type="http://schemas.openxmlformats.org/officeDocument/2006/relationships/image" Target="../media/image64.png"/><Relationship Id="rId4" Type="http://schemas.openxmlformats.org/officeDocument/2006/relationships/image" Target="../media/image61.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65.png"/><Relationship Id="rId3" Type="http://schemas.openxmlformats.org/officeDocument/2006/relationships/image" Target="../media/image66.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67.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68.png"/><Relationship Id="rId3" Type="http://schemas.openxmlformats.org/officeDocument/2006/relationships/image" Target="../media/image69.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70.png"/><Relationship Id="rId3" Type="http://schemas.openxmlformats.org/officeDocument/2006/relationships/image" Target="../media/image71.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39.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40.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41.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2"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63" name="Rectangle: Rounded Corners 33"/>
          <p:cNvSpPr/>
          <p:nvPr/>
        </p:nvSpPr>
        <p:spPr>
          <a:xfrm>
            <a:off x="2927492" y="4779186"/>
            <a:ext cx="7900093" cy="1458227"/>
          </a:xfrm>
          <a:prstGeom prst="roundRect">
            <a:avLst>
              <a:gd name="adj" fmla="val 13587"/>
            </a:avLst>
          </a:prstGeom>
          <a:solidFill>
            <a:srgbClr val="FFFFFF"/>
          </a:solidFill>
          <a:ln w="12700">
            <a:solidFill>
              <a:srgbClr val="8E5A6D"/>
            </a:solidFill>
            <a:miter/>
          </a:ln>
          <a:extLst>
            <a:ext uri="{C572A759-6A51-4108-AA02-DFA0A04FC94B}">
              <ma14:wrappingTextBoxFlag xmlns:ma14="http://schemas.microsoft.com/office/mac/drawingml/2011/main" val="1"/>
            </a:ext>
          </a:extLst>
        </p:spPr>
        <p:txBody>
          <a:bodyPr lIns="45719" rIns="45719" anchor="ctr"/>
          <a:lstStyle/>
          <a:p>
            <a:pPr algn="ctr">
              <a:defRPr sz="2500">
                <a:solidFill>
                  <a:srgbClr val="941100"/>
                </a:solidFill>
                <a:latin typeface="Bodoni SvtyTwo ITC TT-Book"/>
                <a:ea typeface="Bodoni SvtyTwo ITC TT-Book"/>
                <a:cs typeface="Bodoni SvtyTwo ITC TT-Book"/>
                <a:sym typeface="Bodoni SvtyTwo ITC TT-Book"/>
              </a:defRPr>
            </a:pPr>
            <a:r>
              <a:t>The 7</a:t>
            </a:r>
            <a:r>
              <a:rPr baseline="31999"/>
              <a:t>th </a:t>
            </a:r>
            <a:r>
              <a:t>Lecture :</a:t>
            </a:r>
          </a:p>
          <a:p>
            <a:pPr algn="ctr">
              <a:defRPr sz="2500">
                <a:solidFill>
                  <a:srgbClr val="0433FF"/>
                </a:solidFill>
                <a:latin typeface="Bodoni SvtyTwo ITC TT-Book"/>
                <a:ea typeface="Bodoni SvtyTwo ITC TT-Book"/>
                <a:cs typeface="Bodoni SvtyTwo ITC TT-Book"/>
                <a:sym typeface="Bodoni SvtyTwo ITC TT-Book"/>
              </a:defRPr>
            </a:pPr>
            <a:r>
              <a:t>HPMQC </a:t>
            </a:r>
          </a:p>
          <a:p>
            <a:pPr algn="ctr">
              <a:defRPr sz="2500">
                <a:solidFill>
                  <a:srgbClr val="0433FF"/>
                </a:solidFill>
                <a:latin typeface="Bodoni SvtyTwo ITC TT-Book"/>
                <a:ea typeface="Bodoni SvtyTwo ITC TT-Book"/>
                <a:cs typeface="Bodoni SvtyTwo ITC TT-Book"/>
                <a:sym typeface="Bodoni SvtyTwo ITC TT-Book"/>
              </a:defRPr>
            </a:pPr>
            <a:r>
              <a:t>The Efficiency  of the “Resultant deliverables” with PVA</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5"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66"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467"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468"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469"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470" name="Welcome to the professional quality track!"/>
          <p:cNvSpPr txBox="1"/>
          <p:nvPr>
            <p:ph type="title"/>
          </p:nvPr>
        </p:nvSpPr>
        <p:spPr>
          <a:xfrm>
            <a:off x="2804595" y="668886"/>
            <a:ext cx="9144001" cy="938987"/>
          </a:xfrm>
          <a:prstGeom prst="rect">
            <a:avLst/>
          </a:prstGeom>
          <a:solidFill>
            <a:srgbClr val="D6D6D6"/>
          </a:solidFill>
          <a:ln w="9525">
            <a:round/>
          </a:ln>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txBody>
          <a:bodyPr/>
          <a:lstStyle>
            <a:lvl1pPr>
              <a:lnSpc>
                <a:spcPct val="100000"/>
              </a:lnSpc>
              <a:defRPr b="1" sz="2800">
                <a:solidFill>
                  <a:srgbClr val="2D3956"/>
                </a:solidFill>
                <a:latin typeface="Tajawal Medium"/>
                <a:ea typeface="Tajawal Medium"/>
                <a:cs typeface="Tajawal Medium"/>
                <a:sym typeface="Tajawal Medium"/>
              </a:defRPr>
            </a:lvl1pPr>
          </a:lstStyle>
          <a:p>
            <a:pPr/>
            <a:r>
              <a:t>Welcome to the professional quality track!</a:t>
            </a:r>
          </a:p>
        </p:txBody>
      </p:sp>
      <p:sp>
        <p:nvSpPr>
          <p:cNvPr id="471"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72" name="Rectangle: Rounded Corners 22"/>
          <p:cNvSpPr/>
          <p:nvPr/>
        </p:nvSpPr>
        <p:spPr>
          <a:xfrm>
            <a:off x="6395558" y="1626170"/>
            <a:ext cx="3732790" cy="404919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lstStyle/>
          <a:p>
            <a:pPr algn="ctr">
              <a:defRPr b="1">
                <a:solidFill>
                  <a:srgbClr val="FFFFFF"/>
                </a:solidFill>
              </a:defRPr>
            </a:pPr>
            <a:r>
              <a:t>BASED ON THE HPMQA</a:t>
            </a:r>
          </a:p>
          <a:p>
            <a:pPr defTabSz="457200">
              <a:defRPr b="1" sz="1200">
                <a:latin typeface="Times Roman"/>
                <a:ea typeface="Times Roman"/>
                <a:cs typeface="Times Roman"/>
                <a:sym typeface="Times Roman"/>
              </a:defRPr>
            </a:pPr>
            <a:r>
              <a:t>Building the project's efficiency </a:t>
            </a:r>
          </a:p>
          <a:p>
            <a:pPr defTabSz="457200">
              <a:defRPr b="1" sz="1200">
                <a:latin typeface="Times Roman"/>
                <a:ea typeface="Times Roman"/>
                <a:cs typeface="Times Roman"/>
                <a:sym typeface="Times Roman"/>
              </a:defRPr>
            </a:pPr>
            <a:r>
              <a:t>Adding new role </a:t>
            </a:r>
          </a:p>
          <a:p>
            <a:pPr defTabSz="457200">
              <a:defRPr b="1" sz="1200">
                <a:latin typeface="Times Roman"/>
                <a:ea typeface="Times Roman"/>
                <a:cs typeface="Times Roman"/>
                <a:sym typeface="Times Roman"/>
              </a:defRPr>
            </a:pPr>
            <a:r>
              <a:t>Planning HPMQC activities </a:t>
            </a:r>
          </a:p>
          <a:p>
            <a:pPr defTabSz="457200">
              <a:defRPr b="1" sz="1200">
                <a:latin typeface="Times Roman"/>
                <a:ea typeface="Times Roman"/>
                <a:cs typeface="Times Roman"/>
                <a:sym typeface="Times Roman"/>
              </a:defRPr>
            </a:pPr>
            <a:r>
              <a:t>The role of the HPMQA at the design quality system and build quality system </a:t>
            </a:r>
          </a:p>
          <a:p>
            <a:pPr defTabSz="457200">
              <a:defRPr b="1" sz="1200">
                <a:latin typeface="Times Roman"/>
                <a:ea typeface="Times Roman"/>
                <a:cs typeface="Times Roman"/>
                <a:sym typeface="Times Roman"/>
              </a:defRPr>
            </a:pPr>
            <a:r>
              <a:t>-the relationship between the HPMQA and the GCOQ(good cost of quality )</a:t>
            </a:r>
          </a:p>
          <a:p>
            <a:pPr defTabSz="457200">
              <a:defRPr b="1" sz="1200">
                <a:latin typeface="Times Roman"/>
                <a:ea typeface="Times Roman"/>
                <a:cs typeface="Times Roman"/>
                <a:sym typeface="Times Roman"/>
              </a:defRPr>
            </a:pPr>
          </a:p>
          <a:p>
            <a:pPr defTabSz="457200">
              <a:defRPr b="1" sz="1200">
                <a:latin typeface="Times Roman"/>
                <a:ea typeface="Times Roman"/>
                <a:cs typeface="Times Roman"/>
                <a:sym typeface="Times Roman"/>
              </a:defRPr>
            </a:pPr>
          </a:p>
        </p:txBody>
      </p:sp>
      <p:pic>
        <p:nvPicPr>
          <p:cNvPr id="473" name="Rectangle: Rounded Corners 24" descr="Rectangle: Rounded Corners 24"/>
          <p:cNvPicPr>
            <a:picLocks noChangeAspect="0"/>
          </p:cNvPicPr>
          <p:nvPr/>
        </p:nvPicPr>
        <p:blipFill>
          <a:blip r:embed="rId5">
            <a:extLst/>
          </a:blip>
          <a:stretch>
            <a:fillRect/>
          </a:stretch>
        </p:blipFill>
        <p:spPr>
          <a:xfrm>
            <a:off x="1278943" y="1717440"/>
            <a:ext cx="4308596" cy="3258727"/>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474" name="Rectangle: Rounded Corners 24"/>
          <p:cNvSpPr/>
          <p:nvPr/>
        </p:nvSpPr>
        <p:spPr>
          <a:xfrm>
            <a:off x="5103381" y="5325360"/>
            <a:ext cx="4206996" cy="1300468"/>
          </a:xfrm>
          <a:prstGeom prst="roundRect">
            <a:avLst>
              <a:gd name="adj" fmla="val 19485"/>
            </a:avLst>
          </a:prstGeom>
          <a:solidFill>
            <a:srgbClr val="FFFFFF"/>
          </a:solidFill>
          <a:ln w="38100">
            <a:solidFill>
              <a:srgbClr val="941100"/>
            </a:solidFill>
            <a:miter/>
          </a:ln>
          <a:effectLst>
            <a:outerShdw sx="100000" sy="100000" kx="0" ky="0" algn="b" rotWithShape="0" blurRad="965200" dist="198275" dir="5400000">
              <a:srgbClr val="FFFC79">
                <a:alpha val="50000"/>
              </a:srgbClr>
            </a:outerShdw>
          </a:effectLst>
          <a:extLst>
            <a:ext uri="{C572A759-6A51-4108-AA02-DFA0A04FC94B}">
              <ma14:wrappingTextBoxFlag xmlns:ma14="http://schemas.microsoft.com/office/mac/drawingml/2011/main" val="1"/>
            </a:ext>
          </a:extLst>
        </p:spPr>
        <p:txBody>
          <a:bodyPr lIns="45719" rIns="45719" anchor="ctr"/>
          <a:lstStyle>
            <a:lvl1pPr algn="ctr">
              <a:defRPr>
                <a:latin typeface="Bodoni SvtyTwo ITC TT-Book"/>
                <a:ea typeface="Bodoni SvtyTwo ITC TT-Book"/>
                <a:cs typeface="Bodoni SvtyTwo ITC TT-Book"/>
                <a:sym typeface="Bodoni SvtyTwo ITC TT-Book"/>
              </a:defRPr>
            </a:lvl1pPr>
          </a:lstStyle>
          <a:p>
            <a:pPr/>
            <a:r>
              <a:t>What is the relationship between the HPMQC and the PVA??</a:t>
            </a:r>
          </a:p>
        </p:txBody>
      </p:sp>
      <p:pic>
        <p:nvPicPr>
          <p:cNvPr id="475" name="Line Line" descr="Line Line"/>
          <p:cNvPicPr>
            <a:picLocks noChangeAspect="0"/>
          </p:cNvPicPr>
          <p:nvPr/>
        </p:nvPicPr>
        <p:blipFill>
          <a:blip r:embed="rId6">
            <a:extLst/>
          </a:blip>
          <a:stretch>
            <a:fillRect/>
          </a:stretch>
        </p:blipFill>
        <p:spPr>
          <a:xfrm rot="3471582">
            <a:off x="5055220" y="4477627"/>
            <a:ext cx="1619767" cy="457904"/>
          </a:xfrm>
          <a:prstGeom prst="rect">
            <a:avLst/>
          </a:prstGeom>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7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defRPr>
                <a:solidFill>
                  <a:srgbClr val="FFFFFF"/>
                </a:solidFill>
              </a:defRPr>
            </a:pPr>
          </a:p>
        </p:txBody>
      </p:sp>
      <p:pic>
        <p:nvPicPr>
          <p:cNvPr id="479"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sp>
        <p:nvSpPr>
          <p:cNvPr id="480" name="Rectangle: Rounded Corners 22"/>
          <p:cNvSpPr/>
          <p:nvPr/>
        </p:nvSpPr>
        <p:spPr>
          <a:xfrm>
            <a:off x="8456743" y="848188"/>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defRPr>
                <a:solidFill>
                  <a:srgbClr val="FFFFFF"/>
                </a:solidFill>
              </a:defRPr>
            </a:pPr>
          </a:p>
        </p:txBody>
      </p:sp>
      <p:sp>
        <p:nvSpPr>
          <p:cNvPr id="481" name="Rectangle: Rounded Corners 24"/>
          <p:cNvSpPr/>
          <p:nvPr/>
        </p:nvSpPr>
        <p:spPr>
          <a:xfrm>
            <a:off x="597015" y="971894"/>
            <a:ext cx="10137188" cy="5155431"/>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defRPr>
                <a:solidFill>
                  <a:srgbClr val="FFFFFF"/>
                </a:solidFill>
              </a:defRPr>
            </a:pPr>
          </a:p>
        </p:txBody>
      </p:sp>
      <p:pic>
        <p:nvPicPr>
          <p:cNvPr id="482"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483" name="Graphic 28" descr="Graphic 2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sp>
        <p:nvSpPr>
          <p:cNvPr id="484"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485" name="1st section contents :…"/>
          <p:cNvSpPr txBox="1"/>
          <p:nvPr>
            <p:ph type="body" sz="quarter" idx="1"/>
          </p:nvPr>
        </p:nvSpPr>
        <p:spPr>
          <a:xfrm>
            <a:off x="742461" y="1666227"/>
            <a:ext cx="9144001" cy="1655763"/>
          </a:xfrm>
          <a:prstGeom prst="rect">
            <a:avLst/>
          </a:prstGeom>
          <a:solidFill>
            <a:srgbClr val="FFFFFF"/>
          </a:solidFill>
          <a:ln w="38100">
            <a:solidFill>
              <a:srgbClr val="669BBC"/>
            </a:solidFill>
            <a:miter lim="800000"/>
          </a:ln>
          <a:effectLst>
            <a:outerShdw sx="100000" sy="100000" kx="0" ky="0" algn="b" rotWithShape="0" blurRad="571500" dist="0" dir="0">
              <a:srgbClr val="000000">
                <a:alpha val="25000"/>
              </a:srgbClr>
            </a:outerShdw>
          </a:effectLst>
        </p:spPr>
        <p:txBody>
          <a:bodyPr anchor="ctr"/>
          <a:lstStyle/>
          <a:p>
            <a:pPr algn="l">
              <a:lnSpc>
                <a:spcPct val="100000"/>
              </a:lnSpc>
              <a:spcBef>
                <a:spcPts val="0"/>
              </a:spcBef>
              <a:defRPr b="1" sz="1800" u="sng">
                <a:solidFill>
                  <a:schemeClr val="accent5">
                    <a:satOff val="-3547"/>
                    <a:lumOff val="-10352"/>
                  </a:schemeClr>
                </a:solidFill>
                <a:latin typeface="Bookman Old Style"/>
                <a:ea typeface="Bookman Old Style"/>
                <a:cs typeface="Bookman Old Style"/>
                <a:sym typeface="Bookman Old Style"/>
              </a:defRPr>
            </a:pPr>
            <a:r>
              <a:t>1st section contents :</a:t>
            </a:r>
          </a:p>
          <a:p>
            <a:pPr algn="l">
              <a:lnSpc>
                <a:spcPct val="100000"/>
              </a:lnSpc>
              <a:spcBef>
                <a:spcPts val="0"/>
              </a:spcBef>
              <a:defRPr b="1" sz="1800">
                <a:solidFill>
                  <a:schemeClr val="accent5">
                    <a:satOff val="-3547"/>
                    <a:lumOff val="-10352"/>
                  </a:schemeClr>
                </a:solidFill>
                <a:latin typeface="Bookman Old Style"/>
                <a:ea typeface="Bookman Old Style"/>
                <a:cs typeface="Bookman Old Style"/>
                <a:sym typeface="Bookman Old Style"/>
              </a:defRPr>
            </a:pPr>
            <a:r>
              <a:t>The HPMQC base line </a:t>
            </a:r>
          </a:p>
          <a:p>
            <a:pPr algn="l">
              <a:lnSpc>
                <a:spcPct val="100000"/>
              </a:lnSpc>
              <a:spcBef>
                <a:spcPts val="0"/>
              </a:spcBef>
              <a:defRPr b="1" sz="1800">
                <a:solidFill>
                  <a:schemeClr val="accent5">
                    <a:satOff val="-3547"/>
                    <a:lumOff val="-10352"/>
                  </a:schemeClr>
                </a:solidFill>
                <a:latin typeface="Bookman Old Style"/>
                <a:ea typeface="Bookman Old Style"/>
                <a:cs typeface="Bookman Old Style"/>
                <a:sym typeface="Bookman Old Style"/>
              </a:defRPr>
            </a:pPr>
            <a:r>
              <a:t>Identifying the Performing  the HPMQC process  and procedures : </a:t>
            </a:r>
          </a:p>
        </p:txBody>
      </p:sp>
      <p:sp>
        <p:nvSpPr>
          <p:cNvPr id="486"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87" name="Lecture outline"/>
          <p:cNvSpPr txBox="1"/>
          <p:nvPr>
            <p:ph type="title"/>
          </p:nvPr>
        </p:nvSpPr>
        <p:spPr>
          <a:xfrm>
            <a:off x="1524000" y="1122362"/>
            <a:ext cx="9144000" cy="772414"/>
          </a:xfrm>
          <a:prstGeom prst="rect">
            <a:avLst/>
          </a:prstGeom>
          <a:solidFill>
            <a:srgbClr val="FFFFFF"/>
          </a:solidFill>
          <a:ln w="38100">
            <a:solidFill>
              <a:srgbClr val="669BBC"/>
            </a:solidFill>
            <a:miter lim="800000"/>
          </a:ln>
          <a:effectLst>
            <a:outerShdw sx="100000" sy="100000" kx="0" ky="0" algn="b" rotWithShape="0" blurRad="571500" dist="0" dir="0">
              <a:srgbClr val="000000">
                <a:alpha val="25000"/>
              </a:srgbClr>
            </a:outerShdw>
          </a:effectLst>
        </p:spPr>
        <p:txBody>
          <a:bodyPr anchor="ctr"/>
          <a:lstStyle>
            <a:lvl1pPr algn="l" defTabSz="850391">
              <a:lnSpc>
                <a:spcPct val="100000"/>
              </a:lnSpc>
              <a:defRPr b="1" i="1" sz="4278">
                <a:solidFill>
                  <a:schemeClr val="accent5">
                    <a:satOff val="-3547"/>
                    <a:lumOff val="-10352"/>
                  </a:schemeClr>
                </a:solidFill>
                <a:latin typeface="Bookman Old Style"/>
                <a:ea typeface="Bookman Old Style"/>
                <a:cs typeface="Bookman Old Style"/>
                <a:sym typeface="Bookman Old Style"/>
              </a:defRPr>
            </a:lvl1pPr>
          </a:lstStyle>
          <a:p>
            <a:pPr/>
            <a:r>
              <a:t>  Lecture outline </a:t>
            </a:r>
          </a:p>
        </p:txBody>
      </p:sp>
      <p:sp>
        <p:nvSpPr>
          <p:cNvPr id="488" name="2nd section contents :…"/>
          <p:cNvSpPr/>
          <p:nvPr/>
        </p:nvSpPr>
        <p:spPr>
          <a:xfrm>
            <a:off x="717935" y="3372687"/>
            <a:ext cx="9583434" cy="1170124"/>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defTabSz="886968">
              <a:defRPr b="1" sz="1746" u="sng">
                <a:solidFill>
                  <a:schemeClr val="accent5">
                    <a:satOff val="-3547"/>
                    <a:lumOff val="-10352"/>
                  </a:schemeClr>
                </a:solidFill>
                <a:latin typeface="Bookman Old Style"/>
                <a:ea typeface="Bookman Old Style"/>
                <a:cs typeface="Bookman Old Style"/>
                <a:sym typeface="Bookman Old Style"/>
              </a:defRPr>
            </a:pPr>
          </a:p>
          <a:p>
            <a:pPr defTabSz="886968">
              <a:defRPr b="1" sz="1746" u="sng">
                <a:solidFill>
                  <a:schemeClr val="accent5">
                    <a:satOff val="-3547"/>
                    <a:lumOff val="-10352"/>
                  </a:schemeClr>
                </a:solidFill>
                <a:latin typeface="Bookman Old Style"/>
                <a:ea typeface="Bookman Old Style"/>
                <a:cs typeface="Bookman Old Style"/>
                <a:sym typeface="Bookman Old Style"/>
              </a:defRPr>
            </a:pPr>
            <a:r>
              <a:t>2nd section contents :</a:t>
            </a:r>
            <a:endParaRPr u="none"/>
          </a:p>
          <a:p>
            <a:pPr defTabSz="886968">
              <a:defRPr b="1" sz="1746" u="sng">
                <a:solidFill>
                  <a:schemeClr val="accent5">
                    <a:satOff val="-3547"/>
                    <a:lumOff val="-10352"/>
                  </a:schemeClr>
                </a:solidFill>
                <a:latin typeface="Bookman Old Style"/>
                <a:ea typeface="Bookman Old Style"/>
                <a:cs typeface="Bookman Old Style"/>
                <a:sym typeface="Bookman Old Style"/>
              </a:defRPr>
            </a:pPr>
            <a:r>
              <a:rPr u="none"/>
              <a:t>The role of the HPMQC with the HPMQA</a:t>
            </a:r>
            <a:endParaRPr u="none"/>
          </a:p>
        </p:txBody>
      </p:sp>
      <p:sp>
        <p:nvSpPr>
          <p:cNvPr id="489" name="3rd  section contents :…"/>
          <p:cNvSpPr/>
          <p:nvPr/>
        </p:nvSpPr>
        <p:spPr>
          <a:xfrm>
            <a:off x="716610" y="4596029"/>
            <a:ext cx="9586084" cy="1013582"/>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defTabSz="758951">
              <a:defRPr b="1" sz="1494" u="sng">
                <a:solidFill>
                  <a:schemeClr val="accent5">
                    <a:satOff val="-3547"/>
                    <a:lumOff val="-10352"/>
                  </a:schemeClr>
                </a:solidFill>
                <a:latin typeface="Bookman Old Style"/>
                <a:ea typeface="Bookman Old Style"/>
                <a:cs typeface="Bookman Old Style"/>
                <a:sym typeface="Bookman Old Style"/>
              </a:defRPr>
            </a:pPr>
            <a:r>
              <a:t>3rd  section contents :</a:t>
            </a:r>
          </a:p>
          <a:p>
            <a:pPr defTabSz="758951">
              <a:defRPr b="1" sz="1494">
                <a:solidFill>
                  <a:schemeClr val="accent5">
                    <a:satOff val="-3547"/>
                    <a:lumOff val="-10352"/>
                  </a:schemeClr>
                </a:solidFill>
                <a:latin typeface="Bookman Old Style"/>
                <a:ea typeface="Bookman Old Style"/>
                <a:cs typeface="Bookman Old Style"/>
                <a:sym typeface="Bookman Old Style"/>
              </a:defRPr>
            </a:pPr>
            <a:r>
              <a:t>  The  impact of HPMQC corrective action during the execution phase  with  the preventive  cost</a:t>
            </a:r>
          </a:p>
          <a:p>
            <a:pPr defTabSz="758951">
              <a:defRPr sz="1494">
                <a:solidFill>
                  <a:schemeClr val="accent5">
                    <a:satOff val="-3547"/>
                    <a:lumOff val="-10352"/>
                  </a:schemeClr>
                </a:solidFill>
                <a:latin typeface="AppleMyungjo 일반체"/>
                <a:ea typeface="AppleMyungjo 일반체"/>
                <a:cs typeface="AppleMyungjo 일반체"/>
                <a:sym typeface="AppleMyungjo 일반체"/>
              </a:defRPr>
            </a:pPr>
            <a:r>
              <a:t>  The  impact of HPMQC corrective action after  the execution phase  with  the appraisal   cost</a:t>
            </a:r>
          </a:p>
        </p:txBody>
      </p:sp>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1" name="HPMQC  comprehensive validation process helps :…"/>
          <p:cNvSpPr txBox="1"/>
          <p:nvPr>
            <p:ph type="body" sz="half" idx="1"/>
          </p:nvPr>
        </p:nvSpPr>
        <p:spPr>
          <a:xfrm>
            <a:off x="1068281" y="2454523"/>
            <a:ext cx="10055438" cy="2272546"/>
          </a:xfrm>
          <a:prstGeom prst="rect">
            <a:avLst/>
          </a:prstGeom>
        </p:spPr>
        <p:txBody>
          <a:bodyPr/>
          <a:lstStyle/>
          <a:p>
            <a:pPr defTabSz="676655">
              <a:spcBef>
                <a:spcPts val="700"/>
              </a:spcBef>
              <a:defRPr sz="1702"/>
            </a:pPr>
            <a:r>
              <a:t>HPMQC  </a:t>
            </a:r>
            <a:r>
              <a:rPr u="sng">
                <a:latin typeface="Bodoni SvtyTwo ITC TT-Bold"/>
                <a:ea typeface="Bodoni SvtyTwo ITC TT-Bold"/>
                <a:cs typeface="Bodoni SvtyTwo ITC TT-Bold"/>
                <a:sym typeface="Bodoni SvtyTwo ITC TT-Bold"/>
              </a:rPr>
              <a:t>comprehensive</a:t>
            </a:r>
            <a:r>
              <a:t> validation process helps :</a:t>
            </a:r>
          </a:p>
          <a:p>
            <a:pPr defTabSz="676655">
              <a:spcBef>
                <a:spcPts val="700"/>
              </a:spcBef>
              <a:defRPr sz="1702"/>
            </a:pPr>
            <a:r>
              <a:t>1-builds trust and confidence among stakeholders, as it</a:t>
            </a:r>
          </a:p>
          <a:p>
            <a:pPr defTabSz="676655">
              <a:spcBef>
                <a:spcPts val="700"/>
              </a:spcBef>
              <a:defRPr sz="1702"/>
            </a:pPr>
            <a:r>
              <a:t>2-demonstrates a commitment to delivering high-quality and accurate results by alignment  with the PFS_QP and PDQP.</a:t>
            </a:r>
          </a:p>
          <a:p>
            <a:pPr defTabSz="676655">
              <a:spcBef>
                <a:spcPts val="700"/>
              </a:spcBef>
              <a:defRPr sz="1702"/>
            </a:pPr>
            <a:r>
              <a:t>3-can minimize</a:t>
            </a:r>
            <a:r>
              <a:rPr>
                <a:latin typeface="Bodoni SvtyTwo ITC TT-Bold"/>
                <a:ea typeface="Bodoni SvtyTwo ITC TT-Bold"/>
                <a:cs typeface="Bodoni SvtyTwo ITC TT-Bold"/>
                <a:sym typeface="Bodoni SvtyTwo ITC TT-Bold"/>
              </a:rPr>
              <a:t> the risk of errors or inconsistencies in the final deliverables</a:t>
            </a:r>
            <a:r>
              <a:t>, ultimately leading to successful project outcomes and deliver the “Resultant Deliverables” </a:t>
            </a:r>
          </a:p>
          <a:p>
            <a:pPr defTabSz="676655">
              <a:spcBef>
                <a:spcPts val="700"/>
              </a:spcBef>
              <a:defRPr sz="1702"/>
            </a:pPr>
            <a:r>
              <a:t>4- focusing on stakeholder satisfaction </a:t>
            </a:r>
          </a:p>
        </p:txBody>
      </p:sp>
      <p:sp>
        <p:nvSpPr>
          <p:cNvPr id="492" name="HPMCP"/>
          <p:cNvSpPr txBox="1"/>
          <p:nvPr>
            <p:ph type="title"/>
          </p:nvPr>
        </p:nvSpPr>
        <p:spPr>
          <a:prstGeom prst="rect">
            <a:avLst/>
          </a:prstGeom>
        </p:spPr>
        <p:txBody>
          <a:bodyPr/>
          <a:lstStyle/>
          <a:p>
            <a:pPr/>
            <a:r>
              <a:t>HPMCP</a:t>
            </a:r>
          </a:p>
        </p:txBody>
      </p:sp>
      <p:sp>
        <p:nvSpPr>
          <p:cNvPr id="493"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94" name="“Resultant Deliverables” is  confirming the efficiency   of the PFS-QP and its alignment with quality-fitting PDQP targets and standards to ensure  delivering the right deliverables with the right DFT  with the right PjT to the right customers at the rig" descr="“Resultant Deliverables” is  confirming the efficiency   of the PFS-QP and its alignment with quality-fitting PDQP targets and standards to ensure  delivering the right deliverables with the right DFT  with the right PjT to the right customers at the right time “Resultant Deliverables” is  confirming the efficiency   of the PFS-QP and its alignment with quality-fitting PDQP targets and standards to ensure  delivering the right deliverables with the right DFT  with the right PjT to the right customers at the right time "/>
          <p:cNvPicPr>
            <a:picLocks noChangeAspect="0"/>
          </p:cNvPicPr>
          <p:nvPr/>
        </p:nvPicPr>
        <p:blipFill>
          <a:blip r:embed="rId2">
            <a:extLst/>
          </a:blip>
          <a:stretch>
            <a:fillRect/>
          </a:stretch>
        </p:blipFill>
        <p:spPr>
          <a:xfrm>
            <a:off x="1004781" y="5013404"/>
            <a:ext cx="10182438" cy="1672123"/>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6" name="Is having a resultant deliverables"/>
          <p:cNvSpPr txBox="1"/>
          <p:nvPr>
            <p:ph type="title"/>
          </p:nvPr>
        </p:nvSpPr>
        <p:spPr>
          <a:xfrm>
            <a:off x="3748635" y="1361296"/>
            <a:ext cx="4951999" cy="871285"/>
          </a:xfrm>
          <a:prstGeom prst="rect">
            <a:avLst/>
          </a:prstGeom>
        </p:spPr>
        <p:txBody>
          <a:bodyPr/>
          <a:lstStyle>
            <a:lvl1pPr defTabSz="576072">
              <a:defRPr sz="2772"/>
            </a:lvl1pPr>
          </a:lstStyle>
          <a:p>
            <a:pPr/>
            <a:r>
              <a:t>Is having a resultant deliverables  </a:t>
            </a:r>
          </a:p>
        </p:txBody>
      </p:sp>
      <p:sp>
        <p:nvSpPr>
          <p:cNvPr id="497" name="Slide Number"/>
          <p:cNvSpPr txBox="1"/>
          <p:nvPr>
            <p:ph type="sldNum" sz="quarter" idx="2"/>
          </p:nvPr>
        </p:nvSpPr>
        <p:spPr>
          <a:xfrm>
            <a:off x="11556398" y="6101707"/>
            <a:ext cx="490350" cy="850365"/>
          </a:xfrm>
          <a:prstGeom prst="rect">
            <a:avLst/>
          </a:prstGeom>
          <a:extLst>
            <a:ext uri="{C572A759-6A51-4108-AA02-DFA0A04FC94B}">
              <ma14:wrappingTextBoxFlag xmlns:ma14="http://schemas.microsoft.com/office/mac/drawingml/2011/main" val="1"/>
            </a:ext>
          </a:extLst>
        </p:spPr>
        <p:txBody>
          <a:bodyPr/>
          <a:lstStyle>
            <a:lvl1pPr>
              <a:lnSpc>
                <a:spcPct val="90000"/>
              </a:lnSpc>
              <a:defRPr b="0" sz="6000">
                <a:solidFill>
                  <a:srgbClr val="000000"/>
                </a:solidFill>
                <a:latin typeface="Calibri Light"/>
                <a:ea typeface="Calibri Light"/>
                <a:cs typeface="Calibri Light"/>
                <a:sym typeface="Calibri Light"/>
              </a:defRPr>
            </a:lvl1pPr>
          </a:lstStyle>
          <a:p>
            <a:pPr/>
            <a:fld id="{86CB4B4D-7CA3-9044-876B-883B54F8677D}" type="slidenum"/>
          </a:p>
        </p:txBody>
      </p:sp>
      <p:pic>
        <p:nvPicPr>
          <p:cNvPr id="498" name="1- it helps to create a defect-free and high-quality product.… 1- it helps to create a defect-free and high-quality product. 2-its activities are performed mainly throughout the monitoring and controlling phase the project results in deliverables that me" descr="1- it helps to create a defect-free and high-quality product.… 1- it helps to create a defect-free and high-quality product. 2-its activities are performed mainly throughout the monitoring and controlling phase the project results in deliverables that meet the specified requirements of the customer  .3-  Monitoring and Evaluating the customer satisfaction "/>
          <p:cNvPicPr>
            <a:picLocks noChangeAspect="0"/>
          </p:cNvPicPr>
          <p:nvPr/>
        </p:nvPicPr>
        <p:blipFill>
          <a:blip r:embed="rId2">
            <a:extLst/>
          </a:blip>
          <a:stretch>
            <a:fillRect/>
          </a:stretch>
        </p:blipFill>
        <p:spPr>
          <a:xfrm>
            <a:off x="3517262" y="2693519"/>
            <a:ext cx="5414745" cy="3615410"/>
          </a:xfrm>
          <a:prstGeom prst="rect">
            <a:avLst/>
          </a:prstGeom>
          <a:effectLst>
            <a:outerShdw sx="100000" sy="100000" kx="0" ky="0" algn="b" rotWithShape="0" blurRad="190500" dist="101600" dir="5400000">
              <a:schemeClr val="accent5">
                <a:alpha val="49461"/>
              </a:schemeClr>
            </a:outerShdw>
          </a:effectLst>
        </p:spPr>
      </p:pic>
      <p:pic>
        <p:nvPicPr>
          <p:cNvPr id="499" name="The target of this stage The target of this stage  " descr="The target of this stage The target of this stage  "/>
          <p:cNvPicPr>
            <a:picLocks noChangeAspect="0"/>
          </p:cNvPicPr>
          <p:nvPr/>
        </p:nvPicPr>
        <p:blipFill>
          <a:blip r:embed="rId3">
            <a:extLst/>
          </a:blip>
          <a:stretch>
            <a:fillRect/>
          </a:stretch>
        </p:blipFill>
        <p:spPr>
          <a:xfrm>
            <a:off x="2017006" y="191993"/>
            <a:ext cx="9922204" cy="972885"/>
          </a:xfrm>
          <a:prstGeom prst="rect">
            <a:avLst/>
          </a:prstGeom>
          <a:effectLst>
            <a:outerShdw sx="100000" sy="100000" kx="0" ky="0" algn="b" rotWithShape="0" blurRad="190500" dist="101600" dir="5400000">
              <a:srgbClr val="941751"/>
            </a:outerShdw>
          </a:effectLst>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1" name="The appraisal costs"/>
          <p:cNvSpPr txBox="1"/>
          <p:nvPr>
            <p:ph type="title"/>
          </p:nvPr>
        </p:nvSpPr>
        <p:spPr>
          <a:prstGeom prst="rect">
            <a:avLst/>
          </a:prstGeom>
        </p:spPr>
        <p:txBody>
          <a:bodyPr/>
          <a:lstStyle>
            <a:lvl1pPr algn="just">
              <a:spcBef>
                <a:spcPts val="1000"/>
              </a:spcBef>
              <a:buFont typeface="Arial"/>
              <a:defRPr b="0" sz="2300">
                <a:solidFill>
                  <a:srgbClr val="000000"/>
                </a:solidFill>
                <a:latin typeface="Bodoni SvtyTwo ITC TT-Book"/>
                <a:ea typeface="Bodoni SvtyTwo ITC TT-Book"/>
                <a:cs typeface="Bodoni SvtyTwo ITC TT-Book"/>
                <a:sym typeface="Bodoni SvtyTwo ITC TT-Book"/>
              </a:defRPr>
            </a:lvl1pPr>
          </a:lstStyle>
          <a:p>
            <a:pPr/>
            <a:r>
              <a:t>The appraisal costs</a:t>
            </a:r>
          </a:p>
        </p:txBody>
      </p:sp>
      <p:sp>
        <p:nvSpPr>
          <p:cNvPr id="502"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03" name="The appraisals cost is for… The appraisals cost is for 1- determine and analysis the quality issues 2- determine the quality benefits 3- building quality solution s by taking the corrective actions " descr="The appraisals cost is for… The appraisals cost is for 1- determine and analysis the quality issues 2- determine the quality benefits 3- building quality solution s by taking the corrective actions "/>
          <p:cNvPicPr>
            <a:picLocks noChangeAspect="0"/>
          </p:cNvPicPr>
          <p:nvPr/>
        </p:nvPicPr>
        <p:blipFill>
          <a:blip r:embed="rId2">
            <a:extLst/>
          </a:blip>
          <a:stretch>
            <a:fillRect/>
          </a:stretch>
        </p:blipFill>
        <p:spPr>
          <a:xfrm>
            <a:off x="1179876" y="2912264"/>
            <a:ext cx="10182437" cy="2628335"/>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5"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06" name="TextBox 24" descr="TextBox 24"/>
          <p:cNvPicPr>
            <a:picLocks noChangeAspect="0"/>
          </p:cNvPicPr>
          <p:nvPr/>
        </p:nvPicPr>
        <p:blipFill>
          <a:blip r:embed="rId2">
            <a:extLst/>
          </a:blip>
          <a:stretch>
            <a:fillRect/>
          </a:stretch>
        </p:blipFill>
        <p:spPr>
          <a:xfrm>
            <a:off x="3763381" y="2644852"/>
            <a:ext cx="7103638" cy="2237741"/>
          </a:xfrm>
          <a:prstGeom prst="rect">
            <a:avLst/>
          </a:prstGeom>
          <a:effectLst>
            <a:outerShdw sx="100000" sy="100000" kx="0" ky="0" algn="b" rotWithShape="0" blurRad="419100" dist="0" dir="0">
              <a:schemeClr val="accent2">
                <a:satOff val="-18194"/>
                <a:lumOff val="-11215"/>
                <a:alpha val="75000"/>
              </a:schemeClr>
            </a:outerShdw>
            <a:reflection blurRad="0" stA="14324" stPos="0" endA="0" endPos="40000" dist="0" dir="5400000" fadeDir="5400000" sx="100000" sy="-100000" kx="0" ky="0" algn="bl" rotWithShape="0"/>
          </a:effectLst>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8" name="1-  The  Role  of HPMQC during the execution phase  with  the preventive  cost"/>
          <p:cNvSpPr txBox="1"/>
          <p:nvPr>
            <p:ph type="body" sz="quarter" idx="4294967295"/>
          </p:nvPr>
        </p:nvSpPr>
        <p:spPr>
          <a:xfrm>
            <a:off x="1524000" y="3602037"/>
            <a:ext cx="9144000" cy="1655763"/>
          </a:xfrm>
          <a:prstGeom prst="rect">
            <a:avLst/>
          </a:prstGeom>
          <a:gradFill>
            <a:gsLst>
              <a:gs pos="0">
                <a:srgbClr val="2F61BA"/>
              </a:gs>
              <a:gs pos="50000">
                <a:srgbClr val="3E70CA"/>
              </a:gs>
              <a:gs pos="100000">
                <a:srgbClr val="5F82CB"/>
              </a:gs>
            </a:gsLst>
            <a:path>
              <a:fillToRect l="49886" t="100216" r="50113" b="-216"/>
            </a:path>
          </a:gradFill>
          <a:ln w="9525">
            <a:round/>
          </a:ln>
          <a:effectLst>
            <a:reflection blurRad="0" stA="50000" stPos="0" endA="0" endPos="40000" dist="0" dir="5400000" fadeDir="5400000" sx="100000" sy="-100000" kx="0" ky="0" algn="bl" rotWithShape="0"/>
          </a:effectLst>
        </p:spPr>
        <p:txBody>
          <a:bodyPr/>
          <a:lstStyle>
            <a:lvl1pPr marL="0" indent="0" algn="ctr" defTabSz="685800">
              <a:spcBef>
                <a:spcPts val="0"/>
              </a:spcBef>
              <a:buSzTx/>
              <a:buFontTx/>
              <a:buNone/>
              <a:defRPr sz="4500">
                <a:solidFill>
                  <a:schemeClr val="accent4">
                    <a:lumOff val="12500"/>
                  </a:schemeClr>
                </a:solidFill>
                <a:latin typeface="Bodoni SvtyTwo ITC TT-Book"/>
                <a:ea typeface="Bodoni SvtyTwo ITC TT-Book"/>
                <a:cs typeface="Bodoni SvtyTwo ITC TT-Book"/>
                <a:sym typeface="Bodoni SvtyTwo ITC TT-Book"/>
              </a:defRPr>
            </a:lvl1pPr>
          </a:lstStyle>
          <a:p>
            <a:pPr/>
            <a:r>
              <a:t>1-  The  Role  of HPMQC during the execution phase  with  the preventive  cost </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0" name="Minimizing the rework"/>
          <p:cNvSpPr txBox="1"/>
          <p:nvPr>
            <p:ph type="title"/>
          </p:nvPr>
        </p:nvSpPr>
        <p:spPr>
          <a:xfrm>
            <a:off x="52327" y="1001723"/>
            <a:ext cx="8465998" cy="807714"/>
          </a:xfrm>
          <a:prstGeom prst="rect">
            <a:avLst/>
          </a:prstGeom>
        </p:spPr>
        <p:txBody>
          <a:bodyPr/>
          <a:lstStyle/>
          <a:p>
            <a:pPr/>
            <a:r>
              <a:t> Minimizing the rework </a:t>
            </a:r>
          </a:p>
        </p:txBody>
      </p:sp>
      <p:sp>
        <p:nvSpPr>
          <p:cNvPr id="511" name="If there is to be rework, focus on finding it as early in the life cycle as possible.…"/>
          <p:cNvSpPr txBox="1"/>
          <p:nvPr>
            <p:ph type="body" sz="half" idx="1"/>
          </p:nvPr>
        </p:nvSpPr>
        <p:spPr>
          <a:xfrm>
            <a:off x="975062" y="2069877"/>
            <a:ext cx="8465998" cy="3173534"/>
          </a:xfrm>
          <a:prstGeom prst="rect">
            <a:avLst/>
          </a:prstGeom>
        </p:spPr>
        <p:txBody>
          <a:bodyPr/>
          <a:lstStyle/>
          <a:p>
            <a:pPr/>
            <a:r>
              <a:t> If there is to be rework, focus on finding </a:t>
            </a:r>
            <a:r>
              <a:rPr u="sng">
                <a:latin typeface="Bodoni SvtyTwo OS ITC TT-Bold"/>
                <a:ea typeface="Bodoni SvtyTwo OS ITC TT-Bold"/>
                <a:cs typeface="Bodoni SvtyTwo OS ITC TT-Bold"/>
                <a:sym typeface="Bodoni SvtyTwo OS ITC TT-Bold"/>
              </a:rPr>
              <a:t>it as early</a:t>
            </a:r>
            <a:r>
              <a:t> in the life cycle as possible. </a:t>
            </a:r>
          </a:p>
          <a:p>
            <a:pPr/>
            <a:r>
              <a:t>-Remember that errors in the analysis will generate   into errors in design and errors in construction. If you don't find the errors until the execution   Phase, there might be rework required throughout the life cycle  .</a:t>
            </a:r>
          </a:p>
        </p:txBody>
      </p:sp>
      <p:sp>
        <p:nvSpPr>
          <p:cNvPr id="512"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4" name="1-This comprehensive validation process helps to identify any potential errors or discrepancies, allowing for necessary adjustments and improvements to be made before the deliverables are finalized.…"/>
          <p:cNvSpPr txBox="1"/>
          <p:nvPr>
            <p:ph type="body" idx="1"/>
          </p:nvPr>
        </p:nvSpPr>
        <p:spPr>
          <a:prstGeom prst="rect">
            <a:avLst/>
          </a:prstGeom>
        </p:spPr>
        <p:txBody>
          <a:bodyPr/>
          <a:lstStyle/>
          <a:p>
            <a:pPr>
              <a:defRPr sz="2800">
                <a:latin typeface="Bodoni SvtyTwo OS ITC TT-Book"/>
                <a:ea typeface="Bodoni SvtyTwo OS ITC TT-Book"/>
                <a:cs typeface="Bodoni SvtyTwo OS ITC TT-Book"/>
                <a:sym typeface="Bodoni SvtyTwo OS ITC TT-Book"/>
              </a:defRPr>
            </a:pPr>
            <a:r>
              <a:t>1-This comprehensive validation process helps to identify any potential errors or discrepancies, allowing for necessary adjustments and improvements to be made </a:t>
            </a:r>
            <a:r>
              <a:rPr u="sng">
                <a:latin typeface="Bodoni SvtyTwo OS ITC TT-Bold"/>
                <a:ea typeface="Bodoni SvtyTwo OS ITC TT-Bold"/>
                <a:cs typeface="Bodoni SvtyTwo OS ITC TT-Bold"/>
                <a:sym typeface="Bodoni SvtyTwo OS ITC TT-Bold"/>
              </a:rPr>
              <a:t>before the deliverables are finalized. </a:t>
            </a:r>
            <a:endParaRPr u="sng">
              <a:latin typeface="Bodoni SvtyTwo OS ITC TT-Bold"/>
              <a:ea typeface="Bodoni SvtyTwo OS ITC TT-Bold"/>
              <a:cs typeface="Bodoni SvtyTwo OS ITC TT-Bold"/>
              <a:sym typeface="Bodoni SvtyTwo OS ITC TT-Bold"/>
            </a:endParaRPr>
          </a:p>
          <a:p>
            <a:pPr>
              <a:defRPr sz="2800">
                <a:latin typeface="Bodoni SvtyTwo OS ITC TT-Book"/>
                <a:ea typeface="Bodoni SvtyTwo OS ITC TT-Book"/>
                <a:cs typeface="Bodoni SvtyTwo OS ITC TT-Book"/>
                <a:sym typeface="Bodoni SvtyTwo OS ITC TT-Book"/>
              </a:defRPr>
            </a:pPr>
            <a:r>
              <a:rPr u="sng">
                <a:latin typeface="Bodoni SvtyTwo OS ITC TT-Bold"/>
                <a:ea typeface="Bodoni SvtyTwo OS ITC TT-Bold"/>
                <a:cs typeface="Bodoni SvtyTwo OS ITC TT-Bold"/>
                <a:sym typeface="Bodoni SvtyTwo OS ITC TT-Bold"/>
              </a:rPr>
              <a:t>2-</a:t>
            </a:r>
            <a:r>
              <a:t>Additionally, it </a:t>
            </a:r>
            <a:r>
              <a:rPr u="sng">
                <a:latin typeface="Bodoni SvtyTwo OS ITC TT-Bold"/>
                <a:ea typeface="Bodoni SvtyTwo OS ITC TT-Bold"/>
                <a:cs typeface="Bodoni SvtyTwo OS ITC TT-Bold"/>
                <a:sym typeface="Bodoni SvtyTwo OS ITC TT-Bold"/>
              </a:rPr>
              <a:t>ensures</a:t>
            </a:r>
            <a:r>
              <a:t> that the deliverables are aligned with the project's quality objectives and can effectively meet the needs and expectations of stakeholders. </a:t>
            </a:r>
          </a:p>
        </p:txBody>
      </p:sp>
      <p:sp>
        <p:nvSpPr>
          <p:cNvPr id="515" name="The role of the HPMQC during the execution phase…"/>
          <p:cNvSpPr txBox="1"/>
          <p:nvPr>
            <p:ph type="title"/>
          </p:nvPr>
        </p:nvSpPr>
        <p:spPr>
          <a:prstGeom prst="rect">
            <a:avLst/>
          </a:prstGeom>
        </p:spPr>
        <p:txBody>
          <a:bodyPr/>
          <a:lstStyle/>
          <a:p>
            <a:pPr defTabSz="365760">
              <a:defRPr sz="1760"/>
            </a:pPr>
            <a:r>
              <a:t>The role of the HPMQC during the execution phase </a:t>
            </a:r>
          </a:p>
          <a:p>
            <a:pPr defTabSz="365760">
              <a:defRPr sz="1760"/>
            </a:pPr>
            <a:r>
              <a:t>(PjT with the project procurement  management )</a:t>
            </a:r>
          </a:p>
          <a:p>
            <a:pPr defTabSz="365760">
              <a:defRPr sz="1760"/>
            </a:pPr>
            <a:r>
              <a:t>During the Milestones and Phase reviews </a:t>
            </a:r>
          </a:p>
        </p:txBody>
      </p:sp>
      <p:sp>
        <p:nvSpPr>
          <p:cNvPr id="51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8" name="3-Confirm   Performance Milestones Reached"/>
          <p:cNvSpPr txBox="1"/>
          <p:nvPr>
            <p:ph type="title"/>
          </p:nvPr>
        </p:nvSpPr>
        <p:spPr>
          <a:xfrm>
            <a:off x="2604426" y="654597"/>
            <a:ext cx="8465998" cy="807714"/>
          </a:xfrm>
          <a:prstGeom prst="rect">
            <a:avLst/>
          </a:prstGeom>
        </p:spPr>
        <p:txBody>
          <a:bodyPr/>
          <a:lstStyle>
            <a:lvl1pPr defTabSz="722376">
              <a:defRPr sz="3476"/>
            </a:lvl1pPr>
          </a:lstStyle>
          <a:p>
            <a:pPr/>
            <a:r>
              <a:t>3-Confirm   Performance Milestones Reached</a:t>
            </a:r>
          </a:p>
        </p:txBody>
      </p:sp>
      <p:sp>
        <p:nvSpPr>
          <p:cNvPr id="519" name="The first step in managing a supplier's performance is to identify the contract milestones that trigger a formal performance review.…"/>
          <p:cNvSpPr txBox="1"/>
          <p:nvPr>
            <p:ph type="body" sz="half" idx="1"/>
          </p:nvPr>
        </p:nvSpPr>
        <p:spPr>
          <a:xfrm>
            <a:off x="276787" y="1714878"/>
            <a:ext cx="11059729" cy="2170379"/>
          </a:xfrm>
          <a:prstGeom prst="rect">
            <a:avLst/>
          </a:prstGeom>
        </p:spPr>
        <p:txBody>
          <a:bodyPr/>
          <a:lstStyle/>
          <a:p>
            <a:pPr algn="l" defTabSz="443484">
              <a:lnSpc>
                <a:spcPct val="100000"/>
              </a:lnSpc>
              <a:spcBef>
                <a:spcPts val="900"/>
              </a:spcBef>
              <a:buFontTx/>
              <a:defRPr b="1" sz="1358">
                <a:latin typeface="Verdana"/>
                <a:ea typeface="Verdana"/>
                <a:cs typeface="Verdana"/>
                <a:sym typeface="Verdana"/>
              </a:defRPr>
            </a:pPr>
            <a:endParaRPr b="0" sz="1422">
              <a:latin typeface="+mn-lt"/>
              <a:ea typeface="+mn-ea"/>
              <a:cs typeface="+mn-cs"/>
              <a:sym typeface="Helvetica"/>
            </a:endParaRPr>
          </a:p>
          <a:p>
            <a:pPr marL="443484" indent="-221742" defTabSz="886968">
              <a:spcBef>
                <a:spcPts val="900"/>
              </a:spcBef>
              <a:buSzPct val="100000"/>
              <a:buAutoNum type="arabicPeriod" startAt="1"/>
              <a:defRPr sz="2716"/>
            </a:pPr>
            <a:r>
              <a:t>The first step in managing a supplier's performance is to identify the contract milestones that trigger a formal performance review.</a:t>
            </a:r>
          </a:p>
          <a:p>
            <a:pPr marL="443484" indent="-221742" defTabSz="886968">
              <a:spcBef>
                <a:spcPts val="900"/>
              </a:spcBef>
              <a:buSzPct val="100000"/>
              <a:buAutoNum type="arabicPeriod" startAt="1"/>
              <a:defRPr sz="2716"/>
            </a:pPr>
            <a:r>
              <a:t> Each time a milestone is reached, a </a:t>
            </a:r>
            <a:r>
              <a:rPr u="sng">
                <a:latin typeface="Bodoni SvtyTwo OS ITC TT-Bold"/>
                <a:ea typeface="Bodoni SvtyTwo OS ITC TT-Bold"/>
                <a:cs typeface="Bodoni SvtyTwo OS ITC TT-Bold"/>
                <a:sym typeface="Bodoni SvtyTwo OS ITC TT-Bold"/>
              </a:rPr>
              <a:t>formal review </a:t>
            </a:r>
            <a:r>
              <a:t>is initiated to assess the supplier's overall level of performance against the terms of the contract. </a:t>
            </a:r>
          </a:p>
        </p:txBody>
      </p:sp>
      <p:sp>
        <p:nvSpPr>
          <p:cNvPr id="52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21" name="Adjustments may be made to increase or decrease resources and expenditures or shift resources to an activity or event on the critical path where needed.…   Adjustments may be made to increase or decrease resources and expenditures or shift resources to a" descr="Adjustments may be made to increase or decrease resources and expenditures or shift resources to an activity or event on the critical path where needed.…   Adjustments may be made to increase or decrease resources and expenditures or shift resources to an activity or event on the critical path where needed. -As a result of the ongoing monitoring of milestones, changes to plan may result, for example, recomputing of the critical path or revision to resource allocation plans. All changes must be documented. "/>
          <p:cNvPicPr>
            <a:picLocks noChangeAspect="0"/>
          </p:cNvPicPr>
          <p:nvPr/>
        </p:nvPicPr>
        <p:blipFill>
          <a:blip r:embed="rId2">
            <a:extLst/>
          </a:blip>
          <a:stretch>
            <a:fillRect/>
          </a:stretch>
        </p:blipFill>
        <p:spPr>
          <a:xfrm>
            <a:off x="715433" y="3958449"/>
            <a:ext cx="10182438" cy="2177373"/>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3" name="review the progress of the project to date and determine whether the project has met its stated objectives. By assessing the deliverables produced by the project to date, the Project Board determine whether the project is &quot;on track&quot; and ready to progress"/>
          <p:cNvSpPr txBox="1"/>
          <p:nvPr>
            <p:ph type="body" idx="1"/>
          </p:nvPr>
        </p:nvSpPr>
        <p:spPr>
          <a:prstGeom prst="rect">
            <a:avLst/>
          </a:prstGeom>
        </p:spPr>
        <p:txBody>
          <a:bodyPr/>
          <a:lstStyle/>
          <a:p>
            <a:pPr/>
          </a:p>
          <a:p>
            <a:pPr/>
            <a:r>
              <a:t>review the progress of the project to date and determine whether the project has met its stated objectives. By assessing the deliverables produced by the project to date, the Project Board determine whether the project is "on track" and ready to progress to the next phase within the project lifecycle.</a:t>
            </a:r>
          </a:p>
        </p:txBody>
      </p:sp>
      <p:sp>
        <p:nvSpPr>
          <p:cNvPr id="524" name="4-Phase Reviews"/>
          <p:cNvSpPr txBox="1"/>
          <p:nvPr>
            <p:ph type="title"/>
          </p:nvPr>
        </p:nvSpPr>
        <p:spPr>
          <a:prstGeom prst="rect">
            <a:avLst/>
          </a:prstGeom>
        </p:spPr>
        <p:txBody>
          <a:bodyPr/>
          <a:lstStyle/>
          <a:p>
            <a:pPr/>
            <a:r>
              <a:t>4-Phase Reviews</a:t>
            </a:r>
          </a:p>
        </p:txBody>
      </p:sp>
      <p:sp>
        <p:nvSpPr>
          <p:cNvPr id="52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7" name="2-  The  role  of HPMQC after  the execution phase  with  the appraisal   cost"/>
          <p:cNvSpPr txBox="1"/>
          <p:nvPr>
            <p:ph type="body" sz="quarter" idx="4294967295"/>
          </p:nvPr>
        </p:nvSpPr>
        <p:spPr>
          <a:xfrm>
            <a:off x="1524000" y="3602037"/>
            <a:ext cx="9144000" cy="1655763"/>
          </a:xfrm>
          <a:prstGeom prst="rect">
            <a:avLst/>
          </a:prstGeom>
          <a:gradFill>
            <a:gsLst>
              <a:gs pos="0">
                <a:srgbClr val="2F61BA"/>
              </a:gs>
              <a:gs pos="50000">
                <a:srgbClr val="3E70CA"/>
              </a:gs>
              <a:gs pos="100000">
                <a:srgbClr val="5F82CB"/>
              </a:gs>
            </a:gsLst>
            <a:path>
              <a:fillToRect l="49886" t="100216" r="50113" b="-216"/>
            </a:path>
          </a:gradFill>
          <a:ln w="9525">
            <a:round/>
          </a:ln>
          <a:effectLst>
            <a:reflection blurRad="0" stA="50000" stPos="0" endA="0" endPos="40000" dist="0" dir="5400000" fadeDir="5400000" sx="100000" sy="-100000" kx="0" ky="0" algn="bl" rotWithShape="0"/>
          </a:effectLst>
        </p:spPr>
        <p:txBody>
          <a:bodyPr/>
          <a:lstStyle>
            <a:lvl1pPr marL="0" indent="0" algn="ctr" defTabSz="704087">
              <a:spcBef>
                <a:spcPts val="0"/>
              </a:spcBef>
              <a:buSzTx/>
              <a:buFontTx/>
              <a:buNone/>
              <a:defRPr sz="4619">
                <a:solidFill>
                  <a:schemeClr val="accent4">
                    <a:lumOff val="12500"/>
                  </a:schemeClr>
                </a:solidFill>
                <a:latin typeface="Bodoni SvtyTwo ITC TT-Book"/>
                <a:ea typeface="Bodoni SvtyTwo ITC TT-Book"/>
                <a:cs typeface="Bodoni SvtyTwo ITC TT-Book"/>
                <a:sym typeface="Bodoni SvtyTwo ITC TT-Book"/>
              </a:defRPr>
            </a:lvl1pPr>
          </a:lstStyle>
          <a:p>
            <a:pPr/>
            <a:r>
              <a:t>2-  The  role  of HPMQC after  the execution phase  with  the appraisal   cost </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9" name="is to conduct a thorough review of the quality of the executed deliverables . This review will help identify any discrepancies or unexpected costs that may have occurred during the production process.…"/>
          <p:cNvSpPr txBox="1"/>
          <p:nvPr>
            <p:ph type="body" idx="1"/>
          </p:nvPr>
        </p:nvSpPr>
        <p:spPr>
          <a:prstGeom prst="rect">
            <a:avLst/>
          </a:prstGeom>
        </p:spPr>
        <p:txBody>
          <a:bodyPr/>
          <a:lstStyle/>
          <a:p>
            <a:pPr/>
            <a:r>
              <a:t>is to conduct a thorough review of the quality of the executed deliverables . This review will help identify any discrepancies or unexpected costs that may have occurred during the production process. </a:t>
            </a:r>
          </a:p>
          <a:p>
            <a:pPr/>
            <a:r>
              <a:t>Additionally, it is important to analyze the quality of the deliverables and assess if any rework or improvements are necessary, as this can also impact the overall cost appraisal. </a:t>
            </a:r>
          </a:p>
          <a:p>
            <a:pPr/>
            <a:r>
              <a:t>Additionally, it may be necessary to identify any areas where cost overruns occurred and implement measures to prevent similar issues in future projects. </a:t>
            </a:r>
          </a:p>
        </p:txBody>
      </p:sp>
      <p:sp>
        <p:nvSpPr>
          <p:cNvPr id="530" name="Double-click to edit"/>
          <p:cNvSpPr txBox="1"/>
          <p:nvPr>
            <p:ph type="title"/>
          </p:nvPr>
        </p:nvSpPr>
        <p:spPr>
          <a:prstGeom prst="rect">
            <a:avLst/>
          </a:prstGeom>
        </p:spPr>
        <p:txBody>
          <a:bodyPr/>
          <a:lstStyle/>
          <a:p>
            <a:pPr/>
          </a:p>
        </p:txBody>
      </p:sp>
      <p:sp>
        <p:nvSpPr>
          <p:cNvPr id="53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3" name="1-For each executed  deliverable, the HPMQC Review shall evaluate major components or subsystems as necessary to establish acceptable workmanship.…"/>
          <p:cNvSpPr txBox="1"/>
          <p:nvPr>
            <p:ph type="body" idx="1"/>
          </p:nvPr>
        </p:nvSpPr>
        <p:spPr>
          <a:prstGeom prst="rect">
            <a:avLst/>
          </a:prstGeom>
        </p:spPr>
        <p:txBody>
          <a:bodyPr/>
          <a:lstStyle/>
          <a:p>
            <a:pPr defTabSz="704087">
              <a:spcBef>
                <a:spcPts val="700"/>
              </a:spcBef>
              <a:defRPr sz="1770"/>
            </a:pPr>
            <a:r>
              <a:t>1-For each executed  deliverable, the HPMQC Review shall evaluate major components or subsystems as necessary to establish acceptable workmanship. </a:t>
            </a:r>
          </a:p>
          <a:p>
            <a:pPr defTabSz="704087">
              <a:spcBef>
                <a:spcPts val="700"/>
              </a:spcBef>
              <a:defRPr sz="1770"/>
            </a:pPr>
            <a:r>
              <a:t>2- Each HPMQC report will be a separate Deliverable with all applicable quality checklists completed and attached.</a:t>
            </a:r>
          </a:p>
          <a:p>
            <a:pPr defTabSz="704087">
              <a:spcBef>
                <a:spcPts val="700"/>
              </a:spcBef>
              <a:defRPr sz="1770"/>
            </a:pPr>
            <a:r>
              <a:t>3-HMPQA shall conduct scheduled QC reviews by following thePDQP, and the approved Quality Standards, and Quality Checklists. </a:t>
            </a:r>
          </a:p>
          <a:p>
            <a:pPr defTabSz="704087">
              <a:spcBef>
                <a:spcPts val="700"/>
              </a:spcBef>
              <a:defRPr sz="1770"/>
            </a:pPr>
            <a:r>
              <a:t>4- PDQP Quality Standards, and Quality Checklists will indicate the type of review expected, e.g. data analysis, schedule analysis, standards or process conformance analysis, and additional analysis based on subject matter expertise.  </a:t>
            </a:r>
          </a:p>
          <a:p>
            <a:pPr defTabSz="704087">
              <a:spcBef>
                <a:spcPts val="700"/>
              </a:spcBef>
              <a:defRPr sz="1770"/>
            </a:pPr>
            <a:r>
              <a:t>5-The completed checklists will be provided with the QC Deliverables and shall become input to the Quarterly QA Status and Improvements Report ,Project Assessment Report, and the Project Budget &amp; Schedule Variance Report</a:t>
            </a:r>
          </a:p>
        </p:txBody>
      </p:sp>
      <p:sp>
        <p:nvSpPr>
          <p:cNvPr id="534" name="The reviewing process of each executed  deliverable,"/>
          <p:cNvSpPr txBox="1"/>
          <p:nvPr>
            <p:ph type="title"/>
          </p:nvPr>
        </p:nvSpPr>
        <p:spPr>
          <a:prstGeom prst="rect">
            <a:avLst/>
          </a:prstGeom>
        </p:spPr>
        <p:txBody>
          <a:bodyPr/>
          <a:lstStyle>
            <a:lvl1pPr defTabSz="722376">
              <a:defRPr sz="3476"/>
            </a:lvl1pPr>
          </a:lstStyle>
          <a:p>
            <a:pPr/>
            <a:r>
              <a:t>The reviewing process of each executed  deliverable,</a:t>
            </a:r>
          </a:p>
        </p:txBody>
      </p:sp>
      <p:sp>
        <p:nvSpPr>
          <p:cNvPr id="53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7" name="the HPMQC and the PCOQ…"/>
          <p:cNvSpPr txBox="1"/>
          <p:nvPr>
            <p:ph type="body" sz="quarter" idx="4294967295"/>
          </p:nvPr>
        </p:nvSpPr>
        <p:spPr>
          <a:xfrm>
            <a:off x="3700284" y="3923560"/>
            <a:ext cx="7292047" cy="1794644"/>
          </a:xfrm>
          <a:prstGeom prst="rect">
            <a:avLst/>
          </a:prstGeom>
          <a:gradFill>
            <a:gsLst>
              <a:gs pos="0">
                <a:srgbClr val="2F61BA"/>
              </a:gs>
              <a:gs pos="50000">
                <a:srgbClr val="3E70CA"/>
              </a:gs>
              <a:gs pos="100000">
                <a:srgbClr val="5F82CB"/>
              </a:gs>
            </a:gsLst>
            <a:path>
              <a:fillToRect l="49886" t="100216" r="50113" b="-216"/>
            </a:path>
          </a:gradFill>
          <a:ln w="9525">
            <a:round/>
          </a:ln>
          <a:effectLst>
            <a:reflection blurRad="0" stA="50000" stPos="0" endA="0" endPos="40000" dist="0" dir="5400000" fadeDir="5400000" sx="100000" sy="-100000" kx="0" ky="0" algn="bl" rotWithShape="0"/>
          </a:effectLst>
        </p:spPr>
        <p:txBody>
          <a:bodyPr anchor="ctr"/>
          <a:lstStyle/>
          <a:p>
            <a:pPr marL="0" indent="0" algn="ctr" defTabSz="786384">
              <a:spcBef>
                <a:spcPts val="0"/>
              </a:spcBef>
              <a:buSzTx/>
              <a:buFontTx/>
              <a:buNone/>
              <a:defRPr sz="5160">
                <a:solidFill>
                  <a:schemeClr val="accent4">
                    <a:lumOff val="12500"/>
                  </a:schemeClr>
                </a:solidFill>
                <a:latin typeface="Bodoni SvtyTwo ITC TT-Book"/>
                <a:ea typeface="Bodoni SvtyTwo ITC TT-Book"/>
                <a:cs typeface="Bodoni SvtyTwo ITC TT-Book"/>
                <a:sym typeface="Bodoni SvtyTwo ITC TT-Book"/>
              </a:defRPr>
            </a:pPr>
            <a:r>
              <a:t>  the HPMQC and the PCOQ</a:t>
            </a:r>
          </a:p>
          <a:p>
            <a:pPr marL="0" indent="0" algn="ctr" defTabSz="786384">
              <a:spcBef>
                <a:spcPts val="0"/>
              </a:spcBef>
              <a:buSzTx/>
              <a:buFontTx/>
              <a:buNone/>
              <a:defRPr sz="5160">
                <a:solidFill>
                  <a:schemeClr val="accent4">
                    <a:lumOff val="12500"/>
                  </a:schemeClr>
                </a:solidFill>
                <a:latin typeface="Bodoni SvtyTwo ITC TT-Book"/>
                <a:ea typeface="Bodoni SvtyTwo ITC TT-Book"/>
                <a:cs typeface="Bodoni SvtyTwo ITC TT-Book"/>
                <a:sym typeface="Bodoni SvtyTwo ITC TT-Book"/>
              </a:defRPr>
            </a:pPr>
            <a:r>
              <a:t>(Keeping the quality issues )</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9" name="Appraisal costs are those associated with any activity meant to ensure high levels of quality across a process or organization. If a manufacturing plant hires a quality control specialist, and that person’s job is to review parts that come down the manuf"/>
          <p:cNvSpPr txBox="1"/>
          <p:nvPr>
            <p:ph type="body" idx="1"/>
          </p:nvPr>
        </p:nvSpPr>
        <p:spPr>
          <a:prstGeom prst="rect">
            <a:avLst/>
          </a:prstGeom>
        </p:spPr>
        <p:txBody>
          <a:bodyPr/>
          <a:lstStyle/>
          <a:p>
            <a:pPr/>
            <a:r>
              <a:t>Appraisal costs are those associated with any activity meant to ensure high levels of quality across a process or organization. If a manufacturing plant hires a quality control specialist, and that person’s job is to review parts that come down the manufacturing line and either return the work for correction or report the level of quality as a metric, then the salary of that person and any expenses related to his or her employment are appraisal costs. </a:t>
            </a:r>
          </a:p>
        </p:txBody>
      </p:sp>
      <p:sp>
        <p:nvSpPr>
          <p:cNvPr id="540" name="Double-click to edit"/>
          <p:cNvSpPr txBox="1"/>
          <p:nvPr>
            <p:ph type="title"/>
          </p:nvPr>
        </p:nvSpPr>
        <p:spPr>
          <a:prstGeom prst="rect">
            <a:avLst/>
          </a:prstGeom>
        </p:spPr>
        <p:txBody>
          <a:bodyPr/>
          <a:lstStyle/>
          <a:p>
            <a:pPr/>
          </a:p>
        </p:txBody>
      </p:sp>
      <p:sp>
        <p:nvSpPr>
          <p:cNvPr id="54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3" name="Appraisal costs are those associated with any activity meant to ensure high levels of quality across a process or organization. If a manufacturing plant hires a quality control specialist, and that person’s job is to review parts that come down the produ"/>
          <p:cNvSpPr txBox="1"/>
          <p:nvPr>
            <p:ph type="body" sz="half" idx="1"/>
          </p:nvPr>
        </p:nvSpPr>
        <p:spPr>
          <a:xfrm>
            <a:off x="1068281" y="2454523"/>
            <a:ext cx="10055438" cy="2272546"/>
          </a:xfrm>
          <a:prstGeom prst="rect">
            <a:avLst/>
          </a:prstGeom>
        </p:spPr>
        <p:txBody>
          <a:bodyPr/>
          <a:lstStyle/>
          <a:p>
            <a:pPr defTabSz="758951">
              <a:spcBef>
                <a:spcPts val="800"/>
              </a:spcBef>
              <a:defRPr sz="1909"/>
            </a:pPr>
          </a:p>
          <a:p>
            <a:pPr defTabSz="758951">
              <a:spcBef>
                <a:spcPts val="800"/>
              </a:spcBef>
              <a:defRPr sz="1909"/>
            </a:pPr>
            <a:r>
              <a:t>Appraisal costs are those associated with any activity meant to ensure high levels of quality across a process or organization. If a manufacturing plant hires a quality control specialist, and that person’s job is to review parts that come down the production process and either return the work for correction or report the level of quality, then the salary of that person and any expenses related to his or her employment are appraisal costs. </a:t>
            </a:r>
          </a:p>
          <a:p>
            <a:pPr defTabSz="758951">
              <a:spcBef>
                <a:spcPts val="800"/>
              </a:spcBef>
              <a:defRPr sz="1909"/>
            </a:pPr>
            <a:r>
              <a:t>In some cases, those expenses might also be considered prevention costs, but they would not be counted twice when calculating CoQ. </a:t>
            </a:r>
          </a:p>
        </p:txBody>
      </p:sp>
      <p:sp>
        <p:nvSpPr>
          <p:cNvPr id="544" name="Appraisal(evaluation) Costs"/>
          <p:cNvSpPr txBox="1"/>
          <p:nvPr>
            <p:ph type="title"/>
          </p:nvPr>
        </p:nvSpPr>
        <p:spPr>
          <a:prstGeom prst="rect">
            <a:avLst/>
          </a:prstGeom>
        </p:spPr>
        <p:txBody>
          <a:bodyPr/>
          <a:lstStyle/>
          <a:p>
            <a:pPr/>
            <a:r>
              <a:t>Appraisal(evaluation) Costs </a:t>
            </a:r>
          </a:p>
        </p:txBody>
      </p:sp>
      <p:sp>
        <p:nvSpPr>
          <p:cNvPr id="54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46" name="Image" descr="Image"/>
          <p:cNvPicPr>
            <a:picLocks noChangeAspect="1"/>
          </p:cNvPicPr>
          <p:nvPr/>
        </p:nvPicPr>
        <p:blipFill>
          <a:blip r:embed="rId2">
            <a:extLst/>
          </a:blip>
          <a:srcRect l="0" t="0" r="44386" b="0"/>
          <a:stretch>
            <a:fillRect/>
          </a:stretch>
        </p:blipFill>
        <p:spPr>
          <a:xfrm>
            <a:off x="3572066" y="5056899"/>
            <a:ext cx="5438487" cy="1422401"/>
          </a:xfrm>
          <a:prstGeom prst="rect">
            <a:avLst/>
          </a:prstGeom>
          <a:ln w="12700">
            <a:miter lim="400000"/>
          </a:ln>
        </p:spPr>
      </p:pic>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8" name="Quality cost is a HPMQC success factor"/>
          <p:cNvSpPr txBox="1"/>
          <p:nvPr>
            <p:ph type="title"/>
          </p:nvPr>
        </p:nvSpPr>
        <p:spPr>
          <a:xfrm>
            <a:off x="1903737" y="457805"/>
            <a:ext cx="9820604" cy="871285"/>
          </a:xfrm>
          <a:prstGeom prst="rect">
            <a:avLst/>
          </a:prstGeom>
        </p:spPr>
        <p:txBody>
          <a:bodyPr/>
          <a:lstStyle/>
          <a:p>
            <a:pPr/>
            <a:r>
              <a:t> Quality cost is a HPMQC success factor </a:t>
            </a:r>
          </a:p>
        </p:txBody>
      </p:sp>
      <p:sp>
        <p:nvSpPr>
          <p:cNvPr id="54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50" name="Image" descr="Image"/>
          <p:cNvPicPr>
            <a:picLocks noChangeAspect="1"/>
          </p:cNvPicPr>
          <p:nvPr/>
        </p:nvPicPr>
        <p:blipFill>
          <a:blip r:embed="rId2">
            <a:extLst/>
          </a:blip>
          <a:srcRect l="1332" t="4985" r="1332" b="2694"/>
          <a:stretch>
            <a:fillRect/>
          </a:stretch>
        </p:blipFill>
        <p:spPr>
          <a:xfrm>
            <a:off x="2735354" y="1775281"/>
            <a:ext cx="8157444" cy="4200739"/>
          </a:xfrm>
          <a:prstGeom prst="rect">
            <a:avLst/>
          </a:prstGeom>
          <a:ln w="12700">
            <a:miter lim="400000"/>
          </a:ln>
        </p:spPr>
      </p:pic>
      <p:pic>
        <p:nvPicPr>
          <p:cNvPr id="551" name="Line Line" descr="Line Line"/>
          <p:cNvPicPr>
            <a:picLocks noChangeAspect="0"/>
          </p:cNvPicPr>
          <p:nvPr/>
        </p:nvPicPr>
        <p:blipFill>
          <a:blip r:embed="rId3">
            <a:extLst/>
          </a:blip>
          <a:stretch>
            <a:fillRect/>
          </a:stretch>
        </p:blipFill>
        <p:spPr>
          <a:xfrm rot="11812709">
            <a:off x="5890352" y="3980284"/>
            <a:ext cx="3789239" cy="499190"/>
          </a:xfrm>
          <a:prstGeom prst="rect">
            <a:avLst/>
          </a:prstGeom>
        </p:spPr>
      </p:pic>
      <p:sp>
        <p:nvSpPr>
          <p:cNvPr id="553" name="Not taking the right corrective action"/>
          <p:cNvSpPr txBox="1"/>
          <p:nvPr/>
        </p:nvSpPr>
        <p:spPr>
          <a:xfrm rot="900000">
            <a:off x="6026225" y="4329256"/>
            <a:ext cx="3572767" cy="333088"/>
          </a:xfrm>
          <a:prstGeom prst="rect">
            <a:avLst/>
          </a:prstGeom>
          <a:solidFill>
            <a:srgbClr val="FF2600"/>
          </a:solidFill>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a:solidFill>
                  <a:srgbClr val="0096FF"/>
                </a:solidFill>
              </a:defRPr>
            </a:lvl1pPr>
          </a:lstStyle>
          <a:p>
            <a:pPr/>
            <a:r>
              <a:t>Not taking the right corrective action </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5" name="These costs can include not only the direct expenses associated with redoing the work or making modifications, but also the indirect costs such as lost productivity, wasted materials, and potential damage to the company's reputation.…"/>
          <p:cNvSpPr txBox="1"/>
          <p:nvPr>
            <p:ph type="body" sz="half" idx="1"/>
          </p:nvPr>
        </p:nvSpPr>
        <p:spPr>
          <a:xfrm>
            <a:off x="236490" y="2266113"/>
            <a:ext cx="5695543" cy="3588253"/>
          </a:xfrm>
          <a:prstGeom prst="rect">
            <a:avLst/>
          </a:prstGeom>
        </p:spPr>
        <p:txBody>
          <a:bodyPr/>
          <a:lstStyle/>
          <a:p>
            <a:pPr/>
            <a:r>
              <a:t>These costs can include not only the direct expenses associated with redoing the work or making modifications, but also the indirect costs such as lost productivity, wasted materials, and potential damage to the company's reputation. </a:t>
            </a:r>
          </a:p>
          <a:p>
            <a:pPr/>
            <a:r>
              <a:t>It is crucial for project  to minimize rework costs by ensuring proper planning, effective communication, and thorough quality control measures throughout the project lifecycle. </a:t>
            </a:r>
          </a:p>
        </p:txBody>
      </p:sp>
      <p:sp>
        <p:nvSpPr>
          <p:cNvPr id="556" name="Internal Failure Costs…"/>
          <p:cNvSpPr txBox="1"/>
          <p:nvPr>
            <p:ph type="title"/>
          </p:nvPr>
        </p:nvSpPr>
        <p:spPr>
          <a:xfrm>
            <a:off x="618146" y="865092"/>
            <a:ext cx="4932231" cy="1220159"/>
          </a:xfrm>
          <a:prstGeom prst="rect">
            <a:avLst/>
          </a:prstGeom>
        </p:spPr>
        <p:txBody>
          <a:bodyPr/>
          <a:lstStyle/>
          <a:p>
            <a:pPr defTabSz="539495">
              <a:defRPr sz="2596"/>
            </a:pPr>
            <a:r>
              <a:t> Internal Failure Costs</a:t>
            </a:r>
          </a:p>
          <a:p>
            <a:pPr defTabSz="539495">
              <a:defRPr sz="2596"/>
            </a:pPr>
            <a:r>
              <a:t>(Before dealing with the customers) </a:t>
            </a:r>
          </a:p>
        </p:txBody>
      </p:sp>
      <p:sp>
        <p:nvSpPr>
          <p:cNvPr id="55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58" name="These failure costs can include the expenses associated with product recalls, returns, and replacements.… These failure costs can include the expenses associated with product recalls, returns, and replacements. Additionally, they may bound  the costs of " descr="These failure costs can include the expenses associated with product recalls, returns, and replacements.… These failure costs can include the expenses associated with product recalls, returns, and replacements. Additionally, they may bound  the costs of legal actions or damage to the company's reputation due to customer dissatisfaction. "/>
          <p:cNvPicPr>
            <a:picLocks noChangeAspect="0"/>
          </p:cNvPicPr>
          <p:nvPr/>
        </p:nvPicPr>
        <p:blipFill>
          <a:blip r:embed="rId2">
            <a:extLst/>
          </a:blip>
          <a:stretch>
            <a:fillRect/>
          </a:stretch>
        </p:blipFill>
        <p:spPr>
          <a:xfrm>
            <a:off x="6040143" y="2196032"/>
            <a:ext cx="6159155" cy="3728416"/>
          </a:xfrm>
          <a:prstGeom prst="rect">
            <a:avLst/>
          </a:prstGeom>
          <a:effectLst>
            <a:outerShdw sx="100000" sy="100000" kx="0" ky="0" algn="b" rotWithShape="0" blurRad="190500" dist="101600" dir="5400000">
              <a:schemeClr val="accent5">
                <a:alpha val="49461"/>
              </a:schemeClr>
            </a:outerShdw>
          </a:effectLst>
        </p:spPr>
      </p:pic>
      <p:pic>
        <p:nvPicPr>
          <p:cNvPr id="559" name="External Failure Costs… External Failure Costs(After meeting  the customers) " descr="External Failure Costs… External Failure Costs(After meeting  the customers) "/>
          <p:cNvPicPr>
            <a:picLocks noChangeAspect="0"/>
          </p:cNvPicPr>
          <p:nvPr/>
        </p:nvPicPr>
        <p:blipFill>
          <a:blip r:embed="rId3">
            <a:extLst/>
          </a:blip>
          <a:stretch>
            <a:fillRect/>
          </a:stretch>
        </p:blipFill>
        <p:spPr>
          <a:xfrm>
            <a:off x="6342575" y="988729"/>
            <a:ext cx="4675499" cy="972885"/>
          </a:xfrm>
          <a:prstGeom prst="rect">
            <a:avLst/>
          </a:prstGeom>
          <a:effectLst>
            <a:outerShdw sx="100000" sy="100000" kx="0" ky="0" algn="b" rotWithShape="0" blurRad="190500" dist="101600" dir="5400000">
              <a:srgbClr val="941751"/>
            </a:outerShdw>
          </a:effectLst>
        </p:spPr>
      </p:pic>
      <p:sp>
        <p:nvSpPr>
          <p:cNvPr id="560" name="Text"/>
          <p:cNvSpPr txBox="1"/>
          <p:nvPr/>
        </p:nvSpPr>
        <p:spPr>
          <a:xfrm>
            <a:off x="17738766" y="6309458"/>
            <a:ext cx="451729"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2" name="Examples of the  (failure costs ) cost of poor quality-include:"/>
          <p:cNvSpPr txBox="1"/>
          <p:nvPr>
            <p:ph type="title"/>
          </p:nvPr>
        </p:nvSpPr>
        <p:spPr>
          <a:prstGeom prst="rect">
            <a:avLst/>
          </a:prstGeom>
        </p:spPr>
        <p:txBody>
          <a:bodyPr/>
          <a:lstStyle>
            <a:lvl1pPr defTabSz="539495">
              <a:defRPr sz="2596"/>
            </a:lvl1pPr>
          </a:lstStyle>
          <a:p>
            <a:pPr/>
            <a:r>
              <a:t>Examples of the  (failure costs ) cost of poor quality-include:</a:t>
            </a:r>
          </a:p>
        </p:txBody>
      </p:sp>
      <p:sp>
        <p:nvSpPr>
          <p:cNvPr id="563" name="Warranty work. This includes work that is performed on a product or application for free (or a reduced price) under a warranty.…"/>
          <p:cNvSpPr txBox="1"/>
          <p:nvPr>
            <p:ph type="body" sz="half" idx="1"/>
          </p:nvPr>
        </p:nvSpPr>
        <p:spPr>
          <a:prstGeom prst="rect">
            <a:avLst/>
          </a:prstGeom>
        </p:spPr>
        <p:txBody>
          <a:bodyPr/>
          <a:lstStyle/>
          <a:p>
            <a:pPr marL="397763" indent="-198881" defTabSz="795527">
              <a:spcBef>
                <a:spcPts val="800"/>
              </a:spcBef>
              <a:buSzPct val="100000"/>
              <a:buAutoNum type="arabicPeriod" startAt="1"/>
              <a:defRPr sz="2436"/>
            </a:pPr>
            <a:r>
              <a:rPr u="sng">
                <a:latin typeface="Bodoni SvtyTwo OS ITC TT-Bold"/>
                <a:ea typeface="Bodoni SvtyTwo OS ITC TT-Bold"/>
                <a:cs typeface="Bodoni SvtyTwo OS ITC TT-Bold"/>
                <a:sym typeface="Bodoni SvtyTwo OS ITC TT-Bold"/>
              </a:rPr>
              <a:t>Warranty work. </a:t>
            </a:r>
            <a:r>
              <a:t>This includes work that is performed on a product or application for free (or a reduced price) under a warranty.</a:t>
            </a:r>
          </a:p>
          <a:p>
            <a:pPr marL="397763" indent="-198881" defTabSz="795527">
              <a:spcBef>
                <a:spcPts val="800"/>
              </a:spcBef>
              <a:buSzPct val="100000"/>
              <a:buAutoNum type="arabicPeriod" startAt="1"/>
              <a:defRPr sz="2436"/>
            </a:pPr>
            <a:r>
              <a:t> </a:t>
            </a:r>
            <a:r>
              <a:rPr u="sng">
                <a:latin typeface="Bodoni SvtyTwo OS ITC TT-Bold"/>
                <a:ea typeface="Bodoni SvtyTwo OS ITC TT-Bold"/>
                <a:cs typeface="Bodoni SvtyTwo OS ITC TT-Bold"/>
                <a:sym typeface="Bodoni SvtyTwo OS ITC TT-Bold"/>
              </a:rPr>
              <a:t>Repairs / maintenance.</a:t>
            </a:r>
            <a:r>
              <a:t> This is work that is done to fix problems after the solution goes live.</a:t>
            </a:r>
          </a:p>
          <a:p>
            <a:pPr marL="397763" indent="-198881" defTabSz="795527">
              <a:spcBef>
                <a:spcPts val="800"/>
              </a:spcBef>
              <a:buSzPct val="100000"/>
              <a:buAutoNum type="arabicPeriod" startAt="1"/>
              <a:defRPr sz="2436"/>
            </a:pPr>
            <a:r>
              <a:rPr u="sng">
                <a:latin typeface="Bodoni SvtyTwo OS ITC TT-Bold"/>
                <a:ea typeface="Bodoni SvtyTwo OS ITC TT-Bold"/>
                <a:cs typeface="Bodoni SvtyTwo OS ITC TT-Bold"/>
                <a:sym typeface="Bodoni SvtyTwo OS ITC TT-Bold"/>
              </a:rPr>
              <a:t>Client dissatisfaction. </a:t>
            </a:r>
            <a:r>
              <a:t>If a solution is of poor quality, the client will not be happy and may not buy from you again at a later date. If the project is internal, the client may not want to use the project manager and team members on subsequent projects. </a:t>
            </a:r>
          </a:p>
        </p:txBody>
      </p:sp>
      <p:sp>
        <p:nvSpPr>
          <p:cNvPr id="56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65" name="The quality issues The quality issues " descr="The quality issues The quality issues "/>
          <p:cNvPicPr>
            <a:picLocks noChangeAspect="0"/>
          </p:cNvPicPr>
          <p:nvPr/>
        </p:nvPicPr>
        <p:blipFill>
          <a:blip r:embed="rId2">
            <a:extLst/>
          </a:blip>
          <a:stretch>
            <a:fillRect/>
          </a:stretch>
        </p:blipFill>
        <p:spPr>
          <a:xfrm>
            <a:off x="2355310" y="477623"/>
            <a:ext cx="8592999" cy="934714"/>
          </a:xfrm>
          <a:prstGeom prst="rect">
            <a:avLst/>
          </a:prstGeom>
          <a:effectLst>
            <a:outerShdw sx="100000" sy="100000" kx="0" ky="0" algn="b" rotWithShape="0" blurRad="190500" dist="101600" dir="5400000">
              <a:srgbClr val="941751"/>
            </a:outerShdw>
          </a:effectLst>
        </p:spPr>
      </p:pic>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7" name="Support staff.  Much of the effort and cost associated with a support staff is needed to maintain and support a solution because of problems, errors, questions, etc.…"/>
          <p:cNvSpPr txBox="1"/>
          <p:nvPr>
            <p:ph type="body" sz="half" idx="1"/>
          </p:nvPr>
        </p:nvSpPr>
        <p:spPr>
          <a:xfrm>
            <a:off x="2212598" y="765008"/>
            <a:ext cx="8465998" cy="2455463"/>
          </a:xfrm>
          <a:prstGeom prst="rect">
            <a:avLst/>
          </a:prstGeom>
        </p:spPr>
        <p:txBody>
          <a:bodyPr/>
          <a:lstStyle/>
          <a:p>
            <a:pPr marL="338327" indent="-169163" defTabSz="676655">
              <a:spcBef>
                <a:spcPts val="700"/>
              </a:spcBef>
              <a:buSzPct val="100000"/>
              <a:buAutoNum type="arabicPeriod" startAt="4"/>
              <a:defRPr sz="2072"/>
            </a:pPr>
            <a:r>
              <a:rPr>
                <a:latin typeface="Bodoni SvtyTwo OS ITC TT-Bold"/>
                <a:ea typeface="Bodoni SvtyTwo OS ITC TT-Bold"/>
                <a:cs typeface="Bodoni SvtyTwo OS ITC TT-Bold"/>
                <a:sym typeface="Bodoni SvtyTwo OS ITC TT-Bold"/>
              </a:rPr>
              <a:t>Support staff.  </a:t>
            </a:r>
            <a:r>
              <a:t>Much of the effort and cost associated with a support staff is needed to maintain and support a solution because of problems, errors, questions, etc.</a:t>
            </a:r>
          </a:p>
          <a:p>
            <a:pPr marL="338327" indent="-169163" defTabSz="676655">
              <a:spcBef>
                <a:spcPts val="700"/>
              </a:spcBef>
              <a:buSzPct val="100000"/>
              <a:buAutoNum type="arabicPeriod" startAt="4"/>
              <a:defRPr sz="2072"/>
            </a:pPr>
            <a:r>
              <a:rPr u="sng">
                <a:latin typeface="Bodoni SvtyTwo OS ITC TT-Bold"/>
                <a:ea typeface="Bodoni SvtyTwo OS ITC TT-Bold"/>
                <a:cs typeface="Bodoni SvtyTwo OS ITC TT-Bold"/>
                <a:sym typeface="Bodoni SvtyTwo OS ITC TT-Bold"/>
              </a:rPr>
              <a:t> Rework. </a:t>
            </a:r>
            <a:r>
              <a:t>This is work that is required to fix deliverables that you thought were already complete and correct. </a:t>
            </a:r>
          </a:p>
          <a:p>
            <a:pPr marL="338327" indent="-169163" defTabSz="676655">
              <a:spcBef>
                <a:spcPts val="700"/>
              </a:spcBef>
              <a:buSzPct val="100000"/>
              <a:buAutoNum type="arabicPeriod" startAt="4"/>
              <a:defRPr sz="2072"/>
            </a:pPr>
            <a:r>
              <a:rPr u="sng">
                <a:latin typeface="Bodoni SvtyTwo OS ITC TT-Bold"/>
                <a:ea typeface="Bodoni SvtyTwo OS ITC TT-Bold"/>
                <a:cs typeface="Bodoni SvtyTwo OS ITC TT-Bold"/>
                <a:sym typeface="Bodoni SvtyTwo OS ITC TT-Bold"/>
              </a:rPr>
              <a:t>Bad decisions.</a:t>
            </a:r>
            <a:r>
              <a:t> If there are errors in your systems you will end up making decisions based on bad information.</a:t>
            </a:r>
          </a:p>
        </p:txBody>
      </p:sp>
      <p:sp>
        <p:nvSpPr>
          <p:cNvPr id="56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69" name="Failure investigation. It takes time to troubleshoot and determine the cause of errors and defects that occur on the project.… Failure investigation. It takes time to troubleshoot and determine the cause of errors and defects that occur on the project. P" descr="Failure investigation. It takes time to troubleshoot and determine the cause of errors and defects that occur on the project.… Failure investigation. It takes time to troubleshoot and determine the cause of errors and defects that occur on the project. Poor morale. No one likes to work for an organization or a project that has poor processes or produces poor quality solutions. Costs of poor morale include increased absenteeism, higher turnover and less productivity from the staff."/>
          <p:cNvPicPr>
            <a:picLocks noChangeAspect="0"/>
          </p:cNvPicPr>
          <p:nvPr/>
        </p:nvPicPr>
        <p:blipFill>
          <a:blip r:embed="rId2">
            <a:extLst/>
          </a:blip>
          <a:stretch>
            <a:fillRect/>
          </a:stretch>
        </p:blipFill>
        <p:spPr>
          <a:xfrm>
            <a:off x="2149098" y="3178384"/>
            <a:ext cx="8592998" cy="2973059"/>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1" name="Uncontrolled changes"/>
          <p:cNvSpPr txBox="1"/>
          <p:nvPr>
            <p:ph type="title"/>
          </p:nvPr>
        </p:nvSpPr>
        <p:spPr>
          <a:prstGeom prst="rect">
            <a:avLst/>
          </a:prstGeom>
        </p:spPr>
        <p:txBody>
          <a:bodyPr/>
          <a:lstStyle/>
          <a:p>
            <a:pPr/>
            <a:r>
              <a:t>Uncontrolled changes </a:t>
            </a:r>
          </a:p>
        </p:txBody>
      </p:sp>
      <p:sp>
        <p:nvSpPr>
          <p:cNvPr id="572" name="Uncontrolled changes in the project are often referred to as process creep, scope creep, effort creep, or cost creep."/>
          <p:cNvSpPr txBox="1"/>
          <p:nvPr>
            <p:ph type="body" sz="half" idx="1"/>
          </p:nvPr>
        </p:nvSpPr>
        <p:spPr>
          <a:prstGeom prst="rect">
            <a:avLst/>
          </a:prstGeom>
        </p:spPr>
        <p:txBody>
          <a:bodyPr/>
          <a:lstStyle/>
          <a:p>
            <a:pPr/>
            <a:r>
              <a:t>Uncontrolled changes in the project are often referred to as process creep, scope creep, effort creep, or cost creep.</a:t>
            </a:r>
          </a:p>
        </p:txBody>
      </p:sp>
      <p:sp>
        <p:nvSpPr>
          <p:cNvPr id="57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76" name="The process of the HPMQC"/>
          <p:cNvSpPr txBox="1"/>
          <p:nvPr>
            <p:ph type="title" idx="4294967295"/>
          </p:nvPr>
        </p:nvSpPr>
        <p:spPr>
          <a:xfrm>
            <a:off x="2019300" y="2713179"/>
            <a:ext cx="9144000" cy="1292461"/>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nchor="b"/>
          <a:lstStyle>
            <a:lvl1pPr algn="just">
              <a:spcBef>
                <a:spcPts val="1000"/>
              </a:spcBef>
              <a:buFont typeface="Arial"/>
              <a:defRPr sz="2300">
                <a:latin typeface="Bodoni SvtyTwo ITC TT-Book"/>
                <a:ea typeface="Bodoni SvtyTwo ITC TT-Book"/>
                <a:cs typeface="Bodoni SvtyTwo ITC TT-Book"/>
                <a:sym typeface="Bodoni SvtyTwo ITC TT-Book"/>
              </a:defRPr>
            </a:lvl1pPr>
          </a:lstStyle>
          <a:p>
            <a:pPr/>
            <a:r>
              <a:t>The process of the HPMQC</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8" name="1-Discovering The quality issues"/>
          <p:cNvSpPr txBox="1"/>
          <p:nvPr>
            <p:ph type="body" sz="quarter" idx="4294967295"/>
          </p:nvPr>
        </p:nvSpPr>
        <p:spPr>
          <a:xfrm>
            <a:off x="3700284" y="3923560"/>
            <a:ext cx="7292047" cy="1794644"/>
          </a:xfrm>
          <a:prstGeom prst="rect">
            <a:avLst/>
          </a:prstGeom>
          <a:gradFill>
            <a:gsLst>
              <a:gs pos="0">
                <a:srgbClr val="2F61BA"/>
              </a:gs>
              <a:gs pos="50000">
                <a:srgbClr val="3E70CA"/>
              </a:gs>
              <a:gs pos="100000">
                <a:srgbClr val="5F82CB"/>
              </a:gs>
            </a:gsLst>
            <a:path>
              <a:fillToRect l="49886" t="100216" r="50113" b="-216"/>
            </a:path>
          </a:gradFill>
          <a:ln w="9525">
            <a:round/>
          </a:ln>
          <a:effectLst>
            <a:reflection blurRad="0" stA="50000" stPos="0" endA="0" endPos="40000" dist="0" dir="5400000" fadeDir="5400000" sx="100000" sy="-100000" kx="0" ky="0" algn="bl" rotWithShape="0"/>
          </a:effectLst>
        </p:spPr>
        <p:txBody>
          <a:bodyPr anchor="ctr"/>
          <a:lstStyle>
            <a:lvl1pPr marL="0" indent="0" algn="ctr" defTabSz="832104">
              <a:spcBef>
                <a:spcPts val="0"/>
              </a:spcBef>
              <a:buSzTx/>
              <a:buFontTx/>
              <a:buNone/>
              <a:defRPr sz="5460">
                <a:solidFill>
                  <a:schemeClr val="accent4">
                    <a:lumOff val="12500"/>
                  </a:schemeClr>
                </a:solidFill>
                <a:latin typeface="Bodoni SvtyTwo ITC TT-Book"/>
                <a:ea typeface="Bodoni SvtyTwo ITC TT-Book"/>
                <a:cs typeface="Bodoni SvtyTwo ITC TT-Book"/>
                <a:sym typeface="Bodoni SvtyTwo ITC TT-Book"/>
              </a:defRPr>
            </a:lvl1pPr>
          </a:lstStyle>
          <a:p>
            <a:pPr/>
            <a:r>
              <a:t>1-Discovering The quality issues  </a:t>
            </a: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0" name="1-assessing the deliverables produced"/>
          <p:cNvSpPr txBox="1"/>
          <p:nvPr>
            <p:ph type="title"/>
          </p:nvPr>
        </p:nvSpPr>
        <p:spPr>
          <a:xfrm>
            <a:off x="2668527" y="664524"/>
            <a:ext cx="8465998" cy="807714"/>
          </a:xfrm>
          <a:prstGeom prst="rect">
            <a:avLst/>
          </a:prstGeom>
        </p:spPr>
        <p:txBody>
          <a:bodyPr/>
          <a:lstStyle/>
          <a:p>
            <a:pPr defTabSz="850391">
              <a:defRPr sz="4092"/>
            </a:pPr>
            <a:r>
              <a:t> 1-assessing the</a:t>
            </a:r>
            <a:r>
              <a:rPr u="sng"/>
              <a:t> deliverables produced</a:t>
            </a:r>
            <a:r>
              <a:t> </a:t>
            </a:r>
          </a:p>
        </p:txBody>
      </p:sp>
      <p:sp>
        <p:nvSpPr>
          <p:cNvPr id="581" name="By assessing the deliverables produced by the project to date, the Project Board determines whether the project is &quot;on track&quot; and ready to progress to the next phase within the project lifecycle or not. So we need to determine the targets very carefully "/>
          <p:cNvSpPr txBox="1"/>
          <p:nvPr>
            <p:ph type="body" idx="1"/>
          </p:nvPr>
        </p:nvSpPr>
        <p:spPr>
          <a:xfrm>
            <a:off x="689928" y="1640942"/>
            <a:ext cx="11077814" cy="4213413"/>
          </a:xfrm>
          <a:prstGeom prst="rect">
            <a:avLst/>
          </a:prstGeom>
        </p:spPr>
        <p:txBody>
          <a:bodyPr/>
          <a:lstStyle/>
          <a:p>
            <a:pPr algn="l" defTabSz="457200">
              <a:lnSpc>
                <a:spcPct val="100000"/>
              </a:lnSpc>
              <a:spcBef>
                <a:spcPts val="0"/>
              </a:spcBef>
              <a:buFontTx/>
              <a:defRPr sz="2500">
                <a:solidFill>
                  <a:srgbClr val="002033"/>
                </a:solidFill>
                <a:latin typeface="Bodoni SvtyTwo ITC TT-Book"/>
                <a:ea typeface="Bodoni SvtyTwo ITC TT-Book"/>
                <a:cs typeface="Bodoni SvtyTwo ITC TT-Book"/>
                <a:sym typeface="Bodoni SvtyTwo ITC TT-Book"/>
              </a:defRPr>
            </a:pPr>
            <a:r>
              <a:t> By assessing the</a:t>
            </a:r>
            <a:r>
              <a:rPr u="sng">
                <a:latin typeface="Bodoni SvtyTwo ITC TT-Bold"/>
                <a:ea typeface="Bodoni SvtyTwo ITC TT-Bold"/>
                <a:cs typeface="Bodoni SvtyTwo ITC TT-Bold"/>
                <a:sym typeface="Bodoni SvtyTwo ITC TT-Bold"/>
              </a:rPr>
              <a:t> deliverables produced</a:t>
            </a:r>
            <a:r>
              <a:t> by the project to date, the Project Board determines whether the project is "on track" and ready to progress to the next phase within the project lifecycle or not. So we need to determine the targets very carefully as follows :</a:t>
            </a:r>
          </a:p>
          <a:p>
            <a:pPr algn="l" defTabSz="457200">
              <a:lnSpc>
                <a:spcPct val="100000"/>
              </a:lnSpc>
              <a:spcBef>
                <a:spcPts val="0"/>
              </a:spcBef>
              <a:buFontTx/>
              <a:defRPr sz="2500">
                <a:solidFill>
                  <a:srgbClr val="002033"/>
                </a:solidFill>
                <a:latin typeface="Bodoni SvtyTwo ITC TT-Book"/>
                <a:ea typeface="Bodoni SvtyTwo ITC TT-Book"/>
                <a:cs typeface="Bodoni SvtyTwo ITC TT-Book"/>
                <a:sym typeface="Bodoni SvtyTwo ITC TT-Book"/>
              </a:defRPr>
            </a:pPr>
          </a:p>
          <a:p>
            <a:pPr algn="l" defTabSz="457200">
              <a:lnSpc>
                <a:spcPct val="100000"/>
              </a:lnSpc>
              <a:spcBef>
                <a:spcPts val="0"/>
              </a:spcBef>
              <a:buFontTx/>
              <a:defRPr sz="2500">
                <a:solidFill>
                  <a:srgbClr val="002033"/>
                </a:solidFill>
                <a:latin typeface="Bodoni SvtyTwo ITC TT-Book"/>
                <a:ea typeface="Bodoni SvtyTwo ITC TT-Book"/>
                <a:cs typeface="Bodoni SvtyTwo ITC TT-Book"/>
                <a:sym typeface="Bodoni SvtyTwo ITC TT-Book"/>
              </a:defRPr>
            </a:pPr>
            <a:r>
              <a:t>1- </a:t>
            </a:r>
            <a:r>
              <a:rPr>
                <a:latin typeface="Bodoni SvtyTwo ITC TT-Bold"/>
                <a:ea typeface="Bodoni SvtyTwo ITC TT-Bold"/>
                <a:cs typeface="Bodoni SvtyTwo ITC TT-Bold"/>
                <a:sym typeface="Bodoni SvtyTwo ITC TT-Bold"/>
              </a:rPr>
              <a:t>Monitoring the performance</a:t>
            </a:r>
            <a:r>
              <a:t> of the PFS outcomes and controlling their changes. </a:t>
            </a:r>
          </a:p>
          <a:p>
            <a:pPr algn="l" defTabSz="457200">
              <a:lnSpc>
                <a:spcPct val="100000"/>
              </a:lnSpc>
              <a:spcBef>
                <a:spcPts val="0"/>
              </a:spcBef>
              <a:buFontTx/>
              <a:defRPr sz="2500">
                <a:solidFill>
                  <a:srgbClr val="002033"/>
                </a:solidFill>
                <a:latin typeface="Bodoni SvtyTwo ITC TT-Book"/>
                <a:ea typeface="Bodoni SvtyTwo ITC TT-Book"/>
                <a:cs typeface="Bodoni SvtyTwo ITC TT-Book"/>
                <a:sym typeface="Bodoni SvtyTwo ITC TT-Book"/>
              </a:defRPr>
            </a:pPr>
            <a:r>
              <a:t>2-</a:t>
            </a:r>
            <a:r>
              <a:rPr>
                <a:latin typeface="Bodoni SvtyTwo ITC TT-Bold"/>
                <a:ea typeface="Bodoni SvtyTwo ITC TT-Bold"/>
                <a:cs typeface="Bodoni SvtyTwo ITC TT-Bold"/>
                <a:sym typeface="Bodoni SvtyTwo ITC TT-Bold"/>
              </a:rPr>
              <a:t>Controlling the project quality plan </a:t>
            </a:r>
            <a:r>
              <a:t>ensures that all requested changes and recommending corrective actions on the deliverable outcomes </a:t>
            </a:r>
          </a:p>
          <a:p>
            <a:pPr algn="l" defTabSz="457200">
              <a:lnSpc>
                <a:spcPct val="100000"/>
              </a:lnSpc>
              <a:spcBef>
                <a:spcPts val="0"/>
              </a:spcBef>
              <a:buFontTx/>
              <a:defRPr sz="2500">
                <a:solidFill>
                  <a:srgbClr val="002033"/>
                </a:solidFill>
                <a:latin typeface="Bodoni SvtyTwo ITC TT-Book"/>
                <a:ea typeface="Bodoni SvtyTwo ITC TT-Book"/>
                <a:cs typeface="Bodoni SvtyTwo ITC TT-Book"/>
                <a:sym typeface="Bodoni SvtyTwo ITC TT-Book"/>
              </a:defRPr>
            </a:pPr>
            <a:r>
              <a:t>3-</a:t>
            </a:r>
            <a:r>
              <a:rPr>
                <a:latin typeface="Bodoni SvtyTwo ITC TT-Bold"/>
                <a:ea typeface="Bodoni SvtyTwo ITC TT-Bold"/>
                <a:cs typeface="Bodoni SvtyTwo ITC TT-Bold"/>
                <a:sym typeface="Bodoni SvtyTwo ITC TT-Bold"/>
              </a:rPr>
              <a:t>Managing the actual changes</a:t>
            </a:r>
            <a:r>
              <a:t> of the quality process that is related to outcomes when they occur and are integrated with the other control processes.</a:t>
            </a:r>
          </a:p>
        </p:txBody>
      </p:sp>
      <p:sp>
        <p:nvSpPr>
          <p:cNvPr id="58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85" name="2- knowing the standard of performance for each quality issue 2- knowing the standard of performance for each quality issue " descr="2- knowing the standard of performance for each quality issue 2- knowing the standard of performance for each quality issue "/>
          <p:cNvPicPr>
            <a:picLocks noChangeAspect="0"/>
          </p:cNvPicPr>
          <p:nvPr/>
        </p:nvPicPr>
        <p:blipFill>
          <a:blip r:embed="rId2">
            <a:extLst/>
          </a:blip>
          <a:stretch>
            <a:fillRect/>
          </a:stretch>
        </p:blipFill>
        <p:spPr>
          <a:xfrm>
            <a:off x="113653" y="938223"/>
            <a:ext cx="8592998" cy="934714"/>
          </a:xfrm>
          <a:prstGeom prst="rect">
            <a:avLst/>
          </a:prstGeom>
          <a:effectLst>
            <a:outerShdw sx="100000" sy="100000" kx="0" ky="0" algn="b" rotWithShape="0" blurRad="190500" dist="101600" dir="5400000">
              <a:srgbClr val="941751"/>
            </a:outerShdw>
          </a:effectLst>
        </p:spPr>
      </p:pic>
      <p:pic>
        <p:nvPicPr>
          <p:cNvPr id="586" name="It relates to collecting the standards of performance documented in the PDQP It relates to collecting the standards of performance documented in the PDQP" descr="It relates to collecting the standards of performance documented in the PDQP It relates to collecting the standards of performance documented in the PDQP"/>
          <p:cNvPicPr>
            <a:picLocks noChangeAspect="0"/>
          </p:cNvPicPr>
          <p:nvPr/>
        </p:nvPicPr>
        <p:blipFill>
          <a:blip r:embed="rId3">
            <a:extLst/>
          </a:blip>
          <a:stretch>
            <a:fillRect/>
          </a:stretch>
        </p:blipFill>
        <p:spPr>
          <a:xfrm>
            <a:off x="1311075" y="1938347"/>
            <a:ext cx="10591665" cy="1187096"/>
          </a:xfrm>
          <a:prstGeom prst="rect">
            <a:avLst/>
          </a:prstGeom>
          <a:effectLst>
            <a:outerShdw sx="100000" sy="100000" kx="0" ky="0" algn="b" rotWithShape="0" blurRad="190500" dist="101600" dir="5400000">
              <a:schemeClr val="accent5">
                <a:alpha val="49461"/>
              </a:schemeClr>
            </a:outerShdw>
          </a:effectLst>
        </p:spPr>
      </p:pic>
      <p:sp>
        <p:nvSpPr>
          <p:cNvPr id="587" name="Text"/>
          <p:cNvSpPr txBox="1"/>
          <p:nvPr/>
        </p:nvSpPr>
        <p:spPr>
          <a:xfrm>
            <a:off x="11556398" y="6309458"/>
            <a:ext cx="451729"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90" name="3- Plan and collect the right DATA"/>
          <p:cNvSpPr txBox="1"/>
          <p:nvPr>
            <p:ph type="title"/>
          </p:nvPr>
        </p:nvSpPr>
        <p:spPr>
          <a:xfrm>
            <a:off x="2620996" y="1201066"/>
            <a:ext cx="8780818" cy="590773"/>
          </a:xfrm>
          <a:prstGeom prst="rect">
            <a:avLst/>
          </a:prstGeom>
        </p:spPr>
        <p:txBody>
          <a:bodyPr/>
          <a:lstStyle>
            <a:lvl1pPr defTabSz="676655">
              <a:defRPr sz="3256"/>
            </a:lvl1pPr>
          </a:lstStyle>
          <a:p>
            <a:pPr/>
            <a:r>
              <a:t>3- Plan and collect the right DATA</a:t>
            </a:r>
          </a:p>
        </p:txBody>
      </p:sp>
      <p:sp>
        <p:nvSpPr>
          <p:cNvPr id="591" name="Planing  and Collecting Appropriate Data on the chosen “Control subject”— through inspection and testing in order to determine the actual performance of the execution  process at the mentioned critical milestones  or the quality level of characteristics "/>
          <p:cNvSpPr txBox="1"/>
          <p:nvPr>
            <p:ph type="body" sz="half" idx="1"/>
          </p:nvPr>
        </p:nvSpPr>
        <p:spPr>
          <a:xfrm>
            <a:off x="687531" y="1907061"/>
            <a:ext cx="11070938" cy="1699394"/>
          </a:xfrm>
          <a:prstGeom prst="rect">
            <a:avLst/>
          </a:prstGeom>
        </p:spPr>
        <p:txBody>
          <a:bodyPr/>
          <a:lstStyle/>
          <a:p>
            <a:pPr defTabSz="886968">
              <a:spcBef>
                <a:spcPts val="900"/>
              </a:spcBef>
              <a:defRPr sz="2716"/>
            </a:pPr>
            <a:r>
              <a:t> Planing  and Collecting Appropriate Data on the chosen “Control subject”— through inspection and testing in order to determine the actual performance of the </a:t>
            </a:r>
            <a:r>
              <a:rPr u="sng">
                <a:latin typeface="Bodoni SvtyTwo OS ITC TT-Bold"/>
                <a:ea typeface="Bodoni SvtyTwo OS ITC TT-Bold"/>
                <a:cs typeface="Bodoni SvtyTwo OS ITC TT-Bold"/>
                <a:sym typeface="Bodoni SvtyTwo OS ITC TT-Bold"/>
              </a:rPr>
              <a:t>execution  process</a:t>
            </a:r>
            <a:r>
              <a:t> at the mentioned critical </a:t>
            </a:r>
            <a:r>
              <a:rPr>
                <a:latin typeface="Bodoni SvtyTwo OS ITC TT-Bold"/>
                <a:ea typeface="Bodoni SvtyTwo OS ITC TT-Bold"/>
                <a:cs typeface="Bodoni SvtyTwo OS ITC TT-Bold"/>
                <a:sym typeface="Bodoni SvtyTwo OS ITC TT-Bold"/>
              </a:rPr>
              <a:t>milestones</a:t>
            </a:r>
            <a:r>
              <a:t>  or the </a:t>
            </a:r>
            <a:r>
              <a:rPr u="sng">
                <a:latin typeface="Bodoni SvtyTwo OS ITC TT-Bold"/>
                <a:ea typeface="Bodoni SvtyTwo OS ITC TT-Bold"/>
                <a:cs typeface="Bodoni SvtyTwo OS ITC TT-Bold"/>
                <a:sym typeface="Bodoni SvtyTwo OS ITC TT-Bold"/>
              </a:rPr>
              <a:t>quality level </a:t>
            </a:r>
            <a:r>
              <a:t>of characteristics of its outcomes. </a:t>
            </a:r>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3" name="The TECH. of the HPMQC"/>
          <p:cNvSpPr txBox="1"/>
          <p:nvPr>
            <p:ph type="title"/>
          </p:nvPr>
        </p:nvSpPr>
        <p:spPr>
          <a:xfrm>
            <a:off x="2867393" y="530930"/>
            <a:ext cx="8465998" cy="490062"/>
          </a:xfrm>
          <a:prstGeom prst="rect">
            <a:avLst/>
          </a:prstGeom>
        </p:spPr>
        <p:txBody>
          <a:bodyPr/>
          <a:lstStyle>
            <a:lvl1pPr defTabSz="512063">
              <a:defRPr sz="2464"/>
            </a:lvl1pPr>
          </a:lstStyle>
          <a:p>
            <a:pPr/>
            <a:r>
              <a:t>The TECH. of the HPMQC  </a:t>
            </a:r>
          </a:p>
        </p:txBody>
      </p:sp>
      <p:sp>
        <p:nvSpPr>
          <p:cNvPr id="594" name="1-Peer Reviews…"/>
          <p:cNvSpPr txBox="1"/>
          <p:nvPr>
            <p:ph type="body" sz="half" idx="1"/>
          </p:nvPr>
        </p:nvSpPr>
        <p:spPr>
          <a:xfrm>
            <a:off x="662367" y="1225610"/>
            <a:ext cx="9990113" cy="2034606"/>
          </a:xfrm>
          <a:prstGeom prst="rect">
            <a:avLst/>
          </a:prstGeom>
        </p:spPr>
        <p:txBody>
          <a:bodyPr/>
          <a:lstStyle/>
          <a:p>
            <a:pPr defTabSz="594359">
              <a:spcBef>
                <a:spcPts val="600"/>
              </a:spcBef>
              <a:defRPr sz="1819">
                <a:latin typeface="Bodoni SvtyTwo OS ITC TT-Bold"/>
                <a:ea typeface="Bodoni SvtyTwo OS ITC TT-Bold"/>
                <a:cs typeface="Bodoni SvtyTwo OS ITC TT-Bold"/>
                <a:sym typeface="Bodoni SvtyTwo OS ITC TT-Bold"/>
              </a:defRPr>
            </a:pPr>
            <a:r>
              <a:t>1-Peer Reviews</a:t>
            </a:r>
          </a:p>
          <a:p>
            <a:pPr defTabSz="594359">
              <a:spcBef>
                <a:spcPts val="600"/>
              </a:spcBef>
              <a:defRPr sz="1819"/>
            </a:pPr>
            <a:r>
              <a:t>Asking team members to review each other's deliverables to control the </a:t>
            </a:r>
            <a:r>
              <a:rPr u="sng">
                <a:latin typeface="Bodoni SvtyTwo OS ITC TT-Bold"/>
                <a:ea typeface="Bodoni SvtyTwo OS ITC TT-Bold"/>
                <a:cs typeface="Bodoni SvtyTwo OS ITC TT-Bold"/>
                <a:sym typeface="Bodoni SvtyTwo OS ITC TT-Bold"/>
              </a:rPr>
              <a:t>level of quality</a:t>
            </a:r>
            <a:r>
              <a:t> achieved by the project. Peer Reviews will also allow you to identify any quality issues early in the Execution phase of the project.</a:t>
            </a:r>
          </a:p>
          <a:p>
            <a:pPr defTabSz="594359">
              <a:spcBef>
                <a:spcPts val="600"/>
              </a:spcBef>
              <a:defRPr sz="1819">
                <a:latin typeface="Bodoni SvtyTwo OS ITC TT-Bold"/>
                <a:ea typeface="Bodoni SvtyTwo OS ITC TT-Bold"/>
                <a:cs typeface="Bodoni SvtyTwo OS ITC TT-Bold"/>
                <a:sym typeface="Bodoni SvtyTwo OS ITC TT-Bold"/>
              </a:defRPr>
            </a:pPr>
            <a:r>
              <a:t>2-Deliverable Reviews</a:t>
            </a:r>
          </a:p>
          <a:p>
            <a:pPr defTabSz="594359">
              <a:spcBef>
                <a:spcPts val="600"/>
              </a:spcBef>
              <a:defRPr sz="1819"/>
            </a:pPr>
            <a:r>
              <a:t>You can plan and perform formal r</a:t>
            </a:r>
            <a:r>
              <a:rPr>
                <a:latin typeface="Bodoni SvtyTwo OS ITC TT-Bold"/>
                <a:ea typeface="Bodoni SvtyTwo OS ITC TT-Bold"/>
                <a:cs typeface="Bodoni SvtyTwo OS ITC TT-Bold"/>
                <a:sym typeface="Bodoni SvtyTwo OS ITC TT-Bold"/>
              </a:rPr>
              <a:t>eviews of deliverables</a:t>
            </a:r>
            <a:r>
              <a:t> across the project to increase your likelihood of meeting the Quality Targets.  </a:t>
            </a:r>
          </a:p>
        </p:txBody>
      </p:sp>
      <p:sp>
        <p:nvSpPr>
          <p:cNvPr id="59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96" name="3-Documentation Reviews… 3-Documentation ReviewsDocumentation reviews are similar to deliverable reviews, except that they involve reviewing the project documentation produced by the project.4-Phase ReviewsAt the end of each project phase, you should rev" descr="3-Documentation Reviews… 3-Documentation ReviewsDocumentation reviews are similar to deliverable reviews, except that they involve reviewing the project documentation produced by the project.4-Phase ReviewsAt the end of each project phase, you should review the progress of the project to date and determine whether the project has met its stated objectives. "/>
          <p:cNvPicPr>
            <a:picLocks noChangeAspect="0"/>
          </p:cNvPicPr>
          <p:nvPr/>
        </p:nvPicPr>
        <p:blipFill>
          <a:blip r:embed="rId2">
            <a:extLst/>
          </a:blip>
          <a:stretch>
            <a:fillRect/>
          </a:stretch>
        </p:blipFill>
        <p:spPr>
          <a:xfrm>
            <a:off x="587552" y="3401334"/>
            <a:ext cx="10139743" cy="2017740"/>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99" name="4-sum up the gathered  data of  the   actual performance the chosen subject 4-sum up the gathered  data of  the   actual performance the chosen subject  " descr="4-sum up the gathered  data of  the   actual performance the chosen subject 4-sum up the gathered  data of  the   actual performance the chosen subject  "/>
          <p:cNvPicPr>
            <a:picLocks noChangeAspect="0"/>
          </p:cNvPicPr>
          <p:nvPr/>
        </p:nvPicPr>
        <p:blipFill>
          <a:blip r:embed="rId2">
            <a:extLst/>
          </a:blip>
          <a:stretch>
            <a:fillRect/>
          </a:stretch>
        </p:blipFill>
        <p:spPr>
          <a:xfrm>
            <a:off x="3510411" y="1361944"/>
            <a:ext cx="8592998" cy="934714"/>
          </a:xfrm>
          <a:prstGeom prst="rect">
            <a:avLst/>
          </a:prstGeom>
          <a:effectLst>
            <a:outerShdw sx="100000" sy="100000" kx="0" ky="0" algn="b" rotWithShape="0" blurRad="190500" dist="101600" dir="5400000">
              <a:srgbClr val="941751"/>
            </a:outerShdw>
          </a:effectLst>
        </p:spPr>
      </p:pic>
      <p:pic>
        <p:nvPicPr>
          <p:cNvPr id="600" name="Summarize Data of the  Actual Performance  and outcomes of the chosen “Control subject”—It relates to Providing answer to the questions:… Summarize Data of the  Actual Performance  and outcomes of the chosen “Control subject”—It relates to Providing answ" descr="Summarize Data of the  Actual Performance  and outcomes of the chosen “Control subject”—It relates to Providing answer to the questions:… Summarize Data of the  Actual Performance  and outcomes of the chosen “Control subject”—It relates to Providing answer to the questions: -“what can be learned from the collected data?” and -“Does the process conform to its quality goals?” The answer to this question is an understanding and a summary of the collected data in some meaningful graphical formats  "/>
          <p:cNvPicPr>
            <a:picLocks noChangeAspect="0"/>
          </p:cNvPicPr>
          <p:nvPr/>
        </p:nvPicPr>
        <p:blipFill>
          <a:blip r:embed="rId3">
            <a:extLst/>
          </a:blip>
          <a:stretch>
            <a:fillRect/>
          </a:stretch>
        </p:blipFill>
        <p:spPr>
          <a:xfrm>
            <a:off x="1682467" y="3192445"/>
            <a:ext cx="10214755" cy="2386837"/>
          </a:xfrm>
          <a:prstGeom prst="rect">
            <a:avLst/>
          </a:prstGeom>
          <a:effectLst>
            <a:outerShdw sx="100000" sy="100000" kx="0" ky="0" algn="b" rotWithShape="0" blurRad="190500" dist="101600" dir="5400000">
              <a:schemeClr val="accent5">
                <a:alpha val="49461"/>
              </a:schemeClr>
            </a:outerShdw>
          </a:effectLst>
        </p:spPr>
      </p:pic>
      <p:sp>
        <p:nvSpPr>
          <p:cNvPr id="601" name="Text"/>
          <p:cNvSpPr txBox="1"/>
          <p:nvPr/>
        </p:nvSpPr>
        <p:spPr>
          <a:xfrm>
            <a:off x="11759598" y="7343661"/>
            <a:ext cx="451729"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b="1" sz="2700">
                <a:solidFill>
                  <a:srgbClr val="941100"/>
                </a:solidFill>
              </a:defRPr>
            </a:lvl1pPr>
          </a:lstStyle>
          <a:p>
            <a:pPr/>
            <a:fld id="{86CB4B4D-7CA3-9044-876B-883B54F8677D}" type="slidenum"/>
          </a:p>
        </p:txBody>
      </p:sp>
      <p:sp>
        <p:nvSpPr>
          <p:cNvPr id="602" name="Text"/>
          <p:cNvSpPr txBox="1"/>
          <p:nvPr/>
        </p:nvSpPr>
        <p:spPr>
          <a:xfrm>
            <a:off x="10208545" y="9940651"/>
            <a:ext cx="451729"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b="1" sz="2700">
                <a:solidFill>
                  <a:srgbClr val="941100"/>
                </a:solidFill>
              </a:defRPr>
            </a:lvl1pPr>
          </a:lstStyle>
          <a:p>
            <a:pPr/>
            <a:fld id="{86CB4B4D-7CA3-9044-876B-883B54F8677D}" type="slidenum"/>
          </a:p>
        </p:txBody>
      </p:sp>
      <p:sp>
        <p:nvSpPr>
          <p:cNvPr id="603" name="Text"/>
          <p:cNvSpPr txBox="1"/>
          <p:nvPr/>
        </p:nvSpPr>
        <p:spPr>
          <a:xfrm>
            <a:off x="11759598" y="7343661"/>
            <a:ext cx="451729"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06" name="5- Compare Actual Performance and outcomes  to original quality  Standards"/>
          <p:cNvSpPr txBox="1"/>
          <p:nvPr>
            <p:ph type="title" idx="4294967295"/>
          </p:nvPr>
        </p:nvSpPr>
        <p:spPr>
          <a:xfrm>
            <a:off x="3404757" y="1107337"/>
            <a:ext cx="9486050"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defTabSz="484631">
              <a:defRPr b="1" sz="2332">
                <a:solidFill>
                  <a:schemeClr val="accent5">
                    <a:satOff val="-3547"/>
                    <a:lumOff val="-10352"/>
                  </a:schemeClr>
                </a:solidFill>
                <a:latin typeface="Carlito"/>
                <a:ea typeface="Carlito"/>
                <a:cs typeface="Carlito"/>
                <a:sym typeface="Carlito"/>
              </a:defRPr>
            </a:lvl1pPr>
          </a:lstStyle>
          <a:p>
            <a:pPr/>
            <a:r>
              <a:t>5- Compare Actual Performance and outcomes  to original quality  Standards </a:t>
            </a:r>
          </a:p>
        </p:txBody>
      </p:sp>
      <p:pic>
        <p:nvPicPr>
          <p:cNvPr id="607" name="The act of comparing the actual performance and outcomes  of the chosen “Control subject” to standards is often seen as the role of the quality control function with the enterprise business called on to carry out any or all of the following activities:… " descr="The act of comparing the actual performance and outcomes  of the chosen “Control subject” to standards is often seen as the role of the quality control function with the enterprise business called on to carry out any or all of the following activities:…  The act of comparing the actual performance and outcomes  of the chosen “Control subject” to standards is often seen as the role of the quality control function with the enterprise business called on to carry out any or all of the following activities: 1. Compare the actual quality performance to the quality goal. 2. Interpret the observed difference; determine if there is conformance to the PDQP(Having the quality issues -nonconformance -)  "/>
          <p:cNvPicPr>
            <a:picLocks noChangeAspect="0"/>
          </p:cNvPicPr>
          <p:nvPr/>
        </p:nvPicPr>
        <p:blipFill>
          <a:blip r:embed="rId2">
            <a:extLst/>
          </a:blip>
          <a:stretch>
            <a:fillRect/>
          </a:stretch>
        </p:blipFill>
        <p:spPr>
          <a:xfrm>
            <a:off x="1372294" y="2446213"/>
            <a:ext cx="10312071" cy="3488185"/>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10" name="6—Assess the Apprising cost of  Quality issues  against  the benefits of providing a quality solution. 6—Assess the Apprising cost of  Quality issues  against  the benefits of providing a quality solution. " descr="6—Assess the Apprising cost of  Quality issues  against  the benefits of providing a quality solution. 6—Assess the Apprising cost of  Quality issues  against  the benefits of providing a quality solution. "/>
          <p:cNvPicPr>
            <a:picLocks noChangeAspect="0"/>
          </p:cNvPicPr>
          <p:nvPr/>
        </p:nvPicPr>
        <p:blipFill>
          <a:blip r:embed="rId2">
            <a:extLst/>
          </a:blip>
          <a:stretch>
            <a:fillRect/>
          </a:stretch>
        </p:blipFill>
        <p:spPr>
          <a:xfrm>
            <a:off x="3510411" y="1361944"/>
            <a:ext cx="8592998" cy="934714"/>
          </a:xfrm>
          <a:prstGeom prst="rect">
            <a:avLst/>
          </a:prstGeom>
          <a:effectLst>
            <a:outerShdw sx="100000" sy="100000" kx="0" ky="0" algn="b" rotWithShape="0" blurRad="190500" dist="101600" dir="5400000">
              <a:srgbClr val="941751"/>
            </a:outerShdw>
          </a:effectLst>
        </p:spPr>
      </p:pic>
      <p:pic>
        <p:nvPicPr>
          <p:cNvPr id="611" name="sum up the gathered  data of  the   actual performance the chosen subject sum up the gathered  data of  the   actual performance the chosen subject  " descr="sum up the gathered  data of  the   actual performance the chosen subject sum up the gathered  data of  the   actual performance the chosen subject  "/>
          <p:cNvPicPr>
            <a:picLocks noChangeAspect="0"/>
          </p:cNvPicPr>
          <p:nvPr/>
        </p:nvPicPr>
        <p:blipFill>
          <a:blip r:embed="rId3">
            <a:extLst/>
          </a:blip>
          <a:stretch>
            <a:fillRect/>
          </a:stretch>
        </p:blipFill>
        <p:spPr>
          <a:xfrm>
            <a:off x="2632516" y="2519876"/>
            <a:ext cx="8592998" cy="717773"/>
          </a:xfrm>
          <a:prstGeom prst="rect">
            <a:avLst/>
          </a:prstGeom>
          <a:effectLst>
            <a:outerShdw sx="100000" sy="100000" kx="0" ky="0" algn="b" rotWithShape="0" blurRad="190500" dist="101600" dir="5400000">
              <a:srgbClr val="941751"/>
            </a:outerShdw>
          </a:effectLst>
        </p:spPr>
      </p:pic>
      <p:pic>
        <p:nvPicPr>
          <p:cNvPr id="612" name="Summarize Data of the  Actual Performance  and outcomes of the chosen “Control subject”—It relates to Providing answer to the questions:… Summarize Data of the  Actual Performance  and outcomes of the chosen “Control subject”—It relates to Providing answ" descr="Summarize Data of the  Actual Performance  and outcomes of the chosen “Control subject”—It relates to Providing answer to the questions:… Summarize Data of the  Actual Performance  and outcomes of the chosen “Control subject”—It relates to Providing answer to the questions: -“what can be learned from the collected data?” and -“Does the process conform to its quality goals?” The answer to this question is an understanding and a summary of the collected data in some meaningful graphical formats  "/>
          <p:cNvPicPr>
            <a:picLocks noChangeAspect="0"/>
          </p:cNvPicPr>
          <p:nvPr/>
        </p:nvPicPr>
        <p:blipFill>
          <a:blip r:embed="rId4">
            <a:extLst/>
          </a:blip>
          <a:stretch>
            <a:fillRect/>
          </a:stretch>
        </p:blipFill>
        <p:spPr>
          <a:xfrm>
            <a:off x="1009367" y="3633924"/>
            <a:ext cx="10214755" cy="2386837"/>
          </a:xfrm>
          <a:prstGeom prst="rect">
            <a:avLst/>
          </a:prstGeom>
          <a:effectLst>
            <a:outerShdw sx="100000" sy="100000" kx="0" ky="0" algn="b" rotWithShape="0" blurRad="190500" dist="101600" dir="5400000">
              <a:schemeClr val="accent5">
                <a:alpha val="49461"/>
              </a:schemeClr>
            </a:outerShdw>
          </a:effectLst>
        </p:spPr>
      </p:pic>
      <p:sp>
        <p:nvSpPr>
          <p:cNvPr id="613" name="Text"/>
          <p:cNvSpPr txBox="1"/>
          <p:nvPr/>
        </p:nvSpPr>
        <p:spPr>
          <a:xfrm>
            <a:off x="11759598" y="7343661"/>
            <a:ext cx="451729"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b="1" sz="2700">
                <a:solidFill>
                  <a:srgbClr val="941100"/>
                </a:solidFill>
              </a:defRPr>
            </a:lvl1pPr>
          </a:lstStyle>
          <a:p>
            <a:pPr/>
            <a:fld id="{86CB4B4D-7CA3-9044-876B-883B54F8677D}" type="slidenum"/>
          </a:p>
        </p:txBody>
      </p:sp>
      <p:sp>
        <p:nvSpPr>
          <p:cNvPr id="614" name="Text"/>
          <p:cNvSpPr txBox="1"/>
          <p:nvPr/>
        </p:nvSpPr>
        <p:spPr>
          <a:xfrm>
            <a:off x="10208545" y="9940651"/>
            <a:ext cx="451729" cy="43486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b="1" sz="2700">
                <a:solidFill>
                  <a:srgbClr val="941100"/>
                </a:solidFill>
              </a:defRPr>
            </a:lvl1pPr>
          </a:lstStyle>
          <a:p>
            <a:pPr/>
            <a:fld id="{86CB4B4D-7CA3-9044-876B-883B54F8677D}" type="slidenum"/>
          </a:p>
        </p:txBody>
      </p:sp>
      <p:sp>
        <p:nvSpPr>
          <p:cNvPr id="615" name="Text"/>
          <p:cNvSpPr txBox="1"/>
          <p:nvPr/>
        </p:nvSpPr>
        <p:spPr>
          <a:xfrm>
            <a:off x="11759598" y="7343661"/>
            <a:ext cx="451729"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18" name="By Building  a quality solution  By Building  a quality solution" descr="By Building  a quality solution  By Building  a quality solution"/>
          <p:cNvPicPr>
            <a:picLocks noChangeAspect="0"/>
          </p:cNvPicPr>
          <p:nvPr/>
        </p:nvPicPr>
        <p:blipFill>
          <a:blip r:embed="rId2">
            <a:extLst/>
          </a:blip>
          <a:stretch>
            <a:fillRect/>
          </a:stretch>
        </p:blipFill>
        <p:spPr>
          <a:xfrm>
            <a:off x="2363727" y="773903"/>
            <a:ext cx="8592998" cy="934714"/>
          </a:xfrm>
          <a:prstGeom prst="rect">
            <a:avLst/>
          </a:prstGeom>
          <a:effectLst>
            <a:outerShdw sx="100000" sy="100000" kx="0" ky="0" algn="b" rotWithShape="0" blurRad="190500" dist="101600" dir="5400000">
              <a:srgbClr val="941751"/>
            </a:outerShdw>
          </a:effectLst>
        </p:spPr>
      </p:pic>
      <p:pic>
        <p:nvPicPr>
          <p:cNvPr id="619" name="It costs money and time to build a quality solution. You may think that it is cheaper to leave the quality steps out, but this is usually not the case.… It costs money and time to build a quality solution. You may think that it is cheaper to leave the qu" descr="It costs money and time to build a quality solution. You may think that it is cheaper to leave the quality steps out, but this is usually not the case.… It costs money and time to build a quality solution. You may think that it is cheaper to leave the quality steps out, but this is usually not the case. It is important to recognize that there is also a cost to having poor quality. These costs may not be clear  when the project is progressing, but should definitely be taken into account as part of the full life cycle cost of the solution being delivered. "/>
          <p:cNvPicPr>
            <a:picLocks noChangeAspect="0"/>
          </p:cNvPicPr>
          <p:nvPr/>
        </p:nvPicPr>
        <p:blipFill>
          <a:blip r:embed="rId3">
            <a:extLst/>
          </a:blip>
          <a:stretch>
            <a:fillRect/>
          </a:stretch>
        </p:blipFill>
        <p:spPr>
          <a:xfrm>
            <a:off x="821642" y="1725239"/>
            <a:ext cx="11015748" cy="2958838"/>
          </a:xfrm>
          <a:prstGeom prst="rect">
            <a:avLst/>
          </a:prstGeom>
          <a:effectLst>
            <a:outerShdw sx="100000" sy="100000" kx="0" ky="0" algn="b" rotWithShape="0" blurRad="190500" dist="101600" dir="5400000">
              <a:schemeClr val="accent5">
                <a:alpha val="49461"/>
              </a:schemeClr>
            </a:outerShdw>
          </a:effectLst>
        </p:spPr>
      </p:pic>
      <p:sp>
        <p:nvSpPr>
          <p:cNvPr id="620" name="Whereas many of the costs of quality show up in the project, life cycle of the solution. The benefits of quality  may include:"/>
          <p:cNvSpPr txBox="1"/>
          <p:nvPr>
            <p:ph type="body" sz="quarter" idx="1"/>
          </p:nvPr>
        </p:nvSpPr>
        <p:spPr>
          <a:xfrm>
            <a:off x="2096517" y="4926565"/>
            <a:ext cx="8465998" cy="1202543"/>
          </a:xfrm>
          <a:prstGeom prst="rect">
            <a:avLst/>
          </a:prstGeom>
        </p:spPr>
        <p:txBody>
          <a:bodyPr/>
          <a:lstStyle>
            <a:lvl1pPr defTabSz="905255">
              <a:spcBef>
                <a:spcPts val="900"/>
              </a:spcBef>
              <a:defRPr sz="2772">
                <a:latin typeface="Bodoni SvtyTwo OS ITC TT-Book"/>
                <a:ea typeface="Bodoni SvtyTwo OS ITC TT-Book"/>
                <a:cs typeface="Bodoni SvtyTwo OS ITC TT-Book"/>
                <a:sym typeface="Bodoni SvtyTwo OS ITC TT-Book"/>
              </a:defRPr>
            </a:lvl1pPr>
          </a:lstStyle>
          <a:p>
            <a:pPr/>
            <a:r>
              <a:t>Whereas many of the costs of quality show up in the project, life cycle of the solution. The benefits of quality  may include:</a:t>
            </a:r>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2" name="· Increased client satisfaction. Fewer defects mean that the client will be more satisfied. Higher service quality will also make the client experience much more pleasant. If you are in a “for-profit” business, this will result in goodwill and may transl"/>
          <p:cNvSpPr txBox="1"/>
          <p:nvPr>
            <p:ph type="body" sz="half" idx="1"/>
          </p:nvPr>
        </p:nvSpPr>
        <p:spPr>
          <a:xfrm>
            <a:off x="2048351" y="641013"/>
            <a:ext cx="9532020" cy="2713801"/>
          </a:xfrm>
          <a:prstGeom prst="rect">
            <a:avLst/>
          </a:prstGeom>
        </p:spPr>
        <p:txBody>
          <a:bodyPr/>
          <a:lstStyle/>
          <a:p>
            <a:pPr marL="338327" indent="-169163" defTabSz="676655">
              <a:spcBef>
                <a:spcPts val="700"/>
              </a:spcBef>
              <a:buSzPct val="100000"/>
              <a:buAutoNum type="arabicPeriod" startAt="1"/>
              <a:defRPr sz="2072"/>
            </a:pPr>
            <a:r>
              <a:rPr u="sng">
                <a:latin typeface="Bodoni SvtyTwo OS ITC TT-Bold"/>
                <a:ea typeface="Bodoni SvtyTwo OS ITC TT-Bold"/>
                <a:cs typeface="Bodoni SvtyTwo OS ITC TT-Bold"/>
                <a:sym typeface="Bodoni SvtyTwo OS ITC TT-Bold"/>
              </a:rPr>
              <a:t>· Increased client satisfaction. </a:t>
            </a:r>
            <a:r>
              <a:t>Fewer defects mean that the client will be more satisfied. Higher service quality will also make the client experience much more pleasant. If you are in a “for-profit” business, this will result in goodwill and may translate into additional sales, or higher margins on future products.</a:t>
            </a:r>
          </a:p>
          <a:p>
            <a:pPr marL="338327" indent="-169163" defTabSz="676655">
              <a:spcBef>
                <a:spcPts val="700"/>
              </a:spcBef>
              <a:buSzPct val="100000"/>
              <a:buAutoNum type="arabicPeriod" startAt="1"/>
              <a:defRPr sz="2072"/>
            </a:pPr>
            <a:r>
              <a:rPr u="sng">
                <a:latin typeface="Bodoni SvtyTwo OS ITC TT-Bold"/>
                <a:ea typeface="Bodoni SvtyTwo OS ITC TT-Bold"/>
                <a:cs typeface="Bodoni SvtyTwo OS ITC TT-Bold"/>
                <a:sym typeface="Bodoni SvtyTwo OS ITC TT-Bold"/>
              </a:rPr>
              <a:t>·Higher productivity. </a:t>
            </a:r>
            <a:r>
              <a:t>Fixing errors and reworking previously-completed deliverables are a drain on productivity. In fact, they contribute to negative productivity.</a:t>
            </a:r>
          </a:p>
          <a:p>
            <a:pPr indent="169163" defTabSz="676655">
              <a:spcBef>
                <a:spcPts val="700"/>
              </a:spcBef>
              <a:defRPr sz="2072"/>
            </a:pPr>
            <a:r>
              <a:t> If the deliverables are produced with higher quality and less rework, the overall project productivity will go up.</a:t>
            </a:r>
          </a:p>
        </p:txBody>
      </p:sp>
      <p:sp>
        <p:nvSpPr>
          <p:cNvPr id="62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24" name="· Lower costs / shorter duration. Although there is an initial higher cost to a quality process, this is more than made up with less rework toward the end of the project. This will save time and cost on the project.… · Lower costs / shorter duration. Alt" descr="· Lower costs / shorter duration. Although there is an initial higher cost to a quality process, this is more than made up with less rework toward the end of the project. This will save time and cost on the project.… · Lower costs / shorter duration. Although there is an initial higher cost to a quality process, this is more than made up with less rework toward the end of the project. This will save time and cost on the project.· Higher project team morale. Team morale suffers if there are many errors uncovered during the project. People feel bad when errors are uncovered and it can be frustrating to have to correct errors repeatedly. Team morale will rise (or at least hold steady) if deliverables are created with fewer errors the first time.· Fewer errors / defects. Higher quality shows up over the life of the solution with fewer defects and errors. If you are producing a product for sale in the marketplace, higher quality means fewer returns, less warranty work, fewer repairs, etc. If you are creating a long-term solution, this means less support and maintenance problems over the life cycle.  "/>
          <p:cNvPicPr>
            <a:picLocks noChangeAspect="0"/>
          </p:cNvPicPr>
          <p:nvPr/>
        </p:nvPicPr>
        <p:blipFill>
          <a:blip r:embed="rId2">
            <a:extLst/>
          </a:blip>
          <a:stretch>
            <a:fillRect/>
          </a:stretch>
        </p:blipFill>
        <p:spPr>
          <a:xfrm>
            <a:off x="1602661" y="3324017"/>
            <a:ext cx="10097767" cy="2840801"/>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6" name="The outcome of the HPMQA and HPMQC actions is a set of quality results. These results describe the overall status of the project  as well as the current quality level of the deliverables produced by the project (…"/>
          <p:cNvSpPr txBox="1"/>
          <p:nvPr>
            <p:ph type="body" idx="1"/>
          </p:nvPr>
        </p:nvSpPr>
        <p:spPr>
          <a:prstGeom prst="rect">
            <a:avLst/>
          </a:prstGeom>
        </p:spPr>
        <p:txBody>
          <a:bodyPr/>
          <a:lstStyle/>
          <a:p>
            <a:pPr defTabSz="804672">
              <a:spcBef>
                <a:spcPts val="800"/>
              </a:spcBef>
              <a:defRPr sz="2024"/>
            </a:pPr>
            <a:r>
              <a:t>The outcome of the HPMQA and HPMQC actions is a set of quality results. These results describe the overall status of the project  as well as the current quality level of the deliverables produced by the project ( </a:t>
            </a:r>
          </a:p>
          <a:p>
            <a:pPr defTabSz="804672">
              <a:spcBef>
                <a:spcPts val="800"/>
              </a:spcBef>
              <a:defRPr sz="2024"/>
            </a:pPr>
            <a:r>
              <a:t>1-</a:t>
            </a:r>
            <a:r>
              <a:rPr u="sng"/>
              <a:t>The PDQP Manager </a:t>
            </a:r>
            <a:r>
              <a:rPr u="sng">
                <a:latin typeface="Bodoni SvtyTwo ITC TT-Bold"/>
                <a:ea typeface="Bodoni SvtyTwo ITC TT-Bold"/>
                <a:cs typeface="Bodoni SvtyTwo ITC TT-Bold"/>
                <a:sym typeface="Bodoni SvtyTwo ITC TT-Bold"/>
              </a:rPr>
              <a:t>reviews</a:t>
            </a:r>
            <a:r>
              <a:t> the results and determines whether any actions are required to correct quality issues. If any change to the project is required, then the PDQP Manager completes a </a:t>
            </a:r>
            <a:r>
              <a:rPr u="sng">
                <a:latin typeface="Bodoni SvtyTwo ITC TT-Bold"/>
                <a:ea typeface="Bodoni SvtyTwo ITC TT-Bold"/>
                <a:cs typeface="Bodoni SvtyTwo ITC TT-Bold"/>
                <a:sym typeface="Bodoni SvtyTwo ITC TT-Bold"/>
              </a:rPr>
              <a:t>Change Request</a:t>
            </a:r>
            <a:r>
              <a:t> Form and forwards it to the Project Manager for approval, along with the list of corrective actions.</a:t>
            </a:r>
          </a:p>
          <a:p>
            <a:pPr defTabSz="804672">
              <a:spcBef>
                <a:spcPts val="800"/>
              </a:spcBef>
              <a:defRPr sz="2024"/>
            </a:pPr>
            <a:r>
              <a:t>2-Recommended and alternative correction actions plans, with options identified, presented for each identified risk to prevent and/or reduce potential for the risk occurring or the danger escalating</a:t>
            </a:r>
          </a:p>
        </p:txBody>
      </p:sp>
      <p:sp>
        <p:nvSpPr>
          <p:cNvPr id="627" name="7— initiate change requests"/>
          <p:cNvSpPr txBox="1"/>
          <p:nvPr>
            <p:ph type="title"/>
          </p:nvPr>
        </p:nvSpPr>
        <p:spPr>
          <a:prstGeom prst="rect">
            <a:avLst/>
          </a:prstGeom>
        </p:spPr>
        <p:txBody>
          <a:bodyPr/>
          <a:lstStyle/>
          <a:p>
            <a:pPr/>
            <a:r>
              <a:t>7— initiate change requests </a:t>
            </a:r>
          </a:p>
        </p:txBody>
      </p:sp>
      <p:sp>
        <p:nvSpPr>
          <p:cNvPr id="62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31" name="8-Take Action on the Difference… 8-Take Action on the Difference (Corrective actions )" descr="8-Take Action on the Difference… 8-Take Action on the Difference (Corrective actions )"/>
          <p:cNvPicPr>
            <a:picLocks noChangeAspect="0"/>
          </p:cNvPicPr>
          <p:nvPr/>
        </p:nvPicPr>
        <p:blipFill>
          <a:blip r:embed="rId2">
            <a:extLst/>
          </a:blip>
          <a:stretch>
            <a:fillRect/>
          </a:stretch>
        </p:blipFill>
        <p:spPr>
          <a:xfrm>
            <a:off x="1962424" y="685535"/>
            <a:ext cx="9244578" cy="996624"/>
          </a:xfrm>
          <a:prstGeom prst="rect">
            <a:avLst/>
          </a:prstGeom>
          <a:effectLst>
            <a:outerShdw sx="100000" sy="100000" kx="0" ky="0" algn="b" rotWithShape="0" blurRad="190500" dist="101600" dir="5400000">
              <a:srgbClr val="941751"/>
            </a:outerShdw>
          </a:effectLst>
        </p:spPr>
      </p:pic>
      <p:pic>
        <p:nvPicPr>
          <p:cNvPr id="632" name="The last step   is Taking  Action on the Difference. It relates to start off  adjustment  which restores conformance with quality goals.… The last step   is Taking  Action on the Difference. It relates to start off  adjustment  which restores conformance" descr="The last step   is Taking  Action on the Difference. It relates to start off  adjustment  which restores conformance with quality goals.… The last step   is Taking  Action on the Difference. It relates to start off  adjustment  which restores conformance with quality goals. This step is popularly known as “troubleshooting” or “firefighting.” It involves rework decisions, process adjustments decisions, and quality improvement decisions."/>
          <p:cNvPicPr>
            <a:picLocks noChangeAspect="0"/>
          </p:cNvPicPr>
          <p:nvPr/>
        </p:nvPicPr>
        <p:blipFill>
          <a:blip r:embed="rId3">
            <a:extLst/>
          </a:blip>
          <a:stretch>
            <a:fillRect/>
          </a:stretch>
        </p:blipFill>
        <p:spPr>
          <a:xfrm>
            <a:off x="99676" y="1808374"/>
            <a:ext cx="10733614" cy="1658714"/>
          </a:xfrm>
          <a:prstGeom prst="rect">
            <a:avLst/>
          </a:prstGeom>
          <a:effectLst>
            <a:outerShdw sx="100000" sy="100000" kx="0" ky="0" algn="b" rotWithShape="0" blurRad="190500" dist="101600" dir="5400000">
              <a:schemeClr val="accent5">
                <a:alpha val="49461"/>
              </a:schemeClr>
            </a:outerShdw>
          </a:effectLst>
        </p:spPr>
      </p:pic>
      <p:sp>
        <p:nvSpPr>
          <p:cNvPr id="633" name="Text"/>
          <p:cNvSpPr txBox="1"/>
          <p:nvPr/>
        </p:nvSpPr>
        <p:spPr>
          <a:xfrm>
            <a:off x="11543698" y="8771520"/>
            <a:ext cx="451729"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b="1" sz="2700">
                <a:solidFill>
                  <a:srgbClr val="941100"/>
                </a:solidFill>
              </a:defRPr>
            </a:lvl1pPr>
          </a:lstStyle>
          <a:p>
            <a:pPr/>
            <a:fld id="{86CB4B4D-7CA3-9044-876B-883B54F8677D}" type="slidenum"/>
          </a:p>
        </p:txBody>
      </p:sp>
      <p:sp>
        <p:nvSpPr>
          <p:cNvPr id="634" name="The corrective action is taken when a non-conformance is detected, aiming to heal the issue and prevent its recurrence. This may involve  HPMQA which is analyzing the root cause, implementing necessary changes, and conducting follow-up checks to verify t"/>
          <p:cNvSpPr txBox="1"/>
          <p:nvPr>
            <p:ph type="body" sz="half" idx="1"/>
          </p:nvPr>
        </p:nvSpPr>
        <p:spPr>
          <a:xfrm>
            <a:off x="1556994" y="3555634"/>
            <a:ext cx="10055438" cy="2501334"/>
          </a:xfrm>
          <a:prstGeom prst="rect">
            <a:avLst/>
          </a:prstGeom>
        </p:spPr>
        <p:txBody>
          <a:bodyPr/>
          <a:lstStyle/>
          <a:p>
            <a:pPr defTabSz="832104">
              <a:spcBef>
                <a:spcPts val="900"/>
              </a:spcBef>
              <a:defRPr sz="2093"/>
            </a:pPr>
          </a:p>
          <a:p>
            <a:pPr defTabSz="832104">
              <a:spcBef>
                <a:spcPts val="900"/>
              </a:spcBef>
              <a:defRPr sz="2093"/>
            </a:pPr>
            <a:r>
              <a:rPr u="sng">
                <a:latin typeface="Bodoni SvtyTwo ITC TT-Bold"/>
                <a:ea typeface="Bodoni SvtyTwo ITC TT-Bold"/>
                <a:cs typeface="Bodoni SvtyTwo ITC TT-Bold"/>
                <a:sym typeface="Bodoni SvtyTwo ITC TT-Bold"/>
              </a:rPr>
              <a:t>The corrective action </a:t>
            </a:r>
            <a:r>
              <a:t>is taken when a non-conformance is detected, aiming to heal the issue and prevent its recurrence. This may involve  HPMQA which is </a:t>
            </a:r>
            <a:r>
              <a:rPr u="sng"/>
              <a:t>analyzing</a:t>
            </a:r>
            <a:r>
              <a:t> the root cause, implementing necessary changes, and </a:t>
            </a:r>
            <a:r>
              <a:rPr u="sng"/>
              <a:t>conducting</a:t>
            </a:r>
            <a:r>
              <a:t> follow-up checks to verify the effectiveness of the corrective measures. </a:t>
            </a:r>
          </a:p>
          <a:p>
            <a:pPr defTabSz="832104">
              <a:spcBef>
                <a:spcPts val="900"/>
              </a:spcBef>
              <a:defRPr sz="2093"/>
            </a:pPr>
            <a:r>
              <a:t>Additionally, preventive costs refer to investments made upfront to avoid potential quality issues .</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6" name="9—Tracking  rework"/>
          <p:cNvSpPr txBox="1"/>
          <p:nvPr>
            <p:ph type="title"/>
          </p:nvPr>
        </p:nvSpPr>
        <p:spPr>
          <a:xfrm>
            <a:off x="2338327" y="686835"/>
            <a:ext cx="8465998" cy="807714"/>
          </a:xfrm>
          <a:prstGeom prst="rect">
            <a:avLst/>
          </a:prstGeom>
        </p:spPr>
        <p:txBody>
          <a:bodyPr/>
          <a:lstStyle/>
          <a:p>
            <a:pPr/>
            <a:r>
              <a:t> 9—Tracking  rework </a:t>
            </a:r>
          </a:p>
        </p:txBody>
      </p:sp>
      <p:sp>
        <p:nvSpPr>
          <p:cNvPr id="637" name="You can track rework to determine how much of your project time is spent “thrashing” or working on the same problems twice."/>
          <p:cNvSpPr txBox="1"/>
          <p:nvPr>
            <p:ph type="body" sz="quarter" idx="1"/>
          </p:nvPr>
        </p:nvSpPr>
        <p:spPr>
          <a:xfrm>
            <a:off x="276562" y="1485677"/>
            <a:ext cx="8465998" cy="1552547"/>
          </a:xfrm>
          <a:prstGeom prst="rect">
            <a:avLst/>
          </a:prstGeom>
        </p:spPr>
        <p:txBody>
          <a:bodyPr/>
          <a:lstStyle/>
          <a:p>
            <a:pPr/>
            <a:r>
              <a:t> You can track rework to determine how much of your project time is spent “thrashing” or working on the same problems twice.</a:t>
            </a:r>
          </a:p>
        </p:txBody>
      </p:sp>
      <p:sp>
        <p:nvSpPr>
          <p:cNvPr id="63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39" name="4- Tracking  the total number of errors fixed,  4- Tracking  the total number of errors fixed," descr="4- Tracking  the total number of errors fixed,  4- Tracking  the total number of errors fixed,"/>
          <p:cNvPicPr>
            <a:picLocks noChangeAspect="0"/>
          </p:cNvPicPr>
          <p:nvPr/>
        </p:nvPicPr>
        <p:blipFill>
          <a:blip r:embed="rId2">
            <a:extLst/>
          </a:blip>
          <a:stretch>
            <a:fillRect/>
          </a:stretch>
        </p:blipFill>
        <p:spPr>
          <a:xfrm>
            <a:off x="2236727" y="3404635"/>
            <a:ext cx="8592998" cy="934714"/>
          </a:xfrm>
          <a:prstGeom prst="rect">
            <a:avLst/>
          </a:prstGeom>
          <a:effectLst>
            <a:outerShdw sx="100000" sy="100000" kx="0" ky="0" algn="b" rotWithShape="0" blurRad="190500" dist="101600" dir="5400000">
              <a:srgbClr val="941751"/>
            </a:outerShdw>
          </a:effectLst>
        </p:spPr>
      </p:pic>
      <p:pic>
        <p:nvPicPr>
          <p:cNvPr id="640" name="You can track the total number of errors fixed, as well as the total number of errors that require rework. You can track the total number of errors fixed, as well as the total number of errors that require rework. " descr="You can track the total number of errors fixed, as well as the total number of errors that require rework. You can track the total number of errors fixed, as well as the total number of errors that require rework. "/>
          <p:cNvPicPr>
            <a:picLocks noChangeAspect="0"/>
          </p:cNvPicPr>
          <p:nvPr/>
        </p:nvPicPr>
        <p:blipFill>
          <a:blip r:embed="rId3">
            <a:extLst/>
          </a:blip>
          <a:stretch>
            <a:fillRect/>
          </a:stretch>
        </p:blipFill>
        <p:spPr>
          <a:xfrm>
            <a:off x="2181562" y="4597177"/>
            <a:ext cx="8592998" cy="1372646"/>
          </a:xfrm>
          <a:prstGeom prst="rect">
            <a:avLst/>
          </a:prstGeom>
          <a:effectLst>
            <a:outerShdw sx="100000" sy="100000" kx="0" ky="0" algn="b" rotWithShape="0" blurRad="190500" dist="101600" dir="5400000">
              <a:schemeClr val="accent5">
                <a:alpha val="49461"/>
              </a:schemeClr>
            </a:outerShdw>
          </a:effectLst>
        </p:spPr>
      </p:pic>
      <p:sp>
        <p:nvSpPr>
          <p:cNvPr id="641" name="Text"/>
          <p:cNvSpPr txBox="1"/>
          <p:nvPr/>
        </p:nvSpPr>
        <p:spPr>
          <a:xfrm>
            <a:off x="12165998" y="8341458"/>
            <a:ext cx="451729"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3" name="Causing of  rework."/>
          <p:cNvSpPr txBox="1"/>
          <p:nvPr>
            <p:ph type="title"/>
          </p:nvPr>
        </p:nvSpPr>
        <p:spPr>
          <a:prstGeom prst="rect">
            <a:avLst/>
          </a:prstGeom>
        </p:spPr>
        <p:txBody>
          <a:bodyPr/>
          <a:lstStyle/>
          <a:p>
            <a:pPr/>
            <a:r>
              <a:t>Causing of  rework.</a:t>
            </a:r>
          </a:p>
        </p:txBody>
      </p:sp>
      <p:sp>
        <p:nvSpPr>
          <p:cNvPr id="644" name="-you may find that the change does not work to fix the problem adequately, will cause rework.…"/>
          <p:cNvSpPr txBox="1"/>
          <p:nvPr>
            <p:ph type="body" sz="half" idx="1"/>
          </p:nvPr>
        </p:nvSpPr>
        <p:spPr>
          <a:prstGeom prst="rect">
            <a:avLst/>
          </a:prstGeom>
        </p:spPr>
        <p:txBody>
          <a:bodyPr/>
          <a:lstStyle/>
          <a:p>
            <a:pPr/>
            <a:r>
              <a:t>-you may find that the change does not work to fix the problem adequately, will cause rework. </a:t>
            </a:r>
          </a:p>
          <a:p>
            <a:pPr/>
            <a:r>
              <a:t>-You may also find that the fix of one change may break something else. This second, </a:t>
            </a:r>
            <a:r>
              <a:rPr u="sng">
                <a:latin typeface="Bodoni SvtyTwo OS ITC TT-Bold"/>
                <a:ea typeface="Bodoni SvtyTwo OS ITC TT-Bold"/>
                <a:cs typeface="Bodoni SvtyTwo OS ITC TT-Bold"/>
                <a:sym typeface="Bodoni SvtyTwo OS ITC TT-Bold"/>
              </a:rPr>
              <a:t>unintended error</a:t>
            </a:r>
            <a:r>
              <a:t> will cause rework as well.</a:t>
            </a:r>
          </a:p>
        </p:txBody>
      </p:sp>
      <p:sp>
        <p:nvSpPr>
          <p:cNvPr id="64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7" name="10—Validate Control Subject"/>
          <p:cNvSpPr txBox="1"/>
          <p:nvPr>
            <p:ph type="title"/>
          </p:nvPr>
        </p:nvSpPr>
        <p:spPr>
          <a:xfrm>
            <a:off x="2761696" y="1585660"/>
            <a:ext cx="6668608" cy="679344"/>
          </a:xfrm>
          <a:prstGeom prst="rect">
            <a:avLst/>
          </a:prstGeom>
        </p:spPr>
        <p:txBody>
          <a:bodyPr/>
          <a:lstStyle>
            <a:lvl1pPr defTabSz="786384">
              <a:defRPr sz="3784"/>
            </a:lvl1pPr>
          </a:lstStyle>
          <a:p>
            <a:pPr/>
            <a:r>
              <a:t>10—Validate Control Subject </a:t>
            </a:r>
          </a:p>
        </p:txBody>
      </p:sp>
      <p:sp>
        <p:nvSpPr>
          <p:cNvPr id="648" name="It relates to acceptance decisions from the quality control results, which will indicate how well the chosen “Control subject” has achieved quality assurance specifications and project quality objectives and customer  acceptance criteria"/>
          <p:cNvSpPr txBox="1"/>
          <p:nvPr>
            <p:ph type="body" sz="half" idx="1"/>
          </p:nvPr>
        </p:nvSpPr>
        <p:spPr>
          <a:xfrm>
            <a:off x="1734085" y="3384996"/>
            <a:ext cx="10146230" cy="1704026"/>
          </a:xfrm>
          <a:prstGeom prst="rect">
            <a:avLst/>
          </a:prstGeom>
        </p:spPr>
        <p:txBody>
          <a:bodyPr/>
          <a:lstStyle/>
          <a:p>
            <a:pPr defTabSz="886968">
              <a:spcBef>
                <a:spcPts val="900"/>
              </a:spcBef>
              <a:defRPr sz="2716"/>
            </a:pPr>
            <a:r>
              <a:t>It relates to </a:t>
            </a:r>
            <a:r>
              <a:rPr u="sng">
                <a:latin typeface="Bodoni SvtyTwo OS ITC TT-Bold"/>
                <a:ea typeface="Bodoni SvtyTwo OS ITC TT-Bold"/>
                <a:cs typeface="Bodoni SvtyTwo OS ITC TT-Bold"/>
                <a:sym typeface="Bodoni SvtyTwo OS ITC TT-Bold"/>
              </a:rPr>
              <a:t>acceptance decisions </a:t>
            </a:r>
            <a:r>
              <a:t>from the quality control results, which will indicate how well the chosen “Control subject” has achieved quality assurance specifications </a:t>
            </a:r>
            <a:r>
              <a:rPr u="sng"/>
              <a:t>and</a:t>
            </a:r>
            <a:r>
              <a:t> project quality objectives </a:t>
            </a:r>
            <a:r>
              <a:rPr u="sng"/>
              <a:t>and</a:t>
            </a:r>
            <a:r>
              <a:t> customer  acceptance criteria </a:t>
            </a:r>
          </a:p>
        </p:txBody>
      </p:sp>
      <p:sp>
        <p:nvSpPr>
          <p:cNvPr id="64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50" name="Text"/>
          <p:cNvSpPr txBox="1"/>
          <p:nvPr/>
        </p:nvSpPr>
        <p:spPr>
          <a:xfrm>
            <a:off x="11929795" y="8187758"/>
            <a:ext cx="451729"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2" name="Output"/>
          <p:cNvSpPr txBox="1"/>
          <p:nvPr>
            <p:ph type="title"/>
          </p:nvPr>
        </p:nvSpPr>
        <p:spPr>
          <a:prstGeom prst="rect">
            <a:avLst/>
          </a:prstGeom>
        </p:spPr>
        <p:txBody>
          <a:bodyPr/>
          <a:lstStyle/>
          <a:p>
            <a:pPr/>
            <a:r>
              <a:t>Output </a:t>
            </a:r>
          </a:p>
        </p:txBody>
      </p:sp>
      <p:sp>
        <p:nvSpPr>
          <p:cNvPr id="653" name="Having resultant deliverables that are validated with the PFS -QP and quality-fitted with the  PDQP  ensures that the final output meets the desired standards and specifications of the customers requirements"/>
          <p:cNvSpPr txBox="1"/>
          <p:nvPr>
            <p:ph type="body" sz="half" idx="1"/>
          </p:nvPr>
        </p:nvSpPr>
        <p:spPr>
          <a:prstGeom prst="rect">
            <a:avLst/>
          </a:prstGeom>
        </p:spPr>
        <p:txBody>
          <a:bodyPr/>
          <a:lstStyle/>
          <a:p>
            <a:pPr/>
            <a:r>
              <a:t>Having resultant deliverables that are validated with the PFS -QP and quality-fitted with the  PDQP  ensures that the final output meets the desired standards and specifications of the customers requirements </a:t>
            </a:r>
          </a:p>
        </p:txBody>
      </p:sp>
      <p:sp>
        <p:nvSpPr>
          <p:cNvPr id="65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56" name="Picture Placeholder 3" descr="Picture Placeholder 3"/>
          <p:cNvPicPr>
            <a:picLocks noChangeAspect="1"/>
          </p:cNvPicPr>
          <p:nvPr>
            <p:ph type="pic" idx="21"/>
          </p:nvPr>
        </p:nvPicPr>
        <p:blipFill>
          <a:blip r:embed="rId2">
            <a:extLst/>
          </a:blip>
          <a:srcRect l="0" t="0" r="1" b="0"/>
          <a:stretch>
            <a:fillRect/>
          </a:stretch>
        </p:blipFill>
        <p:spPr>
          <a:xfrm>
            <a:off x="3452648" y="-3"/>
            <a:ext cx="8739189"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21600"/>
                </a:lnTo>
                <a:lnTo>
                  <a:pt x="21600" y="0"/>
                </a:lnTo>
                <a:lnTo>
                  <a:pt x="0" y="0"/>
                </a:lnTo>
                <a:close/>
              </a:path>
            </a:pathLst>
          </a:custGeom>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