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4" r:id="rId6"/>
    <p:sldId id="313" r:id="rId7"/>
    <p:sldId id="412" r:id="rId8"/>
    <p:sldId id="413" r:id="rId9"/>
    <p:sldId id="369" r:id="rId10"/>
    <p:sldId id="415" r:id="rId11"/>
    <p:sldId id="366" r:id="rId12"/>
    <p:sldId id="364" r:id="rId13"/>
    <p:sldId id="371" r:id="rId14"/>
    <p:sldId id="414" r:id="rId15"/>
    <p:sldId id="409" r:id="rId16"/>
    <p:sldId id="428" r:id="rId17"/>
    <p:sldId id="419" r:id="rId18"/>
    <p:sldId id="416" r:id="rId19"/>
    <p:sldId id="418" r:id="rId20"/>
    <p:sldId id="374" r:id="rId21"/>
    <p:sldId id="375" r:id="rId22"/>
    <p:sldId id="422" r:id="rId23"/>
    <p:sldId id="384" r:id="rId24"/>
    <p:sldId id="383" r:id="rId25"/>
    <p:sldId id="420" r:id="rId26"/>
    <p:sldId id="377" r:id="rId27"/>
    <p:sldId id="378" r:id="rId28"/>
    <p:sldId id="423" r:id="rId29"/>
    <p:sldId id="417" r:id="rId30"/>
    <p:sldId id="380" r:id="rId31"/>
    <p:sldId id="429" r:id="rId32"/>
    <p:sldId id="386" r:id="rId33"/>
    <p:sldId id="388" r:id="rId34"/>
    <p:sldId id="365" r:id="rId35"/>
    <p:sldId id="424" r:id="rId36"/>
    <p:sldId id="368" r:id="rId37"/>
    <p:sldId id="394" r:id="rId38"/>
    <p:sldId id="392" r:id="rId39"/>
    <p:sldId id="427" r:id="rId40"/>
    <p:sldId id="397" r:id="rId41"/>
    <p:sldId id="398" r:id="rId42"/>
    <p:sldId id="425" r:id="rId43"/>
    <p:sldId id="399" r:id="rId44"/>
    <p:sldId id="400" r:id="rId45"/>
    <p:sldId id="426" r:id="rId46"/>
    <p:sldId id="402" r:id="rId4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E06990-C197-4F6C-BC4E-7849DF3B086B}" type="doc">
      <dgm:prSet loTypeId="urn:microsoft.com/office/officeart/2005/8/layout/hierarchy1" loCatId="hierarchy" qsTypeId="urn:microsoft.com/office/officeart/2009/2/quickstyle/3d8" qsCatId="3D" csTypeId="urn:microsoft.com/office/officeart/2005/8/colors/accent1_2" csCatId="accent1" phldr="1"/>
      <dgm:spPr/>
      <dgm:t>
        <a:bodyPr/>
        <a:lstStyle/>
        <a:p>
          <a:endParaRPr lang="en-US"/>
        </a:p>
      </dgm:t>
    </dgm:pt>
    <dgm:pt modelId="{A6D1C9AE-BF17-43F9-83DB-36F0CD478289}">
      <dgm:prSet phldrT="[Text]" custT="1"/>
      <dgm:spPr/>
      <dgm:t>
        <a:bodyPr/>
        <a:lstStyle/>
        <a:p>
          <a:r>
            <a:rPr lang="en-US" sz="1400" dirty="0"/>
            <a:t>Session Hijack </a:t>
          </a:r>
        </a:p>
      </dgm:t>
    </dgm:pt>
    <dgm:pt modelId="{9EDED016-F44E-49F9-B6E6-1ACC82444D6D}" type="parTrans" cxnId="{4F86045E-F1DB-4C51-BD6C-AD48EF3EA949}">
      <dgm:prSet/>
      <dgm:spPr/>
      <dgm:t>
        <a:bodyPr/>
        <a:lstStyle/>
        <a:p>
          <a:endParaRPr lang="en-US"/>
        </a:p>
      </dgm:t>
    </dgm:pt>
    <dgm:pt modelId="{85DF8211-F853-4544-BC69-C3E74BBDE878}" type="sibTrans" cxnId="{4F86045E-F1DB-4C51-BD6C-AD48EF3EA949}">
      <dgm:prSet/>
      <dgm:spPr/>
      <dgm:t>
        <a:bodyPr/>
        <a:lstStyle/>
        <a:p>
          <a:endParaRPr lang="en-US"/>
        </a:p>
      </dgm:t>
    </dgm:pt>
    <dgm:pt modelId="{38C4E82D-3FB7-4233-9506-FE32FE2A9A26}">
      <dgm:prSet phldrT="[Text]" custT="1"/>
      <dgm:spPr/>
      <dgm:t>
        <a:bodyPr/>
        <a:lstStyle/>
        <a:p>
          <a:r>
            <a:rPr lang="en-US" sz="1400" dirty="0"/>
            <a:t>Application level </a:t>
          </a:r>
        </a:p>
      </dgm:t>
    </dgm:pt>
    <dgm:pt modelId="{32F6825E-3A6F-423E-9462-A31F9D0977D5}" type="parTrans" cxnId="{D807A687-1E75-4C30-8B78-CBEAE6B9EE10}">
      <dgm:prSet/>
      <dgm:spPr/>
      <dgm:t>
        <a:bodyPr/>
        <a:lstStyle/>
        <a:p>
          <a:endParaRPr lang="en-US"/>
        </a:p>
      </dgm:t>
    </dgm:pt>
    <dgm:pt modelId="{36F6052D-C1CC-4740-A25F-2106D8BADAB4}" type="sibTrans" cxnId="{D807A687-1E75-4C30-8B78-CBEAE6B9EE10}">
      <dgm:prSet/>
      <dgm:spPr/>
      <dgm:t>
        <a:bodyPr/>
        <a:lstStyle/>
        <a:p>
          <a:endParaRPr lang="en-US"/>
        </a:p>
      </dgm:t>
    </dgm:pt>
    <dgm:pt modelId="{C8B3F40E-8BDC-4F36-B9D4-A472904D0A58}">
      <dgm:prSet phldrT="[Text]" custT="1"/>
      <dgm:spPr/>
      <dgm:t>
        <a:bodyPr/>
        <a:lstStyle/>
        <a:p>
          <a:r>
            <a:rPr lang="en-US" sz="1400" dirty="0"/>
            <a:t>Sniffing session</a:t>
          </a:r>
        </a:p>
      </dgm:t>
    </dgm:pt>
    <dgm:pt modelId="{04459F78-6B32-4E3D-A78A-E29DDD00D88F}" type="parTrans" cxnId="{10273930-8DC0-45C2-B90F-4E0174E7A1D9}">
      <dgm:prSet/>
      <dgm:spPr/>
      <dgm:t>
        <a:bodyPr/>
        <a:lstStyle/>
        <a:p>
          <a:endParaRPr lang="en-US"/>
        </a:p>
      </dgm:t>
    </dgm:pt>
    <dgm:pt modelId="{ABF6C89B-E814-4507-B839-AEC71A746F96}" type="sibTrans" cxnId="{10273930-8DC0-45C2-B90F-4E0174E7A1D9}">
      <dgm:prSet/>
      <dgm:spPr/>
      <dgm:t>
        <a:bodyPr/>
        <a:lstStyle/>
        <a:p>
          <a:endParaRPr lang="en-US"/>
        </a:p>
      </dgm:t>
    </dgm:pt>
    <dgm:pt modelId="{DF2979E6-C718-408B-BF91-3B2BA79818E0}">
      <dgm:prSet phldrT="[Text]" custT="1"/>
      <dgm:spPr/>
      <dgm:t>
        <a:bodyPr/>
        <a:lstStyle/>
        <a:p>
          <a:r>
            <a:rPr lang="en-US" sz="1400" dirty="0"/>
            <a:t>Predicting session ID</a:t>
          </a:r>
        </a:p>
      </dgm:t>
    </dgm:pt>
    <dgm:pt modelId="{45D0FA5C-179A-4627-A5FA-B6D6B470150C}" type="parTrans" cxnId="{9FED7726-FD12-4B58-9070-9B184D1A1578}">
      <dgm:prSet/>
      <dgm:spPr/>
      <dgm:t>
        <a:bodyPr/>
        <a:lstStyle/>
        <a:p>
          <a:endParaRPr lang="en-US"/>
        </a:p>
      </dgm:t>
    </dgm:pt>
    <dgm:pt modelId="{F4CE6CD4-FA4B-49AD-8225-08F1C8A3A73D}" type="sibTrans" cxnId="{9FED7726-FD12-4B58-9070-9B184D1A1578}">
      <dgm:prSet/>
      <dgm:spPr/>
      <dgm:t>
        <a:bodyPr/>
        <a:lstStyle/>
        <a:p>
          <a:endParaRPr lang="en-US"/>
        </a:p>
      </dgm:t>
    </dgm:pt>
    <dgm:pt modelId="{F2C4788A-3B9F-4ADC-A401-934EE72B680F}">
      <dgm:prSet phldrT="[Text]" custT="1"/>
      <dgm:spPr/>
      <dgm:t>
        <a:bodyPr/>
        <a:lstStyle/>
        <a:p>
          <a:r>
            <a:rPr lang="en-US" sz="1400" dirty="0"/>
            <a:t>Network level </a:t>
          </a:r>
        </a:p>
      </dgm:t>
    </dgm:pt>
    <dgm:pt modelId="{F6FF315D-3469-4B32-8628-F2E17893B53E}" type="parTrans" cxnId="{9177A0CA-95DD-47C5-9488-E843B39AC95F}">
      <dgm:prSet/>
      <dgm:spPr/>
      <dgm:t>
        <a:bodyPr/>
        <a:lstStyle/>
        <a:p>
          <a:endParaRPr lang="en-US"/>
        </a:p>
      </dgm:t>
    </dgm:pt>
    <dgm:pt modelId="{E942EC8F-6858-4DAB-BB4B-06070D9792B9}" type="sibTrans" cxnId="{9177A0CA-95DD-47C5-9488-E843B39AC95F}">
      <dgm:prSet/>
      <dgm:spPr/>
      <dgm:t>
        <a:bodyPr/>
        <a:lstStyle/>
        <a:p>
          <a:endParaRPr lang="en-US"/>
        </a:p>
      </dgm:t>
    </dgm:pt>
    <dgm:pt modelId="{5BC17229-0E09-44AE-BD48-8BF12E1D3D2A}">
      <dgm:prSet phldrT="[Text]" custT="1"/>
      <dgm:spPr/>
      <dgm:t>
        <a:bodyPr/>
        <a:lstStyle/>
        <a:p>
          <a:r>
            <a:rPr lang="en-US" sz="1400" dirty="0"/>
            <a:t>TCP</a:t>
          </a:r>
        </a:p>
      </dgm:t>
    </dgm:pt>
    <dgm:pt modelId="{1ADA8F1E-2CF3-44B6-9289-821BEAF70DB9}" type="parTrans" cxnId="{0929CBE5-7DCB-4134-8235-4114BF7E77F3}">
      <dgm:prSet/>
      <dgm:spPr/>
      <dgm:t>
        <a:bodyPr/>
        <a:lstStyle/>
        <a:p>
          <a:endParaRPr lang="en-US"/>
        </a:p>
      </dgm:t>
    </dgm:pt>
    <dgm:pt modelId="{970F71C9-849D-4AE2-BB78-67BE712A23B8}" type="sibTrans" cxnId="{0929CBE5-7DCB-4134-8235-4114BF7E77F3}">
      <dgm:prSet/>
      <dgm:spPr/>
      <dgm:t>
        <a:bodyPr/>
        <a:lstStyle/>
        <a:p>
          <a:endParaRPr lang="en-US"/>
        </a:p>
      </dgm:t>
    </dgm:pt>
    <dgm:pt modelId="{BA7D2BA1-9DE4-4292-8D18-BBA74A96D9FC}">
      <dgm:prSet phldrT="[Text]" custT="1"/>
      <dgm:spPr/>
      <dgm:t>
        <a:bodyPr/>
        <a:lstStyle/>
        <a:p>
          <a:r>
            <a:rPr lang="en-US" sz="1400" dirty="0"/>
            <a:t>UDP</a:t>
          </a:r>
        </a:p>
      </dgm:t>
    </dgm:pt>
    <dgm:pt modelId="{530E6188-498B-47E6-8DC4-5F4EEFD61E92}" type="parTrans" cxnId="{4E04DE7C-8387-4C98-8BFC-3CFBD5D4AD17}">
      <dgm:prSet/>
      <dgm:spPr/>
      <dgm:t>
        <a:bodyPr/>
        <a:lstStyle/>
        <a:p>
          <a:endParaRPr lang="en-US"/>
        </a:p>
      </dgm:t>
    </dgm:pt>
    <dgm:pt modelId="{BA7E7800-6C20-407B-A0D8-3A3CCE3C27D4}" type="sibTrans" cxnId="{4E04DE7C-8387-4C98-8BFC-3CFBD5D4AD17}">
      <dgm:prSet/>
      <dgm:spPr/>
      <dgm:t>
        <a:bodyPr/>
        <a:lstStyle/>
        <a:p>
          <a:endParaRPr lang="en-US"/>
        </a:p>
      </dgm:t>
    </dgm:pt>
    <dgm:pt modelId="{F47DD0BF-5860-4E82-A150-CE55E61A45B5}">
      <dgm:prSet phldrT="[Text]" custT="1"/>
      <dgm:spPr/>
      <dgm:t>
        <a:bodyPr/>
        <a:lstStyle/>
        <a:p>
          <a:r>
            <a:rPr lang="en-US" sz="1400" dirty="0"/>
            <a:t>Man in the browser attack </a:t>
          </a:r>
        </a:p>
      </dgm:t>
    </dgm:pt>
    <dgm:pt modelId="{21C66607-0E27-45B1-A072-3909BC4D68B2}" type="parTrans" cxnId="{56214896-8607-4F8A-8A7A-3A329D1EC5FC}">
      <dgm:prSet/>
      <dgm:spPr/>
      <dgm:t>
        <a:bodyPr/>
        <a:lstStyle/>
        <a:p>
          <a:endParaRPr lang="en-US"/>
        </a:p>
      </dgm:t>
    </dgm:pt>
    <dgm:pt modelId="{1390D516-0162-448D-B935-5AAB86321AF0}" type="sibTrans" cxnId="{56214896-8607-4F8A-8A7A-3A329D1EC5FC}">
      <dgm:prSet/>
      <dgm:spPr/>
      <dgm:t>
        <a:bodyPr/>
        <a:lstStyle/>
        <a:p>
          <a:endParaRPr lang="en-US"/>
        </a:p>
      </dgm:t>
    </dgm:pt>
    <dgm:pt modelId="{207A1D6A-997A-432D-ACA5-8800D14E6E3C}">
      <dgm:prSet phldrT="[Text]" custT="1"/>
      <dgm:spPr/>
      <dgm:t>
        <a:bodyPr/>
        <a:lstStyle/>
        <a:p>
          <a:r>
            <a:rPr lang="en-US" sz="1400" b="0" i="0" dirty="0">
              <a:effectLst/>
              <a:latin typeface="Mulish"/>
            </a:rPr>
            <a:t>Session fixation </a:t>
          </a:r>
          <a:endParaRPr lang="en-US" sz="1400" b="0" dirty="0"/>
        </a:p>
      </dgm:t>
    </dgm:pt>
    <dgm:pt modelId="{6223432C-B16B-4DD8-AE27-BFDACE46ACB4}" type="parTrans" cxnId="{DFF3EF79-DDDE-454D-B9A4-07C982352488}">
      <dgm:prSet/>
      <dgm:spPr/>
      <dgm:t>
        <a:bodyPr/>
        <a:lstStyle/>
        <a:p>
          <a:endParaRPr lang="en-US"/>
        </a:p>
      </dgm:t>
    </dgm:pt>
    <dgm:pt modelId="{1C09BA52-1C18-4120-8F1D-D6BD8EC8B270}" type="sibTrans" cxnId="{DFF3EF79-DDDE-454D-B9A4-07C982352488}">
      <dgm:prSet/>
      <dgm:spPr/>
      <dgm:t>
        <a:bodyPr/>
        <a:lstStyle/>
        <a:p>
          <a:endParaRPr lang="en-US"/>
        </a:p>
      </dgm:t>
    </dgm:pt>
    <dgm:pt modelId="{7C92F60C-F878-4D68-9C0C-D68F9087E209}">
      <dgm:prSet phldrT="[Text]" custT="1"/>
      <dgm:spPr/>
      <dgm:t>
        <a:bodyPr/>
        <a:lstStyle/>
        <a:p>
          <a:r>
            <a:rPr lang="en-US" sz="1400" dirty="0"/>
            <a:t>Cross Site Script</a:t>
          </a:r>
        </a:p>
      </dgm:t>
    </dgm:pt>
    <dgm:pt modelId="{875DB15E-9987-4BE5-ABE7-EC078D606444}" type="parTrans" cxnId="{5869DBA4-91E6-4C20-985B-F06A347ECA30}">
      <dgm:prSet/>
      <dgm:spPr/>
      <dgm:t>
        <a:bodyPr/>
        <a:lstStyle/>
        <a:p>
          <a:endParaRPr lang="en-US"/>
        </a:p>
      </dgm:t>
    </dgm:pt>
    <dgm:pt modelId="{C18B976E-EFC8-4E5D-ABB7-E3910EE6898B}" type="sibTrans" cxnId="{5869DBA4-91E6-4C20-985B-F06A347ECA30}">
      <dgm:prSet/>
      <dgm:spPr/>
      <dgm:t>
        <a:bodyPr/>
        <a:lstStyle/>
        <a:p>
          <a:endParaRPr lang="en-US"/>
        </a:p>
      </dgm:t>
    </dgm:pt>
    <dgm:pt modelId="{CA6DA98A-75CE-4A48-99F7-0224A4C1986D}">
      <dgm:prSet phldrT="[Text]" custT="1"/>
      <dgm:spPr/>
      <dgm:t>
        <a:bodyPr/>
        <a:lstStyle/>
        <a:p>
          <a:pPr>
            <a:buFont typeface="Arial" panose="020B0604020202020204" pitchFamily="34" charset="0"/>
            <a:buChar char="•"/>
          </a:pPr>
          <a:r>
            <a:rPr lang="en-US" sz="1400" b="0" i="0" dirty="0">
              <a:effectLst/>
              <a:latin typeface="Helvetica Neue"/>
            </a:rPr>
            <a:t>Blind Hijacking</a:t>
          </a:r>
          <a:endParaRPr lang="en-US" sz="1400" dirty="0"/>
        </a:p>
      </dgm:t>
    </dgm:pt>
    <dgm:pt modelId="{6E08F599-BEDC-4134-B7A7-B04AF299DD78}" type="parTrans" cxnId="{9502666F-9F01-421B-BAB3-A041538247EB}">
      <dgm:prSet/>
      <dgm:spPr/>
      <dgm:t>
        <a:bodyPr/>
        <a:lstStyle/>
        <a:p>
          <a:endParaRPr lang="en-US"/>
        </a:p>
      </dgm:t>
    </dgm:pt>
    <dgm:pt modelId="{FBBD3456-0E08-49D8-9555-EA15FCE32F8A}" type="sibTrans" cxnId="{9502666F-9F01-421B-BAB3-A041538247EB}">
      <dgm:prSet/>
      <dgm:spPr/>
      <dgm:t>
        <a:bodyPr/>
        <a:lstStyle/>
        <a:p>
          <a:endParaRPr lang="en-US"/>
        </a:p>
      </dgm:t>
    </dgm:pt>
    <dgm:pt modelId="{C8E31894-CC57-4140-BFC4-2CAFEBFAC7C4}" type="pres">
      <dgm:prSet presAssocID="{E6E06990-C197-4F6C-BC4E-7849DF3B086B}" presName="hierChild1" presStyleCnt="0">
        <dgm:presLayoutVars>
          <dgm:chPref val="1"/>
          <dgm:dir/>
          <dgm:animOne val="branch"/>
          <dgm:animLvl val="lvl"/>
          <dgm:resizeHandles/>
        </dgm:presLayoutVars>
      </dgm:prSet>
      <dgm:spPr/>
    </dgm:pt>
    <dgm:pt modelId="{42C1B38E-2C61-409E-93F0-B15D867C4DE9}" type="pres">
      <dgm:prSet presAssocID="{A6D1C9AE-BF17-43F9-83DB-36F0CD478289}" presName="hierRoot1" presStyleCnt="0"/>
      <dgm:spPr/>
    </dgm:pt>
    <dgm:pt modelId="{68DD7A6E-B91F-4E93-8690-3F8D25315928}" type="pres">
      <dgm:prSet presAssocID="{A6D1C9AE-BF17-43F9-83DB-36F0CD478289}" presName="composite" presStyleCnt="0"/>
      <dgm:spPr/>
    </dgm:pt>
    <dgm:pt modelId="{5D9B95AF-5E14-4AAC-B60D-AA49C47F02A6}" type="pres">
      <dgm:prSet presAssocID="{A6D1C9AE-BF17-43F9-83DB-36F0CD478289}" presName="background" presStyleLbl="node0" presStyleIdx="0" presStyleCnt="1"/>
      <dgm:spPr/>
    </dgm:pt>
    <dgm:pt modelId="{FA1CF919-4BC4-4883-ADC6-7911EE213506}" type="pres">
      <dgm:prSet presAssocID="{A6D1C9AE-BF17-43F9-83DB-36F0CD478289}" presName="text" presStyleLbl="fgAcc0" presStyleIdx="0" presStyleCnt="1" custScaleX="524222" custScaleY="539139">
        <dgm:presLayoutVars>
          <dgm:chPref val="3"/>
        </dgm:presLayoutVars>
      </dgm:prSet>
      <dgm:spPr/>
    </dgm:pt>
    <dgm:pt modelId="{C0C2BEDA-021E-4C89-BCC2-3A1E8597304C}" type="pres">
      <dgm:prSet presAssocID="{A6D1C9AE-BF17-43F9-83DB-36F0CD478289}" presName="hierChild2" presStyleCnt="0"/>
      <dgm:spPr/>
    </dgm:pt>
    <dgm:pt modelId="{0CE491E2-5D14-45CE-A3E5-951D9F986E95}" type="pres">
      <dgm:prSet presAssocID="{32F6825E-3A6F-423E-9462-A31F9D0977D5}" presName="Name10" presStyleLbl="parChTrans1D2" presStyleIdx="0" presStyleCnt="2"/>
      <dgm:spPr/>
    </dgm:pt>
    <dgm:pt modelId="{0477717C-1B78-4E0D-B78C-53267E090DC9}" type="pres">
      <dgm:prSet presAssocID="{38C4E82D-3FB7-4233-9506-FE32FE2A9A26}" presName="hierRoot2" presStyleCnt="0"/>
      <dgm:spPr/>
    </dgm:pt>
    <dgm:pt modelId="{632C57AB-81CB-4647-8D30-9844072A79B8}" type="pres">
      <dgm:prSet presAssocID="{38C4E82D-3FB7-4233-9506-FE32FE2A9A26}" presName="composite2" presStyleCnt="0"/>
      <dgm:spPr/>
    </dgm:pt>
    <dgm:pt modelId="{5369FB68-6FA9-4048-9114-67149CEAD3F2}" type="pres">
      <dgm:prSet presAssocID="{38C4E82D-3FB7-4233-9506-FE32FE2A9A26}" presName="background2" presStyleLbl="node2" presStyleIdx="0" presStyleCnt="2"/>
      <dgm:spPr/>
    </dgm:pt>
    <dgm:pt modelId="{3090A43D-4902-49E6-8D48-06920232BF3C}" type="pres">
      <dgm:prSet presAssocID="{38C4E82D-3FB7-4233-9506-FE32FE2A9A26}" presName="text2" presStyleLbl="fgAcc2" presStyleIdx="0" presStyleCnt="2" custScaleX="633867" custScaleY="539139">
        <dgm:presLayoutVars>
          <dgm:chPref val="3"/>
        </dgm:presLayoutVars>
      </dgm:prSet>
      <dgm:spPr/>
    </dgm:pt>
    <dgm:pt modelId="{93CF95EF-BC10-4DF1-8ECA-F8C381DE47CC}" type="pres">
      <dgm:prSet presAssocID="{38C4E82D-3FB7-4233-9506-FE32FE2A9A26}" presName="hierChild3" presStyleCnt="0"/>
      <dgm:spPr/>
    </dgm:pt>
    <dgm:pt modelId="{5A530A8F-9911-4C10-969D-3E2DA3F34D54}" type="pres">
      <dgm:prSet presAssocID="{04459F78-6B32-4E3D-A78A-E29DDD00D88F}" presName="Name17" presStyleLbl="parChTrans1D3" presStyleIdx="0" presStyleCnt="8"/>
      <dgm:spPr/>
    </dgm:pt>
    <dgm:pt modelId="{96926CAB-6C6B-4EA1-9A34-4677BDC0E561}" type="pres">
      <dgm:prSet presAssocID="{C8B3F40E-8BDC-4F36-B9D4-A472904D0A58}" presName="hierRoot3" presStyleCnt="0"/>
      <dgm:spPr/>
    </dgm:pt>
    <dgm:pt modelId="{C6C01E5C-E050-4E68-AA84-9DA5B5C70F15}" type="pres">
      <dgm:prSet presAssocID="{C8B3F40E-8BDC-4F36-B9D4-A472904D0A58}" presName="composite3" presStyleCnt="0"/>
      <dgm:spPr/>
    </dgm:pt>
    <dgm:pt modelId="{3B5BF1F6-2B45-4F18-B1A5-5C95D9A12573}" type="pres">
      <dgm:prSet presAssocID="{C8B3F40E-8BDC-4F36-B9D4-A472904D0A58}" presName="background3" presStyleLbl="node3" presStyleIdx="0" presStyleCnt="8"/>
      <dgm:spPr/>
    </dgm:pt>
    <dgm:pt modelId="{C8CA4E21-3619-4D34-836B-1A2D16A0F777}" type="pres">
      <dgm:prSet presAssocID="{C8B3F40E-8BDC-4F36-B9D4-A472904D0A58}" presName="text3" presStyleLbl="fgAcc3" presStyleIdx="0" presStyleCnt="8" custScaleX="524222" custScaleY="539139" custLinFactY="-89314" custLinFactNeighborX="23458" custLinFactNeighborY="-100000">
        <dgm:presLayoutVars>
          <dgm:chPref val="3"/>
        </dgm:presLayoutVars>
      </dgm:prSet>
      <dgm:spPr/>
    </dgm:pt>
    <dgm:pt modelId="{41F79232-BE99-421F-B686-9990E5012EB8}" type="pres">
      <dgm:prSet presAssocID="{C8B3F40E-8BDC-4F36-B9D4-A472904D0A58}" presName="hierChild4" presStyleCnt="0"/>
      <dgm:spPr/>
    </dgm:pt>
    <dgm:pt modelId="{62C38A5C-C71A-4C11-A238-43AA27FA5D7D}" type="pres">
      <dgm:prSet presAssocID="{45D0FA5C-179A-4627-A5FA-B6D6B470150C}" presName="Name17" presStyleLbl="parChTrans1D3" presStyleIdx="1" presStyleCnt="8"/>
      <dgm:spPr/>
    </dgm:pt>
    <dgm:pt modelId="{E9298DB7-78E1-4CF2-A5D6-3C701500A36B}" type="pres">
      <dgm:prSet presAssocID="{DF2979E6-C718-408B-BF91-3B2BA79818E0}" presName="hierRoot3" presStyleCnt="0"/>
      <dgm:spPr/>
    </dgm:pt>
    <dgm:pt modelId="{CDAB031F-4F4C-4379-B0E7-20DCA3FD6CB5}" type="pres">
      <dgm:prSet presAssocID="{DF2979E6-C718-408B-BF91-3B2BA79818E0}" presName="composite3" presStyleCnt="0"/>
      <dgm:spPr/>
    </dgm:pt>
    <dgm:pt modelId="{65C4533A-DABA-4491-A36C-7F706A5714A5}" type="pres">
      <dgm:prSet presAssocID="{DF2979E6-C718-408B-BF91-3B2BA79818E0}" presName="background3" presStyleLbl="node3" presStyleIdx="1" presStyleCnt="8"/>
      <dgm:spPr/>
    </dgm:pt>
    <dgm:pt modelId="{02630167-0D3A-468C-AA9C-BFD7E2E7E21F}" type="pres">
      <dgm:prSet presAssocID="{DF2979E6-C718-408B-BF91-3B2BA79818E0}" presName="text3" presStyleLbl="fgAcc3" presStyleIdx="1" presStyleCnt="8" custScaleX="750332" custScaleY="539139" custLinFactY="100000" custLinFactNeighborX="-98466" custLinFactNeighborY="172162">
        <dgm:presLayoutVars>
          <dgm:chPref val="3"/>
        </dgm:presLayoutVars>
      </dgm:prSet>
      <dgm:spPr/>
    </dgm:pt>
    <dgm:pt modelId="{7EF095DF-E7E3-4197-981E-05BEA0560B39}" type="pres">
      <dgm:prSet presAssocID="{DF2979E6-C718-408B-BF91-3B2BA79818E0}" presName="hierChild4" presStyleCnt="0"/>
      <dgm:spPr/>
    </dgm:pt>
    <dgm:pt modelId="{584C3C59-C724-42E9-91BD-7416CF851113}" type="pres">
      <dgm:prSet presAssocID="{21C66607-0E27-45B1-A072-3909BC4D68B2}" presName="Name17" presStyleLbl="parChTrans1D3" presStyleIdx="2" presStyleCnt="8"/>
      <dgm:spPr/>
    </dgm:pt>
    <dgm:pt modelId="{39407CC8-5C95-4379-800C-3F6C426DE884}" type="pres">
      <dgm:prSet presAssocID="{F47DD0BF-5860-4E82-A150-CE55E61A45B5}" presName="hierRoot3" presStyleCnt="0"/>
      <dgm:spPr/>
    </dgm:pt>
    <dgm:pt modelId="{EEE7F5D2-2B9D-4D5B-BB55-59543C830178}" type="pres">
      <dgm:prSet presAssocID="{F47DD0BF-5860-4E82-A150-CE55E61A45B5}" presName="composite3" presStyleCnt="0"/>
      <dgm:spPr/>
    </dgm:pt>
    <dgm:pt modelId="{CD668182-EC31-4810-B97D-A847A217B5DB}" type="pres">
      <dgm:prSet presAssocID="{F47DD0BF-5860-4E82-A150-CE55E61A45B5}" presName="background3" presStyleLbl="node3" presStyleIdx="2" presStyleCnt="8"/>
      <dgm:spPr/>
    </dgm:pt>
    <dgm:pt modelId="{D9B8032C-8DC4-43D1-91A5-193AEFF8ECD5}" type="pres">
      <dgm:prSet presAssocID="{F47DD0BF-5860-4E82-A150-CE55E61A45B5}" presName="text3" presStyleLbl="fgAcc3" presStyleIdx="2" presStyleCnt="8" custScaleX="666686" custScaleY="530615" custLinFactY="200000" custLinFactNeighborX="-5531" custLinFactNeighborY="202593">
        <dgm:presLayoutVars>
          <dgm:chPref val="3"/>
        </dgm:presLayoutVars>
      </dgm:prSet>
      <dgm:spPr/>
    </dgm:pt>
    <dgm:pt modelId="{A3904240-D219-488D-B6D5-CBB3679CFA53}" type="pres">
      <dgm:prSet presAssocID="{F47DD0BF-5860-4E82-A150-CE55E61A45B5}" presName="hierChild4" presStyleCnt="0"/>
      <dgm:spPr/>
    </dgm:pt>
    <dgm:pt modelId="{824141F2-ED4B-47FA-8AE5-96840F8A2639}" type="pres">
      <dgm:prSet presAssocID="{6223432C-B16B-4DD8-AE27-BFDACE46ACB4}" presName="Name17" presStyleLbl="parChTrans1D3" presStyleIdx="3" presStyleCnt="8"/>
      <dgm:spPr/>
    </dgm:pt>
    <dgm:pt modelId="{1160CF2E-2ACB-4832-8E3E-CEEC6A4E4EC2}" type="pres">
      <dgm:prSet presAssocID="{207A1D6A-997A-432D-ACA5-8800D14E6E3C}" presName="hierRoot3" presStyleCnt="0"/>
      <dgm:spPr/>
    </dgm:pt>
    <dgm:pt modelId="{9C2E5F7D-5DFA-4CFC-A5F2-8D77EF62E7E9}" type="pres">
      <dgm:prSet presAssocID="{207A1D6A-997A-432D-ACA5-8800D14E6E3C}" presName="composite3" presStyleCnt="0"/>
      <dgm:spPr/>
    </dgm:pt>
    <dgm:pt modelId="{1002FF79-01CE-4F85-BF55-6969BF6F308E}" type="pres">
      <dgm:prSet presAssocID="{207A1D6A-997A-432D-ACA5-8800D14E6E3C}" presName="background3" presStyleLbl="node3" presStyleIdx="3" presStyleCnt="8"/>
      <dgm:spPr/>
    </dgm:pt>
    <dgm:pt modelId="{FCCC9EEC-D705-47B7-A790-4C445E8E2219}" type="pres">
      <dgm:prSet presAssocID="{207A1D6A-997A-432D-ACA5-8800D14E6E3C}" presName="text3" presStyleLbl="fgAcc3" presStyleIdx="3" presStyleCnt="8" custScaleX="524222" custScaleY="539139" custLinFactY="100000" custLinFactNeighborX="28392" custLinFactNeighborY="196650">
        <dgm:presLayoutVars>
          <dgm:chPref val="3"/>
        </dgm:presLayoutVars>
      </dgm:prSet>
      <dgm:spPr/>
    </dgm:pt>
    <dgm:pt modelId="{3B597418-C55B-4F71-8DA0-DB79645D124E}" type="pres">
      <dgm:prSet presAssocID="{207A1D6A-997A-432D-ACA5-8800D14E6E3C}" presName="hierChild4" presStyleCnt="0"/>
      <dgm:spPr/>
    </dgm:pt>
    <dgm:pt modelId="{476F0123-B7C5-434A-88A3-DE70A90E1144}" type="pres">
      <dgm:prSet presAssocID="{875DB15E-9987-4BE5-ABE7-EC078D606444}" presName="Name17" presStyleLbl="parChTrans1D3" presStyleIdx="4" presStyleCnt="8"/>
      <dgm:spPr/>
    </dgm:pt>
    <dgm:pt modelId="{51297420-074D-40F6-AFE6-49CF53AF2FA7}" type="pres">
      <dgm:prSet presAssocID="{7C92F60C-F878-4D68-9C0C-D68F9087E209}" presName="hierRoot3" presStyleCnt="0"/>
      <dgm:spPr/>
    </dgm:pt>
    <dgm:pt modelId="{3F098D84-60B7-473C-B5DE-C99BB7D6C747}" type="pres">
      <dgm:prSet presAssocID="{7C92F60C-F878-4D68-9C0C-D68F9087E209}" presName="composite3" presStyleCnt="0"/>
      <dgm:spPr/>
    </dgm:pt>
    <dgm:pt modelId="{84B3A2B2-38FC-461A-B931-FA2B7C7C9BAA}" type="pres">
      <dgm:prSet presAssocID="{7C92F60C-F878-4D68-9C0C-D68F9087E209}" presName="background3" presStyleLbl="node3" presStyleIdx="4" presStyleCnt="8"/>
      <dgm:spPr/>
    </dgm:pt>
    <dgm:pt modelId="{D66CA172-8913-47D3-ACBE-9B78D0339A2C}" type="pres">
      <dgm:prSet presAssocID="{7C92F60C-F878-4D68-9C0C-D68F9087E209}" presName="text3" presStyleLbl="fgAcc3" presStyleIdx="4" presStyleCnt="8" custScaleX="524222" custScaleY="539139" custLinFactY="-77141" custLinFactNeighborX="72442" custLinFactNeighborY="-100000">
        <dgm:presLayoutVars>
          <dgm:chPref val="3"/>
        </dgm:presLayoutVars>
      </dgm:prSet>
      <dgm:spPr/>
    </dgm:pt>
    <dgm:pt modelId="{BD30E113-C6B8-420F-85BB-B06F1E121BA8}" type="pres">
      <dgm:prSet presAssocID="{7C92F60C-F878-4D68-9C0C-D68F9087E209}" presName="hierChild4" presStyleCnt="0"/>
      <dgm:spPr/>
    </dgm:pt>
    <dgm:pt modelId="{59E40F46-29AE-4D02-A7F4-01C2A6C5276B}" type="pres">
      <dgm:prSet presAssocID="{F6FF315D-3469-4B32-8628-F2E17893B53E}" presName="Name10" presStyleLbl="parChTrans1D2" presStyleIdx="1" presStyleCnt="2"/>
      <dgm:spPr/>
    </dgm:pt>
    <dgm:pt modelId="{CF6CF8B5-2401-4796-BA5C-595E0B11588D}" type="pres">
      <dgm:prSet presAssocID="{F2C4788A-3B9F-4ADC-A401-934EE72B680F}" presName="hierRoot2" presStyleCnt="0"/>
      <dgm:spPr/>
    </dgm:pt>
    <dgm:pt modelId="{D5E6D30D-474F-499F-B4C2-BB6313B4AC68}" type="pres">
      <dgm:prSet presAssocID="{F2C4788A-3B9F-4ADC-A401-934EE72B680F}" presName="composite2" presStyleCnt="0"/>
      <dgm:spPr/>
    </dgm:pt>
    <dgm:pt modelId="{4CC8D649-40C1-40A2-8250-2CB5E8A7CA58}" type="pres">
      <dgm:prSet presAssocID="{F2C4788A-3B9F-4ADC-A401-934EE72B680F}" presName="background2" presStyleLbl="node2" presStyleIdx="1" presStyleCnt="2"/>
      <dgm:spPr/>
    </dgm:pt>
    <dgm:pt modelId="{7E40EAA5-760E-4786-BE68-51FC06FE234A}" type="pres">
      <dgm:prSet presAssocID="{F2C4788A-3B9F-4ADC-A401-934EE72B680F}" presName="text2" presStyleLbl="fgAcc2" presStyleIdx="1" presStyleCnt="2" custScaleX="524222" custScaleY="539139">
        <dgm:presLayoutVars>
          <dgm:chPref val="3"/>
        </dgm:presLayoutVars>
      </dgm:prSet>
      <dgm:spPr/>
    </dgm:pt>
    <dgm:pt modelId="{AC6FE048-41A6-4CD8-A312-30A17B7BA4F5}" type="pres">
      <dgm:prSet presAssocID="{F2C4788A-3B9F-4ADC-A401-934EE72B680F}" presName="hierChild3" presStyleCnt="0"/>
      <dgm:spPr/>
    </dgm:pt>
    <dgm:pt modelId="{87962E7D-CA82-4B73-BB02-77ECD6206B75}" type="pres">
      <dgm:prSet presAssocID="{1ADA8F1E-2CF3-44B6-9289-821BEAF70DB9}" presName="Name17" presStyleLbl="parChTrans1D3" presStyleIdx="5" presStyleCnt="8"/>
      <dgm:spPr/>
    </dgm:pt>
    <dgm:pt modelId="{12A65807-7ED9-4E48-A2D1-0C53E0A92682}" type="pres">
      <dgm:prSet presAssocID="{5BC17229-0E09-44AE-BD48-8BF12E1D3D2A}" presName="hierRoot3" presStyleCnt="0"/>
      <dgm:spPr/>
    </dgm:pt>
    <dgm:pt modelId="{E57E03FA-EC95-465C-9881-096693ED924D}" type="pres">
      <dgm:prSet presAssocID="{5BC17229-0E09-44AE-BD48-8BF12E1D3D2A}" presName="composite3" presStyleCnt="0"/>
      <dgm:spPr/>
    </dgm:pt>
    <dgm:pt modelId="{0AB306BD-F753-43CA-89D8-6BC3530DE69F}" type="pres">
      <dgm:prSet presAssocID="{5BC17229-0E09-44AE-BD48-8BF12E1D3D2A}" presName="background3" presStyleLbl="node3" presStyleIdx="5" presStyleCnt="8"/>
      <dgm:spPr/>
    </dgm:pt>
    <dgm:pt modelId="{B0840AC9-8233-4163-BABA-5A4954E9C0D2}" type="pres">
      <dgm:prSet presAssocID="{5BC17229-0E09-44AE-BD48-8BF12E1D3D2A}" presName="text3" presStyleLbl="fgAcc3" presStyleIdx="5" presStyleCnt="8" custScaleX="524222" custScaleY="539139" custLinFactX="-100000" custLinFactY="300000" custLinFactNeighborX="-128581" custLinFactNeighborY="351594">
        <dgm:presLayoutVars>
          <dgm:chPref val="3"/>
        </dgm:presLayoutVars>
      </dgm:prSet>
      <dgm:spPr/>
    </dgm:pt>
    <dgm:pt modelId="{ACCFC0A2-F99B-4A91-AA0B-2CB64D434029}" type="pres">
      <dgm:prSet presAssocID="{5BC17229-0E09-44AE-BD48-8BF12E1D3D2A}" presName="hierChild4" presStyleCnt="0"/>
      <dgm:spPr/>
    </dgm:pt>
    <dgm:pt modelId="{B31ED80C-C8F6-48E6-8EEF-1B037045E48F}" type="pres">
      <dgm:prSet presAssocID="{530E6188-498B-47E6-8DC4-5F4EEFD61E92}" presName="Name17" presStyleLbl="parChTrans1D3" presStyleIdx="6" presStyleCnt="8"/>
      <dgm:spPr/>
    </dgm:pt>
    <dgm:pt modelId="{C053D6C7-C8B9-456D-B954-728CC3942828}" type="pres">
      <dgm:prSet presAssocID="{BA7D2BA1-9DE4-4292-8D18-BBA74A96D9FC}" presName="hierRoot3" presStyleCnt="0"/>
      <dgm:spPr/>
    </dgm:pt>
    <dgm:pt modelId="{A1261ECE-FB90-4CE6-BFDD-194587571513}" type="pres">
      <dgm:prSet presAssocID="{BA7D2BA1-9DE4-4292-8D18-BBA74A96D9FC}" presName="composite3" presStyleCnt="0"/>
      <dgm:spPr/>
    </dgm:pt>
    <dgm:pt modelId="{9E489427-2F24-4208-A928-51182896E8B0}" type="pres">
      <dgm:prSet presAssocID="{BA7D2BA1-9DE4-4292-8D18-BBA74A96D9FC}" presName="background3" presStyleLbl="node3" presStyleIdx="6" presStyleCnt="8"/>
      <dgm:spPr/>
    </dgm:pt>
    <dgm:pt modelId="{2504D48E-2C88-4373-8D0B-4A925C67DFC8}" type="pres">
      <dgm:prSet presAssocID="{BA7D2BA1-9DE4-4292-8D18-BBA74A96D9FC}" presName="text3" presStyleLbl="fgAcc3" presStyleIdx="6" presStyleCnt="8" custScaleX="524222" custScaleY="539139" custLinFactX="-100000" custLinFactY="400000" custLinFactNeighborX="-115865" custLinFactNeighborY="402240">
        <dgm:presLayoutVars>
          <dgm:chPref val="3"/>
        </dgm:presLayoutVars>
      </dgm:prSet>
      <dgm:spPr/>
    </dgm:pt>
    <dgm:pt modelId="{63BC3777-9EE6-4987-A605-30F2DD2401E1}" type="pres">
      <dgm:prSet presAssocID="{BA7D2BA1-9DE4-4292-8D18-BBA74A96D9FC}" presName="hierChild4" presStyleCnt="0"/>
      <dgm:spPr/>
    </dgm:pt>
    <dgm:pt modelId="{D9B9411E-54C3-4DDC-8ED5-0737EF33FBE4}" type="pres">
      <dgm:prSet presAssocID="{6E08F599-BEDC-4134-B7A7-B04AF299DD78}" presName="Name17" presStyleLbl="parChTrans1D3" presStyleIdx="7" presStyleCnt="8"/>
      <dgm:spPr/>
    </dgm:pt>
    <dgm:pt modelId="{592E7A9A-692A-4CBE-9062-0DB310A30F87}" type="pres">
      <dgm:prSet presAssocID="{CA6DA98A-75CE-4A48-99F7-0224A4C1986D}" presName="hierRoot3" presStyleCnt="0"/>
      <dgm:spPr/>
    </dgm:pt>
    <dgm:pt modelId="{B427656D-F98E-47AF-8113-52BCA4485171}" type="pres">
      <dgm:prSet presAssocID="{CA6DA98A-75CE-4A48-99F7-0224A4C1986D}" presName="composite3" presStyleCnt="0"/>
      <dgm:spPr/>
    </dgm:pt>
    <dgm:pt modelId="{3704A077-881E-4A7E-A40C-2F25F8EE0370}" type="pres">
      <dgm:prSet presAssocID="{CA6DA98A-75CE-4A48-99F7-0224A4C1986D}" presName="background3" presStyleLbl="node3" presStyleIdx="7" presStyleCnt="8"/>
      <dgm:spPr/>
    </dgm:pt>
    <dgm:pt modelId="{7BAED3EF-98EE-45F3-8DBC-F16D05BBBA51}" type="pres">
      <dgm:prSet presAssocID="{CA6DA98A-75CE-4A48-99F7-0224A4C1986D}" presName="text3" presStyleLbl="fgAcc3" presStyleIdx="7" presStyleCnt="8" custScaleX="524222" custScaleY="539139" custLinFactX="-6150" custLinFactY="390455" custLinFactNeighborX="-100000" custLinFactNeighborY="400000">
        <dgm:presLayoutVars>
          <dgm:chPref val="3"/>
        </dgm:presLayoutVars>
      </dgm:prSet>
      <dgm:spPr/>
    </dgm:pt>
    <dgm:pt modelId="{2A876A75-6481-4624-A53D-3DFE801DCD47}" type="pres">
      <dgm:prSet presAssocID="{CA6DA98A-75CE-4A48-99F7-0224A4C1986D}" presName="hierChild4" presStyleCnt="0"/>
      <dgm:spPr/>
    </dgm:pt>
  </dgm:ptLst>
  <dgm:cxnLst>
    <dgm:cxn modelId="{68EC3C05-EE80-4898-B038-E26242FCED70}" type="presOf" srcId="{530E6188-498B-47E6-8DC4-5F4EEFD61E92}" destId="{B31ED80C-C8F6-48E6-8EEF-1B037045E48F}" srcOrd="0" destOrd="0" presId="urn:microsoft.com/office/officeart/2005/8/layout/hierarchy1"/>
    <dgm:cxn modelId="{23D41E15-2FC5-42E9-AEDB-C38EC5CFD208}" type="presOf" srcId="{32F6825E-3A6F-423E-9462-A31F9D0977D5}" destId="{0CE491E2-5D14-45CE-A3E5-951D9F986E95}" srcOrd="0" destOrd="0" presId="urn:microsoft.com/office/officeart/2005/8/layout/hierarchy1"/>
    <dgm:cxn modelId="{9FED7726-FD12-4B58-9070-9B184D1A1578}" srcId="{38C4E82D-3FB7-4233-9506-FE32FE2A9A26}" destId="{DF2979E6-C718-408B-BF91-3B2BA79818E0}" srcOrd="1" destOrd="0" parTransId="{45D0FA5C-179A-4627-A5FA-B6D6B470150C}" sibTransId="{F4CE6CD4-FA4B-49AD-8225-08F1C8A3A73D}"/>
    <dgm:cxn modelId="{10273930-8DC0-45C2-B90F-4E0174E7A1D9}" srcId="{38C4E82D-3FB7-4233-9506-FE32FE2A9A26}" destId="{C8B3F40E-8BDC-4F36-B9D4-A472904D0A58}" srcOrd="0" destOrd="0" parTransId="{04459F78-6B32-4E3D-A78A-E29DDD00D88F}" sibTransId="{ABF6C89B-E814-4507-B839-AEC71A746F96}"/>
    <dgm:cxn modelId="{D9029B30-B483-4F70-BA72-97374D03454D}" type="presOf" srcId="{45D0FA5C-179A-4627-A5FA-B6D6B470150C}" destId="{62C38A5C-C71A-4C11-A238-43AA27FA5D7D}" srcOrd="0" destOrd="0" presId="urn:microsoft.com/office/officeart/2005/8/layout/hierarchy1"/>
    <dgm:cxn modelId="{38A6353D-2CC4-4F01-9DCC-44B5F1174DCD}" type="presOf" srcId="{6223432C-B16B-4DD8-AE27-BFDACE46ACB4}" destId="{824141F2-ED4B-47FA-8AE5-96840F8A2639}" srcOrd="0" destOrd="0" presId="urn:microsoft.com/office/officeart/2005/8/layout/hierarchy1"/>
    <dgm:cxn modelId="{4F86045E-F1DB-4C51-BD6C-AD48EF3EA949}" srcId="{E6E06990-C197-4F6C-BC4E-7849DF3B086B}" destId="{A6D1C9AE-BF17-43F9-83DB-36F0CD478289}" srcOrd="0" destOrd="0" parTransId="{9EDED016-F44E-49F9-B6E6-1ACC82444D6D}" sibTransId="{85DF8211-F853-4544-BC69-C3E74BBDE878}"/>
    <dgm:cxn modelId="{02B8E361-B360-4A5A-A6C4-4DF3423581E4}" type="presOf" srcId="{6E08F599-BEDC-4134-B7A7-B04AF299DD78}" destId="{D9B9411E-54C3-4DDC-8ED5-0737EF33FBE4}" srcOrd="0" destOrd="0" presId="urn:microsoft.com/office/officeart/2005/8/layout/hierarchy1"/>
    <dgm:cxn modelId="{95D1F745-B5F8-4201-A835-640209B290C4}" type="presOf" srcId="{21C66607-0E27-45B1-A072-3909BC4D68B2}" destId="{584C3C59-C724-42E9-91BD-7416CF851113}" srcOrd="0" destOrd="0" presId="urn:microsoft.com/office/officeart/2005/8/layout/hierarchy1"/>
    <dgm:cxn modelId="{97E81E6A-ABA1-41A1-91B8-666B4971466C}" type="presOf" srcId="{5BC17229-0E09-44AE-BD48-8BF12E1D3D2A}" destId="{B0840AC9-8233-4163-BABA-5A4954E9C0D2}" srcOrd="0" destOrd="0" presId="urn:microsoft.com/office/officeart/2005/8/layout/hierarchy1"/>
    <dgm:cxn modelId="{2068116E-9D2F-47CC-97F6-BAEAE468F8A3}" type="presOf" srcId="{F6FF315D-3469-4B32-8628-F2E17893B53E}" destId="{59E40F46-29AE-4D02-A7F4-01C2A6C5276B}" srcOrd="0" destOrd="0" presId="urn:microsoft.com/office/officeart/2005/8/layout/hierarchy1"/>
    <dgm:cxn modelId="{9502666F-9F01-421B-BAB3-A041538247EB}" srcId="{F2C4788A-3B9F-4ADC-A401-934EE72B680F}" destId="{CA6DA98A-75CE-4A48-99F7-0224A4C1986D}" srcOrd="2" destOrd="0" parTransId="{6E08F599-BEDC-4134-B7A7-B04AF299DD78}" sibTransId="{FBBD3456-0E08-49D8-9555-EA15FCE32F8A}"/>
    <dgm:cxn modelId="{DFF3EF79-DDDE-454D-B9A4-07C982352488}" srcId="{38C4E82D-3FB7-4233-9506-FE32FE2A9A26}" destId="{207A1D6A-997A-432D-ACA5-8800D14E6E3C}" srcOrd="3" destOrd="0" parTransId="{6223432C-B16B-4DD8-AE27-BFDACE46ACB4}" sibTransId="{1C09BA52-1C18-4120-8F1D-D6BD8EC8B270}"/>
    <dgm:cxn modelId="{4E04DE7C-8387-4C98-8BFC-3CFBD5D4AD17}" srcId="{F2C4788A-3B9F-4ADC-A401-934EE72B680F}" destId="{BA7D2BA1-9DE4-4292-8D18-BBA74A96D9FC}" srcOrd="1" destOrd="0" parTransId="{530E6188-498B-47E6-8DC4-5F4EEFD61E92}" sibTransId="{BA7E7800-6C20-407B-A0D8-3A3CCE3C27D4}"/>
    <dgm:cxn modelId="{C1C99F82-904B-4F90-B0CC-96BC771D5BB2}" type="presOf" srcId="{F2C4788A-3B9F-4ADC-A401-934EE72B680F}" destId="{7E40EAA5-760E-4786-BE68-51FC06FE234A}" srcOrd="0" destOrd="0" presId="urn:microsoft.com/office/officeart/2005/8/layout/hierarchy1"/>
    <dgm:cxn modelId="{D807A687-1E75-4C30-8B78-CBEAE6B9EE10}" srcId="{A6D1C9AE-BF17-43F9-83DB-36F0CD478289}" destId="{38C4E82D-3FB7-4233-9506-FE32FE2A9A26}" srcOrd="0" destOrd="0" parTransId="{32F6825E-3A6F-423E-9462-A31F9D0977D5}" sibTransId="{36F6052D-C1CC-4740-A25F-2106D8BADAB4}"/>
    <dgm:cxn modelId="{CD9BF594-2B98-4DEE-9E87-AA8A88E39004}" type="presOf" srcId="{E6E06990-C197-4F6C-BC4E-7849DF3B086B}" destId="{C8E31894-CC57-4140-BFC4-2CAFEBFAC7C4}" srcOrd="0" destOrd="0" presId="urn:microsoft.com/office/officeart/2005/8/layout/hierarchy1"/>
    <dgm:cxn modelId="{56214896-8607-4F8A-8A7A-3A329D1EC5FC}" srcId="{38C4E82D-3FB7-4233-9506-FE32FE2A9A26}" destId="{F47DD0BF-5860-4E82-A150-CE55E61A45B5}" srcOrd="2" destOrd="0" parTransId="{21C66607-0E27-45B1-A072-3909BC4D68B2}" sibTransId="{1390D516-0162-448D-B935-5AAB86321AF0}"/>
    <dgm:cxn modelId="{3D4F089F-D21E-460A-B6EE-037B60A29394}" type="presOf" srcId="{A6D1C9AE-BF17-43F9-83DB-36F0CD478289}" destId="{FA1CF919-4BC4-4883-ADC6-7911EE213506}" srcOrd="0" destOrd="0" presId="urn:microsoft.com/office/officeart/2005/8/layout/hierarchy1"/>
    <dgm:cxn modelId="{0F1CADA4-095A-42D0-BF3D-8C43CF1C5BA7}" type="presOf" srcId="{7C92F60C-F878-4D68-9C0C-D68F9087E209}" destId="{D66CA172-8913-47D3-ACBE-9B78D0339A2C}" srcOrd="0" destOrd="0" presId="urn:microsoft.com/office/officeart/2005/8/layout/hierarchy1"/>
    <dgm:cxn modelId="{5869DBA4-91E6-4C20-985B-F06A347ECA30}" srcId="{38C4E82D-3FB7-4233-9506-FE32FE2A9A26}" destId="{7C92F60C-F878-4D68-9C0C-D68F9087E209}" srcOrd="4" destOrd="0" parTransId="{875DB15E-9987-4BE5-ABE7-EC078D606444}" sibTransId="{C18B976E-EFC8-4E5D-ABB7-E3910EE6898B}"/>
    <dgm:cxn modelId="{94B841AD-36A1-472C-8152-D2055E638BCA}" type="presOf" srcId="{CA6DA98A-75CE-4A48-99F7-0224A4C1986D}" destId="{7BAED3EF-98EE-45F3-8DBC-F16D05BBBA51}" srcOrd="0" destOrd="0" presId="urn:microsoft.com/office/officeart/2005/8/layout/hierarchy1"/>
    <dgm:cxn modelId="{2ED0E9B5-09C2-4918-AA50-2D1274EF81F7}" type="presOf" srcId="{F47DD0BF-5860-4E82-A150-CE55E61A45B5}" destId="{D9B8032C-8DC4-43D1-91A5-193AEFF8ECD5}" srcOrd="0" destOrd="0" presId="urn:microsoft.com/office/officeart/2005/8/layout/hierarchy1"/>
    <dgm:cxn modelId="{9CB6EDBA-AA58-403E-BFEA-0984FC5C590A}" type="presOf" srcId="{875DB15E-9987-4BE5-ABE7-EC078D606444}" destId="{476F0123-B7C5-434A-88A3-DE70A90E1144}" srcOrd="0" destOrd="0" presId="urn:microsoft.com/office/officeart/2005/8/layout/hierarchy1"/>
    <dgm:cxn modelId="{452746C2-8E19-46B4-A321-8CB930CD47BC}" type="presOf" srcId="{DF2979E6-C718-408B-BF91-3B2BA79818E0}" destId="{02630167-0D3A-468C-AA9C-BFD7E2E7E21F}" srcOrd="0" destOrd="0" presId="urn:microsoft.com/office/officeart/2005/8/layout/hierarchy1"/>
    <dgm:cxn modelId="{764FDAC9-7000-4F66-BD69-6B0122D3F5B5}" type="presOf" srcId="{38C4E82D-3FB7-4233-9506-FE32FE2A9A26}" destId="{3090A43D-4902-49E6-8D48-06920232BF3C}" srcOrd="0" destOrd="0" presId="urn:microsoft.com/office/officeart/2005/8/layout/hierarchy1"/>
    <dgm:cxn modelId="{9177A0CA-95DD-47C5-9488-E843B39AC95F}" srcId="{A6D1C9AE-BF17-43F9-83DB-36F0CD478289}" destId="{F2C4788A-3B9F-4ADC-A401-934EE72B680F}" srcOrd="1" destOrd="0" parTransId="{F6FF315D-3469-4B32-8628-F2E17893B53E}" sibTransId="{E942EC8F-6858-4DAB-BB4B-06070D9792B9}"/>
    <dgm:cxn modelId="{723C8FD8-1A1E-41DF-B632-EAC16E9636B8}" type="presOf" srcId="{1ADA8F1E-2CF3-44B6-9289-821BEAF70DB9}" destId="{87962E7D-CA82-4B73-BB02-77ECD6206B75}" srcOrd="0" destOrd="0" presId="urn:microsoft.com/office/officeart/2005/8/layout/hierarchy1"/>
    <dgm:cxn modelId="{4EF972D9-E6E0-46B2-8727-A21970444C01}" type="presOf" srcId="{C8B3F40E-8BDC-4F36-B9D4-A472904D0A58}" destId="{C8CA4E21-3619-4D34-836B-1A2D16A0F777}" srcOrd="0" destOrd="0" presId="urn:microsoft.com/office/officeart/2005/8/layout/hierarchy1"/>
    <dgm:cxn modelId="{0929CBE5-7DCB-4134-8235-4114BF7E77F3}" srcId="{F2C4788A-3B9F-4ADC-A401-934EE72B680F}" destId="{5BC17229-0E09-44AE-BD48-8BF12E1D3D2A}" srcOrd="0" destOrd="0" parTransId="{1ADA8F1E-2CF3-44B6-9289-821BEAF70DB9}" sibTransId="{970F71C9-849D-4AE2-BB78-67BE712A23B8}"/>
    <dgm:cxn modelId="{9AC92BE7-7C5B-4B4D-89A3-F651141738C7}" type="presOf" srcId="{04459F78-6B32-4E3D-A78A-E29DDD00D88F}" destId="{5A530A8F-9911-4C10-969D-3E2DA3F34D54}" srcOrd="0" destOrd="0" presId="urn:microsoft.com/office/officeart/2005/8/layout/hierarchy1"/>
    <dgm:cxn modelId="{CF7B2DF4-007F-44FD-8E87-01774791831A}" type="presOf" srcId="{207A1D6A-997A-432D-ACA5-8800D14E6E3C}" destId="{FCCC9EEC-D705-47B7-A790-4C445E8E2219}" srcOrd="0" destOrd="0" presId="urn:microsoft.com/office/officeart/2005/8/layout/hierarchy1"/>
    <dgm:cxn modelId="{A2E2C1F8-09B0-4D29-9F1E-15588494D935}" type="presOf" srcId="{BA7D2BA1-9DE4-4292-8D18-BBA74A96D9FC}" destId="{2504D48E-2C88-4373-8D0B-4A925C67DFC8}" srcOrd="0" destOrd="0" presId="urn:microsoft.com/office/officeart/2005/8/layout/hierarchy1"/>
    <dgm:cxn modelId="{C890BB59-80F6-48CF-AAB4-4948B2C87E00}" type="presParOf" srcId="{C8E31894-CC57-4140-BFC4-2CAFEBFAC7C4}" destId="{42C1B38E-2C61-409E-93F0-B15D867C4DE9}" srcOrd="0" destOrd="0" presId="urn:microsoft.com/office/officeart/2005/8/layout/hierarchy1"/>
    <dgm:cxn modelId="{8AB81B54-EFED-4A06-B26F-51C30324ED90}" type="presParOf" srcId="{42C1B38E-2C61-409E-93F0-B15D867C4DE9}" destId="{68DD7A6E-B91F-4E93-8690-3F8D25315928}" srcOrd="0" destOrd="0" presId="urn:microsoft.com/office/officeart/2005/8/layout/hierarchy1"/>
    <dgm:cxn modelId="{3E8F76C2-14C5-4411-90AD-AFF307E843F1}" type="presParOf" srcId="{68DD7A6E-B91F-4E93-8690-3F8D25315928}" destId="{5D9B95AF-5E14-4AAC-B60D-AA49C47F02A6}" srcOrd="0" destOrd="0" presId="urn:microsoft.com/office/officeart/2005/8/layout/hierarchy1"/>
    <dgm:cxn modelId="{3C016E08-5808-49CA-BC34-3B3A843B13F7}" type="presParOf" srcId="{68DD7A6E-B91F-4E93-8690-3F8D25315928}" destId="{FA1CF919-4BC4-4883-ADC6-7911EE213506}" srcOrd="1" destOrd="0" presId="urn:microsoft.com/office/officeart/2005/8/layout/hierarchy1"/>
    <dgm:cxn modelId="{A9B5BC4B-499E-409C-BC8D-C5F8C4BF1ED5}" type="presParOf" srcId="{42C1B38E-2C61-409E-93F0-B15D867C4DE9}" destId="{C0C2BEDA-021E-4C89-BCC2-3A1E8597304C}" srcOrd="1" destOrd="0" presId="urn:microsoft.com/office/officeart/2005/8/layout/hierarchy1"/>
    <dgm:cxn modelId="{22816A7A-B602-41F2-99DA-61DF9D2EB2C4}" type="presParOf" srcId="{C0C2BEDA-021E-4C89-BCC2-3A1E8597304C}" destId="{0CE491E2-5D14-45CE-A3E5-951D9F986E95}" srcOrd="0" destOrd="0" presId="urn:microsoft.com/office/officeart/2005/8/layout/hierarchy1"/>
    <dgm:cxn modelId="{15E547C4-D4D5-4707-9F92-F8619BB53A3D}" type="presParOf" srcId="{C0C2BEDA-021E-4C89-BCC2-3A1E8597304C}" destId="{0477717C-1B78-4E0D-B78C-53267E090DC9}" srcOrd="1" destOrd="0" presId="urn:microsoft.com/office/officeart/2005/8/layout/hierarchy1"/>
    <dgm:cxn modelId="{0971A03D-8412-4F0D-AB24-CEA582B44DDA}" type="presParOf" srcId="{0477717C-1B78-4E0D-B78C-53267E090DC9}" destId="{632C57AB-81CB-4647-8D30-9844072A79B8}" srcOrd="0" destOrd="0" presId="urn:microsoft.com/office/officeart/2005/8/layout/hierarchy1"/>
    <dgm:cxn modelId="{8FF13B04-25B0-4F78-8EA2-2FEF31D831A9}" type="presParOf" srcId="{632C57AB-81CB-4647-8D30-9844072A79B8}" destId="{5369FB68-6FA9-4048-9114-67149CEAD3F2}" srcOrd="0" destOrd="0" presId="urn:microsoft.com/office/officeart/2005/8/layout/hierarchy1"/>
    <dgm:cxn modelId="{D32480A1-72D7-4193-8F72-C410B0766BF4}" type="presParOf" srcId="{632C57AB-81CB-4647-8D30-9844072A79B8}" destId="{3090A43D-4902-49E6-8D48-06920232BF3C}" srcOrd="1" destOrd="0" presId="urn:microsoft.com/office/officeart/2005/8/layout/hierarchy1"/>
    <dgm:cxn modelId="{C08E093B-8D42-4614-AC1D-1D5FD4D98B99}" type="presParOf" srcId="{0477717C-1B78-4E0D-B78C-53267E090DC9}" destId="{93CF95EF-BC10-4DF1-8ECA-F8C381DE47CC}" srcOrd="1" destOrd="0" presId="urn:microsoft.com/office/officeart/2005/8/layout/hierarchy1"/>
    <dgm:cxn modelId="{F33E8C2E-4825-42C3-839B-6F95CF5A630C}" type="presParOf" srcId="{93CF95EF-BC10-4DF1-8ECA-F8C381DE47CC}" destId="{5A530A8F-9911-4C10-969D-3E2DA3F34D54}" srcOrd="0" destOrd="0" presId="urn:microsoft.com/office/officeart/2005/8/layout/hierarchy1"/>
    <dgm:cxn modelId="{50994098-93B6-416C-9CC7-E309D7FCC6DC}" type="presParOf" srcId="{93CF95EF-BC10-4DF1-8ECA-F8C381DE47CC}" destId="{96926CAB-6C6B-4EA1-9A34-4677BDC0E561}" srcOrd="1" destOrd="0" presId="urn:microsoft.com/office/officeart/2005/8/layout/hierarchy1"/>
    <dgm:cxn modelId="{96B75951-5C48-44D3-B20C-CBE99AE1DEB8}" type="presParOf" srcId="{96926CAB-6C6B-4EA1-9A34-4677BDC0E561}" destId="{C6C01E5C-E050-4E68-AA84-9DA5B5C70F15}" srcOrd="0" destOrd="0" presId="urn:microsoft.com/office/officeart/2005/8/layout/hierarchy1"/>
    <dgm:cxn modelId="{F2E1384F-377A-4C5B-85E8-FC05FB6291B2}" type="presParOf" srcId="{C6C01E5C-E050-4E68-AA84-9DA5B5C70F15}" destId="{3B5BF1F6-2B45-4F18-B1A5-5C95D9A12573}" srcOrd="0" destOrd="0" presId="urn:microsoft.com/office/officeart/2005/8/layout/hierarchy1"/>
    <dgm:cxn modelId="{E6F15AC0-9867-4313-877A-D73EF128DFF1}" type="presParOf" srcId="{C6C01E5C-E050-4E68-AA84-9DA5B5C70F15}" destId="{C8CA4E21-3619-4D34-836B-1A2D16A0F777}" srcOrd="1" destOrd="0" presId="urn:microsoft.com/office/officeart/2005/8/layout/hierarchy1"/>
    <dgm:cxn modelId="{2E34364F-1AB8-4935-9AC3-DAFC1F71F50B}" type="presParOf" srcId="{96926CAB-6C6B-4EA1-9A34-4677BDC0E561}" destId="{41F79232-BE99-421F-B686-9990E5012EB8}" srcOrd="1" destOrd="0" presId="urn:microsoft.com/office/officeart/2005/8/layout/hierarchy1"/>
    <dgm:cxn modelId="{85E435D8-6DBA-43A1-A6CC-F9CAD247E6B4}" type="presParOf" srcId="{93CF95EF-BC10-4DF1-8ECA-F8C381DE47CC}" destId="{62C38A5C-C71A-4C11-A238-43AA27FA5D7D}" srcOrd="2" destOrd="0" presId="urn:microsoft.com/office/officeart/2005/8/layout/hierarchy1"/>
    <dgm:cxn modelId="{018C6C7A-0D64-4AC5-B004-B2F5A3E112A6}" type="presParOf" srcId="{93CF95EF-BC10-4DF1-8ECA-F8C381DE47CC}" destId="{E9298DB7-78E1-4CF2-A5D6-3C701500A36B}" srcOrd="3" destOrd="0" presId="urn:microsoft.com/office/officeart/2005/8/layout/hierarchy1"/>
    <dgm:cxn modelId="{86767C50-5B52-48B1-AF1B-8D97BD7E3DFF}" type="presParOf" srcId="{E9298DB7-78E1-4CF2-A5D6-3C701500A36B}" destId="{CDAB031F-4F4C-4379-B0E7-20DCA3FD6CB5}" srcOrd="0" destOrd="0" presId="urn:microsoft.com/office/officeart/2005/8/layout/hierarchy1"/>
    <dgm:cxn modelId="{F420B2AB-92C1-4615-9251-3E47151DA43D}" type="presParOf" srcId="{CDAB031F-4F4C-4379-B0E7-20DCA3FD6CB5}" destId="{65C4533A-DABA-4491-A36C-7F706A5714A5}" srcOrd="0" destOrd="0" presId="urn:microsoft.com/office/officeart/2005/8/layout/hierarchy1"/>
    <dgm:cxn modelId="{C592E503-B556-42B9-B031-8264544C21BC}" type="presParOf" srcId="{CDAB031F-4F4C-4379-B0E7-20DCA3FD6CB5}" destId="{02630167-0D3A-468C-AA9C-BFD7E2E7E21F}" srcOrd="1" destOrd="0" presId="urn:microsoft.com/office/officeart/2005/8/layout/hierarchy1"/>
    <dgm:cxn modelId="{1EA30527-1ADD-4B65-9C22-99645E808DDC}" type="presParOf" srcId="{E9298DB7-78E1-4CF2-A5D6-3C701500A36B}" destId="{7EF095DF-E7E3-4197-981E-05BEA0560B39}" srcOrd="1" destOrd="0" presId="urn:microsoft.com/office/officeart/2005/8/layout/hierarchy1"/>
    <dgm:cxn modelId="{86463143-5E88-4708-98FC-57F7D2D3F1EB}" type="presParOf" srcId="{93CF95EF-BC10-4DF1-8ECA-F8C381DE47CC}" destId="{584C3C59-C724-42E9-91BD-7416CF851113}" srcOrd="4" destOrd="0" presId="urn:microsoft.com/office/officeart/2005/8/layout/hierarchy1"/>
    <dgm:cxn modelId="{188B082E-6B6B-45CB-B38F-FFB8C4280EC0}" type="presParOf" srcId="{93CF95EF-BC10-4DF1-8ECA-F8C381DE47CC}" destId="{39407CC8-5C95-4379-800C-3F6C426DE884}" srcOrd="5" destOrd="0" presId="urn:microsoft.com/office/officeart/2005/8/layout/hierarchy1"/>
    <dgm:cxn modelId="{24B40624-5E68-431F-87CC-B8A013C88F49}" type="presParOf" srcId="{39407CC8-5C95-4379-800C-3F6C426DE884}" destId="{EEE7F5D2-2B9D-4D5B-BB55-59543C830178}" srcOrd="0" destOrd="0" presId="urn:microsoft.com/office/officeart/2005/8/layout/hierarchy1"/>
    <dgm:cxn modelId="{2D740668-1428-4381-84E5-1AF24F16373B}" type="presParOf" srcId="{EEE7F5D2-2B9D-4D5B-BB55-59543C830178}" destId="{CD668182-EC31-4810-B97D-A847A217B5DB}" srcOrd="0" destOrd="0" presId="urn:microsoft.com/office/officeart/2005/8/layout/hierarchy1"/>
    <dgm:cxn modelId="{FA7008C2-EB07-4B3F-AF9A-CAF00A41D639}" type="presParOf" srcId="{EEE7F5D2-2B9D-4D5B-BB55-59543C830178}" destId="{D9B8032C-8DC4-43D1-91A5-193AEFF8ECD5}" srcOrd="1" destOrd="0" presId="urn:microsoft.com/office/officeart/2005/8/layout/hierarchy1"/>
    <dgm:cxn modelId="{BEDCC50D-4AF0-480A-AB5C-C797814D7E9B}" type="presParOf" srcId="{39407CC8-5C95-4379-800C-3F6C426DE884}" destId="{A3904240-D219-488D-B6D5-CBB3679CFA53}" srcOrd="1" destOrd="0" presId="urn:microsoft.com/office/officeart/2005/8/layout/hierarchy1"/>
    <dgm:cxn modelId="{08A1C4BC-062C-4B40-879E-138E49159AD2}" type="presParOf" srcId="{93CF95EF-BC10-4DF1-8ECA-F8C381DE47CC}" destId="{824141F2-ED4B-47FA-8AE5-96840F8A2639}" srcOrd="6" destOrd="0" presId="urn:microsoft.com/office/officeart/2005/8/layout/hierarchy1"/>
    <dgm:cxn modelId="{6E74E171-E6E5-49E7-8091-1026179569FE}" type="presParOf" srcId="{93CF95EF-BC10-4DF1-8ECA-F8C381DE47CC}" destId="{1160CF2E-2ACB-4832-8E3E-CEEC6A4E4EC2}" srcOrd="7" destOrd="0" presId="urn:microsoft.com/office/officeart/2005/8/layout/hierarchy1"/>
    <dgm:cxn modelId="{2D688B68-C450-4F29-BCB0-29EAF050EAA3}" type="presParOf" srcId="{1160CF2E-2ACB-4832-8E3E-CEEC6A4E4EC2}" destId="{9C2E5F7D-5DFA-4CFC-A5F2-8D77EF62E7E9}" srcOrd="0" destOrd="0" presId="urn:microsoft.com/office/officeart/2005/8/layout/hierarchy1"/>
    <dgm:cxn modelId="{E17AB6B5-B398-4B36-A313-CA4C92CCB31A}" type="presParOf" srcId="{9C2E5F7D-5DFA-4CFC-A5F2-8D77EF62E7E9}" destId="{1002FF79-01CE-4F85-BF55-6969BF6F308E}" srcOrd="0" destOrd="0" presId="urn:microsoft.com/office/officeart/2005/8/layout/hierarchy1"/>
    <dgm:cxn modelId="{8B3B8A09-60D9-4523-AB71-BB5F78FF2FD1}" type="presParOf" srcId="{9C2E5F7D-5DFA-4CFC-A5F2-8D77EF62E7E9}" destId="{FCCC9EEC-D705-47B7-A790-4C445E8E2219}" srcOrd="1" destOrd="0" presId="urn:microsoft.com/office/officeart/2005/8/layout/hierarchy1"/>
    <dgm:cxn modelId="{5F9ADDD7-CC0A-4826-BBDA-8F29465DA9C6}" type="presParOf" srcId="{1160CF2E-2ACB-4832-8E3E-CEEC6A4E4EC2}" destId="{3B597418-C55B-4F71-8DA0-DB79645D124E}" srcOrd="1" destOrd="0" presId="urn:microsoft.com/office/officeart/2005/8/layout/hierarchy1"/>
    <dgm:cxn modelId="{45F8950F-19F2-45BC-B8CA-64141FAAFA0E}" type="presParOf" srcId="{93CF95EF-BC10-4DF1-8ECA-F8C381DE47CC}" destId="{476F0123-B7C5-434A-88A3-DE70A90E1144}" srcOrd="8" destOrd="0" presId="urn:microsoft.com/office/officeart/2005/8/layout/hierarchy1"/>
    <dgm:cxn modelId="{99AB2AFA-3479-4805-A6C1-D5E2E94A9E19}" type="presParOf" srcId="{93CF95EF-BC10-4DF1-8ECA-F8C381DE47CC}" destId="{51297420-074D-40F6-AFE6-49CF53AF2FA7}" srcOrd="9" destOrd="0" presId="urn:microsoft.com/office/officeart/2005/8/layout/hierarchy1"/>
    <dgm:cxn modelId="{5548C822-9B8A-472E-AF65-3C34488D408A}" type="presParOf" srcId="{51297420-074D-40F6-AFE6-49CF53AF2FA7}" destId="{3F098D84-60B7-473C-B5DE-C99BB7D6C747}" srcOrd="0" destOrd="0" presId="urn:microsoft.com/office/officeart/2005/8/layout/hierarchy1"/>
    <dgm:cxn modelId="{04892DA7-6C53-492F-93FA-908E4E76013D}" type="presParOf" srcId="{3F098D84-60B7-473C-B5DE-C99BB7D6C747}" destId="{84B3A2B2-38FC-461A-B931-FA2B7C7C9BAA}" srcOrd="0" destOrd="0" presId="urn:microsoft.com/office/officeart/2005/8/layout/hierarchy1"/>
    <dgm:cxn modelId="{C262CC2E-3620-440A-B472-46279AC6B68F}" type="presParOf" srcId="{3F098D84-60B7-473C-B5DE-C99BB7D6C747}" destId="{D66CA172-8913-47D3-ACBE-9B78D0339A2C}" srcOrd="1" destOrd="0" presId="urn:microsoft.com/office/officeart/2005/8/layout/hierarchy1"/>
    <dgm:cxn modelId="{C635A4D1-4007-4715-9B0A-39ED15DFE130}" type="presParOf" srcId="{51297420-074D-40F6-AFE6-49CF53AF2FA7}" destId="{BD30E113-C6B8-420F-85BB-B06F1E121BA8}" srcOrd="1" destOrd="0" presId="urn:microsoft.com/office/officeart/2005/8/layout/hierarchy1"/>
    <dgm:cxn modelId="{CA1732C3-7E8F-4DD8-A4D1-33904D1D1290}" type="presParOf" srcId="{C0C2BEDA-021E-4C89-BCC2-3A1E8597304C}" destId="{59E40F46-29AE-4D02-A7F4-01C2A6C5276B}" srcOrd="2" destOrd="0" presId="urn:microsoft.com/office/officeart/2005/8/layout/hierarchy1"/>
    <dgm:cxn modelId="{8F9D135B-8F84-4BDA-B8D8-0ED0AD1DC4F7}" type="presParOf" srcId="{C0C2BEDA-021E-4C89-BCC2-3A1E8597304C}" destId="{CF6CF8B5-2401-4796-BA5C-595E0B11588D}" srcOrd="3" destOrd="0" presId="urn:microsoft.com/office/officeart/2005/8/layout/hierarchy1"/>
    <dgm:cxn modelId="{878824EE-0979-4156-8905-5845A7B00DF3}" type="presParOf" srcId="{CF6CF8B5-2401-4796-BA5C-595E0B11588D}" destId="{D5E6D30D-474F-499F-B4C2-BB6313B4AC68}" srcOrd="0" destOrd="0" presId="urn:microsoft.com/office/officeart/2005/8/layout/hierarchy1"/>
    <dgm:cxn modelId="{A47BB45C-E66B-4470-BF7D-B7AABA5763CC}" type="presParOf" srcId="{D5E6D30D-474F-499F-B4C2-BB6313B4AC68}" destId="{4CC8D649-40C1-40A2-8250-2CB5E8A7CA58}" srcOrd="0" destOrd="0" presId="urn:microsoft.com/office/officeart/2005/8/layout/hierarchy1"/>
    <dgm:cxn modelId="{E0288962-C71D-4E2F-B4A2-2A75389936AF}" type="presParOf" srcId="{D5E6D30D-474F-499F-B4C2-BB6313B4AC68}" destId="{7E40EAA5-760E-4786-BE68-51FC06FE234A}" srcOrd="1" destOrd="0" presId="urn:microsoft.com/office/officeart/2005/8/layout/hierarchy1"/>
    <dgm:cxn modelId="{0B4A938C-D167-4084-A23B-F2188BB1FAC4}" type="presParOf" srcId="{CF6CF8B5-2401-4796-BA5C-595E0B11588D}" destId="{AC6FE048-41A6-4CD8-A312-30A17B7BA4F5}" srcOrd="1" destOrd="0" presId="urn:microsoft.com/office/officeart/2005/8/layout/hierarchy1"/>
    <dgm:cxn modelId="{44028405-A306-42BF-B45D-734449CBA4D0}" type="presParOf" srcId="{AC6FE048-41A6-4CD8-A312-30A17B7BA4F5}" destId="{87962E7D-CA82-4B73-BB02-77ECD6206B75}" srcOrd="0" destOrd="0" presId="urn:microsoft.com/office/officeart/2005/8/layout/hierarchy1"/>
    <dgm:cxn modelId="{1BFA42D6-522D-4AA4-94EB-F7946AD6556A}" type="presParOf" srcId="{AC6FE048-41A6-4CD8-A312-30A17B7BA4F5}" destId="{12A65807-7ED9-4E48-A2D1-0C53E0A92682}" srcOrd="1" destOrd="0" presId="urn:microsoft.com/office/officeart/2005/8/layout/hierarchy1"/>
    <dgm:cxn modelId="{BA5F75E4-FECF-4F84-B404-7CFEAAC79048}" type="presParOf" srcId="{12A65807-7ED9-4E48-A2D1-0C53E0A92682}" destId="{E57E03FA-EC95-465C-9881-096693ED924D}" srcOrd="0" destOrd="0" presId="urn:microsoft.com/office/officeart/2005/8/layout/hierarchy1"/>
    <dgm:cxn modelId="{12ADAFC1-78F2-4343-A5B9-03E19C305507}" type="presParOf" srcId="{E57E03FA-EC95-465C-9881-096693ED924D}" destId="{0AB306BD-F753-43CA-89D8-6BC3530DE69F}" srcOrd="0" destOrd="0" presId="urn:microsoft.com/office/officeart/2005/8/layout/hierarchy1"/>
    <dgm:cxn modelId="{0E246D88-346A-4874-A216-BE9C799C6B8B}" type="presParOf" srcId="{E57E03FA-EC95-465C-9881-096693ED924D}" destId="{B0840AC9-8233-4163-BABA-5A4954E9C0D2}" srcOrd="1" destOrd="0" presId="urn:microsoft.com/office/officeart/2005/8/layout/hierarchy1"/>
    <dgm:cxn modelId="{8679155A-CF0A-4E20-A278-E2209F47F729}" type="presParOf" srcId="{12A65807-7ED9-4E48-A2D1-0C53E0A92682}" destId="{ACCFC0A2-F99B-4A91-AA0B-2CB64D434029}" srcOrd="1" destOrd="0" presId="urn:microsoft.com/office/officeart/2005/8/layout/hierarchy1"/>
    <dgm:cxn modelId="{934BD7E1-1B41-41AF-9AA4-39D7281CE5CB}" type="presParOf" srcId="{AC6FE048-41A6-4CD8-A312-30A17B7BA4F5}" destId="{B31ED80C-C8F6-48E6-8EEF-1B037045E48F}" srcOrd="2" destOrd="0" presId="urn:microsoft.com/office/officeart/2005/8/layout/hierarchy1"/>
    <dgm:cxn modelId="{D0863E9C-7221-4104-B15B-CA4B33EE7ABF}" type="presParOf" srcId="{AC6FE048-41A6-4CD8-A312-30A17B7BA4F5}" destId="{C053D6C7-C8B9-456D-B954-728CC3942828}" srcOrd="3" destOrd="0" presId="urn:microsoft.com/office/officeart/2005/8/layout/hierarchy1"/>
    <dgm:cxn modelId="{C4CEEB8C-ED53-4864-B9ED-2ACEB5E46AA6}" type="presParOf" srcId="{C053D6C7-C8B9-456D-B954-728CC3942828}" destId="{A1261ECE-FB90-4CE6-BFDD-194587571513}" srcOrd="0" destOrd="0" presId="urn:microsoft.com/office/officeart/2005/8/layout/hierarchy1"/>
    <dgm:cxn modelId="{1AE63732-2924-4FE9-8C98-E2C2F320E6EE}" type="presParOf" srcId="{A1261ECE-FB90-4CE6-BFDD-194587571513}" destId="{9E489427-2F24-4208-A928-51182896E8B0}" srcOrd="0" destOrd="0" presId="urn:microsoft.com/office/officeart/2005/8/layout/hierarchy1"/>
    <dgm:cxn modelId="{2B08B6CD-6BC3-4452-A0A9-524EF29BD128}" type="presParOf" srcId="{A1261ECE-FB90-4CE6-BFDD-194587571513}" destId="{2504D48E-2C88-4373-8D0B-4A925C67DFC8}" srcOrd="1" destOrd="0" presId="urn:microsoft.com/office/officeart/2005/8/layout/hierarchy1"/>
    <dgm:cxn modelId="{F06A18DC-020B-4345-87AB-4DA800C5558B}" type="presParOf" srcId="{C053D6C7-C8B9-456D-B954-728CC3942828}" destId="{63BC3777-9EE6-4987-A605-30F2DD2401E1}" srcOrd="1" destOrd="0" presId="urn:microsoft.com/office/officeart/2005/8/layout/hierarchy1"/>
    <dgm:cxn modelId="{29A140BC-C244-47FD-8BE0-762B3CD694E9}" type="presParOf" srcId="{AC6FE048-41A6-4CD8-A312-30A17B7BA4F5}" destId="{D9B9411E-54C3-4DDC-8ED5-0737EF33FBE4}" srcOrd="4" destOrd="0" presId="urn:microsoft.com/office/officeart/2005/8/layout/hierarchy1"/>
    <dgm:cxn modelId="{57F3EE46-66F5-404E-AADE-33B89C3915C3}" type="presParOf" srcId="{AC6FE048-41A6-4CD8-A312-30A17B7BA4F5}" destId="{592E7A9A-692A-4CBE-9062-0DB310A30F87}" srcOrd="5" destOrd="0" presId="urn:microsoft.com/office/officeart/2005/8/layout/hierarchy1"/>
    <dgm:cxn modelId="{0D3A7B75-6CA3-4029-9234-C12609BAC358}" type="presParOf" srcId="{592E7A9A-692A-4CBE-9062-0DB310A30F87}" destId="{B427656D-F98E-47AF-8113-52BCA4485171}" srcOrd="0" destOrd="0" presId="urn:microsoft.com/office/officeart/2005/8/layout/hierarchy1"/>
    <dgm:cxn modelId="{6D483A7C-978F-45B6-8CAA-0A82FFC3BEA5}" type="presParOf" srcId="{B427656D-F98E-47AF-8113-52BCA4485171}" destId="{3704A077-881E-4A7E-A40C-2F25F8EE0370}" srcOrd="0" destOrd="0" presId="urn:microsoft.com/office/officeart/2005/8/layout/hierarchy1"/>
    <dgm:cxn modelId="{2F32D44A-78CD-4BC0-9188-9C79F8655C4D}" type="presParOf" srcId="{B427656D-F98E-47AF-8113-52BCA4485171}" destId="{7BAED3EF-98EE-45F3-8DBC-F16D05BBBA51}" srcOrd="1" destOrd="0" presId="urn:microsoft.com/office/officeart/2005/8/layout/hierarchy1"/>
    <dgm:cxn modelId="{BD20CF7C-15F2-4089-8A73-5BBC0551E0C3}" type="presParOf" srcId="{592E7A9A-692A-4CBE-9062-0DB310A30F87}" destId="{2A876A75-6481-4624-A53D-3DFE801DCD47}" srcOrd="1" destOrd="0" presId="urn:microsoft.com/office/officeart/2005/8/layout/hierarchy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B9411E-54C3-4DDC-8ED5-0737EF33FBE4}">
      <dsp:nvSpPr>
        <dsp:cNvPr id="0" name=""/>
        <dsp:cNvSpPr/>
      </dsp:nvSpPr>
      <dsp:spPr>
        <a:xfrm>
          <a:off x="7287997" y="2560082"/>
          <a:ext cx="820234" cy="989253"/>
        </a:xfrm>
        <a:custGeom>
          <a:avLst/>
          <a:gdLst/>
          <a:ahLst/>
          <a:cxnLst/>
          <a:rect l="0" t="0" r="0" b="0"/>
          <a:pathLst>
            <a:path>
              <a:moveTo>
                <a:pt x="0" y="0"/>
              </a:moveTo>
              <a:lnTo>
                <a:pt x="0" y="971995"/>
              </a:lnTo>
              <a:lnTo>
                <a:pt x="820234" y="971995"/>
              </a:lnTo>
              <a:lnTo>
                <a:pt x="820234" y="989253"/>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31ED80C-C8F6-48E6-8EEF-1B037045E48F}">
      <dsp:nvSpPr>
        <dsp:cNvPr id="0" name=""/>
        <dsp:cNvSpPr/>
      </dsp:nvSpPr>
      <dsp:spPr>
        <a:xfrm>
          <a:off x="6885857" y="2560082"/>
          <a:ext cx="402139" cy="1003194"/>
        </a:xfrm>
        <a:custGeom>
          <a:avLst/>
          <a:gdLst/>
          <a:ahLst/>
          <a:cxnLst/>
          <a:rect l="0" t="0" r="0" b="0"/>
          <a:pathLst>
            <a:path>
              <a:moveTo>
                <a:pt x="402139" y="0"/>
              </a:moveTo>
              <a:lnTo>
                <a:pt x="402139" y="985936"/>
              </a:lnTo>
              <a:lnTo>
                <a:pt x="0" y="985936"/>
              </a:lnTo>
              <a:lnTo>
                <a:pt x="0" y="1003194"/>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87962E7D-CA82-4B73-BB02-77ECD6206B75}">
      <dsp:nvSpPr>
        <dsp:cNvPr id="0" name=""/>
        <dsp:cNvSpPr/>
      </dsp:nvSpPr>
      <dsp:spPr>
        <a:xfrm>
          <a:off x="5844184" y="2560082"/>
          <a:ext cx="1443812" cy="824987"/>
        </a:xfrm>
        <a:custGeom>
          <a:avLst/>
          <a:gdLst/>
          <a:ahLst/>
          <a:cxnLst/>
          <a:rect l="0" t="0" r="0" b="0"/>
          <a:pathLst>
            <a:path>
              <a:moveTo>
                <a:pt x="1443812" y="0"/>
              </a:moveTo>
              <a:lnTo>
                <a:pt x="1443812" y="807729"/>
              </a:lnTo>
              <a:lnTo>
                <a:pt x="0" y="807729"/>
              </a:lnTo>
              <a:lnTo>
                <a:pt x="0" y="824987"/>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9E40F46-29AE-4D02-A7F4-01C2A6C5276B}">
      <dsp:nvSpPr>
        <dsp:cNvPr id="0" name=""/>
        <dsp:cNvSpPr/>
      </dsp:nvSpPr>
      <dsp:spPr>
        <a:xfrm>
          <a:off x="5029308" y="1822404"/>
          <a:ext cx="2258688" cy="91440"/>
        </a:xfrm>
        <a:custGeom>
          <a:avLst/>
          <a:gdLst/>
          <a:ahLst/>
          <a:cxnLst/>
          <a:rect l="0" t="0" r="0" b="0"/>
          <a:pathLst>
            <a:path>
              <a:moveTo>
                <a:pt x="0" y="45720"/>
              </a:moveTo>
              <a:lnTo>
                <a:pt x="0" y="82642"/>
              </a:lnTo>
              <a:lnTo>
                <a:pt x="2258688" y="82642"/>
              </a:lnTo>
              <a:lnTo>
                <a:pt x="2258688" y="9990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476F0123-B7C5-434A-88A3-DE70A90E1144}">
      <dsp:nvSpPr>
        <dsp:cNvPr id="0" name=""/>
        <dsp:cNvSpPr/>
      </dsp:nvSpPr>
      <dsp:spPr>
        <a:xfrm>
          <a:off x="2872750" y="2404712"/>
          <a:ext cx="2514233" cy="155370"/>
        </a:xfrm>
        <a:custGeom>
          <a:avLst/>
          <a:gdLst/>
          <a:ahLst/>
          <a:cxnLst/>
          <a:rect l="0" t="0" r="0" b="0"/>
          <a:pathLst>
            <a:path>
              <a:moveTo>
                <a:pt x="0" y="155370"/>
              </a:moveTo>
              <a:lnTo>
                <a:pt x="2514233" y="0"/>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824141F2-ED4B-47FA-8AE5-96840F8A2639}">
      <dsp:nvSpPr>
        <dsp:cNvPr id="0" name=""/>
        <dsp:cNvSpPr/>
      </dsp:nvSpPr>
      <dsp:spPr>
        <a:xfrm>
          <a:off x="2872750" y="2560082"/>
          <a:ext cx="1414188" cy="405103"/>
        </a:xfrm>
        <a:custGeom>
          <a:avLst/>
          <a:gdLst/>
          <a:ahLst/>
          <a:cxnLst/>
          <a:rect l="0" t="0" r="0" b="0"/>
          <a:pathLst>
            <a:path>
              <a:moveTo>
                <a:pt x="0" y="0"/>
              </a:moveTo>
              <a:lnTo>
                <a:pt x="0" y="387846"/>
              </a:lnTo>
              <a:lnTo>
                <a:pt x="1414188" y="387846"/>
              </a:lnTo>
              <a:lnTo>
                <a:pt x="1414188" y="405103"/>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84C3C59-C724-42E9-91BD-7416CF851113}">
      <dsp:nvSpPr>
        <dsp:cNvPr id="0" name=""/>
        <dsp:cNvSpPr/>
      </dsp:nvSpPr>
      <dsp:spPr>
        <a:xfrm>
          <a:off x="2872750" y="2560082"/>
          <a:ext cx="200308" cy="530429"/>
        </a:xfrm>
        <a:custGeom>
          <a:avLst/>
          <a:gdLst/>
          <a:ahLst/>
          <a:cxnLst/>
          <a:rect l="0" t="0" r="0" b="0"/>
          <a:pathLst>
            <a:path>
              <a:moveTo>
                <a:pt x="0" y="0"/>
              </a:moveTo>
              <a:lnTo>
                <a:pt x="0" y="513171"/>
              </a:lnTo>
              <a:lnTo>
                <a:pt x="200308" y="513171"/>
              </a:lnTo>
              <a:lnTo>
                <a:pt x="200308" y="530429"/>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62C38A5C-C71A-4C11-A238-43AA27FA5D7D}">
      <dsp:nvSpPr>
        <dsp:cNvPr id="0" name=""/>
        <dsp:cNvSpPr/>
      </dsp:nvSpPr>
      <dsp:spPr>
        <a:xfrm>
          <a:off x="1538632" y="2560082"/>
          <a:ext cx="1334117" cy="376135"/>
        </a:xfrm>
        <a:custGeom>
          <a:avLst/>
          <a:gdLst/>
          <a:ahLst/>
          <a:cxnLst/>
          <a:rect l="0" t="0" r="0" b="0"/>
          <a:pathLst>
            <a:path>
              <a:moveTo>
                <a:pt x="1334117" y="0"/>
              </a:moveTo>
              <a:lnTo>
                <a:pt x="1334117" y="358877"/>
              </a:lnTo>
              <a:lnTo>
                <a:pt x="0" y="358877"/>
              </a:lnTo>
              <a:lnTo>
                <a:pt x="0" y="376135"/>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A530A8F-9911-4C10-969D-3E2DA3F34D54}">
      <dsp:nvSpPr>
        <dsp:cNvPr id="0" name=""/>
        <dsp:cNvSpPr/>
      </dsp:nvSpPr>
      <dsp:spPr>
        <a:xfrm>
          <a:off x="537171" y="2390312"/>
          <a:ext cx="2335579" cy="169770"/>
        </a:xfrm>
        <a:custGeom>
          <a:avLst/>
          <a:gdLst/>
          <a:ahLst/>
          <a:cxnLst/>
          <a:rect l="0" t="0" r="0" b="0"/>
          <a:pathLst>
            <a:path>
              <a:moveTo>
                <a:pt x="2335579" y="169770"/>
              </a:moveTo>
              <a:lnTo>
                <a:pt x="0" y="0"/>
              </a:lnTo>
            </a:path>
          </a:pathLst>
        </a:custGeom>
        <a:noFill/>
        <a:ln w="12700" cap="flat" cmpd="sng" algn="ctr">
          <a:solidFill>
            <a:schemeClr val="accent1">
              <a:shade val="8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0CE491E2-5D14-45CE-A3E5-951D9F986E95}">
      <dsp:nvSpPr>
        <dsp:cNvPr id="0" name=""/>
        <dsp:cNvSpPr/>
      </dsp:nvSpPr>
      <dsp:spPr>
        <a:xfrm>
          <a:off x="2872750" y="1822404"/>
          <a:ext cx="2156558" cy="91440"/>
        </a:xfrm>
        <a:custGeom>
          <a:avLst/>
          <a:gdLst/>
          <a:ahLst/>
          <a:cxnLst/>
          <a:rect l="0" t="0" r="0" b="0"/>
          <a:pathLst>
            <a:path>
              <a:moveTo>
                <a:pt x="2156558" y="45720"/>
              </a:moveTo>
              <a:lnTo>
                <a:pt x="2156558" y="82642"/>
              </a:lnTo>
              <a:lnTo>
                <a:pt x="0" y="82642"/>
              </a:lnTo>
              <a:lnTo>
                <a:pt x="0" y="9990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D9B95AF-5E14-4AAC-B60D-AA49C47F02A6}">
      <dsp:nvSpPr>
        <dsp:cNvPr id="0" name=""/>
        <dsp:cNvSpPr/>
      </dsp:nvSpPr>
      <dsp:spPr>
        <a:xfrm>
          <a:off x="4541016" y="1230346"/>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A1CF919-4BC4-4883-ADC6-7911EE213506}">
      <dsp:nvSpPr>
        <dsp:cNvPr id="0" name=""/>
        <dsp:cNvSpPr/>
      </dsp:nvSpPr>
      <dsp:spPr>
        <a:xfrm>
          <a:off x="4561715" y="1250010"/>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Session Hijack </a:t>
          </a:r>
        </a:p>
      </dsp:txBody>
      <dsp:txXfrm>
        <a:off x="4580395" y="1268690"/>
        <a:ext cx="939225" cy="600417"/>
      </dsp:txXfrm>
    </dsp:sp>
    <dsp:sp modelId="{5369FB68-6FA9-4048-9114-67149CEAD3F2}">
      <dsp:nvSpPr>
        <dsp:cNvPr id="0" name=""/>
        <dsp:cNvSpPr/>
      </dsp:nvSpPr>
      <dsp:spPr>
        <a:xfrm>
          <a:off x="2282327" y="1922304"/>
          <a:ext cx="118084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090A43D-4902-49E6-8D48-06920232BF3C}">
      <dsp:nvSpPr>
        <dsp:cNvPr id="0" name=""/>
        <dsp:cNvSpPr/>
      </dsp:nvSpPr>
      <dsp:spPr>
        <a:xfrm>
          <a:off x="2303026" y="1941968"/>
          <a:ext cx="118084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Application level </a:t>
          </a:r>
        </a:p>
      </dsp:txBody>
      <dsp:txXfrm>
        <a:off x="2321706" y="1960648"/>
        <a:ext cx="1143485" cy="600417"/>
      </dsp:txXfrm>
    </dsp:sp>
    <dsp:sp modelId="{3B5BF1F6-2B45-4F18-B1A5-5C95D9A12573}">
      <dsp:nvSpPr>
        <dsp:cNvPr id="0" name=""/>
        <dsp:cNvSpPr/>
      </dsp:nvSpPr>
      <dsp:spPr>
        <a:xfrm>
          <a:off x="48878" y="2390312"/>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8CA4E21-3619-4D34-836B-1A2D16A0F777}">
      <dsp:nvSpPr>
        <dsp:cNvPr id="0" name=""/>
        <dsp:cNvSpPr/>
      </dsp:nvSpPr>
      <dsp:spPr>
        <a:xfrm>
          <a:off x="69577" y="2409976"/>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Sniffing session</a:t>
          </a:r>
        </a:p>
      </dsp:txBody>
      <dsp:txXfrm>
        <a:off x="88257" y="2428656"/>
        <a:ext cx="939225" cy="600417"/>
      </dsp:txXfrm>
    </dsp:sp>
    <dsp:sp modelId="{65C4533A-DABA-4491-A36C-7F706A5714A5}">
      <dsp:nvSpPr>
        <dsp:cNvPr id="0" name=""/>
        <dsp:cNvSpPr/>
      </dsp:nvSpPr>
      <dsp:spPr>
        <a:xfrm>
          <a:off x="839727" y="2936218"/>
          <a:ext cx="1397810"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02630167-0D3A-468C-AA9C-BFD7E2E7E21F}">
      <dsp:nvSpPr>
        <dsp:cNvPr id="0" name=""/>
        <dsp:cNvSpPr/>
      </dsp:nvSpPr>
      <dsp:spPr>
        <a:xfrm>
          <a:off x="860426" y="2955882"/>
          <a:ext cx="1397810"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Predicting session ID</a:t>
          </a:r>
        </a:p>
      </dsp:txBody>
      <dsp:txXfrm>
        <a:off x="879106" y="2974562"/>
        <a:ext cx="1360450" cy="600417"/>
      </dsp:txXfrm>
    </dsp:sp>
    <dsp:sp modelId="{CD668182-EC31-4810-B97D-A847A217B5DB}">
      <dsp:nvSpPr>
        <dsp:cNvPr id="0" name=""/>
        <dsp:cNvSpPr/>
      </dsp:nvSpPr>
      <dsp:spPr>
        <a:xfrm>
          <a:off x="2452067" y="3090512"/>
          <a:ext cx="1241984" cy="627694"/>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9B8032C-8DC4-43D1-91A5-193AEFF8ECD5}">
      <dsp:nvSpPr>
        <dsp:cNvPr id="0" name=""/>
        <dsp:cNvSpPr/>
      </dsp:nvSpPr>
      <dsp:spPr>
        <a:xfrm>
          <a:off x="2472766" y="3110176"/>
          <a:ext cx="1241984" cy="627694"/>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Man in the browser attack </a:t>
          </a:r>
        </a:p>
      </dsp:txBody>
      <dsp:txXfrm>
        <a:off x="2491151" y="3128561"/>
        <a:ext cx="1205214" cy="590924"/>
      </dsp:txXfrm>
    </dsp:sp>
    <dsp:sp modelId="{1002FF79-01CE-4F85-BF55-6969BF6F308E}">
      <dsp:nvSpPr>
        <dsp:cNvPr id="0" name=""/>
        <dsp:cNvSpPr/>
      </dsp:nvSpPr>
      <dsp:spPr>
        <a:xfrm>
          <a:off x="3798646" y="2965186"/>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CCC9EEC-D705-47B7-A790-4C445E8E2219}">
      <dsp:nvSpPr>
        <dsp:cNvPr id="0" name=""/>
        <dsp:cNvSpPr/>
      </dsp:nvSpPr>
      <dsp:spPr>
        <a:xfrm>
          <a:off x="3819345" y="2984850"/>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effectLst/>
              <a:latin typeface="Mulish"/>
            </a:rPr>
            <a:t>Session fixation </a:t>
          </a:r>
          <a:endParaRPr lang="en-US" sz="1400" b="0" kern="1200" dirty="0"/>
        </a:p>
      </dsp:txBody>
      <dsp:txXfrm>
        <a:off x="3838025" y="3003530"/>
        <a:ext cx="939225" cy="600417"/>
      </dsp:txXfrm>
    </dsp:sp>
    <dsp:sp modelId="{84B3A2B2-38FC-461A-B931-FA2B7C7C9BAA}">
      <dsp:nvSpPr>
        <dsp:cNvPr id="0" name=""/>
        <dsp:cNvSpPr/>
      </dsp:nvSpPr>
      <dsp:spPr>
        <a:xfrm>
          <a:off x="4898691" y="2404712"/>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66CA172-8913-47D3-ACBE-9B78D0339A2C}">
      <dsp:nvSpPr>
        <dsp:cNvPr id="0" name=""/>
        <dsp:cNvSpPr/>
      </dsp:nvSpPr>
      <dsp:spPr>
        <a:xfrm>
          <a:off x="4919390" y="2424376"/>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Cross Site Script</a:t>
          </a:r>
        </a:p>
      </dsp:txBody>
      <dsp:txXfrm>
        <a:off x="4938070" y="2443056"/>
        <a:ext cx="939225" cy="600417"/>
      </dsp:txXfrm>
    </dsp:sp>
    <dsp:sp modelId="{4CC8D649-40C1-40A2-8250-2CB5E8A7CA58}">
      <dsp:nvSpPr>
        <dsp:cNvPr id="0" name=""/>
        <dsp:cNvSpPr/>
      </dsp:nvSpPr>
      <dsp:spPr>
        <a:xfrm>
          <a:off x="6799704" y="1922304"/>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E40EAA5-760E-4786-BE68-51FC06FE234A}">
      <dsp:nvSpPr>
        <dsp:cNvPr id="0" name=""/>
        <dsp:cNvSpPr/>
      </dsp:nvSpPr>
      <dsp:spPr>
        <a:xfrm>
          <a:off x="6820403" y="1941968"/>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Network level </a:t>
          </a:r>
        </a:p>
      </dsp:txBody>
      <dsp:txXfrm>
        <a:off x="6839083" y="1960648"/>
        <a:ext cx="939225" cy="600417"/>
      </dsp:txXfrm>
    </dsp:sp>
    <dsp:sp modelId="{0AB306BD-F753-43CA-89D8-6BC3530DE69F}">
      <dsp:nvSpPr>
        <dsp:cNvPr id="0" name=""/>
        <dsp:cNvSpPr/>
      </dsp:nvSpPr>
      <dsp:spPr>
        <a:xfrm>
          <a:off x="5355892" y="3385069"/>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0840AC9-8233-4163-BABA-5A4954E9C0D2}">
      <dsp:nvSpPr>
        <dsp:cNvPr id="0" name=""/>
        <dsp:cNvSpPr/>
      </dsp:nvSpPr>
      <dsp:spPr>
        <a:xfrm>
          <a:off x="5376591" y="3404733"/>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TCP</a:t>
          </a:r>
        </a:p>
      </dsp:txBody>
      <dsp:txXfrm>
        <a:off x="5395271" y="3423413"/>
        <a:ext cx="939225" cy="600417"/>
      </dsp:txXfrm>
    </dsp:sp>
    <dsp:sp modelId="{9E489427-2F24-4208-A928-51182896E8B0}">
      <dsp:nvSpPr>
        <dsp:cNvPr id="0" name=""/>
        <dsp:cNvSpPr/>
      </dsp:nvSpPr>
      <dsp:spPr>
        <a:xfrm>
          <a:off x="6397564" y="3563277"/>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504D48E-2C88-4373-8D0B-4A925C67DFC8}">
      <dsp:nvSpPr>
        <dsp:cNvPr id="0" name=""/>
        <dsp:cNvSpPr/>
      </dsp:nvSpPr>
      <dsp:spPr>
        <a:xfrm>
          <a:off x="6418263" y="3582941"/>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UDP</a:t>
          </a:r>
        </a:p>
      </dsp:txBody>
      <dsp:txXfrm>
        <a:off x="6436943" y="3601621"/>
        <a:ext cx="939225" cy="600417"/>
      </dsp:txXfrm>
    </dsp:sp>
    <dsp:sp modelId="{3704A077-881E-4A7E-A40C-2F25F8EE0370}">
      <dsp:nvSpPr>
        <dsp:cNvPr id="0" name=""/>
        <dsp:cNvSpPr/>
      </dsp:nvSpPr>
      <dsp:spPr>
        <a:xfrm>
          <a:off x="7619939" y="3549335"/>
          <a:ext cx="976585" cy="637777"/>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BAED3EF-98EE-45F3-8DBC-F16D05BBBA51}">
      <dsp:nvSpPr>
        <dsp:cNvPr id="0" name=""/>
        <dsp:cNvSpPr/>
      </dsp:nvSpPr>
      <dsp:spPr>
        <a:xfrm>
          <a:off x="7640638" y="3569000"/>
          <a:ext cx="976585" cy="637777"/>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0" kern="1200" dirty="0">
              <a:effectLst/>
              <a:latin typeface="Helvetica Neue"/>
            </a:rPr>
            <a:t>Blind Hijacking</a:t>
          </a:r>
          <a:endParaRPr lang="en-US" sz="1400" kern="1200" dirty="0"/>
        </a:p>
      </dsp:txBody>
      <dsp:txXfrm>
        <a:off x="7659318" y="3587680"/>
        <a:ext cx="939225" cy="60041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3/23/2023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3/23/2023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3/23/2023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3/23/2023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3/23/2023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3/23/2023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3/23/2023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3/23/2023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3/23/2023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3/23/2023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3/23/2023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3/23/2023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13"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image" Target="../media/image11.emf"/><Relationship Id="rId12"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diagramQuickStyle" Target="../diagrams/quickStyle1.xml"/><Relationship Id="rId5" Type="http://schemas.openxmlformats.org/officeDocument/2006/relationships/image" Target="../media/image9.emf"/><Relationship Id="rId10" Type="http://schemas.openxmlformats.org/officeDocument/2006/relationships/diagramLayout" Target="../diagrams/layout1.xml"/><Relationship Id="rId4" Type="http://schemas.openxmlformats.org/officeDocument/2006/relationships/image" Target="../media/image8.emf"/><Relationship Id="rId9"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hyperlink" Target="http://www.juggyboy.com/view/JBEX25022014164020" TargetMode="External"/><Relationship Id="rId4" Type="http://schemas.openxmlformats.org/officeDocument/2006/relationships/image" Target="../media/image8.emf"/><Relationship Id="rId9" Type="http://schemas.openxmlformats.org/officeDocument/2006/relationships/hyperlink" Target="http://www.juggyboy.com/view/" TargetMode="External"/></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46774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dirty="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dirty="0">
                <a:solidFill>
                  <a:srgbClr val="FF9518"/>
                </a:solidFill>
                <a:latin typeface="Tajawal Medium" panose="00000600000000000000"/>
                <a:ea typeface="Tajawal Medium" panose="00000600000000000000"/>
                <a:cs typeface="Tajawal Medium" panose="00000600000000000000"/>
              </a:rPr>
              <a:t>Lecture 8</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
        <p:nvSpPr>
          <p:cNvPr id="3" name="TextBox 2">
            <a:extLst>
              <a:ext uri="{FF2B5EF4-FFF2-40B4-BE49-F238E27FC236}">
                <a16:creationId xmlns:a16="http://schemas.microsoft.com/office/drawing/2014/main" id="{5D8EF367-1F32-1E6A-A111-46F3EE78AE6E}"/>
              </a:ext>
            </a:extLst>
          </p:cNvPr>
          <p:cNvSpPr txBox="1"/>
          <p:nvPr/>
        </p:nvSpPr>
        <p:spPr>
          <a:xfrm>
            <a:off x="891073" y="2659062"/>
            <a:ext cx="6316824" cy="369332"/>
          </a:xfrm>
          <a:prstGeom prst="rect">
            <a:avLst/>
          </a:prstGeom>
          <a:noFill/>
        </p:spPr>
        <p:txBody>
          <a:bodyPr wrap="square">
            <a:spAutoFit/>
          </a:bodyPr>
          <a:lstStyle/>
          <a:p>
            <a:r>
              <a:rPr lang="en-US" b="1" i="0" dirty="0">
                <a:solidFill>
                  <a:srgbClr val="FFA500"/>
                </a:solidFill>
                <a:effectLst/>
                <a:latin typeface="Helvetica Neue"/>
              </a:rPr>
              <a:t>Session Hijacking</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0" name="TextBox 10">
            <a:extLst>
              <a:ext uri="{FF2B5EF4-FFF2-40B4-BE49-F238E27FC236}">
                <a16:creationId xmlns:a16="http://schemas.microsoft.com/office/drawing/2014/main" id="{7ACA1087-41F5-309E-7FD0-A686BF642721}"/>
              </a:ext>
            </a:extLst>
          </p:cNvPr>
          <p:cNvSpPr txBox="1">
            <a:spLocks noChangeArrowheads="1"/>
          </p:cNvSpPr>
          <p:nvPr/>
        </p:nvSpPr>
        <p:spPr bwMode="auto">
          <a:xfrm>
            <a:off x="832644" y="1674470"/>
            <a:ext cx="7050087"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400" dirty="0"/>
              <a:t>What is Session Hijacking?</a:t>
            </a:r>
          </a:p>
          <a:p>
            <a:pPr marL="342900" indent="-342900" algn="just" eaLnBrk="1" hangingPunct="1">
              <a:buFont typeface="Arial" panose="020B0604020202020204" pitchFamily="34" charset="0"/>
              <a:buChar char="•"/>
            </a:pPr>
            <a:r>
              <a:rPr lang="en-US" altLang="en-US" sz="2400" dirty="0"/>
              <a:t>Types of Session Hijacking</a:t>
            </a:r>
          </a:p>
          <a:p>
            <a:pPr marL="342900" indent="-342900" algn="just" eaLnBrk="1" hangingPunct="1">
              <a:buFont typeface="Arial" panose="020B0604020202020204" pitchFamily="34" charset="0"/>
              <a:buChar char="•"/>
            </a:pPr>
            <a:r>
              <a:rPr lang="en-US" altLang="en-US" sz="2400" dirty="0"/>
              <a:t> Session Hijacking Process</a:t>
            </a:r>
          </a:p>
          <a:p>
            <a:pPr marL="342900" indent="-342900" algn="just" eaLnBrk="1" hangingPunct="1">
              <a:buFont typeface="Arial" panose="020B0604020202020204" pitchFamily="34" charset="0"/>
              <a:buChar char="•"/>
            </a:pPr>
            <a:r>
              <a:rPr lang="en-US" altLang="en-US" sz="2400" dirty="0"/>
              <a:t>Why Session Hijacking is Successful?</a:t>
            </a:r>
          </a:p>
          <a:p>
            <a:pPr marL="342900" indent="-342900" algn="just" eaLnBrk="1" hangingPunct="1">
              <a:buFont typeface="Arial" panose="020B0604020202020204" pitchFamily="34" charset="0"/>
              <a:buChar char="•"/>
            </a:pPr>
            <a:r>
              <a:rPr lang="en-US" altLang="en-US" sz="2400" dirty="0"/>
              <a:t>Spoofing vs. Hijacking</a:t>
            </a:r>
          </a:p>
          <a:p>
            <a:pPr marL="342900" indent="-342900" algn="just" eaLnBrk="1" hangingPunct="1">
              <a:buFont typeface="Arial" panose="020B0604020202020204" pitchFamily="34" charset="0"/>
              <a:buChar char="•"/>
            </a:pPr>
            <a:r>
              <a:rPr lang="en-US" altLang="en-US" sz="2400" dirty="0"/>
              <a:t>What Do Attackers Gain from Session Hijacking?</a:t>
            </a:r>
          </a:p>
          <a:p>
            <a:pPr marL="342900" indent="-342900" algn="just" eaLnBrk="1" hangingPunct="1">
              <a:buFont typeface="Arial" panose="020B0604020202020204" pitchFamily="34" charset="0"/>
              <a:buChar char="•"/>
            </a:pPr>
            <a:r>
              <a:rPr lang="en-US" altLang="en-US" sz="2400" dirty="0"/>
              <a:t>Application level session hijack</a:t>
            </a:r>
          </a:p>
          <a:p>
            <a:pPr marL="342900" indent="-342900" algn="just" eaLnBrk="1" hangingPunct="1">
              <a:buFont typeface="Arial" panose="020B0604020202020204" pitchFamily="34" charset="0"/>
              <a:buChar char="•"/>
            </a:pPr>
            <a:r>
              <a:rPr lang="en-US" altLang="en-US" sz="2400" dirty="0"/>
              <a:t>Network level session hijack </a:t>
            </a:r>
          </a:p>
          <a:p>
            <a:pPr marL="342900" indent="-342900" algn="just" eaLnBrk="1" hangingPunct="1">
              <a:buFont typeface="Arial" panose="020B0604020202020204" pitchFamily="34" charset="0"/>
              <a:buChar char="•"/>
            </a:pPr>
            <a:r>
              <a:rPr lang="en-US" altLang="en-US" sz="2400" dirty="0"/>
              <a:t>Countermeasures and Prevention</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59E0C10-A04F-DE62-4197-3E6D8056DE07}"/>
              </a:ext>
            </a:extLst>
          </p:cNvPr>
          <p:cNvSpPr txBox="1"/>
          <p:nvPr/>
        </p:nvSpPr>
        <p:spPr>
          <a:xfrm>
            <a:off x="1602589" y="2649740"/>
            <a:ext cx="4733123" cy="492443"/>
          </a:xfrm>
          <a:prstGeom prst="rect">
            <a:avLst/>
          </a:prstGeom>
          <a:noFill/>
        </p:spPr>
        <p:txBody>
          <a:bodyPr wrap="square">
            <a:spAutoFit/>
          </a:bodyPr>
          <a:lstStyle/>
          <a:p>
            <a:pPr algn="just"/>
            <a:r>
              <a:rPr lang="en-US" sz="2600" b="1" i="0" dirty="0">
                <a:effectLst/>
                <a:latin typeface="Helvetica Neue"/>
              </a:rPr>
              <a:t>What is Session Hijacking?</a:t>
            </a:r>
          </a:p>
        </p:txBody>
      </p:sp>
      <p:pic>
        <p:nvPicPr>
          <p:cNvPr id="5" name="Picture 4">
            <a:extLst>
              <a:ext uri="{FF2B5EF4-FFF2-40B4-BE49-F238E27FC236}">
                <a16:creationId xmlns:a16="http://schemas.microsoft.com/office/drawing/2014/main" id="{C756463D-9620-EF0D-B9DD-A03D7D1F02B9}"/>
              </a:ext>
            </a:extLst>
          </p:cNvPr>
          <p:cNvPicPr>
            <a:picLocks noChangeAspect="1"/>
          </p:cNvPicPr>
          <p:nvPr/>
        </p:nvPicPr>
        <p:blipFill>
          <a:blip r:embed="rId9"/>
          <a:stretch>
            <a:fillRect/>
          </a:stretch>
        </p:blipFill>
        <p:spPr>
          <a:xfrm>
            <a:off x="8629650" y="1281906"/>
            <a:ext cx="3267075" cy="44100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59E0C10-A04F-DE62-4197-3E6D8056DE07}"/>
              </a:ext>
            </a:extLst>
          </p:cNvPr>
          <p:cNvSpPr txBox="1"/>
          <p:nvPr/>
        </p:nvSpPr>
        <p:spPr>
          <a:xfrm>
            <a:off x="342914" y="1585932"/>
            <a:ext cx="7634759" cy="2462213"/>
          </a:xfrm>
          <a:prstGeom prst="rect">
            <a:avLst/>
          </a:prstGeom>
          <a:noFill/>
        </p:spPr>
        <p:txBody>
          <a:bodyPr wrap="square">
            <a:spAutoFit/>
          </a:bodyPr>
          <a:lstStyle/>
          <a:p>
            <a:pPr algn="just"/>
            <a:r>
              <a:rPr lang="en-US" sz="2200" b="1" i="0" dirty="0">
                <a:effectLst/>
                <a:latin typeface="Helvetica Neue"/>
              </a:rPr>
              <a:t>What is Session Hijacking?</a:t>
            </a:r>
          </a:p>
          <a:p>
            <a:pPr marL="342900" indent="-342900" algn="just">
              <a:buFont typeface="Arial" panose="020B0604020202020204" pitchFamily="34" charset="0"/>
              <a:buChar char="•"/>
            </a:pPr>
            <a:r>
              <a:rPr lang="en-US" sz="2200" b="0" i="0" dirty="0">
                <a:effectLst/>
                <a:latin typeface="Helvetica Neue"/>
              </a:rPr>
              <a:t>Session hijacking refers to an attack where an attacker takes over a valid TCP communication session between two computers.</a:t>
            </a:r>
          </a:p>
          <a:p>
            <a:pPr marL="342900" indent="-342900" algn="just">
              <a:buFont typeface="Arial" panose="020B0604020202020204" pitchFamily="34" charset="0"/>
              <a:buChar char="•"/>
            </a:pPr>
            <a:r>
              <a:rPr lang="en-US" sz="2200" b="0" i="0" dirty="0">
                <a:effectLst/>
                <a:latin typeface="Helvetica Neue"/>
              </a:rPr>
              <a:t>Since most authentication only occurs at the start of a TCP session, this allows the attacker to gain access to a machine.</a:t>
            </a:r>
          </a:p>
        </p:txBody>
      </p:sp>
    </p:spTree>
    <p:extLst>
      <p:ext uri="{BB962C8B-B14F-4D97-AF65-F5344CB8AC3E}">
        <p14:creationId xmlns:p14="http://schemas.microsoft.com/office/powerpoint/2010/main" val="2758924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59E0C10-A04F-DE62-4197-3E6D8056DE07}"/>
              </a:ext>
            </a:extLst>
          </p:cNvPr>
          <p:cNvSpPr txBox="1"/>
          <p:nvPr/>
        </p:nvSpPr>
        <p:spPr>
          <a:xfrm>
            <a:off x="342914" y="1585932"/>
            <a:ext cx="7891447" cy="1785104"/>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effectLst/>
                <a:latin typeface="Helvetica Neue"/>
              </a:rPr>
              <a:t>Attackers can sniff all the traffic from the established TCP sessions and perform identity theft, information theft, fraud, etc.</a:t>
            </a:r>
          </a:p>
          <a:p>
            <a:pPr marL="342900" indent="-342900" algn="just">
              <a:buFont typeface="Arial" panose="020B0604020202020204" pitchFamily="34" charset="0"/>
              <a:buChar char="•"/>
            </a:pPr>
            <a:r>
              <a:rPr lang="en-US" sz="2200" b="0" i="0" dirty="0">
                <a:effectLst/>
                <a:latin typeface="Helvetica Neue"/>
              </a:rPr>
              <a:t>The attacker steals a valid session ID and use it to authenticate himself with the server.</a:t>
            </a:r>
          </a:p>
        </p:txBody>
      </p:sp>
      <p:pic>
        <p:nvPicPr>
          <p:cNvPr id="5" name="Picture 4">
            <a:extLst>
              <a:ext uri="{FF2B5EF4-FFF2-40B4-BE49-F238E27FC236}">
                <a16:creationId xmlns:a16="http://schemas.microsoft.com/office/drawing/2014/main" id="{C756463D-9620-EF0D-B9DD-A03D7D1F02B9}"/>
              </a:ext>
            </a:extLst>
          </p:cNvPr>
          <p:cNvPicPr>
            <a:picLocks noChangeAspect="1"/>
          </p:cNvPicPr>
          <p:nvPr/>
        </p:nvPicPr>
        <p:blipFill>
          <a:blip r:embed="rId9"/>
          <a:stretch>
            <a:fillRect/>
          </a:stretch>
        </p:blipFill>
        <p:spPr>
          <a:xfrm>
            <a:off x="8629650" y="1281906"/>
            <a:ext cx="3267075" cy="4410075"/>
          </a:xfrm>
          <a:prstGeom prst="rect">
            <a:avLst/>
          </a:prstGeom>
        </p:spPr>
      </p:pic>
    </p:spTree>
    <p:extLst>
      <p:ext uri="{BB962C8B-B14F-4D97-AF65-F5344CB8AC3E}">
        <p14:creationId xmlns:p14="http://schemas.microsoft.com/office/powerpoint/2010/main" val="27683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6EB152C9-8EF8-7781-197C-054431A47DBF}"/>
              </a:ext>
            </a:extLst>
          </p:cNvPr>
          <p:cNvSpPr txBox="1"/>
          <p:nvPr/>
        </p:nvSpPr>
        <p:spPr>
          <a:xfrm>
            <a:off x="303212" y="1722440"/>
            <a:ext cx="8405813" cy="3668055"/>
          </a:xfrm>
          <a:prstGeom prst="rect">
            <a:avLst/>
          </a:prstGeom>
          <a:noFill/>
        </p:spPr>
        <p:txBody>
          <a:bodyPr wrap="square">
            <a:spAutoFit/>
          </a:bodyPr>
          <a:lstStyle/>
          <a:p>
            <a:pPr marL="0" marR="0" algn="just">
              <a:lnSpc>
                <a:spcPct val="107000"/>
              </a:lnSpc>
              <a:spcBef>
                <a:spcPts val="1530"/>
              </a:spcBef>
              <a:spcAft>
                <a:spcPts val="1020"/>
              </a:spcAft>
            </a:pPr>
            <a:r>
              <a:rPr lang="en-US" sz="2200" b="1" kern="0" spc="15" dirty="0">
                <a:latin typeface="Helvetica" panose="020B0604020202020204" pitchFamily="34" charset="0"/>
                <a:ea typeface="Times New Roman" panose="02020603050405020304" pitchFamily="18" charset="0"/>
                <a:cs typeface="Arial" panose="020B0604020202020204" pitchFamily="34" charset="0"/>
              </a:rPr>
              <a:t>T</a:t>
            </a:r>
            <a:r>
              <a:rPr lang="en-US" sz="2200" b="1" kern="0" spc="15" dirty="0">
                <a:effectLst/>
                <a:latin typeface="Helvetica" panose="020B0604020202020204" pitchFamily="34" charset="0"/>
                <a:ea typeface="Times New Roman" panose="02020603050405020304" pitchFamily="18" charset="0"/>
                <a:cs typeface="Arial" panose="020B0604020202020204" pitchFamily="34" charset="0"/>
              </a:rPr>
              <a:t>ypes of Session Hijacking </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SzPts val="1000"/>
              <a:buFont typeface="Symbol" panose="05050102010706020507" pitchFamily="18" charset="2"/>
              <a:buChar char=""/>
              <a:tabLst>
                <a:tab pos="457200" algn="l"/>
              </a:tabLst>
            </a:pPr>
            <a:r>
              <a:rPr lang="en-US" sz="2200" b="1" kern="0" spc="15" dirty="0">
                <a:effectLst/>
                <a:latin typeface="Helvetica" panose="020B0604020202020204" pitchFamily="34" charset="0"/>
                <a:ea typeface="Times New Roman" panose="02020603050405020304" pitchFamily="18" charset="0"/>
                <a:cs typeface="Arial" panose="020B0604020202020204" pitchFamily="34" charset="0"/>
              </a:rPr>
              <a:t>Active Attack</a:t>
            </a:r>
            <a:r>
              <a:rPr lang="en-US" sz="2200" kern="0" spc="15" dirty="0">
                <a:effectLst/>
                <a:latin typeface="Helvetica" panose="020B0604020202020204" pitchFamily="34" charset="0"/>
                <a:ea typeface="Times New Roman" panose="02020603050405020304" pitchFamily="18" charset="0"/>
                <a:cs typeface="Arial" panose="020B0604020202020204" pitchFamily="34" charset="0"/>
              </a:rPr>
              <a:t>: In an active attack, an attacker finds an active session and </a:t>
            </a:r>
            <a:r>
              <a:rPr lang="en-US" sz="2200" u="sng" kern="0" spc="15" dirty="0">
                <a:effectLst/>
                <a:latin typeface="Helvetica" panose="020B0604020202020204" pitchFamily="34" charset="0"/>
                <a:ea typeface="Times New Roman" panose="02020603050405020304" pitchFamily="18" charset="0"/>
                <a:cs typeface="Arial" panose="020B0604020202020204" pitchFamily="34" charset="0"/>
              </a:rPr>
              <a:t>takes over</a:t>
            </a:r>
            <a:r>
              <a:rPr lang="en-US" sz="2200" kern="0" spc="15" dirty="0">
                <a:effectLst/>
                <a:latin typeface="Helvetica" panose="020B0604020202020204" pitchFamily="34" charset="0"/>
                <a:ea typeface="Times New Roman" panose="02020603050405020304" pitchFamily="18" charset="0"/>
                <a:cs typeface="Arial" panose="020B0604020202020204" pitchFamily="34" charset="0"/>
              </a:rPr>
              <a:t>.</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SzPts val="1000"/>
              <a:buFont typeface="Symbol" panose="05050102010706020507" pitchFamily="18" charset="2"/>
              <a:buChar char=""/>
              <a:tabLst>
                <a:tab pos="457200" algn="l"/>
              </a:tabLst>
            </a:pPr>
            <a:r>
              <a:rPr lang="en-US" sz="2200" b="1" kern="0" spc="15" dirty="0">
                <a:effectLst/>
                <a:latin typeface="Helvetica" panose="020B0604020202020204" pitchFamily="34" charset="0"/>
                <a:ea typeface="Times New Roman" panose="02020603050405020304" pitchFamily="18" charset="0"/>
                <a:cs typeface="Arial" panose="020B0604020202020204" pitchFamily="34" charset="0"/>
              </a:rPr>
              <a:t>Passive Attack</a:t>
            </a:r>
            <a:r>
              <a:rPr lang="en-US" sz="2200" kern="0" spc="15" dirty="0">
                <a:effectLst/>
                <a:latin typeface="Helvetica" panose="020B0604020202020204" pitchFamily="34" charset="0"/>
                <a:ea typeface="Times New Roman" panose="02020603050405020304" pitchFamily="18" charset="0"/>
                <a:cs typeface="Arial" panose="020B0604020202020204" pitchFamily="34" charset="0"/>
              </a:rPr>
              <a:t>: With a passive attack, an attacker hijacks a session but </a:t>
            </a:r>
            <a:r>
              <a:rPr lang="en-US" sz="2200" u="sng" kern="0" spc="15" dirty="0">
                <a:effectLst/>
                <a:latin typeface="Helvetica" panose="020B0604020202020204" pitchFamily="34" charset="0"/>
                <a:ea typeface="Times New Roman" panose="02020603050405020304" pitchFamily="18" charset="0"/>
                <a:cs typeface="Arial" panose="020B0604020202020204" pitchFamily="34" charset="0"/>
              </a:rPr>
              <a:t>sits back and watches </a:t>
            </a:r>
            <a:r>
              <a:rPr lang="en-US" sz="2200" kern="0" spc="15" dirty="0">
                <a:effectLst/>
                <a:latin typeface="Helvetica" panose="020B0604020202020204" pitchFamily="34" charset="0"/>
                <a:ea typeface="Times New Roman" panose="02020603050405020304" pitchFamily="18" charset="0"/>
                <a:cs typeface="Arial" panose="020B0604020202020204" pitchFamily="34" charset="0"/>
              </a:rPr>
              <a:t>and records all the traffic that is being sent forth.</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2200" kern="0" spc="15" dirty="0">
                <a:effectLst/>
                <a:latin typeface="Helvetica" panose="020B0604020202020204" pitchFamily="34" charset="0"/>
                <a:ea typeface="Times New Roman" panose="02020603050405020304" pitchFamily="18" charset="0"/>
                <a:cs typeface="Arial" panose="020B0604020202020204" pitchFamily="34" charset="0"/>
              </a:rPr>
              <a:t>The essential difference between an active and passive hijacking is that while an active attack takes over an existing session, a passive hijack monitors an ongoing session.</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64254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CC24F5C-BC2E-E670-29E2-43F7BAFD6913}"/>
              </a:ext>
            </a:extLst>
          </p:cNvPr>
          <p:cNvSpPr txBox="1"/>
          <p:nvPr/>
        </p:nvSpPr>
        <p:spPr>
          <a:xfrm>
            <a:off x="184150" y="1585932"/>
            <a:ext cx="8075612" cy="4392293"/>
          </a:xfrm>
          <a:prstGeom prst="rect">
            <a:avLst/>
          </a:prstGeom>
          <a:noFill/>
        </p:spPr>
        <p:txBody>
          <a:bodyPr wrap="square">
            <a:spAutoFit/>
          </a:bodyPr>
          <a:lstStyle/>
          <a:p>
            <a:pPr marL="0" marR="0">
              <a:lnSpc>
                <a:spcPct val="107000"/>
              </a:lnSpc>
              <a:spcBef>
                <a:spcPts val="1530"/>
              </a:spcBef>
              <a:spcAft>
                <a:spcPts val="1020"/>
              </a:spcAft>
            </a:pPr>
            <a:r>
              <a:rPr lang="en-US" sz="2200" b="1" kern="0" spc="15" dirty="0">
                <a:effectLst/>
                <a:latin typeface="Helvetica" panose="020B0604020202020204" pitchFamily="34" charset="0"/>
                <a:ea typeface="Times New Roman" panose="02020603050405020304" pitchFamily="18" charset="0"/>
                <a:cs typeface="Arial" panose="020B0604020202020204" pitchFamily="34" charset="0"/>
              </a:rPr>
              <a:t>Session Hijacking Process</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0" spc="15" dirty="0">
                <a:solidFill>
                  <a:srgbClr val="0000FF"/>
                </a:solidFill>
                <a:effectLst/>
                <a:latin typeface="Helvetica" panose="020B0604020202020204" pitchFamily="34" charset="0"/>
                <a:ea typeface="Times New Roman" panose="02020603050405020304" pitchFamily="18" charset="0"/>
                <a:cs typeface="Arial" panose="020B0604020202020204" pitchFamily="34" charset="0"/>
              </a:rPr>
              <a:t>Stealing</a:t>
            </a: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 The attacker uses different techniques to steal session IDs.</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kern="0" spc="15" dirty="0">
                <a:solidFill>
                  <a:srgbClr val="FFA500"/>
                </a:solidFill>
                <a:effectLst/>
                <a:latin typeface="Helvetica" panose="020B0604020202020204" pitchFamily="34" charset="0"/>
                <a:ea typeface="Times New Roman" panose="02020603050405020304" pitchFamily="18" charset="0"/>
                <a:cs typeface="Times New Roman" panose="02020603050405020304" pitchFamily="18" charset="0"/>
              </a:rPr>
              <a:t>Some of the techniques used to steal session IDs</a:t>
            </a:r>
            <a:r>
              <a:rPr lang="en-US" sz="1600" kern="0" spc="15" dirty="0">
                <a:solidFill>
                  <a:srgbClr val="333333"/>
                </a:solidFill>
                <a:effectLst/>
                <a:latin typeface="Helvetica" panose="020B0604020202020204" pitchFamily="34" charset="0"/>
                <a:ea typeface="Times New Roman" panose="02020603050405020304" pitchFamily="18" charset="0"/>
                <a:cs typeface="Times New Roman" panose="02020603050405020304" pitchFamily="18" charset="0"/>
              </a:rPr>
              <a:t>:</a:t>
            </a:r>
            <a:endParaRPr lang="en-US" sz="16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lnSpc>
                <a:spcPct val="107000"/>
              </a:lnSpc>
              <a:spcBef>
                <a:spcPts val="0"/>
              </a:spcBef>
              <a:spcAft>
                <a:spcPts val="800"/>
              </a:spcAft>
              <a:buFont typeface="+mj-lt"/>
              <a:buAutoNum type="arabicPeriod"/>
              <a:tabLst>
                <a:tab pos="1371600" algn="l"/>
              </a:tabLst>
            </a:pP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Using the HTTP referrer header.</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1143000" marR="0" lvl="2" indent="-228600">
              <a:lnSpc>
                <a:spcPct val="107000"/>
              </a:lnSpc>
              <a:spcBef>
                <a:spcPts val="0"/>
              </a:spcBef>
              <a:spcAft>
                <a:spcPts val="800"/>
              </a:spcAft>
              <a:buFont typeface="+mj-lt"/>
              <a:buAutoNum type="arabicPeriod"/>
              <a:tabLst>
                <a:tab pos="1371600" algn="l"/>
              </a:tabLst>
            </a:pP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Sniffing the network traffic.</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1143000" marR="0" lvl="2" indent="-228600">
              <a:lnSpc>
                <a:spcPct val="107000"/>
              </a:lnSpc>
              <a:spcBef>
                <a:spcPts val="0"/>
              </a:spcBef>
              <a:spcAft>
                <a:spcPts val="800"/>
              </a:spcAft>
              <a:buFont typeface="+mj-lt"/>
              <a:buAutoNum type="arabicPeriod"/>
              <a:tabLst>
                <a:tab pos="1371600" algn="l"/>
              </a:tabLst>
            </a:pP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Using the cross-site-scripting attacks.</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1143000" marR="0" lvl="2" indent="-228600">
              <a:lnSpc>
                <a:spcPct val="107000"/>
              </a:lnSpc>
              <a:spcBef>
                <a:spcPts val="0"/>
              </a:spcBef>
              <a:spcAft>
                <a:spcPts val="800"/>
              </a:spcAft>
              <a:buFont typeface="+mj-lt"/>
              <a:buAutoNum type="arabicPeriod"/>
              <a:tabLst>
                <a:tab pos="1371600" algn="l"/>
              </a:tabLst>
            </a:pP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Sending Trojans on client machines.</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0" spc="15" dirty="0">
                <a:solidFill>
                  <a:srgbClr val="0000FF"/>
                </a:solidFill>
                <a:effectLst/>
                <a:latin typeface="Helvetica" panose="020B0604020202020204" pitchFamily="34" charset="0"/>
                <a:ea typeface="Times New Roman" panose="02020603050405020304" pitchFamily="18" charset="0"/>
                <a:cs typeface="Arial" panose="020B0604020202020204" pitchFamily="34" charset="0"/>
              </a:rPr>
              <a:t>Guessing</a:t>
            </a: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 The attacker tries to guess the session IDs by observing variable parts of the session IDs.</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kern="0" spc="15" dirty="0">
                <a:solidFill>
                  <a:srgbClr val="333333"/>
                </a:solidFill>
                <a:effectLst/>
                <a:latin typeface="Consolas" panose="020B0609020204030204" pitchFamily="49" charset="0"/>
                <a:ea typeface="Times New Roman" panose="02020603050405020304" pitchFamily="18" charset="0"/>
                <a:cs typeface="Courier New" panose="02070309020205020404" pitchFamily="49" charset="0"/>
              </a:rPr>
              <a:t>http://www.hacksite.com/view/VW48266762824302</a:t>
            </a:r>
            <a:endParaRPr lang="en-US" sz="16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kern="0" spc="15" dirty="0">
                <a:solidFill>
                  <a:srgbClr val="333333"/>
                </a:solidFill>
                <a:effectLst/>
                <a:latin typeface="Consolas" panose="020B0609020204030204" pitchFamily="49" charset="0"/>
                <a:ea typeface="Times New Roman" panose="02020603050405020304" pitchFamily="18" charset="0"/>
                <a:cs typeface="Courier New" panose="02070309020205020404" pitchFamily="49" charset="0"/>
              </a:rPr>
              <a:t>http://www.hacksite.com/view/VW48266762826502</a:t>
            </a:r>
            <a:endParaRPr lang="en-US" sz="16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kern="0" spc="15" dirty="0">
                <a:solidFill>
                  <a:srgbClr val="333333"/>
                </a:solidFill>
                <a:effectLst/>
                <a:latin typeface="Consolas" panose="020B0609020204030204" pitchFamily="49" charset="0"/>
                <a:ea typeface="Times New Roman" panose="02020603050405020304" pitchFamily="18" charset="0"/>
                <a:cs typeface="Courier New" panose="02070309020205020404" pitchFamily="49" charset="0"/>
              </a:rPr>
              <a:t>http://www.hacksite.com/view/VW48266762828902</a:t>
            </a:r>
            <a:endParaRPr lang="en-US" sz="16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7952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EBCF2A3-1D29-30E1-80A5-A4A8CF6ACC05}"/>
              </a:ext>
            </a:extLst>
          </p:cNvPr>
          <p:cNvSpPr txBox="1"/>
          <p:nvPr/>
        </p:nvSpPr>
        <p:spPr>
          <a:xfrm>
            <a:off x="85725" y="1795507"/>
            <a:ext cx="8311825" cy="1601529"/>
          </a:xfrm>
          <a:prstGeom prst="rect">
            <a:avLst/>
          </a:prstGeom>
          <a:noFill/>
        </p:spPr>
        <p:txBody>
          <a:bodyPr wrap="square">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0" spc="15" dirty="0">
                <a:solidFill>
                  <a:srgbClr val="0000FF"/>
                </a:solidFill>
                <a:effectLst/>
                <a:latin typeface="Helvetica" panose="020B0604020202020204" pitchFamily="34" charset="0"/>
                <a:ea typeface="Times New Roman" panose="02020603050405020304" pitchFamily="18" charset="0"/>
                <a:cs typeface="Arial" panose="020B0604020202020204" pitchFamily="34" charset="0"/>
              </a:rPr>
              <a:t>Brute Forcing</a:t>
            </a: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 The attacker attempts different IDs until he succeeds.</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kern="0" spc="15" dirty="0">
                <a:solidFill>
                  <a:srgbClr val="333333"/>
                </a:solidFill>
                <a:effectLst/>
                <a:latin typeface="Helvetica" panose="020B0604020202020204" pitchFamily="34" charset="0"/>
                <a:ea typeface="Times New Roman" panose="02020603050405020304" pitchFamily="18" charset="0"/>
                <a:cs typeface="Times New Roman" panose="02020603050405020304" pitchFamily="18" charset="0"/>
              </a:rPr>
              <a:t>Using </a:t>
            </a:r>
            <a:r>
              <a:rPr lang="en-US" sz="1600" kern="0" spc="15" dirty="0">
                <a:solidFill>
                  <a:srgbClr val="FF0000"/>
                </a:solidFill>
                <a:effectLst/>
                <a:latin typeface="Helvetica" panose="020B0604020202020204" pitchFamily="34" charset="0"/>
                <a:ea typeface="Times New Roman" panose="02020603050405020304" pitchFamily="18" charset="0"/>
                <a:cs typeface="Times New Roman" panose="02020603050405020304" pitchFamily="18" charset="0"/>
              </a:rPr>
              <a:t>brute force attacks</a:t>
            </a:r>
            <a:r>
              <a:rPr lang="en-US" sz="1600" kern="0" spc="15" dirty="0">
                <a:solidFill>
                  <a:srgbClr val="333333"/>
                </a:solidFill>
                <a:effectLst/>
                <a:latin typeface="Helvetica" panose="020B0604020202020204" pitchFamily="34" charset="0"/>
                <a:ea typeface="Times New Roman" panose="02020603050405020304" pitchFamily="18" charset="0"/>
                <a:cs typeface="Times New Roman" panose="02020603050405020304" pitchFamily="18" charset="0"/>
              </a:rPr>
              <a:t>, an attacker tries to guess a </a:t>
            </a:r>
            <a:r>
              <a:rPr lang="en-US" sz="1600" kern="0" spc="15" dirty="0">
                <a:solidFill>
                  <a:srgbClr val="FF0000"/>
                </a:solidFill>
                <a:effectLst/>
                <a:latin typeface="Helvetica" panose="020B0604020202020204" pitchFamily="34" charset="0"/>
                <a:ea typeface="Times New Roman" panose="02020603050405020304" pitchFamily="18" charset="0"/>
                <a:cs typeface="Times New Roman" panose="02020603050405020304" pitchFamily="18" charset="0"/>
              </a:rPr>
              <a:t>session ID</a:t>
            </a:r>
            <a:r>
              <a:rPr lang="en-US" sz="1600" kern="0" spc="15" dirty="0">
                <a:solidFill>
                  <a:srgbClr val="333333"/>
                </a:solidFill>
                <a:effectLst/>
                <a:latin typeface="Helvetica" panose="020B0604020202020204" pitchFamily="34" charset="0"/>
                <a:ea typeface="Times New Roman" panose="02020603050405020304" pitchFamily="18" charset="0"/>
                <a:cs typeface="Times New Roman" panose="02020603050405020304" pitchFamily="18" charset="0"/>
              </a:rPr>
              <a:t> until he finds the correct session ID.</a:t>
            </a:r>
            <a:endParaRPr lang="en-US" sz="1600" kern="1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kern="0" spc="15" dirty="0">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Note</a:t>
            </a:r>
            <a:r>
              <a:rPr lang="en-US" sz="16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 Session ID brute forcing attack is known as session prediction attack if the predicted range of values for a session ID is very small.</a:t>
            </a:r>
            <a:endParaRPr lang="en-US" sz="16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81913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3473953-F814-666A-7C3A-90A9A1D394D0}"/>
              </a:ext>
            </a:extLst>
          </p:cNvPr>
          <p:cNvSpPr txBox="1"/>
          <p:nvPr/>
        </p:nvSpPr>
        <p:spPr>
          <a:xfrm>
            <a:off x="342914" y="1869281"/>
            <a:ext cx="7916847" cy="2462213"/>
          </a:xfrm>
          <a:prstGeom prst="rect">
            <a:avLst/>
          </a:prstGeom>
          <a:noFill/>
        </p:spPr>
        <p:txBody>
          <a:bodyPr wrap="square">
            <a:spAutoFit/>
          </a:bodyPr>
          <a:lstStyle/>
          <a:p>
            <a:r>
              <a:rPr lang="en-US" sz="2200" b="1" dirty="0"/>
              <a:t>Why Session Hijacking is Successful?</a:t>
            </a:r>
          </a:p>
          <a:p>
            <a:pPr marL="285750" indent="-285750">
              <a:buFont typeface="Arial" panose="020B0604020202020204" pitchFamily="34" charset="0"/>
              <a:buChar char="•"/>
            </a:pPr>
            <a:r>
              <a:rPr lang="en-US" sz="2200" dirty="0"/>
              <a:t>No account lockout for invalid session IDs.</a:t>
            </a:r>
          </a:p>
          <a:p>
            <a:pPr marL="285750" indent="-285750">
              <a:buFont typeface="Arial" panose="020B0604020202020204" pitchFamily="34" charset="0"/>
              <a:buChar char="•"/>
            </a:pPr>
            <a:r>
              <a:rPr lang="en-US" sz="2200" dirty="0"/>
              <a:t>Weak session ID generation algorithm or small session IDs.</a:t>
            </a:r>
          </a:p>
          <a:p>
            <a:pPr marL="285750" indent="-285750">
              <a:buFont typeface="Arial" panose="020B0604020202020204" pitchFamily="34" charset="0"/>
              <a:buChar char="•"/>
            </a:pPr>
            <a:r>
              <a:rPr lang="en-US" sz="2200" dirty="0"/>
              <a:t>Insecure handling of session IDs.</a:t>
            </a:r>
          </a:p>
          <a:p>
            <a:pPr marL="285750" indent="-285750">
              <a:buFont typeface="Arial" panose="020B0604020202020204" pitchFamily="34" charset="0"/>
              <a:buChar char="•"/>
            </a:pPr>
            <a:r>
              <a:rPr lang="en-US" sz="2200" dirty="0"/>
              <a:t>DNS poisoning, XSS, exploiting a bug in browser</a:t>
            </a:r>
          </a:p>
          <a:p>
            <a:pPr marL="285750" indent="-285750">
              <a:buFont typeface="Arial" panose="020B0604020202020204" pitchFamily="34" charset="0"/>
              <a:buChar char="•"/>
            </a:pPr>
            <a:r>
              <a:rPr lang="en-US" sz="2200" dirty="0"/>
              <a:t>Indefinite session expiration time.</a:t>
            </a:r>
          </a:p>
          <a:p>
            <a:pPr marL="285750" indent="-285750">
              <a:buFont typeface="Arial" panose="020B0604020202020204" pitchFamily="34" charset="0"/>
              <a:buChar char="•"/>
            </a:pPr>
            <a:r>
              <a:rPr lang="en-US" sz="2200" dirty="0"/>
              <a:t>Most computers using TCP/IP are vulnerable.</a:t>
            </a:r>
          </a:p>
        </p:txBody>
      </p:sp>
    </p:spTree>
    <p:extLst>
      <p:ext uri="{BB962C8B-B14F-4D97-AF65-F5344CB8AC3E}">
        <p14:creationId xmlns:p14="http://schemas.microsoft.com/office/powerpoint/2010/main" val="2521201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3F6B00D7-F00D-53A2-9B32-D1C55AC7FBEF}"/>
              </a:ext>
            </a:extLst>
          </p:cNvPr>
          <p:cNvSpPr>
            <a:spLocks noChangeAspect="1" noChangeArrowheads="1"/>
          </p:cNvSpPr>
          <p:nvPr/>
        </p:nvSpPr>
        <p:spPr bwMode="auto">
          <a:xfrm>
            <a:off x="625475" y="2732881"/>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6" name="Rectangle 5">
            <a:extLst>
              <a:ext uri="{FF2B5EF4-FFF2-40B4-BE49-F238E27FC236}">
                <a16:creationId xmlns:a16="http://schemas.microsoft.com/office/drawing/2014/main" id="{828E6B82-9A4B-35D7-2997-A3AC10911059}"/>
              </a:ext>
            </a:extLst>
          </p:cNvPr>
          <p:cNvSpPr>
            <a:spLocks noChangeAspect="1" noChangeArrowheads="1"/>
          </p:cNvSpPr>
          <p:nvPr/>
        </p:nvSpPr>
        <p:spPr bwMode="auto">
          <a:xfrm>
            <a:off x="625475" y="2732881"/>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7" name="Rectangle 6">
            <a:extLst>
              <a:ext uri="{FF2B5EF4-FFF2-40B4-BE49-F238E27FC236}">
                <a16:creationId xmlns:a16="http://schemas.microsoft.com/office/drawing/2014/main" id="{E46B7CFE-5A39-377B-08A4-43C075E0F86B}"/>
              </a:ext>
            </a:extLst>
          </p:cNvPr>
          <p:cNvSpPr>
            <a:spLocks noChangeArrowheads="1"/>
          </p:cNvSpPr>
          <p:nvPr/>
        </p:nvSpPr>
        <p:spPr bwMode="auto">
          <a:xfrm>
            <a:off x="31750" y="1624598"/>
            <a:ext cx="86233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00000"/>
              </a:lnSpc>
              <a:spcBef>
                <a:spcPct val="0"/>
              </a:spcBef>
              <a:spcAft>
                <a:spcPct val="0"/>
              </a:spcAft>
              <a:buClrTx/>
              <a:buSzTx/>
              <a:tabLst/>
            </a:pPr>
            <a:r>
              <a:rPr kumimoji="0" lang="en-US" altLang="en-US" sz="2200" b="1"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Spoofing</a:t>
            </a:r>
            <a:r>
              <a:rPr kumimoji="0" lang="en-US" altLang="en-US" sz="2200" b="1"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2200" b="1"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vs.</a:t>
            </a:r>
            <a:r>
              <a:rPr kumimoji="0" lang="en-US" altLang="en-US" sz="2200" b="1"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2200" b="1"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Hijacking</a:t>
            </a:r>
            <a:endParaRPr kumimoji="0" lang="en-US" altLang="en-US" sz="2200" b="0" i="0" u="none" strike="noStrike" cap="none" normalizeH="0" baseline="0" dirty="0">
              <a:ln>
                <a:noFill/>
              </a:ln>
              <a:effectLst/>
            </a:endParaRPr>
          </a:p>
          <a:p>
            <a:pPr marL="342900" marR="0" lvl="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rgbClr val="0000FF"/>
                </a:solidFill>
                <a:effectLst/>
                <a:latin typeface="Helvetica" panose="020B0604020202020204" pitchFamily="34" charset="0"/>
                <a:ea typeface="Times New Roman" panose="02020603050405020304" pitchFamily="18" charset="0"/>
                <a:cs typeface="Arial" panose="020B0604020202020204" pitchFamily="34" charset="0"/>
              </a:rPr>
              <a:t>Spoofing Attack</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kumimoji="0" lang="en-US" altLang="en-US" sz="2200" b="0" i="0" u="none" strike="noStrike" cap="none" normalizeH="0" baseline="0" dirty="0">
              <a:ln>
                <a:noFill/>
              </a:ln>
              <a:solidFill>
                <a:schemeClr val="tx1"/>
              </a:solidFill>
              <a:effectLst/>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Attack</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pretends to be another user</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or machine (victim) to gain access.</a:t>
            </a:r>
            <a:endParaRPr kumimoji="0" lang="en-US" altLang="en-US" sz="2200" b="0" i="0" u="none" strike="noStrike" cap="none" normalizeH="0" baseline="0" dirty="0">
              <a:ln>
                <a:noFill/>
              </a:ln>
              <a:solidFill>
                <a:srgbClr val="333333"/>
              </a:solidFill>
              <a:effectLst/>
              <a:ea typeface="Calibri" panose="020F0502020204030204" pitchFamily="34" charset="0"/>
              <a:cs typeface="Arial" panose="020B0604020202020204" pitchFamily="34" charset="0"/>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Attacker does not take over an existing active session. Instead he initiates a new session using the victim's</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stolen credentials</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kumimoji="0" lang="en-US" altLang="en-US" sz="2200" b="0" i="0" u="none" strike="noStrike" cap="none" normalizeH="0" baseline="0" dirty="0">
              <a:ln>
                <a:noFill/>
              </a:ln>
              <a:solidFill>
                <a:schemeClr val="tx1"/>
              </a:solidFill>
              <a:effectLst/>
            </a:endParaRPr>
          </a:p>
          <a:p>
            <a:pPr marL="342900" marR="0" lvl="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rgbClr val="0000FF"/>
                </a:solidFill>
                <a:effectLst/>
                <a:latin typeface="Helvetica" panose="020B0604020202020204" pitchFamily="34" charset="0"/>
                <a:ea typeface="Times New Roman" panose="02020603050405020304" pitchFamily="18" charset="0"/>
                <a:cs typeface="Arial" panose="020B0604020202020204" pitchFamily="34" charset="0"/>
              </a:rPr>
              <a:t>Hijacking</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kumimoji="0" lang="en-US" altLang="en-US" sz="2200" b="0" i="0" u="none" strike="noStrike" cap="none" normalizeH="0" baseline="0" dirty="0">
              <a:ln>
                <a:noFill/>
              </a:ln>
              <a:solidFill>
                <a:schemeClr val="tx1"/>
              </a:solidFill>
              <a:effectLst/>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Session hijacking is the process of taking over an</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existing active session</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kumimoji="0" lang="en-US" altLang="en-US" sz="2200" b="0" i="0" u="none" strike="noStrike" cap="none" normalizeH="0" baseline="0" dirty="0">
              <a:ln>
                <a:noFill/>
              </a:ln>
              <a:solidFill>
                <a:srgbClr val="333333"/>
              </a:solidFill>
              <a:effectLst/>
              <a:ea typeface="Calibri" panose="020F0502020204030204" pitchFamily="34" charset="0"/>
              <a:cs typeface="Arial" panose="020B0604020202020204" pitchFamily="34" charset="0"/>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Attacker relies on the</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legitimate user</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2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to make a connection and authenticate.</a:t>
            </a:r>
            <a:r>
              <a:rPr kumimoji="0" lang="en-US" altLang="en-US" sz="22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endParaRPr kumimoji="0" lang="en-US" altLang="en-US" sz="2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3463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78BD73C9-0CDD-2AFA-42F4-791D8DD6A1F2}"/>
              </a:ext>
            </a:extLst>
          </p:cNvPr>
          <p:cNvSpPr txBox="1"/>
          <p:nvPr/>
        </p:nvSpPr>
        <p:spPr>
          <a:xfrm>
            <a:off x="652463" y="1868488"/>
            <a:ext cx="6973887" cy="3139321"/>
          </a:xfrm>
          <a:prstGeom prst="rect">
            <a:avLst/>
          </a:prstGeom>
          <a:noFill/>
        </p:spPr>
        <p:txBody>
          <a:bodyPr wrap="square">
            <a:spAutoFit/>
          </a:bodyPr>
          <a:lstStyle/>
          <a:p>
            <a:pPr algn="just"/>
            <a:r>
              <a:rPr lang="en-US" sz="2200" b="1" i="0" dirty="0">
                <a:solidFill>
                  <a:srgbClr val="171717"/>
                </a:solidFill>
                <a:effectLst/>
                <a:latin typeface="Mulish"/>
              </a:rPr>
              <a:t>What Do Attackers Gain from Session Hijacking?</a:t>
            </a:r>
          </a:p>
          <a:p>
            <a:pPr marL="342900" indent="-342900" algn="just">
              <a:buFont typeface="Arial" panose="020B0604020202020204" pitchFamily="34" charset="0"/>
              <a:buChar char="•"/>
            </a:pPr>
            <a:r>
              <a:rPr lang="en-US" sz="2200" b="0" i="0" dirty="0">
                <a:solidFill>
                  <a:srgbClr val="404040"/>
                </a:solidFill>
                <a:effectLst/>
                <a:latin typeface="Mulish"/>
              </a:rPr>
              <a:t>When cybercriminals have hijacked a session, they can </a:t>
            </a:r>
            <a:r>
              <a:rPr lang="en-US" sz="2200" b="0" i="0" u="sng" dirty="0">
                <a:solidFill>
                  <a:srgbClr val="404040"/>
                </a:solidFill>
                <a:effectLst/>
                <a:latin typeface="Mulish"/>
              </a:rPr>
              <a:t>do virtually anything </a:t>
            </a:r>
            <a:r>
              <a:rPr lang="en-US" sz="2200" b="0" i="0" dirty="0">
                <a:solidFill>
                  <a:srgbClr val="404040"/>
                </a:solidFill>
                <a:effectLst/>
                <a:latin typeface="Mulish"/>
              </a:rPr>
              <a:t>that the legitimate user was authorized to do during the active session. </a:t>
            </a:r>
          </a:p>
          <a:p>
            <a:pPr marL="342900" indent="-342900" algn="just">
              <a:buFont typeface="Arial" panose="020B0604020202020204" pitchFamily="34" charset="0"/>
              <a:buChar char="•"/>
            </a:pPr>
            <a:r>
              <a:rPr lang="en-US" sz="2200" b="0" i="0" dirty="0">
                <a:solidFill>
                  <a:srgbClr val="404040"/>
                </a:solidFill>
                <a:effectLst/>
                <a:latin typeface="Mulish"/>
              </a:rPr>
              <a:t>The most severe examples include transferring money from the user’s bank account, buying goods from web stores, accessing personally identifiable information (PII) for identity theft, and even stealing data from company systems.</a:t>
            </a:r>
          </a:p>
        </p:txBody>
      </p:sp>
    </p:spTree>
    <p:extLst>
      <p:ext uri="{BB962C8B-B14F-4D97-AF65-F5344CB8AC3E}">
        <p14:creationId xmlns:p14="http://schemas.microsoft.com/office/powerpoint/2010/main" val="2045172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graphicFrame>
        <p:nvGraphicFramePr>
          <p:cNvPr id="2" name="Diagram 1">
            <a:extLst>
              <a:ext uri="{FF2B5EF4-FFF2-40B4-BE49-F238E27FC236}">
                <a16:creationId xmlns:a16="http://schemas.microsoft.com/office/drawing/2014/main" id="{38866C96-4ED9-7CE9-D6BF-9E051AC474CB}"/>
              </a:ext>
            </a:extLst>
          </p:cNvPr>
          <p:cNvGraphicFramePr/>
          <p:nvPr>
            <p:extLst>
              <p:ext uri="{D42A27DB-BD31-4B8C-83A1-F6EECF244321}">
                <p14:modId xmlns:p14="http://schemas.microsoft.com/office/powerpoint/2010/main" val="886856080"/>
              </p:ext>
            </p:extLst>
          </p:nvPr>
        </p:nvGraphicFramePr>
        <p:xfrm>
          <a:off x="1014412" y="1298673"/>
          <a:ext cx="8820151" cy="450205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904717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675" y="2598511"/>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192136" y="2729669"/>
            <a:ext cx="51344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Application-level 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Tree>
    <p:extLst>
      <p:ext uri="{BB962C8B-B14F-4D97-AF65-F5344CB8AC3E}">
        <p14:creationId xmlns:p14="http://schemas.microsoft.com/office/powerpoint/2010/main" val="1616546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6A790FEC-5A31-A911-17C1-5FDE5EB15A76}"/>
              </a:ext>
            </a:extLst>
          </p:cNvPr>
          <p:cNvPicPr>
            <a:picLocks noChangeAspect="1"/>
          </p:cNvPicPr>
          <p:nvPr/>
        </p:nvPicPr>
        <p:blipFill>
          <a:blip r:embed="rId9"/>
          <a:stretch>
            <a:fillRect/>
          </a:stretch>
        </p:blipFill>
        <p:spPr>
          <a:xfrm>
            <a:off x="407209" y="2755900"/>
            <a:ext cx="9132079" cy="3057525"/>
          </a:xfrm>
          <a:prstGeom prst="rect">
            <a:avLst/>
          </a:prstGeom>
        </p:spPr>
      </p:pic>
      <p:sp>
        <p:nvSpPr>
          <p:cNvPr id="7" name="TextBox 6">
            <a:extLst>
              <a:ext uri="{FF2B5EF4-FFF2-40B4-BE49-F238E27FC236}">
                <a16:creationId xmlns:a16="http://schemas.microsoft.com/office/drawing/2014/main" id="{0B66DDB4-9841-062B-14C1-337CE6A7B5BD}"/>
              </a:ext>
            </a:extLst>
          </p:cNvPr>
          <p:cNvSpPr txBox="1"/>
          <p:nvPr/>
        </p:nvSpPr>
        <p:spPr>
          <a:xfrm>
            <a:off x="407209" y="1774825"/>
            <a:ext cx="6229350" cy="1107996"/>
          </a:xfrm>
          <a:prstGeom prst="rect">
            <a:avLst/>
          </a:prstGeom>
          <a:noFill/>
        </p:spPr>
        <p:txBody>
          <a:bodyPr wrap="square">
            <a:spAutoFit/>
          </a:bodyPr>
          <a:lstStyle/>
          <a:p>
            <a:r>
              <a:rPr lang="en-US" sz="2200" b="1" dirty="0"/>
              <a:t>Application level : </a:t>
            </a:r>
          </a:p>
          <a:p>
            <a:r>
              <a:rPr lang="en-US" sz="2200" dirty="0"/>
              <a:t>Here the valid session token is stolen or predicted to take over the session.</a:t>
            </a:r>
          </a:p>
        </p:txBody>
      </p:sp>
    </p:spTree>
    <p:extLst>
      <p:ext uri="{BB962C8B-B14F-4D97-AF65-F5344CB8AC3E}">
        <p14:creationId xmlns:p14="http://schemas.microsoft.com/office/powerpoint/2010/main" val="39462153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66A38DCC-6513-10B8-022B-5E1F7A9813F3}"/>
              </a:ext>
            </a:extLst>
          </p:cNvPr>
          <p:cNvSpPr txBox="1"/>
          <p:nvPr/>
        </p:nvSpPr>
        <p:spPr>
          <a:xfrm>
            <a:off x="1014412" y="1499156"/>
            <a:ext cx="6228182" cy="461665"/>
          </a:xfrm>
          <a:prstGeom prst="rect">
            <a:avLst/>
          </a:prstGeom>
          <a:noFill/>
        </p:spPr>
        <p:txBody>
          <a:bodyPr wrap="square">
            <a:spAutoFit/>
          </a:bodyPr>
          <a:lstStyle/>
          <a:p>
            <a:pPr algn="l"/>
            <a:r>
              <a:rPr lang="en-US" sz="2400" b="1" i="0" dirty="0">
                <a:solidFill>
                  <a:srgbClr val="171717"/>
                </a:solidFill>
                <a:effectLst/>
                <a:latin typeface="Mulish"/>
              </a:rPr>
              <a:t>Methods of session hijacking</a:t>
            </a:r>
          </a:p>
        </p:txBody>
      </p:sp>
      <p:sp>
        <p:nvSpPr>
          <p:cNvPr id="7" name="TextBox 6">
            <a:extLst>
              <a:ext uri="{FF2B5EF4-FFF2-40B4-BE49-F238E27FC236}">
                <a16:creationId xmlns:a16="http://schemas.microsoft.com/office/drawing/2014/main" id="{D3E137CE-AA11-89D4-9598-71C3BD9BCD77}"/>
              </a:ext>
            </a:extLst>
          </p:cNvPr>
          <p:cNvSpPr txBox="1"/>
          <p:nvPr/>
        </p:nvSpPr>
        <p:spPr>
          <a:xfrm>
            <a:off x="337232" y="2301805"/>
            <a:ext cx="7752668" cy="3139321"/>
          </a:xfrm>
          <a:prstGeom prst="rect">
            <a:avLst/>
          </a:prstGeom>
          <a:noFill/>
        </p:spPr>
        <p:txBody>
          <a:bodyPr wrap="square">
            <a:spAutoFit/>
          </a:bodyPr>
          <a:lstStyle/>
          <a:p>
            <a:pPr marL="342900" indent="-342900" algn="just">
              <a:buFont typeface="Arial" panose="020B0604020202020204" pitchFamily="34" charset="0"/>
              <a:buChar char="•"/>
            </a:pPr>
            <a:r>
              <a:rPr lang="en-US" sz="2200" b="1" i="0" dirty="0">
                <a:solidFill>
                  <a:srgbClr val="404040"/>
                </a:solidFill>
                <a:effectLst/>
                <a:latin typeface="+mn-lt"/>
              </a:rPr>
              <a:t>Session sniffing: </a:t>
            </a:r>
            <a:r>
              <a:rPr lang="en-US" sz="2200" b="0" i="0" dirty="0">
                <a:solidFill>
                  <a:srgbClr val="404040"/>
                </a:solidFill>
                <a:effectLst/>
                <a:latin typeface="+mn-lt"/>
              </a:rPr>
              <a:t> This is one of the most basic techniques used.</a:t>
            </a:r>
          </a:p>
          <a:p>
            <a:pPr marL="342900" indent="-342900" algn="just">
              <a:buFont typeface="Arial" panose="020B0604020202020204" pitchFamily="34" charset="0"/>
              <a:buChar char="•"/>
            </a:pPr>
            <a:r>
              <a:rPr lang="en-US" sz="2200" b="0" i="0" dirty="0">
                <a:solidFill>
                  <a:srgbClr val="404040"/>
                </a:solidFill>
                <a:effectLst/>
                <a:latin typeface="+mn-lt"/>
              </a:rPr>
              <a:t>The attacker uses a sniffer, such as Wireshark, or a proxy, such as OWASP Zed, to capture network traffic containing the </a:t>
            </a:r>
            <a:r>
              <a:rPr lang="en-US" sz="2200" b="0" i="0" u="sng" dirty="0">
                <a:solidFill>
                  <a:srgbClr val="404040"/>
                </a:solidFill>
                <a:effectLst/>
                <a:latin typeface="+mn-lt"/>
              </a:rPr>
              <a:t>session ID </a:t>
            </a:r>
            <a:r>
              <a:rPr lang="en-US" sz="2200" b="0" i="0" dirty="0">
                <a:solidFill>
                  <a:srgbClr val="404040"/>
                </a:solidFill>
                <a:effectLst/>
                <a:latin typeface="+mn-lt"/>
              </a:rPr>
              <a:t>between a website and a client. </a:t>
            </a:r>
          </a:p>
          <a:p>
            <a:pPr marL="342900" indent="-342900" algn="just">
              <a:buFont typeface="Arial" panose="020B0604020202020204" pitchFamily="34" charset="0"/>
              <a:buChar char="•"/>
            </a:pPr>
            <a:r>
              <a:rPr kumimoji="0" lang="en-US" altLang="en-US" sz="2200" b="0" i="0" u="none" strike="noStrike" cap="none" normalizeH="0" baseline="0" dirty="0">
                <a:ln>
                  <a:noFill/>
                </a:ln>
                <a:solidFill>
                  <a:srgbClr val="333333"/>
                </a:solidFill>
                <a:effectLst/>
                <a:latin typeface="+mn-lt"/>
                <a:ea typeface="Times New Roman" panose="02020603050405020304" pitchFamily="18" charset="0"/>
                <a:cs typeface="Arial" panose="020B0604020202020204" pitchFamily="34" charset="0"/>
              </a:rPr>
              <a:t>Attacker uses a sniffer to </a:t>
            </a:r>
            <a:r>
              <a:rPr kumimoji="0" lang="en-US" altLang="en-US" sz="2200" b="0" i="0" u="none" strike="noStrike" cap="none" normalizeH="0" baseline="0" dirty="0">
                <a:ln>
                  <a:noFill/>
                </a:ln>
                <a:solidFill>
                  <a:srgbClr val="FF0000"/>
                </a:solidFill>
                <a:effectLst/>
                <a:latin typeface="+mn-lt"/>
                <a:ea typeface="Times New Roman" panose="02020603050405020304" pitchFamily="18" charset="0"/>
                <a:cs typeface="Arial" panose="020B0604020202020204" pitchFamily="34" charset="0"/>
              </a:rPr>
              <a:t>capture a valid session token</a:t>
            </a:r>
            <a:r>
              <a:rPr kumimoji="0" lang="en-US" altLang="en-US" sz="2200" b="0" i="0" u="none" strike="noStrike" cap="none" normalizeH="0" baseline="0" dirty="0">
                <a:ln>
                  <a:noFill/>
                </a:ln>
                <a:solidFill>
                  <a:srgbClr val="333333"/>
                </a:solidFill>
                <a:effectLst/>
                <a:latin typeface="+mn-lt"/>
                <a:ea typeface="Times New Roman" panose="02020603050405020304" pitchFamily="18" charset="0"/>
                <a:cs typeface="Arial" panose="020B0604020202020204" pitchFamily="34" charset="0"/>
              </a:rPr>
              <a:t> or </a:t>
            </a:r>
            <a:r>
              <a:rPr kumimoji="0" lang="en-US" altLang="en-US" sz="2200" b="0" i="0" u="none" strike="noStrike" cap="none" normalizeH="0" baseline="0" dirty="0">
                <a:ln>
                  <a:noFill/>
                </a:ln>
                <a:solidFill>
                  <a:srgbClr val="FF0000"/>
                </a:solidFill>
                <a:effectLst/>
                <a:latin typeface="+mn-lt"/>
                <a:ea typeface="Times New Roman" panose="02020603050405020304" pitchFamily="18" charset="0"/>
                <a:cs typeface="Arial" panose="020B0604020202020204" pitchFamily="34" charset="0"/>
              </a:rPr>
              <a:t>session ID</a:t>
            </a:r>
            <a:r>
              <a:rPr kumimoji="0" lang="en-US" altLang="en-US" sz="2200" b="0" i="0" u="none" strike="noStrike" cap="none" normalizeH="0" baseline="0" dirty="0">
                <a:ln>
                  <a:noFill/>
                </a:ln>
                <a:solidFill>
                  <a:srgbClr val="333333"/>
                </a:solidFill>
                <a:effectLst/>
                <a:latin typeface="+mn-lt"/>
                <a:ea typeface="Times New Roman" panose="02020603050405020304" pitchFamily="18" charset="0"/>
                <a:cs typeface="Arial" panose="020B0604020202020204" pitchFamily="34" charset="0"/>
              </a:rPr>
              <a:t>.</a:t>
            </a:r>
            <a:endParaRPr kumimoji="0" lang="en-US" altLang="en-US" sz="2200" b="0" i="0" u="none" strike="noStrike" cap="none" normalizeH="0" baseline="0" dirty="0">
              <a:ln>
                <a:noFill/>
              </a:ln>
              <a:solidFill>
                <a:srgbClr val="333333"/>
              </a:solidFill>
              <a:effectLst/>
              <a:latin typeface="+mn-lt"/>
              <a:ea typeface="Calibri" panose="020F0502020204030204" pitchFamily="34" charset="0"/>
              <a:cs typeface="Arial" panose="020B0604020202020204" pitchFamily="34" charset="0"/>
            </a:endParaRPr>
          </a:p>
          <a:p>
            <a:pPr marL="342900" indent="-342900" algn="just">
              <a:buFont typeface="Arial" panose="020B0604020202020204" pitchFamily="34" charset="0"/>
              <a:buChar char="•"/>
            </a:pPr>
            <a:r>
              <a:rPr lang="en-US" sz="2200" b="0" i="0" dirty="0">
                <a:solidFill>
                  <a:srgbClr val="404040"/>
                </a:solidFill>
                <a:effectLst/>
                <a:latin typeface="+mn-lt"/>
              </a:rPr>
              <a:t>Once the attacker captures this value, he can use this valid token to gain unauthorized access.</a:t>
            </a:r>
          </a:p>
          <a:p>
            <a:pPr marL="342900" indent="-342900" algn="just">
              <a:buFont typeface="Arial" panose="020B0604020202020204" pitchFamily="34" charset="0"/>
              <a:buChar char="•"/>
            </a:pPr>
            <a:endParaRPr lang="en-US" sz="2200" dirty="0">
              <a:solidFill>
                <a:srgbClr val="404040"/>
              </a:solidFill>
              <a:latin typeface="+mn-lt"/>
            </a:endParaRPr>
          </a:p>
        </p:txBody>
      </p:sp>
    </p:spTree>
    <p:extLst>
      <p:ext uri="{BB962C8B-B14F-4D97-AF65-F5344CB8AC3E}">
        <p14:creationId xmlns:p14="http://schemas.microsoft.com/office/powerpoint/2010/main" val="3587836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43A0E21-044A-6754-B624-F11FA64DDB3C}"/>
              </a:ext>
            </a:extLst>
          </p:cNvPr>
          <p:cNvSpPr txBox="1"/>
          <p:nvPr/>
        </p:nvSpPr>
        <p:spPr>
          <a:xfrm>
            <a:off x="652463" y="2158862"/>
            <a:ext cx="7801072" cy="2123658"/>
          </a:xfrm>
          <a:prstGeom prst="rect">
            <a:avLst/>
          </a:prstGeom>
          <a:noFill/>
        </p:spPr>
        <p:txBody>
          <a:bodyPr wrap="square">
            <a:spAutoFit/>
          </a:bodyPr>
          <a:lstStyle/>
          <a:p>
            <a:pPr marL="342900" indent="-342900" algn="just">
              <a:buFont typeface="Arial" panose="020B0604020202020204" pitchFamily="34" charset="0"/>
              <a:buChar char="•"/>
            </a:pPr>
            <a:r>
              <a:rPr lang="en-US" sz="2200" b="1" i="0" dirty="0">
                <a:solidFill>
                  <a:srgbClr val="404040"/>
                </a:solidFill>
                <a:effectLst/>
                <a:latin typeface="+mn-lt"/>
              </a:rPr>
              <a:t>Predictable sessions token ID. </a:t>
            </a:r>
            <a:r>
              <a:rPr lang="en-US" sz="2200" b="0" i="0" dirty="0">
                <a:solidFill>
                  <a:srgbClr val="404040"/>
                </a:solidFill>
                <a:effectLst/>
                <a:latin typeface="+mn-lt"/>
              </a:rPr>
              <a:t>Many web servers use a custom algorithm or predefined pattern to generate session IDs.</a:t>
            </a:r>
          </a:p>
          <a:p>
            <a:pPr marL="342900" indent="-342900" algn="just">
              <a:buFont typeface="Arial" panose="020B0604020202020204" pitchFamily="34" charset="0"/>
              <a:buChar char="•"/>
            </a:pPr>
            <a:r>
              <a:rPr lang="en-US" sz="2200" b="0" i="0" dirty="0">
                <a:solidFill>
                  <a:srgbClr val="404040"/>
                </a:solidFill>
                <a:effectLst/>
                <a:latin typeface="+mn-lt"/>
              </a:rPr>
              <a:t>The greater the predictability of a session token, the weaker it is and the easier it is to predict. </a:t>
            </a:r>
          </a:p>
          <a:p>
            <a:pPr marL="342900" indent="-342900" algn="just">
              <a:buFont typeface="Arial" panose="020B0604020202020204" pitchFamily="34" charset="0"/>
              <a:buChar char="•"/>
            </a:pPr>
            <a:r>
              <a:rPr lang="en-US" sz="2200" b="0" i="0" dirty="0">
                <a:solidFill>
                  <a:srgbClr val="404040"/>
                </a:solidFill>
                <a:effectLst/>
                <a:latin typeface="+mn-lt"/>
              </a:rPr>
              <a:t>If the attacker can capture several IDs and analyze the pattern, he may be able to predict a valid session ID.</a:t>
            </a:r>
          </a:p>
        </p:txBody>
      </p:sp>
      <p:sp>
        <p:nvSpPr>
          <p:cNvPr id="16" name="TextBox 15">
            <a:extLst>
              <a:ext uri="{FF2B5EF4-FFF2-40B4-BE49-F238E27FC236}">
                <a16:creationId xmlns:a16="http://schemas.microsoft.com/office/drawing/2014/main" id="{CCC52B06-F740-AF67-9B03-CC03B817943C}"/>
              </a:ext>
            </a:extLst>
          </p:cNvPr>
          <p:cNvSpPr txBox="1"/>
          <p:nvPr/>
        </p:nvSpPr>
        <p:spPr>
          <a:xfrm>
            <a:off x="2104849" y="1567160"/>
            <a:ext cx="6228182" cy="461665"/>
          </a:xfrm>
          <a:prstGeom prst="rect">
            <a:avLst/>
          </a:prstGeom>
          <a:noFill/>
        </p:spPr>
        <p:txBody>
          <a:bodyPr wrap="square">
            <a:spAutoFit/>
          </a:bodyPr>
          <a:lstStyle/>
          <a:p>
            <a:pPr algn="l"/>
            <a:r>
              <a:rPr lang="en-US" sz="2400" b="1" i="0" dirty="0">
                <a:solidFill>
                  <a:srgbClr val="171717"/>
                </a:solidFill>
                <a:effectLst/>
                <a:latin typeface="Mulish"/>
              </a:rPr>
              <a:t>Methods of session hijacking</a:t>
            </a:r>
          </a:p>
        </p:txBody>
      </p:sp>
    </p:spTree>
    <p:extLst>
      <p:ext uri="{BB962C8B-B14F-4D97-AF65-F5344CB8AC3E}">
        <p14:creationId xmlns:p14="http://schemas.microsoft.com/office/powerpoint/2010/main" val="3664603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F4B51133-1F40-DCCA-C538-3EFE3C93065D}"/>
              </a:ext>
            </a:extLst>
          </p:cNvPr>
          <p:cNvSpPr txBox="1"/>
          <p:nvPr/>
        </p:nvSpPr>
        <p:spPr>
          <a:xfrm>
            <a:off x="876632" y="2168396"/>
            <a:ext cx="7213268"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Attackers perform analysis of variable section of session IDs to determine the existence of a pattern.</a:t>
            </a:r>
          </a:p>
          <a:p>
            <a:pPr marL="285750" indent="-285750" algn="just">
              <a:buFont typeface="Arial" panose="020B0604020202020204" pitchFamily="34" charset="0"/>
              <a:buChar char="•"/>
            </a:pPr>
            <a:r>
              <a:rPr lang="en-US" sz="2400" dirty="0"/>
              <a:t>The analysis is performed manually or by using various cryptanalytic tools.</a:t>
            </a:r>
          </a:p>
          <a:p>
            <a:pPr marL="285750" indent="-285750" algn="just">
              <a:buFont typeface="Arial" panose="020B0604020202020204" pitchFamily="34" charset="0"/>
              <a:buChar char="•"/>
            </a:pPr>
            <a:r>
              <a:rPr lang="en-US" sz="2400" dirty="0"/>
              <a:t>Attackers collect a high number of simultaneous session IDs in order to gather samples in the same time window and keep the variable constant.</a:t>
            </a:r>
          </a:p>
        </p:txBody>
      </p:sp>
    </p:spTree>
    <p:extLst>
      <p:ext uri="{BB962C8B-B14F-4D97-AF65-F5344CB8AC3E}">
        <p14:creationId xmlns:p14="http://schemas.microsoft.com/office/powerpoint/2010/main" val="1311100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F58FDE64-08E3-42F4-7CBA-9B97C46A2D71}"/>
              </a:ext>
            </a:extLst>
          </p:cNvPr>
          <p:cNvSpPr txBox="1"/>
          <p:nvPr/>
        </p:nvSpPr>
        <p:spPr>
          <a:xfrm>
            <a:off x="696912" y="1398587"/>
            <a:ext cx="7300913" cy="4247317"/>
          </a:xfrm>
          <a:prstGeom prst="rect">
            <a:avLst/>
          </a:prstGeom>
          <a:noFill/>
        </p:spPr>
        <p:txBody>
          <a:bodyPr wrap="square">
            <a:spAutoFit/>
          </a:bodyPr>
          <a:lstStyle/>
          <a:p>
            <a:pPr marL="285750" indent="-285750" algn="l">
              <a:buFont typeface="Arial" panose="020B0604020202020204" pitchFamily="34" charset="0"/>
              <a:buChar char="•"/>
            </a:pPr>
            <a:r>
              <a:rPr lang="en-US" b="1" i="0" dirty="0">
                <a:solidFill>
                  <a:srgbClr val="333333"/>
                </a:solidFill>
                <a:effectLst/>
                <a:latin typeface="Helvetica Neue"/>
              </a:rPr>
              <a:t>How to Predict a </a:t>
            </a:r>
            <a:r>
              <a:rPr lang="en-US" b="1" i="0" dirty="0">
                <a:solidFill>
                  <a:srgbClr val="FFA500"/>
                </a:solidFill>
                <a:effectLst/>
                <a:latin typeface="Helvetica Neue"/>
              </a:rPr>
              <a:t>Session Token</a:t>
            </a:r>
            <a:endParaRPr lang="en-US" b="1" i="0" dirty="0">
              <a:solidFill>
                <a:srgbClr val="333333"/>
              </a:solidFill>
              <a:effectLst/>
              <a:latin typeface="Helvetica Neue"/>
            </a:endParaRPr>
          </a:p>
          <a:p>
            <a:pPr marL="285750" indent="-285750" algn="l">
              <a:buFont typeface="Arial" panose="020B0604020202020204" pitchFamily="34" charset="0"/>
              <a:buChar char="•"/>
            </a:pPr>
            <a:endParaRPr lang="en-US" b="1" i="0" dirty="0">
              <a:solidFill>
                <a:srgbClr val="333333"/>
              </a:solidFill>
              <a:effectLst/>
              <a:latin typeface="Helvetica Neue"/>
            </a:endParaRPr>
          </a:p>
          <a:p>
            <a:pPr marL="285750" indent="-285750" algn="l">
              <a:buFont typeface="Arial" panose="020B0604020202020204" pitchFamily="34" charset="0"/>
              <a:buChar char="•"/>
            </a:pPr>
            <a:r>
              <a:rPr lang="en-US" b="1" i="0" dirty="0">
                <a:solidFill>
                  <a:srgbClr val="333333"/>
                </a:solidFill>
                <a:effectLst/>
                <a:latin typeface="Helvetica Neue"/>
              </a:rPr>
              <a:t>Captures</a:t>
            </a:r>
            <a:r>
              <a:rPr lang="en-US" b="0" i="0" dirty="0">
                <a:solidFill>
                  <a:srgbClr val="333333"/>
                </a:solidFill>
                <a:effectLst/>
                <a:latin typeface="Helvetica Neue"/>
              </a:rPr>
              <a:t>: Attacker captures several session IDs and analyzes the pattern.</a:t>
            </a:r>
          </a:p>
          <a:p>
            <a:pPr marL="742950" lvl="1" indent="-285750" algn="l">
              <a:buFont typeface="Arial" panose="020B0604020202020204" pitchFamily="34" charset="0"/>
              <a:buChar char="•"/>
            </a:pPr>
            <a:r>
              <a:rPr lang="en-US" b="0" i="0" u="none" strike="noStrike" dirty="0">
                <a:solidFill>
                  <a:srgbClr val="4183C4"/>
                </a:solidFill>
                <a:effectLst/>
                <a:latin typeface="Helvetica Neue"/>
                <a:hlinkClick r:id="rId9"/>
              </a:rPr>
              <a:t>http://www.juggyboy.com/view/</a:t>
            </a:r>
            <a:r>
              <a:rPr lang="en-US" b="0" i="0" dirty="0">
                <a:solidFill>
                  <a:srgbClr val="A52A2A"/>
                </a:solidFill>
                <a:effectLst/>
                <a:latin typeface="Helvetica Neue"/>
              </a:rPr>
              <a:t>JBEX</a:t>
            </a:r>
            <a:r>
              <a:rPr lang="en-US" b="0" i="0" dirty="0">
                <a:solidFill>
                  <a:srgbClr val="FF0000"/>
                </a:solidFill>
                <a:effectLst/>
                <a:latin typeface="Helvetica Neue"/>
              </a:rPr>
              <a:t>25022014</a:t>
            </a:r>
            <a:r>
              <a:rPr lang="en-US" b="0" i="0" dirty="0">
                <a:solidFill>
                  <a:srgbClr val="008000"/>
                </a:solidFill>
                <a:effectLst/>
                <a:latin typeface="Helvetica Neue"/>
              </a:rPr>
              <a:t>152820</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u="none" strike="noStrike" dirty="0">
                <a:solidFill>
                  <a:srgbClr val="4183C4"/>
                </a:solidFill>
                <a:effectLst/>
                <a:latin typeface="Helvetica Neue"/>
                <a:hlinkClick r:id="rId9"/>
              </a:rPr>
              <a:t>http://www.juggyboy.com/view/</a:t>
            </a:r>
            <a:r>
              <a:rPr lang="en-US" b="0" i="0" dirty="0">
                <a:solidFill>
                  <a:srgbClr val="A52A2A"/>
                </a:solidFill>
                <a:effectLst/>
                <a:latin typeface="Helvetica Neue"/>
              </a:rPr>
              <a:t>JBEX</a:t>
            </a:r>
            <a:r>
              <a:rPr lang="en-US" b="0" i="0" dirty="0">
                <a:solidFill>
                  <a:srgbClr val="FF0000"/>
                </a:solidFill>
                <a:effectLst/>
                <a:latin typeface="Helvetica Neue"/>
              </a:rPr>
              <a:t>25022014</a:t>
            </a:r>
            <a:r>
              <a:rPr lang="en-US" b="0" i="0" dirty="0">
                <a:solidFill>
                  <a:srgbClr val="008000"/>
                </a:solidFill>
                <a:effectLst/>
                <a:latin typeface="Helvetica Neue"/>
              </a:rPr>
              <a:t>153020</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u="none" strike="noStrike" dirty="0">
                <a:solidFill>
                  <a:srgbClr val="4183C4"/>
                </a:solidFill>
                <a:effectLst/>
                <a:latin typeface="Helvetica Neue"/>
                <a:hlinkClick r:id="rId9"/>
              </a:rPr>
              <a:t>http://www.juggyboy.com/view/</a:t>
            </a:r>
            <a:r>
              <a:rPr lang="en-US" b="0" i="0" dirty="0">
                <a:solidFill>
                  <a:srgbClr val="A52A2A"/>
                </a:solidFill>
                <a:effectLst/>
                <a:latin typeface="Helvetica Neue"/>
              </a:rPr>
              <a:t>JBEX</a:t>
            </a:r>
            <a:r>
              <a:rPr lang="en-US" b="0" i="0" dirty="0">
                <a:solidFill>
                  <a:srgbClr val="FF0000"/>
                </a:solidFill>
                <a:effectLst/>
                <a:latin typeface="Helvetica Neue"/>
              </a:rPr>
              <a:t>25022014</a:t>
            </a:r>
            <a:r>
              <a:rPr lang="en-US" b="0" i="0" dirty="0">
                <a:solidFill>
                  <a:srgbClr val="008000"/>
                </a:solidFill>
                <a:effectLst/>
                <a:latin typeface="Helvetica Neue"/>
              </a:rPr>
              <a:t>160020</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u="none" strike="noStrike" dirty="0">
                <a:solidFill>
                  <a:srgbClr val="4183C4"/>
                </a:solidFill>
                <a:effectLst/>
                <a:latin typeface="Helvetica Neue"/>
                <a:hlinkClick r:id="rId9"/>
              </a:rPr>
              <a:t>http://www.juggyboy.com/view/</a:t>
            </a:r>
            <a:r>
              <a:rPr lang="en-US" dirty="0">
                <a:solidFill>
                  <a:srgbClr val="A52A2A"/>
                </a:solidFill>
                <a:latin typeface="Helvetica Neue"/>
                <a:hlinkClick r:id="rId10">
                  <a:extLst>
                    <a:ext uri="{A12FA001-AC4F-418D-AE19-62706E023703}">
                      <ahyp:hlinkClr xmlns:ahyp="http://schemas.microsoft.com/office/drawing/2018/hyperlinkcolor" val="tx"/>
                    </a:ext>
                  </a:extLst>
                </a:hlinkClick>
              </a:rPr>
              <a:t>JBEX</a:t>
            </a:r>
            <a:r>
              <a:rPr lang="en-US" dirty="0">
                <a:solidFill>
                  <a:srgbClr val="FF0000"/>
                </a:solidFill>
                <a:latin typeface="Helvetica Neue"/>
                <a:hlinkClick r:id="rId10">
                  <a:extLst>
                    <a:ext uri="{A12FA001-AC4F-418D-AE19-62706E023703}">
                      <ahyp:hlinkClr xmlns:ahyp="http://schemas.microsoft.com/office/drawing/2018/hyperlinkcolor" val="tx"/>
                    </a:ext>
                  </a:extLst>
                </a:hlinkClick>
              </a:rPr>
              <a:t>25022014</a:t>
            </a:r>
            <a:r>
              <a:rPr lang="en-US" dirty="0">
                <a:solidFill>
                  <a:srgbClr val="008000"/>
                </a:solidFill>
                <a:latin typeface="Helvetica Neue"/>
                <a:hlinkClick r:id="rId10">
                  <a:extLst>
                    <a:ext uri="{A12FA001-AC4F-418D-AE19-62706E023703}">
                      <ahyp:hlinkClr xmlns:ahyp="http://schemas.microsoft.com/office/drawing/2018/hyperlinkcolor" val="tx"/>
                    </a:ext>
                  </a:extLst>
                </a:hlinkClick>
              </a:rPr>
              <a:t>164020</a:t>
            </a:r>
            <a:endParaRPr lang="en-US" dirty="0">
              <a:solidFill>
                <a:srgbClr val="008000"/>
              </a:solidFill>
              <a:latin typeface="Helvetica Neue"/>
            </a:endParaRPr>
          </a:p>
          <a:p>
            <a:pPr marL="742950" lvl="1" indent="-285750" algn="l">
              <a:buFont typeface="Arial" panose="020B0604020202020204" pitchFamily="34" charset="0"/>
              <a:buChar char="•"/>
            </a:pPr>
            <a:endParaRPr lang="en-US" b="0" i="0" dirty="0">
              <a:solidFill>
                <a:srgbClr val="333333"/>
              </a:solidFill>
              <a:effectLst/>
              <a:latin typeface="Helvetica Neue"/>
            </a:endParaRPr>
          </a:p>
          <a:p>
            <a:pPr marL="285750" indent="-285750" algn="l">
              <a:buFont typeface="Arial" panose="020B0604020202020204" pitchFamily="34" charset="0"/>
              <a:buChar char="•"/>
            </a:pPr>
            <a:r>
              <a:rPr lang="en-US" b="1" i="0" dirty="0">
                <a:solidFill>
                  <a:srgbClr val="333333"/>
                </a:solidFill>
                <a:effectLst/>
                <a:latin typeface="Helvetica Neue"/>
              </a:rPr>
              <a:t>Predicts</a:t>
            </a:r>
            <a:r>
              <a:rPr lang="en-US" b="0" i="0" dirty="0">
                <a:solidFill>
                  <a:srgbClr val="333333"/>
                </a:solidFill>
                <a:effectLst/>
                <a:latin typeface="Helvetica Neue"/>
              </a:rPr>
              <a:t>: At 16:25:55 on Feb-25, 2014, the attacker can successfully predict the session ID to be </a:t>
            </a:r>
            <a:r>
              <a:rPr lang="en-US" b="0" i="0" u="none" strike="noStrike" dirty="0">
                <a:solidFill>
                  <a:srgbClr val="4183C4"/>
                </a:solidFill>
                <a:effectLst/>
                <a:latin typeface="Helvetica Neue"/>
                <a:hlinkClick r:id="rId9"/>
              </a:rPr>
              <a:t>http://www.juggyboy.com/view/</a:t>
            </a:r>
            <a:r>
              <a:rPr lang="en-US" b="0" i="0" dirty="0">
                <a:solidFill>
                  <a:srgbClr val="A52A2A"/>
                </a:solidFill>
                <a:effectLst/>
                <a:latin typeface="Helvetica Neue"/>
              </a:rPr>
              <a:t>JBEX</a:t>
            </a:r>
            <a:r>
              <a:rPr lang="en-US" b="0" i="0" dirty="0">
                <a:solidFill>
                  <a:srgbClr val="FF0000"/>
                </a:solidFill>
                <a:effectLst/>
                <a:latin typeface="Helvetica Neue"/>
              </a:rPr>
              <a:t>25022014</a:t>
            </a:r>
            <a:r>
              <a:rPr lang="en-US" b="0" i="0" dirty="0">
                <a:solidFill>
                  <a:srgbClr val="008000"/>
                </a:solidFill>
                <a:effectLst/>
                <a:latin typeface="Helvetica Neue"/>
              </a:rPr>
              <a:t>162555</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dirty="0">
                <a:solidFill>
                  <a:srgbClr val="A52A2A"/>
                </a:solidFill>
                <a:effectLst/>
                <a:latin typeface="Helvetica Neue"/>
              </a:rPr>
              <a:t>JBEX: Constant</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dirty="0">
                <a:solidFill>
                  <a:srgbClr val="FF0000"/>
                </a:solidFill>
                <a:effectLst/>
                <a:latin typeface="Helvetica Neue"/>
              </a:rPr>
              <a:t>25022014: Date</a:t>
            </a:r>
            <a:endParaRPr lang="en-US" b="0" i="0" dirty="0">
              <a:solidFill>
                <a:srgbClr val="333333"/>
              </a:solidFill>
              <a:effectLst/>
              <a:latin typeface="Helvetica Neue"/>
            </a:endParaRPr>
          </a:p>
          <a:p>
            <a:pPr marL="742950" lvl="1" indent="-285750" algn="l">
              <a:buFont typeface="Arial" panose="020B0604020202020204" pitchFamily="34" charset="0"/>
              <a:buChar char="•"/>
            </a:pPr>
            <a:r>
              <a:rPr lang="en-US" b="0" i="0" dirty="0">
                <a:solidFill>
                  <a:srgbClr val="008000"/>
                </a:solidFill>
                <a:effectLst/>
                <a:latin typeface="Helvetica Neue"/>
              </a:rPr>
              <a:t>162555: Time</a:t>
            </a:r>
            <a:endParaRPr lang="en-US" b="0" i="0" dirty="0">
              <a:solidFill>
                <a:srgbClr val="333333"/>
              </a:solidFill>
              <a:effectLst/>
              <a:latin typeface="Helvetica Neue"/>
            </a:endParaRPr>
          </a:p>
        </p:txBody>
      </p:sp>
    </p:spTree>
    <p:extLst>
      <p:ext uri="{BB962C8B-B14F-4D97-AF65-F5344CB8AC3E}">
        <p14:creationId xmlns:p14="http://schemas.microsoft.com/office/powerpoint/2010/main" val="13348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43A0E21-044A-6754-B624-F11FA64DDB3C}"/>
              </a:ext>
            </a:extLst>
          </p:cNvPr>
          <p:cNvSpPr txBox="1"/>
          <p:nvPr/>
        </p:nvSpPr>
        <p:spPr>
          <a:xfrm>
            <a:off x="652463" y="2158862"/>
            <a:ext cx="7801072" cy="2462213"/>
          </a:xfrm>
          <a:prstGeom prst="rect">
            <a:avLst/>
          </a:prstGeom>
          <a:noFill/>
        </p:spPr>
        <p:txBody>
          <a:bodyPr wrap="square">
            <a:spAutoFit/>
          </a:bodyPr>
          <a:lstStyle/>
          <a:p>
            <a:pPr marL="342900" indent="-342900" algn="just">
              <a:buFont typeface="Arial" panose="020B0604020202020204" pitchFamily="34" charset="0"/>
              <a:buChar char="•"/>
            </a:pPr>
            <a:r>
              <a:rPr lang="en-US" sz="2200" b="1" i="0" dirty="0">
                <a:solidFill>
                  <a:srgbClr val="404040"/>
                </a:solidFill>
                <a:effectLst/>
                <a:latin typeface="Mulish"/>
              </a:rPr>
              <a:t>Session fixation attacks.</a:t>
            </a:r>
            <a:r>
              <a:rPr lang="en-US" sz="2200" b="0" i="0" dirty="0">
                <a:solidFill>
                  <a:srgbClr val="404040"/>
                </a:solidFill>
                <a:effectLst/>
                <a:latin typeface="Mulish"/>
              </a:rPr>
              <a:t> This technique steals a valid session ID that has yet to be authenticated. </a:t>
            </a:r>
          </a:p>
          <a:p>
            <a:pPr marL="342900" indent="-342900" algn="just">
              <a:buFont typeface="Arial" panose="020B0604020202020204" pitchFamily="34" charset="0"/>
              <a:buChar char="•"/>
            </a:pPr>
            <a:r>
              <a:rPr lang="en-US" sz="2200" b="0" i="0" dirty="0">
                <a:solidFill>
                  <a:srgbClr val="404040"/>
                </a:solidFill>
                <a:effectLst/>
                <a:latin typeface="Mulish"/>
              </a:rPr>
              <a:t>Then, the attacker tries to trick the user into authenticating with this ID.</a:t>
            </a:r>
          </a:p>
          <a:p>
            <a:pPr marL="342900" indent="-342900" algn="just">
              <a:buFont typeface="Arial" panose="020B0604020202020204" pitchFamily="34" charset="0"/>
              <a:buChar char="•"/>
            </a:pPr>
            <a:r>
              <a:rPr lang="en-US" sz="2200" b="0" i="0" dirty="0">
                <a:solidFill>
                  <a:srgbClr val="404040"/>
                </a:solidFill>
                <a:effectLst/>
                <a:latin typeface="Mulish"/>
              </a:rPr>
              <a:t> Once authenticated, the attacker now has access to the victim's computer. Session fixation explores a limitation in the way the web application manages a session ID. </a:t>
            </a:r>
          </a:p>
        </p:txBody>
      </p:sp>
      <p:sp>
        <p:nvSpPr>
          <p:cNvPr id="2" name="TextBox 1">
            <a:extLst>
              <a:ext uri="{FF2B5EF4-FFF2-40B4-BE49-F238E27FC236}">
                <a16:creationId xmlns:a16="http://schemas.microsoft.com/office/drawing/2014/main" id="{D8FD108C-535F-7537-E4B1-C2F45EEA4868}"/>
              </a:ext>
            </a:extLst>
          </p:cNvPr>
          <p:cNvSpPr txBox="1"/>
          <p:nvPr/>
        </p:nvSpPr>
        <p:spPr>
          <a:xfrm>
            <a:off x="1405959" y="1585932"/>
            <a:ext cx="6228182" cy="461665"/>
          </a:xfrm>
          <a:prstGeom prst="rect">
            <a:avLst/>
          </a:prstGeom>
          <a:noFill/>
        </p:spPr>
        <p:txBody>
          <a:bodyPr wrap="square">
            <a:spAutoFit/>
          </a:bodyPr>
          <a:lstStyle/>
          <a:p>
            <a:pPr algn="l"/>
            <a:r>
              <a:rPr lang="en-US" sz="2400" b="1" i="0" dirty="0">
                <a:solidFill>
                  <a:srgbClr val="171717"/>
                </a:solidFill>
                <a:effectLst/>
                <a:latin typeface="Mulish"/>
              </a:rPr>
              <a:t>Methods of session hijacking</a:t>
            </a:r>
          </a:p>
        </p:txBody>
      </p:sp>
    </p:spTree>
    <p:extLst>
      <p:ext uri="{BB962C8B-B14F-4D97-AF65-F5344CB8AC3E}">
        <p14:creationId xmlns:p14="http://schemas.microsoft.com/office/powerpoint/2010/main" val="538118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E1374432-3863-4168-1710-FA950C461245}"/>
              </a:ext>
            </a:extLst>
          </p:cNvPr>
          <p:cNvSpPr txBox="1"/>
          <p:nvPr/>
        </p:nvSpPr>
        <p:spPr>
          <a:xfrm>
            <a:off x="870324" y="1844430"/>
            <a:ext cx="7389438" cy="1785104"/>
          </a:xfrm>
          <a:prstGeom prst="rect">
            <a:avLst/>
          </a:prstGeom>
          <a:noFill/>
        </p:spPr>
        <p:txBody>
          <a:bodyPr wrap="square">
            <a:spAutoFit/>
          </a:bodyPr>
          <a:lstStyle/>
          <a:p>
            <a:pPr algn="just"/>
            <a:r>
              <a:rPr lang="en-US" sz="2200" b="1" i="0" dirty="0">
                <a:effectLst/>
                <a:latin typeface="Helvetica Neue"/>
              </a:rPr>
              <a:t>Session Fixation Attack</a:t>
            </a:r>
          </a:p>
          <a:p>
            <a:pPr marL="285750" indent="-285750" algn="just">
              <a:buFont typeface="Arial" panose="020B0604020202020204" pitchFamily="34" charset="0"/>
              <a:buChar char="•"/>
            </a:pPr>
            <a:r>
              <a:rPr lang="en-US" sz="2200" b="0" i="0" dirty="0">
                <a:effectLst/>
                <a:latin typeface="Helvetica Neue"/>
              </a:rPr>
              <a:t>Attacker exploits the vulnerability of a server which allows a user to use fixed session ID.</a:t>
            </a:r>
          </a:p>
          <a:p>
            <a:pPr marL="285750" indent="-285750" algn="just">
              <a:buFont typeface="Arial" panose="020B0604020202020204" pitchFamily="34" charset="0"/>
              <a:buChar char="•"/>
            </a:pPr>
            <a:r>
              <a:rPr lang="en-US" sz="2200" b="0" i="0" dirty="0">
                <a:effectLst/>
                <a:latin typeface="Helvetica Neue"/>
              </a:rPr>
              <a:t>Attacker provides a valid session ID to a victim and lures him to authenticate himself using that session ID. </a:t>
            </a:r>
          </a:p>
        </p:txBody>
      </p:sp>
    </p:spTree>
    <p:extLst>
      <p:ext uri="{BB962C8B-B14F-4D97-AF65-F5344CB8AC3E}">
        <p14:creationId xmlns:p14="http://schemas.microsoft.com/office/powerpoint/2010/main" val="2760049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00350254-BCD0-1416-4939-130B52FD2AEC}"/>
              </a:ext>
            </a:extLst>
          </p:cNvPr>
          <p:cNvSpPr txBox="1"/>
          <p:nvPr/>
        </p:nvSpPr>
        <p:spPr>
          <a:xfrm>
            <a:off x="523875" y="1741825"/>
            <a:ext cx="8131175" cy="1446550"/>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solidFill>
                  <a:srgbClr val="333333"/>
                </a:solidFill>
                <a:effectLst/>
                <a:latin typeface="Helvetica Neue"/>
              </a:rPr>
              <a:t>Several techniques to </a:t>
            </a:r>
            <a:r>
              <a:rPr lang="en-US" sz="2200" b="0" i="0" dirty="0">
                <a:solidFill>
                  <a:srgbClr val="FF0000"/>
                </a:solidFill>
                <a:effectLst/>
                <a:latin typeface="Helvetica Neue"/>
              </a:rPr>
              <a:t>execute Session Fixation</a:t>
            </a:r>
            <a:r>
              <a:rPr lang="en-US" sz="2200" b="0" i="0" dirty="0">
                <a:solidFill>
                  <a:srgbClr val="333333"/>
                </a:solidFill>
                <a:effectLst/>
                <a:latin typeface="Helvetica Neue"/>
              </a:rPr>
              <a:t> attack are:</a:t>
            </a:r>
          </a:p>
          <a:p>
            <a:pPr marL="800100" lvl="1" indent="-342900" algn="just">
              <a:buFont typeface="Arial" panose="020B0604020202020204" pitchFamily="34" charset="0"/>
              <a:buChar char="•"/>
            </a:pPr>
            <a:r>
              <a:rPr lang="en-US" sz="2200" b="0" i="0" dirty="0">
                <a:solidFill>
                  <a:srgbClr val="333333"/>
                </a:solidFill>
                <a:effectLst/>
                <a:latin typeface="Helvetica Neue"/>
              </a:rPr>
              <a:t>Session token in the </a:t>
            </a:r>
            <a:r>
              <a:rPr lang="en-US" sz="2200" b="0" i="0" dirty="0">
                <a:solidFill>
                  <a:srgbClr val="FF0000"/>
                </a:solidFill>
                <a:effectLst/>
                <a:latin typeface="Helvetica Neue"/>
              </a:rPr>
              <a:t>URL argument</a:t>
            </a:r>
            <a:endParaRPr lang="en-US" sz="2200" b="0" i="0" dirty="0">
              <a:solidFill>
                <a:srgbClr val="333333"/>
              </a:solidFill>
              <a:effectLst/>
              <a:latin typeface="Helvetica Neue"/>
            </a:endParaRPr>
          </a:p>
          <a:p>
            <a:pPr marL="800100" lvl="1" indent="-342900" algn="just">
              <a:buFont typeface="Arial" panose="020B0604020202020204" pitchFamily="34" charset="0"/>
              <a:buChar char="•"/>
            </a:pPr>
            <a:r>
              <a:rPr lang="en-US" sz="2200" b="0" i="0" dirty="0">
                <a:solidFill>
                  <a:srgbClr val="333333"/>
                </a:solidFill>
                <a:effectLst/>
                <a:latin typeface="Helvetica Neue"/>
              </a:rPr>
              <a:t>Session token in a </a:t>
            </a:r>
            <a:r>
              <a:rPr lang="en-US" sz="2200" b="0" i="0" dirty="0">
                <a:solidFill>
                  <a:srgbClr val="FF0000"/>
                </a:solidFill>
                <a:effectLst/>
                <a:latin typeface="Helvetica Neue"/>
              </a:rPr>
              <a:t>hidden form field</a:t>
            </a:r>
            <a:endParaRPr lang="en-US" sz="2200" b="0" i="0" dirty="0">
              <a:solidFill>
                <a:srgbClr val="333333"/>
              </a:solidFill>
              <a:effectLst/>
              <a:latin typeface="Helvetica Neue"/>
            </a:endParaRPr>
          </a:p>
          <a:p>
            <a:pPr marL="800100" lvl="1" indent="-342900" algn="just">
              <a:buFont typeface="Arial" panose="020B0604020202020204" pitchFamily="34" charset="0"/>
              <a:buChar char="•"/>
            </a:pPr>
            <a:r>
              <a:rPr lang="en-US" sz="2200" b="0" i="0" dirty="0">
                <a:solidFill>
                  <a:srgbClr val="333333"/>
                </a:solidFill>
                <a:effectLst/>
                <a:latin typeface="Helvetica Neue"/>
              </a:rPr>
              <a:t>Session ID in a </a:t>
            </a:r>
            <a:r>
              <a:rPr lang="en-US" sz="2200" b="0" i="0" dirty="0">
                <a:solidFill>
                  <a:srgbClr val="FF0000"/>
                </a:solidFill>
                <a:effectLst/>
                <a:latin typeface="Helvetica Neue"/>
              </a:rPr>
              <a:t>cookie</a:t>
            </a:r>
            <a:endParaRPr lang="en-US" sz="2200" b="0" i="0" dirty="0">
              <a:solidFill>
                <a:srgbClr val="333333"/>
              </a:solidFill>
              <a:effectLst/>
              <a:latin typeface="Helvetica Neue"/>
            </a:endParaRPr>
          </a:p>
        </p:txBody>
      </p:sp>
    </p:spTree>
    <p:extLst>
      <p:ext uri="{BB962C8B-B14F-4D97-AF65-F5344CB8AC3E}">
        <p14:creationId xmlns:p14="http://schemas.microsoft.com/office/powerpoint/2010/main" val="2340553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D3E137CE-AA11-89D4-9598-71C3BD9BCD77}"/>
              </a:ext>
            </a:extLst>
          </p:cNvPr>
          <p:cNvSpPr txBox="1"/>
          <p:nvPr/>
        </p:nvSpPr>
        <p:spPr>
          <a:xfrm>
            <a:off x="391928" y="2518465"/>
            <a:ext cx="7752668" cy="3139321"/>
          </a:xfrm>
          <a:prstGeom prst="rect">
            <a:avLst/>
          </a:prstGeom>
          <a:noFill/>
        </p:spPr>
        <p:txBody>
          <a:bodyPr wrap="square">
            <a:spAutoFit/>
          </a:bodyPr>
          <a:lstStyle/>
          <a:p>
            <a:pPr marL="342900" indent="-342900" algn="just">
              <a:buFont typeface="Arial" panose="020B0604020202020204" pitchFamily="34" charset="0"/>
              <a:buChar char="•"/>
            </a:pPr>
            <a:r>
              <a:rPr lang="en-US" sz="2200" b="1" i="0" dirty="0">
                <a:solidFill>
                  <a:srgbClr val="404040"/>
                </a:solidFill>
                <a:effectLst/>
                <a:latin typeface="Mulish"/>
              </a:rPr>
              <a:t>Man-in-the-browser attack. </a:t>
            </a:r>
            <a:r>
              <a:rPr lang="en-US" sz="2200" b="0" i="0" dirty="0">
                <a:solidFill>
                  <a:srgbClr val="404040"/>
                </a:solidFill>
                <a:effectLst/>
                <a:latin typeface="Mulish"/>
              </a:rPr>
              <a:t>. Once the victim is tricked into installing malware onto the system, the malware waits for the victim to visit a targeted site. </a:t>
            </a:r>
          </a:p>
          <a:p>
            <a:pPr marL="342900" indent="-342900" algn="just">
              <a:buFont typeface="Arial" panose="020B0604020202020204" pitchFamily="34" charset="0"/>
              <a:buChar char="•"/>
            </a:pPr>
            <a:r>
              <a:rPr lang="en-US" sz="2200" b="0" i="0" dirty="0">
                <a:solidFill>
                  <a:srgbClr val="404040"/>
                </a:solidFill>
                <a:effectLst/>
                <a:latin typeface="Mulish"/>
              </a:rPr>
              <a:t>The man-in-the-browser malware can invisibly modify transaction information and it can also create additional transactions without the user knowing. Because the requests are initiated from the victim's computer, it is very difficult for the web service to detect that the requests are fake.</a:t>
            </a:r>
          </a:p>
          <a:p>
            <a:pPr marL="342900" indent="-342900" algn="just">
              <a:buFont typeface="Arial" panose="020B0604020202020204" pitchFamily="34" charset="0"/>
              <a:buChar char="•"/>
            </a:pPr>
            <a:endParaRPr lang="en-US" sz="2200" b="0" i="0" dirty="0">
              <a:solidFill>
                <a:srgbClr val="404040"/>
              </a:solidFill>
              <a:effectLst/>
              <a:latin typeface="Mulish"/>
            </a:endParaRPr>
          </a:p>
        </p:txBody>
      </p:sp>
      <p:sp>
        <p:nvSpPr>
          <p:cNvPr id="2" name="TextBox 1">
            <a:extLst>
              <a:ext uri="{FF2B5EF4-FFF2-40B4-BE49-F238E27FC236}">
                <a16:creationId xmlns:a16="http://schemas.microsoft.com/office/drawing/2014/main" id="{558EF509-A86A-39AE-8688-A665DD75A25B}"/>
              </a:ext>
            </a:extLst>
          </p:cNvPr>
          <p:cNvSpPr txBox="1"/>
          <p:nvPr/>
        </p:nvSpPr>
        <p:spPr>
          <a:xfrm>
            <a:off x="1405959" y="1585932"/>
            <a:ext cx="6228182" cy="461665"/>
          </a:xfrm>
          <a:prstGeom prst="rect">
            <a:avLst/>
          </a:prstGeom>
          <a:noFill/>
        </p:spPr>
        <p:txBody>
          <a:bodyPr wrap="square">
            <a:spAutoFit/>
          </a:bodyPr>
          <a:lstStyle/>
          <a:p>
            <a:pPr algn="l"/>
            <a:r>
              <a:rPr lang="en-US" sz="2400" b="1" i="0" dirty="0">
                <a:solidFill>
                  <a:srgbClr val="171717"/>
                </a:solidFill>
                <a:effectLst/>
                <a:latin typeface="Mulish"/>
              </a:rPr>
              <a:t>Methods of session hijacking</a:t>
            </a:r>
          </a:p>
        </p:txBody>
      </p:sp>
    </p:spTree>
    <p:extLst>
      <p:ext uri="{BB962C8B-B14F-4D97-AF65-F5344CB8AC3E}">
        <p14:creationId xmlns:p14="http://schemas.microsoft.com/office/powerpoint/2010/main" val="2256469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4" name="TextBox 3">
            <a:extLst>
              <a:ext uri="{FF2B5EF4-FFF2-40B4-BE49-F238E27FC236}">
                <a16:creationId xmlns:a16="http://schemas.microsoft.com/office/drawing/2014/main" id="{B81F0572-150E-8D82-6934-1923C83F5060}"/>
              </a:ext>
            </a:extLst>
          </p:cNvPr>
          <p:cNvSpPr txBox="1"/>
          <p:nvPr/>
        </p:nvSpPr>
        <p:spPr>
          <a:xfrm>
            <a:off x="501424" y="1736744"/>
            <a:ext cx="8022835" cy="2815258"/>
          </a:xfrm>
          <a:prstGeom prst="rect">
            <a:avLst/>
          </a:prstGeom>
          <a:noFill/>
        </p:spPr>
        <p:txBody>
          <a:bodyPr wrap="square">
            <a:spAutoFit/>
          </a:bodyPr>
          <a:lstStyle/>
          <a:p>
            <a:pPr marL="342900" marR="0" lvl="0" indent="-342900" algn="just">
              <a:lnSpc>
                <a:spcPct val="107000"/>
              </a:lnSpc>
              <a:spcBef>
                <a:spcPts val="0"/>
              </a:spcBef>
              <a:spcAft>
                <a:spcPts val="800"/>
              </a:spcAft>
              <a:buSzPts val="1000"/>
              <a:buFont typeface="Symbol" panose="05050102010706020507" pitchFamily="18" charset="2"/>
              <a:buChar char=""/>
              <a:tabLst>
                <a:tab pos="457200" algn="l"/>
              </a:tabLst>
            </a:pPr>
            <a:r>
              <a:rPr lang="en-US" sz="2200" kern="0" spc="15">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Man-in-the-browser </a:t>
            </a: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attack </a:t>
            </a:r>
            <a:r>
              <a:rPr lang="en-US" sz="2200" kern="0" spc="15" dirty="0">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uses a Trojan Horse</a:t>
            </a: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 to intercept the calls between the browser and its security mechanisms or libraries.</a:t>
            </a:r>
            <a:endParaRPr lang="en-US" sz="22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SzPts val="1000"/>
              <a:buFont typeface="Symbol" panose="05050102010706020507" pitchFamily="18" charset="2"/>
              <a:buChar char=""/>
              <a:tabLst>
                <a:tab pos="457200" algn="l"/>
              </a:tabLst>
            </a:pP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It works with an already installed Trojan horse and acts between the </a:t>
            </a:r>
            <a:r>
              <a:rPr lang="en-US" sz="2200" kern="0" spc="15" dirty="0">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browser and its security mechanisms</a:t>
            </a: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lang="en-US" sz="22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SzPts val="1000"/>
              <a:buFont typeface="Symbol" panose="05050102010706020507" pitchFamily="18" charset="2"/>
              <a:buChar char=""/>
              <a:tabLst>
                <a:tab pos="457200" algn="l"/>
              </a:tabLst>
            </a:pP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Its main objective is to cause financial deceptions by manipulating transactions of </a:t>
            </a:r>
            <a:r>
              <a:rPr lang="en-US" sz="2200" kern="0" spc="15" dirty="0">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Internet Banking systems</a:t>
            </a:r>
            <a:r>
              <a:rPr lang="en-US" sz="2200" kern="0" spc="15" dirty="0">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t>
            </a:r>
            <a:endParaRPr lang="en-US" sz="22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7105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2C6F474A-96CB-ACF2-F062-2599760984C9}"/>
              </a:ext>
            </a:extLst>
          </p:cNvPr>
          <p:cNvSpPr txBox="1"/>
          <p:nvPr/>
        </p:nvSpPr>
        <p:spPr>
          <a:xfrm>
            <a:off x="303212" y="1633537"/>
            <a:ext cx="8007983" cy="3693319"/>
          </a:xfrm>
          <a:prstGeom prst="rect">
            <a:avLst/>
          </a:prstGeom>
          <a:noFill/>
        </p:spPr>
        <p:txBody>
          <a:bodyPr wrap="square">
            <a:spAutoFit/>
          </a:bodyPr>
          <a:lstStyle/>
          <a:p>
            <a:pPr algn="just"/>
            <a:r>
              <a:rPr lang="en-US" b="1" i="0" dirty="0">
                <a:solidFill>
                  <a:srgbClr val="333333"/>
                </a:solidFill>
                <a:effectLst/>
                <a:latin typeface="Helvetica Neue"/>
              </a:rPr>
              <a:t>Steps to Perform </a:t>
            </a:r>
            <a:r>
              <a:rPr lang="en-US" b="1" i="0" dirty="0">
                <a:effectLst/>
                <a:latin typeface="Helvetica Neue"/>
              </a:rPr>
              <a:t>Man-in-the-Browser Attack</a:t>
            </a:r>
          </a:p>
          <a:p>
            <a:pPr algn="just"/>
            <a:endParaRPr lang="en-US" b="1" i="0" dirty="0">
              <a:effectLst/>
              <a:latin typeface="Helvetica Neue"/>
            </a:endParaRPr>
          </a:p>
          <a:p>
            <a:pPr marL="342900" indent="-342900" algn="just">
              <a:buFont typeface="+mj-lt"/>
              <a:buAutoNum type="arabicPeriod"/>
            </a:pPr>
            <a:r>
              <a:rPr lang="en-US" b="0" i="0" dirty="0">
                <a:solidFill>
                  <a:srgbClr val="333333"/>
                </a:solidFill>
                <a:effectLst/>
                <a:latin typeface="Helvetica Neue"/>
              </a:rPr>
              <a:t>The Trojan first infects the </a:t>
            </a:r>
            <a:r>
              <a:rPr lang="en-US" b="0" i="0" dirty="0">
                <a:solidFill>
                  <a:srgbClr val="FF0000"/>
                </a:solidFill>
                <a:effectLst/>
                <a:latin typeface="Helvetica Neue"/>
              </a:rPr>
              <a:t>computer's software</a:t>
            </a:r>
            <a:r>
              <a:rPr lang="en-US" b="0" i="0" dirty="0">
                <a:solidFill>
                  <a:srgbClr val="333333"/>
                </a:solidFill>
                <a:effectLst/>
                <a:latin typeface="Helvetica Neue"/>
              </a:rPr>
              <a:t> (OS or application).</a:t>
            </a:r>
          </a:p>
          <a:p>
            <a:pPr marL="342900" indent="-342900" algn="just">
              <a:buFont typeface="+mj-lt"/>
              <a:buAutoNum type="arabicPeriod"/>
            </a:pPr>
            <a:r>
              <a:rPr lang="en-US" b="0" i="0" dirty="0">
                <a:solidFill>
                  <a:srgbClr val="333333"/>
                </a:solidFill>
                <a:effectLst/>
                <a:latin typeface="Helvetica Neue"/>
              </a:rPr>
              <a:t>The Trojan installs malicious code (extension files) and saves it into the </a:t>
            </a:r>
            <a:r>
              <a:rPr lang="en-US" b="0" i="0" dirty="0">
                <a:solidFill>
                  <a:srgbClr val="FF0000"/>
                </a:solidFill>
                <a:effectLst/>
                <a:latin typeface="Helvetica Neue"/>
              </a:rPr>
              <a:t>browser configuration</a:t>
            </a:r>
            <a:r>
              <a:rPr lang="en-US" b="0" i="0" dirty="0">
                <a:solidFill>
                  <a:srgbClr val="333333"/>
                </a:solidFill>
                <a:effectLst/>
                <a:latin typeface="Helvetica Neue"/>
              </a:rPr>
              <a:t>.</a:t>
            </a:r>
          </a:p>
          <a:p>
            <a:pPr marL="342900" indent="-342900" algn="just">
              <a:buFont typeface="+mj-lt"/>
              <a:buAutoNum type="arabicPeriod"/>
            </a:pPr>
            <a:r>
              <a:rPr lang="en-US" b="0" i="0" dirty="0">
                <a:solidFill>
                  <a:srgbClr val="333333"/>
                </a:solidFill>
                <a:effectLst/>
                <a:latin typeface="Helvetica Neue"/>
              </a:rPr>
              <a:t>After the user restarts the browser, the </a:t>
            </a:r>
            <a:r>
              <a:rPr lang="en-US" b="0" i="0" dirty="0">
                <a:solidFill>
                  <a:srgbClr val="FF0000"/>
                </a:solidFill>
                <a:effectLst/>
                <a:latin typeface="Helvetica Neue"/>
              </a:rPr>
              <a:t>malicious code</a:t>
            </a:r>
            <a:r>
              <a:rPr lang="en-US" b="0" i="0" dirty="0">
                <a:solidFill>
                  <a:srgbClr val="333333"/>
                </a:solidFill>
                <a:effectLst/>
                <a:latin typeface="Helvetica Neue"/>
              </a:rPr>
              <a:t> in the form of extension files is loaded.</a:t>
            </a:r>
          </a:p>
          <a:p>
            <a:pPr marL="342900" indent="-342900" algn="just">
              <a:buFont typeface="+mj-lt"/>
              <a:buAutoNum type="arabicPeriod"/>
            </a:pPr>
            <a:r>
              <a:rPr lang="en-US" b="0" i="0" dirty="0">
                <a:solidFill>
                  <a:srgbClr val="333333"/>
                </a:solidFill>
                <a:effectLst/>
                <a:latin typeface="Helvetica Neue"/>
              </a:rPr>
              <a:t>The </a:t>
            </a:r>
            <a:r>
              <a:rPr lang="en-US" b="0" i="0" dirty="0">
                <a:solidFill>
                  <a:srgbClr val="FF0000"/>
                </a:solidFill>
                <a:effectLst/>
                <a:latin typeface="Helvetica Neue"/>
              </a:rPr>
              <a:t>extension files</a:t>
            </a:r>
            <a:r>
              <a:rPr lang="en-US" b="0" i="0" dirty="0">
                <a:solidFill>
                  <a:srgbClr val="333333"/>
                </a:solidFill>
                <a:effectLst/>
                <a:latin typeface="Helvetica Neue"/>
              </a:rPr>
              <a:t> register a handler for every visit to the webpage.</a:t>
            </a:r>
          </a:p>
          <a:p>
            <a:pPr marL="342900" indent="-342900" algn="just">
              <a:buFont typeface="+mj-lt"/>
              <a:buAutoNum type="arabicPeriod"/>
            </a:pPr>
            <a:r>
              <a:rPr lang="en-US" b="0" i="0" dirty="0">
                <a:solidFill>
                  <a:srgbClr val="333333"/>
                </a:solidFill>
                <a:effectLst/>
                <a:latin typeface="Helvetica Neue"/>
              </a:rPr>
              <a:t>When the page is loaded, the extension uses the </a:t>
            </a:r>
            <a:r>
              <a:rPr lang="en-US" b="0" i="0" dirty="0">
                <a:solidFill>
                  <a:srgbClr val="FF0000"/>
                </a:solidFill>
                <a:effectLst/>
                <a:latin typeface="Helvetica Neue"/>
              </a:rPr>
              <a:t>URL</a:t>
            </a:r>
            <a:r>
              <a:rPr lang="en-US" b="0" i="0" dirty="0">
                <a:solidFill>
                  <a:srgbClr val="333333"/>
                </a:solidFill>
                <a:effectLst/>
                <a:latin typeface="Helvetica Neue"/>
              </a:rPr>
              <a:t> and matches it with a </a:t>
            </a:r>
            <a:r>
              <a:rPr lang="en-US" b="0" i="0" dirty="0">
                <a:solidFill>
                  <a:srgbClr val="FF0000"/>
                </a:solidFill>
                <a:effectLst/>
                <a:latin typeface="Helvetica Neue"/>
              </a:rPr>
              <a:t>list of known sites</a:t>
            </a:r>
            <a:r>
              <a:rPr lang="en-US" b="0" i="0" dirty="0">
                <a:solidFill>
                  <a:srgbClr val="333333"/>
                </a:solidFill>
                <a:effectLst/>
                <a:latin typeface="Helvetica Neue"/>
              </a:rPr>
              <a:t> targeted for attack.</a:t>
            </a:r>
          </a:p>
          <a:p>
            <a:pPr marL="342900" indent="-342900" algn="just">
              <a:buFont typeface="+mj-lt"/>
              <a:buAutoNum type="arabicPeriod"/>
            </a:pPr>
            <a:r>
              <a:rPr lang="en-US" b="0" i="0" dirty="0">
                <a:solidFill>
                  <a:srgbClr val="333333"/>
                </a:solidFill>
                <a:effectLst/>
                <a:latin typeface="Helvetica Neue"/>
              </a:rPr>
              <a:t>The user logs in </a:t>
            </a:r>
            <a:r>
              <a:rPr lang="en-US" b="0" i="0" dirty="0">
                <a:solidFill>
                  <a:srgbClr val="FF0000"/>
                </a:solidFill>
                <a:effectLst/>
                <a:latin typeface="Helvetica Neue"/>
              </a:rPr>
              <a:t>securely</a:t>
            </a:r>
            <a:r>
              <a:rPr lang="en-US" b="0" i="0" dirty="0">
                <a:solidFill>
                  <a:srgbClr val="333333"/>
                </a:solidFill>
                <a:effectLst/>
                <a:latin typeface="Helvetica Neue"/>
              </a:rPr>
              <a:t> to the website.</a:t>
            </a:r>
          </a:p>
          <a:p>
            <a:pPr marL="342900" indent="-342900" algn="just">
              <a:buFont typeface="+mj-lt"/>
              <a:buAutoNum type="arabicPeriod"/>
            </a:pPr>
            <a:r>
              <a:rPr lang="en-US" b="0" i="0" dirty="0">
                <a:solidFill>
                  <a:srgbClr val="333333"/>
                </a:solidFill>
                <a:effectLst/>
                <a:latin typeface="Helvetica Neue"/>
              </a:rPr>
              <a:t>It registers a </a:t>
            </a:r>
            <a:r>
              <a:rPr lang="en-US" b="0" i="0" dirty="0">
                <a:solidFill>
                  <a:srgbClr val="FF0000"/>
                </a:solidFill>
                <a:effectLst/>
                <a:latin typeface="Helvetica Neue"/>
              </a:rPr>
              <a:t>button event handler</a:t>
            </a:r>
            <a:r>
              <a:rPr lang="en-US" b="0" i="0" dirty="0">
                <a:solidFill>
                  <a:srgbClr val="333333"/>
                </a:solidFill>
                <a:effectLst/>
                <a:latin typeface="Helvetica Neue"/>
              </a:rPr>
              <a:t> when a specific page load is detected for a specific pattern and compares it with its targeted list.</a:t>
            </a:r>
          </a:p>
        </p:txBody>
      </p:sp>
    </p:spTree>
    <p:extLst>
      <p:ext uri="{BB962C8B-B14F-4D97-AF65-F5344CB8AC3E}">
        <p14:creationId xmlns:p14="http://schemas.microsoft.com/office/powerpoint/2010/main" val="3431662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2C6F474A-96CB-ACF2-F062-2599760984C9}"/>
              </a:ext>
            </a:extLst>
          </p:cNvPr>
          <p:cNvSpPr txBox="1"/>
          <p:nvPr/>
        </p:nvSpPr>
        <p:spPr>
          <a:xfrm>
            <a:off x="342915" y="2028825"/>
            <a:ext cx="8175934" cy="2862322"/>
          </a:xfrm>
          <a:prstGeom prst="rect">
            <a:avLst/>
          </a:prstGeom>
          <a:noFill/>
        </p:spPr>
        <p:txBody>
          <a:bodyPr wrap="square">
            <a:spAutoFit/>
          </a:bodyPr>
          <a:lstStyle/>
          <a:p>
            <a:pPr marL="342900" indent="-342900" algn="just">
              <a:buFont typeface="+mj-lt"/>
              <a:buAutoNum type="arabicPeriod" startAt="8"/>
            </a:pPr>
            <a:r>
              <a:rPr lang="en-US" b="0" i="0" dirty="0">
                <a:solidFill>
                  <a:srgbClr val="333333"/>
                </a:solidFill>
                <a:effectLst/>
                <a:latin typeface="Helvetica Neue"/>
              </a:rPr>
              <a:t>When the user clicks on the button, the extension extracts all the data from all form fields and modifies the values.</a:t>
            </a:r>
          </a:p>
          <a:p>
            <a:pPr marL="342900" indent="-342900" algn="just">
              <a:buFont typeface="+mj-lt"/>
              <a:buAutoNum type="arabicPeriod" startAt="8"/>
            </a:pPr>
            <a:r>
              <a:rPr lang="en-US" b="0" i="0" dirty="0">
                <a:solidFill>
                  <a:srgbClr val="333333"/>
                </a:solidFill>
                <a:effectLst/>
                <a:latin typeface="Helvetica Neue"/>
              </a:rPr>
              <a:t>The browser sends the </a:t>
            </a:r>
            <a:r>
              <a:rPr lang="en-US" b="0" i="0" dirty="0">
                <a:solidFill>
                  <a:srgbClr val="FF0000"/>
                </a:solidFill>
                <a:effectLst/>
                <a:latin typeface="Helvetica Neue"/>
              </a:rPr>
              <a:t>form</a:t>
            </a:r>
            <a:r>
              <a:rPr lang="en-US" b="0" i="0" dirty="0">
                <a:solidFill>
                  <a:srgbClr val="333333"/>
                </a:solidFill>
                <a:effectLst/>
                <a:latin typeface="Helvetica Neue"/>
              </a:rPr>
              <a:t> and </a:t>
            </a:r>
            <a:r>
              <a:rPr lang="en-US" b="0" i="0" dirty="0">
                <a:solidFill>
                  <a:srgbClr val="FF0000"/>
                </a:solidFill>
                <a:effectLst/>
                <a:latin typeface="Helvetica Neue"/>
              </a:rPr>
              <a:t>modified values</a:t>
            </a:r>
            <a:r>
              <a:rPr lang="en-US" b="0" i="0" dirty="0">
                <a:solidFill>
                  <a:srgbClr val="333333"/>
                </a:solidFill>
                <a:effectLst/>
                <a:latin typeface="Helvetica Neue"/>
              </a:rPr>
              <a:t> to the server.</a:t>
            </a:r>
          </a:p>
          <a:p>
            <a:pPr marL="342900" indent="-342900" algn="just">
              <a:buFont typeface="+mj-lt"/>
              <a:buAutoNum type="arabicPeriod" startAt="8"/>
            </a:pPr>
            <a:r>
              <a:rPr lang="en-US" b="0" i="0" dirty="0">
                <a:solidFill>
                  <a:srgbClr val="333333"/>
                </a:solidFill>
                <a:effectLst/>
                <a:latin typeface="Helvetica Neue"/>
              </a:rPr>
              <a:t>The server receives the </a:t>
            </a:r>
            <a:r>
              <a:rPr lang="en-US" b="0" i="0" dirty="0">
                <a:solidFill>
                  <a:srgbClr val="FF0000"/>
                </a:solidFill>
                <a:effectLst/>
                <a:latin typeface="Helvetica Neue"/>
              </a:rPr>
              <a:t>modified values</a:t>
            </a:r>
            <a:r>
              <a:rPr lang="en-US" b="0" i="0" dirty="0">
                <a:solidFill>
                  <a:srgbClr val="333333"/>
                </a:solidFill>
                <a:effectLst/>
                <a:latin typeface="Helvetica Neue"/>
              </a:rPr>
              <a:t> but cannot distinguish between the original and the modified values.</a:t>
            </a:r>
          </a:p>
          <a:p>
            <a:pPr marL="342900" indent="-342900" algn="just">
              <a:buFont typeface="+mj-lt"/>
              <a:buAutoNum type="arabicPeriod" startAt="8"/>
            </a:pPr>
            <a:r>
              <a:rPr lang="en-US" b="0" i="0" dirty="0">
                <a:solidFill>
                  <a:srgbClr val="333333"/>
                </a:solidFill>
                <a:effectLst/>
                <a:latin typeface="Helvetica Neue"/>
              </a:rPr>
              <a:t>After the server performs the transaction, a </a:t>
            </a:r>
            <a:r>
              <a:rPr lang="en-US" b="0" i="0" dirty="0">
                <a:solidFill>
                  <a:srgbClr val="FF0000"/>
                </a:solidFill>
                <a:effectLst/>
                <a:latin typeface="Helvetica Neue"/>
              </a:rPr>
              <a:t>receipt is generated</a:t>
            </a:r>
            <a:r>
              <a:rPr lang="en-US" b="0" i="0" dirty="0">
                <a:solidFill>
                  <a:srgbClr val="333333"/>
                </a:solidFill>
                <a:effectLst/>
                <a:latin typeface="Helvetica Neue"/>
              </a:rPr>
              <a:t>.</a:t>
            </a:r>
          </a:p>
          <a:p>
            <a:pPr marL="342900" indent="-342900" algn="just">
              <a:buFont typeface="+mj-lt"/>
              <a:buAutoNum type="arabicPeriod" startAt="8"/>
            </a:pPr>
            <a:r>
              <a:rPr lang="en-US" b="0" i="0" dirty="0">
                <a:solidFill>
                  <a:srgbClr val="333333"/>
                </a:solidFill>
                <a:effectLst/>
                <a:latin typeface="Helvetica Neue"/>
              </a:rPr>
              <a:t>Now, the browser receives the receipt for the </a:t>
            </a:r>
            <a:r>
              <a:rPr lang="en-US" b="0" i="0" dirty="0">
                <a:solidFill>
                  <a:srgbClr val="FF0000"/>
                </a:solidFill>
                <a:effectLst/>
                <a:latin typeface="Helvetica Neue"/>
              </a:rPr>
              <a:t>modified transaction</a:t>
            </a:r>
            <a:r>
              <a:rPr lang="en-US" b="0" i="0" dirty="0">
                <a:solidFill>
                  <a:srgbClr val="333333"/>
                </a:solidFill>
                <a:effectLst/>
                <a:latin typeface="Helvetica Neue"/>
              </a:rPr>
              <a:t>.</a:t>
            </a:r>
          </a:p>
          <a:p>
            <a:pPr marL="342900" indent="-342900" algn="just">
              <a:buFont typeface="+mj-lt"/>
              <a:buAutoNum type="arabicPeriod" startAt="8"/>
            </a:pPr>
            <a:r>
              <a:rPr lang="en-US" b="0" i="0" dirty="0">
                <a:solidFill>
                  <a:srgbClr val="333333"/>
                </a:solidFill>
                <a:effectLst/>
                <a:latin typeface="Helvetica Neue"/>
              </a:rPr>
              <a:t>The browser displays the receipt with the </a:t>
            </a:r>
            <a:r>
              <a:rPr lang="en-US" b="0" i="0" dirty="0">
                <a:solidFill>
                  <a:srgbClr val="FF0000"/>
                </a:solidFill>
                <a:effectLst/>
                <a:latin typeface="Helvetica Neue"/>
              </a:rPr>
              <a:t>original details</a:t>
            </a:r>
            <a:r>
              <a:rPr lang="en-US" b="0" i="0" dirty="0">
                <a:solidFill>
                  <a:srgbClr val="333333"/>
                </a:solidFill>
                <a:effectLst/>
                <a:latin typeface="Helvetica Neue"/>
              </a:rPr>
              <a:t>.</a:t>
            </a:r>
          </a:p>
          <a:p>
            <a:pPr marL="342900" indent="-342900" algn="just">
              <a:buFont typeface="+mj-lt"/>
              <a:buAutoNum type="arabicPeriod" startAt="8"/>
            </a:pPr>
            <a:r>
              <a:rPr lang="en-US" b="0" i="0" dirty="0">
                <a:solidFill>
                  <a:srgbClr val="333333"/>
                </a:solidFill>
                <a:effectLst/>
                <a:latin typeface="Helvetica Neue"/>
              </a:rPr>
              <a:t>The user thinks that the </a:t>
            </a:r>
            <a:r>
              <a:rPr lang="en-US" b="0" i="0" dirty="0">
                <a:solidFill>
                  <a:srgbClr val="FF0000"/>
                </a:solidFill>
                <a:effectLst/>
                <a:latin typeface="Helvetica Neue"/>
              </a:rPr>
              <a:t>original transaction</a:t>
            </a:r>
            <a:r>
              <a:rPr lang="en-US" b="0" i="0" dirty="0">
                <a:solidFill>
                  <a:srgbClr val="333333"/>
                </a:solidFill>
                <a:effectLst/>
                <a:latin typeface="Helvetica Neue"/>
              </a:rPr>
              <a:t> was received by the server without any interceptions.</a:t>
            </a:r>
          </a:p>
        </p:txBody>
      </p:sp>
    </p:spTree>
    <p:extLst>
      <p:ext uri="{BB962C8B-B14F-4D97-AF65-F5344CB8AC3E}">
        <p14:creationId xmlns:p14="http://schemas.microsoft.com/office/powerpoint/2010/main" val="12824760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5836075-6667-21D8-2037-F830188A85CF}"/>
              </a:ext>
            </a:extLst>
          </p:cNvPr>
          <p:cNvSpPr txBox="1"/>
          <p:nvPr/>
        </p:nvSpPr>
        <p:spPr>
          <a:xfrm>
            <a:off x="888581" y="2292231"/>
            <a:ext cx="7389438" cy="2800767"/>
          </a:xfrm>
          <a:prstGeom prst="rect">
            <a:avLst/>
          </a:prstGeom>
          <a:noFill/>
        </p:spPr>
        <p:txBody>
          <a:bodyPr wrap="square">
            <a:spAutoFit/>
          </a:bodyPr>
          <a:lstStyle/>
          <a:p>
            <a:pPr marL="285750" indent="-285750" algn="just">
              <a:buFont typeface="Arial" panose="020B0604020202020204" pitchFamily="34" charset="0"/>
              <a:buChar char="•"/>
            </a:pPr>
            <a:r>
              <a:rPr lang="en-US" sz="2200" b="1" i="0" dirty="0">
                <a:solidFill>
                  <a:srgbClr val="404040"/>
                </a:solidFill>
                <a:effectLst/>
                <a:latin typeface="Mulish"/>
              </a:rPr>
              <a:t>Cross-site scripting</a:t>
            </a:r>
            <a:r>
              <a:rPr lang="en-US" sz="2200" b="0" i="0" dirty="0">
                <a:solidFill>
                  <a:srgbClr val="404040"/>
                </a:solidFill>
                <a:effectLst/>
                <a:latin typeface="Mulish"/>
              </a:rPr>
              <a:t>. Cybercriminals exploit server or application vulnerabilities to inject client-side scripts into web pages. This causes the browser to execute arbitrary code when it loads a compromised page. If Http Only isn’t set in session cookies, cybercriminals can gain access to the session key through injected scripts, giving them the information, they need for session hijacking.</a:t>
            </a:r>
          </a:p>
          <a:p>
            <a:pPr marL="285750" indent="-285750" algn="just">
              <a:buFont typeface="Arial" panose="020B0604020202020204" pitchFamily="34" charset="0"/>
              <a:buChar char="•"/>
            </a:pPr>
            <a:endParaRPr lang="en-US" sz="2200" b="0" i="0" dirty="0">
              <a:solidFill>
                <a:srgbClr val="404040"/>
              </a:solidFill>
              <a:effectLst/>
              <a:latin typeface="Mulish"/>
            </a:endParaRPr>
          </a:p>
        </p:txBody>
      </p:sp>
      <p:sp>
        <p:nvSpPr>
          <p:cNvPr id="2" name="TextBox 1">
            <a:extLst>
              <a:ext uri="{FF2B5EF4-FFF2-40B4-BE49-F238E27FC236}">
                <a16:creationId xmlns:a16="http://schemas.microsoft.com/office/drawing/2014/main" id="{17D9D957-6B9F-199F-1233-C3F03C62BD81}"/>
              </a:ext>
            </a:extLst>
          </p:cNvPr>
          <p:cNvSpPr txBox="1"/>
          <p:nvPr/>
        </p:nvSpPr>
        <p:spPr>
          <a:xfrm>
            <a:off x="1405959" y="1585932"/>
            <a:ext cx="6228182" cy="461665"/>
          </a:xfrm>
          <a:prstGeom prst="rect">
            <a:avLst/>
          </a:prstGeom>
          <a:noFill/>
        </p:spPr>
        <p:txBody>
          <a:bodyPr wrap="square">
            <a:spAutoFit/>
          </a:bodyPr>
          <a:lstStyle/>
          <a:p>
            <a:pPr algn="l"/>
            <a:r>
              <a:rPr lang="en-US" sz="2400" b="1" i="0" dirty="0">
                <a:solidFill>
                  <a:srgbClr val="171717"/>
                </a:solidFill>
                <a:effectLst/>
                <a:latin typeface="Mulish"/>
              </a:rPr>
              <a:t>Methods of session hijacking</a:t>
            </a:r>
          </a:p>
        </p:txBody>
      </p:sp>
    </p:spTree>
    <p:extLst>
      <p:ext uri="{BB962C8B-B14F-4D97-AF65-F5344CB8AC3E}">
        <p14:creationId xmlns:p14="http://schemas.microsoft.com/office/powerpoint/2010/main" val="3994328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66BD9091-91B0-8334-F4FE-1FC68FC47D2F}"/>
              </a:ext>
            </a:extLst>
          </p:cNvPr>
          <p:cNvSpPr txBox="1"/>
          <p:nvPr/>
        </p:nvSpPr>
        <p:spPr>
          <a:xfrm>
            <a:off x="979712" y="2855096"/>
            <a:ext cx="7192153" cy="923330"/>
          </a:xfrm>
          <a:prstGeom prst="rect">
            <a:avLst/>
          </a:prstGeom>
          <a:noFill/>
        </p:spPr>
        <p:txBody>
          <a:bodyPr wrap="square">
            <a:spAutoFit/>
          </a:bodyPr>
          <a:lstStyle/>
          <a:p>
            <a:pPr marL="285750" indent="-285750" algn="l">
              <a:buFont typeface="Arial" panose="020B0604020202020204" pitchFamily="34" charset="0"/>
              <a:buChar char="•"/>
            </a:pPr>
            <a:r>
              <a:rPr lang="en-US" b="0" i="0" dirty="0">
                <a:solidFill>
                  <a:srgbClr val="333333"/>
                </a:solidFill>
                <a:effectLst/>
                <a:latin typeface="Helvetica Neue"/>
              </a:rPr>
              <a:t>If an attacker sends a </a:t>
            </a:r>
            <a:r>
              <a:rPr lang="en-US" b="0" i="0" dirty="0">
                <a:solidFill>
                  <a:srgbClr val="FF0000"/>
                </a:solidFill>
                <a:effectLst/>
                <a:latin typeface="Helvetica Neue"/>
              </a:rPr>
              <a:t>crafted link</a:t>
            </a:r>
            <a:r>
              <a:rPr lang="en-US" b="0" i="0" dirty="0">
                <a:solidFill>
                  <a:srgbClr val="333333"/>
                </a:solidFill>
                <a:effectLst/>
                <a:latin typeface="Helvetica Neue"/>
              </a:rPr>
              <a:t> to the victim with the </a:t>
            </a:r>
            <a:r>
              <a:rPr lang="en-US" b="0" i="0" dirty="0">
                <a:solidFill>
                  <a:srgbClr val="FF0000"/>
                </a:solidFill>
                <a:effectLst/>
                <a:latin typeface="Helvetica Neue"/>
              </a:rPr>
              <a:t>malicious JavaScript</a:t>
            </a:r>
            <a:r>
              <a:rPr lang="en-US" b="0" i="0" dirty="0">
                <a:solidFill>
                  <a:srgbClr val="333333"/>
                </a:solidFill>
                <a:effectLst/>
                <a:latin typeface="Helvetica Neue"/>
              </a:rPr>
              <a:t>, when the victim clicks on the link, the JavaScript will run and complete the instructions made by the attacker. </a:t>
            </a:r>
          </a:p>
        </p:txBody>
      </p:sp>
      <p:sp>
        <p:nvSpPr>
          <p:cNvPr id="4" name="TextBox 3">
            <a:extLst>
              <a:ext uri="{FF2B5EF4-FFF2-40B4-BE49-F238E27FC236}">
                <a16:creationId xmlns:a16="http://schemas.microsoft.com/office/drawing/2014/main" id="{7E5BC1D6-4F12-FA61-C460-095740C84249}"/>
              </a:ext>
            </a:extLst>
          </p:cNvPr>
          <p:cNvSpPr txBox="1"/>
          <p:nvPr/>
        </p:nvSpPr>
        <p:spPr>
          <a:xfrm>
            <a:off x="1101012" y="1743373"/>
            <a:ext cx="7070854" cy="923330"/>
          </a:xfrm>
          <a:prstGeom prst="rect">
            <a:avLst/>
          </a:prstGeom>
          <a:noFill/>
        </p:spPr>
        <p:txBody>
          <a:bodyPr wrap="square">
            <a:spAutoFit/>
          </a:bodyPr>
          <a:lstStyle/>
          <a:p>
            <a:pPr marL="285750" indent="-285750" algn="l">
              <a:buFont typeface="Arial" panose="020B0604020202020204" pitchFamily="34" charset="0"/>
              <a:buChar char="•"/>
            </a:pPr>
            <a:r>
              <a:rPr lang="en-US" b="1" i="0" dirty="0">
                <a:solidFill>
                  <a:srgbClr val="0000FF"/>
                </a:solidFill>
                <a:effectLst/>
                <a:latin typeface="Helvetica Neue"/>
              </a:rPr>
              <a:t>Cross-Site Scripting (XSS)</a:t>
            </a:r>
            <a:r>
              <a:rPr lang="en-US" b="0" i="0" dirty="0">
                <a:solidFill>
                  <a:srgbClr val="333333"/>
                </a:solidFill>
                <a:effectLst/>
                <a:latin typeface="Helvetica Neue"/>
              </a:rPr>
              <a:t>: XSS enables attackers to </a:t>
            </a:r>
            <a:r>
              <a:rPr lang="en-US" b="0" i="0" dirty="0">
                <a:solidFill>
                  <a:srgbClr val="FF0000"/>
                </a:solidFill>
                <a:effectLst/>
                <a:latin typeface="Helvetica Neue"/>
              </a:rPr>
              <a:t>inject malicious client side scripts</a:t>
            </a:r>
            <a:r>
              <a:rPr lang="en-US" b="0" i="0" dirty="0">
                <a:solidFill>
                  <a:srgbClr val="333333"/>
                </a:solidFill>
                <a:effectLst/>
                <a:latin typeface="Helvetica Neue"/>
              </a:rPr>
              <a:t> into the web pages viewed by other users.</a:t>
            </a:r>
          </a:p>
        </p:txBody>
      </p:sp>
    </p:spTree>
    <p:extLst>
      <p:ext uri="{BB962C8B-B14F-4D97-AF65-F5344CB8AC3E}">
        <p14:creationId xmlns:p14="http://schemas.microsoft.com/office/powerpoint/2010/main" val="38536500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675" y="2598511"/>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192136" y="2729669"/>
            <a:ext cx="48436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Network-Level 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Tree>
    <p:extLst>
      <p:ext uri="{BB962C8B-B14F-4D97-AF65-F5344CB8AC3E}">
        <p14:creationId xmlns:p14="http://schemas.microsoft.com/office/powerpoint/2010/main" val="42124393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E215FD9F-CA49-432B-3694-006C7A499D0D}"/>
              </a:ext>
            </a:extLst>
          </p:cNvPr>
          <p:cNvSpPr txBox="1"/>
          <p:nvPr/>
        </p:nvSpPr>
        <p:spPr>
          <a:xfrm>
            <a:off x="184151" y="1837452"/>
            <a:ext cx="8075612" cy="2862322"/>
          </a:xfrm>
          <a:prstGeom prst="rect">
            <a:avLst/>
          </a:prstGeom>
          <a:noFill/>
        </p:spPr>
        <p:txBody>
          <a:bodyPr wrap="square">
            <a:spAutoFit/>
          </a:bodyPr>
          <a:lstStyle/>
          <a:p>
            <a:pPr algn="just"/>
            <a:r>
              <a:rPr lang="en-US" sz="2000" b="1" i="0" dirty="0">
                <a:effectLst/>
                <a:latin typeface="+mn-lt"/>
              </a:rPr>
              <a:t>Network-level Session Hijacking</a:t>
            </a:r>
          </a:p>
          <a:p>
            <a:pPr marL="342900" indent="-342900" algn="just">
              <a:buFont typeface="Arial" panose="020B0604020202020204" pitchFamily="34" charset="0"/>
              <a:buChar char="•"/>
            </a:pPr>
            <a:r>
              <a:rPr lang="en-US" sz="2000" b="0" i="0" dirty="0">
                <a:solidFill>
                  <a:srgbClr val="333333"/>
                </a:solidFill>
                <a:effectLst/>
                <a:latin typeface="+mn-lt"/>
              </a:rPr>
              <a:t>The network-level hijacking relies on hijacking </a:t>
            </a:r>
            <a:r>
              <a:rPr lang="en-US" sz="2000" b="0" i="0" dirty="0">
                <a:solidFill>
                  <a:srgbClr val="FF0000"/>
                </a:solidFill>
                <a:effectLst/>
                <a:latin typeface="+mn-lt"/>
              </a:rPr>
              <a:t>transport</a:t>
            </a:r>
            <a:r>
              <a:rPr lang="en-US" sz="2000" b="0" i="0" dirty="0">
                <a:solidFill>
                  <a:srgbClr val="333333"/>
                </a:solidFill>
                <a:effectLst/>
                <a:latin typeface="+mn-lt"/>
              </a:rPr>
              <a:t> and </a:t>
            </a:r>
            <a:r>
              <a:rPr lang="en-US" sz="2000" b="0" i="0" dirty="0">
                <a:solidFill>
                  <a:srgbClr val="FF0000"/>
                </a:solidFill>
                <a:effectLst/>
                <a:latin typeface="+mn-lt"/>
              </a:rPr>
              <a:t>Internet protocols</a:t>
            </a:r>
            <a:r>
              <a:rPr lang="en-US" sz="2000" b="0" i="0" dirty="0">
                <a:solidFill>
                  <a:srgbClr val="333333"/>
                </a:solidFill>
                <a:effectLst/>
                <a:latin typeface="+mn-lt"/>
              </a:rPr>
              <a:t> used by web applications in the application layer.</a:t>
            </a:r>
          </a:p>
          <a:p>
            <a:pPr marL="342900" indent="-342900" algn="just">
              <a:buFont typeface="Arial" panose="020B0604020202020204" pitchFamily="34" charset="0"/>
              <a:buChar char="•"/>
            </a:pPr>
            <a:r>
              <a:rPr lang="en-US" sz="2000" b="0" i="0" dirty="0">
                <a:solidFill>
                  <a:srgbClr val="333333"/>
                </a:solidFill>
                <a:effectLst/>
                <a:latin typeface="+mn-lt"/>
              </a:rPr>
              <a:t>By attacking the network-level sessions, the attacker gathers some </a:t>
            </a:r>
            <a:r>
              <a:rPr lang="en-US" sz="2000" b="0" i="0" dirty="0">
                <a:solidFill>
                  <a:srgbClr val="FF0000"/>
                </a:solidFill>
                <a:effectLst/>
                <a:latin typeface="+mn-lt"/>
              </a:rPr>
              <a:t>critical information</a:t>
            </a:r>
            <a:r>
              <a:rPr lang="en-US" sz="2000" b="0" i="0" dirty="0">
                <a:solidFill>
                  <a:srgbClr val="333333"/>
                </a:solidFill>
                <a:effectLst/>
                <a:latin typeface="+mn-lt"/>
              </a:rPr>
              <a:t> which is used to </a:t>
            </a:r>
            <a:r>
              <a:rPr lang="en-US" sz="2000" b="0" i="0" dirty="0">
                <a:solidFill>
                  <a:srgbClr val="FF0000"/>
                </a:solidFill>
                <a:effectLst/>
                <a:latin typeface="+mn-lt"/>
              </a:rPr>
              <a:t>attack the application level</a:t>
            </a:r>
            <a:r>
              <a:rPr lang="en-US" sz="2000" b="0" i="0" dirty="0">
                <a:solidFill>
                  <a:srgbClr val="333333"/>
                </a:solidFill>
                <a:effectLst/>
                <a:latin typeface="+mn-lt"/>
              </a:rPr>
              <a:t>.</a:t>
            </a:r>
          </a:p>
          <a:p>
            <a:pPr marL="342900" indent="-342900" algn="just">
              <a:buFont typeface="Arial" panose="020B0604020202020204" pitchFamily="34" charset="0"/>
              <a:buChar char="•"/>
            </a:pPr>
            <a:r>
              <a:rPr lang="en-US" sz="2000" b="0" i="0" dirty="0">
                <a:solidFill>
                  <a:srgbClr val="0000FF"/>
                </a:solidFill>
                <a:effectLst/>
                <a:latin typeface="+mn-lt"/>
              </a:rPr>
              <a:t>Network-level hijacking includes</a:t>
            </a:r>
            <a:r>
              <a:rPr lang="en-US" sz="2000" b="0" i="0" dirty="0">
                <a:solidFill>
                  <a:srgbClr val="333333"/>
                </a:solidFill>
                <a:effectLst/>
                <a:latin typeface="+mn-lt"/>
              </a:rPr>
              <a:t>:</a:t>
            </a:r>
          </a:p>
          <a:p>
            <a:pPr marL="742950" lvl="1" indent="-285750" algn="just">
              <a:buFont typeface="Arial" panose="020B0604020202020204" pitchFamily="34" charset="0"/>
              <a:buChar char="•"/>
            </a:pPr>
            <a:r>
              <a:rPr lang="en-US" sz="2000" b="0" i="0" dirty="0">
                <a:solidFill>
                  <a:srgbClr val="333333"/>
                </a:solidFill>
                <a:effectLst/>
                <a:latin typeface="+mn-lt"/>
              </a:rPr>
              <a:t>Blind Hijacking</a:t>
            </a:r>
          </a:p>
          <a:p>
            <a:pPr marL="742950" lvl="1" indent="-285750" algn="just">
              <a:buFont typeface="Arial" panose="020B0604020202020204" pitchFamily="34" charset="0"/>
              <a:buChar char="•"/>
            </a:pPr>
            <a:r>
              <a:rPr lang="en-US" sz="2000" b="0" i="0" dirty="0">
                <a:solidFill>
                  <a:srgbClr val="333333"/>
                </a:solidFill>
                <a:effectLst/>
                <a:latin typeface="+mn-lt"/>
              </a:rPr>
              <a:t>UDP Hijacking</a:t>
            </a:r>
          </a:p>
          <a:p>
            <a:pPr marL="742950" lvl="1" indent="-285750" algn="just">
              <a:buFont typeface="Arial" panose="020B0604020202020204" pitchFamily="34" charset="0"/>
              <a:buChar char="•"/>
            </a:pPr>
            <a:r>
              <a:rPr lang="en-US" sz="2000" b="0" i="0" dirty="0">
                <a:solidFill>
                  <a:srgbClr val="333333"/>
                </a:solidFill>
                <a:effectLst/>
                <a:latin typeface="+mn-lt"/>
              </a:rPr>
              <a:t>TCP/IP Hijacking</a:t>
            </a:r>
          </a:p>
        </p:txBody>
      </p:sp>
    </p:spTree>
    <p:extLst>
      <p:ext uri="{BB962C8B-B14F-4D97-AF65-F5344CB8AC3E}">
        <p14:creationId xmlns:p14="http://schemas.microsoft.com/office/powerpoint/2010/main" val="10777087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FBE712A4-92BB-9A4E-656A-8DF2702C6823}"/>
              </a:ext>
            </a:extLst>
          </p:cNvPr>
          <p:cNvSpPr txBox="1"/>
          <p:nvPr/>
        </p:nvSpPr>
        <p:spPr>
          <a:xfrm>
            <a:off x="652462" y="1868488"/>
            <a:ext cx="7607299" cy="2308324"/>
          </a:xfrm>
          <a:prstGeom prst="rect">
            <a:avLst/>
          </a:prstGeom>
          <a:noFill/>
        </p:spPr>
        <p:txBody>
          <a:bodyPr wrap="square">
            <a:spAutoFit/>
          </a:bodyPr>
          <a:lstStyle/>
          <a:p>
            <a:pPr algn="just"/>
            <a:r>
              <a:rPr lang="en-US" b="1" i="0" dirty="0">
                <a:effectLst/>
                <a:latin typeface="Helvetica Neue"/>
              </a:rPr>
              <a:t>TCP/IP Hijacking</a:t>
            </a:r>
          </a:p>
          <a:p>
            <a:pPr marL="285750" indent="-285750" algn="just">
              <a:buFont typeface="Arial" panose="020B0604020202020204" pitchFamily="34" charset="0"/>
              <a:buChar char="•"/>
            </a:pPr>
            <a:r>
              <a:rPr lang="en-US" b="0" i="0" dirty="0">
                <a:solidFill>
                  <a:srgbClr val="333333"/>
                </a:solidFill>
                <a:effectLst/>
                <a:latin typeface="Helvetica Neue"/>
              </a:rPr>
              <a:t>TCP/IP hijacking is a hacking technique that uses </a:t>
            </a:r>
            <a:r>
              <a:rPr lang="en-US" b="0" i="0" dirty="0">
                <a:solidFill>
                  <a:srgbClr val="FF0000"/>
                </a:solidFill>
                <a:effectLst/>
                <a:latin typeface="Helvetica Neue"/>
              </a:rPr>
              <a:t>spoofed packets</a:t>
            </a:r>
            <a:r>
              <a:rPr lang="en-US" b="0" i="0" dirty="0">
                <a:solidFill>
                  <a:srgbClr val="333333"/>
                </a:solidFill>
                <a:effectLst/>
                <a:latin typeface="Helvetica Neue"/>
              </a:rPr>
              <a:t> to take over a connection between a victim and a target machine.</a:t>
            </a:r>
          </a:p>
          <a:p>
            <a:pPr marL="285750" indent="-285750" algn="just">
              <a:buFont typeface="Arial" panose="020B0604020202020204" pitchFamily="34" charset="0"/>
              <a:buChar char="•"/>
            </a:pPr>
            <a:r>
              <a:rPr lang="en-US" b="0" i="0" dirty="0">
                <a:solidFill>
                  <a:srgbClr val="333333"/>
                </a:solidFill>
                <a:effectLst/>
                <a:latin typeface="Helvetica Neue"/>
              </a:rPr>
              <a:t>The victim's connection hangs and the attacker is then able to </a:t>
            </a:r>
            <a:r>
              <a:rPr lang="en-US" b="0" i="0" dirty="0">
                <a:solidFill>
                  <a:srgbClr val="FF0000"/>
                </a:solidFill>
                <a:effectLst/>
                <a:latin typeface="Helvetica Neue"/>
              </a:rPr>
              <a:t>communicate with the host's machine</a:t>
            </a:r>
            <a:r>
              <a:rPr lang="en-US" b="0" i="0" dirty="0">
                <a:solidFill>
                  <a:srgbClr val="333333"/>
                </a:solidFill>
                <a:effectLst/>
                <a:latin typeface="Helvetica Neue"/>
              </a:rPr>
              <a:t> as if the attacker is the victim.</a:t>
            </a:r>
          </a:p>
          <a:p>
            <a:pPr marL="285750" indent="-285750" algn="just">
              <a:buFont typeface="Arial" panose="020B0604020202020204" pitchFamily="34" charset="0"/>
              <a:buChar char="•"/>
            </a:pPr>
            <a:r>
              <a:rPr lang="en-US" b="0" i="0" dirty="0">
                <a:solidFill>
                  <a:srgbClr val="333333"/>
                </a:solidFill>
                <a:effectLst/>
                <a:latin typeface="Helvetica Neue"/>
              </a:rPr>
              <a:t>To launch a TCP/IP hijacking attack, the </a:t>
            </a:r>
            <a:r>
              <a:rPr lang="en-US" b="0" i="0" dirty="0">
                <a:solidFill>
                  <a:srgbClr val="FF0000"/>
                </a:solidFill>
                <a:effectLst/>
                <a:latin typeface="Helvetica Neue"/>
              </a:rPr>
              <a:t>attacker must be on the same network as the victim</a:t>
            </a:r>
            <a:r>
              <a:rPr lang="en-US" b="0" i="0" dirty="0">
                <a:solidFill>
                  <a:srgbClr val="333333"/>
                </a:solidFill>
                <a:effectLst/>
                <a:latin typeface="Helvetica Neue"/>
              </a:rPr>
              <a:t>.</a:t>
            </a:r>
          </a:p>
          <a:p>
            <a:pPr marL="285750" indent="-285750" algn="just">
              <a:buFont typeface="Arial" panose="020B0604020202020204" pitchFamily="34" charset="0"/>
              <a:buChar char="•"/>
            </a:pPr>
            <a:r>
              <a:rPr lang="en-US" b="0" i="0" dirty="0">
                <a:solidFill>
                  <a:srgbClr val="333333"/>
                </a:solidFill>
                <a:effectLst/>
                <a:latin typeface="Helvetica Neue"/>
              </a:rPr>
              <a:t>The target and the victim machines can be anywhere. </a:t>
            </a:r>
          </a:p>
        </p:txBody>
      </p:sp>
    </p:spTree>
    <p:extLst>
      <p:ext uri="{BB962C8B-B14F-4D97-AF65-F5344CB8AC3E}">
        <p14:creationId xmlns:p14="http://schemas.microsoft.com/office/powerpoint/2010/main" val="374734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A1B257EA-00EC-9811-ED5C-559FC07A10AF}"/>
              </a:ext>
            </a:extLst>
          </p:cNvPr>
          <p:cNvPicPr>
            <a:picLocks noChangeAspect="1"/>
          </p:cNvPicPr>
          <p:nvPr/>
        </p:nvPicPr>
        <p:blipFill>
          <a:blip r:embed="rId9"/>
          <a:stretch>
            <a:fillRect/>
          </a:stretch>
        </p:blipFill>
        <p:spPr>
          <a:xfrm>
            <a:off x="1308894" y="1254563"/>
            <a:ext cx="8149229" cy="4937124"/>
          </a:xfrm>
          <a:prstGeom prst="rect">
            <a:avLst/>
          </a:prstGeom>
        </p:spPr>
      </p:pic>
    </p:spTree>
    <p:extLst>
      <p:ext uri="{BB962C8B-B14F-4D97-AF65-F5344CB8AC3E}">
        <p14:creationId xmlns:p14="http://schemas.microsoft.com/office/powerpoint/2010/main" val="42619276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1503588" y="4372768"/>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4" name="Rectangle 4">
            <a:extLst>
              <a:ext uri="{FF2B5EF4-FFF2-40B4-BE49-F238E27FC236}">
                <a16:creationId xmlns:a16="http://schemas.microsoft.com/office/drawing/2014/main" id="{BFA446CE-F914-7DD5-3708-765CBCED2B6D}"/>
              </a:ext>
            </a:extLst>
          </p:cNvPr>
          <p:cNvSpPr>
            <a:spLocks noChangeArrowheads="1"/>
          </p:cNvSpPr>
          <p:nvPr/>
        </p:nvSpPr>
        <p:spPr bwMode="auto">
          <a:xfrm>
            <a:off x="1050374" y="1856751"/>
            <a:ext cx="7080801"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2000" b="1"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The</a:t>
            </a:r>
            <a:r>
              <a:rPr kumimoji="0" lang="en-US" altLang="en-US" sz="2000" b="1"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2000" b="1"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3-Way Handshake</a:t>
            </a:r>
            <a:endParaRPr kumimoji="0" lang="en-US" altLang="en-US" sz="2000" b="1" i="0" u="none" strike="noStrike" cap="none" normalizeH="0" baseline="0" dirty="0">
              <a:ln>
                <a:noFill/>
              </a:ln>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If the attacker can anticipate the</a:t>
            </a:r>
            <a:r>
              <a:rPr kumimoji="0" lang="en-US" altLang="en-US" sz="20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0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next sequence</a:t>
            </a:r>
            <a:r>
              <a:rPr kumimoji="0" lang="en-US" altLang="en-US" sz="20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0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and</a:t>
            </a:r>
            <a:r>
              <a:rPr kumimoji="0" lang="en-US" altLang="en-US" sz="20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000" b="0" i="0" u="none" strike="noStrike" cap="none" normalizeH="0" baseline="0" dirty="0">
                <a:ln>
                  <a:noFill/>
                </a:ln>
                <a:solidFill>
                  <a:srgbClr val="FF0000"/>
                </a:solidFill>
                <a:effectLst/>
                <a:latin typeface="Helvetica" panose="020B0604020202020204" pitchFamily="34" charset="0"/>
                <a:ea typeface="Times New Roman" panose="02020603050405020304" pitchFamily="18" charset="0"/>
                <a:cs typeface="Arial" panose="020B0604020202020204" pitchFamily="34" charset="0"/>
              </a:rPr>
              <a:t>ACK number</a:t>
            </a:r>
            <a:r>
              <a:rPr kumimoji="0" lang="en-US" altLang="en-US" sz="20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r>
              <a:rPr kumimoji="0" lang="en-US" altLang="en-US" sz="2000" b="0" i="0" u="none" strike="noStrike" cap="none" normalizeH="0" baseline="0" dirty="0">
                <a:ln>
                  <a:noFill/>
                </a:ln>
                <a:solidFill>
                  <a:srgbClr val="333333"/>
                </a:solidFill>
                <a:effectLst/>
                <a:latin typeface="Helvetica" panose="020B0604020202020204" pitchFamily="34" charset="0"/>
                <a:ea typeface="Times New Roman" panose="02020603050405020304" pitchFamily="18" charset="0"/>
                <a:cs typeface="Arial" panose="020B0604020202020204" pitchFamily="34" charset="0"/>
              </a:rPr>
              <a:t>that the User will send, he/she will spoof User's address and start a communication with the server.</a:t>
            </a:r>
            <a:r>
              <a:rPr kumimoji="0" lang="en-US" altLang="en-US" sz="2000" b="0" i="0" u="none" strike="noStrike" cap="none" normalizeH="0" baseline="0" dirty="0">
                <a:ln>
                  <a:noFill/>
                </a:ln>
                <a:solidFill>
                  <a:srgbClr val="333333"/>
                </a:solidFill>
                <a:effectLst/>
                <a:ea typeface="Times New Roman" panose="02020603050405020304" pitchFamily="18" charset="0"/>
                <a:cs typeface="Arial" panose="020B0604020202020204" pitchFamily="34" charset="0"/>
              </a:rPr>
              <a:t> </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5" name="Rectangle 4">
            <a:extLst>
              <a:ext uri="{FF2B5EF4-FFF2-40B4-BE49-F238E27FC236}">
                <a16:creationId xmlns:a16="http://schemas.microsoft.com/office/drawing/2014/main" id="{B7733B0B-C598-05A7-6A85-456F4F3F56DB}"/>
              </a:ext>
            </a:extLst>
          </p:cNvPr>
          <p:cNvSpPr>
            <a:spLocks noChangeAspect="1" noChangeArrowheads="1"/>
          </p:cNvSpPr>
          <p:nvPr/>
        </p:nvSpPr>
        <p:spPr bwMode="auto">
          <a:xfrm>
            <a:off x="523875" y="18684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pic>
        <p:nvPicPr>
          <p:cNvPr id="3" name="Picture 2">
            <a:extLst>
              <a:ext uri="{FF2B5EF4-FFF2-40B4-BE49-F238E27FC236}">
                <a16:creationId xmlns:a16="http://schemas.microsoft.com/office/drawing/2014/main" id="{75AE0FD7-279A-BDB4-F41C-5A2C09CBF552}"/>
              </a:ext>
            </a:extLst>
          </p:cNvPr>
          <p:cNvPicPr>
            <a:picLocks noChangeAspect="1"/>
          </p:cNvPicPr>
          <p:nvPr/>
        </p:nvPicPr>
        <p:blipFill>
          <a:blip r:embed="rId9"/>
          <a:stretch>
            <a:fillRect/>
          </a:stretch>
        </p:blipFill>
        <p:spPr>
          <a:xfrm>
            <a:off x="676275" y="3359985"/>
            <a:ext cx="7962900" cy="1504950"/>
          </a:xfrm>
          <a:prstGeom prst="rect">
            <a:avLst/>
          </a:prstGeom>
        </p:spPr>
      </p:pic>
    </p:spTree>
    <p:extLst>
      <p:ext uri="{BB962C8B-B14F-4D97-AF65-F5344CB8AC3E}">
        <p14:creationId xmlns:p14="http://schemas.microsoft.com/office/powerpoint/2010/main" val="1586391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4">
            <a:extLst>
              <a:ext uri="{FF2B5EF4-FFF2-40B4-BE49-F238E27FC236}">
                <a16:creationId xmlns:a16="http://schemas.microsoft.com/office/drawing/2014/main" id="{01A8FC3C-F4B5-227E-75D0-B6176F8FD554}"/>
              </a:ext>
            </a:extLst>
          </p:cNvPr>
          <p:cNvSpPr>
            <a:spLocks noChangeArrowheads="1"/>
          </p:cNvSpPr>
          <p:nvPr/>
        </p:nvSpPr>
        <p:spPr bwMode="auto">
          <a:xfrm>
            <a:off x="381364" y="1738085"/>
            <a:ext cx="7781197"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According to the diagram, the next expected sequence number would be 1420. If you can</a:t>
            </a:r>
            <a:r>
              <a:rPr kumimoji="0" lang="en-US" altLang="en-US" sz="1600" b="0"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transmit that packet sequence number before the user does, you can</a:t>
            </a:r>
            <a:r>
              <a:rPr kumimoji="0" lang="en-US" altLang="en-US" sz="1600" b="0"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desynchronize the connection</a:t>
            </a:r>
            <a:r>
              <a:rPr kumimoji="0" lang="en-US" altLang="en-US" sz="1600" b="0"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between the user and the server.</a:t>
            </a:r>
            <a:endParaRPr kumimoji="0" lang="en-US" altLang="en-US" sz="1600" b="0" i="0" u="none" strike="noStrike" cap="none" normalizeH="0" baseline="0" dirty="0">
              <a:ln>
                <a:noFill/>
              </a:ln>
              <a:effectLst/>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After establishing the connection between the attacker and the server, though the user sends the data with the correct sequence number, the server</a:t>
            </a:r>
            <a:r>
              <a:rPr kumimoji="0" lang="en-US" altLang="en-US" sz="1600" b="0" i="0" u="none" strike="noStrike" cap="none" normalizeH="0" baseline="0" dirty="0">
                <a:ln>
                  <a:noFill/>
                </a:ln>
                <a:effectLst/>
                <a:ea typeface="Times New Roman" panose="02020603050405020304" pitchFamily="18" charset="0"/>
                <a:cs typeface="Arial" panose="020B0604020202020204" pitchFamily="34" charset="0"/>
              </a:rPr>
              <a:t> </a:t>
            </a:r>
            <a:r>
              <a:rPr kumimoji="0" lang="en-US" altLang="en-US" sz="1600"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drops the data considering it as a resent packet.</a:t>
            </a:r>
            <a:endParaRPr kumimoji="0" lang="en-US" altLang="en-US" sz="1600" b="0" i="0" u="none" strike="noStrike" cap="none" normalizeH="0" baseline="0" dirty="0">
              <a:ln>
                <a:noFill/>
              </a:ln>
              <a:effectLst/>
            </a:endParaRPr>
          </a:p>
          <a:p>
            <a:pPr marL="342900" marR="0" lvl="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effectLst/>
              <a:latin typeface="Arial" panose="020B0604020202020204" pitchFamily="34" charset="0"/>
            </a:endParaRPr>
          </a:p>
        </p:txBody>
      </p:sp>
      <p:sp>
        <p:nvSpPr>
          <p:cNvPr id="5" name="Rectangle 4">
            <a:extLst>
              <a:ext uri="{FF2B5EF4-FFF2-40B4-BE49-F238E27FC236}">
                <a16:creationId xmlns:a16="http://schemas.microsoft.com/office/drawing/2014/main" id="{5D68CA3F-CC68-82A5-274C-C5F0C2BCB75C}"/>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6" name="Rectangle 5">
            <a:extLst>
              <a:ext uri="{FF2B5EF4-FFF2-40B4-BE49-F238E27FC236}">
                <a16:creationId xmlns:a16="http://schemas.microsoft.com/office/drawing/2014/main" id="{24BA2F7D-AC40-DD4D-245F-F7CDA0361CBE}"/>
              </a:ext>
            </a:extLst>
          </p:cNvPr>
          <p:cNvSpPr>
            <a:spLocks noChangeArrowheads="1"/>
          </p:cNvSpPr>
          <p:nvPr/>
        </p:nvSpPr>
        <p:spPr bwMode="auto">
          <a:xfrm>
            <a:off x="85726" y="3363833"/>
            <a:ext cx="8535988" cy="23083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Note: Before the user could send the next data packet, attacker predicts the next sequence number and sends the data to the server. This leads to establishment of connection between attacker and the server.</a:t>
            </a:r>
            <a:endParaRPr kumimoji="0" lang="en-US" altLang="en-US" b="0" i="0" u="none" strike="noStrike" cap="none" normalizeH="0" baseline="0" dirty="0">
              <a:ln>
                <a:noFill/>
              </a:ln>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To conduct a session hijacking attack, the attacker performs three activities:</a:t>
            </a:r>
            <a:endParaRPr kumimoji="0" lang="en-US" altLang="en-US" b="0" i="0" u="none" strike="noStrike" cap="none" normalizeH="0" baseline="0" dirty="0">
              <a:ln>
                <a:noFill/>
              </a:ln>
              <a:effectLst/>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Tracks a session</a:t>
            </a:r>
            <a:endParaRPr kumimoji="0" lang="en-US" altLang="en-US" b="0" i="0" u="none" strike="noStrike" cap="none" normalizeH="0" baseline="0" dirty="0">
              <a:ln>
                <a:noFill/>
              </a:ln>
              <a:effectLst/>
              <a:ea typeface="Calibri" panose="020F0502020204030204" pitchFamily="34" charset="0"/>
              <a:cs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Desynchronizes the session</a:t>
            </a:r>
            <a:endParaRPr kumimoji="0" lang="en-US" altLang="en-US" b="0" i="0" u="none" strike="noStrike" cap="none" normalizeH="0" baseline="0" dirty="0">
              <a:ln>
                <a:noFill/>
              </a:ln>
              <a:effectLst/>
              <a:ea typeface="Calibri" panose="020F0502020204030204" pitchFamily="34" charset="0"/>
              <a:cs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effectLst/>
                <a:latin typeface="Helvetica" panose="020B0604020202020204" pitchFamily="34" charset="0"/>
                <a:ea typeface="Times New Roman" panose="02020603050405020304" pitchFamily="18" charset="0"/>
                <a:cs typeface="Arial" panose="020B0604020202020204" pitchFamily="34" charset="0"/>
              </a:rPr>
              <a:t>Injects attacker's commands in between</a:t>
            </a:r>
            <a:endParaRPr kumimoji="0" lang="en-US" altLang="en-US" b="0" i="0" u="none" strike="noStrike" cap="none" normalizeH="0" baseline="0" dirty="0">
              <a:ln>
                <a:noFill/>
              </a:ln>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2403043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CF920C1A-3724-8064-D5B4-A411CE6913E3}"/>
              </a:ext>
            </a:extLst>
          </p:cNvPr>
          <p:cNvSpPr txBox="1"/>
          <p:nvPr/>
        </p:nvSpPr>
        <p:spPr>
          <a:xfrm>
            <a:off x="1103312" y="1945819"/>
            <a:ext cx="6790386" cy="2462213"/>
          </a:xfrm>
          <a:prstGeom prst="rect">
            <a:avLst/>
          </a:prstGeom>
          <a:noFill/>
        </p:spPr>
        <p:txBody>
          <a:bodyPr wrap="square">
            <a:spAutoFit/>
          </a:bodyPr>
          <a:lstStyle/>
          <a:p>
            <a:pPr algn="just"/>
            <a:r>
              <a:rPr lang="en-US" sz="2200" b="1" i="0" dirty="0">
                <a:effectLst/>
                <a:latin typeface="+mn-lt"/>
              </a:rPr>
              <a:t>UDP Hijacking </a:t>
            </a:r>
          </a:p>
          <a:p>
            <a:pPr marL="285750" indent="-285750" algn="just">
              <a:buFont typeface="Arial" panose="020B0604020202020204" pitchFamily="34" charset="0"/>
              <a:buChar char="•"/>
            </a:pPr>
            <a:r>
              <a:rPr lang="en-US" sz="2200" b="0" i="0" dirty="0">
                <a:solidFill>
                  <a:srgbClr val="333333"/>
                </a:solidFill>
                <a:effectLst/>
                <a:latin typeface="+mn-lt"/>
              </a:rPr>
              <a:t>A network-level session hijacking where the attacker sends </a:t>
            </a:r>
            <a:r>
              <a:rPr lang="en-US" sz="2200" b="0" i="0" dirty="0">
                <a:solidFill>
                  <a:srgbClr val="FF0000"/>
                </a:solidFill>
                <a:effectLst/>
                <a:latin typeface="+mn-lt"/>
              </a:rPr>
              <a:t>forged server reply</a:t>
            </a:r>
            <a:r>
              <a:rPr lang="en-US" sz="2200" b="0" i="0" dirty="0">
                <a:solidFill>
                  <a:srgbClr val="333333"/>
                </a:solidFill>
                <a:effectLst/>
                <a:latin typeface="+mn-lt"/>
              </a:rPr>
              <a:t> to a victim's UDP request before the intended server replies to it.</a:t>
            </a:r>
          </a:p>
          <a:p>
            <a:pPr marL="285750" indent="-285750" algn="just">
              <a:buFont typeface="Arial" panose="020B0604020202020204" pitchFamily="34" charset="0"/>
              <a:buChar char="•"/>
            </a:pPr>
            <a:r>
              <a:rPr lang="en-US" sz="2200" b="0" i="0" dirty="0">
                <a:solidFill>
                  <a:srgbClr val="333333"/>
                </a:solidFill>
                <a:effectLst/>
                <a:latin typeface="+mn-lt"/>
              </a:rPr>
              <a:t>The attacker uses </a:t>
            </a:r>
            <a:r>
              <a:rPr lang="en-US" sz="2200" b="0" i="0" dirty="0">
                <a:solidFill>
                  <a:srgbClr val="FF0000"/>
                </a:solidFill>
                <a:effectLst/>
                <a:latin typeface="+mn-lt"/>
              </a:rPr>
              <a:t>man-in-the-middle</a:t>
            </a:r>
            <a:r>
              <a:rPr lang="en-US" sz="2200" b="0" i="0" dirty="0">
                <a:solidFill>
                  <a:srgbClr val="333333"/>
                </a:solidFill>
                <a:effectLst/>
                <a:latin typeface="+mn-lt"/>
              </a:rPr>
              <a:t> attack to intercept server's response to the client and sends its own forged reply.</a:t>
            </a:r>
          </a:p>
        </p:txBody>
      </p:sp>
      <p:sp>
        <p:nvSpPr>
          <p:cNvPr id="5" name="TextBox 4">
            <a:extLst>
              <a:ext uri="{FF2B5EF4-FFF2-40B4-BE49-F238E27FC236}">
                <a16:creationId xmlns:a16="http://schemas.microsoft.com/office/drawing/2014/main" id="{CC4AC14C-994B-1411-D3DA-AD53E1E5358D}"/>
              </a:ext>
            </a:extLst>
          </p:cNvPr>
          <p:cNvSpPr txBox="1"/>
          <p:nvPr/>
        </p:nvSpPr>
        <p:spPr>
          <a:xfrm>
            <a:off x="1561097" y="4746269"/>
            <a:ext cx="6228182" cy="707886"/>
          </a:xfrm>
          <a:prstGeom prst="rect">
            <a:avLst/>
          </a:prstGeom>
          <a:noFill/>
        </p:spPr>
        <p:txBody>
          <a:bodyPr wrap="square">
            <a:spAutoFit/>
          </a:bodyPr>
          <a:lstStyle/>
          <a:p>
            <a:pPr algn="l"/>
            <a:r>
              <a:rPr lang="en-US" sz="2000" b="0" i="0" dirty="0">
                <a:effectLst/>
                <a:latin typeface="Helvetica Neue"/>
              </a:rPr>
              <a:t>Note : UDP does not use packet sequencing and synchronizing.</a:t>
            </a:r>
          </a:p>
        </p:txBody>
      </p:sp>
    </p:spTree>
    <p:extLst>
      <p:ext uri="{BB962C8B-B14F-4D97-AF65-F5344CB8AC3E}">
        <p14:creationId xmlns:p14="http://schemas.microsoft.com/office/powerpoint/2010/main" val="40525772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31540861-16FA-7B49-5C57-AEB3E7E776AE}"/>
              </a:ext>
            </a:extLst>
          </p:cNvPr>
          <p:cNvSpPr txBox="1"/>
          <p:nvPr/>
        </p:nvSpPr>
        <p:spPr>
          <a:xfrm>
            <a:off x="623323" y="2028825"/>
            <a:ext cx="7550293" cy="2123658"/>
          </a:xfrm>
          <a:prstGeom prst="rect">
            <a:avLst/>
          </a:prstGeom>
          <a:noFill/>
        </p:spPr>
        <p:txBody>
          <a:bodyPr wrap="square">
            <a:spAutoFit/>
          </a:bodyPr>
          <a:lstStyle/>
          <a:p>
            <a:pPr algn="just"/>
            <a:r>
              <a:rPr lang="en-US" sz="2200" b="1" i="0" dirty="0">
                <a:effectLst/>
                <a:latin typeface="+mn-lt"/>
              </a:rPr>
              <a:t>Blind Hijacking</a:t>
            </a:r>
          </a:p>
          <a:p>
            <a:pPr marL="342900" indent="-342900" algn="just">
              <a:buFont typeface="Arial" panose="020B0604020202020204" pitchFamily="34" charset="0"/>
              <a:buChar char="•"/>
            </a:pPr>
            <a:r>
              <a:rPr lang="en-US" sz="2200" b="0" i="0" dirty="0">
                <a:solidFill>
                  <a:srgbClr val="333333"/>
                </a:solidFill>
                <a:effectLst/>
                <a:latin typeface="+mn-lt"/>
              </a:rPr>
              <a:t>The attacker can inject the </a:t>
            </a:r>
            <a:r>
              <a:rPr lang="en-US" sz="2200" b="0" i="0" dirty="0">
                <a:solidFill>
                  <a:srgbClr val="FF0000"/>
                </a:solidFill>
                <a:effectLst/>
                <a:latin typeface="+mn-lt"/>
              </a:rPr>
              <a:t>malicious data or commands</a:t>
            </a:r>
            <a:r>
              <a:rPr lang="en-US" sz="2200" b="0" i="0" dirty="0">
                <a:solidFill>
                  <a:srgbClr val="333333"/>
                </a:solidFill>
                <a:effectLst/>
                <a:latin typeface="+mn-lt"/>
              </a:rPr>
              <a:t> into the intercepted communications in the TCP session even if the source-routing is disabled.</a:t>
            </a:r>
          </a:p>
          <a:p>
            <a:pPr marL="342900" indent="-342900" algn="just">
              <a:buFont typeface="Arial" panose="020B0604020202020204" pitchFamily="34" charset="0"/>
              <a:buChar char="•"/>
            </a:pPr>
            <a:r>
              <a:rPr lang="en-US" sz="2200" b="0" i="0" dirty="0">
                <a:solidFill>
                  <a:srgbClr val="333333"/>
                </a:solidFill>
                <a:effectLst/>
                <a:latin typeface="+mn-lt"/>
              </a:rPr>
              <a:t>The attacker can send the data or commands but has no </a:t>
            </a:r>
            <a:r>
              <a:rPr lang="en-US" sz="2200" b="0" i="0" dirty="0">
                <a:solidFill>
                  <a:srgbClr val="FF0000"/>
                </a:solidFill>
                <a:effectLst/>
                <a:latin typeface="+mn-lt"/>
              </a:rPr>
              <a:t>access to see the response</a:t>
            </a:r>
            <a:r>
              <a:rPr lang="en-US" sz="2200" b="0" i="0" dirty="0">
                <a:solidFill>
                  <a:srgbClr val="333333"/>
                </a:solidFill>
                <a:effectLst/>
                <a:latin typeface="+mn-lt"/>
              </a:rPr>
              <a:t>. </a:t>
            </a:r>
          </a:p>
        </p:txBody>
      </p:sp>
    </p:spTree>
    <p:extLst>
      <p:ext uri="{BB962C8B-B14F-4D97-AF65-F5344CB8AC3E}">
        <p14:creationId xmlns:p14="http://schemas.microsoft.com/office/powerpoint/2010/main" val="4509753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675" y="2598511"/>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3201013" y="2757588"/>
            <a:ext cx="27647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Countermeasures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Tree>
    <p:extLst>
      <p:ext uri="{BB962C8B-B14F-4D97-AF65-F5344CB8AC3E}">
        <p14:creationId xmlns:p14="http://schemas.microsoft.com/office/powerpoint/2010/main" val="741625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9F2A669E-8344-5E85-1743-6F00C8AB3800}"/>
              </a:ext>
            </a:extLst>
          </p:cNvPr>
          <p:cNvSpPr txBox="1"/>
          <p:nvPr/>
        </p:nvSpPr>
        <p:spPr>
          <a:xfrm>
            <a:off x="1502229" y="1734366"/>
            <a:ext cx="6789703" cy="2800767"/>
          </a:xfrm>
          <a:prstGeom prst="rect">
            <a:avLst/>
          </a:prstGeom>
          <a:noFill/>
        </p:spPr>
        <p:txBody>
          <a:bodyPr wrap="square">
            <a:spAutoFit/>
          </a:bodyPr>
          <a:lstStyle/>
          <a:p>
            <a:pPr algn="just"/>
            <a:r>
              <a:rPr lang="en-US" sz="2200" b="1" i="0" dirty="0">
                <a:solidFill>
                  <a:srgbClr val="333333"/>
                </a:solidFill>
                <a:effectLst/>
                <a:latin typeface="+mn-lt"/>
              </a:rPr>
              <a:t>Countermeasures Session Hijacking </a:t>
            </a:r>
            <a:r>
              <a:rPr lang="en-US" sz="2200" b="1" i="0" dirty="0">
                <a:effectLst/>
                <a:latin typeface="+mn-lt"/>
              </a:rPr>
              <a:t>Detection Methods</a:t>
            </a:r>
          </a:p>
          <a:p>
            <a:pPr marL="800100" lvl="1" indent="-342900" algn="just">
              <a:buFont typeface="Arial" panose="020B0604020202020204" pitchFamily="34" charset="0"/>
              <a:buChar char="•"/>
            </a:pPr>
            <a:r>
              <a:rPr lang="en-US" sz="2200" b="0" i="0" dirty="0">
                <a:solidFill>
                  <a:srgbClr val="0000FF"/>
                </a:solidFill>
                <a:effectLst/>
                <a:latin typeface="+mn-lt"/>
              </a:rPr>
              <a:t>Manual Method</a:t>
            </a:r>
            <a:endParaRPr lang="en-US" sz="2200" b="0" i="0" dirty="0">
              <a:solidFill>
                <a:srgbClr val="333333"/>
              </a:solidFill>
              <a:effectLst/>
              <a:latin typeface="+mn-lt"/>
            </a:endParaRPr>
          </a:p>
          <a:p>
            <a:pPr marL="1257300" lvl="2" indent="-342900" algn="just">
              <a:buFont typeface="Arial" panose="020B0604020202020204" pitchFamily="34" charset="0"/>
              <a:buChar char="•"/>
            </a:pPr>
            <a:r>
              <a:rPr lang="en-US" sz="2200" b="0" i="0" dirty="0">
                <a:solidFill>
                  <a:srgbClr val="333333"/>
                </a:solidFill>
                <a:effectLst/>
                <a:latin typeface="+mn-lt"/>
              </a:rPr>
              <a:t>Using Packet Sniffing Software</a:t>
            </a:r>
          </a:p>
          <a:p>
            <a:pPr marL="1714500" lvl="3" indent="-342900" algn="just">
              <a:buFont typeface="Arial" panose="020B0604020202020204" pitchFamily="34" charset="0"/>
              <a:buChar char="•"/>
            </a:pPr>
            <a:r>
              <a:rPr lang="en-US" sz="2200" b="0" i="0" dirty="0">
                <a:solidFill>
                  <a:srgbClr val="008000"/>
                </a:solidFill>
                <a:effectLst/>
                <a:latin typeface="+mn-lt"/>
              </a:rPr>
              <a:t>Normal Telnet Session</a:t>
            </a:r>
            <a:endParaRPr lang="en-US" sz="2200" b="0" i="0" dirty="0">
              <a:solidFill>
                <a:srgbClr val="333333"/>
              </a:solidFill>
              <a:effectLst/>
              <a:latin typeface="+mn-lt"/>
            </a:endParaRPr>
          </a:p>
          <a:p>
            <a:pPr marL="1714500" lvl="3" indent="-342900" algn="just">
              <a:buFont typeface="Arial" panose="020B0604020202020204" pitchFamily="34" charset="0"/>
              <a:buChar char="•"/>
            </a:pPr>
            <a:r>
              <a:rPr lang="en-US" sz="2200" b="0" i="0" dirty="0">
                <a:solidFill>
                  <a:srgbClr val="008000"/>
                </a:solidFill>
                <a:effectLst/>
                <a:latin typeface="+mn-lt"/>
              </a:rPr>
              <a:t>Forcing an ARP Entry</a:t>
            </a:r>
            <a:endParaRPr lang="en-US" sz="2200" b="0" i="0" dirty="0">
              <a:solidFill>
                <a:srgbClr val="333333"/>
              </a:solidFill>
              <a:effectLst/>
              <a:latin typeface="+mn-lt"/>
            </a:endParaRPr>
          </a:p>
          <a:p>
            <a:pPr marL="800100" lvl="1" indent="-342900" algn="just">
              <a:buFont typeface="Arial" panose="020B0604020202020204" pitchFamily="34" charset="0"/>
              <a:buChar char="•"/>
            </a:pPr>
            <a:r>
              <a:rPr lang="en-US" sz="2200" b="0" i="0" dirty="0">
                <a:solidFill>
                  <a:srgbClr val="0000FF"/>
                </a:solidFill>
                <a:effectLst/>
                <a:latin typeface="+mn-lt"/>
              </a:rPr>
              <a:t>Automatic Method</a:t>
            </a:r>
            <a:endParaRPr lang="en-US" sz="2200" b="0" i="0" dirty="0">
              <a:solidFill>
                <a:srgbClr val="333333"/>
              </a:solidFill>
              <a:effectLst/>
              <a:latin typeface="+mn-lt"/>
            </a:endParaRPr>
          </a:p>
          <a:p>
            <a:pPr marL="1257300" lvl="2" indent="-342900" algn="just">
              <a:buFont typeface="Arial" panose="020B0604020202020204" pitchFamily="34" charset="0"/>
              <a:buChar char="•"/>
            </a:pPr>
            <a:r>
              <a:rPr lang="en-US" sz="2200" b="0" i="0" dirty="0">
                <a:solidFill>
                  <a:srgbClr val="333333"/>
                </a:solidFill>
                <a:effectLst/>
                <a:latin typeface="+mn-lt"/>
              </a:rPr>
              <a:t>Intrusion Detection Systems (IDS)</a:t>
            </a:r>
          </a:p>
          <a:p>
            <a:pPr marL="1257300" lvl="2" indent="-342900" algn="just">
              <a:buFont typeface="Arial" panose="020B0604020202020204" pitchFamily="34" charset="0"/>
              <a:buChar char="•"/>
            </a:pPr>
            <a:r>
              <a:rPr lang="en-US" sz="2200" b="0" i="0" dirty="0">
                <a:solidFill>
                  <a:srgbClr val="333333"/>
                </a:solidFill>
                <a:effectLst/>
                <a:latin typeface="+mn-lt"/>
              </a:rPr>
              <a:t>Intrusion Prevention Systems (IPS)</a:t>
            </a:r>
          </a:p>
        </p:txBody>
      </p:sp>
    </p:spTree>
    <p:extLst>
      <p:ext uri="{BB962C8B-B14F-4D97-AF65-F5344CB8AC3E}">
        <p14:creationId xmlns:p14="http://schemas.microsoft.com/office/powerpoint/2010/main" val="15878123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0FEB5563-A0F2-EE3C-E7EB-61B3F03C615A}"/>
              </a:ext>
            </a:extLst>
          </p:cNvPr>
          <p:cNvSpPr txBox="1"/>
          <p:nvPr/>
        </p:nvSpPr>
        <p:spPr>
          <a:xfrm>
            <a:off x="388791" y="1585932"/>
            <a:ext cx="7635535" cy="3477875"/>
          </a:xfrm>
          <a:prstGeom prst="rect">
            <a:avLst/>
          </a:prstGeom>
          <a:noFill/>
        </p:spPr>
        <p:txBody>
          <a:bodyPr wrap="square">
            <a:spAutoFit/>
          </a:bodyPr>
          <a:lstStyle/>
          <a:p>
            <a:pPr algn="just"/>
            <a:r>
              <a:rPr lang="en-US" sz="2000" b="1" i="0" dirty="0">
                <a:solidFill>
                  <a:srgbClr val="333333"/>
                </a:solidFill>
                <a:effectLst/>
                <a:latin typeface="Helvetica Neue"/>
              </a:rPr>
              <a:t>Protecting against </a:t>
            </a:r>
            <a:r>
              <a:rPr lang="en-US" sz="2000" b="1" i="0" dirty="0">
                <a:effectLst/>
                <a:latin typeface="Helvetica Neue"/>
              </a:rPr>
              <a:t>Session Hijacking</a:t>
            </a:r>
          </a:p>
          <a:p>
            <a:pPr marL="342900" indent="-342900" algn="just">
              <a:buFont typeface="Arial" panose="020B0604020202020204" pitchFamily="34" charset="0"/>
              <a:buChar char="•"/>
            </a:pPr>
            <a:r>
              <a:rPr lang="en-US" sz="2000" b="0" i="0" dirty="0">
                <a:solidFill>
                  <a:srgbClr val="333333"/>
                </a:solidFill>
                <a:effectLst/>
                <a:latin typeface="Helvetica Neue"/>
              </a:rPr>
              <a:t>Use </a:t>
            </a:r>
            <a:r>
              <a:rPr lang="en-US" sz="2000" b="0" i="0" dirty="0">
                <a:solidFill>
                  <a:srgbClr val="FF0000"/>
                </a:solidFill>
                <a:effectLst/>
                <a:latin typeface="Helvetica Neue"/>
              </a:rPr>
              <a:t>Secure Shell (SSH)</a:t>
            </a:r>
            <a:r>
              <a:rPr lang="en-US" sz="2000" b="0" i="0" dirty="0">
                <a:solidFill>
                  <a:srgbClr val="333333"/>
                </a:solidFill>
                <a:effectLst/>
                <a:latin typeface="Helvetica Neue"/>
              </a:rPr>
              <a:t> to create a secure communication channel.</a:t>
            </a:r>
          </a:p>
          <a:p>
            <a:pPr marL="342900" indent="-342900" algn="just">
              <a:buFont typeface="Arial" panose="020B0604020202020204" pitchFamily="34" charset="0"/>
              <a:buChar char="•"/>
            </a:pPr>
            <a:r>
              <a:rPr lang="en-US" sz="2000" b="0" i="0" dirty="0">
                <a:solidFill>
                  <a:srgbClr val="333333"/>
                </a:solidFill>
                <a:effectLst/>
                <a:latin typeface="Helvetica Neue"/>
              </a:rPr>
              <a:t>Pass the </a:t>
            </a:r>
            <a:r>
              <a:rPr lang="en-US" sz="2000" b="0" i="0" dirty="0">
                <a:solidFill>
                  <a:srgbClr val="FF0000"/>
                </a:solidFill>
                <a:effectLst/>
                <a:latin typeface="Helvetica Neue"/>
              </a:rPr>
              <a:t>authentication cookies</a:t>
            </a:r>
            <a:r>
              <a:rPr lang="en-US" sz="2000" b="0" i="0" dirty="0">
                <a:solidFill>
                  <a:srgbClr val="333333"/>
                </a:solidFill>
                <a:effectLst/>
                <a:latin typeface="Helvetica Neue"/>
              </a:rPr>
              <a:t> over HTTPS connection.</a:t>
            </a:r>
          </a:p>
          <a:p>
            <a:pPr marL="342900" indent="-342900" algn="just">
              <a:buFont typeface="Arial" panose="020B0604020202020204" pitchFamily="34" charset="0"/>
              <a:buChar char="•"/>
            </a:pPr>
            <a:r>
              <a:rPr lang="en-US" sz="2000" b="0" i="0" dirty="0">
                <a:solidFill>
                  <a:srgbClr val="333333"/>
                </a:solidFill>
                <a:effectLst/>
                <a:latin typeface="Helvetica Neue"/>
              </a:rPr>
              <a:t>Implement the </a:t>
            </a:r>
            <a:r>
              <a:rPr lang="en-US" sz="2000" b="0" i="0" dirty="0">
                <a:solidFill>
                  <a:srgbClr val="FF0000"/>
                </a:solidFill>
                <a:effectLst/>
                <a:latin typeface="Helvetica Neue"/>
              </a:rPr>
              <a:t>log-out functionality</a:t>
            </a:r>
            <a:r>
              <a:rPr lang="en-US" sz="2000" b="0" i="0" dirty="0">
                <a:solidFill>
                  <a:srgbClr val="333333"/>
                </a:solidFill>
                <a:effectLst/>
                <a:latin typeface="Helvetica Neue"/>
              </a:rPr>
              <a:t> for user to end the session.</a:t>
            </a:r>
          </a:p>
          <a:p>
            <a:pPr marL="342900" indent="-342900" algn="just">
              <a:buFont typeface="Arial" panose="020B0604020202020204" pitchFamily="34" charset="0"/>
              <a:buChar char="•"/>
            </a:pPr>
            <a:r>
              <a:rPr lang="en-US" sz="2000" b="0" i="0" dirty="0">
                <a:solidFill>
                  <a:srgbClr val="333333"/>
                </a:solidFill>
                <a:effectLst/>
                <a:latin typeface="Helvetica Neue"/>
              </a:rPr>
              <a:t>Generate the </a:t>
            </a:r>
            <a:r>
              <a:rPr lang="en-US" sz="2000" b="0" i="0" dirty="0">
                <a:solidFill>
                  <a:srgbClr val="FF0000"/>
                </a:solidFill>
                <a:effectLst/>
                <a:latin typeface="Helvetica Neue"/>
              </a:rPr>
              <a:t>session ID</a:t>
            </a:r>
            <a:r>
              <a:rPr lang="en-US" sz="2000" b="0" i="0" dirty="0">
                <a:solidFill>
                  <a:srgbClr val="333333"/>
                </a:solidFill>
                <a:effectLst/>
                <a:latin typeface="Helvetica Neue"/>
              </a:rPr>
              <a:t> after successful login and accept sessions IDs generated by server only.</a:t>
            </a:r>
          </a:p>
          <a:p>
            <a:pPr marL="342900" indent="-342900" algn="just">
              <a:buFont typeface="Arial" panose="020B0604020202020204" pitchFamily="34" charset="0"/>
              <a:buChar char="•"/>
            </a:pPr>
            <a:r>
              <a:rPr lang="en-US" sz="2000" b="0" i="0" dirty="0">
                <a:solidFill>
                  <a:srgbClr val="333333"/>
                </a:solidFill>
                <a:effectLst/>
                <a:latin typeface="Helvetica Neue"/>
              </a:rPr>
              <a:t>Ensure data in transit is </a:t>
            </a:r>
            <a:r>
              <a:rPr lang="en-US" sz="2000" b="0" i="0" dirty="0">
                <a:solidFill>
                  <a:srgbClr val="FF0000"/>
                </a:solidFill>
                <a:effectLst/>
                <a:latin typeface="Helvetica Neue"/>
              </a:rPr>
              <a:t>encrypted</a:t>
            </a:r>
            <a:r>
              <a:rPr lang="en-US" sz="2000" b="0" i="0" dirty="0">
                <a:solidFill>
                  <a:srgbClr val="333333"/>
                </a:solidFill>
                <a:effectLst/>
                <a:latin typeface="Helvetica Neue"/>
              </a:rPr>
              <a:t> and implement </a:t>
            </a:r>
            <a:r>
              <a:rPr lang="en-US" sz="2000" b="0" i="0" dirty="0">
                <a:solidFill>
                  <a:srgbClr val="FF0000"/>
                </a:solidFill>
                <a:effectLst/>
                <a:latin typeface="Helvetica Neue"/>
              </a:rPr>
              <a:t>defense-in-depth</a:t>
            </a:r>
            <a:r>
              <a:rPr lang="en-US" sz="2000" b="0" i="0" dirty="0">
                <a:solidFill>
                  <a:srgbClr val="333333"/>
                </a:solidFill>
                <a:effectLst/>
                <a:latin typeface="Helvetica Neue"/>
              </a:rPr>
              <a:t> mechanism.</a:t>
            </a:r>
          </a:p>
          <a:p>
            <a:pPr marL="342900" indent="-342900" algn="just">
              <a:buFont typeface="Arial" panose="020B0604020202020204" pitchFamily="34" charset="0"/>
              <a:buChar char="•"/>
            </a:pPr>
            <a:r>
              <a:rPr lang="en-US" sz="2000" b="0" i="0" dirty="0">
                <a:solidFill>
                  <a:srgbClr val="333333"/>
                </a:solidFill>
                <a:effectLst/>
                <a:latin typeface="Helvetica Neue"/>
              </a:rPr>
              <a:t>Use </a:t>
            </a:r>
            <a:r>
              <a:rPr lang="en-US" sz="2000" b="0" i="0" dirty="0">
                <a:solidFill>
                  <a:srgbClr val="FF0000"/>
                </a:solidFill>
                <a:effectLst/>
                <a:latin typeface="Helvetica Neue"/>
              </a:rPr>
              <a:t>string</a:t>
            </a:r>
            <a:r>
              <a:rPr lang="en-US" sz="2000" b="0" i="0" dirty="0">
                <a:solidFill>
                  <a:srgbClr val="333333"/>
                </a:solidFill>
                <a:effectLst/>
                <a:latin typeface="Helvetica Neue"/>
              </a:rPr>
              <a:t> or </a:t>
            </a:r>
            <a:r>
              <a:rPr lang="en-US" sz="2000" b="0" i="0" dirty="0">
                <a:solidFill>
                  <a:srgbClr val="FF0000"/>
                </a:solidFill>
                <a:effectLst/>
                <a:latin typeface="Helvetica Neue"/>
              </a:rPr>
              <a:t>long random number</a:t>
            </a:r>
            <a:r>
              <a:rPr lang="en-US" sz="2000" b="0" i="0" dirty="0">
                <a:solidFill>
                  <a:srgbClr val="333333"/>
                </a:solidFill>
                <a:effectLst/>
                <a:latin typeface="Helvetica Neue"/>
              </a:rPr>
              <a:t> as a session key.</a:t>
            </a:r>
          </a:p>
          <a:p>
            <a:pPr marL="342900" indent="-342900" algn="just">
              <a:buFont typeface="Arial" panose="020B0604020202020204" pitchFamily="34" charset="0"/>
              <a:buChar char="•"/>
            </a:pPr>
            <a:r>
              <a:rPr lang="en-US" sz="2000" b="0" i="0" dirty="0">
                <a:solidFill>
                  <a:srgbClr val="333333"/>
                </a:solidFill>
                <a:effectLst/>
                <a:latin typeface="Helvetica Neue"/>
              </a:rPr>
              <a:t>Use different </a:t>
            </a:r>
            <a:r>
              <a:rPr lang="en-US" sz="2000" b="0" i="0" dirty="0">
                <a:solidFill>
                  <a:srgbClr val="FF0000"/>
                </a:solidFill>
                <a:effectLst/>
                <a:latin typeface="Helvetica Neue"/>
              </a:rPr>
              <a:t>user name</a:t>
            </a:r>
            <a:r>
              <a:rPr lang="en-US" sz="2000" b="0" i="0" dirty="0">
                <a:solidFill>
                  <a:srgbClr val="333333"/>
                </a:solidFill>
                <a:effectLst/>
                <a:latin typeface="Helvetica Neue"/>
              </a:rPr>
              <a:t> and </a:t>
            </a:r>
            <a:r>
              <a:rPr lang="en-US" sz="2000" b="0" i="0" dirty="0">
                <a:solidFill>
                  <a:srgbClr val="FF0000"/>
                </a:solidFill>
                <a:effectLst/>
                <a:latin typeface="Helvetica Neue"/>
              </a:rPr>
              <a:t>passwords</a:t>
            </a:r>
            <a:r>
              <a:rPr lang="en-US" sz="2000" b="0" i="0" dirty="0">
                <a:solidFill>
                  <a:srgbClr val="333333"/>
                </a:solidFill>
                <a:effectLst/>
                <a:latin typeface="Helvetica Neue"/>
              </a:rPr>
              <a:t> for different accounts.</a:t>
            </a:r>
          </a:p>
        </p:txBody>
      </p:sp>
    </p:spTree>
    <p:extLst>
      <p:ext uri="{BB962C8B-B14F-4D97-AF65-F5344CB8AC3E}">
        <p14:creationId xmlns:p14="http://schemas.microsoft.com/office/powerpoint/2010/main" val="37144938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0FEB5563-A0F2-EE3C-E7EB-61B3F03C615A}"/>
              </a:ext>
            </a:extLst>
          </p:cNvPr>
          <p:cNvSpPr txBox="1"/>
          <p:nvPr/>
        </p:nvSpPr>
        <p:spPr>
          <a:xfrm>
            <a:off x="365176" y="1961445"/>
            <a:ext cx="7799110" cy="2800767"/>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solidFill>
                  <a:srgbClr val="333333"/>
                </a:solidFill>
                <a:effectLst/>
                <a:latin typeface="Helvetica Neue"/>
              </a:rPr>
              <a:t>Implement </a:t>
            </a:r>
            <a:r>
              <a:rPr lang="en-US" sz="2200" b="0" i="0" dirty="0">
                <a:solidFill>
                  <a:srgbClr val="FF0000"/>
                </a:solidFill>
                <a:effectLst/>
                <a:latin typeface="Helvetica Neue"/>
              </a:rPr>
              <a:t>timeout()</a:t>
            </a:r>
            <a:r>
              <a:rPr lang="en-US" sz="2200" b="0" i="0" dirty="0">
                <a:solidFill>
                  <a:srgbClr val="333333"/>
                </a:solidFill>
                <a:effectLst/>
                <a:latin typeface="Helvetica Neue"/>
              </a:rPr>
              <a:t> to destroy the session when expired.</a:t>
            </a:r>
          </a:p>
          <a:p>
            <a:pPr marL="342900" indent="-342900" algn="just">
              <a:buFont typeface="Arial" panose="020B0604020202020204" pitchFamily="34" charset="0"/>
              <a:buChar char="•"/>
            </a:pPr>
            <a:r>
              <a:rPr lang="en-US" sz="2200" b="0" i="0" dirty="0">
                <a:solidFill>
                  <a:srgbClr val="333333"/>
                </a:solidFill>
                <a:effectLst/>
                <a:latin typeface="Helvetica Neue"/>
              </a:rPr>
              <a:t>Do not transport session ID in </a:t>
            </a:r>
            <a:r>
              <a:rPr lang="en-US" sz="2200" b="0" i="0" dirty="0">
                <a:solidFill>
                  <a:srgbClr val="FF0000"/>
                </a:solidFill>
                <a:effectLst/>
                <a:latin typeface="Helvetica Neue"/>
              </a:rPr>
              <a:t>query string</a:t>
            </a:r>
            <a:r>
              <a:rPr lang="en-US" sz="2200" b="0" i="0" dirty="0">
                <a:solidFill>
                  <a:srgbClr val="333333"/>
                </a:solidFill>
                <a:effectLst/>
                <a:latin typeface="Helvetica Neue"/>
              </a:rPr>
              <a:t>.</a:t>
            </a:r>
          </a:p>
          <a:p>
            <a:pPr marL="342900" indent="-342900" algn="just">
              <a:buFont typeface="Arial" panose="020B0604020202020204" pitchFamily="34" charset="0"/>
              <a:buChar char="•"/>
            </a:pPr>
            <a:r>
              <a:rPr lang="en-US" sz="2200" b="0" i="0" dirty="0">
                <a:solidFill>
                  <a:srgbClr val="333333"/>
                </a:solidFill>
                <a:effectLst/>
                <a:latin typeface="Helvetica Neue"/>
              </a:rPr>
              <a:t>Ensure </a:t>
            </a:r>
            <a:r>
              <a:rPr lang="en-US" sz="2200" b="0" i="0" dirty="0">
                <a:solidFill>
                  <a:srgbClr val="FF0000"/>
                </a:solidFill>
                <a:effectLst/>
                <a:latin typeface="Helvetica Neue"/>
              </a:rPr>
              <a:t>client-side</a:t>
            </a:r>
            <a:r>
              <a:rPr lang="en-US" sz="2200" b="0" i="0" dirty="0">
                <a:solidFill>
                  <a:srgbClr val="333333"/>
                </a:solidFill>
                <a:effectLst/>
                <a:latin typeface="Helvetica Neue"/>
              </a:rPr>
              <a:t> and </a:t>
            </a:r>
            <a:r>
              <a:rPr lang="en-US" sz="2200" b="0" i="0" dirty="0">
                <a:solidFill>
                  <a:srgbClr val="FF0000"/>
                </a:solidFill>
                <a:effectLst/>
                <a:latin typeface="Helvetica Neue"/>
              </a:rPr>
              <a:t>server-side</a:t>
            </a:r>
            <a:r>
              <a:rPr lang="en-US" sz="2200" b="0" i="0" dirty="0">
                <a:solidFill>
                  <a:srgbClr val="333333"/>
                </a:solidFill>
                <a:effectLst/>
                <a:latin typeface="Helvetica Neue"/>
              </a:rPr>
              <a:t> protection software are in active state and up to date.</a:t>
            </a:r>
          </a:p>
          <a:p>
            <a:pPr marL="342900" indent="-342900" algn="just">
              <a:buFont typeface="Arial" panose="020B0604020202020204" pitchFamily="34" charset="0"/>
              <a:buChar char="•"/>
            </a:pPr>
            <a:r>
              <a:rPr lang="en-US" sz="2200" b="0" i="0" dirty="0">
                <a:solidFill>
                  <a:srgbClr val="333333"/>
                </a:solidFill>
                <a:effectLst/>
                <a:latin typeface="Helvetica Neue"/>
              </a:rPr>
              <a:t>Use strong </a:t>
            </a:r>
            <a:r>
              <a:rPr lang="en-US" sz="2200" b="0" i="0" dirty="0">
                <a:solidFill>
                  <a:srgbClr val="FF0000"/>
                </a:solidFill>
                <a:effectLst/>
                <a:latin typeface="Helvetica Neue"/>
              </a:rPr>
              <a:t>authentication</a:t>
            </a:r>
            <a:r>
              <a:rPr lang="en-US" sz="2200" b="0" i="0" dirty="0">
                <a:solidFill>
                  <a:srgbClr val="333333"/>
                </a:solidFill>
                <a:effectLst/>
                <a:latin typeface="Helvetica Neue"/>
              </a:rPr>
              <a:t> (like Kerberos) or peer-to-peer VPN's.</a:t>
            </a:r>
          </a:p>
          <a:p>
            <a:pPr marL="342900" indent="-342900" algn="just">
              <a:buFont typeface="Arial" panose="020B0604020202020204" pitchFamily="34" charset="0"/>
              <a:buChar char="•"/>
            </a:pPr>
            <a:r>
              <a:rPr lang="en-US" sz="2200" b="0" i="0" dirty="0">
                <a:solidFill>
                  <a:srgbClr val="333333"/>
                </a:solidFill>
                <a:effectLst/>
                <a:latin typeface="Helvetica Neue"/>
              </a:rPr>
              <a:t>Configure the appropriate </a:t>
            </a:r>
            <a:r>
              <a:rPr lang="en-US" sz="2200" b="0" i="0" dirty="0">
                <a:solidFill>
                  <a:srgbClr val="FF0000"/>
                </a:solidFill>
                <a:effectLst/>
                <a:latin typeface="Helvetica Neue"/>
              </a:rPr>
              <a:t>internal</a:t>
            </a:r>
            <a:r>
              <a:rPr lang="en-US" sz="2200" b="0" i="0" dirty="0">
                <a:solidFill>
                  <a:srgbClr val="333333"/>
                </a:solidFill>
                <a:effectLst/>
                <a:latin typeface="Helvetica Neue"/>
              </a:rPr>
              <a:t> and </a:t>
            </a:r>
            <a:r>
              <a:rPr lang="en-US" sz="2200" b="0" i="0" dirty="0">
                <a:solidFill>
                  <a:srgbClr val="FF0000"/>
                </a:solidFill>
                <a:effectLst/>
                <a:latin typeface="Helvetica Neue"/>
              </a:rPr>
              <a:t>external spoof rules</a:t>
            </a:r>
            <a:r>
              <a:rPr lang="en-US" sz="2200" b="0" i="0" dirty="0">
                <a:solidFill>
                  <a:srgbClr val="333333"/>
                </a:solidFill>
                <a:effectLst/>
                <a:latin typeface="Helvetica Neue"/>
              </a:rPr>
              <a:t> on gateways.</a:t>
            </a:r>
          </a:p>
        </p:txBody>
      </p:sp>
    </p:spTree>
    <p:extLst>
      <p:ext uri="{BB962C8B-B14F-4D97-AF65-F5344CB8AC3E}">
        <p14:creationId xmlns:p14="http://schemas.microsoft.com/office/powerpoint/2010/main" val="9762967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A593BCDA-F5A1-D2EB-AA0E-8DBC0B715006}"/>
              </a:ext>
            </a:extLst>
          </p:cNvPr>
          <p:cNvSpPr txBox="1"/>
          <p:nvPr/>
        </p:nvSpPr>
        <p:spPr>
          <a:xfrm>
            <a:off x="523876" y="1720840"/>
            <a:ext cx="7285846" cy="3477875"/>
          </a:xfrm>
          <a:prstGeom prst="rect">
            <a:avLst/>
          </a:prstGeom>
          <a:noFill/>
        </p:spPr>
        <p:txBody>
          <a:bodyPr wrap="square">
            <a:spAutoFit/>
          </a:bodyPr>
          <a:lstStyle/>
          <a:p>
            <a:pPr algn="just"/>
            <a:r>
              <a:rPr lang="en-US" sz="2000" b="1" i="0" dirty="0">
                <a:effectLst/>
                <a:latin typeface="Helvetica Neue"/>
              </a:rPr>
              <a:t>Methods to Prevent Session Hijacking: To be Followed by Web Developers</a:t>
            </a:r>
          </a:p>
          <a:p>
            <a:pPr marL="342900" indent="-342900" algn="just">
              <a:buFont typeface="Arial" panose="020B0604020202020204" pitchFamily="34" charset="0"/>
              <a:buChar char="•"/>
            </a:pPr>
            <a:r>
              <a:rPr lang="en-US" sz="2000" b="0" i="0" dirty="0">
                <a:effectLst/>
                <a:latin typeface="Helvetica Neue"/>
              </a:rPr>
              <a:t>Create session IDs with lengthy strings or random number so that it is difficult for an attacker to guess a valid session IDs.</a:t>
            </a:r>
          </a:p>
          <a:p>
            <a:pPr marL="342900" indent="-342900" algn="just">
              <a:buFont typeface="Arial" panose="020B0604020202020204" pitchFamily="34" charset="0"/>
              <a:buChar char="•"/>
            </a:pPr>
            <a:r>
              <a:rPr lang="en-US" sz="2000" b="0" i="0" dirty="0">
                <a:effectLst/>
                <a:latin typeface="Helvetica Neue"/>
              </a:rPr>
              <a:t>Regenerate the session ID after a successful login to prevent session fixation attack.</a:t>
            </a:r>
          </a:p>
          <a:p>
            <a:pPr marL="342900" indent="-342900" algn="just">
              <a:buFont typeface="Arial" panose="020B0604020202020204" pitchFamily="34" charset="0"/>
              <a:buChar char="•"/>
            </a:pPr>
            <a:r>
              <a:rPr lang="en-US" sz="2000" b="0" i="0" dirty="0">
                <a:effectLst/>
                <a:latin typeface="Helvetica Neue"/>
              </a:rPr>
              <a:t>Encrypt the data and session key that is transferred between the user and the web servers.</a:t>
            </a:r>
          </a:p>
          <a:p>
            <a:pPr marL="342900" indent="-342900" algn="just">
              <a:buFont typeface="Arial" panose="020B0604020202020204" pitchFamily="34" charset="0"/>
              <a:buChar char="•"/>
            </a:pPr>
            <a:r>
              <a:rPr lang="en-US" sz="2000" b="0" i="0" dirty="0">
                <a:effectLst/>
                <a:latin typeface="Helvetica Neue"/>
              </a:rPr>
              <a:t>Expire the session as soon as the user logs out.</a:t>
            </a:r>
          </a:p>
          <a:p>
            <a:pPr marL="342900" indent="-342900" algn="just">
              <a:buFont typeface="Arial" panose="020B0604020202020204" pitchFamily="34" charset="0"/>
              <a:buChar char="•"/>
            </a:pPr>
            <a:r>
              <a:rPr lang="en-US" sz="2000" b="0" i="0" dirty="0">
                <a:effectLst/>
                <a:latin typeface="Helvetica Neue"/>
              </a:rPr>
              <a:t>Reduce the life span of a session or a cookie.</a:t>
            </a:r>
          </a:p>
        </p:txBody>
      </p:sp>
    </p:spTree>
    <p:extLst>
      <p:ext uri="{BB962C8B-B14F-4D97-AF65-F5344CB8AC3E}">
        <p14:creationId xmlns:p14="http://schemas.microsoft.com/office/powerpoint/2010/main" val="2188739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770B775C-3A0B-6DEB-B262-41F013720791}"/>
              </a:ext>
            </a:extLst>
          </p:cNvPr>
          <p:cNvSpPr txBox="1"/>
          <p:nvPr/>
        </p:nvSpPr>
        <p:spPr>
          <a:xfrm>
            <a:off x="225637" y="1844163"/>
            <a:ext cx="8283881" cy="4093428"/>
          </a:xfrm>
          <a:prstGeom prst="rect">
            <a:avLst/>
          </a:prstGeom>
          <a:noFill/>
        </p:spPr>
        <p:txBody>
          <a:bodyPr wrap="square">
            <a:spAutoFit/>
          </a:bodyPr>
          <a:lstStyle/>
          <a:p>
            <a:pPr algn="just"/>
            <a:r>
              <a:rPr lang="en-US" sz="2000" b="1" i="0" dirty="0">
                <a:effectLst/>
                <a:latin typeface="Helvetica Neue"/>
              </a:rPr>
              <a:t>Methods to Prevent Session Hijacking: To be Followed by Web Users</a:t>
            </a:r>
          </a:p>
          <a:p>
            <a:pPr marL="342900" indent="-342900" algn="just">
              <a:buFont typeface="Arial" panose="020B0604020202020204" pitchFamily="34" charset="0"/>
              <a:buChar char="•"/>
            </a:pPr>
            <a:r>
              <a:rPr lang="en-US" sz="2000" b="0" i="0" dirty="0">
                <a:effectLst/>
                <a:latin typeface="Helvetica Neue"/>
              </a:rPr>
              <a:t>Do not click on the links that are received through mails.</a:t>
            </a:r>
          </a:p>
          <a:p>
            <a:pPr marL="342900" indent="-342900" algn="just">
              <a:buFont typeface="Arial" panose="020B0604020202020204" pitchFamily="34" charset="0"/>
              <a:buChar char="•"/>
            </a:pPr>
            <a:r>
              <a:rPr lang="en-US" sz="2000" b="0" i="0" dirty="0">
                <a:effectLst/>
                <a:latin typeface="Helvetica Neue"/>
              </a:rPr>
              <a:t>Use Firewalls to prevent the malicious content from entering the network.</a:t>
            </a:r>
          </a:p>
          <a:p>
            <a:pPr marL="342900" indent="-342900" algn="just">
              <a:buFont typeface="Arial" panose="020B0604020202020204" pitchFamily="34" charset="0"/>
              <a:buChar char="•"/>
            </a:pPr>
            <a:r>
              <a:rPr lang="en-US" sz="2000" b="0" i="0" dirty="0">
                <a:effectLst/>
                <a:latin typeface="Helvetica Neue"/>
              </a:rPr>
              <a:t>Use firewall and browser settings to restrict cookies.</a:t>
            </a:r>
          </a:p>
          <a:p>
            <a:pPr marL="342900" indent="-342900" algn="just">
              <a:buFont typeface="Arial" panose="020B0604020202020204" pitchFamily="34" charset="0"/>
              <a:buChar char="•"/>
            </a:pPr>
            <a:r>
              <a:rPr lang="en-US" sz="2000" b="0" i="0" dirty="0">
                <a:effectLst/>
                <a:latin typeface="Helvetica Neue"/>
              </a:rPr>
              <a:t>Make sure that the website is certified by the certifying authorities.</a:t>
            </a:r>
          </a:p>
          <a:p>
            <a:pPr marL="342900" indent="-342900" algn="just">
              <a:buFont typeface="Arial" panose="020B0604020202020204" pitchFamily="34" charset="0"/>
              <a:buChar char="•"/>
            </a:pPr>
            <a:r>
              <a:rPr lang="en-US" sz="2000" b="0" i="0" dirty="0">
                <a:effectLst/>
                <a:latin typeface="Helvetica Neue"/>
              </a:rPr>
              <a:t>Make sure you clear history, offline content, and cookies from your browser after every confidential and sensitive transaction.</a:t>
            </a:r>
          </a:p>
          <a:p>
            <a:pPr marL="342900" indent="-342900" algn="just">
              <a:buFont typeface="Arial" panose="020B0604020202020204" pitchFamily="34" charset="0"/>
              <a:buChar char="•"/>
            </a:pPr>
            <a:r>
              <a:rPr lang="en-US" sz="2000" b="0" i="0" dirty="0">
                <a:effectLst/>
                <a:latin typeface="Helvetica Neue"/>
              </a:rPr>
              <a:t>Prefer https, a secure transmission, rather than http when transmitting sensitive and confidential data.</a:t>
            </a:r>
          </a:p>
          <a:p>
            <a:pPr marL="342900" indent="-342900" algn="just">
              <a:buFont typeface="Arial" panose="020B0604020202020204" pitchFamily="34" charset="0"/>
              <a:buChar char="•"/>
            </a:pPr>
            <a:r>
              <a:rPr lang="en-US" sz="2000" b="0" i="0" dirty="0">
                <a:effectLst/>
                <a:latin typeface="Helvetica Neue"/>
              </a:rPr>
              <a:t>Logout from the browser by clicking on logout button instead of closing the browser.</a:t>
            </a:r>
          </a:p>
        </p:txBody>
      </p:sp>
    </p:spTree>
    <p:extLst>
      <p:ext uri="{BB962C8B-B14F-4D97-AF65-F5344CB8AC3E}">
        <p14:creationId xmlns:p14="http://schemas.microsoft.com/office/powerpoint/2010/main" val="26437884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670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Session Hijacking</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3" name="TextBox 2">
            <a:extLst>
              <a:ext uri="{FF2B5EF4-FFF2-40B4-BE49-F238E27FC236}">
                <a16:creationId xmlns:a16="http://schemas.microsoft.com/office/drawing/2014/main" id="{8F55B185-B54A-6B0B-8E1D-90D74B5A9AF4}"/>
              </a:ext>
            </a:extLst>
          </p:cNvPr>
          <p:cNvSpPr txBox="1"/>
          <p:nvPr/>
        </p:nvSpPr>
        <p:spPr>
          <a:xfrm>
            <a:off x="523875" y="1508017"/>
            <a:ext cx="7497179" cy="646331"/>
          </a:xfrm>
          <a:prstGeom prst="rect">
            <a:avLst/>
          </a:prstGeom>
          <a:noFill/>
        </p:spPr>
        <p:txBody>
          <a:bodyPr wrap="square">
            <a:spAutoFit/>
          </a:bodyPr>
          <a:lstStyle/>
          <a:p>
            <a:pPr algn="l"/>
            <a:r>
              <a:rPr lang="en-US" b="1" i="0" dirty="0">
                <a:effectLst/>
                <a:latin typeface="Helvetica Neue"/>
              </a:rPr>
              <a:t>Approaches Vulnerable to Session Hijacking and their Preventative Solutions</a:t>
            </a:r>
          </a:p>
        </p:txBody>
      </p:sp>
      <p:graphicFrame>
        <p:nvGraphicFramePr>
          <p:cNvPr id="4" name="Table 3">
            <a:extLst>
              <a:ext uri="{FF2B5EF4-FFF2-40B4-BE49-F238E27FC236}">
                <a16:creationId xmlns:a16="http://schemas.microsoft.com/office/drawing/2014/main" id="{ED4FD921-003E-918A-99C2-350B3824FE9B}"/>
              </a:ext>
            </a:extLst>
          </p:cNvPr>
          <p:cNvGraphicFramePr>
            <a:graphicFrameLocks noGrp="1"/>
          </p:cNvGraphicFramePr>
          <p:nvPr/>
        </p:nvGraphicFramePr>
        <p:xfrm>
          <a:off x="342915" y="2154348"/>
          <a:ext cx="8278797" cy="4561190"/>
        </p:xfrm>
        <a:graphic>
          <a:graphicData uri="http://schemas.openxmlformats.org/drawingml/2006/table">
            <a:tbl>
              <a:tblPr/>
              <a:tblGrid>
                <a:gridCol w="2007146">
                  <a:extLst>
                    <a:ext uri="{9D8B030D-6E8A-4147-A177-3AD203B41FA5}">
                      <a16:colId xmlns:a16="http://schemas.microsoft.com/office/drawing/2014/main" val="2210902607"/>
                    </a:ext>
                  </a:extLst>
                </a:gridCol>
                <a:gridCol w="2219509">
                  <a:extLst>
                    <a:ext uri="{9D8B030D-6E8A-4147-A177-3AD203B41FA5}">
                      <a16:colId xmlns:a16="http://schemas.microsoft.com/office/drawing/2014/main" val="2771502658"/>
                    </a:ext>
                  </a:extLst>
                </a:gridCol>
                <a:gridCol w="4052142">
                  <a:extLst>
                    <a:ext uri="{9D8B030D-6E8A-4147-A177-3AD203B41FA5}">
                      <a16:colId xmlns:a16="http://schemas.microsoft.com/office/drawing/2014/main" val="2834285117"/>
                    </a:ext>
                  </a:extLst>
                </a:gridCol>
              </a:tblGrid>
              <a:tr h="139243">
                <a:tc>
                  <a:txBody>
                    <a:bodyPr/>
                    <a:lstStyle/>
                    <a:p>
                      <a:r>
                        <a:rPr lang="en-US" sz="1600" b="1">
                          <a:effectLst/>
                        </a:rPr>
                        <a:t>Issue</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b="1">
                          <a:effectLst/>
                        </a:rPr>
                        <a:t>Solution</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b="1">
                          <a:effectLst/>
                        </a:rPr>
                        <a:t>Notes</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805852169"/>
                  </a:ext>
                </a:extLst>
              </a:tr>
              <a:tr h="765835">
                <a:tc>
                  <a:txBody>
                    <a:bodyPr/>
                    <a:lstStyle/>
                    <a:p>
                      <a:r>
                        <a:rPr lang="en-US" sz="1600">
                          <a:effectLst/>
                        </a:rPr>
                        <a:t>Telnet, rlogin</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OpenSSH or ssh (Secure Shell)</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It sends encrypted data and makes it difficult for attacker to send the correctly encrypted data if session is hijacked</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765286671"/>
                  </a:ext>
                </a:extLst>
              </a:tr>
              <a:tr h="452539">
                <a:tc>
                  <a:txBody>
                    <a:bodyPr/>
                    <a:lstStyle/>
                    <a:p>
                      <a:r>
                        <a:rPr lang="en-US" sz="1600">
                          <a:effectLst/>
                        </a:rPr>
                        <a:t>FTP</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sFTP</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It reduces the chances of successful hijacking</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577860506"/>
                  </a:ext>
                </a:extLst>
              </a:tr>
              <a:tr h="452539">
                <a:tc>
                  <a:txBody>
                    <a:bodyPr/>
                    <a:lstStyle/>
                    <a:p>
                      <a:r>
                        <a:rPr lang="en-US" sz="1600" dirty="0">
                          <a:effectLst/>
                        </a:rPr>
                        <a:t>HTTP</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SSL (Secure Socket Layer)</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It reduces the chances of successful hijacking</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92906456"/>
                  </a:ext>
                </a:extLst>
              </a:tr>
              <a:tr h="452539">
                <a:tc>
                  <a:txBody>
                    <a:bodyPr/>
                    <a:lstStyle/>
                    <a:p>
                      <a:r>
                        <a:rPr lang="en-US" sz="1600">
                          <a:effectLst/>
                        </a:rPr>
                        <a:t>IP</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IPSec</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It prevents hijacking by securing IP communications</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3775925275"/>
                  </a:ext>
                </a:extLst>
              </a:tr>
              <a:tr h="870268">
                <a:tc>
                  <a:txBody>
                    <a:bodyPr/>
                    <a:lstStyle/>
                    <a:p>
                      <a:r>
                        <a:rPr lang="en-US" sz="1600">
                          <a:effectLst/>
                        </a:rPr>
                        <a:t>Any Remote Connection</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VPN</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Implementing encrypted VPN such as PPTP, L2PT, IPSec, etc. for remote connection prevents session hijacking</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495628799"/>
                  </a:ext>
                </a:extLst>
              </a:tr>
              <a:tr h="661403">
                <a:tc>
                  <a:txBody>
                    <a:bodyPr/>
                    <a:lstStyle/>
                    <a:p>
                      <a:r>
                        <a:rPr lang="en-US" sz="1600">
                          <a:effectLst/>
                        </a:rPr>
                        <a:t>SMB (Server Message Block)</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SMB signing</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tc>
                  <a:txBody>
                    <a:bodyPr/>
                    <a:lstStyle/>
                    <a:p>
                      <a:r>
                        <a:rPr lang="en-US" sz="1600">
                          <a:effectLst/>
                        </a:rPr>
                        <a:t>It improves the security of the SMB protocol and reduces the chances of session hijacking</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8F8F8"/>
                    </a:solidFill>
                  </a:tcPr>
                </a:tc>
                <a:extLst>
                  <a:ext uri="{0D108BD9-81ED-4DB2-BD59-A6C34878D82A}">
                    <a16:rowId xmlns:a16="http://schemas.microsoft.com/office/drawing/2014/main" val="2784398819"/>
                  </a:ext>
                </a:extLst>
              </a:tr>
              <a:tr h="556971">
                <a:tc>
                  <a:txBody>
                    <a:bodyPr/>
                    <a:lstStyle/>
                    <a:p>
                      <a:r>
                        <a:rPr lang="en-US" sz="1600">
                          <a:effectLst/>
                        </a:rPr>
                        <a:t>Hub Network</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a:effectLst/>
                        </a:rPr>
                        <a:t>Switch Network</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r>
                        <a:rPr lang="en-US" sz="1600" dirty="0">
                          <a:effectLst/>
                        </a:rPr>
                        <a:t>It mitigates the risk of ARP spoofing and other session hijacking attacks</a:t>
                      </a:r>
                    </a:p>
                  </a:txBody>
                  <a:tcPr marL="37712" marR="37712" marT="17405" marB="17405"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487513646"/>
                  </a:ext>
                </a:extLst>
              </a:tr>
            </a:tbl>
          </a:graphicData>
        </a:graphic>
      </p:graphicFrame>
    </p:spTree>
    <p:extLst>
      <p:ext uri="{BB962C8B-B14F-4D97-AF65-F5344CB8AC3E}">
        <p14:creationId xmlns:p14="http://schemas.microsoft.com/office/powerpoint/2010/main" val="32935603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675" y="2598511"/>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3201013" y="2757588"/>
            <a:ext cx="21456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Any Question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08</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336DF3-63E3-1690-F860-A3907DE9DEFB}"/>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8" name="Rectangle 7">
            <a:extLst>
              <a:ext uri="{FF2B5EF4-FFF2-40B4-BE49-F238E27FC236}">
                <a16:creationId xmlns:a16="http://schemas.microsoft.com/office/drawing/2014/main" id="{A672350D-851B-391D-D9E3-A54A9C234F90}"/>
              </a:ext>
            </a:extLst>
          </p:cNvPr>
          <p:cNvSpPr>
            <a:spLocks noChangeAspect="1" noChangeArrowheads="1"/>
          </p:cNvSpPr>
          <p:nvPr/>
        </p:nvSpPr>
        <p:spPr bwMode="auto">
          <a:xfrm>
            <a:off x="979713" y="2504280"/>
            <a:ext cx="1322495" cy="132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Tree>
    <p:extLst>
      <p:ext uri="{BB962C8B-B14F-4D97-AF65-F5344CB8AC3E}">
        <p14:creationId xmlns:p14="http://schemas.microsoft.com/office/powerpoint/2010/main" val="948908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3.xml><?xml version="1.0" encoding="utf-8"?>
<ds:datastoreItem xmlns:ds="http://schemas.openxmlformats.org/officeDocument/2006/customXml" ds:itemID="{81D7D76A-57CE-437A-B43A-65768C06DA4E}">
  <ds:schemaRefs>
    <ds:schemaRef ds:uri="http://schemas.microsoft.com/office/2006/documentManagement/types"/>
    <ds:schemaRef ds:uri="http://schemas.openxmlformats.org/package/2006/metadata/core-properties"/>
    <ds:schemaRef ds:uri="http://purl.org/dc/dcmitype/"/>
    <ds:schemaRef ds:uri="aa74b998-7d02-4c65-8afd-3e7cfbd2fccf"/>
    <ds:schemaRef ds:uri="http://schemas.microsoft.com/office/2006/metadata/properties"/>
    <ds:schemaRef ds:uri="http://purl.org/dc/elements/1.1/"/>
    <ds:schemaRef ds:uri="http://purl.org/dc/term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11737</TotalTime>
  <Words>2644</Words>
  <Application>Microsoft Office PowerPoint</Application>
  <PresentationFormat>Widescreen</PresentationFormat>
  <Paragraphs>348</Paragraphs>
  <Slides>43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Calibri</vt:lpstr>
      <vt:lpstr>Calibri Light</vt:lpstr>
      <vt:lpstr>Consolas</vt:lpstr>
      <vt:lpstr>Courier New</vt:lpstr>
      <vt:lpstr>Helvetica</vt:lpstr>
      <vt:lpstr>Helvetica Neue</vt:lpstr>
      <vt:lpstr>Mulish</vt:lpstr>
      <vt:lpstr>Symbol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288</cp:revision>
  <dcterms:created xsi:type="dcterms:W3CDTF">2021-08-03T13:03:26Z</dcterms:created>
  <dcterms:modified xsi:type="dcterms:W3CDTF">2023-03-23T11:38:03Z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