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484" r:id="rId5"/>
    <p:sldId id="501" r:id="rId6"/>
    <p:sldId id="507" r:id="rId7"/>
    <p:sldId id="573" r:id="rId8"/>
    <p:sldId id="508" r:id="rId9"/>
    <p:sldId id="509" r:id="rId10"/>
    <p:sldId id="510" r:id="rId11"/>
    <p:sldId id="512" r:id="rId12"/>
    <p:sldId id="513" r:id="rId13"/>
    <p:sldId id="514" r:id="rId14"/>
    <p:sldId id="515" r:id="rId15"/>
    <p:sldId id="516" r:id="rId16"/>
    <p:sldId id="518" r:id="rId17"/>
    <p:sldId id="519" r:id="rId18"/>
    <p:sldId id="520" r:id="rId19"/>
    <p:sldId id="521" r:id="rId20"/>
    <p:sldId id="522" r:id="rId21"/>
    <p:sldId id="527" r:id="rId22"/>
    <p:sldId id="564" r:id="rId23"/>
    <p:sldId id="529" r:id="rId24"/>
    <p:sldId id="530" r:id="rId25"/>
    <p:sldId id="531" r:id="rId26"/>
    <p:sldId id="533" r:id="rId27"/>
    <p:sldId id="534" r:id="rId28"/>
    <p:sldId id="541" r:id="rId29"/>
    <p:sldId id="542" r:id="rId30"/>
    <p:sldId id="543" r:id="rId31"/>
    <p:sldId id="545" r:id="rId32"/>
    <p:sldId id="546" r:id="rId33"/>
    <p:sldId id="547" r:id="rId34"/>
    <p:sldId id="549" r:id="rId35"/>
    <p:sldId id="550" r:id="rId36"/>
    <p:sldId id="552" r:id="rId37"/>
    <p:sldId id="553" r:id="rId38"/>
    <p:sldId id="566" r:id="rId39"/>
    <p:sldId id="56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73"/>
            <p14:sldId id="508"/>
            <p14:sldId id="509"/>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53"/>
            <p14:sldId id="566"/>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256818"/>
            <a:ext cx="5689602" cy="538609"/>
          </a:xfrm>
          <a:prstGeom prst="rect">
            <a:avLst/>
          </a:prstGeom>
          <a:noFill/>
        </p:spPr>
        <p:txBody>
          <a:bodyPr wrap="square" rtlCol="0">
            <a:spAutoFit/>
          </a:bodyPr>
          <a:lstStyle/>
          <a:p>
            <a:pPr lvl="0"/>
            <a:r>
              <a:rPr lang="en-US" sz="2900" b="1" dirty="0">
                <a:solidFill>
                  <a:srgbClr val="00B0F0"/>
                </a:solidFill>
                <a:latin typeface="Times New Roman" panose="02020603050405020304" pitchFamily="18" charset="0"/>
                <a:cs typeface="Times New Roman" panose="02020603050405020304" pitchFamily="18" charset="0"/>
              </a:rPr>
              <a:t>Supply Chain Drivers and Metrics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3966396"/>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55783" y="3838386"/>
            <a:ext cx="5573486" cy="33324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211416"/>
            <a:ext cx="9596185" cy="3293209"/>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00046" cy="5200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912" y="326063"/>
            <a:ext cx="606877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Framework for Structuring Drivers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pic>
        <p:nvPicPr>
          <p:cNvPr id="9" name="Picture 5" descr="FG_03_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760" y="1467228"/>
            <a:ext cx="10734040" cy="4687220"/>
          </a:xfrm>
          <a:prstGeom prst="rect">
            <a:avLst/>
          </a:prstGeom>
          <a:solidFill>
            <a:schemeClr val="accent2"/>
          </a:solidFill>
          <a:ln>
            <a:noFill/>
          </a:ln>
        </p:spPr>
      </p:pic>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354046" cy="53330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22400"/>
            <a:ext cx="10280470" cy="484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SzPct val="100000"/>
              <a:buFont typeface="+mj-lt"/>
              <a:buAutoNum type="arabicPeriod"/>
            </a:pPr>
            <a:r>
              <a:rPr lang="en-US" sz="2800" b="1" dirty="0">
                <a:solidFill>
                  <a:srgbClr val="C00000"/>
                </a:solidFill>
                <a:latin typeface="Times New Roman" panose="02020603050405020304" pitchFamily="18" charset="0"/>
                <a:cs typeface="Times New Roman" panose="02020603050405020304" pitchFamily="18" charset="0"/>
                <a:sym typeface="Arial"/>
              </a:rPr>
              <a:t>Facilities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physical locations in the supply chain network where the product is stored, assembled, or fabricated</a:t>
            </a:r>
          </a:p>
          <a:p>
            <a:pPr marL="514350" lvl="0" indent="-514350" defTabSz="457200">
              <a:lnSpc>
                <a:spcPct val="90000"/>
              </a:lnSpc>
              <a:spcAft>
                <a:spcPts val="600"/>
              </a:spcAft>
              <a:buSzPct val="100000"/>
              <a:buFont typeface="+mj-lt"/>
              <a:buAutoNum type="arabicPeriod"/>
            </a:pPr>
            <a:r>
              <a:rPr lang="en-US" sz="2800" b="1" dirty="0">
                <a:solidFill>
                  <a:srgbClr val="C00000"/>
                </a:solidFill>
                <a:latin typeface="Times New Roman" panose="02020603050405020304" pitchFamily="18" charset="0"/>
                <a:cs typeface="Times New Roman" panose="02020603050405020304" pitchFamily="18" charset="0"/>
                <a:sym typeface="Arial"/>
              </a:rPr>
              <a:t>Inventory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All raw materials, work in process, and finished goods within a supply chain</a:t>
            </a:r>
          </a:p>
          <a:p>
            <a:pPr marL="514350" lvl="0" indent="-514350" defTabSz="457200">
              <a:lnSpc>
                <a:spcPct val="90000"/>
              </a:lnSpc>
              <a:spcAft>
                <a:spcPts val="600"/>
              </a:spcAft>
              <a:buSzPct val="100000"/>
              <a:buFont typeface="+mj-lt"/>
              <a:buAutoNum type="arabicPeriod"/>
            </a:pPr>
            <a:r>
              <a:rPr lang="en-US" sz="2800" b="1" dirty="0">
                <a:solidFill>
                  <a:srgbClr val="C00000"/>
                </a:solidFill>
                <a:latin typeface="Times New Roman" panose="02020603050405020304" pitchFamily="18" charset="0"/>
                <a:cs typeface="Times New Roman" panose="02020603050405020304" pitchFamily="18" charset="0"/>
                <a:sym typeface="Arial"/>
              </a:rPr>
              <a:t>Transportation</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Moving inventory from point to point in the supply chain</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46297" y="247382"/>
            <a:ext cx="6517554"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Drivers of Supply Chain Performance</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463039"/>
            <a:ext cx="10627252" cy="4800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ClrTx/>
              <a:buSzPct val="100000"/>
              <a:buFont typeface="+mj-lt"/>
              <a:buAutoNum type="arabicPeriod" startAt="4"/>
            </a:pPr>
            <a:r>
              <a:rPr lang="en-US" sz="2800" b="1" dirty="0">
                <a:solidFill>
                  <a:srgbClr val="C00000"/>
                </a:solidFill>
                <a:latin typeface="Times New Roman" panose="02020603050405020304" pitchFamily="18" charset="0"/>
                <a:cs typeface="Times New Roman" panose="02020603050405020304" pitchFamily="18" charset="0"/>
              </a:rPr>
              <a:t>Information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Data and analysis concerning facilities, inventory, transportation, costs, prices, and customers throughout the supply chain</a:t>
            </a:r>
          </a:p>
          <a:p>
            <a:pPr marL="514350" lvl="0" indent="-514350" defTabSz="457200">
              <a:lnSpc>
                <a:spcPct val="90000"/>
              </a:lnSpc>
              <a:spcAft>
                <a:spcPts val="600"/>
              </a:spcAft>
              <a:buClrTx/>
              <a:buSzPct val="100000"/>
              <a:buFont typeface="+mj-lt"/>
              <a:buAutoNum type="arabicPeriod" startAt="4"/>
            </a:pPr>
            <a:r>
              <a:rPr lang="en-US" sz="2800" b="1" dirty="0">
                <a:solidFill>
                  <a:srgbClr val="C00000"/>
                </a:solidFill>
                <a:latin typeface="Times New Roman" panose="02020603050405020304" pitchFamily="18" charset="0"/>
                <a:cs typeface="Times New Roman" panose="02020603050405020304" pitchFamily="18" charset="0"/>
              </a:rPr>
              <a:t>Sourcing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Who will perform a particular supply chain activity? </a:t>
            </a:r>
          </a:p>
          <a:p>
            <a:pPr marL="514350" lvl="0" indent="-514350" defTabSz="457200">
              <a:lnSpc>
                <a:spcPct val="90000"/>
              </a:lnSpc>
              <a:spcAft>
                <a:spcPts val="600"/>
              </a:spcAft>
              <a:buClrTx/>
              <a:buSzPct val="100000"/>
              <a:buFont typeface="+mj-lt"/>
              <a:buAutoNum type="arabicPeriod" startAt="4"/>
            </a:pPr>
            <a:r>
              <a:rPr lang="en-US" sz="2800" b="1" dirty="0">
                <a:solidFill>
                  <a:srgbClr val="C00000"/>
                </a:solidFill>
                <a:latin typeface="Times New Roman" panose="02020603050405020304" pitchFamily="18" charset="0"/>
                <a:cs typeface="Times New Roman" panose="02020603050405020304" pitchFamily="18" charset="0"/>
              </a:rPr>
              <a:t>Pricing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How much a firm will charge for the goods and services that it makes available in the supply chain</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6256" y="289780"/>
            <a:ext cx="64267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Drivers of Supply Chain Performance</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00046" cy="5200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5145" y="326063"/>
            <a:ext cx="609231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trade-offs within each driver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10" name="Content Placeholder 4">
            <a:extLst>
              <a:ext uri="{FF2B5EF4-FFF2-40B4-BE49-F238E27FC236}">
                <a16:creationId xmlns:a16="http://schemas.microsoft.com/office/drawing/2014/main" id="{54F85E44-29F5-46C6-A099-A625B130EDA0}"/>
              </a:ext>
            </a:extLst>
          </p:cNvPr>
          <p:cNvGraphicFramePr>
            <a:graphicFrameLocks/>
          </p:cNvGraphicFramePr>
          <p:nvPr/>
        </p:nvGraphicFramePr>
        <p:xfrm>
          <a:off x="579120" y="1431678"/>
          <a:ext cx="10774681" cy="4924671"/>
        </p:xfrm>
        <a:graphic>
          <a:graphicData uri="http://schemas.openxmlformats.org/drawingml/2006/table">
            <a:tbl>
              <a:tblPr firstRow="1" firstCol="1" lastRow="1" lastCol="1" bandRow="1" bandCol="1">
                <a:tableStyleId>{5C22544A-7EE6-4342-B048-85BDC9FD1C3A}</a:tableStyleId>
              </a:tblPr>
              <a:tblGrid>
                <a:gridCol w="2850701">
                  <a:extLst>
                    <a:ext uri="{9D8B030D-6E8A-4147-A177-3AD203B41FA5}">
                      <a16:colId xmlns:a16="http://schemas.microsoft.com/office/drawing/2014/main" val="3327740756"/>
                    </a:ext>
                  </a:extLst>
                </a:gridCol>
                <a:gridCol w="3961990">
                  <a:extLst>
                    <a:ext uri="{9D8B030D-6E8A-4147-A177-3AD203B41FA5}">
                      <a16:colId xmlns:a16="http://schemas.microsoft.com/office/drawing/2014/main" val="1835488537"/>
                    </a:ext>
                  </a:extLst>
                </a:gridCol>
                <a:gridCol w="3961990">
                  <a:extLst>
                    <a:ext uri="{9D8B030D-6E8A-4147-A177-3AD203B41FA5}">
                      <a16:colId xmlns:a16="http://schemas.microsoft.com/office/drawing/2014/main" val="4219861508"/>
                    </a:ext>
                  </a:extLst>
                </a:gridCol>
              </a:tblGrid>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Driver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Responsive</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Efficient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extLst>
                  <a:ext uri="{0D108BD9-81ED-4DB2-BD59-A6C34878D82A}">
                    <a16:rowId xmlns:a16="http://schemas.microsoft.com/office/drawing/2014/main" val="2018261275"/>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Facilities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Multiple Plants</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Flexible Plants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Single Plant</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Dedicated Plant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51893172"/>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57390165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Transportation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46006940"/>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Information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Real Time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Less 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Batched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058740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Sourcing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Responsive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Efficient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49813283"/>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Differential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Everyday Low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10672922"/>
                  </a:ext>
                </a:extLst>
              </a:tr>
            </a:tbl>
          </a:graphicData>
        </a:graphic>
      </p:graphicFrame>
    </p:spTree>
    <p:extLst>
      <p:ext uri="{BB962C8B-B14F-4D97-AF65-F5344CB8AC3E}">
        <p14:creationId xmlns:p14="http://schemas.microsoft.com/office/powerpoint/2010/main" val="3705876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371600"/>
            <a:ext cx="10708532" cy="4673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Increase responsiveness by increasing the number of facilities, making them more flexible, or increasing capacity.</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For example</a:t>
            </a:r>
            <a:r>
              <a:rPr lang="en-US" sz="2800" dirty="0">
                <a:solidFill>
                  <a:srgbClr val="C00000"/>
                </a:solidFill>
                <a:latin typeface="Times New Roman" panose="02020603050405020304" pitchFamily="18" charset="0"/>
                <a:cs typeface="Times New Roman" panose="02020603050405020304" pitchFamily="18" charset="0"/>
              </a:rPr>
              <a:t>, </a:t>
            </a:r>
          </a:p>
          <a:p>
            <a:pPr lvl="1" defTabSz="457200">
              <a:lnSpc>
                <a:spcPct val="90000"/>
              </a:lnSpc>
              <a:spcAft>
                <a:spcPts val="600"/>
              </a:spcAft>
            </a:pPr>
            <a:endParaRPr lang="en-US" sz="25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Amazon</a:t>
            </a:r>
            <a:r>
              <a:rPr lang="en-US" sz="2800" dirty="0">
                <a:solidFill>
                  <a:prstClr val="black"/>
                </a:solidFill>
                <a:latin typeface="Times New Roman" panose="02020603050405020304" pitchFamily="18" charset="0"/>
                <a:cs typeface="Times New Roman" panose="02020603050405020304" pitchFamily="18" charset="0"/>
              </a:rPr>
              <a:t> increased the number of warehousing facilities located close to customers to improve its responsiveness. </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 contrast, </a:t>
            </a:r>
            <a:r>
              <a:rPr lang="en-US" sz="2800" b="1" dirty="0">
                <a:solidFill>
                  <a:srgbClr val="C00000"/>
                </a:solidFill>
                <a:latin typeface="Times New Roman" panose="02020603050405020304" pitchFamily="18" charset="0"/>
                <a:cs typeface="Times New Roman" panose="02020603050405020304" pitchFamily="18" charset="0"/>
              </a:rPr>
              <a:t>Best Buy </a:t>
            </a:r>
            <a:r>
              <a:rPr lang="en-US" sz="2800" dirty="0">
                <a:solidFill>
                  <a:prstClr val="black"/>
                </a:solidFill>
                <a:latin typeface="Times New Roman" panose="02020603050405020304" pitchFamily="18" charset="0"/>
                <a:cs typeface="Times New Roman" panose="02020603050405020304" pitchFamily="18" charset="0"/>
              </a:rPr>
              <a:t>tried to improve its efficiency by shutting down retail facilities even though it reduced responsiveness. </a:t>
            </a:r>
            <a:endParaRPr lang="en-US" sz="25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16958" y="28918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2757683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381191"/>
            <a:ext cx="10871094"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Tradeoffs</a:t>
            </a:r>
            <a:r>
              <a:rPr lang="en-US" sz="2600" dirty="0">
                <a:solidFill>
                  <a:prstClr val="black"/>
                </a:solidFill>
                <a:latin typeface="Times New Roman" panose="02020603050405020304" pitchFamily="18" charset="0"/>
                <a:cs typeface="Times New Roman" panose="02020603050405020304" pitchFamily="18" charset="0"/>
              </a:rPr>
              <a:t> between facility, inventory, and transportation costs.</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number of facilities increases facility and inventory costs, decreases transportation costs and reduces response time</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flexibility or capacity of a facility increases facility costs but decreases inventory costs and response time.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For example</a:t>
            </a:r>
            <a:r>
              <a:rPr lang="en-US" sz="2600" dirty="0">
                <a:solidFill>
                  <a:prstClr val="black"/>
                </a:solidFill>
                <a:latin typeface="Times New Roman" panose="02020603050405020304" pitchFamily="18" charset="0"/>
                <a:cs typeface="Times New Roman" panose="02020603050405020304" pitchFamily="18" charset="0"/>
              </a:rPr>
              <a:t>, </a:t>
            </a:r>
            <a:r>
              <a:rPr lang="en-US" sz="2600" b="1" dirty="0">
                <a:solidFill>
                  <a:srgbClr val="C00000"/>
                </a:solidFill>
                <a:latin typeface="Times New Roman" panose="02020603050405020304" pitchFamily="18" charset="0"/>
                <a:cs typeface="Times New Roman" panose="02020603050405020304" pitchFamily="18" charset="0"/>
              </a:rPr>
              <a:t>IKEA</a:t>
            </a:r>
            <a:r>
              <a:rPr lang="en-US" sz="2600" dirty="0">
                <a:solidFill>
                  <a:prstClr val="black"/>
                </a:solidFill>
                <a:latin typeface="Times New Roman" panose="02020603050405020304" pitchFamily="18" charset="0"/>
                <a:cs typeface="Times New Roman" panose="02020603050405020304" pitchFamily="18" charset="0"/>
              </a:rPr>
              <a:t> has become profitable by opening a few hundred large stores (no more than one or two per city) to grow efficiency,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Seven- Eleven Japan </a:t>
            </a:r>
            <a:r>
              <a:rPr lang="en-US" sz="2600" dirty="0">
                <a:solidFill>
                  <a:prstClr val="black"/>
                </a:solidFill>
                <a:latin typeface="Times New Roman" panose="02020603050405020304" pitchFamily="18" charset="0"/>
                <a:cs typeface="Times New Roman" panose="02020603050405020304" pitchFamily="18" charset="0"/>
              </a:rPr>
              <a:t>has grown profitability by opening a highly dense network of stores (often hundreds per city) to provide responsiveness.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Both companies </a:t>
            </a:r>
            <a:r>
              <a:rPr lang="en-US" sz="2600" dirty="0">
                <a:solidFill>
                  <a:prstClr val="black"/>
                </a:solidFill>
                <a:latin typeface="Times New Roman" panose="02020603050405020304" pitchFamily="18" charset="0"/>
                <a:cs typeface="Times New Roman" panose="02020603050405020304" pitchFamily="18" charset="0"/>
              </a:rPr>
              <a:t>are successful because the facility decisions are aligned with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53227" y="356087"/>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383989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5681"/>
            <a:ext cx="4293086" cy="51095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384701"/>
            <a:ext cx="1081376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Components of facilities decisions</a:t>
            </a:r>
          </a:p>
          <a:p>
            <a:pPr marL="742950" lvl="1"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Capacity</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A facility’s capacity to perform its intended function or functions</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Excess capacity – responsive, costly</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Little excess capacity – more efficient, less responsive</a:t>
            </a: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177533" y="332493"/>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82803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7268"/>
            <a:ext cx="4128422" cy="53530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155869"/>
            <a:ext cx="11490960" cy="510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r>
              <a:rPr lang="en-US" sz="26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algn="just" defTabSz="457200"/>
            <a:r>
              <a:rPr lang="en-US" sz="2400" b="1" dirty="0">
                <a:solidFill>
                  <a:srgbClr val="C00000"/>
                </a:solidFill>
                <a:latin typeface="Times New Roman" panose="02020603050405020304" pitchFamily="18" charset="0"/>
                <a:cs typeface="Times New Roman" panose="02020603050405020304" pitchFamily="18" charset="0"/>
                <a:sym typeface="Arial"/>
              </a:rPr>
              <a:t>Facility-related metrics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Capacity</a:t>
            </a:r>
            <a:r>
              <a:rPr lang="en-US" sz="2400" dirty="0">
                <a:solidFill>
                  <a:prstClr val="black"/>
                </a:solidFill>
                <a:latin typeface="Times New Roman" panose="02020603050405020304" pitchFamily="18" charset="0"/>
                <a:cs typeface="Times New Roman" panose="02020603050405020304" pitchFamily="18" charset="0"/>
                <a:sym typeface="Arial"/>
              </a:rPr>
              <a:t> (measures the maximum amount a facility can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Utilization</a:t>
            </a:r>
            <a:r>
              <a:rPr lang="en-US" sz="2400" dirty="0">
                <a:solidFill>
                  <a:prstClr val="black"/>
                </a:solidFill>
                <a:latin typeface="Times New Roman" panose="02020603050405020304" pitchFamily="18" charset="0"/>
                <a:cs typeface="Times New Roman" panose="02020603050405020304" pitchFamily="18" charset="0"/>
                <a:sym typeface="Arial"/>
              </a:rPr>
              <a:t> (measures the fraction of capacity that is currently being used in the facility).</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Processing/setup/down/idle time</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fraction of time that the facility was processing units, being set up to process units, unavailable because it was down, or idle because it had no units to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Production cost per unit</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cost to produce a unit of output ) </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Quality losses </a:t>
            </a:r>
            <a:r>
              <a:rPr lang="en-US" sz="2400" dirty="0">
                <a:solidFill>
                  <a:prstClr val="black"/>
                </a:solidFill>
                <a:latin typeface="Times New Roman" panose="02020603050405020304" pitchFamily="18" charset="0"/>
                <a:cs typeface="Times New Roman" panose="02020603050405020304" pitchFamily="18" charset="0"/>
                <a:sym typeface="Arial"/>
              </a:rPr>
              <a:t>(measure the fraction of production lost as a result of defects)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Theoretical flow/cycle time of production </a:t>
            </a:r>
            <a:r>
              <a:rPr lang="en-US" sz="2400" dirty="0">
                <a:solidFill>
                  <a:prstClr val="black"/>
                </a:solidFill>
                <a:latin typeface="Times New Roman" panose="02020603050405020304" pitchFamily="18" charset="0"/>
                <a:cs typeface="Times New Roman" panose="02020603050405020304" pitchFamily="18" charset="0"/>
                <a:sym typeface="Arial"/>
              </a:rPr>
              <a:t>(measures the time required to process a unit if there are absolutely no delays at any stage</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Actual average flow/cycle time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actual time taken for all units processed over a specified duration, such as a week or a month.</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59199" y="172434"/>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948658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61" y="1219589"/>
            <a:ext cx="1103376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buClrTx/>
            </a:pPr>
            <a:r>
              <a:rPr lang="en-US" sz="2600" b="1" dirty="0">
                <a:solidFill>
                  <a:srgbClr val="00B0F0"/>
                </a:solidFill>
                <a:latin typeface="Times New Roman" panose="02020603050405020304" pitchFamily="18" charset="0"/>
                <a:cs typeface="Times New Roman" panose="02020603050405020304" pitchFamily="18" charset="0"/>
              </a:rPr>
              <a:t>Components of facilities decisions</a:t>
            </a:r>
          </a:p>
          <a:p>
            <a:pPr lvl="1" defTabSz="457200"/>
            <a:r>
              <a:rPr lang="en-US" sz="2400" b="1" dirty="0">
                <a:solidFill>
                  <a:srgbClr val="C00000"/>
                </a:solidFill>
                <a:latin typeface="Times New Roman" panose="02020603050405020304" pitchFamily="18" charset="0"/>
                <a:cs typeface="Times New Roman" panose="02020603050405020304" pitchFamily="18" charset="0"/>
              </a:rPr>
              <a:t>Facility-related metrics</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Flow time efficiency</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(is the ratio of the theoretical flow time to the actual average flow time. Low values for flow time efficiency indicate that a large fraction of time is spent waiting ).</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 variety </a:t>
            </a:r>
            <a:r>
              <a:rPr lang="en-US" sz="2400" dirty="0">
                <a:solidFill>
                  <a:prstClr val="black"/>
                </a:solidFill>
                <a:latin typeface="Times New Roman" panose="02020603050405020304" pitchFamily="18" charset="0"/>
                <a:cs typeface="Times New Roman" panose="02020603050405020304" pitchFamily="18" charset="0"/>
              </a:rPr>
              <a:t>(measures the number of products or product families processed in a facility)</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Volume contribution of top 20 percent SKU's and customers</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(measures the fraction of total volume processed by a facility that comes from the top 20 percent of SKUs or customers).</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Average production batch size </a:t>
            </a:r>
            <a:r>
              <a:rPr lang="en-US" sz="2400" dirty="0">
                <a:solidFill>
                  <a:prstClr val="black"/>
                </a:solidFill>
                <a:latin typeface="Times New Roman" panose="02020603050405020304" pitchFamily="18" charset="0"/>
                <a:cs typeface="Times New Roman" panose="02020603050405020304" pitchFamily="18" charset="0"/>
              </a:rPr>
              <a:t>(measures the average amount produced in each production batch)</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Production service level </a:t>
            </a:r>
            <a:r>
              <a:rPr lang="en-US" sz="2400" dirty="0">
                <a:solidFill>
                  <a:prstClr val="black"/>
                </a:solidFill>
                <a:latin typeface="Times New Roman" panose="02020603050405020304" pitchFamily="18" charset="0"/>
                <a:cs typeface="Times New Roman" panose="02020603050405020304" pitchFamily="18" charset="0"/>
              </a:rPr>
              <a:t>(measures the fraction of production orders completed on time and in full.</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75016" y="23156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927488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5"/>
            <a:ext cx="10718693" cy="4407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Role in the Supply Chain</a:t>
            </a:r>
          </a:p>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Mismatch between supply and demand</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Exploit economies of scale</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Reduce costs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Improve product availability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Affects assets, costs, responsiveness, material flow time</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336"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878665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5077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Increasing inventory generally makes the supply chain more responsive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higher level of inventory facilitates a reduction in production and transportation costs because of improved economies of scale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holding costs increase</a:t>
            </a:r>
          </a:p>
          <a:p>
            <a:pPr marL="742950" lvl="1" indent="-285750" defTabSz="457200">
              <a:lnSpc>
                <a:spcPct val="90000"/>
              </a:lnSpc>
              <a:spcAft>
                <a:spcPts val="600"/>
              </a:spcAft>
              <a:buClrTx/>
              <a:buFont typeface="Arial"/>
              <a:buChar char="–"/>
            </a:pPr>
            <a:endParaRPr lang="ar-EG"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98772"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442027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5"/>
            <a:ext cx="10765138"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Cycle inventory</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Average amount of inventory used to satisfy demand between supplier shipments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Function of lot size decisions</a:t>
            </a:r>
          </a:p>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Safety inventory</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held in case demand exceeds expectations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Costs of carrying too much inventory versus cost of losing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2194" y="374358"/>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87298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1376"/>
            <a:ext cx="4128422" cy="50789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2105" y="1543345"/>
            <a:ext cx="11348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Seasonal inventory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Inventory built up to counter predictable variability in demand.</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Cost of carrying additional inventory versus cost of flexible production.</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Level of product availability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The fraction of demand that is served on time from product held in inventory.</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Trade off between customer service and cost.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8844" y="420524"/>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217895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55124"/>
            <a:ext cx="4128422" cy="53152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18017"/>
            <a:ext cx="10840613"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Inventory-related metrics</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C2C cycle time </a:t>
            </a:r>
            <a:r>
              <a:rPr lang="en-US" sz="2400" dirty="0">
                <a:solidFill>
                  <a:prstClr val="black"/>
                </a:solidFill>
                <a:latin typeface="Times New Roman" panose="02020603050405020304" pitchFamily="18" charset="0"/>
                <a:cs typeface="Times New Roman" panose="02020603050405020304" pitchFamily="18" charset="0"/>
              </a:rPr>
              <a:t>(is a high-level metric that includes inventories, accounts payable, and receivables).</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inventory</a:t>
            </a:r>
            <a:r>
              <a:rPr lang="en-US" sz="2400" b="1" dirty="0">
                <a:solidFill>
                  <a:prstClr val="black"/>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(measures the average amount of inventory carried. Average inventory should be measured in units, days of demand, and financial value )</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Inventory turns </a:t>
            </a:r>
            <a:r>
              <a:rPr lang="en-US" sz="2400" dirty="0">
                <a:solidFill>
                  <a:prstClr val="black"/>
                </a:solidFill>
                <a:latin typeface="Times New Roman" panose="02020603050405020304" pitchFamily="18" charset="0"/>
                <a:cs typeface="Times New Roman" panose="02020603050405020304" pitchFamily="18" charset="0"/>
              </a:rPr>
              <a:t>(measure the number of times inventory turns over in a year )</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Products with more than a specified number of days of inventory</a:t>
            </a:r>
            <a:r>
              <a:rPr lang="en-US" sz="2400" b="1" dirty="0">
                <a:solidFill>
                  <a:prstClr val="black"/>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(identifies the products for which the firm is carrying a high level of inventory)</a:t>
            </a:r>
          </a:p>
          <a:p>
            <a:pPr marL="742950" lvl="1" indent="-285750" algn="just" defTabSz="457200">
              <a:lnSpc>
                <a:spcPct val="90000"/>
              </a:lnSpc>
              <a:spcAft>
                <a:spcPts val="600"/>
              </a:spcAft>
              <a:buClrTx/>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replenishment batch size </a:t>
            </a:r>
            <a:r>
              <a:rPr lang="en-US" sz="2400" dirty="0">
                <a:solidFill>
                  <a:prstClr val="black"/>
                </a:solidFill>
                <a:latin typeface="Times New Roman" panose="02020603050405020304" pitchFamily="18" charset="0"/>
                <a:cs typeface="Times New Roman" panose="02020603050405020304" pitchFamily="18" charset="0"/>
              </a:rPr>
              <a:t>(measures the average amount in each replenishment order. The batch size should be measured by SKU in terms of both units and days of demand )</a:t>
            </a:r>
          </a:p>
          <a:p>
            <a:pPr marL="742950" lvl="1" indent="-285750" algn="just" defTabSz="457200">
              <a:lnSpc>
                <a:spcPct val="90000"/>
              </a:lnSpc>
              <a:spcAft>
                <a:spcPts val="600"/>
              </a:spcAft>
              <a:buClrTx/>
              <a:buFont typeface="Arial"/>
              <a:buChar char="–"/>
            </a:pP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3284" y="339450"/>
            <a:ext cx="56428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537582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0345" y="1432560"/>
            <a:ext cx="11460480" cy="4653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Moves the product between stages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Affects responsiveness and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Faster transportation allows greater responsiveness but lower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Also affects inventory and facilities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Allows a firm to adjust the location of its facilities and inventory to find the right balance between responsiveness and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7745"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336709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58661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Design of transportation network</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Modes, locations, and routes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Direct or with intermediate consolidation points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One or multiple supply or demand points in a single run</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11056"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86054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125200"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Choice of transportation mode</a:t>
            </a:r>
          </a:p>
          <a:p>
            <a:pPr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Air, truck, rail, sea, and pipeline</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goods via the Internet</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speed, size of shipments, cost of shipping, and flexibility</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47825" y="370708"/>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582553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631448"/>
            <a:ext cx="4128422" cy="56388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302" y="895033"/>
            <a:ext cx="11241395" cy="5562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defTabSz="457200">
              <a:lnSpc>
                <a:spcPct val="90000"/>
              </a:lnSpc>
              <a:spcAft>
                <a:spcPts val="600"/>
              </a:spcAft>
              <a:buFont typeface="Arial"/>
              <a:buChar char="–"/>
            </a:pPr>
            <a:endParaRPr lang="en-US" sz="20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Transportation-related metrics</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inbound transportation cost </a:t>
            </a:r>
            <a:r>
              <a:rPr lang="en-US" sz="2200" dirty="0">
                <a:solidFill>
                  <a:prstClr val="black"/>
                </a:solidFill>
                <a:latin typeface="Times New Roman" panose="02020603050405020304" pitchFamily="18" charset="0"/>
                <a:cs typeface="Times New Roman" panose="02020603050405020304" pitchFamily="18" charset="0"/>
              </a:rPr>
              <a:t>(typically measures the cost of bringing product into a facility )</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income shipment size </a:t>
            </a:r>
            <a:r>
              <a:rPr lang="en-US" sz="2200" dirty="0">
                <a:solidFill>
                  <a:prstClr val="black"/>
                </a:solidFill>
                <a:latin typeface="Times New Roman" panose="02020603050405020304" pitchFamily="18" charset="0"/>
                <a:cs typeface="Times New Roman" panose="02020603050405020304" pitchFamily="18" charset="0"/>
              </a:rPr>
              <a:t>(measures the average number of units or dollars in each incoming shipment at a facility)</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inbound transportation cost per shipment </a:t>
            </a:r>
            <a:r>
              <a:rPr lang="en-US" sz="2200" dirty="0">
                <a:solidFill>
                  <a:prstClr val="black"/>
                </a:solidFill>
                <a:latin typeface="Times New Roman" panose="02020603050405020304" pitchFamily="18" charset="0"/>
                <a:cs typeface="Times New Roman" panose="02020603050405020304" pitchFamily="18" charset="0"/>
              </a:rPr>
              <a:t>(measures the average transportation cost of each incoming delivery).</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outbound transportation cost </a:t>
            </a:r>
            <a:r>
              <a:rPr lang="en-US" sz="2200" dirty="0">
                <a:solidFill>
                  <a:prstClr val="black"/>
                </a:solidFill>
                <a:latin typeface="Times New Roman" panose="02020603050405020304" pitchFamily="18" charset="0"/>
                <a:cs typeface="Times New Roman" panose="02020603050405020304" pitchFamily="18" charset="0"/>
              </a:rPr>
              <a:t>(measures the cost of sending product out of a facility to the customer)</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outbound shipment size</a:t>
            </a:r>
            <a:r>
              <a:rPr lang="en-US" sz="2200" b="1" dirty="0">
                <a:solidFill>
                  <a:prstClr val="black"/>
                </a:solidFill>
                <a:latin typeface="Times New Roman" panose="02020603050405020304" pitchFamily="18" charset="0"/>
                <a:cs typeface="Times New Roman" panose="02020603050405020304" pitchFamily="18" charset="0"/>
              </a:rPr>
              <a:t> </a:t>
            </a:r>
            <a:r>
              <a:rPr lang="en-US" sz="2200" dirty="0">
                <a:solidFill>
                  <a:prstClr val="black"/>
                </a:solidFill>
                <a:latin typeface="Times New Roman" panose="02020603050405020304" pitchFamily="18" charset="0"/>
                <a:cs typeface="Times New Roman" panose="02020603050405020304" pitchFamily="18" charset="0"/>
              </a:rPr>
              <a:t>(measures the average number of units or dollars on each outbound shipment at a facility)</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outbound transportation cost per shipment</a:t>
            </a:r>
            <a:r>
              <a:rPr lang="en-US" sz="2200" dirty="0">
                <a:solidFill>
                  <a:prstClr val="black"/>
                </a:solidFill>
                <a:latin typeface="Times New Roman" panose="02020603050405020304" pitchFamily="18" charset="0"/>
                <a:cs typeface="Times New Roman" panose="02020603050405020304" pitchFamily="18" charset="0"/>
              </a:rPr>
              <a:t> (measures the average transportation cost of each outgoing delivery)</a:t>
            </a:r>
          </a:p>
          <a:p>
            <a:pPr marL="685800" lvl="1" indent="-228600" defTabSz="457200">
              <a:lnSpc>
                <a:spcPct val="90000"/>
              </a:lnSpc>
              <a:spcAft>
                <a:spcPts val="600"/>
              </a:spcAft>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Fraction transported by mode </a:t>
            </a:r>
            <a:r>
              <a:rPr lang="en-US" sz="2200" dirty="0">
                <a:solidFill>
                  <a:prstClr val="black"/>
                </a:solidFill>
                <a:latin typeface="Times New Roman" panose="02020603050405020304" pitchFamily="18" charset="0"/>
                <a:cs typeface="Times New Roman" panose="02020603050405020304" pitchFamily="18" charset="0"/>
              </a:rPr>
              <a:t>(measures the fraction of transportation  (in units or dollars) using each mode of transportation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427185" y="645789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780284"/>
          </a:xfrm>
          <a:prstGeom prst="rect">
            <a:avLst/>
          </a:prstGeom>
        </p:spPr>
      </p:pic>
      <p:sp>
        <p:nvSpPr>
          <p:cNvPr id="3" name="Rectangle 2"/>
          <p:cNvSpPr/>
          <p:nvPr/>
        </p:nvSpPr>
        <p:spPr>
          <a:xfrm>
            <a:off x="4493142" y="194892"/>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41784"/>
            <a:ext cx="4128422" cy="54285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3"/>
            <a:ext cx="11094720"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44238" y="221403"/>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098573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3520"/>
            <a:ext cx="11043920" cy="4612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 the utilization of supply chain assets and the coordination of supply chain flows to increase responsiveness and reduce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is a key driver that can be used to provide higher responsiveness while simultaneously improving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81923" y="325309"/>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1685916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3039"/>
            <a:ext cx="10842171" cy="4800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Competitive Strategy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Improves visibility of transactions and coordination of decisions across the supply chain</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Right information can help a supply chain better meet customer needs at lower cost</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information increases complexity and cost of both infrastructure and analysis exponentially while marginal value diminishes</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Share the minimum amount of information required to achieve coordination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6738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932160"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1677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0842171"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Push versus Pull</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information requirements and uses</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Coordination and information sharing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Supply chain coordination</a:t>
            </a:r>
            <a:r>
              <a:rPr lang="en-US" sz="2800" i="1" dirty="0">
                <a:solidFill>
                  <a:prstClr val="black"/>
                </a:solidFill>
                <a:latin typeface="Times New Roman" panose="02020603050405020304" pitchFamily="18" charset="0"/>
                <a:cs typeface="Times New Roman" panose="02020603050405020304" pitchFamily="18" charset="0"/>
              </a:rPr>
              <a:t>, </a:t>
            </a:r>
            <a:r>
              <a:rPr lang="en-US" sz="2800" dirty="0">
                <a:solidFill>
                  <a:prstClr val="black"/>
                </a:solidFill>
                <a:latin typeface="Times New Roman" panose="02020603050405020304" pitchFamily="18" charset="0"/>
                <a:cs typeface="Times New Roman" panose="02020603050405020304" pitchFamily="18" charset="0"/>
              </a:rPr>
              <a:t>all stages of a supply chain work toward the objective of maximizing total supply chain profitability based on shared information</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Sales and operations planning (S&amp;OP)</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process of creating an overall supply plan (production and inventories) to meet the anticipated level of demand (sales)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6675" y="356087"/>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56080"/>
            <a:ext cx="11145520" cy="4425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Enabling technologies</a:t>
            </a:r>
          </a:p>
          <a:p>
            <a:pPr marL="342900" lvl="0" indent="-342900"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Electronic data interchange (EDI)</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The Internet</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Enterprise resource planning (ERP) systems</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Supply chain management (SCM) software</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Radio frequency identification (RFID)</a:t>
            </a: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0178" y="390555"/>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4093519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8208"/>
            <a:ext cx="4128422" cy="52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1165839"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Information-related metrics</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horizon </a:t>
            </a:r>
            <a:r>
              <a:rPr lang="en-US" sz="2600" dirty="0">
                <a:solidFill>
                  <a:prstClr val="black"/>
                </a:solidFill>
                <a:latin typeface="Times New Roman" panose="02020603050405020304" pitchFamily="18" charset="0"/>
                <a:cs typeface="Times New Roman" panose="02020603050405020304" pitchFamily="18" charset="0"/>
              </a:rPr>
              <a:t>(identifies how far in advance of the actual event a forecast is made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Frequency of update </a:t>
            </a:r>
            <a:r>
              <a:rPr lang="en-US" sz="2600" dirty="0">
                <a:solidFill>
                  <a:prstClr val="black"/>
                </a:solidFill>
                <a:latin typeface="Times New Roman" panose="02020603050405020304" pitchFamily="18" charset="0"/>
                <a:cs typeface="Times New Roman" panose="02020603050405020304" pitchFamily="18" charset="0"/>
              </a:rPr>
              <a:t>(identifies how frequently each forecast is updated)</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error </a:t>
            </a:r>
            <a:r>
              <a:rPr lang="en-US" sz="2600" dirty="0">
                <a:solidFill>
                  <a:prstClr val="black"/>
                </a:solidFill>
                <a:latin typeface="Times New Roman" panose="02020603050405020304" pitchFamily="18" charset="0"/>
                <a:cs typeface="Times New Roman" panose="02020603050405020304" pitchFamily="18" charset="0"/>
              </a:rPr>
              <a:t>(measures the difference between the forecast and actual demand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Seasonal factors </a:t>
            </a:r>
            <a:r>
              <a:rPr lang="en-US" sz="2600" dirty="0">
                <a:solidFill>
                  <a:prstClr val="black"/>
                </a:solidFill>
                <a:latin typeface="Times New Roman" panose="02020603050405020304" pitchFamily="18" charset="0"/>
                <a:cs typeface="Times New Roman" panose="02020603050405020304" pitchFamily="18" charset="0"/>
              </a:rPr>
              <a:t>(measure the extent to which the average demand in a season is above or below the average in the year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Variance from plan </a:t>
            </a:r>
            <a:r>
              <a:rPr lang="en-US" sz="2600" dirty="0">
                <a:solidFill>
                  <a:prstClr val="black"/>
                </a:solidFill>
                <a:latin typeface="Times New Roman" panose="02020603050405020304" pitchFamily="18" charset="0"/>
                <a:cs typeface="Times New Roman" panose="02020603050405020304" pitchFamily="18" charset="0"/>
              </a:rPr>
              <a:t>(identifies the difference between the planned production/inventories and the actual values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Ratio of demand variability to order variability </a:t>
            </a:r>
            <a:r>
              <a:rPr lang="en-US" sz="2600" dirty="0">
                <a:solidFill>
                  <a:prstClr val="black"/>
                </a:solidFill>
                <a:latin typeface="Times New Roman" panose="02020603050405020304" pitchFamily="18" charset="0"/>
                <a:cs typeface="Times New Roman" panose="02020603050405020304" pitchFamily="18" charset="0"/>
              </a:rPr>
              <a:t>(measures the standard deviation of incoming demand and supply orders placed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0193" y="165352"/>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22223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692365"/>
            <a:ext cx="11271224"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Set of business processes required to purchase goods and services</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Will tasks be performed by a source internal to the company or a third party</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Increase the size of the total surplus to be shared across the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22489" y="356087"/>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1470843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04392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Role in the Competitive Strategy</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Sourcing decisions are crucial because they affect the level of efficiency and responsiveness in a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to responsive third parties if it is too expensive to develop their own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responsive process in-house to maintain control</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06369" y="325309"/>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290970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55845"/>
            <a:ext cx="10842171" cy="451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In-house or outsource</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Perform a task in-house or outsource it to a third party</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if it raises the supply chain surplus more than the firm can on its own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function in-house if the third party cannot increase the supply chain surplus or if the outsourcing risk is significant</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49488" y="333200"/>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907672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Supplier selection</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Number of suppliers, criteria for evaluation and selection</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Procurement</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Obtain goods and service within a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Goal is to increase supply chain surplus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0028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4009369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26260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3041"/>
            <a:ext cx="11271225" cy="4800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SzPct val="150000"/>
              <a:buFont typeface="Arial"/>
              <a:buChar char="•"/>
              <a:defRPr/>
            </a:pPr>
            <a:r>
              <a:rPr lang="en-US" sz="2800" b="1" dirty="0">
                <a:solidFill>
                  <a:srgbClr val="00B0F0"/>
                </a:solidFill>
                <a:latin typeface="Times New Roman" panose="02020603050405020304" pitchFamily="18" charset="0"/>
                <a:cs typeface="Times New Roman" panose="02020603050405020304" pitchFamily="18" charset="0"/>
                <a:sym typeface="Arial"/>
              </a:rPr>
              <a:t>Sourcing-related metrics</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Days payable outstanding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number of days between when a supplier performed a supply chain task and when it was paid for)</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quality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quality of product supplied)</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lead time </a:t>
            </a:r>
            <a:r>
              <a:rPr lang="en-US" sz="2600" dirty="0">
                <a:solidFill>
                  <a:prstClr val="black"/>
                </a:solidFill>
                <a:latin typeface="Times New Roman" panose="02020603050405020304" pitchFamily="18" charset="0"/>
                <a:cs typeface="Times New Roman" panose="02020603050405020304" pitchFamily="18" charset="0"/>
              </a:rPr>
              <a:t>(measures the average time between when an order is placed and when the product arrives)</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Percentage of on-time deliveries </a:t>
            </a:r>
            <a:r>
              <a:rPr lang="en-US" sz="2600" dirty="0">
                <a:solidFill>
                  <a:prstClr val="black"/>
                </a:solidFill>
                <a:latin typeface="Times New Roman" panose="02020603050405020304" pitchFamily="18" charset="0"/>
                <a:cs typeface="Times New Roman" panose="02020603050405020304" pitchFamily="18" charset="0"/>
              </a:rPr>
              <a:t>(measures the fraction of deliveries from the supplier that were on time)</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Supplier reliability </a:t>
            </a:r>
            <a:r>
              <a:rPr lang="en-US" sz="2600" dirty="0">
                <a:solidFill>
                  <a:schemeClr val="tx1"/>
                </a:solidFill>
                <a:latin typeface="Times New Roman" panose="02020603050405020304" pitchFamily="18" charset="0"/>
                <a:cs typeface="Times New Roman" panose="02020603050405020304" pitchFamily="18" charset="0"/>
              </a:rPr>
              <a:t>(measures the variability of the supplier’s lead time as well as the delivered quantity relative to plan</a:t>
            </a:r>
            <a:r>
              <a:rPr lang="en-US" sz="2600" dirty="0">
                <a:solidFill>
                  <a:schemeClr val="tx1"/>
                </a:solidFill>
                <a:latin typeface="Times New Roman" panose="02020603050405020304" pitchFamily="18" charset="0"/>
                <a:cs typeface="Times New Roman" panose="02020603050405020304" pitchFamily="18" charset="0"/>
                <a:sym typeface="Arial"/>
              </a:rPr>
              <a:t>)</a:t>
            </a:r>
          </a:p>
          <a:p>
            <a:pPr marL="742950" lvl="1" indent="-285750" algn="just" defTabSz="457200">
              <a:lnSpc>
                <a:spcPct val="90000"/>
              </a:lnSpc>
              <a:spcAft>
                <a:spcPts val="600"/>
              </a:spcAft>
              <a:buClrTx/>
              <a:buFont typeface="Arial"/>
              <a:buChar char="–"/>
            </a:pPr>
            <a:endParaRPr lang="en-US" sz="2400" dirty="0">
              <a:solidFill>
                <a:schemeClr val="tx1"/>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900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1101577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640"/>
            <a:ext cx="4128422" cy="52136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1196320" cy="4524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00B0F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determines the amount to charge customers for goods and services</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Affects the supply chain level of responsiveness required and the demand profile the supply chain attempts to serve</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strategies can be used to match demand and supply</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Objective should be to increase firm profit</a:t>
            </a:r>
          </a:p>
          <a:p>
            <a:pPr marL="342900" lvl="0" indent="-342900" algn="just"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768" y="325309"/>
            <a:ext cx="146065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Pricing</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874498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14813"/>
            <a:ext cx="11155680" cy="4452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Pricing and economies of scale</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provider of the activity must decide how to price it appropriately to reflect economies of scale</a:t>
            </a:r>
          </a:p>
          <a:p>
            <a:pPr lvl="1" algn="just"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Everyday low pricing versus high-low pricing</a:t>
            </a:r>
          </a:p>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pricing strategies lead to different demand profiles that the supply chain must serve</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35855"/>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47404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604443"/>
            <a:ext cx="12100560" cy="4503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Fixed price versus menu pricing</a:t>
            </a:r>
          </a:p>
          <a:p>
            <a:pPr marL="342900" lvl="0" indent="-342900" algn="just"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If marginal supply chain costs or the value to the customer vary significantly along some attribute, it is often effective to have a pricing menu</a:t>
            </a:r>
          </a:p>
          <a:p>
            <a:pPr lvl="1" algn="just"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Can lead to customer behavior that has a negative impact on profits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56087"/>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6448179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3780"/>
            <a:ext cx="4128422" cy="53265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55870"/>
            <a:ext cx="11271225" cy="5200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Pricing-related metrics</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Profit margin </a:t>
            </a:r>
            <a:r>
              <a:rPr lang="en-US" sz="2200" dirty="0">
                <a:solidFill>
                  <a:prstClr val="black"/>
                </a:solidFill>
                <a:latin typeface="Times New Roman" panose="02020603050405020304" pitchFamily="18" charset="0"/>
                <a:cs typeface="Times New Roman" panose="02020603050405020304" pitchFamily="18" charset="0"/>
              </a:rPr>
              <a:t>(measures profit as a percentage of revenue)</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Days sales outstanding </a:t>
            </a:r>
            <a:r>
              <a:rPr lang="en-US" sz="2200" dirty="0">
                <a:solidFill>
                  <a:prstClr val="black"/>
                </a:solidFill>
                <a:latin typeface="Times New Roman" panose="02020603050405020304" pitchFamily="18" charset="0"/>
                <a:cs typeface="Times New Roman" panose="02020603050405020304" pitchFamily="18" charset="0"/>
              </a:rPr>
              <a:t>(measures the average time between when a sale is made and when the cash is collected)</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Incremental fixed cost per order </a:t>
            </a:r>
            <a:r>
              <a:rPr lang="en-US" sz="2200" dirty="0">
                <a:solidFill>
                  <a:prstClr val="black"/>
                </a:solidFill>
                <a:latin typeface="Times New Roman" panose="02020603050405020304" pitchFamily="18" charset="0"/>
                <a:cs typeface="Times New Roman" panose="02020603050405020304" pitchFamily="18" charset="0"/>
              </a:rPr>
              <a:t>( measures the incremental costs that are independent of the size of the order)</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Incremental variable cost per unit </a:t>
            </a:r>
            <a:r>
              <a:rPr lang="en-US" sz="2200" dirty="0">
                <a:solidFill>
                  <a:prstClr val="black"/>
                </a:solidFill>
                <a:latin typeface="Times New Roman" panose="02020603050405020304" pitchFamily="18" charset="0"/>
                <a:cs typeface="Times New Roman" panose="02020603050405020304" pitchFamily="18" charset="0"/>
              </a:rPr>
              <a:t>(measures the incremental costs that vary with the size of the order)</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sale price </a:t>
            </a:r>
            <a:r>
              <a:rPr lang="en-US" sz="2200" dirty="0">
                <a:solidFill>
                  <a:prstClr val="black"/>
                </a:solidFill>
                <a:latin typeface="Times New Roman" panose="02020603050405020304" pitchFamily="18" charset="0"/>
                <a:cs typeface="Times New Roman" panose="02020603050405020304" pitchFamily="18" charset="0"/>
              </a:rPr>
              <a:t>(measures the average price at which a supply chain activity was performed in a given period)</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order size </a:t>
            </a:r>
            <a:r>
              <a:rPr lang="en-US" sz="2200" dirty="0">
                <a:solidFill>
                  <a:prstClr val="black"/>
                </a:solidFill>
                <a:latin typeface="Times New Roman" panose="02020603050405020304" pitchFamily="18" charset="0"/>
                <a:cs typeface="Times New Roman" panose="02020603050405020304" pitchFamily="18" charset="0"/>
              </a:rPr>
              <a:t>(measures the average quantity per order) </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Range of sale price </a:t>
            </a:r>
            <a:r>
              <a:rPr lang="en-US" sz="2200" dirty="0">
                <a:solidFill>
                  <a:prstClr val="black"/>
                </a:solidFill>
                <a:latin typeface="Times New Roman" panose="02020603050405020304" pitchFamily="18" charset="0"/>
                <a:cs typeface="Times New Roman" panose="02020603050405020304" pitchFamily="18" charset="0"/>
              </a:rPr>
              <a:t>(measures the maximum and the minimum of sale price per unit over a specified time horizon)</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Range of periodic sales </a:t>
            </a:r>
            <a:r>
              <a:rPr lang="en-US" sz="2200" dirty="0">
                <a:solidFill>
                  <a:prstClr val="black"/>
                </a:solidFill>
                <a:latin typeface="Times New Roman" panose="02020603050405020304" pitchFamily="18" charset="0"/>
                <a:cs typeface="Times New Roman" panose="02020603050405020304" pitchFamily="18" charset="0"/>
              </a:rPr>
              <a:t>(measures the maximum and minimum of the quantity sold per period (day/week/month) during a specified time horizon)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3803" y="224651"/>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41739506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3" y="43349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800062"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343656"/>
            <a:ext cx="9041177" cy="3293209"/>
          </a:xfrm>
          <a:prstGeom prst="rect">
            <a:avLst/>
          </a:prstGeom>
          <a:noFill/>
        </p:spPr>
        <p:txBody>
          <a:bodyPr wrap="square" rtlCol="0">
            <a:spAutoFit/>
          </a:bodyPr>
          <a:lstStyle/>
          <a:p>
            <a:pPr lvl="0" algn="just"/>
            <a:endParaRPr lang="en-US" sz="2600" dirty="0">
              <a:solidFill>
                <a:srgbClr val="000000"/>
              </a:solidFill>
              <a:latin typeface="Times New Roman"/>
              <a:ea typeface="Times New Roman"/>
              <a:cs typeface="Times New Roman"/>
              <a:sym typeface="Times New Roman"/>
            </a:endParaRPr>
          </a:p>
          <a:p>
            <a:pPr lvl="0" algn="just"/>
            <a:r>
              <a:rPr lang="en-US" sz="2600" dirty="0">
                <a:solidFill>
                  <a:srgbClr val="000000"/>
                </a:solidFill>
                <a:latin typeface="Times New Roman"/>
                <a:ea typeface="Times New Roman"/>
                <a:cs typeface="Times New Roman"/>
                <a:sym typeface="Times New Roman"/>
              </a:rPr>
              <a:t>1- Identify the major drivers of supply chain performance.</a:t>
            </a:r>
          </a:p>
          <a:p>
            <a:pPr lvl="0" algn="just"/>
            <a:endParaRPr lang="en-US" sz="2600" dirty="0">
              <a:solidFill>
                <a:srgbClr val="000000"/>
              </a:solidFill>
              <a:latin typeface="Times New Roman"/>
              <a:ea typeface="Times New Roman"/>
              <a:cs typeface="Times New Roman"/>
              <a:sym typeface="Times New Roman"/>
            </a:endParaRPr>
          </a:p>
          <a:p>
            <a:pPr lvl="0" algn="just"/>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lgn="just"/>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lgn="just"/>
            <a:endParaRPr lang="en-US" sz="2600" dirty="0">
              <a:solidFill>
                <a:srgbClr val="000000"/>
              </a:solidFill>
              <a:latin typeface="Times New Roman"/>
              <a:ea typeface="Times New Roman"/>
              <a:cs typeface="Times New Roman"/>
              <a:sym typeface="Times New Roman"/>
            </a:endParaRPr>
          </a:p>
          <a:p>
            <a:pPr lvl="0" algn="just"/>
            <a:r>
              <a:rPr lang="en-US" sz="2600" dirty="0">
                <a:solidFill>
                  <a:srgbClr val="000000"/>
                </a:solidFill>
                <a:latin typeface="Times New Roman"/>
                <a:ea typeface="Times New Roman"/>
                <a:cs typeface="Times New Roman"/>
                <a:sym typeface="Times New Roman"/>
              </a:rPr>
              <a:t>3- Define the key metrics that track the performance of the</a:t>
            </a:r>
          </a:p>
          <a:p>
            <a:pPr lvl="0" algn="just"/>
            <a:r>
              <a:rPr lang="en-US" sz="2600" dirty="0">
                <a:solidFill>
                  <a:srgbClr val="000000"/>
                </a:solidFill>
                <a:latin typeface="Times New Roman"/>
                <a:ea typeface="Times New Roman"/>
                <a:cs typeface="Times New Roman"/>
                <a:sym typeface="Times New Roman"/>
              </a:rPr>
              <a:t>    supply chain in terms of each driver.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3</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68410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66049" y="2960919"/>
            <a:ext cx="3801492" cy="19058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106E69-67AC-40E7-8087-835273FE5AFB}"/>
</file>

<file path=customXml/itemProps2.xml><?xml version="1.0" encoding="utf-8"?>
<ds:datastoreItem xmlns:ds="http://schemas.openxmlformats.org/officeDocument/2006/customXml" ds:itemID="{BCAAA7E8-6869-4267-9C59-1DC10BBB12E7}"/>
</file>

<file path=customXml/itemProps3.xml><?xml version="1.0" encoding="utf-8"?>
<ds:datastoreItem xmlns:ds="http://schemas.openxmlformats.org/officeDocument/2006/customXml" ds:itemID="{921AC168-142F-4FC1-A10B-C4109A0132A2}"/>
</file>

<file path=docProps/app.xml><?xml version="1.0" encoding="utf-8"?>
<Properties xmlns="http://schemas.openxmlformats.org/officeDocument/2006/extended-properties" xmlns:vt="http://schemas.openxmlformats.org/officeDocument/2006/docPropsVTypes">
  <TotalTime>3190</TotalTime>
  <Words>2672</Words>
  <Application>Microsoft Office PowerPoint</Application>
  <PresentationFormat>Widescreen</PresentationFormat>
  <Paragraphs>414</Paragraphs>
  <Slides>40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111</cp:revision>
  <dcterms:created xsi:type="dcterms:W3CDTF">2023-04-29T09:08:23Z</dcterms:created>
  <dcterms:modified xsi:type="dcterms:W3CDTF">2024-10-15T03:44:50Z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