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ags/tag12.xml" ContentType="application/vnd.openxmlformats-officedocument.presentationml.tags+xml"/>
  <Override PartName="/ppt/notesSlides/notesSlide15.xml" ContentType="application/vnd.openxmlformats-officedocument.presentationml.notesSlide+xml"/>
  <Override PartName="/ppt/tags/tag13.xml" ContentType="application/vnd.openxmlformats-officedocument.presentationml.tags+xml"/>
  <Override PartName="/ppt/notesSlides/notesSlide16.xml" ContentType="application/vnd.openxmlformats-officedocument.presentationml.notesSlide+xml"/>
  <Override PartName="/ppt/tags/tag14.xml" ContentType="application/vnd.openxmlformats-officedocument.presentationml.tags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tags/tag16.xml" ContentType="application/vnd.openxmlformats-officedocument.presentationml.tags+xml"/>
  <Override PartName="/ppt/notesSlides/notesSlide19.xml" ContentType="application/vnd.openxmlformats-officedocument.presentationml.notesSlide+xml"/>
  <Override PartName="/ppt/tags/tag17.xml" ContentType="application/vnd.openxmlformats-officedocument.presentationml.tags+xml"/>
  <Override PartName="/ppt/notesSlides/notesSlide20.xml" ContentType="application/vnd.openxmlformats-officedocument.presentationml.notesSlide+xml"/>
  <Override PartName="/ppt/tags/tag18.xml" ContentType="application/vnd.openxmlformats-officedocument.presentationml.tags+xml"/>
  <Override PartName="/ppt/notesSlides/notesSlide21.xml" ContentType="application/vnd.openxmlformats-officedocument.presentationml.notesSlide+xml"/>
  <Override PartName="/ppt/tags/tag19.xml" ContentType="application/vnd.openxmlformats-officedocument.presentationml.tags+xml"/>
  <Override PartName="/ppt/notesSlides/notesSlide22.xml" ContentType="application/vnd.openxmlformats-officedocument.presentationml.notesSlide+xml"/>
  <Override PartName="/ppt/tags/tag20.xml" ContentType="application/vnd.openxmlformats-officedocument.presentationml.tags+xml"/>
  <Override PartName="/ppt/notesSlides/notesSlide23.xml" ContentType="application/vnd.openxmlformats-officedocument.presentationml.notesSlide+xml"/>
  <Override PartName="/ppt/tags/tag21.xml" ContentType="application/vnd.openxmlformats-officedocument.presentationml.tags+xml"/>
  <Override PartName="/ppt/notesSlides/notesSlide24.xml" ContentType="application/vnd.openxmlformats-officedocument.presentationml.notesSlide+xml"/>
  <Override PartName="/ppt/tags/tag22.xml" ContentType="application/vnd.openxmlformats-officedocument.presentationml.tags+xml"/>
  <Override PartName="/ppt/notesSlides/notesSlide25.xml" ContentType="application/vnd.openxmlformats-officedocument.presentationml.notesSlide+xml"/>
  <Override PartName="/ppt/tags/tag23.xml" ContentType="application/vnd.openxmlformats-officedocument.presentationml.tags+xml"/>
  <Override PartName="/ppt/notesSlides/notesSlide26.xml" ContentType="application/vnd.openxmlformats-officedocument.presentationml.notesSlide+xml"/>
  <Override PartName="/ppt/tags/tag24.xml" ContentType="application/vnd.openxmlformats-officedocument.presentationml.tags+xml"/>
  <Override PartName="/ppt/notesSlides/notesSlide2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5.xml" ContentType="application/vnd.openxmlformats-officedocument.presentationml.tags+xml"/>
  <Override PartName="/ppt/notesSlides/notesSlide28.xml" ContentType="application/vnd.openxmlformats-officedocument.presentationml.notesSlide+xml"/>
  <Override PartName="/ppt/tags/tag26.xml" ContentType="application/vnd.openxmlformats-officedocument.presentationml.tags+xml"/>
  <Override PartName="/ppt/notesSlides/notesSlide29.xml" ContentType="application/vnd.openxmlformats-officedocument.presentationml.notesSlide+xml"/>
  <Override PartName="/ppt/tags/tag27.xml" ContentType="application/vnd.openxmlformats-officedocument.presentationml.tags+xml"/>
  <Override PartName="/ppt/notesSlides/notesSlide30.xml" ContentType="application/vnd.openxmlformats-officedocument.presentationml.notesSlide+xml"/>
  <Override PartName="/ppt/tags/tag28.xml" ContentType="application/vnd.openxmlformats-officedocument.presentationml.tags+xml"/>
  <Override PartName="/ppt/notesSlides/notesSlide31.xml" ContentType="application/vnd.openxmlformats-officedocument.presentationml.notesSlide+xml"/>
  <Override PartName="/ppt/tags/tag29.xml" ContentType="application/vnd.openxmlformats-officedocument.presentationml.tags+xml"/>
  <Override PartName="/ppt/notesSlides/notesSlide32.xml" ContentType="application/vnd.openxmlformats-officedocument.presentationml.notesSlide+xml"/>
  <Override PartName="/ppt/tags/tag30.xml" ContentType="application/vnd.openxmlformats-officedocument.presentationml.tags+xml"/>
  <Override PartName="/ppt/notesSlides/notesSlide3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31.xml" ContentType="application/vnd.openxmlformats-officedocument.presentationml.tags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45"/>
  </p:notesMasterIdLst>
  <p:sldIdLst>
    <p:sldId id="480" r:id="rId2"/>
    <p:sldId id="4369" r:id="rId3"/>
    <p:sldId id="4333" r:id="rId4"/>
    <p:sldId id="4410" r:id="rId5"/>
    <p:sldId id="4455" r:id="rId6"/>
    <p:sldId id="4456" r:id="rId7"/>
    <p:sldId id="4398" r:id="rId8"/>
    <p:sldId id="4457" r:id="rId9"/>
    <p:sldId id="4458" r:id="rId10"/>
    <p:sldId id="4362" r:id="rId11"/>
    <p:sldId id="4453" r:id="rId12"/>
    <p:sldId id="4459" r:id="rId13"/>
    <p:sldId id="4460" r:id="rId14"/>
    <p:sldId id="4470" r:id="rId15"/>
    <p:sldId id="4461" r:id="rId16"/>
    <p:sldId id="4469" r:id="rId17"/>
    <p:sldId id="4462" r:id="rId18"/>
    <p:sldId id="4463" r:id="rId19"/>
    <p:sldId id="4464" r:id="rId20"/>
    <p:sldId id="4466" r:id="rId21"/>
    <p:sldId id="4467" r:id="rId22"/>
    <p:sldId id="4465" r:id="rId23"/>
    <p:sldId id="4468" r:id="rId24"/>
    <p:sldId id="4472" r:id="rId25"/>
    <p:sldId id="4471" r:id="rId26"/>
    <p:sldId id="4473" r:id="rId27"/>
    <p:sldId id="4485" r:id="rId28"/>
    <p:sldId id="4486" r:id="rId29"/>
    <p:sldId id="4475" r:id="rId30"/>
    <p:sldId id="4477" r:id="rId31"/>
    <p:sldId id="4479" r:id="rId32"/>
    <p:sldId id="4478" r:id="rId33"/>
    <p:sldId id="4480" r:id="rId34"/>
    <p:sldId id="4481" r:id="rId35"/>
    <p:sldId id="4482" r:id="rId36"/>
    <p:sldId id="4483" r:id="rId37"/>
    <p:sldId id="4484" r:id="rId38"/>
    <p:sldId id="4416" r:id="rId39"/>
    <p:sldId id="4418" r:id="rId40"/>
    <p:sldId id="4444" r:id="rId41"/>
    <p:sldId id="4419" r:id="rId42"/>
    <p:sldId id="4420" r:id="rId43"/>
    <p:sldId id="4421" r:id="rId44"/>
  </p:sldIdLst>
  <p:sldSz cx="18288000" cy="10287000"/>
  <p:notesSz cx="6858000" cy="9144000"/>
  <p:embeddedFontLst>
    <p:embeddedFont>
      <p:font typeface="Alexandria" pitchFamily="2" charset="-78"/>
      <p:regular r:id="rId46"/>
    </p:embeddedFont>
    <p:embeddedFont>
      <p:font typeface="Alexandria Bold" pitchFamily="2" charset="-78"/>
      <p:regular r:id="rId47"/>
      <p:bold r:id="rId48"/>
    </p:embeddedFont>
    <p:embeddedFont>
      <p:font typeface="Poppins Bold" pitchFamily="2" charset="77"/>
      <p:regular r:id="rId49"/>
      <p:bold r:id="rId50"/>
    </p:embeddedFont>
    <p:embeddedFont>
      <p:font typeface="Roboto Light" panose="02000000000000000000" pitchFamily="2" charset="0"/>
      <p:regular r:id="rId51"/>
      <p:italic r:id="rId52"/>
    </p:embeddedFont>
    <p:embeddedFont>
      <p:font typeface="Tajawal" panose="020F0502020204030204" pitchFamily="34" charset="0"/>
      <p:regular r:id="rId53"/>
      <p:bold r:id="rId54"/>
      <p:italic r:id="rId55"/>
      <p:boldItalic r:id="rId56"/>
    </p:embeddedFont>
    <p:embeddedFont>
      <p:font typeface="Times New Roman Bold" panose="020F0502020204030204" pitchFamily="34" charset="0"/>
      <p:regular r:id="rId57"/>
      <p:bold r:id="rId58"/>
      <p:italic r:id="rId59"/>
      <p:boldItalic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B7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82B44D-E1D8-8D41-944B-C5F541AC0FC9}" v="1" dt="2026-07-01T17:47:30.463"/>
  </p1510:revLst>
</p1510:revInfo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590" autoAdjust="0"/>
    <p:restoredTop sz="94091" autoAdjust="0"/>
  </p:normalViewPr>
  <p:slideViewPr>
    <p:cSldViewPr>
      <p:cViewPr>
        <p:scale>
          <a:sx n="37" d="100"/>
          <a:sy n="37" d="100"/>
        </p:scale>
        <p:origin x="536" y="2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63" Type="http://schemas.openxmlformats.org/officeDocument/2006/relationships/theme" Target="theme/theme1.xml"/><Relationship Id="rId68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8.fntdata"/><Relationship Id="rId58" Type="http://schemas.openxmlformats.org/officeDocument/2006/relationships/font" Target="fonts/font13.fntdata"/><Relationship Id="rId66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font" Target="fonts/font14.fntdata"/><Relationship Id="rId67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60" Type="http://schemas.openxmlformats.org/officeDocument/2006/relationships/font" Target="fonts/font15.fntdata"/><Relationship Id="rId6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4" Type="http://schemas.openxmlformats.org/officeDocument/2006/relationships/image" Target="../media/image11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33B752-0E6E-1642-821F-781068BB08AB}" type="doc">
      <dgm:prSet loTypeId="urn:microsoft.com/office/officeart/2005/8/layout/hProcess11" loCatId="" qsTypeId="urn:microsoft.com/office/officeart/2005/8/quickstyle/simple1" qsCatId="simple" csTypeId="urn:microsoft.com/office/officeart/2005/8/colors/accent1_2" csCatId="accent1" phldr="1"/>
      <dgm:spPr/>
    </dgm:pt>
    <dgm:pt modelId="{DD091FD0-ECCF-0A41-AEF1-B9373D476800}">
      <dgm:prSet phldrT="[Text]" custT="1"/>
      <dgm:spPr/>
      <dgm:t>
        <a:bodyPr/>
        <a:lstStyle/>
        <a:p>
          <a:r>
            <a:rPr lang="en-US" sz="2800" dirty="0"/>
            <a:t>Connect Data</a:t>
          </a:r>
        </a:p>
      </dgm:t>
    </dgm:pt>
    <dgm:pt modelId="{B3CFF934-BE4A-A24F-9D9E-9555D2E9FA1E}" type="parTrans" cxnId="{CC4DFF50-A115-2C42-A43B-339F539CA11B}">
      <dgm:prSet/>
      <dgm:spPr/>
      <dgm:t>
        <a:bodyPr/>
        <a:lstStyle/>
        <a:p>
          <a:endParaRPr lang="en-US" sz="4000"/>
        </a:p>
      </dgm:t>
    </dgm:pt>
    <dgm:pt modelId="{0F6B02A6-E89C-9B45-ACF9-F5646C34E580}" type="sibTrans" cxnId="{CC4DFF50-A115-2C42-A43B-339F539CA11B}">
      <dgm:prSet/>
      <dgm:spPr/>
      <dgm:t>
        <a:bodyPr/>
        <a:lstStyle/>
        <a:p>
          <a:endParaRPr lang="en-US" sz="4000"/>
        </a:p>
      </dgm:t>
    </dgm:pt>
    <dgm:pt modelId="{29DE7446-F244-964F-AEF9-E52853E08B76}">
      <dgm:prSet phldrT="[Text]" custT="1"/>
      <dgm:spPr/>
      <dgm:t>
        <a:bodyPr/>
        <a:lstStyle/>
        <a:p>
          <a:r>
            <a:rPr lang="en-US" sz="2800" dirty="0"/>
            <a:t>Model Data</a:t>
          </a:r>
        </a:p>
      </dgm:t>
    </dgm:pt>
    <dgm:pt modelId="{34E4558F-D17C-424F-A412-2CED33B5F5D2}" type="parTrans" cxnId="{7F51542A-C011-6244-990C-E97BA0CB9F2F}">
      <dgm:prSet/>
      <dgm:spPr/>
      <dgm:t>
        <a:bodyPr/>
        <a:lstStyle/>
        <a:p>
          <a:endParaRPr lang="en-US" sz="4000"/>
        </a:p>
      </dgm:t>
    </dgm:pt>
    <dgm:pt modelId="{DA112110-1B07-2C4E-BA1B-6604DDADB84E}" type="sibTrans" cxnId="{7F51542A-C011-6244-990C-E97BA0CB9F2F}">
      <dgm:prSet/>
      <dgm:spPr/>
      <dgm:t>
        <a:bodyPr/>
        <a:lstStyle/>
        <a:p>
          <a:endParaRPr lang="en-US" sz="4000"/>
        </a:p>
      </dgm:t>
    </dgm:pt>
    <dgm:pt modelId="{35BCB91D-493C-C844-B542-0DA551A40AC6}">
      <dgm:prSet phldrT="[Text]" custT="1"/>
      <dgm:spPr/>
      <dgm:t>
        <a:bodyPr/>
        <a:lstStyle/>
        <a:p>
          <a:r>
            <a:rPr lang="en-US" sz="2800" dirty="0"/>
            <a:t>Create Visualizations</a:t>
          </a:r>
        </a:p>
      </dgm:t>
    </dgm:pt>
    <dgm:pt modelId="{6B9DE8FF-590A-2E4E-8486-43B81E9CBECD}" type="parTrans" cxnId="{CEACCB0D-3A70-0C42-A228-48CAAF42355A}">
      <dgm:prSet/>
      <dgm:spPr/>
      <dgm:t>
        <a:bodyPr/>
        <a:lstStyle/>
        <a:p>
          <a:endParaRPr lang="en-US" sz="4000"/>
        </a:p>
      </dgm:t>
    </dgm:pt>
    <dgm:pt modelId="{17B61092-5544-3C4C-86C3-FC339A81F24E}" type="sibTrans" cxnId="{CEACCB0D-3A70-0C42-A228-48CAAF42355A}">
      <dgm:prSet/>
      <dgm:spPr/>
      <dgm:t>
        <a:bodyPr/>
        <a:lstStyle/>
        <a:p>
          <a:endParaRPr lang="en-US" sz="4000"/>
        </a:p>
      </dgm:t>
    </dgm:pt>
    <dgm:pt modelId="{9A40A588-46EA-BC4D-B568-398673C63F5D}">
      <dgm:prSet phldrT="[Text]" custT="1"/>
      <dgm:spPr/>
      <dgm:t>
        <a:bodyPr/>
        <a:lstStyle/>
        <a:p>
          <a:r>
            <a:rPr lang="en-US" sz="2800" dirty="0"/>
            <a:t>Transform Data</a:t>
          </a:r>
        </a:p>
      </dgm:t>
    </dgm:pt>
    <dgm:pt modelId="{157FB7C3-443E-0940-A2B7-B7AE7C6BFBE2}" type="parTrans" cxnId="{19551785-1DBA-C048-9678-51763352A561}">
      <dgm:prSet/>
      <dgm:spPr/>
      <dgm:t>
        <a:bodyPr/>
        <a:lstStyle/>
        <a:p>
          <a:endParaRPr lang="en-US" sz="4000"/>
        </a:p>
      </dgm:t>
    </dgm:pt>
    <dgm:pt modelId="{B4D22B74-F3D9-4C42-8372-A1FED27E8C04}" type="sibTrans" cxnId="{19551785-1DBA-C048-9678-51763352A561}">
      <dgm:prSet/>
      <dgm:spPr/>
      <dgm:t>
        <a:bodyPr/>
        <a:lstStyle/>
        <a:p>
          <a:endParaRPr lang="en-US" sz="4000"/>
        </a:p>
      </dgm:t>
    </dgm:pt>
    <dgm:pt modelId="{28F5F05B-27F7-7E47-8D6D-866DC0510BD7}">
      <dgm:prSet phldrT="[Text]" custT="1"/>
      <dgm:spPr/>
      <dgm:t>
        <a:bodyPr/>
        <a:lstStyle/>
        <a:p>
          <a:r>
            <a:rPr lang="en-US" sz="2800" dirty="0"/>
            <a:t>Build Reports/ Dashboards</a:t>
          </a:r>
        </a:p>
      </dgm:t>
    </dgm:pt>
    <dgm:pt modelId="{33C9C568-6A03-294B-8F25-28658B9493E8}" type="parTrans" cxnId="{A9C8EEC3-D96C-9842-A444-497F1DF96B45}">
      <dgm:prSet/>
      <dgm:spPr/>
      <dgm:t>
        <a:bodyPr/>
        <a:lstStyle/>
        <a:p>
          <a:endParaRPr lang="en-US" sz="4000"/>
        </a:p>
      </dgm:t>
    </dgm:pt>
    <dgm:pt modelId="{12553D40-2768-A44F-B71A-0B980431A0EE}" type="sibTrans" cxnId="{A9C8EEC3-D96C-9842-A444-497F1DF96B45}">
      <dgm:prSet/>
      <dgm:spPr/>
      <dgm:t>
        <a:bodyPr/>
        <a:lstStyle/>
        <a:p>
          <a:endParaRPr lang="en-US" sz="4000"/>
        </a:p>
      </dgm:t>
    </dgm:pt>
    <dgm:pt modelId="{F4316595-94F8-BC4E-BB68-A989CDE5E7AB}">
      <dgm:prSet phldrT="[Text]" custT="1"/>
      <dgm:spPr/>
      <dgm:t>
        <a:bodyPr/>
        <a:lstStyle/>
        <a:p>
          <a:r>
            <a:rPr lang="en-US" sz="2800" dirty="0"/>
            <a:t>Publish/ Share</a:t>
          </a:r>
        </a:p>
      </dgm:t>
    </dgm:pt>
    <dgm:pt modelId="{113B598A-29DF-454E-B4F2-1EDE180C24E7}" type="parTrans" cxnId="{CD2BFE64-B08F-184D-92F6-5CC157B75393}">
      <dgm:prSet/>
      <dgm:spPr/>
      <dgm:t>
        <a:bodyPr/>
        <a:lstStyle/>
        <a:p>
          <a:endParaRPr lang="en-US" sz="4000"/>
        </a:p>
      </dgm:t>
    </dgm:pt>
    <dgm:pt modelId="{9400EB64-9E31-FA4F-A1EE-1C22A3B62B32}" type="sibTrans" cxnId="{CD2BFE64-B08F-184D-92F6-5CC157B75393}">
      <dgm:prSet/>
      <dgm:spPr/>
      <dgm:t>
        <a:bodyPr/>
        <a:lstStyle/>
        <a:p>
          <a:endParaRPr lang="en-US" sz="4000"/>
        </a:p>
      </dgm:t>
    </dgm:pt>
    <dgm:pt modelId="{F1158BC9-79AA-B245-AE9B-25A1FA584254}">
      <dgm:prSet phldrT="[Text]" custT="1"/>
      <dgm:spPr/>
      <dgm:t>
        <a:bodyPr/>
        <a:lstStyle/>
        <a:p>
          <a:r>
            <a:rPr lang="en-US" sz="2800" dirty="0"/>
            <a:t>Make Decision</a:t>
          </a:r>
        </a:p>
      </dgm:t>
    </dgm:pt>
    <dgm:pt modelId="{2E6EC4FB-1213-6749-8655-3A2DA238003E}" type="parTrans" cxnId="{7F5E8CB0-9849-7D41-A6B6-4AECE9AA234F}">
      <dgm:prSet/>
      <dgm:spPr/>
      <dgm:t>
        <a:bodyPr/>
        <a:lstStyle/>
        <a:p>
          <a:endParaRPr lang="en-US" sz="4000"/>
        </a:p>
      </dgm:t>
    </dgm:pt>
    <dgm:pt modelId="{E573D1DE-2667-5C4D-BCAE-5310DFB68696}" type="sibTrans" cxnId="{7F5E8CB0-9849-7D41-A6B6-4AECE9AA234F}">
      <dgm:prSet/>
      <dgm:spPr/>
      <dgm:t>
        <a:bodyPr/>
        <a:lstStyle/>
        <a:p>
          <a:endParaRPr lang="en-US" sz="4000"/>
        </a:p>
      </dgm:t>
    </dgm:pt>
    <dgm:pt modelId="{CF1D173C-C468-ED43-85FE-6599087B212B}" type="pres">
      <dgm:prSet presAssocID="{2C33B752-0E6E-1642-821F-781068BB08AB}" presName="Name0" presStyleCnt="0">
        <dgm:presLayoutVars>
          <dgm:dir/>
          <dgm:resizeHandles val="exact"/>
        </dgm:presLayoutVars>
      </dgm:prSet>
      <dgm:spPr/>
    </dgm:pt>
    <dgm:pt modelId="{C8025CCF-CA4C-634D-A948-B4C716D3FFB5}" type="pres">
      <dgm:prSet presAssocID="{2C33B752-0E6E-1642-821F-781068BB08AB}" presName="arrow" presStyleLbl="bgShp" presStyleIdx="0" presStyleCnt="1"/>
      <dgm:spPr/>
    </dgm:pt>
    <dgm:pt modelId="{1F460B43-435F-A748-A43F-AD530AABCB75}" type="pres">
      <dgm:prSet presAssocID="{2C33B752-0E6E-1642-821F-781068BB08AB}" presName="points" presStyleCnt="0"/>
      <dgm:spPr/>
    </dgm:pt>
    <dgm:pt modelId="{799FA79F-A41C-AC46-81C7-79502735D632}" type="pres">
      <dgm:prSet presAssocID="{DD091FD0-ECCF-0A41-AEF1-B9373D476800}" presName="compositeA" presStyleCnt="0"/>
      <dgm:spPr/>
    </dgm:pt>
    <dgm:pt modelId="{9342D05A-43EF-1648-9B70-3B6889972A61}" type="pres">
      <dgm:prSet presAssocID="{DD091FD0-ECCF-0A41-AEF1-B9373D476800}" presName="textA" presStyleLbl="revTx" presStyleIdx="0" presStyleCnt="7">
        <dgm:presLayoutVars>
          <dgm:bulletEnabled val="1"/>
        </dgm:presLayoutVars>
      </dgm:prSet>
      <dgm:spPr/>
    </dgm:pt>
    <dgm:pt modelId="{DADC73AA-2EF0-7545-B12D-9411E0C79541}" type="pres">
      <dgm:prSet presAssocID="{DD091FD0-ECCF-0A41-AEF1-B9373D476800}" presName="circleA" presStyleLbl="node1" presStyleIdx="0" presStyleCnt="7"/>
      <dgm:spPr/>
    </dgm:pt>
    <dgm:pt modelId="{2200C8C2-9C0A-DF42-A714-D00E4F8F35DA}" type="pres">
      <dgm:prSet presAssocID="{DD091FD0-ECCF-0A41-AEF1-B9373D476800}" presName="spaceA" presStyleCnt="0"/>
      <dgm:spPr/>
    </dgm:pt>
    <dgm:pt modelId="{91518FE7-3748-B541-81F5-F5429D0B75F2}" type="pres">
      <dgm:prSet presAssocID="{0F6B02A6-E89C-9B45-ACF9-F5646C34E580}" presName="space" presStyleCnt="0"/>
      <dgm:spPr/>
    </dgm:pt>
    <dgm:pt modelId="{885ECA60-BC22-3B4D-991B-CB77A0E0A3D3}" type="pres">
      <dgm:prSet presAssocID="{9A40A588-46EA-BC4D-B568-398673C63F5D}" presName="compositeB" presStyleCnt="0"/>
      <dgm:spPr/>
    </dgm:pt>
    <dgm:pt modelId="{11C7992F-23E8-BF4D-A815-740BC675EFAF}" type="pres">
      <dgm:prSet presAssocID="{9A40A588-46EA-BC4D-B568-398673C63F5D}" presName="textB" presStyleLbl="revTx" presStyleIdx="1" presStyleCnt="7" custScaleX="103373">
        <dgm:presLayoutVars>
          <dgm:bulletEnabled val="1"/>
        </dgm:presLayoutVars>
      </dgm:prSet>
      <dgm:spPr/>
    </dgm:pt>
    <dgm:pt modelId="{E27FC20B-5773-854E-AA44-6E0702A29E4B}" type="pres">
      <dgm:prSet presAssocID="{9A40A588-46EA-BC4D-B568-398673C63F5D}" presName="circleB" presStyleLbl="node1" presStyleIdx="1" presStyleCnt="7"/>
      <dgm:spPr/>
    </dgm:pt>
    <dgm:pt modelId="{C29199C3-42CA-F84A-815B-E47D74FDF097}" type="pres">
      <dgm:prSet presAssocID="{9A40A588-46EA-BC4D-B568-398673C63F5D}" presName="spaceB" presStyleCnt="0"/>
      <dgm:spPr/>
    </dgm:pt>
    <dgm:pt modelId="{C8B9D906-E985-894F-895F-E0E44E5246DF}" type="pres">
      <dgm:prSet presAssocID="{B4D22B74-F3D9-4C42-8372-A1FED27E8C04}" presName="space" presStyleCnt="0"/>
      <dgm:spPr/>
    </dgm:pt>
    <dgm:pt modelId="{E384561F-96C9-694F-A845-1C17FA496659}" type="pres">
      <dgm:prSet presAssocID="{29DE7446-F244-964F-AEF9-E52853E08B76}" presName="compositeA" presStyleCnt="0"/>
      <dgm:spPr/>
    </dgm:pt>
    <dgm:pt modelId="{D092F3CB-CE1C-A74F-AA36-B7BA90369AF2}" type="pres">
      <dgm:prSet presAssocID="{29DE7446-F244-964F-AEF9-E52853E08B76}" presName="textA" presStyleLbl="revTx" presStyleIdx="2" presStyleCnt="7">
        <dgm:presLayoutVars>
          <dgm:bulletEnabled val="1"/>
        </dgm:presLayoutVars>
      </dgm:prSet>
      <dgm:spPr/>
    </dgm:pt>
    <dgm:pt modelId="{A2182512-CD80-664A-AF5E-6089D4BC4AD2}" type="pres">
      <dgm:prSet presAssocID="{29DE7446-F244-964F-AEF9-E52853E08B76}" presName="circleA" presStyleLbl="node1" presStyleIdx="2" presStyleCnt="7"/>
      <dgm:spPr/>
    </dgm:pt>
    <dgm:pt modelId="{D28B796C-6E8C-3646-BED3-473F0DC53C46}" type="pres">
      <dgm:prSet presAssocID="{29DE7446-F244-964F-AEF9-E52853E08B76}" presName="spaceA" presStyleCnt="0"/>
      <dgm:spPr/>
    </dgm:pt>
    <dgm:pt modelId="{159B738D-2398-E442-B5A4-1784DABB4FEB}" type="pres">
      <dgm:prSet presAssocID="{DA112110-1B07-2C4E-BA1B-6604DDADB84E}" presName="space" presStyleCnt="0"/>
      <dgm:spPr/>
    </dgm:pt>
    <dgm:pt modelId="{1BED01B0-A031-8244-A91C-6FAE1591A566}" type="pres">
      <dgm:prSet presAssocID="{35BCB91D-493C-C844-B542-0DA551A40AC6}" presName="compositeB" presStyleCnt="0"/>
      <dgm:spPr/>
    </dgm:pt>
    <dgm:pt modelId="{92BA7B90-8CCA-F94D-9EAC-C56E9AF2B101}" type="pres">
      <dgm:prSet presAssocID="{35BCB91D-493C-C844-B542-0DA551A40AC6}" presName="textB" presStyleLbl="revTx" presStyleIdx="3" presStyleCnt="7" custScaleX="133644">
        <dgm:presLayoutVars>
          <dgm:bulletEnabled val="1"/>
        </dgm:presLayoutVars>
      </dgm:prSet>
      <dgm:spPr/>
    </dgm:pt>
    <dgm:pt modelId="{3FE0A918-45B6-FC40-922C-283F74A36957}" type="pres">
      <dgm:prSet presAssocID="{35BCB91D-493C-C844-B542-0DA551A40AC6}" presName="circleB" presStyleLbl="node1" presStyleIdx="3" presStyleCnt="7"/>
      <dgm:spPr/>
    </dgm:pt>
    <dgm:pt modelId="{2B0B50C1-8D5E-0B46-9213-FEA78A521A6C}" type="pres">
      <dgm:prSet presAssocID="{35BCB91D-493C-C844-B542-0DA551A40AC6}" presName="spaceB" presStyleCnt="0"/>
      <dgm:spPr/>
    </dgm:pt>
    <dgm:pt modelId="{7789B323-9672-F649-B743-0C5EBDDE2A84}" type="pres">
      <dgm:prSet presAssocID="{17B61092-5544-3C4C-86C3-FC339A81F24E}" presName="space" presStyleCnt="0"/>
      <dgm:spPr/>
    </dgm:pt>
    <dgm:pt modelId="{9150146E-E74F-2044-AC0F-3ED3F583D24D}" type="pres">
      <dgm:prSet presAssocID="{28F5F05B-27F7-7E47-8D6D-866DC0510BD7}" presName="compositeA" presStyleCnt="0"/>
      <dgm:spPr/>
    </dgm:pt>
    <dgm:pt modelId="{25DFA08A-B099-E744-AC6E-1E556192CC32}" type="pres">
      <dgm:prSet presAssocID="{28F5F05B-27F7-7E47-8D6D-866DC0510BD7}" presName="textA" presStyleLbl="revTx" presStyleIdx="4" presStyleCnt="7" custScaleX="116841">
        <dgm:presLayoutVars>
          <dgm:bulletEnabled val="1"/>
        </dgm:presLayoutVars>
      </dgm:prSet>
      <dgm:spPr/>
    </dgm:pt>
    <dgm:pt modelId="{36AF1E28-725B-F84B-A36E-1D1D65FEE82C}" type="pres">
      <dgm:prSet presAssocID="{28F5F05B-27F7-7E47-8D6D-866DC0510BD7}" presName="circleA" presStyleLbl="node1" presStyleIdx="4" presStyleCnt="7"/>
      <dgm:spPr/>
    </dgm:pt>
    <dgm:pt modelId="{AACD8CC4-E8C6-AC40-B66E-83F62BAFE633}" type="pres">
      <dgm:prSet presAssocID="{28F5F05B-27F7-7E47-8D6D-866DC0510BD7}" presName="spaceA" presStyleCnt="0"/>
      <dgm:spPr/>
    </dgm:pt>
    <dgm:pt modelId="{4442FEA7-551C-DF48-B59C-EF1BEAA949C6}" type="pres">
      <dgm:prSet presAssocID="{12553D40-2768-A44F-B71A-0B980431A0EE}" presName="space" presStyleCnt="0"/>
      <dgm:spPr/>
    </dgm:pt>
    <dgm:pt modelId="{762D8D3E-8AB1-9F4C-9E8D-4FCFF1A6F1E2}" type="pres">
      <dgm:prSet presAssocID="{F4316595-94F8-BC4E-BB68-A989CDE5E7AB}" presName="compositeB" presStyleCnt="0"/>
      <dgm:spPr/>
    </dgm:pt>
    <dgm:pt modelId="{F0CAF6FE-2C28-AC48-9ABC-C5B1892D6744}" type="pres">
      <dgm:prSet presAssocID="{F4316595-94F8-BC4E-BB68-A989CDE5E7AB}" presName="textB" presStyleLbl="revTx" presStyleIdx="5" presStyleCnt="7">
        <dgm:presLayoutVars>
          <dgm:bulletEnabled val="1"/>
        </dgm:presLayoutVars>
      </dgm:prSet>
      <dgm:spPr/>
    </dgm:pt>
    <dgm:pt modelId="{8E002AE7-50EC-4345-A582-D309EF44B6AF}" type="pres">
      <dgm:prSet presAssocID="{F4316595-94F8-BC4E-BB68-A989CDE5E7AB}" presName="circleB" presStyleLbl="node1" presStyleIdx="5" presStyleCnt="7"/>
      <dgm:spPr/>
    </dgm:pt>
    <dgm:pt modelId="{4C451D12-7DD5-404B-A41F-4A3127C73B44}" type="pres">
      <dgm:prSet presAssocID="{F4316595-94F8-BC4E-BB68-A989CDE5E7AB}" presName="spaceB" presStyleCnt="0"/>
      <dgm:spPr/>
    </dgm:pt>
    <dgm:pt modelId="{B17D4BAE-8119-C94B-B121-A4B9D5676E66}" type="pres">
      <dgm:prSet presAssocID="{9400EB64-9E31-FA4F-A1EE-1C22A3B62B32}" presName="space" presStyleCnt="0"/>
      <dgm:spPr/>
    </dgm:pt>
    <dgm:pt modelId="{7B1E7099-DF4A-1140-84DA-D48978663B3D}" type="pres">
      <dgm:prSet presAssocID="{F1158BC9-79AA-B245-AE9B-25A1FA584254}" presName="compositeA" presStyleCnt="0"/>
      <dgm:spPr/>
    </dgm:pt>
    <dgm:pt modelId="{32DA7467-EA13-CE43-9309-1666173FEE96}" type="pres">
      <dgm:prSet presAssocID="{F1158BC9-79AA-B245-AE9B-25A1FA584254}" presName="textA" presStyleLbl="revTx" presStyleIdx="6" presStyleCnt="7">
        <dgm:presLayoutVars>
          <dgm:bulletEnabled val="1"/>
        </dgm:presLayoutVars>
      </dgm:prSet>
      <dgm:spPr/>
    </dgm:pt>
    <dgm:pt modelId="{04613EEC-45FE-2241-A0C7-972FA8ECF4F9}" type="pres">
      <dgm:prSet presAssocID="{F1158BC9-79AA-B245-AE9B-25A1FA584254}" presName="circleA" presStyleLbl="node1" presStyleIdx="6" presStyleCnt="7"/>
      <dgm:spPr/>
    </dgm:pt>
    <dgm:pt modelId="{975541DC-9DBB-A642-8F7D-1784E896EDA9}" type="pres">
      <dgm:prSet presAssocID="{F1158BC9-79AA-B245-AE9B-25A1FA584254}" presName="spaceA" presStyleCnt="0"/>
      <dgm:spPr/>
    </dgm:pt>
  </dgm:ptLst>
  <dgm:cxnLst>
    <dgm:cxn modelId="{CEACCB0D-3A70-0C42-A228-48CAAF42355A}" srcId="{2C33B752-0E6E-1642-821F-781068BB08AB}" destId="{35BCB91D-493C-C844-B542-0DA551A40AC6}" srcOrd="3" destOrd="0" parTransId="{6B9DE8FF-590A-2E4E-8486-43B81E9CBECD}" sibTransId="{17B61092-5544-3C4C-86C3-FC339A81F24E}"/>
    <dgm:cxn modelId="{BDDB9923-F59B-E548-B5EF-2A414E4F1D0F}" type="presOf" srcId="{28F5F05B-27F7-7E47-8D6D-866DC0510BD7}" destId="{25DFA08A-B099-E744-AC6E-1E556192CC32}" srcOrd="0" destOrd="0" presId="urn:microsoft.com/office/officeart/2005/8/layout/hProcess11"/>
    <dgm:cxn modelId="{7F51542A-C011-6244-990C-E97BA0CB9F2F}" srcId="{2C33B752-0E6E-1642-821F-781068BB08AB}" destId="{29DE7446-F244-964F-AEF9-E52853E08B76}" srcOrd="2" destOrd="0" parTransId="{34E4558F-D17C-424F-A412-2CED33B5F5D2}" sibTransId="{DA112110-1B07-2C4E-BA1B-6604DDADB84E}"/>
    <dgm:cxn modelId="{CC4DFF50-A115-2C42-A43B-339F539CA11B}" srcId="{2C33B752-0E6E-1642-821F-781068BB08AB}" destId="{DD091FD0-ECCF-0A41-AEF1-B9373D476800}" srcOrd="0" destOrd="0" parTransId="{B3CFF934-BE4A-A24F-9D9E-9555D2E9FA1E}" sibTransId="{0F6B02A6-E89C-9B45-ACF9-F5646C34E580}"/>
    <dgm:cxn modelId="{0B289C5D-D1A1-944E-BAAE-0F57E381FDF7}" type="presOf" srcId="{9A40A588-46EA-BC4D-B568-398673C63F5D}" destId="{11C7992F-23E8-BF4D-A815-740BC675EFAF}" srcOrd="0" destOrd="0" presId="urn:microsoft.com/office/officeart/2005/8/layout/hProcess11"/>
    <dgm:cxn modelId="{CD2BFE64-B08F-184D-92F6-5CC157B75393}" srcId="{2C33B752-0E6E-1642-821F-781068BB08AB}" destId="{F4316595-94F8-BC4E-BB68-A989CDE5E7AB}" srcOrd="5" destOrd="0" parTransId="{113B598A-29DF-454E-B4F2-1EDE180C24E7}" sibTransId="{9400EB64-9E31-FA4F-A1EE-1C22A3B62B32}"/>
    <dgm:cxn modelId="{92608A69-7234-7E44-8244-AE81A0174626}" type="presOf" srcId="{F4316595-94F8-BC4E-BB68-A989CDE5E7AB}" destId="{F0CAF6FE-2C28-AC48-9ABC-C5B1892D6744}" srcOrd="0" destOrd="0" presId="urn:microsoft.com/office/officeart/2005/8/layout/hProcess11"/>
    <dgm:cxn modelId="{15BA2972-C31C-324C-87B1-830E9DCF74DC}" type="presOf" srcId="{F1158BC9-79AA-B245-AE9B-25A1FA584254}" destId="{32DA7467-EA13-CE43-9309-1666173FEE96}" srcOrd="0" destOrd="0" presId="urn:microsoft.com/office/officeart/2005/8/layout/hProcess11"/>
    <dgm:cxn modelId="{FDDC0179-A105-5D48-B67F-7C131852A82E}" type="presOf" srcId="{29DE7446-F244-964F-AEF9-E52853E08B76}" destId="{D092F3CB-CE1C-A74F-AA36-B7BA90369AF2}" srcOrd="0" destOrd="0" presId="urn:microsoft.com/office/officeart/2005/8/layout/hProcess11"/>
    <dgm:cxn modelId="{19551785-1DBA-C048-9678-51763352A561}" srcId="{2C33B752-0E6E-1642-821F-781068BB08AB}" destId="{9A40A588-46EA-BC4D-B568-398673C63F5D}" srcOrd="1" destOrd="0" parTransId="{157FB7C3-443E-0940-A2B7-B7AE7C6BFBE2}" sibTransId="{B4D22B74-F3D9-4C42-8372-A1FED27E8C04}"/>
    <dgm:cxn modelId="{78D830A7-32C6-5948-AE19-ACD56FEBCED6}" type="presOf" srcId="{35BCB91D-493C-C844-B542-0DA551A40AC6}" destId="{92BA7B90-8CCA-F94D-9EAC-C56E9AF2B101}" srcOrd="0" destOrd="0" presId="urn:microsoft.com/office/officeart/2005/8/layout/hProcess11"/>
    <dgm:cxn modelId="{7F5E8CB0-9849-7D41-A6B6-4AECE9AA234F}" srcId="{2C33B752-0E6E-1642-821F-781068BB08AB}" destId="{F1158BC9-79AA-B245-AE9B-25A1FA584254}" srcOrd="6" destOrd="0" parTransId="{2E6EC4FB-1213-6749-8655-3A2DA238003E}" sibTransId="{E573D1DE-2667-5C4D-BCAE-5310DFB68696}"/>
    <dgm:cxn modelId="{0B14F1B0-4D46-F947-A7C6-324F0148E32F}" type="presOf" srcId="{2C33B752-0E6E-1642-821F-781068BB08AB}" destId="{CF1D173C-C468-ED43-85FE-6599087B212B}" srcOrd="0" destOrd="0" presId="urn:microsoft.com/office/officeart/2005/8/layout/hProcess11"/>
    <dgm:cxn modelId="{A9C8EEC3-D96C-9842-A444-497F1DF96B45}" srcId="{2C33B752-0E6E-1642-821F-781068BB08AB}" destId="{28F5F05B-27F7-7E47-8D6D-866DC0510BD7}" srcOrd="4" destOrd="0" parTransId="{33C9C568-6A03-294B-8F25-28658B9493E8}" sibTransId="{12553D40-2768-A44F-B71A-0B980431A0EE}"/>
    <dgm:cxn modelId="{0F8271DC-C537-2545-BD0F-85EF9B2DE0A8}" type="presOf" srcId="{DD091FD0-ECCF-0A41-AEF1-B9373D476800}" destId="{9342D05A-43EF-1648-9B70-3B6889972A61}" srcOrd="0" destOrd="0" presId="urn:microsoft.com/office/officeart/2005/8/layout/hProcess11"/>
    <dgm:cxn modelId="{7F375E31-F1AD-2946-B093-2E1B0AC64A8E}" type="presParOf" srcId="{CF1D173C-C468-ED43-85FE-6599087B212B}" destId="{C8025CCF-CA4C-634D-A948-B4C716D3FFB5}" srcOrd="0" destOrd="0" presId="urn:microsoft.com/office/officeart/2005/8/layout/hProcess11"/>
    <dgm:cxn modelId="{4FCEAA07-3A87-F141-A07B-2E15C5D3783B}" type="presParOf" srcId="{CF1D173C-C468-ED43-85FE-6599087B212B}" destId="{1F460B43-435F-A748-A43F-AD530AABCB75}" srcOrd="1" destOrd="0" presId="urn:microsoft.com/office/officeart/2005/8/layout/hProcess11"/>
    <dgm:cxn modelId="{48D41D71-EA44-4148-B5A1-BDCDEEBA57B7}" type="presParOf" srcId="{1F460B43-435F-A748-A43F-AD530AABCB75}" destId="{799FA79F-A41C-AC46-81C7-79502735D632}" srcOrd="0" destOrd="0" presId="urn:microsoft.com/office/officeart/2005/8/layout/hProcess11"/>
    <dgm:cxn modelId="{003D13B4-A320-3047-9BF5-9AA63C262687}" type="presParOf" srcId="{799FA79F-A41C-AC46-81C7-79502735D632}" destId="{9342D05A-43EF-1648-9B70-3B6889972A61}" srcOrd="0" destOrd="0" presId="urn:microsoft.com/office/officeart/2005/8/layout/hProcess11"/>
    <dgm:cxn modelId="{13048F2C-A142-F74B-BFF3-F58078CB8F78}" type="presParOf" srcId="{799FA79F-A41C-AC46-81C7-79502735D632}" destId="{DADC73AA-2EF0-7545-B12D-9411E0C79541}" srcOrd="1" destOrd="0" presId="urn:microsoft.com/office/officeart/2005/8/layout/hProcess11"/>
    <dgm:cxn modelId="{B7AED43A-99E1-614D-9A9D-8C9F63B8BDE5}" type="presParOf" srcId="{799FA79F-A41C-AC46-81C7-79502735D632}" destId="{2200C8C2-9C0A-DF42-A714-D00E4F8F35DA}" srcOrd="2" destOrd="0" presId="urn:microsoft.com/office/officeart/2005/8/layout/hProcess11"/>
    <dgm:cxn modelId="{58CA8E77-E63C-4D43-B143-922CEF0F8FD0}" type="presParOf" srcId="{1F460B43-435F-A748-A43F-AD530AABCB75}" destId="{91518FE7-3748-B541-81F5-F5429D0B75F2}" srcOrd="1" destOrd="0" presId="urn:microsoft.com/office/officeart/2005/8/layout/hProcess11"/>
    <dgm:cxn modelId="{E368A014-9CF5-BF4F-BE48-383B3C2B50AC}" type="presParOf" srcId="{1F460B43-435F-A748-A43F-AD530AABCB75}" destId="{885ECA60-BC22-3B4D-991B-CB77A0E0A3D3}" srcOrd="2" destOrd="0" presId="urn:microsoft.com/office/officeart/2005/8/layout/hProcess11"/>
    <dgm:cxn modelId="{1C9A80EE-4D31-D14C-87BC-D2C29620773B}" type="presParOf" srcId="{885ECA60-BC22-3B4D-991B-CB77A0E0A3D3}" destId="{11C7992F-23E8-BF4D-A815-740BC675EFAF}" srcOrd="0" destOrd="0" presId="urn:microsoft.com/office/officeart/2005/8/layout/hProcess11"/>
    <dgm:cxn modelId="{3EB1D4E5-0469-DD40-97FD-206BDFBC0ADB}" type="presParOf" srcId="{885ECA60-BC22-3B4D-991B-CB77A0E0A3D3}" destId="{E27FC20B-5773-854E-AA44-6E0702A29E4B}" srcOrd="1" destOrd="0" presId="urn:microsoft.com/office/officeart/2005/8/layout/hProcess11"/>
    <dgm:cxn modelId="{842A374F-457F-6947-9145-3191D187C06E}" type="presParOf" srcId="{885ECA60-BC22-3B4D-991B-CB77A0E0A3D3}" destId="{C29199C3-42CA-F84A-815B-E47D74FDF097}" srcOrd="2" destOrd="0" presId="urn:microsoft.com/office/officeart/2005/8/layout/hProcess11"/>
    <dgm:cxn modelId="{4ADCAD2B-F738-3844-AA31-90AEF56DDC13}" type="presParOf" srcId="{1F460B43-435F-A748-A43F-AD530AABCB75}" destId="{C8B9D906-E985-894F-895F-E0E44E5246DF}" srcOrd="3" destOrd="0" presId="urn:microsoft.com/office/officeart/2005/8/layout/hProcess11"/>
    <dgm:cxn modelId="{5237B2F6-70F2-3E4B-BA47-BEAD660B85C6}" type="presParOf" srcId="{1F460B43-435F-A748-A43F-AD530AABCB75}" destId="{E384561F-96C9-694F-A845-1C17FA496659}" srcOrd="4" destOrd="0" presId="urn:microsoft.com/office/officeart/2005/8/layout/hProcess11"/>
    <dgm:cxn modelId="{20C12F5A-1B9C-9C4E-A1DE-9543F2855A2E}" type="presParOf" srcId="{E384561F-96C9-694F-A845-1C17FA496659}" destId="{D092F3CB-CE1C-A74F-AA36-B7BA90369AF2}" srcOrd="0" destOrd="0" presId="urn:microsoft.com/office/officeart/2005/8/layout/hProcess11"/>
    <dgm:cxn modelId="{7C699699-DE8D-4945-9681-C3CB347041D1}" type="presParOf" srcId="{E384561F-96C9-694F-A845-1C17FA496659}" destId="{A2182512-CD80-664A-AF5E-6089D4BC4AD2}" srcOrd="1" destOrd="0" presId="urn:microsoft.com/office/officeart/2005/8/layout/hProcess11"/>
    <dgm:cxn modelId="{932FF047-842D-5E48-91E1-2CEBD2F70370}" type="presParOf" srcId="{E384561F-96C9-694F-A845-1C17FA496659}" destId="{D28B796C-6E8C-3646-BED3-473F0DC53C46}" srcOrd="2" destOrd="0" presId="urn:microsoft.com/office/officeart/2005/8/layout/hProcess11"/>
    <dgm:cxn modelId="{59F3C3D3-5473-B246-B19D-DBD54586CE6B}" type="presParOf" srcId="{1F460B43-435F-A748-A43F-AD530AABCB75}" destId="{159B738D-2398-E442-B5A4-1784DABB4FEB}" srcOrd="5" destOrd="0" presId="urn:microsoft.com/office/officeart/2005/8/layout/hProcess11"/>
    <dgm:cxn modelId="{55619D31-4272-A945-8BCD-224440DF15FF}" type="presParOf" srcId="{1F460B43-435F-A748-A43F-AD530AABCB75}" destId="{1BED01B0-A031-8244-A91C-6FAE1591A566}" srcOrd="6" destOrd="0" presId="urn:microsoft.com/office/officeart/2005/8/layout/hProcess11"/>
    <dgm:cxn modelId="{672ED58B-1367-524D-A12B-5E875849C422}" type="presParOf" srcId="{1BED01B0-A031-8244-A91C-6FAE1591A566}" destId="{92BA7B90-8CCA-F94D-9EAC-C56E9AF2B101}" srcOrd="0" destOrd="0" presId="urn:microsoft.com/office/officeart/2005/8/layout/hProcess11"/>
    <dgm:cxn modelId="{AF0D9775-613E-5242-9975-9BDE7E814289}" type="presParOf" srcId="{1BED01B0-A031-8244-A91C-6FAE1591A566}" destId="{3FE0A918-45B6-FC40-922C-283F74A36957}" srcOrd="1" destOrd="0" presId="urn:microsoft.com/office/officeart/2005/8/layout/hProcess11"/>
    <dgm:cxn modelId="{DB0F3DA0-58DE-C741-A3B9-06E65A8D5EAD}" type="presParOf" srcId="{1BED01B0-A031-8244-A91C-6FAE1591A566}" destId="{2B0B50C1-8D5E-0B46-9213-FEA78A521A6C}" srcOrd="2" destOrd="0" presId="urn:microsoft.com/office/officeart/2005/8/layout/hProcess11"/>
    <dgm:cxn modelId="{1A2A33B0-C2F1-6B49-858A-D4273D11674B}" type="presParOf" srcId="{1F460B43-435F-A748-A43F-AD530AABCB75}" destId="{7789B323-9672-F649-B743-0C5EBDDE2A84}" srcOrd="7" destOrd="0" presId="urn:microsoft.com/office/officeart/2005/8/layout/hProcess11"/>
    <dgm:cxn modelId="{462000D3-6C06-C14B-B3EC-1B46A4E73D32}" type="presParOf" srcId="{1F460B43-435F-A748-A43F-AD530AABCB75}" destId="{9150146E-E74F-2044-AC0F-3ED3F583D24D}" srcOrd="8" destOrd="0" presId="urn:microsoft.com/office/officeart/2005/8/layout/hProcess11"/>
    <dgm:cxn modelId="{AE0B057B-9777-C348-8054-C9730C87F44D}" type="presParOf" srcId="{9150146E-E74F-2044-AC0F-3ED3F583D24D}" destId="{25DFA08A-B099-E744-AC6E-1E556192CC32}" srcOrd="0" destOrd="0" presId="urn:microsoft.com/office/officeart/2005/8/layout/hProcess11"/>
    <dgm:cxn modelId="{80D99E5D-544F-E840-93E8-0BB0CA958D13}" type="presParOf" srcId="{9150146E-E74F-2044-AC0F-3ED3F583D24D}" destId="{36AF1E28-725B-F84B-A36E-1D1D65FEE82C}" srcOrd="1" destOrd="0" presId="urn:microsoft.com/office/officeart/2005/8/layout/hProcess11"/>
    <dgm:cxn modelId="{16140714-5A98-E24B-B3AF-CE72DFEC83E5}" type="presParOf" srcId="{9150146E-E74F-2044-AC0F-3ED3F583D24D}" destId="{AACD8CC4-E8C6-AC40-B66E-83F62BAFE633}" srcOrd="2" destOrd="0" presId="urn:microsoft.com/office/officeart/2005/8/layout/hProcess11"/>
    <dgm:cxn modelId="{9BF3E1B4-DE1C-D245-A69F-4A907DB367FD}" type="presParOf" srcId="{1F460B43-435F-A748-A43F-AD530AABCB75}" destId="{4442FEA7-551C-DF48-B59C-EF1BEAA949C6}" srcOrd="9" destOrd="0" presId="urn:microsoft.com/office/officeart/2005/8/layout/hProcess11"/>
    <dgm:cxn modelId="{26AAFE8E-F650-0645-B1A5-C6989F682C76}" type="presParOf" srcId="{1F460B43-435F-A748-A43F-AD530AABCB75}" destId="{762D8D3E-8AB1-9F4C-9E8D-4FCFF1A6F1E2}" srcOrd="10" destOrd="0" presId="urn:microsoft.com/office/officeart/2005/8/layout/hProcess11"/>
    <dgm:cxn modelId="{67BDF30D-97E7-0D43-80A8-3B02E99FF931}" type="presParOf" srcId="{762D8D3E-8AB1-9F4C-9E8D-4FCFF1A6F1E2}" destId="{F0CAF6FE-2C28-AC48-9ABC-C5B1892D6744}" srcOrd="0" destOrd="0" presId="urn:microsoft.com/office/officeart/2005/8/layout/hProcess11"/>
    <dgm:cxn modelId="{CF967270-9180-F547-9021-3520CA35A075}" type="presParOf" srcId="{762D8D3E-8AB1-9F4C-9E8D-4FCFF1A6F1E2}" destId="{8E002AE7-50EC-4345-A582-D309EF44B6AF}" srcOrd="1" destOrd="0" presId="urn:microsoft.com/office/officeart/2005/8/layout/hProcess11"/>
    <dgm:cxn modelId="{1365774F-3D23-6745-BD16-EF6AF92A6B78}" type="presParOf" srcId="{762D8D3E-8AB1-9F4C-9E8D-4FCFF1A6F1E2}" destId="{4C451D12-7DD5-404B-A41F-4A3127C73B44}" srcOrd="2" destOrd="0" presId="urn:microsoft.com/office/officeart/2005/8/layout/hProcess11"/>
    <dgm:cxn modelId="{AA93D656-436F-8A4E-8265-4B821C356B6A}" type="presParOf" srcId="{1F460B43-435F-A748-A43F-AD530AABCB75}" destId="{B17D4BAE-8119-C94B-B121-A4B9D5676E66}" srcOrd="11" destOrd="0" presId="urn:microsoft.com/office/officeart/2005/8/layout/hProcess11"/>
    <dgm:cxn modelId="{AF05FBC6-B12A-A645-8F49-8E2B7614F5A1}" type="presParOf" srcId="{1F460B43-435F-A748-A43F-AD530AABCB75}" destId="{7B1E7099-DF4A-1140-84DA-D48978663B3D}" srcOrd="12" destOrd="0" presId="urn:microsoft.com/office/officeart/2005/8/layout/hProcess11"/>
    <dgm:cxn modelId="{AC6EDFF7-A047-E747-9768-B1D25C61CD89}" type="presParOf" srcId="{7B1E7099-DF4A-1140-84DA-D48978663B3D}" destId="{32DA7467-EA13-CE43-9309-1666173FEE96}" srcOrd="0" destOrd="0" presId="urn:microsoft.com/office/officeart/2005/8/layout/hProcess11"/>
    <dgm:cxn modelId="{BB532A5A-137B-CA49-9621-6A4C9B4B6489}" type="presParOf" srcId="{7B1E7099-DF4A-1140-84DA-D48978663B3D}" destId="{04613EEC-45FE-2241-A0C7-972FA8ECF4F9}" srcOrd="1" destOrd="0" presId="urn:microsoft.com/office/officeart/2005/8/layout/hProcess11"/>
    <dgm:cxn modelId="{C73DC76F-1CB5-EC42-B3C1-BDEC9ABDB890}" type="presParOf" srcId="{7B1E7099-DF4A-1140-84DA-D48978663B3D}" destId="{975541DC-9DBB-A642-8F7D-1784E896EDA9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3D6118-B66D-4DE5-B133-75A48D984455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6A3C20-2A61-4279-8AD4-4CE53FEE70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Measures</a:t>
          </a:r>
        </a:p>
      </dgm:t>
    </dgm:pt>
    <dgm:pt modelId="{2883DC9F-D9A0-4F40-A85F-59EC46E0D99F}" type="parTrans" cxnId="{DD71F632-EF82-4BE5-8CF5-0A825BA59164}">
      <dgm:prSet/>
      <dgm:spPr/>
      <dgm:t>
        <a:bodyPr/>
        <a:lstStyle/>
        <a:p>
          <a:endParaRPr lang="en-US" sz="2800"/>
        </a:p>
      </dgm:t>
    </dgm:pt>
    <dgm:pt modelId="{377F6205-0E3F-4B67-96C6-7CD2B658349D}" type="sibTrans" cxnId="{DD71F632-EF82-4BE5-8CF5-0A825BA59164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21A395D3-AE8B-4D90-A783-C8C3F8E5BE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Calculated Columns</a:t>
          </a:r>
        </a:p>
      </dgm:t>
    </dgm:pt>
    <dgm:pt modelId="{5CA00807-FAA3-487C-A60C-444BF3599861}" type="parTrans" cxnId="{4F49E124-C961-487B-94A9-70903C1D0710}">
      <dgm:prSet/>
      <dgm:spPr/>
      <dgm:t>
        <a:bodyPr/>
        <a:lstStyle/>
        <a:p>
          <a:endParaRPr lang="en-US" sz="2800"/>
        </a:p>
      </dgm:t>
    </dgm:pt>
    <dgm:pt modelId="{B4853D83-D6EE-40FE-9D23-BA70551CD0B6}" type="sibTrans" cxnId="{4F49E124-C961-487B-94A9-70903C1D0710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E25F2632-ABC0-C846-8D21-97B987A2693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KPIs</a:t>
          </a:r>
        </a:p>
      </dgm:t>
    </dgm:pt>
    <dgm:pt modelId="{21985243-13A1-F842-A312-DB833F8F48E7}" type="parTrans" cxnId="{FD3CD940-6A99-384D-8E05-BA271F2D477D}">
      <dgm:prSet/>
      <dgm:spPr/>
      <dgm:t>
        <a:bodyPr/>
        <a:lstStyle/>
        <a:p>
          <a:endParaRPr lang="en-US" sz="2800"/>
        </a:p>
      </dgm:t>
    </dgm:pt>
    <dgm:pt modelId="{36114903-45A4-1340-9DFF-E105636EB1A8}" type="sibTrans" cxnId="{FD3CD940-6A99-384D-8E05-BA271F2D477D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B2A59170-F6FA-F54C-ABE8-BFA9801BFE6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Time-based Calculations</a:t>
          </a:r>
        </a:p>
      </dgm:t>
    </dgm:pt>
    <dgm:pt modelId="{5AFDE12E-255E-3846-B352-286B8B5B47D4}" type="parTrans" cxnId="{4C88B081-C694-9448-89B1-76A4BF3FFA5B}">
      <dgm:prSet/>
      <dgm:spPr/>
      <dgm:t>
        <a:bodyPr/>
        <a:lstStyle/>
        <a:p>
          <a:endParaRPr lang="en-US" sz="2800"/>
        </a:p>
      </dgm:t>
    </dgm:pt>
    <dgm:pt modelId="{B9D577F8-312F-2F44-8371-66C8143B71F1}" type="sibTrans" cxnId="{4C88B081-C694-9448-89B1-76A4BF3FFA5B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B393213A-AB38-4F51-8F87-D5F110FEB3DB}" type="pres">
      <dgm:prSet presAssocID="{2F3D6118-B66D-4DE5-B133-75A48D984455}" presName="root" presStyleCnt="0">
        <dgm:presLayoutVars>
          <dgm:dir/>
          <dgm:resizeHandles val="exact"/>
        </dgm:presLayoutVars>
      </dgm:prSet>
      <dgm:spPr/>
    </dgm:pt>
    <dgm:pt modelId="{CFF6C7E1-8906-459E-9BCF-5561319E64C3}" type="pres">
      <dgm:prSet presAssocID="{2F3D6118-B66D-4DE5-B133-75A48D984455}" presName="container" presStyleCnt="0">
        <dgm:presLayoutVars>
          <dgm:dir/>
          <dgm:resizeHandles val="exact"/>
        </dgm:presLayoutVars>
      </dgm:prSet>
      <dgm:spPr/>
    </dgm:pt>
    <dgm:pt modelId="{9CC01382-251A-41D5-B48D-D3F664B2C81B}" type="pres">
      <dgm:prSet presAssocID="{286A3C20-2A61-4279-8AD4-4CE53FEE708E}" presName="compNode" presStyleCnt="0"/>
      <dgm:spPr/>
    </dgm:pt>
    <dgm:pt modelId="{8D99F2CF-75D0-49D4-8331-0B9C737A8FEA}" type="pres">
      <dgm:prSet presAssocID="{286A3C20-2A61-4279-8AD4-4CE53FEE708E}" presName="iconBgRect" presStyleLbl="bgShp" presStyleIdx="0" presStyleCnt="4"/>
      <dgm:spPr/>
    </dgm:pt>
    <dgm:pt modelId="{82E12867-E253-4218-94AB-522242F6A157}" type="pres">
      <dgm:prSet presAssocID="{286A3C20-2A61-4279-8AD4-4CE53FEE708E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6EEEE42-C9C4-4686-A9CF-729FB84C18FE}" type="pres">
      <dgm:prSet presAssocID="{286A3C20-2A61-4279-8AD4-4CE53FEE708E}" presName="spaceRect" presStyleCnt="0"/>
      <dgm:spPr/>
    </dgm:pt>
    <dgm:pt modelId="{515F2AED-2071-43EB-9993-58C68B734AED}" type="pres">
      <dgm:prSet presAssocID="{286A3C20-2A61-4279-8AD4-4CE53FEE708E}" presName="textRect" presStyleLbl="revTx" presStyleIdx="0" presStyleCnt="4">
        <dgm:presLayoutVars>
          <dgm:chMax val="1"/>
          <dgm:chPref val="1"/>
        </dgm:presLayoutVars>
      </dgm:prSet>
      <dgm:spPr/>
    </dgm:pt>
    <dgm:pt modelId="{1610DB7A-4DCE-4E2C-9CD1-F9DD8D05EBD5}" type="pres">
      <dgm:prSet presAssocID="{377F6205-0E3F-4B67-96C6-7CD2B658349D}" presName="sibTrans" presStyleLbl="sibTrans2D1" presStyleIdx="0" presStyleCnt="0"/>
      <dgm:spPr/>
    </dgm:pt>
    <dgm:pt modelId="{78D257A3-399A-4733-84B2-A43FD31CE8C8}" type="pres">
      <dgm:prSet presAssocID="{21A395D3-AE8B-4D90-A783-C8C3F8E5BE92}" presName="compNode" presStyleCnt="0"/>
      <dgm:spPr/>
    </dgm:pt>
    <dgm:pt modelId="{98B848D2-39A4-48D9-A239-1FC2BAC93C68}" type="pres">
      <dgm:prSet presAssocID="{21A395D3-AE8B-4D90-A783-C8C3F8E5BE92}" presName="iconBgRect" presStyleLbl="bgShp" presStyleIdx="1" presStyleCnt="4"/>
      <dgm:spPr/>
    </dgm:pt>
    <dgm:pt modelId="{B2D8EEAA-5112-42D7-91FF-EEFAB34824D2}" type="pres">
      <dgm:prSet presAssocID="{21A395D3-AE8B-4D90-A783-C8C3F8E5BE92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E320884-A353-4E32-9A4A-A2F0A7E941B6}" type="pres">
      <dgm:prSet presAssocID="{21A395D3-AE8B-4D90-A783-C8C3F8E5BE92}" presName="spaceRect" presStyleCnt="0"/>
      <dgm:spPr/>
    </dgm:pt>
    <dgm:pt modelId="{D00BB31B-848C-4FD8-AFAD-5B61BBB7B848}" type="pres">
      <dgm:prSet presAssocID="{21A395D3-AE8B-4D90-A783-C8C3F8E5BE92}" presName="textRect" presStyleLbl="revTx" presStyleIdx="1" presStyleCnt="4">
        <dgm:presLayoutVars>
          <dgm:chMax val="1"/>
          <dgm:chPref val="1"/>
        </dgm:presLayoutVars>
      </dgm:prSet>
      <dgm:spPr/>
    </dgm:pt>
    <dgm:pt modelId="{0F9DE471-3E8B-4278-B40B-64DEFADD1A90}" type="pres">
      <dgm:prSet presAssocID="{B4853D83-D6EE-40FE-9D23-BA70551CD0B6}" presName="sibTrans" presStyleLbl="sibTrans2D1" presStyleIdx="0" presStyleCnt="0"/>
      <dgm:spPr/>
    </dgm:pt>
    <dgm:pt modelId="{C52778B0-DE98-4B9A-9360-3030C811A95B}" type="pres">
      <dgm:prSet presAssocID="{E25F2632-ABC0-C846-8D21-97B987A2693E}" presName="compNode" presStyleCnt="0"/>
      <dgm:spPr/>
    </dgm:pt>
    <dgm:pt modelId="{DCF2A38E-C575-4A68-8280-F8787FE4B3FD}" type="pres">
      <dgm:prSet presAssocID="{E25F2632-ABC0-C846-8D21-97B987A2693E}" presName="iconBgRect" presStyleLbl="bgShp" presStyleIdx="2" presStyleCnt="4"/>
      <dgm:spPr/>
    </dgm:pt>
    <dgm:pt modelId="{3D8D5317-40C5-4D1C-93CF-E62FC230BD66}" type="pres">
      <dgm:prSet presAssocID="{E25F2632-ABC0-C846-8D21-97B987A2693E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E8B71716-9183-4109-AFD4-0CDC0D4DABD0}" type="pres">
      <dgm:prSet presAssocID="{E25F2632-ABC0-C846-8D21-97B987A2693E}" presName="spaceRect" presStyleCnt="0"/>
      <dgm:spPr/>
    </dgm:pt>
    <dgm:pt modelId="{2AB58DFD-88B9-4FDE-8C4E-CDFF1ECE3A80}" type="pres">
      <dgm:prSet presAssocID="{E25F2632-ABC0-C846-8D21-97B987A2693E}" presName="textRect" presStyleLbl="revTx" presStyleIdx="2" presStyleCnt="4">
        <dgm:presLayoutVars>
          <dgm:chMax val="1"/>
          <dgm:chPref val="1"/>
        </dgm:presLayoutVars>
      </dgm:prSet>
      <dgm:spPr/>
    </dgm:pt>
    <dgm:pt modelId="{894D2113-0751-4680-B56F-12CB1DF7B9C4}" type="pres">
      <dgm:prSet presAssocID="{36114903-45A4-1340-9DFF-E105636EB1A8}" presName="sibTrans" presStyleLbl="sibTrans2D1" presStyleIdx="0" presStyleCnt="0"/>
      <dgm:spPr/>
    </dgm:pt>
    <dgm:pt modelId="{A9E3E315-F996-4CF6-A055-67FAA2761F40}" type="pres">
      <dgm:prSet presAssocID="{B2A59170-F6FA-F54C-ABE8-BFA9801BFE68}" presName="compNode" presStyleCnt="0"/>
      <dgm:spPr/>
    </dgm:pt>
    <dgm:pt modelId="{5785D752-129C-41EB-AF77-EB33F029D770}" type="pres">
      <dgm:prSet presAssocID="{B2A59170-F6FA-F54C-ABE8-BFA9801BFE68}" presName="iconBgRect" presStyleLbl="bgShp" presStyleIdx="3" presStyleCnt="4"/>
      <dgm:spPr/>
    </dgm:pt>
    <dgm:pt modelId="{76CF3243-730E-4DFD-B779-5C667B5E1681}" type="pres">
      <dgm:prSet presAssocID="{B2A59170-F6FA-F54C-ABE8-BFA9801BFE68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B4D51D1-CAAC-4B3B-8AB3-845BF2B0253F}" type="pres">
      <dgm:prSet presAssocID="{B2A59170-F6FA-F54C-ABE8-BFA9801BFE68}" presName="spaceRect" presStyleCnt="0"/>
      <dgm:spPr/>
    </dgm:pt>
    <dgm:pt modelId="{D3C477D7-5CD9-445B-957A-4661547059D0}" type="pres">
      <dgm:prSet presAssocID="{B2A59170-F6FA-F54C-ABE8-BFA9801BFE6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2842016-4B3E-E346-A436-2B4C1F6697B2}" type="presOf" srcId="{377F6205-0E3F-4B67-96C6-7CD2B658349D}" destId="{1610DB7A-4DCE-4E2C-9CD1-F9DD8D05EBD5}" srcOrd="0" destOrd="0" presId="urn:microsoft.com/office/officeart/2018/2/layout/IconCircleList"/>
    <dgm:cxn modelId="{4F49E124-C961-487B-94A9-70903C1D0710}" srcId="{2F3D6118-B66D-4DE5-B133-75A48D984455}" destId="{21A395D3-AE8B-4D90-A783-C8C3F8E5BE92}" srcOrd="1" destOrd="0" parTransId="{5CA00807-FAA3-487C-A60C-444BF3599861}" sibTransId="{B4853D83-D6EE-40FE-9D23-BA70551CD0B6}"/>
    <dgm:cxn modelId="{98B39632-98EF-9349-8DC9-70D310E70080}" type="presOf" srcId="{B2A59170-F6FA-F54C-ABE8-BFA9801BFE68}" destId="{D3C477D7-5CD9-445B-957A-4661547059D0}" srcOrd="0" destOrd="0" presId="urn:microsoft.com/office/officeart/2018/2/layout/IconCircleList"/>
    <dgm:cxn modelId="{DD71F632-EF82-4BE5-8CF5-0A825BA59164}" srcId="{2F3D6118-B66D-4DE5-B133-75A48D984455}" destId="{286A3C20-2A61-4279-8AD4-4CE53FEE708E}" srcOrd="0" destOrd="0" parTransId="{2883DC9F-D9A0-4F40-A85F-59EC46E0D99F}" sibTransId="{377F6205-0E3F-4B67-96C6-7CD2B658349D}"/>
    <dgm:cxn modelId="{FD3CD940-6A99-384D-8E05-BA271F2D477D}" srcId="{2F3D6118-B66D-4DE5-B133-75A48D984455}" destId="{E25F2632-ABC0-C846-8D21-97B987A2693E}" srcOrd="2" destOrd="0" parTransId="{21985243-13A1-F842-A312-DB833F8F48E7}" sibTransId="{36114903-45A4-1340-9DFF-E105636EB1A8}"/>
    <dgm:cxn modelId="{2133B152-8400-AA4F-8B3B-CDA1D870C7DB}" type="presOf" srcId="{2F3D6118-B66D-4DE5-B133-75A48D984455}" destId="{B393213A-AB38-4F51-8F87-D5F110FEB3DB}" srcOrd="0" destOrd="0" presId="urn:microsoft.com/office/officeart/2018/2/layout/IconCircleList"/>
    <dgm:cxn modelId="{145BEC69-2755-1F4E-B650-5B2DF6DC0D3F}" type="presOf" srcId="{36114903-45A4-1340-9DFF-E105636EB1A8}" destId="{894D2113-0751-4680-B56F-12CB1DF7B9C4}" srcOrd="0" destOrd="0" presId="urn:microsoft.com/office/officeart/2018/2/layout/IconCircleList"/>
    <dgm:cxn modelId="{4C88B081-C694-9448-89B1-76A4BF3FFA5B}" srcId="{2F3D6118-B66D-4DE5-B133-75A48D984455}" destId="{B2A59170-F6FA-F54C-ABE8-BFA9801BFE68}" srcOrd="3" destOrd="0" parTransId="{5AFDE12E-255E-3846-B352-286B8B5B47D4}" sibTransId="{B9D577F8-312F-2F44-8371-66C8143B71F1}"/>
    <dgm:cxn modelId="{29B48F98-2FC4-B847-B09C-2C6C7EFE9968}" type="presOf" srcId="{21A395D3-AE8B-4D90-A783-C8C3F8E5BE92}" destId="{D00BB31B-848C-4FD8-AFAD-5B61BBB7B848}" srcOrd="0" destOrd="0" presId="urn:microsoft.com/office/officeart/2018/2/layout/IconCircleList"/>
    <dgm:cxn modelId="{9C037999-1898-8D42-BCA7-FA2B83112B00}" type="presOf" srcId="{286A3C20-2A61-4279-8AD4-4CE53FEE708E}" destId="{515F2AED-2071-43EB-9993-58C68B734AED}" srcOrd="0" destOrd="0" presId="urn:microsoft.com/office/officeart/2018/2/layout/IconCircleList"/>
    <dgm:cxn modelId="{D10283C7-1708-7D4B-ABBC-A164D81551A5}" type="presOf" srcId="{E25F2632-ABC0-C846-8D21-97B987A2693E}" destId="{2AB58DFD-88B9-4FDE-8C4E-CDFF1ECE3A80}" srcOrd="0" destOrd="0" presId="urn:microsoft.com/office/officeart/2018/2/layout/IconCircleList"/>
    <dgm:cxn modelId="{DA7742E9-8361-6D47-A8EF-DC0C1706FE39}" type="presOf" srcId="{B4853D83-D6EE-40FE-9D23-BA70551CD0B6}" destId="{0F9DE471-3E8B-4278-B40B-64DEFADD1A90}" srcOrd="0" destOrd="0" presId="urn:microsoft.com/office/officeart/2018/2/layout/IconCircleList"/>
    <dgm:cxn modelId="{DA7ECDE2-834E-1C46-BB2C-3D39287315BD}" type="presParOf" srcId="{B393213A-AB38-4F51-8F87-D5F110FEB3DB}" destId="{CFF6C7E1-8906-459E-9BCF-5561319E64C3}" srcOrd="0" destOrd="0" presId="urn:microsoft.com/office/officeart/2018/2/layout/IconCircleList"/>
    <dgm:cxn modelId="{F5A90DBE-58BF-5A4B-A6CB-BCC2634BB0B9}" type="presParOf" srcId="{CFF6C7E1-8906-459E-9BCF-5561319E64C3}" destId="{9CC01382-251A-41D5-B48D-D3F664B2C81B}" srcOrd="0" destOrd="0" presId="urn:microsoft.com/office/officeart/2018/2/layout/IconCircleList"/>
    <dgm:cxn modelId="{C53A8384-6A4B-864C-A90B-A47C5187E0F5}" type="presParOf" srcId="{9CC01382-251A-41D5-B48D-D3F664B2C81B}" destId="{8D99F2CF-75D0-49D4-8331-0B9C737A8FEA}" srcOrd="0" destOrd="0" presId="urn:microsoft.com/office/officeart/2018/2/layout/IconCircleList"/>
    <dgm:cxn modelId="{F08C11EC-5F0D-7142-8D5C-B795CDC2F0B0}" type="presParOf" srcId="{9CC01382-251A-41D5-B48D-D3F664B2C81B}" destId="{82E12867-E253-4218-94AB-522242F6A157}" srcOrd="1" destOrd="0" presId="urn:microsoft.com/office/officeart/2018/2/layout/IconCircleList"/>
    <dgm:cxn modelId="{768516F2-0AD4-6748-9C7C-9B0CB893744D}" type="presParOf" srcId="{9CC01382-251A-41D5-B48D-D3F664B2C81B}" destId="{D6EEEE42-C9C4-4686-A9CF-729FB84C18FE}" srcOrd="2" destOrd="0" presId="urn:microsoft.com/office/officeart/2018/2/layout/IconCircleList"/>
    <dgm:cxn modelId="{5BBD4882-3B65-E143-B03C-DC5C7D5E9161}" type="presParOf" srcId="{9CC01382-251A-41D5-B48D-D3F664B2C81B}" destId="{515F2AED-2071-43EB-9993-58C68B734AED}" srcOrd="3" destOrd="0" presId="urn:microsoft.com/office/officeart/2018/2/layout/IconCircleList"/>
    <dgm:cxn modelId="{A46F9694-BF0B-0944-8FEF-AE50666BF64E}" type="presParOf" srcId="{CFF6C7E1-8906-459E-9BCF-5561319E64C3}" destId="{1610DB7A-4DCE-4E2C-9CD1-F9DD8D05EBD5}" srcOrd="1" destOrd="0" presId="urn:microsoft.com/office/officeart/2018/2/layout/IconCircleList"/>
    <dgm:cxn modelId="{DD10C690-57CE-0F4D-89DE-FADC936AFA68}" type="presParOf" srcId="{CFF6C7E1-8906-459E-9BCF-5561319E64C3}" destId="{78D257A3-399A-4733-84B2-A43FD31CE8C8}" srcOrd="2" destOrd="0" presId="urn:microsoft.com/office/officeart/2018/2/layout/IconCircleList"/>
    <dgm:cxn modelId="{708E3155-3411-FA46-A1FE-4C9CFFE4A7BE}" type="presParOf" srcId="{78D257A3-399A-4733-84B2-A43FD31CE8C8}" destId="{98B848D2-39A4-48D9-A239-1FC2BAC93C68}" srcOrd="0" destOrd="0" presId="urn:microsoft.com/office/officeart/2018/2/layout/IconCircleList"/>
    <dgm:cxn modelId="{E5E3E4C5-8896-B34D-8DCF-95E23A77B239}" type="presParOf" srcId="{78D257A3-399A-4733-84B2-A43FD31CE8C8}" destId="{B2D8EEAA-5112-42D7-91FF-EEFAB34824D2}" srcOrd="1" destOrd="0" presId="urn:microsoft.com/office/officeart/2018/2/layout/IconCircleList"/>
    <dgm:cxn modelId="{239FC89A-CF6D-5240-9980-88917EFFF32E}" type="presParOf" srcId="{78D257A3-399A-4733-84B2-A43FD31CE8C8}" destId="{1E320884-A353-4E32-9A4A-A2F0A7E941B6}" srcOrd="2" destOrd="0" presId="urn:microsoft.com/office/officeart/2018/2/layout/IconCircleList"/>
    <dgm:cxn modelId="{CCC0A486-75AD-3942-AD93-69FDBAB957F4}" type="presParOf" srcId="{78D257A3-399A-4733-84B2-A43FD31CE8C8}" destId="{D00BB31B-848C-4FD8-AFAD-5B61BBB7B848}" srcOrd="3" destOrd="0" presId="urn:microsoft.com/office/officeart/2018/2/layout/IconCircleList"/>
    <dgm:cxn modelId="{2E1A5C78-3F63-F141-A43F-E44AA94C2762}" type="presParOf" srcId="{CFF6C7E1-8906-459E-9BCF-5561319E64C3}" destId="{0F9DE471-3E8B-4278-B40B-64DEFADD1A90}" srcOrd="3" destOrd="0" presId="urn:microsoft.com/office/officeart/2018/2/layout/IconCircleList"/>
    <dgm:cxn modelId="{EC1CBBA1-3C64-594C-AB56-D9477E0E6F1B}" type="presParOf" srcId="{CFF6C7E1-8906-459E-9BCF-5561319E64C3}" destId="{C52778B0-DE98-4B9A-9360-3030C811A95B}" srcOrd="4" destOrd="0" presId="urn:microsoft.com/office/officeart/2018/2/layout/IconCircleList"/>
    <dgm:cxn modelId="{80060A1E-3243-254E-90DC-EDC58ED7DF7E}" type="presParOf" srcId="{C52778B0-DE98-4B9A-9360-3030C811A95B}" destId="{DCF2A38E-C575-4A68-8280-F8787FE4B3FD}" srcOrd="0" destOrd="0" presId="urn:microsoft.com/office/officeart/2018/2/layout/IconCircleList"/>
    <dgm:cxn modelId="{C698BCF3-500F-E340-A8DD-5F0C6F12135C}" type="presParOf" srcId="{C52778B0-DE98-4B9A-9360-3030C811A95B}" destId="{3D8D5317-40C5-4D1C-93CF-E62FC230BD66}" srcOrd="1" destOrd="0" presId="urn:microsoft.com/office/officeart/2018/2/layout/IconCircleList"/>
    <dgm:cxn modelId="{07FCC471-1F80-FA4D-A325-579E5A9E1247}" type="presParOf" srcId="{C52778B0-DE98-4B9A-9360-3030C811A95B}" destId="{E8B71716-9183-4109-AFD4-0CDC0D4DABD0}" srcOrd="2" destOrd="0" presId="urn:microsoft.com/office/officeart/2018/2/layout/IconCircleList"/>
    <dgm:cxn modelId="{9A6898F7-293B-5F4E-974D-4A5BFD7757D9}" type="presParOf" srcId="{C52778B0-DE98-4B9A-9360-3030C811A95B}" destId="{2AB58DFD-88B9-4FDE-8C4E-CDFF1ECE3A80}" srcOrd="3" destOrd="0" presId="urn:microsoft.com/office/officeart/2018/2/layout/IconCircleList"/>
    <dgm:cxn modelId="{BC0D08C2-92A6-2549-BF00-8FA94F310E9C}" type="presParOf" srcId="{CFF6C7E1-8906-459E-9BCF-5561319E64C3}" destId="{894D2113-0751-4680-B56F-12CB1DF7B9C4}" srcOrd="5" destOrd="0" presId="urn:microsoft.com/office/officeart/2018/2/layout/IconCircleList"/>
    <dgm:cxn modelId="{9CFD805B-B92F-874F-B0CE-0E64968B513C}" type="presParOf" srcId="{CFF6C7E1-8906-459E-9BCF-5561319E64C3}" destId="{A9E3E315-F996-4CF6-A055-67FAA2761F40}" srcOrd="6" destOrd="0" presId="urn:microsoft.com/office/officeart/2018/2/layout/IconCircleList"/>
    <dgm:cxn modelId="{5B373241-AF1F-D94E-B331-7A186FDC7FEE}" type="presParOf" srcId="{A9E3E315-F996-4CF6-A055-67FAA2761F40}" destId="{5785D752-129C-41EB-AF77-EB33F029D770}" srcOrd="0" destOrd="0" presId="urn:microsoft.com/office/officeart/2018/2/layout/IconCircleList"/>
    <dgm:cxn modelId="{E9BEE2B2-46CA-A144-A3F0-3B0111211653}" type="presParOf" srcId="{A9E3E315-F996-4CF6-A055-67FAA2761F40}" destId="{76CF3243-730E-4DFD-B779-5C667B5E1681}" srcOrd="1" destOrd="0" presId="urn:microsoft.com/office/officeart/2018/2/layout/IconCircleList"/>
    <dgm:cxn modelId="{10722E9A-8618-CB4F-BFA2-EB3BDB607ED3}" type="presParOf" srcId="{A9E3E315-F996-4CF6-A055-67FAA2761F40}" destId="{8B4D51D1-CAAC-4B3B-8AB3-845BF2B0253F}" srcOrd="2" destOrd="0" presId="urn:microsoft.com/office/officeart/2018/2/layout/IconCircleList"/>
    <dgm:cxn modelId="{F9273609-4DA6-004D-91B5-468F97D4EB98}" type="presParOf" srcId="{A9E3E315-F996-4CF6-A055-67FAA2761F40}" destId="{D3C477D7-5CD9-445B-957A-4661547059D0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3D6118-B66D-4DE5-B133-75A48D984455}" type="doc">
      <dgm:prSet loTypeId="urn:microsoft.com/office/officeart/2005/8/layout/hProcess11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6A3C20-2A61-4279-8AD4-4CE53FEE708E}">
      <dgm:prSet custT="1"/>
      <dgm:spPr/>
      <dgm:t>
        <a:bodyPr/>
        <a:lstStyle/>
        <a:p>
          <a:r>
            <a:rPr lang="en-EG" sz="2800" dirty="0"/>
            <a:t>Go to </a:t>
          </a:r>
          <a:r>
            <a:rPr lang="en-EG" sz="2800" b="1" dirty="0"/>
            <a:t>Report View</a:t>
          </a:r>
          <a:r>
            <a:rPr lang="en-EG" sz="2800" dirty="0"/>
            <a:t> or </a:t>
          </a:r>
          <a:r>
            <a:rPr lang="en-EG" sz="2800" b="1" dirty="0"/>
            <a:t>Model View</a:t>
          </a:r>
          <a:endParaRPr lang="en-US" sz="2800" dirty="0"/>
        </a:p>
      </dgm:t>
    </dgm:pt>
    <dgm:pt modelId="{2883DC9F-D9A0-4F40-A85F-59EC46E0D99F}" type="parTrans" cxnId="{DD71F632-EF82-4BE5-8CF5-0A825BA59164}">
      <dgm:prSet/>
      <dgm:spPr/>
      <dgm:t>
        <a:bodyPr/>
        <a:lstStyle/>
        <a:p>
          <a:endParaRPr lang="en-US" sz="2800"/>
        </a:p>
      </dgm:t>
    </dgm:pt>
    <dgm:pt modelId="{377F6205-0E3F-4B67-96C6-7CD2B658349D}" type="sibTrans" cxnId="{DD71F632-EF82-4BE5-8CF5-0A825BA59164}">
      <dgm:prSet/>
      <dgm:spPr/>
      <dgm:t>
        <a:bodyPr/>
        <a:lstStyle/>
        <a:p>
          <a:endParaRPr lang="en-US" sz="2800"/>
        </a:p>
      </dgm:t>
    </dgm:pt>
    <dgm:pt modelId="{D188E0B6-D427-C14D-95CF-7F73CEC167AE}">
      <dgm:prSet custT="1"/>
      <dgm:spPr/>
      <dgm:t>
        <a:bodyPr/>
        <a:lstStyle/>
        <a:p>
          <a:r>
            <a:rPr lang="en-EG" sz="2800"/>
            <a:t>Select the table where the measure should be stored</a:t>
          </a:r>
        </a:p>
      </dgm:t>
    </dgm:pt>
    <dgm:pt modelId="{784C4131-C18B-A147-9D8C-F9735045B014}" type="parTrans" cxnId="{EF859A56-7C9C-3E45-9429-C0D70E721317}">
      <dgm:prSet/>
      <dgm:spPr/>
      <dgm:t>
        <a:bodyPr/>
        <a:lstStyle/>
        <a:p>
          <a:endParaRPr lang="en-US" sz="2800"/>
        </a:p>
      </dgm:t>
    </dgm:pt>
    <dgm:pt modelId="{6A26F586-0EDF-C447-8D97-8120A51E8EAE}" type="sibTrans" cxnId="{EF859A56-7C9C-3E45-9429-C0D70E721317}">
      <dgm:prSet/>
      <dgm:spPr/>
      <dgm:t>
        <a:bodyPr/>
        <a:lstStyle/>
        <a:p>
          <a:endParaRPr lang="en-US" sz="2800"/>
        </a:p>
      </dgm:t>
    </dgm:pt>
    <dgm:pt modelId="{56DF4DC0-42B6-F74D-9258-E45F74EF39B0}">
      <dgm:prSet custT="1"/>
      <dgm:spPr/>
      <dgm:t>
        <a:bodyPr/>
        <a:lstStyle/>
        <a:p>
          <a:r>
            <a:rPr lang="en-EG" sz="2800"/>
            <a:t>Go to </a:t>
          </a:r>
          <a:r>
            <a:rPr lang="en-EG" sz="2800" b="1"/>
            <a:t>Table Tools</a:t>
          </a:r>
          <a:endParaRPr lang="en-EG" sz="2800"/>
        </a:p>
      </dgm:t>
    </dgm:pt>
    <dgm:pt modelId="{84A075FC-88F5-B94D-93DB-A3594DF5CF04}" type="parTrans" cxnId="{9EA886AD-4E37-0F4A-AB58-F38E8FC0A99B}">
      <dgm:prSet/>
      <dgm:spPr/>
      <dgm:t>
        <a:bodyPr/>
        <a:lstStyle/>
        <a:p>
          <a:endParaRPr lang="en-US" sz="2800"/>
        </a:p>
      </dgm:t>
    </dgm:pt>
    <dgm:pt modelId="{BCD2F060-DF50-7749-9612-451671B34015}" type="sibTrans" cxnId="{9EA886AD-4E37-0F4A-AB58-F38E8FC0A99B}">
      <dgm:prSet/>
      <dgm:spPr/>
      <dgm:t>
        <a:bodyPr/>
        <a:lstStyle/>
        <a:p>
          <a:endParaRPr lang="en-US" sz="2800"/>
        </a:p>
      </dgm:t>
    </dgm:pt>
    <dgm:pt modelId="{A1715C00-50CE-7B41-8129-2E3820FF56BB}">
      <dgm:prSet custT="1"/>
      <dgm:spPr/>
      <dgm:t>
        <a:bodyPr/>
        <a:lstStyle/>
        <a:p>
          <a:r>
            <a:rPr lang="en-EG" sz="2800"/>
            <a:t>Click </a:t>
          </a:r>
          <a:r>
            <a:rPr lang="en-EG" sz="2800" b="1"/>
            <a:t>New Measure</a:t>
          </a:r>
          <a:endParaRPr lang="en-EG" sz="2800"/>
        </a:p>
      </dgm:t>
    </dgm:pt>
    <dgm:pt modelId="{0E994B92-5A2C-B24D-BD7A-DD562C43FE75}" type="parTrans" cxnId="{A9C8BDD5-C2DC-2442-8E5A-1F38BD9B5027}">
      <dgm:prSet/>
      <dgm:spPr/>
      <dgm:t>
        <a:bodyPr/>
        <a:lstStyle/>
        <a:p>
          <a:endParaRPr lang="en-US" sz="2800"/>
        </a:p>
      </dgm:t>
    </dgm:pt>
    <dgm:pt modelId="{A88E71D5-F19D-7C49-8936-1557141A5A05}" type="sibTrans" cxnId="{A9C8BDD5-C2DC-2442-8E5A-1F38BD9B5027}">
      <dgm:prSet/>
      <dgm:spPr/>
      <dgm:t>
        <a:bodyPr/>
        <a:lstStyle/>
        <a:p>
          <a:endParaRPr lang="en-US" sz="2800"/>
        </a:p>
      </dgm:t>
    </dgm:pt>
    <dgm:pt modelId="{F0D579FF-10A9-D642-9BF7-93628081A2E7}">
      <dgm:prSet custT="1"/>
      <dgm:spPr/>
      <dgm:t>
        <a:bodyPr/>
        <a:lstStyle/>
        <a:p>
          <a:r>
            <a:rPr lang="en-EG" sz="2800"/>
            <a:t>Write the DAX formula</a:t>
          </a:r>
        </a:p>
      </dgm:t>
    </dgm:pt>
    <dgm:pt modelId="{0F5877A9-B431-1A46-9B05-AAE998EB05EA}" type="parTrans" cxnId="{2CAE61F1-F271-5D4B-9A27-359C490091A2}">
      <dgm:prSet/>
      <dgm:spPr/>
      <dgm:t>
        <a:bodyPr/>
        <a:lstStyle/>
        <a:p>
          <a:endParaRPr lang="en-US" sz="2800"/>
        </a:p>
      </dgm:t>
    </dgm:pt>
    <dgm:pt modelId="{2C75CC58-28B7-9E4C-BB4F-55DD767E9D56}" type="sibTrans" cxnId="{2CAE61F1-F271-5D4B-9A27-359C490091A2}">
      <dgm:prSet/>
      <dgm:spPr/>
      <dgm:t>
        <a:bodyPr/>
        <a:lstStyle/>
        <a:p>
          <a:endParaRPr lang="en-US" sz="2800"/>
        </a:p>
      </dgm:t>
    </dgm:pt>
    <dgm:pt modelId="{694DD376-CD39-3D49-A0DD-AA16F4A6C996}">
      <dgm:prSet custT="1"/>
      <dgm:spPr/>
      <dgm:t>
        <a:bodyPr/>
        <a:lstStyle/>
        <a:p>
          <a:r>
            <a:rPr lang="en-EG" sz="2800"/>
            <a:t>Press </a:t>
          </a:r>
          <a:r>
            <a:rPr lang="en-EG" sz="2800" b="1"/>
            <a:t>Enter</a:t>
          </a:r>
          <a:endParaRPr lang="en-EG" sz="2800"/>
        </a:p>
      </dgm:t>
    </dgm:pt>
    <dgm:pt modelId="{D8846C06-9A29-0142-8428-448FC6737476}" type="parTrans" cxnId="{6733C366-5D28-4746-86F6-BC703CB9C9DF}">
      <dgm:prSet/>
      <dgm:spPr/>
      <dgm:t>
        <a:bodyPr/>
        <a:lstStyle/>
        <a:p>
          <a:endParaRPr lang="en-US" sz="2800"/>
        </a:p>
      </dgm:t>
    </dgm:pt>
    <dgm:pt modelId="{F3B04085-9C1B-F644-BBBA-EC182BBF398B}" type="sibTrans" cxnId="{6733C366-5D28-4746-86F6-BC703CB9C9DF}">
      <dgm:prSet/>
      <dgm:spPr/>
      <dgm:t>
        <a:bodyPr/>
        <a:lstStyle/>
        <a:p>
          <a:endParaRPr lang="en-US" sz="2800"/>
        </a:p>
      </dgm:t>
    </dgm:pt>
    <dgm:pt modelId="{36C44B0F-7FCA-3D45-A9A4-30165DD38AD7}" type="pres">
      <dgm:prSet presAssocID="{2F3D6118-B66D-4DE5-B133-75A48D984455}" presName="Name0" presStyleCnt="0">
        <dgm:presLayoutVars>
          <dgm:dir/>
          <dgm:resizeHandles val="exact"/>
        </dgm:presLayoutVars>
      </dgm:prSet>
      <dgm:spPr/>
    </dgm:pt>
    <dgm:pt modelId="{A3B6189D-805A-E749-8F02-A134EA72C6E4}" type="pres">
      <dgm:prSet presAssocID="{2F3D6118-B66D-4DE5-B133-75A48D984455}" presName="arrow" presStyleLbl="bgShp" presStyleIdx="0" presStyleCnt="1"/>
      <dgm:spPr/>
    </dgm:pt>
    <dgm:pt modelId="{5E3EB5B0-B31C-3343-A595-339B961FC85C}" type="pres">
      <dgm:prSet presAssocID="{2F3D6118-B66D-4DE5-B133-75A48D984455}" presName="points" presStyleCnt="0"/>
      <dgm:spPr/>
    </dgm:pt>
    <dgm:pt modelId="{632564E9-5436-B841-BFBF-497A4EE80C6E}" type="pres">
      <dgm:prSet presAssocID="{286A3C20-2A61-4279-8AD4-4CE53FEE708E}" presName="compositeA" presStyleCnt="0"/>
      <dgm:spPr/>
    </dgm:pt>
    <dgm:pt modelId="{D9EFE920-5E9F-2243-AF15-6986D39DE808}" type="pres">
      <dgm:prSet presAssocID="{286A3C20-2A61-4279-8AD4-4CE53FEE708E}" presName="textA" presStyleLbl="revTx" presStyleIdx="0" presStyleCnt="6">
        <dgm:presLayoutVars>
          <dgm:bulletEnabled val="1"/>
        </dgm:presLayoutVars>
      </dgm:prSet>
      <dgm:spPr/>
    </dgm:pt>
    <dgm:pt modelId="{529CF2F3-C2FF-3340-A093-8310FFE156D0}" type="pres">
      <dgm:prSet presAssocID="{286A3C20-2A61-4279-8AD4-4CE53FEE708E}" presName="circleA" presStyleLbl="node1" presStyleIdx="0" presStyleCnt="6"/>
      <dgm:spPr/>
    </dgm:pt>
    <dgm:pt modelId="{EFBD5237-7DE8-B041-AE25-6AEFD48F6980}" type="pres">
      <dgm:prSet presAssocID="{286A3C20-2A61-4279-8AD4-4CE53FEE708E}" presName="spaceA" presStyleCnt="0"/>
      <dgm:spPr/>
    </dgm:pt>
    <dgm:pt modelId="{884815F6-2900-524C-ABE1-7C6D6F8122E2}" type="pres">
      <dgm:prSet presAssocID="{377F6205-0E3F-4B67-96C6-7CD2B658349D}" presName="space" presStyleCnt="0"/>
      <dgm:spPr/>
    </dgm:pt>
    <dgm:pt modelId="{71E6C5BC-4A6A-4F4B-864E-8C886C6BC0D5}" type="pres">
      <dgm:prSet presAssocID="{D188E0B6-D427-C14D-95CF-7F73CEC167AE}" presName="compositeB" presStyleCnt="0"/>
      <dgm:spPr/>
    </dgm:pt>
    <dgm:pt modelId="{DBC1FCA2-616F-674D-9816-EAFC01769F12}" type="pres">
      <dgm:prSet presAssocID="{D188E0B6-D427-C14D-95CF-7F73CEC167AE}" presName="textB" presStyleLbl="revTx" presStyleIdx="1" presStyleCnt="6">
        <dgm:presLayoutVars>
          <dgm:bulletEnabled val="1"/>
        </dgm:presLayoutVars>
      </dgm:prSet>
      <dgm:spPr/>
    </dgm:pt>
    <dgm:pt modelId="{4B7018EF-BFBD-B546-BCCF-77AB7A19A33F}" type="pres">
      <dgm:prSet presAssocID="{D188E0B6-D427-C14D-95CF-7F73CEC167AE}" presName="circleB" presStyleLbl="node1" presStyleIdx="1" presStyleCnt="6"/>
      <dgm:spPr/>
    </dgm:pt>
    <dgm:pt modelId="{E3A119B7-868D-B049-B5E1-ACCD74AFBF06}" type="pres">
      <dgm:prSet presAssocID="{D188E0B6-D427-C14D-95CF-7F73CEC167AE}" presName="spaceB" presStyleCnt="0"/>
      <dgm:spPr/>
    </dgm:pt>
    <dgm:pt modelId="{161DEDA8-2BB6-1F42-929A-9A00860DEDA8}" type="pres">
      <dgm:prSet presAssocID="{6A26F586-0EDF-C447-8D97-8120A51E8EAE}" presName="space" presStyleCnt="0"/>
      <dgm:spPr/>
    </dgm:pt>
    <dgm:pt modelId="{9F735B7B-D522-FB4C-AC7F-348353FB66B8}" type="pres">
      <dgm:prSet presAssocID="{56DF4DC0-42B6-F74D-9258-E45F74EF39B0}" presName="compositeA" presStyleCnt="0"/>
      <dgm:spPr/>
    </dgm:pt>
    <dgm:pt modelId="{8FF79554-7E38-2F46-92F3-65A0404274BD}" type="pres">
      <dgm:prSet presAssocID="{56DF4DC0-42B6-F74D-9258-E45F74EF39B0}" presName="textA" presStyleLbl="revTx" presStyleIdx="2" presStyleCnt="6">
        <dgm:presLayoutVars>
          <dgm:bulletEnabled val="1"/>
        </dgm:presLayoutVars>
      </dgm:prSet>
      <dgm:spPr/>
    </dgm:pt>
    <dgm:pt modelId="{A2F174BE-47B4-7647-BE32-EC1954B8BC8A}" type="pres">
      <dgm:prSet presAssocID="{56DF4DC0-42B6-F74D-9258-E45F74EF39B0}" presName="circleA" presStyleLbl="node1" presStyleIdx="2" presStyleCnt="6"/>
      <dgm:spPr/>
    </dgm:pt>
    <dgm:pt modelId="{D9972D20-FC39-1248-9263-91CC3905AD3A}" type="pres">
      <dgm:prSet presAssocID="{56DF4DC0-42B6-F74D-9258-E45F74EF39B0}" presName="spaceA" presStyleCnt="0"/>
      <dgm:spPr/>
    </dgm:pt>
    <dgm:pt modelId="{6B57E642-7CC9-8C4D-9954-EE809F74287E}" type="pres">
      <dgm:prSet presAssocID="{BCD2F060-DF50-7749-9612-451671B34015}" presName="space" presStyleCnt="0"/>
      <dgm:spPr/>
    </dgm:pt>
    <dgm:pt modelId="{26F14F93-0DBC-5343-8BA7-93FB5C22BD25}" type="pres">
      <dgm:prSet presAssocID="{A1715C00-50CE-7B41-8129-2E3820FF56BB}" presName="compositeB" presStyleCnt="0"/>
      <dgm:spPr/>
    </dgm:pt>
    <dgm:pt modelId="{5B3CC175-B5DE-A449-9AA7-7A70A6FE69BB}" type="pres">
      <dgm:prSet presAssocID="{A1715C00-50CE-7B41-8129-2E3820FF56BB}" presName="textB" presStyleLbl="revTx" presStyleIdx="3" presStyleCnt="6">
        <dgm:presLayoutVars>
          <dgm:bulletEnabled val="1"/>
        </dgm:presLayoutVars>
      </dgm:prSet>
      <dgm:spPr/>
    </dgm:pt>
    <dgm:pt modelId="{E03143D3-2682-DB41-8467-155158A6366E}" type="pres">
      <dgm:prSet presAssocID="{A1715C00-50CE-7B41-8129-2E3820FF56BB}" presName="circleB" presStyleLbl="node1" presStyleIdx="3" presStyleCnt="6"/>
      <dgm:spPr/>
    </dgm:pt>
    <dgm:pt modelId="{E5264242-280E-044C-BB35-8051424830CD}" type="pres">
      <dgm:prSet presAssocID="{A1715C00-50CE-7B41-8129-2E3820FF56BB}" presName="spaceB" presStyleCnt="0"/>
      <dgm:spPr/>
    </dgm:pt>
    <dgm:pt modelId="{5F8504B3-612E-6A4B-8B8B-9B953C91FFC4}" type="pres">
      <dgm:prSet presAssocID="{A88E71D5-F19D-7C49-8936-1557141A5A05}" presName="space" presStyleCnt="0"/>
      <dgm:spPr/>
    </dgm:pt>
    <dgm:pt modelId="{7523298E-6BE1-1C41-A0B6-FB92B1184527}" type="pres">
      <dgm:prSet presAssocID="{F0D579FF-10A9-D642-9BF7-93628081A2E7}" presName="compositeA" presStyleCnt="0"/>
      <dgm:spPr/>
    </dgm:pt>
    <dgm:pt modelId="{9B7B7ED9-2D96-0445-917D-D2F14678C2A0}" type="pres">
      <dgm:prSet presAssocID="{F0D579FF-10A9-D642-9BF7-93628081A2E7}" presName="textA" presStyleLbl="revTx" presStyleIdx="4" presStyleCnt="6">
        <dgm:presLayoutVars>
          <dgm:bulletEnabled val="1"/>
        </dgm:presLayoutVars>
      </dgm:prSet>
      <dgm:spPr/>
    </dgm:pt>
    <dgm:pt modelId="{92F53A35-C70B-D743-85F5-6AC7AF767123}" type="pres">
      <dgm:prSet presAssocID="{F0D579FF-10A9-D642-9BF7-93628081A2E7}" presName="circleA" presStyleLbl="node1" presStyleIdx="4" presStyleCnt="6"/>
      <dgm:spPr/>
    </dgm:pt>
    <dgm:pt modelId="{C2AD84EB-DDC6-AB46-AEFF-2A035A0D2206}" type="pres">
      <dgm:prSet presAssocID="{F0D579FF-10A9-D642-9BF7-93628081A2E7}" presName="spaceA" presStyleCnt="0"/>
      <dgm:spPr/>
    </dgm:pt>
    <dgm:pt modelId="{73749444-B054-274F-A6CA-CB251AA1A296}" type="pres">
      <dgm:prSet presAssocID="{2C75CC58-28B7-9E4C-BB4F-55DD767E9D56}" presName="space" presStyleCnt="0"/>
      <dgm:spPr/>
    </dgm:pt>
    <dgm:pt modelId="{41B0FED5-070D-1D4C-8A83-A39089184DE1}" type="pres">
      <dgm:prSet presAssocID="{694DD376-CD39-3D49-A0DD-AA16F4A6C996}" presName="compositeB" presStyleCnt="0"/>
      <dgm:spPr/>
    </dgm:pt>
    <dgm:pt modelId="{B2F70ACA-10B4-8641-84F1-3567D14C4BB7}" type="pres">
      <dgm:prSet presAssocID="{694DD376-CD39-3D49-A0DD-AA16F4A6C996}" presName="textB" presStyleLbl="revTx" presStyleIdx="5" presStyleCnt="6">
        <dgm:presLayoutVars>
          <dgm:bulletEnabled val="1"/>
        </dgm:presLayoutVars>
      </dgm:prSet>
      <dgm:spPr/>
    </dgm:pt>
    <dgm:pt modelId="{14B566E9-AB02-954F-A13A-5B21415F47EB}" type="pres">
      <dgm:prSet presAssocID="{694DD376-CD39-3D49-A0DD-AA16F4A6C996}" presName="circleB" presStyleLbl="node1" presStyleIdx="5" presStyleCnt="6"/>
      <dgm:spPr/>
    </dgm:pt>
    <dgm:pt modelId="{178C68C8-A3E4-5043-BC51-684965AEA1F7}" type="pres">
      <dgm:prSet presAssocID="{694DD376-CD39-3D49-A0DD-AA16F4A6C996}" presName="spaceB" presStyleCnt="0"/>
      <dgm:spPr/>
    </dgm:pt>
  </dgm:ptLst>
  <dgm:cxnLst>
    <dgm:cxn modelId="{DD71F632-EF82-4BE5-8CF5-0A825BA59164}" srcId="{2F3D6118-B66D-4DE5-B133-75A48D984455}" destId="{286A3C20-2A61-4279-8AD4-4CE53FEE708E}" srcOrd="0" destOrd="0" parTransId="{2883DC9F-D9A0-4F40-A85F-59EC46E0D99F}" sibTransId="{377F6205-0E3F-4B67-96C6-7CD2B658349D}"/>
    <dgm:cxn modelId="{410DF754-9F08-894A-85B2-419227DBE661}" type="presOf" srcId="{694DD376-CD39-3D49-A0DD-AA16F4A6C996}" destId="{B2F70ACA-10B4-8641-84F1-3567D14C4BB7}" srcOrd="0" destOrd="0" presId="urn:microsoft.com/office/officeart/2005/8/layout/hProcess11"/>
    <dgm:cxn modelId="{EF859A56-7C9C-3E45-9429-C0D70E721317}" srcId="{2F3D6118-B66D-4DE5-B133-75A48D984455}" destId="{D188E0B6-D427-C14D-95CF-7F73CEC167AE}" srcOrd="1" destOrd="0" parTransId="{784C4131-C18B-A147-9D8C-F9735045B014}" sibTransId="{6A26F586-0EDF-C447-8D97-8120A51E8EAE}"/>
    <dgm:cxn modelId="{6733C366-5D28-4746-86F6-BC703CB9C9DF}" srcId="{2F3D6118-B66D-4DE5-B133-75A48D984455}" destId="{694DD376-CD39-3D49-A0DD-AA16F4A6C996}" srcOrd="5" destOrd="0" parTransId="{D8846C06-9A29-0142-8428-448FC6737476}" sibTransId="{F3B04085-9C1B-F644-BBBA-EC182BBF398B}"/>
    <dgm:cxn modelId="{91E24580-F5C2-9242-831F-E6F17B2A5426}" type="presOf" srcId="{D188E0B6-D427-C14D-95CF-7F73CEC167AE}" destId="{DBC1FCA2-616F-674D-9816-EAFC01769F12}" srcOrd="0" destOrd="0" presId="urn:microsoft.com/office/officeart/2005/8/layout/hProcess11"/>
    <dgm:cxn modelId="{D37F9A89-D479-EC4A-A0E7-A146D27FF5AF}" type="presOf" srcId="{F0D579FF-10A9-D642-9BF7-93628081A2E7}" destId="{9B7B7ED9-2D96-0445-917D-D2F14678C2A0}" srcOrd="0" destOrd="0" presId="urn:microsoft.com/office/officeart/2005/8/layout/hProcess11"/>
    <dgm:cxn modelId="{9EA886AD-4E37-0F4A-AB58-F38E8FC0A99B}" srcId="{2F3D6118-B66D-4DE5-B133-75A48D984455}" destId="{56DF4DC0-42B6-F74D-9258-E45F74EF39B0}" srcOrd="2" destOrd="0" parTransId="{84A075FC-88F5-B94D-93DB-A3594DF5CF04}" sibTransId="{BCD2F060-DF50-7749-9612-451671B34015}"/>
    <dgm:cxn modelId="{A6CDF4B5-97B8-F741-B7FC-FD66D509A816}" type="presOf" srcId="{2F3D6118-B66D-4DE5-B133-75A48D984455}" destId="{36C44B0F-7FCA-3D45-A9A4-30165DD38AD7}" srcOrd="0" destOrd="0" presId="urn:microsoft.com/office/officeart/2005/8/layout/hProcess11"/>
    <dgm:cxn modelId="{94C4E4B8-588F-E348-A779-66536D3BE28A}" type="presOf" srcId="{286A3C20-2A61-4279-8AD4-4CE53FEE708E}" destId="{D9EFE920-5E9F-2243-AF15-6986D39DE808}" srcOrd="0" destOrd="0" presId="urn:microsoft.com/office/officeart/2005/8/layout/hProcess11"/>
    <dgm:cxn modelId="{E5D670B9-E775-7341-9300-2306203F794E}" type="presOf" srcId="{A1715C00-50CE-7B41-8129-2E3820FF56BB}" destId="{5B3CC175-B5DE-A449-9AA7-7A70A6FE69BB}" srcOrd="0" destOrd="0" presId="urn:microsoft.com/office/officeart/2005/8/layout/hProcess11"/>
    <dgm:cxn modelId="{A9C8BDD5-C2DC-2442-8E5A-1F38BD9B5027}" srcId="{2F3D6118-B66D-4DE5-B133-75A48D984455}" destId="{A1715C00-50CE-7B41-8129-2E3820FF56BB}" srcOrd="3" destOrd="0" parTransId="{0E994B92-5A2C-B24D-BD7A-DD562C43FE75}" sibTransId="{A88E71D5-F19D-7C49-8936-1557141A5A05}"/>
    <dgm:cxn modelId="{BFB822DC-7633-FD4F-9230-7083A1C6C8CB}" type="presOf" srcId="{56DF4DC0-42B6-F74D-9258-E45F74EF39B0}" destId="{8FF79554-7E38-2F46-92F3-65A0404274BD}" srcOrd="0" destOrd="0" presId="urn:microsoft.com/office/officeart/2005/8/layout/hProcess11"/>
    <dgm:cxn modelId="{2CAE61F1-F271-5D4B-9A27-359C490091A2}" srcId="{2F3D6118-B66D-4DE5-B133-75A48D984455}" destId="{F0D579FF-10A9-D642-9BF7-93628081A2E7}" srcOrd="4" destOrd="0" parTransId="{0F5877A9-B431-1A46-9B05-AAE998EB05EA}" sibTransId="{2C75CC58-28B7-9E4C-BB4F-55DD767E9D56}"/>
    <dgm:cxn modelId="{764F0D12-76A6-8D4A-B903-AEA82FC0900B}" type="presParOf" srcId="{36C44B0F-7FCA-3D45-A9A4-30165DD38AD7}" destId="{A3B6189D-805A-E749-8F02-A134EA72C6E4}" srcOrd="0" destOrd="0" presId="urn:microsoft.com/office/officeart/2005/8/layout/hProcess11"/>
    <dgm:cxn modelId="{D58D1B9D-84CE-5E46-A6C3-8B780DB33D60}" type="presParOf" srcId="{36C44B0F-7FCA-3D45-A9A4-30165DD38AD7}" destId="{5E3EB5B0-B31C-3343-A595-339B961FC85C}" srcOrd="1" destOrd="0" presId="urn:microsoft.com/office/officeart/2005/8/layout/hProcess11"/>
    <dgm:cxn modelId="{EE22C0E2-3893-1742-8F5A-1FD291924123}" type="presParOf" srcId="{5E3EB5B0-B31C-3343-A595-339B961FC85C}" destId="{632564E9-5436-B841-BFBF-497A4EE80C6E}" srcOrd="0" destOrd="0" presId="urn:microsoft.com/office/officeart/2005/8/layout/hProcess11"/>
    <dgm:cxn modelId="{840B857B-E183-A845-B61A-FFF2927FFC61}" type="presParOf" srcId="{632564E9-5436-B841-BFBF-497A4EE80C6E}" destId="{D9EFE920-5E9F-2243-AF15-6986D39DE808}" srcOrd="0" destOrd="0" presId="urn:microsoft.com/office/officeart/2005/8/layout/hProcess11"/>
    <dgm:cxn modelId="{4BB43434-E121-4D4D-B4D7-76AB9B8D5C77}" type="presParOf" srcId="{632564E9-5436-B841-BFBF-497A4EE80C6E}" destId="{529CF2F3-C2FF-3340-A093-8310FFE156D0}" srcOrd="1" destOrd="0" presId="urn:microsoft.com/office/officeart/2005/8/layout/hProcess11"/>
    <dgm:cxn modelId="{B9896E1D-764B-5646-A8C4-1F264C19B1C7}" type="presParOf" srcId="{632564E9-5436-B841-BFBF-497A4EE80C6E}" destId="{EFBD5237-7DE8-B041-AE25-6AEFD48F6980}" srcOrd="2" destOrd="0" presId="urn:microsoft.com/office/officeart/2005/8/layout/hProcess11"/>
    <dgm:cxn modelId="{C7366BAC-E1FE-DB46-85A8-FA21F00162D5}" type="presParOf" srcId="{5E3EB5B0-B31C-3343-A595-339B961FC85C}" destId="{884815F6-2900-524C-ABE1-7C6D6F8122E2}" srcOrd="1" destOrd="0" presId="urn:microsoft.com/office/officeart/2005/8/layout/hProcess11"/>
    <dgm:cxn modelId="{10A1D6A1-F88B-DC4F-B85C-16B1C9F3E7F7}" type="presParOf" srcId="{5E3EB5B0-B31C-3343-A595-339B961FC85C}" destId="{71E6C5BC-4A6A-4F4B-864E-8C886C6BC0D5}" srcOrd="2" destOrd="0" presId="urn:microsoft.com/office/officeart/2005/8/layout/hProcess11"/>
    <dgm:cxn modelId="{D7839BF9-88AC-9143-B4A3-ADBDB2AC77D2}" type="presParOf" srcId="{71E6C5BC-4A6A-4F4B-864E-8C886C6BC0D5}" destId="{DBC1FCA2-616F-674D-9816-EAFC01769F12}" srcOrd="0" destOrd="0" presId="urn:microsoft.com/office/officeart/2005/8/layout/hProcess11"/>
    <dgm:cxn modelId="{13F46EF4-378E-C547-9F63-C3AAE316FBC9}" type="presParOf" srcId="{71E6C5BC-4A6A-4F4B-864E-8C886C6BC0D5}" destId="{4B7018EF-BFBD-B546-BCCF-77AB7A19A33F}" srcOrd="1" destOrd="0" presId="urn:microsoft.com/office/officeart/2005/8/layout/hProcess11"/>
    <dgm:cxn modelId="{BF7738B7-40F9-014D-A3A5-E39D51BE1F27}" type="presParOf" srcId="{71E6C5BC-4A6A-4F4B-864E-8C886C6BC0D5}" destId="{E3A119B7-868D-B049-B5E1-ACCD74AFBF06}" srcOrd="2" destOrd="0" presId="urn:microsoft.com/office/officeart/2005/8/layout/hProcess11"/>
    <dgm:cxn modelId="{164F3B19-1498-8641-BF23-DC7A126501BB}" type="presParOf" srcId="{5E3EB5B0-B31C-3343-A595-339B961FC85C}" destId="{161DEDA8-2BB6-1F42-929A-9A00860DEDA8}" srcOrd="3" destOrd="0" presId="urn:microsoft.com/office/officeart/2005/8/layout/hProcess11"/>
    <dgm:cxn modelId="{5CDAFFAF-F39D-424B-ADE9-449A9B82AB52}" type="presParOf" srcId="{5E3EB5B0-B31C-3343-A595-339B961FC85C}" destId="{9F735B7B-D522-FB4C-AC7F-348353FB66B8}" srcOrd="4" destOrd="0" presId="urn:microsoft.com/office/officeart/2005/8/layout/hProcess11"/>
    <dgm:cxn modelId="{2EECE2F0-BE3E-AE41-A434-149CE13111E3}" type="presParOf" srcId="{9F735B7B-D522-FB4C-AC7F-348353FB66B8}" destId="{8FF79554-7E38-2F46-92F3-65A0404274BD}" srcOrd="0" destOrd="0" presId="urn:microsoft.com/office/officeart/2005/8/layout/hProcess11"/>
    <dgm:cxn modelId="{BA172F9F-B4BF-B045-9074-29C36C82C17C}" type="presParOf" srcId="{9F735B7B-D522-FB4C-AC7F-348353FB66B8}" destId="{A2F174BE-47B4-7647-BE32-EC1954B8BC8A}" srcOrd="1" destOrd="0" presId="urn:microsoft.com/office/officeart/2005/8/layout/hProcess11"/>
    <dgm:cxn modelId="{2571A17D-39DD-8F47-BBE4-92873C83F362}" type="presParOf" srcId="{9F735B7B-D522-FB4C-AC7F-348353FB66B8}" destId="{D9972D20-FC39-1248-9263-91CC3905AD3A}" srcOrd="2" destOrd="0" presId="urn:microsoft.com/office/officeart/2005/8/layout/hProcess11"/>
    <dgm:cxn modelId="{A9B2F110-6A0D-8844-A1FF-A30A55B9CFCF}" type="presParOf" srcId="{5E3EB5B0-B31C-3343-A595-339B961FC85C}" destId="{6B57E642-7CC9-8C4D-9954-EE809F74287E}" srcOrd="5" destOrd="0" presId="urn:microsoft.com/office/officeart/2005/8/layout/hProcess11"/>
    <dgm:cxn modelId="{CD034301-9918-7C49-900C-7225625461EB}" type="presParOf" srcId="{5E3EB5B0-B31C-3343-A595-339B961FC85C}" destId="{26F14F93-0DBC-5343-8BA7-93FB5C22BD25}" srcOrd="6" destOrd="0" presId="urn:microsoft.com/office/officeart/2005/8/layout/hProcess11"/>
    <dgm:cxn modelId="{28388F34-6436-404D-ACCB-EDA654477089}" type="presParOf" srcId="{26F14F93-0DBC-5343-8BA7-93FB5C22BD25}" destId="{5B3CC175-B5DE-A449-9AA7-7A70A6FE69BB}" srcOrd="0" destOrd="0" presId="urn:microsoft.com/office/officeart/2005/8/layout/hProcess11"/>
    <dgm:cxn modelId="{0EE0E28C-756E-E442-A5AE-30F7C3A947D3}" type="presParOf" srcId="{26F14F93-0DBC-5343-8BA7-93FB5C22BD25}" destId="{E03143D3-2682-DB41-8467-155158A6366E}" srcOrd="1" destOrd="0" presId="urn:microsoft.com/office/officeart/2005/8/layout/hProcess11"/>
    <dgm:cxn modelId="{2E76D353-7386-A94B-BFA5-C31E80EC1446}" type="presParOf" srcId="{26F14F93-0DBC-5343-8BA7-93FB5C22BD25}" destId="{E5264242-280E-044C-BB35-8051424830CD}" srcOrd="2" destOrd="0" presId="urn:microsoft.com/office/officeart/2005/8/layout/hProcess11"/>
    <dgm:cxn modelId="{E0A678C3-9614-B241-A2A9-E147C0DC3D4D}" type="presParOf" srcId="{5E3EB5B0-B31C-3343-A595-339B961FC85C}" destId="{5F8504B3-612E-6A4B-8B8B-9B953C91FFC4}" srcOrd="7" destOrd="0" presId="urn:microsoft.com/office/officeart/2005/8/layout/hProcess11"/>
    <dgm:cxn modelId="{D90FB006-0798-5943-95F0-EC62B0FB9EA1}" type="presParOf" srcId="{5E3EB5B0-B31C-3343-A595-339B961FC85C}" destId="{7523298E-6BE1-1C41-A0B6-FB92B1184527}" srcOrd="8" destOrd="0" presId="urn:microsoft.com/office/officeart/2005/8/layout/hProcess11"/>
    <dgm:cxn modelId="{2BB4FDBD-1AA6-4841-930C-7346CAAC5674}" type="presParOf" srcId="{7523298E-6BE1-1C41-A0B6-FB92B1184527}" destId="{9B7B7ED9-2D96-0445-917D-D2F14678C2A0}" srcOrd="0" destOrd="0" presId="urn:microsoft.com/office/officeart/2005/8/layout/hProcess11"/>
    <dgm:cxn modelId="{2242F4A1-AA06-E54E-9BF2-DC7D7F9A248C}" type="presParOf" srcId="{7523298E-6BE1-1C41-A0B6-FB92B1184527}" destId="{92F53A35-C70B-D743-85F5-6AC7AF767123}" srcOrd="1" destOrd="0" presId="urn:microsoft.com/office/officeart/2005/8/layout/hProcess11"/>
    <dgm:cxn modelId="{6F00ADAA-698B-B547-8570-FEB7396509D3}" type="presParOf" srcId="{7523298E-6BE1-1C41-A0B6-FB92B1184527}" destId="{C2AD84EB-DDC6-AB46-AEFF-2A035A0D2206}" srcOrd="2" destOrd="0" presId="urn:microsoft.com/office/officeart/2005/8/layout/hProcess11"/>
    <dgm:cxn modelId="{3153E51C-F60E-5544-8544-CC78851AAB39}" type="presParOf" srcId="{5E3EB5B0-B31C-3343-A595-339B961FC85C}" destId="{73749444-B054-274F-A6CA-CB251AA1A296}" srcOrd="9" destOrd="0" presId="urn:microsoft.com/office/officeart/2005/8/layout/hProcess11"/>
    <dgm:cxn modelId="{8E2DE1E8-5686-A54D-B683-1DA977C5276B}" type="presParOf" srcId="{5E3EB5B0-B31C-3343-A595-339B961FC85C}" destId="{41B0FED5-070D-1D4C-8A83-A39089184DE1}" srcOrd="10" destOrd="0" presId="urn:microsoft.com/office/officeart/2005/8/layout/hProcess11"/>
    <dgm:cxn modelId="{6FE84F3B-6640-F347-9B32-672D8F9EAD05}" type="presParOf" srcId="{41B0FED5-070D-1D4C-8A83-A39089184DE1}" destId="{B2F70ACA-10B4-8641-84F1-3567D14C4BB7}" srcOrd="0" destOrd="0" presId="urn:microsoft.com/office/officeart/2005/8/layout/hProcess11"/>
    <dgm:cxn modelId="{7DEF1066-AA9E-924F-BF85-65FB0F51EEB8}" type="presParOf" srcId="{41B0FED5-070D-1D4C-8A83-A39089184DE1}" destId="{14B566E9-AB02-954F-A13A-5B21415F47EB}" srcOrd="1" destOrd="0" presId="urn:microsoft.com/office/officeart/2005/8/layout/hProcess11"/>
    <dgm:cxn modelId="{2BF4ABBB-3CAB-D245-8230-11A1B5D49238}" type="presParOf" srcId="{41B0FED5-070D-1D4C-8A83-A39089184DE1}" destId="{178C68C8-A3E4-5043-BC51-684965AEA1F7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FA6658C-5EE3-1D49-92F7-3A0457027A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39B8788-67F0-FD4E-97F7-7F8C77043B9E}">
      <dgm:prSet/>
      <dgm:spPr/>
      <dgm:t>
        <a:bodyPr/>
        <a:lstStyle/>
        <a:p>
          <a:r>
            <a:rPr lang="en-US"/>
            <a:t>What is monthly revenue?</a:t>
          </a:r>
          <a:endParaRPr lang="en-EG"/>
        </a:p>
      </dgm:t>
    </dgm:pt>
    <dgm:pt modelId="{30810BC2-33D0-5947-9625-B09B38584E4B}" type="parTrans" cxnId="{EB18941B-5929-7A4C-97E5-7C0279608B59}">
      <dgm:prSet/>
      <dgm:spPr/>
      <dgm:t>
        <a:bodyPr/>
        <a:lstStyle/>
        <a:p>
          <a:endParaRPr lang="en-US"/>
        </a:p>
      </dgm:t>
    </dgm:pt>
    <dgm:pt modelId="{1E3E8796-4AB2-2A44-8BF9-EC9DD0CE89B8}" type="sibTrans" cxnId="{EB18941B-5929-7A4C-97E5-7C0279608B59}">
      <dgm:prSet/>
      <dgm:spPr/>
      <dgm:t>
        <a:bodyPr/>
        <a:lstStyle/>
        <a:p>
          <a:endParaRPr lang="en-US"/>
        </a:p>
      </dgm:t>
    </dgm:pt>
    <dgm:pt modelId="{313A6269-800B-6D42-9BB2-3260754DF334}">
      <dgm:prSet/>
      <dgm:spPr/>
      <dgm:t>
        <a:bodyPr/>
        <a:lstStyle/>
        <a:p>
          <a:r>
            <a:rPr lang="en-US"/>
            <a:t>What is year-to-date revenue?</a:t>
          </a:r>
          <a:endParaRPr lang="en-EG"/>
        </a:p>
      </dgm:t>
    </dgm:pt>
    <dgm:pt modelId="{A03B1EE7-ADCF-6349-9172-972CC9355D3C}" type="parTrans" cxnId="{A3883852-D403-AF46-83F0-427B70689BCD}">
      <dgm:prSet/>
      <dgm:spPr/>
      <dgm:t>
        <a:bodyPr/>
        <a:lstStyle/>
        <a:p>
          <a:endParaRPr lang="en-US"/>
        </a:p>
      </dgm:t>
    </dgm:pt>
    <dgm:pt modelId="{6D11BDAF-995E-2F41-B9A1-C53EC0764726}" type="sibTrans" cxnId="{A3883852-D403-AF46-83F0-427B70689BCD}">
      <dgm:prSet/>
      <dgm:spPr/>
      <dgm:t>
        <a:bodyPr/>
        <a:lstStyle/>
        <a:p>
          <a:endParaRPr lang="en-US"/>
        </a:p>
      </dgm:t>
    </dgm:pt>
    <dgm:pt modelId="{ED41D4C9-482D-3741-961C-393CE9A86349}">
      <dgm:prSet/>
      <dgm:spPr/>
      <dgm:t>
        <a:bodyPr/>
        <a:lstStyle/>
        <a:p>
          <a:r>
            <a:rPr lang="en-US"/>
            <a:t>What is growth compared to last month?</a:t>
          </a:r>
          <a:endParaRPr lang="en-EG"/>
        </a:p>
      </dgm:t>
    </dgm:pt>
    <dgm:pt modelId="{65A047AA-A3FA-0949-8983-8DE29D873140}" type="parTrans" cxnId="{DDAE47A8-3F93-1E40-B23B-52598E186B15}">
      <dgm:prSet/>
      <dgm:spPr/>
      <dgm:t>
        <a:bodyPr/>
        <a:lstStyle/>
        <a:p>
          <a:endParaRPr lang="en-US"/>
        </a:p>
      </dgm:t>
    </dgm:pt>
    <dgm:pt modelId="{F2AFCA17-B4D6-174A-B417-D06A0F8ADF7D}" type="sibTrans" cxnId="{DDAE47A8-3F93-1E40-B23B-52598E186B15}">
      <dgm:prSet/>
      <dgm:spPr/>
      <dgm:t>
        <a:bodyPr/>
        <a:lstStyle/>
        <a:p>
          <a:endParaRPr lang="en-US"/>
        </a:p>
      </dgm:t>
    </dgm:pt>
    <dgm:pt modelId="{7915422B-77DF-A946-8D50-CC26792D6191}">
      <dgm:prSet/>
      <dgm:spPr/>
      <dgm:t>
        <a:bodyPr/>
        <a:lstStyle/>
        <a:p>
          <a:r>
            <a:rPr lang="en-US"/>
            <a:t>What is growth compared to last year?</a:t>
          </a:r>
          <a:endParaRPr lang="en-EG"/>
        </a:p>
      </dgm:t>
    </dgm:pt>
    <dgm:pt modelId="{B0878115-F4D5-F34C-9CE2-158FEBFB4DFF}" type="parTrans" cxnId="{8DDAC4A9-DC9A-FB4F-A6AF-3C269247950A}">
      <dgm:prSet/>
      <dgm:spPr/>
      <dgm:t>
        <a:bodyPr/>
        <a:lstStyle/>
        <a:p>
          <a:endParaRPr lang="en-US"/>
        </a:p>
      </dgm:t>
    </dgm:pt>
    <dgm:pt modelId="{A53F2796-28A2-4643-8795-D69F125685DC}" type="sibTrans" cxnId="{8DDAC4A9-DC9A-FB4F-A6AF-3C269247950A}">
      <dgm:prSet/>
      <dgm:spPr/>
      <dgm:t>
        <a:bodyPr/>
        <a:lstStyle/>
        <a:p>
          <a:endParaRPr lang="en-US"/>
        </a:p>
      </dgm:t>
    </dgm:pt>
    <dgm:pt modelId="{287987AD-AF3D-F742-9344-66C328D88995}" type="pres">
      <dgm:prSet presAssocID="{CFA6658C-5EE3-1D49-92F7-3A0457027A51}" presName="linear" presStyleCnt="0">
        <dgm:presLayoutVars>
          <dgm:animLvl val="lvl"/>
          <dgm:resizeHandles val="exact"/>
        </dgm:presLayoutVars>
      </dgm:prSet>
      <dgm:spPr/>
    </dgm:pt>
    <dgm:pt modelId="{E5D67DCA-1B51-7D4E-9169-B44AAEDC3484}" type="pres">
      <dgm:prSet presAssocID="{D39B8788-67F0-FD4E-97F7-7F8C77043B9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FF8BE99-BA1A-9546-A3F0-7105AB281676}" type="pres">
      <dgm:prSet presAssocID="{1E3E8796-4AB2-2A44-8BF9-EC9DD0CE89B8}" presName="spacer" presStyleCnt="0"/>
      <dgm:spPr/>
    </dgm:pt>
    <dgm:pt modelId="{2F57564F-9326-FE41-988C-9B55B04A5565}" type="pres">
      <dgm:prSet presAssocID="{313A6269-800B-6D42-9BB2-3260754DF33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E7BCF12-17AC-844C-B989-FA8D6C96919A}" type="pres">
      <dgm:prSet presAssocID="{6D11BDAF-995E-2F41-B9A1-C53EC0764726}" presName="spacer" presStyleCnt="0"/>
      <dgm:spPr/>
    </dgm:pt>
    <dgm:pt modelId="{9E0EF881-D876-E842-98C5-475F1F1DD45E}" type="pres">
      <dgm:prSet presAssocID="{ED41D4C9-482D-3741-961C-393CE9A863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3AD21CE-AC83-F64E-AEDD-08AE4E3AA585}" type="pres">
      <dgm:prSet presAssocID="{F2AFCA17-B4D6-174A-B417-D06A0F8ADF7D}" presName="spacer" presStyleCnt="0"/>
      <dgm:spPr/>
    </dgm:pt>
    <dgm:pt modelId="{65FB7EB4-F8C3-6E40-A28B-B88857BB2EF0}" type="pres">
      <dgm:prSet presAssocID="{7915422B-77DF-A946-8D50-CC26792D619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B18941B-5929-7A4C-97E5-7C0279608B59}" srcId="{CFA6658C-5EE3-1D49-92F7-3A0457027A51}" destId="{D39B8788-67F0-FD4E-97F7-7F8C77043B9E}" srcOrd="0" destOrd="0" parTransId="{30810BC2-33D0-5947-9625-B09B38584E4B}" sibTransId="{1E3E8796-4AB2-2A44-8BF9-EC9DD0CE89B8}"/>
    <dgm:cxn modelId="{297E4F29-5133-4F46-8F9D-48728A3A503C}" type="presOf" srcId="{D39B8788-67F0-FD4E-97F7-7F8C77043B9E}" destId="{E5D67DCA-1B51-7D4E-9169-B44AAEDC3484}" srcOrd="0" destOrd="0" presId="urn:microsoft.com/office/officeart/2005/8/layout/vList2"/>
    <dgm:cxn modelId="{A3883852-D403-AF46-83F0-427B70689BCD}" srcId="{CFA6658C-5EE3-1D49-92F7-3A0457027A51}" destId="{313A6269-800B-6D42-9BB2-3260754DF334}" srcOrd="1" destOrd="0" parTransId="{A03B1EE7-ADCF-6349-9172-972CC9355D3C}" sibTransId="{6D11BDAF-995E-2F41-B9A1-C53EC0764726}"/>
    <dgm:cxn modelId="{FDA6D194-6FF7-5A4E-907A-054E54BCFE88}" type="presOf" srcId="{7915422B-77DF-A946-8D50-CC26792D6191}" destId="{65FB7EB4-F8C3-6E40-A28B-B88857BB2EF0}" srcOrd="0" destOrd="0" presId="urn:microsoft.com/office/officeart/2005/8/layout/vList2"/>
    <dgm:cxn modelId="{DDAE47A8-3F93-1E40-B23B-52598E186B15}" srcId="{CFA6658C-5EE3-1D49-92F7-3A0457027A51}" destId="{ED41D4C9-482D-3741-961C-393CE9A86349}" srcOrd="2" destOrd="0" parTransId="{65A047AA-A3FA-0949-8983-8DE29D873140}" sibTransId="{F2AFCA17-B4D6-174A-B417-D06A0F8ADF7D}"/>
    <dgm:cxn modelId="{8DDAC4A9-DC9A-FB4F-A6AF-3C269247950A}" srcId="{CFA6658C-5EE3-1D49-92F7-3A0457027A51}" destId="{7915422B-77DF-A946-8D50-CC26792D6191}" srcOrd="3" destOrd="0" parTransId="{B0878115-F4D5-F34C-9CE2-158FEBFB4DFF}" sibTransId="{A53F2796-28A2-4643-8795-D69F125685DC}"/>
    <dgm:cxn modelId="{2BE52CB2-39EF-224A-9475-1037605B6C0A}" type="presOf" srcId="{CFA6658C-5EE3-1D49-92F7-3A0457027A51}" destId="{287987AD-AF3D-F742-9344-66C328D88995}" srcOrd="0" destOrd="0" presId="urn:microsoft.com/office/officeart/2005/8/layout/vList2"/>
    <dgm:cxn modelId="{993F96B6-252E-D840-B0CD-D36F9D1BB4F0}" type="presOf" srcId="{313A6269-800B-6D42-9BB2-3260754DF334}" destId="{2F57564F-9326-FE41-988C-9B55B04A5565}" srcOrd="0" destOrd="0" presId="urn:microsoft.com/office/officeart/2005/8/layout/vList2"/>
    <dgm:cxn modelId="{43EBACE1-FE24-634F-BB44-A970405BB045}" type="presOf" srcId="{ED41D4C9-482D-3741-961C-393CE9A86349}" destId="{9E0EF881-D876-E842-98C5-475F1F1DD45E}" srcOrd="0" destOrd="0" presId="urn:microsoft.com/office/officeart/2005/8/layout/vList2"/>
    <dgm:cxn modelId="{D8EC666F-CEF5-DF4C-B9BC-F99A8BC94DDE}" type="presParOf" srcId="{287987AD-AF3D-F742-9344-66C328D88995}" destId="{E5D67DCA-1B51-7D4E-9169-B44AAEDC3484}" srcOrd="0" destOrd="0" presId="urn:microsoft.com/office/officeart/2005/8/layout/vList2"/>
    <dgm:cxn modelId="{E3506FF9-E55B-B44E-90FB-BEF727A90B00}" type="presParOf" srcId="{287987AD-AF3D-F742-9344-66C328D88995}" destId="{DFF8BE99-BA1A-9546-A3F0-7105AB281676}" srcOrd="1" destOrd="0" presId="urn:microsoft.com/office/officeart/2005/8/layout/vList2"/>
    <dgm:cxn modelId="{DDF004BC-258F-E944-A146-87ED05D34C6C}" type="presParOf" srcId="{287987AD-AF3D-F742-9344-66C328D88995}" destId="{2F57564F-9326-FE41-988C-9B55B04A5565}" srcOrd="2" destOrd="0" presId="urn:microsoft.com/office/officeart/2005/8/layout/vList2"/>
    <dgm:cxn modelId="{0B3D0768-1DEE-C24A-A395-5ED92A6DBCC8}" type="presParOf" srcId="{287987AD-AF3D-F742-9344-66C328D88995}" destId="{BE7BCF12-17AC-844C-B989-FA8D6C96919A}" srcOrd="3" destOrd="0" presId="urn:microsoft.com/office/officeart/2005/8/layout/vList2"/>
    <dgm:cxn modelId="{EEC762A8-054C-1F41-BBF4-B1979FF31868}" type="presParOf" srcId="{287987AD-AF3D-F742-9344-66C328D88995}" destId="{9E0EF881-D876-E842-98C5-475F1F1DD45E}" srcOrd="4" destOrd="0" presId="urn:microsoft.com/office/officeart/2005/8/layout/vList2"/>
    <dgm:cxn modelId="{74829876-DC15-9041-A640-D273B0859328}" type="presParOf" srcId="{287987AD-AF3D-F742-9344-66C328D88995}" destId="{63AD21CE-AC83-F64E-AEDD-08AE4E3AA585}" srcOrd="5" destOrd="0" presId="urn:microsoft.com/office/officeart/2005/8/layout/vList2"/>
    <dgm:cxn modelId="{1E6348E1-4503-E543-9FEB-A053A0E60236}" type="presParOf" srcId="{287987AD-AF3D-F742-9344-66C328D88995}" destId="{65FB7EB4-F8C3-6E40-A28B-B88857BB2EF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F46D7F-34B2-FF47-8888-986C27166B2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F6316EF-E5D8-7547-8373-24654B3D7E4B}">
      <dgm:prSet/>
      <dgm:spPr/>
      <dgm:t>
        <a:bodyPr/>
        <a:lstStyle/>
        <a:p>
          <a:r>
            <a:rPr lang="en-US"/>
            <a:t>Measures can be used in:</a:t>
          </a:r>
          <a:endParaRPr lang="en-EG"/>
        </a:p>
      </dgm:t>
    </dgm:pt>
    <dgm:pt modelId="{79169D5D-BF02-C749-9543-36C3DCA98A28}" type="parTrans" cxnId="{0875E1D1-A78E-344E-BD41-E19B943B6A2D}">
      <dgm:prSet/>
      <dgm:spPr/>
      <dgm:t>
        <a:bodyPr/>
        <a:lstStyle/>
        <a:p>
          <a:endParaRPr lang="en-US"/>
        </a:p>
      </dgm:t>
    </dgm:pt>
    <dgm:pt modelId="{06E668E8-D506-6543-904E-A02AC018EB20}" type="sibTrans" cxnId="{0875E1D1-A78E-344E-BD41-E19B943B6A2D}">
      <dgm:prSet/>
      <dgm:spPr/>
      <dgm:t>
        <a:bodyPr/>
        <a:lstStyle/>
        <a:p>
          <a:endParaRPr lang="en-US"/>
        </a:p>
      </dgm:t>
    </dgm:pt>
    <dgm:pt modelId="{B446F90C-CD67-2C42-B4DE-D43D13490B2D}">
      <dgm:prSet/>
      <dgm:spPr/>
      <dgm:t>
        <a:bodyPr/>
        <a:lstStyle/>
        <a:p>
          <a:r>
            <a:rPr lang="en-US"/>
            <a:t>Bar charts</a:t>
          </a:r>
          <a:endParaRPr lang="en-EG"/>
        </a:p>
      </dgm:t>
    </dgm:pt>
    <dgm:pt modelId="{7A31364C-5755-DE4F-8624-F29D13A03272}" type="parTrans" cxnId="{D52DC889-1A30-084E-83F4-8290B76115A5}">
      <dgm:prSet/>
      <dgm:spPr/>
      <dgm:t>
        <a:bodyPr/>
        <a:lstStyle/>
        <a:p>
          <a:endParaRPr lang="en-US"/>
        </a:p>
      </dgm:t>
    </dgm:pt>
    <dgm:pt modelId="{4EB27C7F-A6B9-B745-B9DD-EBCAFA5F99A6}" type="sibTrans" cxnId="{D52DC889-1A30-084E-83F4-8290B76115A5}">
      <dgm:prSet/>
      <dgm:spPr/>
      <dgm:t>
        <a:bodyPr/>
        <a:lstStyle/>
        <a:p>
          <a:endParaRPr lang="en-US"/>
        </a:p>
      </dgm:t>
    </dgm:pt>
    <dgm:pt modelId="{2794162D-B50F-0541-AE4B-B7352D5D8F75}">
      <dgm:prSet/>
      <dgm:spPr/>
      <dgm:t>
        <a:bodyPr/>
        <a:lstStyle/>
        <a:p>
          <a:r>
            <a:rPr lang="en-US"/>
            <a:t>Column charts</a:t>
          </a:r>
          <a:endParaRPr lang="en-EG"/>
        </a:p>
      </dgm:t>
    </dgm:pt>
    <dgm:pt modelId="{8728F044-64EB-C74C-AEDD-97AA871EB082}" type="parTrans" cxnId="{ADF56F11-EB3F-4244-83ED-A488E1262B6D}">
      <dgm:prSet/>
      <dgm:spPr/>
      <dgm:t>
        <a:bodyPr/>
        <a:lstStyle/>
        <a:p>
          <a:endParaRPr lang="en-US"/>
        </a:p>
      </dgm:t>
    </dgm:pt>
    <dgm:pt modelId="{D5EC04A6-EACA-1D43-A520-76B1072369DE}" type="sibTrans" cxnId="{ADF56F11-EB3F-4244-83ED-A488E1262B6D}">
      <dgm:prSet/>
      <dgm:spPr/>
      <dgm:t>
        <a:bodyPr/>
        <a:lstStyle/>
        <a:p>
          <a:endParaRPr lang="en-US"/>
        </a:p>
      </dgm:t>
    </dgm:pt>
    <dgm:pt modelId="{900EE95E-CD51-C24D-8CE0-9301B6A1D0EA}">
      <dgm:prSet/>
      <dgm:spPr/>
      <dgm:t>
        <a:bodyPr/>
        <a:lstStyle/>
        <a:p>
          <a:r>
            <a:rPr lang="en-US"/>
            <a:t>Line charts</a:t>
          </a:r>
          <a:endParaRPr lang="en-EG"/>
        </a:p>
      </dgm:t>
    </dgm:pt>
    <dgm:pt modelId="{22295E42-93E1-6643-8D53-3D0A52C31619}" type="parTrans" cxnId="{8E30238C-E733-4D43-9CAB-AF22D72E059F}">
      <dgm:prSet/>
      <dgm:spPr/>
      <dgm:t>
        <a:bodyPr/>
        <a:lstStyle/>
        <a:p>
          <a:endParaRPr lang="en-US"/>
        </a:p>
      </dgm:t>
    </dgm:pt>
    <dgm:pt modelId="{14D753ED-2DB4-AC42-B91B-A670683CF4AC}" type="sibTrans" cxnId="{8E30238C-E733-4D43-9CAB-AF22D72E059F}">
      <dgm:prSet/>
      <dgm:spPr/>
      <dgm:t>
        <a:bodyPr/>
        <a:lstStyle/>
        <a:p>
          <a:endParaRPr lang="en-US"/>
        </a:p>
      </dgm:t>
    </dgm:pt>
    <dgm:pt modelId="{C76A72D1-0CFB-3843-A095-DC02A712DD85}">
      <dgm:prSet/>
      <dgm:spPr/>
      <dgm:t>
        <a:bodyPr/>
        <a:lstStyle/>
        <a:p>
          <a:r>
            <a:rPr lang="en-US"/>
            <a:t>Tables</a:t>
          </a:r>
          <a:endParaRPr lang="en-EG"/>
        </a:p>
      </dgm:t>
    </dgm:pt>
    <dgm:pt modelId="{3D70326E-385D-854D-9C46-641C61DB615B}" type="parTrans" cxnId="{44D1EC74-0839-A345-8B57-C616C66A3640}">
      <dgm:prSet/>
      <dgm:spPr/>
      <dgm:t>
        <a:bodyPr/>
        <a:lstStyle/>
        <a:p>
          <a:endParaRPr lang="en-US"/>
        </a:p>
      </dgm:t>
    </dgm:pt>
    <dgm:pt modelId="{8D0635A6-73EF-FF4A-98C9-FFB867F0153C}" type="sibTrans" cxnId="{44D1EC74-0839-A345-8B57-C616C66A3640}">
      <dgm:prSet/>
      <dgm:spPr/>
      <dgm:t>
        <a:bodyPr/>
        <a:lstStyle/>
        <a:p>
          <a:endParaRPr lang="en-US"/>
        </a:p>
      </dgm:t>
    </dgm:pt>
    <dgm:pt modelId="{F17357DF-5772-A848-BD07-7F6FD3B1D5F2}">
      <dgm:prSet/>
      <dgm:spPr/>
      <dgm:t>
        <a:bodyPr/>
        <a:lstStyle/>
        <a:p>
          <a:r>
            <a:rPr lang="en-US"/>
            <a:t>Matrix visuals</a:t>
          </a:r>
          <a:endParaRPr lang="en-EG"/>
        </a:p>
      </dgm:t>
    </dgm:pt>
    <dgm:pt modelId="{7C4538DE-32BD-5B4B-BB27-46F6AFE71406}" type="parTrans" cxnId="{8C4698A0-E6C5-464D-9ABA-B8CA9CA8FAFE}">
      <dgm:prSet/>
      <dgm:spPr/>
      <dgm:t>
        <a:bodyPr/>
        <a:lstStyle/>
        <a:p>
          <a:endParaRPr lang="en-US"/>
        </a:p>
      </dgm:t>
    </dgm:pt>
    <dgm:pt modelId="{CCE7940D-E5F0-0141-8556-B2A7B99922B1}" type="sibTrans" cxnId="{8C4698A0-E6C5-464D-9ABA-B8CA9CA8FAFE}">
      <dgm:prSet/>
      <dgm:spPr/>
      <dgm:t>
        <a:bodyPr/>
        <a:lstStyle/>
        <a:p>
          <a:endParaRPr lang="en-US"/>
        </a:p>
      </dgm:t>
    </dgm:pt>
    <dgm:pt modelId="{A5D31C1C-6E6B-8A4A-84DB-784B6351E95B}">
      <dgm:prSet/>
      <dgm:spPr/>
      <dgm:t>
        <a:bodyPr/>
        <a:lstStyle/>
        <a:p>
          <a:r>
            <a:rPr lang="en-US"/>
            <a:t>KPI visuals</a:t>
          </a:r>
          <a:endParaRPr lang="en-EG"/>
        </a:p>
      </dgm:t>
    </dgm:pt>
    <dgm:pt modelId="{D4ABF510-5707-E441-9F6B-C746D799C434}" type="parTrans" cxnId="{B7C44A61-EA12-1F46-B7B4-5BB4DC66F8FD}">
      <dgm:prSet/>
      <dgm:spPr/>
      <dgm:t>
        <a:bodyPr/>
        <a:lstStyle/>
        <a:p>
          <a:endParaRPr lang="en-US"/>
        </a:p>
      </dgm:t>
    </dgm:pt>
    <dgm:pt modelId="{62BBB381-A380-624E-8EB8-2E53DDA85459}" type="sibTrans" cxnId="{B7C44A61-EA12-1F46-B7B4-5BB4DC66F8FD}">
      <dgm:prSet/>
      <dgm:spPr/>
      <dgm:t>
        <a:bodyPr/>
        <a:lstStyle/>
        <a:p>
          <a:endParaRPr lang="en-US"/>
        </a:p>
      </dgm:t>
    </dgm:pt>
    <dgm:pt modelId="{635DB3FA-9A16-1A4C-A252-6288ED87AB0A}" type="pres">
      <dgm:prSet presAssocID="{E2F46D7F-34B2-FF47-8888-986C27166B20}" presName="linear" presStyleCnt="0">
        <dgm:presLayoutVars>
          <dgm:animLvl val="lvl"/>
          <dgm:resizeHandles val="exact"/>
        </dgm:presLayoutVars>
      </dgm:prSet>
      <dgm:spPr/>
    </dgm:pt>
    <dgm:pt modelId="{21849FDB-C3FD-624E-8566-AEE7124EA476}" type="pres">
      <dgm:prSet presAssocID="{CF6316EF-E5D8-7547-8373-24654B3D7E4B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89DB6FC-C94F-9742-A5D0-1EDE7EB3F38F}" type="pres">
      <dgm:prSet presAssocID="{CF6316EF-E5D8-7547-8373-24654B3D7E4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07EC601-E9A0-DB4D-A9A1-6E9B897978C7}" type="presOf" srcId="{B446F90C-CD67-2C42-B4DE-D43D13490B2D}" destId="{489DB6FC-C94F-9742-A5D0-1EDE7EB3F38F}" srcOrd="0" destOrd="0" presId="urn:microsoft.com/office/officeart/2005/8/layout/vList2"/>
    <dgm:cxn modelId="{ADF56F11-EB3F-4244-83ED-A488E1262B6D}" srcId="{CF6316EF-E5D8-7547-8373-24654B3D7E4B}" destId="{2794162D-B50F-0541-AE4B-B7352D5D8F75}" srcOrd="1" destOrd="0" parTransId="{8728F044-64EB-C74C-AEDD-97AA871EB082}" sibTransId="{D5EC04A6-EACA-1D43-A520-76B1072369DE}"/>
    <dgm:cxn modelId="{F68AE912-8D9B-DD4D-AECB-5828D8818698}" type="presOf" srcId="{C76A72D1-0CFB-3843-A095-DC02A712DD85}" destId="{489DB6FC-C94F-9742-A5D0-1EDE7EB3F38F}" srcOrd="0" destOrd="3" presId="urn:microsoft.com/office/officeart/2005/8/layout/vList2"/>
    <dgm:cxn modelId="{49AF7B17-CE39-EF4D-8BCA-083F2B1170AE}" type="presOf" srcId="{2794162D-B50F-0541-AE4B-B7352D5D8F75}" destId="{489DB6FC-C94F-9742-A5D0-1EDE7EB3F38F}" srcOrd="0" destOrd="1" presId="urn:microsoft.com/office/officeart/2005/8/layout/vList2"/>
    <dgm:cxn modelId="{8B84211F-27A2-2240-9FB2-81AE2A7409FA}" type="presOf" srcId="{A5D31C1C-6E6B-8A4A-84DB-784B6351E95B}" destId="{489DB6FC-C94F-9742-A5D0-1EDE7EB3F38F}" srcOrd="0" destOrd="5" presId="urn:microsoft.com/office/officeart/2005/8/layout/vList2"/>
    <dgm:cxn modelId="{FC97FA60-BEC3-BF41-A9D0-52CD2F7261CB}" type="presOf" srcId="{900EE95E-CD51-C24D-8CE0-9301B6A1D0EA}" destId="{489DB6FC-C94F-9742-A5D0-1EDE7EB3F38F}" srcOrd="0" destOrd="2" presId="urn:microsoft.com/office/officeart/2005/8/layout/vList2"/>
    <dgm:cxn modelId="{B7C44A61-EA12-1F46-B7B4-5BB4DC66F8FD}" srcId="{CF6316EF-E5D8-7547-8373-24654B3D7E4B}" destId="{A5D31C1C-6E6B-8A4A-84DB-784B6351E95B}" srcOrd="5" destOrd="0" parTransId="{D4ABF510-5707-E441-9F6B-C746D799C434}" sibTransId="{62BBB381-A380-624E-8EB8-2E53DDA85459}"/>
    <dgm:cxn modelId="{507B8261-4FA8-1448-BEC3-5C651B9644E1}" type="presOf" srcId="{CF6316EF-E5D8-7547-8373-24654B3D7E4B}" destId="{21849FDB-C3FD-624E-8566-AEE7124EA476}" srcOrd="0" destOrd="0" presId="urn:microsoft.com/office/officeart/2005/8/layout/vList2"/>
    <dgm:cxn modelId="{44D1EC74-0839-A345-8B57-C616C66A3640}" srcId="{CF6316EF-E5D8-7547-8373-24654B3D7E4B}" destId="{C76A72D1-0CFB-3843-A095-DC02A712DD85}" srcOrd="3" destOrd="0" parTransId="{3D70326E-385D-854D-9C46-641C61DB615B}" sibTransId="{8D0635A6-73EF-FF4A-98C9-FFB867F0153C}"/>
    <dgm:cxn modelId="{D52DC889-1A30-084E-83F4-8290B76115A5}" srcId="{CF6316EF-E5D8-7547-8373-24654B3D7E4B}" destId="{B446F90C-CD67-2C42-B4DE-D43D13490B2D}" srcOrd="0" destOrd="0" parTransId="{7A31364C-5755-DE4F-8624-F29D13A03272}" sibTransId="{4EB27C7F-A6B9-B745-B9DD-EBCAFA5F99A6}"/>
    <dgm:cxn modelId="{8E30238C-E733-4D43-9CAB-AF22D72E059F}" srcId="{CF6316EF-E5D8-7547-8373-24654B3D7E4B}" destId="{900EE95E-CD51-C24D-8CE0-9301B6A1D0EA}" srcOrd="2" destOrd="0" parTransId="{22295E42-93E1-6643-8D53-3D0A52C31619}" sibTransId="{14D753ED-2DB4-AC42-B91B-A670683CF4AC}"/>
    <dgm:cxn modelId="{DA23D895-6E59-C749-BDAA-4C4495D9E4DD}" type="presOf" srcId="{E2F46D7F-34B2-FF47-8888-986C27166B20}" destId="{635DB3FA-9A16-1A4C-A252-6288ED87AB0A}" srcOrd="0" destOrd="0" presId="urn:microsoft.com/office/officeart/2005/8/layout/vList2"/>
    <dgm:cxn modelId="{8C4698A0-E6C5-464D-9ABA-B8CA9CA8FAFE}" srcId="{CF6316EF-E5D8-7547-8373-24654B3D7E4B}" destId="{F17357DF-5772-A848-BD07-7F6FD3B1D5F2}" srcOrd="4" destOrd="0" parTransId="{7C4538DE-32BD-5B4B-BB27-46F6AFE71406}" sibTransId="{CCE7940D-E5F0-0141-8556-B2A7B99922B1}"/>
    <dgm:cxn modelId="{0875E1D1-A78E-344E-BD41-E19B943B6A2D}" srcId="{E2F46D7F-34B2-FF47-8888-986C27166B20}" destId="{CF6316EF-E5D8-7547-8373-24654B3D7E4B}" srcOrd="0" destOrd="0" parTransId="{79169D5D-BF02-C749-9543-36C3DCA98A28}" sibTransId="{06E668E8-D506-6543-904E-A02AC018EB20}"/>
    <dgm:cxn modelId="{378416D8-3393-094A-A8CD-5D4224F0176E}" type="presOf" srcId="{F17357DF-5772-A848-BD07-7F6FD3B1D5F2}" destId="{489DB6FC-C94F-9742-A5D0-1EDE7EB3F38F}" srcOrd="0" destOrd="4" presId="urn:microsoft.com/office/officeart/2005/8/layout/vList2"/>
    <dgm:cxn modelId="{898494B2-6D39-894B-A9FF-F79EBCAD33AF}" type="presParOf" srcId="{635DB3FA-9A16-1A4C-A252-6288ED87AB0A}" destId="{21849FDB-C3FD-624E-8566-AEE7124EA476}" srcOrd="0" destOrd="0" presId="urn:microsoft.com/office/officeart/2005/8/layout/vList2"/>
    <dgm:cxn modelId="{75694222-FBF9-2742-8CED-4BCE921F8988}" type="presParOf" srcId="{635DB3FA-9A16-1A4C-A252-6288ED87AB0A}" destId="{489DB6FC-C94F-9742-A5D0-1EDE7EB3F38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 </a:t>
          </a:r>
          <a:r>
            <a:rPr lang="en-EG" dirty="0"/>
            <a:t>DAX creates business calculations in Power BI.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165E162B-5A76-2B44-B5A3-5E7172DB089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EG"/>
            <a:t>Measures are essential for KPIs and dashboards.</a:t>
          </a:r>
        </a:p>
      </dgm:t>
    </dgm:pt>
    <dgm:pt modelId="{CE2AD4B3-BD6C-5E47-9773-2AA8004363F0}" type="parTrans" cxnId="{BD6A283E-B865-8A40-AD7F-33FFBD218767}">
      <dgm:prSet/>
      <dgm:spPr/>
      <dgm:t>
        <a:bodyPr/>
        <a:lstStyle/>
        <a:p>
          <a:endParaRPr lang="en-US"/>
        </a:p>
      </dgm:t>
    </dgm:pt>
    <dgm:pt modelId="{48CCEB4A-BAE9-CA41-AC39-E4C20F4BE733}" type="sibTrans" cxnId="{BD6A283E-B865-8A40-AD7F-33FFBD218767}">
      <dgm:prSet/>
      <dgm:spPr/>
      <dgm:t>
        <a:bodyPr/>
        <a:lstStyle/>
        <a:p>
          <a:endParaRPr lang="en-US"/>
        </a:p>
      </dgm:t>
    </dgm:pt>
    <dgm:pt modelId="{2C8B397B-2A7C-B94E-982E-7BA505C02384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EG"/>
            <a:t>SUM, SUMX, DIVIDE, COUNT, DISTINCTCOUNT, IF, and CALCULATE are core functions.</a:t>
          </a:r>
        </a:p>
      </dgm:t>
    </dgm:pt>
    <dgm:pt modelId="{41943718-6A1A-2740-8DFE-6673FACEA6EF}" type="parTrans" cxnId="{B7BB48D7-5672-0948-8CB8-15EACAEAC26F}">
      <dgm:prSet/>
      <dgm:spPr/>
      <dgm:t>
        <a:bodyPr/>
        <a:lstStyle/>
        <a:p>
          <a:endParaRPr lang="en-US"/>
        </a:p>
      </dgm:t>
    </dgm:pt>
    <dgm:pt modelId="{0907BC74-FA06-0644-8582-654F735A3B56}" type="sibTrans" cxnId="{B7BB48D7-5672-0948-8CB8-15EACAEAC26F}">
      <dgm:prSet/>
      <dgm:spPr/>
      <dgm:t>
        <a:bodyPr/>
        <a:lstStyle/>
        <a:p>
          <a:endParaRPr lang="en-US"/>
        </a:p>
      </dgm:t>
    </dgm:pt>
    <dgm:pt modelId="{EB8FA06E-3553-1347-8D95-002250F65F00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EG"/>
            <a:t>Measures respond dynamically to slicers and filters.</a:t>
          </a:r>
        </a:p>
      </dgm:t>
    </dgm:pt>
    <dgm:pt modelId="{F1473CEE-01D8-6542-91EC-8B101075497E}" type="parTrans" cxnId="{E0A70B11-F824-174A-BDAA-5EFF72F00FD7}">
      <dgm:prSet/>
      <dgm:spPr/>
      <dgm:t>
        <a:bodyPr/>
        <a:lstStyle/>
        <a:p>
          <a:endParaRPr lang="en-US"/>
        </a:p>
      </dgm:t>
    </dgm:pt>
    <dgm:pt modelId="{CA77AD51-0265-A74B-9FD2-A1620F88F24C}" type="sibTrans" cxnId="{E0A70B11-F824-174A-BDAA-5EFF72F00FD7}">
      <dgm:prSet/>
      <dgm:spPr/>
      <dgm:t>
        <a:bodyPr/>
        <a:lstStyle/>
        <a:p>
          <a:endParaRPr lang="en-US"/>
        </a:p>
      </dgm:t>
    </dgm:pt>
    <dgm:pt modelId="{588E1373-ADED-B441-919C-308E6D691F54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EG"/>
            <a:t>DAX improves reports by turning data into insights.</a:t>
          </a:r>
        </a:p>
      </dgm:t>
    </dgm:pt>
    <dgm:pt modelId="{9E5A723B-74D8-8148-A0F8-9C9DEB995320}" type="parTrans" cxnId="{A4CDA822-7458-224C-975D-C005FDE28660}">
      <dgm:prSet/>
      <dgm:spPr/>
      <dgm:t>
        <a:bodyPr/>
        <a:lstStyle/>
        <a:p>
          <a:endParaRPr lang="en-US"/>
        </a:p>
      </dgm:t>
    </dgm:pt>
    <dgm:pt modelId="{939E63A5-B107-2348-9DF7-45639930A72D}" type="sibTrans" cxnId="{A4CDA822-7458-224C-975D-C005FDE28660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4A36D46B-90B5-5246-B179-F24F607A46FE}" type="pres">
      <dgm:prSet presAssocID="{165E162B-5A76-2B44-B5A3-5E7172DB089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7231C5A-450D-2F47-A4F6-9F37A7A505BB}" type="pres">
      <dgm:prSet presAssocID="{48CCEB4A-BAE9-CA41-AC39-E4C20F4BE733}" presName="spacer" presStyleCnt="0"/>
      <dgm:spPr/>
    </dgm:pt>
    <dgm:pt modelId="{44B53359-99C8-E146-9BE7-0CE2843056E6}" type="pres">
      <dgm:prSet presAssocID="{2C8B397B-2A7C-B94E-982E-7BA505C0238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C3934A6-1CAF-3E48-933E-3DC86111B02F}" type="pres">
      <dgm:prSet presAssocID="{0907BC74-FA06-0644-8582-654F735A3B56}" presName="spacer" presStyleCnt="0"/>
      <dgm:spPr/>
    </dgm:pt>
    <dgm:pt modelId="{61D07B4F-A686-234A-B450-00BF0D4B3040}" type="pres">
      <dgm:prSet presAssocID="{EB8FA06E-3553-1347-8D95-002250F65F0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9CBD43B-1BBA-8B46-8869-2E84AB8C6258}" type="pres">
      <dgm:prSet presAssocID="{CA77AD51-0265-A74B-9FD2-A1620F88F24C}" presName="spacer" presStyleCnt="0"/>
      <dgm:spPr/>
    </dgm:pt>
    <dgm:pt modelId="{9988E0E0-2753-7740-9DB1-C3B005FA63F0}" type="pres">
      <dgm:prSet presAssocID="{588E1373-ADED-B441-919C-308E6D691F5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E0A70B11-F824-174A-BDAA-5EFF72F00FD7}" srcId="{86B1F3D8-D957-B14D-87E1-B0D1D6D72F90}" destId="{EB8FA06E-3553-1347-8D95-002250F65F00}" srcOrd="3" destOrd="0" parTransId="{F1473CEE-01D8-6542-91EC-8B101075497E}" sibTransId="{CA77AD51-0265-A74B-9FD2-A1620F88F24C}"/>
    <dgm:cxn modelId="{44FCAC12-3D42-A84C-A535-880805E7891C}" type="presOf" srcId="{2C8B397B-2A7C-B94E-982E-7BA505C02384}" destId="{44B53359-99C8-E146-9BE7-0CE2843056E6}" srcOrd="0" destOrd="0" presId="urn:microsoft.com/office/officeart/2005/8/layout/vList2"/>
    <dgm:cxn modelId="{A4CDA822-7458-224C-975D-C005FDE28660}" srcId="{86B1F3D8-D957-B14D-87E1-B0D1D6D72F90}" destId="{588E1373-ADED-B441-919C-308E6D691F54}" srcOrd="4" destOrd="0" parTransId="{9E5A723B-74D8-8148-A0F8-9C9DEB995320}" sibTransId="{939E63A5-B107-2348-9DF7-45639930A72D}"/>
    <dgm:cxn modelId="{BD6A283E-B865-8A40-AD7F-33FFBD218767}" srcId="{86B1F3D8-D957-B14D-87E1-B0D1D6D72F90}" destId="{165E162B-5A76-2B44-B5A3-5E7172DB089B}" srcOrd="1" destOrd="0" parTransId="{CE2AD4B3-BD6C-5E47-9773-2AA8004363F0}" sibTransId="{48CCEB4A-BAE9-CA41-AC39-E4C20F4BE733}"/>
    <dgm:cxn modelId="{2BAA7D46-849F-6E4F-834D-17BAFC9B4481}" type="presOf" srcId="{588E1373-ADED-B441-919C-308E6D691F54}" destId="{9988E0E0-2753-7740-9DB1-C3B005FA63F0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4E7F046D-1623-1F44-B1DF-2350D0BCCAE5}" type="presOf" srcId="{EB8FA06E-3553-1347-8D95-002250F65F00}" destId="{61D07B4F-A686-234A-B450-00BF0D4B3040}" srcOrd="0" destOrd="0" presId="urn:microsoft.com/office/officeart/2005/8/layout/vList2"/>
    <dgm:cxn modelId="{5B22E0A6-149E-4F47-B2C0-F1D78FB96D1E}" type="presOf" srcId="{165E162B-5A76-2B44-B5A3-5E7172DB089B}" destId="{4A36D46B-90B5-5246-B179-F24F607A46FE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B7BB48D7-5672-0948-8CB8-15EACAEAC26F}" srcId="{86B1F3D8-D957-B14D-87E1-B0D1D6D72F90}" destId="{2C8B397B-2A7C-B94E-982E-7BA505C02384}" srcOrd="2" destOrd="0" parTransId="{41943718-6A1A-2740-8DFE-6673FACEA6EF}" sibTransId="{0907BC74-FA06-0644-8582-654F735A3B56}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C1F566D0-C77B-9F40-8230-CA9D5CB1C389}" type="presParOf" srcId="{D80DA091-FED0-1B4D-827F-FFA5C4DA7BE3}" destId="{4A36D46B-90B5-5246-B179-F24F607A46FE}" srcOrd="2" destOrd="0" presId="urn:microsoft.com/office/officeart/2005/8/layout/vList2"/>
    <dgm:cxn modelId="{C41BFC45-4657-CD47-BF61-79AE48052593}" type="presParOf" srcId="{D80DA091-FED0-1B4D-827F-FFA5C4DA7BE3}" destId="{57231C5A-450D-2F47-A4F6-9F37A7A505BB}" srcOrd="3" destOrd="0" presId="urn:microsoft.com/office/officeart/2005/8/layout/vList2"/>
    <dgm:cxn modelId="{463B2F8B-A3F0-0E4C-969C-AA3F8A850C15}" type="presParOf" srcId="{D80DA091-FED0-1B4D-827F-FFA5C4DA7BE3}" destId="{44B53359-99C8-E146-9BE7-0CE2843056E6}" srcOrd="4" destOrd="0" presId="urn:microsoft.com/office/officeart/2005/8/layout/vList2"/>
    <dgm:cxn modelId="{58929D31-FEBD-1945-A2EC-7C720177833E}" type="presParOf" srcId="{D80DA091-FED0-1B4D-827F-FFA5C4DA7BE3}" destId="{EC3934A6-1CAF-3E48-933E-3DC86111B02F}" srcOrd="5" destOrd="0" presId="urn:microsoft.com/office/officeart/2005/8/layout/vList2"/>
    <dgm:cxn modelId="{4CC1E2CE-8C5C-B94B-8293-6A6228D4047C}" type="presParOf" srcId="{D80DA091-FED0-1B4D-827F-FFA5C4DA7BE3}" destId="{61D07B4F-A686-234A-B450-00BF0D4B3040}" srcOrd="6" destOrd="0" presId="urn:microsoft.com/office/officeart/2005/8/layout/vList2"/>
    <dgm:cxn modelId="{0830867F-C817-5D46-897B-FD855DCBDB73}" type="presParOf" srcId="{D80DA091-FED0-1B4D-827F-FFA5C4DA7BE3}" destId="{89CBD43B-1BBA-8B46-8869-2E84AB8C6258}" srcOrd="7" destOrd="0" presId="urn:microsoft.com/office/officeart/2005/8/layout/vList2"/>
    <dgm:cxn modelId="{DFEF45E4-54A3-8E42-A7A0-0533B81535DF}" type="presParOf" srcId="{D80DA091-FED0-1B4D-827F-FFA5C4DA7BE3}" destId="{9988E0E0-2753-7740-9DB1-C3B005FA63F0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025CCF-CA4C-634D-A948-B4C716D3FFB5}">
      <dsp:nvSpPr>
        <dsp:cNvPr id="0" name=""/>
        <dsp:cNvSpPr/>
      </dsp:nvSpPr>
      <dsp:spPr>
        <a:xfrm>
          <a:off x="0" y="2027590"/>
          <a:ext cx="15788678" cy="270345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42D05A-43EF-1648-9B70-3B6889972A61}">
      <dsp:nvSpPr>
        <dsp:cNvPr id="0" name=""/>
        <dsp:cNvSpPr/>
      </dsp:nvSpPr>
      <dsp:spPr>
        <a:xfrm>
          <a:off x="7391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Connect Data</a:t>
          </a:r>
        </a:p>
      </dsp:txBody>
      <dsp:txXfrm>
        <a:off x="7391" y="0"/>
        <a:ext cx="1810918" cy="2703454"/>
      </dsp:txXfrm>
    </dsp:sp>
    <dsp:sp modelId="{DADC73AA-2EF0-7545-B12D-9411E0C79541}">
      <dsp:nvSpPr>
        <dsp:cNvPr id="0" name=""/>
        <dsp:cNvSpPr/>
      </dsp:nvSpPr>
      <dsp:spPr>
        <a:xfrm>
          <a:off x="574918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7992F-23E8-BF4D-A815-740BC675EFAF}">
      <dsp:nvSpPr>
        <dsp:cNvPr id="0" name=""/>
        <dsp:cNvSpPr/>
      </dsp:nvSpPr>
      <dsp:spPr>
        <a:xfrm>
          <a:off x="1908855" y="4055181"/>
          <a:ext cx="1872000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Transform Data</a:t>
          </a:r>
        </a:p>
      </dsp:txBody>
      <dsp:txXfrm>
        <a:off x="1908855" y="4055181"/>
        <a:ext cx="1872000" cy="2703454"/>
      </dsp:txXfrm>
    </dsp:sp>
    <dsp:sp modelId="{E27FC20B-5773-854E-AA44-6E0702A29E4B}">
      <dsp:nvSpPr>
        <dsp:cNvPr id="0" name=""/>
        <dsp:cNvSpPr/>
      </dsp:nvSpPr>
      <dsp:spPr>
        <a:xfrm>
          <a:off x="2506924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92F3CB-CE1C-A74F-AA36-B7BA90369AF2}">
      <dsp:nvSpPr>
        <dsp:cNvPr id="0" name=""/>
        <dsp:cNvSpPr/>
      </dsp:nvSpPr>
      <dsp:spPr>
        <a:xfrm>
          <a:off x="3871402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Model Data</a:t>
          </a:r>
        </a:p>
      </dsp:txBody>
      <dsp:txXfrm>
        <a:off x="3871402" y="0"/>
        <a:ext cx="1810918" cy="2703454"/>
      </dsp:txXfrm>
    </dsp:sp>
    <dsp:sp modelId="{A2182512-CD80-664A-AF5E-6089D4BC4AD2}">
      <dsp:nvSpPr>
        <dsp:cNvPr id="0" name=""/>
        <dsp:cNvSpPr/>
      </dsp:nvSpPr>
      <dsp:spPr>
        <a:xfrm>
          <a:off x="4438929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A7B90-8CCA-F94D-9EAC-C56E9AF2B101}">
      <dsp:nvSpPr>
        <dsp:cNvPr id="0" name=""/>
        <dsp:cNvSpPr/>
      </dsp:nvSpPr>
      <dsp:spPr>
        <a:xfrm>
          <a:off x="5772866" y="4055181"/>
          <a:ext cx="2420183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Create Visualizations</a:t>
          </a:r>
        </a:p>
      </dsp:txBody>
      <dsp:txXfrm>
        <a:off x="5772866" y="4055181"/>
        <a:ext cx="2420183" cy="2703454"/>
      </dsp:txXfrm>
    </dsp:sp>
    <dsp:sp modelId="{3FE0A918-45B6-FC40-922C-283F74A36957}">
      <dsp:nvSpPr>
        <dsp:cNvPr id="0" name=""/>
        <dsp:cNvSpPr/>
      </dsp:nvSpPr>
      <dsp:spPr>
        <a:xfrm>
          <a:off x="6645026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DFA08A-B099-E744-AC6E-1E556192CC32}">
      <dsp:nvSpPr>
        <dsp:cNvPr id="0" name=""/>
        <dsp:cNvSpPr/>
      </dsp:nvSpPr>
      <dsp:spPr>
        <a:xfrm>
          <a:off x="8283595" y="0"/>
          <a:ext cx="2115894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Build Reports/ Dashboards</a:t>
          </a:r>
        </a:p>
      </dsp:txBody>
      <dsp:txXfrm>
        <a:off x="8283595" y="0"/>
        <a:ext cx="2115894" cy="2703454"/>
      </dsp:txXfrm>
    </dsp:sp>
    <dsp:sp modelId="{36AF1E28-725B-F84B-A36E-1D1D65FEE82C}">
      <dsp:nvSpPr>
        <dsp:cNvPr id="0" name=""/>
        <dsp:cNvSpPr/>
      </dsp:nvSpPr>
      <dsp:spPr>
        <a:xfrm>
          <a:off x="9003611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CAF6FE-2C28-AC48-9ABC-C5B1892D6744}">
      <dsp:nvSpPr>
        <dsp:cNvPr id="0" name=""/>
        <dsp:cNvSpPr/>
      </dsp:nvSpPr>
      <dsp:spPr>
        <a:xfrm>
          <a:off x="10490036" y="4055181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Publish/ Share</a:t>
          </a:r>
        </a:p>
      </dsp:txBody>
      <dsp:txXfrm>
        <a:off x="10490036" y="4055181"/>
        <a:ext cx="1810918" cy="2703454"/>
      </dsp:txXfrm>
    </dsp:sp>
    <dsp:sp modelId="{8E002AE7-50EC-4345-A582-D309EF44B6AF}">
      <dsp:nvSpPr>
        <dsp:cNvPr id="0" name=""/>
        <dsp:cNvSpPr/>
      </dsp:nvSpPr>
      <dsp:spPr>
        <a:xfrm>
          <a:off x="11057563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DA7467-EA13-CE43-9309-1666173FEE96}">
      <dsp:nvSpPr>
        <dsp:cNvPr id="0" name=""/>
        <dsp:cNvSpPr/>
      </dsp:nvSpPr>
      <dsp:spPr>
        <a:xfrm>
          <a:off x="12391500" y="0"/>
          <a:ext cx="1810918" cy="2703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Make Decision</a:t>
          </a:r>
        </a:p>
      </dsp:txBody>
      <dsp:txXfrm>
        <a:off x="12391500" y="0"/>
        <a:ext cx="1810918" cy="2703454"/>
      </dsp:txXfrm>
    </dsp:sp>
    <dsp:sp modelId="{04613EEC-45FE-2241-A0C7-972FA8ECF4F9}">
      <dsp:nvSpPr>
        <dsp:cNvPr id="0" name=""/>
        <dsp:cNvSpPr/>
      </dsp:nvSpPr>
      <dsp:spPr>
        <a:xfrm>
          <a:off x="12959027" y="3041385"/>
          <a:ext cx="675863" cy="6758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99F2CF-75D0-49D4-8331-0B9C737A8FEA}">
      <dsp:nvSpPr>
        <dsp:cNvPr id="0" name=""/>
        <dsp:cNvSpPr/>
      </dsp:nvSpPr>
      <dsp:spPr>
        <a:xfrm>
          <a:off x="2263476" y="99826"/>
          <a:ext cx="1208186" cy="120818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12867-E253-4218-94AB-522242F6A157}">
      <dsp:nvSpPr>
        <dsp:cNvPr id="0" name=""/>
        <dsp:cNvSpPr/>
      </dsp:nvSpPr>
      <dsp:spPr>
        <a:xfrm>
          <a:off x="2517195" y="353545"/>
          <a:ext cx="700748" cy="700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F2AED-2071-43EB-9993-58C68B734AED}">
      <dsp:nvSpPr>
        <dsp:cNvPr id="0" name=""/>
        <dsp:cNvSpPr/>
      </dsp:nvSpPr>
      <dsp:spPr>
        <a:xfrm>
          <a:off x="3730559" y="99826"/>
          <a:ext cx="2847868" cy="1208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Measures</a:t>
          </a:r>
        </a:p>
      </dsp:txBody>
      <dsp:txXfrm>
        <a:off x="3730559" y="99826"/>
        <a:ext cx="2847868" cy="1208186"/>
      </dsp:txXfrm>
    </dsp:sp>
    <dsp:sp modelId="{98B848D2-39A4-48D9-A239-1FC2BAC93C68}">
      <dsp:nvSpPr>
        <dsp:cNvPr id="0" name=""/>
        <dsp:cNvSpPr/>
      </dsp:nvSpPr>
      <dsp:spPr>
        <a:xfrm>
          <a:off x="7074647" y="99826"/>
          <a:ext cx="1208186" cy="120818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D8EEAA-5112-42D7-91FF-EEFAB34824D2}">
      <dsp:nvSpPr>
        <dsp:cNvPr id="0" name=""/>
        <dsp:cNvSpPr/>
      </dsp:nvSpPr>
      <dsp:spPr>
        <a:xfrm>
          <a:off x="7328366" y="353545"/>
          <a:ext cx="700748" cy="700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BB31B-848C-4FD8-AFAD-5B61BBB7B848}">
      <dsp:nvSpPr>
        <dsp:cNvPr id="0" name=""/>
        <dsp:cNvSpPr/>
      </dsp:nvSpPr>
      <dsp:spPr>
        <a:xfrm>
          <a:off x="8541730" y="99826"/>
          <a:ext cx="2847868" cy="1208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Calculated Columns</a:t>
          </a:r>
        </a:p>
      </dsp:txBody>
      <dsp:txXfrm>
        <a:off x="8541730" y="99826"/>
        <a:ext cx="2847868" cy="1208186"/>
      </dsp:txXfrm>
    </dsp:sp>
    <dsp:sp modelId="{DCF2A38E-C575-4A68-8280-F8787FE4B3FD}">
      <dsp:nvSpPr>
        <dsp:cNvPr id="0" name=""/>
        <dsp:cNvSpPr/>
      </dsp:nvSpPr>
      <dsp:spPr>
        <a:xfrm>
          <a:off x="2263476" y="1843825"/>
          <a:ext cx="1208186" cy="120818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8D5317-40C5-4D1C-93CF-E62FC230BD66}">
      <dsp:nvSpPr>
        <dsp:cNvPr id="0" name=""/>
        <dsp:cNvSpPr/>
      </dsp:nvSpPr>
      <dsp:spPr>
        <a:xfrm>
          <a:off x="2517195" y="2097544"/>
          <a:ext cx="700748" cy="700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B58DFD-88B9-4FDE-8C4E-CDFF1ECE3A80}">
      <dsp:nvSpPr>
        <dsp:cNvPr id="0" name=""/>
        <dsp:cNvSpPr/>
      </dsp:nvSpPr>
      <dsp:spPr>
        <a:xfrm>
          <a:off x="3730559" y="1843825"/>
          <a:ext cx="2847868" cy="1208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KPIs</a:t>
          </a:r>
        </a:p>
      </dsp:txBody>
      <dsp:txXfrm>
        <a:off x="3730559" y="1843825"/>
        <a:ext cx="2847868" cy="1208186"/>
      </dsp:txXfrm>
    </dsp:sp>
    <dsp:sp modelId="{5785D752-129C-41EB-AF77-EB33F029D770}">
      <dsp:nvSpPr>
        <dsp:cNvPr id="0" name=""/>
        <dsp:cNvSpPr/>
      </dsp:nvSpPr>
      <dsp:spPr>
        <a:xfrm>
          <a:off x="7074647" y="1843825"/>
          <a:ext cx="1208186" cy="120818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CF3243-730E-4DFD-B779-5C667B5E1681}">
      <dsp:nvSpPr>
        <dsp:cNvPr id="0" name=""/>
        <dsp:cNvSpPr/>
      </dsp:nvSpPr>
      <dsp:spPr>
        <a:xfrm>
          <a:off x="7328366" y="2097544"/>
          <a:ext cx="700748" cy="700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C477D7-5CD9-445B-957A-4661547059D0}">
      <dsp:nvSpPr>
        <dsp:cNvPr id="0" name=""/>
        <dsp:cNvSpPr/>
      </dsp:nvSpPr>
      <dsp:spPr>
        <a:xfrm>
          <a:off x="8541730" y="1843825"/>
          <a:ext cx="2847868" cy="1208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Time-based Calculations</a:t>
          </a:r>
        </a:p>
      </dsp:txBody>
      <dsp:txXfrm>
        <a:off x="8541730" y="1843825"/>
        <a:ext cx="2847868" cy="12081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189D-805A-E749-8F02-A134EA72C6E4}">
      <dsp:nvSpPr>
        <dsp:cNvPr id="0" name=""/>
        <dsp:cNvSpPr/>
      </dsp:nvSpPr>
      <dsp:spPr>
        <a:xfrm>
          <a:off x="0" y="1430455"/>
          <a:ext cx="15882257" cy="1907273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EFE920-5E9F-2243-AF15-6986D39DE808}">
      <dsp:nvSpPr>
        <dsp:cNvPr id="0" name=""/>
        <dsp:cNvSpPr/>
      </dsp:nvSpPr>
      <dsp:spPr>
        <a:xfrm>
          <a:off x="3925" y="0"/>
          <a:ext cx="2285788" cy="1907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800" kern="1200" dirty="0"/>
            <a:t>Go to </a:t>
          </a:r>
          <a:r>
            <a:rPr lang="en-EG" sz="2800" b="1" kern="1200" dirty="0"/>
            <a:t>Report View</a:t>
          </a:r>
          <a:r>
            <a:rPr lang="en-EG" sz="2800" kern="1200" dirty="0"/>
            <a:t> or </a:t>
          </a:r>
          <a:r>
            <a:rPr lang="en-EG" sz="2800" b="1" kern="1200" dirty="0"/>
            <a:t>Model View</a:t>
          </a:r>
          <a:endParaRPr lang="en-US" sz="2800" kern="1200" dirty="0"/>
        </a:p>
      </dsp:txBody>
      <dsp:txXfrm>
        <a:off x="3925" y="0"/>
        <a:ext cx="2285788" cy="1907273"/>
      </dsp:txXfrm>
    </dsp:sp>
    <dsp:sp modelId="{529CF2F3-C2FF-3340-A093-8310FFE156D0}">
      <dsp:nvSpPr>
        <dsp:cNvPr id="0" name=""/>
        <dsp:cNvSpPr/>
      </dsp:nvSpPr>
      <dsp:spPr>
        <a:xfrm>
          <a:off x="908411" y="2145682"/>
          <a:ext cx="476818" cy="4768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1FCA2-616F-674D-9816-EAFC01769F12}">
      <dsp:nvSpPr>
        <dsp:cNvPr id="0" name=""/>
        <dsp:cNvSpPr/>
      </dsp:nvSpPr>
      <dsp:spPr>
        <a:xfrm>
          <a:off x="2404004" y="2860910"/>
          <a:ext cx="2285788" cy="1907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800" kern="1200"/>
            <a:t>Select the table where the measure should be stored</a:t>
          </a:r>
        </a:p>
      </dsp:txBody>
      <dsp:txXfrm>
        <a:off x="2404004" y="2860910"/>
        <a:ext cx="2285788" cy="1907273"/>
      </dsp:txXfrm>
    </dsp:sp>
    <dsp:sp modelId="{4B7018EF-BFBD-B546-BCCF-77AB7A19A33F}">
      <dsp:nvSpPr>
        <dsp:cNvPr id="0" name=""/>
        <dsp:cNvSpPr/>
      </dsp:nvSpPr>
      <dsp:spPr>
        <a:xfrm>
          <a:off x="3308489" y="2145682"/>
          <a:ext cx="476818" cy="4768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F79554-7E38-2F46-92F3-65A0404274BD}">
      <dsp:nvSpPr>
        <dsp:cNvPr id="0" name=""/>
        <dsp:cNvSpPr/>
      </dsp:nvSpPr>
      <dsp:spPr>
        <a:xfrm>
          <a:off x="4804082" y="0"/>
          <a:ext cx="2285788" cy="1907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800" kern="1200"/>
            <a:t>Go to </a:t>
          </a:r>
          <a:r>
            <a:rPr lang="en-EG" sz="2800" b="1" kern="1200"/>
            <a:t>Table Tools</a:t>
          </a:r>
          <a:endParaRPr lang="en-EG" sz="2800" kern="1200"/>
        </a:p>
      </dsp:txBody>
      <dsp:txXfrm>
        <a:off x="4804082" y="0"/>
        <a:ext cx="2285788" cy="1907273"/>
      </dsp:txXfrm>
    </dsp:sp>
    <dsp:sp modelId="{A2F174BE-47B4-7647-BE32-EC1954B8BC8A}">
      <dsp:nvSpPr>
        <dsp:cNvPr id="0" name=""/>
        <dsp:cNvSpPr/>
      </dsp:nvSpPr>
      <dsp:spPr>
        <a:xfrm>
          <a:off x="5708567" y="2145682"/>
          <a:ext cx="476818" cy="4768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3CC175-B5DE-A449-9AA7-7A70A6FE69BB}">
      <dsp:nvSpPr>
        <dsp:cNvPr id="0" name=""/>
        <dsp:cNvSpPr/>
      </dsp:nvSpPr>
      <dsp:spPr>
        <a:xfrm>
          <a:off x="7204160" y="2860910"/>
          <a:ext cx="2285788" cy="1907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800" kern="1200"/>
            <a:t>Click </a:t>
          </a:r>
          <a:r>
            <a:rPr lang="en-EG" sz="2800" b="1" kern="1200"/>
            <a:t>New Measure</a:t>
          </a:r>
          <a:endParaRPr lang="en-EG" sz="2800" kern="1200"/>
        </a:p>
      </dsp:txBody>
      <dsp:txXfrm>
        <a:off x="7204160" y="2860910"/>
        <a:ext cx="2285788" cy="1907273"/>
      </dsp:txXfrm>
    </dsp:sp>
    <dsp:sp modelId="{E03143D3-2682-DB41-8467-155158A6366E}">
      <dsp:nvSpPr>
        <dsp:cNvPr id="0" name=""/>
        <dsp:cNvSpPr/>
      </dsp:nvSpPr>
      <dsp:spPr>
        <a:xfrm>
          <a:off x="8108645" y="2145682"/>
          <a:ext cx="476818" cy="4768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7B7ED9-2D96-0445-917D-D2F14678C2A0}">
      <dsp:nvSpPr>
        <dsp:cNvPr id="0" name=""/>
        <dsp:cNvSpPr/>
      </dsp:nvSpPr>
      <dsp:spPr>
        <a:xfrm>
          <a:off x="9604238" y="0"/>
          <a:ext cx="2285788" cy="1907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b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800" kern="1200"/>
            <a:t>Write the DAX formula</a:t>
          </a:r>
        </a:p>
      </dsp:txBody>
      <dsp:txXfrm>
        <a:off x="9604238" y="0"/>
        <a:ext cx="2285788" cy="1907273"/>
      </dsp:txXfrm>
    </dsp:sp>
    <dsp:sp modelId="{92F53A35-C70B-D743-85F5-6AC7AF767123}">
      <dsp:nvSpPr>
        <dsp:cNvPr id="0" name=""/>
        <dsp:cNvSpPr/>
      </dsp:nvSpPr>
      <dsp:spPr>
        <a:xfrm>
          <a:off x="10508723" y="2145682"/>
          <a:ext cx="476818" cy="4768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F70ACA-10B4-8641-84F1-3567D14C4BB7}">
      <dsp:nvSpPr>
        <dsp:cNvPr id="0" name=""/>
        <dsp:cNvSpPr/>
      </dsp:nvSpPr>
      <dsp:spPr>
        <a:xfrm>
          <a:off x="12004316" y="2860910"/>
          <a:ext cx="2285788" cy="19072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800" kern="1200"/>
            <a:t>Press </a:t>
          </a:r>
          <a:r>
            <a:rPr lang="en-EG" sz="2800" b="1" kern="1200"/>
            <a:t>Enter</a:t>
          </a:r>
          <a:endParaRPr lang="en-EG" sz="2800" kern="1200"/>
        </a:p>
      </dsp:txBody>
      <dsp:txXfrm>
        <a:off x="12004316" y="2860910"/>
        <a:ext cx="2285788" cy="1907273"/>
      </dsp:txXfrm>
    </dsp:sp>
    <dsp:sp modelId="{14B566E9-AB02-954F-A13A-5B21415F47EB}">
      <dsp:nvSpPr>
        <dsp:cNvPr id="0" name=""/>
        <dsp:cNvSpPr/>
      </dsp:nvSpPr>
      <dsp:spPr>
        <a:xfrm>
          <a:off x="12908801" y="2145682"/>
          <a:ext cx="476818" cy="4768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D67DCA-1B51-7D4E-9169-B44AAEDC3484}">
      <dsp:nvSpPr>
        <dsp:cNvPr id="0" name=""/>
        <dsp:cNvSpPr/>
      </dsp:nvSpPr>
      <dsp:spPr>
        <a:xfrm>
          <a:off x="0" y="13831"/>
          <a:ext cx="15240000" cy="1247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200" kern="1200"/>
            <a:t>What is monthly revenue?</a:t>
          </a:r>
          <a:endParaRPr lang="en-EG" sz="5200" kern="1200"/>
        </a:p>
      </dsp:txBody>
      <dsp:txXfrm>
        <a:off x="60884" y="74715"/>
        <a:ext cx="15118232" cy="1125452"/>
      </dsp:txXfrm>
    </dsp:sp>
    <dsp:sp modelId="{2F57564F-9326-FE41-988C-9B55B04A5565}">
      <dsp:nvSpPr>
        <dsp:cNvPr id="0" name=""/>
        <dsp:cNvSpPr/>
      </dsp:nvSpPr>
      <dsp:spPr>
        <a:xfrm>
          <a:off x="0" y="1410811"/>
          <a:ext cx="15240000" cy="1247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200" kern="1200"/>
            <a:t>What is year-to-date revenue?</a:t>
          </a:r>
          <a:endParaRPr lang="en-EG" sz="5200" kern="1200"/>
        </a:p>
      </dsp:txBody>
      <dsp:txXfrm>
        <a:off x="60884" y="1471695"/>
        <a:ext cx="15118232" cy="1125452"/>
      </dsp:txXfrm>
    </dsp:sp>
    <dsp:sp modelId="{9E0EF881-D876-E842-98C5-475F1F1DD45E}">
      <dsp:nvSpPr>
        <dsp:cNvPr id="0" name=""/>
        <dsp:cNvSpPr/>
      </dsp:nvSpPr>
      <dsp:spPr>
        <a:xfrm>
          <a:off x="0" y="2807791"/>
          <a:ext cx="15240000" cy="1247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200" kern="1200"/>
            <a:t>What is growth compared to last month?</a:t>
          </a:r>
          <a:endParaRPr lang="en-EG" sz="5200" kern="1200"/>
        </a:p>
      </dsp:txBody>
      <dsp:txXfrm>
        <a:off x="60884" y="2868675"/>
        <a:ext cx="15118232" cy="1125452"/>
      </dsp:txXfrm>
    </dsp:sp>
    <dsp:sp modelId="{65FB7EB4-F8C3-6E40-A28B-B88857BB2EF0}">
      <dsp:nvSpPr>
        <dsp:cNvPr id="0" name=""/>
        <dsp:cNvSpPr/>
      </dsp:nvSpPr>
      <dsp:spPr>
        <a:xfrm>
          <a:off x="0" y="4204771"/>
          <a:ext cx="15240000" cy="12472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200" kern="1200"/>
            <a:t>What is growth compared to last year?</a:t>
          </a:r>
          <a:endParaRPr lang="en-EG" sz="5200" kern="1200"/>
        </a:p>
      </dsp:txBody>
      <dsp:txXfrm>
        <a:off x="60884" y="4265655"/>
        <a:ext cx="15118232" cy="11254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849FDB-C3FD-624E-8566-AEE7124EA476}">
      <dsp:nvSpPr>
        <dsp:cNvPr id="0" name=""/>
        <dsp:cNvSpPr/>
      </dsp:nvSpPr>
      <dsp:spPr>
        <a:xfrm>
          <a:off x="0" y="20839"/>
          <a:ext cx="15240000" cy="1343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600" kern="1200"/>
            <a:t>Measures can be used in:</a:t>
          </a:r>
          <a:endParaRPr lang="en-EG" sz="5600" kern="1200"/>
        </a:p>
      </dsp:txBody>
      <dsp:txXfrm>
        <a:off x="65568" y="86407"/>
        <a:ext cx="15108864" cy="1212024"/>
      </dsp:txXfrm>
    </dsp:sp>
    <dsp:sp modelId="{489DB6FC-C94F-9742-A5D0-1EDE7EB3F38F}">
      <dsp:nvSpPr>
        <dsp:cNvPr id="0" name=""/>
        <dsp:cNvSpPr/>
      </dsp:nvSpPr>
      <dsp:spPr>
        <a:xfrm>
          <a:off x="0" y="1363999"/>
          <a:ext cx="15240000" cy="452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3870" tIns="71120" rIns="398272" bIns="71120" numCol="1" spcCol="1270" anchor="t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kern="1200"/>
            <a:t>Bar charts</a:t>
          </a:r>
          <a:endParaRPr lang="en-EG" sz="4400" kern="1200"/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kern="1200"/>
            <a:t>Column charts</a:t>
          </a:r>
          <a:endParaRPr lang="en-EG" sz="4400" kern="1200"/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kern="1200"/>
            <a:t>Line charts</a:t>
          </a:r>
          <a:endParaRPr lang="en-EG" sz="4400" kern="1200"/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kern="1200"/>
            <a:t>Tables</a:t>
          </a:r>
          <a:endParaRPr lang="en-EG" sz="4400" kern="1200"/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kern="1200"/>
            <a:t>Matrix visuals</a:t>
          </a:r>
          <a:endParaRPr lang="en-EG" sz="4400" kern="1200"/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kern="1200"/>
            <a:t>KPI visuals</a:t>
          </a:r>
          <a:endParaRPr lang="en-EG" sz="4400" kern="1200"/>
        </a:p>
      </dsp:txBody>
      <dsp:txXfrm>
        <a:off x="0" y="1363999"/>
        <a:ext cx="15240000" cy="45208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1325880"/>
          <a:ext cx="14373921" cy="767520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200" kern="1200" dirty="0"/>
            <a:t> </a:t>
          </a:r>
          <a:r>
            <a:rPr lang="en-EG" sz="3200" kern="1200" dirty="0"/>
            <a:t>DAX creates business calculations in Power BI.</a:t>
          </a:r>
          <a:endParaRPr lang="en-US" sz="3200" kern="1200" dirty="0"/>
        </a:p>
      </dsp:txBody>
      <dsp:txXfrm>
        <a:off x="37467" y="1363347"/>
        <a:ext cx="14298987" cy="692586"/>
      </dsp:txXfrm>
    </dsp:sp>
    <dsp:sp modelId="{4A36D46B-90B5-5246-B179-F24F607A46FE}">
      <dsp:nvSpPr>
        <dsp:cNvPr id="0" name=""/>
        <dsp:cNvSpPr/>
      </dsp:nvSpPr>
      <dsp:spPr>
        <a:xfrm>
          <a:off x="0" y="2185560"/>
          <a:ext cx="14373921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EG" sz="3200" kern="1200"/>
            <a:t>Measures are essential for KPIs and dashboards.</a:t>
          </a:r>
        </a:p>
      </dsp:txBody>
      <dsp:txXfrm>
        <a:off x="37467" y="2223027"/>
        <a:ext cx="14298987" cy="692586"/>
      </dsp:txXfrm>
    </dsp:sp>
    <dsp:sp modelId="{44B53359-99C8-E146-9BE7-0CE2843056E6}">
      <dsp:nvSpPr>
        <dsp:cNvPr id="0" name=""/>
        <dsp:cNvSpPr/>
      </dsp:nvSpPr>
      <dsp:spPr>
        <a:xfrm>
          <a:off x="0" y="3045240"/>
          <a:ext cx="14373921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EG" sz="3200" kern="1200"/>
            <a:t>SUM, SUMX, DIVIDE, COUNT, DISTINCTCOUNT, IF, and CALCULATE are core functions.</a:t>
          </a:r>
        </a:p>
      </dsp:txBody>
      <dsp:txXfrm>
        <a:off x="37467" y="3082707"/>
        <a:ext cx="14298987" cy="692586"/>
      </dsp:txXfrm>
    </dsp:sp>
    <dsp:sp modelId="{61D07B4F-A686-234A-B450-00BF0D4B3040}">
      <dsp:nvSpPr>
        <dsp:cNvPr id="0" name=""/>
        <dsp:cNvSpPr/>
      </dsp:nvSpPr>
      <dsp:spPr>
        <a:xfrm>
          <a:off x="0" y="3904920"/>
          <a:ext cx="14373921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EG" sz="3200" kern="1200"/>
            <a:t>Measures respond dynamically to slicers and filters.</a:t>
          </a:r>
        </a:p>
      </dsp:txBody>
      <dsp:txXfrm>
        <a:off x="37467" y="3942387"/>
        <a:ext cx="14298987" cy="692586"/>
      </dsp:txXfrm>
    </dsp:sp>
    <dsp:sp modelId="{9988E0E0-2753-7740-9DB1-C3B005FA63F0}">
      <dsp:nvSpPr>
        <dsp:cNvPr id="0" name=""/>
        <dsp:cNvSpPr/>
      </dsp:nvSpPr>
      <dsp:spPr>
        <a:xfrm>
          <a:off x="0" y="4764600"/>
          <a:ext cx="14373921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EG" sz="3200" kern="1200"/>
            <a:t>DAX improves reports by turning data into insights.</a:t>
          </a:r>
        </a:p>
      </dsp:txBody>
      <dsp:txXfrm>
        <a:off x="37467" y="4802067"/>
        <a:ext cx="14298987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timeline" pri="103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timeline" pri="103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01.07.2026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05876-3479-4D83-56DA-21AA581D3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7980D3-C22D-D0AB-2B1E-3217E5A746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661AF6-83AE-815B-BBBA-9F655F01E0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62AEBA-3D5C-C1CE-6F30-8CDE5C0B3C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0791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343A1C-D6FA-1FA0-8632-EF23FF222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00A7E3-E354-6CF5-404A-DB14B08149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9C93AA-A388-DB14-D765-C240D89D2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0570A2-676B-5E61-729A-8202472838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9999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2CC0C-D3EF-B2D0-51B8-B02810A62E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E99307-BB76-B2FB-DA96-1BEF3CDEE4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B75CA8-F7F1-7B7A-2E2C-1DCBE573CE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AB72A7-1D9C-1AD0-EC55-A0BDD0BB73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625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6B7853-9155-95A1-8856-914E3152A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CBC386-394B-F073-EB40-2075CD0155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61362F-5D65-F8AB-5E81-EDCE00F6A0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6EF30D-A8B4-E3AF-247B-5AA0F17990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312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A6735-487F-8031-8D2B-3B6A57E8F6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FD5FDD-83D0-2AD6-03B6-8272B6065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57108A-D569-3192-D575-152885B2A3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219910-EAD4-52DD-74BE-8869F3A47C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8251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CDB11-D37C-EE63-C33C-446108E24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E1818D-0B0C-E0D5-A35F-C3B94D1889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FF5A22-9CE3-C943-3ED9-1793EC341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57EFA-78D4-E264-5F0D-EC693FECAC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173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F6340-8311-69A5-92D7-0483FBACB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8C078D-14E3-7D6F-1437-FF128C24CA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9CDE71-5596-04D0-8472-299A562B68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98F811-2B56-D58F-03DB-8846EA3E53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5141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FEFFC-345C-70DF-5C49-6693BEDA1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90A58C-7613-6F2D-EE96-DC157544D9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1B037F-1AA5-42A9-76D0-3A6A41F62E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EA2C32-0F96-293F-9F13-FA3B67E6C0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631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F19EE-6C4C-BDDB-618C-A9204D2D8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301605-69AD-FE21-7738-BD4BB992CA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F4AD32-7AF1-0082-D7C9-01DF6EEA02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600AEC-3A4E-CED0-2C03-D74BAC5B4E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6887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B6E5A-F6E3-B4B9-37C2-98A3F27EF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A5522E-1C29-BDB8-585F-05790EA8EB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45FE4B-76F9-6728-22E5-8A26311549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CCDC91-EEB3-8ED4-9B56-AC284E7CA3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056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91E98-3A43-BD55-A371-47CF9A5659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1D7D3B-CFF9-B048-8C74-3A7B5CA08B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BF4234-C257-6AC3-CF01-9BF47A2294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FA32D7-A822-FEE8-EBCF-32603280F2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0454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A9DE7-3121-1404-9E37-495DCF969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0E2C2E-D8EC-FC24-574C-C877B94F26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E6FCAB-4757-C088-414D-1BFCEB1997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CA6F32-3C83-5C60-4DDC-56FB79EED7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769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7ED67-1541-28C3-0025-F759EA2FE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B9C16D-EE22-3059-0728-8788FD323F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8DEF0A-9A9C-50A9-B71E-223F74C95B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8CCD38-2343-E4B3-A8EB-A758AA183B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27738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B33F0-C0AC-8CDF-14C6-A8E300484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19E184-D7FC-EAFA-DBA1-A3BE7B2CD5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191B30-463D-3DB4-EC18-2DFCA95D85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5C5C94-9800-3E91-AF10-BF71FA6A92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1345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9D2B8-F893-F0B6-4C10-49A810523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889F8A-2C2E-64C0-8745-F017D2B350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B21373-84A6-CAA3-C8CC-A2039EC75F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A81B8C-7A41-820F-5414-2DE0E59FBF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6321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DB6CA-998F-9CAD-8834-4D6BD7D54B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ADDC15-1758-C2C6-C6F1-18ADC1F25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0D5625-6260-A12E-2A6C-EE7A2D2074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7ED43A-67C5-6C6A-191F-A85CB5820D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50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B2547-515E-37F0-EBAC-21D23241C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8C4E84-E438-D3B9-185E-F1B08273FD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0FF611-C281-FD3F-7188-1BECB095A1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6312D0-3992-645B-E1DC-CCE8F1A835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1082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F96A9-A19F-9162-4F8C-A31BEFE5B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01D27D-FA6C-9997-AF20-19D06D030D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500F04-96A8-3C0C-6FCA-F1E43142AF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3467DF-B11F-DE55-B966-04DDA01DC7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5188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0DA5F5-0CDC-444C-12AE-151FFF3D2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4410B7-8564-933C-75D2-888DD37D09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54B891-69A5-B751-7A93-00DC2D1AF2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4B52DC-D3C8-8E8F-0E75-21F2F330EF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2544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3BF930-FA25-41F6-78B9-8146B0DBF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824E20-3967-8E59-A8CA-EFF4E2AA4A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1FFE65-F7BD-E408-3571-B5FEAE0D6C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BBED6-2B81-70E5-E4C9-0D9B8C7C24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4169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3F5A2-298D-5095-79F1-11CCC09B2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07CE06-9B3C-87B8-7A15-3E664CBD0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CB6C64-4165-416F-60CE-58EE939E03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6E75AC-440A-A5E9-D269-118D31E7C6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8283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5DB81-D118-E0B4-F949-FDF567DAE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05A6C3-65E6-3EB2-BCC6-8DE45EC746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AD4460-39AB-1CAF-EEC8-477425EF1A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306EDE-CBDC-7DCC-AC11-550B7BA031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154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20331-B022-24F5-BC1E-7CB601620A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F37428-8594-782C-CCDF-EEED2D9A60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80593F-2412-5AE2-C398-80F9C24583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8B80F-EB64-D5CB-00FC-9C3F436849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1840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37717-2C53-8A78-7895-7512D32F8D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09B9DB-DB5A-E0AB-297F-DF1D69CD7B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13B308-C3CB-221C-437F-DBEB7F25AC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8A716E-8F8D-010C-E164-C15B27177D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2973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9BFB68-DC2E-F012-C7A3-E5EEDD53A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0EC5BA-F5A4-35FE-95FC-CFDE3F52D1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57C3A3-4690-F053-9B0E-5EC3FC43A5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E4E3A7-E66A-11B7-BE8D-FB00C9133D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1167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CEAB4-1BE5-F505-4EF7-3A6E1C8DA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9D62B5-329C-6226-B41D-617D4D9486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E584A0-707C-65DA-390A-1D913E6BA6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EDBD5C-985B-E515-A68A-903BA7E4DC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2172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B6E79-D5DD-6D06-7EB4-3E328D211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215CB3-6576-D9B5-42C9-1ED452F7A7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79B12A-DE71-316A-CB83-F8F8460EB0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ABB91A-C5EC-8510-FD42-A1E677D6CF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8945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4C208-7A95-7409-95D3-4BF17A3DE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492F43-A73D-38A0-F2C6-91ABD47943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8B9A8F-6C98-1186-215E-E549C6B4B1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58FFE-36BB-751D-757E-1E79668453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352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65736-89D9-EC00-1B79-25CB7EEEC8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1C2439-8722-8DD6-7BD3-CD30C79568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C93DE6-4C28-2DC0-407B-9227B105E5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CE26C-5BCA-9B8C-05BB-7904959073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1650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C09115-FD34-F8F0-6238-04B874947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F54C79-03A4-666A-1F22-A38D6F97FC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937984-9905-076C-5A37-C01FC40A14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8853AE-F3FF-5391-44AF-8743162E28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6931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BDF7BA-3427-FD4D-064D-FD0492B0C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20A524-02AE-AFB8-E240-EA0DE512CB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401D6E-15B5-2950-9DBE-BB03953554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40CFC9-967A-8D56-A80A-B7B3FD5AA0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3872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929DD-A826-2AAB-9DE7-61835CDAB4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75DE0E-1B0F-22D1-28E0-9A674B5A23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9E05D7-68AD-349E-AC52-91CE63C48D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D81666-EC16-B5C7-E6A2-F5315E1EDE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2432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B287E-F09D-C148-6FC2-E01B69FE4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2FD9DD-1E5F-C71C-2179-3FF85AA39F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995E5C-2C78-7B8C-0764-E9679B796A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4654F2-B1BA-BE34-AB61-6A0220D8A6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096792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945F3-43D9-8C98-81EA-F542B568E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77CA86-62CD-E249-88F4-B951C14571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814316-32B5-3DB3-2CFF-0D383DF209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4A1FF-FD77-6C10-B42F-1111F8F86E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30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8288000" cy="10287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9545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91640" y="1685925"/>
            <a:ext cx="14904720" cy="691515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686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9144000" y="1400175"/>
            <a:ext cx="7443219" cy="3743325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4767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0633387" y="763231"/>
            <a:ext cx="5552771" cy="7776086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06014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178974" y="-5"/>
            <a:ext cx="13109027" cy="10287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4255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notesSlide" Target="../notesSlides/notesSlide4.xml"/><Relationship Id="rId7" Type="http://schemas.openxmlformats.org/officeDocument/2006/relationships/diagramLayout" Target="../diagrams/layout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Data" Target="../diagrams/data2.xml"/><Relationship Id="rId5" Type="http://schemas.openxmlformats.org/officeDocument/2006/relationships/image" Target="../media/image2.png"/><Relationship Id="rId10" Type="http://schemas.microsoft.com/office/2007/relationships/diagramDrawing" Target="../diagrams/drawing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notesSlide" Target="../notesSlides/notesSlide9.xml"/><Relationship Id="rId7" Type="http://schemas.openxmlformats.org/officeDocument/2006/relationships/diagramLayout" Target="../diagrams/layout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Data" Target="../diagrams/data3.xml"/><Relationship Id="rId11" Type="http://schemas.openxmlformats.org/officeDocument/2006/relationships/image" Target="../media/image12.png"/><Relationship Id="rId5" Type="http://schemas.openxmlformats.org/officeDocument/2006/relationships/image" Target="../media/image2.png"/><Relationship Id="rId10" Type="http://schemas.microsoft.com/office/2007/relationships/diagramDrawing" Target="../diagrams/drawing3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14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15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16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6" Type="http://schemas.openxmlformats.org/officeDocument/2006/relationships/image" Target="../media/image19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6" Type="http://schemas.openxmlformats.org/officeDocument/2006/relationships/image" Target="../media/image19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notesSlide" Target="../notesSlides/notesSlide27.xml"/><Relationship Id="rId7" Type="http://schemas.openxmlformats.org/officeDocument/2006/relationships/diagramLayout" Target="../diagrams/layout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6" Type="http://schemas.openxmlformats.org/officeDocument/2006/relationships/diagramData" Target="../diagrams/data4.xml"/><Relationship Id="rId5" Type="http://schemas.openxmlformats.org/officeDocument/2006/relationships/image" Target="../media/image2.png"/><Relationship Id="rId10" Type="http://schemas.microsoft.com/office/2007/relationships/diagramDrawing" Target="../diagrams/drawing4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6" Type="http://schemas.openxmlformats.org/officeDocument/2006/relationships/image" Target="../media/image20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6" Type="http://schemas.openxmlformats.org/officeDocument/2006/relationships/image" Target="../media/image21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6" Type="http://schemas.openxmlformats.org/officeDocument/2006/relationships/image" Target="../media/image22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notesSlide" Target="../notesSlides/notesSlide33.xml"/><Relationship Id="rId7" Type="http://schemas.openxmlformats.org/officeDocument/2006/relationships/diagramLayout" Target="../diagrams/layout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6" Type="http://schemas.openxmlformats.org/officeDocument/2006/relationships/diagramData" Target="../diagrams/data5.xml"/><Relationship Id="rId5" Type="http://schemas.openxmlformats.org/officeDocument/2006/relationships/image" Target="../media/image2.png"/><Relationship Id="rId10" Type="http://schemas.microsoft.com/office/2007/relationships/diagramDrawing" Target="../diagrams/drawing5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9081644" y="-1081087"/>
            <a:ext cx="11673536" cy="113680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30" name="TextBox 29"/>
          <p:cNvSpPr txBox="1"/>
          <p:nvPr/>
        </p:nvSpPr>
        <p:spPr>
          <a:xfrm>
            <a:off x="493904" y="5715033"/>
            <a:ext cx="83198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3904" y="3636056"/>
            <a:ext cx="98231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Calculations and Business Metrics with DAX</a:t>
            </a:r>
          </a:p>
          <a:p>
            <a:endParaRPr lang="en-US" sz="6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810398" y="8765486"/>
            <a:ext cx="7329693" cy="793751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93904" y="7656361"/>
            <a:ext cx="76354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Course: From Data to Decisions using Power BI</a:t>
            </a:r>
          </a:p>
        </p:txBody>
      </p:sp>
      <p:sp>
        <p:nvSpPr>
          <p:cNvPr id="14" name="Oval 13"/>
          <p:cNvSpPr/>
          <p:nvPr/>
        </p:nvSpPr>
        <p:spPr>
          <a:xfrm>
            <a:off x="9300515" y="-481013"/>
            <a:ext cx="11115675" cy="11115675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91926" y="404480"/>
            <a:ext cx="4431983" cy="20694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04433" y="68229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/>
          <p:cNvGrpSpPr/>
          <p:nvPr/>
        </p:nvGrpSpPr>
        <p:grpSpPr>
          <a:xfrm>
            <a:off x="897341" y="2499665"/>
            <a:ext cx="16276234" cy="6612769"/>
            <a:chOff x="0" y="0"/>
            <a:chExt cx="21701646" cy="881702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701633" cy="8817102"/>
            </a:xfrm>
            <a:custGeom>
              <a:avLst/>
              <a:gdLst/>
              <a:ahLst/>
              <a:cxnLst/>
              <a:rect l="l" t="t" r="r" b="b"/>
              <a:pathLst>
                <a:path w="21701633" h="8817102">
                  <a:moveTo>
                    <a:pt x="0" y="541401"/>
                  </a:moveTo>
                  <a:cubicBezTo>
                    <a:pt x="0" y="242316"/>
                    <a:pt x="242316" y="0"/>
                    <a:pt x="541401" y="0"/>
                  </a:cubicBezTo>
                  <a:lnTo>
                    <a:pt x="21160232" y="0"/>
                  </a:lnTo>
                  <a:cubicBezTo>
                    <a:pt x="21459191" y="0"/>
                    <a:pt x="21701633" y="242316"/>
                    <a:pt x="21701633" y="541401"/>
                  </a:cubicBezTo>
                  <a:lnTo>
                    <a:pt x="21701633" y="8275701"/>
                  </a:lnTo>
                  <a:cubicBezTo>
                    <a:pt x="21701633" y="8574659"/>
                    <a:pt x="21459318" y="8817102"/>
                    <a:pt x="21160232" y="8817102"/>
                  </a:cubicBezTo>
                  <a:lnTo>
                    <a:pt x="541401" y="8817102"/>
                  </a:lnTo>
                  <a:cubicBezTo>
                    <a:pt x="242316" y="8816975"/>
                    <a:pt x="0" y="8574659"/>
                    <a:pt x="0" y="8275701"/>
                  </a:cubicBezTo>
                  <a:close/>
                </a:path>
              </a:pathLst>
            </a:custGeom>
            <a:solidFill>
              <a:srgbClr val="FFFFFF"/>
            </a:solidFill>
            <a:ln w="57150" cap="sq">
              <a:solidFill>
                <a:srgbClr val="00B0F0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3733800" y="1104900"/>
            <a:ext cx="8407032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Power BI Workflow</a:t>
            </a:r>
          </a:p>
          <a:p>
            <a:pPr>
              <a:lnSpc>
                <a:spcPts val="5040"/>
              </a:lnSpc>
            </a:pPr>
            <a:r>
              <a:rPr lang="en-US" sz="4200" b="1" dirty="0">
                <a:solidFill>
                  <a:srgbClr val="000000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(The Analytics Journey)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384887" y="1374515"/>
            <a:ext cx="2163832" cy="1806150"/>
            <a:chOff x="0" y="0"/>
            <a:chExt cx="2885110" cy="240819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85059" cy="2408174"/>
            </a:xfrm>
            <a:custGeom>
              <a:avLst/>
              <a:gdLst/>
              <a:ahLst/>
              <a:cxnLst/>
              <a:rect l="l" t="t" r="r" b="b"/>
              <a:pathLst>
                <a:path w="2885059" h="2408174">
                  <a:moveTo>
                    <a:pt x="0" y="0"/>
                  </a:moveTo>
                  <a:lnTo>
                    <a:pt x="2885059" y="0"/>
                  </a:lnTo>
                  <a:lnTo>
                    <a:pt x="2885059" y="2408174"/>
                  </a:lnTo>
                  <a:lnTo>
                    <a:pt x="0" y="2408174"/>
                  </a:lnTo>
                  <a:close/>
                </a:path>
              </a:pathLst>
            </a:custGeom>
            <a:solidFill>
              <a:srgbClr val="00B0F0"/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58820" y="1509684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849383" y="1883883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05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4518272" y="403441"/>
            <a:ext cx="3457708" cy="1614516"/>
            <a:chOff x="0" y="0"/>
            <a:chExt cx="4610278" cy="215268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graphicFrame>
        <p:nvGraphicFramePr>
          <p:cNvPr id="42" name="Diagram 41">
            <a:extLst>
              <a:ext uri="{FF2B5EF4-FFF2-40B4-BE49-F238E27FC236}">
                <a16:creationId xmlns:a16="http://schemas.microsoft.com/office/drawing/2014/main" id="{E889261B-138F-FE21-6D77-23C91BC363C8}"/>
              </a:ext>
            </a:extLst>
          </p:cNvPr>
          <p:cNvGraphicFramePr/>
          <p:nvPr/>
        </p:nvGraphicFramePr>
        <p:xfrm>
          <a:off x="1114436" y="2499664"/>
          <a:ext cx="15788678" cy="6758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3A96A921-431B-5B24-9E3D-8BD093C33003}"/>
              </a:ext>
            </a:extLst>
          </p:cNvPr>
          <p:cNvSpPr/>
          <p:nvPr/>
        </p:nvSpPr>
        <p:spPr>
          <a:xfrm>
            <a:off x="6862355" y="4286642"/>
            <a:ext cx="4796246" cy="3268968"/>
          </a:xfrm>
          <a:prstGeom prst="ellipse">
            <a:avLst/>
          </a:prstGeom>
          <a:solidFill>
            <a:srgbClr val="FF0000">
              <a:alpha val="1399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DE07F71-E4E1-A8B0-44A0-AA649B83C5A8}"/>
              </a:ext>
            </a:extLst>
          </p:cNvPr>
          <p:cNvSpPr txBox="1"/>
          <p:nvPr/>
        </p:nvSpPr>
        <p:spPr>
          <a:xfrm>
            <a:off x="2237266" y="8539896"/>
            <a:ext cx="13543017" cy="491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2639"/>
              </a:lnSpc>
              <a:spcBef>
                <a:spcPct val="0"/>
              </a:spcBef>
            </a:pPr>
            <a:r>
              <a:rPr lang="en-US" sz="4400" b="1" u="none" strike="noStrike" dirty="0">
                <a:latin typeface="Tajawal"/>
                <a:ea typeface="Tajawal"/>
                <a:cs typeface="Tajawal"/>
                <a:sym typeface="Tajawal"/>
              </a:rPr>
              <a:t>Each stage adds value — skip one and the chain breaks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2C8C13-DA1E-66B2-8F3E-FE9FE9ABD16B}"/>
              </a:ext>
            </a:extLst>
          </p:cNvPr>
          <p:cNvSpPr txBox="1"/>
          <p:nvPr/>
        </p:nvSpPr>
        <p:spPr>
          <a:xfrm>
            <a:off x="17559776" y="98679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</a:t>
            </a:fld>
            <a:endParaRPr lang="en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AE07F9-48BC-2FF6-CAD4-795F00EBB6FD}"/>
              </a:ext>
            </a:extLst>
          </p:cNvPr>
          <p:cNvSpPr txBox="1"/>
          <p:nvPr/>
        </p:nvSpPr>
        <p:spPr>
          <a:xfrm>
            <a:off x="2988125" y="7668470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Reliable tables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625455-3CD8-0A7D-F53A-99D0A058D727}"/>
              </a:ext>
            </a:extLst>
          </p:cNvPr>
          <p:cNvSpPr txBox="1"/>
          <p:nvPr/>
        </p:nvSpPr>
        <p:spPr>
          <a:xfrm>
            <a:off x="978622" y="3430025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Tables loaded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CAF0708-E5FF-0E3E-5063-4E9B00ECC891}"/>
              </a:ext>
            </a:extLst>
          </p:cNvPr>
          <p:cNvSpPr txBox="1"/>
          <p:nvPr/>
        </p:nvSpPr>
        <p:spPr>
          <a:xfrm>
            <a:off x="4099684" y="3430025"/>
            <a:ext cx="4015616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Connected relationships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C85EF66-8941-E98A-5510-ABDA22AE7BE2}"/>
              </a:ext>
            </a:extLst>
          </p:cNvPr>
          <p:cNvSpPr txBox="1"/>
          <p:nvPr/>
        </p:nvSpPr>
        <p:spPr>
          <a:xfrm>
            <a:off x="8574065" y="3438723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Professional Layout</a:t>
            </a:r>
            <a:endParaRPr lang="en-US" sz="2400" u="none" strike="noStrike" dirty="0">
              <a:solidFill>
                <a:srgbClr val="FF0000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681B5E-6D68-AFAD-30E4-B26963E3444C}"/>
              </a:ext>
            </a:extLst>
          </p:cNvPr>
          <p:cNvSpPr txBox="1"/>
          <p:nvPr/>
        </p:nvSpPr>
        <p:spPr>
          <a:xfrm>
            <a:off x="10229340" y="7668470"/>
            <a:ext cx="4558937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Decision-ready report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A992896-B699-D5A3-8E2A-04B9CE9B3E05}"/>
              </a:ext>
            </a:extLst>
          </p:cNvPr>
          <p:cNvSpPr txBox="1"/>
          <p:nvPr/>
        </p:nvSpPr>
        <p:spPr>
          <a:xfrm>
            <a:off x="6368174" y="7677168"/>
            <a:ext cx="3599424" cy="360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1960"/>
              </a:lnSpc>
              <a:spcBef>
                <a:spcPct val="0"/>
              </a:spcBef>
            </a:pPr>
            <a:r>
              <a:rPr lang="en-US" sz="2400" u="none" strike="noStrike" dirty="0">
                <a:solidFill>
                  <a:srgbClr val="FF0000"/>
                </a:solidFill>
                <a:latin typeface="Alexandria"/>
                <a:ea typeface="Alexandria"/>
                <a:cs typeface="Alexandria"/>
                <a:sym typeface="Alexandria"/>
              </a:rPr>
              <a:t>Charts and KPIs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5537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grpSp>
        <p:nvGrpSpPr>
          <p:cNvPr id="3" name="Group 3"/>
          <p:cNvGrpSpPr/>
          <p:nvPr/>
        </p:nvGrpSpPr>
        <p:grpSpPr>
          <a:xfrm>
            <a:off x="4210" y="0"/>
            <a:ext cx="8321526" cy="8360235"/>
            <a:chOff x="0" y="0"/>
            <a:chExt cx="11095368" cy="1114698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095355" cy="11146917"/>
            </a:xfrm>
            <a:custGeom>
              <a:avLst/>
              <a:gdLst/>
              <a:ahLst/>
              <a:cxnLst/>
              <a:rect l="l" t="t" r="r" b="b"/>
              <a:pathLst>
                <a:path w="11095355" h="11146917">
                  <a:moveTo>
                    <a:pt x="0" y="0"/>
                  </a:moveTo>
                  <a:lnTo>
                    <a:pt x="11095355" y="0"/>
                  </a:lnTo>
                  <a:lnTo>
                    <a:pt x="11095355" y="11146917"/>
                  </a:lnTo>
                  <a:lnTo>
                    <a:pt x="0" y="111469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9298" r="-19298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-6258" y="6267"/>
            <a:ext cx="2698956" cy="2686431"/>
            <a:chOff x="0" y="0"/>
            <a:chExt cx="3598608" cy="358190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598545" cy="3581908"/>
            </a:xfrm>
            <a:custGeom>
              <a:avLst/>
              <a:gdLst/>
              <a:ahLst/>
              <a:cxnLst/>
              <a:rect l="l" t="t" r="r" b="b"/>
              <a:pathLst>
                <a:path w="3598545" h="3581908">
                  <a:moveTo>
                    <a:pt x="0" y="3581908"/>
                  </a:moveTo>
                  <a:lnTo>
                    <a:pt x="0" y="0"/>
                  </a:lnTo>
                  <a:lnTo>
                    <a:pt x="3598545" y="35819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EG"/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-959729" y="6149235"/>
            <a:ext cx="8360226" cy="3715655"/>
            <a:chOff x="0" y="0"/>
            <a:chExt cx="11146968" cy="495420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147044" cy="4954270"/>
            </a:xfrm>
            <a:custGeom>
              <a:avLst/>
              <a:gdLst/>
              <a:ahLst/>
              <a:cxnLst/>
              <a:rect l="l" t="t" r="r" b="b"/>
              <a:pathLst>
                <a:path w="11147044" h="4954270">
                  <a:moveTo>
                    <a:pt x="0" y="0"/>
                  </a:moveTo>
                  <a:lnTo>
                    <a:pt x="4977384" y="4954270"/>
                  </a:lnTo>
                  <a:lnTo>
                    <a:pt x="11147044" y="4954270"/>
                  </a:lnTo>
                  <a:lnTo>
                    <a:pt x="6169660" y="0"/>
                  </a:lnTo>
                  <a:close/>
                </a:path>
              </a:pathLst>
            </a:custGeom>
            <a:solidFill>
              <a:srgbClr val="669BBC">
                <a:alpha val="7059"/>
              </a:srgbClr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125329" y="2146097"/>
            <a:ext cx="5987967" cy="712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1">
                <a:solidFill>
                  <a:srgbClr val="00B0F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What we will cover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4726238" y="875167"/>
            <a:ext cx="9775374" cy="68580"/>
            <a:chOff x="0" y="0"/>
            <a:chExt cx="13033832" cy="9144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033883" cy="91440"/>
            </a:xfrm>
            <a:custGeom>
              <a:avLst/>
              <a:gdLst/>
              <a:ahLst/>
              <a:cxnLst/>
              <a:rect l="l" t="t" r="r" b="b"/>
              <a:pathLst>
                <a:path w="13033883" h="91440">
                  <a:moveTo>
                    <a:pt x="0" y="0"/>
                  </a:moveTo>
                  <a:lnTo>
                    <a:pt x="13033883" y="0"/>
                  </a:lnTo>
                  <a:lnTo>
                    <a:pt x="13033883" y="91440"/>
                  </a:lnTo>
                  <a:lnTo>
                    <a:pt x="0" y="914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8156503" y="3559664"/>
            <a:ext cx="9775413" cy="15669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51510" lvl="1" indent="-325755" algn="l">
              <a:lnSpc>
                <a:spcPts val="6480"/>
              </a:lnSpc>
              <a:buAutoNum type="arabicPeriod"/>
            </a:pPr>
            <a:r>
              <a:rPr lang="en-US" sz="3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DAX overview</a:t>
            </a:r>
          </a:p>
          <a:p>
            <a:pPr marL="651510" lvl="1" indent="-325755" algn="l">
              <a:lnSpc>
                <a:spcPts val="6480"/>
              </a:lnSpc>
              <a:buAutoNum type="arabicPeriod"/>
            </a:pPr>
            <a:r>
              <a:rPr lang="en-US" sz="3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Building Calculations using DAX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054660" y="2021100"/>
            <a:ext cx="1844240" cy="481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169656" y="2426589"/>
            <a:ext cx="1604610" cy="481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b="1">
                <a:solidFill>
                  <a:srgbClr val="FFFFFF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Lecture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4674501" y="89687"/>
            <a:ext cx="3457708" cy="1614516"/>
            <a:chOff x="0" y="0"/>
            <a:chExt cx="4610278" cy="215268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4610227" cy="2152650"/>
            </a:xfrm>
            <a:custGeom>
              <a:avLst/>
              <a:gdLst/>
              <a:ahLst/>
              <a:cxnLst/>
              <a:rect l="l" t="t" r="r" b="b"/>
              <a:pathLst>
                <a:path w="4610227" h="2152650">
                  <a:moveTo>
                    <a:pt x="0" y="0"/>
                  </a:moveTo>
                  <a:lnTo>
                    <a:pt x="4610227" y="0"/>
                  </a:lnTo>
                  <a:lnTo>
                    <a:pt x="4610227" y="2152650"/>
                  </a:lnTo>
                  <a:lnTo>
                    <a:pt x="0" y="2152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59703" r="-1" b="-54463"/>
              </a:stretch>
            </a:blipFill>
          </p:spPr>
          <p:txBody>
            <a:bodyPr/>
            <a:lstStyle/>
            <a:p>
              <a:endParaRPr lang="en-EG"/>
            </a:p>
          </p:txBody>
        </p:sp>
      </p:grpSp>
      <p:sp>
        <p:nvSpPr>
          <p:cNvPr id="36" name="Slide Number Placeholder 35">
            <a:extLst>
              <a:ext uri="{FF2B5EF4-FFF2-40B4-BE49-F238E27FC236}">
                <a16:creationId xmlns:a16="http://schemas.microsoft.com/office/drawing/2014/main" id="{9D64BE18-A566-9D37-24DB-C119C49BD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67B0424-0C36-D8D6-A41C-03168008DC52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</a:t>
            </a:fld>
            <a:endParaRPr lang="en-EG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9ABBAD-C6C7-22CA-E313-EF07D4459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1CFBEAA-77B2-925D-7AD5-5E78DF81DB62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1ADA28-7F04-44C0-139F-A82694319B0A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83521E2-A1BC-4A4C-B4C3-CE5A5B696FE9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21F2FB9-6DAF-5078-573F-381BB25E584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C419004-1E21-CCF6-9A7A-39F2CB962537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CFEB83-D773-C4FA-7FDE-DE9BFFC6D398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32CF092-C622-E939-915B-11586F7207EB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C50B5F0-6530-1E4C-4178-A2FDC7CE3953}"/>
              </a:ext>
            </a:extLst>
          </p:cNvPr>
          <p:cNvSpPr txBox="1"/>
          <p:nvPr/>
        </p:nvSpPr>
        <p:spPr>
          <a:xfrm>
            <a:off x="9452009" y="1410624"/>
            <a:ext cx="713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DAX Overview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5D686A7-CF99-0244-08F8-875E427CF828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B66E506-943A-BEB6-F282-AE9F717A38F1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61188EC-ED24-E067-717C-10BD71CCAC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80EF492-B703-5781-95D0-6081C641BEAF}"/>
              </a:ext>
            </a:extLst>
          </p:cNvPr>
          <p:cNvSpPr txBox="1"/>
          <p:nvPr/>
        </p:nvSpPr>
        <p:spPr>
          <a:xfrm>
            <a:off x="17559776" y="9886459"/>
            <a:ext cx="575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4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16067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FB49B-9F07-6A4D-E0E6-F4028109C9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2F5C378F-C353-7218-0BC8-CBA0CBE8040F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A85F85E-7FDF-F0DF-31E5-7C28F0D0E63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283EA611-F9A1-6518-8586-BF8CD7658835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5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C2698BA7-3463-B3BE-4A06-92B600BC7D08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Business Scenario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5BB0B77A-B90F-43A9-5019-29FFCDE55435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Management wants to answer: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66370E3A-D08D-A36D-B5C9-58F89059F7EF}"/>
              </a:ext>
            </a:extLst>
          </p:cNvPr>
          <p:cNvSpPr txBox="1"/>
          <p:nvPr/>
        </p:nvSpPr>
        <p:spPr>
          <a:xfrm>
            <a:off x="952500" y="2806006"/>
            <a:ext cx="15240000" cy="5043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What is total revenue?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What is total profit?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Which products are most profitable?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What is profit margin?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How is revenue changing by month?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Which regions are underperforming?</a:t>
            </a:r>
          </a:p>
        </p:txBody>
      </p:sp>
      <p:grpSp>
        <p:nvGrpSpPr>
          <p:cNvPr id="2" name="Group 31">
            <a:extLst>
              <a:ext uri="{FF2B5EF4-FFF2-40B4-BE49-F238E27FC236}">
                <a16:creationId xmlns:a16="http://schemas.microsoft.com/office/drawing/2014/main" id="{41331838-947B-7C64-45E4-0066600EF168}"/>
              </a:ext>
            </a:extLst>
          </p:cNvPr>
          <p:cNvGrpSpPr/>
          <p:nvPr/>
        </p:nvGrpSpPr>
        <p:grpSpPr>
          <a:xfrm>
            <a:off x="963386" y="8257699"/>
            <a:ext cx="16383000" cy="1534001"/>
            <a:chOff x="0" y="0"/>
            <a:chExt cx="21844000" cy="889000"/>
          </a:xfrm>
        </p:grpSpPr>
        <p:sp>
          <p:nvSpPr>
            <p:cNvPr id="5" name="Freeform 32">
              <a:extLst>
                <a:ext uri="{FF2B5EF4-FFF2-40B4-BE49-F238E27FC236}">
                  <a16:creationId xmlns:a16="http://schemas.microsoft.com/office/drawing/2014/main" id="{A9886814-85C5-8399-299F-E2F9A3D6CC6E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6" name="TextBox 33">
              <a:extLst>
                <a:ext uri="{FF2B5EF4-FFF2-40B4-BE49-F238E27FC236}">
                  <a16:creationId xmlns:a16="http://schemas.microsoft.com/office/drawing/2014/main" id="{6DAD2A8A-32AE-8E1C-C8D1-8BE16CB9E773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7" name="TextBox 34">
            <a:extLst>
              <a:ext uri="{FF2B5EF4-FFF2-40B4-BE49-F238E27FC236}">
                <a16:creationId xmlns:a16="http://schemas.microsoft.com/office/drawing/2014/main" id="{BC99B7F9-1BEF-A827-EDD3-A90FA5171DA5}"/>
              </a:ext>
            </a:extLst>
          </p:cNvPr>
          <p:cNvSpPr txBox="1"/>
          <p:nvPr/>
        </p:nvSpPr>
        <p:spPr>
          <a:xfrm>
            <a:off x="1153886" y="8687301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DAX turns business questions into report calculations.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3819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8A5FE-15E3-18EB-2282-0E1DC40994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5805C1B3-2CF7-2400-3F84-37FA42F0D71A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E276759-8BBC-030B-3299-D1DA0C649FC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4E4F8CA0-C8AB-6C62-775B-B450720EB46B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6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2A29A0EE-7FA4-7363-CC54-6F0FA636F267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What is DAX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A9D9B1F1-5739-7EEE-E02B-7307BF0C9905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DAX stands for Data Analysis Expressions.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287EE58F-C0FC-B927-F7D8-6EA0BC161006}"/>
              </a:ext>
            </a:extLst>
          </p:cNvPr>
          <p:cNvSpPr txBox="1"/>
          <p:nvPr/>
        </p:nvSpPr>
        <p:spPr>
          <a:xfrm>
            <a:off x="952500" y="2806006"/>
            <a:ext cx="15240000" cy="15968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It is the formula language used in Power BI to create calculations.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DAX is used to create:</a:t>
            </a:r>
          </a:p>
        </p:txBody>
      </p:sp>
      <p:grpSp>
        <p:nvGrpSpPr>
          <p:cNvPr id="2" name="Group 31">
            <a:extLst>
              <a:ext uri="{FF2B5EF4-FFF2-40B4-BE49-F238E27FC236}">
                <a16:creationId xmlns:a16="http://schemas.microsoft.com/office/drawing/2014/main" id="{12FD2C71-A969-61DA-66FC-FB95CA07206E}"/>
              </a:ext>
            </a:extLst>
          </p:cNvPr>
          <p:cNvGrpSpPr/>
          <p:nvPr/>
        </p:nvGrpSpPr>
        <p:grpSpPr>
          <a:xfrm>
            <a:off x="963386" y="8257699"/>
            <a:ext cx="16383000" cy="1534001"/>
            <a:chOff x="0" y="0"/>
            <a:chExt cx="21844000" cy="889000"/>
          </a:xfrm>
        </p:grpSpPr>
        <p:sp>
          <p:nvSpPr>
            <p:cNvPr id="5" name="Freeform 32">
              <a:extLst>
                <a:ext uri="{FF2B5EF4-FFF2-40B4-BE49-F238E27FC236}">
                  <a16:creationId xmlns:a16="http://schemas.microsoft.com/office/drawing/2014/main" id="{EEFA994B-32D7-56D7-42F8-8D9A24FAAF5C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6" name="TextBox 33">
              <a:extLst>
                <a:ext uri="{FF2B5EF4-FFF2-40B4-BE49-F238E27FC236}">
                  <a16:creationId xmlns:a16="http://schemas.microsoft.com/office/drawing/2014/main" id="{EC378147-FDDF-8D22-1239-A96E081F575E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7" name="TextBox 34">
            <a:extLst>
              <a:ext uri="{FF2B5EF4-FFF2-40B4-BE49-F238E27FC236}">
                <a16:creationId xmlns:a16="http://schemas.microsoft.com/office/drawing/2014/main" id="{96B699DE-64FC-A0EB-B225-4F1312FE36C2}"/>
              </a:ext>
            </a:extLst>
          </p:cNvPr>
          <p:cNvSpPr txBox="1"/>
          <p:nvPr/>
        </p:nvSpPr>
        <p:spPr>
          <a:xfrm>
            <a:off x="1153886" y="8687301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DAX is the calculation engine behind Power BI business analysis.</a:t>
            </a:r>
          </a:p>
        </p:txBody>
      </p:sp>
      <p:graphicFrame>
        <p:nvGraphicFramePr>
          <p:cNvPr id="8" name="TextBox 14">
            <a:extLst>
              <a:ext uri="{FF2B5EF4-FFF2-40B4-BE49-F238E27FC236}">
                <a16:creationId xmlns:a16="http://schemas.microsoft.com/office/drawing/2014/main" id="{592527E3-F00D-6800-ABAC-60B8024CEF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9996343"/>
              </p:ext>
            </p:extLst>
          </p:nvPr>
        </p:nvGraphicFramePr>
        <p:xfrm>
          <a:off x="1745962" y="4735870"/>
          <a:ext cx="13653075" cy="315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98990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E0870A-2706-1268-44FA-3C9D067F2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8C4847B-A2E9-148F-0353-094C0166E9CD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C1E0D56-2B7B-B2CD-53F7-F41A7422075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60C2D7AB-A8D6-5147-B3BA-3BC7AC420BFC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7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B408BAB5-AD0E-C7F7-A18D-D4792274C719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Why DAX Matters?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6DD29139-1FA9-677A-0E67-2CA0824453EC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DAX helps transform data into meaningful business calculations.</a:t>
            </a:r>
          </a:p>
        </p:txBody>
      </p:sp>
      <p:grpSp>
        <p:nvGrpSpPr>
          <p:cNvPr id="2" name="Group 31">
            <a:extLst>
              <a:ext uri="{FF2B5EF4-FFF2-40B4-BE49-F238E27FC236}">
                <a16:creationId xmlns:a16="http://schemas.microsoft.com/office/drawing/2014/main" id="{594A40BF-4665-E602-7824-65C64E04341F}"/>
              </a:ext>
            </a:extLst>
          </p:cNvPr>
          <p:cNvGrpSpPr/>
          <p:nvPr/>
        </p:nvGrpSpPr>
        <p:grpSpPr>
          <a:xfrm>
            <a:off x="963386" y="8257699"/>
            <a:ext cx="16383000" cy="1534001"/>
            <a:chOff x="0" y="0"/>
            <a:chExt cx="21844000" cy="889000"/>
          </a:xfrm>
        </p:grpSpPr>
        <p:sp>
          <p:nvSpPr>
            <p:cNvPr id="5" name="Freeform 32">
              <a:extLst>
                <a:ext uri="{FF2B5EF4-FFF2-40B4-BE49-F238E27FC236}">
                  <a16:creationId xmlns:a16="http://schemas.microsoft.com/office/drawing/2014/main" id="{CACC818B-16D4-7BFD-1011-70F5E54622DE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6" name="TextBox 33">
              <a:extLst>
                <a:ext uri="{FF2B5EF4-FFF2-40B4-BE49-F238E27FC236}">
                  <a16:creationId xmlns:a16="http://schemas.microsoft.com/office/drawing/2014/main" id="{DEE6832A-0AFF-7143-9CFF-FE4883863498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7" name="TextBox 34">
            <a:extLst>
              <a:ext uri="{FF2B5EF4-FFF2-40B4-BE49-F238E27FC236}">
                <a16:creationId xmlns:a16="http://schemas.microsoft.com/office/drawing/2014/main" id="{A9510C6D-E11D-131F-FAC4-05C2984EF994}"/>
              </a:ext>
            </a:extLst>
          </p:cNvPr>
          <p:cNvSpPr txBox="1"/>
          <p:nvPr/>
        </p:nvSpPr>
        <p:spPr>
          <a:xfrm>
            <a:off x="1153886" y="8687301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DAX allows Power BI reports to answer deeper business questions.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D4FC9F0-1A6E-8237-C6FC-951AF237D7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689518"/>
              </p:ext>
            </p:extLst>
          </p:nvPr>
        </p:nvGraphicFramePr>
        <p:xfrm>
          <a:off x="972717" y="2789616"/>
          <a:ext cx="11049000" cy="511842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524500">
                  <a:extLst>
                    <a:ext uri="{9D8B030D-6E8A-4147-A177-3AD203B41FA5}">
                      <a16:colId xmlns:a16="http://schemas.microsoft.com/office/drawing/2014/main" val="4105578501"/>
                    </a:ext>
                  </a:extLst>
                </a:gridCol>
                <a:gridCol w="5524500">
                  <a:extLst>
                    <a:ext uri="{9D8B030D-6E8A-4147-A177-3AD203B41FA5}">
                      <a16:colId xmlns:a16="http://schemas.microsoft.com/office/drawing/2014/main" val="3442401865"/>
                    </a:ext>
                  </a:extLst>
                </a:gridCol>
              </a:tblGrid>
              <a:tr h="10236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Without DAX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With DAX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564561663"/>
                  </a:ext>
                </a:extLst>
              </a:tr>
              <a:tr h="10236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Basic totals only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Dynamic business metrics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786620862"/>
                  </a:ext>
                </a:extLst>
              </a:tr>
              <a:tr h="10236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Limited analysis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KPIs and performance insights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174007908"/>
                  </a:ext>
                </a:extLst>
              </a:tr>
              <a:tr h="10236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Manual calculations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Automated calculations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219584657"/>
                  </a:ext>
                </a:extLst>
              </a:tr>
              <a:tr h="10236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Static reporting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Interactive analysis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852073036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31480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8938F-293A-7ECB-FA65-0510281AD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2A2CB849-F91B-F96D-EC20-DBB98EF112F8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6319D58-7F28-21D1-B8AC-A821F97B025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D7FCC361-C138-8A1C-5A57-5FABCA5034DA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8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E14CCE47-160A-2046-BEAF-46756268CF9F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Dax vs. Excel Formulas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81FEE436-F5E1-2C22-9FEC-8DEDE73A9725}"/>
              </a:ext>
            </a:extLst>
          </p:cNvPr>
          <p:cNvSpPr txBox="1"/>
          <p:nvPr/>
        </p:nvSpPr>
        <p:spPr>
          <a:xfrm>
            <a:off x="952500" y="1962469"/>
            <a:ext cx="14363700" cy="12198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DAX is similar to Excel formulas, but designed for data models and interactive reports.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B6EFF8E-21F2-64F3-653F-E5B66EE2C8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518610"/>
              </p:ext>
            </p:extLst>
          </p:nvPr>
        </p:nvGraphicFramePr>
        <p:xfrm>
          <a:off x="972717" y="2789616"/>
          <a:ext cx="11049000" cy="511842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524500">
                  <a:extLst>
                    <a:ext uri="{9D8B030D-6E8A-4147-A177-3AD203B41FA5}">
                      <a16:colId xmlns:a16="http://schemas.microsoft.com/office/drawing/2014/main" val="4105578501"/>
                    </a:ext>
                  </a:extLst>
                </a:gridCol>
                <a:gridCol w="5524500">
                  <a:extLst>
                    <a:ext uri="{9D8B030D-6E8A-4147-A177-3AD203B41FA5}">
                      <a16:colId xmlns:a16="http://schemas.microsoft.com/office/drawing/2014/main" val="3442401865"/>
                    </a:ext>
                  </a:extLst>
                </a:gridCol>
              </a:tblGrid>
              <a:tr h="102368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Excel Formulas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200" b="1" dirty="0">
                          <a:effectLst/>
                        </a:rPr>
                        <a:t>DAX in Power BI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564561663"/>
                  </a:ext>
                </a:extLst>
              </a:tr>
              <a:tr h="10236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200" dirty="0">
                          <a:effectLst/>
                        </a:rPr>
                        <a:t>Works mainly cell by cell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200" dirty="0">
                          <a:effectLst/>
                        </a:rPr>
                        <a:t>Works across tables and filters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786620862"/>
                  </a:ext>
                </a:extLst>
              </a:tr>
              <a:tr h="10236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200" dirty="0">
                          <a:effectLst/>
                        </a:rPr>
                        <a:t>Used in spreadsheets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200" dirty="0">
                          <a:effectLst/>
                        </a:rPr>
                        <a:t>Used in data models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174007908"/>
                  </a:ext>
                </a:extLst>
              </a:tr>
              <a:tr h="10236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200" dirty="0">
                          <a:effectLst/>
                        </a:rPr>
                        <a:t>Often static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200" dirty="0">
                          <a:effectLst/>
                        </a:rPr>
                        <a:t>Dynamic and interactive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219584657"/>
                  </a:ext>
                </a:extLst>
              </a:tr>
              <a:tr h="102368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200" dirty="0">
                          <a:effectLst/>
                        </a:rPr>
                        <a:t>Manual workbook logic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200" dirty="0">
                          <a:effectLst/>
                        </a:rPr>
                        <a:t>Report-level business logic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852073036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17000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0E838-4020-BECE-CF1B-A1EC26286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3CFAEC9E-2C52-6480-49A4-DDC456463E48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CE098D2-CF58-1490-9636-BE68A0AB4F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5FF8C5A6-7022-50AC-043C-F7F479EE0A24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9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71DE8E1A-CF96-1B38-D90F-76407F7869FD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Measures vs Calculated Columns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338ACD10-F6A4-A16D-6047-C65519F6D2D5}"/>
              </a:ext>
            </a:extLst>
          </p:cNvPr>
          <p:cNvSpPr txBox="1"/>
          <p:nvPr/>
        </p:nvSpPr>
        <p:spPr>
          <a:xfrm>
            <a:off x="952500" y="1962469"/>
            <a:ext cx="13335000" cy="27828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b="1" dirty="0">
                <a:latin typeface="Alexandria"/>
                <a:ea typeface="Alexandria"/>
                <a:cs typeface="Alexandria"/>
                <a:sym typeface="Alexandria"/>
              </a:rPr>
              <a:t>Calculated Column</a:t>
            </a:r>
            <a:r>
              <a:rPr lang="en-US" sz="2800" dirty="0">
                <a:latin typeface="Alexandria"/>
                <a:ea typeface="Alexandria"/>
                <a:cs typeface="Alexandria"/>
                <a:sym typeface="Alexandria"/>
              </a:rPr>
              <a:t>:</a:t>
            </a: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 Evaluates row by row (called "row context"). It computes the value once when the data loads or refreshes and remains fixed.</a:t>
            </a:r>
          </a:p>
          <a:p>
            <a:pPr lvl="0">
              <a:lnSpc>
                <a:spcPts val="3079"/>
              </a:lnSpc>
              <a:spcBef>
                <a:spcPct val="0"/>
              </a:spcBef>
            </a:pPr>
            <a:endParaRPr lang="en-US" sz="28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b="1" dirty="0">
                <a:latin typeface="Alexandria"/>
                <a:ea typeface="Alexandria"/>
                <a:cs typeface="Alexandria"/>
                <a:sym typeface="Alexandria"/>
              </a:rPr>
              <a:t>Measure:</a:t>
            </a:r>
            <a:r>
              <a:rPr lang="en-US" sz="2800" dirty="0">
                <a:latin typeface="Alexandria"/>
                <a:ea typeface="Alexandria"/>
                <a:cs typeface="Alexandria"/>
                <a:sym typeface="Alexandria"/>
              </a:rPr>
              <a:t> </a:t>
            </a: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Evaluates over groups of data (called "filter context"). It computes instantly when you drag it into a visual and changes whenever you click a slicer or filter.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0875890-5AA2-746D-2921-5F3FEE78CC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971875"/>
              </p:ext>
            </p:extLst>
          </p:nvPr>
        </p:nvGraphicFramePr>
        <p:xfrm>
          <a:off x="952500" y="5191274"/>
          <a:ext cx="14935200" cy="4552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978400">
                  <a:extLst>
                    <a:ext uri="{9D8B030D-6E8A-4147-A177-3AD203B41FA5}">
                      <a16:colId xmlns:a16="http://schemas.microsoft.com/office/drawing/2014/main" val="1389887906"/>
                    </a:ext>
                  </a:extLst>
                </a:gridCol>
                <a:gridCol w="4978400">
                  <a:extLst>
                    <a:ext uri="{9D8B030D-6E8A-4147-A177-3AD203B41FA5}">
                      <a16:colId xmlns:a16="http://schemas.microsoft.com/office/drawing/2014/main" val="3753085987"/>
                    </a:ext>
                  </a:extLst>
                </a:gridCol>
                <a:gridCol w="4978400">
                  <a:extLst>
                    <a:ext uri="{9D8B030D-6E8A-4147-A177-3AD203B41FA5}">
                      <a16:colId xmlns:a16="http://schemas.microsoft.com/office/drawing/2014/main" val="869555173"/>
                    </a:ext>
                  </a:extLst>
                </a:gridCol>
              </a:tblGrid>
              <a:tr h="9104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Item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Measure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Calculated Column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780491932"/>
                  </a:ext>
                </a:extLst>
              </a:tr>
              <a:tr h="91040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Calculation level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Aggregated calculation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Row-by-row calculation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64621135"/>
                  </a:ext>
                </a:extLst>
              </a:tr>
              <a:tr h="91040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Stored in model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Not stored as row data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Stored as a new column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286990819"/>
                  </a:ext>
                </a:extLst>
              </a:tr>
              <a:tr h="91040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Used for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KPIs and totals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Classification and row logic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886238238"/>
                  </a:ext>
                </a:extLst>
              </a:tr>
              <a:tr h="91040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Example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Total Revenue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Revenue Category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769202669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489556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1FDEE-CA78-17F2-3F2A-D94DEA235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A01ACDB-D3D9-6810-954A-9F90A3D6DD5A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453FBC5C-A7A2-5E0A-D4B1-6333C7C9CE86}"/>
              </a:ext>
            </a:extLst>
          </p:cNvPr>
          <p:cNvSpPr txBox="1"/>
          <p:nvPr/>
        </p:nvSpPr>
        <p:spPr>
          <a:xfrm>
            <a:off x="1524000" y="2124303"/>
            <a:ext cx="15392400" cy="70178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b="1" dirty="0">
                <a:solidFill>
                  <a:srgbClr val="00ADEE"/>
                </a:solidFill>
                <a:latin typeface="Alexandria Bold"/>
                <a:cs typeface="Alexandria Bold"/>
                <a:sym typeface="Poppins Bold"/>
              </a:rPr>
              <a:t>Without DAX, your Power BI reports are limited to basic drag-and-drop summaries.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solidFill>
                <a:srgbClr val="00ADEE"/>
              </a:solidFill>
              <a:latin typeface="Alexandria Bold"/>
              <a:cs typeface="Alexandria Bold"/>
              <a:sym typeface="Poppins Bold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b="1" dirty="0">
                <a:solidFill>
                  <a:srgbClr val="00ADEE"/>
                </a:solidFill>
                <a:latin typeface="Alexandria Bold"/>
                <a:cs typeface="Alexandria Bold"/>
                <a:sym typeface="Poppins Bold"/>
              </a:rPr>
              <a:t>Mastering DAX allows you to answer complex business questions, evaluate target tracking percentages, and build interactive, high-performance dashboards.</a:t>
            </a:r>
            <a:endParaRPr lang="en-US" sz="3200" b="1" dirty="0">
              <a:solidFill>
                <a:srgbClr val="000000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id="{7FA702E5-3880-0565-3A0F-0FB707395F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AC9617B9-6F85-D92B-0E9E-11B768A893F3}"/>
              </a:ext>
            </a:extLst>
          </p:cNvPr>
          <p:cNvSpPr txBox="1"/>
          <p:nvPr/>
        </p:nvSpPr>
        <p:spPr>
          <a:xfrm>
            <a:off x="17170400" y="9886460"/>
            <a:ext cx="770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10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934314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6AA68-1BD8-52A5-0D23-B604509C9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C0EB081-BD83-8AC6-D852-C0C2C0C1FF2E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D5A364D-209F-0C8F-8FB0-868BC7B73BD9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1DE09F-D338-29CA-C2E5-8DEBE2B8CDBE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EE6429F-B64C-F541-7941-F87D1EB42F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39D284F-D431-4576-F2F8-EBFC55A3A2BA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D5ED17-0C81-97FB-3501-0B19D3B7FC76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42E0DD4-E2BC-41E4-9448-3432D8BA1EF3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A33C217-699F-2B9B-DD2D-8A786CBD0B33}"/>
              </a:ext>
            </a:extLst>
          </p:cNvPr>
          <p:cNvSpPr txBox="1"/>
          <p:nvPr/>
        </p:nvSpPr>
        <p:spPr>
          <a:xfrm>
            <a:off x="9452009" y="1410624"/>
            <a:ext cx="71373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Building Calculations using DAX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7CDA272-CD43-C443-4913-C3BF83B68734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07BB393-FB44-6E8B-88B3-8832BC00163E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15C383B-6A5E-3AD7-11ED-C02D6667580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FDE2D1F-B93D-3535-B850-F0DB53F61701}"/>
              </a:ext>
            </a:extLst>
          </p:cNvPr>
          <p:cNvSpPr txBox="1"/>
          <p:nvPr/>
        </p:nvSpPr>
        <p:spPr>
          <a:xfrm>
            <a:off x="17559776" y="9886459"/>
            <a:ext cx="575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11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918371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F685F-8DDF-AB7F-1A5E-E8E5399D2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E6744E13-AF84-1534-1114-AA1D4C0C23D7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1E19E21-B562-1EB9-CC8F-318591626FA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D74265AB-485D-7BAE-0072-674A4BF6EA0D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12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22B25067-E6E8-BE56-921E-35038E4CDADC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Where to Create a Measure</a:t>
            </a:r>
          </a:p>
        </p:txBody>
      </p:sp>
      <p:graphicFrame>
        <p:nvGraphicFramePr>
          <p:cNvPr id="8" name="TextBox 14">
            <a:extLst>
              <a:ext uri="{FF2B5EF4-FFF2-40B4-BE49-F238E27FC236}">
                <a16:creationId xmlns:a16="http://schemas.microsoft.com/office/drawing/2014/main" id="{04085C17-2C88-FF87-1E6C-6311A71F75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3229832"/>
              </p:ext>
            </p:extLst>
          </p:nvPr>
        </p:nvGraphicFramePr>
        <p:xfrm>
          <a:off x="963386" y="1990746"/>
          <a:ext cx="15882257" cy="4768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2FAD2D7C-4149-9765-DC3E-1E9F9579F4D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" r="52941" b="74154"/>
          <a:stretch>
            <a:fillRect/>
          </a:stretch>
        </p:blipFill>
        <p:spPr>
          <a:xfrm>
            <a:off x="1221521" y="7307275"/>
            <a:ext cx="6755113" cy="2258337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0234F2B-B0B3-58DA-C0B4-1AF407CAB510}"/>
              </a:ext>
            </a:extLst>
          </p:cNvPr>
          <p:cNvSpPr/>
          <p:nvPr/>
        </p:nvSpPr>
        <p:spPr>
          <a:xfrm>
            <a:off x="2743200" y="8346231"/>
            <a:ext cx="2333035" cy="136927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86A9CE2-F404-5A3E-2E58-E525134299C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34" t="24401" r="980" b="12854"/>
          <a:stretch>
            <a:fillRect/>
          </a:stretch>
        </p:blipFill>
        <p:spPr>
          <a:xfrm>
            <a:off x="10311368" y="5211127"/>
            <a:ext cx="2333034" cy="5249328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7EC8A84-DCD2-4A04-1F69-D644EC03177C}"/>
              </a:ext>
            </a:extLst>
          </p:cNvPr>
          <p:cNvSpPr/>
          <p:nvPr/>
        </p:nvSpPr>
        <p:spPr>
          <a:xfrm>
            <a:off x="10398452" y="8008201"/>
            <a:ext cx="2333035" cy="136927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5150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3FF16C-4E78-9424-8713-D8EE310CA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E2D4CDCE-AFC6-2F7C-06ED-88021F702B98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A62AD9B-885D-01EC-617E-FB9D4A66A8E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0C137385-94DB-9BA8-5A80-CB0855C5FA35}"/>
              </a:ext>
            </a:extLst>
          </p:cNvPr>
          <p:cNvSpPr txBox="1"/>
          <p:nvPr/>
        </p:nvSpPr>
        <p:spPr>
          <a:xfrm>
            <a:off x="17335500" y="9886460"/>
            <a:ext cx="605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13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429B0CE4-2698-6CAE-0175-75651D0F4AA1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Key Categories of DAX Functions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152CF6F6-474C-439C-6562-1361829D1BA8}"/>
              </a:ext>
            </a:extLst>
          </p:cNvPr>
          <p:cNvSpPr txBox="1"/>
          <p:nvPr/>
        </p:nvSpPr>
        <p:spPr>
          <a:xfrm>
            <a:off x="952500" y="1962469"/>
            <a:ext cx="13335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DAX includes a library of over 250 built-in functions to manipulate data. The most common categories include: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7A5A547-EEB7-D266-2867-EBA9C500BE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071078"/>
              </p:ext>
            </p:extLst>
          </p:nvPr>
        </p:nvGraphicFramePr>
        <p:xfrm>
          <a:off x="952500" y="3324106"/>
          <a:ext cx="16383000" cy="48158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461000">
                  <a:extLst>
                    <a:ext uri="{9D8B030D-6E8A-4147-A177-3AD203B41FA5}">
                      <a16:colId xmlns:a16="http://schemas.microsoft.com/office/drawing/2014/main" val="1645342714"/>
                    </a:ext>
                  </a:extLst>
                </a:gridCol>
                <a:gridCol w="5461000">
                  <a:extLst>
                    <a:ext uri="{9D8B030D-6E8A-4147-A177-3AD203B41FA5}">
                      <a16:colId xmlns:a16="http://schemas.microsoft.com/office/drawing/2014/main" val="1390813177"/>
                    </a:ext>
                  </a:extLst>
                </a:gridCol>
                <a:gridCol w="5461000">
                  <a:extLst>
                    <a:ext uri="{9D8B030D-6E8A-4147-A177-3AD203B41FA5}">
                      <a16:colId xmlns:a16="http://schemas.microsoft.com/office/drawing/2014/main" val="36192962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Function Category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Purpose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3200" b="1" dirty="0">
                          <a:effectLst/>
                        </a:rPr>
                        <a:t>Examples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514440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Aggregation Functions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Summarize numeric values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SUM, AVERAGE, MIN, MAX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1157573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Counting Functions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Count records or unique values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COUNT, COUNTROWS, DISTINCTCOUNT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7225267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Logical Functions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Apply business rules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IF, SWITCH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453084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Filter Functions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Modify calculation context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CALCULATE, FILTER, ALL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6890002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Time Intelligence Functions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Analyze data over time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TOTALYTD, PREVIOUSMONTH, SAMEPERIODLASTYEAR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14571950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417941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B5375-9A3A-822B-AD15-D7A17157A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FA0E3884-53D3-6DA1-29BD-D23361303497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9DF279C-B2FC-19C6-7893-FE61099F5EF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BF8824EA-FE22-C0CF-7E47-09BFC4A5F891}"/>
              </a:ext>
            </a:extLst>
          </p:cNvPr>
          <p:cNvSpPr txBox="1"/>
          <p:nvPr/>
        </p:nvSpPr>
        <p:spPr>
          <a:xfrm>
            <a:off x="17148629" y="9886460"/>
            <a:ext cx="792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14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9921D233-9CE4-9E73-3173-F1C6D9959256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Basic DAX Formula Structure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B0869AC5-5817-E4E3-900D-FF754D6002AA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A DAX measure usually follows this structure: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9481E4C2-0087-579A-FCA7-8EF1B005530C}"/>
              </a:ext>
            </a:extLst>
          </p:cNvPr>
          <p:cNvSpPr txBox="1"/>
          <p:nvPr/>
        </p:nvSpPr>
        <p:spPr>
          <a:xfrm>
            <a:off x="952500" y="3092646"/>
            <a:ext cx="15240000" cy="6284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Measure Name = Function (Table [Column])</a:t>
            </a:r>
          </a:p>
          <a:p>
            <a:pPr lvl="0">
              <a:lnSpc>
                <a:spcPct val="200000"/>
              </a:lnSpc>
              <a:spcBef>
                <a:spcPct val="0"/>
              </a:spcBef>
            </a:pPr>
            <a:endParaRPr lang="en-US" sz="2600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ct val="200000"/>
              </a:lnSpc>
              <a:spcBef>
                <a:spcPct val="0"/>
              </a:spcBef>
            </a:pPr>
            <a:endParaRPr lang="en-US" sz="2600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ct val="200000"/>
              </a:lnSpc>
              <a:spcBef>
                <a:spcPct val="0"/>
              </a:spcBef>
            </a:pPr>
            <a:endParaRPr lang="en-US" sz="2600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ct val="200000"/>
              </a:lnSpc>
              <a:spcBef>
                <a:spcPct val="0"/>
              </a:spcBef>
            </a:pPr>
            <a:endParaRPr lang="en-US" sz="2600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ct val="200000"/>
              </a:lnSpc>
              <a:spcBef>
                <a:spcPct val="0"/>
              </a:spcBef>
            </a:pPr>
            <a:r>
              <a:rPr lang="en-US" sz="26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Example:</a:t>
            </a:r>
          </a:p>
          <a:p>
            <a:pPr marL="457200" lvl="0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 Total Revenue = SUM(Sales[Revenue])	</a:t>
            </a:r>
          </a:p>
          <a:p>
            <a:pPr marL="457200" lvl="0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6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1AA91C4-D505-01F6-4E04-9F4E1D6F8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26621"/>
              </p:ext>
            </p:extLst>
          </p:nvPr>
        </p:nvGraphicFramePr>
        <p:xfrm>
          <a:off x="967740" y="4396881"/>
          <a:ext cx="8229600" cy="2316480"/>
        </p:xfrm>
        <a:graphic>
          <a:graphicData uri="http://schemas.openxmlformats.org/drawingml/2006/table">
            <a:tbl>
              <a:tblPr firstRow="1">
                <a:tableStyleId>{69012ECD-51FC-41F1-AA8D-1B2483CD663E}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761566276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41701159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>
                          <a:effectLst/>
                        </a:rPr>
                        <a:t>Part</a:t>
                      </a:r>
                      <a:endParaRPr lang="en-EG" sz="28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>
                          <a:effectLst/>
                        </a:rPr>
                        <a:t>Meaning</a:t>
                      </a:r>
                      <a:endParaRPr lang="en-EG" sz="280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7488321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Total Revenue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Measure name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218586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SUM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DAX function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6702768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Sales[Revenue]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Table and column used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848548390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BF89B7DF-F0D5-B93E-2FA3-B7C0AE3D02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072" y="4817270"/>
            <a:ext cx="7596888" cy="13508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6347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D2071-4FD2-C84F-6E01-045C2E7E3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A1E4627F-FA9A-E749-CE03-D7164129A304}"/>
              </a:ext>
            </a:extLst>
          </p:cNvPr>
          <p:cNvSpPr/>
          <p:nvPr/>
        </p:nvSpPr>
        <p:spPr>
          <a:xfrm>
            <a:off x="21771" y="3120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003AAFC-5AF4-C519-D94C-8E51750DF31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BF5C401D-28FC-E996-6B0B-A004A9AEBCC8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15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7D6B4DF7-3B5B-8ADE-3A4B-DE7804E1F711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Creating Total Revenue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7C4F4C3F-FFE3-B698-84CD-926BE371C944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Total Revenue = SUM(Sales[Revenue])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12086530-A7D5-C545-F450-3489528BE5F9}"/>
              </a:ext>
            </a:extLst>
          </p:cNvPr>
          <p:cNvSpPr txBox="1"/>
          <p:nvPr/>
        </p:nvSpPr>
        <p:spPr>
          <a:xfrm>
            <a:off x="952500" y="3092646"/>
            <a:ext cx="15240000" cy="3794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this measure to show: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Total sales revenue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Profit margin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Growth rate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019AB4-FF63-C702-3ECA-574DC2A6B6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1343" y="3361410"/>
            <a:ext cx="7772400" cy="5181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59505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1AC09-C1B5-DC82-FCB0-A2A332366F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07DF8A54-41E5-2855-3BAD-AFB56E0E8820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42504DB-09F8-6CA7-2273-59E9BB4884B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F33A145D-8444-9583-84C5-E645C286413A}"/>
              </a:ext>
            </a:extLst>
          </p:cNvPr>
          <p:cNvSpPr txBox="1"/>
          <p:nvPr/>
        </p:nvSpPr>
        <p:spPr>
          <a:xfrm>
            <a:off x="17373600" y="9886459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16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B6D046B1-7EA2-07DA-9E93-9871489DF9BD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Why Use DAX for Total Revenue?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9ECD41DE-1305-E113-A246-D1780937F5A7}"/>
              </a:ext>
            </a:extLst>
          </p:cNvPr>
          <p:cNvSpPr txBox="1"/>
          <p:nvPr/>
        </p:nvSpPr>
        <p:spPr>
          <a:xfrm>
            <a:off x="952500" y="1962469"/>
            <a:ext cx="13335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Creating a DAX measure is better practice, especially when building professional reports.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893B6C7B-C004-CAFC-4BD0-AF7D34B07C1C}"/>
              </a:ext>
            </a:extLst>
          </p:cNvPr>
          <p:cNvSpPr txBox="1"/>
          <p:nvPr/>
        </p:nvSpPr>
        <p:spPr>
          <a:xfrm>
            <a:off x="952500" y="3092646"/>
            <a:ext cx="15240000" cy="1824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Key Difference</a:t>
            </a:r>
            <a:endParaRPr lang="en-US" sz="32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endParaRPr lang="en-US" sz="32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1934F3A-0176-69DA-84EF-3897F4869A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640264"/>
              </p:ext>
            </p:extLst>
          </p:nvPr>
        </p:nvGraphicFramePr>
        <p:xfrm>
          <a:off x="978626" y="4289618"/>
          <a:ext cx="14718574" cy="5223555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7359287">
                  <a:extLst>
                    <a:ext uri="{9D8B030D-6E8A-4147-A177-3AD203B41FA5}">
                      <a16:colId xmlns:a16="http://schemas.microsoft.com/office/drawing/2014/main" val="3975311726"/>
                    </a:ext>
                  </a:extLst>
                </a:gridCol>
                <a:gridCol w="7359287">
                  <a:extLst>
                    <a:ext uri="{9D8B030D-6E8A-4147-A177-3AD203B41FA5}">
                      <a16:colId xmlns:a16="http://schemas.microsoft.com/office/drawing/2014/main" val="2252819409"/>
                    </a:ext>
                  </a:extLst>
                </a:gridCol>
              </a:tblGrid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 dirty="0">
                          <a:effectLst/>
                        </a:rPr>
                        <a:t>Drag and Sum Revenue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 dirty="0">
                          <a:effectLst/>
                        </a:rPr>
                        <a:t>DAX Measure: Total Revenue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7631821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Quick and simple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More professional and reusable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8567937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Creaetd only inside one visual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Can be used across many visuals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71047541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Hard to control calculation logic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Calculation logic is clearly defined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671870989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Less suitable for complete KPIs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>
                          <a:effectLst/>
                        </a:rPr>
                        <a:t>C</a:t>
                      </a:r>
                      <a:r>
                        <a:rPr lang="en-EG" sz="2800" dirty="0">
                          <a:effectLst/>
                        </a:rPr>
                        <a:t>an be reused in profit, margin, growth, and target measures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984307720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May create inconsistent naming across visuals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Creates one standard business definition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73764376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222552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BFAF1D-B911-4982-120D-CE2C0C5B2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4C79B955-D436-5EEC-B59B-0F84E5ACAFE9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1ED84C4-F9CD-2F99-6512-BA099C79C10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82902F0E-0495-C32D-CB61-9E7C8054314E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17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1FFF5810-F6CE-0233-D2D3-3E56583FFD3B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Creating Total Cost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0D7B4CE2-AA89-2B9A-42D2-7841A4C74654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Total Cost = SUMX(Sales, Sales[Quantity] * Sales[Unit Cost])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E586CE96-4F28-E36B-DA1E-BDD509EF6B31}"/>
              </a:ext>
            </a:extLst>
          </p:cNvPr>
          <p:cNvSpPr txBox="1"/>
          <p:nvPr/>
        </p:nvSpPr>
        <p:spPr>
          <a:xfrm>
            <a:off x="952500" y="3092646"/>
            <a:ext cx="15240000" cy="1824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when cost is calculated row by row.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endParaRPr lang="en-US" sz="32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B621F498-EC3A-8644-0A67-F391F2AD37AA}"/>
              </a:ext>
            </a:extLst>
          </p:cNvPr>
          <p:cNvGrpSpPr/>
          <p:nvPr/>
        </p:nvGrpSpPr>
        <p:grpSpPr>
          <a:xfrm>
            <a:off x="963386" y="8257699"/>
            <a:ext cx="16383000" cy="1534001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EA91A91B-23F8-6FE6-9B7B-BFDB1ACB2158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D5A1DE44-1CC1-B95D-D153-7AF7295C80A9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10" name="TextBox 34">
            <a:extLst>
              <a:ext uri="{FF2B5EF4-FFF2-40B4-BE49-F238E27FC236}">
                <a16:creationId xmlns:a16="http://schemas.microsoft.com/office/drawing/2014/main" id="{45812520-7BDA-70B0-8382-26DF61BDE4CE}"/>
              </a:ext>
            </a:extLst>
          </p:cNvPr>
          <p:cNvSpPr txBox="1"/>
          <p:nvPr/>
        </p:nvSpPr>
        <p:spPr>
          <a:xfrm>
            <a:off x="1153886" y="8687301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SUMX is useful when each row needs a calculation before being added.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54DD0F9-18E4-D9F4-73FF-81C2B14844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359203"/>
              </p:ext>
            </p:extLst>
          </p:nvPr>
        </p:nvGraphicFramePr>
        <p:xfrm>
          <a:off x="978626" y="4289618"/>
          <a:ext cx="12661174" cy="3374172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6330587">
                  <a:extLst>
                    <a:ext uri="{9D8B030D-6E8A-4147-A177-3AD203B41FA5}">
                      <a16:colId xmlns:a16="http://schemas.microsoft.com/office/drawing/2014/main" val="3975311726"/>
                    </a:ext>
                  </a:extLst>
                </a:gridCol>
                <a:gridCol w="6330587">
                  <a:extLst>
                    <a:ext uri="{9D8B030D-6E8A-4147-A177-3AD203B41FA5}">
                      <a16:colId xmlns:a16="http://schemas.microsoft.com/office/drawing/2014/main" val="2252819409"/>
                    </a:ext>
                  </a:extLst>
                </a:gridCol>
              </a:tblGrid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>
                          <a:effectLst/>
                        </a:rPr>
                        <a:t>Field</a:t>
                      </a:r>
                      <a:endParaRPr lang="en-EG" sz="28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 dirty="0">
                          <a:effectLst/>
                        </a:rPr>
                        <a:t>Meaning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7631821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Quantity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Number of units sold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8567937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Unit Cost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Cost per unit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71047541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>
                          <a:effectLst/>
                        </a:rPr>
                        <a:t>Total Cost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Quantity × Unit Cost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671870989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3074230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79CD0-015D-5796-23A8-FC3638A90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6B7652F1-C5CB-16AF-33BA-184B9000167C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03E41AA-383A-CEAF-1DD1-878EBE109B5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A7050BD6-615F-B1F9-5715-B846A9DB642A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18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66BAEFC9-C734-9A4D-25DD-17ADC7237C25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Creating Total Profit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8B6697B7-A09E-F290-6E39-9370A9F3B71E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Total Profit = [Total Revenue] - [Total Cost]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6A909289-EE14-78FB-8264-873ED3E41F1C}"/>
              </a:ext>
            </a:extLst>
          </p:cNvPr>
          <p:cNvSpPr txBox="1"/>
          <p:nvPr/>
        </p:nvSpPr>
        <p:spPr>
          <a:xfrm>
            <a:off x="952500" y="3092646"/>
            <a:ext cx="15240000" cy="4779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Profit is calculated using existing measures.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Business Use: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* Profit by product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* Profit by region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* Profit by customer segment</a:t>
            </a: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C6D58B58-742E-52EE-F400-12310BF85A80}"/>
              </a:ext>
            </a:extLst>
          </p:cNvPr>
          <p:cNvGrpSpPr/>
          <p:nvPr/>
        </p:nvGrpSpPr>
        <p:grpSpPr>
          <a:xfrm>
            <a:off x="963386" y="8257699"/>
            <a:ext cx="16383000" cy="1534001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3A1BE483-520F-5811-BF0D-ECC8C7C31822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3D4C5DE2-DA29-8770-B4D6-F337F5760072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10" name="TextBox 34">
            <a:extLst>
              <a:ext uri="{FF2B5EF4-FFF2-40B4-BE49-F238E27FC236}">
                <a16:creationId xmlns:a16="http://schemas.microsoft.com/office/drawing/2014/main" id="{2603931C-7204-8815-8191-5729A6F25366}"/>
              </a:ext>
            </a:extLst>
          </p:cNvPr>
          <p:cNvSpPr txBox="1"/>
          <p:nvPr/>
        </p:nvSpPr>
        <p:spPr>
          <a:xfrm>
            <a:off x="1153886" y="8687301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Measures can build on other measures.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64642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30715-3663-2A75-68E8-56F943F10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2146880C-8057-F15A-EBF3-44B4BF2293D3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E26DFD3-6223-EF99-08CD-66469B8C2B3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B46BBF00-F54E-EA82-C82A-4D40EA4D6BBD}"/>
              </a:ext>
            </a:extLst>
          </p:cNvPr>
          <p:cNvSpPr txBox="1"/>
          <p:nvPr/>
        </p:nvSpPr>
        <p:spPr>
          <a:xfrm>
            <a:off x="17346386" y="9917668"/>
            <a:ext cx="629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19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927EB721-0A67-1FC3-C592-689180EBADC6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Creating Profit Margin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43CFB2C7-93E3-DE6C-6C5B-5D05E4E70F0D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Profit Margin = DIVIDE([Total Profit], [Total Revenue])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CFEAB1F6-BC4C-8AE4-521F-3ADDFEFB754E}"/>
              </a:ext>
            </a:extLst>
          </p:cNvPr>
          <p:cNvSpPr txBox="1"/>
          <p:nvPr/>
        </p:nvSpPr>
        <p:spPr>
          <a:xfrm>
            <a:off x="952500" y="3092646"/>
            <a:ext cx="15240000" cy="840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Why use DIVIDE instead of /?</a:t>
            </a: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040B419F-8FFA-4AA1-7E5B-8FB4635C6C2A}"/>
              </a:ext>
            </a:extLst>
          </p:cNvPr>
          <p:cNvGrpSpPr/>
          <p:nvPr/>
        </p:nvGrpSpPr>
        <p:grpSpPr>
          <a:xfrm>
            <a:off x="963386" y="8257699"/>
            <a:ext cx="16383000" cy="1534001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086DA96C-D129-BB88-C203-BDBF18638632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123309A7-AAEA-83D1-E74F-F0E4219F57E8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10" name="TextBox 34">
            <a:extLst>
              <a:ext uri="{FF2B5EF4-FFF2-40B4-BE49-F238E27FC236}">
                <a16:creationId xmlns:a16="http://schemas.microsoft.com/office/drawing/2014/main" id="{ED9A3989-C979-0C03-44AF-0BC65A091F74}"/>
              </a:ext>
            </a:extLst>
          </p:cNvPr>
          <p:cNvSpPr txBox="1"/>
          <p:nvPr/>
        </p:nvSpPr>
        <p:spPr>
          <a:xfrm>
            <a:off x="1153886" y="8687301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DIVIDE is safer for percentage calculations.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6437421-A5F3-CA7D-D93A-ADAA8D1C9A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735328"/>
              </p:ext>
            </p:extLst>
          </p:nvPr>
        </p:nvGraphicFramePr>
        <p:xfrm>
          <a:off x="914400" y="4588042"/>
          <a:ext cx="8229600" cy="240792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939568549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13371291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DIVIDE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>
                          <a:effectLst/>
                        </a:rPr>
                        <a:t>Normal Division</a:t>
                      </a:r>
                      <a:endParaRPr lang="en-EG" sz="320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912603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Handles divide-by-zero safely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May return errors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2911735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>
                          <a:effectLst/>
                        </a:rPr>
                        <a:t>Cleaner for reports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Less controlled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9973109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5183174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D8C16C-2511-A7E3-7C4A-8EA20331F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963DFA6-A2A0-D6CD-ABF5-780219C72548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19EBF1A-7A2A-68E7-4E14-3E02F0C078F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A2B708D6-A02A-B066-FAAC-7B763D995900}"/>
              </a:ext>
            </a:extLst>
          </p:cNvPr>
          <p:cNvSpPr txBox="1"/>
          <p:nvPr/>
        </p:nvSpPr>
        <p:spPr>
          <a:xfrm>
            <a:off x="17346386" y="9917668"/>
            <a:ext cx="629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20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52CE4413-2B33-FA0C-D12E-CB226E2812F7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COUNT and DISTINCTCOUNT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E8BED44D-66AB-7EF0-8D8C-C07CC59E5144}"/>
              </a:ext>
            </a:extLst>
          </p:cNvPr>
          <p:cNvSpPr txBox="1"/>
          <p:nvPr/>
        </p:nvSpPr>
        <p:spPr>
          <a:xfrm>
            <a:off x="952500" y="1962469"/>
            <a:ext cx="13335000" cy="11926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Number of Transactions = COUNT(Sales[Transaction ID])</a:t>
            </a:r>
          </a:p>
          <a:p>
            <a:pPr lvl="0">
              <a:lnSpc>
                <a:spcPts val="3079"/>
              </a:lnSpc>
              <a:spcBef>
                <a:spcPct val="0"/>
              </a:spcBef>
            </a:pPr>
            <a:endParaRPr lang="en-US" sz="28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Number of Customers = DISTINCTCOUNT(Sales[Customer ID])</a:t>
            </a: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C199BED0-842A-6F83-7091-AF8EBF627C28}"/>
              </a:ext>
            </a:extLst>
          </p:cNvPr>
          <p:cNvGrpSpPr/>
          <p:nvPr/>
        </p:nvGrpSpPr>
        <p:grpSpPr>
          <a:xfrm>
            <a:off x="304800" y="8257699"/>
            <a:ext cx="17324614" cy="1534001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D4B4ADAF-9758-BFD7-5410-1D1307AE5031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14362DB1-696F-49D2-65BC-119D8C4DC11D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10" name="TextBox 34">
            <a:extLst>
              <a:ext uri="{FF2B5EF4-FFF2-40B4-BE49-F238E27FC236}">
                <a16:creationId xmlns:a16="http://schemas.microsoft.com/office/drawing/2014/main" id="{4708BB29-88A3-E929-5CDC-0A60D344F2BB}"/>
              </a:ext>
            </a:extLst>
          </p:cNvPr>
          <p:cNvSpPr txBox="1"/>
          <p:nvPr/>
        </p:nvSpPr>
        <p:spPr>
          <a:xfrm>
            <a:off x="751114" y="8687301"/>
            <a:ext cx="16546286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DISTINCTCOUNT when counting unique customers, products, or transactions.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CB1475E-AB66-AFA2-39BE-46B5A0DC1B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468669"/>
              </p:ext>
            </p:extLst>
          </p:nvPr>
        </p:nvGraphicFramePr>
        <p:xfrm>
          <a:off x="914400" y="4588042"/>
          <a:ext cx="8229600" cy="19202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939568549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13371291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 dirty="0">
                          <a:effectLst/>
                        </a:rPr>
                        <a:t>Function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b="1" dirty="0">
                          <a:effectLst/>
                        </a:rPr>
                        <a:t>Use</a:t>
                      </a:r>
                      <a:endParaRPr lang="en-EG" sz="32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912603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COUNT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Counts rows or values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2911735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DISTINCTCOUNT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200" dirty="0">
                          <a:effectLst/>
                        </a:rPr>
                        <a:t>Counts unique values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9973109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144152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DC5FC4-8E6C-1E19-873B-C453B57D67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E473649-F106-7791-BB47-25CC8750AEF6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5415181-0027-A8E6-2606-2E03AACB68B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EE72771A-0B10-5613-4843-B91E090741DF}"/>
              </a:ext>
            </a:extLst>
          </p:cNvPr>
          <p:cNvSpPr txBox="1"/>
          <p:nvPr/>
        </p:nvSpPr>
        <p:spPr>
          <a:xfrm>
            <a:off x="17346386" y="9917668"/>
            <a:ext cx="629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21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AAB0F9D8-81E1-8245-296A-58D5D8969E2A}"/>
              </a:ext>
            </a:extLst>
          </p:cNvPr>
          <p:cNvSpPr txBox="1"/>
          <p:nvPr/>
        </p:nvSpPr>
        <p:spPr>
          <a:xfrm>
            <a:off x="952500" y="721388"/>
            <a:ext cx="12611100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Average Revenue per Transaction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494DC5E2-6874-DAFC-2A69-95F40CFCCFB7}"/>
              </a:ext>
            </a:extLst>
          </p:cNvPr>
          <p:cNvSpPr txBox="1"/>
          <p:nvPr/>
        </p:nvSpPr>
        <p:spPr>
          <a:xfrm>
            <a:off x="952500" y="1962469"/>
            <a:ext cx="14439900" cy="12198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Average Revenue per Transaction =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DIVIDE([Total Revenue], [Number of Transactions])</a:t>
            </a: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E5A3E6A2-2154-DF31-2929-AB20FEE23DA5}"/>
              </a:ext>
            </a:extLst>
          </p:cNvPr>
          <p:cNvGrpSpPr/>
          <p:nvPr/>
        </p:nvGrpSpPr>
        <p:grpSpPr>
          <a:xfrm>
            <a:off x="963386" y="8257699"/>
            <a:ext cx="16383000" cy="1534001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7C75C335-29D0-67EB-82B0-33B2D2CE1A87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07EF6F3E-D5E4-C30F-F7FE-01BAA3B26B78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10" name="TextBox 34">
            <a:extLst>
              <a:ext uri="{FF2B5EF4-FFF2-40B4-BE49-F238E27FC236}">
                <a16:creationId xmlns:a16="http://schemas.microsoft.com/office/drawing/2014/main" id="{6AAF3130-FA4B-155A-7374-0936C309FCF7}"/>
              </a:ext>
            </a:extLst>
          </p:cNvPr>
          <p:cNvSpPr txBox="1"/>
          <p:nvPr/>
        </p:nvSpPr>
        <p:spPr>
          <a:xfrm>
            <a:off x="1153886" y="8687301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Average metrics help compare performance beyond total values.</a:t>
            </a: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id="{5B69D1F2-D821-6932-526B-D55C7E3D79F5}"/>
              </a:ext>
            </a:extLst>
          </p:cNvPr>
          <p:cNvSpPr txBox="1"/>
          <p:nvPr/>
        </p:nvSpPr>
        <p:spPr>
          <a:xfrm>
            <a:off x="952500" y="3092646"/>
            <a:ext cx="15240000" cy="3794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Business use: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* Sales efficiency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* Average deal size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* Customer purchase behavior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7BCBD6-F7DB-EBBD-28D7-850110DBA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12555" y="3352595"/>
            <a:ext cx="6502089" cy="43347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9316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434A0-86AC-4A74-F6F2-75ADAB56E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80103B7C-04D7-AD1D-D9F1-D29D06717D67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F9CC4A8-0CFF-C835-75A9-332F56571ED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9DEC974A-C05D-F2AD-6D3A-DC546CF023BA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22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702E6EC7-7DED-B49F-F227-99FFB68C5ADA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Formatting Measures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9D505A29-7422-6C99-5A8E-FA3E5E04176E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After creating a measure: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4236EAA3-2523-39FA-116E-5705B3655637}"/>
              </a:ext>
            </a:extLst>
          </p:cNvPr>
          <p:cNvSpPr txBox="1"/>
          <p:nvPr/>
        </p:nvSpPr>
        <p:spPr>
          <a:xfrm>
            <a:off x="952500" y="2416824"/>
            <a:ext cx="15240000" cy="6767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Select the measure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Go to Measure Tools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Choose format: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Currency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Whole number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Decimal	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    * 	Percentage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4. Adjust decimal places</a:t>
            </a: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CFE43B4A-65DF-FFC5-9BF6-B105CAEEC753}"/>
              </a:ext>
            </a:extLst>
          </p:cNvPr>
          <p:cNvGrpSpPr/>
          <p:nvPr/>
        </p:nvGrpSpPr>
        <p:grpSpPr>
          <a:xfrm>
            <a:off x="963386" y="9151923"/>
            <a:ext cx="16383000" cy="1325577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CA266904-FDEC-B696-394A-EEB4C38214C2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46B14756-2842-CD24-6283-A0E7D4564ADE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10" name="TextBox 34">
            <a:extLst>
              <a:ext uri="{FF2B5EF4-FFF2-40B4-BE49-F238E27FC236}">
                <a16:creationId xmlns:a16="http://schemas.microsoft.com/office/drawing/2014/main" id="{DB024808-0AA2-0FD1-1673-135B0EE6CE18}"/>
              </a:ext>
            </a:extLst>
          </p:cNvPr>
          <p:cNvSpPr txBox="1"/>
          <p:nvPr/>
        </p:nvSpPr>
        <p:spPr>
          <a:xfrm>
            <a:off x="1153886" y="9436349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Example: Format Profit Margin as Percentage.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4CC6EB-EC55-1ABF-4E59-EE06D5C1F0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" b="26126"/>
          <a:stretch>
            <a:fillRect/>
          </a:stretch>
        </p:blipFill>
        <p:spPr>
          <a:xfrm>
            <a:off x="5576912" y="4507632"/>
            <a:ext cx="11745888" cy="2154619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C9D4EFE-F886-E55C-0CCC-976B252B7901}"/>
              </a:ext>
            </a:extLst>
          </p:cNvPr>
          <p:cNvSpPr/>
          <p:nvPr/>
        </p:nvSpPr>
        <p:spPr>
          <a:xfrm>
            <a:off x="6239465" y="5048941"/>
            <a:ext cx="4885735" cy="1847159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04970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D6D781-C664-2F0D-5A53-3062D6E153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EDA4A229-C064-7011-80CC-A738E2343D8E}"/>
              </a:ext>
            </a:extLst>
          </p:cNvPr>
          <p:cNvSpPr/>
          <p:nvPr/>
        </p:nvSpPr>
        <p:spPr>
          <a:xfrm>
            <a:off x="0" y="3810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01DBFAE-0668-2E78-2B42-6BF49CFD1A6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64" name="TextBox 5">
            <a:extLst>
              <a:ext uri="{FF2B5EF4-FFF2-40B4-BE49-F238E27FC236}">
                <a16:creationId xmlns:a16="http://schemas.microsoft.com/office/drawing/2014/main" id="{992F67EF-025D-E81D-1D1C-8C01BFEA33BD}"/>
              </a:ext>
            </a:extLst>
          </p:cNvPr>
          <p:cNvSpPr txBox="1"/>
          <p:nvPr/>
        </p:nvSpPr>
        <p:spPr>
          <a:xfrm>
            <a:off x="952500" y="721388"/>
            <a:ext cx="12611100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Understanding Filter Context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C482418-E365-67BD-F332-56BEAE1950CB}"/>
              </a:ext>
            </a:extLst>
          </p:cNvPr>
          <p:cNvSpPr txBox="1"/>
          <p:nvPr/>
        </p:nvSpPr>
        <p:spPr>
          <a:xfrm>
            <a:off x="17346386" y="9917668"/>
            <a:ext cx="629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23</a:t>
            </a:fld>
            <a:endParaRPr lang="en-EG" dirty="0"/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DB33FDCA-71DC-4322-34AE-4ABB2C7735B3}"/>
              </a:ext>
            </a:extLst>
          </p:cNvPr>
          <p:cNvSpPr txBox="1"/>
          <p:nvPr/>
        </p:nvSpPr>
        <p:spPr>
          <a:xfrm>
            <a:off x="963386" y="1682464"/>
            <a:ext cx="14439900" cy="15901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Filter context means the filters affecting a calculation.</a:t>
            </a:r>
          </a:p>
          <a:p>
            <a:pPr lvl="0">
              <a:lnSpc>
                <a:spcPts val="3079"/>
              </a:lnSpc>
              <a:spcBef>
                <a:spcPct val="0"/>
              </a:spcBef>
            </a:pPr>
            <a:endParaRPr lang="en-US" sz="28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DAX measures calculate based on the current report context.</a:t>
            </a:r>
          </a:p>
          <a:p>
            <a:pPr lvl="0">
              <a:lnSpc>
                <a:spcPts val="3079"/>
              </a:lnSpc>
              <a:spcBef>
                <a:spcPct val="0"/>
              </a:spcBef>
            </a:pPr>
            <a:endParaRPr lang="en-US" sz="28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A32F9231-6847-281E-20F6-D8D7E1FE0CD4}"/>
              </a:ext>
            </a:extLst>
          </p:cNvPr>
          <p:cNvGrpSpPr/>
          <p:nvPr/>
        </p:nvGrpSpPr>
        <p:grpSpPr>
          <a:xfrm>
            <a:off x="963386" y="8953500"/>
            <a:ext cx="16383000" cy="1109633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80D38D19-DE0E-363C-3AFE-9A1AFA2E4E99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pPr lvl="0" algn="ctr">
                <a:lnSpc>
                  <a:spcPct val="150000"/>
                </a:lnSpc>
                <a:spcBef>
                  <a:spcPct val="0"/>
                </a:spcBef>
              </a:pPr>
              <a:r>
                <a:rPr lang="en-US" sz="2800" dirty="0">
                  <a:solidFill>
                    <a:srgbClr val="4A4A4A"/>
                  </a:solidFill>
                  <a:latin typeface="Alexandria"/>
                  <a:ea typeface="Alexandria"/>
                  <a:cs typeface="Alexandria"/>
                  <a:sym typeface="Alexandria"/>
                </a:rPr>
                <a:t>Example: Total Revenue changes when the user selects Cairo, Electronics, or Q1.</a:t>
              </a:r>
            </a:p>
            <a:p>
              <a:endParaRPr lang="en-EG" sz="2800" dirty="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E2E70D51-B71F-1E42-4CC8-8E0472ED0014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5" name="TextBox 22">
            <a:extLst>
              <a:ext uri="{FF2B5EF4-FFF2-40B4-BE49-F238E27FC236}">
                <a16:creationId xmlns:a16="http://schemas.microsoft.com/office/drawing/2014/main" id="{B42EB662-15CA-9C3F-74B2-1DFCA0DD0127}"/>
              </a:ext>
            </a:extLst>
          </p:cNvPr>
          <p:cNvSpPr txBox="1"/>
          <p:nvPr/>
        </p:nvSpPr>
        <p:spPr>
          <a:xfrm>
            <a:off x="952500" y="3362431"/>
            <a:ext cx="15240000" cy="58260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Filters may come from:</a:t>
            </a:r>
          </a:p>
          <a:p>
            <a:pPr marL="914400" lvl="1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Visual rows</a:t>
            </a:r>
          </a:p>
          <a:p>
            <a:pPr marL="914400" lvl="1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Slicers</a:t>
            </a:r>
          </a:p>
          <a:p>
            <a:pPr marL="914400" lvl="1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Page filters</a:t>
            </a:r>
          </a:p>
          <a:p>
            <a:pPr marL="914400" lvl="1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Report filters</a:t>
            </a:r>
          </a:p>
          <a:p>
            <a:pPr marL="914400" lvl="1" indent="-45720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Relationships</a:t>
            </a:r>
          </a:p>
          <a:p>
            <a:pPr lvl="0" algn="l">
              <a:lnSpc>
                <a:spcPct val="150000"/>
              </a:lnSpc>
              <a:spcBef>
                <a:spcPct val="0"/>
              </a:spcBef>
            </a:pPr>
            <a:endParaRPr lang="en-US" sz="32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 algn="l">
              <a:lnSpc>
                <a:spcPct val="150000"/>
              </a:lnSpc>
              <a:spcBef>
                <a:spcPct val="0"/>
              </a:spcBef>
            </a:pPr>
            <a:endParaRPr lang="en-US" sz="32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A8AEAB-849A-A9F0-290E-BCF758889A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916" y="1829144"/>
            <a:ext cx="3015177" cy="71243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48353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755AD-4B75-21A2-600F-FD5969BFAC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EF9559A2-ED4F-271D-F825-48E83A7C4648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072E8C3-E7FA-0787-62E1-7DC6DE5964E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2BBAABAD-03E7-D5CA-532F-BB81A2C50272}"/>
              </a:ext>
            </a:extLst>
          </p:cNvPr>
          <p:cNvSpPr txBox="1"/>
          <p:nvPr/>
        </p:nvSpPr>
        <p:spPr>
          <a:xfrm>
            <a:off x="17559776" y="988646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24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55A4FD20-337F-9D2E-F0DD-74372C57DB2D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DAX Measures Are Dynamic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D40CE05E-C367-9369-EABF-C2ECEA4E9759}"/>
              </a:ext>
            </a:extLst>
          </p:cNvPr>
          <p:cNvSpPr txBox="1"/>
          <p:nvPr/>
        </p:nvSpPr>
        <p:spPr>
          <a:xfrm>
            <a:off x="952500" y="1962469"/>
            <a:ext cx="13335000" cy="397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The same measure can show different results depending on the visual.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D90C8EBA-D6DE-05BC-A57D-35E8C414A395}"/>
              </a:ext>
            </a:extLst>
          </p:cNvPr>
          <p:cNvSpPr txBox="1"/>
          <p:nvPr/>
        </p:nvSpPr>
        <p:spPr>
          <a:xfrm>
            <a:off x="952500" y="3092646"/>
            <a:ext cx="15240000" cy="840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Total Revenue = SUM(Sales[Revenue])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B5CFA10-B298-E0FC-A08E-EE1FA55DF1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7154915"/>
              </p:ext>
            </p:extLst>
          </p:nvPr>
        </p:nvGraphicFramePr>
        <p:xfrm>
          <a:off x="978626" y="4289618"/>
          <a:ext cx="12661174" cy="4217715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6330587">
                  <a:extLst>
                    <a:ext uri="{9D8B030D-6E8A-4147-A177-3AD203B41FA5}">
                      <a16:colId xmlns:a16="http://schemas.microsoft.com/office/drawing/2014/main" val="3975311726"/>
                    </a:ext>
                  </a:extLst>
                </a:gridCol>
                <a:gridCol w="6330587">
                  <a:extLst>
                    <a:ext uri="{9D8B030D-6E8A-4147-A177-3AD203B41FA5}">
                      <a16:colId xmlns:a16="http://schemas.microsoft.com/office/drawing/2014/main" val="2252819409"/>
                    </a:ext>
                  </a:extLst>
                </a:gridCol>
              </a:tblGrid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 dirty="0">
                          <a:effectLst/>
                        </a:rPr>
                        <a:t>Visual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 dirty="0">
                          <a:effectLst/>
                        </a:rPr>
                        <a:t>Result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7631821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Card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Total revenue for all data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8567937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Bar chart by Region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Revenue per region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71047541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Line chart by Month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>
                          <a:effectLst/>
                        </a:rPr>
                        <a:t>R</a:t>
                      </a:r>
                      <a:r>
                        <a:rPr lang="en-EG" sz="2800" dirty="0">
                          <a:effectLst/>
                        </a:rPr>
                        <a:t>evenue per month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671870989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Table by Customer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Revenue per customer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13786047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07076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3EE6A-1548-E7B3-103E-25588668A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8F611D9E-5F77-84A9-0FD5-1B4B72CE803E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3F55C5D-F335-5286-FB6E-B733CD692F2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352D52BB-8EAD-0101-8645-6F14796B3309}"/>
              </a:ext>
            </a:extLst>
          </p:cNvPr>
          <p:cNvSpPr txBox="1"/>
          <p:nvPr/>
        </p:nvSpPr>
        <p:spPr>
          <a:xfrm>
            <a:off x="17346386" y="9917668"/>
            <a:ext cx="629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25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374489E0-9B47-0D9D-B51B-82A6AF80164C}"/>
              </a:ext>
            </a:extLst>
          </p:cNvPr>
          <p:cNvSpPr txBox="1"/>
          <p:nvPr/>
        </p:nvSpPr>
        <p:spPr>
          <a:xfrm>
            <a:off x="952500" y="721388"/>
            <a:ext cx="12611100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Revenue by Region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EA9E1DBF-87A0-2E93-34B1-650B3B0D01D6}"/>
              </a:ext>
            </a:extLst>
          </p:cNvPr>
          <p:cNvSpPr txBox="1"/>
          <p:nvPr/>
        </p:nvSpPr>
        <p:spPr>
          <a:xfrm>
            <a:off x="952500" y="1962469"/>
            <a:ext cx="14439900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28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Total Revenue = SUM(Sales[Revenue])</a:t>
            </a: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F8C7A301-94E6-A71B-2FED-147AF6E44705}"/>
              </a:ext>
            </a:extLst>
          </p:cNvPr>
          <p:cNvGrpSpPr/>
          <p:nvPr/>
        </p:nvGrpSpPr>
        <p:grpSpPr>
          <a:xfrm>
            <a:off x="963386" y="8257699"/>
            <a:ext cx="16383000" cy="1534001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EE16D89C-2E2F-E5DE-A5B7-36A1B7A396D6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906B7603-E16F-384A-8CC9-367D526F8538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10" name="TextBox 34">
            <a:extLst>
              <a:ext uri="{FF2B5EF4-FFF2-40B4-BE49-F238E27FC236}">
                <a16:creationId xmlns:a16="http://schemas.microsoft.com/office/drawing/2014/main" id="{D33229B5-F63D-DF7C-7B19-9BCA73227699}"/>
              </a:ext>
            </a:extLst>
          </p:cNvPr>
          <p:cNvSpPr txBox="1"/>
          <p:nvPr/>
        </p:nvSpPr>
        <p:spPr>
          <a:xfrm>
            <a:off x="1153886" y="8687301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DAX measures respond dynamically to report filters and visuals.</a:t>
            </a: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id="{BDEA57BE-570B-BBD7-19DE-F162405F6365}"/>
              </a:ext>
            </a:extLst>
          </p:cNvPr>
          <p:cNvSpPr txBox="1"/>
          <p:nvPr/>
        </p:nvSpPr>
        <p:spPr>
          <a:xfrm>
            <a:off x="952500" y="3092646"/>
            <a:ext cx="15240000" cy="28098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Create a bar chart: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Axis: Region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Values: Total Revenue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7E5C76-F0A8-908E-1DFF-57E487971B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2744826"/>
            <a:ext cx="10287000" cy="52904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09221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0A943-FBA1-7BB2-38EF-F92C1BAE5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C74FAADE-B94E-FADA-FAC5-BD385BBBC9B0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D874534-30E1-649A-9223-FA7EA0F46DC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A83361BE-3BC7-4F2A-4E80-65E8D5D22AC6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26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680065FC-5D27-5A71-872C-41226E511E79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Using CALCULATE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1C98B3EE-6942-DA97-EDD1-DF8F7D212277}"/>
              </a:ext>
            </a:extLst>
          </p:cNvPr>
          <p:cNvSpPr txBox="1"/>
          <p:nvPr/>
        </p:nvSpPr>
        <p:spPr>
          <a:xfrm>
            <a:off x="952500" y="1962469"/>
            <a:ext cx="16607276" cy="397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Cairo Revenue = CALCULATE([Total Revenue], Sales[Region] = "Cairo")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56B3148E-B598-80B2-8E0D-AD8AEFA58B4A}"/>
              </a:ext>
            </a:extLst>
          </p:cNvPr>
          <p:cNvSpPr txBox="1"/>
          <p:nvPr/>
        </p:nvSpPr>
        <p:spPr>
          <a:xfrm>
            <a:off x="952500" y="3085279"/>
            <a:ext cx="15240000" cy="4182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CALCULATE changes the filter context of a measure.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it to calculate: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Revenue for one region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Sales for one category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Profit for selected conditions</a:t>
            </a:r>
          </a:p>
        </p:txBody>
      </p:sp>
      <p:grpSp>
        <p:nvGrpSpPr>
          <p:cNvPr id="7" name="Group 31">
            <a:extLst>
              <a:ext uri="{FF2B5EF4-FFF2-40B4-BE49-F238E27FC236}">
                <a16:creationId xmlns:a16="http://schemas.microsoft.com/office/drawing/2014/main" id="{47DBE03D-107B-7AE7-60CC-238E5451EDE4}"/>
              </a:ext>
            </a:extLst>
          </p:cNvPr>
          <p:cNvGrpSpPr/>
          <p:nvPr/>
        </p:nvGrpSpPr>
        <p:grpSpPr>
          <a:xfrm>
            <a:off x="963386" y="9151923"/>
            <a:ext cx="16383000" cy="1325577"/>
            <a:chOff x="0" y="0"/>
            <a:chExt cx="21844000" cy="889000"/>
          </a:xfrm>
        </p:grpSpPr>
        <p:sp>
          <p:nvSpPr>
            <p:cNvPr id="8" name="Freeform 32">
              <a:extLst>
                <a:ext uri="{FF2B5EF4-FFF2-40B4-BE49-F238E27FC236}">
                  <a16:creationId xmlns:a16="http://schemas.microsoft.com/office/drawing/2014/main" id="{8D7F34D4-0D83-514A-1909-5DFCBBB39CE4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9" name="TextBox 33">
              <a:extLst>
                <a:ext uri="{FF2B5EF4-FFF2-40B4-BE49-F238E27FC236}">
                  <a16:creationId xmlns:a16="http://schemas.microsoft.com/office/drawing/2014/main" id="{1E2D1969-3283-9962-D482-8604471BD9BF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10" name="TextBox 34">
            <a:extLst>
              <a:ext uri="{FF2B5EF4-FFF2-40B4-BE49-F238E27FC236}">
                <a16:creationId xmlns:a16="http://schemas.microsoft.com/office/drawing/2014/main" id="{E9DA22FC-6A18-F149-3DB9-9B60C7060CEE}"/>
              </a:ext>
            </a:extLst>
          </p:cNvPr>
          <p:cNvSpPr txBox="1"/>
          <p:nvPr/>
        </p:nvSpPr>
        <p:spPr>
          <a:xfrm>
            <a:off x="1153886" y="9436349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CALCULATE is one of the most powerful DAX functions.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93925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9AB8D0-E8C3-FC64-FA76-701C8B35E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4ECC2DB9-58FC-E0E4-F3B7-11D52E3536DD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608E7A0-9A93-D58F-BFBD-C566D0EF3E5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EE7A2820-FC70-E253-4455-C7539BAB3732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27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8418424C-FD1C-7779-739C-2E6EC4EC4C99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IF Function in DAX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6C259DEA-A5AE-22E1-A756-823481DDBE3D}"/>
              </a:ext>
            </a:extLst>
          </p:cNvPr>
          <p:cNvSpPr txBox="1"/>
          <p:nvPr/>
        </p:nvSpPr>
        <p:spPr>
          <a:xfrm>
            <a:off x="952500" y="1962469"/>
            <a:ext cx="16607276" cy="1592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IF(Condition, Result if True, Result if False)</a:t>
            </a:r>
          </a:p>
          <a:p>
            <a:pPr lvl="0">
              <a:lnSpc>
                <a:spcPts val="3079"/>
              </a:lnSpc>
              <a:spcBef>
                <a:spcPct val="0"/>
              </a:spcBef>
            </a:pPr>
            <a:endParaRPr lang="en-US" sz="32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Revenue Status = IF( [Revenue Achievement %] &gt;= 1, "On Target", "Below Target”)</a:t>
            </a:r>
          </a:p>
          <a:p>
            <a:pPr lvl="0">
              <a:lnSpc>
                <a:spcPts val="3079"/>
              </a:lnSpc>
              <a:spcBef>
                <a:spcPct val="0"/>
              </a:spcBef>
            </a:pPr>
            <a:endParaRPr lang="en-US" sz="32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B4C41563-298B-04D6-52A5-3503D05AD608}"/>
              </a:ext>
            </a:extLst>
          </p:cNvPr>
          <p:cNvSpPr txBox="1"/>
          <p:nvPr/>
        </p:nvSpPr>
        <p:spPr>
          <a:xfrm>
            <a:off x="952500" y="3321341"/>
            <a:ext cx="15240000" cy="58006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The IF function in DAX is used to apply simple business logic in Power BI.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IF helps turn numeric results into clear business messages that are easier for report users to understand.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When to Use IF in Power BI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Classify performance as High/Low or Good / Needs Attention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Identify whether a target was achieved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Create simple KPI status labels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Support conditional reporting logic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27D8CE-BE16-5CB7-A4F1-07C98B1BED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01592" y="5956328"/>
            <a:ext cx="4838658" cy="3225772"/>
          </a:xfrm>
          <a:prstGeom prst="rect">
            <a:avLst/>
          </a:prstGeom>
        </p:spPr>
      </p:pic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4CEF81D-9BF9-6421-122F-5758F108557B}"/>
              </a:ext>
            </a:extLst>
          </p:cNvPr>
          <p:cNvSpPr/>
          <p:nvPr/>
        </p:nvSpPr>
        <p:spPr>
          <a:xfrm>
            <a:off x="15243296" y="5629868"/>
            <a:ext cx="2286000" cy="1008959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60744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135EC-1A2D-476B-5595-31C2E4185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90740F03-6CD6-464D-D041-0B2A826420CF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4581D7-07A4-0334-7C4F-E474154EAB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37B6A89F-8636-845E-AE91-49EBBD79C8EC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28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ECC49BAD-61E7-3085-E37A-B15BE37B7659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SWITCH Function in DAX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135203AB-39D3-40BC-95C9-C6CDBCB1AA75}"/>
              </a:ext>
            </a:extLst>
          </p:cNvPr>
          <p:cNvSpPr txBox="1"/>
          <p:nvPr/>
        </p:nvSpPr>
        <p:spPr>
          <a:xfrm>
            <a:off x="952500" y="1962469"/>
            <a:ext cx="16607276" cy="2871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SWITCH( TRUE(), Condition 1, Result 1, Condition 2, Result 2, Condition 3, Result 3,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    Default Result)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Revenue Category =SWITCH( TRUE(),  [Total Revenue] &gt;= 1000000, "High Revenue",  [Total Revenue] &gt;= 500000, "Medium Revenue", "Low Revenue”)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622B625B-2B10-E1CA-7383-768B76947289}"/>
              </a:ext>
            </a:extLst>
          </p:cNvPr>
          <p:cNvSpPr txBox="1"/>
          <p:nvPr/>
        </p:nvSpPr>
        <p:spPr>
          <a:xfrm>
            <a:off x="952500" y="4981609"/>
            <a:ext cx="15240000" cy="58006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The SWITCH function in DAX is used when you need to test multiple conditions and return different results.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When to Use SWITCH in Power BI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Classify revenue as High / Medium / Low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Group customers by value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Create KPI status labels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Replace long nested IF formulas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4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11646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4F71E-5041-35D6-5089-C64F0D52F1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29675FE4-01FC-83A2-3F9E-C7A002CA7260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70583DA-C3AE-DEC6-08D0-649BA411BCD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E9126E63-1341-F3FB-5AD6-FD273F8C8017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29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C9AA2543-9995-E5B1-BC15-87D8E79AC020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Creating a KPI Target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D9E01A33-C19D-D138-FA7D-188E14BE337B}"/>
              </a:ext>
            </a:extLst>
          </p:cNvPr>
          <p:cNvSpPr txBox="1"/>
          <p:nvPr/>
        </p:nvSpPr>
        <p:spPr>
          <a:xfrm>
            <a:off x="952500" y="1962469"/>
            <a:ext cx="16607276" cy="1592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Revenue Target = 1000000</a:t>
            </a:r>
          </a:p>
          <a:p>
            <a:pPr lvl="0">
              <a:lnSpc>
                <a:spcPts val="3079"/>
              </a:lnSpc>
              <a:spcBef>
                <a:spcPct val="0"/>
              </a:spcBef>
            </a:pPr>
            <a:endParaRPr lang="en-US" sz="32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Target Achievement = DIVIDE (Total Revenue,  Revenue Target)</a:t>
            </a:r>
          </a:p>
          <a:p>
            <a:pPr lvl="0">
              <a:lnSpc>
                <a:spcPts val="3079"/>
              </a:lnSpc>
              <a:spcBef>
                <a:spcPct val="0"/>
              </a:spcBef>
            </a:pPr>
            <a:endParaRPr lang="en-US" sz="32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5F447DCC-0226-4CD9-7E6E-97D4375B374A}"/>
              </a:ext>
            </a:extLst>
          </p:cNvPr>
          <p:cNvSpPr txBox="1"/>
          <p:nvPr/>
        </p:nvSpPr>
        <p:spPr>
          <a:xfrm>
            <a:off x="952500" y="3947564"/>
            <a:ext cx="15240000" cy="4182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this to compare actual revenue against target.</a:t>
            </a: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Visuals: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KPI card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Gauge visual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Table with variance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605D17-E99D-E269-5F8A-B7B241DDDF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4735" y="5025829"/>
            <a:ext cx="6843965" cy="45626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43673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5AE75-3EA6-29A5-32C1-5C8F5DE03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621E936F-380E-91AF-04D9-838F2A008BFD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51F45B6-5A90-EBC1-C0BB-2E521B8463D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A990B74F-6390-D3EE-4DC1-9195773AD162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30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191C589C-1DC7-CFE9-FDA1-AD5C06332D7C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Introduction to Time Intelligence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CBA6953E-853F-3CC7-2EF1-8D9D02517A1C}"/>
              </a:ext>
            </a:extLst>
          </p:cNvPr>
          <p:cNvSpPr txBox="1"/>
          <p:nvPr/>
        </p:nvSpPr>
        <p:spPr>
          <a:xfrm>
            <a:off x="952500" y="1962469"/>
            <a:ext cx="16607276" cy="3995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Time intelligence helps analyze data over time.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A4C99968-B1CC-9711-3A91-C0AF93A96A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0491631"/>
              </p:ext>
            </p:extLst>
          </p:nvPr>
        </p:nvGraphicFramePr>
        <p:xfrm>
          <a:off x="952500" y="2857500"/>
          <a:ext cx="15240000" cy="5465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6" name="Group 31">
            <a:extLst>
              <a:ext uri="{FF2B5EF4-FFF2-40B4-BE49-F238E27FC236}">
                <a16:creationId xmlns:a16="http://schemas.microsoft.com/office/drawing/2014/main" id="{6EBDE9D2-DFF2-DC14-CB9D-88FCFF680AF0}"/>
              </a:ext>
            </a:extLst>
          </p:cNvPr>
          <p:cNvGrpSpPr/>
          <p:nvPr/>
        </p:nvGrpSpPr>
        <p:grpSpPr>
          <a:xfrm>
            <a:off x="963386" y="8801100"/>
            <a:ext cx="16383000" cy="1325577"/>
            <a:chOff x="0" y="0"/>
            <a:chExt cx="21844000" cy="889000"/>
          </a:xfrm>
        </p:grpSpPr>
        <p:sp>
          <p:nvSpPr>
            <p:cNvPr id="7" name="Freeform 32">
              <a:extLst>
                <a:ext uri="{FF2B5EF4-FFF2-40B4-BE49-F238E27FC236}">
                  <a16:creationId xmlns:a16="http://schemas.microsoft.com/office/drawing/2014/main" id="{936338A0-BEF9-0969-AF04-B19C45763B9F}"/>
                </a:ext>
              </a:extLst>
            </p:cNvPr>
            <p:cNvSpPr/>
            <p:nvPr/>
          </p:nvSpPr>
          <p:spPr>
            <a:xfrm>
              <a:off x="0" y="0"/>
              <a:ext cx="21844000" cy="889000"/>
            </a:xfrm>
            <a:custGeom>
              <a:avLst/>
              <a:gdLst/>
              <a:ahLst/>
              <a:cxnLst/>
              <a:rect l="l" t="t" r="r" b="b"/>
              <a:pathLst>
                <a:path w="21844000" h="889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F8FF"/>
            </a:solidFill>
          </p:spPr>
          <p:txBody>
            <a:bodyPr/>
            <a:lstStyle/>
            <a:p>
              <a:endParaRPr lang="en-EG" sz="2800"/>
            </a:p>
          </p:txBody>
        </p:sp>
        <p:sp>
          <p:nvSpPr>
            <p:cNvPr id="8" name="TextBox 33">
              <a:extLst>
                <a:ext uri="{FF2B5EF4-FFF2-40B4-BE49-F238E27FC236}">
                  <a16:creationId xmlns:a16="http://schemas.microsoft.com/office/drawing/2014/main" id="{F3CD1655-E080-FDFA-DF66-1EDFB2573160}"/>
                </a:ext>
              </a:extLst>
            </p:cNvPr>
            <p:cNvSpPr txBox="1"/>
            <p:nvPr/>
          </p:nvSpPr>
          <p:spPr>
            <a:xfrm>
              <a:off x="0" y="-38100"/>
              <a:ext cx="21844000" cy="9271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l">
                <a:lnSpc>
                  <a:spcPts val="1679"/>
                </a:lnSpc>
              </a:pPr>
              <a:endParaRPr sz="2800"/>
            </a:p>
          </p:txBody>
        </p:sp>
      </p:grpSp>
      <p:sp>
        <p:nvSpPr>
          <p:cNvPr id="9" name="TextBox 34">
            <a:extLst>
              <a:ext uri="{FF2B5EF4-FFF2-40B4-BE49-F238E27FC236}">
                <a16:creationId xmlns:a16="http://schemas.microsoft.com/office/drawing/2014/main" id="{5013B67C-1C0D-358C-0B84-2191CF42BAD3}"/>
              </a:ext>
            </a:extLst>
          </p:cNvPr>
          <p:cNvSpPr txBox="1"/>
          <p:nvPr/>
        </p:nvSpPr>
        <p:spPr>
          <a:xfrm>
            <a:off x="1153886" y="9085526"/>
            <a:ext cx="16002000" cy="655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Time Intelligence requires a proper Date Table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02364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C25AB-C3DA-300E-EADB-39963694A9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7A9501AE-B106-8512-8833-E8FAFCA3EC42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A7EADA3-1E53-02C4-64DA-D510E584C47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93CB569F-9E4F-FF39-5F90-6D641B47BAB4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31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C208A476-6C47-958C-200E-C05AE257D400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Total Revenue YTD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CCD1BBB4-8157-7A9F-3F5E-AA401C6BF117}"/>
              </a:ext>
            </a:extLst>
          </p:cNvPr>
          <p:cNvSpPr txBox="1"/>
          <p:nvPr/>
        </p:nvSpPr>
        <p:spPr>
          <a:xfrm>
            <a:off x="952500" y="1962469"/>
            <a:ext cx="16607276" cy="3995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Revenue YTD = TOTALYTD([Total Revenue], 'Date Table'[Date])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B79B3F10-1EE0-45C7-60F6-276339E9283C}"/>
              </a:ext>
            </a:extLst>
          </p:cNvPr>
          <p:cNvSpPr txBox="1"/>
          <p:nvPr/>
        </p:nvSpPr>
        <p:spPr>
          <a:xfrm>
            <a:off x="952500" y="3085279"/>
            <a:ext cx="15240000" cy="4128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this to show:</a:t>
            </a:r>
          </a:p>
          <a:p>
            <a:pPr marL="914400" lvl="1" indent="-45720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Year-to-date sales</a:t>
            </a:r>
          </a:p>
          <a:p>
            <a:pPr marL="914400" lvl="1" indent="-45720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Cumulative performance</a:t>
            </a:r>
          </a:p>
          <a:p>
            <a:pPr marL="914400" lvl="1" indent="-45720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Progress toward annual target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84C0959-39DC-D063-202F-F802E549FD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87376" y="3085279"/>
            <a:ext cx="7772400" cy="5181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38843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431D1-FE48-5C5C-1C16-0A3327B4C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9FD8C222-C8D1-E4D3-E634-FF1749CF7A16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DF3A803-EDE8-42BE-27F7-6429F29021D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8E57BD15-F754-0509-84C4-81C9A902CBB1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32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8F7F1D64-6DC1-2C69-B1B9-8CD21939BFF1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Previous Month Revenue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6F17467C-A03E-6490-23BE-F35DD4D742E2}"/>
              </a:ext>
            </a:extLst>
          </p:cNvPr>
          <p:cNvSpPr txBox="1"/>
          <p:nvPr/>
        </p:nvSpPr>
        <p:spPr>
          <a:xfrm>
            <a:off x="952500" y="1962469"/>
            <a:ext cx="16607276" cy="15683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6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Previous Month Revenue =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6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CALCULATE([Total Revenue], PREVIOUSMONTH('Date Table'[Date]))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0F2B0807-CC90-4F39-7C03-476D6B025FFB}"/>
              </a:ext>
            </a:extLst>
          </p:cNvPr>
          <p:cNvSpPr txBox="1"/>
          <p:nvPr/>
        </p:nvSpPr>
        <p:spPr>
          <a:xfrm>
            <a:off x="952500" y="4441292"/>
            <a:ext cx="15240000" cy="840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to compare current month with the previous month.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DC6F58-607E-E6C4-4696-AF869C32BE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200" y="5360842"/>
            <a:ext cx="6680200" cy="44534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95585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15C85-F11B-50F6-7083-CE396DBA9B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FDAF038E-4B22-4E34-32C6-84167F7A506C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C822120-137E-D85D-2087-DA5A9AF12A1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6A945BBD-F475-7E6F-3AA6-0C0DB539F619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33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7C176C2A-D25C-BD29-39AA-69B6098E45DE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Month-over-Month Revenue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0794BB23-9922-1F5C-16A1-4B62A97EE6D5}"/>
              </a:ext>
            </a:extLst>
          </p:cNvPr>
          <p:cNvSpPr txBox="1"/>
          <p:nvPr/>
        </p:nvSpPr>
        <p:spPr>
          <a:xfrm>
            <a:off x="952500" y="1962469"/>
            <a:ext cx="16607276" cy="36100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MoM Growth =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[Total Revenue] - [Previous Month Revenue]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endParaRPr lang="en-US" sz="3200" dirty="0">
              <a:solidFill>
                <a:srgbClr val="00ADEE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MoM Growth % =</a:t>
            </a: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DIVIDE([MoM Growth], [Previous Month Revenue])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A599BA3B-0496-5730-C9CF-82442B2A17F2}"/>
              </a:ext>
            </a:extLst>
          </p:cNvPr>
          <p:cNvSpPr txBox="1"/>
          <p:nvPr/>
        </p:nvSpPr>
        <p:spPr>
          <a:xfrm>
            <a:off x="1007132" y="6207116"/>
            <a:ext cx="15240000" cy="3320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Business use: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Identify growth trends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Detect performance decline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Support monthly reviews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590AB2-343B-1F34-25F0-12846757B5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474" y="5978445"/>
            <a:ext cx="10692414" cy="36100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53174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5E3B0-B6A3-126C-C61C-9BDADA179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73D2E0F6-9D69-E8A2-1E86-783B871DFCAC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40652BD-B03F-231C-3C17-8EE8E87CDE2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07DDE8E4-9F5E-7B3B-5E2E-0FEDE1C36EFA}"/>
              </a:ext>
            </a:extLst>
          </p:cNvPr>
          <p:cNvSpPr txBox="1"/>
          <p:nvPr/>
        </p:nvSpPr>
        <p:spPr>
          <a:xfrm>
            <a:off x="17145000" y="9886459"/>
            <a:ext cx="795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34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DCBA189B-AC27-8010-0303-10E368515EC8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Creating Report-Level KPIs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32B29C39-C1F5-2AD3-4FE0-3F735FEFAA2F}"/>
              </a:ext>
            </a:extLst>
          </p:cNvPr>
          <p:cNvSpPr txBox="1"/>
          <p:nvPr/>
        </p:nvSpPr>
        <p:spPr>
          <a:xfrm>
            <a:off x="952500" y="3092646"/>
            <a:ext cx="15240000" cy="840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l">
              <a:lnSpc>
                <a:spcPct val="200000"/>
              </a:lnSpc>
              <a:spcBef>
                <a:spcPct val="0"/>
              </a:spcBef>
            </a:pPr>
            <a:r>
              <a:rPr lang="en-US" sz="32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Recommended KPI measures: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6076A9E-2990-8A59-363E-24F58E97AF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201117"/>
              </p:ext>
            </p:extLst>
          </p:nvPr>
        </p:nvGraphicFramePr>
        <p:xfrm>
          <a:off x="978626" y="4289618"/>
          <a:ext cx="12661174" cy="5061258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6330587">
                  <a:extLst>
                    <a:ext uri="{9D8B030D-6E8A-4147-A177-3AD203B41FA5}">
                      <a16:colId xmlns:a16="http://schemas.microsoft.com/office/drawing/2014/main" val="3975311726"/>
                    </a:ext>
                  </a:extLst>
                </a:gridCol>
                <a:gridCol w="6330587">
                  <a:extLst>
                    <a:ext uri="{9D8B030D-6E8A-4147-A177-3AD203B41FA5}">
                      <a16:colId xmlns:a16="http://schemas.microsoft.com/office/drawing/2014/main" val="2252819409"/>
                    </a:ext>
                  </a:extLst>
                </a:gridCol>
              </a:tblGrid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 dirty="0">
                          <a:effectLst/>
                        </a:rPr>
                        <a:t>KPI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b="1" dirty="0">
                          <a:effectLst/>
                        </a:rPr>
                        <a:t>DAX Measure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7631821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>
                          <a:effectLst/>
                        </a:rPr>
                        <a:t>Total Revenue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EG" sz="2800" dirty="0"/>
                        <a:t>SUM Revenue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8567937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Total Profit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EG" sz="2800" dirty="0"/>
                        <a:t>Revenue - Cost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71047541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Profit Margin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EG" sz="2800" dirty="0"/>
                        <a:t>Profit / Revenue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671870989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R</a:t>
                      </a:r>
                      <a:r>
                        <a:rPr lang="en-US" sz="2800" dirty="0">
                          <a:effectLst/>
                        </a:rPr>
                        <a:t>e</a:t>
                      </a:r>
                      <a:r>
                        <a:rPr lang="en-EG" sz="2800" dirty="0">
                          <a:effectLst/>
                        </a:rPr>
                        <a:t>venue Achievement %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EG" sz="2800" dirty="0"/>
                        <a:t>Revenue / Target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137860474"/>
                  </a:ext>
                </a:extLst>
              </a:tr>
              <a:tr h="84354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MoM Growth %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EG" sz="2800" dirty="0"/>
                        <a:t>Growth vs previous month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947500866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4039178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B2924-9C26-8E0F-9A6F-A80FE6F08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B1850EB1-5096-E4AA-4978-376373AD1A66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45A2999-1E0E-1F55-1919-B169A51DCA4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58F2D8E8-2008-1EEE-3EF8-6253E877BFE0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35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AA95A09E-3A96-6EC5-5EF6-3A21BD1788E0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Improving Cards with Measures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:a16="http://schemas.microsoft.com/office/drawing/2014/main" id="{381D1AF8-13B3-54D9-BAA3-8A747FFED69F}"/>
              </a:ext>
            </a:extLst>
          </p:cNvPr>
          <p:cNvSpPr txBox="1"/>
          <p:nvPr/>
        </p:nvSpPr>
        <p:spPr>
          <a:xfrm>
            <a:off x="952500" y="3085279"/>
            <a:ext cx="15240000" cy="10314362"/>
          </a:xfrm>
          <a:prstGeom prst="rect">
            <a:avLst/>
          </a:prstGeom>
        </p:spPr>
        <p:txBody>
          <a:bodyPr lIns="0" tIns="0" rIns="0" bIns="0" numCol="2" rtlCol="0" anchor="t">
            <a:spAutoFit/>
          </a:bodyPr>
          <a:lstStyle/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cards to display: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Total Revenue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Total Profit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Profit Margin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Revenue Achievement %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MoM Growth %</a:t>
            </a:r>
          </a:p>
          <a:p>
            <a:pPr lvl="0" algn="l">
              <a:lnSpc>
                <a:spcPct val="200000"/>
              </a:lnSpc>
              <a:spcBef>
                <a:spcPct val="0"/>
              </a:spcBef>
            </a:pPr>
            <a:endParaRPr lang="en-US" sz="28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8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8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2800" u="none" strike="noStrike" dirty="0">
              <a:solidFill>
                <a:srgbClr val="4A4A4A"/>
              </a:solidFill>
              <a:latin typeface="Alexandria"/>
              <a:ea typeface="Alexandria"/>
              <a:cs typeface="Alexandria"/>
              <a:sym typeface="Alexandria"/>
            </a:endParaRPr>
          </a:p>
          <a:p>
            <a:pPr marL="457200" lvl="0" indent="-457200" algn="l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Formatting Tips: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currency format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percentage format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Reduce decimals</a:t>
            </a:r>
          </a:p>
          <a:p>
            <a:pPr marL="914400" lvl="1" indent="-45720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2800" u="none" strike="noStrike" dirty="0">
                <a:solidFill>
                  <a:srgbClr val="4A4A4A"/>
                </a:solidFill>
                <a:latin typeface="Alexandria"/>
                <a:ea typeface="Alexandria"/>
                <a:cs typeface="Alexandria"/>
                <a:sym typeface="Alexandria"/>
              </a:rPr>
              <a:t>Use clear titles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66850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ADAE7A-F54C-A589-8BAA-A5A40E970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B1BEA38-8C61-FB7E-2AF6-51651A1AD139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D0E410B-63B9-DDD2-A823-6BF4442354F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75025126-3096-BCB3-F3C6-C6E7C6D26502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36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BF6B4F63-1692-82F6-75D0-B5772D120147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Using Measures in Charts</a:t>
            </a:r>
          </a:p>
        </p:txBody>
      </p:sp>
      <p:sp>
        <p:nvSpPr>
          <p:cNvPr id="65" name="TextBox 6">
            <a:extLst>
              <a:ext uri="{FF2B5EF4-FFF2-40B4-BE49-F238E27FC236}">
                <a16:creationId xmlns:a16="http://schemas.microsoft.com/office/drawing/2014/main" id="{22FD716A-7D76-1200-3A5B-F80E98E0E467}"/>
              </a:ext>
            </a:extLst>
          </p:cNvPr>
          <p:cNvSpPr txBox="1"/>
          <p:nvPr/>
        </p:nvSpPr>
        <p:spPr>
          <a:xfrm>
            <a:off x="952500" y="1962469"/>
            <a:ext cx="16607276" cy="3995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079"/>
              </a:lnSpc>
              <a:spcBef>
                <a:spcPct val="0"/>
              </a:spcBef>
            </a:pPr>
            <a:r>
              <a:rPr lang="en-US" sz="3200" dirty="0">
                <a:solidFill>
                  <a:srgbClr val="00ADEE"/>
                </a:solidFill>
                <a:latin typeface="Alexandria"/>
                <a:ea typeface="Alexandria"/>
                <a:cs typeface="Alexandria"/>
                <a:sym typeface="Alexandria"/>
              </a:rPr>
              <a:t>Measures make visuals more meaningful and business-focused.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A5D6913-E2F9-F3DD-7AEB-58356D673F58}"/>
              </a:ext>
            </a:extLst>
          </p:cNvPr>
          <p:cNvGraphicFramePr/>
          <p:nvPr/>
        </p:nvGraphicFramePr>
        <p:xfrm>
          <a:off x="952500" y="3088201"/>
          <a:ext cx="15240000" cy="5905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207957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95339-C260-CAF3-636F-C9252A52F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73E622B4-6C6D-1F2C-93C1-B40C53E89587}"/>
              </a:ext>
            </a:extLst>
          </p:cNvPr>
          <p:cNvSpPr/>
          <p:nvPr/>
        </p:nvSpPr>
        <p:spPr>
          <a:xfrm>
            <a:off x="0" y="3286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EG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D32BD92-FF8D-31FD-85D9-C32D4588405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403445"/>
            <a:ext cx="3457712" cy="16145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4F944908-C87D-146A-EFC4-32E3E2076523}"/>
              </a:ext>
            </a:extLst>
          </p:cNvPr>
          <p:cNvSpPr txBox="1"/>
          <p:nvPr/>
        </p:nvSpPr>
        <p:spPr>
          <a:xfrm>
            <a:off x="17559776" y="9886460"/>
            <a:ext cx="728224" cy="36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37</a:t>
            </a:fld>
            <a:endParaRPr lang="en-EG" dirty="0"/>
          </a:p>
        </p:txBody>
      </p:sp>
      <p:sp>
        <p:nvSpPr>
          <p:cNvPr id="64" name="TextBox 5">
            <a:extLst>
              <a:ext uri="{FF2B5EF4-FFF2-40B4-BE49-F238E27FC236}">
                <a16:creationId xmlns:a16="http://schemas.microsoft.com/office/drawing/2014/main" id="{DF902045-45CB-A425-3C4F-035A4401FB15}"/>
              </a:ext>
            </a:extLst>
          </p:cNvPr>
          <p:cNvSpPr txBox="1"/>
          <p:nvPr/>
        </p:nvSpPr>
        <p:spPr>
          <a:xfrm>
            <a:off x="952500" y="721388"/>
            <a:ext cx="1143000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>
              <a:lnSpc>
                <a:spcPts val="6222"/>
              </a:lnSpc>
              <a:spcBef>
                <a:spcPct val="0"/>
              </a:spcBef>
            </a:pPr>
            <a:r>
              <a:rPr lang="en-US" sz="5400" dirty="0">
                <a:solidFill>
                  <a:srgbClr val="1A1A2E"/>
                </a:solidFill>
                <a:latin typeface="Alexandria"/>
                <a:ea typeface="Alexandria"/>
                <a:cs typeface="Alexandria"/>
                <a:sym typeface="Alexandria"/>
              </a:rPr>
              <a:t>Common DAX Mistakes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B48E0CB-442C-3E4B-526C-A83C51C8C8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342327"/>
              </p:ext>
            </p:extLst>
          </p:nvPr>
        </p:nvGraphicFramePr>
        <p:xfrm>
          <a:off x="952500" y="2583020"/>
          <a:ext cx="16268700" cy="5813903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8134350">
                  <a:extLst>
                    <a:ext uri="{9D8B030D-6E8A-4147-A177-3AD203B41FA5}">
                      <a16:colId xmlns:a16="http://schemas.microsoft.com/office/drawing/2014/main" val="2822193482"/>
                    </a:ext>
                  </a:extLst>
                </a:gridCol>
                <a:gridCol w="8134350">
                  <a:extLst>
                    <a:ext uri="{9D8B030D-6E8A-4147-A177-3AD203B41FA5}">
                      <a16:colId xmlns:a16="http://schemas.microsoft.com/office/drawing/2014/main" val="1007582552"/>
                    </a:ext>
                  </a:extLst>
                </a:gridCol>
              </a:tblGrid>
              <a:tr h="67828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4000" b="1" dirty="0">
                          <a:effectLst/>
                        </a:rPr>
                        <a:t>Mistake</a:t>
                      </a:r>
                      <a:endParaRPr lang="en-EG" sz="40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4000" b="1" dirty="0">
                          <a:effectLst/>
                        </a:rPr>
                        <a:t>Impact</a:t>
                      </a:r>
                      <a:endParaRPr lang="en-EG" sz="40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15633756"/>
                  </a:ext>
                </a:extLst>
              </a:tr>
              <a:tr h="125967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 dirty="0">
                          <a:effectLst/>
                        </a:rPr>
                        <a:t>Using columns instead of </a:t>
                      </a:r>
                      <a:r>
                        <a:rPr lang="en-EG" sz="4000" dirty="0">
                          <a:effectLst/>
                        </a:rPr>
                        <a:t>measures</a:t>
                      </a:r>
                      <a:endParaRPr lang="en-EG" sz="36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>
                          <a:effectLst/>
                        </a:rPr>
                        <a:t>Less flexible reporting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466112408"/>
                  </a:ext>
                </a:extLst>
              </a:tr>
              <a:tr h="6782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 dirty="0">
                          <a:effectLst/>
                        </a:rPr>
                        <a:t>Wrong table references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>
                          <a:effectLst/>
                        </a:rPr>
                        <a:t>Formula errors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124473617"/>
                  </a:ext>
                </a:extLst>
              </a:tr>
              <a:tr h="119507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 dirty="0">
                          <a:effectLst/>
                        </a:rPr>
                        <a:t>Not formatting measures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>
                          <a:effectLst/>
                        </a:rPr>
                        <a:t>Poor presentation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713479729"/>
                  </a:ext>
                </a:extLst>
              </a:tr>
              <a:tr h="119507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 dirty="0">
                          <a:effectLst/>
                        </a:rPr>
                        <a:t>Dividing with / instead of DIVIDE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 dirty="0">
                          <a:effectLst/>
                        </a:rPr>
                        <a:t>Possible errors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16565945"/>
                  </a:ext>
                </a:extLst>
              </a:tr>
              <a:tr h="67828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>
                          <a:effectLst/>
                        </a:rPr>
                        <a:t>No Date Table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3600" dirty="0">
                          <a:effectLst/>
                        </a:rPr>
                        <a:t>Weak time analysis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41140851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432602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1B1FC-55F8-51DE-7C4D-B19C3B7C1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0B03B30-7595-F6C6-4271-69FC41CB096A}"/>
              </a:ext>
            </a:extLst>
          </p:cNvPr>
          <p:cNvSpPr/>
          <p:nvPr/>
        </p:nvSpPr>
        <p:spPr>
          <a:xfrm>
            <a:off x="0" y="1915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7AA78D-5FD6-CE5C-104F-4388D8A83B3C}"/>
              </a:ext>
            </a:extLst>
          </p:cNvPr>
          <p:cNvSpPr/>
          <p:nvPr/>
        </p:nvSpPr>
        <p:spPr>
          <a:xfrm>
            <a:off x="9183291" y="3021807"/>
            <a:ext cx="7406019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3ACF3D3-9143-D598-99F8-416392089B92}"/>
              </a:ext>
            </a:extLst>
          </p:cNvPr>
          <p:cNvSpPr/>
          <p:nvPr/>
        </p:nvSpPr>
        <p:spPr>
          <a:xfrm>
            <a:off x="1691641" y="1685925"/>
            <a:ext cx="7413071" cy="5579268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FBD0C30-8371-C808-E431-8A7F6C60443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BBCCE26-5D9F-A4BA-7C87-FAE6D76FA29F}"/>
              </a:ext>
            </a:extLst>
          </p:cNvPr>
          <p:cNvSpPr/>
          <p:nvPr/>
        </p:nvSpPr>
        <p:spPr>
          <a:xfrm>
            <a:off x="7426643" y="1676541"/>
            <a:ext cx="1675190" cy="14438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5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4F6826-B3F7-3889-C7FB-3201B636C402}"/>
              </a:ext>
            </a:extLst>
          </p:cNvPr>
          <p:cNvSpPr/>
          <p:nvPr/>
        </p:nvSpPr>
        <p:spPr>
          <a:xfrm>
            <a:off x="3939268" y="751350"/>
            <a:ext cx="15938381" cy="68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11F63EA-07E3-AED1-48E6-031D5EB7965F}"/>
              </a:ext>
            </a:extLst>
          </p:cNvPr>
          <p:cNvSpPr/>
          <p:nvPr/>
        </p:nvSpPr>
        <p:spPr>
          <a:xfrm>
            <a:off x="1691641" y="7326584"/>
            <a:ext cx="7120985" cy="4968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8A19C25-ED4D-A9A5-CA0B-C0F9349ED1AB}"/>
              </a:ext>
            </a:extLst>
          </p:cNvPr>
          <p:cNvSpPr txBox="1"/>
          <p:nvPr/>
        </p:nvSpPr>
        <p:spPr>
          <a:xfrm>
            <a:off x="9452009" y="1410624"/>
            <a:ext cx="52999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on Power BI </a:t>
            </a:r>
          </a:p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DAX Features</a:t>
            </a:r>
          </a:p>
          <a:p>
            <a:r>
              <a:rPr lang="en-US" sz="4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FF626FD-D966-B471-A523-5CDB1057DE88}"/>
              </a:ext>
            </a:extLst>
          </p:cNvPr>
          <p:cNvSpPr txBox="1"/>
          <p:nvPr/>
        </p:nvSpPr>
        <p:spPr>
          <a:xfrm>
            <a:off x="7543076" y="1708996"/>
            <a:ext cx="1375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3A3E35B-481C-1D15-6D6E-E1D384DB8B02}"/>
              </a:ext>
            </a:extLst>
          </p:cNvPr>
          <p:cNvSpPr txBox="1"/>
          <p:nvPr/>
        </p:nvSpPr>
        <p:spPr>
          <a:xfrm>
            <a:off x="7584032" y="2031293"/>
            <a:ext cx="1413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ACE0E80-9408-6271-90D5-D6DE223D7A7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270647" y="119290"/>
            <a:ext cx="3457712" cy="16145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CE9E69C-4184-DC38-A70B-F8EE52B77C6C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38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76329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86F39-464F-F772-73DE-F1BB860E6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85AC732C-9700-E5C9-893B-DFA59AEC1E38}"/>
              </a:ext>
            </a:extLst>
          </p:cNvPr>
          <p:cNvSpPr/>
          <p:nvPr/>
        </p:nvSpPr>
        <p:spPr>
          <a:xfrm>
            <a:off x="36576" y="176621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BB3A52B-A42D-7F8A-9718-7351ED06C63F}"/>
              </a:ext>
            </a:extLst>
          </p:cNvPr>
          <p:cNvSpPr/>
          <p:nvPr/>
        </p:nvSpPr>
        <p:spPr>
          <a:xfrm>
            <a:off x="1700782" y="800100"/>
            <a:ext cx="8229599" cy="9079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2EA2C89-0654-A74D-8A63-B786BA18E1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9930381" y="2096520"/>
            <a:ext cx="7443219" cy="374332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A048619-6F6A-0A55-9ED1-CC48328E91FC}"/>
              </a:ext>
            </a:extLst>
          </p:cNvPr>
          <p:cNvSpPr/>
          <p:nvPr/>
        </p:nvSpPr>
        <p:spPr>
          <a:xfrm>
            <a:off x="1655341" y="831144"/>
            <a:ext cx="75252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Exercise: Create Core Measures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B147768-D221-D230-837D-731A37F54AE1}"/>
              </a:ext>
            </a:extLst>
          </p:cNvPr>
          <p:cNvSpPr txBox="1"/>
          <p:nvPr/>
        </p:nvSpPr>
        <p:spPr>
          <a:xfrm>
            <a:off x="11202753" y="5995127"/>
            <a:ext cx="6170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Exercise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C8B3C243-9444-E600-DBD4-CD281528694F}"/>
              </a:ext>
            </a:extLst>
          </p:cNvPr>
          <p:cNvSpPr/>
          <p:nvPr/>
        </p:nvSpPr>
        <p:spPr>
          <a:xfrm>
            <a:off x="8793101" y="4977930"/>
            <a:ext cx="2106686" cy="1749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1261F10-1407-59D3-738D-CC89F3AC76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375EA4E0-6656-5697-F6F6-D5B168FD2BB4}"/>
              </a:ext>
            </a:extLst>
          </p:cNvPr>
          <p:cNvSpPr txBox="1"/>
          <p:nvPr/>
        </p:nvSpPr>
        <p:spPr>
          <a:xfrm>
            <a:off x="9031131" y="5215540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3498E3A7-39D6-1FCE-58A0-74073BEF29CB}"/>
              </a:ext>
            </a:extLst>
          </p:cNvPr>
          <p:cNvSpPr txBox="1"/>
          <p:nvPr/>
        </p:nvSpPr>
        <p:spPr>
          <a:xfrm>
            <a:off x="9121694" y="5589739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FB723DE-486C-0321-AF15-93815A6A63BF}"/>
              </a:ext>
            </a:extLst>
          </p:cNvPr>
          <p:cNvSpPr txBox="1"/>
          <p:nvPr/>
        </p:nvSpPr>
        <p:spPr>
          <a:xfrm>
            <a:off x="4590288" y="4954262"/>
            <a:ext cx="9180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1FE11FA-7C87-448B-B65C-E706858161BB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39</a:t>
            </a:fld>
            <a:endParaRPr lang="en-EG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196EC22-9528-483F-046D-D39A75EC5B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128667"/>
              </p:ext>
            </p:extLst>
          </p:nvPr>
        </p:nvGraphicFramePr>
        <p:xfrm>
          <a:off x="1587913" y="2880016"/>
          <a:ext cx="7420498" cy="5918505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907887">
                  <a:extLst>
                    <a:ext uri="{9D8B030D-6E8A-4147-A177-3AD203B41FA5}">
                      <a16:colId xmlns:a16="http://schemas.microsoft.com/office/drawing/2014/main" val="2524361524"/>
                    </a:ext>
                  </a:extLst>
                </a:gridCol>
                <a:gridCol w="4512611">
                  <a:extLst>
                    <a:ext uri="{9D8B030D-6E8A-4147-A177-3AD203B41FA5}">
                      <a16:colId xmlns:a16="http://schemas.microsoft.com/office/drawing/2014/main" val="310260130"/>
                    </a:ext>
                  </a:extLst>
                </a:gridCol>
              </a:tblGrid>
              <a:tr h="44011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2800" b="1" dirty="0">
                          <a:effectLst/>
                        </a:rPr>
                        <a:t>Measure</a:t>
                      </a:r>
                      <a:endParaRPr lang="en-EG" sz="2800" dirty="0">
                        <a:effectLst/>
                      </a:endParaRPr>
                    </a:p>
                  </a:txBody>
                  <a:tcPr marL="36737" marR="36737" marT="24491" marB="2449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2800" b="1" dirty="0">
                          <a:effectLst/>
                        </a:rPr>
                        <a:t>Formula</a:t>
                      </a:r>
                      <a:endParaRPr lang="en-EG" sz="2800" dirty="0">
                        <a:effectLst/>
                      </a:endParaRPr>
                    </a:p>
                  </a:txBody>
                  <a:tcPr marL="36737" marR="36737" marT="24491" marB="24491" anchor="ctr"/>
                </a:tc>
                <a:extLst>
                  <a:ext uri="{0D108BD9-81ED-4DB2-BD59-A6C34878D82A}">
                    <a16:rowId xmlns:a16="http://schemas.microsoft.com/office/drawing/2014/main" val="4068782905"/>
                  </a:ext>
                </a:extLst>
              </a:tr>
              <a:tr h="8349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2800" dirty="0">
                          <a:effectLst/>
                        </a:rPr>
                        <a:t>Total Revenue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EG" sz="2800" dirty="0">
                          <a:effectLst/>
                        </a:rPr>
                        <a:t>= SUM(Sales[R</a:t>
                      </a:r>
                      <a:r>
                        <a:rPr lang="en-US" sz="2800" dirty="0">
                          <a:effectLst/>
                        </a:rPr>
                        <a:t>e</a:t>
                      </a:r>
                      <a:r>
                        <a:rPr lang="en-EG" sz="2800" dirty="0">
                          <a:effectLst/>
                        </a:rPr>
                        <a:t>venue])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598439583"/>
                  </a:ext>
                </a:extLst>
              </a:tr>
              <a:tr h="11107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2800" dirty="0">
                          <a:effectLst/>
                        </a:rPr>
                        <a:t>Total Quantity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EG" sz="2800" dirty="0"/>
                        <a:t>= SUM(Sales[Quantity])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895022881"/>
                  </a:ext>
                </a:extLst>
              </a:tr>
              <a:tr h="83490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2800" dirty="0">
                          <a:effectLst/>
                        </a:rPr>
                        <a:t>Number of Customers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EG" sz="2800" dirty="0"/>
                        <a:t>= DISTINCTCOUNT(Sales[Customer ID])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466013496"/>
                  </a:ext>
                </a:extLst>
              </a:tr>
              <a:tr h="10323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2800" dirty="0">
                          <a:effectLst/>
                        </a:rPr>
                        <a:t>Total Profit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>
                          <a:effectLst/>
                        </a:rPr>
                        <a:t>= [Total Revenue] - [Total Cost]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394729670"/>
                  </a:ext>
                </a:extLst>
              </a:tr>
              <a:tr h="10323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sz="2800" dirty="0">
                          <a:effectLst/>
                        </a:rPr>
                        <a:t>Profit Margin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>
                          <a:effectLst/>
                        </a:rPr>
                        <a:t>= DIVIDE([Total Profit], [Total Revenue])</a:t>
                      </a:r>
                      <a:endParaRPr lang="en-EG" sz="2800" dirty="0">
                        <a:effectLst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078520783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ED51399F-A88A-D233-3F69-63C4D6A8EB34}"/>
              </a:ext>
            </a:extLst>
          </p:cNvPr>
          <p:cNvSpPr txBox="1"/>
          <p:nvPr/>
        </p:nvSpPr>
        <p:spPr>
          <a:xfrm>
            <a:off x="1660072" y="1548200"/>
            <a:ext cx="713776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EG" sz="2800" dirty="0"/>
              <a:t>Using the same data set from last lecture</a:t>
            </a:r>
          </a:p>
          <a:p>
            <a:r>
              <a:rPr lang="en-EG" sz="2800" dirty="0"/>
              <a:t>Create the follwing measures:</a:t>
            </a:r>
          </a:p>
        </p:txBody>
      </p:sp>
    </p:spTree>
    <p:extLst>
      <p:ext uri="{BB962C8B-B14F-4D97-AF65-F5344CB8AC3E}">
        <p14:creationId xmlns:p14="http://schemas.microsoft.com/office/powerpoint/2010/main" val="1573487330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A9113-451D-E12B-3AB8-C2F40ED4B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50A661EE-3F36-D266-662E-3291DAF7ABC5}"/>
              </a:ext>
            </a:extLst>
          </p:cNvPr>
          <p:cNvSpPr/>
          <p:nvPr/>
        </p:nvSpPr>
        <p:spPr>
          <a:xfrm>
            <a:off x="36576" y="-25996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2F9F1D6-923C-23E5-3FB2-8E7E11A57DEF}"/>
              </a:ext>
            </a:extLst>
          </p:cNvPr>
          <p:cNvSpPr/>
          <p:nvPr/>
        </p:nvSpPr>
        <p:spPr>
          <a:xfrm>
            <a:off x="1700782" y="800100"/>
            <a:ext cx="8229599" cy="9079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360A900-2506-171D-74C1-358FC885418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9930381" y="2096520"/>
            <a:ext cx="7443219" cy="374332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7C8645F-BDD1-5B07-50AE-BB1F6C08B361}"/>
              </a:ext>
            </a:extLst>
          </p:cNvPr>
          <p:cNvSpPr/>
          <p:nvPr/>
        </p:nvSpPr>
        <p:spPr>
          <a:xfrm>
            <a:off x="1655341" y="831144"/>
            <a:ext cx="8859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Exercise: Build KPI Cards and Visuals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9B67C1-D7EF-C2DE-3864-BCAB40A79E23}"/>
              </a:ext>
            </a:extLst>
          </p:cNvPr>
          <p:cNvSpPr txBox="1"/>
          <p:nvPr/>
        </p:nvSpPr>
        <p:spPr>
          <a:xfrm>
            <a:off x="11202753" y="5995127"/>
            <a:ext cx="6170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Exercise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F1BE06A3-C146-96C7-4E00-0BEF62305068}"/>
              </a:ext>
            </a:extLst>
          </p:cNvPr>
          <p:cNvSpPr/>
          <p:nvPr/>
        </p:nvSpPr>
        <p:spPr>
          <a:xfrm>
            <a:off x="8793101" y="4977930"/>
            <a:ext cx="2106686" cy="1749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7BFCDAE-6A51-8AAC-947F-C14E7359B7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02BED39D-7C21-213E-3CD1-33E350D4C714}"/>
              </a:ext>
            </a:extLst>
          </p:cNvPr>
          <p:cNvSpPr txBox="1"/>
          <p:nvPr/>
        </p:nvSpPr>
        <p:spPr>
          <a:xfrm>
            <a:off x="9031131" y="5215540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8CA6C9A5-9E91-84BC-C6A1-580D5BC1FA66}"/>
              </a:ext>
            </a:extLst>
          </p:cNvPr>
          <p:cNvSpPr txBox="1"/>
          <p:nvPr/>
        </p:nvSpPr>
        <p:spPr>
          <a:xfrm>
            <a:off x="9121694" y="5589739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8F60BC-98BE-2678-8657-1629A31BD191}"/>
              </a:ext>
            </a:extLst>
          </p:cNvPr>
          <p:cNvSpPr txBox="1"/>
          <p:nvPr/>
        </p:nvSpPr>
        <p:spPr>
          <a:xfrm>
            <a:off x="4590288" y="4954262"/>
            <a:ext cx="9180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DC4D87A-9426-0CC3-FFE5-E4067F8695AD}"/>
              </a:ext>
            </a:extLst>
          </p:cNvPr>
          <p:cNvSpPr txBox="1"/>
          <p:nvPr/>
        </p:nvSpPr>
        <p:spPr>
          <a:xfrm>
            <a:off x="17373600" y="9879568"/>
            <a:ext cx="567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40</a:t>
            </a:fld>
            <a:endParaRPr lang="en-E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C7CC6E-3D1B-C699-6DDC-3F8CEECFA9D7}"/>
              </a:ext>
            </a:extLst>
          </p:cNvPr>
          <p:cNvSpPr txBox="1"/>
          <p:nvPr/>
        </p:nvSpPr>
        <p:spPr>
          <a:xfrm>
            <a:off x="1655341" y="1815485"/>
            <a:ext cx="7137760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Create card visuals for:</a:t>
            </a:r>
          </a:p>
          <a:p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Total Revenue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Total Profit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Profit Margin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Number of Customers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Total Quantity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r>
              <a:rPr lang="en-US" sz="2800" dirty="0"/>
              <a:t>Create visuals:</a:t>
            </a:r>
          </a:p>
          <a:p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Revenue by Region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Profit by Product Category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Revenue by Customer Segment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Monthly Revenue Trend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Top Customers by Revenue</a:t>
            </a:r>
            <a:endParaRPr lang="en-EG" sz="2800" dirty="0"/>
          </a:p>
        </p:txBody>
      </p:sp>
    </p:spTree>
    <p:extLst>
      <p:ext uri="{BB962C8B-B14F-4D97-AF65-F5344CB8AC3E}">
        <p14:creationId xmlns:p14="http://schemas.microsoft.com/office/powerpoint/2010/main" val="2829908444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E45537-0A40-D692-972D-4C51D63FB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2">
            <a:extLst>
              <a:ext uri="{FF2B5EF4-FFF2-40B4-BE49-F238E27FC236}">
                <a16:creationId xmlns:a16="http://schemas.microsoft.com/office/drawing/2014/main" id="{FC0E3FDC-59DD-52CB-C109-51C7E29B5097}"/>
              </a:ext>
            </a:extLst>
          </p:cNvPr>
          <p:cNvSpPr/>
          <p:nvPr/>
        </p:nvSpPr>
        <p:spPr>
          <a:xfrm>
            <a:off x="-38016" y="-61015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E33BC5-0D06-336F-93CB-5B42228BCD9B}"/>
              </a:ext>
            </a:extLst>
          </p:cNvPr>
          <p:cNvSpPr/>
          <p:nvPr/>
        </p:nvSpPr>
        <p:spPr>
          <a:xfrm>
            <a:off x="925920" y="2528243"/>
            <a:ext cx="16219080" cy="65556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CA532E-56C1-DD08-720C-313225A5CFE4}"/>
              </a:ext>
            </a:extLst>
          </p:cNvPr>
          <p:cNvSpPr txBox="1"/>
          <p:nvPr/>
        </p:nvSpPr>
        <p:spPr>
          <a:xfrm>
            <a:off x="3769725" y="1528604"/>
            <a:ext cx="131048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8D3A40-8E16-2B0A-5EAF-BE1EEA06ACF5}"/>
              </a:ext>
            </a:extLst>
          </p:cNvPr>
          <p:cNvSpPr/>
          <p:nvPr/>
        </p:nvSpPr>
        <p:spPr>
          <a:xfrm>
            <a:off x="1413463" y="1403094"/>
            <a:ext cx="2106686" cy="1749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3FABC2-749A-CC53-54B9-C523B5FB44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BFD96F1-57A3-6A35-AD5F-82F6CF911864}"/>
              </a:ext>
            </a:extLst>
          </p:cNvPr>
          <p:cNvSpPr txBox="1"/>
          <p:nvPr/>
        </p:nvSpPr>
        <p:spPr>
          <a:xfrm>
            <a:off x="12051066" y="6598136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Scope</a:t>
            </a:r>
            <a:endParaRPr lang="ar-SA" sz="24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7C9E713-5165-0E8D-DF40-037AE8EBA1D1}"/>
              </a:ext>
            </a:extLst>
          </p:cNvPr>
          <p:cNvSpPr txBox="1"/>
          <p:nvPr/>
        </p:nvSpPr>
        <p:spPr>
          <a:xfrm>
            <a:off x="13176923" y="4159702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Cost</a:t>
            </a:r>
            <a:endParaRPr lang="ar-SA" sz="24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82E447F-349B-0A6C-F358-B6BDD483DB71}"/>
              </a:ext>
            </a:extLst>
          </p:cNvPr>
          <p:cNvSpPr txBox="1"/>
          <p:nvPr/>
        </p:nvSpPr>
        <p:spPr>
          <a:xfrm>
            <a:off x="10828104" y="4159702"/>
            <a:ext cx="1325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Time</a:t>
            </a:r>
            <a:endParaRPr lang="ar-SA" sz="2400" dirty="0">
              <a:solidFill>
                <a:schemeClr val="bg1"/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B8A9152B-B3A1-AE0B-F91E-F6ED0371E4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5857892"/>
              </p:ext>
            </p:extLst>
          </p:nvPr>
        </p:nvGraphicFramePr>
        <p:xfrm>
          <a:off x="2286000" y="2476499"/>
          <a:ext cx="14373921" cy="6858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5">
            <a:extLst>
              <a:ext uri="{FF2B5EF4-FFF2-40B4-BE49-F238E27FC236}">
                <a16:creationId xmlns:a16="http://schemas.microsoft.com/office/drawing/2014/main" id="{B4EECAC7-F088-0EB0-869A-552D2CAF9E1A}"/>
              </a:ext>
            </a:extLst>
          </p:cNvPr>
          <p:cNvSpPr txBox="1"/>
          <p:nvPr/>
        </p:nvSpPr>
        <p:spPr>
          <a:xfrm>
            <a:off x="1758820" y="1509684"/>
            <a:ext cx="1607544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5755C92A-CA79-E98A-A951-3F63D2EF51BF}"/>
              </a:ext>
            </a:extLst>
          </p:cNvPr>
          <p:cNvSpPr txBox="1"/>
          <p:nvPr/>
        </p:nvSpPr>
        <p:spPr>
          <a:xfrm>
            <a:off x="1841261" y="1897936"/>
            <a:ext cx="1251089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CB4046-AC59-94CD-3E3D-4C83EAEE62E1}"/>
              </a:ext>
            </a:extLst>
          </p:cNvPr>
          <p:cNvSpPr txBox="1"/>
          <p:nvPr/>
        </p:nvSpPr>
        <p:spPr>
          <a:xfrm>
            <a:off x="17399000" y="9886459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41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24391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50CB3F-82AB-9846-98B0-3C0C5F0B4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3ADA17E1-8D0E-547A-20BD-EFB89C60346D}"/>
              </a:ext>
            </a:extLst>
          </p:cNvPr>
          <p:cNvSpPr/>
          <p:nvPr/>
        </p:nvSpPr>
        <p:spPr>
          <a:xfrm>
            <a:off x="-9831" y="31154"/>
            <a:ext cx="18288000" cy="1029394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EG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753A64E-7F1E-0F6F-576B-65DF327C49C6}"/>
              </a:ext>
            </a:extLst>
          </p:cNvPr>
          <p:cNvSpPr/>
          <p:nvPr/>
        </p:nvSpPr>
        <p:spPr>
          <a:xfrm>
            <a:off x="1700782" y="2096521"/>
            <a:ext cx="7433387" cy="6621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FC6DB39-F6CC-D554-B478-E2C6FF309CC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9144000" y="2096520"/>
            <a:ext cx="7443219" cy="374332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4C0734-5DCF-DA1D-CB01-560DE4B491C9}"/>
              </a:ext>
            </a:extLst>
          </p:cNvPr>
          <p:cNvSpPr/>
          <p:nvPr/>
        </p:nvSpPr>
        <p:spPr>
          <a:xfrm>
            <a:off x="1962447" y="2324230"/>
            <a:ext cx="68785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Lecture 06:</a:t>
            </a:r>
          </a:p>
          <a:p>
            <a:pPr lvl="0"/>
            <a:endParaRPr lang="en-US" sz="4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4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Interactive Dashboards and User Experience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8C79ED-7BDB-1C83-21D0-08F5BD33B8BE}"/>
              </a:ext>
            </a:extLst>
          </p:cNvPr>
          <p:cNvSpPr txBox="1"/>
          <p:nvPr/>
        </p:nvSpPr>
        <p:spPr>
          <a:xfrm>
            <a:off x="10416372" y="5995127"/>
            <a:ext cx="61708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Next Lecture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9FA908C4-DA9D-02C5-50F5-48FF352C148C}"/>
              </a:ext>
            </a:extLst>
          </p:cNvPr>
          <p:cNvSpPr/>
          <p:nvPr/>
        </p:nvSpPr>
        <p:spPr>
          <a:xfrm>
            <a:off x="8006720" y="4977930"/>
            <a:ext cx="2106686" cy="1749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38" tIns="68550" rIns="137138" bIns="68550" anchor="ctr" anchorCtr="0">
            <a:noAutofit/>
          </a:bodyPr>
          <a:lstStyle/>
          <a:p>
            <a:pPr algn="ctr"/>
            <a:endParaRPr sz="27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9E72A25-7B0C-156F-1D36-F5A38745C3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18276" y="23887"/>
            <a:ext cx="3457712" cy="1614515"/>
          </a:xfrm>
          <a:prstGeom prst="rect">
            <a:avLst/>
          </a:prstGeom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7CD4B1CB-07B7-55A6-5AF2-163F6B4DA3D5}"/>
              </a:ext>
            </a:extLst>
          </p:cNvPr>
          <p:cNvSpPr txBox="1"/>
          <p:nvPr/>
        </p:nvSpPr>
        <p:spPr>
          <a:xfrm>
            <a:off x="8244750" y="5215540"/>
            <a:ext cx="1607544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 dirty="0">
                <a:solidFill>
                  <a:srgbClr val="FFFFFF"/>
                </a:solidFill>
                <a:latin typeface="Alexandria"/>
                <a:ea typeface="Alexandria"/>
                <a:cs typeface="Alexandria"/>
                <a:sym typeface="Alexandria"/>
              </a:rPr>
              <a:t>Lecture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1F34476D-4AD7-4FEB-CA28-F517C79E710E}"/>
              </a:ext>
            </a:extLst>
          </p:cNvPr>
          <p:cNvSpPr txBox="1"/>
          <p:nvPr/>
        </p:nvSpPr>
        <p:spPr>
          <a:xfrm>
            <a:off x="8335313" y="5589739"/>
            <a:ext cx="1393109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6600" b="1" dirty="0">
                <a:solidFill>
                  <a:srgbClr val="FFFFFF"/>
                </a:solidFill>
                <a:latin typeface="Alexandria Bold"/>
                <a:ea typeface="Alexandria Bold"/>
                <a:cs typeface="Alexandria Bold"/>
                <a:sym typeface="Alexandria Bold"/>
              </a:rPr>
              <a:t>05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0C827CC-AA01-FF9C-26FE-82A9B11855B5}"/>
              </a:ext>
            </a:extLst>
          </p:cNvPr>
          <p:cNvSpPr txBox="1"/>
          <p:nvPr/>
        </p:nvSpPr>
        <p:spPr>
          <a:xfrm>
            <a:off x="4590288" y="4954262"/>
            <a:ext cx="9180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6FEEF1-FCCF-78E1-1BDB-DBF6CB331D1A}"/>
              </a:ext>
            </a:extLst>
          </p:cNvPr>
          <p:cNvSpPr txBox="1"/>
          <p:nvPr/>
        </p:nvSpPr>
        <p:spPr>
          <a:xfrm>
            <a:off x="17391788" y="9639300"/>
            <a:ext cx="81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C176735-8790-2647-8A20-9BF96FB544F7}" type="slidenum">
              <a:rPr lang="en-EG" smtClean="0"/>
              <a:t>42</a:t>
            </a:fld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725000381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81F2D6-6264-859D-9F69-785E9F412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3FD561F-A51D-5170-0218-26BB797422CF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"/>
            <a:ext cx="18288000" cy="10265664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27DEC3A7-895C-7DAC-D55B-E1948384D618}"/>
              </a:ext>
            </a:extLst>
          </p:cNvPr>
          <p:cNvSpPr/>
          <p:nvPr/>
        </p:nvSpPr>
        <p:spPr>
          <a:xfrm flipH="1">
            <a:off x="9768968" y="4729654"/>
            <a:ext cx="8519033" cy="555734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8E1D73-2331-7EE2-D8DF-C9F6FE19E189}"/>
              </a:ext>
            </a:extLst>
          </p:cNvPr>
          <p:cNvSpPr txBox="1"/>
          <p:nvPr/>
        </p:nvSpPr>
        <p:spPr>
          <a:xfrm>
            <a:off x="873010" y="8560613"/>
            <a:ext cx="678684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2457897C-F4A6-8687-6A2D-BF49B9C037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364270" y="9253110"/>
            <a:ext cx="3418899" cy="576078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5776EAA8-7242-40B4-5764-58BD819E5E0A}"/>
              </a:ext>
            </a:extLst>
          </p:cNvPr>
          <p:cNvSpPr/>
          <p:nvPr/>
        </p:nvSpPr>
        <p:spPr>
          <a:xfrm rot="16200000" flipV="1">
            <a:off x="-3088416" y="6602121"/>
            <a:ext cx="5702238" cy="164618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700" dirty="0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DED5CD3-7014-D6BE-EAF6-63A3F77283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138715" y="304800"/>
            <a:ext cx="3870009" cy="18070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AA1D60-E426-7261-9DA3-D79F827FE207}"/>
              </a:ext>
            </a:extLst>
          </p:cNvPr>
          <p:cNvSpPr txBox="1"/>
          <p:nvPr/>
        </p:nvSpPr>
        <p:spPr>
          <a:xfrm>
            <a:off x="3776472" y="5063990"/>
            <a:ext cx="96743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1547801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9467C6F-C96C-42B5-AD21-E5C4BECC6CB1}"/>
</file>

<file path=customXml/itemProps2.xml><?xml version="1.0" encoding="utf-8"?>
<ds:datastoreItem xmlns:ds="http://schemas.openxmlformats.org/officeDocument/2006/customXml" ds:itemID="{94170960-3FE6-42C9-9C6E-5942D2D64FC5}"/>
</file>

<file path=customXml/itemProps3.xml><?xml version="1.0" encoding="utf-8"?>
<ds:datastoreItem xmlns:ds="http://schemas.openxmlformats.org/officeDocument/2006/customXml" ds:itemID="{8947CF6A-F3C7-40FB-AB0D-313407478AF8}"/>
</file>

<file path=docProps/app.xml><?xml version="1.0" encoding="utf-8"?>
<Properties xmlns="http://schemas.openxmlformats.org/officeDocument/2006/extended-properties" xmlns:vt="http://schemas.openxmlformats.org/officeDocument/2006/docPropsVTypes">
  <TotalTime>16599</TotalTime>
  <Words>2015</Words>
  <Application>Microsoft Macintosh PowerPoint</Application>
  <PresentationFormat>Custom</PresentationFormat>
  <Paragraphs>510</Paragraphs>
  <Slides>43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Alexandria</vt:lpstr>
      <vt:lpstr>Roboto Light</vt:lpstr>
      <vt:lpstr>Alexandria Bold</vt:lpstr>
      <vt:lpstr>Calibri</vt:lpstr>
      <vt:lpstr>Times New Roman Bold</vt:lpstr>
      <vt:lpstr>Tajawal</vt:lpstr>
      <vt:lpstr>Times New Roman</vt:lpstr>
      <vt:lpstr>Poppins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PowerBI Lecture 1</dc:title>
  <cp:lastModifiedBy>Ahmed Hassan</cp:lastModifiedBy>
  <cp:revision>7</cp:revision>
  <dcterms:created xsi:type="dcterms:W3CDTF">2006-08-16T00:00:00Z</dcterms:created>
  <dcterms:modified xsi:type="dcterms:W3CDTF">2026-07-01T17:47:33Z</dcterms:modified>
  <dc:identifier>DAHLCHaYTg4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