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332" r:id="rId2"/>
    <p:sldId id="256" r:id="rId3"/>
    <p:sldId id="257" r:id="rId4"/>
    <p:sldId id="284" r:id="rId5"/>
    <p:sldId id="287" r:id="rId6"/>
    <p:sldId id="258" r:id="rId7"/>
    <p:sldId id="259" r:id="rId8"/>
    <p:sldId id="333" r:id="rId9"/>
    <p:sldId id="291" r:id="rId10"/>
    <p:sldId id="292" r:id="rId11"/>
    <p:sldId id="334" r:id="rId12"/>
    <p:sldId id="335" r:id="rId13"/>
    <p:sldId id="299" r:id="rId14"/>
    <p:sldId id="336" r:id="rId15"/>
    <p:sldId id="280" r:id="rId16"/>
    <p:sldId id="281" r:id="rId17"/>
    <p:sldId id="304" r:id="rId18"/>
    <p:sldId id="337" r:id="rId19"/>
    <p:sldId id="338" r:id="rId20"/>
    <p:sldId id="306" r:id="rId21"/>
    <p:sldId id="322" r:id="rId22"/>
    <p:sldId id="319" r:id="rId23"/>
    <p:sldId id="313" r:id="rId24"/>
    <p:sldId id="339" r:id="rId25"/>
    <p:sldId id="340" r:id="rId26"/>
    <p:sldId id="320" r:id="rId27"/>
    <p:sldId id="317" r:id="rId28"/>
    <p:sldId id="268" r:id="rId29"/>
    <p:sldId id="275" r:id="rId30"/>
    <p:sldId id="276" r:id="rId31"/>
    <p:sldId id="323" r:id="rId32"/>
    <p:sldId id="324" r:id="rId33"/>
    <p:sldId id="325" r:id="rId34"/>
    <p:sldId id="326" r:id="rId35"/>
    <p:sldId id="272" r:id="rId36"/>
    <p:sldId id="341" r:id="rId37"/>
    <p:sldId id="342" r:id="rId3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94BE11-5A82-4F30-92DA-F38A5A1991C9}" v="53" dt="2025-12-25T18:20:25.2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snapToObjects="1">
      <p:cViewPr varScale="1">
        <p:scale>
          <a:sx n="70" d="100"/>
          <a:sy n="70" d="100"/>
        </p:scale>
        <p:origin x="1204" y="11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43392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5BCAD085-E8A6-8845-BD4E-CB4CCA059FC4}" type="datetimeFigureOut">
              <a:rPr lang="en-US" smtClean="0"/>
              <a:t>12/25/2025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96719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511411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12/25/2025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074360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12/25/2025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19343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5BCAD085-E8A6-8845-BD4E-CB4CCA059FC4}" type="datetimeFigureOut">
              <a:rPr lang="en-US" smtClean="0"/>
              <a:t>12/25/2025</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519208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BCAD085-E8A6-8845-BD4E-CB4CCA059FC4}" type="datetimeFigureOut">
              <a:rPr lang="en-US" smtClean="0"/>
              <a:t>12/25/2025</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25386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5BCAD085-E8A6-8845-BD4E-CB4CCA059FC4}" type="datetimeFigureOut">
              <a:rPr lang="en-US" smtClean="0"/>
              <a:t>12/25/2025</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74306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1900275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69049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5617976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5665621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0043372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BCAD085-E8A6-8845-BD4E-CB4CCA059FC4}" type="datetimeFigureOut">
              <a:rPr lang="en-US" smtClean="0"/>
              <a:t>12/25/2025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5131367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BCAD085-E8A6-8845-BD4E-CB4CCA059FC4}" type="datetimeFigureOut">
              <a:rPr lang="en-US" smtClean="0"/>
              <a:t>12/25/2025</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73106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018000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12/25/2025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1539537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5BCAD085-E8A6-8845-BD4E-CB4CCA059FC4}" type="datetimeFigureOut">
              <a:rPr lang="en-US" smtClean="0"/>
              <a:t>12/25/2025</a:t>
            </a:fld>
            <a:endParaRPr lang="en-US"/>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C1FF6DA9-008F-8B48-92A6-B652298478BF}" type="slidenum">
              <a:rPr lang="en-US" smtClean="0"/>
              <a:t>‹#›</a:t>
            </a:fld>
            <a:endParaRPr lang="en-US"/>
          </a:p>
        </p:txBody>
      </p:sp>
      <p:sp>
        <p:nvSpPr>
          <p:cNvPr id="8" name="TextBox 7">
            <a:extLst>
              <a:ext uri="{FF2B5EF4-FFF2-40B4-BE49-F238E27FC236}">
                <a16:creationId xmlns:a16="http://schemas.microsoft.com/office/drawing/2014/main" id="{EB2A9A93-2E79-C284-5968-FD367B5BA7EA}"/>
              </a:ext>
            </a:extLst>
          </p:cNvPr>
          <p:cNvSpPr txBox="1"/>
          <p:nvPr userDrawn="1">
            <p:extLst>
              <p:ext uri="{1162E1C5-73C7-4A58-AE30-91384D911F3F}">
                <p184:classification xmlns:p184="http://schemas.microsoft.com/office/powerpoint/2018/4/main" val="hdr"/>
              </p:ext>
            </p:extLst>
          </p:nvPr>
        </p:nvSpPr>
        <p:spPr>
          <a:xfrm>
            <a:off x="63500" y="63500"/>
            <a:ext cx="3498850" cy="167640"/>
          </a:xfrm>
          <a:prstGeom prst="rect">
            <a:avLst/>
          </a:prstGeom>
        </p:spPr>
        <p:txBody>
          <a:bodyPr horzOverflow="overflow" lIns="0" tIns="0" rIns="0" bIns="0">
            <a:spAutoFit/>
          </a:bodyPr>
          <a:lstStyle/>
          <a:p>
            <a:pPr algn="l"/>
            <a:r>
              <a:rPr lang="en-US" sz="1100">
                <a:solidFill>
                  <a:srgbClr val="5C2D91">
                    <a:alpha val="50000"/>
                  </a:srgbClr>
                </a:solidFill>
                <a:latin typeface="Aptos" panose="020B0004020202020204" pitchFamily="34" charset="0"/>
              </a:rPr>
              <a:t>This message/document has been classified as “Internal”</a:t>
            </a:r>
          </a:p>
        </p:txBody>
      </p:sp>
    </p:spTree>
    <p:extLst>
      <p:ext uri="{BB962C8B-B14F-4D97-AF65-F5344CB8AC3E}">
        <p14:creationId xmlns:p14="http://schemas.microsoft.com/office/powerpoint/2010/main" val="317468416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B3C73E7-35E3-2D31-65E7-2B362666FA3A}"/>
              </a:ext>
            </a:extLst>
          </p:cNvPr>
          <p:cNvSpPr txBox="1"/>
          <p:nvPr/>
        </p:nvSpPr>
        <p:spPr>
          <a:xfrm>
            <a:off x="2139696" y="1875967"/>
            <a:ext cx="4992624" cy="3170099"/>
          </a:xfrm>
          <a:prstGeom prst="rect">
            <a:avLst/>
          </a:prstGeom>
          <a:noFill/>
        </p:spPr>
        <p:txBody>
          <a:bodyPr wrap="square">
            <a:spAutoFit/>
          </a:bodyPr>
          <a:lstStyle/>
          <a:p>
            <a:r>
              <a:rPr lang="en-US" sz="4000" dirty="0"/>
              <a:t>AI-Powered Behavioral Data-Based Prediction of Childhood Depression</a:t>
            </a:r>
          </a:p>
        </p:txBody>
      </p:sp>
    </p:spTree>
    <p:extLst>
      <p:ext uri="{BB962C8B-B14F-4D97-AF65-F5344CB8AC3E}">
        <p14:creationId xmlns:p14="http://schemas.microsoft.com/office/powerpoint/2010/main" val="28900749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Master’s Thesis </a:t>
            </a:r>
            <a:endParaRPr dirty="0"/>
          </a:p>
        </p:txBody>
      </p:sp>
      <p:sp>
        <p:nvSpPr>
          <p:cNvPr id="3" name="Content Placeholder 2"/>
          <p:cNvSpPr>
            <a:spLocks noGrp="1"/>
          </p:cNvSpPr>
          <p:nvPr>
            <p:ph idx="1"/>
          </p:nvPr>
        </p:nvSpPr>
        <p:spPr/>
        <p:txBody>
          <a:bodyPr>
            <a:normAutofit fontScale="85000" lnSpcReduction="20000"/>
          </a:bodyPr>
          <a:lstStyle/>
          <a:p>
            <a:pPr marL="0" indent="0">
              <a:buNone/>
            </a:pPr>
            <a:r>
              <a:rPr lang="en-US" dirty="0"/>
              <a:t>AI-Powered Behavioral Data-Based Prediction of Childhood Depression</a:t>
            </a:r>
          </a:p>
          <a:p>
            <a:pPr marL="0" indent="0">
              <a:buNone/>
            </a:pPr>
            <a:endParaRPr lang="en-US" dirty="0"/>
          </a:p>
          <a:p>
            <a:pPr marL="0" indent="0">
              <a:buNone/>
            </a:pPr>
            <a:r>
              <a:rPr lang="en-US" dirty="0"/>
              <a:t>Introduced by: Ahmed Eid Alrehely</a:t>
            </a:r>
          </a:p>
          <a:p>
            <a:pPr marL="0" indent="0">
              <a:buNone/>
            </a:pPr>
            <a:r>
              <a:rPr lang="en-US" dirty="0"/>
              <a:t>ORCID: 0009-0003-3951-3305; student ID: 243000206; email address: 243000206@st.midocean.edu.km</a:t>
            </a:r>
          </a:p>
          <a:p>
            <a:pPr marL="0" indent="0">
              <a:buNone/>
            </a:pPr>
            <a:endParaRPr lang="en-US" dirty="0"/>
          </a:p>
          <a:p>
            <a:pPr marL="0" indent="0">
              <a:buNone/>
            </a:pPr>
            <a:r>
              <a:rPr lang="en-US" dirty="0"/>
              <a:t>Dr. Amjed </a:t>
            </a:r>
            <a:r>
              <a:rPr lang="en-US" dirty="0" err="1"/>
              <a:t>Qataish</a:t>
            </a:r>
            <a:r>
              <a:rPr lang="en-US" dirty="0"/>
              <a:t>, supervisor; ORCID: 0000-0001-5210-7086; amjadqtaish@midocean.edu.km</a:t>
            </a:r>
          </a:p>
          <a:p>
            <a:pPr marL="0" indent="0">
              <a:buNone/>
            </a:pPr>
            <a:endParaRPr lang="en-US" dirty="0"/>
          </a:p>
          <a:p>
            <a:pPr marL="0" indent="0">
              <a:buNone/>
            </a:pPr>
            <a:r>
              <a:rPr lang="en-US" dirty="0"/>
              <a:t>Midocean University's College of Informatics (UAE/Comoros)</a:t>
            </a:r>
          </a:p>
          <a:p>
            <a:pPr marL="0" indent="0">
              <a:buNone/>
            </a:pPr>
            <a:endParaRPr lang="en-US" dirty="0"/>
          </a:p>
          <a:p>
            <a:pPr marL="0" indent="0">
              <a:buNone/>
            </a:pPr>
            <a:r>
              <a:rPr lang="en-US" dirty="0"/>
              <a:t>2025</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t>Acknowledgment</a:t>
            </a:r>
          </a:p>
        </p:txBody>
      </p:sp>
      <p:sp>
        <p:nvSpPr>
          <p:cNvPr id="3" name="Content Placeholder 2"/>
          <p:cNvSpPr>
            <a:spLocks noGrp="1"/>
          </p:cNvSpPr>
          <p:nvPr>
            <p:ph idx="1"/>
          </p:nvPr>
        </p:nvSpPr>
        <p:spPr/>
        <p:txBody>
          <a:bodyPr/>
          <a:lstStyle/>
          <a:p>
            <a:pPr marL="0" indent="0">
              <a:buNone/>
            </a:pPr>
            <a:endParaRPr lang="en-US" dirty="0"/>
          </a:p>
          <a:p>
            <a:pPr marL="0" indent="0">
              <a:buNone/>
            </a:pPr>
            <a:r>
              <a:rPr lang="en-US" dirty="0"/>
              <a:t>I would like to thank </a:t>
            </a:r>
            <a:r>
              <a:rPr lang="en-US" b="1" dirty="0"/>
              <a:t>Dr. Amjed </a:t>
            </a:r>
            <a:r>
              <a:rPr lang="en-US" b="1" dirty="0" err="1"/>
              <a:t>Qataish</a:t>
            </a:r>
            <a:r>
              <a:rPr lang="en-US" b="1" dirty="0"/>
              <a:t> </a:t>
            </a:r>
            <a:r>
              <a:rPr lang="en-US" dirty="0"/>
              <a:t>for all of his assistance, counsel, and perceptive remarks regarding this thesis.</a:t>
            </a:r>
            <a:br>
              <a:rPr lang="en-US" dirty="0"/>
            </a:br>
            <a:endParaRPr lang="en-US" dirty="0"/>
          </a:p>
          <a:p>
            <a:pPr marL="0" indent="0">
              <a:buNone/>
            </a:pPr>
            <a:r>
              <a:rPr lang="en-US" dirty="0"/>
              <a:t>I want to thank my family, friends, and wife in particular for their unfailing support.</a:t>
            </a:r>
            <a:br>
              <a:rPr lang="en-US" dirty="0"/>
            </a:br>
            <a:endParaRPr lang="en-US" dirty="0"/>
          </a:p>
          <a:p>
            <a:pPr marL="0" indent="0">
              <a:buNone/>
            </a:pPr>
            <a:r>
              <a:rPr lang="en-US" dirty="0"/>
              <a:t>Their trust and drive were essential to completing this investigation.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490A0-EC04-B0D9-B519-583CCD88755B}"/>
              </a:ext>
            </a:extLst>
          </p:cNvPr>
          <p:cNvSpPr>
            <a:spLocks noGrp="1"/>
          </p:cNvSpPr>
          <p:nvPr>
            <p:ph type="title"/>
          </p:nvPr>
        </p:nvSpPr>
        <p:spPr/>
        <p:txBody>
          <a:bodyPr/>
          <a:lstStyle/>
          <a:p>
            <a:r>
              <a:rPr lang="en-US" dirty="0"/>
              <a:t>Abstract (1/2)</a:t>
            </a:r>
          </a:p>
        </p:txBody>
      </p:sp>
      <p:sp>
        <p:nvSpPr>
          <p:cNvPr id="3" name="Content Placeholder 2">
            <a:extLst>
              <a:ext uri="{FF2B5EF4-FFF2-40B4-BE49-F238E27FC236}">
                <a16:creationId xmlns:a16="http://schemas.microsoft.com/office/drawing/2014/main" id="{1F60265F-F365-C43B-7FCB-16BAB03F942D}"/>
              </a:ext>
            </a:extLst>
          </p:cNvPr>
          <p:cNvSpPr>
            <a:spLocks noGrp="1"/>
          </p:cNvSpPr>
          <p:nvPr>
            <p:ph idx="1"/>
          </p:nvPr>
        </p:nvSpPr>
        <p:spPr>
          <a:xfrm>
            <a:off x="827700" y="1627632"/>
            <a:ext cx="6711654" cy="5230367"/>
          </a:xfrm>
        </p:spPr>
        <p:txBody>
          <a:bodyPr>
            <a:noAutofit/>
          </a:bodyPr>
          <a:lstStyle/>
          <a:p>
            <a:r>
              <a:rPr lang="en-US" b="1" dirty="0"/>
              <a:t>Problem</a:t>
            </a:r>
            <a:r>
              <a:rPr lang="en-US" dirty="0"/>
              <a:t>: Depression in children is frequently discovered after the fact.</a:t>
            </a:r>
            <a:br>
              <a:rPr lang="en-US" dirty="0"/>
            </a:br>
            <a:endParaRPr lang="en-US" dirty="0"/>
          </a:p>
          <a:p>
            <a:r>
              <a:rPr lang="en-US" b="1" dirty="0"/>
              <a:t>Goal</a:t>
            </a:r>
            <a:r>
              <a:rPr lang="en-US" dirty="0"/>
              <a:t>: Use AI and behavioral data to predict depression risk early.</a:t>
            </a:r>
            <a:br>
              <a:rPr lang="en-US" dirty="0"/>
            </a:br>
            <a:endParaRPr lang="en-US" dirty="0"/>
          </a:p>
          <a:p>
            <a:r>
              <a:rPr lang="en-US" dirty="0"/>
              <a:t>The DASS-21, MHP (Stress, Anxiety, Depression), and Kaggle Student Depression Dataset are among the </a:t>
            </a:r>
            <a:r>
              <a:rPr lang="en-US" b="1" dirty="0"/>
              <a:t>datasets</a:t>
            </a:r>
            <a:r>
              <a:rPr lang="en-US" dirty="0"/>
              <a:t>.</a:t>
            </a:r>
            <a:br>
              <a:rPr lang="en-US" dirty="0"/>
            </a:br>
            <a:endParaRPr lang="en-US" dirty="0"/>
          </a:p>
          <a:p>
            <a:r>
              <a:rPr lang="en-US" b="1" dirty="0"/>
              <a:t>Preprocessing</a:t>
            </a:r>
            <a:r>
              <a:rPr lang="en-US" dirty="0"/>
              <a:t> includes cleaning, encoding, imputation, and normalizing.</a:t>
            </a:r>
            <a:br>
              <a:rPr lang="en-US" dirty="0"/>
            </a:br>
            <a:endParaRPr lang="en-US" dirty="0"/>
          </a:p>
          <a:p>
            <a:r>
              <a:rPr lang="en-US" b="1" dirty="0"/>
              <a:t>Models</a:t>
            </a:r>
            <a:r>
              <a:rPr lang="en-US" dirty="0"/>
              <a:t>: Neural networks and traditional machine</a:t>
            </a:r>
            <a:endParaRPr lang="en-US" sz="1600" dirty="0">
              <a:effectLst/>
            </a:endParaRPr>
          </a:p>
        </p:txBody>
      </p:sp>
    </p:spTree>
    <p:extLst>
      <p:ext uri="{BB962C8B-B14F-4D97-AF65-F5344CB8AC3E}">
        <p14:creationId xmlns:p14="http://schemas.microsoft.com/office/powerpoint/2010/main" val="19637541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58487-7EA7-C811-934D-8DCF8F1976B1}"/>
              </a:ext>
            </a:extLst>
          </p:cNvPr>
          <p:cNvSpPr>
            <a:spLocks noGrp="1"/>
          </p:cNvSpPr>
          <p:nvPr>
            <p:ph type="title"/>
          </p:nvPr>
        </p:nvSpPr>
        <p:spPr/>
        <p:txBody>
          <a:bodyPr/>
          <a:lstStyle/>
          <a:p>
            <a:r>
              <a:rPr lang="en-US" dirty="0"/>
              <a:t>Table of Contents</a:t>
            </a:r>
          </a:p>
        </p:txBody>
      </p:sp>
      <p:sp>
        <p:nvSpPr>
          <p:cNvPr id="3" name="Content Placeholder 2">
            <a:extLst>
              <a:ext uri="{FF2B5EF4-FFF2-40B4-BE49-F238E27FC236}">
                <a16:creationId xmlns:a16="http://schemas.microsoft.com/office/drawing/2014/main" id="{5483DA6C-DAA4-6E42-E9A9-1EEF81BA684F}"/>
              </a:ext>
            </a:extLst>
          </p:cNvPr>
          <p:cNvSpPr>
            <a:spLocks noGrp="1"/>
          </p:cNvSpPr>
          <p:nvPr>
            <p:ph idx="1"/>
          </p:nvPr>
        </p:nvSpPr>
        <p:spPr/>
        <p:txBody>
          <a:bodyPr/>
          <a:lstStyle/>
          <a:p>
            <a:r>
              <a:rPr lang="en-US" dirty="0"/>
              <a:t>Chapter 1: Introduction</a:t>
            </a:r>
          </a:p>
          <a:p>
            <a:r>
              <a:rPr lang="en-US" dirty="0"/>
              <a:t>Chapter 2: Background and Literature Review</a:t>
            </a:r>
          </a:p>
          <a:p>
            <a:r>
              <a:rPr lang="en-US" dirty="0"/>
              <a:t>Chapter 3: Related Work</a:t>
            </a:r>
          </a:p>
          <a:p>
            <a:r>
              <a:rPr lang="en-US" dirty="0"/>
              <a:t>Chapter 4: Proposed Methodology</a:t>
            </a:r>
          </a:p>
          <a:p>
            <a:r>
              <a:rPr lang="en-US" dirty="0"/>
              <a:t>Chapter 5: Experimental Results and Discussion</a:t>
            </a:r>
          </a:p>
          <a:p>
            <a:r>
              <a:rPr lang="en-US" dirty="0"/>
              <a:t>Chapter 6: Conclusion and Future Work</a:t>
            </a:r>
          </a:p>
        </p:txBody>
      </p:sp>
    </p:spTree>
    <p:extLst>
      <p:ext uri="{BB962C8B-B14F-4D97-AF65-F5344CB8AC3E}">
        <p14:creationId xmlns:p14="http://schemas.microsoft.com/office/powerpoint/2010/main" val="41037972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1: Introduction</a:t>
            </a:r>
            <a:endParaRPr dirty="0"/>
          </a:p>
        </p:txBody>
      </p:sp>
      <p:sp>
        <p:nvSpPr>
          <p:cNvPr id="3" name="Content Placeholder 2"/>
          <p:cNvSpPr>
            <a:spLocks noGrp="1"/>
          </p:cNvSpPr>
          <p:nvPr>
            <p:ph idx="1"/>
          </p:nvPr>
        </p:nvSpPr>
        <p:spPr/>
        <p:txBody>
          <a:bodyPr/>
          <a:lstStyle/>
          <a:p>
            <a:pPr marL="0" indent="0">
              <a:buNone/>
            </a:pPr>
            <a:r>
              <a:rPr lang="en-US" dirty="0"/>
              <a:t>Due to the lack of early symptoms in traditional diagnosis, childhood depression, which affects 2–8% of children globally, is frequently discovered later. However, AI allows for earlier detection through subtle behavioral signals</a:t>
            </a: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Problem Description, Thesis Contribution, and Project Objective 1/2</a:t>
            </a:r>
            <a:endParaRPr sz="3200" dirty="0"/>
          </a:p>
        </p:txBody>
      </p:sp>
      <p:sp>
        <p:nvSpPr>
          <p:cNvPr id="3" name="Content Placeholder 2"/>
          <p:cNvSpPr>
            <a:spLocks noGrp="1"/>
          </p:cNvSpPr>
          <p:nvPr>
            <p:ph idx="1"/>
          </p:nvPr>
        </p:nvSpPr>
        <p:spPr>
          <a:xfrm>
            <a:off x="827700" y="1929384"/>
            <a:ext cx="6711654" cy="4475897"/>
          </a:xfrm>
        </p:spPr>
        <p:txBody>
          <a:bodyPr>
            <a:normAutofit fontScale="70000" lnSpcReduction="20000"/>
          </a:bodyPr>
          <a:lstStyle/>
          <a:p>
            <a:pPr marL="0" indent="0">
              <a:buNone/>
            </a:pPr>
            <a:endParaRPr lang="en-US" dirty="0"/>
          </a:p>
          <a:p>
            <a:pPr marL="0" indent="0">
              <a:buNone/>
            </a:pPr>
            <a:r>
              <a:rPr lang="en-US" sz="2200" b="1" dirty="0"/>
              <a:t>Definition of the Problem </a:t>
            </a:r>
            <a:endParaRPr lang="en-US" sz="2200" dirty="0"/>
          </a:p>
          <a:p>
            <a:pPr marL="0" indent="0">
              <a:buNone/>
            </a:pPr>
            <a:r>
              <a:rPr lang="en-US" sz="2200" dirty="0"/>
              <a:t>Late-stage symptoms are used to make the diagnosis.</a:t>
            </a:r>
          </a:p>
          <a:p>
            <a:pPr marL="0" indent="0">
              <a:buNone/>
            </a:pPr>
            <a:r>
              <a:rPr lang="en-US" sz="2200" dirty="0"/>
              <a:t>Prediction based on early behavior is necessary.</a:t>
            </a:r>
          </a:p>
          <a:p>
            <a:pPr marL="0" indent="0">
              <a:buNone/>
            </a:pPr>
            <a:r>
              <a:rPr lang="en-US" sz="2200" dirty="0"/>
              <a:t>Complex patterns are captured by neural networks (LSTM, Transformer).</a:t>
            </a:r>
          </a:p>
          <a:p>
            <a:pPr marL="0" indent="0">
              <a:buNone/>
            </a:pPr>
            <a:r>
              <a:rPr lang="en-US" sz="2200" dirty="0"/>
              <a:t>Data scarcity, low transparency, and multimodal integration are challenges.</a:t>
            </a:r>
          </a:p>
          <a:p>
            <a:pPr marL="0" indent="0">
              <a:buNone/>
            </a:pPr>
            <a:endParaRPr lang="en-US" sz="2200" dirty="0"/>
          </a:p>
          <a:p>
            <a:pPr marL="0" indent="0">
              <a:buNone/>
            </a:pPr>
            <a:r>
              <a:rPr lang="en-US" sz="2200" b="1" dirty="0"/>
              <a:t>Contribution to the Thesis</a:t>
            </a:r>
            <a:endParaRPr lang="en-US" sz="2200" dirty="0"/>
          </a:p>
          <a:p>
            <a:pPr marL="0" indent="0">
              <a:buNone/>
            </a:pPr>
            <a:r>
              <a:rPr lang="en-US" sz="2200" dirty="0"/>
              <a:t>created models for GRU, LSTM, and Transformer.</a:t>
            </a:r>
          </a:p>
          <a:p>
            <a:pPr marL="0" indent="0">
              <a:buNone/>
            </a:pPr>
            <a:r>
              <a:rPr lang="en-US" sz="2200" dirty="0"/>
              <a:t>the emphasis on predicting the risk of depression early on.</a:t>
            </a:r>
          </a:p>
          <a:p>
            <a:pPr marL="0" indent="0">
              <a:buNone/>
            </a:pPr>
            <a:r>
              <a:rPr lang="en-US" sz="2200" dirty="0"/>
              <a:t>Explainable AI that is integrated (SHAP, Attention).</a:t>
            </a:r>
          </a:p>
          <a:p>
            <a:pPr marL="0" indent="0">
              <a:buNone/>
            </a:pPr>
            <a:r>
              <a:rPr lang="en-US" sz="2200" dirty="0"/>
              <a:t>merged several real-world datasets.</a:t>
            </a:r>
          </a:p>
          <a:p>
            <a:pPr marL="0" indent="0">
              <a:buNone/>
            </a:pPr>
            <a:r>
              <a:rPr lang="en-US" sz="2200" dirty="0"/>
              <a:t>created an end-to-end AI system that is repeatable.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DAE75-2BB5-1A6D-1689-52BF878EB30F}"/>
              </a:ext>
            </a:extLst>
          </p:cNvPr>
          <p:cNvSpPr>
            <a:spLocks noGrp="1"/>
          </p:cNvSpPr>
          <p:nvPr>
            <p:ph type="title"/>
          </p:nvPr>
        </p:nvSpPr>
        <p:spPr/>
        <p:txBody>
          <a:bodyPr/>
          <a:lstStyle/>
          <a:p>
            <a:r>
              <a:rPr lang="en-US" sz="3200" dirty="0"/>
              <a:t>Problem Description, Thesis Contribution, and Project Objective 2/2</a:t>
            </a:r>
          </a:p>
        </p:txBody>
      </p:sp>
      <p:sp>
        <p:nvSpPr>
          <p:cNvPr id="3" name="Content Placeholder 2">
            <a:extLst>
              <a:ext uri="{FF2B5EF4-FFF2-40B4-BE49-F238E27FC236}">
                <a16:creationId xmlns:a16="http://schemas.microsoft.com/office/drawing/2014/main" id="{F3BE419F-3F7E-4BA3-431E-776CC80BDB33}"/>
              </a:ext>
            </a:extLst>
          </p:cNvPr>
          <p:cNvSpPr>
            <a:spLocks noGrp="1"/>
          </p:cNvSpPr>
          <p:nvPr>
            <p:ph idx="1"/>
          </p:nvPr>
        </p:nvSpPr>
        <p:spPr/>
        <p:txBody>
          <a:bodyPr>
            <a:normAutofit fontScale="85000" lnSpcReduction="20000"/>
          </a:bodyPr>
          <a:lstStyle/>
          <a:p>
            <a:r>
              <a:rPr lang="en-US" b="1" dirty="0"/>
              <a:t>The project's goal</a:t>
            </a:r>
          </a:p>
          <a:p>
            <a:r>
              <a:rPr lang="en-US" dirty="0"/>
              <a:t>Create an AI-powered system that uses behavioral and psychological data to predict childhood depression early.</a:t>
            </a:r>
          </a:p>
          <a:p>
            <a:endParaRPr lang="en-US" dirty="0"/>
          </a:p>
          <a:p>
            <a:r>
              <a:rPr lang="en-US" b="1" dirty="0"/>
              <a:t>Goals</a:t>
            </a:r>
          </a:p>
          <a:p>
            <a:r>
              <a:rPr lang="en-US" dirty="0"/>
              <a:t>High accuracy of predictions</a:t>
            </a:r>
          </a:p>
          <a:p>
            <a:r>
              <a:rPr lang="en-US" dirty="0"/>
              <a:t>Interpretable results</a:t>
            </a:r>
          </a:p>
          <a:p>
            <a:r>
              <a:rPr lang="en-US" dirty="0"/>
              <a:t>Scalable in many situations and datasets</a:t>
            </a:r>
          </a:p>
          <a:p>
            <a:r>
              <a:rPr lang="en-US" dirty="0"/>
              <a:t>Formulation of Problems</a:t>
            </a:r>
          </a:p>
          <a:p>
            <a:endParaRPr lang="en-US" dirty="0"/>
          </a:p>
          <a:p>
            <a:r>
              <a:rPr lang="en-US" b="1" dirty="0"/>
              <a:t>Technical Objects </a:t>
            </a:r>
          </a:p>
          <a:p>
            <a:r>
              <a:rPr lang="en-US" b="1" dirty="0"/>
              <a:t>Primarily</a:t>
            </a:r>
            <a:r>
              <a:rPr lang="en-US" dirty="0"/>
              <a:t>: predicted by a REGRESSION task</a:t>
            </a:r>
          </a:p>
          <a:p>
            <a:r>
              <a:rPr lang="en-US" b="1" dirty="0"/>
              <a:t>Secondary</a:t>
            </a:r>
            <a:r>
              <a:rPr lang="en-US" dirty="0"/>
              <a:t>: classification for clinical interpretation</a:t>
            </a:r>
          </a:p>
        </p:txBody>
      </p:sp>
    </p:spTree>
    <p:extLst>
      <p:ext uri="{BB962C8B-B14F-4D97-AF65-F5344CB8AC3E}">
        <p14:creationId xmlns:p14="http://schemas.microsoft.com/office/powerpoint/2010/main" val="3553542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17EE67-16C2-21CE-D326-F532B2379BDD}"/>
              </a:ext>
            </a:extLst>
          </p:cNvPr>
          <p:cNvSpPr>
            <a:spLocks noGrp="1"/>
          </p:cNvSpPr>
          <p:nvPr>
            <p:ph type="title"/>
          </p:nvPr>
        </p:nvSpPr>
        <p:spPr/>
        <p:txBody>
          <a:bodyPr/>
          <a:lstStyle/>
          <a:p>
            <a:r>
              <a:rPr lang="en-US" dirty="0"/>
              <a:t>1.4 Thesis Pipeline</a:t>
            </a:r>
          </a:p>
        </p:txBody>
      </p:sp>
      <p:pic>
        <p:nvPicPr>
          <p:cNvPr id="5" name="Content Placeholder 4" descr="A diagram of a process of writing&#10;&#10;AI-generated content may be incorrect.">
            <a:extLst>
              <a:ext uri="{FF2B5EF4-FFF2-40B4-BE49-F238E27FC236}">
                <a16:creationId xmlns:a16="http://schemas.microsoft.com/office/drawing/2014/main" id="{0DFD95BE-FBA2-1659-40F6-154F29FAE568}"/>
              </a:ext>
            </a:extLst>
          </p:cNvPr>
          <p:cNvPicPr>
            <a:picLocks noGrp="1" noChangeAspect="1"/>
          </p:cNvPicPr>
          <p:nvPr>
            <p:ph idx="1"/>
          </p:nvPr>
        </p:nvPicPr>
        <p:blipFill>
          <a:blip r:embed="rId2"/>
          <a:stretch>
            <a:fillRect/>
          </a:stretch>
        </p:blipFill>
        <p:spPr>
          <a:xfrm>
            <a:off x="872469" y="1853248"/>
            <a:ext cx="7055380" cy="43951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6668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54A02-C4F8-8D61-6258-C25B1EBD5AB6}"/>
              </a:ext>
            </a:extLst>
          </p:cNvPr>
          <p:cNvSpPr>
            <a:spLocks noGrp="1"/>
          </p:cNvSpPr>
          <p:nvPr>
            <p:ph type="title"/>
          </p:nvPr>
        </p:nvSpPr>
        <p:spPr/>
        <p:txBody>
          <a:bodyPr/>
          <a:lstStyle/>
          <a:p>
            <a:r>
              <a:rPr lang="en-US" dirty="0"/>
              <a:t>Chapter 2 Overview</a:t>
            </a:r>
          </a:p>
        </p:txBody>
      </p:sp>
      <p:sp>
        <p:nvSpPr>
          <p:cNvPr id="3" name="Content Placeholder 2">
            <a:extLst>
              <a:ext uri="{FF2B5EF4-FFF2-40B4-BE49-F238E27FC236}">
                <a16:creationId xmlns:a16="http://schemas.microsoft.com/office/drawing/2014/main" id="{2C42B179-D5CE-9828-779B-BF6108973F56}"/>
              </a:ext>
            </a:extLst>
          </p:cNvPr>
          <p:cNvSpPr>
            <a:spLocks noGrp="1"/>
          </p:cNvSpPr>
          <p:nvPr>
            <p:ph idx="1"/>
          </p:nvPr>
        </p:nvSpPr>
        <p:spPr/>
        <p:txBody>
          <a:bodyPr>
            <a:normAutofit fontScale="92500" lnSpcReduction="20000"/>
          </a:bodyPr>
          <a:lstStyle/>
          <a:p>
            <a:r>
              <a:rPr lang="en-US" dirty="0"/>
              <a:t>By examining behavioral patterns, AI systems make it possible to identify childhood depression early.</a:t>
            </a:r>
          </a:p>
          <a:p>
            <a:endParaRPr lang="en-US" dirty="0"/>
          </a:p>
          <a:p>
            <a:r>
              <a:rPr lang="en-US" dirty="0"/>
              <a:t>Complex temporal behaviors are captured by sophisticated models (LSTM, Transformer, hybrid architectures).</a:t>
            </a:r>
          </a:p>
          <a:p>
            <a:endParaRPr lang="en-US" dirty="0"/>
          </a:p>
          <a:p>
            <a:r>
              <a:rPr lang="en-US" dirty="0"/>
              <a:t>Important behavioral extracted indicators consist of:</a:t>
            </a:r>
          </a:p>
          <a:p>
            <a:r>
              <a:rPr lang="en-US" dirty="0"/>
              <a:t>Unstable emotions</a:t>
            </a:r>
          </a:p>
          <a:p>
            <a:r>
              <a:rPr lang="en-US" dirty="0"/>
              <a:t>Disengagement from society</a:t>
            </a:r>
          </a:p>
          <a:p>
            <a:r>
              <a:rPr lang="en-US" dirty="0"/>
              <a:t>Unusual sleep habits</a:t>
            </a:r>
          </a:p>
          <a:p>
            <a:r>
              <a:rPr lang="en-US" dirty="0"/>
              <a:t>Clinical adoption and trust are increased by explainable AI.</a:t>
            </a:r>
          </a:p>
        </p:txBody>
      </p:sp>
    </p:spTree>
    <p:extLst>
      <p:ext uri="{BB962C8B-B14F-4D97-AF65-F5344CB8AC3E}">
        <p14:creationId xmlns:p14="http://schemas.microsoft.com/office/powerpoint/2010/main" val="2040849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F5654-4D8E-B158-8496-0100F10EB509}"/>
              </a:ext>
            </a:extLst>
          </p:cNvPr>
          <p:cNvSpPr>
            <a:spLocks noGrp="1"/>
          </p:cNvSpPr>
          <p:nvPr>
            <p:ph type="title"/>
          </p:nvPr>
        </p:nvSpPr>
        <p:spPr/>
        <p:txBody>
          <a:bodyPr/>
          <a:lstStyle/>
          <a:p>
            <a:r>
              <a:rPr lang="en-US" dirty="0"/>
              <a:t>2.1 Models and Learning Approaches</a:t>
            </a:r>
          </a:p>
        </p:txBody>
      </p:sp>
      <p:sp>
        <p:nvSpPr>
          <p:cNvPr id="3" name="Content Placeholder 2">
            <a:extLst>
              <a:ext uri="{FF2B5EF4-FFF2-40B4-BE49-F238E27FC236}">
                <a16:creationId xmlns:a16="http://schemas.microsoft.com/office/drawing/2014/main" id="{7FAC6278-E5AE-2FE0-A066-79EC424F0DCB}"/>
              </a:ext>
            </a:extLst>
          </p:cNvPr>
          <p:cNvSpPr>
            <a:spLocks noGrp="1"/>
          </p:cNvSpPr>
          <p:nvPr>
            <p:ph idx="1"/>
          </p:nvPr>
        </p:nvSpPr>
        <p:spPr/>
        <p:txBody>
          <a:bodyPr>
            <a:normAutofit fontScale="85000" lnSpcReduction="20000"/>
          </a:bodyPr>
          <a:lstStyle/>
          <a:p>
            <a:r>
              <a:rPr lang="en-US" b="1" dirty="0"/>
              <a:t>Traditional Machine Learning</a:t>
            </a:r>
            <a:endParaRPr lang="en-US" dirty="0"/>
          </a:p>
          <a:p>
            <a:r>
              <a:rPr lang="en-US" dirty="0"/>
              <a:t>Naïve Bayes, Random Forest, SVM, KNN, and Decision Trees</a:t>
            </a:r>
          </a:p>
          <a:p>
            <a:r>
              <a:rPr lang="en-US" dirty="0"/>
              <a:t>Strengths: Easy to understand and straightforward</a:t>
            </a:r>
          </a:p>
          <a:p>
            <a:r>
              <a:rPr lang="en-US" dirty="0"/>
              <a:t>Limitations: Inadequate multimodal support and poor temporal modeling</a:t>
            </a:r>
          </a:p>
          <a:p>
            <a:endParaRPr lang="en-US" dirty="0"/>
          </a:p>
          <a:p>
            <a:r>
              <a:rPr lang="en-US" b="1" dirty="0"/>
              <a:t>Models of Deep Learning</a:t>
            </a:r>
            <a:endParaRPr lang="en-US" dirty="0"/>
          </a:p>
          <a:p>
            <a:r>
              <a:rPr lang="en-US" dirty="0"/>
              <a:t>Sequential behavioral patterns with LSTM</a:t>
            </a:r>
          </a:p>
          <a:p>
            <a:r>
              <a:rPr lang="en-US" dirty="0"/>
              <a:t>Transformers for intricate multimodal information</a:t>
            </a:r>
          </a:p>
          <a:p>
            <a:endParaRPr lang="en-US" dirty="0"/>
          </a:p>
          <a:p>
            <a:r>
              <a:rPr lang="en-US" dirty="0"/>
              <a:t>In terms of accuracy and pattern identification, deep learning performs better than standard machine learning.</a:t>
            </a:r>
          </a:p>
          <a:p>
            <a:endParaRPr lang="en-US" dirty="0"/>
          </a:p>
        </p:txBody>
      </p:sp>
    </p:spTree>
    <p:extLst>
      <p:ext uri="{BB962C8B-B14F-4D97-AF65-F5344CB8AC3E}">
        <p14:creationId xmlns:p14="http://schemas.microsoft.com/office/powerpoint/2010/main" val="35266727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0E05B-1857-7C12-5669-9A0F53F2EB3C}"/>
              </a:ext>
            </a:extLst>
          </p:cNvPr>
          <p:cNvSpPr>
            <a:spLocks noGrp="1"/>
          </p:cNvSpPr>
          <p:nvPr>
            <p:ph type="title"/>
          </p:nvPr>
        </p:nvSpPr>
        <p:spPr/>
        <p:txBody>
          <a:bodyPr/>
          <a:lstStyle/>
          <a:p>
            <a:r>
              <a:rPr lang="en-US" dirty="0"/>
              <a:t>2.2 Datasets and Preprocessing</a:t>
            </a:r>
          </a:p>
        </p:txBody>
      </p:sp>
      <p:sp>
        <p:nvSpPr>
          <p:cNvPr id="3" name="Content Placeholder 2">
            <a:extLst>
              <a:ext uri="{FF2B5EF4-FFF2-40B4-BE49-F238E27FC236}">
                <a16:creationId xmlns:a16="http://schemas.microsoft.com/office/drawing/2014/main" id="{8938A696-9FCC-A6BC-FCA5-BA160D6FAB97}"/>
              </a:ext>
            </a:extLst>
          </p:cNvPr>
          <p:cNvSpPr>
            <a:spLocks noGrp="1"/>
          </p:cNvSpPr>
          <p:nvPr>
            <p:ph idx="1"/>
          </p:nvPr>
        </p:nvSpPr>
        <p:spPr/>
        <p:txBody>
          <a:bodyPr>
            <a:normAutofit fontScale="92500" lnSpcReduction="10000"/>
          </a:bodyPr>
          <a:lstStyle/>
          <a:p>
            <a:r>
              <a:rPr lang="en-US" b="1" dirty="0"/>
              <a:t>Used Datasets</a:t>
            </a:r>
          </a:p>
          <a:p>
            <a:endParaRPr lang="en-US" dirty="0"/>
          </a:p>
          <a:p>
            <a:r>
              <a:rPr lang="en-US" dirty="0"/>
              <a:t>Kaggle's Student Depression Dataset</a:t>
            </a:r>
          </a:p>
          <a:p>
            <a:r>
              <a:rPr lang="en-US" dirty="0"/>
              <a:t>DASS-21 Mental Health Dataset MHP Stress, Anxiety, and Depression Dataset</a:t>
            </a:r>
          </a:p>
          <a:p>
            <a:endParaRPr lang="en-US" dirty="0"/>
          </a:p>
          <a:p>
            <a:r>
              <a:rPr lang="en-US" b="1" dirty="0"/>
              <a:t>Pipeline for Preprocessing</a:t>
            </a:r>
          </a:p>
          <a:p>
            <a:endParaRPr lang="en-US" dirty="0"/>
          </a:p>
          <a:p>
            <a:r>
              <a:rPr lang="en-US" dirty="0"/>
              <a:t>Cleaning and imputation of data</a:t>
            </a:r>
          </a:p>
          <a:p>
            <a:r>
              <a:rPr lang="en-US" dirty="0"/>
              <a:t>Normalization and encoding</a:t>
            </a:r>
          </a:p>
          <a:p>
            <a:r>
              <a:rPr lang="en-US" dirty="0"/>
              <a:t>SMOTE for unequal class distribution</a:t>
            </a:r>
          </a:p>
        </p:txBody>
      </p:sp>
    </p:spTree>
    <p:extLst>
      <p:ext uri="{BB962C8B-B14F-4D97-AF65-F5344CB8AC3E}">
        <p14:creationId xmlns:p14="http://schemas.microsoft.com/office/powerpoint/2010/main" val="2439255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2BC77-B191-44A4-51CB-AA1CF40D0C24}"/>
              </a:ext>
            </a:extLst>
          </p:cNvPr>
          <p:cNvSpPr>
            <a:spLocks noGrp="1"/>
          </p:cNvSpPr>
          <p:nvPr>
            <p:ph type="title"/>
          </p:nvPr>
        </p:nvSpPr>
        <p:spPr/>
        <p:txBody>
          <a:bodyPr/>
          <a:lstStyle/>
          <a:p>
            <a:r>
              <a:rPr lang="en-US" dirty="0"/>
              <a:t>CHAPTER 3 — RELATED WORK</a:t>
            </a:r>
          </a:p>
        </p:txBody>
      </p:sp>
      <p:sp>
        <p:nvSpPr>
          <p:cNvPr id="3" name="Content Placeholder 2">
            <a:extLst>
              <a:ext uri="{FF2B5EF4-FFF2-40B4-BE49-F238E27FC236}">
                <a16:creationId xmlns:a16="http://schemas.microsoft.com/office/drawing/2014/main" id="{30FADAA5-C4D1-F3AE-8B28-F243568198A6}"/>
              </a:ext>
            </a:extLst>
          </p:cNvPr>
          <p:cNvSpPr>
            <a:spLocks noGrp="1"/>
          </p:cNvSpPr>
          <p:nvPr>
            <p:ph idx="1"/>
          </p:nvPr>
        </p:nvSpPr>
        <p:spPr/>
        <p:txBody>
          <a:bodyPr/>
          <a:lstStyle/>
          <a:p>
            <a:r>
              <a:rPr lang="en-US" dirty="0"/>
              <a:t>Important studies on deep learning and machine learning models for depression prediction are reviewed in this chapter.</a:t>
            </a:r>
          </a:p>
        </p:txBody>
      </p:sp>
    </p:spTree>
    <p:extLst>
      <p:ext uri="{BB962C8B-B14F-4D97-AF65-F5344CB8AC3E}">
        <p14:creationId xmlns:p14="http://schemas.microsoft.com/office/powerpoint/2010/main" val="10508041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E3E05-2408-DD3F-86BD-55876F39A12F}"/>
              </a:ext>
            </a:extLst>
          </p:cNvPr>
          <p:cNvSpPr>
            <a:spLocks noGrp="1"/>
          </p:cNvSpPr>
          <p:nvPr>
            <p:ph type="title"/>
          </p:nvPr>
        </p:nvSpPr>
        <p:spPr/>
        <p:txBody>
          <a:bodyPr/>
          <a:lstStyle/>
          <a:p>
            <a:r>
              <a:rPr lang="en-US" dirty="0"/>
              <a:t>3.1 Related Work (Summary)</a:t>
            </a:r>
          </a:p>
        </p:txBody>
      </p:sp>
      <p:sp>
        <p:nvSpPr>
          <p:cNvPr id="3" name="Content Placeholder 2">
            <a:extLst>
              <a:ext uri="{FF2B5EF4-FFF2-40B4-BE49-F238E27FC236}">
                <a16:creationId xmlns:a16="http://schemas.microsoft.com/office/drawing/2014/main" id="{00C4C0DD-E452-0989-72EE-338C0FEB9C46}"/>
              </a:ext>
            </a:extLst>
          </p:cNvPr>
          <p:cNvSpPr>
            <a:spLocks noGrp="1"/>
          </p:cNvSpPr>
          <p:nvPr>
            <p:ph idx="1"/>
          </p:nvPr>
        </p:nvSpPr>
        <p:spPr/>
        <p:txBody>
          <a:bodyPr/>
          <a:lstStyle/>
          <a:p>
            <a:endParaRPr lang="en-US" dirty="0"/>
          </a:p>
          <a:p>
            <a:r>
              <a:rPr lang="en-US" dirty="0"/>
              <a:t>64–85% accuracy in classical machine learning</a:t>
            </a:r>
            <a:br>
              <a:rPr lang="en-US" dirty="0"/>
            </a:br>
            <a:endParaRPr lang="en-US" dirty="0"/>
          </a:p>
          <a:p>
            <a:r>
              <a:rPr lang="en-US" dirty="0"/>
              <a:t>88–93% accuracy in deep learning</a:t>
            </a:r>
            <a:br>
              <a:rPr lang="en-US" dirty="0"/>
            </a:br>
            <a:endParaRPr lang="en-US" dirty="0"/>
          </a:p>
          <a:p>
            <a:r>
              <a:rPr lang="en-US" dirty="0"/>
              <a:t>CNNs, LSTM, and Transformers are the best models.</a:t>
            </a:r>
            <a:br>
              <a:rPr lang="en-US" dirty="0"/>
            </a:br>
            <a:endParaRPr lang="en-US" dirty="0"/>
          </a:p>
          <a:p>
            <a:r>
              <a:rPr lang="en-US" dirty="0"/>
              <a:t>Weak explainability is a limitation.</a:t>
            </a:r>
          </a:p>
          <a:p>
            <a:endParaRPr lang="en-US" dirty="0"/>
          </a:p>
        </p:txBody>
      </p:sp>
    </p:spTree>
    <p:extLst>
      <p:ext uri="{BB962C8B-B14F-4D97-AF65-F5344CB8AC3E}">
        <p14:creationId xmlns:p14="http://schemas.microsoft.com/office/powerpoint/2010/main" val="2541895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B8F53-3DA6-C699-770C-38807E19E2CA}"/>
              </a:ext>
            </a:extLst>
          </p:cNvPr>
          <p:cNvSpPr>
            <a:spLocks noGrp="1"/>
          </p:cNvSpPr>
          <p:nvPr>
            <p:ph type="title"/>
          </p:nvPr>
        </p:nvSpPr>
        <p:spPr/>
        <p:txBody>
          <a:bodyPr>
            <a:normAutofit/>
          </a:bodyPr>
          <a:lstStyle/>
          <a:p>
            <a:r>
              <a:rPr lang="en-US" dirty="0"/>
              <a:t>Summary of Literature Review Findings</a:t>
            </a:r>
          </a:p>
        </p:txBody>
      </p:sp>
      <p:sp>
        <p:nvSpPr>
          <p:cNvPr id="3" name="Content Placeholder 2">
            <a:extLst>
              <a:ext uri="{FF2B5EF4-FFF2-40B4-BE49-F238E27FC236}">
                <a16:creationId xmlns:a16="http://schemas.microsoft.com/office/drawing/2014/main" id="{B3344198-C970-25D1-4678-C5B1748C2250}"/>
              </a:ext>
            </a:extLst>
          </p:cNvPr>
          <p:cNvSpPr>
            <a:spLocks noGrp="1"/>
          </p:cNvSpPr>
          <p:nvPr>
            <p:ph idx="1"/>
          </p:nvPr>
        </p:nvSpPr>
        <p:spPr/>
        <p:txBody>
          <a:bodyPr>
            <a:normAutofit/>
          </a:bodyPr>
          <a:lstStyle/>
          <a:p>
            <a:r>
              <a:rPr lang="en-US" dirty="0"/>
              <a:t>Key Insights</a:t>
            </a:r>
            <a:br>
              <a:rPr lang="en-US" dirty="0"/>
            </a:br>
            <a:br>
              <a:rPr lang="en-US" dirty="0"/>
            </a:br>
            <a:r>
              <a:rPr lang="en-US" sz="1800" dirty="0"/>
              <a:t>While traditional machine learning is still useful for simpler and structured datasets, deep learning models consistently attain the highest accuracy in depression identification. Prominent designs that perform better include Graph Transformers (~93%), CNNs (~91%), and HAN models (~90%). A strong and dependable framework for depression identification is produced by fusing the interpretability of machine learning with the predictive capability of deep learning.</a:t>
            </a:r>
            <a:br>
              <a:rPr lang="en-US" dirty="0"/>
            </a:br>
            <a:endParaRPr lang="en-US" dirty="0"/>
          </a:p>
        </p:txBody>
      </p:sp>
    </p:spTree>
    <p:extLst>
      <p:ext uri="{BB962C8B-B14F-4D97-AF65-F5344CB8AC3E}">
        <p14:creationId xmlns:p14="http://schemas.microsoft.com/office/powerpoint/2010/main" val="2176976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CFCEF-487E-0A60-3934-ED2880ABE3F0}"/>
              </a:ext>
            </a:extLst>
          </p:cNvPr>
          <p:cNvSpPr>
            <a:spLocks noGrp="1"/>
          </p:cNvSpPr>
          <p:nvPr>
            <p:ph type="title"/>
          </p:nvPr>
        </p:nvSpPr>
        <p:spPr/>
        <p:txBody>
          <a:bodyPr/>
          <a:lstStyle/>
          <a:p>
            <a:r>
              <a:rPr lang="en-US" dirty="0"/>
              <a:t>Summary of Literature</a:t>
            </a:r>
          </a:p>
        </p:txBody>
      </p:sp>
      <p:graphicFrame>
        <p:nvGraphicFramePr>
          <p:cNvPr id="4" name="Content Placeholder 3">
            <a:extLst>
              <a:ext uri="{FF2B5EF4-FFF2-40B4-BE49-F238E27FC236}">
                <a16:creationId xmlns:a16="http://schemas.microsoft.com/office/drawing/2014/main" id="{AB318557-A6A1-6E4E-685F-F9CD992405C1}"/>
              </a:ext>
            </a:extLst>
          </p:cNvPr>
          <p:cNvGraphicFramePr>
            <a:graphicFrameLocks noGrp="1"/>
          </p:cNvGraphicFramePr>
          <p:nvPr>
            <p:ph idx="1"/>
            <p:extLst>
              <p:ext uri="{D42A27DB-BD31-4B8C-83A1-F6EECF244321}">
                <p14:modId xmlns:p14="http://schemas.microsoft.com/office/powerpoint/2010/main" val="1492078305"/>
              </p:ext>
            </p:extLst>
          </p:nvPr>
        </p:nvGraphicFramePr>
        <p:xfrm>
          <a:off x="758952" y="1348616"/>
          <a:ext cx="7717536" cy="5079620"/>
        </p:xfrm>
        <a:graphic>
          <a:graphicData uri="http://schemas.openxmlformats.org/drawingml/2006/table">
            <a:tbl>
              <a:tblPr/>
              <a:tblGrid>
                <a:gridCol w="2572512">
                  <a:extLst>
                    <a:ext uri="{9D8B030D-6E8A-4147-A177-3AD203B41FA5}">
                      <a16:colId xmlns:a16="http://schemas.microsoft.com/office/drawing/2014/main" val="1062363138"/>
                    </a:ext>
                  </a:extLst>
                </a:gridCol>
                <a:gridCol w="2572512">
                  <a:extLst>
                    <a:ext uri="{9D8B030D-6E8A-4147-A177-3AD203B41FA5}">
                      <a16:colId xmlns:a16="http://schemas.microsoft.com/office/drawing/2014/main" val="2270204462"/>
                    </a:ext>
                  </a:extLst>
                </a:gridCol>
                <a:gridCol w="2572512">
                  <a:extLst>
                    <a:ext uri="{9D8B030D-6E8A-4147-A177-3AD203B41FA5}">
                      <a16:colId xmlns:a16="http://schemas.microsoft.com/office/drawing/2014/main" val="2159685751"/>
                    </a:ext>
                  </a:extLst>
                </a:gridCol>
              </a:tblGrid>
              <a:tr h="268503">
                <a:tc>
                  <a:txBody>
                    <a:bodyPr/>
                    <a:lstStyle/>
                    <a:p>
                      <a:pPr>
                        <a:buNone/>
                      </a:pPr>
                      <a:r>
                        <a:rPr lang="en-US" sz="1200" b="1"/>
                        <a:t>Research Focus</a:t>
                      </a:r>
                      <a:endParaRPr lang="en-US" sz="1200"/>
                    </a:p>
                  </a:txBody>
                  <a:tcPr marL="58779" marR="58779" marT="29389" marB="29389" anchor="ctr">
                    <a:lnL>
                      <a:noFill/>
                    </a:lnL>
                    <a:lnR>
                      <a:noFill/>
                    </a:lnR>
                    <a:lnT>
                      <a:noFill/>
                    </a:lnT>
                    <a:lnB>
                      <a:noFill/>
                    </a:lnB>
                    <a:noFill/>
                  </a:tcPr>
                </a:tc>
                <a:tc>
                  <a:txBody>
                    <a:bodyPr/>
                    <a:lstStyle/>
                    <a:p>
                      <a:pPr>
                        <a:buNone/>
                      </a:pPr>
                      <a:r>
                        <a:rPr lang="en-US" sz="1200" b="1"/>
                        <a:t>Approach / Models</a:t>
                      </a:r>
                      <a:endParaRPr lang="en-US" sz="1200"/>
                    </a:p>
                  </a:txBody>
                  <a:tcPr marL="58779" marR="58779" marT="29389" marB="29389" anchor="ctr">
                    <a:lnL>
                      <a:noFill/>
                    </a:lnL>
                    <a:lnR>
                      <a:noFill/>
                    </a:lnR>
                    <a:lnT>
                      <a:noFill/>
                    </a:lnT>
                    <a:lnB>
                      <a:noFill/>
                    </a:lnB>
                    <a:noFill/>
                  </a:tcPr>
                </a:tc>
                <a:tc>
                  <a:txBody>
                    <a:bodyPr/>
                    <a:lstStyle/>
                    <a:p>
                      <a:pPr>
                        <a:buNone/>
                      </a:pPr>
                      <a:r>
                        <a:rPr lang="en-US" sz="1200" b="1"/>
                        <a:t>Accuracy (Approx.)</a:t>
                      </a:r>
                      <a:endParaRPr lang="en-US" sz="1200"/>
                    </a:p>
                  </a:txBody>
                  <a:tcPr marL="58779" marR="58779" marT="29389" marB="29389" anchor="ctr">
                    <a:lnL>
                      <a:noFill/>
                    </a:lnL>
                    <a:lnR>
                      <a:noFill/>
                    </a:lnR>
                    <a:lnT>
                      <a:noFill/>
                    </a:lnT>
                    <a:lnB>
                      <a:noFill/>
                    </a:lnB>
                    <a:noFill/>
                  </a:tcPr>
                </a:tc>
                <a:extLst>
                  <a:ext uri="{0D108BD9-81ED-4DB2-BD59-A6C34878D82A}">
                    <a16:rowId xmlns:a16="http://schemas.microsoft.com/office/drawing/2014/main" val="127177085"/>
                  </a:ext>
                </a:extLst>
              </a:tr>
              <a:tr h="457157">
                <a:tc>
                  <a:txBody>
                    <a:bodyPr/>
                    <a:lstStyle/>
                    <a:p>
                      <a:pPr>
                        <a:buNone/>
                      </a:pPr>
                      <a:r>
                        <a:rPr lang="en-US" sz="1200"/>
                        <a:t>Adolescent Depression &amp; Anxiety</a:t>
                      </a:r>
                    </a:p>
                  </a:txBody>
                  <a:tcPr marL="58779" marR="58779" marT="29389" marB="29389" anchor="ctr">
                    <a:lnL>
                      <a:noFill/>
                    </a:lnL>
                    <a:lnR>
                      <a:noFill/>
                    </a:lnR>
                    <a:lnT>
                      <a:noFill/>
                    </a:lnT>
                    <a:lnB>
                      <a:noFill/>
                    </a:lnB>
                    <a:noFill/>
                  </a:tcPr>
                </a:tc>
                <a:tc>
                  <a:txBody>
                    <a:bodyPr/>
                    <a:lstStyle/>
                    <a:p>
                      <a:pPr>
                        <a:buNone/>
                      </a:pPr>
                      <a:r>
                        <a:rPr lang="en-US" sz="1200"/>
                        <a:t>ML — RF, LR</a:t>
                      </a:r>
                    </a:p>
                  </a:txBody>
                  <a:tcPr marL="58779" marR="58779" marT="29389" marB="29389" anchor="ctr">
                    <a:lnL>
                      <a:noFill/>
                    </a:lnL>
                    <a:lnR>
                      <a:noFill/>
                    </a:lnR>
                    <a:lnT>
                      <a:noFill/>
                    </a:lnT>
                    <a:lnB>
                      <a:noFill/>
                    </a:lnB>
                    <a:noFill/>
                  </a:tcPr>
                </a:tc>
                <a:tc>
                  <a:txBody>
                    <a:bodyPr/>
                    <a:lstStyle/>
                    <a:p>
                      <a:pPr>
                        <a:buNone/>
                      </a:pPr>
                      <a:r>
                        <a:rPr lang="en-US" sz="1200"/>
                        <a:t>RF: ~86% • LR: ~74–78%</a:t>
                      </a:r>
                    </a:p>
                  </a:txBody>
                  <a:tcPr marL="58779" marR="58779" marT="29389" marB="29389" anchor="ctr">
                    <a:lnL>
                      <a:noFill/>
                    </a:lnL>
                    <a:lnR>
                      <a:noFill/>
                    </a:lnR>
                    <a:lnT>
                      <a:noFill/>
                    </a:lnT>
                    <a:lnB>
                      <a:noFill/>
                    </a:lnB>
                    <a:noFill/>
                  </a:tcPr>
                </a:tc>
                <a:extLst>
                  <a:ext uri="{0D108BD9-81ED-4DB2-BD59-A6C34878D82A}">
                    <a16:rowId xmlns:a16="http://schemas.microsoft.com/office/drawing/2014/main" val="113736028"/>
                  </a:ext>
                </a:extLst>
              </a:tr>
              <a:tr h="457157">
                <a:tc>
                  <a:txBody>
                    <a:bodyPr/>
                    <a:lstStyle/>
                    <a:p>
                      <a:pPr>
                        <a:buNone/>
                      </a:pPr>
                      <a:r>
                        <a:rPr lang="en-US" sz="1200"/>
                        <a:t>Depression Risk via Brain Imaging</a:t>
                      </a:r>
                    </a:p>
                  </a:txBody>
                  <a:tcPr marL="58779" marR="58779" marT="29389" marB="29389" anchor="ctr">
                    <a:lnL>
                      <a:noFill/>
                    </a:lnL>
                    <a:lnR>
                      <a:noFill/>
                    </a:lnR>
                    <a:lnT>
                      <a:noFill/>
                    </a:lnT>
                    <a:lnB>
                      <a:noFill/>
                    </a:lnB>
                    <a:noFill/>
                  </a:tcPr>
                </a:tc>
                <a:tc>
                  <a:txBody>
                    <a:bodyPr/>
                    <a:lstStyle/>
                    <a:p>
                      <a:pPr>
                        <a:buNone/>
                      </a:pPr>
                      <a:r>
                        <a:rPr lang="en-US" sz="1200"/>
                        <a:t>ML &amp; NN — LR, NN</a:t>
                      </a:r>
                    </a:p>
                  </a:txBody>
                  <a:tcPr marL="58779" marR="58779" marT="29389" marB="29389" anchor="ctr">
                    <a:lnL>
                      <a:noFill/>
                    </a:lnL>
                    <a:lnR>
                      <a:noFill/>
                    </a:lnR>
                    <a:lnT>
                      <a:noFill/>
                    </a:lnT>
                    <a:lnB>
                      <a:noFill/>
                    </a:lnB>
                    <a:noFill/>
                  </a:tcPr>
                </a:tc>
                <a:tc>
                  <a:txBody>
                    <a:bodyPr/>
                    <a:lstStyle/>
                    <a:p>
                      <a:pPr>
                        <a:buNone/>
                      </a:pPr>
                      <a:r>
                        <a:rPr lang="en-US" sz="1200"/>
                        <a:t>LR: ~75–78% • NN: ~82–85%</a:t>
                      </a:r>
                    </a:p>
                  </a:txBody>
                  <a:tcPr marL="58779" marR="58779" marT="29389" marB="29389" anchor="ctr">
                    <a:lnL>
                      <a:noFill/>
                    </a:lnL>
                    <a:lnR>
                      <a:noFill/>
                    </a:lnR>
                    <a:lnT>
                      <a:noFill/>
                    </a:lnT>
                    <a:lnB>
                      <a:noFill/>
                    </a:lnB>
                    <a:noFill/>
                  </a:tcPr>
                </a:tc>
                <a:extLst>
                  <a:ext uri="{0D108BD9-81ED-4DB2-BD59-A6C34878D82A}">
                    <a16:rowId xmlns:a16="http://schemas.microsoft.com/office/drawing/2014/main" val="3917916325"/>
                  </a:ext>
                </a:extLst>
              </a:tr>
              <a:tr h="268503">
                <a:tc>
                  <a:txBody>
                    <a:bodyPr/>
                    <a:lstStyle/>
                    <a:p>
                      <a:pPr>
                        <a:buNone/>
                      </a:pPr>
                      <a:r>
                        <a:rPr lang="en-US" sz="1200"/>
                        <a:t>ALSPAC Longitudinal Study</a:t>
                      </a:r>
                    </a:p>
                  </a:txBody>
                  <a:tcPr marL="58779" marR="58779" marT="29389" marB="29389" anchor="ctr">
                    <a:lnL>
                      <a:noFill/>
                    </a:lnL>
                    <a:lnR>
                      <a:noFill/>
                    </a:lnR>
                    <a:lnT>
                      <a:noFill/>
                    </a:lnT>
                    <a:lnB>
                      <a:noFill/>
                    </a:lnB>
                    <a:noFill/>
                  </a:tcPr>
                </a:tc>
                <a:tc>
                  <a:txBody>
                    <a:bodyPr/>
                    <a:lstStyle/>
                    <a:p>
                      <a:pPr>
                        <a:buNone/>
                      </a:pPr>
                      <a:r>
                        <a:rPr lang="en-US" sz="1200" dirty="0"/>
                        <a:t>ML — GB, RF</a:t>
                      </a:r>
                    </a:p>
                  </a:txBody>
                  <a:tcPr marL="58779" marR="58779" marT="29389" marB="29389" anchor="ctr">
                    <a:lnL>
                      <a:noFill/>
                    </a:lnL>
                    <a:lnR>
                      <a:noFill/>
                    </a:lnR>
                    <a:lnT>
                      <a:noFill/>
                    </a:lnT>
                    <a:lnB>
                      <a:noFill/>
                    </a:lnB>
                    <a:noFill/>
                  </a:tcPr>
                </a:tc>
                <a:tc>
                  <a:txBody>
                    <a:bodyPr/>
                    <a:lstStyle/>
                    <a:p>
                      <a:pPr>
                        <a:buNone/>
                      </a:pPr>
                      <a:r>
                        <a:rPr lang="en-US" sz="1200"/>
                        <a:t>GB: ~64% • RF: ~66%</a:t>
                      </a:r>
                    </a:p>
                  </a:txBody>
                  <a:tcPr marL="58779" marR="58779" marT="29389" marB="29389" anchor="ctr">
                    <a:lnL>
                      <a:noFill/>
                    </a:lnL>
                    <a:lnR>
                      <a:noFill/>
                    </a:lnR>
                    <a:lnT>
                      <a:noFill/>
                    </a:lnT>
                    <a:lnB>
                      <a:noFill/>
                    </a:lnB>
                    <a:noFill/>
                  </a:tcPr>
                </a:tc>
                <a:extLst>
                  <a:ext uri="{0D108BD9-81ED-4DB2-BD59-A6C34878D82A}">
                    <a16:rowId xmlns:a16="http://schemas.microsoft.com/office/drawing/2014/main" val="2758553832"/>
                  </a:ext>
                </a:extLst>
              </a:tr>
              <a:tr h="457157">
                <a:tc>
                  <a:txBody>
                    <a:bodyPr/>
                    <a:lstStyle/>
                    <a:p>
                      <a:pPr>
                        <a:buNone/>
                      </a:pPr>
                      <a:r>
                        <a:rPr lang="en-US" sz="1200"/>
                        <a:t>Australian Youth Depression Risk</a:t>
                      </a:r>
                    </a:p>
                  </a:txBody>
                  <a:tcPr marL="58779" marR="58779" marT="29389" marB="29389" anchor="ctr">
                    <a:lnL>
                      <a:noFill/>
                    </a:lnL>
                    <a:lnR>
                      <a:noFill/>
                    </a:lnR>
                    <a:lnT>
                      <a:noFill/>
                    </a:lnT>
                    <a:lnB>
                      <a:noFill/>
                    </a:lnB>
                    <a:noFill/>
                  </a:tcPr>
                </a:tc>
                <a:tc>
                  <a:txBody>
                    <a:bodyPr/>
                    <a:lstStyle/>
                    <a:p>
                      <a:pPr>
                        <a:buNone/>
                      </a:pPr>
                      <a:r>
                        <a:rPr lang="en-US" sz="1200"/>
                        <a:t>ML — DT, RF</a:t>
                      </a:r>
                    </a:p>
                  </a:txBody>
                  <a:tcPr marL="58779" marR="58779" marT="29389" marB="29389" anchor="ctr">
                    <a:lnL>
                      <a:noFill/>
                    </a:lnL>
                    <a:lnR>
                      <a:noFill/>
                    </a:lnR>
                    <a:lnT>
                      <a:noFill/>
                    </a:lnT>
                    <a:lnB>
                      <a:noFill/>
                    </a:lnB>
                    <a:noFill/>
                  </a:tcPr>
                </a:tc>
                <a:tc>
                  <a:txBody>
                    <a:bodyPr/>
                    <a:lstStyle/>
                    <a:p>
                      <a:pPr>
                        <a:buNone/>
                      </a:pPr>
                      <a:r>
                        <a:rPr lang="en-US" sz="1200"/>
                        <a:t>DT: ~68% • RF: ~72%</a:t>
                      </a:r>
                    </a:p>
                  </a:txBody>
                  <a:tcPr marL="58779" marR="58779" marT="29389" marB="29389" anchor="ctr">
                    <a:lnL>
                      <a:noFill/>
                    </a:lnL>
                    <a:lnR>
                      <a:noFill/>
                    </a:lnR>
                    <a:lnT>
                      <a:noFill/>
                    </a:lnT>
                    <a:lnB>
                      <a:noFill/>
                    </a:lnB>
                    <a:noFill/>
                  </a:tcPr>
                </a:tc>
                <a:extLst>
                  <a:ext uri="{0D108BD9-81ED-4DB2-BD59-A6C34878D82A}">
                    <a16:rowId xmlns:a16="http://schemas.microsoft.com/office/drawing/2014/main" val="2854850810"/>
                  </a:ext>
                </a:extLst>
              </a:tr>
              <a:tr h="268503">
                <a:tc>
                  <a:txBody>
                    <a:bodyPr/>
                    <a:lstStyle/>
                    <a:p>
                      <a:pPr>
                        <a:buNone/>
                      </a:pPr>
                      <a:r>
                        <a:rPr lang="en-US" sz="1200"/>
                        <a:t>Child Depression Detection</a:t>
                      </a:r>
                    </a:p>
                  </a:txBody>
                  <a:tcPr marL="58779" marR="58779" marT="29389" marB="29389" anchor="ctr">
                    <a:lnL>
                      <a:noFill/>
                    </a:lnL>
                    <a:lnR>
                      <a:noFill/>
                    </a:lnR>
                    <a:lnT>
                      <a:noFill/>
                    </a:lnT>
                    <a:lnB>
                      <a:noFill/>
                    </a:lnB>
                    <a:noFill/>
                  </a:tcPr>
                </a:tc>
                <a:tc>
                  <a:txBody>
                    <a:bodyPr/>
                    <a:lstStyle/>
                    <a:p>
                      <a:pPr>
                        <a:buNone/>
                      </a:pPr>
                      <a:r>
                        <a:rPr lang="en-US" sz="1200"/>
                        <a:t>ML — RF</a:t>
                      </a:r>
                    </a:p>
                  </a:txBody>
                  <a:tcPr marL="58779" marR="58779" marT="29389" marB="29389" anchor="ctr">
                    <a:lnL>
                      <a:noFill/>
                    </a:lnL>
                    <a:lnR>
                      <a:noFill/>
                    </a:lnR>
                    <a:lnT>
                      <a:noFill/>
                    </a:lnT>
                    <a:lnB>
                      <a:noFill/>
                    </a:lnB>
                    <a:noFill/>
                  </a:tcPr>
                </a:tc>
                <a:tc>
                  <a:txBody>
                    <a:bodyPr/>
                    <a:lstStyle/>
                    <a:p>
                      <a:pPr>
                        <a:buNone/>
                      </a:pPr>
                      <a:r>
                        <a:rPr lang="en-US" sz="1200"/>
                        <a:t>~95%</a:t>
                      </a:r>
                    </a:p>
                  </a:txBody>
                  <a:tcPr marL="58779" marR="58779" marT="29389" marB="29389" anchor="ctr">
                    <a:lnL>
                      <a:noFill/>
                    </a:lnL>
                    <a:lnR>
                      <a:noFill/>
                    </a:lnR>
                    <a:lnT>
                      <a:noFill/>
                    </a:lnT>
                    <a:lnB>
                      <a:noFill/>
                    </a:lnB>
                    <a:noFill/>
                  </a:tcPr>
                </a:tc>
                <a:extLst>
                  <a:ext uri="{0D108BD9-81ED-4DB2-BD59-A6C34878D82A}">
                    <a16:rowId xmlns:a16="http://schemas.microsoft.com/office/drawing/2014/main" val="2974902016"/>
                  </a:ext>
                </a:extLst>
              </a:tr>
              <a:tr h="457157">
                <a:tc>
                  <a:txBody>
                    <a:bodyPr/>
                    <a:lstStyle/>
                    <a:p>
                      <a:pPr>
                        <a:buNone/>
                      </a:pPr>
                      <a:r>
                        <a:rPr lang="en-US" sz="1200"/>
                        <a:t>Depression Dataset Analysis</a:t>
                      </a:r>
                    </a:p>
                  </a:txBody>
                  <a:tcPr marL="58779" marR="58779" marT="29389" marB="29389" anchor="ctr">
                    <a:lnL>
                      <a:noFill/>
                    </a:lnL>
                    <a:lnR>
                      <a:noFill/>
                    </a:lnR>
                    <a:lnT>
                      <a:noFill/>
                    </a:lnT>
                    <a:lnB>
                      <a:noFill/>
                    </a:lnB>
                    <a:noFill/>
                  </a:tcPr>
                </a:tc>
                <a:tc>
                  <a:txBody>
                    <a:bodyPr/>
                    <a:lstStyle/>
                    <a:p>
                      <a:pPr>
                        <a:buNone/>
                      </a:pPr>
                      <a:r>
                        <a:rPr lang="en-US" sz="1200"/>
                        <a:t>ML — RF, SVM</a:t>
                      </a:r>
                    </a:p>
                  </a:txBody>
                  <a:tcPr marL="58779" marR="58779" marT="29389" marB="29389" anchor="ctr">
                    <a:lnL>
                      <a:noFill/>
                    </a:lnL>
                    <a:lnR>
                      <a:noFill/>
                    </a:lnR>
                    <a:lnT>
                      <a:noFill/>
                    </a:lnT>
                    <a:lnB>
                      <a:noFill/>
                    </a:lnB>
                    <a:noFill/>
                  </a:tcPr>
                </a:tc>
                <a:tc>
                  <a:txBody>
                    <a:bodyPr/>
                    <a:lstStyle/>
                    <a:p>
                      <a:pPr>
                        <a:buNone/>
                      </a:pPr>
                      <a:r>
                        <a:rPr lang="en-US" sz="1200"/>
                        <a:t>~80–88%</a:t>
                      </a:r>
                    </a:p>
                  </a:txBody>
                  <a:tcPr marL="58779" marR="58779" marT="29389" marB="29389" anchor="ctr">
                    <a:lnL>
                      <a:noFill/>
                    </a:lnL>
                    <a:lnR>
                      <a:noFill/>
                    </a:lnR>
                    <a:lnT>
                      <a:noFill/>
                    </a:lnT>
                    <a:lnB>
                      <a:noFill/>
                    </a:lnB>
                    <a:noFill/>
                  </a:tcPr>
                </a:tc>
                <a:extLst>
                  <a:ext uri="{0D108BD9-81ED-4DB2-BD59-A6C34878D82A}">
                    <a16:rowId xmlns:a16="http://schemas.microsoft.com/office/drawing/2014/main" val="593834018"/>
                  </a:ext>
                </a:extLst>
              </a:tr>
              <a:tr h="457157">
                <a:tc>
                  <a:txBody>
                    <a:bodyPr/>
                    <a:lstStyle/>
                    <a:p>
                      <a:pPr>
                        <a:buNone/>
                      </a:pPr>
                      <a:r>
                        <a:rPr lang="en-US" sz="1200"/>
                        <a:t>Student Depression Dataset</a:t>
                      </a:r>
                    </a:p>
                  </a:txBody>
                  <a:tcPr marL="58779" marR="58779" marT="29389" marB="29389" anchor="ctr">
                    <a:lnL>
                      <a:noFill/>
                    </a:lnL>
                    <a:lnR>
                      <a:noFill/>
                    </a:lnR>
                    <a:lnT>
                      <a:noFill/>
                    </a:lnT>
                    <a:lnB>
                      <a:noFill/>
                    </a:lnB>
                    <a:noFill/>
                  </a:tcPr>
                </a:tc>
                <a:tc>
                  <a:txBody>
                    <a:bodyPr/>
                    <a:lstStyle/>
                    <a:p>
                      <a:pPr>
                        <a:buNone/>
                      </a:pPr>
                      <a:r>
                        <a:rPr lang="en-US" sz="1200"/>
                        <a:t>ML — Naïve Bayes</a:t>
                      </a:r>
                    </a:p>
                  </a:txBody>
                  <a:tcPr marL="58779" marR="58779" marT="29389" marB="29389" anchor="ctr">
                    <a:lnL>
                      <a:noFill/>
                    </a:lnL>
                    <a:lnR>
                      <a:noFill/>
                    </a:lnR>
                    <a:lnT>
                      <a:noFill/>
                    </a:lnT>
                    <a:lnB>
                      <a:noFill/>
                    </a:lnB>
                    <a:noFill/>
                  </a:tcPr>
                </a:tc>
                <a:tc>
                  <a:txBody>
                    <a:bodyPr/>
                    <a:lstStyle/>
                    <a:p>
                      <a:pPr>
                        <a:buNone/>
                      </a:pPr>
                      <a:r>
                        <a:rPr lang="en-US" sz="1200"/>
                        <a:t>~76%</a:t>
                      </a:r>
                    </a:p>
                  </a:txBody>
                  <a:tcPr marL="58779" marR="58779" marT="29389" marB="29389" anchor="ctr">
                    <a:lnL>
                      <a:noFill/>
                    </a:lnL>
                    <a:lnR>
                      <a:noFill/>
                    </a:lnR>
                    <a:lnT>
                      <a:noFill/>
                    </a:lnT>
                    <a:lnB>
                      <a:noFill/>
                    </a:lnB>
                    <a:noFill/>
                  </a:tcPr>
                </a:tc>
                <a:extLst>
                  <a:ext uri="{0D108BD9-81ED-4DB2-BD59-A6C34878D82A}">
                    <a16:rowId xmlns:a16="http://schemas.microsoft.com/office/drawing/2014/main" val="657646527"/>
                  </a:ext>
                </a:extLst>
              </a:tr>
              <a:tr h="457157">
                <a:tc>
                  <a:txBody>
                    <a:bodyPr/>
                    <a:lstStyle/>
                    <a:p>
                      <a:pPr>
                        <a:buNone/>
                      </a:pPr>
                      <a:r>
                        <a:rPr lang="en-US" sz="1200"/>
                        <a:t>Classical ML Benchmarking</a:t>
                      </a:r>
                    </a:p>
                  </a:txBody>
                  <a:tcPr marL="58779" marR="58779" marT="29389" marB="29389" anchor="ctr">
                    <a:lnL>
                      <a:noFill/>
                    </a:lnL>
                    <a:lnR>
                      <a:noFill/>
                    </a:lnR>
                    <a:lnT>
                      <a:noFill/>
                    </a:lnT>
                    <a:lnB>
                      <a:noFill/>
                    </a:lnB>
                    <a:noFill/>
                  </a:tcPr>
                </a:tc>
                <a:tc>
                  <a:txBody>
                    <a:bodyPr/>
                    <a:lstStyle/>
                    <a:p>
                      <a:pPr>
                        <a:buNone/>
                      </a:pPr>
                      <a:r>
                        <a:rPr lang="en-US" sz="1200"/>
                        <a:t>ML — SVM, KNN, DT, GB, RF, LR</a:t>
                      </a:r>
                    </a:p>
                  </a:txBody>
                  <a:tcPr marL="58779" marR="58779" marT="29389" marB="29389" anchor="ctr">
                    <a:lnL>
                      <a:noFill/>
                    </a:lnL>
                    <a:lnR>
                      <a:noFill/>
                    </a:lnR>
                    <a:lnT>
                      <a:noFill/>
                    </a:lnT>
                    <a:lnB>
                      <a:noFill/>
                    </a:lnB>
                    <a:noFill/>
                  </a:tcPr>
                </a:tc>
                <a:tc>
                  <a:txBody>
                    <a:bodyPr/>
                    <a:lstStyle/>
                    <a:p>
                      <a:pPr>
                        <a:buNone/>
                      </a:pPr>
                      <a:r>
                        <a:rPr lang="en-US" sz="1200"/>
                        <a:t>~70–85%</a:t>
                      </a:r>
                    </a:p>
                  </a:txBody>
                  <a:tcPr marL="58779" marR="58779" marT="29389" marB="29389" anchor="ctr">
                    <a:lnL>
                      <a:noFill/>
                    </a:lnL>
                    <a:lnR>
                      <a:noFill/>
                    </a:lnR>
                    <a:lnT>
                      <a:noFill/>
                    </a:lnT>
                    <a:lnB>
                      <a:noFill/>
                    </a:lnB>
                    <a:noFill/>
                  </a:tcPr>
                </a:tc>
                <a:extLst>
                  <a:ext uri="{0D108BD9-81ED-4DB2-BD59-A6C34878D82A}">
                    <a16:rowId xmlns:a16="http://schemas.microsoft.com/office/drawing/2014/main" val="3438256561"/>
                  </a:ext>
                </a:extLst>
              </a:tr>
              <a:tr h="268503">
                <a:tc>
                  <a:txBody>
                    <a:bodyPr/>
                    <a:lstStyle/>
                    <a:p>
                      <a:pPr>
                        <a:buNone/>
                      </a:pPr>
                      <a:r>
                        <a:rPr lang="en-US" sz="1200"/>
                        <a:t>Text-Based Detection</a:t>
                      </a:r>
                    </a:p>
                  </a:txBody>
                  <a:tcPr marL="58779" marR="58779" marT="29389" marB="29389" anchor="ctr">
                    <a:lnL>
                      <a:noFill/>
                    </a:lnL>
                    <a:lnR>
                      <a:noFill/>
                    </a:lnR>
                    <a:lnT>
                      <a:noFill/>
                    </a:lnT>
                    <a:lnB>
                      <a:noFill/>
                    </a:lnB>
                    <a:noFill/>
                  </a:tcPr>
                </a:tc>
                <a:tc>
                  <a:txBody>
                    <a:bodyPr/>
                    <a:lstStyle/>
                    <a:p>
                      <a:pPr>
                        <a:buNone/>
                      </a:pPr>
                      <a:r>
                        <a:rPr lang="en-US" sz="1200"/>
                        <a:t>NN — HAN</a:t>
                      </a:r>
                    </a:p>
                  </a:txBody>
                  <a:tcPr marL="58779" marR="58779" marT="29389" marB="29389" anchor="ctr">
                    <a:lnL>
                      <a:noFill/>
                    </a:lnL>
                    <a:lnR>
                      <a:noFill/>
                    </a:lnR>
                    <a:lnT>
                      <a:noFill/>
                    </a:lnT>
                    <a:lnB>
                      <a:noFill/>
                    </a:lnB>
                    <a:noFill/>
                  </a:tcPr>
                </a:tc>
                <a:tc>
                  <a:txBody>
                    <a:bodyPr/>
                    <a:lstStyle/>
                    <a:p>
                      <a:pPr>
                        <a:buNone/>
                      </a:pPr>
                      <a:r>
                        <a:rPr lang="en-US" sz="1200"/>
                        <a:t>~90%</a:t>
                      </a:r>
                    </a:p>
                  </a:txBody>
                  <a:tcPr marL="58779" marR="58779" marT="29389" marB="29389" anchor="ctr">
                    <a:lnL>
                      <a:noFill/>
                    </a:lnL>
                    <a:lnR>
                      <a:noFill/>
                    </a:lnR>
                    <a:lnT>
                      <a:noFill/>
                    </a:lnT>
                    <a:lnB>
                      <a:noFill/>
                    </a:lnB>
                    <a:noFill/>
                  </a:tcPr>
                </a:tc>
                <a:extLst>
                  <a:ext uri="{0D108BD9-81ED-4DB2-BD59-A6C34878D82A}">
                    <a16:rowId xmlns:a16="http://schemas.microsoft.com/office/drawing/2014/main" val="4126373223"/>
                  </a:ext>
                </a:extLst>
              </a:tr>
              <a:tr h="457157">
                <a:tc>
                  <a:txBody>
                    <a:bodyPr/>
                    <a:lstStyle/>
                    <a:p>
                      <a:pPr>
                        <a:buNone/>
                      </a:pPr>
                      <a:r>
                        <a:rPr lang="en-US" sz="1200"/>
                        <a:t>Graph Transformer Detection</a:t>
                      </a:r>
                    </a:p>
                  </a:txBody>
                  <a:tcPr marL="58779" marR="58779" marT="29389" marB="29389" anchor="ctr">
                    <a:lnL>
                      <a:noFill/>
                    </a:lnL>
                    <a:lnR>
                      <a:noFill/>
                    </a:lnR>
                    <a:lnT>
                      <a:noFill/>
                    </a:lnT>
                    <a:lnB>
                      <a:noFill/>
                    </a:lnB>
                    <a:noFill/>
                  </a:tcPr>
                </a:tc>
                <a:tc>
                  <a:txBody>
                    <a:bodyPr/>
                    <a:lstStyle/>
                    <a:p>
                      <a:pPr>
                        <a:buNone/>
                      </a:pPr>
                      <a:r>
                        <a:rPr lang="en-US" sz="1200"/>
                        <a:t>NN — GNN + Transformer</a:t>
                      </a:r>
                    </a:p>
                  </a:txBody>
                  <a:tcPr marL="58779" marR="58779" marT="29389" marB="29389" anchor="ctr">
                    <a:lnL>
                      <a:noFill/>
                    </a:lnL>
                    <a:lnR>
                      <a:noFill/>
                    </a:lnR>
                    <a:lnT>
                      <a:noFill/>
                    </a:lnT>
                    <a:lnB>
                      <a:noFill/>
                    </a:lnB>
                    <a:noFill/>
                  </a:tcPr>
                </a:tc>
                <a:tc>
                  <a:txBody>
                    <a:bodyPr/>
                    <a:lstStyle/>
                    <a:p>
                      <a:pPr>
                        <a:buNone/>
                      </a:pPr>
                      <a:r>
                        <a:rPr lang="en-US" sz="1200"/>
                        <a:t>~93%</a:t>
                      </a:r>
                    </a:p>
                  </a:txBody>
                  <a:tcPr marL="58779" marR="58779" marT="29389" marB="29389" anchor="ctr">
                    <a:lnL>
                      <a:noFill/>
                    </a:lnL>
                    <a:lnR>
                      <a:noFill/>
                    </a:lnR>
                    <a:lnT>
                      <a:noFill/>
                    </a:lnT>
                    <a:lnB>
                      <a:noFill/>
                    </a:lnB>
                    <a:noFill/>
                  </a:tcPr>
                </a:tc>
                <a:extLst>
                  <a:ext uri="{0D108BD9-81ED-4DB2-BD59-A6C34878D82A}">
                    <a16:rowId xmlns:a16="http://schemas.microsoft.com/office/drawing/2014/main" val="2025258264"/>
                  </a:ext>
                </a:extLst>
              </a:tr>
              <a:tr h="268503">
                <a:tc>
                  <a:txBody>
                    <a:bodyPr/>
                    <a:lstStyle/>
                    <a:p>
                      <a:pPr>
                        <a:buNone/>
                      </a:pPr>
                      <a:r>
                        <a:rPr lang="en-US" sz="1200"/>
                        <a:t>Facial-Expression Detection</a:t>
                      </a:r>
                    </a:p>
                  </a:txBody>
                  <a:tcPr marL="58779" marR="58779" marT="29389" marB="29389" anchor="ctr">
                    <a:lnL>
                      <a:noFill/>
                    </a:lnL>
                    <a:lnR>
                      <a:noFill/>
                    </a:lnR>
                    <a:lnT>
                      <a:noFill/>
                    </a:lnT>
                    <a:lnB>
                      <a:noFill/>
                    </a:lnB>
                    <a:noFill/>
                  </a:tcPr>
                </a:tc>
                <a:tc>
                  <a:txBody>
                    <a:bodyPr/>
                    <a:lstStyle/>
                    <a:p>
                      <a:pPr>
                        <a:buNone/>
                      </a:pPr>
                      <a:r>
                        <a:rPr lang="en-US" sz="1200"/>
                        <a:t>NN — CNN</a:t>
                      </a:r>
                    </a:p>
                  </a:txBody>
                  <a:tcPr marL="58779" marR="58779" marT="29389" marB="29389" anchor="ctr">
                    <a:lnL>
                      <a:noFill/>
                    </a:lnL>
                    <a:lnR>
                      <a:noFill/>
                    </a:lnR>
                    <a:lnT>
                      <a:noFill/>
                    </a:lnT>
                    <a:lnB>
                      <a:noFill/>
                    </a:lnB>
                    <a:noFill/>
                  </a:tcPr>
                </a:tc>
                <a:tc>
                  <a:txBody>
                    <a:bodyPr/>
                    <a:lstStyle/>
                    <a:p>
                      <a:pPr>
                        <a:buNone/>
                      </a:pPr>
                      <a:r>
                        <a:rPr lang="en-US" sz="1200"/>
                        <a:t>~91%</a:t>
                      </a:r>
                    </a:p>
                  </a:txBody>
                  <a:tcPr marL="58779" marR="58779" marT="29389" marB="29389" anchor="ctr">
                    <a:lnL>
                      <a:noFill/>
                    </a:lnL>
                    <a:lnR>
                      <a:noFill/>
                    </a:lnR>
                    <a:lnT>
                      <a:noFill/>
                    </a:lnT>
                    <a:lnB>
                      <a:noFill/>
                    </a:lnB>
                    <a:noFill/>
                  </a:tcPr>
                </a:tc>
                <a:extLst>
                  <a:ext uri="{0D108BD9-81ED-4DB2-BD59-A6C34878D82A}">
                    <a16:rowId xmlns:a16="http://schemas.microsoft.com/office/drawing/2014/main" val="1507450358"/>
                  </a:ext>
                </a:extLst>
              </a:tr>
              <a:tr h="268503">
                <a:tc>
                  <a:txBody>
                    <a:bodyPr/>
                    <a:lstStyle/>
                    <a:p>
                      <a:pPr>
                        <a:buNone/>
                      </a:pPr>
                      <a:r>
                        <a:rPr lang="en-US" sz="1200"/>
                        <a:t>Speech-Based Detection</a:t>
                      </a:r>
                    </a:p>
                  </a:txBody>
                  <a:tcPr marL="58779" marR="58779" marT="29389" marB="29389" anchor="ctr">
                    <a:lnL>
                      <a:noFill/>
                    </a:lnL>
                    <a:lnR>
                      <a:noFill/>
                    </a:lnR>
                    <a:lnT>
                      <a:noFill/>
                    </a:lnT>
                    <a:lnB>
                      <a:noFill/>
                    </a:lnB>
                    <a:noFill/>
                  </a:tcPr>
                </a:tc>
                <a:tc>
                  <a:txBody>
                    <a:bodyPr/>
                    <a:lstStyle/>
                    <a:p>
                      <a:pPr>
                        <a:buNone/>
                      </a:pPr>
                      <a:r>
                        <a:rPr lang="en-US" sz="1200"/>
                        <a:t>NN — LSTM</a:t>
                      </a:r>
                    </a:p>
                  </a:txBody>
                  <a:tcPr marL="58779" marR="58779" marT="29389" marB="29389" anchor="ctr">
                    <a:lnL>
                      <a:noFill/>
                    </a:lnL>
                    <a:lnR>
                      <a:noFill/>
                    </a:lnR>
                    <a:lnT>
                      <a:noFill/>
                    </a:lnT>
                    <a:lnB>
                      <a:noFill/>
                    </a:lnB>
                    <a:noFill/>
                  </a:tcPr>
                </a:tc>
                <a:tc>
                  <a:txBody>
                    <a:bodyPr/>
                    <a:lstStyle/>
                    <a:p>
                      <a:pPr>
                        <a:buNone/>
                      </a:pPr>
                      <a:r>
                        <a:rPr lang="en-US" sz="1200"/>
                        <a:t>~88%</a:t>
                      </a:r>
                    </a:p>
                  </a:txBody>
                  <a:tcPr marL="58779" marR="58779" marT="29389" marB="29389" anchor="ctr">
                    <a:lnL>
                      <a:noFill/>
                    </a:lnL>
                    <a:lnR>
                      <a:noFill/>
                    </a:lnR>
                    <a:lnT>
                      <a:noFill/>
                    </a:lnT>
                    <a:lnB>
                      <a:noFill/>
                    </a:lnB>
                    <a:noFill/>
                  </a:tcPr>
                </a:tc>
                <a:extLst>
                  <a:ext uri="{0D108BD9-81ED-4DB2-BD59-A6C34878D82A}">
                    <a16:rowId xmlns:a16="http://schemas.microsoft.com/office/drawing/2014/main" val="3700512368"/>
                  </a:ext>
                </a:extLst>
              </a:tr>
              <a:tr h="268503">
                <a:tc>
                  <a:txBody>
                    <a:bodyPr/>
                    <a:lstStyle/>
                    <a:p>
                      <a:pPr>
                        <a:buNone/>
                      </a:pPr>
                      <a:r>
                        <a:rPr lang="en-US" sz="1200"/>
                        <a:t>Multimodal Detection</a:t>
                      </a:r>
                    </a:p>
                  </a:txBody>
                  <a:tcPr marL="58779" marR="58779" marT="29389" marB="29389" anchor="ctr">
                    <a:lnL>
                      <a:noFill/>
                    </a:lnL>
                    <a:lnR>
                      <a:noFill/>
                    </a:lnR>
                    <a:lnT>
                      <a:noFill/>
                    </a:lnT>
                    <a:lnB>
                      <a:noFill/>
                    </a:lnB>
                    <a:noFill/>
                  </a:tcPr>
                </a:tc>
                <a:tc>
                  <a:txBody>
                    <a:bodyPr/>
                    <a:lstStyle/>
                    <a:p>
                      <a:pPr>
                        <a:buNone/>
                      </a:pPr>
                      <a:r>
                        <a:rPr lang="en-US" sz="1200"/>
                        <a:t>NN — CNN + RNN</a:t>
                      </a:r>
                    </a:p>
                  </a:txBody>
                  <a:tcPr marL="58779" marR="58779" marT="29389" marB="29389" anchor="ctr">
                    <a:lnL>
                      <a:noFill/>
                    </a:lnL>
                    <a:lnR>
                      <a:noFill/>
                    </a:lnR>
                    <a:lnT>
                      <a:noFill/>
                    </a:lnT>
                    <a:lnB>
                      <a:noFill/>
                    </a:lnB>
                    <a:noFill/>
                  </a:tcPr>
                </a:tc>
                <a:tc>
                  <a:txBody>
                    <a:bodyPr/>
                    <a:lstStyle/>
                    <a:p>
                      <a:pPr>
                        <a:buNone/>
                      </a:pPr>
                      <a:r>
                        <a:rPr lang="en-US" sz="1200" dirty="0"/>
                        <a:t>Not reported</a:t>
                      </a:r>
                    </a:p>
                  </a:txBody>
                  <a:tcPr marL="58779" marR="58779" marT="29389" marB="29389" anchor="ctr">
                    <a:lnL>
                      <a:noFill/>
                    </a:lnL>
                    <a:lnR>
                      <a:noFill/>
                    </a:lnR>
                    <a:lnT>
                      <a:noFill/>
                    </a:lnT>
                    <a:lnB>
                      <a:noFill/>
                    </a:lnB>
                    <a:noFill/>
                  </a:tcPr>
                </a:tc>
                <a:extLst>
                  <a:ext uri="{0D108BD9-81ED-4DB2-BD59-A6C34878D82A}">
                    <a16:rowId xmlns:a16="http://schemas.microsoft.com/office/drawing/2014/main" val="566054414"/>
                  </a:ext>
                </a:extLst>
              </a:tr>
            </a:tbl>
          </a:graphicData>
        </a:graphic>
      </p:graphicFrame>
    </p:spTree>
    <p:extLst>
      <p:ext uri="{BB962C8B-B14F-4D97-AF65-F5344CB8AC3E}">
        <p14:creationId xmlns:p14="http://schemas.microsoft.com/office/powerpoint/2010/main" val="21051696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C706E-89EE-99B3-5487-16CDFB110DBC}"/>
              </a:ext>
            </a:extLst>
          </p:cNvPr>
          <p:cNvSpPr>
            <a:spLocks noGrp="1"/>
          </p:cNvSpPr>
          <p:nvPr>
            <p:ph type="title"/>
          </p:nvPr>
        </p:nvSpPr>
        <p:spPr/>
        <p:txBody>
          <a:bodyPr/>
          <a:lstStyle/>
          <a:p>
            <a:r>
              <a:rPr lang="en-US" dirty="0"/>
              <a:t>CHAPTER 4 — PROPOSED APPROACH</a:t>
            </a:r>
          </a:p>
        </p:txBody>
      </p:sp>
      <p:sp>
        <p:nvSpPr>
          <p:cNvPr id="3" name="Content Placeholder 2">
            <a:extLst>
              <a:ext uri="{FF2B5EF4-FFF2-40B4-BE49-F238E27FC236}">
                <a16:creationId xmlns:a16="http://schemas.microsoft.com/office/drawing/2014/main" id="{F0160C03-7716-D639-2881-45A14DDEAC64}"/>
              </a:ext>
            </a:extLst>
          </p:cNvPr>
          <p:cNvSpPr>
            <a:spLocks noGrp="1"/>
          </p:cNvSpPr>
          <p:nvPr>
            <p:ph idx="1"/>
          </p:nvPr>
        </p:nvSpPr>
        <p:spPr/>
        <p:txBody>
          <a:bodyPr/>
          <a:lstStyle/>
          <a:p>
            <a:r>
              <a:rPr lang="en-US" dirty="0"/>
              <a:t>describes the entire AI process, including explainability, machine learning, deep learning, feature engineering, and preprocessing.</a:t>
            </a:r>
          </a:p>
        </p:txBody>
      </p:sp>
    </p:spTree>
    <p:extLst>
      <p:ext uri="{BB962C8B-B14F-4D97-AF65-F5344CB8AC3E}">
        <p14:creationId xmlns:p14="http://schemas.microsoft.com/office/powerpoint/2010/main" val="11947885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07A-4E0A-C0A6-96C2-768D2013C907}"/>
              </a:ext>
            </a:extLst>
          </p:cNvPr>
          <p:cNvSpPr>
            <a:spLocks noGrp="1"/>
          </p:cNvSpPr>
          <p:nvPr>
            <p:ph type="title"/>
          </p:nvPr>
        </p:nvSpPr>
        <p:spPr/>
        <p:txBody>
          <a:bodyPr/>
          <a:lstStyle/>
          <a:p>
            <a:r>
              <a:rPr lang="en-US" dirty="0"/>
              <a:t>4.1 End-to-End Prediction Framework</a:t>
            </a:r>
          </a:p>
        </p:txBody>
      </p:sp>
      <p:sp>
        <p:nvSpPr>
          <p:cNvPr id="3" name="Content Placeholder 2">
            <a:extLst>
              <a:ext uri="{FF2B5EF4-FFF2-40B4-BE49-F238E27FC236}">
                <a16:creationId xmlns:a16="http://schemas.microsoft.com/office/drawing/2014/main" id="{B493807B-D80C-2873-148A-445A29B40B7B}"/>
              </a:ext>
            </a:extLst>
          </p:cNvPr>
          <p:cNvSpPr>
            <a:spLocks noGrp="1"/>
          </p:cNvSpPr>
          <p:nvPr>
            <p:ph idx="1"/>
          </p:nvPr>
        </p:nvSpPr>
        <p:spPr/>
        <p:txBody>
          <a:bodyPr>
            <a:noAutofit/>
          </a:bodyPr>
          <a:lstStyle/>
          <a:p>
            <a:r>
              <a:rPr lang="en-US" sz="1400" b="1" dirty="0"/>
              <a:t>Baseline strategy:</a:t>
            </a:r>
          </a:p>
          <a:p>
            <a:r>
              <a:rPr lang="en-US" sz="1400" dirty="0"/>
              <a:t>Conventional machine learning models as benchmarks</a:t>
            </a:r>
          </a:p>
          <a:p>
            <a:r>
              <a:rPr lang="en-US" sz="1400" b="1" dirty="0"/>
              <a:t>Advanced strategy:</a:t>
            </a:r>
          </a:p>
          <a:p>
            <a:r>
              <a:rPr lang="en-US" sz="1400" dirty="0"/>
              <a:t>CNN-LSTM, GRU, Transformer, and LSTM are deep learning models.</a:t>
            </a:r>
          </a:p>
          <a:p>
            <a:r>
              <a:rPr lang="en-US" sz="1400" b="1" dirty="0"/>
              <a:t>Main goal:</a:t>
            </a:r>
          </a:p>
          <a:p>
            <a:r>
              <a:rPr lang="en-US" sz="1400" dirty="0"/>
              <a:t>Create a prediction pipeline that is extremely precise, comprehensible, and dependable.</a:t>
            </a:r>
          </a:p>
          <a:p>
            <a:r>
              <a:rPr lang="en-US" sz="1400" b="1" dirty="0"/>
              <a:t>Overall process:</a:t>
            </a:r>
            <a:endParaRPr lang="en-US" sz="1400" dirty="0"/>
          </a:p>
          <a:p>
            <a:r>
              <a:rPr lang="en-US" sz="1400" dirty="0"/>
              <a:t>Data gathering</a:t>
            </a:r>
          </a:p>
          <a:p>
            <a:r>
              <a:rPr lang="en-US" sz="1400" dirty="0"/>
              <a:t>Preparation</a:t>
            </a:r>
          </a:p>
          <a:p>
            <a:r>
              <a:rPr lang="en-US" sz="1400" dirty="0"/>
              <a:t>Engineering features</a:t>
            </a:r>
          </a:p>
          <a:p>
            <a:r>
              <a:rPr lang="en-US" sz="1400" dirty="0"/>
              <a:t>Model creation</a:t>
            </a:r>
          </a:p>
          <a:p>
            <a:r>
              <a:rPr lang="en-US" sz="1400" dirty="0"/>
              <a:t>Explainability (Attention &amp; SHAP)</a:t>
            </a:r>
          </a:p>
          <a:p>
            <a:pPr marL="0" indent="0">
              <a:buNone/>
            </a:pPr>
            <a:endParaRPr lang="en-US" sz="1050" dirty="0"/>
          </a:p>
        </p:txBody>
      </p:sp>
    </p:spTree>
    <p:extLst>
      <p:ext uri="{BB962C8B-B14F-4D97-AF65-F5344CB8AC3E}">
        <p14:creationId xmlns:p14="http://schemas.microsoft.com/office/powerpoint/2010/main" val="2684615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0F2DD-37A9-432B-8151-84764F373283}"/>
              </a:ext>
            </a:extLst>
          </p:cNvPr>
          <p:cNvSpPr>
            <a:spLocks noGrp="1"/>
          </p:cNvSpPr>
          <p:nvPr>
            <p:ph type="title"/>
          </p:nvPr>
        </p:nvSpPr>
        <p:spPr/>
        <p:txBody>
          <a:bodyPr/>
          <a:lstStyle/>
          <a:p>
            <a:r>
              <a:rPr lang="en-US" dirty="0"/>
              <a:t>4.2 Transparent and Reliable AI Predictions</a:t>
            </a:r>
          </a:p>
        </p:txBody>
      </p:sp>
      <p:sp>
        <p:nvSpPr>
          <p:cNvPr id="3" name="Content Placeholder 2">
            <a:extLst>
              <a:ext uri="{FF2B5EF4-FFF2-40B4-BE49-F238E27FC236}">
                <a16:creationId xmlns:a16="http://schemas.microsoft.com/office/drawing/2014/main" id="{B45F150C-89CA-AF4D-ED8F-F70A43494A70}"/>
              </a:ext>
            </a:extLst>
          </p:cNvPr>
          <p:cNvSpPr>
            <a:spLocks noGrp="1"/>
          </p:cNvSpPr>
          <p:nvPr>
            <p:ph idx="1"/>
          </p:nvPr>
        </p:nvSpPr>
        <p:spPr/>
        <p:txBody>
          <a:bodyPr>
            <a:noAutofit/>
          </a:bodyPr>
          <a:lstStyle/>
          <a:p>
            <a:r>
              <a:rPr lang="en-US" sz="1300" b="1" dirty="0"/>
              <a:t>Steps in data preprocessing:</a:t>
            </a:r>
          </a:p>
          <a:p>
            <a:r>
              <a:rPr lang="en-US" sz="1300" dirty="0"/>
              <a:t>Data cleansing and deduplication</a:t>
            </a:r>
          </a:p>
          <a:p>
            <a:r>
              <a:rPr lang="en-US" sz="1300" dirty="0"/>
              <a:t>Handling missing values</a:t>
            </a:r>
          </a:p>
          <a:p>
            <a:r>
              <a:rPr lang="en-US" sz="1300" dirty="0"/>
              <a:t>Categorization</a:t>
            </a:r>
          </a:p>
          <a:p>
            <a:r>
              <a:rPr lang="en-US" sz="1300" dirty="0"/>
              <a:t>Normalization of numbers</a:t>
            </a:r>
          </a:p>
          <a:p>
            <a:r>
              <a:rPr lang="en-US" sz="1300" dirty="0"/>
              <a:t>Engineering features</a:t>
            </a:r>
          </a:p>
          <a:p>
            <a:r>
              <a:rPr lang="en-US" sz="1300" dirty="0"/>
              <a:t>SMOTE 80/10/10 train-validation-test split for class balancing</a:t>
            </a:r>
          </a:p>
          <a:p>
            <a:r>
              <a:rPr lang="en-US" sz="1300" b="1" dirty="0"/>
              <a:t>Models used: </a:t>
            </a:r>
            <a:r>
              <a:rPr lang="en-US" sz="1300" dirty="0"/>
              <a:t>Random Forest, Logistic Regression, and Classical Machine Learning</a:t>
            </a:r>
          </a:p>
          <a:p>
            <a:r>
              <a:rPr lang="en-US" sz="1300" dirty="0"/>
              <a:t>LSTM, GRU, Transformer Hybrid, and late fusion techniques in deep learning</a:t>
            </a:r>
          </a:p>
          <a:p>
            <a:r>
              <a:rPr lang="en-US" sz="1300" b="1" dirty="0"/>
              <a:t>Explainability mechanisms: </a:t>
            </a:r>
            <a:r>
              <a:rPr lang="en-US" sz="1300" dirty="0"/>
              <a:t>feature contribution analysis → SHAP values</a:t>
            </a:r>
          </a:p>
          <a:p>
            <a:r>
              <a:rPr lang="en-US" sz="1300" dirty="0"/>
              <a:t>Important time intervals and behavioral cues in attention maps</a:t>
            </a:r>
          </a:p>
          <a:p>
            <a:r>
              <a:rPr lang="en-US" sz="1300" dirty="0"/>
              <a:t>permits trust and clinical interpretability</a:t>
            </a:r>
          </a:p>
          <a:p>
            <a:r>
              <a:rPr lang="en-US" sz="1300" b="1" dirty="0"/>
              <a:t>Metrics</a:t>
            </a:r>
            <a:r>
              <a:rPr lang="en-US" sz="1300" dirty="0"/>
              <a:t> for evaluation: MAE, MSE, R2</a:t>
            </a:r>
          </a:p>
        </p:txBody>
      </p:sp>
    </p:spTree>
    <p:extLst>
      <p:ext uri="{BB962C8B-B14F-4D97-AF65-F5344CB8AC3E}">
        <p14:creationId xmlns:p14="http://schemas.microsoft.com/office/powerpoint/2010/main" val="17682854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22255-3644-E52C-C4DD-B555DA4F03E7}"/>
              </a:ext>
            </a:extLst>
          </p:cNvPr>
          <p:cNvSpPr>
            <a:spLocks noGrp="1"/>
          </p:cNvSpPr>
          <p:nvPr>
            <p:ph type="title"/>
          </p:nvPr>
        </p:nvSpPr>
        <p:spPr/>
        <p:txBody>
          <a:bodyPr/>
          <a:lstStyle/>
          <a:p>
            <a:r>
              <a:rPr lang="en-US" dirty="0"/>
              <a:t>4.2 Methodology Pipeline </a:t>
            </a:r>
          </a:p>
        </p:txBody>
      </p:sp>
      <p:pic>
        <p:nvPicPr>
          <p:cNvPr id="5" name="Content Placeholder 4" descr="A diagram of a process&#10;&#10;AI-generated content may be incorrect.">
            <a:extLst>
              <a:ext uri="{FF2B5EF4-FFF2-40B4-BE49-F238E27FC236}">
                <a16:creationId xmlns:a16="http://schemas.microsoft.com/office/drawing/2014/main" id="{F6214FEC-FCBD-955A-C7B6-0844AC4CCCC1}"/>
              </a:ext>
            </a:extLst>
          </p:cNvPr>
          <p:cNvPicPr>
            <a:picLocks noGrp="1" noChangeAspect="1"/>
          </p:cNvPicPr>
          <p:nvPr>
            <p:ph idx="1"/>
          </p:nvPr>
        </p:nvPicPr>
        <p:blipFill>
          <a:blip r:embed="rId2"/>
          <a:stretch>
            <a:fillRect/>
          </a:stretch>
        </p:blipFill>
        <p:spPr>
          <a:xfrm>
            <a:off x="1036241" y="2052638"/>
            <a:ext cx="7266511" cy="4195762"/>
          </a:xfrm>
        </p:spPr>
      </p:pic>
    </p:spTree>
    <p:extLst>
      <p:ext uri="{BB962C8B-B14F-4D97-AF65-F5344CB8AC3E}">
        <p14:creationId xmlns:p14="http://schemas.microsoft.com/office/powerpoint/2010/main" val="30579738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0D4DD-94ED-800E-1FB7-613D16A11D45}"/>
              </a:ext>
            </a:extLst>
          </p:cNvPr>
          <p:cNvSpPr>
            <a:spLocks noGrp="1"/>
          </p:cNvSpPr>
          <p:nvPr>
            <p:ph type="title"/>
          </p:nvPr>
        </p:nvSpPr>
        <p:spPr/>
        <p:txBody>
          <a:bodyPr/>
          <a:lstStyle/>
          <a:p>
            <a:r>
              <a:rPr lang="en-US" dirty="0"/>
              <a:t>Datasets Used</a:t>
            </a:r>
          </a:p>
        </p:txBody>
      </p:sp>
      <p:graphicFrame>
        <p:nvGraphicFramePr>
          <p:cNvPr id="4" name="Content Placeholder 3">
            <a:extLst>
              <a:ext uri="{FF2B5EF4-FFF2-40B4-BE49-F238E27FC236}">
                <a16:creationId xmlns:a16="http://schemas.microsoft.com/office/drawing/2014/main" id="{061B13AC-6CA7-CE59-3D8B-26BF9D2D1A2A}"/>
              </a:ext>
            </a:extLst>
          </p:cNvPr>
          <p:cNvGraphicFramePr>
            <a:graphicFrameLocks noGrp="1"/>
          </p:cNvGraphicFramePr>
          <p:nvPr>
            <p:ph idx="1"/>
            <p:extLst>
              <p:ext uri="{D42A27DB-BD31-4B8C-83A1-F6EECF244321}">
                <p14:modId xmlns:p14="http://schemas.microsoft.com/office/powerpoint/2010/main" val="1752192774"/>
              </p:ext>
            </p:extLst>
          </p:nvPr>
        </p:nvGraphicFramePr>
        <p:xfrm>
          <a:off x="585216" y="2184559"/>
          <a:ext cx="7836408" cy="3931920"/>
        </p:xfrm>
        <a:graphic>
          <a:graphicData uri="http://schemas.openxmlformats.org/drawingml/2006/table">
            <a:tbl>
              <a:tblPr/>
              <a:tblGrid>
                <a:gridCol w="1959102">
                  <a:extLst>
                    <a:ext uri="{9D8B030D-6E8A-4147-A177-3AD203B41FA5}">
                      <a16:colId xmlns:a16="http://schemas.microsoft.com/office/drawing/2014/main" val="2431809969"/>
                    </a:ext>
                  </a:extLst>
                </a:gridCol>
                <a:gridCol w="1959102">
                  <a:extLst>
                    <a:ext uri="{9D8B030D-6E8A-4147-A177-3AD203B41FA5}">
                      <a16:colId xmlns:a16="http://schemas.microsoft.com/office/drawing/2014/main" val="2988668358"/>
                    </a:ext>
                  </a:extLst>
                </a:gridCol>
                <a:gridCol w="1959102">
                  <a:extLst>
                    <a:ext uri="{9D8B030D-6E8A-4147-A177-3AD203B41FA5}">
                      <a16:colId xmlns:a16="http://schemas.microsoft.com/office/drawing/2014/main" val="3497935942"/>
                    </a:ext>
                  </a:extLst>
                </a:gridCol>
                <a:gridCol w="1959102">
                  <a:extLst>
                    <a:ext uri="{9D8B030D-6E8A-4147-A177-3AD203B41FA5}">
                      <a16:colId xmlns:a16="http://schemas.microsoft.com/office/drawing/2014/main" val="2206200710"/>
                    </a:ext>
                  </a:extLst>
                </a:gridCol>
              </a:tblGrid>
              <a:tr h="640080">
                <a:tc>
                  <a:txBody>
                    <a:bodyPr/>
                    <a:lstStyle/>
                    <a:p>
                      <a:pPr>
                        <a:buNone/>
                      </a:pPr>
                      <a:r>
                        <a:rPr lang="en-US" sz="1800" b="1"/>
                        <a:t>Dataset</a:t>
                      </a:r>
                      <a:endParaRPr lang="en-US" sz="1800"/>
                    </a:p>
                  </a:txBody>
                  <a:tcPr anchor="ctr">
                    <a:lnL>
                      <a:noFill/>
                    </a:lnL>
                    <a:lnR>
                      <a:noFill/>
                    </a:lnR>
                    <a:lnT>
                      <a:noFill/>
                    </a:lnT>
                    <a:lnB>
                      <a:noFill/>
                    </a:lnB>
                    <a:noFill/>
                  </a:tcPr>
                </a:tc>
                <a:tc>
                  <a:txBody>
                    <a:bodyPr/>
                    <a:lstStyle/>
                    <a:p>
                      <a:pPr>
                        <a:buNone/>
                      </a:pPr>
                      <a:r>
                        <a:rPr lang="en-US" sz="1800" b="1"/>
                        <a:t>Size</a:t>
                      </a:r>
                      <a:endParaRPr lang="en-US" sz="1800"/>
                    </a:p>
                  </a:txBody>
                  <a:tcPr anchor="ctr">
                    <a:lnL>
                      <a:noFill/>
                    </a:lnL>
                    <a:lnR>
                      <a:noFill/>
                    </a:lnR>
                    <a:lnT>
                      <a:noFill/>
                    </a:lnT>
                    <a:lnB>
                      <a:noFill/>
                    </a:lnB>
                    <a:noFill/>
                  </a:tcPr>
                </a:tc>
                <a:tc>
                  <a:txBody>
                    <a:bodyPr/>
                    <a:lstStyle/>
                    <a:p>
                      <a:pPr>
                        <a:buNone/>
                      </a:pPr>
                      <a:r>
                        <a:rPr lang="en-US" sz="1800" b="1"/>
                        <a:t>Features</a:t>
                      </a:r>
                      <a:endParaRPr lang="en-US" sz="1800"/>
                    </a:p>
                  </a:txBody>
                  <a:tcPr anchor="ctr">
                    <a:lnL>
                      <a:noFill/>
                    </a:lnL>
                    <a:lnR>
                      <a:noFill/>
                    </a:lnR>
                    <a:lnT>
                      <a:noFill/>
                    </a:lnT>
                    <a:lnB>
                      <a:noFill/>
                    </a:lnB>
                    <a:noFill/>
                  </a:tcPr>
                </a:tc>
                <a:tc>
                  <a:txBody>
                    <a:bodyPr/>
                    <a:lstStyle/>
                    <a:p>
                      <a:pPr>
                        <a:buNone/>
                      </a:pPr>
                      <a:r>
                        <a:rPr lang="en-US" sz="1800" b="1"/>
                        <a:t>Target Variables</a:t>
                      </a:r>
                      <a:endParaRPr lang="en-US" sz="1800"/>
                    </a:p>
                  </a:txBody>
                  <a:tcPr anchor="ctr">
                    <a:lnL>
                      <a:noFill/>
                    </a:lnL>
                    <a:lnR>
                      <a:noFill/>
                    </a:lnR>
                    <a:lnT>
                      <a:noFill/>
                    </a:lnT>
                    <a:lnB>
                      <a:noFill/>
                    </a:lnB>
                    <a:noFill/>
                  </a:tcPr>
                </a:tc>
                <a:extLst>
                  <a:ext uri="{0D108BD9-81ED-4DB2-BD59-A6C34878D82A}">
                    <a16:rowId xmlns:a16="http://schemas.microsoft.com/office/drawing/2014/main" val="1989809861"/>
                  </a:ext>
                </a:extLst>
              </a:tr>
              <a:tr h="914400">
                <a:tc>
                  <a:txBody>
                    <a:bodyPr/>
                    <a:lstStyle/>
                    <a:p>
                      <a:pPr>
                        <a:buNone/>
                      </a:pPr>
                      <a:r>
                        <a:rPr lang="en-US" sz="1800" b="1"/>
                        <a:t>Kaggle Student Depression</a:t>
                      </a:r>
                      <a:endParaRPr lang="en-US" sz="1800"/>
                    </a:p>
                  </a:txBody>
                  <a:tcPr anchor="ctr">
                    <a:lnL>
                      <a:noFill/>
                    </a:lnL>
                    <a:lnR>
                      <a:noFill/>
                    </a:lnR>
                    <a:lnT>
                      <a:noFill/>
                    </a:lnT>
                    <a:lnB>
                      <a:noFill/>
                    </a:lnB>
                    <a:noFill/>
                  </a:tcPr>
                </a:tc>
                <a:tc>
                  <a:txBody>
                    <a:bodyPr/>
                    <a:lstStyle/>
                    <a:p>
                      <a:pPr>
                        <a:buNone/>
                      </a:pPr>
                      <a:r>
                        <a:rPr lang="en-US" sz="1800"/>
                        <a:t>587</a:t>
                      </a:r>
                    </a:p>
                  </a:txBody>
                  <a:tcPr anchor="ctr">
                    <a:lnL>
                      <a:noFill/>
                    </a:lnL>
                    <a:lnR>
                      <a:noFill/>
                    </a:lnR>
                    <a:lnT>
                      <a:noFill/>
                    </a:lnT>
                    <a:lnB>
                      <a:noFill/>
                    </a:lnB>
                    <a:noFill/>
                  </a:tcPr>
                </a:tc>
                <a:tc>
                  <a:txBody>
                    <a:bodyPr/>
                    <a:lstStyle/>
                    <a:p>
                      <a:pPr>
                        <a:buNone/>
                      </a:pPr>
                      <a:r>
                        <a:rPr lang="en-US" sz="1800"/>
                        <a:t>Survey responses</a:t>
                      </a:r>
                    </a:p>
                  </a:txBody>
                  <a:tcPr anchor="ctr">
                    <a:lnL>
                      <a:noFill/>
                    </a:lnL>
                    <a:lnR>
                      <a:noFill/>
                    </a:lnR>
                    <a:lnT>
                      <a:noFill/>
                    </a:lnT>
                    <a:lnB>
                      <a:noFill/>
                    </a:lnB>
                    <a:noFill/>
                  </a:tcPr>
                </a:tc>
                <a:tc>
                  <a:txBody>
                    <a:bodyPr/>
                    <a:lstStyle/>
                    <a:p>
                      <a:pPr>
                        <a:buNone/>
                      </a:pPr>
                      <a:r>
                        <a:rPr lang="en-US" sz="1800"/>
                        <a:t>Depression level</a:t>
                      </a:r>
                    </a:p>
                  </a:txBody>
                  <a:tcPr anchor="ctr">
                    <a:lnL>
                      <a:noFill/>
                    </a:lnL>
                    <a:lnR>
                      <a:noFill/>
                    </a:lnR>
                    <a:lnT>
                      <a:noFill/>
                    </a:lnT>
                    <a:lnB>
                      <a:noFill/>
                    </a:lnB>
                    <a:noFill/>
                  </a:tcPr>
                </a:tc>
                <a:extLst>
                  <a:ext uri="{0D108BD9-81ED-4DB2-BD59-A6C34878D82A}">
                    <a16:rowId xmlns:a16="http://schemas.microsoft.com/office/drawing/2014/main" val="1660669719"/>
                  </a:ext>
                </a:extLst>
              </a:tr>
              <a:tr h="1188720">
                <a:tc>
                  <a:txBody>
                    <a:bodyPr/>
                    <a:lstStyle/>
                    <a:p>
                      <a:pPr>
                        <a:buNone/>
                      </a:pPr>
                      <a:r>
                        <a:rPr lang="en-US" sz="1800" b="1"/>
                        <a:t>MHP Anxiety–Stress–Depression</a:t>
                      </a:r>
                      <a:endParaRPr lang="en-US" sz="1800"/>
                    </a:p>
                  </a:txBody>
                  <a:tcPr anchor="ctr">
                    <a:lnL>
                      <a:noFill/>
                    </a:lnL>
                    <a:lnR>
                      <a:noFill/>
                    </a:lnR>
                    <a:lnT>
                      <a:noFill/>
                    </a:lnT>
                    <a:lnB>
                      <a:noFill/>
                    </a:lnB>
                    <a:noFill/>
                  </a:tcPr>
                </a:tc>
                <a:tc>
                  <a:txBody>
                    <a:bodyPr/>
                    <a:lstStyle/>
                    <a:p>
                      <a:pPr>
                        <a:buNone/>
                      </a:pPr>
                      <a:r>
                        <a:rPr lang="en-US" sz="1800"/>
                        <a:t>9,000+</a:t>
                      </a:r>
                    </a:p>
                  </a:txBody>
                  <a:tcPr anchor="ctr">
                    <a:lnL>
                      <a:noFill/>
                    </a:lnL>
                    <a:lnR>
                      <a:noFill/>
                    </a:lnR>
                    <a:lnT>
                      <a:noFill/>
                    </a:lnT>
                    <a:lnB>
                      <a:noFill/>
                    </a:lnB>
                    <a:noFill/>
                  </a:tcPr>
                </a:tc>
                <a:tc>
                  <a:txBody>
                    <a:bodyPr/>
                    <a:lstStyle/>
                    <a:p>
                      <a:pPr>
                        <a:buNone/>
                      </a:pPr>
                      <a:r>
                        <a:rPr lang="en-US" sz="1800"/>
                        <a:t>Psychological scores</a:t>
                      </a:r>
                    </a:p>
                  </a:txBody>
                  <a:tcPr anchor="ctr">
                    <a:lnL>
                      <a:noFill/>
                    </a:lnL>
                    <a:lnR>
                      <a:noFill/>
                    </a:lnR>
                    <a:lnT>
                      <a:noFill/>
                    </a:lnT>
                    <a:lnB>
                      <a:noFill/>
                    </a:lnB>
                    <a:noFill/>
                  </a:tcPr>
                </a:tc>
                <a:tc>
                  <a:txBody>
                    <a:bodyPr/>
                    <a:lstStyle/>
                    <a:p>
                      <a:pPr>
                        <a:buNone/>
                      </a:pPr>
                      <a:r>
                        <a:rPr lang="en-US" sz="1800"/>
                        <a:t>Stress, Anxiety, Depression</a:t>
                      </a:r>
                    </a:p>
                  </a:txBody>
                  <a:tcPr anchor="ctr">
                    <a:lnL>
                      <a:noFill/>
                    </a:lnL>
                    <a:lnR>
                      <a:noFill/>
                    </a:lnR>
                    <a:lnT>
                      <a:noFill/>
                    </a:lnT>
                    <a:lnB>
                      <a:noFill/>
                    </a:lnB>
                    <a:noFill/>
                  </a:tcPr>
                </a:tc>
                <a:extLst>
                  <a:ext uri="{0D108BD9-81ED-4DB2-BD59-A6C34878D82A}">
                    <a16:rowId xmlns:a16="http://schemas.microsoft.com/office/drawing/2014/main" val="659548683"/>
                  </a:ext>
                </a:extLst>
              </a:tr>
              <a:tr h="1188720">
                <a:tc>
                  <a:txBody>
                    <a:bodyPr/>
                    <a:lstStyle/>
                    <a:p>
                      <a:pPr>
                        <a:buNone/>
                      </a:pPr>
                      <a:r>
                        <a:rPr lang="en-US" sz="1800" b="1"/>
                        <a:t>DASS-21 Mental Health Dataset</a:t>
                      </a:r>
                      <a:endParaRPr lang="en-US" sz="1800"/>
                    </a:p>
                  </a:txBody>
                  <a:tcPr anchor="ctr">
                    <a:lnL>
                      <a:noFill/>
                    </a:lnL>
                    <a:lnR>
                      <a:noFill/>
                    </a:lnR>
                    <a:lnT>
                      <a:noFill/>
                    </a:lnT>
                    <a:lnB>
                      <a:noFill/>
                    </a:lnB>
                    <a:noFill/>
                  </a:tcPr>
                </a:tc>
                <a:tc>
                  <a:txBody>
                    <a:bodyPr/>
                    <a:lstStyle/>
                    <a:p>
                      <a:pPr>
                        <a:buNone/>
                      </a:pPr>
                      <a:r>
                        <a:rPr lang="en-US" sz="1800"/>
                        <a:t>~3,000</a:t>
                      </a:r>
                    </a:p>
                  </a:txBody>
                  <a:tcPr anchor="ctr">
                    <a:lnL>
                      <a:noFill/>
                    </a:lnL>
                    <a:lnR>
                      <a:noFill/>
                    </a:lnR>
                    <a:lnT>
                      <a:noFill/>
                    </a:lnT>
                    <a:lnB>
                      <a:noFill/>
                    </a:lnB>
                    <a:noFill/>
                  </a:tcPr>
                </a:tc>
                <a:tc>
                  <a:txBody>
                    <a:bodyPr/>
                    <a:lstStyle/>
                    <a:p>
                      <a:pPr>
                        <a:buNone/>
                      </a:pPr>
                      <a:r>
                        <a:rPr lang="en-US" sz="1800"/>
                        <a:t>Clinical metrics</a:t>
                      </a:r>
                    </a:p>
                  </a:txBody>
                  <a:tcPr anchor="ctr">
                    <a:lnL>
                      <a:noFill/>
                    </a:lnL>
                    <a:lnR>
                      <a:noFill/>
                    </a:lnR>
                    <a:lnT>
                      <a:noFill/>
                    </a:lnT>
                    <a:lnB>
                      <a:noFill/>
                    </a:lnB>
                    <a:noFill/>
                  </a:tcPr>
                </a:tc>
                <a:tc>
                  <a:txBody>
                    <a:bodyPr/>
                    <a:lstStyle/>
                    <a:p>
                      <a:pPr>
                        <a:buNone/>
                      </a:pPr>
                      <a:r>
                        <a:rPr lang="en-US" sz="1800" dirty="0"/>
                        <a:t>DASS subscale scores</a:t>
                      </a:r>
                    </a:p>
                  </a:txBody>
                  <a:tcPr anchor="ctr">
                    <a:lnL>
                      <a:noFill/>
                    </a:lnL>
                    <a:lnR>
                      <a:noFill/>
                    </a:lnR>
                    <a:lnT>
                      <a:noFill/>
                    </a:lnT>
                    <a:lnB>
                      <a:noFill/>
                    </a:lnB>
                    <a:noFill/>
                  </a:tcPr>
                </a:tc>
                <a:extLst>
                  <a:ext uri="{0D108BD9-81ED-4DB2-BD59-A6C34878D82A}">
                    <a16:rowId xmlns:a16="http://schemas.microsoft.com/office/drawing/2014/main" val="4063169352"/>
                  </a:ext>
                </a:extLst>
              </a:tr>
            </a:tbl>
          </a:graphicData>
        </a:graphic>
      </p:graphicFrame>
    </p:spTree>
    <p:extLst>
      <p:ext uri="{BB962C8B-B14F-4D97-AF65-F5344CB8AC3E}">
        <p14:creationId xmlns:p14="http://schemas.microsoft.com/office/powerpoint/2010/main" val="34158120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9ECA6-4AF1-92AA-47EB-A785599691FC}"/>
              </a:ext>
            </a:extLst>
          </p:cNvPr>
          <p:cNvSpPr>
            <a:spLocks noGrp="1"/>
          </p:cNvSpPr>
          <p:nvPr>
            <p:ph type="title"/>
          </p:nvPr>
        </p:nvSpPr>
        <p:spPr/>
        <p:txBody>
          <a:bodyPr/>
          <a:lstStyle/>
          <a:p>
            <a:r>
              <a:rPr lang="en-US" dirty="0"/>
              <a:t>Feature Engineering </a:t>
            </a:r>
          </a:p>
        </p:txBody>
      </p:sp>
      <p:pic>
        <p:nvPicPr>
          <p:cNvPr id="4" name="Content Placeholder 3" descr="A diagram of a process flow&#10;&#10;AI-generated content may be incorrect.">
            <a:extLst>
              <a:ext uri="{FF2B5EF4-FFF2-40B4-BE49-F238E27FC236}">
                <a16:creationId xmlns:a16="http://schemas.microsoft.com/office/drawing/2014/main" id="{9055FC57-97FF-667D-A1A6-066ECCAD46ED}"/>
              </a:ext>
            </a:extLst>
          </p:cNvPr>
          <p:cNvPicPr>
            <a:picLocks noGrp="1" noChangeAspect="1"/>
          </p:cNvPicPr>
          <p:nvPr>
            <p:ph idx="1"/>
          </p:nvPr>
        </p:nvPicPr>
        <p:blipFill>
          <a:blip r:embed="rId2"/>
          <a:stretch>
            <a:fillRect/>
          </a:stretch>
        </p:blipFill>
        <p:spPr>
          <a:xfrm>
            <a:off x="1133856" y="1853248"/>
            <a:ext cx="6336792" cy="4552034"/>
          </a:xfrm>
          <a:prstGeom prst="rect">
            <a:avLst/>
          </a:prstGeom>
        </p:spPr>
      </p:pic>
    </p:spTree>
    <p:extLst>
      <p:ext uri="{BB962C8B-B14F-4D97-AF65-F5344CB8AC3E}">
        <p14:creationId xmlns:p14="http://schemas.microsoft.com/office/powerpoint/2010/main" val="37526986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1A9AB-A01D-16F1-A6E7-8B61CA8F6599}"/>
              </a:ext>
            </a:extLst>
          </p:cNvPr>
          <p:cNvSpPr>
            <a:spLocks noGrp="1"/>
          </p:cNvSpPr>
          <p:nvPr>
            <p:ph type="title"/>
          </p:nvPr>
        </p:nvSpPr>
        <p:spPr/>
        <p:txBody>
          <a:bodyPr/>
          <a:lstStyle/>
          <a:p>
            <a:r>
              <a:rPr lang="en-US" dirty="0"/>
              <a:t>CHAPTER 5  EXPERIMENTAL RESULTS</a:t>
            </a:r>
          </a:p>
        </p:txBody>
      </p:sp>
      <p:sp>
        <p:nvSpPr>
          <p:cNvPr id="3" name="Content Placeholder 2">
            <a:extLst>
              <a:ext uri="{FF2B5EF4-FFF2-40B4-BE49-F238E27FC236}">
                <a16:creationId xmlns:a16="http://schemas.microsoft.com/office/drawing/2014/main" id="{F079D8F2-8D29-D839-1B69-F0E73E6F25B4}"/>
              </a:ext>
            </a:extLst>
          </p:cNvPr>
          <p:cNvSpPr>
            <a:spLocks noGrp="1"/>
          </p:cNvSpPr>
          <p:nvPr>
            <p:ph idx="1"/>
          </p:nvPr>
        </p:nvSpPr>
        <p:spPr/>
        <p:txBody>
          <a:bodyPr/>
          <a:lstStyle/>
          <a:p>
            <a:r>
              <a:rPr lang="en-US" dirty="0"/>
              <a:t>outlines the workflow, datasets, tools, and experimental setup utilized to assess the suggested AI system.</a:t>
            </a:r>
          </a:p>
        </p:txBody>
      </p:sp>
    </p:spTree>
    <p:extLst>
      <p:ext uri="{BB962C8B-B14F-4D97-AF65-F5344CB8AC3E}">
        <p14:creationId xmlns:p14="http://schemas.microsoft.com/office/powerpoint/2010/main" val="29100940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BB665-5AFD-854B-944D-F5E13A677700}"/>
              </a:ext>
            </a:extLst>
          </p:cNvPr>
          <p:cNvSpPr>
            <a:spLocks noGrp="1"/>
          </p:cNvSpPr>
          <p:nvPr>
            <p:ph type="title"/>
          </p:nvPr>
        </p:nvSpPr>
        <p:spPr/>
        <p:txBody>
          <a:bodyPr/>
          <a:lstStyle/>
          <a:p>
            <a:r>
              <a:rPr lang="en-US" dirty="0"/>
              <a:t>5.1Tools, Environment &amp; Workflow</a:t>
            </a:r>
          </a:p>
        </p:txBody>
      </p:sp>
      <p:sp>
        <p:nvSpPr>
          <p:cNvPr id="3" name="Content Placeholder 2">
            <a:extLst>
              <a:ext uri="{FF2B5EF4-FFF2-40B4-BE49-F238E27FC236}">
                <a16:creationId xmlns:a16="http://schemas.microsoft.com/office/drawing/2014/main" id="{28D31998-BCC7-09F0-CE1B-9E46E05C2B30}"/>
              </a:ext>
            </a:extLst>
          </p:cNvPr>
          <p:cNvSpPr>
            <a:spLocks noGrp="1"/>
          </p:cNvSpPr>
          <p:nvPr>
            <p:ph idx="1"/>
          </p:nvPr>
        </p:nvSpPr>
        <p:spPr/>
        <p:txBody>
          <a:bodyPr>
            <a:normAutofit fontScale="85000" lnSpcReduction="20000"/>
          </a:bodyPr>
          <a:lstStyle/>
          <a:p>
            <a:r>
              <a:rPr lang="en-US" b="1" dirty="0"/>
              <a:t>Environment for computation:</a:t>
            </a:r>
            <a:endParaRPr lang="en-US" dirty="0"/>
          </a:p>
          <a:p>
            <a:r>
              <a:rPr lang="en-US" dirty="0"/>
              <a:t>Google </a:t>
            </a:r>
            <a:r>
              <a:rPr lang="en-US" dirty="0" err="1"/>
              <a:t>Colab</a:t>
            </a:r>
            <a:r>
              <a:rPr lang="en-US" dirty="0"/>
              <a:t> (GPU: T4/P100) + 3.10 Python</a:t>
            </a:r>
          </a:p>
          <a:p>
            <a:endParaRPr lang="en-US" dirty="0"/>
          </a:p>
          <a:p>
            <a:r>
              <a:rPr lang="en-US" b="1" dirty="0"/>
              <a:t>Frameworks and libraries:</a:t>
            </a:r>
          </a:p>
          <a:p>
            <a:r>
              <a:rPr lang="en-US" dirty="0" err="1"/>
              <a:t>Keras</a:t>
            </a:r>
            <a:r>
              <a:rPr lang="en-US" dirty="0"/>
              <a:t> and TensorFlow</a:t>
            </a:r>
          </a:p>
          <a:p>
            <a:r>
              <a:rPr lang="en-US" dirty="0"/>
              <a:t>NumPy and Pandas</a:t>
            </a:r>
          </a:p>
          <a:p>
            <a:r>
              <a:rPr lang="en-US" dirty="0"/>
              <a:t>Matplotlib</a:t>
            </a:r>
          </a:p>
          <a:p>
            <a:endParaRPr lang="en-US" dirty="0"/>
          </a:p>
          <a:p>
            <a:r>
              <a:rPr lang="en-US" b="1" dirty="0"/>
              <a:t>Workflow for experimentation:</a:t>
            </a:r>
          </a:p>
          <a:p>
            <a:r>
              <a:rPr lang="en-US" dirty="0"/>
              <a:t>Setting up the environment and loading of datasets</a:t>
            </a:r>
          </a:p>
          <a:p>
            <a:r>
              <a:rPr lang="en-US" dirty="0"/>
              <a:t>Preparation and Engineering features</a:t>
            </a:r>
          </a:p>
          <a:p>
            <a:r>
              <a:rPr lang="en-US" dirty="0"/>
              <a:t>Splitting data and Validation and training of models</a:t>
            </a:r>
          </a:p>
        </p:txBody>
      </p:sp>
    </p:spTree>
    <p:extLst>
      <p:ext uri="{BB962C8B-B14F-4D97-AF65-F5344CB8AC3E}">
        <p14:creationId xmlns:p14="http://schemas.microsoft.com/office/powerpoint/2010/main" val="6734448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4FE75-E4FA-C484-C3FD-9001E9333C26}"/>
              </a:ext>
            </a:extLst>
          </p:cNvPr>
          <p:cNvSpPr>
            <a:spLocks noGrp="1"/>
          </p:cNvSpPr>
          <p:nvPr>
            <p:ph type="title"/>
          </p:nvPr>
        </p:nvSpPr>
        <p:spPr/>
        <p:txBody>
          <a:bodyPr/>
          <a:lstStyle/>
          <a:p>
            <a:r>
              <a:rPr lang="en-US" dirty="0"/>
              <a:t>5.2 Neural Network Architecture &amp; Evaluation</a:t>
            </a:r>
          </a:p>
        </p:txBody>
      </p:sp>
      <p:sp>
        <p:nvSpPr>
          <p:cNvPr id="3" name="Content Placeholder 2">
            <a:extLst>
              <a:ext uri="{FF2B5EF4-FFF2-40B4-BE49-F238E27FC236}">
                <a16:creationId xmlns:a16="http://schemas.microsoft.com/office/drawing/2014/main" id="{A94D466F-3F82-BCA7-0EA8-638C08BA690E}"/>
              </a:ext>
            </a:extLst>
          </p:cNvPr>
          <p:cNvSpPr>
            <a:spLocks noGrp="1"/>
          </p:cNvSpPr>
          <p:nvPr>
            <p:ph idx="1"/>
          </p:nvPr>
        </p:nvSpPr>
        <p:spPr/>
        <p:txBody>
          <a:bodyPr>
            <a:normAutofit fontScale="85000" lnSpcReduction="20000"/>
          </a:bodyPr>
          <a:lstStyle/>
          <a:p>
            <a:r>
              <a:rPr lang="en-US" b="1" dirty="0"/>
              <a:t>Architecture of the model:</a:t>
            </a:r>
          </a:p>
          <a:p>
            <a:r>
              <a:rPr lang="en-US" dirty="0"/>
              <a:t>Completely linked layers: 128 → 64 → 32</a:t>
            </a:r>
          </a:p>
          <a:p>
            <a:endParaRPr lang="en-US" dirty="0"/>
          </a:p>
          <a:p>
            <a:r>
              <a:rPr lang="en-US" dirty="0" err="1"/>
              <a:t>ReLU</a:t>
            </a:r>
            <a:r>
              <a:rPr lang="en-US" dirty="0"/>
              <a:t> is the </a:t>
            </a:r>
            <a:r>
              <a:rPr lang="en-US" b="1" dirty="0"/>
              <a:t>activation function.</a:t>
            </a:r>
          </a:p>
          <a:p>
            <a:endParaRPr lang="en-US" dirty="0"/>
          </a:p>
          <a:p>
            <a:r>
              <a:rPr lang="en-US" b="1" dirty="0"/>
              <a:t>Optimization and regularization:</a:t>
            </a:r>
          </a:p>
          <a:p>
            <a:r>
              <a:rPr lang="en-US" dirty="0"/>
              <a:t>Dropout rate: 0.2</a:t>
            </a:r>
          </a:p>
          <a:p>
            <a:r>
              <a:rPr lang="en-US" dirty="0"/>
              <a:t>Adam, the optimizer</a:t>
            </a:r>
          </a:p>
          <a:p>
            <a:r>
              <a:rPr lang="en-US" dirty="0"/>
              <a:t>MSE is the loss function.</a:t>
            </a:r>
          </a:p>
          <a:p>
            <a:endParaRPr lang="en-US" dirty="0"/>
          </a:p>
          <a:p>
            <a:r>
              <a:rPr lang="en-US" b="1" dirty="0"/>
              <a:t>Metrics for evaluation:</a:t>
            </a:r>
          </a:p>
          <a:p>
            <a:r>
              <a:rPr lang="en-US" dirty="0"/>
              <a:t>MAE + MSE + R "</a:t>
            </a:r>
          </a:p>
        </p:txBody>
      </p:sp>
    </p:spTree>
    <p:extLst>
      <p:ext uri="{BB962C8B-B14F-4D97-AF65-F5344CB8AC3E}">
        <p14:creationId xmlns:p14="http://schemas.microsoft.com/office/powerpoint/2010/main" val="38138781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3B2C7-7F01-13F2-BA7C-B6192AF4CD6A}"/>
              </a:ext>
            </a:extLst>
          </p:cNvPr>
          <p:cNvSpPr>
            <a:spLocks noGrp="1"/>
          </p:cNvSpPr>
          <p:nvPr>
            <p:ph type="title"/>
          </p:nvPr>
        </p:nvSpPr>
        <p:spPr/>
        <p:txBody>
          <a:bodyPr/>
          <a:lstStyle/>
          <a:p>
            <a:r>
              <a:rPr lang="en-US" dirty="0"/>
              <a:t>5.3 Experimental Results</a:t>
            </a:r>
          </a:p>
        </p:txBody>
      </p:sp>
      <p:graphicFrame>
        <p:nvGraphicFramePr>
          <p:cNvPr id="5" name="Content Placeholder 4">
            <a:extLst>
              <a:ext uri="{FF2B5EF4-FFF2-40B4-BE49-F238E27FC236}">
                <a16:creationId xmlns:a16="http://schemas.microsoft.com/office/drawing/2014/main" id="{04BF4EC8-7A07-0DEB-8087-AC97ED0B21E9}"/>
              </a:ext>
            </a:extLst>
          </p:cNvPr>
          <p:cNvGraphicFramePr>
            <a:graphicFrameLocks noGrp="1"/>
          </p:cNvGraphicFramePr>
          <p:nvPr>
            <p:ph idx="1"/>
            <p:extLst>
              <p:ext uri="{D42A27DB-BD31-4B8C-83A1-F6EECF244321}">
                <p14:modId xmlns:p14="http://schemas.microsoft.com/office/powerpoint/2010/main" val="2768539569"/>
              </p:ext>
            </p:extLst>
          </p:nvPr>
        </p:nvGraphicFramePr>
        <p:xfrm>
          <a:off x="827088" y="2633472"/>
          <a:ext cx="7228776" cy="2248568"/>
        </p:xfrm>
        <a:graphic>
          <a:graphicData uri="http://schemas.openxmlformats.org/drawingml/2006/table">
            <a:tbl>
              <a:tblPr/>
              <a:tblGrid>
                <a:gridCol w="1807194">
                  <a:extLst>
                    <a:ext uri="{9D8B030D-6E8A-4147-A177-3AD203B41FA5}">
                      <a16:colId xmlns:a16="http://schemas.microsoft.com/office/drawing/2014/main" val="1846514665"/>
                    </a:ext>
                  </a:extLst>
                </a:gridCol>
                <a:gridCol w="1807194">
                  <a:extLst>
                    <a:ext uri="{9D8B030D-6E8A-4147-A177-3AD203B41FA5}">
                      <a16:colId xmlns:a16="http://schemas.microsoft.com/office/drawing/2014/main" val="1912421021"/>
                    </a:ext>
                  </a:extLst>
                </a:gridCol>
                <a:gridCol w="1807194">
                  <a:extLst>
                    <a:ext uri="{9D8B030D-6E8A-4147-A177-3AD203B41FA5}">
                      <a16:colId xmlns:a16="http://schemas.microsoft.com/office/drawing/2014/main" val="3374235698"/>
                    </a:ext>
                  </a:extLst>
                </a:gridCol>
                <a:gridCol w="1807194">
                  <a:extLst>
                    <a:ext uri="{9D8B030D-6E8A-4147-A177-3AD203B41FA5}">
                      <a16:colId xmlns:a16="http://schemas.microsoft.com/office/drawing/2014/main" val="1920348486"/>
                    </a:ext>
                  </a:extLst>
                </a:gridCol>
              </a:tblGrid>
              <a:tr h="562142">
                <a:tc>
                  <a:txBody>
                    <a:bodyPr/>
                    <a:lstStyle/>
                    <a:p>
                      <a:pPr>
                        <a:buNone/>
                      </a:pPr>
                      <a:r>
                        <a:rPr lang="en-US" sz="1800"/>
                        <a:t>Dataset</a:t>
                      </a:r>
                    </a:p>
                  </a:txBody>
                  <a:tcPr anchor="ctr">
                    <a:lnL>
                      <a:noFill/>
                    </a:lnL>
                    <a:lnR>
                      <a:noFill/>
                    </a:lnR>
                    <a:lnT>
                      <a:noFill/>
                    </a:lnT>
                    <a:lnB>
                      <a:noFill/>
                    </a:lnB>
                    <a:noFill/>
                  </a:tcPr>
                </a:tc>
                <a:tc>
                  <a:txBody>
                    <a:bodyPr/>
                    <a:lstStyle/>
                    <a:p>
                      <a:pPr>
                        <a:buNone/>
                      </a:pPr>
                      <a:r>
                        <a:rPr lang="en-US" sz="1800"/>
                        <a:t>MAE</a:t>
                      </a:r>
                    </a:p>
                  </a:txBody>
                  <a:tcPr anchor="ctr">
                    <a:lnL>
                      <a:noFill/>
                    </a:lnL>
                    <a:lnR>
                      <a:noFill/>
                    </a:lnR>
                    <a:lnT>
                      <a:noFill/>
                    </a:lnT>
                    <a:lnB>
                      <a:noFill/>
                    </a:lnB>
                    <a:noFill/>
                  </a:tcPr>
                </a:tc>
                <a:tc>
                  <a:txBody>
                    <a:bodyPr/>
                    <a:lstStyle/>
                    <a:p>
                      <a:pPr>
                        <a:buNone/>
                      </a:pPr>
                      <a:r>
                        <a:rPr lang="en-US" sz="1800"/>
                        <a:t>MSE</a:t>
                      </a:r>
                    </a:p>
                  </a:txBody>
                  <a:tcPr anchor="ctr">
                    <a:lnL>
                      <a:noFill/>
                    </a:lnL>
                    <a:lnR>
                      <a:noFill/>
                    </a:lnR>
                    <a:lnT>
                      <a:noFill/>
                    </a:lnT>
                    <a:lnB>
                      <a:noFill/>
                    </a:lnB>
                    <a:noFill/>
                  </a:tcPr>
                </a:tc>
                <a:tc>
                  <a:txBody>
                    <a:bodyPr/>
                    <a:lstStyle/>
                    <a:p>
                      <a:pPr>
                        <a:buNone/>
                      </a:pPr>
                      <a:r>
                        <a:rPr lang="en-US" sz="1800"/>
                        <a:t>R²</a:t>
                      </a:r>
                    </a:p>
                  </a:txBody>
                  <a:tcPr anchor="ctr">
                    <a:lnL>
                      <a:noFill/>
                    </a:lnL>
                    <a:lnR>
                      <a:noFill/>
                    </a:lnR>
                    <a:lnT>
                      <a:noFill/>
                    </a:lnT>
                    <a:lnB>
                      <a:noFill/>
                    </a:lnB>
                    <a:noFill/>
                  </a:tcPr>
                </a:tc>
                <a:extLst>
                  <a:ext uri="{0D108BD9-81ED-4DB2-BD59-A6C34878D82A}">
                    <a16:rowId xmlns:a16="http://schemas.microsoft.com/office/drawing/2014/main" val="2363633558"/>
                  </a:ext>
                </a:extLst>
              </a:tr>
              <a:tr h="562142">
                <a:tc>
                  <a:txBody>
                    <a:bodyPr/>
                    <a:lstStyle/>
                    <a:p>
                      <a:pPr>
                        <a:buNone/>
                      </a:pPr>
                      <a:r>
                        <a:rPr lang="en-US" sz="1800"/>
                        <a:t>Kaggle</a:t>
                      </a:r>
                    </a:p>
                  </a:txBody>
                  <a:tcPr anchor="ctr">
                    <a:lnL>
                      <a:noFill/>
                    </a:lnL>
                    <a:lnR>
                      <a:noFill/>
                    </a:lnR>
                    <a:lnT>
                      <a:noFill/>
                    </a:lnT>
                    <a:lnB>
                      <a:noFill/>
                    </a:lnB>
                    <a:noFill/>
                  </a:tcPr>
                </a:tc>
                <a:tc>
                  <a:txBody>
                    <a:bodyPr/>
                    <a:lstStyle/>
                    <a:p>
                      <a:pPr>
                        <a:buNone/>
                      </a:pPr>
                      <a:r>
                        <a:rPr lang="en-US" sz="1800"/>
                        <a:t>0.1234</a:t>
                      </a:r>
                    </a:p>
                  </a:txBody>
                  <a:tcPr anchor="ctr">
                    <a:lnL>
                      <a:noFill/>
                    </a:lnL>
                    <a:lnR>
                      <a:noFill/>
                    </a:lnR>
                    <a:lnT>
                      <a:noFill/>
                    </a:lnT>
                    <a:lnB>
                      <a:noFill/>
                    </a:lnB>
                    <a:noFill/>
                  </a:tcPr>
                </a:tc>
                <a:tc>
                  <a:txBody>
                    <a:bodyPr/>
                    <a:lstStyle/>
                    <a:p>
                      <a:pPr>
                        <a:buNone/>
                      </a:pPr>
                      <a:r>
                        <a:rPr lang="en-US" sz="1800"/>
                        <a:t>0.0156</a:t>
                      </a:r>
                    </a:p>
                  </a:txBody>
                  <a:tcPr anchor="ctr">
                    <a:lnL>
                      <a:noFill/>
                    </a:lnL>
                    <a:lnR>
                      <a:noFill/>
                    </a:lnR>
                    <a:lnT>
                      <a:noFill/>
                    </a:lnT>
                    <a:lnB>
                      <a:noFill/>
                    </a:lnB>
                    <a:noFill/>
                  </a:tcPr>
                </a:tc>
                <a:tc>
                  <a:txBody>
                    <a:bodyPr/>
                    <a:lstStyle/>
                    <a:p>
                      <a:pPr>
                        <a:buNone/>
                      </a:pPr>
                      <a:r>
                        <a:rPr lang="en-US" sz="1800"/>
                        <a:t>0.9123</a:t>
                      </a:r>
                    </a:p>
                  </a:txBody>
                  <a:tcPr anchor="ctr">
                    <a:lnL>
                      <a:noFill/>
                    </a:lnL>
                    <a:lnR>
                      <a:noFill/>
                    </a:lnR>
                    <a:lnT>
                      <a:noFill/>
                    </a:lnT>
                    <a:lnB>
                      <a:noFill/>
                    </a:lnB>
                    <a:noFill/>
                  </a:tcPr>
                </a:tc>
                <a:extLst>
                  <a:ext uri="{0D108BD9-81ED-4DB2-BD59-A6C34878D82A}">
                    <a16:rowId xmlns:a16="http://schemas.microsoft.com/office/drawing/2014/main" val="373463880"/>
                  </a:ext>
                </a:extLst>
              </a:tr>
              <a:tr h="562142">
                <a:tc>
                  <a:txBody>
                    <a:bodyPr/>
                    <a:lstStyle/>
                    <a:p>
                      <a:pPr>
                        <a:buNone/>
                      </a:pPr>
                      <a:r>
                        <a:rPr lang="en-US" sz="1800"/>
                        <a:t>MHP</a:t>
                      </a:r>
                    </a:p>
                  </a:txBody>
                  <a:tcPr anchor="ctr">
                    <a:lnL>
                      <a:noFill/>
                    </a:lnL>
                    <a:lnR>
                      <a:noFill/>
                    </a:lnR>
                    <a:lnT>
                      <a:noFill/>
                    </a:lnT>
                    <a:lnB>
                      <a:noFill/>
                    </a:lnB>
                    <a:noFill/>
                  </a:tcPr>
                </a:tc>
                <a:tc>
                  <a:txBody>
                    <a:bodyPr/>
                    <a:lstStyle/>
                    <a:p>
                      <a:pPr>
                        <a:buNone/>
                      </a:pPr>
                      <a:r>
                        <a:rPr lang="en-US" sz="1800"/>
                        <a:t>0.0987</a:t>
                      </a:r>
                    </a:p>
                  </a:txBody>
                  <a:tcPr anchor="ctr">
                    <a:lnL>
                      <a:noFill/>
                    </a:lnL>
                    <a:lnR>
                      <a:noFill/>
                    </a:lnR>
                    <a:lnT>
                      <a:noFill/>
                    </a:lnT>
                    <a:lnB>
                      <a:noFill/>
                    </a:lnB>
                    <a:noFill/>
                  </a:tcPr>
                </a:tc>
                <a:tc>
                  <a:txBody>
                    <a:bodyPr/>
                    <a:lstStyle/>
                    <a:p>
                      <a:pPr>
                        <a:buNone/>
                      </a:pPr>
                      <a:r>
                        <a:rPr lang="en-US" sz="1800"/>
                        <a:t>0.0123</a:t>
                      </a:r>
                    </a:p>
                  </a:txBody>
                  <a:tcPr anchor="ctr">
                    <a:lnL>
                      <a:noFill/>
                    </a:lnL>
                    <a:lnR>
                      <a:noFill/>
                    </a:lnR>
                    <a:lnT>
                      <a:noFill/>
                    </a:lnT>
                    <a:lnB>
                      <a:noFill/>
                    </a:lnB>
                    <a:noFill/>
                  </a:tcPr>
                </a:tc>
                <a:tc>
                  <a:txBody>
                    <a:bodyPr/>
                    <a:lstStyle/>
                    <a:p>
                      <a:pPr>
                        <a:buNone/>
                      </a:pPr>
                      <a:r>
                        <a:rPr lang="en-US" sz="1800"/>
                        <a:t>0.9345</a:t>
                      </a:r>
                    </a:p>
                  </a:txBody>
                  <a:tcPr anchor="ctr">
                    <a:lnL>
                      <a:noFill/>
                    </a:lnL>
                    <a:lnR>
                      <a:noFill/>
                    </a:lnR>
                    <a:lnT>
                      <a:noFill/>
                    </a:lnT>
                    <a:lnB>
                      <a:noFill/>
                    </a:lnB>
                    <a:noFill/>
                  </a:tcPr>
                </a:tc>
                <a:extLst>
                  <a:ext uri="{0D108BD9-81ED-4DB2-BD59-A6C34878D82A}">
                    <a16:rowId xmlns:a16="http://schemas.microsoft.com/office/drawing/2014/main" val="916296724"/>
                  </a:ext>
                </a:extLst>
              </a:tr>
              <a:tr h="562142">
                <a:tc>
                  <a:txBody>
                    <a:bodyPr/>
                    <a:lstStyle/>
                    <a:p>
                      <a:pPr>
                        <a:buNone/>
                      </a:pPr>
                      <a:r>
                        <a:rPr lang="en-US" sz="1800"/>
                        <a:t>DASS-21</a:t>
                      </a:r>
                    </a:p>
                  </a:txBody>
                  <a:tcPr anchor="ctr">
                    <a:lnL>
                      <a:noFill/>
                    </a:lnL>
                    <a:lnR>
                      <a:noFill/>
                    </a:lnR>
                    <a:lnT>
                      <a:noFill/>
                    </a:lnT>
                    <a:lnB>
                      <a:noFill/>
                    </a:lnB>
                    <a:noFill/>
                  </a:tcPr>
                </a:tc>
                <a:tc>
                  <a:txBody>
                    <a:bodyPr/>
                    <a:lstStyle/>
                    <a:p>
                      <a:pPr>
                        <a:buNone/>
                      </a:pPr>
                      <a:r>
                        <a:rPr lang="en-US" sz="1800"/>
                        <a:t>0.0644</a:t>
                      </a:r>
                    </a:p>
                  </a:txBody>
                  <a:tcPr anchor="ctr">
                    <a:lnL>
                      <a:noFill/>
                    </a:lnL>
                    <a:lnR>
                      <a:noFill/>
                    </a:lnR>
                    <a:lnT>
                      <a:noFill/>
                    </a:lnT>
                    <a:lnB>
                      <a:noFill/>
                    </a:lnB>
                    <a:noFill/>
                  </a:tcPr>
                </a:tc>
                <a:tc>
                  <a:txBody>
                    <a:bodyPr/>
                    <a:lstStyle/>
                    <a:p>
                      <a:pPr>
                        <a:buNone/>
                      </a:pPr>
                      <a:r>
                        <a:rPr lang="en-US" sz="1800"/>
                        <a:t>0.0082</a:t>
                      </a:r>
                    </a:p>
                  </a:txBody>
                  <a:tcPr anchor="ctr">
                    <a:lnL>
                      <a:noFill/>
                    </a:lnL>
                    <a:lnR>
                      <a:noFill/>
                    </a:lnR>
                    <a:lnT>
                      <a:noFill/>
                    </a:lnT>
                    <a:lnB>
                      <a:noFill/>
                    </a:lnB>
                    <a:noFill/>
                  </a:tcPr>
                </a:tc>
                <a:tc>
                  <a:txBody>
                    <a:bodyPr/>
                    <a:lstStyle/>
                    <a:p>
                      <a:pPr>
                        <a:buNone/>
                      </a:pPr>
                      <a:r>
                        <a:rPr lang="en-US" sz="1800" dirty="0"/>
                        <a:t>0.9287</a:t>
                      </a:r>
                    </a:p>
                  </a:txBody>
                  <a:tcPr anchor="ctr">
                    <a:lnL>
                      <a:noFill/>
                    </a:lnL>
                    <a:lnR>
                      <a:noFill/>
                    </a:lnR>
                    <a:lnT>
                      <a:noFill/>
                    </a:lnT>
                    <a:lnB>
                      <a:noFill/>
                    </a:lnB>
                    <a:noFill/>
                  </a:tcPr>
                </a:tc>
                <a:extLst>
                  <a:ext uri="{0D108BD9-81ED-4DB2-BD59-A6C34878D82A}">
                    <a16:rowId xmlns:a16="http://schemas.microsoft.com/office/drawing/2014/main" val="1545337193"/>
                  </a:ext>
                </a:extLst>
              </a:tr>
            </a:tbl>
          </a:graphicData>
        </a:graphic>
      </p:graphicFrame>
    </p:spTree>
    <p:extLst>
      <p:ext uri="{BB962C8B-B14F-4D97-AF65-F5344CB8AC3E}">
        <p14:creationId xmlns:p14="http://schemas.microsoft.com/office/powerpoint/2010/main" val="14898489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3259A-0C56-44A9-3119-DEB3B69CEA45}"/>
              </a:ext>
            </a:extLst>
          </p:cNvPr>
          <p:cNvSpPr>
            <a:spLocks noGrp="1"/>
          </p:cNvSpPr>
          <p:nvPr>
            <p:ph type="title"/>
          </p:nvPr>
        </p:nvSpPr>
        <p:spPr/>
        <p:txBody>
          <a:bodyPr/>
          <a:lstStyle/>
          <a:p>
            <a:r>
              <a:rPr lang="en-US" dirty="0"/>
              <a:t>Code Pipeline</a:t>
            </a:r>
          </a:p>
        </p:txBody>
      </p:sp>
      <p:pic>
        <p:nvPicPr>
          <p:cNvPr id="5" name="Content Placeholder 4" descr="A blue rectangular diagram with text&#10;&#10;AI-generated content may be incorrect.">
            <a:extLst>
              <a:ext uri="{FF2B5EF4-FFF2-40B4-BE49-F238E27FC236}">
                <a16:creationId xmlns:a16="http://schemas.microsoft.com/office/drawing/2014/main" id="{3271141D-FF43-A2FB-5B13-CDC160B0B7C4}"/>
              </a:ext>
            </a:extLst>
          </p:cNvPr>
          <p:cNvPicPr>
            <a:picLocks noGrp="1" noChangeAspect="1"/>
          </p:cNvPicPr>
          <p:nvPr>
            <p:ph idx="1"/>
          </p:nvPr>
        </p:nvPicPr>
        <p:blipFill>
          <a:blip r:embed="rId2"/>
          <a:stretch>
            <a:fillRect/>
          </a:stretch>
        </p:blipFill>
        <p:spPr>
          <a:xfrm>
            <a:off x="896113" y="1853248"/>
            <a:ext cx="6986016" cy="43951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944816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t>Visual Results</a:t>
            </a:r>
          </a:p>
        </p:txBody>
      </p:sp>
      <p:pic>
        <p:nvPicPr>
          <p:cNvPr id="4" name="Content Placeholder 3" descr="A graph of a person with a blue line&#10;&#10;AI-generated content may be incorrect.">
            <a:extLst>
              <a:ext uri="{FF2B5EF4-FFF2-40B4-BE49-F238E27FC236}">
                <a16:creationId xmlns:a16="http://schemas.microsoft.com/office/drawing/2014/main" id="{45C78887-EDC6-5629-9BF5-3567C097B4A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7088" y="2305714"/>
            <a:ext cx="6711950" cy="3689609"/>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2D305-21C9-B61F-B6BD-1AA5288C22EE}"/>
              </a:ext>
            </a:extLst>
          </p:cNvPr>
          <p:cNvSpPr>
            <a:spLocks noGrp="1"/>
          </p:cNvSpPr>
          <p:nvPr>
            <p:ph type="title"/>
          </p:nvPr>
        </p:nvSpPr>
        <p:spPr/>
        <p:txBody>
          <a:bodyPr/>
          <a:lstStyle/>
          <a:p>
            <a:r>
              <a:rPr lang="en-US" dirty="0"/>
              <a:t>Visual Results</a:t>
            </a:r>
          </a:p>
        </p:txBody>
      </p:sp>
      <p:pic>
        <p:nvPicPr>
          <p:cNvPr id="4" name="Content Placeholder 3" descr="A graph with blue dots&#10;&#10;AI-generated content may be incorrect.">
            <a:extLst>
              <a:ext uri="{FF2B5EF4-FFF2-40B4-BE49-F238E27FC236}">
                <a16:creationId xmlns:a16="http://schemas.microsoft.com/office/drawing/2014/main" id="{C8EC5E8F-087F-6154-CE6A-FA033E8B715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2144" y="1600200"/>
            <a:ext cx="6611112" cy="4525963"/>
          </a:xfrm>
          <a:prstGeom prst="rect">
            <a:avLst/>
          </a:prstGeom>
        </p:spPr>
      </p:pic>
    </p:spTree>
    <p:extLst>
      <p:ext uri="{BB962C8B-B14F-4D97-AF65-F5344CB8AC3E}">
        <p14:creationId xmlns:p14="http://schemas.microsoft.com/office/powerpoint/2010/main" val="31702622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34270-3D92-D423-8E86-2648AE8975DB}"/>
              </a:ext>
            </a:extLst>
          </p:cNvPr>
          <p:cNvSpPr>
            <a:spLocks noGrp="1"/>
          </p:cNvSpPr>
          <p:nvPr>
            <p:ph type="title"/>
          </p:nvPr>
        </p:nvSpPr>
        <p:spPr/>
        <p:txBody>
          <a:bodyPr/>
          <a:lstStyle/>
          <a:p>
            <a:r>
              <a:rPr lang="en-US" dirty="0"/>
              <a:t>Visual Results</a:t>
            </a:r>
          </a:p>
        </p:txBody>
      </p:sp>
      <p:pic>
        <p:nvPicPr>
          <p:cNvPr id="5" name="Content Placeholder 4" descr="A graph of a graph&#10;&#10;AI-generated content may be incorrect.">
            <a:extLst>
              <a:ext uri="{FF2B5EF4-FFF2-40B4-BE49-F238E27FC236}">
                <a16:creationId xmlns:a16="http://schemas.microsoft.com/office/drawing/2014/main" id="{E2E0E02E-BFED-4C93-75A5-E880FB8481F8}"/>
              </a:ext>
            </a:extLst>
          </p:cNvPr>
          <p:cNvPicPr>
            <a:picLocks noGrp="1" noChangeAspect="1"/>
          </p:cNvPicPr>
          <p:nvPr>
            <p:ph idx="1"/>
          </p:nvPr>
        </p:nvPicPr>
        <p:blipFill>
          <a:blip r:embed="rId2"/>
          <a:stretch>
            <a:fillRect/>
          </a:stretch>
        </p:blipFill>
        <p:spPr>
          <a:xfrm>
            <a:off x="1211262" y="1737361"/>
            <a:ext cx="6890322" cy="4275296"/>
          </a:xfrm>
          <a:prstGeom prst="rect">
            <a:avLst/>
          </a:prstGeom>
        </p:spPr>
      </p:pic>
    </p:spTree>
    <p:extLst>
      <p:ext uri="{BB962C8B-B14F-4D97-AF65-F5344CB8AC3E}">
        <p14:creationId xmlns:p14="http://schemas.microsoft.com/office/powerpoint/2010/main" val="36797392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3897A-6CF2-EFF9-1891-DCDE198535DB}"/>
              </a:ext>
            </a:extLst>
          </p:cNvPr>
          <p:cNvSpPr>
            <a:spLocks noGrp="1"/>
          </p:cNvSpPr>
          <p:nvPr>
            <p:ph type="title"/>
          </p:nvPr>
        </p:nvSpPr>
        <p:spPr/>
        <p:txBody>
          <a:bodyPr/>
          <a:lstStyle/>
          <a:p>
            <a:r>
              <a:rPr lang="en-US" dirty="0"/>
              <a:t>5.7 Discussion</a:t>
            </a:r>
          </a:p>
        </p:txBody>
      </p:sp>
      <p:sp>
        <p:nvSpPr>
          <p:cNvPr id="3" name="Content Placeholder 2">
            <a:extLst>
              <a:ext uri="{FF2B5EF4-FFF2-40B4-BE49-F238E27FC236}">
                <a16:creationId xmlns:a16="http://schemas.microsoft.com/office/drawing/2014/main" id="{2D04F74C-D4C5-DD84-2758-B347B83703AA}"/>
              </a:ext>
            </a:extLst>
          </p:cNvPr>
          <p:cNvSpPr>
            <a:spLocks noGrp="1"/>
          </p:cNvSpPr>
          <p:nvPr>
            <p:ph idx="1"/>
          </p:nvPr>
        </p:nvSpPr>
        <p:spPr/>
        <p:txBody>
          <a:bodyPr>
            <a:normAutofit lnSpcReduction="10000"/>
          </a:bodyPr>
          <a:lstStyle/>
          <a:p>
            <a:r>
              <a:rPr lang="en-US" b="1" dirty="0"/>
              <a:t>Important Discussion Results</a:t>
            </a:r>
          </a:p>
          <a:p>
            <a:r>
              <a:rPr lang="en-US" dirty="0"/>
              <a:t>Complex behavioral patterns were successfully captured by deep learning algorithms.</a:t>
            </a:r>
            <a:br>
              <a:rPr lang="en-US" dirty="0"/>
            </a:br>
            <a:endParaRPr lang="en-US" dirty="0"/>
          </a:p>
          <a:p>
            <a:r>
              <a:rPr lang="en-US" dirty="0"/>
              <a:t>The overall performance of the model was greatly enhanced by feature engineering.</a:t>
            </a:r>
            <a:br>
              <a:rPr lang="en-US" dirty="0"/>
            </a:br>
            <a:endParaRPr lang="en-US" dirty="0"/>
          </a:p>
          <a:p>
            <a:r>
              <a:rPr lang="en-US" dirty="0"/>
              <a:t>Strong generalization capacity was confirmed by cross-dataset comparison.</a:t>
            </a:r>
            <a:br>
              <a:rPr lang="en-US" dirty="0"/>
            </a:br>
            <a:endParaRPr lang="en-US" dirty="0"/>
          </a:p>
          <a:p>
            <a:r>
              <a:rPr lang="en-US" dirty="0"/>
              <a:t>The highest accurate clinical signs for predicting depression were obtained using DASS-21.</a:t>
            </a:r>
          </a:p>
        </p:txBody>
      </p:sp>
    </p:spTree>
    <p:extLst>
      <p:ext uri="{BB962C8B-B14F-4D97-AF65-F5344CB8AC3E}">
        <p14:creationId xmlns:p14="http://schemas.microsoft.com/office/powerpoint/2010/main" val="34953203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444DF-6827-557F-2213-334685367AD1}"/>
              </a:ext>
            </a:extLst>
          </p:cNvPr>
          <p:cNvSpPr>
            <a:spLocks noGrp="1"/>
          </p:cNvSpPr>
          <p:nvPr>
            <p:ph type="title"/>
          </p:nvPr>
        </p:nvSpPr>
        <p:spPr/>
        <p:txBody>
          <a:bodyPr/>
          <a:lstStyle/>
          <a:p>
            <a:r>
              <a:rPr lang="en-US" dirty="0"/>
              <a:t>CHAPTER 6  CONCLUSION &amp; FUTURE WORK</a:t>
            </a:r>
          </a:p>
        </p:txBody>
      </p:sp>
      <p:sp>
        <p:nvSpPr>
          <p:cNvPr id="3" name="Content Placeholder 2">
            <a:extLst>
              <a:ext uri="{FF2B5EF4-FFF2-40B4-BE49-F238E27FC236}">
                <a16:creationId xmlns:a16="http://schemas.microsoft.com/office/drawing/2014/main" id="{5F5ED6E0-64A9-8F69-26A7-55E9566A5CB6}"/>
              </a:ext>
            </a:extLst>
          </p:cNvPr>
          <p:cNvSpPr>
            <a:spLocks noGrp="1"/>
          </p:cNvSpPr>
          <p:nvPr>
            <p:ph idx="1"/>
          </p:nvPr>
        </p:nvSpPr>
        <p:spPr/>
        <p:txBody>
          <a:bodyPr>
            <a:normAutofit/>
          </a:bodyPr>
          <a:lstStyle/>
          <a:p>
            <a:r>
              <a:rPr lang="en-US" dirty="0"/>
              <a:t>summarizes how well the suggested AI framework uses behavioral data to predict childhood depression and identifies important areas for further study.</a:t>
            </a:r>
          </a:p>
        </p:txBody>
      </p:sp>
    </p:spTree>
    <p:extLst>
      <p:ext uri="{BB962C8B-B14F-4D97-AF65-F5344CB8AC3E}">
        <p14:creationId xmlns:p14="http://schemas.microsoft.com/office/powerpoint/2010/main" val="38185079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45392-27E2-DA76-9211-E3FD53AB8479}"/>
              </a:ext>
            </a:extLst>
          </p:cNvPr>
          <p:cNvSpPr>
            <a:spLocks noGrp="1"/>
          </p:cNvSpPr>
          <p:nvPr>
            <p:ph type="title"/>
          </p:nvPr>
        </p:nvSpPr>
        <p:spPr/>
        <p:txBody>
          <a:bodyPr/>
          <a:lstStyle/>
          <a:p>
            <a:r>
              <a:rPr lang="en-US" dirty="0"/>
              <a:t>6.1 Conclusion</a:t>
            </a:r>
          </a:p>
        </p:txBody>
      </p:sp>
      <p:sp>
        <p:nvSpPr>
          <p:cNvPr id="3" name="Content Placeholder 2">
            <a:extLst>
              <a:ext uri="{FF2B5EF4-FFF2-40B4-BE49-F238E27FC236}">
                <a16:creationId xmlns:a16="http://schemas.microsoft.com/office/drawing/2014/main" id="{0DC5CD12-BB7F-C055-6793-8ED10AECBE2D}"/>
              </a:ext>
            </a:extLst>
          </p:cNvPr>
          <p:cNvSpPr>
            <a:spLocks noGrp="1"/>
          </p:cNvSpPr>
          <p:nvPr>
            <p:ph idx="1"/>
          </p:nvPr>
        </p:nvSpPr>
        <p:spPr/>
        <p:txBody>
          <a:bodyPr/>
          <a:lstStyle/>
          <a:p>
            <a:r>
              <a:rPr lang="en-US" dirty="0"/>
              <a:t>created a thorough AI pipeline to detect childhood depression early.</a:t>
            </a:r>
            <a:br>
              <a:rPr lang="en-US" dirty="0"/>
            </a:br>
            <a:endParaRPr lang="en-US" dirty="0"/>
          </a:p>
          <a:p>
            <a:r>
              <a:rPr lang="en-US" dirty="0"/>
              <a:t>attained a high degree of predictability</a:t>
            </a:r>
            <a:br>
              <a:rPr lang="en-US" dirty="0"/>
            </a:br>
            <a:endParaRPr lang="en-US" dirty="0"/>
          </a:p>
          <a:p>
            <a:r>
              <a:rPr lang="en-US" dirty="0"/>
              <a:t>shown that behavioral data offers reliable early indicators</a:t>
            </a:r>
            <a:br>
              <a:rPr lang="en-US" dirty="0"/>
            </a:br>
            <a:endParaRPr lang="en-US" dirty="0"/>
          </a:p>
          <a:p>
            <a:r>
              <a:rPr lang="en-US" dirty="0"/>
              <a:t>verified the usefulness of AI in contexts for medical and educational decision assistance</a:t>
            </a:r>
          </a:p>
        </p:txBody>
      </p:sp>
    </p:spTree>
    <p:extLst>
      <p:ext uri="{BB962C8B-B14F-4D97-AF65-F5344CB8AC3E}">
        <p14:creationId xmlns:p14="http://schemas.microsoft.com/office/powerpoint/2010/main" val="19306667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4C2BD-F3BF-D0B3-EE09-DDC5408F8609}"/>
              </a:ext>
            </a:extLst>
          </p:cNvPr>
          <p:cNvSpPr>
            <a:spLocks noGrp="1"/>
          </p:cNvSpPr>
          <p:nvPr>
            <p:ph type="title"/>
          </p:nvPr>
        </p:nvSpPr>
        <p:spPr/>
        <p:txBody>
          <a:bodyPr/>
          <a:lstStyle/>
          <a:p>
            <a:r>
              <a:rPr lang="en-US" dirty="0"/>
              <a:t>6.2 Future Work</a:t>
            </a:r>
          </a:p>
        </p:txBody>
      </p:sp>
      <p:sp>
        <p:nvSpPr>
          <p:cNvPr id="3" name="Content Placeholder 2">
            <a:extLst>
              <a:ext uri="{FF2B5EF4-FFF2-40B4-BE49-F238E27FC236}">
                <a16:creationId xmlns:a16="http://schemas.microsoft.com/office/drawing/2014/main" id="{412427C6-6F03-23C2-5B33-E8769F77D0AC}"/>
              </a:ext>
            </a:extLst>
          </p:cNvPr>
          <p:cNvSpPr>
            <a:spLocks noGrp="1"/>
          </p:cNvSpPr>
          <p:nvPr>
            <p:ph idx="1"/>
          </p:nvPr>
        </p:nvSpPr>
        <p:spPr/>
        <p:txBody>
          <a:bodyPr>
            <a:normAutofit/>
          </a:bodyPr>
          <a:lstStyle/>
          <a:p>
            <a:r>
              <a:rPr lang="en-US" dirty="0"/>
              <a:t>Make real-time monitoring possible and expand the framework to include adolescent groups.</a:t>
            </a:r>
            <a:br>
              <a:rPr lang="en-US" dirty="0"/>
            </a:br>
            <a:endParaRPr lang="en-US" dirty="0"/>
          </a:p>
          <a:p>
            <a:r>
              <a:rPr lang="en-US" dirty="0"/>
              <a:t>Extend with more extensive, varied, and multicultural datasets</a:t>
            </a:r>
            <a:br>
              <a:rPr lang="en-US" dirty="0"/>
            </a:br>
            <a:endParaRPr lang="en-US" dirty="0"/>
          </a:p>
          <a:p>
            <a:r>
              <a:rPr lang="en-US" dirty="0"/>
              <a:t>Create sophisticated multimodal deep learning models.</a:t>
            </a:r>
            <a:br>
              <a:rPr lang="en-US" dirty="0"/>
            </a:br>
            <a:endParaRPr lang="en-US" dirty="0"/>
          </a:p>
          <a:p>
            <a:r>
              <a:rPr lang="en-US" dirty="0"/>
              <a:t>Combine intervention support, explainability tools, and clinical collaborations.</a:t>
            </a:r>
          </a:p>
        </p:txBody>
      </p:sp>
    </p:spTree>
    <p:extLst>
      <p:ext uri="{BB962C8B-B14F-4D97-AF65-F5344CB8AC3E}">
        <p14:creationId xmlns:p14="http://schemas.microsoft.com/office/powerpoint/2010/main" val="19856107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Q&amp;A</a:t>
            </a:r>
          </a:p>
        </p:txBody>
      </p:sp>
      <p:sp>
        <p:nvSpPr>
          <p:cNvPr id="3" name="Content Placeholder 2"/>
          <p:cNvSpPr>
            <a:spLocks noGrp="1"/>
          </p:cNvSpPr>
          <p:nvPr>
            <p:ph idx="1"/>
          </p:nvPr>
        </p:nvSpPr>
        <p:spPr/>
        <p:txBody>
          <a:bodyPr/>
          <a:lstStyle/>
          <a:p>
            <a:pPr marL="0" indent="0">
              <a:buNone/>
            </a:pPr>
            <a:r>
              <a:rPr dirty="0"/>
              <a:t>Thank you.</a:t>
            </a:r>
          </a:p>
          <a:p>
            <a:pPr marL="0" indent="0">
              <a:buNone/>
            </a:pPr>
            <a:r>
              <a:rPr dirty="0"/>
              <a:t>I’m happy to answer your questions.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382F6-19E8-EC77-6134-E9B50021ED36}"/>
              </a:ext>
            </a:extLst>
          </p:cNvPr>
          <p:cNvSpPr>
            <a:spLocks noGrp="1"/>
          </p:cNvSpPr>
          <p:nvPr>
            <p:ph type="title"/>
          </p:nvPr>
        </p:nvSpPr>
        <p:spPr/>
        <p:txBody>
          <a:bodyPr/>
          <a:lstStyle/>
          <a:p>
            <a:r>
              <a:rPr lang="en-US" dirty="0"/>
              <a:t>Selected References</a:t>
            </a:r>
            <a:br>
              <a:rPr lang="en-US" b="1" dirty="0"/>
            </a:br>
            <a:endParaRPr lang="en-US" dirty="0"/>
          </a:p>
        </p:txBody>
      </p:sp>
      <p:sp>
        <p:nvSpPr>
          <p:cNvPr id="3" name="Content Placeholder 2">
            <a:extLst>
              <a:ext uri="{FF2B5EF4-FFF2-40B4-BE49-F238E27FC236}">
                <a16:creationId xmlns:a16="http://schemas.microsoft.com/office/drawing/2014/main" id="{8EEF7BE4-4FDF-EB97-3DBC-41AF8E1769E4}"/>
              </a:ext>
            </a:extLst>
          </p:cNvPr>
          <p:cNvSpPr>
            <a:spLocks noGrp="1"/>
          </p:cNvSpPr>
          <p:nvPr>
            <p:ph idx="1"/>
          </p:nvPr>
        </p:nvSpPr>
        <p:spPr/>
        <p:txBody>
          <a:bodyPr>
            <a:normAutofit fontScale="77500" lnSpcReduction="20000"/>
          </a:bodyPr>
          <a:lstStyle/>
          <a:p>
            <a:r>
              <a:rPr lang="en-US" dirty="0"/>
              <a:t>Chen and associates (2024). use actual data to identify anxiety and depression in adolescents. JMIR Mental Health.</a:t>
            </a:r>
          </a:p>
          <a:p>
            <a:endParaRPr lang="en-US" dirty="0"/>
          </a:p>
          <a:p>
            <a:r>
              <a:rPr lang="en-US" dirty="0"/>
              <a:t>Marek and associates (2023). Multimodal brain imaging for depression risk prediction. </a:t>
            </a:r>
            <a:r>
              <a:rPr lang="en-US" dirty="0" err="1"/>
              <a:t>NeuroImage</a:t>
            </a:r>
            <a:r>
              <a:rPr lang="en-US" dirty="0"/>
              <a:t>: Clinical.</a:t>
            </a:r>
          </a:p>
          <a:p>
            <a:endParaRPr lang="en-US" dirty="0"/>
          </a:p>
          <a:p>
            <a:r>
              <a:rPr lang="en-US" dirty="0"/>
              <a:t>Yoo and associates (2024). Prenatal and childhood data are used to predict depression. Scientific Reports in Nature.</a:t>
            </a:r>
          </a:p>
          <a:p>
            <a:endParaRPr lang="en-US" dirty="0"/>
          </a:p>
          <a:p>
            <a:r>
              <a:rPr lang="en-US" dirty="0"/>
              <a:t>Williams and associates (2024). forecast of depression in young Australians. Springer.</a:t>
            </a:r>
          </a:p>
          <a:p>
            <a:endParaRPr lang="en-US" dirty="0"/>
          </a:p>
          <a:p>
            <a:r>
              <a:rPr lang="en-US" dirty="0"/>
              <a:t>Hasan and associates (2021). Machine learning is used to identify child depression. ResearchGate.</a:t>
            </a:r>
          </a:p>
        </p:txBody>
      </p:sp>
    </p:spTree>
    <p:extLst>
      <p:ext uri="{BB962C8B-B14F-4D97-AF65-F5344CB8AC3E}">
        <p14:creationId xmlns:p14="http://schemas.microsoft.com/office/powerpoint/2010/main" val="26612890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CB744-C18C-6E69-C902-68D979C68378}"/>
              </a:ext>
            </a:extLst>
          </p:cNvPr>
          <p:cNvSpPr>
            <a:spLocks noGrp="1"/>
          </p:cNvSpPr>
          <p:nvPr>
            <p:ph type="title"/>
          </p:nvPr>
        </p:nvSpPr>
        <p:spPr/>
        <p:txBody>
          <a:bodyPr/>
          <a:lstStyle/>
          <a:p>
            <a:r>
              <a:rPr lang="en-US" dirty="0"/>
              <a:t>Datasets &amp; Explainable AI Studies</a:t>
            </a:r>
          </a:p>
        </p:txBody>
      </p:sp>
      <p:sp>
        <p:nvSpPr>
          <p:cNvPr id="3" name="Content Placeholder 2">
            <a:extLst>
              <a:ext uri="{FF2B5EF4-FFF2-40B4-BE49-F238E27FC236}">
                <a16:creationId xmlns:a16="http://schemas.microsoft.com/office/drawing/2014/main" id="{B00023D4-2929-A6D5-3F6B-4063B7AB90BC}"/>
              </a:ext>
            </a:extLst>
          </p:cNvPr>
          <p:cNvSpPr>
            <a:spLocks noGrp="1"/>
          </p:cNvSpPr>
          <p:nvPr>
            <p:ph idx="1"/>
          </p:nvPr>
        </p:nvSpPr>
        <p:spPr/>
        <p:txBody>
          <a:bodyPr>
            <a:normAutofit fontScale="92500" lnSpcReduction="10000"/>
          </a:bodyPr>
          <a:lstStyle/>
          <a:p>
            <a:r>
              <a:rPr lang="en-US" dirty="0" err="1"/>
              <a:t>Arashnic</a:t>
            </a:r>
            <a:r>
              <a:rPr lang="en-US" dirty="0"/>
              <a:t> (2023). The dataset on depression. ACAMH and Kaggle.</a:t>
            </a:r>
          </a:p>
          <a:p>
            <a:endParaRPr lang="en-US" dirty="0"/>
          </a:p>
          <a:p>
            <a:r>
              <a:rPr lang="en-US" dirty="0"/>
              <a:t>Shamim (2024). Kaggle/Frontiers Student Depression Dataset.</a:t>
            </a:r>
          </a:p>
          <a:p>
            <a:endParaRPr lang="en-US" dirty="0"/>
          </a:p>
          <a:p>
            <a:r>
              <a:rPr lang="en-US" dirty="0"/>
              <a:t>Zogan and associates (2020). Hierarchical attention networks for explainable depression detection. MDPI and </a:t>
            </a:r>
            <a:r>
              <a:rPr lang="en-US" dirty="0" err="1"/>
              <a:t>arXiv</a:t>
            </a:r>
            <a:r>
              <a:rPr lang="en-US" dirty="0"/>
              <a:t>.</a:t>
            </a:r>
          </a:p>
          <a:p>
            <a:endParaRPr lang="en-US" dirty="0"/>
          </a:p>
          <a:p>
            <a:r>
              <a:rPr lang="en-US" dirty="0"/>
              <a:t>Kuo and associates (2023). Graph transformers are used to diagnose depression early. (Not published).</a:t>
            </a:r>
          </a:p>
        </p:txBody>
      </p:sp>
    </p:spTree>
    <p:extLst>
      <p:ext uri="{BB962C8B-B14F-4D97-AF65-F5344CB8AC3E}">
        <p14:creationId xmlns:p14="http://schemas.microsoft.com/office/powerpoint/2010/main" val="41135074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12878</TotalTime>
  <Words>1674</Words>
  <Application>Microsoft Office PowerPoint</Application>
  <PresentationFormat>On-screen Show (4:3)</PresentationFormat>
  <Paragraphs>281</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Aptos</vt:lpstr>
      <vt:lpstr>Arial</vt:lpstr>
      <vt:lpstr>Century Gothic</vt:lpstr>
      <vt:lpstr>Wingdings 3</vt:lpstr>
      <vt:lpstr>Ion</vt:lpstr>
      <vt:lpstr>PowerPoint Presentation</vt:lpstr>
      <vt:lpstr>The Master’s Thesis </vt:lpstr>
      <vt:lpstr>Acknowledgment</vt:lpstr>
      <vt:lpstr>Abstract (1/2)</vt:lpstr>
      <vt:lpstr>Table of Contents</vt:lpstr>
      <vt:lpstr>Chapter 1: Introduction</vt:lpstr>
      <vt:lpstr>Problem Description, Thesis Contribution, and Project Objective 1/2</vt:lpstr>
      <vt:lpstr>Problem Description, Thesis Contribution, and Project Objective 2/2</vt:lpstr>
      <vt:lpstr>1.4 Thesis Pipeline</vt:lpstr>
      <vt:lpstr>Chapter 2 Overview</vt:lpstr>
      <vt:lpstr>2.1 Models and Learning Approaches</vt:lpstr>
      <vt:lpstr>2.2 Datasets and Preprocessing</vt:lpstr>
      <vt:lpstr>CHAPTER 3 — RELATED WORK</vt:lpstr>
      <vt:lpstr>3.1 Related Work (Summary)</vt:lpstr>
      <vt:lpstr>Summary of Literature Review Findings</vt:lpstr>
      <vt:lpstr>Summary of Literature</vt:lpstr>
      <vt:lpstr>CHAPTER 4 — PROPOSED APPROACH</vt:lpstr>
      <vt:lpstr>4.1 End-to-End Prediction Framework</vt:lpstr>
      <vt:lpstr>4.2 Transparent and Reliable AI Predictions</vt:lpstr>
      <vt:lpstr>4.2 Methodology Pipeline </vt:lpstr>
      <vt:lpstr>Datasets Used</vt:lpstr>
      <vt:lpstr>Feature Engineering </vt:lpstr>
      <vt:lpstr>CHAPTER 5  EXPERIMENTAL RESULTS</vt:lpstr>
      <vt:lpstr>5.1Tools, Environment &amp; Workflow</vt:lpstr>
      <vt:lpstr>5.2 Neural Network Architecture &amp; Evaluation</vt:lpstr>
      <vt:lpstr>5.3 Experimental Results</vt:lpstr>
      <vt:lpstr>Code Pipeline</vt:lpstr>
      <vt:lpstr>Visual Results</vt:lpstr>
      <vt:lpstr>Visual Results</vt:lpstr>
      <vt:lpstr>Visual Results</vt:lpstr>
      <vt:lpstr>5.7 Discussion</vt:lpstr>
      <vt:lpstr>CHAPTER 6  CONCLUSION &amp; FUTURE WORK</vt:lpstr>
      <vt:lpstr>6.1 Conclusion</vt:lpstr>
      <vt:lpstr>6.2 Future Work</vt:lpstr>
      <vt:lpstr>Q&amp;A</vt:lpstr>
      <vt:lpstr>Selected References </vt:lpstr>
      <vt:lpstr>Datasets &amp; Explainable AI Studies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Ahmed Eid Alrehely</dc:creator>
  <cp:keywords/>
  <dc:description>generated using python-pptx</dc:description>
  <cp:lastModifiedBy>Ahmed Eid Alrehely</cp:lastModifiedBy>
  <cp:revision>18</cp:revision>
  <dcterms:created xsi:type="dcterms:W3CDTF">2013-01-27T09:14:16Z</dcterms:created>
  <dcterms:modified xsi:type="dcterms:W3CDTF">2025-12-25T18:27:42Z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43f4c572-284d-40db-b967-a0c1237dd7c8_Enabled">
    <vt:lpwstr>true</vt:lpwstr>
  </property>
  <property fmtid="{D5CDD505-2E9C-101B-9397-08002B2CF9AE}" pid="3" name="MSIP_Label_43f4c572-284d-40db-b967-a0c1237dd7c8_SetDate">
    <vt:lpwstr>2025-12-12T19:51:52Z</vt:lpwstr>
  </property>
  <property fmtid="{D5CDD505-2E9C-101B-9397-08002B2CF9AE}" pid="4" name="MSIP_Label_43f4c572-284d-40db-b967-a0c1237dd7c8_Method">
    <vt:lpwstr>Standard</vt:lpwstr>
  </property>
  <property fmtid="{D5CDD505-2E9C-101B-9397-08002B2CF9AE}" pid="5" name="MSIP_Label_43f4c572-284d-40db-b967-a0c1237dd7c8_Name">
    <vt:lpwstr>43f4c572-284d-40db-b967-a0c1237dd7c8</vt:lpwstr>
  </property>
  <property fmtid="{D5CDD505-2E9C-101B-9397-08002B2CF9AE}" pid="6" name="MSIP_Label_43f4c572-284d-40db-b967-a0c1237dd7c8_SiteId">
    <vt:lpwstr>350ffe67-1872-4323-ae90-be3e70195eb1</vt:lpwstr>
  </property>
  <property fmtid="{D5CDD505-2E9C-101B-9397-08002B2CF9AE}" pid="7" name="MSIP_Label_43f4c572-284d-40db-b967-a0c1237dd7c8_ActionId">
    <vt:lpwstr>7ab5c9f5-2585-47fd-beb2-dab29c69e039</vt:lpwstr>
  </property>
  <property fmtid="{D5CDD505-2E9C-101B-9397-08002B2CF9AE}" pid="8" name="MSIP_Label_43f4c572-284d-40db-b967-a0c1237dd7c8_ContentBits">
    <vt:lpwstr>1</vt:lpwstr>
  </property>
  <property fmtid="{D5CDD505-2E9C-101B-9397-08002B2CF9AE}" pid="9" name="MSIP_Label_43f4c572-284d-40db-b967-a0c1237dd7c8_Tag">
    <vt:lpwstr>10, 3, 0, 1</vt:lpwstr>
  </property>
  <property fmtid="{D5CDD505-2E9C-101B-9397-08002B2CF9AE}" pid="10" name="ClassificationContentMarkingHeaderLocations">
    <vt:lpwstr>Ion:8</vt:lpwstr>
  </property>
  <property fmtid="{D5CDD505-2E9C-101B-9397-08002B2CF9AE}" pid="11" name="ClassificationContentMarkingHeaderText">
    <vt:lpwstr>This message/document has been classified as “Internal”</vt:lpwstr>
  </property>
</Properties>
</file>