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0"/>
  </p:notesMasterIdLst>
  <p:sldIdLst>
    <p:sldId id="480" r:id="rId5"/>
    <p:sldId id="497" r:id="rId6"/>
    <p:sldId id="499" r:id="rId7"/>
    <p:sldId id="502" r:id="rId8"/>
    <p:sldId id="505" r:id="rId9"/>
    <p:sldId id="518" r:id="rId10"/>
    <p:sldId id="519" r:id="rId11"/>
    <p:sldId id="520" r:id="rId12"/>
    <p:sldId id="507" r:id="rId13"/>
    <p:sldId id="521" r:id="rId14"/>
    <p:sldId id="522" r:id="rId15"/>
    <p:sldId id="512" r:id="rId16"/>
    <p:sldId id="516" r:id="rId17"/>
    <p:sldId id="517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7"/>
            <p14:sldId id="499"/>
            <p14:sldId id="502"/>
            <p14:sldId id="505"/>
            <p14:sldId id="518"/>
            <p14:sldId id="519"/>
            <p14:sldId id="520"/>
            <p14:sldId id="507"/>
            <p14:sldId id="521"/>
            <p14:sldId id="522"/>
            <p14:sldId id="512"/>
            <p14:sldId id="516"/>
            <p14:sldId id="5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AEEF"/>
    <a:srgbClr val="FFD200"/>
    <a:srgbClr val="203E5F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061" autoAdjust="0"/>
  </p:normalViewPr>
  <p:slideViewPr>
    <p:cSldViewPr snapToGrid="0">
      <p:cViewPr varScale="1">
        <p:scale>
          <a:sx n="70" d="100"/>
          <a:sy n="70" d="100"/>
        </p:scale>
        <p:origin x="6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C797EC-0A78-4911-8362-F285C0C62484}" type="doc">
      <dgm:prSet loTypeId="urn:microsoft.com/office/officeart/2005/8/layout/vList4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4F726B76-F123-43DC-A8C2-0F9E80E2251F}">
      <dgm:prSet phldrT="[Text]"/>
      <dgm:spPr/>
      <dgm:t>
        <a:bodyPr/>
        <a:lstStyle/>
        <a:p>
          <a:r>
            <a:rPr lang="en-US">
              <a:latin typeface="Alexandria" charset="0"/>
              <a:cs typeface="Alexandria" charset="0"/>
            </a:rPr>
            <a:t>Teaching Team</a:t>
          </a:r>
          <a:endParaRPr lang="en-US" dirty="0"/>
        </a:p>
      </dgm:t>
    </dgm:pt>
    <dgm:pt modelId="{6628980C-196A-4855-9D07-B65427991F94}" type="parTrans" cxnId="{1D944380-8A71-4194-BA44-BD365AFC0F7C}">
      <dgm:prSet/>
      <dgm:spPr/>
      <dgm:t>
        <a:bodyPr/>
        <a:lstStyle/>
        <a:p>
          <a:endParaRPr lang="en-US"/>
        </a:p>
      </dgm:t>
    </dgm:pt>
    <dgm:pt modelId="{8584B037-74EB-4AF2-9E98-43E347C827D0}" type="sibTrans" cxnId="{1D944380-8A71-4194-BA44-BD365AFC0F7C}">
      <dgm:prSet/>
      <dgm:spPr/>
      <dgm:t>
        <a:bodyPr/>
        <a:lstStyle/>
        <a:p>
          <a:endParaRPr lang="en-US"/>
        </a:p>
      </dgm:t>
    </dgm:pt>
    <dgm:pt modelId="{F28290B6-8B15-40D7-9851-C7487AB669CE}">
      <dgm:prSet phldrT="[Text]"/>
      <dgm:spPr/>
      <dgm:t>
        <a:bodyPr/>
        <a:lstStyle/>
        <a:p>
          <a:r>
            <a:rPr lang="en-US" dirty="0">
              <a:latin typeface="Alexandria" charset="0"/>
              <a:cs typeface="Alexandria" charset="0"/>
            </a:rPr>
            <a:t>Course Intended Outcomes</a:t>
          </a:r>
          <a:endParaRPr lang="en-US" dirty="0"/>
        </a:p>
      </dgm:t>
    </dgm:pt>
    <dgm:pt modelId="{C11D5BFC-2633-4147-99F3-A582D0C02679}" type="parTrans" cxnId="{89E74E34-AF9B-4160-BB72-3A4287C8FE8A}">
      <dgm:prSet/>
      <dgm:spPr/>
      <dgm:t>
        <a:bodyPr/>
        <a:lstStyle/>
        <a:p>
          <a:endParaRPr lang="en-US"/>
        </a:p>
      </dgm:t>
    </dgm:pt>
    <dgm:pt modelId="{D661FF62-3485-4192-A181-E31E47562F13}" type="sibTrans" cxnId="{89E74E34-AF9B-4160-BB72-3A4287C8FE8A}">
      <dgm:prSet/>
      <dgm:spPr/>
      <dgm:t>
        <a:bodyPr/>
        <a:lstStyle/>
        <a:p>
          <a:endParaRPr lang="en-US"/>
        </a:p>
      </dgm:t>
    </dgm:pt>
    <dgm:pt modelId="{74400A39-DAEC-48CC-AAA5-F6202DB35099}">
      <dgm:prSet phldrT="[Text]"/>
      <dgm:spPr/>
      <dgm:t>
        <a:bodyPr/>
        <a:lstStyle/>
        <a:p>
          <a:r>
            <a:rPr lang="en-US" dirty="0">
              <a:latin typeface="Alexandria" charset="0"/>
              <a:cs typeface="Alexandria" charset="0"/>
            </a:rPr>
            <a:t>Course Structure</a:t>
          </a:r>
          <a:endParaRPr lang="en-US" dirty="0"/>
        </a:p>
      </dgm:t>
    </dgm:pt>
    <dgm:pt modelId="{F199F823-1C75-4CDD-B2CA-8CF3E1491FD8}" type="parTrans" cxnId="{BD657818-8B70-4D7C-B408-97B996C98241}">
      <dgm:prSet/>
      <dgm:spPr/>
      <dgm:t>
        <a:bodyPr/>
        <a:lstStyle/>
        <a:p>
          <a:endParaRPr lang="en-US"/>
        </a:p>
      </dgm:t>
    </dgm:pt>
    <dgm:pt modelId="{41BB5275-6DC3-441A-AF9F-903F72CA2A88}" type="sibTrans" cxnId="{BD657818-8B70-4D7C-B408-97B996C98241}">
      <dgm:prSet/>
      <dgm:spPr/>
      <dgm:t>
        <a:bodyPr/>
        <a:lstStyle/>
        <a:p>
          <a:endParaRPr lang="en-US"/>
        </a:p>
      </dgm:t>
    </dgm:pt>
    <dgm:pt modelId="{2FD4471C-5B3B-4D07-BB3F-8D9F167ACC6C}">
      <dgm:prSet/>
      <dgm:spPr/>
      <dgm:t>
        <a:bodyPr/>
        <a:lstStyle/>
        <a:p>
          <a:r>
            <a:rPr lang="en-US">
              <a:latin typeface="Alexandria" charset="0"/>
              <a:cs typeface="Alexandria" charset="0"/>
            </a:rPr>
            <a:t>Mutual Expectations</a:t>
          </a:r>
          <a:endParaRPr lang="en-US" dirty="0">
            <a:latin typeface="Alexandria" charset="0"/>
            <a:cs typeface="Alexandria" charset="0"/>
          </a:endParaRPr>
        </a:p>
      </dgm:t>
    </dgm:pt>
    <dgm:pt modelId="{0FED7C72-E40E-4855-A185-17B46C168FB3}" type="parTrans" cxnId="{FB6AF0F9-C217-4BD9-BA11-94CEEFD29A8B}">
      <dgm:prSet/>
      <dgm:spPr/>
      <dgm:t>
        <a:bodyPr/>
        <a:lstStyle/>
        <a:p>
          <a:endParaRPr lang="en-US"/>
        </a:p>
      </dgm:t>
    </dgm:pt>
    <dgm:pt modelId="{FC321BB8-55C6-4913-94F8-AB4961F2124F}" type="sibTrans" cxnId="{FB6AF0F9-C217-4BD9-BA11-94CEEFD29A8B}">
      <dgm:prSet/>
      <dgm:spPr/>
      <dgm:t>
        <a:bodyPr/>
        <a:lstStyle/>
        <a:p>
          <a:endParaRPr lang="en-US"/>
        </a:p>
      </dgm:t>
    </dgm:pt>
    <dgm:pt modelId="{7C9C4F4F-3A4A-44BF-8F6D-3181D1B75E69}" type="pres">
      <dgm:prSet presAssocID="{68C797EC-0A78-4911-8362-F285C0C62484}" presName="linear" presStyleCnt="0">
        <dgm:presLayoutVars>
          <dgm:dir/>
          <dgm:resizeHandles val="exact"/>
        </dgm:presLayoutVars>
      </dgm:prSet>
      <dgm:spPr/>
    </dgm:pt>
    <dgm:pt modelId="{9DB9D10C-0341-4A8F-B7F7-970360EBBB4E}" type="pres">
      <dgm:prSet presAssocID="{4F726B76-F123-43DC-A8C2-0F9E80E2251F}" presName="comp" presStyleCnt="0"/>
      <dgm:spPr/>
    </dgm:pt>
    <dgm:pt modelId="{98965C07-FD7F-4FEE-9D1A-A657BD171F4B}" type="pres">
      <dgm:prSet presAssocID="{4F726B76-F123-43DC-A8C2-0F9E80E2251F}" presName="box" presStyleLbl="node1" presStyleIdx="0" presStyleCnt="4"/>
      <dgm:spPr/>
    </dgm:pt>
    <dgm:pt modelId="{73444672-3329-466E-B467-8B3826AC7952}" type="pres">
      <dgm:prSet presAssocID="{4F726B76-F123-43DC-A8C2-0F9E80E2251F}" presName="img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E4E968F7-09ED-42EA-984C-4D86A9C1767F}" type="pres">
      <dgm:prSet presAssocID="{4F726B76-F123-43DC-A8C2-0F9E80E2251F}" presName="text" presStyleLbl="node1" presStyleIdx="0" presStyleCnt="4">
        <dgm:presLayoutVars>
          <dgm:bulletEnabled val="1"/>
        </dgm:presLayoutVars>
      </dgm:prSet>
      <dgm:spPr/>
    </dgm:pt>
    <dgm:pt modelId="{31E8B8D7-C208-404D-B45D-85BB51748E09}" type="pres">
      <dgm:prSet presAssocID="{8584B037-74EB-4AF2-9E98-43E347C827D0}" presName="spacer" presStyleCnt="0"/>
      <dgm:spPr/>
    </dgm:pt>
    <dgm:pt modelId="{EE57D1BD-DBE3-48F0-B03D-B5A3C2C92581}" type="pres">
      <dgm:prSet presAssocID="{F28290B6-8B15-40D7-9851-C7487AB669CE}" presName="comp" presStyleCnt="0"/>
      <dgm:spPr/>
    </dgm:pt>
    <dgm:pt modelId="{C7896916-7337-4855-A827-25012E731D7B}" type="pres">
      <dgm:prSet presAssocID="{F28290B6-8B15-40D7-9851-C7487AB669CE}" presName="box" presStyleLbl="node1" presStyleIdx="1" presStyleCnt="4"/>
      <dgm:spPr/>
    </dgm:pt>
    <dgm:pt modelId="{D82203FD-8CA0-44DE-8423-B54DB0742EA9}" type="pres">
      <dgm:prSet presAssocID="{F28290B6-8B15-40D7-9851-C7487AB669CE}" presName="img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B589A837-4716-4E8A-8F32-E29E0F18B607}" type="pres">
      <dgm:prSet presAssocID="{F28290B6-8B15-40D7-9851-C7487AB669CE}" presName="text" presStyleLbl="node1" presStyleIdx="1" presStyleCnt="4">
        <dgm:presLayoutVars>
          <dgm:bulletEnabled val="1"/>
        </dgm:presLayoutVars>
      </dgm:prSet>
      <dgm:spPr/>
    </dgm:pt>
    <dgm:pt modelId="{7C9EDBC7-7D08-467E-9923-4ABC601AEDE8}" type="pres">
      <dgm:prSet presAssocID="{D661FF62-3485-4192-A181-E31E47562F13}" presName="spacer" presStyleCnt="0"/>
      <dgm:spPr/>
    </dgm:pt>
    <dgm:pt modelId="{462419BE-7001-496E-B0D1-54D9D7E30D29}" type="pres">
      <dgm:prSet presAssocID="{74400A39-DAEC-48CC-AAA5-F6202DB35099}" presName="comp" presStyleCnt="0"/>
      <dgm:spPr/>
    </dgm:pt>
    <dgm:pt modelId="{F0399973-6EBA-4543-8478-075DF33912C2}" type="pres">
      <dgm:prSet presAssocID="{74400A39-DAEC-48CC-AAA5-F6202DB35099}" presName="box" presStyleLbl="node1" presStyleIdx="2" presStyleCnt="4"/>
      <dgm:spPr/>
    </dgm:pt>
    <dgm:pt modelId="{BC97F249-4C4F-466A-A1C2-35C3A7B6EB4E}" type="pres">
      <dgm:prSet presAssocID="{74400A39-DAEC-48CC-AAA5-F6202DB35099}" presName="img" presStyleLbl="fgImgPlace1" presStyleIdx="2" presStyleCnt="4"/>
      <dgm:spPr>
        <a:blipFill rotWithShape="1">
          <a:blip xmlns:r="http://schemas.openxmlformats.org/officeDocument/2006/relationships"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a:blipFill>
      </dgm:spPr>
    </dgm:pt>
    <dgm:pt modelId="{36CD33B7-1959-4E12-845C-215456CF6A1B}" type="pres">
      <dgm:prSet presAssocID="{74400A39-DAEC-48CC-AAA5-F6202DB35099}" presName="text" presStyleLbl="node1" presStyleIdx="2" presStyleCnt="4">
        <dgm:presLayoutVars>
          <dgm:bulletEnabled val="1"/>
        </dgm:presLayoutVars>
      </dgm:prSet>
      <dgm:spPr/>
    </dgm:pt>
    <dgm:pt modelId="{2BFE66BB-EDA8-4753-A575-44F74E78A3DC}" type="pres">
      <dgm:prSet presAssocID="{41BB5275-6DC3-441A-AF9F-903F72CA2A88}" presName="spacer" presStyleCnt="0"/>
      <dgm:spPr/>
    </dgm:pt>
    <dgm:pt modelId="{E1163C57-FF80-4A40-A737-02980F7AC560}" type="pres">
      <dgm:prSet presAssocID="{2FD4471C-5B3B-4D07-BB3F-8D9F167ACC6C}" presName="comp" presStyleCnt="0"/>
      <dgm:spPr/>
    </dgm:pt>
    <dgm:pt modelId="{9EA0AFC9-5FB7-4AE8-974E-50E0C147A54C}" type="pres">
      <dgm:prSet presAssocID="{2FD4471C-5B3B-4D07-BB3F-8D9F167ACC6C}" presName="box" presStyleLbl="node1" presStyleIdx="3" presStyleCnt="4"/>
      <dgm:spPr/>
    </dgm:pt>
    <dgm:pt modelId="{DC3A4876-D519-4BEA-9A14-B390E112121F}" type="pres">
      <dgm:prSet presAssocID="{2FD4471C-5B3B-4D07-BB3F-8D9F167ACC6C}" presName="img" presStyleLbl="fgImgPlace1" presStyleIdx="3" presStyleCnt="4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  <dgm:pt modelId="{B4CB03A3-ABC2-44DC-8220-5FACE71B6516}" type="pres">
      <dgm:prSet presAssocID="{2FD4471C-5B3B-4D07-BB3F-8D9F167ACC6C}" presName="text" presStyleLbl="node1" presStyleIdx="3" presStyleCnt="4">
        <dgm:presLayoutVars>
          <dgm:bulletEnabled val="1"/>
        </dgm:presLayoutVars>
      </dgm:prSet>
      <dgm:spPr/>
    </dgm:pt>
  </dgm:ptLst>
  <dgm:cxnLst>
    <dgm:cxn modelId="{5CFE2307-67B2-46E1-A42B-151E70FCCF52}" type="presOf" srcId="{68C797EC-0A78-4911-8362-F285C0C62484}" destId="{7C9C4F4F-3A4A-44BF-8F6D-3181D1B75E69}" srcOrd="0" destOrd="0" presId="urn:microsoft.com/office/officeart/2005/8/layout/vList4"/>
    <dgm:cxn modelId="{BD657818-8B70-4D7C-B408-97B996C98241}" srcId="{68C797EC-0A78-4911-8362-F285C0C62484}" destId="{74400A39-DAEC-48CC-AAA5-F6202DB35099}" srcOrd="2" destOrd="0" parTransId="{F199F823-1C75-4CDD-B2CA-8CF3E1491FD8}" sibTransId="{41BB5275-6DC3-441A-AF9F-903F72CA2A88}"/>
    <dgm:cxn modelId="{082ACF1F-929C-4E20-9573-F1CFA6CAF34B}" type="presOf" srcId="{2FD4471C-5B3B-4D07-BB3F-8D9F167ACC6C}" destId="{9EA0AFC9-5FB7-4AE8-974E-50E0C147A54C}" srcOrd="0" destOrd="0" presId="urn:microsoft.com/office/officeart/2005/8/layout/vList4"/>
    <dgm:cxn modelId="{5BC88E29-198A-4D87-8BDC-43DEB443CB75}" type="presOf" srcId="{F28290B6-8B15-40D7-9851-C7487AB669CE}" destId="{C7896916-7337-4855-A827-25012E731D7B}" srcOrd="0" destOrd="0" presId="urn:microsoft.com/office/officeart/2005/8/layout/vList4"/>
    <dgm:cxn modelId="{89E74E34-AF9B-4160-BB72-3A4287C8FE8A}" srcId="{68C797EC-0A78-4911-8362-F285C0C62484}" destId="{F28290B6-8B15-40D7-9851-C7487AB669CE}" srcOrd="1" destOrd="0" parTransId="{C11D5BFC-2633-4147-99F3-A582D0C02679}" sibTransId="{D661FF62-3485-4192-A181-E31E47562F13}"/>
    <dgm:cxn modelId="{3DCF3964-095F-44DE-8C42-260F5E4FCA02}" type="presOf" srcId="{4F726B76-F123-43DC-A8C2-0F9E80E2251F}" destId="{E4E968F7-09ED-42EA-984C-4D86A9C1767F}" srcOrd="1" destOrd="0" presId="urn:microsoft.com/office/officeart/2005/8/layout/vList4"/>
    <dgm:cxn modelId="{943D2376-7434-4BD6-A9F0-4115DF27463F}" type="presOf" srcId="{74400A39-DAEC-48CC-AAA5-F6202DB35099}" destId="{F0399973-6EBA-4543-8478-075DF33912C2}" srcOrd="0" destOrd="0" presId="urn:microsoft.com/office/officeart/2005/8/layout/vList4"/>
    <dgm:cxn modelId="{4F04375A-A007-43E6-A5B7-734C5F4B1161}" type="presOf" srcId="{F28290B6-8B15-40D7-9851-C7487AB669CE}" destId="{B589A837-4716-4E8A-8F32-E29E0F18B607}" srcOrd="1" destOrd="0" presId="urn:microsoft.com/office/officeart/2005/8/layout/vList4"/>
    <dgm:cxn modelId="{1D944380-8A71-4194-BA44-BD365AFC0F7C}" srcId="{68C797EC-0A78-4911-8362-F285C0C62484}" destId="{4F726B76-F123-43DC-A8C2-0F9E80E2251F}" srcOrd="0" destOrd="0" parTransId="{6628980C-196A-4855-9D07-B65427991F94}" sibTransId="{8584B037-74EB-4AF2-9E98-43E347C827D0}"/>
    <dgm:cxn modelId="{3367AA92-0FAA-4BF1-8CE9-652F52C0E561}" type="presOf" srcId="{74400A39-DAEC-48CC-AAA5-F6202DB35099}" destId="{36CD33B7-1959-4E12-845C-215456CF6A1B}" srcOrd="1" destOrd="0" presId="urn:microsoft.com/office/officeart/2005/8/layout/vList4"/>
    <dgm:cxn modelId="{E8D5B6AD-B34A-4668-B40E-DD449759F67D}" type="presOf" srcId="{4F726B76-F123-43DC-A8C2-0F9E80E2251F}" destId="{98965C07-FD7F-4FEE-9D1A-A657BD171F4B}" srcOrd="0" destOrd="0" presId="urn:microsoft.com/office/officeart/2005/8/layout/vList4"/>
    <dgm:cxn modelId="{52AA6CBF-A380-47CF-8A1F-20731B98975D}" type="presOf" srcId="{2FD4471C-5B3B-4D07-BB3F-8D9F167ACC6C}" destId="{B4CB03A3-ABC2-44DC-8220-5FACE71B6516}" srcOrd="1" destOrd="0" presId="urn:microsoft.com/office/officeart/2005/8/layout/vList4"/>
    <dgm:cxn modelId="{FB6AF0F9-C217-4BD9-BA11-94CEEFD29A8B}" srcId="{68C797EC-0A78-4911-8362-F285C0C62484}" destId="{2FD4471C-5B3B-4D07-BB3F-8D9F167ACC6C}" srcOrd="3" destOrd="0" parTransId="{0FED7C72-E40E-4855-A185-17B46C168FB3}" sibTransId="{FC321BB8-55C6-4913-94F8-AB4961F2124F}"/>
    <dgm:cxn modelId="{36F004F5-0CA9-4E5C-9A9A-82A43771B7FE}" type="presParOf" srcId="{7C9C4F4F-3A4A-44BF-8F6D-3181D1B75E69}" destId="{9DB9D10C-0341-4A8F-B7F7-970360EBBB4E}" srcOrd="0" destOrd="0" presId="urn:microsoft.com/office/officeart/2005/8/layout/vList4"/>
    <dgm:cxn modelId="{25E04AEF-FE87-4ED3-9C7C-B5377076C9D8}" type="presParOf" srcId="{9DB9D10C-0341-4A8F-B7F7-970360EBBB4E}" destId="{98965C07-FD7F-4FEE-9D1A-A657BD171F4B}" srcOrd="0" destOrd="0" presId="urn:microsoft.com/office/officeart/2005/8/layout/vList4"/>
    <dgm:cxn modelId="{9186C261-2382-4516-83B3-940363A5E7B2}" type="presParOf" srcId="{9DB9D10C-0341-4A8F-B7F7-970360EBBB4E}" destId="{73444672-3329-466E-B467-8B3826AC7952}" srcOrd="1" destOrd="0" presId="urn:microsoft.com/office/officeart/2005/8/layout/vList4"/>
    <dgm:cxn modelId="{0ED781E5-C26B-40C4-A239-5A7A64F341AE}" type="presParOf" srcId="{9DB9D10C-0341-4A8F-B7F7-970360EBBB4E}" destId="{E4E968F7-09ED-42EA-984C-4D86A9C1767F}" srcOrd="2" destOrd="0" presId="urn:microsoft.com/office/officeart/2005/8/layout/vList4"/>
    <dgm:cxn modelId="{1DF9EA47-75EE-4F46-96C2-C3C0FE74BCEF}" type="presParOf" srcId="{7C9C4F4F-3A4A-44BF-8F6D-3181D1B75E69}" destId="{31E8B8D7-C208-404D-B45D-85BB51748E09}" srcOrd="1" destOrd="0" presId="urn:microsoft.com/office/officeart/2005/8/layout/vList4"/>
    <dgm:cxn modelId="{A9D14B32-0F4B-4B9C-A7E3-C2D73EE9BC1B}" type="presParOf" srcId="{7C9C4F4F-3A4A-44BF-8F6D-3181D1B75E69}" destId="{EE57D1BD-DBE3-48F0-B03D-B5A3C2C92581}" srcOrd="2" destOrd="0" presId="urn:microsoft.com/office/officeart/2005/8/layout/vList4"/>
    <dgm:cxn modelId="{43905DC6-87D4-450F-8847-4FE6C83C28C4}" type="presParOf" srcId="{EE57D1BD-DBE3-48F0-B03D-B5A3C2C92581}" destId="{C7896916-7337-4855-A827-25012E731D7B}" srcOrd="0" destOrd="0" presId="urn:microsoft.com/office/officeart/2005/8/layout/vList4"/>
    <dgm:cxn modelId="{306F77C2-F3F0-4892-B6BC-F90EA16DF762}" type="presParOf" srcId="{EE57D1BD-DBE3-48F0-B03D-B5A3C2C92581}" destId="{D82203FD-8CA0-44DE-8423-B54DB0742EA9}" srcOrd="1" destOrd="0" presId="urn:microsoft.com/office/officeart/2005/8/layout/vList4"/>
    <dgm:cxn modelId="{1F5AAE1C-ED06-4789-BF93-56B222DF3501}" type="presParOf" srcId="{EE57D1BD-DBE3-48F0-B03D-B5A3C2C92581}" destId="{B589A837-4716-4E8A-8F32-E29E0F18B607}" srcOrd="2" destOrd="0" presId="urn:microsoft.com/office/officeart/2005/8/layout/vList4"/>
    <dgm:cxn modelId="{E6D2364C-CAF1-4F32-940F-F8D4201AAB3B}" type="presParOf" srcId="{7C9C4F4F-3A4A-44BF-8F6D-3181D1B75E69}" destId="{7C9EDBC7-7D08-467E-9923-4ABC601AEDE8}" srcOrd="3" destOrd="0" presId="urn:microsoft.com/office/officeart/2005/8/layout/vList4"/>
    <dgm:cxn modelId="{571D0553-434B-43DE-9579-DD33C3E52BAC}" type="presParOf" srcId="{7C9C4F4F-3A4A-44BF-8F6D-3181D1B75E69}" destId="{462419BE-7001-496E-B0D1-54D9D7E30D29}" srcOrd="4" destOrd="0" presId="urn:microsoft.com/office/officeart/2005/8/layout/vList4"/>
    <dgm:cxn modelId="{F35E990E-275B-4807-864C-065BD676A4D9}" type="presParOf" srcId="{462419BE-7001-496E-B0D1-54D9D7E30D29}" destId="{F0399973-6EBA-4543-8478-075DF33912C2}" srcOrd="0" destOrd="0" presId="urn:microsoft.com/office/officeart/2005/8/layout/vList4"/>
    <dgm:cxn modelId="{65FF5D3D-779C-4DB0-8FCF-45B0200435C7}" type="presParOf" srcId="{462419BE-7001-496E-B0D1-54D9D7E30D29}" destId="{BC97F249-4C4F-466A-A1C2-35C3A7B6EB4E}" srcOrd="1" destOrd="0" presId="urn:microsoft.com/office/officeart/2005/8/layout/vList4"/>
    <dgm:cxn modelId="{9A217DD3-4FD9-494C-B2D2-21299B9D2A5F}" type="presParOf" srcId="{462419BE-7001-496E-B0D1-54D9D7E30D29}" destId="{36CD33B7-1959-4E12-845C-215456CF6A1B}" srcOrd="2" destOrd="0" presId="urn:microsoft.com/office/officeart/2005/8/layout/vList4"/>
    <dgm:cxn modelId="{9BAF4E08-E0FC-44BB-A6A8-79C9655EFA3D}" type="presParOf" srcId="{7C9C4F4F-3A4A-44BF-8F6D-3181D1B75E69}" destId="{2BFE66BB-EDA8-4753-A575-44F74E78A3DC}" srcOrd="5" destOrd="0" presId="urn:microsoft.com/office/officeart/2005/8/layout/vList4"/>
    <dgm:cxn modelId="{470DEDB2-5384-4961-9CBC-658D63FEE878}" type="presParOf" srcId="{7C9C4F4F-3A4A-44BF-8F6D-3181D1B75E69}" destId="{E1163C57-FF80-4A40-A737-02980F7AC560}" srcOrd="6" destOrd="0" presId="urn:microsoft.com/office/officeart/2005/8/layout/vList4"/>
    <dgm:cxn modelId="{761ECD58-A403-419C-8251-DF24E1A61CD7}" type="presParOf" srcId="{E1163C57-FF80-4A40-A737-02980F7AC560}" destId="{9EA0AFC9-5FB7-4AE8-974E-50E0C147A54C}" srcOrd="0" destOrd="0" presId="urn:microsoft.com/office/officeart/2005/8/layout/vList4"/>
    <dgm:cxn modelId="{5268B84D-44B8-4EBF-89AA-EC7541D96B96}" type="presParOf" srcId="{E1163C57-FF80-4A40-A737-02980F7AC560}" destId="{DC3A4876-D519-4BEA-9A14-B390E112121F}" srcOrd="1" destOrd="0" presId="urn:microsoft.com/office/officeart/2005/8/layout/vList4"/>
    <dgm:cxn modelId="{1E747142-EB62-4A51-8F1D-55053D8F31A3}" type="presParOf" srcId="{E1163C57-FF80-4A40-A737-02980F7AC560}" destId="{B4CB03A3-ABC2-44DC-8220-5FACE71B6516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965C07-FD7F-4FEE-9D1A-A657BD171F4B}">
      <dsp:nvSpPr>
        <dsp:cNvPr id="0" name=""/>
        <dsp:cNvSpPr/>
      </dsp:nvSpPr>
      <dsp:spPr>
        <a:xfrm>
          <a:off x="0" y="0"/>
          <a:ext cx="9024079" cy="94069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>
              <a:latin typeface="Alexandria" charset="0"/>
              <a:cs typeface="Alexandria" charset="0"/>
            </a:rPr>
            <a:t>Teaching Team</a:t>
          </a:r>
          <a:endParaRPr lang="en-US" sz="4300" kern="1200" dirty="0"/>
        </a:p>
      </dsp:txBody>
      <dsp:txXfrm>
        <a:off x="1898884" y="0"/>
        <a:ext cx="7125194" cy="940691"/>
      </dsp:txXfrm>
    </dsp:sp>
    <dsp:sp modelId="{73444672-3329-466E-B467-8B3826AC7952}">
      <dsp:nvSpPr>
        <dsp:cNvPr id="0" name=""/>
        <dsp:cNvSpPr/>
      </dsp:nvSpPr>
      <dsp:spPr>
        <a:xfrm>
          <a:off x="94069" y="94069"/>
          <a:ext cx="1804815" cy="75255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7896916-7337-4855-A827-25012E731D7B}">
      <dsp:nvSpPr>
        <dsp:cNvPr id="0" name=""/>
        <dsp:cNvSpPr/>
      </dsp:nvSpPr>
      <dsp:spPr>
        <a:xfrm>
          <a:off x="0" y="1034760"/>
          <a:ext cx="9024079" cy="940691"/>
        </a:xfrm>
        <a:prstGeom prst="roundRect">
          <a:avLst>
            <a:gd name="adj" fmla="val 10000"/>
          </a:avLst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latin typeface="Alexandria" charset="0"/>
              <a:cs typeface="Alexandria" charset="0"/>
            </a:rPr>
            <a:t>Course Intended Outcomes</a:t>
          </a:r>
          <a:endParaRPr lang="en-US" sz="4300" kern="1200" dirty="0"/>
        </a:p>
      </dsp:txBody>
      <dsp:txXfrm>
        <a:off x="1898884" y="1034760"/>
        <a:ext cx="7125194" cy="940691"/>
      </dsp:txXfrm>
    </dsp:sp>
    <dsp:sp modelId="{D82203FD-8CA0-44DE-8423-B54DB0742EA9}">
      <dsp:nvSpPr>
        <dsp:cNvPr id="0" name=""/>
        <dsp:cNvSpPr/>
      </dsp:nvSpPr>
      <dsp:spPr>
        <a:xfrm>
          <a:off x="94069" y="1128829"/>
          <a:ext cx="1804815" cy="75255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0399973-6EBA-4543-8478-075DF33912C2}">
      <dsp:nvSpPr>
        <dsp:cNvPr id="0" name=""/>
        <dsp:cNvSpPr/>
      </dsp:nvSpPr>
      <dsp:spPr>
        <a:xfrm>
          <a:off x="0" y="2069521"/>
          <a:ext cx="9024079" cy="940691"/>
        </a:xfrm>
        <a:prstGeom prst="roundRect">
          <a:avLst>
            <a:gd name="adj" fmla="val 10000"/>
          </a:avLst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latin typeface="Alexandria" charset="0"/>
              <a:cs typeface="Alexandria" charset="0"/>
            </a:rPr>
            <a:t>Course Structure</a:t>
          </a:r>
          <a:endParaRPr lang="en-US" sz="4300" kern="1200" dirty="0"/>
        </a:p>
      </dsp:txBody>
      <dsp:txXfrm>
        <a:off x="1898884" y="2069521"/>
        <a:ext cx="7125194" cy="940691"/>
      </dsp:txXfrm>
    </dsp:sp>
    <dsp:sp modelId="{BC97F249-4C4F-466A-A1C2-35C3A7B6EB4E}">
      <dsp:nvSpPr>
        <dsp:cNvPr id="0" name=""/>
        <dsp:cNvSpPr/>
      </dsp:nvSpPr>
      <dsp:spPr>
        <a:xfrm>
          <a:off x="94069" y="2163590"/>
          <a:ext cx="1804815" cy="75255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EA0AFC9-5FB7-4AE8-974E-50E0C147A54C}">
      <dsp:nvSpPr>
        <dsp:cNvPr id="0" name=""/>
        <dsp:cNvSpPr/>
      </dsp:nvSpPr>
      <dsp:spPr>
        <a:xfrm>
          <a:off x="0" y="3104281"/>
          <a:ext cx="9024079" cy="940691"/>
        </a:xfrm>
        <a:prstGeom prst="roundRect">
          <a:avLst>
            <a:gd name="adj" fmla="val 1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>
              <a:latin typeface="Alexandria" charset="0"/>
              <a:cs typeface="Alexandria" charset="0"/>
            </a:rPr>
            <a:t>Mutual Expectations</a:t>
          </a:r>
          <a:endParaRPr lang="en-US" sz="4300" kern="1200" dirty="0">
            <a:latin typeface="Alexandria" charset="0"/>
            <a:cs typeface="Alexandria" charset="0"/>
          </a:endParaRPr>
        </a:p>
      </dsp:txBody>
      <dsp:txXfrm>
        <a:off x="1898884" y="3104281"/>
        <a:ext cx="7125194" cy="940691"/>
      </dsp:txXfrm>
    </dsp:sp>
    <dsp:sp modelId="{DC3A4876-D519-4BEA-9A14-B390E112121F}">
      <dsp:nvSpPr>
        <dsp:cNvPr id="0" name=""/>
        <dsp:cNvSpPr/>
      </dsp:nvSpPr>
      <dsp:spPr>
        <a:xfrm>
          <a:off x="94069" y="3198351"/>
          <a:ext cx="1804815" cy="75255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22383" y="2276629"/>
            <a:ext cx="57182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Healthcare Informatics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204982" y="581212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448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 621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Introduction Lecture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804421064"/>
              </p:ext>
            </p:extLst>
          </p:nvPr>
        </p:nvGraphicFramePr>
        <p:xfrm>
          <a:off x="1319133" y="1394085"/>
          <a:ext cx="9024079" cy="40473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0849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Teaching Team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110028"/>
            <a:ext cx="10541000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charset="0"/>
                <a:cs typeface="Alexandria" charset="0"/>
              </a:rPr>
              <a:t>This Course Will Be Presented By: </a:t>
            </a:r>
            <a:r>
              <a:rPr lang="en-US" b="1" dirty="0">
                <a:latin typeface="Alexandria" charset="0"/>
                <a:cs typeface="Alexandria" charset="0"/>
              </a:rPr>
              <a:t>Dr. </a:t>
            </a:r>
            <a:r>
              <a:rPr lang="en-US" b="1" dirty="0" err="1">
                <a:latin typeface="Alexandria" charset="0"/>
                <a:cs typeface="Alexandria" charset="0"/>
              </a:rPr>
              <a:t>Hesham</a:t>
            </a:r>
            <a:r>
              <a:rPr lang="en-US" b="1" dirty="0">
                <a:latin typeface="Alexandria" charset="0"/>
                <a:cs typeface="Alexandria" charset="0"/>
              </a:rPr>
              <a:t> </a:t>
            </a:r>
            <a:r>
              <a:rPr lang="en-US" b="1" dirty="0" err="1">
                <a:latin typeface="Alexandria" charset="0"/>
                <a:cs typeface="Alexandria" charset="0"/>
              </a:rPr>
              <a:t>Mousli</a:t>
            </a:r>
            <a:r>
              <a:rPr lang="en-US" b="1" dirty="0">
                <a:latin typeface="Alexandria" charset="0"/>
                <a:cs typeface="Alexandria" charset="0"/>
              </a:rPr>
              <a:t>.	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charset="0"/>
                <a:cs typeface="Alexandria" charset="0"/>
              </a:rPr>
              <a:t>PhD. in Biomedical Informatics &amp; Medical Statistics from Alexandria University.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charset="0"/>
                <a:cs typeface="Alexandria" charset="0"/>
              </a:rPr>
              <a:t>Dip. Hospital Management &amp; Operational Excellence from the American University in Cairo (AUC).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charset="0"/>
                <a:cs typeface="Alexandria" charset="0"/>
              </a:rPr>
              <a:t>Dip. Healthcare Quality from American University in Cairo (AUC).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charset="0"/>
                <a:cs typeface="Alexandria" charset="0"/>
              </a:rPr>
              <a:t>Dip. Clinical &amp; Hospital Pharmacy from Alexandria University.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charset="0"/>
                <a:cs typeface="Alexandria" charset="0"/>
              </a:rPr>
              <a:t>Certificate in Infection Prevention &amp; Control (IPC) from the American University in Cairo (AUC).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charset="0"/>
                <a:cs typeface="Alexandria" charset="0"/>
              </a:rPr>
              <a:t>Adj. Lecturer of Pharmacy Practice, Arab Academy for Science &amp; Technology (AAST).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charset="0"/>
                <a:cs typeface="Alexandria" charset="0"/>
              </a:rPr>
              <a:t>Instructor of Logistics of Hospital Management, Arab Academy for Science &amp; Technology (AAST).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charset="0"/>
                <a:cs typeface="Alexandria" charset="0"/>
              </a:rPr>
              <a:t>Extensive experience in Healthcare Industry.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09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72913" y="660457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Course Intended </a:t>
            </a:r>
            <a:r>
              <a:rPr lang="en-US" sz="3200" b="1" i="1" dirty="0"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1062" y="1476065"/>
            <a:ext cx="7846002" cy="4548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This course aims to provide you with: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An Overview of Informatics in Healthcare</a:t>
            </a:r>
            <a:r>
              <a:rPr lang="en-US" sz="2400" dirty="0">
                <a:latin typeface="Alexandria"/>
              </a:rPr>
              <a:t>: Understand core concepts and applications of healthcare informatics.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en-US" sz="2400" b="1" dirty="0">
                <a:latin typeface="Alexandria"/>
              </a:rPr>
              <a:t>Effective and Ethical Use of Data and Information</a:t>
            </a:r>
            <a:r>
              <a:rPr lang="en-US" altLang="en-US" sz="2400" dirty="0">
                <a:latin typeface="Alexandria"/>
              </a:rPr>
              <a:t>: Learn principles of ethical data use and legal frameworks.</a:t>
            </a:r>
            <a:endParaRPr lang="en-US" sz="2400" dirty="0">
              <a:latin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endParaRPr lang="en-US" sz="2400" dirty="0">
              <a:latin typeface="Alexandria"/>
              <a:cs typeface="Alexandria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939" y="1476065"/>
            <a:ext cx="3640621" cy="40304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748676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77844" y="634267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Course Intended </a:t>
            </a:r>
            <a:r>
              <a:rPr lang="en-US" sz="3200" b="1" i="1" dirty="0"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33001" y="1674672"/>
            <a:ext cx="769294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This course aims to provide you with: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en-US" altLang="en-US" sz="2000" b="1" dirty="0">
                <a:latin typeface="Alexandria"/>
              </a:rPr>
              <a:t>Electronic Health Record Systems &amp; Healthcare Information Systems: </a:t>
            </a:r>
            <a:r>
              <a:rPr lang="en-US" altLang="en-US" sz="2000" dirty="0">
                <a:latin typeface="Alexandria"/>
              </a:rPr>
              <a:t>Explore functionalities, challenges, and best practices for EHR systems.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</a:pPr>
            <a:r>
              <a:rPr lang="en-US" sz="2000" b="1" dirty="0">
                <a:latin typeface="Alexandria"/>
              </a:rPr>
              <a:t>Strategic Planning, Project Management, and Health Information: </a:t>
            </a:r>
            <a:r>
              <a:rPr lang="en-US" sz="2000" dirty="0">
                <a:latin typeface="Alexandria"/>
              </a:rPr>
              <a:t>Understand the role of strategic planning and project management in health IT.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980" y="1793172"/>
            <a:ext cx="2758190" cy="33439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6890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77844" y="634267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Course Intended </a:t>
            </a:r>
            <a:r>
              <a:rPr lang="en-US" sz="3200" b="1" i="1" dirty="0"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33001" y="1443840"/>
            <a:ext cx="76929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This course aims to provide you with: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000" b="1" dirty="0">
                <a:latin typeface="Alexandria"/>
              </a:rPr>
              <a:t>Technology Selection: </a:t>
            </a:r>
            <a:r>
              <a:rPr lang="en-US" altLang="en-US" sz="2000" dirty="0">
                <a:latin typeface="Alexandria"/>
              </a:rPr>
              <a:t>Learn criteria for evaluating and selecting health IT systems.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000" b="1" dirty="0">
                <a:latin typeface="Alexandria"/>
              </a:rPr>
              <a:t>System Implementation, Maintenance, and Evaluation: </a:t>
            </a:r>
            <a:r>
              <a:rPr lang="en-US" altLang="en-US" sz="2000" dirty="0">
                <a:latin typeface="Alexandria"/>
              </a:rPr>
              <a:t>Study phases of system implementation and evaluation processes.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000" b="1" dirty="0">
                <a:latin typeface="Alexandria"/>
              </a:rPr>
              <a:t>Workforce Development: </a:t>
            </a:r>
            <a:r>
              <a:rPr lang="en-US" altLang="en-US" sz="2000" dirty="0">
                <a:latin typeface="Alexandria"/>
              </a:rPr>
              <a:t>Explore training needs and change management strategies for IT adoption.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980" y="1793172"/>
            <a:ext cx="2758190" cy="33439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0646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77844" y="634267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Course Intended </a:t>
            </a:r>
            <a:r>
              <a:rPr lang="en-US" sz="3200" b="1" i="1" dirty="0"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33001" y="1433839"/>
            <a:ext cx="769294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This course aims to provide you with: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8"/>
            </a:pPr>
            <a:r>
              <a:rPr lang="en-US" altLang="en-US" sz="2400" b="1" dirty="0">
                <a:latin typeface="Alexandria"/>
              </a:rPr>
              <a:t>Information Security and Confidentiality: </a:t>
            </a:r>
            <a:r>
              <a:rPr lang="en-US" altLang="en-US" sz="2400" dirty="0">
                <a:latin typeface="Alexandria"/>
              </a:rPr>
              <a:t>Learn security measures and compliance protocols for protecting health data.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8"/>
            </a:pPr>
            <a:r>
              <a:rPr lang="en-US" altLang="en-US" sz="2400" b="1" dirty="0">
                <a:latin typeface="Alexandria"/>
              </a:rPr>
              <a:t>Information Networks and Information Exchange: </a:t>
            </a:r>
            <a:r>
              <a:rPr lang="en-US" altLang="en-US" sz="2400" dirty="0">
                <a:latin typeface="Alexandria"/>
              </a:rPr>
              <a:t>Explore health information exchange (HIE) models and network roles.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980" y="1793172"/>
            <a:ext cx="2758190" cy="33439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05035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77844" y="634267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Course Intended </a:t>
            </a:r>
            <a:r>
              <a:rPr lang="en-US" sz="3200" b="1" i="1" dirty="0"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33001" y="1433839"/>
            <a:ext cx="769294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This course aims to provide you with: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10"/>
            </a:pPr>
            <a:r>
              <a:rPr lang="en-US" altLang="en-US" sz="2400" b="1" dirty="0">
                <a:latin typeface="Alexandria"/>
              </a:rPr>
              <a:t>Continuity Planning and Management (Disaster Recovery): </a:t>
            </a:r>
            <a:r>
              <a:rPr lang="en-US" altLang="en-US" sz="2400" dirty="0">
                <a:latin typeface="Alexandria"/>
              </a:rPr>
              <a:t>Learn disaster recovery strategies and continuity planning in healthcare.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10"/>
            </a:pPr>
            <a:r>
              <a:rPr lang="en-US" altLang="en-US" sz="2400" b="1" dirty="0">
                <a:latin typeface="Alexandria"/>
              </a:rPr>
              <a:t>Artificial Intelligence and Hospital Automation: </a:t>
            </a:r>
            <a:r>
              <a:rPr lang="en-US" altLang="en-US" sz="2400" dirty="0">
                <a:latin typeface="Alexandria"/>
              </a:rPr>
              <a:t>Study AI applications in healthcare and ethical considerations.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980" y="1793172"/>
            <a:ext cx="2758190" cy="33439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82252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7746" y="675942"/>
            <a:ext cx="6495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latin typeface="Alexandria" charset="0"/>
                <a:cs typeface="Alexandria" charset="0"/>
              </a:rPr>
              <a:t>Course Intended </a:t>
            </a:r>
            <a:r>
              <a:rPr lang="en-US" sz="2800" b="1" i="1" dirty="0">
                <a:latin typeface="Alexandria" charset="0"/>
                <a:cs typeface="Alexandria" charset="0"/>
              </a:rPr>
              <a:t>Outcomes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1062" y="1757005"/>
            <a:ext cx="783118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By the end of this course, students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lexandria"/>
              </a:rPr>
              <a:t>Interpret Data</a:t>
            </a:r>
            <a:r>
              <a:rPr lang="en-US" sz="2000" dirty="0">
                <a:latin typeface="Alexandria"/>
              </a:rPr>
              <a:t>: Analyze patient outcomes, resource utilization, and operational efficiency.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lexandria"/>
              </a:rPr>
              <a:t>Forecast Trends</a:t>
            </a:r>
            <a:r>
              <a:rPr lang="en-US" sz="2000" dirty="0">
                <a:latin typeface="Alexandria"/>
              </a:rPr>
              <a:t>: Make decisions in uncertain scenarios, such as resource allocation or demand prediction.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lexandria"/>
              </a:rPr>
              <a:t>Evaluate Interventions</a:t>
            </a:r>
            <a:r>
              <a:rPr lang="en-US" sz="2000" dirty="0">
                <a:latin typeface="Alexandria"/>
              </a:rPr>
              <a:t>: Assess the effectiveness, costs, and risks of clinical or administrative changes.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4385" y="1726153"/>
            <a:ext cx="2684853" cy="3478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828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7746" y="675942"/>
            <a:ext cx="6495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latin typeface="Alexandria" charset="0"/>
                <a:cs typeface="Alexandria" charset="0"/>
              </a:rPr>
              <a:t>Course Intended </a:t>
            </a:r>
            <a:r>
              <a:rPr lang="en-US" sz="2800" b="1" i="1" dirty="0">
                <a:latin typeface="Alexandria" charset="0"/>
                <a:cs typeface="Alexandria" charset="0"/>
              </a:rPr>
              <a:t>Outcomes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1062" y="1757005"/>
            <a:ext cx="783118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By the end of this course, students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lexandria"/>
              </a:rPr>
              <a:t>Propose IT Solutions: </a:t>
            </a:r>
            <a:r>
              <a:rPr lang="en-US" sz="2000" dirty="0">
                <a:latin typeface="Alexandria"/>
              </a:rPr>
              <a:t>Contribute to the selection, implementation, and optimization of health IT systems.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lexandria"/>
              </a:rPr>
              <a:t>Ensure Data Security: </a:t>
            </a:r>
            <a:r>
              <a:rPr lang="en-US" sz="2000" dirty="0">
                <a:latin typeface="Alexandria"/>
              </a:rPr>
              <a:t>Apply security protocols and compliance measures to protect health data.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lexandria"/>
              </a:rPr>
              <a:t>Design Workforce Training: </a:t>
            </a:r>
            <a:r>
              <a:rPr lang="en-US" sz="2000" dirty="0">
                <a:latin typeface="Alexandria"/>
              </a:rPr>
              <a:t>Develop training programs for IT adoption and change management.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4385" y="1726153"/>
            <a:ext cx="2684853" cy="3478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274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7746" y="675942"/>
            <a:ext cx="6495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latin typeface="Alexandria" charset="0"/>
                <a:cs typeface="Alexandria" charset="0"/>
              </a:rPr>
              <a:t>Course Intended </a:t>
            </a:r>
            <a:r>
              <a:rPr lang="en-US" sz="2800" b="1" i="1" dirty="0">
                <a:latin typeface="Alexandria" charset="0"/>
                <a:cs typeface="Alexandria" charset="0"/>
              </a:rPr>
              <a:t>Outcomes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1062" y="1520523"/>
            <a:ext cx="783118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By the end of this course, students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Develop Disaster Recovery Plans: </a:t>
            </a:r>
            <a:r>
              <a:rPr lang="en-US" sz="2400" dirty="0">
                <a:latin typeface="Alexandria"/>
              </a:rPr>
              <a:t>Create and test disaster recovery strategies for health IT systems.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Understand AI Integration: </a:t>
            </a:r>
            <a:r>
              <a:rPr lang="en-US" sz="2400" dirty="0">
                <a:latin typeface="Alexandria"/>
              </a:rPr>
              <a:t>Explore AI applications and their impact on healthcare workflows.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4385" y="1726153"/>
            <a:ext cx="2684853" cy="3478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78041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6178" y="571094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latin typeface="Alexandria" charset="0"/>
                <a:cs typeface="Alexandria" charset="0"/>
              </a:rPr>
              <a:t>Course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33001" y="1569578"/>
            <a:ext cx="76929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Course Code : </a:t>
            </a:r>
            <a:r>
              <a:rPr lang="en-US" sz="2000" dirty="0">
                <a:latin typeface="Alexandria"/>
              </a:rPr>
              <a:t>MHA621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Credit Hours : </a:t>
            </a:r>
            <a:r>
              <a:rPr lang="en-US" sz="2000" dirty="0">
                <a:latin typeface="Alexandria"/>
              </a:rPr>
              <a:t>3 Credit hours.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Course References : </a:t>
            </a:r>
            <a:r>
              <a:rPr lang="en-US" sz="2000" i="1" dirty="0">
                <a:latin typeface="Alexandria"/>
              </a:rPr>
              <a:t>Volpe, S. (Ed.). (2022). Health Informatics: Multidisciplinary Approaches for Current and Future Professionals. CRC Press.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Classes</a:t>
            </a:r>
            <a:r>
              <a:rPr lang="en-US" sz="2000" dirty="0">
                <a:latin typeface="Alexandria"/>
              </a:rPr>
              <a:t>: Recorded lectures 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Discussion Class : </a:t>
            </a:r>
            <a:r>
              <a:rPr lang="en-US" sz="2000" dirty="0">
                <a:latin typeface="Alexandria"/>
              </a:rPr>
              <a:t>For any questions &amp; Interactive learning.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Self-study</a:t>
            </a:r>
            <a:r>
              <a:rPr lang="en-US" sz="2000" dirty="0">
                <a:latin typeface="Alexandria"/>
              </a:rPr>
              <a:t>: Search &amp; Reading are needed.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45" r="28506"/>
          <a:stretch/>
        </p:blipFill>
        <p:spPr>
          <a:xfrm>
            <a:off x="9177880" y="1569578"/>
            <a:ext cx="2863122" cy="37856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7663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5147" y="675942"/>
            <a:ext cx="6495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i="1" dirty="0">
                <a:latin typeface="Alexandria" charset="0"/>
                <a:cs typeface="Alexandria" charset="0"/>
              </a:rPr>
              <a:t>Expectations (From Our Side)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33001" y="1767005"/>
            <a:ext cx="898023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You will be treated with professionalism and respect.</a:t>
            </a:r>
          </a:p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Lectures to be well-prepared, with resources provided in advance.</a:t>
            </a:r>
          </a:p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Guidance and additional resources to be available to support your learning.</a:t>
            </a:r>
          </a:p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Assessment support to be provided throughout the course.</a:t>
            </a:r>
          </a:p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Sessions to be engaging and relevant to your academic development.</a:t>
            </a:r>
          </a:p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Our team to be enthusiastic, responsive, and committed to making learning enjoyable!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4666" y="1547744"/>
            <a:ext cx="2313816" cy="37625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3883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8727436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chemeClr val="tx1"/>
                </a:solidFill>
                <a:latin typeface="Alexandria"/>
              </a:rPr>
              <a:t>Show Respect:</a:t>
            </a:r>
            <a:r>
              <a:rPr lang="en-US" altLang="en-US" sz="2000" dirty="0">
                <a:solidFill>
                  <a:schemeClr val="tx1"/>
                </a:solidFill>
                <a:latin typeface="Alexandria"/>
              </a:rPr>
              <a:t> Maintain professionalism and respect towards staff and peers.</a:t>
            </a:r>
          </a:p>
          <a:p>
            <a:pPr marL="34290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chemeClr val="tx1"/>
                </a:solidFill>
                <a:latin typeface="Alexandria"/>
              </a:rPr>
              <a:t>Commit to Lectures: </a:t>
            </a:r>
            <a:r>
              <a:rPr lang="en-US" altLang="en-US" sz="2000" dirty="0">
                <a:solidFill>
                  <a:schemeClr val="tx1"/>
                </a:solidFill>
                <a:latin typeface="Alexandria"/>
              </a:rPr>
              <a:t>Listen to all recorded lectures weekly.</a:t>
            </a:r>
          </a:p>
          <a:p>
            <a:pPr marL="34290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chemeClr val="tx1"/>
                </a:solidFill>
                <a:latin typeface="Alexandria"/>
              </a:rPr>
              <a:t>Manage Time: </a:t>
            </a:r>
            <a:r>
              <a:rPr lang="en-US" altLang="en-US" sz="2000" dirty="0">
                <a:solidFill>
                  <a:schemeClr val="tx1"/>
                </a:solidFill>
                <a:latin typeface="Alexandria"/>
              </a:rPr>
              <a:t>Use your time effectively.</a:t>
            </a:r>
          </a:p>
          <a:p>
            <a:pPr marL="34290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chemeClr val="tx1"/>
                </a:solidFill>
                <a:latin typeface="Alexandria"/>
              </a:rPr>
              <a:t>Engage Actively: </a:t>
            </a:r>
            <a:r>
              <a:rPr lang="en-US" altLang="en-US" sz="2000" dirty="0">
                <a:solidFill>
                  <a:schemeClr val="tx1"/>
                </a:solidFill>
                <a:latin typeface="Alexandria"/>
              </a:rPr>
              <a:t>Participate in sessions to deepen understanding.</a:t>
            </a:r>
          </a:p>
          <a:p>
            <a:pPr marL="34290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chemeClr val="tx1"/>
                </a:solidFill>
                <a:latin typeface="Alexandria"/>
              </a:rPr>
              <a:t>Enjoy Learning: </a:t>
            </a:r>
            <a:r>
              <a:rPr lang="en-US" altLang="en-US" sz="2000" dirty="0">
                <a:solidFill>
                  <a:schemeClr val="tx1"/>
                </a:solidFill>
                <a:latin typeface="Alexandria"/>
              </a:rPr>
              <a:t>Embrace and enjoy the learning process. 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5147" y="675942"/>
            <a:ext cx="6495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i="1" dirty="0">
                <a:latin typeface="Alexandria" charset="0"/>
                <a:cs typeface="Alexandria" charset="0"/>
              </a:rPr>
              <a:t>Expectations (From Your Side)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184" y="1547745"/>
            <a:ext cx="2313816" cy="37625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406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EDA992E8-0CD1-46E1-8F77-0573CB8C66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757</Words>
  <Application>Microsoft Office PowerPoint</Application>
  <PresentationFormat>Widescreen</PresentationFormat>
  <Paragraphs>76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Hayat Farag</cp:lastModifiedBy>
  <cp:revision>46</cp:revision>
  <dcterms:created xsi:type="dcterms:W3CDTF">2023-04-29T09:08:00Z</dcterms:created>
  <dcterms:modified xsi:type="dcterms:W3CDTF">2025-01-19T17:26:40Z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