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72" r:id="rId6"/>
    <p:sldId id="271" r:id="rId7"/>
    <p:sldId id="261" r:id="rId8"/>
    <p:sldId id="262" r:id="rId9"/>
    <p:sldId id="263" r:id="rId10"/>
    <p:sldId id="264" r:id="rId11"/>
    <p:sldId id="265" r:id="rId12"/>
    <p:sldId id="260" r:id="rId13"/>
    <p:sldId id="266" r:id="rId14"/>
    <p:sldId id="267" r:id="rId15"/>
    <p:sldId id="268" r:id="rId16"/>
    <p:sldId id="269" r:id="rId17"/>
    <p:sldId id="270" r:id="rId18"/>
  </p:sldIdLst>
  <p:sldSz cx="14630400" cy="8229600"/>
  <p:notesSz cx="8229600" cy="14630400"/>
  <p:embeddedFontLst>
    <p:embeddedFont>
      <p:font typeface="Alexandria Light" panose="020B0604020202020204" charset="0"/>
      <p:regular r:id="rId20"/>
    </p:embeddedFont>
    <p:embeddedFont>
      <p:font typeface="Alexandria Medium" panose="020B0604020202020204" charset="-78"/>
      <p:regular r:id="rId21"/>
    </p:embeddedFont>
    <p:embeddedFont>
      <p:font typeface="Manrope" panose="020B0604020202020204" charset="0"/>
      <p:regular r:id="rId22"/>
    </p:embeddedFont>
  </p:embeddedFontLst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7" d="100"/>
          <a:sy n="77" d="100"/>
        </p:scale>
        <p:origin x="6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950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400776"/>
            <a:ext cx="7556421" cy="186023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IoT-Based Monitoring for Diabetic Patients During COVID-19</a:t>
            </a:r>
            <a:endParaRPr lang="en-US" sz="3900"/>
          </a:p>
        </p:txBody>
      </p:sp>
      <p:sp>
        <p:nvSpPr>
          <p:cNvPr id="4" name="Text 1"/>
          <p:cNvSpPr/>
          <p:nvPr/>
        </p:nvSpPr>
        <p:spPr>
          <a:xfrm>
            <a:off x="6280190" y="4558665"/>
            <a:ext cx="7556421" cy="127015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algn="ctr">
              <a:lnSpc>
                <a:spcPts val="2500"/>
              </a:lnSpc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Master of Science in Artificial Intelligence</a:t>
            </a:r>
          </a:p>
          <a:p>
            <a:pPr algn="ctr">
              <a:lnSpc>
                <a:spcPts val="2500"/>
              </a:lnSpc>
            </a:pPr>
            <a:endParaRPr lang="en-US" sz="1550">
              <a:solidFill>
                <a:srgbClr val="5B6E8C"/>
              </a:solidFill>
              <a:latin typeface="Manrope" pitchFamily="34" charset="0"/>
              <a:ea typeface="Manrope" pitchFamily="34" charset="-122"/>
              <a:cs typeface="Manrope" pitchFamily="34" charset="-120"/>
            </a:endParaRPr>
          </a:p>
          <a:p>
            <a:pPr algn="ctr">
              <a:lnSpc>
                <a:spcPts val="2500"/>
              </a:lnSpc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Midocean University, UAE </a:t>
            </a:r>
          </a:p>
          <a:p>
            <a:pPr algn="ctr">
              <a:lnSpc>
                <a:spcPts val="2500"/>
              </a:lnSpc>
            </a:pPr>
            <a:endParaRPr lang="en-US" sz="1550">
              <a:solidFill>
                <a:srgbClr val="5B6E8C"/>
              </a:solidFill>
              <a:latin typeface="Manrope" pitchFamily="34" charset="0"/>
              <a:ea typeface="Manrope" pitchFamily="34" charset="-122"/>
              <a:cs typeface="Manrope" pitchFamily="34" charset="-120"/>
            </a:endParaRPr>
          </a:p>
          <a:p>
            <a:pPr algn="ctr">
              <a:lnSpc>
                <a:spcPts val="2500"/>
              </a:lnSpc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Prepared by: Mohammed Ayidh Almalki</a:t>
            </a:r>
          </a:p>
          <a:p>
            <a:pPr algn="ctr">
              <a:lnSpc>
                <a:spcPts val="2500"/>
              </a:lnSpc>
            </a:pPr>
            <a:endParaRPr lang="en-US" sz="1550">
              <a:solidFill>
                <a:srgbClr val="5B6E8C"/>
              </a:solidFill>
              <a:latin typeface="Manrope" pitchFamily="34" charset="0"/>
              <a:ea typeface="Manrope" pitchFamily="34" charset="-122"/>
              <a:cs typeface="Manrope" pitchFamily="34" charset="-120"/>
            </a:endParaRPr>
          </a:p>
          <a:p>
            <a:pPr algn="ctr">
              <a:lnSpc>
                <a:spcPts val="2500"/>
              </a:lnSpc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Supervisor: Dr. </a:t>
            </a:r>
            <a:r>
              <a:rPr lang="en-GB" sz="1550">
                <a:solidFill>
                  <a:srgbClr val="5B6E8C"/>
                </a:solidFill>
                <a:latin typeface="Manrope" pitchFamily="34" charset="0"/>
              </a:rPr>
              <a:t>Amjad Qtaish</a:t>
            </a:r>
          </a:p>
          <a:p>
            <a:pPr algn="ctr">
              <a:lnSpc>
                <a:spcPts val="2500"/>
              </a:lnSpc>
            </a:pPr>
            <a:endParaRPr lang="en-US" sz="1550">
              <a:solidFill>
                <a:srgbClr val="5B6E8C"/>
              </a:solidFill>
              <a:latin typeface="Manrope" pitchFamily="34" charset="0"/>
            </a:endParaRPr>
          </a:p>
        </p:txBody>
      </p:sp>
      <p:sp>
        <p:nvSpPr>
          <p:cNvPr id="5" name="Freeform 6">
            <a:extLst>
              <a:ext uri="{FF2B5EF4-FFF2-40B4-BE49-F238E27FC236}">
                <a16:creationId xmlns:a16="http://schemas.microsoft.com/office/drawing/2014/main" id="{6E38CF29-01A9-27EF-8925-04411C4A7C80}"/>
              </a:ext>
            </a:extLst>
          </p:cNvPr>
          <p:cNvSpPr/>
          <p:nvPr/>
        </p:nvSpPr>
        <p:spPr>
          <a:xfrm>
            <a:off x="8442127" y="83335"/>
            <a:ext cx="3495522" cy="1562326"/>
          </a:xfrm>
          <a:custGeom>
            <a:avLst/>
            <a:gdLst/>
            <a:ahLst/>
            <a:cxnLst/>
            <a:rect l="l" t="t" r="r" b="b"/>
            <a:pathLst>
              <a:path w="10144936" h="2268272">
                <a:moveTo>
                  <a:pt x="0" y="0"/>
                </a:moveTo>
                <a:lnTo>
                  <a:pt x="10144937" y="0"/>
                </a:lnTo>
                <a:lnTo>
                  <a:pt x="10144937" y="2268272"/>
                </a:lnTo>
                <a:lnTo>
                  <a:pt x="0" y="22682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3512" b="-51280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8070" y="514350"/>
            <a:ext cx="5110043" cy="58435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6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Critical Challenge</a:t>
            </a:r>
            <a:endParaRPr lang="en-US" sz="3650"/>
          </a:p>
        </p:txBody>
      </p:sp>
      <p:sp>
        <p:nvSpPr>
          <p:cNvPr id="3" name="Text 1"/>
          <p:cNvSpPr/>
          <p:nvPr/>
        </p:nvSpPr>
        <p:spPr>
          <a:xfrm>
            <a:off x="748070" y="1566148"/>
            <a:ext cx="2805589" cy="350639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Problem Context</a:t>
            </a:r>
            <a:endParaRPr lang="en-US" sz="2200"/>
          </a:p>
        </p:txBody>
      </p:sp>
      <p:sp>
        <p:nvSpPr>
          <p:cNvPr id="4" name="Text 2"/>
          <p:cNvSpPr/>
          <p:nvPr/>
        </p:nvSpPr>
        <p:spPr>
          <a:xfrm>
            <a:off x="748070" y="2103715"/>
            <a:ext cx="6339007" cy="14960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COVID-19 created unprecedented challenges for diabetic patients—a high-risk population requiring continuous monitoring. Current IoT remote monitoring systems rely on static, rule-based thresholds that fail to account for patient heterogeneity, leading to delayed alerts or excessive false alarms.</a:t>
            </a:r>
            <a:endParaRPr lang="en-US" sz="1450"/>
          </a:p>
        </p:txBody>
      </p:sp>
      <p:sp>
        <p:nvSpPr>
          <p:cNvPr id="5" name="Text 3"/>
          <p:cNvSpPr/>
          <p:nvPr/>
        </p:nvSpPr>
        <p:spPr>
          <a:xfrm>
            <a:off x="748070" y="3767971"/>
            <a:ext cx="6339007" cy="119681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Diabetic patients face compounded vulnerability during pandemics, yet existing solutions struggle with noisy sensor data, missing readings, and lack of personalization—creating an urgent need for dynamic, reliable, privacy-preserving monitoring.</a:t>
            </a:r>
            <a:endParaRPr lang="en-US" sz="145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0944" y="1589603"/>
            <a:ext cx="6339007" cy="6339007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37178"/>
            <a:ext cx="5018961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Research Objectives</a:t>
            </a:r>
            <a:endParaRPr lang="en-US" sz="3900"/>
          </a:p>
        </p:txBody>
      </p:sp>
      <p:sp>
        <p:nvSpPr>
          <p:cNvPr id="3" name="Shape 1"/>
          <p:cNvSpPr/>
          <p:nvPr/>
        </p:nvSpPr>
        <p:spPr>
          <a:xfrm>
            <a:off x="793790" y="2254091"/>
            <a:ext cx="6422231" cy="2269927"/>
          </a:xfrm>
          <a:prstGeom prst="roundRect">
            <a:avLst>
              <a:gd name="adj" fmla="val 13115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9768" y="2460069"/>
            <a:ext cx="595313" cy="595313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63479" y="2623661"/>
            <a:ext cx="267891" cy="267891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999768" y="3253740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Edge Intelligence</a:t>
            </a:r>
            <a:endParaRPr lang="en-US" sz="1950"/>
          </a:p>
        </p:txBody>
      </p:sp>
      <p:sp>
        <p:nvSpPr>
          <p:cNvPr id="7" name="Text 3"/>
          <p:cNvSpPr/>
          <p:nvPr/>
        </p:nvSpPr>
        <p:spPr>
          <a:xfrm>
            <a:off x="999768" y="3682960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Develop 1D-CNN/LSTM architecture for real-time inference with &lt;100ms latency, replacing rule-based systems</a:t>
            </a:r>
            <a:endParaRPr lang="en-US" sz="1550"/>
          </a:p>
        </p:txBody>
      </p:sp>
      <p:sp>
        <p:nvSpPr>
          <p:cNvPr id="8" name="Shape 4"/>
          <p:cNvSpPr/>
          <p:nvPr/>
        </p:nvSpPr>
        <p:spPr>
          <a:xfrm>
            <a:off x="7414379" y="2254091"/>
            <a:ext cx="6422231" cy="2269927"/>
          </a:xfrm>
          <a:prstGeom prst="roundRect">
            <a:avLst>
              <a:gd name="adj" fmla="val 13115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357" y="2460069"/>
            <a:ext cx="595313" cy="595313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84068" y="2623661"/>
            <a:ext cx="267891" cy="26789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620357" y="3253740"/>
            <a:ext cx="2804993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Dynamic Thresholding</a:t>
            </a:r>
            <a:endParaRPr lang="en-US" sz="1950"/>
          </a:p>
        </p:txBody>
      </p:sp>
      <p:sp>
        <p:nvSpPr>
          <p:cNvPr id="12" name="Text 6"/>
          <p:cNvSpPr/>
          <p:nvPr/>
        </p:nvSpPr>
        <p:spPr>
          <a:xfrm>
            <a:off x="7620357" y="3682960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Create patient-specific alert systems using z-score and EWMA to reduce false alarms</a:t>
            </a:r>
            <a:endParaRPr lang="en-US" sz="1550"/>
          </a:p>
        </p:txBody>
      </p:sp>
      <p:sp>
        <p:nvSpPr>
          <p:cNvPr id="13" name="Shape 7"/>
          <p:cNvSpPr/>
          <p:nvPr/>
        </p:nvSpPr>
        <p:spPr>
          <a:xfrm>
            <a:off x="793790" y="4722376"/>
            <a:ext cx="6422231" cy="2269927"/>
          </a:xfrm>
          <a:prstGeom prst="roundRect">
            <a:avLst>
              <a:gd name="adj" fmla="val 13115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9768" y="4928354"/>
            <a:ext cx="595313" cy="595313"/>
          </a:xfrm>
          <a:prstGeom prst="rect">
            <a:avLst/>
          </a:prstGeom>
        </p:spPr>
      </p:pic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63479" y="5091946"/>
            <a:ext cx="267891" cy="267891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999768" y="5722025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Privacy Protection</a:t>
            </a:r>
            <a:endParaRPr lang="en-US" sz="1950"/>
          </a:p>
        </p:txBody>
      </p:sp>
      <p:sp>
        <p:nvSpPr>
          <p:cNvPr id="17" name="Text 9"/>
          <p:cNvSpPr/>
          <p:nvPr/>
        </p:nvSpPr>
        <p:spPr>
          <a:xfrm>
            <a:off x="999768" y="6151245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Implement federated learning to ensure data security while maintaining model performance</a:t>
            </a:r>
            <a:endParaRPr lang="en-US" sz="1550"/>
          </a:p>
        </p:txBody>
      </p:sp>
      <p:sp>
        <p:nvSpPr>
          <p:cNvPr id="18" name="Shape 10"/>
          <p:cNvSpPr/>
          <p:nvPr/>
        </p:nvSpPr>
        <p:spPr>
          <a:xfrm>
            <a:off x="7414379" y="4722376"/>
            <a:ext cx="6422231" cy="2269927"/>
          </a:xfrm>
          <a:prstGeom prst="roundRect">
            <a:avLst>
              <a:gd name="adj" fmla="val 13115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0357" y="4928354"/>
            <a:ext cx="595313" cy="595313"/>
          </a:xfrm>
          <a:prstGeom prst="rect">
            <a:avLst/>
          </a:prstGeom>
        </p:spPr>
      </p:pic>
      <p:pic>
        <p:nvPicPr>
          <p:cNvPr id="20" name="Image 7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784068" y="5091946"/>
            <a:ext cx="267891" cy="267891"/>
          </a:xfrm>
          <a:prstGeom prst="rect">
            <a:avLst/>
          </a:prstGeom>
        </p:spPr>
      </p:pic>
      <p:sp>
        <p:nvSpPr>
          <p:cNvPr id="21" name="Text 11"/>
          <p:cNvSpPr/>
          <p:nvPr/>
        </p:nvSpPr>
        <p:spPr>
          <a:xfrm>
            <a:off x="7620357" y="5722025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Data Quality</a:t>
            </a:r>
            <a:endParaRPr lang="en-US" sz="1950"/>
          </a:p>
        </p:txBody>
      </p:sp>
      <p:sp>
        <p:nvSpPr>
          <p:cNvPr id="22" name="Text 12"/>
          <p:cNvSpPr/>
          <p:nvPr/>
        </p:nvSpPr>
        <p:spPr>
          <a:xfrm>
            <a:off x="7620357" y="6151245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Integrate noise reduction and imputation pipelines using Kalman filtering and KNN-imputation</a:t>
            </a:r>
            <a:endParaRPr lang="en-US" sz="155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48090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09612"/>
            <a:ext cx="13042821" cy="6268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Literature Review: Evolution of IoT Diabetes Monitoring</a:t>
            </a:r>
            <a:endParaRPr lang="en-US" sz="3900"/>
          </a:p>
        </p:txBody>
      </p:sp>
      <p:sp>
        <p:nvSpPr>
          <p:cNvPr id="4" name="Text 1"/>
          <p:cNvSpPr/>
          <p:nvPr/>
        </p:nvSpPr>
        <p:spPr>
          <a:xfrm>
            <a:off x="793790" y="3398220"/>
            <a:ext cx="13042821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Previous studies revealed both promise and limitations in IoT-based diabetic monitoring during COVID-19. While early implementations demonstrated clinical benefits—including 25% fewer hospital visits and faster alert times—most relied on fixed thresholds and lacked personalization capabilities.</a:t>
            </a:r>
            <a:endParaRPr lang="en-US" sz="1550"/>
          </a:p>
        </p:txBody>
      </p:sp>
      <p:sp>
        <p:nvSpPr>
          <p:cNvPr id="5" name="Text 2"/>
          <p:cNvSpPr/>
          <p:nvPr/>
        </p:nvSpPr>
        <p:spPr>
          <a:xfrm>
            <a:off x="793790" y="4637880"/>
            <a:ext cx="13042821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Key gaps identified: limited adaptive learning, simulated datasets, privacy concerns, and inability to handle real-world sensor noise. These findings shaped our hybrid edge-cloud approach with federated learning and explainable AI.</a:t>
            </a:r>
            <a:endParaRPr lang="en-US" sz="155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01E1498-B29E-D3C9-F401-A8CC29170B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9010840"/>
              </p:ext>
            </p:extLst>
          </p:nvPr>
        </p:nvGraphicFramePr>
        <p:xfrm>
          <a:off x="541421" y="1491917"/>
          <a:ext cx="13703970" cy="6067116"/>
        </p:xfrm>
        <a:graphic>
          <a:graphicData uri="http://schemas.openxmlformats.org/drawingml/2006/table">
            <a:tbl>
              <a:tblPr/>
              <a:tblGrid>
                <a:gridCol w="2740794">
                  <a:extLst>
                    <a:ext uri="{9D8B030D-6E8A-4147-A177-3AD203B41FA5}">
                      <a16:colId xmlns:a16="http://schemas.microsoft.com/office/drawing/2014/main" val="1326488648"/>
                    </a:ext>
                  </a:extLst>
                </a:gridCol>
                <a:gridCol w="2740794">
                  <a:extLst>
                    <a:ext uri="{9D8B030D-6E8A-4147-A177-3AD203B41FA5}">
                      <a16:colId xmlns:a16="http://schemas.microsoft.com/office/drawing/2014/main" val="4136737612"/>
                    </a:ext>
                  </a:extLst>
                </a:gridCol>
                <a:gridCol w="2740794">
                  <a:extLst>
                    <a:ext uri="{9D8B030D-6E8A-4147-A177-3AD203B41FA5}">
                      <a16:colId xmlns:a16="http://schemas.microsoft.com/office/drawing/2014/main" val="3858706564"/>
                    </a:ext>
                  </a:extLst>
                </a:gridCol>
                <a:gridCol w="2740794">
                  <a:extLst>
                    <a:ext uri="{9D8B030D-6E8A-4147-A177-3AD203B41FA5}">
                      <a16:colId xmlns:a16="http://schemas.microsoft.com/office/drawing/2014/main" val="1362197242"/>
                    </a:ext>
                  </a:extLst>
                </a:gridCol>
                <a:gridCol w="2740794">
                  <a:extLst>
                    <a:ext uri="{9D8B030D-6E8A-4147-A177-3AD203B41FA5}">
                      <a16:colId xmlns:a16="http://schemas.microsoft.com/office/drawing/2014/main" val="2155921563"/>
                    </a:ext>
                  </a:extLst>
                </a:gridCol>
              </a:tblGrid>
              <a:tr h="44941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Reference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Main Focus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Method / Technology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Key Results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/>
                        <a:t>Main Limitations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5019312"/>
                  </a:ext>
                </a:extLst>
              </a:tr>
              <a:tr h="11235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/>
                        <a:t>Zhang et al. (2023)</a:t>
                      </a:r>
                      <a:endParaRPr lang="en-US" sz="20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COVID-19 severity prediction for diabetic patients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NB-IoT data + XGBoost + SHAP explainability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AUC = 0.88 and accuracy = 85% in predicting severity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Retrospective data may cause bias; needs real-time validation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8115260"/>
                  </a:ext>
                </a:extLst>
              </a:tr>
              <a:tr h="11235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/>
                        <a:t>Tariq et al. (2023)</a:t>
                      </a:r>
                      <a:endParaRPr lang="en-US" sz="20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Improving self-monitoring adherence (SMBG)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BLE glucometers + ARM gateway + SMS reminders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Compliance increased by 50%; hyperglycemia reduced by 15%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Long-term sustainability not tested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8010502"/>
                  </a:ext>
                </a:extLst>
              </a:tr>
              <a:tr h="11235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/>
                        <a:t>Smith &amp; Alsharif (2022)</a:t>
                      </a:r>
                      <a:endParaRPr lang="en-US" sz="20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Connectivity reliability in rural areas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da-DK" sz="2000"/>
                        <a:t>NB-IoT vs LTE for glucose &amp; SpO₂ monitoring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NB-IoT achieved 99.2% uptime; LTE 92.5%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Seasonal and infrastructure variations not included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4428174"/>
                  </a:ext>
                </a:extLst>
              </a:tr>
              <a:tr h="11235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/>
                        <a:t>El-Sayed &amp; Abdelrahman (2022)</a:t>
                      </a:r>
                      <a:endParaRPr lang="en-US" sz="20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Improving alert latency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IoT–Fog–Cloud architecture (NS-3 simulation)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40% lower latency than cloud-only approach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Based on synthetic data, not real deployments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87350"/>
                  </a:ext>
                </a:extLst>
              </a:tr>
              <a:tr h="11235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/>
                        <a:t>Hussain et al. (2022)</a:t>
                      </a:r>
                      <a:endParaRPr lang="en-US" sz="20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Early COVID-19 symptom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Multimodal wearable + Kalman filter + anomaly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90% sensitivity, 88% specificity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Motion noise and calibration affect accuracy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750708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B89ECA-AD7C-A561-43E5-B84065F2B93D}"/>
              </a:ext>
            </a:extLst>
          </p:cNvPr>
          <p:cNvSpPr txBox="1"/>
          <p:nvPr/>
        </p:nvSpPr>
        <p:spPr>
          <a:xfrm>
            <a:off x="439519" y="547614"/>
            <a:ext cx="8548969" cy="6924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900">
                <a:solidFill>
                  <a:srgbClr val="5B6E8C"/>
                </a:solidFill>
                <a:latin typeface="Alexandria Medium" pitchFamily="34" charset="0"/>
                <a:cs typeface="Alexandria Medium" pitchFamily="34" charset="-120"/>
              </a:rPr>
              <a:t>Summary of the Recent 5 Studies</a:t>
            </a:r>
          </a:p>
        </p:txBody>
      </p:sp>
    </p:spTree>
    <p:extLst>
      <p:ext uri="{BB962C8B-B14F-4D97-AF65-F5344CB8AC3E}">
        <p14:creationId xmlns:p14="http://schemas.microsoft.com/office/powerpoint/2010/main" val="127956555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32003C9-EE97-9CAD-F33E-3B4C3996EB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8666716"/>
              </p:ext>
            </p:extLst>
          </p:nvPr>
        </p:nvGraphicFramePr>
        <p:xfrm>
          <a:off x="1149014" y="2044371"/>
          <a:ext cx="11622505" cy="41408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53204">
                  <a:extLst>
                    <a:ext uri="{9D8B030D-6E8A-4147-A177-3AD203B41FA5}">
                      <a16:colId xmlns:a16="http://schemas.microsoft.com/office/drawing/2014/main" val="3890038765"/>
                    </a:ext>
                  </a:extLst>
                </a:gridCol>
                <a:gridCol w="1549406">
                  <a:extLst>
                    <a:ext uri="{9D8B030D-6E8A-4147-A177-3AD203B41FA5}">
                      <a16:colId xmlns:a16="http://schemas.microsoft.com/office/drawing/2014/main" val="2561853243"/>
                    </a:ext>
                  </a:extLst>
                </a:gridCol>
                <a:gridCol w="1515526">
                  <a:extLst>
                    <a:ext uri="{9D8B030D-6E8A-4147-A177-3AD203B41FA5}">
                      <a16:colId xmlns:a16="http://schemas.microsoft.com/office/drawing/2014/main" val="1093276238"/>
                    </a:ext>
                  </a:extLst>
                </a:gridCol>
                <a:gridCol w="1115470">
                  <a:extLst>
                    <a:ext uri="{9D8B030D-6E8A-4147-A177-3AD203B41FA5}">
                      <a16:colId xmlns:a16="http://schemas.microsoft.com/office/drawing/2014/main" val="1762152469"/>
                    </a:ext>
                  </a:extLst>
                </a:gridCol>
                <a:gridCol w="1584591">
                  <a:extLst>
                    <a:ext uri="{9D8B030D-6E8A-4147-A177-3AD203B41FA5}">
                      <a16:colId xmlns:a16="http://schemas.microsoft.com/office/drawing/2014/main" val="3207076405"/>
                    </a:ext>
                  </a:extLst>
                </a:gridCol>
                <a:gridCol w="1428217">
                  <a:extLst>
                    <a:ext uri="{9D8B030D-6E8A-4147-A177-3AD203B41FA5}">
                      <a16:colId xmlns:a16="http://schemas.microsoft.com/office/drawing/2014/main" val="2490641702"/>
                    </a:ext>
                  </a:extLst>
                </a:gridCol>
                <a:gridCol w="1376091">
                  <a:extLst>
                    <a:ext uri="{9D8B030D-6E8A-4147-A177-3AD203B41FA5}">
                      <a16:colId xmlns:a16="http://schemas.microsoft.com/office/drawing/2014/main" val="3701971882"/>
                    </a:ext>
                  </a:extLst>
                </a:gridCol>
              </a:tblGrid>
              <a:tr h="784333"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Model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Accuracy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Precision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Recall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F1-score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AUROC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AUPRC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38872766"/>
                  </a:ext>
                </a:extLst>
              </a:tr>
              <a:tr h="1170368"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Edge CNN-BiLSTM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0.95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0.96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0.98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70309389"/>
                  </a:ext>
                </a:extLst>
              </a:tr>
              <a:tr h="1015789"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 err="1">
                          <a:effectLst/>
                        </a:rPr>
                        <a:t>XGBoost Ensemble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0.95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0.96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0.98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18642479"/>
                  </a:ext>
                </a:extLst>
              </a:tr>
              <a:tr h="1170368"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Hybrid Meta-Model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endParaRPr lang="en-US" sz="2400">
                        <a:effectLst/>
                      </a:endParaRPr>
                    </a:p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0.987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endParaRPr lang="en-US" sz="2400">
                        <a:effectLst/>
                      </a:endParaRPr>
                    </a:p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0.982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endParaRPr lang="en-US" sz="2400">
                        <a:effectLst/>
                      </a:endParaRPr>
                    </a:p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0.969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endParaRPr lang="en-US" sz="2400">
                        <a:effectLst/>
                      </a:endParaRPr>
                    </a:p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0.975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endParaRPr lang="en-US" sz="2400">
                        <a:effectLst/>
                      </a:endParaRPr>
                    </a:p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0.993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endParaRPr lang="en-US" sz="2400">
                        <a:effectLst/>
                      </a:endParaRPr>
                    </a:p>
                    <a:p>
                      <a:pPr marL="0" marR="0" indent="0" algn="ctr">
                        <a:lnSpc>
                          <a:spcPct val="112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2400">
                          <a:effectLst/>
                        </a:rPr>
                        <a:t>0.991</a:t>
                      </a: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345786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5696E92-4881-1803-9848-5D4355FFA1BE}"/>
              </a:ext>
            </a:extLst>
          </p:cNvPr>
          <p:cNvSpPr txBox="1"/>
          <p:nvPr/>
        </p:nvSpPr>
        <p:spPr>
          <a:xfrm>
            <a:off x="522268" y="816410"/>
            <a:ext cx="11345779" cy="6924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900">
                <a:solidFill>
                  <a:srgbClr val="5B6E8C"/>
                </a:solidFill>
                <a:latin typeface="Alexandria Medium" pitchFamily="34" charset="0"/>
                <a:cs typeface="Alexandria Medium" pitchFamily="34" charset="-120"/>
              </a:rPr>
              <a:t>Accuracy</a:t>
            </a:r>
            <a:r>
              <a:rPr lang="ar-EG" sz="3900">
                <a:solidFill>
                  <a:srgbClr val="5B6E8C"/>
                </a:solidFill>
                <a:latin typeface="Alexandria Medium" pitchFamily="34" charset="0"/>
                <a:cs typeface="Alexandria Medium" pitchFamily="34" charset="-120"/>
              </a:rPr>
              <a:t> </a:t>
            </a:r>
            <a:r>
              <a:rPr lang="en-US" sz="3900">
                <a:solidFill>
                  <a:srgbClr val="5B6E8C"/>
                </a:solidFill>
                <a:latin typeface="Alexandria Medium" pitchFamily="34" charset="0"/>
                <a:cs typeface="Alexandria Medium" pitchFamily="34" charset="-120"/>
              </a:rPr>
              <a:t> Evaluation between the models :</a:t>
            </a:r>
          </a:p>
        </p:txBody>
      </p:sp>
    </p:spTree>
    <p:extLst>
      <p:ext uri="{BB962C8B-B14F-4D97-AF65-F5344CB8AC3E}">
        <p14:creationId xmlns:p14="http://schemas.microsoft.com/office/powerpoint/2010/main" val="382364899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574363"/>
            <a:ext cx="7556421" cy="124015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System Architecture: Hybrid Edge-Cloud Design</a:t>
            </a:r>
            <a:endParaRPr lang="en-US" sz="3900"/>
          </a:p>
        </p:txBody>
      </p:sp>
      <p:sp>
        <p:nvSpPr>
          <p:cNvPr id="4" name="Text 1"/>
          <p:cNvSpPr/>
          <p:nvPr/>
        </p:nvSpPr>
        <p:spPr>
          <a:xfrm>
            <a:off x="793790" y="3112175"/>
            <a:ext cx="198358" cy="24800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Alexandria Light" pitchFamily="34" charset="0"/>
                <a:ea typeface="Alexandria Light" pitchFamily="34" charset="-122"/>
                <a:cs typeface="Alexandria Light" pitchFamily="34" charset="-120"/>
              </a:rPr>
              <a:t>01</a:t>
            </a:r>
            <a:endParaRPr lang="en-US" sz="155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3426500"/>
            <a:ext cx="3679031" cy="2286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93790" y="3571399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Sensor Layer</a:t>
            </a:r>
            <a:endParaRPr lang="en-US" sz="1950"/>
          </a:p>
        </p:txBody>
      </p:sp>
      <p:sp>
        <p:nvSpPr>
          <p:cNvPr id="7" name="Text 3"/>
          <p:cNvSpPr/>
          <p:nvPr/>
        </p:nvSpPr>
        <p:spPr>
          <a:xfrm>
            <a:off x="793790" y="4000619"/>
            <a:ext cx="3679031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Wearable biosensors capture CGM, SpO₂, heart rate, and temperature continuously</a:t>
            </a:r>
            <a:endParaRPr lang="en-US" sz="1550"/>
          </a:p>
        </p:txBody>
      </p:sp>
      <p:sp>
        <p:nvSpPr>
          <p:cNvPr id="8" name="Text 4"/>
          <p:cNvSpPr/>
          <p:nvPr/>
        </p:nvSpPr>
        <p:spPr>
          <a:xfrm>
            <a:off x="4671179" y="3112175"/>
            <a:ext cx="198358" cy="24800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Alexandria Light" pitchFamily="34" charset="0"/>
                <a:ea typeface="Alexandria Light" pitchFamily="34" charset="-122"/>
                <a:cs typeface="Alexandria Light" pitchFamily="34" charset="-120"/>
              </a:rPr>
              <a:t>02</a:t>
            </a:r>
            <a:endParaRPr lang="en-US" sz="155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179" y="3426500"/>
            <a:ext cx="3679031" cy="2286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4671179" y="3571399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Edge Layer</a:t>
            </a:r>
            <a:endParaRPr lang="en-US" sz="1950"/>
          </a:p>
        </p:txBody>
      </p:sp>
      <p:sp>
        <p:nvSpPr>
          <p:cNvPr id="11" name="Text 6"/>
          <p:cNvSpPr/>
          <p:nvPr/>
        </p:nvSpPr>
        <p:spPr>
          <a:xfrm>
            <a:off x="4671179" y="4000619"/>
            <a:ext cx="3679031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Local processing on Raspberry Pi 4 performs real-time anomaly detection with &lt;100ms latency</a:t>
            </a:r>
            <a:endParaRPr lang="en-US" sz="1550"/>
          </a:p>
        </p:txBody>
      </p:sp>
      <p:sp>
        <p:nvSpPr>
          <p:cNvPr id="12" name="Text 7"/>
          <p:cNvSpPr/>
          <p:nvPr/>
        </p:nvSpPr>
        <p:spPr>
          <a:xfrm>
            <a:off x="793790" y="5300424"/>
            <a:ext cx="198358" cy="248007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Alexandria Light" pitchFamily="34" charset="0"/>
                <a:ea typeface="Alexandria Light" pitchFamily="34" charset="-122"/>
                <a:cs typeface="Alexandria Light" pitchFamily="34" charset="-120"/>
              </a:rPr>
              <a:t>03</a:t>
            </a:r>
            <a:endParaRPr lang="en-US" sz="155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5594866"/>
            <a:ext cx="7556421" cy="2286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93790" y="5759648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Cloud Layer</a:t>
            </a:r>
            <a:endParaRPr lang="en-US" sz="1950"/>
          </a:p>
        </p:txBody>
      </p:sp>
      <p:sp>
        <p:nvSpPr>
          <p:cNvPr id="15" name="Text 9"/>
          <p:cNvSpPr/>
          <p:nvPr/>
        </p:nvSpPr>
        <p:spPr>
          <a:xfrm>
            <a:off x="793790" y="6188869"/>
            <a:ext cx="7556421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Federated learning aggregation, clinician dashboards, and long-term analytics</a:t>
            </a:r>
            <a:endParaRPr lang="en-US" sz="1550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3890" y="442674"/>
            <a:ext cx="8649176" cy="503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Methodology: Data Collection &amp; Processing</a:t>
            </a:r>
            <a:endParaRPr lang="en-US" sz="3150"/>
          </a:p>
        </p:txBody>
      </p:sp>
      <p:sp>
        <p:nvSpPr>
          <p:cNvPr id="3" name="Text 1"/>
          <p:cNvSpPr/>
          <p:nvPr/>
        </p:nvSpPr>
        <p:spPr>
          <a:xfrm>
            <a:off x="643890" y="1348264"/>
            <a:ext cx="2414945" cy="30182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Multimodal Dataset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643890" y="1811060"/>
            <a:ext cx="5788104" cy="772597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GE-71 Physiological Database:</a:t>
            </a:r>
            <a:r>
              <a:rPr lang="en-US" sz="12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71 subjects with synchronized biosignals including CGM, PPG, ECG, HRV, SpO₂, and temperature. Each session generates 10+ million data points.</a:t>
            </a:r>
            <a:endParaRPr lang="en-US" sz="1250"/>
          </a:p>
        </p:txBody>
      </p:sp>
      <p:sp>
        <p:nvSpPr>
          <p:cNvPr id="5" name="Text 3"/>
          <p:cNvSpPr/>
          <p:nvPr/>
        </p:nvSpPr>
        <p:spPr>
          <a:xfrm>
            <a:off x="643890" y="2728436"/>
            <a:ext cx="5788104" cy="25753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Preprocessing Pipeline:</a:t>
            </a:r>
            <a:endParaRPr lang="en-US" sz="1250"/>
          </a:p>
        </p:txBody>
      </p:sp>
      <p:sp>
        <p:nvSpPr>
          <p:cNvPr id="6" name="Text 4"/>
          <p:cNvSpPr/>
          <p:nvPr/>
        </p:nvSpPr>
        <p:spPr>
          <a:xfrm>
            <a:off x="643890" y="3130748"/>
            <a:ext cx="5788104" cy="25753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Tx/>
              <a:buChar char="•"/>
            </a:pPr>
            <a:r>
              <a:rPr lang="en-US" sz="12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Kalman filtering for noise reduction</a:t>
            </a:r>
            <a:endParaRPr lang="en-US" sz="1250"/>
          </a:p>
        </p:txBody>
      </p:sp>
      <p:sp>
        <p:nvSpPr>
          <p:cNvPr id="7" name="Text 5"/>
          <p:cNvSpPr/>
          <p:nvPr/>
        </p:nvSpPr>
        <p:spPr>
          <a:xfrm>
            <a:off x="643890" y="3444597"/>
            <a:ext cx="5788104" cy="25753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Tx/>
              <a:buChar char="•"/>
            </a:pPr>
            <a:r>
              <a:rPr lang="en-US" sz="12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KNN imputation for missing data</a:t>
            </a:r>
            <a:endParaRPr lang="en-US" sz="1250"/>
          </a:p>
        </p:txBody>
      </p:sp>
      <p:sp>
        <p:nvSpPr>
          <p:cNvPr id="8" name="Text 6"/>
          <p:cNvSpPr/>
          <p:nvPr/>
        </p:nvSpPr>
        <p:spPr>
          <a:xfrm>
            <a:off x="643890" y="3758446"/>
            <a:ext cx="5788104" cy="25753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Tx/>
              <a:buChar char="•"/>
            </a:pPr>
            <a:r>
              <a:rPr lang="en-US" sz="12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Z-score normalization per patient</a:t>
            </a:r>
            <a:endParaRPr lang="en-US" sz="1250"/>
          </a:p>
        </p:txBody>
      </p:sp>
      <p:sp>
        <p:nvSpPr>
          <p:cNvPr id="9" name="Text 7"/>
          <p:cNvSpPr/>
          <p:nvPr/>
        </p:nvSpPr>
        <p:spPr>
          <a:xfrm>
            <a:off x="643890" y="4072295"/>
            <a:ext cx="5788104" cy="25753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Tx/>
              <a:buChar char="•"/>
            </a:pPr>
            <a:r>
              <a:rPr lang="en-US" sz="12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Sliding window extraction (60s windows, 10s stride)</a:t>
            </a:r>
            <a:endParaRPr lang="en-US" sz="125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635" y="1292665"/>
            <a:ext cx="6283792" cy="6283792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545794"/>
            <a:ext cx="7287220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Feature Engineering Strategy</a:t>
            </a:r>
            <a:endParaRPr lang="en-US" sz="3900"/>
          </a:p>
        </p:txBody>
      </p:sp>
      <p:sp>
        <p:nvSpPr>
          <p:cNvPr id="3" name="Text 1"/>
          <p:cNvSpPr/>
          <p:nvPr/>
        </p:nvSpPr>
        <p:spPr>
          <a:xfrm>
            <a:off x="793790" y="3761065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Statistical Features</a:t>
            </a:r>
            <a:endParaRPr lang="en-US" sz="1950"/>
          </a:p>
        </p:txBody>
      </p:sp>
      <p:sp>
        <p:nvSpPr>
          <p:cNvPr id="4" name="Text 2"/>
          <p:cNvSpPr/>
          <p:nvPr/>
        </p:nvSpPr>
        <p:spPr>
          <a:xfrm>
            <a:off x="793790" y="4190286"/>
            <a:ext cx="4182189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Mean, standard deviation, and z-score deviation from personal baseline</a:t>
            </a:r>
            <a:endParaRPr lang="en-US" sz="1550"/>
          </a:p>
        </p:txBody>
      </p:sp>
      <p:sp>
        <p:nvSpPr>
          <p:cNvPr id="5" name="Text 3"/>
          <p:cNvSpPr/>
          <p:nvPr/>
        </p:nvSpPr>
        <p:spPr>
          <a:xfrm>
            <a:off x="5223986" y="3761065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Trend Analysis</a:t>
            </a:r>
            <a:endParaRPr lang="en-US" sz="1950"/>
          </a:p>
        </p:txBody>
      </p:sp>
      <p:sp>
        <p:nvSpPr>
          <p:cNvPr id="6" name="Text 4"/>
          <p:cNvSpPr/>
          <p:nvPr/>
        </p:nvSpPr>
        <p:spPr>
          <a:xfrm>
            <a:off x="5223986" y="4190286"/>
            <a:ext cx="41823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EWMA for smoothed recent signal trends with greater weight on recent samples</a:t>
            </a:r>
            <a:endParaRPr lang="en-US" sz="1550"/>
          </a:p>
        </p:txBody>
      </p:sp>
      <p:sp>
        <p:nvSpPr>
          <p:cNvPr id="7" name="Text 5"/>
          <p:cNvSpPr/>
          <p:nvPr/>
        </p:nvSpPr>
        <p:spPr>
          <a:xfrm>
            <a:off x="9654302" y="3761065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Rate of Change</a:t>
            </a:r>
            <a:endParaRPr lang="en-US" sz="1950"/>
          </a:p>
        </p:txBody>
      </p:sp>
      <p:sp>
        <p:nvSpPr>
          <p:cNvPr id="8" name="Text 6"/>
          <p:cNvSpPr/>
          <p:nvPr/>
        </p:nvSpPr>
        <p:spPr>
          <a:xfrm>
            <a:off x="9654302" y="4190286"/>
            <a:ext cx="41823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Slope calculations capturing rapid physiological state shifts</a:t>
            </a:r>
            <a:endParaRPr lang="en-US" sz="1550"/>
          </a:p>
        </p:txBody>
      </p:sp>
      <p:sp>
        <p:nvSpPr>
          <p:cNvPr id="9" name="Text 7"/>
          <p:cNvSpPr/>
          <p:nvPr/>
        </p:nvSpPr>
        <p:spPr>
          <a:xfrm>
            <a:off x="793790" y="5048607"/>
            <a:ext cx="13042821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All features normalized to patient-specific baselines computed over first 7 days, enabling meaningful cross-patient comparisons while supporting personalization.</a:t>
            </a:r>
            <a:endParaRPr lang="en-US" sz="1550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424583"/>
            <a:ext cx="7556421" cy="124015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Model Architecture: Hybrid Intelligence</a:t>
            </a:r>
            <a:endParaRPr lang="en-US" sz="390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2962394"/>
            <a:ext cx="992267" cy="146101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984415" y="3160752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Edge Model</a:t>
            </a:r>
            <a:endParaRPr lang="en-US" sz="1950"/>
          </a:p>
        </p:txBody>
      </p:sp>
      <p:sp>
        <p:nvSpPr>
          <p:cNvPr id="6" name="Text 2"/>
          <p:cNvSpPr/>
          <p:nvPr/>
        </p:nvSpPr>
        <p:spPr>
          <a:xfrm>
            <a:off x="1984415" y="3589973"/>
            <a:ext cx="6365796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1D-CNN + BiLSTM + Attention for real-time temporal pattern recognition</a:t>
            </a:r>
            <a:endParaRPr lang="en-US" sz="155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423410"/>
            <a:ext cx="992267" cy="1190744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984415" y="4621768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Cloud Ensemble</a:t>
            </a:r>
            <a:endParaRPr lang="en-US" sz="1950"/>
          </a:p>
        </p:txBody>
      </p:sp>
      <p:sp>
        <p:nvSpPr>
          <p:cNvPr id="9" name="Text 4"/>
          <p:cNvSpPr/>
          <p:nvPr/>
        </p:nvSpPr>
        <p:spPr>
          <a:xfrm>
            <a:off x="1984415" y="5050988"/>
            <a:ext cx="6365796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XGBoost classifier on tabular features with SHAP explainability</a:t>
            </a:r>
            <a:endParaRPr lang="en-US" sz="155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5614154"/>
            <a:ext cx="992267" cy="1190744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984415" y="5812512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Meta-Model</a:t>
            </a:r>
            <a:endParaRPr lang="en-US" sz="1950"/>
          </a:p>
        </p:txBody>
      </p:sp>
      <p:sp>
        <p:nvSpPr>
          <p:cNvPr id="12" name="Text 6"/>
          <p:cNvSpPr/>
          <p:nvPr/>
        </p:nvSpPr>
        <p:spPr>
          <a:xfrm>
            <a:off x="1984415" y="6241733"/>
            <a:ext cx="6365796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Logistic regression fusing edge + cloud predictions for final decision</a:t>
            </a:r>
            <a:endParaRPr lang="en-US" sz="155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77096" y="396716"/>
            <a:ext cx="5512475" cy="45089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8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Federated Learning for Privacy</a:t>
            </a:r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577096" y="1208127"/>
            <a:ext cx="2164318" cy="27051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Privacy-First Design</a:t>
            </a:r>
            <a:endParaRPr lang="en-US" sz="1700"/>
          </a:p>
        </p:txBody>
      </p:sp>
      <p:sp>
        <p:nvSpPr>
          <p:cNvPr id="4" name="Text 2"/>
          <p:cNvSpPr/>
          <p:nvPr/>
        </p:nvSpPr>
        <p:spPr>
          <a:xfrm>
            <a:off x="577096" y="1622822"/>
            <a:ext cx="5179219" cy="23086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Tx/>
              <a:buChar char="•"/>
            </a:pPr>
            <a:r>
              <a:rPr lang="en-US" sz="110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Data stays local:</a:t>
            </a: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Raw biosensor streams never leave patient devices</a:t>
            </a:r>
            <a:endParaRPr lang="en-US" sz="1100"/>
          </a:p>
        </p:txBody>
      </p:sp>
      <p:sp>
        <p:nvSpPr>
          <p:cNvPr id="5" name="Text 3"/>
          <p:cNvSpPr/>
          <p:nvPr/>
        </p:nvSpPr>
        <p:spPr>
          <a:xfrm>
            <a:off x="577096" y="1904167"/>
            <a:ext cx="5179219" cy="23086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Tx/>
              <a:buChar char="•"/>
            </a:pPr>
            <a:r>
              <a:rPr lang="en-US" sz="110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Encrypted updates:</a:t>
            </a: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Only model gradients shared with cloud server</a:t>
            </a:r>
            <a:endParaRPr lang="en-US" sz="1100"/>
          </a:p>
        </p:txBody>
      </p:sp>
      <p:sp>
        <p:nvSpPr>
          <p:cNvPr id="6" name="Text 4"/>
          <p:cNvSpPr/>
          <p:nvPr/>
        </p:nvSpPr>
        <p:spPr>
          <a:xfrm>
            <a:off x="577096" y="2185511"/>
            <a:ext cx="5179219" cy="23086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Tx/>
              <a:buChar char="•"/>
            </a:pPr>
            <a:r>
              <a:rPr lang="en-US" sz="110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Secure aggregation:</a:t>
            </a: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Global model improves without pooling raw data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577096" y="2466856"/>
            <a:ext cx="5179219" cy="230862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Tx/>
              <a:buChar char="•"/>
            </a:pPr>
            <a:r>
              <a:rPr lang="en-US" sz="110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GDPR compliant:</a:t>
            </a: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Full regulatory adherence with patient control</a:t>
            </a:r>
            <a:endParaRPr lang="en-US" sz="110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70" y="771941"/>
            <a:ext cx="6685717" cy="6685717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33331"/>
            <a:ext cx="9016841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Comparison of Previous Approaches</a:t>
            </a:r>
            <a:endParaRPr lang="en-US" sz="3900"/>
          </a:p>
        </p:txBody>
      </p:sp>
      <p:sp>
        <p:nvSpPr>
          <p:cNvPr id="3" name="Shape 1"/>
          <p:cNvSpPr/>
          <p:nvPr/>
        </p:nvSpPr>
        <p:spPr>
          <a:xfrm>
            <a:off x="793790" y="1950244"/>
            <a:ext cx="13042821" cy="5345906"/>
          </a:xfrm>
          <a:prstGeom prst="roundRect">
            <a:avLst>
              <a:gd name="adj" fmla="val 5569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01410" y="1957864"/>
            <a:ext cx="13027582" cy="570905"/>
          </a:xfrm>
          <a:prstGeom prst="rect">
            <a:avLst/>
          </a:prstGeom>
          <a:solidFill>
            <a:srgbClr val="FFFFFF">
              <a:alpha val="4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00125" y="2084546"/>
            <a:ext cx="2856309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Study</a:t>
            </a:r>
            <a:endParaRPr lang="en-US" sz="1550"/>
          </a:p>
        </p:txBody>
      </p:sp>
      <p:sp>
        <p:nvSpPr>
          <p:cNvPr id="6" name="Text 4"/>
          <p:cNvSpPr/>
          <p:nvPr/>
        </p:nvSpPr>
        <p:spPr>
          <a:xfrm>
            <a:off x="4260771" y="2084546"/>
            <a:ext cx="220110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Approach</a:t>
            </a:r>
            <a:endParaRPr lang="en-US" sz="1550"/>
          </a:p>
        </p:txBody>
      </p:sp>
      <p:sp>
        <p:nvSpPr>
          <p:cNvPr id="7" name="Text 5"/>
          <p:cNvSpPr/>
          <p:nvPr/>
        </p:nvSpPr>
        <p:spPr>
          <a:xfrm>
            <a:off x="6866215" y="2084546"/>
            <a:ext cx="220110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Key Results</a:t>
            </a:r>
            <a:endParaRPr lang="en-US" sz="1550"/>
          </a:p>
        </p:txBody>
      </p:sp>
      <p:sp>
        <p:nvSpPr>
          <p:cNvPr id="8" name="Text 6"/>
          <p:cNvSpPr/>
          <p:nvPr/>
        </p:nvSpPr>
        <p:spPr>
          <a:xfrm>
            <a:off x="9471660" y="2084546"/>
            <a:ext cx="1549717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Accuracy</a:t>
            </a:r>
            <a:endParaRPr lang="en-US" sz="1550"/>
          </a:p>
        </p:txBody>
      </p:sp>
      <p:sp>
        <p:nvSpPr>
          <p:cNvPr id="9" name="Text 7"/>
          <p:cNvSpPr/>
          <p:nvPr/>
        </p:nvSpPr>
        <p:spPr>
          <a:xfrm>
            <a:off x="11425714" y="2084546"/>
            <a:ext cx="220491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Limitations</a:t>
            </a:r>
            <a:endParaRPr lang="en-US" sz="1550"/>
          </a:p>
        </p:txBody>
      </p:sp>
      <p:sp>
        <p:nvSpPr>
          <p:cNvPr id="10" name="Shape 8"/>
          <p:cNvSpPr/>
          <p:nvPr/>
        </p:nvSpPr>
        <p:spPr>
          <a:xfrm>
            <a:off x="801410" y="2528768"/>
            <a:ext cx="13027582" cy="888444"/>
          </a:xfrm>
          <a:prstGeom prst="rect">
            <a:avLst/>
          </a:prstGeom>
          <a:solidFill>
            <a:srgbClr val="000000">
              <a:alpha val="4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00125" y="2655451"/>
            <a:ext cx="2856309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Alotaibi et al. (2021)</a:t>
            </a:r>
            <a:endParaRPr lang="en-US" sz="1550"/>
          </a:p>
        </p:txBody>
      </p:sp>
      <p:sp>
        <p:nvSpPr>
          <p:cNvPr id="12" name="Text 10"/>
          <p:cNvSpPr/>
          <p:nvPr/>
        </p:nvSpPr>
        <p:spPr>
          <a:xfrm>
            <a:off x="4260771" y="2655451"/>
            <a:ext cx="22011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BLE wrist device, rule-based alerts</a:t>
            </a:r>
            <a:endParaRPr lang="en-US" sz="1550"/>
          </a:p>
        </p:txBody>
      </p:sp>
      <p:sp>
        <p:nvSpPr>
          <p:cNvPr id="13" name="Text 11"/>
          <p:cNvSpPr/>
          <p:nvPr/>
        </p:nvSpPr>
        <p:spPr>
          <a:xfrm>
            <a:off x="6866215" y="2655451"/>
            <a:ext cx="22011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25% fewer visits, 30min faster alerts</a:t>
            </a:r>
            <a:endParaRPr lang="en-US" sz="1550"/>
          </a:p>
        </p:txBody>
      </p:sp>
      <p:sp>
        <p:nvSpPr>
          <p:cNvPr id="14" name="Text 12"/>
          <p:cNvSpPr/>
          <p:nvPr/>
        </p:nvSpPr>
        <p:spPr>
          <a:xfrm>
            <a:off x="9471660" y="2655451"/>
            <a:ext cx="1549717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91%</a:t>
            </a:r>
            <a:endParaRPr lang="en-US" sz="1550"/>
          </a:p>
        </p:txBody>
      </p:sp>
      <p:sp>
        <p:nvSpPr>
          <p:cNvPr id="15" name="Text 13"/>
          <p:cNvSpPr/>
          <p:nvPr/>
        </p:nvSpPr>
        <p:spPr>
          <a:xfrm>
            <a:off x="11425714" y="2655451"/>
            <a:ext cx="220491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Static thresholds, no ML</a:t>
            </a:r>
            <a:endParaRPr lang="en-US" sz="1550"/>
          </a:p>
        </p:txBody>
      </p:sp>
      <p:sp>
        <p:nvSpPr>
          <p:cNvPr id="16" name="Shape 14"/>
          <p:cNvSpPr/>
          <p:nvPr/>
        </p:nvSpPr>
        <p:spPr>
          <a:xfrm>
            <a:off x="801410" y="3417213"/>
            <a:ext cx="13027582" cy="888444"/>
          </a:xfrm>
          <a:prstGeom prst="rect">
            <a:avLst/>
          </a:prstGeom>
          <a:solidFill>
            <a:srgbClr val="FFFFFF">
              <a:alpha val="4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000125" y="3543895"/>
            <a:ext cx="2856309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Chen et al. (2021)</a:t>
            </a:r>
            <a:endParaRPr lang="en-US" sz="1550"/>
          </a:p>
        </p:txBody>
      </p:sp>
      <p:sp>
        <p:nvSpPr>
          <p:cNvPr id="18" name="Text 16"/>
          <p:cNvSpPr/>
          <p:nvPr/>
        </p:nvSpPr>
        <p:spPr>
          <a:xfrm>
            <a:off x="4260771" y="3543895"/>
            <a:ext cx="22011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Edge AI gateway, 1D CNN</a:t>
            </a:r>
            <a:endParaRPr lang="en-US" sz="1550"/>
          </a:p>
        </p:txBody>
      </p:sp>
      <p:sp>
        <p:nvSpPr>
          <p:cNvPr id="19" name="Text 17"/>
          <p:cNvSpPr/>
          <p:nvPr/>
        </p:nvSpPr>
        <p:spPr>
          <a:xfrm>
            <a:off x="6866215" y="3543895"/>
            <a:ext cx="220110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85ms latency</a:t>
            </a:r>
            <a:endParaRPr lang="en-US" sz="1550"/>
          </a:p>
        </p:txBody>
      </p:sp>
      <p:sp>
        <p:nvSpPr>
          <p:cNvPr id="20" name="Text 18"/>
          <p:cNvSpPr/>
          <p:nvPr/>
        </p:nvSpPr>
        <p:spPr>
          <a:xfrm>
            <a:off x="9471660" y="3543895"/>
            <a:ext cx="1549717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92%</a:t>
            </a:r>
            <a:endParaRPr lang="en-US" sz="1550"/>
          </a:p>
        </p:txBody>
      </p:sp>
      <p:sp>
        <p:nvSpPr>
          <p:cNvPr id="21" name="Text 19"/>
          <p:cNvSpPr/>
          <p:nvPr/>
        </p:nvSpPr>
        <p:spPr>
          <a:xfrm>
            <a:off x="11425714" y="3543895"/>
            <a:ext cx="220491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Simulated data only</a:t>
            </a:r>
            <a:endParaRPr lang="en-US" sz="1550"/>
          </a:p>
        </p:txBody>
      </p:sp>
      <p:sp>
        <p:nvSpPr>
          <p:cNvPr id="22" name="Shape 20"/>
          <p:cNvSpPr/>
          <p:nvPr/>
        </p:nvSpPr>
        <p:spPr>
          <a:xfrm>
            <a:off x="801410" y="4305657"/>
            <a:ext cx="13027582" cy="888444"/>
          </a:xfrm>
          <a:prstGeom prst="rect">
            <a:avLst/>
          </a:prstGeom>
          <a:solidFill>
            <a:srgbClr val="000000">
              <a:alpha val="4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00125" y="4432340"/>
            <a:ext cx="2856309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Zhang et al. (2023)</a:t>
            </a:r>
            <a:endParaRPr lang="en-US" sz="1550"/>
          </a:p>
        </p:txBody>
      </p:sp>
      <p:sp>
        <p:nvSpPr>
          <p:cNvPr id="24" name="Text 22"/>
          <p:cNvSpPr/>
          <p:nvPr/>
        </p:nvSpPr>
        <p:spPr>
          <a:xfrm>
            <a:off x="4260771" y="4432340"/>
            <a:ext cx="22011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XGBoost ensemble, NB-IoT</a:t>
            </a:r>
            <a:endParaRPr lang="en-US" sz="1550"/>
          </a:p>
        </p:txBody>
      </p:sp>
      <p:sp>
        <p:nvSpPr>
          <p:cNvPr id="25" name="Text 23"/>
          <p:cNvSpPr/>
          <p:nvPr/>
        </p:nvSpPr>
        <p:spPr>
          <a:xfrm>
            <a:off x="6866215" y="4432340"/>
            <a:ext cx="220110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AUC 0.88</a:t>
            </a:r>
            <a:endParaRPr lang="en-US" sz="1550"/>
          </a:p>
        </p:txBody>
      </p:sp>
      <p:sp>
        <p:nvSpPr>
          <p:cNvPr id="26" name="Text 24"/>
          <p:cNvSpPr/>
          <p:nvPr/>
        </p:nvSpPr>
        <p:spPr>
          <a:xfrm>
            <a:off x="9471660" y="4432340"/>
            <a:ext cx="1549717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85%</a:t>
            </a:r>
            <a:endParaRPr lang="en-US" sz="1550"/>
          </a:p>
        </p:txBody>
      </p:sp>
      <p:sp>
        <p:nvSpPr>
          <p:cNvPr id="27" name="Text 25"/>
          <p:cNvSpPr/>
          <p:nvPr/>
        </p:nvSpPr>
        <p:spPr>
          <a:xfrm>
            <a:off x="11425714" y="4432340"/>
            <a:ext cx="220491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Retrospective, no real-time</a:t>
            </a:r>
            <a:endParaRPr lang="en-US" sz="1550"/>
          </a:p>
        </p:txBody>
      </p:sp>
      <p:sp>
        <p:nvSpPr>
          <p:cNvPr id="28" name="Shape 26"/>
          <p:cNvSpPr/>
          <p:nvPr/>
        </p:nvSpPr>
        <p:spPr>
          <a:xfrm>
            <a:off x="801410" y="5194102"/>
            <a:ext cx="13027582" cy="888444"/>
          </a:xfrm>
          <a:prstGeom prst="rect">
            <a:avLst/>
          </a:prstGeom>
          <a:solidFill>
            <a:srgbClr val="FFFFFF">
              <a:alpha val="4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000125" y="5320784"/>
            <a:ext cx="2856309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Singh &amp; Verma (2020)</a:t>
            </a:r>
            <a:endParaRPr lang="en-US" sz="1550"/>
          </a:p>
        </p:txBody>
      </p:sp>
      <p:sp>
        <p:nvSpPr>
          <p:cNvPr id="30" name="Text 28"/>
          <p:cNvSpPr/>
          <p:nvPr/>
        </p:nvSpPr>
        <p:spPr>
          <a:xfrm>
            <a:off x="4260771" y="5320784"/>
            <a:ext cx="22011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LoRaWAN CGM, rule-based</a:t>
            </a:r>
            <a:endParaRPr lang="en-US" sz="1550"/>
          </a:p>
        </p:txBody>
      </p:sp>
      <p:sp>
        <p:nvSpPr>
          <p:cNvPr id="31" name="Text 29"/>
          <p:cNvSpPr/>
          <p:nvPr/>
        </p:nvSpPr>
        <p:spPr>
          <a:xfrm>
            <a:off x="6866215" y="5320784"/>
            <a:ext cx="220110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HbA1c -1.1%</a:t>
            </a:r>
            <a:endParaRPr lang="en-US" sz="1550"/>
          </a:p>
        </p:txBody>
      </p:sp>
      <p:sp>
        <p:nvSpPr>
          <p:cNvPr id="32" name="Text 30"/>
          <p:cNvSpPr/>
          <p:nvPr/>
        </p:nvSpPr>
        <p:spPr>
          <a:xfrm>
            <a:off x="9471660" y="5320784"/>
            <a:ext cx="1549717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87%</a:t>
            </a:r>
            <a:endParaRPr lang="en-US" sz="1550"/>
          </a:p>
        </p:txBody>
      </p:sp>
      <p:sp>
        <p:nvSpPr>
          <p:cNvPr id="33" name="Text 31"/>
          <p:cNvSpPr/>
          <p:nvPr/>
        </p:nvSpPr>
        <p:spPr>
          <a:xfrm>
            <a:off x="11425714" y="5320784"/>
            <a:ext cx="220491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 adaptive models</a:t>
            </a:r>
            <a:endParaRPr lang="en-US" sz="1550"/>
          </a:p>
        </p:txBody>
      </p:sp>
      <p:sp>
        <p:nvSpPr>
          <p:cNvPr id="34" name="Shape 32"/>
          <p:cNvSpPr/>
          <p:nvPr/>
        </p:nvSpPr>
        <p:spPr>
          <a:xfrm>
            <a:off x="801410" y="6082546"/>
            <a:ext cx="13027582" cy="1205984"/>
          </a:xfrm>
          <a:prstGeom prst="rect">
            <a:avLst/>
          </a:prstGeom>
          <a:solidFill>
            <a:srgbClr val="000000">
              <a:alpha val="4000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1000125" y="6209228"/>
            <a:ext cx="2856309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Proposed System</a:t>
            </a:r>
            <a:endParaRPr lang="en-US" sz="1550"/>
          </a:p>
        </p:txBody>
      </p:sp>
      <p:sp>
        <p:nvSpPr>
          <p:cNvPr id="36" name="Text 34"/>
          <p:cNvSpPr/>
          <p:nvPr/>
        </p:nvSpPr>
        <p:spPr>
          <a:xfrm>
            <a:off x="4260771" y="6209228"/>
            <a:ext cx="2201108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Hybrid CNN-LSTM + XGBoost + Federated Learning</a:t>
            </a:r>
            <a:endParaRPr lang="en-US" sz="1550"/>
          </a:p>
        </p:txBody>
      </p:sp>
      <p:sp>
        <p:nvSpPr>
          <p:cNvPr id="37" name="Text 35"/>
          <p:cNvSpPr/>
          <p:nvPr/>
        </p:nvSpPr>
        <p:spPr>
          <a:xfrm>
            <a:off x="6866215" y="6209228"/>
            <a:ext cx="22011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AUROC 0.993, &lt;100ms latency</a:t>
            </a:r>
            <a:endParaRPr lang="en-US" sz="1550"/>
          </a:p>
        </p:txBody>
      </p:sp>
      <p:sp>
        <p:nvSpPr>
          <p:cNvPr id="38" name="Text 36"/>
          <p:cNvSpPr/>
          <p:nvPr/>
        </p:nvSpPr>
        <p:spPr>
          <a:xfrm>
            <a:off x="9471660" y="6209228"/>
            <a:ext cx="1549717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98.7%</a:t>
            </a:r>
            <a:endParaRPr lang="en-US" sz="1550"/>
          </a:p>
        </p:txBody>
      </p:sp>
      <p:sp>
        <p:nvSpPr>
          <p:cNvPr id="39" name="Text 37"/>
          <p:cNvSpPr/>
          <p:nvPr/>
        </p:nvSpPr>
        <p:spPr>
          <a:xfrm>
            <a:off x="11425714" y="6209228"/>
            <a:ext cx="2204918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Synthetic validation</a:t>
            </a:r>
            <a:endParaRPr lang="en-US" sz="155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2811" y="400645"/>
            <a:ext cx="8767048" cy="455414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8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Experimental Results: Performance Comparison</a:t>
            </a:r>
            <a:endParaRPr lang="en-US" sz="285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811" y="1147405"/>
            <a:ext cx="13464778" cy="7103031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3855601" y="8250436"/>
            <a:ext cx="145613" cy="145613"/>
          </a:xfrm>
          <a:prstGeom prst="roundRect">
            <a:avLst>
              <a:gd name="adj" fmla="val 12559"/>
            </a:avLst>
          </a:prstGeom>
          <a:solidFill>
            <a:srgbClr val="01344C"/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062174" y="8250436"/>
            <a:ext cx="907256" cy="145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Accuracy (%)</a:t>
            </a:r>
            <a:endParaRPr lang="en-US" sz="1100"/>
          </a:p>
        </p:txBody>
      </p:sp>
      <p:sp>
        <p:nvSpPr>
          <p:cNvPr id="6" name="Shape 3"/>
          <p:cNvSpPr/>
          <p:nvPr/>
        </p:nvSpPr>
        <p:spPr>
          <a:xfrm>
            <a:off x="6965394" y="8250436"/>
            <a:ext cx="145613" cy="145613"/>
          </a:xfrm>
          <a:prstGeom prst="roundRect">
            <a:avLst>
              <a:gd name="adj" fmla="val 12559"/>
            </a:avLst>
          </a:prstGeom>
          <a:solidFill>
            <a:srgbClr val="01567C"/>
          </a:solidFill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171968" y="8250436"/>
            <a:ext cx="492919" cy="145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AUROC</a:t>
            </a:r>
            <a:endParaRPr lang="en-US" sz="1100"/>
          </a:p>
        </p:txBody>
      </p:sp>
      <p:sp>
        <p:nvSpPr>
          <p:cNvPr id="8" name="Shape 5"/>
          <p:cNvSpPr/>
          <p:nvPr/>
        </p:nvSpPr>
        <p:spPr>
          <a:xfrm>
            <a:off x="9660850" y="8250436"/>
            <a:ext cx="145613" cy="145613"/>
          </a:xfrm>
          <a:prstGeom prst="roundRect">
            <a:avLst>
              <a:gd name="adj" fmla="val 12559"/>
            </a:avLst>
          </a:prstGeom>
          <a:solidFill>
            <a:srgbClr val="0278AD"/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9867424" y="8250436"/>
            <a:ext cx="474107" cy="145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AUPRC</a:t>
            </a:r>
            <a:endParaRPr lang="en-US" sz="1100"/>
          </a:p>
        </p:txBody>
      </p:sp>
      <p:sp>
        <p:nvSpPr>
          <p:cNvPr id="10" name="Text 7"/>
          <p:cNvSpPr/>
          <p:nvPr/>
        </p:nvSpPr>
        <p:spPr>
          <a:xfrm>
            <a:off x="582811" y="8851463"/>
            <a:ext cx="13464778" cy="233124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The hybrid meta-model achieves </a:t>
            </a:r>
            <a:r>
              <a:rPr lang="en-US" sz="1100" b="1">
                <a:solidFill>
                  <a:srgbClr val="AAE4FE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98.7% accuracy</a:t>
            </a: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and </a:t>
            </a:r>
            <a:r>
              <a:rPr lang="en-US" sz="1100" b="1">
                <a:solidFill>
                  <a:srgbClr val="87ADFD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AUROC of 0.993</a:t>
            </a:r>
            <a:r>
              <a:rPr lang="en-US" sz="110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—significantly outperforming previous approaches while maintaining real-time performance.</a:t>
            </a:r>
            <a:endParaRPr lang="en-US" sz="1100"/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232297"/>
            <a:ext cx="6231493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Key Performance Metrics</a:t>
            </a:r>
            <a:endParaRPr lang="en-US" sz="3900"/>
          </a:p>
        </p:txBody>
      </p:sp>
      <p:sp>
        <p:nvSpPr>
          <p:cNvPr id="4" name="Text 1"/>
          <p:cNvSpPr/>
          <p:nvPr/>
        </p:nvSpPr>
        <p:spPr>
          <a:xfrm>
            <a:off x="793790" y="2249210"/>
            <a:ext cx="2353389" cy="65496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98.7%</a:t>
            </a:r>
            <a:endParaRPr lang="en-US" sz="5150"/>
          </a:p>
        </p:txBody>
      </p:sp>
      <p:sp>
        <p:nvSpPr>
          <p:cNvPr id="5" name="Text 2"/>
          <p:cNvSpPr/>
          <p:nvPr/>
        </p:nvSpPr>
        <p:spPr>
          <a:xfrm>
            <a:off x="793790" y="3152180"/>
            <a:ext cx="2353389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Accuracy</a:t>
            </a:r>
            <a:endParaRPr lang="en-US" sz="1950"/>
          </a:p>
        </p:txBody>
      </p:sp>
      <p:sp>
        <p:nvSpPr>
          <p:cNvPr id="6" name="Text 3"/>
          <p:cNvSpPr/>
          <p:nvPr/>
        </p:nvSpPr>
        <p:spPr>
          <a:xfrm>
            <a:off x="793790" y="3581400"/>
            <a:ext cx="2353389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Overall prediction correctness on test dataset</a:t>
            </a:r>
            <a:endParaRPr lang="en-US" sz="1550"/>
          </a:p>
        </p:txBody>
      </p:sp>
      <p:sp>
        <p:nvSpPr>
          <p:cNvPr id="7" name="Text 4"/>
          <p:cNvSpPr/>
          <p:nvPr/>
        </p:nvSpPr>
        <p:spPr>
          <a:xfrm>
            <a:off x="3395186" y="2249210"/>
            <a:ext cx="2353508" cy="65496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99.3%</a:t>
            </a:r>
            <a:endParaRPr lang="en-US" sz="5150"/>
          </a:p>
        </p:txBody>
      </p:sp>
      <p:sp>
        <p:nvSpPr>
          <p:cNvPr id="8" name="Text 5"/>
          <p:cNvSpPr/>
          <p:nvPr/>
        </p:nvSpPr>
        <p:spPr>
          <a:xfrm>
            <a:off x="3395186" y="3152180"/>
            <a:ext cx="2353508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AUROC</a:t>
            </a:r>
            <a:endParaRPr lang="en-US" sz="1950"/>
          </a:p>
        </p:txBody>
      </p:sp>
      <p:sp>
        <p:nvSpPr>
          <p:cNvPr id="9" name="Text 6"/>
          <p:cNvSpPr/>
          <p:nvPr/>
        </p:nvSpPr>
        <p:spPr>
          <a:xfrm>
            <a:off x="3395186" y="3581400"/>
            <a:ext cx="2353508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Area under ROC curve showing excellent discrimination</a:t>
            </a:r>
            <a:endParaRPr lang="en-US" sz="1550"/>
          </a:p>
        </p:txBody>
      </p:sp>
      <p:sp>
        <p:nvSpPr>
          <p:cNvPr id="10" name="Text 7"/>
          <p:cNvSpPr/>
          <p:nvPr/>
        </p:nvSpPr>
        <p:spPr>
          <a:xfrm>
            <a:off x="5996702" y="2249210"/>
            <a:ext cx="2353389" cy="65496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70ms</a:t>
            </a:r>
            <a:endParaRPr lang="en-US" sz="5150"/>
          </a:p>
        </p:txBody>
      </p:sp>
      <p:sp>
        <p:nvSpPr>
          <p:cNvPr id="11" name="Text 8"/>
          <p:cNvSpPr/>
          <p:nvPr/>
        </p:nvSpPr>
        <p:spPr>
          <a:xfrm>
            <a:off x="5996702" y="3152180"/>
            <a:ext cx="2353389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Median Latency</a:t>
            </a:r>
            <a:endParaRPr lang="en-US" sz="1950"/>
          </a:p>
        </p:txBody>
      </p:sp>
      <p:sp>
        <p:nvSpPr>
          <p:cNvPr id="12" name="Text 9"/>
          <p:cNvSpPr/>
          <p:nvPr/>
        </p:nvSpPr>
        <p:spPr>
          <a:xfrm>
            <a:off x="5996702" y="3581400"/>
            <a:ext cx="2353389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Real-time edge inference speed (p50)</a:t>
            </a:r>
            <a:endParaRPr lang="en-US" sz="1550"/>
          </a:p>
        </p:txBody>
      </p:sp>
      <p:sp>
        <p:nvSpPr>
          <p:cNvPr id="13" name="Text 10"/>
          <p:cNvSpPr/>
          <p:nvPr/>
        </p:nvSpPr>
        <p:spPr>
          <a:xfrm>
            <a:off x="3395186" y="5030033"/>
            <a:ext cx="2353508" cy="654963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96.9%</a:t>
            </a:r>
            <a:endParaRPr lang="en-US" sz="5150"/>
          </a:p>
        </p:txBody>
      </p:sp>
      <p:sp>
        <p:nvSpPr>
          <p:cNvPr id="14" name="Text 11"/>
          <p:cNvSpPr/>
          <p:nvPr/>
        </p:nvSpPr>
        <p:spPr>
          <a:xfrm>
            <a:off x="3395186" y="5933003"/>
            <a:ext cx="2353508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Recall</a:t>
            </a:r>
            <a:endParaRPr lang="en-US" sz="1950"/>
          </a:p>
        </p:txBody>
      </p:sp>
      <p:sp>
        <p:nvSpPr>
          <p:cNvPr id="15" name="Text 12"/>
          <p:cNvSpPr/>
          <p:nvPr/>
        </p:nvSpPr>
        <p:spPr>
          <a:xfrm>
            <a:off x="3395186" y="6362224"/>
            <a:ext cx="2353508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Ability to detect abnormal events reliably</a:t>
            </a:r>
            <a:endParaRPr lang="en-US" sz="155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030849"/>
            <a:ext cx="7274838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Clinical Impact &amp; Advantages</a:t>
            </a:r>
            <a:endParaRPr lang="en-US" sz="3900"/>
          </a:p>
        </p:txBody>
      </p:sp>
      <p:sp>
        <p:nvSpPr>
          <p:cNvPr id="3" name="Shape 1"/>
          <p:cNvSpPr/>
          <p:nvPr/>
        </p:nvSpPr>
        <p:spPr>
          <a:xfrm>
            <a:off x="793790" y="3047762"/>
            <a:ext cx="6422231" cy="1476256"/>
          </a:xfrm>
          <a:prstGeom prst="roundRect">
            <a:avLst>
              <a:gd name="adj" fmla="val 20167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99768" y="3253740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Early Detection</a:t>
            </a:r>
            <a:endParaRPr lang="en-US" sz="1950"/>
          </a:p>
        </p:txBody>
      </p:sp>
      <p:sp>
        <p:nvSpPr>
          <p:cNvPr id="5" name="Text 3"/>
          <p:cNvSpPr/>
          <p:nvPr/>
        </p:nvSpPr>
        <p:spPr>
          <a:xfrm>
            <a:off x="999768" y="3682960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System identifies deterioration patterns before clinical symptoms manifest, enabling proactive intervention</a:t>
            </a:r>
            <a:endParaRPr lang="en-US" sz="1550"/>
          </a:p>
        </p:txBody>
      </p:sp>
      <p:sp>
        <p:nvSpPr>
          <p:cNvPr id="6" name="Shape 4"/>
          <p:cNvSpPr/>
          <p:nvPr/>
        </p:nvSpPr>
        <p:spPr>
          <a:xfrm>
            <a:off x="7414379" y="3047762"/>
            <a:ext cx="6422231" cy="1476256"/>
          </a:xfrm>
          <a:prstGeom prst="roundRect">
            <a:avLst>
              <a:gd name="adj" fmla="val 20167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620357" y="3253740"/>
            <a:ext cx="2759869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Reduced False Alarms</a:t>
            </a:r>
            <a:endParaRPr lang="en-US" sz="1950"/>
          </a:p>
        </p:txBody>
      </p:sp>
      <p:sp>
        <p:nvSpPr>
          <p:cNvPr id="8" name="Text 6"/>
          <p:cNvSpPr/>
          <p:nvPr/>
        </p:nvSpPr>
        <p:spPr>
          <a:xfrm>
            <a:off x="7620357" y="3682960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Patient-specific thresholds cut false positives by adapting to individual baselines</a:t>
            </a:r>
            <a:endParaRPr lang="en-US" sz="1550"/>
          </a:p>
        </p:txBody>
      </p:sp>
      <p:sp>
        <p:nvSpPr>
          <p:cNvPr id="9" name="Shape 7"/>
          <p:cNvSpPr/>
          <p:nvPr/>
        </p:nvSpPr>
        <p:spPr>
          <a:xfrm>
            <a:off x="793790" y="4722376"/>
            <a:ext cx="6422231" cy="1476256"/>
          </a:xfrm>
          <a:prstGeom prst="roundRect">
            <a:avLst>
              <a:gd name="adj" fmla="val 20167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99768" y="4928354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Explainable Alerts</a:t>
            </a:r>
            <a:endParaRPr lang="en-US" sz="1950"/>
          </a:p>
        </p:txBody>
      </p:sp>
      <p:sp>
        <p:nvSpPr>
          <p:cNvPr id="11" name="Text 9"/>
          <p:cNvSpPr/>
          <p:nvPr/>
        </p:nvSpPr>
        <p:spPr>
          <a:xfrm>
            <a:off x="999768" y="5357574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SHAP visualizations show clinicians exactly which factors triggered each alert</a:t>
            </a:r>
            <a:endParaRPr lang="en-US" sz="1550"/>
          </a:p>
        </p:txBody>
      </p:sp>
      <p:sp>
        <p:nvSpPr>
          <p:cNvPr id="12" name="Shape 10"/>
          <p:cNvSpPr/>
          <p:nvPr/>
        </p:nvSpPr>
        <p:spPr>
          <a:xfrm>
            <a:off x="7414379" y="4722376"/>
            <a:ext cx="6422231" cy="1476256"/>
          </a:xfrm>
          <a:prstGeom prst="roundRect">
            <a:avLst>
              <a:gd name="adj" fmla="val 20167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620357" y="4928354"/>
            <a:ext cx="248090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Privacy Preserved</a:t>
            </a:r>
            <a:endParaRPr lang="en-US" sz="1950"/>
          </a:p>
        </p:txBody>
      </p:sp>
      <p:sp>
        <p:nvSpPr>
          <p:cNvPr id="14" name="Text 12"/>
          <p:cNvSpPr/>
          <p:nvPr/>
        </p:nvSpPr>
        <p:spPr>
          <a:xfrm>
            <a:off x="7620357" y="5357574"/>
            <a:ext cx="601027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Federated learning ensures sensitive health data never leaves patient devices</a:t>
            </a:r>
            <a:endParaRPr lang="en-US" sz="1550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53120"/>
            <a:ext cx="6731556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Future Research Directions</a:t>
            </a:r>
            <a:endParaRPr lang="en-US" sz="3900"/>
          </a:p>
        </p:txBody>
      </p:sp>
      <p:sp>
        <p:nvSpPr>
          <p:cNvPr id="3" name="Shape 1"/>
          <p:cNvSpPr/>
          <p:nvPr/>
        </p:nvSpPr>
        <p:spPr>
          <a:xfrm>
            <a:off x="1091446" y="2666167"/>
            <a:ext cx="6124456" cy="198358"/>
          </a:xfrm>
          <a:prstGeom prst="roundRect">
            <a:avLst>
              <a:gd name="adj" fmla="val 150088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93790" y="2467689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2618" y="2616518"/>
            <a:ext cx="297656" cy="29765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92148" y="3261360"/>
            <a:ext cx="3146465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Prospective Clinical Trials</a:t>
            </a:r>
            <a:endParaRPr lang="en-US" sz="1950"/>
          </a:p>
        </p:txBody>
      </p:sp>
      <p:sp>
        <p:nvSpPr>
          <p:cNvPr id="7" name="Text 4"/>
          <p:cNvSpPr/>
          <p:nvPr/>
        </p:nvSpPr>
        <p:spPr>
          <a:xfrm>
            <a:off x="992148" y="3690580"/>
            <a:ext cx="602551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Large-scale randomized controlled trials to validate real-world effectiveness and patient outcomes</a:t>
            </a:r>
            <a:endParaRPr lang="en-US" sz="1550"/>
          </a:p>
        </p:txBody>
      </p:sp>
      <p:sp>
        <p:nvSpPr>
          <p:cNvPr id="8" name="Shape 5"/>
          <p:cNvSpPr/>
          <p:nvPr/>
        </p:nvSpPr>
        <p:spPr>
          <a:xfrm>
            <a:off x="7712035" y="2368510"/>
            <a:ext cx="6124456" cy="198358"/>
          </a:xfrm>
          <a:prstGeom prst="roundRect">
            <a:avLst>
              <a:gd name="adj" fmla="val 150088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414379" y="2170033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63207" y="2318861"/>
            <a:ext cx="297656" cy="297656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612737" y="2963704"/>
            <a:ext cx="2586990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Continuous Learning</a:t>
            </a:r>
            <a:endParaRPr lang="en-US" sz="1950"/>
          </a:p>
        </p:txBody>
      </p:sp>
      <p:sp>
        <p:nvSpPr>
          <p:cNvPr id="12" name="Text 8"/>
          <p:cNvSpPr/>
          <p:nvPr/>
        </p:nvSpPr>
        <p:spPr>
          <a:xfrm>
            <a:off x="7612737" y="3392924"/>
            <a:ext cx="602551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Online learning algorithms enabling models to adapt to each patient's evolving baseline over time</a:t>
            </a:r>
            <a:endParaRPr lang="en-US" sz="1550"/>
          </a:p>
        </p:txBody>
      </p:sp>
      <p:sp>
        <p:nvSpPr>
          <p:cNvPr id="13" name="Shape 9"/>
          <p:cNvSpPr/>
          <p:nvPr/>
        </p:nvSpPr>
        <p:spPr>
          <a:xfrm>
            <a:off x="1091446" y="5218509"/>
            <a:ext cx="6124456" cy="198358"/>
          </a:xfrm>
          <a:prstGeom prst="roundRect">
            <a:avLst>
              <a:gd name="adj" fmla="val 150088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793790" y="5020032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2618" y="5168860"/>
            <a:ext cx="297656" cy="29765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92148" y="5813703"/>
            <a:ext cx="2903696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Multimodal Integration</a:t>
            </a:r>
            <a:endParaRPr lang="en-US" sz="1950"/>
          </a:p>
        </p:txBody>
      </p:sp>
      <p:sp>
        <p:nvSpPr>
          <p:cNvPr id="17" name="Text 12"/>
          <p:cNvSpPr/>
          <p:nvPr/>
        </p:nvSpPr>
        <p:spPr>
          <a:xfrm>
            <a:off x="992148" y="6242923"/>
            <a:ext cx="602551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Incorporate patient-reported outcomes, medication adherence, and environmental data for holistic monitoring</a:t>
            </a:r>
            <a:endParaRPr lang="en-US" sz="1550"/>
          </a:p>
        </p:txBody>
      </p:sp>
      <p:sp>
        <p:nvSpPr>
          <p:cNvPr id="18" name="Shape 13"/>
          <p:cNvSpPr/>
          <p:nvPr/>
        </p:nvSpPr>
        <p:spPr>
          <a:xfrm>
            <a:off x="7712035" y="4920853"/>
            <a:ext cx="6124456" cy="198358"/>
          </a:xfrm>
          <a:prstGeom prst="roundRect">
            <a:avLst>
              <a:gd name="adj" fmla="val 150088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7414379" y="4722376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563207" y="4871204"/>
            <a:ext cx="297656" cy="297656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612737" y="5516047"/>
            <a:ext cx="2983349" cy="31015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Federated Optimization</a:t>
            </a:r>
            <a:endParaRPr lang="en-US" sz="1950"/>
          </a:p>
        </p:txBody>
      </p:sp>
      <p:sp>
        <p:nvSpPr>
          <p:cNvPr id="22" name="Text 16"/>
          <p:cNvSpPr/>
          <p:nvPr/>
        </p:nvSpPr>
        <p:spPr>
          <a:xfrm>
            <a:off x="7612737" y="5945267"/>
            <a:ext cx="6025515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Advanced techniques to handle non-IID data and reduce computational burden on edge devices</a:t>
            </a:r>
            <a:endParaRPr lang="en-US" sz="155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31150"/>
            <a:ext cx="9233654" cy="620078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Conclusion: Advancing Digital Health</a:t>
            </a:r>
            <a:endParaRPr lang="en-US" sz="3900"/>
          </a:p>
        </p:txBody>
      </p:sp>
      <p:sp>
        <p:nvSpPr>
          <p:cNvPr id="3" name="Text 1"/>
          <p:cNvSpPr/>
          <p:nvPr/>
        </p:nvSpPr>
        <p:spPr>
          <a:xfrm>
            <a:off x="793790" y="1747242"/>
            <a:ext cx="2977039" cy="37207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0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Key Contributions</a:t>
            </a:r>
            <a:endParaRPr lang="en-US" sz="2300"/>
          </a:p>
        </p:txBody>
      </p:sp>
      <p:sp>
        <p:nvSpPr>
          <p:cNvPr id="4" name="Text 2"/>
          <p:cNvSpPr/>
          <p:nvPr/>
        </p:nvSpPr>
        <p:spPr>
          <a:xfrm>
            <a:off x="793790" y="2317671"/>
            <a:ext cx="6955631" cy="95261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This research demonstrates that hybrid edge-cloud architectures with federated learning can achieve </a:t>
            </a:r>
            <a:r>
              <a:rPr lang="en-US" sz="1550" b="1">
                <a:solidFill>
                  <a:srgbClr val="AAE4FE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superior accuracy (98.7%)</a:t>
            </a: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while preserving privacy and enabling real-time monitoring.</a:t>
            </a:r>
            <a:endParaRPr lang="en-US" sz="1550"/>
          </a:p>
        </p:txBody>
      </p:sp>
      <p:sp>
        <p:nvSpPr>
          <p:cNvPr id="5" name="Text 3"/>
          <p:cNvSpPr/>
          <p:nvPr/>
        </p:nvSpPr>
        <p:spPr>
          <a:xfrm>
            <a:off x="793790" y="3448883"/>
            <a:ext cx="6955631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Major Achievements:</a:t>
            </a:r>
            <a:endParaRPr lang="en-US" sz="1550"/>
          </a:p>
        </p:txBody>
      </p:sp>
      <p:sp>
        <p:nvSpPr>
          <p:cNvPr id="6" name="Text 4"/>
          <p:cNvSpPr/>
          <p:nvPr/>
        </p:nvSpPr>
        <p:spPr>
          <a:xfrm>
            <a:off x="793790" y="3945017"/>
            <a:ext cx="6955631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Tx/>
              <a:buChar char="•"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Outperformed existing methods by 6-13% in accuracy</a:t>
            </a:r>
            <a:endParaRPr lang="en-US" sz="1550"/>
          </a:p>
        </p:txBody>
      </p:sp>
      <p:sp>
        <p:nvSpPr>
          <p:cNvPr id="7" name="Text 5"/>
          <p:cNvSpPr/>
          <p:nvPr/>
        </p:nvSpPr>
        <p:spPr>
          <a:xfrm>
            <a:off x="793790" y="4331970"/>
            <a:ext cx="6955631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Tx/>
              <a:buChar char="•"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Achieved &lt;100ms latency for edge inference</a:t>
            </a:r>
            <a:endParaRPr lang="en-US" sz="1550"/>
          </a:p>
        </p:txBody>
      </p:sp>
      <p:sp>
        <p:nvSpPr>
          <p:cNvPr id="8" name="Text 6"/>
          <p:cNvSpPr/>
          <p:nvPr/>
        </p:nvSpPr>
        <p:spPr>
          <a:xfrm>
            <a:off x="793790" y="4718923"/>
            <a:ext cx="6955631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Tx/>
              <a:buChar char="•"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Implemented privacy-preserving federated learning</a:t>
            </a:r>
            <a:endParaRPr lang="en-US" sz="1550"/>
          </a:p>
        </p:txBody>
      </p:sp>
      <p:sp>
        <p:nvSpPr>
          <p:cNvPr id="9" name="Text 7"/>
          <p:cNvSpPr/>
          <p:nvPr/>
        </p:nvSpPr>
        <p:spPr>
          <a:xfrm>
            <a:off x="793790" y="5105876"/>
            <a:ext cx="6955631" cy="317540"/>
          </a:xfrm>
          <a:prstGeom prst="rect">
            <a:avLst/>
          </a:prstGeom>
          <a:noFill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Tx/>
              <a:buChar char="•"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Provided clinician-friendly explainable AI</a:t>
            </a:r>
            <a:endParaRPr lang="en-US" sz="1550"/>
          </a:p>
        </p:txBody>
      </p:sp>
      <p:sp>
        <p:nvSpPr>
          <p:cNvPr id="10" name="Text 8"/>
          <p:cNvSpPr/>
          <p:nvPr/>
        </p:nvSpPr>
        <p:spPr>
          <a:xfrm>
            <a:off x="793790" y="5602010"/>
            <a:ext cx="6955631" cy="63507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This work establishes a foundation for intelligent, privacy-aware, patient-centered digital healthcare—moving from reactive to proactive care delivery.</a:t>
            </a:r>
            <a:endParaRPr lang="en-US" sz="155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1149" y="1772126"/>
            <a:ext cx="5602962" cy="5602962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10.0.14393.0"/>
  <p:tag name="AS_RELEASE_DATE" val="2019.12.14"/>
  <p:tag name="AS_TITLE" val="Aspose.Slides for .NET 4.0 Client Profile"/>
  <p:tag name="AS_VERSION" val="19.1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1153</Words>
  <Application>Microsoft Office PowerPoint</Application>
  <PresentationFormat>Custom</PresentationFormat>
  <Paragraphs>220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Alexandria Medium</vt:lpstr>
      <vt:lpstr>Manrope</vt:lpstr>
      <vt:lpstr>Times New Roman</vt:lpstr>
      <vt:lpstr>Alexandria Light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Mohammed Almalki</dc:creator>
  <cp:lastModifiedBy>Mohammed Ayidh Khalaf Almalki</cp:lastModifiedBy>
  <cp:revision>10</cp:revision>
  <dcterms:created xsi:type="dcterms:W3CDTF">2025-12-08T13:49:33Z</dcterms:created>
  <dcterms:modified xsi:type="dcterms:W3CDTF">2025-12-24T08:20:38Z</dcterms:modified>
</cp:coreProperties>
</file>