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0" r:id="rId6"/>
    <p:sldId id="570" r:id="rId7"/>
    <p:sldId id="580" r:id="rId8"/>
    <p:sldId id="616" r:id="rId9"/>
    <p:sldId id="842" r:id="rId10"/>
    <p:sldId id="841" r:id="rId11"/>
    <p:sldId id="808" r:id="rId12"/>
    <p:sldId id="843" r:id="rId13"/>
    <p:sldId id="807" r:id="rId14"/>
    <p:sldId id="844" r:id="rId15"/>
    <p:sldId id="845" r:id="rId16"/>
    <p:sldId id="846" r:id="rId17"/>
    <p:sldId id="848" r:id="rId18"/>
    <p:sldId id="849" r:id="rId19"/>
    <p:sldId id="850" r:id="rId20"/>
    <p:sldId id="851" r:id="rId21"/>
    <p:sldId id="852" r:id="rId22"/>
    <p:sldId id="853" r:id="rId23"/>
    <p:sldId id="854" r:id="rId24"/>
    <p:sldId id="855" r:id="rId25"/>
    <p:sldId id="856" r:id="rId26"/>
    <p:sldId id="857" r:id="rId27"/>
    <p:sldId id="860" r:id="rId28"/>
    <p:sldId id="858" r:id="rId29"/>
    <p:sldId id="859" r:id="rId30"/>
    <p:sldId id="861" r:id="rId31"/>
    <p:sldId id="862" r:id="rId32"/>
    <p:sldId id="863" r:id="rId33"/>
    <p:sldId id="864" r:id="rId34"/>
    <p:sldId id="866" r:id="rId35"/>
    <p:sldId id="865" r:id="rId36"/>
    <p:sldId id="867" r:id="rId37"/>
    <p:sldId id="868" r:id="rId38"/>
    <p:sldId id="869" r:id="rId39"/>
    <p:sldId id="870" r:id="rId40"/>
    <p:sldId id="871" r:id="rId41"/>
    <p:sldId id="729" r:id="rId42"/>
    <p:sldId id="872" r:id="rId43"/>
    <p:sldId id="873" r:id="rId44"/>
    <p:sldId id="349"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70"/>
            <p14:sldId id="580"/>
            <p14:sldId id="616"/>
            <p14:sldId id="842"/>
            <p14:sldId id="841"/>
            <p14:sldId id="808"/>
            <p14:sldId id="843"/>
            <p14:sldId id="807"/>
            <p14:sldId id="844"/>
            <p14:sldId id="845"/>
            <p14:sldId id="846"/>
            <p14:sldId id="848"/>
            <p14:sldId id="849"/>
            <p14:sldId id="850"/>
            <p14:sldId id="851"/>
            <p14:sldId id="852"/>
            <p14:sldId id="853"/>
            <p14:sldId id="854"/>
            <p14:sldId id="855"/>
            <p14:sldId id="856"/>
            <p14:sldId id="857"/>
            <p14:sldId id="860"/>
            <p14:sldId id="858"/>
            <p14:sldId id="859"/>
            <p14:sldId id="861"/>
            <p14:sldId id="862"/>
            <p14:sldId id="863"/>
            <p14:sldId id="864"/>
            <p14:sldId id="866"/>
            <p14:sldId id="865"/>
            <p14:sldId id="867"/>
            <p14:sldId id="868"/>
            <p14:sldId id="869"/>
            <p14:sldId id="870"/>
            <p14:sldId id="871"/>
            <p14:sldId id="729"/>
            <p14:sldId id="872"/>
            <p14:sldId id="8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430A3-644C-9010-3D76-CA3E6CE569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E2B61-B9A6-64BD-7196-A27AA53309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2CD48-3086-C9FD-62DB-57F7D4732D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B2D0C3-751A-8F8D-2712-E9E9B1D2FFF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5667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FA47C-8866-9AC9-3FBC-18D7626BA7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84E7DA-7F3E-F6F2-B80B-478BB6DC54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C61CC-86D7-F45B-DC98-618AEA8C7A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693A7C-9331-6E50-923C-8A4383523C7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9599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34513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A7B48-F041-319B-354D-83CA37CE21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2B75ED-DF98-8DC5-DBD4-FC983F748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96DAB7-200A-BC32-5E0A-1C92703F87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278D83-3E73-03F9-FD27-87A4D5C1765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96593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DDCCB-021E-338A-F0B4-EC54DD8221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F188F0-58A8-4EE1-960C-293F38F904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828847-96A5-E5B3-9DFF-C515DA7CC9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5614DD-593F-8771-8F37-A2732F2C60B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05633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61A6-44BE-16B4-E238-DEF7CE5BA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CB088F-3765-FAAA-C0FB-AB3A9C1AC9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92BB1-2BEB-921A-8D20-6352222F47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B51201-C170-2BA3-D175-1CABA344CAB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02678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2DD31-5A73-EAEB-637F-5370043136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DB80C-ADDF-AD11-9CBA-9DB8815AB5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2EB8A1-88CE-12D1-2648-68A1BC729B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9BB038-87C7-73A8-A81D-4CE0730EF3D1}"/>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71722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14F30-66B4-31A7-1888-7AD2426E0B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651EB-CF06-DC04-BAB3-C00E528B60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B4AC0C-0711-B845-623F-30AC46DE03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CB3C9C-F639-41FA-DD8C-2571C74742D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36972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BA0D1-D786-558C-4644-FC6AFB919A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402B85-19A1-7C47-90CE-8E4D93E367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8A03F7-8271-5898-4094-01A0FC7347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CD275C-C78F-48DA-351F-BCDF8080E19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05455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A5718-77BD-D7F7-06EC-C2FF93EFB6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F0D69A-808B-6AB3-4CB1-86219C3689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EAD053-F441-9A37-752F-D0A464B6E2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4F1C7F-AC61-4166-2D0A-78EF4A35BA4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11748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E1A57-A57B-93C7-4601-A55B4E4542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9E4523-34A3-40CB-4BBE-7EF0125A97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28DDF9-384D-6542-0326-BE93CA46ED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E865CC-8DAD-721C-5FC4-635930091C2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6051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53D4A-D539-7158-F96B-AA1AA55AA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6407B-3EC4-B059-C1EA-7DD460FC96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95F636-F3B6-4FCA-34E6-0BBEBCA5ED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EFD573-6907-8FA2-0D56-23C7E1C99FA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62065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99FD3-7557-D569-A664-39A9DF0072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3BF16-87BB-1CFA-3C47-67EE10BBF6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B4B253-A887-1A01-12A5-6B211E19D8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B6B154-66B9-55D0-548B-B826EB305E9C}"/>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00487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98DB3-C8DA-B723-9FDA-D9EC85A9D0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8D0014-7EFF-8667-AB6C-582F15D5A2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EB94FD-CE85-9D28-B36E-D051625FA7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B75A1C-50DF-CD2B-061F-822FAC56A70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5914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645D9-F04A-5959-AF97-FECD5FA113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6F760-AB29-9CF6-A14B-D5986BD9D4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4A2697-5089-2B96-5FE1-034301C520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46015D-8714-84AE-2D3F-98BFDBCD6579}"/>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71181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68EFF-F406-8905-2E77-6B60CA3B51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518307-62A8-CC51-603E-C151A26A08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70507E-3E97-3892-1B04-CB9196260E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8D864F-0FEE-3050-7133-5CF8A4AEC2E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618431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DB190-CC6F-407F-FF67-C463A0F986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89A13-A558-661B-3AF5-9382D2D430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EFED6E-FBF1-0C25-5799-F1D54E2CA2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6EED1F-1DD2-2C0D-02A3-E21E18C571C8}"/>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08273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F41E3-0D6C-235D-4E75-2985612699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DD6A73-452E-D57C-6520-42F4DD5AA3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9AAEDF-5197-A87D-AE36-426A7C00D4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DDD152-D585-982A-88CA-4400E6F4B54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91107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A36FE-3887-A6D6-1541-633AA9064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2801A7-1760-DC87-8D3D-6AF907A13E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2ABC4-81B7-0258-2672-FC84CFAC13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466298-0913-3F87-5828-CD0B23BA53A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343020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A24FB-EC10-382B-1205-5460959A69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8AC208-A95A-6DE1-F5B2-AA837B0EF7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757BF0-5381-8426-8E13-8AD7741045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758E40-42DB-C025-EBA7-EFD9B487F01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735373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B9F46-38F6-7669-262C-6346A795E7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260239-8E0D-778D-7E0D-B9DB20D1A3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34038F-4308-AB17-6F01-C58EF5FC4C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5DFA54-B646-C444-3A91-86649386831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15043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73AE3-C3CF-CA3E-06AF-A36E11FE86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A366FC-7D3F-A699-F065-115ED0EB2E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412C70-946B-BB95-8FD0-158D838C75F2}"/>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9F29FC-6B65-7AA2-5233-9C21850BA6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FDF4F78-9128-FFC4-5B6C-EE52DA4DC4EA}"/>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96BD4D06-44DD-3170-1514-66B184F44359}"/>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771E6CF-E14F-7DB6-88A5-951A19967DF6}"/>
              </a:ext>
            </a:extLst>
          </p:cNvPr>
          <p:cNvSpPr/>
          <p:nvPr/>
        </p:nvSpPr>
        <p:spPr>
          <a:xfrm>
            <a:off x="461462" y="2109598"/>
            <a:ext cx="5766618" cy="28102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two different types of conflict and how they can affect the project and the team•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strategies for understanding and resolving conflict within the project team.</a:t>
            </a:r>
          </a:p>
        </p:txBody>
      </p:sp>
      <p:pic>
        <p:nvPicPr>
          <p:cNvPr id="8" name="Picture 7">
            <a:extLst>
              <a:ext uri="{FF2B5EF4-FFF2-40B4-BE49-F238E27FC236}">
                <a16:creationId xmlns:a16="http://schemas.microsoft.com/office/drawing/2014/main" id="{5D477A0E-EE02-2347-D079-F3A666D09918}"/>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303601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4003C-4B0A-57D6-8962-7947B6385C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16FC98-8815-8472-D37C-7D50218D19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E126D62-2940-D80E-011C-648184C25507}"/>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A6021F-0EB6-BFE6-CCF5-4BB1925609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929997DA-9106-9BC4-52BD-C8A3F4477E82}"/>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9</a:t>
            </a:r>
            <a:r>
              <a:rPr lang="en-US" sz="2400" dirty="0">
                <a:latin typeface="Alexandria" pitchFamily="2" charset="-78"/>
                <a:ea typeface="Times New Roman" panose="02020603050405020304" pitchFamily="18" charset="0"/>
                <a:cs typeface="Alexandria" pitchFamily="2" charset="-78"/>
              </a:rPr>
              <a:t>: Managing Conflict through Communication</a:t>
            </a:r>
          </a:p>
        </p:txBody>
      </p:sp>
      <p:sp>
        <p:nvSpPr>
          <p:cNvPr id="3" name="Rectangle: Rounded Corners 2">
            <a:extLst>
              <a:ext uri="{FF2B5EF4-FFF2-40B4-BE49-F238E27FC236}">
                <a16:creationId xmlns:a16="http://schemas.microsoft.com/office/drawing/2014/main" id="{4DE992D7-EFF2-2D9F-A3E3-251752EF898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D636F0D-690F-C16A-5CFF-0CE197C70D32}"/>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Consider ways to communicate with stakeholders when they do not support the project, when their expectations conflict with one another, or when the project deviates from the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Put it into practice: Managing conflict through communication in traditional, agile, and virtual project teams.</a:t>
            </a:r>
          </a:p>
        </p:txBody>
      </p:sp>
      <p:pic>
        <p:nvPicPr>
          <p:cNvPr id="2" name="Picture 1">
            <a:extLst>
              <a:ext uri="{FF2B5EF4-FFF2-40B4-BE49-F238E27FC236}">
                <a16:creationId xmlns:a16="http://schemas.microsoft.com/office/drawing/2014/main" id="{AC11CED9-3E59-9BAC-67AF-39F3DA8D17F3}"/>
              </a:ext>
            </a:extLst>
          </p:cNvPr>
          <p:cNvPicPr>
            <a:picLocks noChangeAspect="1"/>
          </p:cNvPicPr>
          <p:nvPr/>
        </p:nvPicPr>
        <p:blipFill>
          <a:blip r:embed="rId4"/>
          <a:srcRect r="2561" b="2642"/>
          <a:stretch/>
        </p:blipFill>
        <p:spPr>
          <a:xfrm>
            <a:off x="6441441" y="2248923"/>
            <a:ext cx="5679440" cy="3467962"/>
          </a:xfrm>
          <a:prstGeom prst="rect">
            <a:avLst/>
          </a:prstGeom>
          <a:ln>
            <a:noFill/>
          </a:ln>
          <a:effectLst>
            <a:softEdge rad="112500"/>
          </a:effectLst>
        </p:spPr>
      </p:pic>
    </p:spTree>
    <p:extLst>
      <p:ext uri="{BB962C8B-B14F-4D97-AF65-F5344CB8AC3E}">
        <p14:creationId xmlns:p14="http://schemas.microsoft.com/office/powerpoint/2010/main" val="147587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8932646" cy="461665"/>
          </a:xfrm>
          <a:prstGeom prst="rect">
            <a:avLst/>
          </a:prstGeom>
        </p:spPr>
        <p:txBody>
          <a:bodyPr wrap="square">
            <a:spAutoFit/>
          </a:bodyPr>
          <a:lstStyle/>
          <a:p>
            <a:r>
              <a:rPr lang="en-US" sz="2400" b="1" dirty="0">
                <a:solidFill>
                  <a:srgbClr val="00B0F0"/>
                </a:solidFill>
                <a:latin typeface="Alexandria" charset="0"/>
                <a:cs typeface="Alexandria" charset="0"/>
              </a:rPr>
              <a:t>Chapter 9: Managing Conflict through Communication</a:t>
            </a:r>
          </a:p>
        </p:txBody>
      </p:sp>
      <p:sp>
        <p:nvSpPr>
          <p:cNvPr id="8" name="TextBox 7">
            <a:extLst>
              <a:ext uri="{FF2B5EF4-FFF2-40B4-BE49-F238E27FC236}">
                <a16:creationId xmlns:a16="http://schemas.microsoft.com/office/drawing/2014/main" id="{134AECE0-D97D-14F6-759D-C71A67A14305}"/>
              </a:ext>
            </a:extLst>
          </p:cNvPr>
          <p:cNvSpPr txBox="1"/>
          <p:nvPr/>
        </p:nvSpPr>
        <p:spPr>
          <a:xfrm>
            <a:off x="212135" y="5360592"/>
            <a:ext cx="11767729"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Projects are, in their very nature, major sources of emotion.</a:t>
            </a:r>
          </a:p>
          <a:p>
            <a:pPr algn="ctr">
              <a:lnSpc>
                <a:spcPct val="150000"/>
              </a:lnSpc>
            </a:pPr>
            <a:r>
              <a:rPr lang="en-US" sz="2400" b="1" i="1" dirty="0">
                <a:solidFill>
                  <a:schemeClr val="accent6">
                    <a:lumMod val="75000"/>
                  </a:schemeClr>
                </a:solidFill>
              </a:rPr>
              <a:t>—Nicholas Clarke, management researcher, and Ranse Howell, conflict resolution expert</a:t>
            </a:r>
          </a:p>
        </p:txBody>
      </p:sp>
      <p:pic>
        <p:nvPicPr>
          <p:cNvPr id="3" name="Picture 2" descr="Conflict Management">
            <a:extLst>
              <a:ext uri="{FF2B5EF4-FFF2-40B4-BE49-F238E27FC236}">
                <a16:creationId xmlns:a16="http://schemas.microsoft.com/office/drawing/2014/main" id="{2FEB35D0-D78F-4CE3-CD95-466A4E9F3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00200"/>
            <a:ext cx="121920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450E-B005-7602-53F9-310129C024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002EAB-C27F-5A08-5012-FEE87204F47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CD0A13-D2A0-C9E1-F1FA-877EB2CE6A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B12A44-08AB-7DCE-FD50-A9F64CA4A29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4B5063B2-B8CF-8B38-CA51-5A76C58772F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6D1A213-4238-DDB5-BA14-0A0452B5A0A6}"/>
              </a:ext>
            </a:extLst>
          </p:cNvPr>
          <p:cNvSpPr/>
          <p:nvPr/>
        </p:nvSpPr>
        <p:spPr>
          <a:xfrm>
            <a:off x="599767" y="2082620"/>
            <a:ext cx="10520517" cy="420115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Projects are done by people. When there are people involved, there are emotions.</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Emotions readily lead to conflict.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This means that conflict is likely to occur in almost every project, especially when stakes are high, resources are thin, budgets are tight, and time is limited.</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When those interests contradict one another or are put in jeopardy (either in a real or perceived way), conflict occurs.</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Unresolved conflict can be one of the biggest challenges a project team faces. It can lead to stress, negative attitudes, decreased commitment to the project, and ultimately project failure.</a:t>
            </a:r>
          </a:p>
        </p:txBody>
      </p:sp>
      <p:sp>
        <p:nvSpPr>
          <p:cNvPr id="4" name="Rectangle: Rounded Corners 3">
            <a:extLst>
              <a:ext uri="{FF2B5EF4-FFF2-40B4-BE49-F238E27FC236}">
                <a16:creationId xmlns:a16="http://schemas.microsoft.com/office/drawing/2014/main" id="{1EB46C50-9A76-B8C8-01E0-339C506B1C1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958A3F-5E18-68EF-0C42-98CC01C28E2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AF21DE21-3892-533C-C3D5-682E22C60EF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031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7AA30-7134-02ED-5A84-A8F1968572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2F6EAF-045A-1F7A-03EA-99B8F412A7D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9BDBAE-E556-01D4-211A-09A725EAC6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A30072A-3882-FEBE-6F26-DEE93F6214C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32AD683D-5C50-CA07-CB9F-F0C09AE2845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B48994A-B77E-3EE7-CC83-C452FDC776D7}"/>
              </a:ext>
            </a:extLst>
          </p:cNvPr>
          <p:cNvSpPr/>
          <p:nvPr/>
        </p:nvSpPr>
        <p:spPr>
          <a:xfrm>
            <a:off x="599767" y="2082620"/>
            <a:ext cx="1052051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Conflict resolution is therefore a critical project management skill—and a critical communication skill.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requires sensitivity, knowledge, and the ability to resolve the conflict in a timely, effective manner that enables the project to continue moving forward smoothly.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chapter offers conflict management strategies that build upon the project communication concepts already introduced in this book</a:t>
            </a:r>
          </a:p>
        </p:txBody>
      </p:sp>
      <p:sp>
        <p:nvSpPr>
          <p:cNvPr id="4" name="Rectangle: Rounded Corners 3">
            <a:extLst>
              <a:ext uri="{FF2B5EF4-FFF2-40B4-BE49-F238E27FC236}">
                <a16:creationId xmlns:a16="http://schemas.microsoft.com/office/drawing/2014/main" id="{1F6E450C-61D7-2616-2232-72F61C0EB98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BE4874F-83CA-4ABB-C154-BC5C05547FA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665A652B-65F9-7C83-51A4-9202A33BEF8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730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C789-21A2-BA64-2A9F-D25ADF8744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E5239E-ADC6-70E0-3915-59802713CC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C6CFF2-F608-9A6C-1C5D-2E2E3C7161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81DD9C9-23A2-281B-BF4F-C79AB1858CF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B8ED4AD1-452F-82C7-7732-5CDBB06512A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766E6E1-766F-8F7C-7183-8425BC224B1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Sources of Conflict</a:t>
            </a:r>
          </a:p>
        </p:txBody>
      </p:sp>
      <p:sp>
        <p:nvSpPr>
          <p:cNvPr id="7" name="TextBox 6">
            <a:extLst>
              <a:ext uri="{FF2B5EF4-FFF2-40B4-BE49-F238E27FC236}">
                <a16:creationId xmlns:a16="http://schemas.microsoft.com/office/drawing/2014/main" id="{A1E7C582-543C-AF5A-6D83-BF6D000C4C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8">
            <a:extLst>
              <a:ext uri="{FF2B5EF4-FFF2-40B4-BE49-F238E27FC236}">
                <a16:creationId xmlns:a16="http://schemas.microsoft.com/office/drawing/2014/main" id="{FBBCDDBA-36F9-E5BA-05B6-54D819FDF32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1747520" y="2043932"/>
            <a:ext cx="8460837" cy="4513186"/>
          </a:xfrm>
          <a:prstGeom prst="rect">
            <a:avLst/>
          </a:prstGeom>
        </p:spPr>
      </p:pic>
    </p:spTree>
    <p:extLst>
      <p:ext uri="{BB962C8B-B14F-4D97-AF65-F5344CB8AC3E}">
        <p14:creationId xmlns:p14="http://schemas.microsoft.com/office/powerpoint/2010/main" val="3474971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10C73-E20D-7F46-0F6B-51362D7131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E46B8C-9EE2-4B55-11E4-4FDE41974DB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B73914-BE0D-56FF-61F2-720B491043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FE0D12-892E-F7EE-8636-AC73F71126D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2F1E982E-E924-D268-B066-4633B246169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E627FDC-7E66-198C-1451-3BA90B7A0CED}"/>
              </a:ext>
            </a:extLst>
          </p:cNvPr>
          <p:cNvSpPr/>
          <p:nvPr/>
        </p:nvSpPr>
        <p:spPr>
          <a:xfrm>
            <a:off x="599767" y="2082620"/>
            <a:ext cx="10520517" cy="395948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Conflicts generally fall into one of two categories: </a:t>
            </a:r>
            <a:r>
              <a:rPr lang="en-US" sz="1600" dirty="0">
                <a:solidFill>
                  <a:srgbClr val="002060"/>
                </a:solidFill>
                <a:latin typeface="Alexandria Black" pitchFamily="2" charset="-78"/>
                <a:cs typeface="Alexandria Black" pitchFamily="2" charset="-78"/>
              </a:rPr>
              <a:t>interpersonal conflict </a:t>
            </a:r>
            <a:r>
              <a:rPr lang="en-US" sz="1600" dirty="0">
                <a:latin typeface="Alexandria Light" pitchFamily="2" charset="-78"/>
                <a:cs typeface="Alexandria Light" pitchFamily="2" charset="-78"/>
              </a:rPr>
              <a:t>and </a:t>
            </a:r>
            <a:r>
              <a:rPr lang="en-US" sz="1600" dirty="0">
                <a:solidFill>
                  <a:srgbClr val="002060"/>
                </a:solidFill>
                <a:latin typeface="Alexandria Black" pitchFamily="2" charset="-78"/>
                <a:cs typeface="Alexandria Black" pitchFamily="2" charset="-78"/>
              </a:rPr>
              <a:t>task conflict</a:t>
            </a:r>
            <a:r>
              <a:rPr lang="en-US" sz="1600" dirty="0">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These two sources of conflict are parallel to the two types of needs—personal and practical—that should be addressed when managing conversations.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Interpersonal and task conflict have different origins and can affect the team differently.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Being able to identify which type of conflict you are facing can help you decide whether to intercede directly, and what to focus on if you do. Remember, however, that both types of conflict need resolution and effective communication.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Further, a conflict that starts as one type can evolve into both types, especially when left unchecked.</a:t>
            </a:r>
          </a:p>
        </p:txBody>
      </p:sp>
      <p:sp>
        <p:nvSpPr>
          <p:cNvPr id="4" name="Rectangle: Rounded Corners 3">
            <a:extLst>
              <a:ext uri="{FF2B5EF4-FFF2-40B4-BE49-F238E27FC236}">
                <a16:creationId xmlns:a16="http://schemas.microsoft.com/office/drawing/2014/main" id="{CF6918E4-F127-FEF3-1ED6-A88275C95D5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39A013-237E-29B9-3D09-D0AD54EFCD51}"/>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34854731-9D96-1AB8-7217-71A19D7780E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3856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71D21-7C43-4942-9F6F-C49793CA8A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1748F7-8466-392E-7DC3-83BF11164C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87772A-1640-CE78-9AD8-4EAB60D96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C99C64-BB20-6E56-68C0-EC4E9DA4415F}"/>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2368B040-9C36-0DA1-97EB-6C5B4ED4BDD1}"/>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7B00781-4DF1-F9E7-922D-733D85203443}"/>
              </a:ext>
            </a:extLst>
          </p:cNvPr>
          <p:cNvSpPr/>
          <p:nvPr/>
        </p:nvSpPr>
        <p:spPr>
          <a:xfrm>
            <a:off x="599767" y="2024001"/>
            <a:ext cx="6613833" cy="4200445"/>
          </a:xfrm>
          <a:prstGeom prst="rect">
            <a:avLst/>
          </a:prstGeom>
        </p:spPr>
        <p:txBody>
          <a:bodyPr wrap="square">
            <a:spAutoFit/>
          </a:bodyPr>
          <a:lstStyle/>
          <a:p>
            <a:pPr marL="342900" indent="-342900" algn="just">
              <a:lnSpc>
                <a:spcPct val="150000"/>
              </a:lnSpc>
              <a:buFont typeface="+mj-lt"/>
              <a:buAutoNum type="arabicPeriod"/>
            </a:pPr>
            <a:r>
              <a:rPr lang="en-US" dirty="0">
                <a:solidFill>
                  <a:srgbClr val="002060"/>
                </a:solidFill>
                <a:latin typeface="Alexandria Black" pitchFamily="2" charset="-78"/>
                <a:cs typeface="Alexandria Black" pitchFamily="2" charset="-78"/>
              </a:rPr>
              <a:t>Interpersonal conflict: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Interpersonal conflict also referred to as relational or relationship conflict, arises from incompatibilities among team members based on individual factors like personality, values, background, behavior, or communication style.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team is a social structure made up of individuals working together, and it functions most effectively when all team members feel like they belong and are working toward a common goal.</a:t>
            </a:r>
          </a:p>
        </p:txBody>
      </p:sp>
      <p:sp>
        <p:nvSpPr>
          <p:cNvPr id="4" name="Rectangle: Rounded Corners 3">
            <a:extLst>
              <a:ext uri="{FF2B5EF4-FFF2-40B4-BE49-F238E27FC236}">
                <a16:creationId xmlns:a16="http://schemas.microsoft.com/office/drawing/2014/main" id="{4B80ADEF-7149-9731-69A5-2A46BD57E9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0AF860-3E02-074E-A4E9-DAE30482A4C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7B271EAC-6618-7071-468F-B3AF2B0EE9B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3F54BCC9-E89F-B07A-A707-C2822EB56F24}"/>
              </a:ext>
            </a:extLst>
          </p:cNvPr>
          <p:cNvPicPr>
            <a:picLocks noChangeAspect="1"/>
          </p:cNvPicPr>
          <p:nvPr/>
        </p:nvPicPr>
        <p:blipFill>
          <a:blip r:embed="rId3"/>
          <a:stretch>
            <a:fillRect/>
          </a:stretch>
        </p:blipFill>
        <p:spPr>
          <a:xfrm>
            <a:off x="7374195" y="2421743"/>
            <a:ext cx="4778477" cy="3664423"/>
          </a:xfrm>
          <a:prstGeom prst="rect">
            <a:avLst/>
          </a:prstGeom>
        </p:spPr>
      </p:pic>
    </p:spTree>
    <p:extLst>
      <p:ext uri="{BB962C8B-B14F-4D97-AF65-F5344CB8AC3E}">
        <p14:creationId xmlns:p14="http://schemas.microsoft.com/office/powerpoint/2010/main" val="373377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D53AC-9F13-D36A-0634-32B8EC478E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96F2598-6D53-A39D-8A00-FF89A531242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2FA6E8-6594-8216-270E-2FF400777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204AA3-0F34-7083-64EF-C05BF42BF733}"/>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8EBACCE1-D628-B90E-AF48-0824F25D98DD}"/>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65D010B-ACD7-EA47-EF43-F729A12C0139}"/>
              </a:ext>
            </a:extLst>
          </p:cNvPr>
          <p:cNvSpPr/>
          <p:nvPr/>
        </p:nvSpPr>
        <p:spPr>
          <a:xfrm>
            <a:off x="599767" y="2024001"/>
            <a:ext cx="6613833" cy="4615944"/>
          </a:xfrm>
          <a:prstGeom prst="rect">
            <a:avLst/>
          </a:prstGeom>
        </p:spPr>
        <p:txBody>
          <a:bodyPr wrap="square">
            <a:spAutoFit/>
          </a:bodyPr>
          <a:lstStyle/>
          <a:p>
            <a:pPr marL="342900" indent="-342900" algn="just">
              <a:lnSpc>
                <a:spcPct val="150000"/>
              </a:lnSpc>
              <a:buFont typeface="+mj-lt"/>
              <a:buAutoNum type="arabicPeriod"/>
            </a:pPr>
            <a:r>
              <a:rPr lang="en-US" dirty="0">
                <a:solidFill>
                  <a:srgbClr val="002060"/>
                </a:solidFill>
                <a:latin typeface="Alexandria Black" pitchFamily="2" charset="-78"/>
                <a:cs typeface="Alexandria Black" pitchFamily="2" charset="-78"/>
              </a:rPr>
              <a:t>Interpersonal conflict: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interpersonal conflict occurs, it can impact the involved team members’ sense of team identity.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They become uncertain about their place within the team and may start to withdraw, thereby undermining group efforts to get the project done.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conflict can also have negative effects on members of the team who are not directly involved.</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Interpersonal conflict can be the most damaging kind of conflict. It takes time and effort to build relationships that result in optimal team functioning.</a:t>
            </a:r>
          </a:p>
        </p:txBody>
      </p:sp>
      <p:sp>
        <p:nvSpPr>
          <p:cNvPr id="4" name="Rectangle: Rounded Corners 3">
            <a:extLst>
              <a:ext uri="{FF2B5EF4-FFF2-40B4-BE49-F238E27FC236}">
                <a16:creationId xmlns:a16="http://schemas.microsoft.com/office/drawing/2014/main" id="{3A92669F-5587-532B-A3D2-639E88818AE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16A27C5-956F-E955-6B19-E33F6D584BC9}"/>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E11922BD-4004-BC65-5B42-51A799208B4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8B7DBA98-D622-4CAE-7249-98916F0C825D}"/>
              </a:ext>
            </a:extLst>
          </p:cNvPr>
          <p:cNvPicPr>
            <a:picLocks noChangeAspect="1"/>
          </p:cNvPicPr>
          <p:nvPr/>
        </p:nvPicPr>
        <p:blipFill>
          <a:blip r:embed="rId3"/>
          <a:stretch>
            <a:fillRect/>
          </a:stretch>
        </p:blipFill>
        <p:spPr>
          <a:xfrm>
            <a:off x="7374195" y="2421743"/>
            <a:ext cx="4778477" cy="3664423"/>
          </a:xfrm>
          <a:prstGeom prst="rect">
            <a:avLst/>
          </a:prstGeom>
        </p:spPr>
      </p:pic>
    </p:spTree>
    <p:extLst>
      <p:ext uri="{BB962C8B-B14F-4D97-AF65-F5344CB8AC3E}">
        <p14:creationId xmlns:p14="http://schemas.microsoft.com/office/powerpoint/2010/main" val="103311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AB855-038A-8765-DFCB-B45F4F971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6EAECF-7725-BEF9-FE18-3E6266B612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EC9E8F-4277-98F2-BCA4-37469208C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8EF75A-1823-5B12-A92C-733C59792634}"/>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9F777467-0867-97F5-18F1-809EE93D8D8B}"/>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52068CD-F196-6818-6DBD-1D14E2BB2771}"/>
              </a:ext>
            </a:extLst>
          </p:cNvPr>
          <p:cNvSpPr/>
          <p:nvPr/>
        </p:nvSpPr>
        <p:spPr>
          <a:xfrm>
            <a:off x="599767" y="2024001"/>
            <a:ext cx="6613833" cy="3369449"/>
          </a:xfrm>
          <a:prstGeom prst="rect">
            <a:avLst/>
          </a:prstGeom>
        </p:spPr>
        <p:txBody>
          <a:bodyPr wrap="square">
            <a:spAutoFit/>
          </a:bodyPr>
          <a:lstStyle/>
          <a:p>
            <a:pPr marL="342900" indent="-342900" algn="just">
              <a:lnSpc>
                <a:spcPct val="150000"/>
              </a:lnSpc>
              <a:buFont typeface="+mj-lt"/>
              <a:buAutoNum type="arabicPeriod"/>
            </a:pPr>
            <a:r>
              <a:rPr lang="en-US" dirty="0">
                <a:solidFill>
                  <a:srgbClr val="002060"/>
                </a:solidFill>
                <a:latin typeface="Alexandria Black" pitchFamily="2" charset="-78"/>
                <a:cs typeface="Alexandria Black" pitchFamily="2" charset="-78"/>
              </a:rPr>
              <a:t>Interpersonal conflict: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However, conflict can damage those relationships very quickly.</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Once they are damaged, the relationships can take even more time and work to repair.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According to research, it can take up to five positive interactions to overcome the damage of one negative interaction</a:t>
            </a:r>
          </a:p>
        </p:txBody>
      </p:sp>
      <p:sp>
        <p:nvSpPr>
          <p:cNvPr id="4" name="Rectangle: Rounded Corners 3">
            <a:extLst>
              <a:ext uri="{FF2B5EF4-FFF2-40B4-BE49-F238E27FC236}">
                <a16:creationId xmlns:a16="http://schemas.microsoft.com/office/drawing/2014/main" id="{3C993BB7-C88E-B9E4-0541-E2D1219B215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7250A45-A751-E240-CB76-CF58F6D44A0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501E8BA4-F88F-FED2-C925-6CC09C1C7F2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D1D926A4-5AA0-8734-7E7B-D715DD28EE3B}"/>
              </a:ext>
            </a:extLst>
          </p:cNvPr>
          <p:cNvPicPr>
            <a:picLocks noChangeAspect="1"/>
          </p:cNvPicPr>
          <p:nvPr/>
        </p:nvPicPr>
        <p:blipFill>
          <a:blip r:embed="rId3"/>
          <a:stretch>
            <a:fillRect/>
          </a:stretch>
        </p:blipFill>
        <p:spPr>
          <a:xfrm>
            <a:off x="7374195" y="2421743"/>
            <a:ext cx="4778477" cy="3664423"/>
          </a:xfrm>
          <a:prstGeom prst="rect">
            <a:avLst/>
          </a:prstGeom>
        </p:spPr>
      </p:pic>
    </p:spTree>
    <p:extLst>
      <p:ext uri="{BB962C8B-B14F-4D97-AF65-F5344CB8AC3E}">
        <p14:creationId xmlns:p14="http://schemas.microsoft.com/office/powerpoint/2010/main" val="358632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86F5C-2148-4679-67BD-22CEFFF37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727838-BB29-DE21-CDB4-9CC8B577E9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03A6A9-C91A-960C-7A9C-29BB58FC4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474E6D-B0D1-B13E-1840-452C02ED6232}"/>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Communicating Change</a:t>
            </a:r>
          </a:p>
        </p:txBody>
      </p:sp>
      <p:sp>
        <p:nvSpPr>
          <p:cNvPr id="3" name="Rectangle: Rounded Corners 2">
            <a:extLst>
              <a:ext uri="{FF2B5EF4-FFF2-40B4-BE49-F238E27FC236}">
                <a16:creationId xmlns:a16="http://schemas.microsoft.com/office/drawing/2014/main" id="{490B1CAE-1807-D62A-1CF2-6D747F716A96}"/>
              </a:ext>
            </a:extLst>
          </p:cNvPr>
          <p:cNvSpPr/>
          <p:nvPr/>
        </p:nvSpPr>
        <p:spPr>
          <a:xfrm>
            <a:off x="569419" y="2024873"/>
            <a:ext cx="671530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E6550A0-9EB7-5E47-178C-9A88A30CE69B}"/>
              </a:ext>
            </a:extLst>
          </p:cNvPr>
          <p:cNvSpPr/>
          <p:nvPr/>
        </p:nvSpPr>
        <p:spPr>
          <a:xfrm>
            <a:off x="599767" y="2024001"/>
            <a:ext cx="6613833" cy="4554517"/>
          </a:xfrm>
          <a:prstGeom prst="rect">
            <a:avLst/>
          </a:prstGeom>
        </p:spPr>
        <p:txBody>
          <a:bodyPr wrap="square">
            <a:spAutoFit/>
          </a:bodyPr>
          <a:lstStyle/>
          <a:p>
            <a:pPr marL="342900" indent="-342900" algn="just">
              <a:lnSpc>
                <a:spcPct val="150000"/>
              </a:lnSpc>
              <a:buFont typeface="+mj-lt"/>
              <a:buAutoNum type="arabicPeriod" startAt="2"/>
            </a:pPr>
            <a:r>
              <a:rPr lang="en-US" sz="1500" dirty="0">
                <a:solidFill>
                  <a:srgbClr val="002060"/>
                </a:solidFill>
                <a:latin typeface="Alexandria Black" pitchFamily="2" charset="-78"/>
                <a:cs typeface="Alexandria Black" pitchFamily="2" charset="-78"/>
              </a:rPr>
              <a:t>Task conflict:</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 Task conflict occurs when team members hold different perspectives on how to approach the work to be done. This can involve disagreements over the distribution of resources, the best way to accomplish tasks, or differing interpretations of information. </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Task conflict occurs because team members come to the project from different personal and professional backgrounds, different units within the organization that have their own culture and approach to tasks, and/or different levels of project experience and expertise.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These different influences lead team members to think about and approach tasks in different ways.</a:t>
            </a:r>
          </a:p>
        </p:txBody>
      </p:sp>
      <p:sp>
        <p:nvSpPr>
          <p:cNvPr id="4" name="Rectangle: Rounded Corners 3">
            <a:extLst>
              <a:ext uri="{FF2B5EF4-FFF2-40B4-BE49-F238E27FC236}">
                <a16:creationId xmlns:a16="http://schemas.microsoft.com/office/drawing/2014/main" id="{CD225E77-BD04-A814-B583-B9C9433143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9821FE3-5A34-3CED-61E2-09117F9B8CC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8742A2F0-BECE-493A-AC8B-A633363993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F8123768-D24A-73F7-5370-5DA73BA493E6}"/>
              </a:ext>
            </a:extLst>
          </p:cNvPr>
          <p:cNvPicPr>
            <a:picLocks noChangeAspect="1"/>
          </p:cNvPicPr>
          <p:nvPr/>
        </p:nvPicPr>
        <p:blipFill>
          <a:blip r:embed="rId3"/>
          <a:stretch>
            <a:fillRect/>
          </a:stretch>
        </p:blipFill>
        <p:spPr>
          <a:xfrm>
            <a:off x="7315068" y="2060872"/>
            <a:ext cx="4572905" cy="4484045"/>
          </a:xfrm>
          <a:prstGeom prst="rect">
            <a:avLst/>
          </a:prstGeom>
        </p:spPr>
      </p:pic>
    </p:spTree>
    <p:extLst>
      <p:ext uri="{BB962C8B-B14F-4D97-AF65-F5344CB8AC3E}">
        <p14:creationId xmlns:p14="http://schemas.microsoft.com/office/powerpoint/2010/main" val="19532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C7491-E666-A332-1828-341AEDF083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426E3C-3249-6ED5-4A2D-3F2AFA1BAC0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4EAECF-4181-FD1D-C49D-A75289F0A3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0080EA-4E4D-B1D5-ED87-A90DFDE01F6A}"/>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5816A83E-87D0-1ABA-5E8E-B207A115756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FDB7ED7-75F8-B91F-33A5-6D40099FBCFC}"/>
              </a:ext>
            </a:extLst>
          </p:cNvPr>
          <p:cNvSpPr/>
          <p:nvPr/>
        </p:nvSpPr>
        <p:spPr>
          <a:xfrm>
            <a:off x="599767" y="2082620"/>
            <a:ext cx="1052051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people talk about conflict being good for teams, they generally mean task conflict.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Different viewpoints and a wide range of experiences can reveal better ways to approach tasks that result in increased efficiencies in the project.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can lead to learning, creativity, and more flexibility in thinking.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An example of this is when two project team members disagree on which process or method should be used to complete a project task.</a:t>
            </a:r>
          </a:p>
        </p:txBody>
      </p:sp>
      <p:sp>
        <p:nvSpPr>
          <p:cNvPr id="4" name="Rectangle: Rounded Corners 3">
            <a:extLst>
              <a:ext uri="{FF2B5EF4-FFF2-40B4-BE49-F238E27FC236}">
                <a16:creationId xmlns:a16="http://schemas.microsoft.com/office/drawing/2014/main" id="{6BF1F1B0-E209-F786-C5AD-DD06C5C9D64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7185EC-4378-3EA7-C36E-36E58D664523}"/>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6109731E-848E-84B4-CF87-89CFD1A5210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4244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A09A7-B03E-B531-A6D3-FFB61A32C2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737B55-C15F-E16E-05DD-5AF7331839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C85B97-9ABD-1132-1FF0-2B42C0C04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55BC1C-8209-D1F5-74DF-05B7DB5B3758}"/>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B0CAFC83-FA07-29B9-8BF5-AABD649BFEB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BF9710F-6295-6FC9-537E-78254E9263FF}"/>
              </a:ext>
            </a:extLst>
          </p:cNvPr>
          <p:cNvSpPr/>
          <p:nvPr/>
        </p:nvSpPr>
        <p:spPr>
          <a:xfrm>
            <a:off x="599767" y="2082620"/>
            <a:ext cx="1052051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 make this conflict productive, the project manager can have the two team members present the pros and cons of their preferred solutions.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can help all team members better understand the implications of each choice and come to a well-informed decision; it can also improve team members’ communication skills and demonstrate the value of remaining open to new ideas.</a:t>
            </a:r>
          </a:p>
          <a:p>
            <a:pPr marL="342900" indent="-342900" algn="just">
              <a:lnSpc>
                <a:spcPct val="20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Next table provides an overview of the two types of conflict, their sources, and their effects on the project team.</a:t>
            </a:r>
          </a:p>
        </p:txBody>
      </p:sp>
      <p:sp>
        <p:nvSpPr>
          <p:cNvPr id="4" name="Rectangle: Rounded Corners 3">
            <a:extLst>
              <a:ext uri="{FF2B5EF4-FFF2-40B4-BE49-F238E27FC236}">
                <a16:creationId xmlns:a16="http://schemas.microsoft.com/office/drawing/2014/main" id="{DDC48DC4-59C6-F7A4-0C62-0CAD3F844CB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D34205E-F6BB-45EF-EA1B-5653E3750BE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3E49A91A-E755-8E38-13E2-A03C4DEF515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59548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FCC90-F0E8-85B0-8A40-A6AB9F8344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040591-5DAD-817E-F11C-0B675BD3F3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515FA9-2014-5B13-BAF3-0997924CEF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4624DF-9DA7-EE3F-AB8E-AFDFA48D8C34}"/>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7" name="TextBox 6">
            <a:extLst>
              <a:ext uri="{FF2B5EF4-FFF2-40B4-BE49-F238E27FC236}">
                <a16:creationId xmlns:a16="http://schemas.microsoft.com/office/drawing/2014/main" id="{94BE0C63-3F40-DBC0-7175-B979DF24E96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7">
            <a:extLst>
              <a:ext uri="{FF2B5EF4-FFF2-40B4-BE49-F238E27FC236}">
                <a16:creationId xmlns:a16="http://schemas.microsoft.com/office/drawing/2014/main" id="{4CB023EF-7422-273A-C1AE-0DF7E4151918}"/>
              </a:ext>
            </a:extLst>
          </p:cNvPr>
          <p:cNvPicPr>
            <a:picLocks noChangeAspect="1"/>
          </p:cNvPicPr>
          <p:nvPr/>
        </p:nvPicPr>
        <p:blipFill>
          <a:blip r:embed="rId3"/>
          <a:stretch>
            <a:fillRect/>
          </a:stretch>
        </p:blipFill>
        <p:spPr>
          <a:xfrm>
            <a:off x="2095991" y="1182243"/>
            <a:ext cx="7588783" cy="5646261"/>
          </a:xfrm>
          <a:prstGeom prst="rect">
            <a:avLst/>
          </a:prstGeom>
        </p:spPr>
      </p:pic>
    </p:spTree>
    <p:extLst>
      <p:ext uri="{BB962C8B-B14F-4D97-AF65-F5344CB8AC3E}">
        <p14:creationId xmlns:p14="http://schemas.microsoft.com/office/powerpoint/2010/main" val="2614553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00A0F-B038-E3BC-1CB5-34F760A6FF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60CA2C-E96F-3F64-4C69-33BBBFA4093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8D0379-8201-78FC-A79E-04924D9A52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FB95DF-533F-CAC3-75A1-09079D2294F3}"/>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B59C1505-4A1C-DFC3-5581-5918C61A53D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E57351D-E4F5-F406-AC8A-23ED3DBED9BD}"/>
              </a:ext>
            </a:extLst>
          </p:cNvPr>
          <p:cNvSpPr/>
          <p:nvPr/>
        </p:nvSpPr>
        <p:spPr>
          <a:xfrm>
            <a:off x="599767" y="2082620"/>
            <a:ext cx="1052051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Keep in mind, however, that there is a limit to the benefits of conflict. </a:t>
            </a:r>
          </a:p>
          <a:p>
            <a:pPr marL="342900" indent="-342900" algn="just">
              <a:lnSpc>
                <a:spcPct val="200000"/>
              </a:lnSpc>
              <a:buFont typeface="Arial" panose="020B0604020202020204" pitchFamily="34" charset="0"/>
              <a:buChar char="•"/>
            </a:pPr>
            <a:r>
              <a:rPr lang="en-US" i="1" dirty="0">
                <a:solidFill>
                  <a:schemeClr val="accent1">
                    <a:lumMod val="50000"/>
                  </a:schemeClr>
                </a:solidFill>
                <a:latin typeface="Alexandria Light" pitchFamily="2" charset="-78"/>
                <a:cs typeface="Alexandria Light" pitchFamily="2" charset="-78"/>
              </a:rPr>
              <a:t>A review of research on both task and interpersonal conflict found that “whereas a little conflict may be beneficial, such positive effects quickly break down as conflict becomes more intense, cognitive load increases, information processing is impeded, and team performance suffers.”</a:t>
            </a:r>
          </a:p>
          <a:p>
            <a:pPr marL="342900" indent="-342900" algn="just">
              <a:lnSpc>
                <a:spcPct val="20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 Thus, even productive conflict must be managed to maintain team cohesiveness and keep the project running smoothly.</a:t>
            </a:r>
          </a:p>
        </p:txBody>
      </p:sp>
      <p:sp>
        <p:nvSpPr>
          <p:cNvPr id="4" name="Rectangle: Rounded Corners 3">
            <a:extLst>
              <a:ext uri="{FF2B5EF4-FFF2-40B4-BE49-F238E27FC236}">
                <a16:creationId xmlns:a16="http://schemas.microsoft.com/office/drawing/2014/main" id="{EEC938DF-5184-8C03-C078-18284DA2568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7ED4A7-DFBA-0B91-1B80-398D6C662D98}"/>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through Communication</a:t>
            </a:r>
          </a:p>
        </p:txBody>
      </p:sp>
      <p:sp>
        <p:nvSpPr>
          <p:cNvPr id="7" name="TextBox 6">
            <a:extLst>
              <a:ext uri="{FF2B5EF4-FFF2-40B4-BE49-F238E27FC236}">
                <a16:creationId xmlns:a16="http://schemas.microsoft.com/office/drawing/2014/main" id="{69AB9054-73D4-146C-6BDD-521991D809D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2664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4F252-6EC8-795A-863D-563A4A22DE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4496C9-0DCF-BCB8-3833-872BDE5553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460A16E-E98B-C8CB-044C-B46236C878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B1011D1-02B5-08E0-5EC2-D77318EE3B0B}"/>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883E808E-6774-A51D-1864-6F02EA67FE0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5306A66-9D31-8995-86AA-A376FF8F34C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F1BBF589-0DA2-18AB-81A1-9D3E5A589E9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ECA8E5C-6475-943C-731D-8FB2B1E9AE81}"/>
              </a:ext>
            </a:extLst>
          </p:cNvPr>
          <p:cNvPicPr>
            <a:picLocks noChangeAspect="1"/>
          </p:cNvPicPr>
          <p:nvPr/>
        </p:nvPicPr>
        <p:blipFill>
          <a:blip r:embed="rId3"/>
          <a:stretch>
            <a:fillRect/>
          </a:stretch>
        </p:blipFill>
        <p:spPr>
          <a:xfrm>
            <a:off x="1448597" y="2129807"/>
            <a:ext cx="9078592" cy="4639322"/>
          </a:xfrm>
          <a:prstGeom prst="rect">
            <a:avLst/>
          </a:prstGeom>
          <a:ln>
            <a:noFill/>
          </a:ln>
          <a:effectLst>
            <a:softEdge rad="112500"/>
          </a:effectLst>
        </p:spPr>
      </p:pic>
    </p:spTree>
    <p:extLst>
      <p:ext uri="{BB962C8B-B14F-4D97-AF65-F5344CB8AC3E}">
        <p14:creationId xmlns:p14="http://schemas.microsoft.com/office/powerpoint/2010/main" val="3841756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1C70E-FD26-638D-92B6-1342DF077D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82898B-C7F3-AAC5-0530-EDA272CB21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348B9C-CFDC-79C4-0F4C-43F2A3A28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382785-54E6-BE14-9CCD-826787A8EF4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95EFECB1-1FD7-F10A-6B6B-96C4B2E5E4D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F0E5C7C-819F-759B-9412-25DD32475F3F}"/>
              </a:ext>
            </a:extLst>
          </p:cNvPr>
          <p:cNvSpPr/>
          <p:nvPr/>
        </p:nvSpPr>
        <p:spPr>
          <a:xfrm>
            <a:off x="599767" y="2082620"/>
            <a:ext cx="10520517" cy="395948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Effective conflict management has been shown to enhance team performance.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Teams that can resolve conflict are more cohesive, and cohesion positively impacts perceived performance, satisfaction, and team viability.</a:t>
            </a:r>
          </a:p>
          <a:p>
            <a:pPr marL="342900" indent="-342900" algn="just">
              <a:lnSpc>
                <a:spcPct val="20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On the other hand, unresolved conflict can lead to team members’ dissatisfaction, decreased motivation and performance, frustration, anxiety, and even departure from the team. </a:t>
            </a:r>
          </a:p>
          <a:p>
            <a:pPr marL="342900" indent="-342900" algn="just">
              <a:lnSpc>
                <a:spcPct val="20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It can affect the project through misunderstandings about responsibilities, missed deadlines, lack of collaboration and decreased communication between team members, and unidentified inefficiencies that may result in the project exceeding its schedule and budget</a:t>
            </a:r>
          </a:p>
        </p:txBody>
      </p:sp>
      <p:sp>
        <p:nvSpPr>
          <p:cNvPr id="4" name="Rectangle: Rounded Corners 3">
            <a:extLst>
              <a:ext uri="{FF2B5EF4-FFF2-40B4-BE49-F238E27FC236}">
                <a16:creationId xmlns:a16="http://schemas.microsoft.com/office/drawing/2014/main" id="{2A970362-FDAC-A75F-5688-AB4161E5AB6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AE2802E-ADC5-620C-C8C9-5C4FFC01A148}"/>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E7FF6D58-B14D-104F-62F5-854787C52C9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49231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F8204-AD61-4D5C-4A03-A5AFA65305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E4735B-8C07-41BD-0BE1-6C270ACFB4D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89D58B-DB12-8B26-9473-3CC5DFBB4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24FAAEB-AF5B-AC38-D301-B9BD0A9812C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0405249E-B548-5993-AA95-2E988EC3E05D}"/>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B638298-ACFF-05A3-AF8D-77ECF7C6B58B}"/>
              </a:ext>
            </a:extLst>
          </p:cNvPr>
          <p:cNvSpPr/>
          <p:nvPr/>
        </p:nvSpPr>
        <p:spPr>
          <a:xfrm>
            <a:off x="599767" y="2082620"/>
            <a:ext cx="1052051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first step of managing conflict within the project team is knowing when to get involved. This can be a delicate balance for the project manager, who is responsible for the project and for leading the team but most likely does not have functional authority over project team members.</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You should consider interceding if:</a:t>
            </a:r>
          </a:p>
          <a:p>
            <a:pPr marL="800100" lvl="1" indent="-342900" algn="just">
              <a:lnSpc>
                <a:spcPct val="200000"/>
              </a:lnSpc>
              <a:buFont typeface="+mj-lt"/>
              <a:buAutoNum type="arabicPeriod"/>
            </a:pPr>
            <a:r>
              <a:rPr lang="en-US" dirty="0">
                <a:solidFill>
                  <a:schemeClr val="accent6">
                    <a:lumMod val="50000"/>
                  </a:schemeClr>
                </a:solidFill>
                <a:latin typeface="Alexandria Light" pitchFamily="2" charset="-78"/>
                <a:cs typeface="Alexandria Light" pitchFamily="2" charset="-78"/>
              </a:rPr>
              <a:t>You believe the conflict is having or will have a negative effect on the project,</a:t>
            </a:r>
          </a:p>
          <a:p>
            <a:pPr marL="800100" lvl="1" indent="-342900" algn="just">
              <a:lnSpc>
                <a:spcPct val="200000"/>
              </a:lnSpc>
              <a:buFont typeface="+mj-lt"/>
              <a:buAutoNum type="arabicPeriod"/>
            </a:pPr>
            <a:r>
              <a:rPr lang="en-US" dirty="0">
                <a:solidFill>
                  <a:schemeClr val="accent6">
                    <a:lumMod val="50000"/>
                  </a:schemeClr>
                </a:solidFill>
                <a:latin typeface="Alexandria Light" pitchFamily="2" charset="-78"/>
                <a:cs typeface="Alexandria Light" pitchFamily="2" charset="-78"/>
              </a:rPr>
              <a:t>The conflict involves you directly, or</a:t>
            </a:r>
          </a:p>
          <a:p>
            <a:pPr marL="800100" lvl="1" indent="-342900" algn="just">
              <a:lnSpc>
                <a:spcPct val="200000"/>
              </a:lnSpc>
              <a:buFont typeface="+mj-lt"/>
              <a:buAutoNum type="arabicPeriod"/>
            </a:pPr>
            <a:r>
              <a:rPr lang="en-US" dirty="0">
                <a:solidFill>
                  <a:schemeClr val="accent6">
                    <a:lumMod val="50000"/>
                  </a:schemeClr>
                </a:solidFill>
                <a:latin typeface="Alexandria Light" pitchFamily="2" charset="-78"/>
                <a:cs typeface="Alexandria Light" pitchFamily="2" charset="-78"/>
              </a:rPr>
              <a:t>Anyone involved in the conflict comes to you for advice or help.</a:t>
            </a:r>
          </a:p>
        </p:txBody>
      </p:sp>
      <p:sp>
        <p:nvSpPr>
          <p:cNvPr id="4" name="Rectangle: Rounded Corners 3">
            <a:extLst>
              <a:ext uri="{FF2B5EF4-FFF2-40B4-BE49-F238E27FC236}">
                <a16:creationId xmlns:a16="http://schemas.microsoft.com/office/drawing/2014/main" id="{304C06BF-7B8E-6635-13F0-1CE0DA47058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E2AA8F-260F-C27F-DE04-6372F63167AE}"/>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3DB3CA42-9868-7A7F-C0A5-42659432C98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58600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FBA22-8649-0D33-2E06-0668D256FA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206B09-4213-7E7E-0D5D-AE9176967F9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C52303-9B22-B933-1846-F519DD926D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E4D12C2-7C25-906D-3C72-B754463D170C}"/>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ADFEE7AD-A2CE-49EB-A4F5-706BB216DC4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90EF003-E0B3-07F6-0FC5-0FE545D15EF9}"/>
              </a:ext>
            </a:extLst>
          </p:cNvPr>
          <p:cNvSpPr/>
          <p:nvPr/>
        </p:nvSpPr>
        <p:spPr>
          <a:xfrm>
            <a:off x="599767" y="2082620"/>
            <a:ext cx="10520517" cy="3334824"/>
          </a:xfrm>
          <a:prstGeom prst="rect">
            <a:avLst/>
          </a:prstGeom>
        </p:spPr>
        <p:txBody>
          <a:bodyPr wrap="square">
            <a:spAutoFit/>
          </a:bodyPr>
          <a:lstStyle/>
          <a:p>
            <a:pPr algn="just">
              <a:lnSpc>
                <a:spcPct val="200000"/>
              </a:lnSpc>
            </a:pPr>
            <a:r>
              <a:rPr lang="en-US" b="1" dirty="0">
                <a:latin typeface="Alexandria Light" pitchFamily="2" charset="-78"/>
                <a:cs typeface="Alexandria Light" pitchFamily="2" charset="-78"/>
              </a:rPr>
              <a:t>Carefully weigh whether you should involve other organizational resources.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the conflict involves a team member’s responsibilities on the project interfering with their other functional responsibilities, it may be prudent to communicate with or involve the individual’s </a:t>
            </a:r>
            <a:r>
              <a:rPr lang="en-US" b="1" dirty="0">
                <a:solidFill>
                  <a:schemeClr val="accent6">
                    <a:lumMod val="50000"/>
                  </a:schemeClr>
                </a:solidFill>
                <a:latin typeface="Alexandria Light" pitchFamily="2" charset="-78"/>
                <a:cs typeface="Alexandria Light" pitchFamily="2" charset="-78"/>
              </a:rPr>
              <a:t>functional manager</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the conflict is interpersonal and highly emotional, you may want to consult </a:t>
            </a:r>
            <a:r>
              <a:rPr lang="en-US" b="1" dirty="0">
                <a:solidFill>
                  <a:schemeClr val="accent6">
                    <a:lumMod val="50000"/>
                  </a:schemeClr>
                </a:solidFill>
                <a:latin typeface="Alexandria Light" pitchFamily="2" charset="-78"/>
                <a:cs typeface="Alexandria Light" pitchFamily="2" charset="-78"/>
              </a:rPr>
              <a:t>human resources </a:t>
            </a:r>
            <a:r>
              <a:rPr lang="en-US" dirty="0">
                <a:latin typeface="Alexandria Light" pitchFamily="2" charset="-78"/>
                <a:cs typeface="Alexandria Light" pitchFamily="2" charset="-78"/>
              </a:rPr>
              <a:t>before proceeding.</a:t>
            </a:r>
            <a:endParaRPr lang="en-US" dirty="0">
              <a:solidFill>
                <a:schemeClr val="accent6">
                  <a:lumMod val="50000"/>
                </a:schemeClr>
              </a:solidFill>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9D9EAD4C-D71D-198D-CAC9-519C46BAEF8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133D2F7-719D-D148-0883-1878598D4C6D}"/>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5F2DD487-D315-303C-6C4F-0DD37C2E61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5057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02F45-490C-3795-C604-07D9C72CF6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2F5C01-1D82-9233-C80F-B3A079A1AE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259BD0-4DB8-36C5-0978-B3F896B13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C10999-380A-6194-235E-90C36392E4E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DB232FAD-F702-A554-55A6-638EA71B4B9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0CF4ABF-AD73-954E-DC10-446740023071}"/>
              </a:ext>
            </a:extLst>
          </p:cNvPr>
          <p:cNvSpPr/>
          <p:nvPr/>
        </p:nvSpPr>
        <p:spPr>
          <a:xfrm>
            <a:off x="599767" y="2082620"/>
            <a:ext cx="10520517" cy="499681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When you do step in to help manage conflict, remember this basic rule: </a:t>
            </a:r>
            <a:r>
              <a:rPr lang="en-US" b="1" dirty="0">
                <a:solidFill>
                  <a:srgbClr val="002060"/>
                </a:solidFill>
                <a:latin typeface="Alexandria Light" pitchFamily="2" charset="-78"/>
                <a:cs typeface="Alexandria Light" pitchFamily="2" charset="-78"/>
              </a:rPr>
              <a:t>Focus on the project or the problem, not the person</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While there are a number of conflict resolution strategies and approaches available, many involve some aspect of the following three steps: </a:t>
            </a:r>
            <a:r>
              <a:rPr lang="en-US" dirty="0">
                <a:solidFill>
                  <a:srgbClr val="002060"/>
                </a:solidFill>
                <a:latin typeface="Alexandria Black" pitchFamily="2" charset="-78"/>
                <a:cs typeface="Alexandria Black" pitchFamily="2" charset="-78"/>
              </a:rPr>
              <a:t>de-escalate,</a:t>
            </a:r>
            <a:r>
              <a:rPr lang="en-US" dirty="0">
                <a:solidFill>
                  <a:srgbClr val="002060"/>
                </a:solidFill>
                <a:latin typeface="Alexandria Light" pitchFamily="2" charset="-78"/>
                <a:cs typeface="Alexandria Light" pitchFamily="2" charset="-78"/>
              </a:rPr>
              <a:t> </a:t>
            </a:r>
            <a:r>
              <a:rPr lang="en-US" dirty="0">
                <a:solidFill>
                  <a:srgbClr val="002060"/>
                </a:solidFill>
                <a:latin typeface="Alexandria Black" pitchFamily="2" charset="-78"/>
                <a:cs typeface="Alexandria Black" pitchFamily="2" charset="-78"/>
              </a:rPr>
              <a:t>redirect</a:t>
            </a:r>
            <a:r>
              <a:rPr lang="en-US" dirty="0">
                <a:solidFill>
                  <a:srgbClr val="002060"/>
                </a:solidFill>
                <a:latin typeface="Alexandria Light" pitchFamily="2" charset="-78"/>
                <a:cs typeface="Alexandria Light" pitchFamily="2" charset="-78"/>
              </a:rPr>
              <a:t>, and </a:t>
            </a:r>
            <a:r>
              <a:rPr lang="en-US" dirty="0">
                <a:solidFill>
                  <a:srgbClr val="002060"/>
                </a:solidFill>
                <a:latin typeface="Alexandria Black" pitchFamily="2" charset="-78"/>
                <a:cs typeface="Alexandria Black" pitchFamily="2" charset="-78"/>
              </a:rPr>
              <a:t>exit</a:t>
            </a:r>
            <a:r>
              <a:rPr lang="en-US" dirty="0">
                <a:solidFill>
                  <a:srgbClr val="002060"/>
                </a:solidFill>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You may recognize aspects of the five-step approach to managing conversations we introduced in Chapter 6.</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Note that this approach can be applied whether you are involved in the conflict directly or are mediating a conflict between others.</a:t>
            </a:r>
          </a:p>
          <a:p>
            <a:pPr marL="342900" indent="-342900" algn="just">
              <a:lnSpc>
                <a:spcPct val="200000"/>
              </a:lnSpc>
              <a:buFont typeface="Arial" panose="020B0604020202020204" pitchFamily="34" charset="0"/>
              <a:buChar char="•"/>
            </a:pPr>
            <a:endParaRPr lang="en-US" dirty="0">
              <a:solidFill>
                <a:schemeClr val="accent6">
                  <a:lumMod val="50000"/>
                </a:schemeClr>
              </a:solidFill>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111A7F46-5109-E7C4-57B6-E831384046D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549FCB7-2863-56C7-F6D0-9849DFDC3D5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BB00B6EF-CE7F-4D51-4BB8-CCD69914992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2536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BBA3F-A5EF-BE44-A9C9-99B522B807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F0D78C-E1B6-19B3-625C-E4C1E7A1F7E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8235F67-E8B8-7424-80D9-398C17DF96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2F90E75-A258-CFC7-07F4-87C435E68FC7}"/>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9CEB7F1D-A3A0-C82D-5929-594F9B5F328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CC091D8-C572-8E30-4A2B-0018D2C6093E}"/>
              </a:ext>
            </a:extLst>
          </p:cNvPr>
          <p:cNvSpPr/>
          <p:nvPr/>
        </p:nvSpPr>
        <p:spPr>
          <a:xfrm>
            <a:off x="599767" y="2082620"/>
            <a:ext cx="10520517" cy="4442819"/>
          </a:xfrm>
          <a:prstGeom prst="rect">
            <a:avLst/>
          </a:prstGeom>
        </p:spPr>
        <p:txBody>
          <a:bodyPr wrap="square">
            <a:spAutoFit/>
          </a:bodyPr>
          <a:lstStyle/>
          <a:p>
            <a:pPr algn="just">
              <a:lnSpc>
                <a:spcPct val="200000"/>
              </a:lnSpc>
            </a:pPr>
            <a:r>
              <a:rPr lang="en-US" dirty="0">
                <a:solidFill>
                  <a:schemeClr val="accent6">
                    <a:lumMod val="50000"/>
                  </a:schemeClr>
                </a:solidFill>
                <a:latin typeface="Alexandria Black" pitchFamily="2" charset="-78"/>
                <a:cs typeface="Alexandria Black" pitchFamily="2" charset="-78"/>
              </a:rPr>
              <a:t>Step 1: De-escalate</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20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De-escalating</a:t>
            </a:r>
            <a:r>
              <a:rPr lang="en-US" dirty="0">
                <a:latin typeface="Alexandria Light" pitchFamily="2" charset="-78"/>
                <a:cs typeface="Alexandria Light" pitchFamily="2" charset="-78"/>
              </a:rPr>
              <a:t> the conversation is an effort to avoid additional damage to the team members’ relationships</a:t>
            </a:r>
            <a:r>
              <a:rPr lang="en-US" dirty="0">
                <a:solidFill>
                  <a:srgbClr val="002060"/>
                </a:solidFill>
                <a:latin typeface="Alexandria Light" pitchFamily="2" charset="-78"/>
                <a:cs typeface="Alexandria Light" pitchFamily="2" charset="-78"/>
              </a:rPr>
              <a: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Managing emotions is particularly difficult in conflict—these situations can elicit physiological responses that are difficult to control, such as increased heart rate, sweating palms, or tensing muscles.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These are symptoms of the fight-or-flight response, and they happen because the subconscious mind can interpret conflict as a threat.</a:t>
            </a:r>
          </a:p>
        </p:txBody>
      </p:sp>
      <p:sp>
        <p:nvSpPr>
          <p:cNvPr id="4" name="Rectangle: Rounded Corners 3">
            <a:extLst>
              <a:ext uri="{FF2B5EF4-FFF2-40B4-BE49-F238E27FC236}">
                <a16:creationId xmlns:a16="http://schemas.microsoft.com/office/drawing/2014/main" id="{EDDBD0E8-C93C-184D-73A9-80A051B70A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C303883-8A44-2AC3-C4AA-21F827DF951B}"/>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3F6A033E-6E1A-A2A0-F5CB-C832C0AD68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6953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BA96F-BE3D-C632-9A07-AC8974FBBD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AAA12C-4F94-86D0-E148-66CBAD536E1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AACACBB-7DBC-7621-88FA-A98A52796A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754270C-8CD4-9895-1071-36AE63F8923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7" name="TextBox 6">
            <a:extLst>
              <a:ext uri="{FF2B5EF4-FFF2-40B4-BE49-F238E27FC236}">
                <a16:creationId xmlns:a16="http://schemas.microsoft.com/office/drawing/2014/main" id="{C38D62BD-F2FF-6349-08C0-84F4395FE4F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18 Effective De-Escalation Strategies For Defusing Meltdowns">
            <a:extLst>
              <a:ext uri="{FF2B5EF4-FFF2-40B4-BE49-F238E27FC236}">
                <a16:creationId xmlns:a16="http://schemas.microsoft.com/office/drawing/2014/main" id="{E1238F7D-9B8A-D01A-16CA-956C6898EA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829"/>
          <a:stretch/>
        </p:blipFill>
        <p:spPr bwMode="auto">
          <a:xfrm>
            <a:off x="2159667" y="1277042"/>
            <a:ext cx="7534938" cy="5580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46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895D0-FBE9-3902-AE42-E87A3DC878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19F90A-E95B-5147-5119-17786821F3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B76C85-246F-0965-CE70-B2734C85E5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E93C56-05F6-D13E-016D-E50B7849ED36}"/>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B0252CE4-1A00-6638-4BED-43ED4F28697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792DA5F-1B3B-45D7-7D4B-985FDBC07CFB}"/>
              </a:ext>
            </a:extLst>
          </p:cNvPr>
          <p:cNvSpPr/>
          <p:nvPr/>
        </p:nvSpPr>
        <p:spPr>
          <a:xfrm>
            <a:off x="599767" y="2082620"/>
            <a:ext cx="10520517" cy="3334824"/>
          </a:xfrm>
          <a:prstGeom prst="rect">
            <a:avLst/>
          </a:prstGeom>
        </p:spPr>
        <p:txBody>
          <a:bodyPr wrap="square">
            <a:spAutoFit/>
          </a:bodyPr>
          <a:lstStyle/>
          <a:p>
            <a:pPr algn="just">
              <a:lnSpc>
                <a:spcPct val="200000"/>
              </a:lnSpc>
            </a:pPr>
            <a:r>
              <a:rPr lang="en-US" dirty="0">
                <a:solidFill>
                  <a:schemeClr val="accent6">
                    <a:lumMod val="50000"/>
                  </a:schemeClr>
                </a:solidFill>
                <a:latin typeface="Alexandria Black" pitchFamily="2" charset="-78"/>
                <a:cs typeface="Alexandria Black" pitchFamily="2" charset="-78"/>
              </a:rPr>
              <a:t>Step 1: De-escalate</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They also interfere with the part of the brain that controls rational thinking.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As a result, individuals in conflict may raise their voices or bring up unrelated or unproductive issues in an attempt to attack the other person.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pattern of communication and behavior does not resolve the conflict, and ends up damaging relationships between team members.</a:t>
            </a:r>
          </a:p>
        </p:txBody>
      </p:sp>
      <p:sp>
        <p:nvSpPr>
          <p:cNvPr id="4" name="Rectangle: Rounded Corners 3">
            <a:extLst>
              <a:ext uri="{FF2B5EF4-FFF2-40B4-BE49-F238E27FC236}">
                <a16:creationId xmlns:a16="http://schemas.microsoft.com/office/drawing/2014/main" id="{6A6DEA42-9E3C-B8A3-79C6-21250917D5C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BEF03F8-92DA-7653-EB80-F8CFF1443FED}"/>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48C3897F-A66B-ED2D-A9EB-7FBDF6096E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0591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6E9B8-F5D6-23B0-0986-0B6D87256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8EA7AD-5920-6473-54B8-DBEC4FF840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D9F89B-4A7C-3DF1-9B5C-2ED2E26E05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492D43-0241-D9DD-6557-06F6AB066619}"/>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31519209-B4D9-AAFA-CD10-A7701286F99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2E6759B-7AEC-1EA6-9C22-D1ED68E9F01B}"/>
              </a:ext>
            </a:extLst>
          </p:cNvPr>
          <p:cNvSpPr/>
          <p:nvPr/>
        </p:nvSpPr>
        <p:spPr>
          <a:xfrm>
            <a:off x="599767" y="2082620"/>
            <a:ext cx="10520517" cy="2974597"/>
          </a:xfrm>
          <a:prstGeom prst="rect">
            <a:avLst/>
          </a:prstGeom>
        </p:spPr>
        <p:txBody>
          <a:bodyPr wrap="square">
            <a:spAutoFit/>
          </a:bodyPr>
          <a:lstStyle/>
          <a:p>
            <a:pPr algn="just">
              <a:lnSpc>
                <a:spcPct val="200000"/>
              </a:lnSpc>
            </a:pPr>
            <a:r>
              <a:rPr lang="en-US" sz="1600" dirty="0">
                <a:solidFill>
                  <a:schemeClr val="accent6">
                    <a:lumMod val="50000"/>
                  </a:schemeClr>
                </a:solidFill>
                <a:latin typeface="Alexandria Black" pitchFamily="2" charset="-78"/>
                <a:cs typeface="Alexandria Black" pitchFamily="2" charset="-78"/>
              </a:rPr>
              <a:t>Step 1: De-escalate</a:t>
            </a:r>
            <a:endParaRPr lang="ar-SA" sz="1600" dirty="0">
              <a:solidFill>
                <a:schemeClr val="accent6">
                  <a:lumMod val="50000"/>
                </a:schemeClr>
              </a:solidFill>
              <a:latin typeface="Alexandria Black" pitchFamily="2" charset="-78"/>
              <a:cs typeface="Alexandria Black" pitchFamily="2" charset="-78"/>
            </a:endParaRP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Take a break, if necessary, especially if emotions are high. Stopping for a few minutes can give everyone a chance to process their emotions and allow physiological fight-or-flight responses to diminish.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Call for a break—to get a drink of water, use the restroom, or get some fresh air—and allow everyone to come back to the conversation with clearer heads.</a:t>
            </a:r>
          </a:p>
        </p:txBody>
      </p:sp>
      <p:sp>
        <p:nvSpPr>
          <p:cNvPr id="4" name="Rectangle: Rounded Corners 3">
            <a:extLst>
              <a:ext uri="{FF2B5EF4-FFF2-40B4-BE49-F238E27FC236}">
                <a16:creationId xmlns:a16="http://schemas.microsoft.com/office/drawing/2014/main" id="{75F4DA40-5759-D6E7-A64A-5BC3AFA8904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6AE7413-8266-7DC6-8E08-221BFE5360D4}"/>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7AAB332B-A657-DD87-DC56-AC464994A32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1058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60804-B2F5-C66E-9255-D5DE2F1707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EA273A-EFD9-9EF1-55C5-049050465D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878179-3853-864F-369D-809A0DCB6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B514576-BCDC-CF6E-3E2F-857857FBE96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41CCEFC6-B935-D8CA-3897-E5B0C2A067A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B330F4-AB83-7FD3-F5B1-6F44C8717EA2}"/>
              </a:ext>
            </a:extLst>
          </p:cNvPr>
          <p:cNvSpPr/>
          <p:nvPr/>
        </p:nvSpPr>
        <p:spPr>
          <a:xfrm>
            <a:off x="599767" y="2082620"/>
            <a:ext cx="10520517" cy="3784947"/>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Black" pitchFamily="2" charset="-78"/>
                <a:cs typeface="Alexandria Black" pitchFamily="2" charset="-78"/>
              </a:rPr>
              <a:t>Step 2: Redirect</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Bring the conversation back to the issue at hand. Intensified conversation (e.g., raised voices, unproductive criticisms or insults, etc.) is not the same as important communication—the intensity becomes what’s important instead of the source of the conflict.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Allow each party to explain their intent to dispel any assumptions. Conflict, after all, often arises from uncertainties; by helping to reduce or manage these uncertainties, you can reduce or manage the conflict they have sparked.</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Skip the blame and focus on the outcome. </a:t>
            </a:r>
          </a:p>
        </p:txBody>
      </p:sp>
      <p:sp>
        <p:nvSpPr>
          <p:cNvPr id="4" name="Rectangle: Rounded Corners 3">
            <a:extLst>
              <a:ext uri="{FF2B5EF4-FFF2-40B4-BE49-F238E27FC236}">
                <a16:creationId xmlns:a16="http://schemas.microsoft.com/office/drawing/2014/main" id="{53BF8E4B-537C-5287-E484-E09BE3C030D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F6DD22C-BC23-E4DD-CCF7-8C890731339C}"/>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F5744205-AA07-79FF-A9B2-E67A1D4E22F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9377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18E75-2C27-AAD0-DD23-D1A69F65F6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7A6A-DDCC-12E6-3971-F27FA6FF68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ABD2A2-A251-37FA-E075-F37E022483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AFA9398-367A-616C-A788-1F72BCD7D84D}"/>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DB7FB4DB-94E9-C8E1-9B26-786D33749B2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EF80E6B-656E-0175-55CC-08C7247742F6}"/>
              </a:ext>
            </a:extLst>
          </p:cNvPr>
          <p:cNvSpPr/>
          <p:nvPr/>
        </p:nvSpPr>
        <p:spPr>
          <a:xfrm>
            <a:off x="599767" y="2082620"/>
            <a:ext cx="10520517" cy="3784947"/>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Black" pitchFamily="2" charset="-78"/>
                <a:cs typeface="Alexandria Black" pitchFamily="2" charset="-78"/>
              </a:rPr>
              <a:t>Step 2: Redirect</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Clearly communicate that your goal is to resolve the conflict in a way that allows the entire team to move forward together to accomplish the project objective. In conflict, people frequently get hung up on the idea of assigning blame.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Make it clear what the consequences are, if any; this will reduce uncertainty and allow those involved to move forward in the resolution process. Then, work on the outcome with input from all parties, which should focus on compensating for any problems or issues that have affected the project and putting mechanisms in place to attempt to prevent the issue from occurring again.</a:t>
            </a:r>
          </a:p>
        </p:txBody>
      </p:sp>
      <p:sp>
        <p:nvSpPr>
          <p:cNvPr id="4" name="Rectangle: Rounded Corners 3">
            <a:extLst>
              <a:ext uri="{FF2B5EF4-FFF2-40B4-BE49-F238E27FC236}">
                <a16:creationId xmlns:a16="http://schemas.microsoft.com/office/drawing/2014/main" id="{5E5D1A0C-B5F6-2490-F2DC-53444CE0F18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9AFBB8-87FA-1E04-8301-848C049D8EE1}"/>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02AAB777-1070-25A1-7E8E-308588A1F4E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9658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42A9B-385E-1F58-1EA2-90EE67A96A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176475-F856-F9A7-C207-C4FA29648B7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59E12F-79F2-5DDF-C621-0429E3CE2B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D852C5A-83A3-77DF-941F-A0CF49B0C8A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E6FB1B68-B48C-A733-3F05-650DA97FC19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FF38DF5-3388-2AEE-1EFE-BE10599EF14F}"/>
              </a:ext>
            </a:extLst>
          </p:cNvPr>
          <p:cNvSpPr/>
          <p:nvPr/>
        </p:nvSpPr>
        <p:spPr>
          <a:xfrm>
            <a:off x="599767" y="2082620"/>
            <a:ext cx="10520517" cy="3888821"/>
          </a:xfrm>
          <a:prstGeom prst="rect">
            <a:avLst/>
          </a:prstGeom>
        </p:spPr>
        <p:txBody>
          <a:bodyPr wrap="square">
            <a:spAutoFit/>
          </a:bodyPr>
          <a:lstStyle/>
          <a:p>
            <a:pPr algn="just">
              <a:lnSpc>
                <a:spcPct val="200000"/>
              </a:lnSpc>
            </a:pPr>
            <a:r>
              <a:rPr lang="en-US" dirty="0">
                <a:solidFill>
                  <a:schemeClr val="accent6">
                    <a:lumMod val="50000"/>
                  </a:schemeClr>
                </a:solidFill>
                <a:latin typeface="Alexandria Black" pitchFamily="2" charset="-78"/>
                <a:cs typeface="Alexandria Black" pitchFamily="2" charset="-78"/>
              </a:rPr>
              <a:t>Step 3: Exit</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Once a resolution has been found, make sure both parties accept it.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Give each of them an opportunity to communicate any additional thoughts or concerns so that you can be sure the conflict is truly resolved.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the situation has impacted the project, make the necessary updates to the project plan, schedule, or other project documents. If appropriate, add it to your lessons learned document as well. </a:t>
            </a:r>
          </a:p>
        </p:txBody>
      </p:sp>
      <p:sp>
        <p:nvSpPr>
          <p:cNvPr id="4" name="Rectangle: Rounded Corners 3">
            <a:extLst>
              <a:ext uri="{FF2B5EF4-FFF2-40B4-BE49-F238E27FC236}">
                <a16:creationId xmlns:a16="http://schemas.microsoft.com/office/drawing/2014/main" id="{7EE55203-0BBB-F617-C301-729F19BA608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F61AF3D-A60F-B81C-6A40-48F95BC35BE7}"/>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ABA61603-075B-868A-5001-C8A17105151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3071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D7AAD-49E6-A234-A798-5CA7A73F4B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5AB653-EE09-583A-1D11-79567023B2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050972-1270-C45B-7B35-FE9BA1C627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2AE5BE8-051D-F1C8-4A29-550A4083C80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F7FD0507-9E9C-7C9E-5B5F-3A2AB474F24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D9F1D1E-1737-BAC2-DC00-B04B047897E7}"/>
              </a:ext>
            </a:extLst>
          </p:cNvPr>
          <p:cNvSpPr/>
          <p:nvPr/>
        </p:nvSpPr>
        <p:spPr>
          <a:xfrm>
            <a:off x="599767" y="2082620"/>
            <a:ext cx="10520517" cy="4442819"/>
          </a:xfrm>
          <a:prstGeom prst="rect">
            <a:avLst/>
          </a:prstGeom>
        </p:spPr>
        <p:txBody>
          <a:bodyPr wrap="square">
            <a:spAutoFit/>
          </a:bodyPr>
          <a:lstStyle/>
          <a:p>
            <a:pPr algn="just">
              <a:lnSpc>
                <a:spcPct val="200000"/>
              </a:lnSpc>
            </a:pPr>
            <a:r>
              <a:rPr lang="en-US" dirty="0">
                <a:solidFill>
                  <a:schemeClr val="accent6">
                    <a:lumMod val="50000"/>
                  </a:schemeClr>
                </a:solidFill>
                <a:latin typeface="Alexandria Black" pitchFamily="2" charset="-78"/>
                <a:cs typeface="Alexandria Black" pitchFamily="2" charset="-78"/>
              </a:rPr>
              <a:t>Step 3: Exit</a:t>
            </a:r>
            <a:endParaRPr lang="ar-SA" dirty="0">
              <a:solidFill>
                <a:schemeClr val="accent6">
                  <a:lumMod val="50000"/>
                </a:schemeClr>
              </a:solidFill>
              <a:latin typeface="Alexandria Black" pitchFamily="2" charset="-78"/>
              <a:cs typeface="Alexandria Black" pitchFamily="2" charset="-78"/>
            </a:endParaRP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you are unable to come to a satisfactory resolution, ask the involved parties to table the issue for now. This allows you to step back from the conflict and consider more potential solutions. You may want to call upon additional resources such as functional managers, subject matter experts, human resources personnel, the client or sponsor, or other stakeholders for input on the best way to resolve the issue. Be sure to set a time to reconvene so that everyone has a clear expectation about when the issue will be addressed again. </a:t>
            </a:r>
          </a:p>
        </p:txBody>
      </p:sp>
      <p:sp>
        <p:nvSpPr>
          <p:cNvPr id="4" name="Rectangle: Rounded Corners 3">
            <a:extLst>
              <a:ext uri="{FF2B5EF4-FFF2-40B4-BE49-F238E27FC236}">
                <a16:creationId xmlns:a16="http://schemas.microsoft.com/office/drawing/2014/main" id="{8FB189F0-FDE9-3AC2-30CC-D79CAC0A19A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82BE409-5329-CD50-0785-5A656E4C276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Conflict within the Project Team</a:t>
            </a:r>
          </a:p>
        </p:txBody>
      </p:sp>
      <p:sp>
        <p:nvSpPr>
          <p:cNvPr id="7" name="TextBox 6">
            <a:extLst>
              <a:ext uri="{FF2B5EF4-FFF2-40B4-BE49-F238E27FC236}">
                <a16:creationId xmlns:a16="http://schemas.microsoft.com/office/drawing/2014/main" id="{A37CB530-EFFE-FA9F-1170-36DFFFDB31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0257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4DC74-665E-1F38-FE50-F072DC0F62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A55126-6F81-6AD5-5CAD-A851C8CAA7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4446D6C-F762-F965-AC50-25AE2AFAE0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2386E41-AA04-8023-82BC-C0824B3E693A}"/>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56328EAF-638B-4208-643B-B71CA7CBE57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4FBDEC4-ADB6-EA26-1AEA-73626EBC008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EC3232C4-2D59-0A15-24E1-F9C2A621DE6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Picture 7">
            <a:extLst>
              <a:ext uri="{FF2B5EF4-FFF2-40B4-BE49-F238E27FC236}">
                <a16:creationId xmlns:a16="http://schemas.microsoft.com/office/drawing/2014/main" id="{403B65F5-87F8-C0A0-5D0F-79B487DEB205}"/>
              </a:ext>
            </a:extLst>
          </p:cNvPr>
          <p:cNvPicPr>
            <a:picLocks noChangeAspect="1"/>
          </p:cNvPicPr>
          <p:nvPr/>
        </p:nvPicPr>
        <p:blipFill>
          <a:blip r:embed="rId3"/>
          <a:stretch>
            <a:fillRect/>
          </a:stretch>
        </p:blipFill>
        <p:spPr>
          <a:xfrm>
            <a:off x="3185653" y="1992318"/>
            <a:ext cx="5683044" cy="4849239"/>
          </a:xfrm>
          <a:prstGeom prst="rect">
            <a:avLst/>
          </a:prstGeom>
        </p:spPr>
      </p:pic>
    </p:spTree>
    <p:extLst>
      <p:ext uri="{BB962C8B-B14F-4D97-AF65-F5344CB8AC3E}">
        <p14:creationId xmlns:p14="http://schemas.microsoft.com/office/powerpoint/2010/main" val="23681967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173AE-0BED-F4D0-DCDA-6B0B20EA53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B07E66-827D-2C5D-2798-39D42B9D01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BE30B7-26C9-59C4-D90D-1FAD13A26F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C824F83-A6E6-AAD6-7F1E-8039897029D4}"/>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4545FCE5-722E-4D1D-7E95-D2EDB2FDAE4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35A6D7B-252B-DE4B-A788-49A65EF581C0}"/>
              </a:ext>
            </a:extLst>
          </p:cNvPr>
          <p:cNvSpPr/>
          <p:nvPr/>
        </p:nvSpPr>
        <p:spPr>
          <a:xfrm>
            <a:off x="599767" y="2082620"/>
            <a:ext cx="10520517" cy="4113370"/>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Managing conflict within the project team involves direct conflict management approaches and skilled communication.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goal is to preserve team cohesion and come to an agreement on the best way to resolve the conflict so that the team can move forward in achieving the project objectives.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However, conflict outside the project team can materialize in very different ways that may require different approaches.</a:t>
            </a:r>
          </a:p>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Here are three common scenarios where you must work through conflict with stakeholders outside of the project team:</a:t>
            </a:r>
          </a:p>
          <a:p>
            <a:pPr marL="800100" lvl="1" indent="-342900" algn="just">
              <a:lnSpc>
                <a:spcPct val="150000"/>
              </a:lnSpc>
              <a:buFont typeface="+mj-lt"/>
              <a:buAutoNum type="arabicPeriod"/>
            </a:pPr>
            <a:r>
              <a:rPr lang="en-US" sz="1600" dirty="0">
                <a:latin typeface="Alexandria Light" pitchFamily="2" charset="-78"/>
                <a:cs typeface="Alexandria Light" pitchFamily="2" charset="-78"/>
              </a:rPr>
              <a:t>Working with stakeholders who are resistant to the project.</a:t>
            </a:r>
          </a:p>
          <a:p>
            <a:pPr marL="800100" lvl="1" indent="-342900" algn="just">
              <a:lnSpc>
                <a:spcPct val="150000"/>
              </a:lnSpc>
              <a:buFont typeface="+mj-lt"/>
              <a:buAutoNum type="arabicPeriod"/>
            </a:pPr>
            <a:r>
              <a:rPr lang="en-US" sz="1600" dirty="0">
                <a:latin typeface="Alexandria Light" pitchFamily="2" charset="-78"/>
                <a:cs typeface="Alexandria Light" pitchFamily="2" charset="-78"/>
              </a:rPr>
              <a:t>Communicating project setbacks to stakeholders.</a:t>
            </a:r>
          </a:p>
          <a:p>
            <a:pPr marL="800100" lvl="1" indent="-342900" algn="just">
              <a:lnSpc>
                <a:spcPct val="150000"/>
              </a:lnSpc>
              <a:buFont typeface="+mj-lt"/>
              <a:buAutoNum type="arabicPeriod"/>
            </a:pPr>
            <a:r>
              <a:rPr lang="en-US" sz="1600" dirty="0">
                <a:latin typeface="Alexandria Light" pitchFamily="2" charset="-78"/>
                <a:cs typeface="Alexandria Light" pitchFamily="2" charset="-78"/>
              </a:rPr>
              <a:t>Handling conflict between project stakeholders.</a:t>
            </a:r>
          </a:p>
        </p:txBody>
      </p:sp>
      <p:sp>
        <p:nvSpPr>
          <p:cNvPr id="4" name="Rectangle: Rounded Corners 3">
            <a:extLst>
              <a:ext uri="{FF2B5EF4-FFF2-40B4-BE49-F238E27FC236}">
                <a16:creationId xmlns:a16="http://schemas.microsoft.com/office/drawing/2014/main" id="{6D3130D4-F2C4-C5A0-5CAE-F597E95EAFC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B236E31-5799-BB44-5A87-F1F9090E6C75}"/>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10C54344-13E7-5CA1-9648-6F97EBABF9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56326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B1AEB-BECC-348D-026D-E304B2E823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A6D6BF-0C61-7DE3-06C6-64D4B6131C0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58F52EB-8EF0-C967-E8D1-F3F2929462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331BED-E1D7-DB24-55B0-9D3B77FDF7AE}"/>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4C961627-9986-531F-5D7B-849F6ED7FAD4}"/>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7A496C5-901E-F266-934D-C7975F050BB7}"/>
              </a:ext>
            </a:extLst>
          </p:cNvPr>
          <p:cNvSpPr/>
          <p:nvPr/>
        </p:nvSpPr>
        <p:spPr>
          <a:xfrm>
            <a:off x="599767" y="2082620"/>
            <a:ext cx="10520517" cy="367793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Once you identify stakeholders who may be resistant to your project, the following recommendations may help minimize their resistance, reduce the likelihood of conflict or its intensity when it arises, and even move them toward being more supportive of the project.</a:t>
            </a:r>
          </a:p>
          <a:p>
            <a:pPr marL="342900" indent="-342900" algn="just">
              <a:lnSpc>
                <a:spcPct val="200000"/>
              </a:lnSpc>
              <a:buFont typeface="+mj-lt"/>
              <a:buAutoNum type="arabicPeriod"/>
            </a:pPr>
            <a:r>
              <a:rPr lang="en-US" sz="1700" b="1" dirty="0">
                <a:solidFill>
                  <a:srgbClr val="002060"/>
                </a:solidFill>
                <a:latin typeface="Alexandria Black" pitchFamily="2" charset="-78"/>
                <a:cs typeface="Alexandria Black" pitchFamily="2" charset="-78"/>
              </a:rPr>
              <a:t>Communicate early and frequently</a:t>
            </a:r>
            <a:r>
              <a:rPr lang="en-US" sz="1700" dirty="0">
                <a:latin typeface="Alexandria Light" pitchFamily="2" charset="-78"/>
                <a:cs typeface="Alexandria Light" pitchFamily="2" charset="-78"/>
              </a:rPr>
              <a:t>. Keep resistant stakeholders in the loop. This can help build trust by demonstrating that you understand and respect their interest and/or impact on the project, and want to engage with them despite their disposition toward the project. Build these communications into your project communications management plan.</a:t>
            </a:r>
          </a:p>
        </p:txBody>
      </p:sp>
      <p:sp>
        <p:nvSpPr>
          <p:cNvPr id="4" name="Rectangle: Rounded Corners 3">
            <a:extLst>
              <a:ext uri="{FF2B5EF4-FFF2-40B4-BE49-F238E27FC236}">
                <a16:creationId xmlns:a16="http://schemas.microsoft.com/office/drawing/2014/main" id="{2CAB2771-6E63-C66C-9DEF-93F458EAD49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6734CF8-6C43-09FF-2EB1-AE7E336C64E5}"/>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When Stakeholders Do Not Support the Project</a:t>
            </a:r>
          </a:p>
        </p:txBody>
      </p:sp>
      <p:sp>
        <p:nvSpPr>
          <p:cNvPr id="7" name="TextBox 6">
            <a:extLst>
              <a:ext uri="{FF2B5EF4-FFF2-40B4-BE49-F238E27FC236}">
                <a16:creationId xmlns:a16="http://schemas.microsoft.com/office/drawing/2014/main" id="{0F97E4C9-81A3-8675-9065-7798AC347A4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2883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71025-92C1-345D-30A6-3BFCDA4E02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0ED9FC-8BA4-D763-59EF-21AD8BC254D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D59CD5-B45D-B701-41B4-7FF36DD37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E70CACC-214B-6BF8-2235-504BC97A1F70}"/>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DC2E005F-4BE4-5F7F-E749-8CFABDBA9AA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D865B4B-0514-410A-B165-D71DEAF2F245}"/>
              </a:ext>
            </a:extLst>
          </p:cNvPr>
          <p:cNvSpPr/>
          <p:nvPr/>
        </p:nvSpPr>
        <p:spPr>
          <a:xfrm>
            <a:off x="599767" y="2082620"/>
            <a:ext cx="10520517" cy="4513480"/>
          </a:xfrm>
          <a:prstGeom prst="rect">
            <a:avLst/>
          </a:prstGeom>
        </p:spPr>
        <p:txBody>
          <a:bodyPr wrap="square">
            <a:spAutoFit/>
          </a:bodyPr>
          <a:lstStyle/>
          <a:p>
            <a:pPr marL="342900" indent="-342900" algn="just">
              <a:lnSpc>
                <a:spcPct val="200000"/>
              </a:lnSpc>
              <a:buFont typeface="+mj-lt"/>
              <a:buAutoNum type="arabicPeriod" startAt="2"/>
            </a:pPr>
            <a:r>
              <a:rPr lang="en-US" sz="1700" b="1" dirty="0">
                <a:solidFill>
                  <a:srgbClr val="002060"/>
                </a:solidFill>
                <a:latin typeface="Alexandria Black" pitchFamily="2" charset="-78"/>
                <a:cs typeface="Alexandria Black" pitchFamily="2" charset="-78"/>
              </a:rPr>
              <a:t>Seek feedback regularly</a:t>
            </a:r>
            <a:r>
              <a:rPr lang="en-US" sz="1600" dirty="0">
                <a:latin typeface="Alexandria Light" pitchFamily="2" charset="-78"/>
                <a:cs typeface="Alexandria Light" pitchFamily="2" charset="-78"/>
              </a:rPr>
              <a:t>. Check in with these stakeholders either with a set frequency (e.g. monthly) or at project milestones. Encourage honest feedback, and provide direct responses to their concerns to the greatest extent possible. Don’t forget to refer back to your stakeholder analysis and project communications management plan when communicating with stakeholders.</a:t>
            </a:r>
          </a:p>
          <a:p>
            <a:pPr marL="342900" indent="-342900" algn="just">
              <a:lnSpc>
                <a:spcPct val="200000"/>
              </a:lnSpc>
              <a:buFont typeface="+mj-lt"/>
              <a:buAutoNum type="arabicPeriod" startAt="2"/>
            </a:pPr>
            <a:r>
              <a:rPr lang="en-US" sz="1700" b="1" dirty="0">
                <a:solidFill>
                  <a:srgbClr val="002060"/>
                </a:solidFill>
                <a:latin typeface="Alexandria Black" pitchFamily="2" charset="-78"/>
                <a:cs typeface="Alexandria Black" pitchFamily="2" charset="-78"/>
              </a:rPr>
              <a:t>Get the stakeholder involved</a:t>
            </a:r>
            <a:r>
              <a:rPr lang="en-US" sz="1600" dirty="0">
                <a:latin typeface="Alexandria Light" pitchFamily="2" charset="-78"/>
                <a:cs typeface="Alexandria Light" pitchFamily="2" charset="-78"/>
              </a:rPr>
              <a:t>. If the stakeholder is particularly resistant, or if you are not successfully able to address their concerns on your own, engage them in working with you toward a solution. Get their input on what it will take to reduce or resolve their resistance to the project, and then ask them to help in putting that solution into practice</a:t>
            </a:r>
          </a:p>
          <a:p>
            <a:pPr algn="ctr">
              <a:lnSpc>
                <a:spcPct val="200000"/>
              </a:lnSpc>
            </a:pPr>
            <a:r>
              <a:rPr lang="en-US" sz="1600" b="1" dirty="0">
                <a:solidFill>
                  <a:schemeClr val="accent6">
                    <a:lumMod val="50000"/>
                  </a:schemeClr>
                </a:solidFill>
                <a:latin typeface="Alexandria Light" pitchFamily="2" charset="-78"/>
                <a:cs typeface="Alexandria Light" pitchFamily="2" charset="-78"/>
              </a:rPr>
              <a:t>Give these strategies a try, and make the necessary adjustments when needed.</a:t>
            </a:r>
          </a:p>
        </p:txBody>
      </p:sp>
      <p:sp>
        <p:nvSpPr>
          <p:cNvPr id="4" name="Rectangle: Rounded Corners 3">
            <a:extLst>
              <a:ext uri="{FF2B5EF4-FFF2-40B4-BE49-F238E27FC236}">
                <a16:creationId xmlns:a16="http://schemas.microsoft.com/office/drawing/2014/main" id="{5B67AD70-2C3E-0152-8505-E2D8431339E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EEB0117-74AB-3CC7-CAA1-B6632A31D880}"/>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When Stakeholders Do Not Support the Project</a:t>
            </a:r>
          </a:p>
        </p:txBody>
      </p:sp>
      <p:sp>
        <p:nvSpPr>
          <p:cNvPr id="7" name="TextBox 6">
            <a:extLst>
              <a:ext uri="{FF2B5EF4-FFF2-40B4-BE49-F238E27FC236}">
                <a16:creationId xmlns:a16="http://schemas.microsoft.com/office/drawing/2014/main" id="{7A4D3C54-157F-1826-709D-EA57C178135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6735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14460-6968-4281-C665-BB15939AC7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BE8876-2FAD-911C-464B-DC37550E3FD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8B21DC-7946-6433-D1CB-CB1DB596ED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FCDF95-D1B7-5190-885F-D95D78D408CB}"/>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9303E02F-5123-0EC6-9F25-94A510E91ED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9CC0832-E692-2533-9C19-E0F1F821D15B}"/>
              </a:ext>
            </a:extLst>
          </p:cNvPr>
          <p:cNvSpPr/>
          <p:nvPr/>
        </p:nvSpPr>
        <p:spPr>
          <a:xfrm>
            <a:off x="599767" y="2082620"/>
            <a:ext cx="1052051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conflict occurs between stakeholders, address it early to prevent it from escalating and putting the project at risk. Communication approaches such as the five-step technique for managing conversations outlined in Chapter 6, or the more basic three-step approach to addressing conflict noted earlier in this chapter may be sufficient to mitigate the conflict.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However, because project managers and team members have no functional authority over most stakeholders, seeking support from other organizational resources such as project leadership, senior management, or human resources may be necessary.</a:t>
            </a:r>
          </a:p>
        </p:txBody>
      </p:sp>
      <p:sp>
        <p:nvSpPr>
          <p:cNvPr id="4" name="Rectangle: Rounded Corners 3">
            <a:extLst>
              <a:ext uri="{FF2B5EF4-FFF2-40B4-BE49-F238E27FC236}">
                <a16:creationId xmlns:a16="http://schemas.microsoft.com/office/drawing/2014/main" id="{337AA55F-4EE1-B870-5B31-D7A1984E12F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EC58BB-BD1F-72E6-5101-281CCEC0D1BE}"/>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C02D7F08-2B54-E8C2-F8CD-1BF5EC1042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95609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ED145-1EF8-71B8-1E69-C7FFD9E62D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EFF660-3194-4F09-A895-564CF13F95B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C03388-99AB-760F-C973-D77F02497F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C0EF53-F774-0456-C635-ED9A4BBEE72E}"/>
              </a:ext>
            </a:extLst>
          </p:cNvPr>
          <p:cNvSpPr/>
          <p:nvPr/>
        </p:nvSpPr>
        <p:spPr>
          <a:xfrm>
            <a:off x="496488" y="634335"/>
            <a:ext cx="9198117"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3" name="Rectangle: Rounded Corners 2">
            <a:extLst>
              <a:ext uri="{FF2B5EF4-FFF2-40B4-BE49-F238E27FC236}">
                <a16:creationId xmlns:a16="http://schemas.microsoft.com/office/drawing/2014/main" id="{42A44428-D6B6-0009-A49A-14936A58B67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5D97903-8DC7-2A04-A592-17674E750D12}"/>
              </a:ext>
            </a:extLst>
          </p:cNvPr>
          <p:cNvSpPr/>
          <p:nvPr/>
        </p:nvSpPr>
        <p:spPr>
          <a:xfrm>
            <a:off x="599767" y="2082620"/>
            <a:ext cx="1052051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any given project, there’s a good chance something will not go according to plan.</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Sometimes, these are identified risks that materialize, and sometimes they are unexpected.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No matter what the issue, conflict can result. Using effective communication strategies like those discussed in this chapter can have a major impact on how the conflict affects the project and on your reputation and effectiveness as a project manager.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Remember: It’s not about whether things go wrong; it’s about how you handle them when they do</a:t>
            </a:r>
          </a:p>
        </p:txBody>
      </p:sp>
      <p:sp>
        <p:nvSpPr>
          <p:cNvPr id="4" name="Rectangle: Rounded Corners 3">
            <a:extLst>
              <a:ext uri="{FF2B5EF4-FFF2-40B4-BE49-F238E27FC236}">
                <a16:creationId xmlns:a16="http://schemas.microsoft.com/office/drawing/2014/main" id="{D72862B8-B2DA-B996-F55F-04FD9831181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58D0868-11FB-4F52-7D77-B5EF096BD97B}"/>
              </a:ext>
            </a:extLst>
          </p:cNvPr>
          <p:cNvSpPr/>
          <p:nvPr/>
        </p:nvSpPr>
        <p:spPr>
          <a:xfrm>
            <a:off x="621650" y="1467151"/>
            <a:ext cx="10520517" cy="400110"/>
          </a:xfrm>
          <a:prstGeom prst="rect">
            <a:avLst/>
          </a:prstGeom>
        </p:spPr>
        <p:txBody>
          <a:bodyPr wrap="square">
            <a:spAutoFit/>
          </a:bodyPr>
          <a:lstStyle/>
          <a:p>
            <a:pPr algn="ctr"/>
            <a:r>
              <a:rPr lang="en-US" sz="2000" b="1" dirty="0">
                <a:solidFill>
                  <a:srgbClr val="FF000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11883590-C853-E2B4-0B4E-112ECF5ED37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42213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3DFC2-AEFD-2052-989D-E385C11B14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DBC85-E369-1041-D019-5C1B60740C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BAC2C2-3AA8-4AEC-3330-B96C2FF23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304C065-67E3-1F1E-1D33-0C48ADA288A1}"/>
              </a:ext>
            </a:extLst>
          </p:cNvPr>
          <p:cNvSpPr/>
          <p:nvPr/>
        </p:nvSpPr>
        <p:spPr>
          <a:xfrm>
            <a:off x="496488" y="634335"/>
            <a:ext cx="9404595"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1E4B5562-57AF-95F3-CFD8-1496A440FB0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78EE448-AF96-1407-DB03-E4A07381CDC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Managing Conflict with Stakeholders Outside the Project</a:t>
            </a:r>
          </a:p>
        </p:txBody>
      </p:sp>
      <p:sp>
        <p:nvSpPr>
          <p:cNvPr id="7" name="TextBox 6">
            <a:extLst>
              <a:ext uri="{FF2B5EF4-FFF2-40B4-BE49-F238E27FC236}">
                <a16:creationId xmlns:a16="http://schemas.microsoft.com/office/drawing/2014/main" id="{1D01B890-07BD-B30B-3E8F-EB62D50883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8">
            <a:extLst>
              <a:ext uri="{FF2B5EF4-FFF2-40B4-BE49-F238E27FC236}">
                <a16:creationId xmlns:a16="http://schemas.microsoft.com/office/drawing/2014/main" id="{85CE4150-2CEB-66DC-E838-74661CBF4345}"/>
              </a:ext>
            </a:extLst>
          </p:cNvPr>
          <p:cNvPicPr>
            <a:picLocks noChangeAspect="1"/>
          </p:cNvPicPr>
          <p:nvPr/>
        </p:nvPicPr>
        <p:blipFill>
          <a:blip r:embed="rId3"/>
          <a:stretch>
            <a:fillRect/>
          </a:stretch>
        </p:blipFill>
        <p:spPr>
          <a:xfrm>
            <a:off x="1851715" y="2042652"/>
            <a:ext cx="8252280" cy="390580"/>
          </a:xfrm>
          <a:prstGeom prst="rect">
            <a:avLst/>
          </a:prstGeom>
        </p:spPr>
      </p:pic>
      <p:pic>
        <p:nvPicPr>
          <p:cNvPr id="11" name="Picture 10">
            <a:extLst>
              <a:ext uri="{FF2B5EF4-FFF2-40B4-BE49-F238E27FC236}">
                <a16:creationId xmlns:a16="http://schemas.microsoft.com/office/drawing/2014/main" id="{864F0918-6CD7-6954-5B21-40177946EC1E}"/>
              </a:ext>
            </a:extLst>
          </p:cNvPr>
          <p:cNvPicPr>
            <a:picLocks noChangeAspect="1"/>
          </p:cNvPicPr>
          <p:nvPr/>
        </p:nvPicPr>
        <p:blipFill>
          <a:blip r:embed="rId4"/>
          <a:stretch>
            <a:fillRect/>
          </a:stretch>
        </p:blipFill>
        <p:spPr>
          <a:xfrm>
            <a:off x="1806561" y="2351423"/>
            <a:ext cx="8297433" cy="4563112"/>
          </a:xfrm>
          <a:prstGeom prst="rect">
            <a:avLst/>
          </a:prstGeom>
        </p:spPr>
      </p:pic>
    </p:spTree>
    <p:extLst>
      <p:ext uri="{BB962C8B-B14F-4D97-AF65-F5344CB8AC3E}">
        <p14:creationId xmlns:p14="http://schemas.microsoft.com/office/powerpoint/2010/main" val="3576142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00A70-D5BB-928F-E749-5D0DD50CA2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D1E21-25CB-2754-6892-0927CA6561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7B8C11-34C6-14DF-9310-FE5200BD6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0B1990-D27C-5C4C-76AF-09F204AE8793}"/>
              </a:ext>
            </a:extLst>
          </p:cNvPr>
          <p:cNvSpPr/>
          <p:nvPr/>
        </p:nvSpPr>
        <p:spPr>
          <a:xfrm>
            <a:off x="496489" y="634335"/>
            <a:ext cx="8539356"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C0F06780-4CC6-7890-2B82-4480283B485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B7436F-DE85-6D76-C9EF-560EE6C72F9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FA2EBBCB-73EC-5C06-CFB1-32965D90D16D}"/>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D1CBCDA-CE79-C8DF-13E6-5A9F9B36A20D}"/>
              </a:ext>
            </a:extLst>
          </p:cNvPr>
          <p:cNvSpPr/>
          <p:nvPr/>
        </p:nvSpPr>
        <p:spPr>
          <a:xfrm>
            <a:off x="777600" y="2176858"/>
            <a:ext cx="10411706"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Since projects are done by people, conflict is likely to occur. This is where your communication skills are most needed to manage conflict effectively within the project team and among stakeholders outside the team. There are two sources of conflict: </a:t>
            </a:r>
            <a:r>
              <a:rPr lang="en-US" b="1" dirty="0">
                <a:solidFill>
                  <a:schemeClr val="accent6">
                    <a:lumMod val="50000"/>
                  </a:schemeClr>
                </a:solidFill>
                <a:latin typeface="Alexandria Light" pitchFamily="2" charset="-78"/>
                <a:cs typeface="Alexandria Light" pitchFamily="2" charset="-78"/>
              </a:rPr>
              <a:t>interpersonal conflict </a:t>
            </a:r>
            <a:r>
              <a:rPr lang="en-US" dirty="0">
                <a:latin typeface="Alexandria Light" pitchFamily="2" charset="-78"/>
                <a:cs typeface="Alexandria Light" pitchFamily="2" charset="-78"/>
              </a:rPr>
              <a:t>(relational conflict) and </a:t>
            </a:r>
            <a:r>
              <a:rPr lang="en-US" b="1" dirty="0">
                <a:solidFill>
                  <a:schemeClr val="accent6">
                    <a:lumMod val="50000"/>
                  </a:schemeClr>
                </a:solidFill>
                <a:latin typeface="Alexandria Light" pitchFamily="2" charset="-78"/>
                <a:cs typeface="Alexandria Light" pitchFamily="2" charset="-78"/>
              </a:rPr>
              <a:t>task conflict </a:t>
            </a:r>
            <a:r>
              <a:rPr lang="en-US" dirty="0">
                <a:latin typeface="Alexandria Light" pitchFamily="2" charset="-78"/>
                <a:cs typeface="Alexandria Light" pitchFamily="2" charset="-78"/>
              </a:rPr>
              <a:t>(objective disagreements). Task conflict can be a good thing.</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Positive conflict </a:t>
            </a:r>
            <a:r>
              <a:rPr lang="en-US" dirty="0">
                <a:latin typeface="Alexandria Light" pitchFamily="2" charset="-78"/>
                <a:cs typeface="Alexandria Light" pitchFamily="2" charset="-78"/>
              </a:rPr>
              <a:t>can be the foundation for stronger relationships and greater results. Interpersonal conflict and unresolved task conflict, however, can have negative effects on the project and the team.</a:t>
            </a:r>
            <a:endParaRPr lang="en-US"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66078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F3E4D-916A-99C9-0E84-E63232A820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C4115A-1593-FB10-DCBB-4B620C5FEC8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D874DF-F3B8-2F3A-BF84-AAA1A1100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8AAC11-6E99-4AF9-29D8-9ADE81B67838}"/>
              </a:ext>
            </a:extLst>
          </p:cNvPr>
          <p:cNvSpPr/>
          <p:nvPr/>
        </p:nvSpPr>
        <p:spPr>
          <a:xfrm>
            <a:off x="496489" y="634335"/>
            <a:ext cx="8539356"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9D97CB8F-4330-D713-BA00-8D13F51E4C0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0A2A1E4-29B4-7AAD-F52C-BD847F85A39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9C04EC9B-F260-D1D3-5FB5-C82BE56C68A1}"/>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21BB9381-2F0B-8D14-B862-4E662D3CF16A}"/>
              </a:ext>
            </a:extLst>
          </p:cNvPr>
          <p:cNvSpPr/>
          <p:nvPr/>
        </p:nvSpPr>
        <p:spPr>
          <a:xfrm>
            <a:off x="777600" y="2176858"/>
            <a:ext cx="10411706" cy="388888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professionals handle and manage conflict through various communication strategies.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Handling conflict within the project team requires knowing when to intercede and how to address the situation when you do.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teams who can resolve conflict quickly and effectively are more cohesive and achieve greater results than those teams who let conflict go unresolved, hindering project and team success.</a:t>
            </a:r>
            <a:endParaRPr lang="en-US"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176659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5712A-7CFA-D68B-DC8B-D726B77BC4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869A51-1806-4EC2-2B0A-75B1D24984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186364-2C1B-35D3-0D53-A5EC5A7F7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22378D-E0FA-19F2-EDB6-A7342AECDAFD}"/>
              </a:ext>
            </a:extLst>
          </p:cNvPr>
          <p:cNvSpPr/>
          <p:nvPr/>
        </p:nvSpPr>
        <p:spPr>
          <a:xfrm>
            <a:off x="496489" y="634335"/>
            <a:ext cx="8539356" cy="461665"/>
          </a:xfrm>
          <a:prstGeom prst="rect">
            <a:avLst/>
          </a:prstGeom>
        </p:spPr>
        <p:txBody>
          <a:bodyPr wrap="square">
            <a:spAutoFit/>
          </a:bodyPr>
          <a:lstStyle/>
          <a:p>
            <a:r>
              <a:rPr lang="en-US" sz="2400" b="1" dirty="0">
                <a:solidFill>
                  <a:srgbClr val="00B0F0"/>
                </a:solidFill>
                <a:latin typeface="Alexandria" charset="0"/>
                <a:cs typeface="Alexandria" charset="0"/>
              </a:rPr>
              <a:t>Managing Conflict through Communication</a:t>
            </a:r>
          </a:p>
        </p:txBody>
      </p:sp>
      <p:sp>
        <p:nvSpPr>
          <p:cNvPr id="4" name="Rectangle: Rounded Corners 3">
            <a:extLst>
              <a:ext uri="{FF2B5EF4-FFF2-40B4-BE49-F238E27FC236}">
                <a16:creationId xmlns:a16="http://schemas.microsoft.com/office/drawing/2014/main" id="{06A590C7-BE07-50FC-699D-CF2CF831D97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4AA073B-0A8D-DF69-1465-68A7ADBB540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39A10C5A-D4BA-2F11-BA83-DADEE5CB842C}"/>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12DB066C-1471-60C9-5513-80ACC4BD4DA7}"/>
              </a:ext>
            </a:extLst>
          </p:cNvPr>
          <p:cNvSpPr/>
          <p:nvPr/>
        </p:nvSpPr>
        <p:spPr>
          <a:xfrm>
            <a:off x="777600" y="2176858"/>
            <a:ext cx="10411706" cy="472437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Conflict with stakeholders outside the project team can occur when stakeholders are </a:t>
            </a:r>
            <a:r>
              <a:rPr lang="en-US" sz="1700" b="1" dirty="0">
                <a:solidFill>
                  <a:schemeClr val="accent6">
                    <a:lumMod val="50000"/>
                  </a:schemeClr>
                </a:solidFill>
                <a:latin typeface="Alexandria Light" pitchFamily="2" charset="-78"/>
                <a:cs typeface="Alexandria Light" pitchFamily="2" charset="-78"/>
              </a:rPr>
              <a:t>unsupportive</a:t>
            </a:r>
            <a:r>
              <a:rPr lang="en-US" sz="1700" dirty="0">
                <a:latin typeface="Alexandria Light" pitchFamily="2" charset="-78"/>
                <a:cs typeface="Alexandria Light" pitchFamily="2" charset="-78"/>
              </a:rPr>
              <a:t> of the project, when you must communicate problems or delays in the project to the stakeholder, or when two different stakeholders have conflicting expectations or personalities. </a:t>
            </a:r>
          </a:p>
          <a:p>
            <a:pPr marL="342900" indent="-342900" algn="just">
              <a:lnSpc>
                <a:spcPct val="200000"/>
              </a:lnSpc>
              <a:buFont typeface="Arial" panose="020B0604020202020204" pitchFamily="34" charset="0"/>
              <a:buChar char="•"/>
            </a:pPr>
            <a:r>
              <a:rPr lang="en-US" sz="1700" dirty="0">
                <a:latin typeface="Alexandria Light" pitchFamily="2" charset="-78"/>
                <a:cs typeface="Alexandria Light" pitchFamily="2" charset="-78"/>
              </a:rPr>
              <a:t>Respond to these situations quickly, honestly, and with support from organizational resources when necessary.</a:t>
            </a:r>
          </a:p>
          <a:p>
            <a:pPr marL="342900" indent="-342900" algn="just">
              <a:lnSpc>
                <a:spcPct val="200000"/>
              </a:lnSpc>
              <a:buFont typeface="Arial" panose="020B0604020202020204" pitchFamily="34" charset="0"/>
              <a:buChar char="•"/>
            </a:pPr>
            <a:r>
              <a:rPr lang="en-US" sz="1700" b="1" dirty="0">
                <a:solidFill>
                  <a:srgbClr val="002060"/>
                </a:solidFill>
                <a:latin typeface="Alexandria Light" pitchFamily="2" charset="-78"/>
                <a:cs typeface="Alexandria Light" pitchFamily="2" charset="-78"/>
              </a:rPr>
              <a:t>When addressing conflict, you may find some strategies work, and other approaches need to be modified based on the situation and people involved. Make the necessary adjustments in your communications—with the goal of conflict resolution</a:t>
            </a:r>
          </a:p>
        </p:txBody>
      </p:sp>
    </p:spTree>
    <p:extLst>
      <p:ext uri="{BB962C8B-B14F-4D97-AF65-F5344CB8AC3E}">
        <p14:creationId xmlns:p14="http://schemas.microsoft.com/office/powerpoint/2010/main" val="384555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0E550C3-7260-4D63-96AD-BF29D956F87D}"/>
</file>

<file path=docProps/app.xml><?xml version="1.0" encoding="utf-8"?>
<Properties xmlns="http://schemas.openxmlformats.org/officeDocument/2006/extended-properties" xmlns:vt="http://schemas.openxmlformats.org/officeDocument/2006/docPropsVTypes">
  <TotalTime>5052</TotalTime>
  <Words>3302</Words>
  <Application>Microsoft Office PowerPoint</Application>
  <PresentationFormat>Widescreen</PresentationFormat>
  <Paragraphs>255</Paragraphs>
  <Slides>41</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Calibri Light</vt:lpstr>
      <vt:lpstr>Arial</vt:lpstr>
      <vt:lpstr>Alexandria Black</vt:lpstr>
      <vt:lpstr>Alexandria</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724</cp:revision>
  <dcterms:created xsi:type="dcterms:W3CDTF">2023-04-29T09:08:00Z</dcterms:created>
  <dcterms:modified xsi:type="dcterms:W3CDTF">2025-04-09T21:26:45Z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