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2"/>
  </p:notesMasterIdLst>
  <p:sldIdLst>
    <p:sldId id="337" r:id="rId5"/>
    <p:sldId id="426" r:id="rId6"/>
    <p:sldId id="344" r:id="rId7"/>
    <p:sldId id="387" r:id="rId8"/>
    <p:sldId id="388" r:id="rId9"/>
    <p:sldId id="389" r:id="rId10"/>
    <p:sldId id="390" r:id="rId11"/>
    <p:sldId id="391" r:id="rId12"/>
    <p:sldId id="434" r:id="rId13"/>
    <p:sldId id="392" r:id="rId14"/>
    <p:sldId id="393" r:id="rId15"/>
    <p:sldId id="394" r:id="rId16"/>
    <p:sldId id="427" r:id="rId17"/>
    <p:sldId id="396" r:id="rId18"/>
    <p:sldId id="397" r:id="rId19"/>
    <p:sldId id="398" r:id="rId20"/>
    <p:sldId id="399" r:id="rId21"/>
    <p:sldId id="400" r:id="rId22"/>
    <p:sldId id="401" r:id="rId23"/>
    <p:sldId id="402" r:id="rId24"/>
    <p:sldId id="403" r:id="rId25"/>
    <p:sldId id="404" r:id="rId26"/>
    <p:sldId id="405" r:id="rId27"/>
    <p:sldId id="406" r:id="rId28"/>
    <p:sldId id="408" r:id="rId29"/>
    <p:sldId id="410" r:id="rId30"/>
    <p:sldId id="409" r:id="rId31"/>
    <p:sldId id="411" r:id="rId32"/>
    <p:sldId id="431" r:id="rId33"/>
    <p:sldId id="412" r:id="rId34"/>
    <p:sldId id="413" r:id="rId35"/>
    <p:sldId id="415" r:id="rId36"/>
    <p:sldId id="414" r:id="rId37"/>
    <p:sldId id="429" r:id="rId38"/>
    <p:sldId id="416" r:id="rId39"/>
    <p:sldId id="338" r:id="rId40"/>
    <p:sldId id="33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2" d="100"/>
          <a:sy n="72" d="100"/>
        </p:scale>
        <p:origin x="-342" y="20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EA8F38-C98F-4EB8-A8AB-DEDCA26551A7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4EF502-A156-41F7-9494-A98D85CBA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178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68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066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74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210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087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288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719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749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799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199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1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2CF9E-43FF-4D0B-BB85-0127DA77A356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38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6861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581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111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2CF9E-43FF-4D0B-BB85-0127DA77A356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57E7B-9819-44C5-8EA8-0310B546C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388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59992" y="-9493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Managing IT and Cyber Risks in Supply Chains</a:t>
            </a:r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Badur elgasim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471988" y="3616865"/>
            <a:ext cx="77200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663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Sourcing Under Supply Disruption Risk</a:t>
            </a:r>
            <a:endParaRPr lang="en-US" sz="32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15189" y="5143976"/>
            <a:ext cx="2248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351174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446066" y="1252010"/>
            <a:ext cx="11537925" cy="4946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89587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44507" y="61159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28964" y="605679"/>
            <a:ext cx="43140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 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4507" y="2046973"/>
            <a:ext cx="105140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SSOA supplier selection and order quantity allocation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88920" y="3026312"/>
            <a:ext cx="3984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Genetic Algorithm (GA)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4507" y="3886401"/>
            <a:ext cx="65053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(PSO)</a:t>
            </a:r>
          </a:p>
        </p:txBody>
      </p:sp>
      <p:sp>
        <p:nvSpPr>
          <p:cNvPr id="3" name="Rectangle 2"/>
          <p:cNvSpPr/>
          <p:nvPr/>
        </p:nvSpPr>
        <p:spPr>
          <a:xfrm>
            <a:off x="1083567" y="5023033"/>
            <a:ext cx="35884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Sensitivity analysis: </a:t>
            </a:r>
          </a:p>
        </p:txBody>
      </p:sp>
      <p:sp>
        <p:nvSpPr>
          <p:cNvPr id="8" name="Rectangle 7"/>
          <p:cNvSpPr/>
          <p:nvPr/>
        </p:nvSpPr>
        <p:spPr>
          <a:xfrm>
            <a:off x="1187115" y="1443101"/>
            <a:ext cx="2499059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Models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21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05632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Today’s supply chain being global suffers from more risks which come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sources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within and outside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.supply chain risks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either operational or disruption.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are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inherent uncertainties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system e.g., demand, supply, and cost. Disruption risks are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outcomes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natural or man-made disasters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effort to identify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mitigate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risks has traditionally focused on operational risks as disruption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often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had a small likelihood of occurrence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71763" y="899215"/>
            <a:ext cx="25128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60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10426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Recently, disruption risks occur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frequently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as such receive more attention as suppliers tend to be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grouped geographically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as clusters for greater economies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scale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disruption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can affect the productivity, market share, and reputation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suppliers. For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instance, the disasters (Japanese tsunami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Thailand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flood) in 2011 have forced many leading automotive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manufacturers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reassess their supply network strategies in Asia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effectively mitigate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risks arising from the clustering of suppliers in these two locations,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as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contain disruption cost and maintain service levels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0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Planning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disruptions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typically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requires a proactive process to identify the key locations for catastrophic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 in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supply chain and to estimate the likelihood of its occurrence and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impact. 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is to minimize the expected total cost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comprising supplier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 cost, purchasing cost, and an expected loss if a supplier’s reliability to serve is compromised by disruptions.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42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91610" y="1685495"/>
            <a:ext cx="100097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disruption can be modeled as either a super, semi-super, or unique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super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occurs when the suppliers at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locations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disrupted i.e. they all fail at the same time exhibiting a total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effect.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semi-super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location/region specific and occurs when a set of suppliers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 are disrupted exhibiting a regional effect.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unique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event: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occurs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only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supplier at a location is disrupted exhibiting a local effect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9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Disruption risks can be measured by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expected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monetary loss to the supply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.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 and order quantity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allocation The SSOA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supply disruption risk are classified based on the objective,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variables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model parameters, and solution methodology. Usually such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SSOA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formulated to minimize the expected total cost considering either all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 partial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disruptions.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Only some studies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simultaneously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considered supplier location, selection and order allocation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disruption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00704" y="130451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49070" y="619720"/>
            <a:ext cx="69155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SSOA supplier selection and order quantity allocation </a:t>
            </a:r>
          </a:p>
        </p:txBody>
      </p:sp>
    </p:spTree>
    <p:extLst>
      <p:ext uri="{BB962C8B-B14F-4D97-AF65-F5344CB8AC3E}">
        <p14:creationId xmlns:p14="http://schemas.microsoft.com/office/powerpoint/2010/main" val="409777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91610" y="1685495"/>
            <a:ext cx="100097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completeness,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a good review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techniques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select suppliers. While the decision tree technique is most used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capture the different disruption scenarios an arbitrary allocation of orders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proposed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optimum supply base. 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showed that the SSOA problem under supply disruption risk is NP-hard as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computational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complexity increases with the number and locations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suppliers, disruption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likelihoods, supply capacity, price discounts, and supplier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flexibility; hence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they proposed a Genetic Algorithm (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approach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28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67752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a stochastic search technique inspired by a biological system’s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fitness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evolution.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 starts with a random population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solutions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chromosomes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The chromosomes are evaluated using the given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function. The best chromosomes exchange information through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selection, crossover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mutation to produce offspring chromosomes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offspring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chromosomes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then evaluated and used to evolve the population if they provide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better solutions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 a weak population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96068" y="1079439"/>
            <a:ext cx="3984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Genetic Algorithm (GA)</a:t>
            </a:r>
          </a:p>
        </p:txBody>
      </p:sp>
    </p:spTree>
    <p:extLst>
      <p:ext uri="{BB962C8B-B14F-4D97-AF65-F5344CB8AC3E}">
        <p14:creationId xmlns:p14="http://schemas.microsoft.com/office/powerpoint/2010/main" val="122426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drawn from swarm intelligence, is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another technique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by researchers given its simplicity and performance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However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 work on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SSOA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under disruption is scant.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 multi objective buyer-vendor coordination.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27474" y="638238"/>
            <a:ext cx="65053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Particle Swarm Optimization (PSO)</a:t>
            </a:r>
          </a:p>
        </p:txBody>
      </p:sp>
    </p:spTree>
    <p:extLst>
      <p:ext uri="{BB962C8B-B14F-4D97-AF65-F5344CB8AC3E}">
        <p14:creationId xmlns:p14="http://schemas.microsoft.com/office/powerpoint/2010/main" val="186859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to solve a multi-echelon unbalanced supply chain planning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problem.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a multi objective binary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algorithm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sourcing with price and exchange rate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risks. formulate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MILP model for SSOA under disruption risk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super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semi-super, and unique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minimize the expected total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(ETC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comprising supplier management cost, raw material purchase cost,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expected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loss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18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PSO is inspired by the social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behavior of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flock of migrating birds trying to reach an unknown destination. In PSO,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solution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 ‘bird’ in the flock and is referred to as a ‘particle’. Each bird looks in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specific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direction. When communicating with each other, they identify the bird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is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best location. Accordingly, each bird speeds towards the best bird with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velocity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depends on its current position.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664159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bird, then, investigates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search space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its new local position, and the process repeats until the flock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reaches</a:t>
            </a:r>
            <a:r>
              <a:rPr lang="ar-S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desired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destination.The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search process involves both social interaction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intelligence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that the birds learn from their own experience (local search)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from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experience of the others around them (global search)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is continued until the maximum number of generations or the termination criteria is attained.</a:t>
            </a:r>
          </a:p>
          <a:p>
            <a:pPr algn="just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7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Firms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keep a set of preferred suppliers based on cost, quality, and service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Such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tend to be clustered geographically, for reasons of pooling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 sharing (Fig. 11.1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Siting reliable alternative suppliers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both preferred and alternate suppliers is common when minimizing ETC.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25264" y="847764"/>
            <a:ext cx="71207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Description and Model Formulation</a:t>
            </a:r>
          </a:p>
        </p:txBody>
      </p:sp>
    </p:spTree>
    <p:extLst>
      <p:ext uri="{BB962C8B-B14F-4D97-AF65-F5344CB8AC3E}">
        <p14:creationId xmlns:p14="http://schemas.microsoft.com/office/powerpoint/2010/main" val="92644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441685"/>
            <a:ext cx="10263188" cy="46142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441685"/>
            <a:ext cx="10263188" cy="461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79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formulation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MILP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(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mixed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integer linear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programming) is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formed to find the choice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order allocations subject to the constraints on capacity and demand.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to minimize the ETC. ETC includes supplier management cost,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cost, and an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expected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(ELC) if a supplier is disrupted.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sourcing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multiple suppliers increases the supplier management cost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disruption, the expected loss incurred by the manufacturer is less, as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order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now allocated to many suppliers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69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assume the followings in our model: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Single product with quantity discounts and a single period planning horizon;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Manufacturer produces functional products which have stable demand;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We include only Tier-1 suppliers who are independent;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Number of suppliers and their geographical regions, capacities are known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fixed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Acquisition and transportation cost of raw materials from suppliers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manufacturer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known and fixed;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72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semi-super event is region specific and each region has its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likelihood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If some supplier(s) fails to deliver the units ordered due to a disruption,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other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un-disrupted suppliers will make up the shortfall at no extra cost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Each supplier has a different capacity, unique event likelihood,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potential (which is the ability of the supplier to make up for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shortfall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20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We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estimate the disruption likelihood of super, semi-super, and unique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 by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combining the expert/decision maker’s opinion with historical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Supplier management cost comprising the cost of meetings, negotiation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quality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 is a linear function of the number of suppliers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98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steps of the proposed PSO are described below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parameters of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are: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swarm size (N), maximum number of iterations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max_it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time varying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inertia weight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acceleration coefficients (C1t and C2t)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random parameters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(r1 and r2)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0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73559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steps of the proposed PSO are described below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1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representation and Swarm initialization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PSO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algorithm, each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is a feasible allocation of demand to the suppliers. The position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velocity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each particle are initialized randomly. The length of a particle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depends on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suppliers and each bit of a particle represents the fraction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demand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assigned to a supplier. 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761177" y="1122979"/>
            <a:ext cx="24929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Proposed PSO</a:t>
            </a:r>
          </a:p>
        </p:txBody>
      </p:sp>
    </p:spTree>
    <p:extLst>
      <p:ext uri="{BB962C8B-B14F-4D97-AF65-F5344CB8AC3E}">
        <p14:creationId xmlns:p14="http://schemas.microsoft.com/office/powerpoint/2010/main" val="313578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199" y="1685495"/>
            <a:ext cx="1086326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6474" y="1785937"/>
            <a:ext cx="5614987" cy="42699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2949" y="1955619"/>
            <a:ext cx="514352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11.2 is an example of a particle with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suppliers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each sited in three regions. Supplier 1 located in Region 1 receives maximum allocation. A set of feasible particles represents the swarm</a:t>
            </a:r>
          </a:p>
        </p:txBody>
      </p:sp>
    </p:spTree>
    <p:extLst>
      <p:ext uri="{BB962C8B-B14F-4D97-AF65-F5344CB8AC3E}">
        <p14:creationId xmlns:p14="http://schemas.microsoft.com/office/powerpoint/2010/main" val="221028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07837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2 Fitness evaluation: 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fitness values of the particles are computed.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individual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experience of the particle is captured in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 that corresponds to the best performance attained by a particle in its flight. In the first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 (t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the current position of particle pi[t] is set as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Besti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subsequent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iterations,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Besti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 is replaced if a better fitness value is found.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particle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whole swarm is selected as the global best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 Best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[t])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74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711808"/>
            <a:ext cx="10263188" cy="46889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3 Velocity and position update: 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velocity and position update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equations are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to update the velocity and position of each particle during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iterations. 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r1 and r2 uniformly distributed on (0, 1).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611" y="3786188"/>
            <a:ext cx="7845220" cy="221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31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023016" y="1685495"/>
            <a:ext cx="1007837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Illustrative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manufacturer plans to procure materials from a set of suppliers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avoid depending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a single supply region, the manufacturer decides to consider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alternate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multiple regions. Scenarios are generated using simulated data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shown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Table 11.2 following the SSOA literature.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95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1867779"/>
            <a:ext cx="8643937" cy="3947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suppliers and their regions vary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(6, 12) and (3, 5) respectively. The total demand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varies</a:t>
            </a:r>
          </a:p>
          <a:p>
            <a:pPr algn="just"/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7000 to 12,000 units. The capacity of the suppliers is generated in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 (1200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3500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management cost is selected in the interval (1000, 3500)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8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unit purchase cost is drawn in the interval (12, 18). The loss per unit is set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vary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2 and 4 times of the purchase cost. The minimum order quantity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any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is set at 10% of the total demand. All unit quantity discounts with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price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breaks are considered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following.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price discount varies from 5 to 25% of the base price and the order quantities for a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price break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set to vary between 1.5 and 3 times the minimum order quantity.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03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514350" y="1065248"/>
            <a:ext cx="11258550" cy="49906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162129"/>
            <a:ext cx="1404457" cy="980871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26896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23017" y="36152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1171707"/>
            <a:ext cx="11258550" cy="488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42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 11.3 gives the capacity, disruption likelihoods, output flexibility index of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suppliers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supplier management cost and unit purchase cost of the materials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Scenario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assumed that Region 1 has established suppliers with good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 reputation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is the primary procurement source. The manufacturer intends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locate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alternate suppliers from Regions 2, 3 and 4 as Region 1 is prone to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risk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It is assumed that the suppliers in Regions 3 and 4 are new and expensive.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Regions 1 and 2 are located outside of the manufacturer’s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geographical proximity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78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analysis: </a:t>
            </a:r>
            <a:endParaRPr lang="en-US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 is performed on Scenarios 3 to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the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 of variations in disruption likelihood, output flexibility and price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 offered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the suppliers on the ETC. Sourcing under supply disruption risk is an important research topic and needs attention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18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analysis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ETC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shows that the combined effect of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-estimating the disruption likelihood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super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semi-super, and unique events yields a larger deviation in ETC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ETC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found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less sensitive to the variation in the output flexibility of the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suppliers when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 suppliers are selected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ETC is less sensitive to a variation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price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discounts when more demand is assigned to a few suppliers.</a:t>
            </a:r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4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09173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MILP model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used to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 suppliers and allocate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 quantity under disruption risk. </a:t>
            </a: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scenarios were generated using simulated data and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PSO was used to minimize the expected total cost. The results were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compared against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GA generated set of results. The results suggest that to minimize the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ETC, suppliers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from different regions who are less prone to disruption and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offering minimum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purchase cost should be assigned greater demand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82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199" y="1653805"/>
            <a:ext cx="10491789" cy="46377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the SSOA problem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supply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disruption risk is NP-hard, particle swarm optimization with time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varying inertia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weight and acceleration coefficients is applied. Numerical tests are conducted</a:t>
            </a:r>
          </a:p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illustrate the proposed approach and the results obtained are compared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Genetic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 (GA).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Sensitivity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 is conducted on the disruption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likelihood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supplier upside flexibility, and the price discount regimes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184020" y="73047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3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838200" y="1685495"/>
            <a:ext cx="102631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un-disrupted suppliers have buffer capacity and will compensate the shortfall at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extra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cost. In practice, suppliers may charge a premium to supply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quantities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Several extensions to this work are possible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could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extended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include stochastic demand with multiple objectives considering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service level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for a multi-tier supply network under disruption could be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also developed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838200" y="4494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023017" y="54580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091611" y="74512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27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146251" y="1287036"/>
            <a:ext cx="11816351" cy="5005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95063" y="9011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79881" y="33621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8" y="48385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124862" y="1502216"/>
            <a:ext cx="11734574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dirty="0" smtClean="0"/>
              <a:t>Reference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US" dirty="0" smtClean="0"/>
              <a:t> </a:t>
            </a:r>
          </a:p>
          <a:p>
            <a:pPr marL="0" indent="0" algn="just">
              <a:buNone/>
            </a:pPr>
            <a:r>
              <a:rPr lang="en-US" b="1" dirty="0"/>
              <a:t>Supply Chain Risk Management Advanced Tools, Models, and Developments </a:t>
            </a:r>
            <a:endParaRPr lang="en-US" b="1" dirty="0" smtClean="0"/>
          </a:p>
          <a:p>
            <a:pPr marL="0" indent="0" algn="just">
              <a:buNone/>
            </a:pPr>
            <a:r>
              <a:rPr lang="en-US" dirty="0"/>
              <a:t>By: </a:t>
            </a:r>
            <a:r>
              <a:rPr lang="en-US" dirty="0" err="1"/>
              <a:t>Yacob</a:t>
            </a:r>
            <a:r>
              <a:rPr lang="en-US" dirty="0"/>
              <a:t> </a:t>
            </a:r>
            <a:r>
              <a:rPr lang="en-US" dirty="0" err="1" smtClean="0"/>
              <a:t>Khojasteh</a:t>
            </a:r>
            <a:endParaRPr lang="en-US" dirty="0" smtClean="0"/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it-IT" dirty="0" smtClean="0"/>
              <a:t>-</a:t>
            </a:r>
            <a:r>
              <a:rPr lang="en-US" dirty="0"/>
              <a:t>ISBN </a:t>
            </a:r>
            <a:r>
              <a:rPr lang="en-US" dirty="0" smtClean="0"/>
              <a:t>978-981-10-4108-8 </a:t>
            </a:r>
            <a:r>
              <a:rPr lang="en-US" dirty="0"/>
              <a:t>(eBook)</a:t>
            </a:r>
            <a:endParaRPr lang="it-IT" dirty="0" smtClean="0"/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it-IT" dirty="0" smtClean="0"/>
              <a:t>Chapter 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40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70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689529-98BF-4F78-BD1A-C9A53E7F5DD4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49100919-8a76-4266-be0c-7dc583902cb4"/>
    <ds:schemaRef ds:uri="d13aca44-ef33-4cf4-9980-7f0b00e6eeb9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EFB6220-7669-4743-B678-49D5CD92E8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3CC6D8B-452F-4222-8403-BEE138CC22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2782</TotalTime>
  <Words>2345</Words>
  <Application>Microsoft Office PowerPoint</Application>
  <PresentationFormat>Custom</PresentationFormat>
  <Paragraphs>181</Paragraphs>
  <Slides>37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Maher</dc:creator>
  <cp:lastModifiedBy>aya</cp:lastModifiedBy>
  <cp:revision>84</cp:revision>
  <dcterms:created xsi:type="dcterms:W3CDTF">2024-02-14T15:38:52Z</dcterms:created>
  <dcterms:modified xsi:type="dcterms:W3CDTF">2024-11-18T14:14:25Z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