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535" r:id="rId6"/>
    <p:sldId id="534" r:id="rId7"/>
    <p:sldId id="533" r:id="rId8"/>
    <p:sldId id="532" r:id="rId9"/>
    <p:sldId id="531" r:id="rId10"/>
    <p:sldId id="530" r:id="rId11"/>
    <p:sldId id="529" r:id="rId12"/>
    <p:sldId id="528" r:id="rId13"/>
    <p:sldId id="527" r:id="rId14"/>
    <p:sldId id="526" r:id="rId15"/>
    <p:sldId id="525" r:id="rId16"/>
    <p:sldId id="524" r:id="rId17"/>
    <p:sldId id="523" r:id="rId18"/>
    <p:sldId id="522" r:id="rId19"/>
    <p:sldId id="521" r:id="rId20"/>
    <p:sldId id="520" r:id="rId21"/>
    <p:sldId id="519" r:id="rId22"/>
    <p:sldId id="518" r:id="rId23"/>
    <p:sldId id="517" r:id="rId24"/>
    <p:sldId id="516" r:id="rId25"/>
    <p:sldId id="515" r:id="rId26"/>
    <p:sldId id="514" r:id="rId27"/>
    <p:sldId id="513" r:id="rId28"/>
    <p:sldId id="512" r:id="rId29"/>
    <p:sldId id="511" r:id="rId30"/>
    <p:sldId id="510" r:id="rId31"/>
    <p:sldId id="509" r:id="rId32"/>
    <p:sldId id="508" r:id="rId33"/>
    <p:sldId id="507" r:id="rId34"/>
    <p:sldId id="506" r:id="rId35"/>
    <p:sldId id="505" r:id="rId36"/>
    <p:sldId id="504" r:id="rId37"/>
    <p:sldId id="503" r:id="rId38"/>
    <p:sldId id="50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7"/>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32AC4CF-93EB-F1F2-A0B0-3B428B3BDEB7}"/>
              </a:ext>
            </a:extLst>
          </p:cNvPr>
          <p:cNvSpPr txBox="1"/>
          <p:nvPr/>
        </p:nvSpPr>
        <p:spPr>
          <a:xfrm>
            <a:off x="3048828" y="2627018"/>
            <a:ext cx="6097656" cy="1603965"/>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Capital Structure and Dividend Policy Decisions</a:t>
            </a:r>
          </a:p>
        </p:txBody>
      </p:sp>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F2E388E5-C362-1768-9653-9B6446ED550D}"/>
              </a:ext>
            </a:extLst>
          </p:cNvPr>
          <p:cNvPicPr>
            <a:picLocks noChangeAspect="1"/>
          </p:cNvPicPr>
          <p:nvPr/>
        </p:nvPicPr>
        <p:blipFill rotWithShape="1">
          <a:blip r:embed="rId4"/>
          <a:srcRect b="3366"/>
          <a:stretch/>
        </p:blipFill>
        <p:spPr>
          <a:xfrm>
            <a:off x="461176" y="914049"/>
            <a:ext cx="11269648" cy="4860586"/>
          </a:xfrm>
          <a:prstGeom prst="rect">
            <a:avLst/>
          </a:prstGeom>
        </p:spPr>
      </p:pic>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7488F00-AE56-A8F4-46DF-9D71F5D95A6F}"/>
              </a:ext>
            </a:extLst>
          </p:cNvPr>
          <p:cNvSpPr txBox="1"/>
          <p:nvPr/>
        </p:nvSpPr>
        <p:spPr>
          <a:xfrm>
            <a:off x="993912" y="1152938"/>
            <a:ext cx="10008705" cy="3987758"/>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Target capital structure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The optimal mix of debt, preferred stock, and common equity with which the firm plans to finance its investments May change over time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Trade-off between risk and return to achieve goal of maximizing the price of the stock</a:t>
            </a:r>
          </a:p>
        </p:txBody>
      </p:sp>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F2F23F-46A3-5A83-2CBF-E0A716A6332C}"/>
              </a:ext>
            </a:extLst>
          </p:cNvPr>
          <p:cNvSpPr txBox="1"/>
          <p:nvPr/>
        </p:nvSpPr>
        <p:spPr>
          <a:xfrm>
            <a:off x="1759226" y="1191721"/>
            <a:ext cx="7387258" cy="40590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9BD5">
                    <a:lumMod val="75000"/>
                  </a:srgbClr>
                </a:solidFill>
                <a:effectLst/>
                <a:highlight>
                  <a:srgbClr val="FFFF00"/>
                </a:highlight>
                <a:uLnTx/>
                <a:uFillTx/>
                <a:latin typeface="Calibri" panose="020F0502020204030204"/>
                <a:ea typeface="+mn-ea"/>
                <a:cs typeface="+mn-cs"/>
              </a:rPr>
              <a:t>Corporate Equity Capital</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Corporate equity capital is the ﬁnancial capital supplied by the owners of a corporation.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9CDB"/>
                </a:solidFill>
                <a:effectLst/>
                <a:uLnTx/>
                <a:uFillTx/>
                <a:latin typeface="Palatino Linotype" panose="02040502050505030304" pitchFamily="18" charset="0"/>
                <a:ea typeface="Times New Roman" panose="02020603050405020304" pitchFamily="18" charset="0"/>
                <a:cs typeface="Times New Roman" panose="02020603050405020304" pitchFamily="18" charset="0"/>
              </a:rPr>
              <a:t>Common stock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represents ownership shares in a corporation. Ownership</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gives common stockholders certain rights and privileges that bondholders do not have. Common</a:t>
            </a:r>
            <a:r>
              <a:rPr kumimoji="0" lang="en-US" sz="18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select</a:t>
            </a:r>
            <a:r>
              <a:rPr kumimoji="0" lang="en-US" sz="18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corporation’s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 in turn, exercises general control over the ﬁrm. In addition to voting for the board, common</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major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issues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such</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2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mergers.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54B4C80-933F-0BE7-AFEC-2BE9FF0D61D9}"/>
              </a:ext>
            </a:extLst>
          </p:cNvPr>
          <p:cNvPicPr>
            <a:picLocks noChangeAspect="1"/>
          </p:cNvPicPr>
          <p:nvPr/>
        </p:nvPicPr>
        <p:blipFill>
          <a:blip r:embed="rId4"/>
          <a:stretch>
            <a:fillRect/>
          </a:stretch>
        </p:blipFill>
        <p:spPr>
          <a:xfrm>
            <a:off x="356118" y="1003852"/>
            <a:ext cx="11479763" cy="5566130"/>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2A31B80-940C-DEBF-0254-E121CC70CE3F}"/>
              </a:ext>
            </a:extLst>
          </p:cNvPr>
          <p:cNvSpPr txBox="1"/>
          <p:nvPr/>
        </p:nvSpPr>
        <p:spPr>
          <a:xfrm>
            <a:off x="1550503" y="745435"/>
            <a:ext cx="9253331" cy="461838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common shareholders have a claim on all business proﬁts that remain after the hold</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 other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classes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debt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equity</a:t>
            </a:r>
            <a:r>
              <a:rPr kumimoji="0" lang="en-US" sz="1800" b="0" i="0" u="none" strike="noStrike" kern="1200" cap="none" spc="-2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securities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received their</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returns.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But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wish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retain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those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reinvest</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modernization,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expansion,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 growth.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When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declared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by</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owners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common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stock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typically</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cash</a:t>
            </a:r>
            <a:r>
              <a:rPr kumimoji="0" lang="en-US" sz="1800" b="0" i="0" u="none" strike="noStrike" kern="1200" cap="none" spc="-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payment</a:t>
            </a:r>
            <a:r>
              <a:rPr kumimoji="0" lang="en-US" sz="1800" b="0" i="0" u="none" strike="noStrike" kern="1200" cap="none" spc="-23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allows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income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from their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investment.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many</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 attractive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characteristic of common stock dividends is their potential to increase over time.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achieves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its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should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expect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dollar amount</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rise.</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course,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growth</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guaranteed.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experience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poor</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earnings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losses,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which</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bear</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smaller</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elimination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until</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situation</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41A2064-C7EC-8013-E71B-7429D5BFA565}"/>
              </a:ext>
            </a:extLst>
          </p:cNvPr>
          <p:cNvSpPr txBox="1"/>
          <p:nvPr/>
        </p:nvSpPr>
        <p:spPr>
          <a:xfrm>
            <a:off x="3048828" y="745766"/>
            <a:ext cx="6097656" cy="5366469"/>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equity</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security</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preference,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senior claim,</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ﬁrm’s</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earnings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assets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must</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8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their</a:t>
            </a:r>
            <a:r>
              <a:rPr kumimoji="0" lang="en-US" sz="21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can</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liquidation,</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claims</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satisﬁed</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any</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proceeds.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contrast</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with</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generally</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carries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stated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speciﬁed</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percentage</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par</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value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number</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dollars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year.</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57A0077-E84C-8A0E-6C78-A4D2037E96D5}"/>
              </a:ext>
            </a:extLst>
          </p:cNvPr>
          <p:cNvSpPr txBox="1"/>
          <p:nvPr/>
        </p:nvSpPr>
        <p:spPr>
          <a:xfrm>
            <a:off x="3048828" y="1345032"/>
            <a:ext cx="6097656" cy="41679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1" i="0" u="none" strike="noStrike" kern="1200" cap="none" spc="0" normalizeH="0" baseline="0" noProof="0" dirty="0">
                <a:ln>
                  <a:noFill/>
                </a:ln>
                <a:solidFill>
                  <a:srgbClr val="FF0000"/>
                </a:solidFill>
                <a:effectLst/>
                <a:uLnTx/>
                <a:uFillTx/>
                <a:latin typeface="Calibri" panose="020F0502020204030204"/>
                <a:ea typeface="+mn-ea"/>
                <a:cs typeface="+mn-cs"/>
              </a:rPr>
              <a:t>Factors Influence Capital Structure Decisions</a:t>
            </a:r>
          </a:p>
          <a:p>
            <a:pPr marL="0" marR="0" lvl="0" indent="0" algn="l" defTabSz="914400" rtl="0" eaLnBrk="1" fontAlgn="auto" latinLnBrk="0" hangingPunct="1">
              <a:lnSpc>
                <a:spcPct val="9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Firm’s business risk</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Firm’s tax position</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3. Financial flexibility</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4. Managerial attitude</a:t>
            </a:r>
          </a:p>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84349C6-8B62-EA15-48A4-402F0DB6B6C5}"/>
              </a:ext>
            </a:extLst>
          </p:cNvPr>
          <p:cNvSpPr txBox="1"/>
          <p:nvPr/>
        </p:nvSpPr>
        <p:spPr>
          <a:xfrm>
            <a:off x="3048828" y="674144"/>
            <a:ext cx="6097656" cy="550971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Business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risk associated with projections of a firm’s future return</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on assets (ROA) or return on equity (ROE) if the firm uses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no debt.</a:t>
            </a: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Depends on several factors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Sales variability - volume and price</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Input price variability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Ability to adjust output prices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The extent to which costs are fixed</a:t>
            </a:r>
          </a:p>
          <a:p>
            <a:pPr marL="685800" marR="0" lvl="1" indent="-228600" algn="l" defTabSz="914400" rtl="0" eaLnBrk="1" fontAlgn="auto" latinLnBrk="0" hangingPunct="1">
              <a:lnSpc>
                <a:spcPct val="90000"/>
              </a:lnSpc>
              <a:spcBef>
                <a:spcPts val="500"/>
              </a:spcBef>
              <a:spcAft>
                <a:spcPts val="0"/>
              </a:spcAft>
              <a:buClr>
                <a:prstClr val="black"/>
              </a:buClr>
              <a:buSzPts val="24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(operating leverage)</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170470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9AC1B9-752B-4037-AAD7-70C7E3757C83}"/>
              </a:ext>
            </a:extLst>
          </p:cNvPr>
          <p:cNvSpPr txBox="1"/>
          <p:nvPr/>
        </p:nvSpPr>
        <p:spPr>
          <a:xfrm>
            <a:off x="3048828" y="798024"/>
            <a:ext cx="6097656" cy="526195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7030A0"/>
                </a:solidFill>
                <a:effectLst/>
                <a:uLnTx/>
                <a:uFillTx/>
                <a:latin typeface="Calibri"/>
                <a:ea typeface="Calibri"/>
                <a:cs typeface="Calibri"/>
                <a:sym typeface="Calibri"/>
              </a:rPr>
              <a:t>Financial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portion of stockholder’s risk, over and above basic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business risk, resulting from the manner in which the firm is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financed</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risk results from using financial leverage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extent to which fixed-income securities (debt and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preferred stock) are used in a firm’s capital structure</a:t>
            </a:r>
          </a:p>
        </p:txBody>
      </p:sp>
    </p:spTree>
    <p:extLst>
      <p:ext uri="{BB962C8B-B14F-4D97-AF65-F5344CB8AC3E}">
        <p14:creationId xmlns:p14="http://schemas.microsoft.com/office/powerpoint/2010/main" val="3265078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7324B3-F3BE-09F9-EB33-27D4C4F5FD87}"/>
              </a:ext>
            </a:extLst>
          </p:cNvPr>
          <p:cNvSpPr txBox="1"/>
          <p:nvPr/>
        </p:nvSpPr>
        <p:spPr>
          <a:xfrm>
            <a:off x="3048828" y="837714"/>
            <a:ext cx="6097656" cy="518257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rPr>
              <a:t>Determining the Optimal Capital Structure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Maximize the price of the firm’s stock</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use of debt will cause changes in earnings per</a:t>
            </a:r>
          </a:p>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share, and thus, in the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 of debt varies with capital structure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leverage increases risk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74542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72F1143-EA02-4147-0E0C-A8A44563A379}"/>
              </a:ext>
            </a:extLst>
          </p:cNvPr>
          <p:cNvSpPr txBox="1"/>
          <p:nvPr/>
        </p:nvSpPr>
        <p:spPr>
          <a:xfrm>
            <a:off x="3048828" y="1200441"/>
            <a:ext cx="6097656" cy="445711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1" i="0" u="none" strike="noStrike" kern="0" cap="none" spc="0" normalizeH="0" baseline="0" noProof="0" dirty="0">
                <a:ln>
                  <a:noFill/>
                </a:ln>
                <a:solidFill>
                  <a:srgbClr val="C00000"/>
                </a:solidFill>
                <a:effectLst/>
                <a:uLnTx/>
                <a:uFillTx/>
                <a:latin typeface="Calibri"/>
                <a:ea typeface="Calibri"/>
                <a:cs typeface="Calibri"/>
                <a:sym typeface="Calibri"/>
              </a:rPr>
              <a:t>The Effect of Capital Structure on Stock Prices and the Cost of Capital</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EPS indifference analysis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lower sales, EPS is higher with stock financing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higher sales, EPS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favours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debt financing</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Maximizing EPS is not the same as maximizing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Stock risk (Beta) increases with debt</a:t>
            </a:r>
          </a:p>
        </p:txBody>
      </p:sp>
    </p:spTree>
    <p:extLst>
      <p:ext uri="{BB962C8B-B14F-4D97-AF65-F5344CB8AC3E}">
        <p14:creationId xmlns:p14="http://schemas.microsoft.com/office/powerpoint/2010/main" val="3520717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6" name="Picture 5">
            <a:extLst>
              <a:ext uri="{FF2B5EF4-FFF2-40B4-BE49-F238E27FC236}">
                <a16:creationId xmlns:a16="http://schemas.microsoft.com/office/drawing/2014/main" id="{B41AC021-6E5B-B791-9058-6C56550EC5E5}"/>
              </a:ext>
            </a:extLst>
          </p:cNvPr>
          <p:cNvPicPr>
            <a:picLocks noChangeAspect="1"/>
          </p:cNvPicPr>
          <p:nvPr/>
        </p:nvPicPr>
        <p:blipFill>
          <a:blip r:embed="rId4"/>
          <a:stretch>
            <a:fillRect/>
          </a:stretch>
        </p:blipFill>
        <p:spPr>
          <a:xfrm>
            <a:off x="518334" y="1104575"/>
            <a:ext cx="11155332" cy="4648849"/>
          </a:xfrm>
          <a:prstGeom prst="rect">
            <a:avLst/>
          </a:prstGeom>
        </p:spPr>
      </p:pic>
    </p:spTree>
    <p:extLst>
      <p:ext uri="{BB962C8B-B14F-4D97-AF65-F5344CB8AC3E}">
        <p14:creationId xmlns:p14="http://schemas.microsoft.com/office/powerpoint/2010/main" val="21322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AFE76A7C-F7EE-5E1C-0564-3318F9802929}"/>
              </a:ext>
            </a:extLst>
          </p:cNvPr>
          <p:cNvPicPr>
            <a:picLocks noChangeAspect="1"/>
          </p:cNvPicPr>
          <p:nvPr/>
        </p:nvPicPr>
        <p:blipFill>
          <a:blip r:embed="rId4"/>
          <a:stretch>
            <a:fillRect/>
          </a:stretch>
        </p:blipFill>
        <p:spPr>
          <a:xfrm>
            <a:off x="1199466" y="2538288"/>
            <a:ext cx="9793067" cy="1781424"/>
          </a:xfrm>
          <a:prstGeom prst="rect">
            <a:avLst/>
          </a:prstGeom>
        </p:spPr>
      </p:pic>
    </p:spTree>
    <p:extLst>
      <p:ext uri="{BB962C8B-B14F-4D97-AF65-F5344CB8AC3E}">
        <p14:creationId xmlns:p14="http://schemas.microsoft.com/office/powerpoint/2010/main" val="3417575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32920C4-1BE2-ABB8-B12C-173C06F2ECC1}"/>
              </a:ext>
            </a:extLst>
          </p:cNvPr>
          <p:cNvSpPr txBox="1"/>
          <p:nvPr/>
        </p:nvSpPr>
        <p:spPr>
          <a:xfrm>
            <a:off x="974035" y="1490521"/>
            <a:ext cx="8172449" cy="265816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6000" b="0" i="0" u="none" strike="noStrike" kern="1200" cap="none" spc="0" normalizeH="0" baseline="0" noProof="0" dirty="0">
                <a:ln>
                  <a:noFill/>
                </a:ln>
                <a:solidFill>
                  <a:srgbClr val="C00000"/>
                </a:solidFill>
                <a:effectLst/>
                <a:uLnTx/>
                <a:uFillTx/>
                <a:latin typeface="Calibri" panose="020F0502020204030204"/>
                <a:ea typeface="+mn-ea"/>
                <a:cs typeface="+mn-cs"/>
              </a:rPr>
              <a:t>Capital Structure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60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Tax benefit/bankruptcy cost trade-off theory</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Signaling theory</a:t>
            </a:r>
          </a:p>
        </p:txBody>
      </p:sp>
    </p:spTree>
    <p:extLst>
      <p:ext uri="{BB962C8B-B14F-4D97-AF65-F5344CB8AC3E}">
        <p14:creationId xmlns:p14="http://schemas.microsoft.com/office/powerpoint/2010/main" val="760354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32591DD3-59BA-D55F-D76B-45B69982C580}"/>
              </a:ext>
            </a:extLst>
          </p:cNvPr>
          <p:cNvSpPr txBox="1"/>
          <p:nvPr/>
        </p:nvSpPr>
        <p:spPr>
          <a:xfrm>
            <a:off x="844825" y="1003852"/>
            <a:ext cx="10893287" cy="574311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Trade-Off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Interest is tax-deductible expense, therefore less expensive than common or preferred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Interest rates rise as debt/assets ratio increases; tax rates fall at high debt levels; probability of bankruptcy increases as debt/assets ratio increases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Debt level below which the effects in point (2) are immaterial, but beyond this point the higher interest rates reduce the tax benefits and even further the bankruptcy costs lower the value of the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4. Theory and empirical evidence support these ideas, but the points cannot be identified precisely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5. Many large, successful firms use much less debt than the theory suggests leading to the development of 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61562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B71E79C6-96A6-8388-3EB2-30AD6D45C730}"/>
              </a:ext>
            </a:extLst>
          </p:cNvPr>
          <p:cNvPicPr>
            <a:picLocks noChangeAspect="1"/>
          </p:cNvPicPr>
          <p:nvPr/>
        </p:nvPicPr>
        <p:blipFill rotWithShape="1">
          <a:blip r:embed="rId4"/>
          <a:srcRect t="5925"/>
          <a:stretch/>
        </p:blipFill>
        <p:spPr>
          <a:xfrm>
            <a:off x="1151835" y="1371600"/>
            <a:ext cx="9888330" cy="4391350"/>
          </a:xfrm>
          <a:prstGeom prst="rect">
            <a:avLst/>
          </a:prstGeom>
        </p:spPr>
      </p:pic>
    </p:spTree>
    <p:extLst>
      <p:ext uri="{BB962C8B-B14F-4D97-AF65-F5344CB8AC3E}">
        <p14:creationId xmlns:p14="http://schemas.microsoft.com/office/powerpoint/2010/main" val="778431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6602681-087D-E2A6-0E72-DCD56482A041}"/>
              </a:ext>
            </a:extLst>
          </p:cNvPr>
          <p:cNvSpPr txBox="1"/>
          <p:nvPr/>
        </p:nvSpPr>
        <p:spPr>
          <a:xfrm>
            <a:off x="3048828" y="1162482"/>
            <a:ext cx="6097656" cy="45330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000" b="0" i="0" u="none" strike="noStrike" kern="0" cap="none" spc="0" normalizeH="0" baseline="0" noProof="0" dirty="0">
                <a:ln>
                  <a:noFill/>
                </a:ln>
                <a:solidFill>
                  <a:srgbClr val="FF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Asymmetric information</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managers have better information  about their firm’s prospects than </a:t>
            </a:r>
            <a:b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b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do outside investors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Signal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 action taken by a firm’s management that provides clues to investors about how management views the firm’s prospects</a:t>
            </a:r>
          </a:p>
        </p:txBody>
      </p:sp>
    </p:spTree>
    <p:extLst>
      <p:ext uri="{BB962C8B-B14F-4D97-AF65-F5344CB8AC3E}">
        <p14:creationId xmlns:p14="http://schemas.microsoft.com/office/powerpoint/2010/main" val="1793865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18092C-EB60-877E-966B-DF7CBADB20B9}"/>
              </a:ext>
            </a:extLst>
          </p:cNvPr>
          <p:cNvSpPr txBox="1"/>
          <p:nvPr/>
        </p:nvSpPr>
        <p:spPr>
          <a:xfrm>
            <a:off x="3048828" y="1933719"/>
            <a:ext cx="6097656" cy="299056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Reserve borrowing capacity</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ability to borrow money at a reasonable cost when good investment opportunities arise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firms often use less debt than “optimal” to ensure that they can obtain debt capital later if it is needed</a:t>
            </a:r>
          </a:p>
        </p:txBody>
      </p:sp>
    </p:spTree>
    <p:extLst>
      <p:ext uri="{BB962C8B-B14F-4D97-AF65-F5344CB8AC3E}">
        <p14:creationId xmlns:p14="http://schemas.microsoft.com/office/powerpoint/2010/main" val="860323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0826253-3E52-0800-017A-6CFC5D7CEE42}"/>
              </a:ext>
            </a:extLst>
          </p:cNvPr>
          <p:cNvSpPr txBox="1"/>
          <p:nvPr/>
        </p:nvSpPr>
        <p:spPr>
          <a:xfrm>
            <a:off x="3048828" y="1311241"/>
            <a:ext cx="6097656" cy="423551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Variations in Capital Structures among Firms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Wide variations in use of financial leverage among industries and firms within an industry</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TIE ratio measures how safe the debt is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percentage of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interest rate on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company’s profitability</a:t>
            </a:r>
          </a:p>
        </p:txBody>
      </p:sp>
    </p:spTree>
    <p:extLst>
      <p:ext uri="{BB962C8B-B14F-4D97-AF65-F5344CB8AC3E}">
        <p14:creationId xmlns:p14="http://schemas.microsoft.com/office/powerpoint/2010/main" val="1531233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C4835E-151E-F701-2B38-43890B76A93D}"/>
              </a:ext>
            </a:extLst>
          </p:cNvPr>
          <p:cNvSpPr txBox="1"/>
          <p:nvPr/>
        </p:nvSpPr>
        <p:spPr>
          <a:xfrm>
            <a:off x="3048828" y="1435121"/>
            <a:ext cx="6097656" cy="398775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payments made to stockholders from the firm’s earnings, whether those earnings were generated in the current period or in previous periods.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Dividends affect capital structure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retaining earnings increases common equity relative to debt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financing with retained earnings is cheaper than issuing new common equity</a:t>
            </a:r>
          </a:p>
        </p:txBody>
      </p:sp>
    </p:spTree>
    <p:extLst>
      <p:ext uri="{BB962C8B-B14F-4D97-AF65-F5344CB8AC3E}">
        <p14:creationId xmlns:p14="http://schemas.microsoft.com/office/powerpoint/2010/main" val="3680000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74C666-AA4C-41C2-7B9B-27E24BB99CCA}"/>
              </a:ext>
            </a:extLst>
          </p:cNvPr>
          <p:cNvSpPr txBox="1"/>
          <p:nvPr/>
        </p:nvSpPr>
        <p:spPr>
          <a:xfrm>
            <a:off x="1051063" y="203200"/>
            <a:ext cx="6097656" cy="667310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 Policy and Stock Value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irrelevance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theory that a firm’s dividend policy has no effect on either its value or its cost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value dividends and capital gains equally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Optimal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dividend policy that strikes a balance between current dividends and future growth and maximizes the firm’s stock price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value of a firm is affected by its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optimal dividend policy is the one that maximizes the firm’s value</a:t>
            </a:r>
          </a:p>
        </p:txBody>
      </p:sp>
    </p:spTree>
    <p:extLst>
      <p:ext uri="{BB962C8B-B14F-4D97-AF65-F5344CB8AC3E}">
        <p14:creationId xmlns:p14="http://schemas.microsoft.com/office/powerpoint/2010/main" val="2066848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DB2EA10-45DA-72BE-415F-ADDD96B1D05C}"/>
              </a:ext>
            </a:extLst>
          </p:cNvPr>
          <p:cNvSpPr txBox="1"/>
          <p:nvPr/>
        </p:nvSpPr>
        <p:spPr>
          <a:xfrm>
            <a:off x="3048828" y="2658276"/>
            <a:ext cx="6097656" cy="154144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Information content (Signaling)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Signaling hypothesis says that investors regard dividend changes as signals of management’s earnings forecasts</a:t>
            </a:r>
          </a:p>
        </p:txBody>
      </p:sp>
    </p:spTree>
    <p:extLst>
      <p:ext uri="{BB962C8B-B14F-4D97-AF65-F5344CB8AC3E}">
        <p14:creationId xmlns:p14="http://schemas.microsoft.com/office/powerpoint/2010/main" val="3786503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A10E745-E54D-7014-0F2F-1CD00F8D9E21}"/>
              </a:ext>
            </a:extLst>
          </p:cNvPr>
          <p:cNvSpPr txBox="1"/>
          <p:nvPr/>
        </p:nvSpPr>
        <p:spPr>
          <a:xfrm>
            <a:off x="3048828" y="646444"/>
            <a:ext cx="6097656" cy="556511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Types of dividend payments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Residual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a policy in which the dividend paid is set equal to the earnings minus the amount of retained earnings necessary to finance the firm’s optimal capital budget.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Stable, predictable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payment of a specific dollar dividend each year, or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periodically increase the dividend at a constant rate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the annual dividend is fairly predictable by </a:t>
            </a:r>
            <a:r>
              <a:rPr kumimoji="0" lang="en-US" sz="2600" b="0" i="0" u="none" strike="noStrike" kern="0" cap="none" spc="0" normalizeH="0" baseline="0" noProof="0" dirty="0" err="1">
                <a:ln>
                  <a:noFill/>
                </a:ln>
                <a:solidFill>
                  <a:srgbClr val="000000"/>
                </a:solidFill>
                <a:effectLst/>
                <a:uLnTx/>
                <a:uFillTx/>
                <a:latin typeface="Calibri"/>
                <a:ea typeface="Calibri"/>
                <a:cs typeface="Calibri"/>
                <a:sym typeface="Calibri"/>
              </a:rPr>
              <a:t>investors</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Types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of dividend payments</a:t>
            </a:r>
          </a:p>
        </p:txBody>
      </p:sp>
    </p:spTree>
    <p:extLst>
      <p:ext uri="{BB962C8B-B14F-4D97-AF65-F5344CB8AC3E}">
        <p14:creationId xmlns:p14="http://schemas.microsoft.com/office/powerpoint/2010/main" val="3323736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5A7B45-84FE-E550-6BE6-22A5A2B18587}"/>
              </a:ext>
            </a:extLst>
          </p:cNvPr>
          <p:cNvSpPr txBox="1"/>
          <p:nvPr/>
        </p:nvSpPr>
        <p:spPr>
          <a:xfrm>
            <a:off x="3048828" y="2192508"/>
            <a:ext cx="6097656" cy="2472985"/>
          </a:xfrm>
          <a:prstGeom prst="rect">
            <a:avLst/>
          </a:prstGeom>
          <a:noFill/>
        </p:spPr>
        <p:txBody>
          <a:bodyPr wrap="square">
            <a:spAutoFit/>
          </a:bodyPr>
          <a:lstStyle/>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Constant payout ratio</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percentage of earnings, such as 50%</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must watch out for reductions not to signal permanent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decline in earnings</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682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262596D-E821-DBF5-FE5B-23FEE38009B1}"/>
              </a:ext>
            </a:extLst>
          </p:cNvPr>
          <p:cNvSpPr txBox="1"/>
          <p:nvPr/>
        </p:nvSpPr>
        <p:spPr>
          <a:xfrm>
            <a:off x="3048828" y="621180"/>
            <a:ext cx="6097656" cy="561564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Dividends</a:t>
            </a:r>
            <a:r>
              <a:rPr kumimoji="0" lang="en-US" sz="1800" b="1" i="0" u="sng" strike="noStrike" kern="1200" cap="none" spc="145"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and</a:t>
            </a:r>
            <a:r>
              <a:rPr kumimoji="0" lang="en-US" sz="1800" b="1" i="0" u="sng" strike="noStrike" kern="1200" cap="none" spc="16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Stock</a:t>
            </a:r>
            <a:r>
              <a:rPr kumimoji="0" lang="en-US" sz="1800" b="1" i="0" u="sng" strike="noStrike" kern="1200" cap="none" spc="5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Repurchases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ﬁrms oﬀer shareholders the choice to receive a check for the amount of their dividends or to reinvest the dividends in the ﬁrm’s stock</a:t>
            </a:r>
          </a:p>
        </p:txBody>
      </p:sp>
    </p:spTree>
    <p:extLst>
      <p:ext uri="{BB962C8B-B14F-4D97-AF65-F5344CB8AC3E}">
        <p14:creationId xmlns:p14="http://schemas.microsoft.com/office/powerpoint/2010/main" val="1204793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5F46FA-D459-572F-CAD2-B9945D709261}"/>
              </a:ext>
            </a:extLst>
          </p:cNvPr>
          <p:cNvSpPr txBox="1"/>
          <p:nvPr/>
        </p:nvSpPr>
        <p:spPr>
          <a:xfrm>
            <a:off x="1192696" y="705677"/>
            <a:ext cx="9869556" cy="4602029"/>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Dividend reinvestment plans (DRIPs)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kumimoji="0" lang="en-US" sz="2200" b="0"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Whether the dividends are received as cash or reinvested, the investor must pay taxes on them.</a:t>
            </a:r>
          </a:p>
        </p:txBody>
      </p:sp>
    </p:spTree>
    <p:extLst>
      <p:ext uri="{BB962C8B-B14F-4D97-AF65-F5344CB8AC3E}">
        <p14:creationId xmlns:p14="http://schemas.microsoft.com/office/powerpoint/2010/main" val="37597649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72BF8AB-6A6E-BD9D-F2A1-F394F4D7D79F}"/>
              </a:ext>
            </a:extLst>
          </p:cNvPr>
          <p:cNvSpPr txBox="1"/>
          <p:nvPr/>
        </p:nvSpPr>
        <p:spPr>
          <a:xfrm>
            <a:off x="964096" y="1122471"/>
            <a:ext cx="10714382" cy="295106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Most ﬁrms that issue dividends try to maintain a consistent </a:t>
            </a:r>
            <a:r>
              <a:rPr kumimoji="0" lang="en-US" sz="18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dividend payout ratio</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is dividends per share divided by earnings per share (EPS). The dividend payout ratio for example, Microsoft company’s dividend is $1.44 per share divided by earnings per share, $1.48:</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 payout ratio = $1.44/$1.48 = 0.97 or 97 percent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p>
        </p:txBody>
      </p:sp>
    </p:spTree>
    <p:extLst>
      <p:ext uri="{BB962C8B-B14F-4D97-AF65-F5344CB8AC3E}">
        <p14:creationId xmlns:p14="http://schemas.microsoft.com/office/powerpoint/2010/main" val="311856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355D239-387D-1014-3A6C-6DA576213B29}"/>
              </a:ext>
            </a:extLst>
          </p:cNvPr>
          <p:cNvSpPr txBox="1"/>
          <p:nvPr/>
        </p:nvSpPr>
        <p:spPr>
          <a:xfrm>
            <a:off x="1033670" y="646043"/>
            <a:ext cx="10605051" cy="5624232"/>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key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component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“how</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much?”</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decision</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 dividends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sustainable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over</a:t>
            </a:r>
            <a:r>
              <a:rPr kumimoji="0" lang="en-US" sz="2200" b="0" i="0" u="sng"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does</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want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announce it</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will</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begin</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paying</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eliminate the</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later</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due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need</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conserve</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cash.</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thought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send</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 to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view</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future cash-generating</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ability</a:t>
            </a:r>
            <a:r>
              <a:rPr kumimoji="0" lang="en-US" sz="2200" b="0" i="0" u="sng"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private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information</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strategies,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competitive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responses,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opportunities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 are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known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investing</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public.</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Thus,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increases</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positive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markets 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believes 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looks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stable,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improving,</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reduction</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taken to</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pessimistic</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set dividend</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 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reductions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unlikely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given</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current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perspective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endParaRPr kumimoji="0" lang="en-US" sz="22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28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A44586B-575A-7D6B-2F28-35E877F2740F}"/>
              </a:ext>
            </a:extLst>
          </p:cNvPr>
          <p:cNvSpPr txBox="1"/>
          <p:nvPr/>
        </p:nvSpPr>
        <p:spPr>
          <a:xfrm>
            <a:off x="3048828" y="1352791"/>
            <a:ext cx="6097656" cy="415241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Factors Influencing Dividend Policy</a:t>
            </a: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endPar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Constraints on dividend payments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debt contract restrictions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cannot exceed “retained earnings”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cash availability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IRS restrictions on improperly accumulated retained earnings</a:t>
            </a:r>
          </a:p>
          <a:p>
            <a:pPr marL="457200" marR="0" lvl="1" indent="0" algn="l" defTabSz="914400" rtl="0" eaLnBrk="1" fontAlgn="auto" latinLnBrk="0" hangingPunct="1">
              <a:lnSpc>
                <a:spcPct val="90000"/>
              </a:lnSpc>
              <a:spcBef>
                <a:spcPts val="500"/>
              </a:spcBef>
              <a:spcAft>
                <a:spcPts val="0"/>
              </a:spcAft>
              <a:buClr>
                <a:prstClr val="black"/>
              </a:buClr>
              <a:buSzPts val="2400"/>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0455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2B405F6-98B3-89A5-AA39-D5D33775A8BC}"/>
              </a:ext>
            </a:extLst>
          </p:cNvPr>
          <p:cNvSpPr txBox="1"/>
          <p:nvPr/>
        </p:nvSpPr>
        <p:spPr>
          <a:xfrm>
            <a:off x="3048828" y="1971678"/>
            <a:ext cx="6097656" cy="291464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Investment opportunities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large capital budgeting projects affect dividend-payout ratios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Alternative sources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flotation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increasing capital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ownership dilution</a:t>
            </a:r>
          </a:p>
        </p:txBody>
      </p:sp>
    </p:spTree>
    <p:extLst>
      <p:ext uri="{BB962C8B-B14F-4D97-AF65-F5344CB8AC3E}">
        <p14:creationId xmlns:p14="http://schemas.microsoft.com/office/powerpoint/2010/main" val="1544197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8C88C5C-2327-95BE-6FFE-B26142F8AA10}"/>
              </a:ext>
            </a:extLst>
          </p:cNvPr>
          <p:cNvSpPr txBox="1"/>
          <p:nvPr/>
        </p:nvSpPr>
        <p:spPr>
          <a:xfrm>
            <a:off x="3048828" y="531284"/>
            <a:ext cx="6097656" cy="579543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Capital Structures and Dividend Policies Around the World</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Companies in Italy and Japan use more debt than companies in the United States or Canada, but companies in the United Kingdom use the least amount.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Different accounting practices make comparisons difficult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Gap has narrowed in recent years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Dividend-payout ratios vary greatly also</a:t>
            </a:r>
          </a:p>
        </p:txBody>
      </p:sp>
    </p:spTree>
    <p:extLst>
      <p:ext uri="{BB962C8B-B14F-4D97-AF65-F5344CB8AC3E}">
        <p14:creationId xmlns:p14="http://schemas.microsoft.com/office/powerpoint/2010/main" val="2781314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672531-22B3-EC6B-CD46-C2069E9459D8}"/>
              </a:ext>
            </a:extLst>
          </p:cNvPr>
          <p:cNvSpPr txBox="1"/>
          <p:nvPr/>
        </p:nvSpPr>
        <p:spPr>
          <a:xfrm>
            <a:off x="3048828" y="1270461"/>
            <a:ext cx="6097656" cy="431707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Logical analysis would indicate that:</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1. Tax codes generally favor use of debt in developed  countries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2. In countries where capital gains are not taxed, investors should show a preference for stocks compared with countries that have capital gains taxes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Investor preferences should lead to relatively low equity capital costs in those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countries that do not tax capital gains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Reality does not match these conclusions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23020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E5E2F4-4EE6-4CEE-6F3E-F3E26DE86792}"/>
              </a:ext>
            </a:extLst>
          </p:cNvPr>
          <p:cNvSpPr txBox="1"/>
          <p:nvPr/>
        </p:nvSpPr>
        <p:spPr>
          <a:xfrm>
            <a:off x="3048828" y="1528480"/>
            <a:ext cx="6097656" cy="380104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What about risk, especially bankruptcy costs?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Foreign banks are closely linked to corporations that borrow from them, and have substantial influence over the management of the debtor firms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Equity monitoring costs are comparatively low in the United States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These indicate that U.S. firms should have more equity and less debt than firms in countries such as Japan and Germany</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669888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39DEAF0E-FA87-4FF5-829B-A570DE2EA18D}"/>
</file>

<file path=docProps/app.xml><?xml version="1.0" encoding="utf-8"?>
<Properties xmlns="http://schemas.openxmlformats.org/officeDocument/2006/extended-properties" xmlns:vt="http://schemas.openxmlformats.org/officeDocument/2006/docPropsVTypes">
  <TotalTime>82</TotalTime>
  <Words>1919</Words>
  <Application>Microsoft Office PowerPoint</Application>
  <PresentationFormat>Widescreen</PresentationFormat>
  <Paragraphs>153</Paragraphs>
  <Slides>36</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Calibri</vt:lpstr>
      <vt:lpstr>Calibri Light</vt:lpstr>
      <vt:lpstr>Palatino Linotype</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32</cp:revision>
  <dcterms:created xsi:type="dcterms:W3CDTF">2023-04-29T09:08:00Z</dcterms:created>
  <dcterms:modified xsi:type="dcterms:W3CDTF">2024-08-08T20:22:02Z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