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4"/>
  </p:notesMasterIdLst>
  <p:handoutMasterIdLst>
    <p:handoutMasterId r:id="rId45"/>
  </p:handoutMasterIdLst>
  <p:sldIdLst>
    <p:sldId id="303" r:id="rId5"/>
    <p:sldId id="736" r:id="rId6"/>
    <p:sldId id="666" r:id="rId7"/>
    <p:sldId id="805" r:id="rId8"/>
    <p:sldId id="806" r:id="rId9"/>
    <p:sldId id="807" r:id="rId10"/>
    <p:sldId id="808" r:id="rId11"/>
    <p:sldId id="809" r:id="rId12"/>
    <p:sldId id="810" r:id="rId13"/>
    <p:sldId id="811" r:id="rId14"/>
    <p:sldId id="812" r:id="rId15"/>
    <p:sldId id="813" r:id="rId16"/>
    <p:sldId id="814" r:id="rId17"/>
    <p:sldId id="815" r:id="rId18"/>
    <p:sldId id="816" r:id="rId19"/>
    <p:sldId id="817" r:id="rId20"/>
    <p:sldId id="818" r:id="rId21"/>
    <p:sldId id="819" r:id="rId22"/>
    <p:sldId id="820" r:id="rId23"/>
    <p:sldId id="821" r:id="rId24"/>
    <p:sldId id="822" r:id="rId25"/>
    <p:sldId id="823" r:id="rId26"/>
    <p:sldId id="824" r:id="rId27"/>
    <p:sldId id="825" r:id="rId28"/>
    <p:sldId id="826" r:id="rId29"/>
    <p:sldId id="827" r:id="rId30"/>
    <p:sldId id="828" r:id="rId31"/>
    <p:sldId id="829" r:id="rId32"/>
    <p:sldId id="830" r:id="rId33"/>
    <p:sldId id="831" r:id="rId34"/>
    <p:sldId id="832" r:id="rId35"/>
    <p:sldId id="833" r:id="rId36"/>
    <p:sldId id="834" r:id="rId37"/>
    <p:sldId id="835" r:id="rId38"/>
    <p:sldId id="836" r:id="rId39"/>
    <p:sldId id="837" r:id="rId40"/>
    <p:sldId id="838" r:id="rId41"/>
    <p:sldId id="839" r:id="rId42"/>
    <p:sldId id="34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736"/>
            <p14:sldId id="666"/>
            <p14:sldId id="805"/>
            <p14:sldId id="806"/>
            <p14:sldId id="807"/>
            <p14:sldId id="808"/>
            <p14:sldId id="809"/>
            <p14:sldId id="810"/>
            <p14:sldId id="811"/>
            <p14:sldId id="812"/>
            <p14:sldId id="813"/>
            <p14:sldId id="814"/>
            <p14:sldId id="815"/>
            <p14:sldId id="816"/>
            <p14:sldId id="817"/>
            <p14:sldId id="818"/>
            <p14:sldId id="819"/>
            <p14:sldId id="820"/>
            <p14:sldId id="821"/>
            <p14:sldId id="822"/>
            <p14:sldId id="823"/>
            <p14:sldId id="824"/>
            <p14:sldId id="825"/>
            <p14:sldId id="826"/>
            <p14:sldId id="827"/>
            <p14:sldId id="828"/>
            <p14:sldId id="829"/>
            <p14:sldId id="830"/>
            <p14:sldId id="831"/>
            <p14:sldId id="832"/>
            <p14:sldId id="833"/>
            <p14:sldId id="834"/>
            <p14:sldId id="835"/>
            <p14:sldId id="836"/>
            <p14:sldId id="837"/>
            <p14:sldId id="838"/>
            <p14:sldId id="839"/>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2D3956"/>
    <a:srgbClr val="FAC748"/>
    <a:srgbClr val="F58221"/>
    <a:srgbClr val="203E5F"/>
    <a:srgbClr val="FFD200"/>
    <a:srgbClr val="000000"/>
    <a:srgbClr val="669BBC"/>
    <a:srgbClr val="8E5A6D"/>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89CC17-4EBB-4F87-81FB-ACC80DF0C480}" v="49" dt="2024-10-31T07:13:08.9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279" autoAdjust="0"/>
    <p:restoredTop sz="94660"/>
  </p:normalViewPr>
  <p:slideViewPr>
    <p:cSldViewPr snapToGrid="0">
      <p:cViewPr varScale="1">
        <p:scale>
          <a:sx n="70" d="100"/>
          <a:sy n="70" d="100"/>
        </p:scale>
        <p:origin x="564" y="6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r">
              <a:defRPr sz="1200"/>
            </a:lvl1pPr>
          </a:lstStyle>
          <a:p>
            <a:endParaRPr lang="ar-EG"/>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l">
              <a:defRPr sz="1200"/>
            </a:lvl1pPr>
          </a:lstStyle>
          <a:p>
            <a:fld id="{5B6FC706-E8EF-458A-8580-A9C177A4B0CB}" type="datetimeFigureOut">
              <a:rPr lang="ar-EG" smtClean="0"/>
              <a:t>16/12/1446</a:t>
            </a:fld>
            <a:endParaRPr lang="ar-EG"/>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r">
              <a:defRPr sz="1200"/>
            </a:lvl1pPr>
          </a:lstStyle>
          <a:p>
            <a:endParaRPr lang="ar-EG"/>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l">
              <a:defRPr sz="1200"/>
            </a:lvl1pPr>
          </a:lstStyle>
          <a:p>
            <a:fld id="{F22E6FC6-1576-4886-A804-1176FBA857A5}" type="slidenum">
              <a:rPr lang="ar-EG" smtClean="0"/>
              <a:t>‹#›</a:t>
            </a:fld>
            <a:endParaRPr lang="ar-EG"/>
          </a:p>
        </p:txBody>
      </p:sp>
    </p:spTree>
    <p:extLst>
      <p:ext uri="{BB962C8B-B14F-4D97-AF65-F5344CB8AC3E}">
        <p14:creationId xmlns:p14="http://schemas.microsoft.com/office/powerpoint/2010/main" val="74462622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16919113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13968392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6/12/2025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3" r:id="rId13"/>
    <p:sldLayoutId id="2147483665"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8.png"/><Relationship Id="rId2" Type="http://schemas.openxmlformats.org/officeDocument/2006/relationships/image" Target="../media/image6.jpeg"/><Relationship Id="rId1" Type="http://schemas.openxmlformats.org/officeDocument/2006/relationships/slideLayout" Target="../slideLayouts/slideLayout14.xml"/><Relationship Id="rId6" Type="http://schemas.openxmlformats.org/officeDocument/2006/relationships/image" Target="../media/image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48777" y="-43542"/>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7376114" y="2180548"/>
            <a:ext cx="5336415" cy="1077218"/>
          </a:xfrm>
          <a:prstGeom prst="rect">
            <a:avLst/>
          </a:prstGeom>
          <a:noFill/>
        </p:spPr>
        <p:txBody>
          <a:bodyPr wrap="square" rtlCol="0">
            <a:spAutoFit/>
          </a:bodyPr>
          <a:lstStyle/>
          <a:p>
            <a:r>
              <a:rPr lang="en-US" sz="3200" b="1" dirty="0">
                <a:solidFill>
                  <a:srgbClr val="00B0F0"/>
                </a:solidFill>
                <a:latin typeface="Alexandria" charset="0"/>
                <a:cs typeface="Alexandria" charset="0"/>
              </a:rPr>
              <a:t>PRESENTATION AND WRITING SKILLS </a:t>
            </a:r>
          </a:p>
        </p:txBody>
      </p:sp>
      <p:sp>
        <p:nvSpPr>
          <p:cNvPr id="10" name="Rectangle: Rounded Corners 9"/>
          <p:cNvSpPr/>
          <p:nvPr/>
        </p:nvSpPr>
        <p:spPr>
          <a:xfrm>
            <a:off x="5345648" y="3825537"/>
            <a:ext cx="3314016" cy="529167"/>
          </a:xfrm>
          <a:prstGeom prst="roundRect">
            <a:avLst/>
          </a:prstGeom>
          <a:solidFill>
            <a:srgbClr val="00AEEF"/>
          </a:solidFill>
          <a:ln>
            <a:solidFill>
              <a:srgbClr val="00AEE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01</a:t>
            </a:r>
          </a:p>
        </p:txBody>
      </p:sp>
      <p:sp>
        <p:nvSpPr>
          <p:cNvPr id="11" name="TextBox 10"/>
          <p:cNvSpPr txBox="1"/>
          <p:nvPr/>
        </p:nvSpPr>
        <p:spPr>
          <a:xfrm>
            <a:off x="7450847" y="3281131"/>
            <a:ext cx="3531122" cy="400110"/>
          </a:xfrm>
          <a:prstGeom prst="rect">
            <a:avLst/>
          </a:prstGeom>
          <a:noFill/>
        </p:spPr>
        <p:txBody>
          <a:bodyPr wrap="square" rtlCol="0">
            <a:spAutoFit/>
          </a:bodyPr>
          <a:lstStyle/>
          <a:p>
            <a:r>
              <a:rPr lang="en-US" sz="2000" dirty="0">
                <a:latin typeface="Alexandria" charset="0"/>
                <a:cs typeface="Alexandria" charset="0"/>
              </a:rPr>
              <a:t>MGM223</a:t>
            </a:r>
          </a:p>
        </p:txBody>
      </p:sp>
      <p:sp>
        <p:nvSpPr>
          <p:cNvPr id="12" name="TextBox 11"/>
          <p:cNvSpPr txBox="1"/>
          <p:nvPr/>
        </p:nvSpPr>
        <p:spPr>
          <a:xfrm>
            <a:off x="459185" y="6187539"/>
            <a:ext cx="6617890" cy="461665"/>
          </a:xfrm>
          <a:prstGeom prst="rect">
            <a:avLst/>
          </a:prstGeom>
          <a:noFill/>
        </p:spPr>
        <p:txBody>
          <a:bodyPr wrap="square" rtlCol="0">
            <a:spAutoFit/>
          </a:bodyPr>
          <a:lstStyle/>
          <a:p>
            <a:r>
              <a:rPr lang="en-US" sz="2400" b="1" dirty="0">
                <a:solidFill>
                  <a:srgbClr val="00B0F0"/>
                </a:solidFill>
                <a:latin typeface="Alexandria" charset="0"/>
                <a:cs typeface="Alexandria" charset="0"/>
              </a:rPr>
              <a:t>Dr. </a:t>
            </a:r>
            <a:r>
              <a:rPr lang="en-US" sz="2400" b="1" dirty="0" err="1">
                <a:solidFill>
                  <a:srgbClr val="00B0F0"/>
                </a:solidFill>
                <a:latin typeface="Alexandria" charset="0"/>
                <a:cs typeface="Alexandria" charset="0"/>
              </a:rPr>
              <a:t>Nagwan</a:t>
            </a:r>
            <a:r>
              <a:rPr lang="en-GB" sz="2400" b="1" dirty="0">
                <a:solidFill>
                  <a:srgbClr val="00B0F0"/>
                </a:solidFill>
                <a:latin typeface="Alexandria" charset="0"/>
                <a:cs typeface="Alexandria" charset="0"/>
              </a:rPr>
              <a:t> Al-</a:t>
            </a:r>
            <a:r>
              <a:rPr lang="en-GB" sz="2400" b="1" dirty="0" err="1">
                <a:solidFill>
                  <a:srgbClr val="00B0F0"/>
                </a:solidFill>
                <a:latin typeface="Alexandria" charset="0"/>
                <a:cs typeface="Alexandria" charset="0"/>
              </a:rPr>
              <a:t>Qershi</a:t>
            </a:r>
            <a:endParaRPr lang="en-US" sz="2400" b="1" dirty="0">
              <a:solidFill>
                <a:srgbClr val="00B0F0"/>
              </a:solidFill>
              <a:latin typeface="Alexandria" charset="0"/>
              <a:cs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b="1" dirty="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itle 1">
            <a:extLst>
              <a:ext uri="{FF2B5EF4-FFF2-40B4-BE49-F238E27FC236}">
                <a16:creationId xmlns:a16="http://schemas.microsoft.com/office/drawing/2014/main" id="{39C65316-BFB1-4A3F-B8B9-F9622013BFC3}"/>
              </a:ext>
            </a:extLst>
          </p:cNvPr>
          <p:cNvSpPr txBox="1">
            <a:spLocks/>
          </p:cNvSpPr>
          <p:nvPr/>
        </p:nvSpPr>
        <p:spPr>
          <a:xfrm>
            <a:off x="5080985" y="4449136"/>
            <a:ext cx="7007155" cy="1121150"/>
          </a:xfrm>
          <a:prstGeom prst="rect">
            <a:avLst/>
          </a:prstGeom>
        </p:spPr>
        <p:txBody>
          <a:bodyPr lIns="274320" tIns="91440" rIns="182880" bIns="9144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b="1" dirty="0">
                <a:latin typeface="+mn-lt"/>
              </a:rPr>
              <a:t>Audience Analysis and Defining </a:t>
            </a:r>
            <a:br>
              <a:rPr lang="en-US" sz="2800" b="1" dirty="0">
                <a:latin typeface="+mn-lt"/>
              </a:rPr>
            </a:br>
            <a:r>
              <a:rPr lang="en-US" sz="2800" b="1" dirty="0">
                <a:latin typeface="+mn-lt"/>
              </a:rPr>
              <a:t>Presentation Goals</a:t>
            </a:r>
          </a:p>
          <a:p>
            <a:r>
              <a:rPr lang="ar-EG" sz="2800" b="1" dirty="0">
                <a:latin typeface="+mn-lt"/>
              </a:rPr>
              <a:t>تحليل الجمهور وتحديد هدف العرض</a:t>
            </a:r>
          </a:p>
        </p:txBody>
      </p:sp>
    </p:spTree>
  </p:cSld>
  <p:clrMapOvr>
    <a:masterClrMapping/>
  </p:clrMapOvr>
  <mc:AlternateContent xmlns:mc="http://schemas.openxmlformats.org/markup-compatibility/2006" xmlns:p14="http://schemas.microsoft.com/office/powerpoint/2010/main">
    <mc:Choice Requires="p14">
      <p:transition spd="slow" p14:dur="2000" advTm="67052"/>
    </mc:Choice>
    <mc:Fallback xmlns="">
      <p:transition spd="slow" advTm="67052"/>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354897"/>
            <a:ext cx="7038285"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Learning Objectives</a:t>
            </a:r>
          </a:p>
          <a:p>
            <a:r>
              <a:rPr lang="ar-EG" sz="2400" b="1" dirty="0">
                <a:solidFill>
                  <a:srgbClr val="00B0F0"/>
                </a:solidFill>
                <a:latin typeface="Alexandria" charset="0"/>
                <a:cs typeface="Alexandria" charset="0"/>
              </a:rPr>
              <a:t>أهداف التعلُّم</a:t>
            </a:r>
            <a:endParaRPr lang="en-US" sz="24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980CE177-07CC-42E9-95F6-1D2B71CD1676}"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2</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pSp>
        <p:nvGrpSpPr>
          <p:cNvPr id="14" name="Group 13"/>
          <p:cNvGrpSpPr/>
          <p:nvPr/>
        </p:nvGrpSpPr>
        <p:grpSpPr>
          <a:xfrm>
            <a:off x="3208949" y="1344695"/>
            <a:ext cx="1545775" cy="1064712"/>
            <a:chOff x="880289" y="925712"/>
            <a:chExt cx="1545775" cy="1064712"/>
          </a:xfrm>
        </p:grpSpPr>
        <p:sp>
          <p:nvSpPr>
            <p:cNvPr id="15" name="TextBox 14">
              <a:extLst>
                <a:ext uri="{FF2B5EF4-FFF2-40B4-BE49-F238E27FC236}">
                  <a16:creationId xmlns:a16="http://schemas.microsoft.com/office/drawing/2014/main" id="{0E60CDC8-0D61-E7A2-E68E-EA312F894101}"/>
                </a:ext>
              </a:extLst>
            </p:cNvPr>
            <p:cNvSpPr txBox="1"/>
            <p:nvPr/>
          </p:nvSpPr>
          <p:spPr>
            <a:xfrm>
              <a:off x="880289" y="925712"/>
              <a:ext cx="1545775"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81698" y="1159427"/>
              <a:ext cx="128605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graphicFrame>
        <p:nvGraphicFramePr>
          <p:cNvPr id="19" name="Table 18">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2422177482"/>
              </p:ext>
            </p:extLst>
          </p:nvPr>
        </p:nvGraphicFramePr>
        <p:xfrm>
          <a:off x="3475171" y="2506058"/>
          <a:ext cx="8252371" cy="3683976"/>
        </p:xfrm>
        <a:graphic>
          <a:graphicData uri="http://schemas.openxmlformats.org/drawingml/2006/table">
            <a:tbl>
              <a:tblPr firstRow="1" firstCol="1" bandRow="1">
                <a:tableStyleId>{2D5ABB26-0587-4C30-8999-92F81FD0307C}</a:tableStyleId>
              </a:tblPr>
              <a:tblGrid>
                <a:gridCol w="4672374">
                  <a:extLst>
                    <a:ext uri="{9D8B030D-6E8A-4147-A177-3AD203B41FA5}">
                      <a16:colId xmlns:a16="http://schemas.microsoft.com/office/drawing/2014/main" val="1232974083"/>
                    </a:ext>
                  </a:extLst>
                </a:gridCol>
                <a:gridCol w="3579997">
                  <a:extLst>
                    <a:ext uri="{9D8B030D-6E8A-4147-A177-3AD203B41FA5}">
                      <a16:colId xmlns:a16="http://schemas.microsoft.com/office/drawing/2014/main" val="1444719435"/>
                    </a:ext>
                  </a:extLst>
                </a:gridCol>
              </a:tblGrid>
              <a:tr h="920994">
                <a:tc>
                  <a:txBody>
                    <a:bodyPr/>
                    <a:lstStyle/>
                    <a:p>
                      <a:pPr marL="342900" marR="0" indent="-342900" algn="l" defTabSz="914400" rtl="0" eaLnBrk="1" fontAlgn="auto" latinLnBrk="0" hangingPunct="1">
                        <a:lnSpc>
                          <a:spcPct val="115000"/>
                        </a:lnSpc>
                        <a:spcBef>
                          <a:spcPts val="0"/>
                        </a:spcBef>
                        <a:spcAft>
                          <a:spcPts val="800"/>
                        </a:spcAft>
                        <a:buClrTx/>
                        <a:buSzTx/>
                        <a:buFont typeface="Wingdings" panose="05000000000000000000" pitchFamily="2" charset="2"/>
                        <a:buChar char="q"/>
                        <a:tabLst/>
                        <a:defRPr/>
                      </a:pPr>
                      <a:r>
                        <a:rPr lang="en-US" sz="2200" b="1" kern="0" dirty="0">
                          <a:solidFill>
                            <a:schemeClr val="tx1"/>
                          </a:solidFill>
                          <a:effectLst/>
                          <a:latin typeface="+mn-lt"/>
                          <a:ea typeface="+mn-ea"/>
                          <a:cs typeface="+mn-cs"/>
                        </a:rPr>
                        <a:t>Define the concept of audience analysis</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Low" defTabSz="914400" rtl="1" eaLnBrk="1" fontAlgn="auto" latinLnBrk="0" hangingPunct="1">
                        <a:lnSpc>
                          <a:spcPct val="115000"/>
                        </a:lnSpc>
                        <a:spcBef>
                          <a:spcPts val="0"/>
                        </a:spcBef>
                        <a:spcAft>
                          <a:spcPts val="800"/>
                        </a:spcAft>
                        <a:buClrTx/>
                        <a:buSzTx/>
                        <a:buFont typeface="Wingdings" panose="05000000000000000000" pitchFamily="2" charset="2"/>
                        <a:buChar char="q"/>
                        <a:tabLst/>
                        <a:defRPr/>
                      </a:pPr>
                      <a:r>
                        <a:rPr lang="ar-SA" sz="2200" b="1" kern="0" dirty="0">
                          <a:effectLst/>
                        </a:rPr>
                        <a:t>تعريف مفهوم تحليل الجمهور</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r h="920994">
                <a:tc>
                  <a:txBody>
                    <a:bodyPr/>
                    <a:lstStyle/>
                    <a:p>
                      <a:pPr marL="342900" marR="0" indent="-342900" algn="l" defTabSz="914400" rtl="0" eaLnBrk="1" fontAlgn="auto" latinLnBrk="0" hangingPunct="1">
                        <a:lnSpc>
                          <a:spcPct val="115000"/>
                        </a:lnSpc>
                        <a:spcBef>
                          <a:spcPts val="0"/>
                        </a:spcBef>
                        <a:spcAft>
                          <a:spcPts val="800"/>
                        </a:spcAft>
                        <a:buClrTx/>
                        <a:buSzTx/>
                        <a:buFont typeface="Wingdings" panose="05000000000000000000" pitchFamily="2" charset="2"/>
                        <a:buChar char="q"/>
                        <a:tabLst/>
                        <a:defRPr/>
                      </a:pPr>
                      <a:r>
                        <a:rPr lang="en-US" sz="2200" b="1" kern="0" dirty="0">
                          <a:solidFill>
                            <a:schemeClr val="tx1"/>
                          </a:solidFill>
                          <a:effectLst/>
                          <a:latin typeface="+mn-lt"/>
                          <a:ea typeface="+mn-ea"/>
                          <a:cs typeface="+mn-cs"/>
                        </a:rPr>
                        <a:t>Understand the importance of defining the presentation goal</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Low" defTabSz="914400" rtl="1" eaLnBrk="1" fontAlgn="auto" latinLnBrk="0" hangingPunct="1">
                        <a:lnSpc>
                          <a:spcPct val="115000"/>
                        </a:lnSpc>
                        <a:spcBef>
                          <a:spcPts val="0"/>
                        </a:spcBef>
                        <a:spcAft>
                          <a:spcPts val="800"/>
                        </a:spcAft>
                        <a:buClrTx/>
                        <a:buSzTx/>
                        <a:buFont typeface="Wingdings" panose="05000000000000000000" pitchFamily="2" charset="2"/>
                        <a:buChar char="q"/>
                        <a:tabLst/>
                        <a:defRPr/>
                      </a:pPr>
                      <a:r>
                        <a:rPr lang="ar-SA" sz="2200" b="1" kern="0" dirty="0">
                          <a:effectLst/>
                        </a:rPr>
                        <a:t>التعرف على أهمية تحديد هدف العرض</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187956367"/>
                  </a:ext>
                </a:extLst>
              </a:tr>
              <a:tr h="920994">
                <a:tc>
                  <a:txBody>
                    <a:bodyPr/>
                    <a:lstStyle/>
                    <a:p>
                      <a:pPr marL="342900" indent="-342900">
                        <a:lnSpc>
                          <a:spcPct val="115000"/>
                        </a:lnSpc>
                        <a:spcAft>
                          <a:spcPts val="800"/>
                        </a:spcAft>
                        <a:buFont typeface="Wingdings" panose="05000000000000000000" pitchFamily="2" charset="2"/>
                        <a:buChar char="q"/>
                      </a:pPr>
                      <a:r>
                        <a:rPr lang="en-US" sz="2200" b="1" kern="0" dirty="0">
                          <a:effectLst/>
                        </a:rPr>
                        <a:t>How to determine the appropriate goal for a presentation</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indent="-342900" algn="justLow" rtl="1">
                        <a:lnSpc>
                          <a:spcPct val="115000"/>
                        </a:lnSpc>
                        <a:spcAft>
                          <a:spcPts val="800"/>
                        </a:spcAft>
                        <a:buFont typeface="Wingdings" panose="05000000000000000000" pitchFamily="2" charset="2"/>
                        <a:buChar char="q"/>
                      </a:pPr>
                      <a:r>
                        <a:rPr lang="ar-SA" sz="2200" b="1" kern="0" dirty="0">
                          <a:effectLst/>
                        </a:rPr>
                        <a:t>كيفية تحديد الهدف المناسب للعرض</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070220089"/>
                  </a:ext>
                </a:extLst>
              </a:tr>
              <a:tr h="920994">
                <a:tc>
                  <a:txBody>
                    <a:bodyPr/>
                    <a:lstStyle/>
                    <a:p>
                      <a:pPr marL="342900" indent="-342900">
                        <a:lnSpc>
                          <a:spcPct val="115000"/>
                        </a:lnSpc>
                        <a:spcAft>
                          <a:spcPts val="800"/>
                        </a:spcAft>
                        <a:buFont typeface="Wingdings" panose="05000000000000000000" pitchFamily="2" charset="2"/>
                        <a:buChar char="q"/>
                      </a:pPr>
                      <a:r>
                        <a:rPr lang="en-US" sz="2200" b="1" kern="0" dirty="0">
                          <a:effectLst/>
                        </a:rPr>
                        <a:t>Understanding the relationship between audience and goal</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342900" indent="-342900" algn="justLow" rtl="1">
                        <a:lnSpc>
                          <a:spcPct val="115000"/>
                        </a:lnSpc>
                        <a:spcAft>
                          <a:spcPts val="800"/>
                        </a:spcAft>
                        <a:buFont typeface="Wingdings" panose="05000000000000000000" pitchFamily="2" charset="2"/>
                        <a:buChar char="q"/>
                      </a:pPr>
                      <a:r>
                        <a:rPr lang="ar-SA" sz="2200" b="1" kern="0" dirty="0">
                          <a:effectLst/>
                        </a:rPr>
                        <a:t>فهم العلاقة بين الجمهور والهدف</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136633045"/>
                  </a:ext>
                </a:extLst>
              </a:tr>
            </a:tbl>
          </a:graphicData>
        </a:graphic>
      </p:graphicFrame>
    </p:spTree>
    <p:extLst>
      <p:ext uri="{BB962C8B-B14F-4D97-AF65-F5344CB8AC3E}">
        <p14:creationId xmlns:p14="http://schemas.microsoft.com/office/powerpoint/2010/main" val="152465432"/>
      </p:ext>
    </p:extLst>
  </p:cSld>
  <p:clrMapOvr>
    <a:masterClrMapping/>
  </p:clrMapOvr>
  <mc:AlternateContent xmlns:mc="http://schemas.openxmlformats.org/markup-compatibility/2006" xmlns:p14="http://schemas.microsoft.com/office/powerpoint/2010/main">
    <mc:Choice Requires="p14">
      <p:transition spd="slow" p14:dur="2000" advTm="267372"/>
    </mc:Choice>
    <mc:Fallback xmlns="">
      <p:transition spd="slow" advTm="267372"/>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3</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8DB13582-4598-4AED-7A1E-5233436EFD30}"/>
              </a:ext>
            </a:extLst>
          </p:cNvPr>
          <p:cNvGraphicFramePr>
            <a:graphicFrameLocks noGrp="1"/>
          </p:cNvGraphicFramePr>
          <p:nvPr>
            <p:extLst>
              <p:ext uri="{D42A27DB-BD31-4B8C-83A1-F6EECF244321}">
                <p14:modId xmlns:p14="http://schemas.microsoft.com/office/powerpoint/2010/main" val="3587364772"/>
              </p:ext>
            </p:extLst>
          </p:nvPr>
        </p:nvGraphicFramePr>
        <p:xfrm>
          <a:off x="981697" y="2246862"/>
          <a:ext cx="10100286" cy="3953618"/>
        </p:xfrm>
        <a:graphic>
          <a:graphicData uri="http://schemas.openxmlformats.org/drawingml/2006/table">
            <a:tbl>
              <a:tblPr firstRow="1" firstCol="1" bandRow="1">
                <a:tableStyleId>{2D5ABB26-0587-4C30-8999-92F81FD0307C}</a:tableStyleId>
              </a:tblPr>
              <a:tblGrid>
                <a:gridCol w="5050143">
                  <a:extLst>
                    <a:ext uri="{9D8B030D-6E8A-4147-A177-3AD203B41FA5}">
                      <a16:colId xmlns:a16="http://schemas.microsoft.com/office/drawing/2014/main" val="1232974083"/>
                    </a:ext>
                  </a:extLst>
                </a:gridCol>
                <a:gridCol w="5050143">
                  <a:extLst>
                    <a:ext uri="{9D8B030D-6E8A-4147-A177-3AD203B41FA5}">
                      <a16:colId xmlns:a16="http://schemas.microsoft.com/office/drawing/2014/main" val="1444719435"/>
                    </a:ext>
                  </a:extLst>
                </a:gridCol>
              </a:tblGrid>
              <a:tr h="661778">
                <a:tc>
                  <a:txBody>
                    <a:bodyPr/>
                    <a:lstStyle/>
                    <a:p>
                      <a:pPr marL="342900" marR="0" indent="-342900" algn="l" defTabSz="914400" rtl="0" eaLnBrk="1" fontAlgn="auto" latinLnBrk="0" hangingPunct="1">
                        <a:lnSpc>
                          <a:spcPct val="150000"/>
                        </a:lnSpc>
                        <a:spcBef>
                          <a:spcPts val="0"/>
                        </a:spcBef>
                        <a:spcAft>
                          <a:spcPts val="800"/>
                        </a:spcAft>
                        <a:buClrTx/>
                        <a:buSzTx/>
                        <a:buFont typeface="Wingdings" panose="05000000000000000000" pitchFamily="2" charset="2"/>
                        <a:buChar char="q"/>
                        <a:tabLst/>
                        <a:defRPr/>
                      </a:pPr>
                      <a:r>
                        <a:rPr lang="en-US" sz="2400" kern="0" dirty="0">
                          <a:solidFill>
                            <a:schemeClr val="tx1"/>
                          </a:solidFill>
                          <a:effectLst/>
                          <a:latin typeface="+mn-lt"/>
                          <a:ea typeface="+mn-ea"/>
                          <a:cs typeface="+mn-cs"/>
                        </a:rPr>
                        <a:t>Understanding audience needs</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Low" defTabSz="914400" rtl="1" eaLnBrk="1" fontAlgn="auto" latinLnBrk="0" hangingPunct="1">
                        <a:lnSpc>
                          <a:spcPct val="150000"/>
                        </a:lnSpc>
                        <a:spcBef>
                          <a:spcPts val="0"/>
                        </a:spcBef>
                        <a:spcAft>
                          <a:spcPts val="800"/>
                        </a:spcAft>
                        <a:buClrTx/>
                        <a:buSzTx/>
                        <a:buFont typeface="Wingdings" panose="05000000000000000000" pitchFamily="2" charset="2"/>
                        <a:buChar char="q"/>
                        <a:tabLst/>
                        <a:defRPr/>
                      </a:pPr>
                      <a:r>
                        <a:rPr lang="ar-SA" sz="2400" kern="0" dirty="0">
                          <a:effectLst/>
                        </a:rPr>
                        <a:t>فهم احتياجات الجمهور</a:t>
                      </a:r>
                      <a:endParaRPr lang="en-IN" sz="2400" kern="100" dirty="0">
                        <a:solidFill>
                          <a:srgbClr val="0F4761"/>
                        </a:solidFill>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3707037"/>
                  </a:ext>
                </a:extLst>
              </a:tr>
              <a:tr h="661778">
                <a:tc>
                  <a:txBody>
                    <a:bodyPr/>
                    <a:lstStyle/>
                    <a:p>
                      <a:pPr marL="342900" marR="0" indent="-342900" algn="l" defTabSz="914400" rtl="0" eaLnBrk="1" fontAlgn="auto" latinLnBrk="0" hangingPunct="1">
                        <a:lnSpc>
                          <a:spcPct val="150000"/>
                        </a:lnSpc>
                        <a:spcBef>
                          <a:spcPts val="0"/>
                        </a:spcBef>
                        <a:spcAft>
                          <a:spcPts val="800"/>
                        </a:spcAft>
                        <a:buClrTx/>
                        <a:buSzTx/>
                        <a:buFont typeface="Wingdings" panose="05000000000000000000" pitchFamily="2" charset="2"/>
                        <a:buChar char="q"/>
                        <a:tabLst/>
                        <a:defRPr/>
                      </a:pPr>
                      <a:r>
                        <a:rPr lang="en-US" sz="2400" kern="0" dirty="0">
                          <a:solidFill>
                            <a:schemeClr val="tx1"/>
                          </a:solidFill>
                          <a:effectLst/>
                          <a:latin typeface="+mn-lt"/>
                          <a:ea typeface="+mn-ea"/>
                          <a:cs typeface="+mn-cs"/>
                        </a:rPr>
                        <a:t>Enhancing communication effectiveness</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indent="-342900" algn="justLow" defTabSz="914400" rtl="1" eaLnBrk="1" fontAlgn="auto" latinLnBrk="0" hangingPunct="1">
                        <a:lnSpc>
                          <a:spcPct val="150000"/>
                        </a:lnSpc>
                        <a:spcBef>
                          <a:spcPts val="0"/>
                        </a:spcBef>
                        <a:spcAft>
                          <a:spcPts val="800"/>
                        </a:spcAft>
                        <a:buClrTx/>
                        <a:buSzTx/>
                        <a:buFont typeface="Wingdings" panose="05000000000000000000" pitchFamily="2" charset="2"/>
                        <a:buChar char="q"/>
                        <a:tabLst/>
                        <a:defRPr/>
                      </a:pPr>
                      <a:r>
                        <a:rPr lang="ar-SA" sz="2400" kern="0" dirty="0">
                          <a:effectLst/>
                        </a:rPr>
                        <a:t>تحسين فعالية التواصل</a:t>
                      </a:r>
                      <a:endParaRPr lang="en-IN" sz="2400" kern="100" dirty="0">
                        <a:solidFill>
                          <a:srgbClr val="0F4761"/>
                        </a:solidFill>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187956367"/>
                  </a:ext>
                </a:extLst>
              </a:tr>
              <a:tr h="661778">
                <a:tc>
                  <a:txBody>
                    <a:bodyPr/>
                    <a:lstStyle/>
                    <a:p>
                      <a:pPr marL="342900" marR="0" indent="-342900" algn="l" defTabSz="914400" rtl="0" eaLnBrk="1" fontAlgn="auto" latinLnBrk="0" hangingPunct="1">
                        <a:lnSpc>
                          <a:spcPct val="150000"/>
                        </a:lnSpc>
                        <a:spcBef>
                          <a:spcPts val="0"/>
                        </a:spcBef>
                        <a:spcAft>
                          <a:spcPts val="800"/>
                        </a:spcAft>
                        <a:buClrTx/>
                        <a:buSzTx/>
                        <a:buFont typeface="Wingdings" panose="05000000000000000000" pitchFamily="2" charset="2"/>
                        <a:buChar char="q"/>
                        <a:tabLst/>
                        <a:defRPr/>
                      </a:pPr>
                      <a:r>
                        <a:rPr lang="en-US" sz="2400" kern="0" dirty="0">
                          <a:solidFill>
                            <a:schemeClr val="tx1"/>
                          </a:solidFill>
                          <a:effectLst/>
                          <a:latin typeface="+mn-lt"/>
                          <a:ea typeface="+mn-ea"/>
                          <a:cs typeface="+mn-cs"/>
                        </a:rPr>
                        <a:t>Adapting the message to suit the audience</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indent="-342900" algn="justLow" rtl="1">
                        <a:lnSpc>
                          <a:spcPct val="150000"/>
                        </a:lnSpc>
                        <a:spcAft>
                          <a:spcPts val="800"/>
                        </a:spcAft>
                        <a:buFont typeface="Wingdings" panose="05000000000000000000" pitchFamily="2" charset="2"/>
                        <a:buChar char="q"/>
                      </a:pPr>
                      <a:r>
                        <a:rPr lang="ar-SA" sz="2400" kern="0" dirty="0">
                          <a:effectLst/>
                        </a:rPr>
                        <a:t>تكييف الرسالة لتتناسب مع الجمهور</a:t>
                      </a:r>
                      <a:endParaRPr lang="en-IN" sz="2400" kern="100" dirty="0">
                        <a:solidFill>
                          <a:srgbClr val="0F4761"/>
                        </a:solidFill>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070220089"/>
                  </a:ext>
                </a:extLst>
              </a:tr>
              <a:tr h="633007">
                <a:tc>
                  <a:txBody>
                    <a:bodyPr/>
                    <a:lstStyle/>
                    <a:p>
                      <a:pPr marL="342900" marR="0" indent="-342900" algn="l" defTabSz="914400" rtl="0" eaLnBrk="1" fontAlgn="auto" latinLnBrk="0" hangingPunct="1">
                        <a:lnSpc>
                          <a:spcPct val="150000"/>
                        </a:lnSpc>
                        <a:spcBef>
                          <a:spcPts val="0"/>
                        </a:spcBef>
                        <a:spcAft>
                          <a:spcPts val="800"/>
                        </a:spcAft>
                        <a:buClrTx/>
                        <a:buSzTx/>
                        <a:buFont typeface="Wingdings" panose="05000000000000000000" pitchFamily="2" charset="2"/>
                        <a:buChar char="q"/>
                        <a:tabLst/>
                        <a:defRPr/>
                      </a:pPr>
                      <a:r>
                        <a:rPr lang="en-US" sz="2400" kern="0" dirty="0">
                          <a:solidFill>
                            <a:schemeClr val="tx1"/>
                          </a:solidFill>
                          <a:effectLst/>
                          <a:latin typeface="+mn-lt"/>
                          <a:ea typeface="+mn-ea"/>
                          <a:cs typeface="+mn-cs"/>
                        </a:rPr>
                        <a:t>Achieving the presentation goal more effectively</a:t>
                      </a: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indent="-342900" algn="justLow" rtl="1">
                        <a:lnSpc>
                          <a:spcPct val="150000"/>
                        </a:lnSpc>
                        <a:spcAft>
                          <a:spcPts val="800"/>
                        </a:spcAft>
                        <a:buFont typeface="Wingdings" panose="05000000000000000000" pitchFamily="2" charset="2"/>
                        <a:buChar char="q"/>
                      </a:pPr>
                      <a:r>
                        <a:rPr lang="ar-SA" sz="2400" kern="0" dirty="0">
                          <a:effectLst/>
                        </a:rPr>
                        <a:t>تحقيق هدف العرض بشكل أكثر فعالية</a:t>
                      </a:r>
                      <a:endParaRPr lang="en-IN" sz="2400" kern="100" dirty="0">
                        <a:solidFill>
                          <a:srgbClr val="0F4761"/>
                        </a:solidFill>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136633045"/>
                  </a:ext>
                </a:extLst>
              </a:tr>
            </a:tbl>
          </a:graphicData>
        </a:graphic>
      </p:graphicFrame>
      <p:sp>
        <p:nvSpPr>
          <p:cNvPr id="10" name="TextBox 9"/>
          <p:cNvSpPr txBox="1"/>
          <p:nvPr/>
        </p:nvSpPr>
        <p:spPr>
          <a:xfrm>
            <a:off x="2397036" y="712543"/>
            <a:ext cx="7327538" cy="954107"/>
          </a:xfrm>
          <a:prstGeom prst="rect">
            <a:avLst/>
          </a:prstGeom>
          <a:noFill/>
        </p:spPr>
        <p:txBody>
          <a:bodyPr wrap="square" rtlCol="0">
            <a:spAutoFit/>
          </a:bodyPr>
          <a:lstStyle/>
          <a:p>
            <a:r>
              <a:rPr lang="en-US" sz="2800" b="1" dirty="0">
                <a:solidFill>
                  <a:srgbClr val="00B0F0"/>
                </a:solidFill>
                <a:cs typeface="Alexandria" charset="0"/>
              </a:rPr>
              <a:t>Why Is Audience Analysis Important?</a:t>
            </a:r>
          </a:p>
          <a:p>
            <a:r>
              <a:rPr lang="ar-EG" sz="2800" b="1" dirty="0">
                <a:solidFill>
                  <a:srgbClr val="00B0F0"/>
                </a:solidFill>
                <a:cs typeface="+mj-cs"/>
              </a:rPr>
              <a:t>لماذا نحتاج لتحليل الجمهور؟</a:t>
            </a:r>
          </a:p>
        </p:txBody>
      </p:sp>
      <p:sp>
        <p:nvSpPr>
          <p:cNvPr id="15" name="Rectangle 1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grpSp>
        <p:nvGrpSpPr>
          <p:cNvPr id="11" name="Group 10"/>
          <p:cNvGrpSpPr/>
          <p:nvPr/>
        </p:nvGrpSpPr>
        <p:grpSpPr>
          <a:xfrm>
            <a:off x="942308" y="1007777"/>
            <a:ext cx="1404457" cy="1105656"/>
            <a:chOff x="937301" y="871120"/>
            <a:chExt cx="1404457" cy="1105656"/>
          </a:xfrm>
        </p:grpSpPr>
        <p:sp>
          <p:nvSpPr>
            <p:cNvPr id="12" name="TextBox 11">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3894590070"/>
      </p:ext>
    </p:extLst>
  </p:cSld>
  <p:clrMapOvr>
    <a:masterClrMapping/>
  </p:clrMapOvr>
  <mc:AlternateContent xmlns:mc="http://schemas.openxmlformats.org/markup-compatibility/2006" xmlns:p14="http://schemas.microsoft.com/office/powerpoint/2010/main">
    <mc:Choice Requires="p14">
      <p:transition spd="slow" p14:dur="2000" advTm="403330"/>
    </mc:Choice>
    <mc:Fallback xmlns="">
      <p:transition spd="slow" advTm="403330"/>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4</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264708858"/>
              </p:ext>
            </p:extLst>
          </p:nvPr>
        </p:nvGraphicFramePr>
        <p:xfrm>
          <a:off x="942309" y="2164545"/>
          <a:ext cx="10098730" cy="4140000"/>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828000">
                <a:tc>
                  <a:txBody>
                    <a:bodyPr/>
                    <a:lstStyle/>
                    <a:p>
                      <a:pPr marL="0" marR="0" indent="0" algn="l" defTabSz="914400" rtl="0" eaLnBrk="1" fontAlgn="auto" latinLnBrk="0" hangingPunct="1">
                        <a:lnSpc>
                          <a:spcPct val="100000"/>
                        </a:lnSpc>
                        <a:spcBef>
                          <a:spcPts val="0"/>
                        </a:spcBef>
                        <a:spcAft>
                          <a:spcPts val="800"/>
                        </a:spcAft>
                        <a:buClrTx/>
                        <a:buSzTx/>
                        <a:buFontTx/>
                        <a:buNone/>
                        <a:tabLst/>
                        <a:defRPr/>
                      </a:pPr>
                      <a:r>
                        <a:rPr lang="en-IN" sz="2800" kern="0" dirty="0">
                          <a:effectLst/>
                        </a:rPr>
                        <a:t>Age group</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00000"/>
                        </a:lnSpc>
                        <a:spcBef>
                          <a:spcPts val="0"/>
                        </a:spcBef>
                        <a:spcAft>
                          <a:spcPts val="800"/>
                        </a:spcAft>
                        <a:buClrTx/>
                        <a:buSzTx/>
                        <a:buFontTx/>
                        <a:buNone/>
                        <a:tabLst/>
                        <a:defRPr/>
                      </a:pPr>
                      <a:r>
                        <a:rPr lang="ar-SA" sz="2800" kern="0" dirty="0">
                          <a:effectLst/>
                        </a:rPr>
                        <a:t>الفئة العمرية</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828000">
                <a:tc>
                  <a:txBody>
                    <a:bodyPr/>
                    <a:lstStyle/>
                    <a:p>
                      <a:pPr marL="0" marR="0" indent="0" algn="l" defTabSz="914400" rtl="0" eaLnBrk="1" fontAlgn="auto" latinLnBrk="0" hangingPunct="1">
                        <a:lnSpc>
                          <a:spcPct val="100000"/>
                        </a:lnSpc>
                        <a:spcBef>
                          <a:spcPts val="0"/>
                        </a:spcBef>
                        <a:spcAft>
                          <a:spcPts val="800"/>
                        </a:spcAft>
                        <a:buClrTx/>
                        <a:buSzTx/>
                        <a:buFontTx/>
                        <a:buNone/>
                        <a:tabLst/>
                        <a:defRPr/>
                      </a:pPr>
                      <a:r>
                        <a:rPr lang="en-IN" sz="2800" kern="0" dirty="0">
                          <a:effectLst/>
                        </a:rPr>
                        <a:t>Knowledge and experience level</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00000"/>
                        </a:lnSpc>
                        <a:spcBef>
                          <a:spcPts val="0"/>
                        </a:spcBef>
                        <a:spcAft>
                          <a:spcPts val="800"/>
                        </a:spcAft>
                        <a:buClrTx/>
                        <a:buSzTx/>
                        <a:buFontTx/>
                        <a:buNone/>
                        <a:tabLst/>
                        <a:defRPr/>
                      </a:pPr>
                      <a:r>
                        <a:rPr lang="ar-SA" sz="2800" kern="0" dirty="0">
                          <a:effectLst/>
                        </a:rPr>
                        <a:t>مستوى المعرفة والخبرة</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55983589"/>
                  </a:ext>
                </a:extLst>
              </a:tr>
              <a:tr h="828000">
                <a:tc>
                  <a:txBody>
                    <a:bodyPr/>
                    <a:lstStyle/>
                    <a:p>
                      <a:pPr marL="0" marR="0" indent="0" algn="l" defTabSz="914400" rtl="0" eaLnBrk="1" fontAlgn="auto" latinLnBrk="0" hangingPunct="1">
                        <a:lnSpc>
                          <a:spcPct val="100000"/>
                        </a:lnSpc>
                        <a:spcBef>
                          <a:spcPts val="0"/>
                        </a:spcBef>
                        <a:spcAft>
                          <a:spcPts val="800"/>
                        </a:spcAft>
                        <a:buClrTx/>
                        <a:buSzTx/>
                        <a:buFontTx/>
                        <a:buNone/>
                        <a:tabLst/>
                        <a:defRPr/>
                      </a:pPr>
                      <a:r>
                        <a:rPr lang="en-IN" sz="2800" kern="0" dirty="0">
                          <a:effectLst/>
                        </a:rPr>
                        <a:t>Values and beliefs</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00000"/>
                        </a:lnSpc>
                        <a:spcBef>
                          <a:spcPts val="0"/>
                        </a:spcBef>
                        <a:spcAft>
                          <a:spcPts val="800"/>
                        </a:spcAft>
                        <a:buClrTx/>
                        <a:buSzTx/>
                        <a:buFontTx/>
                        <a:buNone/>
                        <a:tabLst/>
                        <a:defRPr/>
                      </a:pPr>
                      <a:r>
                        <a:rPr lang="ar-SA" sz="2800" kern="0" dirty="0">
                          <a:effectLst/>
                        </a:rPr>
                        <a:t>القيم والمعتقدات</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0295310"/>
                  </a:ext>
                </a:extLst>
              </a:tr>
              <a:tr h="828000">
                <a:tc>
                  <a:txBody>
                    <a:bodyPr/>
                    <a:lstStyle/>
                    <a:p>
                      <a:pPr marL="0" marR="0" indent="0" algn="l" defTabSz="914400" rtl="0" eaLnBrk="1" fontAlgn="auto" latinLnBrk="0" hangingPunct="1">
                        <a:lnSpc>
                          <a:spcPct val="100000"/>
                        </a:lnSpc>
                        <a:spcBef>
                          <a:spcPts val="0"/>
                        </a:spcBef>
                        <a:spcAft>
                          <a:spcPts val="800"/>
                        </a:spcAft>
                        <a:buClrTx/>
                        <a:buSzTx/>
                        <a:buFontTx/>
                        <a:buNone/>
                        <a:tabLst/>
                        <a:defRPr/>
                      </a:pPr>
                      <a:r>
                        <a:rPr lang="en-IN" sz="2800" kern="0" dirty="0">
                          <a:effectLst/>
                        </a:rPr>
                        <a:t>Interests and needs</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00000"/>
                        </a:lnSpc>
                        <a:spcBef>
                          <a:spcPts val="0"/>
                        </a:spcBef>
                        <a:spcAft>
                          <a:spcPts val="800"/>
                        </a:spcAft>
                        <a:buClrTx/>
                        <a:buSzTx/>
                        <a:buFontTx/>
                        <a:buNone/>
                        <a:tabLst/>
                        <a:defRPr/>
                      </a:pPr>
                      <a:r>
                        <a:rPr lang="ar-SA" sz="2800" kern="0" dirty="0">
                          <a:effectLst/>
                        </a:rPr>
                        <a:t>الاهتمامات والاحتياجات</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79371843"/>
                  </a:ext>
                </a:extLst>
              </a:tr>
              <a:tr h="828000">
                <a:tc>
                  <a:txBody>
                    <a:bodyPr/>
                    <a:lstStyle/>
                    <a:p>
                      <a:pPr marL="0" marR="0" indent="0" algn="l" defTabSz="914400" rtl="0" eaLnBrk="1" fontAlgn="auto" latinLnBrk="0" hangingPunct="1">
                        <a:lnSpc>
                          <a:spcPct val="100000"/>
                        </a:lnSpc>
                        <a:spcBef>
                          <a:spcPts val="0"/>
                        </a:spcBef>
                        <a:spcAft>
                          <a:spcPts val="800"/>
                        </a:spcAft>
                        <a:buClrTx/>
                        <a:buSzTx/>
                        <a:buFontTx/>
                        <a:buNone/>
                        <a:tabLst/>
                        <a:defRPr/>
                      </a:pPr>
                      <a:r>
                        <a:rPr lang="en-IN" sz="2800" kern="100" dirty="0">
                          <a:effectLst/>
                          <a:latin typeface="Aptos" panose="020B0004020202020204" pitchFamily="34" charset="0"/>
                          <a:ea typeface="Aptos" panose="020B0004020202020204" pitchFamily="34" charset="0"/>
                          <a:cs typeface="Arial" panose="020B0604020202020204"/>
                        </a:rPr>
                        <a:t>Attitudes and behaviours</a:t>
                      </a: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00000"/>
                        </a:lnSpc>
                        <a:spcBef>
                          <a:spcPts val="0"/>
                        </a:spcBef>
                        <a:spcAft>
                          <a:spcPts val="800"/>
                        </a:spcAft>
                        <a:buClrTx/>
                        <a:buSzTx/>
                        <a:buFontTx/>
                        <a:buNone/>
                        <a:tabLst/>
                        <a:defRPr/>
                      </a:pPr>
                      <a:r>
                        <a:rPr lang="ar-EG" sz="2800" kern="100" dirty="0">
                          <a:effectLst/>
                          <a:latin typeface="Aptos" panose="020B0004020202020204" pitchFamily="34" charset="0"/>
                          <a:ea typeface="Aptos" panose="020B0004020202020204" pitchFamily="34" charset="0"/>
                          <a:cs typeface="Arial" panose="020B0604020202020204"/>
                        </a:rPr>
                        <a:t>المواقف والسلوكيات</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6" y="698895"/>
            <a:ext cx="7327538" cy="954107"/>
          </a:xfrm>
          <a:prstGeom prst="rect">
            <a:avLst/>
          </a:prstGeom>
          <a:noFill/>
        </p:spPr>
        <p:txBody>
          <a:bodyPr wrap="square" rtlCol="0">
            <a:spAutoFit/>
          </a:bodyPr>
          <a:lstStyle/>
          <a:p>
            <a:r>
              <a:rPr lang="en-US" sz="2800" b="1" dirty="0">
                <a:solidFill>
                  <a:srgbClr val="00B0F0"/>
                </a:solidFill>
                <a:cs typeface="+mj-cs"/>
              </a:rPr>
              <a:t>Components of Audience Analysis</a:t>
            </a:r>
          </a:p>
          <a:p>
            <a:r>
              <a:rPr lang="ar-EG" sz="2800" b="1" dirty="0">
                <a:solidFill>
                  <a:srgbClr val="00B0F0"/>
                </a:solidFill>
                <a:latin typeface="Alexandria" charset="0"/>
                <a:cs typeface="+mj-cs"/>
              </a:rPr>
              <a:t>مكونات تحليل الجمهور</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3781768184"/>
      </p:ext>
    </p:extLst>
  </p:cSld>
  <p:clrMapOvr>
    <a:masterClrMapping/>
  </p:clrMapOvr>
  <mc:AlternateContent xmlns:mc="http://schemas.openxmlformats.org/markup-compatibility/2006" xmlns:p14="http://schemas.microsoft.com/office/powerpoint/2010/main">
    <mc:Choice Requires="p14">
      <p:transition spd="slow" p14:dur="2000" advTm="429042"/>
    </mc:Choice>
    <mc:Fallback xmlns="">
      <p:transition spd="slow" advTm="429042"/>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5</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681624092"/>
              </p:ext>
            </p:extLst>
          </p:nvPr>
        </p:nvGraphicFramePr>
        <p:xfrm>
          <a:off x="942309" y="2164545"/>
          <a:ext cx="10098730" cy="4032000"/>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008000">
                <a:tc>
                  <a:txBody>
                    <a:bodyPr/>
                    <a:lstStyle/>
                    <a:p>
                      <a:pPr marL="0" marR="0" indent="0" algn="l" defTabSz="914400" rtl="0" eaLnBrk="1" fontAlgn="auto" latinLnBrk="0" hangingPunct="1">
                        <a:lnSpc>
                          <a:spcPct val="100000"/>
                        </a:lnSpc>
                        <a:spcBef>
                          <a:spcPts val="0"/>
                        </a:spcBef>
                        <a:spcAft>
                          <a:spcPts val="800"/>
                        </a:spcAft>
                        <a:buClrTx/>
                        <a:buSzTx/>
                        <a:buFontTx/>
                        <a:buNone/>
                        <a:tabLst/>
                        <a:defRPr/>
                      </a:pPr>
                      <a:r>
                        <a:rPr lang="en-IN" sz="3200" kern="0" dirty="0">
                          <a:effectLst/>
                        </a:rPr>
                        <a:t>Persuading the audience</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00000"/>
                        </a:lnSpc>
                        <a:spcBef>
                          <a:spcPts val="0"/>
                        </a:spcBef>
                        <a:spcAft>
                          <a:spcPts val="800"/>
                        </a:spcAft>
                        <a:buClrTx/>
                        <a:buSzTx/>
                        <a:buFontTx/>
                        <a:buNone/>
                        <a:tabLst/>
                        <a:defRPr/>
                      </a:pPr>
                      <a:r>
                        <a:rPr lang="ar-SA" sz="3200" kern="0" dirty="0">
                          <a:effectLst/>
                        </a:rPr>
                        <a:t>إقناع الجمهور</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008000">
                <a:tc>
                  <a:txBody>
                    <a:bodyPr/>
                    <a:lstStyle/>
                    <a:p>
                      <a:pPr marL="0" marR="0" indent="0" algn="l" defTabSz="914400" rtl="0" eaLnBrk="1" fontAlgn="auto" latinLnBrk="0" hangingPunct="1">
                        <a:lnSpc>
                          <a:spcPct val="100000"/>
                        </a:lnSpc>
                        <a:spcBef>
                          <a:spcPts val="0"/>
                        </a:spcBef>
                        <a:spcAft>
                          <a:spcPts val="800"/>
                        </a:spcAft>
                        <a:buClrTx/>
                        <a:buSzTx/>
                        <a:buFontTx/>
                        <a:buNone/>
                        <a:tabLst/>
                        <a:defRPr/>
                      </a:pPr>
                      <a:r>
                        <a:rPr lang="en-IN" sz="3200" kern="0" dirty="0">
                          <a:effectLst/>
                        </a:rPr>
                        <a:t>Informing the audience</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lvl="0" algn="r" rtl="1"/>
                      <a:r>
                        <a:rPr lang="ar-SA" sz="3200" kern="0" dirty="0">
                          <a:solidFill>
                            <a:schemeClr val="tx1"/>
                          </a:solidFill>
                          <a:effectLst/>
                          <a:latin typeface="+mn-lt"/>
                          <a:ea typeface="+mn-ea"/>
                          <a:cs typeface="+mn-cs"/>
                        </a:rPr>
                        <a:t>إعلام الجمهور</a:t>
                      </a:r>
                      <a:endParaRPr lang="en-US" sz="32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55983589"/>
                  </a:ext>
                </a:extLst>
              </a:tr>
              <a:tr h="1008000">
                <a:tc>
                  <a:txBody>
                    <a:bodyPr/>
                    <a:lstStyle/>
                    <a:p>
                      <a:pPr marL="0" marR="0" indent="0" algn="l" defTabSz="914400" rtl="0" eaLnBrk="1" fontAlgn="auto" latinLnBrk="0" hangingPunct="1">
                        <a:lnSpc>
                          <a:spcPct val="100000"/>
                        </a:lnSpc>
                        <a:spcBef>
                          <a:spcPts val="0"/>
                        </a:spcBef>
                        <a:spcAft>
                          <a:spcPts val="800"/>
                        </a:spcAft>
                        <a:buClrTx/>
                        <a:buSzTx/>
                        <a:buFontTx/>
                        <a:buNone/>
                        <a:tabLst/>
                        <a:defRPr/>
                      </a:pPr>
                      <a:r>
                        <a:rPr lang="en-US" sz="3200" kern="0" dirty="0">
                          <a:effectLst/>
                        </a:rPr>
                        <a:t>Motivating the audience to act</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00000"/>
                        </a:lnSpc>
                        <a:spcBef>
                          <a:spcPts val="0"/>
                        </a:spcBef>
                        <a:spcAft>
                          <a:spcPts val="800"/>
                        </a:spcAft>
                        <a:buClrTx/>
                        <a:buSzTx/>
                        <a:buFontTx/>
                        <a:buNone/>
                        <a:tabLst/>
                        <a:defRPr/>
                      </a:pPr>
                      <a:r>
                        <a:rPr lang="ar-SA" sz="3200" kern="0" dirty="0">
                          <a:effectLst/>
                        </a:rPr>
                        <a:t>تحفيز الجمهور للعمل</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0295310"/>
                  </a:ext>
                </a:extLst>
              </a:tr>
              <a:tr h="1008000">
                <a:tc>
                  <a:txBody>
                    <a:bodyPr/>
                    <a:lstStyle/>
                    <a:p>
                      <a:pPr marL="0" marR="0" indent="0" algn="l" defTabSz="914400" rtl="0" eaLnBrk="1" fontAlgn="auto" latinLnBrk="0" hangingPunct="1">
                        <a:lnSpc>
                          <a:spcPct val="100000"/>
                        </a:lnSpc>
                        <a:spcBef>
                          <a:spcPts val="0"/>
                        </a:spcBef>
                        <a:spcAft>
                          <a:spcPts val="800"/>
                        </a:spcAft>
                        <a:buClrTx/>
                        <a:buSzTx/>
                        <a:buFontTx/>
                        <a:buNone/>
                        <a:tabLst/>
                        <a:defRPr/>
                      </a:pPr>
                      <a:r>
                        <a:rPr lang="en-IN" sz="3200" kern="0" dirty="0">
                          <a:effectLst/>
                        </a:rPr>
                        <a:t>Educating the audience</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00000"/>
                        </a:lnSpc>
                        <a:spcBef>
                          <a:spcPts val="0"/>
                        </a:spcBef>
                        <a:spcAft>
                          <a:spcPts val="800"/>
                        </a:spcAft>
                        <a:buClrTx/>
                        <a:buSzTx/>
                        <a:buFontTx/>
                        <a:buNone/>
                        <a:tabLst/>
                        <a:defRPr/>
                      </a:pPr>
                      <a:r>
                        <a:rPr lang="ar-EG" sz="3200" kern="0" dirty="0">
                          <a:solidFill>
                            <a:schemeClr val="tx1"/>
                          </a:solidFill>
                          <a:effectLst/>
                          <a:latin typeface="+mn-lt"/>
                          <a:ea typeface="+mn-ea"/>
                          <a:cs typeface="+mn-cs"/>
                        </a:rPr>
                        <a:t>تعليم الجمهور</a:t>
                      </a:r>
                      <a:endParaRPr lang="en-IN" sz="32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83387" y="698895"/>
            <a:ext cx="7415705" cy="954107"/>
          </a:xfrm>
          <a:prstGeom prst="rect">
            <a:avLst/>
          </a:prstGeom>
          <a:noFill/>
        </p:spPr>
        <p:txBody>
          <a:bodyPr wrap="square" rtlCol="0">
            <a:spAutoFit/>
          </a:bodyPr>
          <a:lstStyle/>
          <a:p>
            <a:r>
              <a:rPr lang="en-US" sz="2800" b="1" dirty="0">
                <a:solidFill>
                  <a:srgbClr val="00B0F0"/>
                </a:solidFill>
                <a:cs typeface="Alexandria" charset="0"/>
              </a:rPr>
              <a:t>Defining the General Goal of the Presentation</a:t>
            </a:r>
          </a:p>
          <a:p>
            <a:r>
              <a:rPr lang="ar-EG" sz="2800" b="1" dirty="0">
                <a:solidFill>
                  <a:srgbClr val="00B0F0"/>
                </a:solidFill>
                <a:cs typeface="+mj-cs"/>
              </a:rPr>
              <a:t>تحديد الهدف العام للعرض</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555211325"/>
      </p:ext>
    </p:extLst>
  </p:cSld>
  <p:clrMapOvr>
    <a:masterClrMapping/>
  </p:clrMapOvr>
  <mc:AlternateContent xmlns:mc="http://schemas.openxmlformats.org/markup-compatibility/2006" xmlns:p14="http://schemas.microsoft.com/office/powerpoint/2010/main">
    <mc:Choice Requires="p14">
      <p:transition spd="slow" p14:dur="2000" advTm="145076"/>
    </mc:Choice>
    <mc:Fallback xmlns="">
      <p:transition spd="slow" advTm="145076"/>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6</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1445074093"/>
              </p:ext>
            </p:extLst>
          </p:nvPr>
        </p:nvGraphicFramePr>
        <p:xfrm>
          <a:off x="942309" y="2164545"/>
          <a:ext cx="10098730" cy="4032000"/>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008000">
                <a:tc>
                  <a:txBody>
                    <a:bodyPr/>
                    <a:lstStyle/>
                    <a:p>
                      <a:pPr marL="0" marR="0" indent="0" algn="l" defTabSz="914400" rtl="0" eaLnBrk="1" fontAlgn="auto" latinLnBrk="0" hangingPunct="1">
                        <a:lnSpc>
                          <a:spcPct val="100000"/>
                        </a:lnSpc>
                        <a:spcBef>
                          <a:spcPts val="0"/>
                        </a:spcBef>
                        <a:spcAft>
                          <a:spcPts val="800"/>
                        </a:spcAft>
                        <a:buClrTx/>
                        <a:buSzTx/>
                        <a:buFontTx/>
                        <a:buNone/>
                        <a:tabLst/>
                        <a:defRPr/>
                      </a:pPr>
                      <a:r>
                        <a:rPr lang="en-IN" sz="3200" kern="0" dirty="0">
                          <a:effectLst/>
                        </a:rPr>
                        <a:t>Who is my audience?</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00000"/>
                        </a:lnSpc>
                        <a:spcBef>
                          <a:spcPts val="0"/>
                        </a:spcBef>
                        <a:spcAft>
                          <a:spcPts val="800"/>
                        </a:spcAft>
                        <a:buClrTx/>
                        <a:buSzTx/>
                        <a:buFontTx/>
                        <a:buNone/>
                        <a:tabLst/>
                        <a:defRPr/>
                      </a:pPr>
                      <a:r>
                        <a:rPr lang="ar-SA" sz="3200" kern="0" dirty="0">
                          <a:effectLst/>
                        </a:rPr>
                        <a:t>من هو جمهوري؟</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008000">
                <a:tc>
                  <a:txBody>
                    <a:bodyPr/>
                    <a:lstStyle/>
                    <a:p>
                      <a:pPr marL="0" marR="0" indent="0" algn="l" defTabSz="914400" rtl="0" eaLnBrk="1" fontAlgn="auto" latinLnBrk="0" hangingPunct="1">
                        <a:lnSpc>
                          <a:spcPct val="100000"/>
                        </a:lnSpc>
                        <a:spcBef>
                          <a:spcPts val="0"/>
                        </a:spcBef>
                        <a:spcAft>
                          <a:spcPts val="800"/>
                        </a:spcAft>
                        <a:buClrTx/>
                        <a:buSzTx/>
                        <a:buFontTx/>
                        <a:buNone/>
                        <a:tabLst/>
                        <a:defRPr/>
                      </a:pPr>
                      <a:r>
                        <a:rPr lang="en-US" sz="3200" kern="0" dirty="0">
                          <a:effectLst/>
                        </a:rPr>
                        <a:t>What is their level of knowledge on the topic?</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lvl="0" algn="r" rtl="1"/>
                      <a:r>
                        <a:rPr lang="ar-SA" sz="3200" kern="0" dirty="0">
                          <a:solidFill>
                            <a:schemeClr val="tx1"/>
                          </a:solidFill>
                          <a:effectLst/>
                          <a:latin typeface="+mn-lt"/>
                          <a:ea typeface="+mn-ea"/>
                          <a:cs typeface="+mn-cs"/>
                        </a:rPr>
                        <a:t>ما هو مستوى معرفتهم بالموضوع؟</a:t>
                      </a:r>
                      <a:endParaRPr lang="en-US" sz="32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55983589"/>
                  </a:ext>
                </a:extLst>
              </a:tr>
              <a:tr h="1008000">
                <a:tc>
                  <a:txBody>
                    <a:bodyPr/>
                    <a:lstStyle/>
                    <a:p>
                      <a:pPr marL="0" marR="0" indent="0" algn="l" defTabSz="914400" rtl="0" eaLnBrk="1" fontAlgn="auto" latinLnBrk="0" hangingPunct="1">
                        <a:lnSpc>
                          <a:spcPct val="100000"/>
                        </a:lnSpc>
                        <a:spcBef>
                          <a:spcPts val="0"/>
                        </a:spcBef>
                        <a:spcAft>
                          <a:spcPts val="800"/>
                        </a:spcAft>
                        <a:buClrTx/>
                        <a:buSzTx/>
                        <a:buFontTx/>
                        <a:buNone/>
                        <a:tabLst/>
                        <a:defRPr/>
                      </a:pPr>
                      <a:r>
                        <a:rPr lang="en-US" sz="3200" kern="0" dirty="0">
                          <a:effectLst/>
                        </a:rPr>
                        <a:t>What are their interests?</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00000"/>
                        </a:lnSpc>
                        <a:spcBef>
                          <a:spcPts val="0"/>
                        </a:spcBef>
                        <a:spcAft>
                          <a:spcPts val="800"/>
                        </a:spcAft>
                        <a:buClrTx/>
                        <a:buSzTx/>
                        <a:buFontTx/>
                        <a:buNone/>
                        <a:tabLst/>
                        <a:defRPr/>
                      </a:pPr>
                      <a:r>
                        <a:rPr lang="ar-SA" sz="3200" kern="0" dirty="0">
                          <a:effectLst/>
                        </a:rPr>
                        <a:t>ما هي اهتماماتهم؟</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0295310"/>
                  </a:ext>
                </a:extLst>
              </a:tr>
              <a:tr h="1008000">
                <a:tc>
                  <a:txBody>
                    <a:bodyPr/>
                    <a:lstStyle/>
                    <a:p>
                      <a:pPr marL="0" marR="0" indent="0" algn="l" defTabSz="914400" rtl="0" eaLnBrk="1" fontAlgn="auto" latinLnBrk="0" hangingPunct="1">
                        <a:lnSpc>
                          <a:spcPct val="100000"/>
                        </a:lnSpc>
                        <a:spcBef>
                          <a:spcPts val="0"/>
                        </a:spcBef>
                        <a:spcAft>
                          <a:spcPts val="800"/>
                        </a:spcAft>
                        <a:buClrTx/>
                        <a:buSzTx/>
                        <a:buFontTx/>
                        <a:buNone/>
                        <a:tabLst/>
                        <a:defRPr/>
                      </a:pPr>
                      <a:r>
                        <a:rPr lang="en-US" sz="3200" kern="0" dirty="0">
                          <a:effectLst/>
                        </a:rPr>
                        <a:t>What are their expectations from the presentation?</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00000"/>
                        </a:lnSpc>
                        <a:spcBef>
                          <a:spcPts val="0"/>
                        </a:spcBef>
                        <a:spcAft>
                          <a:spcPts val="800"/>
                        </a:spcAft>
                        <a:buClrTx/>
                        <a:buSzTx/>
                        <a:buFontTx/>
                        <a:buNone/>
                        <a:tabLst/>
                        <a:defRPr/>
                      </a:pPr>
                      <a:r>
                        <a:rPr lang="ar-EG" sz="3200" kern="0" dirty="0">
                          <a:solidFill>
                            <a:schemeClr val="tx1"/>
                          </a:solidFill>
                          <a:effectLst/>
                          <a:latin typeface="+mn-lt"/>
                          <a:ea typeface="+mn-ea"/>
                          <a:cs typeface="+mn-cs"/>
                        </a:rPr>
                        <a:t>ما هي توقعاتهم من العرض؟</a:t>
                      </a:r>
                      <a:endParaRPr lang="en-IN" sz="32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698895"/>
            <a:ext cx="7415705" cy="954107"/>
          </a:xfrm>
          <a:prstGeom prst="rect">
            <a:avLst/>
          </a:prstGeom>
          <a:noFill/>
        </p:spPr>
        <p:txBody>
          <a:bodyPr wrap="square" rtlCol="0">
            <a:spAutoFit/>
          </a:bodyPr>
          <a:lstStyle/>
          <a:p>
            <a:r>
              <a:rPr lang="en-US" sz="2800" b="1" dirty="0">
                <a:solidFill>
                  <a:srgbClr val="00B0F0"/>
                </a:solidFill>
                <a:cs typeface="Alexandria" charset="0"/>
              </a:rPr>
              <a:t>Audience Analysis: Key Questions to Answer</a:t>
            </a:r>
          </a:p>
          <a:p>
            <a:r>
              <a:rPr lang="ar-EG" sz="2800" b="1" dirty="0">
                <a:solidFill>
                  <a:srgbClr val="00B0F0"/>
                </a:solidFill>
                <a:cs typeface="+mj-cs"/>
              </a:rPr>
              <a:t>تحليل الجمهور: أسئلة يجب الإجابة عليها</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2083554620"/>
      </p:ext>
    </p:extLst>
  </p:cSld>
  <p:clrMapOvr>
    <a:masterClrMapping/>
  </p:clrMapOvr>
  <mc:AlternateContent xmlns:mc="http://schemas.openxmlformats.org/markup-compatibility/2006" xmlns:p14="http://schemas.microsoft.com/office/powerpoint/2010/main">
    <mc:Choice Requires="p14">
      <p:transition spd="slow" p14:dur="2000" advTm="123936"/>
    </mc:Choice>
    <mc:Fallback xmlns="">
      <p:transition spd="slow" advTm="123936"/>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7</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3465782261"/>
              </p:ext>
            </p:extLst>
          </p:nvPr>
        </p:nvGraphicFramePr>
        <p:xfrm>
          <a:off x="942309" y="2260081"/>
          <a:ext cx="10098730" cy="3495040"/>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008000">
                <a:tc>
                  <a:txBody>
                    <a:bodyPr/>
                    <a:lstStyle/>
                    <a:p>
                      <a:pPr marL="571500" marR="0" indent="-571500" algn="l" defTabSz="914400" rtl="0" eaLnBrk="1" fontAlgn="auto" latinLnBrk="0" hangingPunct="1">
                        <a:lnSpc>
                          <a:spcPct val="200000"/>
                        </a:lnSpc>
                        <a:spcBef>
                          <a:spcPts val="0"/>
                        </a:spcBef>
                        <a:spcAft>
                          <a:spcPts val="800"/>
                        </a:spcAft>
                        <a:buClrTx/>
                        <a:buSzTx/>
                        <a:buFont typeface="Wingdings" panose="05000000000000000000" pitchFamily="2" charset="2"/>
                        <a:buChar char="q"/>
                        <a:tabLst/>
                        <a:defRPr/>
                      </a:pPr>
                      <a:r>
                        <a:rPr lang="en-IN" sz="3600" kern="0" dirty="0">
                          <a:effectLst/>
                        </a:rPr>
                        <a:t>Engaged audience</a:t>
                      </a:r>
                    </a:p>
                    <a:p>
                      <a:pPr marL="571500" marR="0" indent="-571500" algn="l" defTabSz="914400" rtl="0" eaLnBrk="1" fontAlgn="auto" latinLnBrk="0" hangingPunct="1">
                        <a:lnSpc>
                          <a:spcPct val="200000"/>
                        </a:lnSpc>
                        <a:spcBef>
                          <a:spcPts val="0"/>
                        </a:spcBef>
                        <a:spcAft>
                          <a:spcPts val="800"/>
                        </a:spcAft>
                        <a:buClrTx/>
                        <a:buSzTx/>
                        <a:buFont typeface="Wingdings" panose="05000000000000000000" pitchFamily="2" charset="2"/>
                        <a:buChar char="q"/>
                        <a:tabLst/>
                        <a:defRPr/>
                      </a:pPr>
                      <a:r>
                        <a:rPr lang="en-IN" sz="3600" kern="0" dirty="0">
                          <a:effectLst/>
                        </a:rPr>
                        <a:t>Unengaged audience</a:t>
                      </a:r>
                    </a:p>
                    <a:p>
                      <a:pPr marL="571500" marR="0" indent="-571500" algn="l" defTabSz="914400" rtl="0" eaLnBrk="1" fontAlgn="auto" latinLnBrk="0" hangingPunct="1">
                        <a:lnSpc>
                          <a:spcPct val="200000"/>
                        </a:lnSpc>
                        <a:spcBef>
                          <a:spcPts val="0"/>
                        </a:spcBef>
                        <a:spcAft>
                          <a:spcPts val="800"/>
                        </a:spcAft>
                        <a:buClrTx/>
                        <a:buSzTx/>
                        <a:buFont typeface="Wingdings" panose="05000000000000000000" pitchFamily="2" charset="2"/>
                        <a:buChar char="q"/>
                        <a:tabLst/>
                        <a:defRPr/>
                      </a:pPr>
                      <a:r>
                        <a:rPr lang="en-IN" sz="3600" kern="0" dirty="0">
                          <a:effectLst/>
                        </a:rPr>
                        <a:t>Mixed audience</a:t>
                      </a: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571500" marR="0" indent="-571500" algn="justLow" defTabSz="914400" rtl="1" eaLnBrk="1" fontAlgn="auto" latinLnBrk="0" hangingPunct="1">
                        <a:lnSpc>
                          <a:spcPct val="200000"/>
                        </a:lnSpc>
                        <a:spcBef>
                          <a:spcPts val="0"/>
                        </a:spcBef>
                        <a:spcAft>
                          <a:spcPts val="800"/>
                        </a:spcAft>
                        <a:buClrTx/>
                        <a:buSzTx/>
                        <a:buFont typeface="Wingdings" panose="05000000000000000000" pitchFamily="2" charset="2"/>
                        <a:buChar char="q"/>
                        <a:tabLst/>
                        <a:defRPr/>
                      </a:pPr>
                      <a:r>
                        <a:rPr lang="ar-SA" sz="3600" kern="0" dirty="0">
                          <a:effectLst/>
                        </a:rPr>
                        <a:t>جمهور متفاعل</a:t>
                      </a:r>
                    </a:p>
                    <a:p>
                      <a:pPr marL="571500" marR="0" indent="-571500" algn="justLow" defTabSz="914400" rtl="1" eaLnBrk="1" fontAlgn="auto" latinLnBrk="0" hangingPunct="1">
                        <a:lnSpc>
                          <a:spcPct val="200000"/>
                        </a:lnSpc>
                        <a:spcBef>
                          <a:spcPts val="0"/>
                        </a:spcBef>
                        <a:spcAft>
                          <a:spcPts val="800"/>
                        </a:spcAft>
                        <a:buClrTx/>
                        <a:buSzTx/>
                        <a:buFont typeface="Wingdings" panose="05000000000000000000" pitchFamily="2" charset="2"/>
                        <a:buChar char="q"/>
                        <a:tabLst/>
                        <a:defRPr/>
                      </a:pPr>
                      <a:r>
                        <a:rPr lang="ar-SA" sz="3600" kern="0" dirty="0">
                          <a:effectLst/>
                        </a:rPr>
                        <a:t>جمهور غير متفاعل</a:t>
                      </a:r>
                    </a:p>
                    <a:p>
                      <a:pPr marL="571500" marR="0" indent="-571500" algn="justLow" defTabSz="914400" rtl="1" eaLnBrk="1" fontAlgn="auto" latinLnBrk="0" hangingPunct="1">
                        <a:lnSpc>
                          <a:spcPct val="200000"/>
                        </a:lnSpc>
                        <a:spcBef>
                          <a:spcPts val="0"/>
                        </a:spcBef>
                        <a:spcAft>
                          <a:spcPts val="800"/>
                        </a:spcAft>
                        <a:buClrTx/>
                        <a:buSzTx/>
                        <a:buFont typeface="Wingdings" panose="05000000000000000000" pitchFamily="2" charset="2"/>
                        <a:buChar char="q"/>
                        <a:tabLst/>
                        <a:defRPr/>
                      </a:pPr>
                      <a:r>
                        <a:rPr lang="ar-SA" sz="3600" kern="0" dirty="0">
                          <a:effectLst/>
                        </a:rPr>
                        <a:t>جمهور مختلط</a:t>
                      </a: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bl>
          </a:graphicData>
        </a:graphic>
      </p:graphicFrame>
      <p:sp>
        <p:nvSpPr>
          <p:cNvPr id="13" name="TextBox 12"/>
          <p:cNvSpPr txBox="1"/>
          <p:nvPr/>
        </p:nvSpPr>
        <p:spPr>
          <a:xfrm>
            <a:off x="2397035" y="698895"/>
            <a:ext cx="7415705" cy="954107"/>
          </a:xfrm>
          <a:prstGeom prst="rect">
            <a:avLst/>
          </a:prstGeom>
          <a:noFill/>
        </p:spPr>
        <p:txBody>
          <a:bodyPr wrap="square" rtlCol="0">
            <a:spAutoFit/>
          </a:bodyPr>
          <a:lstStyle/>
          <a:p>
            <a:r>
              <a:rPr lang="en-US" sz="2800" b="1" dirty="0">
                <a:solidFill>
                  <a:srgbClr val="00B0F0"/>
                </a:solidFill>
                <a:cs typeface="Alexandria" charset="0"/>
              </a:rPr>
              <a:t>Types of Audience</a:t>
            </a:r>
          </a:p>
          <a:p>
            <a:r>
              <a:rPr lang="ar-EG" sz="2800" b="1" dirty="0">
                <a:solidFill>
                  <a:srgbClr val="00B0F0"/>
                </a:solidFill>
                <a:cs typeface="+mj-cs"/>
              </a:rPr>
              <a:t>أنواع الجمهور</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2757939102"/>
      </p:ext>
    </p:extLst>
  </p:cSld>
  <p:clrMapOvr>
    <a:masterClrMapping/>
  </p:clrMapOvr>
  <mc:AlternateContent xmlns:mc="http://schemas.openxmlformats.org/markup-compatibility/2006" xmlns:p14="http://schemas.microsoft.com/office/powerpoint/2010/main">
    <mc:Choice Requires="p14">
      <p:transition spd="slow" p14:dur="2000" advTm="117655"/>
    </mc:Choice>
    <mc:Fallback xmlns="">
      <p:transition spd="slow" advTm="117655"/>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8</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3868777290"/>
              </p:ext>
            </p:extLst>
          </p:nvPr>
        </p:nvGraphicFramePr>
        <p:xfrm>
          <a:off x="942309" y="2164545"/>
          <a:ext cx="10098730" cy="3934080"/>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008000">
                <a:tc>
                  <a:txBody>
                    <a:bodyPr/>
                    <a:lstStyle/>
                    <a:p>
                      <a:pPr marL="457200" marR="0" indent="-457200" algn="l" defTabSz="914400" rtl="0" eaLnBrk="1" fontAlgn="auto" latinLnBrk="0" hangingPunct="1">
                        <a:lnSpc>
                          <a:spcPct val="150000"/>
                        </a:lnSpc>
                        <a:spcBef>
                          <a:spcPts val="0"/>
                        </a:spcBef>
                        <a:spcAft>
                          <a:spcPts val="800"/>
                        </a:spcAft>
                        <a:buClrTx/>
                        <a:buSzTx/>
                        <a:buFont typeface="Wingdings" panose="05000000000000000000" pitchFamily="2" charset="2"/>
                        <a:buChar char="ü"/>
                        <a:tabLst/>
                        <a:defRPr/>
                      </a:pPr>
                      <a:r>
                        <a:rPr lang="en-IN" sz="3200" kern="0" dirty="0">
                          <a:effectLst/>
                        </a:rPr>
                        <a:t>Participates in discussions</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457200" marR="0" indent="-457200" algn="justLow" defTabSz="914400" rtl="1" eaLnBrk="1" fontAlgn="auto" latinLnBrk="0" hangingPunct="1">
                        <a:lnSpc>
                          <a:spcPct val="150000"/>
                        </a:lnSpc>
                        <a:spcBef>
                          <a:spcPts val="0"/>
                        </a:spcBef>
                        <a:spcAft>
                          <a:spcPts val="800"/>
                        </a:spcAft>
                        <a:buClrTx/>
                        <a:buSzTx/>
                        <a:buFont typeface="Wingdings" panose="05000000000000000000" pitchFamily="2" charset="2"/>
                        <a:buChar char="ü"/>
                        <a:tabLst/>
                        <a:defRPr/>
                      </a:pPr>
                      <a:r>
                        <a:rPr lang="ar-SA" sz="3200" kern="0" dirty="0">
                          <a:effectLst/>
                        </a:rPr>
                        <a:t>يشارك في النقاشات</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008000">
                <a:tc>
                  <a:txBody>
                    <a:bodyPr/>
                    <a:lstStyle/>
                    <a:p>
                      <a:pPr marL="457200" marR="0" indent="-457200" algn="l" defTabSz="914400" rtl="0" eaLnBrk="1" fontAlgn="auto" latinLnBrk="0" hangingPunct="1">
                        <a:lnSpc>
                          <a:spcPct val="150000"/>
                        </a:lnSpc>
                        <a:spcBef>
                          <a:spcPts val="0"/>
                        </a:spcBef>
                        <a:spcAft>
                          <a:spcPts val="800"/>
                        </a:spcAft>
                        <a:buClrTx/>
                        <a:buSzTx/>
                        <a:buFont typeface="Wingdings" panose="05000000000000000000" pitchFamily="2" charset="2"/>
                        <a:buChar char="ü"/>
                        <a:tabLst/>
                        <a:defRPr/>
                      </a:pPr>
                      <a:r>
                        <a:rPr lang="en-US" sz="3200" kern="0" dirty="0">
                          <a:effectLst/>
                        </a:rPr>
                        <a:t>Shows interest and understands the message</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457200" lvl="0" indent="-457200" algn="r" rtl="1">
                        <a:lnSpc>
                          <a:spcPct val="150000"/>
                        </a:lnSpc>
                        <a:buFont typeface="Wingdings" panose="05000000000000000000" pitchFamily="2" charset="2"/>
                        <a:buChar char="ü"/>
                      </a:pPr>
                      <a:r>
                        <a:rPr lang="ar-SA" sz="3200" kern="0" dirty="0">
                          <a:solidFill>
                            <a:schemeClr val="tx1"/>
                          </a:solidFill>
                          <a:effectLst/>
                          <a:latin typeface="+mn-lt"/>
                          <a:ea typeface="+mn-ea"/>
                          <a:cs typeface="+mn-cs"/>
                        </a:rPr>
                        <a:t>يبدي اهتمامًا ويفهم الرسالة</a:t>
                      </a:r>
                      <a:endParaRPr lang="en-US" sz="32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55983589"/>
                  </a:ext>
                </a:extLst>
              </a:tr>
              <a:tr h="1008000">
                <a:tc>
                  <a:txBody>
                    <a:bodyPr/>
                    <a:lstStyle/>
                    <a:p>
                      <a:pPr marL="457200" marR="0" indent="-457200" algn="l" defTabSz="914400" rtl="0" eaLnBrk="1" fontAlgn="auto" latinLnBrk="0" hangingPunct="1">
                        <a:lnSpc>
                          <a:spcPct val="150000"/>
                        </a:lnSpc>
                        <a:spcBef>
                          <a:spcPts val="0"/>
                        </a:spcBef>
                        <a:spcAft>
                          <a:spcPts val="800"/>
                        </a:spcAft>
                        <a:buClrTx/>
                        <a:buSzTx/>
                        <a:buFont typeface="Wingdings" panose="05000000000000000000" pitchFamily="2" charset="2"/>
                        <a:buChar char="ü"/>
                        <a:tabLst/>
                        <a:defRPr/>
                      </a:pPr>
                      <a:r>
                        <a:rPr lang="en-US" sz="3200" kern="0" dirty="0">
                          <a:effectLst/>
                        </a:rPr>
                        <a:t>Interacts with the presenter and the presentation</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457200" marR="0" indent="-457200" algn="justLow" defTabSz="914400" rtl="1" eaLnBrk="1" fontAlgn="auto" latinLnBrk="0" hangingPunct="1">
                        <a:lnSpc>
                          <a:spcPct val="150000"/>
                        </a:lnSpc>
                        <a:spcBef>
                          <a:spcPts val="0"/>
                        </a:spcBef>
                        <a:spcAft>
                          <a:spcPts val="800"/>
                        </a:spcAft>
                        <a:buClrTx/>
                        <a:buSzTx/>
                        <a:buFont typeface="Wingdings" panose="05000000000000000000" pitchFamily="2" charset="2"/>
                        <a:buChar char="ü"/>
                        <a:tabLst/>
                        <a:defRPr/>
                      </a:pPr>
                      <a:r>
                        <a:rPr lang="ar-EG" sz="3200" kern="0" dirty="0">
                          <a:solidFill>
                            <a:schemeClr val="tx1"/>
                          </a:solidFill>
                          <a:effectLst/>
                          <a:latin typeface="+mn-lt"/>
                          <a:ea typeface="+mn-ea"/>
                          <a:cs typeface="+mn-cs"/>
                        </a:rPr>
                        <a:t>يتفاعل مع مقدم العرض والعرض التقديمي</a:t>
                      </a:r>
                      <a:endParaRPr lang="en-IN" sz="32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698895"/>
            <a:ext cx="7415705" cy="954107"/>
          </a:xfrm>
          <a:prstGeom prst="rect">
            <a:avLst/>
          </a:prstGeom>
          <a:noFill/>
        </p:spPr>
        <p:txBody>
          <a:bodyPr wrap="square" rtlCol="0">
            <a:spAutoFit/>
          </a:bodyPr>
          <a:lstStyle/>
          <a:p>
            <a:r>
              <a:rPr lang="en-US" sz="2800" b="1" dirty="0">
                <a:solidFill>
                  <a:srgbClr val="00B0F0"/>
                </a:solidFill>
                <a:cs typeface="Alexandria" charset="0"/>
              </a:rPr>
              <a:t>Characteristics of Engaged Audience</a:t>
            </a:r>
          </a:p>
          <a:p>
            <a:r>
              <a:rPr lang="ar-EG" sz="2800" b="1" dirty="0">
                <a:solidFill>
                  <a:srgbClr val="00B0F0"/>
                </a:solidFill>
                <a:cs typeface="+mj-cs"/>
              </a:rPr>
              <a:t>خصائص الجمهور المتفاعل</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137758590"/>
      </p:ext>
    </p:extLst>
  </p:cSld>
  <p:clrMapOvr>
    <a:masterClrMapping/>
  </p:clrMapOvr>
  <mc:AlternateContent xmlns:mc="http://schemas.openxmlformats.org/markup-compatibility/2006" xmlns:p14="http://schemas.microsoft.com/office/powerpoint/2010/main">
    <mc:Choice Requires="p14">
      <p:transition spd="slow" p14:dur="2000" advTm="144397"/>
    </mc:Choice>
    <mc:Fallback xmlns="">
      <p:transition spd="slow" advTm="144397"/>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9</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641274090"/>
              </p:ext>
            </p:extLst>
          </p:nvPr>
        </p:nvGraphicFramePr>
        <p:xfrm>
          <a:off x="942309" y="2164545"/>
          <a:ext cx="10098730" cy="3934080"/>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008000">
                <a:tc>
                  <a:txBody>
                    <a:bodyPr/>
                    <a:lstStyle/>
                    <a:p>
                      <a:pPr marL="457200" marR="0" indent="-457200" algn="l" defTabSz="914400" rtl="0" eaLnBrk="1" fontAlgn="auto" latinLnBrk="0" hangingPunct="1">
                        <a:lnSpc>
                          <a:spcPct val="150000"/>
                        </a:lnSpc>
                        <a:spcBef>
                          <a:spcPts val="0"/>
                        </a:spcBef>
                        <a:spcAft>
                          <a:spcPts val="800"/>
                        </a:spcAft>
                        <a:buClrTx/>
                        <a:buSzTx/>
                        <a:buFont typeface="Wingdings" panose="05000000000000000000" pitchFamily="2" charset="2"/>
                        <a:buChar char="ü"/>
                        <a:tabLst/>
                        <a:defRPr/>
                      </a:pPr>
                      <a:r>
                        <a:rPr lang="en-US" sz="3200" kern="0" dirty="0">
                          <a:effectLst/>
                        </a:rPr>
                        <a:t>Not interested in the content</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457200" marR="0" indent="-457200" algn="justLow" defTabSz="914400" rtl="1" eaLnBrk="1" fontAlgn="auto" latinLnBrk="0" hangingPunct="1">
                        <a:lnSpc>
                          <a:spcPct val="150000"/>
                        </a:lnSpc>
                        <a:spcBef>
                          <a:spcPts val="0"/>
                        </a:spcBef>
                        <a:spcAft>
                          <a:spcPts val="800"/>
                        </a:spcAft>
                        <a:buClrTx/>
                        <a:buSzTx/>
                        <a:buFont typeface="Wingdings" panose="05000000000000000000" pitchFamily="2" charset="2"/>
                        <a:buChar char="ü"/>
                        <a:tabLst/>
                        <a:defRPr/>
                      </a:pPr>
                      <a:r>
                        <a:rPr lang="ar-SA" sz="3200" kern="0" dirty="0">
                          <a:effectLst/>
                        </a:rPr>
                        <a:t>غير مهتم بالمحتوى</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008000">
                <a:tc>
                  <a:txBody>
                    <a:bodyPr/>
                    <a:lstStyle/>
                    <a:p>
                      <a:pPr marL="457200" marR="0" indent="-457200" algn="l" defTabSz="914400" rtl="0" eaLnBrk="1" fontAlgn="auto" latinLnBrk="0" hangingPunct="1">
                        <a:lnSpc>
                          <a:spcPct val="150000"/>
                        </a:lnSpc>
                        <a:spcBef>
                          <a:spcPts val="0"/>
                        </a:spcBef>
                        <a:spcAft>
                          <a:spcPts val="800"/>
                        </a:spcAft>
                        <a:buClrTx/>
                        <a:buSzTx/>
                        <a:buFont typeface="Wingdings" panose="05000000000000000000" pitchFamily="2" charset="2"/>
                        <a:buChar char="ü"/>
                        <a:tabLst/>
                        <a:defRPr/>
                      </a:pPr>
                      <a:r>
                        <a:rPr lang="en-US" sz="3200" kern="0" dirty="0">
                          <a:effectLst/>
                        </a:rPr>
                        <a:t>May feel bored or tired</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457200" lvl="0" indent="-457200" algn="r" rtl="1">
                        <a:lnSpc>
                          <a:spcPct val="150000"/>
                        </a:lnSpc>
                        <a:buFont typeface="Wingdings" panose="05000000000000000000" pitchFamily="2" charset="2"/>
                        <a:buChar char="ü"/>
                      </a:pPr>
                      <a:r>
                        <a:rPr lang="ar-SA" sz="3200" kern="0" dirty="0">
                          <a:solidFill>
                            <a:schemeClr val="tx1"/>
                          </a:solidFill>
                          <a:effectLst/>
                          <a:latin typeface="+mn-lt"/>
                          <a:ea typeface="+mn-ea"/>
                          <a:cs typeface="+mn-cs"/>
                        </a:rPr>
                        <a:t>قد يشعر بالملل أو التعب</a:t>
                      </a:r>
                      <a:endParaRPr lang="en-US" sz="3200" kern="0" dirty="0">
                        <a:solidFill>
                          <a:schemeClr val="tx1"/>
                        </a:solidFill>
                        <a:effectLst/>
                        <a:latin typeface="+mn-lt"/>
                        <a:ea typeface="+mn-ea"/>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55983589"/>
                  </a:ext>
                </a:extLst>
              </a:tr>
              <a:tr h="1008000">
                <a:tc>
                  <a:txBody>
                    <a:bodyPr/>
                    <a:lstStyle/>
                    <a:p>
                      <a:pPr marL="457200" marR="0" indent="-457200" algn="l" defTabSz="914400" rtl="0" eaLnBrk="1" fontAlgn="auto" latinLnBrk="0" hangingPunct="1">
                        <a:lnSpc>
                          <a:spcPct val="150000"/>
                        </a:lnSpc>
                        <a:spcBef>
                          <a:spcPts val="0"/>
                        </a:spcBef>
                        <a:spcAft>
                          <a:spcPts val="800"/>
                        </a:spcAft>
                        <a:buClrTx/>
                        <a:buSzTx/>
                        <a:buFont typeface="Wingdings" panose="05000000000000000000" pitchFamily="2" charset="2"/>
                        <a:buChar char="ü"/>
                        <a:tabLst/>
                        <a:defRPr/>
                      </a:pPr>
                      <a:r>
                        <a:rPr lang="en-US" sz="3200" kern="0" dirty="0">
                          <a:effectLst/>
                        </a:rPr>
                        <a:t>May be distracted from the presentation</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457200" marR="0" indent="-457200" algn="justLow" defTabSz="914400" rtl="1" eaLnBrk="1" fontAlgn="auto" latinLnBrk="0" hangingPunct="1">
                        <a:lnSpc>
                          <a:spcPct val="150000"/>
                        </a:lnSpc>
                        <a:spcBef>
                          <a:spcPts val="0"/>
                        </a:spcBef>
                        <a:spcAft>
                          <a:spcPts val="800"/>
                        </a:spcAft>
                        <a:buClrTx/>
                        <a:buSzTx/>
                        <a:buFont typeface="Wingdings" panose="05000000000000000000" pitchFamily="2" charset="2"/>
                        <a:buChar char="ü"/>
                        <a:tabLst/>
                        <a:defRPr/>
                      </a:pPr>
                      <a:r>
                        <a:rPr lang="ar-EG" sz="3200" kern="0" dirty="0">
                          <a:solidFill>
                            <a:schemeClr val="tx1"/>
                          </a:solidFill>
                          <a:effectLst/>
                          <a:latin typeface="+mn-lt"/>
                          <a:ea typeface="+mn-ea"/>
                          <a:cs typeface="+mn-cs"/>
                        </a:rPr>
                        <a:t>قد يشتت انتباهه عن العرض</a:t>
                      </a:r>
                      <a:r>
                        <a:rPr lang="en-US" sz="3200" kern="0" baseline="0" dirty="0">
                          <a:solidFill>
                            <a:schemeClr val="tx1"/>
                          </a:solidFill>
                          <a:effectLst/>
                          <a:latin typeface="+mn-lt"/>
                          <a:ea typeface="+mn-ea"/>
                          <a:cs typeface="+mn-cs"/>
                        </a:rPr>
                        <a:t> </a:t>
                      </a:r>
                      <a:r>
                        <a:rPr lang="ar-EG" sz="3200" kern="0" baseline="0" dirty="0">
                          <a:solidFill>
                            <a:schemeClr val="tx1"/>
                          </a:solidFill>
                          <a:effectLst/>
                          <a:latin typeface="+mn-lt"/>
                          <a:ea typeface="+mn-ea"/>
                          <a:cs typeface="+mn-cs"/>
                        </a:rPr>
                        <a:t>التقديمي</a:t>
                      </a:r>
                      <a:endParaRPr lang="en-IN" sz="3200" kern="0" dirty="0">
                        <a:solidFill>
                          <a:schemeClr val="tx1"/>
                        </a:solidFill>
                        <a:effectLst/>
                        <a:latin typeface="+mn-lt"/>
                        <a:ea typeface="+mn-ea"/>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698895"/>
            <a:ext cx="7415705" cy="954107"/>
          </a:xfrm>
          <a:prstGeom prst="rect">
            <a:avLst/>
          </a:prstGeom>
          <a:noFill/>
        </p:spPr>
        <p:txBody>
          <a:bodyPr wrap="square" rtlCol="0">
            <a:spAutoFit/>
          </a:bodyPr>
          <a:lstStyle/>
          <a:p>
            <a:r>
              <a:rPr lang="en-US" sz="2800" b="1" dirty="0">
                <a:solidFill>
                  <a:srgbClr val="00B0F0"/>
                </a:solidFill>
                <a:cs typeface="Alexandria" charset="0"/>
              </a:rPr>
              <a:t>Characteristics of Unengaged Audience</a:t>
            </a:r>
          </a:p>
          <a:p>
            <a:r>
              <a:rPr lang="ar-EG" sz="2800" b="1" dirty="0">
                <a:solidFill>
                  <a:srgbClr val="00B0F0"/>
                </a:solidFill>
                <a:cs typeface="+mj-cs"/>
              </a:rPr>
              <a:t>خصائص الجمهور غير المتفاعل</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3382913589"/>
      </p:ext>
    </p:extLst>
  </p:cSld>
  <p:clrMapOvr>
    <a:masterClrMapping/>
  </p:clrMapOvr>
  <mc:AlternateContent xmlns:mc="http://schemas.openxmlformats.org/markup-compatibility/2006" xmlns:p14="http://schemas.microsoft.com/office/powerpoint/2010/main">
    <mc:Choice Requires="p14">
      <p:transition spd="slow" p14:dur="2000" advTm="117445"/>
    </mc:Choice>
    <mc:Fallback xmlns="">
      <p:transition spd="slow" advTm="117445"/>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10</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1407354595"/>
              </p:ext>
            </p:extLst>
          </p:nvPr>
        </p:nvGraphicFramePr>
        <p:xfrm>
          <a:off x="942309" y="2287377"/>
          <a:ext cx="10098730" cy="3722880"/>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008000">
                <a:tc>
                  <a:txBody>
                    <a:bodyPr/>
                    <a:lstStyle/>
                    <a:p>
                      <a:pPr marL="0" marR="0" indent="0" algn="l" defTabSz="914400" rtl="0" eaLnBrk="1" fontAlgn="auto" latinLnBrk="0" hangingPunct="1">
                        <a:lnSpc>
                          <a:spcPct val="200000"/>
                        </a:lnSpc>
                        <a:spcBef>
                          <a:spcPts val="0"/>
                        </a:spcBef>
                        <a:spcAft>
                          <a:spcPts val="800"/>
                        </a:spcAft>
                        <a:buClrTx/>
                        <a:buSzTx/>
                        <a:buFont typeface="Wingdings" panose="05000000000000000000" pitchFamily="2" charset="2"/>
                        <a:buNone/>
                        <a:tabLst/>
                        <a:defRPr/>
                      </a:pPr>
                      <a:r>
                        <a:rPr lang="en-US" sz="2800" kern="0" dirty="0">
                          <a:effectLst/>
                        </a:rPr>
                        <a:t>Using stories or real-life examples</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200000"/>
                        </a:lnSpc>
                        <a:spcBef>
                          <a:spcPts val="0"/>
                        </a:spcBef>
                        <a:spcAft>
                          <a:spcPts val="800"/>
                        </a:spcAft>
                        <a:buClrTx/>
                        <a:buSzTx/>
                        <a:buFont typeface="Wingdings" panose="05000000000000000000" pitchFamily="2" charset="2"/>
                        <a:buNone/>
                        <a:tabLst/>
                        <a:defRPr/>
                      </a:pPr>
                      <a:r>
                        <a:rPr lang="ar-SA" sz="2800" kern="0" dirty="0">
                          <a:effectLst/>
                        </a:rPr>
                        <a:t>استخدام القصص أو الأمثلة الواقعية</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008000">
                <a:tc>
                  <a:txBody>
                    <a:bodyPr/>
                    <a:lstStyle/>
                    <a:p>
                      <a:pPr marL="0" marR="0" indent="0" algn="l" defTabSz="914400" rtl="0" eaLnBrk="1" fontAlgn="auto" latinLnBrk="0" hangingPunct="1">
                        <a:lnSpc>
                          <a:spcPct val="200000"/>
                        </a:lnSpc>
                        <a:spcBef>
                          <a:spcPts val="0"/>
                        </a:spcBef>
                        <a:spcAft>
                          <a:spcPts val="800"/>
                        </a:spcAft>
                        <a:buClrTx/>
                        <a:buSzTx/>
                        <a:buFont typeface="Wingdings" panose="05000000000000000000" pitchFamily="2" charset="2"/>
                        <a:buNone/>
                        <a:tabLst/>
                        <a:defRPr/>
                      </a:pPr>
                      <a:r>
                        <a:rPr lang="en-US" sz="2800" kern="0" dirty="0">
                          <a:effectLst/>
                        </a:rPr>
                        <a:t>Asking thought-provoking questions</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r" rtl="1">
                        <a:lnSpc>
                          <a:spcPct val="200000"/>
                        </a:lnSpc>
                        <a:buFont typeface="Wingdings" panose="05000000000000000000" pitchFamily="2" charset="2"/>
                        <a:buNone/>
                      </a:pPr>
                      <a:r>
                        <a:rPr lang="ar-SA" sz="2800" kern="0" dirty="0">
                          <a:solidFill>
                            <a:schemeClr val="tx1"/>
                          </a:solidFill>
                          <a:effectLst/>
                          <a:latin typeface="+mn-lt"/>
                          <a:ea typeface="+mn-ea"/>
                          <a:cs typeface="+mn-cs"/>
                        </a:rPr>
                        <a:t>طرح أسئلة محفزة</a:t>
                      </a:r>
                      <a:endParaRPr lang="en-US" sz="2800" kern="0" dirty="0">
                        <a:solidFill>
                          <a:schemeClr val="tx1"/>
                        </a:solidFill>
                        <a:effectLst/>
                        <a:latin typeface="+mn-lt"/>
                        <a:ea typeface="+mn-ea"/>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55983589"/>
                  </a:ext>
                </a:extLst>
              </a:tr>
              <a:tr h="1008000">
                <a:tc>
                  <a:txBody>
                    <a:bodyPr/>
                    <a:lstStyle/>
                    <a:p>
                      <a:pPr marL="0" marR="0" indent="0" algn="l" defTabSz="914400" rtl="0" eaLnBrk="1" fontAlgn="auto" latinLnBrk="0" hangingPunct="1">
                        <a:lnSpc>
                          <a:spcPct val="200000"/>
                        </a:lnSpc>
                        <a:spcBef>
                          <a:spcPts val="0"/>
                        </a:spcBef>
                        <a:spcAft>
                          <a:spcPts val="800"/>
                        </a:spcAft>
                        <a:buClrTx/>
                        <a:buSzTx/>
                        <a:buFont typeface="Wingdings" panose="05000000000000000000" pitchFamily="2" charset="2"/>
                        <a:buNone/>
                        <a:tabLst/>
                        <a:defRPr/>
                      </a:pPr>
                      <a:r>
                        <a:rPr lang="en-US" sz="2800" kern="0" dirty="0">
                          <a:effectLst/>
                        </a:rPr>
                        <a:t>Using visual aids like images and videos</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200000"/>
                        </a:lnSpc>
                        <a:spcBef>
                          <a:spcPts val="0"/>
                        </a:spcBef>
                        <a:spcAft>
                          <a:spcPts val="800"/>
                        </a:spcAft>
                        <a:buClrTx/>
                        <a:buSzTx/>
                        <a:buFont typeface="Wingdings" panose="05000000000000000000" pitchFamily="2" charset="2"/>
                        <a:buNone/>
                        <a:tabLst/>
                        <a:defRPr/>
                      </a:pPr>
                      <a:r>
                        <a:rPr lang="ar-EG" sz="2800" kern="0" dirty="0">
                          <a:solidFill>
                            <a:schemeClr val="tx1"/>
                          </a:solidFill>
                          <a:effectLst/>
                          <a:latin typeface="+mn-lt"/>
                          <a:ea typeface="+mn-ea"/>
                          <a:cs typeface="+mn-cs"/>
                        </a:rPr>
                        <a:t>استخدام وسائل بصرية مثل الصور والفيديوهات</a:t>
                      </a:r>
                      <a:endParaRPr lang="en-IN" sz="2800" kern="0" dirty="0">
                        <a:solidFill>
                          <a:schemeClr val="tx1"/>
                        </a:solidFill>
                        <a:effectLst/>
                        <a:latin typeface="+mn-lt"/>
                        <a:ea typeface="+mn-ea"/>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698895"/>
            <a:ext cx="7415705" cy="954107"/>
          </a:xfrm>
          <a:prstGeom prst="rect">
            <a:avLst/>
          </a:prstGeom>
          <a:noFill/>
        </p:spPr>
        <p:txBody>
          <a:bodyPr wrap="square" rtlCol="0">
            <a:spAutoFit/>
          </a:bodyPr>
          <a:lstStyle/>
          <a:p>
            <a:r>
              <a:rPr lang="en-US" sz="2800" b="1" dirty="0">
                <a:solidFill>
                  <a:srgbClr val="00B0F0"/>
                </a:solidFill>
                <a:cs typeface="Alexandria" charset="0"/>
              </a:rPr>
              <a:t>How to Capture Audience Attention</a:t>
            </a:r>
          </a:p>
          <a:p>
            <a:r>
              <a:rPr lang="ar-EG" sz="2800" b="1" dirty="0">
                <a:solidFill>
                  <a:srgbClr val="00B0F0"/>
                </a:solidFill>
                <a:cs typeface="+mj-cs"/>
              </a:rPr>
              <a:t>كيفية جذب انتباه الجمهور</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1852864031"/>
      </p:ext>
    </p:extLst>
  </p:cSld>
  <p:clrMapOvr>
    <a:masterClrMapping/>
  </p:clrMapOvr>
  <mc:AlternateContent xmlns:mc="http://schemas.openxmlformats.org/markup-compatibility/2006" xmlns:p14="http://schemas.microsoft.com/office/powerpoint/2010/main">
    <mc:Choice Requires="p14">
      <p:transition spd="slow" p14:dur="2000" advTm="173736"/>
    </mc:Choice>
    <mc:Fallback xmlns="">
      <p:transition spd="slow" advTm="173736"/>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11</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3404818626"/>
              </p:ext>
            </p:extLst>
          </p:nvPr>
        </p:nvGraphicFramePr>
        <p:xfrm>
          <a:off x="942309" y="2164545"/>
          <a:ext cx="10098730" cy="4288347"/>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905980">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3200" kern="0" dirty="0">
                          <a:effectLst/>
                        </a:rPr>
                        <a:t>Define what you want to achieve</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SA" sz="3200" kern="0" dirty="0">
                          <a:effectLst/>
                        </a:rPr>
                        <a:t>تحديد ما تريد تحقيقه</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905980">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3200" kern="0" dirty="0">
                          <a:effectLst/>
                        </a:rPr>
                        <a:t>Goals should be measurable</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r" rtl="1">
                        <a:lnSpc>
                          <a:spcPct val="150000"/>
                        </a:lnSpc>
                        <a:buFont typeface="Wingdings" panose="05000000000000000000" pitchFamily="2" charset="2"/>
                        <a:buNone/>
                      </a:pPr>
                      <a:r>
                        <a:rPr lang="ar-SA" sz="3200" kern="0" dirty="0">
                          <a:solidFill>
                            <a:schemeClr val="tx1"/>
                          </a:solidFill>
                          <a:effectLst/>
                          <a:latin typeface="+mn-lt"/>
                          <a:ea typeface="+mn-ea"/>
                          <a:cs typeface="+mn-cs"/>
                        </a:rPr>
                        <a:t>أن تكون الأهداف قابلة للقياس</a:t>
                      </a:r>
                      <a:endParaRPr lang="en-US" sz="3200" kern="0" dirty="0">
                        <a:solidFill>
                          <a:schemeClr val="tx1"/>
                        </a:solidFill>
                        <a:effectLst/>
                        <a:latin typeface="+mn-lt"/>
                        <a:ea typeface="+mn-ea"/>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55983589"/>
                  </a:ext>
                </a:extLst>
              </a:tr>
              <a:tr h="1919327">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3200" kern="0" dirty="0">
                          <a:effectLst/>
                        </a:rPr>
                        <a:t>Goals should be realistic and specific</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EG" sz="3200" kern="0" dirty="0">
                          <a:solidFill>
                            <a:schemeClr val="tx1"/>
                          </a:solidFill>
                          <a:effectLst/>
                          <a:latin typeface="+mn-lt"/>
                          <a:ea typeface="+mn-ea"/>
                          <a:cs typeface="+mn-cs"/>
                        </a:rPr>
                        <a:t>أن تكون الأهداف واقعية ومحددة</a:t>
                      </a:r>
                      <a:endParaRPr lang="en-IN" sz="3200" kern="0" dirty="0">
                        <a:solidFill>
                          <a:schemeClr val="tx1"/>
                        </a:solidFill>
                        <a:effectLst/>
                        <a:latin typeface="+mn-lt"/>
                        <a:ea typeface="+mn-ea"/>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698895"/>
            <a:ext cx="7415705" cy="954107"/>
          </a:xfrm>
          <a:prstGeom prst="rect">
            <a:avLst/>
          </a:prstGeom>
          <a:noFill/>
        </p:spPr>
        <p:txBody>
          <a:bodyPr wrap="square" rtlCol="0">
            <a:spAutoFit/>
          </a:bodyPr>
          <a:lstStyle/>
          <a:p>
            <a:r>
              <a:rPr lang="en-US" sz="2800" b="1" dirty="0">
                <a:solidFill>
                  <a:srgbClr val="00B0F0"/>
                </a:solidFill>
                <a:cs typeface="Alexandria" charset="0"/>
              </a:rPr>
              <a:t>Defining Presentation Goals Clearly</a:t>
            </a:r>
          </a:p>
          <a:p>
            <a:r>
              <a:rPr lang="ar-EG" sz="2800" b="1" dirty="0">
                <a:solidFill>
                  <a:srgbClr val="00B0F0"/>
                </a:solidFill>
                <a:cs typeface="+mj-cs"/>
              </a:rPr>
              <a:t>تحديد أهداف العرض بوضوح</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739671936"/>
      </p:ext>
    </p:extLst>
  </p:cSld>
  <p:clrMapOvr>
    <a:masterClrMapping/>
  </p:clrMapOvr>
  <mc:AlternateContent xmlns:mc="http://schemas.openxmlformats.org/markup-compatibility/2006" xmlns:p14="http://schemas.microsoft.com/office/powerpoint/2010/main">
    <mc:Choice Requires="p14">
      <p:transition spd="slow" p14:dur="2000" advTm="133392"/>
    </mc:Choice>
    <mc:Fallback xmlns="">
      <p:transition spd="slow" advTm="133392"/>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12</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94752561"/>
              </p:ext>
            </p:extLst>
          </p:nvPr>
        </p:nvGraphicFramePr>
        <p:xfrm>
          <a:off x="942309" y="2164546"/>
          <a:ext cx="10098730" cy="4094762"/>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843904">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3200" kern="0" dirty="0">
                          <a:effectLst/>
                        </a:rPr>
                        <a:t>Delivering new information</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SA" sz="3200" kern="0" dirty="0">
                          <a:effectLst/>
                        </a:rPr>
                        <a:t>تقديم معلومات جديدة</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290633">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3200" kern="0" dirty="0">
                          <a:effectLst/>
                        </a:rPr>
                        <a:t>Persuading the audience to adopt a certain viewpoint</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r" rtl="1">
                        <a:lnSpc>
                          <a:spcPct val="150000"/>
                        </a:lnSpc>
                        <a:buFont typeface="Wingdings" panose="05000000000000000000" pitchFamily="2" charset="2"/>
                        <a:buNone/>
                      </a:pPr>
                      <a:r>
                        <a:rPr lang="ar-SA" sz="3200" kern="0" dirty="0">
                          <a:solidFill>
                            <a:schemeClr val="tx1"/>
                          </a:solidFill>
                          <a:effectLst/>
                          <a:latin typeface="+mn-lt"/>
                          <a:ea typeface="+mn-ea"/>
                          <a:cs typeface="+mn-cs"/>
                        </a:rPr>
                        <a:t>إقناع الجمهور بوجهة نظر معينة</a:t>
                      </a:r>
                      <a:endParaRPr lang="en-US" sz="3200" kern="0" dirty="0">
                        <a:solidFill>
                          <a:schemeClr val="tx1"/>
                        </a:solidFill>
                        <a:effectLst/>
                        <a:latin typeface="+mn-lt"/>
                        <a:ea typeface="+mn-ea"/>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55983589"/>
                  </a:ext>
                </a:extLst>
              </a:tr>
              <a:tr h="178781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3200" kern="0" dirty="0">
                          <a:effectLst/>
                        </a:rPr>
                        <a:t>Motivating the audience to take action</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EG" sz="3200" kern="0" dirty="0">
                          <a:solidFill>
                            <a:schemeClr val="tx1"/>
                          </a:solidFill>
                          <a:effectLst/>
                          <a:latin typeface="+mn-lt"/>
                          <a:ea typeface="+mn-ea"/>
                          <a:cs typeface="+mn-cs"/>
                        </a:rPr>
                        <a:t>تحفيز الجمهور على اتخاذ إجراءات</a:t>
                      </a:r>
                      <a:endParaRPr lang="en-IN" sz="3200" kern="0" dirty="0">
                        <a:solidFill>
                          <a:schemeClr val="tx1"/>
                        </a:solidFill>
                        <a:effectLst/>
                        <a:latin typeface="+mn-lt"/>
                        <a:ea typeface="+mn-ea"/>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698895"/>
            <a:ext cx="7415705" cy="954107"/>
          </a:xfrm>
          <a:prstGeom prst="rect">
            <a:avLst/>
          </a:prstGeom>
          <a:noFill/>
        </p:spPr>
        <p:txBody>
          <a:bodyPr wrap="square" rtlCol="0">
            <a:spAutoFit/>
          </a:bodyPr>
          <a:lstStyle/>
          <a:p>
            <a:r>
              <a:rPr lang="en-US" sz="2800" b="1" dirty="0">
                <a:solidFill>
                  <a:srgbClr val="00B0F0"/>
                </a:solidFill>
                <a:cs typeface="Alexandria" charset="0"/>
              </a:rPr>
              <a:t>Types of Presentation Goals</a:t>
            </a:r>
          </a:p>
          <a:p>
            <a:r>
              <a:rPr lang="ar-EG" sz="2800" b="1" dirty="0">
                <a:solidFill>
                  <a:srgbClr val="00B0F0"/>
                </a:solidFill>
                <a:cs typeface="+mj-cs"/>
              </a:rPr>
              <a:t>أنواع أهداف العرض </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2162489629"/>
      </p:ext>
    </p:extLst>
  </p:cSld>
  <p:clrMapOvr>
    <a:masterClrMapping/>
  </p:clrMapOvr>
  <mc:AlternateContent xmlns:mc="http://schemas.openxmlformats.org/markup-compatibility/2006" xmlns:p14="http://schemas.microsoft.com/office/powerpoint/2010/main">
    <mc:Choice Requires="p14">
      <p:transition spd="slow" p14:dur="2000" advTm="104871"/>
    </mc:Choice>
    <mc:Fallback xmlns="">
      <p:transition spd="slow" advTm="104871"/>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13</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4207545656"/>
              </p:ext>
            </p:extLst>
          </p:nvPr>
        </p:nvGraphicFramePr>
        <p:xfrm>
          <a:off x="942309" y="2164546"/>
          <a:ext cx="10098730" cy="3922355"/>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843904">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3200" kern="0" dirty="0">
                          <a:effectLst/>
                        </a:rPr>
                        <a:t>Ambiguity of the goal</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SA" sz="3200" kern="0" dirty="0">
                          <a:effectLst/>
                        </a:rPr>
                        <a:t>غموض الهدف</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290633">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3200" kern="0" dirty="0">
                          <a:effectLst/>
                        </a:rPr>
                        <a:t>Unclear message</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r" rtl="1">
                        <a:lnSpc>
                          <a:spcPct val="150000"/>
                        </a:lnSpc>
                        <a:buFont typeface="Wingdings" panose="05000000000000000000" pitchFamily="2" charset="2"/>
                        <a:buNone/>
                      </a:pPr>
                      <a:r>
                        <a:rPr lang="ar-SA" sz="3200" kern="0" dirty="0">
                          <a:solidFill>
                            <a:schemeClr val="tx1"/>
                          </a:solidFill>
                          <a:effectLst/>
                          <a:latin typeface="+mn-lt"/>
                          <a:ea typeface="+mn-ea"/>
                          <a:cs typeface="+mn-cs"/>
                        </a:rPr>
                        <a:t>عدم وضوح الرسالة</a:t>
                      </a:r>
                      <a:endParaRPr lang="en-US" sz="32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55983589"/>
                  </a:ext>
                </a:extLst>
              </a:tr>
              <a:tr h="178781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3200" kern="0" dirty="0">
                          <a:effectLst/>
                        </a:rPr>
                        <a:t>Not understanding the audience's needs</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EG" sz="3200" kern="0" dirty="0">
                          <a:solidFill>
                            <a:schemeClr val="tx1"/>
                          </a:solidFill>
                          <a:effectLst/>
                          <a:latin typeface="+mn-lt"/>
                          <a:ea typeface="+mn-ea"/>
                          <a:cs typeface="+mn-cs"/>
                        </a:rPr>
                        <a:t>عدم فهم احتياجات الجمهور</a:t>
                      </a:r>
                      <a:endParaRPr lang="en-IN" sz="32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739839"/>
            <a:ext cx="7415705" cy="923330"/>
          </a:xfrm>
          <a:prstGeom prst="rect">
            <a:avLst/>
          </a:prstGeom>
          <a:noFill/>
        </p:spPr>
        <p:txBody>
          <a:bodyPr wrap="square" rtlCol="0">
            <a:spAutoFit/>
          </a:bodyPr>
          <a:lstStyle/>
          <a:p>
            <a:r>
              <a:rPr lang="en-US" sz="2600" b="1" dirty="0">
                <a:solidFill>
                  <a:srgbClr val="00B0F0"/>
                </a:solidFill>
                <a:latin typeface="Alexandria" charset="0"/>
                <a:cs typeface="Alexandria" charset="0"/>
              </a:rPr>
              <a:t>Challenges in Defining the Presentation Goal</a:t>
            </a:r>
          </a:p>
          <a:p>
            <a:r>
              <a:rPr lang="ar-EG" sz="2600" b="1" dirty="0">
                <a:solidFill>
                  <a:srgbClr val="00B0F0"/>
                </a:solidFill>
                <a:latin typeface="Alexandria" charset="0"/>
                <a:cs typeface="+mj-cs"/>
              </a:rPr>
              <a:t>التحديات التي قد تواجهك عند تحديد الهدف </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3705840351"/>
      </p:ext>
    </p:extLst>
  </p:cSld>
  <p:clrMapOvr>
    <a:masterClrMapping/>
  </p:clrMapOvr>
  <mc:AlternateContent xmlns:mc="http://schemas.openxmlformats.org/markup-compatibility/2006" xmlns:p14="http://schemas.microsoft.com/office/powerpoint/2010/main">
    <mc:Choice Requires="p14">
      <p:transition spd="slow" p14:dur="2000" advTm="191730"/>
    </mc:Choice>
    <mc:Fallback xmlns="">
      <p:transition spd="slow" advTm="191730"/>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14</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563841267"/>
              </p:ext>
            </p:extLst>
          </p:nvPr>
        </p:nvGraphicFramePr>
        <p:xfrm>
          <a:off x="942309" y="2164546"/>
          <a:ext cx="10098730" cy="3922355"/>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843904">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3200" kern="0" dirty="0">
                          <a:effectLst/>
                        </a:rPr>
                        <a:t>Use clear and direct phrasing</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SA" sz="3200" kern="0" dirty="0">
                          <a:effectLst/>
                        </a:rPr>
                        <a:t>استخدم </a:t>
                      </a:r>
                      <a:r>
                        <a:rPr lang="ar-EG" sz="3200" kern="0" dirty="0">
                          <a:effectLst/>
                        </a:rPr>
                        <a:t>عبارات</a:t>
                      </a:r>
                      <a:r>
                        <a:rPr lang="ar-EG" sz="3200" kern="0" baseline="0" dirty="0">
                          <a:effectLst/>
                        </a:rPr>
                        <a:t> </a:t>
                      </a:r>
                      <a:r>
                        <a:rPr lang="ar-SA" sz="3200" kern="0" dirty="0">
                          <a:effectLst/>
                        </a:rPr>
                        <a:t>واضحة ومباشرة</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290633">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3200" kern="0" dirty="0">
                          <a:effectLst/>
                        </a:rPr>
                        <a:t>Make the goal measurable</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r" rtl="1">
                        <a:lnSpc>
                          <a:spcPct val="150000"/>
                        </a:lnSpc>
                        <a:buFont typeface="Wingdings" panose="05000000000000000000" pitchFamily="2" charset="2"/>
                        <a:buNone/>
                      </a:pPr>
                      <a:r>
                        <a:rPr lang="ar-SA" sz="3200" kern="0" dirty="0">
                          <a:solidFill>
                            <a:schemeClr val="tx1"/>
                          </a:solidFill>
                          <a:effectLst/>
                          <a:latin typeface="+mn-lt"/>
                          <a:ea typeface="+mn-ea"/>
                          <a:cs typeface="+mn-cs"/>
                        </a:rPr>
                        <a:t>اجعل الهدف قابلًا للقياس</a:t>
                      </a:r>
                      <a:endParaRPr lang="en-US" sz="32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55983589"/>
                  </a:ext>
                </a:extLst>
              </a:tr>
              <a:tr h="178781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3200" kern="0" dirty="0">
                          <a:effectLst/>
                        </a:rPr>
                        <a:t>Set a specific and achievable goal</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EG" sz="3200" kern="0" dirty="0">
                          <a:solidFill>
                            <a:schemeClr val="tx1"/>
                          </a:solidFill>
                          <a:effectLst/>
                          <a:latin typeface="+mn-lt"/>
                          <a:ea typeface="+mn-ea"/>
                          <a:cs typeface="+mn-cs"/>
                        </a:rPr>
                        <a:t>ضع هدفًا محددًا وقابلًا للتحقيق</a:t>
                      </a:r>
                      <a:br>
                        <a:rPr lang="ar-EG" sz="3200" kern="0" dirty="0">
                          <a:solidFill>
                            <a:schemeClr val="tx1"/>
                          </a:solidFill>
                          <a:effectLst/>
                          <a:latin typeface="+mn-lt"/>
                          <a:ea typeface="+mn-ea"/>
                          <a:cs typeface="+mn-cs"/>
                        </a:rPr>
                      </a:br>
                      <a:endParaRPr lang="ar-EG" sz="32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698895"/>
            <a:ext cx="7415705" cy="954107"/>
          </a:xfrm>
          <a:prstGeom prst="rect">
            <a:avLst/>
          </a:prstGeom>
          <a:noFill/>
        </p:spPr>
        <p:txBody>
          <a:bodyPr wrap="square" rtlCol="0">
            <a:spAutoFit/>
          </a:bodyPr>
          <a:lstStyle/>
          <a:p>
            <a:r>
              <a:rPr lang="en-US" sz="2800" b="1" dirty="0">
                <a:solidFill>
                  <a:srgbClr val="00B0F0"/>
                </a:solidFill>
                <a:cs typeface="Alexandria" charset="0"/>
              </a:rPr>
              <a:t>How to Formulate the Goal Effectively?</a:t>
            </a:r>
          </a:p>
          <a:p>
            <a:r>
              <a:rPr lang="ar-EG" sz="2800" b="1" dirty="0">
                <a:solidFill>
                  <a:srgbClr val="00B0F0"/>
                </a:solidFill>
                <a:cs typeface="+mj-cs"/>
              </a:rPr>
              <a:t>كيف تصوغ الهدف بطريقة فعّالة؟</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3208052881"/>
      </p:ext>
    </p:extLst>
  </p:cSld>
  <p:clrMapOvr>
    <a:masterClrMapping/>
  </p:clrMapOvr>
  <mc:AlternateContent xmlns:mc="http://schemas.openxmlformats.org/markup-compatibility/2006" xmlns:p14="http://schemas.microsoft.com/office/powerpoint/2010/main">
    <mc:Choice Requires="p14">
      <p:transition spd="slow" p14:dur="2000" advTm="100566"/>
    </mc:Choice>
    <mc:Fallback xmlns="">
      <p:transition spd="slow" advTm="100566"/>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15</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3916199546"/>
              </p:ext>
            </p:extLst>
          </p:nvPr>
        </p:nvGraphicFramePr>
        <p:xfrm>
          <a:off x="973056" y="2226562"/>
          <a:ext cx="10009235" cy="3982378"/>
        </p:xfrm>
        <a:graphic>
          <a:graphicData uri="http://schemas.openxmlformats.org/drawingml/2006/table">
            <a:tbl>
              <a:tblPr firstRow="1" firstCol="1" bandRow="1">
                <a:tableStyleId>{2D5ABB26-0587-4C30-8999-92F81FD0307C}</a:tableStyleId>
              </a:tblPr>
              <a:tblGrid>
                <a:gridCol w="5327717">
                  <a:extLst>
                    <a:ext uri="{9D8B030D-6E8A-4147-A177-3AD203B41FA5}">
                      <a16:colId xmlns:a16="http://schemas.microsoft.com/office/drawing/2014/main" val="1878992456"/>
                    </a:ext>
                  </a:extLst>
                </a:gridCol>
                <a:gridCol w="4681518">
                  <a:extLst>
                    <a:ext uri="{9D8B030D-6E8A-4147-A177-3AD203B41FA5}">
                      <a16:colId xmlns:a16="http://schemas.microsoft.com/office/drawing/2014/main" val="146492834"/>
                    </a:ext>
                  </a:extLst>
                </a:gridCol>
              </a:tblGrid>
              <a:tr h="183424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400" kern="0" dirty="0">
                          <a:effectLst/>
                        </a:rPr>
                        <a:t>1-</a:t>
                      </a:r>
                      <a:r>
                        <a:rPr lang="en-US" sz="2400" kern="0" baseline="0" dirty="0">
                          <a:effectLst/>
                        </a:rPr>
                        <a:t> </a:t>
                      </a:r>
                      <a:r>
                        <a:rPr lang="en-GB" sz="2400" kern="0" dirty="0">
                          <a:effectLst/>
                        </a:rPr>
                        <a:t>Audience type shapes the presentation style and goal.</a:t>
                      </a:r>
                      <a:r>
                        <a:rPr lang="ar-EG" sz="2400" kern="0" dirty="0">
                          <a:effectLst/>
                        </a:rPr>
                        <a:t> </a:t>
                      </a:r>
                      <a:r>
                        <a:rPr lang="en-GB" sz="2400" kern="0" dirty="0">
                          <a:effectLst/>
                        </a:rPr>
                        <a:t>Experts need detailed content; general audiences prefer simplicity.</a:t>
                      </a:r>
                      <a:endParaRPr lang="en-IN" sz="24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r"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EG" sz="2400" kern="0" dirty="0">
                          <a:effectLst/>
                        </a:rPr>
                        <a:t>١- يُحدد نوع الجمهور أسلوب العرض وهدفه. يحتاج الخبراء إلى محتوى مُفصّل، بينما يُفضّل الجمهور العام البساطة.</a:t>
                      </a:r>
                      <a:br>
                        <a:rPr lang="ar-EG" sz="2400" kern="0" dirty="0">
                          <a:effectLst/>
                        </a:rPr>
                      </a:br>
                      <a:endParaRPr lang="en-IN" sz="24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52300961"/>
                  </a:ext>
                </a:extLst>
              </a:tr>
              <a:tr h="178781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400" kern="0" dirty="0">
                          <a:effectLst/>
                        </a:rPr>
                        <a:t>2-</a:t>
                      </a:r>
                      <a:r>
                        <a:rPr lang="en-US" sz="2400" kern="0" baseline="0" dirty="0">
                          <a:effectLst/>
                        </a:rPr>
                        <a:t> </a:t>
                      </a:r>
                      <a:r>
                        <a:rPr lang="en-GB" sz="2400" kern="0" dirty="0">
                          <a:effectLst/>
                        </a:rPr>
                        <a:t>The goal must match the audience’s interests.</a:t>
                      </a:r>
                      <a:r>
                        <a:rPr lang="ar-EG" sz="2400" kern="0" dirty="0">
                          <a:effectLst/>
                        </a:rPr>
                        <a:t> </a:t>
                      </a:r>
                      <a:r>
                        <a:rPr lang="en-GB" sz="2400" kern="0" dirty="0">
                          <a:effectLst/>
                        </a:rPr>
                        <a:t>Relevant goals make the message more impactful.</a:t>
                      </a:r>
                      <a:endParaRPr lang="en-IN" sz="24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justLow" rtl="1">
                        <a:lnSpc>
                          <a:spcPct val="150000"/>
                        </a:lnSpc>
                        <a:buFont typeface="Wingdings" panose="05000000000000000000" pitchFamily="2" charset="2"/>
                        <a:buNone/>
                      </a:pPr>
                      <a:r>
                        <a:rPr lang="ar-EG" sz="2400" kern="0" dirty="0">
                          <a:solidFill>
                            <a:schemeClr val="tx1"/>
                          </a:solidFill>
                          <a:effectLst/>
                          <a:latin typeface="+mn-lt"/>
                          <a:ea typeface="+mn-ea"/>
                          <a:cs typeface="+mn-cs"/>
                        </a:rPr>
                        <a:t>٢- يجب أن يتوافق الهدف مع اهتمامات الجمهور. فالأهداف الملائمة تزيد من تأثير الرسالة.</a:t>
                      </a:r>
                      <a:endParaRPr lang="en-US" sz="24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698895"/>
            <a:ext cx="7415705" cy="830997"/>
          </a:xfrm>
          <a:prstGeom prst="rect">
            <a:avLst/>
          </a:prstGeom>
          <a:noFill/>
        </p:spPr>
        <p:txBody>
          <a:bodyPr wrap="square" rtlCol="0">
            <a:spAutoFit/>
          </a:bodyPr>
          <a:lstStyle/>
          <a:p>
            <a:r>
              <a:rPr lang="en-US" sz="2400" b="1" dirty="0">
                <a:solidFill>
                  <a:srgbClr val="00B0F0"/>
                </a:solidFill>
                <a:cs typeface="Alexandria" charset="0"/>
              </a:rPr>
              <a:t>The Relationship Between Audience and Goal</a:t>
            </a:r>
          </a:p>
          <a:p>
            <a:r>
              <a:rPr lang="ar-EG" sz="2400" b="1" dirty="0">
                <a:solidFill>
                  <a:srgbClr val="00B0F0"/>
                </a:solidFill>
                <a:cs typeface="+mj-cs"/>
              </a:rPr>
              <a:t>العلاقة بين الجمهور والهدف </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2844827587"/>
      </p:ext>
    </p:extLst>
  </p:cSld>
  <p:clrMapOvr>
    <a:masterClrMapping/>
  </p:clrMapOvr>
  <mc:AlternateContent xmlns:mc="http://schemas.openxmlformats.org/markup-compatibility/2006" xmlns:p14="http://schemas.microsoft.com/office/powerpoint/2010/main">
    <mc:Choice Requires="p14">
      <p:transition spd="slow" p14:dur="2000" advTm="97260"/>
    </mc:Choice>
    <mc:Fallback xmlns="">
      <p:transition spd="slow" advTm="97260"/>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16</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114522255"/>
              </p:ext>
            </p:extLst>
          </p:nvPr>
        </p:nvGraphicFramePr>
        <p:xfrm>
          <a:off x="942309" y="2164546"/>
          <a:ext cx="10098730" cy="3622066"/>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83424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3200" kern="0" dirty="0">
                          <a:effectLst/>
                        </a:rPr>
                        <a:t>Studying the audience's potential interests</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SA" sz="3200" kern="0" dirty="0">
                          <a:effectLst/>
                        </a:rPr>
                        <a:t>دراسة اهتمامات الجمهور المحتملة</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78781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3200" kern="0" dirty="0">
                          <a:effectLst/>
                        </a:rPr>
                        <a:t>Tailoring the presentation to fit the audience's interests</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r" rtl="1">
                        <a:lnSpc>
                          <a:spcPct val="150000"/>
                        </a:lnSpc>
                        <a:buFont typeface="Wingdings" panose="05000000000000000000" pitchFamily="2" charset="2"/>
                        <a:buNone/>
                      </a:pPr>
                      <a:r>
                        <a:rPr lang="ar-SA" sz="3200" kern="0" dirty="0">
                          <a:solidFill>
                            <a:schemeClr val="tx1"/>
                          </a:solidFill>
                          <a:effectLst/>
                          <a:latin typeface="+mn-lt"/>
                          <a:ea typeface="+mn-ea"/>
                          <a:cs typeface="+mn-cs"/>
                        </a:rPr>
                        <a:t>تصميم العرض التقديمي بما يتناسب مع اهتمامات الجمهور</a:t>
                      </a:r>
                      <a:endParaRPr lang="en-US" sz="32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698895"/>
            <a:ext cx="7415705" cy="954107"/>
          </a:xfrm>
          <a:prstGeom prst="rect">
            <a:avLst/>
          </a:prstGeom>
          <a:noFill/>
        </p:spPr>
        <p:txBody>
          <a:bodyPr wrap="square" rtlCol="0">
            <a:spAutoFit/>
          </a:bodyPr>
          <a:lstStyle/>
          <a:p>
            <a:r>
              <a:rPr lang="en-US" sz="2800" b="1" dirty="0">
                <a:solidFill>
                  <a:srgbClr val="00B0F0"/>
                </a:solidFill>
                <a:cs typeface="Alexandria" charset="0"/>
              </a:rPr>
              <a:t>Identifying Audience Interests</a:t>
            </a:r>
          </a:p>
          <a:p>
            <a:r>
              <a:rPr lang="ar-EG" sz="2800" b="1" dirty="0">
                <a:solidFill>
                  <a:srgbClr val="00B0F0"/>
                </a:solidFill>
                <a:cs typeface="+mj-cs"/>
              </a:rPr>
              <a:t>تحديد اهتمامات الجمهور</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276748320"/>
      </p:ext>
    </p:extLst>
  </p:cSld>
  <p:clrMapOvr>
    <a:masterClrMapping/>
  </p:clrMapOvr>
  <mc:AlternateContent xmlns:mc="http://schemas.openxmlformats.org/markup-compatibility/2006" xmlns:p14="http://schemas.microsoft.com/office/powerpoint/2010/main">
    <mc:Choice Requires="p14">
      <p:transition spd="slow" p14:dur="2000" advTm="113259"/>
    </mc:Choice>
    <mc:Fallback xmlns="">
      <p:transition spd="slow" advTm="113259"/>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17</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1973933100"/>
              </p:ext>
            </p:extLst>
          </p:nvPr>
        </p:nvGraphicFramePr>
        <p:xfrm>
          <a:off x="942309" y="2164546"/>
          <a:ext cx="10098730" cy="4028808"/>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83424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3200" kern="0" dirty="0">
                          <a:effectLst/>
                        </a:rPr>
                        <a:t>Assessing the audience's familiarity with the topic</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EG" sz="3200" kern="0" dirty="0">
                          <a:effectLst/>
                        </a:rPr>
                        <a:t>تقييم</a:t>
                      </a:r>
                      <a:r>
                        <a:rPr lang="ar-SA" sz="3200" kern="0" dirty="0">
                          <a:effectLst/>
                        </a:rPr>
                        <a:t> مدى دراية الجمهور بالموضوع</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78781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3200" kern="0" dirty="0">
                          <a:effectLst/>
                        </a:rPr>
                        <a:t>Adjusting the language of the presentation based on their knowledge level</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r" rtl="1">
                        <a:lnSpc>
                          <a:spcPct val="150000"/>
                        </a:lnSpc>
                        <a:buFont typeface="Wingdings" panose="05000000000000000000" pitchFamily="2" charset="2"/>
                        <a:buNone/>
                      </a:pPr>
                      <a:r>
                        <a:rPr lang="ar-SA" sz="3200" kern="0" dirty="0">
                          <a:solidFill>
                            <a:schemeClr val="tx1"/>
                          </a:solidFill>
                          <a:effectLst/>
                          <a:latin typeface="+mn-lt"/>
                          <a:ea typeface="+mn-ea"/>
                          <a:cs typeface="+mn-cs"/>
                        </a:rPr>
                        <a:t>ضبط لغة العرض التقديمي بناءً على مستوى معرفتهم</a:t>
                      </a:r>
                      <a:r>
                        <a:rPr lang="ar-EG" sz="3200" kern="0" dirty="0">
                          <a:solidFill>
                            <a:schemeClr val="tx1"/>
                          </a:solidFill>
                          <a:effectLst/>
                          <a:latin typeface="+mn-lt"/>
                          <a:ea typeface="+mn-ea"/>
                          <a:cs typeface="+mn-cs"/>
                        </a:rPr>
                        <a:t/>
                      </a:r>
                      <a:br>
                        <a:rPr lang="ar-EG" sz="3200" kern="0" dirty="0">
                          <a:solidFill>
                            <a:schemeClr val="tx1"/>
                          </a:solidFill>
                          <a:effectLst/>
                          <a:latin typeface="+mn-lt"/>
                          <a:ea typeface="+mn-ea"/>
                          <a:cs typeface="+mn-cs"/>
                        </a:rPr>
                      </a:br>
                      <a:endParaRPr lang="en-US" sz="32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698895"/>
            <a:ext cx="7415705" cy="954107"/>
          </a:xfrm>
          <a:prstGeom prst="rect">
            <a:avLst/>
          </a:prstGeom>
          <a:noFill/>
        </p:spPr>
        <p:txBody>
          <a:bodyPr wrap="square" rtlCol="0">
            <a:spAutoFit/>
          </a:bodyPr>
          <a:lstStyle/>
          <a:p>
            <a:r>
              <a:rPr lang="en-US" sz="2800" b="1" dirty="0">
                <a:solidFill>
                  <a:srgbClr val="00B0F0"/>
                </a:solidFill>
                <a:cs typeface="Alexandria" charset="0"/>
              </a:rPr>
              <a:t>Identifying Audience Knowledge Level</a:t>
            </a:r>
          </a:p>
          <a:p>
            <a:r>
              <a:rPr lang="ar-EG" sz="2800" b="1" dirty="0">
                <a:solidFill>
                  <a:srgbClr val="00B0F0"/>
                </a:solidFill>
                <a:cs typeface="+mj-cs"/>
              </a:rPr>
              <a:t>تحديد مستوى معرفة الجمهور</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1978327492"/>
      </p:ext>
    </p:extLst>
  </p:cSld>
  <p:clrMapOvr>
    <a:masterClrMapping/>
  </p:clrMapOvr>
  <mc:AlternateContent xmlns:mc="http://schemas.openxmlformats.org/markup-compatibility/2006" xmlns:p14="http://schemas.microsoft.com/office/powerpoint/2010/main">
    <mc:Choice Requires="p14">
      <p:transition spd="slow" p14:dur="2000" advTm="121674"/>
    </mc:Choice>
    <mc:Fallback xmlns="">
      <p:transition spd="slow" advTm="121674"/>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18</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2960827234"/>
              </p:ext>
            </p:extLst>
          </p:nvPr>
        </p:nvGraphicFramePr>
        <p:xfrm>
          <a:off x="942309" y="2164546"/>
          <a:ext cx="10098730" cy="3622066"/>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83424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3200" kern="0" dirty="0">
                          <a:effectLst/>
                        </a:rPr>
                        <a:t>How to anticipate audience reactions</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SA" sz="3200" kern="0" dirty="0">
                          <a:effectLst/>
                        </a:rPr>
                        <a:t>كيف تتوقع ردود الفعل من الجمهور</a:t>
                      </a:r>
                      <a:r>
                        <a:rPr lang="en-US" sz="3200" kern="0" dirty="0">
                          <a:effectLst/>
                        </a:rPr>
                        <a:t/>
                      </a:r>
                      <a:br>
                        <a:rPr lang="en-US" sz="3200" kern="0" dirty="0">
                          <a:effectLst/>
                        </a:rPr>
                      </a:b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78781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3200" kern="0" dirty="0">
                          <a:effectLst/>
                        </a:rPr>
                        <a:t>How feedback can be used to improve the presentation</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r" rtl="1">
                        <a:lnSpc>
                          <a:spcPct val="150000"/>
                        </a:lnSpc>
                        <a:buFont typeface="Wingdings" panose="05000000000000000000" pitchFamily="2" charset="2"/>
                        <a:buNone/>
                      </a:pPr>
                      <a:r>
                        <a:rPr lang="ar-SA" sz="3200" kern="0" dirty="0">
                          <a:solidFill>
                            <a:schemeClr val="tx1"/>
                          </a:solidFill>
                          <a:effectLst/>
                          <a:latin typeface="+mn-lt"/>
                          <a:ea typeface="+mn-ea"/>
                          <a:cs typeface="+mn-cs"/>
                        </a:rPr>
                        <a:t>كيف يمكن استخدام ردود الفعل لتحسين العرض</a:t>
                      </a:r>
                      <a:r>
                        <a:rPr lang="en-US" sz="3200" kern="0" dirty="0">
                          <a:solidFill>
                            <a:schemeClr val="tx1"/>
                          </a:solidFill>
                          <a:effectLst/>
                          <a:latin typeface="+mn-lt"/>
                          <a:ea typeface="+mn-ea"/>
                          <a:cs typeface="+mn-cs"/>
                        </a:rPr>
                        <a:t> </a:t>
                      </a:r>
                      <a:r>
                        <a:rPr lang="ar-EG" sz="3200" kern="0" dirty="0">
                          <a:solidFill>
                            <a:schemeClr val="tx1"/>
                          </a:solidFill>
                          <a:effectLst/>
                          <a:latin typeface="+mn-lt"/>
                          <a:ea typeface="+mn-ea"/>
                          <a:cs typeface="+mn-cs"/>
                        </a:rPr>
                        <a:t>التقديمي</a:t>
                      </a:r>
                      <a:endParaRPr lang="en-US" sz="32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698895"/>
            <a:ext cx="7415705" cy="954107"/>
          </a:xfrm>
          <a:prstGeom prst="rect">
            <a:avLst/>
          </a:prstGeom>
          <a:noFill/>
        </p:spPr>
        <p:txBody>
          <a:bodyPr wrap="square" rtlCol="0">
            <a:spAutoFit/>
          </a:bodyPr>
          <a:lstStyle/>
          <a:p>
            <a:r>
              <a:rPr lang="en-US" sz="2800" b="1" dirty="0">
                <a:solidFill>
                  <a:srgbClr val="00B0F0"/>
                </a:solidFill>
                <a:cs typeface="Alexandria" charset="0"/>
              </a:rPr>
              <a:t>Potential Audience Feedback</a:t>
            </a:r>
          </a:p>
          <a:p>
            <a:r>
              <a:rPr lang="ar-EG" sz="2800" b="1" dirty="0">
                <a:solidFill>
                  <a:srgbClr val="00B0F0"/>
                </a:solidFill>
                <a:cs typeface="+mj-cs"/>
              </a:rPr>
              <a:t>ملاحظات الجمهور المحتمل</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3727132324"/>
      </p:ext>
    </p:extLst>
  </p:cSld>
  <p:clrMapOvr>
    <a:masterClrMapping/>
  </p:clrMapOvr>
  <mc:AlternateContent xmlns:mc="http://schemas.openxmlformats.org/markup-compatibility/2006" xmlns:p14="http://schemas.microsoft.com/office/powerpoint/2010/main">
    <mc:Choice Requires="p14">
      <p:transition spd="slow" p14:dur="2000" advTm="130578"/>
    </mc:Choice>
    <mc:Fallback xmlns="">
      <p:transition spd="slow" advTm="130578"/>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19</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243089534"/>
              </p:ext>
            </p:extLst>
          </p:nvPr>
        </p:nvGraphicFramePr>
        <p:xfrm>
          <a:off x="942309" y="2164546"/>
          <a:ext cx="10098730" cy="3915806"/>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974439">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3200" kern="0" dirty="0">
                          <a:effectLst/>
                        </a:rPr>
                        <a:t>Educational presentation</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EG" sz="3200" kern="0" dirty="0">
                          <a:effectLst/>
                          <a:latin typeface="+mn-lt"/>
                          <a:ea typeface="+mn-ea"/>
                          <a:cs typeface="+mn-cs"/>
                        </a:rPr>
                        <a:t>عرض</a:t>
                      </a:r>
                      <a:r>
                        <a:rPr lang="ar-EG" sz="3200" kern="0" baseline="0" dirty="0">
                          <a:effectLst/>
                          <a:latin typeface="+mn-lt"/>
                          <a:ea typeface="+mn-ea"/>
                          <a:cs typeface="+mn-cs"/>
                        </a:rPr>
                        <a:t> تعليمي</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145712">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3200" kern="0" dirty="0">
                          <a:effectLst/>
                        </a:rPr>
                        <a:t>Marketing campaign presentation</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r" rtl="1">
                        <a:lnSpc>
                          <a:spcPct val="150000"/>
                        </a:lnSpc>
                        <a:buFont typeface="Wingdings" panose="05000000000000000000" pitchFamily="2" charset="2"/>
                        <a:buNone/>
                      </a:pPr>
                      <a:r>
                        <a:rPr lang="ar-SA" sz="3200" kern="0" dirty="0">
                          <a:solidFill>
                            <a:schemeClr val="tx1"/>
                          </a:solidFill>
                          <a:effectLst/>
                          <a:latin typeface="+mn-lt"/>
                          <a:ea typeface="+mn-ea"/>
                          <a:cs typeface="+mn-cs"/>
                        </a:rPr>
                        <a:t>عرض حملة تسويقية</a:t>
                      </a:r>
                      <a:r>
                        <a:rPr lang="en-US" sz="3200" kern="0" dirty="0">
                          <a:solidFill>
                            <a:schemeClr val="tx1"/>
                          </a:solidFill>
                          <a:effectLst/>
                          <a:latin typeface="+mn-lt"/>
                          <a:ea typeface="+mn-ea"/>
                          <a:cs typeface="+mn-cs"/>
                        </a:rPr>
                        <a:t/>
                      </a:r>
                      <a:br>
                        <a:rPr lang="en-US" sz="3200" kern="0" dirty="0">
                          <a:solidFill>
                            <a:schemeClr val="tx1"/>
                          </a:solidFill>
                          <a:effectLst/>
                          <a:latin typeface="+mn-lt"/>
                          <a:ea typeface="+mn-ea"/>
                          <a:cs typeface="+mn-cs"/>
                        </a:rPr>
                      </a:br>
                      <a:endParaRPr lang="en-US" sz="32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55983589"/>
                  </a:ext>
                </a:extLst>
              </a:tr>
              <a:tr h="1478327">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3200" kern="0" dirty="0">
                          <a:effectLst/>
                        </a:rPr>
                        <a:t>Research findings presentation</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EG" sz="3200" kern="0" dirty="0">
                          <a:solidFill>
                            <a:schemeClr val="tx1"/>
                          </a:solidFill>
                          <a:effectLst/>
                          <a:latin typeface="+mn-lt"/>
                          <a:ea typeface="+mn-ea"/>
                          <a:cs typeface="+mn-cs"/>
                        </a:rPr>
                        <a:t>عرض نتائج بحث</a:t>
                      </a: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698895"/>
            <a:ext cx="7415705" cy="954107"/>
          </a:xfrm>
          <a:prstGeom prst="rect">
            <a:avLst/>
          </a:prstGeom>
          <a:noFill/>
        </p:spPr>
        <p:txBody>
          <a:bodyPr wrap="square" rtlCol="0">
            <a:spAutoFit/>
          </a:bodyPr>
          <a:lstStyle/>
          <a:p>
            <a:r>
              <a:rPr lang="en-US" sz="2800" b="1" dirty="0">
                <a:solidFill>
                  <a:srgbClr val="00B0F0"/>
                </a:solidFill>
                <a:cs typeface="Alexandria" charset="0"/>
              </a:rPr>
              <a:t>Examples of Different Presentation Goals</a:t>
            </a:r>
          </a:p>
          <a:p>
            <a:r>
              <a:rPr lang="ar-EG" sz="2800" b="1" dirty="0">
                <a:solidFill>
                  <a:srgbClr val="00B0F0"/>
                </a:solidFill>
                <a:cs typeface="+mj-cs"/>
              </a:rPr>
              <a:t>أمثلة على أهداف العرض التقديمي المختلفة</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1094452418"/>
      </p:ext>
    </p:extLst>
  </p:cSld>
  <p:clrMapOvr>
    <a:masterClrMapping/>
  </p:clrMapOvr>
  <mc:AlternateContent xmlns:mc="http://schemas.openxmlformats.org/markup-compatibility/2006" xmlns:p14="http://schemas.microsoft.com/office/powerpoint/2010/main">
    <mc:Choice Requires="p14">
      <p:transition spd="slow" p14:dur="2000" advTm="77766"/>
    </mc:Choice>
    <mc:Fallback xmlns="">
      <p:transition spd="slow" advTm="77766"/>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20</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3075799231"/>
              </p:ext>
            </p:extLst>
          </p:nvPr>
        </p:nvGraphicFramePr>
        <p:xfrm>
          <a:off x="942309" y="2164546"/>
          <a:ext cx="10098730" cy="4114800"/>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974439">
                <a:tc>
                  <a:txBody>
                    <a:bodyPr/>
                    <a:lstStyle/>
                    <a:p>
                      <a:pPr marL="0" marR="0" indent="0" algn="justLow"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000" kern="0" dirty="0">
                          <a:effectLst/>
                        </a:rPr>
                        <a:t>The importance of linking the presentation goal to the target audience. It's not enough to know what we want to say—we must also know who we are saying it to, and why. The audience is a critical factor in defining the goal of any presentation. Understanding their needs and expectations shapes how we deliver our message. The goal must directly serve the audience, whether it is to persuade, inform, or raise awareness.</a:t>
                      </a:r>
                      <a:endParaRPr lang="en-IN" sz="2000" kern="100" dirty="0">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SA" sz="2000" kern="0" dirty="0">
                          <a:effectLst/>
                        </a:rPr>
                        <a:t>هدف العرض التقديمي بالجمهور المستهدف. لا يكفي أن نعرف ما نريد قوله، بل يجب أن نعرف لمن نقول ذلك ولماذا. الجمهور هو العنصر الأساسي الذي يجب أن نأخذه بعين الاعتبار عند تحديد هدفنا من العرض، لأن فهمنا لاحتياجاته وتوقعاته هو ما يوجه طريقة عرضنا للمحتوى. الهدف يجب أن يخدم هذا الجمهور بشكل مباشر، سواء كان الهدف إقناعه أو توعيته أو تزويده بمعلومة.</a:t>
                      </a:r>
                      <a:endParaRPr lang="en-IN" sz="2000" kern="100" dirty="0">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bl>
          </a:graphicData>
        </a:graphic>
      </p:graphicFrame>
      <p:sp>
        <p:nvSpPr>
          <p:cNvPr id="13" name="TextBox 12"/>
          <p:cNvSpPr txBox="1"/>
          <p:nvPr/>
        </p:nvSpPr>
        <p:spPr>
          <a:xfrm>
            <a:off x="2397035" y="698895"/>
            <a:ext cx="7415705" cy="954107"/>
          </a:xfrm>
          <a:prstGeom prst="rect">
            <a:avLst/>
          </a:prstGeom>
          <a:noFill/>
        </p:spPr>
        <p:txBody>
          <a:bodyPr wrap="square" rtlCol="0">
            <a:spAutoFit/>
          </a:bodyPr>
          <a:lstStyle/>
          <a:p>
            <a:r>
              <a:rPr lang="en-US" sz="2800" b="1" dirty="0">
                <a:solidFill>
                  <a:srgbClr val="00B0F0"/>
                </a:solidFill>
                <a:cs typeface="Alexandria" charset="0"/>
              </a:rPr>
              <a:t>Practical Application</a:t>
            </a:r>
          </a:p>
          <a:p>
            <a:r>
              <a:rPr lang="ar-EG" sz="2800" b="1" dirty="0">
                <a:solidFill>
                  <a:srgbClr val="00B0F0"/>
                </a:solidFill>
                <a:cs typeface="+mj-cs"/>
              </a:rPr>
              <a:t>التطبيق العملي</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3387453542"/>
      </p:ext>
    </p:extLst>
  </p:cSld>
  <p:clrMapOvr>
    <a:masterClrMapping/>
  </p:clrMapOvr>
  <mc:AlternateContent xmlns:mc="http://schemas.openxmlformats.org/markup-compatibility/2006" xmlns:p14="http://schemas.microsoft.com/office/powerpoint/2010/main">
    <mc:Choice Requires="p14">
      <p:transition spd="slow" p14:dur="2000" advTm="100049"/>
    </mc:Choice>
    <mc:Fallback xmlns="">
      <p:transition spd="slow" advTm="100049"/>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21</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964837643"/>
              </p:ext>
            </p:extLst>
          </p:nvPr>
        </p:nvGraphicFramePr>
        <p:xfrm>
          <a:off x="942309" y="2164546"/>
          <a:ext cx="10098730" cy="4028808"/>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83424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3200" kern="0" dirty="0">
                          <a:effectLst/>
                        </a:rPr>
                        <a:t>Asking questions to engage the audience</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SA" sz="3200" kern="0" dirty="0">
                          <a:effectLst/>
                        </a:rPr>
                        <a:t>طرح الأسئلة لإشراك الجمهور</a:t>
                      </a:r>
                      <a:r>
                        <a:rPr lang="ar-EG" sz="3200" kern="0" dirty="0">
                          <a:effectLst/>
                        </a:rPr>
                        <a:t/>
                      </a:r>
                      <a:br>
                        <a:rPr lang="ar-EG" sz="3200" kern="0" dirty="0">
                          <a:effectLst/>
                        </a:rPr>
                      </a:b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78781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3200" kern="0" dirty="0">
                          <a:effectLst/>
                        </a:rPr>
                        <a:t>Understanding what the audience wants to know by posing pre-questions</a:t>
                      </a:r>
                      <a:endParaRPr lang="en-IN" sz="32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r" rtl="1">
                        <a:lnSpc>
                          <a:spcPct val="150000"/>
                        </a:lnSpc>
                        <a:buFont typeface="Wingdings" panose="05000000000000000000" pitchFamily="2" charset="2"/>
                        <a:buNone/>
                      </a:pPr>
                      <a:r>
                        <a:rPr lang="ar-EG" sz="3200" kern="0" dirty="0">
                          <a:solidFill>
                            <a:schemeClr val="tx1"/>
                          </a:solidFill>
                          <a:effectLst/>
                          <a:latin typeface="+mn-lt"/>
                          <a:ea typeface="+mn-ea"/>
                          <a:cs typeface="+mn-cs"/>
                        </a:rPr>
                        <a:t>فهم</a:t>
                      </a:r>
                      <a:r>
                        <a:rPr lang="ar-SA" sz="3200" kern="0" dirty="0">
                          <a:solidFill>
                            <a:schemeClr val="tx1"/>
                          </a:solidFill>
                          <a:effectLst/>
                          <a:latin typeface="+mn-lt"/>
                          <a:ea typeface="+mn-ea"/>
                          <a:cs typeface="+mn-cs"/>
                        </a:rPr>
                        <a:t> ما يريد الجمهور معرفته من خلال طرح أسئلة مسبقة</a:t>
                      </a:r>
                      <a:r>
                        <a:rPr lang="en-US" sz="3200" kern="0" dirty="0">
                          <a:solidFill>
                            <a:schemeClr val="tx1"/>
                          </a:solidFill>
                          <a:effectLst/>
                          <a:latin typeface="+mn-lt"/>
                          <a:ea typeface="+mn-ea"/>
                          <a:cs typeface="+mn-cs"/>
                        </a:rPr>
                        <a:t/>
                      </a:r>
                      <a:br>
                        <a:rPr lang="en-US" sz="3200" kern="0" dirty="0">
                          <a:solidFill>
                            <a:schemeClr val="tx1"/>
                          </a:solidFill>
                          <a:effectLst/>
                          <a:latin typeface="+mn-lt"/>
                          <a:ea typeface="+mn-ea"/>
                          <a:cs typeface="+mn-cs"/>
                        </a:rPr>
                      </a:br>
                      <a:endParaRPr lang="en-US" sz="32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698895"/>
            <a:ext cx="7415705" cy="954107"/>
          </a:xfrm>
          <a:prstGeom prst="rect">
            <a:avLst/>
          </a:prstGeom>
          <a:noFill/>
        </p:spPr>
        <p:txBody>
          <a:bodyPr wrap="square" rtlCol="0">
            <a:spAutoFit/>
          </a:bodyPr>
          <a:lstStyle/>
          <a:p>
            <a:r>
              <a:rPr lang="en-US" sz="2800" b="1" dirty="0">
                <a:solidFill>
                  <a:srgbClr val="00B0F0"/>
                </a:solidFill>
                <a:cs typeface="Alexandria" charset="0"/>
              </a:rPr>
              <a:t>Preparing Audience-Directed Questions</a:t>
            </a:r>
          </a:p>
          <a:p>
            <a:r>
              <a:rPr lang="ar-EG" sz="2800" b="1" dirty="0">
                <a:solidFill>
                  <a:srgbClr val="00B0F0"/>
                </a:solidFill>
                <a:cs typeface="+mj-cs"/>
              </a:rPr>
              <a:t>تحضير أسئلة موجهة للجمهور</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3921615456"/>
      </p:ext>
    </p:extLst>
  </p:cSld>
  <p:clrMapOvr>
    <a:masterClrMapping/>
  </p:clrMapOvr>
  <mc:AlternateContent xmlns:mc="http://schemas.openxmlformats.org/markup-compatibility/2006" xmlns:p14="http://schemas.microsoft.com/office/powerpoint/2010/main">
    <mc:Choice Requires="p14">
      <p:transition spd="slow" p14:dur="2000" advTm="100893"/>
    </mc:Choice>
    <mc:Fallback xmlns="">
      <p:transition spd="slow" advTm="100893"/>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22</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702980508"/>
              </p:ext>
            </p:extLst>
          </p:nvPr>
        </p:nvGraphicFramePr>
        <p:xfrm>
          <a:off x="942309" y="2164546"/>
          <a:ext cx="10098730" cy="3840480"/>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83424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800" kern="0" dirty="0">
                          <a:effectLst/>
                        </a:rPr>
                        <a:t>Collecting data about the audience such as age, cultural background, and education level</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SA" sz="2800" kern="0" dirty="0">
                          <a:effectLst/>
                        </a:rPr>
                        <a:t>جمع بيانات عن الجمهور مثل العمر، الخلفية الثقافية، والمستوى التعليمي</a:t>
                      </a:r>
                      <a:r>
                        <a:rPr lang="en-US" sz="2800" kern="0" dirty="0">
                          <a:effectLst/>
                        </a:rPr>
                        <a:t/>
                      </a:r>
                      <a:br>
                        <a:rPr lang="en-US" sz="2800" kern="0" dirty="0">
                          <a:effectLst/>
                        </a:rPr>
                      </a:b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78781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800" kern="0" dirty="0">
                          <a:effectLst/>
                        </a:rPr>
                        <a:t>Using this data to tailor the presentation</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r" rtl="1">
                        <a:lnSpc>
                          <a:spcPct val="150000"/>
                        </a:lnSpc>
                        <a:buFont typeface="Wingdings" panose="05000000000000000000" pitchFamily="2" charset="2"/>
                        <a:buNone/>
                      </a:pPr>
                      <a:r>
                        <a:rPr lang="ar-SA" sz="2800" kern="0" dirty="0">
                          <a:solidFill>
                            <a:schemeClr val="tx1"/>
                          </a:solidFill>
                          <a:effectLst/>
                          <a:latin typeface="+mn-lt"/>
                          <a:ea typeface="+mn-ea"/>
                          <a:cs typeface="+mn-cs"/>
                        </a:rPr>
                        <a:t>استخدام هذه البيانات لتخصيص العر</a:t>
                      </a:r>
                      <a:r>
                        <a:rPr lang="ar-EG" sz="2800" kern="0" dirty="0">
                          <a:solidFill>
                            <a:schemeClr val="tx1"/>
                          </a:solidFill>
                          <a:effectLst/>
                          <a:latin typeface="+mn-lt"/>
                          <a:ea typeface="+mn-ea"/>
                          <a:cs typeface="+mn-cs"/>
                        </a:rPr>
                        <a:t>ض</a:t>
                      </a:r>
                      <a:r>
                        <a:rPr lang="ar-EG" sz="2800" kern="0" baseline="0" dirty="0">
                          <a:solidFill>
                            <a:schemeClr val="tx1"/>
                          </a:solidFill>
                          <a:effectLst/>
                          <a:latin typeface="+mn-lt"/>
                          <a:ea typeface="+mn-ea"/>
                          <a:cs typeface="+mn-cs"/>
                        </a:rPr>
                        <a:t> التقديمي.</a:t>
                      </a:r>
                      <a:r>
                        <a:rPr lang="en-US" sz="2800" kern="0" dirty="0">
                          <a:solidFill>
                            <a:schemeClr val="tx1"/>
                          </a:solidFill>
                          <a:effectLst/>
                          <a:latin typeface="+mn-lt"/>
                          <a:ea typeface="+mn-ea"/>
                          <a:cs typeface="+mn-cs"/>
                        </a:rPr>
                        <a:t/>
                      </a:r>
                      <a:br>
                        <a:rPr lang="en-US" sz="2800" kern="0" dirty="0">
                          <a:solidFill>
                            <a:schemeClr val="tx1"/>
                          </a:solidFill>
                          <a:effectLst/>
                          <a:latin typeface="+mn-lt"/>
                          <a:ea typeface="+mn-ea"/>
                          <a:cs typeface="+mn-cs"/>
                        </a:rPr>
                      </a:br>
                      <a:endParaRPr lang="en-US" sz="28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698895"/>
            <a:ext cx="7415705" cy="954107"/>
          </a:xfrm>
          <a:prstGeom prst="rect">
            <a:avLst/>
          </a:prstGeom>
          <a:noFill/>
        </p:spPr>
        <p:txBody>
          <a:bodyPr wrap="square" rtlCol="0">
            <a:spAutoFit/>
          </a:bodyPr>
          <a:lstStyle/>
          <a:p>
            <a:r>
              <a:rPr lang="en-US" sz="2800" b="1" dirty="0">
                <a:solidFill>
                  <a:srgbClr val="00B0F0"/>
                </a:solidFill>
                <a:cs typeface="Alexandria" charset="0"/>
              </a:rPr>
              <a:t>Using Data to Understand the Audience</a:t>
            </a:r>
          </a:p>
          <a:p>
            <a:r>
              <a:rPr lang="ar-EG" sz="2800" b="1" dirty="0">
                <a:solidFill>
                  <a:srgbClr val="00B0F0"/>
                </a:solidFill>
                <a:cs typeface="+mj-cs"/>
              </a:rPr>
              <a:t>استخدام البيانات لفهم الجمهور</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2993217696"/>
      </p:ext>
    </p:extLst>
  </p:cSld>
  <p:clrMapOvr>
    <a:masterClrMapping/>
  </p:clrMapOvr>
  <mc:AlternateContent xmlns:mc="http://schemas.openxmlformats.org/markup-compatibility/2006" xmlns:p14="http://schemas.microsoft.com/office/powerpoint/2010/main">
    <mc:Choice Requires="p14">
      <p:transition spd="slow" p14:dur="2000" advTm="80085"/>
    </mc:Choice>
    <mc:Fallback xmlns="">
      <p:transition spd="slow" advTm="80085"/>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23</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3933996157"/>
              </p:ext>
            </p:extLst>
          </p:nvPr>
        </p:nvGraphicFramePr>
        <p:xfrm>
          <a:off x="942309" y="2164546"/>
          <a:ext cx="10098730" cy="3708058"/>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83424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800" kern="0" dirty="0">
                          <a:effectLst/>
                        </a:rPr>
                        <a:t>Adapting language and perceptions according to the nature of the audience</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SA" sz="2800" kern="0" dirty="0">
                          <a:effectLst/>
                        </a:rPr>
                        <a:t>تعديل اللغة والتصورات حسب طبيعة الجمهور</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78781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800" kern="0" dirty="0">
                          <a:effectLst/>
                        </a:rPr>
                        <a:t>Using relevant examples and familiar contexts</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r" rtl="1">
                        <a:lnSpc>
                          <a:spcPct val="150000"/>
                        </a:lnSpc>
                        <a:buFont typeface="Wingdings" panose="05000000000000000000" pitchFamily="2" charset="2"/>
                        <a:buNone/>
                      </a:pPr>
                      <a:r>
                        <a:rPr lang="ar-SA" sz="2800" kern="0" dirty="0">
                          <a:solidFill>
                            <a:schemeClr val="tx1"/>
                          </a:solidFill>
                          <a:effectLst/>
                          <a:latin typeface="+mn-lt"/>
                          <a:ea typeface="+mn-ea"/>
                          <a:cs typeface="+mn-cs"/>
                        </a:rPr>
                        <a:t>استخدام أمثلة ملائمة وسياقات مألوفة</a:t>
                      </a:r>
                      <a:r>
                        <a:rPr lang="en-US" sz="2800" kern="0" dirty="0">
                          <a:solidFill>
                            <a:schemeClr val="tx1"/>
                          </a:solidFill>
                          <a:effectLst/>
                          <a:latin typeface="+mn-lt"/>
                          <a:ea typeface="+mn-ea"/>
                          <a:cs typeface="+mn-cs"/>
                        </a:rPr>
                        <a:t/>
                      </a:r>
                      <a:br>
                        <a:rPr lang="en-US" sz="2800" kern="0" dirty="0">
                          <a:solidFill>
                            <a:schemeClr val="tx1"/>
                          </a:solidFill>
                          <a:effectLst/>
                          <a:latin typeface="+mn-lt"/>
                          <a:ea typeface="+mn-ea"/>
                          <a:cs typeface="+mn-cs"/>
                        </a:rPr>
                      </a:br>
                      <a:endParaRPr lang="en-US" sz="28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698895"/>
            <a:ext cx="7415705" cy="954107"/>
          </a:xfrm>
          <a:prstGeom prst="rect">
            <a:avLst/>
          </a:prstGeom>
          <a:noFill/>
        </p:spPr>
        <p:txBody>
          <a:bodyPr wrap="square" rtlCol="0">
            <a:spAutoFit/>
          </a:bodyPr>
          <a:lstStyle/>
          <a:p>
            <a:r>
              <a:rPr lang="en-US" sz="2800" b="1" dirty="0">
                <a:solidFill>
                  <a:srgbClr val="00B0F0"/>
                </a:solidFill>
                <a:cs typeface="Alexandria" charset="0"/>
              </a:rPr>
              <a:t>Adapting the Message to the Audience</a:t>
            </a:r>
          </a:p>
          <a:p>
            <a:r>
              <a:rPr lang="ar-EG" sz="2800" b="1" dirty="0">
                <a:solidFill>
                  <a:srgbClr val="00B0F0"/>
                </a:solidFill>
                <a:cs typeface="+mj-cs"/>
              </a:rPr>
              <a:t>تكييف الرسالة مع الجمهور</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3604312675"/>
      </p:ext>
    </p:extLst>
  </p:cSld>
  <p:clrMapOvr>
    <a:masterClrMapping/>
  </p:clrMapOvr>
  <mc:AlternateContent xmlns:mc="http://schemas.openxmlformats.org/markup-compatibility/2006" xmlns:p14="http://schemas.microsoft.com/office/powerpoint/2010/main">
    <mc:Choice Requires="p14">
      <p:transition spd="slow" p14:dur="2000" advTm="114082"/>
    </mc:Choice>
    <mc:Fallback xmlns="">
      <p:transition spd="slow" advTm="114082"/>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24</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565210286"/>
              </p:ext>
            </p:extLst>
          </p:nvPr>
        </p:nvGraphicFramePr>
        <p:xfrm>
          <a:off x="942308" y="2195330"/>
          <a:ext cx="10098731" cy="4158530"/>
        </p:xfrm>
        <a:graphic>
          <a:graphicData uri="http://schemas.openxmlformats.org/drawingml/2006/table">
            <a:tbl>
              <a:tblPr firstRow="1" firstCol="1" bandRow="1">
                <a:tableStyleId>{2D5ABB26-0587-4C30-8999-92F81FD0307C}</a:tableStyleId>
              </a:tblPr>
              <a:tblGrid>
                <a:gridCol w="5375354">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2079265">
                <a:tc>
                  <a:txBody>
                    <a:bodyPr/>
                    <a:lstStyle/>
                    <a:p>
                      <a:pPr marL="0" marR="0" indent="0" algn="just" defTabSz="914400" rtl="0" eaLnBrk="1" fontAlgn="auto" latinLnBrk="0" hangingPunct="1">
                        <a:lnSpc>
                          <a:spcPct val="100000"/>
                        </a:lnSpc>
                        <a:spcBef>
                          <a:spcPts val="0"/>
                        </a:spcBef>
                        <a:spcAft>
                          <a:spcPts val="800"/>
                        </a:spcAft>
                        <a:buClrTx/>
                        <a:buSzTx/>
                        <a:buFont typeface="Wingdings" panose="05000000000000000000" pitchFamily="2" charset="2"/>
                        <a:buNone/>
                        <a:tabLst/>
                        <a:defRPr/>
                      </a:pPr>
                      <a:r>
                        <a:rPr lang="en-GB" sz="2000" kern="0" dirty="0">
                          <a:effectLst/>
                        </a:rPr>
                        <a:t>Handling audience questions during the presentation</a:t>
                      </a:r>
                      <a:r>
                        <a:rPr lang="ar-EG" sz="2000" kern="0" dirty="0">
                          <a:effectLst/>
                        </a:rPr>
                        <a:t> </a:t>
                      </a:r>
                      <a:r>
                        <a:rPr lang="en-GB" sz="2000" kern="0" dirty="0">
                          <a:effectLst/>
                        </a:rPr>
                        <a:t>Respond calmly and respectfully, even to challenging questions. Listen carefully before answering to ensure understanding. If time is limited, politely suggest answering at the end of the session.</a:t>
                      </a:r>
                      <a:endParaRPr lang="en-IN" sz="20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justLow" defTabSz="914400" rtl="1" eaLnBrk="1" fontAlgn="auto" latinLnBrk="0" hangingPunct="1">
                        <a:lnSpc>
                          <a:spcPct val="100000"/>
                        </a:lnSpc>
                        <a:spcBef>
                          <a:spcPts val="0"/>
                        </a:spcBef>
                        <a:spcAft>
                          <a:spcPts val="800"/>
                        </a:spcAft>
                        <a:buClrTx/>
                        <a:buSzTx/>
                        <a:buFont typeface="Wingdings" panose="05000000000000000000" pitchFamily="2" charset="2"/>
                        <a:buNone/>
                        <a:tabLst/>
                        <a:defRPr/>
                      </a:pPr>
                      <a:r>
                        <a:rPr lang="ar-EG" sz="2400" kern="0" dirty="0">
                          <a:effectLst/>
                        </a:rPr>
                        <a:t>التعامل مع أسئلة الجمهور أثناء العرض التقديمي: أجب بهدوء واحترام، حتى على الأسئلة الصعبة. استمع جيدًا قبل الإجابة لضمان الفهم. إذا كان الوقت محدودًا، فاقترح الإجابة بأدب في نهاية الجلسة.</a:t>
                      </a:r>
                      <a:endParaRPr lang="en-IN" sz="2400" kern="100" dirty="0">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52300961"/>
                  </a:ext>
                </a:extLst>
              </a:tr>
              <a:tr h="2079265">
                <a:tc>
                  <a:txBody>
                    <a:bodyPr/>
                    <a:lstStyle/>
                    <a:p>
                      <a:pPr marL="0" marR="0" indent="0" algn="just" defTabSz="914400" rtl="0" eaLnBrk="1" fontAlgn="auto" latinLnBrk="0" hangingPunct="1">
                        <a:lnSpc>
                          <a:spcPct val="100000"/>
                        </a:lnSpc>
                        <a:spcBef>
                          <a:spcPts val="0"/>
                        </a:spcBef>
                        <a:spcAft>
                          <a:spcPts val="800"/>
                        </a:spcAft>
                        <a:buClrTx/>
                        <a:buSzTx/>
                        <a:buFont typeface="Wingdings" panose="05000000000000000000" pitchFamily="2" charset="2"/>
                        <a:buNone/>
                        <a:tabLst/>
                        <a:defRPr/>
                      </a:pPr>
                      <a:r>
                        <a:rPr lang="en-GB" sz="2000" kern="0" dirty="0">
                          <a:effectLst/>
                        </a:rPr>
                        <a:t>Using body language to keep the audience engaged</a:t>
                      </a:r>
                      <a:r>
                        <a:rPr lang="ar-EG" sz="2000" kern="0" dirty="0">
                          <a:effectLst/>
                        </a:rPr>
                        <a:t> </a:t>
                      </a:r>
                      <a:r>
                        <a:rPr lang="en-GB" sz="2000" kern="0" dirty="0">
                          <a:effectLst/>
                        </a:rPr>
                        <a:t>Maintain eye contact, use hand gestures, and move naturally to hold attention. Confident posture and occasional movement toward the audience create a dynamic and interactive atmosphere.</a:t>
                      </a:r>
                      <a:endParaRPr lang="en-IN" sz="20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justLow" rtl="1">
                        <a:lnSpc>
                          <a:spcPct val="100000"/>
                        </a:lnSpc>
                        <a:buFont typeface="Wingdings" panose="05000000000000000000" pitchFamily="2" charset="2"/>
                        <a:buNone/>
                      </a:pPr>
                      <a:r>
                        <a:rPr lang="ar-SA" sz="2400" kern="0" dirty="0">
                          <a:solidFill>
                            <a:schemeClr val="tx1"/>
                          </a:solidFill>
                          <a:effectLst/>
                          <a:latin typeface="+mn-lt"/>
                          <a:ea typeface="+mn-ea"/>
                          <a:cs typeface="+mn-cs"/>
                        </a:rPr>
                        <a:t>استخدام لغة الجسد لإبقاء الجمهور متفاعلاً. حافظ على التواصل البصري، واستخدم حركات اليد، وتحرك بشكل طبيعي لجذب الانتباه. إن الوقوف بثقة والحركة من حين لآخر تجاه الجمهور تخلق جوًا ديناميكيًا وتفاعليًا.</a:t>
                      </a:r>
                      <a:endParaRPr lang="en-US" sz="2400" kern="0" dirty="0">
                        <a:solidFill>
                          <a:schemeClr val="tx1"/>
                        </a:solidFill>
                        <a:effectLst/>
                        <a:latin typeface="+mn-lt"/>
                        <a:ea typeface="+mn-ea"/>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698895"/>
            <a:ext cx="7415705" cy="954107"/>
          </a:xfrm>
          <a:prstGeom prst="rect">
            <a:avLst/>
          </a:prstGeom>
          <a:noFill/>
        </p:spPr>
        <p:txBody>
          <a:bodyPr wrap="square" rtlCol="0">
            <a:spAutoFit/>
          </a:bodyPr>
          <a:lstStyle/>
          <a:p>
            <a:r>
              <a:rPr lang="en-US" sz="2800" b="1" dirty="0">
                <a:solidFill>
                  <a:srgbClr val="00B0F0"/>
                </a:solidFill>
                <a:cs typeface="Alexandria" charset="0"/>
              </a:rPr>
              <a:t>Interacting with the Audience</a:t>
            </a:r>
          </a:p>
          <a:p>
            <a:r>
              <a:rPr lang="ar-EG" sz="2800" b="1" dirty="0">
                <a:solidFill>
                  <a:srgbClr val="00B0F0"/>
                </a:solidFill>
                <a:cs typeface="+mj-cs"/>
              </a:rPr>
              <a:t>التفاعل مع الجمهور</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876258289"/>
      </p:ext>
    </p:extLst>
  </p:cSld>
  <p:clrMapOvr>
    <a:masterClrMapping/>
  </p:clrMapOvr>
  <mc:AlternateContent xmlns:mc="http://schemas.openxmlformats.org/markup-compatibility/2006" xmlns:p14="http://schemas.microsoft.com/office/powerpoint/2010/main">
    <mc:Choice Requires="p14">
      <p:transition spd="slow" p14:dur="2000" advTm="201782"/>
    </mc:Choice>
    <mc:Fallback xmlns="">
      <p:transition spd="slow" advTm="201782"/>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25</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3820002283"/>
              </p:ext>
            </p:extLst>
          </p:nvPr>
        </p:nvGraphicFramePr>
        <p:xfrm>
          <a:off x="942309" y="2164546"/>
          <a:ext cx="10098730" cy="3622066"/>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83424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800" kern="0" dirty="0">
                          <a:effectLst/>
                        </a:rPr>
                        <a:t>Setting smaller goals related to the main goal</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SA" sz="2800" kern="0" dirty="0">
                          <a:effectLst/>
                        </a:rPr>
                        <a:t>تحديد أهداف أصغر مرتبطة بالهدف الرئيسي</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78781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800" kern="0" dirty="0">
                          <a:effectLst/>
                        </a:rPr>
                        <a:t>Ensuring that the sub-goals support the main presentation goal</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r" rtl="1">
                        <a:lnSpc>
                          <a:spcPct val="150000"/>
                        </a:lnSpc>
                        <a:buFont typeface="Wingdings" panose="05000000000000000000" pitchFamily="2" charset="2"/>
                        <a:buNone/>
                      </a:pPr>
                      <a:r>
                        <a:rPr lang="ar-SA" sz="2800" kern="0" dirty="0">
                          <a:solidFill>
                            <a:schemeClr val="tx1"/>
                          </a:solidFill>
                          <a:effectLst/>
                          <a:latin typeface="+mn-lt"/>
                          <a:ea typeface="+mn-ea"/>
                          <a:cs typeface="+mn-cs"/>
                        </a:rPr>
                        <a:t>التأكد من أن الأهداف الفرعية تدعم هدف العرض الرئيسي</a:t>
                      </a:r>
                      <a:endParaRPr lang="en-US" sz="28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698895"/>
            <a:ext cx="7415705" cy="954107"/>
          </a:xfrm>
          <a:prstGeom prst="rect">
            <a:avLst/>
          </a:prstGeom>
          <a:noFill/>
        </p:spPr>
        <p:txBody>
          <a:bodyPr wrap="square" rtlCol="0">
            <a:spAutoFit/>
          </a:bodyPr>
          <a:lstStyle/>
          <a:p>
            <a:r>
              <a:rPr lang="en-US" sz="2800" b="1" dirty="0">
                <a:solidFill>
                  <a:srgbClr val="00B0F0"/>
                </a:solidFill>
                <a:cs typeface="Alexandria" charset="0"/>
              </a:rPr>
              <a:t>Defining Sub-Goals for the Presentation</a:t>
            </a:r>
          </a:p>
          <a:p>
            <a:r>
              <a:rPr lang="ar-EG" sz="2800" b="1" dirty="0">
                <a:solidFill>
                  <a:srgbClr val="00B0F0"/>
                </a:solidFill>
                <a:cs typeface="+mj-cs"/>
              </a:rPr>
              <a:t>تحديد أهداف فرعية للعرض</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610395973"/>
      </p:ext>
    </p:extLst>
  </p:cSld>
  <p:clrMapOvr>
    <a:masterClrMapping/>
  </p:clrMapOvr>
  <mc:AlternateContent xmlns:mc="http://schemas.openxmlformats.org/markup-compatibility/2006" xmlns:p14="http://schemas.microsoft.com/office/powerpoint/2010/main">
    <mc:Choice Requires="p14">
      <p:transition spd="slow" p14:dur="2000" advTm="107020"/>
    </mc:Choice>
    <mc:Fallback xmlns="">
      <p:transition spd="slow" advTm="107020"/>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26</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4236096468"/>
              </p:ext>
            </p:extLst>
          </p:nvPr>
        </p:nvGraphicFramePr>
        <p:xfrm>
          <a:off x="942309" y="2164546"/>
          <a:ext cx="10098730" cy="3622066"/>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83424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800" kern="0" dirty="0">
                          <a:effectLst/>
                        </a:rPr>
                        <a:t>Formulating a clear and focused main message</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justLow"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SA" sz="2800" kern="0" dirty="0">
                          <a:effectLst/>
                        </a:rPr>
                        <a:t>صياغة رسالة رئيسية واضحة ومركزة</a:t>
                      </a:r>
                      <a:r>
                        <a:rPr lang="en-US" sz="2800" kern="0" dirty="0">
                          <a:effectLst/>
                        </a:rPr>
                        <a:t/>
                      </a:r>
                      <a:br>
                        <a:rPr lang="en-US" sz="2800" kern="0" dirty="0">
                          <a:effectLst/>
                        </a:rPr>
                      </a:b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78781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800" kern="0" dirty="0">
                          <a:effectLst/>
                        </a:rPr>
                        <a:t>Linking the message to the goal and audience</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r" rtl="1">
                        <a:lnSpc>
                          <a:spcPct val="150000"/>
                        </a:lnSpc>
                        <a:buFont typeface="Wingdings" panose="05000000000000000000" pitchFamily="2" charset="2"/>
                        <a:buNone/>
                      </a:pPr>
                      <a:r>
                        <a:rPr lang="ar-SA" sz="2800" kern="0" dirty="0">
                          <a:solidFill>
                            <a:schemeClr val="tx1"/>
                          </a:solidFill>
                          <a:effectLst/>
                          <a:latin typeface="+mn-lt"/>
                          <a:ea typeface="+mn-ea"/>
                          <a:cs typeface="+mn-cs"/>
                        </a:rPr>
                        <a:t>ربط الرسالة بالهدف والجمهور</a:t>
                      </a:r>
                      <a:r>
                        <a:rPr lang="en-US" sz="2800" kern="0" dirty="0">
                          <a:solidFill>
                            <a:schemeClr val="tx1"/>
                          </a:solidFill>
                          <a:effectLst/>
                          <a:latin typeface="+mn-lt"/>
                          <a:ea typeface="+mn-ea"/>
                          <a:cs typeface="+mn-cs"/>
                        </a:rPr>
                        <a:t/>
                      </a:r>
                      <a:br>
                        <a:rPr lang="en-US" sz="2800" kern="0" dirty="0">
                          <a:solidFill>
                            <a:schemeClr val="tx1"/>
                          </a:solidFill>
                          <a:effectLst/>
                          <a:latin typeface="+mn-lt"/>
                          <a:ea typeface="+mn-ea"/>
                          <a:cs typeface="+mn-cs"/>
                        </a:rPr>
                      </a:br>
                      <a:endParaRPr lang="en-US" sz="28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698895"/>
            <a:ext cx="7415705" cy="954107"/>
          </a:xfrm>
          <a:prstGeom prst="rect">
            <a:avLst/>
          </a:prstGeom>
          <a:noFill/>
        </p:spPr>
        <p:txBody>
          <a:bodyPr wrap="square" rtlCol="0">
            <a:spAutoFit/>
          </a:bodyPr>
          <a:lstStyle/>
          <a:p>
            <a:r>
              <a:rPr lang="en-US" sz="2800" b="1" dirty="0">
                <a:solidFill>
                  <a:srgbClr val="00B0F0"/>
                </a:solidFill>
                <a:cs typeface="Alexandria" charset="0"/>
              </a:rPr>
              <a:t>Building the Key Message of the Presentation</a:t>
            </a:r>
          </a:p>
          <a:p>
            <a:r>
              <a:rPr lang="ar-EG" sz="2800" b="1" dirty="0">
                <a:solidFill>
                  <a:srgbClr val="00B0F0"/>
                </a:solidFill>
                <a:cs typeface="+mj-cs"/>
              </a:rPr>
              <a:t>بناء الرسالة الرئيسية للعرض</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3134717603"/>
      </p:ext>
    </p:extLst>
  </p:cSld>
  <p:clrMapOvr>
    <a:masterClrMapping/>
  </p:clrMapOvr>
  <mc:AlternateContent xmlns:mc="http://schemas.openxmlformats.org/markup-compatibility/2006" xmlns:p14="http://schemas.microsoft.com/office/powerpoint/2010/main">
    <mc:Choice Requires="p14">
      <p:transition spd="slow" p14:dur="2000" advTm="159514"/>
    </mc:Choice>
    <mc:Fallback xmlns="">
      <p:transition spd="slow" advTm="159514"/>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27</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2149647515"/>
              </p:ext>
            </p:extLst>
          </p:nvPr>
        </p:nvGraphicFramePr>
        <p:xfrm>
          <a:off x="942309" y="2164546"/>
          <a:ext cx="10098730" cy="3708058"/>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83424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800" kern="0" dirty="0">
                          <a:effectLst/>
                        </a:rPr>
                        <a:t>Organizing the presentation content appropriately for each type of audience</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SA" sz="2800" kern="0" dirty="0">
                          <a:effectLst/>
                        </a:rPr>
                        <a:t>تنظيم محتوى العرض بشكل مناسب لكل نوع من الجمهور</a:t>
                      </a:r>
                      <a:r>
                        <a:rPr lang="en-US" sz="2800" kern="0" dirty="0">
                          <a:effectLst/>
                        </a:rPr>
                        <a:t/>
                      </a:r>
                      <a:br>
                        <a:rPr lang="en-US" sz="2800" kern="0" dirty="0">
                          <a:effectLst/>
                        </a:rPr>
                      </a:b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78781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800" kern="0" dirty="0">
                          <a:effectLst/>
                        </a:rPr>
                        <a:t>Tailoring parts of the presentation based on different audience needs</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r" rtl="1">
                        <a:lnSpc>
                          <a:spcPct val="150000"/>
                        </a:lnSpc>
                        <a:buFont typeface="Wingdings" panose="05000000000000000000" pitchFamily="2" charset="2"/>
                        <a:buNone/>
                      </a:pPr>
                      <a:r>
                        <a:rPr lang="ar-SA" sz="2800" kern="0" dirty="0">
                          <a:solidFill>
                            <a:schemeClr val="tx1"/>
                          </a:solidFill>
                          <a:effectLst/>
                          <a:latin typeface="+mn-lt"/>
                          <a:ea typeface="+mn-ea"/>
                          <a:cs typeface="+mn-cs"/>
                        </a:rPr>
                        <a:t>تخصيص أجزاء العرض وفقًا لاحتياجات الجمهور المختلفة</a:t>
                      </a:r>
                      <a:endParaRPr lang="en-US" sz="28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56091" y="767135"/>
            <a:ext cx="7415705" cy="892552"/>
          </a:xfrm>
          <a:prstGeom prst="rect">
            <a:avLst/>
          </a:prstGeom>
          <a:noFill/>
        </p:spPr>
        <p:txBody>
          <a:bodyPr wrap="square" rtlCol="0">
            <a:spAutoFit/>
          </a:bodyPr>
          <a:lstStyle/>
          <a:p>
            <a:r>
              <a:rPr lang="en-US" sz="2600" b="1" dirty="0">
                <a:solidFill>
                  <a:srgbClr val="00B0F0"/>
                </a:solidFill>
                <a:cs typeface="Alexandria" charset="0"/>
              </a:rPr>
              <a:t>Dividing the Presentation Based on the Audience</a:t>
            </a:r>
          </a:p>
          <a:p>
            <a:r>
              <a:rPr lang="ar-EG" sz="2600" b="1" dirty="0">
                <a:solidFill>
                  <a:srgbClr val="00B0F0"/>
                </a:solidFill>
                <a:cs typeface="+mj-cs"/>
              </a:rPr>
              <a:t>تقسيم العرض حسب الجمهور</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1354556800"/>
      </p:ext>
    </p:extLst>
  </p:cSld>
  <p:clrMapOvr>
    <a:masterClrMapping/>
  </p:clrMapOvr>
  <mc:AlternateContent xmlns:mc="http://schemas.openxmlformats.org/markup-compatibility/2006" xmlns:p14="http://schemas.microsoft.com/office/powerpoint/2010/main">
    <mc:Choice Requires="p14">
      <p:transition spd="slow" p14:dur="2000" advTm="127666"/>
    </mc:Choice>
    <mc:Fallback xmlns="">
      <p:transition spd="slow" advTm="127666"/>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28</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3758089954"/>
              </p:ext>
            </p:extLst>
          </p:nvPr>
        </p:nvGraphicFramePr>
        <p:xfrm>
          <a:off x="942309" y="2164546"/>
          <a:ext cx="10098730" cy="3840480"/>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83424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GB" sz="2800" kern="0" dirty="0">
                          <a:effectLst/>
                        </a:rPr>
                        <a:t>Respond to audience questions politely, listen carefully, and clarify your answers when needed.	</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justLow"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SA" sz="2800" kern="0" dirty="0">
                          <a:effectLst/>
                        </a:rPr>
                        <a:t>تفاعل مع أسئلة الجمهور بأدب، استمع جيدًا، ووضح إجابتك عند الحاجة.</a:t>
                      </a:r>
                      <a:r>
                        <a:rPr lang="ar-EG" sz="2800" kern="0" dirty="0">
                          <a:effectLst/>
                        </a:rPr>
                        <a:t/>
                      </a:r>
                      <a:br>
                        <a:rPr lang="ar-EG" sz="2800" kern="0" dirty="0">
                          <a:effectLst/>
                        </a:rPr>
                      </a:b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52300961"/>
                  </a:ext>
                </a:extLst>
              </a:tr>
              <a:tr h="178781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GB" sz="2800" kern="0" dirty="0">
                          <a:effectLst/>
                        </a:rPr>
                        <a:t>Use body language like eye contact, hand gestures, and movement to maintain interest and connection.</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lvl="0" indent="0" algn="justLow" rtl="1">
                        <a:lnSpc>
                          <a:spcPct val="150000"/>
                        </a:lnSpc>
                        <a:buFont typeface="Wingdings" panose="05000000000000000000" pitchFamily="2" charset="2"/>
                        <a:buNone/>
                      </a:pPr>
                      <a:r>
                        <a:rPr lang="ar-SA" sz="2800" kern="0" dirty="0">
                          <a:solidFill>
                            <a:schemeClr val="tx1"/>
                          </a:solidFill>
                          <a:effectLst/>
                          <a:latin typeface="+mn-lt"/>
                          <a:ea typeface="+mn-ea"/>
                          <a:cs typeface="+mn-cs"/>
                        </a:rPr>
                        <a:t>استخدم لغة الجسد مثل التواصل البصري، وإيماءات اليد، والحركة للحفاظ على الاهتمام والتواصل.</a:t>
                      </a:r>
                      <a:endParaRPr lang="en-US" sz="28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453233"/>
            <a:ext cx="6965329" cy="1200329"/>
          </a:xfrm>
          <a:prstGeom prst="rect">
            <a:avLst/>
          </a:prstGeom>
          <a:noFill/>
        </p:spPr>
        <p:txBody>
          <a:bodyPr wrap="square" rtlCol="0">
            <a:spAutoFit/>
          </a:bodyPr>
          <a:lstStyle/>
          <a:p>
            <a:r>
              <a:rPr lang="en-US" sz="2400" b="1" dirty="0">
                <a:solidFill>
                  <a:srgbClr val="00B0F0"/>
                </a:solidFill>
                <a:cs typeface="Alexandria" charset="0"/>
              </a:rPr>
              <a:t>The Relationship Between Information Presentation and Goals</a:t>
            </a:r>
          </a:p>
          <a:p>
            <a:r>
              <a:rPr lang="ar-EG" sz="2400" b="1" dirty="0">
                <a:solidFill>
                  <a:srgbClr val="00B0F0"/>
                </a:solidFill>
                <a:cs typeface="+mj-cs"/>
              </a:rPr>
              <a:t>العلاقة بين عرض المعلومات والأهداف</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472305389"/>
      </p:ext>
    </p:extLst>
  </p:cSld>
  <p:clrMapOvr>
    <a:masterClrMapping/>
  </p:clrMapOvr>
  <mc:AlternateContent xmlns:mc="http://schemas.openxmlformats.org/markup-compatibility/2006" xmlns:p14="http://schemas.microsoft.com/office/powerpoint/2010/main">
    <mc:Choice Requires="p14">
      <p:transition spd="slow" p14:dur="2000" advTm="70949"/>
    </mc:Choice>
    <mc:Fallback xmlns="">
      <p:transition spd="slow" advTm="70949"/>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29</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4274661772"/>
              </p:ext>
            </p:extLst>
          </p:nvPr>
        </p:nvGraphicFramePr>
        <p:xfrm>
          <a:off x="942309" y="2164546"/>
          <a:ext cx="10098730" cy="3622066"/>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83424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800" kern="0" dirty="0">
                          <a:effectLst/>
                        </a:rPr>
                        <a:t>Defining the appropriate language level for the audience</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SA" sz="2800" kern="0" dirty="0">
                          <a:effectLst/>
                        </a:rPr>
                        <a:t>تحديد مستوى اللغة المناسبة للجمهور</a:t>
                      </a:r>
                      <a:r>
                        <a:rPr lang="en-US" sz="2800" kern="0" dirty="0">
                          <a:effectLst/>
                        </a:rPr>
                        <a:t/>
                      </a:r>
                      <a:br>
                        <a:rPr lang="en-US" sz="2800" kern="0" dirty="0">
                          <a:effectLst/>
                        </a:rPr>
                      </a:b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78781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800" kern="0" dirty="0">
                          <a:effectLst/>
                        </a:rPr>
                        <a:t>Using simple or complex language based on the audience type</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r" rtl="1">
                        <a:lnSpc>
                          <a:spcPct val="150000"/>
                        </a:lnSpc>
                        <a:buFont typeface="Wingdings" panose="05000000000000000000" pitchFamily="2" charset="2"/>
                        <a:buNone/>
                      </a:pPr>
                      <a:r>
                        <a:rPr lang="ar-SA" sz="2800" kern="0" dirty="0">
                          <a:solidFill>
                            <a:schemeClr val="tx1"/>
                          </a:solidFill>
                          <a:effectLst/>
                          <a:latin typeface="+mn-lt"/>
                          <a:ea typeface="+mn-ea"/>
                          <a:cs typeface="+mn-cs"/>
                        </a:rPr>
                        <a:t>استخدام لغة بسيطة أو معقدة حسب نوع الجمهور</a:t>
                      </a:r>
                      <a:endParaRPr lang="en-US" sz="28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698897"/>
            <a:ext cx="7415705" cy="954107"/>
          </a:xfrm>
          <a:prstGeom prst="rect">
            <a:avLst/>
          </a:prstGeom>
          <a:noFill/>
        </p:spPr>
        <p:txBody>
          <a:bodyPr wrap="square" rtlCol="0">
            <a:spAutoFit/>
          </a:bodyPr>
          <a:lstStyle/>
          <a:p>
            <a:r>
              <a:rPr lang="en-US" sz="2800" b="1" dirty="0">
                <a:solidFill>
                  <a:srgbClr val="00B0F0"/>
                </a:solidFill>
                <a:cs typeface="Alexandria" charset="0"/>
              </a:rPr>
              <a:t>Defining the Language of the Presentation</a:t>
            </a:r>
          </a:p>
          <a:p>
            <a:r>
              <a:rPr lang="ar-EG" sz="2800" b="1" dirty="0">
                <a:solidFill>
                  <a:srgbClr val="00B0F0"/>
                </a:solidFill>
                <a:cs typeface="+mj-cs"/>
              </a:rPr>
              <a:t>تحديد لغة العرض</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1405834061"/>
      </p:ext>
    </p:extLst>
  </p:cSld>
  <p:clrMapOvr>
    <a:masterClrMapping/>
  </p:clrMapOvr>
  <mc:AlternateContent xmlns:mc="http://schemas.openxmlformats.org/markup-compatibility/2006" xmlns:p14="http://schemas.microsoft.com/office/powerpoint/2010/main">
    <mc:Choice Requires="p14">
      <p:transition spd="slow" p14:dur="2000" advTm="94080"/>
    </mc:Choice>
    <mc:Fallback xmlns="">
      <p:transition spd="slow" advTm="94080"/>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30</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2840376234"/>
              </p:ext>
            </p:extLst>
          </p:nvPr>
        </p:nvGraphicFramePr>
        <p:xfrm>
          <a:off x="942309" y="2164546"/>
          <a:ext cx="10098730" cy="3622066"/>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83424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800" kern="0" dirty="0">
                          <a:effectLst/>
                        </a:rPr>
                        <a:t>Repeating important points to ensure full understanding</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SA" sz="2800" kern="0" dirty="0">
                          <a:effectLst/>
                        </a:rPr>
                        <a:t>تكرار النقاط المهمة لضمان الفهم الكامل</a:t>
                      </a:r>
                      <a:r>
                        <a:rPr lang="en-US" sz="2800" kern="0" dirty="0">
                          <a:effectLst/>
                        </a:rPr>
                        <a:t/>
                      </a:r>
                      <a:br>
                        <a:rPr lang="en-US" sz="2800" kern="0" dirty="0">
                          <a:effectLst/>
                        </a:rPr>
                      </a:b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78781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800" kern="0" dirty="0">
                          <a:effectLst/>
                        </a:rPr>
                        <a:t>Emphasizing key points during the presentation</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r" rtl="1">
                        <a:lnSpc>
                          <a:spcPct val="150000"/>
                        </a:lnSpc>
                        <a:buFont typeface="Wingdings" panose="05000000000000000000" pitchFamily="2" charset="2"/>
                        <a:buNone/>
                      </a:pPr>
                      <a:r>
                        <a:rPr lang="ar-SA" sz="2800" kern="0" dirty="0">
                          <a:solidFill>
                            <a:schemeClr val="tx1"/>
                          </a:solidFill>
                          <a:effectLst/>
                          <a:latin typeface="+mn-lt"/>
                          <a:ea typeface="+mn-ea"/>
                          <a:cs typeface="+mn-cs"/>
                        </a:rPr>
                        <a:t>التأكيد على النقاط الرئيسية </a:t>
                      </a:r>
                      <a:r>
                        <a:rPr lang="ar-EG" sz="2800" kern="0" dirty="0">
                          <a:solidFill>
                            <a:schemeClr val="tx1"/>
                          </a:solidFill>
                          <a:effectLst/>
                          <a:latin typeface="+mn-lt"/>
                          <a:ea typeface="+mn-ea"/>
                          <a:cs typeface="+mn-cs"/>
                        </a:rPr>
                        <a:t>أثناء</a:t>
                      </a:r>
                      <a:r>
                        <a:rPr lang="ar-SA" sz="2800" kern="0" dirty="0">
                          <a:solidFill>
                            <a:schemeClr val="tx1"/>
                          </a:solidFill>
                          <a:effectLst/>
                          <a:latin typeface="+mn-lt"/>
                          <a:ea typeface="+mn-ea"/>
                          <a:cs typeface="+mn-cs"/>
                        </a:rPr>
                        <a:t> العرض</a:t>
                      </a:r>
                      <a:r>
                        <a:rPr lang="ar-EG" sz="2800" kern="0" dirty="0">
                          <a:solidFill>
                            <a:schemeClr val="tx1"/>
                          </a:solidFill>
                          <a:effectLst/>
                          <a:latin typeface="+mn-lt"/>
                          <a:ea typeface="+mn-ea"/>
                          <a:cs typeface="+mn-cs"/>
                        </a:rPr>
                        <a:t> التقديمي</a:t>
                      </a:r>
                      <a:endParaRPr lang="en-US" sz="28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821729"/>
            <a:ext cx="7415705" cy="830997"/>
          </a:xfrm>
          <a:prstGeom prst="rect">
            <a:avLst/>
          </a:prstGeom>
          <a:noFill/>
        </p:spPr>
        <p:txBody>
          <a:bodyPr wrap="square" rtlCol="0">
            <a:spAutoFit/>
          </a:bodyPr>
          <a:lstStyle/>
          <a:p>
            <a:r>
              <a:rPr lang="en-US" sz="2400" b="1" dirty="0">
                <a:solidFill>
                  <a:srgbClr val="00B0F0"/>
                </a:solidFill>
                <a:cs typeface="Alexandria" charset="0"/>
              </a:rPr>
              <a:t>The Importance of Repetition in the Presentation</a:t>
            </a:r>
          </a:p>
          <a:p>
            <a:r>
              <a:rPr lang="ar-EG" sz="2400" b="1" dirty="0">
                <a:solidFill>
                  <a:srgbClr val="00B0F0"/>
                </a:solidFill>
                <a:cs typeface="+mj-cs"/>
              </a:rPr>
              <a:t>أهمية التكرار في العرض</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1155071330"/>
      </p:ext>
    </p:extLst>
  </p:cSld>
  <p:clrMapOvr>
    <a:masterClrMapping/>
  </p:clrMapOvr>
  <mc:AlternateContent xmlns:mc="http://schemas.openxmlformats.org/markup-compatibility/2006" xmlns:p14="http://schemas.microsoft.com/office/powerpoint/2010/main">
    <mc:Choice Requires="p14">
      <p:transition spd="slow" p14:dur="2000" advTm="113527"/>
    </mc:Choice>
    <mc:Fallback xmlns="">
      <p:transition spd="slow" advTm="113527"/>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31</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1092570603"/>
              </p:ext>
            </p:extLst>
          </p:nvPr>
        </p:nvGraphicFramePr>
        <p:xfrm>
          <a:off x="942309" y="2164546"/>
          <a:ext cx="10098730" cy="3754488"/>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83424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800" kern="0" dirty="0">
                          <a:effectLst/>
                        </a:rPr>
                        <a:t>Adapting delivery style and tone based on the audience</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SA" sz="2800" kern="0" dirty="0">
                          <a:effectLst/>
                        </a:rPr>
                        <a:t>تكييف أسلوب الإلقاء والنبرة حسب الجمهور</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78781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800" kern="0" dirty="0">
                          <a:effectLst/>
                        </a:rPr>
                        <a:t>Using a neutral or interactive style depending on the goal and audience</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r" rtl="1">
                        <a:lnSpc>
                          <a:spcPct val="150000"/>
                        </a:lnSpc>
                        <a:buFont typeface="Wingdings" panose="05000000000000000000" pitchFamily="2" charset="2"/>
                        <a:buNone/>
                      </a:pPr>
                      <a:r>
                        <a:rPr lang="ar-SA" sz="2800" kern="0" dirty="0">
                          <a:solidFill>
                            <a:schemeClr val="tx1"/>
                          </a:solidFill>
                          <a:effectLst/>
                          <a:latin typeface="+mn-lt"/>
                          <a:ea typeface="+mn-ea"/>
                          <a:cs typeface="+mn-cs"/>
                        </a:rPr>
                        <a:t>استخدام أسلوب محايد أو تفاعلي حسب الهدف والجمهور</a:t>
                      </a:r>
                      <a:r>
                        <a:rPr lang="ar-EG" sz="2800" kern="0" dirty="0">
                          <a:solidFill>
                            <a:schemeClr val="tx1"/>
                          </a:solidFill>
                          <a:effectLst/>
                          <a:latin typeface="+mn-lt"/>
                          <a:ea typeface="+mn-ea"/>
                          <a:cs typeface="+mn-cs"/>
                        </a:rPr>
                        <a:t/>
                      </a:r>
                      <a:br>
                        <a:rPr lang="ar-EG" sz="2800" kern="0" dirty="0">
                          <a:solidFill>
                            <a:schemeClr val="tx1"/>
                          </a:solidFill>
                          <a:effectLst/>
                          <a:latin typeface="+mn-lt"/>
                          <a:ea typeface="+mn-ea"/>
                          <a:cs typeface="+mn-cs"/>
                        </a:rPr>
                      </a:br>
                      <a:endParaRPr lang="en-US" sz="20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698897"/>
            <a:ext cx="7415705" cy="954107"/>
          </a:xfrm>
          <a:prstGeom prst="rect">
            <a:avLst/>
          </a:prstGeom>
          <a:noFill/>
        </p:spPr>
        <p:txBody>
          <a:bodyPr wrap="square" rtlCol="0">
            <a:spAutoFit/>
          </a:bodyPr>
          <a:lstStyle/>
          <a:p>
            <a:r>
              <a:rPr lang="en-US" sz="2800" b="1" dirty="0">
                <a:solidFill>
                  <a:srgbClr val="00B0F0"/>
                </a:solidFill>
                <a:cs typeface="Alexandria" charset="0"/>
              </a:rPr>
              <a:t>Adapting the Style to the Audience</a:t>
            </a:r>
          </a:p>
          <a:p>
            <a:r>
              <a:rPr lang="ar-EG" sz="2800" b="1" dirty="0">
                <a:solidFill>
                  <a:srgbClr val="00B0F0"/>
                </a:solidFill>
                <a:cs typeface="+mj-cs"/>
              </a:rPr>
              <a:t>تكييف الأسلوب مع الجمهور</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2893875990"/>
      </p:ext>
    </p:extLst>
  </p:cSld>
  <p:clrMapOvr>
    <a:masterClrMapping/>
  </p:clrMapOvr>
  <mc:AlternateContent xmlns:mc="http://schemas.openxmlformats.org/markup-compatibility/2006" xmlns:p14="http://schemas.microsoft.com/office/powerpoint/2010/main">
    <mc:Choice Requires="p14">
      <p:transition spd="slow" p14:dur="2000" advTm="104652"/>
    </mc:Choice>
    <mc:Fallback xmlns="">
      <p:transition spd="slow" advTm="104652"/>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32</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2023933858"/>
              </p:ext>
            </p:extLst>
          </p:nvPr>
        </p:nvGraphicFramePr>
        <p:xfrm>
          <a:off x="942309" y="2164546"/>
          <a:ext cx="10098730" cy="3622066"/>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83424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800" kern="0" dirty="0">
                          <a:effectLst/>
                        </a:rPr>
                        <a:t>Anticipating audience reactions</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SA" sz="2800" kern="0" dirty="0">
                          <a:effectLst/>
                        </a:rPr>
                        <a:t>توقع ردود أفعال الجمهور</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78781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800" kern="0" dirty="0">
                          <a:effectLst/>
                        </a:rPr>
                        <a:t>Adjusting the presentation based on these expectations</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r" rtl="1">
                        <a:lnSpc>
                          <a:spcPct val="150000"/>
                        </a:lnSpc>
                        <a:buFont typeface="Wingdings" panose="05000000000000000000" pitchFamily="2" charset="2"/>
                        <a:buNone/>
                      </a:pPr>
                      <a:r>
                        <a:rPr lang="ar-SA" sz="2800" kern="0" dirty="0">
                          <a:solidFill>
                            <a:schemeClr val="tx1"/>
                          </a:solidFill>
                          <a:effectLst/>
                          <a:latin typeface="+mn-lt"/>
                          <a:ea typeface="+mn-ea"/>
                          <a:cs typeface="+mn-cs"/>
                        </a:rPr>
                        <a:t>ضبط العرض التقديمي بناءً على هذه التوقعات</a:t>
                      </a:r>
                      <a:endParaRPr lang="en-US" sz="20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698897"/>
            <a:ext cx="7415705" cy="954107"/>
          </a:xfrm>
          <a:prstGeom prst="rect">
            <a:avLst/>
          </a:prstGeom>
          <a:noFill/>
        </p:spPr>
        <p:txBody>
          <a:bodyPr wrap="square" rtlCol="0">
            <a:spAutoFit/>
          </a:bodyPr>
          <a:lstStyle/>
          <a:p>
            <a:r>
              <a:rPr lang="en-US" sz="2800" b="1" dirty="0">
                <a:solidFill>
                  <a:srgbClr val="00B0F0"/>
                </a:solidFill>
                <a:cs typeface="+mj-cs"/>
              </a:rPr>
              <a:t>Defining Expected Audience Attitudes</a:t>
            </a:r>
          </a:p>
          <a:p>
            <a:r>
              <a:rPr lang="ar-EG" sz="2800" b="1" dirty="0">
                <a:solidFill>
                  <a:srgbClr val="00B0F0"/>
                </a:solidFill>
                <a:latin typeface="Alexandria" charset="0"/>
                <a:cs typeface="+mj-cs"/>
              </a:rPr>
              <a:t>تحديد الموقف المتوقع من الجمهور</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891860916"/>
      </p:ext>
    </p:extLst>
  </p:cSld>
  <p:clrMapOvr>
    <a:masterClrMapping/>
  </p:clrMapOvr>
  <mc:AlternateContent xmlns:mc="http://schemas.openxmlformats.org/markup-compatibility/2006" xmlns:p14="http://schemas.microsoft.com/office/powerpoint/2010/main">
    <mc:Choice Requires="p14">
      <p:transition spd="slow" p14:dur="2000" advTm="190992"/>
    </mc:Choice>
    <mc:Fallback xmlns="">
      <p:transition spd="slow" advTm="190992"/>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33</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1726675557"/>
              </p:ext>
            </p:extLst>
          </p:nvPr>
        </p:nvGraphicFramePr>
        <p:xfrm>
          <a:off x="942309" y="2164546"/>
          <a:ext cx="10098730" cy="3622066"/>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83424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800" kern="0" dirty="0">
                          <a:effectLst/>
                        </a:rPr>
                        <a:t>Identifying the audience’s needs and expectations</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SA" sz="2800" kern="0" dirty="0">
                          <a:effectLst/>
                        </a:rPr>
                        <a:t>تحديد احتياجات الجمهور وتوقعاته</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78781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800" kern="0" dirty="0">
                          <a:effectLst/>
                        </a:rPr>
                        <a:t>How to address these needs in the presentation content</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r" rtl="1">
                        <a:lnSpc>
                          <a:spcPct val="150000"/>
                        </a:lnSpc>
                        <a:buFont typeface="Wingdings" panose="05000000000000000000" pitchFamily="2" charset="2"/>
                        <a:buNone/>
                      </a:pPr>
                      <a:r>
                        <a:rPr lang="ar-SA" sz="2800" kern="0" dirty="0">
                          <a:solidFill>
                            <a:schemeClr val="tx1"/>
                          </a:solidFill>
                          <a:effectLst/>
                          <a:latin typeface="+mn-lt"/>
                          <a:ea typeface="+mn-ea"/>
                          <a:cs typeface="+mn-cs"/>
                        </a:rPr>
                        <a:t>كيف تلبي هذه الاحتياجات في محتوى العرض</a:t>
                      </a:r>
                      <a:endParaRPr lang="en-US" sz="20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698897"/>
            <a:ext cx="7415705" cy="954107"/>
          </a:xfrm>
          <a:prstGeom prst="rect">
            <a:avLst/>
          </a:prstGeom>
          <a:noFill/>
        </p:spPr>
        <p:txBody>
          <a:bodyPr wrap="square" rtlCol="0">
            <a:spAutoFit/>
          </a:bodyPr>
          <a:lstStyle/>
          <a:p>
            <a:r>
              <a:rPr lang="en-US" sz="2800" b="1" dirty="0">
                <a:solidFill>
                  <a:srgbClr val="00B0F0"/>
                </a:solidFill>
                <a:cs typeface="Alexandria" charset="0"/>
              </a:rPr>
              <a:t>Focusing on Needs and Interests</a:t>
            </a:r>
          </a:p>
          <a:p>
            <a:r>
              <a:rPr lang="ar-EG" sz="2800" b="1" dirty="0">
                <a:solidFill>
                  <a:srgbClr val="00B0F0"/>
                </a:solidFill>
                <a:cs typeface="+mj-cs"/>
              </a:rPr>
              <a:t>التركيز على الاحتياجات والاهتمامات</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981477925"/>
      </p:ext>
    </p:extLst>
  </p:cSld>
  <p:clrMapOvr>
    <a:masterClrMapping/>
  </p:clrMapOvr>
  <mc:AlternateContent xmlns:mc="http://schemas.openxmlformats.org/markup-compatibility/2006" xmlns:p14="http://schemas.microsoft.com/office/powerpoint/2010/main">
    <mc:Choice Requires="p14">
      <p:transition spd="slow" p14:dur="2000" advTm="42042"/>
    </mc:Choice>
    <mc:Fallback xmlns="">
      <p:transition spd="slow" advTm="42042"/>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34</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235549986"/>
              </p:ext>
            </p:extLst>
          </p:nvPr>
        </p:nvGraphicFramePr>
        <p:xfrm>
          <a:off x="942309" y="2164546"/>
          <a:ext cx="10098730" cy="3622066"/>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83424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800" kern="0" dirty="0">
                          <a:effectLst/>
                        </a:rPr>
                        <a:t>Surveys and interviews to understand audience needs</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SA" sz="2800" kern="0" dirty="0">
                          <a:effectLst/>
                        </a:rPr>
                        <a:t>استطلاعات الرأي والمقابلات لفهم احتياجات الجمهور</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78781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800" kern="0" dirty="0">
                          <a:effectLst/>
                        </a:rPr>
                        <a:t>Using social media to analyze audience engagement</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r" rtl="1">
                        <a:lnSpc>
                          <a:spcPct val="150000"/>
                        </a:lnSpc>
                        <a:buFont typeface="Wingdings" panose="05000000000000000000" pitchFamily="2" charset="2"/>
                        <a:buNone/>
                      </a:pPr>
                      <a:r>
                        <a:rPr lang="ar-SA" sz="2800" kern="0" dirty="0">
                          <a:solidFill>
                            <a:schemeClr val="tx1"/>
                          </a:solidFill>
                          <a:effectLst/>
                          <a:latin typeface="+mn-lt"/>
                          <a:ea typeface="+mn-ea"/>
                          <a:cs typeface="+mn-cs"/>
                        </a:rPr>
                        <a:t>استخدام وسائل التواصل الاجتماعي لتحليل تفاعل الجمهور</a:t>
                      </a:r>
                      <a:endParaRPr lang="en-US" sz="20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97035" y="698897"/>
            <a:ext cx="7415705" cy="954107"/>
          </a:xfrm>
          <a:prstGeom prst="rect">
            <a:avLst/>
          </a:prstGeom>
          <a:noFill/>
        </p:spPr>
        <p:txBody>
          <a:bodyPr wrap="square" rtlCol="0">
            <a:spAutoFit/>
          </a:bodyPr>
          <a:lstStyle/>
          <a:p>
            <a:r>
              <a:rPr lang="en-US" sz="2800" b="1" dirty="0">
                <a:solidFill>
                  <a:srgbClr val="00B0F0"/>
                </a:solidFill>
                <a:cs typeface="Alexandria" charset="0"/>
              </a:rPr>
              <a:t>Using Techniques for Audience Analysis</a:t>
            </a:r>
          </a:p>
          <a:p>
            <a:r>
              <a:rPr lang="ar-EG" sz="2800" b="1" dirty="0">
                <a:solidFill>
                  <a:srgbClr val="00B0F0"/>
                </a:solidFill>
                <a:cs typeface="+mj-cs"/>
              </a:rPr>
              <a:t>استخدام التقنيات لتحليل الجمهور</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1891408812"/>
      </p:ext>
    </p:extLst>
  </p:cSld>
  <p:clrMapOvr>
    <a:masterClrMapping/>
  </p:clrMapOvr>
  <mc:AlternateContent xmlns:mc="http://schemas.openxmlformats.org/markup-compatibility/2006" xmlns:p14="http://schemas.microsoft.com/office/powerpoint/2010/main">
    <mc:Choice Requires="p14">
      <p:transition spd="slow" p14:dur="2000" advTm="129530"/>
    </mc:Choice>
    <mc:Fallback xmlns="">
      <p:transition spd="slow" advTm="129530"/>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35</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3944775616"/>
              </p:ext>
            </p:extLst>
          </p:nvPr>
        </p:nvGraphicFramePr>
        <p:xfrm>
          <a:off x="973057" y="2306786"/>
          <a:ext cx="10098730" cy="3622066"/>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834248">
                <a:tc>
                  <a:txBody>
                    <a:bodyPr/>
                    <a:lstStyle/>
                    <a:p>
                      <a:pPr marL="0" marR="0" indent="0" algn="l" defTabSz="914400" rtl="0" eaLnBrk="1" fontAlgn="auto" latinLnBrk="0" hangingPunct="1">
                        <a:lnSpc>
                          <a:spcPct val="100000"/>
                        </a:lnSpc>
                        <a:spcBef>
                          <a:spcPts val="0"/>
                        </a:spcBef>
                        <a:spcAft>
                          <a:spcPts val="800"/>
                        </a:spcAft>
                        <a:buClrTx/>
                        <a:buSzTx/>
                        <a:buFont typeface="Wingdings" panose="05000000000000000000" pitchFamily="2" charset="2"/>
                        <a:buNone/>
                        <a:tabLst/>
                        <a:defRPr/>
                      </a:pPr>
                      <a:r>
                        <a:rPr lang="en-GB" sz="2800" kern="0" dirty="0">
                          <a:solidFill>
                            <a:schemeClr val="tx1"/>
                          </a:solidFill>
                          <a:effectLst/>
                        </a:rPr>
                        <a:t>Collecting audience feedback helps you understand how your message was received and where clarity is needed.	</a:t>
                      </a:r>
                      <a:endParaRPr lang="en-IN" sz="2800" kern="100" dirty="0">
                        <a:solidFill>
                          <a:schemeClr val="tx1"/>
                        </a:solidFill>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defTabSz="914400" rtl="1" eaLnBrk="1" fontAlgn="auto" latinLnBrk="0" hangingPunct="1">
                        <a:lnSpc>
                          <a:spcPct val="100000"/>
                        </a:lnSpc>
                        <a:spcBef>
                          <a:spcPts val="0"/>
                        </a:spcBef>
                        <a:spcAft>
                          <a:spcPts val="800"/>
                        </a:spcAft>
                        <a:buClrTx/>
                        <a:buSzTx/>
                        <a:buFont typeface="Wingdings" panose="05000000000000000000" pitchFamily="2" charset="2"/>
                        <a:buNone/>
                        <a:tabLst/>
                        <a:defRPr/>
                      </a:pPr>
                      <a:r>
                        <a:rPr lang="ar-SA" sz="2800" kern="0" dirty="0">
                          <a:solidFill>
                            <a:schemeClr val="tx1"/>
                          </a:solidFill>
                          <a:effectLst/>
                        </a:rPr>
                        <a:t>يساعدك جمع تعليقات الجمهور على فهم كيفية تلقي رسالتك وأين تكون هناك حاجة إلى الوضوح.</a:t>
                      </a:r>
                      <a:r>
                        <a:rPr lang="ar-EG" sz="2800" kern="0" dirty="0">
                          <a:solidFill>
                            <a:schemeClr val="tx1"/>
                          </a:solidFill>
                          <a:effectLst/>
                        </a:rPr>
                        <a:t/>
                      </a:r>
                      <a:br>
                        <a:rPr lang="ar-EG" sz="2800" kern="0" dirty="0">
                          <a:solidFill>
                            <a:schemeClr val="tx1"/>
                          </a:solidFill>
                          <a:effectLst/>
                        </a:rPr>
                      </a:br>
                      <a:endParaRPr lang="en-IN" sz="2800" kern="100" dirty="0">
                        <a:solidFill>
                          <a:schemeClr val="tx1"/>
                        </a:solidFill>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787818">
                <a:tc>
                  <a:txBody>
                    <a:bodyPr/>
                    <a:lstStyle/>
                    <a:p>
                      <a:pPr marL="0" marR="0" indent="0" algn="l" defTabSz="914400" rtl="0" eaLnBrk="1" fontAlgn="auto" latinLnBrk="0" hangingPunct="1">
                        <a:lnSpc>
                          <a:spcPct val="100000"/>
                        </a:lnSpc>
                        <a:spcBef>
                          <a:spcPts val="0"/>
                        </a:spcBef>
                        <a:spcAft>
                          <a:spcPts val="800"/>
                        </a:spcAft>
                        <a:buClrTx/>
                        <a:buSzTx/>
                        <a:buFont typeface="Wingdings" panose="05000000000000000000" pitchFamily="2" charset="2"/>
                        <a:buNone/>
                        <a:tabLst/>
                        <a:defRPr/>
                      </a:pPr>
                      <a:r>
                        <a:rPr lang="en-GB" sz="2800" kern="0" dirty="0" err="1">
                          <a:solidFill>
                            <a:schemeClr val="tx1"/>
                          </a:solidFill>
                          <a:effectLst/>
                        </a:rPr>
                        <a:t>Analyzing</a:t>
                      </a:r>
                      <a:r>
                        <a:rPr lang="en-GB" sz="2800" kern="0" dirty="0">
                          <a:solidFill>
                            <a:schemeClr val="tx1"/>
                          </a:solidFill>
                          <a:effectLst/>
                        </a:rPr>
                        <a:t> reactions allows you to spot strengths and weaknesses, and identify areas for future improvement.</a:t>
                      </a:r>
                      <a:endParaRPr lang="en-IN" sz="2800" kern="100" dirty="0">
                        <a:solidFill>
                          <a:schemeClr val="tx1"/>
                        </a:solidFill>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r" rtl="1">
                        <a:lnSpc>
                          <a:spcPct val="100000"/>
                        </a:lnSpc>
                        <a:buFont typeface="Wingdings" panose="05000000000000000000" pitchFamily="2" charset="2"/>
                        <a:buNone/>
                      </a:pPr>
                      <a:r>
                        <a:rPr lang="ar-SA" sz="2800" kern="0" dirty="0">
                          <a:solidFill>
                            <a:schemeClr val="tx1"/>
                          </a:solidFill>
                          <a:effectLst/>
                          <a:latin typeface="+mn-lt"/>
                          <a:ea typeface="+mn-ea"/>
                          <a:cs typeface="+mn-cs"/>
                        </a:rPr>
                        <a:t>يساعدك تحليل ردود الفعل على اكتشاف نقاط القوة والضعف، وتحديد مجالات التحسين المستقبلية.</a:t>
                      </a:r>
                      <a:r>
                        <a:rPr lang="ar-EG" sz="2800" kern="0" dirty="0">
                          <a:solidFill>
                            <a:schemeClr val="tx1"/>
                          </a:solidFill>
                          <a:effectLst/>
                          <a:latin typeface="+mn-lt"/>
                          <a:ea typeface="+mn-ea"/>
                          <a:cs typeface="+mn-cs"/>
                        </a:rPr>
                        <a:t/>
                      </a:r>
                      <a:br>
                        <a:rPr lang="ar-EG" sz="2800" kern="0" dirty="0">
                          <a:solidFill>
                            <a:schemeClr val="tx1"/>
                          </a:solidFill>
                          <a:effectLst/>
                          <a:latin typeface="+mn-lt"/>
                          <a:ea typeface="+mn-ea"/>
                          <a:cs typeface="+mn-cs"/>
                        </a:rPr>
                      </a:br>
                      <a:endParaRPr lang="en-US" sz="20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83387" y="821729"/>
            <a:ext cx="7729604" cy="830997"/>
          </a:xfrm>
          <a:prstGeom prst="rect">
            <a:avLst/>
          </a:prstGeom>
          <a:noFill/>
        </p:spPr>
        <p:txBody>
          <a:bodyPr wrap="square" rtlCol="0">
            <a:spAutoFit/>
          </a:bodyPr>
          <a:lstStyle/>
          <a:p>
            <a:r>
              <a:rPr lang="en-US" sz="2300" b="1" dirty="0">
                <a:solidFill>
                  <a:srgbClr val="00B0F0"/>
                </a:solidFill>
                <a:cs typeface="Alexandria" charset="0"/>
              </a:rPr>
              <a:t>Analyzing Audience Reaction After the Presentation</a:t>
            </a:r>
          </a:p>
          <a:p>
            <a:r>
              <a:rPr lang="ar-EG" sz="2300" b="1" dirty="0">
                <a:solidFill>
                  <a:srgbClr val="00B0F0"/>
                </a:solidFill>
                <a:cs typeface="+mj-cs"/>
              </a:rPr>
              <a:t>تحليل تفاعل الجمهور بعد العرض</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2829596585"/>
      </p:ext>
    </p:extLst>
  </p:cSld>
  <p:clrMapOvr>
    <a:masterClrMapping/>
  </p:clrMapOvr>
  <mc:AlternateContent xmlns:mc="http://schemas.openxmlformats.org/markup-compatibility/2006" xmlns:p14="http://schemas.microsoft.com/office/powerpoint/2010/main">
    <mc:Choice Requires="p14">
      <p:transition spd="slow" p14:dur="2000" advTm="97142"/>
    </mc:Choice>
    <mc:Fallback xmlns="">
      <p:transition spd="slow" advTm="97142"/>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36</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1055117872"/>
              </p:ext>
            </p:extLst>
          </p:nvPr>
        </p:nvGraphicFramePr>
        <p:xfrm>
          <a:off x="942309" y="2273730"/>
          <a:ext cx="10098730" cy="3622066"/>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83424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GB" sz="2400" kern="0" dirty="0">
                          <a:effectLst/>
                        </a:rPr>
                        <a:t>Self-assessing your performance after the presentation helps identify strengths and areas to improve.	</a:t>
                      </a:r>
                      <a:endParaRPr lang="en-IN" sz="24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justLow"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SA" sz="2400" kern="0" dirty="0">
                          <a:effectLst/>
                        </a:rPr>
                        <a:t>يساعدك تقييم أدائك ذاتيًا بعد العرض التقديمي على تحديد نقاط القوة والمجالات التي تحتاج إلى تحسين.</a:t>
                      </a:r>
                      <a:endParaRPr lang="en-IN" sz="24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52300961"/>
                  </a:ext>
                </a:extLst>
              </a:tr>
              <a:tr h="178781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US" sz="2400" kern="0" dirty="0">
                          <a:effectLst/>
                        </a:rPr>
                        <a:t>Self-evaluation allows you to improve future presentations by avoiding past mistakes and building on what worked.</a:t>
                      </a:r>
                      <a:endParaRPr lang="en-IN" sz="24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lvl="0" indent="0" algn="justLow" rtl="1">
                        <a:lnSpc>
                          <a:spcPct val="150000"/>
                        </a:lnSpc>
                        <a:buFont typeface="Wingdings" panose="05000000000000000000" pitchFamily="2" charset="2"/>
                        <a:buNone/>
                      </a:pPr>
                      <a:r>
                        <a:rPr lang="ar-SA" sz="2400" kern="0" dirty="0">
                          <a:solidFill>
                            <a:schemeClr val="tx1"/>
                          </a:solidFill>
                          <a:effectLst/>
                          <a:latin typeface="+mn-lt"/>
                          <a:ea typeface="+mn-ea"/>
                          <a:cs typeface="+mn-cs"/>
                        </a:rPr>
                        <a:t>التقييم الذاتي يتيح لك تحسين العروض المستقبلية من خلال تجنب الأخطاء السابقة والبناء على ما نجح.</a:t>
                      </a:r>
                      <a:endParaRPr lang="en-US" sz="18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83387" y="685249"/>
            <a:ext cx="7729604" cy="954107"/>
          </a:xfrm>
          <a:prstGeom prst="rect">
            <a:avLst/>
          </a:prstGeom>
          <a:noFill/>
        </p:spPr>
        <p:txBody>
          <a:bodyPr wrap="square" rtlCol="0">
            <a:spAutoFit/>
          </a:bodyPr>
          <a:lstStyle/>
          <a:p>
            <a:r>
              <a:rPr lang="en-US" sz="2800" b="1" dirty="0">
                <a:solidFill>
                  <a:srgbClr val="00B0F0"/>
                </a:solidFill>
                <a:cs typeface="Alexandria" charset="0"/>
              </a:rPr>
              <a:t>The Importance of Self-Evaluation</a:t>
            </a:r>
          </a:p>
          <a:p>
            <a:r>
              <a:rPr lang="ar-EG" sz="2800" b="1" dirty="0">
                <a:solidFill>
                  <a:srgbClr val="00B0F0"/>
                </a:solidFill>
                <a:cs typeface="+mj-cs"/>
              </a:rPr>
              <a:t>أهمية التقييم الذاتي</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4185443451"/>
      </p:ext>
    </p:extLst>
  </p:cSld>
  <p:clrMapOvr>
    <a:masterClrMapping/>
  </p:clrMapOvr>
  <mc:AlternateContent xmlns:mc="http://schemas.openxmlformats.org/markup-compatibility/2006" xmlns:p14="http://schemas.microsoft.com/office/powerpoint/2010/main">
    <mc:Choice Requires="p14">
      <p:transition spd="slow" p14:dur="2000" advTm="134324"/>
    </mc:Choice>
    <mc:Fallback xmlns="">
      <p:transition spd="slow" advTm="134324"/>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37</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239184265"/>
              </p:ext>
            </p:extLst>
          </p:nvPr>
        </p:nvGraphicFramePr>
        <p:xfrm>
          <a:off x="942308" y="2212016"/>
          <a:ext cx="10098730" cy="3622066"/>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83424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GB" sz="2400" kern="0" dirty="0">
                          <a:solidFill>
                            <a:schemeClr val="tx1"/>
                          </a:solidFill>
                          <a:effectLst/>
                        </a:rPr>
                        <a:t>Collecting feedback from peers or audience helps you gain different perspectives on your performance.</a:t>
                      </a:r>
                      <a:endParaRPr lang="en-IN" sz="2400" kern="100" dirty="0">
                        <a:solidFill>
                          <a:schemeClr val="tx1"/>
                        </a:solidFill>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r"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SA" sz="2400" kern="0" dirty="0">
                          <a:solidFill>
                            <a:schemeClr val="tx1"/>
                          </a:solidFill>
                          <a:effectLst/>
                        </a:rPr>
                        <a:t>يساعدك جمع التعليقات من الزملاء أو الجمهور على اكتساب وجهات نظر مختلفة حول أدائك.</a:t>
                      </a:r>
                      <a:endParaRPr lang="en-IN" sz="2400" kern="100" dirty="0">
                        <a:solidFill>
                          <a:schemeClr val="tx1"/>
                        </a:solidFill>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52300961"/>
                  </a:ext>
                </a:extLst>
              </a:tr>
              <a:tr h="178781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GB" sz="2400" kern="0" dirty="0" err="1">
                          <a:solidFill>
                            <a:schemeClr val="tx1"/>
                          </a:solidFill>
                          <a:effectLst/>
                        </a:rPr>
                        <a:t>Analyzing</a:t>
                      </a:r>
                      <a:r>
                        <a:rPr lang="en-GB" sz="2400" kern="0" dirty="0">
                          <a:solidFill>
                            <a:schemeClr val="tx1"/>
                          </a:solidFill>
                          <a:effectLst/>
                        </a:rPr>
                        <a:t> feedback helps identify what you did well and where you can improve in future presentations.	</a:t>
                      </a:r>
                      <a:endParaRPr lang="en-IN" sz="2400" kern="100" dirty="0">
                        <a:solidFill>
                          <a:schemeClr val="tx1"/>
                        </a:solidFill>
                        <a:effectLst/>
                        <a:latin typeface="Aptos" panose="020B0004020202020204" pitchFamily="34" charset="0"/>
                        <a:ea typeface="Aptos" panose="020B0004020202020204" pitchFamily="34" charset="0"/>
                        <a:cs typeface="Arial" panose="020B0604020202020204"/>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lvl="0" indent="0" algn="r" rtl="1">
                        <a:lnSpc>
                          <a:spcPct val="150000"/>
                        </a:lnSpc>
                        <a:buFont typeface="Wingdings" panose="05000000000000000000" pitchFamily="2" charset="2"/>
                        <a:buNone/>
                      </a:pPr>
                      <a:r>
                        <a:rPr lang="ar-SA" sz="2400" kern="0" dirty="0">
                          <a:solidFill>
                            <a:schemeClr val="tx1"/>
                          </a:solidFill>
                          <a:effectLst/>
                          <a:latin typeface="+mn-lt"/>
                          <a:ea typeface="+mn-ea"/>
                          <a:cs typeface="+mn-cs"/>
                        </a:rPr>
                        <a:t>يساعدك تحليل </a:t>
                      </a:r>
                      <a:r>
                        <a:rPr lang="ar-EG" sz="2400" kern="0" dirty="0">
                          <a:solidFill>
                            <a:schemeClr val="tx1"/>
                          </a:solidFill>
                          <a:effectLst/>
                          <a:latin typeface="+mn-lt"/>
                          <a:ea typeface="+mn-ea"/>
                          <a:cs typeface="+mn-cs"/>
                        </a:rPr>
                        <a:t>ردود الفعل</a:t>
                      </a:r>
                      <a:r>
                        <a:rPr lang="ar-SA" sz="2400" kern="0" dirty="0">
                          <a:solidFill>
                            <a:schemeClr val="tx1"/>
                          </a:solidFill>
                          <a:effectLst/>
                          <a:latin typeface="+mn-lt"/>
                          <a:ea typeface="+mn-ea"/>
                          <a:cs typeface="+mn-cs"/>
                        </a:rPr>
                        <a:t> على تحديد ما قمت به بشكل جيد والمجالات التي يمكنك تحسينها في العروض التقديمية المستقبلية.</a:t>
                      </a:r>
                      <a:endParaRPr lang="en-US" sz="1800" kern="0" dirty="0">
                        <a:solidFill>
                          <a:schemeClr val="tx1"/>
                        </a:solidFill>
                        <a:effectLst/>
                        <a:latin typeface="+mn-lt"/>
                        <a:ea typeface="+mn-ea"/>
                        <a:cs typeface="+mn-cs"/>
                      </a:endParaRPr>
                    </a:p>
                  </a:txBody>
                  <a:tcPr marL="68580" marR="6858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83387" y="685249"/>
            <a:ext cx="7729604" cy="954107"/>
          </a:xfrm>
          <a:prstGeom prst="rect">
            <a:avLst/>
          </a:prstGeom>
          <a:noFill/>
        </p:spPr>
        <p:txBody>
          <a:bodyPr wrap="square" rtlCol="0">
            <a:spAutoFit/>
          </a:bodyPr>
          <a:lstStyle/>
          <a:p>
            <a:r>
              <a:rPr lang="en-US" sz="2800" b="1" dirty="0">
                <a:solidFill>
                  <a:srgbClr val="00B0F0"/>
                </a:solidFill>
                <a:cs typeface="Alexandria" charset="0"/>
              </a:rPr>
              <a:t>Evaluating Presentation Performance</a:t>
            </a:r>
          </a:p>
          <a:p>
            <a:r>
              <a:rPr lang="ar-EG" sz="2800" b="1" dirty="0">
                <a:solidFill>
                  <a:srgbClr val="00B0F0"/>
                </a:solidFill>
                <a:cs typeface="+mj-cs"/>
              </a:rPr>
              <a:t>تقييم أداء العرض</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3103703838"/>
      </p:ext>
    </p:extLst>
  </p:cSld>
  <p:clrMapOvr>
    <a:masterClrMapping/>
  </p:clrMapOvr>
  <mc:AlternateContent xmlns:mc="http://schemas.openxmlformats.org/markup-compatibility/2006" xmlns:p14="http://schemas.microsoft.com/office/powerpoint/2010/main">
    <mc:Choice Requires="p14">
      <p:transition spd="slow" p14:dur="2000" advTm="183670"/>
    </mc:Choice>
    <mc:Fallback xmlns="">
      <p:transition spd="slow" advTm="183670"/>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573738"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3" name="Slide Number Placeholder 4">
            <a:extLst>
              <a:ext uri="{FF2B5EF4-FFF2-40B4-BE49-F238E27FC236}">
                <a16:creationId xmlns:a16="http://schemas.microsoft.com/office/drawing/2014/main" id="{1C252B0C-95DF-43E8-874E-EEAA4763F118}"/>
              </a:ext>
            </a:extLst>
          </p:cNvPr>
          <p:cNvSpPr txBox="1">
            <a:spLocks/>
          </p:cNvSpPr>
          <p:nvPr/>
        </p:nvSpPr>
        <p:spPr>
          <a:xfrm>
            <a:off x="11292115" y="6323076"/>
            <a:ext cx="89683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 </a:t>
            </a:r>
            <a:fld id="{5243D4E2-DDE0-4C06-B5FB-826A4756DCAD}"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t>38</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aphicFrame>
        <p:nvGraphicFramePr>
          <p:cNvPr id="4" name="Table 3">
            <a:extLst>
              <a:ext uri="{FF2B5EF4-FFF2-40B4-BE49-F238E27FC236}">
                <a16:creationId xmlns:a16="http://schemas.microsoft.com/office/drawing/2014/main" id="{A5177EF8-8E87-D813-A60E-84A7C3DF5828}"/>
              </a:ext>
            </a:extLst>
          </p:cNvPr>
          <p:cNvGraphicFramePr>
            <a:graphicFrameLocks noGrp="1"/>
          </p:cNvGraphicFramePr>
          <p:nvPr>
            <p:extLst>
              <p:ext uri="{D42A27DB-BD31-4B8C-83A1-F6EECF244321}">
                <p14:modId xmlns:p14="http://schemas.microsoft.com/office/powerpoint/2010/main" val="229604390"/>
              </p:ext>
            </p:extLst>
          </p:nvPr>
        </p:nvGraphicFramePr>
        <p:xfrm>
          <a:off x="942309" y="2219138"/>
          <a:ext cx="10098730" cy="3840480"/>
        </p:xfrm>
        <a:graphic>
          <a:graphicData uri="http://schemas.openxmlformats.org/drawingml/2006/table">
            <a:tbl>
              <a:tblPr firstRow="1" firstCol="1" bandRow="1">
                <a:tableStyleId>{2D5ABB26-0587-4C30-8999-92F81FD0307C}</a:tableStyleId>
              </a:tblPr>
              <a:tblGrid>
                <a:gridCol w="5375353">
                  <a:extLst>
                    <a:ext uri="{9D8B030D-6E8A-4147-A177-3AD203B41FA5}">
                      <a16:colId xmlns:a16="http://schemas.microsoft.com/office/drawing/2014/main" val="1878992456"/>
                    </a:ext>
                  </a:extLst>
                </a:gridCol>
                <a:gridCol w="4723377">
                  <a:extLst>
                    <a:ext uri="{9D8B030D-6E8A-4147-A177-3AD203B41FA5}">
                      <a16:colId xmlns:a16="http://schemas.microsoft.com/office/drawing/2014/main" val="146492834"/>
                    </a:ext>
                  </a:extLst>
                </a:gridCol>
              </a:tblGrid>
              <a:tr h="183424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GB" sz="2800" kern="0" dirty="0">
                          <a:effectLst/>
                        </a:rPr>
                        <a:t>Good preparation helps you understand your audience better and set a clear, relevant goal.	</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r" defTabSz="914400" rtl="1" eaLnBrk="1" fontAlgn="auto" latinLnBrk="0" hangingPunct="1">
                        <a:lnSpc>
                          <a:spcPct val="150000"/>
                        </a:lnSpc>
                        <a:spcBef>
                          <a:spcPts val="0"/>
                        </a:spcBef>
                        <a:spcAft>
                          <a:spcPts val="800"/>
                        </a:spcAft>
                        <a:buClrTx/>
                        <a:buSzTx/>
                        <a:buFont typeface="Wingdings" panose="05000000000000000000" pitchFamily="2" charset="2"/>
                        <a:buNone/>
                        <a:tabLst/>
                        <a:defRPr/>
                      </a:pPr>
                      <a:r>
                        <a:rPr lang="ar-SA" sz="2800" kern="0" dirty="0">
                          <a:effectLst/>
                        </a:rPr>
                        <a:t>يساعدك التحضير الجيد على فهم جمهورك بشكل أفضل وتحديد هدف واضح وذو صلة.</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52300961"/>
                  </a:ext>
                </a:extLst>
              </a:tr>
              <a:tr h="1787818">
                <a:tc>
                  <a:txBody>
                    <a:bodyPr/>
                    <a:lstStyle/>
                    <a:p>
                      <a:pPr marL="0" marR="0" indent="0" algn="l" defTabSz="914400" rtl="0" eaLnBrk="1" fontAlgn="auto" latinLnBrk="0" hangingPunct="1">
                        <a:lnSpc>
                          <a:spcPct val="150000"/>
                        </a:lnSpc>
                        <a:spcBef>
                          <a:spcPts val="0"/>
                        </a:spcBef>
                        <a:spcAft>
                          <a:spcPts val="800"/>
                        </a:spcAft>
                        <a:buClrTx/>
                        <a:buSzTx/>
                        <a:buFont typeface="Wingdings" panose="05000000000000000000" pitchFamily="2" charset="2"/>
                        <a:buNone/>
                        <a:tabLst/>
                        <a:defRPr/>
                      </a:pPr>
                      <a:r>
                        <a:rPr lang="en-GB" sz="2800" kern="0" dirty="0">
                          <a:effectLst/>
                        </a:rPr>
                        <a:t>Preparation improves the quality of your presentation by reducing errors and increasing confidence.</a:t>
                      </a:r>
                      <a:endParaRPr lang="en-IN" sz="2800" kern="100" dirty="0">
                        <a:effectLst/>
                        <a:latin typeface="Aptos" panose="020B0004020202020204" pitchFamily="34" charset="0"/>
                        <a:ea typeface="Aptos" panose="020B0004020202020204" pitchFamily="34" charset="0"/>
                        <a:cs typeface="Arial" panose="020B0604020202020204"/>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lvl="0" indent="0" algn="r" rtl="1">
                        <a:lnSpc>
                          <a:spcPct val="150000"/>
                        </a:lnSpc>
                        <a:buFont typeface="Wingdings" panose="05000000000000000000" pitchFamily="2" charset="2"/>
                        <a:buNone/>
                      </a:pPr>
                      <a:r>
                        <a:rPr lang="ar-SA" sz="2800" kern="0" dirty="0">
                          <a:solidFill>
                            <a:schemeClr val="tx1"/>
                          </a:solidFill>
                          <a:effectLst/>
                          <a:latin typeface="+mn-lt"/>
                          <a:ea typeface="+mn-ea"/>
                          <a:cs typeface="+mn-cs"/>
                        </a:rPr>
                        <a:t>يساعد التحضير على تحسين جودة العرض التقديمي الخاص بك عن طريق تقليل الأخطاء وزيادة الثقة.</a:t>
                      </a:r>
                      <a:endParaRPr lang="en-US" sz="2000" kern="0" dirty="0">
                        <a:solidFill>
                          <a:schemeClr val="tx1"/>
                        </a:solidFill>
                        <a:effectLst/>
                        <a:latin typeface="+mn-lt"/>
                        <a:ea typeface="+mn-ea"/>
                        <a:cs typeface="+mn-cs"/>
                      </a:endParaRPr>
                    </a:p>
                  </a:txBody>
                  <a:tcPr marL="68580" marR="6858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13241694"/>
                  </a:ext>
                </a:extLst>
              </a:tr>
            </a:tbl>
          </a:graphicData>
        </a:graphic>
      </p:graphicFrame>
      <p:sp>
        <p:nvSpPr>
          <p:cNvPr id="13" name="TextBox 12"/>
          <p:cNvSpPr txBox="1"/>
          <p:nvPr/>
        </p:nvSpPr>
        <p:spPr>
          <a:xfrm>
            <a:off x="2383387" y="685249"/>
            <a:ext cx="7729604" cy="954107"/>
          </a:xfrm>
          <a:prstGeom prst="rect">
            <a:avLst/>
          </a:prstGeom>
          <a:noFill/>
        </p:spPr>
        <p:txBody>
          <a:bodyPr wrap="square" rtlCol="0">
            <a:spAutoFit/>
          </a:bodyPr>
          <a:lstStyle/>
          <a:p>
            <a:r>
              <a:rPr lang="en-US" sz="2800" b="1" dirty="0">
                <a:solidFill>
                  <a:srgbClr val="00B0F0"/>
                </a:solidFill>
                <a:cs typeface="Alexandria" charset="0"/>
              </a:rPr>
              <a:t>The Importance of Preparation</a:t>
            </a:r>
          </a:p>
          <a:p>
            <a:r>
              <a:rPr lang="ar-EG" sz="2800" b="1" dirty="0">
                <a:solidFill>
                  <a:srgbClr val="00B0F0"/>
                </a:solidFill>
                <a:cs typeface="+mj-cs"/>
              </a:rPr>
              <a:t>أهمية التحضير المسبق</a:t>
            </a:r>
          </a:p>
        </p:txBody>
      </p:sp>
      <p:grpSp>
        <p:nvGrpSpPr>
          <p:cNvPr id="15" name="Group 14"/>
          <p:cNvGrpSpPr/>
          <p:nvPr/>
        </p:nvGrpSpPr>
        <p:grpSpPr>
          <a:xfrm>
            <a:off x="942308" y="1007777"/>
            <a:ext cx="1404457" cy="1105656"/>
            <a:chOff x="937301" y="871120"/>
            <a:chExt cx="1404457" cy="1105656"/>
          </a:xfrm>
        </p:grpSpPr>
        <p:sp>
          <p:nvSpPr>
            <p:cNvPr id="17" name="TextBox 16">
              <a:extLst>
                <a:ext uri="{FF2B5EF4-FFF2-40B4-BE49-F238E27FC236}">
                  <a16:creationId xmlns:a16="http://schemas.microsoft.com/office/drawing/2014/main" id="{0E60CDC8-0D61-E7A2-E68E-EA312F894101}"/>
                </a:ext>
              </a:extLst>
            </p:cNvPr>
            <p:cNvSpPr txBox="1"/>
            <p:nvPr/>
          </p:nvSpPr>
          <p:spPr>
            <a:xfrm>
              <a:off x="937301" y="871120"/>
              <a:ext cx="1404457"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Lecture</a:t>
              </a:r>
            </a:p>
          </p:txBody>
        </p:sp>
        <p:sp>
          <p:nvSpPr>
            <p:cNvPr id="18" name="TextBox 17">
              <a:extLst>
                <a:ext uri="{FF2B5EF4-FFF2-40B4-BE49-F238E27FC236}">
                  <a16:creationId xmlns:a16="http://schemas.microsoft.com/office/drawing/2014/main" id="{BE96D580-C02A-6B6E-F9C2-75EEA7614C0E}"/>
                </a:ext>
              </a:extLst>
            </p:cNvPr>
            <p:cNvSpPr txBox="1"/>
            <p:nvPr/>
          </p:nvSpPr>
          <p:spPr>
            <a:xfrm>
              <a:off x="968050" y="1145779"/>
              <a:ext cx="1360060" cy="830997"/>
            </a:xfrm>
            <a:prstGeom prst="rect">
              <a:avLst/>
            </a:prstGeom>
            <a:noFill/>
          </p:spPr>
          <p:txBody>
            <a:bodyPr wrap="square" rtlCol="0">
              <a:spAutoFit/>
            </a:bodyPr>
            <a:lstStyle/>
            <a:p>
              <a:pPr algn="ctr"/>
              <a:r>
                <a:rPr lang="en-US" sz="4800" b="1" dirty="0">
                  <a:solidFill>
                    <a:schemeClr val="bg1"/>
                  </a:solidFill>
                  <a:cs typeface="Times New Roman" panose="02020603050405020304" pitchFamily="18" charset="0"/>
                </a:rPr>
                <a:t>01</a:t>
              </a:r>
              <a:endParaRPr lang="en-US" sz="1400" b="1" dirty="0">
                <a:solidFill>
                  <a:schemeClr val="bg1"/>
                </a:solidFill>
                <a:cs typeface="Times New Roman" panose="02020603050405020304" pitchFamily="18" charset="0"/>
              </a:endParaRPr>
            </a:p>
          </p:txBody>
        </p:sp>
      </p:grpSp>
    </p:spTree>
    <p:extLst>
      <p:ext uri="{BB962C8B-B14F-4D97-AF65-F5344CB8AC3E}">
        <p14:creationId xmlns:p14="http://schemas.microsoft.com/office/powerpoint/2010/main" val="3299536002"/>
      </p:ext>
    </p:extLst>
  </p:cSld>
  <p:clrMapOvr>
    <a:masterClrMapping/>
  </p:clrMapOvr>
  <mc:AlternateContent xmlns:mc="http://schemas.openxmlformats.org/markup-compatibility/2006" xmlns:p14="http://schemas.microsoft.com/office/powerpoint/2010/main">
    <mc:Choice Requires="p14">
      <p:transition spd="slow" p14:dur="2000" advTm="154861"/>
    </mc:Choice>
    <mc:Fallback xmlns="">
      <p:transition spd="slow" advTm="154861"/>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6"/>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3926"/>
    </mc:Choice>
    <mc:Fallback xmlns="">
      <p:transition spd="slow" advTm="153926"/>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5221ee99d17410c2e92f9bbd0e0b665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8f112be96feb5cfdf5b4bd30a2b8b6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CC9A911-23AF-4D6B-960B-1A780C58D828}">
  <ds:schemaRefs>
    <ds:schemaRef ds:uri="http://schemas.microsoft.com/office/2006/documentManagement/types"/>
    <ds:schemaRef ds:uri="http://schemas.openxmlformats.org/package/2006/metadata/core-properties"/>
    <ds:schemaRef ds:uri="http://purl.org/dc/elements/1.1/"/>
    <ds:schemaRef ds:uri="http://www.w3.org/XML/1998/namespace"/>
    <ds:schemaRef ds:uri="49100919-8a76-4266-be0c-7dc583902cb4"/>
    <ds:schemaRef ds:uri="d13aca44-ef33-4cf4-9980-7f0b00e6eeb9"/>
    <ds:schemaRef ds:uri="http://purl.org/dc/terms/"/>
    <ds:schemaRef ds:uri="http://schemas.microsoft.com/office/infopath/2007/PartnerControls"/>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D08EE722-D728-4943-AC9A-C07FF42B51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5225</TotalTime>
  <Words>2076</Words>
  <Application>Microsoft Office PowerPoint</Application>
  <PresentationFormat>Widescreen</PresentationFormat>
  <Paragraphs>381</Paragraphs>
  <Slides>39</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39</vt:i4>
      </vt:variant>
    </vt:vector>
  </HeadingPairs>
  <TitlesOfParts>
    <vt:vector size="48" baseType="lpstr">
      <vt:lpstr>Alexandria</vt:lpstr>
      <vt:lpstr>Aptos</vt:lpstr>
      <vt:lpstr>Arial</vt:lpstr>
      <vt:lpstr>Calibri</vt:lpstr>
      <vt:lpstr>Calibri Light</vt:lpstr>
      <vt:lpstr>Roboto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ALFAGR</cp:lastModifiedBy>
  <cp:revision>857</cp:revision>
  <dcterms:created xsi:type="dcterms:W3CDTF">2023-04-29T09:08:00Z</dcterms:created>
  <dcterms:modified xsi:type="dcterms:W3CDTF">2025-06-12T19:14:03Z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