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12"/>
  </p:notesMasterIdLst>
  <p:sldIdLst>
    <p:sldId id="499" r:id="rId5"/>
    <p:sldId id="313" r:id="rId6"/>
    <p:sldId id="496" r:id="rId7"/>
    <p:sldId id="497" r:id="rId8"/>
    <p:sldId id="498" r:id="rId9"/>
    <p:sldId id="256" r:id="rId10"/>
    <p:sldId id="349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99"/>
            <p14:sldId id="313"/>
            <p14:sldId id="496"/>
            <p14:sldId id="497"/>
            <p14:sldId id="498"/>
            <p14:sldId id="256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77" d="100"/>
          <a:sy n="77" d="100"/>
        </p:scale>
        <p:origin x="883" y="6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9/21/2024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63366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80700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69874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83599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9/21/2024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9/21/2024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9/21/2024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3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0.png"/><Relationship Id="rId4" Type="http://schemas.openxmlformats.org/officeDocument/2006/relationships/image" Target="../media/image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7291870" y="2088040"/>
            <a:ext cx="4658333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spc="-60" dirty="0">
                <a:solidFill>
                  <a:schemeClr val="tx2"/>
                </a:solidFill>
                <a:latin typeface="Times New Roman"/>
                <a:cs typeface="Times New Roman"/>
              </a:rPr>
              <a:t>Foundations </a:t>
            </a:r>
            <a:r>
              <a:rPr lang="en-US" sz="3600" b="1" dirty="0">
                <a:solidFill>
                  <a:schemeClr val="tx2"/>
                </a:solidFill>
                <a:latin typeface="Times New Roman"/>
                <a:cs typeface="Times New Roman"/>
              </a:rPr>
              <a:t>of</a:t>
            </a:r>
            <a:r>
              <a:rPr lang="en-US" sz="3600" b="1" spc="-20" dirty="0">
                <a:solidFill>
                  <a:schemeClr val="tx2"/>
                </a:solidFill>
                <a:latin typeface="Times New Roman"/>
                <a:cs typeface="Times New Roman"/>
              </a:rPr>
              <a:t> </a:t>
            </a:r>
            <a:r>
              <a:rPr lang="en-US" sz="3600" b="1" spc="-10" dirty="0">
                <a:solidFill>
                  <a:schemeClr val="tx2"/>
                </a:solidFill>
                <a:latin typeface="Times New Roman"/>
                <a:cs typeface="Times New Roman"/>
              </a:rPr>
              <a:t>Project </a:t>
            </a:r>
            <a:r>
              <a:rPr lang="en-US" sz="3600" b="1" spc="-885" dirty="0">
                <a:solidFill>
                  <a:schemeClr val="tx2"/>
                </a:solidFill>
                <a:latin typeface="Times New Roman"/>
                <a:cs typeface="Times New Roman"/>
              </a:rPr>
              <a:t> </a:t>
            </a:r>
            <a:r>
              <a:rPr lang="en-US" sz="3600" b="1" dirty="0">
                <a:solidFill>
                  <a:schemeClr val="tx2"/>
                </a:solidFill>
                <a:latin typeface="Times New Roman"/>
                <a:cs typeface="Times New Roman"/>
              </a:rPr>
              <a:t>Management.</a:t>
            </a:r>
          </a:p>
          <a:p>
            <a:pPr algn="just"/>
            <a:r>
              <a:rPr lang="ar-EG" sz="3600" b="1" dirty="0">
                <a:solidFill>
                  <a:schemeClr val="tx2"/>
                </a:solidFill>
                <a:latin typeface="Times New Roman"/>
                <a:cs typeface="Times New Roman"/>
              </a:rPr>
              <a:t>أسس إدارة المشاريع</a:t>
            </a:r>
            <a:endParaRPr lang="en-US" sz="3600" b="1" dirty="0">
              <a:solidFill>
                <a:schemeClr val="tx2"/>
              </a:solidFill>
              <a:latin typeface="Times New Roman"/>
              <a:cs typeface="Times New Roman"/>
            </a:endParaRPr>
          </a:p>
          <a:p>
            <a:endParaRPr lang="en-US" sz="44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7394713" y="4067204"/>
            <a:ext cx="3267372" cy="685653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  <a:endParaRPr lang="ar-EG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ar-EG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مقدمه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7463526" y="4918260"/>
            <a:ext cx="13027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101</a:t>
            </a:r>
          </a:p>
          <a:p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6E08BED3-0844-A531-5B22-71822B29F10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62465"/>
    </mc:Choice>
    <mc:Fallback xmlns="">
      <p:transition spd="slow" advTm="2062465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11389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Contents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385474" y="1630026"/>
            <a:ext cx="126195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Introduction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C14011AF-E612-FFC3-63F3-78AF401C596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3100894"/>
              </p:ext>
            </p:extLst>
          </p:nvPr>
        </p:nvGraphicFramePr>
        <p:xfrm>
          <a:off x="3480118" y="2491695"/>
          <a:ext cx="8608022" cy="3840480"/>
        </p:xfrm>
        <a:graphic>
          <a:graphicData uri="http://schemas.openxmlformats.org/drawingml/2006/table">
            <a:tbl>
              <a:tblPr/>
              <a:tblGrid>
                <a:gridCol w="4304011">
                  <a:extLst>
                    <a:ext uri="{9D8B030D-6E8A-4147-A177-3AD203B41FA5}">
                      <a16:colId xmlns:a16="http://schemas.microsoft.com/office/drawing/2014/main" val="3724262609"/>
                    </a:ext>
                  </a:extLst>
                </a:gridCol>
                <a:gridCol w="4304011">
                  <a:extLst>
                    <a:ext uri="{9D8B030D-6E8A-4147-A177-3AD203B41FA5}">
                      <a16:colId xmlns:a16="http://schemas.microsoft.com/office/drawing/2014/main" val="180995536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 b="1" dirty="0">
                          <a:solidFill>
                            <a:schemeClr val="tx1"/>
                          </a:solidFill>
                        </a:rPr>
                        <a:t>Lecture 1: Overview of Project Management.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b="1" dirty="0">
                          <a:solidFill>
                            <a:schemeClr val="tx2"/>
                          </a:solidFill>
                        </a:rPr>
                        <a:t>المحاضرة 1</a:t>
                      </a:r>
                      <a:r>
                        <a:rPr lang="ar-EG" b="0" dirty="0">
                          <a:solidFill>
                            <a:schemeClr val="tx2"/>
                          </a:solidFill>
                        </a:rPr>
                        <a:t>: نظرة عامة على إدارة المشاريع.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7413133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b="1" dirty="0">
                          <a:solidFill>
                            <a:schemeClr val="tx1"/>
                          </a:solidFill>
                        </a:rPr>
                        <a:t>Lecture 2: Project Life Cycle &amp; Stakeholders management.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b="1" dirty="0">
                          <a:solidFill>
                            <a:schemeClr val="tx2"/>
                          </a:solidFill>
                        </a:rPr>
                        <a:t>المحاضرة</a:t>
                      </a:r>
                      <a:r>
                        <a:rPr lang="ar-EG" b="0" dirty="0">
                          <a:solidFill>
                            <a:schemeClr val="tx2"/>
                          </a:solidFill>
                        </a:rPr>
                        <a:t> 2: دورة حياة المشروع وإدارة أصحاب المصلحة.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39173332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b="1">
                          <a:solidFill>
                            <a:schemeClr val="tx1"/>
                          </a:solidFill>
                        </a:rPr>
                        <a:t>Lecture 3: Organizational Structure &amp; Its Impact on Project Management.</a:t>
                      </a:r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b="1" dirty="0">
                          <a:solidFill>
                            <a:schemeClr val="tx2"/>
                          </a:solidFill>
                        </a:rPr>
                        <a:t>المحاضرة 3</a:t>
                      </a:r>
                      <a:r>
                        <a:rPr lang="ar-EG" b="0" dirty="0">
                          <a:solidFill>
                            <a:schemeClr val="tx2"/>
                          </a:solidFill>
                        </a:rPr>
                        <a:t>: الهيكل التنظيمي وتأثيره على إدارة المشاريع.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28382885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b="1">
                          <a:solidFill>
                            <a:schemeClr val="tx1"/>
                          </a:solidFill>
                        </a:rPr>
                        <a:t>Lecture 4: Mission, Vision, Objectives and Culture of Organization.</a:t>
                      </a:r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b="1" dirty="0">
                          <a:solidFill>
                            <a:schemeClr val="tx2"/>
                          </a:solidFill>
                        </a:rPr>
                        <a:t>المحاضرة 4</a:t>
                      </a:r>
                      <a:r>
                        <a:rPr lang="ar-EG" b="0" dirty="0">
                          <a:solidFill>
                            <a:schemeClr val="tx2"/>
                          </a:solidFill>
                        </a:rPr>
                        <a:t>: الرسالة والرؤية والأهداف وثقافة المنظمة.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0719352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b="1">
                          <a:solidFill>
                            <a:schemeClr val="tx1"/>
                          </a:solidFill>
                        </a:rPr>
                        <a:t>Lecture 5: Planning, strategy and project selection.</a:t>
                      </a:r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b="1" dirty="0">
                          <a:solidFill>
                            <a:schemeClr val="tx2"/>
                          </a:solidFill>
                        </a:rPr>
                        <a:t>المحاضرة 5</a:t>
                      </a:r>
                      <a:r>
                        <a:rPr lang="ar-EG" b="0" dirty="0">
                          <a:solidFill>
                            <a:schemeClr val="tx2"/>
                          </a:solidFill>
                        </a:rPr>
                        <a:t>: التخطيط والاستراتيجية واختيار المشروع.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09859705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b="1" dirty="0">
                          <a:solidFill>
                            <a:schemeClr val="tx1"/>
                          </a:solidFill>
                        </a:rPr>
                        <a:t>Lecture 6: Project portfolio management system.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b="1" dirty="0">
                          <a:solidFill>
                            <a:schemeClr val="tx2"/>
                          </a:solidFill>
                        </a:rPr>
                        <a:t>المحاضرة 6</a:t>
                      </a:r>
                      <a:r>
                        <a:rPr lang="ar-EG" b="0" dirty="0">
                          <a:solidFill>
                            <a:schemeClr val="tx2"/>
                          </a:solidFill>
                        </a:rPr>
                        <a:t>: نظام إدارة محفظة المشاريع.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4147145"/>
                  </a:ext>
                </a:extLst>
              </a:tr>
            </a:tbl>
          </a:graphicData>
        </a:graphic>
      </p:graphicFrame>
      <p:sp>
        <p:nvSpPr>
          <p:cNvPr id="7" name="Rectangle 1">
            <a:extLst>
              <a:ext uri="{FF2B5EF4-FFF2-40B4-BE49-F238E27FC236}">
                <a16:creationId xmlns:a16="http://schemas.microsoft.com/office/drawing/2014/main" id="{C0FA8BDA-BE40-1627-3656-E211B68421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98252" y="2967369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11389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Contents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385474" y="1630026"/>
            <a:ext cx="126195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Introduction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22D88D7F-8ADC-10F3-27DD-7DBA001024D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4407794"/>
              </p:ext>
            </p:extLst>
          </p:nvPr>
        </p:nvGraphicFramePr>
        <p:xfrm>
          <a:off x="3426397" y="3182940"/>
          <a:ext cx="8365436" cy="1737360"/>
        </p:xfrm>
        <a:graphic>
          <a:graphicData uri="http://schemas.openxmlformats.org/drawingml/2006/table">
            <a:tbl>
              <a:tblPr/>
              <a:tblGrid>
                <a:gridCol w="4182718">
                  <a:extLst>
                    <a:ext uri="{9D8B030D-6E8A-4147-A177-3AD203B41FA5}">
                      <a16:colId xmlns:a16="http://schemas.microsoft.com/office/drawing/2014/main" val="3976322997"/>
                    </a:ext>
                  </a:extLst>
                </a:gridCol>
                <a:gridCol w="4182718">
                  <a:extLst>
                    <a:ext uri="{9D8B030D-6E8A-4147-A177-3AD203B41FA5}">
                      <a16:colId xmlns:a16="http://schemas.microsoft.com/office/drawing/2014/main" val="373021319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 b="1" dirty="0"/>
                        <a:t>Lecture 7: Project Scope Management.</a:t>
                      </a:r>
                      <a:endParaRPr lang="en-US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b="1" dirty="0">
                          <a:solidFill>
                            <a:schemeClr val="tx2"/>
                          </a:solidFill>
                        </a:rPr>
                        <a:t>المحاضرة 7: </a:t>
                      </a:r>
                      <a:r>
                        <a:rPr lang="ar-EG" b="0" dirty="0">
                          <a:solidFill>
                            <a:schemeClr val="tx2"/>
                          </a:solidFill>
                        </a:rPr>
                        <a:t>إدارة نطاق المشروع.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92881948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b="1"/>
                        <a:t>Lecture 8: Managing Risk Part 1.</a:t>
                      </a:r>
                      <a:endParaRPr lang="en-US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b="1" dirty="0">
                          <a:solidFill>
                            <a:schemeClr val="tx2"/>
                          </a:solidFill>
                        </a:rPr>
                        <a:t>المحاضرة 8: </a:t>
                      </a:r>
                      <a:r>
                        <a:rPr lang="ar-EG" b="0" dirty="0">
                          <a:solidFill>
                            <a:schemeClr val="tx2"/>
                          </a:solidFill>
                        </a:rPr>
                        <a:t>إدارة المخاطر الجزء 1.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52316394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b="1" dirty="0"/>
                        <a:t>Lecture 9: Managing Risk Part 2.</a:t>
                      </a:r>
                      <a:endParaRPr lang="en-US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b="1" dirty="0">
                          <a:solidFill>
                            <a:schemeClr val="tx2"/>
                          </a:solidFill>
                        </a:rPr>
                        <a:t>المحاضرة 9: </a:t>
                      </a:r>
                      <a:r>
                        <a:rPr lang="ar-EG" b="0" dirty="0">
                          <a:solidFill>
                            <a:schemeClr val="tx2"/>
                          </a:solidFill>
                        </a:rPr>
                        <a:t>إدارة المخاطر الجزء 2.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81589105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b="1"/>
                        <a:t>Lecture 10: Estimating Project Times and Costs.</a:t>
                      </a:r>
                      <a:endParaRPr lang="en-US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b="1" dirty="0">
                          <a:solidFill>
                            <a:schemeClr val="tx2"/>
                          </a:solidFill>
                        </a:rPr>
                        <a:t>المحاضرة 10: </a:t>
                      </a:r>
                      <a:r>
                        <a:rPr lang="ar-EG" b="0" dirty="0">
                          <a:solidFill>
                            <a:schemeClr val="tx2"/>
                          </a:solidFill>
                        </a:rPr>
                        <a:t>تقدير أوقات وتكاليف المشروع.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77035372"/>
                  </a:ext>
                </a:extLst>
              </a:tr>
            </a:tbl>
          </a:graphicData>
        </a:graphic>
      </p:graphicFrame>
      <p:sp>
        <p:nvSpPr>
          <p:cNvPr id="7" name="Rectangle 1">
            <a:extLst>
              <a:ext uri="{FF2B5EF4-FFF2-40B4-BE49-F238E27FC236}">
                <a16:creationId xmlns:a16="http://schemas.microsoft.com/office/drawing/2014/main" id="{8D96B9CC-4399-BB12-FE14-352EE275F9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308768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44049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007939" y="1553081"/>
            <a:ext cx="590585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tx2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Discussion Lectures</a:t>
            </a:r>
            <a:r>
              <a:rPr lang="ar-EG" sz="2400" b="1" dirty="0">
                <a:solidFill>
                  <a:schemeClr val="tx2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أٍسبوعيا : محاضرة نقاشيه </a:t>
            </a:r>
          </a:p>
          <a:p>
            <a:r>
              <a:rPr lang="ar-EG" sz="2400" b="1" dirty="0">
                <a:solidFill>
                  <a:schemeClr val="tx2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محاضرة مسجله                                    </a:t>
            </a:r>
            <a:endParaRPr lang="en-US" sz="2400" b="1" dirty="0">
              <a:solidFill>
                <a:schemeClr val="tx2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385474" y="1630026"/>
            <a:ext cx="126195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Introduction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729190E-9279-F4AF-D65B-3A2C0DD17C51}"/>
              </a:ext>
            </a:extLst>
          </p:cNvPr>
          <p:cNvSpPr txBox="1"/>
          <p:nvPr/>
        </p:nvSpPr>
        <p:spPr>
          <a:xfrm>
            <a:off x="4129641" y="2392475"/>
            <a:ext cx="4361130" cy="5604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Weekly live Meeting through (</a:t>
            </a:r>
            <a:r>
              <a:rPr lang="en-US" b="1" dirty="0">
                <a:solidFill>
                  <a:srgbClr val="FF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Online</a:t>
            </a: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)</a:t>
            </a:r>
            <a:r>
              <a:rPr lang="ar-EG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 </a:t>
            </a:r>
            <a:endParaRPr lang="en-US" b="1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9790726-3E77-CC5C-C239-42A664FA67B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9920" y="3080228"/>
            <a:ext cx="4619625" cy="2886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80001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11389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Evaluation</a:t>
            </a:r>
            <a:r>
              <a:rPr lang="ar-EG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التقييم                           </a:t>
            </a:r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385474" y="1630026"/>
            <a:ext cx="126195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Introduction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6E614638-816F-5C51-44C8-D3874ADD9B9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6688439"/>
              </p:ext>
            </p:extLst>
          </p:nvPr>
        </p:nvGraphicFramePr>
        <p:xfrm>
          <a:off x="3455640" y="2904014"/>
          <a:ext cx="7898160" cy="2804160"/>
        </p:xfrm>
        <a:graphic>
          <a:graphicData uri="http://schemas.openxmlformats.org/drawingml/2006/table">
            <a:tbl>
              <a:tblPr/>
              <a:tblGrid>
                <a:gridCol w="3949080">
                  <a:extLst>
                    <a:ext uri="{9D8B030D-6E8A-4147-A177-3AD203B41FA5}">
                      <a16:colId xmlns:a16="http://schemas.microsoft.com/office/drawing/2014/main" val="3687031851"/>
                    </a:ext>
                  </a:extLst>
                </a:gridCol>
                <a:gridCol w="3949080">
                  <a:extLst>
                    <a:ext uri="{9D8B030D-6E8A-4147-A177-3AD203B41FA5}">
                      <a16:colId xmlns:a16="http://schemas.microsoft.com/office/drawing/2014/main" val="256919884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 sz="2200" b="1" dirty="0"/>
                        <a:t>Weekly Quiz</a:t>
                      </a:r>
                      <a:endParaRPr lang="en-US" sz="22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2200" b="1" dirty="0">
                          <a:solidFill>
                            <a:schemeClr val="tx2"/>
                          </a:solidFill>
                        </a:rPr>
                        <a:t>الاختبار الأسبوعي</a:t>
                      </a:r>
                      <a:endParaRPr lang="ar-EG" sz="2200" dirty="0">
                        <a:solidFill>
                          <a:schemeClr val="tx2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53988733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2200" b="1"/>
                        <a:t>8 Questions/8 Marks - in 24 Minutes.</a:t>
                      </a:r>
                      <a:endParaRPr lang="en-US" sz="220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2200" b="0" dirty="0"/>
                        <a:t>8 أسئلة / 8 درجات - في 24 دقيقة.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2665407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2200" b="1"/>
                        <a:t>Final Test</a:t>
                      </a:r>
                      <a:endParaRPr lang="en-US" sz="220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2200" b="0"/>
                        <a:t>الاختبار النهائي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0183923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2200" b="1"/>
                        <a:t>20 Marks - in 60 Minutes.</a:t>
                      </a:r>
                      <a:endParaRPr lang="en-US" sz="220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2200" b="0"/>
                        <a:t>20 درجة - في 60 دقيقة.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32677946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2200" b="1"/>
                        <a:t>Audio Questions (English + Arabic)</a:t>
                      </a:r>
                      <a:endParaRPr lang="en-US" sz="220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2200" b="0" dirty="0"/>
                        <a:t>أسئلة صوتية (بالإنجليزية + بالعربية)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5941627"/>
                  </a:ext>
                </a:extLst>
              </a:tr>
            </a:tbl>
          </a:graphicData>
        </a:graphic>
      </p:graphicFrame>
      <p:sp>
        <p:nvSpPr>
          <p:cNvPr id="9" name="Rectangle 1">
            <a:extLst>
              <a:ext uri="{FF2B5EF4-FFF2-40B4-BE49-F238E27FC236}">
                <a16:creationId xmlns:a16="http://schemas.microsoft.com/office/drawing/2014/main" id="{3B8895E9-B184-EF39-7D89-85387495F8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290353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40823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4">
            <a:extLst>
              <a:ext uri="{FF2B5EF4-FFF2-40B4-BE49-F238E27FC236}">
                <a16:creationId xmlns:a16="http://schemas.microsoft.com/office/drawing/2014/main" id="{1D6A2152-470C-78FB-E3D2-1BA5F1A353A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" name="AutoShape 6">
            <a:extLst>
              <a:ext uri="{FF2B5EF4-FFF2-40B4-BE49-F238E27FC236}">
                <a16:creationId xmlns:a16="http://schemas.microsoft.com/office/drawing/2014/main" id="{F36078E9-3AC2-8195-C376-C851452CD015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096000" y="3429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7" name="Picture 6" descr="A screenshot of a website&#10;&#10;Description automatically generated">
            <a:extLst>
              <a:ext uri="{FF2B5EF4-FFF2-40B4-BE49-F238E27FC236}">
                <a16:creationId xmlns:a16="http://schemas.microsoft.com/office/drawing/2014/main" id="{D85CF037-72C7-FEE6-3D6D-1CF48D298EE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406"/>
          <a:stretch/>
        </p:blipFill>
        <p:spPr>
          <a:xfrm>
            <a:off x="89451" y="1262270"/>
            <a:ext cx="12006470" cy="559573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788B7BC9-646A-7DD0-A4AD-A19870CBC2BF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19261FE6-FCDF-F308-02E7-5267E27342F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4396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839"/>
    </mc:Choice>
    <mc:Fallback xmlns="">
      <p:transition spd="slow" advTm="30839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CC9A911-23AF-4D6B-960B-1A780C58D828}">
  <ds:schemaRefs>
    <ds:schemaRef ds:uri="http://schemas.openxmlformats.org/package/2006/metadata/core-properties"/>
    <ds:schemaRef ds:uri="http://purl.org/dc/elements/1.1/"/>
    <ds:schemaRef ds:uri="http://www.w3.org/XML/1998/namespace"/>
    <ds:schemaRef ds:uri="http://schemas.microsoft.com/office/infopath/2007/PartnerControls"/>
    <ds:schemaRef ds:uri="http://purl.org/dc/terms/"/>
    <ds:schemaRef ds:uri="http://schemas.microsoft.com/office/2006/documentManagement/types"/>
    <ds:schemaRef ds:uri="688354b5-287c-4cda-825e-1d7935aea40e"/>
    <ds:schemaRef ds:uri="aca13214-df29-4e3c-a050-857c0bf7bd8e"/>
    <ds:schemaRef ds:uri="http://schemas.microsoft.com/office/2006/metadata/properties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13B1E81-BB1D-4BD4-8B1E-C0D6CC3700C3}"/>
</file>

<file path=docProps/app.xml><?xml version="1.0" encoding="utf-8"?>
<Properties xmlns="http://schemas.openxmlformats.org/officeDocument/2006/extended-properties" xmlns:vt="http://schemas.openxmlformats.org/officeDocument/2006/docPropsVTypes">
  <TotalTime>110</TotalTime>
  <Words>277</Words>
  <Application>Microsoft Office PowerPoint</Application>
  <PresentationFormat>Widescreen</PresentationFormat>
  <Paragraphs>52</Paragraphs>
  <Slides>7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6" baseType="lpstr">
      <vt:lpstr>Alexandria</vt:lpstr>
      <vt:lpstr>Arial</vt:lpstr>
      <vt:lpstr>Calibri</vt:lpstr>
      <vt:lpstr>Calibri Light</vt:lpstr>
      <vt:lpstr>Roboto Light</vt:lpstr>
      <vt:lpstr>Tajawal ExtraBold</vt:lpstr>
      <vt:lpstr>Tajawal Medium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Abdel Raheem Nader</cp:lastModifiedBy>
  <cp:revision>28</cp:revision>
  <dcterms:created xsi:type="dcterms:W3CDTF">2023-04-29T09:08:00Z</dcterms:created>
  <dcterms:modified xsi:type="dcterms:W3CDTF">2024-09-21T10:11:27Z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</Properties>
</file>