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6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480" r:id="rId2"/>
    <p:sldId id="506" r:id="rId3"/>
    <p:sldId id="507" r:id="rId4"/>
    <p:sldId id="528" r:id="rId5"/>
    <p:sldId id="517" r:id="rId6"/>
    <p:sldId id="518" r:id="rId7"/>
    <p:sldId id="520" r:id="rId8"/>
    <p:sldId id="519" r:id="rId9"/>
    <p:sldId id="521" r:id="rId10"/>
    <p:sldId id="524" r:id="rId11"/>
    <p:sldId id="522" r:id="rId12"/>
    <p:sldId id="523" r:id="rId13"/>
    <p:sldId id="525" r:id="rId14"/>
    <p:sldId id="527" r:id="rId15"/>
    <p:sldId id="526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34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06"/>
            <p14:sldId id="507"/>
            <p14:sldId id="528"/>
            <p14:sldId id="517"/>
            <p14:sldId id="518"/>
            <p14:sldId id="520"/>
            <p14:sldId id="519"/>
            <p14:sldId id="521"/>
            <p14:sldId id="524"/>
            <p14:sldId id="522"/>
            <p14:sldId id="523"/>
            <p14:sldId id="525"/>
            <p14:sldId id="527"/>
            <p14:sldId id="526"/>
          </p14:sldIdLst>
        </p14:section>
        <p14:section name="Untitled Section" id="{2F6AD2C2-46A9-4BC4-94FF-3A698A8E8EFB}">
          <p14:sldIdLst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A111915-BE36-4E01-A7E5-04B1672EAD32}" styleName="نمط فاتح 2 - تميي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F2F2A5-60EB-4158-8AFD-7EAC143CF0D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66054A8-B3B2-45ED-B17C-8974C6E61882}">
      <dgm:prSet/>
      <dgm:spPr>
        <a:solidFill>
          <a:schemeClr val="bg1"/>
        </a:solidFill>
      </dgm:spPr>
      <dgm:t>
        <a:bodyPr/>
        <a:lstStyle/>
        <a:p>
          <a:pPr algn="just" rtl="1"/>
          <a:r>
            <a:rPr lang="ar-EG" dirty="0">
              <a:solidFill>
                <a:sysClr val="windowText" lastClr="000000"/>
              </a:solidFill>
            </a:rPr>
            <a:t>معامل ألفا – </a:t>
          </a:r>
          <a:r>
            <a:rPr lang="ar-EG" dirty="0" err="1">
              <a:solidFill>
                <a:sysClr val="windowText" lastClr="000000"/>
              </a:solidFill>
            </a:rPr>
            <a:t>كرونباخ</a:t>
          </a:r>
          <a:r>
            <a:rPr lang="ar-EG" dirty="0">
              <a:solidFill>
                <a:sysClr val="windowText" lastClr="000000"/>
              </a:solidFill>
            </a:rPr>
            <a:t> من أشهر مقاييس ثبات الاستبيان </a:t>
          </a:r>
        </a:p>
        <a:p>
          <a:pPr algn="just" rtl="1"/>
          <a:r>
            <a:rPr lang="ar-EG" dirty="0">
              <a:solidFill>
                <a:sysClr val="windowText" lastClr="000000"/>
              </a:solidFill>
            </a:rPr>
            <a:t>مثال: إذا كان لدينا البيانات الممثلة لأسئلة حول بيئة الدروس في المركز الياباني في جامعة حلب . تم توزيع هذه الأسئلة على طلاب المركز ، وبعد جمع الأجوبة حصلنا على الجدول التالي: </a:t>
          </a:r>
        </a:p>
      </dgm:t>
    </dgm:pt>
    <dgm:pt modelId="{93CD1F9B-8246-4398-BDD1-8BFAA073C5C5}" type="parTrans" cxnId="{B5C00473-E6B7-4A88-979F-6E7037A43AB5}">
      <dgm:prSet/>
      <dgm:spPr/>
      <dgm:t>
        <a:bodyPr/>
        <a:lstStyle/>
        <a:p>
          <a:pPr rtl="1"/>
          <a:endParaRPr lang="ar-EG"/>
        </a:p>
      </dgm:t>
    </dgm:pt>
    <dgm:pt modelId="{07AAA563-FB9D-43F9-91E8-84B2A9E65C9C}" type="sibTrans" cxnId="{B5C00473-E6B7-4A88-979F-6E7037A43AB5}">
      <dgm:prSet/>
      <dgm:spPr/>
      <dgm:t>
        <a:bodyPr/>
        <a:lstStyle/>
        <a:p>
          <a:pPr rtl="1"/>
          <a:endParaRPr lang="ar-EG"/>
        </a:p>
      </dgm:t>
    </dgm:pt>
    <dgm:pt modelId="{2AF52953-5307-479D-8275-94A3D6C820A5}" type="pres">
      <dgm:prSet presAssocID="{08F2F2A5-60EB-4158-8AFD-7EAC143CF0D8}" presName="linear" presStyleCnt="0">
        <dgm:presLayoutVars>
          <dgm:animLvl val="lvl"/>
          <dgm:resizeHandles val="exact"/>
        </dgm:presLayoutVars>
      </dgm:prSet>
      <dgm:spPr/>
    </dgm:pt>
    <dgm:pt modelId="{9377DBFD-7DC0-47C3-9A7A-C6877236B05C}" type="pres">
      <dgm:prSet presAssocID="{266054A8-B3B2-45ED-B17C-8974C6E6188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5C00473-E6B7-4A88-979F-6E7037A43AB5}" srcId="{08F2F2A5-60EB-4158-8AFD-7EAC143CF0D8}" destId="{266054A8-B3B2-45ED-B17C-8974C6E61882}" srcOrd="0" destOrd="0" parTransId="{93CD1F9B-8246-4398-BDD1-8BFAA073C5C5}" sibTransId="{07AAA563-FB9D-43F9-91E8-84B2A9E65C9C}"/>
    <dgm:cxn modelId="{96DB5EC1-1AC7-4A8D-BB52-50B13860A67D}" type="presOf" srcId="{08F2F2A5-60EB-4158-8AFD-7EAC143CF0D8}" destId="{2AF52953-5307-479D-8275-94A3D6C820A5}" srcOrd="0" destOrd="0" presId="urn:microsoft.com/office/officeart/2005/8/layout/vList2"/>
    <dgm:cxn modelId="{800D7FE4-B64B-4DE8-8059-44AF7A71866E}" type="presOf" srcId="{266054A8-B3B2-45ED-B17C-8974C6E61882}" destId="{9377DBFD-7DC0-47C3-9A7A-C6877236B05C}" srcOrd="0" destOrd="0" presId="urn:microsoft.com/office/officeart/2005/8/layout/vList2"/>
    <dgm:cxn modelId="{534ECB08-94D7-449B-A038-EAEAA226D829}" type="presParOf" srcId="{2AF52953-5307-479D-8275-94A3D6C820A5}" destId="{9377DBFD-7DC0-47C3-9A7A-C6877236B05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ABA682-A720-4E6C-97C5-92D90CB8B10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F71C2A4-2EB2-4EBA-82F6-63E94CFFEC8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الادخال من خلال البرنامج نفسه </a:t>
          </a:r>
        </a:p>
      </dgm:t>
    </dgm:pt>
    <dgm:pt modelId="{5FCDAF6B-6434-413D-A327-7D18DC4ABC3E}" type="parTrans" cxnId="{2DDE0683-43AD-400E-BDD0-BB0B880AFD57}">
      <dgm:prSet/>
      <dgm:spPr/>
      <dgm:t>
        <a:bodyPr/>
        <a:lstStyle/>
        <a:p>
          <a:pPr rtl="1"/>
          <a:endParaRPr lang="ar-EG"/>
        </a:p>
      </dgm:t>
    </dgm:pt>
    <dgm:pt modelId="{1AC90B6B-688B-4924-91BF-C5AFCF7184DD}" type="sibTrans" cxnId="{2DDE0683-43AD-400E-BDD0-BB0B880AFD57}">
      <dgm:prSet/>
      <dgm:spPr/>
      <dgm:t>
        <a:bodyPr/>
        <a:lstStyle/>
        <a:p>
          <a:pPr rtl="1"/>
          <a:endParaRPr lang="ar-EG"/>
        </a:p>
      </dgm:t>
    </dgm:pt>
    <dgm:pt modelId="{0E94A7F5-D438-4872-8E90-F7B4A9D28C0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الادخال إلى البرنامج باستخدام إكسل شيت</a:t>
          </a:r>
        </a:p>
      </dgm:t>
    </dgm:pt>
    <dgm:pt modelId="{0BDEB07F-7F05-4503-83D9-95DCBCCA6EB0}" type="parTrans" cxnId="{D8D017FB-F275-457B-B73B-C2B8509788E3}">
      <dgm:prSet/>
      <dgm:spPr/>
      <dgm:t>
        <a:bodyPr/>
        <a:lstStyle/>
        <a:p>
          <a:pPr rtl="1"/>
          <a:endParaRPr lang="ar-EG"/>
        </a:p>
      </dgm:t>
    </dgm:pt>
    <dgm:pt modelId="{93BD6585-3913-4D07-8614-8888BC50616E}" type="sibTrans" cxnId="{D8D017FB-F275-457B-B73B-C2B8509788E3}">
      <dgm:prSet/>
      <dgm:spPr/>
      <dgm:t>
        <a:bodyPr/>
        <a:lstStyle/>
        <a:p>
          <a:pPr rtl="1"/>
          <a:endParaRPr lang="ar-EG"/>
        </a:p>
      </dgm:t>
    </dgm:pt>
    <dgm:pt modelId="{5CE99616-1C77-4598-AFAA-940969759AF8}" type="pres">
      <dgm:prSet presAssocID="{CBABA682-A720-4E6C-97C5-92D90CB8B100}" presName="linear" presStyleCnt="0">
        <dgm:presLayoutVars>
          <dgm:animLvl val="lvl"/>
          <dgm:resizeHandles val="exact"/>
        </dgm:presLayoutVars>
      </dgm:prSet>
      <dgm:spPr/>
    </dgm:pt>
    <dgm:pt modelId="{0BC26AAF-EB77-4458-863A-FF8596EAAB68}" type="pres">
      <dgm:prSet presAssocID="{8F71C2A4-2EB2-4EBA-82F6-63E94CFFEC8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A52F4F3-18A4-459F-990A-9D2A7AA06E2C}" type="pres">
      <dgm:prSet presAssocID="{1AC90B6B-688B-4924-91BF-C5AFCF7184DD}" presName="spacer" presStyleCnt="0"/>
      <dgm:spPr/>
    </dgm:pt>
    <dgm:pt modelId="{653265B7-4F88-42B3-8AD9-6C77AECE44DB}" type="pres">
      <dgm:prSet presAssocID="{0E94A7F5-D438-4872-8E90-F7B4A9D28C0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E1A2D14-276B-4841-948A-20073E2EE7CC}" type="presOf" srcId="{CBABA682-A720-4E6C-97C5-92D90CB8B100}" destId="{5CE99616-1C77-4598-AFAA-940969759AF8}" srcOrd="0" destOrd="0" presId="urn:microsoft.com/office/officeart/2005/8/layout/vList2"/>
    <dgm:cxn modelId="{7A34C97C-78B6-4A90-A795-3CE103CE2613}" type="presOf" srcId="{8F71C2A4-2EB2-4EBA-82F6-63E94CFFEC80}" destId="{0BC26AAF-EB77-4458-863A-FF8596EAAB68}" srcOrd="0" destOrd="0" presId="urn:microsoft.com/office/officeart/2005/8/layout/vList2"/>
    <dgm:cxn modelId="{2DDE0683-43AD-400E-BDD0-BB0B880AFD57}" srcId="{CBABA682-A720-4E6C-97C5-92D90CB8B100}" destId="{8F71C2A4-2EB2-4EBA-82F6-63E94CFFEC80}" srcOrd="0" destOrd="0" parTransId="{5FCDAF6B-6434-413D-A327-7D18DC4ABC3E}" sibTransId="{1AC90B6B-688B-4924-91BF-C5AFCF7184DD}"/>
    <dgm:cxn modelId="{E6B855DE-6829-4CDD-A34B-8E2230AB9483}" type="presOf" srcId="{0E94A7F5-D438-4872-8E90-F7B4A9D28C07}" destId="{653265B7-4F88-42B3-8AD9-6C77AECE44DB}" srcOrd="0" destOrd="0" presId="urn:microsoft.com/office/officeart/2005/8/layout/vList2"/>
    <dgm:cxn modelId="{D8D017FB-F275-457B-B73B-C2B8509788E3}" srcId="{CBABA682-A720-4E6C-97C5-92D90CB8B100}" destId="{0E94A7F5-D438-4872-8E90-F7B4A9D28C07}" srcOrd="1" destOrd="0" parTransId="{0BDEB07F-7F05-4503-83D9-95DCBCCA6EB0}" sibTransId="{93BD6585-3913-4D07-8614-8888BC50616E}"/>
    <dgm:cxn modelId="{768F1535-4B89-4CFD-837B-5ECC22D5921C}" type="presParOf" srcId="{5CE99616-1C77-4598-AFAA-940969759AF8}" destId="{0BC26AAF-EB77-4458-863A-FF8596EAAB68}" srcOrd="0" destOrd="0" presId="urn:microsoft.com/office/officeart/2005/8/layout/vList2"/>
    <dgm:cxn modelId="{7C736303-4B0C-4A70-B920-7FB8BE53CBB2}" type="presParOf" srcId="{5CE99616-1C77-4598-AFAA-940969759AF8}" destId="{7A52F4F3-18A4-459F-990A-9D2A7AA06E2C}" srcOrd="1" destOrd="0" presId="urn:microsoft.com/office/officeart/2005/8/layout/vList2"/>
    <dgm:cxn modelId="{6371ECCC-1A6A-484A-956C-970A984D722B}" type="presParOf" srcId="{5CE99616-1C77-4598-AFAA-940969759AF8}" destId="{653265B7-4F88-42B3-8AD9-6C77AECE44D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59F970-56C8-4FE7-A3E2-0A3CC6D2EFA0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EE65284E-1D4B-499B-8AE2-4D004C1A27C4}">
      <dgm:prSet phldrT="[نص]"/>
      <dgm:spPr>
        <a:solidFill>
          <a:srgbClr val="8E5A6D"/>
        </a:solidFill>
      </dgm:spPr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خطوات</a:t>
          </a:r>
          <a:r>
            <a:rPr lang="ar-EG" baseline="0" dirty="0">
              <a:solidFill>
                <a:schemeClr val="bg1"/>
              </a:solidFill>
            </a:rPr>
            <a:t> حساب معامل ألفا - </a:t>
          </a:r>
          <a:r>
            <a:rPr lang="ar-EG" baseline="0" dirty="0" err="1">
              <a:solidFill>
                <a:schemeClr val="bg1"/>
              </a:solidFill>
            </a:rPr>
            <a:t>كرونباخ</a:t>
          </a:r>
          <a:r>
            <a:rPr lang="ar-EG" baseline="0" dirty="0">
              <a:solidFill>
                <a:schemeClr val="bg1"/>
              </a:solidFill>
            </a:rPr>
            <a:t> باستخدام البرنامج الإحصائي </a:t>
          </a:r>
          <a:r>
            <a:rPr lang="en-US" baseline="0" dirty="0">
              <a:solidFill>
                <a:schemeClr val="bg1"/>
              </a:solidFill>
            </a:rPr>
            <a:t>SPSS</a:t>
          </a:r>
          <a:endParaRPr lang="ar-EG" dirty="0">
            <a:solidFill>
              <a:schemeClr val="bg1"/>
            </a:solidFill>
          </a:endParaRPr>
        </a:p>
      </dgm:t>
    </dgm:pt>
    <dgm:pt modelId="{24FF8D69-71D4-4C0C-9E67-6729EC5EFC81}" type="parTrans" cxnId="{F45B103E-F05D-4656-A408-00183FA4A7DA}">
      <dgm:prSet/>
      <dgm:spPr/>
      <dgm:t>
        <a:bodyPr/>
        <a:lstStyle/>
        <a:p>
          <a:pPr rtl="1"/>
          <a:endParaRPr lang="ar-EG"/>
        </a:p>
      </dgm:t>
    </dgm:pt>
    <dgm:pt modelId="{2F4719C9-4387-4003-A043-82DF4771AE53}" type="sibTrans" cxnId="{F45B103E-F05D-4656-A408-00183FA4A7DA}">
      <dgm:prSet/>
      <dgm:spPr/>
      <dgm:t>
        <a:bodyPr/>
        <a:lstStyle/>
        <a:p>
          <a:pPr rtl="1"/>
          <a:endParaRPr lang="ar-EG"/>
        </a:p>
      </dgm:t>
    </dgm:pt>
    <dgm:pt modelId="{FC6FAFB2-6992-47F5-8A59-BECDC405E9FC}">
      <dgm:prSet phldrT="[نص]"/>
      <dgm:spPr/>
      <dgm:t>
        <a:bodyPr/>
        <a:lstStyle/>
        <a:p>
          <a:pPr rtl="1"/>
          <a:r>
            <a:rPr lang="ar-EG" u="sng" dirty="0"/>
            <a:t>الخطوة الأولى: </a:t>
          </a:r>
          <a:r>
            <a:rPr lang="ar-EG" dirty="0"/>
            <a:t>نقوم بإدخال بيانات الجدول في البرنامج الاحصائي </a:t>
          </a:r>
          <a:r>
            <a:rPr lang="en-US" dirty="0"/>
            <a:t>SPSS </a:t>
          </a:r>
          <a:r>
            <a:rPr lang="ar-EG" dirty="0"/>
            <a:t> عن  طريق تكويد البيانات الترتيبية وذلك بإعطاء:</a:t>
          </a:r>
        </a:p>
      </dgm:t>
    </dgm:pt>
    <dgm:pt modelId="{4AC5538E-ADC5-4E64-8D0C-2102380D73DE}" type="parTrans" cxnId="{E321CAC6-82CA-4709-B54D-2F9F4124D6A4}">
      <dgm:prSet/>
      <dgm:spPr/>
      <dgm:t>
        <a:bodyPr/>
        <a:lstStyle/>
        <a:p>
          <a:pPr rtl="1"/>
          <a:endParaRPr lang="ar-EG"/>
        </a:p>
      </dgm:t>
    </dgm:pt>
    <dgm:pt modelId="{B8E21876-E5E3-4223-9473-A161F270A088}" type="sibTrans" cxnId="{E321CAC6-82CA-4709-B54D-2F9F4124D6A4}">
      <dgm:prSet/>
      <dgm:spPr/>
      <dgm:t>
        <a:bodyPr/>
        <a:lstStyle/>
        <a:p>
          <a:pPr rtl="1"/>
          <a:endParaRPr lang="ar-EG"/>
        </a:p>
      </dgm:t>
    </dgm:pt>
    <dgm:pt modelId="{07B62219-D688-45E8-B1FC-9942F48D4987}">
      <dgm:prSet phldrT="[نص]"/>
      <dgm:spPr/>
      <dgm:t>
        <a:bodyPr/>
        <a:lstStyle/>
        <a:p>
          <a:pPr rtl="1"/>
          <a:r>
            <a:rPr lang="ar-EG" dirty="0"/>
            <a:t> "سيئ" رقم 1</a:t>
          </a:r>
        </a:p>
      </dgm:t>
    </dgm:pt>
    <dgm:pt modelId="{E6276CC1-1B4D-48F5-9CBB-2513A05A094B}" type="parTrans" cxnId="{E78B1757-2954-4690-844E-E395EE214246}">
      <dgm:prSet/>
      <dgm:spPr/>
    </dgm:pt>
    <dgm:pt modelId="{5523CFD5-4977-4B7A-9A10-6EFFB4127491}" type="sibTrans" cxnId="{E78B1757-2954-4690-844E-E395EE214246}">
      <dgm:prSet/>
      <dgm:spPr/>
    </dgm:pt>
    <dgm:pt modelId="{0BE3BD68-8F67-406E-B7A8-6125BF532179}">
      <dgm:prSet phldrT="[نص]"/>
      <dgm:spPr/>
      <dgm:t>
        <a:bodyPr/>
        <a:lstStyle/>
        <a:p>
          <a:pPr rtl="1"/>
          <a:r>
            <a:rPr lang="ar-EG" dirty="0"/>
            <a:t>" مقبول" رقم 2 </a:t>
          </a:r>
        </a:p>
      </dgm:t>
    </dgm:pt>
    <dgm:pt modelId="{BF799853-EB5F-4BC8-BBB2-E2ACF09E8D5D}" type="parTrans" cxnId="{313EF95C-A7BE-4A0D-BFCA-3CFFEBF71FCB}">
      <dgm:prSet/>
      <dgm:spPr/>
    </dgm:pt>
    <dgm:pt modelId="{8F06D57D-7312-4C3B-93DD-041971467E2F}" type="sibTrans" cxnId="{313EF95C-A7BE-4A0D-BFCA-3CFFEBF71FCB}">
      <dgm:prSet/>
      <dgm:spPr/>
    </dgm:pt>
    <dgm:pt modelId="{A1477DA9-7310-47B2-A745-514D66F1978E}">
      <dgm:prSet phldrT="[نص]"/>
      <dgm:spPr/>
      <dgm:t>
        <a:bodyPr/>
        <a:lstStyle/>
        <a:p>
          <a:pPr rtl="1"/>
          <a:r>
            <a:rPr lang="ar-EG" dirty="0"/>
            <a:t>"جيد" رقم 3</a:t>
          </a:r>
        </a:p>
      </dgm:t>
    </dgm:pt>
    <dgm:pt modelId="{065B0419-882A-4190-A759-5F6447FB7255}" type="parTrans" cxnId="{F968FBF8-6221-4C74-9C94-39299060C380}">
      <dgm:prSet/>
      <dgm:spPr/>
    </dgm:pt>
    <dgm:pt modelId="{1FC2361B-56B8-4C63-B169-23BD915F4B13}" type="sibTrans" cxnId="{F968FBF8-6221-4C74-9C94-39299060C380}">
      <dgm:prSet/>
      <dgm:spPr/>
    </dgm:pt>
    <dgm:pt modelId="{8F7F9C38-6DE0-44F5-B750-ABFA91135537}">
      <dgm:prSet phldrT="[نص]"/>
      <dgm:spPr/>
      <dgm:t>
        <a:bodyPr/>
        <a:lstStyle/>
        <a:p>
          <a:pPr rtl="1"/>
          <a:r>
            <a:rPr lang="ar-EG" dirty="0"/>
            <a:t>"ممتاز" رقم 4</a:t>
          </a:r>
        </a:p>
      </dgm:t>
    </dgm:pt>
    <dgm:pt modelId="{C40766B5-3037-40C7-B049-6DF9316D7BC4}" type="parTrans" cxnId="{6F5E7D26-BAC8-49E7-929F-65623E472247}">
      <dgm:prSet/>
      <dgm:spPr/>
    </dgm:pt>
    <dgm:pt modelId="{4A82A6D3-BCC3-4593-922E-F39FB44EC0BD}" type="sibTrans" cxnId="{6F5E7D26-BAC8-49E7-929F-65623E472247}">
      <dgm:prSet/>
      <dgm:spPr/>
    </dgm:pt>
    <dgm:pt modelId="{F169E81F-917E-49A6-A62C-55B7AD112BEC}" type="pres">
      <dgm:prSet presAssocID="{B559F970-56C8-4FE7-A3E2-0A3CC6D2EFA0}" presName="Name0" presStyleCnt="0">
        <dgm:presLayoutVars>
          <dgm:dir/>
          <dgm:animLvl val="lvl"/>
          <dgm:resizeHandles val="exact"/>
        </dgm:presLayoutVars>
      </dgm:prSet>
      <dgm:spPr/>
    </dgm:pt>
    <dgm:pt modelId="{6E6D9F95-0C83-45E7-8FBF-2AFDFE40B32A}" type="pres">
      <dgm:prSet presAssocID="{EE65284E-1D4B-499B-8AE2-4D004C1A27C4}" presName="composite" presStyleCnt="0"/>
      <dgm:spPr/>
    </dgm:pt>
    <dgm:pt modelId="{39AB7A62-83D1-4179-9D09-8FFDC5656A11}" type="pres">
      <dgm:prSet presAssocID="{EE65284E-1D4B-499B-8AE2-4D004C1A27C4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29E5F240-C119-438E-8FE6-E4D1EAD076C3}" type="pres">
      <dgm:prSet presAssocID="{EE65284E-1D4B-499B-8AE2-4D004C1A27C4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3D30826-9917-4C34-886D-7A5654E729A6}" type="presOf" srcId="{A1477DA9-7310-47B2-A745-514D66F1978E}" destId="{29E5F240-C119-438E-8FE6-E4D1EAD076C3}" srcOrd="0" destOrd="3" presId="urn:microsoft.com/office/officeart/2005/8/layout/hList1"/>
    <dgm:cxn modelId="{6F5E7D26-BAC8-49E7-929F-65623E472247}" srcId="{EE65284E-1D4B-499B-8AE2-4D004C1A27C4}" destId="{8F7F9C38-6DE0-44F5-B750-ABFA91135537}" srcOrd="4" destOrd="0" parTransId="{C40766B5-3037-40C7-B049-6DF9316D7BC4}" sibTransId="{4A82A6D3-BCC3-4593-922E-F39FB44EC0BD}"/>
    <dgm:cxn modelId="{7CE6E42B-4B4D-4B96-80A3-8522553F885A}" type="presOf" srcId="{FC6FAFB2-6992-47F5-8A59-BECDC405E9FC}" destId="{29E5F240-C119-438E-8FE6-E4D1EAD076C3}" srcOrd="0" destOrd="0" presId="urn:microsoft.com/office/officeart/2005/8/layout/hList1"/>
    <dgm:cxn modelId="{F45B103E-F05D-4656-A408-00183FA4A7DA}" srcId="{B559F970-56C8-4FE7-A3E2-0A3CC6D2EFA0}" destId="{EE65284E-1D4B-499B-8AE2-4D004C1A27C4}" srcOrd="0" destOrd="0" parTransId="{24FF8D69-71D4-4C0C-9E67-6729EC5EFC81}" sibTransId="{2F4719C9-4387-4003-A043-82DF4771AE53}"/>
    <dgm:cxn modelId="{313EF95C-A7BE-4A0D-BFCA-3CFFEBF71FCB}" srcId="{EE65284E-1D4B-499B-8AE2-4D004C1A27C4}" destId="{0BE3BD68-8F67-406E-B7A8-6125BF532179}" srcOrd="2" destOrd="0" parTransId="{BF799853-EB5F-4BC8-BBB2-E2ACF09E8D5D}" sibTransId="{8F06D57D-7312-4C3B-93DD-041971467E2F}"/>
    <dgm:cxn modelId="{3430776A-9EC6-4A2A-AE56-4CB624F51472}" type="presOf" srcId="{07B62219-D688-45E8-B1FC-9942F48D4987}" destId="{29E5F240-C119-438E-8FE6-E4D1EAD076C3}" srcOrd="0" destOrd="1" presId="urn:microsoft.com/office/officeart/2005/8/layout/hList1"/>
    <dgm:cxn modelId="{E78B1757-2954-4690-844E-E395EE214246}" srcId="{EE65284E-1D4B-499B-8AE2-4D004C1A27C4}" destId="{07B62219-D688-45E8-B1FC-9942F48D4987}" srcOrd="1" destOrd="0" parTransId="{E6276CC1-1B4D-48F5-9CBB-2513A05A094B}" sibTransId="{5523CFD5-4977-4B7A-9A10-6EFFB4127491}"/>
    <dgm:cxn modelId="{8959EB58-1301-462A-AC3E-FB8EDB9BE198}" type="presOf" srcId="{B559F970-56C8-4FE7-A3E2-0A3CC6D2EFA0}" destId="{F169E81F-917E-49A6-A62C-55B7AD112BEC}" srcOrd="0" destOrd="0" presId="urn:microsoft.com/office/officeart/2005/8/layout/hList1"/>
    <dgm:cxn modelId="{A95C709F-71C2-49A0-ADAB-659A54DE233D}" type="presOf" srcId="{8F7F9C38-6DE0-44F5-B750-ABFA91135537}" destId="{29E5F240-C119-438E-8FE6-E4D1EAD076C3}" srcOrd="0" destOrd="4" presId="urn:microsoft.com/office/officeart/2005/8/layout/hList1"/>
    <dgm:cxn modelId="{E321CAC6-82CA-4709-B54D-2F9F4124D6A4}" srcId="{EE65284E-1D4B-499B-8AE2-4D004C1A27C4}" destId="{FC6FAFB2-6992-47F5-8A59-BECDC405E9FC}" srcOrd="0" destOrd="0" parTransId="{4AC5538E-ADC5-4E64-8D0C-2102380D73DE}" sibTransId="{B8E21876-E5E3-4223-9473-A161F270A088}"/>
    <dgm:cxn modelId="{9F8261CB-A1F1-4579-98B8-4112D5EAFB05}" type="presOf" srcId="{EE65284E-1D4B-499B-8AE2-4D004C1A27C4}" destId="{39AB7A62-83D1-4179-9D09-8FFDC5656A11}" srcOrd="0" destOrd="0" presId="urn:microsoft.com/office/officeart/2005/8/layout/hList1"/>
    <dgm:cxn modelId="{FCB5B5D3-62CF-43FF-BC01-5AB6D01ED8F0}" type="presOf" srcId="{0BE3BD68-8F67-406E-B7A8-6125BF532179}" destId="{29E5F240-C119-438E-8FE6-E4D1EAD076C3}" srcOrd="0" destOrd="2" presId="urn:microsoft.com/office/officeart/2005/8/layout/hList1"/>
    <dgm:cxn modelId="{F968FBF8-6221-4C74-9C94-39299060C380}" srcId="{EE65284E-1D4B-499B-8AE2-4D004C1A27C4}" destId="{A1477DA9-7310-47B2-A745-514D66F1978E}" srcOrd="3" destOrd="0" parTransId="{065B0419-882A-4190-A759-5F6447FB7255}" sibTransId="{1FC2361B-56B8-4C63-B169-23BD915F4B13}"/>
    <dgm:cxn modelId="{EFA88205-C403-4A16-8850-BC3F91B70DB8}" type="presParOf" srcId="{F169E81F-917E-49A6-A62C-55B7AD112BEC}" destId="{6E6D9F95-0C83-45E7-8FBF-2AFDFE40B32A}" srcOrd="0" destOrd="0" presId="urn:microsoft.com/office/officeart/2005/8/layout/hList1"/>
    <dgm:cxn modelId="{38457E63-D3B9-4C08-A9B3-E1311814151A}" type="presParOf" srcId="{6E6D9F95-0C83-45E7-8FBF-2AFDFE40B32A}" destId="{39AB7A62-83D1-4179-9D09-8FFDC5656A11}" srcOrd="0" destOrd="0" presId="urn:microsoft.com/office/officeart/2005/8/layout/hList1"/>
    <dgm:cxn modelId="{D00373C0-6735-40FF-975F-E03B97FC30A4}" type="presParOf" srcId="{6E6D9F95-0C83-45E7-8FBF-2AFDFE40B32A}" destId="{29E5F240-C119-438E-8FE6-E4D1EAD076C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5CA7B0-C7CB-411F-8417-21C15746245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pPr rtl="1"/>
          <a:endParaRPr lang="ar-EG"/>
        </a:p>
      </dgm:t>
    </dgm:pt>
    <dgm:pt modelId="{85280817-F9F0-408A-95A1-6C0D5C7C3B06}">
      <dgm:prSet/>
      <dgm:spPr/>
      <dgm:t>
        <a:bodyPr/>
        <a:lstStyle/>
        <a:p>
          <a:pPr rtl="1"/>
          <a:r>
            <a:rPr lang="ar-EG"/>
            <a:t>قيمة معامل ألف – كرونباخ تساوي 0.819 وبالتالي يمكننا القول بأن الاستبيان ثابت بدرجة عالية. </a:t>
          </a:r>
        </a:p>
      </dgm:t>
    </dgm:pt>
    <dgm:pt modelId="{160F393E-2002-40A5-983E-979DA834C90D}" type="parTrans" cxnId="{616DBB23-D15D-4633-9BEB-BC5476F34CC4}">
      <dgm:prSet/>
      <dgm:spPr/>
      <dgm:t>
        <a:bodyPr/>
        <a:lstStyle/>
        <a:p>
          <a:pPr rtl="1"/>
          <a:endParaRPr lang="ar-EG"/>
        </a:p>
      </dgm:t>
    </dgm:pt>
    <dgm:pt modelId="{DD78FA1D-5FBA-4537-952B-C4EC8F85E46E}" type="sibTrans" cxnId="{616DBB23-D15D-4633-9BEB-BC5476F34CC4}">
      <dgm:prSet/>
      <dgm:spPr/>
      <dgm:t>
        <a:bodyPr/>
        <a:lstStyle/>
        <a:p>
          <a:pPr rtl="1"/>
          <a:endParaRPr lang="ar-EG"/>
        </a:p>
      </dgm:t>
    </dgm:pt>
    <dgm:pt modelId="{F9BE381E-78FF-4759-921D-4797601389DA}">
      <dgm:prSet/>
      <dgm:spPr/>
      <dgm:t>
        <a:bodyPr/>
        <a:lstStyle/>
        <a:p>
          <a:pPr rtl="1"/>
          <a:r>
            <a:rPr lang="ar-EG" dirty="0"/>
            <a:t>إذا تم أخذ الجذر التربيعي لمعامل الفا – </a:t>
          </a:r>
          <a:r>
            <a:rPr lang="ar-EG" dirty="0" err="1"/>
            <a:t>كرونباخ</a:t>
          </a:r>
          <a:r>
            <a:rPr lang="ar-EG" dirty="0"/>
            <a:t> فسوف نحصل على  معامل الصدق ويساوي (</a:t>
          </a:r>
          <a:r>
            <a:rPr lang="en-US" dirty="0"/>
            <a:t>0.905</a:t>
          </a:r>
          <a:r>
            <a:rPr lang="ar-EG" dirty="0"/>
            <a:t>)، مما يدل على أن الاستبيان صادق ، أي أنه يمثل المجتمع الذي سحبت منه العينة. </a:t>
          </a:r>
        </a:p>
      </dgm:t>
    </dgm:pt>
    <dgm:pt modelId="{6FA01276-AA11-49C5-84D3-77D13E11EFB7}" type="parTrans" cxnId="{CDCB03B7-C5CC-4C20-934D-11E352A4E6E4}">
      <dgm:prSet/>
      <dgm:spPr/>
      <dgm:t>
        <a:bodyPr/>
        <a:lstStyle/>
        <a:p>
          <a:pPr rtl="1"/>
          <a:endParaRPr lang="ar-EG"/>
        </a:p>
      </dgm:t>
    </dgm:pt>
    <dgm:pt modelId="{C4190877-888B-4E58-B671-BD57D5FB3796}" type="sibTrans" cxnId="{CDCB03B7-C5CC-4C20-934D-11E352A4E6E4}">
      <dgm:prSet/>
      <dgm:spPr/>
      <dgm:t>
        <a:bodyPr/>
        <a:lstStyle/>
        <a:p>
          <a:pPr rtl="1"/>
          <a:endParaRPr lang="ar-EG"/>
        </a:p>
      </dgm:t>
    </dgm:pt>
    <dgm:pt modelId="{A08A1E6B-F6F8-4AF8-91A4-3E8F1ED5E61A}" type="pres">
      <dgm:prSet presAssocID="{335CA7B0-C7CB-411F-8417-21C157462453}" presName="linear" presStyleCnt="0">
        <dgm:presLayoutVars>
          <dgm:animLvl val="lvl"/>
          <dgm:resizeHandles val="exact"/>
        </dgm:presLayoutVars>
      </dgm:prSet>
      <dgm:spPr/>
    </dgm:pt>
    <dgm:pt modelId="{1DD08F57-2D13-4978-80F5-80B15097E347}" type="pres">
      <dgm:prSet presAssocID="{85280817-F9F0-408A-95A1-6C0D5C7C3B0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12E87F3-3775-48F0-A40E-D21CBFFEC0C2}" type="pres">
      <dgm:prSet presAssocID="{DD78FA1D-5FBA-4537-952B-C4EC8F85E46E}" presName="spacer" presStyleCnt="0"/>
      <dgm:spPr/>
    </dgm:pt>
    <dgm:pt modelId="{7EBE52AE-4434-4809-A213-1A0D9FC870FC}" type="pres">
      <dgm:prSet presAssocID="{F9BE381E-78FF-4759-921D-4797601389D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16DBB23-D15D-4633-9BEB-BC5476F34CC4}" srcId="{335CA7B0-C7CB-411F-8417-21C157462453}" destId="{85280817-F9F0-408A-95A1-6C0D5C7C3B06}" srcOrd="0" destOrd="0" parTransId="{160F393E-2002-40A5-983E-979DA834C90D}" sibTransId="{DD78FA1D-5FBA-4537-952B-C4EC8F85E46E}"/>
    <dgm:cxn modelId="{FF174B2C-7F94-485E-B160-5A309C601E34}" type="presOf" srcId="{335CA7B0-C7CB-411F-8417-21C157462453}" destId="{A08A1E6B-F6F8-4AF8-91A4-3E8F1ED5E61A}" srcOrd="0" destOrd="0" presId="urn:microsoft.com/office/officeart/2005/8/layout/vList2"/>
    <dgm:cxn modelId="{BBFA4465-E875-4A6A-9F60-0D57D5FFC697}" type="presOf" srcId="{85280817-F9F0-408A-95A1-6C0D5C7C3B06}" destId="{1DD08F57-2D13-4978-80F5-80B15097E347}" srcOrd="0" destOrd="0" presId="urn:microsoft.com/office/officeart/2005/8/layout/vList2"/>
    <dgm:cxn modelId="{4124C5A3-A396-4058-88B8-5FB3C5BD219F}" type="presOf" srcId="{F9BE381E-78FF-4759-921D-4797601389DA}" destId="{7EBE52AE-4434-4809-A213-1A0D9FC870FC}" srcOrd="0" destOrd="0" presId="urn:microsoft.com/office/officeart/2005/8/layout/vList2"/>
    <dgm:cxn modelId="{CDCB03B7-C5CC-4C20-934D-11E352A4E6E4}" srcId="{335CA7B0-C7CB-411F-8417-21C157462453}" destId="{F9BE381E-78FF-4759-921D-4797601389DA}" srcOrd="1" destOrd="0" parTransId="{6FA01276-AA11-49C5-84D3-77D13E11EFB7}" sibTransId="{C4190877-888B-4E58-B671-BD57D5FB3796}"/>
    <dgm:cxn modelId="{55D9F363-EDCD-42E5-B337-3A436BD7DB69}" type="presParOf" srcId="{A08A1E6B-F6F8-4AF8-91A4-3E8F1ED5E61A}" destId="{1DD08F57-2D13-4978-80F5-80B15097E347}" srcOrd="0" destOrd="0" presId="urn:microsoft.com/office/officeart/2005/8/layout/vList2"/>
    <dgm:cxn modelId="{568E24B3-D376-46B7-B090-070B49760C95}" type="presParOf" srcId="{A08A1E6B-F6F8-4AF8-91A4-3E8F1ED5E61A}" destId="{512E87F3-3775-48F0-A40E-D21CBFFEC0C2}" srcOrd="1" destOrd="0" presId="urn:microsoft.com/office/officeart/2005/8/layout/vList2"/>
    <dgm:cxn modelId="{A05300F4-ADE8-4347-BD52-543CCE11D05B}" type="presParOf" srcId="{A08A1E6B-F6F8-4AF8-91A4-3E8F1ED5E61A}" destId="{7EBE52AE-4434-4809-A213-1A0D9FC870F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85E830F-BAE5-45F1-A324-50CAD65CBD7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pPr rtl="1"/>
          <a:endParaRPr lang="ar-EG"/>
        </a:p>
      </dgm:t>
    </dgm:pt>
    <dgm:pt modelId="{4A5FA5CE-DC2F-47CA-B739-4A665CF3B2CA}">
      <dgm:prSet/>
      <dgm:spPr>
        <a:solidFill>
          <a:srgbClr val="8E5A6D"/>
        </a:solidFill>
      </dgm:spPr>
      <dgm:t>
        <a:bodyPr/>
        <a:lstStyle/>
        <a:p>
          <a:pPr algn="ctr" rtl="1"/>
          <a:r>
            <a:rPr lang="ar-EG" b="1" u="sng" dirty="0">
              <a:solidFill>
                <a:schemeClr val="bg1"/>
              </a:solidFill>
            </a:rPr>
            <a:t>ملاحظة هامة</a:t>
          </a:r>
          <a:endParaRPr lang="ar-EG" dirty="0">
            <a:solidFill>
              <a:schemeClr val="bg1"/>
            </a:solidFill>
          </a:endParaRPr>
        </a:p>
      </dgm:t>
    </dgm:pt>
    <dgm:pt modelId="{9E6386E8-6002-4A61-A3A0-825EBB9FCC51}" type="parTrans" cxnId="{523DFB79-D766-4842-A902-671BF5FC0B79}">
      <dgm:prSet/>
      <dgm:spPr/>
      <dgm:t>
        <a:bodyPr/>
        <a:lstStyle/>
        <a:p>
          <a:pPr rtl="1"/>
          <a:endParaRPr lang="ar-EG"/>
        </a:p>
      </dgm:t>
    </dgm:pt>
    <dgm:pt modelId="{60C27C21-28C4-4E3C-B4FB-D5F21685CAF2}" type="sibTrans" cxnId="{523DFB79-D766-4842-A902-671BF5FC0B79}">
      <dgm:prSet/>
      <dgm:spPr/>
      <dgm:t>
        <a:bodyPr/>
        <a:lstStyle/>
        <a:p>
          <a:pPr rtl="1"/>
          <a:endParaRPr lang="ar-EG"/>
        </a:p>
      </dgm:t>
    </dgm:pt>
    <dgm:pt modelId="{08595A05-5E85-4C6C-8ED7-888DC72A0432}">
      <dgm:prSet/>
      <dgm:spPr/>
      <dgm:t>
        <a:bodyPr/>
        <a:lstStyle/>
        <a:p>
          <a:pPr rtl="1"/>
          <a:r>
            <a:rPr lang="ar-EG" dirty="0"/>
            <a:t>عندما تكون قيمة معامل ألفا ضعيفة ( أقل من 0.6 ) يجب تعديل أسئلة الاستبيان ، ولمعرفة الأسئلة التي سببت انخفاضا في قيمة معامل ألفا </a:t>
          </a:r>
          <a:r>
            <a:rPr lang="ar-EG" dirty="0" err="1"/>
            <a:t>كرونباخ</a:t>
          </a:r>
          <a:r>
            <a:rPr lang="ar-EG" dirty="0"/>
            <a:t> والتي يجب تعديلها نقوم باختيار اختبار </a:t>
          </a:r>
          <a:r>
            <a:rPr lang="en-US" dirty="0"/>
            <a:t>alpha</a:t>
          </a:r>
          <a:r>
            <a:rPr lang="ar-EG" dirty="0"/>
            <a:t>  ثم نضغط على زر </a:t>
          </a:r>
          <a:r>
            <a:rPr lang="en-US" dirty="0"/>
            <a:t> statistics</a:t>
          </a:r>
          <a:r>
            <a:rPr lang="ar-EG" dirty="0"/>
            <a:t> ، ستظهر نافذة نختار منها </a:t>
          </a:r>
          <a:r>
            <a:rPr lang="en-US" dirty="0"/>
            <a:t>Scale if item deleted</a:t>
          </a:r>
          <a:r>
            <a:rPr lang="ar-EG" dirty="0"/>
            <a:t> ، ثم بعد ذلك الضغط على كلمة </a:t>
          </a:r>
          <a:r>
            <a:rPr lang="en-US" dirty="0"/>
            <a:t>continue </a:t>
          </a:r>
          <a:r>
            <a:rPr lang="ar-EG" dirty="0"/>
            <a:t> ، ثم الضغط على زر </a:t>
          </a:r>
          <a:r>
            <a:rPr lang="en-US" dirty="0"/>
            <a:t>OK</a:t>
          </a:r>
          <a:endParaRPr lang="ar-EG" dirty="0"/>
        </a:p>
      </dgm:t>
    </dgm:pt>
    <dgm:pt modelId="{CF305B7F-65FB-440C-9734-CD68AAD696C6}" type="parTrans" cxnId="{50928963-3AE6-4860-8B57-6B7EBB1F63A2}">
      <dgm:prSet/>
      <dgm:spPr/>
      <dgm:t>
        <a:bodyPr/>
        <a:lstStyle/>
        <a:p>
          <a:pPr rtl="1"/>
          <a:endParaRPr lang="ar-EG"/>
        </a:p>
      </dgm:t>
    </dgm:pt>
    <dgm:pt modelId="{3999D050-2F11-4CFE-90FD-F0B2C7DED477}" type="sibTrans" cxnId="{50928963-3AE6-4860-8B57-6B7EBB1F63A2}">
      <dgm:prSet/>
      <dgm:spPr/>
      <dgm:t>
        <a:bodyPr/>
        <a:lstStyle/>
        <a:p>
          <a:pPr rtl="1"/>
          <a:endParaRPr lang="ar-EG"/>
        </a:p>
      </dgm:t>
    </dgm:pt>
    <dgm:pt modelId="{EC2EC0CE-861F-4611-836B-4F8EB23FE0DC}" type="pres">
      <dgm:prSet presAssocID="{A85E830F-BAE5-45F1-A324-50CAD65CBD7F}" presName="linear" presStyleCnt="0">
        <dgm:presLayoutVars>
          <dgm:animLvl val="lvl"/>
          <dgm:resizeHandles val="exact"/>
        </dgm:presLayoutVars>
      </dgm:prSet>
      <dgm:spPr/>
    </dgm:pt>
    <dgm:pt modelId="{89B4050B-00AD-4E1E-9A5E-1E71EA2B80EC}" type="pres">
      <dgm:prSet presAssocID="{4A5FA5CE-DC2F-47CA-B739-4A665CF3B2CA}" presName="parentText" presStyleLbl="node1" presStyleIdx="0" presStyleCnt="2" custScaleY="29820">
        <dgm:presLayoutVars>
          <dgm:chMax val="0"/>
          <dgm:bulletEnabled val="1"/>
        </dgm:presLayoutVars>
      </dgm:prSet>
      <dgm:spPr/>
    </dgm:pt>
    <dgm:pt modelId="{696FB88B-89A1-4E3A-B438-71D67AF1E6DB}" type="pres">
      <dgm:prSet presAssocID="{60C27C21-28C4-4E3C-B4FB-D5F21685CAF2}" presName="spacer" presStyleCnt="0"/>
      <dgm:spPr/>
    </dgm:pt>
    <dgm:pt modelId="{C8537178-FDEA-46D2-8C4C-3381F0F2A6C4}" type="pres">
      <dgm:prSet presAssocID="{08595A05-5E85-4C6C-8ED7-888DC72A0432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8DF7C32-7AE9-4785-A8ED-F42AC871FDA1}" type="presOf" srcId="{4A5FA5CE-DC2F-47CA-B739-4A665CF3B2CA}" destId="{89B4050B-00AD-4E1E-9A5E-1E71EA2B80EC}" srcOrd="0" destOrd="0" presId="urn:microsoft.com/office/officeart/2005/8/layout/vList2"/>
    <dgm:cxn modelId="{50928963-3AE6-4860-8B57-6B7EBB1F63A2}" srcId="{A85E830F-BAE5-45F1-A324-50CAD65CBD7F}" destId="{08595A05-5E85-4C6C-8ED7-888DC72A0432}" srcOrd="1" destOrd="0" parTransId="{CF305B7F-65FB-440C-9734-CD68AAD696C6}" sibTransId="{3999D050-2F11-4CFE-90FD-F0B2C7DED477}"/>
    <dgm:cxn modelId="{26611451-1623-4D04-991F-216429E184B9}" type="presOf" srcId="{08595A05-5E85-4C6C-8ED7-888DC72A0432}" destId="{C8537178-FDEA-46D2-8C4C-3381F0F2A6C4}" srcOrd="0" destOrd="0" presId="urn:microsoft.com/office/officeart/2005/8/layout/vList2"/>
    <dgm:cxn modelId="{523DFB79-D766-4842-A902-671BF5FC0B79}" srcId="{A85E830F-BAE5-45F1-A324-50CAD65CBD7F}" destId="{4A5FA5CE-DC2F-47CA-B739-4A665CF3B2CA}" srcOrd="0" destOrd="0" parTransId="{9E6386E8-6002-4A61-A3A0-825EBB9FCC51}" sibTransId="{60C27C21-28C4-4E3C-B4FB-D5F21685CAF2}"/>
    <dgm:cxn modelId="{35F559C6-87D7-4F73-B8FD-EE265A5A78F2}" type="presOf" srcId="{A85E830F-BAE5-45F1-A324-50CAD65CBD7F}" destId="{EC2EC0CE-861F-4611-836B-4F8EB23FE0DC}" srcOrd="0" destOrd="0" presId="urn:microsoft.com/office/officeart/2005/8/layout/vList2"/>
    <dgm:cxn modelId="{F4514166-A68C-4A2F-AEAA-A6E0D700CBF7}" type="presParOf" srcId="{EC2EC0CE-861F-4611-836B-4F8EB23FE0DC}" destId="{89B4050B-00AD-4E1E-9A5E-1E71EA2B80EC}" srcOrd="0" destOrd="0" presId="urn:microsoft.com/office/officeart/2005/8/layout/vList2"/>
    <dgm:cxn modelId="{3C376411-5725-4F9D-841C-C359DC49F003}" type="presParOf" srcId="{EC2EC0CE-861F-4611-836B-4F8EB23FE0DC}" destId="{696FB88B-89A1-4E3A-B438-71D67AF1E6DB}" srcOrd="1" destOrd="0" presId="urn:microsoft.com/office/officeart/2005/8/layout/vList2"/>
    <dgm:cxn modelId="{B1DF1BA0-8673-435F-93BC-17FC382AB42E}" type="presParOf" srcId="{EC2EC0CE-861F-4611-836B-4F8EB23FE0DC}" destId="{C8537178-FDEA-46D2-8C4C-3381F0F2A6C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D58B8C5-204F-4DCD-9BE6-43662EC3A69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pPr rtl="1"/>
          <a:endParaRPr lang="ar-EG"/>
        </a:p>
      </dgm:t>
    </dgm:pt>
    <dgm:pt modelId="{4EB6CA00-2907-400E-A5D9-9957EEC28547}">
      <dgm:prSet/>
      <dgm:spPr/>
      <dgm:t>
        <a:bodyPr/>
        <a:lstStyle/>
        <a:p>
          <a:pPr algn="just" rtl="1"/>
          <a:r>
            <a:rPr lang="ar-EG" dirty="0"/>
            <a:t>تشير الخلية </a:t>
          </a:r>
          <a:r>
            <a:rPr lang="en-US" dirty="0"/>
            <a:t>Guttman Split –Half Coefficient </a:t>
          </a:r>
          <a:r>
            <a:rPr lang="ar-EG" dirty="0"/>
            <a:t> إلى قيمة معامل التقسيم النصفي والذي يساوي 0.710 ،  مما يدل على ثبات الاستبيان .</a:t>
          </a:r>
        </a:p>
      </dgm:t>
    </dgm:pt>
    <dgm:pt modelId="{794A0885-20F4-40F4-923E-26753425305C}" type="parTrans" cxnId="{5D8A05BF-473C-4FDC-87AD-3E6DE15F69EF}">
      <dgm:prSet/>
      <dgm:spPr/>
      <dgm:t>
        <a:bodyPr/>
        <a:lstStyle/>
        <a:p>
          <a:pPr rtl="1"/>
          <a:endParaRPr lang="ar-EG"/>
        </a:p>
      </dgm:t>
    </dgm:pt>
    <dgm:pt modelId="{F89CDB7C-8C4E-4D2D-9EF0-46A19FB23B2B}" type="sibTrans" cxnId="{5D8A05BF-473C-4FDC-87AD-3E6DE15F69EF}">
      <dgm:prSet/>
      <dgm:spPr/>
      <dgm:t>
        <a:bodyPr/>
        <a:lstStyle/>
        <a:p>
          <a:pPr rtl="1"/>
          <a:endParaRPr lang="ar-EG"/>
        </a:p>
      </dgm:t>
    </dgm:pt>
    <dgm:pt modelId="{BE7E301B-803D-4FBC-971A-25D73A50561B}">
      <dgm:prSet/>
      <dgm:spPr/>
      <dgm:t>
        <a:bodyPr/>
        <a:lstStyle/>
        <a:p>
          <a:pPr algn="just" rtl="1"/>
          <a:r>
            <a:rPr lang="ar-EG" dirty="0"/>
            <a:t>بأخذ الجذر التربيعي لمعامل الثبات نحصل على معامل الصدق والذي يساوي 0.843 ويكون الاستبيان صادق أي أنه يمثل المجتمع المدروس تمثيلا دقيقا. </a:t>
          </a:r>
        </a:p>
      </dgm:t>
    </dgm:pt>
    <dgm:pt modelId="{82EA2268-8969-4F43-AADD-091505B21CE7}" type="parTrans" cxnId="{2DBBF2C5-5EC5-4A8F-B2F4-06C770355783}">
      <dgm:prSet/>
      <dgm:spPr/>
      <dgm:t>
        <a:bodyPr/>
        <a:lstStyle/>
        <a:p>
          <a:pPr rtl="1"/>
          <a:endParaRPr lang="ar-EG"/>
        </a:p>
      </dgm:t>
    </dgm:pt>
    <dgm:pt modelId="{04838E96-02BC-488A-BD64-292AEF7FD974}" type="sibTrans" cxnId="{2DBBF2C5-5EC5-4A8F-B2F4-06C770355783}">
      <dgm:prSet/>
      <dgm:spPr/>
      <dgm:t>
        <a:bodyPr/>
        <a:lstStyle/>
        <a:p>
          <a:pPr rtl="1"/>
          <a:endParaRPr lang="ar-EG"/>
        </a:p>
      </dgm:t>
    </dgm:pt>
    <dgm:pt modelId="{E9C90FAC-065C-4C45-9282-6EAF92874AE3}" type="pres">
      <dgm:prSet presAssocID="{8D58B8C5-204F-4DCD-9BE6-43662EC3A692}" presName="linear" presStyleCnt="0">
        <dgm:presLayoutVars>
          <dgm:animLvl val="lvl"/>
          <dgm:resizeHandles val="exact"/>
        </dgm:presLayoutVars>
      </dgm:prSet>
      <dgm:spPr/>
    </dgm:pt>
    <dgm:pt modelId="{806FCD25-9292-4B9A-AE69-6DD3EFBD4079}" type="pres">
      <dgm:prSet presAssocID="{4EB6CA00-2907-400E-A5D9-9957EEC2854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BC737B8-5F13-4A55-870C-BDFAEBCC9060}" type="pres">
      <dgm:prSet presAssocID="{F89CDB7C-8C4E-4D2D-9EF0-46A19FB23B2B}" presName="spacer" presStyleCnt="0"/>
      <dgm:spPr/>
    </dgm:pt>
    <dgm:pt modelId="{1BF4C75F-D210-47A9-8B3D-4D529108ABF7}" type="pres">
      <dgm:prSet presAssocID="{BE7E301B-803D-4FBC-971A-25D73A50561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6B4568E-44BA-44E8-A24C-09BA6CE29427}" type="presOf" srcId="{8D58B8C5-204F-4DCD-9BE6-43662EC3A692}" destId="{E9C90FAC-065C-4C45-9282-6EAF92874AE3}" srcOrd="0" destOrd="0" presId="urn:microsoft.com/office/officeart/2005/8/layout/vList2"/>
    <dgm:cxn modelId="{C28FDDAA-D837-452B-AAD3-D27B761E8170}" type="presOf" srcId="{4EB6CA00-2907-400E-A5D9-9957EEC28547}" destId="{806FCD25-9292-4B9A-AE69-6DD3EFBD4079}" srcOrd="0" destOrd="0" presId="urn:microsoft.com/office/officeart/2005/8/layout/vList2"/>
    <dgm:cxn modelId="{5D8A05BF-473C-4FDC-87AD-3E6DE15F69EF}" srcId="{8D58B8C5-204F-4DCD-9BE6-43662EC3A692}" destId="{4EB6CA00-2907-400E-A5D9-9957EEC28547}" srcOrd="0" destOrd="0" parTransId="{794A0885-20F4-40F4-923E-26753425305C}" sibTransId="{F89CDB7C-8C4E-4D2D-9EF0-46A19FB23B2B}"/>
    <dgm:cxn modelId="{2DBBF2C5-5EC5-4A8F-B2F4-06C770355783}" srcId="{8D58B8C5-204F-4DCD-9BE6-43662EC3A692}" destId="{BE7E301B-803D-4FBC-971A-25D73A50561B}" srcOrd="1" destOrd="0" parTransId="{82EA2268-8969-4F43-AADD-091505B21CE7}" sibTransId="{04838E96-02BC-488A-BD64-292AEF7FD974}"/>
    <dgm:cxn modelId="{D2A736D6-00DD-4809-8D56-B503D5D74AD3}" type="presOf" srcId="{BE7E301B-803D-4FBC-971A-25D73A50561B}" destId="{1BF4C75F-D210-47A9-8B3D-4D529108ABF7}" srcOrd="0" destOrd="0" presId="urn:microsoft.com/office/officeart/2005/8/layout/vList2"/>
    <dgm:cxn modelId="{18E54A8D-7538-49BC-8ABD-1AB116168C13}" type="presParOf" srcId="{E9C90FAC-065C-4C45-9282-6EAF92874AE3}" destId="{806FCD25-9292-4B9A-AE69-6DD3EFBD4079}" srcOrd="0" destOrd="0" presId="urn:microsoft.com/office/officeart/2005/8/layout/vList2"/>
    <dgm:cxn modelId="{4935AF4F-A462-4719-A8E6-B683209012D7}" type="presParOf" srcId="{E9C90FAC-065C-4C45-9282-6EAF92874AE3}" destId="{8BC737B8-5F13-4A55-870C-BDFAEBCC9060}" srcOrd="1" destOrd="0" presId="urn:microsoft.com/office/officeart/2005/8/layout/vList2"/>
    <dgm:cxn modelId="{959A3C48-AEA4-4739-A61C-9926076FB7CE}" type="presParOf" srcId="{E9C90FAC-065C-4C45-9282-6EAF92874AE3}" destId="{1BF4C75F-D210-47A9-8B3D-4D529108ABF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dirty="0"/>
            <a:t>ما هي المقابلة 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تفاعل</a:t>
          </a:r>
          <a:r>
            <a:rPr lang="ar-EG" baseline="0" dirty="0"/>
            <a:t> لفظي يتم بين شخصين في موقف مواجهة ، حيث يحاول أحدهم وهو القائم بالمقابلة أن يستثير بعض المعلومات أو التعبيرات لدى المبحوث والتي تدور حول آرائه ومعتقداته.  </a:t>
          </a:r>
          <a:endParaRPr lang="ar-EG" dirty="0"/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مقابلات مهيكلة</a:t>
          </a:r>
        </a:p>
        <a:p>
          <a:pPr rtl="1"/>
          <a:r>
            <a:rPr lang="en-US" dirty="0"/>
            <a:t>Structured Interviews</a:t>
          </a:r>
          <a:r>
            <a:rPr lang="ar-EG" dirty="0"/>
            <a:t>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تتم بناء على قائمة محددة من الأسئلة المكتوبة. 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6EDBD35-03C7-47D9-B30C-6B13EC6389C1}">
      <dgm:prSet phldrT="[نص]"/>
      <dgm:spPr/>
      <dgm:t>
        <a:bodyPr/>
        <a:lstStyle/>
        <a:p>
          <a:pPr algn="just" rtl="1"/>
          <a:r>
            <a:rPr lang="ar-EG" dirty="0"/>
            <a:t>يمكن استخدام الصور والرسوم في بعض الأحيان  ( بحوث التسويق للتعبير عن المشاعر والأفكار بأسلوب واضح . </a:t>
          </a:r>
        </a:p>
      </dgm:t>
    </dgm:pt>
    <dgm:pt modelId="{D310E0B0-9865-4B24-B55C-CB64A0208CBB}" type="parTrans" cxnId="{2C5F8966-94CD-4373-9238-8BF8E4F025AE}">
      <dgm:prSet/>
      <dgm:spPr/>
      <dgm:t>
        <a:bodyPr/>
        <a:lstStyle/>
        <a:p>
          <a:pPr rtl="1"/>
          <a:endParaRPr lang="ar-EG"/>
        </a:p>
      </dgm:t>
    </dgm:pt>
    <dgm:pt modelId="{9001AC09-8904-4665-9C3B-E84F7C608491}" type="sibTrans" cxnId="{2C5F8966-94CD-4373-9238-8BF8E4F025AE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مقابلات غير مهيكلة </a:t>
          </a:r>
        </a:p>
        <a:p>
          <a:pPr rtl="1"/>
          <a:r>
            <a:rPr lang="en-US" dirty="0"/>
            <a:t>Unstructured Interviews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لا تعتمد على خطة متسلسلة من الأسئلة 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7356416A-332F-4EF0-9FC0-1DC2316142EE}">
      <dgm:prSet phldrT="[نص]"/>
      <dgm:spPr/>
      <dgm:t>
        <a:bodyPr/>
        <a:lstStyle/>
        <a:p>
          <a:pPr algn="just" rtl="1"/>
          <a:r>
            <a:rPr lang="ar-EG" dirty="0"/>
            <a:t>تهدف إلى استطلاع بعض القضايا التمهيدية لتحديد متغيرات الدراسة </a:t>
          </a:r>
        </a:p>
      </dgm:t>
    </dgm:pt>
    <dgm:pt modelId="{6D31C90A-4871-498B-A42D-E38B2D80697A}" type="parTrans" cxnId="{B0BD536D-7051-42C2-83DB-00D556CE74F2}">
      <dgm:prSet/>
      <dgm:spPr/>
      <dgm:t>
        <a:bodyPr/>
        <a:lstStyle/>
        <a:p>
          <a:pPr rtl="1"/>
          <a:endParaRPr lang="ar-EG"/>
        </a:p>
      </dgm:t>
    </dgm:pt>
    <dgm:pt modelId="{A6C85506-AC43-430D-AFC4-45A6B75C9226}" type="sibTrans" cxnId="{B0BD536D-7051-42C2-83DB-00D556CE74F2}">
      <dgm:prSet/>
      <dgm:spPr/>
      <dgm:t>
        <a:bodyPr/>
        <a:lstStyle/>
        <a:p>
          <a:pPr rtl="1"/>
          <a:endParaRPr lang="ar-EG"/>
        </a:p>
      </dgm:t>
    </dgm:pt>
    <dgm:pt modelId="{E04DB4ED-1553-4E0A-8056-FFEACA5F5673}">
      <dgm:prSet phldrT="[نص]"/>
      <dgm:spPr/>
      <dgm:t>
        <a:bodyPr/>
        <a:lstStyle/>
        <a:p>
          <a:pPr algn="just" rtl="1"/>
          <a:r>
            <a:rPr lang="ar-EG" dirty="0"/>
            <a:t>يمكن توجيه أسئلة مفتوحة وإتباعه بسؤال آخر للوصول إلى فكرة جيدة عن متغيرات الدراسة . </a:t>
          </a:r>
        </a:p>
      </dgm:t>
    </dgm:pt>
    <dgm:pt modelId="{84E0CC60-D70E-463B-9BAE-4AB9315DBEB7}" type="parTrans" cxnId="{E091EE3E-24CC-4213-BDBF-BBB5F4F8B897}">
      <dgm:prSet/>
      <dgm:spPr/>
      <dgm:t>
        <a:bodyPr/>
        <a:lstStyle/>
        <a:p>
          <a:pPr rtl="1"/>
          <a:endParaRPr lang="ar-EG"/>
        </a:p>
      </dgm:t>
    </dgm:pt>
    <dgm:pt modelId="{4D8DF41F-3A46-47C3-8E24-0AE282A6BD59}" type="sibTrans" cxnId="{E091EE3E-24CC-4213-BDBF-BBB5F4F8B897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E091EE3E-24CC-4213-BDBF-BBB5F4F8B897}" srcId="{236779CA-E60C-4542-9F99-C7213B9DD868}" destId="{E04DB4ED-1553-4E0A-8056-FFEACA5F5673}" srcOrd="2" destOrd="0" parTransId="{84E0CC60-D70E-463B-9BAE-4AB9315DBEB7}" sibTransId="{4D8DF41F-3A46-47C3-8E24-0AE282A6BD59}"/>
    <dgm:cxn modelId="{2C5F8966-94CD-4373-9238-8BF8E4F025AE}" srcId="{C035AAAF-6D21-433C-9610-5813916ADDFC}" destId="{B6EDBD35-03C7-47D9-B30C-6B13EC6389C1}" srcOrd="1" destOrd="0" parTransId="{D310E0B0-9865-4B24-B55C-CB64A0208CBB}" sibTransId="{9001AC09-8904-4665-9C3B-E84F7C608491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E659C86B-7EC0-42D0-AB37-0F87D1707D5E}" type="presOf" srcId="{7356416A-332F-4EF0-9FC0-1DC2316142EE}" destId="{9DB41128-4959-44E5-871C-85A3634FEA41}" srcOrd="0" destOrd="1" presId="urn:microsoft.com/office/officeart/2005/8/layout/hList1"/>
    <dgm:cxn modelId="{B0BD536D-7051-42C2-83DB-00D556CE74F2}" srcId="{236779CA-E60C-4542-9F99-C7213B9DD868}" destId="{7356416A-332F-4EF0-9FC0-1DC2316142EE}" srcOrd="1" destOrd="0" parTransId="{6D31C90A-4871-498B-A42D-E38B2D80697A}" sibTransId="{A6C85506-AC43-430D-AFC4-45A6B75C9226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6E964CB6-DE2E-4FB7-9C4A-6AFED45F7A66}" type="presOf" srcId="{E04DB4ED-1553-4E0A-8056-FFEACA5F5673}" destId="{9DB41128-4959-44E5-871C-85A3634FEA41}" srcOrd="0" destOrd="2" presId="urn:microsoft.com/office/officeart/2005/8/layout/hList1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7C4825DB-9154-4FD9-B617-0AF74A63C67A}" type="presOf" srcId="{B6EDBD35-03C7-47D9-B30C-6B13EC6389C1}" destId="{C7AC33D1-3847-4CB1-AB73-7D3EB4BF7E40}" srcOrd="0" destOrd="1" presId="urn:microsoft.com/office/officeart/2005/8/layout/hList1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47B0CC3-1961-4EE6-9E22-9584DEFF4131}" type="pres">
      <dgm:prSet presAssocID="{6FEBE1A4-9AE3-42A3-A184-4FC3ABC91025}" presName="Name0" presStyleCnt="0">
        <dgm:presLayoutVars>
          <dgm:dir val="rev"/>
          <dgm:animLvl val="lvl"/>
          <dgm:resizeHandles val="exact"/>
        </dgm:presLayoutVars>
      </dgm:prSet>
      <dgm:spPr/>
    </dgm:pt>
  </dgm:ptLst>
  <dgm:cxnLst>
    <dgm:cxn modelId="{0D02912D-2B1E-4147-9D7A-B9AE3881D81B}" type="presOf" srcId="{6FEBE1A4-9AE3-42A3-A184-4FC3ABC91025}" destId="{247B0CC3-1961-4EE6-9E22-9584DEFF413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B892FD7-F2DA-4262-8517-FAC9E2EBB6E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65E3B7-C16E-4C12-B78D-232C698B6BCE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الثبات : </a:t>
          </a:r>
          <a:r>
            <a:rPr lang="ar-EG" sz="2800" dirty="0"/>
            <a:t>إذا أخفق الشخص الذي أجرى المقابلة  في التعرف على أو قلل أهمية حادثة هامة خلال حدوث المقابلة .</a:t>
          </a:r>
        </a:p>
      </dgm:t>
    </dgm:pt>
    <dgm:pt modelId="{537B7B1F-6729-4290-A590-150E3C405814}" type="parTrans" cxnId="{EAB48F9A-8D4C-45E2-AE6C-1BA1F60879E1}">
      <dgm:prSet/>
      <dgm:spPr/>
      <dgm:t>
        <a:bodyPr/>
        <a:lstStyle/>
        <a:p>
          <a:pPr rtl="1"/>
          <a:endParaRPr lang="ar-EG"/>
        </a:p>
      </dgm:t>
    </dgm:pt>
    <dgm:pt modelId="{563F3A87-DDF7-467C-AC7E-47B026E56867}" type="sibTrans" cxnId="{EAB48F9A-8D4C-45E2-AE6C-1BA1F60879E1}">
      <dgm:prSet/>
      <dgm:spPr/>
      <dgm:t>
        <a:bodyPr/>
        <a:lstStyle/>
        <a:p>
          <a:pPr rtl="1"/>
          <a:endParaRPr lang="ar-EG"/>
        </a:p>
      </dgm:t>
    </dgm:pt>
    <dgm:pt modelId="{C1235F36-3E4B-47FF-A035-22DD3A4C9A0A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الحذف : </a:t>
          </a:r>
          <a:r>
            <a:rPr lang="ar-EG" sz="2800" dirty="0"/>
            <a:t>إذا حذف الباحث حقيقة جوهرية ، أو تجربة ما ذكرها المستجوب</a:t>
          </a:r>
          <a:r>
            <a:rPr lang="ar-EG" sz="500" dirty="0"/>
            <a:t>. </a:t>
          </a:r>
        </a:p>
      </dgm:t>
    </dgm:pt>
    <dgm:pt modelId="{FC27F47F-75CC-45C2-A64F-28ACAF35B7C7}" type="parTrans" cxnId="{B1386A7C-4F06-4446-B7C2-DD0D143AB42C}">
      <dgm:prSet/>
      <dgm:spPr/>
      <dgm:t>
        <a:bodyPr/>
        <a:lstStyle/>
        <a:p>
          <a:pPr rtl="1"/>
          <a:endParaRPr lang="ar-EG"/>
        </a:p>
      </dgm:t>
    </dgm:pt>
    <dgm:pt modelId="{BDF907F6-1068-490B-9F0A-62129FBFA7E9}" type="sibTrans" cxnId="{B1386A7C-4F06-4446-B7C2-DD0D143AB42C}">
      <dgm:prSet/>
      <dgm:spPr/>
      <dgm:t>
        <a:bodyPr/>
        <a:lstStyle/>
        <a:p>
          <a:pPr rtl="1"/>
          <a:endParaRPr lang="ar-EG"/>
        </a:p>
      </dgm:t>
    </dgm:pt>
    <dgm:pt modelId="{2120FDC1-C1AB-4507-92B8-483701A57123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الإضافة: </a:t>
          </a:r>
          <a:r>
            <a:rPr lang="ar-EG" sz="2800" dirty="0"/>
            <a:t>إذا ضخم الباحث أو طور إجابة الشخص الذي قابله بعبارات لم يذكرها</a:t>
          </a:r>
        </a:p>
      </dgm:t>
    </dgm:pt>
    <dgm:pt modelId="{C4BBF1D6-ECBA-4E21-8721-335FBC7DEB7D}" type="parTrans" cxnId="{02960EDB-861A-4EDF-A413-F98AF466890C}">
      <dgm:prSet/>
      <dgm:spPr/>
      <dgm:t>
        <a:bodyPr/>
        <a:lstStyle/>
        <a:p>
          <a:pPr rtl="1"/>
          <a:endParaRPr lang="ar-EG"/>
        </a:p>
      </dgm:t>
    </dgm:pt>
    <dgm:pt modelId="{EC11CF29-4854-4AE4-B451-D4824AC97891}" type="sibTrans" cxnId="{02960EDB-861A-4EDF-A413-F98AF466890C}">
      <dgm:prSet/>
      <dgm:spPr/>
      <dgm:t>
        <a:bodyPr/>
        <a:lstStyle/>
        <a:p>
          <a:pPr rtl="1"/>
          <a:endParaRPr lang="ar-EG"/>
        </a:p>
      </dgm:t>
    </dgm:pt>
    <dgm:pt modelId="{C187DB53-D5CA-416B-BEB2-E13CC77D1E2F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الاستبدال: </a:t>
          </a:r>
          <a:r>
            <a:rPr lang="ar-EG" sz="2800" dirty="0"/>
            <a:t>إذا نسى الباحث كلمات  الشخص الذي قابله واستبدلها بكلمات أخرى لها دلالات مغايرة لما قصده المستجيب</a:t>
          </a:r>
          <a:r>
            <a:rPr lang="ar-EG" sz="500" dirty="0"/>
            <a:t>.</a:t>
          </a:r>
        </a:p>
      </dgm:t>
    </dgm:pt>
    <dgm:pt modelId="{89B698C3-6B0F-4190-9910-C9C4B0EB9287}" type="parTrans" cxnId="{B63F8E4E-B50D-45C5-BA33-C3D213B555EF}">
      <dgm:prSet/>
      <dgm:spPr/>
      <dgm:t>
        <a:bodyPr/>
        <a:lstStyle/>
        <a:p>
          <a:pPr rtl="1"/>
          <a:endParaRPr lang="ar-EG"/>
        </a:p>
      </dgm:t>
    </dgm:pt>
    <dgm:pt modelId="{BDBF7822-8CE7-4894-93F0-6ADBA32625F4}" type="sibTrans" cxnId="{B63F8E4E-B50D-45C5-BA33-C3D213B555EF}">
      <dgm:prSet/>
      <dgm:spPr/>
      <dgm:t>
        <a:bodyPr/>
        <a:lstStyle/>
        <a:p>
          <a:pPr rtl="1"/>
          <a:endParaRPr lang="ar-EG"/>
        </a:p>
      </dgm:t>
    </dgm:pt>
    <dgm:pt modelId="{0B95D987-8D45-46AB-A5AC-BADAFCFB5EEC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التبديل : </a:t>
          </a:r>
          <a:r>
            <a:rPr lang="ar-EG" sz="2800" dirty="0"/>
            <a:t>إذا لم يتذكر الباحث تسلسل الأحداث أو ارتباط الحقائق بعضها ببعض وقام بتغيير تسلسل الأحداث الحقيقي. </a:t>
          </a:r>
        </a:p>
      </dgm:t>
    </dgm:pt>
    <dgm:pt modelId="{87ACFED7-882D-4ED6-BF2E-A1E99E9FD16F}" type="parTrans" cxnId="{D20C0BD7-ADCB-4318-9E60-6D2B287D729D}">
      <dgm:prSet/>
      <dgm:spPr/>
      <dgm:t>
        <a:bodyPr/>
        <a:lstStyle/>
        <a:p>
          <a:pPr rtl="1"/>
          <a:endParaRPr lang="ar-EG"/>
        </a:p>
      </dgm:t>
    </dgm:pt>
    <dgm:pt modelId="{3F389E96-EDB6-416A-94E4-0A92B8F879F7}" type="sibTrans" cxnId="{D20C0BD7-ADCB-4318-9E60-6D2B287D729D}">
      <dgm:prSet/>
      <dgm:spPr/>
      <dgm:t>
        <a:bodyPr/>
        <a:lstStyle/>
        <a:p>
          <a:pPr rtl="1"/>
          <a:endParaRPr lang="ar-EG"/>
        </a:p>
      </dgm:t>
    </dgm:pt>
    <dgm:pt modelId="{EB67FD36-F9E0-4561-BF65-C2AC24AE46DC}" type="pres">
      <dgm:prSet presAssocID="{EB892FD7-F2DA-4262-8517-FAC9E2EBB6E2}" presName="linear" presStyleCnt="0">
        <dgm:presLayoutVars>
          <dgm:animLvl val="lvl"/>
          <dgm:resizeHandles val="exact"/>
        </dgm:presLayoutVars>
      </dgm:prSet>
      <dgm:spPr/>
    </dgm:pt>
    <dgm:pt modelId="{86ECE062-EE27-4F9C-8F81-E180199AF6F2}" type="pres">
      <dgm:prSet presAssocID="{C765E3B7-C16E-4C12-B78D-232C698B6BC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49B6C50-6452-42AE-AA5B-8F17AB4E7CD3}" type="pres">
      <dgm:prSet presAssocID="{563F3A87-DDF7-467C-AC7E-47B026E56867}" presName="spacer" presStyleCnt="0"/>
      <dgm:spPr/>
    </dgm:pt>
    <dgm:pt modelId="{A1182A62-D061-42E5-93B3-6ADE26C5E483}" type="pres">
      <dgm:prSet presAssocID="{C1235F36-3E4B-47FF-A035-22DD3A4C9A0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F2501FB-071B-4C2B-8A7F-9A415B421796}" type="pres">
      <dgm:prSet presAssocID="{BDF907F6-1068-490B-9F0A-62129FBFA7E9}" presName="spacer" presStyleCnt="0"/>
      <dgm:spPr/>
    </dgm:pt>
    <dgm:pt modelId="{C2A9452B-EA33-4ED0-8594-6C979B5296D5}" type="pres">
      <dgm:prSet presAssocID="{2120FDC1-C1AB-4507-92B8-483701A5712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5D6EA55-B251-4170-8B5C-B04C5DCA4A73}" type="pres">
      <dgm:prSet presAssocID="{EC11CF29-4854-4AE4-B451-D4824AC97891}" presName="spacer" presStyleCnt="0"/>
      <dgm:spPr/>
    </dgm:pt>
    <dgm:pt modelId="{20B2B9F0-B54D-46C8-A99A-059675BB6FEB}" type="pres">
      <dgm:prSet presAssocID="{C187DB53-D5CA-416B-BEB2-E13CC77D1E2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796EC23-713E-4133-BB71-C20645BA1BD3}" type="pres">
      <dgm:prSet presAssocID="{BDBF7822-8CE7-4894-93F0-6ADBA32625F4}" presName="spacer" presStyleCnt="0"/>
      <dgm:spPr/>
    </dgm:pt>
    <dgm:pt modelId="{8154CC1F-31BD-4157-A734-4DB804FC90F9}" type="pres">
      <dgm:prSet presAssocID="{0B95D987-8D45-46AB-A5AC-BADAFCFB5EE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E3DCE1D-09FD-405F-9319-564EB0B99D09}" type="presOf" srcId="{C1235F36-3E4B-47FF-A035-22DD3A4C9A0A}" destId="{A1182A62-D061-42E5-93B3-6ADE26C5E483}" srcOrd="0" destOrd="0" presId="urn:microsoft.com/office/officeart/2005/8/layout/vList2"/>
    <dgm:cxn modelId="{66C86327-68AE-48E5-B8D1-7394D7C5CDE7}" type="presOf" srcId="{C187DB53-D5CA-416B-BEB2-E13CC77D1E2F}" destId="{20B2B9F0-B54D-46C8-A99A-059675BB6FEB}" srcOrd="0" destOrd="0" presId="urn:microsoft.com/office/officeart/2005/8/layout/vList2"/>
    <dgm:cxn modelId="{B63F8E4E-B50D-45C5-BA33-C3D213B555EF}" srcId="{EB892FD7-F2DA-4262-8517-FAC9E2EBB6E2}" destId="{C187DB53-D5CA-416B-BEB2-E13CC77D1E2F}" srcOrd="3" destOrd="0" parTransId="{89B698C3-6B0F-4190-9910-C9C4B0EB9287}" sibTransId="{BDBF7822-8CE7-4894-93F0-6ADBA32625F4}"/>
    <dgm:cxn modelId="{1F281054-F720-40AD-BAD5-3BFCB79698CE}" type="presOf" srcId="{0B95D987-8D45-46AB-A5AC-BADAFCFB5EEC}" destId="{8154CC1F-31BD-4157-A734-4DB804FC90F9}" srcOrd="0" destOrd="0" presId="urn:microsoft.com/office/officeart/2005/8/layout/vList2"/>
    <dgm:cxn modelId="{B1386A7C-4F06-4446-B7C2-DD0D143AB42C}" srcId="{EB892FD7-F2DA-4262-8517-FAC9E2EBB6E2}" destId="{C1235F36-3E4B-47FF-A035-22DD3A4C9A0A}" srcOrd="1" destOrd="0" parTransId="{FC27F47F-75CC-45C2-A64F-28ACAF35B7C7}" sibTransId="{BDF907F6-1068-490B-9F0A-62129FBFA7E9}"/>
    <dgm:cxn modelId="{EAB48F9A-8D4C-45E2-AE6C-1BA1F60879E1}" srcId="{EB892FD7-F2DA-4262-8517-FAC9E2EBB6E2}" destId="{C765E3B7-C16E-4C12-B78D-232C698B6BCE}" srcOrd="0" destOrd="0" parTransId="{537B7B1F-6729-4290-A590-150E3C405814}" sibTransId="{563F3A87-DDF7-467C-AC7E-47B026E56867}"/>
    <dgm:cxn modelId="{072D45A0-51F5-41C1-B80B-C86FC5B28989}" type="presOf" srcId="{EB892FD7-F2DA-4262-8517-FAC9E2EBB6E2}" destId="{EB67FD36-F9E0-4561-BF65-C2AC24AE46DC}" srcOrd="0" destOrd="0" presId="urn:microsoft.com/office/officeart/2005/8/layout/vList2"/>
    <dgm:cxn modelId="{4CCFC3B6-F307-4FC4-9AE8-FE3B771DE44D}" type="presOf" srcId="{2120FDC1-C1AB-4507-92B8-483701A57123}" destId="{C2A9452B-EA33-4ED0-8594-6C979B5296D5}" srcOrd="0" destOrd="0" presId="urn:microsoft.com/office/officeart/2005/8/layout/vList2"/>
    <dgm:cxn modelId="{D20C0BD7-ADCB-4318-9E60-6D2B287D729D}" srcId="{EB892FD7-F2DA-4262-8517-FAC9E2EBB6E2}" destId="{0B95D987-8D45-46AB-A5AC-BADAFCFB5EEC}" srcOrd="4" destOrd="0" parTransId="{87ACFED7-882D-4ED6-BF2E-A1E99E9FD16F}" sibTransId="{3F389E96-EDB6-416A-94E4-0A92B8F879F7}"/>
    <dgm:cxn modelId="{02960EDB-861A-4EDF-A413-F98AF466890C}" srcId="{EB892FD7-F2DA-4262-8517-FAC9E2EBB6E2}" destId="{2120FDC1-C1AB-4507-92B8-483701A57123}" srcOrd="2" destOrd="0" parTransId="{C4BBF1D6-ECBA-4E21-8721-335FBC7DEB7D}" sibTransId="{EC11CF29-4854-4AE4-B451-D4824AC97891}"/>
    <dgm:cxn modelId="{A16E35F3-78C2-49D8-8DAF-451C758B62A8}" type="presOf" srcId="{C765E3B7-C16E-4C12-B78D-232C698B6BCE}" destId="{86ECE062-EE27-4F9C-8F81-E180199AF6F2}" srcOrd="0" destOrd="0" presId="urn:microsoft.com/office/officeart/2005/8/layout/vList2"/>
    <dgm:cxn modelId="{42F471B7-0467-4435-B6C1-C4E87DDC9CA9}" type="presParOf" srcId="{EB67FD36-F9E0-4561-BF65-C2AC24AE46DC}" destId="{86ECE062-EE27-4F9C-8F81-E180199AF6F2}" srcOrd="0" destOrd="0" presId="urn:microsoft.com/office/officeart/2005/8/layout/vList2"/>
    <dgm:cxn modelId="{2B684E2B-E560-40D7-B17F-5DE1DCFB7FEC}" type="presParOf" srcId="{EB67FD36-F9E0-4561-BF65-C2AC24AE46DC}" destId="{E49B6C50-6452-42AE-AA5B-8F17AB4E7CD3}" srcOrd="1" destOrd="0" presId="urn:microsoft.com/office/officeart/2005/8/layout/vList2"/>
    <dgm:cxn modelId="{CE1B19B5-8770-4E20-AD46-BA12AABB9C91}" type="presParOf" srcId="{EB67FD36-F9E0-4561-BF65-C2AC24AE46DC}" destId="{A1182A62-D061-42E5-93B3-6ADE26C5E483}" srcOrd="2" destOrd="0" presId="urn:microsoft.com/office/officeart/2005/8/layout/vList2"/>
    <dgm:cxn modelId="{F2B4817B-D7A9-4DF3-84FC-5FCB262E9E5A}" type="presParOf" srcId="{EB67FD36-F9E0-4561-BF65-C2AC24AE46DC}" destId="{EF2501FB-071B-4C2B-8A7F-9A415B421796}" srcOrd="3" destOrd="0" presId="urn:microsoft.com/office/officeart/2005/8/layout/vList2"/>
    <dgm:cxn modelId="{059A15D4-9163-4EC6-9E07-29BBE47EF387}" type="presParOf" srcId="{EB67FD36-F9E0-4561-BF65-C2AC24AE46DC}" destId="{C2A9452B-EA33-4ED0-8594-6C979B5296D5}" srcOrd="4" destOrd="0" presId="urn:microsoft.com/office/officeart/2005/8/layout/vList2"/>
    <dgm:cxn modelId="{0757BC2A-36E9-4D26-8CCD-D182B15214F4}" type="presParOf" srcId="{EB67FD36-F9E0-4561-BF65-C2AC24AE46DC}" destId="{55D6EA55-B251-4170-8B5C-B04C5DCA4A73}" srcOrd="5" destOrd="0" presId="urn:microsoft.com/office/officeart/2005/8/layout/vList2"/>
    <dgm:cxn modelId="{ABA10F92-4570-49DB-9E0B-5AD7CBAD7569}" type="presParOf" srcId="{EB67FD36-F9E0-4561-BF65-C2AC24AE46DC}" destId="{20B2B9F0-B54D-46C8-A99A-059675BB6FEB}" srcOrd="6" destOrd="0" presId="urn:microsoft.com/office/officeart/2005/8/layout/vList2"/>
    <dgm:cxn modelId="{FF419739-61A7-4150-8A3D-A044F78D3358}" type="presParOf" srcId="{EB67FD36-F9E0-4561-BF65-C2AC24AE46DC}" destId="{A796EC23-713E-4133-BB71-C20645BA1BD3}" srcOrd="7" destOrd="0" presId="urn:microsoft.com/office/officeart/2005/8/layout/vList2"/>
    <dgm:cxn modelId="{5FF4590A-CC8A-452D-928F-A4BA83A2E8FC}" type="presParOf" srcId="{EB67FD36-F9E0-4561-BF65-C2AC24AE46DC}" destId="{8154CC1F-31BD-4157-A734-4DB804FC90F9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ما هي الملاحظة؟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/>
      <dgm:t>
        <a:bodyPr/>
        <a:lstStyle/>
        <a:p>
          <a:pPr algn="just" rtl="1"/>
          <a:r>
            <a:rPr lang="ar-EG" dirty="0"/>
            <a:t> مشاهدة ( مراقبة) الظواهر من قبل الباحث . وقد يراقب الباحث ظواهر يستطيع التأثير فيها كالتجارب في المختبرات ، أو ظواهر لا يستطيع التأثير فيها مثل علوم الفلك.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المنتظمة </a:t>
          </a:r>
        </a:p>
        <a:p>
          <a:pPr rtl="1"/>
          <a:r>
            <a:rPr lang="en-US" dirty="0"/>
            <a:t>Systematic Observation</a:t>
          </a:r>
          <a:endParaRPr lang="ar-EG" dirty="0"/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rtl="1"/>
          <a:r>
            <a:rPr lang="ar-EG" dirty="0"/>
            <a:t>تسمى بالملاحظة المنتظمة ( يتم تحديد ظروف الملاحظة من حيث الزمان والمكان)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البسيطة</a:t>
          </a:r>
        </a:p>
        <a:p>
          <a:pPr rtl="1"/>
          <a:r>
            <a:rPr lang="en-US" dirty="0"/>
            <a:t>Simple Observation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rtl="1"/>
          <a:r>
            <a:rPr lang="ar-EG" dirty="0"/>
            <a:t>تسمى  بالملاحظة غير المخططة  ( تحدث طبيعيا دون إعداد مسبق ).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B6B5049D-1902-4E61-B3F9-4A37A18A1817}">
      <dgm:prSet phldrT="[نص]"/>
      <dgm:spPr/>
      <dgm:t>
        <a:bodyPr/>
        <a:lstStyle/>
        <a:p>
          <a:pPr rtl="1"/>
          <a:endParaRPr lang="ar-EG" dirty="0"/>
        </a:p>
      </dgm:t>
    </dgm:pt>
    <dgm:pt modelId="{496FA69C-92DA-47FA-854C-4C25B4C2823D}" type="parTrans" cxnId="{75074F5D-AEB0-48BF-8C1E-FEC208AF747A}">
      <dgm:prSet/>
      <dgm:spPr/>
      <dgm:t>
        <a:bodyPr/>
        <a:lstStyle/>
        <a:p>
          <a:pPr rtl="1"/>
          <a:endParaRPr lang="ar-EG"/>
        </a:p>
      </dgm:t>
    </dgm:pt>
    <dgm:pt modelId="{64E66C08-E058-4CFA-AC4F-CE0034D9794E}" type="sibTrans" cxnId="{75074F5D-AEB0-48BF-8C1E-FEC208AF747A}">
      <dgm:prSet/>
      <dgm:spPr/>
      <dgm:t>
        <a:bodyPr/>
        <a:lstStyle/>
        <a:p>
          <a:pPr rtl="1"/>
          <a:endParaRPr lang="ar-EG"/>
        </a:p>
      </dgm:t>
    </dgm:pt>
    <dgm:pt modelId="{F38E4404-C43B-4E1D-8241-BF89E681398D}">
      <dgm:prSet phldrT="[نص]"/>
      <dgm:spPr/>
      <dgm:t>
        <a:bodyPr/>
        <a:lstStyle/>
        <a:p>
          <a:pPr rtl="1"/>
          <a:endParaRPr lang="ar-EG" dirty="0"/>
        </a:p>
      </dgm:t>
    </dgm:pt>
    <dgm:pt modelId="{F459D586-C17A-4487-B7D7-CAA11C8C9F5A}" type="parTrans" cxnId="{D8261883-D2C1-4FAB-BE69-C83FD7836D56}">
      <dgm:prSet/>
      <dgm:spPr/>
      <dgm:t>
        <a:bodyPr/>
        <a:lstStyle/>
        <a:p>
          <a:pPr rtl="1"/>
          <a:endParaRPr lang="ar-EG"/>
        </a:p>
      </dgm:t>
    </dgm:pt>
    <dgm:pt modelId="{66EDD309-75B8-4BE7-BD11-E878DCF771C3}" type="sibTrans" cxnId="{D8261883-D2C1-4FAB-BE69-C83FD7836D56}">
      <dgm:prSet/>
      <dgm:spPr/>
      <dgm:t>
        <a:bodyPr/>
        <a:lstStyle/>
        <a:p>
          <a:pPr rtl="1"/>
          <a:endParaRPr lang="ar-EG"/>
        </a:p>
      </dgm:t>
    </dgm:pt>
    <dgm:pt modelId="{9BD23457-C402-4E65-8891-D95A284697E6}">
      <dgm:prSet phldrT="[نص]"/>
      <dgm:spPr/>
      <dgm:t>
        <a:bodyPr/>
        <a:lstStyle/>
        <a:p>
          <a:pPr rtl="1"/>
          <a:r>
            <a:rPr lang="ar-EG" dirty="0"/>
            <a:t>تهدف هذه الملاحظة إلى جمع بيانات دقيقة عن الظاهرة موضوع البحث لاختبار الفرضيات . </a:t>
          </a:r>
        </a:p>
      </dgm:t>
    </dgm:pt>
    <dgm:pt modelId="{B313CA0F-A505-4063-B401-27185C117A6B}" type="parTrans" cxnId="{BFE60280-541E-40F6-B580-13562BDB0158}">
      <dgm:prSet/>
      <dgm:spPr/>
      <dgm:t>
        <a:bodyPr/>
        <a:lstStyle/>
        <a:p>
          <a:pPr rtl="1"/>
          <a:endParaRPr lang="ar-EG"/>
        </a:p>
      </dgm:t>
    </dgm:pt>
    <dgm:pt modelId="{396CD28D-CCD1-4BB4-9D08-4079276B1059}" type="sibTrans" cxnId="{BFE60280-541E-40F6-B580-13562BDB0158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75074F5D-AEB0-48BF-8C1E-FEC208AF747A}" srcId="{236779CA-E60C-4542-9F99-C7213B9DD868}" destId="{B6B5049D-1902-4E61-B3F9-4A37A18A1817}" srcOrd="2" destOrd="0" parTransId="{496FA69C-92DA-47FA-854C-4C25B4C2823D}" sibTransId="{64E66C08-E058-4CFA-AC4F-CE0034D9794E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FE798C57-61D0-4878-BC1C-9CE7C527F533}" type="presOf" srcId="{B6B5049D-1902-4E61-B3F9-4A37A18A1817}" destId="{9DB41128-4959-44E5-871C-85A3634FEA41}" srcOrd="0" destOrd="2" presId="urn:microsoft.com/office/officeart/2005/8/layout/hList1"/>
    <dgm:cxn modelId="{BFE60280-541E-40F6-B580-13562BDB0158}" srcId="{C035AAAF-6D21-433C-9610-5813916ADDFC}" destId="{9BD23457-C402-4E65-8891-D95A284697E6}" srcOrd="1" destOrd="0" parTransId="{B313CA0F-A505-4063-B401-27185C117A6B}" sibTransId="{396CD28D-CCD1-4BB4-9D08-4079276B1059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D8261883-D2C1-4FAB-BE69-C83FD7836D56}" srcId="{236779CA-E60C-4542-9F99-C7213B9DD868}" destId="{F38E4404-C43B-4E1D-8241-BF89E681398D}" srcOrd="1" destOrd="0" parTransId="{F459D586-C17A-4487-B7D7-CAA11C8C9F5A}" sibTransId="{66EDD309-75B8-4BE7-BD11-E878DCF771C3}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1BF7C79B-A2AA-4FE4-AD14-CBAB7ED955CE}" type="presOf" srcId="{F38E4404-C43B-4E1D-8241-BF89E681398D}" destId="{9DB41128-4959-44E5-871C-85A3634FEA41}" srcOrd="0" destOrd="1" presId="urn:microsoft.com/office/officeart/2005/8/layout/hList1"/>
    <dgm:cxn modelId="{105C8CAD-6699-4F7D-9AED-7E411B02882C}" type="presOf" srcId="{9BD23457-C402-4E65-8891-D95A284697E6}" destId="{C7AC33D1-3847-4CB1-AB73-7D3EB4BF7E40}" srcOrd="0" destOrd="1" presId="urn:microsoft.com/office/officeart/2005/8/layout/hList1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غير المقصودة</a:t>
          </a:r>
        </a:p>
        <a:p>
          <a:pPr rtl="1"/>
          <a:r>
            <a:rPr lang="en-US" dirty="0"/>
            <a:t>Accidental Observation</a:t>
          </a:r>
          <a:r>
            <a:rPr lang="ar-EG" dirty="0"/>
            <a:t>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يقوم الباحث بملاحظة بعض الظواهر بطريقة الصدفة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المقصودة </a:t>
          </a:r>
        </a:p>
        <a:p>
          <a:pPr rtl="1"/>
          <a:r>
            <a:rPr lang="en-US" dirty="0"/>
            <a:t>Purposive Observation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يقوم الباحث بالاتصال الهادف بموقف معين أو أشخاص محددين لتسجيل مواقف معهم .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3E29C7BC-B1CF-4F14-B01B-FE3945B4A03F}">
      <dgm:prSet phldrT="[نص]"/>
      <dgm:spPr/>
      <dgm:t>
        <a:bodyPr/>
        <a:lstStyle/>
        <a:p>
          <a:pPr algn="just" rtl="1"/>
          <a:r>
            <a:rPr lang="ar-EG" dirty="0"/>
            <a:t>غالبا ما تكون هذه الملاحظة بسيطة </a:t>
          </a:r>
        </a:p>
      </dgm:t>
    </dgm:pt>
    <dgm:pt modelId="{55554F7C-8E27-429F-B6ED-EE0E0B26B375}" type="parTrans" cxnId="{5C1D34B3-D071-4071-B7BF-20316C4B0BE3}">
      <dgm:prSet/>
      <dgm:spPr/>
      <dgm:t>
        <a:bodyPr/>
        <a:lstStyle/>
        <a:p>
          <a:pPr rtl="1"/>
          <a:endParaRPr lang="ar-EG"/>
        </a:p>
      </dgm:t>
    </dgm:pt>
    <dgm:pt modelId="{A3671A12-9AA6-4460-977E-1E427DF4FD04}" type="sibTrans" cxnId="{5C1D34B3-D071-4071-B7BF-20316C4B0BE3}">
      <dgm:prSet/>
      <dgm:spPr/>
      <dgm:t>
        <a:bodyPr/>
        <a:lstStyle/>
        <a:p>
          <a:pPr rtl="1"/>
          <a:endParaRPr lang="ar-EG"/>
        </a:p>
      </dgm:t>
    </dgm:pt>
    <dgm:pt modelId="{26981692-9261-421F-9F1A-E8D3F2E49A82}">
      <dgm:prSet phldrT="[نص]"/>
      <dgm:spPr/>
      <dgm:t>
        <a:bodyPr/>
        <a:lstStyle/>
        <a:p>
          <a:pPr algn="just" rtl="1"/>
          <a:r>
            <a:rPr lang="ar-EG" dirty="0"/>
            <a:t>غالبا ما تكون هذه الملاحظة منظمة. </a:t>
          </a:r>
        </a:p>
      </dgm:t>
    </dgm:pt>
    <dgm:pt modelId="{8C289A69-CDE2-40FD-A31A-9EFD826F928D}" type="parTrans" cxnId="{CDC71764-5095-4BCA-9B27-BFDFC5F2DA0D}">
      <dgm:prSet/>
      <dgm:spPr/>
      <dgm:t>
        <a:bodyPr/>
        <a:lstStyle/>
        <a:p>
          <a:pPr rtl="1"/>
          <a:endParaRPr lang="ar-EG"/>
        </a:p>
      </dgm:t>
    </dgm:pt>
    <dgm:pt modelId="{6696208A-4A0B-4113-8D07-2D0314080795}" type="sibTrans" cxnId="{CDC71764-5095-4BCA-9B27-BFDFC5F2DA0D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CDC71764-5095-4BCA-9B27-BFDFC5F2DA0D}" srcId="{236779CA-E60C-4542-9F99-C7213B9DD868}" destId="{26981692-9261-421F-9F1A-E8D3F2E49A82}" srcOrd="1" destOrd="0" parTransId="{8C289A69-CDE2-40FD-A31A-9EFD826F928D}" sibTransId="{6696208A-4A0B-4113-8D07-2D0314080795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6E4A1871-DC20-48BC-ADA3-DC6A246E5274}" type="presOf" srcId="{3E29C7BC-B1CF-4F14-B01B-FE3945B4A03F}" destId="{C7AC33D1-3847-4CB1-AB73-7D3EB4BF7E40}" srcOrd="0" destOrd="1" presId="urn:microsoft.com/office/officeart/2005/8/layout/hList1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FA071E85-0468-4733-A9DD-E3038D0B1577}" type="presOf" srcId="{26981692-9261-421F-9F1A-E8D3F2E49A82}" destId="{9DB41128-4959-44E5-871C-85A3634FEA41}" srcOrd="0" destOrd="1" presId="urn:microsoft.com/office/officeart/2005/8/layout/hList1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5C1D34B3-D071-4071-B7BF-20316C4B0BE3}" srcId="{C035AAAF-6D21-433C-9610-5813916ADDFC}" destId="{3E29C7BC-B1CF-4F14-B01B-FE3945B4A03F}" srcOrd="1" destOrd="0" parTransId="{55554F7C-8E27-429F-B6ED-EE0E0B26B375}" sibTransId="{A3671A12-9AA6-4460-977E-1E427DF4FD04}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عيوب</a:t>
          </a:r>
          <a:r>
            <a:rPr lang="ar-EG" sz="2500" dirty="0"/>
            <a:t> </a:t>
          </a:r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يعمد الأفراد إلى تقمص سلوك مغاير خلال الفترة التي تتم فيها مراقبتهم إذا شعروا بالمراقبة 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مزايا</a:t>
          </a:r>
          <a:r>
            <a:rPr lang="ar-EG" sz="3200" b="1" dirty="0"/>
            <a:t> </a:t>
          </a:r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الوسيلة الوحيدة لدراسة السلوك الإنساني ، خاصة في حالات ردود الفعل عن المعلومات ( كسلوك المدير وسلوك المشتريين داخل المحلات)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26F4AE2-C71E-4D20-A13B-6054B421213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لا تحتاج جهد كبير مقارنة بالطرق الأخرى </a:t>
          </a:r>
        </a:p>
      </dgm:t>
    </dgm:pt>
    <dgm:pt modelId="{36520F2A-D328-46E8-83AD-7A6FC882CBD5}" type="parTrans" cxnId="{347D17F6-7E1E-4A71-B1FF-CFB66BCD4AAF}">
      <dgm:prSet/>
      <dgm:spPr/>
      <dgm:t>
        <a:bodyPr/>
        <a:lstStyle/>
        <a:p>
          <a:pPr rtl="1"/>
          <a:endParaRPr lang="ar-EG"/>
        </a:p>
      </dgm:t>
    </dgm:pt>
    <dgm:pt modelId="{1A945A00-E6AE-49FB-8636-C27FCD63A1FE}" type="sibTrans" cxnId="{347D17F6-7E1E-4A71-B1FF-CFB66BCD4AAF}">
      <dgm:prSet/>
      <dgm:spPr/>
      <dgm:t>
        <a:bodyPr/>
        <a:lstStyle/>
        <a:p>
          <a:pPr rtl="1"/>
          <a:endParaRPr lang="ar-EG"/>
        </a:p>
      </dgm:t>
    </dgm:pt>
    <dgm:pt modelId="{E3EAD100-A118-4CC0-B64C-EBC133B085F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تسمح بجمع بيانات لم يفكر بها الباحث عند تصميم البحث </a:t>
          </a:r>
        </a:p>
      </dgm:t>
    </dgm:pt>
    <dgm:pt modelId="{6D15E9CA-E5F4-4952-8D8A-47F0B7B92D9B}" type="parTrans" cxnId="{7136E2FA-D362-4445-810B-9CA0922B8780}">
      <dgm:prSet/>
      <dgm:spPr/>
      <dgm:t>
        <a:bodyPr/>
        <a:lstStyle/>
        <a:p>
          <a:pPr rtl="1"/>
          <a:endParaRPr lang="ar-EG"/>
        </a:p>
      </dgm:t>
    </dgm:pt>
    <dgm:pt modelId="{D3CF68E1-00D7-4405-A10D-407E2DBC625B}" type="sibTrans" cxnId="{7136E2FA-D362-4445-810B-9CA0922B8780}">
      <dgm:prSet/>
      <dgm:spPr/>
      <dgm:t>
        <a:bodyPr/>
        <a:lstStyle/>
        <a:p>
          <a:pPr rtl="1"/>
          <a:endParaRPr lang="ar-EG"/>
        </a:p>
      </dgm:t>
    </dgm:pt>
    <dgm:pt modelId="{8D87F6EB-318C-40BF-B663-586A87836DA7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مناسبة للبحوث التي تتطلب بيانات وصفية </a:t>
          </a:r>
        </a:p>
      </dgm:t>
    </dgm:pt>
    <dgm:pt modelId="{3C7103F6-1585-4FBE-B98C-948F1F6C63AE}" type="parTrans" cxnId="{9426AFFC-AA6E-4B76-98FF-1986700BFB13}">
      <dgm:prSet/>
      <dgm:spPr/>
      <dgm:t>
        <a:bodyPr/>
        <a:lstStyle/>
        <a:p>
          <a:pPr rtl="1"/>
          <a:endParaRPr lang="ar-EG"/>
        </a:p>
      </dgm:t>
    </dgm:pt>
    <dgm:pt modelId="{5163F0EA-1BE9-4F51-93B3-84527A3AF7B0}" type="sibTrans" cxnId="{9426AFFC-AA6E-4B76-98FF-1986700BFB13}">
      <dgm:prSet/>
      <dgm:spPr/>
      <dgm:t>
        <a:bodyPr/>
        <a:lstStyle/>
        <a:p>
          <a:pPr rtl="1"/>
          <a:endParaRPr lang="ar-EG"/>
        </a:p>
      </dgm:t>
    </dgm:pt>
    <dgm:pt modelId="{26E5CDFE-1383-44D2-A0AB-486FA52FCFE2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يمكن إجراء الملاحظة على عدد قليل ، وليس بالضرورة أن تكون العينة كبيرة </a:t>
          </a:r>
        </a:p>
      </dgm:t>
    </dgm:pt>
    <dgm:pt modelId="{85D18157-BD5B-4526-BF56-DCDD96B3BE61}" type="parTrans" cxnId="{9E3B9F03-E873-4B9F-A2B4-24EF98E35C73}">
      <dgm:prSet/>
      <dgm:spPr/>
      <dgm:t>
        <a:bodyPr/>
        <a:lstStyle/>
        <a:p>
          <a:pPr rtl="1"/>
          <a:endParaRPr lang="ar-EG"/>
        </a:p>
      </dgm:t>
    </dgm:pt>
    <dgm:pt modelId="{B879BEDD-37F4-4730-BD85-FC14CA5AFB85}" type="sibTrans" cxnId="{9E3B9F03-E873-4B9F-A2B4-24EF98E35C73}">
      <dgm:prSet/>
      <dgm:spPr/>
      <dgm:t>
        <a:bodyPr/>
        <a:lstStyle/>
        <a:p>
          <a:pPr rtl="1"/>
          <a:endParaRPr lang="ar-EG"/>
        </a:p>
      </dgm:t>
    </dgm:pt>
    <dgm:pt modelId="{6E5107E0-CE6F-4E6F-9D45-E89712DD6CF3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</a:t>
          </a:r>
          <a:r>
            <a:rPr lang="ar-EG" dirty="0" err="1"/>
            <a:t>تعيقها</a:t>
          </a:r>
          <a:r>
            <a:rPr lang="ar-EG" dirty="0"/>
            <a:t> بعض الظروف الجوية ، كأن تتدخل عوامل الفيضانات أو تساقط الثلوج لعرقلة الملاحظة </a:t>
          </a:r>
        </a:p>
      </dgm:t>
    </dgm:pt>
    <dgm:pt modelId="{F5B7EDAE-ACF4-42D6-A991-D51A0B3A2DA9}" type="parTrans" cxnId="{B17D528E-46B7-414A-9902-CDF42D6C86CA}">
      <dgm:prSet/>
      <dgm:spPr/>
      <dgm:t>
        <a:bodyPr/>
        <a:lstStyle/>
        <a:p>
          <a:pPr rtl="1"/>
          <a:endParaRPr lang="ar-EG"/>
        </a:p>
      </dgm:t>
    </dgm:pt>
    <dgm:pt modelId="{4A599CB9-9D58-4F3C-896D-A7BFD32E15F7}" type="sibTrans" cxnId="{B17D528E-46B7-414A-9902-CDF42D6C86CA}">
      <dgm:prSet/>
      <dgm:spPr/>
      <dgm:t>
        <a:bodyPr/>
        <a:lstStyle/>
        <a:p>
          <a:pPr rtl="1"/>
          <a:endParaRPr lang="ar-EG"/>
        </a:p>
      </dgm:t>
    </dgm:pt>
    <dgm:pt modelId="{0D7055EE-3485-417D-9080-498012F9417C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بعض الأحداث لا يمكن ملاحظتها مباشرة مثل الحياة الخاصة بالأفراد</a:t>
          </a:r>
        </a:p>
      </dgm:t>
    </dgm:pt>
    <dgm:pt modelId="{08B26AC5-184B-4D14-843B-8E4DB4D288DE}" type="parTrans" cxnId="{5A4E5740-18C0-4E26-A658-0448EAD4DD3E}">
      <dgm:prSet/>
      <dgm:spPr/>
      <dgm:t>
        <a:bodyPr/>
        <a:lstStyle/>
        <a:p>
          <a:pPr rtl="1"/>
          <a:endParaRPr lang="ar-EG"/>
        </a:p>
      </dgm:t>
    </dgm:pt>
    <dgm:pt modelId="{89D2D3AA-AB92-40FC-A8BF-8F0CAB6273DA}" type="sibTrans" cxnId="{5A4E5740-18C0-4E26-A658-0448EAD4DD3E}">
      <dgm:prSet/>
      <dgm:spPr/>
      <dgm:t>
        <a:bodyPr/>
        <a:lstStyle/>
        <a:p>
          <a:pPr rtl="1"/>
          <a:endParaRPr lang="ar-EG"/>
        </a:p>
      </dgm:t>
    </dgm:pt>
    <dgm:pt modelId="{50708032-A631-4CAD-A563-FBC39FB50DE7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إذا كانت العينة كبيرة فإنها ستكون مكلفة جدا. </a:t>
          </a:r>
        </a:p>
      </dgm:t>
    </dgm:pt>
    <dgm:pt modelId="{2A479529-2BFF-4B98-B48F-65D54B096038}" type="parTrans" cxnId="{6743C468-540F-44C0-B109-1FAF3252CE74}">
      <dgm:prSet/>
      <dgm:spPr/>
      <dgm:t>
        <a:bodyPr/>
        <a:lstStyle/>
        <a:p>
          <a:pPr rtl="1"/>
          <a:endParaRPr lang="ar-EG"/>
        </a:p>
      </dgm:t>
    </dgm:pt>
    <dgm:pt modelId="{A4DEC16F-EF5D-47A3-A277-F7AE5D966BEE}" type="sibTrans" cxnId="{6743C468-540F-44C0-B109-1FAF3252CE74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E3B9F03-E873-4B9F-A2B4-24EF98E35C73}" srcId="{5EAD7627-2E56-4296-AAD3-264969689D7E}" destId="{26E5CDFE-1383-44D2-A0AB-486FA52FCFE2}" srcOrd="4" destOrd="0" parTransId="{85D18157-BD5B-4526-BF56-DCDD96B3BE61}" sibTransId="{B879BEDD-37F4-4730-BD85-FC14CA5AFB85}"/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40707A23-87D4-4DD8-ADDD-679A7402B4C4}" type="presOf" srcId="{0D7055EE-3485-417D-9080-498012F9417C}" destId="{19BF3E8B-9A0B-4FE3-9700-E5390322D13F}" srcOrd="0" destOrd="2" presId="urn:microsoft.com/office/officeart/2005/8/layout/hList1"/>
    <dgm:cxn modelId="{5236AF33-77EA-4A47-AD28-8014F77EB7BB}" type="presOf" srcId="{526F4AE2-C71E-4D20-A13B-6054B421213B}" destId="{7D5C446B-DEC7-41DE-BED9-0EA00E3BCB6D}" srcOrd="0" destOrd="1" presId="urn:microsoft.com/office/officeart/2005/8/layout/hList1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5A4E5740-18C0-4E26-A658-0448EAD4DD3E}" srcId="{E707BFA2-5456-4D4D-BF45-283BC9D1A017}" destId="{0D7055EE-3485-417D-9080-498012F9417C}" srcOrd="2" destOrd="0" parTransId="{08B26AC5-184B-4D14-843B-8E4DB4D288DE}" sibTransId="{89D2D3AA-AB92-40FC-A8BF-8F0CAB6273DA}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6743C468-540F-44C0-B109-1FAF3252CE74}" srcId="{E707BFA2-5456-4D4D-BF45-283BC9D1A017}" destId="{50708032-A631-4CAD-A563-FBC39FB50DE7}" srcOrd="3" destOrd="0" parTransId="{2A479529-2BFF-4B98-B48F-65D54B096038}" sibTransId="{A4DEC16F-EF5D-47A3-A277-F7AE5D966BEE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623B8B50-33EE-4903-BD82-73D483A4B7B0}" type="presOf" srcId="{6E5107E0-CE6F-4E6F-9D45-E89712DD6CF3}" destId="{19BF3E8B-9A0B-4FE3-9700-E5390322D13F}" srcOrd="0" destOrd="1" presId="urn:microsoft.com/office/officeart/2005/8/layout/hList1"/>
    <dgm:cxn modelId="{F866DE79-8131-4D2B-8B2D-036EF912DDDE}" type="presOf" srcId="{E3EAD100-A118-4CC0-B64C-EBC133B085FB}" destId="{7D5C446B-DEC7-41DE-BED9-0EA00E3BCB6D}" srcOrd="0" destOrd="2" presId="urn:microsoft.com/office/officeart/2005/8/layout/hList1"/>
    <dgm:cxn modelId="{B17D528E-46B7-414A-9902-CDF42D6C86CA}" srcId="{E707BFA2-5456-4D4D-BF45-283BC9D1A017}" destId="{6E5107E0-CE6F-4E6F-9D45-E89712DD6CF3}" srcOrd="1" destOrd="0" parTransId="{F5B7EDAE-ACF4-42D6-A991-D51A0B3A2DA9}" sibTransId="{4A599CB9-9D58-4F3C-896D-A7BFD32E15F7}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EA30AFA3-C99C-4501-9E14-C0BC5BC3F3AE}" type="presOf" srcId="{26E5CDFE-1383-44D2-A0AB-486FA52FCFE2}" destId="{7D5C446B-DEC7-41DE-BED9-0EA00E3BCB6D}" srcOrd="0" destOrd="4" presId="urn:microsoft.com/office/officeart/2005/8/layout/hList1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46413AD0-6F5E-4418-A76D-6259BD6BED85}" type="presOf" srcId="{8D87F6EB-318C-40BF-B663-586A87836DA7}" destId="{7D5C446B-DEC7-41DE-BED9-0EA00E3BCB6D}" srcOrd="0" destOrd="3" presId="urn:microsoft.com/office/officeart/2005/8/layout/hList1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6D4DB6F0-746D-48ED-ABC3-7814E420BFBC}" type="presOf" srcId="{50708032-A631-4CAD-A563-FBC39FB50DE7}" destId="{19BF3E8B-9A0B-4FE3-9700-E5390322D13F}" srcOrd="0" destOrd="3" presId="urn:microsoft.com/office/officeart/2005/8/layout/hList1"/>
    <dgm:cxn modelId="{347D17F6-7E1E-4A71-B1FF-CFB66BCD4AAF}" srcId="{5EAD7627-2E56-4296-AAD3-264969689D7E}" destId="{526F4AE2-C71E-4D20-A13B-6054B421213B}" srcOrd="1" destOrd="0" parTransId="{36520F2A-D328-46E8-83AD-7A6FC882CBD5}" sibTransId="{1A945A00-E6AE-49FB-8636-C27FCD63A1FE}"/>
    <dgm:cxn modelId="{7136E2FA-D362-4445-810B-9CA0922B8780}" srcId="{5EAD7627-2E56-4296-AAD3-264969689D7E}" destId="{E3EAD100-A118-4CC0-B64C-EBC133B085FB}" srcOrd="2" destOrd="0" parTransId="{6D15E9CA-E5F4-4952-8D8A-47F0B7B92D9B}" sibTransId="{D3CF68E1-00D7-4405-A10D-407E2DBC625B}"/>
    <dgm:cxn modelId="{9426AFFC-AA6E-4B76-98FF-1986700BFB13}" srcId="{5EAD7627-2E56-4296-AAD3-264969689D7E}" destId="{8D87F6EB-318C-40BF-B663-586A87836DA7}" srcOrd="3" destOrd="0" parTransId="{3C7103F6-1585-4FBE-B98C-948F1F6C63AE}" sibTransId="{5163F0EA-1BE9-4F51-93B3-84527A3AF7B0}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dirty="0"/>
            <a:t>ما هي الأساليب </a:t>
          </a:r>
          <a:r>
            <a:rPr lang="ar-EG" dirty="0" err="1"/>
            <a:t>الاسقاطية</a:t>
          </a:r>
          <a:r>
            <a:rPr lang="ar-EG" dirty="0"/>
            <a:t>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 أسلوب للحصول على الإجابات عن طريق استخدام المعاني المرتبطة بالكلمات ، وإكمال الجمل أو التعليق على الرموز والصور.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4B540668-D4A1-4E14-A85B-228C1CEFFD7E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تهدف الأساليب </a:t>
          </a:r>
          <a:r>
            <a:rPr lang="ar-EG" dirty="0" err="1"/>
            <a:t>الاسقاطية</a:t>
          </a:r>
          <a:r>
            <a:rPr lang="ar-EG" dirty="0"/>
            <a:t> إلى التعرف على الجوانب الشخصية للفرد ، والتعرف على دوافعه واتجاهاته وانفعالاته المختلفة </a:t>
          </a:r>
        </a:p>
      </dgm:t>
    </dgm:pt>
    <dgm:pt modelId="{ECFEE4C8-22B3-4F31-A18F-3D61F5F74DAA}" type="parTrans" cxnId="{291A5D56-8B9F-468A-A742-A60F4E7233BF}">
      <dgm:prSet/>
      <dgm:spPr/>
      <dgm:t>
        <a:bodyPr/>
        <a:lstStyle/>
        <a:p>
          <a:pPr rtl="1"/>
          <a:endParaRPr lang="ar-EG"/>
        </a:p>
      </dgm:t>
    </dgm:pt>
    <dgm:pt modelId="{75693CF1-9F6A-411F-8F3D-A210CE539568}" type="sibTrans" cxnId="{291A5D56-8B9F-468A-A742-A60F4E7233BF}">
      <dgm:prSet/>
      <dgm:spPr/>
      <dgm:t>
        <a:bodyPr/>
        <a:lstStyle/>
        <a:p>
          <a:pPr rtl="1"/>
          <a:endParaRPr lang="ar-EG"/>
        </a:p>
      </dgm:t>
    </dgm:pt>
    <dgm:pt modelId="{BEC29CB0-EDB2-4360-B9B0-7F1FB0C032DB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المستهلكين. </a:t>
          </a:r>
        </a:p>
      </dgm:t>
    </dgm:pt>
    <dgm:pt modelId="{462A5656-4462-4266-8653-9FA178E71F69}" type="parTrans" cxnId="{9557B76D-D505-4797-80D5-7F0CA922703F}">
      <dgm:prSet/>
      <dgm:spPr/>
      <dgm:t>
        <a:bodyPr/>
        <a:lstStyle/>
        <a:p>
          <a:pPr rtl="1"/>
          <a:endParaRPr lang="ar-EG"/>
        </a:p>
      </dgm:t>
    </dgm:pt>
    <dgm:pt modelId="{F5A0C68C-469F-4BA8-A0BD-88AEC98606E1}" type="sibTrans" cxnId="{9557B76D-D505-4797-80D5-7F0CA922703F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9557B76D-D505-4797-80D5-7F0CA922703F}" srcId="{2B985A51-A32F-497F-977D-5EF6658EF305}" destId="{BEC29CB0-EDB2-4360-B9B0-7F1FB0C032DB}" srcOrd="2" destOrd="0" parTransId="{462A5656-4462-4266-8653-9FA178E71F69}" sibTransId="{F5A0C68C-469F-4BA8-A0BD-88AEC98606E1}"/>
    <dgm:cxn modelId="{291A5D56-8B9F-468A-A742-A60F4E7233BF}" srcId="{2B985A51-A32F-497F-977D-5EF6658EF305}" destId="{4B540668-D4A1-4E14-A85B-228C1CEFFD7E}" srcOrd="1" destOrd="0" parTransId="{ECFEE4C8-22B3-4F31-A18F-3D61F5F74DAA}" sibTransId="{75693CF1-9F6A-411F-8F3D-A210CE539568}"/>
    <dgm:cxn modelId="{2A42647C-F411-492A-ACB8-FE9624881401}" type="presOf" srcId="{BEC29CB0-EDB2-4360-B9B0-7F1FB0C032DB}" destId="{F1D7A3E9-5570-4421-88DB-203B13EF3EEF}" srcOrd="0" destOrd="2" presId="urn:microsoft.com/office/officeart/2005/8/layout/hList1"/>
    <dgm:cxn modelId="{26C94C7C-97E8-4500-AB36-19513957E128}" type="presOf" srcId="{4B540668-D4A1-4E14-A85B-228C1CEFFD7E}" destId="{F1D7A3E9-5570-4421-88DB-203B13EF3EEF}" srcOrd="0" destOrd="1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الأساليب </a:t>
          </a:r>
          <a:r>
            <a:rPr lang="ar-EG" dirty="0" err="1"/>
            <a:t>الاسقاطية</a:t>
          </a:r>
          <a:r>
            <a:rPr lang="ar-EG" dirty="0"/>
            <a:t> اللفظية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1- أساليب ترابط الالفاظ : يذكر الباحث مجموعة من الالفاظ ويطلب من المستجوب ان يعلق عليها  ككلمة دكتور ، جامعة ، ثم نسمع ماذا يعني ذلك للمستجوب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الأساليب </a:t>
          </a:r>
          <a:r>
            <a:rPr lang="ar-EG" dirty="0" err="1"/>
            <a:t>الاسقاطية</a:t>
          </a:r>
          <a:r>
            <a:rPr lang="ar-EG" dirty="0"/>
            <a:t> الرمزية </a:t>
          </a:r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1- اختبار </a:t>
          </a:r>
          <a:r>
            <a:rPr lang="ar-EG" dirty="0" err="1"/>
            <a:t>رورشاخ</a:t>
          </a:r>
          <a:r>
            <a:rPr lang="ar-EG" dirty="0"/>
            <a:t> : توضع نقطة حبر على ورقة ما فتعطي شكلا ما ويطلب من المستجوب التعليق على الشكل الذي يره ؟ وهل يشبه شيئا يرتبط بذهنه؟ 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9F42B6F9-F7A4-4F29-8321-B4BA7E669BA0}">
      <dgm:prSet phldrT="[نص]"/>
      <dgm:spPr/>
      <dgm:t>
        <a:bodyPr/>
        <a:lstStyle/>
        <a:p>
          <a:pPr algn="just" rtl="1"/>
          <a:r>
            <a:rPr lang="ar-EG" dirty="0"/>
            <a:t>2- الاختبارات الانشائية: يعرض الباحث صور ويطلب من المستجوب ان يذكر ما يوحي له ذلك بان يبني قصة قصيرة حول ذلك. </a:t>
          </a:r>
        </a:p>
      </dgm:t>
    </dgm:pt>
    <dgm:pt modelId="{736FB3B8-E4C7-4C0C-9C6A-1B77E2BB1646}" type="parTrans" cxnId="{068A0EA9-BC1A-4236-98C1-1423A03F6480}">
      <dgm:prSet/>
      <dgm:spPr/>
      <dgm:t>
        <a:bodyPr/>
        <a:lstStyle/>
        <a:p>
          <a:pPr rtl="1"/>
          <a:endParaRPr lang="ar-EG"/>
        </a:p>
      </dgm:t>
    </dgm:pt>
    <dgm:pt modelId="{E2C50C6D-F546-45A8-80FA-7457D37D3DB4}" type="sibTrans" cxnId="{068A0EA9-BC1A-4236-98C1-1423A03F6480}">
      <dgm:prSet/>
      <dgm:spPr/>
      <dgm:t>
        <a:bodyPr/>
        <a:lstStyle/>
        <a:p>
          <a:pPr rtl="1"/>
          <a:endParaRPr lang="ar-EG"/>
        </a:p>
      </dgm:t>
    </dgm:pt>
    <dgm:pt modelId="{5DC05685-4488-4597-B781-25072E588A8D}">
      <dgm:prSet phldrT="[نص]"/>
      <dgm:spPr/>
      <dgm:t>
        <a:bodyPr/>
        <a:lstStyle/>
        <a:p>
          <a:pPr algn="just" rtl="1"/>
          <a:r>
            <a:rPr lang="ar-EG" dirty="0"/>
            <a:t>2- اختبار الجملة الناقصة : حيث يعرض البحث جملة ناقصة على المستجوب ويطلب الباحث منه إكمالها بسرعة مثل :  ان الشغب في الجامعات يمثل ظاهرة .........</a:t>
          </a:r>
        </a:p>
      </dgm:t>
    </dgm:pt>
    <dgm:pt modelId="{5E9EA9BC-C4FA-407D-A8D4-214E64018E5F}" type="parTrans" cxnId="{00CDF918-74F4-4B93-BB5F-8C2693A775F4}">
      <dgm:prSet/>
      <dgm:spPr/>
      <dgm:t>
        <a:bodyPr/>
        <a:lstStyle/>
        <a:p>
          <a:pPr rtl="1"/>
          <a:endParaRPr lang="ar-EG"/>
        </a:p>
      </dgm:t>
    </dgm:pt>
    <dgm:pt modelId="{E2AB77AC-05A0-4B87-AE58-12989ACC459A}" type="sibTrans" cxnId="{00CDF918-74F4-4B93-BB5F-8C2693A775F4}">
      <dgm:prSet/>
      <dgm:spPr/>
      <dgm:t>
        <a:bodyPr/>
        <a:lstStyle/>
        <a:p>
          <a:pPr rtl="1"/>
          <a:endParaRPr lang="ar-EG"/>
        </a:p>
      </dgm:t>
    </dgm:pt>
    <dgm:pt modelId="{9972D024-D558-4D8F-A0B7-D7ADBABEFF94}">
      <dgm:prSet phldrT="[نص]"/>
      <dgm:spPr/>
      <dgm:t>
        <a:bodyPr/>
        <a:lstStyle/>
        <a:p>
          <a:pPr algn="just" rtl="1"/>
          <a:r>
            <a:rPr lang="ar-EG" dirty="0"/>
            <a:t>3- اختبار تكملة القصة: يذكر الباحث قصة قصيرة ويطلب من المستجوب تكملتها لوضع النهاية التي يرغبها المستجوب من للقصة.  </a:t>
          </a:r>
        </a:p>
      </dgm:t>
    </dgm:pt>
    <dgm:pt modelId="{BC23011C-3FC2-4809-A73A-CA767ADE4F9D}" type="parTrans" cxnId="{39200AC6-3642-4556-8D2E-8D8BE12602A4}">
      <dgm:prSet/>
      <dgm:spPr/>
      <dgm:t>
        <a:bodyPr/>
        <a:lstStyle/>
        <a:p>
          <a:pPr rtl="1"/>
          <a:endParaRPr lang="ar-EG"/>
        </a:p>
      </dgm:t>
    </dgm:pt>
    <dgm:pt modelId="{86B017FC-7DC6-4A95-AF4D-757A9A2248BF}" type="sibTrans" cxnId="{39200AC6-3642-4556-8D2E-8D8BE12602A4}">
      <dgm:prSet/>
      <dgm:spPr/>
      <dgm:t>
        <a:bodyPr/>
        <a:lstStyle/>
        <a:p>
          <a:pPr rtl="1"/>
          <a:endParaRPr lang="ar-EG"/>
        </a:p>
      </dgm:t>
    </dgm:pt>
    <dgm:pt modelId="{E3DC6182-2B99-472B-8F77-864B5F783221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ctr" rtl="1"/>
          <a:r>
            <a:rPr lang="ar-EG" dirty="0"/>
            <a:t>الأساليب </a:t>
          </a:r>
          <a:r>
            <a:rPr lang="ar-EG" dirty="0" err="1"/>
            <a:t>السيكودرامية</a:t>
          </a:r>
          <a:r>
            <a:rPr lang="ar-EG" dirty="0"/>
            <a:t> </a:t>
          </a:r>
        </a:p>
      </dgm:t>
    </dgm:pt>
    <dgm:pt modelId="{4CEE9136-231A-4B0B-96F2-849F6277FECA}" type="parTrans" cxnId="{74F8CD59-29A4-4673-8C66-F8B15AC138D9}">
      <dgm:prSet/>
      <dgm:spPr/>
      <dgm:t>
        <a:bodyPr/>
        <a:lstStyle/>
        <a:p>
          <a:pPr rtl="1"/>
          <a:endParaRPr lang="ar-EG"/>
        </a:p>
      </dgm:t>
    </dgm:pt>
    <dgm:pt modelId="{09E11F60-42B9-4148-92D0-201750EA9265}" type="sibTrans" cxnId="{74F8CD59-29A4-4673-8C66-F8B15AC138D9}">
      <dgm:prSet/>
      <dgm:spPr/>
      <dgm:t>
        <a:bodyPr/>
        <a:lstStyle/>
        <a:p>
          <a:pPr rtl="1"/>
          <a:endParaRPr lang="ar-EG"/>
        </a:p>
      </dgm:t>
    </dgm:pt>
    <dgm:pt modelId="{6881BB2C-1769-443D-AEE9-EFAAD6F7D424}">
      <dgm:prSet/>
      <dgm:spPr/>
      <dgm:t>
        <a:bodyPr/>
        <a:lstStyle/>
        <a:p>
          <a:pPr rtl="1"/>
          <a:r>
            <a:rPr lang="ar-EG" dirty="0"/>
            <a:t>يطلب من المستجوب بتمثيل موقف معين أو تقليد شخصية معينة وملاحظة ما يضيفه المستجوب على الشخصية من لمسات نفسية ومبالغة تعكس ما بداخله. </a:t>
          </a:r>
        </a:p>
      </dgm:t>
    </dgm:pt>
    <dgm:pt modelId="{B4B0F559-68E1-4D6D-A7A8-96D594E14EE3}" type="parTrans" cxnId="{C7A493AF-5FDC-4829-A14E-6958C5B789F7}">
      <dgm:prSet/>
      <dgm:spPr/>
      <dgm:t>
        <a:bodyPr/>
        <a:lstStyle/>
        <a:p>
          <a:pPr rtl="1"/>
          <a:endParaRPr lang="ar-EG"/>
        </a:p>
      </dgm:t>
    </dgm:pt>
    <dgm:pt modelId="{0727B95E-3F69-48AC-AC2A-30674EC91E46}" type="sibTrans" cxnId="{C7A493AF-5FDC-4829-A14E-6958C5B789F7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3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02BF82FE-930C-4951-89CE-80E588513A57}" type="pres">
      <dgm:prSet presAssocID="{E3DC6182-2B99-472B-8F77-864B5F783221}" presName="composite" presStyleCnt="0"/>
      <dgm:spPr/>
    </dgm:pt>
    <dgm:pt modelId="{E40EDCC0-3DBE-412C-A667-EC6150F522EE}" type="pres">
      <dgm:prSet presAssocID="{E3DC6182-2B99-472B-8F77-864B5F783221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74EDCF00-3001-4A4A-AF16-6B1B78F90C54}" type="pres">
      <dgm:prSet presAssocID="{E3DC6182-2B99-472B-8F77-864B5F783221}" presName="desTx" presStyleLbl="alignAccFollowNode1" presStyleIdx="1" presStyleCnt="3">
        <dgm:presLayoutVars>
          <dgm:bulletEnabled val="1"/>
        </dgm:presLayoutVars>
      </dgm:prSet>
      <dgm:spPr/>
    </dgm:pt>
    <dgm:pt modelId="{07748B6C-B90E-44A7-A0FD-3750452BC106}" type="pres">
      <dgm:prSet presAssocID="{09E11F60-42B9-4148-92D0-201750EA9265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00CDF918-74F4-4B93-BB5F-8C2693A775F4}" srcId="{C035AAAF-6D21-433C-9610-5813916ADDFC}" destId="{5DC05685-4488-4597-B781-25072E588A8D}" srcOrd="1" destOrd="0" parTransId="{5E9EA9BC-C4FA-407D-A8D4-214E64018E5F}" sibTransId="{E2AB77AC-05A0-4B87-AE58-12989ACC459A}"/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542FC628-C6FC-4AE0-88E5-7F6F4D4037AA}" type="presOf" srcId="{6881BB2C-1769-443D-AEE9-EFAAD6F7D424}" destId="{74EDCF00-3001-4A4A-AF16-6B1B78F90C54}" srcOrd="0" destOrd="0" presId="urn:microsoft.com/office/officeart/2005/8/layout/hList1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74F8CD59-29A4-4673-8C66-F8B15AC138D9}" srcId="{6FEBE1A4-9AE3-42A3-A184-4FC3ABC91025}" destId="{E3DC6182-2B99-472B-8F77-864B5F783221}" srcOrd="1" destOrd="0" parTransId="{4CEE9136-231A-4B0B-96F2-849F6277FECA}" sibTransId="{09E11F60-42B9-4148-92D0-201750EA9265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6FC09394-BF94-4A56-AF1B-E793CB738D8E}" srcId="{6FEBE1A4-9AE3-42A3-A184-4FC3ABC91025}" destId="{236779CA-E60C-4542-9F99-C7213B9DD868}" srcOrd="2" destOrd="0" parTransId="{1B5D4FD2-CDDA-42ED-89DA-261F6BFC0040}" sibTransId="{7769873A-9C57-4F3B-B16C-73E470AA2D0D}"/>
    <dgm:cxn modelId="{99CCF69C-134B-4F7A-AB33-AC30F44DB142}" type="presOf" srcId="{5DC05685-4488-4597-B781-25072E588A8D}" destId="{C7AC33D1-3847-4CB1-AB73-7D3EB4BF7E40}" srcOrd="0" destOrd="1" presId="urn:microsoft.com/office/officeart/2005/8/layout/hList1"/>
    <dgm:cxn modelId="{5943CC9F-DFD1-4D78-8273-8569CE7A46B9}" type="presOf" srcId="{9F42B6F9-F7A4-4F29-8321-B4BA7E669BA0}" destId="{9DB41128-4959-44E5-871C-85A3634FEA41}" srcOrd="0" destOrd="1" presId="urn:microsoft.com/office/officeart/2005/8/layout/hList1"/>
    <dgm:cxn modelId="{068A0EA9-BC1A-4236-98C1-1423A03F6480}" srcId="{236779CA-E60C-4542-9F99-C7213B9DD868}" destId="{9F42B6F9-F7A4-4F29-8321-B4BA7E669BA0}" srcOrd="1" destOrd="0" parTransId="{736FB3B8-E4C7-4C0C-9C6A-1B77E2BB1646}" sibTransId="{E2C50C6D-F546-45A8-80FA-7457D37D3DB4}"/>
    <dgm:cxn modelId="{461548A9-F0D8-4470-8BB3-706FFD215BA4}" type="presOf" srcId="{9972D024-D558-4D8F-A0B7-D7ADBABEFF94}" destId="{C7AC33D1-3847-4CB1-AB73-7D3EB4BF7E40}" srcOrd="0" destOrd="2" presId="urn:microsoft.com/office/officeart/2005/8/layout/hList1"/>
    <dgm:cxn modelId="{C7A493AF-5FDC-4829-A14E-6958C5B789F7}" srcId="{E3DC6182-2B99-472B-8F77-864B5F783221}" destId="{6881BB2C-1769-443D-AEE9-EFAAD6F7D424}" srcOrd="0" destOrd="0" parTransId="{B4B0F559-68E1-4D6D-A7A8-96D594E14EE3}" sibTransId="{0727B95E-3F69-48AC-AC2A-30674EC91E46}"/>
    <dgm:cxn modelId="{F9E884BD-8D18-4DE3-9D95-903AC929F97F}" type="presOf" srcId="{E3DC6182-2B99-472B-8F77-864B5F783221}" destId="{E40EDCC0-3DBE-412C-A667-EC6150F522EE}" srcOrd="0" destOrd="0" presId="urn:microsoft.com/office/officeart/2005/8/layout/hList1"/>
    <dgm:cxn modelId="{39200AC6-3642-4556-8D2E-8D8BE12602A4}" srcId="{C035AAAF-6D21-433C-9610-5813916ADDFC}" destId="{9972D024-D558-4D8F-A0B7-D7ADBABEFF94}" srcOrd="2" destOrd="0" parTransId="{BC23011C-3FC2-4809-A73A-CA767ADE4F9D}" sibTransId="{86B017FC-7DC6-4A95-AF4D-757A9A2248BF}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AB6251CE-5A5A-42F8-B3CE-DB42ACC7FE47}" type="presParOf" srcId="{BF77CF38-5E37-4C85-AFA1-CC4C08EDD3AF}" destId="{02BF82FE-930C-4951-89CE-80E588513A57}" srcOrd="2" destOrd="0" presId="urn:microsoft.com/office/officeart/2005/8/layout/hList1"/>
    <dgm:cxn modelId="{D7121B3E-E0AF-4D81-B9E7-D9850211C0EA}" type="presParOf" srcId="{02BF82FE-930C-4951-89CE-80E588513A57}" destId="{E40EDCC0-3DBE-412C-A667-EC6150F522EE}" srcOrd="0" destOrd="0" presId="urn:microsoft.com/office/officeart/2005/8/layout/hList1"/>
    <dgm:cxn modelId="{0651F9B5-CA5F-431C-B351-0CA5D2F121C2}" type="presParOf" srcId="{02BF82FE-930C-4951-89CE-80E588513A57}" destId="{74EDCF00-3001-4A4A-AF16-6B1B78F90C54}" srcOrd="1" destOrd="0" presId="urn:microsoft.com/office/officeart/2005/8/layout/hList1"/>
    <dgm:cxn modelId="{53F1646B-D2B0-47CC-8E3E-6C8F9199E96C}" type="presParOf" srcId="{BF77CF38-5E37-4C85-AFA1-CC4C08EDD3AF}" destId="{07748B6C-B90E-44A7-A0FD-3750452BC106}" srcOrd="3" destOrd="0" presId="urn:microsoft.com/office/officeart/2005/8/layout/hList1"/>
    <dgm:cxn modelId="{D2951B43-9A29-4A2E-8F52-FB1E8BD9A014}" type="presParOf" srcId="{BF77CF38-5E37-4C85-AFA1-CC4C08EDD3AF}" destId="{93977185-C7B0-46AA-B44E-B2F4F56859EB}" srcOrd="4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عيوب</a:t>
          </a:r>
          <a:r>
            <a:rPr lang="ar-EG" sz="2500" dirty="0"/>
            <a:t> </a:t>
          </a:r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صعوبة تفسير البيانات بسبب الانفعال والعصبية التي تنتاب المستجوب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مزايا</a:t>
          </a:r>
          <a:r>
            <a:rPr lang="ar-EG" sz="3200" b="1" dirty="0"/>
            <a:t> </a:t>
          </a:r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المرونة ، حيث يمكن استخدام أكثر من أسلوب اسقاطي في آن واحد 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B937F32F-E923-4E95-A76F-1EB937DC4CFF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مفيدة في الدراسات المقارنة بين المجتمعات في مواقف متعددة</a:t>
          </a:r>
        </a:p>
      </dgm:t>
    </dgm:pt>
    <dgm:pt modelId="{B795E693-B160-4685-A3C1-D15181835B4C}" type="parTrans" cxnId="{F16114FB-C8E7-4315-BA79-864158958EB3}">
      <dgm:prSet/>
      <dgm:spPr/>
      <dgm:t>
        <a:bodyPr/>
        <a:lstStyle/>
        <a:p>
          <a:pPr rtl="1"/>
          <a:endParaRPr lang="ar-EG"/>
        </a:p>
      </dgm:t>
    </dgm:pt>
    <dgm:pt modelId="{8606D6E0-327E-44B5-AB36-7CF65C3E516D}" type="sibTrans" cxnId="{F16114FB-C8E7-4315-BA79-864158958EB3}">
      <dgm:prSet/>
      <dgm:spPr/>
      <dgm:t>
        <a:bodyPr/>
        <a:lstStyle/>
        <a:p>
          <a:pPr rtl="1"/>
          <a:endParaRPr lang="ar-EG"/>
        </a:p>
      </dgm:t>
    </dgm:pt>
    <dgm:pt modelId="{AA6F7732-C5AF-4A27-B996-0DBBD486904D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دراسة الجوانب النفسية والشخصية للمستجوب.  </a:t>
          </a:r>
        </a:p>
      </dgm:t>
    </dgm:pt>
    <dgm:pt modelId="{F282830A-04BB-4989-9208-11B29088AC0F}" type="parTrans" cxnId="{A0A44EDD-E58F-4B4D-AB6C-0047AED16642}">
      <dgm:prSet/>
      <dgm:spPr/>
      <dgm:t>
        <a:bodyPr/>
        <a:lstStyle/>
        <a:p>
          <a:pPr rtl="1"/>
          <a:endParaRPr lang="ar-EG"/>
        </a:p>
      </dgm:t>
    </dgm:pt>
    <dgm:pt modelId="{75DE754A-EC9E-4DF7-838F-7E603ECEA8C3}" type="sibTrans" cxnId="{A0A44EDD-E58F-4B4D-AB6C-0047AED16642}">
      <dgm:prSet/>
      <dgm:spPr/>
      <dgm:t>
        <a:bodyPr/>
        <a:lstStyle/>
        <a:p>
          <a:pPr rtl="1"/>
          <a:endParaRPr lang="ar-EG"/>
        </a:p>
      </dgm:t>
    </dgm:pt>
    <dgm:pt modelId="{97FB812B-82C3-43A2-9729-8098698A0A23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يطبق على الدراسات النفسية ويصعب تطبيقه على غيرها من الدراسات </a:t>
          </a:r>
        </a:p>
      </dgm:t>
    </dgm:pt>
    <dgm:pt modelId="{2C057DAF-C0E8-4435-AD5D-75543C3767C8}" type="parTrans" cxnId="{E44103AD-E406-42A0-9108-2C4AE7A45B3F}">
      <dgm:prSet/>
      <dgm:spPr/>
      <dgm:t>
        <a:bodyPr/>
        <a:lstStyle/>
        <a:p>
          <a:pPr rtl="1"/>
          <a:endParaRPr lang="ar-EG"/>
        </a:p>
      </dgm:t>
    </dgm:pt>
    <dgm:pt modelId="{14D788FC-7FBA-4D29-BD6D-15C6B08D886B}" type="sibTrans" cxnId="{E44103AD-E406-42A0-9108-2C4AE7A45B3F}">
      <dgm:prSet/>
      <dgm:spPr/>
      <dgm:t>
        <a:bodyPr/>
        <a:lstStyle/>
        <a:p>
          <a:pPr rtl="1"/>
          <a:endParaRPr lang="ar-EG"/>
        </a:p>
      </dgm:t>
    </dgm:pt>
    <dgm:pt modelId="{16091699-4B5E-4219-BA70-B8CA50A7400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يرفض المستجوب التعاون وهذا لا يساعد في تحقيق هدف البحث</a:t>
          </a:r>
        </a:p>
      </dgm:t>
    </dgm:pt>
    <dgm:pt modelId="{5D8D7B04-EEAF-4088-B1CA-947DE329A2A1}" type="parTrans" cxnId="{CA24606E-E262-4924-97D6-243E79DB31A8}">
      <dgm:prSet/>
      <dgm:spPr/>
      <dgm:t>
        <a:bodyPr/>
        <a:lstStyle/>
        <a:p>
          <a:pPr rtl="1"/>
          <a:endParaRPr lang="ar-EG"/>
        </a:p>
      </dgm:t>
    </dgm:pt>
    <dgm:pt modelId="{D0381922-6517-4A14-A5B8-FE08EFE25C0B}" type="sibTrans" cxnId="{CA24606E-E262-4924-97D6-243E79DB31A8}">
      <dgm:prSet/>
      <dgm:spPr/>
      <dgm:t>
        <a:bodyPr/>
        <a:lstStyle/>
        <a:p>
          <a:pPr rtl="1"/>
          <a:endParaRPr lang="ar-EG"/>
        </a:p>
      </dgm:t>
    </dgm:pt>
    <dgm:pt modelId="{97E779E4-C64A-4503-A734-79DC7016E983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صعوبة تقنين البيانات وتصنيفها وتحليلها. </a:t>
          </a:r>
        </a:p>
      </dgm:t>
    </dgm:pt>
    <dgm:pt modelId="{E74608BE-E05E-4045-8889-A23F4E89C3F6}" type="parTrans" cxnId="{90467657-0FC1-4E2F-AE06-5A24334ECC75}">
      <dgm:prSet/>
      <dgm:spPr/>
      <dgm:t>
        <a:bodyPr/>
        <a:lstStyle/>
        <a:p>
          <a:pPr rtl="1"/>
          <a:endParaRPr lang="ar-EG"/>
        </a:p>
      </dgm:t>
    </dgm:pt>
    <dgm:pt modelId="{FA06DBF3-263D-480E-A19C-3E969E4350D8}" type="sibTrans" cxnId="{90467657-0FC1-4E2F-AE06-5A24334ECC75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B0C78E08-637E-4A49-B02B-19078A5C9B45}" type="presOf" srcId="{B937F32F-E923-4E95-A76F-1EB937DC4CFF}" destId="{7D5C446B-DEC7-41DE-BED9-0EA00E3BCB6D}" srcOrd="0" destOrd="1" presId="urn:microsoft.com/office/officeart/2005/8/layout/hList1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CA24606E-E262-4924-97D6-243E79DB31A8}" srcId="{E707BFA2-5456-4D4D-BF45-283BC9D1A017}" destId="{16091699-4B5E-4219-BA70-B8CA50A7400B}" srcOrd="2" destOrd="0" parTransId="{5D8D7B04-EEAF-4088-B1CA-947DE329A2A1}" sibTransId="{D0381922-6517-4A14-A5B8-FE08EFE25C0B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CE014D71-55E0-4B88-9208-1F15CF9308B7}" type="presOf" srcId="{AA6F7732-C5AF-4A27-B996-0DBBD486904D}" destId="{7D5C446B-DEC7-41DE-BED9-0EA00E3BCB6D}" srcOrd="0" destOrd="2" presId="urn:microsoft.com/office/officeart/2005/8/layout/hList1"/>
    <dgm:cxn modelId="{B265EB71-F3B5-40C7-B106-AC07655C0904}" type="presOf" srcId="{16091699-4B5E-4219-BA70-B8CA50A7400B}" destId="{19BF3E8B-9A0B-4FE3-9700-E5390322D13F}" srcOrd="0" destOrd="2" presId="urn:microsoft.com/office/officeart/2005/8/layout/hList1"/>
    <dgm:cxn modelId="{90467657-0FC1-4E2F-AE06-5A24334ECC75}" srcId="{E707BFA2-5456-4D4D-BF45-283BC9D1A017}" destId="{97E779E4-C64A-4503-A734-79DC7016E983}" srcOrd="3" destOrd="0" parTransId="{E74608BE-E05E-4045-8889-A23F4E89C3F6}" sibTransId="{FA06DBF3-263D-480E-A19C-3E969E4350D8}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E44103AD-E406-42A0-9108-2C4AE7A45B3F}" srcId="{E707BFA2-5456-4D4D-BF45-283BC9D1A017}" destId="{97FB812B-82C3-43A2-9729-8098698A0A23}" srcOrd="1" destOrd="0" parTransId="{2C057DAF-C0E8-4435-AD5D-75543C3767C8}" sibTransId="{14D788FC-7FBA-4D29-BD6D-15C6B08D886B}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A0A44EDD-E58F-4B4D-AB6C-0047AED16642}" srcId="{5EAD7627-2E56-4296-AAD3-264969689D7E}" destId="{AA6F7732-C5AF-4A27-B996-0DBBD486904D}" srcOrd="2" destOrd="0" parTransId="{F282830A-04BB-4989-9208-11B29088AC0F}" sibTransId="{75DE754A-EC9E-4DF7-838F-7E603ECEA8C3}"/>
    <dgm:cxn modelId="{A7F5ADE1-7FB6-4A46-A562-579BFFCBB467}" type="presOf" srcId="{97E779E4-C64A-4503-A734-79DC7016E983}" destId="{19BF3E8B-9A0B-4FE3-9700-E5390322D13F}" srcOrd="0" destOrd="3" presId="urn:microsoft.com/office/officeart/2005/8/layout/hList1"/>
    <dgm:cxn modelId="{1C3087E7-E7B0-48D6-8F3C-CB4EF0C51B14}" type="presOf" srcId="{97FB812B-82C3-43A2-9729-8098698A0A23}" destId="{19BF3E8B-9A0B-4FE3-9700-E5390322D13F}" srcOrd="0" destOrd="1" presId="urn:microsoft.com/office/officeart/2005/8/layout/hList1"/>
    <dgm:cxn modelId="{F16114FB-C8E7-4315-BA79-864158958EB3}" srcId="{5EAD7627-2E56-4296-AAD3-264969689D7E}" destId="{B937F32F-E923-4E95-A76F-1EB937DC4CFF}" srcOrd="1" destOrd="0" parTransId="{B795E693-B160-4685-A3C1-D15181835B4C}" sibTransId="{8606D6E0-327E-44B5-AB36-7CF65C3E516D}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77DBFD-7DC0-47C3-9A7A-C6877236B05C}">
      <dsp:nvSpPr>
        <dsp:cNvPr id="0" name=""/>
        <dsp:cNvSpPr/>
      </dsp:nvSpPr>
      <dsp:spPr>
        <a:xfrm>
          <a:off x="0" y="174969"/>
          <a:ext cx="10515600" cy="4001400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just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>
              <a:solidFill>
                <a:sysClr val="windowText" lastClr="000000"/>
              </a:solidFill>
            </a:rPr>
            <a:t>معامل ألفا – </a:t>
          </a:r>
          <a:r>
            <a:rPr lang="ar-EG" sz="4500" kern="1200" dirty="0" err="1">
              <a:solidFill>
                <a:sysClr val="windowText" lastClr="000000"/>
              </a:solidFill>
            </a:rPr>
            <a:t>كرونباخ</a:t>
          </a:r>
          <a:r>
            <a:rPr lang="ar-EG" sz="4500" kern="1200" dirty="0">
              <a:solidFill>
                <a:sysClr val="windowText" lastClr="000000"/>
              </a:solidFill>
            </a:rPr>
            <a:t> من أشهر مقاييس ثبات الاستبيان </a:t>
          </a:r>
        </a:p>
        <a:p>
          <a:pPr marL="0" lvl="0" indent="0" algn="just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>
              <a:solidFill>
                <a:sysClr val="windowText" lastClr="000000"/>
              </a:solidFill>
            </a:rPr>
            <a:t>مثال: إذا كان لدينا البيانات الممثلة لأسئلة حول بيئة الدروس في المركز الياباني في جامعة حلب . تم توزيع هذه الأسئلة على طلاب المركز ، وبعد جمع الأجوبة حصلنا على الجدول التالي: </a:t>
          </a:r>
        </a:p>
      </dsp:txBody>
      <dsp:txXfrm>
        <a:off x="195332" y="370301"/>
        <a:ext cx="10124936" cy="36107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C26AAF-EB77-4458-863A-FF8596EAAB68}">
      <dsp:nvSpPr>
        <dsp:cNvPr id="0" name=""/>
        <dsp:cNvSpPr/>
      </dsp:nvSpPr>
      <dsp:spPr>
        <a:xfrm>
          <a:off x="0" y="710109"/>
          <a:ext cx="10515600" cy="13805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/>
            <a:t>الادخال من خلال البرنامج نفسه </a:t>
          </a:r>
        </a:p>
      </dsp:txBody>
      <dsp:txXfrm>
        <a:off x="67395" y="777504"/>
        <a:ext cx="10380810" cy="1245809"/>
      </dsp:txXfrm>
    </dsp:sp>
    <dsp:sp modelId="{653265B7-4F88-42B3-8AD9-6C77AECE44DB}">
      <dsp:nvSpPr>
        <dsp:cNvPr id="0" name=""/>
        <dsp:cNvSpPr/>
      </dsp:nvSpPr>
      <dsp:spPr>
        <a:xfrm>
          <a:off x="0" y="2260629"/>
          <a:ext cx="10515600" cy="13805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/>
            <a:t>الادخال إلى البرنامج باستخدام إكسل شيت</a:t>
          </a:r>
        </a:p>
      </dsp:txBody>
      <dsp:txXfrm>
        <a:off x="67395" y="2328024"/>
        <a:ext cx="10380810" cy="12458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B7A62-83D1-4179-9D09-8FFDC5656A11}">
      <dsp:nvSpPr>
        <dsp:cNvPr id="0" name=""/>
        <dsp:cNvSpPr/>
      </dsp:nvSpPr>
      <dsp:spPr>
        <a:xfrm>
          <a:off x="0" y="82488"/>
          <a:ext cx="10515600" cy="1360035"/>
        </a:xfrm>
        <a:prstGeom prst="rect">
          <a:avLst/>
        </a:prstGeom>
        <a:solidFill>
          <a:srgbClr val="8E5A6D"/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150368" rIns="263144" bIns="150368" numCol="1" spcCol="1270" anchor="ctr" anchorCtr="0">
          <a:noAutofit/>
        </a:bodyPr>
        <a:lstStyle/>
        <a:p>
          <a:pPr marL="0" lvl="0" indent="0" algn="ct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>
              <a:solidFill>
                <a:schemeClr val="bg1"/>
              </a:solidFill>
            </a:rPr>
            <a:t>خطوات</a:t>
          </a:r>
          <a:r>
            <a:rPr lang="ar-EG" sz="3700" kern="1200" baseline="0" dirty="0">
              <a:solidFill>
                <a:schemeClr val="bg1"/>
              </a:solidFill>
            </a:rPr>
            <a:t> حساب معامل ألفا - </a:t>
          </a:r>
          <a:r>
            <a:rPr lang="ar-EG" sz="3700" kern="1200" baseline="0" dirty="0" err="1">
              <a:solidFill>
                <a:schemeClr val="bg1"/>
              </a:solidFill>
            </a:rPr>
            <a:t>كرونباخ</a:t>
          </a:r>
          <a:r>
            <a:rPr lang="ar-EG" sz="3700" kern="1200" baseline="0" dirty="0">
              <a:solidFill>
                <a:schemeClr val="bg1"/>
              </a:solidFill>
            </a:rPr>
            <a:t> باستخدام البرنامج الإحصائي </a:t>
          </a:r>
          <a:r>
            <a:rPr lang="en-US" sz="3700" kern="1200" baseline="0" dirty="0">
              <a:solidFill>
                <a:schemeClr val="bg1"/>
              </a:solidFill>
            </a:rPr>
            <a:t>SPSS</a:t>
          </a:r>
          <a:endParaRPr lang="ar-EG" sz="3700" kern="1200" dirty="0">
            <a:solidFill>
              <a:schemeClr val="bg1"/>
            </a:solidFill>
          </a:endParaRPr>
        </a:p>
      </dsp:txBody>
      <dsp:txXfrm>
        <a:off x="0" y="82488"/>
        <a:ext cx="10515600" cy="1360035"/>
      </dsp:txXfrm>
    </dsp:sp>
    <dsp:sp modelId="{29E5F240-C119-438E-8FE6-E4D1EAD076C3}">
      <dsp:nvSpPr>
        <dsp:cNvPr id="0" name=""/>
        <dsp:cNvSpPr/>
      </dsp:nvSpPr>
      <dsp:spPr>
        <a:xfrm>
          <a:off x="0" y="1442523"/>
          <a:ext cx="10515600" cy="385947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358" tIns="197358" rIns="263144" bIns="296037" numCol="1" spcCol="1270" anchor="t" anchorCtr="0">
          <a:noAutofit/>
        </a:bodyPr>
        <a:lstStyle/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700" u="sng" kern="1200" dirty="0"/>
            <a:t>الخطوة الأولى: </a:t>
          </a:r>
          <a:r>
            <a:rPr lang="ar-EG" sz="3700" kern="1200" dirty="0"/>
            <a:t>نقوم بإدخال بيانات الجدول في البرنامج الاحصائي </a:t>
          </a:r>
          <a:r>
            <a:rPr lang="en-US" sz="3700" kern="1200" dirty="0"/>
            <a:t>SPSS </a:t>
          </a:r>
          <a:r>
            <a:rPr lang="ar-EG" sz="3700" kern="1200" dirty="0"/>
            <a:t> عن  طريق تكويد البيانات الترتيبية وذلك بإعطاء:</a:t>
          </a:r>
        </a:p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700" kern="1200" dirty="0"/>
            <a:t> "سيئ" رقم 1</a:t>
          </a:r>
        </a:p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700" kern="1200" dirty="0"/>
            <a:t>" مقبول" رقم 2 </a:t>
          </a:r>
        </a:p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700" kern="1200" dirty="0"/>
            <a:t>"جيد" رقم 3</a:t>
          </a:r>
        </a:p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700" kern="1200" dirty="0"/>
            <a:t>"ممتاز" رقم 4</a:t>
          </a:r>
        </a:p>
      </dsp:txBody>
      <dsp:txXfrm>
        <a:off x="0" y="1442523"/>
        <a:ext cx="10515600" cy="38594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D08F57-2D13-4978-80F5-80B15097E347}">
      <dsp:nvSpPr>
        <dsp:cNvPr id="0" name=""/>
        <dsp:cNvSpPr/>
      </dsp:nvSpPr>
      <dsp:spPr>
        <a:xfrm>
          <a:off x="0" y="544314"/>
          <a:ext cx="10515600" cy="21175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/>
            <a:t>قيمة معامل ألف – كرونباخ تساوي 0.819 وبالتالي يمكننا القول بأن الاستبيان ثابت بدرجة عالية. </a:t>
          </a:r>
        </a:p>
      </dsp:txBody>
      <dsp:txXfrm>
        <a:off x="103369" y="647683"/>
        <a:ext cx="10308862" cy="1910779"/>
      </dsp:txXfrm>
    </dsp:sp>
    <dsp:sp modelId="{7EBE52AE-4434-4809-A213-1A0D9FC870FC}">
      <dsp:nvSpPr>
        <dsp:cNvPr id="0" name=""/>
        <dsp:cNvSpPr/>
      </dsp:nvSpPr>
      <dsp:spPr>
        <a:xfrm>
          <a:off x="0" y="2774152"/>
          <a:ext cx="10515600" cy="21175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إذا تم أخذ الجذر التربيعي لمعامل الفا – </a:t>
          </a:r>
          <a:r>
            <a:rPr lang="ar-EG" sz="3900" kern="1200" dirty="0" err="1"/>
            <a:t>كرونباخ</a:t>
          </a:r>
          <a:r>
            <a:rPr lang="ar-EG" sz="3900" kern="1200" dirty="0"/>
            <a:t> فسوف نحصل على  معامل الصدق ويساوي (</a:t>
          </a:r>
          <a:r>
            <a:rPr lang="en-US" sz="3900" kern="1200" dirty="0"/>
            <a:t>0.905</a:t>
          </a:r>
          <a:r>
            <a:rPr lang="ar-EG" sz="3900" kern="1200" dirty="0"/>
            <a:t>)، مما يدل على أن الاستبيان صادق ، أي أنه يمثل المجتمع الذي سحبت منه العينة. </a:t>
          </a:r>
        </a:p>
      </dsp:txBody>
      <dsp:txXfrm>
        <a:off x="103369" y="2877521"/>
        <a:ext cx="10308862" cy="19107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B4050B-00AD-4E1E-9A5E-1E71EA2B80EC}">
      <dsp:nvSpPr>
        <dsp:cNvPr id="0" name=""/>
        <dsp:cNvSpPr/>
      </dsp:nvSpPr>
      <dsp:spPr>
        <a:xfrm>
          <a:off x="0" y="82027"/>
          <a:ext cx="9664262" cy="1097271"/>
        </a:xfrm>
        <a:prstGeom prst="roundRect">
          <a:avLst/>
        </a:prstGeom>
        <a:solidFill>
          <a:srgbClr val="8E5A6D"/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b="1" u="sng" kern="1200" dirty="0">
              <a:solidFill>
                <a:schemeClr val="bg1"/>
              </a:solidFill>
            </a:rPr>
            <a:t>ملاحظة هامة</a:t>
          </a:r>
          <a:endParaRPr lang="ar-EG" sz="3700" kern="1200" dirty="0">
            <a:solidFill>
              <a:schemeClr val="bg1"/>
            </a:solidFill>
          </a:endParaRPr>
        </a:p>
      </dsp:txBody>
      <dsp:txXfrm>
        <a:off x="53564" y="135591"/>
        <a:ext cx="9557134" cy="990143"/>
      </dsp:txXfrm>
    </dsp:sp>
    <dsp:sp modelId="{C8537178-FDEA-46D2-8C4C-3381F0F2A6C4}">
      <dsp:nvSpPr>
        <dsp:cNvPr id="0" name=""/>
        <dsp:cNvSpPr/>
      </dsp:nvSpPr>
      <dsp:spPr>
        <a:xfrm>
          <a:off x="0" y="1285858"/>
          <a:ext cx="9664262" cy="3679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/>
            <a:t>عندما تكون قيمة معامل ألفا ضعيفة ( أقل من 0.6 ) يجب تعديل أسئلة الاستبيان ، ولمعرفة الأسئلة التي سببت انخفاضا في قيمة معامل ألفا </a:t>
          </a:r>
          <a:r>
            <a:rPr lang="ar-EG" sz="3700" kern="1200" dirty="0" err="1"/>
            <a:t>كرونباخ</a:t>
          </a:r>
          <a:r>
            <a:rPr lang="ar-EG" sz="3700" kern="1200" dirty="0"/>
            <a:t> والتي يجب تعديلها نقوم باختيار اختبار </a:t>
          </a:r>
          <a:r>
            <a:rPr lang="en-US" sz="3700" kern="1200" dirty="0"/>
            <a:t>alpha</a:t>
          </a:r>
          <a:r>
            <a:rPr lang="ar-EG" sz="3700" kern="1200" dirty="0"/>
            <a:t>  ثم نضغط على زر </a:t>
          </a:r>
          <a:r>
            <a:rPr lang="en-US" sz="3700" kern="1200" dirty="0"/>
            <a:t> statistics</a:t>
          </a:r>
          <a:r>
            <a:rPr lang="ar-EG" sz="3700" kern="1200" dirty="0"/>
            <a:t> ، ستظهر نافذة نختار منها </a:t>
          </a:r>
          <a:r>
            <a:rPr lang="en-US" sz="3700" kern="1200" dirty="0"/>
            <a:t>Scale if item deleted</a:t>
          </a:r>
          <a:r>
            <a:rPr lang="ar-EG" sz="3700" kern="1200" dirty="0"/>
            <a:t> ، ثم بعد ذلك الضغط على كلمة </a:t>
          </a:r>
          <a:r>
            <a:rPr lang="en-US" sz="3700" kern="1200" dirty="0"/>
            <a:t>continue </a:t>
          </a:r>
          <a:r>
            <a:rPr lang="ar-EG" sz="3700" kern="1200" dirty="0"/>
            <a:t> ، ثم الضغط على زر </a:t>
          </a:r>
          <a:r>
            <a:rPr lang="en-US" sz="3700" kern="1200" dirty="0"/>
            <a:t>OK</a:t>
          </a:r>
          <a:endParaRPr lang="ar-EG" sz="3700" kern="1200" dirty="0"/>
        </a:p>
      </dsp:txBody>
      <dsp:txXfrm>
        <a:off x="179626" y="1465484"/>
        <a:ext cx="9305010" cy="33203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6FCD25-9292-4B9A-AE69-6DD3EFBD4079}">
      <dsp:nvSpPr>
        <dsp:cNvPr id="0" name=""/>
        <dsp:cNvSpPr/>
      </dsp:nvSpPr>
      <dsp:spPr>
        <a:xfrm>
          <a:off x="0" y="10493"/>
          <a:ext cx="10515600" cy="2475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just" defTabSz="2044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600" kern="1200" dirty="0"/>
            <a:t>تشير الخلية </a:t>
          </a:r>
          <a:r>
            <a:rPr lang="en-US" sz="4600" kern="1200" dirty="0"/>
            <a:t>Guttman Split –Half Coefficient </a:t>
          </a:r>
          <a:r>
            <a:rPr lang="ar-EG" sz="4600" kern="1200" dirty="0"/>
            <a:t> إلى قيمة معامل التقسيم النصفي والذي يساوي 0.710 ،  مما يدل على ثبات الاستبيان .</a:t>
          </a:r>
        </a:p>
      </dsp:txBody>
      <dsp:txXfrm>
        <a:off x="120855" y="131348"/>
        <a:ext cx="10273890" cy="2234010"/>
      </dsp:txXfrm>
    </dsp:sp>
    <dsp:sp modelId="{1BF4C75F-D210-47A9-8B3D-4D529108ABF7}">
      <dsp:nvSpPr>
        <dsp:cNvPr id="0" name=""/>
        <dsp:cNvSpPr/>
      </dsp:nvSpPr>
      <dsp:spPr>
        <a:xfrm>
          <a:off x="0" y="2618694"/>
          <a:ext cx="10515600" cy="2475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just" defTabSz="2044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600" kern="1200" dirty="0"/>
            <a:t>بأخذ الجذر التربيعي لمعامل الثبات نحصل على معامل الصدق والذي يساوي 0.843 ويكون الاستبيان صادق أي أنه يمثل المجتمع المدروس تمثيلا دقيقا. </a:t>
          </a:r>
        </a:p>
      </dsp:txBody>
      <dsp:txXfrm>
        <a:off x="120855" y="2739549"/>
        <a:ext cx="10273890" cy="223401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78052"/>
          <a:ext cx="10515600" cy="1366515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040" tIns="182880" rIns="320040" bIns="182880" numCol="1" spcCol="1270" anchor="ctr" anchorCtr="0">
          <a:noAutofit/>
        </a:bodyPr>
        <a:lstStyle/>
        <a:p>
          <a:pPr marL="0" lvl="0" indent="0" algn="ctr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/>
            <a:t>ما هي المقابلة ؟ </a:t>
          </a:r>
        </a:p>
      </dsp:txBody>
      <dsp:txXfrm>
        <a:off x="0" y="78052"/>
        <a:ext cx="10515600" cy="1366515"/>
      </dsp:txXfrm>
    </dsp:sp>
    <dsp:sp modelId="{F1D7A3E9-5570-4421-88DB-203B13EF3EEF}">
      <dsp:nvSpPr>
        <dsp:cNvPr id="0" name=""/>
        <dsp:cNvSpPr/>
      </dsp:nvSpPr>
      <dsp:spPr>
        <a:xfrm>
          <a:off x="0" y="1409310"/>
          <a:ext cx="10515600" cy="2998912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30" tIns="240030" rIns="320040" bIns="360045" numCol="1" spcCol="1270" anchor="t" anchorCtr="0">
          <a:noAutofit/>
        </a:bodyPr>
        <a:lstStyle/>
        <a:p>
          <a:pPr marL="285750" lvl="1" indent="-285750" algn="just" defTabSz="2000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500" kern="1200" dirty="0"/>
            <a:t>تفاعل</a:t>
          </a:r>
          <a:r>
            <a:rPr lang="ar-EG" sz="4500" kern="1200" baseline="0" dirty="0"/>
            <a:t> لفظي يتم بين شخصين في موقف مواجهة ، حيث يحاول أحدهم وهو القائم بالمقابلة أن يستثير بعض المعلومات أو التعبيرات لدى المبحوث والتي تدور حول آرائه ومعتقداته.  </a:t>
          </a:r>
          <a:endParaRPr lang="ar-EG" sz="4500" kern="1200" dirty="0"/>
        </a:p>
      </dsp:txBody>
      <dsp:txXfrm>
        <a:off x="0" y="1409310"/>
        <a:ext cx="10515600" cy="299891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5" y="269420"/>
          <a:ext cx="4336948" cy="110663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مقابلات مهيكلة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Structured Interviews</a:t>
          </a:r>
          <a:r>
            <a:rPr lang="ar-EG" sz="2700" kern="1200" dirty="0"/>
            <a:t> </a:t>
          </a:r>
        </a:p>
      </dsp:txBody>
      <dsp:txXfrm>
        <a:off x="45" y="269420"/>
        <a:ext cx="4336948" cy="1106630"/>
      </dsp:txXfrm>
    </dsp:sp>
    <dsp:sp modelId="{C7AC33D1-3847-4CB1-AB73-7D3EB4BF7E40}">
      <dsp:nvSpPr>
        <dsp:cNvPr id="0" name=""/>
        <dsp:cNvSpPr/>
      </dsp:nvSpPr>
      <dsp:spPr>
        <a:xfrm>
          <a:off x="45" y="1376050"/>
          <a:ext cx="4336948" cy="299934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تتم بناء على قائمة محددة من الأسئلة المكتوبة.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يمكن استخدام الصور والرسوم في بعض الأحيان  ( بحوث التسويق للتعبير عن المشاعر والأفكار بأسلوب واضح . </a:t>
          </a:r>
        </a:p>
      </dsp:txBody>
      <dsp:txXfrm>
        <a:off x="45" y="1376050"/>
        <a:ext cx="4336948" cy="2999341"/>
      </dsp:txXfrm>
    </dsp:sp>
    <dsp:sp modelId="{E5B96C2C-E70D-4777-8104-2451F10BC30B}">
      <dsp:nvSpPr>
        <dsp:cNvPr id="0" name=""/>
        <dsp:cNvSpPr/>
      </dsp:nvSpPr>
      <dsp:spPr>
        <a:xfrm>
          <a:off x="4944166" y="269420"/>
          <a:ext cx="4336948" cy="110663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مقابلات غير مهيكلة 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Unstructured Interviews</a:t>
          </a:r>
          <a:endParaRPr lang="ar-EG" sz="2700" kern="1200" dirty="0"/>
        </a:p>
      </dsp:txBody>
      <dsp:txXfrm>
        <a:off x="4944166" y="269420"/>
        <a:ext cx="4336948" cy="1106630"/>
      </dsp:txXfrm>
    </dsp:sp>
    <dsp:sp modelId="{9DB41128-4959-44E5-871C-85A3634FEA41}">
      <dsp:nvSpPr>
        <dsp:cNvPr id="0" name=""/>
        <dsp:cNvSpPr/>
      </dsp:nvSpPr>
      <dsp:spPr>
        <a:xfrm>
          <a:off x="4944166" y="1376050"/>
          <a:ext cx="4336948" cy="299934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لا تعتمد على خطة متسلسلة من الأسئلة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تهدف إلى استطلاع بعض القضايا التمهيدية لتحديد متغيرات الدراسة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يمكن توجيه أسئلة مفتوحة وإتباعه بسؤال آخر للوصول إلى فكرة جيدة عن متغيرات الدراسة . </a:t>
          </a:r>
        </a:p>
      </dsp:txBody>
      <dsp:txXfrm>
        <a:off x="4944166" y="1376050"/>
        <a:ext cx="4336948" cy="299934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ECE062-EE27-4F9C-8F81-E180199AF6F2}">
      <dsp:nvSpPr>
        <dsp:cNvPr id="0" name=""/>
        <dsp:cNvSpPr/>
      </dsp:nvSpPr>
      <dsp:spPr>
        <a:xfrm>
          <a:off x="0" y="1137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الثبات : </a:t>
          </a:r>
          <a:r>
            <a:rPr lang="ar-EG" sz="2800" kern="1200" dirty="0"/>
            <a:t>إذا أخفق الشخص الذي أجرى المقابلة  في التعرف على أو قلل أهمية حادثة هامة خلال حدوث المقابلة .</a:t>
          </a:r>
        </a:p>
      </dsp:txBody>
      <dsp:txXfrm>
        <a:off x="46634" y="47771"/>
        <a:ext cx="10422332" cy="862041"/>
      </dsp:txXfrm>
    </dsp:sp>
    <dsp:sp modelId="{A1182A62-D061-42E5-93B3-6ADE26C5E483}">
      <dsp:nvSpPr>
        <dsp:cNvPr id="0" name=""/>
        <dsp:cNvSpPr/>
      </dsp:nvSpPr>
      <dsp:spPr>
        <a:xfrm>
          <a:off x="0" y="969511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الحذف : </a:t>
          </a:r>
          <a:r>
            <a:rPr lang="ar-EG" sz="2800" kern="1200" dirty="0"/>
            <a:t>إذا حذف الباحث حقيقة جوهرية ، أو تجربة ما ذكرها المستجوب</a:t>
          </a:r>
          <a:r>
            <a:rPr lang="ar-EG" sz="500" kern="1200" dirty="0"/>
            <a:t>. </a:t>
          </a:r>
        </a:p>
      </dsp:txBody>
      <dsp:txXfrm>
        <a:off x="46634" y="1016145"/>
        <a:ext cx="10422332" cy="862041"/>
      </dsp:txXfrm>
    </dsp:sp>
    <dsp:sp modelId="{C2A9452B-EA33-4ED0-8594-6C979B5296D5}">
      <dsp:nvSpPr>
        <dsp:cNvPr id="0" name=""/>
        <dsp:cNvSpPr/>
      </dsp:nvSpPr>
      <dsp:spPr>
        <a:xfrm>
          <a:off x="0" y="1937885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الإضافة: </a:t>
          </a:r>
          <a:r>
            <a:rPr lang="ar-EG" sz="2800" kern="1200" dirty="0"/>
            <a:t>إذا ضخم الباحث أو طور إجابة الشخص الذي قابله بعبارات لم يذكرها</a:t>
          </a:r>
        </a:p>
      </dsp:txBody>
      <dsp:txXfrm>
        <a:off x="46634" y="1984519"/>
        <a:ext cx="10422332" cy="862041"/>
      </dsp:txXfrm>
    </dsp:sp>
    <dsp:sp modelId="{20B2B9F0-B54D-46C8-A99A-059675BB6FEB}">
      <dsp:nvSpPr>
        <dsp:cNvPr id="0" name=""/>
        <dsp:cNvSpPr/>
      </dsp:nvSpPr>
      <dsp:spPr>
        <a:xfrm>
          <a:off x="0" y="2906258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الاستبدال: </a:t>
          </a:r>
          <a:r>
            <a:rPr lang="ar-EG" sz="2800" kern="1200" dirty="0"/>
            <a:t>إذا نسى الباحث كلمات  الشخص الذي قابله واستبدلها بكلمات أخرى لها دلالات مغايرة لما قصده المستجيب</a:t>
          </a:r>
          <a:r>
            <a:rPr lang="ar-EG" sz="500" kern="1200" dirty="0"/>
            <a:t>.</a:t>
          </a:r>
        </a:p>
      </dsp:txBody>
      <dsp:txXfrm>
        <a:off x="46634" y="2952892"/>
        <a:ext cx="10422332" cy="862041"/>
      </dsp:txXfrm>
    </dsp:sp>
    <dsp:sp modelId="{8154CC1F-31BD-4157-A734-4DB804FC90F9}">
      <dsp:nvSpPr>
        <dsp:cNvPr id="0" name=""/>
        <dsp:cNvSpPr/>
      </dsp:nvSpPr>
      <dsp:spPr>
        <a:xfrm>
          <a:off x="0" y="3874632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التبديل : </a:t>
          </a:r>
          <a:r>
            <a:rPr lang="ar-EG" sz="2800" kern="1200" dirty="0"/>
            <a:t>إذا لم يتذكر الباحث تسلسل الأحداث أو ارتباط الحقائق بعضها ببعض وقام بتغيير تسلسل الأحداث الحقيقي. </a:t>
          </a:r>
        </a:p>
      </dsp:txBody>
      <dsp:txXfrm>
        <a:off x="46634" y="3921266"/>
        <a:ext cx="10422332" cy="86204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10462"/>
          <a:ext cx="10515600" cy="1396882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152" tIns="186944" rIns="327152" bIns="186944" numCol="1" spcCol="1270" anchor="ctr" anchorCtr="0">
          <a:noAutofit/>
        </a:bodyPr>
        <a:lstStyle/>
        <a:p>
          <a:pPr marL="0" lvl="0" indent="0" algn="ctr" defTabSz="2044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600" kern="1200" dirty="0"/>
            <a:t>ما هي الملاحظة؟ </a:t>
          </a:r>
        </a:p>
      </dsp:txBody>
      <dsp:txXfrm>
        <a:off x="0" y="10462"/>
        <a:ext cx="10515600" cy="1396882"/>
      </dsp:txXfrm>
    </dsp:sp>
    <dsp:sp modelId="{F1D7A3E9-5570-4421-88DB-203B13EF3EEF}">
      <dsp:nvSpPr>
        <dsp:cNvPr id="0" name=""/>
        <dsp:cNvSpPr/>
      </dsp:nvSpPr>
      <dsp:spPr>
        <a:xfrm>
          <a:off x="0" y="1371303"/>
          <a:ext cx="10515600" cy="310450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5364" tIns="245364" rIns="327152" bIns="368046" numCol="1" spcCol="1270" anchor="t" anchorCtr="0">
          <a:noAutofit/>
        </a:bodyPr>
        <a:lstStyle/>
        <a:p>
          <a:pPr marL="285750" lvl="1" indent="-285750" algn="just" defTabSz="2044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600" kern="1200" dirty="0"/>
            <a:t> مشاهدة ( مراقبة) الظواهر من قبل الباحث . وقد يراقب الباحث ظواهر يستطيع التأثير فيها كالتجارب في المختبرات ، أو ظواهر لا يستطيع التأثير فيها مثل علوم الفلك. </a:t>
          </a:r>
        </a:p>
      </dsp:txBody>
      <dsp:txXfrm>
        <a:off x="0" y="1371303"/>
        <a:ext cx="10515600" cy="310450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7" y="66782"/>
          <a:ext cx="4514983" cy="121724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الملاحظة المنتظمة </a:t>
          </a:r>
        </a:p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Systematic Observation</a:t>
          </a:r>
          <a:endParaRPr lang="ar-EG" sz="3000" kern="1200" dirty="0"/>
        </a:p>
      </dsp:txBody>
      <dsp:txXfrm>
        <a:off x="47" y="66782"/>
        <a:ext cx="4514983" cy="1217247"/>
      </dsp:txXfrm>
    </dsp:sp>
    <dsp:sp modelId="{C7AC33D1-3847-4CB1-AB73-7D3EB4BF7E40}">
      <dsp:nvSpPr>
        <dsp:cNvPr id="0" name=""/>
        <dsp:cNvSpPr/>
      </dsp:nvSpPr>
      <dsp:spPr>
        <a:xfrm>
          <a:off x="47" y="1284030"/>
          <a:ext cx="4514983" cy="32940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تسمى بالملاحظة المنتظمة ( يتم تحديد ظروف الملاحظة من حيث الزمان والمكان) .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تهدف هذه الملاحظة إلى جمع بيانات دقيقة عن الظاهرة موضوع البحث لاختبار الفرضيات . </a:t>
          </a:r>
        </a:p>
      </dsp:txBody>
      <dsp:txXfrm>
        <a:off x="47" y="1284030"/>
        <a:ext cx="4514983" cy="3294000"/>
      </dsp:txXfrm>
    </dsp:sp>
    <dsp:sp modelId="{E5B96C2C-E70D-4777-8104-2451F10BC30B}">
      <dsp:nvSpPr>
        <dsp:cNvPr id="0" name=""/>
        <dsp:cNvSpPr/>
      </dsp:nvSpPr>
      <dsp:spPr>
        <a:xfrm>
          <a:off x="5147128" y="66782"/>
          <a:ext cx="4514983" cy="121724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الملاحظة البسيطة</a:t>
          </a:r>
        </a:p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Simple Observation</a:t>
          </a:r>
          <a:endParaRPr lang="ar-EG" sz="3000" kern="1200" dirty="0"/>
        </a:p>
      </dsp:txBody>
      <dsp:txXfrm>
        <a:off x="5147128" y="66782"/>
        <a:ext cx="4514983" cy="1217247"/>
      </dsp:txXfrm>
    </dsp:sp>
    <dsp:sp modelId="{9DB41128-4959-44E5-871C-85A3634FEA41}">
      <dsp:nvSpPr>
        <dsp:cNvPr id="0" name=""/>
        <dsp:cNvSpPr/>
      </dsp:nvSpPr>
      <dsp:spPr>
        <a:xfrm>
          <a:off x="5147128" y="1284030"/>
          <a:ext cx="4514983" cy="32940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تسمى  بالملاحظة غير المخططة  ( تحدث طبيعيا دون إعداد مسبق ).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000" kern="1200" dirty="0"/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000" kern="1200" dirty="0"/>
        </a:p>
      </dsp:txBody>
      <dsp:txXfrm>
        <a:off x="5147128" y="1284030"/>
        <a:ext cx="4514983" cy="32940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7" y="54362"/>
          <a:ext cx="4514983" cy="135145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kern="1200" dirty="0"/>
            <a:t>الملاحظة غير المقصودة</a:t>
          </a:r>
        </a:p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Accidental Observation</a:t>
          </a:r>
          <a:r>
            <a:rPr lang="ar-EG" sz="3300" kern="1200" dirty="0"/>
            <a:t> </a:t>
          </a:r>
        </a:p>
      </dsp:txBody>
      <dsp:txXfrm>
        <a:off x="47" y="54362"/>
        <a:ext cx="4514983" cy="1351459"/>
      </dsp:txXfrm>
    </dsp:sp>
    <dsp:sp modelId="{C7AC33D1-3847-4CB1-AB73-7D3EB4BF7E40}">
      <dsp:nvSpPr>
        <dsp:cNvPr id="0" name=""/>
        <dsp:cNvSpPr/>
      </dsp:nvSpPr>
      <dsp:spPr>
        <a:xfrm>
          <a:off x="47" y="1405821"/>
          <a:ext cx="4514983" cy="318462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يقوم الباحث بملاحظة بعض الظواهر بطريقة الصدفة .</a:t>
          </a:r>
        </a:p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غالبا ما تكون هذه الملاحظة بسيطة </a:t>
          </a:r>
        </a:p>
      </dsp:txBody>
      <dsp:txXfrm>
        <a:off x="47" y="1405821"/>
        <a:ext cx="4514983" cy="3184628"/>
      </dsp:txXfrm>
    </dsp:sp>
    <dsp:sp modelId="{E5B96C2C-E70D-4777-8104-2451F10BC30B}">
      <dsp:nvSpPr>
        <dsp:cNvPr id="0" name=""/>
        <dsp:cNvSpPr/>
      </dsp:nvSpPr>
      <dsp:spPr>
        <a:xfrm>
          <a:off x="5147128" y="54362"/>
          <a:ext cx="4514983" cy="135145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kern="1200" dirty="0"/>
            <a:t>الملاحظة المقصودة </a:t>
          </a:r>
        </a:p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Purposive Observation</a:t>
          </a:r>
          <a:endParaRPr lang="ar-EG" sz="3300" kern="1200" dirty="0"/>
        </a:p>
      </dsp:txBody>
      <dsp:txXfrm>
        <a:off x="5147128" y="54362"/>
        <a:ext cx="4514983" cy="1351459"/>
      </dsp:txXfrm>
    </dsp:sp>
    <dsp:sp modelId="{9DB41128-4959-44E5-871C-85A3634FEA41}">
      <dsp:nvSpPr>
        <dsp:cNvPr id="0" name=""/>
        <dsp:cNvSpPr/>
      </dsp:nvSpPr>
      <dsp:spPr>
        <a:xfrm>
          <a:off x="5147128" y="1405821"/>
          <a:ext cx="4514983" cy="318462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يقوم الباحث بالاتصال الهادف بموقف معين أو أشخاص محددين لتسجيل مواقف معهم .</a:t>
          </a:r>
        </a:p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غالبا ما تكون هذه الملاحظة منظمة. </a:t>
          </a:r>
        </a:p>
      </dsp:txBody>
      <dsp:txXfrm>
        <a:off x="5147128" y="1405821"/>
        <a:ext cx="4514983" cy="318462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121181"/>
          <a:ext cx="4913783" cy="7200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عيوب</a:t>
          </a:r>
          <a:r>
            <a:rPr lang="ar-EG" sz="2500" kern="1200" dirty="0"/>
            <a:t> </a:t>
          </a:r>
        </a:p>
      </dsp:txBody>
      <dsp:txXfrm>
        <a:off x="51" y="121181"/>
        <a:ext cx="4913783" cy="720000"/>
      </dsp:txXfrm>
    </dsp:sp>
    <dsp:sp modelId="{19BF3E8B-9A0B-4FE3-9700-E5390322D13F}">
      <dsp:nvSpPr>
        <dsp:cNvPr id="0" name=""/>
        <dsp:cNvSpPr/>
      </dsp:nvSpPr>
      <dsp:spPr>
        <a:xfrm>
          <a:off x="51" y="841181"/>
          <a:ext cx="4913783" cy="384300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يعمد الأفراد إلى تقمص سلوك مغاير خلال الفترة التي تتم فيها مراقبتهم إذا شعروا بالمراقبة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</a:t>
          </a:r>
          <a:r>
            <a:rPr lang="ar-EG" sz="2500" kern="1200" dirty="0" err="1"/>
            <a:t>تعيقها</a:t>
          </a:r>
          <a:r>
            <a:rPr lang="ar-EG" sz="2500" kern="1200" dirty="0"/>
            <a:t> بعض الظروف الجوية ، كأن تتدخل عوامل الفيضانات أو تساقط الثلوج لعرقلة الملاحظة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بعض الأحداث لا يمكن ملاحظتها مباشرة مثل الحياة الخاصة بالأفراد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إذا كانت العينة كبيرة فإنها ستكون مكلفة جدا. </a:t>
          </a:r>
        </a:p>
      </dsp:txBody>
      <dsp:txXfrm>
        <a:off x="51" y="841181"/>
        <a:ext cx="4913783" cy="3843000"/>
      </dsp:txXfrm>
    </dsp:sp>
    <dsp:sp modelId="{E2BB26F9-94F3-494D-9E08-2238D9CCF372}">
      <dsp:nvSpPr>
        <dsp:cNvPr id="0" name=""/>
        <dsp:cNvSpPr/>
      </dsp:nvSpPr>
      <dsp:spPr>
        <a:xfrm>
          <a:off x="5601764" y="121181"/>
          <a:ext cx="4913783" cy="7200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مزايا</a:t>
          </a:r>
          <a:r>
            <a:rPr lang="ar-EG" sz="3200" b="1" kern="1200" dirty="0"/>
            <a:t> </a:t>
          </a:r>
        </a:p>
      </dsp:txBody>
      <dsp:txXfrm>
        <a:off x="5601764" y="121181"/>
        <a:ext cx="4913783" cy="720000"/>
      </dsp:txXfrm>
    </dsp:sp>
    <dsp:sp modelId="{7D5C446B-DEC7-41DE-BED9-0EA00E3BCB6D}">
      <dsp:nvSpPr>
        <dsp:cNvPr id="0" name=""/>
        <dsp:cNvSpPr/>
      </dsp:nvSpPr>
      <dsp:spPr>
        <a:xfrm>
          <a:off x="5601764" y="841181"/>
          <a:ext cx="4913783" cy="384300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الوسيلة الوحيدة لدراسة السلوك الإنساني ، خاصة في حالات ردود الفعل عن المعلومات ( كسلوك المدير وسلوك المشتريين داخل المحلات)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لا تحتاج جهد كبير مقارنة بالطرق الأخرى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تسمح بجمع بيانات لم يفكر بها الباحث عند تصميم البحث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مناسبة للبحوث التي تتطلب بيانات وصفية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يمكن إجراء الملاحظة على عدد قليل ، وليس بالضرورة أن تكون العينة كبيرة </a:t>
          </a:r>
        </a:p>
      </dsp:txBody>
      <dsp:txXfrm>
        <a:off x="5601764" y="841181"/>
        <a:ext cx="4913783" cy="38430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141007"/>
          <a:ext cx="10515600" cy="850276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ما هي الأساليب </a:t>
          </a:r>
          <a:r>
            <a:rPr lang="ar-EG" sz="2800" kern="1200" dirty="0" err="1"/>
            <a:t>الاسقاطية</a:t>
          </a:r>
          <a:r>
            <a:rPr lang="ar-EG" sz="2800" kern="1200" dirty="0"/>
            <a:t>؟ </a:t>
          </a:r>
        </a:p>
      </dsp:txBody>
      <dsp:txXfrm>
        <a:off x="0" y="141007"/>
        <a:ext cx="10515600" cy="850276"/>
      </dsp:txXfrm>
    </dsp:sp>
    <dsp:sp modelId="{F1D7A3E9-5570-4421-88DB-203B13EF3EEF}">
      <dsp:nvSpPr>
        <dsp:cNvPr id="0" name=""/>
        <dsp:cNvSpPr/>
      </dsp:nvSpPr>
      <dsp:spPr>
        <a:xfrm>
          <a:off x="0" y="969345"/>
          <a:ext cx="10515600" cy="310064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 أسلوب للحصول على الإجابات عن طريق استخدام المعاني المرتبطة بالكلمات ، وإكمال الجمل أو التعليق على الرموز والصور.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تهدف الأساليب </a:t>
          </a:r>
          <a:r>
            <a:rPr lang="ar-EG" sz="2800" kern="1200" dirty="0" err="1"/>
            <a:t>الاسقاطية</a:t>
          </a:r>
          <a:r>
            <a:rPr lang="ar-EG" sz="2800" kern="1200" dirty="0"/>
            <a:t> إلى التعرف على الجوانب الشخصية للفرد ، والتعرف على دوافعه واتجاهاته وانفعالاته المختلفة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المستهلكين. </a:t>
          </a:r>
        </a:p>
      </dsp:txBody>
      <dsp:txXfrm>
        <a:off x="0" y="969345"/>
        <a:ext cx="10515600" cy="310064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3019" y="145029"/>
          <a:ext cx="2943939" cy="5472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الاسقاطية</a:t>
          </a:r>
          <a:r>
            <a:rPr lang="ar-EG" sz="1900" kern="1200" dirty="0"/>
            <a:t> اللفظية </a:t>
          </a:r>
        </a:p>
      </dsp:txBody>
      <dsp:txXfrm>
        <a:off x="3019" y="145029"/>
        <a:ext cx="2943939" cy="547200"/>
      </dsp:txXfrm>
    </dsp:sp>
    <dsp:sp modelId="{C7AC33D1-3847-4CB1-AB73-7D3EB4BF7E40}">
      <dsp:nvSpPr>
        <dsp:cNvPr id="0" name=""/>
        <dsp:cNvSpPr/>
      </dsp:nvSpPr>
      <dsp:spPr>
        <a:xfrm>
          <a:off x="3019" y="692229"/>
          <a:ext cx="2943939" cy="438101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1- أساليب ترابط الالفاظ : يذكر الباحث مجموعة من الالفاظ ويطلب من المستجوب ان يعلق عليها  ككلمة دكتور ، جامعة ، ثم نسمع ماذا يعني ذلك للمستجوب .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2- اختبار الجملة الناقصة : حيث يعرض البحث جملة ناقصة على المستجوب ويطلب الباحث منه إكمالها بسرعة مثل :  ان الشغب في الجامعات يمثل ظاهرة .........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3- اختبار تكملة القصة: يذكر الباحث قصة قصيرة ويطلب من المستجوب تكملتها لوضع النهاية التي يرغبها المستجوب من للقصة.  </a:t>
          </a:r>
        </a:p>
      </dsp:txBody>
      <dsp:txXfrm>
        <a:off x="3019" y="692229"/>
        <a:ext cx="2943939" cy="4381019"/>
      </dsp:txXfrm>
    </dsp:sp>
    <dsp:sp modelId="{E40EDCC0-3DBE-412C-A667-EC6150F522EE}">
      <dsp:nvSpPr>
        <dsp:cNvPr id="0" name=""/>
        <dsp:cNvSpPr/>
      </dsp:nvSpPr>
      <dsp:spPr>
        <a:xfrm>
          <a:off x="3359110" y="145029"/>
          <a:ext cx="2943939" cy="5472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السيكودرامية</a:t>
          </a:r>
          <a:r>
            <a:rPr lang="ar-EG" sz="1900" kern="1200" dirty="0"/>
            <a:t> </a:t>
          </a:r>
        </a:p>
      </dsp:txBody>
      <dsp:txXfrm>
        <a:off x="3359110" y="145029"/>
        <a:ext cx="2943939" cy="547200"/>
      </dsp:txXfrm>
    </dsp:sp>
    <dsp:sp modelId="{74EDCF00-3001-4A4A-AF16-6B1B78F90C54}">
      <dsp:nvSpPr>
        <dsp:cNvPr id="0" name=""/>
        <dsp:cNvSpPr/>
      </dsp:nvSpPr>
      <dsp:spPr>
        <a:xfrm>
          <a:off x="3359110" y="692229"/>
          <a:ext cx="2943939" cy="438101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يطلب من المستجوب بتمثيل موقف معين أو تقليد شخصية معينة وملاحظة ما يضيفه المستجوب على الشخصية من لمسات نفسية ومبالغة تعكس ما بداخله. </a:t>
          </a:r>
        </a:p>
      </dsp:txBody>
      <dsp:txXfrm>
        <a:off x="3359110" y="692229"/>
        <a:ext cx="2943939" cy="4381019"/>
      </dsp:txXfrm>
    </dsp:sp>
    <dsp:sp modelId="{E5B96C2C-E70D-4777-8104-2451F10BC30B}">
      <dsp:nvSpPr>
        <dsp:cNvPr id="0" name=""/>
        <dsp:cNvSpPr/>
      </dsp:nvSpPr>
      <dsp:spPr>
        <a:xfrm>
          <a:off x="6715201" y="145029"/>
          <a:ext cx="2943939" cy="5472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الاسقاطية</a:t>
          </a:r>
          <a:r>
            <a:rPr lang="ar-EG" sz="1900" kern="1200" dirty="0"/>
            <a:t> الرمزية </a:t>
          </a:r>
        </a:p>
      </dsp:txBody>
      <dsp:txXfrm>
        <a:off x="6715201" y="145029"/>
        <a:ext cx="2943939" cy="547200"/>
      </dsp:txXfrm>
    </dsp:sp>
    <dsp:sp modelId="{9DB41128-4959-44E5-871C-85A3634FEA41}">
      <dsp:nvSpPr>
        <dsp:cNvPr id="0" name=""/>
        <dsp:cNvSpPr/>
      </dsp:nvSpPr>
      <dsp:spPr>
        <a:xfrm>
          <a:off x="6715201" y="692229"/>
          <a:ext cx="2943939" cy="438101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1- اختبار </a:t>
          </a:r>
          <a:r>
            <a:rPr lang="ar-EG" sz="1900" kern="1200" dirty="0" err="1"/>
            <a:t>رورشاخ</a:t>
          </a:r>
          <a:r>
            <a:rPr lang="ar-EG" sz="1900" kern="1200" dirty="0"/>
            <a:t> : توضع نقطة حبر على ورقة ما فتعطي شكلا ما ويطلب من المستجوب التعليق على الشكل الذي يره ؟ وهل يشبه شيئا يرتبط بذهنه؟ 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2- الاختبارات الانشائية: يعرض الباحث صور ويطلب من المستجوب ان يذكر ما يوحي له ذلك بان يبني قصة قصيرة حول ذلك. </a:t>
          </a:r>
        </a:p>
      </dsp:txBody>
      <dsp:txXfrm>
        <a:off x="6715201" y="692229"/>
        <a:ext cx="2943939" cy="438101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231701"/>
          <a:ext cx="4913783" cy="8064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عيوب</a:t>
          </a:r>
          <a:r>
            <a:rPr lang="ar-EG" sz="2500" kern="1200" dirty="0"/>
            <a:t> </a:t>
          </a:r>
        </a:p>
      </dsp:txBody>
      <dsp:txXfrm>
        <a:off x="51" y="231701"/>
        <a:ext cx="4913783" cy="806400"/>
      </dsp:txXfrm>
    </dsp:sp>
    <dsp:sp modelId="{19BF3E8B-9A0B-4FE3-9700-E5390322D13F}">
      <dsp:nvSpPr>
        <dsp:cNvPr id="0" name=""/>
        <dsp:cNvSpPr/>
      </dsp:nvSpPr>
      <dsp:spPr>
        <a:xfrm>
          <a:off x="51" y="1038101"/>
          <a:ext cx="4913783" cy="35355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صعوبة تفسير البيانات بسبب الانفعال والعصبية التي تنتاب المستجوب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يطبق على الدراسات النفسية ويصعب تطبيقه على غيرها من الدراسات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قد يرفض المستجوب التعاون وهذا لا يساعد في تحقيق هدف البحث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صعوبة تقنين البيانات وتصنيفها وتحليلها. </a:t>
          </a:r>
        </a:p>
      </dsp:txBody>
      <dsp:txXfrm>
        <a:off x="51" y="1038101"/>
        <a:ext cx="4913783" cy="3535560"/>
      </dsp:txXfrm>
    </dsp:sp>
    <dsp:sp modelId="{E2BB26F9-94F3-494D-9E08-2238D9CCF372}">
      <dsp:nvSpPr>
        <dsp:cNvPr id="0" name=""/>
        <dsp:cNvSpPr/>
      </dsp:nvSpPr>
      <dsp:spPr>
        <a:xfrm>
          <a:off x="5601764" y="231701"/>
          <a:ext cx="4913783" cy="8064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مزايا</a:t>
          </a:r>
          <a:r>
            <a:rPr lang="ar-EG" sz="3200" b="1" kern="1200" dirty="0"/>
            <a:t> </a:t>
          </a:r>
        </a:p>
      </dsp:txBody>
      <dsp:txXfrm>
        <a:off x="5601764" y="231701"/>
        <a:ext cx="4913783" cy="806400"/>
      </dsp:txXfrm>
    </dsp:sp>
    <dsp:sp modelId="{7D5C446B-DEC7-41DE-BED9-0EA00E3BCB6D}">
      <dsp:nvSpPr>
        <dsp:cNvPr id="0" name=""/>
        <dsp:cNvSpPr/>
      </dsp:nvSpPr>
      <dsp:spPr>
        <a:xfrm>
          <a:off x="5601764" y="1038101"/>
          <a:ext cx="4913783" cy="35355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المرونة ، حيث يمكن استخدام أكثر من أسلوب اسقاطي في آن واحد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مفيدة في الدراسات المقارنة بين المجتمعات في مواقف متعددة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دراسة الجوانب النفسية والشخصية للمستجوب.  </a:t>
          </a:r>
        </a:p>
      </dsp:txBody>
      <dsp:txXfrm>
        <a:off x="5601764" y="1038101"/>
        <a:ext cx="4913783" cy="35355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698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851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659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32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779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7866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3.png"/><Relationship Id="rId7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467385" y="1685061"/>
            <a:ext cx="597631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البحث العلمي ( الكمي والنوعي)</a:t>
            </a:r>
            <a:b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 / 7 /2023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270010" y="348740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الحلقة النقاشية الرابعة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1" b="24872"/>
          <a:stretch/>
        </p:blipFill>
        <p:spPr>
          <a:xfrm>
            <a:off x="8600388" y="638385"/>
            <a:ext cx="1656419" cy="690881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033870" y="4276652"/>
            <a:ext cx="22229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إعداد وتقديم </a:t>
            </a:r>
          </a:p>
          <a:p>
            <a:pPr algn="ctr"/>
            <a:r>
              <a:rPr lang="ar-EG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أميرة جادو </a:t>
            </a:r>
            <a:endParaRPr lang="en-US" sz="28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EBEF33B-B30B-5AA9-D2F2-92D40333ECC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معامل ألف </a:t>
            </a:r>
            <a:r>
              <a:rPr lang="ar-EG" dirty="0" err="1">
                <a:solidFill>
                  <a:schemeClr val="bg1"/>
                </a:solidFill>
              </a:rPr>
              <a:t>كونباخ</a:t>
            </a:r>
            <a:r>
              <a:rPr lang="ar-EG" dirty="0">
                <a:solidFill>
                  <a:schemeClr val="bg1"/>
                </a:solidFill>
              </a:rPr>
              <a:t>  </a:t>
            </a:r>
            <a:r>
              <a:rPr lang="en-US" dirty="0">
                <a:solidFill>
                  <a:schemeClr val="bg1"/>
                </a:solidFill>
              </a:rPr>
              <a:t>Cronbach’s Alpha </a:t>
            </a:r>
            <a:r>
              <a:rPr lang="ar-EG" dirty="0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FCE6833-05C6-0A05-3CAB-79CC98A195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01573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6693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8">
            <a:extLst>
              <a:ext uri="{FF2B5EF4-FFF2-40B4-BE49-F238E27FC236}">
                <a16:creationId xmlns:a16="http://schemas.microsoft.com/office/drawing/2014/main" id="{FF3563EA-7EC8-011A-21B5-E30A4627E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3228" y="662152"/>
            <a:ext cx="10247586" cy="5277479"/>
          </a:xfrm>
        </p:spPr>
      </p:pic>
    </p:spTree>
    <p:extLst>
      <p:ext uri="{BB962C8B-B14F-4D97-AF65-F5344CB8AC3E}">
        <p14:creationId xmlns:p14="http://schemas.microsoft.com/office/powerpoint/2010/main" val="3019241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B19F1B1-D82C-92E1-A176-FCB4ADE91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  <a:solidFill>
            <a:srgbClr val="8E5A6D"/>
          </a:solidFill>
        </p:spPr>
        <p:txBody>
          <a:bodyPr>
            <a:normAutofit fontScale="90000"/>
          </a:bodyPr>
          <a:lstStyle/>
          <a:p>
            <a:pPr algn="ctr" rtl="1"/>
            <a:r>
              <a:rPr lang="ar-EG" b="1" dirty="0">
                <a:solidFill>
                  <a:schemeClr val="bg1"/>
                </a:solidFill>
              </a:rPr>
              <a:t>كيفية إخال البيانات إلى البرنامج الاحصائي 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SPSS</a:t>
            </a:r>
            <a:r>
              <a:rPr lang="ar-EG" b="1" dirty="0">
                <a:solidFill>
                  <a:schemeClr val="bg1"/>
                </a:solidFill>
              </a:rPr>
              <a:t> (</a:t>
            </a:r>
            <a:r>
              <a:rPr lang="en-US" b="1">
                <a:solidFill>
                  <a:schemeClr val="bg1"/>
                </a:solidFill>
              </a:rPr>
              <a:t>(Statistical </a:t>
            </a:r>
            <a:r>
              <a:rPr lang="en-US" b="1" dirty="0">
                <a:solidFill>
                  <a:schemeClr val="bg1"/>
                </a:solidFill>
              </a:rPr>
              <a:t>Package for  the </a:t>
            </a:r>
            <a:r>
              <a:rPr lang="en-US" b="1">
                <a:solidFill>
                  <a:schemeClr val="bg1"/>
                </a:solidFill>
              </a:rPr>
              <a:t>Social Sciences</a:t>
            </a:r>
            <a:endParaRPr lang="ar-EG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C9360F6-78E7-25A9-8010-3525899F9F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98991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373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04660F5-1DF2-568E-BB3C-6EC58BF2E7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0662783"/>
              </p:ext>
            </p:extLst>
          </p:nvPr>
        </p:nvGraphicFramePr>
        <p:xfrm>
          <a:off x="838200" y="792480"/>
          <a:ext cx="10515600" cy="5384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3870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FE47F34-9693-B00D-5A9E-023688CC7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4041"/>
            <a:ext cx="10515600" cy="5372922"/>
          </a:xfrm>
        </p:spPr>
        <p:txBody>
          <a:bodyPr/>
          <a:lstStyle/>
          <a:p>
            <a:pPr algn="r" rtl="1"/>
            <a:r>
              <a:rPr lang="ar-EG" u="sng" dirty="0"/>
              <a:t>الخطوة الثانية: </a:t>
            </a:r>
            <a:r>
              <a:rPr lang="ar-EG" dirty="0"/>
              <a:t>نتبع المسار التالي :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u="sng" dirty="0"/>
              <a:t>الخطوة الثالثة: </a:t>
            </a:r>
            <a:r>
              <a:rPr lang="ar-EG" dirty="0"/>
              <a:t>تظهر  نافذة الاختبار  التي تصبح بعد ادخال الأجوبة </a:t>
            </a:r>
            <a:r>
              <a:rPr lang="ar-EG" dirty="0" err="1"/>
              <a:t>وتكويدها</a:t>
            </a:r>
            <a:r>
              <a:rPr lang="ar-EG" dirty="0"/>
              <a:t> في قائمة  </a:t>
            </a:r>
            <a:r>
              <a:rPr lang="en-US" dirty="0"/>
              <a:t>ITEM</a:t>
            </a:r>
            <a:r>
              <a:rPr lang="ar-EG" dirty="0"/>
              <a:t>، ثم نختار الاختبار ( </a:t>
            </a:r>
            <a:r>
              <a:rPr lang="en-US" dirty="0"/>
              <a:t>alpha</a:t>
            </a:r>
            <a:r>
              <a:rPr lang="ar-EG" dirty="0"/>
              <a:t> ) ثم الضغط على زر </a:t>
            </a:r>
            <a:r>
              <a:rPr lang="en-US" dirty="0"/>
              <a:t>OK</a:t>
            </a:r>
            <a:r>
              <a:rPr lang="ar-EG" dirty="0"/>
              <a:t>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F6022DC8-B540-CBB7-B13A-01319D9A2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4667" y="970947"/>
            <a:ext cx="5592489" cy="60560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0A9DBEC-7821-A138-0A37-8210647C8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4055" y="2858103"/>
            <a:ext cx="5592489" cy="302895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5D23EBA9-37CB-BA15-6C2A-1F59C6530F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117" y="2858103"/>
            <a:ext cx="4162097" cy="302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20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CD32429-D71D-53C0-B1E8-84BBF5D5E0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4339957"/>
              </p:ext>
            </p:extLst>
          </p:nvPr>
        </p:nvGraphicFramePr>
        <p:xfrm>
          <a:off x="838200" y="740980"/>
          <a:ext cx="10515600" cy="5435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6501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رسم تخطيطي 9">
            <a:extLst>
              <a:ext uri="{FF2B5EF4-FFF2-40B4-BE49-F238E27FC236}">
                <a16:creationId xmlns:a16="http://schemas.microsoft.com/office/drawing/2014/main" id="{7B7A2E44-8306-E053-A2C3-9123555AE0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6733220"/>
              </p:ext>
            </p:extLst>
          </p:nvPr>
        </p:nvGraphicFramePr>
        <p:xfrm>
          <a:off x="1040524" y="1141926"/>
          <a:ext cx="9664262" cy="5047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5592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5FCD5AD-A8E5-C2CC-6878-7121F8900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509" y="989648"/>
            <a:ext cx="10171612" cy="1570672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just" rtl="1"/>
            <a:r>
              <a:rPr lang="ar-EG" sz="3200" dirty="0"/>
              <a:t>العمود الرابع يعبر عن قيمة معامل ألفا – </a:t>
            </a:r>
            <a:r>
              <a:rPr lang="ar-EG" sz="3200" dirty="0" err="1"/>
              <a:t>كرونباخ</a:t>
            </a:r>
            <a:r>
              <a:rPr lang="ar-EG" sz="3200" dirty="0"/>
              <a:t> عند حذف السؤال ، فإذا زادت قيمة المعامل عند حذف هذا السؤال ، فإن ذلك يعني بأن هذا السؤال يؤثر سلبا على ثبات وصدق الاستبيان وبالتالي يجب تعديله أو حذفه. </a:t>
            </a:r>
          </a:p>
        </p:txBody>
      </p:sp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B3562954-942E-4AF1-8E82-9688E0193E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5658" y="2847704"/>
            <a:ext cx="9940834" cy="302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062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3D93FD2-55D3-A1FB-04B4-70E73015A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16101"/>
            <a:ext cx="10515600" cy="1074587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r" rtl="1"/>
            <a:r>
              <a:rPr lang="ar-EG" sz="3200" dirty="0"/>
              <a:t>إذا كان الاستبيان يتكون من أكثر من محور ، يتم حساب معامل ألفا – </a:t>
            </a:r>
            <a:r>
              <a:rPr lang="ar-EG" sz="3200" dirty="0" err="1"/>
              <a:t>كرونباخ</a:t>
            </a:r>
            <a:r>
              <a:rPr lang="ar-EG" sz="3200" dirty="0"/>
              <a:t> لكل محور على حدة ، وذلك بإدخال عبارات كل محور معا. ثم يتم عمل جدول كالتالي في متن البحث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E34D12C1-E361-A835-A296-36AB77C8C4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356306"/>
              </p:ext>
            </p:extLst>
          </p:nvPr>
        </p:nvGraphicFramePr>
        <p:xfrm>
          <a:off x="838200" y="1876098"/>
          <a:ext cx="10515600" cy="4199699"/>
        </p:xfrm>
        <a:graphic>
          <a:graphicData uri="http://schemas.openxmlformats.org/drawingml/2006/table">
            <a:tbl>
              <a:tblPr rtl="1" firstRow="1" firstCol="1" lastRow="1" lastCol="1" bandRow="1" bandCol="1">
                <a:tableStyleId>{5940675A-B579-460E-94D1-54222C63F5DA}</a:tableStyleId>
              </a:tblPr>
              <a:tblGrid>
                <a:gridCol w="4889938">
                  <a:extLst>
                    <a:ext uri="{9D8B030D-6E8A-4147-A177-3AD203B41FA5}">
                      <a16:colId xmlns:a16="http://schemas.microsoft.com/office/drawing/2014/main" val="407938914"/>
                    </a:ext>
                  </a:extLst>
                </a:gridCol>
                <a:gridCol w="2979683">
                  <a:extLst>
                    <a:ext uri="{9D8B030D-6E8A-4147-A177-3AD203B41FA5}">
                      <a16:colId xmlns:a16="http://schemas.microsoft.com/office/drawing/2014/main" val="410569650"/>
                    </a:ext>
                  </a:extLst>
                </a:gridCol>
                <a:gridCol w="2645979">
                  <a:extLst>
                    <a:ext uri="{9D8B030D-6E8A-4147-A177-3AD203B41FA5}">
                      <a16:colId xmlns:a16="http://schemas.microsoft.com/office/drawing/2014/main" val="1653214473"/>
                    </a:ext>
                  </a:extLst>
                </a:gridCol>
              </a:tblGrid>
              <a:tr h="589415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</a:rPr>
                        <a:t>محاور ال</a:t>
                      </a:r>
                      <a:r>
                        <a:rPr lang="ar-EG" sz="2800" dirty="0">
                          <a:effectLst/>
                        </a:rPr>
                        <a:t>ا</a:t>
                      </a:r>
                      <a:r>
                        <a:rPr lang="ar-SA" sz="2800" dirty="0" err="1">
                          <a:effectLst/>
                        </a:rPr>
                        <a:t>ستبانة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>
                          <a:effectLst/>
                        </a:rPr>
                        <a:t>عدد العبارات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>
                          <a:effectLst/>
                        </a:rPr>
                        <a:t>ثبات المحور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614482"/>
                  </a:ext>
                </a:extLst>
              </a:tr>
              <a:tr h="793609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المحور الأول ( يكتب النص اللفظي للمحور)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-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-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99657090"/>
                  </a:ext>
                </a:extLst>
              </a:tr>
              <a:tr h="793609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المحور الثاني ( يكتب النص اللفظي للمحور)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-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-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70806708"/>
                  </a:ext>
                </a:extLst>
              </a:tr>
              <a:tr h="793609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المحور الثالث( يكتب النص اللفظي للمحور)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-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-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69462474"/>
                  </a:ext>
                </a:extLst>
              </a:tr>
              <a:tr h="1049964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ar-EG" sz="2800" dirty="0">
                        <a:effectLst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</a:rPr>
                        <a:t>الثبات العام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إجمالي عبارات المحاور الثلاثة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effectLst/>
                        </a:rPr>
                        <a:t>متوسط إجمالي ثبات المحور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3079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8537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6349A2E-780A-4670-6770-82F9D87B6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0081"/>
            <a:ext cx="10515600" cy="1038006"/>
          </a:xfrm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معامل التقسيم النصفي </a:t>
            </a:r>
            <a:r>
              <a:rPr lang="en-US" dirty="0">
                <a:solidFill>
                  <a:schemeClr val="bg1"/>
                </a:solidFill>
              </a:rPr>
              <a:t>Split - Half</a:t>
            </a:r>
            <a:endParaRPr lang="ar-EG" dirty="0">
              <a:solidFill>
                <a:schemeClr val="bg1"/>
              </a:solidFill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46C14BB-DC7D-72DF-EDBA-9F0ADAB4E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sz="2400" dirty="0"/>
              <a:t>لإجراء هذا الاختبار ، نأخذ نفس المسار الخاص باختبار ألفا – </a:t>
            </a:r>
            <a:r>
              <a:rPr lang="ar-EG" sz="2400" dirty="0" err="1"/>
              <a:t>كرونباخ</a:t>
            </a:r>
            <a:r>
              <a:rPr lang="ar-EG" sz="2400" dirty="0"/>
              <a:t> ، وعند ظهور النافذة الخاصة باختبار الثبات نختار من القائمة </a:t>
            </a:r>
            <a:r>
              <a:rPr lang="en-US" sz="2400" dirty="0"/>
              <a:t> Model </a:t>
            </a:r>
            <a:r>
              <a:rPr lang="ar-EG" sz="2400" dirty="0"/>
              <a:t> الخيار </a:t>
            </a:r>
            <a:r>
              <a:rPr lang="en-US" sz="2400" dirty="0"/>
              <a:t> Split- half</a:t>
            </a:r>
            <a:r>
              <a:rPr lang="ar-EG" sz="2400" dirty="0"/>
              <a:t> وندخل المتغيرات  ، ثم نضغط  زر </a:t>
            </a:r>
            <a:r>
              <a:rPr lang="en-US" sz="2400" dirty="0"/>
              <a:t> OK</a:t>
            </a:r>
            <a:endParaRPr lang="ar-EG" sz="2400" dirty="0"/>
          </a:p>
          <a:p>
            <a:pPr algn="r" rtl="1"/>
            <a:endParaRPr lang="en-US" dirty="0"/>
          </a:p>
          <a:p>
            <a:pPr algn="r" rtl="1"/>
            <a:endParaRPr lang="ar-EG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5E0FCC09-DD58-F268-5A05-5C625C172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2664372"/>
            <a:ext cx="10308020" cy="323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929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BF2214C-1DE0-D8D8-9BBF-5CB2FDB9DC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440373"/>
              </p:ext>
            </p:extLst>
          </p:nvPr>
        </p:nvGraphicFramePr>
        <p:xfrm>
          <a:off x="838200" y="1072055"/>
          <a:ext cx="10515600" cy="510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4673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DBF1B78-2DE5-0C3B-2671-808300E5C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85303"/>
          </a:xfrm>
          <a:solidFill>
            <a:srgbClr val="8E5A6D"/>
          </a:solidFill>
        </p:spPr>
        <p:txBody>
          <a:bodyPr>
            <a:normAutofit fontScale="90000"/>
          </a:bodyPr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طريقة اختبار الصدق البنائي للاستبيان في البرنامج الإحصائي </a:t>
            </a:r>
            <a:r>
              <a:rPr lang="en-US" dirty="0">
                <a:solidFill>
                  <a:schemeClr val="bg1"/>
                </a:solidFill>
              </a:rPr>
              <a:t>SPSS</a:t>
            </a:r>
            <a:endParaRPr lang="ar-EG" dirty="0">
              <a:solidFill>
                <a:schemeClr val="bg1"/>
              </a:solidFill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DAD725A-78F2-38D5-307E-5E0B60CA0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/>
              <a:t>يستهدف الصدق البنائي ،التعرف على صدق الاتساق الداخلي ومدى ارتباط العناصر بالمجموع الكلي للمحور أو مدى ارتباط كل مجال من مجالات الدراسة بالدرجة الكلية لفقرات الاستبانة </a:t>
            </a:r>
          </a:p>
          <a:p>
            <a:pPr algn="r" rtl="1"/>
            <a:r>
              <a:rPr lang="ar-EG" dirty="0"/>
              <a:t>من أكثر الأساليب شيوعا لقياس الصدق البنائي استخدام معامل بيرسون بين درجة العنصر والمجموع الكلي للمحور. </a:t>
            </a:r>
          </a:p>
          <a:p>
            <a:pPr algn="ctr" rtl="1"/>
            <a:r>
              <a:rPr lang="ar-EG" u="sng" dirty="0"/>
              <a:t>الخطوات على برنامج </a:t>
            </a:r>
            <a:r>
              <a:rPr lang="en-US" u="sng" dirty="0"/>
              <a:t>SPSS</a:t>
            </a:r>
            <a:r>
              <a:rPr lang="ar-EG" dirty="0"/>
              <a:t> </a:t>
            </a:r>
          </a:p>
          <a:p>
            <a:pPr marL="0" indent="0" algn="r" rtl="1">
              <a:buNone/>
            </a:pPr>
            <a:r>
              <a:rPr lang="ar-EG" dirty="0"/>
              <a:t>1- انشاء الدرجة الكلية للمحور في حال إذا كان مقسم الاستبيان لمجموعة من المحاور أو حساب الدرجة الكلية للاستبيان ككل في حال إذا لم يكن مقسم لمحاور وذلك كما يلي: </a:t>
            </a:r>
          </a:p>
          <a:p>
            <a:pPr marL="0" indent="0" algn="ctr">
              <a:buNone/>
            </a:pPr>
            <a:r>
              <a:rPr lang="en-US" dirty="0"/>
              <a:t>Transform                           Compute variable   </a:t>
            </a:r>
            <a:endParaRPr lang="ar-EG" dirty="0"/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6151404D-5663-8C30-D26A-BC5240F3A15C}"/>
              </a:ext>
            </a:extLst>
          </p:cNvPr>
          <p:cNvSpPr/>
          <p:nvPr/>
        </p:nvSpPr>
        <p:spPr>
          <a:xfrm>
            <a:off x="4619297" y="5502167"/>
            <a:ext cx="1749972" cy="28377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2150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A43FC2A-1C2D-9155-0F62-50882669C5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30166"/>
            <a:ext cx="10515600" cy="5246797"/>
          </a:xfrm>
        </p:spPr>
        <p:txBody>
          <a:bodyPr>
            <a:normAutofit lnSpcReduction="10000"/>
          </a:bodyPr>
          <a:lstStyle/>
          <a:p>
            <a:pPr algn="r" rtl="1"/>
            <a:r>
              <a:rPr lang="ar-EG" dirty="0"/>
              <a:t>2- سوف تظهر نافذة جديدة ثم نكتب في خانة </a:t>
            </a:r>
            <a:r>
              <a:rPr lang="en-US" dirty="0"/>
              <a:t>Target Variable </a:t>
            </a:r>
            <a:r>
              <a:rPr lang="ar-EG" dirty="0"/>
              <a:t> اسم الدرجة الكلية أو الدرجة الكلية للمحور الأول أو أي رمز مختصر يشير إلى ذلك .</a:t>
            </a:r>
          </a:p>
          <a:p>
            <a:pPr algn="r" rtl="1"/>
            <a:r>
              <a:rPr lang="ar-EG" dirty="0"/>
              <a:t>3- ثم نضغط على كلمة </a:t>
            </a:r>
            <a:r>
              <a:rPr lang="en-US" dirty="0"/>
              <a:t>statistics </a:t>
            </a:r>
            <a:r>
              <a:rPr lang="ar-EG" dirty="0"/>
              <a:t>  في مربع على الجانب اليمن ثم نختار كلمة </a:t>
            </a:r>
            <a:r>
              <a:rPr lang="en-US" dirty="0"/>
              <a:t>Sum</a:t>
            </a:r>
            <a:r>
              <a:rPr lang="ar-EG" dirty="0"/>
              <a:t> (المجموع)، ثم نختار جميع العبارات التي يحتوي عليها الاستبيان إذا كان غير مقسم لمحاور ، أو نحسب المجموع الكلي لكل محور من خلال إدخال عبارته فقط ، وسوف يظهر المجموع كمتغير جديد في </a:t>
            </a:r>
            <a:r>
              <a:rPr lang="en-US" dirty="0"/>
              <a:t>Data Variable</a:t>
            </a:r>
            <a:endParaRPr lang="ar-EG" dirty="0"/>
          </a:p>
          <a:p>
            <a:pPr algn="r" rtl="1"/>
            <a:r>
              <a:rPr lang="ar-EG" dirty="0"/>
              <a:t>4- ولإيجاد معامل الارتباط نتبع المسار التالي</a:t>
            </a:r>
          </a:p>
          <a:p>
            <a:pPr algn="l"/>
            <a:r>
              <a:rPr lang="en-US" dirty="0"/>
              <a:t>Analyze           correlate             Bivariate</a:t>
            </a:r>
          </a:p>
          <a:p>
            <a:pPr algn="r" rtl="1"/>
            <a:r>
              <a:rPr lang="ar-EG" dirty="0"/>
              <a:t>5- في هذه الحالة ستظهر نافذة جديدة نقوم باختيار المتغير الجديد والمسمى بالمجموع الكلي ( سواء للاستبيان ككل في حالة عدم وجود محاور أو سواء لكل محور)  وإدخال العبارات التابعة لكل محور فقط ، ثم التأشير على </a:t>
            </a:r>
            <a:r>
              <a:rPr lang="en-US" dirty="0"/>
              <a:t>Pearson</a:t>
            </a:r>
            <a:r>
              <a:rPr lang="ar-EG" dirty="0"/>
              <a:t> ثم الضغط على زر </a:t>
            </a:r>
            <a:r>
              <a:rPr lang="en-US" dirty="0"/>
              <a:t>Ok</a:t>
            </a:r>
            <a:r>
              <a:rPr lang="ar-EG" dirty="0"/>
              <a:t> . سوف تظهر مصفوفة الارتباط والتي توضع ارتباط العبارة بالمجموع الكلي للمحور او المجموع الكلي للاستبيان.  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0F9ED40C-7438-AD98-B15B-5E4C0408AFC3}"/>
              </a:ext>
            </a:extLst>
          </p:cNvPr>
          <p:cNvSpPr/>
          <p:nvPr/>
        </p:nvSpPr>
        <p:spPr>
          <a:xfrm flipV="1">
            <a:off x="2326728" y="3870042"/>
            <a:ext cx="788276" cy="1489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3EF89EF0-6CC6-C63A-1738-CA8ED8B4C9C4}"/>
              </a:ext>
            </a:extLst>
          </p:cNvPr>
          <p:cNvSpPr/>
          <p:nvPr/>
        </p:nvSpPr>
        <p:spPr>
          <a:xfrm flipV="1">
            <a:off x="4603531" y="3776630"/>
            <a:ext cx="788276" cy="22071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95002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5B312BD-980C-4B8F-BF56-89CF4C5A6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4548"/>
            <a:ext cx="10515600" cy="1325563"/>
          </a:xfrm>
        </p:spPr>
        <p:txBody>
          <a:bodyPr>
            <a:normAutofit fontScale="90000"/>
          </a:bodyPr>
          <a:lstStyle/>
          <a:p>
            <a:pPr algn="r" rtl="1"/>
            <a:br>
              <a:rPr lang="ar-EG" sz="3600" dirty="0"/>
            </a:br>
            <a:r>
              <a:rPr lang="ar-EG" sz="3600" dirty="0"/>
              <a:t>إذا كان البحث مكون من أكثر من محور ، فإنه يتم  اختبار صدق الاتساق الداخلي لعبارات كل محور على حدة  ويتم عمل جدول  في متن البحث على النحو التالي. </a:t>
            </a:r>
            <a:br>
              <a:rPr lang="ar-EG" dirty="0"/>
            </a:br>
            <a:endParaRPr lang="ar-EG" dirty="0"/>
          </a:p>
        </p:txBody>
      </p:sp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74BF9AEB-41B2-59D2-587C-90D68EA3D5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725422"/>
              </p:ext>
            </p:extLst>
          </p:nvPr>
        </p:nvGraphicFramePr>
        <p:xfrm>
          <a:off x="838200" y="2552755"/>
          <a:ext cx="10515600" cy="3770698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853966">
                  <a:extLst>
                    <a:ext uri="{9D8B030D-6E8A-4147-A177-3AD203B41FA5}">
                      <a16:colId xmlns:a16="http://schemas.microsoft.com/office/drawing/2014/main" val="2524630210"/>
                    </a:ext>
                  </a:extLst>
                </a:gridCol>
                <a:gridCol w="3468413">
                  <a:extLst>
                    <a:ext uri="{9D8B030D-6E8A-4147-A177-3AD203B41FA5}">
                      <a16:colId xmlns:a16="http://schemas.microsoft.com/office/drawing/2014/main" val="1013130786"/>
                    </a:ext>
                  </a:extLst>
                </a:gridCol>
                <a:gridCol w="3531476">
                  <a:extLst>
                    <a:ext uri="{9D8B030D-6E8A-4147-A177-3AD203B41FA5}">
                      <a16:colId xmlns:a16="http://schemas.microsoft.com/office/drawing/2014/main" val="2303931530"/>
                    </a:ext>
                  </a:extLst>
                </a:gridCol>
                <a:gridCol w="2661745">
                  <a:extLst>
                    <a:ext uri="{9D8B030D-6E8A-4147-A177-3AD203B41FA5}">
                      <a16:colId xmlns:a16="http://schemas.microsoft.com/office/drawing/2014/main" val="2269154777"/>
                    </a:ext>
                  </a:extLst>
                </a:gridCol>
              </a:tblGrid>
              <a:tr h="641763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الرقم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السؤال (العبارة)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قيمة معامل الارتباط بيرسون ( </a:t>
                      </a:r>
                      <a:r>
                        <a:rPr lang="en-US" sz="2400" dirty="0"/>
                        <a:t>r</a:t>
                      </a:r>
                      <a:r>
                        <a:rPr lang="ar-EG" sz="2400" dirty="0"/>
                        <a:t> 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النتيجة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63517"/>
                  </a:ext>
                </a:extLst>
              </a:tr>
              <a:tr h="2487172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يكتب السؤال أو العبارة الأولى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تكتب قيمة معامل الارتباط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تحديد ما إذا كان هناك ارتباط معنوي  أو لا يوجد ارتباط معنوي بناء على الدلالة الإحصائية ومقارنة القيمة المحسوبة بالقيمة الجدولية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738460"/>
                  </a:ext>
                </a:extLst>
              </a:tr>
              <a:tr h="641763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يكتب السؤال أو العبارة الثانية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تكتب قيمة معامل الارتباط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EG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4481615"/>
                  </a:ext>
                </a:extLst>
              </a:tr>
            </a:tbl>
          </a:graphicData>
        </a:graphic>
      </p:graphicFrame>
      <p:sp>
        <p:nvSpPr>
          <p:cNvPr id="6" name="مربع نص 5">
            <a:extLst>
              <a:ext uri="{FF2B5EF4-FFF2-40B4-BE49-F238E27FC236}">
                <a16:creationId xmlns:a16="http://schemas.microsoft.com/office/drawing/2014/main" id="{4E8452B9-03E0-91B4-C823-B75BA318C1F1}"/>
              </a:ext>
            </a:extLst>
          </p:cNvPr>
          <p:cNvSpPr txBox="1"/>
          <p:nvPr/>
        </p:nvSpPr>
        <p:spPr>
          <a:xfrm>
            <a:off x="2020614" y="1860111"/>
            <a:ext cx="8150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dirty="0"/>
              <a:t>اﻟﺠﺪول رﻗم ( 1) ﻳﻮﺿﺢ ﻣﺪى اﻻﺗﺴﺎق اﻟﺪاﺧﻠﻲ ﻟﻌﺒﺎرات اﻟﻤﺤﻮر اﻷول</a:t>
            </a:r>
          </a:p>
        </p:txBody>
      </p:sp>
    </p:spTree>
    <p:extLst>
      <p:ext uri="{BB962C8B-B14F-4D97-AF65-F5344CB8AC3E}">
        <p14:creationId xmlns:p14="http://schemas.microsoft.com/office/powerpoint/2010/main" val="3754276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أدوات جمع البيانات </a:t>
            </a:r>
            <a:r>
              <a:rPr lang="en-US" dirty="0">
                <a:solidFill>
                  <a:schemeClr val="bg1"/>
                </a:solidFill>
              </a:rPr>
              <a:t>Methods of Data Collecting</a:t>
            </a:r>
            <a:r>
              <a:rPr lang="ar-EG" dirty="0">
                <a:solidFill>
                  <a:schemeClr val="bg1"/>
                </a:solidFill>
              </a:rPr>
              <a:t> 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ar-EG" dirty="0">
                <a:solidFill>
                  <a:schemeClr val="bg1"/>
                </a:solidFill>
              </a:rPr>
              <a:t>ثانيا : المقابلة </a:t>
            </a:r>
            <a:r>
              <a:rPr lang="en-US" dirty="0">
                <a:solidFill>
                  <a:schemeClr val="bg1"/>
                </a:solidFill>
              </a:rPr>
              <a:t>Interview</a:t>
            </a:r>
            <a:endParaRPr lang="ar-EG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0236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/>
        </p:nvGraphicFramePr>
        <p:xfrm>
          <a:off x="1203960" y="1493520"/>
          <a:ext cx="9281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281160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المقابلات حسب درجة الضبط</a:t>
            </a:r>
            <a:r>
              <a:rPr lang="ar-EG" sz="3200" dirty="0"/>
              <a:t> </a:t>
            </a:r>
            <a:endParaRPr lang="ar-EG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Interviews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7487166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/>
        </p:nvGraphicFramePr>
        <p:xfrm>
          <a:off x="1203960" y="1493520"/>
          <a:ext cx="9281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985519" y="380613"/>
            <a:ext cx="9718039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المقابلات حسب طبيعة المقابلة </a:t>
            </a: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Interviews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  <p:graphicFrame>
        <p:nvGraphicFramePr>
          <p:cNvPr id="2" name="جدول 4">
            <a:extLst>
              <a:ext uri="{FF2B5EF4-FFF2-40B4-BE49-F238E27FC236}">
                <a16:creationId xmlns:a16="http://schemas.microsoft.com/office/drawing/2014/main" id="{427E8A03-CF7D-AFA8-7E93-0516B25C5859}"/>
              </a:ext>
            </a:extLst>
          </p:cNvPr>
          <p:cNvGraphicFramePr>
            <a:graphicFrameLocks noGrp="1"/>
          </p:cNvGraphicFramePr>
          <p:nvPr/>
        </p:nvGraphicFramePr>
        <p:xfrm>
          <a:off x="985520" y="1457831"/>
          <a:ext cx="9718039" cy="5043311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74799">
                  <a:extLst>
                    <a:ext uri="{9D8B030D-6E8A-4147-A177-3AD203B41FA5}">
                      <a16:colId xmlns:a16="http://schemas.microsoft.com/office/drawing/2014/main" val="1530584428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652457730"/>
                    </a:ext>
                  </a:extLst>
                </a:gridCol>
                <a:gridCol w="3093720">
                  <a:extLst>
                    <a:ext uri="{9D8B030D-6E8A-4147-A177-3AD203B41FA5}">
                      <a16:colId xmlns:a16="http://schemas.microsoft.com/office/drawing/2014/main" val="956993209"/>
                    </a:ext>
                  </a:extLst>
                </a:gridCol>
                <a:gridCol w="3327400">
                  <a:extLst>
                    <a:ext uri="{9D8B030D-6E8A-4147-A177-3AD203B41FA5}">
                      <a16:colId xmlns:a16="http://schemas.microsoft.com/office/drawing/2014/main" val="3528603105"/>
                    </a:ext>
                  </a:extLst>
                </a:gridCol>
              </a:tblGrid>
              <a:tr h="898031"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نوع المقابلة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التعريف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المميزات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العيوب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85120"/>
                  </a:ext>
                </a:extLst>
              </a:tr>
              <a:tr h="89803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المقابلة الشخصية</a:t>
                      </a:r>
                      <a:endParaRPr lang="en-US" sz="2000" dirty="0"/>
                    </a:p>
                    <a:p>
                      <a:pPr algn="r" rtl="1"/>
                      <a:r>
                        <a:rPr lang="en-US" sz="2000" dirty="0"/>
                        <a:t>Face to Face Interviews</a:t>
                      </a:r>
                      <a:r>
                        <a:rPr lang="ar-EG" sz="20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وجها لوجه بين الباحث والمستجوب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قدرة الباحث على تكييف الأسئلة حسب الحاجة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ضمان ان الأسئلة قد فهمت كما ينبغي من خلال إعادة الصياغة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القدرة على التقاط بعض التلميحات والإشارات غير اللفظية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تتطلب موارد كبيرة وجهد كبير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شعور المستجوب بعد الارتياح نحو سرية الاستجابة عندما تتم وجها لوجه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020953"/>
                  </a:ext>
                </a:extLst>
              </a:tr>
              <a:tr h="89803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المقابلة المرئية </a:t>
                      </a:r>
                      <a:endParaRPr lang="en-US" sz="2000" dirty="0"/>
                    </a:p>
                    <a:p>
                      <a:pPr algn="r" rtl="1"/>
                      <a:r>
                        <a:rPr lang="en-US" sz="2000" dirty="0"/>
                        <a:t>Video Conferencing Interviews</a:t>
                      </a:r>
                      <a:endParaRPr lang="ar-E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باستخدام التكنولوجيا ، تستخدم بكثرة في المقابلات التليفزيونية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لا تخضع للقيود الجغرافية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رؤية الباحث للمستجوب وملاحظة التعبيرات المختلفة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إمكانية إعادة المقابلة عند الحاجة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ارتفاع التكلفة للحاجة إلى تجهيزات إلكترونية والربط مع شبكة الإنترنت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تحتاج إلى فنيين متخصصين لإجرائها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احتمالية انقطاع الاتصال الالكتروني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عدم ارتياح المستجوب لشعوره بعدم السرية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638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05630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2">
            <a:extLst>
              <a:ext uri="{FF2B5EF4-FFF2-40B4-BE49-F238E27FC236}">
                <a16:creationId xmlns:a16="http://schemas.microsoft.com/office/drawing/2014/main" id="{89B1CDFC-F77E-BBA2-736C-C6E7C2975219}"/>
              </a:ext>
            </a:extLst>
          </p:cNvPr>
          <p:cNvGraphicFramePr>
            <a:graphicFrameLocks noGrp="1"/>
          </p:cNvGraphicFramePr>
          <p:nvPr/>
        </p:nvGraphicFramePr>
        <p:xfrm>
          <a:off x="909320" y="649393"/>
          <a:ext cx="10012680" cy="516297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671320">
                  <a:extLst>
                    <a:ext uri="{9D8B030D-6E8A-4147-A177-3AD203B41FA5}">
                      <a16:colId xmlns:a16="http://schemas.microsoft.com/office/drawing/2014/main" val="2485215945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3039815905"/>
                    </a:ext>
                  </a:extLst>
                </a:gridCol>
                <a:gridCol w="3154680">
                  <a:extLst>
                    <a:ext uri="{9D8B030D-6E8A-4147-A177-3AD203B41FA5}">
                      <a16:colId xmlns:a16="http://schemas.microsoft.com/office/drawing/2014/main" val="3310156627"/>
                    </a:ext>
                  </a:extLst>
                </a:gridCol>
                <a:gridCol w="2717800">
                  <a:extLst>
                    <a:ext uri="{9D8B030D-6E8A-4147-A177-3AD203B41FA5}">
                      <a16:colId xmlns:a16="http://schemas.microsoft.com/office/drawing/2014/main" val="1120227799"/>
                    </a:ext>
                  </a:extLst>
                </a:gridCol>
              </a:tblGrid>
              <a:tr h="712894"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نوع المقابلة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التعريف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المميزات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العيوب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429425"/>
                  </a:ext>
                </a:extLst>
              </a:tr>
              <a:tr h="141111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المقابلات الهاتفية </a:t>
                      </a:r>
                    </a:p>
                    <a:p>
                      <a:pPr algn="r" rtl="1"/>
                      <a:r>
                        <a:rPr lang="en-US" sz="2000" dirty="0"/>
                        <a:t>Telephone Interviews</a:t>
                      </a:r>
                      <a:endParaRPr lang="ar-E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عبر الهاتف  </a:t>
                      </a:r>
                    </a:p>
                    <a:p>
                      <a:pPr algn="r" rtl="1"/>
                      <a:r>
                        <a:rPr lang="ar-EG" sz="2000" dirty="0"/>
                        <a:t>مثل بحوث السوق التي تتم حاليا  عبر المقابلات الهاتفية للوصول إلى نظرة سريعة عن الحالة المعروضة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إمكانية التوصل إلى عدد كبير من المستجوبين ومن مختلف الطبقات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سرعة الوصول إلى المستجوبين ومن عدة مناطق متباعدة جغرافيا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الشعور بالارتياح عند الكشف عن بعض المعلومات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قدرة المستجوب على إنهاء المقابلة الهاتفية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عدم قدرة الباحث على رؤية وملاحظة تعبيرات المختلفة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الصعوبة النسبية من التأكد من شخصية المستجوب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7853123"/>
                  </a:ext>
                </a:extLst>
              </a:tr>
              <a:tr h="141111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المقابلة بمساعدة الحاسب </a:t>
                      </a:r>
                    </a:p>
                    <a:p>
                      <a:pPr algn="r" rtl="1"/>
                      <a:r>
                        <a:rPr lang="en-US" sz="2000" dirty="0"/>
                        <a:t>Computer Assisted Interviewing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عبر الاتصالات الالكترونية بين الباحث والمستجوب ، حيث تعرض الأسئلة على شاشة الحاسب ويقوم الباحث بإدخال إجابات المستجوب مباشرة إلى الحاسب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السرعة والدقة في جمع البيانات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مناسبة للتكاليف والوقت المستغرق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تقليل التحيز من خلال استخدام البدء العشوائي في ترتيب الأسئلة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الجدولة الفورية للنتائج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يجب أن يغطي المسح أعداد كبيرة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قدرة المستجوب على إنهاء المقابلة في الوقت الذي يريده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عدم قدرة الباحث على رؤية ردود فعل وتعبيرات المستجوب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617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500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23EFED0-63A9-65E8-D8CC-9A3A29D92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2195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الأخطاء التي يمكن أن تقع في المقابلات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CE63E99-4DB3-AE79-E026-8F857215317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417320"/>
          <a:ext cx="10515600" cy="4831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7743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أدوات جمع البيانات </a:t>
            </a:r>
            <a:r>
              <a:rPr lang="en-US" dirty="0">
                <a:solidFill>
                  <a:schemeClr val="bg1"/>
                </a:solidFill>
              </a:rPr>
              <a:t>Methods of Data Collecting</a:t>
            </a:r>
            <a:r>
              <a:rPr lang="ar-EG" dirty="0">
                <a:solidFill>
                  <a:schemeClr val="bg1"/>
                </a:solidFill>
              </a:rPr>
              <a:t> 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ar-EG" dirty="0">
                <a:solidFill>
                  <a:schemeClr val="bg1"/>
                </a:solidFill>
              </a:rPr>
              <a:t>ثالثا: الملاحظة </a:t>
            </a:r>
            <a:r>
              <a:rPr lang="en-US" dirty="0">
                <a:solidFill>
                  <a:schemeClr val="bg1"/>
                </a:solidFill>
              </a:rPr>
              <a:t>Observation</a:t>
            </a:r>
            <a:endParaRPr lang="ar-EG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216270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/>
        </p:nvGraphicFramePr>
        <p:xfrm>
          <a:off x="1203960" y="1645920"/>
          <a:ext cx="9662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الملاحظات حسب درجة الضبط </a:t>
            </a:r>
            <a:endParaRPr lang="en-US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Observations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63230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/>
        </p:nvGraphicFramePr>
        <p:xfrm>
          <a:off x="1203960" y="1645920"/>
          <a:ext cx="9662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الملاحظات تبعا للهدف </a:t>
            </a:r>
            <a:endParaRPr lang="en-US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Observations Based on Objectives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9764304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الملاحظة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6517393"/>
              </p:ext>
            </p:extLst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4402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>
            <a:noAutofit/>
          </a:bodyPr>
          <a:lstStyle/>
          <a:p>
            <a:pPr algn="ctr" rtl="1"/>
            <a:r>
              <a:rPr lang="ar-EG" sz="3200" dirty="0">
                <a:solidFill>
                  <a:schemeClr val="bg1"/>
                </a:solidFill>
              </a:rPr>
              <a:t>أدوات جمع البيانات </a:t>
            </a:r>
            <a:r>
              <a:rPr lang="en-US" sz="3200" dirty="0">
                <a:solidFill>
                  <a:schemeClr val="bg1"/>
                </a:solidFill>
              </a:rPr>
              <a:t>Methods of Data Collecting</a:t>
            </a:r>
            <a:r>
              <a:rPr lang="ar-EG" sz="3200" dirty="0">
                <a:solidFill>
                  <a:schemeClr val="bg1"/>
                </a:solidFill>
              </a:rPr>
              <a:t> </a:t>
            </a:r>
            <a:br>
              <a:rPr lang="ar-EG" sz="3200" dirty="0">
                <a:solidFill>
                  <a:schemeClr val="bg1"/>
                </a:solidFill>
              </a:rPr>
            </a:br>
            <a:r>
              <a:rPr lang="ar-EG" sz="3200" dirty="0">
                <a:solidFill>
                  <a:schemeClr val="bg1"/>
                </a:solidFill>
              </a:rPr>
              <a:t>رابعا: الأساليب </a:t>
            </a:r>
            <a:r>
              <a:rPr lang="ar-EG" sz="3200" dirty="0" err="1">
                <a:solidFill>
                  <a:schemeClr val="bg1"/>
                </a:solidFill>
              </a:rPr>
              <a:t>الإسقاطية</a:t>
            </a:r>
            <a:r>
              <a:rPr lang="ar-EG" sz="3200" dirty="0">
                <a:solidFill>
                  <a:schemeClr val="bg1"/>
                </a:solidFill>
              </a:rPr>
              <a:t>  </a:t>
            </a:r>
            <a:br>
              <a:rPr lang="ar-EG" sz="3200" dirty="0">
                <a:solidFill>
                  <a:schemeClr val="bg1"/>
                </a:solidFill>
              </a:rPr>
            </a:br>
            <a:r>
              <a:rPr lang="ar-EG" sz="3200" dirty="0">
                <a:solidFill>
                  <a:schemeClr val="bg1"/>
                </a:solidFill>
              </a:rPr>
              <a:t>( </a:t>
            </a:r>
            <a:r>
              <a:rPr lang="en-US" sz="3200" dirty="0">
                <a:solidFill>
                  <a:schemeClr val="bg1"/>
                </a:solidFill>
              </a:rPr>
              <a:t>(Types of Projective Technique</a:t>
            </a:r>
            <a:endParaRPr lang="ar-EG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65960"/>
          <a:ext cx="10515600" cy="4211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092199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/>
        </p:nvGraphicFramePr>
        <p:xfrm>
          <a:off x="1203960" y="1072456"/>
          <a:ext cx="9662160" cy="5218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584775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الأساليب </a:t>
            </a:r>
            <a:r>
              <a:rPr lang="ar-EG" sz="3200" dirty="0" err="1">
                <a:solidFill>
                  <a:schemeClr val="bg1"/>
                </a:solidFill>
              </a:rPr>
              <a:t>الاسقاطية</a:t>
            </a:r>
            <a:r>
              <a:rPr lang="ar-EG" sz="3200" dirty="0">
                <a:solidFill>
                  <a:schemeClr val="bg1"/>
                </a:solidFill>
              </a:rPr>
              <a:t> حسب طبيعة المثير 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6350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الأساليب </a:t>
            </a:r>
            <a:r>
              <a:rPr lang="ar-EG" dirty="0" err="1">
                <a:solidFill>
                  <a:schemeClr val="bg1"/>
                </a:solidFill>
              </a:rPr>
              <a:t>الاسقاطية</a:t>
            </a:r>
            <a:r>
              <a:rPr lang="ar-EG" dirty="0">
                <a:solidFill>
                  <a:schemeClr val="bg1"/>
                </a:solidFill>
              </a:rPr>
              <a:t> 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25121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3763</TotalTime>
  <Words>1937</Words>
  <Application>Microsoft Office PowerPoint</Application>
  <PresentationFormat>شاشة عريضة</PresentationFormat>
  <Paragraphs>203</Paragraphs>
  <Slides>28</Slides>
  <Notes>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Tajawal Medium</vt:lpstr>
      <vt:lpstr>Times New Roman</vt:lpstr>
      <vt:lpstr>Office Theme</vt:lpstr>
      <vt:lpstr>عرض تقديمي في PowerPoint</vt:lpstr>
      <vt:lpstr>معامل ألف كونباخ  Cronbach’s Alpha  </vt:lpstr>
      <vt:lpstr>عرض تقديمي في PowerPoint</vt:lpstr>
      <vt:lpstr>كيفية إخال البيانات إلى البرنامج الاحصائي   SPSS ((Statistical Package for  the Social Sciences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العمود الرابع يعبر عن قيمة معامل ألفا – كرونباخ عند حذف السؤال ، فإذا زادت قيمة المعامل عند حذف هذا السؤال ، فإن ذلك يعني بأن هذا السؤال يؤثر سلبا على ثبات وصدق الاستبيان وبالتالي يجب تعديله أو حذفه. </vt:lpstr>
      <vt:lpstr>إذا كان الاستبيان يتكون من أكثر من محور ، يتم حساب معامل ألفا – كرونباخ لكل محور على حدة ، وذلك بإدخال عبارات كل محور معا. ثم يتم عمل جدول كالتالي في متن البحث</vt:lpstr>
      <vt:lpstr>معامل التقسيم النصفي Split - Half</vt:lpstr>
      <vt:lpstr>عرض تقديمي في PowerPoint</vt:lpstr>
      <vt:lpstr>طريقة اختبار الصدق البنائي للاستبيان في البرنامج الإحصائي SPSS</vt:lpstr>
      <vt:lpstr>عرض تقديمي في PowerPoint</vt:lpstr>
      <vt:lpstr> إذا كان البحث مكون من أكثر من محور ، فإنه يتم  اختبار صدق الاتساق الداخلي لعبارات كل محور على حدة  ويتم عمل جدول  في متن البحث على النحو التالي.  </vt:lpstr>
      <vt:lpstr>أدوات جمع البيانات Methods of Data Collecting  ثانيا : المقابلة Interview</vt:lpstr>
      <vt:lpstr>عرض تقديمي في PowerPoint</vt:lpstr>
      <vt:lpstr>عرض تقديمي في PowerPoint</vt:lpstr>
      <vt:lpstr>عرض تقديمي في PowerPoint</vt:lpstr>
      <vt:lpstr>الأخطاء التي يمكن أن تقع في المقابلات </vt:lpstr>
      <vt:lpstr>أدوات جمع البيانات Methods of Data Collecting  ثالثا: الملاحظة Observation</vt:lpstr>
      <vt:lpstr>عرض تقديمي في PowerPoint</vt:lpstr>
      <vt:lpstr>عرض تقديمي في PowerPoint</vt:lpstr>
      <vt:lpstr>الملاحظة </vt:lpstr>
      <vt:lpstr>أدوات جمع البيانات Methods of Data Collecting  رابعا: الأساليب الإسقاطية   ( (Types of Projective Technique</vt:lpstr>
      <vt:lpstr>عرض تقديمي في PowerPoint</vt:lpstr>
      <vt:lpstr>الأساليب الاسقاطية  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186</cp:revision>
  <dcterms:created xsi:type="dcterms:W3CDTF">2023-04-29T09:08:23Z</dcterms:created>
  <dcterms:modified xsi:type="dcterms:W3CDTF">2023-07-06T15:33:58Z</dcterms:modified>
</cp:coreProperties>
</file>