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3"/>
  </p:notesMasterIdLst>
  <p:sldIdLst>
    <p:sldId id="628" r:id="rId5"/>
    <p:sldId id="629" r:id="rId6"/>
    <p:sldId id="257" r:id="rId7"/>
    <p:sldId id="619" r:id="rId8"/>
    <p:sldId id="256" r:id="rId9"/>
    <p:sldId id="515" r:id="rId10"/>
    <p:sldId id="482" r:id="rId11"/>
    <p:sldId id="516" r:id="rId12"/>
    <p:sldId id="483" r:id="rId13"/>
    <p:sldId id="511" r:id="rId14"/>
    <p:sldId id="484" r:id="rId15"/>
    <p:sldId id="485" r:id="rId16"/>
    <p:sldId id="486" r:id="rId17"/>
    <p:sldId id="487" r:id="rId18"/>
    <p:sldId id="488" r:id="rId19"/>
    <p:sldId id="489" r:id="rId20"/>
    <p:sldId id="490" r:id="rId21"/>
    <p:sldId id="491" r:id="rId22"/>
    <p:sldId id="492" r:id="rId23"/>
    <p:sldId id="493" r:id="rId24"/>
    <p:sldId id="494" r:id="rId25"/>
    <p:sldId id="495" r:id="rId26"/>
    <p:sldId id="496" r:id="rId27"/>
    <p:sldId id="524" r:id="rId28"/>
    <p:sldId id="521" r:id="rId29"/>
    <p:sldId id="497" r:id="rId30"/>
    <p:sldId id="498" r:id="rId31"/>
    <p:sldId id="499" r:id="rId32"/>
    <p:sldId id="500" r:id="rId33"/>
    <p:sldId id="501" r:id="rId34"/>
    <p:sldId id="502" r:id="rId35"/>
    <p:sldId id="503" r:id="rId36"/>
    <p:sldId id="504" r:id="rId37"/>
    <p:sldId id="517" r:id="rId38"/>
    <p:sldId id="505" r:id="rId39"/>
    <p:sldId id="506" r:id="rId40"/>
    <p:sldId id="512" r:id="rId41"/>
    <p:sldId id="507" r:id="rId42"/>
    <p:sldId id="513" r:id="rId43"/>
    <p:sldId id="508" r:id="rId44"/>
    <p:sldId id="509" r:id="rId45"/>
    <p:sldId id="523" r:id="rId46"/>
    <p:sldId id="518" r:id="rId47"/>
    <p:sldId id="519" r:id="rId48"/>
    <p:sldId id="612" r:id="rId49"/>
    <p:sldId id="630" r:id="rId50"/>
    <p:sldId id="632" r:id="rId51"/>
    <p:sldId id="631"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256"/>
            <p14:sldId id="515"/>
            <p14:sldId id="482"/>
            <p14:sldId id="516"/>
            <p14:sldId id="483"/>
            <p14:sldId id="511"/>
            <p14:sldId id="484"/>
            <p14:sldId id="485"/>
            <p14:sldId id="486"/>
            <p14:sldId id="487"/>
            <p14:sldId id="488"/>
            <p14:sldId id="489"/>
            <p14:sldId id="490"/>
            <p14:sldId id="491"/>
            <p14:sldId id="492"/>
            <p14:sldId id="493"/>
            <p14:sldId id="494"/>
            <p14:sldId id="495"/>
            <p14:sldId id="496"/>
            <p14:sldId id="524"/>
            <p14:sldId id="521"/>
            <p14:sldId id="497"/>
            <p14:sldId id="498"/>
            <p14:sldId id="499"/>
            <p14:sldId id="500"/>
            <p14:sldId id="501"/>
            <p14:sldId id="502"/>
            <p14:sldId id="503"/>
            <p14:sldId id="504"/>
            <p14:sldId id="517"/>
            <p14:sldId id="505"/>
            <p14:sldId id="506"/>
            <p14:sldId id="512"/>
            <p14:sldId id="507"/>
            <p14:sldId id="513"/>
            <p14:sldId id="508"/>
            <p14:sldId id="509"/>
            <p14:sldId id="523"/>
            <p14:sldId id="518"/>
            <p14:sldId id="519"/>
            <p14:sldId id="612"/>
            <p14:sldId id="630"/>
            <p14:sldId id="632"/>
            <p14:sldId id="63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2F2F"/>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293" autoAdjust="0"/>
    <p:restoredTop sz="96283" autoAdjust="0"/>
  </p:normalViewPr>
  <p:slideViewPr>
    <p:cSldViewPr snapToGrid="0">
      <p:cViewPr varScale="1">
        <p:scale>
          <a:sx n="69" d="100"/>
          <a:sy n="69" d="100"/>
        </p:scale>
        <p:origin x="744" y="44"/>
      </p:cViewPr>
      <p:guideLst>
        <p:guide orient="horz" pos="2160"/>
        <p:guide pos="3840"/>
      </p:guideLst>
    </p:cSldViewPr>
  </p:slideViewPr>
  <p:notesTextViewPr>
    <p:cViewPr>
      <p:scale>
        <a:sx n="1" d="1"/>
        <a:sy n="1" d="1"/>
      </p:scale>
      <p:origin x="0" y="0"/>
    </p:cViewPr>
  </p:notesTextViewPr>
  <p:sorterViewPr>
    <p:cViewPr>
      <p:scale>
        <a:sx n="100" d="100"/>
        <a:sy n="100" d="100"/>
      </p:scale>
      <p:origin x="0" y="-125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65883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52907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89637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35127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68351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97815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86778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4454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49906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03706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19704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323273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6949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9077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3864825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8738694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9168528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887630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71832522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9.xml"/><Relationship Id="rId5" Type="http://schemas.openxmlformats.org/officeDocument/2006/relationships/image" Target="../media/image18.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584775"/>
          </a:xfrm>
          <a:prstGeom prst="rect">
            <a:avLst/>
          </a:prstGeom>
          <a:noFill/>
        </p:spPr>
        <p:txBody>
          <a:bodyPr wrap="square" rtlCol="0">
            <a:spAutoFit/>
          </a:bodyPr>
          <a:lstStyle/>
          <a:p>
            <a:r>
              <a:rPr lang="en-US" sz="3200" dirty="0">
                <a:solidFill>
                  <a:srgbClr val="000000"/>
                </a:solidFill>
                <a:latin typeface="Alexandria" pitchFamily="2" charset="-78"/>
                <a:cs typeface="Alexandria" pitchFamily="2" charset="-78"/>
              </a:rPr>
              <a:t>Prepared by Dr. </a:t>
            </a:r>
            <a:r>
              <a:rPr lang="en-US" sz="3200" dirty="0" err="1">
                <a:solidFill>
                  <a:srgbClr val="000000"/>
                </a:solidFill>
                <a:latin typeface="Alexandria" pitchFamily="2" charset="-78"/>
                <a:cs typeface="Alexandria" pitchFamily="2" charset="-78"/>
              </a:rPr>
              <a:t>Alaa</a:t>
            </a:r>
            <a:r>
              <a:rPr lang="en-US" sz="3200" dirty="0">
                <a:solidFill>
                  <a:srgbClr val="000000"/>
                </a:solidFill>
                <a:latin typeface="Alexandria" pitchFamily="2" charset="-78"/>
                <a:cs typeface="Alexandria" pitchFamily="2" charset="-78"/>
              </a:rPr>
              <a:t> Tariq </a:t>
            </a:r>
            <a:r>
              <a:rPr lang="en-US" sz="3200" dirty="0" err="1">
                <a:solidFill>
                  <a:srgbClr val="000000"/>
                </a:solidFill>
                <a:latin typeface="Alexandria" pitchFamily="2" charset="-78"/>
                <a:cs typeface="Alexandria" pitchFamily="2" charset="-78"/>
              </a:rPr>
              <a:t>Eldmrat</a:t>
            </a:r>
            <a:endParaRPr lang="en-US" sz="32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5078524"/>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latin typeface="Alexandria" pitchFamily="2" charset="-78"/>
                <a:cs typeface="Alexandria" pitchFamily="2" charset="-78"/>
              </a:rPr>
              <a:t>Lecture </a:t>
            </a:r>
            <a:r>
              <a:rPr lang="ar-EG" sz="3200" b="1" dirty="0">
                <a:solidFill>
                  <a:schemeClr val="bg1"/>
                </a:solidFill>
                <a:latin typeface="Alexandria" pitchFamily="2" charset="-78"/>
                <a:cs typeface="Alexandria" pitchFamily="2" charset="-78"/>
              </a:rPr>
              <a:t>1</a:t>
            </a:r>
            <a:endParaRPr lang="en-US" sz="32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56514" y="3114219"/>
            <a:ext cx="2196434" cy="1916294"/>
          </a:xfrm>
          <a:prstGeom prst="rect">
            <a:avLst/>
          </a:prstGeom>
          <a:noFill/>
        </p:spPr>
        <p:txBody>
          <a:bodyPr wrap="none" rtlCol="0">
            <a:spAutoFit/>
          </a:bodyPr>
          <a:lstStyle/>
          <a:p>
            <a:pPr algn="ctr">
              <a:lnSpc>
                <a:spcPct val="200000"/>
              </a:lnSpc>
            </a:pPr>
            <a:r>
              <a:rPr lang="en-US" sz="3200" dirty="0">
                <a:solidFill>
                  <a:srgbClr val="000000"/>
                </a:solidFill>
                <a:latin typeface="Alexandria" pitchFamily="2" charset="-78"/>
                <a:cs typeface="Alexandria" pitchFamily="2" charset="-78"/>
              </a:rPr>
              <a:t>RSC 701</a:t>
            </a:r>
          </a:p>
          <a:p>
            <a:pPr algn="ctr">
              <a:lnSpc>
                <a:spcPct val="200000"/>
              </a:lnSpc>
            </a:pPr>
            <a:r>
              <a:rPr lang="ar-EG" sz="32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8" y="2425031"/>
            <a:ext cx="3887289" cy="584775"/>
          </a:xfrm>
          <a:prstGeom prst="rect">
            <a:avLst/>
          </a:prstGeom>
        </p:spPr>
        <p:txBody>
          <a:bodyPr wrap="square">
            <a:spAutoFit/>
          </a:bodyPr>
          <a:lstStyle/>
          <a:p>
            <a:pPr algn="ctr"/>
            <a:r>
              <a:rPr lang="ar-SA" sz="32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5119007" y="3003068"/>
            <a:ext cx="6653849" cy="2347181"/>
          </a:xfrm>
          <a:prstGeom prst="rect">
            <a:avLst/>
          </a:prstGeom>
          <a:noFill/>
        </p:spPr>
        <p:txBody>
          <a:bodyPr wrap="square" rtlCol="1">
            <a:spAutoFit/>
          </a:bodyPr>
          <a:lstStyle/>
          <a:p>
            <a:pPr algn="ctr" rtl="1">
              <a:lnSpc>
                <a:spcPct val="250000"/>
              </a:lnSpc>
            </a:pPr>
            <a:r>
              <a:rPr lang="ar-JO" sz="3200" b="1" dirty="0">
                <a:solidFill>
                  <a:srgbClr val="00B0F0"/>
                </a:solidFill>
                <a:latin typeface="Alexandria" pitchFamily="2" charset="-78"/>
                <a:cs typeface="Alexandria" pitchFamily="2" charset="-78"/>
              </a:rPr>
              <a:t>المحاضرة الأولى</a:t>
            </a:r>
          </a:p>
          <a:p>
            <a:pPr algn="ctr" rtl="1">
              <a:lnSpc>
                <a:spcPct val="250000"/>
              </a:lnSpc>
            </a:pPr>
            <a:r>
              <a:rPr lang="ar-JO" sz="3200" b="1" dirty="0">
                <a:latin typeface="Alexandria" pitchFamily="2" charset="-78"/>
                <a:cs typeface="Alexandria" pitchFamily="2" charset="-78"/>
              </a:rPr>
              <a:t>أساليب البحث العلمي</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Rectangle 2">
            <a:extLst>
              <a:ext uri="{FF2B5EF4-FFF2-40B4-BE49-F238E27FC236}">
                <a16:creationId xmlns:a16="http://schemas.microsoft.com/office/drawing/2014/main" id="{B910596D-FCE4-5612-C2D1-3703B1A9F4F7}"/>
              </a:ext>
            </a:extLst>
          </p:cNvPr>
          <p:cNvSpPr/>
          <p:nvPr/>
        </p:nvSpPr>
        <p:spPr>
          <a:xfrm>
            <a:off x="9469655" y="6134622"/>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800">
              <a:solidFill>
                <a:schemeClr val="lt1"/>
              </a:solidFill>
              <a:latin typeface="Calibri"/>
              <a:ea typeface="Calibri"/>
              <a:cs typeface="Calibri"/>
              <a:sym typeface="Calibri"/>
            </a:endParaRPr>
          </a:p>
        </p:txBody>
      </p:sp>
      <p:sp>
        <p:nvSpPr>
          <p:cNvPr id="117" name="Google Shape;117;p2"/>
          <p:cNvSpPr txBox="1"/>
          <p:nvPr/>
        </p:nvSpPr>
        <p:spPr>
          <a:xfrm>
            <a:off x="6929573" y="1440163"/>
            <a:ext cx="4513709" cy="4401164"/>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مفهوم البحث ومفهوم العلم</a:t>
            </a:r>
          </a:p>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العلم والمعرفة</a:t>
            </a:r>
          </a:p>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خصائص العلم</a:t>
            </a:r>
          </a:p>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طرق الوصول إلى المعرفة</a:t>
            </a:r>
          </a:p>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مفهوم البحث العلمي</a:t>
            </a:r>
          </a:p>
        </p:txBody>
      </p:sp>
      <p:sp>
        <p:nvSpPr>
          <p:cNvPr id="3" name="TextBox 2">
            <a:extLst>
              <a:ext uri="{FF2B5EF4-FFF2-40B4-BE49-F238E27FC236}">
                <a16:creationId xmlns:a16="http://schemas.microsoft.com/office/drawing/2014/main" id="{79E011B1-D4CD-DA63-024D-8F824E30CF1E}"/>
              </a:ext>
            </a:extLst>
          </p:cNvPr>
          <p:cNvSpPr txBox="1"/>
          <p:nvPr/>
        </p:nvSpPr>
        <p:spPr>
          <a:xfrm>
            <a:off x="3047999" y="1022976"/>
            <a:ext cx="6096000" cy="553998"/>
          </a:xfrm>
          <a:prstGeom prst="rect">
            <a:avLst/>
          </a:prstGeom>
          <a:noFill/>
        </p:spPr>
        <p:txBody>
          <a:bodyPr wrap="square">
            <a:spAutoFit/>
          </a:bodyPr>
          <a:lstStyle/>
          <a:p>
            <a:pPr marL="0" marR="0" lvl="0" indent="0" algn="ctr" rtl="1">
              <a:spcBef>
                <a:spcPts val="0"/>
              </a:spcBef>
              <a:spcAft>
                <a:spcPts val="0"/>
              </a:spcAft>
              <a:buNone/>
            </a:pPr>
            <a:r>
              <a:rPr lang="ar-SA" sz="3000" b="1" dirty="0">
                <a:solidFill>
                  <a:srgbClr val="00AEEF"/>
                </a:solidFill>
                <a:latin typeface="Alexandria" pitchFamily="2" charset="-78"/>
                <a:ea typeface="Calibri"/>
                <a:cs typeface="Alexandria" pitchFamily="2" charset="-78"/>
                <a:sym typeface="Calibri"/>
              </a:rPr>
              <a:t>المحتويات</a:t>
            </a:r>
            <a:endParaRPr lang="en-US" sz="30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3847869" y="1503910"/>
            <a:ext cx="3333540" cy="4273670"/>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أهمية البحث العلمي وأهدافه</a:t>
            </a:r>
          </a:p>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خصائص 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مقومات 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سمات الباحث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2800" dirty="0">
                <a:solidFill>
                  <a:schemeClr val="dk1"/>
                </a:solidFill>
                <a:latin typeface="Alexandria" pitchFamily="2" charset="-78"/>
                <a:ea typeface="Calibri"/>
                <a:cs typeface="Alexandria" pitchFamily="2" charset="-78"/>
                <a:sym typeface="Calibri"/>
              </a:rPr>
              <a:t>صعوبات البحث العلمي</a:t>
            </a: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722226" y="1635684"/>
            <a:ext cx="3218007" cy="3233478"/>
          </a:xfrm>
          <a:prstGeom prst="rect">
            <a:avLst/>
          </a:prstGeom>
        </p:spPr>
      </p:pic>
      <p:sp>
        <p:nvSpPr>
          <p:cNvPr id="2" name="Rectangle 1">
            <a:extLst>
              <a:ext uri="{FF2B5EF4-FFF2-40B4-BE49-F238E27FC236}">
                <a16:creationId xmlns:a16="http://schemas.microsoft.com/office/drawing/2014/main" id="{B910596D-FCE4-5612-C2D1-3703B1A9F4F7}"/>
              </a:ext>
            </a:extLst>
          </p:cNvPr>
          <p:cNvSpPr/>
          <p:nvPr/>
        </p:nvSpPr>
        <p:spPr>
          <a:xfrm>
            <a:off x="9325276" y="6110496"/>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2800"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849715"/>
            <a:ext cx="11934865" cy="338716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534245" y="1849714"/>
            <a:ext cx="11123509" cy="3142592"/>
          </a:xfrm>
          <a:prstGeom prst="rect">
            <a:avLst/>
          </a:prstGeom>
          <a:noFill/>
        </p:spPr>
        <p:txBody>
          <a:bodyPr wrap="square" rtlCol="1">
            <a:spAutoFit/>
          </a:bodyPr>
          <a:lstStyle/>
          <a:p>
            <a:pPr algn="just" rtl="1">
              <a:lnSpc>
                <a:spcPct val="250000"/>
              </a:lnSpc>
            </a:pPr>
            <a:r>
              <a:rPr lang="ar-SA" sz="2800" dirty="0">
                <a:latin typeface="Alexandria" pitchFamily="2" charset="-78"/>
                <a:cs typeface="Alexandria" pitchFamily="2" charset="-78"/>
              </a:rPr>
              <a:t>يشكل البحث العلمي أداة رئيسة من أدوات التقدم العلمي والتقنيات العلمية المتطورة باعتباره الوسيلة الرئيسة لمعالجة المشكلات المختلفة التي تواجه الإنسانية في كافة مفاصل الحياة. ومن خلاله تتحقق الإضافات العلمية الجادة التي تشكل حجر الزاوية في البناء الحضاري الناجز للإنسانية كونها الفائض التراكمي لنتاج العقل البشري في الخلق والإبداع والسلوك. </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584775"/>
          </a:xfrm>
          <a:prstGeom prst="rect">
            <a:avLst/>
          </a:prstGeom>
          <a:noFill/>
        </p:spPr>
        <p:txBody>
          <a:bodyPr wrap="square">
            <a:spAutoFit/>
          </a:bodyPr>
          <a:lstStyle/>
          <a:p>
            <a:pPr algn="ctr" rtl="1"/>
            <a:r>
              <a:rPr lang="ar-SA" sz="3200" b="1" dirty="0">
                <a:solidFill>
                  <a:srgbClr val="00AEEF"/>
                </a:solidFill>
                <a:latin typeface="Alexandria" pitchFamily="2" charset="-78"/>
                <a:ea typeface="Calibri"/>
                <a:cs typeface="Alexandria" pitchFamily="2" charset="-78"/>
                <a:sym typeface="Calibri"/>
              </a:rPr>
              <a:t>المقدمة</a:t>
            </a:r>
            <a:endParaRPr lang="en-US" sz="3200" dirty="0">
              <a:solidFill>
                <a:srgbClr val="00AEEF"/>
              </a:solidFill>
            </a:endParaRPr>
          </a:p>
        </p:txBody>
      </p:sp>
      <p:sp>
        <p:nvSpPr>
          <p:cNvPr id="2" name="Rectangle 1">
            <a:extLst>
              <a:ext uri="{FF2B5EF4-FFF2-40B4-BE49-F238E27FC236}">
                <a16:creationId xmlns:a16="http://schemas.microsoft.com/office/drawing/2014/main" id="{B910596D-FCE4-5612-C2D1-3703B1A9F4F7}"/>
              </a:ext>
            </a:extLst>
          </p:cNvPr>
          <p:cNvSpPr/>
          <p:nvPr/>
        </p:nvSpPr>
        <p:spPr>
          <a:xfrm>
            <a:off x="9556283" y="6126012"/>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CCC00FA-118D-F53C-CB66-88E5D36E9914}"/>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AE509AC-1610-A027-B782-DD5E8D124F9F}"/>
              </a:ext>
            </a:extLst>
          </p:cNvPr>
          <p:cNvSpPr/>
          <p:nvPr/>
        </p:nvSpPr>
        <p:spPr>
          <a:xfrm>
            <a:off x="901053" y="2540011"/>
            <a:ext cx="11155680"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587663" y="2995836"/>
            <a:ext cx="10998200" cy="1693733"/>
          </a:xfrm>
          <a:prstGeom prst="rect">
            <a:avLst/>
          </a:prstGeom>
          <a:noFill/>
        </p:spPr>
        <p:txBody>
          <a:bodyPr wrap="square" rtlCol="1">
            <a:spAutoFit/>
          </a:bodyPr>
          <a:lstStyle/>
          <a:p>
            <a:pPr algn="r" rtl="1">
              <a:lnSpc>
                <a:spcPct val="200000"/>
              </a:lnSpc>
            </a:pPr>
            <a:r>
              <a:rPr lang="ar-SA" sz="2800" dirty="0">
                <a:cs typeface="Alexandria" pitchFamily="2" charset="-78"/>
              </a:rPr>
              <a:t>تشير كلمة </a:t>
            </a:r>
            <a:r>
              <a:rPr lang="ar-SA" sz="2800" dirty="0">
                <a:solidFill>
                  <a:srgbClr val="00B0F0"/>
                </a:solidFill>
                <a:cs typeface="Alexandria" pitchFamily="2" charset="-78"/>
              </a:rPr>
              <a:t>البحث</a:t>
            </a:r>
            <a:r>
              <a:rPr lang="ar-SA" sz="2800" dirty="0">
                <a:cs typeface="Alexandria" pitchFamily="2" charset="-78"/>
              </a:rPr>
              <a:t> إلى طلب الشيء والسؤال عنه يقال : بحثت بحثاً</a:t>
            </a:r>
            <a:r>
              <a:rPr lang="ar-JO" sz="2800" dirty="0">
                <a:cs typeface="Alexandria" pitchFamily="2" charset="-78"/>
              </a:rPr>
              <a:t>.</a:t>
            </a:r>
          </a:p>
          <a:p>
            <a:pPr algn="r" rtl="1">
              <a:lnSpc>
                <a:spcPct val="200000"/>
              </a:lnSpc>
            </a:pPr>
            <a:r>
              <a:rPr lang="ar-SA" sz="2800" dirty="0">
                <a:cs typeface="Alexandria" pitchFamily="2" charset="-78"/>
              </a:rPr>
              <a:t>فالبحث محاولة لاكتشاف جزء من المعرفة لإذاعته بين الناس والاستفادة منه</a:t>
            </a:r>
            <a:r>
              <a:rPr lang="ar-JO" sz="2800" dirty="0">
                <a:cs typeface="Alexandria" pitchFamily="2" charset="-78"/>
              </a:rPr>
              <a:t>.</a:t>
            </a:r>
            <a:r>
              <a:rPr lang="ar-SA" sz="2800" dirty="0">
                <a:cs typeface="Alexandria" pitchFamily="2" charset="-78"/>
              </a:rPr>
              <a:t> </a:t>
            </a:r>
            <a:endParaRPr lang="en-US" sz="2800" dirty="0"/>
          </a:p>
        </p:txBody>
      </p:sp>
      <p:sp>
        <p:nvSpPr>
          <p:cNvPr id="7" name="TextBox 6">
            <a:extLst>
              <a:ext uri="{FF2B5EF4-FFF2-40B4-BE49-F238E27FC236}">
                <a16:creationId xmlns:a16="http://schemas.microsoft.com/office/drawing/2014/main" id="{3A495359-AF29-9DDC-B37F-708D46E8AA13}"/>
              </a:ext>
            </a:extLst>
          </p:cNvPr>
          <p:cNvSpPr txBox="1"/>
          <p:nvPr/>
        </p:nvSpPr>
        <p:spPr>
          <a:xfrm>
            <a:off x="4744768" y="360418"/>
            <a:ext cx="1940583"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مفهوم البحث</a:t>
            </a:r>
          </a:p>
        </p:txBody>
      </p:sp>
      <p:sp>
        <p:nvSpPr>
          <p:cNvPr id="5" name="Rectangle 4">
            <a:extLst>
              <a:ext uri="{FF2B5EF4-FFF2-40B4-BE49-F238E27FC236}">
                <a16:creationId xmlns:a16="http://schemas.microsoft.com/office/drawing/2014/main" id="{2CB10BB2-275C-63DE-6F29-DEFA527AFF7B}"/>
              </a:ext>
            </a:extLst>
          </p:cNvPr>
          <p:cNvSpPr/>
          <p:nvPr/>
        </p:nvSpPr>
        <p:spPr>
          <a:xfrm>
            <a:off x="5244165"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3F9458CE-9A02-486E-DE43-845F6DFC5943}"/>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CB82DCFA-7DAD-0A44-5F85-ECFCC27A6CA7}"/>
              </a:ext>
            </a:extLst>
          </p:cNvPr>
          <p:cNvSpPr/>
          <p:nvPr/>
        </p:nvSpPr>
        <p:spPr>
          <a:xfrm>
            <a:off x="901053" y="2540011"/>
            <a:ext cx="11155680"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818755" y="3381143"/>
            <a:ext cx="8916353" cy="664990"/>
          </a:xfrm>
          <a:prstGeom prst="rect">
            <a:avLst/>
          </a:prstGeom>
          <a:noFill/>
        </p:spPr>
        <p:txBody>
          <a:bodyPr wrap="square" rtlCol="1">
            <a:spAutoFit/>
          </a:bodyPr>
          <a:lstStyle/>
          <a:p>
            <a:pPr algn="r" rtl="1">
              <a:lnSpc>
                <a:spcPct val="150000"/>
              </a:lnSpc>
            </a:pPr>
            <a:r>
              <a:rPr lang="ar-JO" sz="2800" dirty="0">
                <a:latin typeface="Alexandria" pitchFamily="2" charset="-78"/>
                <a:cs typeface="Alexandria" pitchFamily="2" charset="-78"/>
              </a:rPr>
              <a:t>يشير مفهوم </a:t>
            </a:r>
            <a:r>
              <a:rPr lang="ar-JO" sz="2800" dirty="0">
                <a:solidFill>
                  <a:srgbClr val="00B0F0"/>
                </a:solidFill>
                <a:latin typeface="Alexandria" pitchFamily="2" charset="-78"/>
                <a:cs typeface="Alexandria" pitchFamily="2" charset="-78"/>
              </a:rPr>
              <a:t>العلم</a:t>
            </a:r>
            <a:r>
              <a:rPr lang="ar-JO" sz="2800" dirty="0">
                <a:latin typeface="Alexandria" pitchFamily="2" charset="-78"/>
                <a:cs typeface="Alexandria" pitchFamily="2" charset="-78"/>
              </a:rPr>
              <a:t> إلى </a:t>
            </a:r>
            <a:r>
              <a:rPr lang="ar-SA" sz="2800" dirty="0">
                <a:latin typeface="Alexandria" pitchFamily="2" charset="-78"/>
                <a:cs typeface="Alexandria" pitchFamily="2" charset="-78"/>
              </a:rPr>
              <a:t>مجهود أو النشاط الذي يهدف إلى زيادة قدرة الإنسان في السيطرة على عناصر بيئته الطبيعية. </a:t>
            </a:r>
            <a:endParaRPr lang="en-US" sz="28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10F661B6-3FCC-B8C3-7D26-999FEA6CCAF6}"/>
              </a:ext>
            </a:extLst>
          </p:cNvPr>
          <p:cNvSpPr txBox="1"/>
          <p:nvPr/>
        </p:nvSpPr>
        <p:spPr>
          <a:xfrm>
            <a:off x="4744768" y="360418"/>
            <a:ext cx="1940583"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مفهوم العلم</a:t>
            </a:r>
          </a:p>
        </p:txBody>
      </p:sp>
      <p:sp>
        <p:nvSpPr>
          <p:cNvPr id="3" name="Rectangle 2">
            <a:extLst>
              <a:ext uri="{FF2B5EF4-FFF2-40B4-BE49-F238E27FC236}">
                <a16:creationId xmlns:a16="http://schemas.microsoft.com/office/drawing/2014/main" id="{A3222D94-A401-E661-3FD7-D605099D6FEF}"/>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226143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7BBDD41-17E8-0F8D-A7E0-3E36B98CEDA5}"/>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1C7B100-6347-8BB3-AADB-9551A3E3E8BB}"/>
              </a:ext>
            </a:extLst>
          </p:cNvPr>
          <p:cNvSpPr/>
          <p:nvPr/>
        </p:nvSpPr>
        <p:spPr>
          <a:xfrm>
            <a:off x="901053" y="2540011"/>
            <a:ext cx="11155680"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C539008-6089-B8C9-054D-50AF31D27301}"/>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الفرق بين العلم والمعرفة</a:t>
            </a:r>
          </a:p>
        </p:txBody>
      </p:sp>
      <p:sp>
        <p:nvSpPr>
          <p:cNvPr id="2" name="مربع نص 1"/>
          <p:cNvSpPr txBox="1"/>
          <p:nvPr/>
        </p:nvSpPr>
        <p:spPr>
          <a:xfrm>
            <a:off x="1130300" y="2827145"/>
            <a:ext cx="10604808" cy="1957652"/>
          </a:xfrm>
          <a:prstGeom prst="rect">
            <a:avLst/>
          </a:prstGeom>
          <a:noFill/>
        </p:spPr>
        <p:txBody>
          <a:bodyPr wrap="square" rtlCol="1">
            <a:spAutoFit/>
          </a:bodyPr>
          <a:lstStyle/>
          <a:p>
            <a:pPr algn="just" rtl="1">
              <a:lnSpc>
                <a:spcPct val="150000"/>
              </a:lnSpc>
            </a:pPr>
            <a:r>
              <a:rPr lang="ar-SA" sz="2800" dirty="0">
                <a:latin typeface="Alexandria" pitchFamily="2" charset="-78"/>
                <a:cs typeface="Alexandria" pitchFamily="2" charset="-78"/>
              </a:rPr>
              <a:t>إن مفهوم المعرفة ليس مرادفاً لمفهوم العلم، فالمعرفة تتضمن معارف علمية وأخرى  غير علمية. </a:t>
            </a:r>
            <a:endParaRPr lang="en-US" sz="2800" dirty="0">
              <a:latin typeface="Alexandria" pitchFamily="2" charset="-78"/>
              <a:cs typeface="Alexandria" pitchFamily="2" charset="-78"/>
            </a:endParaRPr>
          </a:p>
          <a:p>
            <a:pPr algn="just" rtl="1">
              <a:lnSpc>
                <a:spcPct val="150000"/>
              </a:lnSpc>
            </a:pPr>
            <a:endParaRPr lang="ar-JO" sz="2800"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فكل علم معرفة إلا أنه ليس بالضرورة أن كل معرفة علم.</a:t>
            </a:r>
            <a:endParaRPr lang="en-US" sz="28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55720D74-A43D-D628-0DDF-16646744C6D7}"/>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19634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FA69EB5-0768-40F7-040E-A68603C257C0}"/>
              </a:ext>
            </a:extLst>
          </p:cNvPr>
          <p:cNvSpPr/>
          <p:nvPr/>
        </p:nvSpPr>
        <p:spPr>
          <a:xfrm>
            <a:off x="342592" y="32362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087880" y="1905109"/>
            <a:ext cx="7835265" cy="1331134"/>
          </a:xfrm>
          <a:prstGeom prst="rect">
            <a:avLst/>
          </a:prstGeom>
          <a:noFill/>
        </p:spPr>
        <p:txBody>
          <a:bodyPr wrap="square" rtlCol="1">
            <a:spAutoFit/>
          </a:bodyPr>
          <a:lstStyle/>
          <a:p>
            <a:pPr algn="ctr" rtl="1">
              <a:lnSpc>
                <a:spcPct val="150000"/>
              </a:lnSpc>
            </a:pPr>
            <a:r>
              <a:rPr lang="ar-JO" sz="2800" b="1" dirty="0">
                <a:latin typeface="Simplified Arabic" panose="02020603050405020304" pitchFamily="18" charset="-78"/>
                <a:cs typeface="Simplified Arabic" panose="02020603050405020304" pitchFamily="18" charset="-78"/>
              </a:rPr>
              <a:t>الفرق بين </a:t>
            </a:r>
            <a:r>
              <a:rPr lang="ar-SA" sz="2800" b="1" dirty="0">
                <a:latin typeface="Simplified Arabic" panose="02020603050405020304" pitchFamily="18" charset="-78"/>
                <a:cs typeface="Simplified Arabic" panose="02020603050405020304" pitchFamily="18" charset="-78"/>
              </a:rPr>
              <a:t>العلم والمعرفة</a:t>
            </a:r>
            <a:endParaRPr lang="ar-JO" sz="2800" b="1" dirty="0">
              <a:latin typeface="Simplified Arabic" panose="02020603050405020304" pitchFamily="18" charset="-78"/>
              <a:cs typeface="Simplified Arabic" panose="02020603050405020304" pitchFamily="18" charset="-78"/>
            </a:endParaRPr>
          </a:p>
          <a:p>
            <a:pPr algn="ctr" rtl="1">
              <a:lnSpc>
                <a:spcPct val="150000"/>
              </a:lnSpc>
            </a:pPr>
            <a:endParaRPr lang="en-US" sz="2800" b="1" dirty="0">
              <a:latin typeface="Simplified Arabic" panose="02020603050405020304" pitchFamily="18" charset="-78"/>
              <a:cs typeface="Simplified Arabic" panose="02020603050405020304" pitchFamily="18" charset="-78"/>
            </a:endParaRPr>
          </a:p>
        </p:txBody>
      </p:sp>
      <p:sp>
        <p:nvSpPr>
          <p:cNvPr id="3" name="Google Shape;178;p7">
            <a:extLst>
              <a:ext uri="{FF2B5EF4-FFF2-40B4-BE49-F238E27FC236}">
                <a16:creationId xmlns:a16="http://schemas.microsoft.com/office/drawing/2014/main" id="{B0AEE1FA-5C39-60D3-4803-2ADF9AE8C772}"/>
              </a:ext>
            </a:extLst>
          </p:cNvPr>
          <p:cNvSpPr/>
          <p:nvPr/>
        </p:nvSpPr>
        <p:spPr>
          <a:xfrm>
            <a:off x="774701" y="876300"/>
            <a:ext cx="10198100" cy="5334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6893" y="977358"/>
            <a:ext cx="9913715" cy="5131884"/>
          </a:xfrm>
          <a:prstGeom prst="rect">
            <a:avLst/>
          </a:prstGeom>
        </p:spPr>
      </p:pic>
      <p:sp>
        <p:nvSpPr>
          <p:cNvPr id="6" name="Rectangle 5">
            <a:extLst>
              <a:ext uri="{FF2B5EF4-FFF2-40B4-BE49-F238E27FC236}">
                <a16:creationId xmlns:a16="http://schemas.microsoft.com/office/drawing/2014/main" id="{4AA02F6F-3828-DAEE-D4E5-9252299943AB}"/>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418302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EFC9AC-F867-3F93-BE80-B096EE1A245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98D89BD-9CF9-72EA-6B67-F64F86A81CB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2600185"/>
            <a:ext cx="11155680" cy="2550122"/>
          </a:xfrm>
          <a:prstGeom prst="rect">
            <a:avLst/>
          </a:prstGeom>
          <a:noFill/>
        </p:spPr>
        <p:txBody>
          <a:bodyPr wrap="square" rtlCol="1">
            <a:spAutoFit/>
          </a:bodyPr>
          <a:lstStyle/>
          <a:p>
            <a:pPr indent="457200" algn="ctr" rtl="1">
              <a:lnSpc>
                <a:spcPct val="200000"/>
              </a:lnSpc>
            </a:pPr>
            <a:r>
              <a:rPr lang="ar-SA" sz="2800" dirty="0">
                <a:latin typeface="Alexandria" pitchFamily="2" charset="-78"/>
                <a:cs typeface="Alexandria" pitchFamily="2" charset="-78"/>
              </a:rPr>
              <a:t>إن العلم يعني السير وفق الأسلوب العلمي أي بناء القواعد والنظريات، فالعلم هو الإلمام بالحقيقة</a:t>
            </a:r>
            <a:r>
              <a:rPr lang="ar-JO" sz="2800" dirty="0">
                <a:latin typeface="Alexandria" pitchFamily="2" charset="-78"/>
                <a:cs typeface="Alexandria" pitchFamily="2" charset="-78"/>
              </a:rPr>
              <a:t>،</a:t>
            </a:r>
            <a:r>
              <a:rPr lang="ar-SA" sz="2800" dirty="0">
                <a:latin typeface="Alexandria" pitchFamily="2" charset="-78"/>
                <a:cs typeface="Alexandria" pitchFamily="2" charset="-78"/>
              </a:rPr>
              <a:t> والعلم يقال للإدراك الكلي المركب</a:t>
            </a:r>
            <a:r>
              <a:rPr lang="ar-JO" sz="2800" dirty="0">
                <a:latin typeface="Alexandria" pitchFamily="2" charset="-78"/>
                <a:cs typeface="Alexandria" pitchFamily="2" charset="-78"/>
              </a:rPr>
              <a:t>،</a:t>
            </a:r>
            <a:r>
              <a:rPr lang="ar-SA" sz="2800" dirty="0">
                <a:latin typeface="Alexandria" pitchFamily="2" charset="-78"/>
                <a:cs typeface="Alexandria" pitchFamily="2" charset="-78"/>
              </a:rPr>
              <a:t> والمعرفة تقال للإدراك الجزئي البسيط، وكذلك يطلق العلم على مجموعة وسائل وأصول كلية، فالعلم كما يدرس هو معرفة إلا أنه يطلق على نوع خاص من المعرفة، وهذا النوع الذي يبحث عن القوانين العامة التي تربط بين مجموعة الحقائق الخاصة</a:t>
            </a:r>
            <a:r>
              <a:rPr lang="ar-JO" sz="2800" dirty="0">
                <a:latin typeface="Alexandria" pitchFamily="2" charset="-78"/>
                <a:cs typeface="Alexandria" pitchFamily="2" charset="-78"/>
              </a:rPr>
              <a:t>.</a:t>
            </a:r>
          </a:p>
        </p:txBody>
      </p:sp>
      <p:sp>
        <p:nvSpPr>
          <p:cNvPr id="5" name="Rectangle 4">
            <a:extLst>
              <a:ext uri="{FF2B5EF4-FFF2-40B4-BE49-F238E27FC236}">
                <a16:creationId xmlns:a16="http://schemas.microsoft.com/office/drawing/2014/main" id="{E5C2970E-93EF-56E1-DB28-C3156295E17E}"/>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084771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22FAF07-F735-D836-D3A8-D8F30EBC159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8180091-0FE6-232B-20D3-3F456CF7BD4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54595" y="2314088"/>
            <a:ext cx="10448596" cy="2603983"/>
          </a:xfrm>
          <a:prstGeom prst="rect">
            <a:avLst/>
          </a:prstGeom>
          <a:noFill/>
        </p:spPr>
        <p:txBody>
          <a:bodyPr wrap="square" rtlCol="1">
            <a:spAutoFit/>
          </a:bodyPr>
          <a:lstStyle/>
          <a:p>
            <a:pPr algn="just" rtl="1">
              <a:lnSpc>
                <a:spcPct val="150000"/>
              </a:lnSpc>
            </a:pPr>
            <a:r>
              <a:rPr lang="ar-SA" sz="2800" dirty="0">
                <a:latin typeface="Alexandria" pitchFamily="2" charset="-78"/>
                <a:cs typeface="Alexandria" pitchFamily="2" charset="-78"/>
              </a:rPr>
              <a:t>فالعلم أساسه يقوم على معرفة لاستخراج قوانين عامة من هذه المعرفة</a:t>
            </a:r>
            <a:r>
              <a:rPr lang="ar-JO" sz="2800" dirty="0">
                <a:latin typeface="Alexandria" pitchFamily="2" charset="-78"/>
                <a:cs typeface="Alexandria" pitchFamily="2" charset="-78"/>
              </a:rPr>
              <a:t>،</a:t>
            </a:r>
            <a:r>
              <a:rPr lang="ar-SA" sz="2800" dirty="0">
                <a:latin typeface="Alexandria" pitchFamily="2" charset="-78"/>
                <a:cs typeface="Alexandria" pitchFamily="2" charset="-78"/>
              </a:rPr>
              <a:t> وإذا كان هناك من يفرق بين الفلسفة والعلم على أساس أن العلم عمليات منظمة يقوم بها الناس وتاريخ العلم القديم يسير مع تاريخ الحضارة غير أن الفلاسفة اقتصروا إلى </a:t>
            </a:r>
            <a:r>
              <a:rPr lang="ar-JO" sz="2800" dirty="0">
                <a:latin typeface="Alexandria" pitchFamily="2" charset="-78"/>
                <a:cs typeface="Alexandria" pitchFamily="2" charset="-78"/>
              </a:rPr>
              <a:t>الآ</a:t>
            </a:r>
            <a:r>
              <a:rPr lang="ar-SA" sz="2800" dirty="0">
                <a:latin typeface="Alexandria" pitchFamily="2" charset="-78"/>
                <a:cs typeface="Alexandria" pitchFamily="2" charset="-78"/>
              </a:rPr>
              <a:t>ن على تفسير العلم إلى عالم ومعلم غير أن هناك من يرى بأن الفلسفة هي أم العلوم وهدفها البحث عن الحقيقة والرفع من وجهات النظر المتفقة بين الفلسفة، إلا أن العلم والبحث العلمي والفلسفة تلتقي على صعيد واحد هو البحث عن الحقيقة رغبة من الباحث في لذة عقلية أو الوصول إلى هدف محدد لخدمة المجتمعات البشرية.  </a:t>
            </a:r>
            <a:endParaRPr lang="en-US" sz="28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7F27945B-387A-472E-34C3-525C9CFEC561}"/>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العلم</a:t>
            </a:r>
          </a:p>
        </p:txBody>
      </p:sp>
      <p:sp>
        <p:nvSpPr>
          <p:cNvPr id="6" name="Rectangle 5">
            <a:extLst>
              <a:ext uri="{FF2B5EF4-FFF2-40B4-BE49-F238E27FC236}">
                <a16:creationId xmlns:a16="http://schemas.microsoft.com/office/drawing/2014/main" id="{623E099E-D23E-7E06-8794-8E9C52DEA37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138262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FEA6CB4-0B2F-2526-D528-6C4C85D08D0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32F6B39-CC03-D389-0D7D-212BF6B5437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46760" y="2176554"/>
            <a:ext cx="10388348" cy="3250313"/>
          </a:xfrm>
          <a:prstGeom prst="rect">
            <a:avLst/>
          </a:prstGeom>
          <a:noFill/>
        </p:spPr>
        <p:txBody>
          <a:bodyPr wrap="square" rtlCol="1">
            <a:spAutoFit/>
          </a:bodyPr>
          <a:lstStyle/>
          <a:p>
            <a:pPr indent="457200" algn="r">
              <a:lnSpc>
                <a:spcPct val="150000"/>
              </a:lnSpc>
            </a:pPr>
            <a:r>
              <a:rPr lang="ar-SA" sz="2800" dirty="0">
                <a:latin typeface="Alexandria" pitchFamily="2" charset="-78"/>
                <a:cs typeface="Alexandria" pitchFamily="2" charset="-78"/>
              </a:rPr>
              <a:t> لقد كان هناك عدة تعاريف للعلم ولكن ليس هناك تعريف واحد شامل كامل مانع  للعلم</a:t>
            </a:r>
            <a:r>
              <a:rPr lang="ar-JO" sz="2800" dirty="0">
                <a:latin typeface="Alexandria" pitchFamily="2" charset="-78"/>
                <a:cs typeface="Alexandria" pitchFamily="2" charset="-78"/>
              </a:rPr>
              <a:t>:</a:t>
            </a:r>
            <a:endParaRPr lang="en-US" sz="2800" dirty="0">
              <a:latin typeface="Alexandria" pitchFamily="2" charset="-78"/>
              <a:cs typeface="Alexandria" pitchFamily="2" charset="-78"/>
            </a:endParaRPr>
          </a:p>
          <a:p>
            <a:pPr indent="457200" algn="r" rtl="1">
              <a:lnSpc>
                <a:spcPct val="150000"/>
              </a:lnSpc>
            </a:pPr>
            <a:r>
              <a:rPr lang="ar-SA" sz="2800" dirty="0">
                <a:latin typeface="Alexandria" pitchFamily="2" charset="-78"/>
                <a:cs typeface="Alexandria" pitchFamily="2" charset="-78"/>
              </a:rPr>
              <a:t>فالعلم هو  سلسلة مترابطة من المفاهيم والقوانين والإطارات النظرية التي نشأت نتيجة للتجريب أو المشاهدات المنتظمة.</a:t>
            </a:r>
            <a:endParaRPr lang="en-US" sz="2800" dirty="0">
              <a:latin typeface="Alexandria" pitchFamily="2" charset="-78"/>
              <a:cs typeface="Alexandria" pitchFamily="2" charset="-78"/>
            </a:endParaRPr>
          </a:p>
          <a:p>
            <a:pPr indent="457200" algn="r" rtl="1">
              <a:lnSpc>
                <a:spcPct val="150000"/>
              </a:lnSpc>
            </a:pPr>
            <a:endParaRPr lang="en-US" sz="2800" dirty="0">
              <a:latin typeface="Alexandria" pitchFamily="2" charset="-78"/>
              <a:cs typeface="Alexandria" pitchFamily="2" charset="-78"/>
            </a:endParaRPr>
          </a:p>
          <a:p>
            <a:pPr indent="457200" algn="r" rtl="1">
              <a:lnSpc>
                <a:spcPct val="150000"/>
              </a:lnSpc>
            </a:pPr>
            <a:r>
              <a:rPr lang="ar-SA" sz="2800" dirty="0">
                <a:latin typeface="Alexandria" pitchFamily="2" charset="-78"/>
                <a:cs typeface="Alexandria" pitchFamily="2" charset="-78"/>
              </a:rPr>
              <a:t>وعرف أيضا بأنه جهود إنسانية منظمة تتضمن فهم الظواهر التي تجري حولنا وتفسيرها على أساس من العلاقات التبادلية بينها وبين الظواهر الأخرى، فالعلم يعتمد على حقائق معنية يمكن التأكد منها بالتجربة والمشاهدة وليس على سلطة ومكانة الفرد في المجتمع.</a:t>
            </a:r>
            <a:endParaRPr lang="en-US" sz="28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F16D0AC-BDC2-B3DC-18F1-91D95F701B1B}"/>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948399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DC4942B-4961-9C5C-A43F-AC67F515D2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A41A799-6BA7-3873-FFAE-14146821E5E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4031789" y="2212105"/>
            <a:ext cx="7650480" cy="3475888"/>
          </a:xfrm>
          <a:prstGeom prst="rect">
            <a:avLst/>
          </a:prstGeom>
          <a:noFill/>
        </p:spPr>
        <p:txBody>
          <a:bodyPr wrap="square" rtlCol="1">
            <a:spAutoFit/>
          </a:bodyPr>
          <a:lstStyle/>
          <a:p>
            <a:pPr algn="r" rtl="1">
              <a:lnSpc>
                <a:spcPct val="150000"/>
              </a:lnSpc>
            </a:pPr>
            <a:r>
              <a:rPr lang="ar-SA" sz="3000" dirty="0">
                <a:latin typeface="Alexandria" pitchFamily="2" charset="-78"/>
                <a:cs typeface="Alexandria" pitchFamily="2" charset="-78"/>
              </a:rPr>
              <a:t>يهدف العلم إلى تحقيق ثلاثة مبادئ هي: </a:t>
            </a:r>
            <a:endParaRPr lang="en-US" sz="3000" dirty="0">
              <a:latin typeface="Alexandria" pitchFamily="2" charset="-78"/>
              <a:cs typeface="Alexandria" pitchFamily="2" charset="-78"/>
            </a:endParaRPr>
          </a:p>
          <a:p>
            <a:pPr algn="r" rtl="1">
              <a:lnSpc>
                <a:spcPct val="150000"/>
              </a:lnSpc>
            </a:pPr>
            <a:endParaRPr lang="ar-JO" sz="30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JO" sz="3000" dirty="0">
                <a:latin typeface="Alexandria" pitchFamily="2" charset="-78"/>
                <a:cs typeface="Alexandria" pitchFamily="2" charset="-78"/>
              </a:rPr>
              <a:t>الفهم</a:t>
            </a:r>
          </a:p>
          <a:p>
            <a:pPr marL="457200" indent="-457200" algn="r" rtl="1">
              <a:lnSpc>
                <a:spcPct val="150000"/>
              </a:lnSpc>
              <a:buFont typeface="Wingdings" panose="05000000000000000000" pitchFamily="2" charset="2"/>
              <a:buChar char="v"/>
            </a:pPr>
            <a:r>
              <a:rPr lang="ar-JO" sz="3000" dirty="0">
                <a:latin typeface="Alexandria" pitchFamily="2" charset="-78"/>
                <a:cs typeface="Alexandria" pitchFamily="2" charset="-78"/>
              </a:rPr>
              <a:t>التنبؤ</a:t>
            </a:r>
          </a:p>
          <a:p>
            <a:pPr marL="457200" indent="-457200" algn="r" rtl="1">
              <a:lnSpc>
                <a:spcPct val="150000"/>
              </a:lnSpc>
              <a:buFont typeface="Wingdings" panose="05000000000000000000" pitchFamily="2" charset="2"/>
              <a:buChar char="v"/>
            </a:pPr>
            <a:r>
              <a:rPr lang="ar-JO" sz="3000" dirty="0">
                <a:latin typeface="Alexandria" pitchFamily="2" charset="-78"/>
                <a:cs typeface="Alexandria" pitchFamily="2" charset="-78"/>
              </a:rPr>
              <a:t>الضبط</a:t>
            </a:r>
            <a:endParaRPr lang="en-US" sz="30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1C1631B8-747F-4BF3-A7C4-D6997FCC2C86}"/>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أهداف العلم</a:t>
            </a:r>
          </a:p>
        </p:txBody>
      </p:sp>
      <p:pic>
        <p:nvPicPr>
          <p:cNvPr id="6" name="Picture 5" descr="A person running up a bar graph">
            <a:extLst>
              <a:ext uri="{FF2B5EF4-FFF2-40B4-BE49-F238E27FC236}">
                <a16:creationId xmlns:a16="http://schemas.microsoft.com/office/drawing/2014/main" id="{476CCE03-6408-F3C9-1C95-0FE0282B3F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280" y="2518631"/>
            <a:ext cx="4041335" cy="4041335"/>
          </a:xfrm>
          <a:prstGeom prst="rect">
            <a:avLst/>
          </a:prstGeom>
        </p:spPr>
      </p:pic>
      <p:sp>
        <p:nvSpPr>
          <p:cNvPr id="7" name="Rectangle 6">
            <a:extLst>
              <a:ext uri="{FF2B5EF4-FFF2-40B4-BE49-F238E27FC236}">
                <a16:creationId xmlns:a16="http://schemas.microsoft.com/office/drawing/2014/main" id="{BB5B91DF-BE8D-F203-63E4-A786F6303B2B}"/>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7260502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6088E2B-0960-F16E-EE17-9221DDD60BE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FC2E0D4-7851-9256-2FA2-96FE101B47D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58900" y="2083256"/>
            <a:ext cx="10528299" cy="3785652"/>
          </a:xfrm>
          <a:prstGeom prst="rect">
            <a:avLst/>
          </a:prstGeom>
          <a:noFill/>
        </p:spPr>
        <p:txBody>
          <a:bodyPr wrap="square" rtlCol="1">
            <a:spAutoFit/>
          </a:bodyPr>
          <a:lstStyle/>
          <a:p>
            <a:pPr algn="just" rtl="1">
              <a:lnSpc>
                <a:spcPct val="150000"/>
              </a:lnSpc>
            </a:pPr>
            <a:r>
              <a:rPr lang="ar-SA" sz="2800" b="1" dirty="0">
                <a:latin typeface="Alexandria" pitchFamily="2" charset="-78"/>
                <a:cs typeface="Alexandria" pitchFamily="2" charset="-78"/>
              </a:rPr>
              <a:t>يهدف العلم إلى تحقيق</a:t>
            </a:r>
            <a:r>
              <a:rPr lang="ar-JO" sz="2800" b="1" dirty="0">
                <a:latin typeface="Alexandria" pitchFamily="2" charset="-78"/>
                <a:cs typeface="Alexandria" pitchFamily="2" charset="-78"/>
              </a:rPr>
              <a:t> </a:t>
            </a:r>
            <a:r>
              <a:rPr lang="ar-SA" sz="2800" b="1" dirty="0">
                <a:latin typeface="Alexandria" pitchFamily="2" charset="-78"/>
                <a:cs typeface="Alexandria" pitchFamily="2" charset="-78"/>
              </a:rPr>
              <a:t>الفهم </a:t>
            </a:r>
            <a:r>
              <a:rPr lang="ar-JO" sz="2800" b="1" dirty="0">
                <a:latin typeface="Alexandria" pitchFamily="2" charset="-78"/>
                <a:cs typeface="Alexandria" pitchFamily="2" charset="-78"/>
              </a:rPr>
              <a:t>من خلال</a:t>
            </a:r>
            <a:r>
              <a:rPr lang="ar-SA" sz="2800" b="1" dirty="0">
                <a:latin typeface="Alexandria" pitchFamily="2" charset="-78"/>
                <a:cs typeface="Alexandria" pitchFamily="2" charset="-78"/>
              </a:rPr>
              <a:t>: </a:t>
            </a:r>
            <a:endParaRPr lang="ar-JO" sz="2800" b="1" dirty="0">
              <a:latin typeface="Alexandria" pitchFamily="2" charset="-78"/>
              <a:cs typeface="Alexandria" pitchFamily="2" charset="-78"/>
            </a:endParaRPr>
          </a:p>
          <a:p>
            <a:pPr algn="just" rtl="1">
              <a:lnSpc>
                <a:spcPct val="150000"/>
              </a:lnSpc>
            </a:pPr>
            <a:endParaRPr lang="ar-JO" sz="2000"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وبموجبه ينبغي أن يدرك الباحث جوهر الظواهر وتفسيراتها لا أن يكتفي بوصفها وتشخيصها، فالمهم أن تعرف كيف حدثت الظاهرة وان تتعرف على علاقة الظاهرة بالظواهر الأخرى ولماذا حدثت. ولكي نفهم الظاهرة لابد من فهم أسباب حدوثها باعتبارها متغيراً تابعاً أو نتيجة لوجود عوامل وظواهر أخرى سببت حدوثها، ولابد من تحديد الظروف والعوامل للظواهر الأخرى التي نجمت عنها الظاهرة باعتبارها متغيرات مستقلة مسؤولة عن حدوث الظاهرة المدروسة كما أن تحديد العلاقة بين الظواهر عنصر ثالث مهم للتعرف على الظاهرة.</a:t>
            </a:r>
            <a:endParaRPr lang="en-US" sz="28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3C3F731-00C3-D14A-4AFE-F304374A1152}"/>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905337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E8DD734-AB91-8AF7-E224-7575615467A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1971D57-E2ED-1C3C-B2C1-ED221A424B3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85153" y="2217758"/>
            <a:ext cx="11155680" cy="3250313"/>
          </a:xfrm>
          <a:prstGeom prst="rect">
            <a:avLst/>
          </a:prstGeom>
          <a:noFill/>
        </p:spPr>
        <p:txBody>
          <a:bodyPr wrap="square" rtlCol="1">
            <a:spAutoFit/>
          </a:bodyPr>
          <a:lstStyle/>
          <a:p>
            <a:pPr algn="r" rtl="1">
              <a:lnSpc>
                <a:spcPct val="150000"/>
              </a:lnSpc>
            </a:pPr>
            <a:r>
              <a:rPr lang="ar-SA" sz="2800" b="1" dirty="0">
                <a:latin typeface="Alexandria" pitchFamily="2" charset="-78"/>
                <a:cs typeface="Alexandria" pitchFamily="2" charset="-78"/>
              </a:rPr>
              <a:t>يهدف العلم إلى تحقيق التنبؤ: </a:t>
            </a:r>
            <a:endParaRPr lang="en-US" sz="2800" b="1" dirty="0">
              <a:latin typeface="Alexandria" pitchFamily="2" charset="-78"/>
              <a:cs typeface="Alexandria" pitchFamily="2" charset="-78"/>
            </a:endParaRPr>
          </a:p>
          <a:p>
            <a:pPr algn="r" rtl="1">
              <a:lnSpc>
                <a:spcPct val="150000"/>
              </a:lnSpc>
            </a:pPr>
            <a:endParaRPr lang="ar-JO" sz="2800" b="1" dirty="0">
              <a:latin typeface="Alexandria" pitchFamily="2" charset="-78"/>
              <a:cs typeface="Alexandria" pitchFamily="2" charset="-78"/>
            </a:endParaRPr>
          </a:p>
          <a:p>
            <a:pPr algn="r" rtl="1">
              <a:lnSpc>
                <a:spcPct val="150000"/>
              </a:lnSpc>
            </a:pPr>
            <a:r>
              <a:rPr lang="ar-SA" sz="2800" dirty="0">
                <a:latin typeface="Alexandria" pitchFamily="2" charset="-78"/>
                <a:cs typeface="Alexandria" pitchFamily="2" charset="-78"/>
              </a:rPr>
              <a:t>وبموجبه يستطيع الباحث أن يستنتج من فهمه للظاهرة وقوانينها نتائج أخرى مرتبطة بالظاهرة</a:t>
            </a:r>
            <a:r>
              <a:rPr lang="ar-JO" sz="2800" dirty="0">
                <a:latin typeface="Alexandria" pitchFamily="2" charset="-78"/>
                <a:cs typeface="Alexandria" pitchFamily="2" charset="-78"/>
              </a:rPr>
              <a:t>.</a:t>
            </a:r>
            <a:r>
              <a:rPr lang="ar-SA" sz="2800" dirty="0">
                <a:latin typeface="Alexandria" pitchFamily="2" charset="-78"/>
                <a:cs typeface="Alexandria" pitchFamily="2" charset="-78"/>
              </a:rPr>
              <a:t> </a:t>
            </a:r>
            <a:endParaRPr lang="en-US" sz="2800" dirty="0">
              <a:latin typeface="Alexandria" pitchFamily="2" charset="-78"/>
              <a:cs typeface="Alexandria" pitchFamily="2" charset="-78"/>
            </a:endParaRPr>
          </a:p>
          <a:p>
            <a:pPr algn="r" rtl="1">
              <a:lnSpc>
                <a:spcPct val="150000"/>
              </a:lnSpc>
            </a:pPr>
            <a:r>
              <a:rPr lang="ar-SA" sz="2800" dirty="0">
                <a:latin typeface="Alexandria" pitchFamily="2" charset="-78"/>
                <a:cs typeface="Alexandria" pitchFamily="2" charset="-78"/>
              </a:rPr>
              <a:t>فالتنبؤ هو تصور للنتائج التي يمكن أن تحدث إذا ما طبقت القوانين مما يزيد من فهمنا للظاهرة المدروسة. </a:t>
            </a:r>
            <a:endParaRPr lang="ar-JO" sz="2800" dirty="0">
              <a:latin typeface="Alexandria" pitchFamily="2" charset="-78"/>
              <a:cs typeface="Alexandria" pitchFamily="2" charset="-78"/>
            </a:endParaRPr>
          </a:p>
          <a:p>
            <a:pPr algn="r" rtl="1">
              <a:lnSpc>
                <a:spcPct val="150000"/>
              </a:lnSpc>
            </a:pPr>
            <a:r>
              <a:rPr lang="ar-SA" sz="2800" dirty="0">
                <a:latin typeface="Alexandria" pitchFamily="2" charset="-78"/>
                <a:cs typeface="Alexandria" pitchFamily="2" charset="-78"/>
              </a:rPr>
              <a:t>التنبؤ يعني الاستنتاج في ضوء المعرفة المسبقة للظاهرة، ولا </a:t>
            </a:r>
            <a:r>
              <a:rPr lang="ar-JO" sz="2800" dirty="0">
                <a:latin typeface="Alexandria" pitchFamily="2" charset="-78"/>
                <a:cs typeface="Alexandria" pitchFamily="2" charset="-78"/>
              </a:rPr>
              <a:t>ي</a:t>
            </a:r>
            <a:r>
              <a:rPr lang="ar-SA" sz="2800" dirty="0">
                <a:latin typeface="Alexandria" pitchFamily="2" charset="-78"/>
                <a:cs typeface="Alexandria" pitchFamily="2" charset="-78"/>
              </a:rPr>
              <a:t>عد سليما مالم يتم إثباته تجريبيا. </a:t>
            </a:r>
            <a:endParaRPr lang="en-US" sz="28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89D55C5-3BD9-8F3F-F59B-0578CF6B26D4}"/>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269052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DCCA9BB-6AA0-CB36-7807-613884DF3BD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9C82471-66F0-4268-D96F-385FBB5E8FE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54100" y="2419340"/>
            <a:ext cx="10681008" cy="2603983"/>
          </a:xfrm>
          <a:prstGeom prst="rect">
            <a:avLst/>
          </a:prstGeom>
          <a:noFill/>
        </p:spPr>
        <p:txBody>
          <a:bodyPr wrap="square" rtlCol="1">
            <a:spAutoFit/>
          </a:bodyPr>
          <a:lstStyle/>
          <a:p>
            <a:pPr algn="just" rtl="1">
              <a:lnSpc>
                <a:spcPct val="150000"/>
              </a:lnSpc>
            </a:pPr>
            <a:r>
              <a:rPr lang="ar-SA" sz="2800" b="1" dirty="0">
                <a:latin typeface="Alexandria" pitchFamily="2" charset="-78"/>
                <a:cs typeface="Alexandria" pitchFamily="2" charset="-78"/>
              </a:rPr>
              <a:t>يهدف العلم إلى تحقيق الضبط والتحكم : </a:t>
            </a:r>
            <a:endParaRPr lang="ar-JO" sz="2800" b="1" dirty="0">
              <a:latin typeface="Alexandria" pitchFamily="2" charset="-78"/>
              <a:cs typeface="Alexandria" pitchFamily="2" charset="-78"/>
            </a:endParaRPr>
          </a:p>
          <a:p>
            <a:pPr algn="just" rtl="1">
              <a:lnSpc>
                <a:spcPct val="150000"/>
              </a:lnSpc>
            </a:pPr>
            <a:endParaRPr lang="ar-JO" sz="2800" b="1"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يهدف العلم إلى التحكم بالظواهر المتنوعة وفرض السيطرة عليها بما يكفل تحقيق النتائج المتوخاة، ففهم الظاهرة يقود إلى تحديد نتائجها وبالتالي. السيطرة عليها، أو تقليل أثارها. والضبط والتحكم مرتبط إذا بالفهم والتنبؤ</a:t>
            </a:r>
            <a:r>
              <a:rPr lang="ar-JO" sz="2800" dirty="0">
                <a:latin typeface="Alexandria" pitchFamily="2" charset="-78"/>
                <a:cs typeface="Alexandria" pitchFamily="2" charset="-78"/>
              </a:rPr>
              <a:t>.</a:t>
            </a:r>
            <a:endParaRPr lang="en-US" sz="28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A3F8D92-A8CC-53FE-0CA2-640A721958CA}"/>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155892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B54BA589-63A0-4D35-66F2-4764B396126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EF6FF12-2E0A-9C58-27AE-CBEB26CB7776}"/>
              </a:ext>
            </a:extLst>
          </p:cNvPr>
          <p:cNvSpPr/>
          <p:nvPr/>
        </p:nvSpPr>
        <p:spPr>
          <a:xfrm>
            <a:off x="677225" y="1885612"/>
            <a:ext cx="11379508"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28953" y="1740817"/>
            <a:ext cx="11379508" cy="4273670"/>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SA" sz="2800" dirty="0">
                <a:latin typeface="Alexandria" pitchFamily="2" charset="-78"/>
                <a:cs typeface="Alexandria" pitchFamily="2" charset="-78"/>
              </a:rPr>
              <a:t>التجريب: أي انه يقوم على حقائق ملموسة ومحسوسة تستبعد الخيال والتصورات المجردة والمعرفة الذاتية. </a:t>
            </a:r>
            <a:endParaRPr lang="en-US" sz="28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SA" sz="2800" dirty="0">
                <a:latin typeface="Alexandria" pitchFamily="2" charset="-78"/>
                <a:cs typeface="Alexandria" pitchFamily="2" charset="-78"/>
              </a:rPr>
              <a:t> الافتراض أي انه يستند على الفروض التي تعد الأساس لفهم النشاط العلمي</a:t>
            </a:r>
            <a:r>
              <a:rPr lang="ar-JO" sz="2800" dirty="0">
                <a:latin typeface="Alexandria" pitchFamily="2" charset="-78"/>
                <a:cs typeface="Alexandria" pitchFamily="2" charset="-78"/>
              </a:rPr>
              <a:t>.</a:t>
            </a:r>
            <a:endParaRPr lang="en-US" sz="28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JO" sz="2800" dirty="0">
                <a:latin typeface="Alexandria" pitchFamily="2" charset="-78"/>
                <a:cs typeface="Alexandria" pitchFamily="2" charset="-78"/>
              </a:rPr>
              <a:t>ا</a:t>
            </a:r>
            <a:r>
              <a:rPr lang="ar-SA" sz="2800" dirty="0">
                <a:latin typeface="Alexandria" pitchFamily="2" charset="-78"/>
                <a:cs typeface="Alexandria" pitchFamily="2" charset="-78"/>
              </a:rPr>
              <a:t>لمنطق : فالمنطق أداة لكل معرفة علمية فهو المتحكم منذ بدء انتخاب المشكلة المدروسة مروراً بفروضها العلمية وتحليلاتها وانتهاء بنتائجها. </a:t>
            </a:r>
            <a:endParaRPr lang="en-US" sz="28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SA" sz="2800" dirty="0">
                <a:latin typeface="Alexandria" pitchFamily="2" charset="-78"/>
                <a:cs typeface="Alexandria" pitchFamily="2" charset="-78"/>
              </a:rPr>
              <a:t>التطبيق</a:t>
            </a:r>
            <a:r>
              <a:rPr lang="en-US" sz="2800" dirty="0">
                <a:latin typeface="Alexandria" pitchFamily="2" charset="-78"/>
                <a:cs typeface="Alexandria" pitchFamily="2" charset="-78"/>
              </a:rPr>
              <a:t>: </a:t>
            </a:r>
            <a:r>
              <a:rPr lang="ar-SA" sz="2800" dirty="0">
                <a:latin typeface="Alexandria" pitchFamily="2" charset="-78"/>
                <a:cs typeface="Alexandria" pitchFamily="2" charset="-78"/>
              </a:rPr>
              <a:t> يستند العلم إلى الجانب الإجرائي والعلمي الذي يهدف إليه الباحث. </a:t>
            </a:r>
            <a:endParaRPr lang="en-US" sz="28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SA" sz="2800" dirty="0">
                <a:latin typeface="Alexandria" pitchFamily="2" charset="-78"/>
                <a:cs typeface="Alexandria" pitchFamily="2" charset="-78"/>
              </a:rPr>
              <a:t>القيم والأخلاق فالعلم هو لخدمة الإنسان وتطوره وعليه فتحليه بالقيم والأخلاق مسألة مهمة. </a:t>
            </a:r>
            <a:endParaRPr lang="en-US" sz="28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A37E182A-4F32-5872-A648-14FB690D82C5}"/>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خصائص العلم</a:t>
            </a:r>
          </a:p>
        </p:txBody>
      </p:sp>
      <p:sp>
        <p:nvSpPr>
          <p:cNvPr id="3" name="Rectangle 2">
            <a:extLst>
              <a:ext uri="{FF2B5EF4-FFF2-40B4-BE49-F238E27FC236}">
                <a16:creationId xmlns:a16="http://schemas.microsoft.com/office/drawing/2014/main" id="{D5B96C00-2AD9-B97C-6307-72A89029FDB3}"/>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411775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10D281F8-87AE-59FC-969F-E49D5F226D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6DC6AFA-0054-D2AF-21EE-FEEEC351EF6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28700" y="2139612"/>
            <a:ext cx="10706408" cy="3539430"/>
          </a:xfrm>
          <a:prstGeom prst="rect">
            <a:avLst/>
          </a:prstGeom>
          <a:noFill/>
        </p:spPr>
        <p:txBody>
          <a:bodyPr wrap="square" rtlCol="1">
            <a:spAutoFit/>
          </a:bodyPr>
          <a:lstStyle/>
          <a:p>
            <a:pPr algn="r" rtl="1">
              <a:lnSpc>
                <a:spcPct val="200000"/>
              </a:lnSpc>
            </a:pPr>
            <a:r>
              <a:rPr lang="ar-SA" sz="2800" dirty="0">
                <a:latin typeface="Alexandria" pitchFamily="2" charset="-78"/>
                <a:cs typeface="Alexandria" pitchFamily="2" charset="-78"/>
              </a:rPr>
              <a:t>وعليه فالعلم يشترط فيه ثلاث مسلمات هي: </a:t>
            </a:r>
            <a:endParaRPr lang="en-US" sz="2800" dirty="0">
              <a:latin typeface="Alexandria" pitchFamily="2" charset="-78"/>
              <a:cs typeface="Alexandria" pitchFamily="2" charset="-78"/>
            </a:endParaRPr>
          </a:p>
          <a:p>
            <a:pPr marL="457200" lvl="0" indent="-457200" algn="r" rtl="1">
              <a:lnSpc>
                <a:spcPct val="200000"/>
              </a:lnSpc>
              <a:buFont typeface="Wingdings" panose="05000000000000000000" pitchFamily="2" charset="2"/>
              <a:buChar char="ü"/>
            </a:pPr>
            <a:r>
              <a:rPr lang="ar-SA" sz="2800" dirty="0">
                <a:latin typeface="Alexandria" pitchFamily="2" charset="-78"/>
                <a:cs typeface="Alexandria" pitchFamily="2" charset="-78"/>
              </a:rPr>
              <a:t>الظواهر موضوع الدراسة. </a:t>
            </a:r>
            <a:endParaRPr lang="en-US" sz="2800" dirty="0">
              <a:latin typeface="Alexandria" pitchFamily="2" charset="-78"/>
              <a:cs typeface="Alexandria" pitchFamily="2" charset="-78"/>
            </a:endParaRPr>
          </a:p>
          <a:p>
            <a:pPr marL="457200" lvl="0" indent="-457200" algn="r" rtl="1">
              <a:lnSpc>
                <a:spcPct val="200000"/>
              </a:lnSpc>
              <a:buFont typeface="Wingdings" panose="05000000000000000000" pitchFamily="2" charset="2"/>
              <a:buChar char="ü"/>
            </a:pPr>
            <a:r>
              <a:rPr lang="ar-SA" sz="2800" dirty="0">
                <a:latin typeface="Alexandria" pitchFamily="2" charset="-78"/>
                <a:cs typeface="Alexandria" pitchFamily="2" charset="-78"/>
              </a:rPr>
              <a:t>إمكانية تطبيق البحث العلمي على تلك الظواهر لكشف</a:t>
            </a:r>
            <a:r>
              <a:rPr lang="ar-JO" sz="2800" dirty="0">
                <a:latin typeface="Alexandria" pitchFamily="2" charset="-78"/>
                <a:cs typeface="Alexandria" pitchFamily="2" charset="-78"/>
              </a:rPr>
              <a:t>ها وتحليلها.</a:t>
            </a:r>
          </a:p>
          <a:p>
            <a:pPr marL="457200" lvl="0" indent="-457200" algn="r" rtl="1">
              <a:lnSpc>
                <a:spcPct val="200000"/>
              </a:lnSpc>
              <a:buFont typeface="Wingdings" panose="05000000000000000000" pitchFamily="2" charset="2"/>
              <a:buChar char="ü"/>
            </a:pPr>
            <a:r>
              <a:rPr lang="ar-SA" sz="2800" dirty="0">
                <a:latin typeface="Alexandria" pitchFamily="2" charset="-78"/>
                <a:cs typeface="Alexandria" pitchFamily="2" charset="-78"/>
              </a:rPr>
              <a:t>الوصول إلى القوانين العلمية (النظرية). </a:t>
            </a:r>
            <a:endParaRPr lang="en-US" sz="2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ACD3B415-4B85-0048-393B-0B4298FC2E9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9294750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3C0E959-9551-0E8C-A662-A557DFF457C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779FF2C-A746-BFD1-0A0A-B5E4FFD85C8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852959" y="1735796"/>
            <a:ext cx="8854440" cy="4168385"/>
          </a:xfrm>
          <a:prstGeom prst="rect">
            <a:avLst/>
          </a:prstGeom>
          <a:noFill/>
        </p:spPr>
        <p:txBody>
          <a:bodyPr wrap="square" rtlCol="1">
            <a:spAutoFit/>
          </a:bodyPr>
          <a:lstStyle/>
          <a:p>
            <a:pPr algn="r" rtl="1">
              <a:lnSpc>
                <a:spcPct val="150000"/>
              </a:lnSpc>
            </a:pPr>
            <a:r>
              <a:rPr lang="ar-SA" sz="3000" dirty="0" smtClean="0">
                <a:solidFill>
                  <a:srgbClr val="00B0F0"/>
                </a:solidFill>
                <a:latin typeface="Alexandria" pitchFamily="2" charset="-78"/>
                <a:cs typeface="Alexandria" pitchFamily="2" charset="-78"/>
              </a:rPr>
              <a:t>أولاً</a:t>
            </a:r>
            <a:r>
              <a:rPr lang="ar-SA" sz="3000" dirty="0" smtClean="0">
                <a:latin typeface="Alexandria" pitchFamily="2" charset="-78"/>
                <a:cs typeface="Alexandria" pitchFamily="2" charset="-78"/>
              </a:rPr>
              <a:t>: طريقة المحاولة والخطأ</a:t>
            </a:r>
            <a:r>
              <a:rPr lang="en-US" sz="3000" dirty="0" smtClean="0">
                <a:latin typeface="Alexandria" pitchFamily="2" charset="-78"/>
                <a:cs typeface="Alexandria" pitchFamily="2" charset="-78"/>
              </a:rPr>
              <a:t> Trial and Error </a:t>
            </a:r>
          </a:p>
          <a:p>
            <a:pPr algn="r" rtl="1">
              <a:lnSpc>
                <a:spcPct val="150000"/>
              </a:lnSpc>
            </a:pPr>
            <a:r>
              <a:rPr lang="ar-SA" sz="3000" dirty="0" smtClean="0">
                <a:solidFill>
                  <a:srgbClr val="00B0F0"/>
                </a:solidFill>
                <a:latin typeface="Alexandria" pitchFamily="2" charset="-78"/>
                <a:cs typeface="Alexandria" pitchFamily="2" charset="-78"/>
              </a:rPr>
              <a:t>ثانياً</a:t>
            </a:r>
            <a:r>
              <a:rPr lang="ar-SA" sz="3000" dirty="0" smtClean="0">
                <a:latin typeface="Alexandria" pitchFamily="2" charset="-78"/>
                <a:cs typeface="Alexandria" pitchFamily="2" charset="-78"/>
              </a:rPr>
              <a:t>: الخبرة</a:t>
            </a:r>
            <a:r>
              <a:rPr lang="en-US" sz="3000" dirty="0" smtClean="0">
                <a:latin typeface="Alexandria" pitchFamily="2" charset="-78"/>
                <a:cs typeface="Alexandria" pitchFamily="2" charset="-78"/>
              </a:rPr>
              <a:t> Experience </a:t>
            </a:r>
          </a:p>
          <a:p>
            <a:pPr algn="r" rtl="1">
              <a:lnSpc>
                <a:spcPct val="150000"/>
              </a:lnSpc>
            </a:pPr>
            <a:r>
              <a:rPr lang="ar-SA" sz="3000" dirty="0" smtClean="0">
                <a:solidFill>
                  <a:srgbClr val="00B0F0"/>
                </a:solidFill>
                <a:latin typeface="Alexandria" pitchFamily="2" charset="-78"/>
                <a:cs typeface="Alexandria" pitchFamily="2" charset="-78"/>
              </a:rPr>
              <a:t>ثالثا</a:t>
            </a:r>
            <a:r>
              <a:rPr lang="ar-SA" sz="3000" dirty="0" smtClean="0">
                <a:latin typeface="Alexandria" pitchFamily="2" charset="-78"/>
                <a:cs typeface="Alexandria" pitchFamily="2" charset="-78"/>
              </a:rPr>
              <a:t>: المرجعية</a:t>
            </a:r>
            <a:r>
              <a:rPr lang="en-US" sz="3000" dirty="0" smtClean="0">
                <a:latin typeface="Alexandria" pitchFamily="2" charset="-78"/>
                <a:cs typeface="Alexandria" pitchFamily="2" charset="-78"/>
              </a:rPr>
              <a:t> (Authority) </a:t>
            </a:r>
            <a:r>
              <a:rPr lang="ar-SA" sz="3000" dirty="0" smtClean="0">
                <a:latin typeface="Alexandria" pitchFamily="2" charset="-78"/>
                <a:cs typeface="Alexandria" pitchFamily="2" charset="-78"/>
              </a:rPr>
              <a:t>أو السلطة </a:t>
            </a:r>
            <a:endParaRPr lang="en-US" sz="3000" dirty="0" smtClean="0">
              <a:latin typeface="Alexandria" pitchFamily="2" charset="-78"/>
              <a:cs typeface="Alexandria" pitchFamily="2" charset="-78"/>
            </a:endParaRPr>
          </a:p>
          <a:p>
            <a:pPr algn="r" rtl="1">
              <a:lnSpc>
                <a:spcPct val="150000"/>
              </a:lnSpc>
            </a:pPr>
            <a:r>
              <a:rPr lang="ar-SA" sz="3000" dirty="0" smtClean="0">
                <a:solidFill>
                  <a:srgbClr val="00B0F0"/>
                </a:solidFill>
                <a:latin typeface="Alexandria" pitchFamily="2" charset="-78"/>
                <a:cs typeface="Alexandria" pitchFamily="2" charset="-78"/>
              </a:rPr>
              <a:t>رابعا</a:t>
            </a:r>
            <a:r>
              <a:rPr lang="ar-SA" sz="3000" dirty="0" smtClean="0">
                <a:latin typeface="Alexandria" pitchFamily="2" charset="-78"/>
                <a:cs typeface="Alexandria" pitchFamily="2" charset="-78"/>
              </a:rPr>
              <a:t>: التفكير الاستنباطي (الاستدلالي</a:t>
            </a:r>
            <a:r>
              <a:rPr lang="en-US" sz="3000" dirty="0" smtClean="0">
                <a:latin typeface="Alexandria" pitchFamily="2" charset="-78"/>
                <a:cs typeface="Alexandria" pitchFamily="2" charset="-78"/>
              </a:rPr>
              <a:t>( (Deductive Thinking)</a:t>
            </a:r>
          </a:p>
          <a:p>
            <a:pPr algn="r" rtl="1">
              <a:lnSpc>
                <a:spcPct val="150000"/>
              </a:lnSpc>
            </a:pPr>
            <a:r>
              <a:rPr lang="ar-SA" sz="3000" dirty="0" smtClean="0">
                <a:solidFill>
                  <a:srgbClr val="00B0F0"/>
                </a:solidFill>
                <a:latin typeface="Alexandria" pitchFamily="2" charset="-78"/>
                <a:cs typeface="Alexandria" pitchFamily="2" charset="-78"/>
              </a:rPr>
              <a:t>خامسا</a:t>
            </a:r>
            <a:r>
              <a:rPr lang="ar-SA" sz="3000" dirty="0" smtClean="0">
                <a:latin typeface="Alexandria" pitchFamily="2" charset="-78"/>
                <a:cs typeface="Alexandria" pitchFamily="2" charset="-78"/>
              </a:rPr>
              <a:t>: الأسلوب الاستقرائي</a:t>
            </a:r>
            <a:r>
              <a:rPr lang="en-US" sz="3000" dirty="0" smtClean="0">
                <a:latin typeface="Alexandria" pitchFamily="2" charset="-78"/>
                <a:cs typeface="Alexandria" pitchFamily="2" charset="-78"/>
              </a:rPr>
              <a:t> Induction </a:t>
            </a:r>
          </a:p>
          <a:p>
            <a:pPr algn="r" rtl="1">
              <a:lnSpc>
                <a:spcPct val="150000"/>
              </a:lnSpc>
            </a:pPr>
            <a:r>
              <a:rPr lang="ar-SA" sz="3000" dirty="0" smtClean="0">
                <a:solidFill>
                  <a:srgbClr val="00B0F0"/>
                </a:solidFill>
                <a:latin typeface="Alexandria" pitchFamily="2" charset="-78"/>
                <a:cs typeface="Alexandria" pitchFamily="2" charset="-78"/>
              </a:rPr>
              <a:t>سادساً</a:t>
            </a:r>
            <a:r>
              <a:rPr lang="ar-SA" sz="3000" dirty="0" smtClean="0">
                <a:latin typeface="Alexandria" pitchFamily="2" charset="-78"/>
                <a:cs typeface="Alexandria" pitchFamily="2" charset="-78"/>
              </a:rPr>
              <a:t>: التفكير العلمي</a:t>
            </a:r>
            <a:r>
              <a:rPr lang="en-US" sz="3000" dirty="0" smtClean="0">
                <a:latin typeface="Alexandria" pitchFamily="2" charset="-78"/>
                <a:cs typeface="Alexandria" pitchFamily="2" charset="-78"/>
              </a:rPr>
              <a:t> Scientific Thinking </a:t>
            </a:r>
            <a:endParaRPr lang="en-US" sz="30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1379A612-F0E4-19C6-4955-AE91AE34C222}"/>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6" name="Rectangle 5">
            <a:extLst>
              <a:ext uri="{FF2B5EF4-FFF2-40B4-BE49-F238E27FC236}">
                <a16:creationId xmlns:a16="http://schemas.microsoft.com/office/drawing/2014/main" id="{549C688B-4F4A-D97C-75B9-032F503FEDA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6406672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31E78C4-AA56-0FB6-7EA4-06F3A432C3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F935A6A6-BCE5-F483-07DB-CFA0EBC70EE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31F90DC-4790-4523-F524-6615F3B9D171}"/>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1106639" y="2314088"/>
            <a:ext cx="10744508" cy="3271921"/>
          </a:xfrm>
          <a:prstGeom prst="rect">
            <a:avLst/>
          </a:prstGeom>
          <a:noFill/>
        </p:spPr>
        <p:txBody>
          <a:bodyPr wrap="square" rtlCol="1">
            <a:spAutoFit/>
          </a:bodyPr>
          <a:lstStyle/>
          <a:p>
            <a:pPr algn="just" rtl="1">
              <a:lnSpc>
                <a:spcPct val="150000"/>
              </a:lnSpc>
            </a:pPr>
            <a:r>
              <a:rPr lang="ar-SA" sz="2800" dirty="0">
                <a:solidFill>
                  <a:srgbClr val="00B0F0"/>
                </a:solidFill>
                <a:latin typeface="Alexandria" pitchFamily="2" charset="-78"/>
                <a:cs typeface="Alexandria" pitchFamily="2" charset="-78"/>
              </a:rPr>
              <a:t>أولاً: طريقة المحاولة والخطأ</a:t>
            </a:r>
            <a:r>
              <a:rPr lang="en-US" sz="2800" dirty="0">
                <a:solidFill>
                  <a:srgbClr val="00B0F0"/>
                </a:solidFill>
                <a:latin typeface="Alexandria" pitchFamily="2" charset="-78"/>
                <a:cs typeface="Alexandria" pitchFamily="2" charset="-78"/>
              </a:rPr>
              <a:t> Trial and Error </a:t>
            </a:r>
            <a:r>
              <a:rPr lang="ar-SA" sz="2800" dirty="0">
                <a:solidFill>
                  <a:srgbClr val="00B0F0"/>
                </a:solidFill>
                <a:latin typeface="Alexandria" pitchFamily="2" charset="-78"/>
                <a:cs typeface="Alexandria" pitchFamily="2" charset="-78"/>
              </a:rPr>
              <a:t>:</a:t>
            </a:r>
            <a:endParaRPr lang="en-US" sz="2800" dirty="0">
              <a:solidFill>
                <a:srgbClr val="00B0F0"/>
              </a:solidFill>
              <a:latin typeface="Alexandria" pitchFamily="2" charset="-78"/>
              <a:cs typeface="Alexandria" pitchFamily="2" charset="-78"/>
            </a:endParaRPr>
          </a:p>
          <a:p>
            <a:pPr algn="just" rtl="1">
              <a:lnSpc>
                <a:spcPct val="150000"/>
              </a:lnSpc>
            </a:pPr>
            <a:endParaRPr lang="en-US" sz="2800" dirty="0">
              <a:solidFill>
                <a:srgbClr val="00B0F0"/>
              </a:solidFill>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كان الإنسان القديم يصل إلى المعرفة عن طريق الصدفة وأحيانا عن طريق المحاولة والخطأ، وهذا يعني أن الإنسان قد يصل إلى المعرفة من دون فهم أو تفسير دقيق وواضح لها. وبشكل عام، تعتبر هذه من الطرق بدائية، ولا يمكن أن تكون فاعلة لأنها تقود أحيانا إلى أخطاء جسيمة، كما إنها لم تكن الوسيلة الملائمة لبناء المعرفة العلمية والثقافية الموثوق بنتائجها والقادرة على تحقيق التقدم الاجتماعي.</a:t>
            </a:r>
            <a:endParaRPr lang="en-US" sz="28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40EDFD78-0F12-56C3-60A5-F1657451ED89}"/>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164755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BB8EBBB-5011-FB9A-4BED-A38CEC04957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93123F8-D7AA-AB24-B926-D6CBE8BF2C5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5A9E72C-08F1-56B1-1187-7C9A9419C551}"/>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901053" y="1983687"/>
            <a:ext cx="11045344" cy="3970318"/>
          </a:xfrm>
          <a:prstGeom prst="rect">
            <a:avLst/>
          </a:prstGeom>
          <a:noFill/>
        </p:spPr>
        <p:txBody>
          <a:bodyPr wrap="square" rtlCol="1">
            <a:spAutoFit/>
          </a:bodyPr>
          <a:lstStyle/>
          <a:p>
            <a:pPr algn="r" rtl="1">
              <a:lnSpc>
                <a:spcPct val="150000"/>
              </a:lnSpc>
            </a:pPr>
            <a:r>
              <a:rPr lang="ar-SA" sz="2800" b="1" dirty="0">
                <a:solidFill>
                  <a:srgbClr val="00B0F0"/>
                </a:solidFill>
                <a:latin typeface="Alexandria" pitchFamily="2" charset="-78"/>
                <a:cs typeface="Alexandria" pitchFamily="2" charset="-78"/>
              </a:rPr>
              <a:t>ثانياً: الخبرة</a:t>
            </a:r>
            <a:r>
              <a:rPr lang="en-US" sz="2800" b="1" dirty="0">
                <a:solidFill>
                  <a:srgbClr val="00B0F0"/>
                </a:solidFill>
                <a:latin typeface="Alexandria" pitchFamily="2" charset="-78"/>
                <a:cs typeface="Alexandria" pitchFamily="2" charset="-78"/>
              </a:rPr>
              <a:t> Experience </a:t>
            </a:r>
            <a:r>
              <a:rPr lang="ar-JO" sz="2800" b="1" dirty="0" smtClean="0">
                <a:solidFill>
                  <a:srgbClr val="00B0F0"/>
                </a:solidFill>
                <a:latin typeface="Alexandria" pitchFamily="2" charset="-78"/>
                <a:cs typeface="Alexandria" pitchFamily="2" charset="-78"/>
              </a:rPr>
              <a:t>:</a:t>
            </a:r>
            <a:endParaRPr lang="en-US" sz="2800" b="1"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يقصد بها خبرة الإنسان الحياتية اليومية، وتستخدم بشكل واسع حيثما لا يستطيع الإنسان إيجاد أجوبة لكثير من الأسئلة التي تواجهه، أو حلول للمعضلات والصعوبات التي تعترضه. وعلى الرغم من أن الخبرة تقوم على أسس منطقية، فإن عليها محددات، فهـي عرضة لعوامل شتى قد تقلل من صلاحيتها في الحكم على الظواهر والأشياء، </a:t>
            </a:r>
            <a:endParaRPr lang="en-US" sz="2800"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والخبرة الشخصية ذاتية وتختلف من شخص لآخر. وهناك قصور آخر في مجال الخبرة يتمثل في أن خبرة الفرد، مهما اتسعت، فإنها لن تشمل المعارف جميعها، وعليه في النهاية، أن يستفيد من خبرة الآخرين</a:t>
            </a:r>
            <a:r>
              <a:rPr lang="ar-JO" sz="2800" dirty="0">
                <a:latin typeface="Alexandria" pitchFamily="2" charset="-78"/>
                <a:cs typeface="Alexandria" pitchFamily="2" charset="-78"/>
              </a:rPr>
              <a:t>، </a:t>
            </a:r>
            <a:r>
              <a:rPr lang="ar-SA" sz="2800" dirty="0">
                <a:latin typeface="Alexandria" pitchFamily="2" charset="-78"/>
                <a:cs typeface="Alexandria" pitchFamily="2" charset="-78"/>
              </a:rPr>
              <a:t>وقد تؤدي إلى نتائج خاطئة إذا استخدمت دون نقد ودون اعتماد نتائجها على أدلة كافية وموضوعية.</a:t>
            </a:r>
            <a:endParaRPr lang="en-US" sz="28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5616C3FA-5166-2696-45D2-F1E9BC7FFC3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517454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FCFE3E3-D94F-59A1-3A8F-BA76130684CB}"/>
              </a:ext>
            </a:extLst>
          </p:cNvPr>
          <p:cNvSpPr/>
          <p:nvPr/>
        </p:nvSpPr>
        <p:spPr>
          <a:xfrm>
            <a:off x="592159" y="1447800"/>
            <a:ext cx="4128422" cy="48457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1AC4747-E703-0F75-E723-FC70D0660205}"/>
              </a:ext>
            </a:extLst>
          </p:cNvPr>
          <p:cNvSpPr/>
          <p:nvPr/>
        </p:nvSpPr>
        <p:spPr>
          <a:xfrm>
            <a:off x="914400" y="1684746"/>
            <a:ext cx="1127760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2D1A06B-449F-7962-08C2-99398C21F9A3}"/>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766619" y="1517971"/>
            <a:ext cx="11312698" cy="4616648"/>
          </a:xfrm>
          <a:prstGeom prst="rect">
            <a:avLst/>
          </a:prstGeom>
          <a:noFill/>
        </p:spPr>
        <p:txBody>
          <a:bodyPr wrap="square" rtlCol="1">
            <a:spAutoFit/>
          </a:bodyPr>
          <a:lstStyle/>
          <a:p>
            <a:pPr algn="r" rtl="1">
              <a:lnSpc>
                <a:spcPct val="150000"/>
              </a:lnSpc>
            </a:pPr>
            <a:r>
              <a:rPr lang="ar-SA" sz="2800" b="1" dirty="0">
                <a:solidFill>
                  <a:srgbClr val="00B0F0"/>
                </a:solidFill>
                <a:latin typeface="Alexandria" pitchFamily="2" charset="-78"/>
                <a:cs typeface="Alexandria" pitchFamily="2" charset="-78"/>
              </a:rPr>
              <a:t>ثالثا: المرجعية</a:t>
            </a:r>
            <a:r>
              <a:rPr lang="en-US" sz="2800" b="1" dirty="0">
                <a:solidFill>
                  <a:srgbClr val="00B0F0"/>
                </a:solidFill>
                <a:latin typeface="Alexandria" pitchFamily="2" charset="-78"/>
                <a:cs typeface="Alexandria" pitchFamily="2" charset="-78"/>
              </a:rPr>
              <a:t> (Authority) </a:t>
            </a:r>
            <a:r>
              <a:rPr lang="ar-SA" sz="2800" b="1" dirty="0">
                <a:solidFill>
                  <a:srgbClr val="00B0F0"/>
                </a:solidFill>
                <a:latin typeface="Alexandria" pitchFamily="2" charset="-78"/>
                <a:cs typeface="Alexandria" pitchFamily="2" charset="-78"/>
              </a:rPr>
              <a:t>أو السلطة </a:t>
            </a:r>
            <a:endParaRPr lang="en-US" sz="2800" b="1" dirty="0">
              <a:solidFill>
                <a:srgbClr val="00B0F0"/>
              </a:solidFill>
              <a:latin typeface="Alexandria" pitchFamily="2" charset="-78"/>
              <a:cs typeface="Alexandria" pitchFamily="2" charset="-78"/>
            </a:endParaRPr>
          </a:p>
          <a:p>
            <a:pPr algn="r" rtl="1">
              <a:lnSpc>
                <a:spcPct val="150000"/>
              </a:lnSpc>
            </a:pPr>
            <a:r>
              <a:rPr lang="ar-SA" sz="2800" dirty="0">
                <a:solidFill>
                  <a:srgbClr val="00B0F0"/>
                </a:solidFill>
                <a:latin typeface="Alexandria" pitchFamily="2" charset="-78"/>
                <a:cs typeface="Alexandria" pitchFamily="2" charset="-78"/>
              </a:rPr>
              <a:t>وتقسم إلى نوعين</a:t>
            </a:r>
            <a:r>
              <a:rPr lang="ar-SA" sz="2800" dirty="0" smtClean="0">
                <a:solidFill>
                  <a:srgbClr val="00B0F0"/>
                </a:solidFill>
                <a:latin typeface="Alexandria" pitchFamily="2" charset="-78"/>
                <a:cs typeface="Alexandria" pitchFamily="2" charset="-78"/>
              </a:rPr>
              <a:t>:</a:t>
            </a:r>
            <a:endParaRPr lang="en-US" sz="2800" dirty="0">
              <a:solidFill>
                <a:srgbClr val="00B0F0"/>
              </a:solidFill>
              <a:latin typeface="Alexandria" pitchFamily="2" charset="-78"/>
              <a:cs typeface="Alexandria" pitchFamily="2" charset="-78"/>
            </a:endParaRPr>
          </a:p>
          <a:p>
            <a:pPr algn="r" rtl="1">
              <a:lnSpc>
                <a:spcPct val="150000"/>
              </a:lnSpc>
            </a:pPr>
            <a:r>
              <a:rPr lang="ar-SA" sz="2800" dirty="0">
                <a:latin typeface="Alexandria" pitchFamily="2" charset="-78"/>
                <a:cs typeface="Alexandria" pitchFamily="2" charset="-78"/>
              </a:rPr>
              <a:t>1 مرجعية القيم والتقاليد والأعراف الاجتماعية يلجا الإنسان إلى هذه السلطة بحكم الموروث الثقافي والاجتماعي الذي ترعرع فيه، والذي يفرض عليه التمسك بقيم وعادات وأعراف الأسلاف كي تهديه إلى ما ينبغي فعله، إذ أن للنظم القبلية والعشائرية دورا في غرس القيم والعادات في نفوس الأفراد. واللجوء إلى هذه العادات والقيم يقلل من الجهد والوقت الذي يبذله الفرد للحصول على المعرفة، وقد يقوده إلى الخطأ أحيانا</a:t>
            </a:r>
            <a:r>
              <a:rPr lang="en-US" sz="2800" dirty="0" smtClean="0">
                <a:latin typeface="Alexandria" pitchFamily="2" charset="-78"/>
                <a:cs typeface="Alexandria" pitchFamily="2" charset="-78"/>
              </a:rPr>
              <a:t>.</a:t>
            </a:r>
            <a:endParaRPr lang="en-US" sz="2800" dirty="0">
              <a:latin typeface="Alexandria" pitchFamily="2" charset="-78"/>
              <a:cs typeface="Alexandria" pitchFamily="2" charset="-78"/>
            </a:endParaRPr>
          </a:p>
          <a:p>
            <a:pPr algn="r">
              <a:lnSpc>
                <a:spcPct val="150000"/>
              </a:lnSpc>
            </a:pPr>
            <a:r>
              <a:rPr lang="ar-SA" sz="2800" dirty="0">
                <a:latin typeface="Alexandria" pitchFamily="2" charset="-78"/>
                <a:cs typeface="Alexandria" pitchFamily="2" charset="-78"/>
              </a:rPr>
              <a:t>2 - مرجعية ذوي الاختصاص (المهنيين) هناك سلطة معرفية لذوي الاختصاص، فيلجأ إليهم الأفراد باعتبارهم مصدرا للمعرفة وهي: مرجعية الدولة والمشرعين، مرجعية القدامى</a:t>
            </a:r>
            <a:r>
              <a:rPr lang="ar-JO" sz="2800" dirty="0">
                <a:latin typeface="Alexandria" pitchFamily="2" charset="-78"/>
                <a:cs typeface="Alexandria" pitchFamily="2" charset="-78"/>
              </a:rPr>
              <a:t>.</a:t>
            </a:r>
            <a:endParaRPr lang="en-US" sz="28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06E33A0-7031-A747-E83C-F61B1B887A5E}"/>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1696689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EBEFAF97-80FC-8C92-A6B8-C8B19E519C5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4C714912-68B9-2CF4-6ABA-FD150933947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92201" y="1777844"/>
            <a:ext cx="10807700" cy="3970318"/>
          </a:xfrm>
          <a:prstGeom prst="rect">
            <a:avLst/>
          </a:prstGeom>
          <a:noFill/>
        </p:spPr>
        <p:txBody>
          <a:bodyPr wrap="square" rtlCol="1">
            <a:spAutoFit/>
          </a:bodyPr>
          <a:lstStyle/>
          <a:p>
            <a:pPr algn="just" rtl="1">
              <a:lnSpc>
                <a:spcPct val="150000"/>
              </a:lnSpc>
            </a:pPr>
            <a:r>
              <a:rPr lang="ar-SA" sz="2800" b="1" dirty="0" smtClean="0">
                <a:solidFill>
                  <a:srgbClr val="00B0F0"/>
                </a:solidFill>
                <a:latin typeface="Alexandria" pitchFamily="2" charset="-78"/>
                <a:cs typeface="Alexandria" pitchFamily="2" charset="-78"/>
              </a:rPr>
              <a:t>رابعا</a:t>
            </a:r>
            <a:r>
              <a:rPr lang="ar-SA" sz="2800" b="1" dirty="0">
                <a:solidFill>
                  <a:srgbClr val="00B0F0"/>
                </a:solidFill>
                <a:latin typeface="Alexandria" pitchFamily="2" charset="-78"/>
                <a:cs typeface="Alexandria" pitchFamily="2" charset="-78"/>
              </a:rPr>
              <a:t>: التفكير الاستنباطي (الاستدلالي</a:t>
            </a:r>
            <a:r>
              <a:rPr lang="en-US" sz="2800" b="1" dirty="0">
                <a:solidFill>
                  <a:srgbClr val="00B0F0"/>
                </a:solidFill>
                <a:latin typeface="Alexandria" pitchFamily="2" charset="-78"/>
                <a:cs typeface="Alexandria" pitchFamily="2" charset="-78"/>
              </a:rPr>
              <a:t>( (Deductive Thinking</a:t>
            </a:r>
            <a:r>
              <a:rPr lang="en-US" sz="2800" b="1" dirty="0" smtClean="0">
                <a:solidFill>
                  <a:srgbClr val="00B0F0"/>
                </a:solidFill>
                <a:latin typeface="Alexandria" pitchFamily="2" charset="-78"/>
                <a:cs typeface="Alexandria" pitchFamily="2" charset="-78"/>
              </a:rPr>
              <a:t>)</a:t>
            </a:r>
            <a:endParaRPr lang="ar-SY" sz="2800" b="1" dirty="0" smtClean="0">
              <a:solidFill>
                <a:srgbClr val="00B0F0"/>
              </a:solidFill>
              <a:latin typeface="Alexandria" pitchFamily="2" charset="-78"/>
              <a:cs typeface="Alexandria" pitchFamily="2" charset="-78"/>
            </a:endParaRPr>
          </a:p>
          <a:p>
            <a:pPr algn="just" rtl="1">
              <a:lnSpc>
                <a:spcPct val="150000"/>
              </a:lnSpc>
            </a:pPr>
            <a:endParaRPr lang="en-US" sz="2800" b="1" dirty="0">
              <a:latin typeface="Alexandria" pitchFamily="2" charset="-78"/>
              <a:cs typeface="Alexandria" pitchFamily="2" charset="-78"/>
            </a:endParaRPr>
          </a:p>
          <a:p>
            <a:pPr algn="just" rtl="1">
              <a:lnSpc>
                <a:spcPct val="150000"/>
              </a:lnSpc>
            </a:pPr>
            <a:r>
              <a:rPr lang="ar-JO" sz="2800" dirty="0">
                <a:latin typeface="Alexandria" pitchFamily="2" charset="-78"/>
                <a:cs typeface="Alexandria" pitchFamily="2" charset="-78"/>
              </a:rPr>
              <a:t> </a:t>
            </a:r>
            <a:r>
              <a:rPr lang="ar-SA" sz="2800" dirty="0">
                <a:latin typeface="Alexandria" pitchFamily="2" charset="-78"/>
                <a:cs typeface="Alexandria" pitchFamily="2" charset="-78"/>
              </a:rPr>
              <a:t>وهو أسلوب الاستنتاج بالقياس والاستدلال</a:t>
            </a:r>
            <a:r>
              <a:rPr lang="en-US" sz="2800" dirty="0">
                <a:latin typeface="Alexandria" pitchFamily="2" charset="-78"/>
                <a:cs typeface="Alexandria" pitchFamily="2" charset="-78"/>
              </a:rPr>
              <a:t> (deduction)</a:t>
            </a:r>
            <a:r>
              <a:rPr lang="ar-SA" sz="2800" dirty="0">
                <a:latin typeface="Alexandria" pitchFamily="2" charset="-78"/>
                <a:cs typeface="Alexandria" pitchFamily="2" charset="-78"/>
              </a:rPr>
              <a:t>، ويعتمد على القياس المنطقي، أو الكشف عن الظروف والقوانين التي تحكم الظاهرة أو الحدث محل الاهتمام. وتستوجب طريقة الاستنتاج والانتقال من المبادئ العامة إلى الخاصة، أو من المبادئ الأساسية إلى النتائج التي تنجم عنها. وللطريقة الاستنتاجية عيوبها، حيث يتوجب على الباحث أن يبدأ بقضية صحيحة من أجل التوصل إلى نتائج صحيحة. وبالرغم من هذا القصور في التفكير الاستنتاجي) فإنه مفيد في البحث العلمي، فهو يتيح للباحث طرح فرضيات، وتعد جزء مهما من الاستقصاء العلمي. </a:t>
            </a:r>
            <a:endParaRPr lang="en-US" sz="28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B9BA72CC-78FC-1986-303A-253428C330A1}"/>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3" name="Rectangle 2">
            <a:extLst>
              <a:ext uri="{FF2B5EF4-FFF2-40B4-BE49-F238E27FC236}">
                <a16:creationId xmlns:a16="http://schemas.microsoft.com/office/drawing/2014/main" id="{B156EF21-636C-9F4B-AEBA-5663D965BDD2}"/>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0127097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C5F03730-52E0-3622-0E41-5F0D89C5D1F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FD72C1-A924-FAB9-BB20-69A3A403143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2585912"/>
            <a:ext cx="10834055" cy="1957652"/>
          </a:xfrm>
          <a:prstGeom prst="rect">
            <a:avLst/>
          </a:prstGeom>
          <a:noFill/>
        </p:spPr>
        <p:txBody>
          <a:bodyPr wrap="square" rtlCol="1">
            <a:spAutoFit/>
          </a:bodyPr>
          <a:lstStyle/>
          <a:p>
            <a:pPr algn="r" rtl="1">
              <a:lnSpc>
                <a:spcPct val="150000"/>
              </a:lnSpc>
            </a:pPr>
            <a:r>
              <a:rPr lang="ar-SA" sz="2800" b="1" dirty="0">
                <a:solidFill>
                  <a:srgbClr val="00B0F0"/>
                </a:solidFill>
                <a:latin typeface="Alexandria" pitchFamily="2" charset="-78"/>
                <a:cs typeface="Alexandria" pitchFamily="2" charset="-78"/>
              </a:rPr>
              <a:t>خامسا: الأسلوب الاستقرائي</a:t>
            </a:r>
            <a:r>
              <a:rPr lang="en-US" sz="2800" b="1" dirty="0">
                <a:solidFill>
                  <a:srgbClr val="00B0F0"/>
                </a:solidFill>
                <a:latin typeface="Alexandria" pitchFamily="2" charset="-78"/>
                <a:cs typeface="Alexandria" pitchFamily="2" charset="-78"/>
              </a:rPr>
              <a:t> Induction </a:t>
            </a:r>
          </a:p>
          <a:p>
            <a:pPr algn="r" rtl="1">
              <a:lnSpc>
                <a:spcPct val="150000"/>
              </a:lnSpc>
            </a:pPr>
            <a:endParaRPr lang="en-US" sz="2800" dirty="0">
              <a:latin typeface="Alexandria" pitchFamily="2" charset="-78"/>
              <a:cs typeface="Alexandria" pitchFamily="2" charset="-78"/>
            </a:endParaRPr>
          </a:p>
          <a:p>
            <a:pPr algn="r" rtl="1">
              <a:lnSpc>
                <a:spcPct val="150000"/>
              </a:lnSpc>
            </a:pPr>
            <a:r>
              <a:rPr lang="ar-SA" sz="2800" dirty="0">
                <a:latin typeface="Alexandria" pitchFamily="2" charset="-78"/>
                <a:cs typeface="Alexandria" pitchFamily="2" charset="-78"/>
              </a:rPr>
              <a:t>وهو أسلوب يعتمد على الانتقال من الجزئيات للوصول إلى أحكام عامة، وملاحظة الأحكام الجزئية لوضع أحكام للكل</a:t>
            </a:r>
            <a:r>
              <a:rPr lang="ar-JO" sz="2800" dirty="0">
                <a:latin typeface="Alexandria" pitchFamily="2" charset="-78"/>
                <a:cs typeface="Alexandria" pitchFamily="2" charset="-78"/>
              </a:rPr>
              <a:t>.</a:t>
            </a:r>
            <a:endParaRPr lang="en-US" sz="28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7B373330-7187-DF64-E873-AF447C904EA6}"/>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3" name="Rectangle 2">
            <a:extLst>
              <a:ext uri="{FF2B5EF4-FFF2-40B4-BE49-F238E27FC236}">
                <a16:creationId xmlns:a16="http://schemas.microsoft.com/office/drawing/2014/main" id="{494AFBD0-D093-2C22-8D6D-D88D43A82BF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3822814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4996" y="1525289"/>
            <a:ext cx="6822009" cy="4453789"/>
          </a:xfrm>
          <a:prstGeom prst="rect">
            <a:avLst/>
          </a:prstGeom>
        </p:spPr>
      </p:pic>
      <p:sp>
        <p:nvSpPr>
          <p:cNvPr id="6" name="مربع نص 5"/>
          <p:cNvSpPr txBox="1"/>
          <p:nvPr/>
        </p:nvSpPr>
        <p:spPr>
          <a:xfrm>
            <a:off x="2684995" y="1935208"/>
            <a:ext cx="6822010" cy="746743"/>
          </a:xfrm>
          <a:prstGeom prst="rect">
            <a:avLst/>
          </a:prstGeom>
          <a:solidFill>
            <a:srgbClr val="00B0F0"/>
          </a:solidFill>
        </p:spPr>
        <p:txBody>
          <a:bodyPr wrap="square" rtlCol="1">
            <a:spAutoFit/>
          </a:bodyPr>
          <a:lstStyle/>
          <a:p>
            <a:pPr algn="ctr" rtl="1">
              <a:lnSpc>
                <a:spcPct val="150000"/>
              </a:lnSpc>
            </a:pPr>
            <a:r>
              <a:rPr lang="ar-SA" sz="3200" b="1" dirty="0">
                <a:solidFill>
                  <a:schemeClr val="bg1"/>
                </a:solidFill>
                <a:latin typeface="Alexandria" pitchFamily="2" charset="-78"/>
                <a:cs typeface="Alexandria" pitchFamily="2" charset="-78"/>
              </a:rPr>
              <a:t>الأسلوب الاستقرائي</a:t>
            </a:r>
            <a:endParaRPr lang="en-US" sz="3200" b="1" dirty="0">
              <a:solidFill>
                <a:schemeClr val="bg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15FD014-3995-E972-9CC0-1BA1B3E8043D}"/>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3" name="Rectangle 2">
            <a:extLst>
              <a:ext uri="{FF2B5EF4-FFF2-40B4-BE49-F238E27FC236}">
                <a16:creationId xmlns:a16="http://schemas.microsoft.com/office/drawing/2014/main" id="{7697BAA7-EB85-3872-A8EC-E9953720CAE2}"/>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004635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2A4A732-E70C-21FE-EC43-AF31FE41D41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78;p7">
            <a:extLst>
              <a:ext uri="{FF2B5EF4-FFF2-40B4-BE49-F238E27FC236}">
                <a16:creationId xmlns:a16="http://schemas.microsoft.com/office/drawing/2014/main" id="{58637185-6FCF-8D45-E414-D3BD11C33BF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835" t="850" r="1326" b="1520"/>
          <a:stretch/>
        </p:blipFill>
        <p:spPr>
          <a:xfrm>
            <a:off x="1846488" y="2057400"/>
            <a:ext cx="8499023" cy="3837213"/>
          </a:xfrm>
          <a:prstGeom prst="rect">
            <a:avLst/>
          </a:prstGeom>
        </p:spPr>
      </p:pic>
      <p:sp>
        <p:nvSpPr>
          <p:cNvPr id="5" name="Rectangle 4">
            <a:extLst>
              <a:ext uri="{FF2B5EF4-FFF2-40B4-BE49-F238E27FC236}">
                <a16:creationId xmlns:a16="http://schemas.microsoft.com/office/drawing/2014/main" id="{C6ADD233-A7FE-86EB-6E1E-7ED5E12077DE}"/>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762345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8401EEB-844F-A3FC-C58B-822B627A439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E17678E-C17C-E2A4-5A8C-3AC04FD63F4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412825C-036D-6A76-5926-DAE77DE52B1F}"/>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1030593" y="2217758"/>
            <a:ext cx="10896600" cy="3250313"/>
          </a:xfrm>
          <a:prstGeom prst="rect">
            <a:avLst/>
          </a:prstGeom>
          <a:noFill/>
        </p:spPr>
        <p:txBody>
          <a:bodyPr wrap="square" rtlCol="1">
            <a:spAutoFit/>
          </a:bodyPr>
          <a:lstStyle/>
          <a:p>
            <a:pPr algn="just" rtl="1">
              <a:lnSpc>
                <a:spcPct val="150000"/>
              </a:lnSpc>
            </a:pPr>
            <a:r>
              <a:rPr lang="ar-SA" sz="2800" b="1" dirty="0">
                <a:solidFill>
                  <a:srgbClr val="00B0F0"/>
                </a:solidFill>
                <a:latin typeface="Alexandria" pitchFamily="2" charset="-78"/>
                <a:cs typeface="Alexandria" pitchFamily="2" charset="-78"/>
              </a:rPr>
              <a:t>سادساً: التفكير العلمي</a:t>
            </a:r>
            <a:r>
              <a:rPr lang="en-US" sz="2800" b="1" dirty="0">
                <a:solidFill>
                  <a:srgbClr val="00B0F0"/>
                </a:solidFill>
                <a:latin typeface="Alexandria" pitchFamily="2" charset="-78"/>
                <a:cs typeface="Alexandria" pitchFamily="2" charset="-78"/>
              </a:rPr>
              <a:t> Scientific Thinking </a:t>
            </a:r>
          </a:p>
          <a:p>
            <a:pPr algn="just" rtl="1">
              <a:lnSpc>
                <a:spcPct val="150000"/>
              </a:lnSpc>
            </a:pPr>
            <a:endParaRPr lang="en-US" sz="2800" dirty="0">
              <a:solidFill>
                <a:srgbClr val="00B0F0"/>
              </a:solidFill>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إن أهداف العلم تكمن في ما نريد منه أن يؤديه لنا، ويمكننا إيجاز ذلك في التفسير والتنبؤ،</a:t>
            </a:r>
            <a:r>
              <a:rPr lang="ar-JO" sz="2800" dirty="0">
                <a:latin typeface="Alexandria" pitchFamily="2" charset="-78"/>
                <a:cs typeface="Alexandria" pitchFamily="2" charset="-78"/>
              </a:rPr>
              <a:t> </a:t>
            </a:r>
            <a:r>
              <a:rPr lang="ar-SA" sz="2800" dirty="0">
                <a:latin typeface="Alexandria" pitchFamily="2" charset="-78"/>
                <a:cs typeface="Alexandria" pitchFamily="2" charset="-78"/>
              </a:rPr>
              <a:t>والسيطرة، وتكوين بناء منظم من العلوم والمعارف</a:t>
            </a:r>
            <a:r>
              <a:rPr lang="ar-JO" sz="2800" dirty="0">
                <a:latin typeface="Alexandria" pitchFamily="2" charset="-78"/>
                <a:cs typeface="Alexandria" pitchFamily="2" charset="-78"/>
              </a:rPr>
              <a:t>.</a:t>
            </a:r>
          </a:p>
          <a:p>
            <a:pPr algn="just" rtl="1">
              <a:lnSpc>
                <a:spcPct val="150000"/>
              </a:lnSpc>
            </a:pPr>
            <a:r>
              <a:rPr lang="ar-JO" sz="2800" dirty="0">
                <a:latin typeface="Alexandria" pitchFamily="2" charset="-78"/>
                <a:cs typeface="Alexandria" pitchFamily="2" charset="-78"/>
              </a:rPr>
              <a:t>وتكون من خلال الإحساس بالمشكلة، وتحديدها, ثم وضع الفرضيات والبدائل, واختيار البديل الأفضل, وتطبيقه للخروج بتعميمات يمكن تطبيقها على الأمور والمواقف المتشابهة.</a:t>
            </a:r>
            <a:endParaRPr lang="en-US" sz="28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77524A4-DE60-6B1E-AD25-2D03934F8998}"/>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890083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709B440-5D6A-A1E6-EEBB-FD7087C696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F37859F-B3C1-1F9D-F2EE-C8B90B146FD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A107585-DC24-4611-2951-4917DDA7820F}"/>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1155701" y="2793794"/>
            <a:ext cx="10579407" cy="1957652"/>
          </a:xfrm>
          <a:prstGeom prst="rect">
            <a:avLst/>
          </a:prstGeom>
          <a:noFill/>
        </p:spPr>
        <p:txBody>
          <a:bodyPr wrap="square" rtlCol="1">
            <a:spAutoFit/>
          </a:bodyPr>
          <a:lstStyle/>
          <a:p>
            <a:pPr algn="just" rtl="1">
              <a:lnSpc>
                <a:spcPct val="150000"/>
              </a:lnSpc>
            </a:pPr>
            <a:r>
              <a:rPr lang="ar-SA" sz="2800" dirty="0">
                <a:latin typeface="Alexandria" pitchFamily="2" charset="-78"/>
                <a:cs typeface="Alexandria" pitchFamily="2" charset="-78"/>
              </a:rPr>
              <a:t>يعرف البحث العلمي بأنه وسيلة للدراسة يمكن التمكن من خلاله إلى حل للمشكلات المختلفة عن طريق الاستقصاء الشامل والدقيق لكافة الظواهر والمتغيرات والأدلة التي ترتبط بمشكلة البحث, كما أنه الطريق للاستقصاء والتتبع المنظم والدقيق والموضوعي للكشف عن المعلومات والحقائق والعلاقات الجديدة. فضلا عن تطوير وتعديل وتحليل المعلومات القائمة على أن يكون الأسلوب العلمي أداة وتنظيما وتحليلا هو المميز للباحث. </a:t>
            </a:r>
            <a:r>
              <a:rPr lang="ar-JO" sz="2800" dirty="0">
                <a:latin typeface="Alexandria" pitchFamily="2" charset="-78"/>
                <a:cs typeface="Alexandria" pitchFamily="2" charset="-78"/>
              </a:rPr>
              <a:t>    </a:t>
            </a:r>
            <a:endParaRPr lang="en-US" sz="28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8ECF7C72-0246-43C2-1E5D-EC513FF81DEC}"/>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624875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A14A597-793F-634C-A366-F442B1DBF80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9C29368-1203-08C5-A9D0-3B345E42A1D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F401014-A897-A817-C73C-76CB3F71BA95}"/>
              </a:ext>
            </a:extLst>
          </p:cNvPr>
          <p:cNvSpPr txBox="1"/>
          <p:nvPr/>
        </p:nvSpPr>
        <p:spPr>
          <a:xfrm>
            <a:off x="4031789" y="360418"/>
            <a:ext cx="4128422" cy="553998"/>
          </a:xfrm>
          <a:prstGeom prst="rect">
            <a:avLst/>
          </a:prstGeom>
          <a:noFill/>
        </p:spPr>
        <p:txBody>
          <a:bodyPr wrap="square">
            <a:spAutoFit/>
          </a:bodyPr>
          <a:lstStyle/>
          <a:p>
            <a:pPr algn="ctr" rtl="1"/>
            <a:r>
              <a:rPr lang="ar-SA" sz="3000" b="1" dirty="0">
                <a:latin typeface="Alexandria" pitchFamily="2" charset="-78"/>
                <a:ea typeface="Calibri"/>
                <a:cs typeface="Alexandria" pitchFamily="2" charset="-78"/>
                <a:sym typeface="Calibri"/>
              </a:rPr>
              <a:t>أهمية</a:t>
            </a:r>
            <a:r>
              <a:rPr lang="ar-SA" sz="3000" b="1" dirty="0">
                <a:solidFill>
                  <a:srgbClr val="00B0F0"/>
                </a:solidFill>
                <a:latin typeface="Alexandria" pitchFamily="2" charset="-78"/>
                <a:ea typeface="Calibri"/>
                <a:cs typeface="Alexandria" pitchFamily="2" charset="-78"/>
                <a:sym typeface="Calibri"/>
              </a:rPr>
              <a:t> البحث العلمي </a:t>
            </a:r>
          </a:p>
        </p:txBody>
      </p:sp>
      <p:sp>
        <p:nvSpPr>
          <p:cNvPr id="2" name="مربع نص 1"/>
          <p:cNvSpPr txBox="1"/>
          <p:nvPr/>
        </p:nvSpPr>
        <p:spPr>
          <a:xfrm>
            <a:off x="674255" y="1758070"/>
            <a:ext cx="11268363" cy="4383957"/>
          </a:xfrm>
          <a:prstGeom prst="rect">
            <a:avLst/>
          </a:prstGeom>
          <a:noFill/>
        </p:spPr>
        <p:txBody>
          <a:bodyPr wrap="square" rtlCol="1">
            <a:spAutoFit/>
          </a:bodyPr>
          <a:lstStyle/>
          <a:p>
            <a:pPr marL="342900" indent="-342900" algn="r" rtl="1">
              <a:lnSpc>
                <a:spcPct val="150000"/>
              </a:lnSpc>
              <a:buFont typeface="+mj-lt"/>
              <a:buAutoNum type="arabicPeriod"/>
            </a:pPr>
            <a:r>
              <a:rPr lang="ar-SA" sz="2700" dirty="0" smtClean="0">
                <a:latin typeface="Alexandria" pitchFamily="2" charset="-78"/>
                <a:cs typeface="Alexandria" pitchFamily="2" charset="-78"/>
              </a:rPr>
              <a:t>يساعد </a:t>
            </a:r>
            <a:r>
              <a:rPr lang="ar-SA" sz="2700" dirty="0">
                <a:latin typeface="Alexandria" pitchFamily="2" charset="-78"/>
                <a:cs typeface="Alexandria" pitchFamily="2" charset="-78"/>
              </a:rPr>
              <a:t>البحث العلمي على إضافة المعلومات الجديدة</a:t>
            </a:r>
            <a:r>
              <a:rPr lang="ar-JO" sz="2700" dirty="0">
                <a:latin typeface="Alexandria" pitchFamily="2" charset="-78"/>
                <a:cs typeface="Alexandria" pitchFamily="2" charset="-78"/>
              </a:rPr>
              <a:t>.</a:t>
            </a:r>
            <a:r>
              <a:rPr lang="ar-SA" sz="2700" dirty="0">
                <a:latin typeface="Alexandria" pitchFamily="2" charset="-78"/>
                <a:cs typeface="Alexandria" pitchFamily="2" charset="-78"/>
              </a:rPr>
              <a:t> </a:t>
            </a:r>
            <a:endParaRPr lang="en-US" sz="2700" dirty="0">
              <a:latin typeface="Alexandria" pitchFamily="2" charset="-78"/>
              <a:cs typeface="Alexandria" pitchFamily="2" charset="-78"/>
            </a:endParaRPr>
          </a:p>
          <a:p>
            <a:pPr marL="342900" indent="-342900" algn="r" rtl="1">
              <a:lnSpc>
                <a:spcPct val="150000"/>
              </a:lnSpc>
              <a:buFont typeface="+mj-lt"/>
              <a:buAutoNum type="arabicPeriod"/>
            </a:pPr>
            <a:r>
              <a:rPr lang="ar-SA" sz="2700" dirty="0">
                <a:latin typeface="Alexandria" pitchFamily="2" charset="-78"/>
                <a:cs typeface="Alexandria" pitchFamily="2" charset="-78"/>
              </a:rPr>
              <a:t>يساعد على إجراء التعديلات الجديدة للمعلومات السابقة</a:t>
            </a:r>
            <a:r>
              <a:rPr lang="ar-JO" sz="2700" dirty="0">
                <a:latin typeface="Alexandria" pitchFamily="2" charset="-78"/>
                <a:cs typeface="Alexandria" pitchFamily="2" charset="-78"/>
              </a:rPr>
              <a:t>.</a:t>
            </a:r>
            <a:endParaRPr lang="en-US" sz="2700" dirty="0">
              <a:latin typeface="Alexandria" pitchFamily="2" charset="-78"/>
              <a:cs typeface="Alexandria" pitchFamily="2" charset="-78"/>
            </a:endParaRPr>
          </a:p>
          <a:p>
            <a:pPr marL="342900" indent="-342900" algn="r" rtl="1">
              <a:lnSpc>
                <a:spcPct val="150000"/>
              </a:lnSpc>
              <a:buFont typeface="+mj-lt"/>
              <a:buAutoNum type="arabicPeriod"/>
            </a:pPr>
            <a:r>
              <a:rPr lang="ar-SA" sz="2700" dirty="0">
                <a:latin typeface="Alexandria" pitchFamily="2" charset="-78"/>
                <a:cs typeface="Alexandria" pitchFamily="2" charset="-78"/>
              </a:rPr>
              <a:t> يتغلب البحث العلمي على الصعوبات التي قد </a:t>
            </a:r>
            <a:r>
              <a:rPr lang="ar-SA" sz="2700" dirty="0" err="1">
                <a:latin typeface="Alexandria" pitchFamily="2" charset="-78"/>
                <a:cs typeface="Alexandria" pitchFamily="2" charset="-78"/>
              </a:rPr>
              <a:t>نواجهها</a:t>
            </a:r>
            <a:r>
              <a:rPr lang="ar-SA" sz="2700" dirty="0">
                <a:latin typeface="Alexandria" pitchFamily="2" charset="-78"/>
                <a:cs typeface="Alexandria" pitchFamily="2" charset="-78"/>
              </a:rPr>
              <a:t>، سواء كانت سيا</a:t>
            </a:r>
            <a:r>
              <a:rPr lang="ar-JO" sz="2700" dirty="0">
                <a:latin typeface="Alexandria" pitchFamily="2" charset="-78"/>
                <a:cs typeface="Alexandria" pitchFamily="2" charset="-78"/>
              </a:rPr>
              <a:t>س</a:t>
            </a:r>
            <a:r>
              <a:rPr lang="ar-SA" sz="2700" dirty="0" err="1">
                <a:latin typeface="Alexandria" pitchFamily="2" charset="-78"/>
                <a:cs typeface="Alexandria" pitchFamily="2" charset="-78"/>
              </a:rPr>
              <a:t>ية</a:t>
            </a:r>
            <a:r>
              <a:rPr lang="ar-SA" sz="2700" dirty="0">
                <a:latin typeface="Alexandria" pitchFamily="2" charset="-78"/>
                <a:cs typeface="Alexandria" pitchFamily="2" charset="-78"/>
              </a:rPr>
              <a:t> أو بيئية أو اقتصادية أو اجتماعية أو غير ذلك. </a:t>
            </a:r>
            <a:endParaRPr lang="en-US" sz="2700" dirty="0">
              <a:latin typeface="Alexandria" pitchFamily="2" charset="-78"/>
              <a:cs typeface="Alexandria" pitchFamily="2" charset="-78"/>
            </a:endParaRPr>
          </a:p>
          <a:p>
            <a:pPr marL="342900" indent="-342900" algn="r" rtl="1">
              <a:lnSpc>
                <a:spcPct val="150000"/>
              </a:lnSpc>
              <a:buFont typeface="+mj-lt"/>
              <a:buAutoNum type="arabicPeriod"/>
            </a:pPr>
            <a:r>
              <a:rPr lang="ar-SA" sz="2700" dirty="0">
                <a:latin typeface="Alexandria" pitchFamily="2" charset="-78"/>
                <a:cs typeface="Alexandria" pitchFamily="2" charset="-78"/>
              </a:rPr>
              <a:t>يفيد البحث العلمي الإنسان في تقصي الحقائق التي </a:t>
            </a:r>
            <a:r>
              <a:rPr lang="ar-JO" sz="2700" dirty="0">
                <a:latin typeface="Alexandria" pitchFamily="2" charset="-78"/>
                <a:cs typeface="Alexandria" pitchFamily="2" charset="-78"/>
              </a:rPr>
              <a:t>تسهم</a:t>
            </a:r>
            <a:r>
              <a:rPr lang="ar-SA" sz="2700" dirty="0">
                <a:latin typeface="Alexandria" pitchFamily="2" charset="-78"/>
                <a:cs typeface="Alexandria" pitchFamily="2" charset="-78"/>
              </a:rPr>
              <a:t> في التغلب على بعض </a:t>
            </a:r>
            <a:r>
              <a:rPr lang="ar-JO" sz="2700" dirty="0">
                <a:latin typeface="Alexandria" pitchFamily="2" charset="-78"/>
                <a:cs typeface="Alexandria" pitchFamily="2" charset="-78"/>
              </a:rPr>
              <a:t>المشكلات</a:t>
            </a:r>
            <a:r>
              <a:rPr lang="ar-SA" sz="2700" dirty="0">
                <a:latin typeface="Alexandria" pitchFamily="2" charset="-78"/>
                <a:cs typeface="Alexandria" pitchFamily="2" charset="-78"/>
              </a:rPr>
              <a:t> كالأمراض والأوبئة، أو في معرفة الأماكن الأثرية، أو الشخصيات التاريخية، أو في التفسير النقدي للآراء والمذاهب والأفكار. </a:t>
            </a:r>
            <a:endParaRPr lang="en-US" sz="2700" dirty="0">
              <a:latin typeface="Alexandria" pitchFamily="2" charset="-78"/>
              <a:cs typeface="Alexandria" pitchFamily="2" charset="-78"/>
            </a:endParaRPr>
          </a:p>
          <a:p>
            <a:pPr marL="342900" indent="-342900" algn="r" rtl="1">
              <a:lnSpc>
                <a:spcPct val="150000"/>
              </a:lnSpc>
              <a:buFont typeface="+mj-lt"/>
              <a:buAutoNum type="arabicPeriod"/>
            </a:pPr>
            <a:r>
              <a:rPr lang="ar-SA" sz="2700" dirty="0">
                <a:latin typeface="Alexandria" pitchFamily="2" charset="-78"/>
                <a:cs typeface="Alexandria" pitchFamily="2" charset="-78"/>
              </a:rPr>
              <a:t> يحل البحث العلمي المشاكل الاقتصادية والصحية والتعليمية والتربوية والسياسية وغيرها، ويفيد في تفسير الظواهر الطبيعية، والتنبؤ بها عن طريق الوصول إلى تعميمات وقوانين كلية. </a:t>
            </a:r>
            <a:endParaRPr lang="en-US" sz="27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AE02AB40-253D-901C-8300-21C5CF5EA0D4}"/>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2895135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34C4A15-C2D6-EF5B-E026-FD60661CAA8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9E1ADA2-D248-7DBC-61FC-A35293F3E77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04757AD-EB67-F11D-B5A0-9D1A36BE2F29}"/>
              </a:ext>
            </a:extLst>
          </p:cNvPr>
          <p:cNvSpPr txBox="1"/>
          <p:nvPr/>
        </p:nvSpPr>
        <p:spPr>
          <a:xfrm>
            <a:off x="4031789" y="360418"/>
            <a:ext cx="4128422" cy="553998"/>
          </a:xfrm>
          <a:prstGeom prst="rect">
            <a:avLst/>
          </a:prstGeom>
          <a:noFill/>
        </p:spPr>
        <p:txBody>
          <a:bodyPr wrap="square">
            <a:spAutoFit/>
          </a:bodyPr>
          <a:lstStyle/>
          <a:p>
            <a:pPr algn="ctr" rtl="1"/>
            <a:r>
              <a:rPr lang="ar-SA" sz="3000" b="1" dirty="0">
                <a:latin typeface="Alexandria" pitchFamily="2" charset="-78"/>
                <a:ea typeface="Calibri"/>
                <a:cs typeface="Alexandria" pitchFamily="2" charset="-78"/>
                <a:sym typeface="Calibri"/>
              </a:rPr>
              <a:t>أهداف</a:t>
            </a:r>
            <a:r>
              <a:rPr lang="ar-SA" sz="3000" b="1" dirty="0">
                <a:solidFill>
                  <a:srgbClr val="00B0F0"/>
                </a:solidFill>
                <a:latin typeface="Alexandria" pitchFamily="2" charset="-78"/>
                <a:ea typeface="Calibri"/>
                <a:cs typeface="Alexandria" pitchFamily="2" charset="-78"/>
                <a:sym typeface="Calibri"/>
              </a:rPr>
              <a:t> البحث العلمي</a:t>
            </a:r>
          </a:p>
        </p:txBody>
      </p:sp>
      <p:sp>
        <p:nvSpPr>
          <p:cNvPr id="2" name="مربع نص 1"/>
          <p:cNvSpPr txBox="1"/>
          <p:nvPr/>
        </p:nvSpPr>
        <p:spPr>
          <a:xfrm>
            <a:off x="901053" y="1922556"/>
            <a:ext cx="10948047" cy="3970318"/>
          </a:xfrm>
          <a:prstGeom prst="rect">
            <a:avLst/>
          </a:prstGeom>
          <a:noFill/>
        </p:spPr>
        <p:txBody>
          <a:bodyPr wrap="square" rtlCol="1">
            <a:spAutoFit/>
          </a:bodyPr>
          <a:lstStyle/>
          <a:p>
            <a:pPr marL="457200" lvl="0" indent="-457200" algn="r" rtl="1">
              <a:lnSpc>
                <a:spcPct val="150000"/>
              </a:lnSpc>
              <a:buFont typeface="+mj-lt"/>
              <a:buAutoNum type="arabicPeriod"/>
            </a:pPr>
            <a:r>
              <a:rPr lang="ar-SA" sz="2800" dirty="0" smtClean="0">
                <a:latin typeface="Alexandria" pitchFamily="2" charset="-78"/>
                <a:cs typeface="Alexandria" pitchFamily="2" charset="-78"/>
              </a:rPr>
              <a:t>زيادة </a:t>
            </a:r>
            <a:r>
              <a:rPr lang="ar-SA" sz="2800" dirty="0">
                <a:latin typeface="Alexandria" pitchFamily="2" charset="-78"/>
                <a:cs typeface="Alexandria" pitchFamily="2" charset="-78"/>
              </a:rPr>
              <a:t>المعارف في كل المجالات العلمية سواء في العلوم الطبيعية أو في العلوم الاجتماعية والإنسانية.</a:t>
            </a:r>
            <a:endParaRPr lang="en-US" sz="2800" dirty="0">
              <a:latin typeface="Alexandria" pitchFamily="2" charset="-78"/>
              <a:cs typeface="Alexandria" pitchFamily="2" charset="-78"/>
            </a:endParaRPr>
          </a:p>
          <a:p>
            <a:pPr marL="457200" lvl="0" indent="-457200" algn="r" rtl="1">
              <a:lnSpc>
                <a:spcPct val="150000"/>
              </a:lnSpc>
              <a:buFont typeface="+mj-lt"/>
              <a:buAutoNum type="arabicPeriod"/>
            </a:pPr>
            <a:r>
              <a:rPr lang="ar-SA" sz="2800" dirty="0">
                <a:latin typeface="Alexandria" pitchFamily="2" charset="-78"/>
                <a:cs typeface="Alexandria" pitchFamily="2" charset="-78"/>
              </a:rPr>
              <a:t>حل المشكلات الاجتماعية والإنسانية كالمشكلات الاقتصادية والإدارية والسلوكية ومشكلات العمل والعمالة . </a:t>
            </a:r>
            <a:endParaRPr lang="en-US" sz="2800" dirty="0">
              <a:latin typeface="Alexandria" pitchFamily="2" charset="-78"/>
              <a:cs typeface="Alexandria" pitchFamily="2" charset="-78"/>
            </a:endParaRPr>
          </a:p>
          <a:p>
            <a:pPr marL="457200" lvl="0" indent="-457200" algn="r" rtl="1">
              <a:lnSpc>
                <a:spcPct val="150000"/>
              </a:lnSpc>
              <a:buFont typeface="+mj-lt"/>
              <a:buAutoNum type="arabicPeriod"/>
            </a:pPr>
            <a:r>
              <a:rPr lang="ar-SA" sz="2800" dirty="0">
                <a:latin typeface="Alexandria" pitchFamily="2" charset="-78"/>
                <a:cs typeface="Alexandria" pitchFamily="2" charset="-78"/>
              </a:rPr>
              <a:t>إحراز تقدم في النظريات واكتشاف الحقائق العلمية . </a:t>
            </a:r>
            <a:endParaRPr lang="en-US" sz="2800" dirty="0">
              <a:latin typeface="Alexandria" pitchFamily="2" charset="-78"/>
              <a:cs typeface="Alexandria" pitchFamily="2" charset="-78"/>
            </a:endParaRPr>
          </a:p>
          <a:p>
            <a:pPr marL="457200" lvl="0" indent="-457200" algn="r" rtl="1">
              <a:lnSpc>
                <a:spcPct val="150000"/>
              </a:lnSpc>
              <a:buFont typeface="+mj-lt"/>
              <a:buAutoNum type="arabicPeriod"/>
            </a:pPr>
            <a:r>
              <a:rPr lang="ar-SA" sz="2800" dirty="0">
                <a:latin typeface="Alexandria" pitchFamily="2" charset="-78"/>
                <a:cs typeface="Alexandria" pitchFamily="2" charset="-78"/>
              </a:rPr>
              <a:t>تزويد متخذي القرار سواء في الأمور السياسية أو الاقتصادية أو الاجتماعية بأسس سليمة بمكن الاعتماد عليها في قرارتهم . </a:t>
            </a:r>
            <a:endParaRPr lang="en-US" sz="2800" dirty="0">
              <a:latin typeface="Alexandria" pitchFamily="2" charset="-78"/>
              <a:cs typeface="Alexandria" pitchFamily="2" charset="-78"/>
            </a:endParaRPr>
          </a:p>
          <a:p>
            <a:pPr marL="457200" lvl="0" indent="-457200" algn="r" rtl="1">
              <a:lnSpc>
                <a:spcPct val="150000"/>
              </a:lnSpc>
              <a:buFont typeface="+mj-lt"/>
              <a:buAutoNum type="arabicPeriod"/>
            </a:pPr>
            <a:r>
              <a:rPr lang="ar-SA" sz="2800" dirty="0">
                <a:latin typeface="Alexandria" pitchFamily="2" charset="-78"/>
                <a:cs typeface="Alexandria" pitchFamily="2" charset="-78"/>
              </a:rPr>
              <a:t>تفسير الظواهر التي تجري في بيئة الإنسان ومحاولة إيجاد العلاقات بينها وبين الظواهر الأخرى على أساس مبدأ العلية أو السببية أي أن لكل سبب مسبب</a:t>
            </a:r>
            <a:r>
              <a:rPr lang="en-US" sz="2800"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884FEBA9-7454-DF61-5E7C-61C20A15F795}"/>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5410408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0B4A5C6-1F9C-E32A-D465-620864687AA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252BD1E-9A74-9670-150E-D8260BFA16D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C09F769-5986-9991-A626-9771E5D1AA49}"/>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322F2F"/>
                </a:solidFill>
                <a:latin typeface="Alexandria" pitchFamily="2" charset="-78"/>
                <a:ea typeface="Calibri"/>
                <a:cs typeface="Alexandria" pitchFamily="2" charset="-78"/>
                <a:sym typeface="Calibri"/>
              </a:rPr>
              <a:t>خصائص </a:t>
            </a:r>
            <a:r>
              <a:rPr lang="ar-SA" sz="3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1388733" y="2135849"/>
            <a:ext cx="10180320" cy="3539430"/>
          </a:xfrm>
          <a:prstGeom prst="rect">
            <a:avLst/>
          </a:prstGeom>
          <a:noFill/>
        </p:spPr>
        <p:txBody>
          <a:bodyPr wrap="square" rtlCol="1">
            <a:spAutoFit/>
          </a:bodyPr>
          <a:lstStyle/>
          <a:p>
            <a:pPr algn="just" rtl="1">
              <a:lnSpc>
                <a:spcPct val="200000"/>
              </a:lnSpc>
            </a:pPr>
            <a:r>
              <a:rPr lang="ar-SA" sz="2800" dirty="0">
                <a:latin typeface="Alexandria" pitchFamily="2" charset="-78"/>
                <a:cs typeface="Alexandria" pitchFamily="2" charset="-78"/>
              </a:rPr>
              <a:t>إن البحث العلمي إذا أراد أن يحقق أهدافه في ظل الثورة المعرفية، فإنه ينبغي أن تتوافر فيه شروط تضمن جودته و</a:t>
            </a:r>
            <a:r>
              <a:rPr lang="ar-JO" sz="2800" dirty="0">
                <a:latin typeface="Alexandria" pitchFamily="2" charset="-78"/>
                <a:cs typeface="Alexandria" pitchFamily="2" charset="-78"/>
              </a:rPr>
              <a:t>ليتم</a:t>
            </a:r>
            <a:r>
              <a:rPr lang="ar-SA" sz="2800" dirty="0">
                <a:latin typeface="Alexandria" pitchFamily="2" charset="-78"/>
                <a:cs typeface="Alexandria" pitchFamily="2" charset="-78"/>
              </a:rPr>
              <a:t> الاستفادة منه، ونجمل هذه الشروط على النحو الآتي: </a:t>
            </a:r>
            <a:endParaRPr lang="en-US" sz="2800" dirty="0">
              <a:solidFill>
                <a:srgbClr val="00B0F0"/>
              </a:solidFill>
              <a:latin typeface="Alexandria" pitchFamily="2" charset="-78"/>
              <a:cs typeface="Alexandria" pitchFamily="2" charset="-78"/>
            </a:endParaRPr>
          </a:p>
          <a:p>
            <a:pPr algn="just" rtl="1">
              <a:lnSpc>
                <a:spcPct val="200000"/>
              </a:lnSpc>
            </a:pPr>
            <a:r>
              <a:rPr lang="ar-SA" sz="2800" b="1" dirty="0">
                <a:solidFill>
                  <a:srgbClr val="00B0F0"/>
                </a:solidFill>
                <a:latin typeface="Alexandria" pitchFamily="2" charset="-78"/>
                <a:cs typeface="Alexandria" pitchFamily="2" charset="-78"/>
              </a:rPr>
              <a:t>أولاً: الشروط الجوهرية</a:t>
            </a:r>
            <a:endParaRPr lang="en-US" sz="2800" b="1" dirty="0">
              <a:solidFill>
                <a:srgbClr val="00B0F0"/>
              </a:solidFill>
              <a:latin typeface="Alexandria" pitchFamily="2" charset="-78"/>
              <a:cs typeface="Alexandria" pitchFamily="2" charset="-78"/>
            </a:endParaRPr>
          </a:p>
          <a:p>
            <a:pPr algn="just" rtl="1">
              <a:lnSpc>
                <a:spcPct val="200000"/>
              </a:lnSpc>
            </a:pPr>
            <a:r>
              <a:rPr lang="ar-SA" sz="2800" b="1" dirty="0">
                <a:solidFill>
                  <a:srgbClr val="00B0F0"/>
                </a:solidFill>
                <a:latin typeface="Alexandria" pitchFamily="2" charset="-78"/>
                <a:cs typeface="Alexandria" pitchFamily="2" charset="-78"/>
              </a:rPr>
              <a:t>ثانياً: الشروط الشكلية </a:t>
            </a:r>
            <a:endParaRPr lang="en-US" sz="2800" dirty="0">
              <a:solidFill>
                <a:srgbClr val="00B0F0"/>
              </a:solidFill>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497D2AFF-8A98-3288-AAE0-F67C874AD56B}"/>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5811957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0E1597D-59B3-9CDB-29DD-585D2BAEA0B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399E4E4-7B03-1C08-D3CD-234641C05D9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3E4F983-34CF-84BD-3B19-50F1B1614F2D}"/>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322F2F"/>
                </a:solidFill>
                <a:latin typeface="Alexandria" pitchFamily="2" charset="-78"/>
                <a:ea typeface="Calibri"/>
                <a:cs typeface="Alexandria" pitchFamily="2" charset="-78"/>
                <a:sym typeface="Calibri"/>
              </a:rPr>
              <a:t>خصائص </a:t>
            </a:r>
            <a:r>
              <a:rPr lang="ar-SA" sz="3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683493" y="1668455"/>
            <a:ext cx="11262405" cy="4616648"/>
          </a:xfrm>
          <a:prstGeom prst="rect">
            <a:avLst/>
          </a:prstGeom>
          <a:noFill/>
        </p:spPr>
        <p:txBody>
          <a:bodyPr wrap="square" rtlCol="1">
            <a:spAutoFit/>
          </a:bodyPr>
          <a:lstStyle/>
          <a:p>
            <a:pPr algn="r" rtl="1">
              <a:lnSpc>
                <a:spcPct val="150000"/>
              </a:lnSpc>
            </a:pPr>
            <a:r>
              <a:rPr lang="ar-SA" sz="2750" b="1" dirty="0">
                <a:solidFill>
                  <a:srgbClr val="00B0F0"/>
                </a:solidFill>
                <a:latin typeface="Alexandria" pitchFamily="2" charset="-78"/>
                <a:cs typeface="Alexandria" pitchFamily="2" charset="-78"/>
              </a:rPr>
              <a:t>أولاً: الشروط </a:t>
            </a:r>
            <a:r>
              <a:rPr lang="ar-SA" sz="2750" b="1" dirty="0" smtClean="0">
                <a:solidFill>
                  <a:srgbClr val="00B0F0"/>
                </a:solidFill>
                <a:latin typeface="Alexandria" pitchFamily="2" charset="-78"/>
                <a:cs typeface="Alexandria" pitchFamily="2" charset="-78"/>
              </a:rPr>
              <a:t>الجوهرية</a:t>
            </a:r>
            <a:endParaRPr lang="en-US" sz="2750" dirty="0">
              <a:latin typeface="Alexandria" pitchFamily="2" charset="-78"/>
              <a:cs typeface="Alexandria" pitchFamily="2" charset="-78"/>
            </a:endParaRPr>
          </a:p>
          <a:p>
            <a:pPr marL="342900" lvl="0" indent="-342900" algn="r" rtl="1">
              <a:lnSpc>
                <a:spcPct val="150000"/>
              </a:lnSpc>
              <a:buFont typeface="+mj-lt"/>
              <a:buAutoNum type="arabicPeriod"/>
            </a:pPr>
            <a:r>
              <a:rPr lang="ar-SA" sz="2750" dirty="0">
                <a:latin typeface="Alexandria" pitchFamily="2" charset="-78"/>
                <a:cs typeface="Alexandria" pitchFamily="2" charset="-78"/>
              </a:rPr>
              <a:t>أن يكون البحث هادفاً. إذ لا يمكن أن نتخيل بحثاً علميا خاليا من هدف محدد.</a:t>
            </a:r>
            <a:endParaRPr lang="en-US" sz="2750" dirty="0">
              <a:latin typeface="Alexandria" pitchFamily="2" charset="-78"/>
              <a:cs typeface="Alexandria" pitchFamily="2" charset="-78"/>
            </a:endParaRPr>
          </a:p>
          <a:p>
            <a:pPr marL="342900" indent="-342900" algn="r" rtl="1">
              <a:lnSpc>
                <a:spcPct val="150000"/>
              </a:lnSpc>
              <a:buFont typeface="+mj-lt"/>
              <a:buAutoNum type="arabicPeriod"/>
            </a:pPr>
            <a:r>
              <a:rPr lang="ar-SA" sz="2750" dirty="0">
                <a:latin typeface="Alexandria" pitchFamily="2" charset="-78"/>
                <a:cs typeface="Alexandria" pitchFamily="2" charset="-78"/>
              </a:rPr>
              <a:t>أن يكون البحث موضوعيا. </a:t>
            </a:r>
            <a:endParaRPr lang="en-US" sz="2750" dirty="0">
              <a:latin typeface="Alexandria" pitchFamily="2" charset="-78"/>
              <a:cs typeface="Alexandria" pitchFamily="2" charset="-78"/>
            </a:endParaRPr>
          </a:p>
          <a:p>
            <a:pPr marL="342900" lvl="0" indent="-342900" algn="r" rtl="1">
              <a:lnSpc>
                <a:spcPct val="150000"/>
              </a:lnSpc>
              <a:buFont typeface="+mj-lt"/>
              <a:buAutoNum type="arabicPeriod"/>
            </a:pPr>
            <a:r>
              <a:rPr lang="ar-SA" sz="2750" dirty="0">
                <a:latin typeface="Alexandria" pitchFamily="2" charset="-78"/>
                <a:cs typeface="Alexandria" pitchFamily="2" charset="-78"/>
              </a:rPr>
              <a:t>أن يكون البحث قابلا للتعميم على أوسع نطاق ممكن</a:t>
            </a:r>
            <a:r>
              <a:rPr lang="ar-JO" sz="2750" dirty="0">
                <a:latin typeface="Alexandria" pitchFamily="2" charset="-78"/>
                <a:cs typeface="Alexandria" pitchFamily="2" charset="-78"/>
              </a:rPr>
              <a:t>.</a:t>
            </a:r>
            <a:endParaRPr lang="en-US" sz="2750" dirty="0">
              <a:latin typeface="Alexandria" pitchFamily="2" charset="-78"/>
              <a:cs typeface="Alexandria" pitchFamily="2" charset="-78"/>
            </a:endParaRPr>
          </a:p>
          <a:p>
            <a:pPr marL="342900" lvl="0" indent="-342900" algn="r" rtl="1">
              <a:lnSpc>
                <a:spcPct val="150000"/>
              </a:lnSpc>
              <a:buFont typeface="+mj-lt"/>
              <a:buAutoNum type="arabicPeriod"/>
            </a:pPr>
            <a:r>
              <a:rPr lang="ar-SA" sz="2750" dirty="0">
                <a:latin typeface="Alexandria" pitchFamily="2" charset="-78"/>
                <a:cs typeface="Alexandria" pitchFamily="2" charset="-78"/>
              </a:rPr>
              <a:t>أن يكون البحث قابلا للتكرار</a:t>
            </a:r>
            <a:r>
              <a:rPr lang="ar-JO" sz="2750" dirty="0">
                <a:latin typeface="Alexandria" pitchFamily="2" charset="-78"/>
                <a:cs typeface="Alexandria" pitchFamily="2" charset="-78"/>
              </a:rPr>
              <a:t>.</a:t>
            </a:r>
            <a:endParaRPr lang="en-US" sz="2750" dirty="0">
              <a:latin typeface="Alexandria" pitchFamily="2" charset="-78"/>
              <a:cs typeface="Alexandria" pitchFamily="2" charset="-78"/>
            </a:endParaRPr>
          </a:p>
          <a:p>
            <a:pPr marL="342900" lvl="0" indent="-342900" algn="r" rtl="1">
              <a:lnSpc>
                <a:spcPct val="150000"/>
              </a:lnSpc>
              <a:buFont typeface="+mj-lt"/>
              <a:buAutoNum type="arabicPeriod"/>
            </a:pPr>
            <a:r>
              <a:rPr lang="ar-SA" sz="2750" dirty="0">
                <a:latin typeface="Alexandria" pitchFamily="2" charset="-78"/>
                <a:cs typeface="Alexandria" pitchFamily="2" charset="-78"/>
              </a:rPr>
              <a:t>أن يكون البحث قوياً من الناحية النظرية والعلمية</a:t>
            </a:r>
            <a:r>
              <a:rPr lang="ar-JO" sz="2750" dirty="0">
                <a:latin typeface="Alexandria" pitchFamily="2" charset="-78"/>
                <a:cs typeface="Alexandria" pitchFamily="2" charset="-78"/>
              </a:rPr>
              <a:t>.</a:t>
            </a:r>
            <a:r>
              <a:rPr lang="ar-SA" sz="2750" dirty="0">
                <a:latin typeface="Alexandria" pitchFamily="2" charset="-78"/>
                <a:cs typeface="Alexandria" pitchFamily="2" charset="-78"/>
              </a:rPr>
              <a:t> </a:t>
            </a:r>
            <a:endParaRPr lang="en-US" sz="2750" dirty="0">
              <a:latin typeface="Alexandria" pitchFamily="2" charset="-78"/>
              <a:cs typeface="Alexandria" pitchFamily="2" charset="-78"/>
            </a:endParaRPr>
          </a:p>
          <a:p>
            <a:pPr marL="342900" lvl="0" indent="-342900" algn="r" rtl="1">
              <a:lnSpc>
                <a:spcPct val="150000"/>
              </a:lnSpc>
              <a:buFont typeface="+mj-lt"/>
              <a:buAutoNum type="arabicPeriod"/>
            </a:pPr>
            <a:r>
              <a:rPr lang="ar-SA" sz="2750" dirty="0">
                <a:latin typeface="Alexandria" pitchFamily="2" charset="-78"/>
                <a:cs typeface="Alexandria" pitchFamily="2" charset="-78"/>
              </a:rPr>
              <a:t>أن يكون البحث متوازنا من حيث الفوائد المرجوة منه، مقابل الكلفة التي ستنفق عليه. </a:t>
            </a:r>
            <a:endParaRPr lang="en-US" sz="275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9D35C282-7743-4802-122E-A77E9C260E5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9764856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9F3B7D4-9F7C-BF9B-19AC-AA0A89D6E73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36C5184-8938-743F-FCC1-1621C881945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C614BB5-9E8C-8F17-C198-D0855C00C351}"/>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322F2F"/>
                </a:solidFill>
                <a:latin typeface="Alexandria" pitchFamily="2" charset="-78"/>
                <a:ea typeface="Calibri"/>
                <a:cs typeface="Alexandria" pitchFamily="2" charset="-78"/>
                <a:sym typeface="Calibri"/>
              </a:rPr>
              <a:t>خصائص </a:t>
            </a:r>
            <a:r>
              <a:rPr lang="ar-SA" sz="3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3477792" y="2233987"/>
            <a:ext cx="8138160" cy="3250313"/>
          </a:xfrm>
          <a:prstGeom prst="rect">
            <a:avLst/>
          </a:prstGeom>
          <a:noFill/>
        </p:spPr>
        <p:txBody>
          <a:bodyPr wrap="square" rtlCol="1">
            <a:spAutoFit/>
          </a:bodyPr>
          <a:lstStyle/>
          <a:p>
            <a:pPr algn="r" rtl="1">
              <a:lnSpc>
                <a:spcPct val="150000"/>
              </a:lnSpc>
            </a:pPr>
            <a:r>
              <a:rPr lang="ar-SA" sz="2800" b="1" dirty="0">
                <a:solidFill>
                  <a:srgbClr val="00B0F0"/>
                </a:solidFill>
                <a:latin typeface="Alexandria" pitchFamily="2" charset="-78"/>
                <a:cs typeface="Alexandria" pitchFamily="2" charset="-78"/>
              </a:rPr>
              <a:t>ثانياً: الشروط الشكلية </a:t>
            </a:r>
            <a:endParaRPr lang="en-US" sz="2800" b="1" dirty="0">
              <a:solidFill>
                <a:srgbClr val="00B0F0"/>
              </a:solidFill>
              <a:latin typeface="Alexandria" pitchFamily="2" charset="-78"/>
              <a:cs typeface="Alexandria" pitchFamily="2" charset="-78"/>
            </a:endParaRPr>
          </a:p>
          <a:p>
            <a:pPr algn="r" rtl="1">
              <a:lnSpc>
                <a:spcPct val="150000"/>
              </a:lnSpc>
            </a:pPr>
            <a:endParaRPr lang="ar-SA" sz="2800" b="1"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800" dirty="0">
                <a:latin typeface="Alexandria" pitchFamily="2" charset="-78"/>
                <a:cs typeface="Alexandria" pitchFamily="2" charset="-78"/>
              </a:rPr>
              <a:t>الالتزام بالخطوات العلمية المتعارف عليها</a:t>
            </a:r>
            <a:r>
              <a:rPr lang="ar-JO" sz="2800" dirty="0">
                <a:latin typeface="Alexandria" pitchFamily="2" charset="-78"/>
                <a:cs typeface="Alexandria" pitchFamily="2" charset="-78"/>
              </a:rPr>
              <a:t>.</a:t>
            </a:r>
            <a:endParaRPr lang="en-US" sz="2800"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800" dirty="0">
                <a:latin typeface="Alexandria" pitchFamily="2" charset="-78"/>
                <a:cs typeface="Alexandria" pitchFamily="2" charset="-78"/>
              </a:rPr>
              <a:t>أن يكتب البحث بلغة سليمة، إملائيا ونحويا وصرفيا، ومفهومة</a:t>
            </a:r>
            <a:r>
              <a:rPr lang="ar-JO" sz="2800" dirty="0">
                <a:latin typeface="Alexandria" pitchFamily="2" charset="-78"/>
                <a:cs typeface="Alexandria" pitchFamily="2" charset="-78"/>
              </a:rPr>
              <a:t>.</a:t>
            </a:r>
            <a:endParaRPr lang="en-US" sz="2800"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800" dirty="0">
                <a:latin typeface="Alexandria" pitchFamily="2" charset="-78"/>
                <a:cs typeface="Alexandria" pitchFamily="2" charset="-78"/>
              </a:rPr>
              <a:t>عنوان البحث الشامل والواضح.</a:t>
            </a:r>
            <a:endParaRPr lang="en-US" sz="28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3CD17AC8-0785-C44D-2D0D-648408974855}"/>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7022868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8471881-3D2E-0125-DFCC-8FD1915E116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280BFD1-AFDF-D3B0-E1F3-4D0DDE2A56A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126B96B-37DB-43F2-3894-6B0C2499C959}"/>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322F2F"/>
                </a:solidFill>
                <a:latin typeface="Alexandria" pitchFamily="2" charset="-78"/>
                <a:ea typeface="Calibri"/>
                <a:cs typeface="Alexandria" pitchFamily="2" charset="-78"/>
                <a:sym typeface="Calibri"/>
              </a:rPr>
              <a:t>خصائص </a:t>
            </a:r>
            <a:r>
              <a:rPr lang="ar-SA" sz="3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1958110" y="1954906"/>
            <a:ext cx="9862562" cy="4031873"/>
          </a:xfrm>
          <a:prstGeom prst="rect">
            <a:avLst/>
          </a:prstGeom>
          <a:noFill/>
        </p:spPr>
        <p:txBody>
          <a:bodyPr wrap="square" rtlCol="1">
            <a:spAutoFit/>
          </a:bodyPr>
          <a:lstStyle/>
          <a:p>
            <a:pPr algn="r" rtl="1"/>
            <a:r>
              <a:rPr lang="ar-SA" sz="3200" b="1" dirty="0">
                <a:solidFill>
                  <a:srgbClr val="00B0F0"/>
                </a:solidFill>
                <a:latin typeface="Alexandria" pitchFamily="2" charset="-78"/>
                <a:cs typeface="Alexandria" pitchFamily="2" charset="-78"/>
              </a:rPr>
              <a:t>أيضا من الخصائص التي يمكن ذكرها </a:t>
            </a:r>
            <a:r>
              <a:rPr lang="ar-JO" sz="3200" b="1" dirty="0">
                <a:solidFill>
                  <a:srgbClr val="00B0F0"/>
                </a:solidFill>
                <a:latin typeface="Alexandria" pitchFamily="2" charset="-78"/>
                <a:cs typeface="Alexandria" pitchFamily="2" charset="-78"/>
              </a:rPr>
              <a:t>:</a:t>
            </a:r>
            <a:r>
              <a:rPr lang="en-US" sz="3200" dirty="0">
                <a:solidFill>
                  <a:srgbClr val="00B0F0"/>
                </a:solidFill>
                <a:latin typeface="Alexandria" pitchFamily="2" charset="-78"/>
                <a:cs typeface="Alexandria" pitchFamily="2" charset="-78"/>
              </a:rPr>
              <a:t> </a:t>
            </a:r>
            <a:endParaRPr lang="en-US" sz="32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3200" dirty="0">
                <a:latin typeface="Alexandria" pitchFamily="2" charset="-78"/>
                <a:cs typeface="Alexandria" pitchFamily="2" charset="-78"/>
              </a:rPr>
              <a:t>الموضوعية </a:t>
            </a:r>
            <a:endParaRPr lang="ar-JO" sz="32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3200" dirty="0">
                <a:latin typeface="Alexandria" pitchFamily="2" charset="-78"/>
                <a:cs typeface="Alexandria" pitchFamily="2" charset="-78"/>
              </a:rPr>
              <a:t>الشمولية </a:t>
            </a:r>
            <a:endParaRPr lang="ar-JO" sz="32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3200" dirty="0">
                <a:latin typeface="Alexandria" pitchFamily="2" charset="-78"/>
                <a:cs typeface="Alexandria" pitchFamily="2" charset="-78"/>
              </a:rPr>
              <a:t> الأسلوب العلمي </a:t>
            </a:r>
            <a:endParaRPr lang="ar-JO" sz="32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3200" dirty="0" err="1">
                <a:latin typeface="Alexandria" pitchFamily="2" charset="-78"/>
                <a:cs typeface="Alexandria" pitchFamily="2" charset="-78"/>
              </a:rPr>
              <a:t>التنب</a:t>
            </a:r>
            <a:r>
              <a:rPr lang="ar-JO" sz="3200" dirty="0">
                <a:latin typeface="Alexandria" pitchFamily="2" charset="-78"/>
                <a:cs typeface="Alexandria" pitchFamily="2" charset="-78"/>
              </a:rPr>
              <a:t>ؤ</a:t>
            </a:r>
            <a:r>
              <a:rPr lang="ar-SA" sz="3200" dirty="0">
                <a:latin typeface="Alexandria" pitchFamily="2" charset="-78"/>
                <a:cs typeface="Alexandria" pitchFamily="2" charset="-78"/>
              </a:rPr>
              <a:t> </a:t>
            </a:r>
            <a:endParaRPr lang="en-US" sz="32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3200" dirty="0">
                <a:latin typeface="Alexandria" pitchFamily="2" charset="-78"/>
                <a:cs typeface="Alexandria" pitchFamily="2" charset="-78"/>
              </a:rPr>
              <a:t> المصداقية والموثوقة</a:t>
            </a:r>
            <a:endParaRPr lang="en-US" sz="3200" dirty="0">
              <a:latin typeface="Alexandria" pitchFamily="2" charset="-78"/>
              <a:cs typeface="Alexandria" pitchFamily="2" charset="-78"/>
            </a:endParaRPr>
          </a:p>
          <a:p>
            <a:pPr marL="342900" lvl="0" indent="-342900" algn="r" rtl="1">
              <a:buFont typeface="Wingdings" panose="05000000000000000000" pitchFamily="2" charset="2"/>
              <a:buChar char="Ø"/>
            </a:pPr>
            <a:r>
              <a:rPr lang="ar-SA" sz="3200" dirty="0">
                <a:latin typeface="Alexandria" pitchFamily="2" charset="-78"/>
                <a:cs typeface="Alexandria" pitchFamily="2" charset="-78"/>
              </a:rPr>
              <a:t>الدقة في تحديد الأبعاد المكانية والزمانية </a:t>
            </a:r>
            <a:r>
              <a:rPr lang="en-US" sz="3200" dirty="0">
                <a:latin typeface="Alexandria" pitchFamily="2" charset="-78"/>
                <a:cs typeface="Alexandria" pitchFamily="2" charset="-78"/>
              </a:rPr>
              <a:t> </a:t>
            </a:r>
          </a:p>
          <a:p>
            <a:pPr marL="342900" lvl="0" indent="-342900" algn="r" rtl="1">
              <a:buFont typeface="Wingdings" panose="05000000000000000000" pitchFamily="2" charset="2"/>
              <a:buChar char="Ø"/>
            </a:pPr>
            <a:r>
              <a:rPr lang="ar-SA" sz="3200" dirty="0">
                <a:latin typeface="Alexandria" pitchFamily="2" charset="-78"/>
                <a:cs typeface="Alexandria" pitchFamily="2" charset="-78"/>
              </a:rPr>
              <a:t>دقة النتائج وإمكانية التحقق والإثبات منها  </a:t>
            </a:r>
            <a:endParaRPr lang="en-US" sz="32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D0DDA422-F740-6F70-4C43-9B1876D5CBC2}"/>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6486525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9E943159-E7E8-5C0E-5DF8-295E887D3797}"/>
              </a:ext>
            </a:extLst>
          </p:cNvPr>
          <p:cNvGrpSpPr/>
          <p:nvPr/>
        </p:nvGrpSpPr>
        <p:grpSpPr>
          <a:xfrm>
            <a:off x="2500125" y="131528"/>
            <a:ext cx="6858000" cy="6789760"/>
            <a:chOff x="2947984" y="425938"/>
            <a:chExt cx="6181725" cy="6120215"/>
          </a:xfrm>
        </p:grpSpPr>
        <p:pic>
          <p:nvPicPr>
            <p:cNvPr id="13" name="Graphic 12">
              <a:extLst>
                <a:ext uri="{FF2B5EF4-FFF2-40B4-BE49-F238E27FC236}">
                  <a16:creationId xmlns:a16="http://schemas.microsoft.com/office/drawing/2014/main" id="{4D6FBF63-64A7-C6D8-5146-E8FD1EB7251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947984" y="425938"/>
              <a:ext cx="6181725" cy="6120215"/>
            </a:xfrm>
            <a:prstGeom prst="rect">
              <a:avLst/>
            </a:prstGeom>
          </p:spPr>
        </p:pic>
        <p:sp>
          <p:nvSpPr>
            <p:cNvPr id="15" name="TextBox 14">
              <a:extLst>
                <a:ext uri="{FF2B5EF4-FFF2-40B4-BE49-F238E27FC236}">
                  <a16:creationId xmlns:a16="http://schemas.microsoft.com/office/drawing/2014/main" id="{D2F6959B-0A57-20DC-C1E4-8FED21C6DAFA}"/>
                </a:ext>
              </a:extLst>
            </p:cNvPr>
            <p:cNvSpPr txBox="1"/>
            <p:nvPr/>
          </p:nvSpPr>
          <p:spPr>
            <a:xfrm>
              <a:off x="4814408" y="3264105"/>
              <a:ext cx="2448878" cy="443883"/>
            </a:xfrm>
            <a:prstGeom prst="rect">
              <a:avLst/>
            </a:prstGeom>
            <a:noFill/>
          </p:spPr>
          <p:txBody>
            <a:bodyPr wrap="square">
              <a:spAutoFit/>
            </a:bodyPr>
            <a:lstStyle/>
            <a:p>
              <a:pPr algn="ctr"/>
              <a:r>
                <a:rPr lang="ar-JO" sz="2600" b="1" dirty="0">
                  <a:solidFill>
                    <a:srgbClr val="00B0F0"/>
                  </a:solidFill>
                  <a:cs typeface="Alexandria" pitchFamily="2" charset="-78"/>
                </a:rPr>
                <a:t>البحث العلمي</a:t>
              </a:r>
            </a:p>
          </p:txBody>
        </p:sp>
        <p:sp>
          <p:nvSpPr>
            <p:cNvPr id="8" name="TextBox 7">
              <a:extLst>
                <a:ext uri="{FF2B5EF4-FFF2-40B4-BE49-F238E27FC236}">
                  <a16:creationId xmlns:a16="http://schemas.microsoft.com/office/drawing/2014/main" id="{035CF73B-EDD2-F9CD-AB00-6E15B7D1309C}"/>
                </a:ext>
              </a:extLst>
            </p:cNvPr>
            <p:cNvSpPr txBox="1"/>
            <p:nvPr/>
          </p:nvSpPr>
          <p:spPr>
            <a:xfrm>
              <a:off x="7093421" y="1653446"/>
              <a:ext cx="910595" cy="804537"/>
            </a:xfrm>
            <a:prstGeom prst="rect">
              <a:avLst/>
            </a:prstGeom>
            <a:noFill/>
          </p:spPr>
          <p:txBody>
            <a:bodyPr wrap="none" rtlCol="0">
              <a:spAutoFit/>
            </a:bodyPr>
            <a:lstStyle/>
            <a:p>
              <a:pPr algn="ctr"/>
              <a:r>
                <a:rPr lang="ar-EG" sz="2600" b="0" i="0" dirty="0">
                  <a:solidFill>
                    <a:srgbClr val="322F2F"/>
                  </a:solidFill>
                  <a:effectLst/>
                  <a:latin typeface="Alexandria" pitchFamily="2" charset="-78"/>
                  <a:cs typeface="Alexandria" pitchFamily="2" charset="-78"/>
                </a:rPr>
                <a:t>جمع</a:t>
              </a:r>
              <a:endParaRPr lang="en-US" sz="2600" b="0" i="0" dirty="0">
                <a:solidFill>
                  <a:srgbClr val="322F2F"/>
                </a:solidFill>
                <a:effectLst/>
                <a:latin typeface="Alexandria" pitchFamily="2" charset="-78"/>
                <a:cs typeface="Alexandria" pitchFamily="2" charset="-78"/>
              </a:endParaRPr>
            </a:p>
            <a:p>
              <a:pPr algn="ctr"/>
              <a:r>
                <a:rPr lang="ar-EG" sz="2600" b="0" i="0" dirty="0">
                  <a:solidFill>
                    <a:srgbClr val="322F2F"/>
                  </a:solidFill>
                  <a:effectLst/>
                  <a:latin typeface="Alexandria" pitchFamily="2" charset="-78"/>
                  <a:cs typeface="Alexandria" pitchFamily="2" charset="-78"/>
                </a:rPr>
                <a:t> المعلومات</a:t>
              </a:r>
              <a:endParaRPr lang="en-US" sz="2600" dirty="0">
                <a:solidFill>
                  <a:srgbClr val="322F2F"/>
                </a:solidFill>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521B7F4C-3D43-5101-E27E-558E3E86B6FA}"/>
                </a:ext>
              </a:extLst>
            </p:cNvPr>
            <p:cNvSpPr txBox="1"/>
            <p:nvPr/>
          </p:nvSpPr>
          <p:spPr>
            <a:xfrm>
              <a:off x="7704859" y="3244329"/>
              <a:ext cx="747318" cy="443883"/>
            </a:xfrm>
            <a:prstGeom prst="rect">
              <a:avLst/>
            </a:prstGeom>
            <a:noFill/>
          </p:spPr>
          <p:txBody>
            <a:bodyPr wrap="none" rtlCol="0">
              <a:spAutoFit/>
            </a:bodyPr>
            <a:lstStyle/>
            <a:p>
              <a:pPr algn="ctr"/>
              <a:r>
                <a:rPr lang="ar-EG" sz="2600" b="0" i="0" dirty="0">
                  <a:solidFill>
                    <a:srgbClr val="322F2F"/>
                  </a:solidFill>
                  <a:effectLst/>
                  <a:latin typeface="Alexandria" pitchFamily="2" charset="-78"/>
                  <a:cs typeface="Alexandria" pitchFamily="2" charset="-78"/>
                </a:rPr>
                <a:t>الموضوعية</a:t>
              </a:r>
              <a:endParaRPr lang="en-US" sz="2600" dirty="0">
                <a:solidFill>
                  <a:srgbClr val="322F2F"/>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7946F267-5A90-A4C9-D96C-04EB8DBB5F65}"/>
                </a:ext>
              </a:extLst>
            </p:cNvPr>
            <p:cNvSpPr txBox="1"/>
            <p:nvPr/>
          </p:nvSpPr>
          <p:spPr>
            <a:xfrm>
              <a:off x="7207173" y="4560416"/>
              <a:ext cx="542138" cy="804537"/>
            </a:xfrm>
            <a:prstGeom prst="rect">
              <a:avLst/>
            </a:prstGeom>
            <a:noFill/>
          </p:spPr>
          <p:txBody>
            <a:bodyPr wrap="none" rtlCol="0">
              <a:spAutoFit/>
            </a:bodyPr>
            <a:lstStyle/>
            <a:p>
              <a:pPr algn="ctr"/>
              <a:r>
                <a:rPr lang="ar-EG" sz="2600" b="0" i="0" dirty="0">
                  <a:solidFill>
                    <a:srgbClr val="322F2F"/>
                  </a:solidFill>
                  <a:effectLst/>
                  <a:latin typeface="Alexandria" pitchFamily="2" charset="-78"/>
                  <a:cs typeface="Alexandria" pitchFamily="2" charset="-78"/>
                </a:rPr>
                <a:t>الخطة </a:t>
              </a:r>
              <a:endParaRPr lang="en-US" sz="2600" b="0" i="0" dirty="0">
                <a:solidFill>
                  <a:srgbClr val="322F2F"/>
                </a:solidFill>
                <a:effectLst/>
                <a:latin typeface="Alexandria" pitchFamily="2" charset="-78"/>
                <a:cs typeface="Alexandria" pitchFamily="2" charset="-78"/>
              </a:endParaRPr>
            </a:p>
            <a:p>
              <a:pPr algn="ctr"/>
              <a:r>
                <a:rPr lang="ar-EG" sz="2600" b="0" i="0" dirty="0">
                  <a:solidFill>
                    <a:srgbClr val="322F2F"/>
                  </a:solidFill>
                  <a:effectLst/>
                  <a:latin typeface="Alexandria" pitchFamily="2" charset="-78"/>
                  <a:cs typeface="Alexandria" pitchFamily="2" charset="-78"/>
                </a:rPr>
                <a:t>بعناية</a:t>
              </a:r>
              <a:endParaRPr lang="en-US" sz="2600" dirty="0">
                <a:solidFill>
                  <a:srgbClr val="322F2F"/>
                </a:solidFill>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1839FC7D-4A88-2015-A629-026B4F948028}"/>
                </a:ext>
              </a:extLst>
            </p:cNvPr>
            <p:cNvSpPr txBox="1"/>
            <p:nvPr/>
          </p:nvSpPr>
          <p:spPr>
            <a:xfrm>
              <a:off x="5716615" y="5161679"/>
              <a:ext cx="663512" cy="804537"/>
            </a:xfrm>
            <a:prstGeom prst="rect">
              <a:avLst/>
            </a:prstGeom>
            <a:noFill/>
          </p:spPr>
          <p:txBody>
            <a:bodyPr wrap="none" rtlCol="0">
              <a:spAutoFit/>
            </a:bodyPr>
            <a:lstStyle/>
            <a:p>
              <a:pPr algn="ctr"/>
              <a:r>
                <a:rPr lang="ar-EG" sz="2600" b="0" i="0" dirty="0">
                  <a:solidFill>
                    <a:srgbClr val="322F2F"/>
                  </a:solidFill>
                  <a:effectLst/>
                  <a:latin typeface="Alexandria" pitchFamily="2" charset="-78"/>
                  <a:cs typeface="Alexandria" pitchFamily="2" charset="-78"/>
                </a:rPr>
                <a:t>الصبر </a:t>
              </a:r>
              <a:endParaRPr lang="en-US" sz="2600" b="0" i="0" dirty="0">
                <a:solidFill>
                  <a:srgbClr val="322F2F"/>
                </a:solidFill>
                <a:effectLst/>
                <a:latin typeface="Alexandria" pitchFamily="2" charset="-78"/>
                <a:cs typeface="Alexandria" pitchFamily="2" charset="-78"/>
              </a:endParaRPr>
            </a:p>
            <a:p>
              <a:pPr algn="ctr"/>
              <a:r>
                <a:rPr lang="ar-EG" sz="2600" b="0" i="0" dirty="0">
                  <a:solidFill>
                    <a:srgbClr val="322F2F"/>
                  </a:solidFill>
                  <a:effectLst/>
                  <a:latin typeface="Alexandria" pitchFamily="2" charset="-78"/>
                  <a:cs typeface="Alexandria" pitchFamily="2" charset="-78"/>
                </a:rPr>
                <a:t>والمثابرة</a:t>
              </a:r>
              <a:endParaRPr lang="en-US" sz="2600" dirty="0">
                <a:solidFill>
                  <a:srgbClr val="322F2F"/>
                </a:solidFill>
                <a:latin typeface="Alexandria" pitchFamily="2" charset="-78"/>
                <a:cs typeface="Alexandria" pitchFamily="2" charset="-78"/>
              </a:endParaRPr>
            </a:p>
          </p:txBody>
        </p:sp>
        <p:sp>
          <p:nvSpPr>
            <p:cNvPr id="22" name="TextBox 21">
              <a:extLst>
                <a:ext uri="{FF2B5EF4-FFF2-40B4-BE49-F238E27FC236}">
                  <a16:creationId xmlns:a16="http://schemas.microsoft.com/office/drawing/2014/main" id="{302A4817-0772-BB08-B7EB-B66C02543980}"/>
                </a:ext>
              </a:extLst>
            </p:cNvPr>
            <p:cNvSpPr txBox="1"/>
            <p:nvPr/>
          </p:nvSpPr>
          <p:spPr>
            <a:xfrm>
              <a:off x="4227078" y="4550754"/>
              <a:ext cx="672182" cy="804537"/>
            </a:xfrm>
            <a:prstGeom prst="rect">
              <a:avLst/>
            </a:prstGeom>
            <a:noFill/>
          </p:spPr>
          <p:txBody>
            <a:bodyPr wrap="none" rtlCol="0">
              <a:spAutoFit/>
            </a:bodyPr>
            <a:lstStyle/>
            <a:p>
              <a:pPr algn="ctr"/>
              <a:r>
                <a:rPr lang="ar-EG" sz="2600" b="0" i="0" dirty="0">
                  <a:solidFill>
                    <a:srgbClr val="322F2F"/>
                  </a:solidFill>
                  <a:effectLst/>
                  <a:latin typeface="Alexandria" pitchFamily="2" charset="-78"/>
                  <a:cs typeface="Alexandria" pitchFamily="2" charset="-78"/>
                </a:rPr>
                <a:t>تحديد</a:t>
              </a:r>
              <a:endParaRPr lang="en-US" sz="2600" b="0" i="0" dirty="0">
                <a:solidFill>
                  <a:srgbClr val="322F2F"/>
                </a:solidFill>
                <a:effectLst/>
                <a:latin typeface="Alexandria" pitchFamily="2" charset="-78"/>
                <a:cs typeface="Alexandria" pitchFamily="2" charset="-78"/>
              </a:endParaRPr>
            </a:p>
            <a:p>
              <a:pPr algn="ctr"/>
              <a:r>
                <a:rPr lang="ar-EG" sz="2600" b="0" i="0" dirty="0">
                  <a:solidFill>
                    <a:srgbClr val="322F2F"/>
                  </a:solidFill>
                  <a:effectLst/>
                  <a:latin typeface="Alexandria" pitchFamily="2" charset="-78"/>
                  <a:cs typeface="Alexandria" pitchFamily="2" charset="-78"/>
                </a:rPr>
                <a:t> المفاهيم</a:t>
              </a:r>
              <a:endParaRPr lang="en-US" sz="2600" dirty="0">
                <a:solidFill>
                  <a:srgbClr val="322F2F"/>
                </a:solidFill>
                <a:latin typeface="Alexandria" pitchFamily="2" charset="-78"/>
                <a:cs typeface="Alexandria" pitchFamily="2" charset="-78"/>
              </a:endParaRPr>
            </a:p>
          </p:txBody>
        </p:sp>
        <p:sp>
          <p:nvSpPr>
            <p:cNvPr id="24" name="TextBox 23">
              <a:extLst>
                <a:ext uri="{FF2B5EF4-FFF2-40B4-BE49-F238E27FC236}">
                  <a16:creationId xmlns:a16="http://schemas.microsoft.com/office/drawing/2014/main" id="{ECCCCA15-CB54-3044-C136-773F35BF7A0D}"/>
                </a:ext>
              </a:extLst>
            </p:cNvPr>
            <p:cNvSpPr txBox="1"/>
            <p:nvPr/>
          </p:nvSpPr>
          <p:spPr>
            <a:xfrm>
              <a:off x="3613494" y="3136609"/>
              <a:ext cx="706859" cy="804537"/>
            </a:xfrm>
            <a:prstGeom prst="rect">
              <a:avLst/>
            </a:prstGeom>
            <a:noFill/>
          </p:spPr>
          <p:txBody>
            <a:bodyPr wrap="none" rtlCol="0">
              <a:spAutoFit/>
            </a:bodyPr>
            <a:lstStyle/>
            <a:p>
              <a:pPr algn="ctr"/>
              <a:r>
                <a:rPr lang="ar-EG" sz="2600" b="0" i="0" dirty="0">
                  <a:solidFill>
                    <a:srgbClr val="322F2F"/>
                  </a:solidFill>
                  <a:effectLst/>
                  <a:latin typeface="Alexandria" pitchFamily="2" charset="-78"/>
                  <a:cs typeface="Alexandria" pitchFamily="2" charset="-78"/>
                </a:rPr>
                <a:t>ادبيات</a:t>
              </a:r>
              <a:endParaRPr lang="en-US" sz="2600" b="0" i="0" dirty="0">
                <a:solidFill>
                  <a:srgbClr val="322F2F"/>
                </a:solidFill>
                <a:effectLst/>
                <a:latin typeface="Alexandria" pitchFamily="2" charset="-78"/>
                <a:cs typeface="Alexandria" pitchFamily="2" charset="-78"/>
              </a:endParaRPr>
            </a:p>
            <a:p>
              <a:pPr algn="ctr"/>
              <a:r>
                <a:rPr lang="ar-EG" sz="2600" b="0" i="0" dirty="0">
                  <a:solidFill>
                    <a:srgbClr val="322F2F"/>
                  </a:solidFill>
                  <a:effectLst/>
                  <a:latin typeface="Alexandria" pitchFamily="2" charset="-78"/>
                  <a:cs typeface="Alexandria" pitchFamily="2" charset="-78"/>
                </a:rPr>
                <a:t> البحث</a:t>
              </a:r>
              <a:endParaRPr lang="en-US" sz="2600" dirty="0">
                <a:solidFill>
                  <a:srgbClr val="322F2F"/>
                </a:solidFill>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A192BCAE-F710-4F13-F797-CE1830D67265}"/>
                </a:ext>
              </a:extLst>
            </p:cNvPr>
            <p:cNvSpPr txBox="1"/>
            <p:nvPr/>
          </p:nvSpPr>
          <p:spPr>
            <a:xfrm>
              <a:off x="4261340" y="1722464"/>
              <a:ext cx="563812" cy="804537"/>
            </a:xfrm>
            <a:prstGeom prst="rect">
              <a:avLst/>
            </a:prstGeom>
            <a:noFill/>
          </p:spPr>
          <p:txBody>
            <a:bodyPr wrap="none" rtlCol="0">
              <a:spAutoFit/>
            </a:bodyPr>
            <a:lstStyle/>
            <a:p>
              <a:pPr algn="ctr"/>
              <a:r>
                <a:rPr lang="ar-EG" sz="2600" b="0" i="0" dirty="0">
                  <a:solidFill>
                    <a:srgbClr val="322F2F"/>
                  </a:solidFill>
                  <a:effectLst/>
                  <a:latin typeface="Alexandria" pitchFamily="2" charset="-78"/>
                  <a:cs typeface="Alexandria" pitchFamily="2" charset="-78"/>
                </a:rPr>
                <a:t>معرفة </a:t>
              </a:r>
              <a:endParaRPr lang="en-US" sz="2600" b="0" i="0" dirty="0">
                <a:solidFill>
                  <a:srgbClr val="322F2F"/>
                </a:solidFill>
                <a:effectLst/>
                <a:latin typeface="Alexandria" pitchFamily="2" charset="-78"/>
                <a:cs typeface="Alexandria" pitchFamily="2" charset="-78"/>
              </a:endParaRPr>
            </a:p>
            <a:p>
              <a:pPr algn="ctr"/>
              <a:r>
                <a:rPr lang="ar-EG" sz="2600" b="0" i="0" dirty="0">
                  <a:solidFill>
                    <a:srgbClr val="322F2F"/>
                  </a:solidFill>
                  <a:effectLst/>
                  <a:latin typeface="Alexandria" pitchFamily="2" charset="-78"/>
                  <a:cs typeface="Alexandria" pitchFamily="2" charset="-78"/>
                </a:rPr>
                <a:t>جديدة</a:t>
              </a:r>
              <a:endParaRPr lang="en-US" sz="2600" dirty="0">
                <a:solidFill>
                  <a:srgbClr val="322F2F"/>
                </a:solidFill>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A668FA6F-22E9-FBD6-20D5-99ECDAD2FFF7}"/>
                </a:ext>
              </a:extLst>
            </p:cNvPr>
            <p:cNvSpPr txBox="1"/>
            <p:nvPr/>
          </p:nvSpPr>
          <p:spPr>
            <a:xfrm>
              <a:off x="5744068" y="1068671"/>
              <a:ext cx="608604" cy="804537"/>
            </a:xfrm>
            <a:prstGeom prst="rect">
              <a:avLst/>
            </a:prstGeom>
            <a:noFill/>
          </p:spPr>
          <p:txBody>
            <a:bodyPr wrap="none" rtlCol="0">
              <a:spAutoFit/>
            </a:bodyPr>
            <a:lstStyle/>
            <a:p>
              <a:pPr algn="ctr"/>
              <a:r>
                <a:rPr lang="ar-EG" sz="2600" b="0" i="0" dirty="0">
                  <a:solidFill>
                    <a:srgbClr val="322F2F"/>
                  </a:solidFill>
                  <a:effectLst/>
                  <a:latin typeface="Alexandria" pitchFamily="2" charset="-78"/>
                  <a:cs typeface="Alexandria" pitchFamily="2" charset="-78"/>
                </a:rPr>
                <a:t>حل </a:t>
              </a:r>
              <a:endParaRPr lang="en-US" sz="2600" b="0" i="0" dirty="0">
                <a:solidFill>
                  <a:srgbClr val="322F2F"/>
                </a:solidFill>
                <a:effectLst/>
                <a:latin typeface="Alexandria" pitchFamily="2" charset="-78"/>
                <a:cs typeface="Alexandria" pitchFamily="2" charset="-78"/>
              </a:endParaRPr>
            </a:p>
            <a:p>
              <a:pPr algn="ctr"/>
              <a:r>
                <a:rPr lang="ar-EG" sz="2600" b="0" i="0" dirty="0">
                  <a:solidFill>
                    <a:srgbClr val="322F2F"/>
                  </a:solidFill>
                  <a:effectLst/>
                  <a:latin typeface="Alexandria" pitchFamily="2" charset="-78"/>
                  <a:cs typeface="Alexandria" pitchFamily="2" charset="-78"/>
                </a:rPr>
                <a:t>المشكلة</a:t>
              </a:r>
              <a:endParaRPr lang="en-US" sz="2600" dirty="0">
                <a:solidFill>
                  <a:srgbClr val="322F2F"/>
                </a:solidFill>
                <a:latin typeface="Alexandria" pitchFamily="2" charset="-78"/>
                <a:cs typeface="Alexandria" pitchFamily="2" charset="-78"/>
              </a:endParaRPr>
            </a:p>
          </p:txBody>
        </p:sp>
      </p:grpSp>
      <p:sp>
        <p:nvSpPr>
          <p:cNvPr id="2" name="Rectangle 1">
            <a:extLst>
              <a:ext uri="{FF2B5EF4-FFF2-40B4-BE49-F238E27FC236}">
                <a16:creationId xmlns:a16="http://schemas.microsoft.com/office/drawing/2014/main" id="{2D561BC1-5359-AFE0-E896-86801EC98733}"/>
              </a:ext>
            </a:extLst>
          </p:cNvPr>
          <p:cNvSpPr/>
          <p:nvPr/>
        </p:nvSpPr>
        <p:spPr>
          <a:xfrm>
            <a:off x="9421529" y="6178758"/>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2600"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806023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23D3E8D-601B-8757-05ED-00E6E344E01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1DFD213-1644-3704-AD0A-95E231833D7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230FFA8-518D-6186-E0E9-47B85FB09AC2}"/>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مقومات البحث العلمي</a:t>
            </a:r>
          </a:p>
        </p:txBody>
      </p:sp>
      <p:sp>
        <p:nvSpPr>
          <p:cNvPr id="2" name="مربع نص 1"/>
          <p:cNvSpPr txBox="1"/>
          <p:nvPr/>
        </p:nvSpPr>
        <p:spPr>
          <a:xfrm>
            <a:off x="1330036" y="1678561"/>
            <a:ext cx="10433971" cy="4542975"/>
          </a:xfrm>
          <a:prstGeom prst="rect">
            <a:avLst/>
          </a:prstGeom>
          <a:noFill/>
        </p:spPr>
        <p:txBody>
          <a:bodyPr wrap="square" rtlCol="1">
            <a:spAutoFit/>
          </a:bodyPr>
          <a:lstStyle/>
          <a:p>
            <a:pPr marL="342900" lvl="0" indent="-342900" algn="r" rtl="1">
              <a:lnSpc>
                <a:spcPct val="150000"/>
              </a:lnSpc>
              <a:buFont typeface="Wingdings" panose="05000000000000000000" pitchFamily="2" charset="2"/>
              <a:buChar char="Ø"/>
            </a:pPr>
            <a:r>
              <a:rPr lang="ar-SA" sz="2750" dirty="0">
                <a:latin typeface="Alexandria" pitchFamily="2" charset="-78"/>
                <a:cs typeface="Alexandria" pitchFamily="2" charset="-78"/>
              </a:rPr>
              <a:t>إنشاء مركز قومي للبحوث. </a:t>
            </a:r>
            <a:endParaRPr lang="en-US" sz="275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sz="2750" dirty="0">
                <a:latin typeface="Alexandria" pitchFamily="2" charset="-78"/>
                <a:cs typeface="Alexandria" pitchFamily="2" charset="-78"/>
              </a:rPr>
              <a:t>توفير المال اللازم </a:t>
            </a:r>
            <a:endParaRPr lang="en-US" sz="275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sz="2750" dirty="0">
                <a:latin typeface="Alexandria" pitchFamily="2" charset="-78"/>
                <a:cs typeface="Alexandria" pitchFamily="2" charset="-78"/>
              </a:rPr>
              <a:t>تحديد النصاب والتفرغ للمشتغلين بالبحث العلمي. </a:t>
            </a:r>
            <a:endParaRPr lang="en-US" sz="275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sz="2750" dirty="0">
                <a:latin typeface="Alexandria" pitchFamily="2" charset="-78"/>
                <a:cs typeface="Alexandria" pitchFamily="2" charset="-78"/>
              </a:rPr>
              <a:t>توفير المختبرات والأجهزة. توفير المكتبات والاشتراك بشبكات الاتصال الدولية(الإنترنت). </a:t>
            </a:r>
            <a:endParaRPr lang="en-US" sz="275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sz="2750" dirty="0">
                <a:latin typeface="Alexandria" pitchFamily="2" charset="-78"/>
                <a:cs typeface="Alexandria" pitchFamily="2" charset="-78"/>
              </a:rPr>
              <a:t>نشر البحوث. </a:t>
            </a:r>
            <a:endParaRPr lang="en-US" sz="275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sz="2750" dirty="0">
                <a:latin typeface="Alexandria" pitchFamily="2" charset="-78"/>
                <a:cs typeface="Alexandria" pitchFamily="2" charset="-78"/>
              </a:rPr>
              <a:t>توفير الأمكنة اللازمة. </a:t>
            </a:r>
            <a:endParaRPr lang="en-US" sz="275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sz="2750" dirty="0">
                <a:latin typeface="Alexandria" pitchFamily="2" charset="-78"/>
                <a:cs typeface="Alexandria" pitchFamily="2" charset="-78"/>
              </a:rPr>
              <a:t>الاهتمام بالدراسات العليا في الجامعات. تحضير الباحث المناسب. </a:t>
            </a:r>
            <a:endParaRPr lang="en-US" sz="275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2CC1DEC-6616-EB0E-CD22-67D9E8EF518C}"/>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4966855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7FA56B3-D639-6569-F084-7793EDB6201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42BEB38-FAB0-2D45-1CFD-83849997C45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397860C-FA9A-A81E-D88F-47945173EA91}"/>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مقومات البحث العلمي</a:t>
            </a:r>
          </a:p>
        </p:txBody>
      </p:sp>
      <p:sp>
        <p:nvSpPr>
          <p:cNvPr id="2" name="مربع نص 1"/>
          <p:cNvSpPr txBox="1"/>
          <p:nvPr/>
        </p:nvSpPr>
        <p:spPr>
          <a:xfrm>
            <a:off x="901053" y="2672159"/>
            <a:ext cx="10834055" cy="1802353"/>
          </a:xfrm>
          <a:prstGeom prst="rect">
            <a:avLst/>
          </a:prstGeom>
          <a:noFill/>
        </p:spPr>
        <p:txBody>
          <a:bodyPr wrap="square" rtlCol="1">
            <a:spAutoFit/>
          </a:bodyPr>
          <a:lstStyle/>
          <a:p>
            <a:pPr algn="r" rtl="1">
              <a:lnSpc>
                <a:spcPct val="200000"/>
              </a:lnSpc>
            </a:pPr>
            <a:r>
              <a:rPr lang="ar-SA" sz="3000" dirty="0">
                <a:latin typeface="Alexandria" pitchFamily="2" charset="-78"/>
                <a:cs typeface="Alexandria" pitchFamily="2" charset="-78"/>
              </a:rPr>
              <a:t>هناك مقومات للبحث العلمي، تتمثل في المتطلبات والمستلزمات البشرية، أو المادية، أو المؤسسية، لكل الدول، وإن تباينت مقومات البحث العلمي لديها، حيث تشكل تلك المقومات اللبنة الأساسية للنهوض بالبحث العلمي</a:t>
            </a:r>
            <a:r>
              <a:rPr lang="ar-JO" sz="3000" dirty="0">
                <a:latin typeface="Alexandria" pitchFamily="2" charset="-78"/>
                <a:cs typeface="Alexandria" pitchFamily="2" charset="-78"/>
              </a:rPr>
              <a:t>.</a:t>
            </a:r>
            <a:endParaRPr lang="en-US" sz="30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71CF0F5-4D0D-8817-FA7B-D07D05B9A366}"/>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0139376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686DC8CB-C0B7-3ADB-D538-6F0012717AB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D3D8A777-4955-A15E-7778-5430D1CB52E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C00EBA7A-C074-DAC0-A263-C060C54A1B82}"/>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سمات الباحث العلمي</a:t>
            </a:r>
          </a:p>
        </p:txBody>
      </p:sp>
      <p:sp>
        <p:nvSpPr>
          <p:cNvPr id="2" name="مربع نص 1"/>
          <p:cNvSpPr txBox="1"/>
          <p:nvPr/>
        </p:nvSpPr>
        <p:spPr>
          <a:xfrm>
            <a:off x="2706254" y="2341567"/>
            <a:ext cx="9023927" cy="2962734"/>
          </a:xfrm>
          <a:prstGeom prst="rect">
            <a:avLst/>
          </a:prstGeom>
          <a:noFill/>
        </p:spPr>
        <p:txBody>
          <a:bodyPr wrap="square" rtlCol="1">
            <a:spAutoFit/>
          </a:bodyPr>
          <a:lstStyle/>
          <a:p>
            <a:pPr marL="457200" indent="-457200" algn="r" rtl="1">
              <a:lnSpc>
                <a:spcPct val="150000"/>
              </a:lnSpc>
              <a:buFont typeface="Wingdings" panose="05000000000000000000" pitchFamily="2" charset="2"/>
              <a:buChar char="v"/>
            </a:pPr>
            <a:r>
              <a:rPr lang="ar-SA" sz="3200" dirty="0" smtClean="0">
                <a:latin typeface="Alexandria" pitchFamily="2" charset="-78"/>
                <a:cs typeface="Alexandria" pitchFamily="2" charset="-78"/>
              </a:rPr>
              <a:t>الأمانة العلمية </a:t>
            </a:r>
            <a:endParaRPr lang="ar-JO" sz="3200" dirty="0" smtClean="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SA" sz="3200" dirty="0" smtClean="0">
                <a:latin typeface="Alexandria" pitchFamily="2" charset="-78"/>
                <a:cs typeface="Alexandria" pitchFamily="2" charset="-78"/>
              </a:rPr>
              <a:t>الموضوعية </a:t>
            </a:r>
            <a:endParaRPr lang="en-US" sz="3200" dirty="0" smtClean="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SA" sz="3200" dirty="0" smtClean="0">
                <a:latin typeface="Alexandria" pitchFamily="2" charset="-78"/>
                <a:cs typeface="Alexandria" pitchFamily="2" charset="-78"/>
              </a:rPr>
              <a:t>القدرات العقلية والفكرية والجسدية</a:t>
            </a:r>
            <a:endParaRPr lang="en-US" sz="3200" dirty="0" smtClean="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SA" sz="3200" dirty="0" smtClean="0">
                <a:latin typeface="Alexandria" pitchFamily="2" charset="-78"/>
                <a:cs typeface="Alexandria" pitchFamily="2" charset="-78"/>
              </a:rPr>
              <a:t>الخبرة والتدريب العملي في البحث </a:t>
            </a:r>
            <a:endParaRPr lang="ar-SA" sz="32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1E21B369-35D7-166F-3F7E-3AB1A1DCFE03}"/>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1286104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84B8F4F-D0CA-B6F8-F018-60946E11894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DBC137A-E19F-89AE-525F-D77B9416AE1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C419080-7827-FF88-6AA6-CAF7047B107F}"/>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384300" y="2718045"/>
            <a:ext cx="10490508" cy="2550122"/>
          </a:xfrm>
          <a:prstGeom prst="rect">
            <a:avLst/>
          </a:prstGeom>
          <a:noFill/>
        </p:spPr>
        <p:txBody>
          <a:bodyPr wrap="square" rtlCol="1">
            <a:spAutoFit/>
          </a:bodyPr>
          <a:lstStyle/>
          <a:p>
            <a:pPr marL="285750" lvl="0" indent="-285750" algn="just" rtl="1">
              <a:lnSpc>
                <a:spcPct val="200000"/>
              </a:lnSpc>
              <a:buFont typeface="Arial" panose="020B0604020202020204" pitchFamily="34" charset="0"/>
              <a:buChar char="•"/>
            </a:pPr>
            <a:r>
              <a:rPr lang="ar-SA" sz="2800" dirty="0">
                <a:latin typeface="Alexandria" pitchFamily="2" charset="-78"/>
                <a:cs typeface="Alexandria" pitchFamily="2" charset="-78"/>
              </a:rPr>
              <a:t>الوقت اللازم لإجراء البحث إذا كان الوقت المستغرق لإنجاز البحث أقل من اللازم فإن ذلك سيكون على حساب شمولية البحث ودقته وإذا كان الوقت المستغرق أكثر من اللازم فإن تكلفته قد تكون أعلى وكذلك نتائجه قد تكون غير دقيقة لأن المعلومات قد تتغير بمرور الوقت . </a:t>
            </a:r>
            <a:endParaRPr lang="en-US" sz="28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86A37CE6-C332-6035-51C7-5318F7A7260E}"/>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729697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589E71C-7FB2-E38C-68FD-CD424CE4621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BF1F713-7357-84D3-E79B-9CB9706252E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5AA441D-CD0D-B00A-36C8-04F687CF8B4E}"/>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289032" y="2344617"/>
            <a:ext cx="10379721" cy="2725683"/>
          </a:xfrm>
          <a:prstGeom prst="rect">
            <a:avLst/>
          </a:prstGeom>
          <a:noFill/>
        </p:spPr>
        <p:txBody>
          <a:bodyPr wrap="square" rtlCol="1">
            <a:spAutoFit/>
          </a:bodyPr>
          <a:lstStyle/>
          <a:p>
            <a:pPr marL="285750" lvl="0" indent="-285750" algn="just" rtl="1">
              <a:lnSpc>
                <a:spcPct val="200000"/>
              </a:lnSpc>
              <a:buFont typeface="Arial" panose="020B0604020202020204" pitchFamily="34" charset="0"/>
              <a:buChar char="•"/>
            </a:pPr>
            <a:r>
              <a:rPr lang="ar-SA" sz="3000" dirty="0">
                <a:latin typeface="Alexandria" pitchFamily="2" charset="-78"/>
                <a:cs typeface="Alexandria" pitchFamily="2" charset="-78"/>
              </a:rPr>
              <a:t>اختيار العينة فقد يختار الباحث عينة صغيرة جداً أو عينة غير ممثلة للمجتمع. </a:t>
            </a:r>
            <a:endParaRPr lang="en-US" sz="3000" dirty="0">
              <a:latin typeface="Alexandria" pitchFamily="2" charset="-78"/>
              <a:cs typeface="Alexandria" pitchFamily="2" charset="-78"/>
            </a:endParaRPr>
          </a:p>
          <a:p>
            <a:pPr lvl="0" algn="just" rtl="1">
              <a:lnSpc>
                <a:spcPct val="200000"/>
              </a:lnSpc>
            </a:pPr>
            <a:endParaRPr lang="en-US" sz="30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SA" sz="3000" dirty="0">
                <a:latin typeface="Alexandria" pitchFamily="2" charset="-78"/>
                <a:cs typeface="Alexandria" pitchFamily="2" charset="-78"/>
              </a:rPr>
              <a:t>أداة البحث قد تشمل الاستبانة على أسئلة ايحائية وقد يشمل على تسجيل الملاحظة المتحيزة لنتائج معينة</a:t>
            </a:r>
            <a:r>
              <a:rPr lang="ar-JO" sz="3000" dirty="0">
                <a:latin typeface="Alexandria" pitchFamily="2" charset="-78"/>
                <a:cs typeface="Alexandria" pitchFamily="2" charset="-78"/>
              </a:rPr>
              <a:t>.</a:t>
            </a:r>
            <a:endParaRPr lang="en-US" sz="30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C5D79C6-7D70-66B7-D523-D9E346941DF0}"/>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7372984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F69771F-A028-79CD-AE8C-24CD88F38E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996EC34-B750-F270-19F5-794D398460D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B202F4B-7CC3-834F-BA19-3B4CC1454902}"/>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817716" y="2340205"/>
            <a:ext cx="9812020" cy="2783391"/>
          </a:xfrm>
          <a:prstGeom prst="rect">
            <a:avLst/>
          </a:prstGeom>
          <a:noFill/>
        </p:spPr>
        <p:txBody>
          <a:bodyPr wrap="square" rtlCol="1">
            <a:spAutoFit/>
          </a:bodyPr>
          <a:lstStyle/>
          <a:p>
            <a:pPr marL="285750" lvl="0" indent="-285750" algn="just" rtl="1">
              <a:lnSpc>
                <a:spcPct val="150000"/>
              </a:lnSpc>
              <a:buFont typeface="Arial" panose="020B0604020202020204" pitchFamily="34" charset="0"/>
              <a:buChar char="•"/>
            </a:pPr>
            <a:r>
              <a:rPr lang="ar-SA" sz="3000" dirty="0">
                <a:latin typeface="Alexandria" pitchFamily="2" charset="-78"/>
                <a:cs typeface="Alexandria" pitchFamily="2" charset="-78"/>
              </a:rPr>
              <a:t>التمويل قد يكون البحث بحاجة إلى أموال طائلة أكثر من الإمكانيات المادية</a:t>
            </a:r>
            <a:r>
              <a:rPr lang="ar-JO" sz="3000" dirty="0">
                <a:latin typeface="Alexandria" pitchFamily="2" charset="-78"/>
                <a:cs typeface="Alexandria" pitchFamily="2" charset="-78"/>
              </a:rPr>
              <a:t>.</a:t>
            </a:r>
            <a:r>
              <a:rPr lang="ar-SA" sz="3000" dirty="0">
                <a:latin typeface="Alexandria" pitchFamily="2" charset="-78"/>
                <a:cs typeface="Alexandria" pitchFamily="2" charset="-78"/>
              </a:rPr>
              <a:t>  </a:t>
            </a:r>
            <a:endParaRPr lang="en-US" sz="3000"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endParaRPr lang="en-US" sz="3000"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sz="3000" dirty="0">
                <a:latin typeface="Alexandria" pitchFamily="2" charset="-78"/>
                <a:cs typeface="Alexandria" pitchFamily="2" charset="-78"/>
              </a:rPr>
              <a:t>عدم دقة المعلومات التي يجمعها الباحث تؤدي إلى نتائج مغلوطة ومضللة</a:t>
            </a:r>
            <a:r>
              <a:rPr lang="ar-JO" sz="3000" dirty="0">
                <a:latin typeface="Alexandria" pitchFamily="2" charset="-78"/>
                <a:cs typeface="Alexandria" pitchFamily="2" charset="-78"/>
              </a:rPr>
              <a:t>،</a:t>
            </a:r>
            <a:r>
              <a:rPr lang="ar-SA" sz="3000" dirty="0">
                <a:latin typeface="Alexandria" pitchFamily="2" charset="-78"/>
                <a:cs typeface="Alexandria" pitchFamily="2" charset="-78"/>
              </a:rPr>
              <a:t> بالإضافة إلى أنه بعدم شمولية المعلومات يكون البحث غير كامل</a:t>
            </a:r>
            <a:r>
              <a:rPr lang="en-US" sz="3000" dirty="0">
                <a:latin typeface="Alexandria" pitchFamily="2" charset="-78"/>
                <a:cs typeface="Alexandria" pitchFamily="2" charset="-78"/>
              </a:rPr>
              <a:t> .</a:t>
            </a:r>
          </a:p>
        </p:txBody>
      </p:sp>
      <p:sp>
        <p:nvSpPr>
          <p:cNvPr id="6" name="Rectangle 5">
            <a:extLst>
              <a:ext uri="{FF2B5EF4-FFF2-40B4-BE49-F238E27FC236}">
                <a16:creationId xmlns:a16="http://schemas.microsoft.com/office/drawing/2014/main" id="{558BDF28-39E9-0470-A13A-D008EB095B2D}"/>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7836291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75681BF-324D-9624-4425-631183C633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ED42042-559A-B4C9-E0A6-A29DADC4586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DE94215-336E-98E8-CB84-3C70485AAD1C}"/>
              </a:ext>
            </a:extLst>
          </p:cNvPr>
          <p:cNvSpPr txBox="1"/>
          <p:nvPr/>
        </p:nvSpPr>
        <p:spPr>
          <a:xfrm>
            <a:off x="4031789" y="360418"/>
            <a:ext cx="4128422" cy="553998"/>
          </a:xfrm>
          <a:prstGeom prst="rect">
            <a:avLst/>
          </a:prstGeom>
          <a:noFill/>
        </p:spPr>
        <p:txBody>
          <a:bodyPr wrap="square">
            <a:spAutoFit/>
          </a:bodyPr>
          <a:lstStyle/>
          <a:p>
            <a:pPr algn="ctr" rtl="1"/>
            <a:r>
              <a:rPr lang="ar-SA" sz="3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075043" y="2044169"/>
            <a:ext cx="10807700" cy="3970318"/>
          </a:xfrm>
          <a:prstGeom prst="rect">
            <a:avLst/>
          </a:prstGeom>
          <a:noFill/>
        </p:spPr>
        <p:txBody>
          <a:bodyPr wrap="square" rtlCol="1">
            <a:spAutoFit/>
          </a:bodyPr>
          <a:lstStyle/>
          <a:p>
            <a:pPr marL="285750" lvl="0" indent="-285750" algn="just" rtl="1">
              <a:lnSpc>
                <a:spcPct val="150000"/>
              </a:lnSpc>
              <a:buFont typeface="Arial" panose="020B0604020202020204" pitchFamily="34" charset="0"/>
              <a:buChar char="•"/>
            </a:pPr>
            <a:r>
              <a:rPr lang="ar-SA" sz="2800" dirty="0">
                <a:latin typeface="Alexandria" pitchFamily="2" charset="-78"/>
                <a:cs typeface="Alexandria" pitchFamily="2" charset="-78"/>
              </a:rPr>
              <a:t>العادات والتقاليد قد يصعب إجراء بحوث في موضوعات حساسة لدى بعض الشعوب كأجزاء بحوث في العلاقات العاطفية أو أسرار الأسرة . </a:t>
            </a:r>
            <a:endParaRPr lang="ar-JO" sz="2800"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sz="2800" dirty="0">
                <a:latin typeface="Alexandria" pitchFamily="2" charset="-78"/>
                <a:cs typeface="Alexandria" pitchFamily="2" charset="-78"/>
              </a:rPr>
              <a:t>صعوبة عزل المتغيرات الأخرى عندما يكون هناك أكثر من متغير مستقل يؤثر في المتغير موضوع الدراسة فإنه قد يكون من الصعب عزل المتغيرات المستقلة الأخرى بخلاف المتغير المستقل قيد البحث. </a:t>
            </a:r>
            <a:endParaRPr lang="ar-JO" sz="2800"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sz="2800" dirty="0">
                <a:latin typeface="Alexandria" pitchFamily="2" charset="-78"/>
                <a:cs typeface="Alexandria" pitchFamily="2" charset="-78"/>
              </a:rPr>
              <a:t>فتور همة الباحث قد يواجه الباحث فتوراً في حماسه لإنجاز البحث نتيجة بعض المثبطات للعزيمة كعدم توفر المصادر أو لأسباب تتعلق بضبط الوقت أو وجود صعوبات في جمع المعلومات</a:t>
            </a:r>
            <a:endParaRPr lang="en-US" sz="28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AF6ACEC1-38D1-7A21-DA79-C6027AAAD8B7}"/>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8033961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C3F4DEE3-4183-45FF-7D23-FFFE3B7AB3C2}"/>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3171825" y="504825"/>
            <a:ext cx="5848350" cy="5848350"/>
          </a:xfrm>
          <a:prstGeom prst="rect">
            <a:avLst/>
          </a:prstGeom>
        </p:spPr>
      </p:pic>
      <p:sp>
        <p:nvSpPr>
          <p:cNvPr id="2" name="مربع نص 1"/>
          <p:cNvSpPr txBox="1"/>
          <p:nvPr/>
        </p:nvSpPr>
        <p:spPr>
          <a:xfrm>
            <a:off x="4603304" y="2592583"/>
            <a:ext cx="2985390" cy="2677656"/>
          </a:xfrm>
          <a:prstGeom prst="rect">
            <a:avLst/>
          </a:prstGeom>
          <a:noFill/>
        </p:spPr>
        <p:txBody>
          <a:bodyPr wrap="square" rtlCol="1">
            <a:spAutoFit/>
          </a:bodyPr>
          <a:lstStyle/>
          <a:p>
            <a:pPr algn="ctr" rtl="1">
              <a:lnSpc>
                <a:spcPct val="200000"/>
              </a:lnSpc>
            </a:pPr>
            <a:r>
              <a:rPr lang="ar-JO" sz="2800" b="1" dirty="0">
                <a:solidFill>
                  <a:schemeClr val="bg1"/>
                </a:solidFill>
                <a:latin typeface="Alexandria" pitchFamily="2" charset="-78"/>
                <a:cs typeface="Alexandria" pitchFamily="2" charset="-78"/>
              </a:rPr>
              <a:t>من هم الأشخاص</a:t>
            </a:r>
            <a:endParaRPr lang="en-US" sz="2800" b="1" dirty="0">
              <a:solidFill>
                <a:schemeClr val="bg1"/>
              </a:solidFill>
              <a:latin typeface="Alexandria" pitchFamily="2" charset="-78"/>
              <a:cs typeface="Alexandria" pitchFamily="2" charset="-78"/>
            </a:endParaRPr>
          </a:p>
          <a:p>
            <a:pPr algn="ctr" rtl="1">
              <a:lnSpc>
                <a:spcPct val="200000"/>
              </a:lnSpc>
            </a:pPr>
            <a:r>
              <a:rPr lang="ar-JO" sz="2800" b="1" dirty="0">
                <a:solidFill>
                  <a:schemeClr val="bg1"/>
                </a:solidFill>
                <a:latin typeface="Alexandria" pitchFamily="2" charset="-78"/>
                <a:cs typeface="Alexandria" pitchFamily="2" charset="-78"/>
              </a:rPr>
              <a:t> الذين يهتمون</a:t>
            </a:r>
            <a:endParaRPr lang="en-US" sz="2800" b="1" dirty="0">
              <a:solidFill>
                <a:schemeClr val="bg1"/>
              </a:solidFill>
              <a:latin typeface="Alexandria" pitchFamily="2" charset="-78"/>
              <a:cs typeface="Alexandria" pitchFamily="2" charset="-78"/>
            </a:endParaRPr>
          </a:p>
          <a:p>
            <a:pPr algn="ctr" rtl="1">
              <a:lnSpc>
                <a:spcPct val="200000"/>
              </a:lnSpc>
            </a:pPr>
            <a:r>
              <a:rPr lang="ar-JO" sz="2800" b="1" dirty="0">
                <a:solidFill>
                  <a:schemeClr val="bg1"/>
                </a:solidFill>
                <a:latin typeface="Alexandria" pitchFamily="2" charset="-78"/>
                <a:cs typeface="Alexandria" pitchFamily="2" charset="-78"/>
              </a:rPr>
              <a:t> بالبحث العلمي؟</a:t>
            </a:r>
            <a:endParaRPr lang="ar-SA" sz="2800" b="1" dirty="0">
              <a:solidFill>
                <a:schemeClr val="bg1"/>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3C413F94-D7D0-88C1-EC29-F20CECDB761D}"/>
              </a:ext>
            </a:extLst>
          </p:cNvPr>
          <p:cNvSpPr txBox="1"/>
          <p:nvPr/>
        </p:nvSpPr>
        <p:spPr>
          <a:xfrm>
            <a:off x="3322733" y="3179679"/>
            <a:ext cx="1129664" cy="523220"/>
          </a:xfrm>
          <a:prstGeom prst="rect">
            <a:avLst/>
          </a:prstGeom>
          <a:noFill/>
        </p:spPr>
        <p:txBody>
          <a:bodyPr wrap="square">
            <a:spAutoFit/>
          </a:bodyPr>
          <a:lstStyle/>
          <a:p>
            <a:pPr lvl="0"/>
            <a:r>
              <a:rPr lang="ar-JO" sz="2800" b="1" dirty="0">
                <a:solidFill>
                  <a:schemeClr val="tx1"/>
                </a:solidFill>
                <a:latin typeface="Alexandria" pitchFamily="2" charset="-78"/>
                <a:cs typeface="Alexandria" pitchFamily="2" charset="-78"/>
              </a:rPr>
              <a:t>الباحثين</a:t>
            </a:r>
            <a:endParaRPr lang="en-US" sz="2800" dirty="0"/>
          </a:p>
        </p:txBody>
      </p:sp>
      <p:sp>
        <p:nvSpPr>
          <p:cNvPr id="13" name="TextBox 12">
            <a:extLst>
              <a:ext uri="{FF2B5EF4-FFF2-40B4-BE49-F238E27FC236}">
                <a16:creationId xmlns:a16="http://schemas.microsoft.com/office/drawing/2014/main" id="{B871A41D-C8ED-89A5-8611-98F55675CE75}"/>
              </a:ext>
            </a:extLst>
          </p:cNvPr>
          <p:cNvSpPr txBox="1"/>
          <p:nvPr/>
        </p:nvSpPr>
        <p:spPr>
          <a:xfrm>
            <a:off x="5662899" y="5522389"/>
            <a:ext cx="1050925" cy="523220"/>
          </a:xfrm>
          <a:prstGeom prst="rect">
            <a:avLst/>
          </a:prstGeom>
          <a:noFill/>
        </p:spPr>
        <p:txBody>
          <a:bodyPr wrap="square">
            <a:spAutoFit/>
          </a:bodyPr>
          <a:lstStyle/>
          <a:p>
            <a:pPr lvl="0"/>
            <a:r>
              <a:rPr lang="ar-JO" sz="2800" b="1" dirty="0">
                <a:solidFill>
                  <a:schemeClr val="tx1"/>
                </a:solidFill>
                <a:latin typeface="Alexandria" pitchFamily="2" charset="-78"/>
                <a:cs typeface="Alexandria" pitchFamily="2" charset="-78"/>
              </a:rPr>
              <a:t>العلماء</a:t>
            </a:r>
            <a:endParaRPr lang="en-US" sz="2800" dirty="0"/>
          </a:p>
        </p:txBody>
      </p:sp>
      <p:sp>
        <p:nvSpPr>
          <p:cNvPr id="15" name="TextBox 14">
            <a:extLst>
              <a:ext uri="{FF2B5EF4-FFF2-40B4-BE49-F238E27FC236}">
                <a16:creationId xmlns:a16="http://schemas.microsoft.com/office/drawing/2014/main" id="{F330FD09-D1B0-6A99-4F4C-0D1FAFDC76A7}"/>
              </a:ext>
            </a:extLst>
          </p:cNvPr>
          <p:cNvSpPr txBox="1"/>
          <p:nvPr/>
        </p:nvSpPr>
        <p:spPr>
          <a:xfrm>
            <a:off x="7634879" y="2413568"/>
            <a:ext cx="1528161" cy="2031325"/>
          </a:xfrm>
          <a:prstGeom prst="rect">
            <a:avLst/>
          </a:prstGeom>
          <a:noFill/>
        </p:spPr>
        <p:txBody>
          <a:bodyPr wrap="square">
            <a:spAutoFit/>
          </a:bodyPr>
          <a:lstStyle/>
          <a:p>
            <a:pPr lvl="0" algn="ctr" rtl="1">
              <a:lnSpc>
                <a:spcPct val="150000"/>
              </a:lnSpc>
            </a:pPr>
            <a:r>
              <a:rPr lang="ar-JO" sz="2800" b="1" dirty="0">
                <a:solidFill>
                  <a:schemeClr val="tx1"/>
                </a:solidFill>
                <a:latin typeface="Alexandria" pitchFamily="2" charset="-78"/>
                <a:cs typeface="Alexandria" pitchFamily="2" charset="-78"/>
              </a:rPr>
              <a:t>طلبة</a:t>
            </a:r>
            <a:endParaRPr lang="en-US" sz="2800" b="1" dirty="0">
              <a:solidFill>
                <a:schemeClr val="tx1"/>
              </a:solidFill>
              <a:latin typeface="Alexandria" pitchFamily="2" charset="-78"/>
              <a:cs typeface="Alexandria" pitchFamily="2" charset="-78"/>
            </a:endParaRPr>
          </a:p>
          <a:p>
            <a:pPr lvl="0" algn="ctr" rtl="1">
              <a:lnSpc>
                <a:spcPct val="150000"/>
              </a:lnSpc>
            </a:pPr>
            <a:r>
              <a:rPr lang="ar-JO" sz="2800" b="1" dirty="0">
                <a:solidFill>
                  <a:schemeClr val="tx1"/>
                </a:solidFill>
                <a:latin typeface="Alexandria" pitchFamily="2" charset="-78"/>
                <a:cs typeface="Alexandria" pitchFamily="2" charset="-78"/>
              </a:rPr>
              <a:t> الدراسات </a:t>
            </a:r>
            <a:endParaRPr lang="en-US" sz="2800" b="1" dirty="0">
              <a:solidFill>
                <a:schemeClr val="tx1"/>
              </a:solidFill>
              <a:latin typeface="Alexandria" pitchFamily="2" charset="-78"/>
              <a:cs typeface="Alexandria" pitchFamily="2" charset="-78"/>
            </a:endParaRPr>
          </a:p>
          <a:p>
            <a:pPr lvl="0" algn="ctr" rtl="1">
              <a:lnSpc>
                <a:spcPct val="150000"/>
              </a:lnSpc>
            </a:pPr>
            <a:r>
              <a:rPr lang="ar-JO" sz="2800" b="1" dirty="0">
                <a:solidFill>
                  <a:schemeClr val="tx1"/>
                </a:solidFill>
                <a:latin typeface="Alexandria" pitchFamily="2" charset="-78"/>
                <a:cs typeface="Alexandria" pitchFamily="2" charset="-78"/>
              </a:rPr>
              <a:t>العليا</a:t>
            </a:r>
            <a:endParaRPr lang="ar-SA" sz="2800" b="1" dirty="0">
              <a:solidFill>
                <a:schemeClr val="tx1"/>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FC36A45B-0100-26A4-AC2F-7624A89DCFA7}"/>
              </a:ext>
            </a:extLst>
          </p:cNvPr>
          <p:cNvSpPr txBox="1"/>
          <p:nvPr/>
        </p:nvSpPr>
        <p:spPr>
          <a:xfrm>
            <a:off x="4896716" y="442407"/>
            <a:ext cx="2343150" cy="1384995"/>
          </a:xfrm>
          <a:prstGeom prst="rect">
            <a:avLst/>
          </a:prstGeom>
          <a:noFill/>
        </p:spPr>
        <p:txBody>
          <a:bodyPr wrap="square">
            <a:spAutoFit/>
          </a:bodyPr>
          <a:lstStyle/>
          <a:p>
            <a:pPr lvl="0" algn="ctr" rtl="1">
              <a:lnSpc>
                <a:spcPct val="150000"/>
              </a:lnSpc>
            </a:pPr>
            <a:r>
              <a:rPr lang="ar-JO" sz="2800" b="1" dirty="0">
                <a:solidFill>
                  <a:schemeClr val="tx1"/>
                </a:solidFill>
                <a:latin typeface="Alexandria" pitchFamily="2" charset="-78"/>
                <a:cs typeface="Alexandria" pitchFamily="2" charset="-78"/>
              </a:rPr>
              <a:t>كل إنسان مهما </a:t>
            </a:r>
            <a:endParaRPr lang="en-US" sz="2800" b="1" dirty="0">
              <a:solidFill>
                <a:schemeClr val="tx1"/>
              </a:solidFill>
              <a:latin typeface="Alexandria" pitchFamily="2" charset="-78"/>
              <a:cs typeface="Alexandria" pitchFamily="2" charset="-78"/>
            </a:endParaRPr>
          </a:p>
          <a:p>
            <a:pPr lvl="0" algn="ctr" rtl="1">
              <a:lnSpc>
                <a:spcPct val="150000"/>
              </a:lnSpc>
            </a:pPr>
            <a:r>
              <a:rPr lang="ar-JO" sz="2800" b="1" dirty="0">
                <a:solidFill>
                  <a:schemeClr val="tx1"/>
                </a:solidFill>
                <a:latin typeface="Alexandria" pitchFamily="2" charset="-78"/>
                <a:cs typeface="Alexandria" pitchFamily="2" charset="-78"/>
              </a:rPr>
              <a:t>كان عمله أو مركزه</a:t>
            </a:r>
            <a:endParaRPr lang="ar-SA" sz="2800" b="1" dirty="0">
              <a:solidFill>
                <a:schemeClr val="tx1"/>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6F347203-18BB-A8E7-AE74-607258FE3F03}"/>
              </a:ext>
            </a:extLst>
          </p:cNvPr>
          <p:cNvSpPr/>
          <p:nvPr/>
        </p:nvSpPr>
        <p:spPr>
          <a:xfrm>
            <a:off x="9508156" y="615312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2800"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8568539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7601" y="1308100"/>
            <a:ext cx="9287148" cy="4828539"/>
          </a:xfrm>
          <a:prstGeom prst="rect">
            <a:avLst/>
          </a:prstGeom>
        </p:spPr>
      </p:pic>
      <p:sp>
        <p:nvSpPr>
          <p:cNvPr id="2" name="Rectangle 1">
            <a:extLst>
              <a:ext uri="{FF2B5EF4-FFF2-40B4-BE49-F238E27FC236}">
                <a16:creationId xmlns:a16="http://schemas.microsoft.com/office/drawing/2014/main" id="{16C99016-68D7-905F-D6AB-5745CA654CA3}"/>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8781475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C0C8693-F34F-9318-EF61-09D036DC01A7}"/>
              </a:ext>
            </a:extLst>
          </p:cNvPr>
          <p:cNvSpPr/>
          <p:nvPr/>
        </p:nvSpPr>
        <p:spPr>
          <a:xfrm>
            <a:off x="533092" y="19600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DB38E3F-F1DB-0BA4-B121-9167FD146830}"/>
              </a:ext>
            </a:extLst>
          </p:cNvPr>
          <p:cNvSpPr/>
          <p:nvPr/>
        </p:nvSpPr>
        <p:spPr>
          <a:xfrm>
            <a:off x="901053" y="876300"/>
            <a:ext cx="9982847" cy="54172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3840" y="976351"/>
            <a:ext cx="8164319" cy="5171916"/>
          </a:xfrm>
          <a:prstGeom prst="rect">
            <a:avLst/>
          </a:prstGeom>
        </p:spPr>
      </p:pic>
      <p:sp>
        <p:nvSpPr>
          <p:cNvPr id="5" name="Rectangle 4">
            <a:extLst>
              <a:ext uri="{FF2B5EF4-FFF2-40B4-BE49-F238E27FC236}">
                <a16:creationId xmlns:a16="http://schemas.microsoft.com/office/drawing/2014/main" id="{03B08850-A2DE-5B86-34FF-BC5B007B0E4A}"/>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0677558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705899"/>
          </a:xfrm>
          <a:prstGeom prst="rect">
            <a:avLst/>
          </a:prstGeom>
          <a:noFill/>
        </p:spPr>
        <p:txBody>
          <a:bodyPr wrap="square">
            <a:spAutoFit/>
          </a:bodyPr>
          <a:lstStyle/>
          <a:p>
            <a:pPr algn="ctr">
              <a:lnSpc>
                <a:spcPct val="150000"/>
              </a:lnSpc>
            </a:pPr>
            <a:r>
              <a:rPr lang="ar-SA" sz="3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65518" y="1758224"/>
            <a:ext cx="10826750" cy="4168385"/>
          </a:xfrm>
          <a:prstGeom prst="rect">
            <a:avLst/>
          </a:prstGeom>
          <a:noFill/>
        </p:spPr>
        <p:txBody>
          <a:bodyPr wrap="square" rtlCol="0">
            <a:spAutoFit/>
          </a:bodyPr>
          <a:lstStyle/>
          <a:p>
            <a:pPr algn="r" rtl="1">
              <a:lnSpc>
                <a:spcPct val="150000"/>
              </a:lnSpc>
            </a:pPr>
            <a:r>
              <a:rPr lang="ar-SA" sz="3000" dirty="0">
                <a:latin typeface="Alexandria" pitchFamily="2" charset="-78"/>
                <a:cs typeface="Alexandria" pitchFamily="2" charset="-78"/>
              </a:rPr>
              <a:t>لا بد من أن نشير إلى أن حمل المسلمون شعلة الحضارة الفكرية للإنسان فترة من الزمن، حيث اهتم العلماء المسلمون بالملاحظة والتجربة بالإضافة إلى التأمل العقلي واستخدموا الأدوات العلمية والأساليب الكمية، وبذلك فقد نبغوا في الرياضيات والفلك والهندسة والطب والفلسفة والكيمياء وغير ذلك من العلوم، وبالتالي فقد أسهم المسلمون بشكل كبير في إرساء قواعد المنهج العلمي وخاصة في الاستقراء، حيث اعتمد علماء النهضة في أوروبا بعد ذلك على ما وصلت إليه الحضارة العربية الإسلامية من رقي وتقدم في كافة نواحي العلوم أما في العصر الحديث فقد كان أول من بحث في أسس الفكر العلمي فرانسيس بيكون الذي ألف كتاباً في قواعد المنهج التجربيـي وخطواته، حيث لخص تلك الخطوات في جمع الحقائق وتصنيفها ومقارنتها مع الحقائق الأخرى، ثم التوصل إلى نتائج محددة واختبار صلاحية هذه النتائج . </a:t>
            </a:r>
          </a:p>
        </p:txBody>
      </p:sp>
      <p:sp>
        <p:nvSpPr>
          <p:cNvPr id="3" name="Rectangle 2">
            <a:extLst>
              <a:ext uri="{FF2B5EF4-FFF2-40B4-BE49-F238E27FC236}">
                <a16:creationId xmlns:a16="http://schemas.microsoft.com/office/drawing/2014/main" id="{DD9423D4-719F-A2C2-EFD2-F2E3C310C07D}"/>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9865262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705899"/>
          </a:xfrm>
          <a:prstGeom prst="rect">
            <a:avLst/>
          </a:prstGeom>
          <a:noFill/>
        </p:spPr>
        <p:txBody>
          <a:bodyPr wrap="square">
            <a:spAutoFit/>
          </a:bodyPr>
          <a:lstStyle/>
          <a:p>
            <a:pPr algn="ctr">
              <a:lnSpc>
                <a:spcPct val="150000"/>
              </a:lnSpc>
            </a:pPr>
            <a:r>
              <a:rPr lang="ar-SA" sz="3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86015" y="2150212"/>
            <a:ext cx="10549093" cy="3701398"/>
          </a:xfrm>
          <a:prstGeom prst="rect">
            <a:avLst/>
          </a:prstGeom>
          <a:noFill/>
        </p:spPr>
        <p:txBody>
          <a:bodyPr wrap="square" rtlCol="0">
            <a:spAutoFit/>
          </a:bodyPr>
          <a:lstStyle/>
          <a:p>
            <a:pPr algn="r" rtl="1">
              <a:lnSpc>
                <a:spcPct val="150000"/>
              </a:lnSpc>
            </a:pPr>
            <a:r>
              <a:rPr lang="ar-SA" sz="3200" dirty="0">
                <a:latin typeface="Alexandria" pitchFamily="2" charset="-78"/>
                <a:cs typeface="Alexandria" pitchFamily="2" charset="-78"/>
              </a:rPr>
              <a:t>يمر البحث العلمي في المنطقة العربية بمرحلة هامة تفرضها التطورات المتلاحقة والسريعة نتيجة الثورات العلمية والتقنية والتي فتحت آفاقا جديدة أمام تلك الدول، مما يحتم عليها ضرورة مواكبة تغيرات العصر، ولا سبيل إلى ذلك إلا عن طريق البحث العلمي، فالبحث العلمي في العالم العربي يمثل تحديات ثورة المعرفة والثورة التقنية، وهو ما تتصف به الألفية الثالثة ضمن الميزات الأساسية في ممارسة النشاط العلمي والتقني كمقياس للتطور والرقي, إذ إن امتداد التأثير التقني على مختلف أوجه الحياة الإنسانية يجعل من البحث العلمي أحد الركائز التي يقوم عليها بناء مجتمع المعرفة القائم على اقتصاد المعرفة.</a:t>
            </a:r>
          </a:p>
        </p:txBody>
      </p:sp>
      <p:sp>
        <p:nvSpPr>
          <p:cNvPr id="3" name="Rectangle 2">
            <a:extLst>
              <a:ext uri="{FF2B5EF4-FFF2-40B4-BE49-F238E27FC236}">
                <a16:creationId xmlns:a16="http://schemas.microsoft.com/office/drawing/2014/main" id="{C962B18D-7196-5B62-B5E8-D491F0A88818}"/>
              </a:ext>
            </a:extLst>
          </p:cNvPr>
          <p:cNvSpPr/>
          <p:nvPr/>
        </p:nvSpPr>
        <p:spPr>
          <a:xfrm>
            <a:off x="5119036" y="6457890"/>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7077269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8;p7">
            <a:extLst>
              <a:ext uri="{FF2B5EF4-FFF2-40B4-BE49-F238E27FC236}">
                <a16:creationId xmlns:a16="http://schemas.microsoft.com/office/drawing/2014/main" id="{84CE13C0-08C7-7DCC-06CC-FA858AC049F1}"/>
              </a:ext>
            </a:extLst>
          </p:cNvPr>
          <p:cNvSpPr/>
          <p:nvPr/>
        </p:nvSpPr>
        <p:spPr>
          <a:xfrm>
            <a:off x="0" y="1535677"/>
            <a:ext cx="12192000" cy="4128875"/>
          </a:xfrm>
          <a:prstGeom prst="roundRect">
            <a:avLst>
              <a:gd name="adj" fmla="val 6140"/>
            </a:avLst>
          </a:prstGeom>
          <a:solidFill>
            <a:schemeClr val="lt1"/>
          </a:solidFill>
          <a:ln w="38100" cap="flat" cmpd="sng">
            <a:no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11717" y="2059101"/>
            <a:ext cx="8110477" cy="2550122"/>
          </a:xfrm>
          <a:prstGeom prst="rect">
            <a:avLst/>
          </a:prstGeom>
          <a:noFill/>
        </p:spPr>
        <p:txBody>
          <a:bodyPr wrap="square" rtlCol="0">
            <a:spAutoFit/>
          </a:bodyPr>
          <a:lstStyle/>
          <a:p>
            <a:pPr algn="r" rtl="1">
              <a:lnSpc>
                <a:spcPct val="200000"/>
              </a:lnSpc>
            </a:pPr>
            <a:r>
              <a:rPr lang="ar-SA" sz="2800" dirty="0">
                <a:solidFill>
                  <a:schemeClr val="bg1"/>
                </a:solidFill>
                <a:latin typeface="Alexandria" pitchFamily="2" charset="-78"/>
                <a:cs typeface="Alexandria" pitchFamily="2" charset="-78"/>
              </a:rPr>
              <a:t>سنتطرق إن شاء الله في المحاضرة القادمة إلى الأخلاقيات في البحث العلمي والتي ستتناول مفهوم الأخلاق وماهي الصفات التي يتوجب أن يتحلى بها الباحث </a:t>
            </a:r>
            <a:endParaRPr lang="en-US" sz="2800" dirty="0">
              <a:solidFill>
                <a:schemeClr val="bg1"/>
              </a:solidFill>
              <a:latin typeface="Alexandria" pitchFamily="2" charset="-78"/>
              <a:cs typeface="Alexandria" pitchFamily="2" charset="-78"/>
            </a:endParaRPr>
          </a:p>
          <a:p>
            <a:pPr algn="r" rtl="1">
              <a:lnSpc>
                <a:spcPct val="200000"/>
              </a:lnSpc>
            </a:pPr>
            <a:r>
              <a:rPr lang="ar-SA" sz="2800"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
        <p:nvSpPr>
          <p:cNvPr id="3" name="Rectangle 2">
            <a:extLst>
              <a:ext uri="{FF2B5EF4-FFF2-40B4-BE49-F238E27FC236}">
                <a16:creationId xmlns:a16="http://schemas.microsoft.com/office/drawing/2014/main" id="{E296781A-71C4-8EDA-39FC-6D74F471D7A1}"/>
              </a:ext>
            </a:extLst>
          </p:cNvPr>
          <p:cNvSpPr/>
          <p:nvPr/>
        </p:nvSpPr>
        <p:spPr>
          <a:xfrm>
            <a:off x="9354152" y="6101755"/>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2832949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2C4A127A-3DF9-48A6-8309-F72D25C75175}" vid="{349D9034-749D-4ACB-A6B6-4DBC105DFD4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D651C21-66B2-40C3-9353-CD5971795630}">
  <ds:schemaRefs>
    <ds:schemaRef ds:uri="d13aca44-ef33-4cf4-9980-7f0b00e6eeb9"/>
    <ds:schemaRef ds:uri="http://purl.org/dc/terms/"/>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http://purl.org/dc/elements/1.1/"/>
    <ds:schemaRef ds:uri="49100919-8a76-4266-be0c-7dc583902cb4"/>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63277BAE-156B-406C-A087-26FB3C424C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F103CB-4B94-4643-AB88-EAF59194948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Theme1</Template>
  <TotalTime>2936</TotalTime>
  <Words>2226</Words>
  <Application>Microsoft Office PowerPoint</Application>
  <PresentationFormat>Widescreen</PresentationFormat>
  <Paragraphs>205</Paragraphs>
  <Slides>48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Noto Sans Symbols</vt:lpstr>
      <vt:lpstr>Simplified Arabic</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88</cp:revision>
  <dcterms:created xsi:type="dcterms:W3CDTF">2023-04-29T09:08:23Z</dcterms:created>
  <dcterms:modified xsi:type="dcterms:W3CDTF">2026-02-07T22:25:26Z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