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8"/>
  </p:notesMasterIdLst>
  <p:sldIdLst>
    <p:sldId id="480" r:id="rId2"/>
    <p:sldId id="490" r:id="rId3"/>
    <p:sldId id="705" r:id="rId4"/>
    <p:sldId id="707" r:id="rId5"/>
    <p:sldId id="706" r:id="rId6"/>
    <p:sldId id="641" r:id="rId7"/>
    <p:sldId id="642" r:id="rId8"/>
    <p:sldId id="644" r:id="rId9"/>
    <p:sldId id="643" r:id="rId10"/>
    <p:sldId id="645" r:id="rId11"/>
    <p:sldId id="646" r:id="rId12"/>
    <p:sldId id="647" r:id="rId13"/>
    <p:sldId id="648" r:id="rId14"/>
    <p:sldId id="649" r:id="rId15"/>
    <p:sldId id="650" r:id="rId16"/>
    <p:sldId id="652" r:id="rId17"/>
    <p:sldId id="651" r:id="rId18"/>
    <p:sldId id="653" r:id="rId19"/>
    <p:sldId id="654" r:id="rId20"/>
    <p:sldId id="655" r:id="rId21"/>
    <p:sldId id="656" r:id="rId22"/>
    <p:sldId id="658" r:id="rId23"/>
    <p:sldId id="659" r:id="rId24"/>
    <p:sldId id="660" r:id="rId25"/>
    <p:sldId id="661" r:id="rId26"/>
    <p:sldId id="663" r:id="rId27"/>
    <p:sldId id="662" r:id="rId28"/>
    <p:sldId id="664" r:id="rId29"/>
    <p:sldId id="666" r:id="rId30"/>
    <p:sldId id="667" r:id="rId31"/>
    <p:sldId id="668" r:id="rId32"/>
    <p:sldId id="669" r:id="rId33"/>
    <p:sldId id="670" r:id="rId34"/>
    <p:sldId id="671" r:id="rId35"/>
    <p:sldId id="672" r:id="rId36"/>
    <p:sldId id="673" r:id="rId37"/>
    <p:sldId id="674" r:id="rId38"/>
    <p:sldId id="675" r:id="rId39"/>
    <p:sldId id="676" r:id="rId40"/>
    <p:sldId id="677" r:id="rId41"/>
    <p:sldId id="678" r:id="rId42"/>
    <p:sldId id="679" r:id="rId43"/>
    <p:sldId id="680" r:id="rId44"/>
    <p:sldId id="681" r:id="rId45"/>
    <p:sldId id="682" r:id="rId46"/>
    <p:sldId id="683" r:id="rId47"/>
    <p:sldId id="684" r:id="rId48"/>
    <p:sldId id="685" r:id="rId49"/>
    <p:sldId id="686" r:id="rId50"/>
    <p:sldId id="687" r:id="rId51"/>
    <p:sldId id="688" r:id="rId52"/>
    <p:sldId id="690" r:id="rId53"/>
    <p:sldId id="689" r:id="rId54"/>
    <p:sldId id="691" r:id="rId55"/>
    <p:sldId id="692" r:id="rId56"/>
    <p:sldId id="693" r:id="rId57"/>
    <p:sldId id="694" r:id="rId58"/>
    <p:sldId id="695" r:id="rId59"/>
    <p:sldId id="696" r:id="rId60"/>
    <p:sldId id="697" r:id="rId61"/>
    <p:sldId id="699" r:id="rId62"/>
    <p:sldId id="700" r:id="rId63"/>
    <p:sldId id="702" r:id="rId64"/>
    <p:sldId id="703" r:id="rId65"/>
    <p:sldId id="550" r:id="rId66"/>
    <p:sldId id="349" r:id="rId6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490"/>
            <p14:sldId id="705"/>
            <p14:sldId id="707"/>
            <p14:sldId id="706"/>
            <p14:sldId id="641"/>
            <p14:sldId id="642"/>
            <p14:sldId id="644"/>
            <p14:sldId id="643"/>
            <p14:sldId id="645"/>
            <p14:sldId id="646"/>
            <p14:sldId id="647"/>
            <p14:sldId id="648"/>
            <p14:sldId id="649"/>
            <p14:sldId id="650"/>
            <p14:sldId id="652"/>
            <p14:sldId id="651"/>
            <p14:sldId id="653"/>
            <p14:sldId id="654"/>
            <p14:sldId id="655"/>
            <p14:sldId id="656"/>
            <p14:sldId id="658"/>
            <p14:sldId id="659"/>
            <p14:sldId id="660"/>
            <p14:sldId id="661"/>
            <p14:sldId id="663"/>
            <p14:sldId id="662"/>
            <p14:sldId id="664"/>
            <p14:sldId id="666"/>
            <p14:sldId id="667"/>
            <p14:sldId id="668"/>
            <p14:sldId id="669"/>
            <p14:sldId id="670"/>
            <p14:sldId id="671"/>
            <p14:sldId id="672"/>
            <p14:sldId id="673"/>
            <p14:sldId id="674"/>
            <p14:sldId id="675"/>
            <p14:sldId id="676"/>
            <p14:sldId id="677"/>
            <p14:sldId id="678"/>
            <p14:sldId id="679"/>
            <p14:sldId id="680"/>
            <p14:sldId id="681"/>
            <p14:sldId id="682"/>
            <p14:sldId id="683"/>
            <p14:sldId id="684"/>
            <p14:sldId id="685"/>
            <p14:sldId id="686"/>
            <p14:sldId id="687"/>
            <p14:sldId id="688"/>
            <p14:sldId id="690"/>
            <p14:sldId id="689"/>
            <p14:sldId id="691"/>
            <p14:sldId id="692"/>
            <p14:sldId id="693"/>
            <p14:sldId id="694"/>
            <p14:sldId id="695"/>
            <p14:sldId id="696"/>
            <p14:sldId id="697"/>
            <p14:sldId id="699"/>
            <p14:sldId id="700"/>
            <p14:sldId id="702"/>
            <p14:sldId id="703"/>
            <p14:sldId id="550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C748"/>
    <a:srgbClr val="000000"/>
    <a:srgbClr val="669BBC"/>
    <a:srgbClr val="2D3956"/>
    <a:srgbClr val="8E5A6D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543" autoAdjust="0"/>
    <p:restoredTop sz="93738" autoAdjust="0"/>
  </p:normalViewPr>
  <p:slideViewPr>
    <p:cSldViewPr snapToGrid="0">
      <p:cViewPr varScale="1">
        <p:scale>
          <a:sx n="89" d="100"/>
          <a:sy n="89" d="100"/>
        </p:scale>
        <p:origin x="9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71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2/8/2024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78694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96336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797536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90846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990236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2/8/2024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chemeClr val="bg1"/>
          </a:solidFill>
        </p:spPr>
        <p:txBody>
          <a:bodyPr/>
          <a:lstStyle>
            <a:lvl1pPr marL="228600" indent="-228600">
              <a:buFont typeface="Wingdings" panose="05000000000000000000" pitchFamily="2" charset="2"/>
              <a:buChar char="v"/>
              <a:defRPr/>
            </a:lvl1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2/8/2024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2/8/2024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2/8/2024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2/8/2024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2/8/2024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2/8/2024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2/8/2024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2/8/2024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2/8/2024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2/8/2024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8658888" cy="1281113"/>
          </a:xfrm>
          <a:prstGeom prst="rect">
            <a:avLst/>
          </a:prstGeom>
        </p:spPr>
        <p:txBody>
          <a:bodyPr vert="horz" lIns="45720" tIns="0" rIns="45720" bIns="0" anchor="b" anchorCtr="0">
            <a:normAutofit fontScale="97500"/>
          </a:bodyPr>
          <a:lstStyle/>
          <a:p>
            <a:pPr marL="0" marR="0" lvl="0" indent="0" fontAlgn="auto">
              <a:lnSpc>
                <a:spcPct val="100000"/>
              </a:lnSpc>
              <a:spcAft>
                <a:spcPts val="0"/>
              </a:spcAft>
              <a:buClrTx/>
              <a:buSzTx/>
              <a:buFontTx/>
              <a:tabLst/>
            </a:pPr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8658888" cy="4351338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"/>
                  <a:lumOff val="95000"/>
                </a:schemeClr>
              </a:gs>
              <a:gs pos="74000">
                <a:schemeClr val="accent3">
                  <a:lumMod val="45000"/>
                  <a:lumOff val="55000"/>
                </a:schemeClr>
              </a:gs>
              <a:gs pos="83000">
                <a:schemeClr val="accent3">
                  <a:lumMod val="45000"/>
                  <a:lumOff val="55000"/>
                </a:schemeClr>
              </a:gs>
              <a:gs pos="100000">
                <a:schemeClr val="accent3">
                  <a:lumMod val="30000"/>
                  <a:lumOff val="70000"/>
                </a:schemeClr>
              </a:gs>
            </a:gsLst>
            <a:lin ang="5400000" scaled="1"/>
            <a:tileRect/>
          </a:gradFill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88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BBA58F7-397B-7DE5-A7C3-7859BEFC12FC}"/>
              </a:ext>
            </a:extLst>
          </p:cNvPr>
          <p:cNvPicPr>
            <a:picLocks noChangeAspect="1"/>
          </p:cNvPicPr>
          <p:nvPr userDrawn="1"/>
        </p:nvPicPr>
        <p:blipFill>
          <a:blip r:embed="rId1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27134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 userDrawn="1"/>
        </p:nvSpPr>
        <p:spPr>
          <a:xfrm>
            <a:off x="3859544" y="641344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5" r:id="rId13"/>
    <p:sldLayoutId id="2147483667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0" lang="en-US" sz="3800" b="1" i="0" u="none" strike="noStrike" kern="1200" cap="all" spc="0" normalizeH="0" baseline="0" dirty="0">
          <a:ln w="500">
            <a:solidFill>
              <a:srgbClr val="B13F9A">
                <a:shade val="20000"/>
                <a:satMod val="120000"/>
              </a:srgbClr>
            </a:solidFill>
          </a:ln>
          <a:gradFill>
            <a:gsLst>
              <a:gs pos="0">
                <a:srgbClr val="F9B639">
                  <a:tint val="13000"/>
                </a:srgbClr>
              </a:gs>
              <a:gs pos="10000">
                <a:srgbClr val="F9B639">
                  <a:tint val="20000"/>
                </a:srgbClr>
              </a:gs>
              <a:gs pos="49000">
                <a:srgbClr val="F9B639">
                  <a:tint val="70000"/>
                </a:srgbClr>
              </a:gs>
              <a:gs pos="50000">
                <a:srgbClr val="F9B639">
                  <a:tint val="97000"/>
                </a:srgbClr>
              </a:gs>
              <a:gs pos="100000">
                <a:srgbClr val="F9B639">
                  <a:tint val="20000"/>
                </a:srgbClr>
              </a:gs>
            </a:gsLst>
            <a:lin ang="5400000" scaled="1"/>
          </a:gradFill>
          <a:effectLst/>
          <a:uLnTx/>
          <a:uFillTx/>
          <a:latin typeface="Trebuchet MS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jp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png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6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svg"/><Relationship Id="rId3" Type="http://schemas.openxmlformats.org/officeDocument/2006/relationships/image" Target="../media/image46.png"/><Relationship Id="rId7" Type="http://schemas.openxmlformats.org/officeDocument/2006/relationships/image" Target="../media/image4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2.svg"/><Relationship Id="rId9" Type="http://schemas.openxmlformats.org/officeDocument/2006/relationships/image" Target="../media/image4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855994" y="3206031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</a:t>
            </a:r>
            <a:r>
              <a:rPr 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Yasser </a:t>
            </a:r>
            <a:r>
              <a:rPr lang="en-US" sz="2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Abdelhamid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328545" y="2468532"/>
            <a:ext cx="560018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Object Oriented Programming</a:t>
            </a:r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328545" y="5823767"/>
            <a:ext cx="2335794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 </a:t>
            </a:r>
            <a:endParaRPr lang="en-US" sz="28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8545" y="198943"/>
            <a:ext cx="2876694" cy="1357799"/>
          </a:xfrm>
          <a:prstGeom prst="rect">
            <a:avLst/>
          </a:prstGeom>
        </p:spPr>
      </p:pic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329930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IT223</a:t>
            </a:r>
            <a:endParaRPr lang="en-US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Object Oriented Programming</a:t>
            </a:r>
            <a:endParaRPr lang="en-US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5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678"/>
    </mc:Choice>
    <mc:Fallback xmlns="">
      <p:transition spd="slow" advTm="23678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 descr="jhtp_02_IntroToApplications_Page_02">
            <a:extLst>
              <a:ext uri="{FF2B5EF4-FFF2-40B4-BE49-F238E27FC236}">
                <a16:creationId xmlns:a16="http://schemas.microsoft.com/office/drawing/2014/main" id="{9B3C5578-E7E8-4B8F-8DE6-7B63442052F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4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3118" y="1509467"/>
            <a:ext cx="7093280" cy="4714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0456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2645"/>
    </mc:Choice>
    <mc:Fallback xmlns="">
      <p:transition spd="slow" advTm="62645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 descr="jhtp_02_IntroToApplications_Page_03">
            <a:extLst>
              <a:ext uri="{FF2B5EF4-FFF2-40B4-BE49-F238E27FC236}">
                <a16:creationId xmlns:a16="http://schemas.microsoft.com/office/drawing/2014/main" id="{2BF56457-627E-4B2E-9942-C3C957AB88C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4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9544" y="1623439"/>
            <a:ext cx="7590679" cy="4104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5716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7777"/>
    </mc:Choice>
    <mc:Fallback xmlns="">
      <p:transition spd="slow" advTm="37777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 descr="jhtp_02_IntroToApplications_Page_04">
            <a:extLst>
              <a:ext uri="{FF2B5EF4-FFF2-40B4-BE49-F238E27FC236}">
                <a16:creationId xmlns:a16="http://schemas.microsoft.com/office/drawing/2014/main" id="{EECE9484-6864-495A-BD1C-68A1678FA07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4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3377" y="1548373"/>
            <a:ext cx="6818402" cy="4708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5721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399"/>
    </mc:Choice>
    <mc:Fallback xmlns="">
      <p:transition spd="slow" advTm="42399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56993" y="1638273"/>
            <a:ext cx="7652059" cy="36997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9166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718"/>
    </mc:Choice>
    <mc:Fallback xmlns="">
      <p:transition spd="slow" advTm="13718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dirty="0"/>
              <a:t>Your First Program in Java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3004" t="6718" r="3149" b="16388"/>
          <a:stretch/>
        </p:blipFill>
        <p:spPr>
          <a:xfrm>
            <a:off x="914399" y="2017985"/>
            <a:ext cx="9532884" cy="3385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7885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3222"/>
    </mc:Choice>
    <mc:Fallback xmlns="">
      <p:transition spd="slow" advTm="73222"/>
    </mc:Fallback>
  </mc:AlternateContent>
  <p:timing>
    <p:tnLst>
      <p:par>
        <p:cTn id="1" dur="indefinite" restart="never" nodeType="tmRoot"/>
      </p:par>
    </p:tnLst>
  </p:timing>
  <p:extLst mod="1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Commenting your code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US" altLang="en-US" sz="2500" dirty="0">
                <a:solidFill>
                  <a:srgbClr val="000000"/>
                </a:solidFill>
              </a:rPr>
              <a:t>Comments</a:t>
            </a:r>
          </a:p>
          <a:p>
            <a:pPr lvl="2">
              <a:buNone/>
              <a:defRPr/>
            </a:pPr>
            <a:r>
              <a:rPr lang="en-US" altLang="en-US" sz="1900" dirty="0">
                <a:solidFill>
                  <a:srgbClr val="00BF00"/>
                </a:solidFill>
                <a:latin typeface="Consolas" panose="020B0609020204030204" pitchFamily="49" charset="0"/>
              </a:rPr>
              <a:t>	// Fig. 2.1: Welcome1.java</a:t>
            </a:r>
          </a:p>
          <a:p>
            <a:pPr lvl="1">
              <a:defRPr/>
            </a:pPr>
            <a:r>
              <a:rPr lang="en-US" altLang="en-US" sz="2100" dirty="0">
                <a:solidFill>
                  <a:srgbClr val="0000FF"/>
                </a:solidFill>
                <a:latin typeface="Consolas" panose="020B0609020204030204" pitchFamily="49" charset="0"/>
              </a:rPr>
              <a:t>//</a:t>
            </a:r>
            <a:r>
              <a:rPr lang="en-US" altLang="en-US" sz="2100" dirty="0">
                <a:solidFill>
                  <a:srgbClr val="000000"/>
                </a:solidFill>
              </a:rPr>
              <a:t> indicates that the line is a </a:t>
            </a:r>
            <a:r>
              <a:rPr lang="en-US" altLang="en-US" sz="2100" dirty="0">
                <a:solidFill>
                  <a:srgbClr val="0000FF"/>
                </a:solidFill>
              </a:rPr>
              <a:t>comment</a:t>
            </a:r>
            <a:r>
              <a:rPr lang="en-US" altLang="en-US" sz="2100" dirty="0">
                <a:solidFill>
                  <a:srgbClr val="000000"/>
                </a:solidFill>
              </a:rPr>
              <a:t>. </a:t>
            </a:r>
          </a:p>
          <a:p>
            <a:pPr lvl="1">
              <a:defRPr/>
            </a:pPr>
            <a:r>
              <a:rPr lang="en-US" altLang="en-US" sz="2100" dirty="0">
                <a:solidFill>
                  <a:srgbClr val="000000"/>
                </a:solidFill>
              </a:rPr>
              <a:t>Used to </a:t>
            </a:r>
            <a:r>
              <a:rPr lang="en-US" altLang="en-US" sz="2100" dirty="0">
                <a:solidFill>
                  <a:srgbClr val="0000FF"/>
                </a:solidFill>
              </a:rPr>
              <a:t>document programs</a:t>
            </a:r>
            <a:r>
              <a:rPr lang="en-US" altLang="en-US" sz="2100" dirty="0">
                <a:solidFill>
                  <a:srgbClr val="000000"/>
                </a:solidFill>
              </a:rPr>
              <a:t> and improve their readability.</a:t>
            </a:r>
          </a:p>
          <a:p>
            <a:pPr lvl="1">
              <a:defRPr/>
            </a:pPr>
            <a:r>
              <a:rPr lang="en-US" altLang="en-US" sz="2100" dirty="0">
                <a:solidFill>
                  <a:srgbClr val="000000"/>
                </a:solidFill>
              </a:rPr>
              <a:t>Compiler ignores comments.</a:t>
            </a:r>
          </a:p>
          <a:p>
            <a:pPr lvl="1">
              <a:defRPr/>
            </a:pPr>
            <a:r>
              <a:rPr lang="en-US" altLang="en-US" sz="2100" dirty="0">
                <a:solidFill>
                  <a:srgbClr val="000000"/>
                </a:solidFill>
              </a:rPr>
              <a:t>A comment that begins with </a:t>
            </a:r>
            <a:r>
              <a:rPr lang="en-US" altLang="en-US" sz="2100" dirty="0">
                <a:solidFill>
                  <a:srgbClr val="000000"/>
                </a:solidFill>
                <a:latin typeface="Consolas" panose="020B0609020204030204" pitchFamily="49" charset="0"/>
              </a:rPr>
              <a:t>//</a:t>
            </a:r>
            <a:r>
              <a:rPr lang="en-US" altLang="en-US" sz="2100" dirty="0">
                <a:solidFill>
                  <a:srgbClr val="000000"/>
                </a:solidFill>
              </a:rPr>
              <a:t> is an </a:t>
            </a:r>
            <a:r>
              <a:rPr lang="en-US" altLang="en-US" sz="2100" dirty="0">
                <a:solidFill>
                  <a:srgbClr val="0000FF"/>
                </a:solidFill>
              </a:rPr>
              <a:t>end-of-line</a:t>
            </a:r>
            <a:r>
              <a:rPr lang="en-US" altLang="en-US" sz="2100" dirty="0">
                <a:solidFill>
                  <a:srgbClr val="000000"/>
                </a:solidFill>
              </a:rPr>
              <a:t> </a:t>
            </a:r>
            <a:r>
              <a:rPr lang="en-US" altLang="en-US" sz="2100" dirty="0">
                <a:solidFill>
                  <a:srgbClr val="0000FF"/>
                </a:solidFill>
              </a:rPr>
              <a:t>comment</a:t>
            </a:r>
            <a:r>
              <a:rPr lang="en-US" altLang="en-US" sz="2100" dirty="0">
                <a:solidFill>
                  <a:srgbClr val="000000"/>
                </a:solidFill>
              </a:rPr>
              <a:t>—it terminates at the end of the line on which it appears. </a:t>
            </a:r>
          </a:p>
          <a:p>
            <a:pPr>
              <a:defRPr/>
            </a:pPr>
            <a:r>
              <a:rPr lang="en-US" altLang="en-US" sz="2500" dirty="0">
                <a:solidFill>
                  <a:srgbClr val="0000FF"/>
                </a:solidFill>
              </a:rPr>
              <a:t>Traditional comment</a:t>
            </a:r>
            <a:r>
              <a:rPr lang="en-US" altLang="en-US" sz="2500" dirty="0">
                <a:solidFill>
                  <a:srgbClr val="000000"/>
                </a:solidFill>
              </a:rPr>
              <a:t>, can be spread over several lines as in</a:t>
            </a:r>
          </a:p>
          <a:p>
            <a:pPr lvl="2">
              <a:buNone/>
              <a:defRPr/>
            </a:pPr>
            <a:r>
              <a:rPr lang="en-US" altLang="en-US" sz="1900" dirty="0">
                <a:solidFill>
                  <a:srgbClr val="00BF00"/>
                </a:solidFill>
                <a:latin typeface="Consolas" panose="020B0609020204030204" pitchFamily="49" charset="0"/>
              </a:rPr>
              <a:t>	/* This is a traditional comment. It</a:t>
            </a:r>
            <a:br>
              <a:rPr lang="en-US" altLang="en-US" sz="1900" dirty="0">
                <a:solidFill>
                  <a:srgbClr val="00BF00"/>
                </a:solidFill>
                <a:latin typeface="Consolas" panose="020B0609020204030204" pitchFamily="49" charset="0"/>
              </a:rPr>
            </a:br>
            <a:r>
              <a:rPr lang="en-US" altLang="en-US" sz="1900" dirty="0">
                <a:solidFill>
                  <a:srgbClr val="00BF00"/>
                </a:solidFill>
                <a:latin typeface="Consolas" panose="020B0609020204030204" pitchFamily="49" charset="0"/>
              </a:rPr>
              <a:t>   can be split over multiple lines */</a:t>
            </a:r>
          </a:p>
          <a:p>
            <a:pPr lvl="1">
              <a:defRPr/>
            </a:pPr>
            <a:r>
              <a:rPr lang="en-US" altLang="en-US" sz="2100" dirty="0">
                <a:solidFill>
                  <a:srgbClr val="000000"/>
                </a:solidFill>
              </a:rPr>
              <a:t>This type of comment begins with </a:t>
            </a:r>
            <a:r>
              <a:rPr lang="en-US" altLang="en-US" sz="2100" dirty="0">
                <a:solidFill>
                  <a:srgbClr val="0000FF"/>
                </a:solidFill>
              </a:rPr>
              <a:t>/*</a:t>
            </a:r>
            <a:r>
              <a:rPr lang="en-US" altLang="en-US" sz="2100" dirty="0">
                <a:solidFill>
                  <a:srgbClr val="000000"/>
                </a:solidFill>
              </a:rPr>
              <a:t> and ends with </a:t>
            </a:r>
            <a:r>
              <a:rPr lang="en-US" altLang="en-US" sz="2100" dirty="0">
                <a:solidFill>
                  <a:srgbClr val="0000FF"/>
                </a:solidFill>
              </a:rPr>
              <a:t>*/</a:t>
            </a:r>
            <a:r>
              <a:rPr lang="en-US" altLang="en-US" sz="2100" dirty="0">
                <a:solidFill>
                  <a:srgbClr val="000000"/>
                </a:solidFill>
              </a:rPr>
              <a:t>. </a:t>
            </a:r>
          </a:p>
          <a:p>
            <a:pPr lvl="1">
              <a:defRPr/>
            </a:pPr>
            <a:r>
              <a:rPr lang="en-US" altLang="en-US" sz="2100" dirty="0">
                <a:solidFill>
                  <a:srgbClr val="000000"/>
                </a:solidFill>
              </a:rPr>
              <a:t>All text between the delimiters is ignored by the compiler.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2163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6155"/>
    </mc:Choice>
    <mc:Fallback xmlns="">
      <p:transition spd="slow" advTm="206155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Javadoc comments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dirty="0">
                <a:solidFill>
                  <a:srgbClr val="0000FF"/>
                </a:solidFill>
              </a:rPr>
              <a:t>Javadoc comments</a:t>
            </a:r>
            <a:r>
              <a:rPr lang="en-US" altLang="en-US" dirty="0">
                <a:solidFill>
                  <a:srgbClr val="000000"/>
                </a:solidFill>
              </a:rPr>
              <a:t> </a:t>
            </a:r>
          </a:p>
          <a:p>
            <a:pPr lvl="1"/>
            <a:r>
              <a:rPr lang="en-US" altLang="en-US" dirty="0">
                <a:solidFill>
                  <a:srgbClr val="000000"/>
                </a:solidFill>
              </a:rPr>
              <a:t>Delimited by </a:t>
            </a:r>
            <a:r>
              <a:rPr lang="en-US" altLang="en-US" dirty="0">
                <a:solidFill>
                  <a:srgbClr val="0000FF"/>
                </a:solidFill>
                <a:latin typeface="Consolas" panose="020B0609020204030204" pitchFamily="49" charset="0"/>
              </a:rPr>
              <a:t>/**</a:t>
            </a:r>
            <a:r>
              <a:rPr lang="en-US" altLang="en-US" dirty="0">
                <a:solidFill>
                  <a:srgbClr val="000000"/>
                </a:solidFill>
              </a:rPr>
              <a:t> and </a:t>
            </a:r>
            <a:r>
              <a:rPr lang="en-US" altLang="en-US" dirty="0">
                <a:solidFill>
                  <a:srgbClr val="0000FF"/>
                </a:solidFill>
                <a:latin typeface="Consolas" panose="020B0609020204030204" pitchFamily="49" charset="0"/>
              </a:rPr>
              <a:t>*/</a:t>
            </a:r>
            <a:r>
              <a:rPr lang="en-US" altLang="en-US" dirty="0">
                <a:solidFill>
                  <a:srgbClr val="000000"/>
                </a:solidFill>
              </a:rPr>
              <a:t>. </a:t>
            </a:r>
          </a:p>
          <a:p>
            <a:pPr lvl="1"/>
            <a:r>
              <a:rPr lang="en-US" altLang="en-US" dirty="0">
                <a:solidFill>
                  <a:srgbClr val="000000"/>
                </a:solidFill>
              </a:rPr>
              <a:t>All text between the Javadoc comment delimiters is ignored by the compiler. </a:t>
            </a:r>
          </a:p>
          <a:p>
            <a:pPr lvl="1"/>
            <a:r>
              <a:rPr lang="en-US" altLang="en-US" dirty="0">
                <a:solidFill>
                  <a:srgbClr val="000000"/>
                </a:solidFill>
              </a:rPr>
              <a:t>Enable you to embed program documentation directly in your programs. </a:t>
            </a:r>
          </a:p>
          <a:p>
            <a:pPr lvl="1"/>
            <a:r>
              <a:rPr lang="en-US" altLang="en-US" dirty="0">
                <a:solidFill>
                  <a:srgbClr val="000000"/>
                </a:solidFill>
              </a:rPr>
              <a:t>The </a:t>
            </a:r>
            <a:r>
              <a:rPr lang="en-US" altLang="en-US" dirty="0" err="1">
                <a:solidFill>
                  <a:srgbClr val="0000FF"/>
                </a:solidFill>
                <a:latin typeface="Consolas" panose="020B0609020204030204" pitchFamily="49" charset="0"/>
              </a:rPr>
              <a:t>javadoc</a:t>
            </a:r>
            <a:r>
              <a:rPr lang="en-US" altLang="en-US" dirty="0">
                <a:solidFill>
                  <a:srgbClr val="0000FF"/>
                </a:solidFill>
              </a:rPr>
              <a:t> utility program</a:t>
            </a:r>
            <a:r>
              <a:rPr lang="en-US" altLang="en-US" dirty="0">
                <a:solidFill>
                  <a:srgbClr val="000000"/>
                </a:solidFill>
              </a:rPr>
              <a:t> </a:t>
            </a:r>
            <a:r>
              <a:rPr lang="en-US" altLang="en-US" dirty="0" smtClean="0">
                <a:solidFill>
                  <a:srgbClr val="000000"/>
                </a:solidFill>
              </a:rPr>
              <a:t>reads </a:t>
            </a:r>
            <a:r>
              <a:rPr lang="en-US" altLang="en-US" dirty="0">
                <a:solidFill>
                  <a:srgbClr val="000000"/>
                </a:solidFill>
              </a:rPr>
              <a:t>Javadoc comments and uses them to prepare program documentation in HTML5 format.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5143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3261"/>
    </mc:Choice>
    <mc:Fallback xmlns="">
      <p:transition spd="slow" advTm="83261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Common Programming errors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9614" y="1690120"/>
            <a:ext cx="6106510" cy="441505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5591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9061"/>
    </mc:Choice>
    <mc:Fallback xmlns="">
      <p:transition spd="slow" advTm="1590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Using Blank </a:t>
            </a:r>
            <a:r>
              <a:rPr lang="en-US" dirty="0" smtClean="0"/>
              <a:t>Lines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535" indent="0">
              <a:buNone/>
              <a:defRPr/>
            </a:pPr>
            <a:r>
              <a:rPr lang="en-US" altLang="en-US" b="1" i="1" dirty="0">
                <a:solidFill>
                  <a:srgbClr val="000000"/>
                </a:solidFill>
              </a:rPr>
              <a:t>Using Blank Lines</a:t>
            </a:r>
          </a:p>
          <a:p>
            <a:pPr>
              <a:defRPr/>
            </a:pPr>
            <a:r>
              <a:rPr lang="en-US" altLang="en-US" dirty="0">
                <a:solidFill>
                  <a:srgbClr val="000000"/>
                </a:solidFill>
              </a:rPr>
              <a:t>Blank lines, space characters and tabs </a:t>
            </a:r>
          </a:p>
          <a:p>
            <a:pPr lvl="1">
              <a:defRPr/>
            </a:pPr>
            <a:r>
              <a:rPr lang="en-US" altLang="en-US" dirty="0">
                <a:solidFill>
                  <a:srgbClr val="000000"/>
                </a:solidFill>
              </a:rPr>
              <a:t>Make programs easier to read. </a:t>
            </a:r>
          </a:p>
          <a:p>
            <a:pPr lvl="1">
              <a:defRPr/>
            </a:pPr>
            <a:r>
              <a:rPr lang="en-US" altLang="en-US" dirty="0">
                <a:solidFill>
                  <a:srgbClr val="000000"/>
                </a:solidFill>
              </a:rPr>
              <a:t>Together, they’re known as </a:t>
            </a:r>
            <a:r>
              <a:rPr lang="en-US" altLang="en-US" dirty="0">
                <a:solidFill>
                  <a:srgbClr val="0000FF"/>
                </a:solidFill>
              </a:rPr>
              <a:t>white space</a:t>
            </a:r>
            <a:r>
              <a:rPr lang="en-US" altLang="en-US" dirty="0">
                <a:solidFill>
                  <a:srgbClr val="000000"/>
                </a:solidFill>
              </a:rPr>
              <a:t> (or whitespace). </a:t>
            </a:r>
          </a:p>
          <a:p>
            <a:pPr lvl="1">
              <a:defRPr/>
            </a:pPr>
            <a:r>
              <a:rPr lang="en-US" altLang="en-US" dirty="0">
                <a:solidFill>
                  <a:srgbClr val="000000"/>
                </a:solidFill>
              </a:rPr>
              <a:t>White space is ignored by the compiler. </a:t>
            </a:r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33904" y="4318947"/>
            <a:ext cx="6141986" cy="1188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7639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283"/>
    </mc:Choice>
    <mc:Fallback xmlns="">
      <p:transition spd="slow" advTm="642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Declaring a </a:t>
            </a:r>
            <a:r>
              <a:rPr lang="en-US" dirty="0" smtClean="0"/>
              <a:t>class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535" indent="0">
              <a:buNone/>
              <a:defRPr/>
            </a:pPr>
            <a:r>
              <a:rPr lang="en-US" altLang="en-US" b="1" i="1" dirty="0">
                <a:solidFill>
                  <a:srgbClr val="000000"/>
                </a:solidFill>
              </a:rPr>
              <a:t>Declaring a class</a:t>
            </a:r>
          </a:p>
          <a:p>
            <a:pPr>
              <a:defRPr/>
            </a:pPr>
            <a:r>
              <a:rPr lang="en-US" altLang="en-US" dirty="0">
                <a:solidFill>
                  <a:srgbClr val="0000FF"/>
                </a:solidFill>
              </a:rPr>
              <a:t>Class declaration</a:t>
            </a:r>
          </a:p>
          <a:p>
            <a:pPr lvl="2">
              <a:buNone/>
              <a:defRPr/>
            </a:pPr>
            <a:r>
              <a:rPr lang="en-US" altLang="en-US" dirty="0">
                <a:solidFill>
                  <a:srgbClr val="0000FF"/>
                </a:solidFill>
                <a:latin typeface="Consolas" panose="020B0609020204030204" pitchFamily="49" charset="0"/>
              </a:rPr>
              <a:t>	public class</a:t>
            </a:r>
            <a:r>
              <a:rPr lang="en-US" altLang="en-US" dirty="0">
                <a:solidFill>
                  <a:srgbClr val="000000"/>
                </a:solidFill>
                <a:latin typeface="Consolas" panose="020B0609020204030204" pitchFamily="49" charset="0"/>
              </a:rPr>
              <a:t> Welcome1 </a:t>
            </a:r>
          </a:p>
          <a:p>
            <a:pPr lvl="1">
              <a:defRPr/>
            </a:pPr>
            <a:r>
              <a:rPr lang="en-US" altLang="en-US" dirty="0">
                <a:solidFill>
                  <a:srgbClr val="000000"/>
                </a:solidFill>
              </a:rPr>
              <a:t>Every Java program consists of at least one class that you define. </a:t>
            </a:r>
          </a:p>
          <a:p>
            <a:pPr lvl="1">
              <a:defRPr/>
            </a:pPr>
            <a:r>
              <a:rPr lang="en-US" altLang="en-US" dirty="0">
                <a:solidFill>
                  <a:srgbClr val="0000FF"/>
                </a:solidFill>
                <a:latin typeface="Consolas" panose="020B0609020204030204" pitchFamily="49" charset="0"/>
              </a:rPr>
              <a:t>class</a:t>
            </a:r>
            <a:r>
              <a:rPr lang="en-US" altLang="en-US" dirty="0">
                <a:solidFill>
                  <a:srgbClr val="000000"/>
                </a:solidFill>
              </a:rPr>
              <a:t> </a:t>
            </a:r>
            <a:r>
              <a:rPr lang="en-US" altLang="en-US" dirty="0">
                <a:solidFill>
                  <a:srgbClr val="0000FF"/>
                </a:solidFill>
              </a:rPr>
              <a:t>keyword</a:t>
            </a:r>
            <a:r>
              <a:rPr lang="en-US" altLang="en-US" dirty="0">
                <a:solidFill>
                  <a:srgbClr val="000000"/>
                </a:solidFill>
              </a:rPr>
              <a:t> introduces a class declaration and is immediately followed by the </a:t>
            </a:r>
            <a:r>
              <a:rPr lang="en-US" altLang="en-US" dirty="0">
                <a:solidFill>
                  <a:srgbClr val="0000FF"/>
                </a:solidFill>
              </a:rPr>
              <a:t>class name</a:t>
            </a:r>
            <a:r>
              <a:rPr lang="en-US" altLang="en-US" dirty="0">
                <a:solidFill>
                  <a:srgbClr val="000000"/>
                </a:solidFill>
              </a:rPr>
              <a:t>.</a:t>
            </a:r>
          </a:p>
          <a:p>
            <a:pPr lvl="1">
              <a:defRPr/>
            </a:pPr>
            <a:r>
              <a:rPr lang="en-US" altLang="en-US" dirty="0">
                <a:solidFill>
                  <a:srgbClr val="0000FF"/>
                </a:solidFill>
              </a:rPr>
              <a:t>Keywords</a:t>
            </a:r>
            <a:r>
              <a:rPr lang="en-US" altLang="en-US" dirty="0">
                <a:solidFill>
                  <a:srgbClr val="000000"/>
                </a:solidFill>
              </a:rPr>
              <a:t> </a:t>
            </a:r>
            <a:r>
              <a:rPr lang="en-US" altLang="en-US" dirty="0" smtClean="0">
                <a:solidFill>
                  <a:srgbClr val="000000"/>
                </a:solidFill>
              </a:rPr>
              <a:t>are </a:t>
            </a:r>
            <a:r>
              <a:rPr lang="en-US" altLang="en-US" dirty="0">
                <a:solidFill>
                  <a:srgbClr val="000000"/>
                </a:solidFill>
              </a:rPr>
              <a:t>reserved for use by Java and are always spelled with </a:t>
            </a:r>
            <a:r>
              <a:rPr lang="en-US" altLang="en-US" dirty="0">
                <a:solidFill>
                  <a:srgbClr val="FF0000"/>
                </a:solidFill>
              </a:rPr>
              <a:t>all lowercase </a:t>
            </a:r>
            <a:r>
              <a:rPr lang="en-US" altLang="en-US" dirty="0">
                <a:solidFill>
                  <a:srgbClr val="000000"/>
                </a:solidFill>
              </a:rPr>
              <a:t>letters.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0836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5915"/>
    </mc:Choice>
    <mc:Fallback xmlns="">
      <p:transition spd="slow" advTm="125915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Filename for a public </a:t>
            </a:r>
            <a:r>
              <a:rPr lang="en-US" dirty="0" smtClean="0"/>
              <a:t>Class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535" indent="0">
              <a:buNone/>
              <a:defRPr/>
            </a:pPr>
            <a:r>
              <a:rPr lang="en-US" altLang="en-US" b="1" i="1" dirty="0">
                <a:solidFill>
                  <a:srgbClr val="000000"/>
                </a:solidFill>
              </a:rPr>
              <a:t>Filename for a </a:t>
            </a:r>
            <a:r>
              <a:rPr lang="en-US" altLang="en-US" b="1" i="1" dirty="0">
                <a:solidFill>
                  <a:srgbClr val="000000"/>
                </a:solidFill>
                <a:latin typeface="Consolas" panose="020B0609020204030204" pitchFamily="49" charset="0"/>
              </a:rPr>
              <a:t>public</a:t>
            </a:r>
            <a:r>
              <a:rPr lang="en-US" altLang="en-US" b="1" i="1" dirty="0">
                <a:solidFill>
                  <a:srgbClr val="000000"/>
                </a:solidFill>
              </a:rPr>
              <a:t> Class</a:t>
            </a:r>
          </a:p>
          <a:p>
            <a:pPr>
              <a:defRPr/>
            </a:pPr>
            <a:r>
              <a:rPr lang="en-US" altLang="en-US" dirty="0">
                <a:solidFill>
                  <a:srgbClr val="000000"/>
                </a:solidFill>
              </a:rPr>
              <a:t>A </a:t>
            </a:r>
            <a:r>
              <a:rPr lang="en-US" altLang="en-US" dirty="0">
                <a:solidFill>
                  <a:srgbClr val="000000"/>
                </a:solidFill>
                <a:latin typeface="Consolas" panose="020B0609020204030204" pitchFamily="49" charset="0"/>
              </a:rPr>
              <a:t>public</a:t>
            </a:r>
            <a:r>
              <a:rPr lang="en-US" altLang="en-US" dirty="0">
                <a:solidFill>
                  <a:srgbClr val="000000"/>
                </a:solidFill>
              </a:rPr>
              <a:t> class must be placed in a file that has a filename of the form </a:t>
            </a:r>
            <a:r>
              <a:rPr lang="en-US" altLang="en-US" i="1" dirty="0">
                <a:solidFill>
                  <a:srgbClr val="000000"/>
                </a:solidFill>
              </a:rPr>
              <a:t>ClassName</a:t>
            </a:r>
            <a:r>
              <a:rPr lang="en-US" altLang="en-US" dirty="0">
                <a:solidFill>
                  <a:srgbClr val="000000"/>
                </a:solidFill>
              </a:rPr>
              <a:t>.</a:t>
            </a:r>
            <a:r>
              <a:rPr lang="en-US" altLang="en-US" dirty="0">
                <a:solidFill>
                  <a:srgbClr val="000000"/>
                </a:solidFill>
                <a:latin typeface="Consolas" panose="020B0609020204030204" pitchFamily="49" charset="0"/>
              </a:rPr>
              <a:t>java</a:t>
            </a:r>
            <a:r>
              <a:rPr lang="en-US" altLang="en-US" dirty="0">
                <a:solidFill>
                  <a:srgbClr val="000000"/>
                </a:solidFill>
              </a:rPr>
              <a:t>, so </a:t>
            </a:r>
            <a:r>
              <a:rPr lang="en-US" altLang="en-US" dirty="0">
                <a:solidFill>
                  <a:srgbClr val="FF0000"/>
                </a:solidFill>
              </a:rPr>
              <a:t>class </a:t>
            </a:r>
            <a:r>
              <a:rPr lang="en-US" altLang="en-US" dirty="0">
                <a:solidFill>
                  <a:srgbClr val="FF0000"/>
                </a:solidFill>
                <a:latin typeface="Consolas" panose="020B0609020204030204" pitchFamily="49" charset="0"/>
              </a:rPr>
              <a:t>Welcome1</a:t>
            </a:r>
            <a:r>
              <a:rPr lang="en-US" altLang="en-US" dirty="0">
                <a:solidFill>
                  <a:srgbClr val="FF0000"/>
                </a:solidFill>
              </a:rPr>
              <a:t> is stored in the file </a:t>
            </a:r>
            <a:r>
              <a:rPr lang="en-US" altLang="en-US" dirty="0">
                <a:solidFill>
                  <a:srgbClr val="FF0000"/>
                </a:solidFill>
                <a:latin typeface="Consolas" panose="020B0609020204030204" pitchFamily="49" charset="0"/>
              </a:rPr>
              <a:t>Welcome1.java</a:t>
            </a:r>
            <a:r>
              <a:rPr lang="en-US" altLang="en-US" dirty="0">
                <a:solidFill>
                  <a:srgbClr val="000000"/>
                </a:solidFill>
              </a:rPr>
              <a:t>. </a:t>
            </a:r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5227" y="3746691"/>
            <a:ext cx="6064470" cy="1901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2246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7361"/>
    </mc:Choice>
    <mc:Fallback xmlns="">
      <p:transition spd="slow" advTm="973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Class Names and </a:t>
            </a:r>
            <a:r>
              <a:rPr lang="en-US" dirty="0" smtClean="0"/>
              <a:t>Identifiers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109535" indent="0">
              <a:buNone/>
              <a:defRPr/>
            </a:pPr>
            <a:r>
              <a:rPr lang="en-US" altLang="en-US" b="1" i="1" dirty="0">
                <a:solidFill>
                  <a:srgbClr val="000000"/>
                </a:solidFill>
              </a:rPr>
              <a:t>Class Names and Identifiers</a:t>
            </a:r>
          </a:p>
          <a:p>
            <a:pPr>
              <a:defRPr/>
            </a:pPr>
            <a:r>
              <a:rPr lang="en-US" altLang="en-US" dirty="0">
                <a:solidFill>
                  <a:srgbClr val="000000"/>
                </a:solidFill>
              </a:rPr>
              <a:t>By </a:t>
            </a:r>
            <a:r>
              <a:rPr lang="en-US" altLang="en-US" dirty="0">
                <a:solidFill>
                  <a:srgbClr val="FF0000"/>
                </a:solidFill>
              </a:rPr>
              <a:t>convention</a:t>
            </a:r>
            <a:r>
              <a:rPr lang="en-US" altLang="en-US" dirty="0">
                <a:solidFill>
                  <a:srgbClr val="000000"/>
                </a:solidFill>
              </a:rPr>
              <a:t>, begin with a capital letter and capitalize the first letter of each word they include (e.g., </a:t>
            </a:r>
            <a:r>
              <a:rPr lang="en-US" altLang="en-US" dirty="0" err="1">
                <a:solidFill>
                  <a:srgbClr val="000000"/>
                </a:solidFill>
                <a:latin typeface="Consolas" panose="020B0609020204030204" pitchFamily="49" charset="0"/>
              </a:rPr>
              <a:t>SampleClassName</a:t>
            </a:r>
            <a:r>
              <a:rPr lang="en-US" altLang="en-US" dirty="0">
                <a:solidFill>
                  <a:srgbClr val="000000"/>
                </a:solidFill>
              </a:rPr>
              <a:t>). </a:t>
            </a:r>
          </a:p>
          <a:p>
            <a:pPr>
              <a:defRPr/>
            </a:pPr>
            <a:r>
              <a:rPr lang="en-US" altLang="en-US" dirty="0">
                <a:solidFill>
                  <a:srgbClr val="000000"/>
                </a:solidFill>
              </a:rPr>
              <a:t>A class name is an </a:t>
            </a:r>
            <a:r>
              <a:rPr lang="en-US" altLang="en-US" dirty="0">
                <a:solidFill>
                  <a:srgbClr val="0000FF"/>
                </a:solidFill>
              </a:rPr>
              <a:t>identifier</a:t>
            </a:r>
            <a:r>
              <a:rPr lang="en-US" altLang="en-US" dirty="0">
                <a:solidFill>
                  <a:srgbClr val="000000"/>
                </a:solidFill>
              </a:rPr>
              <a:t>—a series of characters consisting of letters, digits, underscores (</a:t>
            </a:r>
            <a:r>
              <a:rPr lang="en-US" altLang="en-US" dirty="0">
                <a:solidFill>
                  <a:srgbClr val="000000"/>
                </a:solidFill>
                <a:latin typeface="Consolas" panose="020B0609020204030204" pitchFamily="49" charset="0"/>
              </a:rPr>
              <a:t>_</a:t>
            </a:r>
            <a:r>
              <a:rPr lang="en-US" altLang="en-US" dirty="0">
                <a:solidFill>
                  <a:srgbClr val="000000"/>
                </a:solidFill>
              </a:rPr>
              <a:t>) and dollar signs (</a:t>
            </a:r>
            <a:r>
              <a:rPr lang="en-US" altLang="en-US" dirty="0">
                <a:solidFill>
                  <a:srgbClr val="000000"/>
                </a:solidFill>
                <a:latin typeface="Consolas" panose="020B0609020204030204" pitchFamily="49" charset="0"/>
              </a:rPr>
              <a:t>$</a:t>
            </a:r>
            <a:r>
              <a:rPr lang="en-US" altLang="en-US" dirty="0">
                <a:solidFill>
                  <a:srgbClr val="000000"/>
                </a:solidFill>
              </a:rPr>
              <a:t>) that does not begin with a digit and does not contain spaces. </a:t>
            </a:r>
          </a:p>
          <a:p>
            <a:pPr>
              <a:defRPr/>
            </a:pPr>
            <a:r>
              <a:rPr lang="en-US" altLang="en-US" dirty="0">
                <a:solidFill>
                  <a:srgbClr val="000000"/>
                </a:solidFill>
              </a:rPr>
              <a:t>Java is </a:t>
            </a:r>
            <a:r>
              <a:rPr lang="en-US" altLang="en-US" dirty="0">
                <a:solidFill>
                  <a:srgbClr val="0000FF"/>
                </a:solidFill>
              </a:rPr>
              <a:t>case sensitive</a:t>
            </a:r>
            <a:r>
              <a:rPr lang="en-US" altLang="en-US" dirty="0">
                <a:solidFill>
                  <a:srgbClr val="000000"/>
                </a:solidFill>
              </a:rPr>
              <a:t>—uppercase and lowercase letters are distinct—so </a:t>
            </a:r>
            <a:r>
              <a:rPr lang="en-US" altLang="en-US" dirty="0">
                <a:solidFill>
                  <a:srgbClr val="000000"/>
                </a:solidFill>
                <a:latin typeface="Consolas" panose="020B0609020204030204" pitchFamily="49" charset="0"/>
              </a:rPr>
              <a:t>a1</a:t>
            </a:r>
            <a:r>
              <a:rPr lang="en-US" altLang="en-US" dirty="0">
                <a:solidFill>
                  <a:srgbClr val="000000"/>
                </a:solidFill>
              </a:rPr>
              <a:t> and </a:t>
            </a:r>
            <a:r>
              <a:rPr lang="en-US" altLang="en-US" dirty="0">
                <a:solidFill>
                  <a:srgbClr val="000000"/>
                </a:solidFill>
                <a:latin typeface="Consolas" panose="020B0609020204030204" pitchFamily="49" charset="0"/>
              </a:rPr>
              <a:t>A1</a:t>
            </a:r>
            <a:r>
              <a:rPr lang="en-US" altLang="en-US" dirty="0">
                <a:solidFill>
                  <a:srgbClr val="000000"/>
                </a:solidFill>
              </a:rPr>
              <a:t> are different (but both valid) identifiers.</a:t>
            </a:r>
          </a:p>
          <a:p>
            <a:pPr marL="109534" indent="0">
              <a:buNone/>
            </a:pPr>
            <a:r>
              <a:rPr lang="en-US" b="1" i="1" dirty="0"/>
              <a:t>Underscore (_) in Java 9</a:t>
            </a:r>
          </a:p>
          <a:p>
            <a:r>
              <a:rPr lang="en-US" dirty="0"/>
              <a:t>As of Java 9, you can no longer use an underscore (_) by itself as an identifier.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9513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1179"/>
    </mc:Choice>
    <mc:Fallback xmlns="">
      <p:transition spd="slow" advTm="201179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535" indent="0">
              <a:buNone/>
              <a:defRPr/>
            </a:pPr>
            <a:r>
              <a:rPr lang="en-US" altLang="en-US" b="1" i="1" dirty="0">
                <a:solidFill>
                  <a:srgbClr val="000000"/>
                </a:solidFill>
              </a:rPr>
              <a:t>Class Body</a:t>
            </a:r>
          </a:p>
          <a:p>
            <a:pPr>
              <a:defRPr/>
            </a:pPr>
            <a:r>
              <a:rPr lang="en-US" altLang="en-US" sz="2400" dirty="0">
                <a:solidFill>
                  <a:srgbClr val="000000"/>
                </a:solidFill>
              </a:rPr>
              <a:t>A </a:t>
            </a:r>
            <a:r>
              <a:rPr lang="en-US" altLang="en-US" sz="2400" dirty="0">
                <a:solidFill>
                  <a:srgbClr val="0000FF"/>
                </a:solidFill>
              </a:rPr>
              <a:t>left brace</a:t>
            </a:r>
            <a:r>
              <a:rPr lang="en-US" altLang="en-US" sz="2400" dirty="0">
                <a:solidFill>
                  <a:srgbClr val="000000"/>
                </a:solidFill>
              </a:rPr>
              <a:t>, </a:t>
            </a:r>
            <a:r>
              <a:rPr lang="en-US" altLang="en-US" sz="2400" dirty="0">
                <a:solidFill>
                  <a:srgbClr val="0000FF"/>
                </a:solidFill>
                <a:latin typeface="Consolas" panose="020B0609020204030204" pitchFamily="49" charset="0"/>
              </a:rPr>
              <a:t>{</a:t>
            </a:r>
            <a:r>
              <a:rPr lang="en-US" altLang="en-US" sz="2400" dirty="0">
                <a:solidFill>
                  <a:srgbClr val="000000"/>
                </a:solidFill>
              </a:rPr>
              <a:t>, begins the </a:t>
            </a:r>
            <a:r>
              <a:rPr lang="en-US" altLang="en-US" sz="2400" dirty="0">
                <a:solidFill>
                  <a:srgbClr val="0000FF"/>
                </a:solidFill>
              </a:rPr>
              <a:t>body</a:t>
            </a:r>
            <a:r>
              <a:rPr lang="en-US" altLang="en-US" sz="2400" dirty="0">
                <a:solidFill>
                  <a:srgbClr val="000000"/>
                </a:solidFill>
              </a:rPr>
              <a:t> of every class declaration. </a:t>
            </a:r>
          </a:p>
          <a:p>
            <a:pPr>
              <a:defRPr/>
            </a:pPr>
            <a:r>
              <a:rPr lang="en-US" altLang="en-US" sz="2400" dirty="0">
                <a:solidFill>
                  <a:srgbClr val="000000"/>
                </a:solidFill>
              </a:rPr>
              <a:t>A corresponding </a:t>
            </a:r>
            <a:r>
              <a:rPr lang="en-US" altLang="en-US" sz="2400" dirty="0">
                <a:solidFill>
                  <a:srgbClr val="0000FF"/>
                </a:solidFill>
              </a:rPr>
              <a:t>right brace</a:t>
            </a:r>
            <a:r>
              <a:rPr lang="en-US" altLang="en-US" sz="2400" dirty="0">
                <a:solidFill>
                  <a:srgbClr val="000000"/>
                </a:solidFill>
              </a:rPr>
              <a:t>, </a:t>
            </a:r>
            <a:r>
              <a:rPr lang="en-US" altLang="en-US" sz="2400" dirty="0">
                <a:solidFill>
                  <a:srgbClr val="0000FF"/>
                </a:solidFill>
                <a:latin typeface="Consolas" panose="020B0609020204030204" pitchFamily="49" charset="0"/>
              </a:rPr>
              <a:t>}</a:t>
            </a:r>
            <a:r>
              <a:rPr lang="en-US" altLang="en-US" sz="2400" dirty="0">
                <a:solidFill>
                  <a:srgbClr val="000000"/>
                </a:solidFill>
              </a:rPr>
              <a:t>, must end each class declaration. </a:t>
            </a:r>
          </a:p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Class </a:t>
            </a:r>
            <a:r>
              <a:rPr lang="en-US" dirty="0" smtClean="0"/>
              <a:t>Body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3496" t="7316" r="3974" b="8766"/>
          <a:stretch/>
        </p:blipFill>
        <p:spPr>
          <a:xfrm>
            <a:off x="1713377" y="3468414"/>
            <a:ext cx="6127339" cy="253119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63645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3442"/>
    </mc:Choice>
    <mc:Fallback xmlns="">
      <p:transition spd="slow" advTm="934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indentation</a:t>
            </a:r>
            <a:endParaRPr lang="en-US" dirty="0"/>
          </a:p>
        </p:txBody>
      </p:sp>
      <p:pic>
        <p:nvPicPr>
          <p:cNvPr id="4" name="Picture 3" descr="jhtp_02_IntroToApplications_Page_14">
            <a:extLst>
              <a:ext uri="{FF2B5EF4-FFF2-40B4-BE49-F238E27FC236}">
                <a16:creationId xmlns:a16="http://schemas.microsoft.com/office/drawing/2014/main" id="{7FADBDF3-47EA-4525-886F-3D443A139D5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3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789774"/>
            <a:ext cx="8271672" cy="374917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62017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9414"/>
    </mc:Choice>
    <mc:Fallback xmlns="">
      <p:transition spd="slow" advTm="9941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ide</a:t>
            </a:r>
            <a:endParaRPr lang="en-US" dirty="0"/>
          </a:p>
        </p:txBody>
      </p:sp>
      <p:pic>
        <p:nvPicPr>
          <p:cNvPr id="4" name="Picture 3" descr="jhtp_02_IntroToApplications_Page_15">
            <a:extLst>
              <a:ext uri="{FF2B5EF4-FFF2-40B4-BE49-F238E27FC236}">
                <a16:creationId xmlns:a16="http://schemas.microsoft.com/office/drawing/2014/main" id="{A59EE5F3-CF31-44AB-816F-D2915A9434C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2337457"/>
            <a:ext cx="8323502" cy="2644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4935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5381"/>
    </mc:Choice>
    <mc:Fallback xmlns="">
      <p:transition spd="slow" advTm="6538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Matching braces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199" y="1902524"/>
            <a:ext cx="7221135" cy="163558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199" y="3794397"/>
            <a:ext cx="7221135" cy="26321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4988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148"/>
    </mc:Choice>
    <mc:Fallback xmlns="">
      <p:transition spd="slow" advTm="7014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Body of the method declaration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altLang="en-US" dirty="0">
                <a:solidFill>
                  <a:srgbClr val="0000FF"/>
                </a:solidFill>
              </a:rPr>
              <a:t>Body of the method declaration</a:t>
            </a:r>
            <a:r>
              <a:rPr lang="en-US" altLang="en-US" dirty="0">
                <a:solidFill>
                  <a:srgbClr val="000000"/>
                </a:solidFill>
              </a:rPr>
              <a:t> </a:t>
            </a:r>
          </a:p>
          <a:p>
            <a:pPr lvl="1"/>
            <a:r>
              <a:rPr lang="en-US" altLang="en-US" dirty="0">
                <a:solidFill>
                  <a:srgbClr val="000000"/>
                </a:solidFill>
              </a:rPr>
              <a:t>Enclosed in left and right braces.</a:t>
            </a:r>
          </a:p>
          <a:p>
            <a:r>
              <a:rPr lang="en-US" altLang="en-US" dirty="0">
                <a:solidFill>
                  <a:srgbClr val="000000"/>
                </a:solidFill>
              </a:rPr>
              <a:t>Statement</a:t>
            </a:r>
          </a:p>
          <a:p>
            <a:pPr lvl="2">
              <a:buNone/>
            </a:pPr>
            <a:r>
              <a:rPr lang="en-US" altLang="en-US" dirty="0">
                <a:solidFill>
                  <a:srgbClr val="000000"/>
                </a:solidFill>
                <a:latin typeface="Consolas" panose="020B0609020204030204" pitchFamily="49" charset="0"/>
              </a:rPr>
              <a:t>	</a:t>
            </a:r>
            <a:r>
              <a:rPr lang="en-US" altLang="en-US" sz="1700" dirty="0" err="1">
                <a:solidFill>
                  <a:srgbClr val="000000"/>
                </a:solidFill>
                <a:latin typeface="Consolas" panose="020B0609020204030204" pitchFamily="49" charset="0"/>
              </a:rPr>
              <a:t>System.out.println</a:t>
            </a:r>
            <a:r>
              <a:rPr lang="en-US" altLang="en-US" sz="1700" dirty="0">
                <a:solidFill>
                  <a:srgbClr val="000000"/>
                </a:solidFill>
                <a:latin typeface="Consolas" panose="020B0609020204030204" pitchFamily="49" charset="0"/>
              </a:rPr>
              <a:t>(</a:t>
            </a:r>
            <a:r>
              <a:rPr lang="en-US" altLang="en-US" sz="1700" dirty="0">
                <a:solidFill>
                  <a:srgbClr val="128AFF"/>
                </a:solidFill>
                <a:latin typeface="Consolas" panose="020B0609020204030204" pitchFamily="49" charset="0"/>
              </a:rPr>
              <a:t>"Welcome to Java Programming!"</a:t>
            </a:r>
            <a:r>
              <a:rPr lang="en-US" altLang="en-US" sz="1700" dirty="0">
                <a:solidFill>
                  <a:srgbClr val="000000"/>
                </a:solidFill>
                <a:latin typeface="Consolas" panose="020B0609020204030204" pitchFamily="49" charset="0"/>
              </a:rPr>
              <a:t>);</a:t>
            </a:r>
          </a:p>
          <a:p>
            <a:pPr lvl="1"/>
            <a:r>
              <a:rPr lang="en-US" altLang="en-US" dirty="0">
                <a:solidFill>
                  <a:srgbClr val="000000"/>
                </a:solidFill>
              </a:rPr>
              <a:t>Instructs the computer to perform an action</a:t>
            </a:r>
          </a:p>
          <a:p>
            <a:pPr lvl="2"/>
            <a:r>
              <a:rPr lang="en-US" altLang="en-US" dirty="0">
                <a:solidFill>
                  <a:srgbClr val="000000"/>
                </a:solidFill>
              </a:rPr>
              <a:t>Display the characters contained between the double quotation marks. </a:t>
            </a:r>
          </a:p>
          <a:p>
            <a:pPr lvl="1"/>
            <a:r>
              <a:rPr lang="en-US" altLang="en-US" dirty="0">
                <a:solidFill>
                  <a:srgbClr val="000000"/>
                </a:solidFill>
              </a:rPr>
              <a:t>Together, the quotation marks and the characters between them are a </a:t>
            </a:r>
            <a:r>
              <a:rPr lang="en-US" altLang="en-US" dirty="0">
                <a:solidFill>
                  <a:srgbClr val="0000FF"/>
                </a:solidFill>
              </a:rPr>
              <a:t>string</a:t>
            </a:r>
            <a:r>
              <a:rPr lang="en-US" altLang="en-US" dirty="0">
                <a:solidFill>
                  <a:srgbClr val="000000"/>
                </a:solidFill>
              </a:rPr>
              <a:t>—also known as a </a:t>
            </a:r>
            <a:r>
              <a:rPr lang="en-US" altLang="en-US" dirty="0">
                <a:solidFill>
                  <a:srgbClr val="0000FF"/>
                </a:solidFill>
              </a:rPr>
              <a:t>character string</a:t>
            </a:r>
            <a:r>
              <a:rPr lang="en-US" altLang="en-US" dirty="0">
                <a:solidFill>
                  <a:srgbClr val="000000"/>
                </a:solidFill>
              </a:rPr>
              <a:t> or a </a:t>
            </a:r>
            <a:r>
              <a:rPr lang="en-US" altLang="en-US" dirty="0">
                <a:solidFill>
                  <a:srgbClr val="0000FF"/>
                </a:solidFill>
              </a:rPr>
              <a:t>string literal</a:t>
            </a:r>
            <a:r>
              <a:rPr lang="en-US" altLang="en-US" dirty="0">
                <a:solidFill>
                  <a:srgbClr val="000000"/>
                </a:solidFill>
              </a:rPr>
              <a:t>. </a:t>
            </a:r>
          </a:p>
          <a:p>
            <a:pPr lvl="1"/>
            <a:r>
              <a:rPr lang="en-US" altLang="en-US" dirty="0">
                <a:solidFill>
                  <a:srgbClr val="FF0000"/>
                </a:solidFill>
              </a:rPr>
              <a:t>White-space characters in strings are </a:t>
            </a:r>
            <a:r>
              <a:rPr lang="en-US" altLang="en-US" i="1" dirty="0">
                <a:solidFill>
                  <a:srgbClr val="FF0000"/>
                </a:solidFill>
              </a:rPr>
              <a:t>not</a:t>
            </a:r>
            <a:r>
              <a:rPr lang="en-US" altLang="en-US" dirty="0">
                <a:solidFill>
                  <a:srgbClr val="FF0000"/>
                </a:solidFill>
              </a:rPr>
              <a:t> ignored by the compiler</a:t>
            </a:r>
            <a:r>
              <a:rPr lang="en-US" altLang="en-US" dirty="0">
                <a:solidFill>
                  <a:srgbClr val="000000"/>
                </a:solidFill>
              </a:rPr>
              <a:t>. </a:t>
            </a:r>
          </a:p>
          <a:p>
            <a:pPr lvl="1"/>
            <a:r>
              <a:rPr lang="en-US" altLang="en-US" dirty="0">
                <a:solidFill>
                  <a:srgbClr val="FF0000"/>
                </a:solidFill>
              </a:rPr>
              <a:t>Strings </a:t>
            </a:r>
            <a:r>
              <a:rPr lang="en-US" altLang="en-US" i="1" dirty="0">
                <a:solidFill>
                  <a:srgbClr val="FF0000"/>
                </a:solidFill>
              </a:rPr>
              <a:t>cannot</a:t>
            </a:r>
            <a:r>
              <a:rPr lang="en-US" altLang="en-US" dirty="0">
                <a:solidFill>
                  <a:srgbClr val="FF0000"/>
                </a:solidFill>
              </a:rPr>
              <a:t> span multiple lines of code</a:t>
            </a:r>
            <a:r>
              <a:rPr lang="en-US" altLang="en-US" dirty="0">
                <a:solidFill>
                  <a:srgbClr val="000000"/>
                </a:solidFill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4926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9920"/>
    </mc:Choice>
    <mc:Fallback xmlns="">
      <p:transition spd="slow" advTm="129920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Body of the method declaration </a:t>
            </a:r>
            <a:r>
              <a:rPr lang="en-US" dirty="0" smtClean="0"/>
              <a:t>(cont.)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dirty="0" err="1">
                <a:solidFill>
                  <a:srgbClr val="0000FF"/>
                </a:solidFill>
                <a:latin typeface="Consolas" panose="020B0609020204030204" pitchFamily="49" charset="0"/>
              </a:rPr>
              <a:t>System.out</a:t>
            </a:r>
            <a:r>
              <a:rPr lang="en-US" altLang="en-US" dirty="0">
                <a:solidFill>
                  <a:srgbClr val="000000"/>
                </a:solidFill>
              </a:rPr>
              <a:t> object</a:t>
            </a:r>
          </a:p>
          <a:p>
            <a:pPr lvl="1"/>
            <a:r>
              <a:rPr lang="en-US" altLang="en-US" dirty="0">
                <a:solidFill>
                  <a:srgbClr val="0000FF"/>
                </a:solidFill>
              </a:rPr>
              <a:t>Standard output object</a:t>
            </a:r>
            <a:r>
              <a:rPr lang="en-US" altLang="en-US" dirty="0">
                <a:solidFill>
                  <a:srgbClr val="000000"/>
                </a:solidFill>
              </a:rPr>
              <a:t>. </a:t>
            </a:r>
          </a:p>
          <a:p>
            <a:pPr lvl="1"/>
            <a:r>
              <a:rPr lang="en-US" altLang="en-US" dirty="0">
                <a:solidFill>
                  <a:srgbClr val="000000"/>
                </a:solidFill>
              </a:rPr>
              <a:t>Allows a Java application to display information in the </a:t>
            </a:r>
            <a:r>
              <a:rPr lang="en-US" altLang="en-US" dirty="0">
                <a:solidFill>
                  <a:srgbClr val="0000FF"/>
                </a:solidFill>
              </a:rPr>
              <a:t>command window</a:t>
            </a:r>
            <a:r>
              <a:rPr lang="en-US" altLang="en-US" dirty="0">
                <a:solidFill>
                  <a:srgbClr val="000000"/>
                </a:solidFill>
              </a:rPr>
              <a:t> from which it executes. </a:t>
            </a:r>
          </a:p>
          <a:p>
            <a:r>
              <a:rPr lang="en-US" altLang="en-US" dirty="0" err="1">
                <a:solidFill>
                  <a:srgbClr val="0000FF"/>
                </a:solidFill>
                <a:latin typeface="Consolas" panose="020B0609020204030204" pitchFamily="49" charset="0"/>
              </a:rPr>
              <a:t>System.out.println</a:t>
            </a:r>
            <a:r>
              <a:rPr lang="en-US" altLang="en-US" dirty="0">
                <a:solidFill>
                  <a:srgbClr val="000000"/>
                </a:solidFill>
              </a:rPr>
              <a:t> method </a:t>
            </a:r>
          </a:p>
          <a:p>
            <a:pPr lvl="1"/>
            <a:r>
              <a:rPr lang="en-US" altLang="en-US" dirty="0">
                <a:solidFill>
                  <a:srgbClr val="000000"/>
                </a:solidFill>
              </a:rPr>
              <a:t>Displays (or prints) a line of text in the command window. </a:t>
            </a:r>
          </a:p>
          <a:p>
            <a:pPr lvl="1"/>
            <a:r>
              <a:rPr lang="en-US" altLang="en-US" dirty="0">
                <a:solidFill>
                  <a:srgbClr val="000000"/>
                </a:solidFill>
              </a:rPr>
              <a:t>The string in the parentheses </a:t>
            </a:r>
            <a:r>
              <a:rPr lang="en-US" altLang="en-US" dirty="0" smtClean="0">
                <a:solidFill>
                  <a:srgbClr val="000000"/>
                </a:solidFill>
              </a:rPr>
              <a:t>is the </a:t>
            </a:r>
            <a:r>
              <a:rPr lang="en-US" altLang="en-US" dirty="0">
                <a:solidFill>
                  <a:srgbClr val="0000FF"/>
                </a:solidFill>
              </a:rPr>
              <a:t>argument</a:t>
            </a:r>
            <a:r>
              <a:rPr lang="en-US" altLang="en-US" dirty="0">
                <a:solidFill>
                  <a:srgbClr val="000000"/>
                </a:solidFill>
              </a:rPr>
              <a:t> </a:t>
            </a:r>
            <a:r>
              <a:rPr lang="en-US" altLang="en-US" dirty="0" smtClean="0">
                <a:solidFill>
                  <a:srgbClr val="000000"/>
                </a:solidFill>
              </a:rPr>
              <a:t>to </a:t>
            </a:r>
            <a:r>
              <a:rPr lang="en-US" altLang="en-US" dirty="0">
                <a:solidFill>
                  <a:srgbClr val="000000"/>
                </a:solidFill>
              </a:rPr>
              <a:t>the method. </a:t>
            </a:r>
          </a:p>
          <a:p>
            <a:pPr lvl="1"/>
            <a:r>
              <a:rPr lang="en-US" altLang="en-US" dirty="0">
                <a:solidFill>
                  <a:srgbClr val="000000"/>
                </a:solidFill>
              </a:rPr>
              <a:t>Positions the output cursor at the beginning of the </a:t>
            </a:r>
            <a:r>
              <a:rPr lang="en-US" altLang="en-US" dirty="0">
                <a:solidFill>
                  <a:srgbClr val="FF0000"/>
                </a:solidFill>
              </a:rPr>
              <a:t>next line </a:t>
            </a:r>
            <a:r>
              <a:rPr lang="en-US" altLang="en-US" dirty="0">
                <a:solidFill>
                  <a:srgbClr val="000000"/>
                </a:solidFill>
              </a:rPr>
              <a:t>in the command window.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1332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7303"/>
    </mc:Choice>
    <mc:Fallback xmlns="">
      <p:transition spd="slow" advTm="137303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Compiling Your First Java </a:t>
            </a:r>
            <a:r>
              <a:rPr lang="en-US" dirty="0" smtClean="0"/>
              <a:t>Application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535" indent="0">
              <a:buNone/>
              <a:defRPr/>
            </a:pPr>
            <a:r>
              <a:rPr lang="en-US" altLang="en-US" sz="2500" b="1" i="1" dirty="0">
                <a:solidFill>
                  <a:srgbClr val="000000"/>
                </a:solidFill>
              </a:rPr>
              <a:t>Compiling Your First Java Application</a:t>
            </a:r>
          </a:p>
          <a:p>
            <a:pPr>
              <a:defRPr/>
            </a:pPr>
            <a:r>
              <a:rPr lang="en-US" altLang="en-US" sz="2000" dirty="0">
                <a:solidFill>
                  <a:srgbClr val="000000"/>
                </a:solidFill>
              </a:rPr>
              <a:t>Open a command window and change to the directory where the program is stored. </a:t>
            </a:r>
          </a:p>
          <a:p>
            <a:pPr>
              <a:defRPr/>
            </a:pPr>
            <a:r>
              <a:rPr lang="en-US" altLang="en-US" sz="2000" dirty="0">
                <a:solidFill>
                  <a:srgbClr val="000000"/>
                </a:solidFill>
              </a:rPr>
              <a:t>Many operating systems use the command </a:t>
            </a:r>
            <a:r>
              <a:rPr lang="en-US" altLang="en-US" sz="2000" dirty="0">
                <a:solidFill>
                  <a:srgbClr val="FF0000"/>
                </a:solidFill>
                <a:latin typeface="Consolas" panose="020B0609020204030204" pitchFamily="49" charset="0"/>
              </a:rPr>
              <a:t>cd</a:t>
            </a:r>
            <a:r>
              <a:rPr lang="en-US" altLang="en-US" sz="2000" dirty="0">
                <a:solidFill>
                  <a:srgbClr val="000000"/>
                </a:solidFill>
              </a:rPr>
              <a:t> to change directories. </a:t>
            </a:r>
          </a:p>
          <a:p>
            <a:pPr>
              <a:defRPr/>
            </a:pPr>
            <a:r>
              <a:rPr lang="en-US" altLang="en-US" sz="2000" dirty="0">
                <a:solidFill>
                  <a:srgbClr val="000000"/>
                </a:solidFill>
              </a:rPr>
              <a:t>To compile the program, type</a:t>
            </a:r>
          </a:p>
          <a:p>
            <a:pPr lvl="1">
              <a:buNone/>
              <a:defRPr/>
            </a:pPr>
            <a:r>
              <a:rPr lang="en-US" altLang="en-US" sz="1800" dirty="0">
                <a:solidFill>
                  <a:srgbClr val="000000"/>
                </a:solidFill>
                <a:latin typeface="Consolas" panose="020B0609020204030204" pitchFamily="49" charset="0"/>
              </a:rPr>
              <a:t>	</a:t>
            </a:r>
            <a:r>
              <a:rPr lang="en-US" altLang="en-US" sz="1800" dirty="0" err="1">
                <a:solidFill>
                  <a:srgbClr val="FF0000"/>
                </a:solidFill>
                <a:latin typeface="Consolas" panose="020B0609020204030204" pitchFamily="49" charset="0"/>
              </a:rPr>
              <a:t>javac</a:t>
            </a:r>
            <a:r>
              <a:rPr lang="en-US" altLang="en-US" sz="1800" dirty="0">
                <a:solidFill>
                  <a:srgbClr val="FF0000"/>
                </a:solidFill>
                <a:latin typeface="Consolas" panose="020B0609020204030204" pitchFamily="49" charset="0"/>
              </a:rPr>
              <a:t> Welcome1.java</a:t>
            </a:r>
          </a:p>
          <a:p>
            <a:pPr>
              <a:defRPr/>
            </a:pPr>
            <a:r>
              <a:rPr lang="en-US" altLang="en-US" sz="2000" dirty="0">
                <a:solidFill>
                  <a:srgbClr val="000000"/>
                </a:solidFill>
              </a:rPr>
              <a:t>If the program contains no compilation errors, preceding command creates </a:t>
            </a:r>
            <a:r>
              <a:rPr lang="en-US" altLang="en-US" sz="2000" dirty="0" err="1">
                <a:solidFill>
                  <a:srgbClr val="000000"/>
                </a:solidFill>
              </a:rPr>
              <a:t>a</a:t>
            </a:r>
            <a:r>
              <a:rPr lang="en-US" altLang="en-US" sz="2000" dirty="0" err="1">
                <a:solidFill>
                  <a:srgbClr val="000000"/>
                </a:solidFill>
                <a:latin typeface="Consolas" panose="020B0609020204030204" pitchFamily="49" charset="0"/>
              </a:rPr>
              <a:t>.class</a:t>
            </a:r>
            <a:r>
              <a:rPr lang="en-US" altLang="en-US" sz="2000" dirty="0">
                <a:solidFill>
                  <a:srgbClr val="000000"/>
                </a:solidFill>
              </a:rPr>
              <a:t> file (known as the </a:t>
            </a:r>
            <a:r>
              <a:rPr lang="en-US" altLang="en-US" sz="2000" dirty="0">
                <a:solidFill>
                  <a:srgbClr val="0000FF"/>
                </a:solidFill>
              </a:rPr>
              <a:t>class file</a:t>
            </a:r>
            <a:r>
              <a:rPr lang="en-US" altLang="en-US" sz="2000" dirty="0">
                <a:solidFill>
                  <a:srgbClr val="000000"/>
                </a:solidFill>
              </a:rPr>
              <a:t>) containing the </a:t>
            </a:r>
            <a:r>
              <a:rPr lang="en-US" altLang="en-US" sz="2000" dirty="0">
                <a:solidFill>
                  <a:srgbClr val="FF0000"/>
                </a:solidFill>
              </a:rPr>
              <a:t>platform-independent Java bytecodes</a:t>
            </a:r>
            <a:r>
              <a:rPr lang="en-US" altLang="en-US" sz="2000" dirty="0">
                <a:solidFill>
                  <a:srgbClr val="000000"/>
                </a:solidFill>
              </a:rPr>
              <a:t> that represent the application. </a:t>
            </a:r>
          </a:p>
          <a:p>
            <a:pPr>
              <a:defRPr/>
            </a:pPr>
            <a:r>
              <a:rPr lang="en-US" altLang="en-US" sz="2000" dirty="0">
                <a:solidFill>
                  <a:srgbClr val="000000"/>
                </a:solidFill>
              </a:rPr>
              <a:t>When we use the </a:t>
            </a:r>
            <a:r>
              <a:rPr lang="en-US" altLang="en-US" sz="2000" dirty="0">
                <a:solidFill>
                  <a:srgbClr val="000000"/>
                </a:solidFill>
                <a:latin typeface="Consolas" panose="020B0609020204030204" pitchFamily="49" charset="0"/>
              </a:rPr>
              <a:t>java</a:t>
            </a:r>
            <a:r>
              <a:rPr lang="en-US" altLang="en-US" sz="2000" dirty="0">
                <a:solidFill>
                  <a:srgbClr val="000000"/>
                </a:solidFill>
              </a:rPr>
              <a:t> command to execute the application on a given platform, these bytecodes will be translated by the JVM into instructions that are understood by the underlying operating system.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7577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3401"/>
    </mc:Choice>
    <mc:Fallback xmlns="">
      <p:transition spd="slow" advTm="173401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Tip…</a:t>
            </a:r>
            <a:endParaRPr lang="en-US" dirty="0"/>
          </a:p>
        </p:txBody>
      </p:sp>
      <p:pic>
        <p:nvPicPr>
          <p:cNvPr id="4" name="Picture 3" descr="jhtp_02_IntroToApplications_Page_19">
            <a:extLst>
              <a:ext uri="{FF2B5EF4-FFF2-40B4-BE49-F238E27FC236}">
                <a16:creationId xmlns:a16="http://schemas.microsoft.com/office/drawing/2014/main" id="{FF45A1A7-85BE-4D20-8959-0B51B3D3E4F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199" y="2125464"/>
            <a:ext cx="8670343" cy="3529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1515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737"/>
    </mc:Choice>
    <mc:Fallback xmlns="">
      <p:transition spd="slow" advTm="9073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Error-prevention Tip</a:t>
            </a:r>
            <a:endParaRPr lang="en-US" dirty="0"/>
          </a:p>
        </p:txBody>
      </p:sp>
      <p:pic>
        <p:nvPicPr>
          <p:cNvPr id="4" name="Picture 3" descr="jhtp_02_IntroToApplications_Page_20">
            <a:extLst>
              <a:ext uri="{FF2B5EF4-FFF2-40B4-BE49-F238E27FC236}">
                <a16:creationId xmlns:a16="http://schemas.microsoft.com/office/drawing/2014/main" id="{739E6744-212D-46FB-B642-3C91E5C8988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2251429"/>
            <a:ext cx="8534400" cy="30914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3334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3156"/>
    </mc:Choice>
    <mc:Fallback xmlns="">
      <p:transition spd="slow" advTm="731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Executing the Welcome1 </a:t>
            </a:r>
            <a:r>
              <a:rPr lang="en-US" dirty="0" smtClean="0"/>
              <a:t>Application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09535" indent="0">
              <a:buNone/>
              <a:defRPr/>
            </a:pPr>
            <a:r>
              <a:rPr lang="en-US" altLang="en-US" b="1" i="1" dirty="0">
                <a:solidFill>
                  <a:srgbClr val="000000"/>
                </a:solidFill>
              </a:rPr>
              <a:t>Executing the </a:t>
            </a:r>
            <a:r>
              <a:rPr lang="en-US" altLang="en-US" b="1" i="1" dirty="0">
                <a:solidFill>
                  <a:srgbClr val="000000"/>
                </a:solidFill>
                <a:latin typeface="Consolas" panose="020B0609020204030204" pitchFamily="49" charset="0"/>
              </a:rPr>
              <a:t>Welcome1</a:t>
            </a:r>
            <a:r>
              <a:rPr lang="en-US" altLang="en-US" b="1" i="1" dirty="0">
                <a:solidFill>
                  <a:srgbClr val="000000"/>
                </a:solidFill>
              </a:rPr>
              <a:t> Application</a:t>
            </a:r>
          </a:p>
          <a:p>
            <a:pPr>
              <a:defRPr/>
            </a:pPr>
            <a:r>
              <a:rPr lang="en-US" altLang="en-US" dirty="0">
                <a:solidFill>
                  <a:srgbClr val="000000"/>
                </a:solidFill>
              </a:rPr>
              <a:t>To execute this program in a command window, change to the directory containing </a:t>
            </a:r>
            <a:r>
              <a:rPr lang="en-US" altLang="en-US" sz="2400" dirty="0">
                <a:solidFill>
                  <a:srgbClr val="000000"/>
                </a:solidFill>
                <a:latin typeface="Consolas" panose="020B0609020204030204" pitchFamily="49" charset="0"/>
              </a:rPr>
              <a:t>Welcome1.java</a:t>
            </a:r>
          </a:p>
          <a:p>
            <a:pPr lvl="1">
              <a:defRPr/>
            </a:pPr>
            <a:r>
              <a:rPr lang="en-US" altLang="en-US" sz="1800" dirty="0">
                <a:solidFill>
                  <a:srgbClr val="000000"/>
                </a:solidFill>
                <a:latin typeface="Consolas" panose="020B0609020204030204" pitchFamily="49" charset="0"/>
              </a:rPr>
              <a:t>C:\examples\ch02\fig02_01</a:t>
            </a:r>
            <a:r>
              <a:rPr lang="en-US" altLang="en-US" dirty="0">
                <a:solidFill>
                  <a:srgbClr val="000000"/>
                </a:solidFill>
              </a:rPr>
              <a:t> on Microsoft Windows or </a:t>
            </a:r>
          </a:p>
          <a:p>
            <a:pPr lvl="1">
              <a:defRPr/>
            </a:pPr>
            <a:r>
              <a:rPr lang="en-US" altLang="en-US" sz="1800" dirty="0">
                <a:solidFill>
                  <a:srgbClr val="000000"/>
                </a:solidFill>
                <a:latin typeface="Consolas" panose="020B0609020204030204" pitchFamily="49" charset="0"/>
              </a:rPr>
              <a:t>~/Documents/examples/ch02/fig02_01</a:t>
            </a:r>
            <a:r>
              <a:rPr lang="en-US" altLang="en-US" dirty="0">
                <a:solidFill>
                  <a:srgbClr val="000000"/>
                </a:solidFill>
              </a:rPr>
              <a:t> on Linux/</a:t>
            </a:r>
            <a:r>
              <a:rPr lang="en-US" altLang="en-US" dirty="0" err="1">
                <a:solidFill>
                  <a:srgbClr val="000000"/>
                </a:solidFill>
              </a:rPr>
              <a:t>macOS</a:t>
            </a:r>
            <a:r>
              <a:rPr lang="en-US" altLang="en-US" dirty="0">
                <a:solidFill>
                  <a:srgbClr val="000000"/>
                </a:solidFill>
              </a:rPr>
              <a:t>. </a:t>
            </a:r>
          </a:p>
          <a:p>
            <a:pPr>
              <a:defRPr/>
            </a:pPr>
            <a:r>
              <a:rPr lang="en-US" altLang="en-US" dirty="0">
                <a:solidFill>
                  <a:srgbClr val="000000"/>
                </a:solidFill>
              </a:rPr>
              <a:t>Next, type </a:t>
            </a:r>
            <a:r>
              <a:rPr lang="en-US" altLang="en-US" sz="2400" dirty="0">
                <a:solidFill>
                  <a:srgbClr val="FF0000"/>
                </a:solidFill>
                <a:latin typeface="Consolas" panose="020B0609020204030204" pitchFamily="49" charset="0"/>
              </a:rPr>
              <a:t>java</a:t>
            </a:r>
            <a:r>
              <a:rPr lang="en-US" altLang="en-US" sz="2400" dirty="0">
                <a:solidFill>
                  <a:srgbClr val="FF0000"/>
                </a:solidFill>
              </a:rPr>
              <a:t> </a:t>
            </a:r>
            <a:r>
              <a:rPr lang="en-US" altLang="en-US" sz="2400" dirty="0">
                <a:solidFill>
                  <a:srgbClr val="FF0000"/>
                </a:solidFill>
                <a:latin typeface="Consolas" panose="020B0609020204030204" pitchFamily="49" charset="0"/>
              </a:rPr>
              <a:t>Welcome1</a:t>
            </a:r>
            <a:r>
              <a:rPr lang="en-US" altLang="en-US" dirty="0">
                <a:solidFill>
                  <a:srgbClr val="000000"/>
                </a:solidFill>
              </a:rPr>
              <a:t>.</a:t>
            </a:r>
          </a:p>
          <a:p>
            <a:pPr>
              <a:defRPr/>
            </a:pPr>
            <a:r>
              <a:rPr lang="en-US" altLang="en-US" dirty="0">
                <a:solidFill>
                  <a:srgbClr val="000000"/>
                </a:solidFill>
              </a:rPr>
              <a:t>This launches the JVM, which loads the </a:t>
            </a:r>
            <a:r>
              <a:rPr lang="en-US" altLang="en-US" dirty="0">
                <a:solidFill>
                  <a:srgbClr val="000000"/>
                </a:solidFill>
                <a:latin typeface="Consolas" panose="020B0609020204030204" pitchFamily="49" charset="0"/>
              </a:rPr>
              <a:t>Welcome1.class </a:t>
            </a:r>
            <a:r>
              <a:rPr lang="en-US" altLang="en-US" dirty="0">
                <a:solidFill>
                  <a:srgbClr val="000000"/>
                </a:solidFill>
              </a:rPr>
              <a:t>file. </a:t>
            </a:r>
          </a:p>
          <a:p>
            <a:pPr>
              <a:defRPr/>
            </a:pPr>
            <a:r>
              <a:rPr lang="en-US" altLang="en-US" dirty="0" smtClean="0">
                <a:solidFill>
                  <a:srgbClr val="000000"/>
                </a:solidFill>
              </a:rPr>
              <a:t>The </a:t>
            </a:r>
            <a:r>
              <a:rPr lang="en-US" altLang="en-US" dirty="0">
                <a:solidFill>
                  <a:srgbClr val="000000"/>
                </a:solidFill>
              </a:rPr>
              <a:t>JVM calls class </a:t>
            </a:r>
            <a:r>
              <a:rPr lang="en-US" altLang="en-US" dirty="0">
                <a:solidFill>
                  <a:srgbClr val="000000"/>
                </a:solidFill>
                <a:latin typeface="Consolas" panose="020B0609020204030204" pitchFamily="49" charset="0"/>
              </a:rPr>
              <a:t>Welcome1</a:t>
            </a:r>
            <a:r>
              <a:rPr lang="en-US" altLang="en-US" dirty="0">
                <a:solidFill>
                  <a:srgbClr val="000000"/>
                </a:solidFill>
              </a:rPr>
              <a:t>’s </a:t>
            </a:r>
            <a:r>
              <a:rPr lang="en-US" altLang="en-US" dirty="0">
                <a:solidFill>
                  <a:srgbClr val="000000"/>
                </a:solidFill>
                <a:latin typeface="Consolas" panose="020B0609020204030204" pitchFamily="49" charset="0"/>
              </a:rPr>
              <a:t>main</a:t>
            </a:r>
            <a:r>
              <a:rPr lang="en-US" altLang="en-US" dirty="0">
                <a:solidFill>
                  <a:srgbClr val="000000"/>
                </a:solidFill>
              </a:rPr>
              <a:t> method.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3548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0288"/>
    </mc:Choice>
    <mc:Fallback xmlns="">
      <p:transition spd="slow" advTm="190288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Error-prevention tip</a:t>
            </a:r>
            <a:endParaRPr lang="en-US" dirty="0"/>
          </a:p>
        </p:txBody>
      </p:sp>
      <p:pic>
        <p:nvPicPr>
          <p:cNvPr id="4" name="Picture 3" descr="jhtp_02_IntroToApplications_Page_21">
            <a:extLst>
              <a:ext uri="{FF2B5EF4-FFF2-40B4-BE49-F238E27FC236}">
                <a16:creationId xmlns:a16="http://schemas.microsoft.com/office/drawing/2014/main" id="{867F18E7-BA25-482C-B0F2-CB08DC008AB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827188"/>
            <a:ext cx="8658888" cy="4713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8310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664"/>
    </mc:Choice>
    <mc:Fallback xmlns="">
      <p:transition spd="slow" advTm="486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Program execution</a:t>
            </a:r>
            <a:endParaRPr lang="en-US" dirty="0"/>
          </a:p>
        </p:txBody>
      </p:sp>
      <p:pic>
        <p:nvPicPr>
          <p:cNvPr id="4" name="Picture 3" descr="jhtp_02_IntroToApplications_Page_22">
            <a:extLst>
              <a:ext uri="{FF2B5EF4-FFF2-40B4-BE49-F238E27FC236}">
                <a16:creationId xmlns:a16="http://schemas.microsoft.com/office/drawing/2014/main" id="{B4038407-F0C9-4ED1-9BFA-0C1E57E4B6DC}"/>
              </a:ext>
            </a:extLst>
          </p:cNvPr>
          <p:cNvPicPr>
            <a:picLocks noGrp="1" noChangeAspect="1"/>
          </p:cNvPicPr>
          <p:nvPr isPhoto="1"/>
        </p:nvPicPr>
        <p:blipFill rotWithShape="1"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50" t="17964" r="7929" b="26454"/>
          <a:stretch/>
        </p:blipFill>
        <p:spPr>
          <a:xfrm>
            <a:off x="838200" y="2343807"/>
            <a:ext cx="9783869" cy="2911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7818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172"/>
    </mc:Choice>
    <mc:Fallback xmlns="">
      <p:transition spd="slow" advTm="36172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Print vs </a:t>
            </a:r>
            <a:r>
              <a:rPr lang="en-US" dirty="0" err="1" smtClean="0"/>
              <a:t>println</a:t>
            </a:r>
            <a:endParaRPr lang="en-US" dirty="0"/>
          </a:p>
        </p:txBody>
      </p:sp>
      <p:pic>
        <p:nvPicPr>
          <p:cNvPr id="4" name="Picture 3" descr="jhtp_02_IntroToApplications_Page_23">
            <a:extLst>
              <a:ext uri="{FF2B5EF4-FFF2-40B4-BE49-F238E27FC236}">
                <a16:creationId xmlns:a16="http://schemas.microsoft.com/office/drawing/2014/main" id="{3D846C68-A4CD-43D5-A722-02C73CDBFE4B}"/>
              </a:ext>
            </a:extLst>
          </p:cNvPr>
          <p:cNvPicPr>
            <a:picLocks noGrp="1" noChangeAspect="1"/>
          </p:cNvPicPr>
          <p:nvPr isPhoto="1"/>
        </p:nvPicPr>
        <p:blipFill rotWithShape="1"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3" t="8142" r="2886" b="16506"/>
          <a:stretch/>
        </p:blipFill>
        <p:spPr>
          <a:xfrm>
            <a:off x="838200" y="2102069"/>
            <a:ext cx="9028387" cy="3310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1963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1947"/>
    </mc:Choice>
    <mc:Fallback xmlns="">
      <p:transition spd="slow" advTm="121947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Modifying Your First Java Program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dirty="0" err="1" smtClean="0">
                <a:solidFill>
                  <a:srgbClr val="000000"/>
                </a:solidFill>
                <a:latin typeface="Consolas" panose="020B0609020204030204" pitchFamily="49" charset="0"/>
              </a:rPr>
              <a:t>System.out</a:t>
            </a:r>
            <a:r>
              <a:rPr lang="en-US" altLang="en-US" dirty="0" err="1" smtClean="0">
                <a:solidFill>
                  <a:srgbClr val="000000"/>
                </a:solidFill>
              </a:rPr>
              <a:t>’s</a:t>
            </a:r>
            <a:r>
              <a:rPr lang="en-US" altLang="en-US" dirty="0" smtClean="0">
                <a:solidFill>
                  <a:srgbClr val="000000"/>
                </a:solidFill>
              </a:rPr>
              <a:t> </a:t>
            </a:r>
            <a:r>
              <a:rPr lang="en-US" altLang="en-US" dirty="0">
                <a:solidFill>
                  <a:srgbClr val="000000"/>
                </a:solidFill>
              </a:rPr>
              <a:t>method </a:t>
            </a:r>
            <a:r>
              <a:rPr lang="en-US" altLang="en-US" dirty="0">
                <a:solidFill>
                  <a:srgbClr val="FF0000"/>
                </a:solidFill>
                <a:latin typeface="Consolas" panose="020B0609020204030204" pitchFamily="49" charset="0"/>
              </a:rPr>
              <a:t>print</a:t>
            </a:r>
            <a:r>
              <a:rPr lang="en-US" altLang="en-US" dirty="0">
                <a:solidFill>
                  <a:srgbClr val="000000"/>
                </a:solidFill>
              </a:rPr>
              <a:t> displays a string. </a:t>
            </a:r>
          </a:p>
          <a:p>
            <a:r>
              <a:rPr lang="en-US" altLang="en-US" dirty="0">
                <a:solidFill>
                  <a:srgbClr val="000000"/>
                </a:solidFill>
              </a:rPr>
              <a:t>Unlike </a:t>
            </a:r>
            <a:r>
              <a:rPr lang="en-US" altLang="en-US" dirty="0" err="1">
                <a:solidFill>
                  <a:srgbClr val="000000"/>
                </a:solidFill>
                <a:latin typeface="Consolas" panose="020B0609020204030204" pitchFamily="49" charset="0"/>
              </a:rPr>
              <a:t>println</a:t>
            </a:r>
            <a:r>
              <a:rPr lang="en-US" altLang="en-US" dirty="0">
                <a:solidFill>
                  <a:srgbClr val="000000"/>
                </a:solidFill>
              </a:rPr>
              <a:t>, </a:t>
            </a:r>
            <a:r>
              <a:rPr lang="en-US" altLang="en-US" dirty="0">
                <a:solidFill>
                  <a:srgbClr val="000000"/>
                </a:solidFill>
                <a:latin typeface="Consolas" panose="020B0609020204030204" pitchFamily="49" charset="0"/>
              </a:rPr>
              <a:t>print</a:t>
            </a:r>
            <a:r>
              <a:rPr lang="en-US" altLang="en-US" dirty="0">
                <a:solidFill>
                  <a:srgbClr val="000000"/>
                </a:solidFill>
              </a:rPr>
              <a:t> </a:t>
            </a:r>
            <a:r>
              <a:rPr lang="en-US" altLang="en-US" dirty="0">
                <a:solidFill>
                  <a:srgbClr val="FF0000"/>
                </a:solidFill>
              </a:rPr>
              <a:t>does not position the output cursor at the beginning of the next line </a:t>
            </a:r>
            <a:r>
              <a:rPr lang="en-US" altLang="en-US" dirty="0">
                <a:solidFill>
                  <a:srgbClr val="000000"/>
                </a:solidFill>
              </a:rPr>
              <a:t>in the command window.</a:t>
            </a:r>
          </a:p>
          <a:p>
            <a:pPr lvl="1"/>
            <a:r>
              <a:rPr lang="en-US" altLang="en-US" dirty="0">
                <a:solidFill>
                  <a:srgbClr val="000000"/>
                </a:solidFill>
              </a:rPr>
              <a:t>The next character the program displays will appear immediately after the last character that </a:t>
            </a:r>
            <a:r>
              <a:rPr lang="en-US" altLang="en-US" dirty="0">
                <a:solidFill>
                  <a:srgbClr val="000000"/>
                </a:solidFill>
                <a:latin typeface="Consolas" panose="020B0609020204030204" pitchFamily="49" charset="0"/>
              </a:rPr>
              <a:t>print</a:t>
            </a:r>
            <a:r>
              <a:rPr lang="en-US" altLang="en-US" dirty="0">
                <a:solidFill>
                  <a:srgbClr val="000000"/>
                </a:solidFill>
              </a:rPr>
              <a:t> displays.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4767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131"/>
    </mc:Choice>
    <mc:Fallback xmlns="">
      <p:transition spd="slow" advTm="34131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Escape sequence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sz="2500" dirty="0" smtClean="0">
                <a:solidFill>
                  <a:srgbClr val="000000"/>
                </a:solidFill>
              </a:rPr>
              <a:t>The </a:t>
            </a:r>
            <a:r>
              <a:rPr lang="en-US" altLang="en-US" sz="2500" dirty="0">
                <a:solidFill>
                  <a:srgbClr val="0000FF"/>
                </a:solidFill>
              </a:rPr>
              <a:t>backslash</a:t>
            </a:r>
            <a:r>
              <a:rPr lang="en-US" altLang="en-US" sz="2500" dirty="0">
                <a:solidFill>
                  <a:srgbClr val="000000"/>
                </a:solidFill>
              </a:rPr>
              <a:t> (</a:t>
            </a:r>
            <a:r>
              <a:rPr lang="en-US" altLang="en-US" sz="2500" dirty="0">
                <a:solidFill>
                  <a:srgbClr val="0000FF"/>
                </a:solidFill>
                <a:latin typeface="Consolas" panose="020B0609020204030204" pitchFamily="49" charset="0"/>
              </a:rPr>
              <a:t>\</a:t>
            </a:r>
            <a:r>
              <a:rPr lang="en-US" altLang="en-US" sz="2500" dirty="0">
                <a:solidFill>
                  <a:srgbClr val="000000"/>
                </a:solidFill>
              </a:rPr>
              <a:t>) is called an </a:t>
            </a:r>
            <a:r>
              <a:rPr lang="en-US" altLang="en-US" sz="2500" dirty="0">
                <a:solidFill>
                  <a:srgbClr val="0000FF"/>
                </a:solidFill>
              </a:rPr>
              <a:t>escape character</a:t>
            </a:r>
            <a:r>
              <a:rPr lang="en-US" altLang="en-US" sz="2500" dirty="0">
                <a:solidFill>
                  <a:srgbClr val="000000"/>
                </a:solidFill>
              </a:rPr>
              <a:t>. </a:t>
            </a:r>
          </a:p>
          <a:p>
            <a:pPr lvl="1"/>
            <a:r>
              <a:rPr lang="en-US" altLang="en-US" sz="2100" dirty="0">
                <a:solidFill>
                  <a:srgbClr val="000000"/>
                </a:solidFill>
              </a:rPr>
              <a:t>Indicates a “special character” </a:t>
            </a:r>
          </a:p>
          <a:p>
            <a:r>
              <a:rPr lang="en-US" altLang="en-US" sz="2500" dirty="0">
                <a:solidFill>
                  <a:srgbClr val="000000"/>
                </a:solidFill>
              </a:rPr>
              <a:t>Backslash is combined with the next character to form an </a:t>
            </a:r>
            <a:r>
              <a:rPr lang="en-US" altLang="en-US" sz="2500" dirty="0">
                <a:solidFill>
                  <a:srgbClr val="0000FF"/>
                </a:solidFill>
              </a:rPr>
              <a:t>escape sequence</a:t>
            </a:r>
            <a:r>
              <a:rPr lang="en-US" altLang="en-US" sz="2500" dirty="0">
                <a:solidFill>
                  <a:srgbClr val="000000"/>
                </a:solidFill>
              </a:rPr>
              <a:t>—</a:t>
            </a:r>
            <a:r>
              <a:rPr lang="en-US" altLang="en-US" sz="2500" dirty="0">
                <a:solidFill>
                  <a:srgbClr val="000000"/>
                </a:solidFill>
                <a:latin typeface="Consolas" panose="020B0609020204030204" pitchFamily="49" charset="0"/>
              </a:rPr>
              <a:t>\n</a:t>
            </a:r>
            <a:r>
              <a:rPr lang="en-US" altLang="en-US" sz="2500" dirty="0">
                <a:solidFill>
                  <a:srgbClr val="000000"/>
                </a:solidFill>
              </a:rPr>
              <a:t> represents the newline character. </a:t>
            </a:r>
          </a:p>
          <a:p>
            <a:r>
              <a:rPr lang="en-US" altLang="en-US" sz="2500" dirty="0">
                <a:solidFill>
                  <a:srgbClr val="000000"/>
                </a:solidFill>
              </a:rPr>
              <a:t>Complete list of escape sequences</a:t>
            </a:r>
          </a:p>
          <a:p>
            <a:pPr lvl="2">
              <a:buNone/>
            </a:pPr>
            <a:r>
              <a:rPr lang="en-US" altLang="en-US" sz="1900" dirty="0">
                <a:solidFill>
                  <a:srgbClr val="000000"/>
                </a:solidFill>
                <a:latin typeface="Consolas" panose="020B0609020204030204" pitchFamily="49" charset="0"/>
              </a:rPr>
              <a:t>http://docs.oracle.com/javase/specs/jls/se7/html/</a:t>
            </a:r>
          </a:p>
          <a:p>
            <a:pPr lvl="2">
              <a:buNone/>
            </a:pPr>
            <a:r>
              <a:rPr lang="en-US" altLang="en-US" sz="1900" dirty="0">
                <a:solidFill>
                  <a:srgbClr val="000000"/>
                </a:solidFill>
                <a:latin typeface="Consolas" panose="020B0609020204030204" pitchFamily="49" charset="0"/>
              </a:rPr>
              <a:t>   jls-3.html#jls-3.10.6.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9355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5598"/>
    </mc:Choice>
    <mc:Fallback xmlns="">
      <p:transition spd="slow" advTm="65598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Using escape codes</a:t>
            </a:r>
            <a:endParaRPr lang="en-US" dirty="0"/>
          </a:p>
        </p:txBody>
      </p:sp>
      <p:pic>
        <p:nvPicPr>
          <p:cNvPr id="4" name="Picture 3" descr="jhtp_02_IntroToApplications_Page_24">
            <a:extLst>
              <a:ext uri="{FF2B5EF4-FFF2-40B4-BE49-F238E27FC236}">
                <a16:creationId xmlns:a16="http://schemas.microsoft.com/office/drawing/2014/main" id="{30EF61BB-7F83-4961-8E26-117D79036C4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882368"/>
            <a:ext cx="8680865" cy="43607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1347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8531"/>
    </mc:Choice>
    <mc:Fallback xmlns="">
      <p:transition spd="slow" advTm="78531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Common escape codes</a:t>
            </a:r>
            <a:endParaRPr lang="en-US" dirty="0"/>
          </a:p>
        </p:txBody>
      </p:sp>
      <p:pic>
        <p:nvPicPr>
          <p:cNvPr id="4" name="Picture 3" descr="jhtp_02_IntroToApplications_Page_25">
            <a:extLst>
              <a:ext uri="{FF2B5EF4-FFF2-40B4-BE49-F238E27FC236}">
                <a16:creationId xmlns:a16="http://schemas.microsoft.com/office/drawing/2014/main" id="{CF9B9DC5-CE71-404A-B733-9B181453616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794574"/>
            <a:ext cx="8693380" cy="4522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910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4182"/>
    </mc:Choice>
    <mc:Fallback xmlns="">
      <p:transition spd="slow" advTm="1541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Displaying Text with </a:t>
            </a:r>
            <a:r>
              <a:rPr lang="en-US" dirty="0" err="1"/>
              <a:t>printf</a:t>
            </a:r>
            <a:r>
              <a:rPr lang="en-US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lnSpc>
                <a:spcPct val="80000"/>
              </a:lnSpc>
            </a:pPr>
            <a:r>
              <a:rPr lang="en-US" altLang="en-US" sz="2300" dirty="0" err="1">
                <a:solidFill>
                  <a:srgbClr val="0000FF"/>
                </a:solidFill>
                <a:latin typeface="Consolas" panose="020B0609020204030204" pitchFamily="49" charset="0"/>
              </a:rPr>
              <a:t>System.out.printf</a:t>
            </a:r>
            <a:r>
              <a:rPr lang="en-US" altLang="en-US" sz="2300" dirty="0">
                <a:solidFill>
                  <a:srgbClr val="000000"/>
                </a:solidFill>
              </a:rPr>
              <a:t> method </a:t>
            </a:r>
          </a:p>
          <a:p>
            <a:pPr lvl="1">
              <a:lnSpc>
                <a:spcPct val="80000"/>
              </a:lnSpc>
            </a:pPr>
            <a:r>
              <a:rPr lang="en-US" altLang="en-US" sz="2000" dirty="0">
                <a:solidFill>
                  <a:srgbClr val="000000"/>
                </a:solidFill>
                <a:latin typeface="Consolas" panose="020B0609020204030204" pitchFamily="49" charset="0"/>
              </a:rPr>
              <a:t>f</a:t>
            </a:r>
            <a:r>
              <a:rPr lang="en-US" altLang="en-US" sz="2000" dirty="0">
                <a:solidFill>
                  <a:srgbClr val="000000"/>
                </a:solidFill>
              </a:rPr>
              <a:t> means “</a:t>
            </a:r>
            <a:r>
              <a:rPr lang="en-US" altLang="en-US" sz="2000" dirty="0">
                <a:solidFill>
                  <a:srgbClr val="FF0000"/>
                </a:solidFill>
              </a:rPr>
              <a:t>formatted</a:t>
            </a:r>
            <a:r>
              <a:rPr lang="en-US" altLang="en-US" sz="2000" dirty="0">
                <a:solidFill>
                  <a:srgbClr val="000000"/>
                </a:solidFill>
              </a:rPr>
              <a:t>”</a:t>
            </a:r>
          </a:p>
          <a:p>
            <a:pPr lvl="1">
              <a:lnSpc>
                <a:spcPct val="80000"/>
              </a:lnSpc>
            </a:pPr>
            <a:r>
              <a:rPr lang="en-US" altLang="en-US" sz="2000" dirty="0">
                <a:solidFill>
                  <a:srgbClr val="000000"/>
                </a:solidFill>
              </a:rPr>
              <a:t>displays </a:t>
            </a:r>
            <a:r>
              <a:rPr lang="en-US" altLang="en-US" sz="2000" i="1" dirty="0">
                <a:solidFill>
                  <a:srgbClr val="000000"/>
                </a:solidFill>
              </a:rPr>
              <a:t>formatted</a:t>
            </a:r>
            <a:r>
              <a:rPr lang="en-US" altLang="en-US" sz="2000" dirty="0">
                <a:solidFill>
                  <a:srgbClr val="000000"/>
                </a:solidFill>
              </a:rPr>
              <a:t> data</a:t>
            </a:r>
          </a:p>
          <a:p>
            <a:pPr>
              <a:lnSpc>
                <a:spcPct val="80000"/>
              </a:lnSpc>
            </a:pPr>
            <a:r>
              <a:rPr lang="en-US" altLang="en-US" sz="2300" dirty="0">
                <a:solidFill>
                  <a:srgbClr val="000000"/>
                </a:solidFill>
              </a:rPr>
              <a:t>Multiple method arguments are placed in a </a:t>
            </a:r>
            <a:r>
              <a:rPr lang="en-US" altLang="en-US" sz="2300" dirty="0">
                <a:solidFill>
                  <a:srgbClr val="0000FF"/>
                </a:solidFill>
              </a:rPr>
              <a:t>comma-separated list</a:t>
            </a:r>
            <a:r>
              <a:rPr lang="en-US" altLang="en-US" sz="2300" dirty="0">
                <a:solidFill>
                  <a:srgbClr val="000000"/>
                </a:solidFill>
              </a:rPr>
              <a:t>. </a:t>
            </a:r>
          </a:p>
          <a:p>
            <a:pPr>
              <a:lnSpc>
                <a:spcPct val="80000"/>
              </a:lnSpc>
            </a:pPr>
            <a:r>
              <a:rPr lang="en-US" altLang="en-US" sz="2300" dirty="0">
                <a:solidFill>
                  <a:srgbClr val="000000"/>
                </a:solidFill>
              </a:rPr>
              <a:t>Calling a method is also referred to as </a:t>
            </a:r>
            <a:r>
              <a:rPr lang="en-US" altLang="en-US" sz="2300" dirty="0">
                <a:solidFill>
                  <a:srgbClr val="0000FF"/>
                </a:solidFill>
              </a:rPr>
              <a:t>invoking</a:t>
            </a:r>
            <a:r>
              <a:rPr lang="en-US" altLang="en-US" sz="2300" dirty="0">
                <a:solidFill>
                  <a:srgbClr val="000000"/>
                </a:solidFill>
              </a:rPr>
              <a:t> a method.</a:t>
            </a:r>
          </a:p>
          <a:p>
            <a:pPr>
              <a:lnSpc>
                <a:spcPct val="80000"/>
              </a:lnSpc>
            </a:pPr>
            <a:r>
              <a:rPr lang="en-US" altLang="en-US" sz="2300" dirty="0">
                <a:solidFill>
                  <a:srgbClr val="000000"/>
                </a:solidFill>
              </a:rPr>
              <a:t>Java allows large statements to be split over many lines. </a:t>
            </a:r>
          </a:p>
          <a:p>
            <a:pPr lvl="1">
              <a:lnSpc>
                <a:spcPct val="80000"/>
              </a:lnSpc>
            </a:pPr>
            <a:r>
              <a:rPr lang="en-US" altLang="en-US" sz="2000" dirty="0">
                <a:solidFill>
                  <a:srgbClr val="000000"/>
                </a:solidFill>
              </a:rPr>
              <a:t>Cannot split a statement in the middle of an identifier or string.</a:t>
            </a:r>
          </a:p>
          <a:p>
            <a:pPr>
              <a:lnSpc>
                <a:spcPct val="80000"/>
              </a:lnSpc>
            </a:pPr>
            <a:r>
              <a:rPr lang="en-US" altLang="en-US" sz="2300" dirty="0">
                <a:solidFill>
                  <a:srgbClr val="000000"/>
                </a:solidFill>
              </a:rPr>
              <a:t>Method </a:t>
            </a:r>
            <a:r>
              <a:rPr lang="en-US" altLang="en-US" sz="2300" dirty="0" err="1">
                <a:solidFill>
                  <a:srgbClr val="000000"/>
                </a:solidFill>
                <a:latin typeface="Consolas" panose="020B0609020204030204" pitchFamily="49" charset="0"/>
              </a:rPr>
              <a:t>printf</a:t>
            </a:r>
            <a:r>
              <a:rPr lang="en-US" altLang="en-US" sz="2300" dirty="0" err="1">
                <a:solidFill>
                  <a:srgbClr val="000000"/>
                </a:solidFill>
              </a:rPr>
              <a:t>’s</a:t>
            </a:r>
            <a:r>
              <a:rPr lang="en-US" altLang="en-US" sz="2300" dirty="0">
                <a:solidFill>
                  <a:srgbClr val="000000"/>
                </a:solidFill>
              </a:rPr>
              <a:t> first argument is a </a:t>
            </a:r>
            <a:r>
              <a:rPr lang="en-US" altLang="en-US" sz="2300" dirty="0">
                <a:solidFill>
                  <a:srgbClr val="0000FF"/>
                </a:solidFill>
              </a:rPr>
              <a:t>format string</a:t>
            </a:r>
          </a:p>
          <a:p>
            <a:pPr lvl="1">
              <a:lnSpc>
                <a:spcPct val="80000"/>
              </a:lnSpc>
            </a:pPr>
            <a:r>
              <a:rPr lang="en-US" altLang="en-US" sz="2000" dirty="0">
                <a:solidFill>
                  <a:srgbClr val="000000"/>
                </a:solidFill>
              </a:rPr>
              <a:t>May consist of </a:t>
            </a:r>
            <a:r>
              <a:rPr lang="en-US" altLang="en-US" sz="2000" dirty="0">
                <a:solidFill>
                  <a:srgbClr val="0000FF"/>
                </a:solidFill>
              </a:rPr>
              <a:t>fixed text</a:t>
            </a:r>
            <a:r>
              <a:rPr lang="en-US" altLang="en-US" sz="2000" dirty="0">
                <a:solidFill>
                  <a:srgbClr val="000000"/>
                </a:solidFill>
              </a:rPr>
              <a:t> and </a:t>
            </a:r>
            <a:r>
              <a:rPr lang="en-US" altLang="en-US" sz="2000" dirty="0">
                <a:solidFill>
                  <a:srgbClr val="0000FF"/>
                </a:solidFill>
              </a:rPr>
              <a:t>format specifiers</a:t>
            </a:r>
            <a:r>
              <a:rPr lang="en-US" altLang="en-US" sz="2000" dirty="0">
                <a:solidFill>
                  <a:srgbClr val="000000"/>
                </a:solidFill>
              </a:rPr>
              <a:t>.</a:t>
            </a:r>
          </a:p>
          <a:p>
            <a:pPr lvl="1">
              <a:lnSpc>
                <a:spcPct val="80000"/>
              </a:lnSpc>
            </a:pPr>
            <a:r>
              <a:rPr lang="en-US" altLang="en-US" sz="2000" dirty="0">
                <a:solidFill>
                  <a:srgbClr val="000000"/>
                </a:solidFill>
              </a:rPr>
              <a:t>Fixed text is output as it would be by </a:t>
            </a:r>
            <a:r>
              <a:rPr lang="en-US" altLang="en-US" sz="2000" dirty="0">
                <a:solidFill>
                  <a:srgbClr val="000000"/>
                </a:solidFill>
                <a:latin typeface="Consolas" panose="020B0609020204030204" pitchFamily="49" charset="0"/>
              </a:rPr>
              <a:t>print</a:t>
            </a:r>
            <a:r>
              <a:rPr lang="en-US" altLang="en-US" sz="2000" dirty="0">
                <a:solidFill>
                  <a:srgbClr val="000000"/>
                </a:solidFill>
              </a:rPr>
              <a:t> or </a:t>
            </a:r>
            <a:r>
              <a:rPr lang="en-US" altLang="en-US" sz="2000" dirty="0" err="1">
                <a:solidFill>
                  <a:srgbClr val="000000"/>
                </a:solidFill>
                <a:latin typeface="Consolas" panose="020B0609020204030204" pitchFamily="49" charset="0"/>
              </a:rPr>
              <a:t>println</a:t>
            </a:r>
            <a:r>
              <a:rPr lang="en-US" altLang="en-US" sz="2000" dirty="0">
                <a:solidFill>
                  <a:srgbClr val="000000"/>
                </a:solidFill>
              </a:rPr>
              <a:t>. </a:t>
            </a:r>
          </a:p>
          <a:p>
            <a:pPr lvl="1">
              <a:lnSpc>
                <a:spcPct val="80000"/>
              </a:lnSpc>
            </a:pPr>
            <a:r>
              <a:rPr lang="en-US" altLang="en-US" sz="2000" dirty="0">
                <a:solidFill>
                  <a:srgbClr val="000000"/>
                </a:solidFill>
              </a:rPr>
              <a:t>Each format specifier is a placeholder for a value and specifies the type of data to output.</a:t>
            </a:r>
          </a:p>
          <a:p>
            <a:pPr>
              <a:lnSpc>
                <a:spcPct val="80000"/>
              </a:lnSpc>
            </a:pPr>
            <a:r>
              <a:rPr lang="en-US" altLang="en-US" sz="2300" dirty="0">
                <a:solidFill>
                  <a:srgbClr val="000000"/>
                </a:solidFill>
              </a:rPr>
              <a:t>Format specifiers begin with a percent sign (</a:t>
            </a:r>
            <a:r>
              <a:rPr lang="en-US" altLang="en-US" sz="2300" dirty="0">
                <a:solidFill>
                  <a:srgbClr val="000000"/>
                </a:solidFill>
                <a:latin typeface="Consolas" panose="020B0609020204030204" pitchFamily="49" charset="0"/>
              </a:rPr>
              <a:t>%</a:t>
            </a:r>
            <a:r>
              <a:rPr lang="en-US" altLang="en-US" sz="2300" dirty="0">
                <a:solidFill>
                  <a:srgbClr val="000000"/>
                </a:solidFill>
              </a:rPr>
              <a:t>) and are followed by a character that represents the data type. </a:t>
            </a:r>
          </a:p>
          <a:p>
            <a:pPr>
              <a:lnSpc>
                <a:spcPct val="80000"/>
              </a:lnSpc>
            </a:pPr>
            <a:r>
              <a:rPr lang="en-US" altLang="en-US" sz="2300" dirty="0">
                <a:solidFill>
                  <a:srgbClr val="000000"/>
                </a:solidFill>
              </a:rPr>
              <a:t>Format specifier </a:t>
            </a:r>
            <a:r>
              <a:rPr lang="en-US" altLang="en-US" sz="2300" dirty="0">
                <a:solidFill>
                  <a:srgbClr val="0000FF"/>
                </a:solidFill>
                <a:latin typeface="Consolas" panose="020B0609020204030204" pitchFamily="49" charset="0"/>
              </a:rPr>
              <a:t>%s</a:t>
            </a:r>
            <a:r>
              <a:rPr lang="en-US" altLang="en-US" sz="2300" dirty="0">
                <a:solidFill>
                  <a:srgbClr val="000000"/>
                </a:solidFill>
              </a:rPr>
              <a:t> is a placeholder for a string.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2433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6838"/>
    </mc:Choice>
    <mc:Fallback xmlns="">
      <p:transition spd="slow" advTm="136838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Another Application: Adding Integers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dirty="0">
                <a:solidFill>
                  <a:srgbClr val="0000FF"/>
                </a:solidFill>
              </a:rPr>
              <a:t>Integers</a:t>
            </a:r>
            <a:r>
              <a:rPr lang="en-US" altLang="en-US" dirty="0">
                <a:solidFill>
                  <a:srgbClr val="000000"/>
                </a:solidFill>
              </a:rPr>
              <a:t> </a:t>
            </a:r>
          </a:p>
          <a:p>
            <a:pPr lvl="1"/>
            <a:r>
              <a:rPr lang="en-US" altLang="en-US" dirty="0">
                <a:solidFill>
                  <a:srgbClr val="000000"/>
                </a:solidFill>
              </a:rPr>
              <a:t>Whole numbers, like –22, 7, 0 and 1024)</a:t>
            </a:r>
          </a:p>
          <a:p>
            <a:r>
              <a:rPr lang="en-US" altLang="en-US" dirty="0">
                <a:solidFill>
                  <a:srgbClr val="000000"/>
                </a:solidFill>
              </a:rPr>
              <a:t>Programs remember numbers and other data in the computer’s memory and access that data through program elements called </a:t>
            </a:r>
            <a:r>
              <a:rPr lang="en-US" altLang="en-US" dirty="0">
                <a:solidFill>
                  <a:srgbClr val="0000FF"/>
                </a:solidFill>
              </a:rPr>
              <a:t>variables</a:t>
            </a:r>
            <a:r>
              <a:rPr lang="en-US" altLang="en-US" dirty="0">
                <a:solidFill>
                  <a:srgbClr val="000000"/>
                </a:solidFill>
              </a:rPr>
              <a:t>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6840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9631"/>
    </mc:Choice>
    <mc:Fallback xmlns="">
      <p:transition spd="slow" advTm="159631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Another Application: Adding Integers</a:t>
            </a:r>
          </a:p>
        </p:txBody>
      </p:sp>
      <p:pic>
        <p:nvPicPr>
          <p:cNvPr id="4" name="Picture 3" descr="jhtp_02_IntroToApplications_Page_28">
            <a:extLst>
              <a:ext uri="{FF2B5EF4-FFF2-40B4-BE49-F238E27FC236}">
                <a16:creationId xmlns:a16="http://schemas.microsoft.com/office/drawing/2014/main" id="{CDA09687-9282-4F91-B4AB-867E554ED52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6572" y="1723697"/>
            <a:ext cx="7485993" cy="48880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6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73467"/>
    </mc:Choice>
    <mc:Fallback xmlns="">
      <p:transition spd="slow" advTm="373467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Application execution</a:t>
            </a:r>
            <a:endParaRPr lang="en-US" dirty="0"/>
          </a:p>
        </p:txBody>
      </p:sp>
      <p:pic>
        <p:nvPicPr>
          <p:cNvPr id="4" name="Picture 3" descr="jhtp_02_IntroToApplications_Page_29">
            <a:extLst>
              <a:ext uri="{FF2B5EF4-FFF2-40B4-BE49-F238E27FC236}">
                <a16:creationId xmlns:a16="http://schemas.microsoft.com/office/drawing/2014/main" id="{B78D4FBB-6A9E-43F3-9BC5-CCFD61FD17D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289" y="2146194"/>
            <a:ext cx="9490246" cy="22576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3512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9152"/>
    </mc:Choice>
    <mc:Fallback xmlns="">
      <p:transition spd="slow" advTm="49152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Another Application: Adding </a:t>
            </a:r>
            <a:r>
              <a:rPr lang="en-US" dirty="0" smtClean="0"/>
              <a:t>Integers (cont.)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dirty="0">
                <a:solidFill>
                  <a:srgbClr val="000000"/>
                </a:solidFill>
              </a:rPr>
              <a:t>Classes are grouped into </a:t>
            </a:r>
            <a:r>
              <a:rPr lang="en-US" altLang="en-US" i="1" dirty="0">
                <a:solidFill>
                  <a:srgbClr val="0000FF"/>
                </a:solidFill>
              </a:rPr>
              <a:t>packages</a:t>
            </a:r>
            <a:r>
              <a:rPr lang="en-US" altLang="en-US" i="1" dirty="0">
                <a:solidFill>
                  <a:srgbClr val="000000"/>
                </a:solidFill>
              </a:rPr>
              <a:t>—named groups of </a:t>
            </a:r>
            <a:r>
              <a:rPr lang="en-US" altLang="en-US" i="1" dirty="0">
                <a:solidFill>
                  <a:srgbClr val="FF0000"/>
                </a:solidFill>
              </a:rPr>
              <a:t>related classes</a:t>
            </a:r>
            <a:r>
              <a:rPr lang="en-US" altLang="en-US" dirty="0">
                <a:solidFill>
                  <a:srgbClr val="000000"/>
                </a:solidFill>
              </a:rPr>
              <a:t>—and are collectively referred to as the </a:t>
            </a:r>
            <a:r>
              <a:rPr lang="en-US" altLang="en-US" dirty="0">
                <a:solidFill>
                  <a:srgbClr val="0000FF"/>
                </a:solidFill>
              </a:rPr>
              <a:t>Java class library</a:t>
            </a:r>
            <a:r>
              <a:rPr lang="en-US" altLang="en-US" dirty="0">
                <a:solidFill>
                  <a:srgbClr val="000000"/>
                </a:solidFill>
              </a:rPr>
              <a:t>, or the </a:t>
            </a:r>
            <a:r>
              <a:rPr lang="en-US" altLang="en-US" dirty="0">
                <a:solidFill>
                  <a:srgbClr val="0000FF"/>
                </a:solidFill>
              </a:rPr>
              <a:t>Java Application Programming Interface </a:t>
            </a:r>
            <a:r>
              <a:rPr lang="en-US" altLang="en-US" dirty="0">
                <a:solidFill>
                  <a:srgbClr val="000000"/>
                </a:solidFill>
              </a:rPr>
              <a:t>(</a:t>
            </a:r>
            <a:r>
              <a:rPr lang="en-US" altLang="en-US" dirty="0">
                <a:solidFill>
                  <a:srgbClr val="0000FF"/>
                </a:solidFill>
              </a:rPr>
              <a:t>Java API</a:t>
            </a:r>
            <a:r>
              <a:rPr lang="en-US" altLang="en-US" dirty="0">
                <a:solidFill>
                  <a:srgbClr val="000000"/>
                </a:solidFill>
              </a:rPr>
              <a:t>). </a:t>
            </a:r>
          </a:p>
          <a:p>
            <a:r>
              <a:rPr lang="en-US" altLang="en-US" dirty="0">
                <a:solidFill>
                  <a:srgbClr val="000000"/>
                </a:solidFill>
              </a:rPr>
              <a:t>Rich set of predefined classes that you can </a:t>
            </a:r>
            <a:r>
              <a:rPr lang="en-US" altLang="en-US" dirty="0">
                <a:solidFill>
                  <a:srgbClr val="FF0000"/>
                </a:solidFill>
              </a:rPr>
              <a:t>reuse</a:t>
            </a:r>
            <a:r>
              <a:rPr lang="en-US" altLang="en-US" dirty="0">
                <a:solidFill>
                  <a:srgbClr val="000000"/>
                </a:solidFill>
              </a:rPr>
              <a:t> rather than “reinventing the wheel.” </a:t>
            </a:r>
          </a:p>
          <a:p>
            <a:r>
              <a:rPr lang="en-US" altLang="en-US" dirty="0" smtClean="0">
                <a:solidFill>
                  <a:srgbClr val="FF0000"/>
                </a:solidFill>
                <a:latin typeface="ConsidineShadow" pitchFamily="18" charset="0"/>
              </a:rPr>
              <a:t>import</a:t>
            </a:r>
            <a:r>
              <a:rPr lang="en-US" altLang="en-US" dirty="0" smtClean="0">
                <a:solidFill>
                  <a:srgbClr val="000000"/>
                </a:solidFill>
              </a:rPr>
              <a:t> </a:t>
            </a:r>
            <a:r>
              <a:rPr lang="en-US" altLang="en-US" dirty="0">
                <a:solidFill>
                  <a:srgbClr val="000000"/>
                </a:solidFill>
              </a:rPr>
              <a:t>helps the compiler locate a class that is used in this program. </a:t>
            </a:r>
          </a:p>
          <a:p>
            <a:r>
              <a:rPr lang="en-US" altLang="en-US" dirty="0" smtClean="0">
                <a:solidFill>
                  <a:srgbClr val="FF0000"/>
                </a:solidFill>
              </a:rPr>
              <a:t>You </a:t>
            </a:r>
            <a:r>
              <a:rPr lang="en-US" altLang="en-US" dirty="0">
                <a:solidFill>
                  <a:srgbClr val="FF0000"/>
                </a:solidFill>
              </a:rPr>
              <a:t>use </a:t>
            </a:r>
            <a:r>
              <a:rPr lang="en-US" altLang="en-US" dirty="0">
                <a:solidFill>
                  <a:srgbClr val="FF0000"/>
                </a:solidFill>
                <a:latin typeface="Consolas" panose="020B0609020204030204" pitchFamily="49" charset="0"/>
              </a:rPr>
              <a:t>import</a:t>
            </a:r>
            <a:r>
              <a:rPr lang="en-US" altLang="en-US" dirty="0">
                <a:solidFill>
                  <a:srgbClr val="FF0000"/>
                </a:solidFill>
              </a:rPr>
              <a:t> declarations to identify the predefined classes used in a Java program.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4922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1222"/>
    </mc:Choice>
    <mc:Fallback xmlns="">
      <p:transition spd="slow" advTm="201222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Import declaration</a:t>
            </a:r>
            <a:endParaRPr lang="en-US" dirty="0"/>
          </a:p>
        </p:txBody>
      </p:sp>
      <p:pic>
        <p:nvPicPr>
          <p:cNvPr id="4" name="Picture 3" descr="jhtp_02_IntroToApplications_Page_30">
            <a:extLst>
              <a:ext uri="{FF2B5EF4-FFF2-40B4-BE49-F238E27FC236}">
                <a16:creationId xmlns:a16="http://schemas.microsoft.com/office/drawing/2014/main" id="{A454D4BB-09CD-40DD-A5E3-E4DDDDBD873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3506" y="2585548"/>
            <a:ext cx="8408276" cy="2567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9981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6725"/>
    </mc:Choice>
    <mc:Fallback xmlns="">
      <p:transition spd="slow" advTm="4672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Tip…</a:t>
            </a:r>
            <a:endParaRPr lang="en-US" dirty="0"/>
          </a:p>
        </p:txBody>
      </p:sp>
      <p:pic>
        <p:nvPicPr>
          <p:cNvPr id="4" name="Picture 3" descr="jhtp_02_IntroToApplications_Page_31">
            <a:extLst>
              <a:ext uri="{FF2B5EF4-FFF2-40B4-BE49-F238E27FC236}">
                <a16:creationId xmlns:a16="http://schemas.microsoft.com/office/drawing/2014/main" id="{A6F20481-787C-496D-A823-42650F46DA0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2273380"/>
            <a:ext cx="8660524" cy="3547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3861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7239"/>
    </mc:Choice>
    <mc:Fallback xmlns="">
      <p:transition spd="slow" advTm="672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Variable </a:t>
            </a:r>
            <a:r>
              <a:rPr lang="en-US" dirty="0" smtClean="0"/>
              <a:t>declaration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altLang="en-US" sz="2500" dirty="0">
                <a:solidFill>
                  <a:srgbClr val="0000FF"/>
                </a:solidFill>
              </a:rPr>
              <a:t>Variable declaration statement</a:t>
            </a:r>
          </a:p>
          <a:p>
            <a:pPr lvl="2">
              <a:buNone/>
            </a:pPr>
            <a:r>
              <a:rPr lang="en-US" altLang="en-US" sz="1900" dirty="0">
                <a:solidFill>
                  <a:srgbClr val="000000"/>
                </a:solidFill>
                <a:latin typeface="Consolas" panose="020B0609020204030204" pitchFamily="49" charset="0"/>
              </a:rPr>
              <a:t>	Scanner input = </a:t>
            </a:r>
            <a:r>
              <a:rPr lang="en-US" altLang="en-US" sz="1900" dirty="0">
                <a:solidFill>
                  <a:srgbClr val="0000FF"/>
                </a:solidFill>
                <a:latin typeface="Consolas" panose="020B0609020204030204" pitchFamily="49" charset="0"/>
              </a:rPr>
              <a:t>new</a:t>
            </a:r>
            <a:r>
              <a:rPr lang="en-US" altLang="en-US" sz="1900" dirty="0">
                <a:solidFill>
                  <a:srgbClr val="000000"/>
                </a:solidFill>
                <a:latin typeface="Consolas" panose="020B0609020204030204" pitchFamily="49" charset="0"/>
              </a:rPr>
              <a:t> Scanner(System.in);</a:t>
            </a:r>
          </a:p>
          <a:p>
            <a:pPr lvl="1"/>
            <a:r>
              <a:rPr lang="en-US" altLang="en-US" sz="2100" dirty="0">
                <a:solidFill>
                  <a:srgbClr val="000000"/>
                </a:solidFill>
              </a:rPr>
              <a:t>Specifies the </a:t>
            </a:r>
            <a:r>
              <a:rPr lang="en-US" altLang="en-US" sz="2100" dirty="0">
                <a:solidFill>
                  <a:srgbClr val="FF0000"/>
                </a:solidFill>
              </a:rPr>
              <a:t>name</a:t>
            </a:r>
            <a:r>
              <a:rPr lang="en-US" altLang="en-US" sz="2100" dirty="0">
                <a:solidFill>
                  <a:srgbClr val="000000"/>
                </a:solidFill>
              </a:rPr>
              <a:t> (</a:t>
            </a:r>
            <a:r>
              <a:rPr lang="en-US" altLang="en-US" sz="2100" dirty="0">
                <a:solidFill>
                  <a:srgbClr val="000000"/>
                </a:solidFill>
                <a:latin typeface="Consolas" panose="020B0609020204030204" pitchFamily="49" charset="0"/>
              </a:rPr>
              <a:t>input</a:t>
            </a:r>
            <a:r>
              <a:rPr lang="en-US" altLang="en-US" sz="2100" dirty="0">
                <a:solidFill>
                  <a:srgbClr val="000000"/>
                </a:solidFill>
              </a:rPr>
              <a:t>) and </a:t>
            </a:r>
            <a:r>
              <a:rPr lang="en-US" altLang="en-US" sz="2100" dirty="0">
                <a:solidFill>
                  <a:srgbClr val="FF0000"/>
                </a:solidFill>
              </a:rPr>
              <a:t>type</a:t>
            </a:r>
            <a:r>
              <a:rPr lang="en-US" altLang="en-US" sz="2100" dirty="0">
                <a:solidFill>
                  <a:srgbClr val="000000"/>
                </a:solidFill>
              </a:rPr>
              <a:t> (</a:t>
            </a:r>
            <a:r>
              <a:rPr lang="en-US" altLang="en-US" sz="2100" dirty="0">
                <a:solidFill>
                  <a:srgbClr val="000000"/>
                </a:solidFill>
                <a:latin typeface="Consolas" panose="020B0609020204030204" pitchFamily="49" charset="0"/>
              </a:rPr>
              <a:t>Scanner</a:t>
            </a:r>
            <a:r>
              <a:rPr lang="en-US" altLang="en-US" sz="2100" dirty="0">
                <a:solidFill>
                  <a:srgbClr val="000000"/>
                </a:solidFill>
              </a:rPr>
              <a:t>) of a variable that is used in this program. </a:t>
            </a:r>
          </a:p>
          <a:p>
            <a:r>
              <a:rPr lang="en-US" altLang="en-US" sz="2500" dirty="0">
                <a:solidFill>
                  <a:srgbClr val="000000"/>
                </a:solidFill>
              </a:rPr>
              <a:t>Variable </a:t>
            </a:r>
          </a:p>
          <a:p>
            <a:pPr lvl="1"/>
            <a:r>
              <a:rPr lang="en-US" altLang="en-US" sz="2100" dirty="0">
                <a:solidFill>
                  <a:srgbClr val="000000"/>
                </a:solidFill>
              </a:rPr>
              <a:t>A </a:t>
            </a:r>
            <a:r>
              <a:rPr lang="en-US" altLang="en-US" sz="2100" dirty="0">
                <a:solidFill>
                  <a:srgbClr val="FF0000"/>
                </a:solidFill>
              </a:rPr>
              <a:t>location</a:t>
            </a:r>
            <a:r>
              <a:rPr lang="en-US" altLang="en-US" sz="2100" dirty="0">
                <a:solidFill>
                  <a:srgbClr val="000000"/>
                </a:solidFill>
              </a:rPr>
              <a:t> in the computer’s memory where a value can be stored for use later in a program. </a:t>
            </a:r>
          </a:p>
          <a:p>
            <a:pPr lvl="1"/>
            <a:r>
              <a:rPr lang="en-US" altLang="en-US" sz="2100" i="1" dirty="0">
                <a:solidFill>
                  <a:srgbClr val="000000"/>
                </a:solidFill>
              </a:rPr>
              <a:t>Must</a:t>
            </a:r>
            <a:r>
              <a:rPr lang="en-US" altLang="en-US" sz="2100" dirty="0">
                <a:solidFill>
                  <a:srgbClr val="000000"/>
                </a:solidFill>
              </a:rPr>
              <a:t> be declared with a </a:t>
            </a:r>
            <a:r>
              <a:rPr lang="en-US" altLang="en-US" sz="2100" dirty="0">
                <a:solidFill>
                  <a:srgbClr val="0000FF"/>
                </a:solidFill>
              </a:rPr>
              <a:t>name</a:t>
            </a:r>
            <a:r>
              <a:rPr lang="en-US" altLang="en-US" sz="2100" dirty="0">
                <a:solidFill>
                  <a:srgbClr val="000000"/>
                </a:solidFill>
              </a:rPr>
              <a:t> and a </a:t>
            </a:r>
            <a:r>
              <a:rPr lang="en-US" altLang="en-US" sz="2100" dirty="0">
                <a:solidFill>
                  <a:srgbClr val="0000FF"/>
                </a:solidFill>
              </a:rPr>
              <a:t>type</a:t>
            </a:r>
            <a:r>
              <a:rPr lang="en-US" altLang="en-US" sz="2100" dirty="0">
                <a:solidFill>
                  <a:srgbClr val="000000"/>
                </a:solidFill>
              </a:rPr>
              <a:t> before they can be used. </a:t>
            </a:r>
          </a:p>
          <a:p>
            <a:pPr lvl="1"/>
            <a:r>
              <a:rPr lang="en-US" altLang="en-US" sz="2100" dirty="0">
                <a:solidFill>
                  <a:srgbClr val="000000"/>
                </a:solidFill>
              </a:rPr>
              <a:t>A variable’s </a:t>
            </a:r>
            <a:r>
              <a:rPr lang="en-US" altLang="en-US" sz="2100" i="1" dirty="0">
                <a:solidFill>
                  <a:srgbClr val="000000"/>
                </a:solidFill>
              </a:rPr>
              <a:t>name</a:t>
            </a:r>
            <a:r>
              <a:rPr lang="en-US" altLang="en-US" sz="2100" dirty="0">
                <a:solidFill>
                  <a:srgbClr val="000000"/>
                </a:solidFill>
              </a:rPr>
              <a:t> enables the program to access the value of the variable in memory. </a:t>
            </a:r>
          </a:p>
          <a:p>
            <a:pPr lvl="1"/>
            <a:r>
              <a:rPr lang="en-US" altLang="en-US" sz="2100" dirty="0">
                <a:solidFill>
                  <a:srgbClr val="000000"/>
                </a:solidFill>
              </a:rPr>
              <a:t>The name can be any valid </a:t>
            </a:r>
            <a:r>
              <a:rPr lang="en-US" altLang="en-US" sz="2100" dirty="0">
                <a:solidFill>
                  <a:srgbClr val="FF0000"/>
                </a:solidFill>
              </a:rPr>
              <a:t>identifier</a:t>
            </a:r>
            <a:r>
              <a:rPr lang="en-US" altLang="en-US" sz="2100" dirty="0">
                <a:solidFill>
                  <a:srgbClr val="000000"/>
                </a:solidFill>
              </a:rPr>
              <a:t>. </a:t>
            </a:r>
          </a:p>
          <a:p>
            <a:pPr lvl="1"/>
            <a:r>
              <a:rPr lang="en-US" altLang="en-US" sz="2100" dirty="0">
                <a:solidFill>
                  <a:srgbClr val="000000"/>
                </a:solidFill>
              </a:rPr>
              <a:t>A variable’s type specifies what kind of information is stored at that location in memory.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1096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5174"/>
    </mc:Choice>
    <mc:Fallback xmlns="">
      <p:transition spd="slow" advTm="65174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Scanner class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80000"/>
              </a:lnSpc>
            </a:pPr>
            <a:r>
              <a:rPr lang="en-US" altLang="en-US" sz="2300" dirty="0">
                <a:solidFill>
                  <a:srgbClr val="0000FF"/>
                </a:solidFill>
                <a:latin typeface="Consolas" panose="020B0609020204030204" pitchFamily="49" charset="0"/>
              </a:rPr>
              <a:t>Scanner</a:t>
            </a:r>
            <a:r>
              <a:rPr lang="en-US" altLang="en-US" sz="2300" dirty="0">
                <a:solidFill>
                  <a:srgbClr val="000000"/>
                </a:solidFill>
              </a:rPr>
              <a:t> </a:t>
            </a:r>
          </a:p>
          <a:p>
            <a:pPr lvl="1">
              <a:lnSpc>
                <a:spcPct val="80000"/>
              </a:lnSpc>
            </a:pPr>
            <a:r>
              <a:rPr lang="en-US" altLang="en-US" sz="2000" dirty="0">
                <a:solidFill>
                  <a:srgbClr val="000000"/>
                </a:solidFill>
              </a:rPr>
              <a:t>Enables a program to read data for use in a program. </a:t>
            </a:r>
          </a:p>
          <a:p>
            <a:pPr lvl="1">
              <a:lnSpc>
                <a:spcPct val="80000"/>
              </a:lnSpc>
            </a:pPr>
            <a:r>
              <a:rPr lang="en-US" altLang="en-US" sz="2000" dirty="0">
                <a:solidFill>
                  <a:srgbClr val="000000"/>
                </a:solidFill>
              </a:rPr>
              <a:t>Data can come from many sources, such as the user at the keyboard or a file on disk. </a:t>
            </a:r>
          </a:p>
          <a:p>
            <a:pPr lvl="1">
              <a:lnSpc>
                <a:spcPct val="80000"/>
              </a:lnSpc>
            </a:pPr>
            <a:r>
              <a:rPr lang="en-US" altLang="en-US" sz="2000" dirty="0">
                <a:solidFill>
                  <a:srgbClr val="000000"/>
                </a:solidFill>
              </a:rPr>
              <a:t>Before using a </a:t>
            </a:r>
            <a:r>
              <a:rPr lang="en-US" altLang="en-US" sz="2000" dirty="0">
                <a:solidFill>
                  <a:srgbClr val="000000"/>
                </a:solidFill>
                <a:latin typeface="Consolas" panose="020B0609020204030204" pitchFamily="49" charset="0"/>
              </a:rPr>
              <a:t>Scanner</a:t>
            </a:r>
            <a:r>
              <a:rPr lang="en-US" altLang="en-US" sz="2000" dirty="0">
                <a:solidFill>
                  <a:srgbClr val="000000"/>
                </a:solidFill>
              </a:rPr>
              <a:t>, you must create it and specify the source of the data. </a:t>
            </a:r>
          </a:p>
          <a:p>
            <a:pPr>
              <a:lnSpc>
                <a:spcPct val="80000"/>
              </a:lnSpc>
            </a:pPr>
            <a:r>
              <a:rPr lang="en-US" altLang="en-US" sz="2300" dirty="0">
                <a:solidFill>
                  <a:srgbClr val="000000"/>
                </a:solidFill>
              </a:rPr>
              <a:t>The equals sign (</a:t>
            </a:r>
            <a:r>
              <a:rPr lang="en-US" altLang="en-US" sz="2300" dirty="0">
                <a:solidFill>
                  <a:srgbClr val="000000"/>
                </a:solidFill>
                <a:latin typeface="Consolas" panose="020B0609020204030204" pitchFamily="49" charset="0"/>
              </a:rPr>
              <a:t>=</a:t>
            </a:r>
            <a:r>
              <a:rPr lang="en-US" altLang="en-US" sz="2300" dirty="0">
                <a:solidFill>
                  <a:srgbClr val="000000"/>
                </a:solidFill>
              </a:rPr>
              <a:t>) in a declaration indicates that the variable should be </a:t>
            </a:r>
            <a:r>
              <a:rPr lang="en-US" altLang="en-US" sz="2300" dirty="0">
                <a:solidFill>
                  <a:srgbClr val="0000FF"/>
                </a:solidFill>
              </a:rPr>
              <a:t>initialized</a:t>
            </a:r>
            <a:r>
              <a:rPr lang="en-US" altLang="en-US" sz="2300" dirty="0">
                <a:solidFill>
                  <a:srgbClr val="000000"/>
                </a:solidFill>
              </a:rPr>
              <a:t> (i.e., prepared for use in the program) with the result of the expression to the right of the equals sign. </a:t>
            </a:r>
          </a:p>
          <a:p>
            <a:pPr>
              <a:lnSpc>
                <a:spcPct val="80000"/>
              </a:lnSpc>
            </a:pPr>
            <a:r>
              <a:rPr lang="en-US" altLang="en-US" sz="2300" dirty="0">
                <a:solidFill>
                  <a:srgbClr val="000000"/>
                </a:solidFill>
              </a:rPr>
              <a:t>The </a:t>
            </a:r>
            <a:r>
              <a:rPr lang="en-US" altLang="en-US" sz="2300" dirty="0">
                <a:solidFill>
                  <a:srgbClr val="0000FF"/>
                </a:solidFill>
                <a:latin typeface="Consolas" panose="020B0609020204030204" pitchFamily="49" charset="0"/>
              </a:rPr>
              <a:t>new</a:t>
            </a:r>
            <a:r>
              <a:rPr lang="en-US" altLang="en-US" sz="2300" dirty="0">
                <a:solidFill>
                  <a:srgbClr val="000000"/>
                </a:solidFill>
              </a:rPr>
              <a:t> keyword </a:t>
            </a:r>
            <a:r>
              <a:rPr lang="en-US" altLang="en-US" sz="2300" dirty="0">
                <a:solidFill>
                  <a:srgbClr val="FF0000"/>
                </a:solidFill>
              </a:rPr>
              <a:t>creates an object</a:t>
            </a:r>
            <a:r>
              <a:rPr lang="en-US" altLang="en-US" sz="2300" dirty="0">
                <a:solidFill>
                  <a:srgbClr val="000000"/>
                </a:solidFill>
              </a:rPr>
              <a:t>.</a:t>
            </a:r>
          </a:p>
          <a:p>
            <a:pPr>
              <a:lnSpc>
                <a:spcPct val="80000"/>
              </a:lnSpc>
            </a:pPr>
            <a:r>
              <a:rPr lang="en-US" altLang="en-US" sz="2300" dirty="0">
                <a:solidFill>
                  <a:srgbClr val="0000FF"/>
                </a:solidFill>
              </a:rPr>
              <a:t>Standard input object</a:t>
            </a:r>
            <a:r>
              <a:rPr lang="en-US" altLang="en-US" sz="2300" dirty="0">
                <a:solidFill>
                  <a:srgbClr val="000000"/>
                </a:solidFill>
              </a:rPr>
              <a:t>, </a:t>
            </a:r>
            <a:r>
              <a:rPr lang="en-US" altLang="en-US" sz="2300" dirty="0">
                <a:solidFill>
                  <a:srgbClr val="0000FF"/>
                </a:solidFill>
                <a:latin typeface="Consolas" panose="020B0609020204030204" pitchFamily="49" charset="0"/>
              </a:rPr>
              <a:t>System.in</a:t>
            </a:r>
            <a:r>
              <a:rPr lang="en-US" altLang="en-US" sz="2300" dirty="0">
                <a:solidFill>
                  <a:srgbClr val="000000"/>
                </a:solidFill>
              </a:rPr>
              <a:t>, enables applications to read bytes of data typed by the user. </a:t>
            </a:r>
          </a:p>
          <a:p>
            <a:pPr>
              <a:lnSpc>
                <a:spcPct val="80000"/>
              </a:lnSpc>
            </a:pPr>
            <a:r>
              <a:rPr lang="en-US" altLang="en-US" sz="2300" dirty="0">
                <a:solidFill>
                  <a:srgbClr val="000000"/>
                </a:solidFill>
                <a:latin typeface="Consolas" panose="020B0609020204030204" pitchFamily="49" charset="0"/>
              </a:rPr>
              <a:t>Scanner</a:t>
            </a:r>
            <a:r>
              <a:rPr lang="en-US" altLang="en-US" sz="2300" dirty="0">
                <a:solidFill>
                  <a:srgbClr val="000000"/>
                </a:solidFill>
              </a:rPr>
              <a:t> object translates these bytes into types that can be used in a program.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2642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8085"/>
    </mc:Choice>
    <mc:Fallback xmlns="">
      <p:transition spd="slow" advTm="228085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Tip…</a:t>
            </a:r>
            <a:endParaRPr lang="en-US" dirty="0"/>
          </a:p>
        </p:txBody>
      </p:sp>
      <p:pic>
        <p:nvPicPr>
          <p:cNvPr id="4" name="Picture 3" descr="jhtp_02_IntroToApplications_Page_32">
            <a:extLst>
              <a:ext uri="{FF2B5EF4-FFF2-40B4-BE49-F238E27FC236}">
                <a16:creationId xmlns:a16="http://schemas.microsoft.com/office/drawing/2014/main" id="{5FBC6D65-0736-48E2-8D63-592A69ADA20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2205914"/>
            <a:ext cx="8658888" cy="3116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7123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9808"/>
    </mc:Choice>
    <mc:Fallback xmlns="">
      <p:transition spd="slow" advTm="698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Tip…</a:t>
            </a:r>
            <a:endParaRPr lang="en-US" dirty="0"/>
          </a:p>
        </p:txBody>
      </p:sp>
      <p:pic>
        <p:nvPicPr>
          <p:cNvPr id="4" name="Picture 3" descr="jhtp_02_IntroToApplications_Page_33">
            <a:extLst>
              <a:ext uri="{FF2B5EF4-FFF2-40B4-BE49-F238E27FC236}">
                <a16:creationId xmlns:a16="http://schemas.microsoft.com/office/drawing/2014/main" id="{BEDB9AEA-427F-4D34-8E14-285B63F130A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514" y="2270234"/>
            <a:ext cx="8670259" cy="2342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3951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9205"/>
    </mc:Choice>
    <mc:Fallback xmlns="">
      <p:transition spd="slow" advTm="12920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Prompting the User for Input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dirty="0">
                <a:solidFill>
                  <a:srgbClr val="0000FF"/>
                </a:solidFill>
              </a:rPr>
              <a:t>Prompt</a:t>
            </a:r>
            <a:r>
              <a:rPr lang="en-US" altLang="en-US" dirty="0">
                <a:solidFill>
                  <a:srgbClr val="000000"/>
                </a:solidFill>
              </a:rPr>
              <a:t> </a:t>
            </a:r>
          </a:p>
          <a:p>
            <a:pPr lvl="1"/>
            <a:r>
              <a:rPr lang="en-US" altLang="en-US" dirty="0">
                <a:solidFill>
                  <a:srgbClr val="000000"/>
                </a:solidFill>
              </a:rPr>
              <a:t>Output statement that directs the user to take a specific action. </a:t>
            </a:r>
          </a:p>
          <a:p>
            <a:r>
              <a:rPr lang="en-US" altLang="en-US" dirty="0">
                <a:solidFill>
                  <a:srgbClr val="000000"/>
                </a:solidFill>
                <a:cs typeface="Times New Roman" panose="02020603050405020304" pitchFamily="18" charset="0"/>
              </a:rPr>
              <a:t>Class </a:t>
            </a:r>
            <a:r>
              <a:rPr lang="en-US" altLang="en-US" dirty="0">
                <a:solidFill>
                  <a:srgbClr val="FF0000"/>
                </a:solidFill>
                <a:latin typeface="Consolas" panose="020B0609020204030204" pitchFamily="49" charset="0"/>
              </a:rPr>
              <a:t>System</a:t>
            </a:r>
            <a:r>
              <a:rPr lang="en-US" altLang="en-US" dirty="0">
                <a:solidFill>
                  <a:srgbClr val="000000"/>
                </a:solidFill>
              </a:rPr>
              <a:t> </a:t>
            </a:r>
          </a:p>
          <a:p>
            <a:pPr lvl="1"/>
            <a:r>
              <a:rPr lang="en-US" altLang="en-US" dirty="0">
                <a:solidFill>
                  <a:srgbClr val="000000"/>
                </a:solidFill>
              </a:rPr>
              <a:t>Part of package </a:t>
            </a:r>
            <a:r>
              <a:rPr lang="en-US" altLang="en-US" dirty="0" err="1">
                <a:solidFill>
                  <a:srgbClr val="0000FF"/>
                </a:solidFill>
                <a:latin typeface="Consolas" panose="020B0609020204030204" pitchFamily="49" charset="0"/>
              </a:rPr>
              <a:t>java.lang</a:t>
            </a:r>
            <a:r>
              <a:rPr lang="en-US" altLang="en-US" dirty="0">
                <a:solidFill>
                  <a:srgbClr val="000000"/>
                </a:solidFill>
              </a:rPr>
              <a:t>. </a:t>
            </a:r>
          </a:p>
          <a:p>
            <a:pPr lvl="1"/>
            <a:r>
              <a:rPr lang="en-US" altLang="en-US" dirty="0">
                <a:solidFill>
                  <a:srgbClr val="000000"/>
                </a:solidFill>
              </a:rPr>
              <a:t>Class </a:t>
            </a:r>
            <a:r>
              <a:rPr lang="en-US" altLang="en-US" dirty="0">
                <a:solidFill>
                  <a:srgbClr val="000000"/>
                </a:solidFill>
                <a:latin typeface="Consolas" panose="020B0609020204030204" pitchFamily="49" charset="0"/>
              </a:rPr>
              <a:t>System</a:t>
            </a:r>
            <a:r>
              <a:rPr lang="en-US" altLang="en-US" dirty="0">
                <a:solidFill>
                  <a:srgbClr val="000000"/>
                </a:solidFill>
              </a:rPr>
              <a:t> is not imported with an </a:t>
            </a:r>
            <a:r>
              <a:rPr lang="en-US" altLang="en-US" dirty="0">
                <a:solidFill>
                  <a:srgbClr val="000000"/>
                </a:solidFill>
                <a:latin typeface="Consolas" panose="020B0609020204030204" pitchFamily="49" charset="0"/>
              </a:rPr>
              <a:t>import</a:t>
            </a:r>
            <a:r>
              <a:rPr lang="en-US" altLang="en-US" dirty="0">
                <a:solidFill>
                  <a:srgbClr val="000000"/>
                </a:solidFill>
              </a:rPr>
              <a:t> declaration at the beginning of the program.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5902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5734"/>
    </mc:Choice>
    <mc:Fallback xmlns="">
      <p:transition spd="slow" advTm="105734"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Java.lang</a:t>
            </a:r>
            <a:endParaRPr lang="en-US" dirty="0"/>
          </a:p>
        </p:txBody>
      </p:sp>
      <p:pic>
        <p:nvPicPr>
          <p:cNvPr id="4" name="Picture 3" descr="jhtp_02_IntroToApplications_Page_34">
            <a:extLst>
              <a:ext uri="{FF2B5EF4-FFF2-40B4-BE49-F238E27FC236}">
                <a16:creationId xmlns:a16="http://schemas.microsoft.com/office/drawing/2014/main" id="{EC5E3997-1C11-47AD-913B-F41579B3501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8605" y="2475846"/>
            <a:ext cx="8618483" cy="2646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5423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083"/>
    </mc:Choice>
    <mc:Fallback xmlns="">
      <p:transition spd="slow" advTm="250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Another Application: Adding Integers (cont.)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sz="2500" dirty="0">
                <a:solidFill>
                  <a:srgbClr val="000000"/>
                </a:solidFill>
              </a:rPr>
              <a:t>Variable declaration statement </a:t>
            </a:r>
          </a:p>
          <a:p>
            <a:pPr lvl="2">
              <a:buNone/>
            </a:pPr>
            <a:r>
              <a:rPr lang="en-US" altLang="en-US" sz="1900" dirty="0">
                <a:solidFill>
                  <a:srgbClr val="0000FF"/>
                </a:solidFill>
                <a:latin typeface="Consolas" panose="020B0609020204030204" pitchFamily="49" charset="0"/>
              </a:rPr>
              <a:t>	</a:t>
            </a:r>
            <a:r>
              <a:rPr lang="en-US" altLang="en-US" sz="1900" dirty="0" err="1">
                <a:solidFill>
                  <a:srgbClr val="0000FF"/>
                </a:solidFill>
                <a:latin typeface="Consolas" panose="020B0609020204030204" pitchFamily="49" charset="0"/>
              </a:rPr>
              <a:t>int</a:t>
            </a:r>
            <a:r>
              <a:rPr lang="en-US" altLang="en-US" sz="1900" dirty="0">
                <a:solidFill>
                  <a:srgbClr val="000000"/>
                </a:solidFill>
                <a:latin typeface="Consolas" panose="020B0609020204030204" pitchFamily="49" charset="0"/>
              </a:rPr>
              <a:t> number1 = </a:t>
            </a:r>
            <a:r>
              <a:rPr lang="en-US" altLang="en-US" sz="1900" dirty="0" err="1">
                <a:solidFill>
                  <a:srgbClr val="000000"/>
                </a:solidFill>
                <a:latin typeface="Consolas" panose="020B0609020204030204" pitchFamily="49" charset="0"/>
              </a:rPr>
              <a:t>input.nextInt</a:t>
            </a:r>
            <a:r>
              <a:rPr lang="en-US" altLang="en-US" sz="1900" dirty="0">
                <a:solidFill>
                  <a:srgbClr val="000000"/>
                </a:solidFill>
                <a:latin typeface="Consolas" panose="020B0609020204030204" pitchFamily="49" charset="0"/>
              </a:rPr>
              <a:t>(); </a:t>
            </a:r>
            <a:r>
              <a:rPr lang="en-US" altLang="en-US" sz="1900" dirty="0">
                <a:solidFill>
                  <a:srgbClr val="00BF00"/>
                </a:solidFill>
                <a:latin typeface="Consolas" panose="020B0609020204030204" pitchFamily="49" charset="0"/>
              </a:rPr>
              <a:t>// read first number from user</a:t>
            </a:r>
          </a:p>
          <a:p>
            <a:pPr>
              <a:buNone/>
            </a:pPr>
            <a:r>
              <a:rPr lang="en-US" altLang="en-US" sz="2500" dirty="0">
                <a:solidFill>
                  <a:srgbClr val="000000"/>
                </a:solidFill>
              </a:rPr>
              <a:t>	declares that variables </a:t>
            </a:r>
            <a:r>
              <a:rPr lang="en-US" altLang="en-US" sz="2500" dirty="0">
                <a:solidFill>
                  <a:srgbClr val="000000"/>
                </a:solidFill>
                <a:latin typeface="Consolas" panose="020B0609020204030204" pitchFamily="49" charset="0"/>
              </a:rPr>
              <a:t>number1 h</a:t>
            </a:r>
            <a:r>
              <a:rPr lang="en-US" altLang="en-US" sz="2500" dirty="0">
                <a:solidFill>
                  <a:srgbClr val="000000"/>
                </a:solidFill>
              </a:rPr>
              <a:t>olds data of type </a:t>
            </a:r>
            <a:r>
              <a:rPr lang="en-US" altLang="en-US" sz="2500" dirty="0" err="1">
                <a:solidFill>
                  <a:srgbClr val="0000FF"/>
                </a:solidFill>
                <a:latin typeface="Consolas" panose="020B0609020204030204" pitchFamily="49" charset="0"/>
              </a:rPr>
              <a:t>int</a:t>
            </a:r>
            <a:endParaRPr lang="en-US" altLang="en-US" sz="2500" dirty="0">
              <a:solidFill>
                <a:srgbClr val="0000FF"/>
              </a:solidFill>
              <a:latin typeface="Consolas" panose="020B0609020204030204" pitchFamily="49" charset="0"/>
            </a:endParaRPr>
          </a:p>
          <a:p>
            <a:pPr lvl="1"/>
            <a:r>
              <a:rPr lang="en-US" altLang="en-US" sz="2100" dirty="0">
                <a:solidFill>
                  <a:srgbClr val="000000"/>
                </a:solidFill>
              </a:rPr>
              <a:t>Range of values for an </a:t>
            </a:r>
            <a:r>
              <a:rPr lang="en-US" altLang="en-US" sz="2100" dirty="0" err="1">
                <a:solidFill>
                  <a:srgbClr val="000000"/>
                </a:solidFill>
                <a:latin typeface="Consolas" panose="020B0609020204030204" pitchFamily="49" charset="0"/>
              </a:rPr>
              <a:t>int</a:t>
            </a:r>
            <a:r>
              <a:rPr lang="en-US" altLang="en-US" sz="2100" dirty="0">
                <a:solidFill>
                  <a:srgbClr val="000000"/>
                </a:solidFill>
              </a:rPr>
              <a:t> is </a:t>
            </a:r>
            <a:r>
              <a:rPr lang="en-US" altLang="en-US" sz="2100" dirty="0">
                <a:solidFill>
                  <a:srgbClr val="FF0000"/>
                </a:solidFill>
              </a:rPr>
              <a:t>–2,147,483,648 to +2,147,483,647</a:t>
            </a:r>
            <a:r>
              <a:rPr lang="en-US" altLang="en-US" sz="2100" dirty="0">
                <a:solidFill>
                  <a:srgbClr val="000000"/>
                </a:solidFill>
              </a:rPr>
              <a:t>. </a:t>
            </a:r>
          </a:p>
          <a:p>
            <a:pPr lvl="1"/>
            <a:r>
              <a:rPr lang="en-US" altLang="en-US" sz="2100" dirty="0">
                <a:solidFill>
                  <a:srgbClr val="000000"/>
                </a:solidFill>
              </a:rPr>
              <a:t>The </a:t>
            </a:r>
            <a:r>
              <a:rPr lang="en-US" altLang="en-US" sz="2100" dirty="0" err="1">
                <a:solidFill>
                  <a:srgbClr val="000000"/>
                </a:solidFill>
                <a:latin typeface="Consolas" panose="020B0609020204030204" pitchFamily="49" charset="0"/>
              </a:rPr>
              <a:t>int</a:t>
            </a:r>
            <a:r>
              <a:rPr lang="en-US" altLang="en-US" sz="2100" dirty="0">
                <a:solidFill>
                  <a:srgbClr val="000000"/>
                </a:solidFill>
              </a:rPr>
              <a:t> values you use in a program may not contain commas. </a:t>
            </a:r>
          </a:p>
          <a:p>
            <a:r>
              <a:rPr lang="en-US" altLang="en-US" sz="2500" dirty="0">
                <a:solidFill>
                  <a:srgbClr val="000000"/>
                </a:solidFill>
              </a:rPr>
              <a:t>For readability, you can place underscores in numbers</a:t>
            </a:r>
          </a:p>
          <a:p>
            <a:pPr lvl="1"/>
            <a:r>
              <a:rPr lang="en-US" altLang="en-US" sz="2100" dirty="0">
                <a:solidFill>
                  <a:srgbClr val="000000"/>
                </a:solidFill>
              </a:rPr>
              <a:t>60_000_000 represents the </a:t>
            </a:r>
            <a:r>
              <a:rPr lang="en-US" altLang="en-US" sz="2100" dirty="0" err="1">
                <a:solidFill>
                  <a:srgbClr val="000000"/>
                </a:solidFill>
                <a:latin typeface="Consolas" panose="020B0609020204030204" pitchFamily="49" charset="0"/>
              </a:rPr>
              <a:t>int</a:t>
            </a:r>
            <a:r>
              <a:rPr lang="en-US" altLang="en-US" sz="2100" dirty="0">
                <a:solidFill>
                  <a:srgbClr val="000000"/>
                </a:solidFill>
              </a:rPr>
              <a:t> value 60,000,000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5112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3217"/>
    </mc:Choice>
    <mc:Fallback xmlns="">
      <p:transition spd="slow" advTm="183217"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Scanner </a:t>
            </a:r>
            <a:r>
              <a:rPr lang="en-US" dirty="0" smtClean="0"/>
              <a:t>methods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dirty="0">
                <a:solidFill>
                  <a:srgbClr val="000000"/>
                </a:solidFill>
                <a:latin typeface="Consolas" panose="020B0609020204030204" pitchFamily="49" charset="0"/>
              </a:rPr>
              <a:t>Scanner</a:t>
            </a:r>
            <a:r>
              <a:rPr lang="en-US" altLang="en-US" dirty="0">
                <a:solidFill>
                  <a:srgbClr val="000000"/>
                </a:solidFill>
              </a:rPr>
              <a:t> method </a:t>
            </a:r>
            <a:r>
              <a:rPr lang="en-US" altLang="en-US" dirty="0" err="1">
                <a:solidFill>
                  <a:srgbClr val="FF0000"/>
                </a:solidFill>
                <a:latin typeface="Consolas" panose="020B0609020204030204" pitchFamily="49" charset="0"/>
              </a:rPr>
              <a:t>nextInt</a:t>
            </a:r>
            <a:r>
              <a:rPr lang="en-US" altLang="en-US" dirty="0">
                <a:solidFill>
                  <a:srgbClr val="000000"/>
                </a:solidFill>
              </a:rPr>
              <a:t> </a:t>
            </a:r>
          </a:p>
          <a:p>
            <a:pPr lvl="1"/>
            <a:r>
              <a:rPr lang="en-US" altLang="en-US" dirty="0">
                <a:solidFill>
                  <a:srgbClr val="000000"/>
                </a:solidFill>
              </a:rPr>
              <a:t>Obtains an integer from the user at the keyboard. </a:t>
            </a:r>
          </a:p>
          <a:p>
            <a:pPr lvl="1"/>
            <a:r>
              <a:rPr lang="en-US" altLang="en-US" dirty="0">
                <a:solidFill>
                  <a:srgbClr val="000000"/>
                </a:solidFill>
              </a:rPr>
              <a:t>Program </a:t>
            </a:r>
            <a:r>
              <a:rPr lang="en-US" altLang="en-US" i="1" dirty="0">
                <a:solidFill>
                  <a:srgbClr val="FF0000"/>
                </a:solidFill>
              </a:rPr>
              <a:t>waits</a:t>
            </a:r>
            <a:r>
              <a:rPr lang="en-US" altLang="en-US" dirty="0">
                <a:solidFill>
                  <a:srgbClr val="000000"/>
                </a:solidFill>
              </a:rPr>
              <a:t> for the user to type the number and press the </a:t>
            </a:r>
            <a:r>
              <a:rPr lang="en-US" altLang="en-US" i="1" dirty="0">
                <a:solidFill>
                  <a:srgbClr val="FF0000"/>
                </a:solidFill>
              </a:rPr>
              <a:t>Enter</a:t>
            </a:r>
            <a:r>
              <a:rPr lang="en-US" altLang="en-US" dirty="0">
                <a:solidFill>
                  <a:srgbClr val="FF0000"/>
                </a:solidFill>
              </a:rPr>
              <a:t> key </a:t>
            </a:r>
            <a:r>
              <a:rPr lang="en-US" altLang="en-US" dirty="0">
                <a:solidFill>
                  <a:srgbClr val="000000"/>
                </a:solidFill>
              </a:rPr>
              <a:t>to submit the number to the program. </a:t>
            </a:r>
          </a:p>
          <a:p>
            <a:r>
              <a:rPr lang="en-US" altLang="en-US" dirty="0">
                <a:solidFill>
                  <a:srgbClr val="000000"/>
                </a:solidFill>
              </a:rPr>
              <a:t>The result of the call to method </a:t>
            </a:r>
            <a:r>
              <a:rPr lang="en-US" altLang="en-US" dirty="0" err="1">
                <a:solidFill>
                  <a:srgbClr val="000000"/>
                </a:solidFill>
                <a:latin typeface="Consolas" panose="020B0609020204030204" pitchFamily="49" charset="0"/>
              </a:rPr>
              <a:t>nextInt</a:t>
            </a:r>
            <a:r>
              <a:rPr lang="en-US" altLang="en-US" dirty="0">
                <a:solidFill>
                  <a:srgbClr val="000000"/>
                </a:solidFill>
              </a:rPr>
              <a:t> is placed in variable </a:t>
            </a:r>
            <a:r>
              <a:rPr lang="en-US" altLang="en-US" dirty="0">
                <a:solidFill>
                  <a:srgbClr val="000000"/>
                </a:solidFill>
                <a:latin typeface="Consolas" panose="020B0609020204030204" pitchFamily="49" charset="0"/>
              </a:rPr>
              <a:t>number1</a:t>
            </a:r>
            <a:r>
              <a:rPr lang="en-US" altLang="en-US" dirty="0">
                <a:solidFill>
                  <a:srgbClr val="000000"/>
                </a:solidFill>
              </a:rPr>
              <a:t> </a:t>
            </a:r>
          </a:p>
          <a:p>
            <a:pPr lvl="1"/>
            <a:r>
              <a:rPr lang="en-US" dirty="0"/>
              <a:t>The </a:t>
            </a:r>
            <a:r>
              <a:rPr lang="en-US" dirty="0">
                <a:solidFill>
                  <a:srgbClr val="FF0000"/>
                </a:solidFill>
              </a:rPr>
              <a:t>=</a:t>
            </a:r>
            <a:r>
              <a:rPr lang="en-US" dirty="0"/>
              <a:t> indicates that </a:t>
            </a:r>
            <a:r>
              <a:rPr lang="en-US" dirty="0" err="1">
                <a:latin typeface="Consolas" panose="020B0609020204030204" pitchFamily="49" charset="0"/>
              </a:rPr>
              <a:t>int</a:t>
            </a:r>
            <a:r>
              <a:rPr lang="en-US" dirty="0"/>
              <a:t> variable </a:t>
            </a:r>
            <a:r>
              <a:rPr lang="en-US" dirty="0">
                <a:latin typeface="Consolas" panose="020B0609020204030204" pitchFamily="49" charset="0"/>
              </a:rPr>
              <a:t>number1</a:t>
            </a:r>
            <a:r>
              <a:rPr lang="en-US" dirty="0"/>
              <a:t> should be initialized in its declaration with the result of </a:t>
            </a:r>
            <a:r>
              <a:rPr lang="en-US" dirty="0" err="1">
                <a:latin typeface="Consolas" panose="020B0609020204030204" pitchFamily="49" charset="0"/>
              </a:rPr>
              <a:t>input.nextInt</a:t>
            </a:r>
            <a:r>
              <a:rPr lang="en-US" dirty="0">
                <a:latin typeface="Consolas" panose="020B0609020204030204" pitchFamily="49" charset="0"/>
              </a:rPr>
              <a:t>()</a:t>
            </a:r>
            <a:endParaRPr lang="en-US" altLang="en-US" dirty="0">
              <a:solidFill>
                <a:srgbClr val="000000"/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5825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6992"/>
    </mc:Choice>
    <mc:Fallback xmlns="">
      <p:transition spd="slow" advTm="156992"/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Arithmetic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altLang="en-US" sz="3200" dirty="0">
                <a:solidFill>
                  <a:srgbClr val="000000"/>
                </a:solidFill>
              </a:rPr>
              <a:t>Arithmetic</a:t>
            </a:r>
          </a:p>
          <a:p>
            <a:pPr marL="109534" indent="0">
              <a:buNone/>
            </a:pPr>
            <a:r>
              <a:rPr lang="en-US" altLang="en-US" sz="2000" dirty="0">
                <a:solidFill>
                  <a:srgbClr val="000000"/>
                </a:solidFill>
                <a:latin typeface="Consolas" panose="020B0609020204030204" pitchFamily="49" charset="0"/>
              </a:rPr>
              <a:t>      </a:t>
            </a:r>
            <a:r>
              <a:rPr lang="en-US" altLang="en-US" sz="2000" dirty="0" err="1">
                <a:solidFill>
                  <a:srgbClr val="000000"/>
                </a:solidFill>
                <a:latin typeface="Consolas" panose="020B0609020204030204" pitchFamily="49" charset="0"/>
              </a:rPr>
              <a:t>int</a:t>
            </a:r>
            <a:r>
              <a:rPr lang="en-US" altLang="en-US" sz="2000" dirty="0">
                <a:solidFill>
                  <a:srgbClr val="000000"/>
                </a:solidFill>
                <a:latin typeface="Consolas" panose="020B0609020204030204" pitchFamily="49" charset="0"/>
              </a:rPr>
              <a:t> sum = number1 + number2; </a:t>
            </a:r>
            <a:r>
              <a:rPr lang="en-US" altLang="en-US" sz="2000" dirty="0">
                <a:solidFill>
                  <a:srgbClr val="00BF00"/>
                </a:solidFill>
                <a:latin typeface="Consolas" panose="020B0609020204030204" pitchFamily="49" charset="0"/>
              </a:rPr>
              <a:t>// add numbers then store total in sum</a:t>
            </a:r>
          </a:p>
          <a:p>
            <a:pPr lvl="1"/>
            <a:r>
              <a:rPr lang="en-US" altLang="en-US" sz="2800" dirty="0">
                <a:solidFill>
                  <a:srgbClr val="000000"/>
                </a:solidFill>
              </a:rPr>
              <a:t>Calculates the sum of the variables </a:t>
            </a:r>
            <a:r>
              <a:rPr lang="en-US" altLang="en-US" sz="2800" dirty="0">
                <a:solidFill>
                  <a:srgbClr val="000000"/>
                </a:solidFill>
                <a:latin typeface="Consolas" panose="020B0609020204030204" pitchFamily="49" charset="0"/>
              </a:rPr>
              <a:t>number1</a:t>
            </a:r>
            <a:r>
              <a:rPr lang="en-US" altLang="en-US" sz="2800" dirty="0">
                <a:solidFill>
                  <a:srgbClr val="000000"/>
                </a:solidFill>
              </a:rPr>
              <a:t> and </a:t>
            </a:r>
            <a:r>
              <a:rPr lang="en-US" altLang="en-US" sz="2800" dirty="0">
                <a:solidFill>
                  <a:srgbClr val="000000"/>
                </a:solidFill>
                <a:latin typeface="Consolas" panose="020B0609020204030204" pitchFamily="49" charset="0"/>
              </a:rPr>
              <a:t>number2</a:t>
            </a:r>
            <a:r>
              <a:rPr lang="en-US" altLang="en-US" sz="2800" dirty="0">
                <a:solidFill>
                  <a:srgbClr val="000000"/>
                </a:solidFill>
              </a:rPr>
              <a:t> then assigns the result to variable </a:t>
            </a:r>
            <a:r>
              <a:rPr lang="en-US" altLang="en-US" sz="2800" dirty="0">
                <a:solidFill>
                  <a:srgbClr val="000000"/>
                </a:solidFill>
                <a:latin typeface="Consolas" panose="020B0609020204030204" pitchFamily="49" charset="0"/>
              </a:rPr>
              <a:t>sum</a:t>
            </a:r>
            <a:r>
              <a:rPr lang="en-US" altLang="en-US" sz="2800" dirty="0">
                <a:solidFill>
                  <a:srgbClr val="000000"/>
                </a:solidFill>
              </a:rPr>
              <a:t>. </a:t>
            </a:r>
          </a:p>
          <a:p>
            <a:pPr lvl="1"/>
            <a:r>
              <a:rPr lang="en-US" altLang="en-US" sz="2800" dirty="0">
                <a:solidFill>
                  <a:srgbClr val="000000"/>
                </a:solidFill>
              </a:rPr>
              <a:t>Addition operator is a </a:t>
            </a:r>
            <a:r>
              <a:rPr lang="en-US" altLang="en-US" sz="2800" dirty="0">
                <a:solidFill>
                  <a:srgbClr val="FF0000"/>
                </a:solidFill>
              </a:rPr>
              <a:t>binary operator</a:t>
            </a:r>
            <a:r>
              <a:rPr lang="en-US" altLang="en-US" sz="2800" dirty="0">
                <a:solidFill>
                  <a:srgbClr val="000000"/>
                </a:solidFill>
              </a:rPr>
              <a:t>, because it has two operands—</a:t>
            </a:r>
            <a:r>
              <a:rPr lang="en-US" altLang="en-US" sz="2800" dirty="0">
                <a:solidFill>
                  <a:srgbClr val="000000"/>
                </a:solidFill>
                <a:latin typeface="Consolas" panose="020B0609020204030204" pitchFamily="49" charset="0"/>
              </a:rPr>
              <a:t>number1</a:t>
            </a:r>
            <a:r>
              <a:rPr lang="en-US" altLang="en-US" sz="2800" dirty="0">
                <a:solidFill>
                  <a:srgbClr val="000000"/>
                </a:solidFill>
              </a:rPr>
              <a:t> and </a:t>
            </a:r>
            <a:r>
              <a:rPr lang="en-US" altLang="en-US" sz="2800" dirty="0">
                <a:solidFill>
                  <a:srgbClr val="000000"/>
                </a:solidFill>
                <a:latin typeface="Consolas" panose="020B0609020204030204" pitchFamily="49" charset="0"/>
              </a:rPr>
              <a:t>number2</a:t>
            </a:r>
          </a:p>
          <a:p>
            <a:pPr lvl="1"/>
            <a:r>
              <a:rPr lang="en-US" altLang="en-US" sz="2800" dirty="0">
                <a:solidFill>
                  <a:srgbClr val="000000"/>
                </a:solidFill>
              </a:rPr>
              <a:t>Portions of statements that contain calculations are called </a:t>
            </a:r>
            <a:r>
              <a:rPr lang="en-US" altLang="en-US" sz="2800" dirty="0">
                <a:solidFill>
                  <a:srgbClr val="0000FF"/>
                </a:solidFill>
              </a:rPr>
              <a:t>expressions</a:t>
            </a:r>
            <a:r>
              <a:rPr lang="en-US" altLang="en-US" sz="2800" dirty="0">
                <a:solidFill>
                  <a:srgbClr val="000000"/>
                </a:solidFill>
              </a:rPr>
              <a:t>. </a:t>
            </a:r>
          </a:p>
          <a:p>
            <a:pPr lvl="1"/>
            <a:r>
              <a:rPr lang="en-US" altLang="en-US" sz="2800" dirty="0">
                <a:solidFill>
                  <a:srgbClr val="000000"/>
                </a:solidFill>
              </a:rPr>
              <a:t>An expression is any portion of a statement that has a value associated with it.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6952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728"/>
    </mc:Choice>
    <mc:Fallback xmlns="">
      <p:transition spd="slow" advTm="120728"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Tip…</a:t>
            </a:r>
            <a:endParaRPr lang="en-US" dirty="0"/>
          </a:p>
        </p:txBody>
      </p:sp>
      <p:pic>
        <p:nvPicPr>
          <p:cNvPr id="4" name="Picture 3" descr="jhtp_02_IntroToApplications_Page_35">
            <a:extLst>
              <a:ext uri="{FF2B5EF4-FFF2-40B4-BE49-F238E27FC236}">
                <a16:creationId xmlns:a16="http://schemas.microsoft.com/office/drawing/2014/main" id="{385F3EE4-4B23-40AF-B846-FBA1761D939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189" y="2611390"/>
            <a:ext cx="8544910" cy="20093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3060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642"/>
    </mc:Choice>
    <mc:Fallback xmlns="">
      <p:transition spd="slow" advTm="306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Integer formatted </a:t>
            </a:r>
            <a:r>
              <a:rPr lang="en-US" dirty="0" smtClean="0"/>
              <a:t>output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dirty="0">
                <a:solidFill>
                  <a:srgbClr val="000000"/>
                </a:solidFill>
              </a:rPr>
              <a:t>Integer formatted output</a:t>
            </a:r>
          </a:p>
          <a:p>
            <a:pPr lvl="2">
              <a:buNone/>
            </a:pPr>
            <a:r>
              <a:rPr lang="en-US" altLang="en-US" dirty="0" err="1">
                <a:solidFill>
                  <a:srgbClr val="000000"/>
                </a:solidFill>
                <a:latin typeface="Consolas" panose="020B0609020204030204" pitchFamily="49" charset="0"/>
              </a:rPr>
              <a:t>System.out.printf</a:t>
            </a:r>
            <a:r>
              <a:rPr lang="en-US" altLang="en-US" dirty="0">
                <a:solidFill>
                  <a:srgbClr val="000000"/>
                </a:solidFill>
                <a:latin typeface="Consolas" panose="020B0609020204030204" pitchFamily="49" charset="0"/>
              </a:rPr>
              <a:t>(</a:t>
            </a:r>
            <a:r>
              <a:rPr lang="en-US" altLang="en-US" dirty="0">
                <a:solidFill>
                  <a:srgbClr val="128AFF"/>
                </a:solidFill>
                <a:latin typeface="Consolas" panose="020B0609020204030204" pitchFamily="49" charset="0"/>
              </a:rPr>
              <a:t>"Sum is %</a:t>
            </a:r>
            <a:r>
              <a:rPr lang="en-US" altLang="en-US" dirty="0" err="1">
                <a:solidFill>
                  <a:srgbClr val="128AFF"/>
                </a:solidFill>
                <a:latin typeface="Consolas" panose="020B0609020204030204" pitchFamily="49" charset="0"/>
              </a:rPr>
              <a:t>d%n</a:t>
            </a:r>
            <a:r>
              <a:rPr lang="en-US" altLang="en-US" dirty="0">
                <a:solidFill>
                  <a:srgbClr val="128AFF"/>
                </a:solidFill>
                <a:latin typeface="Consolas" panose="020B0609020204030204" pitchFamily="49" charset="0"/>
              </a:rPr>
              <a:t>"</a:t>
            </a:r>
            <a:r>
              <a:rPr lang="en-US" altLang="en-US" dirty="0">
                <a:solidFill>
                  <a:srgbClr val="000000"/>
                </a:solidFill>
                <a:latin typeface="Consolas" panose="020B0609020204030204" pitchFamily="49" charset="0"/>
              </a:rPr>
              <a:t>, sum); </a:t>
            </a:r>
            <a:endParaRPr lang="en-US" altLang="en-US" dirty="0">
              <a:solidFill>
                <a:srgbClr val="00BF00"/>
              </a:solidFill>
              <a:latin typeface="Consolas" panose="020B0609020204030204" pitchFamily="49" charset="0"/>
            </a:endParaRPr>
          </a:p>
          <a:p>
            <a:pPr lvl="1"/>
            <a:r>
              <a:rPr lang="en-US" altLang="en-US" dirty="0">
                <a:solidFill>
                  <a:srgbClr val="000000"/>
                </a:solidFill>
              </a:rPr>
              <a:t>Format specifier </a:t>
            </a:r>
            <a:r>
              <a:rPr lang="en-US" altLang="en-US" dirty="0">
                <a:solidFill>
                  <a:srgbClr val="0000FF"/>
                </a:solidFill>
                <a:latin typeface="Consolas" panose="020B0609020204030204" pitchFamily="49" charset="0"/>
              </a:rPr>
              <a:t>%d</a:t>
            </a:r>
            <a:r>
              <a:rPr lang="en-US" altLang="en-US" dirty="0">
                <a:solidFill>
                  <a:srgbClr val="000000"/>
                </a:solidFill>
              </a:rPr>
              <a:t> is a </a:t>
            </a:r>
            <a:r>
              <a:rPr lang="en-US" altLang="en-US" i="1" dirty="0">
                <a:solidFill>
                  <a:srgbClr val="000000"/>
                </a:solidFill>
              </a:rPr>
              <a:t>placeholder</a:t>
            </a:r>
            <a:r>
              <a:rPr lang="en-US" altLang="en-US" dirty="0">
                <a:solidFill>
                  <a:srgbClr val="000000"/>
                </a:solidFill>
              </a:rPr>
              <a:t> for an </a:t>
            </a:r>
            <a:r>
              <a:rPr lang="en-US" altLang="en-US" dirty="0" err="1">
                <a:solidFill>
                  <a:srgbClr val="000000"/>
                </a:solidFill>
                <a:latin typeface="Consolas" panose="020B0609020204030204" pitchFamily="49" charset="0"/>
              </a:rPr>
              <a:t>int</a:t>
            </a:r>
            <a:r>
              <a:rPr lang="en-US" altLang="en-US" dirty="0">
                <a:solidFill>
                  <a:srgbClr val="000000"/>
                </a:solidFill>
              </a:rPr>
              <a:t> value</a:t>
            </a:r>
          </a:p>
          <a:p>
            <a:pPr lvl="1"/>
            <a:r>
              <a:rPr lang="en-US" altLang="en-US" dirty="0">
                <a:solidFill>
                  <a:srgbClr val="000000"/>
                </a:solidFill>
              </a:rPr>
              <a:t>The letter </a:t>
            </a:r>
            <a:r>
              <a:rPr lang="en-US" altLang="en-US" dirty="0">
                <a:solidFill>
                  <a:srgbClr val="000000"/>
                </a:solidFill>
                <a:latin typeface="Consolas" panose="020B0609020204030204" pitchFamily="49" charset="0"/>
              </a:rPr>
              <a:t>d</a:t>
            </a:r>
            <a:r>
              <a:rPr lang="en-US" altLang="en-US" dirty="0">
                <a:solidFill>
                  <a:srgbClr val="000000"/>
                </a:solidFill>
              </a:rPr>
              <a:t> stands for “decimal integer.”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7895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7230"/>
    </mc:Choice>
    <mc:Fallback xmlns="">
      <p:transition spd="slow" advTm="57230"/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Memory Concepts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dirty="0">
                <a:solidFill>
                  <a:srgbClr val="FF0000"/>
                </a:solidFill>
              </a:rPr>
              <a:t>Variables</a:t>
            </a:r>
          </a:p>
          <a:p>
            <a:pPr lvl="1"/>
            <a:r>
              <a:rPr lang="en-US" altLang="en-US" dirty="0">
                <a:solidFill>
                  <a:srgbClr val="000000"/>
                </a:solidFill>
              </a:rPr>
              <a:t>Every variable has a </a:t>
            </a:r>
            <a:r>
              <a:rPr lang="en-US" altLang="en-US" dirty="0">
                <a:solidFill>
                  <a:srgbClr val="0000FF"/>
                </a:solidFill>
              </a:rPr>
              <a:t>name</a:t>
            </a:r>
            <a:r>
              <a:rPr lang="en-US" altLang="en-US" dirty="0">
                <a:solidFill>
                  <a:srgbClr val="000000"/>
                </a:solidFill>
              </a:rPr>
              <a:t>, a </a:t>
            </a:r>
            <a:r>
              <a:rPr lang="en-US" altLang="en-US" dirty="0">
                <a:solidFill>
                  <a:srgbClr val="0000FF"/>
                </a:solidFill>
              </a:rPr>
              <a:t>type</a:t>
            </a:r>
            <a:r>
              <a:rPr lang="en-US" altLang="en-US" dirty="0">
                <a:solidFill>
                  <a:srgbClr val="000000"/>
                </a:solidFill>
              </a:rPr>
              <a:t>, a </a:t>
            </a:r>
            <a:r>
              <a:rPr lang="en-US" altLang="en-US" dirty="0">
                <a:solidFill>
                  <a:srgbClr val="0000FF"/>
                </a:solidFill>
              </a:rPr>
              <a:t>size</a:t>
            </a:r>
            <a:r>
              <a:rPr lang="en-US" altLang="en-US" dirty="0">
                <a:solidFill>
                  <a:srgbClr val="000000"/>
                </a:solidFill>
              </a:rPr>
              <a:t> (in bytes) and a </a:t>
            </a:r>
            <a:r>
              <a:rPr lang="en-US" altLang="en-US" dirty="0">
                <a:solidFill>
                  <a:srgbClr val="0000FF"/>
                </a:solidFill>
              </a:rPr>
              <a:t>value</a:t>
            </a:r>
            <a:r>
              <a:rPr lang="en-US" altLang="en-US" dirty="0">
                <a:solidFill>
                  <a:srgbClr val="000000"/>
                </a:solidFill>
              </a:rPr>
              <a:t>.</a:t>
            </a:r>
          </a:p>
          <a:p>
            <a:pPr lvl="1"/>
            <a:r>
              <a:rPr lang="en-US" altLang="en-US" dirty="0">
                <a:solidFill>
                  <a:srgbClr val="000000"/>
                </a:solidFill>
              </a:rPr>
              <a:t>When a new value is placed into a variable, the new value </a:t>
            </a:r>
            <a:r>
              <a:rPr lang="en-US" altLang="en-US" dirty="0">
                <a:solidFill>
                  <a:srgbClr val="FF0000"/>
                </a:solidFill>
              </a:rPr>
              <a:t>replaces</a:t>
            </a:r>
            <a:r>
              <a:rPr lang="en-US" altLang="en-US" dirty="0">
                <a:solidFill>
                  <a:srgbClr val="000000"/>
                </a:solidFill>
              </a:rPr>
              <a:t> the previous value (if any) </a:t>
            </a:r>
          </a:p>
          <a:p>
            <a:pPr lvl="1"/>
            <a:r>
              <a:rPr lang="en-US" altLang="en-US" dirty="0">
                <a:solidFill>
                  <a:srgbClr val="000000"/>
                </a:solidFill>
              </a:rPr>
              <a:t>The previous value is lost, so this process is said to be </a:t>
            </a:r>
            <a:r>
              <a:rPr lang="en-US" altLang="en-US" i="1" dirty="0">
                <a:solidFill>
                  <a:srgbClr val="FF0000"/>
                </a:solidFill>
              </a:rPr>
              <a:t>destructive</a:t>
            </a:r>
            <a:r>
              <a:rPr lang="en-US" altLang="en-US" dirty="0">
                <a:solidFill>
                  <a:srgbClr val="000000"/>
                </a:solidFill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1480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6634"/>
    </mc:Choice>
    <mc:Fallback xmlns="">
      <p:transition spd="slow" advTm="66634"/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Arithmetic operators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en-US" dirty="0" smtClean="0">
                <a:solidFill>
                  <a:srgbClr val="000000"/>
                </a:solidFill>
              </a:rPr>
              <a:t>The </a:t>
            </a:r>
            <a:r>
              <a:rPr lang="en-US" altLang="en-US" dirty="0">
                <a:solidFill>
                  <a:srgbClr val="0000FF"/>
                </a:solidFill>
              </a:rPr>
              <a:t>asterisk </a:t>
            </a:r>
            <a:r>
              <a:rPr lang="en-US" altLang="en-US" dirty="0">
                <a:solidFill>
                  <a:srgbClr val="000000"/>
                </a:solidFill>
              </a:rPr>
              <a:t>(</a:t>
            </a:r>
            <a:r>
              <a:rPr lang="en-US" altLang="en-US" dirty="0">
                <a:solidFill>
                  <a:srgbClr val="0000FF"/>
                </a:solidFill>
                <a:latin typeface="Consolas" panose="020B0609020204030204" pitchFamily="49" charset="0"/>
              </a:rPr>
              <a:t>*</a:t>
            </a:r>
            <a:r>
              <a:rPr lang="en-US" altLang="en-US" dirty="0">
                <a:solidFill>
                  <a:srgbClr val="000000"/>
                </a:solidFill>
              </a:rPr>
              <a:t>) indicates multiplication</a:t>
            </a:r>
          </a:p>
          <a:p>
            <a:r>
              <a:rPr lang="en-US" altLang="en-US" dirty="0">
                <a:solidFill>
                  <a:srgbClr val="000000"/>
                </a:solidFill>
              </a:rPr>
              <a:t>The percent sign (</a:t>
            </a:r>
            <a:r>
              <a:rPr lang="en-US" altLang="en-US" dirty="0">
                <a:solidFill>
                  <a:srgbClr val="0000FF"/>
                </a:solidFill>
                <a:latin typeface="Consolas" panose="020B0609020204030204" pitchFamily="49" charset="0"/>
              </a:rPr>
              <a:t>%</a:t>
            </a:r>
            <a:r>
              <a:rPr lang="en-US" altLang="en-US" dirty="0">
                <a:solidFill>
                  <a:srgbClr val="000000"/>
                </a:solidFill>
              </a:rPr>
              <a:t>) is the </a:t>
            </a:r>
            <a:r>
              <a:rPr lang="en-US" altLang="en-US" dirty="0">
                <a:solidFill>
                  <a:srgbClr val="0000FF"/>
                </a:solidFill>
              </a:rPr>
              <a:t>remainder operator</a:t>
            </a:r>
          </a:p>
          <a:p>
            <a:r>
              <a:rPr lang="en-US" altLang="en-US" dirty="0">
                <a:solidFill>
                  <a:srgbClr val="000000"/>
                </a:solidFill>
              </a:rPr>
              <a:t>The arithmetic operators are binary operators because they each operate on two operands. </a:t>
            </a:r>
          </a:p>
          <a:p>
            <a:r>
              <a:rPr lang="en-US" altLang="en-US" dirty="0">
                <a:solidFill>
                  <a:srgbClr val="0000FF"/>
                </a:solidFill>
              </a:rPr>
              <a:t>Integer division</a:t>
            </a:r>
            <a:r>
              <a:rPr lang="en-US" altLang="en-US" dirty="0">
                <a:solidFill>
                  <a:srgbClr val="000000"/>
                </a:solidFill>
              </a:rPr>
              <a:t> yields an integer quotient.</a:t>
            </a:r>
          </a:p>
          <a:p>
            <a:pPr lvl="1"/>
            <a:r>
              <a:rPr lang="en-US" altLang="en-US" dirty="0">
                <a:solidFill>
                  <a:srgbClr val="000000"/>
                </a:solidFill>
              </a:rPr>
              <a:t>Any fractional part in integer division is simply </a:t>
            </a:r>
            <a:r>
              <a:rPr lang="en-US" altLang="en-US" i="1" dirty="0">
                <a:solidFill>
                  <a:srgbClr val="000000"/>
                </a:solidFill>
              </a:rPr>
              <a:t>truncated</a:t>
            </a:r>
            <a:r>
              <a:rPr lang="en-US" altLang="en-US" dirty="0">
                <a:solidFill>
                  <a:srgbClr val="000000"/>
                </a:solidFill>
              </a:rPr>
              <a:t> (i.e., </a:t>
            </a:r>
            <a:r>
              <a:rPr lang="en-US" altLang="en-US" i="1" dirty="0">
                <a:solidFill>
                  <a:srgbClr val="000000"/>
                </a:solidFill>
              </a:rPr>
              <a:t>discarded</a:t>
            </a:r>
            <a:r>
              <a:rPr lang="en-US" altLang="en-US" dirty="0">
                <a:solidFill>
                  <a:srgbClr val="000000"/>
                </a:solidFill>
              </a:rPr>
              <a:t>)—no </a:t>
            </a:r>
            <a:r>
              <a:rPr lang="en-US" altLang="en-US" i="1" dirty="0">
                <a:solidFill>
                  <a:srgbClr val="000000"/>
                </a:solidFill>
              </a:rPr>
              <a:t>rounding</a:t>
            </a:r>
            <a:r>
              <a:rPr lang="en-US" altLang="en-US" dirty="0">
                <a:solidFill>
                  <a:srgbClr val="000000"/>
                </a:solidFill>
              </a:rPr>
              <a:t> occurs.</a:t>
            </a:r>
          </a:p>
          <a:p>
            <a:r>
              <a:rPr lang="en-US" altLang="en-US" dirty="0">
                <a:solidFill>
                  <a:srgbClr val="000000"/>
                </a:solidFill>
              </a:rPr>
              <a:t>The remainder operator, </a:t>
            </a:r>
            <a:r>
              <a:rPr lang="en-US" altLang="en-US" dirty="0">
                <a:solidFill>
                  <a:srgbClr val="000000"/>
                </a:solidFill>
                <a:latin typeface="Consolas" panose="020B0609020204030204" pitchFamily="49" charset="0"/>
              </a:rPr>
              <a:t>%</a:t>
            </a:r>
            <a:r>
              <a:rPr lang="en-US" altLang="en-US" dirty="0">
                <a:solidFill>
                  <a:srgbClr val="000000"/>
                </a:solidFill>
              </a:rPr>
              <a:t>, yields the remainder after division.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1519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6278"/>
    </mc:Choice>
    <mc:Fallback xmlns="">
      <p:transition spd="slow" advTm="156278"/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Arithmetic operators</a:t>
            </a:r>
            <a:endParaRPr lang="en-US" dirty="0"/>
          </a:p>
        </p:txBody>
      </p:sp>
      <p:pic>
        <p:nvPicPr>
          <p:cNvPr id="4" name="Picture 3" descr="jhtp_02_IntroToApplications_Page_39">
            <a:extLst>
              <a:ext uri="{FF2B5EF4-FFF2-40B4-BE49-F238E27FC236}">
                <a16:creationId xmlns:a16="http://schemas.microsoft.com/office/drawing/2014/main" id="{DC69F93E-429D-4B59-94A0-682659CA92E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7372" y="2073735"/>
            <a:ext cx="8300544" cy="4113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8382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734"/>
    </mc:Choice>
    <mc:Fallback xmlns="">
      <p:transition spd="slow" advTm="54734"/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arithmetic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en-US" dirty="0" smtClean="0">
                <a:solidFill>
                  <a:srgbClr val="000000"/>
                </a:solidFill>
              </a:rPr>
              <a:t>Parentheses </a:t>
            </a:r>
            <a:r>
              <a:rPr lang="en-US" altLang="en-US" dirty="0">
                <a:solidFill>
                  <a:srgbClr val="000000"/>
                </a:solidFill>
              </a:rPr>
              <a:t>are used to group terms in expressions in the same manner as in algebraic expressions. </a:t>
            </a:r>
          </a:p>
          <a:p>
            <a:r>
              <a:rPr lang="en-US" altLang="en-US" dirty="0">
                <a:solidFill>
                  <a:srgbClr val="000000"/>
                </a:solidFill>
              </a:rPr>
              <a:t>If an expression contains </a:t>
            </a:r>
            <a:r>
              <a:rPr lang="en-US" altLang="en-US" dirty="0">
                <a:solidFill>
                  <a:srgbClr val="0000FF"/>
                </a:solidFill>
              </a:rPr>
              <a:t>nested parentheses</a:t>
            </a:r>
            <a:r>
              <a:rPr lang="en-US" altLang="en-US" dirty="0">
                <a:solidFill>
                  <a:srgbClr val="000000"/>
                </a:solidFill>
              </a:rPr>
              <a:t>, the expression in the innermost set of parentheses is evaluated first.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235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9796"/>
    </mc:Choice>
    <mc:Fallback xmlns="">
      <p:transition spd="slow" advTm="109796"/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operator precedence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en-US" sz="2300" dirty="0">
                <a:solidFill>
                  <a:srgbClr val="0000FF"/>
                </a:solidFill>
              </a:rPr>
              <a:t>Rules of operator precedence</a:t>
            </a:r>
          </a:p>
          <a:p>
            <a:pPr lvl="1"/>
            <a:r>
              <a:rPr lang="en-US" altLang="en-US" sz="2000" dirty="0">
                <a:solidFill>
                  <a:srgbClr val="000000"/>
                </a:solidFill>
              </a:rPr>
              <a:t>Multiplication, division and remainder operations are applied first. </a:t>
            </a:r>
          </a:p>
          <a:p>
            <a:pPr lvl="1"/>
            <a:r>
              <a:rPr lang="en-US" altLang="en-US" sz="2000" dirty="0">
                <a:solidFill>
                  <a:srgbClr val="000000"/>
                </a:solidFill>
              </a:rPr>
              <a:t>If an expression contains several such operations, they are applied from </a:t>
            </a:r>
            <a:r>
              <a:rPr lang="en-US" altLang="en-US" sz="2000" dirty="0">
                <a:solidFill>
                  <a:srgbClr val="FF0000"/>
                </a:solidFill>
              </a:rPr>
              <a:t>left to right</a:t>
            </a:r>
            <a:r>
              <a:rPr lang="en-US" altLang="en-US" sz="2000" dirty="0">
                <a:solidFill>
                  <a:srgbClr val="000000"/>
                </a:solidFill>
              </a:rPr>
              <a:t>. </a:t>
            </a:r>
          </a:p>
          <a:p>
            <a:pPr lvl="1"/>
            <a:r>
              <a:rPr lang="en-US" altLang="en-US" sz="2000" dirty="0">
                <a:solidFill>
                  <a:srgbClr val="000000"/>
                </a:solidFill>
              </a:rPr>
              <a:t>Multiplication, division and remainder operators have the same level of precedence.</a:t>
            </a:r>
          </a:p>
          <a:p>
            <a:pPr lvl="1"/>
            <a:r>
              <a:rPr lang="en-US" altLang="en-US" sz="2000" dirty="0">
                <a:solidFill>
                  <a:srgbClr val="000000"/>
                </a:solidFill>
              </a:rPr>
              <a:t>Addition and subtraction operations are applied next. </a:t>
            </a:r>
          </a:p>
          <a:p>
            <a:pPr lvl="1"/>
            <a:r>
              <a:rPr lang="en-US" altLang="en-US" sz="2000" dirty="0">
                <a:solidFill>
                  <a:srgbClr val="000000"/>
                </a:solidFill>
              </a:rPr>
              <a:t>If an expression contains several such operations, the operators are applied from left to right. </a:t>
            </a:r>
          </a:p>
          <a:p>
            <a:pPr lvl="1"/>
            <a:r>
              <a:rPr lang="en-US" altLang="en-US" sz="2000" dirty="0">
                <a:solidFill>
                  <a:srgbClr val="000000"/>
                </a:solidFill>
              </a:rPr>
              <a:t>Addition and subtraction operators have the same level of precedence</a:t>
            </a:r>
            <a:r>
              <a:rPr lang="en-US" altLang="en-US" sz="2000" dirty="0" smtClean="0">
                <a:solidFill>
                  <a:srgbClr val="000000"/>
                </a:solidFill>
              </a:rPr>
              <a:t>.</a:t>
            </a:r>
          </a:p>
          <a:p>
            <a:pPr lvl="1"/>
            <a:r>
              <a:rPr lang="en-US" altLang="en-US" sz="2000" dirty="0">
                <a:solidFill>
                  <a:srgbClr val="000000"/>
                </a:solidFill>
              </a:rPr>
              <a:t>As in algebra, it’s acceptable to place </a:t>
            </a:r>
            <a:r>
              <a:rPr lang="en-US" altLang="en-US" sz="2000" i="1" dirty="0">
                <a:solidFill>
                  <a:srgbClr val="FF0000"/>
                </a:solidFill>
              </a:rPr>
              <a:t>redundant parentheses </a:t>
            </a:r>
            <a:r>
              <a:rPr lang="en-US" altLang="en-US" sz="2000" dirty="0">
                <a:solidFill>
                  <a:srgbClr val="000000"/>
                </a:solidFill>
              </a:rPr>
              <a:t>(unnecessary parentheses) in an </a:t>
            </a:r>
            <a:r>
              <a:rPr lang="en-US" altLang="en-US" sz="2000" dirty="0" smtClean="0">
                <a:solidFill>
                  <a:srgbClr val="000000"/>
                </a:solidFill>
              </a:rPr>
              <a:t>expression </a:t>
            </a:r>
            <a:r>
              <a:rPr lang="en-US" altLang="en-US" sz="2000" dirty="0">
                <a:solidFill>
                  <a:srgbClr val="000000"/>
                </a:solidFill>
              </a:rPr>
              <a:t>to make the expression clearer. </a:t>
            </a:r>
          </a:p>
          <a:p>
            <a:pPr lvl="1"/>
            <a:endParaRPr lang="en-US" altLang="en-US" sz="2000" dirty="0">
              <a:solidFill>
                <a:srgbClr val="000000"/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4614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6516"/>
    </mc:Choice>
    <mc:Fallback xmlns="">
      <p:transition spd="slow" advTm="236516"/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Operator precedence </a:t>
            </a:r>
            <a:endParaRPr lang="en-US" dirty="0"/>
          </a:p>
        </p:txBody>
      </p:sp>
      <p:pic>
        <p:nvPicPr>
          <p:cNvPr id="4" name="Picture 3" descr="jhtp_02_IntroToApplications_Page_40">
            <a:extLst>
              <a:ext uri="{FF2B5EF4-FFF2-40B4-BE49-F238E27FC236}">
                <a16:creationId xmlns:a16="http://schemas.microsoft.com/office/drawing/2014/main" id="{6BF0184F-8C6D-4D48-A72F-55A59F4C425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1313" y="2038172"/>
            <a:ext cx="8292662" cy="3819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9249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123"/>
    </mc:Choice>
    <mc:Fallback xmlns="">
      <p:transition spd="slow" advTm="25123"/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example</a:t>
            </a:r>
            <a:endParaRPr lang="en-US" dirty="0"/>
          </a:p>
        </p:txBody>
      </p:sp>
      <p:pic>
        <p:nvPicPr>
          <p:cNvPr id="4" name="Picture 3" descr="jhtp_02_IntroToApplications_Page_41">
            <a:extLst>
              <a:ext uri="{FF2B5EF4-FFF2-40B4-BE49-F238E27FC236}">
                <a16:creationId xmlns:a16="http://schemas.microsoft.com/office/drawing/2014/main" id="{70A39DE8-6146-4FEA-A681-CAD25B09C58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0358" y="1757854"/>
            <a:ext cx="6214571" cy="46902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3915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0537"/>
    </mc:Choice>
    <mc:Fallback xmlns="">
      <p:transition spd="slow" advTm="160537"/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Decision Making: Equality and Relational Operators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altLang="en-US" sz="2500" dirty="0">
                <a:solidFill>
                  <a:srgbClr val="0000FF"/>
                </a:solidFill>
              </a:rPr>
              <a:t>Condition</a:t>
            </a:r>
            <a:r>
              <a:rPr lang="en-US" altLang="en-US" sz="2500" dirty="0">
                <a:solidFill>
                  <a:srgbClr val="000000"/>
                </a:solidFill>
              </a:rPr>
              <a:t> </a:t>
            </a:r>
          </a:p>
          <a:p>
            <a:pPr lvl="1"/>
            <a:r>
              <a:rPr lang="en-US" altLang="en-US" sz="2100" dirty="0">
                <a:solidFill>
                  <a:srgbClr val="000000"/>
                </a:solidFill>
              </a:rPr>
              <a:t>An expression that can be </a:t>
            </a:r>
            <a:r>
              <a:rPr lang="en-US" altLang="en-US" sz="2100" dirty="0">
                <a:solidFill>
                  <a:srgbClr val="0000FF"/>
                </a:solidFill>
                <a:latin typeface="Consolas" panose="020B0609020204030204" pitchFamily="49" charset="0"/>
              </a:rPr>
              <a:t>true</a:t>
            </a:r>
            <a:r>
              <a:rPr lang="en-US" altLang="en-US" sz="2100" dirty="0">
                <a:solidFill>
                  <a:srgbClr val="000000"/>
                </a:solidFill>
              </a:rPr>
              <a:t> or </a:t>
            </a:r>
            <a:r>
              <a:rPr lang="en-US" altLang="en-US" sz="2100" dirty="0">
                <a:solidFill>
                  <a:srgbClr val="0000FF"/>
                </a:solidFill>
                <a:latin typeface="Consolas" panose="020B0609020204030204" pitchFamily="49" charset="0"/>
              </a:rPr>
              <a:t>false</a:t>
            </a:r>
            <a:r>
              <a:rPr lang="en-US" altLang="en-US" sz="2100" dirty="0">
                <a:solidFill>
                  <a:srgbClr val="000000"/>
                </a:solidFill>
              </a:rPr>
              <a:t>. </a:t>
            </a:r>
          </a:p>
          <a:p>
            <a:r>
              <a:rPr lang="en-US" altLang="en-US" sz="2500" dirty="0">
                <a:solidFill>
                  <a:srgbClr val="0000FF"/>
                </a:solidFill>
                <a:latin typeface="Consolas" panose="020B0609020204030204" pitchFamily="49" charset="0"/>
              </a:rPr>
              <a:t>if</a:t>
            </a:r>
            <a:r>
              <a:rPr lang="en-US" altLang="en-US" sz="2500" dirty="0">
                <a:solidFill>
                  <a:srgbClr val="000000"/>
                </a:solidFill>
              </a:rPr>
              <a:t> </a:t>
            </a:r>
            <a:r>
              <a:rPr lang="en-US" altLang="en-US" sz="2500" dirty="0" smtClean="0">
                <a:solidFill>
                  <a:srgbClr val="0000FF"/>
                </a:solidFill>
              </a:rPr>
              <a:t>statement</a:t>
            </a:r>
            <a:r>
              <a:rPr lang="en-US" altLang="en-US" sz="2500" dirty="0" smtClean="0">
                <a:solidFill>
                  <a:srgbClr val="000000"/>
                </a:solidFill>
              </a:rPr>
              <a:t> </a:t>
            </a:r>
            <a:endParaRPr lang="en-US" altLang="en-US" sz="2500" dirty="0">
              <a:solidFill>
                <a:srgbClr val="000000"/>
              </a:solidFill>
            </a:endParaRPr>
          </a:p>
          <a:p>
            <a:pPr lvl="1"/>
            <a:r>
              <a:rPr lang="en-US" altLang="en-US" sz="2100" dirty="0">
                <a:solidFill>
                  <a:srgbClr val="000000"/>
                </a:solidFill>
              </a:rPr>
              <a:t>Allows a program to make a </a:t>
            </a:r>
            <a:r>
              <a:rPr lang="en-US" altLang="en-US" sz="2100" dirty="0">
                <a:solidFill>
                  <a:srgbClr val="0000FF"/>
                </a:solidFill>
              </a:rPr>
              <a:t>decision</a:t>
            </a:r>
            <a:r>
              <a:rPr lang="en-US" altLang="en-US" sz="2100" dirty="0">
                <a:solidFill>
                  <a:srgbClr val="000000"/>
                </a:solidFill>
              </a:rPr>
              <a:t> based on a condition’s value. </a:t>
            </a:r>
          </a:p>
          <a:p>
            <a:r>
              <a:rPr lang="en-US" altLang="en-US" sz="2500" dirty="0">
                <a:solidFill>
                  <a:srgbClr val="0000FF"/>
                </a:solidFill>
              </a:rPr>
              <a:t>Equality operators</a:t>
            </a:r>
            <a:r>
              <a:rPr lang="en-US" altLang="en-US" sz="2500" dirty="0">
                <a:solidFill>
                  <a:srgbClr val="000000"/>
                </a:solidFill>
              </a:rPr>
              <a:t> (</a:t>
            </a:r>
            <a:r>
              <a:rPr lang="en-US" altLang="en-US" sz="2500" dirty="0">
                <a:solidFill>
                  <a:srgbClr val="0000FF"/>
                </a:solidFill>
                <a:latin typeface="Consolas" panose="020B0609020204030204" pitchFamily="49" charset="0"/>
              </a:rPr>
              <a:t>==</a:t>
            </a:r>
            <a:r>
              <a:rPr lang="en-US" altLang="en-US" sz="2500" dirty="0">
                <a:solidFill>
                  <a:srgbClr val="000000"/>
                </a:solidFill>
              </a:rPr>
              <a:t> and </a:t>
            </a:r>
            <a:r>
              <a:rPr lang="en-US" altLang="en-US" sz="2500" dirty="0">
                <a:solidFill>
                  <a:srgbClr val="0000FF"/>
                </a:solidFill>
                <a:latin typeface="Consolas" panose="020B0609020204030204" pitchFamily="49" charset="0"/>
              </a:rPr>
              <a:t>!=</a:t>
            </a:r>
            <a:r>
              <a:rPr lang="en-US" altLang="en-US" sz="2500" dirty="0">
                <a:solidFill>
                  <a:srgbClr val="000000"/>
                </a:solidFill>
              </a:rPr>
              <a:t>)</a:t>
            </a:r>
          </a:p>
          <a:p>
            <a:r>
              <a:rPr lang="en-US" altLang="en-US" sz="2500" dirty="0">
                <a:solidFill>
                  <a:srgbClr val="0000FF"/>
                </a:solidFill>
              </a:rPr>
              <a:t>Relational operators </a:t>
            </a:r>
            <a:r>
              <a:rPr lang="en-US" altLang="en-US" sz="2500" dirty="0">
                <a:solidFill>
                  <a:srgbClr val="000000"/>
                </a:solidFill>
              </a:rPr>
              <a:t>(</a:t>
            </a:r>
            <a:r>
              <a:rPr lang="en-US" altLang="en-US" sz="2500" dirty="0">
                <a:solidFill>
                  <a:srgbClr val="0000FF"/>
                </a:solidFill>
                <a:latin typeface="Consolas" panose="020B0609020204030204" pitchFamily="49" charset="0"/>
              </a:rPr>
              <a:t>&gt;</a:t>
            </a:r>
            <a:r>
              <a:rPr lang="en-US" altLang="en-US" sz="2500" dirty="0">
                <a:solidFill>
                  <a:srgbClr val="000000"/>
                </a:solidFill>
              </a:rPr>
              <a:t>, </a:t>
            </a:r>
            <a:r>
              <a:rPr lang="en-US" altLang="en-US" sz="2500" dirty="0">
                <a:solidFill>
                  <a:srgbClr val="0000FF"/>
                </a:solidFill>
                <a:latin typeface="Consolas" panose="020B0609020204030204" pitchFamily="49" charset="0"/>
              </a:rPr>
              <a:t>&lt;</a:t>
            </a:r>
            <a:r>
              <a:rPr lang="en-US" altLang="en-US" sz="2500" dirty="0">
                <a:solidFill>
                  <a:srgbClr val="000000"/>
                </a:solidFill>
              </a:rPr>
              <a:t>, </a:t>
            </a:r>
            <a:r>
              <a:rPr lang="en-US" altLang="en-US" sz="2500" dirty="0">
                <a:solidFill>
                  <a:srgbClr val="0000FF"/>
                </a:solidFill>
                <a:latin typeface="Consolas" panose="020B0609020204030204" pitchFamily="49" charset="0"/>
              </a:rPr>
              <a:t>&gt;=</a:t>
            </a:r>
            <a:r>
              <a:rPr lang="en-US" altLang="en-US" sz="2500" dirty="0">
                <a:solidFill>
                  <a:srgbClr val="000000"/>
                </a:solidFill>
              </a:rPr>
              <a:t> and </a:t>
            </a:r>
            <a:r>
              <a:rPr lang="en-US" altLang="en-US" sz="2500" dirty="0">
                <a:solidFill>
                  <a:srgbClr val="0000FF"/>
                </a:solidFill>
                <a:latin typeface="Consolas" panose="020B0609020204030204" pitchFamily="49" charset="0"/>
              </a:rPr>
              <a:t>&lt;=</a:t>
            </a:r>
            <a:r>
              <a:rPr lang="en-US" altLang="en-US" sz="2500" dirty="0">
                <a:solidFill>
                  <a:srgbClr val="000000"/>
                </a:solidFill>
              </a:rPr>
              <a:t>) </a:t>
            </a:r>
          </a:p>
          <a:p>
            <a:r>
              <a:rPr lang="en-US" altLang="en-US" sz="2500" dirty="0">
                <a:solidFill>
                  <a:srgbClr val="000000"/>
                </a:solidFill>
              </a:rPr>
              <a:t>Both equality operators have the same level of precedence, which is </a:t>
            </a:r>
            <a:r>
              <a:rPr lang="en-US" altLang="en-US" sz="2500" i="1" dirty="0">
                <a:solidFill>
                  <a:srgbClr val="000000"/>
                </a:solidFill>
              </a:rPr>
              <a:t>lower</a:t>
            </a:r>
            <a:r>
              <a:rPr lang="en-US" altLang="en-US" sz="2500" dirty="0">
                <a:solidFill>
                  <a:srgbClr val="000000"/>
                </a:solidFill>
              </a:rPr>
              <a:t> than that of the relational operators. </a:t>
            </a:r>
          </a:p>
          <a:p>
            <a:r>
              <a:rPr lang="en-US" altLang="en-US" sz="2500" dirty="0">
                <a:solidFill>
                  <a:srgbClr val="000000"/>
                </a:solidFill>
              </a:rPr>
              <a:t>The equality operators associate from </a:t>
            </a:r>
            <a:r>
              <a:rPr lang="en-US" altLang="en-US" sz="2500" i="1" dirty="0">
                <a:solidFill>
                  <a:srgbClr val="000000"/>
                </a:solidFill>
              </a:rPr>
              <a:t>left to right</a:t>
            </a:r>
            <a:r>
              <a:rPr lang="en-US" altLang="en-US" sz="2500" dirty="0">
                <a:solidFill>
                  <a:srgbClr val="000000"/>
                </a:solidFill>
              </a:rPr>
              <a:t>. </a:t>
            </a:r>
          </a:p>
          <a:p>
            <a:r>
              <a:rPr lang="en-US" altLang="en-US" sz="2500" dirty="0">
                <a:solidFill>
                  <a:srgbClr val="000000"/>
                </a:solidFill>
              </a:rPr>
              <a:t>The relational operators all have the same level of precedence and also associate from </a:t>
            </a:r>
            <a:r>
              <a:rPr lang="en-US" altLang="en-US" sz="2500" i="1" dirty="0">
                <a:solidFill>
                  <a:srgbClr val="000000"/>
                </a:solidFill>
              </a:rPr>
              <a:t>left to right</a:t>
            </a:r>
            <a:r>
              <a:rPr lang="en-US" altLang="en-US" sz="2500" dirty="0">
                <a:solidFill>
                  <a:srgbClr val="000000"/>
                </a:solidFill>
              </a:rPr>
              <a:t>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3508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3127"/>
    </mc:Choice>
    <mc:Fallback xmlns="">
      <p:transition spd="slow" advTm="153127"/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Equality and relational operators</a:t>
            </a:r>
            <a:endParaRPr lang="en-US" dirty="0"/>
          </a:p>
        </p:txBody>
      </p:sp>
      <p:pic>
        <p:nvPicPr>
          <p:cNvPr id="4" name="Picture 3" descr="jhtp_02_IntroToApplications_Page_42">
            <a:extLst>
              <a:ext uri="{FF2B5EF4-FFF2-40B4-BE49-F238E27FC236}">
                <a16:creationId xmlns:a16="http://schemas.microsoft.com/office/drawing/2014/main" id="{455B110B-C776-4DFA-991C-7C06965F988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4702" y="1747613"/>
            <a:ext cx="7765883" cy="4475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6865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8236"/>
    </mc:Choice>
    <mc:Fallback xmlns="">
      <p:transition spd="slow" advTm="68236"/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Comparison.java</a:t>
            </a:r>
            <a:endParaRPr lang="en-US" dirty="0"/>
          </a:p>
        </p:txBody>
      </p:sp>
      <p:pic>
        <p:nvPicPr>
          <p:cNvPr id="4" name="Picture 3" descr="jhtp_02_IntroToApplications_Page_43">
            <a:extLst>
              <a:ext uri="{FF2B5EF4-FFF2-40B4-BE49-F238E27FC236}">
                <a16:creationId xmlns:a16="http://schemas.microsoft.com/office/drawing/2014/main" id="{938EBDA5-A7C1-4D6E-8177-D209C018B7BE}"/>
              </a:ext>
            </a:extLst>
          </p:cNvPr>
          <p:cNvPicPr>
            <a:picLocks noGrp="1" noChangeAspect="1"/>
          </p:cNvPicPr>
          <p:nvPr isPhoto="1"/>
        </p:nvPicPr>
        <p:blipFill rotWithShape="1">
          <a:blip r:embed="rId2" cstate="hq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20" t="8568" r="9638" b="20414"/>
          <a:stretch/>
        </p:blipFill>
        <p:spPr>
          <a:xfrm>
            <a:off x="262759" y="1986456"/>
            <a:ext cx="5200590" cy="2532993"/>
          </a:xfrm>
          <a:prstGeom prst="rect">
            <a:avLst/>
          </a:prstGeom>
        </p:spPr>
      </p:pic>
      <p:pic>
        <p:nvPicPr>
          <p:cNvPr id="5" name="Picture 4" descr="jhtp_02_IntroToApplications_Page_44">
            <a:extLst>
              <a:ext uri="{FF2B5EF4-FFF2-40B4-BE49-F238E27FC236}">
                <a16:creationId xmlns:a16="http://schemas.microsoft.com/office/drawing/2014/main" id="{67825EEF-C5E2-429E-AB41-FDB587DFF0D2}"/>
              </a:ext>
            </a:extLst>
          </p:cNvPr>
          <p:cNvPicPr>
            <a:picLocks noGrp="1" noChangeAspect="1"/>
          </p:cNvPicPr>
          <p:nvPr isPhoto="1"/>
        </p:nvPicPr>
        <p:blipFill rotWithShape="1">
          <a:blip r:embed="rId3" cstate="hq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99" t="8107" r="20491" b="21778"/>
          <a:stretch/>
        </p:blipFill>
        <p:spPr>
          <a:xfrm>
            <a:off x="5629281" y="1986456"/>
            <a:ext cx="4355547" cy="217777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l="4140" t="12846" r="18691" b="26152"/>
          <a:stretch/>
        </p:blipFill>
        <p:spPr>
          <a:xfrm>
            <a:off x="5629281" y="4164230"/>
            <a:ext cx="4355547" cy="14409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3242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0611"/>
    </mc:Choice>
    <mc:Fallback xmlns="">
      <p:transition spd="slow" advTm="180611"/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Comparison.java</a:t>
            </a:r>
            <a:endParaRPr lang="en-US" dirty="0"/>
          </a:p>
        </p:txBody>
      </p:sp>
      <p:pic>
        <p:nvPicPr>
          <p:cNvPr id="4" name="Picture 3" descr="jhtp_02_IntroToApplications_Page_46">
            <a:extLst>
              <a:ext uri="{FF2B5EF4-FFF2-40B4-BE49-F238E27FC236}">
                <a16:creationId xmlns:a16="http://schemas.microsoft.com/office/drawing/2014/main" id="{EC214AD4-7F99-403F-B261-C6334A1B6DCB}"/>
              </a:ext>
            </a:extLst>
          </p:cNvPr>
          <p:cNvPicPr>
            <a:picLocks noGrp="1" noChangeAspect="1"/>
          </p:cNvPicPr>
          <p:nvPr isPhoto="1"/>
        </p:nvPicPr>
        <p:blipFill rotWithShape="1"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68" t="4311" r="2637" b="14564"/>
          <a:stretch/>
        </p:blipFill>
        <p:spPr>
          <a:xfrm>
            <a:off x="1776247" y="1944414"/>
            <a:ext cx="6821215" cy="3951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3478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737"/>
    </mc:Choice>
    <mc:Fallback xmlns="">
      <p:transition spd="slow" advTm="51737"/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If statement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dirty="0">
                <a:solidFill>
                  <a:srgbClr val="000000"/>
                </a:solidFill>
              </a:rPr>
              <a:t>An </a:t>
            </a:r>
            <a:r>
              <a:rPr lang="en-US" altLang="en-US" dirty="0">
                <a:solidFill>
                  <a:srgbClr val="000000"/>
                </a:solidFill>
                <a:latin typeface="Consolas" panose="020B0609020204030204" pitchFamily="49" charset="0"/>
              </a:rPr>
              <a:t>if</a:t>
            </a:r>
            <a:r>
              <a:rPr lang="en-US" altLang="en-US" dirty="0">
                <a:solidFill>
                  <a:srgbClr val="000000"/>
                </a:solidFill>
              </a:rPr>
              <a:t> statement always begins with keyword </a:t>
            </a:r>
            <a:r>
              <a:rPr lang="en-US" altLang="en-US" dirty="0">
                <a:solidFill>
                  <a:srgbClr val="FF0000"/>
                </a:solidFill>
                <a:latin typeface="Consolas" panose="020B0609020204030204" pitchFamily="49" charset="0"/>
              </a:rPr>
              <a:t>if</a:t>
            </a:r>
            <a:r>
              <a:rPr lang="en-US" altLang="en-US" dirty="0">
                <a:solidFill>
                  <a:srgbClr val="000000"/>
                </a:solidFill>
              </a:rPr>
              <a:t>, followed by a </a:t>
            </a:r>
            <a:r>
              <a:rPr lang="en-US" altLang="en-US" dirty="0">
                <a:solidFill>
                  <a:srgbClr val="FF0000"/>
                </a:solidFill>
              </a:rPr>
              <a:t>condition in parentheses</a:t>
            </a:r>
            <a:r>
              <a:rPr lang="en-US" altLang="en-US" dirty="0">
                <a:solidFill>
                  <a:srgbClr val="000000"/>
                </a:solidFill>
              </a:rPr>
              <a:t>. </a:t>
            </a:r>
          </a:p>
          <a:p>
            <a:pPr lvl="1"/>
            <a:r>
              <a:rPr lang="en-US" altLang="en-US" dirty="0">
                <a:solidFill>
                  <a:srgbClr val="000000"/>
                </a:solidFill>
              </a:rPr>
              <a:t>We’ve enclosed each body statement in a pair of braces, { }, creating what’s called a </a:t>
            </a:r>
            <a:r>
              <a:rPr lang="en-US" altLang="en-US" dirty="0">
                <a:solidFill>
                  <a:srgbClr val="FF0000"/>
                </a:solidFill>
              </a:rPr>
              <a:t>compound statement or a block</a:t>
            </a:r>
          </a:p>
          <a:p>
            <a:pPr lvl="1"/>
            <a:r>
              <a:rPr lang="en-US" altLang="en-US" dirty="0">
                <a:solidFill>
                  <a:srgbClr val="000000"/>
                </a:solidFill>
              </a:rPr>
              <a:t>The indentation of the body statement is not required, but it improves the program’s readability by emphasizing that statements are part of the body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0295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8790"/>
    </mc:Choice>
    <mc:Fallback xmlns="">
      <p:transition spd="slow" advTm="98790"/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Tip…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3587" y="2207477"/>
            <a:ext cx="7967369" cy="3143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8716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375"/>
    </mc:Choice>
    <mc:Fallback xmlns="">
      <p:transition spd="slow" advTm="1403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Tip…</a:t>
            </a:r>
            <a:endParaRPr lang="en-US" dirty="0"/>
          </a:p>
        </p:txBody>
      </p:sp>
      <p:pic>
        <p:nvPicPr>
          <p:cNvPr id="4" name="Picture 3" descr="jhtp_02_IntroToApplications_Page_49">
            <a:extLst>
              <a:ext uri="{FF2B5EF4-FFF2-40B4-BE49-F238E27FC236}">
                <a16:creationId xmlns:a16="http://schemas.microsoft.com/office/drawing/2014/main" id="{228F1821-7952-4A08-B406-018AE96FD4F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464" y="1794984"/>
            <a:ext cx="8492359" cy="45215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4701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3696"/>
    </mc:Choice>
    <mc:Fallback xmlns="">
      <p:transition spd="slow" advTm="1036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associativity</a:t>
            </a:r>
            <a:endParaRPr lang="en-US" dirty="0"/>
          </a:p>
        </p:txBody>
      </p:sp>
      <p:pic>
        <p:nvPicPr>
          <p:cNvPr id="4" name="Picture 3" descr="jhtp_02_IntroToApplications_Page_51">
            <a:extLst>
              <a:ext uri="{FF2B5EF4-FFF2-40B4-BE49-F238E27FC236}">
                <a16:creationId xmlns:a16="http://schemas.microsoft.com/office/drawing/2014/main" id="{04165AC7-4EC3-4EEA-A869-69B3D83807F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822165"/>
            <a:ext cx="8818179" cy="4353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142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691"/>
    </mc:Choice>
    <mc:Fallback xmlns="">
      <p:transition spd="slow" advTm="44691"/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Tip…</a:t>
            </a:r>
            <a:endParaRPr lang="en-US" dirty="0"/>
          </a:p>
        </p:txBody>
      </p:sp>
      <p:pic>
        <p:nvPicPr>
          <p:cNvPr id="4" name="Picture 3" descr="jhtp_02_IntroToApplications_Page_52">
            <a:extLst>
              <a:ext uri="{FF2B5EF4-FFF2-40B4-BE49-F238E27FC236}">
                <a16:creationId xmlns:a16="http://schemas.microsoft.com/office/drawing/2014/main" id="{521B4B87-6AC6-48D1-867A-3E94138861C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2449" y="1978069"/>
            <a:ext cx="8210389" cy="3712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4620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719"/>
    </mc:Choice>
    <mc:Fallback xmlns="">
      <p:transition spd="slow" advTm="6471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039051" y="1259065"/>
            <a:ext cx="411389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800" b="1" cap="all" dirty="0" err="1" smtClean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gradFill>
                  <a:gsLst>
                    <a:gs pos="0">
                      <a:srgbClr val="F9B639">
                        <a:tint val="13000"/>
                      </a:srgbClr>
                    </a:gs>
                    <a:gs pos="10000">
                      <a:srgbClr val="F9B639">
                        <a:tint val="20000"/>
                      </a:srgbClr>
                    </a:gs>
                    <a:gs pos="49000">
                      <a:srgbClr val="F9B639">
                        <a:tint val="70000"/>
                      </a:srgbClr>
                    </a:gs>
                    <a:gs pos="50000">
                      <a:srgbClr val="F9B639">
                        <a:tint val="97000"/>
                      </a:srgbClr>
                    </a:gs>
                    <a:gs pos="100000">
                      <a:srgbClr val="F9B639">
                        <a:tint val="20000"/>
                      </a:srgbClr>
                    </a:gs>
                  </a:gsLst>
                  <a:lin ang="5400000" scaled="1"/>
                </a:gradFill>
                <a:latin typeface="Trebuchet MS"/>
                <a:ea typeface="+mj-ea"/>
                <a:cs typeface="+mj-cs"/>
              </a:rPr>
              <a:t>SUmmary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598250" y="1936174"/>
            <a:ext cx="8040594" cy="43421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3888446" y="2093911"/>
            <a:ext cx="7614932" cy="412985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>
                <a:solidFill>
                  <a:prstClr val="black"/>
                </a:solidFill>
                <a:latin typeface="Trebuchet MS"/>
              </a:rPr>
              <a:t>Java Programming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>
                <a:solidFill>
                  <a:prstClr val="black"/>
                </a:solidFill>
                <a:latin typeface="Trebuchet MS"/>
              </a:rPr>
              <a:t>Output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>
                <a:solidFill>
                  <a:prstClr val="black"/>
                </a:solidFill>
                <a:latin typeface="Trebuchet MS"/>
              </a:rPr>
              <a:t>Input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>
                <a:solidFill>
                  <a:prstClr val="black"/>
                </a:solidFill>
                <a:latin typeface="Trebuchet MS"/>
              </a:rPr>
              <a:t>Arithmetic operators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>
                <a:solidFill>
                  <a:prstClr val="black"/>
                </a:solidFill>
                <a:latin typeface="Trebuchet MS"/>
              </a:rPr>
              <a:t>Relational and equality operators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>
                <a:solidFill>
                  <a:prstClr val="black"/>
                </a:solidFill>
                <a:latin typeface="Trebuchet MS"/>
              </a:rPr>
              <a:t>Decision making</a:t>
            </a:r>
          </a:p>
          <a:p>
            <a:pPr marL="731520" lvl="1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endParaRPr lang="en-US" sz="1200" dirty="0">
              <a:solidFill>
                <a:prstClr val="black"/>
              </a:solidFill>
              <a:latin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1034252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228"/>
    </mc:Choice>
    <mc:Fallback xmlns="">
      <p:transition spd="slow" advTm="34228"/>
    </mc:Fallback>
  </mc:AlternateContent>
  <p:timing>
    <p:tnLst>
      <p:par>
        <p:cTn id="1" dur="indefinite" restart="never" nodeType="tmRoot"/>
      </p:par>
    </p:tnLst>
  </p:timing>
  <p:extLst mod="1"/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9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962"/>
    </mc:Choice>
    <mc:Fallback xmlns="">
      <p:transition spd="slow" advTm="6962"/>
    </mc:Fallback>
  </mc:AlternateContent>
  <p:timing>
    <p:tnLst>
      <p:par>
        <p:cTn id="1" dur="indefinite" restart="never" nodeType="tmRoot"/>
      </p:par>
    </p:tnLst>
  </p:timing>
  <p:extLst mod="1"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4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5959</TotalTime>
  <Words>1719</Words>
  <Application>Microsoft Office PowerPoint</Application>
  <PresentationFormat>Widescreen</PresentationFormat>
  <Paragraphs>251</Paragraphs>
  <Slides>66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66</vt:i4>
      </vt:variant>
    </vt:vector>
  </HeadingPairs>
  <TitlesOfParts>
    <vt:vector size="75" baseType="lpstr">
      <vt:lpstr>Arial</vt:lpstr>
      <vt:lpstr>Calibri</vt:lpstr>
      <vt:lpstr>ConsidineShadow</vt:lpstr>
      <vt:lpstr>Consolas</vt:lpstr>
      <vt:lpstr>Times New Roman</vt:lpstr>
      <vt:lpstr>Trebuchet MS</vt:lpstr>
      <vt:lpstr>Wingdings</vt:lpstr>
      <vt:lpstr>Wingdings 2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Your First Program in Java</vt:lpstr>
      <vt:lpstr>Commenting your code</vt:lpstr>
      <vt:lpstr>Javadoc comments </vt:lpstr>
      <vt:lpstr>Common Programming errors</vt:lpstr>
      <vt:lpstr>Using Blank Lines</vt:lpstr>
      <vt:lpstr>Declaring a class</vt:lpstr>
      <vt:lpstr>Filename for a public Class</vt:lpstr>
      <vt:lpstr>Class Names and Identifiers</vt:lpstr>
      <vt:lpstr>Class Body</vt:lpstr>
      <vt:lpstr>indentation</vt:lpstr>
      <vt:lpstr>ide</vt:lpstr>
      <vt:lpstr>Matching braces</vt:lpstr>
      <vt:lpstr>Body of the method declaration </vt:lpstr>
      <vt:lpstr>Body of the method declaration (cont.)</vt:lpstr>
      <vt:lpstr>Compiling Your First Java Application</vt:lpstr>
      <vt:lpstr>Tip…</vt:lpstr>
      <vt:lpstr>Error-prevention Tip</vt:lpstr>
      <vt:lpstr>Executing the Welcome1 Application</vt:lpstr>
      <vt:lpstr>Error-prevention tip</vt:lpstr>
      <vt:lpstr>Program execution</vt:lpstr>
      <vt:lpstr>Print vs println</vt:lpstr>
      <vt:lpstr>Modifying Your First Java Program</vt:lpstr>
      <vt:lpstr>Escape sequence</vt:lpstr>
      <vt:lpstr>Using escape codes</vt:lpstr>
      <vt:lpstr>Common escape codes</vt:lpstr>
      <vt:lpstr>Displaying Text with printf </vt:lpstr>
      <vt:lpstr>Another Application: Adding Integers</vt:lpstr>
      <vt:lpstr>Another Application: Adding Integers</vt:lpstr>
      <vt:lpstr>Application execution</vt:lpstr>
      <vt:lpstr>Another Application: Adding Integers (cont.)</vt:lpstr>
      <vt:lpstr>Import declaration</vt:lpstr>
      <vt:lpstr>Tip…</vt:lpstr>
      <vt:lpstr>Variable declaration</vt:lpstr>
      <vt:lpstr>Scanner class </vt:lpstr>
      <vt:lpstr>Tip…</vt:lpstr>
      <vt:lpstr>Tip…</vt:lpstr>
      <vt:lpstr>Prompting the User for Input</vt:lpstr>
      <vt:lpstr>Java.lang</vt:lpstr>
      <vt:lpstr>Another Application: Adding Integers (cont.)</vt:lpstr>
      <vt:lpstr>Scanner methods</vt:lpstr>
      <vt:lpstr>Arithmetic</vt:lpstr>
      <vt:lpstr>Tip…</vt:lpstr>
      <vt:lpstr>Integer formatted output</vt:lpstr>
      <vt:lpstr>Memory Concepts</vt:lpstr>
      <vt:lpstr>Arithmetic operators</vt:lpstr>
      <vt:lpstr>Arithmetic operators</vt:lpstr>
      <vt:lpstr>arithmetic</vt:lpstr>
      <vt:lpstr>operator precedence</vt:lpstr>
      <vt:lpstr>Operator precedence </vt:lpstr>
      <vt:lpstr>example</vt:lpstr>
      <vt:lpstr>Decision Making: Equality and Relational Operators</vt:lpstr>
      <vt:lpstr>Equality and relational operators</vt:lpstr>
      <vt:lpstr>Comparison.java</vt:lpstr>
      <vt:lpstr>Comparison.java</vt:lpstr>
      <vt:lpstr>If statement</vt:lpstr>
      <vt:lpstr>Tip…</vt:lpstr>
      <vt:lpstr>Tip…</vt:lpstr>
      <vt:lpstr>associativity</vt:lpstr>
      <vt:lpstr>Tip…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Yasser</cp:lastModifiedBy>
  <cp:revision>336</cp:revision>
  <dcterms:created xsi:type="dcterms:W3CDTF">2023-04-29T09:08:23Z</dcterms:created>
  <dcterms:modified xsi:type="dcterms:W3CDTF">2024-02-08T09:02:55Z</dcterms:modified>
</cp:coreProperties>
</file>