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notesMasterIdLst>
    <p:notesMasterId r:id="rId45"/>
  </p:notesMasterIdLst>
  <p:handoutMasterIdLst>
    <p:handoutMasterId r:id="rId46"/>
  </p:handoutMasterIdLst>
  <p:sldIdLst>
    <p:sldId id="355" r:id="rId5"/>
    <p:sldId id="258" r:id="rId6"/>
    <p:sldId id="301" r:id="rId7"/>
    <p:sldId id="479" r:id="rId8"/>
    <p:sldId id="498" r:id="rId9"/>
    <p:sldId id="499" r:id="rId10"/>
    <p:sldId id="259" r:id="rId11"/>
    <p:sldId id="272" r:id="rId12"/>
    <p:sldId id="288" r:id="rId13"/>
    <p:sldId id="481" r:id="rId14"/>
    <p:sldId id="482" r:id="rId15"/>
    <p:sldId id="261" r:id="rId16"/>
    <p:sldId id="262" r:id="rId17"/>
    <p:sldId id="273" r:id="rId18"/>
    <p:sldId id="486" r:id="rId19"/>
    <p:sldId id="487" r:id="rId20"/>
    <p:sldId id="263" r:id="rId21"/>
    <p:sldId id="265" r:id="rId22"/>
    <p:sldId id="264" r:id="rId23"/>
    <p:sldId id="502" r:id="rId24"/>
    <p:sldId id="274" r:id="rId25"/>
    <p:sldId id="489" r:id="rId26"/>
    <p:sldId id="490" r:id="rId27"/>
    <p:sldId id="491" r:id="rId28"/>
    <p:sldId id="493" r:id="rId29"/>
    <p:sldId id="492" r:id="rId30"/>
    <p:sldId id="275" r:id="rId31"/>
    <p:sldId id="494" r:id="rId32"/>
    <p:sldId id="480" r:id="rId33"/>
    <p:sldId id="495" r:id="rId34"/>
    <p:sldId id="299" r:id="rId35"/>
    <p:sldId id="496" r:id="rId36"/>
    <p:sldId id="280" r:id="rId37"/>
    <p:sldId id="497" r:id="rId38"/>
    <p:sldId id="281" r:id="rId39"/>
    <p:sldId id="283" r:id="rId40"/>
    <p:sldId id="282" r:id="rId41"/>
    <p:sldId id="279" r:id="rId42"/>
    <p:sldId id="500" r:id="rId43"/>
    <p:sldId id="26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355"/>
            <p14:sldId id="258"/>
            <p14:sldId id="301"/>
            <p14:sldId id="479"/>
            <p14:sldId id="498"/>
            <p14:sldId id="499"/>
            <p14:sldId id="259"/>
            <p14:sldId id="272"/>
            <p14:sldId id="288"/>
            <p14:sldId id="481"/>
            <p14:sldId id="482"/>
            <p14:sldId id="261"/>
            <p14:sldId id="262"/>
            <p14:sldId id="273"/>
            <p14:sldId id="486"/>
            <p14:sldId id="487"/>
            <p14:sldId id="263"/>
            <p14:sldId id="265"/>
            <p14:sldId id="264"/>
            <p14:sldId id="502"/>
            <p14:sldId id="274"/>
            <p14:sldId id="489"/>
            <p14:sldId id="490"/>
            <p14:sldId id="491"/>
            <p14:sldId id="493"/>
            <p14:sldId id="492"/>
            <p14:sldId id="275"/>
            <p14:sldId id="494"/>
            <p14:sldId id="480"/>
            <p14:sldId id="495"/>
            <p14:sldId id="299"/>
            <p14:sldId id="496"/>
            <p14:sldId id="280"/>
            <p14:sldId id="497"/>
            <p14:sldId id="281"/>
            <p14:sldId id="283"/>
            <p14:sldId id="282"/>
            <p14:sldId id="279"/>
            <p14:sldId id="500"/>
            <p14:sldId id="267"/>
          </p14:sldIdLst>
        </p14:section>
        <p14:section name="Untitled Section" id="{B9AD5FFD-801D-49D2-8112-02B37E072B8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FFFFFF"/>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1" autoAdjust="0"/>
    <p:restoredTop sz="94249" autoAdjust="0"/>
  </p:normalViewPr>
  <p:slideViewPr>
    <p:cSldViewPr snapToGrid="0">
      <p:cViewPr varScale="1">
        <p:scale>
          <a:sx n="66" d="100"/>
          <a:sy n="66" d="100"/>
        </p:scale>
        <p:origin x="73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11/19/2021</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E3FE737-1AE3-4BFA-A40D-187D5112E0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BE0058EB-4809-4E46-B3CE-3D1ABB4CC97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5059" name="Rectangle 2">
            <a:extLst>
              <a:ext uri="{FF2B5EF4-FFF2-40B4-BE49-F238E27FC236}">
                <a16:creationId xmlns:a16="http://schemas.microsoft.com/office/drawing/2014/main" id="{7402B2ED-F6D2-4B44-94BF-B64A9807C2F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9A461D0E-FDA5-4499-ADC1-EB13FB07A5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E060DB7-E6AF-4BB2-88D8-A906B363ED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378764C-6B4C-420F-8E36-0C59C1FB22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7107" name="Rectangle 2">
            <a:extLst>
              <a:ext uri="{FF2B5EF4-FFF2-40B4-BE49-F238E27FC236}">
                <a16:creationId xmlns:a16="http://schemas.microsoft.com/office/drawing/2014/main" id="{8C9DADD3-BF2A-4CDC-BA4D-6AD25D4DF94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9330B80-A37E-48D8-9E0E-A35FCB5886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F58F06C7-77A4-41D9-9294-D129DC2169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B681A11-124F-4B70-A747-22ADC6ACC45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8131" name="Rectangle 2">
            <a:extLst>
              <a:ext uri="{FF2B5EF4-FFF2-40B4-BE49-F238E27FC236}">
                <a16:creationId xmlns:a16="http://schemas.microsoft.com/office/drawing/2014/main" id="{1ECED4E0-21D1-48FF-9359-4A9054FB310C}"/>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29A282BA-F392-46CA-8F5E-69CBCCA10D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087F50F-A668-4522-8EB0-84AD0176A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C66F2A2-6247-464C-AD8E-B47B742CA68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0179" name="Rectangle 2">
            <a:extLst>
              <a:ext uri="{FF2B5EF4-FFF2-40B4-BE49-F238E27FC236}">
                <a16:creationId xmlns:a16="http://schemas.microsoft.com/office/drawing/2014/main" id="{94C7F725-1994-4D88-A792-56FF348D7447}"/>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4E4B0AB-AFB6-4734-B44B-B6AF221886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9304750-0DCD-4870-816B-EAE6130F6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4B9ADD8E-8787-4FB7-8585-EDA9B359392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1203" name="Rectangle 2">
            <a:extLst>
              <a:ext uri="{FF2B5EF4-FFF2-40B4-BE49-F238E27FC236}">
                <a16:creationId xmlns:a16="http://schemas.microsoft.com/office/drawing/2014/main" id="{B42392B9-1A2F-4514-8057-44B1FF2B12E7}"/>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C0623DAB-8A53-4EDD-B549-9D0A1880A2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23B3674-7D0B-4C9E-BCBB-C0F9AC5224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A0DAE48-780A-4C2C-A5CF-B7DF3721923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9155" name="Rectangle 2">
            <a:extLst>
              <a:ext uri="{FF2B5EF4-FFF2-40B4-BE49-F238E27FC236}">
                <a16:creationId xmlns:a16="http://schemas.microsoft.com/office/drawing/2014/main" id="{2884A35B-BDB7-4916-954B-6FD6B184FED9}"/>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EA7015-5D62-4C6F-912F-EB8F4CE4F5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4C6B09E0-747B-44AF-8287-B35B435396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FFA3A7-638F-4686-B594-F11C58D7326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2227" name="Rectangle 2">
            <a:extLst>
              <a:ext uri="{FF2B5EF4-FFF2-40B4-BE49-F238E27FC236}">
                <a16:creationId xmlns:a16="http://schemas.microsoft.com/office/drawing/2014/main" id="{2A0E6E01-76AE-4501-B3CF-6A29F063587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E6D14AE-B99F-42F4-B6CE-1FA3F1AB05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BD6898C-A6CB-43F3-A0EF-B50D8296DA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E5F8BE01-974D-4C58-B996-62EB7A0B3BA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4275" name="Rectangle 2">
            <a:extLst>
              <a:ext uri="{FF2B5EF4-FFF2-40B4-BE49-F238E27FC236}">
                <a16:creationId xmlns:a16="http://schemas.microsoft.com/office/drawing/2014/main" id="{2B0BFBCA-4BE3-449F-B796-C6CF8767FF4D}"/>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CC16E4EB-9A37-402F-A147-24D7BDCE49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029804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79651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6FCBDA2-712E-4E1C-90C1-30AF34530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56A7506D-6D68-4DDA-9C8E-7025FF507AB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5299" name="Rectangle 2">
            <a:extLst>
              <a:ext uri="{FF2B5EF4-FFF2-40B4-BE49-F238E27FC236}">
                <a16:creationId xmlns:a16="http://schemas.microsoft.com/office/drawing/2014/main" id="{90DCC23C-DA78-4E89-9B4D-EC48E7DA1D7D}"/>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7834A03-AD2F-4560-B2B4-45BE172924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54FFA65E-4550-478E-BDA4-E2931A68D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F40CBFA-2A38-4FFD-9F7D-4D182593A18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6323" name="Rectangle 2">
            <a:extLst>
              <a:ext uri="{FF2B5EF4-FFF2-40B4-BE49-F238E27FC236}">
                <a16:creationId xmlns:a16="http://schemas.microsoft.com/office/drawing/2014/main" id="{82BD1A91-A744-4D68-84C5-D84AF9115FD7}"/>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D5C53029-E718-463F-825B-C5FE87632B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81347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175B05C-6976-415A-8B10-5EBCFB9C0F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E9F3144-8FCF-41F3-AB1C-E4180C42B20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8371" name="Rectangle 2">
            <a:extLst>
              <a:ext uri="{FF2B5EF4-FFF2-40B4-BE49-F238E27FC236}">
                <a16:creationId xmlns:a16="http://schemas.microsoft.com/office/drawing/2014/main" id="{678416B5-3F4C-4B19-8B01-4A799D54B933}"/>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63F6A1A6-0514-4C29-814D-0208B3A65D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AB542430-D022-40AA-99D5-50535CE35B4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9BFC583-FE70-49C2-87BC-428CC1F5D5D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0419" name="Rectangle 2">
            <a:extLst>
              <a:ext uri="{FF2B5EF4-FFF2-40B4-BE49-F238E27FC236}">
                <a16:creationId xmlns:a16="http://schemas.microsoft.com/office/drawing/2014/main" id="{0B56404C-9E57-4BF7-BA60-5C1314AD8CAC}"/>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25E0E525-A918-464D-A572-B285477FC5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C40C5C3E-099C-4B5E-AB23-963DC1CC36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FF75884-37A5-40D4-A6D3-2F8F398EC5FF}"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3491" name="Rectangle 2">
            <a:extLst>
              <a:ext uri="{FF2B5EF4-FFF2-40B4-BE49-F238E27FC236}">
                <a16:creationId xmlns:a16="http://schemas.microsoft.com/office/drawing/2014/main" id="{0F998E2C-73D2-4839-B0F0-6FB2C1E376AB}"/>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E8EB9FDA-A9BB-41EE-8C9F-A6B0711EF3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A21B45CF-F40E-4DD6-8DF5-2FF6EB6D99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00124F0F-2465-4BAF-A3CA-51E9ACC0690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4515" name="Rectangle 2">
            <a:extLst>
              <a:ext uri="{FF2B5EF4-FFF2-40B4-BE49-F238E27FC236}">
                <a16:creationId xmlns:a16="http://schemas.microsoft.com/office/drawing/2014/main" id="{BE87494F-B770-4B83-812E-894E7CB2662A}"/>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5634F901-A02A-423D-A178-59128F8B7C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3E7D355F-D39C-4727-A514-C2E29A46027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87116ED-6F53-49A2-B138-E0E5EEF9A716}"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5539" name="Rectangle 2">
            <a:extLst>
              <a:ext uri="{FF2B5EF4-FFF2-40B4-BE49-F238E27FC236}">
                <a16:creationId xmlns:a16="http://schemas.microsoft.com/office/drawing/2014/main" id="{B9D18726-A48B-435D-AED9-BD5CEA0C4E90}"/>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C06EB3C5-5B8C-4F01-BC56-76AB9854DE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790464B0-0556-428F-9E9F-5AD1FAD063B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15D1D25-D80C-421C-88CE-6ECE642A5E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7587" name="Rectangle 2">
            <a:extLst>
              <a:ext uri="{FF2B5EF4-FFF2-40B4-BE49-F238E27FC236}">
                <a16:creationId xmlns:a16="http://schemas.microsoft.com/office/drawing/2014/main" id="{60AB4477-5C8F-463E-B7F8-2F6EEDE7BFD8}"/>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926D42BE-0E1A-456A-A3FE-59391BC43F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4EAC5EAB-D59E-4F9A-8613-A559718E26A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A901E4C0-C8F3-4A5B-8200-E617BFC82525}"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6563" name="Rectangle 2">
            <a:extLst>
              <a:ext uri="{FF2B5EF4-FFF2-40B4-BE49-F238E27FC236}">
                <a16:creationId xmlns:a16="http://schemas.microsoft.com/office/drawing/2014/main" id="{9C476FC8-3F5F-4624-A95D-F877CF70506F}"/>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AB5F741F-3863-4A2C-A8F9-F66EF74B8E2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2782097-F866-4A86-B431-796CA8F59172}" type="datetime1">
              <a:rPr lang="en-US" smtClean="0"/>
              <a:t>11/19/2021</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B011937B-9F24-4820-9479-7B2FA0EE95AD}" type="datetime1">
              <a:rPr lang="en-US" smtClean="0"/>
              <a:t>11/19/2021</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EC3BF0FD-CB6E-4B0E-9CF1-936AE0A1F48B}" type="datetime1">
              <a:rPr lang="en-US" smtClean="0"/>
              <a:t>11/19/2021</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0101738-229A-437E-BEFD-3CF64340FED3}" type="datetime1">
              <a:rPr lang="en-US" smtClean="0"/>
              <a:t>11/19/2021</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5E954ECC-7CFC-452F-886A-81B8EC2DE617}" type="datetime1">
              <a:rPr lang="en-US" smtClean="0"/>
              <a:t>11/19/2021</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2A31E993-AAEE-4182-A544-ED5FAA9853C7}" type="datetime1">
              <a:rPr lang="en-US" smtClean="0"/>
              <a:t>11/19/2021</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26722F9F-F55A-42E2-AEE6-1901F93C5FAE}" type="datetime1">
              <a:rPr lang="en-US" smtClean="0"/>
              <a:t>11/19/2021</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2085AE96-1805-4C9A-A4CC-48E8339E1E77}" type="datetime1">
              <a:rPr lang="en-US" smtClean="0"/>
              <a:t>11/19/2021</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7399B87-0C7A-4A4C-8F76-39E02466623A}" type="datetime1">
              <a:rPr lang="en-US" smtClean="0"/>
              <a:t>11/19/2021</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5ECE6ACE-828E-4A69-B454-4529D9173C60}" type="datetime1">
              <a:rPr lang="en-US" smtClean="0"/>
              <a:t>11/19/2021</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39DA0813-7BEA-4B66-AE2B-9CC5691417DE}" type="datetime1">
              <a:rPr lang="en-US" smtClean="0"/>
              <a:t>11/19/2021</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 name="Text Box 31">
            <a:extLst>
              <a:ext uri="{FF2B5EF4-FFF2-40B4-BE49-F238E27FC236}">
                <a16:creationId xmlns:a16="http://schemas.microsoft.com/office/drawing/2014/main" id="{978609A2-22E8-4779-A1C1-A54A64C614DE}"/>
              </a:ext>
            </a:extLst>
          </p:cNvPr>
          <p:cNvSpPr txBox="1">
            <a:spLocks noChangeArrowheads="1"/>
          </p:cNvSpPr>
          <p:nvPr userDrawn="1"/>
        </p:nvSpPr>
        <p:spPr bwMode="auto">
          <a:xfrm>
            <a:off x="7355418" y="2727325"/>
            <a:ext cx="4627033" cy="641350"/>
          </a:xfrm>
          <a:prstGeom prst="rect">
            <a:avLst/>
          </a:prstGeom>
          <a:noFill/>
          <a:ln w="9525">
            <a:noFill/>
            <a:miter lim="800000"/>
            <a:headEnd/>
            <a:tailEnd/>
          </a:ln>
          <a:effectLst/>
        </p:spPr>
        <p:txBody>
          <a:bodyPr anchorCtr="1">
            <a:spAutoFit/>
          </a:bodyPr>
          <a:lstStyle/>
          <a:p>
            <a:pPr>
              <a:spcBef>
                <a:spcPct val="50000"/>
              </a:spcBef>
              <a:defRPr/>
            </a:pPr>
            <a:r>
              <a:rPr lang="en-US" sz="3600">
                <a:latin typeface="Arial" charset="0"/>
              </a:rPr>
              <a:t>Managing Risk</a:t>
            </a:r>
          </a:p>
        </p:txBody>
      </p:sp>
      <p:sp>
        <p:nvSpPr>
          <p:cNvPr id="3" name="Text Box 34">
            <a:extLst>
              <a:ext uri="{FF2B5EF4-FFF2-40B4-BE49-F238E27FC236}">
                <a16:creationId xmlns:a16="http://schemas.microsoft.com/office/drawing/2014/main" id="{43F6865E-AEF6-4AFA-82C2-E08CA4DB5EC2}"/>
              </a:ext>
            </a:extLst>
          </p:cNvPr>
          <p:cNvSpPr txBox="1">
            <a:spLocks noChangeArrowheads="1"/>
          </p:cNvSpPr>
          <p:nvPr userDrawn="1"/>
        </p:nvSpPr>
        <p:spPr bwMode="auto">
          <a:xfrm>
            <a:off x="7437968" y="1724025"/>
            <a:ext cx="3901017" cy="336550"/>
          </a:xfrm>
          <a:prstGeom prst="rect">
            <a:avLst/>
          </a:prstGeom>
          <a:noFill/>
          <a:ln w="9525">
            <a:noFill/>
            <a:miter lim="800000"/>
            <a:headEnd/>
            <a:tailEnd/>
          </a:ln>
          <a:effectLst/>
        </p:spPr>
        <p:txBody>
          <a:bodyPr>
            <a:spAutoFit/>
          </a:bodyPr>
          <a:lstStyle/>
          <a:p>
            <a:pPr algn="ctr">
              <a:spcBef>
                <a:spcPct val="50000"/>
              </a:spcBef>
              <a:defRPr/>
            </a:pPr>
            <a:r>
              <a:rPr lang="en-US" sz="1600" b="1">
                <a:solidFill>
                  <a:srgbClr val="FFFFCC"/>
                </a:solidFill>
                <a:latin typeface="Arial" charset="0"/>
              </a:rPr>
              <a:t>CHAPTER SEVEN</a:t>
            </a:r>
          </a:p>
        </p:txBody>
      </p:sp>
      <p:sp>
        <p:nvSpPr>
          <p:cNvPr id="4" name="Text Box 37">
            <a:extLst>
              <a:ext uri="{FF2B5EF4-FFF2-40B4-BE49-F238E27FC236}">
                <a16:creationId xmlns:a16="http://schemas.microsoft.com/office/drawing/2014/main" id="{68F801DD-7D78-4B69-AA1D-1C85285A65FA}"/>
              </a:ext>
            </a:extLst>
          </p:cNvPr>
          <p:cNvSpPr txBox="1">
            <a:spLocks noChangeArrowheads="1"/>
          </p:cNvSpPr>
          <p:nvPr userDrawn="1"/>
        </p:nvSpPr>
        <p:spPr bwMode="auto">
          <a:xfrm>
            <a:off x="7010400" y="6232525"/>
            <a:ext cx="5181600" cy="646331"/>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        Copyright © 2011 by The McGraw-Hill Companies, Inc. All rights reserved.</a:t>
            </a:r>
            <a:endParaRPr lang="en-US" sz="1800" b="1" i="1">
              <a:effectLst>
                <a:outerShdw blurRad="38100" dist="38100" dir="2700000" algn="tl">
                  <a:srgbClr val="FFFFFF"/>
                </a:outerShdw>
              </a:effectLst>
              <a:latin typeface="Times New Roman" pitchFamily="18" charset="0"/>
            </a:endParaRPr>
          </a:p>
        </p:txBody>
      </p:sp>
      <p:sp>
        <p:nvSpPr>
          <p:cNvPr id="5" name="Text Box 38">
            <a:extLst>
              <a:ext uri="{FF2B5EF4-FFF2-40B4-BE49-F238E27FC236}">
                <a16:creationId xmlns:a16="http://schemas.microsoft.com/office/drawing/2014/main" id="{74F8AA01-78B2-470F-9AB2-FCAF8E89679D}"/>
              </a:ext>
            </a:extLst>
          </p:cNvPr>
          <p:cNvSpPr txBox="1">
            <a:spLocks noChangeArrowheads="1"/>
          </p:cNvSpPr>
          <p:nvPr userDrawn="1"/>
        </p:nvSpPr>
        <p:spPr bwMode="auto">
          <a:xfrm>
            <a:off x="8267700" y="6005513"/>
            <a:ext cx="2743200" cy="369332"/>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McGraw-Hill/Irwin</a:t>
            </a:r>
            <a:endParaRPr lang="en-US" sz="1800" b="1" i="1">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743725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032650F9-9A1F-46F9-BF69-943FC895C821}"/>
              </a:ext>
            </a:extLst>
          </p:cNvPr>
          <p:cNvSpPr>
            <a:spLocks noGrp="1" noChangeArrowheads="1"/>
          </p:cNvSpPr>
          <p:nvPr>
            <p:ph type="sldNum" sz="quarter" idx="10"/>
          </p:nvPr>
        </p:nvSpPr>
        <p:spPr>
          <a:ln/>
        </p:spPr>
        <p:txBody>
          <a:bodyPr/>
          <a:lstStyle>
            <a:lvl1pPr>
              <a:defRPr/>
            </a:lvl1pPr>
          </a:lstStyle>
          <a:p>
            <a:r>
              <a:rPr lang="en-US" altLang="en-US"/>
              <a:t>7–</a:t>
            </a:r>
            <a:fld id="{4D6B50DB-1200-4C0A-885F-29F6EEE13D52}" type="slidenum">
              <a:rPr lang="en-US" altLang="en-US"/>
              <a:pPr/>
              <a:t>‹#›</a:t>
            </a:fld>
            <a:endParaRPr lang="en-US" altLang="en-US"/>
          </a:p>
        </p:txBody>
      </p:sp>
    </p:spTree>
    <p:extLst>
      <p:ext uri="{BB962C8B-B14F-4D97-AF65-F5344CB8AC3E}">
        <p14:creationId xmlns:p14="http://schemas.microsoft.com/office/powerpoint/2010/main" val="3339391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987504"/>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a:extLst>
              <a:ext uri="{FF2B5EF4-FFF2-40B4-BE49-F238E27FC236}">
                <a16:creationId xmlns:a16="http://schemas.microsoft.com/office/drawing/2014/main" id="{1D1CAD81-6A1D-48B4-AB75-DD8D38E2FE79}"/>
              </a:ext>
            </a:extLst>
          </p:cNvPr>
          <p:cNvSpPr>
            <a:spLocks noGrp="1" noChangeArrowheads="1"/>
          </p:cNvSpPr>
          <p:nvPr>
            <p:ph type="sldNum" sz="quarter" idx="10"/>
          </p:nvPr>
        </p:nvSpPr>
        <p:spPr>
          <a:ln/>
        </p:spPr>
        <p:txBody>
          <a:bodyPr/>
          <a:lstStyle>
            <a:lvl1pPr>
              <a:defRPr/>
            </a:lvl1pPr>
          </a:lstStyle>
          <a:p>
            <a:r>
              <a:rPr lang="en-US" altLang="en-US"/>
              <a:t>7–</a:t>
            </a:r>
            <a:fld id="{88B7AC8D-B700-4BCF-9CFC-99ED98C260D9}" type="slidenum">
              <a:rPr lang="en-US" altLang="en-US"/>
              <a:pPr/>
              <a:t>‹#›</a:t>
            </a:fld>
            <a:endParaRPr lang="en-US" altLang="en-US"/>
          </a:p>
        </p:txBody>
      </p:sp>
    </p:spTree>
    <p:extLst>
      <p:ext uri="{BB962C8B-B14F-4D97-AF65-F5344CB8AC3E}">
        <p14:creationId xmlns:p14="http://schemas.microsoft.com/office/powerpoint/2010/main" val="24932910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46206192-9813-4CA7-B6C3-D3DEE6E0A94A}"/>
              </a:ext>
            </a:extLst>
          </p:cNvPr>
          <p:cNvSpPr>
            <a:spLocks noGrp="1" noChangeArrowheads="1"/>
          </p:cNvSpPr>
          <p:nvPr>
            <p:ph type="sldNum" sz="quarter" idx="10"/>
          </p:nvPr>
        </p:nvSpPr>
        <p:spPr>
          <a:ln/>
        </p:spPr>
        <p:txBody>
          <a:bodyPr/>
          <a:lstStyle>
            <a:lvl1pPr>
              <a:defRPr/>
            </a:lvl1pPr>
          </a:lstStyle>
          <a:p>
            <a:r>
              <a:rPr lang="en-US" altLang="en-US"/>
              <a:t>7–</a:t>
            </a:r>
            <a:fld id="{20CDAA9F-8C64-4A35-8966-3C8CBB916C3A}" type="slidenum">
              <a:rPr lang="en-US" altLang="en-US"/>
              <a:pPr/>
              <a:t>‹#›</a:t>
            </a:fld>
            <a:endParaRPr lang="en-US" altLang="en-US"/>
          </a:p>
        </p:txBody>
      </p:sp>
    </p:spTree>
    <p:extLst>
      <p:ext uri="{BB962C8B-B14F-4D97-AF65-F5344CB8AC3E}">
        <p14:creationId xmlns:p14="http://schemas.microsoft.com/office/powerpoint/2010/main" val="33349765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5129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a:extLst>
              <a:ext uri="{FF2B5EF4-FFF2-40B4-BE49-F238E27FC236}">
                <a16:creationId xmlns:a16="http://schemas.microsoft.com/office/drawing/2014/main" id="{C89E6D9C-1425-4906-BF7F-652DD8ABC5CF}"/>
              </a:ext>
            </a:extLst>
          </p:cNvPr>
          <p:cNvSpPr>
            <a:spLocks noGrp="1" noChangeArrowheads="1"/>
          </p:cNvSpPr>
          <p:nvPr>
            <p:ph type="sldNum" sz="quarter" idx="10"/>
          </p:nvPr>
        </p:nvSpPr>
        <p:spPr>
          <a:ln/>
        </p:spPr>
        <p:txBody>
          <a:bodyPr/>
          <a:lstStyle>
            <a:lvl1pPr>
              <a:defRPr/>
            </a:lvl1pPr>
          </a:lstStyle>
          <a:p>
            <a:r>
              <a:rPr lang="en-US" altLang="en-US"/>
              <a:t>7–</a:t>
            </a:r>
            <a:fld id="{E513B35A-6072-4CF2-A5B7-DDFFD2592401}" type="slidenum">
              <a:rPr lang="en-US" altLang="en-US"/>
              <a:pPr/>
              <a:t>‹#›</a:t>
            </a:fld>
            <a:endParaRPr lang="en-US" altLang="en-US"/>
          </a:p>
        </p:txBody>
      </p:sp>
    </p:spTree>
    <p:extLst>
      <p:ext uri="{BB962C8B-B14F-4D97-AF65-F5344CB8AC3E}">
        <p14:creationId xmlns:p14="http://schemas.microsoft.com/office/powerpoint/2010/main" val="2963529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a:extLst>
              <a:ext uri="{FF2B5EF4-FFF2-40B4-BE49-F238E27FC236}">
                <a16:creationId xmlns:a16="http://schemas.microsoft.com/office/drawing/2014/main" id="{E046C7CB-DAA8-419F-8663-7CDDD383205F}"/>
              </a:ext>
            </a:extLst>
          </p:cNvPr>
          <p:cNvSpPr>
            <a:spLocks noGrp="1" noChangeArrowheads="1"/>
          </p:cNvSpPr>
          <p:nvPr>
            <p:ph type="sldNum" sz="quarter" idx="10"/>
          </p:nvPr>
        </p:nvSpPr>
        <p:spPr>
          <a:ln/>
        </p:spPr>
        <p:txBody>
          <a:bodyPr/>
          <a:lstStyle>
            <a:lvl1pPr>
              <a:defRPr/>
            </a:lvl1pPr>
          </a:lstStyle>
          <a:p>
            <a:r>
              <a:rPr lang="en-US" altLang="en-US"/>
              <a:t>7–</a:t>
            </a:r>
            <a:fld id="{9A159FBE-FCF8-40EE-8560-DDF613CE4560}" type="slidenum">
              <a:rPr lang="en-US" altLang="en-US"/>
              <a:pPr/>
              <a:t>‹#›</a:t>
            </a:fld>
            <a:endParaRPr lang="en-US" altLang="en-US"/>
          </a:p>
        </p:txBody>
      </p:sp>
    </p:spTree>
    <p:extLst>
      <p:ext uri="{BB962C8B-B14F-4D97-AF65-F5344CB8AC3E}">
        <p14:creationId xmlns:p14="http://schemas.microsoft.com/office/powerpoint/2010/main" val="754744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E1F3D-1296-41E0-A299-3DBD8AB78BA3}"/>
              </a:ext>
            </a:extLst>
          </p:cNvPr>
          <p:cNvSpPr>
            <a:spLocks noGrp="1" noChangeArrowheads="1"/>
          </p:cNvSpPr>
          <p:nvPr>
            <p:ph type="sldNum" sz="quarter" idx="10"/>
          </p:nvPr>
        </p:nvSpPr>
        <p:spPr>
          <a:ln/>
        </p:spPr>
        <p:txBody>
          <a:bodyPr/>
          <a:lstStyle>
            <a:lvl1pPr>
              <a:defRPr/>
            </a:lvl1pPr>
          </a:lstStyle>
          <a:p>
            <a:r>
              <a:rPr lang="en-US" altLang="en-US"/>
              <a:t>7–</a:t>
            </a:r>
            <a:fld id="{8D2A5597-9FBD-47C4-ADA0-513186B07DB0}" type="slidenum">
              <a:rPr lang="en-US" altLang="en-US"/>
              <a:pPr/>
              <a:t>‹#›</a:t>
            </a:fld>
            <a:endParaRPr lang="en-US" altLang="en-US"/>
          </a:p>
        </p:txBody>
      </p:sp>
    </p:spTree>
    <p:extLst>
      <p:ext uri="{BB962C8B-B14F-4D97-AF65-F5344CB8AC3E}">
        <p14:creationId xmlns:p14="http://schemas.microsoft.com/office/powerpoint/2010/main" val="3310555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788114"/>
            <a:ext cx="4011084" cy="64698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476F8EBD-759D-4327-B3EE-593F73CECF31}"/>
              </a:ext>
            </a:extLst>
          </p:cNvPr>
          <p:cNvSpPr>
            <a:spLocks noGrp="1" noChangeArrowheads="1"/>
          </p:cNvSpPr>
          <p:nvPr>
            <p:ph type="sldNum" sz="quarter" idx="10"/>
          </p:nvPr>
        </p:nvSpPr>
        <p:spPr>
          <a:ln/>
        </p:spPr>
        <p:txBody>
          <a:bodyPr/>
          <a:lstStyle>
            <a:lvl1pPr>
              <a:defRPr/>
            </a:lvl1pPr>
          </a:lstStyle>
          <a:p>
            <a:r>
              <a:rPr lang="en-US" altLang="en-US"/>
              <a:t>7–</a:t>
            </a:r>
            <a:fld id="{EBF8B3C3-3697-438B-8498-F6A986C4890C}" type="slidenum">
              <a:rPr lang="en-US" altLang="en-US"/>
              <a:pPr/>
              <a:t>‹#›</a:t>
            </a:fld>
            <a:endParaRPr lang="en-US" altLang="en-US"/>
          </a:p>
        </p:txBody>
      </p:sp>
    </p:spTree>
    <p:extLst>
      <p:ext uri="{BB962C8B-B14F-4D97-AF65-F5344CB8AC3E}">
        <p14:creationId xmlns:p14="http://schemas.microsoft.com/office/powerpoint/2010/main" val="29945793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720352"/>
            <a:ext cx="7315200" cy="64698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37C8A06F-1A9C-451D-BCD4-AFB6A0038750}"/>
              </a:ext>
            </a:extLst>
          </p:cNvPr>
          <p:cNvSpPr>
            <a:spLocks noGrp="1" noChangeArrowheads="1"/>
          </p:cNvSpPr>
          <p:nvPr>
            <p:ph type="sldNum" sz="quarter" idx="10"/>
          </p:nvPr>
        </p:nvSpPr>
        <p:spPr>
          <a:ln/>
        </p:spPr>
        <p:txBody>
          <a:bodyPr/>
          <a:lstStyle>
            <a:lvl1pPr>
              <a:defRPr/>
            </a:lvl1pPr>
          </a:lstStyle>
          <a:p>
            <a:r>
              <a:rPr lang="en-US" altLang="en-US"/>
              <a:t>7–</a:t>
            </a:r>
            <a:fld id="{4F21C7EC-AD8F-4247-836B-81AA457C8D16}" type="slidenum">
              <a:rPr lang="en-US" altLang="en-US"/>
              <a:pPr/>
              <a:t>‹#›</a:t>
            </a:fld>
            <a:endParaRPr lang="en-US" altLang="en-US"/>
          </a:p>
        </p:txBody>
      </p:sp>
    </p:spTree>
    <p:extLst>
      <p:ext uri="{BB962C8B-B14F-4D97-AF65-F5344CB8AC3E}">
        <p14:creationId xmlns:p14="http://schemas.microsoft.com/office/powerpoint/2010/main" val="2048276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1622BD5F-C678-4ABE-BF22-2A02F5F3013E}"/>
              </a:ext>
            </a:extLst>
          </p:cNvPr>
          <p:cNvSpPr>
            <a:spLocks noGrp="1" noChangeArrowheads="1"/>
          </p:cNvSpPr>
          <p:nvPr>
            <p:ph type="sldNum" sz="quarter" idx="10"/>
          </p:nvPr>
        </p:nvSpPr>
        <p:spPr>
          <a:ln/>
        </p:spPr>
        <p:txBody>
          <a:bodyPr/>
          <a:lstStyle>
            <a:lvl1pPr>
              <a:defRPr/>
            </a:lvl1pPr>
          </a:lstStyle>
          <a:p>
            <a:r>
              <a:rPr lang="en-US" altLang="en-US"/>
              <a:t>7–</a:t>
            </a:r>
            <a:fld id="{C5DB7E3D-5CB0-4B8C-A5A9-8AFB857CDB61}" type="slidenum">
              <a:rPr lang="en-US" altLang="en-US"/>
              <a:pPr/>
              <a:t>‹#›</a:t>
            </a:fld>
            <a:endParaRPr lang="en-US" altLang="en-US"/>
          </a:p>
        </p:txBody>
      </p:sp>
    </p:spTree>
    <p:extLst>
      <p:ext uri="{BB962C8B-B14F-4D97-AF65-F5344CB8AC3E}">
        <p14:creationId xmlns:p14="http://schemas.microsoft.com/office/powerpoint/2010/main" val="4066572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82459" y="263526"/>
            <a:ext cx="749141" cy="5832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263526"/>
            <a:ext cx="7950200"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D13648F8-895F-45CC-9376-509BFDEF4582}"/>
              </a:ext>
            </a:extLst>
          </p:cNvPr>
          <p:cNvSpPr>
            <a:spLocks noGrp="1" noChangeArrowheads="1"/>
          </p:cNvSpPr>
          <p:nvPr>
            <p:ph type="sldNum" sz="quarter" idx="10"/>
          </p:nvPr>
        </p:nvSpPr>
        <p:spPr>
          <a:ln/>
        </p:spPr>
        <p:txBody>
          <a:bodyPr/>
          <a:lstStyle>
            <a:lvl1pPr>
              <a:defRPr/>
            </a:lvl1pPr>
          </a:lstStyle>
          <a:p>
            <a:r>
              <a:rPr lang="en-US" altLang="en-US"/>
              <a:t>7–</a:t>
            </a:r>
            <a:fld id="{5EF996CE-26FC-4A9D-9F52-A81A892F3F09}" type="slidenum">
              <a:rPr lang="en-US" altLang="en-US"/>
              <a:pPr/>
              <a:t>‹#›</a:t>
            </a:fld>
            <a:endParaRPr lang="en-US" altLang="en-US"/>
          </a:p>
        </p:txBody>
      </p:sp>
    </p:spTree>
    <p:extLst>
      <p:ext uri="{BB962C8B-B14F-4D97-AF65-F5344CB8AC3E}">
        <p14:creationId xmlns:p14="http://schemas.microsoft.com/office/powerpoint/2010/main" val="2647035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11/19/2021</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40592343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11/19/2021</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600478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11/19/2021</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21593422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11/19/2021</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12615528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11/19/2021</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28092453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11/19/2021</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41131144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11/19/2021</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1403900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11/19/2021</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3293184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11/19/2021</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2350351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11/19/2021</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8722086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11/19/2021</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4266721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97501865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739096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35713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952250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756226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1393939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1486683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273688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91027579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669035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11/19/2021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79146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301CD-4D77-45A6-A913-6795C57FBACB}" type="datetime1">
              <a:rPr lang="en-US" smtClean="0"/>
              <a:t>11/19/2021</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988A1056-9959-4254-90B6-0AECFF18CFF5}"/>
              </a:ext>
            </a:extLst>
          </p:cNvPr>
          <p:cNvSpPr>
            <a:spLocks noGrp="1" noChangeArrowheads="1"/>
          </p:cNvSpPr>
          <p:nvPr>
            <p:ph type="title"/>
          </p:nvPr>
        </p:nvSpPr>
        <p:spPr bwMode="blackWhite">
          <a:xfrm>
            <a:off x="660400" y="263526"/>
            <a:ext cx="10871200" cy="851297"/>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lvl="0"/>
            <a:endParaRPr lang="en-US"/>
          </a:p>
        </p:txBody>
      </p:sp>
      <p:sp>
        <p:nvSpPr>
          <p:cNvPr id="43013" name="Rectangle 5">
            <a:extLst>
              <a:ext uri="{FF2B5EF4-FFF2-40B4-BE49-F238E27FC236}">
                <a16:creationId xmlns:a16="http://schemas.microsoft.com/office/drawing/2014/main" id="{F282EBCD-E30E-4043-99B8-7F37ACF70335}"/>
              </a:ext>
            </a:extLst>
          </p:cNvPr>
          <p:cNvSpPr>
            <a:spLocks noGrp="1" noChangeArrowheads="1"/>
          </p:cNvSpPr>
          <p:nvPr>
            <p:ph type="body" idx="1"/>
          </p:nvPr>
        </p:nvSpPr>
        <p:spPr bwMode="auto">
          <a:xfrm>
            <a:off x="711200" y="12192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17" name="Rectangle 9">
            <a:extLst>
              <a:ext uri="{FF2B5EF4-FFF2-40B4-BE49-F238E27FC236}">
                <a16:creationId xmlns:a16="http://schemas.microsoft.com/office/drawing/2014/main" id="{6D6EDFED-9E5E-4B18-9497-EE9C73656FCD}"/>
              </a:ext>
            </a:extLst>
          </p:cNvPr>
          <p:cNvSpPr>
            <a:spLocks noGrp="1" noChangeArrowheads="1"/>
          </p:cNvSpPr>
          <p:nvPr>
            <p:ph type="sldNum" sz="quarter" idx="4"/>
          </p:nvPr>
        </p:nvSpPr>
        <p:spPr bwMode="auto">
          <a:xfrm>
            <a:off x="9021234" y="6553200"/>
            <a:ext cx="2823633" cy="152400"/>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lvl1pPr algn="r">
              <a:defRPr>
                <a:latin typeface="Times New Roman" panose="02020603050405020304" pitchFamily="18" charset="0"/>
                <a:cs typeface="Times New Roman" panose="02020603050405020304" pitchFamily="18" charset="0"/>
              </a:defRPr>
            </a:lvl1pPr>
          </a:lstStyle>
          <a:p>
            <a:r>
              <a:rPr lang="en-US" altLang="en-US"/>
              <a:t>7–</a:t>
            </a:r>
            <a:fld id="{D01F1CFA-27FF-4070-AB40-61C35A17E8BF}" type="slidenum">
              <a:rPr lang="en-US" altLang="en-US"/>
              <a:pPr/>
              <a:t>‹#›</a:t>
            </a:fld>
            <a:endParaRPr lang="en-US" altLang="en-US"/>
          </a:p>
        </p:txBody>
      </p:sp>
    </p:spTree>
    <p:extLst>
      <p:ext uri="{BB962C8B-B14F-4D97-AF65-F5344CB8AC3E}">
        <p14:creationId xmlns:p14="http://schemas.microsoft.com/office/powerpoint/2010/main" val="42363356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ox(out)">
                                      <p:cBhvr>
                                        <p:cTn id="7" dur="500"/>
                                        <p:tgtEl>
                                          <p:spTgt spid="430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0" end="0"/>
                                            </p:txEl>
                                          </p:spTgt>
                                        </p:tgtEl>
                                        <p:attrNameLst>
                                          <p:attrName>style.visibility</p:attrName>
                                        </p:attrNameLst>
                                      </p:cBhvr>
                                      <p:to>
                                        <p:strVal val="visible"/>
                                      </p:to>
                                    </p:set>
                                    <p:animEffect transition="in" filter="wipe(left)">
                                      <p:cBhvr>
                                        <p:cTn id="12" dur="1000"/>
                                        <p:tgtEl>
                                          <p:spTgt spid="43013">
                                            <p:txEl>
                                              <p:pRg st="0" end="0"/>
                                            </p:txEl>
                                          </p:spTgt>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3013">
                                            <p:txEl>
                                              <p:pRg st="1" end="1"/>
                                            </p:txEl>
                                          </p:spTgt>
                                        </p:tgtEl>
                                        <p:attrNameLst>
                                          <p:attrName>style.visibility</p:attrName>
                                        </p:attrNameLst>
                                      </p:cBhvr>
                                      <p:to>
                                        <p:strVal val="visible"/>
                                      </p:to>
                                    </p:set>
                                    <p:animEffect transition="in" filter="wipe(left)">
                                      <p:cBhvr>
                                        <p:cTn id="16" dur="1000"/>
                                        <p:tgtEl>
                                          <p:spTgt spid="43013">
                                            <p:txEl>
                                              <p:pRg st="1" end="1"/>
                                            </p:txEl>
                                          </p:spTgt>
                                        </p:tgtEl>
                                      </p:cBhvr>
                                    </p:animEffect>
                                  </p:childTnLst>
                                </p:cTn>
                              </p:par>
                            </p:childTnLst>
                          </p:cTn>
                        </p:par>
                        <p:par>
                          <p:cTn id="17" fill="hold" nodeType="afterGroup">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43013">
                                            <p:txEl>
                                              <p:pRg st="2" end="2"/>
                                            </p:txEl>
                                          </p:spTgt>
                                        </p:tgtEl>
                                        <p:attrNameLst>
                                          <p:attrName>style.visibility</p:attrName>
                                        </p:attrNameLst>
                                      </p:cBhvr>
                                      <p:to>
                                        <p:strVal val="visible"/>
                                      </p:to>
                                    </p:set>
                                    <p:animEffect transition="in" filter="wipe(left)">
                                      <p:cBhvr>
                                        <p:cTn id="20" dur="1000"/>
                                        <p:tgtEl>
                                          <p:spTgt spid="43013">
                                            <p:txEl>
                                              <p:pRg st="2" end="2"/>
                                            </p:txEl>
                                          </p:spTgt>
                                        </p:tgtEl>
                                      </p:cBhvr>
                                    </p:animEffect>
                                  </p:childTnLst>
                                </p:cTn>
                              </p:par>
                            </p:childTnLst>
                          </p:cTn>
                        </p:par>
                        <p:par>
                          <p:cTn id="21" fill="hold" nodeType="afterGroup">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43013">
                                            <p:txEl>
                                              <p:pRg st="3" end="3"/>
                                            </p:txEl>
                                          </p:spTgt>
                                        </p:tgtEl>
                                        <p:attrNameLst>
                                          <p:attrName>style.visibility</p:attrName>
                                        </p:attrNameLst>
                                      </p:cBhvr>
                                      <p:to>
                                        <p:strVal val="visible"/>
                                      </p:to>
                                    </p:set>
                                    <p:animEffect transition="in" filter="wipe(left)">
                                      <p:cBhvr>
                                        <p:cTn id="24" dur="1000"/>
                                        <p:tgtEl>
                                          <p:spTgt spid="43013">
                                            <p:txEl>
                                              <p:pRg st="3" end="3"/>
                                            </p:txEl>
                                          </p:spTgt>
                                        </p:tgtEl>
                                      </p:cBhvr>
                                    </p:animEffect>
                                  </p:childTnLst>
                                </p:cTn>
                              </p:par>
                            </p:childTnLst>
                          </p:cTn>
                        </p:par>
                        <p:par>
                          <p:cTn id="25" fill="hold" nodeType="afterGroup">
                            <p:stCondLst>
                              <p:cond delay="4000"/>
                            </p:stCondLst>
                            <p:childTnLst>
                              <p:par>
                                <p:cTn id="26" presetID="22" presetClass="entr" presetSubtype="8" fill="hold" grpId="0" nodeType="afterEffect">
                                  <p:stCondLst>
                                    <p:cond delay="0"/>
                                  </p:stCondLst>
                                  <p:childTnLst>
                                    <p:set>
                                      <p:cBhvr>
                                        <p:cTn id="27" dur="1" fill="hold">
                                          <p:stCondLst>
                                            <p:cond delay="0"/>
                                          </p:stCondLst>
                                        </p:cTn>
                                        <p:tgtEl>
                                          <p:spTgt spid="43013">
                                            <p:txEl>
                                              <p:pRg st="4" end="4"/>
                                            </p:txEl>
                                          </p:spTgt>
                                        </p:tgtEl>
                                        <p:attrNameLst>
                                          <p:attrName>style.visibility</p:attrName>
                                        </p:attrNameLst>
                                      </p:cBhvr>
                                      <p:to>
                                        <p:strVal val="visible"/>
                                      </p:to>
                                    </p:set>
                                    <p:animEffect transition="in" filter="wipe(left)">
                                      <p:cBhvr>
                                        <p:cTn id="28" dur="10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autoUpdateAnimBg="0"/>
      <p:bldP spid="43013" grpId="0" build="p" autoUpdateAnimBg="0">
        <p:tmplLst>
          <p:tmpl lvl="1">
            <p:tnLst>
              <p:par>
                <p:cTn presetID="22" presetClass="entr" presetSubtype="8" fill="hold" nodeType="click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2">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3">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4">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5">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Lst>
      </p:bldP>
    </p:bldLst>
  </p:timing>
  <p:hf sldNum="0" hdr="0" ftr="0" dt="0"/>
  <p:txStyles>
    <p:titleStyle>
      <a:lvl1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9pPr>
    </p:titleStyle>
    <p:body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11/19/2021</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36972512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11/19/2021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5454338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www.wrike.com/project-management-guide/faq/what-is-work-breakdown-structure-in-project-management/" TargetMode="External"/><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20.emf"/></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emf"/></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33.emf"/></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6.emf"/></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38.emf"/></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5110454"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r>
              <a:rPr lang="en-US" sz="2900" dirty="0">
                <a:solidFill>
                  <a:prstClr val="white"/>
                </a:solidFill>
                <a:latin typeface="Times New Roman" panose="02020603050405020304" pitchFamily="18" charset="0"/>
                <a:cs typeface="Times New Roman" panose="02020603050405020304" pitchFamily="18" charset="0"/>
              </a:rPr>
              <a:t>Estimating project times and costs</a:t>
            </a:r>
            <a:br>
              <a:rPr lang="en-US" sz="2800" dirty="0">
                <a:solidFill>
                  <a:prstClr val="white"/>
                </a:solidFill>
                <a:latin typeface="Times New Roman" panose="02020603050405020304" pitchFamily="18" charset="0"/>
                <a:cs typeface="Times New Roman" panose="02020603050405020304" pitchFamily="18" charset="0"/>
              </a:rPr>
            </a:br>
            <a:r>
              <a:rPr lang="en-US" sz="2800" dirty="0">
                <a:solidFill>
                  <a:prstClr val="white"/>
                </a:solidFill>
                <a:latin typeface="Times New Roman" panose="02020603050405020304" pitchFamily="18" charset="0"/>
                <a:cs typeface="Times New Roman" panose="02020603050405020304" pitchFamily="18" charset="0"/>
              </a:rPr>
              <a:t>Lecture 10</a:t>
            </a:r>
            <a:br>
              <a:rPr lang="ar-EG" sz="2800" dirty="0">
                <a:solidFill>
                  <a:prstClr val="white"/>
                </a:solidFill>
                <a:latin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Chapter 9</a:t>
            </a:r>
            <a:br>
              <a:rPr lang="en-US" sz="2400" dirty="0">
                <a:solidFill>
                  <a:schemeClr val="bg1"/>
                </a:solidFill>
                <a:latin typeface="Times New Roman" panose="02020603050405020304" pitchFamily="18" charset="0"/>
                <a:cs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Presented by/ Dr. Walaa Mohamed</a:t>
            </a:r>
            <a:br>
              <a:rPr lang="en-US" sz="2200" dirty="0">
                <a:solidFill>
                  <a:schemeClr val="bg1"/>
                </a:solidFill>
                <a:latin typeface="+mn-lt"/>
              </a:rPr>
            </a:br>
            <a:br>
              <a:rPr lang="en-US" sz="1800" dirty="0">
                <a:solidFill>
                  <a:schemeClr val="bg1"/>
                </a:solidFill>
                <a:latin typeface="+mn-lt"/>
              </a:rPr>
            </a:br>
            <a:endParaRPr lang="en-US" sz="1800" dirty="0">
              <a:solidFill>
                <a:schemeClr val="bg1"/>
              </a:solidFill>
              <a:latin typeface="+mn-lt"/>
            </a:endParaRP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5"/>
            <a:ext cx="5110454"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4" name="Picture 3">
            <a:extLst>
              <a:ext uri="{FF2B5EF4-FFF2-40B4-BE49-F238E27FC236}">
                <a16:creationId xmlns:a16="http://schemas.microsoft.com/office/drawing/2014/main" id="{0B38C666-1507-4665-A31C-5DC638A0EE03}"/>
              </a:ext>
            </a:extLst>
          </p:cNvPr>
          <p:cNvPicPr>
            <a:picLocks noChangeAspect="1"/>
          </p:cNvPicPr>
          <p:nvPr/>
        </p:nvPicPr>
        <p:blipFill>
          <a:blip r:embed="rId4"/>
          <a:stretch>
            <a:fillRect/>
          </a:stretch>
        </p:blipFill>
        <p:spPr>
          <a:xfrm>
            <a:off x="2656444" y="2319432"/>
            <a:ext cx="1976438" cy="110956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79575" y="120626"/>
            <a:ext cx="5130795" cy="1461778"/>
          </a:xfrm>
        </p:spPr>
        <p:txBody>
          <a:bodyPr>
            <a:normAutofit/>
          </a:bodyPr>
          <a:lstStyle/>
          <a:p>
            <a:r>
              <a:rPr lang="en-GB" altLang="en-US" sz="4000" b="1" dirty="0">
                <a:solidFill>
                  <a:schemeClr val="accent1">
                    <a:lumMod val="75000"/>
                  </a:schemeClr>
                </a:solidFill>
                <a:latin typeface="+mn-lt"/>
                <a:cs typeface="Times New Roman" panose="02020603050405020304" pitchFamily="18" charset="0"/>
              </a:rPr>
              <a:t>Learning Outcomes</a:t>
            </a:r>
            <a:endParaRPr lang="en-US" sz="4000" b="1" dirty="0">
              <a:solidFill>
                <a:schemeClr val="accent1">
                  <a:lumMod val="75000"/>
                </a:schemeClr>
              </a:solidFill>
              <a:latin typeface="+mn-lt"/>
              <a:cs typeface="Times New Roman" panose="02020603050405020304" pitchFamily="18" charset="0"/>
            </a:endParaRPr>
          </a:p>
        </p:txBody>
      </p:sp>
      <p:sp>
        <p:nvSpPr>
          <p:cNvPr id="3" name="Content Placeholder 2"/>
          <p:cNvSpPr>
            <a:spLocks noGrp="1"/>
          </p:cNvSpPr>
          <p:nvPr>
            <p:ph idx="1"/>
          </p:nvPr>
        </p:nvSpPr>
        <p:spPr>
          <a:xfrm>
            <a:off x="0" y="1582404"/>
            <a:ext cx="6096000" cy="5396222"/>
          </a:xfrm>
        </p:spPr>
        <p:txBody>
          <a:bodyPr>
            <a:normAutofit/>
          </a:bodyPr>
          <a:lstStyle/>
          <a:p>
            <a:pPr marL="78105" marR="61595">
              <a:lnSpc>
                <a:spcPct val="200000"/>
              </a:lnSpc>
              <a:spcBef>
                <a:spcPts val="320"/>
              </a:spcBef>
              <a:spcAft>
                <a:spcPts val="0"/>
              </a:spcAft>
            </a:pP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Factors</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Influencing</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the</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Quality</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of</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Estimates.</a:t>
            </a:r>
          </a:p>
          <a:p>
            <a:pPr marL="78105" marR="61595">
              <a:lnSpc>
                <a:spcPct val="200000"/>
              </a:lnSpc>
              <a:spcBef>
                <a:spcPts val="320"/>
              </a:spcBef>
              <a:spcAft>
                <a:spcPts val="0"/>
              </a:spcAft>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Guidelines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4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Resources.</a:t>
            </a:r>
          </a:p>
          <a:p>
            <a:pPr marL="78105" marR="61595">
              <a:lnSpc>
                <a:spcPct val="200000"/>
              </a:lnSpc>
              <a:spcBef>
                <a:spcPts val="320"/>
              </a:spcBef>
              <a:spcAft>
                <a:spcPts val="0"/>
              </a:spcAft>
            </a:pPr>
            <a:r>
              <a:rPr lang="en-US" sz="2000" spc="-2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Top-Down</a:t>
            </a:r>
            <a:r>
              <a:rPr lang="en-US" sz="2000" spc="-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versus</a:t>
            </a:r>
            <a:r>
              <a:rPr lang="en-US" sz="2000" spc="-3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Bottom-Up</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a:lnSpc>
                <a:spcPct val="200000"/>
              </a:lnSpc>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Methods</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8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Project</a:t>
            </a:r>
            <a:r>
              <a:rPr lang="en-US" sz="2000" spc="-7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25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endParaRPr lang="en-US" sz="2000" dirty="0"/>
          </a:p>
        </p:txBody>
      </p:sp>
      <p:sp>
        <p:nvSpPr>
          <p:cNvPr id="92" name="Freeform: Shape 9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0" name="Graphic 79" descr="Teacher">
            <a:extLst>
              <a:ext uri="{FF2B5EF4-FFF2-40B4-BE49-F238E27FC236}">
                <a16:creationId xmlns:a16="http://schemas.microsoft.com/office/drawing/2014/main" id="{9D332945-3B47-4780-B332-447AF0E33EB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5330" y="2047413"/>
            <a:ext cx="3217333" cy="3217333"/>
          </a:xfrm>
          <a:prstGeom prst="rect">
            <a:avLst/>
          </a:prstGeom>
        </p:spPr>
      </p:pic>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5"/>
          <a:stretch>
            <a:fillRect/>
          </a:stretch>
        </p:blipFill>
        <p:spPr>
          <a:xfrm>
            <a:off x="11058046" y="0"/>
            <a:ext cx="1133954" cy="1012024"/>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78BA5F19-D5E1-4ECC-BEC2-DF7AEDFD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50CC88A9-A661-4C48-866E-8734E511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1269336" cy="2008639"/>
          </a:xfrm>
          <a:custGeom>
            <a:avLst/>
            <a:gdLst>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174645 w 11269336"/>
              <a:gd name="connsiteY140" fmla="*/ 2088358 h 2323145"/>
              <a:gd name="connsiteX141" fmla="*/ 5092476 w 11269336"/>
              <a:gd name="connsiteY141" fmla="*/ 2100737 h 2323145"/>
              <a:gd name="connsiteX142" fmla="*/ 5060738 w 11269336"/>
              <a:gd name="connsiteY142" fmla="*/ 2083274 h 2323145"/>
              <a:gd name="connsiteX143" fmla="*/ 4860988 w 11269336"/>
              <a:gd name="connsiteY143" fmla="*/ 2135698 h 2323145"/>
              <a:gd name="connsiteX144" fmla="*/ 4807902 w 11269336"/>
              <a:gd name="connsiteY144" fmla="*/ 2138894 h 2323145"/>
              <a:gd name="connsiteX145" fmla="*/ 4765388 w 11269336"/>
              <a:gd name="connsiteY145" fmla="*/ 2162525 h 2323145"/>
              <a:gd name="connsiteX146" fmla="*/ 4745033 w 11269336"/>
              <a:gd name="connsiteY146" fmla="*/ 2158859 h 2323145"/>
              <a:gd name="connsiteX147" fmla="*/ 4741475 w 11269336"/>
              <a:gd name="connsiteY147" fmla="*/ 2157998 h 2323145"/>
              <a:gd name="connsiteX148" fmla="*/ 4728247 w 11269336"/>
              <a:gd name="connsiteY148" fmla="*/ 2159526 h 2323145"/>
              <a:gd name="connsiteX149" fmla="*/ 4723263 w 11269336"/>
              <a:gd name="connsiteY149" fmla="*/ 2153742 h 2323145"/>
              <a:gd name="connsiteX150" fmla="*/ 4702453 w 11269336"/>
              <a:gd name="connsiteY150" fmla="*/ 2151586 h 2323145"/>
              <a:gd name="connsiteX151" fmla="*/ 4678455 w 11269336"/>
              <a:gd name="connsiteY151" fmla="*/ 2156131 h 2323145"/>
              <a:gd name="connsiteX152" fmla="*/ 4593061 w 11269336"/>
              <a:gd name="connsiteY152" fmla="*/ 2171597 h 2323145"/>
              <a:gd name="connsiteX153" fmla="*/ 4579902 w 11269336"/>
              <a:gd name="connsiteY153" fmla="*/ 2177927 h 2323145"/>
              <a:gd name="connsiteX154" fmla="*/ 4533444 w 11269336"/>
              <a:gd name="connsiteY154" fmla="*/ 2181200 h 2323145"/>
              <a:gd name="connsiteX155" fmla="*/ 4492832 w 11269336"/>
              <a:gd name="connsiteY155" fmla="*/ 2188033 h 2323145"/>
              <a:gd name="connsiteX156" fmla="*/ 4467257 w 11269336"/>
              <a:gd name="connsiteY156" fmla="*/ 2196121 h 2323145"/>
              <a:gd name="connsiteX157" fmla="*/ 4459937 w 11269336"/>
              <a:gd name="connsiteY157" fmla="*/ 2195182 h 2323145"/>
              <a:gd name="connsiteX158" fmla="*/ 4433312 w 11269336"/>
              <a:gd name="connsiteY158" fmla="*/ 2199004 h 2323145"/>
              <a:gd name="connsiteX159" fmla="*/ 4420601 w 11269336"/>
              <a:gd name="connsiteY159" fmla="*/ 2205158 h 2323145"/>
              <a:gd name="connsiteX160" fmla="*/ 4405765 w 11269336"/>
              <a:gd name="connsiteY160" fmla="*/ 2199902 h 2323145"/>
              <a:gd name="connsiteX161" fmla="*/ 4401354 w 11269336"/>
              <a:gd name="connsiteY161" fmla="*/ 2194745 h 2323145"/>
              <a:gd name="connsiteX162" fmla="*/ 4383151 w 11269336"/>
              <a:gd name="connsiteY162" fmla="*/ 2201140 h 2323145"/>
              <a:gd name="connsiteX163" fmla="*/ 4366646 w 11269336"/>
              <a:gd name="connsiteY163" fmla="*/ 2198564 h 2323145"/>
              <a:gd name="connsiteX164" fmla="*/ 4354009 w 11269336"/>
              <a:gd name="connsiteY164" fmla="*/ 2204984 h 2323145"/>
              <a:gd name="connsiteX165" fmla="*/ 4348284 w 11269336"/>
              <a:gd name="connsiteY165" fmla="*/ 2205270 h 2323145"/>
              <a:gd name="connsiteX166" fmla="*/ 4333906 w 11269336"/>
              <a:gd name="connsiteY166" fmla="*/ 2205251 h 2323145"/>
              <a:gd name="connsiteX167" fmla="*/ 4308819 w 11269336"/>
              <a:gd name="connsiteY167" fmla="*/ 2203822 h 2323145"/>
              <a:gd name="connsiteX168" fmla="*/ 4301210 w 11269336"/>
              <a:gd name="connsiteY168" fmla="*/ 2204456 h 2323145"/>
              <a:gd name="connsiteX169" fmla="*/ 4283095 w 11269336"/>
              <a:gd name="connsiteY169" fmla="*/ 2198177 h 2323145"/>
              <a:gd name="connsiteX170" fmla="*/ 4250119 w 11269336"/>
              <a:gd name="connsiteY170" fmla="*/ 2196342 h 2323145"/>
              <a:gd name="connsiteX171" fmla="*/ 4189203 w 11269336"/>
              <a:gd name="connsiteY171" fmla="*/ 2178994 h 2323145"/>
              <a:gd name="connsiteX172" fmla="*/ 4154035 w 11269336"/>
              <a:gd name="connsiteY172" fmla="*/ 2171950 h 2323145"/>
              <a:gd name="connsiteX173" fmla="*/ 4129569 w 11269336"/>
              <a:gd name="connsiteY173" fmla="*/ 2163850 h 2323145"/>
              <a:gd name="connsiteX174" fmla="*/ 4061250 w 11269336"/>
              <a:gd name="connsiteY174" fmla="*/ 2159236 h 2323145"/>
              <a:gd name="connsiteX175" fmla="*/ 3945480 w 11269336"/>
              <a:gd name="connsiteY175" fmla="*/ 2158279 h 2323145"/>
              <a:gd name="connsiteX176" fmla="*/ 3921468 w 11269336"/>
              <a:gd name="connsiteY176" fmla="*/ 2156588 h 2323145"/>
              <a:gd name="connsiteX177" fmla="*/ 3903348 w 11269336"/>
              <a:gd name="connsiteY177" fmla="*/ 2149220 h 2323145"/>
              <a:gd name="connsiteX178" fmla="*/ 3901342 w 11269336"/>
              <a:gd name="connsiteY178" fmla="*/ 2142355 h 2323145"/>
              <a:gd name="connsiteX179" fmla="*/ 3888539 w 11269336"/>
              <a:gd name="connsiteY179" fmla="*/ 2140476 h 2323145"/>
              <a:gd name="connsiteX180" fmla="*/ 3885662 w 11269336"/>
              <a:gd name="connsiteY180" fmla="*/ 2138740 h 2323145"/>
              <a:gd name="connsiteX181" fmla="*/ 3868627 w 11269336"/>
              <a:gd name="connsiteY181" fmla="*/ 2130023 h 2323145"/>
              <a:gd name="connsiteX182" fmla="*/ 3819177 w 11269336"/>
              <a:gd name="connsiteY182" fmla="*/ 2142111 h 2323145"/>
              <a:gd name="connsiteX183" fmla="*/ 3769100 w 11269336"/>
              <a:gd name="connsiteY183" fmla="*/ 2131731 h 2323145"/>
              <a:gd name="connsiteX184" fmla="*/ 3562752 w 11269336"/>
              <a:gd name="connsiteY184" fmla="*/ 2131785 h 2323145"/>
              <a:gd name="connsiteX185" fmla="*/ 3541402 w 11269336"/>
              <a:gd name="connsiteY185" fmla="*/ 2106821 h 2323145"/>
              <a:gd name="connsiteX186" fmla="*/ 3460591 w 11269336"/>
              <a:gd name="connsiteY186" fmla="*/ 2097951 h 2323145"/>
              <a:gd name="connsiteX187" fmla="*/ 3320348 w 11269336"/>
              <a:gd name="connsiteY187" fmla="*/ 2130191 h 2323145"/>
              <a:gd name="connsiteX188" fmla="*/ 3170922 w 11269336"/>
              <a:gd name="connsiteY188" fmla="*/ 2115957 h 2323145"/>
              <a:gd name="connsiteX189" fmla="*/ 3156256 w 11269336"/>
              <a:gd name="connsiteY189" fmla="*/ 2124773 h 2323145"/>
              <a:gd name="connsiteX190" fmla="*/ 3140298 w 11269336"/>
              <a:gd name="connsiteY190" fmla="*/ 2129182 h 2323145"/>
              <a:gd name="connsiteX191" fmla="*/ 3138514 w 11269336"/>
              <a:gd name="connsiteY191" fmla="*/ 2128069 h 2323145"/>
              <a:gd name="connsiteX192" fmla="*/ 3120467 w 11269336"/>
              <a:gd name="connsiteY192" fmla="*/ 2128281 h 2323145"/>
              <a:gd name="connsiteX193" fmla="*/ 3116175 w 11269336"/>
              <a:gd name="connsiteY193" fmla="*/ 2131633 h 2323145"/>
              <a:gd name="connsiteX194" fmla="*/ 3103685 w 11269336"/>
              <a:gd name="connsiteY194" fmla="*/ 2132814 h 2323145"/>
              <a:gd name="connsiteX195" fmla="*/ 3078794 w 11269336"/>
              <a:gd name="connsiteY195" fmla="*/ 2137935 h 2323145"/>
              <a:gd name="connsiteX196" fmla="*/ 3074407 w 11269336"/>
              <a:gd name="connsiteY196" fmla="*/ 2136274 h 2323145"/>
              <a:gd name="connsiteX197" fmla="*/ 3037285 w 11269336"/>
              <a:gd name="connsiteY197" fmla="*/ 2139919 h 2323145"/>
              <a:gd name="connsiteX198" fmla="*/ 3036901 w 11269336"/>
              <a:gd name="connsiteY198" fmla="*/ 2138726 h 2323145"/>
              <a:gd name="connsiteX199" fmla="*/ 3026996 w 11269336"/>
              <a:gd name="connsiteY199" fmla="*/ 2134322 h 2323145"/>
              <a:gd name="connsiteX200" fmla="*/ 3007772 w 11269336"/>
              <a:gd name="connsiteY200" fmla="*/ 2128742 h 2323145"/>
              <a:gd name="connsiteX201" fmla="*/ 2965030 w 11269336"/>
              <a:gd name="connsiteY201" fmla="*/ 2100494 h 2323145"/>
              <a:gd name="connsiteX202" fmla="*/ 2926342 w 11269336"/>
              <a:gd name="connsiteY202" fmla="*/ 2104155 h 2323145"/>
              <a:gd name="connsiteX203" fmla="*/ 2918608 w 11269336"/>
              <a:gd name="connsiteY203" fmla="*/ 2104215 h 2323145"/>
              <a:gd name="connsiteX204" fmla="*/ 2918475 w 11269336"/>
              <a:gd name="connsiteY204" fmla="*/ 2103937 h 2323145"/>
              <a:gd name="connsiteX205" fmla="*/ 2910360 w 11269336"/>
              <a:gd name="connsiteY205" fmla="*/ 2103444 h 2323145"/>
              <a:gd name="connsiteX206" fmla="*/ 2904507 w 11269336"/>
              <a:gd name="connsiteY206" fmla="*/ 2104326 h 2323145"/>
              <a:gd name="connsiteX207" fmla="*/ 2889503 w 11269336"/>
              <a:gd name="connsiteY207" fmla="*/ 2104443 h 2323145"/>
              <a:gd name="connsiteX208" fmla="*/ 2884480 w 11269336"/>
              <a:gd name="connsiteY208" fmla="*/ 2102626 h 2323145"/>
              <a:gd name="connsiteX209" fmla="*/ 2882689 w 11269336"/>
              <a:gd name="connsiteY209" fmla="*/ 2099228 h 2323145"/>
              <a:gd name="connsiteX210" fmla="*/ 2881291 w 11269336"/>
              <a:gd name="connsiteY210" fmla="*/ 2099618 h 2323145"/>
              <a:gd name="connsiteX211" fmla="*/ 2853979 w 11269336"/>
              <a:gd name="connsiteY211" fmla="*/ 2090388 h 2323145"/>
              <a:gd name="connsiteX212" fmla="*/ 2791790 w 11269336"/>
              <a:gd name="connsiteY212" fmla="*/ 2080332 h 2323145"/>
              <a:gd name="connsiteX213" fmla="*/ 2755844 w 11269336"/>
              <a:gd name="connsiteY213" fmla="*/ 2078874 h 2323145"/>
              <a:gd name="connsiteX214" fmla="*/ 2657742 w 11269336"/>
              <a:gd name="connsiteY214" fmla="*/ 2070179 h 2323145"/>
              <a:gd name="connsiteX215" fmla="*/ 2559549 w 11269336"/>
              <a:gd name="connsiteY215" fmla="*/ 2057873 h 2323145"/>
              <a:gd name="connsiteX216" fmla="*/ 2512054 w 11269336"/>
              <a:gd name="connsiteY216" fmla="*/ 2031671 h 2323145"/>
              <a:gd name="connsiteX217" fmla="*/ 2506437 w 11269336"/>
              <a:gd name="connsiteY217" fmla="*/ 2030918 h 2323145"/>
              <a:gd name="connsiteX218" fmla="*/ 2491752 w 11269336"/>
              <a:gd name="connsiteY218" fmla="*/ 2033906 h 2323145"/>
              <a:gd name="connsiteX219" fmla="*/ 2486338 w 11269336"/>
              <a:gd name="connsiteY219" fmla="*/ 2035862 h 2323145"/>
              <a:gd name="connsiteX220" fmla="*/ 2478186 w 11269336"/>
              <a:gd name="connsiteY220" fmla="*/ 2036953 h 2323145"/>
              <a:gd name="connsiteX221" fmla="*/ 2477950 w 11269336"/>
              <a:gd name="connsiteY221" fmla="*/ 2036715 h 2323145"/>
              <a:gd name="connsiteX222" fmla="*/ 2470381 w 11269336"/>
              <a:gd name="connsiteY222" fmla="*/ 2038256 h 2323145"/>
              <a:gd name="connsiteX223" fmla="*/ 2433781 w 11269336"/>
              <a:gd name="connsiteY223" fmla="*/ 2049140 h 2323145"/>
              <a:gd name="connsiteX224" fmla="*/ 2381172 w 11269336"/>
              <a:gd name="connsiteY224" fmla="*/ 2030645 h 2323145"/>
              <a:gd name="connsiteX225" fmla="*/ 2360198 w 11269336"/>
              <a:gd name="connsiteY225" fmla="*/ 2029059 h 2323145"/>
              <a:gd name="connsiteX226" fmla="*/ 2348815 w 11269336"/>
              <a:gd name="connsiteY226" fmla="*/ 2026798 h 2323145"/>
              <a:gd name="connsiteX227" fmla="*/ 2347988 w 11269336"/>
              <a:gd name="connsiteY227" fmla="*/ 2025745 h 2323145"/>
              <a:gd name="connsiteX228" fmla="*/ 2312920 w 11269336"/>
              <a:gd name="connsiteY228" fmla="*/ 2036311 h 2323145"/>
              <a:gd name="connsiteX229" fmla="*/ 2307986 w 11269336"/>
              <a:gd name="connsiteY229" fmla="*/ 2035583 h 2323145"/>
              <a:gd name="connsiteX230" fmla="*/ 2285481 w 11269336"/>
              <a:gd name="connsiteY230" fmla="*/ 2045197 h 2323145"/>
              <a:gd name="connsiteX231" fmla="*/ 2273666 w 11269336"/>
              <a:gd name="connsiteY231" fmla="*/ 2048710 h 2323145"/>
              <a:gd name="connsiteX232" fmla="*/ 2270719 w 11269336"/>
              <a:gd name="connsiteY232" fmla="*/ 2052702 h 2323145"/>
              <a:gd name="connsiteX233" fmla="*/ 2253080 w 11269336"/>
              <a:gd name="connsiteY233" fmla="*/ 2056363 h 2323145"/>
              <a:gd name="connsiteX234" fmla="*/ 2250906 w 11269336"/>
              <a:gd name="connsiteY234" fmla="*/ 2055654 h 2323145"/>
              <a:gd name="connsiteX235" fmla="*/ 2236905 w 11269336"/>
              <a:gd name="connsiteY235" fmla="*/ 2062882 h 2323145"/>
              <a:gd name="connsiteX236" fmla="*/ 2225830 w 11269336"/>
              <a:gd name="connsiteY236" fmla="*/ 2074027 h 2323145"/>
              <a:gd name="connsiteX237" fmla="*/ 2073776 w 11269336"/>
              <a:gd name="connsiteY237" fmla="*/ 2089244 h 2323145"/>
              <a:gd name="connsiteX238" fmla="*/ 1948256 w 11269336"/>
              <a:gd name="connsiteY238" fmla="*/ 2146616 h 2323145"/>
              <a:gd name="connsiteX239" fmla="*/ 1865582 w 11269336"/>
              <a:gd name="connsiteY239" fmla="*/ 2153738 h 2323145"/>
              <a:gd name="connsiteX240" fmla="*/ 1835210 w 11269336"/>
              <a:gd name="connsiteY240" fmla="*/ 2134244 h 2323145"/>
              <a:gd name="connsiteX241" fmla="*/ 1632661 w 11269336"/>
              <a:gd name="connsiteY241" fmla="*/ 2173882 h 2323145"/>
              <a:gd name="connsiteX242" fmla="*/ 1579590 w 11269336"/>
              <a:gd name="connsiteY242" fmla="*/ 2173680 h 2323145"/>
              <a:gd name="connsiteX243" fmla="*/ 1535601 w 11269336"/>
              <a:gd name="connsiteY243" fmla="*/ 2194590 h 2323145"/>
              <a:gd name="connsiteX244" fmla="*/ 1515594 w 11269336"/>
              <a:gd name="connsiteY244" fmla="*/ 2189622 h 2323145"/>
              <a:gd name="connsiteX245" fmla="*/ 1512113 w 11269336"/>
              <a:gd name="connsiteY245" fmla="*/ 2188534 h 2323145"/>
              <a:gd name="connsiteX246" fmla="*/ 1498838 w 11269336"/>
              <a:gd name="connsiteY246" fmla="*/ 2189213 h 2323145"/>
              <a:gd name="connsiteX247" fmla="*/ 1494279 w 11269336"/>
              <a:gd name="connsiteY247" fmla="*/ 2183112 h 2323145"/>
              <a:gd name="connsiteX248" fmla="*/ 1473714 w 11269336"/>
              <a:gd name="connsiteY248" fmla="*/ 2179625 h 2323145"/>
              <a:gd name="connsiteX249" fmla="*/ 1449503 w 11269336"/>
              <a:gd name="connsiteY249" fmla="*/ 2182633 h 2323145"/>
              <a:gd name="connsiteX250" fmla="*/ 1335495 w 11269336"/>
              <a:gd name="connsiteY250" fmla="*/ 2203940 h 2323145"/>
              <a:gd name="connsiteX251" fmla="*/ 1266687 w 11269336"/>
              <a:gd name="connsiteY251" fmla="*/ 2212688 h 2323145"/>
              <a:gd name="connsiteX252" fmla="*/ 1239614 w 11269336"/>
              <a:gd name="connsiteY252" fmla="*/ 2209727 h 2323145"/>
              <a:gd name="connsiteX253" fmla="*/ 1202436 w 11269336"/>
              <a:gd name="connsiteY253" fmla="*/ 2209817 h 2323145"/>
              <a:gd name="connsiteX254" fmla="*/ 1136097 w 11269336"/>
              <a:gd name="connsiteY254" fmla="*/ 2205112 h 2323145"/>
              <a:gd name="connsiteX255" fmla="*/ 1048229 w 11269336"/>
              <a:gd name="connsiteY255" fmla="*/ 2207249 h 2323145"/>
              <a:gd name="connsiteX256" fmla="*/ 988232 w 11269336"/>
              <a:gd name="connsiteY256" fmla="*/ 2235635 h 2323145"/>
              <a:gd name="connsiteX257" fmla="*/ 981959 w 11269336"/>
              <a:gd name="connsiteY257" fmla="*/ 2231607 h 2323145"/>
              <a:gd name="connsiteX258" fmla="*/ 938600 w 11269336"/>
              <a:gd name="connsiteY258" fmla="*/ 2238113 h 2323145"/>
              <a:gd name="connsiteX259" fmla="*/ 791788 w 11269336"/>
              <a:gd name="connsiteY259" fmla="*/ 2293224 h 2323145"/>
              <a:gd name="connsiteX260" fmla="*/ 706914 w 11269336"/>
              <a:gd name="connsiteY260" fmla="*/ 2305046 h 2323145"/>
              <a:gd name="connsiteX261" fmla="*/ 675971 w 11269336"/>
              <a:gd name="connsiteY261" fmla="*/ 2304030 h 2323145"/>
              <a:gd name="connsiteX262" fmla="*/ 624180 w 11269336"/>
              <a:gd name="connsiteY262" fmla="*/ 2302650 h 2323145"/>
              <a:gd name="connsiteX263" fmla="*/ 583453 w 11269336"/>
              <a:gd name="connsiteY263" fmla="*/ 2288788 h 2323145"/>
              <a:gd name="connsiteX264" fmla="*/ 540946 w 11269336"/>
              <a:gd name="connsiteY264" fmla="*/ 2292721 h 2323145"/>
              <a:gd name="connsiteX265" fmla="*/ 533680 w 11269336"/>
              <a:gd name="connsiteY265" fmla="*/ 2310233 h 2323145"/>
              <a:gd name="connsiteX266" fmla="*/ 487366 w 11269336"/>
              <a:gd name="connsiteY266" fmla="*/ 2309053 h 2323145"/>
              <a:gd name="connsiteX267" fmla="*/ 416820 w 11269336"/>
              <a:gd name="connsiteY267" fmla="*/ 2305443 h 2323145"/>
              <a:gd name="connsiteX268" fmla="*/ 376805 w 11269336"/>
              <a:gd name="connsiteY268" fmla="*/ 2307647 h 2323145"/>
              <a:gd name="connsiteX269" fmla="*/ 266777 w 11269336"/>
              <a:gd name="connsiteY269" fmla="*/ 2309012 h 2323145"/>
              <a:gd name="connsiteX270" fmla="*/ 156013 w 11269336"/>
              <a:gd name="connsiteY270" fmla="*/ 2306832 h 2323145"/>
              <a:gd name="connsiteX271" fmla="*/ 87258 w 11269336"/>
              <a:gd name="connsiteY271" fmla="*/ 2285511 h 2323145"/>
              <a:gd name="connsiteX272" fmla="*/ 23798 w 11269336"/>
              <a:gd name="connsiteY272" fmla="*/ 2281822 h 2323145"/>
              <a:gd name="connsiteX273" fmla="*/ 0 w 11269336"/>
              <a:gd name="connsiteY273" fmla="*/ 2285369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092476 w 11269336"/>
              <a:gd name="connsiteY140" fmla="*/ 2100737 h 2323145"/>
              <a:gd name="connsiteX141" fmla="*/ 5060738 w 11269336"/>
              <a:gd name="connsiteY141" fmla="*/ 2083274 h 2323145"/>
              <a:gd name="connsiteX142" fmla="*/ 4860988 w 11269336"/>
              <a:gd name="connsiteY142" fmla="*/ 2135698 h 2323145"/>
              <a:gd name="connsiteX143" fmla="*/ 4807902 w 11269336"/>
              <a:gd name="connsiteY143" fmla="*/ 2138894 h 2323145"/>
              <a:gd name="connsiteX144" fmla="*/ 4765388 w 11269336"/>
              <a:gd name="connsiteY144" fmla="*/ 2162525 h 2323145"/>
              <a:gd name="connsiteX145" fmla="*/ 4745033 w 11269336"/>
              <a:gd name="connsiteY145" fmla="*/ 2158859 h 2323145"/>
              <a:gd name="connsiteX146" fmla="*/ 4741475 w 11269336"/>
              <a:gd name="connsiteY146" fmla="*/ 2157998 h 2323145"/>
              <a:gd name="connsiteX147" fmla="*/ 4728247 w 11269336"/>
              <a:gd name="connsiteY147" fmla="*/ 2159526 h 2323145"/>
              <a:gd name="connsiteX148" fmla="*/ 4723263 w 11269336"/>
              <a:gd name="connsiteY148" fmla="*/ 2153742 h 2323145"/>
              <a:gd name="connsiteX149" fmla="*/ 4702453 w 11269336"/>
              <a:gd name="connsiteY149" fmla="*/ 2151586 h 2323145"/>
              <a:gd name="connsiteX150" fmla="*/ 4678455 w 11269336"/>
              <a:gd name="connsiteY150" fmla="*/ 2156131 h 2323145"/>
              <a:gd name="connsiteX151" fmla="*/ 4593061 w 11269336"/>
              <a:gd name="connsiteY151" fmla="*/ 2171597 h 2323145"/>
              <a:gd name="connsiteX152" fmla="*/ 4579902 w 11269336"/>
              <a:gd name="connsiteY152" fmla="*/ 2177927 h 2323145"/>
              <a:gd name="connsiteX153" fmla="*/ 4533444 w 11269336"/>
              <a:gd name="connsiteY153" fmla="*/ 2181200 h 2323145"/>
              <a:gd name="connsiteX154" fmla="*/ 4492832 w 11269336"/>
              <a:gd name="connsiteY154" fmla="*/ 2188033 h 2323145"/>
              <a:gd name="connsiteX155" fmla="*/ 4467257 w 11269336"/>
              <a:gd name="connsiteY155" fmla="*/ 2196121 h 2323145"/>
              <a:gd name="connsiteX156" fmla="*/ 4459937 w 11269336"/>
              <a:gd name="connsiteY156" fmla="*/ 2195182 h 2323145"/>
              <a:gd name="connsiteX157" fmla="*/ 4433312 w 11269336"/>
              <a:gd name="connsiteY157" fmla="*/ 2199004 h 2323145"/>
              <a:gd name="connsiteX158" fmla="*/ 4420601 w 11269336"/>
              <a:gd name="connsiteY158" fmla="*/ 2205158 h 2323145"/>
              <a:gd name="connsiteX159" fmla="*/ 4405765 w 11269336"/>
              <a:gd name="connsiteY159" fmla="*/ 2199902 h 2323145"/>
              <a:gd name="connsiteX160" fmla="*/ 4401354 w 11269336"/>
              <a:gd name="connsiteY160" fmla="*/ 2194745 h 2323145"/>
              <a:gd name="connsiteX161" fmla="*/ 4383151 w 11269336"/>
              <a:gd name="connsiteY161" fmla="*/ 2201140 h 2323145"/>
              <a:gd name="connsiteX162" fmla="*/ 4366646 w 11269336"/>
              <a:gd name="connsiteY162" fmla="*/ 2198564 h 2323145"/>
              <a:gd name="connsiteX163" fmla="*/ 4354009 w 11269336"/>
              <a:gd name="connsiteY163" fmla="*/ 2204984 h 2323145"/>
              <a:gd name="connsiteX164" fmla="*/ 4348284 w 11269336"/>
              <a:gd name="connsiteY164" fmla="*/ 2205270 h 2323145"/>
              <a:gd name="connsiteX165" fmla="*/ 4333906 w 11269336"/>
              <a:gd name="connsiteY165" fmla="*/ 2205251 h 2323145"/>
              <a:gd name="connsiteX166" fmla="*/ 4308819 w 11269336"/>
              <a:gd name="connsiteY166" fmla="*/ 2203822 h 2323145"/>
              <a:gd name="connsiteX167" fmla="*/ 4301210 w 11269336"/>
              <a:gd name="connsiteY167" fmla="*/ 2204456 h 2323145"/>
              <a:gd name="connsiteX168" fmla="*/ 4283095 w 11269336"/>
              <a:gd name="connsiteY168" fmla="*/ 2198177 h 2323145"/>
              <a:gd name="connsiteX169" fmla="*/ 4250119 w 11269336"/>
              <a:gd name="connsiteY169" fmla="*/ 2196342 h 2323145"/>
              <a:gd name="connsiteX170" fmla="*/ 4189203 w 11269336"/>
              <a:gd name="connsiteY170" fmla="*/ 2178994 h 2323145"/>
              <a:gd name="connsiteX171" fmla="*/ 4154035 w 11269336"/>
              <a:gd name="connsiteY171" fmla="*/ 2171950 h 2323145"/>
              <a:gd name="connsiteX172" fmla="*/ 4129569 w 11269336"/>
              <a:gd name="connsiteY172" fmla="*/ 2163850 h 2323145"/>
              <a:gd name="connsiteX173" fmla="*/ 4061250 w 11269336"/>
              <a:gd name="connsiteY173" fmla="*/ 2159236 h 2323145"/>
              <a:gd name="connsiteX174" fmla="*/ 3945480 w 11269336"/>
              <a:gd name="connsiteY174" fmla="*/ 2158279 h 2323145"/>
              <a:gd name="connsiteX175" fmla="*/ 3921468 w 11269336"/>
              <a:gd name="connsiteY175" fmla="*/ 2156588 h 2323145"/>
              <a:gd name="connsiteX176" fmla="*/ 3903348 w 11269336"/>
              <a:gd name="connsiteY176" fmla="*/ 2149220 h 2323145"/>
              <a:gd name="connsiteX177" fmla="*/ 3901342 w 11269336"/>
              <a:gd name="connsiteY177" fmla="*/ 2142355 h 2323145"/>
              <a:gd name="connsiteX178" fmla="*/ 3888539 w 11269336"/>
              <a:gd name="connsiteY178" fmla="*/ 2140476 h 2323145"/>
              <a:gd name="connsiteX179" fmla="*/ 3885662 w 11269336"/>
              <a:gd name="connsiteY179" fmla="*/ 2138740 h 2323145"/>
              <a:gd name="connsiteX180" fmla="*/ 3868627 w 11269336"/>
              <a:gd name="connsiteY180" fmla="*/ 2130023 h 2323145"/>
              <a:gd name="connsiteX181" fmla="*/ 3819177 w 11269336"/>
              <a:gd name="connsiteY181" fmla="*/ 2142111 h 2323145"/>
              <a:gd name="connsiteX182" fmla="*/ 3769100 w 11269336"/>
              <a:gd name="connsiteY182" fmla="*/ 2131731 h 2323145"/>
              <a:gd name="connsiteX183" fmla="*/ 3562752 w 11269336"/>
              <a:gd name="connsiteY183" fmla="*/ 2131785 h 2323145"/>
              <a:gd name="connsiteX184" fmla="*/ 3541402 w 11269336"/>
              <a:gd name="connsiteY184" fmla="*/ 2106821 h 2323145"/>
              <a:gd name="connsiteX185" fmla="*/ 3460591 w 11269336"/>
              <a:gd name="connsiteY185" fmla="*/ 2097951 h 2323145"/>
              <a:gd name="connsiteX186" fmla="*/ 3320348 w 11269336"/>
              <a:gd name="connsiteY186" fmla="*/ 2130191 h 2323145"/>
              <a:gd name="connsiteX187" fmla="*/ 3170922 w 11269336"/>
              <a:gd name="connsiteY187" fmla="*/ 2115957 h 2323145"/>
              <a:gd name="connsiteX188" fmla="*/ 3156256 w 11269336"/>
              <a:gd name="connsiteY188" fmla="*/ 2124773 h 2323145"/>
              <a:gd name="connsiteX189" fmla="*/ 3140298 w 11269336"/>
              <a:gd name="connsiteY189" fmla="*/ 2129182 h 2323145"/>
              <a:gd name="connsiteX190" fmla="*/ 3138514 w 11269336"/>
              <a:gd name="connsiteY190" fmla="*/ 2128069 h 2323145"/>
              <a:gd name="connsiteX191" fmla="*/ 3120467 w 11269336"/>
              <a:gd name="connsiteY191" fmla="*/ 2128281 h 2323145"/>
              <a:gd name="connsiteX192" fmla="*/ 3116175 w 11269336"/>
              <a:gd name="connsiteY192" fmla="*/ 2131633 h 2323145"/>
              <a:gd name="connsiteX193" fmla="*/ 3103685 w 11269336"/>
              <a:gd name="connsiteY193" fmla="*/ 2132814 h 2323145"/>
              <a:gd name="connsiteX194" fmla="*/ 3078794 w 11269336"/>
              <a:gd name="connsiteY194" fmla="*/ 2137935 h 2323145"/>
              <a:gd name="connsiteX195" fmla="*/ 3074407 w 11269336"/>
              <a:gd name="connsiteY195" fmla="*/ 2136274 h 2323145"/>
              <a:gd name="connsiteX196" fmla="*/ 3037285 w 11269336"/>
              <a:gd name="connsiteY196" fmla="*/ 2139919 h 2323145"/>
              <a:gd name="connsiteX197" fmla="*/ 3036901 w 11269336"/>
              <a:gd name="connsiteY197" fmla="*/ 2138726 h 2323145"/>
              <a:gd name="connsiteX198" fmla="*/ 3026996 w 11269336"/>
              <a:gd name="connsiteY198" fmla="*/ 2134322 h 2323145"/>
              <a:gd name="connsiteX199" fmla="*/ 3007772 w 11269336"/>
              <a:gd name="connsiteY199" fmla="*/ 2128742 h 2323145"/>
              <a:gd name="connsiteX200" fmla="*/ 2965030 w 11269336"/>
              <a:gd name="connsiteY200" fmla="*/ 2100494 h 2323145"/>
              <a:gd name="connsiteX201" fmla="*/ 2926342 w 11269336"/>
              <a:gd name="connsiteY201" fmla="*/ 2104155 h 2323145"/>
              <a:gd name="connsiteX202" fmla="*/ 2918608 w 11269336"/>
              <a:gd name="connsiteY202" fmla="*/ 2104215 h 2323145"/>
              <a:gd name="connsiteX203" fmla="*/ 2918475 w 11269336"/>
              <a:gd name="connsiteY203" fmla="*/ 2103937 h 2323145"/>
              <a:gd name="connsiteX204" fmla="*/ 2910360 w 11269336"/>
              <a:gd name="connsiteY204" fmla="*/ 2103444 h 2323145"/>
              <a:gd name="connsiteX205" fmla="*/ 2904507 w 11269336"/>
              <a:gd name="connsiteY205" fmla="*/ 2104326 h 2323145"/>
              <a:gd name="connsiteX206" fmla="*/ 2889503 w 11269336"/>
              <a:gd name="connsiteY206" fmla="*/ 2104443 h 2323145"/>
              <a:gd name="connsiteX207" fmla="*/ 2884480 w 11269336"/>
              <a:gd name="connsiteY207" fmla="*/ 2102626 h 2323145"/>
              <a:gd name="connsiteX208" fmla="*/ 2882689 w 11269336"/>
              <a:gd name="connsiteY208" fmla="*/ 2099228 h 2323145"/>
              <a:gd name="connsiteX209" fmla="*/ 2881291 w 11269336"/>
              <a:gd name="connsiteY209" fmla="*/ 2099618 h 2323145"/>
              <a:gd name="connsiteX210" fmla="*/ 2853979 w 11269336"/>
              <a:gd name="connsiteY210" fmla="*/ 2090388 h 2323145"/>
              <a:gd name="connsiteX211" fmla="*/ 2791790 w 11269336"/>
              <a:gd name="connsiteY211" fmla="*/ 2080332 h 2323145"/>
              <a:gd name="connsiteX212" fmla="*/ 2755844 w 11269336"/>
              <a:gd name="connsiteY212" fmla="*/ 2078874 h 2323145"/>
              <a:gd name="connsiteX213" fmla="*/ 2657742 w 11269336"/>
              <a:gd name="connsiteY213" fmla="*/ 2070179 h 2323145"/>
              <a:gd name="connsiteX214" fmla="*/ 2559549 w 11269336"/>
              <a:gd name="connsiteY214" fmla="*/ 2057873 h 2323145"/>
              <a:gd name="connsiteX215" fmla="*/ 2512054 w 11269336"/>
              <a:gd name="connsiteY215" fmla="*/ 2031671 h 2323145"/>
              <a:gd name="connsiteX216" fmla="*/ 2506437 w 11269336"/>
              <a:gd name="connsiteY216" fmla="*/ 2030918 h 2323145"/>
              <a:gd name="connsiteX217" fmla="*/ 2491752 w 11269336"/>
              <a:gd name="connsiteY217" fmla="*/ 2033906 h 2323145"/>
              <a:gd name="connsiteX218" fmla="*/ 2486338 w 11269336"/>
              <a:gd name="connsiteY218" fmla="*/ 2035862 h 2323145"/>
              <a:gd name="connsiteX219" fmla="*/ 2478186 w 11269336"/>
              <a:gd name="connsiteY219" fmla="*/ 2036953 h 2323145"/>
              <a:gd name="connsiteX220" fmla="*/ 2477950 w 11269336"/>
              <a:gd name="connsiteY220" fmla="*/ 2036715 h 2323145"/>
              <a:gd name="connsiteX221" fmla="*/ 2470381 w 11269336"/>
              <a:gd name="connsiteY221" fmla="*/ 2038256 h 2323145"/>
              <a:gd name="connsiteX222" fmla="*/ 2433781 w 11269336"/>
              <a:gd name="connsiteY222" fmla="*/ 2049140 h 2323145"/>
              <a:gd name="connsiteX223" fmla="*/ 2381172 w 11269336"/>
              <a:gd name="connsiteY223" fmla="*/ 2030645 h 2323145"/>
              <a:gd name="connsiteX224" fmla="*/ 2360198 w 11269336"/>
              <a:gd name="connsiteY224" fmla="*/ 2029059 h 2323145"/>
              <a:gd name="connsiteX225" fmla="*/ 2348815 w 11269336"/>
              <a:gd name="connsiteY225" fmla="*/ 2026798 h 2323145"/>
              <a:gd name="connsiteX226" fmla="*/ 2347988 w 11269336"/>
              <a:gd name="connsiteY226" fmla="*/ 2025745 h 2323145"/>
              <a:gd name="connsiteX227" fmla="*/ 2312920 w 11269336"/>
              <a:gd name="connsiteY227" fmla="*/ 2036311 h 2323145"/>
              <a:gd name="connsiteX228" fmla="*/ 2307986 w 11269336"/>
              <a:gd name="connsiteY228" fmla="*/ 2035583 h 2323145"/>
              <a:gd name="connsiteX229" fmla="*/ 2285481 w 11269336"/>
              <a:gd name="connsiteY229" fmla="*/ 2045197 h 2323145"/>
              <a:gd name="connsiteX230" fmla="*/ 2273666 w 11269336"/>
              <a:gd name="connsiteY230" fmla="*/ 2048710 h 2323145"/>
              <a:gd name="connsiteX231" fmla="*/ 2270719 w 11269336"/>
              <a:gd name="connsiteY231" fmla="*/ 2052702 h 2323145"/>
              <a:gd name="connsiteX232" fmla="*/ 2253080 w 11269336"/>
              <a:gd name="connsiteY232" fmla="*/ 2056363 h 2323145"/>
              <a:gd name="connsiteX233" fmla="*/ 2250906 w 11269336"/>
              <a:gd name="connsiteY233" fmla="*/ 2055654 h 2323145"/>
              <a:gd name="connsiteX234" fmla="*/ 2236905 w 11269336"/>
              <a:gd name="connsiteY234" fmla="*/ 2062882 h 2323145"/>
              <a:gd name="connsiteX235" fmla="*/ 2225830 w 11269336"/>
              <a:gd name="connsiteY235" fmla="*/ 2074027 h 2323145"/>
              <a:gd name="connsiteX236" fmla="*/ 2073776 w 11269336"/>
              <a:gd name="connsiteY236" fmla="*/ 2089244 h 2323145"/>
              <a:gd name="connsiteX237" fmla="*/ 1948256 w 11269336"/>
              <a:gd name="connsiteY237" fmla="*/ 2146616 h 2323145"/>
              <a:gd name="connsiteX238" fmla="*/ 1865582 w 11269336"/>
              <a:gd name="connsiteY238" fmla="*/ 2153738 h 2323145"/>
              <a:gd name="connsiteX239" fmla="*/ 1835210 w 11269336"/>
              <a:gd name="connsiteY239" fmla="*/ 2134244 h 2323145"/>
              <a:gd name="connsiteX240" fmla="*/ 1632661 w 11269336"/>
              <a:gd name="connsiteY240" fmla="*/ 2173882 h 2323145"/>
              <a:gd name="connsiteX241" fmla="*/ 1579590 w 11269336"/>
              <a:gd name="connsiteY241" fmla="*/ 2173680 h 2323145"/>
              <a:gd name="connsiteX242" fmla="*/ 1535601 w 11269336"/>
              <a:gd name="connsiteY242" fmla="*/ 2194590 h 2323145"/>
              <a:gd name="connsiteX243" fmla="*/ 1515594 w 11269336"/>
              <a:gd name="connsiteY243" fmla="*/ 2189622 h 2323145"/>
              <a:gd name="connsiteX244" fmla="*/ 1512113 w 11269336"/>
              <a:gd name="connsiteY244" fmla="*/ 2188534 h 2323145"/>
              <a:gd name="connsiteX245" fmla="*/ 1498838 w 11269336"/>
              <a:gd name="connsiteY245" fmla="*/ 2189213 h 2323145"/>
              <a:gd name="connsiteX246" fmla="*/ 1494279 w 11269336"/>
              <a:gd name="connsiteY246" fmla="*/ 2183112 h 2323145"/>
              <a:gd name="connsiteX247" fmla="*/ 1473714 w 11269336"/>
              <a:gd name="connsiteY247" fmla="*/ 2179625 h 2323145"/>
              <a:gd name="connsiteX248" fmla="*/ 1449503 w 11269336"/>
              <a:gd name="connsiteY248" fmla="*/ 2182633 h 2323145"/>
              <a:gd name="connsiteX249" fmla="*/ 1335495 w 11269336"/>
              <a:gd name="connsiteY249" fmla="*/ 2203940 h 2323145"/>
              <a:gd name="connsiteX250" fmla="*/ 1266687 w 11269336"/>
              <a:gd name="connsiteY250" fmla="*/ 2212688 h 2323145"/>
              <a:gd name="connsiteX251" fmla="*/ 1239614 w 11269336"/>
              <a:gd name="connsiteY251" fmla="*/ 2209727 h 2323145"/>
              <a:gd name="connsiteX252" fmla="*/ 1202436 w 11269336"/>
              <a:gd name="connsiteY252" fmla="*/ 2209817 h 2323145"/>
              <a:gd name="connsiteX253" fmla="*/ 1136097 w 11269336"/>
              <a:gd name="connsiteY253" fmla="*/ 2205112 h 2323145"/>
              <a:gd name="connsiteX254" fmla="*/ 1048229 w 11269336"/>
              <a:gd name="connsiteY254" fmla="*/ 2207249 h 2323145"/>
              <a:gd name="connsiteX255" fmla="*/ 988232 w 11269336"/>
              <a:gd name="connsiteY255" fmla="*/ 2235635 h 2323145"/>
              <a:gd name="connsiteX256" fmla="*/ 981959 w 11269336"/>
              <a:gd name="connsiteY256" fmla="*/ 2231607 h 2323145"/>
              <a:gd name="connsiteX257" fmla="*/ 938600 w 11269336"/>
              <a:gd name="connsiteY257" fmla="*/ 2238113 h 2323145"/>
              <a:gd name="connsiteX258" fmla="*/ 791788 w 11269336"/>
              <a:gd name="connsiteY258" fmla="*/ 2293224 h 2323145"/>
              <a:gd name="connsiteX259" fmla="*/ 706914 w 11269336"/>
              <a:gd name="connsiteY259" fmla="*/ 2305046 h 2323145"/>
              <a:gd name="connsiteX260" fmla="*/ 675971 w 11269336"/>
              <a:gd name="connsiteY260" fmla="*/ 2304030 h 2323145"/>
              <a:gd name="connsiteX261" fmla="*/ 624180 w 11269336"/>
              <a:gd name="connsiteY261" fmla="*/ 2302650 h 2323145"/>
              <a:gd name="connsiteX262" fmla="*/ 583453 w 11269336"/>
              <a:gd name="connsiteY262" fmla="*/ 2288788 h 2323145"/>
              <a:gd name="connsiteX263" fmla="*/ 540946 w 11269336"/>
              <a:gd name="connsiteY263" fmla="*/ 2292721 h 2323145"/>
              <a:gd name="connsiteX264" fmla="*/ 533680 w 11269336"/>
              <a:gd name="connsiteY264" fmla="*/ 2310233 h 2323145"/>
              <a:gd name="connsiteX265" fmla="*/ 487366 w 11269336"/>
              <a:gd name="connsiteY265" fmla="*/ 2309053 h 2323145"/>
              <a:gd name="connsiteX266" fmla="*/ 416820 w 11269336"/>
              <a:gd name="connsiteY266" fmla="*/ 2305443 h 2323145"/>
              <a:gd name="connsiteX267" fmla="*/ 376805 w 11269336"/>
              <a:gd name="connsiteY267" fmla="*/ 2307647 h 2323145"/>
              <a:gd name="connsiteX268" fmla="*/ 266777 w 11269336"/>
              <a:gd name="connsiteY268" fmla="*/ 2309012 h 2323145"/>
              <a:gd name="connsiteX269" fmla="*/ 156013 w 11269336"/>
              <a:gd name="connsiteY269" fmla="*/ 2306832 h 2323145"/>
              <a:gd name="connsiteX270" fmla="*/ 87258 w 11269336"/>
              <a:gd name="connsiteY270" fmla="*/ 2285511 h 2323145"/>
              <a:gd name="connsiteX271" fmla="*/ 23798 w 11269336"/>
              <a:gd name="connsiteY271" fmla="*/ 2281822 h 2323145"/>
              <a:gd name="connsiteX272" fmla="*/ 0 w 11269336"/>
              <a:gd name="connsiteY272" fmla="*/ 2285369 h 2323145"/>
              <a:gd name="connsiteX273" fmla="*/ 0 w 11269336"/>
              <a:gd name="connsiteY27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092476 w 11269336"/>
              <a:gd name="connsiteY139" fmla="*/ 2100737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988232 w 11269336"/>
              <a:gd name="connsiteY252" fmla="*/ 2235635 h 2323145"/>
              <a:gd name="connsiteX253" fmla="*/ 981959 w 11269336"/>
              <a:gd name="connsiteY253" fmla="*/ 2231607 h 2323145"/>
              <a:gd name="connsiteX254" fmla="*/ 938600 w 11269336"/>
              <a:gd name="connsiteY254" fmla="*/ 2238113 h 2323145"/>
              <a:gd name="connsiteX255" fmla="*/ 791788 w 11269336"/>
              <a:gd name="connsiteY255" fmla="*/ 2293224 h 2323145"/>
              <a:gd name="connsiteX256" fmla="*/ 706914 w 11269336"/>
              <a:gd name="connsiteY256" fmla="*/ 2305046 h 2323145"/>
              <a:gd name="connsiteX257" fmla="*/ 675971 w 11269336"/>
              <a:gd name="connsiteY257" fmla="*/ 2304030 h 2323145"/>
              <a:gd name="connsiteX258" fmla="*/ 624180 w 11269336"/>
              <a:gd name="connsiteY258" fmla="*/ 2302650 h 2323145"/>
              <a:gd name="connsiteX259" fmla="*/ 583453 w 11269336"/>
              <a:gd name="connsiteY259" fmla="*/ 2288788 h 2323145"/>
              <a:gd name="connsiteX260" fmla="*/ 540946 w 11269336"/>
              <a:gd name="connsiteY260" fmla="*/ 2292721 h 2323145"/>
              <a:gd name="connsiteX261" fmla="*/ 533680 w 11269336"/>
              <a:gd name="connsiteY261" fmla="*/ 2310233 h 2323145"/>
              <a:gd name="connsiteX262" fmla="*/ 487366 w 11269336"/>
              <a:gd name="connsiteY262" fmla="*/ 2309053 h 2323145"/>
              <a:gd name="connsiteX263" fmla="*/ 416820 w 11269336"/>
              <a:gd name="connsiteY263" fmla="*/ 2305443 h 2323145"/>
              <a:gd name="connsiteX264" fmla="*/ 376805 w 11269336"/>
              <a:gd name="connsiteY264" fmla="*/ 2307647 h 2323145"/>
              <a:gd name="connsiteX265" fmla="*/ 266777 w 11269336"/>
              <a:gd name="connsiteY265" fmla="*/ 2309012 h 2323145"/>
              <a:gd name="connsiteX266" fmla="*/ 156013 w 11269336"/>
              <a:gd name="connsiteY266" fmla="*/ 2306832 h 2323145"/>
              <a:gd name="connsiteX267" fmla="*/ 87258 w 11269336"/>
              <a:gd name="connsiteY267" fmla="*/ 2285511 h 2323145"/>
              <a:gd name="connsiteX268" fmla="*/ 23798 w 11269336"/>
              <a:gd name="connsiteY268" fmla="*/ 2281822 h 2323145"/>
              <a:gd name="connsiteX269" fmla="*/ 0 w 11269336"/>
              <a:gd name="connsiteY269" fmla="*/ 2285369 h 2323145"/>
              <a:gd name="connsiteX270" fmla="*/ 0 w 11269336"/>
              <a:gd name="connsiteY27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266687 w 11269336"/>
              <a:gd name="connsiteY247" fmla="*/ 2212688 h 2323145"/>
              <a:gd name="connsiteX248" fmla="*/ 1239614 w 11269336"/>
              <a:gd name="connsiteY248" fmla="*/ 2209727 h 2323145"/>
              <a:gd name="connsiteX249" fmla="*/ 1202436 w 11269336"/>
              <a:gd name="connsiteY249" fmla="*/ 2209817 h 2323145"/>
              <a:gd name="connsiteX250" fmla="*/ 1136097 w 11269336"/>
              <a:gd name="connsiteY250" fmla="*/ 2205112 h 2323145"/>
              <a:gd name="connsiteX251" fmla="*/ 988232 w 11269336"/>
              <a:gd name="connsiteY251" fmla="*/ 2235635 h 2323145"/>
              <a:gd name="connsiteX252" fmla="*/ 981959 w 11269336"/>
              <a:gd name="connsiteY252" fmla="*/ 2231607 h 2323145"/>
              <a:gd name="connsiteX253" fmla="*/ 938600 w 11269336"/>
              <a:gd name="connsiteY253" fmla="*/ 2238113 h 2323145"/>
              <a:gd name="connsiteX254" fmla="*/ 791788 w 11269336"/>
              <a:gd name="connsiteY254" fmla="*/ 2293224 h 2323145"/>
              <a:gd name="connsiteX255" fmla="*/ 706914 w 11269336"/>
              <a:gd name="connsiteY255" fmla="*/ 2305046 h 2323145"/>
              <a:gd name="connsiteX256" fmla="*/ 675971 w 11269336"/>
              <a:gd name="connsiteY256" fmla="*/ 2304030 h 2323145"/>
              <a:gd name="connsiteX257" fmla="*/ 624180 w 11269336"/>
              <a:gd name="connsiteY257" fmla="*/ 2302650 h 2323145"/>
              <a:gd name="connsiteX258" fmla="*/ 583453 w 11269336"/>
              <a:gd name="connsiteY258" fmla="*/ 2288788 h 2323145"/>
              <a:gd name="connsiteX259" fmla="*/ 540946 w 11269336"/>
              <a:gd name="connsiteY259" fmla="*/ 2292721 h 2323145"/>
              <a:gd name="connsiteX260" fmla="*/ 533680 w 11269336"/>
              <a:gd name="connsiteY260" fmla="*/ 2310233 h 2323145"/>
              <a:gd name="connsiteX261" fmla="*/ 487366 w 11269336"/>
              <a:gd name="connsiteY261" fmla="*/ 2309053 h 2323145"/>
              <a:gd name="connsiteX262" fmla="*/ 416820 w 11269336"/>
              <a:gd name="connsiteY262" fmla="*/ 2305443 h 2323145"/>
              <a:gd name="connsiteX263" fmla="*/ 376805 w 11269336"/>
              <a:gd name="connsiteY263" fmla="*/ 2307647 h 2323145"/>
              <a:gd name="connsiteX264" fmla="*/ 266777 w 11269336"/>
              <a:gd name="connsiteY264" fmla="*/ 2309012 h 2323145"/>
              <a:gd name="connsiteX265" fmla="*/ 156013 w 11269336"/>
              <a:gd name="connsiteY265" fmla="*/ 2306832 h 2323145"/>
              <a:gd name="connsiteX266" fmla="*/ 87258 w 11269336"/>
              <a:gd name="connsiteY266" fmla="*/ 2285511 h 2323145"/>
              <a:gd name="connsiteX267" fmla="*/ 23798 w 11269336"/>
              <a:gd name="connsiteY267" fmla="*/ 2281822 h 2323145"/>
              <a:gd name="connsiteX268" fmla="*/ 0 w 11269336"/>
              <a:gd name="connsiteY268" fmla="*/ 2285369 h 2323145"/>
              <a:gd name="connsiteX269" fmla="*/ 0 w 11269336"/>
              <a:gd name="connsiteY26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197391 w 11269336"/>
              <a:gd name="connsiteY54" fmla="*/ 1107746 h 2323145"/>
              <a:gd name="connsiteX55" fmla="*/ 8081474 w 11269336"/>
              <a:gd name="connsiteY55" fmla="*/ 1130125 h 2323145"/>
              <a:gd name="connsiteX56" fmla="*/ 8053585 w 11269336"/>
              <a:gd name="connsiteY56" fmla="*/ 1129169 h 2323145"/>
              <a:gd name="connsiteX57" fmla="*/ 8038422 w 11269336"/>
              <a:gd name="connsiteY57" fmla="*/ 1119092 h 2323145"/>
              <a:gd name="connsiteX58" fmla="*/ 8029450 w 11269336"/>
              <a:gd name="connsiteY58" fmla="*/ 1125592 h 2323145"/>
              <a:gd name="connsiteX59" fmla="*/ 7959552 w 11269336"/>
              <a:gd name="connsiteY59" fmla="*/ 1140188 h 2323145"/>
              <a:gd name="connsiteX60" fmla="*/ 7914188 w 11269336"/>
              <a:gd name="connsiteY60" fmla="*/ 1150862 h 2323145"/>
              <a:gd name="connsiteX61" fmla="*/ 7914918 w 11269336"/>
              <a:gd name="connsiteY61" fmla="*/ 1168758 h 2323145"/>
              <a:gd name="connsiteX62" fmla="*/ 7875510 w 11269336"/>
              <a:gd name="connsiteY62" fmla="*/ 1183153 h 2323145"/>
              <a:gd name="connsiteX63" fmla="*/ 7829932 w 11269336"/>
              <a:gd name="connsiteY63" fmla="*/ 1180782 h 2323145"/>
              <a:gd name="connsiteX64" fmla="*/ 7779182 w 11269336"/>
              <a:gd name="connsiteY64" fmla="*/ 1192665 h 2323145"/>
              <a:gd name="connsiteX65" fmla="*/ 7748774 w 11269336"/>
              <a:gd name="connsiteY65" fmla="*/ 1199586 h 2323145"/>
              <a:gd name="connsiteX66" fmla="*/ 7671846 w 11269336"/>
              <a:gd name="connsiteY66" fmla="*/ 1231966 h 2323145"/>
              <a:gd name="connsiteX67" fmla="*/ 7554146 w 11269336"/>
              <a:gd name="connsiteY67" fmla="*/ 1319748 h 2323145"/>
              <a:gd name="connsiteX68" fmla="*/ 7515052 w 11269336"/>
              <a:gd name="connsiteY68" fmla="*/ 1336718 h 2323145"/>
              <a:gd name="connsiteX69" fmla="*/ 7507193 w 11269336"/>
              <a:gd name="connsiteY69" fmla="*/ 1334617 h 2323145"/>
              <a:gd name="connsiteX70" fmla="*/ 7461694 w 11269336"/>
              <a:gd name="connsiteY70" fmla="*/ 1375866 h 2323145"/>
              <a:gd name="connsiteX71" fmla="*/ 7377571 w 11269336"/>
              <a:gd name="connsiteY71" fmla="*/ 1400128 h 2323145"/>
              <a:gd name="connsiteX72" fmla="*/ 7311261 w 11269336"/>
              <a:gd name="connsiteY72" fmla="*/ 1412652 h 2323145"/>
              <a:gd name="connsiteX73" fmla="*/ 7275307 w 11269336"/>
              <a:gd name="connsiteY73" fmla="*/ 1422171 h 2323145"/>
              <a:gd name="connsiteX74" fmla="*/ 7247783 w 11269336"/>
              <a:gd name="connsiteY74" fmla="*/ 1426330 h 2323145"/>
              <a:gd name="connsiteX75" fmla="*/ 7185047 w 11269336"/>
              <a:gd name="connsiteY75" fmla="*/ 1451812 h 2323145"/>
              <a:gd name="connsiteX76" fmla="*/ 7084117 w 11269336"/>
              <a:gd name="connsiteY76" fmla="*/ 1500281 h 2323145"/>
              <a:gd name="connsiteX77" fmla="*/ 7062011 w 11269336"/>
              <a:gd name="connsiteY77" fmla="*/ 1509183 h 2323145"/>
              <a:gd name="connsiteX78" fmla="*/ 7040555 w 11269336"/>
              <a:gd name="connsiteY78" fmla="*/ 1511207 h 2323145"/>
              <a:gd name="connsiteX79" fmla="*/ 7033438 w 11269336"/>
              <a:gd name="connsiteY79" fmla="*/ 1506772 h 2323145"/>
              <a:gd name="connsiteX80" fmla="*/ 7020886 w 11269336"/>
              <a:gd name="connsiteY80" fmla="*/ 1510764 h 2323145"/>
              <a:gd name="connsiteX81" fmla="*/ 7017033 w 11269336"/>
              <a:gd name="connsiteY81" fmla="*/ 1510650 h 2323145"/>
              <a:gd name="connsiteX82" fmla="*/ 6995460 w 11269336"/>
              <a:gd name="connsiteY82" fmla="*/ 1511173 h 2323145"/>
              <a:gd name="connsiteX83" fmla="*/ 6962144 w 11269336"/>
              <a:gd name="connsiteY83" fmla="*/ 1541508 h 2323145"/>
              <a:gd name="connsiteX84" fmla="*/ 6910674 w 11269336"/>
              <a:gd name="connsiteY84" fmla="*/ 1554793 h 2323145"/>
              <a:gd name="connsiteX85" fmla="*/ 6732152 w 11269336"/>
              <a:gd name="connsiteY85" fmla="*/ 1642538 h 2323145"/>
              <a:gd name="connsiteX86" fmla="*/ 6694106 w 11269336"/>
              <a:gd name="connsiteY86" fmla="*/ 1632377 h 2323145"/>
              <a:gd name="connsiteX87" fmla="*/ 6617223 w 11269336"/>
              <a:gd name="connsiteY87" fmla="*/ 1659889 h 2323145"/>
              <a:gd name="connsiteX88" fmla="*/ 6521138 w 11269336"/>
              <a:gd name="connsiteY88" fmla="*/ 1744340 h 2323145"/>
              <a:gd name="connsiteX89" fmla="*/ 6380677 w 11269336"/>
              <a:gd name="connsiteY89" fmla="*/ 1796883 h 2323145"/>
              <a:gd name="connsiteX90" fmla="*/ 6374897 w 11269336"/>
              <a:gd name="connsiteY90" fmla="*/ 1809910 h 2323145"/>
              <a:gd name="connsiteX91" fmla="*/ 6364545 w 11269336"/>
              <a:gd name="connsiteY91" fmla="*/ 1820090 h 2323145"/>
              <a:gd name="connsiteX92" fmla="*/ 6362126 w 11269336"/>
              <a:gd name="connsiteY92" fmla="*/ 1819991 h 2323145"/>
              <a:gd name="connsiteX93" fmla="*/ 6346673 w 11269336"/>
              <a:gd name="connsiteY93" fmla="*/ 1827824 h 2323145"/>
              <a:gd name="connsiteX94" fmla="*/ 6345588 w 11269336"/>
              <a:gd name="connsiteY94" fmla="*/ 1832232 h 2323145"/>
              <a:gd name="connsiteX95" fmla="*/ 6335708 w 11269336"/>
              <a:gd name="connsiteY95" fmla="*/ 1838451 h 2323145"/>
              <a:gd name="connsiteX96" fmla="*/ 6318182 w 11269336"/>
              <a:gd name="connsiteY96" fmla="*/ 1852975 h 2323145"/>
              <a:gd name="connsiteX97" fmla="*/ 6313084 w 11269336"/>
              <a:gd name="connsiteY97" fmla="*/ 1853561 h 2323145"/>
              <a:gd name="connsiteX98" fmla="*/ 6283816 w 11269336"/>
              <a:gd name="connsiteY98" fmla="*/ 1872148 h 2323145"/>
              <a:gd name="connsiteX99" fmla="*/ 6282550 w 11269336"/>
              <a:gd name="connsiteY99" fmla="*/ 1871392 h 2323145"/>
              <a:gd name="connsiteX100" fmla="*/ 6270527 w 11269336"/>
              <a:gd name="connsiteY100" fmla="*/ 1872208 h 2323145"/>
              <a:gd name="connsiteX101" fmla="*/ 6249518 w 11269336"/>
              <a:gd name="connsiteY101" fmla="*/ 1876079 h 2323145"/>
              <a:gd name="connsiteX102" fmla="*/ 6190386 w 11269336"/>
              <a:gd name="connsiteY102" fmla="*/ 1872478 h 2323145"/>
              <a:gd name="connsiteX103" fmla="*/ 6159777 w 11269336"/>
              <a:gd name="connsiteY103" fmla="*/ 1891745 h 2323145"/>
              <a:gd name="connsiteX104" fmla="*/ 6153131 w 11269336"/>
              <a:gd name="connsiteY104" fmla="*/ 1895079 h 2323145"/>
              <a:gd name="connsiteX105" fmla="*/ 6152798 w 11269336"/>
              <a:gd name="connsiteY105" fmla="*/ 1894920 h 2323145"/>
              <a:gd name="connsiteX106" fmla="*/ 6145388 w 11269336"/>
              <a:gd name="connsiteY106" fmla="*/ 1897990 h 2323145"/>
              <a:gd name="connsiteX107" fmla="*/ 6141014 w 11269336"/>
              <a:gd name="connsiteY107" fmla="*/ 1901155 h 2323145"/>
              <a:gd name="connsiteX108" fmla="*/ 6128122 w 11269336"/>
              <a:gd name="connsiteY108" fmla="*/ 1907623 h 2323145"/>
              <a:gd name="connsiteX109" fmla="*/ 6122351 w 11269336"/>
              <a:gd name="connsiteY109" fmla="*/ 1908359 h 2323145"/>
              <a:gd name="connsiteX110" fmla="*/ 6064750 w 11269336"/>
              <a:gd name="connsiteY110" fmla="*/ 1896394 h 2323145"/>
              <a:gd name="connsiteX111" fmla="*/ 5964230 w 11269336"/>
              <a:gd name="connsiteY111" fmla="*/ 1910038 h 2323145"/>
              <a:gd name="connsiteX112" fmla="*/ 5865399 w 11269336"/>
              <a:gd name="connsiteY112" fmla="*/ 1926966 h 2323145"/>
              <a:gd name="connsiteX113" fmla="*/ 5829951 w 11269336"/>
              <a:gd name="connsiteY113" fmla="*/ 1934755 h 2323145"/>
              <a:gd name="connsiteX114" fmla="*/ 5765285 w 11269336"/>
              <a:gd name="connsiteY114" fmla="*/ 1941322 h 2323145"/>
              <a:gd name="connsiteX115" fmla="*/ 5734750 w 11269336"/>
              <a:gd name="connsiteY115" fmla="*/ 1939793 h 2323145"/>
              <a:gd name="connsiteX116" fmla="*/ 5733569 w 11269336"/>
              <a:gd name="connsiteY116" fmla="*/ 1940505 h 2323145"/>
              <a:gd name="connsiteX117" fmla="*/ 5730329 w 11269336"/>
              <a:gd name="connsiteY117" fmla="*/ 1937845 h 2323145"/>
              <a:gd name="connsiteX118" fmla="*/ 5724661 w 11269336"/>
              <a:gd name="connsiteY118" fmla="*/ 1937455 h 2323145"/>
              <a:gd name="connsiteX119" fmla="*/ 5710186 w 11269336"/>
              <a:gd name="connsiteY119" fmla="*/ 1941370 h 2323145"/>
              <a:gd name="connsiteX120" fmla="*/ 5704910 w 11269336"/>
              <a:gd name="connsiteY120" fmla="*/ 1943663 h 2323145"/>
              <a:gd name="connsiteX121" fmla="*/ 5696836 w 11269336"/>
              <a:gd name="connsiteY121" fmla="*/ 1945271 h 2323145"/>
              <a:gd name="connsiteX122" fmla="*/ 5696583 w 11269336"/>
              <a:gd name="connsiteY122" fmla="*/ 1945050 h 2323145"/>
              <a:gd name="connsiteX123" fmla="*/ 5689123 w 11269336"/>
              <a:gd name="connsiteY123" fmla="*/ 1947067 h 2323145"/>
              <a:gd name="connsiteX124" fmla="*/ 5653291 w 11269336"/>
              <a:gd name="connsiteY124" fmla="*/ 1960245 h 2323145"/>
              <a:gd name="connsiteX125" fmla="*/ 5599385 w 11269336"/>
              <a:gd name="connsiteY125" fmla="*/ 1945198 h 2323145"/>
              <a:gd name="connsiteX126" fmla="*/ 5578300 w 11269336"/>
              <a:gd name="connsiteY126" fmla="*/ 1944963 h 2323145"/>
              <a:gd name="connsiteX127" fmla="*/ 5566758 w 11269336"/>
              <a:gd name="connsiteY127" fmla="*/ 1943441 h 2323145"/>
              <a:gd name="connsiteX128" fmla="*/ 5565857 w 11269336"/>
              <a:gd name="connsiteY128" fmla="*/ 1942445 h 2323145"/>
              <a:gd name="connsiteX129" fmla="*/ 5531534 w 11269336"/>
              <a:gd name="connsiteY129" fmla="*/ 1955208 h 2323145"/>
              <a:gd name="connsiteX130" fmla="*/ 5526552 w 11269336"/>
              <a:gd name="connsiteY130" fmla="*/ 1954799 h 2323145"/>
              <a:gd name="connsiteX131" fmla="*/ 5504723 w 11269336"/>
              <a:gd name="connsiteY131" fmla="*/ 1965811 h 2323145"/>
              <a:gd name="connsiteX132" fmla="*/ 5493156 w 11269336"/>
              <a:gd name="connsiteY132" fmla="*/ 1970063 h 2323145"/>
              <a:gd name="connsiteX133" fmla="*/ 5490486 w 11269336"/>
              <a:gd name="connsiteY133" fmla="*/ 1974227 h 2323145"/>
              <a:gd name="connsiteX134" fmla="*/ 5473107 w 11269336"/>
              <a:gd name="connsiteY134" fmla="*/ 1979001 h 2323145"/>
              <a:gd name="connsiteX135" fmla="*/ 5470885 w 11269336"/>
              <a:gd name="connsiteY135" fmla="*/ 1978432 h 2323145"/>
              <a:gd name="connsiteX136" fmla="*/ 5457393 w 11269336"/>
              <a:gd name="connsiteY136" fmla="*/ 1986525 h 2323145"/>
              <a:gd name="connsiteX137" fmla="*/ 5447102 w 11269336"/>
              <a:gd name="connsiteY137" fmla="*/ 1998329 h 2323145"/>
              <a:gd name="connsiteX138" fmla="*/ 5159151 w 11269336"/>
              <a:gd name="connsiteY138" fmla="*/ 2029640 h 2323145"/>
              <a:gd name="connsiteX139" fmla="*/ 5041688 w 11269336"/>
              <a:gd name="connsiteY139" fmla="*/ 2022334 h 2323145"/>
              <a:gd name="connsiteX140" fmla="*/ 4860988 w 11269336"/>
              <a:gd name="connsiteY140" fmla="*/ 2135698 h 2323145"/>
              <a:gd name="connsiteX141" fmla="*/ 4807902 w 11269336"/>
              <a:gd name="connsiteY141" fmla="*/ 2138894 h 2323145"/>
              <a:gd name="connsiteX142" fmla="*/ 4765388 w 11269336"/>
              <a:gd name="connsiteY142" fmla="*/ 2162525 h 2323145"/>
              <a:gd name="connsiteX143" fmla="*/ 4745033 w 11269336"/>
              <a:gd name="connsiteY143" fmla="*/ 2158859 h 2323145"/>
              <a:gd name="connsiteX144" fmla="*/ 4741475 w 11269336"/>
              <a:gd name="connsiteY144" fmla="*/ 2157998 h 2323145"/>
              <a:gd name="connsiteX145" fmla="*/ 4728247 w 11269336"/>
              <a:gd name="connsiteY145" fmla="*/ 2159526 h 2323145"/>
              <a:gd name="connsiteX146" fmla="*/ 4723263 w 11269336"/>
              <a:gd name="connsiteY146" fmla="*/ 2153742 h 2323145"/>
              <a:gd name="connsiteX147" fmla="*/ 4702453 w 11269336"/>
              <a:gd name="connsiteY147" fmla="*/ 2151586 h 2323145"/>
              <a:gd name="connsiteX148" fmla="*/ 4678455 w 11269336"/>
              <a:gd name="connsiteY148" fmla="*/ 2156131 h 2323145"/>
              <a:gd name="connsiteX149" fmla="*/ 4593061 w 11269336"/>
              <a:gd name="connsiteY149" fmla="*/ 2171597 h 2323145"/>
              <a:gd name="connsiteX150" fmla="*/ 4579902 w 11269336"/>
              <a:gd name="connsiteY150" fmla="*/ 2177927 h 2323145"/>
              <a:gd name="connsiteX151" fmla="*/ 4533444 w 11269336"/>
              <a:gd name="connsiteY151" fmla="*/ 2181200 h 2323145"/>
              <a:gd name="connsiteX152" fmla="*/ 4492832 w 11269336"/>
              <a:gd name="connsiteY152" fmla="*/ 2188033 h 2323145"/>
              <a:gd name="connsiteX153" fmla="*/ 4467257 w 11269336"/>
              <a:gd name="connsiteY153" fmla="*/ 2196121 h 2323145"/>
              <a:gd name="connsiteX154" fmla="*/ 4459937 w 11269336"/>
              <a:gd name="connsiteY154" fmla="*/ 2195182 h 2323145"/>
              <a:gd name="connsiteX155" fmla="*/ 4433312 w 11269336"/>
              <a:gd name="connsiteY155" fmla="*/ 2199004 h 2323145"/>
              <a:gd name="connsiteX156" fmla="*/ 4420601 w 11269336"/>
              <a:gd name="connsiteY156" fmla="*/ 2205158 h 2323145"/>
              <a:gd name="connsiteX157" fmla="*/ 4405765 w 11269336"/>
              <a:gd name="connsiteY157" fmla="*/ 2199902 h 2323145"/>
              <a:gd name="connsiteX158" fmla="*/ 4401354 w 11269336"/>
              <a:gd name="connsiteY158" fmla="*/ 2194745 h 2323145"/>
              <a:gd name="connsiteX159" fmla="*/ 4383151 w 11269336"/>
              <a:gd name="connsiteY159" fmla="*/ 2201140 h 2323145"/>
              <a:gd name="connsiteX160" fmla="*/ 4366646 w 11269336"/>
              <a:gd name="connsiteY160" fmla="*/ 2198564 h 2323145"/>
              <a:gd name="connsiteX161" fmla="*/ 4354009 w 11269336"/>
              <a:gd name="connsiteY161" fmla="*/ 2204984 h 2323145"/>
              <a:gd name="connsiteX162" fmla="*/ 4348284 w 11269336"/>
              <a:gd name="connsiteY162" fmla="*/ 2205270 h 2323145"/>
              <a:gd name="connsiteX163" fmla="*/ 4333906 w 11269336"/>
              <a:gd name="connsiteY163" fmla="*/ 2205251 h 2323145"/>
              <a:gd name="connsiteX164" fmla="*/ 4308819 w 11269336"/>
              <a:gd name="connsiteY164" fmla="*/ 2203822 h 2323145"/>
              <a:gd name="connsiteX165" fmla="*/ 4301210 w 11269336"/>
              <a:gd name="connsiteY165" fmla="*/ 2204456 h 2323145"/>
              <a:gd name="connsiteX166" fmla="*/ 4283095 w 11269336"/>
              <a:gd name="connsiteY166" fmla="*/ 2198177 h 2323145"/>
              <a:gd name="connsiteX167" fmla="*/ 4250119 w 11269336"/>
              <a:gd name="connsiteY167" fmla="*/ 2196342 h 2323145"/>
              <a:gd name="connsiteX168" fmla="*/ 4189203 w 11269336"/>
              <a:gd name="connsiteY168" fmla="*/ 2178994 h 2323145"/>
              <a:gd name="connsiteX169" fmla="*/ 4154035 w 11269336"/>
              <a:gd name="connsiteY169" fmla="*/ 2171950 h 2323145"/>
              <a:gd name="connsiteX170" fmla="*/ 4129569 w 11269336"/>
              <a:gd name="connsiteY170" fmla="*/ 2163850 h 2323145"/>
              <a:gd name="connsiteX171" fmla="*/ 4061250 w 11269336"/>
              <a:gd name="connsiteY171" fmla="*/ 2159236 h 2323145"/>
              <a:gd name="connsiteX172" fmla="*/ 3945480 w 11269336"/>
              <a:gd name="connsiteY172" fmla="*/ 2158279 h 2323145"/>
              <a:gd name="connsiteX173" fmla="*/ 3921468 w 11269336"/>
              <a:gd name="connsiteY173" fmla="*/ 2156588 h 2323145"/>
              <a:gd name="connsiteX174" fmla="*/ 3903348 w 11269336"/>
              <a:gd name="connsiteY174" fmla="*/ 2149220 h 2323145"/>
              <a:gd name="connsiteX175" fmla="*/ 3901342 w 11269336"/>
              <a:gd name="connsiteY175" fmla="*/ 2142355 h 2323145"/>
              <a:gd name="connsiteX176" fmla="*/ 3888539 w 11269336"/>
              <a:gd name="connsiteY176" fmla="*/ 2140476 h 2323145"/>
              <a:gd name="connsiteX177" fmla="*/ 3885662 w 11269336"/>
              <a:gd name="connsiteY177" fmla="*/ 2138740 h 2323145"/>
              <a:gd name="connsiteX178" fmla="*/ 3868627 w 11269336"/>
              <a:gd name="connsiteY178" fmla="*/ 2130023 h 2323145"/>
              <a:gd name="connsiteX179" fmla="*/ 3819177 w 11269336"/>
              <a:gd name="connsiteY179" fmla="*/ 2142111 h 2323145"/>
              <a:gd name="connsiteX180" fmla="*/ 3769100 w 11269336"/>
              <a:gd name="connsiteY180" fmla="*/ 2131731 h 2323145"/>
              <a:gd name="connsiteX181" fmla="*/ 3562752 w 11269336"/>
              <a:gd name="connsiteY181" fmla="*/ 2131785 h 2323145"/>
              <a:gd name="connsiteX182" fmla="*/ 3541402 w 11269336"/>
              <a:gd name="connsiteY182" fmla="*/ 2106821 h 2323145"/>
              <a:gd name="connsiteX183" fmla="*/ 3365341 w 11269336"/>
              <a:gd name="connsiteY183" fmla="*/ 2077638 h 2323145"/>
              <a:gd name="connsiteX184" fmla="*/ 3170922 w 11269336"/>
              <a:gd name="connsiteY184" fmla="*/ 2115957 h 2323145"/>
              <a:gd name="connsiteX185" fmla="*/ 3156256 w 11269336"/>
              <a:gd name="connsiteY185" fmla="*/ 2124773 h 2323145"/>
              <a:gd name="connsiteX186" fmla="*/ 3140298 w 11269336"/>
              <a:gd name="connsiteY186" fmla="*/ 2129182 h 2323145"/>
              <a:gd name="connsiteX187" fmla="*/ 3138514 w 11269336"/>
              <a:gd name="connsiteY187" fmla="*/ 2128069 h 2323145"/>
              <a:gd name="connsiteX188" fmla="*/ 3120467 w 11269336"/>
              <a:gd name="connsiteY188" fmla="*/ 2128281 h 2323145"/>
              <a:gd name="connsiteX189" fmla="*/ 3116175 w 11269336"/>
              <a:gd name="connsiteY189" fmla="*/ 2131633 h 2323145"/>
              <a:gd name="connsiteX190" fmla="*/ 3103685 w 11269336"/>
              <a:gd name="connsiteY190" fmla="*/ 2132814 h 2323145"/>
              <a:gd name="connsiteX191" fmla="*/ 3078794 w 11269336"/>
              <a:gd name="connsiteY191" fmla="*/ 2137935 h 2323145"/>
              <a:gd name="connsiteX192" fmla="*/ 3074407 w 11269336"/>
              <a:gd name="connsiteY192" fmla="*/ 2136274 h 2323145"/>
              <a:gd name="connsiteX193" fmla="*/ 3037285 w 11269336"/>
              <a:gd name="connsiteY193" fmla="*/ 2139919 h 2323145"/>
              <a:gd name="connsiteX194" fmla="*/ 3036901 w 11269336"/>
              <a:gd name="connsiteY194" fmla="*/ 2138726 h 2323145"/>
              <a:gd name="connsiteX195" fmla="*/ 3026996 w 11269336"/>
              <a:gd name="connsiteY195" fmla="*/ 2134322 h 2323145"/>
              <a:gd name="connsiteX196" fmla="*/ 3007772 w 11269336"/>
              <a:gd name="connsiteY196" fmla="*/ 2128742 h 2323145"/>
              <a:gd name="connsiteX197" fmla="*/ 2965030 w 11269336"/>
              <a:gd name="connsiteY197" fmla="*/ 2100494 h 2323145"/>
              <a:gd name="connsiteX198" fmla="*/ 2926342 w 11269336"/>
              <a:gd name="connsiteY198" fmla="*/ 2104155 h 2323145"/>
              <a:gd name="connsiteX199" fmla="*/ 2918608 w 11269336"/>
              <a:gd name="connsiteY199" fmla="*/ 2104215 h 2323145"/>
              <a:gd name="connsiteX200" fmla="*/ 2918475 w 11269336"/>
              <a:gd name="connsiteY200" fmla="*/ 2103937 h 2323145"/>
              <a:gd name="connsiteX201" fmla="*/ 2910360 w 11269336"/>
              <a:gd name="connsiteY201" fmla="*/ 2103444 h 2323145"/>
              <a:gd name="connsiteX202" fmla="*/ 2904507 w 11269336"/>
              <a:gd name="connsiteY202" fmla="*/ 2104326 h 2323145"/>
              <a:gd name="connsiteX203" fmla="*/ 2889503 w 11269336"/>
              <a:gd name="connsiteY203" fmla="*/ 2104443 h 2323145"/>
              <a:gd name="connsiteX204" fmla="*/ 2884480 w 11269336"/>
              <a:gd name="connsiteY204" fmla="*/ 2102626 h 2323145"/>
              <a:gd name="connsiteX205" fmla="*/ 2882689 w 11269336"/>
              <a:gd name="connsiteY205" fmla="*/ 2099228 h 2323145"/>
              <a:gd name="connsiteX206" fmla="*/ 2881291 w 11269336"/>
              <a:gd name="connsiteY206" fmla="*/ 2099618 h 2323145"/>
              <a:gd name="connsiteX207" fmla="*/ 2853979 w 11269336"/>
              <a:gd name="connsiteY207" fmla="*/ 2090388 h 2323145"/>
              <a:gd name="connsiteX208" fmla="*/ 2791790 w 11269336"/>
              <a:gd name="connsiteY208" fmla="*/ 2080332 h 2323145"/>
              <a:gd name="connsiteX209" fmla="*/ 2755844 w 11269336"/>
              <a:gd name="connsiteY209" fmla="*/ 2078874 h 2323145"/>
              <a:gd name="connsiteX210" fmla="*/ 2657742 w 11269336"/>
              <a:gd name="connsiteY210" fmla="*/ 2070179 h 2323145"/>
              <a:gd name="connsiteX211" fmla="*/ 2559549 w 11269336"/>
              <a:gd name="connsiteY211" fmla="*/ 2057873 h 2323145"/>
              <a:gd name="connsiteX212" fmla="*/ 2512054 w 11269336"/>
              <a:gd name="connsiteY212" fmla="*/ 2031671 h 2323145"/>
              <a:gd name="connsiteX213" fmla="*/ 2506437 w 11269336"/>
              <a:gd name="connsiteY213" fmla="*/ 2030918 h 2323145"/>
              <a:gd name="connsiteX214" fmla="*/ 2491752 w 11269336"/>
              <a:gd name="connsiteY214" fmla="*/ 2033906 h 2323145"/>
              <a:gd name="connsiteX215" fmla="*/ 2486338 w 11269336"/>
              <a:gd name="connsiteY215" fmla="*/ 2035862 h 2323145"/>
              <a:gd name="connsiteX216" fmla="*/ 2478186 w 11269336"/>
              <a:gd name="connsiteY216" fmla="*/ 2036953 h 2323145"/>
              <a:gd name="connsiteX217" fmla="*/ 2477950 w 11269336"/>
              <a:gd name="connsiteY217" fmla="*/ 2036715 h 2323145"/>
              <a:gd name="connsiteX218" fmla="*/ 2470381 w 11269336"/>
              <a:gd name="connsiteY218" fmla="*/ 2038256 h 2323145"/>
              <a:gd name="connsiteX219" fmla="*/ 2433781 w 11269336"/>
              <a:gd name="connsiteY219" fmla="*/ 2049140 h 2323145"/>
              <a:gd name="connsiteX220" fmla="*/ 2381172 w 11269336"/>
              <a:gd name="connsiteY220" fmla="*/ 2030645 h 2323145"/>
              <a:gd name="connsiteX221" fmla="*/ 2360198 w 11269336"/>
              <a:gd name="connsiteY221" fmla="*/ 2029059 h 2323145"/>
              <a:gd name="connsiteX222" fmla="*/ 2348815 w 11269336"/>
              <a:gd name="connsiteY222" fmla="*/ 2026798 h 2323145"/>
              <a:gd name="connsiteX223" fmla="*/ 2347988 w 11269336"/>
              <a:gd name="connsiteY223" fmla="*/ 2025745 h 2323145"/>
              <a:gd name="connsiteX224" fmla="*/ 2312920 w 11269336"/>
              <a:gd name="connsiteY224" fmla="*/ 2036311 h 2323145"/>
              <a:gd name="connsiteX225" fmla="*/ 2307986 w 11269336"/>
              <a:gd name="connsiteY225" fmla="*/ 2035583 h 2323145"/>
              <a:gd name="connsiteX226" fmla="*/ 2285481 w 11269336"/>
              <a:gd name="connsiteY226" fmla="*/ 2045197 h 2323145"/>
              <a:gd name="connsiteX227" fmla="*/ 2273666 w 11269336"/>
              <a:gd name="connsiteY227" fmla="*/ 2048710 h 2323145"/>
              <a:gd name="connsiteX228" fmla="*/ 2270719 w 11269336"/>
              <a:gd name="connsiteY228" fmla="*/ 2052702 h 2323145"/>
              <a:gd name="connsiteX229" fmla="*/ 2253080 w 11269336"/>
              <a:gd name="connsiteY229" fmla="*/ 2056363 h 2323145"/>
              <a:gd name="connsiteX230" fmla="*/ 2250906 w 11269336"/>
              <a:gd name="connsiteY230" fmla="*/ 2055654 h 2323145"/>
              <a:gd name="connsiteX231" fmla="*/ 2236905 w 11269336"/>
              <a:gd name="connsiteY231" fmla="*/ 2062882 h 2323145"/>
              <a:gd name="connsiteX232" fmla="*/ 2225830 w 11269336"/>
              <a:gd name="connsiteY232" fmla="*/ 2074027 h 2323145"/>
              <a:gd name="connsiteX233" fmla="*/ 2073776 w 11269336"/>
              <a:gd name="connsiteY233" fmla="*/ 2089244 h 2323145"/>
              <a:gd name="connsiteX234" fmla="*/ 1948256 w 11269336"/>
              <a:gd name="connsiteY234" fmla="*/ 2146616 h 2323145"/>
              <a:gd name="connsiteX235" fmla="*/ 1865582 w 11269336"/>
              <a:gd name="connsiteY235" fmla="*/ 2153738 h 2323145"/>
              <a:gd name="connsiteX236" fmla="*/ 1835210 w 11269336"/>
              <a:gd name="connsiteY236" fmla="*/ 2134244 h 2323145"/>
              <a:gd name="connsiteX237" fmla="*/ 1632661 w 11269336"/>
              <a:gd name="connsiteY237" fmla="*/ 2173882 h 2323145"/>
              <a:gd name="connsiteX238" fmla="*/ 1579590 w 11269336"/>
              <a:gd name="connsiteY238" fmla="*/ 2173680 h 2323145"/>
              <a:gd name="connsiteX239" fmla="*/ 1535601 w 11269336"/>
              <a:gd name="connsiteY239" fmla="*/ 2194590 h 2323145"/>
              <a:gd name="connsiteX240" fmla="*/ 1515594 w 11269336"/>
              <a:gd name="connsiteY240" fmla="*/ 2189622 h 2323145"/>
              <a:gd name="connsiteX241" fmla="*/ 1512113 w 11269336"/>
              <a:gd name="connsiteY241" fmla="*/ 2188534 h 2323145"/>
              <a:gd name="connsiteX242" fmla="*/ 1498838 w 11269336"/>
              <a:gd name="connsiteY242" fmla="*/ 2189213 h 2323145"/>
              <a:gd name="connsiteX243" fmla="*/ 1494279 w 11269336"/>
              <a:gd name="connsiteY243" fmla="*/ 2183112 h 2323145"/>
              <a:gd name="connsiteX244" fmla="*/ 1473714 w 11269336"/>
              <a:gd name="connsiteY244" fmla="*/ 2179625 h 2323145"/>
              <a:gd name="connsiteX245" fmla="*/ 1449503 w 11269336"/>
              <a:gd name="connsiteY245" fmla="*/ 2182633 h 2323145"/>
              <a:gd name="connsiteX246" fmla="*/ 1266687 w 11269336"/>
              <a:gd name="connsiteY246" fmla="*/ 2212688 h 2323145"/>
              <a:gd name="connsiteX247" fmla="*/ 1239614 w 11269336"/>
              <a:gd name="connsiteY247" fmla="*/ 2209727 h 2323145"/>
              <a:gd name="connsiteX248" fmla="*/ 1202436 w 11269336"/>
              <a:gd name="connsiteY248" fmla="*/ 2209817 h 2323145"/>
              <a:gd name="connsiteX249" fmla="*/ 1136097 w 11269336"/>
              <a:gd name="connsiteY249" fmla="*/ 2205112 h 2323145"/>
              <a:gd name="connsiteX250" fmla="*/ 988232 w 11269336"/>
              <a:gd name="connsiteY250" fmla="*/ 2235635 h 2323145"/>
              <a:gd name="connsiteX251" fmla="*/ 981959 w 11269336"/>
              <a:gd name="connsiteY251" fmla="*/ 2231607 h 2323145"/>
              <a:gd name="connsiteX252" fmla="*/ 938600 w 11269336"/>
              <a:gd name="connsiteY252" fmla="*/ 2238113 h 2323145"/>
              <a:gd name="connsiteX253" fmla="*/ 791788 w 11269336"/>
              <a:gd name="connsiteY253" fmla="*/ 2293224 h 2323145"/>
              <a:gd name="connsiteX254" fmla="*/ 706914 w 11269336"/>
              <a:gd name="connsiteY254" fmla="*/ 2305046 h 2323145"/>
              <a:gd name="connsiteX255" fmla="*/ 675971 w 11269336"/>
              <a:gd name="connsiteY255" fmla="*/ 2304030 h 2323145"/>
              <a:gd name="connsiteX256" fmla="*/ 624180 w 11269336"/>
              <a:gd name="connsiteY256" fmla="*/ 2302650 h 2323145"/>
              <a:gd name="connsiteX257" fmla="*/ 583453 w 11269336"/>
              <a:gd name="connsiteY257" fmla="*/ 2288788 h 2323145"/>
              <a:gd name="connsiteX258" fmla="*/ 540946 w 11269336"/>
              <a:gd name="connsiteY258" fmla="*/ 2292721 h 2323145"/>
              <a:gd name="connsiteX259" fmla="*/ 533680 w 11269336"/>
              <a:gd name="connsiteY259" fmla="*/ 2310233 h 2323145"/>
              <a:gd name="connsiteX260" fmla="*/ 487366 w 11269336"/>
              <a:gd name="connsiteY260" fmla="*/ 2309053 h 2323145"/>
              <a:gd name="connsiteX261" fmla="*/ 416820 w 11269336"/>
              <a:gd name="connsiteY261" fmla="*/ 2305443 h 2323145"/>
              <a:gd name="connsiteX262" fmla="*/ 376805 w 11269336"/>
              <a:gd name="connsiteY262" fmla="*/ 2307647 h 2323145"/>
              <a:gd name="connsiteX263" fmla="*/ 266777 w 11269336"/>
              <a:gd name="connsiteY263" fmla="*/ 2309012 h 2323145"/>
              <a:gd name="connsiteX264" fmla="*/ 156013 w 11269336"/>
              <a:gd name="connsiteY264" fmla="*/ 2306832 h 2323145"/>
              <a:gd name="connsiteX265" fmla="*/ 87258 w 11269336"/>
              <a:gd name="connsiteY265" fmla="*/ 2285511 h 2323145"/>
              <a:gd name="connsiteX266" fmla="*/ 23798 w 11269336"/>
              <a:gd name="connsiteY266" fmla="*/ 2281822 h 2323145"/>
              <a:gd name="connsiteX267" fmla="*/ 0 w 11269336"/>
              <a:gd name="connsiteY267" fmla="*/ 2285369 h 2323145"/>
              <a:gd name="connsiteX268" fmla="*/ 0 w 11269336"/>
              <a:gd name="connsiteY26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795998 w 11269336"/>
              <a:gd name="connsiteY32" fmla="*/ 863337 h 2323145"/>
              <a:gd name="connsiteX33" fmla="*/ 8776970 w 11269336"/>
              <a:gd name="connsiteY33" fmla="*/ 885177 h 2323145"/>
              <a:gd name="connsiteX34" fmla="*/ 8755719 w 11269336"/>
              <a:gd name="connsiteY34" fmla="*/ 889754 h 2323145"/>
              <a:gd name="connsiteX35" fmla="*/ 8743257 w 11269336"/>
              <a:gd name="connsiteY35" fmla="*/ 904723 h 2323145"/>
              <a:gd name="connsiteX36" fmla="*/ 8721366 w 11269336"/>
              <a:gd name="connsiteY36" fmla="*/ 904711 h 2323145"/>
              <a:gd name="connsiteX37" fmla="*/ 8678353 w 11269336"/>
              <a:gd name="connsiteY37" fmla="*/ 926318 h 2323145"/>
              <a:gd name="connsiteX38" fmla="*/ 8636849 w 11269336"/>
              <a:gd name="connsiteY38" fmla="*/ 937900 h 2323145"/>
              <a:gd name="connsiteX39" fmla="*/ 8620213 w 11269336"/>
              <a:gd name="connsiteY39" fmla="*/ 943068 h 2323145"/>
              <a:gd name="connsiteX40" fmla="*/ 8612581 w 11269336"/>
              <a:gd name="connsiteY40" fmla="*/ 952695 h 2323145"/>
              <a:gd name="connsiteX41" fmla="*/ 8589038 w 11269336"/>
              <a:gd name="connsiteY41" fmla="*/ 963892 h 2323145"/>
              <a:gd name="connsiteX42" fmla="*/ 8579950 w 11269336"/>
              <a:gd name="connsiteY42" fmla="*/ 960899 h 2323145"/>
              <a:gd name="connsiteX43" fmla="*/ 8579319 w 11269336"/>
              <a:gd name="connsiteY43" fmla="*/ 965630 h 2323145"/>
              <a:gd name="connsiteX44" fmla="*/ 8547429 w 11269336"/>
              <a:gd name="connsiteY44" fmla="*/ 984506 h 2323145"/>
              <a:gd name="connsiteX45" fmla="*/ 8478704 w 11269336"/>
              <a:gd name="connsiteY45" fmla="*/ 1025490 h 2323145"/>
              <a:gd name="connsiteX46" fmla="*/ 8461421 w 11269336"/>
              <a:gd name="connsiteY46" fmla="*/ 1035512 h 2323145"/>
              <a:gd name="connsiteX47" fmla="*/ 8445003 w 11269336"/>
              <a:gd name="connsiteY47" fmla="*/ 1036851 h 2323145"/>
              <a:gd name="connsiteX48" fmla="*/ 8357350 w 11269336"/>
              <a:gd name="connsiteY48" fmla="*/ 1060213 h 2323145"/>
              <a:gd name="connsiteX49" fmla="*/ 8335565 w 11269336"/>
              <a:gd name="connsiteY49" fmla="*/ 1061151 h 2323145"/>
              <a:gd name="connsiteX50" fmla="*/ 8325267 w 11269336"/>
              <a:gd name="connsiteY50" fmla="*/ 1055919 h 2323145"/>
              <a:gd name="connsiteX51" fmla="*/ 8293586 w 11269336"/>
              <a:gd name="connsiteY51" fmla="*/ 1076144 h 2323145"/>
              <a:gd name="connsiteX52" fmla="*/ 8242405 w 11269336"/>
              <a:gd name="connsiteY52" fmla="*/ 1095960 h 2323145"/>
              <a:gd name="connsiteX53" fmla="*/ 8197391 w 11269336"/>
              <a:gd name="connsiteY53" fmla="*/ 1107746 h 2323145"/>
              <a:gd name="connsiteX54" fmla="*/ 8081474 w 11269336"/>
              <a:gd name="connsiteY54" fmla="*/ 1130125 h 2323145"/>
              <a:gd name="connsiteX55" fmla="*/ 8053585 w 11269336"/>
              <a:gd name="connsiteY55" fmla="*/ 1129169 h 2323145"/>
              <a:gd name="connsiteX56" fmla="*/ 8038422 w 11269336"/>
              <a:gd name="connsiteY56" fmla="*/ 1119092 h 2323145"/>
              <a:gd name="connsiteX57" fmla="*/ 8029450 w 11269336"/>
              <a:gd name="connsiteY57" fmla="*/ 1125592 h 2323145"/>
              <a:gd name="connsiteX58" fmla="*/ 7959552 w 11269336"/>
              <a:gd name="connsiteY58" fmla="*/ 1140188 h 2323145"/>
              <a:gd name="connsiteX59" fmla="*/ 7914188 w 11269336"/>
              <a:gd name="connsiteY59" fmla="*/ 1150862 h 2323145"/>
              <a:gd name="connsiteX60" fmla="*/ 7914918 w 11269336"/>
              <a:gd name="connsiteY60" fmla="*/ 1168758 h 2323145"/>
              <a:gd name="connsiteX61" fmla="*/ 7875510 w 11269336"/>
              <a:gd name="connsiteY61" fmla="*/ 1183153 h 2323145"/>
              <a:gd name="connsiteX62" fmla="*/ 7829932 w 11269336"/>
              <a:gd name="connsiteY62" fmla="*/ 1180782 h 2323145"/>
              <a:gd name="connsiteX63" fmla="*/ 7779182 w 11269336"/>
              <a:gd name="connsiteY63" fmla="*/ 1192665 h 2323145"/>
              <a:gd name="connsiteX64" fmla="*/ 7748774 w 11269336"/>
              <a:gd name="connsiteY64" fmla="*/ 1199586 h 2323145"/>
              <a:gd name="connsiteX65" fmla="*/ 7671846 w 11269336"/>
              <a:gd name="connsiteY65" fmla="*/ 1231966 h 2323145"/>
              <a:gd name="connsiteX66" fmla="*/ 7554146 w 11269336"/>
              <a:gd name="connsiteY66" fmla="*/ 1319748 h 2323145"/>
              <a:gd name="connsiteX67" fmla="*/ 7515052 w 11269336"/>
              <a:gd name="connsiteY67" fmla="*/ 1336718 h 2323145"/>
              <a:gd name="connsiteX68" fmla="*/ 7507193 w 11269336"/>
              <a:gd name="connsiteY68" fmla="*/ 1334617 h 2323145"/>
              <a:gd name="connsiteX69" fmla="*/ 7461694 w 11269336"/>
              <a:gd name="connsiteY69" fmla="*/ 1375866 h 2323145"/>
              <a:gd name="connsiteX70" fmla="*/ 7377571 w 11269336"/>
              <a:gd name="connsiteY70" fmla="*/ 1400128 h 2323145"/>
              <a:gd name="connsiteX71" fmla="*/ 7311261 w 11269336"/>
              <a:gd name="connsiteY71" fmla="*/ 1412652 h 2323145"/>
              <a:gd name="connsiteX72" fmla="*/ 7275307 w 11269336"/>
              <a:gd name="connsiteY72" fmla="*/ 1422171 h 2323145"/>
              <a:gd name="connsiteX73" fmla="*/ 7247783 w 11269336"/>
              <a:gd name="connsiteY73" fmla="*/ 1426330 h 2323145"/>
              <a:gd name="connsiteX74" fmla="*/ 7185047 w 11269336"/>
              <a:gd name="connsiteY74" fmla="*/ 1451812 h 2323145"/>
              <a:gd name="connsiteX75" fmla="*/ 7084117 w 11269336"/>
              <a:gd name="connsiteY75" fmla="*/ 1500281 h 2323145"/>
              <a:gd name="connsiteX76" fmla="*/ 7062011 w 11269336"/>
              <a:gd name="connsiteY76" fmla="*/ 1509183 h 2323145"/>
              <a:gd name="connsiteX77" fmla="*/ 7040555 w 11269336"/>
              <a:gd name="connsiteY77" fmla="*/ 1511207 h 2323145"/>
              <a:gd name="connsiteX78" fmla="*/ 7033438 w 11269336"/>
              <a:gd name="connsiteY78" fmla="*/ 1506772 h 2323145"/>
              <a:gd name="connsiteX79" fmla="*/ 7020886 w 11269336"/>
              <a:gd name="connsiteY79" fmla="*/ 1510764 h 2323145"/>
              <a:gd name="connsiteX80" fmla="*/ 7017033 w 11269336"/>
              <a:gd name="connsiteY80" fmla="*/ 1510650 h 2323145"/>
              <a:gd name="connsiteX81" fmla="*/ 6995460 w 11269336"/>
              <a:gd name="connsiteY81" fmla="*/ 1511173 h 2323145"/>
              <a:gd name="connsiteX82" fmla="*/ 6962144 w 11269336"/>
              <a:gd name="connsiteY82" fmla="*/ 1541508 h 2323145"/>
              <a:gd name="connsiteX83" fmla="*/ 6910674 w 11269336"/>
              <a:gd name="connsiteY83" fmla="*/ 1554793 h 2323145"/>
              <a:gd name="connsiteX84" fmla="*/ 6732152 w 11269336"/>
              <a:gd name="connsiteY84" fmla="*/ 1642538 h 2323145"/>
              <a:gd name="connsiteX85" fmla="*/ 6694106 w 11269336"/>
              <a:gd name="connsiteY85" fmla="*/ 1632377 h 2323145"/>
              <a:gd name="connsiteX86" fmla="*/ 6617223 w 11269336"/>
              <a:gd name="connsiteY86" fmla="*/ 1659889 h 2323145"/>
              <a:gd name="connsiteX87" fmla="*/ 6521138 w 11269336"/>
              <a:gd name="connsiteY87" fmla="*/ 1744340 h 2323145"/>
              <a:gd name="connsiteX88" fmla="*/ 6380677 w 11269336"/>
              <a:gd name="connsiteY88" fmla="*/ 1796883 h 2323145"/>
              <a:gd name="connsiteX89" fmla="*/ 6374897 w 11269336"/>
              <a:gd name="connsiteY89" fmla="*/ 1809910 h 2323145"/>
              <a:gd name="connsiteX90" fmla="*/ 6364545 w 11269336"/>
              <a:gd name="connsiteY90" fmla="*/ 1820090 h 2323145"/>
              <a:gd name="connsiteX91" fmla="*/ 6362126 w 11269336"/>
              <a:gd name="connsiteY91" fmla="*/ 1819991 h 2323145"/>
              <a:gd name="connsiteX92" fmla="*/ 6346673 w 11269336"/>
              <a:gd name="connsiteY92" fmla="*/ 1827824 h 2323145"/>
              <a:gd name="connsiteX93" fmla="*/ 6345588 w 11269336"/>
              <a:gd name="connsiteY93" fmla="*/ 1832232 h 2323145"/>
              <a:gd name="connsiteX94" fmla="*/ 6335708 w 11269336"/>
              <a:gd name="connsiteY94" fmla="*/ 1838451 h 2323145"/>
              <a:gd name="connsiteX95" fmla="*/ 6318182 w 11269336"/>
              <a:gd name="connsiteY95" fmla="*/ 1852975 h 2323145"/>
              <a:gd name="connsiteX96" fmla="*/ 6313084 w 11269336"/>
              <a:gd name="connsiteY96" fmla="*/ 1853561 h 2323145"/>
              <a:gd name="connsiteX97" fmla="*/ 6283816 w 11269336"/>
              <a:gd name="connsiteY97" fmla="*/ 1872148 h 2323145"/>
              <a:gd name="connsiteX98" fmla="*/ 6282550 w 11269336"/>
              <a:gd name="connsiteY98" fmla="*/ 1871392 h 2323145"/>
              <a:gd name="connsiteX99" fmla="*/ 6270527 w 11269336"/>
              <a:gd name="connsiteY99" fmla="*/ 1872208 h 2323145"/>
              <a:gd name="connsiteX100" fmla="*/ 6249518 w 11269336"/>
              <a:gd name="connsiteY100" fmla="*/ 1876079 h 2323145"/>
              <a:gd name="connsiteX101" fmla="*/ 6190386 w 11269336"/>
              <a:gd name="connsiteY101" fmla="*/ 1872478 h 2323145"/>
              <a:gd name="connsiteX102" fmla="*/ 6159777 w 11269336"/>
              <a:gd name="connsiteY102" fmla="*/ 1891745 h 2323145"/>
              <a:gd name="connsiteX103" fmla="*/ 6153131 w 11269336"/>
              <a:gd name="connsiteY103" fmla="*/ 1895079 h 2323145"/>
              <a:gd name="connsiteX104" fmla="*/ 6152798 w 11269336"/>
              <a:gd name="connsiteY104" fmla="*/ 1894920 h 2323145"/>
              <a:gd name="connsiteX105" fmla="*/ 6145388 w 11269336"/>
              <a:gd name="connsiteY105" fmla="*/ 1897990 h 2323145"/>
              <a:gd name="connsiteX106" fmla="*/ 6141014 w 11269336"/>
              <a:gd name="connsiteY106" fmla="*/ 1901155 h 2323145"/>
              <a:gd name="connsiteX107" fmla="*/ 6128122 w 11269336"/>
              <a:gd name="connsiteY107" fmla="*/ 1907623 h 2323145"/>
              <a:gd name="connsiteX108" fmla="*/ 6122351 w 11269336"/>
              <a:gd name="connsiteY108" fmla="*/ 1908359 h 2323145"/>
              <a:gd name="connsiteX109" fmla="*/ 6064750 w 11269336"/>
              <a:gd name="connsiteY109" fmla="*/ 1896394 h 2323145"/>
              <a:gd name="connsiteX110" fmla="*/ 5964230 w 11269336"/>
              <a:gd name="connsiteY110" fmla="*/ 1910038 h 2323145"/>
              <a:gd name="connsiteX111" fmla="*/ 5865399 w 11269336"/>
              <a:gd name="connsiteY111" fmla="*/ 1926966 h 2323145"/>
              <a:gd name="connsiteX112" fmla="*/ 5829951 w 11269336"/>
              <a:gd name="connsiteY112" fmla="*/ 1934755 h 2323145"/>
              <a:gd name="connsiteX113" fmla="*/ 5765285 w 11269336"/>
              <a:gd name="connsiteY113" fmla="*/ 1941322 h 2323145"/>
              <a:gd name="connsiteX114" fmla="*/ 5734750 w 11269336"/>
              <a:gd name="connsiteY114" fmla="*/ 1939793 h 2323145"/>
              <a:gd name="connsiteX115" fmla="*/ 5733569 w 11269336"/>
              <a:gd name="connsiteY115" fmla="*/ 1940505 h 2323145"/>
              <a:gd name="connsiteX116" fmla="*/ 5730329 w 11269336"/>
              <a:gd name="connsiteY116" fmla="*/ 1937845 h 2323145"/>
              <a:gd name="connsiteX117" fmla="*/ 5724661 w 11269336"/>
              <a:gd name="connsiteY117" fmla="*/ 1937455 h 2323145"/>
              <a:gd name="connsiteX118" fmla="*/ 5710186 w 11269336"/>
              <a:gd name="connsiteY118" fmla="*/ 1941370 h 2323145"/>
              <a:gd name="connsiteX119" fmla="*/ 5704910 w 11269336"/>
              <a:gd name="connsiteY119" fmla="*/ 1943663 h 2323145"/>
              <a:gd name="connsiteX120" fmla="*/ 5696836 w 11269336"/>
              <a:gd name="connsiteY120" fmla="*/ 1945271 h 2323145"/>
              <a:gd name="connsiteX121" fmla="*/ 5696583 w 11269336"/>
              <a:gd name="connsiteY121" fmla="*/ 1945050 h 2323145"/>
              <a:gd name="connsiteX122" fmla="*/ 5689123 w 11269336"/>
              <a:gd name="connsiteY122" fmla="*/ 1947067 h 2323145"/>
              <a:gd name="connsiteX123" fmla="*/ 5653291 w 11269336"/>
              <a:gd name="connsiteY123" fmla="*/ 1960245 h 2323145"/>
              <a:gd name="connsiteX124" fmla="*/ 5599385 w 11269336"/>
              <a:gd name="connsiteY124" fmla="*/ 1945198 h 2323145"/>
              <a:gd name="connsiteX125" fmla="*/ 5578300 w 11269336"/>
              <a:gd name="connsiteY125" fmla="*/ 1944963 h 2323145"/>
              <a:gd name="connsiteX126" fmla="*/ 5566758 w 11269336"/>
              <a:gd name="connsiteY126" fmla="*/ 1943441 h 2323145"/>
              <a:gd name="connsiteX127" fmla="*/ 5565857 w 11269336"/>
              <a:gd name="connsiteY127" fmla="*/ 1942445 h 2323145"/>
              <a:gd name="connsiteX128" fmla="*/ 5531534 w 11269336"/>
              <a:gd name="connsiteY128" fmla="*/ 1955208 h 2323145"/>
              <a:gd name="connsiteX129" fmla="*/ 5526552 w 11269336"/>
              <a:gd name="connsiteY129" fmla="*/ 1954799 h 2323145"/>
              <a:gd name="connsiteX130" fmla="*/ 5504723 w 11269336"/>
              <a:gd name="connsiteY130" fmla="*/ 1965811 h 2323145"/>
              <a:gd name="connsiteX131" fmla="*/ 5493156 w 11269336"/>
              <a:gd name="connsiteY131" fmla="*/ 1970063 h 2323145"/>
              <a:gd name="connsiteX132" fmla="*/ 5490486 w 11269336"/>
              <a:gd name="connsiteY132" fmla="*/ 1974227 h 2323145"/>
              <a:gd name="connsiteX133" fmla="*/ 5473107 w 11269336"/>
              <a:gd name="connsiteY133" fmla="*/ 1979001 h 2323145"/>
              <a:gd name="connsiteX134" fmla="*/ 5470885 w 11269336"/>
              <a:gd name="connsiteY134" fmla="*/ 1978432 h 2323145"/>
              <a:gd name="connsiteX135" fmla="*/ 5457393 w 11269336"/>
              <a:gd name="connsiteY135" fmla="*/ 1986525 h 2323145"/>
              <a:gd name="connsiteX136" fmla="*/ 5447102 w 11269336"/>
              <a:gd name="connsiteY136" fmla="*/ 1998329 h 2323145"/>
              <a:gd name="connsiteX137" fmla="*/ 5159151 w 11269336"/>
              <a:gd name="connsiteY137" fmla="*/ 2029640 h 2323145"/>
              <a:gd name="connsiteX138" fmla="*/ 5041688 w 11269336"/>
              <a:gd name="connsiteY138" fmla="*/ 2022334 h 2323145"/>
              <a:gd name="connsiteX139" fmla="*/ 4860988 w 11269336"/>
              <a:gd name="connsiteY139" fmla="*/ 2135698 h 2323145"/>
              <a:gd name="connsiteX140" fmla="*/ 4807902 w 11269336"/>
              <a:gd name="connsiteY140" fmla="*/ 2138894 h 2323145"/>
              <a:gd name="connsiteX141" fmla="*/ 4765388 w 11269336"/>
              <a:gd name="connsiteY141" fmla="*/ 2162525 h 2323145"/>
              <a:gd name="connsiteX142" fmla="*/ 4745033 w 11269336"/>
              <a:gd name="connsiteY142" fmla="*/ 2158859 h 2323145"/>
              <a:gd name="connsiteX143" fmla="*/ 4741475 w 11269336"/>
              <a:gd name="connsiteY143" fmla="*/ 2157998 h 2323145"/>
              <a:gd name="connsiteX144" fmla="*/ 4728247 w 11269336"/>
              <a:gd name="connsiteY144" fmla="*/ 2159526 h 2323145"/>
              <a:gd name="connsiteX145" fmla="*/ 4723263 w 11269336"/>
              <a:gd name="connsiteY145" fmla="*/ 2153742 h 2323145"/>
              <a:gd name="connsiteX146" fmla="*/ 4702453 w 11269336"/>
              <a:gd name="connsiteY146" fmla="*/ 2151586 h 2323145"/>
              <a:gd name="connsiteX147" fmla="*/ 4678455 w 11269336"/>
              <a:gd name="connsiteY147" fmla="*/ 2156131 h 2323145"/>
              <a:gd name="connsiteX148" fmla="*/ 4593061 w 11269336"/>
              <a:gd name="connsiteY148" fmla="*/ 2171597 h 2323145"/>
              <a:gd name="connsiteX149" fmla="*/ 4579902 w 11269336"/>
              <a:gd name="connsiteY149" fmla="*/ 2177927 h 2323145"/>
              <a:gd name="connsiteX150" fmla="*/ 4533444 w 11269336"/>
              <a:gd name="connsiteY150" fmla="*/ 2181200 h 2323145"/>
              <a:gd name="connsiteX151" fmla="*/ 4492832 w 11269336"/>
              <a:gd name="connsiteY151" fmla="*/ 2188033 h 2323145"/>
              <a:gd name="connsiteX152" fmla="*/ 4467257 w 11269336"/>
              <a:gd name="connsiteY152" fmla="*/ 2196121 h 2323145"/>
              <a:gd name="connsiteX153" fmla="*/ 4459937 w 11269336"/>
              <a:gd name="connsiteY153" fmla="*/ 2195182 h 2323145"/>
              <a:gd name="connsiteX154" fmla="*/ 4433312 w 11269336"/>
              <a:gd name="connsiteY154" fmla="*/ 2199004 h 2323145"/>
              <a:gd name="connsiteX155" fmla="*/ 4420601 w 11269336"/>
              <a:gd name="connsiteY155" fmla="*/ 2205158 h 2323145"/>
              <a:gd name="connsiteX156" fmla="*/ 4405765 w 11269336"/>
              <a:gd name="connsiteY156" fmla="*/ 2199902 h 2323145"/>
              <a:gd name="connsiteX157" fmla="*/ 4401354 w 11269336"/>
              <a:gd name="connsiteY157" fmla="*/ 2194745 h 2323145"/>
              <a:gd name="connsiteX158" fmla="*/ 4383151 w 11269336"/>
              <a:gd name="connsiteY158" fmla="*/ 2201140 h 2323145"/>
              <a:gd name="connsiteX159" fmla="*/ 4366646 w 11269336"/>
              <a:gd name="connsiteY159" fmla="*/ 2198564 h 2323145"/>
              <a:gd name="connsiteX160" fmla="*/ 4354009 w 11269336"/>
              <a:gd name="connsiteY160" fmla="*/ 2204984 h 2323145"/>
              <a:gd name="connsiteX161" fmla="*/ 4348284 w 11269336"/>
              <a:gd name="connsiteY161" fmla="*/ 2205270 h 2323145"/>
              <a:gd name="connsiteX162" fmla="*/ 4333906 w 11269336"/>
              <a:gd name="connsiteY162" fmla="*/ 2205251 h 2323145"/>
              <a:gd name="connsiteX163" fmla="*/ 4308819 w 11269336"/>
              <a:gd name="connsiteY163" fmla="*/ 2203822 h 2323145"/>
              <a:gd name="connsiteX164" fmla="*/ 4301210 w 11269336"/>
              <a:gd name="connsiteY164" fmla="*/ 2204456 h 2323145"/>
              <a:gd name="connsiteX165" fmla="*/ 4283095 w 11269336"/>
              <a:gd name="connsiteY165" fmla="*/ 2198177 h 2323145"/>
              <a:gd name="connsiteX166" fmla="*/ 4250119 w 11269336"/>
              <a:gd name="connsiteY166" fmla="*/ 2196342 h 2323145"/>
              <a:gd name="connsiteX167" fmla="*/ 4189203 w 11269336"/>
              <a:gd name="connsiteY167" fmla="*/ 2178994 h 2323145"/>
              <a:gd name="connsiteX168" fmla="*/ 4154035 w 11269336"/>
              <a:gd name="connsiteY168" fmla="*/ 2171950 h 2323145"/>
              <a:gd name="connsiteX169" fmla="*/ 4129569 w 11269336"/>
              <a:gd name="connsiteY169" fmla="*/ 2163850 h 2323145"/>
              <a:gd name="connsiteX170" fmla="*/ 4061250 w 11269336"/>
              <a:gd name="connsiteY170" fmla="*/ 2159236 h 2323145"/>
              <a:gd name="connsiteX171" fmla="*/ 3945480 w 11269336"/>
              <a:gd name="connsiteY171" fmla="*/ 2158279 h 2323145"/>
              <a:gd name="connsiteX172" fmla="*/ 3921468 w 11269336"/>
              <a:gd name="connsiteY172" fmla="*/ 2156588 h 2323145"/>
              <a:gd name="connsiteX173" fmla="*/ 3903348 w 11269336"/>
              <a:gd name="connsiteY173" fmla="*/ 2149220 h 2323145"/>
              <a:gd name="connsiteX174" fmla="*/ 3901342 w 11269336"/>
              <a:gd name="connsiteY174" fmla="*/ 2142355 h 2323145"/>
              <a:gd name="connsiteX175" fmla="*/ 3888539 w 11269336"/>
              <a:gd name="connsiteY175" fmla="*/ 2140476 h 2323145"/>
              <a:gd name="connsiteX176" fmla="*/ 3885662 w 11269336"/>
              <a:gd name="connsiteY176" fmla="*/ 2138740 h 2323145"/>
              <a:gd name="connsiteX177" fmla="*/ 3868627 w 11269336"/>
              <a:gd name="connsiteY177" fmla="*/ 2130023 h 2323145"/>
              <a:gd name="connsiteX178" fmla="*/ 3819177 w 11269336"/>
              <a:gd name="connsiteY178" fmla="*/ 2142111 h 2323145"/>
              <a:gd name="connsiteX179" fmla="*/ 3769100 w 11269336"/>
              <a:gd name="connsiteY179" fmla="*/ 2131731 h 2323145"/>
              <a:gd name="connsiteX180" fmla="*/ 3562752 w 11269336"/>
              <a:gd name="connsiteY180" fmla="*/ 2131785 h 2323145"/>
              <a:gd name="connsiteX181" fmla="*/ 3541402 w 11269336"/>
              <a:gd name="connsiteY181" fmla="*/ 2106821 h 2323145"/>
              <a:gd name="connsiteX182" fmla="*/ 3365341 w 11269336"/>
              <a:gd name="connsiteY182" fmla="*/ 2077638 h 2323145"/>
              <a:gd name="connsiteX183" fmla="*/ 3170922 w 11269336"/>
              <a:gd name="connsiteY183" fmla="*/ 2115957 h 2323145"/>
              <a:gd name="connsiteX184" fmla="*/ 3156256 w 11269336"/>
              <a:gd name="connsiteY184" fmla="*/ 2124773 h 2323145"/>
              <a:gd name="connsiteX185" fmla="*/ 3140298 w 11269336"/>
              <a:gd name="connsiteY185" fmla="*/ 2129182 h 2323145"/>
              <a:gd name="connsiteX186" fmla="*/ 3138514 w 11269336"/>
              <a:gd name="connsiteY186" fmla="*/ 2128069 h 2323145"/>
              <a:gd name="connsiteX187" fmla="*/ 3120467 w 11269336"/>
              <a:gd name="connsiteY187" fmla="*/ 2128281 h 2323145"/>
              <a:gd name="connsiteX188" fmla="*/ 3116175 w 11269336"/>
              <a:gd name="connsiteY188" fmla="*/ 2131633 h 2323145"/>
              <a:gd name="connsiteX189" fmla="*/ 3103685 w 11269336"/>
              <a:gd name="connsiteY189" fmla="*/ 2132814 h 2323145"/>
              <a:gd name="connsiteX190" fmla="*/ 3078794 w 11269336"/>
              <a:gd name="connsiteY190" fmla="*/ 2137935 h 2323145"/>
              <a:gd name="connsiteX191" fmla="*/ 3074407 w 11269336"/>
              <a:gd name="connsiteY191" fmla="*/ 2136274 h 2323145"/>
              <a:gd name="connsiteX192" fmla="*/ 3037285 w 11269336"/>
              <a:gd name="connsiteY192" fmla="*/ 2139919 h 2323145"/>
              <a:gd name="connsiteX193" fmla="*/ 3036901 w 11269336"/>
              <a:gd name="connsiteY193" fmla="*/ 2138726 h 2323145"/>
              <a:gd name="connsiteX194" fmla="*/ 3026996 w 11269336"/>
              <a:gd name="connsiteY194" fmla="*/ 2134322 h 2323145"/>
              <a:gd name="connsiteX195" fmla="*/ 3007772 w 11269336"/>
              <a:gd name="connsiteY195" fmla="*/ 2128742 h 2323145"/>
              <a:gd name="connsiteX196" fmla="*/ 2965030 w 11269336"/>
              <a:gd name="connsiteY196" fmla="*/ 2100494 h 2323145"/>
              <a:gd name="connsiteX197" fmla="*/ 2926342 w 11269336"/>
              <a:gd name="connsiteY197" fmla="*/ 2104155 h 2323145"/>
              <a:gd name="connsiteX198" fmla="*/ 2918608 w 11269336"/>
              <a:gd name="connsiteY198" fmla="*/ 2104215 h 2323145"/>
              <a:gd name="connsiteX199" fmla="*/ 2918475 w 11269336"/>
              <a:gd name="connsiteY199" fmla="*/ 2103937 h 2323145"/>
              <a:gd name="connsiteX200" fmla="*/ 2910360 w 11269336"/>
              <a:gd name="connsiteY200" fmla="*/ 2103444 h 2323145"/>
              <a:gd name="connsiteX201" fmla="*/ 2904507 w 11269336"/>
              <a:gd name="connsiteY201" fmla="*/ 2104326 h 2323145"/>
              <a:gd name="connsiteX202" fmla="*/ 2889503 w 11269336"/>
              <a:gd name="connsiteY202" fmla="*/ 2104443 h 2323145"/>
              <a:gd name="connsiteX203" fmla="*/ 2884480 w 11269336"/>
              <a:gd name="connsiteY203" fmla="*/ 2102626 h 2323145"/>
              <a:gd name="connsiteX204" fmla="*/ 2882689 w 11269336"/>
              <a:gd name="connsiteY204" fmla="*/ 2099228 h 2323145"/>
              <a:gd name="connsiteX205" fmla="*/ 2881291 w 11269336"/>
              <a:gd name="connsiteY205" fmla="*/ 2099618 h 2323145"/>
              <a:gd name="connsiteX206" fmla="*/ 2853979 w 11269336"/>
              <a:gd name="connsiteY206" fmla="*/ 2090388 h 2323145"/>
              <a:gd name="connsiteX207" fmla="*/ 2791790 w 11269336"/>
              <a:gd name="connsiteY207" fmla="*/ 2080332 h 2323145"/>
              <a:gd name="connsiteX208" fmla="*/ 2755844 w 11269336"/>
              <a:gd name="connsiteY208" fmla="*/ 2078874 h 2323145"/>
              <a:gd name="connsiteX209" fmla="*/ 2657742 w 11269336"/>
              <a:gd name="connsiteY209" fmla="*/ 2070179 h 2323145"/>
              <a:gd name="connsiteX210" fmla="*/ 2559549 w 11269336"/>
              <a:gd name="connsiteY210" fmla="*/ 2057873 h 2323145"/>
              <a:gd name="connsiteX211" fmla="*/ 2512054 w 11269336"/>
              <a:gd name="connsiteY211" fmla="*/ 2031671 h 2323145"/>
              <a:gd name="connsiteX212" fmla="*/ 2506437 w 11269336"/>
              <a:gd name="connsiteY212" fmla="*/ 2030918 h 2323145"/>
              <a:gd name="connsiteX213" fmla="*/ 2491752 w 11269336"/>
              <a:gd name="connsiteY213" fmla="*/ 2033906 h 2323145"/>
              <a:gd name="connsiteX214" fmla="*/ 2486338 w 11269336"/>
              <a:gd name="connsiteY214" fmla="*/ 2035862 h 2323145"/>
              <a:gd name="connsiteX215" fmla="*/ 2478186 w 11269336"/>
              <a:gd name="connsiteY215" fmla="*/ 2036953 h 2323145"/>
              <a:gd name="connsiteX216" fmla="*/ 2477950 w 11269336"/>
              <a:gd name="connsiteY216" fmla="*/ 2036715 h 2323145"/>
              <a:gd name="connsiteX217" fmla="*/ 2470381 w 11269336"/>
              <a:gd name="connsiteY217" fmla="*/ 2038256 h 2323145"/>
              <a:gd name="connsiteX218" fmla="*/ 2433781 w 11269336"/>
              <a:gd name="connsiteY218" fmla="*/ 2049140 h 2323145"/>
              <a:gd name="connsiteX219" fmla="*/ 2381172 w 11269336"/>
              <a:gd name="connsiteY219" fmla="*/ 2030645 h 2323145"/>
              <a:gd name="connsiteX220" fmla="*/ 2360198 w 11269336"/>
              <a:gd name="connsiteY220" fmla="*/ 2029059 h 2323145"/>
              <a:gd name="connsiteX221" fmla="*/ 2348815 w 11269336"/>
              <a:gd name="connsiteY221" fmla="*/ 2026798 h 2323145"/>
              <a:gd name="connsiteX222" fmla="*/ 2347988 w 11269336"/>
              <a:gd name="connsiteY222" fmla="*/ 2025745 h 2323145"/>
              <a:gd name="connsiteX223" fmla="*/ 2312920 w 11269336"/>
              <a:gd name="connsiteY223" fmla="*/ 2036311 h 2323145"/>
              <a:gd name="connsiteX224" fmla="*/ 2307986 w 11269336"/>
              <a:gd name="connsiteY224" fmla="*/ 2035583 h 2323145"/>
              <a:gd name="connsiteX225" fmla="*/ 2285481 w 11269336"/>
              <a:gd name="connsiteY225" fmla="*/ 2045197 h 2323145"/>
              <a:gd name="connsiteX226" fmla="*/ 2273666 w 11269336"/>
              <a:gd name="connsiteY226" fmla="*/ 2048710 h 2323145"/>
              <a:gd name="connsiteX227" fmla="*/ 2270719 w 11269336"/>
              <a:gd name="connsiteY227" fmla="*/ 2052702 h 2323145"/>
              <a:gd name="connsiteX228" fmla="*/ 2253080 w 11269336"/>
              <a:gd name="connsiteY228" fmla="*/ 2056363 h 2323145"/>
              <a:gd name="connsiteX229" fmla="*/ 2250906 w 11269336"/>
              <a:gd name="connsiteY229" fmla="*/ 2055654 h 2323145"/>
              <a:gd name="connsiteX230" fmla="*/ 2236905 w 11269336"/>
              <a:gd name="connsiteY230" fmla="*/ 2062882 h 2323145"/>
              <a:gd name="connsiteX231" fmla="*/ 2225830 w 11269336"/>
              <a:gd name="connsiteY231" fmla="*/ 2074027 h 2323145"/>
              <a:gd name="connsiteX232" fmla="*/ 2073776 w 11269336"/>
              <a:gd name="connsiteY232" fmla="*/ 2089244 h 2323145"/>
              <a:gd name="connsiteX233" fmla="*/ 1948256 w 11269336"/>
              <a:gd name="connsiteY233" fmla="*/ 2146616 h 2323145"/>
              <a:gd name="connsiteX234" fmla="*/ 1865582 w 11269336"/>
              <a:gd name="connsiteY234" fmla="*/ 2153738 h 2323145"/>
              <a:gd name="connsiteX235" fmla="*/ 1835210 w 11269336"/>
              <a:gd name="connsiteY235" fmla="*/ 2134244 h 2323145"/>
              <a:gd name="connsiteX236" fmla="*/ 1632661 w 11269336"/>
              <a:gd name="connsiteY236" fmla="*/ 2173882 h 2323145"/>
              <a:gd name="connsiteX237" fmla="*/ 1579590 w 11269336"/>
              <a:gd name="connsiteY237" fmla="*/ 2173680 h 2323145"/>
              <a:gd name="connsiteX238" fmla="*/ 1535601 w 11269336"/>
              <a:gd name="connsiteY238" fmla="*/ 2194590 h 2323145"/>
              <a:gd name="connsiteX239" fmla="*/ 1515594 w 11269336"/>
              <a:gd name="connsiteY239" fmla="*/ 2189622 h 2323145"/>
              <a:gd name="connsiteX240" fmla="*/ 1512113 w 11269336"/>
              <a:gd name="connsiteY240" fmla="*/ 2188534 h 2323145"/>
              <a:gd name="connsiteX241" fmla="*/ 1498838 w 11269336"/>
              <a:gd name="connsiteY241" fmla="*/ 2189213 h 2323145"/>
              <a:gd name="connsiteX242" fmla="*/ 1494279 w 11269336"/>
              <a:gd name="connsiteY242" fmla="*/ 2183112 h 2323145"/>
              <a:gd name="connsiteX243" fmla="*/ 1473714 w 11269336"/>
              <a:gd name="connsiteY243" fmla="*/ 2179625 h 2323145"/>
              <a:gd name="connsiteX244" fmla="*/ 1449503 w 11269336"/>
              <a:gd name="connsiteY244" fmla="*/ 2182633 h 2323145"/>
              <a:gd name="connsiteX245" fmla="*/ 1266687 w 11269336"/>
              <a:gd name="connsiteY245" fmla="*/ 2212688 h 2323145"/>
              <a:gd name="connsiteX246" fmla="*/ 1239614 w 11269336"/>
              <a:gd name="connsiteY246" fmla="*/ 2209727 h 2323145"/>
              <a:gd name="connsiteX247" fmla="*/ 1202436 w 11269336"/>
              <a:gd name="connsiteY247" fmla="*/ 2209817 h 2323145"/>
              <a:gd name="connsiteX248" fmla="*/ 1136097 w 11269336"/>
              <a:gd name="connsiteY248" fmla="*/ 2205112 h 2323145"/>
              <a:gd name="connsiteX249" fmla="*/ 988232 w 11269336"/>
              <a:gd name="connsiteY249" fmla="*/ 2235635 h 2323145"/>
              <a:gd name="connsiteX250" fmla="*/ 981959 w 11269336"/>
              <a:gd name="connsiteY250" fmla="*/ 2231607 h 2323145"/>
              <a:gd name="connsiteX251" fmla="*/ 938600 w 11269336"/>
              <a:gd name="connsiteY251" fmla="*/ 2238113 h 2323145"/>
              <a:gd name="connsiteX252" fmla="*/ 791788 w 11269336"/>
              <a:gd name="connsiteY252" fmla="*/ 2293224 h 2323145"/>
              <a:gd name="connsiteX253" fmla="*/ 706914 w 11269336"/>
              <a:gd name="connsiteY253" fmla="*/ 2305046 h 2323145"/>
              <a:gd name="connsiteX254" fmla="*/ 675971 w 11269336"/>
              <a:gd name="connsiteY254" fmla="*/ 2304030 h 2323145"/>
              <a:gd name="connsiteX255" fmla="*/ 624180 w 11269336"/>
              <a:gd name="connsiteY255" fmla="*/ 2302650 h 2323145"/>
              <a:gd name="connsiteX256" fmla="*/ 583453 w 11269336"/>
              <a:gd name="connsiteY256" fmla="*/ 2288788 h 2323145"/>
              <a:gd name="connsiteX257" fmla="*/ 540946 w 11269336"/>
              <a:gd name="connsiteY257" fmla="*/ 2292721 h 2323145"/>
              <a:gd name="connsiteX258" fmla="*/ 533680 w 11269336"/>
              <a:gd name="connsiteY258" fmla="*/ 2310233 h 2323145"/>
              <a:gd name="connsiteX259" fmla="*/ 487366 w 11269336"/>
              <a:gd name="connsiteY259" fmla="*/ 2309053 h 2323145"/>
              <a:gd name="connsiteX260" fmla="*/ 416820 w 11269336"/>
              <a:gd name="connsiteY260" fmla="*/ 2305443 h 2323145"/>
              <a:gd name="connsiteX261" fmla="*/ 376805 w 11269336"/>
              <a:gd name="connsiteY261" fmla="*/ 2307647 h 2323145"/>
              <a:gd name="connsiteX262" fmla="*/ 266777 w 11269336"/>
              <a:gd name="connsiteY262" fmla="*/ 2309012 h 2323145"/>
              <a:gd name="connsiteX263" fmla="*/ 156013 w 11269336"/>
              <a:gd name="connsiteY263" fmla="*/ 2306832 h 2323145"/>
              <a:gd name="connsiteX264" fmla="*/ 87258 w 11269336"/>
              <a:gd name="connsiteY264" fmla="*/ 2285511 h 2323145"/>
              <a:gd name="connsiteX265" fmla="*/ 23798 w 11269336"/>
              <a:gd name="connsiteY265" fmla="*/ 2281822 h 2323145"/>
              <a:gd name="connsiteX266" fmla="*/ 0 w 11269336"/>
              <a:gd name="connsiteY266" fmla="*/ 2285369 h 2323145"/>
              <a:gd name="connsiteX267" fmla="*/ 0 w 11269336"/>
              <a:gd name="connsiteY26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795998 w 11269336"/>
              <a:gd name="connsiteY29" fmla="*/ 863337 h 2323145"/>
              <a:gd name="connsiteX30" fmla="*/ 8776970 w 11269336"/>
              <a:gd name="connsiteY30" fmla="*/ 885177 h 2323145"/>
              <a:gd name="connsiteX31" fmla="*/ 8755719 w 11269336"/>
              <a:gd name="connsiteY31" fmla="*/ 889754 h 2323145"/>
              <a:gd name="connsiteX32" fmla="*/ 8743257 w 11269336"/>
              <a:gd name="connsiteY32" fmla="*/ 904723 h 2323145"/>
              <a:gd name="connsiteX33" fmla="*/ 8721366 w 11269336"/>
              <a:gd name="connsiteY33" fmla="*/ 904711 h 2323145"/>
              <a:gd name="connsiteX34" fmla="*/ 8678353 w 11269336"/>
              <a:gd name="connsiteY34" fmla="*/ 926318 h 2323145"/>
              <a:gd name="connsiteX35" fmla="*/ 8636849 w 11269336"/>
              <a:gd name="connsiteY35" fmla="*/ 937900 h 2323145"/>
              <a:gd name="connsiteX36" fmla="*/ 8620213 w 11269336"/>
              <a:gd name="connsiteY36" fmla="*/ 943068 h 2323145"/>
              <a:gd name="connsiteX37" fmla="*/ 8612581 w 11269336"/>
              <a:gd name="connsiteY37" fmla="*/ 952695 h 2323145"/>
              <a:gd name="connsiteX38" fmla="*/ 8589038 w 11269336"/>
              <a:gd name="connsiteY38" fmla="*/ 963892 h 2323145"/>
              <a:gd name="connsiteX39" fmla="*/ 8579950 w 11269336"/>
              <a:gd name="connsiteY39" fmla="*/ 960899 h 2323145"/>
              <a:gd name="connsiteX40" fmla="*/ 8579319 w 11269336"/>
              <a:gd name="connsiteY40" fmla="*/ 965630 h 2323145"/>
              <a:gd name="connsiteX41" fmla="*/ 8547429 w 11269336"/>
              <a:gd name="connsiteY41" fmla="*/ 984506 h 2323145"/>
              <a:gd name="connsiteX42" fmla="*/ 8478704 w 11269336"/>
              <a:gd name="connsiteY42" fmla="*/ 1025490 h 2323145"/>
              <a:gd name="connsiteX43" fmla="*/ 8461421 w 11269336"/>
              <a:gd name="connsiteY43" fmla="*/ 1035512 h 2323145"/>
              <a:gd name="connsiteX44" fmla="*/ 8445003 w 11269336"/>
              <a:gd name="connsiteY44" fmla="*/ 1036851 h 2323145"/>
              <a:gd name="connsiteX45" fmla="*/ 8357350 w 11269336"/>
              <a:gd name="connsiteY45" fmla="*/ 1060213 h 2323145"/>
              <a:gd name="connsiteX46" fmla="*/ 8335565 w 11269336"/>
              <a:gd name="connsiteY46" fmla="*/ 1061151 h 2323145"/>
              <a:gd name="connsiteX47" fmla="*/ 8325267 w 11269336"/>
              <a:gd name="connsiteY47" fmla="*/ 1055919 h 2323145"/>
              <a:gd name="connsiteX48" fmla="*/ 8293586 w 11269336"/>
              <a:gd name="connsiteY48" fmla="*/ 1076144 h 2323145"/>
              <a:gd name="connsiteX49" fmla="*/ 8242405 w 11269336"/>
              <a:gd name="connsiteY49" fmla="*/ 1095960 h 2323145"/>
              <a:gd name="connsiteX50" fmla="*/ 8197391 w 11269336"/>
              <a:gd name="connsiteY50" fmla="*/ 1107746 h 2323145"/>
              <a:gd name="connsiteX51" fmla="*/ 8081474 w 11269336"/>
              <a:gd name="connsiteY51" fmla="*/ 1130125 h 2323145"/>
              <a:gd name="connsiteX52" fmla="*/ 8053585 w 11269336"/>
              <a:gd name="connsiteY52" fmla="*/ 1129169 h 2323145"/>
              <a:gd name="connsiteX53" fmla="*/ 8038422 w 11269336"/>
              <a:gd name="connsiteY53" fmla="*/ 1119092 h 2323145"/>
              <a:gd name="connsiteX54" fmla="*/ 8029450 w 11269336"/>
              <a:gd name="connsiteY54" fmla="*/ 1125592 h 2323145"/>
              <a:gd name="connsiteX55" fmla="*/ 7959552 w 11269336"/>
              <a:gd name="connsiteY55" fmla="*/ 1140188 h 2323145"/>
              <a:gd name="connsiteX56" fmla="*/ 7914188 w 11269336"/>
              <a:gd name="connsiteY56" fmla="*/ 1150862 h 2323145"/>
              <a:gd name="connsiteX57" fmla="*/ 7914918 w 11269336"/>
              <a:gd name="connsiteY57" fmla="*/ 1168758 h 2323145"/>
              <a:gd name="connsiteX58" fmla="*/ 7875510 w 11269336"/>
              <a:gd name="connsiteY58" fmla="*/ 1183153 h 2323145"/>
              <a:gd name="connsiteX59" fmla="*/ 7829932 w 11269336"/>
              <a:gd name="connsiteY59" fmla="*/ 1180782 h 2323145"/>
              <a:gd name="connsiteX60" fmla="*/ 7779182 w 11269336"/>
              <a:gd name="connsiteY60" fmla="*/ 1192665 h 2323145"/>
              <a:gd name="connsiteX61" fmla="*/ 7748774 w 11269336"/>
              <a:gd name="connsiteY61" fmla="*/ 1199586 h 2323145"/>
              <a:gd name="connsiteX62" fmla="*/ 7671846 w 11269336"/>
              <a:gd name="connsiteY62" fmla="*/ 1231966 h 2323145"/>
              <a:gd name="connsiteX63" fmla="*/ 7554146 w 11269336"/>
              <a:gd name="connsiteY63" fmla="*/ 1319748 h 2323145"/>
              <a:gd name="connsiteX64" fmla="*/ 7515052 w 11269336"/>
              <a:gd name="connsiteY64" fmla="*/ 1336718 h 2323145"/>
              <a:gd name="connsiteX65" fmla="*/ 7507193 w 11269336"/>
              <a:gd name="connsiteY65" fmla="*/ 1334617 h 2323145"/>
              <a:gd name="connsiteX66" fmla="*/ 7461694 w 11269336"/>
              <a:gd name="connsiteY66" fmla="*/ 1375866 h 2323145"/>
              <a:gd name="connsiteX67" fmla="*/ 7377571 w 11269336"/>
              <a:gd name="connsiteY67" fmla="*/ 1400128 h 2323145"/>
              <a:gd name="connsiteX68" fmla="*/ 7311261 w 11269336"/>
              <a:gd name="connsiteY68" fmla="*/ 1412652 h 2323145"/>
              <a:gd name="connsiteX69" fmla="*/ 7275307 w 11269336"/>
              <a:gd name="connsiteY69" fmla="*/ 1422171 h 2323145"/>
              <a:gd name="connsiteX70" fmla="*/ 7247783 w 11269336"/>
              <a:gd name="connsiteY70" fmla="*/ 1426330 h 2323145"/>
              <a:gd name="connsiteX71" fmla="*/ 7185047 w 11269336"/>
              <a:gd name="connsiteY71" fmla="*/ 1451812 h 2323145"/>
              <a:gd name="connsiteX72" fmla="*/ 7084117 w 11269336"/>
              <a:gd name="connsiteY72" fmla="*/ 1500281 h 2323145"/>
              <a:gd name="connsiteX73" fmla="*/ 7062011 w 11269336"/>
              <a:gd name="connsiteY73" fmla="*/ 1509183 h 2323145"/>
              <a:gd name="connsiteX74" fmla="*/ 7040555 w 11269336"/>
              <a:gd name="connsiteY74" fmla="*/ 1511207 h 2323145"/>
              <a:gd name="connsiteX75" fmla="*/ 7033438 w 11269336"/>
              <a:gd name="connsiteY75" fmla="*/ 1506772 h 2323145"/>
              <a:gd name="connsiteX76" fmla="*/ 7020886 w 11269336"/>
              <a:gd name="connsiteY76" fmla="*/ 1510764 h 2323145"/>
              <a:gd name="connsiteX77" fmla="*/ 7017033 w 11269336"/>
              <a:gd name="connsiteY77" fmla="*/ 1510650 h 2323145"/>
              <a:gd name="connsiteX78" fmla="*/ 6995460 w 11269336"/>
              <a:gd name="connsiteY78" fmla="*/ 1511173 h 2323145"/>
              <a:gd name="connsiteX79" fmla="*/ 6962144 w 11269336"/>
              <a:gd name="connsiteY79" fmla="*/ 1541508 h 2323145"/>
              <a:gd name="connsiteX80" fmla="*/ 6910674 w 11269336"/>
              <a:gd name="connsiteY80" fmla="*/ 1554793 h 2323145"/>
              <a:gd name="connsiteX81" fmla="*/ 6732152 w 11269336"/>
              <a:gd name="connsiteY81" fmla="*/ 1642538 h 2323145"/>
              <a:gd name="connsiteX82" fmla="*/ 6694106 w 11269336"/>
              <a:gd name="connsiteY82" fmla="*/ 1632377 h 2323145"/>
              <a:gd name="connsiteX83" fmla="*/ 6617223 w 11269336"/>
              <a:gd name="connsiteY83" fmla="*/ 1659889 h 2323145"/>
              <a:gd name="connsiteX84" fmla="*/ 6521138 w 11269336"/>
              <a:gd name="connsiteY84" fmla="*/ 1744340 h 2323145"/>
              <a:gd name="connsiteX85" fmla="*/ 6380677 w 11269336"/>
              <a:gd name="connsiteY85" fmla="*/ 1796883 h 2323145"/>
              <a:gd name="connsiteX86" fmla="*/ 6374897 w 11269336"/>
              <a:gd name="connsiteY86" fmla="*/ 1809910 h 2323145"/>
              <a:gd name="connsiteX87" fmla="*/ 6364545 w 11269336"/>
              <a:gd name="connsiteY87" fmla="*/ 1820090 h 2323145"/>
              <a:gd name="connsiteX88" fmla="*/ 6362126 w 11269336"/>
              <a:gd name="connsiteY88" fmla="*/ 1819991 h 2323145"/>
              <a:gd name="connsiteX89" fmla="*/ 6346673 w 11269336"/>
              <a:gd name="connsiteY89" fmla="*/ 1827824 h 2323145"/>
              <a:gd name="connsiteX90" fmla="*/ 6345588 w 11269336"/>
              <a:gd name="connsiteY90" fmla="*/ 1832232 h 2323145"/>
              <a:gd name="connsiteX91" fmla="*/ 6335708 w 11269336"/>
              <a:gd name="connsiteY91" fmla="*/ 1838451 h 2323145"/>
              <a:gd name="connsiteX92" fmla="*/ 6318182 w 11269336"/>
              <a:gd name="connsiteY92" fmla="*/ 1852975 h 2323145"/>
              <a:gd name="connsiteX93" fmla="*/ 6313084 w 11269336"/>
              <a:gd name="connsiteY93" fmla="*/ 1853561 h 2323145"/>
              <a:gd name="connsiteX94" fmla="*/ 6283816 w 11269336"/>
              <a:gd name="connsiteY94" fmla="*/ 1872148 h 2323145"/>
              <a:gd name="connsiteX95" fmla="*/ 6282550 w 11269336"/>
              <a:gd name="connsiteY95" fmla="*/ 1871392 h 2323145"/>
              <a:gd name="connsiteX96" fmla="*/ 6270527 w 11269336"/>
              <a:gd name="connsiteY96" fmla="*/ 1872208 h 2323145"/>
              <a:gd name="connsiteX97" fmla="*/ 6249518 w 11269336"/>
              <a:gd name="connsiteY97" fmla="*/ 1876079 h 2323145"/>
              <a:gd name="connsiteX98" fmla="*/ 6190386 w 11269336"/>
              <a:gd name="connsiteY98" fmla="*/ 1872478 h 2323145"/>
              <a:gd name="connsiteX99" fmla="*/ 6159777 w 11269336"/>
              <a:gd name="connsiteY99" fmla="*/ 1891745 h 2323145"/>
              <a:gd name="connsiteX100" fmla="*/ 6153131 w 11269336"/>
              <a:gd name="connsiteY100" fmla="*/ 1895079 h 2323145"/>
              <a:gd name="connsiteX101" fmla="*/ 6152798 w 11269336"/>
              <a:gd name="connsiteY101" fmla="*/ 1894920 h 2323145"/>
              <a:gd name="connsiteX102" fmla="*/ 6145388 w 11269336"/>
              <a:gd name="connsiteY102" fmla="*/ 1897990 h 2323145"/>
              <a:gd name="connsiteX103" fmla="*/ 6141014 w 11269336"/>
              <a:gd name="connsiteY103" fmla="*/ 1901155 h 2323145"/>
              <a:gd name="connsiteX104" fmla="*/ 6128122 w 11269336"/>
              <a:gd name="connsiteY104" fmla="*/ 1907623 h 2323145"/>
              <a:gd name="connsiteX105" fmla="*/ 6122351 w 11269336"/>
              <a:gd name="connsiteY105" fmla="*/ 1908359 h 2323145"/>
              <a:gd name="connsiteX106" fmla="*/ 6064750 w 11269336"/>
              <a:gd name="connsiteY106" fmla="*/ 1896394 h 2323145"/>
              <a:gd name="connsiteX107" fmla="*/ 5964230 w 11269336"/>
              <a:gd name="connsiteY107" fmla="*/ 1910038 h 2323145"/>
              <a:gd name="connsiteX108" fmla="*/ 5865399 w 11269336"/>
              <a:gd name="connsiteY108" fmla="*/ 1926966 h 2323145"/>
              <a:gd name="connsiteX109" fmla="*/ 5829951 w 11269336"/>
              <a:gd name="connsiteY109" fmla="*/ 1934755 h 2323145"/>
              <a:gd name="connsiteX110" fmla="*/ 5765285 w 11269336"/>
              <a:gd name="connsiteY110" fmla="*/ 1941322 h 2323145"/>
              <a:gd name="connsiteX111" fmla="*/ 5734750 w 11269336"/>
              <a:gd name="connsiteY111" fmla="*/ 1939793 h 2323145"/>
              <a:gd name="connsiteX112" fmla="*/ 5733569 w 11269336"/>
              <a:gd name="connsiteY112" fmla="*/ 1940505 h 2323145"/>
              <a:gd name="connsiteX113" fmla="*/ 5730329 w 11269336"/>
              <a:gd name="connsiteY113" fmla="*/ 1937845 h 2323145"/>
              <a:gd name="connsiteX114" fmla="*/ 5724661 w 11269336"/>
              <a:gd name="connsiteY114" fmla="*/ 1937455 h 2323145"/>
              <a:gd name="connsiteX115" fmla="*/ 5710186 w 11269336"/>
              <a:gd name="connsiteY115" fmla="*/ 1941370 h 2323145"/>
              <a:gd name="connsiteX116" fmla="*/ 5704910 w 11269336"/>
              <a:gd name="connsiteY116" fmla="*/ 1943663 h 2323145"/>
              <a:gd name="connsiteX117" fmla="*/ 5696836 w 11269336"/>
              <a:gd name="connsiteY117" fmla="*/ 1945271 h 2323145"/>
              <a:gd name="connsiteX118" fmla="*/ 5696583 w 11269336"/>
              <a:gd name="connsiteY118" fmla="*/ 1945050 h 2323145"/>
              <a:gd name="connsiteX119" fmla="*/ 5689123 w 11269336"/>
              <a:gd name="connsiteY119" fmla="*/ 1947067 h 2323145"/>
              <a:gd name="connsiteX120" fmla="*/ 5653291 w 11269336"/>
              <a:gd name="connsiteY120" fmla="*/ 1960245 h 2323145"/>
              <a:gd name="connsiteX121" fmla="*/ 5599385 w 11269336"/>
              <a:gd name="connsiteY121" fmla="*/ 1945198 h 2323145"/>
              <a:gd name="connsiteX122" fmla="*/ 5578300 w 11269336"/>
              <a:gd name="connsiteY122" fmla="*/ 1944963 h 2323145"/>
              <a:gd name="connsiteX123" fmla="*/ 5566758 w 11269336"/>
              <a:gd name="connsiteY123" fmla="*/ 1943441 h 2323145"/>
              <a:gd name="connsiteX124" fmla="*/ 5565857 w 11269336"/>
              <a:gd name="connsiteY124" fmla="*/ 1942445 h 2323145"/>
              <a:gd name="connsiteX125" fmla="*/ 5531534 w 11269336"/>
              <a:gd name="connsiteY125" fmla="*/ 1955208 h 2323145"/>
              <a:gd name="connsiteX126" fmla="*/ 5526552 w 11269336"/>
              <a:gd name="connsiteY126" fmla="*/ 1954799 h 2323145"/>
              <a:gd name="connsiteX127" fmla="*/ 5504723 w 11269336"/>
              <a:gd name="connsiteY127" fmla="*/ 1965811 h 2323145"/>
              <a:gd name="connsiteX128" fmla="*/ 5493156 w 11269336"/>
              <a:gd name="connsiteY128" fmla="*/ 1970063 h 2323145"/>
              <a:gd name="connsiteX129" fmla="*/ 5490486 w 11269336"/>
              <a:gd name="connsiteY129" fmla="*/ 1974227 h 2323145"/>
              <a:gd name="connsiteX130" fmla="*/ 5473107 w 11269336"/>
              <a:gd name="connsiteY130" fmla="*/ 1979001 h 2323145"/>
              <a:gd name="connsiteX131" fmla="*/ 5470885 w 11269336"/>
              <a:gd name="connsiteY131" fmla="*/ 1978432 h 2323145"/>
              <a:gd name="connsiteX132" fmla="*/ 5457393 w 11269336"/>
              <a:gd name="connsiteY132" fmla="*/ 1986525 h 2323145"/>
              <a:gd name="connsiteX133" fmla="*/ 5447102 w 11269336"/>
              <a:gd name="connsiteY133" fmla="*/ 1998329 h 2323145"/>
              <a:gd name="connsiteX134" fmla="*/ 5159151 w 11269336"/>
              <a:gd name="connsiteY134" fmla="*/ 2029640 h 2323145"/>
              <a:gd name="connsiteX135" fmla="*/ 5041688 w 11269336"/>
              <a:gd name="connsiteY135" fmla="*/ 2022334 h 2323145"/>
              <a:gd name="connsiteX136" fmla="*/ 4860988 w 11269336"/>
              <a:gd name="connsiteY136" fmla="*/ 2135698 h 2323145"/>
              <a:gd name="connsiteX137" fmla="*/ 4807902 w 11269336"/>
              <a:gd name="connsiteY137" fmla="*/ 2138894 h 2323145"/>
              <a:gd name="connsiteX138" fmla="*/ 4765388 w 11269336"/>
              <a:gd name="connsiteY138" fmla="*/ 2162525 h 2323145"/>
              <a:gd name="connsiteX139" fmla="*/ 4745033 w 11269336"/>
              <a:gd name="connsiteY139" fmla="*/ 2158859 h 2323145"/>
              <a:gd name="connsiteX140" fmla="*/ 4741475 w 11269336"/>
              <a:gd name="connsiteY140" fmla="*/ 2157998 h 2323145"/>
              <a:gd name="connsiteX141" fmla="*/ 4728247 w 11269336"/>
              <a:gd name="connsiteY141" fmla="*/ 2159526 h 2323145"/>
              <a:gd name="connsiteX142" fmla="*/ 4723263 w 11269336"/>
              <a:gd name="connsiteY142" fmla="*/ 2153742 h 2323145"/>
              <a:gd name="connsiteX143" fmla="*/ 4702453 w 11269336"/>
              <a:gd name="connsiteY143" fmla="*/ 2151586 h 2323145"/>
              <a:gd name="connsiteX144" fmla="*/ 4678455 w 11269336"/>
              <a:gd name="connsiteY144" fmla="*/ 2156131 h 2323145"/>
              <a:gd name="connsiteX145" fmla="*/ 4593061 w 11269336"/>
              <a:gd name="connsiteY145" fmla="*/ 2171597 h 2323145"/>
              <a:gd name="connsiteX146" fmla="*/ 4579902 w 11269336"/>
              <a:gd name="connsiteY146" fmla="*/ 2177927 h 2323145"/>
              <a:gd name="connsiteX147" fmla="*/ 4533444 w 11269336"/>
              <a:gd name="connsiteY147" fmla="*/ 2181200 h 2323145"/>
              <a:gd name="connsiteX148" fmla="*/ 4492832 w 11269336"/>
              <a:gd name="connsiteY148" fmla="*/ 2188033 h 2323145"/>
              <a:gd name="connsiteX149" fmla="*/ 4467257 w 11269336"/>
              <a:gd name="connsiteY149" fmla="*/ 2196121 h 2323145"/>
              <a:gd name="connsiteX150" fmla="*/ 4459937 w 11269336"/>
              <a:gd name="connsiteY150" fmla="*/ 2195182 h 2323145"/>
              <a:gd name="connsiteX151" fmla="*/ 4433312 w 11269336"/>
              <a:gd name="connsiteY151" fmla="*/ 2199004 h 2323145"/>
              <a:gd name="connsiteX152" fmla="*/ 4420601 w 11269336"/>
              <a:gd name="connsiteY152" fmla="*/ 2205158 h 2323145"/>
              <a:gd name="connsiteX153" fmla="*/ 4405765 w 11269336"/>
              <a:gd name="connsiteY153" fmla="*/ 2199902 h 2323145"/>
              <a:gd name="connsiteX154" fmla="*/ 4401354 w 11269336"/>
              <a:gd name="connsiteY154" fmla="*/ 2194745 h 2323145"/>
              <a:gd name="connsiteX155" fmla="*/ 4383151 w 11269336"/>
              <a:gd name="connsiteY155" fmla="*/ 2201140 h 2323145"/>
              <a:gd name="connsiteX156" fmla="*/ 4366646 w 11269336"/>
              <a:gd name="connsiteY156" fmla="*/ 2198564 h 2323145"/>
              <a:gd name="connsiteX157" fmla="*/ 4354009 w 11269336"/>
              <a:gd name="connsiteY157" fmla="*/ 2204984 h 2323145"/>
              <a:gd name="connsiteX158" fmla="*/ 4348284 w 11269336"/>
              <a:gd name="connsiteY158" fmla="*/ 2205270 h 2323145"/>
              <a:gd name="connsiteX159" fmla="*/ 4333906 w 11269336"/>
              <a:gd name="connsiteY159" fmla="*/ 2205251 h 2323145"/>
              <a:gd name="connsiteX160" fmla="*/ 4308819 w 11269336"/>
              <a:gd name="connsiteY160" fmla="*/ 2203822 h 2323145"/>
              <a:gd name="connsiteX161" fmla="*/ 4301210 w 11269336"/>
              <a:gd name="connsiteY161" fmla="*/ 2204456 h 2323145"/>
              <a:gd name="connsiteX162" fmla="*/ 4283095 w 11269336"/>
              <a:gd name="connsiteY162" fmla="*/ 2198177 h 2323145"/>
              <a:gd name="connsiteX163" fmla="*/ 4250119 w 11269336"/>
              <a:gd name="connsiteY163" fmla="*/ 2196342 h 2323145"/>
              <a:gd name="connsiteX164" fmla="*/ 4189203 w 11269336"/>
              <a:gd name="connsiteY164" fmla="*/ 2178994 h 2323145"/>
              <a:gd name="connsiteX165" fmla="*/ 4154035 w 11269336"/>
              <a:gd name="connsiteY165" fmla="*/ 2171950 h 2323145"/>
              <a:gd name="connsiteX166" fmla="*/ 4129569 w 11269336"/>
              <a:gd name="connsiteY166" fmla="*/ 2163850 h 2323145"/>
              <a:gd name="connsiteX167" fmla="*/ 4061250 w 11269336"/>
              <a:gd name="connsiteY167" fmla="*/ 2159236 h 2323145"/>
              <a:gd name="connsiteX168" fmla="*/ 3945480 w 11269336"/>
              <a:gd name="connsiteY168" fmla="*/ 2158279 h 2323145"/>
              <a:gd name="connsiteX169" fmla="*/ 3921468 w 11269336"/>
              <a:gd name="connsiteY169" fmla="*/ 2156588 h 2323145"/>
              <a:gd name="connsiteX170" fmla="*/ 3903348 w 11269336"/>
              <a:gd name="connsiteY170" fmla="*/ 2149220 h 2323145"/>
              <a:gd name="connsiteX171" fmla="*/ 3901342 w 11269336"/>
              <a:gd name="connsiteY171" fmla="*/ 2142355 h 2323145"/>
              <a:gd name="connsiteX172" fmla="*/ 3888539 w 11269336"/>
              <a:gd name="connsiteY172" fmla="*/ 2140476 h 2323145"/>
              <a:gd name="connsiteX173" fmla="*/ 3885662 w 11269336"/>
              <a:gd name="connsiteY173" fmla="*/ 2138740 h 2323145"/>
              <a:gd name="connsiteX174" fmla="*/ 3868627 w 11269336"/>
              <a:gd name="connsiteY174" fmla="*/ 2130023 h 2323145"/>
              <a:gd name="connsiteX175" fmla="*/ 3819177 w 11269336"/>
              <a:gd name="connsiteY175" fmla="*/ 2142111 h 2323145"/>
              <a:gd name="connsiteX176" fmla="*/ 3769100 w 11269336"/>
              <a:gd name="connsiteY176" fmla="*/ 2131731 h 2323145"/>
              <a:gd name="connsiteX177" fmla="*/ 3562752 w 11269336"/>
              <a:gd name="connsiteY177" fmla="*/ 2131785 h 2323145"/>
              <a:gd name="connsiteX178" fmla="*/ 3541402 w 11269336"/>
              <a:gd name="connsiteY178" fmla="*/ 2106821 h 2323145"/>
              <a:gd name="connsiteX179" fmla="*/ 3365341 w 11269336"/>
              <a:gd name="connsiteY179" fmla="*/ 2077638 h 2323145"/>
              <a:gd name="connsiteX180" fmla="*/ 3170922 w 11269336"/>
              <a:gd name="connsiteY180" fmla="*/ 2115957 h 2323145"/>
              <a:gd name="connsiteX181" fmla="*/ 3156256 w 11269336"/>
              <a:gd name="connsiteY181" fmla="*/ 2124773 h 2323145"/>
              <a:gd name="connsiteX182" fmla="*/ 3140298 w 11269336"/>
              <a:gd name="connsiteY182" fmla="*/ 2129182 h 2323145"/>
              <a:gd name="connsiteX183" fmla="*/ 3138514 w 11269336"/>
              <a:gd name="connsiteY183" fmla="*/ 2128069 h 2323145"/>
              <a:gd name="connsiteX184" fmla="*/ 3120467 w 11269336"/>
              <a:gd name="connsiteY184" fmla="*/ 2128281 h 2323145"/>
              <a:gd name="connsiteX185" fmla="*/ 3116175 w 11269336"/>
              <a:gd name="connsiteY185" fmla="*/ 2131633 h 2323145"/>
              <a:gd name="connsiteX186" fmla="*/ 3103685 w 11269336"/>
              <a:gd name="connsiteY186" fmla="*/ 2132814 h 2323145"/>
              <a:gd name="connsiteX187" fmla="*/ 3078794 w 11269336"/>
              <a:gd name="connsiteY187" fmla="*/ 2137935 h 2323145"/>
              <a:gd name="connsiteX188" fmla="*/ 3074407 w 11269336"/>
              <a:gd name="connsiteY188" fmla="*/ 2136274 h 2323145"/>
              <a:gd name="connsiteX189" fmla="*/ 3037285 w 11269336"/>
              <a:gd name="connsiteY189" fmla="*/ 2139919 h 2323145"/>
              <a:gd name="connsiteX190" fmla="*/ 3036901 w 11269336"/>
              <a:gd name="connsiteY190" fmla="*/ 2138726 h 2323145"/>
              <a:gd name="connsiteX191" fmla="*/ 3026996 w 11269336"/>
              <a:gd name="connsiteY191" fmla="*/ 2134322 h 2323145"/>
              <a:gd name="connsiteX192" fmla="*/ 3007772 w 11269336"/>
              <a:gd name="connsiteY192" fmla="*/ 2128742 h 2323145"/>
              <a:gd name="connsiteX193" fmla="*/ 2965030 w 11269336"/>
              <a:gd name="connsiteY193" fmla="*/ 2100494 h 2323145"/>
              <a:gd name="connsiteX194" fmla="*/ 2926342 w 11269336"/>
              <a:gd name="connsiteY194" fmla="*/ 2104155 h 2323145"/>
              <a:gd name="connsiteX195" fmla="*/ 2918608 w 11269336"/>
              <a:gd name="connsiteY195" fmla="*/ 2104215 h 2323145"/>
              <a:gd name="connsiteX196" fmla="*/ 2918475 w 11269336"/>
              <a:gd name="connsiteY196" fmla="*/ 2103937 h 2323145"/>
              <a:gd name="connsiteX197" fmla="*/ 2910360 w 11269336"/>
              <a:gd name="connsiteY197" fmla="*/ 2103444 h 2323145"/>
              <a:gd name="connsiteX198" fmla="*/ 2904507 w 11269336"/>
              <a:gd name="connsiteY198" fmla="*/ 2104326 h 2323145"/>
              <a:gd name="connsiteX199" fmla="*/ 2889503 w 11269336"/>
              <a:gd name="connsiteY199" fmla="*/ 2104443 h 2323145"/>
              <a:gd name="connsiteX200" fmla="*/ 2884480 w 11269336"/>
              <a:gd name="connsiteY200" fmla="*/ 2102626 h 2323145"/>
              <a:gd name="connsiteX201" fmla="*/ 2882689 w 11269336"/>
              <a:gd name="connsiteY201" fmla="*/ 2099228 h 2323145"/>
              <a:gd name="connsiteX202" fmla="*/ 2881291 w 11269336"/>
              <a:gd name="connsiteY202" fmla="*/ 2099618 h 2323145"/>
              <a:gd name="connsiteX203" fmla="*/ 2853979 w 11269336"/>
              <a:gd name="connsiteY203" fmla="*/ 2090388 h 2323145"/>
              <a:gd name="connsiteX204" fmla="*/ 2791790 w 11269336"/>
              <a:gd name="connsiteY204" fmla="*/ 2080332 h 2323145"/>
              <a:gd name="connsiteX205" fmla="*/ 2755844 w 11269336"/>
              <a:gd name="connsiteY205" fmla="*/ 2078874 h 2323145"/>
              <a:gd name="connsiteX206" fmla="*/ 2657742 w 11269336"/>
              <a:gd name="connsiteY206" fmla="*/ 2070179 h 2323145"/>
              <a:gd name="connsiteX207" fmla="*/ 2559549 w 11269336"/>
              <a:gd name="connsiteY207" fmla="*/ 2057873 h 2323145"/>
              <a:gd name="connsiteX208" fmla="*/ 2512054 w 11269336"/>
              <a:gd name="connsiteY208" fmla="*/ 2031671 h 2323145"/>
              <a:gd name="connsiteX209" fmla="*/ 2506437 w 11269336"/>
              <a:gd name="connsiteY209" fmla="*/ 2030918 h 2323145"/>
              <a:gd name="connsiteX210" fmla="*/ 2491752 w 11269336"/>
              <a:gd name="connsiteY210" fmla="*/ 2033906 h 2323145"/>
              <a:gd name="connsiteX211" fmla="*/ 2486338 w 11269336"/>
              <a:gd name="connsiteY211" fmla="*/ 2035862 h 2323145"/>
              <a:gd name="connsiteX212" fmla="*/ 2478186 w 11269336"/>
              <a:gd name="connsiteY212" fmla="*/ 2036953 h 2323145"/>
              <a:gd name="connsiteX213" fmla="*/ 2477950 w 11269336"/>
              <a:gd name="connsiteY213" fmla="*/ 2036715 h 2323145"/>
              <a:gd name="connsiteX214" fmla="*/ 2470381 w 11269336"/>
              <a:gd name="connsiteY214" fmla="*/ 2038256 h 2323145"/>
              <a:gd name="connsiteX215" fmla="*/ 2433781 w 11269336"/>
              <a:gd name="connsiteY215" fmla="*/ 2049140 h 2323145"/>
              <a:gd name="connsiteX216" fmla="*/ 2381172 w 11269336"/>
              <a:gd name="connsiteY216" fmla="*/ 2030645 h 2323145"/>
              <a:gd name="connsiteX217" fmla="*/ 2360198 w 11269336"/>
              <a:gd name="connsiteY217" fmla="*/ 2029059 h 2323145"/>
              <a:gd name="connsiteX218" fmla="*/ 2348815 w 11269336"/>
              <a:gd name="connsiteY218" fmla="*/ 2026798 h 2323145"/>
              <a:gd name="connsiteX219" fmla="*/ 2347988 w 11269336"/>
              <a:gd name="connsiteY219" fmla="*/ 2025745 h 2323145"/>
              <a:gd name="connsiteX220" fmla="*/ 2312920 w 11269336"/>
              <a:gd name="connsiteY220" fmla="*/ 2036311 h 2323145"/>
              <a:gd name="connsiteX221" fmla="*/ 2307986 w 11269336"/>
              <a:gd name="connsiteY221" fmla="*/ 2035583 h 2323145"/>
              <a:gd name="connsiteX222" fmla="*/ 2285481 w 11269336"/>
              <a:gd name="connsiteY222" fmla="*/ 2045197 h 2323145"/>
              <a:gd name="connsiteX223" fmla="*/ 2273666 w 11269336"/>
              <a:gd name="connsiteY223" fmla="*/ 2048710 h 2323145"/>
              <a:gd name="connsiteX224" fmla="*/ 2270719 w 11269336"/>
              <a:gd name="connsiteY224" fmla="*/ 2052702 h 2323145"/>
              <a:gd name="connsiteX225" fmla="*/ 2253080 w 11269336"/>
              <a:gd name="connsiteY225" fmla="*/ 2056363 h 2323145"/>
              <a:gd name="connsiteX226" fmla="*/ 2250906 w 11269336"/>
              <a:gd name="connsiteY226" fmla="*/ 2055654 h 2323145"/>
              <a:gd name="connsiteX227" fmla="*/ 2236905 w 11269336"/>
              <a:gd name="connsiteY227" fmla="*/ 2062882 h 2323145"/>
              <a:gd name="connsiteX228" fmla="*/ 2225830 w 11269336"/>
              <a:gd name="connsiteY228" fmla="*/ 2074027 h 2323145"/>
              <a:gd name="connsiteX229" fmla="*/ 2073776 w 11269336"/>
              <a:gd name="connsiteY229" fmla="*/ 2089244 h 2323145"/>
              <a:gd name="connsiteX230" fmla="*/ 1948256 w 11269336"/>
              <a:gd name="connsiteY230" fmla="*/ 2146616 h 2323145"/>
              <a:gd name="connsiteX231" fmla="*/ 1865582 w 11269336"/>
              <a:gd name="connsiteY231" fmla="*/ 2153738 h 2323145"/>
              <a:gd name="connsiteX232" fmla="*/ 1835210 w 11269336"/>
              <a:gd name="connsiteY232" fmla="*/ 2134244 h 2323145"/>
              <a:gd name="connsiteX233" fmla="*/ 1632661 w 11269336"/>
              <a:gd name="connsiteY233" fmla="*/ 2173882 h 2323145"/>
              <a:gd name="connsiteX234" fmla="*/ 1579590 w 11269336"/>
              <a:gd name="connsiteY234" fmla="*/ 2173680 h 2323145"/>
              <a:gd name="connsiteX235" fmla="*/ 1535601 w 11269336"/>
              <a:gd name="connsiteY235" fmla="*/ 2194590 h 2323145"/>
              <a:gd name="connsiteX236" fmla="*/ 1515594 w 11269336"/>
              <a:gd name="connsiteY236" fmla="*/ 2189622 h 2323145"/>
              <a:gd name="connsiteX237" fmla="*/ 1512113 w 11269336"/>
              <a:gd name="connsiteY237" fmla="*/ 2188534 h 2323145"/>
              <a:gd name="connsiteX238" fmla="*/ 1498838 w 11269336"/>
              <a:gd name="connsiteY238" fmla="*/ 2189213 h 2323145"/>
              <a:gd name="connsiteX239" fmla="*/ 1494279 w 11269336"/>
              <a:gd name="connsiteY239" fmla="*/ 2183112 h 2323145"/>
              <a:gd name="connsiteX240" fmla="*/ 1473714 w 11269336"/>
              <a:gd name="connsiteY240" fmla="*/ 2179625 h 2323145"/>
              <a:gd name="connsiteX241" fmla="*/ 1449503 w 11269336"/>
              <a:gd name="connsiteY241" fmla="*/ 2182633 h 2323145"/>
              <a:gd name="connsiteX242" fmla="*/ 1266687 w 11269336"/>
              <a:gd name="connsiteY242" fmla="*/ 2212688 h 2323145"/>
              <a:gd name="connsiteX243" fmla="*/ 1239614 w 11269336"/>
              <a:gd name="connsiteY243" fmla="*/ 2209727 h 2323145"/>
              <a:gd name="connsiteX244" fmla="*/ 1202436 w 11269336"/>
              <a:gd name="connsiteY244" fmla="*/ 2209817 h 2323145"/>
              <a:gd name="connsiteX245" fmla="*/ 1136097 w 11269336"/>
              <a:gd name="connsiteY245" fmla="*/ 2205112 h 2323145"/>
              <a:gd name="connsiteX246" fmla="*/ 988232 w 11269336"/>
              <a:gd name="connsiteY246" fmla="*/ 2235635 h 2323145"/>
              <a:gd name="connsiteX247" fmla="*/ 981959 w 11269336"/>
              <a:gd name="connsiteY247" fmla="*/ 2231607 h 2323145"/>
              <a:gd name="connsiteX248" fmla="*/ 938600 w 11269336"/>
              <a:gd name="connsiteY248" fmla="*/ 2238113 h 2323145"/>
              <a:gd name="connsiteX249" fmla="*/ 791788 w 11269336"/>
              <a:gd name="connsiteY249" fmla="*/ 2293224 h 2323145"/>
              <a:gd name="connsiteX250" fmla="*/ 706914 w 11269336"/>
              <a:gd name="connsiteY250" fmla="*/ 2305046 h 2323145"/>
              <a:gd name="connsiteX251" fmla="*/ 675971 w 11269336"/>
              <a:gd name="connsiteY251" fmla="*/ 2304030 h 2323145"/>
              <a:gd name="connsiteX252" fmla="*/ 624180 w 11269336"/>
              <a:gd name="connsiteY252" fmla="*/ 2302650 h 2323145"/>
              <a:gd name="connsiteX253" fmla="*/ 583453 w 11269336"/>
              <a:gd name="connsiteY253" fmla="*/ 2288788 h 2323145"/>
              <a:gd name="connsiteX254" fmla="*/ 540946 w 11269336"/>
              <a:gd name="connsiteY254" fmla="*/ 2292721 h 2323145"/>
              <a:gd name="connsiteX255" fmla="*/ 533680 w 11269336"/>
              <a:gd name="connsiteY255" fmla="*/ 2310233 h 2323145"/>
              <a:gd name="connsiteX256" fmla="*/ 487366 w 11269336"/>
              <a:gd name="connsiteY256" fmla="*/ 2309053 h 2323145"/>
              <a:gd name="connsiteX257" fmla="*/ 416820 w 11269336"/>
              <a:gd name="connsiteY257" fmla="*/ 2305443 h 2323145"/>
              <a:gd name="connsiteX258" fmla="*/ 376805 w 11269336"/>
              <a:gd name="connsiteY258" fmla="*/ 2307647 h 2323145"/>
              <a:gd name="connsiteX259" fmla="*/ 266777 w 11269336"/>
              <a:gd name="connsiteY259" fmla="*/ 2309012 h 2323145"/>
              <a:gd name="connsiteX260" fmla="*/ 156013 w 11269336"/>
              <a:gd name="connsiteY260" fmla="*/ 2306832 h 2323145"/>
              <a:gd name="connsiteX261" fmla="*/ 87258 w 11269336"/>
              <a:gd name="connsiteY261" fmla="*/ 2285511 h 2323145"/>
              <a:gd name="connsiteX262" fmla="*/ 23798 w 11269336"/>
              <a:gd name="connsiteY262" fmla="*/ 2281822 h 2323145"/>
              <a:gd name="connsiteX263" fmla="*/ 0 w 11269336"/>
              <a:gd name="connsiteY263" fmla="*/ 2285369 h 2323145"/>
              <a:gd name="connsiteX264" fmla="*/ 0 w 11269336"/>
              <a:gd name="connsiteY26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9062863 w 11269336"/>
              <a:gd name="connsiteY22" fmla="*/ 754656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33444 w 11269336"/>
              <a:gd name="connsiteY144" fmla="*/ 2181200 h 2323145"/>
              <a:gd name="connsiteX145" fmla="*/ 4492832 w 11269336"/>
              <a:gd name="connsiteY145" fmla="*/ 2188033 h 2323145"/>
              <a:gd name="connsiteX146" fmla="*/ 4467257 w 11269336"/>
              <a:gd name="connsiteY146" fmla="*/ 2196121 h 2323145"/>
              <a:gd name="connsiteX147" fmla="*/ 4459937 w 11269336"/>
              <a:gd name="connsiteY147" fmla="*/ 2195182 h 2323145"/>
              <a:gd name="connsiteX148" fmla="*/ 4433312 w 11269336"/>
              <a:gd name="connsiteY148" fmla="*/ 2199004 h 2323145"/>
              <a:gd name="connsiteX149" fmla="*/ 4420601 w 11269336"/>
              <a:gd name="connsiteY149" fmla="*/ 2205158 h 2323145"/>
              <a:gd name="connsiteX150" fmla="*/ 4405765 w 11269336"/>
              <a:gd name="connsiteY150" fmla="*/ 2199902 h 2323145"/>
              <a:gd name="connsiteX151" fmla="*/ 4401354 w 11269336"/>
              <a:gd name="connsiteY151" fmla="*/ 2194745 h 2323145"/>
              <a:gd name="connsiteX152" fmla="*/ 4383151 w 11269336"/>
              <a:gd name="connsiteY152" fmla="*/ 2201140 h 2323145"/>
              <a:gd name="connsiteX153" fmla="*/ 4366646 w 11269336"/>
              <a:gd name="connsiteY153" fmla="*/ 2198564 h 2323145"/>
              <a:gd name="connsiteX154" fmla="*/ 4354009 w 11269336"/>
              <a:gd name="connsiteY154" fmla="*/ 2204984 h 2323145"/>
              <a:gd name="connsiteX155" fmla="*/ 4348284 w 11269336"/>
              <a:gd name="connsiteY155" fmla="*/ 2205270 h 2323145"/>
              <a:gd name="connsiteX156" fmla="*/ 4333906 w 11269336"/>
              <a:gd name="connsiteY156" fmla="*/ 2205251 h 2323145"/>
              <a:gd name="connsiteX157" fmla="*/ 4308819 w 11269336"/>
              <a:gd name="connsiteY157" fmla="*/ 2203822 h 2323145"/>
              <a:gd name="connsiteX158" fmla="*/ 4301210 w 11269336"/>
              <a:gd name="connsiteY158" fmla="*/ 2204456 h 2323145"/>
              <a:gd name="connsiteX159" fmla="*/ 4283095 w 11269336"/>
              <a:gd name="connsiteY159" fmla="*/ 2198177 h 2323145"/>
              <a:gd name="connsiteX160" fmla="*/ 4250119 w 11269336"/>
              <a:gd name="connsiteY160" fmla="*/ 2196342 h 2323145"/>
              <a:gd name="connsiteX161" fmla="*/ 4189203 w 11269336"/>
              <a:gd name="connsiteY161" fmla="*/ 2178994 h 2323145"/>
              <a:gd name="connsiteX162" fmla="*/ 4154035 w 11269336"/>
              <a:gd name="connsiteY162" fmla="*/ 2171950 h 2323145"/>
              <a:gd name="connsiteX163" fmla="*/ 4129569 w 11269336"/>
              <a:gd name="connsiteY163" fmla="*/ 2163850 h 2323145"/>
              <a:gd name="connsiteX164" fmla="*/ 4061250 w 11269336"/>
              <a:gd name="connsiteY164" fmla="*/ 2159236 h 2323145"/>
              <a:gd name="connsiteX165" fmla="*/ 3945480 w 11269336"/>
              <a:gd name="connsiteY165" fmla="*/ 2158279 h 2323145"/>
              <a:gd name="connsiteX166" fmla="*/ 3921468 w 11269336"/>
              <a:gd name="connsiteY166" fmla="*/ 2156588 h 2323145"/>
              <a:gd name="connsiteX167" fmla="*/ 3903348 w 11269336"/>
              <a:gd name="connsiteY167" fmla="*/ 2149220 h 2323145"/>
              <a:gd name="connsiteX168" fmla="*/ 3901342 w 11269336"/>
              <a:gd name="connsiteY168" fmla="*/ 2142355 h 2323145"/>
              <a:gd name="connsiteX169" fmla="*/ 3888539 w 11269336"/>
              <a:gd name="connsiteY169" fmla="*/ 2140476 h 2323145"/>
              <a:gd name="connsiteX170" fmla="*/ 3885662 w 11269336"/>
              <a:gd name="connsiteY170" fmla="*/ 2138740 h 2323145"/>
              <a:gd name="connsiteX171" fmla="*/ 3868627 w 11269336"/>
              <a:gd name="connsiteY171" fmla="*/ 2130023 h 2323145"/>
              <a:gd name="connsiteX172" fmla="*/ 3819177 w 11269336"/>
              <a:gd name="connsiteY172" fmla="*/ 2142111 h 2323145"/>
              <a:gd name="connsiteX173" fmla="*/ 3769100 w 11269336"/>
              <a:gd name="connsiteY173" fmla="*/ 2131731 h 2323145"/>
              <a:gd name="connsiteX174" fmla="*/ 3562752 w 11269336"/>
              <a:gd name="connsiteY174" fmla="*/ 2131785 h 2323145"/>
              <a:gd name="connsiteX175" fmla="*/ 3541402 w 11269336"/>
              <a:gd name="connsiteY175" fmla="*/ 2106821 h 2323145"/>
              <a:gd name="connsiteX176" fmla="*/ 3365341 w 11269336"/>
              <a:gd name="connsiteY176" fmla="*/ 2077638 h 2323145"/>
              <a:gd name="connsiteX177" fmla="*/ 3170922 w 11269336"/>
              <a:gd name="connsiteY177" fmla="*/ 2115957 h 2323145"/>
              <a:gd name="connsiteX178" fmla="*/ 3156256 w 11269336"/>
              <a:gd name="connsiteY178" fmla="*/ 2124773 h 2323145"/>
              <a:gd name="connsiteX179" fmla="*/ 3140298 w 11269336"/>
              <a:gd name="connsiteY179" fmla="*/ 2129182 h 2323145"/>
              <a:gd name="connsiteX180" fmla="*/ 3138514 w 11269336"/>
              <a:gd name="connsiteY180" fmla="*/ 2128069 h 2323145"/>
              <a:gd name="connsiteX181" fmla="*/ 3120467 w 11269336"/>
              <a:gd name="connsiteY181" fmla="*/ 2128281 h 2323145"/>
              <a:gd name="connsiteX182" fmla="*/ 3116175 w 11269336"/>
              <a:gd name="connsiteY182" fmla="*/ 2131633 h 2323145"/>
              <a:gd name="connsiteX183" fmla="*/ 3103685 w 11269336"/>
              <a:gd name="connsiteY183" fmla="*/ 2132814 h 2323145"/>
              <a:gd name="connsiteX184" fmla="*/ 3078794 w 11269336"/>
              <a:gd name="connsiteY184" fmla="*/ 2137935 h 2323145"/>
              <a:gd name="connsiteX185" fmla="*/ 3074407 w 11269336"/>
              <a:gd name="connsiteY185" fmla="*/ 2136274 h 2323145"/>
              <a:gd name="connsiteX186" fmla="*/ 3037285 w 11269336"/>
              <a:gd name="connsiteY186" fmla="*/ 2139919 h 2323145"/>
              <a:gd name="connsiteX187" fmla="*/ 3036901 w 11269336"/>
              <a:gd name="connsiteY187" fmla="*/ 2138726 h 2323145"/>
              <a:gd name="connsiteX188" fmla="*/ 3026996 w 11269336"/>
              <a:gd name="connsiteY188" fmla="*/ 2134322 h 2323145"/>
              <a:gd name="connsiteX189" fmla="*/ 3007772 w 11269336"/>
              <a:gd name="connsiteY189" fmla="*/ 2128742 h 2323145"/>
              <a:gd name="connsiteX190" fmla="*/ 2965030 w 11269336"/>
              <a:gd name="connsiteY190" fmla="*/ 2100494 h 2323145"/>
              <a:gd name="connsiteX191" fmla="*/ 2926342 w 11269336"/>
              <a:gd name="connsiteY191" fmla="*/ 2104155 h 2323145"/>
              <a:gd name="connsiteX192" fmla="*/ 2918608 w 11269336"/>
              <a:gd name="connsiteY192" fmla="*/ 2104215 h 2323145"/>
              <a:gd name="connsiteX193" fmla="*/ 2918475 w 11269336"/>
              <a:gd name="connsiteY193" fmla="*/ 2103937 h 2323145"/>
              <a:gd name="connsiteX194" fmla="*/ 2910360 w 11269336"/>
              <a:gd name="connsiteY194" fmla="*/ 2103444 h 2323145"/>
              <a:gd name="connsiteX195" fmla="*/ 2904507 w 11269336"/>
              <a:gd name="connsiteY195" fmla="*/ 2104326 h 2323145"/>
              <a:gd name="connsiteX196" fmla="*/ 2889503 w 11269336"/>
              <a:gd name="connsiteY196" fmla="*/ 2104443 h 2323145"/>
              <a:gd name="connsiteX197" fmla="*/ 2884480 w 11269336"/>
              <a:gd name="connsiteY197" fmla="*/ 2102626 h 2323145"/>
              <a:gd name="connsiteX198" fmla="*/ 2882689 w 11269336"/>
              <a:gd name="connsiteY198" fmla="*/ 2099228 h 2323145"/>
              <a:gd name="connsiteX199" fmla="*/ 2881291 w 11269336"/>
              <a:gd name="connsiteY199" fmla="*/ 2099618 h 2323145"/>
              <a:gd name="connsiteX200" fmla="*/ 2853979 w 11269336"/>
              <a:gd name="connsiteY200" fmla="*/ 2090388 h 2323145"/>
              <a:gd name="connsiteX201" fmla="*/ 2791790 w 11269336"/>
              <a:gd name="connsiteY201" fmla="*/ 2080332 h 2323145"/>
              <a:gd name="connsiteX202" fmla="*/ 2755844 w 11269336"/>
              <a:gd name="connsiteY202" fmla="*/ 2078874 h 2323145"/>
              <a:gd name="connsiteX203" fmla="*/ 2657742 w 11269336"/>
              <a:gd name="connsiteY203" fmla="*/ 2070179 h 2323145"/>
              <a:gd name="connsiteX204" fmla="*/ 2559549 w 11269336"/>
              <a:gd name="connsiteY204" fmla="*/ 2057873 h 2323145"/>
              <a:gd name="connsiteX205" fmla="*/ 2512054 w 11269336"/>
              <a:gd name="connsiteY205" fmla="*/ 2031671 h 2323145"/>
              <a:gd name="connsiteX206" fmla="*/ 2506437 w 11269336"/>
              <a:gd name="connsiteY206" fmla="*/ 2030918 h 2323145"/>
              <a:gd name="connsiteX207" fmla="*/ 2491752 w 11269336"/>
              <a:gd name="connsiteY207" fmla="*/ 2033906 h 2323145"/>
              <a:gd name="connsiteX208" fmla="*/ 2486338 w 11269336"/>
              <a:gd name="connsiteY208" fmla="*/ 2035862 h 2323145"/>
              <a:gd name="connsiteX209" fmla="*/ 2478186 w 11269336"/>
              <a:gd name="connsiteY209" fmla="*/ 2036953 h 2323145"/>
              <a:gd name="connsiteX210" fmla="*/ 2477950 w 11269336"/>
              <a:gd name="connsiteY210" fmla="*/ 2036715 h 2323145"/>
              <a:gd name="connsiteX211" fmla="*/ 2470381 w 11269336"/>
              <a:gd name="connsiteY211" fmla="*/ 2038256 h 2323145"/>
              <a:gd name="connsiteX212" fmla="*/ 2433781 w 11269336"/>
              <a:gd name="connsiteY212" fmla="*/ 2049140 h 2323145"/>
              <a:gd name="connsiteX213" fmla="*/ 2381172 w 11269336"/>
              <a:gd name="connsiteY213" fmla="*/ 2030645 h 2323145"/>
              <a:gd name="connsiteX214" fmla="*/ 2360198 w 11269336"/>
              <a:gd name="connsiteY214" fmla="*/ 2029059 h 2323145"/>
              <a:gd name="connsiteX215" fmla="*/ 2348815 w 11269336"/>
              <a:gd name="connsiteY215" fmla="*/ 2026798 h 2323145"/>
              <a:gd name="connsiteX216" fmla="*/ 2347988 w 11269336"/>
              <a:gd name="connsiteY216" fmla="*/ 2025745 h 2323145"/>
              <a:gd name="connsiteX217" fmla="*/ 2312920 w 11269336"/>
              <a:gd name="connsiteY217" fmla="*/ 2036311 h 2323145"/>
              <a:gd name="connsiteX218" fmla="*/ 2307986 w 11269336"/>
              <a:gd name="connsiteY218" fmla="*/ 2035583 h 2323145"/>
              <a:gd name="connsiteX219" fmla="*/ 2285481 w 11269336"/>
              <a:gd name="connsiteY219" fmla="*/ 2045197 h 2323145"/>
              <a:gd name="connsiteX220" fmla="*/ 2273666 w 11269336"/>
              <a:gd name="connsiteY220" fmla="*/ 2048710 h 2323145"/>
              <a:gd name="connsiteX221" fmla="*/ 2270719 w 11269336"/>
              <a:gd name="connsiteY221" fmla="*/ 2052702 h 2323145"/>
              <a:gd name="connsiteX222" fmla="*/ 2253080 w 11269336"/>
              <a:gd name="connsiteY222" fmla="*/ 2056363 h 2323145"/>
              <a:gd name="connsiteX223" fmla="*/ 2250906 w 11269336"/>
              <a:gd name="connsiteY223" fmla="*/ 2055654 h 2323145"/>
              <a:gd name="connsiteX224" fmla="*/ 2236905 w 11269336"/>
              <a:gd name="connsiteY224" fmla="*/ 2062882 h 2323145"/>
              <a:gd name="connsiteX225" fmla="*/ 2225830 w 11269336"/>
              <a:gd name="connsiteY225" fmla="*/ 2074027 h 2323145"/>
              <a:gd name="connsiteX226" fmla="*/ 2073776 w 11269336"/>
              <a:gd name="connsiteY226" fmla="*/ 2089244 h 2323145"/>
              <a:gd name="connsiteX227" fmla="*/ 1948256 w 11269336"/>
              <a:gd name="connsiteY227" fmla="*/ 2146616 h 2323145"/>
              <a:gd name="connsiteX228" fmla="*/ 1865582 w 11269336"/>
              <a:gd name="connsiteY228" fmla="*/ 2153738 h 2323145"/>
              <a:gd name="connsiteX229" fmla="*/ 1835210 w 11269336"/>
              <a:gd name="connsiteY229" fmla="*/ 2134244 h 2323145"/>
              <a:gd name="connsiteX230" fmla="*/ 1632661 w 11269336"/>
              <a:gd name="connsiteY230" fmla="*/ 2173882 h 2323145"/>
              <a:gd name="connsiteX231" fmla="*/ 1579590 w 11269336"/>
              <a:gd name="connsiteY231" fmla="*/ 2173680 h 2323145"/>
              <a:gd name="connsiteX232" fmla="*/ 1535601 w 11269336"/>
              <a:gd name="connsiteY232" fmla="*/ 2194590 h 2323145"/>
              <a:gd name="connsiteX233" fmla="*/ 1515594 w 11269336"/>
              <a:gd name="connsiteY233" fmla="*/ 2189622 h 2323145"/>
              <a:gd name="connsiteX234" fmla="*/ 1512113 w 11269336"/>
              <a:gd name="connsiteY234" fmla="*/ 2188534 h 2323145"/>
              <a:gd name="connsiteX235" fmla="*/ 1498838 w 11269336"/>
              <a:gd name="connsiteY235" fmla="*/ 2189213 h 2323145"/>
              <a:gd name="connsiteX236" fmla="*/ 1494279 w 11269336"/>
              <a:gd name="connsiteY236" fmla="*/ 2183112 h 2323145"/>
              <a:gd name="connsiteX237" fmla="*/ 1473714 w 11269336"/>
              <a:gd name="connsiteY237" fmla="*/ 2179625 h 2323145"/>
              <a:gd name="connsiteX238" fmla="*/ 1449503 w 11269336"/>
              <a:gd name="connsiteY238" fmla="*/ 2182633 h 2323145"/>
              <a:gd name="connsiteX239" fmla="*/ 1266687 w 11269336"/>
              <a:gd name="connsiteY239" fmla="*/ 2212688 h 2323145"/>
              <a:gd name="connsiteX240" fmla="*/ 1239614 w 11269336"/>
              <a:gd name="connsiteY240" fmla="*/ 2209727 h 2323145"/>
              <a:gd name="connsiteX241" fmla="*/ 1202436 w 11269336"/>
              <a:gd name="connsiteY241" fmla="*/ 2209817 h 2323145"/>
              <a:gd name="connsiteX242" fmla="*/ 1136097 w 11269336"/>
              <a:gd name="connsiteY242" fmla="*/ 2205112 h 2323145"/>
              <a:gd name="connsiteX243" fmla="*/ 988232 w 11269336"/>
              <a:gd name="connsiteY243" fmla="*/ 2235635 h 2323145"/>
              <a:gd name="connsiteX244" fmla="*/ 981959 w 11269336"/>
              <a:gd name="connsiteY244" fmla="*/ 2231607 h 2323145"/>
              <a:gd name="connsiteX245" fmla="*/ 938600 w 11269336"/>
              <a:gd name="connsiteY245" fmla="*/ 2238113 h 2323145"/>
              <a:gd name="connsiteX246" fmla="*/ 791788 w 11269336"/>
              <a:gd name="connsiteY246" fmla="*/ 2293224 h 2323145"/>
              <a:gd name="connsiteX247" fmla="*/ 706914 w 11269336"/>
              <a:gd name="connsiteY247" fmla="*/ 2305046 h 2323145"/>
              <a:gd name="connsiteX248" fmla="*/ 675971 w 11269336"/>
              <a:gd name="connsiteY248" fmla="*/ 2304030 h 2323145"/>
              <a:gd name="connsiteX249" fmla="*/ 624180 w 11269336"/>
              <a:gd name="connsiteY249" fmla="*/ 2302650 h 2323145"/>
              <a:gd name="connsiteX250" fmla="*/ 583453 w 11269336"/>
              <a:gd name="connsiteY250" fmla="*/ 2288788 h 2323145"/>
              <a:gd name="connsiteX251" fmla="*/ 540946 w 11269336"/>
              <a:gd name="connsiteY251" fmla="*/ 2292721 h 2323145"/>
              <a:gd name="connsiteX252" fmla="*/ 533680 w 11269336"/>
              <a:gd name="connsiteY252" fmla="*/ 2310233 h 2323145"/>
              <a:gd name="connsiteX253" fmla="*/ 487366 w 11269336"/>
              <a:gd name="connsiteY253" fmla="*/ 2309053 h 2323145"/>
              <a:gd name="connsiteX254" fmla="*/ 416820 w 11269336"/>
              <a:gd name="connsiteY254" fmla="*/ 2305443 h 2323145"/>
              <a:gd name="connsiteX255" fmla="*/ 376805 w 11269336"/>
              <a:gd name="connsiteY255" fmla="*/ 2307647 h 2323145"/>
              <a:gd name="connsiteX256" fmla="*/ 266777 w 11269336"/>
              <a:gd name="connsiteY256" fmla="*/ 2309012 h 2323145"/>
              <a:gd name="connsiteX257" fmla="*/ 156013 w 11269336"/>
              <a:gd name="connsiteY257" fmla="*/ 2306832 h 2323145"/>
              <a:gd name="connsiteX258" fmla="*/ 87258 w 11269336"/>
              <a:gd name="connsiteY258" fmla="*/ 2285511 h 2323145"/>
              <a:gd name="connsiteX259" fmla="*/ 23798 w 11269336"/>
              <a:gd name="connsiteY259" fmla="*/ 2281822 h 2323145"/>
              <a:gd name="connsiteX260" fmla="*/ 0 w 11269336"/>
              <a:gd name="connsiteY260" fmla="*/ 2285369 h 2323145"/>
              <a:gd name="connsiteX261" fmla="*/ 0 w 11269336"/>
              <a:gd name="connsiteY26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593061 w 11269336"/>
              <a:gd name="connsiteY142" fmla="*/ 2171597 h 2323145"/>
              <a:gd name="connsiteX143" fmla="*/ 4533444 w 11269336"/>
              <a:gd name="connsiteY143" fmla="*/ 2181200 h 2323145"/>
              <a:gd name="connsiteX144" fmla="*/ 4492832 w 11269336"/>
              <a:gd name="connsiteY144" fmla="*/ 2188033 h 2323145"/>
              <a:gd name="connsiteX145" fmla="*/ 4467257 w 11269336"/>
              <a:gd name="connsiteY145" fmla="*/ 2196121 h 2323145"/>
              <a:gd name="connsiteX146" fmla="*/ 4459937 w 11269336"/>
              <a:gd name="connsiteY146" fmla="*/ 2195182 h 2323145"/>
              <a:gd name="connsiteX147" fmla="*/ 4433312 w 11269336"/>
              <a:gd name="connsiteY147" fmla="*/ 2199004 h 2323145"/>
              <a:gd name="connsiteX148" fmla="*/ 4420601 w 11269336"/>
              <a:gd name="connsiteY148" fmla="*/ 2205158 h 2323145"/>
              <a:gd name="connsiteX149" fmla="*/ 4405765 w 11269336"/>
              <a:gd name="connsiteY149" fmla="*/ 2199902 h 2323145"/>
              <a:gd name="connsiteX150" fmla="*/ 4401354 w 11269336"/>
              <a:gd name="connsiteY150" fmla="*/ 2194745 h 2323145"/>
              <a:gd name="connsiteX151" fmla="*/ 4383151 w 11269336"/>
              <a:gd name="connsiteY151" fmla="*/ 2201140 h 2323145"/>
              <a:gd name="connsiteX152" fmla="*/ 4366646 w 11269336"/>
              <a:gd name="connsiteY152" fmla="*/ 2198564 h 2323145"/>
              <a:gd name="connsiteX153" fmla="*/ 4354009 w 11269336"/>
              <a:gd name="connsiteY153" fmla="*/ 2204984 h 2323145"/>
              <a:gd name="connsiteX154" fmla="*/ 4348284 w 11269336"/>
              <a:gd name="connsiteY154" fmla="*/ 2205270 h 2323145"/>
              <a:gd name="connsiteX155" fmla="*/ 4333906 w 11269336"/>
              <a:gd name="connsiteY155" fmla="*/ 2205251 h 2323145"/>
              <a:gd name="connsiteX156" fmla="*/ 4308819 w 11269336"/>
              <a:gd name="connsiteY156" fmla="*/ 2203822 h 2323145"/>
              <a:gd name="connsiteX157" fmla="*/ 4301210 w 11269336"/>
              <a:gd name="connsiteY157" fmla="*/ 2204456 h 2323145"/>
              <a:gd name="connsiteX158" fmla="*/ 4283095 w 11269336"/>
              <a:gd name="connsiteY158" fmla="*/ 2198177 h 2323145"/>
              <a:gd name="connsiteX159" fmla="*/ 4250119 w 11269336"/>
              <a:gd name="connsiteY159" fmla="*/ 2196342 h 2323145"/>
              <a:gd name="connsiteX160" fmla="*/ 4189203 w 11269336"/>
              <a:gd name="connsiteY160" fmla="*/ 2178994 h 2323145"/>
              <a:gd name="connsiteX161" fmla="*/ 4154035 w 11269336"/>
              <a:gd name="connsiteY161" fmla="*/ 2171950 h 2323145"/>
              <a:gd name="connsiteX162" fmla="*/ 4129569 w 11269336"/>
              <a:gd name="connsiteY162" fmla="*/ 2163850 h 2323145"/>
              <a:gd name="connsiteX163" fmla="*/ 4061250 w 11269336"/>
              <a:gd name="connsiteY163" fmla="*/ 2159236 h 2323145"/>
              <a:gd name="connsiteX164" fmla="*/ 3945480 w 11269336"/>
              <a:gd name="connsiteY164" fmla="*/ 2158279 h 2323145"/>
              <a:gd name="connsiteX165" fmla="*/ 3921468 w 11269336"/>
              <a:gd name="connsiteY165" fmla="*/ 2156588 h 2323145"/>
              <a:gd name="connsiteX166" fmla="*/ 3903348 w 11269336"/>
              <a:gd name="connsiteY166" fmla="*/ 2149220 h 2323145"/>
              <a:gd name="connsiteX167" fmla="*/ 3901342 w 11269336"/>
              <a:gd name="connsiteY167" fmla="*/ 2142355 h 2323145"/>
              <a:gd name="connsiteX168" fmla="*/ 3888539 w 11269336"/>
              <a:gd name="connsiteY168" fmla="*/ 2140476 h 2323145"/>
              <a:gd name="connsiteX169" fmla="*/ 3885662 w 11269336"/>
              <a:gd name="connsiteY169" fmla="*/ 2138740 h 2323145"/>
              <a:gd name="connsiteX170" fmla="*/ 3868627 w 11269336"/>
              <a:gd name="connsiteY170" fmla="*/ 2130023 h 2323145"/>
              <a:gd name="connsiteX171" fmla="*/ 3819177 w 11269336"/>
              <a:gd name="connsiteY171" fmla="*/ 2142111 h 2323145"/>
              <a:gd name="connsiteX172" fmla="*/ 3769100 w 11269336"/>
              <a:gd name="connsiteY172" fmla="*/ 2131731 h 2323145"/>
              <a:gd name="connsiteX173" fmla="*/ 3562752 w 11269336"/>
              <a:gd name="connsiteY173" fmla="*/ 2131785 h 2323145"/>
              <a:gd name="connsiteX174" fmla="*/ 3541402 w 11269336"/>
              <a:gd name="connsiteY174" fmla="*/ 2106821 h 2323145"/>
              <a:gd name="connsiteX175" fmla="*/ 3365341 w 11269336"/>
              <a:gd name="connsiteY175" fmla="*/ 2077638 h 2323145"/>
              <a:gd name="connsiteX176" fmla="*/ 3170922 w 11269336"/>
              <a:gd name="connsiteY176" fmla="*/ 2115957 h 2323145"/>
              <a:gd name="connsiteX177" fmla="*/ 3156256 w 11269336"/>
              <a:gd name="connsiteY177" fmla="*/ 2124773 h 2323145"/>
              <a:gd name="connsiteX178" fmla="*/ 3140298 w 11269336"/>
              <a:gd name="connsiteY178" fmla="*/ 2129182 h 2323145"/>
              <a:gd name="connsiteX179" fmla="*/ 3138514 w 11269336"/>
              <a:gd name="connsiteY179" fmla="*/ 2128069 h 2323145"/>
              <a:gd name="connsiteX180" fmla="*/ 3120467 w 11269336"/>
              <a:gd name="connsiteY180" fmla="*/ 2128281 h 2323145"/>
              <a:gd name="connsiteX181" fmla="*/ 3116175 w 11269336"/>
              <a:gd name="connsiteY181" fmla="*/ 2131633 h 2323145"/>
              <a:gd name="connsiteX182" fmla="*/ 3103685 w 11269336"/>
              <a:gd name="connsiteY182" fmla="*/ 2132814 h 2323145"/>
              <a:gd name="connsiteX183" fmla="*/ 3078794 w 11269336"/>
              <a:gd name="connsiteY183" fmla="*/ 2137935 h 2323145"/>
              <a:gd name="connsiteX184" fmla="*/ 3074407 w 11269336"/>
              <a:gd name="connsiteY184" fmla="*/ 2136274 h 2323145"/>
              <a:gd name="connsiteX185" fmla="*/ 3037285 w 11269336"/>
              <a:gd name="connsiteY185" fmla="*/ 2139919 h 2323145"/>
              <a:gd name="connsiteX186" fmla="*/ 3036901 w 11269336"/>
              <a:gd name="connsiteY186" fmla="*/ 2138726 h 2323145"/>
              <a:gd name="connsiteX187" fmla="*/ 3026996 w 11269336"/>
              <a:gd name="connsiteY187" fmla="*/ 2134322 h 2323145"/>
              <a:gd name="connsiteX188" fmla="*/ 3007772 w 11269336"/>
              <a:gd name="connsiteY188" fmla="*/ 2128742 h 2323145"/>
              <a:gd name="connsiteX189" fmla="*/ 2965030 w 11269336"/>
              <a:gd name="connsiteY189" fmla="*/ 2100494 h 2323145"/>
              <a:gd name="connsiteX190" fmla="*/ 2926342 w 11269336"/>
              <a:gd name="connsiteY190" fmla="*/ 2104155 h 2323145"/>
              <a:gd name="connsiteX191" fmla="*/ 2918608 w 11269336"/>
              <a:gd name="connsiteY191" fmla="*/ 2104215 h 2323145"/>
              <a:gd name="connsiteX192" fmla="*/ 2918475 w 11269336"/>
              <a:gd name="connsiteY192" fmla="*/ 2103937 h 2323145"/>
              <a:gd name="connsiteX193" fmla="*/ 2910360 w 11269336"/>
              <a:gd name="connsiteY193" fmla="*/ 2103444 h 2323145"/>
              <a:gd name="connsiteX194" fmla="*/ 2904507 w 11269336"/>
              <a:gd name="connsiteY194" fmla="*/ 2104326 h 2323145"/>
              <a:gd name="connsiteX195" fmla="*/ 2889503 w 11269336"/>
              <a:gd name="connsiteY195" fmla="*/ 2104443 h 2323145"/>
              <a:gd name="connsiteX196" fmla="*/ 2884480 w 11269336"/>
              <a:gd name="connsiteY196" fmla="*/ 2102626 h 2323145"/>
              <a:gd name="connsiteX197" fmla="*/ 2882689 w 11269336"/>
              <a:gd name="connsiteY197" fmla="*/ 2099228 h 2323145"/>
              <a:gd name="connsiteX198" fmla="*/ 2881291 w 11269336"/>
              <a:gd name="connsiteY198" fmla="*/ 2099618 h 2323145"/>
              <a:gd name="connsiteX199" fmla="*/ 2853979 w 11269336"/>
              <a:gd name="connsiteY199" fmla="*/ 2090388 h 2323145"/>
              <a:gd name="connsiteX200" fmla="*/ 2791790 w 11269336"/>
              <a:gd name="connsiteY200" fmla="*/ 2080332 h 2323145"/>
              <a:gd name="connsiteX201" fmla="*/ 2755844 w 11269336"/>
              <a:gd name="connsiteY201" fmla="*/ 2078874 h 2323145"/>
              <a:gd name="connsiteX202" fmla="*/ 2657742 w 11269336"/>
              <a:gd name="connsiteY202" fmla="*/ 2070179 h 2323145"/>
              <a:gd name="connsiteX203" fmla="*/ 2559549 w 11269336"/>
              <a:gd name="connsiteY203" fmla="*/ 2057873 h 2323145"/>
              <a:gd name="connsiteX204" fmla="*/ 2512054 w 11269336"/>
              <a:gd name="connsiteY204" fmla="*/ 2031671 h 2323145"/>
              <a:gd name="connsiteX205" fmla="*/ 2506437 w 11269336"/>
              <a:gd name="connsiteY205" fmla="*/ 2030918 h 2323145"/>
              <a:gd name="connsiteX206" fmla="*/ 2491752 w 11269336"/>
              <a:gd name="connsiteY206" fmla="*/ 2033906 h 2323145"/>
              <a:gd name="connsiteX207" fmla="*/ 2486338 w 11269336"/>
              <a:gd name="connsiteY207" fmla="*/ 2035862 h 2323145"/>
              <a:gd name="connsiteX208" fmla="*/ 2478186 w 11269336"/>
              <a:gd name="connsiteY208" fmla="*/ 2036953 h 2323145"/>
              <a:gd name="connsiteX209" fmla="*/ 2477950 w 11269336"/>
              <a:gd name="connsiteY209" fmla="*/ 2036715 h 2323145"/>
              <a:gd name="connsiteX210" fmla="*/ 2470381 w 11269336"/>
              <a:gd name="connsiteY210" fmla="*/ 2038256 h 2323145"/>
              <a:gd name="connsiteX211" fmla="*/ 2433781 w 11269336"/>
              <a:gd name="connsiteY211" fmla="*/ 2049140 h 2323145"/>
              <a:gd name="connsiteX212" fmla="*/ 2381172 w 11269336"/>
              <a:gd name="connsiteY212" fmla="*/ 2030645 h 2323145"/>
              <a:gd name="connsiteX213" fmla="*/ 2360198 w 11269336"/>
              <a:gd name="connsiteY213" fmla="*/ 2029059 h 2323145"/>
              <a:gd name="connsiteX214" fmla="*/ 2348815 w 11269336"/>
              <a:gd name="connsiteY214" fmla="*/ 2026798 h 2323145"/>
              <a:gd name="connsiteX215" fmla="*/ 2347988 w 11269336"/>
              <a:gd name="connsiteY215" fmla="*/ 2025745 h 2323145"/>
              <a:gd name="connsiteX216" fmla="*/ 2312920 w 11269336"/>
              <a:gd name="connsiteY216" fmla="*/ 2036311 h 2323145"/>
              <a:gd name="connsiteX217" fmla="*/ 2307986 w 11269336"/>
              <a:gd name="connsiteY217" fmla="*/ 2035583 h 2323145"/>
              <a:gd name="connsiteX218" fmla="*/ 2285481 w 11269336"/>
              <a:gd name="connsiteY218" fmla="*/ 2045197 h 2323145"/>
              <a:gd name="connsiteX219" fmla="*/ 2273666 w 11269336"/>
              <a:gd name="connsiteY219" fmla="*/ 2048710 h 2323145"/>
              <a:gd name="connsiteX220" fmla="*/ 2270719 w 11269336"/>
              <a:gd name="connsiteY220" fmla="*/ 2052702 h 2323145"/>
              <a:gd name="connsiteX221" fmla="*/ 2253080 w 11269336"/>
              <a:gd name="connsiteY221" fmla="*/ 2056363 h 2323145"/>
              <a:gd name="connsiteX222" fmla="*/ 2250906 w 11269336"/>
              <a:gd name="connsiteY222" fmla="*/ 2055654 h 2323145"/>
              <a:gd name="connsiteX223" fmla="*/ 2236905 w 11269336"/>
              <a:gd name="connsiteY223" fmla="*/ 2062882 h 2323145"/>
              <a:gd name="connsiteX224" fmla="*/ 2225830 w 11269336"/>
              <a:gd name="connsiteY224" fmla="*/ 2074027 h 2323145"/>
              <a:gd name="connsiteX225" fmla="*/ 2073776 w 11269336"/>
              <a:gd name="connsiteY225" fmla="*/ 2089244 h 2323145"/>
              <a:gd name="connsiteX226" fmla="*/ 1948256 w 11269336"/>
              <a:gd name="connsiteY226" fmla="*/ 2146616 h 2323145"/>
              <a:gd name="connsiteX227" fmla="*/ 1865582 w 11269336"/>
              <a:gd name="connsiteY227" fmla="*/ 2153738 h 2323145"/>
              <a:gd name="connsiteX228" fmla="*/ 1835210 w 11269336"/>
              <a:gd name="connsiteY228" fmla="*/ 2134244 h 2323145"/>
              <a:gd name="connsiteX229" fmla="*/ 1632661 w 11269336"/>
              <a:gd name="connsiteY229" fmla="*/ 2173882 h 2323145"/>
              <a:gd name="connsiteX230" fmla="*/ 1579590 w 11269336"/>
              <a:gd name="connsiteY230" fmla="*/ 2173680 h 2323145"/>
              <a:gd name="connsiteX231" fmla="*/ 1535601 w 11269336"/>
              <a:gd name="connsiteY231" fmla="*/ 2194590 h 2323145"/>
              <a:gd name="connsiteX232" fmla="*/ 1515594 w 11269336"/>
              <a:gd name="connsiteY232" fmla="*/ 2189622 h 2323145"/>
              <a:gd name="connsiteX233" fmla="*/ 1512113 w 11269336"/>
              <a:gd name="connsiteY233" fmla="*/ 2188534 h 2323145"/>
              <a:gd name="connsiteX234" fmla="*/ 1498838 w 11269336"/>
              <a:gd name="connsiteY234" fmla="*/ 2189213 h 2323145"/>
              <a:gd name="connsiteX235" fmla="*/ 1494279 w 11269336"/>
              <a:gd name="connsiteY235" fmla="*/ 2183112 h 2323145"/>
              <a:gd name="connsiteX236" fmla="*/ 1473714 w 11269336"/>
              <a:gd name="connsiteY236" fmla="*/ 2179625 h 2323145"/>
              <a:gd name="connsiteX237" fmla="*/ 1449503 w 11269336"/>
              <a:gd name="connsiteY237" fmla="*/ 2182633 h 2323145"/>
              <a:gd name="connsiteX238" fmla="*/ 1266687 w 11269336"/>
              <a:gd name="connsiteY238" fmla="*/ 2212688 h 2323145"/>
              <a:gd name="connsiteX239" fmla="*/ 1239614 w 11269336"/>
              <a:gd name="connsiteY239" fmla="*/ 2209727 h 2323145"/>
              <a:gd name="connsiteX240" fmla="*/ 1202436 w 11269336"/>
              <a:gd name="connsiteY240" fmla="*/ 2209817 h 2323145"/>
              <a:gd name="connsiteX241" fmla="*/ 1136097 w 11269336"/>
              <a:gd name="connsiteY241" fmla="*/ 2205112 h 2323145"/>
              <a:gd name="connsiteX242" fmla="*/ 988232 w 11269336"/>
              <a:gd name="connsiteY242" fmla="*/ 2235635 h 2323145"/>
              <a:gd name="connsiteX243" fmla="*/ 981959 w 11269336"/>
              <a:gd name="connsiteY243" fmla="*/ 2231607 h 2323145"/>
              <a:gd name="connsiteX244" fmla="*/ 938600 w 11269336"/>
              <a:gd name="connsiteY244" fmla="*/ 2238113 h 2323145"/>
              <a:gd name="connsiteX245" fmla="*/ 791788 w 11269336"/>
              <a:gd name="connsiteY245" fmla="*/ 2293224 h 2323145"/>
              <a:gd name="connsiteX246" fmla="*/ 706914 w 11269336"/>
              <a:gd name="connsiteY246" fmla="*/ 2305046 h 2323145"/>
              <a:gd name="connsiteX247" fmla="*/ 675971 w 11269336"/>
              <a:gd name="connsiteY247" fmla="*/ 2304030 h 2323145"/>
              <a:gd name="connsiteX248" fmla="*/ 624180 w 11269336"/>
              <a:gd name="connsiteY248" fmla="*/ 2302650 h 2323145"/>
              <a:gd name="connsiteX249" fmla="*/ 583453 w 11269336"/>
              <a:gd name="connsiteY249" fmla="*/ 2288788 h 2323145"/>
              <a:gd name="connsiteX250" fmla="*/ 540946 w 11269336"/>
              <a:gd name="connsiteY250" fmla="*/ 2292721 h 2323145"/>
              <a:gd name="connsiteX251" fmla="*/ 533680 w 11269336"/>
              <a:gd name="connsiteY251" fmla="*/ 2310233 h 2323145"/>
              <a:gd name="connsiteX252" fmla="*/ 487366 w 11269336"/>
              <a:gd name="connsiteY252" fmla="*/ 2309053 h 2323145"/>
              <a:gd name="connsiteX253" fmla="*/ 416820 w 11269336"/>
              <a:gd name="connsiteY253" fmla="*/ 2305443 h 2323145"/>
              <a:gd name="connsiteX254" fmla="*/ 376805 w 11269336"/>
              <a:gd name="connsiteY254" fmla="*/ 2307647 h 2323145"/>
              <a:gd name="connsiteX255" fmla="*/ 266777 w 11269336"/>
              <a:gd name="connsiteY255" fmla="*/ 2309012 h 2323145"/>
              <a:gd name="connsiteX256" fmla="*/ 156013 w 11269336"/>
              <a:gd name="connsiteY256" fmla="*/ 2306832 h 2323145"/>
              <a:gd name="connsiteX257" fmla="*/ 87258 w 11269336"/>
              <a:gd name="connsiteY257" fmla="*/ 2285511 h 2323145"/>
              <a:gd name="connsiteX258" fmla="*/ 23798 w 11269336"/>
              <a:gd name="connsiteY258" fmla="*/ 2281822 h 2323145"/>
              <a:gd name="connsiteX259" fmla="*/ 0 w 11269336"/>
              <a:gd name="connsiteY259" fmla="*/ 2285369 h 2323145"/>
              <a:gd name="connsiteX260" fmla="*/ 0 w 11269336"/>
              <a:gd name="connsiteY26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593061 w 11269336"/>
              <a:gd name="connsiteY141" fmla="*/ 2171597 h 2323145"/>
              <a:gd name="connsiteX142" fmla="*/ 4533444 w 11269336"/>
              <a:gd name="connsiteY142" fmla="*/ 2181200 h 2323145"/>
              <a:gd name="connsiteX143" fmla="*/ 4492832 w 11269336"/>
              <a:gd name="connsiteY143" fmla="*/ 2188033 h 2323145"/>
              <a:gd name="connsiteX144" fmla="*/ 4467257 w 11269336"/>
              <a:gd name="connsiteY144" fmla="*/ 2196121 h 2323145"/>
              <a:gd name="connsiteX145" fmla="*/ 4459937 w 11269336"/>
              <a:gd name="connsiteY145" fmla="*/ 2195182 h 2323145"/>
              <a:gd name="connsiteX146" fmla="*/ 4433312 w 11269336"/>
              <a:gd name="connsiteY146" fmla="*/ 2199004 h 2323145"/>
              <a:gd name="connsiteX147" fmla="*/ 4420601 w 11269336"/>
              <a:gd name="connsiteY147" fmla="*/ 2205158 h 2323145"/>
              <a:gd name="connsiteX148" fmla="*/ 4405765 w 11269336"/>
              <a:gd name="connsiteY148" fmla="*/ 2199902 h 2323145"/>
              <a:gd name="connsiteX149" fmla="*/ 4401354 w 11269336"/>
              <a:gd name="connsiteY149" fmla="*/ 2194745 h 2323145"/>
              <a:gd name="connsiteX150" fmla="*/ 4383151 w 11269336"/>
              <a:gd name="connsiteY150" fmla="*/ 2201140 h 2323145"/>
              <a:gd name="connsiteX151" fmla="*/ 4366646 w 11269336"/>
              <a:gd name="connsiteY151" fmla="*/ 2198564 h 2323145"/>
              <a:gd name="connsiteX152" fmla="*/ 4354009 w 11269336"/>
              <a:gd name="connsiteY152" fmla="*/ 2204984 h 2323145"/>
              <a:gd name="connsiteX153" fmla="*/ 4348284 w 11269336"/>
              <a:gd name="connsiteY153" fmla="*/ 2205270 h 2323145"/>
              <a:gd name="connsiteX154" fmla="*/ 4333906 w 11269336"/>
              <a:gd name="connsiteY154" fmla="*/ 2205251 h 2323145"/>
              <a:gd name="connsiteX155" fmla="*/ 4308819 w 11269336"/>
              <a:gd name="connsiteY155" fmla="*/ 2203822 h 2323145"/>
              <a:gd name="connsiteX156" fmla="*/ 4301210 w 11269336"/>
              <a:gd name="connsiteY156" fmla="*/ 2204456 h 2323145"/>
              <a:gd name="connsiteX157" fmla="*/ 4283095 w 11269336"/>
              <a:gd name="connsiteY157" fmla="*/ 2198177 h 2323145"/>
              <a:gd name="connsiteX158" fmla="*/ 4250119 w 11269336"/>
              <a:gd name="connsiteY158" fmla="*/ 2196342 h 2323145"/>
              <a:gd name="connsiteX159" fmla="*/ 4189203 w 11269336"/>
              <a:gd name="connsiteY159" fmla="*/ 2178994 h 2323145"/>
              <a:gd name="connsiteX160" fmla="*/ 4154035 w 11269336"/>
              <a:gd name="connsiteY160" fmla="*/ 2171950 h 2323145"/>
              <a:gd name="connsiteX161" fmla="*/ 4129569 w 11269336"/>
              <a:gd name="connsiteY161" fmla="*/ 2163850 h 2323145"/>
              <a:gd name="connsiteX162" fmla="*/ 4061250 w 11269336"/>
              <a:gd name="connsiteY162" fmla="*/ 2159236 h 2323145"/>
              <a:gd name="connsiteX163" fmla="*/ 3945480 w 11269336"/>
              <a:gd name="connsiteY163" fmla="*/ 2158279 h 2323145"/>
              <a:gd name="connsiteX164" fmla="*/ 3921468 w 11269336"/>
              <a:gd name="connsiteY164" fmla="*/ 2156588 h 2323145"/>
              <a:gd name="connsiteX165" fmla="*/ 3903348 w 11269336"/>
              <a:gd name="connsiteY165" fmla="*/ 2149220 h 2323145"/>
              <a:gd name="connsiteX166" fmla="*/ 3901342 w 11269336"/>
              <a:gd name="connsiteY166" fmla="*/ 2142355 h 2323145"/>
              <a:gd name="connsiteX167" fmla="*/ 3888539 w 11269336"/>
              <a:gd name="connsiteY167" fmla="*/ 2140476 h 2323145"/>
              <a:gd name="connsiteX168" fmla="*/ 3885662 w 11269336"/>
              <a:gd name="connsiteY168" fmla="*/ 2138740 h 2323145"/>
              <a:gd name="connsiteX169" fmla="*/ 3868627 w 11269336"/>
              <a:gd name="connsiteY169" fmla="*/ 2130023 h 2323145"/>
              <a:gd name="connsiteX170" fmla="*/ 3819177 w 11269336"/>
              <a:gd name="connsiteY170" fmla="*/ 2142111 h 2323145"/>
              <a:gd name="connsiteX171" fmla="*/ 3769100 w 11269336"/>
              <a:gd name="connsiteY171" fmla="*/ 2131731 h 2323145"/>
              <a:gd name="connsiteX172" fmla="*/ 3562752 w 11269336"/>
              <a:gd name="connsiteY172" fmla="*/ 2131785 h 2323145"/>
              <a:gd name="connsiteX173" fmla="*/ 3541402 w 11269336"/>
              <a:gd name="connsiteY173" fmla="*/ 2106821 h 2323145"/>
              <a:gd name="connsiteX174" fmla="*/ 3365341 w 11269336"/>
              <a:gd name="connsiteY174" fmla="*/ 2077638 h 2323145"/>
              <a:gd name="connsiteX175" fmla="*/ 3170922 w 11269336"/>
              <a:gd name="connsiteY175" fmla="*/ 2115957 h 2323145"/>
              <a:gd name="connsiteX176" fmla="*/ 3156256 w 11269336"/>
              <a:gd name="connsiteY176" fmla="*/ 2124773 h 2323145"/>
              <a:gd name="connsiteX177" fmla="*/ 3140298 w 11269336"/>
              <a:gd name="connsiteY177" fmla="*/ 2129182 h 2323145"/>
              <a:gd name="connsiteX178" fmla="*/ 3138514 w 11269336"/>
              <a:gd name="connsiteY178" fmla="*/ 2128069 h 2323145"/>
              <a:gd name="connsiteX179" fmla="*/ 3120467 w 11269336"/>
              <a:gd name="connsiteY179" fmla="*/ 2128281 h 2323145"/>
              <a:gd name="connsiteX180" fmla="*/ 3116175 w 11269336"/>
              <a:gd name="connsiteY180" fmla="*/ 2131633 h 2323145"/>
              <a:gd name="connsiteX181" fmla="*/ 3103685 w 11269336"/>
              <a:gd name="connsiteY181" fmla="*/ 2132814 h 2323145"/>
              <a:gd name="connsiteX182" fmla="*/ 3078794 w 11269336"/>
              <a:gd name="connsiteY182" fmla="*/ 2137935 h 2323145"/>
              <a:gd name="connsiteX183" fmla="*/ 3074407 w 11269336"/>
              <a:gd name="connsiteY183" fmla="*/ 2136274 h 2323145"/>
              <a:gd name="connsiteX184" fmla="*/ 3037285 w 11269336"/>
              <a:gd name="connsiteY184" fmla="*/ 2139919 h 2323145"/>
              <a:gd name="connsiteX185" fmla="*/ 3036901 w 11269336"/>
              <a:gd name="connsiteY185" fmla="*/ 2138726 h 2323145"/>
              <a:gd name="connsiteX186" fmla="*/ 3026996 w 11269336"/>
              <a:gd name="connsiteY186" fmla="*/ 2134322 h 2323145"/>
              <a:gd name="connsiteX187" fmla="*/ 3007772 w 11269336"/>
              <a:gd name="connsiteY187" fmla="*/ 2128742 h 2323145"/>
              <a:gd name="connsiteX188" fmla="*/ 2965030 w 11269336"/>
              <a:gd name="connsiteY188" fmla="*/ 2100494 h 2323145"/>
              <a:gd name="connsiteX189" fmla="*/ 2926342 w 11269336"/>
              <a:gd name="connsiteY189" fmla="*/ 2104155 h 2323145"/>
              <a:gd name="connsiteX190" fmla="*/ 2918608 w 11269336"/>
              <a:gd name="connsiteY190" fmla="*/ 2104215 h 2323145"/>
              <a:gd name="connsiteX191" fmla="*/ 2918475 w 11269336"/>
              <a:gd name="connsiteY191" fmla="*/ 2103937 h 2323145"/>
              <a:gd name="connsiteX192" fmla="*/ 2910360 w 11269336"/>
              <a:gd name="connsiteY192" fmla="*/ 2103444 h 2323145"/>
              <a:gd name="connsiteX193" fmla="*/ 2904507 w 11269336"/>
              <a:gd name="connsiteY193" fmla="*/ 2104326 h 2323145"/>
              <a:gd name="connsiteX194" fmla="*/ 2889503 w 11269336"/>
              <a:gd name="connsiteY194" fmla="*/ 2104443 h 2323145"/>
              <a:gd name="connsiteX195" fmla="*/ 2884480 w 11269336"/>
              <a:gd name="connsiteY195" fmla="*/ 2102626 h 2323145"/>
              <a:gd name="connsiteX196" fmla="*/ 2882689 w 11269336"/>
              <a:gd name="connsiteY196" fmla="*/ 2099228 h 2323145"/>
              <a:gd name="connsiteX197" fmla="*/ 2881291 w 11269336"/>
              <a:gd name="connsiteY197" fmla="*/ 2099618 h 2323145"/>
              <a:gd name="connsiteX198" fmla="*/ 2853979 w 11269336"/>
              <a:gd name="connsiteY198" fmla="*/ 2090388 h 2323145"/>
              <a:gd name="connsiteX199" fmla="*/ 2791790 w 11269336"/>
              <a:gd name="connsiteY199" fmla="*/ 2080332 h 2323145"/>
              <a:gd name="connsiteX200" fmla="*/ 2755844 w 11269336"/>
              <a:gd name="connsiteY200" fmla="*/ 2078874 h 2323145"/>
              <a:gd name="connsiteX201" fmla="*/ 2657742 w 11269336"/>
              <a:gd name="connsiteY201" fmla="*/ 2070179 h 2323145"/>
              <a:gd name="connsiteX202" fmla="*/ 2559549 w 11269336"/>
              <a:gd name="connsiteY202" fmla="*/ 2057873 h 2323145"/>
              <a:gd name="connsiteX203" fmla="*/ 2512054 w 11269336"/>
              <a:gd name="connsiteY203" fmla="*/ 2031671 h 2323145"/>
              <a:gd name="connsiteX204" fmla="*/ 2506437 w 11269336"/>
              <a:gd name="connsiteY204" fmla="*/ 2030918 h 2323145"/>
              <a:gd name="connsiteX205" fmla="*/ 2491752 w 11269336"/>
              <a:gd name="connsiteY205" fmla="*/ 2033906 h 2323145"/>
              <a:gd name="connsiteX206" fmla="*/ 2486338 w 11269336"/>
              <a:gd name="connsiteY206" fmla="*/ 2035862 h 2323145"/>
              <a:gd name="connsiteX207" fmla="*/ 2478186 w 11269336"/>
              <a:gd name="connsiteY207" fmla="*/ 2036953 h 2323145"/>
              <a:gd name="connsiteX208" fmla="*/ 2477950 w 11269336"/>
              <a:gd name="connsiteY208" fmla="*/ 2036715 h 2323145"/>
              <a:gd name="connsiteX209" fmla="*/ 2470381 w 11269336"/>
              <a:gd name="connsiteY209" fmla="*/ 2038256 h 2323145"/>
              <a:gd name="connsiteX210" fmla="*/ 2433781 w 11269336"/>
              <a:gd name="connsiteY210" fmla="*/ 2049140 h 2323145"/>
              <a:gd name="connsiteX211" fmla="*/ 2381172 w 11269336"/>
              <a:gd name="connsiteY211" fmla="*/ 2030645 h 2323145"/>
              <a:gd name="connsiteX212" fmla="*/ 2360198 w 11269336"/>
              <a:gd name="connsiteY212" fmla="*/ 2029059 h 2323145"/>
              <a:gd name="connsiteX213" fmla="*/ 2348815 w 11269336"/>
              <a:gd name="connsiteY213" fmla="*/ 2026798 h 2323145"/>
              <a:gd name="connsiteX214" fmla="*/ 2347988 w 11269336"/>
              <a:gd name="connsiteY214" fmla="*/ 2025745 h 2323145"/>
              <a:gd name="connsiteX215" fmla="*/ 2312920 w 11269336"/>
              <a:gd name="connsiteY215" fmla="*/ 2036311 h 2323145"/>
              <a:gd name="connsiteX216" fmla="*/ 2307986 w 11269336"/>
              <a:gd name="connsiteY216" fmla="*/ 2035583 h 2323145"/>
              <a:gd name="connsiteX217" fmla="*/ 2285481 w 11269336"/>
              <a:gd name="connsiteY217" fmla="*/ 2045197 h 2323145"/>
              <a:gd name="connsiteX218" fmla="*/ 2273666 w 11269336"/>
              <a:gd name="connsiteY218" fmla="*/ 2048710 h 2323145"/>
              <a:gd name="connsiteX219" fmla="*/ 2270719 w 11269336"/>
              <a:gd name="connsiteY219" fmla="*/ 2052702 h 2323145"/>
              <a:gd name="connsiteX220" fmla="*/ 2253080 w 11269336"/>
              <a:gd name="connsiteY220" fmla="*/ 2056363 h 2323145"/>
              <a:gd name="connsiteX221" fmla="*/ 2250906 w 11269336"/>
              <a:gd name="connsiteY221" fmla="*/ 2055654 h 2323145"/>
              <a:gd name="connsiteX222" fmla="*/ 2236905 w 11269336"/>
              <a:gd name="connsiteY222" fmla="*/ 2062882 h 2323145"/>
              <a:gd name="connsiteX223" fmla="*/ 2225830 w 11269336"/>
              <a:gd name="connsiteY223" fmla="*/ 2074027 h 2323145"/>
              <a:gd name="connsiteX224" fmla="*/ 2073776 w 11269336"/>
              <a:gd name="connsiteY224" fmla="*/ 2089244 h 2323145"/>
              <a:gd name="connsiteX225" fmla="*/ 1948256 w 11269336"/>
              <a:gd name="connsiteY225" fmla="*/ 2146616 h 2323145"/>
              <a:gd name="connsiteX226" fmla="*/ 1865582 w 11269336"/>
              <a:gd name="connsiteY226" fmla="*/ 2153738 h 2323145"/>
              <a:gd name="connsiteX227" fmla="*/ 1835210 w 11269336"/>
              <a:gd name="connsiteY227" fmla="*/ 2134244 h 2323145"/>
              <a:gd name="connsiteX228" fmla="*/ 1632661 w 11269336"/>
              <a:gd name="connsiteY228" fmla="*/ 2173882 h 2323145"/>
              <a:gd name="connsiteX229" fmla="*/ 1579590 w 11269336"/>
              <a:gd name="connsiteY229" fmla="*/ 2173680 h 2323145"/>
              <a:gd name="connsiteX230" fmla="*/ 1535601 w 11269336"/>
              <a:gd name="connsiteY230" fmla="*/ 2194590 h 2323145"/>
              <a:gd name="connsiteX231" fmla="*/ 1515594 w 11269336"/>
              <a:gd name="connsiteY231" fmla="*/ 2189622 h 2323145"/>
              <a:gd name="connsiteX232" fmla="*/ 1512113 w 11269336"/>
              <a:gd name="connsiteY232" fmla="*/ 2188534 h 2323145"/>
              <a:gd name="connsiteX233" fmla="*/ 1498838 w 11269336"/>
              <a:gd name="connsiteY233" fmla="*/ 2189213 h 2323145"/>
              <a:gd name="connsiteX234" fmla="*/ 1494279 w 11269336"/>
              <a:gd name="connsiteY234" fmla="*/ 2183112 h 2323145"/>
              <a:gd name="connsiteX235" fmla="*/ 1473714 w 11269336"/>
              <a:gd name="connsiteY235" fmla="*/ 2179625 h 2323145"/>
              <a:gd name="connsiteX236" fmla="*/ 1449503 w 11269336"/>
              <a:gd name="connsiteY236" fmla="*/ 2182633 h 2323145"/>
              <a:gd name="connsiteX237" fmla="*/ 1266687 w 11269336"/>
              <a:gd name="connsiteY237" fmla="*/ 2212688 h 2323145"/>
              <a:gd name="connsiteX238" fmla="*/ 1239614 w 11269336"/>
              <a:gd name="connsiteY238" fmla="*/ 2209727 h 2323145"/>
              <a:gd name="connsiteX239" fmla="*/ 1202436 w 11269336"/>
              <a:gd name="connsiteY239" fmla="*/ 2209817 h 2323145"/>
              <a:gd name="connsiteX240" fmla="*/ 1136097 w 11269336"/>
              <a:gd name="connsiteY240" fmla="*/ 2205112 h 2323145"/>
              <a:gd name="connsiteX241" fmla="*/ 988232 w 11269336"/>
              <a:gd name="connsiteY241" fmla="*/ 2235635 h 2323145"/>
              <a:gd name="connsiteX242" fmla="*/ 981959 w 11269336"/>
              <a:gd name="connsiteY242" fmla="*/ 2231607 h 2323145"/>
              <a:gd name="connsiteX243" fmla="*/ 938600 w 11269336"/>
              <a:gd name="connsiteY243" fmla="*/ 2238113 h 2323145"/>
              <a:gd name="connsiteX244" fmla="*/ 791788 w 11269336"/>
              <a:gd name="connsiteY244" fmla="*/ 2293224 h 2323145"/>
              <a:gd name="connsiteX245" fmla="*/ 706914 w 11269336"/>
              <a:gd name="connsiteY245" fmla="*/ 2305046 h 2323145"/>
              <a:gd name="connsiteX246" fmla="*/ 675971 w 11269336"/>
              <a:gd name="connsiteY246" fmla="*/ 2304030 h 2323145"/>
              <a:gd name="connsiteX247" fmla="*/ 624180 w 11269336"/>
              <a:gd name="connsiteY247" fmla="*/ 2302650 h 2323145"/>
              <a:gd name="connsiteX248" fmla="*/ 583453 w 11269336"/>
              <a:gd name="connsiteY248" fmla="*/ 2288788 h 2323145"/>
              <a:gd name="connsiteX249" fmla="*/ 540946 w 11269336"/>
              <a:gd name="connsiteY249" fmla="*/ 2292721 h 2323145"/>
              <a:gd name="connsiteX250" fmla="*/ 533680 w 11269336"/>
              <a:gd name="connsiteY250" fmla="*/ 2310233 h 2323145"/>
              <a:gd name="connsiteX251" fmla="*/ 487366 w 11269336"/>
              <a:gd name="connsiteY251" fmla="*/ 2309053 h 2323145"/>
              <a:gd name="connsiteX252" fmla="*/ 416820 w 11269336"/>
              <a:gd name="connsiteY252" fmla="*/ 2305443 h 2323145"/>
              <a:gd name="connsiteX253" fmla="*/ 376805 w 11269336"/>
              <a:gd name="connsiteY253" fmla="*/ 2307647 h 2323145"/>
              <a:gd name="connsiteX254" fmla="*/ 266777 w 11269336"/>
              <a:gd name="connsiteY254" fmla="*/ 2309012 h 2323145"/>
              <a:gd name="connsiteX255" fmla="*/ 156013 w 11269336"/>
              <a:gd name="connsiteY255" fmla="*/ 2306832 h 2323145"/>
              <a:gd name="connsiteX256" fmla="*/ 87258 w 11269336"/>
              <a:gd name="connsiteY256" fmla="*/ 2285511 h 2323145"/>
              <a:gd name="connsiteX257" fmla="*/ 23798 w 11269336"/>
              <a:gd name="connsiteY257" fmla="*/ 2281822 h 2323145"/>
              <a:gd name="connsiteX258" fmla="*/ 0 w 11269336"/>
              <a:gd name="connsiteY258" fmla="*/ 2285369 h 2323145"/>
              <a:gd name="connsiteX259" fmla="*/ 0 w 11269336"/>
              <a:gd name="connsiteY25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83151 w 11269336"/>
              <a:gd name="connsiteY149" fmla="*/ 2201140 h 2323145"/>
              <a:gd name="connsiteX150" fmla="*/ 4366646 w 11269336"/>
              <a:gd name="connsiteY150" fmla="*/ 2198564 h 2323145"/>
              <a:gd name="connsiteX151" fmla="*/ 4354009 w 11269336"/>
              <a:gd name="connsiteY151" fmla="*/ 2204984 h 2323145"/>
              <a:gd name="connsiteX152" fmla="*/ 4348284 w 11269336"/>
              <a:gd name="connsiteY152" fmla="*/ 2205270 h 2323145"/>
              <a:gd name="connsiteX153" fmla="*/ 4333906 w 11269336"/>
              <a:gd name="connsiteY153" fmla="*/ 2205251 h 2323145"/>
              <a:gd name="connsiteX154" fmla="*/ 4308819 w 11269336"/>
              <a:gd name="connsiteY154" fmla="*/ 2203822 h 2323145"/>
              <a:gd name="connsiteX155" fmla="*/ 4301210 w 11269336"/>
              <a:gd name="connsiteY155" fmla="*/ 2204456 h 2323145"/>
              <a:gd name="connsiteX156" fmla="*/ 4283095 w 11269336"/>
              <a:gd name="connsiteY156" fmla="*/ 2198177 h 2323145"/>
              <a:gd name="connsiteX157" fmla="*/ 4250119 w 11269336"/>
              <a:gd name="connsiteY157" fmla="*/ 2196342 h 2323145"/>
              <a:gd name="connsiteX158" fmla="*/ 4189203 w 11269336"/>
              <a:gd name="connsiteY158" fmla="*/ 2178994 h 2323145"/>
              <a:gd name="connsiteX159" fmla="*/ 4154035 w 11269336"/>
              <a:gd name="connsiteY159" fmla="*/ 2171950 h 2323145"/>
              <a:gd name="connsiteX160" fmla="*/ 4129569 w 11269336"/>
              <a:gd name="connsiteY160" fmla="*/ 2163850 h 2323145"/>
              <a:gd name="connsiteX161" fmla="*/ 4061250 w 11269336"/>
              <a:gd name="connsiteY161" fmla="*/ 2159236 h 2323145"/>
              <a:gd name="connsiteX162" fmla="*/ 3945480 w 11269336"/>
              <a:gd name="connsiteY162" fmla="*/ 2158279 h 2323145"/>
              <a:gd name="connsiteX163" fmla="*/ 3921468 w 11269336"/>
              <a:gd name="connsiteY163" fmla="*/ 2156588 h 2323145"/>
              <a:gd name="connsiteX164" fmla="*/ 3903348 w 11269336"/>
              <a:gd name="connsiteY164" fmla="*/ 2149220 h 2323145"/>
              <a:gd name="connsiteX165" fmla="*/ 3901342 w 11269336"/>
              <a:gd name="connsiteY165" fmla="*/ 2142355 h 2323145"/>
              <a:gd name="connsiteX166" fmla="*/ 3888539 w 11269336"/>
              <a:gd name="connsiteY166" fmla="*/ 2140476 h 2323145"/>
              <a:gd name="connsiteX167" fmla="*/ 3885662 w 11269336"/>
              <a:gd name="connsiteY167" fmla="*/ 2138740 h 2323145"/>
              <a:gd name="connsiteX168" fmla="*/ 3868627 w 11269336"/>
              <a:gd name="connsiteY168" fmla="*/ 2130023 h 2323145"/>
              <a:gd name="connsiteX169" fmla="*/ 3819177 w 11269336"/>
              <a:gd name="connsiteY169" fmla="*/ 2142111 h 2323145"/>
              <a:gd name="connsiteX170" fmla="*/ 3769100 w 11269336"/>
              <a:gd name="connsiteY170" fmla="*/ 2131731 h 2323145"/>
              <a:gd name="connsiteX171" fmla="*/ 3562752 w 11269336"/>
              <a:gd name="connsiteY171" fmla="*/ 2131785 h 2323145"/>
              <a:gd name="connsiteX172" fmla="*/ 3541402 w 11269336"/>
              <a:gd name="connsiteY172" fmla="*/ 2106821 h 2323145"/>
              <a:gd name="connsiteX173" fmla="*/ 3365341 w 11269336"/>
              <a:gd name="connsiteY173" fmla="*/ 2077638 h 2323145"/>
              <a:gd name="connsiteX174" fmla="*/ 3170922 w 11269336"/>
              <a:gd name="connsiteY174" fmla="*/ 2115957 h 2323145"/>
              <a:gd name="connsiteX175" fmla="*/ 3156256 w 11269336"/>
              <a:gd name="connsiteY175" fmla="*/ 2124773 h 2323145"/>
              <a:gd name="connsiteX176" fmla="*/ 3140298 w 11269336"/>
              <a:gd name="connsiteY176" fmla="*/ 2129182 h 2323145"/>
              <a:gd name="connsiteX177" fmla="*/ 3138514 w 11269336"/>
              <a:gd name="connsiteY177" fmla="*/ 2128069 h 2323145"/>
              <a:gd name="connsiteX178" fmla="*/ 3120467 w 11269336"/>
              <a:gd name="connsiteY178" fmla="*/ 2128281 h 2323145"/>
              <a:gd name="connsiteX179" fmla="*/ 3116175 w 11269336"/>
              <a:gd name="connsiteY179" fmla="*/ 2131633 h 2323145"/>
              <a:gd name="connsiteX180" fmla="*/ 3103685 w 11269336"/>
              <a:gd name="connsiteY180" fmla="*/ 2132814 h 2323145"/>
              <a:gd name="connsiteX181" fmla="*/ 3078794 w 11269336"/>
              <a:gd name="connsiteY181" fmla="*/ 2137935 h 2323145"/>
              <a:gd name="connsiteX182" fmla="*/ 3074407 w 11269336"/>
              <a:gd name="connsiteY182" fmla="*/ 2136274 h 2323145"/>
              <a:gd name="connsiteX183" fmla="*/ 3037285 w 11269336"/>
              <a:gd name="connsiteY183" fmla="*/ 2139919 h 2323145"/>
              <a:gd name="connsiteX184" fmla="*/ 3036901 w 11269336"/>
              <a:gd name="connsiteY184" fmla="*/ 2138726 h 2323145"/>
              <a:gd name="connsiteX185" fmla="*/ 3026996 w 11269336"/>
              <a:gd name="connsiteY185" fmla="*/ 2134322 h 2323145"/>
              <a:gd name="connsiteX186" fmla="*/ 3007772 w 11269336"/>
              <a:gd name="connsiteY186" fmla="*/ 2128742 h 2323145"/>
              <a:gd name="connsiteX187" fmla="*/ 2965030 w 11269336"/>
              <a:gd name="connsiteY187" fmla="*/ 2100494 h 2323145"/>
              <a:gd name="connsiteX188" fmla="*/ 2926342 w 11269336"/>
              <a:gd name="connsiteY188" fmla="*/ 2104155 h 2323145"/>
              <a:gd name="connsiteX189" fmla="*/ 2918608 w 11269336"/>
              <a:gd name="connsiteY189" fmla="*/ 2104215 h 2323145"/>
              <a:gd name="connsiteX190" fmla="*/ 2918475 w 11269336"/>
              <a:gd name="connsiteY190" fmla="*/ 2103937 h 2323145"/>
              <a:gd name="connsiteX191" fmla="*/ 2910360 w 11269336"/>
              <a:gd name="connsiteY191" fmla="*/ 2103444 h 2323145"/>
              <a:gd name="connsiteX192" fmla="*/ 2904507 w 11269336"/>
              <a:gd name="connsiteY192" fmla="*/ 2104326 h 2323145"/>
              <a:gd name="connsiteX193" fmla="*/ 2889503 w 11269336"/>
              <a:gd name="connsiteY193" fmla="*/ 2104443 h 2323145"/>
              <a:gd name="connsiteX194" fmla="*/ 2884480 w 11269336"/>
              <a:gd name="connsiteY194" fmla="*/ 2102626 h 2323145"/>
              <a:gd name="connsiteX195" fmla="*/ 2882689 w 11269336"/>
              <a:gd name="connsiteY195" fmla="*/ 2099228 h 2323145"/>
              <a:gd name="connsiteX196" fmla="*/ 2881291 w 11269336"/>
              <a:gd name="connsiteY196" fmla="*/ 2099618 h 2323145"/>
              <a:gd name="connsiteX197" fmla="*/ 2853979 w 11269336"/>
              <a:gd name="connsiteY197" fmla="*/ 2090388 h 2323145"/>
              <a:gd name="connsiteX198" fmla="*/ 2791790 w 11269336"/>
              <a:gd name="connsiteY198" fmla="*/ 2080332 h 2323145"/>
              <a:gd name="connsiteX199" fmla="*/ 2755844 w 11269336"/>
              <a:gd name="connsiteY199" fmla="*/ 2078874 h 2323145"/>
              <a:gd name="connsiteX200" fmla="*/ 2657742 w 11269336"/>
              <a:gd name="connsiteY200" fmla="*/ 2070179 h 2323145"/>
              <a:gd name="connsiteX201" fmla="*/ 2559549 w 11269336"/>
              <a:gd name="connsiteY201" fmla="*/ 2057873 h 2323145"/>
              <a:gd name="connsiteX202" fmla="*/ 2512054 w 11269336"/>
              <a:gd name="connsiteY202" fmla="*/ 2031671 h 2323145"/>
              <a:gd name="connsiteX203" fmla="*/ 2506437 w 11269336"/>
              <a:gd name="connsiteY203" fmla="*/ 2030918 h 2323145"/>
              <a:gd name="connsiteX204" fmla="*/ 2491752 w 11269336"/>
              <a:gd name="connsiteY204" fmla="*/ 2033906 h 2323145"/>
              <a:gd name="connsiteX205" fmla="*/ 2486338 w 11269336"/>
              <a:gd name="connsiteY205" fmla="*/ 2035862 h 2323145"/>
              <a:gd name="connsiteX206" fmla="*/ 2478186 w 11269336"/>
              <a:gd name="connsiteY206" fmla="*/ 2036953 h 2323145"/>
              <a:gd name="connsiteX207" fmla="*/ 2477950 w 11269336"/>
              <a:gd name="connsiteY207" fmla="*/ 2036715 h 2323145"/>
              <a:gd name="connsiteX208" fmla="*/ 2470381 w 11269336"/>
              <a:gd name="connsiteY208" fmla="*/ 2038256 h 2323145"/>
              <a:gd name="connsiteX209" fmla="*/ 2433781 w 11269336"/>
              <a:gd name="connsiteY209" fmla="*/ 2049140 h 2323145"/>
              <a:gd name="connsiteX210" fmla="*/ 2381172 w 11269336"/>
              <a:gd name="connsiteY210" fmla="*/ 2030645 h 2323145"/>
              <a:gd name="connsiteX211" fmla="*/ 2360198 w 11269336"/>
              <a:gd name="connsiteY211" fmla="*/ 2029059 h 2323145"/>
              <a:gd name="connsiteX212" fmla="*/ 2348815 w 11269336"/>
              <a:gd name="connsiteY212" fmla="*/ 2026798 h 2323145"/>
              <a:gd name="connsiteX213" fmla="*/ 2347988 w 11269336"/>
              <a:gd name="connsiteY213" fmla="*/ 2025745 h 2323145"/>
              <a:gd name="connsiteX214" fmla="*/ 2312920 w 11269336"/>
              <a:gd name="connsiteY214" fmla="*/ 2036311 h 2323145"/>
              <a:gd name="connsiteX215" fmla="*/ 2307986 w 11269336"/>
              <a:gd name="connsiteY215" fmla="*/ 2035583 h 2323145"/>
              <a:gd name="connsiteX216" fmla="*/ 2285481 w 11269336"/>
              <a:gd name="connsiteY216" fmla="*/ 2045197 h 2323145"/>
              <a:gd name="connsiteX217" fmla="*/ 2273666 w 11269336"/>
              <a:gd name="connsiteY217" fmla="*/ 2048710 h 2323145"/>
              <a:gd name="connsiteX218" fmla="*/ 2270719 w 11269336"/>
              <a:gd name="connsiteY218" fmla="*/ 2052702 h 2323145"/>
              <a:gd name="connsiteX219" fmla="*/ 2253080 w 11269336"/>
              <a:gd name="connsiteY219" fmla="*/ 2056363 h 2323145"/>
              <a:gd name="connsiteX220" fmla="*/ 2250906 w 11269336"/>
              <a:gd name="connsiteY220" fmla="*/ 2055654 h 2323145"/>
              <a:gd name="connsiteX221" fmla="*/ 2236905 w 11269336"/>
              <a:gd name="connsiteY221" fmla="*/ 2062882 h 2323145"/>
              <a:gd name="connsiteX222" fmla="*/ 2225830 w 11269336"/>
              <a:gd name="connsiteY222" fmla="*/ 2074027 h 2323145"/>
              <a:gd name="connsiteX223" fmla="*/ 2073776 w 11269336"/>
              <a:gd name="connsiteY223" fmla="*/ 2089244 h 2323145"/>
              <a:gd name="connsiteX224" fmla="*/ 1948256 w 11269336"/>
              <a:gd name="connsiteY224" fmla="*/ 2146616 h 2323145"/>
              <a:gd name="connsiteX225" fmla="*/ 1865582 w 11269336"/>
              <a:gd name="connsiteY225" fmla="*/ 2153738 h 2323145"/>
              <a:gd name="connsiteX226" fmla="*/ 1835210 w 11269336"/>
              <a:gd name="connsiteY226" fmla="*/ 2134244 h 2323145"/>
              <a:gd name="connsiteX227" fmla="*/ 1632661 w 11269336"/>
              <a:gd name="connsiteY227" fmla="*/ 2173882 h 2323145"/>
              <a:gd name="connsiteX228" fmla="*/ 1579590 w 11269336"/>
              <a:gd name="connsiteY228" fmla="*/ 2173680 h 2323145"/>
              <a:gd name="connsiteX229" fmla="*/ 1535601 w 11269336"/>
              <a:gd name="connsiteY229" fmla="*/ 2194590 h 2323145"/>
              <a:gd name="connsiteX230" fmla="*/ 1515594 w 11269336"/>
              <a:gd name="connsiteY230" fmla="*/ 2189622 h 2323145"/>
              <a:gd name="connsiteX231" fmla="*/ 1512113 w 11269336"/>
              <a:gd name="connsiteY231" fmla="*/ 2188534 h 2323145"/>
              <a:gd name="connsiteX232" fmla="*/ 1498838 w 11269336"/>
              <a:gd name="connsiteY232" fmla="*/ 2189213 h 2323145"/>
              <a:gd name="connsiteX233" fmla="*/ 1494279 w 11269336"/>
              <a:gd name="connsiteY233" fmla="*/ 2183112 h 2323145"/>
              <a:gd name="connsiteX234" fmla="*/ 1473714 w 11269336"/>
              <a:gd name="connsiteY234" fmla="*/ 2179625 h 2323145"/>
              <a:gd name="connsiteX235" fmla="*/ 1449503 w 11269336"/>
              <a:gd name="connsiteY235" fmla="*/ 2182633 h 2323145"/>
              <a:gd name="connsiteX236" fmla="*/ 1266687 w 11269336"/>
              <a:gd name="connsiteY236" fmla="*/ 2212688 h 2323145"/>
              <a:gd name="connsiteX237" fmla="*/ 1239614 w 11269336"/>
              <a:gd name="connsiteY237" fmla="*/ 2209727 h 2323145"/>
              <a:gd name="connsiteX238" fmla="*/ 1202436 w 11269336"/>
              <a:gd name="connsiteY238" fmla="*/ 2209817 h 2323145"/>
              <a:gd name="connsiteX239" fmla="*/ 1136097 w 11269336"/>
              <a:gd name="connsiteY239" fmla="*/ 2205112 h 2323145"/>
              <a:gd name="connsiteX240" fmla="*/ 988232 w 11269336"/>
              <a:gd name="connsiteY240" fmla="*/ 2235635 h 2323145"/>
              <a:gd name="connsiteX241" fmla="*/ 981959 w 11269336"/>
              <a:gd name="connsiteY241" fmla="*/ 2231607 h 2323145"/>
              <a:gd name="connsiteX242" fmla="*/ 938600 w 11269336"/>
              <a:gd name="connsiteY242" fmla="*/ 2238113 h 2323145"/>
              <a:gd name="connsiteX243" fmla="*/ 791788 w 11269336"/>
              <a:gd name="connsiteY243" fmla="*/ 2293224 h 2323145"/>
              <a:gd name="connsiteX244" fmla="*/ 706914 w 11269336"/>
              <a:gd name="connsiteY244" fmla="*/ 2305046 h 2323145"/>
              <a:gd name="connsiteX245" fmla="*/ 675971 w 11269336"/>
              <a:gd name="connsiteY245" fmla="*/ 2304030 h 2323145"/>
              <a:gd name="connsiteX246" fmla="*/ 624180 w 11269336"/>
              <a:gd name="connsiteY246" fmla="*/ 2302650 h 2323145"/>
              <a:gd name="connsiteX247" fmla="*/ 583453 w 11269336"/>
              <a:gd name="connsiteY247" fmla="*/ 2288788 h 2323145"/>
              <a:gd name="connsiteX248" fmla="*/ 540946 w 11269336"/>
              <a:gd name="connsiteY248" fmla="*/ 2292721 h 2323145"/>
              <a:gd name="connsiteX249" fmla="*/ 533680 w 11269336"/>
              <a:gd name="connsiteY249" fmla="*/ 2310233 h 2323145"/>
              <a:gd name="connsiteX250" fmla="*/ 487366 w 11269336"/>
              <a:gd name="connsiteY250" fmla="*/ 2309053 h 2323145"/>
              <a:gd name="connsiteX251" fmla="*/ 416820 w 11269336"/>
              <a:gd name="connsiteY251" fmla="*/ 2305443 h 2323145"/>
              <a:gd name="connsiteX252" fmla="*/ 376805 w 11269336"/>
              <a:gd name="connsiteY252" fmla="*/ 2307647 h 2323145"/>
              <a:gd name="connsiteX253" fmla="*/ 266777 w 11269336"/>
              <a:gd name="connsiteY253" fmla="*/ 2309012 h 2323145"/>
              <a:gd name="connsiteX254" fmla="*/ 156013 w 11269336"/>
              <a:gd name="connsiteY254" fmla="*/ 2306832 h 2323145"/>
              <a:gd name="connsiteX255" fmla="*/ 87258 w 11269336"/>
              <a:gd name="connsiteY255" fmla="*/ 2285511 h 2323145"/>
              <a:gd name="connsiteX256" fmla="*/ 23798 w 11269336"/>
              <a:gd name="connsiteY256" fmla="*/ 2281822 h 2323145"/>
              <a:gd name="connsiteX257" fmla="*/ 0 w 11269336"/>
              <a:gd name="connsiteY257" fmla="*/ 2285369 h 2323145"/>
              <a:gd name="connsiteX258" fmla="*/ 0 w 11269336"/>
              <a:gd name="connsiteY25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66646 w 11269336"/>
              <a:gd name="connsiteY149" fmla="*/ 2198564 h 2323145"/>
              <a:gd name="connsiteX150" fmla="*/ 4354009 w 11269336"/>
              <a:gd name="connsiteY150" fmla="*/ 2204984 h 2323145"/>
              <a:gd name="connsiteX151" fmla="*/ 4348284 w 11269336"/>
              <a:gd name="connsiteY151" fmla="*/ 2205270 h 2323145"/>
              <a:gd name="connsiteX152" fmla="*/ 4333906 w 11269336"/>
              <a:gd name="connsiteY152" fmla="*/ 2205251 h 2323145"/>
              <a:gd name="connsiteX153" fmla="*/ 4308819 w 11269336"/>
              <a:gd name="connsiteY153" fmla="*/ 2203822 h 2323145"/>
              <a:gd name="connsiteX154" fmla="*/ 4301210 w 11269336"/>
              <a:gd name="connsiteY154" fmla="*/ 2204456 h 2323145"/>
              <a:gd name="connsiteX155" fmla="*/ 4283095 w 11269336"/>
              <a:gd name="connsiteY155" fmla="*/ 2198177 h 2323145"/>
              <a:gd name="connsiteX156" fmla="*/ 4250119 w 11269336"/>
              <a:gd name="connsiteY156" fmla="*/ 2196342 h 2323145"/>
              <a:gd name="connsiteX157" fmla="*/ 4189203 w 11269336"/>
              <a:gd name="connsiteY157" fmla="*/ 2178994 h 2323145"/>
              <a:gd name="connsiteX158" fmla="*/ 4154035 w 11269336"/>
              <a:gd name="connsiteY158" fmla="*/ 2171950 h 2323145"/>
              <a:gd name="connsiteX159" fmla="*/ 4129569 w 11269336"/>
              <a:gd name="connsiteY159" fmla="*/ 2163850 h 2323145"/>
              <a:gd name="connsiteX160" fmla="*/ 4061250 w 11269336"/>
              <a:gd name="connsiteY160" fmla="*/ 2159236 h 2323145"/>
              <a:gd name="connsiteX161" fmla="*/ 3945480 w 11269336"/>
              <a:gd name="connsiteY161" fmla="*/ 2158279 h 2323145"/>
              <a:gd name="connsiteX162" fmla="*/ 3921468 w 11269336"/>
              <a:gd name="connsiteY162" fmla="*/ 2156588 h 2323145"/>
              <a:gd name="connsiteX163" fmla="*/ 3903348 w 11269336"/>
              <a:gd name="connsiteY163" fmla="*/ 2149220 h 2323145"/>
              <a:gd name="connsiteX164" fmla="*/ 3901342 w 11269336"/>
              <a:gd name="connsiteY164" fmla="*/ 2142355 h 2323145"/>
              <a:gd name="connsiteX165" fmla="*/ 3888539 w 11269336"/>
              <a:gd name="connsiteY165" fmla="*/ 2140476 h 2323145"/>
              <a:gd name="connsiteX166" fmla="*/ 3885662 w 11269336"/>
              <a:gd name="connsiteY166" fmla="*/ 2138740 h 2323145"/>
              <a:gd name="connsiteX167" fmla="*/ 3868627 w 11269336"/>
              <a:gd name="connsiteY167" fmla="*/ 2130023 h 2323145"/>
              <a:gd name="connsiteX168" fmla="*/ 3819177 w 11269336"/>
              <a:gd name="connsiteY168" fmla="*/ 2142111 h 2323145"/>
              <a:gd name="connsiteX169" fmla="*/ 3769100 w 11269336"/>
              <a:gd name="connsiteY169" fmla="*/ 2131731 h 2323145"/>
              <a:gd name="connsiteX170" fmla="*/ 3562752 w 11269336"/>
              <a:gd name="connsiteY170" fmla="*/ 2131785 h 2323145"/>
              <a:gd name="connsiteX171" fmla="*/ 3541402 w 11269336"/>
              <a:gd name="connsiteY171" fmla="*/ 2106821 h 2323145"/>
              <a:gd name="connsiteX172" fmla="*/ 3365341 w 11269336"/>
              <a:gd name="connsiteY172" fmla="*/ 2077638 h 2323145"/>
              <a:gd name="connsiteX173" fmla="*/ 3170922 w 11269336"/>
              <a:gd name="connsiteY173" fmla="*/ 2115957 h 2323145"/>
              <a:gd name="connsiteX174" fmla="*/ 3156256 w 11269336"/>
              <a:gd name="connsiteY174" fmla="*/ 2124773 h 2323145"/>
              <a:gd name="connsiteX175" fmla="*/ 3140298 w 11269336"/>
              <a:gd name="connsiteY175" fmla="*/ 2129182 h 2323145"/>
              <a:gd name="connsiteX176" fmla="*/ 3138514 w 11269336"/>
              <a:gd name="connsiteY176" fmla="*/ 2128069 h 2323145"/>
              <a:gd name="connsiteX177" fmla="*/ 3120467 w 11269336"/>
              <a:gd name="connsiteY177" fmla="*/ 2128281 h 2323145"/>
              <a:gd name="connsiteX178" fmla="*/ 3116175 w 11269336"/>
              <a:gd name="connsiteY178" fmla="*/ 2131633 h 2323145"/>
              <a:gd name="connsiteX179" fmla="*/ 3103685 w 11269336"/>
              <a:gd name="connsiteY179" fmla="*/ 2132814 h 2323145"/>
              <a:gd name="connsiteX180" fmla="*/ 3078794 w 11269336"/>
              <a:gd name="connsiteY180" fmla="*/ 2137935 h 2323145"/>
              <a:gd name="connsiteX181" fmla="*/ 3074407 w 11269336"/>
              <a:gd name="connsiteY181" fmla="*/ 2136274 h 2323145"/>
              <a:gd name="connsiteX182" fmla="*/ 3037285 w 11269336"/>
              <a:gd name="connsiteY182" fmla="*/ 2139919 h 2323145"/>
              <a:gd name="connsiteX183" fmla="*/ 3036901 w 11269336"/>
              <a:gd name="connsiteY183" fmla="*/ 2138726 h 2323145"/>
              <a:gd name="connsiteX184" fmla="*/ 3026996 w 11269336"/>
              <a:gd name="connsiteY184" fmla="*/ 2134322 h 2323145"/>
              <a:gd name="connsiteX185" fmla="*/ 3007772 w 11269336"/>
              <a:gd name="connsiteY185" fmla="*/ 2128742 h 2323145"/>
              <a:gd name="connsiteX186" fmla="*/ 2965030 w 11269336"/>
              <a:gd name="connsiteY186" fmla="*/ 2100494 h 2323145"/>
              <a:gd name="connsiteX187" fmla="*/ 2926342 w 11269336"/>
              <a:gd name="connsiteY187" fmla="*/ 2104155 h 2323145"/>
              <a:gd name="connsiteX188" fmla="*/ 2918608 w 11269336"/>
              <a:gd name="connsiteY188" fmla="*/ 2104215 h 2323145"/>
              <a:gd name="connsiteX189" fmla="*/ 2918475 w 11269336"/>
              <a:gd name="connsiteY189" fmla="*/ 2103937 h 2323145"/>
              <a:gd name="connsiteX190" fmla="*/ 2910360 w 11269336"/>
              <a:gd name="connsiteY190" fmla="*/ 2103444 h 2323145"/>
              <a:gd name="connsiteX191" fmla="*/ 2904507 w 11269336"/>
              <a:gd name="connsiteY191" fmla="*/ 2104326 h 2323145"/>
              <a:gd name="connsiteX192" fmla="*/ 2889503 w 11269336"/>
              <a:gd name="connsiteY192" fmla="*/ 2104443 h 2323145"/>
              <a:gd name="connsiteX193" fmla="*/ 2884480 w 11269336"/>
              <a:gd name="connsiteY193" fmla="*/ 2102626 h 2323145"/>
              <a:gd name="connsiteX194" fmla="*/ 2882689 w 11269336"/>
              <a:gd name="connsiteY194" fmla="*/ 2099228 h 2323145"/>
              <a:gd name="connsiteX195" fmla="*/ 2881291 w 11269336"/>
              <a:gd name="connsiteY195" fmla="*/ 2099618 h 2323145"/>
              <a:gd name="connsiteX196" fmla="*/ 2853979 w 11269336"/>
              <a:gd name="connsiteY196" fmla="*/ 2090388 h 2323145"/>
              <a:gd name="connsiteX197" fmla="*/ 2791790 w 11269336"/>
              <a:gd name="connsiteY197" fmla="*/ 2080332 h 2323145"/>
              <a:gd name="connsiteX198" fmla="*/ 2755844 w 11269336"/>
              <a:gd name="connsiteY198" fmla="*/ 2078874 h 2323145"/>
              <a:gd name="connsiteX199" fmla="*/ 2657742 w 11269336"/>
              <a:gd name="connsiteY199" fmla="*/ 2070179 h 2323145"/>
              <a:gd name="connsiteX200" fmla="*/ 2559549 w 11269336"/>
              <a:gd name="connsiteY200" fmla="*/ 2057873 h 2323145"/>
              <a:gd name="connsiteX201" fmla="*/ 2512054 w 11269336"/>
              <a:gd name="connsiteY201" fmla="*/ 2031671 h 2323145"/>
              <a:gd name="connsiteX202" fmla="*/ 2506437 w 11269336"/>
              <a:gd name="connsiteY202" fmla="*/ 2030918 h 2323145"/>
              <a:gd name="connsiteX203" fmla="*/ 2491752 w 11269336"/>
              <a:gd name="connsiteY203" fmla="*/ 2033906 h 2323145"/>
              <a:gd name="connsiteX204" fmla="*/ 2486338 w 11269336"/>
              <a:gd name="connsiteY204" fmla="*/ 2035862 h 2323145"/>
              <a:gd name="connsiteX205" fmla="*/ 2478186 w 11269336"/>
              <a:gd name="connsiteY205" fmla="*/ 2036953 h 2323145"/>
              <a:gd name="connsiteX206" fmla="*/ 2477950 w 11269336"/>
              <a:gd name="connsiteY206" fmla="*/ 2036715 h 2323145"/>
              <a:gd name="connsiteX207" fmla="*/ 2470381 w 11269336"/>
              <a:gd name="connsiteY207" fmla="*/ 2038256 h 2323145"/>
              <a:gd name="connsiteX208" fmla="*/ 2433781 w 11269336"/>
              <a:gd name="connsiteY208" fmla="*/ 2049140 h 2323145"/>
              <a:gd name="connsiteX209" fmla="*/ 2381172 w 11269336"/>
              <a:gd name="connsiteY209" fmla="*/ 2030645 h 2323145"/>
              <a:gd name="connsiteX210" fmla="*/ 2360198 w 11269336"/>
              <a:gd name="connsiteY210" fmla="*/ 2029059 h 2323145"/>
              <a:gd name="connsiteX211" fmla="*/ 2348815 w 11269336"/>
              <a:gd name="connsiteY211" fmla="*/ 2026798 h 2323145"/>
              <a:gd name="connsiteX212" fmla="*/ 2347988 w 11269336"/>
              <a:gd name="connsiteY212" fmla="*/ 2025745 h 2323145"/>
              <a:gd name="connsiteX213" fmla="*/ 2312920 w 11269336"/>
              <a:gd name="connsiteY213" fmla="*/ 2036311 h 2323145"/>
              <a:gd name="connsiteX214" fmla="*/ 2307986 w 11269336"/>
              <a:gd name="connsiteY214" fmla="*/ 2035583 h 2323145"/>
              <a:gd name="connsiteX215" fmla="*/ 2285481 w 11269336"/>
              <a:gd name="connsiteY215" fmla="*/ 2045197 h 2323145"/>
              <a:gd name="connsiteX216" fmla="*/ 2273666 w 11269336"/>
              <a:gd name="connsiteY216" fmla="*/ 2048710 h 2323145"/>
              <a:gd name="connsiteX217" fmla="*/ 2270719 w 11269336"/>
              <a:gd name="connsiteY217" fmla="*/ 2052702 h 2323145"/>
              <a:gd name="connsiteX218" fmla="*/ 2253080 w 11269336"/>
              <a:gd name="connsiteY218" fmla="*/ 2056363 h 2323145"/>
              <a:gd name="connsiteX219" fmla="*/ 2250906 w 11269336"/>
              <a:gd name="connsiteY219" fmla="*/ 2055654 h 2323145"/>
              <a:gd name="connsiteX220" fmla="*/ 2236905 w 11269336"/>
              <a:gd name="connsiteY220" fmla="*/ 2062882 h 2323145"/>
              <a:gd name="connsiteX221" fmla="*/ 2225830 w 11269336"/>
              <a:gd name="connsiteY221" fmla="*/ 2074027 h 2323145"/>
              <a:gd name="connsiteX222" fmla="*/ 2073776 w 11269336"/>
              <a:gd name="connsiteY222" fmla="*/ 2089244 h 2323145"/>
              <a:gd name="connsiteX223" fmla="*/ 1948256 w 11269336"/>
              <a:gd name="connsiteY223" fmla="*/ 2146616 h 2323145"/>
              <a:gd name="connsiteX224" fmla="*/ 1865582 w 11269336"/>
              <a:gd name="connsiteY224" fmla="*/ 2153738 h 2323145"/>
              <a:gd name="connsiteX225" fmla="*/ 1835210 w 11269336"/>
              <a:gd name="connsiteY225" fmla="*/ 2134244 h 2323145"/>
              <a:gd name="connsiteX226" fmla="*/ 1632661 w 11269336"/>
              <a:gd name="connsiteY226" fmla="*/ 2173882 h 2323145"/>
              <a:gd name="connsiteX227" fmla="*/ 1579590 w 11269336"/>
              <a:gd name="connsiteY227" fmla="*/ 2173680 h 2323145"/>
              <a:gd name="connsiteX228" fmla="*/ 1535601 w 11269336"/>
              <a:gd name="connsiteY228" fmla="*/ 2194590 h 2323145"/>
              <a:gd name="connsiteX229" fmla="*/ 1515594 w 11269336"/>
              <a:gd name="connsiteY229" fmla="*/ 2189622 h 2323145"/>
              <a:gd name="connsiteX230" fmla="*/ 1512113 w 11269336"/>
              <a:gd name="connsiteY230" fmla="*/ 2188534 h 2323145"/>
              <a:gd name="connsiteX231" fmla="*/ 1498838 w 11269336"/>
              <a:gd name="connsiteY231" fmla="*/ 2189213 h 2323145"/>
              <a:gd name="connsiteX232" fmla="*/ 1494279 w 11269336"/>
              <a:gd name="connsiteY232" fmla="*/ 2183112 h 2323145"/>
              <a:gd name="connsiteX233" fmla="*/ 1473714 w 11269336"/>
              <a:gd name="connsiteY233" fmla="*/ 2179625 h 2323145"/>
              <a:gd name="connsiteX234" fmla="*/ 1449503 w 11269336"/>
              <a:gd name="connsiteY234" fmla="*/ 2182633 h 2323145"/>
              <a:gd name="connsiteX235" fmla="*/ 1266687 w 11269336"/>
              <a:gd name="connsiteY235" fmla="*/ 2212688 h 2323145"/>
              <a:gd name="connsiteX236" fmla="*/ 1239614 w 11269336"/>
              <a:gd name="connsiteY236" fmla="*/ 2209727 h 2323145"/>
              <a:gd name="connsiteX237" fmla="*/ 1202436 w 11269336"/>
              <a:gd name="connsiteY237" fmla="*/ 2209817 h 2323145"/>
              <a:gd name="connsiteX238" fmla="*/ 1136097 w 11269336"/>
              <a:gd name="connsiteY238" fmla="*/ 2205112 h 2323145"/>
              <a:gd name="connsiteX239" fmla="*/ 988232 w 11269336"/>
              <a:gd name="connsiteY239" fmla="*/ 2235635 h 2323145"/>
              <a:gd name="connsiteX240" fmla="*/ 981959 w 11269336"/>
              <a:gd name="connsiteY240" fmla="*/ 2231607 h 2323145"/>
              <a:gd name="connsiteX241" fmla="*/ 938600 w 11269336"/>
              <a:gd name="connsiteY241" fmla="*/ 2238113 h 2323145"/>
              <a:gd name="connsiteX242" fmla="*/ 791788 w 11269336"/>
              <a:gd name="connsiteY242" fmla="*/ 2293224 h 2323145"/>
              <a:gd name="connsiteX243" fmla="*/ 706914 w 11269336"/>
              <a:gd name="connsiteY243" fmla="*/ 2305046 h 2323145"/>
              <a:gd name="connsiteX244" fmla="*/ 675971 w 11269336"/>
              <a:gd name="connsiteY244" fmla="*/ 2304030 h 2323145"/>
              <a:gd name="connsiteX245" fmla="*/ 624180 w 11269336"/>
              <a:gd name="connsiteY245" fmla="*/ 2302650 h 2323145"/>
              <a:gd name="connsiteX246" fmla="*/ 583453 w 11269336"/>
              <a:gd name="connsiteY246" fmla="*/ 2288788 h 2323145"/>
              <a:gd name="connsiteX247" fmla="*/ 540946 w 11269336"/>
              <a:gd name="connsiteY247" fmla="*/ 2292721 h 2323145"/>
              <a:gd name="connsiteX248" fmla="*/ 533680 w 11269336"/>
              <a:gd name="connsiteY248" fmla="*/ 2310233 h 2323145"/>
              <a:gd name="connsiteX249" fmla="*/ 487366 w 11269336"/>
              <a:gd name="connsiteY249" fmla="*/ 2309053 h 2323145"/>
              <a:gd name="connsiteX250" fmla="*/ 416820 w 11269336"/>
              <a:gd name="connsiteY250" fmla="*/ 2305443 h 2323145"/>
              <a:gd name="connsiteX251" fmla="*/ 376805 w 11269336"/>
              <a:gd name="connsiteY251" fmla="*/ 2307647 h 2323145"/>
              <a:gd name="connsiteX252" fmla="*/ 266777 w 11269336"/>
              <a:gd name="connsiteY252" fmla="*/ 2309012 h 2323145"/>
              <a:gd name="connsiteX253" fmla="*/ 156013 w 11269336"/>
              <a:gd name="connsiteY253" fmla="*/ 2306832 h 2323145"/>
              <a:gd name="connsiteX254" fmla="*/ 87258 w 11269336"/>
              <a:gd name="connsiteY254" fmla="*/ 2285511 h 2323145"/>
              <a:gd name="connsiteX255" fmla="*/ 23798 w 11269336"/>
              <a:gd name="connsiteY255" fmla="*/ 2281822 h 2323145"/>
              <a:gd name="connsiteX256" fmla="*/ 0 w 11269336"/>
              <a:gd name="connsiteY256" fmla="*/ 2285369 h 2323145"/>
              <a:gd name="connsiteX257" fmla="*/ 0 w 11269336"/>
              <a:gd name="connsiteY25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05765 w 11269336"/>
              <a:gd name="connsiteY146" fmla="*/ 2199902 h 2323145"/>
              <a:gd name="connsiteX147" fmla="*/ 4401354 w 11269336"/>
              <a:gd name="connsiteY147" fmla="*/ 2194745 h 2323145"/>
              <a:gd name="connsiteX148" fmla="*/ 4366646 w 11269336"/>
              <a:gd name="connsiteY148" fmla="*/ 2198564 h 2323145"/>
              <a:gd name="connsiteX149" fmla="*/ 4354009 w 11269336"/>
              <a:gd name="connsiteY149" fmla="*/ 2204984 h 2323145"/>
              <a:gd name="connsiteX150" fmla="*/ 4348284 w 11269336"/>
              <a:gd name="connsiteY150" fmla="*/ 2205270 h 2323145"/>
              <a:gd name="connsiteX151" fmla="*/ 4333906 w 11269336"/>
              <a:gd name="connsiteY151" fmla="*/ 2205251 h 2323145"/>
              <a:gd name="connsiteX152" fmla="*/ 4308819 w 11269336"/>
              <a:gd name="connsiteY152" fmla="*/ 2203822 h 2323145"/>
              <a:gd name="connsiteX153" fmla="*/ 4301210 w 11269336"/>
              <a:gd name="connsiteY153" fmla="*/ 2204456 h 2323145"/>
              <a:gd name="connsiteX154" fmla="*/ 4283095 w 11269336"/>
              <a:gd name="connsiteY154" fmla="*/ 2198177 h 2323145"/>
              <a:gd name="connsiteX155" fmla="*/ 4250119 w 11269336"/>
              <a:gd name="connsiteY155" fmla="*/ 2196342 h 2323145"/>
              <a:gd name="connsiteX156" fmla="*/ 4189203 w 11269336"/>
              <a:gd name="connsiteY156" fmla="*/ 2178994 h 2323145"/>
              <a:gd name="connsiteX157" fmla="*/ 4154035 w 11269336"/>
              <a:gd name="connsiteY157" fmla="*/ 2171950 h 2323145"/>
              <a:gd name="connsiteX158" fmla="*/ 4129569 w 11269336"/>
              <a:gd name="connsiteY158" fmla="*/ 2163850 h 2323145"/>
              <a:gd name="connsiteX159" fmla="*/ 4061250 w 11269336"/>
              <a:gd name="connsiteY159" fmla="*/ 2159236 h 2323145"/>
              <a:gd name="connsiteX160" fmla="*/ 3945480 w 11269336"/>
              <a:gd name="connsiteY160" fmla="*/ 2158279 h 2323145"/>
              <a:gd name="connsiteX161" fmla="*/ 3921468 w 11269336"/>
              <a:gd name="connsiteY161" fmla="*/ 2156588 h 2323145"/>
              <a:gd name="connsiteX162" fmla="*/ 3903348 w 11269336"/>
              <a:gd name="connsiteY162" fmla="*/ 2149220 h 2323145"/>
              <a:gd name="connsiteX163" fmla="*/ 3901342 w 11269336"/>
              <a:gd name="connsiteY163" fmla="*/ 2142355 h 2323145"/>
              <a:gd name="connsiteX164" fmla="*/ 3888539 w 11269336"/>
              <a:gd name="connsiteY164" fmla="*/ 2140476 h 2323145"/>
              <a:gd name="connsiteX165" fmla="*/ 3885662 w 11269336"/>
              <a:gd name="connsiteY165" fmla="*/ 2138740 h 2323145"/>
              <a:gd name="connsiteX166" fmla="*/ 3868627 w 11269336"/>
              <a:gd name="connsiteY166" fmla="*/ 2130023 h 2323145"/>
              <a:gd name="connsiteX167" fmla="*/ 3819177 w 11269336"/>
              <a:gd name="connsiteY167" fmla="*/ 2142111 h 2323145"/>
              <a:gd name="connsiteX168" fmla="*/ 3769100 w 11269336"/>
              <a:gd name="connsiteY168" fmla="*/ 2131731 h 2323145"/>
              <a:gd name="connsiteX169" fmla="*/ 3562752 w 11269336"/>
              <a:gd name="connsiteY169" fmla="*/ 2131785 h 2323145"/>
              <a:gd name="connsiteX170" fmla="*/ 3541402 w 11269336"/>
              <a:gd name="connsiteY170" fmla="*/ 2106821 h 2323145"/>
              <a:gd name="connsiteX171" fmla="*/ 3365341 w 11269336"/>
              <a:gd name="connsiteY171" fmla="*/ 2077638 h 2323145"/>
              <a:gd name="connsiteX172" fmla="*/ 3170922 w 11269336"/>
              <a:gd name="connsiteY172" fmla="*/ 2115957 h 2323145"/>
              <a:gd name="connsiteX173" fmla="*/ 3156256 w 11269336"/>
              <a:gd name="connsiteY173" fmla="*/ 2124773 h 2323145"/>
              <a:gd name="connsiteX174" fmla="*/ 3140298 w 11269336"/>
              <a:gd name="connsiteY174" fmla="*/ 2129182 h 2323145"/>
              <a:gd name="connsiteX175" fmla="*/ 3138514 w 11269336"/>
              <a:gd name="connsiteY175" fmla="*/ 2128069 h 2323145"/>
              <a:gd name="connsiteX176" fmla="*/ 3120467 w 11269336"/>
              <a:gd name="connsiteY176" fmla="*/ 2128281 h 2323145"/>
              <a:gd name="connsiteX177" fmla="*/ 3116175 w 11269336"/>
              <a:gd name="connsiteY177" fmla="*/ 2131633 h 2323145"/>
              <a:gd name="connsiteX178" fmla="*/ 3103685 w 11269336"/>
              <a:gd name="connsiteY178" fmla="*/ 2132814 h 2323145"/>
              <a:gd name="connsiteX179" fmla="*/ 3078794 w 11269336"/>
              <a:gd name="connsiteY179" fmla="*/ 2137935 h 2323145"/>
              <a:gd name="connsiteX180" fmla="*/ 3074407 w 11269336"/>
              <a:gd name="connsiteY180" fmla="*/ 2136274 h 2323145"/>
              <a:gd name="connsiteX181" fmla="*/ 3037285 w 11269336"/>
              <a:gd name="connsiteY181" fmla="*/ 2139919 h 2323145"/>
              <a:gd name="connsiteX182" fmla="*/ 3036901 w 11269336"/>
              <a:gd name="connsiteY182" fmla="*/ 2138726 h 2323145"/>
              <a:gd name="connsiteX183" fmla="*/ 3026996 w 11269336"/>
              <a:gd name="connsiteY183" fmla="*/ 2134322 h 2323145"/>
              <a:gd name="connsiteX184" fmla="*/ 3007772 w 11269336"/>
              <a:gd name="connsiteY184" fmla="*/ 2128742 h 2323145"/>
              <a:gd name="connsiteX185" fmla="*/ 2965030 w 11269336"/>
              <a:gd name="connsiteY185" fmla="*/ 2100494 h 2323145"/>
              <a:gd name="connsiteX186" fmla="*/ 2926342 w 11269336"/>
              <a:gd name="connsiteY186" fmla="*/ 2104155 h 2323145"/>
              <a:gd name="connsiteX187" fmla="*/ 2918608 w 11269336"/>
              <a:gd name="connsiteY187" fmla="*/ 2104215 h 2323145"/>
              <a:gd name="connsiteX188" fmla="*/ 2918475 w 11269336"/>
              <a:gd name="connsiteY188" fmla="*/ 2103937 h 2323145"/>
              <a:gd name="connsiteX189" fmla="*/ 2910360 w 11269336"/>
              <a:gd name="connsiteY189" fmla="*/ 2103444 h 2323145"/>
              <a:gd name="connsiteX190" fmla="*/ 2904507 w 11269336"/>
              <a:gd name="connsiteY190" fmla="*/ 2104326 h 2323145"/>
              <a:gd name="connsiteX191" fmla="*/ 2889503 w 11269336"/>
              <a:gd name="connsiteY191" fmla="*/ 2104443 h 2323145"/>
              <a:gd name="connsiteX192" fmla="*/ 2884480 w 11269336"/>
              <a:gd name="connsiteY192" fmla="*/ 2102626 h 2323145"/>
              <a:gd name="connsiteX193" fmla="*/ 2882689 w 11269336"/>
              <a:gd name="connsiteY193" fmla="*/ 2099228 h 2323145"/>
              <a:gd name="connsiteX194" fmla="*/ 2881291 w 11269336"/>
              <a:gd name="connsiteY194" fmla="*/ 2099618 h 2323145"/>
              <a:gd name="connsiteX195" fmla="*/ 2853979 w 11269336"/>
              <a:gd name="connsiteY195" fmla="*/ 2090388 h 2323145"/>
              <a:gd name="connsiteX196" fmla="*/ 2791790 w 11269336"/>
              <a:gd name="connsiteY196" fmla="*/ 2080332 h 2323145"/>
              <a:gd name="connsiteX197" fmla="*/ 2755844 w 11269336"/>
              <a:gd name="connsiteY197" fmla="*/ 2078874 h 2323145"/>
              <a:gd name="connsiteX198" fmla="*/ 2657742 w 11269336"/>
              <a:gd name="connsiteY198" fmla="*/ 2070179 h 2323145"/>
              <a:gd name="connsiteX199" fmla="*/ 2559549 w 11269336"/>
              <a:gd name="connsiteY199" fmla="*/ 2057873 h 2323145"/>
              <a:gd name="connsiteX200" fmla="*/ 2512054 w 11269336"/>
              <a:gd name="connsiteY200" fmla="*/ 2031671 h 2323145"/>
              <a:gd name="connsiteX201" fmla="*/ 2506437 w 11269336"/>
              <a:gd name="connsiteY201" fmla="*/ 2030918 h 2323145"/>
              <a:gd name="connsiteX202" fmla="*/ 2491752 w 11269336"/>
              <a:gd name="connsiteY202" fmla="*/ 2033906 h 2323145"/>
              <a:gd name="connsiteX203" fmla="*/ 2486338 w 11269336"/>
              <a:gd name="connsiteY203" fmla="*/ 2035862 h 2323145"/>
              <a:gd name="connsiteX204" fmla="*/ 2478186 w 11269336"/>
              <a:gd name="connsiteY204" fmla="*/ 2036953 h 2323145"/>
              <a:gd name="connsiteX205" fmla="*/ 2477950 w 11269336"/>
              <a:gd name="connsiteY205" fmla="*/ 2036715 h 2323145"/>
              <a:gd name="connsiteX206" fmla="*/ 2470381 w 11269336"/>
              <a:gd name="connsiteY206" fmla="*/ 2038256 h 2323145"/>
              <a:gd name="connsiteX207" fmla="*/ 2433781 w 11269336"/>
              <a:gd name="connsiteY207" fmla="*/ 2049140 h 2323145"/>
              <a:gd name="connsiteX208" fmla="*/ 2381172 w 11269336"/>
              <a:gd name="connsiteY208" fmla="*/ 2030645 h 2323145"/>
              <a:gd name="connsiteX209" fmla="*/ 2360198 w 11269336"/>
              <a:gd name="connsiteY209" fmla="*/ 2029059 h 2323145"/>
              <a:gd name="connsiteX210" fmla="*/ 2348815 w 11269336"/>
              <a:gd name="connsiteY210" fmla="*/ 2026798 h 2323145"/>
              <a:gd name="connsiteX211" fmla="*/ 2347988 w 11269336"/>
              <a:gd name="connsiteY211" fmla="*/ 2025745 h 2323145"/>
              <a:gd name="connsiteX212" fmla="*/ 2312920 w 11269336"/>
              <a:gd name="connsiteY212" fmla="*/ 2036311 h 2323145"/>
              <a:gd name="connsiteX213" fmla="*/ 2307986 w 11269336"/>
              <a:gd name="connsiteY213" fmla="*/ 2035583 h 2323145"/>
              <a:gd name="connsiteX214" fmla="*/ 2285481 w 11269336"/>
              <a:gd name="connsiteY214" fmla="*/ 2045197 h 2323145"/>
              <a:gd name="connsiteX215" fmla="*/ 2273666 w 11269336"/>
              <a:gd name="connsiteY215" fmla="*/ 2048710 h 2323145"/>
              <a:gd name="connsiteX216" fmla="*/ 2270719 w 11269336"/>
              <a:gd name="connsiteY216" fmla="*/ 2052702 h 2323145"/>
              <a:gd name="connsiteX217" fmla="*/ 2253080 w 11269336"/>
              <a:gd name="connsiteY217" fmla="*/ 2056363 h 2323145"/>
              <a:gd name="connsiteX218" fmla="*/ 2250906 w 11269336"/>
              <a:gd name="connsiteY218" fmla="*/ 2055654 h 2323145"/>
              <a:gd name="connsiteX219" fmla="*/ 2236905 w 11269336"/>
              <a:gd name="connsiteY219" fmla="*/ 2062882 h 2323145"/>
              <a:gd name="connsiteX220" fmla="*/ 2225830 w 11269336"/>
              <a:gd name="connsiteY220" fmla="*/ 2074027 h 2323145"/>
              <a:gd name="connsiteX221" fmla="*/ 2073776 w 11269336"/>
              <a:gd name="connsiteY221" fmla="*/ 2089244 h 2323145"/>
              <a:gd name="connsiteX222" fmla="*/ 1948256 w 11269336"/>
              <a:gd name="connsiteY222" fmla="*/ 2146616 h 2323145"/>
              <a:gd name="connsiteX223" fmla="*/ 1865582 w 11269336"/>
              <a:gd name="connsiteY223" fmla="*/ 2153738 h 2323145"/>
              <a:gd name="connsiteX224" fmla="*/ 1835210 w 11269336"/>
              <a:gd name="connsiteY224" fmla="*/ 2134244 h 2323145"/>
              <a:gd name="connsiteX225" fmla="*/ 1632661 w 11269336"/>
              <a:gd name="connsiteY225" fmla="*/ 2173882 h 2323145"/>
              <a:gd name="connsiteX226" fmla="*/ 1579590 w 11269336"/>
              <a:gd name="connsiteY226" fmla="*/ 2173680 h 2323145"/>
              <a:gd name="connsiteX227" fmla="*/ 1535601 w 11269336"/>
              <a:gd name="connsiteY227" fmla="*/ 2194590 h 2323145"/>
              <a:gd name="connsiteX228" fmla="*/ 1515594 w 11269336"/>
              <a:gd name="connsiteY228" fmla="*/ 2189622 h 2323145"/>
              <a:gd name="connsiteX229" fmla="*/ 1512113 w 11269336"/>
              <a:gd name="connsiteY229" fmla="*/ 2188534 h 2323145"/>
              <a:gd name="connsiteX230" fmla="*/ 1498838 w 11269336"/>
              <a:gd name="connsiteY230" fmla="*/ 2189213 h 2323145"/>
              <a:gd name="connsiteX231" fmla="*/ 1494279 w 11269336"/>
              <a:gd name="connsiteY231" fmla="*/ 2183112 h 2323145"/>
              <a:gd name="connsiteX232" fmla="*/ 1473714 w 11269336"/>
              <a:gd name="connsiteY232" fmla="*/ 2179625 h 2323145"/>
              <a:gd name="connsiteX233" fmla="*/ 1449503 w 11269336"/>
              <a:gd name="connsiteY233" fmla="*/ 2182633 h 2323145"/>
              <a:gd name="connsiteX234" fmla="*/ 1266687 w 11269336"/>
              <a:gd name="connsiteY234" fmla="*/ 2212688 h 2323145"/>
              <a:gd name="connsiteX235" fmla="*/ 1239614 w 11269336"/>
              <a:gd name="connsiteY235" fmla="*/ 2209727 h 2323145"/>
              <a:gd name="connsiteX236" fmla="*/ 1202436 w 11269336"/>
              <a:gd name="connsiteY236" fmla="*/ 2209817 h 2323145"/>
              <a:gd name="connsiteX237" fmla="*/ 1136097 w 11269336"/>
              <a:gd name="connsiteY237" fmla="*/ 2205112 h 2323145"/>
              <a:gd name="connsiteX238" fmla="*/ 988232 w 11269336"/>
              <a:gd name="connsiteY238" fmla="*/ 2235635 h 2323145"/>
              <a:gd name="connsiteX239" fmla="*/ 981959 w 11269336"/>
              <a:gd name="connsiteY239" fmla="*/ 2231607 h 2323145"/>
              <a:gd name="connsiteX240" fmla="*/ 938600 w 11269336"/>
              <a:gd name="connsiteY240" fmla="*/ 2238113 h 2323145"/>
              <a:gd name="connsiteX241" fmla="*/ 791788 w 11269336"/>
              <a:gd name="connsiteY241" fmla="*/ 2293224 h 2323145"/>
              <a:gd name="connsiteX242" fmla="*/ 706914 w 11269336"/>
              <a:gd name="connsiteY242" fmla="*/ 2305046 h 2323145"/>
              <a:gd name="connsiteX243" fmla="*/ 675971 w 11269336"/>
              <a:gd name="connsiteY243" fmla="*/ 2304030 h 2323145"/>
              <a:gd name="connsiteX244" fmla="*/ 624180 w 11269336"/>
              <a:gd name="connsiteY244" fmla="*/ 2302650 h 2323145"/>
              <a:gd name="connsiteX245" fmla="*/ 583453 w 11269336"/>
              <a:gd name="connsiteY245" fmla="*/ 2288788 h 2323145"/>
              <a:gd name="connsiteX246" fmla="*/ 540946 w 11269336"/>
              <a:gd name="connsiteY246" fmla="*/ 2292721 h 2323145"/>
              <a:gd name="connsiteX247" fmla="*/ 533680 w 11269336"/>
              <a:gd name="connsiteY247" fmla="*/ 2310233 h 2323145"/>
              <a:gd name="connsiteX248" fmla="*/ 487366 w 11269336"/>
              <a:gd name="connsiteY248" fmla="*/ 2309053 h 2323145"/>
              <a:gd name="connsiteX249" fmla="*/ 416820 w 11269336"/>
              <a:gd name="connsiteY249" fmla="*/ 2305443 h 2323145"/>
              <a:gd name="connsiteX250" fmla="*/ 376805 w 11269336"/>
              <a:gd name="connsiteY250" fmla="*/ 2307647 h 2323145"/>
              <a:gd name="connsiteX251" fmla="*/ 266777 w 11269336"/>
              <a:gd name="connsiteY251" fmla="*/ 2309012 h 2323145"/>
              <a:gd name="connsiteX252" fmla="*/ 156013 w 11269336"/>
              <a:gd name="connsiteY252" fmla="*/ 2306832 h 2323145"/>
              <a:gd name="connsiteX253" fmla="*/ 87258 w 11269336"/>
              <a:gd name="connsiteY253" fmla="*/ 2285511 h 2323145"/>
              <a:gd name="connsiteX254" fmla="*/ 23798 w 11269336"/>
              <a:gd name="connsiteY254" fmla="*/ 2281822 h 2323145"/>
              <a:gd name="connsiteX255" fmla="*/ 0 w 11269336"/>
              <a:gd name="connsiteY255" fmla="*/ 2285369 h 2323145"/>
              <a:gd name="connsiteX256" fmla="*/ 0 w 11269336"/>
              <a:gd name="connsiteY25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05765 w 11269336"/>
              <a:gd name="connsiteY145" fmla="*/ 2199902 h 2323145"/>
              <a:gd name="connsiteX146" fmla="*/ 4401354 w 11269336"/>
              <a:gd name="connsiteY146" fmla="*/ 2194745 h 2323145"/>
              <a:gd name="connsiteX147" fmla="*/ 4366646 w 11269336"/>
              <a:gd name="connsiteY147" fmla="*/ 2198564 h 2323145"/>
              <a:gd name="connsiteX148" fmla="*/ 4354009 w 11269336"/>
              <a:gd name="connsiteY148" fmla="*/ 2204984 h 2323145"/>
              <a:gd name="connsiteX149" fmla="*/ 4348284 w 11269336"/>
              <a:gd name="connsiteY149" fmla="*/ 2205270 h 2323145"/>
              <a:gd name="connsiteX150" fmla="*/ 4333906 w 11269336"/>
              <a:gd name="connsiteY150" fmla="*/ 2205251 h 2323145"/>
              <a:gd name="connsiteX151" fmla="*/ 4308819 w 11269336"/>
              <a:gd name="connsiteY151" fmla="*/ 2203822 h 2323145"/>
              <a:gd name="connsiteX152" fmla="*/ 4301210 w 11269336"/>
              <a:gd name="connsiteY152" fmla="*/ 2204456 h 2323145"/>
              <a:gd name="connsiteX153" fmla="*/ 4283095 w 11269336"/>
              <a:gd name="connsiteY153" fmla="*/ 2198177 h 2323145"/>
              <a:gd name="connsiteX154" fmla="*/ 4250119 w 11269336"/>
              <a:gd name="connsiteY154" fmla="*/ 2196342 h 2323145"/>
              <a:gd name="connsiteX155" fmla="*/ 4189203 w 11269336"/>
              <a:gd name="connsiteY155" fmla="*/ 2178994 h 2323145"/>
              <a:gd name="connsiteX156" fmla="*/ 4154035 w 11269336"/>
              <a:gd name="connsiteY156" fmla="*/ 2171950 h 2323145"/>
              <a:gd name="connsiteX157" fmla="*/ 4129569 w 11269336"/>
              <a:gd name="connsiteY157" fmla="*/ 2163850 h 2323145"/>
              <a:gd name="connsiteX158" fmla="*/ 4061250 w 11269336"/>
              <a:gd name="connsiteY158" fmla="*/ 2159236 h 2323145"/>
              <a:gd name="connsiteX159" fmla="*/ 3945480 w 11269336"/>
              <a:gd name="connsiteY159" fmla="*/ 2158279 h 2323145"/>
              <a:gd name="connsiteX160" fmla="*/ 3921468 w 11269336"/>
              <a:gd name="connsiteY160" fmla="*/ 2156588 h 2323145"/>
              <a:gd name="connsiteX161" fmla="*/ 3903348 w 11269336"/>
              <a:gd name="connsiteY161" fmla="*/ 2149220 h 2323145"/>
              <a:gd name="connsiteX162" fmla="*/ 3901342 w 11269336"/>
              <a:gd name="connsiteY162" fmla="*/ 2142355 h 2323145"/>
              <a:gd name="connsiteX163" fmla="*/ 3888539 w 11269336"/>
              <a:gd name="connsiteY163" fmla="*/ 2140476 h 2323145"/>
              <a:gd name="connsiteX164" fmla="*/ 3885662 w 11269336"/>
              <a:gd name="connsiteY164" fmla="*/ 2138740 h 2323145"/>
              <a:gd name="connsiteX165" fmla="*/ 3868627 w 11269336"/>
              <a:gd name="connsiteY165" fmla="*/ 2130023 h 2323145"/>
              <a:gd name="connsiteX166" fmla="*/ 3819177 w 11269336"/>
              <a:gd name="connsiteY166" fmla="*/ 2142111 h 2323145"/>
              <a:gd name="connsiteX167" fmla="*/ 3769100 w 11269336"/>
              <a:gd name="connsiteY167" fmla="*/ 2131731 h 2323145"/>
              <a:gd name="connsiteX168" fmla="*/ 3562752 w 11269336"/>
              <a:gd name="connsiteY168" fmla="*/ 2131785 h 2323145"/>
              <a:gd name="connsiteX169" fmla="*/ 3541402 w 11269336"/>
              <a:gd name="connsiteY169" fmla="*/ 2106821 h 2323145"/>
              <a:gd name="connsiteX170" fmla="*/ 3365341 w 11269336"/>
              <a:gd name="connsiteY170" fmla="*/ 2077638 h 2323145"/>
              <a:gd name="connsiteX171" fmla="*/ 3170922 w 11269336"/>
              <a:gd name="connsiteY171" fmla="*/ 2115957 h 2323145"/>
              <a:gd name="connsiteX172" fmla="*/ 3156256 w 11269336"/>
              <a:gd name="connsiteY172" fmla="*/ 2124773 h 2323145"/>
              <a:gd name="connsiteX173" fmla="*/ 3140298 w 11269336"/>
              <a:gd name="connsiteY173" fmla="*/ 2129182 h 2323145"/>
              <a:gd name="connsiteX174" fmla="*/ 3138514 w 11269336"/>
              <a:gd name="connsiteY174" fmla="*/ 2128069 h 2323145"/>
              <a:gd name="connsiteX175" fmla="*/ 3120467 w 11269336"/>
              <a:gd name="connsiteY175" fmla="*/ 2128281 h 2323145"/>
              <a:gd name="connsiteX176" fmla="*/ 3116175 w 11269336"/>
              <a:gd name="connsiteY176" fmla="*/ 2131633 h 2323145"/>
              <a:gd name="connsiteX177" fmla="*/ 3103685 w 11269336"/>
              <a:gd name="connsiteY177" fmla="*/ 2132814 h 2323145"/>
              <a:gd name="connsiteX178" fmla="*/ 3078794 w 11269336"/>
              <a:gd name="connsiteY178" fmla="*/ 2137935 h 2323145"/>
              <a:gd name="connsiteX179" fmla="*/ 3074407 w 11269336"/>
              <a:gd name="connsiteY179" fmla="*/ 2136274 h 2323145"/>
              <a:gd name="connsiteX180" fmla="*/ 3037285 w 11269336"/>
              <a:gd name="connsiteY180" fmla="*/ 2139919 h 2323145"/>
              <a:gd name="connsiteX181" fmla="*/ 3036901 w 11269336"/>
              <a:gd name="connsiteY181" fmla="*/ 2138726 h 2323145"/>
              <a:gd name="connsiteX182" fmla="*/ 3026996 w 11269336"/>
              <a:gd name="connsiteY182" fmla="*/ 2134322 h 2323145"/>
              <a:gd name="connsiteX183" fmla="*/ 3007772 w 11269336"/>
              <a:gd name="connsiteY183" fmla="*/ 2128742 h 2323145"/>
              <a:gd name="connsiteX184" fmla="*/ 2965030 w 11269336"/>
              <a:gd name="connsiteY184" fmla="*/ 2100494 h 2323145"/>
              <a:gd name="connsiteX185" fmla="*/ 2926342 w 11269336"/>
              <a:gd name="connsiteY185" fmla="*/ 2104155 h 2323145"/>
              <a:gd name="connsiteX186" fmla="*/ 2918608 w 11269336"/>
              <a:gd name="connsiteY186" fmla="*/ 2104215 h 2323145"/>
              <a:gd name="connsiteX187" fmla="*/ 2918475 w 11269336"/>
              <a:gd name="connsiteY187" fmla="*/ 2103937 h 2323145"/>
              <a:gd name="connsiteX188" fmla="*/ 2910360 w 11269336"/>
              <a:gd name="connsiteY188" fmla="*/ 2103444 h 2323145"/>
              <a:gd name="connsiteX189" fmla="*/ 2904507 w 11269336"/>
              <a:gd name="connsiteY189" fmla="*/ 2104326 h 2323145"/>
              <a:gd name="connsiteX190" fmla="*/ 2889503 w 11269336"/>
              <a:gd name="connsiteY190" fmla="*/ 2104443 h 2323145"/>
              <a:gd name="connsiteX191" fmla="*/ 2884480 w 11269336"/>
              <a:gd name="connsiteY191" fmla="*/ 2102626 h 2323145"/>
              <a:gd name="connsiteX192" fmla="*/ 2882689 w 11269336"/>
              <a:gd name="connsiteY192" fmla="*/ 2099228 h 2323145"/>
              <a:gd name="connsiteX193" fmla="*/ 2881291 w 11269336"/>
              <a:gd name="connsiteY193" fmla="*/ 2099618 h 2323145"/>
              <a:gd name="connsiteX194" fmla="*/ 2853979 w 11269336"/>
              <a:gd name="connsiteY194" fmla="*/ 2090388 h 2323145"/>
              <a:gd name="connsiteX195" fmla="*/ 2791790 w 11269336"/>
              <a:gd name="connsiteY195" fmla="*/ 2080332 h 2323145"/>
              <a:gd name="connsiteX196" fmla="*/ 2755844 w 11269336"/>
              <a:gd name="connsiteY196" fmla="*/ 2078874 h 2323145"/>
              <a:gd name="connsiteX197" fmla="*/ 2657742 w 11269336"/>
              <a:gd name="connsiteY197" fmla="*/ 2070179 h 2323145"/>
              <a:gd name="connsiteX198" fmla="*/ 2559549 w 11269336"/>
              <a:gd name="connsiteY198" fmla="*/ 2057873 h 2323145"/>
              <a:gd name="connsiteX199" fmla="*/ 2512054 w 11269336"/>
              <a:gd name="connsiteY199" fmla="*/ 2031671 h 2323145"/>
              <a:gd name="connsiteX200" fmla="*/ 2506437 w 11269336"/>
              <a:gd name="connsiteY200" fmla="*/ 2030918 h 2323145"/>
              <a:gd name="connsiteX201" fmla="*/ 2491752 w 11269336"/>
              <a:gd name="connsiteY201" fmla="*/ 2033906 h 2323145"/>
              <a:gd name="connsiteX202" fmla="*/ 2486338 w 11269336"/>
              <a:gd name="connsiteY202" fmla="*/ 2035862 h 2323145"/>
              <a:gd name="connsiteX203" fmla="*/ 2478186 w 11269336"/>
              <a:gd name="connsiteY203" fmla="*/ 2036953 h 2323145"/>
              <a:gd name="connsiteX204" fmla="*/ 2477950 w 11269336"/>
              <a:gd name="connsiteY204" fmla="*/ 2036715 h 2323145"/>
              <a:gd name="connsiteX205" fmla="*/ 2470381 w 11269336"/>
              <a:gd name="connsiteY205" fmla="*/ 2038256 h 2323145"/>
              <a:gd name="connsiteX206" fmla="*/ 2433781 w 11269336"/>
              <a:gd name="connsiteY206" fmla="*/ 2049140 h 2323145"/>
              <a:gd name="connsiteX207" fmla="*/ 2381172 w 11269336"/>
              <a:gd name="connsiteY207" fmla="*/ 2030645 h 2323145"/>
              <a:gd name="connsiteX208" fmla="*/ 2360198 w 11269336"/>
              <a:gd name="connsiteY208" fmla="*/ 2029059 h 2323145"/>
              <a:gd name="connsiteX209" fmla="*/ 2348815 w 11269336"/>
              <a:gd name="connsiteY209" fmla="*/ 2026798 h 2323145"/>
              <a:gd name="connsiteX210" fmla="*/ 2347988 w 11269336"/>
              <a:gd name="connsiteY210" fmla="*/ 2025745 h 2323145"/>
              <a:gd name="connsiteX211" fmla="*/ 2312920 w 11269336"/>
              <a:gd name="connsiteY211" fmla="*/ 2036311 h 2323145"/>
              <a:gd name="connsiteX212" fmla="*/ 2307986 w 11269336"/>
              <a:gd name="connsiteY212" fmla="*/ 2035583 h 2323145"/>
              <a:gd name="connsiteX213" fmla="*/ 2285481 w 11269336"/>
              <a:gd name="connsiteY213" fmla="*/ 2045197 h 2323145"/>
              <a:gd name="connsiteX214" fmla="*/ 2273666 w 11269336"/>
              <a:gd name="connsiteY214" fmla="*/ 2048710 h 2323145"/>
              <a:gd name="connsiteX215" fmla="*/ 2270719 w 11269336"/>
              <a:gd name="connsiteY215" fmla="*/ 2052702 h 2323145"/>
              <a:gd name="connsiteX216" fmla="*/ 2253080 w 11269336"/>
              <a:gd name="connsiteY216" fmla="*/ 2056363 h 2323145"/>
              <a:gd name="connsiteX217" fmla="*/ 2250906 w 11269336"/>
              <a:gd name="connsiteY217" fmla="*/ 2055654 h 2323145"/>
              <a:gd name="connsiteX218" fmla="*/ 2236905 w 11269336"/>
              <a:gd name="connsiteY218" fmla="*/ 2062882 h 2323145"/>
              <a:gd name="connsiteX219" fmla="*/ 2225830 w 11269336"/>
              <a:gd name="connsiteY219" fmla="*/ 2074027 h 2323145"/>
              <a:gd name="connsiteX220" fmla="*/ 2073776 w 11269336"/>
              <a:gd name="connsiteY220" fmla="*/ 2089244 h 2323145"/>
              <a:gd name="connsiteX221" fmla="*/ 1948256 w 11269336"/>
              <a:gd name="connsiteY221" fmla="*/ 2146616 h 2323145"/>
              <a:gd name="connsiteX222" fmla="*/ 1865582 w 11269336"/>
              <a:gd name="connsiteY222" fmla="*/ 2153738 h 2323145"/>
              <a:gd name="connsiteX223" fmla="*/ 1835210 w 11269336"/>
              <a:gd name="connsiteY223" fmla="*/ 2134244 h 2323145"/>
              <a:gd name="connsiteX224" fmla="*/ 1632661 w 11269336"/>
              <a:gd name="connsiteY224" fmla="*/ 2173882 h 2323145"/>
              <a:gd name="connsiteX225" fmla="*/ 1579590 w 11269336"/>
              <a:gd name="connsiteY225" fmla="*/ 2173680 h 2323145"/>
              <a:gd name="connsiteX226" fmla="*/ 1535601 w 11269336"/>
              <a:gd name="connsiteY226" fmla="*/ 2194590 h 2323145"/>
              <a:gd name="connsiteX227" fmla="*/ 1515594 w 11269336"/>
              <a:gd name="connsiteY227" fmla="*/ 2189622 h 2323145"/>
              <a:gd name="connsiteX228" fmla="*/ 1512113 w 11269336"/>
              <a:gd name="connsiteY228" fmla="*/ 2188534 h 2323145"/>
              <a:gd name="connsiteX229" fmla="*/ 1498838 w 11269336"/>
              <a:gd name="connsiteY229" fmla="*/ 2189213 h 2323145"/>
              <a:gd name="connsiteX230" fmla="*/ 1494279 w 11269336"/>
              <a:gd name="connsiteY230" fmla="*/ 2183112 h 2323145"/>
              <a:gd name="connsiteX231" fmla="*/ 1473714 w 11269336"/>
              <a:gd name="connsiteY231" fmla="*/ 2179625 h 2323145"/>
              <a:gd name="connsiteX232" fmla="*/ 1449503 w 11269336"/>
              <a:gd name="connsiteY232" fmla="*/ 2182633 h 2323145"/>
              <a:gd name="connsiteX233" fmla="*/ 1266687 w 11269336"/>
              <a:gd name="connsiteY233" fmla="*/ 2212688 h 2323145"/>
              <a:gd name="connsiteX234" fmla="*/ 1239614 w 11269336"/>
              <a:gd name="connsiteY234" fmla="*/ 2209727 h 2323145"/>
              <a:gd name="connsiteX235" fmla="*/ 1202436 w 11269336"/>
              <a:gd name="connsiteY235" fmla="*/ 2209817 h 2323145"/>
              <a:gd name="connsiteX236" fmla="*/ 1136097 w 11269336"/>
              <a:gd name="connsiteY236" fmla="*/ 2205112 h 2323145"/>
              <a:gd name="connsiteX237" fmla="*/ 988232 w 11269336"/>
              <a:gd name="connsiteY237" fmla="*/ 2235635 h 2323145"/>
              <a:gd name="connsiteX238" fmla="*/ 981959 w 11269336"/>
              <a:gd name="connsiteY238" fmla="*/ 2231607 h 2323145"/>
              <a:gd name="connsiteX239" fmla="*/ 938600 w 11269336"/>
              <a:gd name="connsiteY239" fmla="*/ 2238113 h 2323145"/>
              <a:gd name="connsiteX240" fmla="*/ 791788 w 11269336"/>
              <a:gd name="connsiteY240" fmla="*/ 2293224 h 2323145"/>
              <a:gd name="connsiteX241" fmla="*/ 706914 w 11269336"/>
              <a:gd name="connsiteY241" fmla="*/ 2305046 h 2323145"/>
              <a:gd name="connsiteX242" fmla="*/ 675971 w 11269336"/>
              <a:gd name="connsiteY242" fmla="*/ 2304030 h 2323145"/>
              <a:gd name="connsiteX243" fmla="*/ 624180 w 11269336"/>
              <a:gd name="connsiteY243" fmla="*/ 2302650 h 2323145"/>
              <a:gd name="connsiteX244" fmla="*/ 583453 w 11269336"/>
              <a:gd name="connsiteY244" fmla="*/ 2288788 h 2323145"/>
              <a:gd name="connsiteX245" fmla="*/ 540946 w 11269336"/>
              <a:gd name="connsiteY245" fmla="*/ 2292721 h 2323145"/>
              <a:gd name="connsiteX246" fmla="*/ 533680 w 11269336"/>
              <a:gd name="connsiteY246" fmla="*/ 2310233 h 2323145"/>
              <a:gd name="connsiteX247" fmla="*/ 487366 w 11269336"/>
              <a:gd name="connsiteY247" fmla="*/ 2309053 h 2323145"/>
              <a:gd name="connsiteX248" fmla="*/ 416820 w 11269336"/>
              <a:gd name="connsiteY248" fmla="*/ 2305443 h 2323145"/>
              <a:gd name="connsiteX249" fmla="*/ 376805 w 11269336"/>
              <a:gd name="connsiteY249" fmla="*/ 2307647 h 2323145"/>
              <a:gd name="connsiteX250" fmla="*/ 266777 w 11269336"/>
              <a:gd name="connsiteY250" fmla="*/ 2309012 h 2323145"/>
              <a:gd name="connsiteX251" fmla="*/ 156013 w 11269336"/>
              <a:gd name="connsiteY251" fmla="*/ 2306832 h 2323145"/>
              <a:gd name="connsiteX252" fmla="*/ 87258 w 11269336"/>
              <a:gd name="connsiteY252" fmla="*/ 2285511 h 2323145"/>
              <a:gd name="connsiteX253" fmla="*/ 23798 w 11269336"/>
              <a:gd name="connsiteY253" fmla="*/ 2281822 h 2323145"/>
              <a:gd name="connsiteX254" fmla="*/ 0 w 11269336"/>
              <a:gd name="connsiteY254" fmla="*/ 2285369 h 2323145"/>
              <a:gd name="connsiteX255" fmla="*/ 0 w 11269336"/>
              <a:gd name="connsiteY25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05765 w 11269336"/>
              <a:gd name="connsiteY144" fmla="*/ 2199902 h 2323145"/>
              <a:gd name="connsiteX145" fmla="*/ 4401354 w 11269336"/>
              <a:gd name="connsiteY145" fmla="*/ 2194745 h 2323145"/>
              <a:gd name="connsiteX146" fmla="*/ 4366646 w 11269336"/>
              <a:gd name="connsiteY146" fmla="*/ 2198564 h 2323145"/>
              <a:gd name="connsiteX147" fmla="*/ 4354009 w 11269336"/>
              <a:gd name="connsiteY147" fmla="*/ 2204984 h 2323145"/>
              <a:gd name="connsiteX148" fmla="*/ 4348284 w 11269336"/>
              <a:gd name="connsiteY148" fmla="*/ 2205270 h 2323145"/>
              <a:gd name="connsiteX149" fmla="*/ 4333906 w 11269336"/>
              <a:gd name="connsiteY149" fmla="*/ 2205251 h 2323145"/>
              <a:gd name="connsiteX150" fmla="*/ 4308819 w 11269336"/>
              <a:gd name="connsiteY150" fmla="*/ 2203822 h 2323145"/>
              <a:gd name="connsiteX151" fmla="*/ 4301210 w 11269336"/>
              <a:gd name="connsiteY151" fmla="*/ 2204456 h 2323145"/>
              <a:gd name="connsiteX152" fmla="*/ 4283095 w 11269336"/>
              <a:gd name="connsiteY152" fmla="*/ 2198177 h 2323145"/>
              <a:gd name="connsiteX153" fmla="*/ 4250119 w 11269336"/>
              <a:gd name="connsiteY153" fmla="*/ 2196342 h 2323145"/>
              <a:gd name="connsiteX154" fmla="*/ 4189203 w 11269336"/>
              <a:gd name="connsiteY154" fmla="*/ 2178994 h 2323145"/>
              <a:gd name="connsiteX155" fmla="*/ 4154035 w 11269336"/>
              <a:gd name="connsiteY155" fmla="*/ 2171950 h 2323145"/>
              <a:gd name="connsiteX156" fmla="*/ 4129569 w 11269336"/>
              <a:gd name="connsiteY156" fmla="*/ 2163850 h 2323145"/>
              <a:gd name="connsiteX157" fmla="*/ 4061250 w 11269336"/>
              <a:gd name="connsiteY157" fmla="*/ 2159236 h 2323145"/>
              <a:gd name="connsiteX158" fmla="*/ 3945480 w 11269336"/>
              <a:gd name="connsiteY158" fmla="*/ 2158279 h 2323145"/>
              <a:gd name="connsiteX159" fmla="*/ 3921468 w 11269336"/>
              <a:gd name="connsiteY159" fmla="*/ 2156588 h 2323145"/>
              <a:gd name="connsiteX160" fmla="*/ 3903348 w 11269336"/>
              <a:gd name="connsiteY160" fmla="*/ 2149220 h 2323145"/>
              <a:gd name="connsiteX161" fmla="*/ 3901342 w 11269336"/>
              <a:gd name="connsiteY161" fmla="*/ 2142355 h 2323145"/>
              <a:gd name="connsiteX162" fmla="*/ 3888539 w 11269336"/>
              <a:gd name="connsiteY162" fmla="*/ 2140476 h 2323145"/>
              <a:gd name="connsiteX163" fmla="*/ 3885662 w 11269336"/>
              <a:gd name="connsiteY163" fmla="*/ 2138740 h 2323145"/>
              <a:gd name="connsiteX164" fmla="*/ 3868627 w 11269336"/>
              <a:gd name="connsiteY164" fmla="*/ 2130023 h 2323145"/>
              <a:gd name="connsiteX165" fmla="*/ 3819177 w 11269336"/>
              <a:gd name="connsiteY165" fmla="*/ 2142111 h 2323145"/>
              <a:gd name="connsiteX166" fmla="*/ 3769100 w 11269336"/>
              <a:gd name="connsiteY166" fmla="*/ 2131731 h 2323145"/>
              <a:gd name="connsiteX167" fmla="*/ 3562752 w 11269336"/>
              <a:gd name="connsiteY167" fmla="*/ 2131785 h 2323145"/>
              <a:gd name="connsiteX168" fmla="*/ 3541402 w 11269336"/>
              <a:gd name="connsiteY168" fmla="*/ 2106821 h 2323145"/>
              <a:gd name="connsiteX169" fmla="*/ 3365341 w 11269336"/>
              <a:gd name="connsiteY169" fmla="*/ 2077638 h 2323145"/>
              <a:gd name="connsiteX170" fmla="*/ 3170922 w 11269336"/>
              <a:gd name="connsiteY170" fmla="*/ 2115957 h 2323145"/>
              <a:gd name="connsiteX171" fmla="*/ 3156256 w 11269336"/>
              <a:gd name="connsiteY171" fmla="*/ 2124773 h 2323145"/>
              <a:gd name="connsiteX172" fmla="*/ 3140298 w 11269336"/>
              <a:gd name="connsiteY172" fmla="*/ 2129182 h 2323145"/>
              <a:gd name="connsiteX173" fmla="*/ 3138514 w 11269336"/>
              <a:gd name="connsiteY173" fmla="*/ 2128069 h 2323145"/>
              <a:gd name="connsiteX174" fmla="*/ 3120467 w 11269336"/>
              <a:gd name="connsiteY174" fmla="*/ 2128281 h 2323145"/>
              <a:gd name="connsiteX175" fmla="*/ 3116175 w 11269336"/>
              <a:gd name="connsiteY175" fmla="*/ 2131633 h 2323145"/>
              <a:gd name="connsiteX176" fmla="*/ 3103685 w 11269336"/>
              <a:gd name="connsiteY176" fmla="*/ 2132814 h 2323145"/>
              <a:gd name="connsiteX177" fmla="*/ 3078794 w 11269336"/>
              <a:gd name="connsiteY177" fmla="*/ 2137935 h 2323145"/>
              <a:gd name="connsiteX178" fmla="*/ 3074407 w 11269336"/>
              <a:gd name="connsiteY178" fmla="*/ 2136274 h 2323145"/>
              <a:gd name="connsiteX179" fmla="*/ 3037285 w 11269336"/>
              <a:gd name="connsiteY179" fmla="*/ 2139919 h 2323145"/>
              <a:gd name="connsiteX180" fmla="*/ 3036901 w 11269336"/>
              <a:gd name="connsiteY180" fmla="*/ 2138726 h 2323145"/>
              <a:gd name="connsiteX181" fmla="*/ 3026996 w 11269336"/>
              <a:gd name="connsiteY181" fmla="*/ 2134322 h 2323145"/>
              <a:gd name="connsiteX182" fmla="*/ 3007772 w 11269336"/>
              <a:gd name="connsiteY182" fmla="*/ 2128742 h 2323145"/>
              <a:gd name="connsiteX183" fmla="*/ 2965030 w 11269336"/>
              <a:gd name="connsiteY183" fmla="*/ 2100494 h 2323145"/>
              <a:gd name="connsiteX184" fmla="*/ 2926342 w 11269336"/>
              <a:gd name="connsiteY184" fmla="*/ 2104155 h 2323145"/>
              <a:gd name="connsiteX185" fmla="*/ 2918608 w 11269336"/>
              <a:gd name="connsiteY185" fmla="*/ 2104215 h 2323145"/>
              <a:gd name="connsiteX186" fmla="*/ 2918475 w 11269336"/>
              <a:gd name="connsiteY186" fmla="*/ 2103937 h 2323145"/>
              <a:gd name="connsiteX187" fmla="*/ 2910360 w 11269336"/>
              <a:gd name="connsiteY187" fmla="*/ 2103444 h 2323145"/>
              <a:gd name="connsiteX188" fmla="*/ 2904507 w 11269336"/>
              <a:gd name="connsiteY188" fmla="*/ 2104326 h 2323145"/>
              <a:gd name="connsiteX189" fmla="*/ 2889503 w 11269336"/>
              <a:gd name="connsiteY189" fmla="*/ 2104443 h 2323145"/>
              <a:gd name="connsiteX190" fmla="*/ 2884480 w 11269336"/>
              <a:gd name="connsiteY190" fmla="*/ 2102626 h 2323145"/>
              <a:gd name="connsiteX191" fmla="*/ 2882689 w 11269336"/>
              <a:gd name="connsiteY191" fmla="*/ 2099228 h 2323145"/>
              <a:gd name="connsiteX192" fmla="*/ 2881291 w 11269336"/>
              <a:gd name="connsiteY192" fmla="*/ 2099618 h 2323145"/>
              <a:gd name="connsiteX193" fmla="*/ 2853979 w 11269336"/>
              <a:gd name="connsiteY193" fmla="*/ 2090388 h 2323145"/>
              <a:gd name="connsiteX194" fmla="*/ 2791790 w 11269336"/>
              <a:gd name="connsiteY194" fmla="*/ 2080332 h 2323145"/>
              <a:gd name="connsiteX195" fmla="*/ 2755844 w 11269336"/>
              <a:gd name="connsiteY195" fmla="*/ 2078874 h 2323145"/>
              <a:gd name="connsiteX196" fmla="*/ 2657742 w 11269336"/>
              <a:gd name="connsiteY196" fmla="*/ 2070179 h 2323145"/>
              <a:gd name="connsiteX197" fmla="*/ 2559549 w 11269336"/>
              <a:gd name="connsiteY197" fmla="*/ 2057873 h 2323145"/>
              <a:gd name="connsiteX198" fmla="*/ 2512054 w 11269336"/>
              <a:gd name="connsiteY198" fmla="*/ 2031671 h 2323145"/>
              <a:gd name="connsiteX199" fmla="*/ 2506437 w 11269336"/>
              <a:gd name="connsiteY199" fmla="*/ 2030918 h 2323145"/>
              <a:gd name="connsiteX200" fmla="*/ 2491752 w 11269336"/>
              <a:gd name="connsiteY200" fmla="*/ 2033906 h 2323145"/>
              <a:gd name="connsiteX201" fmla="*/ 2486338 w 11269336"/>
              <a:gd name="connsiteY201" fmla="*/ 2035862 h 2323145"/>
              <a:gd name="connsiteX202" fmla="*/ 2478186 w 11269336"/>
              <a:gd name="connsiteY202" fmla="*/ 2036953 h 2323145"/>
              <a:gd name="connsiteX203" fmla="*/ 2477950 w 11269336"/>
              <a:gd name="connsiteY203" fmla="*/ 2036715 h 2323145"/>
              <a:gd name="connsiteX204" fmla="*/ 2470381 w 11269336"/>
              <a:gd name="connsiteY204" fmla="*/ 2038256 h 2323145"/>
              <a:gd name="connsiteX205" fmla="*/ 2433781 w 11269336"/>
              <a:gd name="connsiteY205" fmla="*/ 2049140 h 2323145"/>
              <a:gd name="connsiteX206" fmla="*/ 2381172 w 11269336"/>
              <a:gd name="connsiteY206" fmla="*/ 2030645 h 2323145"/>
              <a:gd name="connsiteX207" fmla="*/ 2360198 w 11269336"/>
              <a:gd name="connsiteY207" fmla="*/ 2029059 h 2323145"/>
              <a:gd name="connsiteX208" fmla="*/ 2348815 w 11269336"/>
              <a:gd name="connsiteY208" fmla="*/ 2026798 h 2323145"/>
              <a:gd name="connsiteX209" fmla="*/ 2347988 w 11269336"/>
              <a:gd name="connsiteY209" fmla="*/ 2025745 h 2323145"/>
              <a:gd name="connsiteX210" fmla="*/ 2312920 w 11269336"/>
              <a:gd name="connsiteY210" fmla="*/ 2036311 h 2323145"/>
              <a:gd name="connsiteX211" fmla="*/ 2307986 w 11269336"/>
              <a:gd name="connsiteY211" fmla="*/ 2035583 h 2323145"/>
              <a:gd name="connsiteX212" fmla="*/ 2285481 w 11269336"/>
              <a:gd name="connsiteY212" fmla="*/ 2045197 h 2323145"/>
              <a:gd name="connsiteX213" fmla="*/ 2273666 w 11269336"/>
              <a:gd name="connsiteY213" fmla="*/ 2048710 h 2323145"/>
              <a:gd name="connsiteX214" fmla="*/ 2270719 w 11269336"/>
              <a:gd name="connsiteY214" fmla="*/ 2052702 h 2323145"/>
              <a:gd name="connsiteX215" fmla="*/ 2253080 w 11269336"/>
              <a:gd name="connsiteY215" fmla="*/ 2056363 h 2323145"/>
              <a:gd name="connsiteX216" fmla="*/ 2250906 w 11269336"/>
              <a:gd name="connsiteY216" fmla="*/ 2055654 h 2323145"/>
              <a:gd name="connsiteX217" fmla="*/ 2236905 w 11269336"/>
              <a:gd name="connsiteY217" fmla="*/ 2062882 h 2323145"/>
              <a:gd name="connsiteX218" fmla="*/ 2225830 w 11269336"/>
              <a:gd name="connsiteY218" fmla="*/ 2074027 h 2323145"/>
              <a:gd name="connsiteX219" fmla="*/ 2073776 w 11269336"/>
              <a:gd name="connsiteY219" fmla="*/ 2089244 h 2323145"/>
              <a:gd name="connsiteX220" fmla="*/ 1948256 w 11269336"/>
              <a:gd name="connsiteY220" fmla="*/ 2146616 h 2323145"/>
              <a:gd name="connsiteX221" fmla="*/ 1865582 w 11269336"/>
              <a:gd name="connsiteY221" fmla="*/ 2153738 h 2323145"/>
              <a:gd name="connsiteX222" fmla="*/ 1835210 w 11269336"/>
              <a:gd name="connsiteY222" fmla="*/ 2134244 h 2323145"/>
              <a:gd name="connsiteX223" fmla="*/ 1632661 w 11269336"/>
              <a:gd name="connsiteY223" fmla="*/ 2173882 h 2323145"/>
              <a:gd name="connsiteX224" fmla="*/ 1579590 w 11269336"/>
              <a:gd name="connsiteY224" fmla="*/ 2173680 h 2323145"/>
              <a:gd name="connsiteX225" fmla="*/ 1535601 w 11269336"/>
              <a:gd name="connsiteY225" fmla="*/ 2194590 h 2323145"/>
              <a:gd name="connsiteX226" fmla="*/ 1515594 w 11269336"/>
              <a:gd name="connsiteY226" fmla="*/ 2189622 h 2323145"/>
              <a:gd name="connsiteX227" fmla="*/ 1512113 w 11269336"/>
              <a:gd name="connsiteY227" fmla="*/ 2188534 h 2323145"/>
              <a:gd name="connsiteX228" fmla="*/ 1498838 w 11269336"/>
              <a:gd name="connsiteY228" fmla="*/ 2189213 h 2323145"/>
              <a:gd name="connsiteX229" fmla="*/ 1494279 w 11269336"/>
              <a:gd name="connsiteY229" fmla="*/ 2183112 h 2323145"/>
              <a:gd name="connsiteX230" fmla="*/ 1473714 w 11269336"/>
              <a:gd name="connsiteY230" fmla="*/ 2179625 h 2323145"/>
              <a:gd name="connsiteX231" fmla="*/ 1449503 w 11269336"/>
              <a:gd name="connsiteY231" fmla="*/ 2182633 h 2323145"/>
              <a:gd name="connsiteX232" fmla="*/ 1266687 w 11269336"/>
              <a:gd name="connsiteY232" fmla="*/ 2212688 h 2323145"/>
              <a:gd name="connsiteX233" fmla="*/ 1239614 w 11269336"/>
              <a:gd name="connsiteY233" fmla="*/ 2209727 h 2323145"/>
              <a:gd name="connsiteX234" fmla="*/ 1202436 w 11269336"/>
              <a:gd name="connsiteY234" fmla="*/ 2209817 h 2323145"/>
              <a:gd name="connsiteX235" fmla="*/ 1136097 w 11269336"/>
              <a:gd name="connsiteY235" fmla="*/ 2205112 h 2323145"/>
              <a:gd name="connsiteX236" fmla="*/ 988232 w 11269336"/>
              <a:gd name="connsiteY236" fmla="*/ 2235635 h 2323145"/>
              <a:gd name="connsiteX237" fmla="*/ 981959 w 11269336"/>
              <a:gd name="connsiteY237" fmla="*/ 2231607 h 2323145"/>
              <a:gd name="connsiteX238" fmla="*/ 938600 w 11269336"/>
              <a:gd name="connsiteY238" fmla="*/ 2238113 h 2323145"/>
              <a:gd name="connsiteX239" fmla="*/ 791788 w 11269336"/>
              <a:gd name="connsiteY239" fmla="*/ 2293224 h 2323145"/>
              <a:gd name="connsiteX240" fmla="*/ 706914 w 11269336"/>
              <a:gd name="connsiteY240" fmla="*/ 2305046 h 2323145"/>
              <a:gd name="connsiteX241" fmla="*/ 675971 w 11269336"/>
              <a:gd name="connsiteY241" fmla="*/ 2304030 h 2323145"/>
              <a:gd name="connsiteX242" fmla="*/ 624180 w 11269336"/>
              <a:gd name="connsiteY242" fmla="*/ 2302650 h 2323145"/>
              <a:gd name="connsiteX243" fmla="*/ 583453 w 11269336"/>
              <a:gd name="connsiteY243" fmla="*/ 2288788 h 2323145"/>
              <a:gd name="connsiteX244" fmla="*/ 540946 w 11269336"/>
              <a:gd name="connsiteY244" fmla="*/ 2292721 h 2323145"/>
              <a:gd name="connsiteX245" fmla="*/ 533680 w 11269336"/>
              <a:gd name="connsiteY245" fmla="*/ 2310233 h 2323145"/>
              <a:gd name="connsiteX246" fmla="*/ 487366 w 11269336"/>
              <a:gd name="connsiteY246" fmla="*/ 2309053 h 2323145"/>
              <a:gd name="connsiteX247" fmla="*/ 416820 w 11269336"/>
              <a:gd name="connsiteY247" fmla="*/ 2305443 h 2323145"/>
              <a:gd name="connsiteX248" fmla="*/ 376805 w 11269336"/>
              <a:gd name="connsiteY248" fmla="*/ 2307647 h 2323145"/>
              <a:gd name="connsiteX249" fmla="*/ 266777 w 11269336"/>
              <a:gd name="connsiteY249" fmla="*/ 2309012 h 2323145"/>
              <a:gd name="connsiteX250" fmla="*/ 156013 w 11269336"/>
              <a:gd name="connsiteY250" fmla="*/ 2306832 h 2323145"/>
              <a:gd name="connsiteX251" fmla="*/ 87258 w 11269336"/>
              <a:gd name="connsiteY251" fmla="*/ 2285511 h 2323145"/>
              <a:gd name="connsiteX252" fmla="*/ 23798 w 11269336"/>
              <a:gd name="connsiteY252" fmla="*/ 2281822 h 2323145"/>
              <a:gd name="connsiteX253" fmla="*/ 0 w 11269336"/>
              <a:gd name="connsiteY253" fmla="*/ 2285369 h 2323145"/>
              <a:gd name="connsiteX254" fmla="*/ 0 w 11269336"/>
              <a:gd name="connsiteY25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67257 w 11269336"/>
              <a:gd name="connsiteY142" fmla="*/ 2196121 h 2323145"/>
              <a:gd name="connsiteX143" fmla="*/ 4405765 w 11269336"/>
              <a:gd name="connsiteY143" fmla="*/ 2199902 h 2323145"/>
              <a:gd name="connsiteX144" fmla="*/ 4401354 w 11269336"/>
              <a:gd name="connsiteY144" fmla="*/ 2194745 h 2323145"/>
              <a:gd name="connsiteX145" fmla="*/ 4366646 w 11269336"/>
              <a:gd name="connsiteY145" fmla="*/ 2198564 h 2323145"/>
              <a:gd name="connsiteX146" fmla="*/ 4354009 w 11269336"/>
              <a:gd name="connsiteY146" fmla="*/ 2204984 h 2323145"/>
              <a:gd name="connsiteX147" fmla="*/ 4348284 w 11269336"/>
              <a:gd name="connsiteY147" fmla="*/ 2205270 h 2323145"/>
              <a:gd name="connsiteX148" fmla="*/ 4333906 w 11269336"/>
              <a:gd name="connsiteY148" fmla="*/ 2205251 h 2323145"/>
              <a:gd name="connsiteX149" fmla="*/ 4308819 w 11269336"/>
              <a:gd name="connsiteY149" fmla="*/ 2203822 h 2323145"/>
              <a:gd name="connsiteX150" fmla="*/ 4301210 w 11269336"/>
              <a:gd name="connsiteY150" fmla="*/ 2204456 h 2323145"/>
              <a:gd name="connsiteX151" fmla="*/ 4283095 w 11269336"/>
              <a:gd name="connsiteY151" fmla="*/ 2198177 h 2323145"/>
              <a:gd name="connsiteX152" fmla="*/ 4250119 w 11269336"/>
              <a:gd name="connsiteY152" fmla="*/ 2196342 h 2323145"/>
              <a:gd name="connsiteX153" fmla="*/ 4189203 w 11269336"/>
              <a:gd name="connsiteY153" fmla="*/ 2178994 h 2323145"/>
              <a:gd name="connsiteX154" fmla="*/ 4154035 w 11269336"/>
              <a:gd name="connsiteY154" fmla="*/ 2171950 h 2323145"/>
              <a:gd name="connsiteX155" fmla="*/ 4129569 w 11269336"/>
              <a:gd name="connsiteY155" fmla="*/ 2163850 h 2323145"/>
              <a:gd name="connsiteX156" fmla="*/ 4061250 w 11269336"/>
              <a:gd name="connsiteY156" fmla="*/ 2159236 h 2323145"/>
              <a:gd name="connsiteX157" fmla="*/ 3945480 w 11269336"/>
              <a:gd name="connsiteY157" fmla="*/ 2158279 h 2323145"/>
              <a:gd name="connsiteX158" fmla="*/ 3921468 w 11269336"/>
              <a:gd name="connsiteY158" fmla="*/ 2156588 h 2323145"/>
              <a:gd name="connsiteX159" fmla="*/ 3903348 w 11269336"/>
              <a:gd name="connsiteY159" fmla="*/ 2149220 h 2323145"/>
              <a:gd name="connsiteX160" fmla="*/ 3901342 w 11269336"/>
              <a:gd name="connsiteY160" fmla="*/ 2142355 h 2323145"/>
              <a:gd name="connsiteX161" fmla="*/ 3888539 w 11269336"/>
              <a:gd name="connsiteY161" fmla="*/ 2140476 h 2323145"/>
              <a:gd name="connsiteX162" fmla="*/ 3885662 w 11269336"/>
              <a:gd name="connsiteY162" fmla="*/ 2138740 h 2323145"/>
              <a:gd name="connsiteX163" fmla="*/ 3868627 w 11269336"/>
              <a:gd name="connsiteY163" fmla="*/ 2130023 h 2323145"/>
              <a:gd name="connsiteX164" fmla="*/ 3819177 w 11269336"/>
              <a:gd name="connsiteY164" fmla="*/ 2142111 h 2323145"/>
              <a:gd name="connsiteX165" fmla="*/ 3769100 w 11269336"/>
              <a:gd name="connsiteY165" fmla="*/ 2131731 h 2323145"/>
              <a:gd name="connsiteX166" fmla="*/ 3562752 w 11269336"/>
              <a:gd name="connsiteY166" fmla="*/ 2131785 h 2323145"/>
              <a:gd name="connsiteX167" fmla="*/ 3541402 w 11269336"/>
              <a:gd name="connsiteY167" fmla="*/ 2106821 h 2323145"/>
              <a:gd name="connsiteX168" fmla="*/ 3365341 w 11269336"/>
              <a:gd name="connsiteY168" fmla="*/ 2077638 h 2323145"/>
              <a:gd name="connsiteX169" fmla="*/ 3170922 w 11269336"/>
              <a:gd name="connsiteY169" fmla="*/ 2115957 h 2323145"/>
              <a:gd name="connsiteX170" fmla="*/ 3156256 w 11269336"/>
              <a:gd name="connsiteY170" fmla="*/ 2124773 h 2323145"/>
              <a:gd name="connsiteX171" fmla="*/ 3140298 w 11269336"/>
              <a:gd name="connsiteY171" fmla="*/ 2129182 h 2323145"/>
              <a:gd name="connsiteX172" fmla="*/ 3138514 w 11269336"/>
              <a:gd name="connsiteY172" fmla="*/ 2128069 h 2323145"/>
              <a:gd name="connsiteX173" fmla="*/ 3120467 w 11269336"/>
              <a:gd name="connsiteY173" fmla="*/ 2128281 h 2323145"/>
              <a:gd name="connsiteX174" fmla="*/ 3116175 w 11269336"/>
              <a:gd name="connsiteY174" fmla="*/ 2131633 h 2323145"/>
              <a:gd name="connsiteX175" fmla="*/ 3103685 w 11269336"/>
              <a:gd name="connsiteY175" fmla="*/ 2132814 h 2323145"/>
              <a:gd name="connsiteX176" fmla="*/ 3078794 w 11269336"/>
              <a:gd name="connsiteY176" fmla="*/ 2137935 h 2323145"/>
              <a:gd name="connsiteX177" fmla="*/ 3074407 w 11269336"/>
              <a:gd name="connsiteY177" fmla="*/ 2136274 h 2323145"/>
              <a:gd name="connsiteX178" fmla="*/ 3037285 w 11269336"/>
              <a:gd name="connsiteY178" fmla="*/ 2139919 h 2323145"/>
              <a:gd name="connsiteX179" fmla="*/ 3036901 w 11269336"/>
              <a:gd name="connsiteY179" fmla="*/ 2138726 h 2323145"/>
              <a:gd name="connsiteX180" fmla="*/ 3026996 w 11269336"/>
              <a:gd name="connsiteY180" fmla="*/ 2134322 h 2323145"/>
              <a:gd name="connsiteX181" fmla="*/ 3007772 w 11269336"/>
              <a:gd name="connsiteY181" fmla="*/ 2128742 h 2323145"/>
              <a:gd name="connsiteX182" fmla="*/ 2965030 w 11269336"/>
              <a:gd name="connsiteY182" fmla="*/ 2100494 h 2323145"/>
              <a:gd name="connsiteX183" fmla="*/ 2926342 w 11269336"/>
              <a:gd name="connsiteY183" fmla="*/ 2104155 h 2323145"/>
              <a:gd name="connsiteX184" fmla="*/ 2918608 w 11269336"/>
              <a:gd name="connsiteY184" fmla="*/ 2104215 h 2323145"/>
              <a:gd name="connsiteX185" fmla="*/ 2918475 w 11269336"/>
              <a:gd name="connsiteY185" fmla="*/ 2103937 h 2323145"/>
              <a:gd name="connsiteX186" fmla="*/ 2910360 w 11269336"/>
              <a:gd name="connsiteY186" fmla="*/ 2103444 h 2323145"/>
              <a:gd name="connsiteX187" fmla="*/ 2904507 w 11269336"/>
              <a:gd name="connsiteY187" fmla="*/ 2104326 h 2323145"/>
              <a:gd name="connsiteX188" fmla="*/ 2889503 w 11269336"/>
              <a:gd name="connsiteY188" fmla="*/ 2104443 h 2323145"/>
              <a:gd name="connsiteX189" fmla="*/ 2884480 w 11269336"/>
              <a:gd name="connsiteY189" fmla="*/ 2102626 h 2323145"/>
              <a:gd name="connsiteX190" fmla="*/ 2882689 w 11269336"/>
              <a:gd name="connsiteY190" fmla="*/ 2099228 h 2323145"/>
              <a:gd name="connsiteX191" fmla="*/ 2881291 w 11269336"/>
              <a:gd name="connsiteY191" fmla="*/ 2099618 h 2323145"/>
              <a:gd name="connsiteX192" fmla="*/ 2853979 w 11269336"/>
              <a:gd name="connsiteY192" fmla="*/ 2090388 h 2323145"/>
              <a:gd name="connsiteX193" fmla="*/ 2791790 w 11269336"/>
              <a:gd name="connsiteY193" fmla="*/ 2080332 h 2323145"/>
              <a:gd name="connsiteX194" fmla="*/ 2755844 w 11269336"/>
              <a:gd name="connsiteY194" fmla="*/ 2078874 h 2323145"/>
              <a:gd name="connsiteX195" fmla="*/ 2657742 w 11269336"/>
              <a:gd name="connsiteY195" fmla="*/ 2070179 h 2323145"/>
              <a:gd name="connsiteX196" fmla="*/ 2559549 w 11269336"/>
              <a:gd name="connsiteY196" fmla="*/ 2057873 h 2323145"/>
              <a:gd name="connsiteX197" fmla="*/ 2512054 w 11269336"/>
              <a:gd name="connsiteY197" fmla="*/ 2031671 h 2323145"/>
              <a:gd name="connsiteX198" fmla="*/ 2506437 w 11269336"/>
              <a:gd name="connsiteY198" fmla="*/ 2030918 h 2323145"/>
              <a:gd name="connsiteX199" fmla="*/ 2491752 w 11269336"/>
              <a:gd name="connsiteY199" fmla="*/ 2033906 h 2323145"/>
              <a:gd name="connsiteX200" fmla="*/ 2486338 w 11269336"/>
              <a:gd name="connsiteY200" fmla="*/ 2035862 h 2323145"/>
              <a:gd name="connsiteX201" fmla="*/ 2478186 w 11269336"/>
              <a:gd name="connsiteY201" fmla="*/ 2036953 h 2323145"/>
              <a:gd name="connsiteX202" fmla="*/ 2477950 w 11269336"/>
              <a:gd name="connsiteY202" fmla="*/ 2036715 h 2323145"/>
              <a:gd name="connsiteX203" fmla="*/ 2470381 w 11269336"/>
              <a:gd name="connsiteY203" fmla="*/ 2038256 h 2323145"/>
              <a:gd name="connsiteX204" fmla="*/ 2433781 w 11269336"/>
              <a:gd name="connsiteY204" fmla="*/ 2049140 h 2323145"/>
              <a:gd name="connsiteX205" fmla="*/ 2381172 w 11269336"/>
              <a:gd name="connsiteY205" fmla="*/ 2030645 h 2323145"/>
              <a:gd name="connsiteX206" fmla="*/ 2360198 w 11269336"/>
              <a:gd name="connsiteY206" fmla="*/ 2029059 h 2323145"/>
              <a:gd name="connsiteX207" fmla="*/ 2348815 w 11269336"/>
              <a:gd name="connsiteY207" fmla="*/ 2026798 h 2323145"/>
              <a:gd name="connsiteX208" fmla="*/ 2347988 w 11269336"/>
              <a:gd name="connsiteY208" fmla="*/ 2025745 h 2323145"/>
              <a:gd name="connsiteX209" fmla="*/ 2312920 w 11269336"/>
              <a:gd name="connsiteY209" fmla="*/ 2036311 h 2323145"/>
              <a:gd name="connsiteX210" fmla="*/ 2307986 w 11269336"/>
              <a:gd name="connsiteY210" fmla="*/ 2035583 h 2323145"/>
              <a:gd name="connsiteX211" fmla="*/ 2285481 w 11269336"/>
              <a:gd name="connsiteY211" fmla="*/ 2045197 h 2323145"/>
              <a:gd name="connsiteX212" fmla="*/ 2273666 w 11269336"/>
              <a:gd name="connsiteY212" fmla="*/ 2048710 h 2323145"/>
              <a:gd name="connsiteX213" fmla="*/ 2270719 w 11269336"/>
              <a:gd name="connsiteY213" fmla="*/ 2052702 h 2323145"/>
              <a:gd name="connsiteX214" fmla="*/ 2253080 w 11269336"/>
              <a:gd name="connsiteY214" fmla="*/ 2056363 h 2323145"/>
              <a:gd name="connsiteX215" fmla="*/ 2250906 w 11269336"/>
              <a:gd name="connsiteY215" fmla="*/ 2055654 h 2323145"/>
              <a:gd name="connsiteX216" fmla="*/ 2236905 w 11269336"/>
              <a:gd name="connsiteY216" fmla="*/ 2062882 h 2323145"/>
              <a:gd name="connsiteX217" fmla="*/ 2225830 w 11269336"/>
              <a:gd name="connsiteY217" fmla="*/ 2074027 h 2323145"/>
              <a:gd name="connsiteX218" fmla="*/ 2073776 w 11269336"/>
              <a:gd name="connsiteY218" fmla="*/ 2089244 h 2323145"/>
              <a:gd name="connsiteX219" fmla="*/ 1948256 w 11269336"/>
              <a:gd name="connsiteY219" fmla="*/ 2146616 h 2323145"/>
              <a:gd name="connsiteX220" fmla="*/ 1865582 w 11269336"/>
              <a:gd name="connsiteY220" fmla="*/ 2153738 h 2323145"/>
              <a:gd name="connsiteX221" fmla="*/ 1835210 w 11269336"/>
              <a:gd name="connsiteY221" fmla="*/ 2134244 h 2323145"/>
              <a:gd name="connsiteX222" fmla="*/ 1632661 w 11269336"/>
              <a:gd name="connsiteY222" fmla="*/ 2173882 h 2323145"/>
              <a:gd name="connsiteX223" fmla="*/ 1579590 w 11269336"/>
              <a:gd name="connsiteY223" fmla="*/ 2173680 h 2323145"/>
              <a:gd name="connsiteX224" fmla="*/ 1535601 w 11269336"/>
              <a:gd name="connsiteY224" fmla="*/ 2194590 h 2323145"/>
              <a:gd name="connsiteX225" fmla="*/ 1515594 w 11269336"/>
              <a:gd name="connsiteY225" fmla="*/ 2189622 h 2323145"/>
              <a:gd name="connsiteX226" fmla="*/ 1512113 w 11269336"/>
              <a:gd name="connsiteY226" fmla="*/ 2188534 h 2323145"/>
              <a:gd name="connsiteX227" fmla="*/ 1498838 w 11269336"/>
              <a:gd name="connsiteY227" fmla="*/ 2189213 h 2323145"/>
              <a:gd name="connsiteX228" fmla="*/ 1494279 w 11269336"/>
              <a:gd name="connsiteY228" fmla="*/ 2183112 h 2323145"/>
              <a:gd name="connsiteX229" fmla="*/ 1473714 w 11269336"/>
              <a:gd name="connsiteY229" fmla="*/ 2179625 h 2323145"/>
              <a:gd name="connsiteX230" fmla="*/ 1449503 w 11269336"/>
              <a:gd name="connsiteY230" fmla="*/ 2182633 h 2323145"/>
              <a:gd name="connsiteX231" fmla="*/ 1266687 w 11269336"/>
              <a:gd name="connsiteY231" fmla="*/ 2212688 h 2323145"/>
              <a:gd name="connsiteX232" fmla="*/ 1239614 w 11269336"/>
              <a:gd name="connsiteY232" fmla="*/ 2209727 h 2323145"/>
              <a:gd name="connsiteX233" fmla="*/ 1202436 w 11269336"/>
              <a:gd name="connsiteY233" fmla="*/ 2209817 h 2323145"/>
              <a:gd name="connsiteX234" fmla="*/ 1136097 w 11269336"/>
              <a:gd name="connsiteY234" fmla="*/ 2205112 h 2323145"/>
              <a:gd name="connsiteX235" fmla="*/ 988232 w 11269336"/>
              <a:gd name="connsiteY235" fmla="*/ 2235635 h 2323145"/>
              <a:gd name="connsiteX236" fmla="*/ 981959 w 11269336"/>
              <a:gd name="connsiteY236" fmla="*/ 2231607 h 2323145"/>
              <a:gd name="connsiteX237" fmla="*/ 938600 w 11269336"/>
              <a:gd name="connsiteY237" fmla="*/ 2238113 h 2323145"/>
              <a:gd name="connsiteX238" fmla="*/ 791788 w 11269336"/>
              <a:gd name="connsiteY238" fmla="*/ 2293224 h 2323145"/>
              <a:gd name="connsiteX239" fmla="*/ 706914 w 11269336"/>
              <a:gd name="connsiteY239" fmla="*/ 2305046 h 2323145"/>
              <a:gd name="connsiteX240" fmla="*/ 675971 w 11269336"/>
              <a:gd name="connsiteY240" fmla="*/ 2304030 h 2323145"/>
              <a:gd name="connsiteX241" fmla="*/ 624180 w 11269336"/>
              <a:gd name="connsiteY241" fmla="*/ 2302650 h 2323145"/>
              <a:gd name="connsiteX242" fmla="*/ 583453 w 11269336"/>
              <a:gd name="connsiteY242" fmla="*/ 2288788 h 2323145"/>
              <a:gd name="connsiteX243" fmla="*/ 540946 w 11269336"/>
              <a:gd name="connsiteY243" fmla="*/ 2292721 h 2323145"/>
              <a:gd name="connsiteX244" fmla="*/ 533680 w 11269336"/>
              <a:gd name="connsiteY244" fmla="*/ 2310233 h 2323145"/>
              <a:gd name="connsiteX245" fmla="*/ 487366 w 11269336"/>
              <a:gd name="connsiteY245" fmla="*/ 2309053 h 2323145"/>
              <a:gd name="connsiteX246" fmla="*/ 416820 w 11269336"/>
              <a:gd name="connsiteY246" fmla="*/ 2305443 h 2323145"/>
              <a:gd name="connsiteX247" fmla="*/ 376805 w 11269336"/>
              <a:gd name="connsiteY247" fmla="*/ 2307647 h 2323145"/>
              <a:gd name="connsiteX248" fmla="*/ 266777 w 11269336"/>
              <a:gd name="connsiteY248" fmla="*/ 2309012 h 2323145"/>
              <a:gd name="connsiteX249" fmla="*/ 156013 w 11269336"/>
              <a:gd name="connsiteY249" fmla="*/ 2306832 h 2323145"/>
              <a:gd name="connsiteX250" fmla="*/ 87258 w 11269336"/>
              <a:gd name="connsiteY250" fmla="*/ 2285511 h 2323145"/>
              <a:gd name="connsiteX251" fmla="*/ 23798 w 11269336"/>
              <a:gd name="connsiteY251" fmla="*/ 2281822 h 2323145"/>
              <a:gd name="connsiteX252" fmla="*/ 0 w 11269336"/>
              <a:gd name="connsiteY252" fmla="*/ 2285369 h 2323145"/>
              <a:gd name="connsiteX253" fmla="*/ 0 w 11269336"/>
              <a:gd name="connsiteY25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67257 w 11269336"/>
              <a:gd name="connsiteY141" fmla="*/ 2196121 h 2323145"/>
              <a:gd name="connsiteX142" fmla="*/ 4405765 w 11269336"/>
              <a:gd name="connsiteY142" fmla="*/ 2199902 h 2323145"/>
              <a:gd name="connsiteX143" fmla="*/ 4401354 w 11269336"/>
              <a:gd name="connsiteY143" fmla="*/ 2194745 h 2323145"/>
              <a:gd name="connsiteX144" fmla="*/ 4366646 w 11269336"/>
              <a:gd name="connsiteY144" fmla="*/ 2198564 h 2323145"/>
              <a:gd name="connsiteX145" fmla="*/ 4354009 w 11269336"/>
              <a:gd name="connsiteY145" fmla="*/ 2204984 h 2323145"/>
              <a:gd name="connsiteX146" fmla="*/ 4348284 w 11269336"/>
              <a:gd name="connsiteY146" fmla="*/ 2205270 h 2323145"/>
              <a:gd name="connsiteX147" fmla="*/ 4333906 w 11269336"/>
              <a:gd name="connsiteY147" fmla="*/ 2205251 h 2323145"/>
              <a:gd name="connsiteX148" fmla="*/ 4308819 w 11269336"/>
              <a:gd name="connsiteY148" fmla="*/ 2203822 h 2323145"/>
              <a:gd name="connsiteX149" fmla="*/ 4301210 w 11269336"/>
              <a:gd name="connsiteY149" fmla="*/ 2204456 h 2323145"/>
              <a:gd name="connsiteX150" fmla="*/ 4283095 w 11269336"/>
              <a:gd name="connsiteY150" fmla="*/ 2198177 h 2323145"/>
              <a:gd name="connsiteX151" fmla="*/ 4250119 w 11269336"/>
              <a:gd name="connsiteY151" fmla="*/ 2196342 h 2323145"/>
              <a:gd name="connsiteX152" fmla="*/ 4189203 w 11269336"/>
              <a:gd name="connsiteY152" fmla="*/ 2178994 h 2323145"/>
              <a:gd name="connsiteX153" fmla="*/ 4154035 w 11269336"/>
              <a:gd name="connsiteY153" fmla="*/ 2171950 h 2323145"/>
              <a:gd name="connsiteX154" fmla="*/ 4129569 w 11269336"/>
              <a:gd name="connsiteY154" fmla="*/ 2163850 h 2323145"/>
              <a:gd name="connsiteX155" fmla="*/ 4061250 w 11269336"/>
              <a:gd name="connsiteY155" fmla="*/ 2159236 h 2323145"/>
              <a:gd name="connsiteX156" fmla="*/ 3945480 w 11269336"/>
              <a:gd name="connsiteY156" fmla="*/ 2158279 h 2323145"/>
              <a:gd name="connsiteX157" fmla="*/ 3921468 w 11269336"/>
              <a:gd name="connsiteY157" fmla="*/ 2156588 h 2323145"/>
              <a:gd name="connsiteX158" fmla="*/ 3903348 w 11269336"/>
              <a:gd name="connsiteY158" fmla="*/ 2149220 h 2323145"/>
              <a:gd name="connsiteX159" fmla="*/ 3901342 w 11269336"/>
              <a:gd name="connsiteY159" fmla="*/ 2142355 h 2323145"/>
              <a:gd name="connsiteX160" fmla="*/ 3888539 w 11269336"/>
              <a:gd name="connsiteY160" fmla="*/ 2140476 h 2323145"/>
              <a:gd name="connsiteX161" fmla="*/ 3885662 w 11269336"/>
              <a:gd name="connsiteY161" fmla="*/ 2138740 h 2323145"/>
              <a:gd name="connsiteX162" fmla="*/ 3868627 w 11269336"/>
              <a:gd name="connsiteY162" fmla="*/ 2130023 h 2323145"/>
              <a:gd name="connsiteX163" fmla="*/ 3819177 w 11269336"/>
              <a:gd name="connsiteY163" fmla="*/ 2142111 h 2323145"/>
              <a:gd name="connsiteX164" fmla="*/ 3769100 w 11269336"/>
              <a:gd name="connsiteY164" fmla="*/ 2131731 h 2323145"/>
              <a:gd name="connsiteX165" fmla="*/ 3562752 w 11269336"/>
              <a:gd name="connsiteY165" fmla="*/ 2131785 h 2323145"/>
              <a:gd name="connsiteX166" fmla="*/ 3541402 w 11269336"/>
              <a:gd name="connsiteY166" fmla="*/ 2106821 h 2323145"/>
              <a:gd name="connsiteX167" fmla="*/ 3365341 w 11269336"/>
              <a:gd name="connsiteY167" fmla="*/ 2077638 h 2323145"/>
              <a:gd name="connsiteX168" fmla="*/ 3170922 w 11269336"/>
              <a:gd name="connsiteY168" fmla="*/ 2115957 h 2323145"/>
              <a:gd name="connsiteX169" fmla="*/ 3156256 w 11269336"/>
              <a:gd name="connsiteY169" fmla="*/ 2124773 h 2323145"/>
              <a:gd name="connsiteX170" fmla="*/ 3140298 w 11269336"/>
              <a:gd name="connsiteY170" fmla="*/ 2129182 h 2323145"/>
              <a:gd name="connsiteX171" fmla="*/ 3138514 w 11269336"/>
              <a:gd name="connsiteY171" fmla="*/ 2128069 h 2323145"/>
              <a:gd name="connsiteX172" fmla="*/ 3120467 w 11269336"/>
              <a:gd name="connsiteY172" fmla="*/ 2128281 h 2323145"/>
              <a:gd name="connsiteX173" fmla="*/ 3116175 w 11269336"/>
              <a:gd name="connsiteY173" fmla="*/ 2131633 h 2323145"/>
              <a:gd name="connsiteX174" fmla="*/ 3103685 w 11269336"/>
              <a:gd name="connsiteY174" fmla="*/ 2132814 h 2323145"/>
              <a:gd name="connsiteX175" fmla="*/ 3078794 w 11269336"/>
              <a:gd name="connsiteY175" fmla="*/ 2137935 h 2323145"/>
              <a:gd name="connsiteX176" fmla="*/ 3074407 w 11269336"/>
              <a:gd name="connsiteY176" fmla="*/ 2136274 h 2323145"/>
              <a:gd name="connsiteX177" fmla="*/ 3037285 w 11269336"/>
              <a:gd name="connsiteY177" fmla="*/ 2139919 h 2323145"/>
              <a:gd name="connsiteX178" fmla="*/ 3036901 w 11269336"/>
              <a:gd name="connsiteY178" fmla="*/ 2138726 h 2323145"/>
              <a:gd name="connsiteX179" fmla="*/ 3026996 w 11269336"/>
              <a:gd name="connsiteY179" fmla="*/ 2134322 h 2323145"/>
              <a:gd name="connsiteX180" fmla="*/ 3007772 w 11269336"/>
              <a:gd name="connsiteY180" fmla="*/ 2128742 h 2323145"/>
              <a:gd name="connsiteX181" fmla="*/ 2965030 w 11269336"/>
              <a:gd name="connsiteY181" fmla="*/ 2100494 h 2323145"/>
              <a:gd name="connsiteX182" fmla="*/ 2926342 w 11269336"/>
              <a:gd name="connsiteY182" fmla="*/ 2104155 h 2323145"/>
              <a:gd name="connsiteX183" fmla="*/ 2918608 w 11269336"/>
              <a:gd name="connsiteY183" fmla="*/ 2104215 h 2323145"/>
              <a:gd name="connsiteX184" fmla="*/ 2918475 w 11269336"/>
              <a:gd name="connsiteY184" fmla="*/ 2103937 h 2323145"/>
              <a:gd name="connsiteX185" fmla="*/ 2910360 w 11269336"/>
              <a:gd name="connsiteY185" fmla="*/ 2103444 h 2323145"/>
              <a:gd name="connsiteX186" fmla="*/ 2904507 w 11269336"/>
              <a:gd name="connsiteY186" fmla="*/ 2104326 h 2323145"/>
              <a:gd name="connsiteX187" fmla="*/ 2889503 w 11269336"/>
              <a:gd name="connsiteY187" fmla="*/ 2104443 h 2323145"/>
              <a:gd name="connsiteX188" fmla="*/ 2884480 w 11269336"/>
              <a:gd name="connsiteY188" fmla="*/ 2102626 h 2323145"/>
              <a:gd name="connsiteX189" fmla="*/ 2882689 w 11269336"/>
              <a:gd name="connsiteY189" fmla="*/ 2099228 h 2323145"/>
              <a:gd name="connsiteX190" fmla="*/ 2881291 w 11269336"/>
              <a:gd name="connsiteY190" fmla="*/ 2099618 h 2323145"/>
              <a:gd name="connsiteX191" fmla="*/ 2853979 w 11269336"/>
              <a:gd name="connsiteY191" fmla="*/ 2090388 h 2323145"/>
              <a:gd name="connsiteX192" fmla="*/ 2791790 w 11269336"/>
              <a:gd name="connsiteY192" fmla="*/ 2080332 h 2323145"/>
              <a:gd name="connsiteX193" fmla="*/ 2755844 w 11269336"/>
              <a:gd name="connsiteY193" fmla="*/ 2078874 h 2323145"/>
              <a:gd name="connsiteX194" fmla="*/ 2657742 w 11269336"/>
              <a:gd name="connsiteY194" fmla="*/ 2070179 h 2323145"/>
              <a:gd name="connsiteX195" fmla="*/ 2559549 w 11269336"/>
              <a:gd name="connsiteY195" fmla="*/ 2057873 h 2323145"/>
              <a:gd name="connsiteX196" fmla="*/ 2512054 w 11269336"/>
              <a:gd name="connsiteY196" fmla="*/ 2031671 h 2323145"/>
              <a:gd name="connsiteX197" fmla="*/ 2506437 w 11269336"/>
              <a:gd name="connsiteY197" fmla="*/ 2030918 h 2323145"/>
              <a:gd name="connsiteX198" fmla="*/ 2491752 w 11269336"/>
              <a:gd name="connsiteY198" fmla="*/ 2033906 h 2323145"/>
              <a:gd name="connsiteX199" fmla="*/ 2486338 w 11269336"/>
              <a:gd name="connsiteY199" fmla="*/ 2035862 h 2323145"/>
              <a:gd name="connsiteX200" fmla="*/ 2478186 w 11269336"/>
              <a:gd name="connsiteY200" fmla="*/ 2036953 h 2323145"/>
              <a:gd name="connsiteX201" fmla="*/ 2477950 w 11269336"/>
              <a:gd name="connsiteY201" fmla="*/ 2036715 h 2323145"/>
              <a:gd name="connsiteX202" fmla="*/ 2470381 w 11269336"/>
              <a:gd name="connsiteY202" fmla="*/ 2038256 h 2323145"/>
              <a:gd name="connsiteX203" fmla="*/ 2433781 w 11269336"/>
              <a:gd name="connsiteY203" fmla="*/ 2049140 h 2323145"/>
              <a:gd name="connsiteX204" fmla="*/ 2381172 w 11269336"/>
              <a:gd name="connsiteY204" fmla="*/ 2030645 h 2323145"/>
              <a:gd name="connsiteX205" fmla="*/ 2360198 w 11269336"/>
              <a:gd name="connsiteY205" fmla="*/ 2029059 h 2323145"/>
              <a:gd name="connsiteX206" fmla="*/ 2348815 w 11269336"/>
              <a:gd name="connsiteY206" fmla="*/ 2026798 h 2323145"/>
              <a:gd name="connsiteX207" fmla="*/ 2347988 w 11269336"/>
              <a:gd name="connsiteY207" fmla="*/ 2025745 h 2323145"/>
              <a:gd name="connsiteX208" fmla="*/ 2312920 w 11269336"/>
              <a:gd name="connsiteY208" fmla="*/ 2036311 h 2323145"/>
              <a:gd name="connsiteX209" fmla="*/ 2307986 w 11269336"/>
              <a:gd name="connsiteY209" fmla="*/ 2035583 h 2323145"/>
              <a:gd name="connsiteX210" fmla="*/ 2285481 w 11269336"/>
              <a:gd name="connsiteY210" fmla="*/ 2045197 h 2323145"/>
              <a:gd name="connsiteX211" fmla="*/ 2273666 w 11269336"/>
              <a:gd name="connsiteY211" fmla="*/ 2048710 h 2323145"/>
              <a:gd name="connsiteX212" fmla="*/ 2270719 w 11269336"/>
              <a:gd name="connsiteY212" fmla="*/ 2052702 h 2323145"/>
              <a:gd name="connsiteX213" fmla="*/ 2253080 w 11269336"/>
              <a:gd name="connsiteY213" fmla="*/ 2056363 h 2323145"/>
              <a:gd name="connsiteX214" fmla="*/ 2250906 w 11269336"/>
              <a:gd name="connsiteY214" fmla="*/ 2055654 h 2323145"/>
              <a:gd name="connsiteX215" fmla="*/ 2236905 w 11269336"/>
              <a:gd name="connsiteY215" fmla="*/ 2062882 h 2323145"/>
              <a:gd name="connsiteX216" fmla="*/ 2225830 w 11269336"/>
              <a:gd name="connsiteY216" fmla="*/ 2074027 h 2323145"/>
              <a:gd name="connsiteX217" fmla="*/ 2073776 w 11269336"/>
              <a:gd name="connsiteY217" fmla="*/ 2089244 h 2323145"/>
              <a:gd name="connsiteX218" fmla="*/ 1948256 w 11269336"/>
              <a:gd name="connsiteY218" fmla="*/ 2146616 h 2323145"/>
              <a:gd name="connsiteX219" fmla="*/ 1865582 w 11269336"/>
              <a:gd name="connsiteY219" fmla="*/ 2153738 h 2323145"/>
              <a:gd name="connsiteX220" fmla="*/ 1835210 w 11269336"/>
              <a:gd name="connsiteY220" fmla="*/ 2134244 h 2323145"/>
              <a:gd name="connsiteX221" fmla="*/ 1632661 w 11269336"/>
              <a:gd name="connsiteY221" fmla="*/ 2173882 h 2323145"/>
              <a:gd name="connsiteX222" fmla="*/ 1579590 w 11269336"/>
              <a:gd name="connsiteY222" fmla="*/ 2173680 h 2323145"/>
              <a:gd name="connsiteX223" fmla="*/ 1535601 w 11269336"/>
              <a:gd name="connsiteY223" fmla="*/ 2194590 h 2323145"/>
              <a:gd name="connsiteX224" fmla="*/ 1515594 w 11269336"/>
              <a:gd name="connsiteY224" fmla="*/ 2189622 h 2323145"/>
              <a:gd name="connsiteX225" fmla="*/ 1512113 w 11269336"/>
              <a:gd name="connsiteY225" fmla="*/ 2188534 h 2323145"/>
              <a:gd name="connsiteX226" fmla="*/ 1498838 w 11269336"/>
              <a:gd name="connsiteY226" fmla="*/ 2189213 h 2323145"/>
              <a:gd name="connsiteX227" fmla="*/ 1494279 w 11269336"/>
              <a:gd name="connsiteY227" fmla="*/ 2183112 h 2323145"/>
              <a:gd name="connsiteX228" fmla="*/ 1473714 w 11269336"/>
              <a:gd name="connsiteY228" fmla="*/ 2179625 h 2323145"/>
              <a:gd name="connsiteX229" fmla="*/ 1449503 w 11269336"/>
              <a:gd name="connsiteY229" fmla="*/ 2182633 h 2323145"/>
              <a:gd name="connsiteX230" fmla="*/ 1266687 w 11269336"/>
              <a:gd name="connsiteY230" fmla="*/ 2212688 h 2323145"/>
              <a:gd name="connsiteX231" fmla="*/ 1239614 w 11269336"/>
              <a:gd name="connsiteY231" fmla="*/ 2209727 h 2323145"/>
              <a:gd name="connsiteX232" fmla="*/ 1202436 w 11269336"/>
              <a:gd name="connsiteY232" fmla="*/ 2209817 h 2323145"/>
              <a:gd name="connsiteX233" fmla="*/ 1136097 w 11269336"/>
              <a:gd name="connsiteY233" fmla="*/ 2205112 h 2323145"/>
              <a:gd name="connsiteX234" fmla="*/ 988232 w 11269336"/>
              <a:gd name="connsiteY234" fmla="*/ 2235635 h 2323145"/>
              <a:gd name="connsiteX235" fmla="*/ 981959 w 11269336"/>
              <a:gd name="connsiteY235" fmla="*/ 2231607 h 2323145"/>
              <a:gd name="connsiteX236" fmla="*/ 938600 w 11269336"/>
              <a:gd name="connsiteY236" fmla="*/ 2238113 h 2323145"/>
              <a:gd name="connsiteX237" fmla="*/ 791788 w 11269336"/>
              <a:gd name="connsiteY237" fmla="*/ 2293224 h 2323145"/>
              <a:gd name="connsiteX238" fmla="*/ 706914 w 11269336"/>
              <a:gd name="connsiteY238" fmla="*/ 2305046 h 2323145"/>
              <a:gd name="connsiteX239" fmla="*/ 675971 w 11269336"/>
              <a:gd name="connsiteY239" fmla="*/ 2304030 h 2323145"/>
              <a:gd name="connsiteX240" fmla="*/ 624180 w 11269336"/>
              <a:gd name="connsiteY240" fmla="*/ 2302650 h 2323145"/>
              <a:gd name="connsiteX241" fmla="*/ 583453 w 11269336"/>
              <a:gd name="connsiteY241" fmla="*/ 2288788 h 2323145"/>
              <a:gd name="connsiteX242" fmla="*/ 540946 w 11269336"/>
              <a:gd name="connsiteY242" fmla="*/ 2292721 h 2323145"/>
              <a:gd name="connsiteX243" fmla="*/ 533680 w 11269336"/>
              <a:gd name="connsiteY243" fmla="*/ 2310233 h 2323145"/>
              <a:gd name="connsiteX244" fmla="*/ 487366 w 11269336"/>
              <a:gd name="connsiteY244" fmla="*/ 2309053 h 2323145"/>
              <a:gd name="connsiteX245" fmla="*/ 416820 w 11269336"/>
              <a:gd name="connsiteY245" fmla="*/ 2305443 h 2323145"/>
              <a:gd name="connsiteX246" fmla="*/ 376805 w 11269336"/>
              <a:gd name="connsiteY246" fmla="*/ 2307647 h 2323145"/>
              <a:gd name="connsiteX247" fmla="*/ 266777 w 11269336"/>
              <a:gd name="connsiteY247" fmla="*/ 2309012 h 2323145"/>
              <a:gd name="connsiteX248" fmla="*/ 156013 w 11269336"/>
              <a:gd name="connsiteY248" fmla="*/ 2306832 h 2323145"/>
              <a:gd name="connsiteX249" fmla="*/ 87258 w 11269336"/>
              <a:gd name="connsiteY249" fmla="*/ 2285511 h 2323145"/>
              <a:gd name="connsiteX250" fmla="*/ 23798 w 11269336"/>
              <a:gd name="connsiteY250" fmla="*/ 2281822 h 2323145"/>
              <a:gd name="connsiteX251" fmla="*/ 0 w 11269336"/>
              <a:gd name="connsiteY251" fmla="*/ 2285369 h 2323145"/>
              <a:gd name="connsiteX252" fmla="*/ 0 w 11269336"/>
              <a:gd name="connsiteY25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05765 w 11269336"/>
              <a:gd name="connsiteY141" fmla="*/ 2199902 h 2323145"/>
              <a:gd name="connsiteX142" fmla="*/ 4401354 w 11269336"/>
              <a:gd name="connsiteY142" fmla="*/ 2194745 h 2323145"/>
              <a:gd name="connsiteX143" fmla="*/ 4366646 w 11269336"/>
              <a:gd name="connsiteY143" fmla="*/ 2198564 h 2323145"/>
              <a:gd name="connsiteX144" fmla="*/ 4354009 w 11269336"/>
              <a:gd name="connsiteY144" fmla="*/ 2204984 h 2323145"/>
              <a:gd name="connsiteX145" fmla="*/ 4348284 w 11269336"/>
              <a:gd name="connsiteY145" fmla="*/ 2205270 h 2323145"/>
              <a:gd name="connsiteX146" fmla="*/ 4333906 w 11269336"/>
              <a:gd name="connsiteY146" fmla="*/ 2205251 h 2323145"/>
              <a:gd name="connsiteX147" fmla="*/ 4308819 w 11269336"/>
              <a:gd name="connsiteY147" fmla="*/ 2203822 h 2323145"/>
              <a:gd name="connsiteX148" fmla="*/ 4301210 w 11269336"/>
              <a:gd name="connsiteY148" fmla="*/ 2204456 h 2323145"/>
              <a:gd name="connsiteX149" fmla="*/ 4283095 w 11269336"/>
              <a:gd name="connsiteY149" fmla="*/ 2198177 h 2323145"/>
              <a:gd name="connsiteX150" fmla="*/ 4250119 w 11269336"/>
              <a:gd name="connsiteY150" fmla="*/ 2196342 h 2323145"/>
              <a:gd name="connsiteX151" fmla="*/ 4189203 w 11269336"/>
              <a:gd name="connsiteY151" fmla="*/ 2178994 h 2323145"/>
              <a:gd name="connsiteX152" fmla="*/ 4154035 w 11269336"/>
              <a:gd name="connsiteY152" fmla="*/ 2171950 h 2323145"/>
              <a:gd name="connsiteX153" fmla="*/ 4129569 w 11269336"/>
              <a:gd name="connsiteY153" fmla="*/ 2163850 h 2323145"/>
              <a:gd name="connsiteX154" fmla="*/ 4061250 w 11269336"/>
              <a:gd name="connsiteY154" fmla="*/ 2159236 h 2323145"/>
              <a:gd name="connsiteX155" fmla="*/ 3945480 w 11269336"/>
              <a:gd name="connsiteY155" fmla="*/ 2158279 h 2323145"/>
              <a:gd name="connsiteX156" fmla="*/ 3921468 w 11269336"/>
              <a:gd name="connsiteY156" fmla="*/ 2156588 h 2323145"/>
              <a:gd name="connsiteX157" fmla="*/ 3903348 w 11269336"/>
              <a:gd name="connsiteY157" fmla="*/ 2149220 h 2323145"/>
              <a:gd name="connsiteX158" fmla="*/ 3901342 w 11269336"/>
              <a:gd name="connsiteY158" fmla="*/ 2142355 h 2323145"/>
              <a:gd name="connsiteX159" fmla="*/ 3888539 w 11269336"/>
              <a:gd name="connsiteY159" fmla="*/ 2140476 h 2323145"/>
              <a:gd name="connsiteX160" fmla="*/ 3885662 w 11269336"/>
              <a:gd name="connsiteY160" fmla="*/ 2138740 h 2323145"/>
              <a:gd name="connsiteX161" fmla="*/ 3868627 w 11269336"/>
              <a:gd name="connsiteY161" fmla="*/ 2130023 h 2323145"/>
              <a:gd name="connsiteX162" fmla="*/ 3819177 w 11269336"/>
              <a:gd name="connsiteY162" fmla="*/ 2142111 h 2323145"/>
              <a:gd name="connsiteX163" fmla="*/ 3769100 w 11269336"/>
              <a:gd name="connsiteY163" fmla="*/ 2131731 h 2323145"/>
              <a:gd name="connsiteX164" fmla="*/ 3562752 w 11269336"/>
              <a:gd name="connsiteY164" fmla="*/ 2131785 h 2323145"/>
              <a:gd name="connsiteX165" fmla="*/ 3541402 w 11269336"/>
              <a:gd name="connsiteY165" fmla="*/ 2106821 h 2323145"/>
              <a:gd name="connsiteX166" fmla="*/ 3365341 w 11269336"/>
              <a:gd name="connsiteY166" fmla="*/ 2077638 h 2323145"/>
              <a:gd name="connsiteX167" fmla="*/ 3170922 w 11269336"/>
              <a:gd name="connsiteY167" fmla="*/ 2115957 h 2323145"/>
              <a:gd name="connsiteX168" fmla="*/ 3156256 w 11269336"/>
              <a:gd name="connsiteY168" fmla="*/ 2124773 h 2323145"/>
              <a:gd name="connsiteX169" fmla="*/ 3140298 w 11269336"/>
              <a:gd name="connsiteY169" fmla="*/ 2129182 h 2323145"/>
              <a:gd name="connsiteX170" fmla="*/ 3138514 w 11269336"/>
              <a:gd name="connsiteY170" fmla="*/ 2128069 h 2323145"/>
              <a:gd name="connsiteX171" fmla="*/ 3120467 w 11269336"/>
              <a:gd name="connsiteY171" fmla="*/ 2128281 h 2323145"/>
              <a:gd name="connsiteX172" fmla="*/ 3116175 w 11269336"/>
              <a:gd name="connsiteY172" fmla="*/ 2131633 h 2323145"/>
              <a:gd name="connsiteX173" fmla="*/ 3103685 w 11269336"/>
              <a:gd name="connsiteY173" fmla="*/ 2132814 h 2323145"/>
              <a:gd name="connsiteX174" fmla="*/ 3078794 w 11269336"/>
              <a:gd name="connsiteY174" fmla="*/ 2137935 h 2323145"/>
              <a:gd name="connsiteX175" fmla="*/ 3074407 w 11269336"/>
              <a:gd name="connsiteY175" fmla="*/ 2136274 h 2323145"/>
              <a:gd name="connsiteX176" fmla="*/ 3037285 w 11269336"/>
              <a:gd name="connsiteY176" fmla="*/ 2139919 h 2323145"/>
              <a:gd name="connsiteX177" fmla="*/ 3036901 w 11269336"/>
              <a:gd name="connsiteY177" fmla="*/ 2138726 h 2323145"/>
              <a:gd name="connsiteX178" fmla="*/ 3026996 w 11269336"/>
              <a:gd name="connsiteY178" fmla="*/ 2134322 h 2323145"/>
              <a:gd name="connsiteX179" fmla="*/ 3007772 w 11269336"/>
              <a:gd name="connsiteY179" fmla="*/ 2128742 h 2323145"/>
              <a:gd name="connsiteX180" fmla="*/ 2965030 w 11269336"/>
              <a:gd name="connsiteY180" fmla="*/ 2100494 h 2323145"/>
              <a:gd name="connsiteX181" fmla="*/ 2926342 w 11269336"/>
              <a:gd name="connsiteY181" fmla="*/ 2104155 h 2323145"/>
              <a:gd name="connsiteX182" fmla="*/ 2918608 w 11269336"/>
              <a:gd name="connsiteY182" fmla="*/ 2104215 h 2323145"/>
              <a:gd name="connsiteX183" fmla="*/ 2918475 w 11269336"/>
              <a:gd name="connsiteY183" fmla="*/ 2103937 h 2323145"/>
              <a:gd name="connsiteX184" fmla="*/ 2910360 w 11269336"/>
              <a:gd name="connsiteY184" fmla="*/ 2103444 h 2323145"/>
              <a:gd name="connsiteX185" fmla="*/ 2904507 w 11269336"/>
              <a:gd name="connsiteY185" fmla="*/ 2104326 h 2323145"/>
              <a:gd name="connsiteX186" fmla="*/ 2889503 w 11269336"/>
              <a:gd name="connsiteY186" fmla="*/ 2104443 h 2323145"/>
              <a:gd name="connsiteX187" fmla="*/ 2884480 w 11269336"/>
              <a:gd name="connsiteY187" fmla="*/ 2102626 h 2323145"/>
              <a:gd name="connsiteX188" fmla="*/ 2882689 w 11269336"/>
              <a:gd name="connsiteY188" fmla="*/ 2099228 h 2323145"/>
              <a:gd name="connsiteX189" fmla="*/ 2881291 w 11269336"/>
              <a:gd name="connsiteY189" fmla="*/ 2099618 h 2323145"/>
              <a:gd name="connsiteX190" fmla="*/ 2853979 w 11269336"/>
              <a:gd name="connsiteY190" fmla="*/ 2090388 h 2323145"/>
              <a:gd name="connsiteX191" fmla="*/ 2791790 w 11269336"/>
              <a:gd name="connsiteY191" fmla="*/ 2080332 h 2323145"/>
              <a:gd name="connsiteX192" fmla="*/ 2755844 w 11269336"/>
              <a:gd name="connsiteY192" fmla="*/ 2078874 h 2323145"/>
              <a:gd name="connsiteX193" fmla="*/ 2657742 w 11269336"/>
              <a:gd name="connsiteY193" fmla="*/ 2070179 h 2323145"/>
              <a:gd name="connsiteX194" fmla="*/ 2559549 w 11269336"/>
              <a:gd name="connsiteY194" fmla="*/ 2057873 h 2323145"/>
              <a:gd name="connsiteX195" fmla="*/ 2512054 w 11269336"/>
              <a:gd name="connsiteY195" fmla="*/ 2031671 h 2323145"/>
              <a:gd name="connsiteX196" fmla="*/ 2506437 w 11269336"/>
              <a:gd name="connsiteY196" fmla="*/ 2030918 h 2323145"/>
              <a:gd name="connsiteX197" fmla="*/ 2491752 w 11269336"/>
              <a:gd name="connsiteY197" fmla="*/ 2033906 h 2323145"/>
              <a:gd name="connsiteX198" fmla="*/ 2486338 w 11269336"/>
              <a:gd name="connsiteY198" fmla="*/ 2035862 h 2323145"/>
              <a:gd name="connsiteX199" fmla="*/ 2478186 w 11269336"/>
              <a:gd name="connsiteY199" fmla="*/ 2036953 h 2323145"/>
              <a:gd name="connsiteX200" fmla="*/ 2477950 w 11269336"/>
              <a:gd name="connsiteY200" fmla="*/ 2036715 h 2323145"/>
              <a:gd name="connsiteX201" fmla="*/ 2470381 w 11269336"/>
              <a:gd name="connsiteY201" fmla="*/ 2038256 h 2323145"/>
              <a:gd name="connsiteX202" fmla="*/ 2433781 w 11269336"/>
              <a:gd name="connsiteY202" fmla="*/ 2049140 h 2323145"/>
              <a:gd name="connsiteX203" fmla="*/ 2381172 w 11269336"/>
              <a:gd name="connsiteY203" fmla="*/ 2030645 h 2323145"/>
              <a:gd name="connsiteX204" fmla="*/ 2360198 w 11269336"/>
              <a:gd name="connsiteY204" fmla="*/ 2029059 h 2323145"/>
              <a:gd name="connsiteX205" fmla="*/ 2348815 w 11269336"/>
              <a:gd name="connsiteY205" fmla="*/ 2026798 h 2323145"/>
              <a:gd name="connsiteX206" fmla="*/ 2347988 w 11269336"/>
              <a:gd name="connsiteY206" fmla="*/ 2025745 h 2323145"/>
              <a:gd name="connsiteX207" fmla="*/ 2312920 w 11269336"/>
              <a:gd name="connsiteY207" fmla="*/ 2036311 h 2323145"/>
              <a:gd name="connsiteX208" fmla="*/ 2307986 w 11269336"/>
              <a:gd name="connsiteY208" fmla="*/ 2035583 h 2323145"/>
              <a:gd name="connsiteX209" fmla="*/ 2285481 w 11269336"/>
              <a:gd name="connsiteY209" fmla="*/ 2045197 h 2323145"/>
              <a:gd name="connsiteX210" fmla="*/ 2273666 w 11269336"/>
              <a:gd name="connsiteY210" fmla="*/ 2048710 h 2323145"/>
              <a:gd name="connsiteX211" fmla="*/ 2270719 w 11269336"/>
              <a:gd name="connsiteY211" fmla="*/ 2052702 h 2323145"/>
              <a:gd name="connsiteX212" fmla="*/ 2253080 w 11269336"/>
              <a:gd name="connsiteY212" fmla="*/ 2056363 h 2323145"/>
              <a:gd name="connsiteX213" fmla="*/ 2250906 w 11269336"/>
              <a:gd name="connsiteY213" fmla="*/ 2055654 h 2323145"/>
              <a:gd name="connsiteX214" fmla="*/ 2236905 w 11269336"/>
              <a:gd name="connsiteY214" fmla="*/ 2062882 h 2323145"/>
              <a:gd name="connsiteX215" fmla="*/ 2225830 w 11269336"/>
              <a:gd name="connsiteY215" fmla="*/ 2074027 h 2323145"/>
              <a:gd name="connsiteX216" fmla="*/ 2073776 w 11269336"/>
              <a:gd name="connsiteY216" fmla="*/ 2089244 h 2323145"/>
              <a:gd name="connsiteX217" fmla="*/ 1948256 w 11269336"/>
              <a:gd name="connsiteY217" fmla="*/ 2146616 h 2323145"/>
              <a:gd name="connsiteX218" fmla="*/ 1865582 w 11269336"/>
              <a:gd name="connsiteY218" fmla="*/ 2153738 h 2323145"/>
              <a:gd name="connsiteX219" fmla="*/ 1835210 w 11269336"/>
              <a:gd name="connsiteY219" fmla="*/ 2134244 h 2323145"/>
              <a:gd name="connsiteX220" fmla="*/ 1632661 w 11269336"/>
              <a:gd name="connsiteY220" fmla="*/ 2173882 h 2323145"/>
              <a:gd name="connsiteX221" fmla="*/ 1579590 w 11269336"/>
              <a:gd name="connsiteY221" fmla="*/ 2173680 h 2323145"/>
              <a:gd name="connsiteX222" fmla="*/ 1535601 w 11269336"/>
              <a:gd name="connsiteY222" fmla="*/ 2194590 h 2323145"/>
              <a:gd name="connsiteX223" fmla="*/ 1515594 w 11269336"/>
              <a:gd name="connsiteY223" fmla="*/ 2189622 h 2323145"/>
              <a:gd name="connsiteX224" fmla="*/ 1512113 w 11269336"/>
              <a:gd name="connsiteY224" fmla="*/ 2188534 h 2323145"/>
              <a:gd name="connsiteX225" fmla="*/ 1498838 w 11269336"/>
              <a:gd name="connsiteY225" fmla="*/ 2189213 h 2323145"/>
              <a:gd name="connsiteX226" fmla="*/ 1494279 w 11269336"/>
              <a:gd name="connsiteY226" fmla="*/ 2183112 h 2323145"/>
              <a:gd name="connsiteX227" fmla="*/ 1473714 w 11269336"/>
              <a:gd name="connsiteY227" fmla="*/ 2179625 h 2323145"/>
              <a:gd name="connsiteX228" fmla="*/ 1449503 w 11269336"/>
              <a:gd name="connsiteY228" fmla="*/ 2182633 h 2323145"/>
              <a:gd name="connsiteX229" fmla="*/ 1266687 w 11269336"/>
              <a:gd name="connsiteY229" fmla="*/ 2212688 h 2323145"/>
              <a:gd name="connsiteX230" fmla="*/ 1239614 w 11269336"/>
              <a:gd name="connsiteY230" fmla="*/ 2209727 h 2323145"/>
              <a:gd name="connsiteX231" fmla="*/ 1202436 w 11269336"/>
              <a:gd name="connsiteY231" fmla="*/ 2209817 h 2323145"/>
              <a:gd name="connsiteX232" fmla="*/ 1136097 w 11269336"/>
              <a:gd name="connsiteY232" fmla="*/ 2205112 h 2323145"/>
              <a:gd name="connsiteX233" fmla="*/ 988232 w 11269336"/>
              <a:gd name="connsiteY233" fmla="*/ 2235635 h 2323145"/>
              <a:gd name="connsiteX234" fmla="*/ 981959 w 11269336"/>
              <a:gd name="connsiteY234" fmla="*/ 2231607 h 2323145"/>
              <a:gd name="connsiteX235" fmla="*/ 938600 w 11269336"/>
              <a:gd name="connsiteY235" fmla="*/ 2238113 h 2323145"/>
              <a:gd name="connsiteX236" fmla="*/ 791788 w 11269336"/>
              <a:gd name="connsiteY236" fmla="*/ 2293224 h 2323145"/>
              <a:gd name="connsiteX237" fmla="*/ 706914 w 11269336"/>
              <a:gd name="connsiteY237" fmla="*/ 2305046 h 2323145"/>
              <a:gd name="connsiteX238" fmla="*/ 675971 w 11269336"/>
              <a:gd name="connsiteY238" fmla="*/ 2304030 h 2323145"/>
              <a:gd name="connsiteX239" fmla="*/ 624180 w 11269336"/>
              <a:gd name="connsiteY239" fmla="*/ 2302650 h 2323145"/>
              <a:gd name="connsiteX240" fmla="*/ 583453 w 11269336"/>
              <a:gd name="connsiteY240" fmla="*/ 2288788 h 2323145"/>
              <a:gd name="connsiteX241" fmla="*/ 540946 w 11269336"/>
              <a:gd name="connsiteY241" fmla="*/ 2292721 h 2323145"/>
              <a:gd name="connsiteX242" fmla="*/ 533680 w 11269336"/>
              <a:gd name="connsiteY242" fmla="*/ 2310233 h 2323145"/>
              <a:gd name="connsiteX243" fmla="*/ 487366 w 11269336"/>
              <a:gd name="connsiteY243" fmla="*/ 2309053 h 2323145"/>
              <a:gd name="connsiteX244" fmla="*/ 416820 w 11269336"/>
              <a:gd name="connsiteY244" fmla="*/ 2305443 h 2323145"/>
              <a:gd name="connsiteX245" fmla="*/ 376805 w 11269336"/>
              <a:gd name="connsiteY245" fmla="*/ 2307647 h 2323145"/>
              <a:gd name="connsiteX246" fmla="*/ 266777 w 11269336"/>
              <a:gd name="connsiteY246" fmla="*/ 2309012 h 2323145"/>
              <a:gd name="connsiteX247" fmla="*/ 156013 w 11269336"/>
              <a:gd name="connsiteY247" fmla="*/ 2306832 h 2323145"/>
              <a:gd name="connsiteX248" fmla="*/ 87258 w 11269336"/>
              <a:gd name="connsiteY248" fmla="*/ 2285511 h 2323145"/>
              <a:gd name="connsiteX249" fmla="*/ 23798 w 11269336"/>
              <a:gd name="connsiteY249" fmla="*/ 2281822 h 2323145"/>
              <a:gd name="connsiteX250" fmla="*/ 0 w 11269336"/>
              <a:gd name="connsiteY250" fmla="*/ 2285369 h 2323145"/>
              <a:gd name="connsiteX251" fmla="*/ 0 w 11269336"/>
              <a:gd name="connsiteY251" fmla="*/ 0 h 232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11269336" h="2323145">
                <a:moveTo>
                  <a:pt x="0" y="0"/>
                </a:moveTo>
                <a:lnTo>
                  <a:pt x="11269336" y="0"/>
                </a:lnTo>
                <a:lnTo>
                  <a:pt x="11268645" y="511"/>
                </a:lnTo>
                <a:cubicBezTo>
                  <a:pt x="11257520" y="14091"/>
                  <a:pt x="11248967" y="32073"/>
                  <a:pt x="11230739" y="37096"/>
                </a:cubicBezTo>
                <a:cubicBezTo>
                  <a:pt x="11194283" y="47141"/>
                  <a:pt x="11124351" y="55013"/>
                  <a:pt x="11082485" y="78590"/>
                </a:cubicBezTo>
                <a:cubicBezTo>
                  <a:pt x="11064655" y="69818"/>
                  <a:pt x="11049588" y="97621"/>
                  <a:pt x="11031776" y="79197"/>
                </a:cubicBezTo>
                <a:cubicBezTo>
                  <a:pt x="11016683" y="85023"/>
                  <a:pt x="11009945" y="92832"/>
                  <a:pt x="10995894" y="83459"/>
                </a:cubicBezTo>
                <a:cubicBezTo>
                  <a:pt x="10971843" y="134740"/>
                  <a:pt x="10888992" y="106042"/>
                  <a:pt x="10861177" y="147419"/>
                </a:cubicBezTo>
                <a:cubicBezTo>
                  <a:pt x="10850370" y="129415"/>
                  <a:pt x="10807086" y="138624"/>
                  <a:pt x="10782732" y="135645"/>
                </a:cubicBezTo>
                <a:cubicBezTo>
                  <a:pt x="10869014" y="196205"/>
                  <a:pt x="10693356" y="147304"/>
                  <a:pt x="10660773" y="179312"/>
                </a:cubicBezTo>
                <a:cubicBezTo>
                  <a:pt x="10667385" y="121467"/>
                  <a:pt x="10595265" y="182241"/>
                  <a:pt x="10564442" y="160738"/>
                </a:cubicBezTo>
                <a:cubicBezTo>
                  <a:pt x="10544419" y="190949"/>
                  <a:pt x="10518436" y="167191"/>
                  <a:pt x="10490200" y="183533"/>
                </a:cubicBezTo>
                <a:cubicBezTo>
                  <a:pt x="10423905" y="202688"/>
                  <a:pt x="10362764" y="244779"/>
                  <a:pt x="10271351" y="243104"/>
                </a:cubicBezTo>
                <a:cubicBezTo>
                  <a:pt x="10247818" y="329775"/>
                  <a:pt x="10135674" y="303068"/>
                  <a:pt x="10061033" y="364937"/>
                </a:cubicBezTo>
                <a:cubicBezTo>
                  <a:pt x="10014289" y="383940"/>
                  <a:pt x="9930032" y="360289"/>
                  <a:pt x="9921770" y="406154"/>
                </a:cubicBezTo>
                <a:cubicBezTo>
                  <a:pt x="9894276" y="384665"/>
                  <a:pt x="9881945" y="430851"/>
                  <a:pt x="9858388" y="439489"/>
                </a:cubicBezTo>
                <a:cubicBezTo>
                  <a:pt x="9835642" y="426888"/>
                  <a:pt x="9828901" y="443125"/>
                  <a:pt x="9811914" y="449865"/>
                </a:cubicBezTo>
                <a:cubicBezTo>
                  <a:pt x="9801869" y="441287"/>
                  <a:pt x="9787055" y="444835"/>
                  <a:pt x="9784394" y="457816"/>
                </a:cubicBezTo>
                <a:cubicBezTo>
                  <a:pt x="9797169" y="483924"/>
                  <a:pt x="9656844" y="450179"/>
                  <a:pt x="9656836" y="469967"/>
                </a:cubicBezTo>
                <a:cubicBezTo>
                  <a:pt x="9589537" y="485301"/>
                  <a:pt x="9662097" y="527310"/>
                  <a:pt x="9561575" y="559978"/>
                </a:cubicBezTo>
                <a:cubicBezTo>
                  <a:pt x="9479149" y="599104"/>
                  <a:pt x="9215234" y="670585"/>
                  <a:pt x="9162278" y="704724"/>
                </a:cubicBezTo>
                <a:cubicBezTo>
                  <a:pt x="9173017" y="730567"/>
                  <a:pt x="9063215" y="727685"/>
                  <a:pt x="9062863" y="754656"/>
                </a:cubicBezTo>
                <a:cubicBezTo>
                  <a:pt x="9021608" y="774940"/>
                  <a:pt x="8924639" y="816390"/>
                  <a:pt x="8914746" y="826428"/>
                </a:cubicBezTo>
                <a:lnTo>
                  <a:pt x="8917778" y="835198"/>
                </a:lnTo>
                <a:lnTo>
                  <a:pt x="8905560" y="838358"/>
                </a:lnTo>
                <a:lnTo>
                  <a:pt x="8897564" y="834287"/>
                </a:lnTo>
                <a:lnTo>
                  <a:pt x="8878040" y="844150"/>
                </a:lnTo>
                <a:cubicBezTo>
                  <a:pt x="8861112" y="848992"/>
                  <a:pt x="8812843" y="856499"/>
                  <a:pt x="8795998" y="863337"/>
                </a:cubicBezTo>
                <a:cubicBezTo>
                  <a:pt x="8792888" y="873975"/>
                  <a:pt x="8786153" y="880792"/>
                  <a:pt x="8776970" y="885177"/>
                </a:cubicBezTo>
                <a:lnTo>
                  <a:pt x="8755719" y="889754"/>
                </a:lnTo>
                <a:lnTo>
                  <a:pt x="8743257" y="904723"/>
                </a:lnTo>
                <a:cubicBezTo>
                  <a:pt x="8737642" y="908108"/>
                  <a:pt x="8730651" y="908759"/>
                  <a:pt x="8721366" y="904711"/>
                </a:cubicBezTo>
                <a:cubicBezTo>
                  <a:pt x="8711895" y="915873"/>
                  <a:pt x="8676250" y="900745"/>
                  <a:pt x="8678353" y="926318"/>
                </a:cubicBezTo>
                <a:cubicBezTo>
                  <a:pt x="8658506" y="928813"/>
                  <a:pt x="8647569" y="933735"/>
                  <a:pt x="8636849" y="937900"/>
                </a:cubicBezTo>
                <a:lnTo>
                  <a:pt x="8620213" y="943068"/>
                </a:lnTo>
                <a:lnTo>
                  <a:pt x="8612581" y="952695"/>
                </a:lnTo>
                <a:cubicBezTo>
                  <a:pt x="8605836" y="959769"/>
                  <a:pt x="8598255" y="964412"/>
                  <a:pt x="8589038" y="963892"/>
                </a:cubicBezTo>
                <a:lnTo>
                  <a:pt x="8579950" y="960899"/>
                </a:lnTo>
                <a:cubicBezTo>
                  <a:pt x="8579740" y="962476"/>
                  <a:pt x="8579529" y="964053"/>
                  <a:pt x="8579319" y="965630"/>
                </a:cubicBezTo>
                <a:cubicBezTo>
                  <a:pt x="8579138" y="972972"/>
                  <a:pt x="8576531" y="980010"/>
                  <a:pt x="8547429" y="984506"/>
                </a:cubicBezTo>
                <a:cubicBezTo>
                  <a:pt x="8529238" y="1001725"/>
                  <a:pt x="8505565" y="1015840"/>
                  <a:pt x="8478704" y="1025490"/>
                </a:cubicBezTo>
                <a:cubicBezTo>
                  <a:pt x="8473109" y="1019545"/>
                  <a:pt x="8465819" y="1032194"/>
                  <a:pt x="8461421" y="1035512"/>
                </a:cubicBezTo>
                <a:cubicBezTo>
                  <a:pt x="8459739" y="1031087"/>
                  <a:pt x="8447663" y="1032074"/>
                  <a:pt x="8445003" y="1036851"/>
                </a:cubicBezTo>
                <a:cubicBezTo>
                  <a:pt x="8366593" y="1075951"/>
                  <a:pt x="8398773" y="1021402"/>
                  <a:pt x="8357350" y="1060213"/>
                </a:cubicBezTo>
                <a:cubicBezTo>
                  <a:pt x="8349366" y="1063843"/>
                  <a:pt x="8342208" y="1063367"/>
                  <a:pt x="8335565" y="1061151"/>
                </a:cubicBezTo>
                <a:lnTo>
                  <a:pt x="8325267" y="1055919"/>
                </a:lnTo>
                <a:lnTo>
                  <a:pt x="8293586" y="1076144"/>
                </a:lnTo>
                <a:cubicBezTo>
                  <a:pt x="8277595" y="1084193"/>
                  <a:pt x="8260401" y="1090863"/>
                  <a:pt x="8242405" y="1095960"/>
                </a:cubicBezTo>
                <a:cubicBezTo>
                  <a:pt x="8226373" y="1101227"/>
                  <a:pt x="8224213" y="1102052"/>
                  <a:pt x="8197391" y="1107746"/>
                </a:cubicBezTo>
                <a:cubicBezTo>
                  <a:pt x="8090266" y="1152133"/>
                  <a:pt x="8141491" y="1082372"/>
                  <a:pt x="8081474" y="1130125"/>
                </a:cubicBezTo>
                <a:cubicBezTo>
                  <a:pt x="8070634" y="1134173"/>
                  <a:pt x="8061619" y="1132810"/>
                  <a:pt x="8053585" y="1129169"/>
                </a:cubicBezTo>
                <a:lnTo>
                  <a:pt x="8038422" y="1119092"/>
                </a:lnTo>
                <a:lnTo>
                  <a:pt x="8029450" y="1125592"/>
                </a:lnTo>
                <a:cubicBezTo>
                  <a:pt x="7992226" y="1133484"/>
                  <a:pt x="7978616" y="1122765"/>
                  <a:pt x="7959552" y="1140188"/>
                </a:cubicBezTo>
                <a:cubicBezTo>
                  <a:pt x="7922008" y="1119572"/>
                  <a:pt x="7937737" y="1141786"/>
                  <a:pt x="7914188" y="1150862"/>
                </a:cubicBezTo>
                <a:cubicBezTo>
                  <a:pt x="7896037" y="1160155"/>
                  <a:pt x="7933463" y="1163411"/>
                  <a:pt x="7914918" y="1168758"/>
                </a:cubicBezTo>
                <a:cubicBezTo>
                  <a:pt x="7893102" y="1165887"/>
                  <a:pt x="7898453" y="1187420"/>
                  <a:pt x="7875510" y="1183153"/>
                </a:cubicBezTo>
                <a:cubicBezTo>
                  <a:pt x="7877354" y="1165743"/>
                  <a:pt x="7834286" y="1194789"/>
                  <a:pt x="7829932" y="1180782"/>
                </a:cubicBezTo>
                <a:cubicBezTo>
                  <a:pt x="7816047" y="1204874"/>
                  <a:pt x="7801901" y="1181513"/>
                  <a:pt x="7779182" y="1192665"/>
                </a:cubicBezTo>
                <a:cubicBezTo>
                  <a:pt x="7769446" y="1202686"/>
                  <a:pt x="7761564" y="1205661"/>
                  <a:pt x="7748774" y="1199586"/>
                </a:cubicBezTo>
                <a:cubicBezTo>
                  <a:pt x="7704339" y="1247771"/>
                  <a:pt x="7717626" y="1207638"/>
                  <a:pt x="7671846" y="1231966"/>
                </a:cubicBezTo>
                <a:cubicBezTo>
                  <a:pt x="7632956" y="1255682"/>
                  <a:pt x="7587383" y="1275180"/>
                  <a:pt x="7554146" y="1319748"/>
                </a:cubicBezTo>
                <a:cubicBezTo>
                  <a:pt x="7548775" y="1331557"/>
                  <a:pt x="7531272" y="1339155"/>
                  <a:pt x="7515052" y="1336718"/>
                </a:cubicBezTo>
                <a:cubicBezTo>
                  <a:pt x="7512260" y="1336298"/>
                  <a:pt x="7509613" y="1335590"/>
                  <a:pt x="7507193" y="1334617"/>
                </a:cubicBezTo>
                <a:cubicBezTo>
                  <a:pt x="7488273" y="1365207"/>
                  <a:pt x="7468925" y="1356298"/>
                  <a:pt x="7461694" y="1375866"/>
                </a:cubicBezTo>
                <a:cubicBezTo>
                  <a:pt x="7422434" y="1391917"/>
                  <a:pt x="7384603" y="1382819"/>
                  <a:pt x="7377571" y="1400128"/>
                </a:cubicBezTo>
                <a:cubicBezTo>
                  <a:pt x="7356236" y="1403926"/>
                  <a:pt x="7322509" y="1393138"/>
                  <a:pt x="7311261" y="1412652"/>
                </a:cubicBezTo>
                <a:cubicBezTo>
                  <a:pt x="7305349" y="1400071"/>
                  <a:pt x="7289966" y="1428039"/>
                  <a:pt x="7275307" y="1422171"/>
                </a:cubicBezTo>
                <a:cubicBezTo>
                  <a:pt x="7264529" y="1416601"/>
                  <a:pt x="7257348" y="1423786"/>
                  <a:pt x="7247783" y="1426330"/>
                </a:cubicBezTo>
                <a:cubicBezTo>
                  <a:pt x="7233839" y="1423056"/>
                  <a:pt x="7194363" y="1442037"/>
                  <a:pt x="7185047" y="1451812"/>
                </a:cubicBezTo>
                <a:cubicBezTo>
                  <a:pt x="7164447" y="1483396"/>
                  <a:pt x="7101577" y="1475742"/>
                  <a:pt x="7084117" y="1500281"/>
                </a:cubicBezTo>
                <a:cubicBezTo>
                  <a:pt x="7076899" y="1504821"/>
                  <a:pt x="7069494" y="1507565"/>
                  <a:pt x="7062011" y="1509183"/>
                </a:cubicBezTo>
                <a:lnTo>
                  <a:pt x="7040555" y="1511207"/>
                </a:lnTo>
                <a:lnTo>
                  <a:pt x="7033438" y="1506772"/>
                </a:lnTo>
                <a:lnTo>
                  <a:pt x="7020886" y="1510764"/>
                </a:lnTo>
                <a:lnTo>
                  <a:pt x="7017033" y="1510650"/>
                </a:lnTo>
                <a:lnTo>
                  <a:pt x="6995460" y="1511173"/>
                </a:lnTo>
                <a:cubicBezTo>
                  <a:pt x="7010208" y="1537643"/>
                  <a:pt x="6938512" y="1522467"/>
                  <a:pt x="6962144" y="1541508"/>
                </a:cubicBezTo>
                <a:cubicBezTo>
                  <a:pt x="6926351" y="1550586"/>
                  <a:pt x="6958236" y="1566326"/>
                  <a:pt x="6910674" y="1554793"/>
                </a:cubicBezTo>
                <a:cubicBezTo>
                  <a:pt x="6859225" y="1589274"/>
                  <a:pt x="6769015" y="1598548"/>
                  <a:pt x="6732152" y="1642538"/>
                </a:cubicBezTo>
                <a:cubicBezTo>
                  <a:pt x="6734901" y="1628031"/>
                  <a:pt x="6709146" y="1622413"/>
                  <a:pt x="6694106" y="1632377"/>
                </a:cubicBezTo>
                <a:cubicBezTo>
                  <a:pt x="6702628" y="1575914"/>
                  <a:pt x="6638899" y="1692862"/>
                  <a:pt x="6617223" y="1659889"/>
                </a:cubicBezTo>
                <a:cubicBezTo>
                  <a:pt x="6623246" y="1693349"/>
                  <a:pt x="6561228" y="1764690"/>
                  <a:pt x="6521138" y="1744340"/>
                </a:cubicBezTo>
                <a:cubicBezTo>
                  <a:pt x="6469831" y="1761656"/>
                  <a:pt x="6438109" y="1796731"/>
                  <a:pt x="6380677" y="1796883"/>
                </a:cubicBezTo>
                <a:cubicBezTo>
                  <a:pt x="6379865" y="1801686"/>
                  <a:pt x="6377810" y="1805986"/>
                  <a:pt x="6374897" y="1809910"/>
                </a:cubicBezTo>
                <a:lnTo>
                  <a:pt x="6364545" y="1820090"/>
                </a:lnTo>
                <a:lnTo>
                  <a:pt x="6362126" y="1819991"/>
                </a:lnTo>
                <a:cubicBezTo>
                  <a:pt x="6353055" y="1821720"/>
                  <a:pt x="6348796" y="1824537"/>
                  <a:pt x="6346673" y="1827824"/>
                </a:cubicBezTo>
                <a:lnTo>
                  <a:pt x="6345588" y="1832232"/>
                </a:lnTo>
                <a:lnTo>
                  <a:pt x="6335708" y="1838451"/>
                </a:lnTo>
                <a:lnTo>
                  <a:pt x="6318182" y="1852975"/>
                </a:lnTo>
                <a:lnTo>
                  <a:pt x="6313084" y="1853561"/>
                </a:lnTo>
                <a:lnTo>
                  <a:pt x="6283816" y="1872148"/>
                </a:lnTo>
                <a:lnTo>
                  <a:pt x="6282550" y="1871392"/>
                </a:lnTo>
                <a:cubicBezTo>
                  <a:pt x="6279041" y="1870121"/>
                  <a:pt x="6275192" y="1869982"/>
                  <a:pt x="6270527" y="1872208"/>
                </a:cubicBezTo>
                <a:cubicBezTo>
                  <a:pt x="6265029" y="1853962"/>
                  <a:pt x="6262790" y="1867903"/>
                  <a:pt x="6249518" y="1876079"/>
                </a:cubicBezTo>
                <a:cubicBezTo>
                  <a:pt x="6238019" y="1849564"/>
                  <a:pt x="6207959" y="1881750"/>
                  <a:pt x="6190386" y="1872478"/>
                </a:cubicBezTo>
                <a:cubicBezTo>
                  <a:pt x="6180893" y="1879083"/>
                  <a:pt x="6170646" y="1885584"/>
                  <a:pt x="6159777" y="1891745"/>
                </a:cubicBezTo>
                <a:lnTo>
                  <a:pt x="6153131" y="1895079"/>
                </a:lnTo>
                <a:lnTo>
                  <a:pt x="6152798" y="1894920"/>
                </a:lnTo>
                <a:cubicBezTo>
                  <a:pt x="6150925" y="1895166"/>
                  <a:pt x="6148578" y="1896082"/>
                  <a:pt x="6145388" y="1897990"/>
                </a:cubicBezTo>
                <a:lnTo>
                  <a:pt x="6141014" y="1901155"/>
                </a:lnTo>
                <a:lnTo>
                  <a:pt x="6128122" y="1907623"/>
                </a:lnTo>
                <a:lnTo>
                  <a:pt x="6122351" y="1908359"/>
                </a:lnTo>
                <a:cubicBezTo>
                  <a:pt x="6099508" y="1905910"/>
                  <a:pt x="6088334" y="1869006"/>
                  <a:pt x="6064750" y="1896394"/>
                </a:cubicBezTo>
                <a:cubicBezTo>
                  <a:pt x="6025977" y="1903785"/>
                  <a:pt x="5997095" y="1889190"/>
                  <a:pt x="5964230" y="1910038"/>
                </a:cubicBezTo>
                <a:cubicBezTo>
                  <a:pt x="5927910" y="1916874"/>
                  <a:pt x="5894873" y="1914928"/>
                  <a:pt x="5865399" y="1926966"/>
                </a:cubicBezTo>
                <a:cubicBezTo>
                  <a:pt x="5851644" y="1923038"/>
                  <a:pt x="5839380" y="1922808"/>
                  <a:pt x="5829951" y="1934755"/>
                </a:cubicBezTo>
                <a:cubicBezTo>
                  <a:pt x="5795498" y="1938369"/>
                  <a:pt x="5784532" y="1926246"/>
                  <a:pt x="5765285" y="1941322"/>
                </a:cubicBezTo>
                <a:cubicBezTo>
                  <a:pt x="5741789" y="1922874"/>
                  <a:pt x="5742385" y="1931607"/>
                  <a:pt x="5734750" y="1939793"/>
                </a:cubicBezTo>
                <a:lnTo>
                  <a:pt x="5733569" y="1940505"/>
                </a:lnTo>
                <a:lnTo>
                  <a:pt x="5730329" y="1937845"/>
                </a:lnTo>
                <a:lnTo>
                  <a:pt x="5724661" y="1937455"/>
                </a:lnTo>
                <a:lnTo>
                  <a:pt x="5710186" y="1941370"/>
                </a:lnTo>
                <a:lnTo>
                  <a:pt x="5704910" y="1943663"/>
                </a:lnTo>
                <a:cubicBezTo>
                  <a:pt x="5701213" y="1944937"/>
                  <a:pt x="5698678" y="1945391"/>
                  <a:pt x="5696836" y="1945271"/>
                </a:cubicBezTo>
                <a:lnTo>
                  <a:pt x="5696583" y="1945050"/>
                </a:lnTo>
                <a:lnTo>
                  <a:pt x="5689123" y="1947067"/>
                </a:lnTo>
                <a:cubicBezTo>
                  <a:pt x="5676655" y="1951072"/>
                  <a:pt x="5664639" y="1955533"/>
                  <a:pt x="5653291" y="1960245"/>
                </a:cubicBezTo>
                <a:cubicBezTo>
                  <a:pt x="5640346" y="1947636"/>
                  <a:pt x="5600180" y="1973739"/>
                  <a:pt x="5599385" y="1945198"/>
                </a:cubicBezTo>
                <a:cubicBezTo>
                  <a:pt x="5583913" y="1950736"/>
                  <a:pt x="5576590" y="1964134"/>
                  <a:pt x="5578300" y="1944963"/>
                </a:cubicBezTo>
                <a:cubicBezTo>
                  <a:pt x="5573104" y="1946266"/>
                  <a:pt x="5569560" y="1945382"/>
                  <a:pt x="5566758" y="1943441"/>
                </a:cubicBezTo>
                <a:lnTo>
                  <a:pt x="5565857" y="1942445"/>
                </a:lnTo>
                <a:lnTo>
                  <a:pt x="5531534" y="1955208"/>
                </a:lnTo>
                <a:lnTo>
                  <a:pt x="5526552" y="1954799"/>
                </a:lnTo>
                <a:lnTo>
                  <a:pt x="5504723" y="1965811"/>
                </a:lnTo>
                <a:lnTo>
                  <a:pt x="5493156" y="1970063"/>
                </a:lnTo>
                <a:lnTo>
                  <a:pt x="5490486" y="1974227"/>
                </a:lnTo>
                <a:cubicBezTo>
                  <a:pt x="5487271" y="1977077"/>
                  <a:pt x="5482233" y="1979045"/>
                  <a:pt x="5473107" y="1979001"/>
                </a:cubicBezTo>
                <a:lnTo>
                  <a:pt x="5470885" y="1978432"/>
                </a:lnTo>
                <a:lnTo>
                  <a:pt x="5457393" y="1986525"/>
                </a:lnTo>
                <a:cubicBezTo>
                  <a:pt x="5453194" y="1989853"/>
                  <a:pt x="5449663" y="1993721"/>
                  <a:pt x="5447102" y="1998329"/>
                </a:cubicBezTo>
                <a:cubicBezTo>
                  <a:pt x="5386283" y="2017364"/>
                  <a:pt x="5223545" y="2015483"/>
                  <a:pt x="5159151" y="2029640"/>
                </a:cubicBezTo>
                <a:cubicBezTo>
                  <a:pt x="5141359" y="2036610"/>
                  <a:pt x="5090827" y="2076822"/>
                  <a:pt x="5098838" y="2062961"/>
                </a:cubicBezTo>
                <a:cubicBezTo>
                  <a:pt x="5047883" y="2099457"/>
                  <a:pt x="4922007" y="2111466"/>
                  <a:pt x="4860988" y="2135698"/>
                </a:cubicBezTo>
                <a:cubicBezTo>
                  <a:pt x="4805413" y="2152292"/>
                  <a:pt x="4784714" y="2158665"/>
                  <a:pt x="4765388" y="2162525"/>
                </a:cubicBezTo>
                <a:cubicBezTo>
                  <a:pt x="4758560" y="2161978"/>
                  <a:pt x="4751823" y="2160531"/>
                  <a:pt x="4745033" y="2158859"/>
                </a:cubicBezTo>
                <a:lnTo>
                  <a:pt x="4741475" y="2157998"/>
                </a:lnTo>
                <a:lnTo>
                  <a:pt x="4728247" y="2159526"/>
                </a:lnTo>
                <a:lnTo>
                  <a:pt x="4723263" y="2153742"/>
                </a:lnTo>
                <a:lnTo>
                  <a:pt x="4593061" y="2171597"/>
                </a:lnTo>
                <a:lnTo>
                  <a:pt x="4405765" y="2199902"/>
                </a:lnTo>
                <a:cubicBezTo>
                  <a:pt x="4403942" y="2198353"/>
                  <a:pt x="4402457" y="2196614"/>
                  <a:pt x="4401354" y="2194745"/>
                </a:cubicBezTo>
                <a:lnTo>
                  <a:pt x="4366646" y="2198564"/>
                </a:lnTo>
                <a:lnTo>
                  <a:pt x="4354009" y="2204984"/>
                </a:lnTo>
                <a:lnTo>
                  <a:pt x="4348284" y="2205270"/>
                </a:lnTo>
                <a:lnTo>
                  <a:pt x="4333906" y="2205251"/>
                </a:lnTo>
                <a:cubicBezTo>
                  <a:pt x="4326429" y="2204713"/>
                  <a:pt x="4318024" y="2203940"/>
                  <a:pt x="4308819" y="2203822"/>
                </a:cubicBezTo>
                <a:lnTo>
                  <a:pt x="4301210" y="2204456"/>
                </a:lnTo>
                <a:lnTo>
                  <a:pt x="4283095" y="2198177"/>
                </a:lnTo>
                <a:cubicBezTo>
                  <a:pt x="4269863" y="2193337"/>
                  <a:pt x="4259612" y="2190345"/>
                  <a:pt x="4250119" y="2196342"/>
                </a:cubicBezTo>
                <a:cubicBezTo>
                  <a:pt x="4230702" y="2190559"/>
                  <a:pt x="4213171" y="2166890"/>
                  <a:pt x="4189203" y="2178994"/>
                </a:cubicBezTo>
                <a:cubicBezTo>
                  <a:pt x="4194512" y="2165594"/>
                  <a:pt x="4160734" y="2183257"/>
                  <a:pt x="4154035" y="2171950"/>
                </a:cubicBezTo>
                <a:cubicBezTo>
                  <a:pt x="4150098" y="2162547"/>
                  <a:pt x="4138934" y="2165714"/>
                  <a:pt x="4129569" y="2163850"/>
                </a:cubicBezTo>
                <a:cubicBezTo>
                  <a:pt x="4121391" y="2155090"/>
                  <a:pt x="4076089" y="2154737"/>
                  <a:pt x="4061250" y="2159236"/>
                </a:cubicBezTo>
                <a:cubicBezTo>
                  <a:pt x="4020618" y="2177811"/>
                  <a:pt x="3978175" y="2144465"/>
                  <a:pt x="3945480" y="2158279"/>
                </a:cubicBezTo>
                <a:cubicBezTo>
                  <a:pt x="3936362" y="2159139"/>
                  <a:pt x="3928502" y="2158369"/>
                  <a:pt x="3921468" y="2156588"/>
                </a:cubicBezTo>
                <a:lnTo>
                  <a:pt x="3903348" y="2149220"/>
                </a:lnTo>
                <a:lnTo>
                  <a:pt x="3901342" y="2142355"/>
                </a:lnTo>
                <a:lnTo>
                  <a:pt x="3888539" y="2140476"/>
                </a:lnTo>
                <a:lnTo>
                  <a:pt x="3885662" y="2138740"/>
                </a:lnTo>
                <a:cubicBezTo>
                  <a:pt x="3880178" y="2135398"/>
                  <a:pt x="3874645" y="2132286"/>
                  <a:pt x="3868627" y="2130023"/>
                </a:cubicBezTo>
                <a:cubicBezTo>
                  <a:pt x="3859240" y="2159198"/>
                  <a:pt x="3815892" y="2115590"/>
                  <a:pt x="3819177" y="2142111"/>
                </a:cubicBezTo>
                <a:cubicBezTo>
                  <a:pt x="3784478" y="2134756"/>
                  <a:pt x="3796708" y="2161930"/>
                  <a:pt x="3769100" y="2131731"/>
                </a:cubicBezTo>
                <a:cubicBezTo>
                  <a:pt x="3702423" y="2139704"/>
                  <a:pt x="3625642" y="2109386"/>
                  <a:pt x="3562752" y="2131785"/>
                </a:cubicBezTo>
                <a:cubicBezTo>
                  <a:pt x="3576244" y="2120400"/>
                  <a:pt x="3560801" y="2104591"/>
                  <a:pt x="3541402" y="2106821"/>
                </a:cubicBezTo>
                <a:cubicBezTo>
                  <a:pt x="3592232" y="2061584"/>
                  <a:pt x="3356194" y="2115384"/>
                  <a:pt x="3365341" y="2077638"/>
                </a:cubicBezTo>
                <a:cubicBezTo>
                  <a:pt x="3303594" y="2079161"/>
                  <a:pt x="3221644" y="2111487"/>
                  <a:pt x="3170922" y="2115957"/>
                </a:cubicBezTo>
                <a:cubicBezTo>
                  <a:pt x="3166532" y="2119769"/>
                  <a:pt x="3161579" y="2122617"/>
                  <a:pt x="3156256" y="2124773"/>
                </a:cubicBezTo>
                <a:lnTo>
                  <a:pt x="3140298" y="2129182"/>
                </a:lnTo>
                <a:lnTo>
                  <a:pt x="3138514" y="2128069"/>
                </a:lnTo>
                <a:cubicBezTo>
                  <a:pt x="3130169" y="2125710"/>
                  <a:pt x="3124679" y="2126336"/>
                  <a:pt x="3120467" y="2128281"/>
                </a:cubicBezTo>
                <a:lnTo>
                  <a:pt x="3116175" y="2131633"/>
                </a:lnTo>
                <a:lnTo>
                  <a:pt x="3103685" y="2132814"/>
                </a:lnTo>
                <a:lnTo>
                  <a:pt x="3078794" y="2137935"/>
                </a:lnTo>
                <a:lnTo>
                  <a:pt x="3074407" y="2136274"/>
                </a:lnTo>
                <a:lnTo>
                  <a:pt x="3037285" y="2139919"/>
                </a:lnTo>
                <a:lnTo>
                  <a:pt x="3036901" y="2138726"/>
                </a:lnTo>
                <a:cubicBezTo>
                  <a:pt x="3035193" y="2136135"/>
                  <a:pt x="3032337" y="2134379"/>
                  <a:pt x="3026996" y="2134322"/>
                </a:cubicBezTo>
                <a:cubicBezTo>
                  <a:pt x="3037063" y="2116196"/>
                  <a:pt x="3024412" y="2127308"/>
                  <a:pt x="3007772" y="2128742"/>
                </a:cubicBezTo>
                <a:cubicBezTo>
                  <a:pt x="3019697" y="2100910"/>
                  <a:pt x="2971305" y="2115987"/>
                  <a:pt x="2965030" y="2100494"/>
                </a:cubicBezTo>
                <a:cubicBezTo>
                  <a:pt x="2952539" y="2102174"/>
                  <a:pt x="2939545" y="2103445"/>
                  <a:pt x="2926342" y="2104155"/>
                </a:cubicBezTo>
                <a:lnTo>
                  <a:pt x="2918608" y="2104215"/>
                </a:lnTo>
                <a:cubicBezTo>
                  <a:pt x="2918564" y="2104122"/>
                  <a:pt x="2918519" y="2104030"/>
                  <a:pt x="2918475" y="2103937"/>
                </a:cubicBezTo>
                <a:cubicBezTo>
                  <a:pt x="2916840" y="2103354"/>
                  <a:pt x="2914314" y="2103149"/>
                  <a:pt x="2910360" y="2103444"/>
                </a:cubicBezTo>
                <a:lnTo>
                  <a:pt x="2904507" y="2104326"/>
                </a:lnTo>
                <a:lnTo>
                  <a:pt x="2889503" y="2104443"/>
                </a:lnTo>
                <a:lnTo>
                  <a:pt x="2884480" y="2102626"/>
                </a:lnTo>
                <a:lnTo>
                  <a:pt x="2882689" y="2099228"/>
                </a:lnTo>
                <a:lnTo>
                  <a:pt x="2881291" y="2099618"/>
                </a:lnTo>
                <a:cubicBezTo>
                  <a:pt x="2870663" y="2105606"/>
                  <a:pt x="2867338" y="2114210"/>
                  <a:pt x="2853979" y="2090388"/>
                </a:cubicBezTo>
                <a:cubicBezTo>
                  <a:pt x="2829652" y="2100099"/>
                  <a:pt x="2824975" y="2085577"/>
                  <a:pt x="2791790" y="2080332"/>
                </a:cubicBezTo>
                <a:cubicBezTo>
                  <a:pt x="2777850" y="2089504"/>
                  <a:pt x="2766709" y="2086170"/>
                  <a:pt x="2755844" y="2078874"/>
                </a:cubicBezTo>
                <a:cubicBezTo>
                  <a:pt x="2723488" y="2083049"/>
                  <a:pt x="2694065" y="2072780"/>
                  <a:pt x="2657742" y="2070179"/>
                </a:cubicBezTo>
                <a:cubicBezTo>
                  <a:pt x="2618372" y="2082020"/>
                  <a:pt x="2598368" y="2060559"/>
                  <a:pt x="2559549" y="2057873"/>
                </a:cubicBezTo>
                <a:cubicBezTo>
                  <a:pt x="2525789" y="2078403"/>
                  <a:pt x="2531908" y="2039838"/>
                  <a:pt x="2512054" y="2031671"/>
                </a:cubicBezTo>
                <a:lnTo>
                  <a:pt x="2506437" y="2030918"/>
                </a:lnTo>
                <a:lnTo>
                  <a:pt x="2491752" y="2033906"/>
                </a:lnTo>
                <a:lnTo>
                  <a:pt x="2486338" y="2035862"/>
                </a:lnTo>
                <a:cubicBezTo>
                  <a:pt x="2482568" y="2036899"/>
                  <a:pt x="2480011" y="2037191"/>
                  <a:pt x="2478186" y="2036953"/>
                </a:cubicBezTo>
                <a:lnTo>
                  <a:pt x="2477950" y="2036715"/>
                </a:lnTo>
                <a:lnTo>
                  <a:pt x="2470381" y="2038256"/>
                </a:lnTo>
                <a:cubicBezTo>
                  <a:pt x="2457686" y="2041461"/>
                  <a:pt x="2445410" y="2045155"/>
                  <a:pt x="2433781" y="2049140"/>
                </a:cubicBezTo>
                <a:cubicBezTo>
                  <a:pt x="2421781" y="2035703"/>
                  <a:pt x="2379959" y="2059234"/>
                  <a:pt x="2381172" y="2030645"/>
                </a:cubicBezTo>
                <a:cubicBezTo>
                  <a:pt x="2365380" y="2035192"/>
                  <a:pt x="2357148" y="2048120"/>
                  <a:pt x="2360198" y="2029059"/>
                </a:cubicBezTo>
                <a:cubicBezTo>
                  <a:pt x="2354933" y="2030031"/>
                  <a:pt x="2351467" y="2028919"/>
                  <a:pt x="2348815" y="2026798"/>
                </a:cubicBezTo>
                <a:lnTo>
                  <a:pt x="2347988" y="2025745"/>
                </a:lnTo>
                <a:lnTo>
                  <a:pt x="2312920" y="2036311"/>
                </a:lnTo>
                <a:lnTo>
                  <a:pt x="2307986" y="2035583"/>
                </a:lnTo>
                <a:lnTo>
                  <a:pt x="2285481" y="2045197"/>
                </a:lnTo>
                <a:lnTo>
                  <a:pt x="2273666" y="2048710"/>
                </a:lnTo>
                <a:lnTo>
                  <a:pt x="2270719" y="2052702"/>
                </a:lnTo>
                <a:cubicBezTo>
                  <a:pt x="2267315" y="2055347"/>
                  <a:pt x="2262161" y="2056992"/>
                  <a:pt x="2253080" y="2056363"/>
                </a:cubicBezTo>
                <a:lnTo>
                  <a:pt x="2250906" y="2055654"/>
                </a:lnTo>
                <a:lnTo>
                  <a:pt x="2236905" y="2062882"/>
                </a:lnTo>
                <a:cubicBezTo>
                  <a:pt x="2232493" y="2065942"/>
                  <a:pt x="2228705" y="2069583"/>
                  <a:pt x="2225830" y="2074027"/>
                </a:cubicBezTo>
                <a:cubicBezTo>
                  <a:pt x="2173117" y="2059597"/>
                  <a:pt x="2128486" y="2085502"/>
                  <a:pt x="2073776" y="2089244"/>
                </a:cubicBezTo>
                <a:cubicBezTo>
                  <a:pt x="2046050" y="2059365"/>
                  <a:pt x="1957570" y="2112693"/>
                  <a:pt x="1948256" y="2146616"/>
                </a:cubicBezTo>
                <a:cubicBezTo>
                  <a:pt x="1943005" y="2109192"/>
                  <a:pt x="1832736" y="2206239"/>
                  <a:pt x="1865582" y="2153738"/>
                </a:cubicBezTo>
                <a:cubicBezTo>
                  <a:pt x="1847376" y="2159567"/>
                  <a:pt x="1826258" y="2147592"/>
                  <a:pt x="1835210" y="2134244"/>
                </a:cubicBezTo>
                <a:cubicBezTo>
                  <a:pt x="1781916" y="2167476"/>
                  <a:pt x="1695112" y="2153556"/>
                  <a:pt x="1632661" y="2173882"/>
                </a:cubicBezTo>
                <a:cubicBezTo>
                  <a:pt x="1594177" y="2150642"/>
                  <a:pt x="1616426" y="2173975"/>
                  <a:pt x="1579590" y="2173680"/>
                </a:cubicBezTo>
                <a:cubicBezTo>
                  <a:pt x="1592812" y="2198112"/>
                  <a:pt x="1533818" y="2165220"/>
                  <a:pt x="1535601" y="2194590"/>
                </a:cubicBezTo>
                <a:cubicBezTo>
                  <a:pt x="1528840" y="2193608"/>
                  <a:pt x="1522236" y="2191728"/>
                  <a:pt x="1515594" y="2189622"/>
                </a:cubicBezTo>
                <a:lnTo>
                  <a:pt x="1512113" y="2188534"/>
                </a:lnTo>
                <a:lnTo>
                  <a:pt x="1498838" y="2189213"/>
                </a:lnTo>
                <a:lnTo>
                  <a:pt x="1494279" y="2183112"/>
                </a:lnTo>
                <a:lnTo>
                  <a:pt x="1473714" y="2179625"/>
                </a:lnTo>
                <a:cubicBezTo>
                  <a:pt x="1466138" y="2179292"/>
                  <a:pt x="1458132" y="2180071"/>
                  <a:pt x="1449503" y="2182633"/>
                </a:cubicBezTo>
                <a:lnTo>
                  <a:pt x="1266687" y="2212688"/>
                </a:lnTo>
                <a:cubicBezTo>
                  <a:pt x="1256792" y="2212722"/>
                  <a:pt x="1247024" y="2217857"/>
                  <a:pt x="1239614" y="2209727"/>
                </a:cubicBezTo>
                <a:cubicBezTo>
                  <a:pt x="1228778" y="2200326"/>
                  <a:pt x="1202276" y="2223497"/>
                  <a:pt x="1202436" y="2209817"/>
                </a:cubicBezTo>
                <a:cubicBezTo>
                  <a:pt x="1183471" y="2225854"/>
                  <a:pt x="1157340" y="2206849"/>
                  <a:pt x="1136097" y="2205112"/>
                </a:cubicBezTo>
                <a:cubicBezTo>
                  <a:pt x="1100396" y="2209415"/>
                  <a:pt x="1013922" y="2231219"/>
                  <a:pt x="988232" y="2235635"/>
                </a:cubicBezTo>
                <a:cubicBezTo>
                  <a:pt x="986445" y="2234079"/>
                  <a:pt x="984332" y="2232722"/>
                  <a:pt x="981959" y="2231607"/>
                </a:cubicBezTo>
                <a:cubicBezTo>
                  <a:pt x="968170" y="2225130"/>
                  <a:pt x="948759" y="2228043"/>
                  <a:pt x="938600" y="2238113"/>
                </a:cubicBezTo>
                <a:cubicBezTo>
                  <a:pt x="888371" y="2272824"/>
                  <a:pt x="837950" y="2280135"/>
                  <a:pt x="791788" y="2293224"/>
                </a:cubicBezTo>
                <a:cubicBezTo>
                  <a:pt x="739035" y="2305159"/>
                  <a:pt x="769009" y="2269676"/>
                  <a:pt x="706914" y="2305046"/>
                </a:cubicBezTo>
                <a:cubicBezTo>
                  <a:pt x="697882" y="2295919"/>
                  <a:pt x="689339" y="2296797"/>
                  <a:pt x="675971" y="2304030"/>
                </a:cubicBezTo>
                <a:cubicBezTo>
                  <a:pt x="650201" y="2309060"/>
                  <a:pt x="647591" y="2282853"/>
                  <a:pt x="624180" y="2302650"/>
                </a:cubicBezTo>
                <a:cubicBezTo>
                  <a:pt x="626400" y="2287987"/>
                  <a:pt x="574045" y="2305175"/>
                  <a:pt x="583453" y="2288788"/>
                </a:cubicBezTo>
                <a:cubicBezTo>
                  <a:pt x="564313" y="2278832"/>
                  <a:pt x="559671" y="2301039"/>
                  <a:pt x="540946" y="2292721"/>
                </a:cubicBezTo>
                <a:cubicBezTo>
                  <a:pt x="521576" y="2293191"/>
                  <a:pt x="554439" y="2305843"/>
                  <a:pt x="533680" y="2310233"/>
                </a:cubicBezTo>
                <a:cubicBezTo>
                  <a:pt x="508069" y="2313043"/>
                  <a:pt x="512638" y="2338541"/>
                  <a:pt x="487366" y="2309053"/>
                </a:cubicBezTo>
                <a:cubicBezTo>
                  <a:pt x="462164" y="2321083"/>
                  <a:pt x="454441" y="2307251"/>
                  <a:pt x="416820" y="2305443"/>
                </a:cubicBezTo>
                <a:cubicBezTo>
                  <a:pt x="403012" y="2315890"/>
                  <a:pt x="390105" y="2313733"/>
                  <a:pt x="376805" y="2307647"/>
                </a:cubicBezTo>
                <a:cubicBezTo>
                  <a:pt x="341751" y="2315035"/>
                  <a:pt x="307408" y="2307897"/>
                  <a:pt x="266777" y="2309012"/>
                </a:cubicBezTo>
                <a:cubicBezTo>
                  <a:pt x="225310" y="2324664"/>
                  <a:pt x="199419" y="2305548"/>
                  <a:pt x="156013" y="2306832"/>
                </a:cubicBezTo>
                <a:cubicBezTo>
                  <a:pt x="117457" y="2333851"/>
                  <a:pt x="122965" y="2279562"/>
                  <a:pt x="87258" y="2285511"/>
                </a:cubicBezTo>
                <a:cubicBezTo>
                  <a:pt x="38977" y="2309189"/>
                  <a:pt x="74043" y="2277969"/>
                  <a:pt x="23798" y="2281822"/>
                </a:cubicBezTo>
                <a:lnTo>
                  <a:pt x="0" y="2285369"/>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9" name="TextBox 8">
            <a:extLst>
              <a:ext uri="{FF2B5EF4-FFF2-40B4-BE49-F238E27FC236}">
                <a16:creationId xmlns:a16="http://schemas.microsoft.com/office/drawing/2014/main" id="{38D203B0-61BF-4D5C-9381-B82E60A99F7E}"/>
              </a:ext>
            </a:extLst>
          </p:cNvPr>
          <p:cNvSpPr txBox="1"/>
          <p:nvPr/>
        </p:nvSpPr>
        <p:spPr>
          <a:xfrm>
            <a:off x="497973" y="393380"/>
            <a:ext cx="7655427" cy="73988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300" b="1" dirty="0">
                <a:latin typeface="+mj-lt"/>
                <a:ea typeface="+mj-ea"/>
                <a:cs typeface="+mj-cs"/>
              </a:rPr>
              <a:t>Why Estimating Time and Cost Is Important?</a:t>
            </a:r>
          </a:p>
        </p:txBody>
      </p:sp>
      <p:sp>
        <p:nvSpPr>
          <p:cNvPr id="123" name="Freeform: Shape 122">
            <a:extLst>
              <a:ext uri="{FF2B5EF4-FFF2-40B4-BE49-F238E27FC236}">
                <a16:creationId xmlns:a16="http://schemas.microsoft.com/office/drawing/2014/main" id="{CFDF195F-784B-4D00-8C92-6FC1B0499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7088" y="6277971"/>
            <a:ext cx="6884912" cy="580030"/>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884912" h="1161397">
                <a:moveTo>
                  <a:pt x="6884912" y="0"/>
                </a:moveTo>
                <a:lnTo>
                  <a:pt x="6884912" y="1161397"/>
                </a:lnTo>
                <a:lnTo>
                  <a:pt x="0" y="1161397"/>
                </a:lnTo>
                <a:lnTo>
                  <a:pt x="27135" y="1147460"/>
                </a:lnTo>
                <a:cubicBezTo>
                  <a:pt x="57431" y="1167048"/>
                  <a:pt x="61886" y="1135904"/>
                  <a:pt x="115388" y="1159043"/>
                </a:cubicBezTo>
                <a:cubicBezTo>
                  <a:pt x="116121" y="1155340"/>
                  <a:pt x="117370" y="1151777"/>
                  <a:pt x="119094" y="1148463"/>
                </a:cubicBezTo>
                <a:cubicBezTo>
                  <a:pt x="129121" y="1129214"/>
                  <a:pt x="152727" y="1122391"/>
                  <a:pt x="171824" y="1133224"/>
                </a:cubicBezTo>
                <a:cubicBezTo>
                  <a:pt x="254344" y="1161369"/>
                  <a:pt x="315458" y="1143220"/>
                  <a:pt x="376455" y="1137381"/>
                </a:cubicBezTo>
                <a:cubicBezTo>
                  <a:pt x="443775" y="1125614"/>
                  <a:pt x="382885" y="1083927"/>
                  <a:pt x="478946" y="1106011"/>
                </a:cubicBezTo>
                <a:cubicBezTo>
                  <a:pt x="481662" y="1085172"/>
                  <a:pt x="491731" y="1081489"/>
                  <a:pt x="512111" y="1085599"/>
                </a:cubicBezTo>
                <a:cubicBezTo>
                  <a:pt x="544368" y="1078502"/>
                  <a:pt x="526559" y="1032754"/>
                  <a:pt x="567875" y="1051976"/>
                </a:cubicBezTo>
                <a:cubicBezTo>
                  <a:pt x="553871" y="1028602"/>
                  <a:pt x="624901" y="1025930"/>
                  <a:pt x="601644" y="1003997"/>
                </a:cubicBezTo>
                <a:cubicBezTo>
                  <a:pt x="614803" y="975652"/>
                  <a:pt x="637415" y="1010272"/>
                  <a:pt x="651408" y="984938"/>
                </a:cubicBezTo>
                <a:cubicBezTo>
                  <a:pt x="673042" y="974024"/>
                  <a:pt x="646948" y="1015207"/>
                  <a:pt x="673197" y="1010060"/>
                </a:cubicBezTo>
                <a:cubicBezTo>
                  <a:pt x="703527" y="999318"/>
                  <a:pt x="718626" y="1045053"/>
                  <a:pt x="723108" y="980081"/>
                </a:cubicBezTo>
                <a:cubicBezTo>
                  <a:pt x="760262" y="985126"/>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0309" y="730471"/>
                  <a:pt x="1131224" y="706160"/>
                </a:cubicBezTo>
                <a:lnTo>
                  <a:pt x="1138051" y="702034"/>
                </a:lnTo>
                <a:lnTo>
                  <a:pt x="1158800" y="700004"/>
                </a:lnTo>
                <a:lnTo>
                  <a:pt x="1166947" y="700762"/>
                </a:lnTo>
                <a:cubicBezTo>
                  <a:pt x="1172432" y="700717"/>
                  <a:pt x="1175913" y="699961"/>
                  <a:pt x="1178135" y="698631"/>
                </a:cubicBezTo>
                <a:lnTo>
                  <a:pt x="1178301" y="698094"/>
                </a:lnTo>
                <a:lnTo>
                  <a:pt x="1188995" y="697048"/>
                </a:lnTo>
                <a:cubicBezTo>
                  <a:pt x="1207294" y="696390"/>
                  <a:pt x="1225337" y="696802"/>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lnTo>
                  <a:pt x="1340054" y="614022"/>
                </a:ln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40041" y="346996"/>
                  <a:pt x="3068934" y="299222"/>
                  <a:pt x="3127968" y="287613"/>
                </a:cubicBezTo>
                <a:cubicBezTo>
                  <a:pt x="3157770" y="310215"/>
                  <a:pt x="3167695" y="279445"/>
                  <a:pt x="3222191" y="307887"/>
                </a:cubicBezTo>
                <a:cubicBezTo>
                  <a:pt x="3223593" y="304249"/>
                  <a:pt x="3225533" y="300801"/>
                  <a:pt x="3227953" y="297650"/>
                </a:cubicBezTo>
                <a:cubicBezTo>
                  <a:pt x="3242008" y="279345"/>
                  <a:pt x="3268831" y="274825"/>
                  <a:pt x="3287859" y="287558"/>
                </a:cubicBezTo>
                <a:cubicBezTo>
                  <a:pt x="3373144" y="323866"/>
                  <a:pt x="3442657" y="311681"/>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34530" y="199451"/>
                  <a:pt x="4074202" y="238734"/>
                  <a:pt x="4134285" y="235592"/>
                </a:cubicBezTo>
                <a:cubicBezTo>
                  <a:pt x="4157674" y="206403"/>
                  <a:pt x="4174806" y="233822"/>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25822" y="156271"/>
                  <a:pt x="4800214" y="133127"/>
                  <a:pt x="4785037" y="161964"/>
                </a:cubicBezTo>
                <a:cubicBezTo>
                  <a:pt x="4810025" y="183633"/>
                  <a:pt x="4819434" y="143205"/>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5911" y="223881"/>
                  <a:pt x="6338726" y="256581"/>
                  <a:pt x="6364914" y="240140"/>
                </a:cubicBezTo>
                <a:cubicBezTo>
                  <a:pt x="6331888" y="211628"/>
                  <a:pt x="6385856" y="207033"/>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F38F4C-A25C-49B4-81F3-7671368EDBC9}"/>
              </a:ext>
            </a:extLst>
          </p:cNvPr>
          <p:cNvSpPr txBox="1"/>
          <p:nvPr/>
        </p:nvSpPr>
        <p:spPr>
          <a:xfrm>
            <a:off x="3293572" y="88127"/>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3"/>
          <a:stretch>
            <a:fillRect/>
          </a:stretch>
        </p:blipFill>
        <p:spPr>
          <a:xfrm>
            <a:off x="11018134" y="0"/>
            <a:ext cx="1133954" cy="1012024"/>
          </a:xfrm>
          <a:prstGeom prst="rect">
            <a:avLst/>
          </a:prstGeom>
        </p:spPr>
      </p:pic>
      <p:sp>
        <p:nvSpPr>
          <p:cNvPr id="16" name="TextBox 15">
            <a:extLst>
              <a:ext uri="{FF2B5EF4-FFF2-40B4-BE49-F238E27FC236}">
                <a16:creationId xmlns:a16="http://schemas.microsoft.com/office/drawing/2014/main" id="{5E4DE0DE-2AA0-46F1-A929-DE409BE4930D}"/>
              </a:ext>
            </a:extLst>
          </p:cNvPr>
          <p:cNvSpPr txBox="1"/>
          <p:nvPr/>
        </p:nvSpPr>
        <p:spPr>
          <a:xfrm>
            <a:off x="359820" y="2149019"/>
            <a:ext cx="8784179" cy="3737946"/>
          </a:xfrm>
          <a:prstGeom prst="rect">
            <a:avLst/>
          </a:prstGeom>
          <a:noFill/>
        </p:spPr>
        <p:txBody>
          <a:bodyPr wrap="square">
            <a:spAutoFit/>
          </a:bodyPr>
          <a:lstStyle/>
          <a:p>
            <a:pPr>
              <a:lnSpc>
                <a:spcPct val="150000"/>
              </a:lnSpc>
            </a:pPr>
            <a:r>
              <a:rPr lang="en-US" sz="2000" dirty="0"/>
              <a:t>• Estimates are needed to support good decisions.</a:t>
            </a:r>
          </a:p>
          <a:p>
            <a:pPr>
              <a:lnSpc>
                <a:spcPct val="150000"/>
              </a:lnSpc>
            </a:pPr>
            <a:r>
              <a:rPr lang="en-US" sz="2000" dirty="0"/>
              <a:t>• Estimates are needed to schedule work.</a:t>
            </a:r>
          </a:p>
          <a:p>
            <a:pPr>
              <a:lnSpc>
                <a:spcPct val="150000"/>
              </a:lnSpc>
            </a:pPr>
            <a:r>
              <a:rPr lang="en-US" sz="2000" dirty="0"/>
              <a:t>• Estimates are needed to determine how long the project should take and its cost.</a:t>
            </a:r>
          </a:p>
          <a:p>
            <a:pPr>
              <a:lnSpc>
                <a:spcPct val="150000"/>
              </a:lnSpc>
            </a:pPr>
            <a:r>
              <a:rPr lang="en-US" sz="2000" dirty="0"/>
              <a:t>• Estimates are needed to determine whether the project is worth doing.</a:t>
            </a:r>
          </a:p>
          <a:p>
            <a:pPr>
              <a:lnSpc>
                <a:spcPct val="150000"/>
              </a:lnSpc>
            </a:pPr>
            <a:r>
              <a:rPr lang="en-US" sz="2000" dirty="0"/>
              <a:t>• Estimates are needed to develop cash flow needs.</a:t>
            </a:r>
          </a:p>
          <a:p>
            <a:pPr>
              <a:lnSpc>
                <a:spcPct val="150000"/>
              </a:lnSpc>
            </a:pPr>
            <a:r>
              <a:rPr lang="en-US" sz="2000" dirty="0"/>
              <a:t>• Estimates are needed to determine how well the project is progressing.</a:t>
            </a:r>
          </a:p>
          <a:p>
            <a:pPr>
              <a:lnSpc>
                <a:spcPct val="150000"/>
              </a:lnSpc>
            </a:pPr>
            <a:r>
              <a:rPr lang="en-US" sz="2000" dirty="0"/>
              <a:t>• Estimates are needed to develop time-phased budgets and establish the project baseline.</a:t>
            </a:r>
          </a:p>
        </p:txBody>
      </p:sp>
    </p:spTree>
    <p:custDataLst>
      <p:tags r:id="rId1"/>
    </p:custDataLst>
    <p:extLst>
      <p:ext uri="{BB962C8B-B14F-4D97-AF65-F5344CB8AC3E}">
        <p14:creationId xmlns:p14="http://schemas.microsoft.com/office/powerpoint/2010/main" val="1167668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8" name="AutoShape 1040">
            <a:extLst>
              <a:ext uri="{FF2B5EF4-FFF2-40B4-BE49-F238E27FC236}">
                <a16:creationId xmlns:a16="http://schemas.microsoft.com/office/drawing/2014/main" id="{D663B0C9-5F9D-47DC-9954-4A994F72F8FB}"/>
              </a:ext>
            </a:extLst>
          </p:cNvPr>
          <p:cNvSpPr>
            <a:spLocks noGrp="1" noChangeArrowheads="1"/>
          </p:cNvSpPr>
          <p:nvPr>
            <p:ph type="title"/>
          </p:nvPr>
        </p:nvSpPr>
        <p:spPr>
          <a:xfrm>
            <a:off x="0" y="0"/>
            <a:ext cx="10856686" cy="1396127"/>
          </a:xfrm>
        </p:spPr>
        <p:txBody>
          <a:bodyPr/>
          <a:lstStyle/>
          <a:p>
            <a:pPr eaLnBrk="1" hangingPunct="1">
              <a:defRPr/>
            </a:pPr>
            <a:r>
              <a:rPr lang="en-US" dirty="0"/>
              <a:t>Understand estimating project times and costs are the foundation for project planning and control</a:t>
            </a:r>
          </a:p>
        </p:txBody>
      </p:sp>
      <p:pic>
        <p:nvPicPr>
          <p:cNvPr id="2" name="Picture 1">
            <a:extLst>
              <a:ext uri="{FF2B5EF4-FFF2-40B4-BE49-F238E27FC236}">
                <a16:creationId xmlns:a16="http://schemas.microsoft.com/office/drawing/2014/main" id="{62FD7FA0-26D8-45BC-A843-D18600FF739F}"/>
              </a:ext>
            </a:extLst>
          </p:cNvPr>
          <p:cNvPicPr>
            <a:picLocks noChangeAspect="1"/>
          </p:cNvPicPr>
          <p:nvPr/>
        </p:nvPicPr>
        <p:blipFill>
          <a:blip r:embed="rId3"/>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C4C619CD-4FC2-4184-8D4F-C8F2A2C39299}"/>
              </a:ext>
            </a:extLst>
          </p:cNvPr>
          <p:cNvSpPr txBox="1"/>
          <p:nvPr/>
        </p:nvSpPr>
        <p:spPr>
          <a:xfrm>
            <a:off x="118823" y="1794190"/>
            <a:ext cx="11506200" cy="5447645"/>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1" i="1" u="sng" dirty="0">
                <a:solidFill>
                  <a:schemeClr val="accent1">
                    <a:lumMod val="50000"/>
                  </a:schemeClr>
                </a:solidFill>
              </a:rPr>
              <a:t>Estimating</a:t>
            </a:r>
            <a:r>
              <a:rPr lang="en-US" sz="2400" dirty="0"/>
              <a:t> is the process of forecasting or approximating the time and cost of completing project deliverables. </a:t>
            </a:r>
          </a:p>
          <a:p>
            <a:pPr>
              <a:lnSpc>
                <a:spcPct val="150000"/>
              </a:lnSpc>
            </a:pPr>
            <a:r>
              <a:rPr lang="en-US" sz="2400" dirty="0"/>
              <a:t>    Estimating processes are frequently classified as:</a:t>
            </a:r>
          </a:p>
          <a:p>
            <a:pPr marL="342900" indent="-342900">
              <a:lnSpc>
                <a:spcPct val="150000"/>
              </a:lnSpc>
              <a:buFont typeface="Wingdings" panose="05000000000000000000" pitchFamily="2" charset="2"/>
              <a:buChar char="§"/>
            </a:pPr>
            <a:r>
              <a:rPr lang="en-US" sz="2400" dirty="0">
                <a:solidFill>
                  <a:schemeClr val="accent6">
                    <a:lumMod val="75000"/>
                  </a:schemeClr>
                </a:solidFill>
              </a:rPr>
              <a:t> </a:t>
            </a:r>
            <a:r>
              <a:rPr lang="en-US" sz="2400" b="1" i="1" u="sng" dirty="0">
                <a:solidFill>
                  <a:schemeClr val="accent6">
                    <a:lumMod val="75000"/>
                  </a:schemeClr>
                </a:solidFill>
              </a:rPr>
              <a:t>Top-down </a:t>
            </a:r>
            <a:r>
              <a:rPr lang="en-US" sz="2400" dirty="0"/>
              <a:t>: Top-down estimates are usually done by senior management. Management will often derive estimates from analogy, group consensus, or mathematical relationships. </a:t>
            </a:r>
          </a:p>
          <a:p>
            <a:pPr marL="342900" indent="-342900">
              <a:lnSpc>
                <a:spcPct val="150000"/>
              </a:lnSpc>
              <a:buFont typeface="Wingdings" panose="05000000000000000000" pitchFamily="2" charset="2"/>
              <a:buChar char="§"/>
            </a:pPr>
            <a:r>
              <a:rPr lang="en-US" sz="2400" b="1" i="1" u="sng" dirty="0">
                <a:solidFill>
                  <a:schemeClr val="accent6">
                    <a:lumMod val="75000"/>
                  </a:schemeClr>
                </a:solidFill>
              </a:rPr>
              <a:t>Bottom-up</a:t>
            </a:r>
            <a:r>
              <a:rPr lang="en-US" sz="2400" dirty="0">
                <a:solidFill>
                  <a:schemeClr val="accent6">
                    <a:lumMod val="75000"/>
                  </a:schemeClr>
                </a:solidFill>
              </a:rPr>
              <a:t>:</a:t>
            </a:r>
            <a:r>
              <a:rPr lang="en-US" sz="2400" dirty="0"/>
              <a:t> Bottom-up estimates are typically performed by the people who are doing the work. Their estimates are based on estimates of elements found in the work breakdown structure.</a:t>
            </a:r>
          </a:p>
          <a:p>
            <a:pPr marL="342900" indent="-342900">
              <a:buFont typeface="Wingdings" panose="05000000000000000000" pitchFamily="2" charset="2"/>
              <a:buChar char="§"/>
            </a:pPr>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A594C1D-A48B-45DA-B0EE-3BC59E19FCEC}"/>
              </a:ext>
            </a:extLst>
          </p:cNvPr>
          <p:cNvPicPr>
            <a:picLocks noChangeAspect="1"/>
          </p:cNvPicPr>
          <p:nvPr/>
        </p:nvPicPr>
        <p:blipFill>
          <a:blip r:embed="rId2"/>
          <a:stretch>
            <a:fillRect/>
          </a:stretch>
        </p:blipFill>
        <p:spPr>
          <a:xfrm>
            <a:off x="11058046" y="0"/>
            <a:ext cx="1133954" cy="1012024"/>
          </a:xfrm>
          <a:prstGeom prst="rect">
            <a:avLst/>
          </a:prstGeom>
        </p:spPr>
      </p:pic>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47431" y="0"/>
            <a:ext cx="9829800" cy="1409644"/>
          </a:xfrm>
        </p:spPr>
        <p:txBody>
          <a:bodyPr/>
          <a:lstStyle/>
          <a:p>
            <a:r>
              <a:rPr lang="en-US" dirty="0"/>
              <a:t>Understand estimating project times and costs are the foundation for project planning and control</a:t>
            </a:r>
          </a:p>
        </p:txBody>
      </p:sp>
      <p:sp>
        <p:nvSpPr>
          <p:cNvPr id="6" name="TextBox 5">
            <a:extLst>
              <a:ext uri="{FF2B5EF4-FFF2-40B4-BE49-F238E27FC236}">
                <a16:creationId xmlns:a16="http://schemas.microsoft.com/office/drawing/2014/main" id="{58486AC0-BF80-4F37-8ECF-FD80D01BF22C}"/>
              </a:ext>
            </a:extLst>
          </p:cNvPr>
          <p:cNvSpPr txBox="1"/>
          <p:nvPr/>
        </p:nvSpPr>
        <p:spPr>
          <a:xfrm>
            <a:off x="47431" y="1603714"/>
            <a:ext cx="11861994" cy="2343655"/>
          </a:xfrm>
          <a:prstGeom prst="rect">
            <a:avLst/>
          </a:prstGeom>
          <a:noFill/>
        </p:spPr>
        <p:txBody>
          <a:bodyPr wrap="square">
            <a:spAutoFit/>
          </a:bodyPr>
          <a:lstStyle/>
          <a:p>
            <a:pPr algn="just">
              <a:lnSpc>
                <a:spcPct val="150000"/>
              </a:lnSpc>
            </a:pPr>
            <a:r>
              <a:rPr lang="en-US" sz="2000" dirty="0"/>
              <a:t>All project stakeholders prefer accurate cost and time estimates, but they also understand the inherent uncertainty in all projects. Inaccurate estimates lead to false expectations and consumer dissatisfaction. Accuracy is improved with greater effort but is it worth the time and cost?—estimating costs money! Project estimating becomes a trade-off, balancing the benefits of better accuracy against the costs for securing increased accuracy</a:t>
            </a:r>
          </a:p>
        </p:txBody>
      </p:sp>
      <p:sp>
        <p:nvSpPr>
          <p:cNvPr id="7" name="TextBox 6">
            <a:extLst>
              <a:ext uri="{FF2B5EF4-FFF2-40B4-BE49-F238E27FC236}">
                <a16:creationId xmlns:a16="http://schemas.microsoft.com/office/drawing/2014/main" id="{4CBA1ABF-0C11-4836-BFB2-03E8050B507F}"/>
              </a:ext>
            </a:extLst>
          </p:cNvPr>
          <p:cNvSpPr txBox="1"/>
          <p:nvPr/>
        </p:nvSpPr>
        <p:spPr>
          <a:xfrm>
            <a:off x="47432" y="4141439"/>
            <a:ext cx="12144568" cy="2805320"/>
          </a:xfrm>
          <a:prstGeom prst="rect">
            <a:avLst/>
          </a:prstGeom>
          <a:noFill/>
        </p:spPr>
        <p:txBody>
          <a:bodyPr wrap="square">
            <a:spAutoFit/>
          </a:bodyPr>
          <a:lstStyle/>
          <a:p>
            <a:pPr algn="just">
              <a:lnSpc>
                <a:spcPct val="150000"/>
              </a:lnSpc>
            </a:pPr>
            <a:r>
              <a:rPr lang="en-US" sz="2000" dirty="0"/>
              <a:t>Cost, time, and budget estimates are the lifeline for control; they serve as the standard for comparison of actual and plan throughout the life of the project. </a:t>
            </a:r>
            <a:r>
              <a:rPr lang="en-US" sz="2000" b="1" dirty="0"/>
              <a:t>Project status reports</a:t>
            </a:r>
            <a:r>
              <a:rPr lang="en-US" sz="2000" dirty="0"/>
              <a:t> depend on reliable estimates as the major input for measuring variances and taking corrective action. Ideally, the project manager, and in most cases the project owner, would prefer to have a database of detailed schedule and cost estimates for every work package in the project. Regrettably, such detailed data gathering is not always possible or practical and other methods are used to develop project estimates.</a:t>
            </a:r>
          </a:p>
        </p:txBody>
      </p:sp>
    </p:spTree>
    <p:extLst>
      <p:ext uri="{BB962C8B-B14F-4D97-AF65-F5344CB8AC3E}">
        <p14:creationId xmlns:p14="http://schemas.microsoft.com/office/powerpoint/2010/main" val="258175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A594C1D-A48B-45DA-B0EE-3BC59E19FCEC}"/>
              </a:ext>
            </a:extLst>
          </p:cNvPr>
          <p:cNvPicPr>
            <a:picLocks noChangeAspect="1"/>
          </p:cNvPicPr>
          <p:nvPr/>
        </p:nvPicPr>
        <p:blipFill>
          <a:blip r:embed="rId2"/>
          <a:stretch>
            <a:fillRect/>
          </a:stretch>
        </p:blipFill>
        <p:spPr>
          <a:xfrm>
            <a:off x="11058046" y="0"/>
            <a:ext cx="1133954" cy="1012024"/>
          </a:xfrm>
          <a:prstGeom prst="rect">
            <a:avLst/>
          </a:prstGeom>
        </p:spPr>
      </p:pic>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114300" y="80363"/>
            <a:ext cx="9829800" cy="1396127"/>
          </a:xfrm>
        </p:spPr>
        <p:txBody>
          <a:bodyPr/>
          <a:lstStyle/>
          <a:p>
            <a:r>
              <a:rPr lang="en-US" sz="3200" b="1" i="0" dirty="0">
                <a:solidFill>
                  <a:schemeClr val="accent3"/>
                </a:solidFill>
                <a:effectLst/>
                <a:cs typeface="Times New Roman" panose="02020603050405020304" pitchFamily="18" charset="0"/>
              </a:rPr>
              <a:t>What Is a Work Package in Project Management?</a:t>
            </a:r>
            <a:br>
              <a:rPr lang="en-US" sz="3200" b="1" i="0" dirty="0">
                <a:solidFill>
                  <a:schemeClr val="accent3"/>
                </a:solidFill>
                <a:effectLst/>
                <a:cs typeface="Times New Roman" panose="02020603050405020304" pitchFamily="18" charset="0"/>
              </a:rPr>
            </a:br>
            <a:endParaRPr lang="en-US" b="1" dirty="0">
              <a:solidFill>
                <a:schemeClr val="accent3"/>
              </a:solidFill>
            </a:endParaRPr>
          </a:p>
        </p:txBody>
      </p:sp>
      <p:sp>
        <p:nvSpPr>
          <p:cNvPr id="7" name="TextBox 6">
            <a:extLst>
              <a:ext uri="{FF2B5EF4-FFF2-40B4-BE49-F238E27FC236}">
                <a16:creationId xmlns:a16="http://schemas.microsoft.com/office/drawing/2014/main" id="{4CBA1ABF-0C11-4836-BFB2-03E8050B507F}"/>
              </a:ext>
            </a:extLst>
          </p:cNvPr>
          <p:cNvSpPr txBox="1"/>
          <p:nvPr/>
        </p:nvSpPr>
        <p:spPr>
          <a:xfrm>
            <a:off x="226675" y="1689205"/>
            <a:ext cx="11965325" cy="2708434"/>
          </a:xfrm>
          <a:prstGeom prst="rect">
            <a:avLst/>
          </a:prstGeom>
          <a:noFill/>
        </p:spPr>
        <p:txBody>
          <a:bodyPr wrap="square">
            <a:spAutoFit/>
          </a:bodyPr>
          <a:lstStyle/>
          <a:p>
            <a:pPr algn="just">
              <a:lnSpc>
                <a:spcPct val="150000"/>
              </a:lnSpc>
            </a:pPr>
            <a:r>
              <a:rPr lang="en-US" sz="2000" b="0" i="0" dirty="0">
                <a:solidFill>
                  <a:schemeClr val="tx1">
                    <a:lumMod val="95000"/>
                    <a:lumOff val="5000"/>
                  </a:schemeClr>
                </a:solidFill>
                <a:effectLst/>
                <a:cs typeface="Times New Roman" panose="02020603050405020304" pitchFamily="18" charset="0"/>
              </a:rPr>
              <a:t>A work package is a group of related tasks within a project. Because they look like projects themselves, they are often thought of as sub-projects within a larger project. Work packages are the smallest unit of work that a project can be broken down into when creating your </a:t>
            </a:r>
            <a:r>
              <a:rPr lang="en-US" sz="2000" b="0" i="0" u="none" strike="noStrike" dirty="0">
                <a:solidFill>
                  <a:schemeClr val="tx1">
                    <a:lumMod val="95000"/>
                    <a:lumOff val="5000"/>
                  </a:schemeClr>
                </a:solidFill>
                <a:effectLst/>
                <a:cs typeface="Times New Roman" panose="02020603050405020304" pitchFamily="18" charset="0"/>
                <a:hlinkClick r:id="rId3">
                  <a:extLst>
                    <a:ext uri="{A12FA001-AC4F-418D-AE19-62706E023703}">
                      <ahyp:hlinkClr xmlns:ahyp="http://schemas.microsoft.com/office/drawing/2018/hyperlinkcolor" val="tx"/>
                    </a:ext>
                  </a:extLst>
                </a:hlinkClick>
              </a:rPr>
              <a:t>Work Breakdown Structure (WBS)</a:t>
            </a:r>
            <a:r>
              <a:rPr lang="en-US" sz="2000" b="0" i="0" dirty="0">
                <a:solidFill>
                  <a:schemeClr val="tx1">
                    <a:lumMod val="95000"/>
                    <a:lumOff val="5000"/>
                  </a:schemeClr>
                </a:solidFill>
                <a:effectLst/>
                <a:cs typeface="Times New Roman" panose="02020603050405020304" pitchFamily="18" charset="0"/>
              </a:rPr>
              <a:t>. Tasks are typically grouped into work packages based on geographical area, engineering discipline, technology, or the time needed to accomplish them.</a:t>
            </a:r>
          </a:p>
          <a:p>
            <a:endParaRPr lang="en-US" sz="2000" dirty="0"/>
          </a:p>
        </p:txBody>
      </p:sp>
      <p:pic>
        <p:nvPicPr>
          <p:cNvPr id="3" name="Picture 2">
            <a:extLst>
              <a:ext uri="{FF2B5EF4-FFF2-40B4-BE49-F238E27FC236}">
                <a16:creationId xmlns:a16="http://schemas.microsoft.com/office/drawing/2014/main" id="{56FC9463-A8D6-4886-83AE-1C55B856091D}"/>
              </a:ext>
            </a:extLst>
          </p:cNvPr>
          <p:cNvPicPr>
            <a:picLocks noChangeAspect="1"/>
          </p:cNvPicPr>
          <p:nvPr/>
        </p:nvPicPr>
        <p:blipFill>
          <a:blip r:embed="rId4"/>
          <a:stretch>
            <a:fillRect/>
          </a:stretch>
        </p:blipFill>
        <p:spPr>
          <a:xfrm>
            <a:off x="0" y="4228149"/>
            <a:ext cx="12192000" cy="2708434"/>
          </a:xfrm>
          <a:prstGeom prst="rect">
            <a:avLst/>
          </a:prstGeom>
        </p:spPr>
      </p:pic>
    </p:spTree>
    <p:extLst>
      <p:ext uri="{BB962C8B-B14F-4D97-AF65-F5344CB8AC3E}">
        <p14:creationId xmlns:p14="http://schemas.microsoft.com/office/powerpoint/2010/main" val="3588384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59940" y="303529"/>
            <a:ext cx="8154670" cy="825500"/>
            <a:chOff x="535940" y="303529"/>
            <a:chExt cx="8154670" cy="825500"/>
          </a:xfrm>
        </p:grpSpPr>
        <p:sp>
          <p:nvSpPr>
            <p:cNvPr id="3" name="object 3"/>
            <p:cNvSpPr/>
            <p:nvPr/>
          </p:nvSpPr>
          <p:spPr>
            <a:xfrm>
              <a:off x="612140" y="379729"/>
              <a:ext cx="8073390" cy="744220"/>
            </a:xfrm>
            <a:custGeom>
              <a:avLst/>
              <a:gdLst/>
              <a:ahLst/>
              <a:cxnLst/>
              <a:rect l="l" t="t" r="r" b="b"/>
              <a:pathLst>
                <a:path w="8073390" h="744219">
                  <a:moveTo>
                    <a:pt x="8073389" y="0"/>
                  </a:moveTo>
                  <a:lnTo>
                    <a:pt x="0" y="0"/>
                  </a:lnTo>
                  <a:lnTo>
                    <a:pt x="0" y="744220"/>
                  </a:lnTo>
                  <a:lnTo>
                    <a:pt x="8073389" y="744220"/>
                  </a:lnTo>
                  <a:lnTo>
                    <a:pt x="8073389" y="0"/>
                  </a:lnTo>
                  <a:close/>
                </a:path>
              </a:pathLst>
            </a:custGeom>
            <a:solidFill>
              <a:srgbClr val="7F7F7F">
                <a:alpha val="50000"/>
              </a:srgbClr>
            </a:solidFill>
          </p:spPr>
          <p:txBody>
            <a:bodyPr wrap="square" lIns="0" tIns="0" rIns="0" bIns="0" rtlCol="0"/>
            <a:lstStyle/>
            <a:p>
              <a:endParaRPr/>
            </a:p>
          </p:txBody>
        </p:sp>
        <p:sp>
          <p:nvSpPr>
            <p:cNvPr id="4" name="object 4"/>
            <p:cNvSpPr/>
            <p:nvPr/>
          </p:nvSpPr>
          <p:spPr>
            <a:xfrm>
              <a:off x="612140" y="379729"/>
              <a:ext cx="8073390" cy="744220"/>
            </a:xfrm>
            <a:custGeom>
              <a:avLst/>
              <a:gdLst/>
              <a:ahLst/>
              <a:cxnLst/>
              <a:rect l="l" t="t" r="r" b="b"/>
              <a:pathLst>
                <a:path w="8073390" h="744219">
                  <a:moveTo>
                    <a:pt x="4036060" y="744220"/>
                  </a:moveTo>
                  <a:lnTo>
                    <a:pt x="0" y="744220"/>
                  </a:lnTo>
                  <a:lnTo>
                    <a:pt x="0" y="0"/>
                  </a:lnTo>
                  <a:lnTo>
                    <a:pt x="8073389" y="0"/>
                  </a:lnTo>
                  <a:lnTo>
                    <a:pt x="8073389" y="744220"/>
                  </a:lnTo>
                  <a:lnTo>
                    <a:pt x="4036060" y="744220"/>
                  </a:lnTo>
                  <a:close/>
                </a:path>
              </a:pathLst>
            </a:custGeom>
            <a:ln w="9344">
              <a:solidFill>
                <a:srgbClr val="7F7F7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8397102" y="836852"/>
              <a:ext cx="212228" cy="212167"/>
            </a:xfrm>
            <a:prstGeom prst="rect">
              <a:avLst/>
            </a:prstGeom>
          </p:spPr>
        </p:pic>
        <p:sp>
          <p:nvSpPr>
            <p:cNvPr id="6" name="object 6"/>
            <p:cNvSpPr/>
            <p:nvPr/>
          </p:nvSpPr>
          <p:spPr>
            <a:xfrm>
              <a:off x="8344045" y="783659"/>
              <a:ext cx="265430" cy="265430"/>
            </a:xfrm>
            <a:custGeom>
              <a:avLst/>
              <a:gdLst/>
              <a:ahLst/>
              <a:cxnLst/>
              <a:rect l="l" t="t" r="r" b="b"/>
              <a:pathLst>
                <a:path w="265429" h="265430">
                  <a:moveTo>
                    <a:pt x="265284" y="0"/>
                  </a:moveTo>
                  <a:lnTo>
                    <a:pt x="0" y="265360"/>
                  </a:lnTo>
                  <a:lnTo>
                    <a:pt x="53055" y="265360"/>
                  </a:lnTo>
                  <a:lnTo>
                    <a:pt x="265284" y="53193"/>
                  </a:lnTo>
                  <a:lnTo>
                    <a:pt x="265284" y="0"/>
                  </a:lnTo>
                  <a:close/>
                </a:path>
              </a:pathLst>
            </a:custGeom>
            <a:solidFill>
              <a:srgbClr val="316395"/>
            </a:solidFill>
          </p:spPr>
          <p:txBody>
            <a:bodyPr wrap="square" lIns="0" tIns="0" rIns="0" bIns="0" rtlCol="0"/>
            <a:lstStyle/>
            <a:p>
              <a:endParaRPr/>
            </a:p>
          </p:txBody>
        </p:sp>
        <p:sp>
          <p:nvSpPr>
            <p:cNvPr id="7" name="object 7"/>
            <p:cNvSpPr/>
            <p:nvPr/>
          </p:nvSpPr>
          <p:spPr>
            <a:xfrm>
              <a:off x="8291830" y="731520"/>
              <a:ext cx="317500" cy="317500"/>
            </a:xfrm>
            <a:custGeom>
              <a:avLst/>
              <a:gdLst/>
              <a:ahLst/>
              <a:cxnLst/>
              <a:rect l="l" t="t" r="r" b="b"/>
              <a:pathLst>
                <a:path w="317500" h="317500">
                  <a:moveTo>
                    <a:pt x="317500" y="0"/>
                  </a:moveTo>
                  <a:lnTo>
                    <a:pt x="0" y="317500"/>
                  </a:lnTo>
                  <a:lnTo>
                    <a:pt x="52215" y="317500"/>
                  </a:lnTo>
                  <a:lnTo>
                    <a:pt x="317500" y="52139"/>
                  </a:lnTo>
                  <a:lnTo>
                    <a:pt x="317500" y="0"/>
                  </a:lnTo>
                  <a:close/>
                </a:path>
              </a:pathLst>
            </a:custGeom>
            <a:solidFill>
              <a:srgbClr val="316294"/>
            </a:solidFill>
          </p:spPr>
          <p:txBody>
            <a:bodyPr wrap="square" lIns="0" tIns="0" rIns="0" bIns="0" rtlCol="0"/>
            <a:lstStyle/>
            <a:p>
              <a:endParaRPr/>
            </a:p>
          </p:txBody>
        </p:sp>
        <p:sp>
          <p:nvSpPr>
            <p:cNvPr id="8" name="object 8"/>
            <p:cNvSpPr/>
            <p:nvPr/>
          </p:nvSpPr>
          <p:spPr>
            <a:xfrm>
              <a:off x="8238490" y="678179"/>
              <a:ext cx="370840" cy="370840"/>
            </a:xfrm>
            <a:custGeom>
              <a:avLst/>
              <a:gdLst/>
              <a:ahLst/>
              <a:cxnLst/>
              <a:rect l="l" t="t" r="r" b="b"/>
              <a:pathLst>
                <a:path w="370840" h="370840">
                  <a:moveTo>
                    <a:pt x="370840" y="0"/>
                  </a:moveTo>
                  <a:lnTo>
                    <a:pt x="0" y="370840"/>
                  </a:lnTo>
                  <a:lnTo>
                    <a:pt x="53339" y="370840"/>
                  </a:lnTo>
                  <a:lnTo>
                    <a:pt x="370840" y="53339"/>
                  </a:lnTo>
                  <a:lnTo>
                    <a:pt x="370840" y="0"/>
                  </a:lnTo>
                  <a:close/>
                </a:path>
              </a:pathLst>
            </a:custGeom>
            <a:solidFill>
              <a:srgbClr val="316293"/>
            </a:solidFill>
          </p:spPr>
          <p:txBody>
            <a:bodyPr wrap="square" lIns="0" tIns="0" rIns="0" bIns="0" rtlCol="0"/>
            <a:lstStyle/>
            <a:p>
              <a:endParaRPr/>
            </a:p>
          </p:txBody>
        </p:sp>
        <p:sp>
          <p:nvSpPr>
            <p:cNvPr id="9" name="object 9"/>
            <p:cNvSpPr/>
            <p:nvPr/>
          </p:nvSpPr>
          <p:spPr>
            <a:xfrm>
              <a:off x="8185149" y="624839"/>
              <a:ext cx="424180" cy="424180"/>
            </a:xfrm>
            <a:custGeom>
              <a:avLst/>
              <a:gdLst/>
              <a:ahLst/>
              <a:cxnLst/>
              <a:rect l="l" t="t" r="r" b="b"/>
              <a:pathLst>
                <a:path w="424179" h="424180">
                  <a:moveTo>
                    <a:pt x="424180" y="0"/>
                  </a:moveTo>
                  <a:lnTo>
                    <a:pt x="0" y="424180"/>
                  </a:lnTo>
                  <a:lnTo>
                    <a:pt x="53340" y="424180"/>
                  </a:lnTo>
                  <a:lnTo>
                    <a:pt x="424180" y="53340"/>
                  </a:lnTo>
                  <a:lnTo>
                    <a:pt x="424180" y="0"/>
                  </a:lnTo>
                  <a:close/>
                </a:path>
              </a:pathLst>
            </a:custGeom>
            <a:solidFill>
              <a:srgbClr val="306192"/>
            </a:solidFill>
          </p:spPr>
          <p:txBody>
            <a:bodyPr wrap="square" lIns="0" tIns="0" rIns="0" bIns="0" rtlCol="0"/>
            <a:lstStyle/>
            <a:p>
              <a:endParaRPr/>
            </a:p>
          </p:txBody>
        </p:sp>
        <p:sp>
          <p:nvSpPr>
            <p:cNvPr id="10" name="object 10"/>
            <p:cNvSpPr/>
            <p:nvPr/>
          </p:nvSpPr>
          <p:spPr>
            <a:xfrm>
              <a:off x="8133256" y="572809"/>
              <a:ext cx="476250" cy="476250"/>
            </a:xfrm>
            <a:custGeom>
              <a:avLst/>
              <a:gdLst/>
              <a:ahLst/>
              <a:cxnLst/>
              <a:rect l="l" t="t" r="r" b="b"/>
              <a:pathLst>
                <a:path w="476250" h="476250">
                  <a:moveTo>
                    <a:pt x="476073" y="0"/>
                  </a:moveTo>
                  <a:lnTo>
                    <a:pt x="0" y="476210"/>
                  </a:lnTo>
                  <a:lnTo>
                    <a:pt x="51893" y="476210"/>
                  </a:lnTo>
                  <a:lnTo>
                    <a:pt x="476073" y="52030"/>
                  </a:lnTo>
                  <a:lnTo>
                    <a:pt x="476073" y="0"/>
                  </a:lnTo>
                  <a:close/>
                </a:path>
              </a:pathLst>
            </a:custGeom>
            <a:solidFill>
              <a:srgbClr val="306091"/>
            </a:solidFill>
          </p:spPr>
          <p:txBody>
            <a:bodyPr wrap="square" lIns="0" tIns="0" rIns="0" bIns="0" rtlCol="0"/>
            <a:lstStyle/>
            <a:p>
              <a:endParaRPr/>
            </a:p>
          </p:txBody>
        </p:sp>
        <p:sp>
          <p:nvSpPr>
            <p:cNvPr id="11" name="object 11"/>
            <p:cNvSpPr/>
            <p:nvPr/>
          </p:nvSpPr>
          <p:spPr>
            <a:xfrm>
              <a:off x="8079923" y="519461"/>
              <a:ext cx="529590" cy="529590"/>
            </a:xfrm>
            <a:custGeom>
              <a:avLst/>
              <a:gdLst/>
              <a:ahLst/>
              <a:cxnLst/>
              <a:rect l="l" t="t" r="r" b="b"/>
              <a:pathLst>
                <a:path w="529590" h="529590">
                  <a:moveTo>
                    <a:pt x="529406" y="0"/>
                  </a:moveTo>
                  <a:lnTo>
                    <a:pt x="0" y="529558"/>
                  </a:lnTo>
                  <a:lnTo>
                    <a:pt x="53332" y="529558"/>
                  </a:lnTo>
                  <a:lnTo>
                    <a:pt x="529406" y="53347"/>
                  </a:lnTo>
                  <a:lnTo>
                    <a:pt x="529406" y="0"/>
                  </a:lnTo>
                  <a:close/>
                </a:path>
              </a:pathLst>
            </a:custGeom>
            <a:solidFill>
              <a:srgbClr val="306090"/>
            </a:solidFill>
          </p:spPr>
          <p:txBody>
            <a:bodyPr wrap="square" lIns="0" tIns="0" rIns="0" bIns="0" rtlCol="0"/>
            <a:lstStyle/>
            <a:p>
              <a:endParaRPr/>
            </a:p>
          </p:txBody>
        </p:sp>
        <p:sp>
          <p:nvSpPr>
            <p:cNvPr id="12" name="object 12"/>
            <p:cNvSpPr/>
            <p:nvPr/>
          </p:nvSpPr>
          <p:spPr>
            <a:xfrm>
              <a:off x="8027670" y="467359"/>
              <a:ext cx="581660" cy="581660"/>
            </a:xfrm>
            <a:custGeom>
              <a:avLst/>
              <a:gdLst/>
              <a:ahLst/>
              <a:cxnLst/>
              <a:rect l="l" t="t" r="r" b="b"/>
              <a:pathLst>
                <a:path w="581659" h="581660">
                  <a:moveTo>
                    <a:pt x="581660" y="0"/>
                  </a:moveTo>
                  <a:lnTo>
                    <a:pt x="0" y="581660"/>
                  </a:lnTo>
                  <a:lnTo>
                    <a:pt x="52253" y="581660"/>
                  </a:lnTo>
                  <a:lnTo>
                    <a:pt x="581660" y="52101"/>
                  </a:lnTo>
                  <a:lnTo>
                    <a:pt x="581660" y="0"/>
                  </a:lnTo>
                  <a:close/>
                </a:path>
              </a:pathLst>
            </a:custGeom>
            <a:solidFill>
              <a:srgbClr val="2F5F8F"/>
            </a:solidFill>
          </p:spPr>
          <p:txBody>
            <a:bodyPr wrap="square" lIns="0" tIns="0" rIns="0" bIns="0" rtlCol="0"/>
            <a:lstStyle/>
            <a:p>
              <a:endParaRPr/>
            </a:p>
          </p:txBody>
        </p:sp>
        <p:sp>
          <p:nvSpPr>
            <p:cNvPr id="13" name="object 13"/>
            <p:cNvSpPr/>
            <p:nvPr/>
          </p:nvSpPr>
          <p:spPr>
            <a:xfrm>
              <a:off x="7974330" y="414019"/>
              <a:ext cx="635000" cy="635000"/>
            </a:xfrm>
            <a:custGeom>
              <a:avLst/>
              <a:gdLst/>
              <a:ahLst/>
              <a:cxnLst/>
              <a:rect l="l" t="t" r="r" b="b"/>
              <a:pathLst>
                <a:path w="635000" h="635000">
                  <a:moveTo>
                    <a:pt x="635000" y="0"/>
                  </a:moveTo>
                  <a:lnTo>
                    <a:pt x="0" y="635000"/>
                  </a:lnTo>
                  <a:lnTo>
                    <a:pt x="53340" y="635000"/>
                  </a:lnTo>
                  <a:lnTo>
                    <a:pt x="635000" y="53340"/>
                  </a:lnTo>
                  <a:lnTo>
                    <a:pt x="635000" y="0"/>
                  </a:lnTo>
                  <a:close/>
                </a:path>
              </a:pathLst>
            </a:custGeom>
            <a:solidFill>
              <a:srgbClr val="2F5E8E"/>
            </a:solidFill>
          </p:spPr>
          <p:txBody>
            <a:bodyPr wrap="square" lIns="0" tIns="0" rIns="0" bIns="0" rtlCol="0"/>
            <a:lstStyle/>
            <a:p>
              <a:endParaRPr/>
            </a:p>
          </p:txBody>
        </p:sp>
        <p:sp>
          <p:nvSpPr>
            <p:cNvPr id="14" name="object 14"/>
            <p:cNvSpPr/>
            <p:nvPr/>
          </p:nvSpPr>
          <p:spPr>
            <a:xfrm>
              <a:off x="7922053" y="361941"/>
              <a:ext cx="687705" cy="687705"/>
            </a:xfrm>
            <a:custGeom>
              <a:avLst/>
              <a:gdLst/>
              <a:ahLst/>
              <a:cxnLst/>
              <a:rect l="l" t="t" r="r" b="b"/>
              <a:pathLst>
                <a:path w="687704" h="687705">
                  <a:moveTo>
                    <a:pt x="687276" y="0"/>
                  </a:moveTo>
                  <a:lnTo>
                    <a:pt x="0" y="687078"/>
                  </a:lnTo>
                  <a:lnTo>
                    <a:pt x="52276" y="687078"/>
                  </a:lnTo>
                  <a:lnTo>
                    <a:pt x="687276" y="52078"/>
                  </a:lnTo>
                  <a:lnTo>
                    <a:pt x="687276" y="0"/>
                  </a:lnTo>
                  <a:close/>
                </a:path>
              </a:pathLst>
            </a:custGeom>
            <a:solidFill>
              <a:srgbClr val="2F5E8D"/>
            </a:solidFill>
          </p:spPr>
          <p:txBody>
            <a:bodyPr wrap="square" lIns="0" tIns="0" rIns="0" bIns="0" rtlCol="0"/>
            <a:lstStyle/>
            <a:p>
              <a:endParaRPr/>
            </a:p>
          </p:txBody>
        </p:sp>
        <p:sp>
          <p:nvSpPr>
            <p:cNvPr id="15" name="object 15"/>
            <p:cNvSpPr/>
            <p:nvPr/>
          </p:nvSpPr>
          <p:spPr>
            <a:xfrm>
              <a:off x="7869134" y="308611"/>
              <a:ext cx="740410" cy="740410"/>
            </a:xfrm>
            <a:custGeom>
              <a:avLst/>
              <a:gdLst/>
              <a:ahLst/>
              <a:cxnLst/>
              <a:rect l="l" t="t" r="r" b="b"/>
              <a:pathLst>
                <a:path w="740409" h="740410">
                  <a:moveTo>
                    <a:pt x="740195" y="0"/>
                  </a:moveTo>
                  <a:lnTo>
                    <a:pt x="0" y="740408"/>
                  </a:lnTo>
                  <a:lnTo>
                    <a:pt x="52919" y="740408"/>
                  </a:lnTo>
                  <a:lnTo>
                    <a:pt x="740195" y="53330"/>
                  </a:lnTo>
                  <a:lnTo>
                    <a:pt x="740195" y="0"/>
                  </a:lnTo>
                  <a:close/>
                </a:path>
              </a:pathLst>
            </a:custGeom>
            <a:solidFill>
              <a:srgbClr val="2E5D8C"/>
            </a:solidFill>
          </p:spPr>
          <p:txBody>
            <a:bodyPr wrap="square" lIns="0" tIns="0" rIns="0" bIns="0" rtlCol="0"/>
            <a:lstStyle/>
            <a:p>
              <a:endParaRPr/>
            </a:p>
          </p:txBody>
        </p:sp>
        <p:sp>
          <p:nvSpPr>
            <p:cNvPr id="16" name="object 16"/>
            <p:cNvSpPr/>
            <p:nvPr/>
          </p:nvSpPr>
          <p:spPr>
            <a:xfrm>
              <a:off x="7815801" y="303529"/>
              <a:ext cx="793750" cy="745490"/>
            </a:xfrm>
            <a:custGeom>
              <a:avLst/>
              <a:gdLst/>
              <a:ahLst/>
              <a:cxnLst/>
              <a:rect l="l" t="t" r="r" b="b"/>
              <a:pathLst>
                <a:path w="793750" h="745490">
                  <a:moveTo>
                    <a:pt x="793528" y="0"/>
                  </a:moveTo>
                  <a:lnTo>
                    <a:pt x="745275" y="0"/>
                  </a:lnTo>
                  <a:lnTo>
                    <a:pt x="0" y="745489"/>
                  </a:lnTo>
                  <a:lnTo>
                    <a:pt x="53332" y="745489"/>
                  </a:lnTo>
                  <a:lnTo>
                    <a:pt x="793528" y="5081"/>
                  </a:lnTo>
                  <a:lnTo>
                    <a:pt x="793528" y="0"/>
                  </a:lnTo>
                  <a:close/>
                </a:path>
              </a:pathLst>
            </a:custGeom>
            <a:solidFill>
              <a:srgbClr val="2E5C8B"/>
            </a:solidFill>
          </p:spPr>
          <p:txBody>
            <a:bodyPr wrap="square" lIns="0" tIns="0" rIns="0" bIns="0" rtlCol="0"/>
            <a:lstStyle/>
            <a:p>
              <a:endParaRPr/>
            </a:p>
          </p:txBody>
        </p:sp>
        <p:sp>
          <p:nvSpPr>
            <p:cNvPr id="17" name="object 17"/>
            <p:cNvSpPr/>
            <p:nvPr/>
          </p:nvSpPr>
          <p:spPr>
            <a:xfrm>
              <a:off x="7763509" y="303529"/>
              <a:ext cx="798195" cy="745490"/>
            </a:xfrm>
            <a:custGeom>
              <a:avLst/>
              <a:gdLst/>
              <a:ahLst/>
              <a:cxnLst/>
              <a:rect l="l" t="t" r="r" b="b"/>
              <a:pathLst>
                <a:path w="798195" h="745490">
                  <a:moveTo>
                    <a:pt x="797567" y="0"/>
                  </a:moveTo>
                  <a:lnTo>
                    <a:pt x="745490" y="0"/>
                  </a:lnTo>
                  <a:lnTo>
                    <a:pt x="0" y="745490"/>
                  </a:lnTo>
                  <a:lnTo>
                    <a:pt x="52291" y="745490"/>
                  </a:lnTo>
                  <a:lnTo>
                    <a:pt x="797567" y="0"/>
                  </a:lnTo>
                  <a:close/>
                </a:path>
              </a:pathLst>
            </a:custGeom>
            <a:solidFill>
              <a:srgbClr val="2E5C8A"/>
            </a:solidFill>
          </p:spPr>
          <p:txBody>
            <a:bodyPr wrap="square" lIns="0" tIns="0" rIns="0" bIns="0" rtlCol="0"/>
            <a:lstStyle/>
            <a:p>
              <a:endParaRPr/>
            </a:p>
          </p:txBody>
        </p:sp>
        <p:sp>
          <p:nvSpPr>
            <p:cNvPr id="18" name="object 18"/>
            <p:cNvSpPr/>
            <p:nvPr/>
          </p:nvSpPr>
          <p:spPr>
            <a:xfrm>
              <a:off x="7711202" y="303529"/>
              <a:ext cx="798195" cy="745490"/>
            </a:xfrm>
            <a:custGeom>
              <a:avLst/>
              <a:gdLst/>
              <a:ahLst/>
              <a:cxnLst/>
              <a:rect l="l" t="t" r="r" b="b"/>
              <a:pathLst>
                <a:path w="798195" h="745490">
                  <a:moveTo>
                    <a:pt x="797796" y="0"/>
                  </a:moveTo>
                  <a:lnTo>
                    <a:pt x="745704" y="0"/>
                  </a:lnTo>
                  <a:lnTo>
                    <a:pt x="0" y="745490"/>
                  </a:lnTo>
                  <a:lnTo>
                    <a:pt x="52306" y="745490"/>
                  </a:lnTo>
                  <a:lnTo>
                    <a:pt x="797796" y="0"/>
                  </a:lnTo>
                  <a:close/>
                </a:path>
              </a:pathLst>
            </a:custGeom>
            <a:solidFill>
              <a:srgbClr val="2D5B89"/>
            </a:solidFill>
          </p:spPr>
          <p:txBody>
            <a:bodyPr wrap="square" lIns="0" tIns="0" rIns="0" bIns="0" rtlCol="0"/>
            <a:lstStyle/>
            <a:p>
              <a:endParaRPr/>
            </a:p>
          </p:txBody>
        </p:sp>
        <p:sp>
          <p:nvSpPr>
            <p:cNvPr id="19" name="object 19"/>
            <p:cNvSpPr/>
            <p:nvPr/>
          </p:nvSpPr>
          <p:spPr>
            <a:xfrm>
              <a:off x="7657855" y="303529"/>
              <a:ext cx="799465" cy="745490"/>
            </a:xfrm>
            <a:custGeom>
              <a:avLst/>
              <a:gdLst/>
              <a:ahLst/>
              <a:cxnLst/>
              <a:rect l="l" t="t" r="r" b="b"/>
              <a:pathLst>
                <a:path w="799465" h="745490">
                  <a:moveTo>
                    <a:pt x="799052" y="0"/>
                  </a:moveTo>
                  <a:lnTo>
                    <a:pt x="745704" y="0"/>
                  </a:lnTo>
                  <a:lnTo>
                    <a:pt x="0" y="745490"/>
                  </a:lnTo>
                  <a:lnTo>
                    <a:pt x="53347" y="745490"/>
                  </a:lnTo>
                  <a:lnTo>
                    <a:pt x="799052" y="0"/>
                  </a:lnTo>
                  <a:close/>
                </a:path>
              </a:pathLst>
            </a:custGeom>
            <a:solidFill>
              <a:srgbClr val="2D5A88"/>
            </a:solidFill>
          </p:spPr>
          <p:txBody>
            <a:bodyPr wrap="square" lIns="0" tIns="0" rIns="0" bIns="0" rtlCol="0"/>
            <a:lstStyle/>
            <a:p>
              <a:endParaRPr/>
            </a:p>
          </p:txBody>
        </p:sp>
        <p:sp>
          <p:nvSpPr>
            <p:cNvPr id="20" name="object 20"/>
            <p:cNvSpPr/>
            <p:nvPr/>
          </p:nvSpPr>
          <p:spPr>
            <a:xfrm>
              <a:off x="7605012" y="303529"/>
              <a:ext cx="798830" cy="745490"/>
            </a:xfrm>
            <a:custGeom>
              <a:avLst/>
              <a:gdLst/>
              <a:ahLst/>
              <a:cxnLst/>
              <a:rect l="l" t="t" r="r" b="b"/>
              <a:pathLst>
                <a:path w="798829" h="745490">
                  <a:moveTo>
                    <a:pt x="798547" y="0"/>
                  </a:moveTo>
                  <a:lnTo>
                    <a:pt x="745275" y="0"/>
                  </a:lnTo>
                  <a:lnTo>
                    <a:pt x="0" y="745490"/>
                  </a:lnTo>
                  <a:lnTo>
                    <a:pt x="52843" y="745490"/>
                  </a:lnTo>
                  <a:lnTo>
                    <a:pt x="798547" y="0"/>
                  </a:lnTo>
                  <a:close/>
                </a:path>
              </a:pathLst>
            </a:custGeom>
            <a:solidFill>
              <a:srgbClr val="2D5A87"/>
            </a:solidFill>
          </p:spPr>
          <p:txBody>
            <a:bodyPr wrap="square" lIns="0" tIns="0" rIns="0" bIns="0" rtlCol="0"/>
            <a:lstStyle/>
            <a:p>
              <a:endParaRPr/>
            </a:p>
          </p:txBody>
        </p:sp>
        <p:sp>
          <p:nvSpPr>
            <p:cNvPr id="21" name="object 21"/>
            <p:cNvSpPr/>
            <p:nvPr/>
          </p:nvSpPr>
          <p:spPr>
            <a:xfrm>
              <a:off x="7551679"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C5986"/>
            </a:solidFill>
          </p:spPr>
          <p:txBody>
            <a:bodyPr wrap="square" lIns="0" tIns="0" rIns="0" bIns="0" rtlCol="0"/>
            <a:lstStyle/>
            <a:p>
              <a:endParaRPr/>
            </a:p>
          </p:txBody>
        </p:sp>
        <p:sp>
          <p:nvSpPr>
            <p:cNvPr id="22" name="object 22"/>
            <p:cNvSpPr/>
            <p:nvPr/>
          </p:nvSpPr>
          <p:spPr>
            <a:xfrm>
              <a:off x="7499349" y="303529"/>
              <a:ext cx="798195" cy="745490"/>
            </a:xfrm>
            <a:custGeom>
              <a:avLst/>
              <a:gdLst/>
              <a:ahLst/>
              <a:cxnLst/>
              <a:rect l="l" t="t" r="r" b="b"/>
              <a:pathLst>
                <a:path w="798195" h="745490">
                  <a:moveTo>
                    <a:pt x="797605" y="0"/>
                  </a:moveTo>
                  <a:lnTo>
                    <a:pt x="745490" y="0"/>
                  </a:lnTo>
                  <a:lnTo>
                    <a:pt x="0" y="745490"/>
                  </a:lnTo>
                  <a:lnTo>
                    <a:pt x="52329" y="745490"/>
                  </a:lnTo>
                  <a:lnTo>
                    <a:pt x="797605" y="0"/>
                  </a:lnTo>
                  <a:close/>
                </a:path>
              </a:pathLst>
            </a:custGeom>
            <a:solidFill>
              <a:srgbClr val="2C5885"/>
            </a:solidFill>
          </p:spPr>
          <p:txBody>
            <a:bodyPr wrap="square" lIns="0" tIns="0" rIns="0" bIns="0" rtlCol="0"/>
            <a:lstStyle/>
            <a:p>
              <a:endParaRPr/>
            </a:p>
          </p:txBody>
        </p:sp>
        <p:sp>
          <p:nvSpPr>
            <p:cNvPr id="23" name="object 23"/>
            <p:cNvSpPr/>
            <p:nvPr/>
          </p:nvSpPr>
          <p:spPr>
            <a:xfrm>
              <a:off x="74460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C5884"/>
            </a:solidFill>
          </p:spPr>
          <p:txBody>
            <a:bodyPr wrap="square" lIns="0" tIns="0" rIns="0" bIns="0" rtlCol="0"/>
            <a:lstStyle/>
            <a:p>
              <a:endParaRPr/>
            </a:p>
          </p:txBody>
        </p:sp>
        <p:sp>
          <p:nvSpPr>
            <p:cNvPr id="24" name="object 24"/>
            <p:cNvSpPr/>
            <p:nvPr/>
          </p:nvSpPr>
          <p:spPr>
            <a:xfrm>
              <a:off x="7393657" y="303529"/>
              <a:ext cx="798195" cy="745490"/>
            </a:xfrm>
            <a:custGeom>
              <a:avLst/>
              <a:gdLst/>
              <a:ahLst/>
              <a:cxnLst/>
              <a:rect l="l" t="t" r="r" b="b"/>
              <a:pathLst>
                <a:path w="798195" h="745490">
                  <a:moveTo>
                    <a:pt x="797842" y="0"/>
                  </a:moveTo>
                  <a:lnTo>
                    <a:pt x="745704" y="0"/>
                  </a:lnTo>
                  <a:lnTo>
                    <a:pt x="0" y="745490"/>
                  </a:lnTo>
                  <a:lnTo>
                    <a:pt x="52352" y="745490"/>
                  </a:lnTo>
                  <a:lnTo>
                    <a:pt x="797842" y="0"/>
                  </a:lnTo>
                  <a:close/>
                </a:path>
              </a:pathLst>
            </a:custGeom>
            <a:solidFill>
              <a:srgbClr val="2B5783"/>
            </a:solidFill>
          </p:spPr>
          <p:txBody>
            <a:bodyPr wrap="square" lIns="0" tIns="0" rIns="0" bIns="0" rtlCol="0"/>
            <a:lstStyle/>
            <a:p>
              <a:endParaRPr/>
            </a:p>
          </p:txBody>
        </p:sp>
        <p:sp>
          <p:nvSpPr>
            <p:cNvPr id="25" name="object 25"/>
            <p:cNvSpPr/>
            <p:nvPr/>
          </p:nvSpPr>
          <p:spPr>
            <a:xfrm>
              <a:off x="7340890" y="303529"/>
              <a:ext cx="798830" cy="745490"/>
            </a:xfrm>
            <a:custGeom>
              <a:avLst/>
              <a:gdLst/>
              <a:ahLst/>
              <a:cxnLst/>
              <a:rect l="l" t="t" r="r" b="b"/>
              <a:pathLst>
                <a:path w="798829" h="745490">
                  <a:moveTo>
                    <a:pt x="798471" y="0"/>
                  </a:moveTo>
                  <a:lnTo>
                    <a:pt x="745275" y="0"/>
                  </a:lnTo>
                  <a:lnTo>
                    <a:pt x="0" y="745490"/>
                  </a:lnTo>
                  <a:lnTo>
                    <a:pt x="52767" y="745490"/>
                  </a:lnTo>
                  <a:lnTo>
                    <a:pt x="798471" y="0"/>
                  </a:lnTo>
                  <a:close/>
                </a:path>
              </a:pathLst>
            </a:custGeom>
            <a:solidFill>
              <a:srgbClr val="2B5782"/>
            </a:solidFill>
          </p:spPr>
          <p:txBody>
            <a:bodyPr wrap="square" lIns="0" tIns="0" rIns="0" bIns="0" rtlCol="0"/>
            <a:lstStyle/>
            <a:p>
              <a:endParaRPr/>
            </a:p>
          </p:txBody>
        </p:sp>
        <p:sp>
          <p:nvSpPr>
            <p:cNvPr id="26" name="object 26"/>
            <p:cNvSpPr/>
            <p:nvPr/>
          </p:nvSpPr>
          <p:spPr>
            <a:xfrm>
              <a:off x="7288530" y="303529"/>
              <a:ext cx="798195" cy="745490"/>
            </a:xfrm>
            <a:custGeom>
              <a:avLst/>
              <a:gdLst/>
              <a:ahLst/>
              <a:cxnLst/>
              <a:rect l="l" t="t" r="r" b="b"/>
              <a:pathLst>
                <a:path w="798195" h="745490">
                  <a:moveTo>
                    <a:pt x="797635" y="0"/>
                  </a:moveTo>
                  <a:lnTo>
                    <a:pt x="745490" y="0"/>
                  </a:lnTo>
                  <a:lnTo>
                    <a:pt x="0" y="745490"/>
                  </a:lnTo>
                  <a:lnTo>
                    <a:pt x="52360" y="745490"/>
                  </a:lnTo>
                  <a:lnTo>
                    <a:pt x="797635" y="0"/>
                  </a:lnTo>
                  <a:close/>
                </a:path>
              </a:pathLst>
            </a:custGeom>
            <a:solidFill>
              <a:srgbClr val="2B5681"/>
            </a:solidFill>
          </p:spPr>
          <p:txBody>
            <a:bodyPr wrap="square" lIns="0" tIns="0" rIns="0" bIns="0" rtlCol="0"/>
            <a:lstStyle/>
            <a:p>
              <a:endParaRPr/>
            </a:p>
          </p:txBody>
        </p:sp>
        <p:sp>
          <p:nvSpPr>
            <p:cNvPr id="27" name="object 27"/>
            <p:cNvSpPr/>
            <p:nvPr/>
          </p:nvSpPr>
          <p:spPr>
            <a:xfrm>
              <a:off x="72351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A5580"/>
            </a:solidFill>
          </p:spPr>
          <p:txBody>
            <a:bodyPr wrap="square" lIns="0" tIns="0" rIns="0" bIns="0" rtlCol="0"/>
            <a:lstStyle/>
            <a:p>
              <a:endParaRPr/>
            </a:p>
          </p:txBody>
        </p:sp>
        <p:sp>
          <p:nvSpPr>
            <p:cNvPr id="28" name="object 28"/>
            <p:cNvSpPr/>
            <p:nvPr/>
          </p:nvSpPr>
          <p:spPr>
            <a:xfrm>
              <a:off x="71818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57F"/>
            </a:solidFill>
          </p:spPr>
          <p:txBody>
            <a:bodyPr wrap="square" lIns="0" tIns="0" rIns="0" bIns="0" rtlCol="0"/>
            <a:lstStyle/>
            <a:p>
              <a:endParaRPr/>
            </a:p>
          </p:txBody>
        </p:sp>
        <p:sp>
          <p:nvSpPr>
            <p:cNvPr id="29" name="object 29"/>
            <p:cNvSpPr/>
            <p:nvPr/>
          </p:nvSpPr>
          <p:spPr>
            <a:xfrm>
              <a:off x="71285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47E"/>
            </a:solidFill>
          </p:spPr>
          <p:txBody>
            <a:bodyPr wrap="square" lIns="0" tIns="0" rIns="0" bIns="0" rtlCol="0"/>
            <a:lstStyle/>
            <a:p>
              <a:endParaRPr/>
            </a:p>
          </p:txBody>
        </p:sp>
        <p:sp>
          <p:nvSpPr>
            <p:cNvPr id="30" name="object 30"/>
            <p:cNvSpPr/>
            <p:nvPr/>
          </p:nvSpPr>
          <p:spPr>
            <a:xfrm>
              <a:off x="7077709" y="303529"/>
              <a:ext cx="796290" cy="745490"/>
            </a:xfrm>
            <a:custGeom>
              <a:avLst/>
              <a:gdLst/>
              <a:ahLst/>
              <a:cxnLst/>
              <a:rect l="l" t="t" r="r" b="b"/>
              <a:pathLst>
                <a:path w="796290" h="745490">
                  <a:moveTo>
                    <a:pt x="796290" y="0"/>
                  </a:moveTo>
                  <a:lnTo>
                    <a:pt x="745489" y="0"/>
                  </a:lnTo>
                  <a:lnTo>
                    <a:pt x="0" y="745490"/>
                  </a:lnTo>
                  <a:lnTo>
                    <a:pt x="50800" y="745490"/>
                  </a:lnTo>
                  <a:lnTo>
                    <a:pt x="796290" y="0"/>
                  </a:lnTo>
                  <a:close/>
                </a:path>
              </a:pathLst>
            </a:custGeom>
            <a:solidFill>
              <a:srgbClr val="29537D"/>
            </a:solidFill>
          </p:spPr>
          <p:txBody>
            <a:bodyPr wrap="square" lIns="0" tIns="0" rIns="0" bIns="0" rtlCol="0"/>
            <a:lstStyle/>
            <a:p>
              <a:endParaRPr/>
            </a:p>
          </p:txBody>
        </p:sp>
        <p:sp>
          <p:nvSpPr>
            <p:cNvPr id="31" name="object 31"/>
            <p:cNvSpPr/>
            <p:nvPr/>
          </p:nvSpPr>
          <p:spPr>
            <a:xfrm>
              <a:off x="7024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9537C"/>
            </a:solidFill>
          </p:spPr>
          <p:txBody>
            <a:bodyPr wrap="square" lIns="0" tIns="0" rIns="0" bIns="0" rtlCol="0"/>
            <a:lstStyle/>
            <a:p>
              <a:endParaRPr/>
            </a:p>
          </p:txBody>
        </p:sp>
        <p:sp>
          <p:nvSpPr>
            <p:cNvPr id="32" name="object 32"/>
            <p:cNvSpPr/>
            <p:nvPr/>
          </p:nvSpPr>
          <p:spPr>
            <a:xfrm>
              <a:off x="69710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9527B"/>
            </a:solidFill>
          </p:spPr>
          <p:txBody>
            <a:bodyPr wrap="square" lIns="0" tIns="0" rIns="0" bIns="0" rtlCol="0"/>
            <a:lstStyle/>
            <a:p>
              <a:endParaRPr/>
            </a:p>
          </p:txBody>
        </p:sp>
        <p:sp>
          <p:nvSpPr>
            <p:cNvPr id="33" name="object 33"/>
            <p:cNvSpPr/>
            <p:nvPr/>
          </p:nvSpPr>
          <p:spPr>
            <a:xfrm>
              <a:off x="69176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8517A"/>
            </a:solidFill>
          </p:spPr>
          <p:txBody>
            <a:bodyPr wrap="square" lIns="0" tIns="0" rIns="0" bIns="0" rtlCol="0"/>
            <a:lstStyle/>
            <a:p>
              <a:endParaRPr/>
            </a:p>
          </p:txBody>
        </p:sp>
        <p:sp>
          <p:nvSpPr>
            <p:cNvPr id="34" name="object 34"/>
            <p:cNvSpPr/>
            <p:nvPr/>
          </p:nvSpPr>
          <p:spPr>
            <a:xfrm>
              <a:off x="6865619" y="303529"/>
              <a:ext cx="797560" cy="745490"/>
            </a:xfrm>
            <a:custGeom>
              <a:avLst/>
              <a:gdLst/>
              <a:ahLst/>
              <a:cxnLst/>
              <a:rect l="l" t="t" r="r" b="b"/>
              <a:pathLst>
                <a:path w="797559" h="745490">
                  <a:moveTo>
                    <a:pt x="797559" y="0"/>
                  </a:moveTo>
                  <a:lnTo>
                    <a:pt x="745489" y="0"/>
                  </a:lnTo>
                  <a:lnTo>
                    <a:pt x="0" y="745490"/>
                  </a:lnTo>
                  <a:lnTo>
                    <a:pt x="52069" y="745490"/>
                  </a:lnTo>
                  <a:lnTo>
                    <a:pt x="797559" y="0"/>
                  </a:lnTo>
                  <a:close/>
                </a:path>
              </a:pathLst>
            </a:custGeom>
            <a:solidFill>
              <a:srgbClr val="285179"/>
            </a:solidFill>
          </p:spPr>
          <p:txBody>
            <a:bodyPr wrap="square" lIns="0" tIns="0" rIns="0" bIns="0" rtlCol="0"/>
            <a:lstStyle/>
            <a:p>
              <a:endParaRPr/>
            </a:p>
          </p:txBody>
        </p:sp>
        <p:sp>
          <p:nvSpPr>
            <p:cNvPr id="35" name="object 35"/>
            <p:cNvSpPr/>
            <p:nvPr/>
          </p:nvSpPr>
          <p:spPr>
            <a:xfrm>
              <a:off x="6813549" y="303529"/>
              <a:ext cx="797560" cy="745490"/>
            </a:xfrm>
            <a:custGeom>
              <a:avLst/>
              <a:gdLst/>
              <a:ahLst/>
              <a:cxnLst/>
              <a:rect l="l" t="t" r="r" b="b"/>
              <a:pathLst>
                <a:path w="797559" h="745490">
                  <a:moveTo>
                    <a:pt x="797560" y="0"/>
                  </a:moveTo>
                  <a:lnTo>
                    <a:pt x="745490" y="0"/>
                  </a:lnTo>
                  <a:lnTo>
                    <a:pt x="0" y="745490"/>
                  </a:lnTo>
                  <a:lnTo>
                    <a:pt x="52070" y="745490"/>
                  </a:lnTo>
                  <a:lnTo>
                    <a:pt x="797560" y="0"/>
                  </a:lnTo>
                  <a:close/>
                </a:path>
              </a:pathLst>
            </a:custGeom>
            <a:solidFill>
              <a:srgbClr val="285078"/>
            </a:solidFill>
          </p:spPr>
          <p:txBody>
            <a:bodyPr wrap="square" lIns="0" tIns="0" rIns="0" bIns="0" rtlCol="0"/>
            <a:lstStyle/>
            <a:p>
              <a:endParaRPr/>
            </a:p>
          </p:txBody>
        </p:sp>
        <p:sp>
          <p:nvSpPr>
            <p:cNvPr id="36" name="object 36"/>
            <p:cNvSpPr/>
            <p:nvPr/>
          </p:nvSpPr>
          <p:spPr>
            <a:xfrm>
              <a:off x="6760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74F77"/>
            </a:solidFill>
          </p:spPr>
          <p:txBody>
            <a:bodyPr wrap="square" lIns="0" tIns="0" rIns="0" bIns="0" rtlCol="0"/>
            <a:lstStyle/>
            <a:p>
              <a:endParaRPr/>
            </a:p>
          </p:txBody>
        </p:sp>
        <p:sp>
          <p:nvSpPr>
            <p:cNvPr id="37" name="object 37"/>
            <p:cNvSpPr/>
            <p:nvPr/>
          </p:nvSpPr>
          <p:spPr>
            <a:xfrm>
              <a:off x="67068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74F76"/>
            </a:solidFill>
          </p:spPr>
          <p:txBody>
            <a:bodyPr wrap="square" lIns="0" tIns="0" rIns="0" bIns="0" rtlCol="0"/>
            <a:lstStyle/>
            <a:p>
              <a:endParaRPr/>
            </a:p>
          </p:txBody>
        </p:sp>
        <p:sp>
          <p:nvSpPr>
            <p:cNvPr id="38" name="object 38"/>
            <p:cNvSpPr/>
            <p:nvPr/>
          </p:nvSpPr>
          <p:spPr>
            <a:xfrm>
              <a:off x="66535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74E75"/>
            </a:solidFill>
          </p:spPr>
          <p:txBody>
            <a:bodyPr wrap="square" lIns="0" tIns="0" rIns="0" bIns="0" rtlCol="0"/>
            <a:lstStyle/>
            <a:p>
              <a:endParaRPr/>
            </a:p>
          </p:txBody>
        </p:sp>
        <p:sp>
          <p:nvSpPr>
            <p:cNvPr id="39" name="object 39"/>
            <p:cNvSpPr/>
            <p:nvPr/>
          </p:nvSpPr>
          <p:spPr>
            <a:xfrm>
              <a:off x="6601063" y="303529"/>
              <a:ext cx="798195" cy="745490"/>
            </a:xfrm>
            <a:custGeom>
              <a:avLst/>
              <a:gdLst/>
              <a:ahLst/>
              <a:cxnLst/>
              <a:rect l="l" t="t" r="r" b="b"/>
              <a:pathLst>
                <a:path w="798195" h="745490">
                  <a:moveTo>
                    <a:pt x="797956" y="0"/>
                  </a:moveTo>
                  <a:lnTo>
                    <a:pt x="745704" y="0"/>
                  </a:lnTo>
                  <a:lnTo>
                    <a:pt x="0" y="745489"/>
                  </a:lnTo>
                  <a:lnTo>
                    <a:pt x="52466" y="745489"/>
                  </a:lnTo>
                  <a:lnTo>
                    <a:pt x="797956" y="0"/>
                  </a:lnTo>
                  <a:close/>
                </a:path>
              </a:pathLst>
            </a:custGeom>
            <a:solidFill>
              <a:srgbClr val="264D74"/>
            </a:solidFill>
          </p:spPr>
          <p:txBody>
            <a:bodyPr wrap="square" lIns="0" tIns="0" rIns="0" bIns="0" rtlCol="0"/>
            <a:lstStyle/>
            <a:p>
              <a:endParaRPr/>
            </a:p>
          </p:txBody>
        </p:sp>
        <p:sp>
          <p:nvSpPr>
            <p:cNvPr id="40" name="object 40"/>
            <p:cNvSpPr/>
            <p:nvPr/>
          </p:nvSpPr>
          <p:spPr>
            <a:xfrm>
              <a:off x="6549390" y="303529"/>
              <a:ext cx="797560" cy="745490"/>
            </a:xfrm>
            <a:custGeom>
              <a:avLst/>
              <a:gdLst/>
              <a:ahLst/>
              <a:cxnLst/>
              <a:rect l="l" t="t" r="r" b="b"/>
              <a:pathLst>
                <a:path w="797559" h="745490">
                  <a:moveTo>
                    <a:pt x="797377" y="0"/>
                  </a:moveTo>
                  <a:lnTo>
                    <a:pt x="745490" y="0"/>
                  </a:lnTo>
                  <a:lnTo>
                    <a:pt x="0" y="745489"/>
                  </a:lnTo>
                  <a:lnTo>
                    <a:pt x="51673" y="745489"/>
                  </a:lnTo>
                  <a:lnTo>
                    <a:pt x="797377" y="0"/>
                  </a:lnTo>
                  <a:close/>
                </a:path>
              </a:pathLst>
            </a:custGeom>
            <a:solidFill>
              <a:srgbClr val="264D73"/>
            </a:solidFill>
          </p:spPr>
          <p:txBody>
            <a:bodyPr wrap="square" lIns="0" tIns="0" rIns="0" bIns="0" rtlCol="0"/>
            <a:lstStyle/>
            <a:p>
              <a:endParaRPr/>
            </a:p>
          </p:txBody>
        </p:sp>
        <p:sp>
          <p:nvSpPr>
            <p:cNvPr id="41" name="object 41"/>
            <p:cNvSpPr/>
            <p:nvPr/>
          </p:nvSpPr>
          <p:spPr>
            <a:xfrm>
              <a:off x="6496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64C72"/>
            </a:solidFill>
          </p:spPr>
          <p:txBody>
            <a:bodyPr wrap="square" lIns="0" tIns="0" rIns="0" bIns="0" rtlCol="0"/>
            <a:lstStyle/>
            <a:p>
              <a:endParaRPr/>
            </a:p>
          </p:txBody>
        </p:sp>
        <p:sp>
          <p:nvSpPr>
            <p:cNvPr id="42" name="object 42"/>
            <p:cNvSpPr/>
            <p:nvPr/>
          </p:nvSpPr>
          <p:spPr>
            <a:xfrm>
              <a:off x="64427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54B71"/>
            </a:solidFill>
          </p:spPr>
          <p:txBody>
            <a:bodyPr wrap="square" lIns="0" tIns="0" rIns="0" bIns="0" rtlCol="0"/>
            <a:lstStyle/>
            <a:p>
              <a:endParaRPr/>
            </a:p>
          </p:txBody>
        </p:sp>
        <p:sp>
          <p:nvSpPr>
            <p:cNvPr id="43" name="object 43"/>
            <p:cNvSpPr/>
            <p:nvPr/>
          </p:nvSpPr>
          <p:spPr>
            <a:xfrm>
              <a:off x="6389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54B70"/>
            </a:solidFill>
          </p:spPr>
          <p:txBody>
            <a:bodyPr wrap="square" lIns="0" tIns="0" rIns="0" bIns="0" rtlCol="0"/>
            <a:lstStyle/>
            <a:p>
              <a:endParaRPr/>
            </a:p>
          </p:txBody>
        </p:sp>
        <p:sp>
          <p:nvSpPr>
            <p:cNvPr id="44" name="object 44"/>
            <p:cNvSpPr/>
            <p:nvPr/>
          </p:nvSpPr>
          <p:spPr>
            <a:xfrm>
              <a:off x="6336865" y="303529"/>
              <a:ext cx="798195" cy="745490"/>
            </a:xfrm>
            <a:custGeom>
              <a:avLst/>
              <a:gdLst/>
              <a:ahLst/>
              <a:cxnLst/>
              <a:rect l="l" t="t" r="r" b="b"/>
              <a:pathLst>
                <a:path w="798195" h="745490">
                  <a:moveTo>
                    <a:pt x="797994" y="0"/>
                  </a:moveTo>
                  <a:lnTo>
                    <a:pt x="745704" y="0"/>
                  </a:lnTo>
                  <a:lnTo>
                    <a:pt x="0" y="745490"/>
                  </a:lnTo>
                  <a:lnTo>
                    <a:pt x="52504" y="745490"/>
                  </a:lnTo>
                  <a:lnTo>
                    <a:pt x="797994" y="0"/>
                  </a:lnTo>
                  <a:close/>
                </a:path>
              </a:pathLst>
            </a:custGeom>
            <a:solidFill>
              <a:srgbClr val="254A6F"/>
            </a:solidFill>
          </p:spPr>
          <p:txBody>
            <a:bodyPr wrap="square" lIns="0" tIns="0" rIns="0" bIns="0" rtlCol="0"/>
            <a:lstStyle/>
            <a:p>
              <a:endParaRPr/>
            </a:p>
          </p:txBody>
        </p:sp>
        <p:sp>
          <p:nvSpPr>
            <p:cNvPr id="45" name="object 45"/>
            <p:cNvSpPr/>
            <p:nvPr/>
          </p:nvSpPr>
          <p:spPr>
            <a:xfrm>
              <a:off x="6283960" y="303529"/>
              <a:ext cx="798830" cy="745490"/>
            </a:xfrm>
            <a:custGeom>
              <a:avLst/>
              <a:gdLst/>
              <a:ahLst/>
              <a:cxnLst/>
              <a:rect l="l" t="t" r="r" b="b"/>
              <a:pathLst>
                <a:path w="798829" h="745490">
                  <a:moveTo>
                    <a:pt x="798609" y="0"/>
                  </a:moveTo>
                  <a:lnTo>
                    <a:pt x="745490" y="0"/>
                  </a:lnTo>
                  <a:lnTo>
                    <a:pt x="0" y="745489"/>
                  </a:lnTo>
                  <a:lnTo>
                    <a:pt x="52905" y="745489"/>
                  </a:lnTo>
                  <a:lnTo>
                    <a:pt x="798609" y="0"/>
                  </a:lnTo>
                  <a:close/>
                </a:path>
              </a:pathLst>
            </a:custGeom>
            <a:solidFill>
              <a:srgbClr val="244A6E"/>
            </a:solidFill>
          </p:spPr>
          <p:txBody>
            <a:bodyPr wrap="square" lIns="0" tIns="0" rIns="0" bIns="0" rtlCol="0"/>
            <a:lstStyle/>
            <a:p>
              <a:endParaRPr/>
            </a:p>
          </p:txBody>
        </p:sp>
        <p:sp>
          <p:nvSpPr>
            <p:cNvPr id="46" name="object 46"/>
            <p:cNvSpPr/>
            <p:nvPr/>
          </p:nvSpPr>
          <p:spPr>
            <a:xfrm>
              <a:off x="6231890" y="303529"/>
              <a:ext cx="797560" cy="745490"/>
            </a:xfrm>
            <a:custGeom>
              <a:avLst/>
              <a:gdLst/>
              <a:ahLst/>
              <a:cxnLst/>
              <a:rect l="l" t="t" r="r" b="b"/>
              <a:pathLst>
                <a:path w="797559" h="745490">
                  <a:moveTo>
                    <a:pt x="797559" y="0"/>
                  </a:moveTo>
                  <a:lnTo>
                    <a:pt x="745490" y="0"/>
                  </a:lnTo>
                  <a:lnTo>
                    <a:pt x="0" y="745490"/>
                  </a:lnTo>
                  <a:lnTo>
                    <a:pt x="52069" y="745490"/>
                  </a:lnTo>
                  <a:lnTo>
                    <a:pt x="797559" y="0"/>
                  </a:lnTo>
                  <a:close/>
                </a:path>
              </a:pathLst>
            </a:custGeom>
            <a:solidFill>
              <a:srgbClr val="24496D"/>
            </a:solidFill>
          </p:spPr>
          <p:txBody>
            <a:bodyPr wrap="square" lIns="0" tIns="0" rIns="0" bIns="0" rtlCol="0"/>
            <a:lstStyle/>
            <a:p>
              <a:endParaRPr/>
            </a:p>
          </p:txBody>
        </p:sp>
        <p:sp>
          <p:nvSpPr>
            <p:cNvPr id="47" name="object 47"/>
            <p:cNvSpPr/>
            <p:nvPr/>
          </p:nvSpPr>
          <p:spPr>
            <a:xfrm>
              <a:off x="61785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24486C"/>
            </a:solidFill>
          </p:spPr>
          <p:txBody>
            <a:bodyPr wrap="square" lIns="0" tIns="0" rIns="0" bIns="0" rtlCol="0"/>
            <a:lstStyle/>
            <a:p>
              <a:endParaRPr/>
            </a:p>
          </p:txBody>
        </p:sp>
        <p:sp>
          <p:nvSpPr>
            <p:cNvPr id="48" name="object 48"/>
            <p:cNvSpPr/>
            <p:nvPr/>
          </p:nvSpPr>
          <p:spPr>
            <a:xfrm>
              <a:off x="6125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3486B"/>
            </a:solidFill>
          </p:spPr>
          <p:txBody>
            <a:bodyPr wrap="square" lIns="0" tIns="0" rIns="0" bIns="0" rtlCol="0"/>
            <a:lstStyle/>
            <a:p>
              <a:endParaRPr/>
            </a:p>
          </p:txBody>
        </p:sp>
        <p:sp>
          <p:nvSpPr>
            <p:cNvPr id="49" name="object 49"/>
            <p:cNvSpPr/>
            <p:nvPr/>
          </p:nvSpPr>
          <p:spPr>
            <a:xfrm>
              <a:off x="6072667" y="303529"/>
              <a:ext cx="798195" cy="745490"/>
            </a:xfrm>
            <a:custGeom>
              <a:avLst/>
              <a:gdLst/>
              <a:ahLst/>
              <a:cxnLst/>
              <a:rect l="l" t="t" r="r" b="b"/>
              <a:pathLst>
                <a:path w="798195" h="745490">
                  <a:moveTo>
                    <a:pt x="798032" y="0"/>
                  </a:moveTo>
                  <a:lnTo>
                    <a:pt x="745704" y="0"/>
                  </a:lnTo>
                  <a:lnTo>
                    <a:pt x="0" y="745490"/>
                  </a:lnTo>
                  <a:lnTo>
                    <a:pt x="52542" y="745490"/>
                  </a:lnTo>
                  <a:lnTo>
                    <a:pt x="798032" y="0"/>
                  </a:lnTo>
                  <a:close/>
                </a:path>
              </a:pathLst>
            </a:custGeom>
            <a:solidFill>
              <a:srgbClr val="23476A"/>
            </a:solidFill>
          </p:spPr>
          <p:txBody>
            <a:bodyPr wrap="square" lIns="0" tIns="0" rIns="0" bIns="0" rtlCol="0"/>
            <a:lstStyle/>
            <a:p>
              <a:endParaRPr/>
            </a:p>
          </p:txBody>
        </p:sp>
        <p:sp>
          <p:nvSpPr>
            <p:cNvPr id="50" name="object 50"/>
            <p:cNvSpPr/>
            <p:nvPr/>
          </p:nvSpPr>
          <p:spPr>
            <a:xfrm>
              <a:off x="6020280" y="303529"/>
              <a:ext cx="798195" cy="745490"/>
            </a:xfrm>
            <a:custGeom>
              <a:avLst/>
              <a:gdLst/>
              <a:ahLst/>
              <a:cxnLst/>
              <a:rect l="l" t="t" r="r" b="b"/>
              <a:pathLst>
                <a:path w="798195" h="745490">
                  <a:moveTo>
                    <a:pt x="798091" y="0"/>
                  </a:moveTo>
                  <a:lnTo>
                    <a:pt x="745275" y="0"/>
                  </a:lnTo>
                  <a:lnTo>
                    <a:pt x="0" y="745490"/>
                  </a:lnTo>
                  <a:lnTo>
                    <a:pt x="52386" y="745490"/>
                  </a:lnTo>
                  <a:lnTo>
                    <a:pt x="798091" y="0"/>
                  </a:lnTo>
                  <a:close/>
                </a:path>
              </a:pathLst>
            </a:custGeom>
            <a:solidFill>
              <a:srgbClr val="234669"/>
            </a:solidFill>
          </p:spPr>
          <p:txBody>
            <a:bodyPr wrap="square" lIns="0" tIns="0" rIns="0" bIns="0" rtlCol="0"/>
            <a:lstStyle/>
            <a:p>
              <a:endParaRPr/>
            </a:p>
          </p:txBody>
        </p:sp>
        <p:sp>
          <p:nvSpPr>
            <p:cNvPr id="51" name="object 51"/>
            <p:cNvSpPr/>
            <p:nvPr/>
          </p:nvSpPr>
          <p:spPr>
            <a:xfrm>
              <a:off x="5967730" y="303529"/>
              <a:ext cx="798195" cy="745490"/>
            </a:xfrm>
            <a:custGeom>
              <a:avLst/>
              <a:gdLst/>
              <a:ahLst/>
              <a:cxnLst/>
              <a:rect l="l" t="t" r="r" b="b"/>
              <a:pathLst>
                <a:path w="798195" h="745490">
                  <a:moveTo>
                    <a:pt x="797825" y="0"/>
                  </a:moveTo>
                  <a:lnTo>
                    <a:pt x="745490" y="0"/>
                  </a:lnTo>
                  <a:lnTo>
                    <a:pt x="0" y="745490"/>
                  </a:lnTo>
                  <a:lnTo>
                    <a:pt x="52550" y="745490"/>
                  </a:lnTo>
                  <a:lnTo>
                    <a:pt x="797825" y="0"/>
                  </a:lnTo>
                  <a:close/>
                </a:path>
              </a:pathLst>
            </a:custGeom>
            <a:solidFill>
              <a:srgbClr val="224668"/>
            </a:solidFill>
          </p:spPr>
          <p:txBody>
            <a:bodyPr wrap="square" lIns="0" tIns="0" rIns="0" bIns="0" rtlCol="0"/>
            <a:lstStyle/>
            <a:p>
              <a:endParaRPr/>
            </a:p>
          </p:txBody>
        </p:sp>
        <p:sp>
          <p:nvSpPr>
            <p:cNvPr id="52" name="object 52"/>
            <p:cNvSpPr/>
            <p:nvPr/>
          </p:nvSpPr>
          <p:spPr>
            <a:xfrm>
              <a:off x="59143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24567"/>
            </a:solidFill>
          </p:spPr>
          <p:txBody>
            <a:bodyPr wrap="square" lIns="0" tIns="0" rIns="0" bIns="0" rtlCol="0"/>
            <a:lstStyle/>
            <a:p>
              <a:endParaRPr/>
            </a:p>
          </p:txBody>
        </p:sp>
        <p:sp>
          <p:nvSpPr>
            <p:cNvPr id="53" name="object 53"/>
            <p:cNvSpPr/>
            <p:nvPr/>
          </p:nvSpPr>
          <p:spPr>
            <a:xfrm>
              <a:off x="5861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24466"/>
            </a:solidFill>
          </p:spPr>
          <p:txBody>
            <a:bodyPr wrap="square" lIns="0" tIns="0" rIns="0" bIns="0" rtlCol="0"/>
            <a:lstStyle/>
            <a:p>
              <a:endParaRPr/>
            </a:p>
          </p:txBody>
        </p:sp>
        <p:sp>
          <p:nvSpPr>
            <p:cNvPr id="54" name="object 54"/>
            <p:cNvSpPr/>
            <p:nvPr/>
          </p:nvSpPr>
          <p:spPr>
            <a:xfrm>
              <a:off x="5809490" y="303529"/>
              <a:ext cx="797560" cy="745490"/>
            </a:xfrm>
            <a:custGeom>
              <a:avLst/>
              <a:gdLst/>
              <a:ahLst/>
              <a:cxnLst/>
              <a:rect l="l" t="t" r="r" b="b"/>
              <a:pathLst>
                <a:path w="797559" h="745490">
                  <a:moveTo>
                    <a:pt x="797049" y="0"/>
                  </a:moveTo>
                  <a:lnTo>
                    <a:pt x="745275" y="0"/>
                  </a:lnTo>
                  <a:lnTo>
                    <a:pt x="0" y="745490"/>
                  </a:lnTo>
                  <a:lnTo>
                    <a:pt x="51559" y="745490"/>
                  </a:lnTo>
                  <a:lnTo>
                    <a:pt x="797049" y="0"/>
                  </a:lnTo>
                  <a:close/>
                </a:path>
              </a:pathLst>
            </a:custGeom>
            <a:solidFill>
              <a:srgbClr val="214466"/>
            </a:solidFill>
          </p:spPr>
          <p:txBody>
            <a:bodyPr wrap="square" lIns="0" tIns="0" rIns="0" bIns="0" rtlCol="0"/>
            <a:lstStyle/>
            <a:p>
              <a:endParaRPr/>
            </a:p>
          </p:txBody>
        </p:sp>
        <p:sp>
          <p:nvSpPr>
            <p:cNvPr id="55" name="object 55"/>
            <p:cNvSpPr/>
            <p:nvPr/>
          </p:nvSpPr>
          <p:spPr>
            <a:xfrm>
              <a:off x="57561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14364"/>
            </a:solidFill>
          </p:spPr>
          <p:txBody>
            <a:bodyPr wrap="square" lIns="0" tIns="0" rIns="0" bIns="0" rtlCol="0"/>
            <a:lstStyle/>
            <a:p>
              <a:endParaRPr/>
            </a:p>
          </p:txBody>
        </p:sp>
        <p:sp>
          <p:nvSpPr>
            <p:cNvPr id="56" name="object 56"/>
            <p:cNvSpPr/>
            <p:nvPr/>
          </p:nvSpPr>
          <p:spPr>
            <a:xfrm>
              <a:off x="5703569" y="303529"/>
              <a:ext cx="798195" cy="745490"/>
            </a:xfrm>
            <a:custGeom>
              <a:avLst/>
              <a:gdLst/>
              <a:ahLst/>
              <a:cxnLst/>
              <a:rect l="l" t="t" r="r" b="b"/>
              <a:pathLst>
                <a:path w="798195" h="745490">
                  <a:moveTo>
                    <a:pt x="797863" y="0"/>
                  </a:moveTo>
                  <a:lnTo>
                    <a:pt x="745490" y="0"/>
                  </a:lnTo>
                  <a:lnTo>
                    <a:pt x="0" y="745490"/>
                  </a:lnTo>
                  <a:lnTo>
                    <a:pt x="52588" y="745490"/>
                  </a:lnTo>
                  <a:lnTo>
                    <a:pt x="797863" y="0"/>
                  </a:lnTo>
                  <a:close/>
                </a:path>
              </a:pathLst>
            </a:custGeom>
            <a:solidFill>
              <a:srgbClr val="214263"/>
            </a:solidFill>
          </p:spPr>
          <p:txBody>
            <a:bodyPr wrap="square" lIns="0" tIns="0" rIns="0" bIns="0" rtlCol="0"/>
            <a:lstStyle/>
            <a:p>
              <a:endParaRPr/>
            </a:p>
          </p:txBody>
        </p:sp>
        <p:sp>
          <p:nvSpPr>
            <p:cNvPr id="57" name="object 57"/>
            <p:cNvSpPr/>
            <p:nvPr/>
          </p:nvSpPr>
          <p:spPr>
            <a:xfrm>
              <a:off x="56502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04262"/>
            </a:solidFill>
          </p:spPr>
          <p:txBody>
            <a:bodyPr wrap="square" lIns="0" tIns="0" rIns="0" bIns="0" rtlCol="0"/>
            <a:lstStyle/>
            <a:p>
              <a:endParaRPr/>
            </a:p>
          </p:txBody>
        </p:sp>
        <p:sp>
          <p:nvSpPr>
            <p:cNvPr id="58" name="object 58"/>
            <p:cNvSpPr/>
            <p:nvPr/>
          </p:nvSpPr>
          <p:spPr>
            <a:xfrm>
              <a:off x="5597618" y="303529"/>
              <a:ext cx="798195" cy="745490"/>
            </a:xfrm>
            <a:custGeom>
              <a:avLst/>
              <a:gdLst/>
              <a:ahLst/>
              <a:cxnLst/>
              <a:rect l="l" t="t" r="r" b="b"/>
              <a:pathLst>
                <a:path w="798195" h="745490">
                  <a:moveTo>
                    <a:pt x="798101" y="0"/>
                  </a:moveTo>
                  <a:lnTo>
                    <a:pt x="745704" y="0"/>
                  </a:lnTo>
                  <a:lnTo>
                    <a:pt x="0" y="745490"/>
                  </a:lnTo>
                  <a:lnTo>
                    <a:pt x="52611" y="745490"/>
                  </a:lnTo>
                  <a:lnTo>
                    <a:pt x="798101" y="0"/>
                  </a:lnTo>
                  <a:close/>
                </a:path>
              </a:pathLst>
            </a:custGeom>
            <a:solidFill>
              <a:srgbClr val="204161"/>
            </a:solidFill>
          </p:spPr>
          <p:txBody>
            <a:bodyPr wrap="square" lIns="0" tIns="0" rIns="0" bIns="0" rtlCol="0"/>
            <a:lstStyle/>
            <a:p>
              <a:endParaRPr/>
            </a:p>
          </p:txBody>
        </p:sp>
        <p:sp>
          <p:nvSpPr>
            <p:cNvPr id="59" name="object 59"/>
            <p:cNvSpPr/>
            <p:nvPr/>
          </p:nvSpPr>
          <p:spPr>
            <a:xfrm>
              <a:off x="5545368" y="303529"/>
              <a:ext cx="798195" cy="745490"/>
            </a:xfrm>
            <a:custGeom>
              <a:avLst/>
              <a:gdLst/>
              <a:ahLst/>
              <a:cxnLst/>
              <a:rect l="l" t="t" r="r" b="b"/>
              <a:pathLst>
                <a:path w="798195" h="745490">
                  <a:moveTo>
                    <a:pt x="797954" y="0"/>
                  </a:moveTo>
                  <a:lnTo>
                    <a:pt x="745275" y="0"/>
                  </a:lnTo>
                  <a:lnTo>
                    <a:pt x="0" y="745490"/>
                  </a:lnTo>
                  <a:lnTo>
                    <a:pt x="52250" y="745490"/>
                  </a:lnTo>
                  <a:lnTo>
                    <a:pt x="797954" y="0"/>
                  </a:lnTo>
                  <a:close/>
                </a:path>
              </a:pathLst>
            </a:custGeom>
            <a:solidFill>
              <a:srgbClr val="204061"/>
            </a:solidFill>
          </p:spPr>
          <p:txBody>
            <a:bodyPr wrap="square" lIns="0" tIns="0" rIns="0" bIns="0" rtlCol="0"/>
            <a:lstStyle/>
            <a:p>
              <a:endParaRPr/>
            </a:p>
          </p:txBody>
        </p:sp>
        <p:sp>
          <p:nvSpPr>
            <p:cNvPr id="60" name="object 60"/>
            <p:cNvSpPr/>
            <p:nvPr/>
          </p:nvSpPr>
          <p:spPr>
            <a:xfrm>
              <a:off x="54920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F4060"/>
            </a:solidFill>
          </p:spPr>
          <p:txBody>
            <a:bodyPr wrap="square" lIns="0" tIns="0" rIns="0" bIns="0" rtlCol="0"/>
            <a:lstStyle/>
            <a:p>
              <a:endParaRPr/>
            </a:p>
          </p:txBody>
        </p:sp>
        <p:sp>
          <p:nvSpPr>
            <p:cNvPr id="61" name="object 61"/>
            <p:cNvSpPr/>
            <p:nvPr/>
          </p:nvSpPr>
          <p:spPr>
            <a:xfrm>
              <a:off x="5439410" y="303529"/>
              <a:ext cx="798195" cy="745490"/>
            </a:xfrm>
            <a:custGeom>
              <a:avLst/>
              <a:gdLst/>
              <a:ahLst/>
              <a:cxnLst/>
              <a:rect l="l" t="t" r="r" b="b"/>
              <a:pathLst>
                <a:path w="798195" h="745490">
                  <a:moveTo>
                    <a:pt x="797901" y="0"/>
                  </a:moveTo>
                  <a:lnTo>
                    <a:pt x="745490" y="0"/>
                  </a:lnTo>
                  <a:lnTo>
                    <a:pt x="0" y="745490"/>
                  </a:lnTo>
                  <a:lnTo>
                    <a:pt x="52626" y="745490"/>
                  </a:lnTo>
                  <a:lnTo>
                    <a:pt x="797901" y="0"/>
                  </a:lnTo>
                  <a:close/>
                </a:path>
              </a:pathLst>
            </a:custGeom>
            <a:solidFill>
              <a:srgbClr val="1F3F5F"/>
            </a:solidFill>
          </p:spPr>
          <p:txBody>
            <a:bodyPr wrap="square" lIns="0" tIns="0" rIns="0" bIns="0" rtlCol="0"/>
            <a:lstStyle/>
            <a:p>
              <a:endParaRPr/>
            </a:p>
          </p:txBody>
        </p:sp>
        <p:sp>
          <p:nvSpPr>
            <p:cNvPr id="62" name="object 62"/>
            <p:cNvSpPr/>
            <p:nvPr/>
          </p:nvSpPr>
          <p:spPr>
            <a:xfrm>
              <a:off x="53860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3E5E"/>
            </a:solidFill>
          </p:spPr>
          <p:txBody>
            <a:bodyPr wrap="square" lIns="0" tIns="0" rIns="0" bIns="0" rtlCol="0"/>
            <a:lstStyle/>
            <a:p>
              <a:endParaRPr/>
            </a:p>
          </p:txBody>
        </p:sp>
        <p:sp>
          <p:nvSpPr>
            <p:cNvPr id="63" name="object 63"/>
            <p:cNvSpPr/>
            <p:nvPr/>
          </p:nvSpPr>
          <p:spPr>
            <a:xfrm>
              <a:off x="5333420" y="303529"/>
              <a:ext cx="798195" cy="745490"/>
            </a:xfrm>
            <a:custGeom>
              <a:avLst/>
              <a:gdLst/>
              <a:ahLst/>
              <a:cxnLst/>
              <a:rect l="l" t="t" r="r" b="b"/>
              <a:pathLst>
                <a:path w="798195" h="745490">
                  <a:moveTo>
                    <a:pt x="798139" y="0"/>
                  </a:moveTo>
                  <a:lnTo>
                    <a:pt x="745704" y="0"/>
                  </a:lnTo>
                  <a:lnTo>
                    <a:pt x="0" y="745490"/>
                  </a:lnTo>
                  <a:lnTo>
                    <a:pt x="52649" y="745490"/>
                  </a:lnTo>
                  <a:lnTo>
                    <a:pt x="798139" y="0"/>
                  </a:lnTo>
                  <a:close/>
                </a:path>
              </a:pathLst>
            </a:custGeom>
            <a:solidFill>
              <a:srgbClr val="1E3E5D"/>
            </a:solidFill>
          </p:spPr>
          <p:txBody>
            <a:bodyPr wrap="square" lIns="0" tIns="0" rIns="0" bIns="0" rtlCol="0"/>
            <a:lstStyle/>
            <a:p>
              <a:endParaRPr/>
            </a:p>
          </p:txBody>
        </p:sp>
        <p:sp>
          <p:nvSpPr>
            <p:cNvPr id="64" name="object 64"/>
            <p:cNvSpPr/>
            <p:nvPr/>
          </p:nvSpPr>
          <p:spPr>
            <a:xfrm>
              <a:off x="5281246" y="303529"/>
              <a:ext cx="798195" cy="745490"/>
            </a:xfrm>
            <a:custGeom>
              <a:avLst/>
              <a:gdLst/>
              <a:ahLst/>
              <a:cxnLst/>
              <a:rect l="l" t="t" r="r" b="b"/>
              <a:pathLst>
                <a:path w="798195" h="745490">
                  <a:moveTo>
                    <a:pt x="797878" y="0"/>
                  </a:moveTo>
                  <a:lnTo>
                    <a:pt x="745275" y="0"/>
                  </a:lnTo>
                  <a:lnTo>
                    <a:pt x="0" y="745490"/>
                  </a:lnTo>
                  <a:lnTo>
                    <a:pt x="52174" y="745490"/>
                  </a:lnTo>
                  <a:lnTo>
                    <a:pt x="797878" y="0"/>
                  </a:lnTo>
                  <a:close/>
                </a:path>
              </a:pathLst>
            </a:custGeom>
            <a:solidFill>
              <a:srgbClr val="1E3D5C"/>
            </a:solidFill>
          </p:spPr>
          <p:txBody>
            <a:bodyPr wrap="square" lIns="0" tIns="0" rIns="0" bIns="0" rtlCol="0"/>
            <a:lstStyle/>
            <a:p>
              <a:endParaRPr/>
            </a:p>
          </p:txBody>
        </p:sp>
        <p:sp>
          <p:nvSpPr>
            <p:cNvPr id="65" name="object 65"/>
            <p:cNvSpPr/>
            <p:nvPr/>
          </p:nvSpPr>
          <p:spPr>
            <a:xfrm>
              <a:off x="52279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E3C5B"/>
            </a:solidFill>
          </p:spPr>
          <p:txBody>
            <a:bodyPr wrap="square" lIns="0" tIns="0" rIns="0" bIns="0" rtlCol="0"/>
            <a:lstStyle/>
            <a:p>
              <a:endParaRPr/>
            </a:p>
          </p:txBody>
        </p:sp>
        <p:sp>
          <p:nvSpPr>
            <p:cNvPr id="66" name="object 66"/>
            <p:cNvSpPr/>
            <p:nvPr/>
          </p:nvSpPr>
          <p:spPr>
            <a:xfrm>
              <a:off x="5175249" y="303529"/>
              <a:ext cx="798195" cy="745490"/>
            </a:xfrm>
            <a:custGeom>
              <a:avLst/>
              <a:gdLst/>
              <a:ahLst/>
              <a:cxnLst/>
              <a:rect l="l" t="t" r="r" b="b"/>
              <a:pathLst>
                <a:path w="798195" h="745490">
                  <a:moveTo>
                    <a:pt x="797939" y="0"/>
                  </a:moveTo>
                  <a:lnTo>
                    <a:pt x="745490" y="0"/>
                  </a:lnTo>
                  <a:lnTo>
                    <a:pt x="0" y="745490"/>
                  </a:lnTo>
                  <a:lnTo>
                    <a:pt x="52664" y="745490"/>
                  </a:lnTo>
                  <a:lnTo>
                    <a:pt x="797939" y="0"/>
                  </a:lnTo>
                  <a:close/>
                </a:path>
              </a:pathLst>
            </a:custGeom>
            <a:solidFill>
              <a:srgbClr val="1D3C5A"/>
            </a:solidFill>
          </p:spPr>
          <p:txBody>
            <a:bodyPr wrap="square" lIns="0" tIns="0" rIns="0" bIns="0" rtlCol="0"/>
            <a:lstStyle/>
            <a:p>
              <a:endParaRPr/>
            </a:p>
          </p:txBody>
        </p:sp>
        <p:sp>
          <p:nvSpPr>
            <p:cNvPr id="67" name="object 67"/>
            <p:cNvSpPr/>
            <p:nvPr/>
          </p:nvSpPr>
          <p:spPr>
            <a:xfrm>
              <a:off x="51219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B59"/>
            </a:solidFill>
          </p:spPr>
          <p:txBody>
            <a:bodyPr wrap="square" lIns="0" tIns="0" rIns="0" bIns="0" rtlCol="0"/>
            <a:lstStyle/>
            <a:p>
              <a:endParaRPr/>
            </a:p>
          </p:txBody>
        </p:sp>
        <p:sp>
          <p:nvSpPr>
            <p:cNvPr id="68" name="object 68"/>
            <p:cNvSpPr/>
            <p:nvPr/>
          </p:nvSpPr>
          <p:spPr>
            <a:xfrm>
              <a:off x="506984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B58"/>
            </a:solidFill>
          </p:spPr>
          <p:txBody>
            <a:bodyPr wrap="square" lIns="0" tIns="0" rIns="0" bIns="0" rtlCol="0"/>
            <a:lstStyle/>
            <a:p>
              <a:endParaRPr/>
            </a:p>
          </p:txBody>
        </p:sp>
        <p:sp>
          <p:nvSpPr>
            <p:cNvPr id="69" name="object 69"/>
            <p:cNvSpPr/>
            <p:nvPr/>
          </p:nvSpPr>
          <p:spPr>
            <a:xfrm>
              <a:off x="501776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C3A57"/>
            </a:solidFill>
          </p:spPr>
          <p:txBody>
            <a:bodyPr wrap="square" lIns="0" tIns="0" rIns="0" bIns="0" rtlCol="0"/>
            <a:lstStyle/>
            <a:p>
              <a:endParaRPr/>
            </a:p>
          </p:txBody>
        </p:sp>
        <p:sp>
          <p:nvSpPr>
            <p:cNvPr id="70" name="object 70"/>
            <p:cNvSpPr/>
            <p:nvPr/>
          </p:nvSpPr>
          <p:spPr>
            <a:xfrm>
              <a:off x="496443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956"/>
            </a:solidFill>
          </p:spPr>
          <p:txBody>
            <a:bodyPr wrap="square" lIns="0" tIns="0" rIns="0" bIns="0" rtlCol="0"/>
            <a:lstStyle/>
            <a:p>
              <a:endParaRPr/>
            </a:p>
          </p:txBody>
        </p:sp>
        <p:sp>
          <p:nvSpPr>
            <p:cNvPr id="71" name="object 71"/>
            <p:cNvSpPr/>
            <p:nvPr/>
          </p:nvSpPr>
          <p:spPr>
            <a:xfrm>
              <a:off x="49110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1C3955"/>
            </a:solidFill>
          </p:spPr>
          <p:txBody>
            <a:bodyPr wrap="square" lIns="0" tIns="0" rIns="0" bIns="0" rtlCol="0"/>
            <a:lstStyle/>
            <a:p>
              <a:endParaRPr/>
            </a:p>
          </p:txBody>
        </p:sp>
        <p:sp>
          <p:nvSpPr>
            <p:cNvPr id="72" name="object 72"/>
            <p:cNvSpPr/>
            <p:nvPr/>
          </p:nvSpPr>
          <p:spPr>
            <a:xfrm>
              <a:off x="48577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B3854"/>
            </a:solidFill>
          </p:spPr>
          <p:txBody>
            <a:bodyPr wrap="square" lIns="0" tIns="0" rIns="0" bIns="0" rtlCol="0"/>
            <a:lstStyle/>
            <a:p>
              <a:endParaRPr/>
            </a:p>
          </p:txBody>
        </p:sp>
        <p:sp>
          <p:nvSpPr>
            <p:cNvPr id="73" name="object 73"/>
            <p:cNvSpPr/>
            <p:nvPr/>
          </p:nvSpPr>
          <p:spPr>
            <a:xfrm>
              <a:off x="480568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3"/>
            </a:solidFill>
          </p:spPr>
          <p:txBody>
            <a:bodyPr wrap="square" lIns="0" tIns="0" rIns="0" bIns="0" rtlCol="0"/>
            <a:lstStyle/>
            <a:p>
              <a:endParaRPr/>
            </a:p>
          </p:txBody>
        </p:sp>
        <p:sp>
          <p:nvSpPr>
            <p:cNvPr id="74" name="object 74"/>
            <p:cNvSpPr/>
            <p:nvPr/>
          </p:nvSpPr>
          <p:spPr>
            <a:xfrm>
              <a:off x="47536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2"/>
            </a:solidFill>
          </p:spPr>
          <p:txBody>
            <a:bodyPr wrap="square" lIns="0" tIns="0" rIns="0" bIns="0" rtlCol="0"/>
            <a:lstStyle/>
            <a:p>
              <a:endParaRPr/>
            </a:p>
          </p:txBody>
        </p:sp>
        <p:sp>
          <p:nvSpPr>
            <p:cNvPr id="75" name="object 75"/>
            <p:cNvSpPr/>
            <p:nvPr/>
          </p:nvSpPr>
          <p:spPr>
            <a:xfrm>
              <a:off x="47002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651"/>
            </a:solidFill>
          </p:spPr>
          <p:txBody>
            <a:bodyPr wrap="square" lIns="0" tIns="0" rIns="0" bIns="0" rtlCol="0"/>
            <a:lstStyle/>
            <a:p>
              <a:endParaRPr/>
            </a:p>
          </p:txBody>
        </p:sp>
        <p:sp>
          <p:nvSpPr>
            <p:cNvPr id="76" name="object 76"/>
            <p:cNvSpPr/>
            <p:nvPr/>
          </p:nvSpPr>
          <p:spPr>
            <a:xfrm>
              <a:off x="464693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550"/>
            </a:solidFill>
          </p:spPr>
          <p:txBody>
            <a:bodyPr wrap="square" lIns="0" tIns="0" rIns="0" bIns="0" rtlCol="0"/>
            <a:lstStyle/>
            <a:p>
              <a:endParaRPr/>
            </a:p>
          </p:txBody>
        </p:sp>
        <p:sp>
          <p:nvSpPr>
            <p:cNvPr id="77" name="object 77"/>
            <p:cNvSpPr/>
            <p:nvPr/>
          </p:nvSpPr>
          <p:spPr>
            <a:xfrm>
              <a:off x="4594174" y="303529"/>
              <a:ext cx="798830" cy="745490"/>
            </a:xfrm>
            <a:custGeom>
              <a:avLst/>
              <a:gdLst/>
              <a:ahLst/>
              <a:cxnLst/>
              <a:rect l="l" t="t" r="r" b="b"/>
              <a:pathLst>
                <a:path w="798829" h="745490">
                  <a:moveTo>
                    <a:pt x="798245" y="0"/>
                  </a:moveTo>
                  <a:lnTo>
                    <a:pt x="745704" y="0"/>
                  </a:lnTo>
                  <a:lnTo>
                    <a:pt x="0" y="745490"/>
                  </a:lnTo>
                  <a:lnTo>
                    <a:pt x="52755" y="745490"/>
                  </a:lnTo>
                  <a:lnTo>
                    <a:pt x="798245" y="0"/>
                  </a:lnTo>
                  <a:close/>
                </a:path>
              </a:pathLst>
            </a:custGeom>
            <a:solidFill>
              <a:srgbClr val="1A354F"/>
            </a:solidFill>
          </p:spPr>
          <p:txBody>
            <a:bodyPr wrap="square" lIns="0" tIns="0" rIns="0" bIns="0" rtlCol="0"/>
            <a:lstStyle/>
            <a:p>
              <a:endParaRPr/>
            </a:p>
          </p:txBody>
        </p:sp>
        <p:sp>
          <p:nvSpPr>
            <p:cNvPr id="78" name="object 78"/>
            <p:cNvSpPr/>
            <p:nvPr/>
          </p:nvSpPr>
          <p:spPr>
            <a:xfrm>
              <a:off x="4540826"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9344E"/>
            </a:solidFill>
          </p:spPr>
          <p:txBody>
            <a:bodyPr wrap="square" lIns="0" tIns="0" rIns="0" bIns="0" rtlCol="0"/>
            <a:lstStyle/>
            <a:p>
              <a:endParaRPr/>
            </a:p>
          </p:txBody>
        </p:sp>
        <p:sp>
          <p:nvSpPr>
            <p:cNvPr id="79" name="object 79"/>
            <p:cNvSpPr/>
            <p:nvPr/>
          </p:nvSpPr>
          <p:spPr>
            <a:xfrm>
              <a:off x="4489449" y="303529"/>
              <a:ext cx="797560" cy="745490"/>
            </a:xfrm>
            <a:custGeom>
              <a:avLst/>
              <a:gdLst/>
              <a:ahLst/>
              <a:cxnLst/>
              <a:rect l="l" t="t" r="r" b="b"/>
              <a:pathLst>
                <a:path w="797560" h="745490">
                  <a:moveTo>
                    <a:pt x="797081" y="0"/>
                  </a:moveTo>
                  <a:lnTo>
                    <a:pt x="745490" y="0"/>
                  </a:lnTo>
                  <a:lnTo>
                    <a:pt x="0" y="745490"/>
                  </a:lnTo>
                  <a:lnTo>
                    <a:pt x="51376" y="745490"/>
                  </a:lnTo>
                  <a:lnTo>
                    <a:pt x="797081" y="0"/>
                  </a:lnTo>
                  <a:close/>
                </a:path>
              </a:pathLst>
            </a:custGeom>
            <a:solidFill>
              <a:srgbClr val="19334D"/>
            </a:solidFill>
          </p:spPr>
          <p:txBody>
            <a:bodyPr wrap="square" lIns="0" tIns="0" rIns="0" bIns="0" rtlCol="0"/>
            <a:lstStyle/>
            <a:p>
              <a:endParaRPr/>
            </a:p>
          </p:txBody>
        </p:sp>
        <p:sp>
          <p:nvSpPr>
            <p:cNvPr id="80" name="object 80"/>
            <p:cNvSpPr/>
            <p:nvPr/>
          </p:nvSpPr>
          <p:spPr>
            <a:xfrm>
              <a:off x="44361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9334C"/>
            </a:solidFill>
          </p:spPr>
          <p:txBody>
            <a:bodyPr wrap="square" lIns="0" tIns="0" rIns="0" bIns="0" rtlCol="0"/>
            <a:lstStyle/>
            <a:p>
              <a:endParaRPr/>
            </a:p>
          </p:txBody>
        </p:sp>
        <p:sp>
          <p:nvSpPr>
            <p:cNvPr id="81" name="object 81"/>
            <p:cNvSpPr/>
            <p:nvPr/>
          </p:nvSpPr>
          <p:spPr>
            <a:xfrm>
              <a:off x="43827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8334B"/>
            </a:solidFill>
          </p:spPr>
          <p:txBody>
            <a:bodyPr wrap="square" lIns="0" tIns="0" rIns="0" bIns="0" rtlCol="0"/>
            <a:lstStyle/>
            <a:p>
              <a:endParaRPr/>
            </a:p>
          </p:txBody>
        </p:sp>
        <p:sp>
          <p:nvSpPr>
            <p:cNvPr id="82" name="object 82"/>
            <p:cNvSpPr/>
            <p:nvPr/>
          </p:nvSpPr>
          <p:spPr>
            <a:xfrm>
              <a:off x="4329976" y="303529"/>
              <a:ext cx="798830" cy="745490"/>
            </a:xfrm>
            <a:custGeom>
              <a:avLst/>
              <a:gdLst/>
              <a:ahLst/>
              <a:cxnLst/>
              <a:rect l="l" t="t" r="r" b="b"/>
              <a:pathLst>
                <a:path w="798829" h="745490">
                  <a:moveTo>
                    <a:pt x="798283" y="0"/>
                  </a:moveTo>
                  <a:lnTo>
                    <a:pt x="745704" y="0"/>
                  </a:lnTo>
                  <a:lnTo>
                    <a:pt x="0" y="745490"/>
                  </a:lnTo>
                  <a:lnTo>
                    <a:pt x="52793" y="745490"/>
                  </a:lnTo>
                  <a:lnTo>
                    <a:pt x="798283" y="0"/>
                  </a:lnTo>
                  <a:close/>
                </a:path>
              </a:pathLst>
            </a:custGeom>
            <a:solidFill>
              <a:srgbClr val="18314A"/>
            </a:solidFill>
          </p:spPr>
          <p:txBody>
            <a:bodyPr wrap="square" lIns="0" tIns="0" rIns="0" bIns="0" rtlCol="0"/>
            <a:lstStyle/>
            <a:p>
              <a:endParaRPr/>
            </a:p>
          </p:txBody>
        </p:sp>
        <p:sp>
          <p:nvSpPr>
            <p:cNvPr id="83" name="object 83"/>
            <p:cNvSpPr/>
            <p:nvPr/>
          </p:nvSpPr>
          <p:spPr>
            <a:xfrm>
              <a:off x="4278091" y="303529"/>
              <a:ext cx="798195" cy="745490"/>
            </a:xfrm>
            <a:custGeom>
              <a:avLst/>
              <a:gdLst/>
              <a:ahLst/>
              <a:cxnLst/>
              <a:rect l="l" t="t" r="r" b="b"/>
              <a:pathLst>
                <a:path w="798195" h="745490">
                  <a:moveTo>
                    <a:pt x="797589" y="0"/>
                  </a:moveTo>
                  <a:lnTo>
                    <a:pt x="745275" y="0"/>
                  </a:lnTo>
                  <a:lnTo>
                    <a:pt x="0" y="745490"/>
                  </a:lnTo>
                  <a:lnTo>
                    <a:pt x="51885" y="745490"/>
                  </a:lnTo>
                  <a:lnTo>
                    <a:pt x="797589" y="0"/>
                  </a:lnTo>
                  <a:close/>
                </a:path>
              </a:pathLst>
            </a:custGeom>
            <a:solidFill>
              <a:srgbClr val="183149"/>
            </a:solidFill>
          </p:spPr>
          <p:txBody>
            <a:bodyPr wrap="square" lIns="0" tIns="0" rIns="0" bIns="0" rtlCol="0"/>
            <a:lstStyle/>
            <a:p>
              <a:endParaRPr/>
            </a:p>
          </p:txBody>
        </p:sp>
        <p:sp>
          <p:nvSpPr>
            <p:cNvPr id="84" name="object 84"/>
            <p:cNvSpPr/>
            <p:nvPr/>
          </p:nvSpPr>
          <p:spPr>
            <a:xfrm>
              <a:off x="42247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85" name="object 85"/>
            <p:cNvSpPr/>
            <p:nvPr/>
          </p:nvSpPr>
          <p:spPr>
            <a:xfrm>
              <a:off x="4171949" y="303529"/>
              <a:ext cx="798195" cy="745490"/>
            </a:xfrm>
            <a:custGeom>
              <a:avLst/>
              <a:gdLst/>
              <a:ahLst/>
              <a:cxnLst/>
              <a:rect l="l" t="t" r="r" b="b"/>
              <a:pathLst>
                <a:path w="798195" h="745490">
                  <a:moveTo>
                    <a:pt x="798084" y="0"/>
                  </a:moveTo>
                  <a:lnTo>
                    <a:pt x="745490" y="0"/>
                  </a:lnTo>
                  <a:lnTo>
                    <a:pt x="0" y="745490"/>
                  </a:lnTo>
                  <a:lnTo>
                    <a:pt x="52808" y="745490"/>
                  </a:lnTo>
                  <a:lnTo>
                    <a:pt x="798084" y="0"/>
                  </a:lnTo>
                  <a:close/>
                </a:path>
              </a:pathLst>
            </a:custGeom>
            <a:solidFill>
              <a:srgbClr val="172F47"/>
            </a:solidFill>
          </p:spPr>
          <p:txBody>
            <a:bodyPr wrap="square" lIns="0" tIns="0" rIns="0" bIns="0" rtlCol="0"/>
            <a:lstStyle/>
            <a:p>
              <a:endParaRPr/>
            </a:p>
          </p:txBody>
        </p:sp>
        <p:sp>
          <p:nvSpPr>
            <p:cNvPr id="86" name="object 86"/>
            <p:cNvSpPr/>
            <p:nvPr/>
          </p:nvSpPr>
          <p:spPr>
            <a:xfrm>
              <a:off x="41186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62E45"/>
            </a:solidFill>
          </p:spPr>
          <p:txBody>
            <a:bodyPr wrap="square" lIns="0" tIns="0" rIns="0" bIns="0" rtlCol="0"/>
            <a:lstStyle/>
            <a:p>
              <a:endParaRPr/>
            </a:p>
          </p:txBody>
        </p:sp>
        <p:sp>
          <p:nvSpPr>
            <p:cNvPr id="87" name="object 87"/>
            <p:cNvSpPr/>
            <p:nvPr/>
          </p:nvSpPr>
          <p:spPr>
            <a:xfrm>
              <a:off x="4065778" y="303529"/>
              <a:ext cx="798830" cy="745490"/>
            </a:xfrm>
            <a:custGeom>
              <a:avLst/>
              <a:gdLst/>
              <a:ahLst/>
              <a:cxnLst/>
              <a:rect l="l" t="t" r="r" b="b"/>
              <a:pathLst>
                <a:path w="798829" h="745490">
                  <a:moveTo>
                    <a:pt x="798321" y="0"/>
                  </a:moveTo>
                  <a:lnTo>
                    <a:pt x="745704" y="0"/>
                  </a:lnTo>
                  <a:lnTo>
                    <a:pt x="0" y="745490"/>
                  </a:lnTo>
                  <a:lnTo>
                    <a:pt x="52831" y="745490"/>
                  </a:lnTo>
                  <a:lnTo>
                    <a:pt x="798321" y="0"/>
                  </a:lnTo>
                  <a:close/>
                </a:path>
              </a:pathLst>
            </a:custGeom>
            <a:solidFill>
              <a:srgbClr val="162F46"/>
            </a:solidFill>
          </p:spPr>
          <p:txBody>
            <a:bodyPr wrap="square" lIns="0" tIns="0" rIns="0" bIns="0" rtlCol="0"/>
            <a:lstStyle/>
            <a:p>
              <a:endParaRPr/>
            </a:p>
          </p:txBody>
        </p:sp>
        <p:sp>
          <p:nvSpPr>
            <p:cNvPr id="88" name="object 88"/>
            <p:cNvSpPr/>
            <p:nvPr/>
          </p:nvSpPr>
          <p:spPr>
            <a:xfrm>
              <a:off x="4013969" y="303529"/>
              <a:ext cx="797560" cy="745490"/>
            </a:xfrm>
            <a:custGeom>
              <a:avLst/>
              <a:gdLst/>
              <a:ahLst/>
              <a:cxnLst/>
              <a:rect l="l" t="t" r="r" b="b"/>
              <a:pathLst>
                <a:path w="797560" h="745490">
                  <a:moveTo>
                    <a:pt x="797513" y="0"/>
                  </a:moveTo>
                  <a:lnTo>
                    <a:pt x="745275" y="0"/>
                  </a:lnTo>
                  <a:lnTo>
                    <a:pt x="0" y="745490"/>
                  </a:lnTo>
                  <a:lnTo>
                    <a:pt x="51809" y="745490"/>
                  </a:lnTo>
                  <a:lnTo>
                    <a:pt x="797513" y="0"/>
                  </a:lnTo>
                  <a:close/>
                </a:path>
              </a:pathLst>
            </a:custGeom>
            <a:solidFill>
              <a:srgbClr val="162F47"/>
            </a:solidFill>
          </p:spPr>
          <p:txBody>
            <a:bodyPr wrap="square" lIns="0" tIns="0" rIns="0" bIns="0" rtlCol="0"/>
            <a:lstStyle/>
            <a:p>
              <a:endParaRPr/>
            </a:p>
          </p:txBody>
        </p:sp>
        <p:sp>
          <p:nvSpPr>
            <p:cNvPr id="89" name="object 89"/>
            <p:cNvSpPr/>
            <p:nvPr/>
          </p:nvSpPr>
          <p:spPr>
            <a:xfrm>
              <a:off x="39606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90" name="object 90"/>
            <p:cNvSpPr/>
            <p:nvPr/>
          </p:nvSpPr>
          <p:spPr>
            <a:xfrm>
              <a:off x="3907790" y="303529"/>
              <a:ext cx="798195" cy="745490"/>
            </a:xfrm>
            <a:custGeom>
              <a:avLst/>
              <a:gdLst/>
              <a:ahLst/>
              <a:cxnLst/>
              <a:rect l="l" t="t" r="r" b="b"/>
              <a:pathLst>
                <a:path w="798195" h="745490">
                  <a:moveTo>
                    <a:pt x="798122" y="0"/>
                  </a:moveTo>
                  <a:lnTo>
                    <a:pt x="745490" y="0"/>
                  </a:lnTo>
                  <a:lnTo>
                    <a:pt x="0" y="745490"/>
                  </a:lnTo>
                  <a:lnTo>
                    <a:pt x="52846" y="745490"/>
                  </a:lnTo>
                  <a:lnTo>
                    <a:pt x="798122" y="0"/>
                  </a:lnTo>
                  <a:close/>
                </a:path>
              </a:pathLst>
            </a:custGeom>
            <a:solidFill>
              <a:srgbClr val="173149"/>
            </a:solidFill>
          </p:spPr>
          <p:txBody>
            <a:bodyPr wrap="square" lIns="0" tIns="0" rIns="0" bIns="0" rtlCol="0"/>
            <a:lstStyle/>
            <a:p>
              <a:endParaRPr/>
            </a:p>
          </p:txBody>
        </p:sp>
        <p:sp>
          <p:nvSpPr>
            <p:cNvPr id="91" name="object 91"/>
            <p:cNvSpPr/>
            <p:nvPr/>
          </p:nvSpPr>
          <p:spPr>
            <a:xfrm>
              <a:off x="3854928" y="303529"/>
              <a:ext cx="798830" cy="745490"/>
            </a:xfrm>
            <a:custGeom>
              <a:avLst/>
              <a:gdLst/>
              <a:ahLst/>
              <a:cxnLst/>
              <a:rect l="l" t="t" r="r" b="b"/>
              <a:pathLst>
                <a:path w="798829" h="745490">
                  <a:moveTo>
                    <a:pt x="798352" y="0"/>
                  </a:moveTo>
                  <a:lnTo>
                    <a:pt x="745704" y="0"/>
                  </a:lnTo>
                  <a:lnTo>
                    <a:pt x="0" y="745490"/>
                  </a:lnTo>
                  <a:lnTo>
                    <a:pt x="52862" y="745490"/>
                  </a:lnTo>
                  <a:lnTo>
                    <a:pt x="798352" y="0"/>
                  </a:lnTo>
                  <a:close/>
                </a:path>
              </a:pathLst>
            </a:custGeom>
            <a:solidFill>
              <a:srgbClr val="17314A"/>
            </a:solidFill>
          </p:spPr>
          <p:txBody>
            <a:bodyPr wrap="square" lIns="0" tIns="0" rIns="0" bIns="0" rtlCol="0"/>
            <a:lstStyle/>
            <a:p>
              <a:endParaRPr/>
            </a:p>
          </p:txBody>
        </p:sp>
        <p:sp>
          <p:nvSpPr>
            <p:cNvPr id="92" name="object 92"/>
            <p:cNvSpPr/>
            <p:nvPr/>
          </p:nvSpPr>
          <p:spPr>
            <a:xfrm>
              <a:off x="3801580"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8334B"/>
            </a:solidFill>
          </p:spPr>
          <p:txBody>
            <a:bodyPr wrap="square" lIns="0" tIns="0" rIns="0" bIns="0" rtlCol="0"/>
            <a:lstStyle/>
            <a:p>
              <a:endParaRPr/>
            </a:p>
          </p:txBody>
        </p:sp>
        <p:sp>
          <p:nvSpPr>
            <p:cNvPr id="93" name="object 93"/>
            <p:cNvSpPr/>
            <p:nvPr/>
          </p:nvSpPr>
          <p:spPr>
            <a:xfrm>
              <a:off x="3749847" y="303529"/>
              <a:ext cx="797560" cy="745490"/>
            </a:xfrm>
            <a:custGeom>
              <a:avLst/>
              <a:gdLst/>
              <a:ahLst/>
              <a:cxnLst/>
              <a:rect l="l" t="t" r="r" b="b"/>
              <a:pathLst>
                <a:path w="797560" h="745490">
                  <a:moveTo>
                    <a:pt x="797437" y="0"/>
                  </a:moveTo>
                  <a:lnTo>
                    <a:pt x="745275" y="0"/>
                  </a:lnTo>
                  <a:lnTo>
                    <a:pt x="0" y="745490"/>
                  </a:lnTo>
                  <a:lnTo>
                    <a:pt x="51733" y="745490"/>
                  </a:lnTo>
                  <a:lnTo>
                    <a:pt x="797437" y="0"/>
                  </a:lnTo>
                  <a:close/>
                </a:path>
              </a:pathLst>
            </a:custGeom>
            <a:solidFill>
              <a:srgbClr val="18334C"/>
            </a:solidFill>
          </p:spPr>
          <p:txBody>
            <a:bodyPr wrap="square" lIns="0" tIns="0" rIns="0" bIns="0" rtlCol="0"/>
            <a:lstStyle/>
            <a:p>
              <a:endParaRPr/>
            </a:p>
          </p:txBody>
        </p:sp>
        <p:sp>
          <p:nvSpPr>
            <p:cNvPr id="94" name="object 94"/>
            <p:cNvSpPr/>
            <p:nvPr/>
          </p:nvSpPr>
          <p:spPr>
            <a:xfrm>
              <a:off x="36965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8334D"/>
            </a:solidFill>
          </p:spPr>
          <p:txBody>
            <a:bodyPr wrap="square" lIns="0" tIns="0" rIns="0" bIns="0" rtlCol="0"/>
            <a:lstStyle/>
            <a:p>
              <a:endParaRPr/>
            </a:p>
          </p:txBody>
        </p:sp>
        <p:sp>
          <p:nvSpPr>
            <p:cNvPr id="95" name="object 95"/>
            <p:cNvSpPr/>
            <p:nvPr/>
          </p:nvSpPr>
          <p:spPr>
            <a:xfrm>
              <a:off x="3643629" y="303529"/>
              <a:ext cx="798195" cy="745490"/>
            </a:xfrm>
            <a:custGeom>
              <a:avLst/>
              <a:gdLst/>
              <a:ahLst/>
              <a:cxnLst/>
              <a:rect l="l" t="t" r="r" b="b"/>
              <a:pathLst>
                <a:path w="798195" h="745490">
                  <a:moveTo>
                    <a:pt x="798160" y="0"/>
                  </a:moveTo>
                  <a:lnTo>
                    <a:pt x="745490" y="0"/>
                  </a:lnTo>
                  <a:lnTo>
                    <a:pt x="0" y="745490"/>
                  </a:lnTo>
                  <a:lnTo>
                    <a:pt x="52884" y="745490"/>
                  </a:lnTo>
                  <a:lnTo>
                    <a:pt x="798160" y="0"/>
                  </a:lnTo>
                  <a:close/>
                </a:path>
              </a:pathLst>
            </a:custGeom>
            <a:solidFill>
              <a:srgbClr val="19344E"/>
            </a:solidFill>
          </p:spPr>
          <p:txBody>
            <a:bodyPr wrap="square" lIns="0" tIns="0" rIns="0" bIns="0" rtlCol="0"/>
            <a:lstStyle/>
            <a:p>
              <a:endParaRPr/>
            </a:p>
          </p:txBody>
        </p:sp>
        <p:sp>
          <p:nvSpPr>
            <p:cNvPr id="96" name="object 96"/>
            <p:cNvSpPr/>
            <p:nvPr/>
          </p:nvSpPr>
          <p:spPr>
            <a:xfrm>
              <a:off x="3590729" y="303529"/>
              <a:ext cx="798830" cy="745490"/>
            </a:xfrm>
            <a:custGeom>
              <a:avLst/>
              <a:gdLst/>
              <a:ahLst/>
              <a:cxnLst/>
              <a:rect l="l" t="t" r="r" b="b"/>
              <a:pathLst>
                <a:path w="798829" h="745490">
                  <a:moveTo>
                    <a:pt x="798390" y="0"/>
                  </a:moveTo>
                  <a:lnTo>
                    <a:pt x="745704" y="0"/>
                  </a:lnTo>
                  <a:lnTo>
                    <a:pt x="0" y="745490"/>
                  </a:lnTo>
                  <a:lnTo>
                    <a:pt x="52900" y="745490"/>
                  </a:lnTo>
                  <a:lnTo>
                    <a:pt x="798390" y="0"/>
                  </a:lnTo>
                  <a:close/>
                </a:path>
              </a:pathLst>
            </a:custGeom>
            <a:solidFill>
              <a:srgbClr val="19354F"/>
            </a:solidFill>
          </p:spPr>
          <p:txBody>
            <a:bodyPr wrap="square" lIns="0" tIns="0" rIns="0" bIns="0" rtlCol="0"/>
            <a:lstStyle/>
            <a:p>
              <a:endParaRPr/>
            </a:p>
          </p:txBody>
        </p:sp>
        <p:sp>
          <p:nvSpPr>
            <p:cNvPr id="97" name="object 97"/>
            <p:cNvSpPr/>
            <p:nvPr/>
          </p:nvSpPr>
          <p:spPr>
            <a:xfrm>
              <a:off x="3538219" y="303529"/>
              <a:ext cx="798830" cy="745490"/>
            </a:xfrm>
            <a:custGeom>
              <a:avLst/>
              <a:gdLst/>
              <a:ahLst/>
              <a:cxnLst/>
              <a:rect l="l" t="t" r="r" b="b"/>
              <a:pathLst>
                <a:path w="798829" h="745490">
                  <a:moveTo>
                    <a:pt x="798214" y="0"/>
                  </a:moveTo>
                  <a:lnTo>
                    <a:pt x="745489" y="0"/>
                  </a:lnTo>
                  <a:lnTo>
                    <a:pt x="0" y="745490"/>
                  </a:lnTo>
                  <a:lnTo>
                    <a:pt x="52509" y="745490"/>
                  </a:lnTo>
                  <a:lnTo>
                    <a:pt x="798214" y="0"/>
                  </a:lnTo>
                  <a:close/>
                </a:path>
              </a:pathLst>
            </a:custGeom>
            <a:solidFill>
              <a:srgbClr val="193550"/>
            </a:solidFill>
          </p:spPr>
          <p:txBody>
            <a:bodyPr wrap="square" lIns="0" tIns="0" rIns="0" bIns="0" rtlCol="0"/>
            <a:lstStyle/>
            <a:p>
              <a:endParaRPr/>
            </a:p>
          </p:txBody>
        </p:sp>
        <p:sp>
          <p:nvSpPr>
            <p:cNvPr id="98" name="object 98"/>
            <p:cNvSpPr/>
            <p:nvPr/>
          </p:nvSpPr>
          <p:spPr>
            <a:xfrm>
              <a:off x="3485725" y="303529"/>
              <a:ext cx="798195" cy="745490"/>
            </a:xfrm>
            <a:custGeom>
              <a:avLst/>
              <a:gdLst/>
              <a:ahLst/>
              <a:cxnLst/>
              <a:rect l="l" t="t" r="r" b="b"/>
              <a:pathLst>
                <a:path w="798195" h="745490">
                  <a:moveTo>
                    <a:pt x="797984" y="0"/>
                  </a:moveTo>
                  <a:lnTo>
                    <a:pt x="745275" y="0"/>
                  </a:lnTo>
                  <a:lnTo>
                    <a:pt x="0" y="745490"/>
                  </a:lnTo>
                  <a:lnTo>
                    <a:pt x="52494" y="745490"/>
                  </a:lnTo>
                  <a:lnTo>
                    <a:pt x="797984" y="0"/>
                  </a:lnTo>
                  <a:close/>
                </a:path>
              </a:pathLst>
            </a:custGeom>
            <a:solidFill>
              <a:srgbClr val="1A3651"/>
            </a:solidFill>
          </p:spPr>
          <p:txBody>
            <a:bodyPr wrap="square" lIns="0" tIns="0" rIns="0" bIns="0" rtlCol="0"/>
            <a:lstStyle/>
            <a:p>
              <a:endParaRPr/>
            </a:p>
          </p:txBody>
        </p:sp>
        <p:sp>
          <p:nvSpPr>
            <p:cNvPr id="99" name="object 99"/>
            <p:cNvSpPr/>
            <p:nvPr/>
          </p:nvSpPr>
          <p:spPr>
            <a:xfrm>
              <a:off x="3432810" y="303529"/>
              <a:ext cx="798195" cy="745490"/>
            </a:xfrm>
            <a:custGeom>
              <a:avLst/>
              <a:gdLst/>
              <a:ahLst/>
              <a:cxnLst/>
              <a:rect l="l" t="t" r="r" b="b"/>
              <a:pathLst>
                <a:path w="798195" h="745490">
                  <a:moveTo>
                    <a:pt x="798190" y="0"/>
                  </a:moveTo>
                  <a:lnTo>
                    <a:pt x="745490" y="0"/>
                  </a:lnTo>
                  <a:lnTo>
                    <a:pt x="0" y="745490"/>
                  </a:lnTo>
                  <a:lnTo>
                    <a:pt x="52915" y="745490"/>
                  </a:lnTo>
                  <a:lnTo>
                    <a:pt x="798190" y="0"/>
                  </a:lnTo>
                  <a:close/>
                </a:path>
              </a:pathLst>
            </a:custGeom>
            <a:solidFill>
              <a:srgbClr val="1A3752"/>
            </a:solidFill>
          </p:spPr>
          <p:txBody>
            <a:bodyPr wrap="square" lIns="0" tIns="0" rIns="0" bIns="0" rtlCol="0"/>
            <a:lstStyle/>
            <a:p>
              <a:endParaRPr/>
            </a:p>
          </p:txBody>
        </p:sp>
        <p:sp>
          <p:nvSpPr>
            <p:cNvPr id="100" name="object 100"/>
            <p:cNvSpPr/>
            <p:nvPr/>
          </p:nvSpPr>
          <p:spPr>
            <a:xfrm>
              <a:off x="33794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A3753"/>
            </a:solidFill>
          </p:spPr>
          <p:txBody>
            <a:bodyPr wrap="square" lIns="0" tIns="0" rIns="0" bIns="0" rtlCol="0"/>
            <a:lstStyle/>
            <a:p>
              <a:endParaRPr/>
            </a:p>
          </p:txBody>
        </p:sp>
        <p:sp>
          <p:nvSpPr>
            <p:cNvPr id="101" name="object 101"/>
            <p:cNvSpPr/>
            <p:nvPr/>
          </p:nvSpPr>
          <p:spPr>
            <a:xfrm>
              <a:off x="3326531" y="303529"/>
              <a:ext cx="798830" cy="745490"/>
            </a:xfrm>
            <a:custGeom>
              <a:avLst/>
              <a:gdLst/>
              <a:ahLst/>
              <a:cxnLst/>
              <a:rect l="l" t="t" r="r" b="b"/>
              <a:pathLst>
                <a:path w="798829" h="745490">
                  <a:moveTo>
                    <a:pt x="798428" y="0"/>
                  </a:moveTo>
                  <a:lnTo>
                    <a:pt x="745704" y="0"/>
                  </a:lnTo>
                  <a:lnTo>
                    <a:pt x="0" y="745490"/>
                  </a:lnTo>
                  <a:lnTo>
                    <a:pt x="52938" y="745490"/>
                  </a:lnTo>
                  <a:lnTo>
                    <a:pt x="798428" y="0"/>
                  </a:lnTo>
                  <a:close/>
                </a:path>
              </a:pathLst>
            </a:custGeom>
            <a:solidFill>
              <a:srgbClr val="1B3854"/>
            </a:solidFill>
          </p:spPr>
          <p:txBody>
            <a:bodyPr wrap="square" lIns="0" tIns="0" rIns="0" bIns="0" rtlCol="0"/>
            <a:lstStyle/>
            <a:p>
              <a:endParaRPr/>
            </a:p>
          </p:txBody>
        </p:sp>
        <p:sp>
          <p:nvSpPr>
            <p:cNvPr id="102" name="object 102"/>
            <p:cNvSpPr/>
            <p:nvPr/>
          </p:nvSpPr>
          <p:spPr>
            <a:xfrm>
              <a:off x="3274060" y="303529"/>
              <a:ext cx="798195" cy="745490"/>
            </a:xfrm>
            <a:custGeom>
              <a:avLst/>
              <a:gdLst/>
              <a:ahLst/>
              <a:cxnLst/>
              <a:rect l="l" t="t" r="r" b="b"/>
              <a:pathLst>
                <a:path w="798195" h="745490">
                  <a:moveTo>
                    <a:pt x="798176" y="0"/>
                  </a:moveTo>
                  <a:lnTo>
                    <a:pt x="745490" y="0"/>
                  </a:lnTo>
                  <a:lnTo>
                    <a:pt x="0" y="745490"/>
                  </a:lnTo>
                  <a:lnTo>
                    <a:pt x="52471" y="745490"/>
                  </a:lnTo>
                  <a:lnTo>
                    <a:pt x="798176" y="0"/>
                  </a:lnTo>
                  <a:close/>
                </a:path>
              </a:pathLst>
            </a:custGeom>
            <a:solidFill>
              <a:srgbClr val="1B3955"/>
            </a:solidFill>
          </p:spPr>
          <p:txBody>
            <a:bodyPr wrap="square" lIns="0" tIns="0" rIns="0" bIns="0" rtlCol="0"/>
            <a:lstStyle/>
            <a:p>
              <a:endParaRPr/>
            </a:p>
          </p:txBody>
        </p:sp>
        <p:sp>
          <p:nvSpPr>
            <p:cNvPr id="103" name="object 103"/>
            <p:cNvSpPr/>
            <p:nvPr/>
          </p:nvSpPr>
          <p:spPr>
            <a:xfrm>
              <a:off x="3221990" y="303529"/>
              <a:ext cx="797560" cy="745490"/>
            </a:xfrm>
            <a:custGeom>
              <a:avLst/>
              <a:gdLst/>
              <a:ahLst/>
              <a:cxnLst/>
              <a:rect l="l" t="t" r="r" b="b"/>
              <a:pathLst>
                <a:path w="797560" h="745490">
                  <a:moveTo>
                    <a:pt x="797560" y="0"/>
                  </a:moveTo>
                  <a:lnTo>
                    <a:pt x="745489" y="0"/>
                  </a:lnTo>
                  <a:lnTo>
                    <a:pt x="0" y="745490"/>
                  </a:lnTo>
                  <a:lnTo>
                    <a:pt x="52069" y="745490"/>
                  </a:lnTo>
                  <a:lnTo>
                    <a:pt x="797560" y="0"/>
                  </a:lnTo>
                  <a:close/>
                </a:path>
              </a:pathLst>
            </a:custGeom>
            <a:solidFill>
              <a:srgbClr val="1B3956"/>
            </a:solidFill>
          </p:spPr>
          <p:txBody>
            <a:bodyPr wrap="square" lIns="0" tIns="0" rIns="0" bIns="0" rtlCol="0"/>
            <a:lstStyle/>
            <a:p>
              <a:endParaRPr/>
            </a:p>
          </p:txBody>
        </p:sp>
        <p:sp>
          <p:nvSpPr>
            <p:cNvPr id="104" name="object 104"/>
            <p:cNvSpPr/>
            <p:nvPr/>
          </p:nvSpPr>
          <p:spPr>
            <a:xfrm>
              <a:off x="31686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A57"/>
            </a:solidFill>
          </p:spPr>
          <p:txBody>
            <a:bodyPr wrap="square" lIns="0" tIns="0" rIns="0" bIns="0" rtlCol="0"/>
            <a:lstStyle/>
            <a:p>
              <a:endParaRPr/>
            </a:p>
          </p:txBody>
        </p:sp>
        <p:sp>
          <p:nvSpPr>
            <p:cNvPr id="105" name="object 105"/>
            <p:cNvSpPr/>
            <p:nvPr/>
          </p:nvSpPr>
          <p:spPr>
            <a:xfrm>
              <a:off x="31153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C3B58"/>
            </a:solidFill>
          </p:spPr>
          <p:txBody>
            <a:bodyPr wrap="square" lIns="0" tIns="0" rIns="0" bIns="0" rtlCol="0"/>
            <a:lstStyle/>
            <a:p>
              <a:endParaRPr/>
            </a:p>
          </p:txBody>
        </p:sp>
        <p:sp>
          <p:nvSpPr>
            <p:cNvPr id="106" name="object 106"/>
            <p:cNvSpPr/>
            <p:nvPr/>
          </p:nvSpPr>
          <p:spPr>
            <a:xfrm>
              <a:off x="30619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C3B59"/>
            </a:solidFill>
          </p:spPr>
          <p:txBody>
            <a:bodyPr wrap="square" lIns="0" tIns="0" rIns="0" bIns="0" rtlCol="0"/>
            <a:lstStyle/>
            <a:p>
              <a:endParaRPr/>
            </a:p>
          </p:txBody>
        </p:sp>
        <p:sp>
          <p:nvSpPr>
            <p:cNvPr id="107" name="object 107"/>
            <p:cNvSpPr/>
            <p:nvPr/>
          </p:nvSpPr>
          <p:spPr>
            <a:xfrm>
              <a:off x="300990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A"/>
            </a:solidFill>
          </p:spPr>
          <p:txBody>
            <a:bodyPr wrap="square" lIns="0" tIns="0" rIns="0" bIns="0" rtlCol="0"/>
            <a:lstStyle/>
            <a:p>
              <a:endParaRPr/>
            </a:p>
          </p:txBody>
        </p:sp>
        <p:sp>
          <p:nvSpPr>
            <p:cNvPr id="108" name="object 108"/>
            <p:cNvSpPr/>
            <p:nvPr/>
          </p:nvSpPr>
          <p:spPr>
            <a:xfrm>
              <a:off x="295782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B"/>
            </a:solidFill>
          </p:spPr>
          <p:txBody>
            <a:bodyPr wrap="square" lIns="0" tIns="0" rIns="0" bIns="0" rtlCol="0"/>
            <a:lstStyle/>
            <a:p>
              <a:endParaRPr/>
            </a:p>
          </p:txBody>
        </p:sp>
        <p:sp>
          <p:nvSpPr>
            <p:cNvPr id="109" name="object 109"/>
            <p:cNvSpPr/>
            <p:nvPr/>
          </p:nvSpPr>
          <p:spPr>
            <a:xfrm>
              <a:off x="29044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D5C"/>
            </a:solidFill>
          </p:spPr>
          <p:txBody>
            <a:bodyPr wrap="square" lIns="0" tIns="0" rIns="0" bIns="0" rtlCol="0"/>
            <a:lstStyle/>
            <a:p>
              <a:endParaRPr/>
            </a:p>
          </p:txBody>
        </p:sp>
        <p:sp>
          <p:nvSpPr>
            <p:cNvPr id="110" name="object 110"/>
            <p:cNvSpPr/>
            <p:nvPr/>
          </p:nvSpPr>
          <p:spPr>
            <a:xfrm>
              <a:off x="28511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E3E5D"/>
            </a:solidFill>
          </p:spPr>
          <p:txBody>
            <a:bodyPr wrap="square" lIns="0" tIns="0" rIns="0" bIns="0" rtlCol="0"/>
            <a:lstStyle/>
            <a:p>
              <a:endParaRPr/>
            </a:p>
          </p:txBody>
        </p:sp>
        <p:sp>
          <p:nvSpPr>
            <p:cNvPr id="111" name="object 111"/>
            <p:cNvSpPr/>
            <p:nvPr/>
          </p:nvSpPr>
          <p:spPr>
            <a:xfrm>
              <a:off x="27990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E3E5E"/>
            </a:solidFill>
          </p:spPr>
          <p:txBody>
            <a:bodyPr wrap="square" lIns="0" tIns="0" rIns="0" bIns="0" rtlCol="0"/>
            <a:lstStyle/>
            <a:p>
              <a:endParaRPr/>
            </a:p>
          </p:txBody>
        </p:sp>
        <p:sp>
          <p:nvSpPr>
            <p:cNvPr id="112" name="object 112"/>
            <p:cNvSpPr/>
            <p:nvPr/>
          </p:nvSpPr>
          <p:spPr>
            <a:xfrm>
              <a:off x="274574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E3F5F"/>
            </a:solidFill>
          </p:spPr>
          <p:txBody>
            <a:bodyPr wrap="square" lIns="0" tIns="0" rIns="0" bIns="0" rtlCol="0"/>
            <a:lstStyle/>
            <a:p>
              <a:endParaRPr/>
            </a:p>
          </p:txBody>
        </p:sp>
        <p:sp>
          <p:nvSpPr>
            <p:cNvPr id="113" name="object 113"/>
            <p:cNvSpPr/>
            <p:nvPr/>
          </p:nvSpPr>
          <p:spPr>
            <a:xfrm>
              <a:off x="2693669" y="303529"/>
              <a:ext cx="797560" cy="745490"/>
            </a:xfrm>
            <a:custGeom>
              <a:avLst/>
              <a:gdLst/>
              <a:ahLst/>
              <a:cxnLst/>
              <a:rect l="l" t="t" r="r" b="b"/>
              <a:pathLst>
                <a:path w="797560" h="745490">
                  <a:moveTo>
                    <a:pt x="797560" y="0"/>
                  </a:moveTo>
                  <a:lnTo>
                    <a:pt x="745490" y="0"/>
                  </a:lnTo>
                  <a:lnTo>
                    <a:pt x="0" y="745490"/>
                  </a:lnTo>
                  <a:lnTo>
                    <a:pt x="52069" y="745490"/>
                  </a:lnTo>
                  <a:lnTo>
                    <a:pt x="797560" y="0"/>
                  </a:lnTo>
                  <a:close/>
                </a:path>
              </a:pathLst>
            </a:custGeom>
            <a:solidFill>
              <a:srgbClr val="1F4060"/>
            </a:solidFill>
          </p:spPr>
          <p:txBody>
            <a:bodyPr wrap="square" lIns="0" tIns="0" rIns="0" bIns="0" rtlCol="0"/>
            <a:lstStyle/>
            <a:p>
              <a:endParaRPr/>
            </a:p>
          </p:txBody>
        </p:sp>
        <p:sp>
          <p:nvSpPr>
            <p:cNvPr id="114" name="object 114"/>
            <p:cNvSpPr/>
            <p:nvPr/>
          </p:nvSpPr>
          <p:spPr>
            <a:xfrm>
              <a:off x="264032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F4061"/>
            </a:solidFill>
          </p:spPr>
          <p:txBody>
            <a:bodyPr wrap="square" lIns="0" tIns="0" rIns="0" bIns="0" rtlCol="0"/>
            <a:lstStyle/>
            <a:p>
              <a:endParaRPr/>
            </a:p>
          </p:txBody>
        </p:sp>
        <p:sp>
          <p:nvSpPr>
            <p:cNvPr id="115" name="object 115"/>
            <p:cNvSpPr/>
            <p:nvPr/>
          </p:nvSpPr>
          <p:spPr>
            <a:xfrm>
              <a:off x="25869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4162"/>
            </a:solidFill>
          </p:spPr>
          <p:txBody>
            <a:bodyPr wrap="square" lIns="0" tIns="0" rIns="0" bIns="0" rtlCol="0"/>
            <a:lstStyle/>
            <a:p>
              <a:endParaRPr/>
            </a:p>
          </p:txBody>
        </p:sp>
        <p:sp>
          <p:nvSpPr>
            <p:cNvPr id="116" name="object 116"/>
            <p:cNvSpPr/>
            <p:nvPr/>
          </p:nvSpPr>
          <p:spPr>
            <a:xfrm>
              <a:off x="2533937" y="303529"/>
              <a:ext cx="798830" cy="745490"/>
            </a:xfrm>
            <a:custGeom>
              <a:avLst/>
              <a:gdLst/>
              <a:ahLst/>
              <a:cxnLst/>
              <a:rect l="l" t="t" r="r" b="b"/>
              <a:pathLst>
                <a:path w="798829" h="745490">
                  <a:moveTo>
                    <a:pt x="798542" y="0"/>
                  </a:moveTo>
                  <a:lnTo>
                    <a:pt x="745704" y="0"/>
                  </a:lnTo>
                  <a:lnTo>
                    <a:pt x="0" y="745490"/>
                  </a:lnTo>
                  <a:lnTo>
                    <a:pt x="53052" y="745490"/>
                  </a:lnTo>
                  <a:lnTo>
                    <a:pt x="798542" y="0"/>
                  </a:lnTo>
                  <a:close/>
                </a:path>
              </a:pathLst>
            </a:custGeom>
            <a:solidFill>
              <a:srgbClr val="204263"/>
            </a:solidFill>
          </p:spPr>
          <p:txBody>
            <a:bodyPr wrap="square" lIns="0" tIns="0" rIns="0" bIns="0" rtlCol="0"/>
            <a:lstStyle/>
            <a:p>
              <a:endParaRPr/>
            </a:p>
          </p:txBody>
        </p:sp>
        <p:sp>
          <p:nvSpPr>
            <p:cNvPr id="117" name="object 117"/>
            <p:cNvSpPr/>
            <p:nvPr/>
          </p:nvSpPr>
          <p:spPr>
            <a:xfrm>
              <a:off x="2481579" y="303529"/>
              <a:ext cx="798195" cy="745490"/>
            </a:xfrm>
            <a:custGeom>
              <a:avLst/>
              <a:gdLst/>
              <a:ahLst/>
              <a:cxnLst/>
              <a:rect l="l" t="t" r="r" b="b"/>
              <a:pathLst>
                <a:path w="798195" h="745490">
                  <a:moveTo>
                    <a:pt x="798062" y="0"/>
                  </a:moveTo>
                  <a:lnTo>
                    <a:pt x="745490" y="0"/>
                  </a:lnTo>
                  <a:lnTo>
                    <a:pt x="0" y="745490"/>
                  </a:lnTo>
                  <a:lnTo>
                    <a:pt x="52357" y="745490"/>
                  </a:lnTo>
                  <a:lnTo>
                    <a:pt x="798062" y="0"/>
                  </a:lnTo>
                  <a:close/>
                </a:path>
              </a:pathLst>
            </a:custGeom>
            <a:solidFill>
              <a:srgbClr val="204264"/>
            </a:solidFill>
          </p:spPr>
          <p:txBody>
            <a:bodyPr wrap="square" lIns="0" tIns="0" rIns="0" bIns="0" rtlCol="0"/>
            <a:lstStyle/>
            <a:p>
              <a:endParaRPr/>
            </a:p>
          </p:txBody>
        </p:sp>
        <p:sp>
          <p:nvSpPr>
            <p:cNvPr id="118" name="object 118"/>
            <p:cNvSpPr/>
            <p:nvPr/>
          </p:nvSpPr>
          <p:spPr>
            <a:xfrm>
              <a:off x="24295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04366"/>
            </a:solidFill>
          </p:spPr>
          <p:txBody>
            <a:bodyPr wrap="square" lIns="0" tIns="0" rIns="0" bIns="0" rtlCol="0"/>
            <a:lstStyle/>
            <a:p>
              <a:endParaRPr/>
            </a:p>
          </p:txBody>
        </p:sp>
        <p:sp>
          <p:nvSpPr>
            <p:cNvPr id="119" name="object 119"/>
            <p:cNvSpPr/>
            <p:nvPr/>
          </p:nvSpPr>
          <p:spPr>
            <a:xfrm>
              <a:off x="237616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6"/>
            </a:solidFill>
          </p:spPr>
          <p:txBody>
            <a:bodyPr wrap="square" lIns="0" tIns="0" rIns="0" bIns="0" rtlCol="0"/>
            <a:lstStyle/>
            <a:p>
              <a:endParaRPr/>
            </a:p>
          </p:txBody>
        </p:sp>
        <p:sp>
          <p:nvSpPr>
            <p:cNvPr id="120" name="object 120"/>
            <p:cNvSpPr/>
            <p:nvPr/>
          </p:nvSpPr>
          <p:spPr>
            <a:xfrm>
              <a:off x="232282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7"/>
            </a:solidFill>
          </p:spPr>
          <p:txBody>
            <a:bodyPr wrap="square" lIns="0" tIns="0" rIns="0" bIns="0" rtlCol="0"/>
            <a:lstStyle/>
            <a:p>
              <a:endParaRPr/>
            </a:p>
          </p:txBody>
        </p:sp>
        <p:sp>
          <p:nvSpPr>
            <p:cNvPr id="121" name="object 121"/>
            <p:cNvSpPr/>
            <p:nvPr/>
          </p:nvSpPr>
          <p:spPr>
            <a:xfrm>
              <a:off x="2269739" y="303529"/>
              <a:ext cx="798830" cy="745490"/>
            </a:xfrm>
            <a:custGeom>
              <a:avLst/>
              <a:gdLst/>
              <a:ahLst/>
              <a:cxnLst/>
              <a:rect l="l" t="t" r="r" b="b"/>
              <a:pathLst>
                <a:path w="798830" h="745490">
                  <a:moveTo>
                    <a:pt x="798580" y="0"/>
                  </a:moveTo>
                  <a:lnTo>
                    <a:pt x="745704" y="0"/>
                  </a:lnTo>
                  <a:lnTo>
                    <a:pt x="0" y="745490"/>
                  </a:lnTo>
                  <a:lnTo>
                    <a:pt x="53090" y="745490"/>
                  </a:lnTo>
                  <a:lnTo>
                    <a:pt x="798580" y="0"/>
                  </a:lnTo>
                  <a:close/>
                </a:path>
              </a:pathLst>
            </a:custGeom>
            <a:solidFill>
              <a:srgbClr val="214568"/>
            </a:solidFill>
          </p:spPr>
          <p:txBody>
            <a:bodyPr wrap="square" lIns="0" tIns="0" rIns="0" bIns="0" rtlCol="0"/>
            <a:lstStyle/>
            <a:p>
              <a:endParaRPr/>
            </a:p>
          </p:txBody>
        </p:sp>
        <p:sp>
          <p:nvSpPr>
            <p:cNvPr id="122" name="object 122"/>
            <p:cNvSpPr/>
            <p:nvPr/>
          </p:nvSpPr>
          <p:spPr>
            <a:xfrm>
              <a:off x="2216392"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24669"/>
            </a:solidFill>
          </p:spPr>
          <p:txBody>
            <a:bodyPr wrap="square" lIns="0" tIns="0" rIns="0" bIns="0" rtlCol="0"/>
            <a:lstStyle/>
            <a:p>
              <a:endParaRPr/>
            </a:p>
          </p:txBody>
        </p:sp>
        <p:sp>
          <p:nvSpPr>
            <p:cNvPr id="123" name="object 123"/>
            <p:cNvSpPr/>
            <p:nvPr/>
          </p:nvSpPr>
          <p:spPr>
            <a:xfrm>
              <a:off x="2164079" y="303529"/>
              <a:ext cx="798195" cy="745490"/>
            </a:xfrm>
            <a:custGeom>
              <a:avLst/>
              <a:gdLst/>
              <a:ahLst/>
              <a:cxnLst/>
              <a:rect l="l" t="t" r="r" b="b"/>
              <a:pathLst>
                <a:path w="798194" h="745490">
                  <a:moveTo>
                    <a:pt x="798016" y="0"/>
                  </a:moveTo>
                  <a:lnTo>
                    <a:pt x="745490" y="0"/>
                  </a:lnTo>
                  <a:lnTo>
                    <a:pt x="0" y="745490"/>
                  </a:lnTo>
                  <a:lnTo>
                    <a:pt x="52312" y="745490"/>
                  </a:lnTo>
                  <a:lnTo>
                    <a:pt x="798016" y="0"/>
                  </a:lnTo>
                  <a:close/>
                </a:path>
              </a:pathLst>
            </a:custGeom>
            <a:solidFill>
              <a:srgbClr val="22466A"/>
            </a:solidFill>
          </p:spPr>
          <p:txBody>
            <a:bodyPr wrap="square" lIns="0" tIns="0" rIns="0" bIns="0" rtlCol="0"/>
            <a:lstStyle/>
            <a:p>
              <a:endParaRPr/>
            </a:p>
          </p:txBody>
        </p:sp>
        <p:sp>
          <p:nvSpPr>
            <p:cNvPr id="124" name="object 124"/>
            <p:cNvSpPr/>
            <p:nvPr/>
          </p:nvSpPr>
          <p:spPr>
            <a:xfrm>
              <a:off x="211200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2476B"/>
            </a:solidFill>
          </p:spPr>
          <p:txBody>
            <a:bodyPr wrap="square" lIns="0" tIns="0" rIns="0" bIns="0" rtlCol="0"/>
            <a:lstStyle/>
            <a:p>
              <a:endParaRPr/>
            </a:p>
          </p:txBody>
        </p:sp>
        <p:sp>
          <p:nvSpPr>
            <p:cNvPr id="125" name="object 125"/>
            <p:cNvSpPr/>
            <p:nvPr/>
          </p:nvSpPr>
          <p:spPr>
            <a:xfrm>
              <a:off x="20586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3486C"/>
            </a:solidFill>
          </p:spPr>
          <p:txBody>
            <a:bodyPr wrap="square" lIns="0" tIns="0" rIns="0" bIns="0" rtlCol="0"/>
            <a:lstStyle/>
            <a:p>
              <a:endParaRPr/>
            </a:p>
          </p:txBody>
        </p:sp>
        <p:sp>
          <p:nvSpPr>
            <p:cNvPr id="126" name="object 126"/>
            <p:cNvSpPr/>
            <p:nvPr/>
          </p:nvSpPr>
          <p:spPr>
            <a:xfrm>
              <a:off x="2005541" y="303529"/>
              <a:ext cx="798830" cy="745490"/>
            </a:xfrm>
            <a:custGeom>
              <a:avLst/>
              <a:gdLst/>
              <a:ahLst/>
              <a:cxnLst/>
              <a:rect l="l" t="t" r="r" b="b"/>
              <a:pathLst>
                <a:path w="798830" h="745490">
                  <a:moveTo>
                    <a:pt x="798618" y="0"/>
                  </a:moveTo>
                  <a:lnTo>
                    <a:pt x="745704" y="0"/>
                  </a:lnTo>
                  <a:lnTo>
                    <a:pt x="0" y="745490"/>
                  </a:lnTo>
                  <a:lnTo>
                    <a:pt x="53128" y="745490"/>
                  </a:lnTo>
                  <a:lnTo>
                    <a:pt x="798618" y="0"/>
                  </a:lnTo>
                  <a:close/>
                </a:path>
              </a:pathLst>
            </a:custGeom>
            <a:solidFill>
              <a:srgbClr val="23486D"/>
            </a:solidFill>
          </p:spPr>
          <p:txBody>
            <a:bodyPr wrap="square" lIns="0" tIns="0" rIns="0" bIns="0" rtlCol="0"/>
            <a:lstStyle/>
            <a:p>
              <a:endParaRPr/>
            </a:p>
          </p:txBody>
        </p:sp>
        <p:sp>
          <p:nvSpPr>
            <p:cNvPr id="127" name="object 127"/>
            <p:cNvSpPr/>
            <p:nvPr/>
          </p:nvSpPr>
          <p:spPr>
            <a:xfrm>
              <a:off x="1952194"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3496E"/>
            </a:solidFill>
          </p:spPr>
          <p:txBody>
            <a:bodyPr wrap="square" lIns="0" tIns="0" rIns="0" bIns="0" rtlCol="0"/>
            <a:lstStyle/>
            <a:p>
              <a:endParaRPr/>
            </a:p>
          </p:txBody>
        </p:sp>
        <p:sp>
          <p:nvSpPr>
            <p:cNvPr id="128" name="object 128"/>
            <p:cNvSpPr/>
            <p:nvPr/>
          </p:nvSpPr>
          <p:spPr>
            <a:xfrm>
              <a:off x="1900993" y="303529"/>
              <a:ext cx="796925" cy="745490"/>
            </a:xfrm>
            <a:custGeom>
              <a:avLst/>
              <a:gdLst/>
              <a:ahLst/>
              <a:cxnLst/>
              <a:rect l="l" t="t" r="r" b="b"/>
              <a:pathLst>
                <a:path w="796925" h="745490">
                  <a:moveTo>
                    <a:pt x="796905" y="0"/>
                  </a:moveTo>
                  <a:lnTo>
                    <a:pt x="745275" y="0"/>
                  </a:lnTo>
                  <a:lnTo>
                    <a:pt x="0" y="745490"/>
                  </a:lnTo>
                  <a:lnTo>
                    <a:pt x="51200" y="745490"/>
                  </a:lnTo>
                  <a:lnTo>
                    <a:pt x="796905" y="0"/>
                  </a:lnTo>
                  <a:close/>
                </a:path>
              </a:pathLst>
            </a:custGeom>
            <a:solidFill>
              <a:srgbClr val="24496F"/>
            </a:solidFill>
          </p:spPr>
          <p:txBody>
            <a:bodyPr wrap="square" lIns="0" tIns="0" rIns="0" bIns="0" rtlCol="0"/>
            <a:lstStyle/>
            <a:p>
              <a:endParaRPr/>
            </a:p>
          </p:txBody>
        </p:sp>
        <p:sp>
          <p:nvSpPr>
            <p:cNvPr id="129" name="object 129"/>
            <p:cNvSpPr/>
            <p:nvPr/>
          </p:nvSpPr>
          <p:spPr>
            <a:xfrm>
              <a:off x="1847850" y="303529"/>
              <a:ext cx="798830" cy="745490"/>
            </a:xfrm>
            <a:custGeom>
              <a:avLst/>
              <a:gdLst/>
              <a:ahLst/>
              <a:cxnLst/>
              <a:rect l="l" t="t" r="r" b="b"/>
              <a:pathLst>
                <a:path w="798830" h="745490">
                  <a:moveTo>
                    <a:pt x="798418" y="0"/>
                  </a:moveTo>
                  <a:lnTo>
                    <a:pt x="745490" y="0"/>
                  </a:lnTo>
                  <a:lnTo>
                    <a:pt x="0" y="745490"/>
                  </a:lnTo>
                  <a:lnTo>
                    <a:pt x="53143" y="745490"/>
                  </a:lnTo>
                  <a:lnTo>
                    <a:pt x="798418" y="0"/>
                  </a:lnTo>
                  <a:close/>
                </a:path>
              </a:pathLst>
            </a:custGeom>
            <a:solidFill>
              <a:srgbClr val="244A70"/>
            </a:solidFill>
          </p:spPr>
          <p:txBody>
            <a:bodyPr wrap="square" lIns="0" tIns="0" rIns="0" bIns="0" rtlCol="0"/>
            <a:lstStyle/>
            <a:p>
              <a:endParaRPr/>
            </a:p>
          </p:txBody>
        </p:sp>
        <p:sp>
          <p:nvSpPr>
            <p:cNvPr id="130" name="object 130"/>
            <p:cNvSpPr/>
            <p:nvPr/>
          </p:nvSpPr>
          <p:spPr>
            <a:xfrm>
              <a:off x="1794509"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44B71"/>
            </a:solidFill>
          </p:spPr>
          <p:txBody>
            <a:bodyPr wrap="square" lIns="0" tIns="0" rIns="0" bIns="0" rtlCol="0"/>
            <a:lstStyle/>
            <a:p>
              <a:endParaRPr/>
            </a:p>
          </p:txBody>
        </p:sp>
        <p:sp>
          <p:nvSpPr>
            <p:cNvPr id="131" name="object 131"/>
            <p:cNvSpPr/>
            <p:nvPr/>
          </p:nvSpPr>
          <p:spPr>
            <a:xfrm>
              <a:off x="1741343" y="303529"/>
              <a:ext cx="798830" cy="745490"/>
            </a:xfrm>
            <a:custGeom>
              <a:avLst/>
              <a:gdLst/>
              <a:ahLst/>
              <a:cxnLst/>
              <a:rect l="l" t="t" r="r" b="b"/>
              <a:pathLst>
                <a:path w="798830" h="745490">
                  <a:moveTo>
                    <a:pt x="798656" y="0"/>
                  </a:moveTo>
                  <a:lnTo>
                    <a:pt x="745704" y="0"/>
                  </a:lnTo>
                  <a:lnTo>
                    <a:pt x="0" y="745490"/>
                  </a:lnTo>
                  <a:lnTo>
                    <a:pt x="53166" y="745490"/>
                  </a:lnTo>
                  <a:lnTo>
                    <a:pt x="798656" y="0"/>
                  </a:lnTo>
                  <a:close/>
                </a:path>
              </a:pathLst>
            </a:custGeom>
            <a:solidFill>
              <a:srgbClr val="254B72"/>
            </a:solidFill>
          </p:spPr>
          <p:txBody>
            <a:bodyPr wrap="square" lIns="0" tIns="0" rIns="0" bIns="0" rtlCol="0"/>
            <a:lstStyle/>
            <a:p>
              <a:endParaRPr/>
            </a:p>
          </p:txBody>
        </p:sp>
        <p:sp>
          <p:nvSpPr>
            <p:cNvPr id="132" name="object 132"/>
            <p:cNvSpPr/>
            <p:nvPr/>
          </p:nvSpPr>
          <p:spPr>
            <a:xfrm>
              <a:off x="1690203" y="303529"/>
              <a:ext cx="796925" cy="745490"/>
            </a:xfrm>
            <a:custGeom>
              <a:avLst/>
              <a:gdLst/>
              <a:ahLst/>
              <a:cxnLst/>
              <a:rect l="l" t="t" r="r" b="b"/>
              <a:pathLst>
                <a:path w="796925" h="745490">
                  <a:moveTo>
                    <a:pt x="796844" y="0"/>
                  </a:moveTo>
                  <a:lnTo>
                    <a:pt x="745275" y="0"/>
                  </a:lnTo>
                  <a:lnTo>
                    <a:pt x="0" y="745490"/>
                  </a:lnTo>
                  <a:lnTo>
                    <a:pt x="51140" y="745490"/>
                  </a:lnTo>
                  <a:lnTo>
                    <a:pt x="796844" y="0"/>
                  </a:lnTo>
                  <a:close/>
                </a:path>
              </a:pathLst>
            </a:custGeom>
            <a:solidFill>
              <a:srgbClr val="254C73"/>
            </a:solidFill>
          </p:spPr>
          <p:txBody>
            <a:bodyPr wrap="square" lIns="0" tIns="0" rIns="0" bIns="0" rtlCol="0"/>
            <a:lstStyle/>
            <a:p>
              <a:endParaRPr/>
            </a:p>
          </p:txBody>
        </p:sp>
        <p:sp>
          <p:nvSpPr>
            <p:cNvPr id="133" name="object 133"/>
            <p:cNvSpPr/>
            <p:nvPr/>
          </p:nvSpPr>
          <p:spPr>
            <a:xfrm>
              <a:off x="1636871"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54D74"/>
            </a:solidFill>
          </p:spPr>
          <p:txBody>
            <a:bodyPr wrap="square" lIns="0" tIns="0" rIns="0" bIns="0" rtlCol="0"/>
            <a:lstStyle/>
            <a:p>
              <a:endParaRPr/>
            </a:p>
          </p:txBody>
        </p:sp>
        <p:sp>
          <p:nvSpPr>
            <p:cNvPr id="134" name="object 134"/>
            <p:cNvSpPr/>
            <p:nvPr/>
          </p:nvSpPr>
          <p:spPr>
            <a:xfrm>
              <a:off x="1583690" y="303529"/>
              <a:ext cx="798830" cy="745490"/>
            </a:xfrm>
            <a:custGeom>
              <a:avLst/>
              <a:gdLst/>
              <a:ahLst/>
              <a:cxnLst/>
              <a:rect l="l" t="t" r="r" b="b"/>
              <a:pathLst>
                <a:path w="798830" h="745490">
                  <a:moveTo>
                    <a:pt x="798456" y="0"/>
                  </a:moveTo>
                  <a:lnTo>
                    <a:pt x="745490" y="0"/>
                  </a:lnTo>
                  <a:lnTo>
                    <a:pt x="0" y="745490"/>
                  </a:lnTo>
                  <a:lnTo>
                    <a:pt x="53181" y="745490"/>
                  </a:lnTo>
                  <a:lnTo>
                    <a:pt x="798456" y="0"/>
                  </a:lnTo>
                  <a:close/>
                </a:path>
              </a:pathLst>
            </a:custGeom>
            <a:solidFill>
              <a:srgbClr val="264D75"/>
            </a:solidFill>
          </p:spPr>
          <p:txBody>
            <a:bodyPr wrap="square" lIns="0" tIns="0" rIns="0" bIns="0" rtlCol="0"/>
            <a:lstStyle/>
            <a:p>
              <a:endParaRPr/>
            </a:p>
          </p:txBody>
        </p:sp>
        <p:sp>
          <p:nvSpPr>
            <p:cNvPr id="135" name="object 135"/>
            <p:cNvSpPr/>
            <p:nvPr/>
          </p:nvSpPr>
          <p:spPr>
            <a:xfrm>
              <a:off x="153035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64E76"/>
            </a:solidFill>
          </p:spPr>
          <p:txBody>
            <a:bodyPr wrap="square" lIns="0" tIns="0" rIns="0" bIns="0" rtlCol="0"/>
            <a:lstStyle/>
            <a:p>
              <a:endParaRPr/>
            </a:p>
          </p:txBody>
        </p:sp>
        <p:sp>
          <p:nvSpPr>
            <p:cNvPr id="136" name="object 136"/>
            <p:cNvSpPr/>
            <p:nvPr/>
          </p:nvSpPr>
          <p:spPr>
            <a:xfrm>
              <a:off x="14782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64F77"/>
            </a:solidFill>
          </p:spPr>
          <p:txBody>
            <a:bodyPr wrap="square" lIns="0" tIns="0" rIns="0" bIns="0" rtlCol="0"/>
            <a:lstStyle/>
            <a:p>
              <a:endParaRPr/>
            </a:p>
          </p:txBody>
        </p:sp>
        <p:sp>
          <p:nvSpPr>
            <p:cNvPr id="137" name="object 137"/>
            <p:cNvSpPr/>
            <p:nvPr/>
          </p:nvSpPr>
          <p:spPr>
            <a:xfrm>
              <a:off x="1426081" y="303529"/>
              <a:ext cx="798195" cy="745490"/>
            </a:xfrm>
            <a:custGeom>
              <a:avLst/>
              <a:gdLst/>
              <a:ahLst/>
              <a:cxnLst/>
              <a:rect l="l" t="t" r="r" b="b"/>
              <a:pathLst>
                <a:path w="798194" h="745490">
                  <a:moveTo>
                    <a:pt x="797688" y="0"/>
                  </a:moveTo>
                  <a:lnTo>
                    <a:pt x="745275" y="0"/>
                  </a:lnTo>
                  <a:lnTo>
                    <a:pt x="0" y="745490"/>
                  </a:lnTo>
                  <a:lnTo>
                    <a:pt x="52198" y="745490"/>
                  </a:lnTo>
                  <a:lnTo>
                    <a:pt x="797688" y="0"/>
                  </a:lnTo>
                  <a:close/>
                </a:path>
              </a:pathLst>
            </a:custGeom>
            <a:solidFill>
              <a:srgbClr val="274F78"/>
            </a:solidFill>
          </p:spPr>
          <p:txBody>
            <a:bodyPr wrap="square" lIns="0" tIns="0" rIns="0" bIns="0" rtlCol="0"/>
            <a:lstStyle/>
            <a:p>
              <a:endParaRPr/>
            </a:p>
          </p:txBody>
        </p:sp>
        <p:sp>
          <p:nvSpPr>
            <p:cNvPr id="138" name="object 138"/>
            <p:cNvSpPr/>
            <p:nvPr/>
          </p:nvSpPr>
          <p:spPr>
            <a:xfrm>
              <a:off x="1372749"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75079"/>
            </a:solidFill>
          </p:spPr>
          <p:txBody>
            <a:bodyPr wrap="square" lIns="0" tIns="0" rIns="0" bIns="0" rtlCol="0"/>
            <a:lstStyle/>
            <a:p>
              <a:endParaRPr/>
            </a:p>
          </p:txBody>
        </p:sp>
        <p:sp>
          <p:nvSpPr>
            <p:cNvPr id="139" name="object 139"/>
            <p:cNvSpPr/>
            <p:nvPr/>
          </p:nvSpPr>
          <p:spPr>
            <a:xfrm>
              <a:off x="1319530" y="303529"/>
              <a:ext cx="798830" cy="745490"/>
            </a:xfrm>
            <a:custGeom>
              <a:avLst/>
              <a:gdLst/>
              <a:ahLst/>
              <a:cxnLst/>
              <a:rect l="l" t="t" r="r" b="b"/>
              <a:pathLst>
                <a:path w="798830" h="745490">
                  <a:moveTo>
                    <a:pt x="798494" y="0"/>
                  </a:moveTo>
                  <a:lnTo>
                    <a:pt x="745490" y="0"/>
                  </a:lnTo>
                  <a:lnTo>
                    <a:pt x="0" y="745490"/>
                  </a:lnTo>
                  <a:lnTo>
                    <a:pt x="53219" y="745490"/>
                  </a:lnTo>
                  <a:lnTo>
                    <a:pt x="798494" y="0"/>
                  </a:lnTo>
                  <a:close/>
                </a:path>
              </a:pathLst>
            </a:custGeom>
            <a:solidFill>
              <a:srgbClr val="27517A"/>
            </a:solidFill>
          </p:spPr>
          <p:txBody>
            <a:bodyPr wrap="square" lIns="0" tIns="0" rIns="0" bIns="0" rtlCol="0"/>
            <a:lstStyle/>
            <a:p>
              <a:endParaRPr/>
            </a:p>
          </p:txBody>
        </p:sp>
        <p:sp>
          <p:nvSpPr>
            <p:cNvPr id="140" name="object 140"/>
            <p:cNvSpPr/>
            <p:nvPr/>
          </p:nvSpPr>
          <p:spPr>
            <a:xfrm>
              <a:off x="1266295" y="303529"/>
              <a:ext cx="798830" cy="745490"/>
            </a:xfrm>
            <a:custGeom>
              <a:avLst/>
              <a:gdLst/>
              <a:ahLst/>
              <a:cxnLst/>
              <a:rect l="l" t="t" r="r" b="b"/>
              <a:pathLst>
                <a:path w="798830" h="745490">
                  <a:moveTo>
                    <a:pt x="798724" y="0"/>
                  </a:moveTo>
                  <a:lnTo>
                    <a:pt x="745704" y="0"/>
                  </a:lnTo>
                  <a:lnTo>
                    <a:pt x="0" y="745490"/>
                  </a:lnTo>
                  <a:lnTo>
                    <a:pt x="53234" y="745490"/>
                  </a:lnTo>
                  <a:lnTo>
                    <a:pt x="798724" y="0"/>
                  </a:lnTo>
                  <a:close/>
                </a:path>
              </a:pathLst>
            </a:custGeom>
            <a:solidFill>
              <a:srgbClr val="28517B"/>
            </a:solidFill>
          </p:spPr>
          <p:txBody>
            <a:bodyPr wrap="square" lIns="0" tIns="0" rIns="0" bIns="0" rtlCol="0"/>
            <a:lstStyle/>
            <a:p>
              <a:endParaRPr/>
            </a:p>
          </p:txBody>
        </p:sp>
        <p:sp>
          <p:nvSpPr>
            <p:cNvPr id="141" name="object 141"/>
            <p:cNvSpPr/>
            <p:nvPr/>
          </p:nvSpPr>
          <p:spPr>
            <a:xfrm>
              <a:off x="1214120" y="303529"/>
              <a:ext cx="798195" cy="745490"/>
            </a:xfrm>
            <a:custGeom>
              <a:avLst/>
              <a:gdLst/>
              <a:ahLst/>
              <a:cxnLst/>
              <a:rect l="l" t="t" r="r" b="b"/>
              <a:pathLst>
                <a:path w="798194" h="745490">
                  <a:moveTo>
                    <a:pt x="797879" y="0"/>
                  </a:moveTo>
                  <a:lnTo>
                    <a:pt x="745490" y="0"/>
                  </a:lnTo>
                  <a:lnTo>
                    <a:pt x="0" y="745490"/>
                  </a:lnTo>
                  <a:lnTo>
                    <a:pt x="52175" y="745490"/>
                  </a:lnTo>
                  <a:lnTo>
                    <a:pt x="797879" y="0"/>
                  </a:lnTo>
                  <a:close/>
                </a:path>
              </a:pathLst>
            </a:custGeom>
            <a:solidFill>
              <a:srgbClr val="28527C"/>
            </a:solidFill>
          </p:spPr>
          <p:txBody>
            <a:bodyPr wrap="square" lIns="0" tIns="0" rIns="0" bIns="0" rtlCol="0"/>
            <a:lstStyle/>
            <a:p>
              <a:endParaRPr/>
            </a:p>
          </p:txBody>
        </p:sp>
        <p:sp>
          <p:nvSpPr>
            <p:cNvPr id="142" name="object 142"/>
            <p:cNvSpPr/>
            <p:nvPr/>
          </p:nvSpPr>
          <p:spPr>
            <a:xfrm>
              <a:off x="1161959" y="303529"/>
              <a:ext cx="798195" cy="745490"/>
            </a:xfrm>
            <a:custGeom>
              <a:avLst/>
              <a:gdLst/>
              <a:ahLst/>
              <a:cxnLst/>
              <a:rect l="l" t="t" r="r" b="b"/>
              <a:pathLst>
                <a:path w="798194" h="745490">
                  <a:moveTo>
                    <a:pt x="797650" y="0"/>
                  </a:moveTo>
                  <a:lnTo>
                    <a:pt x="745275" y="0"/>
                  </a:lnTo>
                  <a:lnTo>
                    <a:pt x="0" y="745490"/>
                  </a:lnTo>
                  <a:lnTo>
                    <a:pt x="52160" y="745490"/>
                  </a:lnTo>
                  <a:lnTo>
                    <a:pt x="797650" y="0"/>
                  </a:lnTo>
                  <a:close/>
                </a:path>
              </a:pathLst>
            </a:custGeom>
            <a:solidFill>
              <a:srgbClr val="28537C"/>
            </a:solidFill>
          </p:spPr>
          <p:txBody>
            <a:bodyPr wrap="square" lIns="0" tIns="0" rIns="0" bIns="0" rtlCol="0"/>
            <a:lstStyle/>
            <a:p>
              <a:endParaRPr/>
            </a:p>
          </p:txBody>
        </p:sp>
        <p:sp>
          <p:nvSpPr>
            <p:cNvPr id="143" name="object 143"/>
            <p:cNvSpPr/>
            <p:nvPr/>
          </p:nvSpPr>
          <p:spPr>
            <a:xfrm>
              <a:off x="1108627"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9537D"/>
            </a:solidFill>
          </p:spPr>
          <p:txBody>
            <a:bodyPr wrap="square" lIns="0" tIns="0" rIns="0" bIns="0" rtlCol="0"/>
            <a:lstStyle/>
            <a:p>
              <a:endParaRPr/>
            </a:p>
          </p:txBody>
        </p:sp>
        <p:sp>
          <p:nvSpPr>
            <p:cNvPr id="144" name="object 144"/>
            <p:cNvSpPr/>
            <p:nvPr/>
          </p:nvSpPr>
          <p:spPr>
            <a:xfrm>
              <a:off x="1055370" y="303529"/>
              <a:ext cx="798830" cy="745490"/>
            </a:xfrm>
            <a:custGeom>
              <a:avLst/>
              <a:gdLst/>
              <a:ahLst/>
              <a:cxnLst/>
              <a:rect l="l" t="t" r="r" b="b"/>
              <a:pathLst>
                <a:path w="798830" h="745490">
                  <a:moveTo>
                    <a:pt x="798532" y="0"/>
                  </a:moveTo>
                  <a:lnTo>
                    <a:pt x="745490" y="0"/>
                  </a:lnTo>
                  <a:lnTo>
                    <a:pt x="0" y="745490"/>
                  </a:lnTo>
                  <a:lnTo>
                    <a:pt x="53257" y="745490"/>
                  </a:lnTo>
                  <a:lnTo>
                    <a:pt x="798532" y="0"/>
                  </a:lnTo>
                  <a:close/>
                </a:path>
              </a:pathLst>
            </a:custGeom>
            <a:solidFill>
              <a:srgbClr val="29547E"/>
            </a:solidFill>
          </p:spPr>
          <p:txBody>
            <a:bodyPr wrap="square" lIns="0" tIns="0" rIns="0" bIns="0" rtlCol="0"/>
            <a:lstStyle/>
            <a:p>
              <a:endParaRPr/>
            </a:p>
          </p:txBody>
        </p:sp>
        <p:sp>
          <p:nvSpPr>
            <p:cNvPr id="145" name="object 145"/>
            <p:cNvSpPr/>
            <p:nvPr/>
          </p:nvSpPr>
          <p:spPr>
            <a:xfrm>
              <a:off x="10020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9557F"/>
            </a:solidFill>
          </p:spPr>
          <p:txBody>
            <a:bodyPr wrap="square" lIns="0" tIns="0" rIns="0" bIns="0" rtlCol="0"/>
            <a:lstStyle/>
            <a:p>
              <a:endParaRPr/>
            </a:p>
          </p:txBody>
        </p:sp>
        <p:sp>
          <p:nvSpPr>
            <p:cNvPr id="146" name="object 146"/>
            <p:cNvSpPr/>
            <p:nvPr/>
          </p:nvSpPr>
          <p:spPr>
            <a:xfrm>
              <a:off x="94995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A5580"/>
            </a:solidFill>
          </p:spPr>
          <p:txBody>
            <a:bodyPr wrap="square" lIns="0" tIns="0" rIns="0" bIns="0" rtlCol="0"/>
            <a:lstStyle/>
            <a:p>
              <a:endParaRPr/>
            </a:p>
          </p:txBody>
        </p:sp>
        <p:sp>
          <p:nvSpPr>
            <p:cNvPr id="147" name="object 147"/>
            <p:cNvSpPr/>
            <p:nvPr/>
          </p:nvSpPr>
          <p:spPr>
            <a:xfrm>
              <a:off x="897837" y="303529"/>
              <a:ext cx="798195" cy="745490"/>
            </a:xfrm>
            <a:custGeom>
              <a:avLst/>
              <a:gdLst/>
              <a:ahLst/>
              <a:cxnLst/>
              <a:rect l="l" t="t" r="r" b="b"/>
              <a:pathLst>
                <a:path w="798194" h="745490">
                  <a:moveTo>
                    <a:pt x="797612" y="0"/>
                  </a:moveTo>
                  <a:lnTo>
                    <a:pt x="745275" y="0"/>
                  </a:lnTo>
                  <a:lnTo>
                    <a:pt x="0" y="745490"/>
                  </a:lnTo>
                  <a:lnTo>
                    <a:pt x="52122" y="745490"/>
                  </a:lnTo>
                  <a:lnTo>
                    <a:pt x="797612" y="0"/>
                  </a:lnTo>
                  <a:close/>
                </a:path>
              </a:pathLst>
            </a:custGeom>
            <a:solidFill>
              <a:srgbClr val="2A5681"/>
            </a:solidFill>
          </p:spPr>
          <p:txBody>
            <a:bodyPr wrap="square" lIns="0" tIns="0" rIns="0" bIns="0" rtlCol="0"/>
            <a:lstStyle/>
            <a:p>
              <a:endParaRPr/>
            </a:p>
          </p:txBody>
        </p:sp>
        <p:sp>
          <p:nvSpPr>
            <p:cNvPr id="148" name="object 148"/>
            <p:cNvSpPr/>
            <p:nvPr/>
          </p:nvSpPr>
          <p:spPr>
            <a:xfrm>
              <a:off x="844550" y="303529"/>
              <a:ext cx="798830" cy="745490"/>
            </a:xfrm>
            <a:custGeom>
              <a:avLst/>
              <a:gdLst/>
              <a:ahLst/>
              <a:cxnLst/>
              <a:rect l="l" t="t" r="r" b="b"/>
              <a:pathLst>
                <a:path w="798830" h="745490">
                  <a:moveTo>
                    <a:pt x="798563" y="0"/>
                  </a:moveTo>
                  <a:lnTo>
                    <a:pt x="745490" y="0"/>
                  </a:lnTo>
                  <a:lnTo>
                    <a:pt x="0" y="745490"/>
                  </a:lnTo>
                  <a:lnTo>
                    <a:pt x="53287" y="745490"/>
                  </a:lnTo>
                  <a:lnTo>
                    <a:pt x="798563" y="0"/>
                  </a:lnTo>
                  <a:close/>
                </a:path>
              </a:pathLst>
            </a:custGeom>
            <a:solidFill>
              <a:srgbClr val="2A5782"/>
            </a:solidFill>
          </p:spPr>
          <p:txBody>
            <a:bodyPr wrap="square" lIns="0" tIns="0" rIns="0" bIns="0" rtlCol="0"/>
            <a:lstStyle/>
            <a:p>
              <a:endParaRPr/>
            </a:p>
          </p:txBody>
        </p:sp>
        <p:sp>
          <p:nvSpPr>
            <p:cNvPr id="149" name="object 149"/>
            <p:cNvSpPr/>
            <p:nvPr/>
          </p:nvSpPr>
          <p:spPr>
            <a:xfrm>
              <a:off x="791210" y="303529"/>
              <a:ext cx="798830" cy="745490"/>
            </a:xfrm>
            <a:custGeom>
              <a:avLst/>
              <a:gdLst/>
              <a:ahLst/>
              <a:cxnLst/>
              <a:rect l="l" t="t" r="r" b="b"/>
              <a:pathLst>
                <a:path w="798830" h="745490">
                  <a:moveTo>
                    <a:pt x="798830" y="0"/>
                  </a:moveTo>
                  <a:lnTo>
                    <a:pt x="745489" y="0"/>
                  </a:lnTo>
                  <a:lnTo>
                    <a:pt x="0" y="745489"/>
                  </a:lnTo>
                  <a:lnTo>
                    <a:pt x="53340" y="745489"/>
                  </a:lnTo>
                  <a:lnTo>
                    <a:pt x="798830" y="0"/>
                  </a:lnTo>
                  <a:close/>
                </a:path>
              </a:pathLst>
            </a:custGeom>
            <a:solidFill>
              <a:srgbClr val="2B5783"/>
            </a:solidFill>
          </p:spPr>
          <p:txBody>
            <a:bodyPr wrap="square" lIns="0" tIns="0" rIns="0" bIns="0" rtlCol="0"/>
            <a:lstStyle/>
            <a:p>
              <a:endParaRPr/>
            </a:p>
          </p:txBody>
        </p:sp>
        <p:sp>
          <p:nvSpPr>
            <p:cNvPr id="150" name="object 150"/>
            <p:cNvSpPr/>
            <p:nvPr/>
          </p:nvSpPr>
          <p:spPr>
            <a:xfrm>
              <a:off x="7378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B5884"/>
            </a:solidFill>
          </p:spPr>
          <p:txBody>
            <a:bodyPr wrap="square" lIns="0" tIns="0" rIns="0" bIns="0" rtlCol="0"/>
            <a:lstStyle/>
            <a:p>
              <a:endParaRPr/>
            </a:p>
          </p:txBody>
        </p:sp>
        <p:sp>
          <p:nvSpPr>
            <p:cNvPr id="151" name="object 151"/>
            <p:cNvSpPr/>
            <p:nvPr/>
          </p:nvSpPr>
          <p:spPr>
            <a:xfrm>
              <a:off x="6845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B5885"/>
            </a:solidFill>
          </p:spPr>
          <p:txBody>
            <a:bodyPr wrap="square" lIns="0" tIns="0" rIns="0" bIns="0" rtlCol="0"/>
            <a:lstStyle/>
            <a:p>
              <a:endParaRPr/>
            </a:p>
          </p:txBody>
        </p:sp>
        <p:sp>
          <p:nvSpPr>
            <p:cNvPr id="152" name="object 152"/>
            <p:cNvSpPr/>
            <p:nvPr/>
          </p:nvSpPr>
          <p:spPr>
            <a:xfrm>
              <a:off x="633730" y="303529"/>
              <a:ext cx="796290" cy="745490"/>
            </a:xfrm>
            <a:custGeom>
              <a:avLst/>
              <a:gdLst/>
              <a:ahLst/>
              <a:cxnLst/>
              <a:rect l="l" t="t" r="r" b="b"/>
              <a:pathLst>
                <a:path w="796290" h="745490">
                  <a:moveTo>
                    <a:pt x="796290" y="0"/>
                  </a:moveTo>
                  <a:lnTo>
                    <a:pt x="745490" y="0"/>
                  </a:lnTo>
                  <a:lnTo>
                    <a:pt x="0" y="745490"/>
                  </a:lnTo>
                  <a:lnTo>
                    <a:pt x="50800" y="745490"/>
                  </a:lnTo>
                  <a:lnTo>
                    <a:pt x="796290" y="0"/>
                  </a:lnTo>
                  <a:close/>
                </a:path>
              </a:pathLst>
            </a:custGeom>
            <a:solidFill>
              <a:srgbClr val="2C5986"/>
            </a:solidFill>
          </p:spPr>
          <p:txBody>
            <a:bodyPr wrap="square" lIns="0" tIns="0" rIns="0" bIns="0" rtlCol="0"/>
            <a:lstStyle/>
            <a:p>
              <a:endParaRPr/>
            </a:p>
          </p:txBody>
        </p:sp>
        <p:sp>
          <p:nvSpPr>
            <p:cNvPr id="153" name="object 153"/>
            <p:cNvSpPr/>
            <p:nvPr/>
          </p:nvSpPr>
          <p:spPr>
            <a:xfrm>
              <a:off x="580390"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C5A87"/>
            </a:solidFill>
          </p:spPr>
          <p:txBody>
            <a:bodyPr wrap="square" lIns="0" tIns="0" rIns="0" bIns="0" rtlCol="0"/>
            <a:lstStyle/>
            <a:p>
              <a:endParaRPr/>
            </a:p>
          </p:txBody>
        </p:sp>
        <p:sp>
          <p:nvSpPr>
            <p:cNvPr id="154" name="object 154"/>
            <p:cNvSpPr/>
            <p:nvPr/>
          </p:nvSpPr>
          <p:spPr>
            <a:xfrm>
              <a:off x="535940" y="303529"/>
              <a:ext cx="789940" cy="745490"/>
            </a:xfrm>
            <a:custGeom>
              <a:avLst/>
              <a:gdLst/>
              <a:ahLst/>
              <a:cxnLst/>
              <a:rect l="l" t="t" r="r" b="b"/>
              <a:pathLst>
                <a:path w="789940" h="745490">
                  <a:moveTo>
                    <a:pt x="789940" y="0"/>
                  </a:moveTo>
                  <a:lnTo>
                    <a:pt x="736600" y="0"/>
                  </a:lnTo>
                  <a:lnTo>
                    <a:pt x="0" y="736600"/>
                  </a:lnTo>
                  <a:lnTo>
                    <a:pt x="0" y="745490"/>
                  </a:lnTo>
                  <a:lnTo>
                    <a:pt x="44449" y="745490"/>
                  </a:lnTo>
                  <a:lnTo>
                    <a:pt x="789940" y="0"/>
                  </a:lnTo>
                  <a:close/>
                </a:path>
              </a:pathLst>
            </a:custGeom>
            <a:solidFill>
              <a:srgbClr val="2C5A88"/>
            </a:solidFill>
          </p:spPr>
          <p:txBody>
            <a:bodyPr wrap="square" lIns="0" tIns="0" rIns="0" bIns="0" rtlCol="0"/>
            <a:lstStyle/>
            <a:p>
              <a:endParaRPr/>
            </a:p>
          </p:txBody>
        </p:sp>
        <p:sp>
          <p:nvSpPr>
            <p:cNvPr id="155" name="object 155"/>
            <p:cNvSpPr/>
            <p:nvPr/>
          </p:nvSpPr>
          <p:spPr>
            <a:xfrm>
              <a:off x="535940" y="303529"/>
              <a:ext cx="736600" cy="736600"/>
            </a:xfrm>
            <a:custGeom>
              <a:avLst/>
              <a:gdLst/>
              <a:ahLst/>
              <a:cxnLst/>
              <a:rect l="l" t="t" r="r" b="b"/>
              <a:pathLst>
                <a:path w="736600" h="736600">
                  <a:moveTo>
                    <a:pt x="736600" y="0"/>
                  </a:moveTo>
                  <a:lnTo>
                    <a:pt x="683260" y="0"/>
                  </a:lnTo>
                  <a:lnTo>
                    <a:pt x="0" y="683260"/>
                  </a:lnTo>
                  <a:lnTo>
                    <a:pt x="0" y="736600"/>
                  </a:lnTo>
                  <a:lnTo>
                    <a:pt x="736600" y="0"/>
                  </a:lnTo>
                  <a:close/>
                </a:path>
              </a:pathLst>
            </a:custGeom>
            <a:solidFill>
              <a:srgbClr val="2D5B89"/>
            </a:solidFill>
          </p:spPr>
          <p:txBody>
            <a:bodyPr wrap="square" lIns="0" tIns="0" rIns="0" bIns="0" rtlCol="0"/>
            <a:lstStyle/>
            <a:p>
              <a:endParaRPr/>
            </a:p>
          </p:txBody>
        </p:sp>
        <p:sp>
          <p:nvSpPr>
            <p:cNvPr id="156" name="object 156"/>
            <p:cNvSpPr/>
            <p:nvPr/>
          </p:nvSpPr>
          <p:spPr>
            <a:xfrm>
              <a:off x="535940" y="303529"/>
              <a:ext cx="683260" cy="683260"/>
            </a:xfrm>
            <a:custGeom>
              <a:avLst/>
              <a:gdLst/>
              <a:ahLst/>
              <a:cxnLst/>
              <a:rect l="l" t="t" r="r" b="b"/>
              <a:pathLst>
                <a:path w="683260" h="683260">
                  <a:moveTo>
                    <a:pt x="683260" y="0"/>
                  </a:moveTo>
                  <a:lnTo>
                    <a:pt x="631190" y="0"/>
                  </a:lnTo>
                  <a:lnTo>
                    <a:pt x="0" y="631189"/>
                  </a:lnTo>
                  <a:lnTo>
                    <a:pt x="0" y="683260"/>
                  </a:lnTo>
                  <a:lnTo>
                    <a:pt x="683260" y="0"/>
                  </a:lnTo>
                  <a:close/>
                </a:path>
              </a:pathLst>
            </a:custGeom>
            <a:solidFill>
              <a:srgbClr val="2D5C8A"/>
            </a:solidFill>
          </p:spPr>
          <p:txBody>
            <a:bodyPr wrap="square" lIns="0" tIns="0" rIns="0" bIns="0" rtlCol="0"/>
            <a:lstStyle/>
            <a:p>
              <a:endParaRPr/>
            </a:p>
          </p:txBody>
        </p:sp>
        <p:sp>
          <p:nvSpPr>
            <p:cNvPr id="157" name="object 157"/>
            <p:cNvSpPr/>
            <p:nvPr/>
          </p:nvSpPr>
          <p:spPr>
            <a:xfrm>
              <a:off x="535940" y="303529"/>
              <a:ext cx="631190" cy="631190"/>
            </a:xfrm>
            <a:custGeom>
              <a:avLst/>
              <a:gdLst/>
              <a:ahLst/>
              <a:cxnLst/>
              <a:rect l="l" t="t" r="r" b="b"/>
              <a:pathLst>
                <a:path w="631190" h="631190">
                  <a:moveTo>
                    <a:pt x="631190" y="0"/>
                  </a:moveTo>
                  <a:lnTo>
                    <a:pt x="579120" y="0"/>
                  </a:lnTo>
                  <a:lnTo>
                    <a:pt x="0" y="579120"/>
                  </a:lnTo>
                  <a:lnTo>
                    <a:pt x="0" y="631189"/>
                  </a:lnTo>
                  <a:lnTo>
                    <a:pt x="631190" y="0"/>
                  </a:lnTo>
                  <a:close/>
                </a:path>
              </a:pathLst>
            </a:custGeom>
            <a:solidFill>
              <a:srgbClr val="2D5C8B"/>
            </a:solidFill>
          </p:spPr>
          <p:txBody>
            <a:bodyPr wrap="square" lIns="0" tIns="0" rIns="0" bIns="0" rtlCol="0"/>
            <a:lstStyle/>
            <a:p>
              <a:endParaRPr/>
            </a:p>
          </p:txBody>
        </p:sp>
        <p:sp>
          <p:nvSpPr>
            <p:cNvPr id="158" name="object 158"/>
            <p:cNvSpPr/>
            <p:nvPr/>
          </p:nvSpPr>
          <p:spPr>
            <a:xfrm>
              <a:off x="535940" y="303529"/>
              <a:ext cx="579120" cy="579120"/>
            </a:xfrm>
            <a:custGeom>
              <a:avLst/>
              <a:gdLst/>
              <a:ahLst/>
              <a:cxnLst/>
              <a:rect l="l" t="t" r="r" b="b"/>
              <a:pathLst>
                <a:path w="579119" h="579119">
                  <a:moveTo>
                    <a:pt x="579120" y="0"/>
                  </a:moveTo>
                  <a:lnTo>
                    <a:pt x="525780" y="0"/>
                  </a:lnTo>
                  <a:lnTo>
                    <a:pt x="0" y="525780"/>
                  </a:lnTo>
                  <a:lnTo>
                    <a:pt x="0" y="579120"/>
                  </a:lnTo>
                  <a:lnTo>
                    <a:pt x="579120" y="0"/>
                  </a:lnTo>
                  <a:close/>
                </a:path>
              </a:pathLst>
            </a:custGeom>
            <a:solidFill>
              <a:srgbClr val="2E5D8C"/>
            </a:solidFill>
          </p:spPr>
          <p:txBody>
            <a:bodyPr wrap="square" lIns="0" tIns="0" rIns="0" bIns="0" rtlCol="0"/>
            <a:lstStyle/>
            <a:p>
              <a:endParaRPr/>
            </a:p>
          </p:txBody>
        </p:sp>
        <p:sp>
          <p:nvSpPr>
            <p:cNvPr id="159" name="object 159"/>
            <p:cNvSpPr/>
            <p:nvPr/>
          </p:nvSpPr>
          <p:spPr>
            <a:xfrm>
              <a:off x="535940" y="303529"/>
              <a:ext cx="525780" cy="525780"/>
            </a:xfrm>
            <a:custGeom>
              <a:avLst/>
              <a:gdLst/>
              <a:ahLst/>
              <a:cxnLst/>
              <a:rect l="l" t="t" r="r" b="b"/>
              <a:pathLst>
                <a:path w="525780" h="525780">
                  <a:moveTo>
                    <a:pt x="525780" y="0"/>
                  </a:moveTo>
                  <a:lnTo>
                    <a:pt x="472440" y="0"/>
                  </a:lnTo>
                  <a:lnTo>
                    <a:pt x="0" y="472439"/>
                  </a:lnTo>
                  <a:lnTo>
                    <a:pt x="0" y="525780"/>
                  </a:lnTo>
                  <a:lnTo>
                    <a:pt x="525780" y="0"/>
                  </a:lnTo>
                  <a:close/>
                </a:path>
              </a:pathLst>
            </a:custGeom>
            <a:solidFill>
              <a:srgbClr val="2E5E8D"/>
            </a:solidFill>
          </p:spPr>
          <p:txBody>
            <a:bodyPr wrap="square" lIns="0" tIns="0" rIns="0" bIns="0" rtlCol="0"/>
            <a:lstStyle/>
            <a:p>
              <a:endParaRPr/>
            </a:p>
          </p:txBody>
        </p:sp>
        <p:sp>
          <p:nvSpPr>
            <p:cNvPr id="160" name="object 160"/>
            <p:cNvSpPr/>
            <p:nvPr/>
          </p:nvSpPr>
          <p:spPr>
            <a:xfrm>
              <a:off x="535940" y="303529"/>
              <a:ext cx="472440" cy="472440"/>
            </a:xfrm>
            <a:custGeom>
              <a:avLst/>
              <a:gdLst/>
              <a:ahLst/>
              <a:cxnLst/>
              <a:rect l="l" t="t" r="r" b="b"/>
              <a:pathLst>
                <a:path w="472440" h="472440">
                  <a:moveTo>
                    <a:pt x="472439" y="0"/>
                  </a:moveTo>
                  <a:lnTo>
                    <a:pt x="419267" y="0"/>
                  </a:lnTo>
                  <a:lnTo>
                    <a:pt x="0" y="419147"/>
                  </a:lnTo>
                  <a:lnTo>
                    <a:pt x="0" y="472439"/>
                  </a:lnTo>
                  <a:lnTo>
                    <a:pt x="472439" y="0"/>
                  </a:lnTo>
                  <a:close/>
                </a:path>
              </a:pathLst>
            </a:custGeom>
            <a:solidFill>
              <a:srgbClr val="2E5E8E"/>
            </a:solidFill>
          </p:spPr>
          <p:txBody>
            <a:bodyPr wrap="square" lIns="0" tIns="0" rIns="0" bIns="0" rtlCol="0"/>
            <a:lstStyle/>
            <a:p>
              <a:endParaRPr/>
            </a:p>
          </p:txBody>
        </p:sp>
        <p:sp>
          <p:nvSpPr>
            <p:cNvPr id="161" name="object 161"/>
            <p:cNvSpPr/>
            <p:nvPr/>
          </p:nvSpPr>
          <p:spPr>
            <a:xfrm>
              <a:off x="535940" y="303529"/>
              <a:ext cx="419734" cy="419734"/>
            </a:xfrm>
            <a:custGeom>
              <a:avLst/>
              <a:gdLst/>
              <a:ahLst/>
              <a:cxnLst/>
              <a:rect l="l" t="t" r="r" b="b"/>
              <a:pathLst>
                <a:path w="419734" h="419734">
                  <a:moveTo>
                    <a:pt x="419267" y="0"/>
                  </a:moveTo>
                  <a:lnTo>
                    <a:pt x="365920" y="0"/>
                  </a:lnTo>
                  <a:lnTo>
                    <a:pt x="0" y="365814"/>
                  </a:lnTo>
                  <a:lnTo>
                    <a:pt x="0" y="419147"/>
                  </a:lnTo>
                  <a:lnTo>
                    <a:pt x="419267" y="0"/>
                  </a:lnTo>
                  <a:close/>
                </a:path>
              </a:pathLst>
            </a:custGeom>
            <a:solidFill>
              <a:srgbClr val="2F5F8F"/>
            </a:solidFill>
          </p:spPr>
          <p:txBody>
            <a:bodyPr wrap="square" lIns="0" tIns="0" rIns="0" bIns="0" rtlCol="0"/>
            <a:lstStyle/>
            <a:p>
              <a:endParaRPr/>
            </a:p>
          </p:txBody>
        </p:sp>
        <p:sp>
          <p:nvSpPr>
            <p:cNvPr id="162" name="object 162"/>
            <p:cNvSpPr/>
            <p:nvPr/>
          </p:nvSpPr>
          <p:spPr>
            <a:xfrm>
              <a:off x="535940" y="303529"/>
              <a:ext cx="366395" cy="366395"/>
            </a:xfrm>
            <a:custGeom>
              <a:avLst/>
              <a:gdLst/>
              <a:ahLst/>
              <a:cxnLst/>
              <a:rect l="l" t="t" r="r" b="b"/>
              <a:pathLst>
                <a:path w="366395" h="366395">
                  <a:moveTo>
                    <a:pt x="365920" y="0"/>
                  </a:moveTo>
                  <a:lnTo>
                    <a:pt x="314807" y="0"/>
                  </a:lnTo>
                  <a:lnTo>
                    <a:pt x="0" y="314897"/>
                  </a:lnTo>
                  <a:lnTo>
                    <a:pt x="0" y="365814"/>
                  </a:lnTo>
                  <a:lnTo>
                    <a:pt x="365920" y="0"/>
                  </a:lnTo>
                  <a:close/>
                </a:path>
              </a:pathLst>
            </a:custGeom>
            <a:solidFill>
              <a:srgbClr val="2F6090"/>
            </a:solidFill>
          </p:spPr>
          <p:txBody>
            <a:bodyPr wrap="square" lIns="0" tIns="0" rIns="0" bIns="0" rtlCol="0"/>
            <a:lstStyle/>
            <a:p>
              <a:endParaRPr/>
            </a:p>
          </p:txBody>
        </p:sp>
        <p:sp>
          <p:nvSpPr>
            <p:cNvPr id="163" name="object 163"/>
            <p:cNvSpPr/>
            <p:nvPr/>
          </p:nvSpPr>
          <p:spPr>
            <a:xfrm>
              <a:off x="535940" y="303529"/>
              <a:ext cx="314960" cy="314960"/>
            </a:xfrm>
            <a:custGeom>
              <a:avLst/>
              <a:gdLst/>
              <a:ahLst/>
              <a:cxnLst/>
              <a:rect l="l" t="t" r="r" b="b"/>
              <a:pathLst>
                <a:path w="314959" h="314959">
                  <a:moveTo>
                    <a:pt x="314807" y="0"/>
                  </a:moveTo>
                  <a:lnTo>
                    <a:pt x="261620" y="0"/>
                  </a:lnTo>
                  <a:lnTo>
                    <a:pt x="0" y="261620"/>
                  </a:lnTo>
                  <a:lnTo>
                    <a:pt x="0" y="314897"/>
                  </a:lnTo>
                  <a:lnTo>
                    <a:pt x="314807" y="0"/>
                  </a:lnTo>
                  <a:close/>
                </a:path>
              </a:pathLst>
            </a:custGeom>
            <a:solidFill>
              <a:srgbClr val="2F6091"/>
            </a:solidFill>
          </p:spPr>
          <p:txBody>
            <a:bodyPr wrap="square" lIns="0" tIns="0" rIns="0" bIns="0" rtlCol="0"/>
            <a:lstStyle/>
            <a:p>
              <a:endParaRPr/>
            </a:p>
          </p:txBody>
        </p:sp>
        <p:sp>
          <p:nvSpPr>
            <p:cNvPr id="164" name="object 164"/>
            <p:cNvSpPr/>
            <p:nvPr/>
          </p:nvSpPr>
          <p:spPr>
            <a:xfrm>
              <a:off x="535940" y="303529"/>
              <a:ext cx="261620" cy="261620"/>
            </a:xfrm>
            <a:custGeom>
              <a:avLst/>
              <a:gdLst/>
              <a:ahLst/>
              <a:cxnLst/>
              <a:rect l="l" t="t" r="r" b="b"/>
              <a:pathLst>
                <a:path w="261620" h="261620">
                  <a:moveTo>
                    <a:pt x="261620" y="0"/>
                  </a:moveTo>
                  <a:lnTo>
                    <a:pt x="208280" y="0"/>
                  </a:lnTo>
                  <a:lnTo>
                    <a:pt x="0" y="208280"/>
                  </a:lnTo>
                  <a:lnTo>
                    <a:pt x="0" y="261620"/>
                  </a:lnTo>
                  <a:lnTo>
                    <a:pt x="261620" y="0"/>
                  </a:lnTo>
                  <a:close/>
                </a:path>
              </a:pathLst>
            </a:custGeom>
            <a:solidFill>
              <a:srgbClr val="306192"/>
            </a:solidFill>
          </p:spPr>
          <p:txBody>
            <a:bodyPr wrap="square" lIns="0" tIns="0" rIns="0" bIns="0" rtlCol="0"/>
            <a:lstStyle/>
            <a:p>
              <a:endParaRPr/>
            </a:p>
          </p:txBody>
        </p:sp>
        <p:pic>
          <p:nvPicPr>
            <p:cNvPr id="165" name="object 165"/>
            <p:cNvPicPr/>
            <p:nvPr/>
          </p:nvPicPr>
          <p:blipFill>
            <a:blip r:embed="rId3" cstate="print"/>
            <a:stretch>
              <a:fillRect/>
            </a:stretch>
          </p:blipFill>
          <p:spPr>
            <a:xfrm>
              <a:off x="535940" y="303529"/>
              <a:ext cx="208280" cy="208280"/>
            </a:xfrm>
            <a:prstGeom prst="rect">
              <a:avLst/>
            </a:prstGeom>
          </p:spPr>
        </p:pic>
      </p:grpSp>
      <p:sp>
        <p:nvSpPr>
          <p:cNvPr id="166" name="object 166"/>
          <p:cNvSpPr txBox="1">
            <a:spLocks noGrp="1"/>
          </p:cNvSpPr>
          <p:nvPr>
            <p:ph type="title"/>
          </p:nvPr>
        </p:nvSpPr>
        <p:spPr>
          <a:xfrm>
            <a:off x="2059940" y="303529"/>
            <a:ext cx="8072120" cy="592470"/>
          </a:xfrm>
          <a:prstGeom prst="rect">
            <a:avLst/>
          </a:prstGeom>
          <a:solidFill>
            <a:srgbClr val="7F7F7F">
              <a:alpha val="50000"/>
            </a:srgbClr>
          </a:solidFill>
          <a:ln w="9344">
            <a:solidFill>
              <a:srgbClr val="4C4C4C"/>
            </a:solidFill>
          </a:ln>
        </p:spPr>
        <p:txBody>
          <a:bodyPr vert="horz" wrap="square" lIns="0" tIns="99060" rIns="0" bIns="0" numCol="1" rtlCol="0" anchor="t" anchorCtr="0" compatLnSpc="1">
            <a:prstTxWarp prst="textNoShape">
              <a:avLst/>
            </a:prstTxWarp>
            <a:spAutoFit/>
          </a:bodyPr>
          <a:lstStyle/>
          <a:p>
            <a:pPr marL="107950">
              <a:spcBef>
                <a:spcPts val="780"/>
              </a:spcBef>
            </a:pPr>
            <a:r>
              <a:rPr dirty="0"/>
              <a:t>Factors</a:t>
            </a:r>
            <a:r>
              <a:rPr spc="-10" dirty="0"/>
              <a:t> </a:t>
            </a:r>
            <a:r>
              <a:rPr dirty="0"/>
              <a:t>Influencing</a:t>
            </a:r>
            <a:r>
              <a:rPr spc="5" dirty="0"/>
              <a:t> </a:t>
            </a:r>
            <a:r>
              <a:rPr dirty="0"/>
              <a:t>the</a:t>
            </a:r>
            <a:r>
              <a:rPr spc="-15" dirty="0"/>
              <a:t> </a:t>
            </a:r>
            <a:r>
              <a:rPr dirty="0"/>
              <a:t>Quality</a:t>
            </a:r>
            <a:r>
              <a:rPr spc="-5" dirty="0"/>
              <a:t> </a:t>
            </a:r>
            <a:r>
              <a:rPr dirty="0"/>
              <a:t>of</a:t>
            </a:r>
            <a:r>
              <a:rPr spc="-5" dirty="0"/>
              <a:t> Estimates</a:t>
            </a:r>
            <a:endParaRPr/>
          </a:p>
        </p:txBody>
      </p:sp>
      <p:pic>
        <p:nvPicPr>
          <p:cNvPr id="167" name="object 167"/>
          <p:cNvPicPr/>
          <p:nvPr/>
        </p:nvPicPr>
        <p:blipFill>
          <a:blip r:embed="rId4" cstate="print"/>
          <a:stretch>
            <a:fillRect/>
          </a:stretch>
        </p:blipFill>
        <p:spPr>
          <a:xfrm>
            <a:off x="2147977" y="1464717"/>
            <a:ext cx="7991294" cy="4689294"/>
          </a:xfrm>
          <a:prstGeom prst="rect">
            <a:avLst/>
          </a:prstGeom>
        </p:spPr>
      </p:pic>
      <p:sp>
        <p:nvSpPr>
          <p:cNvPr id="168" name="object 168"/>
          <p:cNvSpPr txBox="1"/>
          <p:nvPr/>
        </p:nvSpPr>
        <p:spPr>
          <a:xfrm>
            <a:off x="5379720" y="3597909"/>
            <a:ext cx="1466850" cy="756920"/>
          </a:xfrm>
          <a:prstGeom prst="rect">
            <a:avLst/>
          </a:prstGeom>
        </p:spPr>
        <p:txBody>
          <a:bodyPr vert="horz" wrap="square" lIns="0" tIns="12700" rIns="0" bIns="0" rtlCol="0">
            <a:spAutoFit/>
          </a:bodyPr>
          <a:lstStyle/>
          <a:p>
            <a:pPr marL="12700" marR="5080" indent="16510">
              <a:spcBef>
                <a:spcPts val="100"/>
              </a:spcBef>
            </a:pPr>
            <a:r>
              <a:rPr sz="2400" b="1" dirty="0">
                <a:solidFill>
                  <a:srgbClr val="FFFFEE"/>
                </a:solidFill>
                <a:latin typeface="Arial"/>
                <a:cs typeface="Arial"/>
              </a:rPr>
              <a:t>Quality </a:t>
            </a:r>
            <a:r>
              <a:rPr sz="2400" b="1" spc="-5" dirty="0">
                <a:solidFill>
                  <a:srgbClr val="FFFFEE"/>
                </a:solidFill>
                <a:latin typeface="Arial"/>
                <a:cs typeface="Arial"/>
              </a:rPr>
              <a:t>of </a:t>
            </a:r>
            <a:r>
              <a:rPr sz="2400" b="1" spc="-655" dirty="0">
                <a:solidFill>
                  <a:srgbClr val="FFFFEE"/>
                </a:solidFill>
                <a:latin typeface="Arial"/>
                <a:cs typeface="Arial"/>
              </a:rPr>
              <a:t> </a:t>
            </a:r>
            <a:r>
              <a:rPr sz="2400" b="1" dirty="0">
                <a:solidFill>
                  <a:srgbClr val="FFFFEE"/>
                </a:solidFill>
                <a:latin typeface="Arial"/>
                <a:cs typeface="Arial"/>
              </a:rPr>
              <a:t>E</a:t>
            </a:r>
            <a:r>
              <a:rPr sz="2400" b="1" spc="-10" dirty="0">
                <a:solidFill>
                  <a:srgbClr val="FFFFEE"/>
                </a:solidFill>
                <a:latin typeface="Arial"/>
                <a:cs typeface="Arial"/>
              </a:rPr>
              <a:t>s</a:t>
            </a:r>
            <a:r>
              <a:rPr sz="2400" b="1" dirty="0">
                <a:solidFill>
                  <a:srgbClr val="FFFFEE"/>
                </a:solidFill>
                <a:latin typeface="Arial"/>
                <a:cs typeface="Arial"/>
              </a:rPr>
              <a:t>t</a:t>
            </a:r>
            <a:r>
              <a:rPr sz="2400" b="1" spc="10" dirty="0">
                <a:solidFill>
                  <a:srgbClr val="FFFFEE"/>
                </a:solidFill>
                <a:latin typeface="Arial"/>
                <a:cs typeface="Arial"/>
              </a:rPr>
              <a:t>i</a:t>
            </a:r>
            <a:r>
              <a:rPr sz="2400" b="1" spc="-5" dirty="0">
                <a:solidFill>
                  <a:srgbClr val="FFFFEE"/>
                </a:solidFill>
                <a:latin typeface="Arial"/>
                <a:cs typeface="Arial"/>
              </a:rPr>
              <a:t>m</a:t>
            </a:r>
            <a:r>
              <a:rPr sz="2400" b="1" spc="-10" dirty="0">
                <a:solidFill>
                  <a:srgbClr val="FFFFEE"/>
                </a:solidFill>
                <a:latin typeface="Arial"/>
                <a:cs typeface="Arial"/>
              </a:rPr>
              <a:t>a</a:t>
            </a:r>
            <a:r>
              <a:rPr sz="2400" b="1" spc="10" dirty="0">
                <a:solidFill>
                  <a:srgbClr val="FFFFEE"/>
                </a:solidFill>
                <a:latin typeface="Arial"/>
                <a:cs typeface="Arial"/>
              </a:rPr>
              <a:t>t</a:t>
            </a:r>
            <a:r>
              <a:rPr sz="2400" b="1" spc="-10" dirty="0">
                <a:solidFill>
                  <a:srgbClr val="FFFFEE"/>
                </a:solidFill>
                <a:latin typeface="Arial"/>
                <a:cs typeface="Arial"/>
              </a:rPr>
              <a:t>e</a:t>
            </a:r>
            <a:r>
              <a:rPr sz="2400" b="1" dirty="0">
                <a:solidFill>
                  <a:srgbClr val="FFFFEE"/>
                </a:solidFill>
                <a:latin typeface="Arial"/>
                <a:cs typeface="Arial"/>
              </a:rPr>
              <a:t>s</a:t>
            </a:r>
            <a:endParaRPr sz="2400">
              <a:latin typeface="Arial"/>
              <a:cs typeface="Arial"/>
            </a:endParaRPr>
          </a:p>
        </p:txBody>
      </p:sp>
      <p:sp>
        <p:nvSpPr>
          <p:cNvPr id="169" name="object 169"/>
          <p:cNvSpPr txBox="1"/>
          <p:nvPr/>
        </p:nvSpPr>
        <p:spPr>
          <a:xfrm>
            <a:off x="8153401" y="2575559"/>
            <a:ext cx="858519" cy="513080"/>
          </a:xfrm>
          <a:prstGeom prst="rect">
            <a:avLst/>
          </a:prstGeom>
        </p:spPr>
        <p:txBody>
          <a:bodyPr vert="horz" wrap="square" lIns="0" tIns="12700" rIns="0" bIns="0" rtlCol="0">
            <a:spAutoFit/>
          </a:bodyPr>
          <a:lstStyle/>
          <a:p>
            <a:pPr marL="12700" marR="5080" indent="72390">
              <a:spcBef>
                <a:spcPts val="100"/>
              </a:spcBef>
            </a:pPr>
            <a:r>
              <a:rPr sz="1600" b="1" spc="-5" dirty="0">
                <a:solidFill>
                  <a:srgbClr val="FFFFEE"/>
                </a:solidFill>
                <a:latin typeface="Arial"/>
                <a:cs typeface="Arial"/>
              </a:rPr>
              <a:t>Project </a:t>
            </a:r>
            <a:r>
              <a:rPr sz="1600" b="1" dirty="0">
                <a:solidFill>
                  <a:srgbClr val="FFFFEE"/>
                </a:solidFill>
                <a:latin typeface="Arial"/>
                <a:cs typeface="Arial"/>
              </a:rPr>
              <a:t> </a:t>
            </a:r>
            <a:r>
              <a:rPr sz="1600" b="1" spc="-10" dirty="0">
                <a:solidFill>
                  <a:srgbClr val="FFFFEE"/>
                </a:solidFill>
                <a:latin typeface="Arial"/>
                <a:cs typeface="Arial"/>
              </a:rPr>
              <a:t>Du</a:t>
            </a:r>
            <a:r>
              <a:rPr sz="1600" b="1" spc="5" dirty="0">
                <a:solidFill>
                  <a:srgbClr val="FFFFEE"/>
                </a:solidFill>
                <a:latin typeface="Arial"/>
                <a:cs typeface="Arial"/>
              </a:rPr>
              <a:t>r</a:t>
            </a:r>
            <a:r>
              <a:rPr sz="1600" b="1" spc="-5" dirty="0">
                <a:solidFill>
                  <a:srgbClr val="FFFFEE"/>
                </a:solidFill>
                <a:latin typeface="Arial"/>
                <a:cs typeface="Arial"/>
              </a:rPr>
              <a:t>a</a:t>
            </a:r>
            <a:r>
              <a:rPr sz="1600" b="1" spc="-15" dirty="0">
                <a:solidFill>
                  <a:srgbClr val="FFFFEE"/>
                </a:solidFill>
                <a:latin typeface="Arial"/>
                <a:cs typeface="Arial"/>
              </a:rPr>
              <a:t>t</a:t>
            </a:r>
            <a:r>
              <a:rPr sz="1600" b="1" spc="5" dirty="0">
                <a:solidFill>
                  <a:srgbClr val="FFFFEE"/>
                </a:solidFill>
                <a:latin typeface="Arial"/>
                <a:cs typeface="Arial"/>
              </a:rPr>
              <a:t>i</a:t>
            </a:r>
            <a:r>
              <a:rPr sz="1600" b="1" spc="-10" dirty="0">
                <a:solidFill>
                  <a:srgbClr val="FFFFEE"/>
                </a:solidFill>
                <a:latin typeface="Arial"/>
                <a:cs typeface="Arial"/>
              </a:rPr>
              <a:t>o</a:t>
            </a:r>
            <a:r>
              <a:rPr sz="1600" b="1" dirty="0">
                <a:solidFill>
                  <a:srgbClr val="FFFFEE"/>
                </a:solidFill>
                <a:latin typeface="Arial"/>
                <a:cs typeface="Arial"/>
              </a:rPr>
              <a:t>n</a:t>
            </a:r>
            <a:endParaRPr sz="1600">
              <a:latin typeface="Arial"/>
              <a:cs typeface="Arial"/>
            </a:endParaRPr>
          </a:p>
        </p:txBody>
      </p:sp>
      <p:sp>
        <p:nvSpPr>
          <p:cNvPr id="170" name="object 170"/>
          <p:cNvSpPr txBox="1"/>
          <p:nvPr/>
        </p:nvSpPr>
        <p:spPr>
          <a:xfrm>
            <a:off x="8389620" y="4119879"/>
            <a:ext cx="690245" cy="269240"/>
          </a:xfrm>
          <a:prstGeom prst="rect">
            <a:avLst/>
          </a:prstGeom>
        </p:spPr>
        <p:txBody>
          <a:bodyPr vert="horz" wrap="square" lIns="0" tIns="12700" rIns="0" bIns="0" rtlCol="0">
            <a:spAutoFit/>
          </a:bodyPr>
          <a:lstStyle/>
          <a:p>
            <a:pPr marL="12700">
              <a:spcBef>
                <a:spcPts val="100"/>
              </a:spcBef>
            </a:pPr>
            <a:r>
              <a:rPr sz="1600" b="1" dirty="0">
                <a:solidFill>
                  <a:srgbClr val="FFFFEE"/>
                </a:solidFill>
                <a:latin typeface="Arial"/>
                <a:cs typeface="Arial"/>
              </a:rPr>
              <a:t>P</a:t>
            </a:r>
            <a:r>
              <a:rPr sz="1600" b="1" spc="-10" dirty="0">
                <a:solidFill>
                  <a:srgbClr val="FFFFEE"/>
                </a:solidFill>
                <a:latin typeface="Arial"/>
                <a:cs typeface="Arial"/>
              </a:rPr>
              <a:t>e</a:t>
            </a:r>
            <a:r>
              <a:rPr sz="1600" b="1" dirty="0">
                <a:solidFill>
                  <a:srgbClr val="FFFFEE"/>
                </a:solidFill>
                <a:latin typeface="Arial"/>
                <a:cs typeface="Arial"/>
              </a:rPr>
              <a:t>o</a:t>
            </a:r>
            <a:r>
              <a:rPr sz="1600" b="1" spc="-10" dirty="0">
                <a:solidFill>
                  <a:srgbClr val="FFFFEE"/>
                </a:solidFill>
                <a:latin typeface="Arial"/>
                <a:cs typeface="Arial"/>
              </a:rPr>
              <a:t>p</a:t>
            </a:r>
            <a:r>
              <a:rPr sz="1600" b="1" spc="-5" dirty="0">
                <a:solidFill>
                  <a:srgbClr val="FFFFEE"/>
                </a:solidFill>
                <a:latin typeface="Arial"/>
                <a:cs typeface="Arial"/>
              </a:rPr>
              <a:t>l</a:t>
            </a:r>
            <a:r>
              <a:rPr sz="1600" b="1" dirty="0">
                <a:solidFill>
                  <a:srgbClr val="FFFFEE"/>
                </a:solidFill>
                <a:latin typeface="Arial"/>
                <a:cs typeface="Arial"/>
              </a:rPr>
              <a:t>e</a:t>
            </a:r>
            <a:endParaRPr sz="1600">
              <a:latin typeface="Arial"/>
              <a:cs typeface="Arial"/>
            </a:endParaRPr>
          </a:p>
        </p:txBody>
      </p:sp>
      <p:sp>
        <p:nvSpPr>
          <p:cNvPr id="171" name="object 171"/>
          <p:cNvSpPr txBox="1"/>
          <p:nvPr/>
        </p:nvSpPr>
        <p:spPr>
          <a:xfrm>
            <a:off x="6979920" y="5293360"/>
            <a:ext cx="1680210" cy="511809"/>
          </a:xfrm>
          <a:prstGeom prst="rect">
            <a:avLst/>
          </a:prstGeom>
        </p:spPr>
        <p:txBody>
          <a:bodyPr vert="horz" wrap="square" lIns="0" tIns="21590" rIns="0" bIns="0" rtlCol="0">
            <a:spAutoFit/>
          </a:bodyPr>
          <a:lstStyle/>
          <a:p>
            <a:pPr marL="12700" marR="5080" indent="5080">
              <a:lnSpc>
                <a:spcPts val="1910"/>
              </a:lnSpc>
              <a:spcBef>
                <a:spcPts val="170"/>
              </a:spcBef>
            </a:pPr>
            <a:r>
              <a:rPr sz="1600" b="1" spc="-5" dirty="0">
                <a:solidFill>
                  <a:srgbClr val="FFFFEE"/>
                </a:solidFill>
                <a:latin typeface="Arial"/>
                <a:cs typeface="Arial"/>
              </a:rPr>
              <a:t>Project</a:t>
            </a:r>
            <a:r>
              <a:rPr sz="1600" b="1" spc="-80" dirty="0">
                <a:solidFill>
                  <a:srgbClr val="FFFFEE"/>
                </a:solidFill>
                <a:latin typeface="Arial"/>
                <a:cs typeface="Arial"/>
              </a:rPr>
              <a:t> </a:t>
            </a:r>
            <a:r>
              <a:rPr sz="1600" b="1" spc="-5" dirty="0">
                <a:solidFill>
                  <a:srgbClr val="FFFFEE"/>
                </a:solidFill>
                <a:latin typeface="Arial"/>
                <a:cs typeface="Arial"/>
              </a:rPr>
              <a:t>Structure </a:t>
            </a:r>
            <a:r>
              <a:rPr sz="1600" b="1" spc="-430" dirty="0">
                <a:solidFill>
                  <a:srgbClr val="FFFFEE"/>
                </a:solidFill>
                <a:latin typeface="Arial"/>
                <a:cs typeface="Arial"/>
              </a:rPr>
              <a:t> </a:t>
            </a:r>
            <a:r>
              <a:rPr sz="1600" b="1" spc="-5" dirty="0">
                <a:solidFill>
                  <a:srgbClr val="FFFFEE"/>
                </a:solidFill>
                <a:latin typeface="Arial"/>
                <a:cs typeface="Arial"/>
              </a:rPr>
              <a:t>and</a:t>
            </a:r>
            <a:r>
              <a:rPr sz="1600" b="1" spc="-95" dirty="0">
                <a:solidFill>
                  <a:srgbClr val="FFFFEE"/>
                </a:solidFill>
                <a:latin typeface="Arial"/>
                <a:cs typeface="Arial"/>
              </a:rPr>
              <a:t> </a:t>
            </a:r>
            <a:r>
              <a:rPr sz="1600" b="1" spc="-5" dirty="0">
                <a:solidFill>
                  <a:srgbClr val="FFFFEE"/>
                </a:solidFill>
                <a:latin typeface="Arial"/>
                <a:cs typeface="Arial"/>
              </a:rPr>
              <a:t>Organization</a:t>
            </a:r>
            <a:endParaRPr sz="1600">
              <a:latin typeface="Arial"/>
              <a:cs typeface="Arial"/>
            </a:endParaRPr>
          </a:p>
        </p:txBody>
      </p:sp>
      <p:sp>
        <p:nvSpPr>
          <p:cNvPr id="172" name="object 172"/>
          <p:cNvSpPr txBox="1"/>
          <p:nvPr/>
        </p:nvSpPr>
        <p:spPr>
          <a:xfrm>
            <a:off x="3803650" y="5293360"/>
            <a:ext cx="982980" cy="511809"/>
          </a:xfrm>
          <a:prstGeom prst="rect">
            <a:avLst/>
          </a:prstGeom>
        </p:spPr>
        <p:txBody>
          <a:bodyPr vert="horz" wrap="square" lIns="0" tIns="21590" rIns="0" bIns="0" rtlCol="0">
            <a:spAutoFit/>
          </a:bodyPr>
          <a:lstStyle/>
          <a:p>
            <a:pPr marL="12700" marR="5080" indent="80010">
              <a:lnSpc>
                <a:spcPts val="1910"/>
              </a:lnSpc>
              <a:spcBef>
                <a:spcPts val="170"/>
              </a:spcBef>
            </a:pPr>
            <a:r>
              <a:rPr sz="1600" b="1" spc="-5" dirty="0">
                <a:solidFill>
                  <a:srgbClr val="FFFFEE"/>
                </a:solidFill>
                <a:latin typeface="Arial"/>
                <a:cs typeface="Arial"/>
              </a:rPr>
              <a:t>Padding </a:t>
            </a:r>
            <a:r>
              <a:rPr sz="1600" b="1" dirty="0">
                <a:solidFill>
                  <a:srgbClr val="FFFFEE"/>
                </a:solidFill>
                <a:latin typeface="Arial"/>
                <a:cs typeface="Arial"/>
              </a:rPr>
              <a:t> E</a:t>
            </a:r>
            <a:r>
              <a:rPr sz="1600" b="1" spc="-5" dirty="0">
                <a:solidFill>
                  <a:srgbClr val="FFFFEE"/>
                </a:solidFill>
                <a:latin typeface="Arial"/>
                <a:cs typeface="Arial"/>
              </a:rPr>
              <a:t>s</a:t>
            </a:r>
            <a:r>
              <a:rPr sz="1600" b="1" spc="-15" dirty="0">
                <a:solidFill>
                  <a:srgbClr val="FFFFEE"/>
                </a:solidFill>
                <a:latin typeface="Arial"/>
                <a:cs typeface="Arial"/>
              </a:rPr>
              <a:t>t</a:t>
            </a:r>
            <a:r>
              <a:rPr sz="1600" b="1" spc="5" dirty="0">
                <a:solidFill>
                  <a:srgbClr val="FFFFEE"/>
                </a:solidFill>
                <a:latin typeface="Arial"/>
                <a:cs typeface="Arial"/>
              </a:rPr>
              <a:t>i</a:t>
            </a:r>
            <a:r>
              <a:rPr sz="1600" b="1" spc="-15" dirty="0">
                <a:solidFill>
                  <a:srgbClr val="FFFFEE"/>
                </a:solidFill>
                <a:latin typeface="Arial"/>
                <a:cs typeface="Arial"/>
              </a:rPr>
              <a:t>m</a:t>
            </a:r>
            <a:r>
              <a:rPr sz="1600" b="1" spc="-5" dirty="0">
                <a:solidFill>
                  <a:srgbClr val="FFFFEE"/>
                </a:solidFill>
                <a:latin typeface="Arial"/>
                <a:cs typeface="Arial"/>
              </a:rPr>
              <a:t>ates</a:t>
            </a:r>
            <a:endParaRPr sz="1600">
              <a:latin typeface="Arial"/>
              <a:cs typeface="Arial"/>
            </a:endParaRPr>
          </a:p>
        </p:txBody>
      </p:sp>
      <p:sp>
        <p:nvSpPr>
          <p:cNvPr id="173" name="object 173"/>
          <p:cNvSpPr txBox="1"/>
          <p:nvPr/>
        </p:nvSpPr>
        <p:spPr>
          <a:xfrm>
            <a:off x="2844800" y="3997959"/>
            <a:ext cx="1263650" cy="513080"/>
          </a:xfrm>
          <a:prstGeom prst="rect">
            <a:avLst/>
          </a:prstGeom>
        </p:spPr>
        <p:txBody>
          <a:bodyPr vert="horz" wrap="square" lIns="0" tIns="12700" rIns="0" bIns="0" rtlCol="0">
            <a:spAutoFit/>
          </a:bodyPr>
          <a:lstStyle/>
          <a:p>
            <a:pPr marL="276225" marR="5080" indent="-264160">
              <a:spcBef>
                <a:spcPts val="100"/>
              </a:spcBef>
            </a:pPr>
            <a:r>
              <a:rPr sz="1600" b="1" spc="-5" dirty="0">
                <a:solidFill>
                  <a:srgbClr val="FFFFEE"/>
                </a:solidFill>
                <a:latin typeface="Arial"/>
                <a:cs typeface="Arial"/>
              </a:rPr>
              <a:t>Or</a:t>
            </a:r>
            <a:r>
              <a:rPr sz="1600" b="1" spc="-10" dirty="0">
                <a:solidFill>
                  <a:srgbClr val="FFFFEE"/>
                </a:solidFill>
                <a:latin typeface="Arial"/>
                <a:cs typeface="Arial"/>
              </a:rPr>
              <a:t>g</a:t>
            </a:r>
            <a:r>
              <a:rPr sz="1600" b="1" spc="-5" dirty="0">
                <a:solidFill>
                  <a:srgbClr val="FFFFEE"/>
                </a:solidFill>
                <a:latin typeface="Arial"/>
                <a:cs typeface="Arial"/>
              </a:rPr>
              <a:t>a</a:t>
            </a:r>
            <a:r>
              <a:rPr sz="1600" b="1" spc="-10" dirty="0">
                <a:solidFill>
                  <a:srgbClr val="FFFFEE"/>
                </a:solidFill>
                <a:latin typeface="Arial"/>
                <a:cs typeface="Arial"/>
              </a:rPr>
              <a:t>n</a:t>
            </a:r>
            <a:r>
              <a:rPr sz="1600" b="1" spc="5" dirty="0">
                <a:solidFill>
                  <a:srgbClr val="FFFFEE"/>
                </a:solidFill>
                <a:latin typeface="Arial"/>
                <a:cs typeface="Arial"/>
              </a:rPr>
              <a:t>i</a:t>
            </a:r>
            <a:r>
              <a:rPr sz="1600" b="1" dirty="0">
                <a:solidFill>
                  <a:srgbClr val="FFFFEE"/>
                </a:solidFill>
                <a:latin typeface="Arial"/>
                <a:cs typeface="Arial"/>
              </a:rPr>
              <a:t>za</a:t>
            </a:r>
            <a:r>
              <a:rPr sz="1600" b="1" spc="-5" dirty="0">
                <a:solidFill>
                  <a:srgbClr val="FFFFEE"/>
                </a:solidFill>
                <a:latin typeface="Arial"/>
                <a:cs typeface="Arial"/>
              </a:rPr>
              <a:t>ti</a:t>
            </a:r>
            <a:r>
              <a:rPr sz="1600" b="1" spc="-10" dirty="0">
                <a:solidFill>
                  <a:srgbClr val="FFFFEE"/>
                </a:solidFill>
                <a:latin typeface="Arial"/>
                <a:cs typeface="Arial"/>
              </a:rPr>
              <a:t>o</a:t>
            </a:r>
            <a:r>
              <a:rPr sz="1600" b="1" dirty="0">
                <a:solidFill>
                  <a:srgbClr val="FFFFEE"/>
                </a:solidFill>
                <a:latin typeface="Arial"/>
                <a:cs typeface="Arial"/>
              </a:rPr>
              <a:t>n  </a:t>
            </a:r>
            <a:r>
              <a:rPr sz="1600" b="1" spc="-5" dirty="0">
                <a:solidFill>
                  <a:srgbClr val="FFFFEE"/>
                </a:solidFill>
                <a:latin typeface="Arial"/>
                <a:cs typeface="Arial"/>
              </a:rPr>
              <a:t>Culture</a:t>
            </a:r>
            <a:endParaRPr sz="1600">
              <a:latin typeface="Arial"/>
              <a:cs typeface="Arial"/>
            </a:endParaRPr>
          </a:p>
        </p:txBody>
      </p:sp>
      <p:sp>
        <p:nvSpPr>
          <p:cNvPr id="174" name="object 174"/>
          <p:cNvSpPr txBox="1"/>
          <p:nvPr/>
        </p:nvSpPr>
        <p:spPr>
          <a:xfrm>
            <a:off x="2621281" y="2575559"/>
            <a:ext cx="1824355" cy="513080"/>
          </a:xfrm>
          <a:prstGeom prst="rect">
            <a:avLst/>
          </a:prstGeom>
        </p:spPr>
        <p:txBody>
          <a:bodyPr vert="horz" wrap="square" lIns="0" tIns="12700" rIns="0" bIns="0" rtlCol="0">
            <a:spAutoFit/>
          </a:bodyPr>
          <a:lstStyle/>
          <a:p>
            <a:pPr marL="546100" marR="5080" indent="-533400">
              <a:spcBef>
                <a:spcPts val="100"/>
              </a:spcBef>
            </a:pPr>
            <a:r>
              <a:rPr sz="1600" b="1" spc="-10" dirty="0">
                <a:solidFill>
                  <a:srgbClr val="FFFFEE"/>
                </a:solidFill>
                <a:latin typeface="Arial"/>
                <a:cs typeface="Arial"/>
              </a:rPr>
              <a:t>Other (Nonproject) </a:t>
            </a:r>
            <a:r>
              <a:rPr sz="1600" b="1" spc="-430" dirty="0">
                <a:solidFill>
                  <a:srgbClr val="FFFFEE"/>
                </a:solidFill>
                <a:latin typeface="Arial"/>
                <a:cs typeface="Arial"/>
              </a:rPr>
              <a:t> </a:t>
            </a:r>
            <a:r>
              <a:rPr sz="1600" b="1" spc="-10" dirty="0">
                <a:solidFill>
                  <a:srgbClr val="FFFFEE"/>
                </a:solidFill>
                <a:latin typeface="Arial"/>
                <a:cs typeface="Arial"/>
              </a:rPr>
              <a:t>Factors</a:t>
            </a:r>
            <a:endParaRPr sz="1600">
              <a:latin typeface="Arial"/>
              <a:cs typeface="Arial"/>
            </a:endParaRPr>
          </a:p>
        </p:txBody>
      </p:sp>
      <p:sp>
        <p:nvSpPr>
          <p:cNvPr id="175" name="object 175"/>
          <p:cNvSpPr txBox="1"/>
          <p:nvPr/>
        </p:nvSpPr>
        <p:spPr>
          <a:xfrm>
            <a:off x="5621021" y="1706879"/>
            <a:ext cx="993775" cy="574040"/>
          </a:xfrm>
          <a:prstGeom prst="rect">
            <a:avLst/>
          </a:prstGeom>
        </p:spPr>
        <p:txBody>
          <a:bodyPr vert="horz" wrap="square" lIns="0" tIns="12700" rIns="0" bIns="0" rtlCol="0">
            <a:spAutoFit/>
          </a:bodyPr>
          <a:lstStyle/>
          <a:p>
            <a:pPr marL="70485" marR="5080" indent="-58419">
              <a:spcBef>
                <a:spcPts val="100"/>
              </a:spcBef>
            </a:pPr>
            <a:r>
              <a:rPr b="1" dirty="0">
                <a:solidFill>
                  <a:srgbClr val="FFFFEE"/>
                </a:solidFill>
                <a:latin typeface="Arial"/>
                <a:cs typeface="Arial"/>
              </a:rPr>
              <a:t>Pl</a:t>
            </a:r>
            <a:r>
              <a:rPr b="1" spc="-5" dirty="0">
                <a:solidFill>
                  <a:srgbClr val="FFFFEE"/>
                </a:solidFill>
                <a:latin typeface="Arial"/>
                <a:cs typeface="Arial"/>
              </a:rPr>
              <a:t>a</a:t>
            </a:r>
            <a:r>
              <a:rPr b="1" dirty="0">
                <a:solidFill>
                  <a:srgbClr val="FFFFEE"/>
                </a:solidFill>
                <a:latin typeface="Arial"/>
                <a:cs typeface="Arial"/>
              </a:rPr>
              <a:t>n</a:t>
            </a:r>
            <a:r>
              <a:rPr b="1" spc="10" dirty="0">
                <a:solidFill>
                  <a:srgbClr val="FFFFEE"/>
                </a:solidFill>
                <a:latin typeface="Arial"/>
                <a:cs typeface="Arial"/>
              </a:rPr>
              <a:t>n</a:t>
            </a:r>
            <a:r>
              <a:rPr b="1" dirty="0">
                <a:solidFill>
                  <a:srgbClr val="FFFFEE"/>
                </a:solidFill>
                <a:latin typeface="Arial"/>
                <a:cs typeface="Arial"/>
              </a:rPr>
              <a:t>i</a:t>
            </a:r>
            <a:r>
              <a:rPr b="1" spc="10" dirty="0">
                <a:solidFill>
                  <a:srgbClr val="FFFFEE"/>
                </a:solidFill>
                <a:latin typeface="Arial"/>
                <a:cs typeface="Arial"/>
              </a:rPr>
              <a:t>n</a:t>
            </a:r>
            <a:r>
              <a:rPr b="1" dirty="0">
                <a:solidFill>
                  <a:srgbClr val="FFFFEE"/>
                </a:solidFill>
                <a:latin typeface="Arial"/>
                <a:cs typeface="Arial"/>
              </a:rPr>
              <a:t>g  </a:t>
            </a:r>
            <a:r>
              <a:rPr b="1" spc="-5" dirty="0">
                <a:solidFill>
                  <a:srgbClr val="FFFFEE"/>
                </a:solidFill>
                <a:latin typeface="Arial"/>
                <a:cs typeface="Arial"/>
              </a:rPr>
              <a:t>Horizon</a:t>
            </a:r>
            <a:endParaRPr>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AutoShape 2">
            <a:extLst>
              <a:ext uri="{FF2B5EF4-FFF2-40B4-BE49-F238E27FC236}">
                <a16:creationId xmlns:a16="http://schemas.microsoft.com/office/drawing/2014/main" id="{34158C7B-484F-496E-8208-E69CD684DC77}"/>
              </a:ext>
            </a:extLst>
          </p:cNvPr>
          <p:cNvSpPr>
            <a:spLocks noGrp="1" noChangeArrowheads="1"/>
          </p:cNvSpPr>
          <p:nvPr>
            <p:ph type="title"/>
          </p:nvPr>
        </p:nvSpPr>
        <p:spPr>
          <a:xfrm>
            <a:off x="93423" y="255461"/>
            <a:ext cx="9458960" cy="851297"/>
          </a:xfrm>
        </p:spPr>
        <p:txBody>
          <a:bodyPr/>
          <a:lstStyle/>
          <a:p>
            <a:pPr eaLnBrk="1" hangingPunct="1">
              <a:defRPr/>
            </a:pPr>
            <a:r>
              <a:rPr lang="en-US" dirty="0"/>
              <a:t>Factors Influencing the Quality of Estimates</a:t>
            </a:r>
          </a:p>
        </p:txBody>
      </p:sp>
      <p:pic>
        <p:nvPicPr>
          <p:cNvPr id="2" name="Picture 1">
            <a:extLst>
              <a:ext uri="{FF2B5EF4-FFF2-40B4-BE49-F238E27FC236}">
                <a16:creationId xmlns:a16="http://schemas.microsoft.com/office/drawing/2014/main" id="{65D5579C-3848-4474-A2B5-6E1D36E50BBF}"/>
              </a:ext>
            </a:extLst>
          </p:cNvPr>
          <p:cNvPicPr>
            <a:picLocks noChangeAspect="1"/>
          </p:cNvPicPr>
          <p:nvPr/>
        </p:nvPicPr>
        <p:blipFill>
          <a:blip r:embed="rId3"/>
          <a:stretch>
            <a:fillRect/>
          </a:stretch>
        </p:blipFill>
        <p:spPr>
          <a:xfrm>
            <a:off x="10964623" y="0"/>
            <a:ext cx="1133954" cy="1012024"/>
          </a:xfrm>
          <a:prstGeom prst="rect">
            <a:avLst/>
          </a:prstGeom>
        </p:spPr>
      </p:pic>
      <p:sp>
        <p:nvSpPr>
          <p:cNvPr id="8" name="TextBox 7">
            <a:extLst>
              <a:ext uri="{FF2B5EF4-FFF2-40B4-BE49-F238E27FC236}">
                <a16:creationId xmlns:a16="http://schemas.microsoft.com/office/drawing/2014/main" id="{5E534F72-82B9-4A90-A85B-1A252EC22545}"/>
              </a:ext>
            </a:extLst>
          </p:cNvPr>
          <p:cNvSpPr txBox="1"/>
          <p:nvPr/>
        </p:nvSpPr>
        <p:spPr>
          <a:xfrm>
            <a:off x="93423" y="1397675"/>
            <a:ext cx="11958877" cy="2747612"/>
          </a:xfrm>
          <a:prstGeom prst="rect">
            <a:avLst/>
          </a:prstGeom>
          <a:noFill/>
        </p:spPr>
        <p:txBody>
          <a:bodyPr wrap="square">
            <a:spAutoFit/>
          </a:bodyPr>
          <a:lstStyle/>
          <a:p>
            <a:pPr algn="just">
              <a:lnSpc>
                <a:spcPct val="125000"/>
              </a:lnSpc>
            </a:pPr>
            <a:r>
              <a:rPr lang="en-US" sz="2000" dirty="0"/>
              <a:t>A typical statement in the field is the desire to “have a 95 percent probability of meeting time and cost estimates.” Experience is a good starting point for developing time and cost estimates. But experience estimates must almost always be refined by other considerations to reach the 95 percent probability level. Factors related to the uniqueness of the project will have a strong influence on the accuracy of estimates. Project, people, and external factors all need to be considered to improve quality of estimates for project times and costs.</a:t>
            </a:r>
          </a:p>
          <a:p>
            <a:pPr algn="just">
              <a:lnSpc>
                <a:spcPct val="125000"/>
              </a:lnSpc>
            </a:pPr>
            <a:endParaRPr lang="en-US" sz="2000" dirty="0"/>
          </a:p>
        </p:txBody>
      </p:sp>
      <p:sp>
        <p:nvSpPr>
          <p:cNvPr id="10" name="TextBox 9">
            <a:extLst>
              <a:ext uri="{FF2B5EF4-FFF2-40B4-BE49-F238E27FC236}">
                <a16:creationId xmlns:a16="http://schemas.microsoft.com/office/drawing/2014/main" id="{9DB0DB31-BCE2-40F2-BFE1-1E4805CCD0B6}"/>
              </a:ext>
            </a:extLst>
          </p:cNvPr>
          <p:cNvSpPr txBox="1"/>
          <p:nvPr/>
        </p:nvSpPr>
        <p:spPr>
          <a:xfrm>
            <a:off x="139700" y="3920571"/>
            <a:ext cx="11912600" cy="2717603"/>
          </a:xfrm>
          <a:prstGeom prst="rect">
            <a:avLst/>
          </a:prstGeom>
          <a:noFill/>
        </p:spPr>
        <p:txBody>
          <a:bodyPr wrap="square">
            <a:spAutoFit/>
          </a:bodyPr>
          <a:lstStyle/>
          <a:p>
            <a:pPr algn="just">
              <a:lnSpc>
                <a:spcPct val="120000"/>
              </a:lnSpc>
            </a:pPr>
            <a:r>
              <a:rPr lang="en-US" sz="2400" b="1" i="1" u="sng" dirty="0">
                <a:solidFill>
                  <a:schemeClr val="accent6">
                    <a:lumMod val="75000"/>
                  </a:schemeClr>
                </a:solidFill>
              </a:rPr>
              <a:t>1. Planning Horizon</a:t>
            </a:r>
          </a:p>
          <a:p>
            <a:pPr algn="just">
              <a:lnSpc>
                <a:spcPct val="120000"/>
              </a:lnSpc>
            </a:pPr>
            <a:r>
              <a:rPr lang="en-US" sz="2000" dirty="0"/>
              <a:t>The quality of the estimate depends on the planning horizon; estimates of current events are close to 100 percent accurate but are reduced for more distant events. </a:t>
            </a:r>
          </a:p>
          <a:p>
            <a:pPr algn="just">
              <a:lnSpc>
                <a:spcPct val="120000"/>
              </a:lnSpc>
            </a:pPr>
            <a:r>
              <a:rPr lang="en-US" sz="2000" dirty="0"/>
              <a:t>For example, cost estimates for a party you are organizing this weekend should be much more accurate than the estimates for a party that will take place in six months. The accuracy of time and cost estimates should improve as you move from the conceptual phase to the point where individual work packages are defined. Long-duration projects increase the uncertainty in estimates.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ox(out)">
                                      <p:cBhvr>
                                        <p:cTn id="7"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7E3DFAC-ABB5-4FCB-9A8D-D320DF2F6C6D}"/>
              </a:ext>
            </a:extLst>
          </p:cNvPr>
          <p:cNvPicPr>
            <a:picLocks noChangeAspect="1"/>
          </p:cNvPicPr>
          <p:nvPr/>
        </p:nvPicPr>
        <p:blipFill>
          <a:blip r:embed="rId3"/>
          <a:stretch>
            <a:fillRect/>
          </a:stretch>
        </p:blipFill>
        <p:spPr>
          <a:xfrm>
            <a:off x="10966655" y="-9144"/>
            <a:ext cx="1133954" cy="1012024"/>
          </a:xfrm>
          <a:prstGeom prst="rect">
            <a:avLst/>
          </a:prstGeom>
        </p:spPr>
      </p:pic>
      <p:sp>
        <p:nvSpPr>
          <p:cNvPr id="4" name="Title 3">
            <a:extLst>
              <a:ext uri="{FF2B5EF4-FFF2-40B4-BE49-F238E27FC236}">
                <a16:creationId xmlns:a16="http://schemas.microsoft.com/office/drawing/2014/main" id="{4E020309-A58F-4396-A24B-CDC7376BDA98}"/>
              </a:ext>
            </a:extLst>
          </p:cNvPr>
          <p:cNvSpPr>
            <a:spLocks noGrp="1"/>
          </p:cNvSpPr>
          <p:nvPr>
            <p:ph type="title"/>
          </p:nvPr>
        </p:nvSpPr>
        <p:spPr>
          <a:xfrm>
            <a:off x="0" y="87770"/>
            <a:ext cx="10363200" cy="851297"/>
          </a:xfrm>
        </p:spPr>
        <p:txBody>
          <a:bodyPr/>
          <a:lstStyle/>
          <a:p>
            <a:r>
              <a:rPr lang="en-US" dirty="0"/>
              <a:t>Factors Influencing the Quality of Estimates</a:t>
            </a:r>
          </a:p>
        </p:txBody>
      </p:sp>
      <p:sp>
        <p:nvSpPr>
          <p:cNvPr id="8" name="TextBox 7">
            <a:extLst>
              <a:ext uri="{FF2B5EF4-FFF2-40B4-BE49-F238E27FC236}">
                <a16:creationId xmlns:a16="http://schemas.microsoft.com/office/drawing/2014/main" id="{ED52AC86-4995-45D1-9A83-B0B783B9CEB3}"/>
              </a:ext>
            </a:extLst>
          </p:cNvPr>
          <p:cNvSpPr txBox="1"/>
          <p:nvPr/>
        </p:nvSpPr>
        <p:spPr>
          <a:xfrm>
            <a:off x="-1" y="1002880"/>
            <a:ext cx="12100609"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2</a:t>
            </a:r>
            <a:r>
              <a:rPr lang="en-US" sz="2000" b="1" i="1" u="sng" dirty="0">
                <a:solidFill>
                  <a:srgbClr val="1C3746"/>
                </a:solidFill>
                <a:latin typeface="+mj-lt"/>
              </a:rPr>
              <a:t>. </a:t>
            </a:r>
            <a:r>
              <a:rPr lang="en-US" sz="2000" b="1" i="1" u="sng" dirty="0">
                <a:solidFill>
                  <a:schemeClr val="accent2">
                    <a:lumMod val="75000"/>
                  </a:schemeClr>
                </a:solidFill>
                <a:effectLst/>
                <a:latin typeface="+mj-lt"/>
              </a:rPr>
              <a:t>Project Duration</a:t>
            </a:r>
          </a:p>
          <a:p>
            <a:pPr algn="just">
              <a:lnSpc>
                <a:spcPct val="110000"/>
              </a:lnSpc>
            </a:pPr>
            <a:r>
              <a:rPr lang="en-US" sz="2000" dirty="0">
                <a:latin typeface="+mj-lt"/>
              </a:rPr>
              <a:t>Time to implement new technology has a habit of expanding in an increasing, nonlinear fashion. Sometimes poorly written scope specifications for new technology result in errors in estimating times and costs</a:t>
            </a:r>
          </a:p>
        </p:txBody>
      </p:sp>
      <p:sp>
        <p:nvSpPr>
          <p:cNvPr id="10" name="TextBox 9">
            <a:extLst>
              <a:ext uri="{FF2B5EF4-FFF2-40B4-BE49-F238E27FC236}">
                <a16:creationId xmlns:a16="http://schemas.microsoft.com/office/drawing/2014/main" id="{BF47E2F3-1218-431F-B801-82E35FCA7BBA}"/>
              </a:ext>
            </a:extLst>
          </p:cNvPr>
          <p:cNvSpPr txBox="1"/>
          <p:nvPr/>
        </p:nvSpPr>
        <p:spPr>
          <a:xfrm>
            <a:off x="0" y="2490916"/>
            <a:ext cx="12192000"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3. People</a:t>
            </a:r>
          </a:p>
          <a:p>
            <a:pPr algn="just">
              <a:lnSpc>
                <a:spcPct val="110000"/>
              </a:lnSpc>
            </a:pPr>
            <a:r>
              <a:rPr lang="en-US" sz="2000" dirty="0"/>
              <a:t>The people factor can influence the quality of time and cost estimates. For example, accuracy of estimates depends on the skills of the people making the estimates. How familiar are they with the task they are estimating?</a:t>
            </a:r>
          </a:p>
        </p:txBody>
      </p:sp>
      <p:sp>
        <p:nvSpPr>
          <p:cNvPr id="14" name="TextBox 13">
            <a:extLst>
              <a:ext uri="{FF2B5EF4-FFF2-40B4-BE49-F238E27FC236}">
                <a16:creationId xmlns:a16="http://schemas.microsoft.com/office/drawing/2014/main" id="{38F89CD9-3E54-42B7-A672-90C152FD6E08}"/>
              </a:ext>
            </a:extLst>
          </p:cNvPr>
          <p:cNvSpPr txBox="1"/>
          <p:nvPr/>
        </p:nvSpPr>
        <p:spPr>
          <a:xfrm>
            <a:off x="0" y="3978952"/>
            <a:ext cx="12192000" cy="2531399"/>
          </a:xfrm>
          <a:prstGeom prst="rect">
            <a:avLst/>
          </a:prstGeom>
          <a:noFill/>
        </p:spPr>
        <p:txBody>
          <a:bodyPr wrap="square">
            <a:spAutoFit/>
          </a:bodyPr>
          <a:lstStyle/>
          <a:p>
            <a:pPr algn="just">
              <a:lnSpc>
                <a:spcPct val="130000"/>
              </a:lnSpc>
            </a:pPr>
            <a:r>
              <a:rPr lang="en-US" sz="2400" b="1" i="1" u="sng" dirty="0">
                <a:solidFill>
                  <a:schemeClr val="accent6">
                    <a:lumMod val="75000"/>
                  </a:schemeClr>
                </a:solidFill>
              </a:rPr>
              <a:t>4. Project Structure and Organization</a:t>
            </a:r>
          </a:p>
          <a:p>
            <a:pPr algn="just">
              <a:lnSpc>
                <a:spcPct val="130000"/>
              </a:lnSpc>
            </a:pPr>
            <a:r>
              <a:rPr lang="en-US" sz="2000" dirty="0"/>
              <a:t>Which project structure is chosen to manage the project will influence time and cost estimates. One of the major advantages of a dedicated project team  is the speed gained from concentrated focus and localized project decisions. </a:t>
            </a:r>
            <a:r>
              <a:rPr lang="en-US" sz="2000" u="sng" dirty="0"/>
              <a:t>This speed comes at an additional cost of tying up personnel full time. Conversely, projects operating in a matrix environment may reduce costs by more efficiently sharing personnel across projects but may take longer to complete since attention is divided and coordination demands are higher.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DF963-C58D-4672-AF33-BB11317B458E}"/>
              </a:ext>
            </a:extLst>
          </p:cNvPr>
          <p:cNvSpPr>
            <a:spLocks noGrp="1"/>
          </p:cNvSpPr>
          <p:nvPr>
            <p:ph type="title"/>
          </p:nvPr>
        </p:nvSpPr>
        <p:spPr>
          <a:xfrm>
            <a:off x="99568" y="57151"/>
            <a:ext cx="9568688" cy="851297"/>
          </a:xfrm>
        </p:spPr>
        <p:txBody>
          <a:bodyPr/>
          <a:lstStyle/>
          <a:p>
            <a:r>
              <a:rPr lang="en-US"/>
              <a:t>Factors Influencing the Quality of Estimates</a:t>
            </a:r>
            <a:endParaRPr lang="en-US" dirty="0"/>
          </a:p>
        </p:txBody>
      </p:sp>
      <p:pic>
        <p:nvPicPr>
          <p:cNvPr id="4" name="Picture 3">
            <a:extLst>
              <a:ext uri="{FF2B5EF4-FFF2-40B4-BE49-F238E27FC236}">
                <a16:creationId xmlns:a16="http://schemas.microsoft.com/office/drawing/2014/main" id="{D8E1D6E0-0BE5-4C12-B2C1-570A8AC127DC}"/>
              </a:ext>
            </a:extLst>
          </p:cNvPr>
          <p:cNvPicPr>
            <a:picLocks noChangeAspect="1"/>
          </p:cNvPicPr>
          <p:nvPr/>
        </p:nvPicPr>
        <p:blipFill>
          <a:blip r:embed="rId2"/>
          <a:stretch>
            <a:fillRect/>
          </a:stretch>
        </p:blipFill>
        <p:spPr>
          <a:xfrm>
            <a:off x="11058046" y="-64758"/>
            <a:ext cx="1133954" cy="1012024"/>
          </a:xfrm>
          <a:prstGeom prst="rect">
            <a:avLst/>
          </a:prstGeom>
        </p:spPr>
      </p:pic>
      <p:sp>
        <p:nvSpPr>
          <p:cNvPr id="8" name="TextBox 7">
            <a:extLst>
              <a:ext uri="{FF2B5EF4-FFF2-40B4-BE49-F238E27FC236}">
                <a16:creationId xmlns:a16="http://schemas.microsoft.com/office/drawing/2014/main" id="{08DBA744-1840-4E24-BF9B-9A0EEECD58CA}"/>
              </a:ext>
            </a:extLst>
          </p:cNvPr>
          <p:cNvSpPr txBox="1"/>
          <p:nvPr/>
        </p:nvSpPr>
        <p:spPr>
          <a:xfrm>
            <a:off x="51816" y="1043731"/>
            <a:ext cx="12088368" cy="5967724"/>
          </a:xfrm>
          <a:prstGeom prst="rect">
            <a:avLst/>
          </a:prstGeom>
          <a:noFill/>
        </p:spPr>
        <p:txBody>
          <a:bodyPr wrap="square">
            <a:spAutoFit/>
          </a:bodyPr>
          <a:lstStyle/>
          <a:p>
            <a:r>
              <a:rPr lang="en-US" sz="2400" b="1" i="1" u="sng" dirty="0">
                <a:solidFill>
                  <a:schemeClr val="accent6">
                    <a:lumMod val="75000"/>
                  </a:schemeClr>
                </a:solidFill>
              </a:rPr>
              <a:t>5. Padding Estimates</a:t>
            </a:r>
          </a:p>
          <a:p>
            <a:pPr>
              <a:lnSpc>
                <a:spcPct val="70000"/>
              </a:lnSpc>
            </a:pPr>
            <a:endParaRPr lang="en-US" sz="2400" b="1" i="1" u="sng" dirty="0">
              <a:solidFill>
                <a:schemeClr val="accent6">
                  <a:lumMod val="75000"/>
                </a:schemeClr>
              </a:solidFill>
            </a:endParaRPr>
          </a:p>
          <a:p>
            <a:pPr algn="just">
              <a:lnSpc>
                <a:spcPct val="120000"/>
              </a:lnSpc>
            </a:pPr>
            <a:r>
              <a:rPr lang="en-US" sz="2000" dirty="0"/>
              <a:t>In some cases, people are inclined to pad estimates. For example, if you are asked how long it takes you to drive to the airport, you might give an average time of 30 minutes, assuming a 50/50 chance of getting there in 30 minutes. If you are asked the fastest you could possibly get there, you might reduce the driving time to 20 minutes. Finally, if you are asked how long the drive would take if you absolutely had to be there to meet with the president, it is likely you would increase the estimate to say 50 minutes to ensure not being late.</a:t>
            </a:r>
          </a:p>
          <a:p>
            <a:pPr algn="just">
              <a:lnSpc>
                <a:spcPct val="120000"/>
              </a:lnSpc>
            </a:pPr>
            <a:endParaRPr lang="en-US" sz="2000" dirty="0"/>
          </a:p>
          <a:p>
            <a:pPr algn="just">
              <a:lnSpc>
                <a:spcPct val="120000"/>
              </a:lnSpc>
            </a:pPr>
            <a:r>
              <a:rPr lang="en-US" sz="2000" dirty="0"/>
              <a:t>In work situations where you are asked for time and cost estimates, most of us are inclined to add a little padding to increase the probability and reduce the risk of being late. If everyone at all levels of the project adds a little padding to reduce risk, the project duration and cost are seriously overstated. This phenomenon causes some managers or owners to call for a 10–15 percent cut in time and/or cost for the project. Of course, the next time the game is played, the person estimating cost and/or time will pad the estimate to 20 percent or more. Clearly such games defeat chances for realistic estimates, which is what is needed to be competitive</a:t>
            </a:r>
          </a:p>
        </p:txBody>
      </p:sp>
    </p:spTree>
    <p:extLst>
      <p:ext uri="{BB962C8B-B14F-4D97-AF65-F5344CB8AC3E}">
        <p14:creationId xmlns:p14="http://schemas.microsoft.com/office/powerpoint/2010/main" val="347113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1575-9FF5-4EAA-BB70-9C77642EA5CE}"/>
              </a:ext>
            </a:extLst>
          </p:cNvPr>
          <p:cNvSpPr>
            <a:spLocks noGrp="1"/>
          </p:cNvSpPr>
          <p:nvPr>
            <p:ph type="title"/>
          </p:nvPr>
        </p:nvSpPr>
        <p:spPr>
          <a:xfrm>
            <a:off x="0" y="80363"/>
            <a:ext cx="9838944" cy="851297"/>
          </a:xfrm>
        </p:spPr>
        <p:txBody>
          <a:bodyPr/>
          <a:lstStyle/>
          <a:p>
            <a:r>
              <a:rPr lang="en-US" dirty="0"/>
              <a:t>Factors Influencing the Quality of Estimates</a:t>
            </a:r>
          </a:p>
        </p:txBody>
      </p:sp>
      <p:pic>
        <p:nvPicPr>
          <p:cNvPr id="5" name="Picture 4">
            <a:extLst>
              <a:ext uri="{FF2B5EF4-FFF2-40B4-BE49-F238E27FC236}">
                <a16:creationId xmlns:a16="http://schemas.microsoft.com/office/drawing/2014/main" id="{1B4EE431-C494-4D50-9E88-A7C103922A6F}"/>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ED9704DB-D31E-4EB7-B31C-F0E3F6B3000C}"/>
              </a:ext>
            </a:extLst>
          </p:cNvPr>
          <p:cNvSpPr txBox="1"/>
          <p:nvPr/>
        </p:nvSpPr>
        <p:spPr>
          <a:xfrm>
            <a:off x="0" y="1175511"/>
            <a:ext cx="12191999" cy="3576300"/>
          </a:xfrm>
          <a:prstGeom prst="rect">
            <a:avLst/>
          </a:prstGeom>
          <a:noFill/>
        </p:spPr>
        <p:txBody>
          <a:bodyPr wrap="square">
            <a:spAutoFit/>
          </a:bodyPr>
          <a:lstStyle/>
          <a:p>
            <a:pPr algn="just">
              <a:lnSpc>
                <a:spcPct val="140000"/>
              </a:lnSpc>
            </a:pPr>
            <a:r>
              <a:rPr lang="en-US" sz="2400" b="1" i="1" u="sng" dirty="0">
                <a:solidFill>
                  <a:schemeClr val="accent6">
                    <a:lumMod val="75000"/>
                  </a:schemeClr>
                </a:solidFill>
              </a:rPr>
              <a:t>6. Organization Culture</a:t>
            </a:r>
          </a:p>
          <a:p>
            <a:pPr algn="just">
              <a:lnSpc>
                <a:spcPct val="140000"/>
              </a:lnSpc>
            </a:pPr>
            <a:r>
              <a:rPr lang="en-US" sz="2000" dirty="0"/>
              <a:t>Organization culture can significantly influence project estimates</a:t>
            </a:r>
            <a:r>
              <a:rPr lang="en-US" sz="2000" u="sng" dirty="0"/>
              <a:t>. In some organizations padding estimates is tolerated and even privately encouraged. Other organizations place a premium on accuracy and strongly discourage estimating gamesmanship.</a:t>
            </a:r>
            <a:r>
              <a:rPr lang="en-US" sz="2000" dirty="0"/>
              <a:t> </a:t>
            </a:r>
            <a:r>
              <a:rPr lang="en-US" sz="2000" u="sng" dirty="0"/>
              <a:t>Organizations vary in the importance they attach to estimates. The prevailing belief in some organizations is that detailed estimating takes too much time and is not worth the effort or that it’s impossible to predict the future. Other organizations subscribe to the belief that accurate estimates are the bedrock of effective project management. </a:t>
            </a:r>
            <a:r>
              <a:rPr lang="en-US" sz="2000" dirty="0"/>
              <a:t>Organization culture shapes every dimension of project management; estimating is not immune to this influence</a:t>
            </a:r>
            <a:r>
              <a:rPr lang="en-US" dirty="0"/>
              <a:t>.</a:t>
            </a:r>
          </a:p>
        </p:txBody>
      </p:sp>
      <p:sp>
        <p:nvSpPr>
          <p:cNvPr id="9" name="TextBox 8">
            <a:extLst>
              <a:ext uri="{FF2B5EF4-FFF2-40B4-BE49-F238E27FC236}">
                <a16:creationId xmlns:a16="http://schemas.microsoft.com/office/drawing/2014/main" id="{D4CFD7B4-67F6-449E-9B28-18588887DB8D}"/>
              </a:ext>
            </a:extLst>
          </p:cNvPr>
          <p:cNvSpPr txBox="1"/>
          <p:nvPr/>
        </p:nvSpPr>
        <p:spPr>
          <a:xfrm>
            <a:off x="0" y="5035786"/>
            <a:ext cx="12192000" cy="1620380"/>
          </a:xfrm>
          <a:prstGeom prst="rect">
            <a:avLst/>
          </a:prstGeom>
          <a:noFill/>
        </p:spPr>
        <p:txBody>
          <a:bodyPr wrap="square">
            <a:spAutoFit/>
          </a:bodyPr>
          <a:lstStyle/>
          <a:p>
            <a:r>
              <a:rPr lang="en-US" sz="2400" b="1" i="1" u="sng" dirty="0">
                <a:solidFill>
                  <a:schemeClr val="accent6">
                    <a:lumMod val="75000"/>
                  </a:schemeClr>
                </a:solidFill>
              </a:rPr>
              <a:t>7. Other Factors</a:t>
            </a:r>
          </a:p>
          <a:p>
            <a:pPr algn="just">
              <a:lnSpc>
                <a:spcPct val="130000"/>
              </a:lnSpc>
            </a:pPr>
            <a:r>
              <a:rPr lang="en-US" sz="2000" dirty="0"/>
              <a:t>Finally, non project factors can impact time and cost estimates. For example, equipment down-time can alter time estimates. National holidays, vacations, and legal limits can influence project estimates. Project priority can influence resource assignment and impact time and cost.</a:t>
            </a:r>
          </a:p>
        </p:txBody>
      </p:sp>
    </p:spTree>
    <p:extLst>
      <p:ext uri="{BB962C8B-B14F-4D97-AF65-F5344CB8AC3E}">
        <p14:creationId xmlns:p14="http://schemas.microsoft.com/office/powerpoint/2010/main" val="3567081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extLst>
              <a:ext uri="{FF2B5EF4-FFF2-40B4-BE49-F238E27FC236}">
                <a16:creationId xmlns:a16="http://schemas.microsoft.com/office/drawing/2014/main" id="{223DA54B-5CA7-4D13-99BE-E3E6BF67377E}"/>
              </a:ext>
            </a:extLst>
          </p:cNvPr>
          <p:cNvSpPr>
            <a:spLocks noGrp="1" noChangeArrowheads="1"/>
          </p:cNvSpPr>
          <p:nvPr>
            <p:ph type="title"/>
          </p:nvPr>
        </p:nvSpPr>
        <p:spPr>
          <a:xfrm>
            <a:off x="196851" y="0"/>
            <a:ext cx="10318749"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pic>
        <p:nvPicPr>
          <p:cNvPr id="2" name="Picture 1">
            <a:extLst>
              <a:ext uri="{FF2B5EF4-FFF2-40B4-BE49-F238E27FC236}">
                <a16:creationId xmlns:a16="http://schemas.microsoft.com/office/drawing/2014/main" id="{233D3D06-E71E-4FB6-AC74-1C6C8A4D80D4}"/>
              </a:ext>
            </a:extLst>
          </p:cNvPr>
          <p:cNvPicPr>
            <a:picLocks noChangeAspect="1"/>
          </p:cNvPicPr>
          <p:nvPr/>
        </p:nvPicPr>
        <p:blipFill>
          <a:blip r:embed="rId3"/>
          <a:stretch>
            <a:fillRect/>
          </a:stretch>
        </p:blipFill>
        <p:spPr>
          <a:xfrm>
            <a:off x="10956446" y="0"/>
            <a:ext cx="1133954" cy="1012024"/>
          </a:xfrm>
          <a:prstGeom prst="rect">
            <a:avLst/>
          </a:prstGeom>
        </p:spPr>
      </p:pic>
      <p:sp>
        <p:nvSpPr>
          <p:cNvPr id="8" name="TextBox 7">
            <a:extLst>
              <a:ext uri="{FF2B5EF4-FFF2-40B4-BE49-F238E27FC236}">
                <a16:creationId xmlns:a16="http://schemas.microsoft.com/office/drawing/2014/main" id="{5089259A-BD5F-4446-93B2-AD70486966CD}"/>
              </a:ext>
            </a:extLst>
          </p:cNvPr>
          <p:cNvSpPr txBox="1"/>
          <p:nvPr/>
        </p:nvSpPr>
        <p:spPr>
          <a:xfrm>
            <a:off x="-31748" y="1127542"/>
            <a:ext cx="12223747" cy="2274405"/>
          </a:xfrm>
          <a:prstGeom prst="rect">
            <a:avLst/>
          </a:prstGeom>
          <a:noFill/>
        </p:spPr>
        <p:txBody>
          <a:bodyPr wrap="square">
            <a:spAutoFit/>
          </a:bodyPr>
          <a:lstStyle/>
          <a:p>
            <a:pPr algn="just">
              <a:lnSpc>
                <a:spcPct val="120000"/>
              </a:lnSpc>
            </a:pPr>
            <a:r>
              <a:rPr lang="en-US" sz="2000" dirty="0"/>
              <a:t>Managers recognize time, cost, and resource estimates must be accurate if project planning, scheduling, and controlling are to be effective. However, there is substantial evidence suggesting poor estimates are a major contributor to projects that have failed. Therefore, every effort should be made to see that initial estimates are as accurate as possible since the choice of no estimates leaves a great deal to luck and is not palatable to serious project managers. Even though a project has never been done before, </a:t>
            </a:r>
            <a:r>
              <a:rPr lang="en-US" sz="2000" b="1" i="1" u="sng" dirty="0">
                <a:solidFill>
                  <a:schemeClr val="accent6">
                    <a:lumMod val="75000"/>
                  </a:schemeClr>
                </a:solidFill>
              </a:rPr>
              <a:t>a manager can follow seven guidelines to develop useful work package estimates.</a:t>
            </a:r>
          </a:p>
        </p:txBody>
      </p:sp>
      <p:sp>
        <p:nvSpPr>
          <p:cNvPr id="9" name="TextBox 8">
            <a:extLst>
              <a:ext uri="{FF2B5EF4-FFF2-40B4-BE49-F238E27FC236}">
                <a16:creationId xmlns:a16="http://schemas.microsoft.com/office/drawing/2014/main" id="{8B6769EC-56CD-4A9F-927A-F2A218D2D0EE}"/>
              </a:ext>
            </a:extLst>
          </p:cNvPr>
          <p:cNvSpPr txBox="1"/>
          <p:nvPr/>
        </p:nvSpPr>
        <p:spPr>
          <a:xfrm>
            <a:off x="0" y="3517465"/>
            <a:ext cx="12192000" cy="3382401"/>
          </a:xfrm>
          <a:prstGeom prst="rect">
            <a:avLst/>
          </a:prstGeom>
          <a:noFill/>
        </p:spPr>
        <p:txBody>
          <a:bodyPr wrap="square">
            <a:spAutoFit/>
          </a:bodyPr>
          <a:lstStyle/>
          <a:p>
            <a:pPr marL="800100" lvl="1" indent="-342900">
              <a:buAutoNum type="arabicPeriod"/>
            </a:pPr>
            <a:r>
              <a:rPr lang="en-US" sz="2400" b="1" i="1" dirty="0">
                <a:solidFill>
                  <a:schemeClr val="accent6">
                    <a:lumMod val="75000"/>
                  </a:schemeClr>
                </a:solidFill>
                <a:effectLst>
                  <a:outerShdw blurRad="38100" dist="38100" dir="2700000" algn="tl">
                    <a:srgbClr val="000000">
                      <a:alpha val="43137"/>
                    </a:srgbClr>
                  </a:outerShdw>
                </a:effectLst>
              </a:rPr>
              <a:t>Responsibility. </a:t>
            </a:r>
          </a:p>
          <a:p>
            <a:pPr algn="just">
              <a:lnSpc>
                <a:spcPct val="120000"/>
              </a:lnSpc>
            </a:pPr>
            <a:r>
              <a:rPr lang="en-US" sz="2000" dirty="0"/>
              <a:t>At the work package level, estimates should be made by the person(s) most familiar with the task. Draw on their expertise! Except for super technical tasks, those responsible for getting the job done on schedule and within budget are usually first-line supervisors or technicians who are experienced and familiar with the type of work involved. These people will not have some preconceived, imposed duration for a deliverable in mind. They will give an estimate based on experience and best judgment. If those involved are not consulted, it will be difficult to hold them responsible for failure to achieve the estimated time. Finally, drawing on the expertise of team members who will be responsible helps to build communication channels early.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AutoShape 2">
            <a:extLst>
              <a:ext uri="{FF2B5EF4-FFF2-40B4-BE49-F238E27FC236}">
                <a16:creationId xmlns:a16="http://schemas.microsoft.com/office/drawing/2014/main" id="{569F2E34-039B-4AD8-8D4A-DC0DEE7CC51F}"/>
              </a:ext>
            </a:extLst>
          </p:cNvPr>
          <p:cNvSpPr>
            <a:spLocks noGrp="1" noChangeArrowheads="1"/>
          </p:cNvSpPr>
          <p:nvPr>
            <p:ph type="title"/>
          </p:nvPr>
        </p:nvSpPr>
        <p:spPr>
          <a:xfrm>
            <a:off x="146305" y="0"/>
            <a:ext cx="10619232"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pic>
        <p:nvPicPr>
          <p:cNvPr id="2" name="Picture 1">
            <a:extLst>
              <a:ext uri="{FF2B5EF4-FFF2-40B4-BE49-F238E27FC236}">
                <a16:creationId xmlns:a16="http://schemas.microsoft.com/office/drawing/2014/main" id="{03E0C261-3BE3-4E2F-8A83-B06118D93E02}"/>
              </a:ext>
            </a:extLst>
          </p:cNvPr>
          <p:cNvPicPr>
            <a:picLocks noChangeAspect="1"/>
          </p:cNvPicPr>
          <p:nvPr/>
        </p:nvPicPr>
        <p:blipFill>
          <a:blip r:embed="rId3"/>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40A69F94-5955-437B-9162-C663F92493A8}"/>
              </a:ext>
            </a:extLst>
          </p:cNvPr>
          <p:cNvSpPr txBox="1"/>
          <p:nvPr/>
        </p:nvSpPr>
        <p:spPr>
          <a:xfrm>
            <a:off x="146305" y="1814457"/>
            <a:ext cx="12045695"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2. Use several people to estimate</a:t>
            </a:r>
            <a:r>
              <a:rPr lang="en-US" dirty="0"/>
              <a:t>. </a:t>
            </a:r>
          </a:p>
          <a:p>
            <a:pPr algn="just">
              <a:lnSpc>
                <a:spcPct val="150000"/>
              </a:lnSpc>
            </a:pPr>
            <a:r>
              <a:rPr lang="en-US" sz="2000" dirty="0"/>
              <a:t>It is well known that a cost or time estimate usually has a better chance of being reasonable and realistic when several people with relevant experience and/or knowledge of the task are used (sometimes called “crowdsourcing”</a:t>
            </a:r>
            <a:r>
              <a:rPr lang="ar-EG" sz="2000" dirty="0"/>
              <a:t> </a:t>
            </a:r>
            <a:r>
              <a:rPr lang="ar-EG" sz="2000" b="0" i="0" dirty="0" err="1">
                <a:solidFill>
                  <a:srgbClr val="4D5156"/>
                </a:solidFill>
                <a:effectLst/>
                <a:latin typeface="arial" panose="020B0604020202020204" pitchFamily="34" charset="0"/>
              </a:rPr>
              <a:t>التعهيد</a:t>
            </a:r>
            <a:r>
              <a:rPr lang="ar-EG" sz="2000" b="0" i="0" dirty="0">
                <a:solidFill>
                  <a:srgbClr val="4D5156"/>
                </a:solidFill>
                <a:effectLst/>
                <a:latin typeface="arial" panose="020B0604020202020204" pitchFamily="34" charset="0"/>
              </a:rPr>
              <a:t> الجماعي</a:t>
            </a:r>
            <a:r>
              <a:rPr lang="en-US" sz="2000" dirty="0"/>
              <a:t>). True, people bring different biases based on their experience. But discussion of the individual differences in their estimate leads to consensus and tends to eliminate extreme estimate errors.</a:t>
            </a:r>
          </a:p>
          <a:p>
            <a:pPr algn="just">
              <a:lnSpc>
                <a:spcPct val="150000"/>
              </a:lnSpc>
            </a:pPr>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A43A3A75-BD58-4929-8499-8B704362ABC2}"/>
              </a:ext>
            </a:extLst>
          </p:cNvPr>
          <p:cNvSpPr>
            <a:spLocks noGrp="1" noChangeArrowheads="1"/>
          </p:cNvSpPr>
          <p:nvPr>
            <p:ph type="title"/>
          </p:nvPr>
        </p:nvSpPr>
        <p:spPr>
          <a:xfrm>
            <a:off x="99060" y="-105813"/>
            <a:ext cx="10530840" cy="918614"/>
          </a:xfrm>
        </p:spPr>
        <p:txBody>
          <a:bodyPr/>
          <a:lstStyle/>
          <a:p>
            <a:pPr eaLnBrk="1" hangingPunct="1"/>
            <a:r>
              <a:rPr lang="en-US" dirty="0"/>
              <a:t>Estimating Guidelines for Times, Costs, and Resources</a:t>
            </a:r>
            <a:endParaRPr lang="en-US" altLang="en-US" dirty="0"/>
          </a:p>
        </p:txBody>
      </p:sp>
      <p:pic>
        <p:nvPicPr>
          <p:cNvPr id="3" name="Picture 2">
            <a:extLst>
              <a:ext uri="{FF2B5EF4-FFF2-40B4-BE49-F238E27FC236}">
                <a16:creationId xmlns:a16="http://schemas.microsoft.com/office/drawing/2014/main" id="{3EE04EFA-2CEE-499C-A9FC-8F1C8006FF73}"/>
              </a:ext>
            </a:extLst>
          </p:cNvPr>
          <p:cNvPicPr>
            <a:picLocks noChangeAspect="1"/>
          </p:cNvPicPr>
          <p:nvPr/>
        </p:nvPicPr>
        <p:blipFill>
          <a:blip r:embed="rId3"/>
          <a:stretch>
            <a:fillRect/>
          </a:stretch>
        </p:blipFill>
        <p:spPr>
          <a:xfrm>
            <a:off x="11058046" y="-80364"/>
            <a:ext cx="1133954" cy="1012024"/>
          </a:xfrm>
          <a:prstGeom prst="rect">
            <a:avLst/>
          </a:prstGeom>
        </p:spPr>
      </p:pic>
      <p:sp>
        <p:nvSpPr>
          <p:cNvPr id="8" name="TextBox 7">
            <a:extLst>
              <a:ext uri="{FF2B5EF4-FFF2-40B4-BE49-F238E27FC236}">
                <a16:creationId xmlns:a16="http://schemas.microsoft.com/office/drawing/2014/main" id="{A44D43CD-462F-4F55-818E-3ED9AA30207F}"/>
              </a:ext>
            </a:extLst>
          </p:cNvPr>
          <p:cNvSpPr txBox="1"/>
          <p:nvPr/>
        </p:nvSpPr>
        <p:spPr>
          <a:xfrm>
            <a:off x="285596" y="1290313"/>
            <a:ext cx="11906404" cy="5570756"/>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3. Normal conditions</a:t>
            </a:r>
            <a:r>
              <a:rPr lang="en-US" dirty="0"/>
              <a:t>.</a:t>
            </a:r>
          </a:p>
          <a:p>
            <a:pPr algn="just">
              <a:lnSpc>
                <a:spcPct val="150000"/>
              </a:lnSpc>
            </a:pPr>
            <a:r>
              <a:rPr lang="en-US" sz="2000" dirty="0">
                <a:latin typeface="+mj-lt"/>
              </a:rPr>
              <a:t>When task time, cost, and resource estimates are determined, they are based on certain assumptions. Estimates should be based on normal conditions, efficient methods, and a normal level of resources. Normal conditions are sometimes difficult to discern, but it is necessary to have a consensus in the organization as to what normal conditions mean in this project. If the normal workday is eight hours, the time estimate should be based on an eight-hour day. Similarly, if the normal workday is two shifts, the time estimate should be based on a two-shift workday. Any time estimate should reflect efficient methods for the resources normally available. The time estimate should represent the normal level of resources— people or equipment. For example, if three programmers are available for coding or two road graders are available for road construction, time and cost estimates should be based on these normal levels of resources unless it is anticipated the project will </a:t>
            </a:r>
            <a:r>
              <a:rPr lang="en-US" sz="2000" b="0" i="0" u="none" strike="noStrike" baseline="0" dirty="0">
                <a:latin typeface="+mj-lt"/>
              </a:rPr>
              <a:t>change what is currently viewed as “normal.”</a:t>
            </a:r>
            <a:endParaRPr lang="en-US" sz="2000" dirty="0">
              <a:latin typeface="+mj-lt"/>
            </a:endParaRPr>
          </a:p>
          <a:p>
            <a:endParaRPr lang="en-US" sz="2000" dirty="0">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9C14-4AD7-4C0E-ABC4-D347054EDF0B}"/>
              </a:ext>
            </a:extLst>
          </p:cNvPr>
          <p:cNvSpPr>
            <a:spLocks noGrp="1"/>
          </p:cNvSpPr>
          <p:nvPr>
            <p:ph type="title"/>
          </p:nvPr>
        </p:nvSpPr>
        <p:spPr>
          <a:xfrm>
            <a:off x="0" y="51674"/>
            <a:ext cx="10909300" cy="732097"/>
          </a:xfrm>
        </p:spPr>
        <p:txBody>
          <a:bodyPr/>
          <a:lstStyle/>
          <a:p>
            <a:r>
              <a:rPr lang="en-US" dirty="0"/>
              <a:t>Estimating Guidelines for Times, Costs, and Resources</a:t>
            </a:r>
          </a:p>
        </p:txBody>
      </p:sp>
      <p:pic>
        <p:nvPicPr>
          <p:cNvPr id="5" name="Picture 4">
            <a:extLst>
              <a:ext uri="{FF2B5EF4-FFF2-40B4-BE49-F238E27FC236}">
                <a16:creationId xmlns:a16="http://schemas.microsoft.com/office/drawing/2014/main" id="{F9E4BD00-53F9-4E1F-96B2-B35F21F7F5F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8ED3EBAE-FEFC-437F-8FC9-984FDD719F4F}"/>
              </a:ext>
            </a:extLst>
          </p:cNvPr>
          <p:cNvSpPr txBox="1"/>
          <p:nvPr/>
        </p:nvSpPr>
        <p:spPr>
          <a:xfrm>
            <a:off x="0" y="1012024"/>
            <a:ext cx="12192000" cy="5730736"/>
          </a:xfrm>
          <a:prstGeom prst="rect">
            <a:avLst/>
          </a:prstGeom>
          <a:noFill/>
        </p:spPr>
        <p:txBody>
          <a:bodyPr wrap="square">
            <a:spAutoFit/>
          </a:bodyPr>
          <a:lstStyle/>
          <a:p>
            <a:pPr algn="just">
              <a:lnSpc>
                <a:spcPct val="140000"/>
              </a:lnSpc>
            </a:pPr>
            <a:r>
              <a:rPr lang="en-US" sz="2400" b="1" i="1" dirty="0">
                <a:solidFill>
                  <a:schemeClr val="accent6">
                    <a:lumMod val="75000"/>
                  </a:schemeClr>
                </a:solidFill>
                <a:effectLst>
                  <a:outerShdw blurRad="38100" dist="38100" dir="2700000" algn="tl">
                    <a:srgbClr val="000000">
                      <a:alpha val="43137"/>
                    </a:srgbClr>
                  </a:outerShdw>
                </a:effectLst>
              </a:rPr>
              <a:t>4.Time units</a:t>
            </a:r>
            <a:r>
              <a:rPr lang="en-US" dirty="0"/>
              <a:t>. </a:t>
            </a:r>
          </a:p>
          <a:p>
            <a:pPr algn="just">
              <a:lnSpc>
                <a:spcPct val="140000"/>
              </a:lnSpc>
            </a:pPr>
            <a:r>
              <a:rPr lang="en-US" sz="2000" dirty="0"/>
              <a:t>Specific time units to use should be selected early in the development phase of the project network. All task time estimates need consistent time units. Estimates of time must consider whether normal time is represented by calendar days, workdays, workweeks, person days, single shift, hours, minutes, etc. In practice the use of workdays is the dominant choice for expressing task duration. However, in projects such as a heart transplant operation, minutes probably would be more appropriate as a time unit. One such project that used minutes as the time unit was the movement of patients from an old hospital to an elegant new one across town. Since there were several life-endangering moves, minutes were used to ensure patient safety so proper emergency life-support systems would be available if needed. The point is, network analysis requires a standard unit of time. When computer programs allow more than one option, some notation should be made of any</a:t>
            </a:r>
          </a:p>
          <a:p>
            <a:pPr algn="just">
              <a:lnSpc>
                <a:spcPct val="140000"/>
              </a:lnSpc>
            </a:pPr>
            <a:r>
              <a:rPr lang="en-US" sz="2000" dirty="0"/>
              <a:t>variance from the standard unit of time. If the standard unit of time is a five-day workweek and the estimated activity duration is in calendar days, it must be converted to the normal workweek.</a:t>
            </a:r>
          </a:p>
        </p:txBody>
      </p:sp>
    </p:spTree>
    <p:extLst>
      <p:ext uri="{BB962C8B-B14F-4D97-AF65-F5344CB8AC3E}">
        <p14:creationId xmlns:p14="http://schemas.microsoft.com/office/powerpoint/2010/main" val="158796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C0D8-E8A4-4B16-A2B9-5D87440E7B43}"/>
              </a:ext>
            </a:extLst>
          </p:cNvPr>
          <p:cNvSpPr>
            <a:spLocks noGrp="1"/>
          </p:cNvSpPr>
          <p:nvPr>
            <p:ph type="title"/>
          </p:nvPr>
        </p:nvSpPr>
        <p:spPr>
          <a:xfrm>
            <a:off x="0" y="0"/>
            <a:ext cx="10502900" cy="802433"/>
          </a:xfrm>
        </p:spPr>
        <p:txBody>
          <a:bodyPr/>
          <a:lstStyle/>
          <a:p>
            <a:r>
              <a:rPr lang="en-US" dirty="0"/>
              <a:t>Estimating Guidelines for Times, Costs, and Resources</a:t>
            </a:r>
          </a:p>
        </p:txBody>
      </p:sp>
      <p:pic>
        <p:nvPicPr>
          <p:cNvPr id="7" name="Picture 6">
            <a:extLst>
              <a:ext uri="{FF2B5EF4-FFF2-40B4-BE49-F238E27FC236}">
                <a16:creationId xmlns:a16="http://schemas.microsoft.com/office/drawing/2014/main" id="{16ACE0E9-9997-4DD8-82EF-75F538D7693B}"/>
              </a:ext>
            </a:extLst>
          </p:cNvPr>
          <p:cNvPicPr>
            <a:picLocks noChangeAspect="1"/>
          </p:cNvPicPr>
          <p:nvPr/>
        </p:nvPicPr>
        <p:blipFill>
          <a:blip r:embed="rId2"/>
          <a:stretch>
            <a:fillRect/>
          </a:stretch>
        </p:blipFill>
        <p:spPr>
          <a:xfrm>
            <a:off x="11058046" y="-8327"/>
            <a:ext cx="1133954" cy="1012024"/>
          </a:xfrm>
          <a:prstGeom prst="rect">
            <a:avLst/>
          </a:prstGeom>
        </p:spPr>
      </p:pic>
      <p:sp>
        <p:nvSpPr>
          <p:cNvPr id="8" name="TextBox 7">
            <a:extLst>
              <a:ext uri="{FF2B5EF4-FFF2-40B4-BE49-F238E27FC236}">
                <a16:creationId xmlns:a16="http://schemas.microsoft.com/office/drawing/2014/main" id="{399F4AEB-8622-4713-AA56-3DF6534BA621}"/>
              </a:ext>
            </a:extLst>
          </p:cNvPr>
          <p:cNvSpPr txBox="1"/>
          <p:nvPr/>
        </p:nvSpPr>
        <p:spPr>
          <a:xfrm>
            <a:off x="0" y="1003697"/>
            <a:ext cx="12192000" cy="5205977"/>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5.Independence</a:t>
            </a:r>
            <a:r>
              <a:rPr lang="en-US" dirty="0"/>
              <a:t>. </a:t>
            </a:r>
          </a:p>
          <a:p>
            <a:pPr algn="just">
              <a:lnSpc>
                <a:spcPct val="150000"/>
              </a:lnSpc>
            </a:pPr>
            <a:r>
              <a:rPr lang="en-US" sz="2000" dirty="0"/>
              <a:t>Estimators should treat each task as independent of other tasks that might be integrated by the WBS. Use of first-line managers usually results in considering tasks independently; this is good. Top managers are prone to aggregate many tasks into one time estimate and then deductively make the individual task time estimates add to the total. 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 </a:t>
            </a:r>
            <a:r>
              <a:rPr lang="en-US" sz="2000" u="sng" dirty="0"/>
              <a:t>This tendency does not reflect the uncertainties of individual activities and generally results in optimistic task time estimates. In summary, each task time estimate should be considered independently of other activities</a:t>
            </a:r>
          </a:p>
        </p:txBody>
      </p:sp>
    </p:spTree>
    <p:extLst>
      <p:ext uri="{BB962C8B-B14F-4D97-AF65-F5344CB8AC3E}">
        <p14:creationId xmlns:p14="http://schemas.microsoft.com/office/powerpoint/2010/main" val="319897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a:extLst>
              <a:ext uri="{FF2B5EF4-FFF2-40B4-BE49-F238E27FC236}">
                <a16:creationId xmlns:a16="http://schemas.microsoft.com/office/drawing/2014/main" id="{77AC6768-73FE-4287-BD0F-53490D5A0CE1}"/>
              </a:ext>
            </a:extLst>
          </p:cNvPr>
          <p:cNvSpPr>
            <a:spLocks noGrp="1" noChangeArrowheads="1"/>
          </p:cNvSpPr>
          <p:nvPr>
            <p:ph type="title"/>
          </p:nvPr>
        </p:nvSpPr>
        <p:spPr>
          <a:xfrm>
            <a:off x="0" y="-41546"/>
            <a:ext cx="10957051"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Estimating Guidelines for Times, Costs, and Resources</a:t>
            </a:r>
            <a:endParaRPr lang="en-US" dirty="0"/>
          </a:p>
        </p:txBody>
      </p:sp>
      <p:pic>
        <p:nvPicPr>
          <p:cNvPr id="2" name="Picture 1">
            <a:extLst>
              <a:ext uri="{FF2B5EF4-FFF2-40B4-BE49-F238E27FC236}">
                <a16:creationId xmlns:a16="http://schemas.microsoft.com/office/drawing/2014/main" id="{C4A139B1-2E3F-4DEC-98D2-BB0F4DF2D5F5}"/>
              </a:ext>
            </a:extLst>
          </p:cNvPr>
          <p:cNvPicPr>
            <a:picLocks noChangeAspect="1"/>
          </p:cNvPicPr>
          <p:nvPr/>
        </p:nvPicPr>
        <p:blipFill>
          <a:blip r:embed="rId3"/>
          <a:stretch>
            <a:fillRect/>
          </a:stretch>
        </p:blipFill>
        <p:spPr>
          <a:xfrm>
            <a:off x="11173919" y="-41546"/>
            <a:ext cx="1133954" cy="1012024"/>
          </a:xfrm>
          <a:prstGeom prst="rect">
            <a:avLst/>
          </a:prstGeom>
        </p:spPr>
      </p:pic>
      <p:sp>
        <p:nvSpPr>
          <p:cNvPr id="6" name="TextBox 5">
            <a:extLst>
              <a:ext uri="{FF2B5EF4-FFF2-40B4-BE49-F238E27FC236}">
                <a16:creationId xmlns:a16="http://schemas.microsoft.com/office/drawing/2014/main" id="{26449A4F-5FE8-4F66-B30B-105F9500DED0}"/>
              </a:ext>
            </a:extLst>
          </p:cNvPr>
          <p:cNvSpPr txBox="1"/>
          <p:nvPr/>
        </p:nvSpPr>
        <p:spPr>
          <a:xfrm>
            <a:off x="139700" y="1145900"/>
            <a:ext cx="11912600" cy="243598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6. Contingencies.</a:t>
            </a:r>
            <a:r>
              <a:rPr lang="en-US" dirty="0"/>
              <a:t> </a:t>
            </a:r>
          </a:p>
          <a:p>
            <a:pPr algn="just">
              <a:lnSpc>
                <a:spcPct val="150000"/>
              </a:lnSpc>
            </a:pPr>
            <a:r>
              <a:rPr lang="en-US" sz="2000" dirty="0"/>
              <a:t>Work package estimates should not include allowances for contingencies. The estimate should assume normal or average conditions even though every work package will not materialize as planned. For this reason, top management needs to create an extra fund for contingencies that can be used to cover unforeseen events.</a:t>
            </a:r>
          </a:p>
        </p:txBody>
      </p:sp>
      <p:sp>
        <p:nvSpPr>
          <p:cNvPr id="8" name="TextBox 7">
            <a:extLst>
              <a:ext uri="{FF2B5EF4-FFF2-40B4-BE49-F238E27FC236}">
                <a16:creationId xmlns:a16="http://schemas.microsoft.com/office/drawing/2014/main" id="{67F346E5-841F-4ACC-9D0F-ED0C9C2B9401}"/>
              </a:ext>
            </a:extLst>
          </p:cNvPr>
          <p:cNvSpPr txBox="1"/>
          <p:nvPr/>
        </p:nvSpPr>
        <p:spPr>
          <a:xfrm>
            <a:off x="69850" y="3789967"/>
            <a:ext cx="12052300"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7. Adding risk assessment </a:t>
            </a:r>
          </a:p>
          <a:p>
            <a:pPr algn="just">
              <a:lnSpc>
                <a:spcPct val="150000"/>
              </a:lnSpc>
            </a:pPr>
            <a:r>
              <a:rPr lang="en-US" sz="2000" dirty="0">
                <a:solidFill>
                  <a:schemeClr val="tx1">
                    <a:lumMod val="95000"/>
                    <a:lumOff val="5000"/>
                  </a:schemeClr>
                </a:solidFill>
                <a:effectLst>
                  <a:outerShdw blurRad="38100" dist="38100" dir="2700000" algn="tl">
                    <a:srgbClr val="000000">
                      <a:alpha val="43137"/>
                    </a:srgbClr>
                  </a:outerShdw>
                </a:effectLst>
              </a:rPr>
              <a:t>Adding risk assessment </a:t>
            </a:r>
            <a:r>
              <a:rPr lang="en-US" sz="2000" dirty="0"/>
              <a:t>to the estimate helps to avoid surprises to stakeholders. It is obvious some tasks carry more time and cost risks than others. For example, a new technology usually carries more time and cost risks than a proven process. Simply identifying the degree of risk lets stakeholders consider alternative methods and alter process decisions. A simple breakdown by optimistic, most likely, and pessimistic for task time could provide valuable information regarding time and cost.</a:t>
            </a:r>
          </a:p>
          <a:p>
            <a:pPr algn="just">
              <a:lnSpc>
                <a:spcPct val="150000"/>
              </a:lnSpc>
            </a:pPr>
            <a:r>
              <a:rPr lang="en-US" sz="2000" b="1" i="1" dirty="0">
                <a:solidFill>
                  <a:schemeClr val="accent6">
                    <a:lumMod val="75000"/>
                  </a:schemeClr>
                </a:solidFill>
                <a:effectLst>
                  <a:outerShdw blurRad="38100" dist="38100" dir="2700000" algn="tl">
                    <a:srgbClr val="000000">
                      <a:alpha val="43137"/>
                    </a:srgbClr>
                  </a:outerShdw>
                </a:effectLst>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AutoShape 2">
            <a:extLst>
              <a:ext uri="{FF2B5EF4-FFF2-40B4-BE49-F238E27FC236}">
                <a16:creationId xmlns:a16="http://schemas.microsoft.com/office/drawing/2014/main" id="{8857E81F-099B-419D-9AA1-0BAC300E69C8}"/>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4" name="Picture 3">
            <a:extLst>
              <a:ext uri="{FF2B5EF4-FFF2-40B4-BE49-F238E27FC236}">
                <a16:creationId xmlns:a16="http://schemas.microsoft.com/office/drawing/2014/main" id="{9CD93EB5-264D-486B-ADAA-84FFBF5B53F8}"/>
              </a:ext>
            </a:extLst>
          </p:cNvPr>
          <p:cNvPicPr>
            <a:picLocks noChangeAspect="1"/>
          </p:cNvPicPr>
          <p:nvPr/>
        </p:nvPicPr>
        <p:blipFill>
          <a:blip r:embed="rId3"/>
          <a:stretch>
            <a:fillRect/>
          </a:stretch>
        </p:blipFill>
        <p:spPr>
          <a:xfrm>
            <a:off x="11058046" y="0"/>
            <a:ext cx="1133954" cy="1012024"/>
          </a:xfrm>
          <a:prstGeom prst="rect">
            <a:avLst/>
          </a:prstGeom>
        </p:spPr>
      </p:pic>
      <p:sp>
        <p:nvSpPr>
          <p:cNvPr id="9" name="TextBox 8">
            <a:extLst>
              <a:ext uri="{FF2B5EF4-FFF2-40B4-BE49-F238E27FC236}">
                <a16:creationId xmlns:a16="http://schemas.microsoft.com/office/drawing/2014/main" id="{481E74C0-2C05-46D6-A5FC-73DD465DA6E2}"/>
              </a:ext>
            </a:extLst>
          </p:cNvPr>
          <p:cNvSpPr txBox="1"/>
          <p:nvPr/>
        </p:nvSpPr>
        <p:spPr>
          <a:xfrm>
            <a:off x="91439" y="1313747"/>
            <a:ext cx="12100561" cy="5009833"/>
          </a:xfrm>
          <a:prstGeom prst="rect">
            <a:avLst/>
          </a:prstGeom>
          <a:noFill/>
        </p:spPr>
        <p:txBody>
          <a:bodyPr wrap="square">
            <a:spAutoFit/>
          </a:bodyPr>
          <a:lstStyle/>
          <a:p>
            <a:pPr algn="just">
              <a:lnSpc>
                <a:spcPct val="150000"/>
              </a:lnSpc>
            </a:pPr>
            <a:r>
              <a:rPr lang="en-US" sz="2400" dirty="0"/>
              <a:t>Since estimating efforts cost</a:t>
            </a:r>
            <a:r>
              <a:rPr lang="en-US" sz="2400" u="sng" dirty="0"/>
              <a:t> money</a:t>
            </a:r>
            <a:r>
              <a:rPr lang="en-US" sz="2400" dirty="0"/>
              <a:t>, </a:t>
            </a:r>
            <a:r>
              <a:rPr lang="en-US" sz="2400" u="sng" dirty="0"/>
              <a:t>the time </a:t>
            </a:r>
            <a:r>
              <a:rPr lang="en-US" sz="2400" dirty="0"/>
              <a:t>and</a:t>
            </a:r>
            <a:r>
              <a:rPr lang="en-US" sz="2400" u="sng" dirty="0"/>
              <a:t> detail </a:t>
            </a:r>
            <a:r>
              <a:rPr lang="en-US" sz="2400" dirty="0"/>
              <a:t>devoted to estimating are</a:t>
            </a:r>
            <a:r>
              <a:rPr lang="ar-EG" sz="2400" dirty="0"/>
              <a:t> </a:t>
            </a:r>
            <a:r>
              <a:rPr lang="en-US" sz="2400" dirty="0"/>
              <a:t>important decisions. Yet, when estimating is considered, you as a project manager may hear statements such as these:</a:t>
            </a:r>
          </a:p>
          <a:p>
            <a:pPr algn="just">
              <a:lnSpc>
                <a:spcPct val="150000"/>
              </a:lnSpc>
            </a:pPr>
            <a:r>
              <a:rPr lang="en-US" sz="2400" dirty="0"/>
              <a:t>Rough order of magnitude is good enough. Spending time on detailed estimating</a:t>
            </a:r>
            <a:r>
              <a:rPr lang="ar-EG" sz="2400" dirty="0"/>
              <a:t> </a:t>
            </a:r>
            <a:r>
              <a:rPr lang="en-US" sz="2400" dirty="0"/>
              <a:t>wastes money.</a:t>
            </a:r>
          </a:p>
          <a:p>
            <a:pPr algn="just">
              <a:lnSpc>
                <a:spcPct val="150000"/>
              </a:lnSpc>
            </a:pPr>
            <a:r>
              <a:rPr lang="en-US" sz="2400" dirty="0"/>
              <a:t>Time is everything; our survival depends on getting there first! Time and cost</a:t>
            </a:r>
            <a:r>
              <a:rPr lang="ar-EG" sz="2400" dirty="0"/>
              <a:t> </a:t>
            </a:r>
            <a:r>
              <a:rPr lang="en-US" sz="2400" dirty="0"/>
              <a:t>accuracy is not an issue.</a:t>
            </a:r>
          </a:p>
          <a:p>
            <a:pPr algn="just">
              <a:lnSpc>
                <a:spcPct val="150000"/>
              </a:lnSpc>
            </a:pPr>
            <a:r>
              <a:rPr lang="en-US" sz="2400" dirty="0"/>
              <a:t>The project is internal. We don’t need to worry about cost.</a:t>
            </a:r>
          </a:p>
          <a:p>
            <a:pPr algn="just">
              <a:lnSpc>
                <a:spcPct val="150000"/>
              </a:lnSpc>
            </a:pPr>
            <a:r>
              <a:rPr lang="en-US" sz="2400" dirty="0"/>
              <a:t>The project is so small, we don’t need to bother with estimates. Just do it.</a:t>
            </a:r>
          </a:p>
        </p:txBody>
      </p:sp>
    </p:spTree>
    <p:extLst>
      <p:ext uri="{BB962C8B-B14F-4D97-AF65-F5344CB8AC3E}">
        <p14:creationId xmlns:p14="http://schemas.microsoft.com/office/powerpoint/2010/main" val="743147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3"/>
          <a:stretch>
            <a:fillRect/>
          </a:stretch>
        </p:blipFill>
        <p:spPr>
          <a:xfrm>
            <a:off x="11058046" y="-58689"/>
            <a:ext cx="1133954" cy="1012024"/>
          </a:xfrm>
          <a:prstGeom prst="rect">
            <a:avLst/>
          </a:prstGeom>
        </p:spPr>
      </p:pic>
      <p:sp>
        <p:nvSpPr>
          <p:cNvPr id="11" name="TextBox 10">
            <a:extLst>
              <a:ext uri="{FF2B5EF4-FFF2-40B4-BE49-F238E27FC236}">
                <a16:creationId xmlns:a16="http://schemas.microsoft.com/office/drawing/2014/main" id="{490128BB-587C-43BD-A048-79901AD46DAA}"/>
              </a:ext>
            </a:extLst>
          </p:cNvPr>
          <p:cNvSpPr txBox="1"/>
          <p:nvPr/>
        </p:nvSpPr>
        <p:spPr>
          <a:xfrm>
            <a:off x="0" y="953335"/>
            <a:ext cx="12192000" cy="5575309"/>
          </a:xfrm>
          <a:prstGeom prst="rect">
            <a:avLst/>
          </a:prstGeom>
          <a:noFill/>
        </p:spPr>
        <p:txBody>
          <a:bodyPr wrap="square">
            <a:spAutoFit/>
          </a:bodyPr>
          <a:lstStyle/>
          <a:p>
            <a:pPr algn="just">
              <a:lnSpc>
                <a:spcPct val="150000"/>
              </a:lnSpc>
            </a:pPr>
            <a:r>
              <a:rPr lang="en-US" sz="2000" dirty="0"/>
              <a:t>However, there are sound reasons for using top-down or bottom-up estimates. Table 5.1 depicts conditions that suggest when one approach is preferred over another. Top-down estimates usually are derived from someone who uses experience and/ or information to determine the project duration and total cost. However, these estimates are sometimes made by top managers who have very little knowledge of the component activities used to complete the project. For example, a mayor of a major city making a speech noted that a new law building would be constructed at a cost of $23 million and would be ready for occupancy in two and one-half years. Although the mayor probably asked for an estimate from someone, the estimate could have come from a luncheon meeting with a local contractor who wrote an estimate (guesstimate) on a napkin. This is an extreme example, but in a relative sense this scenario is frequently played out in practice. The question actually is, do these estimates represent low cost, efficient methods? Seldom. </a:t>
            </a:r>
            <a:r>
              <a:rPr lang="en-US" sz="2000" u="sng" dirty="0"/>
              <a:t>The fact that the estimate came from the top can influence people responsible to “do what it takes to make the estimate.”</a:t>
            </a:r>
          </a:p>
        </p:txBody>
      </p:sp>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3"/>
          <a:stretch>
            <a:fillRect/>
          </a:stretch>
        </p:blipFill>
        <p:spPr>
          <a:xfrm>
            <a:off x="11058046" y="-58689"/>
            <a:ext cx="1133954" cy="1012024"/>
          </a:xfrm>
          <a:prstGeom prst="rect">
            <a:avLst/>
          </a:prstGeom>
        </p:spPr>
      </p:pic>
      <p:pic>
        <p:nvPicPr>
          <p:cNvPr id="6" name="Picture 5">
            <a:extLst>
              <a:ext uri="{FF2B5EF4-FFF2-40B4-BE49-F238E27FC236}">
                <a16:creationId xmlns:a16="http://schemas.microsoft.com/office/drawing/2014/main" id="{10D68311-8A7D-4CCF-B573-1B6B13E7D488}"/>
              </a:ext>
            </a:extLst>
          </p:cNvPr>
          <p:cNvPicPr>
            <a:picLocks noChangeAspect="1"/>
          </p:cNvPicPr>
          <p:nvPr/>
        </p:nvPicPr>
        <p:blipFill>
          <a:blip r:embed="rId4"/>
          <a:stretch>
            <a:fillRect/>
          </a:stretch>
        </p:blipFill>
        <p:spPr>
          <a:xfrm>
            <a:off x="146504" y="1474238"/>
            <a:ext cx="11478519" cy="4460032"/>
          </a:xfrm>
          <a:prstGeom prst="rect">
            <a:avLst/>
          </a:prstGeom>
        </p:spPr>
      </p:pic>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spTree>
    <p:extLst>
      <p:ext uri="{BB962C8B-B14F-4D97-AF65-F5344CB8AC3E}">
        <p14:creationId xmlns:p14="http://schemas.microsoft.com/office/powerpoint/2010/main" val="2647076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extLst>
              <a:ext uri="{FF2B5EF4-FFF2-40B4-BE49-F238E27FC236}">
                <a16:creationId xmlns:a16="http://schemas.microsoft.com/office/drawing/2014/main" id="{689194E9-32FC-40CE-BFEF-35FDA49E30E8}"/>
              </a:ext>
            </a:extLst>
          </p:cNvPr>
          <p:cNvSpPr>
            <a:spLocks noGrp="1" noChangeArrowheads="1"/>
          </p:cNvSpPr>
          <p:nvPr>
            <p:ph type="title"/>
          </p:nvPr>
        </p:nvSpPr>
        <p:spPr>
          <a:xfrm>
            <a:off x="87376" y="42510"/>
            <a:ext cx="9081008" cy="741261"/>
          </a:xfrm>
        </p:spPr>
        <p:txBody>
          <a:bodyPr/>
          <a:lstStyle/>
          <a:p>
            <a:pPr eaLnBrk="1" hangingPunct="1">
              <a:defRPr/>
            </a:pPr>
            <a:r>
              <a:rPr lang="en-US" dirty="0"/>
              <a:t>Top-Down versus Bottom-Up Estimating</a:t>
            </a:r>
          </a:p>
        </p:txBody>
      </p:sp>
      <p:pic>
        <p:nvPicPr>
          <p:cNvPr id="2" name="Picture 1">
            <a:extLst>
              <a:ext uri="{FF2B5EF4-FFF2-40B4-BE49-F238E27FC236}">
                <a16:creationId xmlns:a16="http://schemas.microsoft.com/office/drawing/2014/main" id="{34E6436A-3E83-4A94-8839-C6939A7BF9FA}"/>
              </a:ext>
            </a:extLst>
          </p:cNvPr>
          <p:cNvPicPr>
            <a:picLocks noChangeAspect="1"/>
          </p:cNvPicPr>
          <p:nvPr/>
        </p:nvPicPr>
        <p:blipFill>
          <a:blip r:embed="rId3"/>
          <a:stretch>
            <a:fillRect/>
          </a:stretch>
        </p:blipFill>
        <p:spPr>
          <a:xfrm>
            <a:off x="11117072" y="-13840"/>
            <a:ext cx="1133954" cy="1012024"/>
          </a:xfrm>
          <a:prstGeom prst="rect">
            <a:avLst/>
          </a:prstGeom>
        </p:spPr>
      </p:pic>
      <p:sp>
        <p:nvSpPr>
          <p:cNvPr id="8" name="TextBox 7">
            <a:extLst>
              <a:ext uri="{FF2B5EF4-FFF2-40B4-BE49-F238E27FC236}">
                <a16:creationId xmlns:a16="http://schemas.microsoft.com/office/drawing/2014/main" id="{07F6280D-9135-4F5E-8B26-6EAB66D5D6D3}"/>
              </a:ext>
            </a:extLst>
          </p:cNvPr>
          <p:cNvSpPr txBox="1"/>
          <p:nvPr/>
        </p:nvSpPr>
        <p:spPr>
          <a:xfrm>
            <a:off x="0" y="876695"/>
            <a:ext cx="13156163" cy="4191276"/>
          </a:xfrm>
          <a:prstGeom prst="rect">
            <a:avLst/>
          </a:prstGeom>
          <a:noFill/>
        </p:spPr>
        <p:txBody>
          <a:bodyPr wrap="square">
            <a:spAutoFit/>
          </a:bodyPr>
          <a:lstStyle/>
          <a:p>
            <a:pPr marL="18542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possible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practical,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push</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for bottom-up estimates that establish low-cost, efficient meth-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ods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after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been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sense suggests project estimates should come from the people most knowledgeable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about the estimate needed. The use of several people with relevant experience with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task can improve the time and cost estimate. The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bottom-up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at 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can serve as a check on cost elements in the WBS by rolling up</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accounts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major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 requirements can be checked. Later, the time, resource, and cost estimates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 the work packages can be consolidated into time-phased networks, resource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budgets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4805-0011-4ABA-B2D6-8FB23B1F466A}"/>
              </a:ext>
            </a:extLst>
          </p:cNvPr>
          <p:cNvSpPr>
            <a:spLocks noGrp="1"/>
          </p:cNvSpPr>
          <p:nvPr>
            <p:ph type="title"/>
          </p:nvPr>
        </p:nvSpPr>
        <p:spPr>
          <a:xfrm>
            <a:off x="196565" y="1"/>
            <a:ext cx="9727184" cy="765110"/>
          </a:xfrm>
        </p:spPr>
        <p:txBody>
          <a:bodyPr/>
          <a:lstStyle/>
          <a:p>
            <a:r>
              <a:rPr lang="en-US" dirty="0"/>
              <a:t>Top-Down versus Bottom-Up Estimating</a:t>
            </a:r>
          </a:p>
        </p:txBody>
      </p:sp>
      <p:pic>
        <p:nvPicPr>
          <p:cNvPr id="5" name="Picture 4">
            <a:extLst>
              <a:ext uri="{FF2B5EF4-FFF2-40B4-BE49-F238E27FC236}">
                <a16:creationId xmlns:a16="http://schemas.microsoft.com/office/drawing/2014/main" id="{7B43AC00-273E-4371-84F7-8211920D1267}"/>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EDC4EBA9-8F09-45F4-B5CA-0E85090B3D65}"/>
              </a:ext>
            </a:extLst>
          </p:cNvPr>
          <p:cNvSpPr txBox="1"/>
          <p:nvPr/>
        </p:nvSpPr>
        <p:spPr>
          <a:xfrm>
            <a:off x="0" y="3220697"/>
            <a:ext cx="12070080" cy="4447371"/>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trade-offs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 compared for different levels of resources or increases in technical performance.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assumption is any movement away from the low-cost, efficient method 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increase costs—e.g., overtime. The preferred approach in defining the project is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make rough top-down estimates, develop the WBS/OBS, make bottom-up</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reconcile</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 and bottom-up estimates. Hopefully, these steps will be done </a:t>
            </a:r>
            <a:r>
              <a:rPr lang="en-US" sz="1900"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before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either</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ideal</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allow</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enough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both</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and bottom-up estimates to be worked out so a complete plan based on reliable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offered</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way</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false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expectations</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minimized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all</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reduced.</a:t>
            </a:r>
            <a:endParaRPr lang="en-US" sz="1900" dirty="0"/>
          </a:p>
          <a:p>
            <a:pPr algn="just"/>
            <a:endParaRPr lang="en-US" sz="1900" dirty="0"/>
          </a:p>
          <a:p>
            <a:pPr algn="just"/>
            <a:endParaRPr lang="en-US" dirty="0"/>
          </a:p>
          <a:p>
            <a:pPr algn="just"/>
            <a:endParaRPr lang="en-US" dirty="0"/>
          </a:p>
        </p:txBody>
      </p:sp>
      <p:sp>
        <p:nvSpPr>
          <p:cNvPr id="6" name="TextBox 5">
            <a:extLst>
              <a:ext uri="{FF2B5EF4-FFF2-40B4-BE49-F238E27FC236}">
                <a16:creationId xmlns:a16="http://schemas.microsoft.com/office/drawing/2014/main" id="{84A589FF-41E2-404E-9537-D8B5FE1AD8DA}"/>
              </a:ext>
            </a:extLst>
          </p:cNvPr>
          <p:cNvSpPr txBox="1"/>
          <p:nvPr/>
        </p:nvSpPr>
        <p:spPr>
          <a:xfrm>
            <a:off x="60960" y="979019"/>
            <a:ext cx="12070080" cy="2231829"/>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bottom-up approach also provides the customer with an opportunity to</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compare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low-cost,</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efficient</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imposed</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restrictions.</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if the project completion duration is imposed at two years and your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tells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one-half</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client can now consider the trade-off of the low-cost method versus compressing the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rare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canceling</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900" dirty="0"/>
          </a:p>
        </p:txBody>
      </p:sp>
    </p:spTree>
    <p:extLst>
      <p:ext uri="{BB962C8B-B14F-4D97-AF65-F5344CB8AC3E}">
        <p14:creationId xmlns:p14="http://schemas.microsoft.com/office/powerpoint/2010/main" val="2391197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4B848-47CE-4E42-B856-26A9FB8894DD}"/>
              </a:ext>
            </a:extLst>
          </p:cNvPr>
          <p:cNvSpPr>
            <a:spLocks noGrp="1"/>
          </p:cNvSpPr>
          <p:nvPr>
            <p:ph type="title"/>
          </p:nvPr>
        </p:nvSpPr>
        <p:spPr>
          <a:xfrm>
            <a:off x="97536" y="80364"/>
            <a:ext cx="10189464" cy="763314"/>
          </a:xfrm>
        </p:spPr>
        <p:txBody>
          <a:bodyPr/>
          <a:lstStyle/>
          <a:p>
            <a:pPr algn="l"/>
            <a:r>
              <a:rPr lang="en-US" dirty="0"/>
              <a:t>Methods for Estimating Project Times and Costs</a:t>
            </a:r>
          </a:p>
        </p:txBody>
      </p:sp>
      <p:pic>
        <p:nvPicPr>
          <p:cNvPr id="5" name="Picture 4">
            <a:extLst>
              <a:ext uri="{FF2B5EF4-FFF2-40B4-BE49-F238E27FC236}">
                <a16:creationId xmlns:a16="http://schemas.microsoft.com/office/drawing/2014/main" id="{CB4B3E8B-39C1-4253-91E9-CA6FC1DB1AB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BE58CE3A-6775-478B-92D8-4AFA22CDB733}"/>
              </a:ext>
            </a:extLst>
          </p:cNvPr>
          <p:cNvSpPr txBox="1"/>
          <p:nvPr/>
        </p:nvSpPr>
        <p:spPr>
          <a:xfrm>
            <a:off x="97536" y="1016342"/>
            <a:ext cx="12094464" cy="2862322"/>
          </a:xfrm>
          <a:prstGeom prst="rect">
            <a:avLst/>
          </a:prstGeom>
          <a:noFill/>
        </p:spPr>
        <p:txBody>
          <a:bodyPr wrap="square">
            <a:spAutoFit/>
          </a:bodyPr>
          <a:lstStyle/>
          <a:p>
            <a:pPr algn="just"/>
            <a:r>
              <a:rPr lang="en-US" sz="2400" b="1" dirty="0">
                <a:highlight>
                  <a:srgbClr val="FFFF00"/>
                </a:highlight>
              </a:rPr>
              <a:t>Top-Down Approaches for Estimating Project Times and Costs</a:t>
            </a:r>
          </a:p>
          <a:p>
            <a:pPr algn="just"/>
            <a:endParaRPr lang="en-US" dirty="0"/>
          </a:p>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strategic</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ect</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Sometimes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needed</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derive</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cost estimates is not available in the initial phase of the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project—for example,</a:t>
            </a:r>
            <a:r>
              <a:rPr lang="en-US" sz="19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 is not finalized. In these situations top-down estimates are used until the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clearly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endParaRPr lang="en-US" sz="1900" dirty="0">
              <a:effectLst/>
              <a:latin typeface="Georgia" panose="02040502050405020303" pitchFamily="18" charset="0"/>
              <a:ea typeface="Georgia" panose="02040502050405020303" pitchFamily="18" charset="0"/>
              <a:cs typeface="Georgia" panose="02040502050405020303" pitchFamily="18" charset="0"/>
            </a:endParaRPr>
          </a:p>
          <a:p>
            <a:pPr algn="just"/>
            <a:endParaRPr lang="en-US" dirty="0"/>
          </a:p>
        </p:txBody>
      </p:sp>
      <p:sp>
        <p:nvSpPr>
          <p:cNvPr id="11" name="TextBox 10">
            <a:extLst>
              <a:ext uri="{FF2B5EF4-FFF2-40B4-BE49-F238E27FC236}">
                <a16:creationId xmlns:a16="http://schemas.microsoft.com/office/drawing/2014/main" id="{885F2238-3F52-4286-9139-12D3D8451CC3}"/>
              </a:ext>
            </a:extLst>
          </p:cNvPr>
          <p:cNvSpPr txBox="1"/>
          <p:nvPr/>
        </p:nvSpPr>
        <p:spPr>
          <a:xfrm>
            <a:off x="0" y="3429000"/>
            <a:ext cx="12192000" cy="3426579"/>
          </a:xfrm>
          <a:prstGeom prst="rect">
            <a:avLst/>
          </a:prstGeom>
          <a:noFill/>
        </p:spPr>
        <p:txBody>
          <a:bodyPr wrap="square">
            <a:spAutoFit/>
          </a:bodyPr>
          <a:lstStyle/>
          <a:p>
            <a:r>
              <a:rPr lang="en-US" sz="2200" b="1" dirty="0">
                <a:highlight>
                  <a:srgbClr val="FFFF00"/>
                </a:highlight>
              </a:rPr>
              <a:t>1. Consensus Methods</a:t>
            </a:r>
          </a:p>
          <a:p>
            <a:endParaRPr lang="en-US" dirty="0"/>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simply uses the pooled experience of senior and/or middle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estimate the total project duration and cost. This typically involves a meeting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experts discuss, argue, and ultimately reach a decision as to their best guess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Firms seeking greater rigor will use the Delphi Method to make these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algn="just"/>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b="0" i="0" dirty="0">
                <a:solidFill>
                  <a:srgbClr val="202124"/>
                </a:solidFill>
                <a:effectLst/>
                <a:highlight>
                  <a:srgbClr val="00FFFF"/>
                </a:highlight>
                <a:latin typeface="arial" panose="020B0604020202020204" pitchFamily="34" charset="0"/>
              </a:rPr>
              <a:t>The </a:t>
            </a:r>
            <a:r>
              <a:rPr lang="en-US" b="1" i="0" dirty="0">
                <a:solidFill>
                  <a:srgbClr val="202124"/>
                </a:solidFill>
                <a:effectLst/>
                <a:highlight>
                  <a:srgbClr val="00FFFF"/>
                </a:highlight>
                <a:latin typeface="arial" panose="020B0604020202020204" pitchFamily="34" charset="0"/>
              </a:rPr>
              <a:t>Delphi method</a:t>
            </a:r>
            <a:r>
              <a:rPr lang="en-US" b="0" i="0" dirty="0">
                <a:solidFill>
                  <a:srgbClr val="202124"/>
                </a:solidFill>
                <a:effectLst/>
                <a:highlight>
                  <a:srgbClr val="00FFFF"/>
                </a:highlight>
                <a:latin typeface="arial" panose="020B0604020202020204" pitchFamily="34" charset="0"/>
              </a:rPr>
              <a:t> </a:t>
            </a:r>
            <a:r>
              <a:rPr lang="en-US" b="0" i="0" dirty="0">
                <a:solidFill>
                  <a:srgbClr val="202124"/>
                </a:solidFill>
                <a:effectLst/>
                <a:latin typeface="arial" panose="020B0604020202020204" pitchFamily="34" charset="0"/>
              </a:rPr>
              <a:t>is a </a:t>
            </a:r>
            <a:r>
              <a:rPr lang="en-US" b="1" i="0" dirty="0">
                <a:solidFill>
                  <a:srgbClr val="202124"/>
                </a:solidFill>
                <a:effectLst/>
                <a:latin typeface="arial" panose="020B0604020202020204" pitchFamily="34" charset="0"/>
              </a:rPr>
              <a:t>process</a:t>
            </a:r>
            <a:r>
              <a:rPr lang="en-US" b="0" i="0" dirty="0">
                <a:solidFill>
                  <a:srgbClr val="202124"/>
                </a:solidFill>
                <a:effectLst/>
                <a:latin typeface="arial" panose="020B0604020202020204" pitchFamily="34" charset="0"/>
              </a:rPr>
              <a:t> used to arrive at a group opinion or decision by surveying a panel of experts. Experts respond to several rounds of questionnaires, and the responses are aggregated and shared with the group after each round.</a:t>
            </a:r>
            <a:endParaRPr lang="en-US" dirty="0"/>
          </a:p>
        </p:txBody>
      </p:sp>
    </p:spTree>
    <p:extLst>
      <p:ext uri="{BB962C8B-B14F-4D97-AF65-F5344CB8AC3E}">
        <p14:creationId xmlns:p14="http://schemas.microsoft.com/office/powerpoint/2010/main" val="85898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64D4D86-664F-4D77-8DF4-FA2D6B3BCCCA}"/>
              </a:ext>
            </a:extLst>
          </p:cNvPr>
          <p:cNvPicPr>
            <a:picLocks noChangeAspect="1"/>
          </p:cNvPicPr>
          <p:nvPr/>
        </p:nvPicPr>
        <p:blipFill>
          <a:blip r:embed="rId2"/>
          <a:stretch>
            <a:fillRect/>
          </a:stretch>
        </p:blipFill>
        <p:spPr>
          <a:xfrm>
            <a:off x="11082430" y="0"/>
            <a:ext cx="1133954" cy="1012024"/>
          </a:xfrm>
          <a:prstGeom prst="rect">
            <a:avLst/>
          </a:prstGeom>
        </p:spPr>
      </p:pic>
      <p:sp>
        <p:nvSpPr>
          <p:cNvPr id="7" name="TextBox 6">
            <a:extLst>
              <a:ext uri="{FF2B5EF4-FFF2-40B4-BE49-F238E27FC236}">
                <a16:creationId xmlns:a16="http://schemas.microsoft.com/office/drawing/2014/main" id="{6C64538C-E949-42C9-869C-9DD1A84B98D0}"/>
              </a:ext>
            </a:extLst>
          </p:cNvPr>
          <p:cNvSpPr txBox="1"/>
          <p:nvPr/>
        </p:nvSpPr>
        <p:spPr>
          <a:xfrm>
            <a:off x="245872" y="1287145"/>
            <a:ext cx="11715973" cy="4801314"/>
          </a:xfrm>
          <a:prstGeom prst="rect">
            <a:avLst/>
          </a:prstGeom>
          <a:noFill/>
        </p:spPr>
        <p:txBody>
          <a:bodyPr wrap="square">
            <a:spAutoFit/>
          </a:bodyPr>
          <a:lstStyle/>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important</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 that</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rough</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cut</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2000" spc="1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a:t>
            </a:r>
            <a:r>
              <a:rPr lang="en-US" sz="2000" spc="1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“conceptual”</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stage</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estimates are helpful in initial development of a complete plan. However,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 estimates are sometimes significantly off the mark because little detailed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gathered.</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1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individual</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items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few</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realistic</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“wants the project.” Nevertheless, the initial top-down estimates are helpful in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determining whether the project warrants more formal planning, which would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detailed</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careful</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senior</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managers are not dictated to lower level managers who might feel compelled to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believe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inadequate.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sz="18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
        <p:nvSpPr>
          <p:cNvPr id="6" name="TextBox 5">
            <a:extLst>
              <a:ext uri="{FF2B5EF4-FFF2-40B4-BE49-F238E27FC236}">
                <a16:creationId xmlns:a16="http://schemas.microsoft.com/office/drawing/2014/main" id="{6AF73038-5356-4754-BAD9-9121FC9E2178}"/>
              </a:ext>
            </a:extLst>
          </p:cNvPr>
          <p:cNvSpPr txBox="1"/>
          <p:nvPr/>
        </p:nvSpPr>
        <p:spPr>
          <a:xfrm>
            <a:off x="245872" y="506012"/>
            <a:ext cx="6111550" cy="461665"/>
          </a:xfrm>
          <a:prstGeom prst="rect">
            <a:avLst/>
          </a:prstGeom>
          <a:noFill/>
        </p:spPr>
        <p:txBody>
          <a:bodyPr wrap="square">
            <a:spAutoFit/>
          </a:bodyPr>
          <a:lstStyle/>
          <a:p>
            <a:r>
              <a:rPr lang="en-US" sz="2400" b="1" dirty="0">
                <a:highlight>
                  <a:srgbClr val="FFFF00"/>
                </a:highlight>
              </a:rPr>
              <a:t>1. Consensus Methods</a:t>
            </a:r>
          </a:p>
        </p:txBody>
      </p:sp>
    </p:spTree>
    <p:extLst>
      <p:ext uri="{BB962C8B-B14F-4D97-AF65-F5344CB8AC3E}">
        <p14:creationId xmlns:p14="http://schemas.microsoft.com/office/powerpoint/2010/main" val="6098338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C186EA-FEE7-442A-BB1D-205250F14AC7}"/>
              </a:ext>
            </a:extLst>
          </p:cNvPr>
          <p:cNvPicPr>
            <a:picLocks noChangeAspect="1"/>
          </p:cNvPicPr>
          <p:nvPr/>
        </p:nvPicPr>
        <p:blipFill>
          <a:blip r:embed="rId2"/>
          <a:stretch>
            <a:fillRect/>
          </a:stretch>
        </p:blipFill>
        <p:spPr>
          <a:xfrm>
            <a:off x="11186111" y="0"/>
            <a:ext cx="1133954" cy="1012024"/>
          </a:xfrm>
          <a:prstGeom prst="rect">
            <a:avLst/>
          </a:prstGeom>
        </p:spPr>
      </p:pic>
      <p:sp>
        <p:nvSpPr>
          <p:cNvPr id="7" name="TextBox 6">
            <a:extLst>
              <a:ext uri="{FF2B5EF4-FFF2-40B4-BE49-F238E27FC236}">
                <a16:creationId xmlns:a16="http://schemas.microsoft.com/office/drawing/2014/main" id="{3B88FCF8-F0F8-4211-AEB4-3EF51F2C8B89}"/>
              </a:ext>
            </a:extLst>
          </p:cNvPr>
          <p:cNvSpPr txBox="1"/>
          <p:nvPr/>
        </p:nvSpPr>
        <p:spPr>
          <a:xfrm>
            <a:off x="253999" y="1311345"/>
            <a:ext cx="11763829" cy="4801314"/>
          </a:xfrm>
          <a:prstGeom prst="rect">
            <a:avLst/>
          </a:prstGeom>
          <a:noFill/>
        </p:spPr>
        <p:txBody>
          <a:bodyPr wrap="square">
            <a:spAutoFit/>
          </a:bodyPr>
          <a:lstStyle/>
          <a:p>
            <a:r>
              <a:rPr lang="en-US" sz="2400" b="1" dirty="0">
                <a:highlight>
                  <a:srgbClr val="FFFF00"/>
                </a:highlight>
              </a:rPr>
              <a:t>2. Ratio Methods</a:t>
            </a:r>
          </a:p>
          <a:p>
            <a:endParaRPr lang="en-US" sz="2400"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 methods (sometimes called parametric) usually use ratios to</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concept or “need” phase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project to get an initial duration and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for the project. For example, contractors frequently use number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 feet to estimate the cost and time to build a house; that is, a house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2,700 square feet might cost $160 per square foot (2,700 feet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3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$160 per foot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equals $432,000). Likewise, knowing the square feet and dollars per square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foot, experience suggests it should take approximately 100 days to complete.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 other common examples of top-down cost estimates are the cost for a new</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plant estimated by capacity size, or a software product estimated by features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3641358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237D043-E792-4C50-97EE-983D666DC550}"/>
              </a:ext>
            </a:extLst>
          </p:cNvPr>
          <p:cNvPicPr>
            <a:picLocks noChangeAspect="1"/>
          </p:cNvPicPr>
          <p:nvPr/>
        </p:nvPicPr>
        <p:blipFill>
          <a:blip r:embed="rId2"/>
          <a:stretch>
            <a:fillRect/>
          </a:stretch>
        </p:blipFill>
        <p:spPr>
          <a:xfrm>
            <a:off x="11058046" y="0"/>
            <a:ext cx="1133954" cy="1012024"/>
          </a:xfrm>
          <a:prstGeom prst="rect">
            <a:avLst/>
          </a:prstGeom>
        </p:spPr>
      </p:pic>
      <p:sp>
        <p:nvSpPr>
          <p:cNvPr id="9" name="TextBox 8">
            <a:extLst>
              <a:ext uri="{FF2B5EF4-FFF2-40B4-BE49-F238E27FC236}">
                <a16:creationId xmlns:a16="http://schemas.microsoft.com/office/drawing/2014/main" id="{92DFFCCB-4FFD-4C76-808C-889BB9CDDB8B}"/>
              </a:ext>
            </a:extLst>
          </p:cNvPr>
          <p:cNvSpPr txBox="1"/>
          <p:nvPr/>
        </p:nvSpPr>
        <p:spPr>
          <a:xfrm>
            <a:off x="142698" y="0"/>
            <a:ext cx="12658901" cy="7010830"/>
          </a:xfrm>
          <a:prstGeom prst="rect">
            <a:avLst/>
          </a:prstGeom>
          <a:noFill/>
        </p:spPr>
        <p:txBody>
          <a:bodyPr wrap="square">
            <a:spAutoFit/>
          </a:bodyPr>
          <a:lstStyle/>
          <a:p>
            <a:r>
              <a:rPr lang="en-US" sz="2200" b="1" dirty="0">
                <a:highlight>
                  <a:srgbClr val="FFFF00"/>
                </a:highlight>
              </a:rPr>
              <a:t>3. Apportion Methods</a:t>
            </a:r>
            <a:r>
              <a:rPr lang="ar-EG" sz="2200" b="1" dirty="0">
                <a:highlight>
                  <a:srgbClr val="FFFF00"/>
                </a:highlight>
              </a:rPr>
              <a:t>    </a:t>
            </a:r>
            <a:r>
              <a:rPr lang="en-US" sz="2200" b="1" dirty="0">
                <a:highlight>
                  <a:srgbClr val="FFFF00"/>
                </a:highlight>
              </a:rPr>
              <a:t> </a:t>
            </a:r>
            <a:r>
              <a:rPr lang="ar-EG" sz="2200" b="1" dirty="0">
                <a:highlight>
                  <a:srgbClr val="FFFF00"/>
                </a:highlight>
              </a:rPr>
              <a:t>طريقة التقسيم</a:t>
            </a:r>
          </a:p>
          <a:p>
            <a:pPr marR="762000" algn="just">
              <a:lnSpc>
                <a:spcPct val="102000"/>
              </a:lnSpc>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lnSpc>
                <a:spcPct val="150000"/>
              </a:lnSpc>
              <a:spcBef>
                <a:spcPts val="29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an extension to the ratio method. </a:t>
            </a:r>
            <a:r>
              <a:rPr lang="en-US" sz="18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Apportionment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 closely follow past projects in features and costs. Given good historical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 estimates can be made quickly with little effort and reasonable accuracy.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very common in projects that are relatively standard but have some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small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variation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customization.</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0095" algn="just">
              <a:lnSpc>
                <a:spcPct val="150000"/>
              </a:lnSpc>
              <a:spcBef>
                <a:spcPts val="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Anyone who has borrowed money from a bank to build a house has been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exposed to this process. Given an estimated total cost for the house, banks 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FHA (Federal Housing Authority) authorize pay to the contractor by completion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might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loan,</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framing 25 percent, electric,</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plumbing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heating 15 percent, etc. Payments are made as these items are completed.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 analogous process is used by some companies that apportion costs to deliverables in 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WBS—given average cost percentages from</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Figure 5.1 presents an example similar to one found in practice. Assuming the total</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cost is estimated, using a top-down estimate, to be $500,000, the costs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apportioned as a percentage of the total cost. For example, the costs apportioned to the “Document” deliverable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percent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 or</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$25,000.</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sub deliverables “Doc-1 and Doc-2” are allocated 2 and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total—$10,000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$15,000,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respectively.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1158010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8A71D7-400A-40B7-B661-288AD53523A4}"/>
              </a:ext>
            </a:extLst>
          </p:cNvPr>
          <p:cNvPicPr>
            <a:picLocks noChangeAspect="1"/>
          </p:cNvPicPr>
          <p:nvPr/>
        </p:nvPicPr>
        <p:blipFill>
          <a:blip r:embed="rId3"/>
          <a:stretch>
            <a:fillRect/>
          </a:stretch>
        </p:blipFill>
        <p:spPr>
          <a:xfrm>
            <a:off x="11058046" y="0"/>
            <a:ext cx="1133954" cy="1012024"/>
          </a:xfrm>
          <a:prstGeom prst="rect">
            <a:avLst/>
          </a:prstGeom>
        </p:spPr>
      </p:pic>
      <p:pic>
        <p:nvPicPr>
          <p:cNvPr id="5" name="Picture 4">
            <a:extLst>
              <a:ext uri="{FF2B5EF4-FFF2-40B4-BE49-F238E27FC236}">
                <a16:creationId xmlns:a16="http://schemas.microsoft.com/office/drawing/2014/main" id="{4EFECDE2-4E49-40CC-B22A-DA9AADCA3C7A}"/>
              </a:ext>
            </a:extLst>
          </p:cNvPr>
          <p:cNvPicPr>
            <a:picLocks noChangeAspect="1"/>
          </p:cNvPicPr>
          <p:nvPr/>
        </p:nvPicPr>
        <p:blipFill>
          <a:blip r:embed="rId4"/>
          <a:stretch>
            <a:fillRect/>
          </a:stretch>
        </p:blipFill>
        <p:spPr>
          <a:xfrm>
            <a:off x="1079500" y="1193800"/>
            <a:ext cx="9702800" cy="5067300"/>
          </a:xfrm>
          <a:prstGeom prst="rect">
            <a:avLst/>
          </a:prstGeom>
        </p:spPr>
      </p:pic>
      <p:pic>
        <p:nvPicPr>
          <p:cNvPr id="4" name="Picture 3">
            <a:extLst>
              <a:ext uri="{FF2B5EF4-FFF2-40B4-BE49-F238E27FC236}">
                <a16:creationId xmlns:a16="http://schemas.microsoft.com/office/drawing/2014/main" id="{0A446411-93C4-4514-AFE6-033EAFF787FE}"/>
              </a:ext>
            </a:extLst>
          </p:cNvPr>
          <p:cNvPicPr>
            <a:picLocks noChangeAspect="1"/>
          </p:cNvPicPr>
          <p:nvPr/>
        </p:nvPicPr>
        <p:blipFill>
          <a:blip r:embed="rId5"/>
          <a:stretch>
            <a:fillRect/>
          </a:stretch>
        </p:blipFill>
        <p:spPr>
          <a:xfrm>
            <a:off x="1363416" y="196948"/>
            <a:ext cx="8863796" cy="57677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BFAE380-00C0-4E94-A070-819A8A84C126}"/>
              </a:ext>
            </a:extLst>
          </p:cNvPr>
          <p:cNvPicPr>
            <a:picLocks noChangeAspect="1"/>
          </p:cNvPicPr>
          <p:nvPr/>
        </p:nvPicPr>
        <p:blipFill>
          <a:blip r:embed="rId3"/>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84EAB09D-3021-4933-90B2-96ADAFEB1DDA}"/>
              </a:ext>
            </a:extLst>
          </p:cNvPr>
          <p:cNvSpPr txBox="1"/>
          <p:nvPr/>
        </p:nvSpPr>
        <p:spPr>
          <a:xfrm>
            <a:off x="72546" y="1051591"/>
            <a:ext cx="11798300" cy="4611519"/>
          </a:xfrm>
          <a:prstGeom prst="rect">
            <a:avLst/>
          </a:prstGeom>
          <a:noFill/>
        </p:spPr>
        <p:txBody>
          <a:bodyPr wrap="square">
            <a:spAutoFit/>
          </a:bodyPr>
          <a:lstStyle/>
          <a:p>
            <a:pPr algn="just">
              <a:lnSpc>
                <a:spcPct val="150000"/>
              </a:lnSpc>
            </a:pPr>
            <a:r>
              <a:rPr lang="en-US" dirty="0"/>
              <a:t>Some projects require that the same task, group of tasks, or product be repeated several times. Managers know intuitively that the time to perform a task improves with repetition. This phenomenon is especially true of tasks that are labor intensive</a:t>
            </a:r>
            <a:r>
              <a:rPr lang="en-US" u="sng" dirty="0"/>
              <a:t>. In these circumstances the pattern of improvement phenomenon can be used to predict the reduction in time to perform the task</a:t>
            </a:r>
            <a:r>
              <a:rPr lang="en-US" dirty="0"/>
              <a:t>. From empirical evidence across all industries, the pattern of this improvement has been quantified in the learning curve (also known as improvement curve, experience curve, and industrial progress curve), which is described by the following relationship:</a:t>
            </a:r>
          </a:p>
          <a:p>
            <a:pPr algn="just"/>
            <a:endParaRPr lang="en-US" dirty="0"/>
          </a:p>
          <a:p>
            <a:pPr algn="just">
              <a:lnSpc>
                <a:spcPct val="150000"/>
              </a:lnSpc>
            </a:pPr>
            <a:r>
              <a:rPr lang="en-US" dirty="0"/>
              <a:t>Each time the output quantity doubles, the unit labor hours are reduced at a constant rate. In practice the improvement ratio may vary from 60 percent, representing very large improvement, to 100 percent, representing no improvement at all. </a:t>
            </a:r>
          </a:p>
          <a:p>
            <a:pPr algn="just">
              <a:lnSpc>
                <a:spcPct val="150000"/>
              </a:lnSpc>
            </a:pPr>
            <a:endParaRPr lang="en-US" dirty="0"/>
          </a:p>
        </p:txBody>
      </p:sp>
      <p:sp>
        <p:nvSpPr>
          <p:cNvPr id="9" name="TextBox 8">
            <a:extLst>
              <a:ext uri="{FF2B5EF4-FFF2-40B4-BE49-F238E27FC236}">
                <a16:creationId xmlns:a16="http://schemas.microsoft.com/office/drawing/2014/main" id="{96962724-88DC-4464-A3F4-C2245B2E8761}"/>
              </a:ext>
            </a:extLst>
          </p:cNvPr>
          <p:cNvSpPr txBox="1"/>
          <p:nvPr/>
        </p:nvSpPr>
        <p:spPr>
          <a:xfrm>
            <a:off x="28978" y="5225793"/>
            <a:ext cx="12163022" cy="2169825"/>
          </a:xfrm>
          <a:prstGeom prst="rect">
            <a:avLst/>
          </a:prstGeom>
          <a:noFill/>
        </p:spPr>
        <p:txBody>
          <a:bodyPr wrap="square">
            <a:spAutoFit/>
          </a:bodyPr>
          <a:lstStyle/>
          <a:p>
            <a:pPr>
              <a:lnSpc>
                <a:spcPct val="150000"/>
              </a:lnSpc>
            </a:pPr>
            <a:r>
              <a:rPr lang="en-US" dirty="0"/>
              <a:t>The main disadvantage of top-down approaches to estimating is simply that the time and cost for a specific task are not considered. Grouping many tasks into a common basket encourages errors of omission and the use of imposed times and costs. Micro estimating methods are usually more accurate than macro methods.   </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84302CCD-3F9C-4E3A-AAEE-94A37FD141C4}"/>
              </a:ext>
            </a:extLst>
          </p:cNvPr>
          <p:cNvSpPr txBox="1"/>
          <p:nvPr/>
        </p:nvSpPr>
        <p:spPr>
          <a:xfrm>
            <a:off x="72546" y="136680"/>
            <a:ext cx="6092890" cy="461665"/>
          </a:xfrm>
          <a:prstGeom prst="rect">
            <a:avLst/>
          </a:prstGeom>
          <a:noFill/>
        </p:spPr>
        <p:txBody>
          <a:bodyPr wrap="square">
            <a:spAutoFit/>
          </a:bodyPr>
          <a:lstStyle/>
          <a:p>
            <a:r>
              <a:rPr kumimoji="0" lang="en-US" sz="2400" b="1" i="0" u="none" strike="noStrike" kern="1200" cap="none" spc="0" normalizeH="0" baseline="0" noProof="0" dirty="0">
                <a:ln>
                  <a:noFill/>
                </a:ln>
                <a:solidFill>
                  <a:srgbClr val="000000"/>
                </a:solidFill>
                <a:effectLst/>
                <a:highlight>
                  <a:srgbClr val="FFFF00"/>
                </a:highlight>
                <a:uLnTx/>
                <a:uFillTx/>
                <a:latin typeface="Arial"/>
                <a:ea typeface="+mn-ea"/>
                <a:cs typeface="+mn-cs"/>
              </a:rPr>
              <a:t>4. Learning curves</a:t>
            </a:r>
            <a:endParaRPr lang="en-US" sz="2400" b="1" dirty="0">
              <a:highlight>
                <a:srgbClr val="FFFF00"/>
              </a:highlight>
            </a:endParaRPr>
          </a:p>
        </p:txBody>
      </p:sp>
    </p:spTree>
    <p:extLst>
      <p:ext uri="{BB962C8B-B14F-4D97-AF65-F5344CB8AC3E}">
        <p14:creationId xmlns:p14="http://schemas.microsoft.com/office/powerpoint/2010/main" val="1377367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AutoShape 3">
            <a:extLst>
              <a:ext uri="{FF2B5EF4-FFF2-40B4-BE49-F238E27FC236}">
                <a16:creationId xmlns:a16="http://schemas.microsoft.com/office/drawing/2014/main" id="{7E357253-1992-4000-B567-7B664991451E}"/>
              </a:ext>
            </a:extLst>
          </p:cNvPr>
          <p:cNvSpPr>
            <a:spLocks noGrp="1" noChangeArrowheads="1"/>
          </p:cNvSpPr>
          <p:nvPr>
            <p:ph type="title"/>
          </p:nvPr>
        </p:nvSpPr>
        <p:spPr>
          <a:xfrm>
            <a:off x="0" y="52225"/>
            <a:ext cx="10731500"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Bottom-Up Approaches for Estimating Project Times and Costs</a:t>
            </a:r>
          </a:p>
        </p:txBody>
      </p:sp>
      <p:pic>
        <p:nvPicPr>
          <p:cNvPr id="3" name="Picture 2">
            <a:extLst>
              <a:ext uri="{FF2B5EF4-FFF2-40B4-BE49-F238E27FC236}">
                <a16:creationId xmlns:a16="http://schemas.microsoft.com/office/drawing/2014/main" id="{1EC7002F-6550-47A4-B609-25E6B68CDD81}"/>
              </a:ext>
            </a:extLst>
          </p:cNvPr>
          <p:cNvPicPr>
            <a:picLocks noChangeAspect="1"/>
          </p:cNvPicPr>
          <p:nvPr/>
        </p:nvPicPr>
        <p:blipFill>
          <a:blip r:embed="rId3"/>
          <a:stretch>
            <a:fillRect/>
          </a:stretch>
        </p:blipFill>
        <p:spPr>
          <a:xfrm>
            <a:off x="11058046" y="-28138"/>
            <a:ext cx="1133954" cy="1012024"/>
          </a:xfrm>
          <a:prstGeom prst="rect">
            <a:avLst/>
          </a:prstGeom>
        </p:spPr>
      </p:pic>
      <p:sp>
        <p:nvSpPr>
          <p:cNvPr id="7" name="TextBox 6">
            <a:extLst>
              <a:ext uri="{FF2B5EF4-FFF2-40B4-BE49-F238E27FC236}">
                <a16:creationId xmlns:a16="http://schemas.microsoft.com/office/drawing/2014/main" id="{E605800F-050F-46B8-9974-E79F5A753474}"/>
              </a:ext>
            </a:extLst>
          </p:cNvPr>
          <p:cNvSpPr txBox="1"/>
          <p:nvPr/>
        </p:nvSpPr>
        <p:spPr>
          <a:xfrm>
            <a:off x="1" y="1997839"/>
            <a:ext cx="12758056" cy="4137415"/>
          </a:xfrm>
          <a:prstGeom prst="rect">
            <a:avLst/>
          </a:prstGeom>
          <a:noFill/>
        </p:spPr>
        <p:txBody>
          <a:bodyPr wrap="square">
            <a:spAutoFit/>
          </a:bodyPr>
          <a:lstStyle/>
          <a:p>
            <a:r>
              <a:rPr lang="en-US" sz="2400" b="1" dirty="0">
                <a:highlight>
                  <a:srgbClr val="FFFF00"/>
                </a:highlight>
              </a:rPr>
              <a:t>1. Template Methods</a:t>
            </a:r>
          </a:p>
          <a:p>
            <a:pPr marR="760095" algn="just">
              <a:lnSpc>
                <a:spcPct val="150000"/>
              </a:lnSpc>
              <a:spcBef>
                <a:spcPts val="33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starting point for the new project. Differences in the new project can be noted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adjusted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ship</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drydock</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standard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templates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haul</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قوالب للإصلاح الشامل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electrical, mechanical) that are used as starting points for estimating the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duration of any new project. Differences from the appropriate standardized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are noted (for times, costs, and resources) and changes are made. This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enables the firm to develop a potential schedule, estimate costs,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 a budget in a very short time span. Development of such templates in a</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database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quickly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errors.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C3F6039-FBA8-43AB-9D0F-10C8D793D110}"/>
              </a:ext>
            </a:extLst>
          </p:cNvPr>
          <p:cNvPicPr>
            <a:picLocks noChangeAspect="1"/>
          </p:cNvPicPr>
          <p:nvPr/>
        </p:nvPicPr>
        <p:blipFill>
          <a:blip r:embed="rId2"/>
          <a:stretch>
            <a:fillRect/>
          </a:stretch>
        </p:blipFill>
        <p:spPr>
          <a:xfrm>
            <a:off x="11155582" y="-31225"/>
            <a:ext cx="1133954" cy="1012024"/>
          </a:xfrm>
          <a:prstGeom prst="rect">
            <a:avLst/>
          </a:prstGeom>
        </p:spPr>
      </p:pic>
      <p:sp>
        <p:nvSpPr>
          <p:cNvPr id="8" name="TextBox 7">
            <a:extLst>
              <a:ext uri="{FF2B5EF4-FFF2-40B4-BE49-F238E27FC236}">
                <a16:creationId xmlns:a16="http://schemas.microsoft.com/office/drawing/2014/main" id="{8317B1D7-6B38-4526-8803-7ED48AC84DD5}"/>
              </a:ext>
            </a:extLst>
          </p:cNvPr>
          <p:cNvSpPr txBox="1"/>
          <p:nvPr/>
        </p:nvSpPr>
        <p:spPr>
          <a:xfrm>
            <a:off x="0" y="600145"/>
            <a:ext cx="12192000" cy="4616648"/>
          </a:xfrm>
          <a:prstGeom prst="rect">
            <a:avLst/>
          </a:prstGeom>
          <a:noFill/>
        </p:spPr>
        <p:txBody>
          <a:bodyPr wrap="square">
            <a:spAutoFit/>
          </a:bodyPr>
          <a:lstStyle/>
          <a:p>
            <a:r>
              <a:rPr lang="en-US" b="1" dirty="0">
                <a:highlight>
                  <a:srgbClr val="FFFF00"/>
                </a:highlight>
              </a:rPr>
              <a:t>2. </a:t>
            </a:r>
            <a:r>
              <a:rPr lang="en-US" sz="2000" b="1" dirty="0">
                <a:highlight>
                  <a:srgbClr val="FFFF00"/>
                </a:highlight>
              </a:rPr>
              <a:t>Parametric Procedures Applied to Specific Tasks</a:t>
            </a:r>
            <a:endParaRPr lang="ar-EG" sz="2000" b="1" dirty="0">
              <a:highlight>
                <a:srgbClr val="FFFF00"/>
              </a:highlight>
            </a:endParaRPr>
          </a:p>
          <a:p>
            <a:endParaRPr lang="ar-EG"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parametric techniques such as cost per square foot can be the source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same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technique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be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 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Office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conversion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36</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needed to be converted. Based on past conversion projects, the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 determined that on average one person could convert three workstations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 day. Therefore the task of converting the 36 workstations would take three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technicians four days [(36/3)/3]. Similarly, to estimate the wallpapering allowance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remodel,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wallpaper and $2 per yard to install it, for a total cost of $7. By measuring the length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height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walls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able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calculate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multiply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b="1" dirty="0">
              <a:highlight>
                <a:srgbClr val="FFFF00"/>
              </a:highlight>
            </a:endParaRPr>
          </a:p>
        </p:txBody>
      </p:sp>
    </p:spTree>
    <p:extLst>
      <p:ext uri="{BB962C8B-B14F-4D97-AF65-F5344CB8AC3E}">
        <p14:creationId xmlns:p14="http://schemas.microsoft.com/office/powerpoint/2010/main" val="39030680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26FE05B-094B-4787-94AC-99F1194A8242}"/>
              </a:ext>
            </a:extLst>
          </p:cNvPr>
          <p:cNvPicPr>
            <a:picLocks noChangeAspect="1"/>
          </p:cNvPicPr>
          <p:nvPr/>
        </p:nvPicPr>
        <p:blipFill>
          <a:blip r:embed="rId3"/>
          <a:stretch>
            <a:fillRect/>
          </a:stretch>
        </p:blipFill>
        <p:spPr>
          <a:xfrm>
            <a:off x="11058046" y="-25461"/>
            <a:ext cx="1133954" cy="1012024"/>
          </a:xfrm>
          <a:prstGeom prst="rect">
            <a:avLst/>
          </a:prstGeom>
        </p:spPr>
      </p:pic>
      <p:sp>
        <p:nvSpPr>
          <p:cNvPr id="7" name="TextBox 6">
            <a:extLst>
              <a:ext uri="{FF2B5EF4-FFF2-40B4-BE49-F238E27FC236}">
                <a16:creationId xmlns:a16="http://schemas.microsoft.com/office/drawing/2014/main" id="{23C16BF8-B65E-41A3-8D22-AE42E9528755}"/>
              </a:ext>
            </a:extLst>
          </p:cNvPr>
          <p:cNvSpPr txBox="1"/>
          <p:nvPr/>
        </p:nvSpPr>
        <p:spPr>
          <a:xfrm>
            <a:off x="0" y="0"/>
            <a:ext cx="11303000" cy="400110"/>
          </a:xfrm>
          <a:prstGeom prst="rect">
            <a:avLst/>
          </a:prstGeom>
          <a:noFill/>
        </p:spPr>
        <p:txBody>
          <a:bodyPr wrap="square">
            <a:spAutoFit/>
          </a:bodyPr>
          <a:lstStyle/>
          <a:p>
            <a:r>
              <a:rPr lang="en-US" sz="2000" b="1" dirty="0">
                <a:highlight>
                  <a:srgbClr val="FFFF00"/>
                </a:highlight>
              </a:rPr>
              <a:t>3. Range Estimating  </a:t>
            </a:r>
            <a:r>
              <a:rPr lang="ar-EG" sz="2000" b="1" dirty="0">
                <a:highlight>
                  <a:srgbClr val="FFFF00"/>
                </a:highlight>
              </a:rPr>
              <a:t>تقدير المدي</a:t>
            </a:r>
            <a:endParaRPr lang="en-US" sz="2000" b="1" dirty="0">
              <a:highlight>
                <a:srgbClr val="FFFF00"/>
              </a:highlight>
            </a:endParaRPr>
          </a:p>
        </p:txBody>
      </p:sp>
      <p:sp>
        <p:nvSpPr>
          <p:cNvPr id="8" name="TextBox 7">
            <a:extLst>
              <a:ext uri="{FF2B5EF4-FFF2-40B4-BE49-F238E27FC236}">
                <a16:creationId xmlns:a16="http://schemas.microsoft.com/office/drawing/2014/main" id="{66EEE6C3-4794-4C39-B1DE-964C443B016B}"/>
              </a:ext>
            </a:extLst>
          </p:cNvPr>
          <p:cNvSpPr txBox="1"/>
          <p:nvPr/>
        </p:nvSpPr>
        <p:spPr>
          <a:xfrm>
            <a:off x="-1943100" y="721564"/>
            <a:ext cx="15210971" cy="5858848"/>
          </a:xfrm>
          <a:prstGeom prst="rect">
            <a:avLst/>
          </a:prstGeom>
          <a:noFill/>
        </p:spPr>
        <p:txBody>
          <a:bodyPr wrap="square">
            <a:spAutoFit/>
          </a:bodyPr>
          <a:lstStyle/>
          <a:p>
            <a:pPr marL="2012950" marR="1071245" algn="just">
              <a:lnSpc>
                <a:spcPct val="150000"/>
              </a:lnSpc>
              <a:spcBef>
                <a:spcPts val="295"/>
              </a:spcBef>
              <a:spcAft>
                <a:spcPts val="0"/>
              </a:spcAft>
            </a:pP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When do you use range estimating? </a:t>
            </a:r>
            <a:r>
              <a:rPr lang="en-US"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Range estimating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 best when work pack-</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work package is routine and carries little uncertainty, using a person most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familiar with the work package is usually the best approach. They know 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experience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 know</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dura</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and costs. However, when work packages have significant uncertainty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 with the time or cost to complete, it is a prudent policy to require three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estimates—low,</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(borrowed</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methodology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uses probability distributions). The low to high give a range within which 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Determining</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influenced</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factors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newness,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familiarity.</a:t>
            </a:r>
          </a:p>
          <a:p>
            <a:pPr marL="2012950" marR="1072515" indent="154940" algn="just">
              <a:lnSpc>
                <a:spcPct val="150000"/>
              </a:lnSpc>
              <a:spcBef>
                <a:spcPts val="0"/>
              </a:spcBef>
              <a:spcAft>
                <a:spcPts val="0"/>
              </a:spcAft>
            </a:pPr>
            <a:endParaRPr lang="en-US" dirty="0">
              <a:latin typeface="Georgia" panose="02040502050405020303" pitchFamily="18" charset="0"/>
              <a:ea typeface="Georgia" panose="02040502050405020303" pitchFamily="18" charset="0"/>
              <a:cs typeface="Georgia" panose="02040502050405020303" pitchFamily="18" charset="0"/>
            </a:endParaRPr>
          </a:p>
          <a:p>
            <a:pPr marL="2012950" marR="1072515" indent="154940" algn="just">
              <a:lnSpc>
                <a:spcPct val="150000"/>
              </a:lnSpc>
              <a:spcBef>
                <a:spcPts val="0"/>
              </a:spcBef>
              <a:spcAft>
                <a:spcPts val="0"/>
              </a:spcAft>
            </a:pPr>
            <a:r>
              <a:rPr lang="en-US" i="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ow</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do</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you</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get</a:t>
            </a:r>
            <a:r>
              <a:rPr lang="en-US" i="1" spc="-1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the</a:t>
            </a:r>
            <a:r>
              <a:rPr lang="en-US" i="1" spc="-6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estimates?</a:t>
            </a:r>
            <a:r>
              <a:rPr lang="en-US" i="1" spc="-4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Since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having</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high cost or duration gives best results. Group estimating tends to refine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extremes by bringing more evaluative judgments to the estimate and potential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The judgment of others in a group helps to moderate extreme perceived risks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 with a time or cost estimate. Involving others in making activity estimates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gains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credibility to</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estimate.</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D72E1C6-A575-4D56-9CE4-E0B63417E83B}"/>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F5310F7D-955D-4045-99F5-5163A314A6A3}"/>
              </a:ext>
            </a:extLst>
          </p:cNvPr>
          <p:cNvSpPr txBox="1"/>
          <p:nvPr/>
        </p:nvSpPr>
        <p:spPr>
          <a:xfrm>
            <a:off x="-1930400" y="906200"/>
            <a:ext cx="15151100" cy="6273512"/>
          </a:xfrm>
          <a:prstGeom prst="rect">
            <a:avLst/>
          </a:prstGeom>
          <a:noFill/>
        </p:spPr>
        <p:txBody>
          <a:bodyPr wrap="square">
            <a:spAutoFit/>
          </a:bodyPr>
          <a:lstStyle/>
          <a:p>
            <a:pPr marL="2012950" marR="1071245" indent="155575" algn="just">
              <a:lnSpc>
                <a:spcPct val="150000"/>
              </a:lnSpc>
              <a:spcBef>
                <a:spcPts val="0"/>
              </a:spcBef>
              <a:spcAft>
                <a:spcPts val="0"/>
              </a:spcAft>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 5.2 presents an abridged estimating template using three time estimates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cross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functional</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each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Risk Level column is the group’s independent assessment of the degree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a:t>
            </a:r>
            <a:r>
              <a:rPr lang="en-US"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the actual time</a:t>
            </a:r>
            <a:r>
              <a:rPr lang="en-US"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 be very close to the estimate.</a:t>
            </a:r>
            <a:r>
              <a:rPr lang="en-US"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a sense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number represents the group’s evaluation of many factors (e.g., complexity,</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technology) that might impact the average time estimate. In our example, 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 feels work packages 104, 108, 110, 111, and 114 have a high chance that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vary 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Likewise,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 feels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102,</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105</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112</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materializing</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p>
          <a:p>
            <a:pPr marL="2012950" marR="1071245" indent="155575" algn="just">
              <a:lnSpc>
                <a:spcPct val="150000"/>
              </a:lnSpc>
              <a:spcBef>
                <a:spcPts val="0"/>
              </a:spcBef>
              <a:spcAft>
                <a:spcPts val="0"/>
              </a:spcAft>
            </a:pP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2012950" marR="1071245" indent="154940" algn="just">
              <a:lnSpc>
                <a:spcPct val="150000"/>
              </a:lnSpc>
              <a:spcBef>
                <a:spcPts val="0"/>
              </a:spcBef>
              <a:spcAft>
                <a:spcPts val="0"/>
              </a:spcAft>
            </a:pP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How</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do</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you</a:t>
            </a:r>
            <a:r>
              <a:rPr lang="en-US" i="1" spc="-4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use</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the</a:t>
            </a:r>
            <a:r>
              <a:rPr lang="en-US" i="1" spc="-5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estimate?</a:t>
            </a:r>
            <a:r>
              <a:rPr lang="en-US" i="1" spc="-3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gives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assess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helps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surprises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range estimating method also provides a basis for assessing risk, managing resources, and determining the project contingency fund. Range estimating is popular in software and new</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 projects where up-front requirements are fuzzy and not well known. Group</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which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discussed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next.</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a:lnSpc>
                <a:spcPct val="150000"/>
              </a:lnSpc>
            </a:pPr>
            <a:endParaRPr lang="en-US" dirty="0"/>
          </a:p>
        </p:txBody>
      </p:sp>
      <p:sp>
        <p:nvSpPr>
          <p:cNvPr id="5" name="TextBox 4">
            <a:extLst>
              <a:ext uri="{FF2B5EF4-FFF2-40B4-BE49-F238E27FC236}">
                <a16:creationId xmlns:a16="http://schemas.microsoft.com/office/drawing/2014/main" id="{875CA60C-1284-4E1E-B392-7DFDC589C702}"/>
              </a:ext>
            </a:extLst>
          </p:cNvPr>
          <p:cNvSpPr txBox="1"/>
          <p:nvPr/>
        </p:nvSpPr>
        <p:spPr>
          <a:xfrm>
            <a:off x="0" y="163386"/>
            <a:ext cx="11303000" cy="400110"/>
          </a:xfrm>
          <a:prstGeom prst="rect">
            <a:avLst/>
          </a:prstGeom>
          <a:noFill/>
        </p:spPr>
        <p:txBody>
          <a:bodyPr wrap="square">
            <a:spAutoFit/>
          </a:bodyPr>
          <a:lstStyle/>
          <a:p>
            <a:r>
              <a:rPr lang="en-US" sz="2000" b="1" dirty="0">
                <a:highlight>
                  <a:srgbClr val="FFFF00"/>
                </a:highlight>
              </a:rPr>
              <a:t>3. Range Estimating  </a:t>
            </a:r>
            <a:r>
              <a:rPr lang="ar-EG" sz="2000" b="1" dirty="0">
                <a:highlight>
                  <a:srgbClr val="FFFF00"/>
                </a:highlight>
              </a:rPr>
              <a:t>تقدير المدي</a:t>
            </a:r>
            <a:endParaRPr lang="en-US" sz="2000" b="1" dirty="0">
              <a:highlight>
                <a:srgbClr val="FFFF00"/>
              </a:highlight>
            </a:endParaRPr>
          </a:p>
        </p:txBody>
      </p:sp>
    </p:spTree>
    <p:extLst>
      <p:ext uri="{BB962C8B-B14F-4D97-AF65-F5344CB8AC3E}">
        <p14:creationId xmlns:p14="http://schemas.microsoft.com/office/powerpoint/2010/main" val="572204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extLst>
              <a:ext uri="{FF2B5EF4-FFF2-40B4-BE49-F238E27FC236}">
                <a16:creationId xmlns:a16="http://schemas.microsoft.com/office/drawing/2014/main" id="{7C3FCF53-65A0-429E-A380-1C21CE79108C}"/>
              </a:ext>
            </a:extLst>
          </p:cNvPr>
          <p:cNvSpPr>
            <a:spLocks noGrp="1" noChangeArrowheads="1"/>
          </p:cNvSpPr>
          <p:nvPr>
            <p:ph type="title"/>
          </p:nvPr>
        </p:nvSpPr>
        <p:spPr>
          <a:xfrm>
            <a:off x="136144" y="178182"/>
            <a:ext cx="10141712" cy="851297"/>
          </a:xfrm>
        </p:spPr>
        <p:txBody>
          <a:bodyPr/>
          <a:lstStyle/>
          <a:p>
            <a:pPr eaLnBrk="1" hangingPunct="1">
              <a:defRPr/>
            </a:pPr>
            <a:r>
              <a:rPr lang="en-US" dirty="0"/>
              <a:t>Range Estimating Template</a:t>
            </a:r>
          </a:p>
        </p:txBody>
      </p:sp>
      <p:pic>
        <p:nvPicPr>
          <p:cNvPr id="4" name="Picture 3">
            <a:extLst>
              <a:ext uri="{FF2B5EF4-FFF2-40B4-BE49-F238E27FC236}">
                <a16:creationId xmlns:a16="http://schemas.microsoft.com/office/drawing/2014/main" id="{BC4508CB-41F5-4178-9AC2-C2BD720F1C87}"/>
              </a:ext>
            </a:extLst>
          </p:cNvPr>
          <p:cNvPicPr>
            <a:picLocks noChangeAspect="1"/>
          </p:cNvPicPr>
          <p:nvPr/>
        </p:nvPicPr>
        <p:blipFill>
          <a:blip r:embed="rId3"/>
          <a:stretch>
            <a:fillRect/>
          </a:stretch>
        </p:blipFill>
        <p:spPr>
          <a:xfrm>
            <a:off x="11086543" y="-64841"/>
            <a:ext cx="1133954" cy="1012024"/>
          </a:xfrm>
          <a:prstGeom prst="rect">
            <a:avLst/>
          </a:prstGeom>
        </p:spPr>
      </p:pic>
      <p:pic>
        <p:nvPicPr>
          <p:cNvPr id="7" name="Picture 6">
            <a:extLst>
              <a:ext uri="{FF2B5EF4-FFF2-40B4-BE49-F238E27FC236}">
                <a16:creationId xmlns:a16="http://schemas.microsoft.com/office/drawing/2014/main" id="{70B122C5-41AE-4CB7-9164-E28CA8310DA4}"/>
              </a:ext>
            </a:extLst>
          </p:cNvPr>
          <p:cNvPicPr>
            <a:picLocks noChangeAspect="1"/>
          </p:cNvPicPr>
          <p:nvPr/>
        </p:nvPicPr>
        <p:blipFill>
          <a:blip r:embed="rId4"/>
          <a:stretch>
            <a:fillRect/>
          </a:stretch>
        </p:blipFill>
        <p:spPr>
          <a:xfrm>
            <a:off x="444499" y="1231900"/>
            <a:ext cx="10642043" cy="51181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3E181D-481E-4CE3-A936-110A3BB0B80F}"/>
              </a:ext>
            </a:extLst>
          </p:cNvPr>
          <p:cNvPicPr>
            <a:picLocks noChangeAspect="1"/>
          </p:cNvPicPr>
          <p:nvPr/>
        </p:nvPicPr>
        <p:blipFill>
          <a:blip r:embed="rId2"/>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C22E5EAA-4DD9-4CFE-B927-9D9D86DAE6A8}"/>
              </a:ext>
            </a:extLst>
          </p:cNvPr>
          <p:cNvSpPr txBox="1"/>
          <p:nvPr/>
        </p:nvSpPr>
        <p:spPr>
          <a:xfrm>
            <a:off x="535214" y="506012"/>
            <a:ext cx="6096000" cy="369332"/>
          </a:xfrm>
          <a:prstGeom prst="rect">
            <a:avLst/>
          </a:prstGeom>
          <a:noFill/>
        </p:spPr>
        <p:txBody>
          <a:bodyPr wrap="square">
            <a:spAutoFit/>
          </a:bodyPr>
          <a:lstStyle/>
          <a:p>
            <a:r>
              <a:rPr lang="en-US" b="1" dirty="0">
                <a:highlight>
                  <a:srgbClr val="FFFF00"/>
                </a:highlight>
              </a:rPr>
              <a:t>4. A Hybrid: Phase Estimating</a:t>
            </a:r>
          </a:p>
        </p:txBody>
      </p:sp>
      <p:sp>
        <p:nvSpPr>
          <p:cNvPr id="9" name="TextBox 8">
            <a:extLst>
              <a:ext uri="{FF2B5EF4-FFF2-40B4-BE49-F238E27FC236}">
                <a16:creationId xmlns:a16="http://schemas.microsoft.com/office/drawing/2014/main" id="{B6C20D70-CC0D-4F48-816F-03098FF15BCF}"/>
              </a:ext>
            </a:extLst>
          </p:cNvPr>
          <p:cNvSpPr txBox="1"/>
          <p:nvPr/>
        </p:nvSpPr>
        <p:spPr>
          <a:xfrm>
            <a:off x="-246744" y="1304924"/>
            <a:ext cx="13004800" cy="5217197"/>
          </a:xfrm>
          <a:prstGeom prst="rect">
            <a:avLst/>
          </a:prstGeom>
          <a:noFill/>
        </p:spPr>
        <p:txBody>
          <a:bodyPr wrap="square">
            <a:spAutoFit/>
          </a:bodyPr>
          <a:lstStyle/>
          <a:p>
            <a:pPr marL="351790" marR="760095" algn="just">
              <a:lnSpc>
                <a:spcPct val="150000"/>
              </a:lnSpc>
              <a:spcBef>
                <a:spcPts val="435"/>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approach begins with a top-down estimate for the project and then refines estimates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nat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cannot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rigorously defined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 Although rare, such projects do exist. These projects are often found 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aerospace projects, IT projects, new technology projects, and construction projects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design is incomplete. In these projects, phase or life-cycle estimating 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frequently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p>
          <a:p>
            <a:pPr marL="351790" marR="760095" algn="just">
              <a:lnSpc>
                <a:spcPct val="150000"/>
              </a:lnSpc>
              <a:spcBef>
                <a:spcPts val="435"/>
              </a:spcBef>
              <a:spcAft>
                <a:spcPts val="0"/>
              </a:spcAft>
            </a:pPr>
            <a:endPar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51790" marR="760095" algn="just">
              <a:lnSpc>
                <a:spcPct val="150000"/>
              </a:lnSpc>
              <a:spcBef>
                <a:spcPts val="435"/>
              </a:spcBef>
              <a:spcAft>
                <a:spcPts val="0"/>
              </a:spcAft>
            </a:pPr>
            <a:r>
              <a:rPr lang="en-US" sz="2000" dirty="0">
                <a:solidFill>
                  <a:srgbClr val="231F21"/>
                </a:solidFill>
                <a:latin typeface="Georgia" panose="02040502050405020303" pitchFamily="18" charset="0"/>
                <a:ea typeface="Georgia" panose="02040502050405020303" pitchFamily="18" charset="0"/>
                <a:cs typeface="Georgia" panose="02040502050405020303" pitchFamily="18" charset="0"/>
              </a:rPr>
              <a:t>P</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hase estimating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 an unusual amount of uncertainty surrounds a</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and it is impractical to estimate times and costs for the entire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 estimating uses a two-estimate system over the life of the project. A detailed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immediate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remaining phases of the project. Figure 5.3 depicts the phases of a project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progression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life.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7008947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9D333509-6C79-446D-9E09-97771D12686B}"/>
              </a:ext>
            </a:extLst>
          </p:cNvPr>
          <p:cNvSpPr>
            <a:spLocks noGrp="1" noChangeArrowheads="1"/>
          </p:cNvSpPr>
          <p:nvPr>
            <p:ph type="title"/>
          </p:nvPr>
        </p:nvSpPr>
        <p:spPr>
          <a:xfrm>
            <a:off x="0" y="25782"/>
            <a:ext cx="9534144" cy="851297"/>
          </a:xfrm>
        </p:spPr>
        <p:txBody>
          <a:bodyPr/>
          <a:lstStyle/>
          <a:p>
            <a:pPr eaLnBrk="1" hangingPunct="1">
              <a:defRPr/>
            </a:pPr>
            <a:r>
              <a:rPr lang="en-US" dirty="0"/>
              <a:t>Phase Estimating over Project Life Cycle</a:t>
            </a:r>
          </a:p>
        </p:txBody>
      </p:sp>
      <p:pic>
        <p:nvPicPr>
          <p:cNvPr id="2" name="Picture 1">
            <a:extLst>
              <a:ext uri="{FF2B5EF4-FFF2-40B4-BE49-F238E27FC236}">
                <a16:creationId xmlns:a16="http://schemas.microsoft.com/office/drawing/2014/main" id="{A5E4B99A-AC6B-4730-8C6E-D1341D2CCADE}"/>
              </a:ext>
            </a:extLst>
          </p:cNvPr>
          <p:cNvPicPr>
            <a:picLocks noChangeAspect="1"/>
          </p:cNvPicPr>
          <p:nvPr/>
        </p:nvPicPr>
        <p:blipFill>
          <a:blip r:embed="rId3"/>
          <a:stretch>
            <a:fillRect/>
          </a:stretch>
        </p:blipFill>
        <p:spPr>
          <a:xfrm>
            <a:off x="11058046" y="-54582"/>
            <a:ext cx="1133954" cy="1012024"/>
          </a:xfrm>
          <a:prstGeom prst="rect">
            <a:avLst/>
          </a:prstGeom>
        </p:spPr>
      </p:pic>
      <p:pic>
        <p:nvPicPr>
          <p:cNvPr id="7" name="Picture 6">
            <a:extLst>
              <a:ext uri="{FF2B5EF4-FFF2-40B4-BE49-F238E27FC236}">
                <a16:creationId xmlns:a16="http://schemas.microsoft.com/office/drawing/2014/main" id="{62516665-4777-426F-A5AD-0459679D4F01}"/>
              </a:ext>
            </a:extLst>
          </p:cNvPr>
          <p:cNvPicPr>
            <a:picLocks noChangeAspect="1"/>
          </p:cNvPicPr>
          <p:nvPr/>
        </p:nvPicPr>
        <p:blipFill>
          <a:blip r:embed="rId4"/>
          <a:stretch>
            <a:fillRect/>
          </a:stretch>
        </p:blipFill>
        <p:spPr>
          <a:xfrm>
            <a:off x="1663701" y="1562878"/>
            <a:ext cx="8917213" cy="4559299"/>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0161D3-45B2-48AF-AD7C-FD42C4AB26A1}"/>
              </a:ext>
            </a:extLst>
          </p:cNvPr>
          <p:cNvPicPr>
            <a:picLocks noChangeAspect="1"/>
          </p:cNvPicPr>
          <p:nvPr/>
        </p:nvPicPr>
        <p:blipFill>
          <a:blip r:embed="rId3"/>
          <a:stretch>
            <a:fillRect/>
          </a:stretch>
        </p:blipFill>
        <p:spPr>
          <a:xfrm>
            <a:off x="11058046" y="-19121"/>
            <a:ext cx="1133954" cy="1012024"/>
          </a:xfrm>
          <a:prstGeom prst="rect">
            <a:avLst/>
          </a:prstGeom>
        </p:spPr>
      </p:pic>
      <p:sp>
        <p:nvSpPr>
          <p:cNvPr id="7" name="TextBox 6">
            <a:extLst>
              <a:ext uri="{FF2B5EF4-FFF2-40B4-BE49-F238E27FC236}">
                <a16:creationId xmlns:a16="http://schemas.microsoft.com/office/drawing/2014/main" id="{A10D129F-353D-4E46-9E5B-5D2811A73C22}"/>
              </a:ext>
            </a:extLst>
          </p:cNvPr>
          <p:cNvSpPr txBox="1"/>
          <p:nvPr/>
        </p:nvSpPr>
        <p:spPr>
          <a:xfrm>
            <a:off x="-1857828" y="1153555"/>
            <a:ext cx="15065828" cy="6961265"/>
          </a:xfrm>
          <a:prstGeom prst="rect">
            <a:avLst/>
          </a:prstGeom>
          <a:noFill/>
        </p:spPr>
        <p:txBody>
          <a:bodyPr wrap="square">
            <a:spAutoFit/>
          </a:bodyPr>
          <a:lstStyle/>
          <a:p>
            <a:pPr marL="2012950" marR="107124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when the project need is determined, a macro estimate of 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duration</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decisions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Simulta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neously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detailed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deriving</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specifications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remainder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specifications are solidified, a detailed estimate for design is made and a macro estimate for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remainder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is computed. Clearly, as the project progresses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through its life cycle and more information is available, the reliability of 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201295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 estimating is preferred by those working on projects where the final prod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known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integration</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wireless phones and computers. The commitment to cost and schedule is only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necessary over the next phase of the project and commitment to unrealistic future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 and costs based on poor information is avoided. This progressive macro/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micro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provides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stronger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 schedule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during</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next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351790" marR="760095" indent="155575" algn="just">
              <a:lnSpc>
                <a:spcPct val="150000"/>
              </a:lnSpc>
              <a:spcBef>
                <a:spcPts val="0"/>
              </a:spcBef>
              <a:spcAft>
                <a:spcPts val="0"/>
              </a:spcAft>
            </a:pP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0" marR="0" algn="just">
              <a:lnSpc>
                <a:spcPct val="150000"/>
              </a:lnSpc>
              <a:spcBef>
                <a:spcPts val="15"/>
              </a:spcBef>
              <a:spcAft>
                <a:spcPts val="0"/>
              </a:spcAft>
            </a:pPr>
            <a:br>
              <a:rPr lang="en-US" sz="2000" dirty="0">
                <a:effectLst/>
                <a:latin typeface="Georgia" panose="02040502050405020303" pitchFamily="18" charset="0"/>
                <a:ea typeface="Georgia" panose="02040502050405020303" pitchFamily="18" charset="0"/>
                <a:cs typeface="Georgia" panose="02040502050405020303" pitchFamily="18" charset="0"/>
              </a:rPr>
            </a:br>
            <a:r>
              <a:rPr lang="en-US" sz="2000" dirty="0">
                <a:effectLst/>
                <a:latin typeface="Georgia" panose="02040502050405020303" pitchFamily="18" charset="0"/>
                <a:ea typeface="Georgia" panose="02040502050405020303" pitchFamily="18" charset="0"/>
                <a:cs typeface="Georgia" panose="02040502050405020303" pitchFamily="18" charset="0"/>
              </a:rPr>
              <a:t> </a:t>
            </a:r>
          </a:p>
        </p:txBody>
      </p:sp>
      <p:sp>
        <p:nvSpPr>
          <p:cNvPr id="6" name="TextBox 5">
            <a:extLst>
              <a:ext uri="{FF2B5EF4-FFF2-40B4-BE49-F238E27FC236}">
                <a16:creationId xmlns:a16="http://schemas.microsoft.com/office/drawing/2014/main" id="{BBAB46C2-F922-43E5-8B84-2B6A8F117167}"/>
              </a:ext>
            </a:extLst>
          </p:cNvPr>
          <p:cNvSpPr txBox="1"/>
          <p:nvPr/>
        </p:nvSpPr>
        <p:spPr>
          <a:xfrm>
            <a:off x="384628" y="486891"/>
            <a:ext cx="7532914" cy="369332"/>
          </a:xfrm>
          <a:prstGeom prst="rect">
            <a:avLst/>
          </a:prstGeom>
          <a:noFill/>
        </p:spPr>
        <p:txBody>
          <a:bodyPr wrap="square">
            <a:spAutoFit/>
          </a:bodyPr>
          <a:lstStyle/>
          <a:p>
            <a:r>
              <a:rPr lang="en-US" b="1" dirty="0">
                <a:highlight>
                  <a:srgbClr val="FFFF00"/>
                </a:highlight>
              </a:rPr>
              <a:t>4. A Hybrid: Phase Estimating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E06B11-DC24-4832-A041-FDEE18566229}"/>
              </a:ext>
            </a:extLst>
          </p:cNvPr>
          <p:cNvPicPr>
            <a:picLocks noChangeAspect="1"/>
          </p:cNvPicPr>
          <p:nvPr/>
        </p:nvPicPr>
        <p:blipFill>
          <a:blip r:embed="rId3"/>
          <a:stretch>
            <a:fillRect/>
          </a:stretch>
        </p:blipFill>
        <p:spPr>
          <a:xfrm>
            <a:off x="11058046" y="-2777"/>
            <a:ext cx="1133954" cy="1012024"/>
          </a:xfrm>
          <a:prstGeom prst="rect">
            <a:avLst/>
          </a:prstGeom>
        </p:spPr>
      </p:pic>
      <p:sp>
        <p:nvSpPr>
          <p:cNvPr id="7" name="TextBox 6">
            <a:extLst>
              <a:ext uri="{FF2B5EF4-FFF2-40B4-BE49-F238E27FC236}">
                <a16:creationId xmlns:a16="http://schemas.microsoft.com/office/drawing/2014/main" id="{5FCFA20A-7DA5-4F7D-9CE9-354EBEBBE389}"/>
              </a:ext>
            </a:extLst>
          </p:cNvPr>
          <p:cNvSpPr txBox="1"/>
          <p:nvPr/>
        </p:nvSpPr>
        <p:spPr>
          <a:xfrm>
            <a:off x="-1944914" y="1114120"/>
            <a:ext cx="15123886" cy="6463308"/>
          </a:xfrm>
          <a:prstGeom prst="rect">
            <a:avLst/>
          </a:prstGeom>
          <a:noFill/>
        </p:spPr>
        <p:txBody>
          <a:bodyPr wrap="square">
            <a:spAutoFit/>
          </a:bodyPr>
          <a:lstStyle/>
          <a:p>
            <a:pPr marL="2012950" marR="1071880" indent="155575"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Unfortunately, your owner or project sponsor—internal or external—will want an accurate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moment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decision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Additionally, the owner/ </a:t>
            </a:r>
            <a:r>
              <a:rPr lang="en-US" sz="1800"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sponser</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who is paying for the project often perceives</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blank</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check</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 of the project life cycle. Even though the reasons for phase estimating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sound and legitimate, most customers have to be sold on its legitimacy. A major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advantage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re-evaluate,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each</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 in projects that possess huge uncertainties concerning the final nature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(shape,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size,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features) of</a:t>
            </a:r>
            <a:r>
              <a:rPr lang="en-US" sz="18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5.4</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marL="2012950" marR="1071880" indent="155575" algn="just">
              <a:lnSpc>
                <a:spcPct val="150000"/>
              </a:lnSpc>
            </a:pPr>
            <a:endParaRPr lang="en-US" dirty="0">
              <a:latin typeface="Georgia" panose="02040502050405020303" pitchFamily="18" charset="0"/>
              <a:ea typeface="Georgia" panose="02040502050405020303" pitchFamily="18" charset="0"/>
              <a:cs typeface="Georgia" panose="02040502050405020303" pitchFamily="18" charset="0"/>
            </a:endParaRPr>
          </a:p>
          <a:p>
            <a:pPr marL="2012950" marR="1071880" indent="155575"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Obtaining accurate estimates is a challenge. Committed organizations accept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challenge of coming up with meaningful estimates and invest heavily in developing</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capacity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support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discipline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effectively managing</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endParaRPr lang="en-US" dirty="0"/>
          </a:p>
          <a:p>
            <a:pPr algn="just">
              <a:lnSpc>
                <a:spcPct val="150000"/>
              </a:lnSpc>
            </a:pPr>
            <a:endParaRPr lang="en-US" dirty="0"/>
          </a:p>
          <a:p>
            <a:pPr algn="just"/>
            <a:endParaRPr lang="en-US" dirty="0"/>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7A650F-ECC7-4667-89AB-6147C6908A31}"/>
              </a:ext>
            </a:extLst>
          </p:cNvPr>
          <p:cNvPicPr>
            <a:picLocks noChangeAspect="1"/>
          </p:cNvPicPr>
          <p:nvPr/>
        </p:nvPicPr>
        <p:blipFill>
          <a:blip r:embed="rId3"/>
          <a:stretch>
            <a:fillRect/>
          </a:stretch>
        </p:blipFill>
        <p:spPr>
          <a:xfrm>
            <a:off x="11058046" y="0"/>
            <a:ext cx="1133954" cy="1012024"/>
          </a:xfrm>
          <a:prstGeom prst="rect">
            <a:avLst/>
          </a:prstGeom>
        </p:spPr>
      </p:pic>
      <p:pic>
        <p:nvPicPr>
          <p:cNvPr id="6" name="Picture 5">
            <a:extLst>
              <a:ext uri="{FF2B5EF4-FFF2-40B4-BE49-F238E27FC236}">
                <a16:creationId xmlns:a16="http://schemas.microsoft.com/office/drawing/2014/main" id="{CF757A87-8DF6-4D2C-BAC1-7794F54DC517}"/>
              </a:ext>
            </a:extLst>
          </p:cNvPr>
          <p:cNvPicPr>
            <a:picLocks noChangeAspect="1"/>
          </p:cNvPicPr>
          <p:nvPr/>
        </p:nvPicPr>
        <p:blipFill>
          <a:blip r:embed="rId4"/>
          <a:stretch>
            <a:fillRect/>
          </a:stretch>
        </p:blipFill>
        <p:spPr>
          <a:xfrm>
            <a:off x="2071915" y="1012024"/>
            <a:ext cx="8059056" cy="5715000"/>
          </a:xfrm>
          <a:prstGeom prst="rect">
            <a:avLst/>
          </a:prstGeom>
        </p:spPr>
      </p:pic>
      <p:sp>
        <p:nvSpPr>
          <p:cNvPr id="5" name="TextBox 4">
            <a:extLst>
              <a:ext uri="{FF2B5EF4-FFF2-40B4-BE49-F238E27FC236}">
                <a16:creationId xmlns:a16="http://schemas.microsoft.com/office/drawing/2014/main" id="{18F06C7A-E951-4BCD-9AE4-85C5A7FA2853}"/>
              </a:ext>
            </a:extLst>
          </p:cNvPr>
          <p:cNvSpPr txBox="1"/>
          <p:nvPr/>
        </p:nvSpPr>
        <p:spPr>
          <a:xfrm>
            <a:off x="1494971" y="182846"/>
            <a:ext cx="9056915" cy="369332"/>
          </a:xfrm>
          <a:prstGeom prst="rect">
            <a:avLst/>
          </a:prstGeom>
          <a:noFill/>
        </p:spPr>
        <p:txBody>
          <a:bodyPr wrap="square">
            <a:spAutoFit/>
          </a:bodyPr>
          <a:lstStyle/>
          <a:p>
            <a:r>
              <a:rPr lang="en-US" b="1" dirty="0"/>
              <a:t>summary of the differences between top-down and bottom-up estimates.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862366" y="175025"/>
            <a:ext cx="3427001" cy="5927663"/>
          </a:xfrm>
        </p:spPr>
        <p:txBody>
          <a:bodyPr>
            <a:normAutofit fontScale="92500" lnSpcReduction="20000"/>
          </a:bodyPr>
          <a:lstStyle/>
          <a:p>
            <a:pPr marL="0" indent="0">
              <a:lnSpc>
                <a:spcPct val="200000"/>
              </a:lnSpc>
              <a:buNone/>
            </a:pPr>
            <a:r>
              <a:rPr lang="en-US" sz="2000" b="1" i="0" dirty="0">
                <a:effectLst/>
                <a:latin typeface="CIDFont+F124"/>
              </a:rPr>
              <a:t>Apportionment</a:t>
            </a:r>
            <a:br>
              <a:rPr lang="en-US" sz="2000" b="1" i="1" dirty="0">
                <a:effectLst/>
                <a:latin typeface="CIDFont+F122"/>
              </a:rPr>
            </a:br>
            <a:r>
              <a:rPr lang="en-US" sz="2000" b="1" i="0" dirty="0">
                <a:effectLst/>
                <a:latin typeface="CIDFont+F124"/>
              </a:rPr>
              <a:t>Bottom-up estimates</a:t>
            </a:r>
            <a:br>
              <a:rPr lang="en-US" sz="2000" b="1" i="0" dirty="0">
                <a:effectLst/>
                <a:latin typeface="CIDFont+F124"/>
              </a:rPr>
            </a:br>
            <a:r>
              <a:rPr lang="en-US" sz="2000" b="1" i="0" dirty="0">
                <a:effectLst/>
                <a:latin typeface="CIDFont+F124"/>
              </a:rPr>
              <a:t>Delphi Method</a:t>
            </a:r>
            <a:r>
              <a:rPr lang="en-US" sz="2000" b="1" dirty="0"/>
              <a:t> </a:t>
            </a:r>
            <a:br>
              <a:rPr lang="en-US" sz="2000" b="1" dirty="0"/>
            </a:br>
            <a:r>
              <a:rPr lang="en-US" sz="2000" b="1" i="0" dirty="0">
                <a:effectLst/>
                <a:latin typeface="CIDFont+F124"/>
              </a:rPr>
              <a:t>Learning curves</a:t>
            </a:r>
            <a:br>
              <a:rPr lang="en-US" sz="2000" b="1" i="1" dirty="0">
                <a:effectLst/>
                <a:latin typeface="CIDFont+F122"/>
              </a:rPr>
            </a:br>
            <a:r>
              <a:rPr lang="en-US" sz="2000" b="1" i="0" dirty="0">
                <a:effectLst/>
                <a:latin typeface="CIDFont+F124"/>
              </a:rPr>
              <a:t>Padding estimates</a:t>
            </a:r>
            <a:br>
              <a:rPr lang="en-US" sz="2000" b="1" i="1" dirty="0">
                <a:effectLst/>
                <a:latin typeface="CIDFont+F122"/>
              </a:rPr>
            </a:br>
            <a:r>
              <a:rPr lang="en-US" sz="2000" b="1" i="0" dirty="0">
                <a:effectLst/>
                <a:latin typeface="CIDFont+F124"/>
              </a:rPr>
              <a:t>Phase estimating</a:t>
            </a:r>
            <a:br>
              <a:rPr lang="en-US" sz="2000" b="1" i="1" dirty="0">
                <a:effectLst/>
                <a:latin typeface="CIDFont+F122"/>
              </a:rPr>
            </a:br>
            <a:r>
              <a:rPr lang="en-US" sz="2000" b="1" i="0" dirty="0">
                <a:effectLst/>
                <a:latin typeface="CIDFont+F124"/>
              </a:rPr>
              <a:t>Range estimating</a:t>
            </a:r>
            <a:br>
              <a:rPr lang="en-US" sz="2000" b="1" i="1" dirty="0">
                <a:effectLst/>
                <a:latin typeface="CIDFont+F122"/>
              </a:rPr>
            </a:br>
            <a:r>
              <a:rPr lang="en-US" sz="2000" b="1" i="0" dirty="0">
                <a:effectLst/>
                <a:latin typeface="CIDFont+F124"/>
              </a:rPr>
              <a:t>Ratio methods</a:t>
            </a:r>
            <a:br>
              <a:rPr lang="en-US" sz="2000" b="1" dirty="0"/>
            </a:br>
            <a:r>
              <a:rPr lang="en-US" sz="2000" b="1" i="0" dirty="0">
                <a:effectLst/>
                <a:latin typeface="CIDFont+F124"/>
              </a:rPr>
              <a:t>Template method</a:t>
            </a:r>
            <a:br>
              <a:rPr lang="en-US" sz="2000" b="1" i="1" dirty="0">
                <a:effectLst/>
                <a:latin typeface="CIDFont+F122"/>
              </a:rPr>
            </a:br>
            <a:r>
              <a:rPr lang="en-US" sz="2000" b="1" i="0" dirty="0">
                <a:effectLst/>
                <a:latin typeface="CIDFont+F124"/>
              </a:rPr>
              <a:t>Top-down estimates</a:t>
            </a:r>
            <a:br>
              <a:rPr lang="en-US" sz="2000" b="1" dirty="0"/>
            </a:br>
            <a:endParaRPr lang="en-US" sz="2000" b="1" dirty="0"/>
          </a:p>
        </p:txBody>
      </p:sp>
      <p:pic>
        <p:nvPicPr>
          <p:cNvPr id="6" name="Picture 5">
            <a:extLst>
              <a:ext uri="{FF2B5EF4-FFF2-40B4-BE49-F238E27FC236}">
                <a16:creationId xmlns:a16="http://schemas.microsoft.com/office/drawing/2014/main" id="{3FDB8856-5B64-4EF1-BAA5-7C297B991587}"/>
              </a:ext>
            </a:extLst>
          </p:cNvPr>
          <p:cNvPicPr>
            <a:picLocks noChangeAspect="1"/>
          </p:cNvPicPr>
          <p:nvPr/>
        </p:nvPicPr>
        <p:blipFill>
          <a:blip r:embed="rId2"/>
          <a:stretch>
            <a:fillRect/>
          </a:stretch>
        </p:blipFill>
        <p:spPr>
          <a:xfrm>
            <a:off x="5445457" y="1392887"/>
            <a:ext cx="6155141" cy="4095966"/>
          </a:xfrm>
          <a:prstGeom prst="rect">
            <a:avLst/>
          </a:prstGeom>
        </p:spPr>
      </p:pic>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3"/>
          <a:stretch>
            <a:fillRect/>
          </a:stretch>
        </p:blipFill>
        <p:spPr>
          <a:xfrm>
            <a:off x="10786823" y="175025"/>
            <a:ext cx="1133954" cy="1012024"/>
          </a:xfrm>
          <a:prstGeom prst="rect">
            <a:avLst/>
          </a:prstGeom>
        </p:spPr>
      </p:pic>
    </p:spTree>
    <p:extLst>
      <p:ext uri="{BB962C8B-B14F-4D97-AF65-F5344CB8AC3E}">
        <p14:creationId xmlns:p14="http://schemas.microsoft.com/office/powerpoint/2010/main" val="10336782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ct Management 5e. - Gray and Larson">
  <a:themeElements>
    <a:clrScheme name="">
      <a:dk1>
        <a:srgbClr val="000000"/>
      </a:dk1>
      <a:lt1>
        <a:srgbClr val="FFFFEF"/>
      </a:lt1>
      <a:dk2>
        <a:srgbClr val="000000"/>
      </a:dk2>
      <a:lt2>
        <a:srgbClr val="808080"/>
      </a:lt2>
      <a:accent1>
        <a:srgbClr val="00CC99"/>
      </a:accent1>
      <a:accent2>
        <a:srgbClr val="3333CC"/>
      </a:accent2>
      <a:accent3>
        <a:srgbClr val="FFFFF6"/>
      </a:accent3>
      <a:accent4>
        <a:srgbClr val="000000"/>
      </a:accent4>
      <a:accent5>
        <a:srgbClr val="AAE2CA"/>
      </a:accent5>
      <a:accent6>
        <a:srgbClr val="2D2DB9"/>
      </a:accent6>
      <a:hlink>
        <a:srgbClr val="CCCCFF"/>
      </a:hlink>
      <a:folHlink>
        <a:srgbClr val="B2B2B2"/>
      </a:folHlink>
    </a:clrScheme>
    <a:fontScheme name="Project Management 5e. - Gray and Lars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Project Management 5e. - Gray and Lars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ct Management 5e. - Gray and Lars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ct Management 5e. - Gray and Lars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ct Management 5e. - Gray and Lars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ct Management 5e. - Gray and Lars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ct Management 5e. - Gray and Lars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ct Management 5e. - Gray and Lars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5623</TotalTime>
  <Words>5685</Words>
  <Application>Microsoft Office PowerPoint</Application>
  <PresentationFormat>Widescreen</PresentationFormat>
  <Paragraphs>177</Paragraphs>
  <Slides>40</Slides>
  <Notes>21</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40</vt:i4>
      </vt:variant>
    </vt:vector>
  </HeadingPairs>
  <TitlesOfParts>
    <vt:vector size="55" baseType="lpstr">
      <vt:lpstr>arial</vt:lpstr>
      <vt:lpstr>arial</vt:lpstr>
      <vt:lpstr>Calibri</vt:lpstr>
      <vt:lpstr>Calibri Light</vt:lpstr>
      <vt:lpstr>Cambria</vt:lpstr>
      <vt:lpstr>CIDFont+F122</vt:lpstr>
      <vt:lpstr>CIDFont+F124</vt:lpstr>
      <vt:lpstr>Georgia</vt:lpstr>
      <vt:lpstr>Tahoma</vt:lpstr>
      <vt:lpstr>Times New Roman</vt:lpstr>
      <vt:lpstr>Wingdings</vt:lpstr>
      <vt:lpstr>Office Theme</vt:lpstr>
      <vt:lpstr>Project Management 5e. - Gray and Larson</vt:lpstr>
      <vt:lpstr>1_Office Theme</vt:lpstr>
      <vt:lpstr>2_Office Theme</vt:lpstr>
      <vt:lpstr>                               Estimating project times and costs Lecture 10 Chapter 9 Presented by/ Dr. Walaa Mohamed  </vt:lpstr>
      <vt:lpstr>Learning Outcomes</vt:lpstr>
      <vt:lpstr>PowerPoint Presentation</vt:lpstr>
      <vt:lpstr>Understand estimating project times and costs are the foundation for project planning and control</vt:lpstr>
      <vt:lpstr>Understand estimating project times and costs are the foundation for project planning and control</vt:lpstr>
      <vt:lpstr>What Is a Work Package in Project Management? </vt:lpstr>
      <vt:lpstr>Factors Influencing the Quality of Estimates</vt:lpstr>
      <vt:lpstr>Factors Influencing the Quality of Estimates</vt:lpstr>
      <vt:lpstr>Factors Influencing the Quality of Estimates</vt:lpstr>
      <vt:lpstr>Factors Influencing the Quality of Estimates</vt:lpstr>
      <vt:lpstr>Factors Influencing the Quality of Estimates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Top-Down versus Bottom-Up Estimating</vt:lpstr>
      <vt:lpstr>Top-Down versus Bottom-Up Estimating</vt:lpstr>
      <vt:lpstr>Top-Down versus Bottom-Up Estimating</vt:lpstr>
      <vt:lpstr>Top-Down versus Bottom-Up Estimating</vt:lpstr>
      <vt:lpstr>Top-Down versus Bottom-Up Estimating</vt:lpstr>
      <vt:lpstr>Methods for Estimating Project Times and Costs</vt:lpstr>
      <vt:lpstr>PowerPoint Presentation</vt:lpstr>
      <vt:lpstr>PowerPoint Presentation</vt:lpstr>
      <vt:lpstr>PowerPoint Presentation</vt:lpstr>
      <vt:lpstr>PowerPoint Presentation</vt:lpstr>
      <vt:lpstr>PowerPoint Presentation</vt:lpstr>
      <vt:lpstr>Bottom-Up Approaches for Estimating Project Times and Costs</vt:lpstr>
      <vt:lpstr>PowerPoint Presentation</vt:lpstr>
      <vt:lpstr>PowerPoint Presentation</vt:lpstr>
      <vt:lpstr>PowerPoint Presentation</vt:lpstr>
      <vt:lpstr>Range Estimating Template</vt:lpstr>
      <vt:lpstr>PowerPoint Presentation</vt:lpstr>
      <vt:lpstr>Phase Estimating over Project Life Cycle</vt:lpstr>
      <vt:lpstr>PowerPoint Presentation</vt:lpstr>
      <vt:lpstr>PowerPoint Presentation</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ولاء محمد محمود بدر عامر</cp:lastModifiedBy>
  <cp:revision>302</cp:revision>
  <dcterms:created xsi:type="dcterms:W3CDTF">2020-10-15T07:04:09Z</dcterms:created>
  <dcterms:modified xsi:type="dcterms:W3CDTF">2021-11-19T16:15:50Z</dcterms:modified>
</cp:coreProperties>
</file>