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32" r:id="rId2"/>
  </p:sldMasterIdLst>
  <p:notesMasterIdLst>
    <p:notesMasterId r:id="rId10"/>
  </p:notesMasterIdLst>
  <p:sldIdLst>
    <p:sldId id="258" r:id="rId3"/>
    <p:sldId id="263" r:id="rId4"/>
    <p:sldId id="264" r:id="rId5"/>
    <p:sldId id="276" r:id="rId6"/>
    <p:sldId id="286" r:id="rId7"/>
    <p:sldId id="257" r:id="rId8"/>
    <p:sldId id="34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0424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93D1D-99E7-4BCC-A8E0-3373B94F80A8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74BA2-B4E2-443B-8242-2C5E069706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915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679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22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120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83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449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929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998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18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690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63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556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E5BCA9-08A5-4028-8E08-30EB888FA9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03370" y="89654"/>
            <a:ext cx="1133954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50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575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E5BCA9-08A5-4028-8E08-30EB888FA9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58927" y="428048"/>
            <a:ext cx="1133954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993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85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0910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9300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837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601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29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0701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9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562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390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hyperlink" Target="https://en.wikipedia.org/wiki/Standish_Group" TargetMode="External"/><Relationship Id="rId7" Type="http://schemas.openxmlformats.org/officeDocument/2006/relationships/hyperlink" Target="https://www.projectsmart.co.uk/white-papers/chaos-report.pdf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hyperlink" Target="https://en.wikipedia.org/wiki/Critical_chain_project_management#cite_note-2" TargetMode="External"/><Relationship Id="rId5" Type="http://schemas.openxmlformats.org/officeDocument/2006/relationships/hyperlink" Target="https://en.wikipedia.org/wiki/Scope_(project_management)" TargetMode="External"/><Relationship Id="rId4" Type="http://schemas.openxmlformats.org/officeDocument/2006/relationships/hyperlink" Target="https://en.wikipedia.org/wiki/Duration_(project_management)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hyperlink" Target="https://www.wallpaperflare.com/search?wallpaper=kungfu" TargetMode="External"/><Relationship Id="rId3" Type="http://schemas.openxmlformats.org/officeDocument/2006/relationships/hyperlink" Target="https://www.pngall.com/monkey-png" TargetMode="External"/><Relationship Id="rId7" Type="http://schemas.openxmlformats.org/officeDocument/2006/relationships/hyperlink" Target="https://freesvg.org/vector-illustration-of-piece-of-meat" TargetMode="External"/><Relationship Id="rId12" Type="http://schemas.openxmlformats.org/officeDocument/2006/relationships/image" Target="../media/image13.jpg"/><Relationship Id="rId17" Type="http://schemas.openxmlformats.org/officeDocument/2006/relationships/hyperlink" Target="https://sketchfab.com/3d-models/male-torso-lean-body-5ad3f7f417494c9b844287ac44fdbc77" TargetMode="External"/><Relationship Id="rId2" Type="http://schemas.openxmlformats.org/officeDocument/2006/relationships/image" Target="../media/image8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hyperlink" Target="https://www.goodfreephotos.com/vector-images/flashlight-vector-art.png.php" TargetMode="External"/><Relationship Id="rId5" Type="http://schemas.openxmlformats.org/officeDocument/2006/relationships/hyperlink" Target="https://work-girl.blogspot.com/2009/09/every-working-girl-needs-girls-night.html" TargetMode="External"/><Relationship Id="rId15" Type="http://schemas.openxmlformats.org/officeDocument/2006/relationships/hyperlink" Target="https://www.nutritionadvance.com/steak-and-eggs-diet/" TargetMode="External"/><Relationship Id="rId10" Type="http://schemas.openxmlformats.org/officeDocument/2006/relationships/image" Target="../media/image12.jpg"/><Relationship Id="rId4" Type="http://schemas.openxmlformats.org/officeDocument/2006/relationships/image" Target="../media/image9.jpg"/><Relationship Id="rId9" Type="http://schemas.openxmlformats.org/officeDocument/2006/relationships/hyperlink" Target="https://www.publicdomainpictures.net/view-image.php?image=82097&amp;picture=boy-gymnastic-acrobatics-posture" TargetMode="External"/><Relationship Id="rId1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hyperlink" Target="https://www.wallpaperflare.com/search?wallpaper=kungfu" TargetMode="External"/><Relationship Id="rId3" Type="http://schemas.openxmlformats.org/officeDocument/2006/relationships/hyperlink" Target="https://www.pngall.com/monkey-png" TargetMode="External"/><Relationship Id="rId7" Type="http://schemas.openxmlformats.org/officeDocument/2006/relationships/hyperlink" Target="https://freesvg.org/vector-illustration-of-piece-of-meat" TargetMode="External"/><Relationship Id="rId12" Type="http://schemas.openxmlformats.org/officeDocument/2006/relationships/image" Target="../media/image13.jpg"/><Relationship Id="rId17" Type="http://schemas.openxmlformats.org/officeDocument/2006/relationships/hyperlink" Target="https://sketchfab.com/3d-models/male-torso-lean-body-5ad3f7f417494c9b844287ac44fdbc77" TargetMode="External"/><Relationship Id="rId2" Type="http://schemas.openxmlformats.org/officeDocument/2006/relationships/image" Target="../media/image8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11" Type="http://schemas.openxmlformats.org/officeDocument/2006/relationships/hyperlink" Target="https://www.goodfreephotos.com/vector-images/flashlight-vector-art.png.php" TargetMode="External"/><Relationship Id="rId5" Type="http://schemas.openxmlformats.org/officeDocument/2006/relationships/hyperlink" Target="https://work-girl.blogspot.com/2009/09/every-working-girl-needs-girls-night.html" TargetMode="External"/><Relationship Id="rId15" Type="http://schemas.openxmlformats.org/officeDocument/2006/relationships/hyperlink" Target="https://www.nutritionadvance.com/steak-and-eggs-diet/" TargetMode="External"/><Relationship Id="rId10" Type="http://schemas.openxmlformats.org/officeDocument/2006/relationships/image" Target="../media/image12.jpg"/><Relationship Id="rId4" Type="http://schemas.openxmlformats.org/officeDocument/2006/relationships/image" Target="../media/image9.jpg"/><Relationship Id="rId9" Type="http://schemas.openxmlformats.org/officeDocument/2006/relationships/hyperlink" Target="https://www.publicdomainpictures.net/view-image.php?image=82097&amp;picture=boy-gymnastic-acrobatics-posture" TargetMode="External"/><Relationship Id="rId1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242699"/>
          </a:xfrm>
          <a:solidFill>
            <a:srgbClr val="53728A"/>
          </a:solidFill>
        </p:spPr>
        <p:txBody>
          <a:bodyPr lIns="274320" tIns="91440" rIns="182880" bIns="91440">
            <a:normAutofit/>
          </a:bodyPr>
          <a:lstStyle/>
          <a:p>
            <a:pPr algn="l"/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622</a:t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>
                <a:solidFill>
                  <a:schemeClr val="bg1"/>
                </a:solidFill>
                <a:latin typeface="+mn-lt"/>
              </a:rPr>
              <a:t>Agile Project Management</a:t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4900" b="1" dirty="0">
                <a:solidFill>
                  <a:srgbClr val="FFFF00"/>
                </a:solidFill>
                <a:latin typeface="+mn-lt"/>
              </a:rPr>
              <a:t>Course Introduction</a:t>
            </a:r>
            <a:endParaRPr lang="en-US" sz="5400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878540"/>
            <a:ext cx="3373283" cy="54778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2022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دكتور مهندس استشاري ادارة المشروعات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Akram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Mustafa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Suliman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Ali,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300" b="1" i="1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PhD. AU, BEng. &amp; MSc. AAST, CEng </a:t>
            </a:r>
            <a:r>
              <a:rPr kumimoji="0" lang="en-US" sz="2300" b="1" i="1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CMarEng</a:t>
            </a:r>
            <a:r>
              <a:rPr kumimoji="0" lang="en-US" sz="2300" b="1" i="1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300" b="1" i="1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MIMarEST</a:t>
            </a:r>
            <a:r>
              <a:rPr kumimoji="0" lang="en-US" sz="2300" b="1" i="1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PE, PMP®,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300" b="1" i="1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ASQ CSSBB, ISO Lead Auditor, NDT Level II,</a:t>
            </a: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0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761"/>
    </mc:Choice>
    <mc:Fallback xmlns="">
      <p:transition spd="slow" advTm="10376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028" y="297986"/>
            <a:ext cx="9784080" cy="1508760"/>
          </a:xfrm>
        </p:spPr>
        <p:txBody>
          <a:bodyPr/>
          <a:lstStyle/>
          <a:p>
            <a:r>
              <a:rPr lang="en-US" dirty="0"/>
              <a:t>How course is delivered and how to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Primary Course Delivery Method:</a:t>
            </a:r>
          </a:p>
          <a:p>
            <a:pPr lvl="1"/>
            <a:r>
              <a:rPr lang="en-US" sz="3200" b="1" dirty="0">
                <a:solidFill>
                  <a:srgbClr val="0070C0"/>
                </a:solidFill>
              </a:rPr>
              <a:t>LECTURE</a:t>
            </a:r>
          </a:p>
          <a:p>
            <a:r>
              <a:rPr lang="en-US" dirty="0"/>
              <a:t>How to study:</a:t>
            </a:r>
          </a:p>
          <a:p>
            <a:pPr marL="685800" lvl="1" indent="-457200">
              <a:buFont typeface="+mj-lt"/>
              <a:buAutoNum type="arabicPeriod"/>
            </a:pPr>
            <a:r>
              <a:rPr lang="en-US" dirty="0"/>
              <a:t>Print material; </a:t>
            </a:r>
          </a:p>
          <a:p>
            <a:pPr marL="685800" lvl="1" indent="-457200">
              <a:buFont typeface="+mj-lt"/>
              <a:buAutoNum type="arabicPeriod"/>
            </a:pPr>
            <a:r>
              <a:rPr lang="en-US" dirty="0"/>
              <a:t>watch video and </a:t>
            </a:r>
          </a:p>
          <a:p>
            <a:pPr marL="685800" lvl="1" indent="-457200">
              <a:buFont typeface="+mj-lt"/>
              <a:buAutoNum type="arabicPeriod"/>
            </a:pPr>
            <a:r>
              <a:rPr lang="en-US" dirty="0"/>
              <a:t>take notes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63" y="1964664"/>
            <a:ext cx="4259628" cy="27076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876" y="4042769"/>
            <a:ext cx="3846048" cy="25626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243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838"/>
    </mc:Choice>
    <mc:Fallback xmlns="">
      <p:transition spd="slow" advTm="259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secret to success?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proven best learning technique . . .</a:t>
            </a:r>
          </a:p>
          <a:p>
            <a:endParaRPr lang="en-US" dirty="0"/>
          </a:p>
          <a:p>
            <a:pPr lvl="1"/>
            <a:r>
              <a:rPr lang="en-US" dirty="0"/>
              <a:t>Is simply hard work . . .</a:t>
            </a:r>
          </a:p>
          <a:p>
            <a:endParaRPr lang="en-US" dirty="0"/>
          </a:p>
          <a:p>
            <a:r>
              <a:rPr lang="en-US" dirty="0"/>
              <a:t>Please be prepared to put in the time and effort necessary to be successful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336" y="4223064"/>
            <a:ext cx="3547245" cy="19948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811" y="1997871"/>
            <a:ext cx="4920933" cy="15421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516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05"/>
    </mc:Choice>
    <mc:Fallback xmlns="">
      <p:transition spd="slow" advTm="98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74945" cy="1325563"/>
          </a:xfrm>
        </p:spPr>
        <p:txBody>
          <a:bodyPr/>
          <a:lstStyle/>
          <a:p>
            <a:pPr algn="r" rtl="1"/>
            <a:r>
              <a:rPr lang="ar-EG" dirty="0"/>
              <a:t>اختبار الاسبوع الاول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/>
              <a:t>اختبار الاسبوع الاول تجريب للتمرس على الاجابة على اسئلة المقرر و لا يدخل في عملية تقيم الدارسين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05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02"/>
    </mc:Choice>
    <mc:Fallback xmlns="">
      <p:transition spd="slow" advTm="3240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Agile??????????????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According to studies of traditional project management methods by </a:t>
            </a:r>
            <a:r>
              <a:rPr lang="en-US" dirty="0">
                <a:hlinkClick r:id="rId3" tooltip="Standish Group"/>
              </a:rPr>
              <a:t>Standish Group</a:t>
            </a:r>
            <a:r>
              <a:rPr lang="en-US" dirty="0"/>
              <a:t> and others as of 1998, only 44% of projects typically finish on time. Projects typically complete at 222% of the </a:t>
            </a:r>
            <a:r>
              <a:rPr lang="en-US" dirty="0">
                <a:hlinkClick r:id="rId4" tooltip="Duration (project management)"/>
              </a:rPr>
              <a:t>duration</a:t>
            </a:r>
            <a:r>
              <a:rPr lang="en-US" dirty="0"/>
              <a:t> originally planned, 189% of the original budgeted cost, 70% of projects fall short of their planned </a:t>
            </a:r>
            <a:r>
              <a:rPr lang="en-US" dirty="0">
                <a:hlinkClick r:id="rId5" tooltip="Scope (project management)"/>
              </a:rPr>
              <a:t>scope</a:t>
            </a:r>
            <a:r>
              <a:rPr lang="en-US" dirty="0"/>
              <a:t> (technical content delivered), and 30% are cancelled before completion.</a:t>
            </a:r>
            <a:r>
              <a:rPr lang="en-US" baseline="30000" dirty="0">
                <a:hlinkClick r:id="rId6"/>
              </a:rPr>
              <a:t>[2]</a:t>
            </a:r>
            <a:r>
              <a:rPr lang="en-US" dirty="0"/>
              <a:t> </a:t>
            </a:r>
          </a:p>
          <a:p>
            <a:pPr marL="0" indent="0">
              <a:buNone/>
            </a:pPr>
            <a:endParaRPr lang="en-US" dirty="0"/>
          </a:p>
          <a:p>
            <a:pPr marL="640080" indent="-457200">
              <a:buNone/>
            </a:pPr>
            <a:r>
              <a:rPr lang="en-US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[2] </a:t>
            </a:r>
            <a:r>
              <a:rPr lang="en-US" sz="2000" b="0" i="1" u="sng" dirty="0">
                <a:solidFill>
                  <a:srgbClr val="BB6633"/>
                </a:solidFill>
                <a:effectLst/>
                <a:latin typeface="Arial" panose="020B0604020202020204" pitchFamily="34" charset="0"/>
                <a:hlinkClick r:id="rId7"/>
              </a:rPr>
              <a:t>"The Standish Group Report Chaos“</a:t>
            </a:r>
            <a:r>
              <a:rPr lang="en-US" sz="2000" b="0" i="1" u="sng" dirty="0">
                <a:solidFill>
                  <a:srgbClr val="BB66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ww.projectsmart.co.uk. </a:t>
            </a:r>
          </a:p>
          <a:p>
            <a:pPr marL="640080" indent="-457200">
              <a:buNone/>
            </a:pPr>
            <a:r>
              <a:rPr lang="en-US" sz="2000" b="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     Retrieved 2017-07-20.</a:t>
            </a:r>
            <a:endParaRPr lang="en-US" sz="20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2032000" y="719138"/>
          <a:ext cx="8128000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Bitmap Image" r:id="rId8" imgW="0" imgH="0" progId="Paint.Picture">
                  <p:embed/>
                </p:oleObj>
              </mc:Choice>
              <mc:Fallback>
                <p:oleObj name="Bitmap Image" r:id="rId8" imgW="0" imgH="0" progId="Paint.Picture">
                  <p:embed/>
                  <p:pic>
                    <p:nvPicPr>
                      <p:cNvPr id="4" name="Object 3"/>
                      <p:cNvPicPr/>
                      <p:nvPr/>
                    </p:nvPicPr>
                    <p:blipFill/>
                    <p:spPr>
                      <a:xfrm>
                        <a:off x="2032000" y="719138"/>
                        <a:ext cx="8128000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254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804"/>
    </mc:Choice>
    <mc:Fallback xmlns="">
      <p:transition spd="slow" advTm="48080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13D5D8-57A2-4B68-A079-40818C0757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2574"/>
          <a:stretch/>
        </p:blipFill>
        <p:spPr>
          <a:xfrm rot="21405796">
            <a:off x="3257754" y="1417165"/>
            <a:ext cx="1668102" cy="2004422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3DC4EC3B-66C3-4D31-8276-AB9F3BF6F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Lean and Agile </a:t>
            </a:r>
            <a:r>
              <a:rPr lang="ar-EG" dirty="0"/>
              <a:t>كله عند العرب رشيق</a:t>
            </a:r>
            <a:endParaRPr lang="en-US" dirty="0"/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6853A519-D2B7-4846-8723-7D7A67D9F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1382282">
            <a:off x="759104" y="1607656"/>
            <a:ext cx="1847850" cy="3048000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73A51C-A4EC-42B0-8C19-624F175376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682781" y="4438625"/>
            <a:ext cx="1326599" cy="13468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FF1511-E398-4E57-A5FC-2AB660C85B8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l="34610" t="5324" r="28455" b="5324"/>
          <a:stretch/>
        </p:blipFill>
        <p:spPr>
          <a:xfrm>
            <a:off x="6246397" y="2820731"/>
            <a:ext cx="2293034" cy="36721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3EEA8C-7A22-42F5-A7F8-2B5B46705B0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31895" t="-599" r="39252" b="39137"/>
          <a:stretch/>
        </p:blipFill>
        <p:spPr>
          <a:xfrm>
            <a:off x="1341269" y="4072596"/>
            <a:ext cx="2341512" cy="28100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68445B-5110-4597-9D8E-50BDD0939921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rcRect l="24074" t="12830" r="24142" b="12187"/>
          <a:stretch/>
        </p:blipFill>
        <p:spPr>
          <a:xfrm>
            <a:off x="8952470" y="4343756"/>
            <a:ext cx="2575027" cy="23304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972FCAB-3F46-4FB9-85ED-674CBFE7585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rcRect l="19103" t="3672" r="15479" b="3672"/>
          <a:stretch/>
        </p:blipFill>
        <p:spPr>
          <a:xfrm>
            <a:off x="5414066" y="1677677"/>
            <a:ext cx="2078147" cy="19168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00715CF-A3B0-411E-84B1-B3FF0CF4637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clrChange>
              <a:clrFrom>
                <a:srgbClr val="5D5D5D"/>
              </a:clrFrom>
              <a:clrTo>
                <a:srgbClr val="5D5D5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rcRect l="35215" t="2462" r="35908" b="3345"/>
          <a:stretch/>
        </p:blipFill>
        <p:spPr>
          <a:xfrm>
            <a:off x="9042780" y="1466538"/>
            <a:ext cx="1142009" cy="209541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7852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12"/>
    </mc:Choice>
    <mc:Fallback xmlns="">
      <p:transition spd="slow" advTm="6001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13D5D8-57A2-4B68-A079-40818C0757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2574"/>
          <a:stretch/>
        </p:blipFill>
        <p:spPr>
          <a:xfrm rot="21405796">
            <a:off x="8289476" y="1479454"/>
            <a:ext cx="1668102" cy="2004422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3DC4EC3B-66C3-4D31-8276-AB9F3BF6F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Lean and Agile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D5DF016-736E-4BF5-989A-475750DBEA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Lean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6853A519-D2B7-4846-8723-7D7A67D9F3D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492150" y="1900874"/>
            <a:ext cx="1847850" cy="3048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D5B073-4E8C-4800-8E8D-AEE25D5E95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Agile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73A51C-A4EC-42B0-8C19-624F175376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55118" y="2636082"/>
            <a:ext cx="1326599" cy="13468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FF1511-E398-4E57-A5FC-2AB660C85B8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l="34610" t="5324" r="28455" b="5324"/>
          <a:stretch/>
        </p:blipFill>
        <p:spPr>
          <a:xfrm>
            <a:off x="6382247" y="2639533"/>
            <a:ext cx="2293034" cy="36721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3EEA8C-7A22-42F5-A7F8-2B5B46705B0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31895" t="-599" r="39252" b="39137"/>
          <a:stretch/>
        </p:blipFill>
        <p:spPr>
          <a:xfrm>
            <a:off x="9890085" y="1900874"/>
            <a:ext cx="2341512" cy="28100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68445B-5110-4597-9D8E-50BDD0939921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rcRect l="24074" t="12830" r="24142" b="12187"/>
          <a:stretch/>
        </p:blipFill>
        <p:spPr>
          <a:xfrm>
            <a:off x="8234220" y="4394866"/>
            <a:ext cx="2575027" cy="23304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972FCAB-3F46-4FB9-85ED-674CBFE7585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rcRect l="19103" t="3672" r="15479" b="3672"/>
          <a:stretch/>
        </p:blipFill>
        <p:spPr>
          <a:xfrm>
            <a:off x="3696698" y="4475605"/>
            <a:ext cx="2078147" cy="19168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00715CF-A3B0-411E-84B1-B3FF0CF4637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clrChange>
              <a:clrFrom>
                <a:srgbClr val="5D5D5D"/>
              </a:clrFrom>
              <a:clrTo>
                <a:srgbClr val="5D5D5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rcRect l="35215" t="2462" r="35908" b="3345"/>
          <a:stretch/>
        </p:blipFill>
        <p:spPr>
          <a:xfrm>
            <a:off x="663323" y="4094252"/>
            <a:ext cx="1142009" cy="209541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157750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51942">
        <p159:morph option="byObject"/>
      </p:transition>
    </mc:Choice>
    <mc:Fallback xmlns="">
      <p:transition spd="slow" advTm="451942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8|64|0.9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7.6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182</Words>
  <Application>Microsoft Office PowerPoint</Application>
  <PresentationFormat>Widescreen</PresentationFormat>
  <Paragraphs>46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Corbel</vt:lpstr>
      <vt:lpstr>Times New Roman</vt:lpstr>
      <vt:lpstr>1_Office Theme</vt:lpstr>
      <vt:lpstr>Office Theme</vt:lpstr>
      <vt:lpstr>Bitmap Image</vt:lpstr>
      <vt:lpstr> PMG 622 Agile Project Management Course Introduction</vt:lpstr>
      <vt:lpstr>How course is delivered and how to study</vt:lpstr>
      <vt:lpstr>The secret to success?</vt:lpstr>
      <vt:lpstr>اختبار الاسبوع الاول</vt:lpstr>
      <vt:lpstr>Why Agile??????????????</vt:lpstr>
      <vt:lpstr>Lean and Agile كله عند العرب رشيق</vt:lpstr>
      <vt:lpstr>Lean and Agile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PMG 622 Agile Project Management LECTURE 01: An Introduction to Agile</dc:title>
  <dc:creator>Windows User</dc:creator>
  <cp:lastModifiedBy>compu fast</cp:lastModifiedBy>
  <cp:revision>45</cp:revision>
  <dcterms:created xsi:type="dcterms:W3CDTF">2022-05-20T22:21:09Z</dcterms:created>
  <dcterms:modified xsi:type="dcterms:W3CDTF">2022-09-28T23:09:07Z</dcterms:modified>
</cp:coreProperties>
</file>