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541" r:id="rId3"/>
    <p:sldId id="542" r:id="rId4"/>
    <p:sldId id="313" r:id="rId5"/>
    <p:sldId id="585" r:id="rId6"/>
    <p:sldId id="588" r:id="rId7"/>
    <p:sldId id="589" r:id="rId8"/>
    <p:sldId id="590" r:id="rId9"/>
    <p:sldId id="591" r:id="rId10"/>
    <p:sldId id="592" r:id="rId11"/>
    <p:sldId id="645" r:id="rId12"/>
    <p:sldId id="646" r:id="rId13"/>
    <p:sldId id="593" r:id="rId14"/>
    <p:sldId id="594" r:id="rId15"/>
    <p:sldId id="595" r:id="rId16"/>
    <p:sldId id="596" r:id="rId17"/>
    <p:sldId id="597" r:id="rId18"/>
    <p:sldId id="598" r:id="rId19"/>
    <p:sldId id="599" r:id="rId20"/>
    <p:sldId id="600" r:id="rId21"/>
    <p:sldId id="601" r:id="rId22"/>
    <p:sldId id="604" r:id="rId23"/>
    <p:sldId id="634" r:id="rId24"/>
    <p:sldId id="606" r:id="rId25"/>
    <p:sldId id="636" r:id="rId26"/>
    <p:sldId id="608" r:id="rId27"/>
    <p:sldId id="652" r:id="rId28"/>
    <p:sldId id="609" r:id="rId29"/>
    <p:sldId id="642" r:id="rId30"/>
    <p:sldId id="643" r:id="rId31"/>
    <p:sldId id="612" r:id="rId32"/>
    <p:sldId id="654" r:id="rId33"/>
    <p:sldId id="614" r:id="rId34"/>
    <p:sldId id="615" r:id="rId35"/>
    <p:sldId id="616" r:id="rId36"/>
    <p:sldId id="617" r:id="rId37"/>
    <p:sldId id="650" r:id="rId38"/>
    <p:sldId id="618" r:id="rId39"/>
    <p:sldId id="631" r:id="rId40"/>
    <p:sldId id="632" r:id="rId41"/>
    <p:sldId id="539"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82879" y="-43544"/>
            <a:ext cx="806502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288917" y="3724489"/>
            <a:ext cx="530664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35896" y="4344986"/>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35896" y="4969116"/>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p>
        </p:txBody>
      </p:sp>
      <p:sp>
        <p:nvSpPr>
          <p:cNvPr id="13315" name="Rectangle 3"/>
          <p:cNvSpPr>
            <a:spLocks noGrp="1" noChangeArrowheads="1"/>
          </p:cNvSpPr>
          <p:nvPr>
            <p:ph idx="1"/>
          </p:nvPr>
        </p:nvSpPr>
        <p:spPr>
          <a:xfrm>
            <a:off x="640080" y="1693957"/>
            <a:ext cx="10393680"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p>
          <a:p>
            <a:pPr marL="457200" indent="-457200" algn="just">
              <a:spcBef>
                <a:spcPct val="60000"/>
              </a:spcBef>
              <a:defRPr/>
            </a:pPr>
            <a:r>
              <a:rPr lang="en-US" dirty="0"/>
              <a:t>Other terms include purchasing and outsourcing</a:t>
            </a:r>
          </a:p>
          <a:p>
            <a:pPr marL="457200" indent="-457200" algn="just">
              <a:spcBef>
                <a:spcPct val="60000"/>
              </a:spcBef>
              <a:defRPr/>
            </a:pPr>
            <a:r>
              <a:rPr lang="en-US" dirty="0"/>
              <a:t>Experts predict that global spending on computer software and services will continue to grow</a:t>
            </a:r>
          </a:p>
          <a:p>
            <a:pPr marL="457200" indent="-457200" algn="just">
              <a:spcBef>
                <a:spcPct val="60000"/>
              </a:spcBef>
              <a:defRPr/>
            </a:pPr>
            <a:r>
              <a:rPr lang="en-US" dirty="0"/>
              <a:t>People continue to debate whether offshore and outsourcing helps their own country or not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7B5FCD-EC07-801C-1B59-6989DC96A5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262C968-8957-D16E-5775-E6EBCB157D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p:cNvSpPr>
            <a:spLocks noGrp="1" noChangeArrowheads="1"/>
          </p:cNvSpPr>
          <p:nvPr>
            <p:ph idx="1"/>
          </p:nvPr>
        </p:nvSpPr>
        <p:spPr>
          <a:xfrm>
            <a:off x="558801" y="1747355"/>
            <a:ext cx="10320666"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D7C8FC0-439A-1156-9F15-3C1EBF34A14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7DC54D9-15EB-A387-9294-BFE1337BCA3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436880" y="1519582"/>
            <a:ext cx="10485119"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5BCC39D-8354-5869-128A-937B9446B8C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905E103-8F56-5633-EFB8-CC5FD27D2E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311175" y="1784350"/>
            <a:ext cx="10148673"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3B0B5E-7780-1B8C-B023-C632AA4D79F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DD5A59-58BC-1EE4-D2B4-A5A154E6809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B3148AB-F9C9-3D07-D5E6-D4BB6278C89F}"/>
              </a:ext>
            </a:extLst>
          </p:cNvPr>
          <p:cNvSpPr/>
          <p:nvPr/>
        </p:nvSpPr>
        <p:spPr>
          <a:xfrm>
            <a:off x="11242040" y="115689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D7FCAD-92C9-5AB5-443F-8768CA396A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528321" y="1209628"/>
            <a:ext cx="10561320"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3153DAF-9E44-460A-14B3-629E35F9610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B5DDEBC-93A6-D1DD-EAC3-DB382039371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3169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553719" y="1730156"/>
            <a:ext cx="986028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E262B14-1FB2-0CED-EEFD-6617A14DD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742829" y="1421405"/>
            <a:ext cx="10016611" cy="5071281"/>
          </a:xfrm>
        </p:spPr>
        <p:txBody>
          <a:bodyPr>
            <a:normAutofit fontScale="92500"/>
          </a:bodyPr>
          <a:lstStyle/>
          <a:p>
            <a:pPr algn="just">
              <a:lnSpc>
                <a:spcPct val="90000"/>
              </a:lnSpc>
              <a:buFont typeface="Monotype Sorts" pitchFamily="2" charset="2"/>
              <a:buNone/>
            </a:pPr>
            <a:r>
              <a:rPr lang="en-US" altLang="en-US" sz="3000" b="1" dirty="0">
                <a:solidFill>
                  <a:srgbClr val="00B0F0"/>
                </a:solidFill>
              </a:rPr>
              <a:t>Solicitation (or tendering)</a:t>
            </a:r>
            <a:r>
              <a:rPr lang="en-US" altLang="en-US" sz="3000" dirty="0">
                <a:solidFill>
                  <a:srgbClr val="00B0F0"/>
                </a:solidFill>
              </a:rPr>
              <a:t> </a:t>
            </a:r>
            <a:r>
              <a:rPr lang="en-US" altLang="en-US" sz="3000"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sz="3000"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sz="3000" dirty="0"/>
              <a:t>A bidders’ conference or similar meeting between the buyer and the prospective sellers can help clarify the buyer’s expectations.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206479" y="1050878"/>
            <a:ext cx="213533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0CA7A4-E59A-68ED-18BE-093DF585DB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838200" y="2225486"/>
            <a:ext cx="9841254"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E317E5A-8E33-8324-6A6D-51763407DE6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86536F7-A7D1-A0B7-CB38-244FFBBD24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p:cNvSpPr>
            <a:spLocks noGrp="1" noChangeArrowheads="1"/>
          </p:cNvSpPr>
          <p:nvPr>
            <p:ph idx="1"/>
          </p:nvPr>
        </p:nvSpPr>
        <p:spPr>
          <a:xfrm>
            <a:off x="838200" y="1755616"/>
            <a:ext cx="9839960"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1B00010B-444F-3C63-19A6-37C9F75ACE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0503116-0851-0FCD-05AE-1B4851CFAC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589280" y="1730642"/>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65A8D6-D4FE-DA4E-CBF3-A7B3ACA7FE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311175" y="1755616"/>
            <a:ext cx="1140330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27D8E65-8659-1010-F4DC-1255649F6341}"/>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0DFD8EF-D2D5-8098-6174-00F8399FC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497841" y="1579570"/>
            <a:ext cx="10581866"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70C0"/>
                </a:solidFill>
              </a:rPr>
              <a:t>d</a:t>
            </a:r>
            <a:r>
              <a:rPr lang="en-US" dirty="0"/>
              <a:t> be the number of days to use the item:</a:t>
            </a:r>
          </a:p>
          <a:p>
            <a:pPr lvl="1" algn="just">
              <a:buNone/>
              <a:defRPr/>
            </a:pPr>
            <a:r>
              <a:rPr lang="en-US" sz="2800" b="1" dirty="0">
                <a:solidFill>
                  <a:srgbClr val="0070C0"/>
                </a:solidFill>
              </a:rPr>
              <a:t>$12,000 + $400d = $800d</a:t>
            </a:r>
          </a:p>
          <a:p>
            <a:pPr lvl="1" algn="just">
              <a:buNone/>
              <a:defRPr/>
            </a:pPr>
            <a:r>
              <a:rPr lang="en-US" sz="2800" dirty="0"/>
              <a:t>Subtracting $400d from both sides, you get:</a:t>
            </a:r>
          </a:p>
          <a:p>
            <a:pPr lvl="1" algn="just">
              <a:buNone/>
              <a:defRPr/>
            </a:pPr>
            <a:r>
              <a:rPr lang="en-US" sz="2800" b="1" dirty="0">
                <a:solidFill>
                  <a:srgbClr val="0070C0"/>
                </a:solidFill>
              </a:rPr>
              <a:t>$12,000 = $400d</a:t>
            </a:r>
          </a:p>
          <a:p>
            <a:pPr lvl="1" algn="just">
              <a:buNone/>
              <a:defRPr/>
            </a:pPr>
            <a:r>
              <a:rPr lang="en-US" sz="2800" dirty="0"/>
              <a:t>Dividing both sides by </a:t>
            </a:r>
            <a:r>
              <a:rPr lang="en-US" sz="2800" b="1" dirty="0">
                <a:solidFill>
                  <a:srgbClr val="0070C0"/>
                </a:solidFill>
              </a:rPr>
              <a:t>$400</a:t>
            </a:r>
            <a:r>
              <a:rPr lang="en-US" sz="2800" dirty="0"/>
              <a:t>, you get:</a:t>
            </a:r>
          </a:p>
          <a:p>
            <a:pPr lvl="1" algn="just">
              <a:buNone/>
              <a:defRPr/>
            </a:pPr>
            <a:r>
              <a:rPr lang="en-US" sz="2800" b="1" dirty="0">
                <a:solidFill>
                  <a:srgbClr val="0070C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F7FFB4B-E070-FFD0-E9F3-BCF5A8D859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531788" y="1357037"/>
            <a:ext cx="1035973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b="1" dirty="0">
                <a:solidFill>
                  <a:srgbClr val="00B0F0"/>
                </a:solidFill>
              </a:rPr>
              <a:t>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a:t>
            </a:r>
            <a:r>
              <a:rPr lang="en-US" altLang="en-US" sz="2800" dirty="0">
                <a:solidFill>
                  <a:srgbClr val="00B0F0"/>
                </a:solidFill>
              </a:rPr>
              <a:t> </a:t>
            </a:r>
            <a:r>
              <a:rPr lang="en-US" altLang="en-US" sz="2800" b="1" dirty="0">
                <a:solidFill>
                  <a:srgbClr val="00B0F0"/>
                </a:solidFill>
              </a:rPr>
              <a:t>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a:t>
            </a:r>
            <a:r>
              <a:rPr lang="en-US" altLang="en-US" sz="2800" dirty="0">
                <a:solidFill>
                  <a:srgbClr val="00B0F0"/>
                </a:solidFill>
              </a:rPr>
              <a:t> </a:t>
            </a:r>
            <a:r>
              <a:rPr lang="en-US" altLang="en-US" sz="2800" b="1" dirty="0">
                <a:solidFill>
                  <a:srgbClr val="00B0F0"/>
                </a:solidFill>
              </a:rPr>
              <a:t>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a:t>
            </a:r>
            <a:r>
              <a:rPr lang="en-US" altLang="en-US" sz="2800" dirty="0">
                <a:solidFill>
                  <a:srgbClr val="00B0F0"/>
                </a:solidFill>
              </a:rPr>
              <a:t> </a:t>
            </a:r>
            <a:r>
              <a:rPr lang="en-US" altLang="en-US" sz="2800" b="1" dirty="0">
                <a:solidFill>
                  <a:srgbClr val="00B0F0"/>
                </a:solidFill>
              </a:rPr>
              <a:t>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B0344A-6C38-C7D3-6BAE-EDB246CFE57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1B98200-50F7-6128-039B-9BEDA0432A1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619760" y="1720631"/>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r>
              <a:rPr lang="en-US" dirty="0"/>
              <a:t>Contractors do not want to reach the point of total assumption because it hurts them financially, so they have an incentive to prevent cost overruns</a:t>
            </a:r>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C38D6AE-73FF-B36D-E83C-CF26BADE3BD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B8E33F-C2ED-40B3-5313-1F587035D2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426721" y="1757900"/>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7B4B966-8361-E177-4BEE-86D8FE845D9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2E41B36-AC5A-25EE-1F66-954073A5BB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76" y="1296514"/>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210670-2278-0522-3410-6F1DF8C4BC4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01FD42-F510-871B-1083-9EFB8EED623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78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824553" y="1599561"/>
            <a:ext cx="9995847"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C786397-EAFD-16B5-D190-8C7083B179F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F5335F-604F-3B78-AC80-B55C9C27AD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956860" y="1460060"/>
            <a:ext cx="9184943"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3796824434"/>
              </p:ext>
            </p:extLst>
          </p:nvPr>
        </p:nvGraphicFramePr>
        <p:xfrm>
          <a:off x="956860" y="1460060"/>
          <a:ext cx="9175778" cy="4908771"/>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956860" y="1460060"/>
                        <a:ext cx="9175778" cy="4908771"/>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18D07DC-CE16-E5EC-26AB-C78EDA6424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A69505-E110-D53D-3881-60B60D89B4F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657543" y="1311275"/>
            <a:ext cx="10021911"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A24B027-2687-81E9-B956-0C12CD0E59B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CC9BBB-71AD-C345-A6C9-0D8A1CF269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792480" y="1600200"/>
            <a:ext cx="941832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2544193654"/>
              </p:ext>
            </p:extLst>
          </p:nvPr>
        </p:nvGraphicFramePr>
        <p:xfrm>
          <a:off x="792480" y="1615149"/>
          <a:ext cx="941832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9418320" cy="4732762"/>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4931A81-097A-7F5C-F724-A21EDFDF5B7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F1EF7CA-37D7-7D77-66FE-A3E25EDBE2F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743803" y="1651849"/>
            <a:ext cx="10005477"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E45873F-D9A7-AB76-53C3-FB9E474A6C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CBAE91-D8BF-0EFC-7670-38DA9117FB5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1049236" y="1456659"/>
            <a:ext cx="9154740"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605" y="2349211"/>
            <a:ext cx="964100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E65D472-20A5-2FB2-F04D-3E307F9F3D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553719" y="1735987"/>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32422BE-A010-5178-7A2F-B8A34B3F71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4C12B7-B9ED-888D-FA15-D5233D23F0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909547" y="1644431"/>
            <a:ext cx="10022613" cy="4648200"/>
          </a:xfrm>
        </p:spPr>
        <p:txBody>
          <a:bodyPr/>
          <a:lstStyle/>
          <a:p>
            <a:pPr algn="just">
              <a:lnSpc>
                <a:spcPct val="90000"/>
              </a:lnSpc>
              <a:buFont typeface="Monotype Sorts" pitchFamily="2" charset="2"/>
              <a:buNone/>
            </a:pPr>
            <a:r>
              <a:rPr lang="en-US" altLang="en-US" dirty="0"/>
              <a:t>Once buyers receive proposals, they must select a vendor or decide to 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 selecting vendors.</a:t>
            </a:r>
          </a:p>
          <a:p>
            <a:pPr algn="just">
              <a:lnSpc>
                <a:spcPct val="90000"/>
              </a:lnSpc>
              <a:buFont typeface="Monotype Sorts" pitchFamily="2" charset="2"/>
              <a:buNone/>
            </a:pPr>
            <a:r>
              <a:rPr lang="en-US" altLang="en-US" dirty="0"/>
              <a:t>Buyers often create a “short list”.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D09024-EB6C-DA4B-5F25-95FCF45DE6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661081" y="1644431"/>
            <a:ext cx="10067879"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4F614AA-AAE7-9CF8-630C-415620C87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EDBE219-EB76-0CEA-39EC-222D7C7B98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349205"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D6B7AE7-F1B2-D547-9CE4-BC5E2FF15E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447040" y="1444100"/>
            <a:ext cx="10311880" cy="4638675"/>
          </a:xfrm>
        </p:spPr>
        <p:txBody>
          <a:bodyPr rtlCol="0">
            <a:noAutofit/>
          </a:bodyPr>
          <a:lstStyle/>
          <a:p>
            <a:pPr marL="457200" indent="-457200" algn="just">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D4670CB-0087-7D34-CE4A-A1DDC13163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4CBE41D-59CC-4DA1-506D-9C5128303F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369933" y="1501556"/>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362B006-BF06-909D-A314-19449A2706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661915" y="1784350"/>
            <a:ext cx="10270245"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F36F94F-A22A-6168-2B02-63DE6C6C759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C201FC-118D-C3FA-6D53-464FC004E30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645160" y="1575909"/>
            <a:ext cx="102057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F5302A-2B80-FEFD-9165-29D38A6A2DA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1CD7D6-6C0D-AA29-6CDF-E3E4F435F10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548640" y="1524000"/>
            <a:ext cx="10342273"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4E4038-4F18-4A5A-E1CE-0CEA8287F62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FCEB20E-1B24-541E-DDAF-8C60C8DF4DF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558801" y="1524000"/>
            <a:ext cx="1046859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9D1752D-58D2-B3CD-A69D-23C7D421AAA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30D0977-621D-F9F3-D91E-00A568A14B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29699" name="Rectangle 3"/>
          <p:cNvSpPr>
            <a:spLocks noGrp="1" noChangeArrowheads="1"/>
          </p:cNvSpPr>
          <p:nvPr>
            <p:ph type="body" idx="1"/>
          </p:nvPr>
        </p:nvSpPr>
        <p:spPr>
          <a:xfrm>
            <a:off x="832512" y="1619886"/>
            <a:ext cx="10008207"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BC0D90A-D4A2-D7D2-D31A-A7975E7E069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30723" name="Rectangle 3"/>
          <p:cNvSpPr>
            <a:spLocks noGrp="1" noChangeArrowheads="1"/>
          </p:cNvSpPr>
          <p:nvPr>
            <p:ph type="body" idx="1"/>
          </p:nvPr>
        </p:nvSpPr>
        <p:spPr>
          <a:xfrm>
            <a:off x="406400" y="1501556"/>
            <a:ext cx="10525760" cy="4791075"/>
          </a:xfrm>
        </p:spPr>
        <p:txBody>
          <a:bodyPr>
            <a:noAutofit/>
          </a:bodyPr>
          <a:lstStyle/>
          <a:p>
            <a:pPr algn="just">
              <a:lnSpc>
                <a:spcPct val="90000"/>
              </a:lnSpc>
              <a:buFont typeface="Monotype Sorts" pitchFamily="2" charset="2"/>
              <a:buNone/>
            </a:pPr>
            <a:r>
              <a:rPr lang="en-US" altLang="en-US" sz="2700" dirty="0"/>
              <a:t>The following guidelines can help can assist in preparing proposals, contracts and administrative procedures:</a:t>
            </a:r>
          </a:p>
          <a:p>
            <a:pPr lvl="1" algn="just">
              <a:lnSpc>
                <a:spcPct val="90000"/>
              </a:lnSpc>
            </a:pPr>
            <a:r>
              <a:rPr lang="en-US" altLang="en-US" sz="2700" dirty="0"/>
              <a:t>Use </a:t>
            </a:r>
            <a:r>
              <a:rPr lang="en-US" altLang="en-US" sz="2700" b="1" dirty="0">
                <a:solidFill>
                  <a:srgbClr val="00B0F0"/>
                </a:solidFill>
              </a:rPr>
              <a:t>checklists</a:t>
            </a:r>
            <a:r>
              <a:rPr lang="en-US" altLang="en-US" sz="2700" dirty="0"/>
              <a:t> and </a:t>
            </a:r>
            <a:r>
              <a:rPr lang="en-US" altLang="en-US" sz="2700" b="1" dirty="0">
                <a:solidFill>
                  <a:srgbClr val="00B0F0"/>
                </a:solidFill>
              </a:rPr>
              <a:t>templates</a:t>
            </a:r>
            <a:r>
              <a:rPr lang="en-US" altLang="en-US" sz="2700" dirty="0"/>
              <a:t> where appropriate.</a:t>
            </a:r>
          </a:p>
          <a:p>
            <a:pPr lvl="1" algn="just">
              <a:lnSpc>
                <a:spcPct val="90000"/>
              </a:lnSpc>
            </a:pPr>
            <a:r>
              <a:rPr lang="en-US" altLang="en-US" sz="2700" b="1" dirty="0">
                <a:solidFill>
                  <a:srgbClr val="00B0F0"/>
                </a:solidFill>
              </a:rPr>
              <a:t>Evaluate risks </a:t>
            </a:r>
            <a:r>
              <a:rPr lang="en-US" altLang="en-US" sz="2700" dirty="0"/>
              <a:t>by reference to suggested contract provisions where appropriate.</a:t>
            </a:r>
          </a:p>
          <a:p>
            <a:pPr lvl="1" algn="just">
              <a:lnSpc>
                <a:spcPct val="90000"/>
              </a:lnSpc>
            </a:pPr>
            <a:r>
              <a:rPr lang="en-US" altLang="en-US" sz="2700" dirty="0"/>
              <a:t>All major proposals and contracts, and contracts with questionable provisions, should be </a:t>
            </a:r>
            <a:r>
              <a:rPr lang="en-US" altLang="en-US" sz="2700" dirty="0">
                <a:solidFill>
                  <a:schemeClr val="tx2"/>
                </a:solidFill>
              </a:rPr>
              <a:t>reviewed by a </a:t>
            </a:r>
            <a:r>
              <a:rPr lang="en-US" altLang="en-US" sz="2700" b="1" dirty="0">
                <a:solidFill>
                  <a:srgbClr val="00B0F0"/>
                </a:solidFill>
              </a:rPr>
              <a:t>contract law expert</a:t>
            </a:r>
            <a:r>
              <a:rPr lang="en-US" altLang="en-US" sz="2700" dirty="0">
                <a:solidFill>
                  <a:srgbClr val="00B0F0"/>
                </a:solidFill>
              </a:rPr>
              <a:t>.</a:t>
            </a:r>
          </a:p>
          <a:p>
            <a:pPr lvl="1" algn="just">
              <a:lnSpc>
                <a:spcPct val="90000"/>
              </a:lnSpc>
            </a:pPr>
            <a:r>
              <a:rPr lang="en-US" altLang="en-US" sz="2700" b="1" dirty="0">
                <a:solidFill>
                  <a:srgbClr val="00B0F0"/>
                </a:solidFill>
              </a:rPr>
              <a:t>Appropriate pricing</a:t>
            </a:r>
            <a:r>
              <a:rPr lang="en-US" altLang="en-US" sz="2700" dirty="0">
                <a:solidFill>
                  <a:srgbClr val="00B0F0"/>
                </a:solidFill>
              </a:rPr>
              <a:t> </a:t>
            </a:r>
            <a:r>
              <a:rPr lang="en-US" altLang="en-US" sz="2700" dirty="0"/>
              <a:t>and/or </a:t>
            </a:r>
            <a:r>
              <a:rPr lang="en-US" altLang="en-US" sz="2700" b="1" dirty="0">
                <a:solidFill>
                  <a:srgbClr val="00B0F0"/>
                </a:solidFill>
              </a:rPr>
              <a:t>insuring of risk</a:t>
            </a:r>
            <a:r>
              <a:rPr lang="en-US" altLang="en-US" sz="2700" dirty="0">
                <a:solidFill>
                  <a:srgbClr val="00B0F0"/>
                </a:solidFill>
              </a:rPr>
              <a:t> </a:t>
            </a:r>
            <a:r>
              <a:rPr lang="en-US" altLang="en-US" sz="2700" dirty="0"/>
              <a:t>under the contract.</a:t>
            </a:r>
          </a:p>
          <a:p>
            <a:pPr lvl="1" algn="just">
              <a:lnSpc>
                <a:spcPct val="90000"/>
              </a:lnSpc>
            </a:pPr>
            <a:r>
              <a:rPr lang="en-US" altLang="en-US" sz="2700" b="1" dirty="0">
                <a:solidFill>
                  <a:srgbClr val="00B0F0"/>
                </a:solidFill>
              </a:rPr>
              <a:t>Periodic review, improvement</a:t>
            </a:r>
            <a:r>
              <a:rPr lang="en-US" altLang="en-US" sz="2700" dirty="0">
                <a:solidFill>
                  <a:srgbClr val="00B0F0"/>
                </a:solidFill>
              </a:rPr>
              <a:t> </a:t>
            </a:r>
            <a:r>
              <a:rPr lang="en-US" altLang="en-US" sz="2700" dirty="0">
                <a:solidFill>
                  <a:schemeClr val="tx2"/>
                </a:solidFill>
              </a:rPr>
              <a:t>and </a:t>
            </a:r>
            <a:r>
              <a:rPr lang="en-US" altLang="en-US" sz="2700" b="1" dirty="0">
                <a:solidFill>
                  <a:srgbClr val="00B0F0"/>
                </a:solidFill>
              </a:rPr>
              <a:t>updating</a:t>
            </a:r>
            <a:r>
              <a:rPr lang="en-US" altLang="en-US" sz="2700" dirty="0"/>
              <a:t> of contract preparation and administration procedures.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ABD1BC5-D8DF-A74B-9F8C-0D5966D84A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7" y="163608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2680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245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6ED645E-84B8-4CFB-8BC6-785372BBCB81}"/>
</file>

<file path=customXml/itemProps2.xml><?xml version="1.0" encoding="utf-8"?>
<ds:datastoreItem xmlns:ds="http://schemas.openxmlformats.org/officeDocument/2006/customXml" ds:itemID="{94BDA80B-B3EB-4A29-A015-D912D4743876}"/>
</file>

<file path=customXml/itemProps3.xml><?xml version="1.0" encoding="utf-8"?>
<ds:datastoreItem xmlns:ds="http://schemas.openxmlformats.org/officeDocument/2006/customXml" ds:itemID="{567C8C55-B464-43F8-BA93-8FD0395824A2}"/>
</file>

<file path=docProps/app.xml><?xml version="1.0" encoding="utf-8"?>
<Properties xmlns="http://schemas.openxmlformats.org/officeDocument/2006/extended-properties" xmlns:vt="http://schemas.openxmlformats.org/officeDocument/2006/docPropsVTypes">
  <TotalTime>5932</TotalTime>
  <Words>2709</Words>
  <Application>Microsoft Office PowerPoint</Application>
  <PresentationFormat>Widescreen</PresentationFormat>
  <Paragraphs>270</Paragraphs>
  <Slides>42</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183</cp:revision>
  <dcterms:created xsi:type="dcterms:W3CDTF">2023-04-29T09:08:23Z</dcterms:created>
  <dcterms:modified xsi:type="dcterms:W3CDTF">2025-07-19T00:19:39Z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