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532" r:id="rId5"/>
    <p:sldId id="533" r:id="rId6"/>
    <p:sldId id="480" r:id="rId7"/>
    <p:sldId id="313" r:id="rId8"/>
    <p:sldId id="546" r:id="rId9"/>
    <p:sldId id="548" r:id="rId10"/>
    <p:sldId id="549" r:id="rId11"/>
    <p:sldId id="550" r:id="rId12"/>
    <p:sldId id="555" r:id="rId13"/>
    <p:sldId id="551" r:id="rId14"/>
    <p:sldId id="552" r:id="rId15"/>
    <p:sldId id="553" r:id="rId16"/>
    <p:sldId id="554" r:id="rId17"/>
    <p:sldId id="496" r:id="rId18"/>
    <p:sldId id="276" r:id="rId19"/>
    <p:sldId id="497" r:id="rId20"/>
    <p:sldId id="498" r:id="rId21"/>
    <p:sldId id="499" r:id="rId22"/>
    <p:sldId id="534" r:id="rId23"/>
    <p:sldId id="500" r:id="rId24"/>
    <p:sldId id="536" r:id="rId25"/>
    <p:sldId id="537" r:id="rId26"/>
    <p:sldId id="535" r:id="rId27"/>
    <p:sldId id="503" r:id="rId28"/>
    <p:sldId id="505" r:id="rId29"/>
    <p:sldId id="521" r:id="rId30"/>
    <p:sldId id="506" r:id="rId31"/>
    <p:sldId id="542" r:id="rId32"/>
    <p:sldId id="522" r:id="rId33"/>
    <p:sldId id="510" r:id="rId34"/>
    <p:sldId id="511" r:id="rId35"/>
    <p:sldId id="513" r:id="rId36"/>
    <p:sldId id="514" r:id="rId37"/>
    <p:sldId id="515" r:id="rId38"/>
    <p:sldId id="544" r:id="rId39"/>
    <p:sldId id="517" r:id="rId40"/>
    <p:sldId id="523" r:id="rId41"/>
    <p:sldId id="524" r:id="rId42"/>
    <p:sldId id="525" r:id="rId43"/>
    <p:sldId id="526" r:id="rId44"/>
    <p:sldId id="52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48"/>
            <p14:sldId id="549"/>
            <p14:sldId id="550"/>
            <p14:sldId id="555"/>
            <p14:sldId id="551"/>
            <p14:sldId id="552"/>
            <p14:sldId id="553"/>
            <p14:sldId id="554"/>
            <p14:sldId id="496"/>
            <p14:sldId id="276"/>
            <p14:sldId id="497"/>
            <p14:sldId id="498"/>
            <p14:sldId id="499"/>
            <p14:sldId id="534"/>
            <p14:sldId id="500"/>
            <p14:sldId id="536"/>
            <p14:sldId id="537"/>
            <p14:sldId id="535"/>
            <p14:sldId id="503"/>
            <p14:sldId id="505"/>
            <p14:sldId id="521"/>
            <p14:sldId id="506"/>
            <p14:sldId id="542"/>
            <p14:sldId id="522"/>
            <p14:sldId id="510"/>
            <p14:sldId id="511"/>
            <p14:sldId id="513"/>
            <p14:sldId id="514"/>
            <p14:sldId id="515"/>
            <p14:sldId id="544"/>
            <p14:sldId id="517"/>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70" autoAdjust="0"/>
    <p:restoredTop sz="93702" autoAdjust="0"/>
  </p:normalViewPr>
  <p:slideViewPr>
    <p:cSldViewPr snapToGrid="0">
      <p:cViewPr varScale="1">
        <p:scale>
          <a:sx n="105" d="100"/>
          <a:sy n="105" d="100"/>
        </p:scale>
        <p:origin x="848"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2.xml"/><Relationship Id="rId47" Type="http://schemas.openxmlformats.org/officeDocument/2006/relationships/notesMaster" Target="notesMasters/notesMaster1.xml"/><Relationship Id="rId48" Type="http://schemas.openxmlformats.org/officeDocument/2006/relationships/presProps" Target="presProps.xml"/><Relationship Id="rId49" Type="http://schemas.openxmlformats.org/officeDocument/2006/relationships/viewProps" Target="viewProps.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50" Type="http://schemas.openxmlformats.org/officeDocument/2006/relationships/theme" Target="theme/theme1.xml"/><Relationship Id="rId51"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PN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0.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1.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2.png"/><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4.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svg"/><Relationship Id="rId5" Type="http://schemas.openxmlformats.org/officeDocument/2006/relationships/image" Target="../media/image18.png"/><Relationship Id="rId1" Type="http://schemas.openxmlformats.org/officeDocument/2006/relationships/slideLayout" Target="../slideLayouts/slideLayout15.xml"/><Relationship Id="rId2"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r>
              <a:rPr lang="ar-EG" sz="2800" b="1" dirty="0">
                <a:solidFill>
                  <a:srgbClr val="2D3956"/>
                </a:solidFill>
                <a:latin typeface="Alexandria"/>
                <a:cs typeface="Tajawal Medium" panose="00000600000000000000" pitchFamily="2" charset="-78"/>
              </a:rPr>
              <a:t>الثامنة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41947" y="5104240"/>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350871"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الاستراتيجيه</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xmlns=""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r>
              <a:rPr lang="ar-EG" sz="2400" b="1" dirty="0">
                <a:solidFill>
                  <a:srgbClr val="2D3956"/>
                </a:solidFill>
                <a:latin typeface="Alexandria"/>
                <a:cs typeface="Tajawal Medium" panose="00000600000000000000" pitchFamily="2" charset="-78"/>
              </a:rPr>
              <a:t>الثامنة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7</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dirty="0"/>
              <a:t>السمعة</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743338"/>
            <a:ext cx="8551467" cy="3374706"/>
          </a:xfrm>
          <a:prstGeom prst="rect">
            <a:avLst/>
          </a:prstGeom>
          <a:noFill/>
        </p:spPr>
        <p:txBody>
          <a:bodyPr wrap="square" rtlCol="0">
            <a:spAutoFit/>
          </a:bodyPr>
          <a:lstStyle/>
          <a:p>
            <a:pPr algn="just" rtl="1">
              <a:lnSpc>
                <a:spcPct val="150000"/>
              </a:lnSpc>
            </a:pPr>
            <a:r>
              <a:rPr lang="ar-JO" sz="1600" dirty="0"/>
              <a:t>تمثل السمعة نقطة ارتكاز أساسية ليس في مسيرة حياة الإنسان فحسب بل وفي مسيرة المنظمات والمؤسسات والشركات.ولكن ما هو المقصود تحديدا بمصطلح "سمعة الشركة" ..؟ وبالتالي ماهو الدور الذي تلعبه السمعة في إبراز أو تدمير قيمة الشركات، أو مساعدة أو عرقلة السعي إلى تحقيق الفرص الإستراتيجية..؟ من اين تأتي السمعة ..؟ وكيف نقيسها ..؟ وكيف يمكننا بناؤها وإدارتها..؟</a:t>
            </a:r>
          </a:p>
          <a:p>
            <a:pPr algn="just" rtl="1">
              <a:lnSpc>
                <a:spcPct val="150000"/>
              </a:lnSpc>
            </a:pPr>
            <a:endParaRPr lang="ar-JO" sz="1600" dirty="0"/>
          </a:p>
          <a:p>
            <a:pPr algn="just" rtl="1">
              <a:lnSpc>
                <a:spcPct val="150000"/>
              </a:lnSpc>
            </a:pPr>
            <a:r>
              <a:rPr lang="ar-QA" sz="1600" b="1" dirty="0"/>
              <a:t>هي استراتيجية اتصالية طويلة المدى لقياس وتقويم سمعة المنظمة وصورتها الذهنية</a:t>
            </a:r>
            <a:endParaRPr lang="ar-JO" sz="1600" b="1" dirty="0"/>
          </a:p>
          <a:p>
            <a:pPr algn="just" rtl="1">
              <a:lnSpc>
                <a:spcPct val="150000"/>
              </a:lnSpc>
            </a:pPr>
            <a:endParaRPr lang="ar-JO" sz="16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 </a:t>
            </a:r>
            <a:r>
              <a:rPr lang="ar-JO" sz="2400" b="1" dirty="0"/>
              <a:t>تعريف </a:t>
            </a:r>
            <a:r>
              <a:rPr lang="ar-QA" sz="2400" b="1" dirty="0"/>
              <a:t>السمعة:</a:t>
            </a:r>
            <a:endParaRPr lang="ar-QA" sz="24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746408"/>
            <a:ext cx="10354577" cy="3416320"/>
          </a:xfrm>
          <a:prstGeom prst="rect">
            <a:avLst/>
          </a:prstGeom>
          <a:noFill/>
        </p:spPr>
        <p:txBody>
          <a:bodyPr wrap="square" rtlCol="0">
            <a:spAutoFit/>
          </a:bodyPr>
          <a:lstStyle/>
          <a:p>
            <a:pPr algn="just" rtl="1">
              <a:lnSpc>
                <a:spcPct val="150000"/>
              </a:lnSpc>
            </a:pPr>
            <a:r>
              <a:rPr lang="ar-QA" sz="1600" dirty="0"/>
              <a:t>من أجل تعزيز المعرفة بمفهوم معين، يجب أولا وقبل كل شيء تحديد المفهوم الذي تحاول المضي قدما فيه. وقد اتجهت الدراسات الأكاديمية إلى العمل بسرعة على مفهوم سمعة الشركة، لتعريفها بطرق عديدة. حيث لا يزال هناك تباين كبير في وجهات النظر ولكن أحد العلماء يقدم تعريفاً جديداً يجمع جميع العناصر الأساسية للسمعة ويعرف </a:t>
            </a:r>
            <a:r>
              <a:rPr lang="ar-QA" sz="1600" b="1" dirty="0"/>
              <a:t>سمعة الشركة بأنها "تقييم جماعي لجاذبية الشركة بالنسبة لمجموعة معينة من أصحاب المصلحة ذوي العلاقة بمجموعة مرجعية من الشركات التي تتنافس معها الشركة للحصول على الموارد</a:t>
            </a:r>
            <a:r>
              <a:rPr lang="ar-QA" sz="1600" dirty="0"/>
              <a:t>". ويحدد هذا التعريف كيف تقوم السمعة بخلق القيمة وتوفر معايير يمكن من خلالها قياسها.</a:t>
            </a:r>
          </a:p>
          <a:p>
            <a:pPr algn="just" rtl="1">
              <a:lnSpc>
                <a:spcPct val="150000"/>
              </a:lnSpc>
            </a:pPr>
            <a:endParaRPr lang="ar-QA" sz="1600" dirty="0"/>
          </a:p>
          <a:p>
            <a:pPr algn="just" rtl="1">
              <a:lnSpc>
                <a:spcPct val="150000"/>
              </a:lnSpc>
            </a:pPr>
            <a:r>
              <a:rPr lang="ar-QA" sz="1600" dirty="0"/>
              <a:t>إن السمعة المؤسسية في عصرنا الحالي تضم إلى الأصول التجارية التي تمتلكها أي شركة، وتضيف قيمة سوقية إلى أسهم الشركة بالإضافة إلى أنها مع الوقت تشكل ميزة تنافسية تجذب المستثمرين وتنمي ولاء العملاء والموظفين على حد سواء.</a:t>
            </a:r>
          </a:p>
          <a:p>
            <a:pPr algn="just" rtl="1">
              <a:lnSpc>
                <a:spcPct val="150000"/>
              </a:lnSpc>
            </a:pPr>
            <a:r>
              <a:rPr lang="ar-QA" sz="1600" dirty="0"/>
              <a:t>وعالميًّا هناك عوامل كثيرة تساهم في ترسيخ السمعة المؤسسية مثل جودة المنتجات والخدمات، ومشاركة الموظفين، والوعي البيئي؛ وهي ركائز أساسية في تشكيل الثقافة والهوية المؤسسية.</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أهمية السمعة المؤسسية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937057"/>
            <a:ext cx="10354577" cy="4200445"/>
          </a:xfrm>
          <a:prstGeom prst="rect">
            <a:avLst/>
          </a:prstGeom>
          <a:noFill/>
        </p:spPr>
        <p:txBody>
          <a:bodyPr wrap="square" rtlCol="0">
            <a:spAutoFit/>
          </a:bodyPr>
          <a:lstStyle/>
          <a:p>
            <a:pPr algn="just" rtl="1">
              <a:lnSpc>
                <a:spcPct val="150000"/>
              </a:lnSpc>
            </a:pPr>
            <a:r>
              <a:rPr lang="ar-JO" sz="1600" dirty="0" smtClean="0"/>
              <a:t>ا</a:t>
            </a:r>
            <a:r>
              <a:rPr lang="ar-QA" sz="1600" dirty="0" smtClean="0"/>
              <a:t>ن الوصول إلى سمعة مؤسسية طيبة لدى المجتمع من أهم عوامل نجاح المؤسسة. </a:t>
            </a:r>
            <a:r>
              <a:rPr lang="ar-QA" sz="1600" dirty="0"/>
              <a:t>كما يتوقف عليها تقدير باقي المؤسسات لها، بما ينعكس على تعاملاتها ومدى الترحيب بها، باعتبارها فردا صالحا في المجتمع يقوم بدور إيجابي، بما ينعكس على الرضا للعاملين فيها وشعورهم بما يمكن أن نطلق عليه الرضا الوظيفي. ويبدأ تكوين سمعة مؤسسية ايجابية من خلال الإجابة على أربعة أسئلة جوهرية، هي:</a:t>
            </a:r>
            <a:endParaRPr lang="ar-JO" sz="1600" dirty="0"/>
          </a:p>
          <a:p>
            <a:pPr algn="just" rtl="1">
              <a:lnSpc>
                <a:spcPct val="150000"/>
              </a:lnSpc>
            </a:pPr>
            <a:r>
              <a:rPr lang="ar-QA" sz="1600" b="1" dirty="0"/>
              <a:t>من نحن؟ وماذا نريد؟ وبماذا نتميز عن غيرنا؟ وما هي الصورة التي نود أن يرانا عليها الآخرون؟</a:t>
            </a:r>
          </a:p>
          <a:p>
            <a:pPr algn="just" rtl="1">
              <a:lnSpc>
                <a:spcPct val="150000"/>
              </a:lnSpc>
            </a:pPr>
            <a:r>
              <a:rPr lang="ar-QA" sz="1600" dirty="0"/>
              <a:t>ويأتي تكوين السمعة الطيبة للمؤسسة من خلال</a:t>
            </a:r>
            <a:endParaRPr lang="ar-JO" sz="1600" dirty="0"/>
          </a:p>
          <a:p>
            <a:pPr marL="285750" indent="-285750" algn="just" rtl="1">
              <a:lnSpc>
                <a:spcPct val="150000"/>
              </a:lnSpc>
              <a:buFont typeface="Arial" panose="020B0604020202020204" pitchFamily="34" charset="0"/>
              <a:buChar char="•"/>
            </a:pPr>
            <a:r>
              <a:rPr lang="ar-QA" sz="1600" dirty="0"/>
              <a:t> رؤية استراتيجية واضحة تترجم إلى خطط مرحلية، ذات أهداف محددة يمكن قياسها،</a:t>
            </a:r>
            <a:endParaRPr lang="ar-JO" sz="1600" dirty="0"/>
          </a:p>
          <a:p>
            <a:pPr marL="285750" indent="-285750" algn="just" rtl="1">
              <a:lnSpc>
                <a:spcPct val="150000"/>
              </a:lnSpc>
              <a:buFont typeface="Arial" panose="020B0604020202020204" pitchFamily="34" charset="0"/>
              <a:buChar char="•"/>
            </a:pPr>
            <a:r>
              <a:rPr lang="ar-QA" sz="1600" dirty="0"/>
              <a:t>استيعاب جميع العاملين بها، بعيدا عن العشوائية أو الجهود الفردية أو الموسمية أو ردات الأفعال نتيجة لأزمة هنا أو هناك.</a:t>
            </a:r>
            <a:endParaRPr lang="ar-JO" sz="1600" dirty="0"/>
          </a:p>
          <a:p>
            <a:pPr marL="285750" indent="-285750" algn="just" rtl="1">
              <a:lnSpc>
                <a:spcPct val="150000"/>
              </a:lnSpc>
              <a:buFont typeface="Arial" panose="020B0604020202020204" pitchFamily="34" charset="0"/>
              <a:buChar char="•"/>
            </a:pPr>
            <a:r>
              <a:rPr lang="ar-QA" sz="1600" dirty="0"/>
              <a:t>تتم عبر عمل جاد ومستمر على أرض الواقع، والسعي الى الارتقاء بمستوى الخدمات والمنتجات يشعر به المتعاملون مع المؤسسة.</a:t>
            </a:r>
          </a:p>
        </p:txBody>
      </p:sp>
    </p:spTree>
    <p:extLst>
      <p:ext uri="{BB962C8B-B14F-4D97-AF65-F5344CB8AC3E}">
        <p14:creationId xmlns:p14="http://schemas.microsoft.com/office/powerpoint/2010/main" val="2197590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00110"/>
          </a:xfrm>
          <a:prstGeom prst="rect">
            <a:avLst/>
          </a:prstGeom>
          <a:noFill/>
        </p:spPr>
        <p:txBody>
          <a:bodyPr wrap="square" rtlCol="0">
            <a:spAutoFit/>
          </a:bodyPr>
          <a:lstStyle/>
          <a:p>
            <a:pPr algn="ctr" rtl="1"/>
            <a:r>
              <a:rPr lang="ar-QA" sz="2000" b="1" dirty="0"/>
              <a:t>العلاقة بين السمعة 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937057"/>
            <a:ext cx="10354577" cy="4246612"/>
          </a:xfrm>
          <a:prstGeom prst="rect">
            <a:avLst/>
          </a:prstGeom>
          <a:noFill/>
        </p:spPr>
        <p:txBody>
          <a:bodyPr wrap="square" rtlCol="0">
            <a:spAutoFit/>
          </a:bodyPr>
          <a:lstStyle/>
          <a:p>
            <a:pPr algn="just" rtl="1">
              <a:lnSpc>
                <a:spcPct val="150000"/>
              </a:lnSpc>
            </a:pPr>
            <a:r>
              <a:rPr lang="ar-JO" sz="1600" dirty="0"/>
              <a:t>منذ الانطلاق يجب أن تدرك المؤسسة أن </a:t>
            </a:r>
            <a:r>
              <a:rPr lang="ar-JO" sz="1600" b="1" dirty="0"/>
              <a:t>سمعتها المؤسسية ترتبط ارتباطاً وثيقاً بمعايير التميز المؤسسي </a:t>
            </a:r>
            <a:r>
              <a:rPr lang="ar-JO" sz="1600" dirty="0"/>
              <a:t>المبنية على أهداف إستراتيجية واثقة تنبثق منها منهجيات وعمليات مؤسسية واضحة وقابلة للتقييم ولهذا يجب أن تحرص على إصدار البيانات والتقارير التي تسلط الضوء على أدائها على المستويين الداخلي والخارجي، وفي مقدمتها تقرير رضا العملاء وتقرير التنمية المستدامة السنوي.</a:t>
            </a:r>
          </a:p>
          <a:p>
            <a:pPr algn="just" rtl="1">
              <a:lnSpc>
                <a:spcPct val="150000"/>
              </a:lnSpc>
            </a:pPr>
            <a:endParaRPr lang="ar-JO" sz="1600" dirty="0"/>
          </a:p>
          <a:p>
            <a:pPr algn="just" rtl="1">
              <a:lnSpc>
                <a:spcPct val="150000"/>
              </a:lnSpc>
            </a:pPr>
            <a:r>
              <a:rPr lang="ar-JO" sz="1600" dirty="0"/>
              <a:t>هل من الممكن أن تحظى المؤسسة بسمعة إيجابية لدى الجمهور على الرغم من رداءة جودة خدماتها أو منتجاتها؟ وهل العكس صحيح. بمعنى، هل من الممكن أن تحظى المؤسسة على سمعة سلبية لدى الجمهور على الرغم من جودة خدماتها أو منتجاتها؟</a:t>
            </a:r>
          </a:p>
          <a:p>
            <a:pPr algn="just" rtl="1">
              <a:lnSpc>
                <a:spcPct val="150000"/>
              </a:lnSpc>
            </a:pPr>
            <a:endParaRPr lang="ar-JO" sz="1600" dirty="0"/>
          </a:p>
          <a:p>
            <a:pPr algn="just" rtl="1">
              <a:lnSpc>
                <a:spcPct val="150000"/>
              </a:lnSpc>
            </a:pPr>
            <a:r>
              <a:rPr lang="ar-JO" sz="1600" b="1" u="sng" dirty="0"/>
              <a:t>المثال</a:t>
            </a:r>
            <a:r>
              <a:rPr lang="ar-JO" sz="1600" dirty="0"/>
              <a:t> هل من الممكن أن تحظى السيارات الألمانية بهذا الصيت الرائج لدى الجميع إذا لم تثبت منتجاتها جدارة فائقة وجودة تصنيع متميزة ومستوى خدمات فائق الجودة؟ </a:t>
            </a:r>
            <a:endParaRPr lang="ar-QA" sz="1600" dirty="0"/>
          </a:p>
        </p:txBody>
      </p:sp>
    </p:spTree>
    <p:extLst>
      <p:ext uri="{BB962C8B-B14F-4D97-AF65-F5344CB8AC3E}">
        <p14:creationId xmlns:p14="http://schemas.microsoft.com/office/powerpoint/2010/main" val="2893114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00110"/>
          </a:xfrm>
          <a:prstGeom prst="rect">
            <a:avLst/>
          </a:prstGeom>
          <a:noFill/>
        </p:spPr>
        <p:txBody>
          <a:bodyPr wrap="square" rtlCol="0">
            <a:spAutoFit/>
          </a:bodyPr>
          <a:lstStyle/>
          <a:p>
            <a:pPr algn="ctr" rtl="1"/>
            <a:r>
              <a:rPr lang="ar-QA" sz="2000" b="1" dirty="0"/>
              <a:t>العلاقة بين السمعة 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2249220"/>
            <a:ext cx="10354577" cy="2677656"/>
          </a:xfrm>
          <a:prstGeom prst="rect">
            <a:avLst/>
          </a:prstGeom>
          <a:noFill/>
        </p:spPr>
        <p:txBody>
          <a:bodyPr wrap="square" rtlCol="0">
            <a:spAutoFit/>
          </a:bodyPr>
          <a:lstStyle/>
          <a:p>
            <a:pPr algn="just" rtl="1">
              <a:lnSpc>
                <a:spcPct val="150000"/>
              </a:lnSpc>
            </a:pPr>
            <a:r>
              <a:rPr lang="ar-JO" sz="1600" dirty="0"/>
              <a:t>يوجد هناك ارتباط وثيق بين السمعة المؤسسية والتميز، فكل خدمة مرتبطة بانطباع أو بصورة ذهنية لدى أفراد المجتمع وتتكون هذه الانطباعات من خلال تجارب شخصية أو قصص تجارب أفراد آخرين، وقد تكون توقعات ذهنية مرتبطة بعناصر أخرى.</a:t>
            </a:r>
          </a:p>
          <a:p>
            <a:pPr algn="just" rtl="1">
              <a:lnSpc>
                <a:spcPct val="150000"/>
              </a:lnSpc>
            </a:pPr>
            <a:endParaRPr lang="ar-JO" sz="1600" dirty="0"/>
          </a:p>
          <a:p>
            <a:pPr algn="just" rtl="1">
              <a:lnSpc>
                <a:spcPct val="150000"/>
              </a:lnSpc>
            </a:pPr>
            <a:r>
              <a:rPr lang="ar-JO" sz="1600" b="1" u="sng" dirty="0"/>
              <a:t>المثال، </a:t>
            </a:r>
            <a:r>
              <a:rPr lang="ar-JO" sz="1600" dirty="0"/>
              <a:t>سيارة فيراري مرتبطة لدى الجمهور بجودة ودقة التصنيع، وسرعة، وجمال، ورفاهية. وقد تم بناء هذه السمعة الإيجابية من خلال تميز شركة فيراري في تقديم منتج متميز من جميع النواحي وحافظت على هذا المستوى المتميز في الأداء على مر السنين. وبناء عليه، ارتبط الانطباع والصورة الذهنية لسيارات فيراري بسمعة إيجابية لدى الجمهور وفي المقابل،</a:t>
            </a:r>
            <a:r>
              <a:rPr lang="ar-JO" sz="1600" b="1" dirty="0"/>
              <a:t> يتأثر أداء المؤسسة بالسمعة المؤسسية السائدة لدى الجمهور وتلعب السمعة المؤسسية دوراً محورياً في نجاح أو فشل المؤسسة</a:t>
            </a:r>
          </a:p>
        </p:txBody>
      </p:sp>
    </p:spTree>
    <p:extLst>
      <p:ext uri="{BB962C8B-B14F-4D97-AF65-F5344CB8AC3E}">
        <p14:creationId xmlns:p14="http://schemas.microsoft.com/office/powerpoint/2010/main" val="897661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JO" sz="2400" b="1" dirty="0"/>
              <a:t>اداره السمعه </a:t>
            </a:r>
            <a:r>
              <a:rPr lang="ar-QA" sz="2400" b="1" dirty="0"/>
              <a:t>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601" y="2290603"/>
            <a:ext cx="5896798" cy="3094197"/>
          </a:xfrm>
          <a:prstGeom prst="rect">
            <a:avLst/>
          </a:prstGeom>
        </p:spPr>
      </p:pic>
    </p:spTree>
    <p:extLst>
      <p:ext uri="{BB962C8B-B14F-4D97-AF65-F5344CB8AC3E}">
        <p14:creationId xmlns:p14="http://schemas.microsoft.com/office/powerpoint/2010/main" val="423535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إدارة سمعة الشركة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798443"/>
            <a:ext cx="10354577" cy="3416320"/>
          </a:xfrm>
          <a:prstGeom prst="rect">
            <a:avLst/>
          </a:prstGeom>
          <a:noFill/>
        </p:spPr>
        <p:txBody>
          <a:bodyPr wrap="square" rtlCol="0">
            <a:spAutoFit/>
          </a:bodyPr>
          <a:lstStyle/>
          <a:p>
            <a:pPr algn="just" rtl="1">
              <a:lnSpc>
                <a:spcPct val="150000"/>
              </a:lnSpc>
            </a:pPr>
            <a:r>
              <a:rPr lang="ar-JO" sz="1600" dirty="0"/>
              <a:t>ان إدارة السمعة تمثل تحدياً؛ </a:t>
            </a:r>
            <a:r>
              <a:rPr lang="ar-JO" sz="1600" u="sng" dirty="0"/>
              <a:t>لأن الشركات لا تملك سمعتها بشكل مباشر أو تسيطر عليها</a:t>
            </a:r>
            <a:r>
              <a:rPr lang="ar-JO" sz="1600" dirty="0"/>
              <a:t>. أصحاب المصلحة هم من يفعلون ذلك. وعلى هذا النحو، فإن إدارة سمعة الشركة هي عملية مستمرة تبدأ منذ تأسيسها، وهي وظيفة مكونة من موارد السمعة لدى المؤسسين، الإجراءات الإستراتيجية التي تتخذها الشركات والأداء الذي تنشئه، والطرق التي تتبعها في بناء شبكاتها وإدارتها.</a:t>
            </a:r>
          </a:p>
          <a:p>
            <a:pPr algn="just" rtl="1">
              <a:lnSpc>
                <a:spcPct val="150000"/>
              </a:lnSpc>
            </a:pPr>
            <a:endParaRPr lang="ar-JO" sz="1600" dirty="0"/>
          </a:p>
          <a:p>
            <a:pPr algn="just" rtl="1">
              <a:lnSpc>
                <a:spcPct val="150000"/>
              </a:lnSpc>
            </a:pPr>
            <a:r>
              <a:rPr lang="ar-JO" sz="1600" dirty="0"/>
              <a:t>إن الإجراءات التي تتخذها الشركات، والمعلومات التي تقدمها لأصحاب المصلحة لها تأثير هام على سمعتها، وبنفس القدر من الأهمية لإدارة السمعة هو كيفية إيصال هذه المعلومات. عندما يقيم أصحاب المصلحة شركة جديدة أو قديمة، فإن تقييمهم لا يقتصر فقط على الطريقة التي تصرفت بها الشركة، ولكن أيضا الطريقة التي توصل بها هذه التصرفات أو الإجراءات.</a:t>
            </a:r>
          </a:p>
          <a:p>
            <a:pPr algn="just" rtl="1">
              <a:lnSpc>
                <a:spcPct val="150000"/>
              </a:lnSpc>
            </a:pPr>
            <a:endParaRPr lang="ar-JO" sz="1600" dirty="0"/>
          </a:p>
          <a:p>
            <a:pPr algn="ctr" rtl="1">
              <a:lnSpc>
                <a:spcPct val="150000"/>
              </a:lnSpc>
            </a:pPr>
            <a:r>
              <a:rPr lang="ar-JO" sz="1600" b="1" u="sng" dirty="0"/>
              <a:t>أي إن العملية التي يتم من خلالها الكشف عن معلومات عن شركة ما، تؤثر على كيفية النظر إلى تلك المعلومات، وبالتالي التأثير على سمعة الشركة.</a:t>
            </a:r>
          </a:p>
        </p:txBody>
      </p:sp>
    </p:spTree>
    <p:extLst>
      <p:ext uri="{BB962C8B-B14F-4D97-AF65-F5344CB8AC3E}">
        <p14:creationId xmlns:p14="http://schemas.microsoft.com/office/powerpoint/2010/main" val="966171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بيئة العمل </a:t>
            </a:r>
            <a:r>
              <a:rPr lang="ar-JO" sz="2400" b="1" dirty="0"/>
              <a:t>و</a:t>
            </a:r>
            <a:r>
              <a:rPr lang="ar-QA" sz="2400" b="1" dirty="0"/>
              <a:t>المساهمة في </a:t>
            </a:r>
            <a:r>
              <a:rPr lang="ar-QA" sz="2400" b="1" dirty="0" smtClean="0"/>
              <a:t>السمعة</a:t>
            </a:r>
            <a:endParaRPr lang="ar-QA" sz="24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99481"/>
            <a:ext cx="10354577" cy="3877280"/>
          </a:xfrm>
          <a:prstGeom prst="rect">
            <a:avLst/>
          </a:prstGeom>
          <a:noFill/>
        </p:spPr>
        <p:txBody>
          <a:bodyPr wrap="square" rtlCol="0">
            <a:spAutoFit/>
          </a:bodyPr>
          <a:lstStyle/>
          <a:p>
            <a:pPr algn="just" rtl="1">
              <a:lnSpc>
                <a:spcPct val="150000"/>
              </a:lnSpc>
            </a:pPr>
            <a:r>
              <a:rPr lang="ar-JO" sz="1600" dirty="0"/>
              <a:t>مكان العمل هو جانب مهم من جوانب بناء السمعة. المنظمات المعروفة بوجود بيئة عمل كبيرة لا تواجه مشكلة في جذب الناس؛ حيث إن الناس عادة ما يساعدون على إنتاج منتجات وخدمات عالية الجودة. إذا تمت معاملة الناس باحترام ومكافأتهم بالشكل المناسب على جهودهم، سيكون لديهم نظرة إيجابية للمنظمة، والتي تؤثر على طريقة عملهم وحديثهم عن صاحب العمل في المجتمع.</a:t>
            </a:r>
          </a:p>
          <a:p>
            <a:pPr algn="just" rtl="1">
              <a:lnSpc>
                <a:spcPct val="150000"/>
              </a:lnSpc>
            </a:pPr>
            <a:endParaRPr lang="ar-JO" sz="1600" dirty="0"/>
          </a:p>
          <a:p>
            <a:pPr algn="just" rtl="1">
              <a:lnSpc>
                <a:spcPct val="150000"/>
              </a:lnSpc>
            </a:pPr>
            <a:r>
              <a:rPr lang="ar-JO" sz="1600" dirty="0"/>
              <a:t>إذا كان لديك قيادة سليمة، ومنتجات ذات جودة عالية وناس جيدون، فإن النتائج المالية الجيدة عادة سوف تتبع ذلك. ومن الواضح أن النتائج المالية القوية هي مؤشر مهم لنجاح العمل، مما يعزز صورة الشركة لدى الجمهور.</a:t>
            </a:r>
          </a:p>
          <a:p>
            <a:pPr algn="just" rtl="1">
              <a:lnSpc>
                <a:spcPct val="150000"/>
              </a:lnSpc>
            </a:pPr>
            <a:r>
              <a:rPr lang="ar-JO" sz="1600" dirty="0"/>
              <a:t>إن التعامل بنزاهة مع الموردين، أي دفع ثمن عادل لبائع التسليم، ودفع الفواتير في الوقت المحدد، هي أيضا عوامل مهمة تساهم في سمعة الشركة.</a:t>
            </a:r>
          </a:p>
          <a:p>
            <a:pPr algn="just" rtl="1">
              <a:lnSpc>
                <a:spcPct val="150000"/>
              </a:lnSpc>
            </a:pPr>
            <a:r>
              <a:rPr lang="ar-JO" sz="1600" dirty="0"/>
              <a:t>النتائج المالية على حساب سلسلة التوريد التجارية يمكن أن تخلق نوعا آخر من السمعة</a:t>
            </a:r>
          </a:p>
        </p:txBody>
      </p:sp>
    </p:spTree>
    <p:extLst>
      <p:ext uri="{BB962C8B-B14F-4D97-AF65-F5344CB8AC3E}">
        <p14:creationId xmlns:p14="http://schemas.microsoft.com/office/powerpoint/2010/main" val="24579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99481"/>
            <a:ext cx="10354577" cy="3785011"/>
          </a:xfrm>
          <a:prstGeom prst="rect">
            <a:avLst/>
          </a:prstGeom>
          <a:noFill/>
        </p:spPr>
        <p:txBody>
          <a:bodyPr wrap="square" rtlCol="0">
            <a:spAutoFit/>
          </a:bodyPr>
          <a:lstStyle/>
          <a:p>
            <a:pPr algn="just" rtl="1">
              <a:lnSpc>
                <a:spcPct val="150000"/>
              </a:lnSpc>
            </a:pPr>
            <a:r>
              <a:rPr lang="ar-JO" sz="1600" dirty="0"/>
              <a:t>استراتيجية إدارة السمعة هي عملية إدارة السرد عبر الإنترنت لشخص أو شركة أو علامة تجارية. إنه جزء من مراقبة الآراء والمحادثات ، والتعامل مع تهديدات السمعة ، واغتنام الفرص بشكل استباقي لتحسين صورة العلامة التجارية.</a:t>
            </a:r>
          </a:p>
          <a:p>
            <a:pPr algn="just" rtl="1">
              <a:lnSpc>
                <a:spcPct val="150000"/>
              </a:lnSpc>
            </a:pPr>
            <a:endParaRPr lang="ar-JO" sz="1600" dirty="0"/>
          </a:p>
          <a:p>
            <a:pPr algn="just" rtl="1">
              <a:lnSpc>
                <a:spcPct val="150000"/>
              </a:lnSpc>
            </a:pPr>
            <a:r>
              <a:rPr lang="ar-JO" sz="1600" dirty="0"/>
              <a:t>تستلزم إدارة السمعة أكثر من مجرد الرد على التعليقات على مواقع الويب ومنصات التواصل الاجتماعي. من الضروري أن تفهم كيف يرى الناس علامتك التجارية وأن تخطط للجهود المستقبلية لتغيير هذا التصور.</a:t>
            </a:r>
          </a:p>
          <a:p>
            <a:pPr algn="just" rtl="1">
              <a:lnSpc>
                <a:spcPct val="150000"/>
              </a:lnSpc>
            </a:pPr>
            <a:endParaRPr lang="ar-JO" sz="1600" dirty="0"/>
          </a:p>
          <a:p>
            <a:pPr algn="just" rtl="1">
              <a:lnSpc>
                <a:spcPct val="150000"/>
              </a:lnSpc>
            </a:pPr>
            <a:r>
              <a:rPr lang="ar-JO" sz="1600" dirty="0"/>
              <a:t>على الرغم من تقديم تفاصيل الاستراتيجية أدناه ، إلا أنها تدور أساسًا حول الفكرتين التاليتين:</a:t>
            </a:r>
          </a:p>
          <a:p>
            <a:pPr algn="just" rtl="1">
              <a:lnSpc>
                <a:spcPct val="150000"/>
              </a:lnSpc>
            </a:pPr>
            <a:endParaRPr lang="ar-JO" sz="1600" dirty="0"/>
          </a:p>
          <a:p>
            <a:pPr marL="285750" indent="-285750" algn="just" rtl="1">
              <a:lnSpc>
                <a:spcPct val="150000"/>
              </a:lnSpc>
              <a:buFont typeface="Arial" panose="020B0604020202020204" pitchFamily="34" charset="0"/>
              <a:buChar char="•"/>
            </a:pPr>
            <a:r>
              <a:rPr lang="ar-JO" sz="1600" b="1" dirty="0"/>
              <a:t>المراقبة: </a:t>
            </a:r>
            <a:r>
              <a:rPr lang="ar-JO" sz="1600" dirty="0"/>
              <a:t>راقب السوق لمعرفة ما يقوله المستهلكون وقادة الرأي والشركات المنافسة حول علامتك التجارية.</a:t>
            </a:r>
          </a:p>
          <a:p>
            <a:pPr marL="285750" indent="-285750" algn="just" rtl="1">
              <a:lnSpc>
                <a:spcPct val="150000"/>
              </a:lnSpc>
              <a:buFont typeface="Arial" panose="020B0604020202020204" pitchFamily="34" charset="0"/>
              <a:buChar char="•"/>
            </a:pPr>
            <a:r>
              <a:rPr lang="ar-JO" sz="1600" b="1" dirty="0"/>
              <a:t>الاستجابة: </a:t>
            </a:r>
            <a:r>
              <a:rPr lang="ar-JO" sz="1600" dirty="0"/>
              <a:t>رد فعل من خلال القيام بشيء لتغيير تصورات الناس عنك وعن علامتك التجارية.</a:t>
            </a:r>
          </a:p>
        </p:txBody>
      </p:sp>
    </p:spTree>
    <p:extLst>
      <p:ext uri="{BB962C8B-B14F-4D97-AF65-F5344CB8AC3E}">
        <p14:creationId xmlns:p14="http://schemas.microsoft.com/office/powerpoint/2010/main" val="1988809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أهمية استراتيجية إدارة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27374"/>
            <a:ext cx="10354577"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t>تتأثر قرارات الشراء بسمعة العلامة التجارية:</a:t>
            </a:r>
          </a:p>
          <a:p>
            <a:pPr algn="just" rtl="1">
              <a:lnSpc>
                <a:spcPct val="150000"/>
              </a:lnSpc>
            </a:pPr>
            <a:r>
              <a:rPr lang="ar-QA" sz="1600" dirty="0"/>
              <a:t>المراجعات عنصر حاسم في قرارات الشراء. إن خط إنتاجك وخدمة العملاء غير عادية. قد تخيف بعض الملاحظات غير المواتية عملائك ، مما يدفعهم إلى التفكير في بديل محسن لبضائعك.</a:t>
            </a:r>
            <a:endParaRPr lang="ar-JO" sz="1600" dirty="0"/>
          </a:p>
          <a:p>
            <a:pPr marL="285750" indent="-285750" algn="just" rtl="1">
              <a:lnSpc>
                <a:spcPct val="150000"/>
              </a:lnSpc>
              <a:buFont typeface="Arial" panose="020B0604020202020204" pitchFamily="34" charset="0"/>
              <a:buChar char="•"/>
            </a:pPr>
            <a:r>
              <a:rPr lang="ar-QA" sz="1600" b="1" dirty="0"/>
              <a:t>يتوقف الناس عن الإيمان بالعلامة التجارية</a:t>
            </a:r>
            <a:r>
              <a:rPr lang="ar-JO" sz="1600" b="1" dirty="0"/>
              <a:t>:</a:t>
            </a:r>
          </a:p>
          <a:p>
            <a:pPr algn="just" rtl="1">
              <a:lnSpc>
                <a:spcPct val="150000"/>
              </a:lnSpc>
            </a:pPr>
            <a:r>
              <a:rPr lang="ar-QA" sz="1600" dirty="0"/>
              <a:t>تجعل التقييمات والملاحظات السلبية للعلامة التجارية الناس يعيدون النظر في ولائهم. يفقدون الثقة ويبحثون عن المزيد من الأسباب للذهاب. يدعي العملاء أن المراجعات الإيجابية تزيد من ثقتهم في العلامة التجارية. هذا سبب آخر لتحويل انتباهك إلى استراتيجية إدارة السمعة</a:t>
            </a:r>
            <a:endParaRPr lang="ar-JO" sz="1600" dirty="0"/>
          </a:p>
          <a:p>
            <a:pPr marL="285750" indent="-285750" algn="just" rtl="1">
              <a:lnSpc>
                <a:spcPct val="150000"/>
              </a:lnSpc>
              <a:buFont typeface="Arial" panose="020B0604020202020204" pitchFamily="34" charset="0"/>
              <a:buChar char="•"/>
            </a:pPr>
            <a:r>
              <a:rPr lang="ar-QA" sz="1600" b="1" dirty="0"/>
              <a:t>يمكنك الحصول على عملاء من المنافسين التجاريين</a:t>
            </a:r>
          </a:p>
          <a:p>
            <a:pPr algn="just" rtl="1">
              <a:lnSpc>
                <a:spcPct val="150000"/>
              </a:lnSpc>
            </a:pPr>
            <a:r>
              <a:rPr lang="ar-QA" sz="1600" dirty="0"/>
              <a:t>يمكن أن يساعدك جعل علامتك التجارية تبرز بشكل إيجابي في الفوز على منافسيك</a:t>
            </a:r>
            <a:r>
              <a:rPr lang="ar-JO" sz="1600" dirty="0"/>
              <a:t> </a:t>
            </a:r>
            <a:r>
              <a:rPr lang="ar-QA" sz="1600" dirty="0"/>
              <a:t>ولكن لا يمكنك القيام بذلك إلا إذا كنت تعرف سمعة علامتك التجارية على الإنترنت وسمعة منافسيك. يمكن للمستهلك السعيد مراجعة خدمة العملاء الخاصة بك ، مما قد يشجع الآخرين على الشراء منك</a:t>
            </a:r>
          </a:p>
        </p:txBody>
      </p:sp>
    </p:spTree>
    <p:extLst>
      <p:ext uri="{BB962C8B-B14F-4D97-AF65-F5344CB8AC3E}">
        <p14:creationId xmlns:p14="http://schemas.microsoft.com/office/powerpoint/2010/main" val="439651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35668"/>
            <a:ext cx="10377889" cy="3744038"/>
          </a:xfrm>
          <a:prstGeom prst="rect">
            <a:avLst/>
          </a:prstGeom>
          <a:noFill/>
        </p:spPr>
        <p:txBody>
          <a:bodyPr wrap="square" rtlCol="0">
            <a:spAutoFit/>
          </a:bodyPr>
          <a:lstStyle/>
          <a:p>
            <a:pPr algn="r" rtl="1">
              <a:lnSpc>
                <a:spcPct val="150000"/>
              </a:lnSpc>
            </a:pPr>
            <a:r>
              <a:rPr lang="ar-QA" sz="1600" b="1" dirty="0"/>
              <a:t> إستراتيجية تكامل الجماهير : </a:t>
            </a:r>
            <a:r>
              <a:rPr lang="en-US" sz="1600" b="1" dirty="0"/>
              <a:t>Stakeholder Integration</a:t>
            </a:r>
          </a:p>
          <a:p>
            <a:pPr algn="just" rtl="1">
              <a:lnSpc>
                <a:spcPct val="150000"/>
              </a:lnSpc>
            </a:pPr>
            <a:r>
              <a:rPr lang="ar-QA" sz="1600" dirty="0"/>
              <a:t>وتعتمد هذه الإستراتيجية على أن المنظمة تقوم بمجموعة من الأنشطة التي تعمل من خلالها على بناء وتدعيم علاقتها مع العديد من المجموعات المتنوعة من الجماهير سواء على مستوي الجمهور الداخلي أو الخارجي، ومن خلال هذه العلاقات تسعى المنظمة لمعرفة اهتمامات تلك الجماهير والاستفادة من هذه المعلومات في صنع القرار. وتضم هذه الإستراتيجية إستراتيجية فرعية وهي:</a:t>
            </a:r>
            <a:endParaRPr lang="en-US" sz="1600" dirty="0"/>
          </a:p>
          <a:p>
            <a:pPr algn="r">
              <a:lnSpc>
                <a:spcPct val="150000"/>
              </a:lnSpc>
            </a:pPr>
            <a:endParaRPr lang="en-US" sz="1600" b="0" i="0" dirty="0">
              <a:solidFill>
                <a:srgbClr val="181818"/>
              </a:solidFill>
              <a:effectLst/>
              <a:latin typeface="cairo"/>
            </a:endParaRPr>
          </a:p>
          <a:p>
            <a:pPr algn="r" rtl="1">
              <a:lnSpc>
                <a:spcPct val="150000"/>
              </a:lnSpc>
            </a:pPr>
            <a:r>
              <a:rPr lang="ar-QA" sz="1600" b="1" dirty="0"/>
              <a:t> الإستراتيجية التعاونية </a:t>
            </a:r>
            <a:r>
              <a:rPr lang="en-US" sz="1600" b="1" dirty="0"/>
              <a:t>Co-optation strategy</a:t>
            </a:r>
            <a:br>
              <a:rPr lang="en-US" sz="1600" b="1" dirty="0"/>
            </a:br>
            <a:r>
              <a:rPr lang="ar-QA" sz="1600" dirty="0"/>
              <a:t>ويقصد بهذه الإستراتيجية تعيين ممثلين عن الجماهير الأساسية في مجلس إدارة المنظمة ليشاركوا في عملية صنع القرار ويقومون بحماية مصالح هذه الفئات الجماهيرية وبذلك تتجنب المنظمة تهديداتهم وهذا أوضح الأنشطة لإستراتيجية تكامل الجماهير حيت يتيح للجماهير بشكل مباشر في عملية صنع القرار بالمنظمة.</a:t>
            </a:r>
            <a:endParaRPr lang="ar-QA" sz="1600" b="0" i="0" dirty="0">
              <a:solidFill>
                <a:srgbClr val="181818"/>
              </a:solidFill>
              <a:effectLst/>
              <a:latin typeface="cairo"/>
            </a:endParaRPr>
          </a:p>
        </p:txBody>
      </p:sp>
      <p:sp>
        <p:nvSpPr>
          <p:cNvPr id="11" name="TextBox 10"/>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04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812113"/>
            <a:ext cx="10324928" cy="3785652"/>
          </a:xfrm>
          <a:prstGeom prst="rect">
            <a:avLst/>
          </a:prstGeom>
          <a:noFill/>
        </p:spPr>
        <p:txBody>
          <a:bodyPr wrap="square" rtlCol="0">
            <a:spAutoFit/>
          </a:bodyPr>
          <a:lstStyle/>
          <a:p>
            <a:pPr algn="r" rtl="1">
              <a:lnSpc>
                <a:spcPct val="150000"/>
              </a:lnSpc>
            </a:pPr>
            <a:r>
              <a:rPr lang="ar-QA" sz="1600" b="1" dirty="0"/>
              <a:t>إستراتيجية بناء العلاقات </a:t>
            </a:r>
            <a:r>
              <a:rPr lang="en-US" sz="1600" b="1" dirty="0"/>
              <a:t>Relationship Building</a:t>
            </a:r>
            <a:endParaRPr lang="en-US" sz="1600" dirty="0"/>
          </a:p>
          <a:p>
            <a:pPr algn="r">
              <a:lnSpc>
                <a:spcPct val="150000"/>
              </a:lnSpc>
            </a:pPr>
            <a:r>
              <a:rPr lang="ar-QA" sz="1600" dirty="0"/>
              <a:t>تحرص المنظمات عادة على بناء علاقات قوية ومستمرة مع جمهورها الداخلي والخارجي وذلك في إطار بناء وإدارة سمعة هذه المنظمات. وتتضمن هذه الإستراتيجية برامج خدمة المجتمع من خلال تقديم خدمات مباشرة للمجتمع المحلي الذي يدركه الأفراد. ويشعرون بعائده المباشر عليهم وبالتلي تبني المنظمة سمعة طيبة. </a:t>
            </a:r>
            <a:endParaRPr lang="en-US" sz="1600" dirty="0"/>
          </a:p>
          <a:p>
            <a:pPr algn="r">
              <a:lnSpc>
                <a:spcPct val="150000"/>
              </a:lnSpc>
            </a:pPr>
            <a:endParaRPr lang="en-US" sz="1600" dirty="0"/>
          </a:p>
          <a:p>
            <a:pPr algn="r" rtl="1">
              <a:lnSpc>
                <a:spcPct val="150000"/>
              </a:lnSpc>
            </a:pPr>
            <a:r>
              <a:rPr lang="ar-QA" sz="1600" b="1" dirty="0"/>
              <a:t>إستراتيجية المكانة </a:t>
            </a:r>
            <a:r>
              <a:rPr lang="en-US" sz="1600" b="1" dirty="0"/>
              <a:t>Positioning Strategy</a:t>
            </a:r>
          </a:p>
          <a:p>
            <a:pPr algn="r" rtl="1">
              <a:lnSpc>
                <a:spcPct val="150000"/>
              </a:lnSpc>
            </a:pPr>
            <a:r>
              <a:rPr lang="ar-QA" sz="1600" dirty="0"/>
              <a:t>ترتبط إستراتيجية المكانة بعناصر السمعة التي يمكن أن تميز منظمة عن أخرى وتخلق لها مكانة مميزة عن غيرها، فالمنظمات تستخدم إستراتيجية</a:t>
            </a:r>
            <a:r>
              <a:rPr lang="en-US" sz="1600" dirty="0"/>
              <a:t>  </a:t>
            </a:r>
            <a:r>
              <a:rPr lang="ar-QA" sz="1600" dirty="0"/>
              <a:t>المكانة في إطار بناء سمعتها عبر تزويد الجماهير ببيانات ومعلومات عن رؤيتها المميزة ومهمتها لتحقيق مكانة مثلى في الأسواق من خلال التأكيد على السمات المرغوبة لدى المستهلكين. والمنظمات وفقاً لهذه الإستراتيجية تحدد لكياناتها مكانة ضد المنظمات المتنافسة. وتهدف هذه </a:t>
            </a:r>
            <a:r>
              <a:rPr lang="ar-QA" sz="1600" dirty="0" smtClean="0"/>
              <a:t>الإستراتيجية </a:t>
            </a:r>
            <a:r>
              <a:rPr lang="ar-QA" sz="1600" dirty="0"/>
              <a:t>للتأكيد على شخصية المنظمة من خلال رؤيتها ومهمتها. </a:t>
            </a:r>
          </a:p>
        </p:txBody>
      </p:sp>
      <p:sp>
        <p:nvSpPr>
          <p:cNvPr id="9" name="TextBox 8"/>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82700" y="2324790"/>
            <a:ext cx="9849779" cy="2862322"/>
          </a:xfrm>
          <a:prstGeom prst="rect">
            <a:avLst/>
          </a:prstGeom>
          <a:noFill/>
        </p:spPr>
        <p:txBody>
          <a:bodyPr wrap="square" rtlCol="0">
            <a:spAutoFit/>
          </a:bodyPr>
          <a:lstStyle/>
          <a:p>
            <a:pPr algn="r" rtl="1"/>
            <a:r>
              <a:rPr lang="ar-QA" b="1" dirty="0"/>
              <a:t>إستراتيجية إصلاح العلاقات </a:t>
            </a:r>
            <a:r>
              <a:rPr lang="en-US" b="1" dirty="0"/>
              <a:t>Repairing Relationships Strategy </a:t>
            </a:r>
          </a:p>
          <a:p>
            <a:pPr algn="r" rtl="1"/>
            <a:endParaRPr lang="en-US" b="1" dirty="0"/>
          </a:p>
          <a:p>
            <a:pPr algn="just" rtl="1"/>
            <a:r>
              <a:rPr lang="ar-QA" dirty="0"/>
              <a:t>تستخدم المنظمات هذه الإستراتجية عندما يشكو العملاء من وجود المنتجات أو الخدمات بما يؤثر على سمعتها وثقة العملاء بها، فتعمل المنظمة على إصلاح العلاقات بينها وبين عملائها وفق استراتيجيات مختلفة لإصلاح العلاقات وتختلف هذه الاستراتيجيات في تأثيرها وفي مدى ملائمتها للمواقف المختلفة، وتشمل هذه الإستراتيجية عدة استراتجيات فرعية ومنها:</a:t>
            </a:r>
          </a:p>
          <a:p>
            <a:r>
              <a:rPr lang="ar-QA" dirty="0"/>
              <a:t/>
            </a:r>
            <a:br>
              <a:rPr lang="ar-QA" dirty="0"/>
            </a:br>
            <a:endParaRPr lang="en-US" b="1" dirty="0"/>
          </a:p>
          <a:p>
            <a:r>
              <a:rPr lang="en-US" dirty="0"/>
              <a:t/>
            </a:r>
            <a:br>
              <a:rPr lang="en-US" dirty="0"/>
            </a:br>
            <a:endParaRPr lang="ar-JO" b="1" dirty="0">
              <a:latin typeface="Alexandria"/>
            </a:endParaRPr>
          </a:p>
        </p:txBody>
      </p:sp>
      <p:sp>
        <p:nvSpPr>
          <p:cNvPr id="11" name="TextBox 10"/>
          <p:cNvSpPr txBox="1"/>
          <p:nvPr/>
        </p:nvSpPr>
        <p:spPr>
          <a:xfrm>
            <a:off x="2591902" y="1030915"/>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2267" y="983864"/>
            <a:ext cx="7197840" cy="461665"/>
          </a:xfrm>
          <a:prstGeom prst="rect">
            <a:avLst/>
          </a:prstGeom>
          <a:noFill/>
        </p:spPr>
        <p:txBody>
          <a:bodyPr wrap="square" rtlCol="0">
            <a:spAutoFit/>
          </a:bodyPr>
          <a:lstStyle/>
          <a:p>
            <a:pPr algn="ctr" rtl="1"/>
            <a:r>
              <a:rPr lang="ar-QA" sz="2400" b="1" dirty="0"/>
              <a:t>إستراتيجي</a:t>
            </a:r>
            <a:r>
              <a:rPr lang="ar-JO" sz="2400" b="1" dirty="0"/>
              <a:t>ات الفرعيه</a:t>
            </a:r>
            <a:r>
              <a:rPr lang="ar-QA" sz="2400" b="1" dirty="0"/>
              <a:t> </a:t>
            </a:r>
            <a:r>
              <a:rPr lang="ar-JO" sz="2400" b="1" dirty="0"/>
              <a:t>ل</a:t>
            </a:r>
            <a:r>
              <a:rPr lang="ar-QA" sz="2400" b="1" dirty="0"/>
              <a:t>إصلاح العلاقات</a:t>
            </a:r>
            <a:endParaRPr lang="en-US"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416592" y="1601182"/>
            <a:ext cx="10809190" cy="4113370"/>
          </a:xfrm>
          <a:prstGeom prst="rect">
            <a:avLst/>
          </a:prstGeom>
          <a:noFill/>
        </p:spPr>
        <p:txBody>
          <a:bodyPr wrap="square" rtlCol="0">
            <a:spAutoFit/>
          </a:bodyPr>
          <a:lstStyle/>
          <a:p>
            <a:pPr algn="r" rtl="1">
              <a:lnSpc>
                <a:spcPct val="150000"/>
              </a:lnSpc>
            </a:pPr>
            <a:r>
              <a:rPr lang="ar-QA" sz="1600" b="1" dirty="0"/>
              <a:t>1- إستراتيجية الإنكار </a:t>
            </a:r>
            <a:r>
              <a:rPr lang="en-US" sz="1600" b="1" dirty="0"/>
              <a:t>Denial Strategy</a:t>
            </a:r>
          </a:p>
          <a:p>
            <a:pPr algn="r" rtl="1">
              <a:lnSpc>
                <a:spcPct val="150000"/>
              </a:lnSpc>
            </a:pPr>
            <a:r>
              <a:rPr lang="ar-QA" sz="1600" dirty="0"/>
              <a:t>وفي هذه الإستراتيجية تنكر المنظمة الأزمة إنكارا تاماً، وتقوم بتحويل الشكوى إلى قسم</a:t>
            </a:r>
            <a:r>
              <a:rPr lang="en-US" sz="1600" dirty="0"/>
              <a:t> </a:t>
            </a:r>
            <a:r>
              <a:rPr lang="en-US" sz="1600" dirty="0" err="1"/>
              <a:t>hov</a:t>
            </a:r>
            <a:r>
              <a:rPr lang="en-US" sz="1600" dirty="0"/>
              <a:t> </a:t>
            </a:r>
          </a:p>
          <a:p>
            <a:pPr algn="r" rtl="1">
              <a:lnSpc>
                <a:spcPct val="150000"/>
              </a:lnSpc>
            </a:pPr>
            <a:r>
              <a:rPr lang="en-US" sz="1600" dirty="0"/>
              <a:t> </a:t>
            </a:r>
            <a:r>
              <a:rPr lang="ar-QA" sz="1600" b="1" dirty="0"/>
              <a:t>2 - إستراتيجية تجنب المسئولية </a:t>
            </a:r>
            <a:r>
              <a:rPr lang="en-US" sz="1600" b="1" dirty="0"/>
              <a:t>Avoiding Strategy</a:t>
            </a:r>
            <a:endParaRPr lang="en-US" sz="1600" dirty="0"/>
          </a:p>
          <a:p>
            <a:pPr algn="r" rtl="1">
              <a:lnSpc>
                <a:spcPct val="150000"/>
              </a:lnSpc>
            </a:pPr>
            <a:r>
              <a:rPr lang="ar-QA" sz="1600" dirty="0"/>
              <a:t>ووفقاً لهذه الإستراتيجية لا تنكر المنظمة الهجوم أو الاستياء الموجه لها ولكنها تشرح</a:t>
            </a:r>
            <a:r>
              <a:rPr lang="en-US" sz="1600" dirty="0"/>
              <a:t> </a:t>
            </a:r>
            <a:r>
              <a:rPr lang="ar-QA" sz="1600" dirty="0"/>
              <a:t>لعملائها أن الخطأ الذي حدث ليس خطأ المنظمة.</a:t>
            </a:r>
          </a:p>
          <a:p>
            <a:pPr algn="r" rtl="1">
              <a:lnSpc>
                <a:spcPct val="150000"/>
              </a:lnSpc>
            </a:pPr>
            <a:r>
              <a:rPr lang="ar-JO" sz="1600" b="1" dirty="0"/>
              <a:t>3- </a:t>
            </a:r>
            <a:r>
              <a:rPr lang="ar-QA" sz="1600" b="1" dirty="0"/>
              <a:t>إستراتيجية تقليل الهجوم </a:t>
            </a:r>
            <a:r>
              <a:rPr lang="en-US" sz="1600" b="1" dirty="0"/>
              <a:t>Minimization of The Offense</a:t>
            </a:r>
            <a:endParaRPr lang="ar-JO" sz="1600" b="1" dirty="0"/>
          </a:p>
          <a:p>
            <a:pPr algn="r" rtl="1">
              <a:lnSpc>
                <a:spcPct val="150000"/>
              </a:lnSpc>
            </a:pPr>
            <a:r>
              <a:rPr lang="ar-QA" sz="1600" dirty="0"/>
              <a:t>وتهدف هذه الإستراتيجية للتخفيف من وطأ الاتهامات الموجهة إلى المنظمة. </a:t>
            </a:r>
            <a:endParaRPr lang="ar-JO" sz="1600" dirty="0"/>
          </a:p>
          <a:p>
            <a:pPr algn="r" rtl="1">
              <a:lnSpc>
                <a:spcPct val="150000"/>
              </a:lnSpc>
            </a:pPr>
            <a:r>
              <a:rPr lang="ar-JO" sz="1600" b="1" dirty="0"/>
              <a:t>4- إستراتيجية الشعور بالخزي </a:t>
            </a:r>
            <a:r>
              <a:rPr lang="en-US" sz="1600" b="1" dirty="0"/>
              <a:t>Mortification Strategy</a:t>
            </a:r>
          </a:p>
          <a:p>
            <a:pPr algn="r" rtl="1">
              <a:lnSpc>
                <a:spcPct val="150000"/>
              </a:lnSpc>
            </a:pPr>
            <a:r>
              <a:rPr lang="ar-QA" sz="1600" dirty="0"/>
              <a:t>وفي هذه الإستراتيجية تشعر المنظمة بالخزي ،وبالخطأ وتطلب من عملائها السماح</a:t>
            </a:r>
            <a:r>
              <a:rPr lang="ar-JO" sz="1600" dirty="0"/>
              <a:t> و الصفح</a:t>
            </a:r>
          </a:p>
          <a:p>
            <a:pPr algn="r" rtl="1">
              <a:lnSpc>
                <a:spcPct val="150000"/>
              </a:lnSpc>
            </a:pPr>
            <a:r>
              <a:rPr lang="ar-JO" sz="1600" b="1" dirty="0"/>
              <a:t>5- </a:t>
            </a:r>
            <a:r>
              <a:rPr lang="ar-QA" sz="1600" b="1" dirty="0"/>
              <a:t>إستراتيجية التصحيح </a:t>
            </a:r>
            <a:r>
              <a:rPr lang="en-US" sz="1600" b="1" dirty="0"/>
              <a:t>Correction Strategy</a:t>
            </a:r>
            <a:endParaRPr lang="ar-JO" sz="1600" b="1" dirty="0"/>
          </a:p>
          <a:p>
            <a:pPr algn="r" rtl="1">
              <a:lnSpc>
                <a:spcPct val="150000"/>
              </a:lnSpc>
            </a:pPr>
            <a:r>
              <a:rPr lang="ar-QA" sz="1600" dirty="0"/>
              <a:t>وتستخدم هذه الإستراتيجية لتصحيح أفعال المنظمة وقت الأزمة والتي من شأنها دعم مدركات العملاء عن المنظمة.</a:t>
            </a:r>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784947"/>
          </a:xfrm>
          <a:prstGeom prst="rect">
            <a:avLst/>
          </a:prstGeom>
          <a:noFill/>
        </p:spPr>
        <p:txBody>
          <a:bodyPr wrap="square" rtlCol="0">
            <a:spAutoFit/>
          </a:bodyPr>
          <a:lstStyle/>
          <a:p>
            <a:pPr algn="r" rtl="1">
              <a:lnSpc>
                <a:spcPct val="150000"/>
              </a:lnSpc>
            </a:pPr>
            <a:r>
              <a:rPr lang="ar-QA" b="1" dirty="0"/>
              <a:t>إستراتيجية الاستجابة والدفاع </a:t>
            </a:r>
            <a:r>
              <a:rPr lang="en-US" b="1" dirty="0"/>
              <a:t>Respond and Defend Strategy</a:t>
            </a:r>
            <a:endParaRPr lang="en-US" dirty="0"/>
          </a:p>
          <a:p>
            <a:pPr algn="r" rtl="1">
              <a:lnSpc>
                <a:spcPct val="150000"/>
              </a:lnSpc>
            </a:pPr>
            <a:endParaRPr lang="ar-JO" dirty="0"/>
          </a:p>
          <a:p>
            <a:pPr algn="r" rtl="1">
              <a:lnSpc>
                <a:spcPct val="150000"/>
              </a:lnSpc>
            </a:pPr>
            <a:endParaRPr lang="ar-JO" dirty="0"/>
          </a:p>
          <a:p>
            <a:pPr algn="r" rtl="1">
              <a:lnSpc>
                <a:spcPct val="150000"/>
              </a:lnSpc>
            </a:pPr>
            <a:r>
              <a:rPr lang="ar-QA" dirty="0"/>
              <a:t>وتعتمد هذه الإستراتيجية على إعداد دفاع عن موقف معين تتعرض له المنظمة يشتمل على معلومات حقيقية حيث يقوم المتحدث الرسمي للمنظمة بتقديمها وفقاً لأكثر الطرق الاتصالية ملائمة وتعترف فيها المنظمة بالخطأ وتعلن تبريرهـا لـه واعتذارها عنه ويطلق البعض على هذه الإستراتيجية التبرير والاعتذار</a:t>
            </a:r>
          </a:p>
          <a:p>
            <a:pPr>
              <a:lnSpc>
                <a:spcPct val="150000"/>
              </a:lnSpc>
            </a:pPr>
            <a:r>
              <a:rPr lang="ar-QA" sz="1600" dirty="0"/>
              <a:t/>
            </a: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4159537"/>
          </a:xfrm>
          <a:prstGeom prst="rect">
            <a:avLst/>
          </a:prstGeom>
          <a:noFill/>
        </p:spPr>
        <p:txBody>
          <a:bodyPr wrap="square" rtlCol="0">
            <a:spAutoFit/>
          </a:bodyPr>
          <a:lstStyle/>
          <a:p>
            <a:pPr algn="r" rtl="1">
              <a:lnSpc>
                <a:spcPct val="150000"/>
              </a:lnSpc>
            </a:pPr>
            <a:r>
              <a:rPr lang="ar-QA" b="1" dirty="0"/>
              <a:t>إستراتيجية الهجوم المضاد </a:t>
            </a:r>
            <a:r>
              <a:rPr lang="en-US" b="1" dirty="0"/>
              <a:t>Counter Attacks Strategy</a:t>
            </a:r>
            <a:endParaRPr lang="ar-JO" b="1" dirty="0"/>
          </a:p>
          <a:p>
            <a:pPr algn="r" rtl="1">
              <a:lnSpc>
                <a:spcPct val="150000"/>
              </a:lnSpc>
            </a:pPr>
            <a:r>
              <a:rPr lang="ar-QA" sz="1600" dirty="0"/>
              <a:t>وفي هذه الإستراتيجية تتصرف المنظمة إعلاميا بشكل هجومي، وقد تلجأ للقضاء في حال تعرضها للنقد والتشهير من قبل وسائل الإعلام دون الاستناد إلى حقائق أو أدلة</a:t>
            </a:r>
            <a:r>
              <a:rPr lang="ar-JO" sz="1600" dirty="0"/>
              <a:t> </a:t>
            </a:r>
            <a:r>
              <a:rPr lang="ar-QA" sz="1600" dirty="0"/>
              <a:t>واقعية.</a:t>
            </a:r>
            <a:endParaRPr lang="en-US" sz="1600" dirty="0"/>
          </a:p>
          <a:p>
            <a:pPr algn="r" rtl="1">
              <a:lnSpc>
                <a:spcPct val="150000"/>
              </a:lnSpc>
            </a:pPr>
            <a:r>
              <a:rPr lang="ar-QA" sz="1600" b="1" dirty="0"/>
              <a:t>إستراتيجية الأفعال الصحيحة </a:t>
            </a:r>
            <a:r>
              <a:rPr lang="en-US" sz="1600" b="1" dirty="0"/>
              <a:t>Corrective Actions Strategy</a:t>
            </a:r>
            <a:endParaRPr lang="ar-JO" sz="1600" b="1" dirty="0"/>
          </a:p>
          <a:p>
            <a:pPr algn="r" rtl="1">
              <a:lnSpc>
                <a:spcPct val="150000"/>
              </a:lnSpc>
            </a:pPr>
            <a:r>
              <a:rPr lang="ar-QA" sz="1600" dirty="0"/>
              <a:t>وتقوم هذه الإستراتيجية على الاعتراف بالمشكلة والتأكيد على العمل لمنع تكرارها، وذكر الخطوات اللازمة لإصلاح الأضرار الناجمة عن القضية وذكر سياسة المنظمة المستقبلية، ويتسم الخطاب الإعلامي هنا بالصدق والصراحة. وتتضمن هذه الإستراتيجية عدداً من الاستراتيجيات الفرعية . وهي كالأتي:</a:t>
            </a:r>
            <a:endParaRPr lang="ar-JO" sz="1600" dirty="0"/>
          </a:p>
          <a:p>
            <a:pPr algn="r" rtl="1">
              <a:lnSpc>
                <a:spcPct val="150000"/>
              </a:lnSpc>
            </a:pPr>
            <a:r>
              <a:rPr lang="ar-QA" sz="1600" b="1" dirty="0"/>
              <a:t>إستراتيجية المحاورة الإدارية </a:t>
            </a:r>
            <a:r>
              <a:rPr lang="en-US" sz="1600" b="1" dirty="0"/>
              <a:t>Administrative Orbiting Strategy</a:t>
            </a:r>
            <a:endParaRPr lang="en-US" sz="1600" dirty="0"/>
          </a:p>
          <a:p>
            <a:pPr algn="r">
              <a:lnSpc>
                <a:spcPct val="150000"/>
              </a:lnSpc>
            </a:pPr>
            <a:r>
              <a:rPr lang="ar-QA" sz="1600" dirty="0"/>
              <a:t>وتعمل هذه الإستراتيجية على إضاعة الوقت، وغالباً ما يتم ذلك عن طريق إعلام</a:t>
            </a:r>
            <a:r>
              <a:rPr lang="ar-JO" sz="1600" dirty="0"/>
              <a:t> </a:t>
            </a:r>
            <a:r>
              <a:rPr lang="ar-QA" sz="1600" dirty="0"/>
              <a:t>الجمهور أن المشكلة يتم التعامل معها للتوصل لحل مناسب لها</a:t>
            </a:r>
          </a:p>
          <a:p>
            <a:pPr>
              <a:lnSpc>
                <a:spcPct val="150000"/>
              </a:lnSpc>
            </a:pPr>
            <a:endParaRPr lang="en-US" sz="1600" dirty="0"/>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64492"/>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4968" y="869173"/>
            <a:ext cx="4791830" cy="400110"/>
          </a:xfrm>
          <a:prstGeom prst="rect">
            <a:avLst/>
          </a:prstGeom>
          <a:noFill/>
        </p:spPr>
        <p:txBody>
          <a:bodyPr wrap="square" rtlCol="0">
            <a:spAutoFit/>
          </a:bodyPr>
          <a:lstStyle/>
          <a:p>
            <a:pPr algn="ctr"/>
            <a:r>
              <a:rPr lang="ar-QA" sz="2000" b="1" dirty="0"/>
              <a:t>تكتيكات إدارة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75080"/>
            <a:ext cx="9960558" cy="3416320"/>
          </a:xfrm>
          <a:prstGeom prst="rect">
            <a:avLst/>
          </a:prstGeom>
          <a:noFill/>
        </p:spPr>
        <p:txBody>
          <a:bodyPr wrap="square" rtlCol="0">
            <a:spAutoFit/>
          </a:bodyPr>
          <a:lstStyle/>
          <a:p>
            <a:pPr algn="just" rtl="1">
              <a:lnSpc>
                <a:spcPct val="150000"/>
              </a:lnSpc>
            </a:pPr>
            <a:r>
              <a:rPr lang="ar-JO" sz="1600" dirty="0"/>
              <a:t>وتعرف السمعة الالكترونية بأنها عملية يتم فيها ممارسة البحث المستمر، وتحليل المعلومات حول السمعة الشخصية أو المهنية أو التجارية أو الصناعية الموجودة كمحتوي الكتروني في جميع وسائل الإعلام على شبكة الانترنت، حيث تعتبر عملية إدارة السمعة الالكترونية فرصة ثمينة للشركات فهي تسمح لها بالسيطرة على صورتها الموجودة على شبكة الانترنت، والتي من الممكن أن تتضرر عندما تنتشر حولها الشائعات أو المعلومات المغلوطة التي تحطم صورتها في أذهان الناس.</a:t>
            </a:r>
          </a:p>
          <a:p>
            <a:pPr algn="just" rtl="1">
              <a:lnSpc>
                <a:spcPct val="150000"/>
              </a:lnSpc>
            </a:pPr>
            <a:endParaRPr lang="ar-JO" sz="1600" dirty="0"/>
          </a:p>
          <a:p>
            <a:pPr algn="just" rtl="1">
              <a:lnSpc>
                <a:spcPct val="150000"/>
              </a:lnSpc>
            </a:pPr>
            <a:r>
              <a:rPr lang="ar-QA" sz="1600" b="1" dirty="0"/>
              <a:t>أهمية إدارة السمعة الالكترونية للمؤسسات والشركات</a:t>
            </a:r>
            <a:endParaRPr lang="ar-JO" sz="1600" b="1" dirty="0"/>
          </a:p>
          <a:p>
            <a:pPr algn="just" rtl="1">
              <a:lnSpc>
                <a:spcPct val="150000"/>
              </a:lnSpc>
            </a:pPr>
            <a:r>
              <a:rPr lang="ar-QA" sz="1600" dirty="0"/>
              <a:t>إن إدارة السمعة من أهم النظم المتبعة في الدول الأجنبية في معظم الشركات والمؤسسات، ولا يزال العالم العربي في الوقت الحالي بحاجة للمعرفة عن إدارة السمعة الالكترونية، إن أصحاب الأعمال التجارية من الضروري أن يكونوا على وعي تام ومدركين</a:t>
            </a:r>
            <a:r>
              <a:rPr lang="ar-JO" sz="1600" dirty="0"/>
              <a:t> تماماً لصورتهم في الأذهان من خلال ما نشر في الفضاء الالكتروني على شبكة الانترنت</a:t>
            </a:r>
            <a:r>
              <a:rPr lang="ar-JO" sz="1600" dirty="0" smtClean="0"/>
              <a:t>.</a:t>
            </a:r>
            <a:endParaRPr lang="ar-JO" sz="1600"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400110"/>
          </a:xfrm>
          <a:prstGeom prst="rect">
            <a:avLst/>
          </a:prstGeom>
          <a:noFill/>
        </p:spPr>
        <p:txBody>
          <a:bodyPr wrap="square" rtlCol="0">
            <a:spAutoFit/>
          </a:bodyPr>
          <a:lstStyle/>
          <a:p>
            <a:pPr algn="ctr" rtl="1"/>
            <a:r>
              <a:rPr lang="ar-QA" sz="2000" b="1" dirty="0"/>
              <a:t> إدارة السمعة الالكترونية للمؤسسات والشركات</a:t>
            </a:r>
            <a:endParaRPr lang="ar-QA" sz="20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790832" y="1806509"/>
            <a:ext cx="10383136" cy="4016484"/>
          </a:xfrm>
          <a:prstGeom prst="rect">
            <a:avLst/>
          </a:prstGeom>
          <a:noFill/>
        </p:spPr>
        <p:txBody>
          <a:bodyPr wrap="square" rtlCol="0">
            <a:spAutoFit/>
          </a:bodyPr>
          <a:lstStyle/>
          <a:p>
            <a:pPr algn="just" rtl="1">
              <a:lnSpc>
                <a:spcPct val="150000"/>
              </a:lnSpc>
            </a:pPr>
            <a:r>
              <a:rPr lang="ar-QA" sz="2000" dirty="0"/>
              <a:t> </a:t>
            </a:r>
            <a:r>
              <a:rPr lang="ar-QA" dirty="0"/>
              <a:t>فالصورة الذهنية للشركة أو المؤسسة أياً كان حجمها تؤثر على الشركة بصورة واضحة فالسمعة الالكترونية الجيدة تعطي انطباعا جيداً للمؤسسة وتعمل على زيادة مبيعاتها واستثمارات الشركة ورفع مكانتها الإعلامية</a:t>
            </a:r>
            <a:r>
              <a:rPr lang="ar-JO" dirty="0"/>
              <a:t>. </a:t>
            </a:r>
            <a:r>
              <a:rPr lang="ar-QA" dirty="0"/>
              <a:t>على عكس الصورة السلبية على الانترنت لا تؤثر فقط على المبيعات والاستثمارات، بل تمتد إلى جوانب عديدة أخرى".</a:t>
            </a:r>
            <a:endParaRPr lang="ar-JO" dirty="0"/>
          </a:p>
          <a:p>
            <a:pPr algn="just" rtl="1">
              <a:lnSpc>
                <a:spcPct val="150000"/>
              </a:lnSpc>
            </a:pPr>
            <a:endParaRPr lang="ar-JO" sz="2000" dirty="0"/>
          </a:p>
          <a:p>
            <a:pPr algn="just" rtl="1">
              <a:lnSpc>
                <a:spcPct val="150000"/>
              </a:lnSpc>
            </a:pPr>
            <a:r>
              <a:rPr lang="ar-QA" b="1" dirty="0"/>
              <a:t>كيف تخطط المؤسسة لإدارة السمعة الالكترونية</a:t>
            </a:r>
            <a:endParaRPr lang="ar-JO" b="1" dirty="0"/>
          </a:p>
          <a:p>
            <a:pPr algn="just" rtl="1">
              <a:lnSpc>
                <a:spcPct val="150000"/>
              </a:lnSpc>
            </a:pPr>
            <a:r>
              <a:rPr lang="ar-QA" dirty="0"/>
              <a:t>علي المؤسسة أن تخطط جيداً قبل البدء في عملية إدارة السمعة الالكترونية وذلك بإجراء دراسة شاملة </a:t>
            </a:r>
            <a:r>
              <a:rPr lang="ar-QA" dirty="0" smtClean="0"/>
              <a:t>لأعمالها </a:t>
            </a:r>
            <a:r>
              <a:rPr lang="ar-QA" dirty="0"/>
              <a:t>ومنتجاتها والخدمات التي </a:t>
            </a:r>
            <a:r>
              <a:rPr lang="ar-QA" dirty="0" smtClean="0"/>
              <a:t>تقدمها </a:t>
            </a:r>
            <a:r>
              <a:rPr lang="ar-QA" dirty="0"/>
              <a:t>وكافة الموارد البشرية والمادية التي </a:t>
            </a:r>
            <a:r>
              <a:rPr lang="ar-QA" dirty="0" smtClean="0"/>
              <a:t>تملكها </a:t>
            </a:r>
            <a:r>
              <a:rPr lang="ar-QA" dirty="0"/>
              <a:t>وتحدد ما هي الآليات التي تحتاج ايها للنجاح في هذه </a:t>
            </a:r>
            <a:r>
              <a:rPr lang="ar-JO" dirty="0"/>
              <a:t>العملية</a:t>
            </a:r>
            <a:endParaRPr lang="ar-QA" b="1" dirty="0"/>
          </a:p>
          <a:p>
            <a:pPr algn="just" rtl="1">
              <a:lnSpc>
                <a:spcPct val="150000"/>
              </a:lnSpc>
            </a:pPr>
            <a:endParaRPr lang="ar-JO" sz="2000" dirty="0"/>
          </a:p>
          <a:p>
            <a:pPr algn="just" rtl="1">
              <a:lnSpc>
                <a:spcPct val="150000"/>
              </a:lnSpc>
            </a:pPr>
            <a:endParaRPr lang="ar-QA" sz="20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862915" cy="1323439"/>
          </a:xfrm>
          <a:prstGeom prst="rect">
            <a:avLst/>
          </a:prstGeom>
          <a:noFill/>
        </p:spPr>
        <p:txBody>
          <a:bodyPr wrap="square" rtlCol="0">
            <a:spAutoFit/>
          </a:bodyPr>
          <a:lstStyle/>
          <a:p>
            <a:pPr algn="ctr" rtl="1"/>
            <a:r>
              <a:rPr lang="ar-QA" sz="2000" b="1" dirty="0"/>
              <a:t>كيف تخطط المؤسسة لإدارة السمعة الالكترونية</a:t>
            </a:r>
          </a:p>
          <a:p>
            <a:r>
              <a:rPr lang="ar-QA" sz="2000" dirty="0"/>
              <a:t/>
            </a:r>
            <a:br>
              <a:rPr lang="ar-QA" sz="2000" dirty="0"/>
            </a:br>
            <a:endParaRPr lang="en-US" sz="20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187445" y="1586782"/>
            <a:ext cx="9987693" cy="4610749"/>
          </a:xfrm>
          <a:prstGeom prst="rect">
            <a:avLst/>
          </a:prstGeom>
          <a:noFill/>
        </p:spPr>
        <p:txBody>
          <a:bodyPr wrap="square" rtlCol="0">
            <a:spAutoFit/>
          </a:bodyPr>
          <a:lstStyle/>
          <a:p>
            <a:pPr algn="r" rtl="1">
              <a:lnSpc>
                <a:spcPct val="150000"/>
              </a:lnSpc>
            </a:pPr>
            <a:r>
              <a:rPr lang="ar-QA" sz="1600" dirty="0"/>
              <a:t>ويذكر مستشار التسويق عبر الانترنت الكاتب "أندري "بيل" مؤلف كتاب رصد إدارة السمعة عبر الانترنت تحت عنوان: التكتيكات التي قد تنقذ سمعتك الالكترونية</a:t>
            </a:r>
            <a:r>
              <a:rPr lang="ar-JO" sz="1600" dirty="0"/>
              <a:t> </a:t>
            </a:r>
            <a:r>
              <a:rPr lang="ar-QA" sz="1600" dirty="0"/>
              <a:t>ومنها:-</a:t>
            </a:r>
            <a:endParaRPr lang="ar-JO" sz="1600" dirty="0"/>
          </a:p>
          <a:p>
            <a:pPr algn="r" rtl="1">
              <a:lnSpc>
                <a:spcPct val="150000"/>
              </a:lnSpc>
            </a:pPr>
            <a:r>
              <a:rPr lang="ar-JO" sz="1600" dirty="0"/>
              <a:t> </a:t>
            </a:r>
          </a:p>
          <a:p>
            <a:pPr marL="342900" indent="-342900" algn="r" rtl="1">
              <a:lnSpc>
                <a:spcPct val="150000"/>
              </a:lnSpc>
              <a:buFont typeface="Arial" panose="020B0604020202020204" pitchFamily="34" charset="0"/>
              <a:buChar char="•"/>
            </a:pPr>
            <a:r>
              <a:rPr lang="ar-QA" sz="1600" dirty="0"/>
              <a:t>تعرف على المخاطر التي تهددك</a:t>
            </a:r>
          </a:p>
          <a:p>
            <a:pPr marL="342900" indent="-342900" algn="r" rtl="1">
              <a:lnSpc>
                <a:spcPct val="150000"/>
              </a:lnSpc>
              <a:buFont typeface="Arial" panose="020B0604020202020204" pitchFamily="34" charset="0"/>
              <a:buChar char="•"/>
            </a:pPr>
            <a:r>
              <a:rPr lang="ar-QA" sz="1600" dirty="0"/>
              <a:t>هل تعرف نفسك.</a:t>
            </a:r>
          </a:p>
          <a:p>
            <a:pPr marL="342900" indent="-342900" algn="r" rtl="1">
              <a:lnSpc>
                <a:spcPct val="150000"/>
              </a:lnSpc>
              <a:buFont typeface="Arial" panose="020B0604020202020204" pitchFamily="34" charset="0"/>
              <a:buChar char="•"/>
            </a:pPr>
            <a:r>
              <a:rPr lang="ar-QA" sz="1600" dirty="0"/>
              <a:t>ما هي نقاط ضعفك.</a:t>
            </a:r>
          </a:p>
          <a:p>
            <a:pPr marL="342900" indent="-342900" algn="r" rtl="1">
              <a:lnSpc>
                <a:spcPct val="150000"/>
              </a:lnSpc>
              <a:buFont typeface="Arial" panose="020B0604020202020204" pitchFamily="34" charset="0"/>
              <a:buChar char="•"/>
            </a:pPr>
            <a:r>
              <a:rPr lang="ar-QA" sz="1600" dirty="0"/>
              <a:t>هل تعرف عيوب منتجاتك.</a:t>
            </a:r>
          </a:p>
          <a:p>
            <a:pPr marL="342900" indent="-342900" algn="r" rtl="1">
              <a:lnSpc>
                <a:spcPct val="150000"/>
              </a:lnSpc>
              <a:buFont typeface="Arial" panose="020B0604020202020204" pitchFamily="34" charset="0"/>
              <a:buChar char="•"/>
            </a:pPr>
            <a:r>
              <a:rPr lang="ar-QA" sz="1600" dirty="0"/>
              <a:t>ما هي . خدماتك التي تحتاج للتحسين والتطوير ؟</a:t>
            </a:r>
          </a:p>
          <a:p>
            <a:pPr marL="342900" indent="-342900" algn="r" rtl="1">
              <a:lnSpc>
                <a:spcPct val="150000"/>
              </a:lnSpc>
              <a:buFont typeface="Arial" panose="020B0604020202020204" pitchFamily="34" charset="0"/>
              <a:buChar char="•"/>
            </a:pPr>
            <a:r>
              <a:rPr lang="ar-QA" sz="1600" dirty="0"/>
              <a:t>من هم أعضاء فريقك الذين عليك التخلص منهم ؟</a:t>
            </a:r>
          </a:p>
          <a:p>
            <a:pPr marL="342900" indent="-342900" algn="r" rtl="1">
              <a:lnSpc>
                <a:spcPct val="150000"/>
              </a:lnSpc>
              <a:buFont typeface="Arial" panose="020B0604020202020204" pitchFamily="34" charset="0"/>
              <a:buChar char="•"/>
            </a:pPr>
            <a:r>
              <a:rPr lang="ar-QA" sz="1600" dirty="0"/>
              <a:t>ما مدة قوة العلاقة بين العاملين لديك ؟</a:t>
            </a:r>
          </a:p>
          <a:p>
            <a:pPr marL="342900" indent="-342900" algn="r" rtl="1">
              <a:lnSpc>
                <a:spcPct val="150000"/>
              </a:lnSpc>
              <a:buFont typeface="Arial" panose="020B0604020202020204" pitchFamily="34" charset="0"/>
              <a:buChar char="•"/>
            </a:pPr>
            <a:r>
              <a:rPr lang="ar-QA" sz="1600" dirty="0"/>
              <a:t>وما مدي حرصهم على الشركة ؟</a:t>
            </a:r>
            <a:r>
              <a:rPr lang="ar-QA" dirty="0"/>
              <a:t/>
            </a:r>
            <a:br>
              <a:rPr lang="ar-QA"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5759" y="3832018"/>
            <a:ext cx="2409825" cy="1895475"/>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707886"/>
          </a:xfrm>
          <a:prstGeom prst="rect">
            <a:avLst/>
          </a:prstGeom>
          <a:noFill/>
        </p:spPr>
        <p:txBody>
          <a:bodyPr wrap="square" rtlCol="0">
            <a:spAutoFit/>
          </a:bodyPr>
          <a:lstStyle/>
          <a:p>
            <a:pPr algn="ctr" rtl="1"/>
            <a:r>
              <a:rPr lang="ar-QA" sz="2000" b="1" dirty="0"/>
              <a:t>كيف تخطط المؤسسة لإدارة السمعة الالكترونية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343649" y="1871177"/>
            <a:ext cx="9864768" cy="3739485"/>
          </a:xfrm>
          <a:prstGeom prst="rect">
            <a:avLst/>
          </a:prstGeom>
          <a:noFill/>
        </p:spPr>
        <p:txBody>
          <a:bodyPr wrap="square" rtlCol="0">
            <a:spAutoFit/>
          </a:bodyPr>
          <a:lstStyle/>
          <a:p>
            <a:pPr algn="just" rtl="1"/>
            <a:endParaRPr lang="ar-JO" sz="2400" dirty="0"/>
          </a:p>
          <a:p>
            <a:pPr algn="just" rtl="1">
              <a:lnSpc>
                <a:spcPct val="150000"/>
              </a:lnSpc>
            </a:pPr>
            <a:r>
              <a:rPr lang="ar-QA" dirty="0"/>
              <a:t>إن الكثير من الشركات تهتم بمعرفة المخاطر الخارجية التي تهددها وتنسي أو تغفل عن المخاطر الداخلية التي قد تكون أشد خطورة، وأكثر تأثيراً عليها، لذلك عليك أن</a:t>
            </a:r>
            <a:r>
              <a:rPr lang="ar-JO" dirty="0"/>
              <a:t> </a:t>
            </a:r>
            <a:r>
              <a:rPr lang="ar-QA" dirty="0"/>
              <a:t>تعرفها جيداً.</a:t>
            </a:r>
          </a:p>
          <a:p>
            <a:pPr algn="just" rtl="1">
              <a:lnSpc>
                <a:spcPct val="150000"/>
              </a:lnSpc>
            </a:pPr>
            <a:endParaRPr lang="ar-JO" dirty="0"/>
          </a:p>
          <a:p>
            <a:pPr algn="just" rtl="1">
              <a:lnSpc>
                <a:spcPct val="150000"/>
              </a:lnSpc>
            </a:pPr>
            <a:r>
              <a:rPr lang="ar-QA" dirty="0"/>
              <a:t>تفترض المؤسسة أو الشركة أنها مكشوفة الكترونياً لذا يجب أن تفترض أن كل محادثة هاتفية قد يتم نشرها على أحد المدونات الالكترونية أو الشبكات الاجتماعية أو المواقع الاخبارية، وذلك بغض النظر عن السياسات التي اتبعتها الشركة أو المؤسسة لمنع التسرب أو التحذيرات التي وجهتها للصحافة بعدم النشر، لذا</a:t>
            </a:r>
            <a:r>
              <a:rPr lang="ar-JO" dirty="0"/>
              <a:t> </a:t>
            </a:r>
            <a:r>
              <a:rPr lang="ar-QA" dirty="0"/>
              <a:t>من الأفضل إتباع مبدأ الشفافية بحيث تكون المعلومة التي ذكرتها المؤسسة للآخرين خلف الأبواب المغلقة تتفق مع تلك التي يعرفها الموظفين والعملاء والمستثمرين.</a:t>
            </a:r>
          </a:p>
          <a:p>
            <a:pPr algn="just"/>
            <a:endParaRPr lang="ar-QA" sz="2400" dirty="0"/>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00110"/>
          </a:xfrm>
          <a:prstGeom prst="rect">
            <a:avLst/>
          </a:prstGeom>
          <a:noFill/>
        </p:spPr>
        <p:txBody>
          <a:bodyPr wrap="square" rtlCol="0">
            <a:spAutoFit/>
          </a:bodyPr>
          <a:lstStyle/>
          <a:p>
            <a:pPr algn="ctr" rtl="1"/>
            <a:r>
              <a:rPr lang="ar-QA" sz="2000" b="1" dirty="0"/>
              <a:t>كيف تخطط المؤسسة لإدارة السمعة الالكترونية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671917"/>
            <a:ext cx="10339271"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dirty="0">
                <a:latin typeface="Alexandria"/>
                <a:cs typeface="+mj-cs"/>
              </a:rPr>
              <a:t>العديد من الشركات تعاني من السمعة الالكترونية السيئة نتيجة لعدم حرصها على إدارة أهم الأصول التي تمتلكها أولاً وهي سمعتها الالكترونية، ويعتبر الاهتمام بالموقع الالكتروني للشركة على رأس قائمة الأوليات التي على الشركة أو المؤسسة مراعاتها عند إدارة سمعتها.</a:t>
            </a:r>
            <a:endParaRPr lang="en-US" sz="1600" dirty="0">
              <a:latin typeface="Alexandria"/>
              <a:cs typeface="+mj-cs"/>
            </a:endParaRPr>
          </a:p>
          <a:p>
            <a:pPr marL="285750" indent="-285750" algn="just" rtl="1">
              <a:lnSpc>
                <a:spcPct val="150000"/>
              </a:lnSpc>
              <a:buFont typeface="Arial" panose="020B0604020202020204" pitchFamily="34" charset="0"/>
              <a:buChar char="•"/>
            </a:pPr>
            <a:endParaRPr lang="ar-JO" sz="1600" dirty="0">
              <a:latin typeface="Alexandria"/>
              <a:cs typeface="+mj-cs"/>
            </a:endParaRPr>
          </a:p>
          <a:p>
            <a:pPr marL="285750" indent="-285750" algn="just" rtl="1">
              <a:lnSpc>
                <a:spcPct val="150000"/>
              </a:lnSpc>
              <a:buFont typeface="Arial" panose="020B0604020202020204" pitchFamily="34" charset="0"/>
              <a:buChar char="•"/>
            </a:pPr>
            <a:r>
              <a:rPr lang="ar-QA" sz="1600" dirty="0">
                <a:latin typeface="Alexandria"/>
                <a:cs typeface="+mj-cs"/>
              </a:rPr>
              <a:t>فالعملاء الحاليين أو المستقبلين المحتملين والموظفين المتوقعين والصحفيين هؤلاء فقط عينة صغيرة من أولئك الذين سيتصفحون موقع الشركة الالكتروني والذي سيحدد شكله ومحتواه مستوي سمعة الشركة.</a:t>
            </a:r>
            <a:endParaRPr lang="en-US" sz="1600" dirty="0">
              <a:latin typeface="Alexandria"/>
              <a:cs typeface="+mj-cs"/>
            </a:endParaRPr>
          </a:p>
          <a:p>
            <a:pPr marL="285750" indent="-285750" algn="just" rtl="1">
              <a:lnSpc>
                <a:spcPct val="150000"/>
              </a:lnSpc>
              <a:buFont typeface="Arial" panose="020B0604020202020204" pitchFamily="34" charset="0"/>
              <a:buChar char="•"/>
            </a:pPr>
            <a:endParaRPr lang="ar-QA" sz="1600" dirty="0">
              <a:latin typeface="Alexandria"/>
              <a:cs typeface="+mj-cs"/>
            </a:endParaRPr>
          </a:p>
          <a:p>
            <a:pPr marL="285750" indent="-285750" algn="r" rtl="1">
              <a:lnSpc>
                <a:spcPct val="150000"/>
              </a:lnSpc>
              <a:buFont typeface="Arial" panose="020B0604020202020204" pitchFamily="34" charset="0"/>
              <a:buChar char="•"/>
            </a:pPr>
            <a:r>
              <a:rPr lang="ar-QA" sz="1600" dirty="0">
                <a:cs typeface="+mj-cs"/>
              </a:rPr>
              <a:t>من الضروري أن تضع الشركة روابط الكترونية للمواقع التي نشرت المقالات وإخبار أو تعليقات ايجابية عن منتجاتها أو خدماتها، وأن تبرز لزوارها على موقعها الرسائل الالكترونية التي تتضمن عبارات الشكر والثناء على منتجاتها أو خدماتها. ولا كذلك رفع الصور والإعلانات المنشورة في وسائل الإعلام المختلفة لمنتجاتها أو خدماتها ومقاطع الفيديو ذات العلاقة بأعمالها أو المقابلات التلفزيونية واللقاء الصحفية التي أجريت مع المسئولين في الشركة</a:t>
            </a: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461665"/>
          </a:xfrm>
          <a:prstGeom prst="rect">
            <a:avLst/>
          </a:prstGeom>
          <a:noFill/>
        </p:spPr>
        <p:txBody>
          <a:bodyPr wrap="square" rtlCol="0">
            <a:spAutoFit/>
          </a:bodyPr>
          <a:lstStyle/>
          <a:p>
            <a:pPr algn="ctr"/>
            <a:r>
              <a:rPr lang="ar-QA" sz="2400" dirty="0"/>
              <a:t>خارطة طريق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0892" y="1901638"/>
            <a:ext cx="9237838" cy="2125069"/>
          </a:xfrm>
          <a:prstGeom prst="rect">
            <a:avLst/>
          </a:prstGeom>
          <a:noFill/>
        </p:spPr>
        <p:txBody>
          <a:bodyPr wrap="square" rtlCol="0">
            <a:spAutoFit/>
          </a:bodyPr>
          <a:lstStyle/>
          <a:p>
            <a:pPr algn="just" rtl="1">
              <a:lnSpc>
                <a:spcPct val="150000"/>
              </a:lnSpc>
            </a:pPr>
            <a:r>
              <a:rPr lang="ar-QA" dirty="0"/>
              <a:t>تعد خارطة طريق السمعة الالكترونية واحدة من أهم الأهداف الرئيسية لأي برنامج فمن الضروري وضع سياسات واستاتيجيات طويلة الأمد لتحسين إدارة السمعة الالكترونية للمؤسسة.</a:t>
            </a:r>
            <a:endParaRPr lang="ar-JO" dirty="0"/>
          </a:p>
          <a:p>
            <a:pPr algn="just" rtl="1">
              <a:lnSpc>
                <a:spcPct val="150000"/>
              </a:lnSpc>
            </a:pPr>
            <a:endParaRPr lang="ar-JO" dirty="0"/>
          </a:p>
          <a:p>
            <a:pPr algn="just" rtl="1">
              <a:lnSpc>
                <a:spcPct val="150000"/>
              </a:lnSpc>
            </a:pPr>
            <a:r>
              <a:rPr lang="ar-QA" dirty="0"/>
              <a:t> فنجاح المؤسسة يتوقف على تضافر الجهود وذلك على عدة أصعدة منها تركيز المؤسسة على المدي الطويل على إدارة المخاطر التي تواجههاء ودحض الأخبار المغلوطة</a:t>
            </a: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95942"/>
            <a:ext cx="2695575" cy="1695450"/>
          </a:xfrm>
          <a:prstGeom prst="rect">
            <a:avLst/>
          </a:prstGeom>
        </p:spPr>
      </p:pic>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461665"/>
          </a:xfrm>
          <a:prstGeom prst="rect">
            <a:avLst/>
          </a:prstGeom>
          <a:noFill/>
        </p:spPr>
        <p:txBody>
          <a:bodyPr wrap="square" rtlCol="0">
            <a:spAutoFit/>
          </a:bodyPr>
          <a:lstStyle/>
          <a:p>
            <a:pPr algn="ctr"/>
            <a:r>
              <a:rPr lang="ar-QA" sz="2400" dirty="0"/>
              <a:t>خارطة طريق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stretch>
            <a:fillRect/>
          </a:stretch>
        </p:blipFill>
        <p:spPr>
          <a:xfrm>
            <a:off x="1851077" y="2479996"/>
            <a:ext cx="8345126" cy="2318436"/>
          </a:xfrm>
          <a:prstGeom prst="rect">
            <a:avLst/>
          </a:prstGeom>
        </p:spPr>
      </p:pic>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p:cNvSpPr txBox="1"/>
          <p:nvPr/>
        </p:nvSpPr>
        <p:spPr>
          <a:xfrm>
            <a:off x="4377714" y="635519"/>
            <a:ext cx="3902032" cy="523220"/>
          </a:xfrm>
          <a:prstGeom prst="rect">
            <a:avLst/>
          </a:prstGeom>
          <a:noFill/>
        </p:spPr>
        <p:txBody>
          <a:bodyPr wrap="square" rtlCol="0">
            <a:spAutoFit/>
          </a:bodyPr>
          <a:lstStyle/>
          <a:p>
            <a:pPr algn="ctr"/>
            <a:r>
              <a:rPr lang="ar-JO" sz="2800" dirty="0"/>
              <a:t>الوقاية: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stretch>
            <a:fillRect/>
          </a:stretch>
        </p:blipFill>
        <p:spPr>
          <a:xfrm>
            <a:off x="1153149" y="2178755"/>
            <a:ext cx="4853951" cy="3572644"/>
          </a:xfrm>
          <a:prstGeom prst="rect">
            <a:avLst/>
          </a:prstGeom>
        </p:spPr>
      </p:pic>
      <p:pic>
        <p:nvPicPr>
          <p:cNvPr id="11" name="Picture 10"/>
          <p:cNvPicPr>
            <a:picLocks noChangeAspect="1"/>
          </p:cNvPicPr>
          <p:nvPr/>
        </p:nvPicPr>
        <p:blipFill>
          <a:blip r:embed="rId4"/>
          <a:stretch>
            <a:fillRect/>
          </a:stretch>
        </p:blipFill>
        <p:spPr>
          <a:xfrm>
            <a:off x="5916894" y="2060895"/>
            <a:ext cx="4725705" cy="3209605"/>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rtl="1"/>
            <a:r>
              <a:rPr lang="ar-QA" sz="2800" b="1" dirty="0"/>
              <a:t>المراقبة</a:t>
            </a:r>
            <a:r>
              <a:rPr lang="en-US" sz="2800" b="1" dirty="0">
                <a:latin typeface="Alexandria" charset="0"/>
              </a:rPr>
              <a:t> </a:t>
            </a:r>
            <a:r>
              <a:rPr lang="ar-JO" sz="2800" b="1" dirty="0">
                <a:latin typeface="Alexandria" charset="0"/>
              </a:rPr>
              <a:t>و</a:t>
            </a:r>
            <a:r>
              <a:rPr lang="ar-QA" sz="2800" b="1" dirty="0"/>
              <a:t>التحليل: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729924"/>
            <a:ext cx="9748138" cy="3784947"/>
          </a:xfrm>
          <a:prstGeom prst="rect">
            <a:avLst/>
          </a:prstGeom>
          <a:noFill/>
        </p:spPr>
        <p:txBody>
          <a:bodyPr wrap="square" rtlCol="0">
            <a:spAutoFit/>
          </a:bodyPr>
          <a:lstStyle/>
          <a:p>
            <a:pPr algn="just" rtl="1">
              <a:lnSpc>
                <a:spcPct val="150000"/>
              </a:lnSpc>
            </a:pPr>
            <a:r>
              <a:rPr lang="ar-QA" dirty="0"/>
              <a:t>إدارة السمعة الالكترونية الفعالة تعتمد على الوجود الواضح والفعلي على الانترنت </a:t>
            </a:r>
            <a:r>
              <a:rPr lang="ar-JO" dirty="0"/>
              <a:t>.</a:t>
            </a:r>
          </a:p>
          <a:p>
            <a:pPr algn="just" rtl="1">
              <a:lnSpc>
                <a:spcPct val="150000"/>
              </a:lnSpc>
            </a:pPr>
            <a:r>
              <a:rPr lang="ar-QA" b="1" dirty="0"/>
              <a:t>وتتم عملية المراقبة من خلال مجموعة متنوعة من الطرق والمتمثلة في:</a:t>
            </a:r>
            <a:endParaRPr lang="ar-JO" b="1" dirty="0"/>
          </a:p>
          <a:p>
            <a:pPr algn="just" rtl="1">
              <a:lnSpc>
                <a:spcPct val="150000"/>
              </a:lnSpc>
            </a:pPr>
            <a:endParaRPr lang="ar-JO" b="1" dirty="0"/>
          </a:p>
          <a:p>
            <a:pPr marL="342900" indent="-342900" algn="just" rtl="1">
              <a:lnSpc>
                <a:spcPct val="150000"/>
              </a:lnSpc>
              <a:buFont typeface="Arial" panose="020B0604020202020204" pitchFamily="34" charset="0"/>
              <a:buChar char="•"/>
            </a:pPr>
            <a:r>
              <a:rPr lang="ar-QA" dirty="0"/>
              <a:t>مراقبة العلامة التجارية من خلال الشركة.</a:t>
            </a:r>
            <a:endParaRPr lang="ar-JO" dirty="0"/>
          </a:p>
          <a:p>
            <a:pPr marL="342900" indent="-342900" algn="just" rtl="1">
              <a:lnSpc>
                <a:spcPct val="150000"/>
              </a:lnSpc>
              <a:buFont typeface="Arial" panose="020B0604020202020204" pitchFamily="34" charset="0"/>
              <a:buChar char="•"/>
            </a:pPr>
            <a:endParaRPr lang="ar-JO" b="1" dirty="0"/>
          </a:p>
          <a:p>
            <a:pPr marL="342900" indent="-342900" algn="just" rtl="1">
              <a:lnSpc>
                <a:spcPct val="150000"/>
              </a:lnSpc>
              <a:buFont typeface="Arial" panose="020B0604020202020204" pitchFamily="34" charset="0"/>
              <a:buChar char="•"/>
            </a:pPr>
            <a:r>
              <a:rPr lang="ar-QA" dirty="0"/>
              <a:t>تحديد الاستراتيجية التي ستجري بها المناقشات عبر وسائل التواصل الاجتماعي</a:t>
            </a:r>
            <a:r>
              <a:rPr lang="ar-JO" dirty="0"/>
              <a:t>.</a:t>
            </a:r>
          </a:p>
          <a:p>
            <a:pPr marL="342900" indent="-34290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تقوم المؤسسة بتحديد الأولويات في عملية معالجة الكم الهاتل من المعلومات التي تم الحصول عليها من خلال المراقبة الدائمة على شبكة الانترنت. </a:t>
            </a:r>
            <a:endParaRPr lang="ar-JO" dirty="0"/>
          </a:p>
        </p:txBody>
      </p:sp>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954107"/>
          </a:xfrm>
          <a:prstGeom prst="rect">
            <a:avLst/>
          </a:prstGeom>
          <a:noFill/>
        </p:spPr>
        <p:txBody>
          <a:bodyPr wrap="square" rtlCol="0">
            <a:spAutoFit/>
          </a:bodyPr>
          <a:lstStyle/>
          <a:p>
            <a:pPr algn="ctr" rtl="1"/>
            <a:r>
              <a:rPr lang="ar-QA" sz="2800" b="1" dirty="0"/>
              <a:t>التخفيف</a:t>
            </a:r>
            <a:r>
              <a:rPr lang="ar-QA" sz="2800" dirty="0"/>
              <a:t/>
            </a:r>
            <a:br>
              <a:rPr lang="ar-QA" sz="2800" dirty="0"/>
            </a:b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19073" y="1729924"/>
            <a:ext cx="9710928" cy="4442883"/>
          </a:xfrm>
          <a:prstGeom prst="rect">
            <a:avLst/>
          </a:prstGeom>
          <a:noFill/>
        </p:spPr>
        <p:txBody>
          <a:bodyPr wrap="square" rtlCol="0">
            <a:spAutoFit/>
          </a:bodyPr>
          <a:lstStyle/>
          <a:p>
            <a:pPr algn="just" rtl="1">
              <a:lnSpc>
                <a:spcPct val="200000"/>
              </a:lnSpc>
            </a:pPr>
            <a:r>
              <a:rPr lang="ar-QA" dirty="0"/>
              <a:t>ويرتكز على نوعية التهديدات الموجودة والمرتبطة بعدة مناحي منها تهديدات العملاء والتهديدات الخاصة بنظرة المجتمع, وهذا يتطلب معالجة على وجه الخصوص ما يلي:- </a:t>
            </a:r>
            <a:endParaRPr lang="ar-JO" dirty="0"/>
          </a:p>
          <a:p>
            <a:pPr algn="just" rtl="1">
              <a:lnSpc>
                <a:spcPct val="200000"/>
              </a:lnSpc>
            </a:pPr>
            <a:endParaRPr lang="ar-JO" dirty="0"/>
          </a:p>
          <a:p>
            <a:pPr marL="285750" indent="-285750" algn="just" rtl="1">
              <a:lnSpc>
                <a:spcPct val="200000"/>
              </a:lnSpc>
              <a:buFont typeface="Arial" panose="020B0604020202020204" pitchFamily="34" charset="0"/>
              <a:buChar char="•"/>
            </a:pPr>
            <a:r>
              <a:rPr lang="ar-QA" dirty="0"/>
              <a:t>كيفية الرد على الهجوم المسيء للعلامة التجارية</a:t>
            </a:r>
            <a:endParaRPr lang="ar-JO" dirty="0"/>
          </a:p>
          <a:p>
            <a:pPr marL="285750" indent="-285750" algn="just" rtl="1">
              <a:lnSpc>
                <a:spcPct val="200000"/>
              </a:lnSpc>
              <a:buFont typeface="Arial" panose="020B0604020202020204" pitchFamily="34" charset="0"/>
              <a:buChar char="•"/>
            </a:pPr>
            <a:r>
              <a:rPr lang="ar-QA" dirty="0"/>
              <a:t>تحديد استراتيجيات الرد على الهجمات المرتبطة بسمعة المؤسسة من خلال</a:t>
            </a:r>
            <a:r>
              <a:rPr lang="ar-JO" dirty="0"/>
              <a:t> </a:t>
            </a:r>
            <a:r>
              <a:rPr lang="ar-QA" dirty="0"/>
              <a:t>جهود العلاقات العامة. </a:t>
            </a:r>
            <a:endParaRPr lang="ar-JO" b="1" dirty="0">
              <a:cs typeface="Alexandria" charset="0"/>
            </a:endParaRPr>
          </a:p>
          <a:p>
            <a:pPr marL="285750" indent="-285750" algn="just" rtl="1">
              <a:lnSpc>
                <a:spcPct val="200000"/>
              </a:lnSpc>
              <a:buFont typeface="Arial" panose="020B0604020202020204" pitchFamily="34" charset="0"/>
              <a:buChar char="•"/>
            </a:pPr>
            <a:r>
              <a:rPr lang="ar-QA" dirty="0"/>
              <a:t>الحماية من الاحتيال والرد على هجمات سرقة الهوية.</a:t>
            </a:r>
          </a:p>
          <a:p>
            <a:pPr algn="just" rtl="1">
              <a:lnSpc>
                <a:spcPct val="200000"/>
              </a:lnSpc>
            </a:pPr>
            <a:endParaRPr lang="ar-JO" b="1" dirty="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7677662" cy="1569660"/>
          </a:xfrm>
          <a:prstGeom prst="rect">
            <a:avLst/>
          </a:prstGeom>
          <a:noFill/>
        </p:spPr>
        <p:txBody>
          <a:bodyPr wrap="square" rtlCol="0">
            <a:spAutoFit/>
          </a:bodyPr>
          <a:lstStyle/>
          <a:p>
            <a:pPr algn="ctr" rtl="1"/>
            <a:r>
              <a:rPr lang="ar-QA" sz="2400" b="1" dirty="0"/>
              <a:t>تخفيف المخاطر عن طريق الإدارة الاستباقية للسمعة</a:t>
            </a:r>
            <a:endParaRPr lang="ar-QA" sz="2400" dirty="0"/>
          </a:p>
          <a:p>
            <a:pPr algn="ctr"/>
            <a:r>
              <a:rPr lang="ar-QA" sz="2400" dirty="0"/>
              <a:t/>
            </a:r>
            <a:br>
              <a:rPr lang="ar-QA" sz="2400" dirty="0"/>
            </a:b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882681" cy="2369880"/>
          </a:xfrm>
          <a:prstGeom prst="rect">
            <a:avLst/>
          </a:prstGeom>
          <a:noFill/>
        </p:spPr>
        <p:txBody>
          <a:bodyPr wrap="square" rtlCol="0">
            <a:spAutoFit/>
          </a:bodyPr>
          <a:lstStyle/>
          <a:p>
            <a:pPr algn="just" rtl="1">
              <a:lnSpc>
                <a:spcPct val="150000"/>
              </a:lnSpc>
            </a:pPr>
            <a:r>
              <a:rPr lang="ar-QA" dirty="0"/>
              <a:t>يمكن للشركة أو المؤسسة الحد من المخاطر المتعلقة بالآراء التي تخدمها من خلال عدة آليات، مع استغلال الحلول لتمكين فريق إدارة السمعة الالكترونية عند ملاحظة أي ارتباط نفسي سلبي تجاه المنتج أو افتراء أو تعد على العلامة التجارية، وذلك باستخدام ملفات تعريف الإعلام الاجتماعي والصحفيين لمعرفة مزيد من المعلومات عن الأشخاص الذين يروجون للآراء السلبية حول منتجها، أما إذا كانت المشكلة</a:t>
            </a:r>
            <a:r>
              <a:rPr lang="ar-JO" dirty="0"/>
              <a:t> مع </a:t>
            </a:r>
            <a:r>
              <a:rPr lang="ar-QA" dirty="0"/>
              <a:t>العميل فعليها حل هذه المشكلة بسرعة حتي يشعر العميل أنك تسمع له بدلاً من </a:t>
            </a:r>
            <a:r>
              <a:rPr lang="ar-JO" dirty="0"/>
              <a:t> تجاهله</a:t>
            </a:r>
            <a:endParaRPr lang="ar-QA" dirty="0"/>
          </a:p>
          <a:p>
            <a:r>
              <a:rPr lang="ar-QA" sz="2000" dirty="0"/>
              <a:t/>
            </a:r>
            <a:br>
              <a:rPr lang="ar-QA" sz="2000" dirty="0"/>
            </a:br>
            <a:endParaRPr lang="ar-QA" sz="20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9225" y="4376121"/>
            <a:ext cx="3028950" cy="1514475"/>
          </a:xfrm>
          <a:prstGeom prst="rect">
            <a:avLst/>
          </a:prstGeom>
        </p:spPr>
      </p:pic>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8136" y="818102"/>
            <a:ext cx="5978318" cy="461665"/>
          </a:xfrm>
          <a:prstGeom prst="rect">
            <a:avLst/>
          </a:prstGeom>
          <a:noFill/>
        </p:spPr>
        <p:txBody>
          <a:bodyPr wrap="square" rtlCol="0">
            <a:spAutoFit/>
          </a:bodyPr>
          <a:lstStyle/>
          <a:p>
            <a:pPr algn="ctr" rtl="1"/>
            <a:r>
              <a:rPr lang="ar-QA" sz="2400" b="1" dirty="0"/>
              <a:t>إدارة السمعة على محرك البحث جوجل</a:t>
            </a:r>
            <a:endParaRPr lang="ar-QA"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
        <p:nvSpPr>
          <p:cNvPr id="2" name="TextBox 1"/>
          <p:cNvSpPr txBox="1"/>
          <p:nvPr/>
        </p:nvSpPr>
        <p:spPr>
          <a:xfrm>
            <a:off x="1820630" y="1669281"/>
            <a:ext cx="9265000" cy="4154984"/>
          </a:xfrm>
          <a:prstGeom prst="rect">
            <a:avLst/>
          </a:prstGeom>
          <a:noFill/>
        </p:spPr>
        <p:txBody>
          <a:bodyPr wrap="square" rtlCol="0">
            <a:spAutoFit/>
          </a:bodyPr>
          <a:lstStyle/>
          <a:p>
            <a:pPr algn="r" rtl="1">
              <a:lnSpc>
                <a:spcPct val="150000"/>
              </a:lnSpc>
            </a:pPr>
            <a:r>
              <a:rPr lang="ar-QA" dirty="0"/>
              <a:t>تحاول المؤسسات والشركات بناء سمعتها على محرك البحث جوجل "</a:t>
            </a:r>
            <a:r>
              <a:rPr lang="en-US" dirty="0"/>
              <a:t>Google" </a:t>
            </a:r>
            <a:r>
              <a:rPr lang="ar-QA" dirty="0"/>
              <a:t>إذ انه لا يعتبر مجرد محرك بحث فقط، بل إنه محرك للسمعة،</a:t>
            </a:r>
            <a:endParaRPr lang="ar-JO" dirty="0"/>
          </a:p>
          <a:p>
            <a:pPr algn="r" rtl="1">
              <a:lnSpc>
                <a:spcPct val="150000"/>
              </a:lnSpc>
            </a:pPr>
            <a:r>
              <a:rPr lang="ar-QA" dirty="0"/>
              <a:t> فأي عميل محتمل قد يبحث عن معلومات حول شركتك أو منتجك أو أي تفاصيل خاصة بك، ومن هنا نلحظ علاقة إدارة السمعة الالكترونية بالتسويق الالكتروني</a:t>
            </a:r>
            <a:endParaRPr lang="ar-JO" dirty="0"/>
          </a:p>
          <a:p>
            <a:pPr algn="r" rtl="1">
              <a:lnSpc>
                <a:spcPct val="150000"/>
              </a:lnSpc>
            </a:pPr>
            <a:endParaRPr lang="ar-JO" dirty="0"/>
          </a:p>
          <a:p>
            <a:pPr algn="r" rtl="1">
              <a:lnSpc>
                <a:spcPct val="150000"/>
              </a:lnSpc>
            </a:pPr>
            <a:r>
              <a:rPr lang="ar-QA" dirty="0"/>
              <a:t>تعتبر خدمة إدارة السمعة الالكترونية </a:t>
            </a:r>
            <a:r>
              <a:rPr lang="en-US" dirty="0"/>
              <a:t>Online Reputation Management </a:t>
            </a:r>
            <a:r>
              <a:rPr lang="ar-QA" dirty="0"/>
              <a:t>جديدة نوعاً ما في الوطن العربي،</a:t>
            </a:r>
            <a:endParaRPr lang="ar-JO" dirty="0"/>
          </a:p>
          <a:p>
            <a:pPr algn="r" rtl="1">
              <a:lnSpc>
                <a:spcPct val="150000"/>
              </a:lnSpc>
            </a:pPr>
            <a:r>
              <a:rPr lang="ar-QA" dirty="0"/>
              <a:t> وقد يتبادر إلى ذهن البعض أن إدارة السمعة الالكترونية عبر الانترنت تعتمد فقط على مراقبة سمعة الشركة عبر وسائل الإعلام الاجتماعية، وقوائم محركات البحث</a:t>
            </a:r>
          </a:p>
          <a:p>
            <a:pPr>
              <a:lnSpc>
                <a:spcPct val="150000"/>
              </a:lnSpc>
            </a:pPr>
            <a:endParaRPr lang="en-US" sz="14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067" y="4965700"/>
            <a:ext cx="1623721" cy="1207842"/>
          </a:xfrm>
          <a:prstGeom prst="rect">
            <a:avLst/>
          </a:prstGeom>
        </p:spPr>
      </p:pic>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42855"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14442"/>
            <a:ext cx="9984281" cy="3884397"/>
          </a:xfrm>
          <a:prstGeom prst="rect">
            <a:avLst/>
          </a:prstGeom>
          <a:noFill/>
        </p:spPr>
        <p:txBody>
          <a:bodyPr wrap="square" rtlCol="0">
            <a:spAutoFit/>
          </a:bodyPr>
          <a:lstStyle/>
          <a:p>
            <a:pPr algn="just" rtl="1">
              <a:lnSpc>
                <a:spcPct val="200000"/>
              </a:lnSpc>
            </a:pPr>
            <a:r>
              <a:rPr lang="ar-QA" dirty="0"/>
              <a:t>أدي التطور الحادث في مجال تكنولوجيا المعلومات إلى التأثير في أعمال العلاقات العامة وأداء ممارسيها وكذلك في عملية تعليم العلاقات العامة </a:t>
            </a:r>
            <a:r>
              <a:rPr lang="ar-JO" dirty="0"/>
              <a:t> حيث صبحت الانترنت وسيلة اتصال مهمة للعلاقات العامة في تواصلها مع الجمهور وبشرط تجديد المعلومات المتاحة على موقع المنظمة بصورة مستمرة وتدعيم ذلك الموقع بأدوات البحث وتعريف الجمهور باسم الموقع من خلال الإشارة إليه في مطبوعات وإصدارات المنظمة وربطه بمواقع أخرى في نفس مجال عمل أو اهتمام المنظمة، إلى جانب وجود مركز إعلامي فعال على الموقع يضم البيانات والمعلومات والصور وإجابات الأسئلة الشائعة </a:t>
            </a:r>
          </a:p>
          <a:p>
            <a:pPr algn="just" rtl="1">
              <a:lnSpc>
                <a:spcPct val="200000"/>
              </a:lnSpc>
            </a:pPr>
            <a:endParaRPr lang="ar-JO" dirty="0"/>
          </a:p>
          <a:p>
            <a:pPr algn="just" rtl="1">
              <a:lnSpc>
                <a:spcPct val="20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400110"/>
          </a:xfrm>
          <a:prstGeom prst="rect">
            <a:avLst/>
          </a:prstGeom>
          <a:noFill/>
        </p:spPr>
        <p:txBody>
          <a:bodyPr wrap="square" rtlCol="0">
            <a:spAutoFit/>
          </a:bodyPr>
          <a:lstStyle/>
          <a:p>
            <a:pPr algn="ctr"/>
            <a:r>
              <a:rPr lang="ar-QA" sz="2000" dirty="0"/>
              <a:t>إدارة السمعة عبر موقع المنظمة </a:t>
            </a:r>
            <a:endParaRPr lang="en-US" sz="20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3605" y="2065907"/>
            <a:ext cx="10000070" cy="3334824"/>
          </a:xfrm>
          <a:prstGeom prst="rect">
            <a:avLst/>
          </a:prstGeom>
          <a:noFill/>
        </p:spPr>
        <p:txBody>
          <a:bodyPr wrap="square" rtlCol="0">
            <a:spAutoFit/>
          </a:bodyPr>
          <a:lstStyle/>
          <a:p>
            <a:pPr algn="just" rtl="1">
              <a:lnSpc>
                <a:spcPct val="200000"/>
              </a:lnSpc>
            </a:pPr>
            <a:r>
              <a:rPr lang="ar-QA" dirty="0"/>
              <a:t>وفي مجال إدارة المنظمة للازمة والتخطيط والتنفيذ لاتصالات الأزمة أتاح وجود الانترنت مجال اتصالي فعال للمنظمة فمن خلالها تتمكن المنظمة من تحليل الموقف وجمع المعلومات ومتابعة تأثير الأزمة على القطاعات والفئات المختلفة. كما أتاحت الفرصة للتفاعل مع الجمهور والوصول إليه بسرعة وإمداده بالمعلومات المطلوبة أو التي يحتاجها، كما أن الجمهور نفسه قد أصبح أقوى وأكثر تأثيرا من خلال استخدامه للانترنت وقدرته على تكوين المجموعات وشبكات التواصل ونقل الأخبار .بحرية. </a:t>
            </a: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175878"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03825" y="1871177"/>
            <a:ext cx="10039629" cy="3888821"/>
          </a:xfrm>
          <a:prstGeom prst="rect">
            <a:avLst/>
          </a:prstGeom>
          <a:noFill/>
        </p:spPr>
        <p:txBody>
          <a:bodyPr wrap="square" rtlCol="0">
            <a:spAutoFit/>
          </a:bodyPr>
          <a:lstStyle/>
          <a:p>
            <a:pPr algn="just" rtl="1">
              <a:lnSpc>
                <a:spcPct val="200000"/>
              </a:lnSpc>
            </a:pPr>
            <a:r>
              <a:rPr lang="ar-QA" dirty="0"/>
              <a:t>وبالتالي مكنت الانترنت المنظمة من أن تدير قضاياها وأزماتها وكذلك الاستجابة والمتابعة لهذه القضايا والأزمات، فالي جانب الوسائل التقليدية للاتصال كالصحف ومحطات الراديو والتليفزيون، أصبحت الانترنت وسيلة فعالة لمواجهة الأزمة إلى جانب أنه بدون</a:t>
            </a:r>
            <a:r>
              <a:rPr lang="ar-JO" dirty="0"/>
              <a:t> </a:t>
            </a:r>
            <a:r>
              <a:rPr lang="ar-QA" dirty="0"/>
              <a:t>التعامل المخطط والهادف في الوسيلة فإنها قد تتسبب في نتائج عكسية، إذ ربما أصبحت وسيلة مساعدة لنشر الأزمة وصعيدها ونشر الشائعات والهجوم على المنظمة بشكل متصاعد . فمع ظهور المدونات وشبكات التواصل الاجتماعي ومجموعات الحوار والنقاش أصبح الجمهور قادراً على التعبير عن آراءه ووجهات نظره خاصة في ظل تنوعه واختلافه واتساع المحيط الجغرافي له (2008 ,</a:t>
            </a:r>
            <a:r>
              <a:rPr lang="en-US" dirty="0" err="1"/>
              <a:t>Herrero</a:t>
            </a:r>
            <a:r>
              <a:rPr lang="en-US" dirty="0"/>
              <a:t> &amp; </a:t>
            </a:r>
            <a:r>
              <a:rPr lang="en-US" dirty="0" err="1"/>
              <a:t>Smit</a:t>
            </a:r>
            <a:r>
              <a:rPr lang="en-US" dirty="0"/>
              <a:t> ).</a:t>
            </a:r>
            <a:r>
              <a:rPr lang="ar-JO" dirty="0"/>
              <a:t>)</a:t>
            </a:r>
            <a:endParaRPr lang="en-US" dirty="0"/>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1" y="814194"/>
            <a:ext cx="5326953"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2" name="TextBox 11"/>
          <p:cNvSpPr txBox="1"/>
          <p:nvPr/>
        </p:nvSpPr>
        <p:spPr>
          <a:xfrm>
            <a:off x="1023605" y="2065907"/>
            <a:ext cx="10000070" cy="2780826"/>
          </a:xfrm>
          <a:prstGeom prst="rect">
            <a:avLst/>
          </a:prstGeom>
          <a:noFill/>
        </p:spPr>
        <p:txBody>
          <a:bodyPr wrap="square" rtlCol="0">
            <a:spAutoFit/>
          </a:bodyPr>
          <a:lstStyle/>
          <a:p>
            <a:pPr algn="just" rtl="1">
              <a:lnSpc>
                <a:spcPct val="200000"/>
              </a:lnSpc>
            </a:pPr>
            <a:r>
              <a:rPr lang="ar-QA" dirty="0"/>
              <a:t>و</a:t>
            </a:r>
            <a:r>
              <a:rPr lang="ar-JO" dirty="0"/>
              <a:t> هذه السمات </a:t>
            </a:r>
            <a:r>
              <a:rPr lang="ar-QA" dirty="0"/>
              <a:t>هي الايجابية من خلال أدوات بحث على المدونة وخدمات تلقي الأخبار </a:t>
            </a:r>
            <a:r>
              <a:rPr lang="en-US" dirty="0"/>
              <a:t>RSS</a:t>
            </a:r>
            <a:r>
              <a:rPr lang="ar-JO" dirty="0"/>
              <a:t> </a:t>
            </a:r>
            <a:r>
              <a:rPr lang="en-US" dirty="0"/>
              <a:t> </a:t>
            </a:r>
            <a:r>
              <a:rPr lang="ar-QA" dirty="0"/>
              <a:t>بالإضافة إلى الانفتاح على الجمهور من خلال أدوات للاتصال والتعليق عـما ينشر، وكذلك تمكين المتلقين من المشاركة عبر إمداد المدونة بالإخبار والموضوعات الجديدة، وكذلك تمكين المتلقين من المشاركة عبر إمداد المدونة بالأخبار والموضوعات الجديدة يومياً والتشبيك من خلال ربط المدونة بموقع المنظمة ومواقع منظمات أخرى ومدونات مهمة.</a:t>
            </a:r>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algn="ctr"/>
            <a:r>
              <a:rPr lang="ar-QA" sz="2000" b="1" dirty="0"/>
              <a:t>استخدام الانترنت في أوقات الأزمات </a:t>
            </a:r>
            <a:endParaRPr lang="en-US" sz="20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88882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ووضع كل من كومبس (2008,</a:t>
            </a:r>
            <a:r>
              <a:rPr lang="en-US" dirty="0" err="1"/>
              <a:t>Colombs</a:t>
            </a:r>
            <a:r>
              <a:rPr lang="en-US" dirty="0"/>
              <a:t> </a:t>
            </a:r>
            <a:r>
              <a:rPr lang="ar-JO" dirty="0"/>
              <a:t>) </a:t>
            </a:r>
            <a:r>
              <a:rPr lang="ar-QA" dirty="0"/>
              <a:t>وكذلك هيريو وسميث ( </a:t>
            </a:r>
            <a:r>
              <a:rPr lang="en-US" dirty="0" err="1"/>
              <a:t>Herrero</a:t>
            </a:r>
            <a:r>
              <a:rPr lang="en-US" dirty="0"/>
              <a:t> 2008,Smith&amp; </a:t>
            </a:r>
            <a:r>
              <a:rPr lang="ar-JO" dirty="0"/>
              <a:t>) </a:t>
            </a:r>
            <a:r>
              <a:rPr lang="ar-QA" dirty="0"/>
              <a:t>عناصر معينة لتوضيح كيفية استخدام</a:t>
            </a:r>
            <a:r>
              <a:rPr lang="ar-JO" dirty="0"/>
              <a:t> </a:t>
            </a:r>
            <a:r>
              <a:rPr lang="ar-QA" dirty="0"/>
              <a:t>الانترنت في أوقات الأزمات</a:t>
            </a:r>
            <a:r>
              <a:rPr lang="ar-JO" dirty="0"/>
              <a:t> </a:t>
            </a:r>
            <a:r>
              <a:rPr lang="ar-QA" dirty="0"/>
              <a:t>تحدد فيما يلي:</a:t>
            </a:r>
            <a:endParaRPr lang="ar-JO" dirty="0"/>
          </a:p>
          <a:p>
            <a:pPr algn="just" rtl="1">
              <a:lnSpc>
                <a:spcPct val="200000"/>
              </a:lnSpc>
            </a:pPr>
            <a:r>
              <a:rPr lang="ar-QA" b="1" dirty="0"/>
              <a:t>1</a:t>
            </a:r>
            <a:r>
              <a:rPr lang="ar-JO" b="1" dirty="0"/>
              <a:t>- </a:t>
            </a:r>
            <a:r>
              <a:rPr lang="ar-QA" b="1" dirty="0"/>
              <a:t>إدارة القضايا: </a:t>
            </a:r>
            <a:endParaRPr lang="ar-JO" b="1" dirty="0"/>
          </a:p>
          <a:p>
            <a:pPr algn="just" rtl="1">
              <a:lnSpc>
                <a:spcPct val="200000"/>
              </a:lnSpc>
            </a:pPr>
            <a:r>
              <a:rPr lang="ar-QA" dirty="0"/>
              <a:t>وتؤثر في هذه العملية متغيرات مثل حجم المنظمة وثقافتها وأعمالها ودور العلاقات العامة بها والدعم الذي تلقاه من المتظمات الأخرى. وتتم إدارة القضايا من خلال أداء </a:t>
            </a:r>
            <a:r>
              <a:rPr lang="ar-JO" dirty="0"/>
              <a:t>بضع من المهام.</a:t>
            </a:r>
            <a:endParaRPr lang="ar-QA"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endParaRPr lang="ar-QA"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lvl="0" algn="ctr"/>
            <a:r>
              <a:rPr lang="ar-QA" sz="2000" b="1" dirty="0">
                <a:solidFill>
                  <a:prstClr val="black"/>
                </a:solidFill>
              </a:rPr>
              <a:t>استخدام الانترنت في أوقات الأزمات </a:t>
            </a:r>
            <a:endParaRPr lang="en-US" sz="20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460482"/>
            <a:ext cx="9837724" cy="4442883"/>
          </a:xfrm>
          <a:prstGeom prst="rect">
            <a:avLst/>
          </a:prstGeom>
          <a:noFill/>
        </p:spPr>
        <p:txBody>
          <a:bodyPr wrap="square" rtlCol="0">
            <a:spAutoFit/>
          </a:bodyPr>
          <a:lstStyle/>
          <a:p>
            <a:pPr algn="r" rtl="1">
              <a:lnSpc>
                <a:spcPct val="200000"/>
              </a:lnSpc>
            </a:pPr>
            <a:r>
              <a:rPr lang="ar-JO" b="1" dirty="0"/>
              <a:t>و من هذه المهام ما يلي :</a:t>
            </a:r>
          </a:p>
          <a:p>
            <a:pPr marL="342900" indent="-342900" algn="r" rtl="1">
              <a:lnSpc>
                <a:spcPct val="200000"/>
              </a:lnSpc>
              <a:buFont typeface="Arial" panose="020B0604020202020204" pitchFamily="34" charset="0"/>
              <a:buChar char="•"/>
            </a:pPr>
            <a:r>
              <a:rPr lang="ar-QA" dirty="0"/>
              <a:t>التحديث المستمر للمعلومات على الموقع. </a:t>
            </a:r>
            <a:endParaRPr lang="ar-JO" dirty="0"/>
          </a:p>
          <a:p>
            <a:pPr marL="342900" indent="-342900" algn="r" rtl="1">
              <a:lnSpc>
                <a:spcPct val="200000"/>
              </a:lnSpc>
              <a:buFont typeface="Arial" panose="020B0604020202020204" pitchFamily="34" charset="0"/>
              <a:buChar char="•"/>
            </a:pPr>
            <a:r>
              <a:rPr lang="ar-QA" dirty="0"/>
              <a:t>مراقبة ورصد ما تنشره وسائل الإعلام والمواقع الأخرى على الانترنت.</a:t>
            </a:r>
            <a:endParaRPr lang="ar-JO" dirty="0"/>
          </a:p>
          <a:p>
            <a:pPr marL="342900" indent="-342900" algn="r" rtl="1">
              <a:lnSpc>
                <a:spcPct val="200000"/>
              </a:lnSpc>
              <a:buFont typeface="Arial" panose="020B0604020202020204" pitchFamily="34" charset="0"/>
              <a:buChar char="•"/>
            </a:pPr>
            <a:r>
              <a:rPr lang="ar-QA" dirty="0"/>
              <a:t> تدريب فريق التعامل مع الأزمة على استخدام </a:t>
            </a:r>
            <a:r>
              <a:rPr lang="ar-JO" dirty="0"/>
              <a:t>الانترنت</a:t>
            </a:r>
          </a:p>
          <a:p>
            <a:pPr marL="342900" indent="-342900" algn="r" rtl="1">
              <a:lnSpc>
                <a:spcPct val="200000"/>
              </a:lnSpc>
              <a:buFont typeface="Arial" panose="020B0604020202020204" pitchFamily="34" charset="0"/>
              <a:buChar char="•"/>
            </a:pPr>
            <a:r>
              <a:rPr lang="ar-QA" dirty="0"/>
              <a:t>إنشاء مدونة للمنظمة.</a:t>
            </a:r>
            <a:endParaRPr lang="ar-JO" dirty="0"/>
          </a:p>
          <a:p>
            <a:pPr marL="342900" indent="-342900" algn="r" rtl="1">
              <a:lnSpc>
                <a:spcPct val="200000"/>
              </a:lnSpc>
              <a:buFont typeface="Arial" panose="020B0604020202020204" pitchFamily="34" charset="0"/>
              <a:buChar char="•"/>
            </a:pPr>
            <a:r>
              <a:rPr lang="ar-QA" dirty="0"/>
              <a:t> تحديد المواقع الالكترونية للجات اللهمة والمؤثرة ومتابعتها.</a:t>
            </a:r>
            <a:endParaRPr lang="ar-JO" dirty="0"/>
          </a:p>
          <a:p>
            <a:pPr marL="342900" indent="-342900" algn="r" rtl="1">
              <a:lnSpc>
                <a:spcPct val="200000"/>
              </a:lnSpc>
              <a:buFont typeface="Arial" panose="020B0604020202020204" pitchFamily="34" charset="0"/>
              <a:buChar char="•"/>
            </a:pPr>
            <a:r>
              <a:rPr lang="ar-QA" dirty="0"/>
              <a:t> وضع قائمة بالأولويات المطلوب تحقيقها. </a:t>
            </a:r>
            <a:endParaRPr lang="ar-JO" dirty="0"/>
          </a:p>
          <a:p>
            <a:pPr marL="342900" indent="-342900" algn="r" rtl="1">
              <a:lnSpc>
                <a:spcPct val="200000"/>
              </a:lnSpc>
              <a:buFont typeface="Arial" panose="020B0604020202020204" pitchFamily="34" charset="0"/>
              <a:buChar char="•"/>
            </a:pPr>
            <a:r>
              <a:rPr lang="ar-QA" dirty="0"/>
              <a:t>تحديد جميع فئات الجمهور المطلوب التعامل معها. </a:t>
            </a:r>
            <a:endParaRPr lang="ar-JO" b="1"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80177"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632293"/>
            <a:ext cx="9731567" cy="4524315"/>
          </a:xfrm>
          <a:prstGeom prst="rect">
            <a:avLst/>
          </a:prstGeom>
          <a:noFill/>
        </p:spPr>
        <p:txBody>
          <a:bodyPr wrap="square" rtlCol="0">
            <a:spAutoFit/>
          </a:bodyPr>
          <a:lstStyle/>
          <a:p>
            <a:pPr algn="r" rtl="1"/>
            <a:r>
              <a:rPr lang="ar-QA" b="1" dirty="0"/>
              <a:t>2</a:t>
            </a:r>
            <a:r>
              <a:rPr lang="ar-JO" b="1" dirty="0"/>
              <a:t>- </a:t>
            </a:r>
            <a:r>
              <a:rPr lang="ar-QA" b="1" dirty="0"/>
              <a:t>التخطيط: </a:t>
            </a:r>
            <a:br>
              <a:rPr lang="ar-QA" b="1" dirty="0"/>
            </a:br>
            <a:endParaRPr lang="ar-JO" b="1" dirty="0"/>
          </a:p>
          <a:p>
            <a:pPr algn="r" rtl="1"/>
            <a:r>
              <a:rPr lang="ar-QA" dirty="0"/>
              <a:t>وتستهدف هذه المرحلة منع الأزمة أو مواجهتها. وتتم من خلال الأنشطة التالية: </a:t>
            </a:r>
            <a:endParaRPr lang="ar-JO" dirty="0"/>
          </a:p>
          <a:p>
            <a:pPr algn="r" rtl="1"/>
            <a:endParaRPr lang="ar-JO" b="1" dirty="0"/>
          </a:p>
          <a:p>
            <a:pPr marL="342900" indent="-342900" algn="r" rtl="1">
              <a:buFontTx/>
              <a:buChar char="-"/>
            </a:pPr>
            <a:r>
              <a:rPr lang="ar-QA" dirty="0"/>
              <a:t>تسجيل جميع المواقع المهمة.</a:t>
            </a:r>
            <a:endParaRPr lang="ar-JO" dirty="0"/>
          </a:p>
          <a:p>
            <a:pPr marL="342900" indent="-342900" algn="r" rtl="1">
              <a:buFontTx/>
              <a:buChar char="-"/>
            </a:pPr>
            <a:endParaRPr lang="ar-JO" dirty="0"/>
          </a:p>
          <a:p>
            <a:pPr marL="342900" indent="-342900" algn="r" rtl="1">
              <a:buFontTx/>
              <a:buChar char="-"/>
            </a:pPr>
            <a:r>
              <a:rPr lang="ar-QA" dirty="0"/>
              <a:t>التأكد من متابعة جميع وسائل الإعلام عبر الانترّنت.</a:t>
            </a:r>
            <a:endParaRPr lang="ar-JO" dirty="0"/>
          </a:p>
          <a:p>
            <a:pPr marL="342900" indent="-342900" algn="r" rtl="1">
              <a:buFontTx/>
              <a:buChar char="-"/>
            </a:pPr>
            <a:endParaRPr lang="ar-JO" dirty="0"/>
          </a:p>
          <a:p>
            <a:pPr marL="342900" indent="-342900" algn="r" rtl="1">
              <a:buFontTx/>
              <a:buChar char="-"/>
            </a:pPr>
            <a:r>
              <a:rPr lang="ar-QA" dirty="0"/>
              <a:t>تطوير قوائم البريد الالكتروني.</a:t>
            </a:r>
            <a:endParaRPr lang="ar-JO" dirty="0"/>
          </a:p>
          <a:p>
            <a:pPr algn="r" rtl="1"/>
            <a:endParaRPr lang="ar-JO" dirty="0"/>
          </a:p>
          <a:p>
            <a:pPr marL="342900" indent="-342900" algn="r" rtl="1">
              <a:buFontTx/>
              <a:buChar char="-"/>
            </a:pPr>
            <a:r>
              <a:rPr lang="ar-QA" dirty="0"/>
              <a:t>متابعة تطور الأزمة عبر الانترنت</a:t>
            </a:r>
            <a:endParaRPr lang="ar-JO" dirty="0"/>
          </a:p>
          <a:p>
            <a:pPr algn="r" rtl="1"/>
            <a:endParaRPr lang="ar-JO" dirty="0"/>
          </a:p>
          <a:p>
            <a:pPr marL="342900" indent="-342900" algn="r" rtl="1">
              <a:buFontTx/>
              <a:buChar char="-"/>
            </a:pPr>
            <a:r>
              <a:rPr lang="ar-QA" dirty="0"/>
              <a:t>عمل خطط مواجهة الشائ</a:t>
            </a:r>
            <a:r>
              <a:rPr lang="ar-JO" dirty="0"/>
              <a:t>عات</a:t>
            </a:r>
          </a:p>
          <a:p>
            <a:pPr algn="r" rtl="1"/>
            <a:endParaRPr lang="ar-JO" dirty="0"/>
          </a:p>
          <a:p>
            <a:pPr marL="342900" indent="-342900" algn="r" rtl="1">
              <a:buFontTx/>
              <a:buChar char="-"/>
            </a:pPr>
            <a:r>
              <a:rPr lang="ar-QA" dirty="0"/>
              <a:t> عمل صفحة فرعية لاتصالات الأزمة على موقع</a:t>
            </a:r>
            <a:r>
              <a:rPr lang="ar-JO" dirty="0"/>
              <a:t> </a:t>
            </a:r>
            <a:r>
              <a:rPr lang="ar-QA" dirty="0"/>
              <a:t>ال</a:t>
            </a:r>
            <a:r>
              <a:rPr lang="ar-JO" dirty="0"/>
              <a:t>م</a:t>
            </a:r>
            <a:r>
              <a:rPr lang="ar-QA" dirty="0"/>
              <a:t>نظمة تضم</a:t>
            </a:r>
            <a:r>
              <a:rPr lang="ar-JO" dirty="0"/>
              <a:t> </a:t>
            </a:r>
            <a:r>
              <a:rPr lang="ar-QA" dirty="0"/>
              <a:t>معلومات عن الأ</a:t>
            </a:r>
            <a:r>
              <a:rPr lang="ar-JO" dirty="0"/>
              <a:t>زمة و تطوراتها</a:t>
            </a: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430320"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922929" y="2124635"/>
            <a:ext cx="8754036" cy="3693319"/>
          </a:xfrm>
          <a:prstGeom prst="rect">
            <a:avLst/>
          </a:prstGeom>
          <a:noFill/>
        </p:spPr>
        <p:txBody>
          <a:bodyPr wrap="square" rtlCol="0">
            <a:spAutoFit/>
          </a:bodyPr>
          <a:lstStyle/>
          <a:p>
            <a:pPr marL="342900" indent="-342900" algn="r" rtl="1">
              <a:buFont typeface="Calibri" panose="020F0502020204030204" pitchFamily="34" charset="0"/>
              <a:buChar char="-"/>
            </a:pPr>
            <a:r>
              <a:rPr lang="ar-QA" dirty="0"/>
              <a:t>إنشاء موقع بديل لموقع المنظمة لاستخدامه عند الحاجة.</a:t>
            </a:r>
            <a:endParaRPr lang="ar-JO" dirty="0"/>
          </a:p>
          <a:p>
            <a:pPr marL="342900" indent="-342900" algn="r" rtl="1">
              <a:buFont typeface="Calibri" panose="020F0502020204030204" pitchFamily="34" charset="0"/>
              <a:buChar char="-"/>
            </a:pPr>
            <a:endParaRPr lang="ar-QA" dirty="0"/>
          </a:p>
          <a:p>
            <a:pPr marL="342900" indent="-342900" algn="r" rtl="1">
              <a:buFont typeface="Calibri" panose="020F0502020204030204" pitchFamily="34" charset="0"/>
              <a:buChar char="-"/>
            </a:pPr>
            <a:r>
              <a:rPr lang="ar-QA" dirty="0"/>
              <a:t>إضافة روابط مهمة ومفيدة.</a:t>
            </a:r>
            <a:endParaRPr lang="ar-JO" dirty="0"/>
          </a:p>
          <a:p>
            <a:pPr marL="342900" indent="-342900" algn="r" rtl="1">
              <a:buFont typeface="Calibri" panose="020F0502020204030204" pitchFamily="34" charset="0"/>
              <a:buChar char="-"/>
            </a:pPr>
            <a:endParaRPr lang="ar-QA" dirty="0"/>
          </a:p>
          <a:p>
            <a:pPr marL="342900" indent="-342900" algn="r" rtl="1">
              <a:buFont typeface="Calibri" panose="020F0502020204030204" pitchFamily="34" charset="0"/>
              <a:buChar char="-"/>
            </a:pPr>
            <a:r>
              <a:rPr lang="ar-QA" dirty="0"/>
              <a:t>إضافة روابط للمنظمات المدعمة والحليفة.</a:t>
            </a:r>
            <a:endParaRPr lang="ar-JO" dirty="0"/>
          </a:p>
          <a:p>
            <a:pPr marL="342900" indent="-342900" algn="r" rtl="1">
              <a:buFont typeface="Calibri" panose="020F0502020204030204" pitchFamily="34" charset="0"/>
              <a:buChar char="-"/>
            </a:pPr>
            <a:endParaRPr lang="ar-QA" dirty="0"/>
          </a:p>
          <a:p>
            <a:pPr marL="342900" indent="-342900" algn="r" rtl="1">
              <a:buFont typeface="Calibri" panose="020F0502020204030204" pitchFamily="34" charset="0"/>
              <a:buChar char="-"/>
            </a:pPr>
            <a:r>
              <a:rPr lang="ar-QA" dirty="0"/>
              <a:t>استخدام الوسائط المتعددة.</a:t>
            </a:r>
            <a:endParaRPr lang="ar-JO" dirty="0"/>
          </a:p>
          <a:p>
            <a:pPr marL="342900" indent="-342900" algn="r" rtl="1">
              <a:buFont typeface="Calibri" panose="020F0502020204030204" pitchFamily="34" charset="0"/>
              <a:buChar char="-"/>
            </a:pPr>
            <a:endParaRPr lang="ar-QA" dirty="0"/>
          </a:p>
          <a:p>
            <a:pPr marL="342900" indent="-342900" algn="r" rtl="1">
              <a:buFont typeface="Calibri" panose="020F0502020204030204" pitchFamily="34" charset="0"/>
              <a:buChar char="-"/>
            </a:pPr>
            <a:r>
              <a:rPr lang="ar-QA" dirty="0"/>
              <a:t>تواجد خبير بالانترنت للفريق وتقييم مدى الحاجة لوجود خبير خارجي.</a:t>
            </a:r>
            <a:endParaRPr lang="ar-JO" dirty="0"/>
          </a:p>
          <a:p>
            <a:pPr marL="342900" indent="-342900" algn="r" rtl="1">
              <a:buFont typeface="Calibri" panose="020F0502020204030204" pitchFamily="34" charset="0"/>
              <a:buChar char="-"/>
            </a:pPr>
            <a:endParaRPr lang="ar-QA" dirty="0"/>
          </a:p>
          <a:p>
            <a:pPr marL="342900" indent="-342900" algn="r" rtl="1">
              <a:buFont typeface="Calibri" panose="020F0502020204030204" pitchFamily="34" charset="0"/>
              <a:buChar char="-"/>
            </a:pPr>
            <a:r>
              <a:rPr lang="ar-QA" dirty="0"/>
              <a:t>اختبار الخطة.</a:t>
            </a:r>
          </a:p>
          <a:p>
            <a:pPr algn="r" rtl="1"/>
            <a:endParaRPr lang="ar-JO" dirty="0"/>
          </a:p>
          <a:p>
            <a:pPr algn="r" rtl="1"/>
            <a:endParaRPr lang="en-US"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34635" y="1601182"/>
            <a:ext cx="9435241" cy="4139595"/>
          </a:xfrm>
          <a:prstGeom prst="rect">
            <a:avLst/>
          </a:prstGeom>
          <a:noFill/>
        </p:spPr>
        <p:txBody>
          <a:bodyPr wrap="square" rtlCol="0">
            <a:spAutoFit/>
          </a:bodyPr>
          <a:lstStyle/>
          <a:p>
            <a:pPr algn="r">
              <a:lnSpc>
                <a:spcPct val="150000"/>
              </a:lnSpc>
            </a:pPr>
            <a:r>
              <a:rPr lang="ar-JO" b="1" dirty="0"/>
              <a:t>3-  </a:t>
            </a:r>
            <a:r>
              <a:rPr lang="ar-QA" b="1" dirty="0"/>
              <a:t>التعامل مع الأزمة:</a:t>
            </a:r>
            <a:endParaRPr lang="ar-JO" b="1" dirty="0"/>
          </a:p>
          <a:p>
            <a:pPr algn="r">
              <a:lnSpc>
                <a:spcPct val="150000"/>
              </a:lnSpc>
            </a:pPr>
            <a:endParaRPr lang="ar-JO" b="1" dirty="0"/>
          </a:p>
          <a:p>
            <a:pPr algn="r" rtl="1">
              <a:lnSpc>
                <a:spcPct val="150000"/>
              </a:lnSpc>
            </a:pPr>
            <a:r>
              <a:rPr lang="ar-QA" dirty="0"/>
              <a:t>وتستهدف هذه المرحلة التعامل مع الأزمة باستخدام الانترنت وتضم المهام التالية:</a:t>
            </a:r>
            <a:endParaRPr lang="ar-JO" dirty="0"/>
          </a:p>
          <a:p>
            <a:pPr marL="342900" indent="-342900" algn="r" rtl="1">
              <a:lnSpc>
                <a:spcPct val="150000"/>
              </a:lnSpc>
              <a:buFont typeface="Calibri" panose="020F0502020204030204" pitchFamily="34" charset="0"/>
              <a:buChar char="-"/>
            </a:pPr>
            <a:r>
              <a:rPr lang="ar-QA" dirty="0"/>
              <a:t>تدعيم الاتصال مزدوج الاتجاه.</a:t>
            </a:r>
          </a:p>
          <a:p>
            <a:pPr marL="342900" indent="-342900" algn="r" rtl="1">
              <a:lnSpc>
                <a:spcPct val="150000"/>
              </a:lnSpc>
              <a:buFont typeface="Calibri" panose="020F0502020204030204" pitchFamily="34" charset="0"/>
              <a:buChar char="-"/>
            </a:pPr>
            <a:r>
              <a:rPr lang="ar-QA" dirty="0"/>
              <a:t>إضافة محركات البحث على الموقع.</a:t>
            </a:r>
          </a:p>
          <a:p>
            <a:pPr marL="342900" indent="-342900" algn="r" rtl="1">
              <a:lnSpc>
                <a:spcPct val="150000"/>
              </a:lnSpc>
              <a:buFont typeface="Calibri" panose="020F0502020204030204" pitchFamily="34" charset="0"/>
              <a:buChar char="-"/>
            </a:pPr>
            <a:r>
              <a:rPr lang="ar-QA" dirty="0"/>
              <a:t>متابعة جميع مصادر المعلومات ووسائل الإعلام.</a:t>
            </a:r>
          </a:p>
          <a:p>
            <a:pPr marL="342900" indent="-342900" algn="r" rtl="1">
              <a:lnSpc>
                <a:spcPct val="150000"/>
              </a:lnSpc>
              <a:buFont typeface="Calibri" panose="020F0502020204030204" pitchFamily="34" charset="0"/>
              <a:buChar char="-"/>
            </a:pPr>
            <a:r>
              <a:rPr lang="ar-QA" dirty="0"/>
              <a:t>استخدام روابط أو وصلات لمواقع موثوق فيها.</a:t>
            </a:r>
          </a:p>
          <a:p>
            <a:pPr marL="342900" indent="-342900" algn="r" rtl="1">
              <a:lnSpc>
                <a:spcPct val="150000"/>
              </a:lnSpc>
              <a:buFont typeface="Calibri" panose="020F0502020204030204" pitchFamily="34" charset="0"/>
              <a:buChar char="-"/>
            </a:pPr>
            <a:r>
              <a:rPr lang="ar-QA" dirty="0"/>
              <a:t>استخدام المدونات والوسائط التفاعلية.</a:t>
            </a:r>
          </a:p>
          <a:p>
            <a:pPr marL="342900" indent="-342900" algn="r" rtl="1">
              <a:lnSpc>
                <a:spcPct val="150000"/>
              </a:lnSpc>
              <a:buFont typeface="Calibri" panose="020F0502020204030204" pitchFamily="34" charset="0"/>
              <a:buChar char="-"/>
            </a:pPr>
            <a:r>
              <a:rPr lang="ar-QA" dirty="0"/>
              <a:t>إجراء استطلاعات الرأي.</a:t>
            </a:r>
          </a:p>
          <a:p>
            <a:pPr marL="342900" indent="-342900" algn="r" rtl="1">
              <a:buFont typeface="Calibri" panose="020F0502020204030204" pitchFamily="34" charset="0"/>
              <a:buChar char="-"/>
            </a:pPr>
            <a:endParaRPr lang="ar-QA" sz="2000"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33498" y="1814442"/>
            <a:ext cx="9656580" cy="3831818"/>
          </a:xfrm>
          <a:prstGeom prst="rect">
            <a:avLst/>
          </a:prstGeom>
          <a:noFill/>
        </p:spPr>
        <p:txBody>
          <a:bodyPr wrap="square" rtlCol="0">
            <a:spAutoFit/>
          </a:bodyPr>
          <a:lstStyle/>
          <a:p>
            <a:pPr algn="r" rtl="1">
              <a:lnSpc>
                <a:spcPct val="150000"/>
              </a:lnSpc>
            </a:pPr>
            <a:r>
              <a:rPr lang="ar-JO" b="1" dirty="0"/>
              <a:t>4- </a:t>
            </a:r>
            <a:r>
              <a:rPr lang="ar-QA" b="1" dirty="0"/>
              <a:t>ما بعد الأزمة:</a:t>
            </a:r>
            <a:endParaRPr lang="ar-JO" b="1" dirty="0"/>
          </a:p>
          <a:p>
            <a:pPr algn="r" rtl="1">
              <a:lnSpc>
                <a:spcPct val="150000"/>
              </a:lnSpc>
            </a:pPr>
            <a:r>
              <a:rPr lang="ar-QA" dirty="0"/>
              <a:t>وتضم مهام محددة يتم القيام بها للتعامل مع الموقف بعد انتهاء الأزمة.</a:t>
            </a:r>
            <a:endParaRPr lang="ar-JO" dirty="0"/>
          </a:p>
          <a:p>
            <a:pPr algn="r" rtl="1">
              <a:lnSpc>
                <a:spcPct val="150000"/>
              </a:lnSpc>
            </a:pPr>
            <a:endParaRPr lang="ar-JO" b="1" dirty="0"/>
          </a:p>
          <a:p>
            <a:pPr marL="342900" indent="-342900" algn="r" rtl="1">
              <a:lnSpc>
                <a:spcPct val="150000"/>
              </a:lnSpc>
              <a:buFont typeface="Arial" panose="020B0604020202020204" pitchFamily="34" charset="0"/>
              <a:buChar char="•"/>
            </a:pPr>
            <a:r>
              <a:rPr lang="ar-JO" dirty="0"/>
              <a:t>توجيه الشكر للذين دعموا المنظمة.</a:t>
            </a:r>
          </a:p>
          <a:p>
            <a:pPr marL="342900" indent="-342900" algn="r" rtl="1">
              <a:lnSpc>
                <a:spcPct val="150000"/>
              </a:lnSpc>
              <a:buFont typeface="Arial" panose="020B0604020202020204" pitchFamily="34" charset="0"/>
              <a:buChar char="•"/>
            </a:pPr>
            <a:r>
              <a:rPr lang="ar-JO" dirty="0"/>
              <a:t>تطوير المركز الإعلامي على الموقع.</a:t>
            </a:r>
          </a:p>
          <a:p>
            <a:pPr marL="342900" indent="-342900" algn="r" rtl="1">
              <a:lnSpc>
                <a:spcPct val="150000"/>
              </a:lnSpc>
              <a:buFont typeface="Arial" panose="020B0604020202020204" pitchFamily="34" charset="0"/>
              <a:buChar char="•"/>
            </a:pPr>
            <a:r>
              <a:rPr lang="ar-JO" dirty="0"/>
              <a:t>تطوير استراتيجيات وتكتيكات إعادة بناء الصورة.</a:t>
            </a:r>
          </a:p>
          <a:p>
            <a:pPr marL="342900" indent="-342900" algn="r" rtl="1">
              <a:lnSpc>
                <a:spcPct val="150000"/>
              </a:lnSpc>
              <a:buFont typeface="Arial" panose="020B0604020202020204" pitchFamily="34" charset="0"/>
              <a:buChar char="•"/>
            </a:pPr>
            <a:r>
              <a:rPr lang="ar-JO" dirty="0"/>
              <a:t>تقييم ماذا حدث وكيف تم التعامل معه.</a:t>
            </a:r>
          </a:p>
          <a:p>
            <a:pPr marL="342900" indent="-342900" algn="r" rtl="1">
              <a:lnSpc>
                <a:spcPct val="150000"/>
              </a:lnSpc>
              <a:buFont typeface="Arial" panose="020B0604020202020204" pitchFamily="34" charset="0"/>
              <a:buChar char="•"/>
            </a:pPr>
            <a:r>
              <a:rPr lang="ar-JO" dirty="0"/>
              <a:t>الأخذ في الاعتبار أن أحداث الأزمة نظل متاحة على الانترنت بسبب احتفاظ المواقع بالأخبار والمعلومات وإمكانية والرجوع إليها من قبل المستخدمين، خاصة .مع وجود مواقع مثل </a:t>
            </a:r>
            <a:r>
              <a:rPr lang="en-US" dirty="0"/>
              <a:t>YouTube</a:t>
            </a:r>
            <a:endParaRPr lang="ar-JO" b="1" dirty="0"/>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4">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81015C7-A3F3-4611-9A88-DA9F52E74750}"/>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13656</TotalTime>
  <Words>3541</Words>
  <Application>Microsoft Macintosh PowerPoint</Application>
  <PresentationFormat>Widescreen</PresentationFormat>
  <Paragraphs>373</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cairo</vt:lpstr>
      <vt:lpstr>Calibri</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154</cp:revision>
  <dcterms:created xsi:type="dcterms:W3CDTF">2023-04-29T09:08:00Z</dcterms:created>
  <dcterms:modified xsi:type="dcterms:W3CDTF">2024-07-24T21:00:59Z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