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80" r:id="rId6"/>
  </p:sldMasterIdLst>
  <p:notesMasterIdLst>
    <p:notesMasterId r:id="rId70"/>
  </p:notesMasterIdLst>
  <p:sldIdLst>
    <p:sldId id="355" r:id="rId7"/>
    <p:sldId id="356" r:id="rId8"/>
    <p:sldId id="357" r:id="rId9"/>
    <p:sldId id="280" r:id="rId10"/>
    <p:sldId id="430" r:id="rId11"/>
    <p:sldId id="359" r:id="rId12"/>
    <p:sldId id="369" r:id="rId13"/>
    <p:sldId id="365" r:id="rId14"/>
    <p:sldId id="366" r:id="rId15"/>
    <p:sldId id="367" r:id="rId16"/>
    <p:sldId id="368" r:id="rId17"/>
    <p:sldId id="370" r:id="rId18"/>
    <p:sldId id="371" r:id="rId19"/>
    <p:sldId id="431" r:id="rId20"/>
    <p:sldId id="377" r:id="rId21"/>
    <p:sldId id="372" r:id="rId22"/>
    <p:sldId id="373" r:id="rId23"/>
    <p:sldId id="374" r:id="rId24"/>
    <p:sldId id="396" r:id="rId25"/>
    <p:sldId id="397" r:id="rId26"/>
    <p:sldId id="376" r:id="rId27"/>
    <p:sldId id="398" r:id="rId28"/>
    <p:sldId id="378" r:id="rId29"/>
    <p:sldId id="399" r:id="rId30"/>
    <p:sldId id="400" r:id="rId31"/>
    <p:sldId id="401" r:id="rId32"/>
    <p:sldId id="379" r:id="rId33"/>
    <p:sldId id="402" r:id="rId34"/>
    <p:sldId id="403" r:id="rId35"/>
    <p:sldId id="380" r:id="rId36"/>
    <p:sldId id="404" r:id="rId37"/>
    <p:sldId id="406" r:id="rId38"/>
    <p:sldId id="407" r:id="rId39"/>
    <p:sldId id="408" r:id="rId40"/>
    <p:sldId id="410" r:id="rId41"/>
    <p:sldId id="383" r:id="rId42"/>
    <p:sldId id="413" r:id="rId43"/>
    <p:sldId id="414" r:id="rId44"/>
    <p:sldId id="411" r:id="rId45"/>
    <p:sldId id="432" r:id="rId46"/>
    <p:sldId id="415" r:id="rId47"/>
    <p:sldId id="416" r:id="rId48"/>
    <p:sldId id="384" r:id="rId49"/>
    <p:sldId id="418" r:id="rId50"/>
    <p:sldId id="419" r:id="rId51"/>
    <p:sldId id="420" r:id="rId52"/>
    <p:sldId id="385" r:id="rId53"/>
    <p:sldId id="421" r:id="rId54"/>
    <p:sldId id="386" r:id="rId55"/>
    <p:sldId id="422" r:id="rId56"/>
    <p:sldId id="434" r:id="rId57"/>
    <p:sldId id="433" r:id="rId58"/>
    <p:sldId id="388" r:id="rId59"/>
    <p:sldId id="389" r:id="rId60"/>
    <p:sldId id="424" r:id="rId61"/>
    <p:sldId id="390" r:id="rId62"/>
    <p:sldId id="391" r:id="rId63"/>
    <p:sldId id="392" r:id="rId64"/>
    <p:sldId id="393" r:id="rId65"/>
    <p:sldId id="426" r:id="rId66"/>
    <p:sldId id="427" r:id="rId67"/>
    <p:sldId id="429" r:id="rId68"/>
    <p:sldId id="276"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19" autoAdjust="0"/>
    <p:restoredTop sz="94291" autoAdjust="0"/>
  </p:normalViewPr>
  <p:slideViewPr>
    <p:cSldViewPr snapToGrid="0">
      <p:cViewPr varScale="1">
        <p:scale>
          <a:sx n="69" d="100"/>
          <a:sy n="69" d="100"/>
        </p:scale>
        <p:origin x="834" y="60"/>
      </p:cViewPr>
      <p:guideLst/>
    </p:cSldViewPr>
  </p:slideViewPr>
  <p:outlineViewPr>
    <p:cViewPr>
      <p:scale>
        <a:sx n="33" d="100"/>
        <a:sy n="33" d="100"/>
      </p:scale>
      <p:origin x="0" y="-2011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a:t>
            </a:fld>
            <a:endParaRPr lang="en-US" dirty="0"/>
          </a:p>
        </p:txBody>
      </p:sp>
    </p:spTree>
    <p:extLst>
      <p:ext uri="{BB962C8B-B14F-4D97-AF65-F5344CB8AC3E}">
        <p14:creationId xmlns:p14="http://schemas.microsoft.com/office/powerpoint/2010/main" val="2169674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664402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[TYPING SOUNDS] SPEAKER 1: The internet has become an irreplaceable resource for humanity, with vast amounts of content, articles, videos, social media, games, and more, free of charge. SPEAKER 2: And it's free to access because publishers and creators-- the people making all this-- get paid to place ads near their content. This is nothing new. SPEAKER 1: Before the internet, newspapers, radio, and TV businesses made money exactly the same way. But unlike older mediums, online ads can be much more personalized, relevant, and helpful. SPEAKER 2: So how does personalized advertising work? SPEAKER 1: Well, for years, the delivery of relevant ads has hinged on a little piece of code called the third-party cookie. SPEAKER 2: As people browse the web, these cookies pass information, like where they've been online, back to the company who set them, who then use the cookies to deliver relevant ads. SPEAKER 1: That has fueled a lot of content and good user experiences. But it's also made it hard for people to know how that information is being used or who is using it. This is a major problem. SPEAKER 2: People are demanding more privacy online, and policymakers are listening. SPEAKER 1: The ad industry needs to reinvent the way relevant ads work to give people more control of their privacy. Without relevant ads, the ads you see will be less interesting and less effective for advertisers. SPEAKER 2: Which means publishers will earn less money from ads, making it harder for them to keep making articles, shows, and games available on the internet free of charge</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15</a:t>
            </a:fld>
            <a:endParaRPr lang="en-US" dirty="0"/>
          </a:p>
        </p:txBody>
      </p:sp>
    </p:spTree>
    <p:extLst>
      <p:ext uri="{BB962C8B-B14F-4D97-AF65-F5344CB8AC3E}">
        <p14:creationId xmlns:p14="http://schemas.microsoft.com/office/powerpoint/2010/main" val="2919100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18</a:t>
            </a:fld>
            <a:endParaRPr lang="en-US" dirty="0"/>
          </a:p>
        </p:txBody>
      </p:sp>
    </p:spTree>
    <p:extLst>
      <p:ext uri="{BB962C8B-B14F-4D97-AF65-F5344CB8AC3E}">
        <p14:creationId xmlns:p14="http://schemas.microsoft.com/office/powerpoint/2010/main" val="4008536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19</a:t>
            </a:fld>
            <a:endParaRPr lang="en-US" dirty="0"/>
          </a:p>
        </p:txBody>
      </p:sp>
    </p:spTree>
    <p:extLst>
      <p:ext uri="{BB962C8B-B14F-4D97-AF65-F5344CB8AC3E}">
        <p14:creationId xmlns:p14="http://schemas.microsoft.com/office/powerpoint/2010/main" val="990879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20</a:t>
            </a:fld>
            <a:endParaRPr lang="en-US" dirty="0"/>
          </a:p>
        </p:txBody>
      </p:sp>
    </p:spTree>
    <p:extLst>
      <p:ext uri="{BB962C8B-B14F-4D97-AF65-F5344CB8AC3E}">
        <p14:creationId xmlns:p14="http://schemas.microsoft.com/office/powerpoint/2010/main" val="943743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Did you know that SEM is a very effective way to increase your website traffic rapidly and grow your business? Hm, that sounds great, but what is it exactly? SEM, or Search Engine Marketing, is a way of driving qualified traffic to a page of your preference by purchasing ads on search engines, like Google for instance. You might be wondering: what is the difference between SEM and SEO? As opposed to SEO (Search engine optimization) which has long term positive effects, but takes longer to start up, SEM produces immediate results and has an instant ROI. You can launch an SEM campaign in the morning and start to see results just a few hours later! But as soon as you stop your SEM campaigns, your ads will stop showing up. That’s why we recommend to do SEO and SEM at the same time, to combine the immediate results of SEM with the long lasting ones of SEO. SEM can be a very cost-effective marketing tool: It gives you the ability to target people at one of the best moments: when they search for you or for your activity. And you only need to pay when they actually take action - click on your ad or call your company. Very few other advertising mediums can do that, which is why SEM can be very powerful! So now you know why you should consider an SEM campaign. But do you know how to do it? Starting an efficient SEM campaign requires a lot of time and expertise. You need to carry out a market research to determine your target market; find the right keywords, and write a clear and concise ad that will appeal to your customers; carefully select the right settings, launch and monitor your campaign… It’s not trivial, and a mistake might undermine its efficiency and make you burn a lot of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21</a:t>
            </a:fld>
            <a:endParaRPr lang="en-US" dirty="0"/>
          </a:p>
        </p:txBody>
      </p:sp>
    </p:spTree>
    <p:extLst>
      <p:ext uri="{BB962C8B-B14F-4D97-AF65-F5344CB8AC3E}">
        <p14:creationId xmlns:p14="http://schemas.microsoft.com/office/powerpoint/2010/main" val="1169130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search engine optimization explained by of information and spit out the best answers for a Patron's questions it's not an easy job search engines like Google and Bing are the Librarians of the internet their systems collect information about every page on the web so they can help people find exactly what they're looking for and every search engine has a secret recipe called an algorithm for turning all that information into useful search results now if you own a website search results matter when your pages have higher rankings they help more people find you the key to higher rankings is making sure your website has the ingredients search engines need for their recipes this is called search engine optimization or SEO as it turns out most of the big ingredients are known let's take a look first words matter search engines account for every word on the web this way when someone searches for shoe repair the search engines can narrow results to only the pages that are about those words second titles matter each page on the web has an official title but you may not ever see it because it's in the code search engines pay a lot of attention to page titles because they often summarize the page like a book's title third links between websites matter when one web page links to another it's usually a recommendation telling readers this site has good information a web page with a lot of links coming to it can look good to search engines but some people try to fool the search engines by creating or buying bogus links all over the web that point to their own website usually search engines can detect when a site has a lot of them and they account for it by giving links from trustworthy sites more weight in the recipe fourth the words that are used in links matter too if your web page says Amazon has lots of books and the word books is linked search engines can establish that amazon.com is related to the word books this way when someone searches for books that site will rank well lastly search engines care about reputation sites with a consistent record of fresh engaging content and growing numbers of quality links may be considered right </a:t>
            </a:r>
            <a:r>
              <a:rPr lang="en-US" dirty="0" err="1"/>
              <a:t>ing</a:t>
            </a:r>
            <a:r>
              <a:rPr lang="en-US" dirty="0"/>
              <a:t> stars and do well in search rankings these are just the basics and the recipes are refined and changed all the time good SEO is about making sure your website has great content that's supported by the ingredients that search engines need for their recipes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23</a:t>
            </a:fld>
            <a:endParaRPr lang="en-US" dirty="0"/>
          </a:p>
        </p:txBody>
      </p:sp>
    </p:spTree>
    <p:extLst>
      <p:ext uri="{BB962C8B-B14F-4D97-AF65-F5344CB8AC3E}">
        <p14:creationId xmlns:p14="http://schemas.microsoft.com/office/powerpoint/2010/main" val="2877235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24</a:t>
            </a:fld>
            <a:endParaRPr lang="en-US" dirty="0"/>
          </a:p>
        </p:txBody>
      </p:sp>
    </p:spTree>
    <p:extLst>
      <p:ext uri="{BB962C8B-B14F-4D97-AF65-F5344CB8AC3E}">
        <p14:creationId xmlns:p14="http://schemas.microsoft.com/office/powerpoint/2010/main" val="2249782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Click fraud </a:t>
            </a:r>
            <a:r>
              <a:rPr lang="en-US" sz="1200" b="0" i="0" u="none" strike="noStrike" kern="1200" baseline="0" dirty="0">
                <a:solidFill>
                  <a:schemeClr val="tx1"/>
                </a:solidFill>
                <a:latin typeface="+mn-lt"/>
                <a:ea typeface="+mn-ea"/>
                <a:cs typeface="+mn-cs"/>
              </a:rPr>
              <a:t>occurs when a competitor clicks on search engine results and ads, forcing</a:t>
            </a:r>
          </a:p>
          <a:p>
            <a:r>
              <a:rPr lang="en-US" sz="1200" b="0" i="0" u="none" strike="noStrike" kern="1200" baseline="0" dirty="0">
                <a:solidFill>
                  <a:schemeClr val="tx1"/>
                </a:solidFill>
                <a:latin typeface="+mn-lt"/>
                <a:ea typeface="+mn-ea"/>
                <a:cs typeface="+mn-cs"/>
              </a:rPr>
              <a:t>the advertiser to pay for the click even though the click is not legitimate. Competitors</a:t>
            </a:r>
          </a:p>
          <a:p>
            <a:r>
              <a:rPr lang="en-US" sz="1200" b="0" i="0" u="none" strike="noStrike" kern="1200" baseline="0" dirty="0">
                <a:solidFill>
                  <a:schemeClr val="tx1"/>
                </a:solidFill>
                <a:latin typeface="+mn-lt"/>
                <a:ea typeface="+mn-ea"/>
                <a:cs typeface="+mn-cs"/>
              </a:rPr>
              <a:t>can hire firms to perform fraudulent clicks or hire botnets to automate the process.</a:t>
            </a:r>
          </a:p>
          <a:p>
            <a:r>
              <a:rPr lang="en-US" sz="1200" b="0" i="0" u="none" strike="noStrike" kern="1200" baseline="0" dirty="0">
                <a:solidFill>
                  <a:schemeClr val="tx1"/>
                </a:solidFill>
                <a:latin typeface="+mn-lt"/>
                <a:ea typeface="+mn-ea"/>
                <a:cs typeface="+mn-cs"/>
              </a:rPr>
              <a:t>Click fraud can quickly run up a large bill for merchants, without resulting in any</a:t>
            </a:r>
          </a:p>
          <a:p>
            <a:r>
              <a:rPr lang="en-US" sz="1200" b="0" i="0" u="none" strike="noStrike" kern="1200" baseline="0" dirty="0">
                <a:solidFill>
                  <a:schemeClr val="tx1"/>
                </a:solidFill>
                <a:latin typeface="+mn-lt"/>
                <a:ea typeface="+mn-ea"/>
                <a:cs typeface="+mn-cs"/>
              </a:rPr>
              <a:t>growth in sales.</a:t>
            </a:r>
          </a:p>
          <a:p>
            <a:r>
              <a:rPr lang="en-US" sz="1200" b="0" i="0" u="none" strike="noStrike" kern="1200" baseline="0" dirty="0">
                <a:solidFill>
                  <a:schemeClr val="tx1"/>
                </a:solidFill>
                <a:latin typeface="+mn-lt"/>
                <a:ea typeface="+mn-ea"/>
                <a:cs typeface="+mn-cs"/>
              </a:rPr>
              <a:t>• </a:t>
            </a:r>
            <a:r>
              <a:rPr lang="en-US" sz="1200" b="1" i="0" u="none" strike="noStrike" kern="1200" baseline="0" dirty="0">
                <a:solidFill>
                  <a:schemeClr val="tx1"/>
                </a:solidFill>
                <a:latin typeface="+mn-lt"/>
                <a:ea typeface="+mn-ea"/>
                <a:cs typeface="+mn-cs"/>
              </a:rPr>
              <a:t>Content farms </a:t>
            </a:r>
            <a:r>
              <a:rPr lang="en-US" sz="1200" b="0" i="0" u="none" strike="noStrike" kern="1200" baseline="0" dirty="0">
                <a:solidFill>
                  <a:schemeClr val="tx1"/>
                </a:solidFill>
                <a:latin typeface="+mn-lt"/>
                <a:ea typeface="+mn-ea"/>
                <a:cs typeface="+mn-cs"/>
              </a:rPr>
              <a:t>are companies that generate large volumes of textual content for</a:t>
            </a:r>
          </a:p>
          <a:p>
            <a:r>
              <a:rPr lang="en-US" sz="1200" b="0" i="0" u="none" strike="noStrike" kern="1200" baseline="0" dirty="0">
                <a:solidFill>
                  <a:schemeClr val="tx1"/>
                </a:solidFill>
                <a:latin typeface="+mn-lt"/>
                <a:ea typeface="+mn-ea"/>
                <a:cs typeface="+mn-cs"/>
              </a:rPr>
              <a:t>multiple websites designed to attract viewers and search engines. Content farms</a:t>
            </a:r>
          </a:p>
          <a:p>
            <a:r>
              <a:rPr lang="en-US" sz="1200" b="0" i="0" u="none" strike="noStrike" kern="1200" baseline="0" dirty="0">
                <a:solidFill>
                  <a:schemeClr val="tx1"/>
                </a:solidFill>
                <a:latin typeface="+mn-lt"/>
                <a:ea typeface="+mn-ea"/>
                <a:cs typeface="+mn-cs"/>
              </a:rPr>
              <a:t>profit by attracting large numbers of visitors to their sites and exposing them to ads.</a:t>
            </a:r>
          </a:p>
          <a:p>
            <a:r>
              <a:rPr lang="en-US" sz="1200" b="0" i="0" u="none" strike="noStrike" kern="1200" baseline="0" dirty="0">
                <a:solidFill>
                  <a:schemeClr val="tx1"/>
                </a:solidFill>
                <a:latin typeface="+mn-lt"/>
                <a:ea typeface="+mn-ea"/>
                <a:cs typeface="+mn-cs"/>
              </a:rPr>
              <a:t>The content typically is not original but is copied or summarized from legitimate</a:t>
            </a:r>
          </a:p>
          <a:p>
            <a:r>
              <a:rPr lang="en-US" sz="1200" b="0" i="0" u="none" strike="noStrike" kern="1200" baseline="0" dirty="0">
                <a:solidFill>
                  <a:schemeClr val="tx1"/>
                </a:solidFill>
                <a:latin typeface="+mn-lt"/>
                <a:ea typeface="+mn-ea"/>
                <a:cs typeface="+mn-cs"/>
              </a:rPr>
              <a:t>content sites.</a:t>
            </a:r>
          </a:p>
          <a:p>
            <a:r>
              <a:rPr lang="en-US" sz="1200" b="0" i="0" u="none" strike="noStrike" kern="1200" baseline="0" dirty="0">
                <a:solidFill>
                  <a:schemeClr val="tx1"/>
                </a:solidFill>
                <a:latin typeface="+mn-lt"/>
                <a:ea typeface="+mn-ea"/>
                <a:cs typeface="+mn-cs"/>
              </a:rPr>
              <a:t>• </a:t>
            </a:r>
            <a:r>
              <a:rPr lang="en-US" sz="1200" b="1" i="0" u="none" strike="noStrike" kern="1200" baseline="0" dirty="0">
                <a:solidFill>
                  <a:schemeClr val="tx1"/>
                </a:solidFill>
                <a:latin typeface="+mn-lt"/>
                <a:ea typeface="+mn-ea"/>
                <a:cs typeface="+mn-cs"/>
              </a:rPr>
              <a:t>Link farms </a:t>
            </a:r>
            <a:r>
              <a:rPr lang="en-US" sz="1200" b="0" i="0" u="none" strike="noStrike" kern="1200" baseline="0" dirty="0">
                <a:solidFill>
                  <a:schemeClr val="tx1"/>
                </a:solidFill>
                <a:latin typeface="+mn-lt"/>
                <a:ea typeface="+mn-ea"/>
                <a:cs typeface="+mn-cs"/>
              </a:rPr>
              <a:t>are groups of websites that link to one another, thereby boosting their</a:t>
            </a:r>
          </a:p>
          <a:p>
            <a:r>
              <a:rPr lang="en-US" sz="1200" b="0" i="0" u="none" strike="noStrike" kern="1200" baseline="0" dirty="0">
                <a:solidFill>
                  <a:schemeClr val="tx1"/>
                </a:solidFill>
                <a:latin typeface="+mn-lt"/>
                <a:ea typeface="+mn-ea"/>
                <a:cs typeface="+mn-cs"/>
              </a:rPr>
              <a:t>ranking in search engines that use a page ranking algorithm to judge the “usefulness”</a:t>
            </a:r>
          </a:p>
          <a:p>
            <a:r>
              <a:rPr lang="en-US" sz="1200" b="0" i="0" u="none" strike="noStrike" kern="1200" baseline="0" dirty="0">
                <a:solidFill>
                  <a:schemeClr val="tx1"/>
                </a:solidFill>
                <a:latin typeface="+mn-lt"/>
                <a:ea typeface="+mn-ea"/>
                <a:cs typeface="+mn-cs"/>
              </a:rPr>
              <a:t>of a website. Google considers link farming to be a manipulative tactic and places a</a:t>
            </a:r>
          </a:p>
          <a:p>
            <a:r>
              <a:rPr lang="en-US" sz="1200" b="0" i="0" u="none" strike="noStrike" kern="1200" baseline="0" dirty="0">
                <a:solidFill>
                  <a:schemeClr val="tx1"/>
                </a:solidFill>
                <a:latin typeface="+mn-lt"/>
                <a:ea typeface="+mn-ea"/>
                <a:cs typeface="+mn-cs"/>
              </a:rPr>
              <a:t>heavy ranking penalty on websites that use such tactics</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25</a:t>
            </a:fld>
            <a:endParaRPr lang="en-US" dirty="0"/>
          </a:p>
        </p:txBody>
      </p:sp>
    </p:spTree>
    <p:extLst>
      <p:ext uri="{BB962C8B-B14F-4D97-AF65-F5344CB8AC3E}">
        <p14:creationId xmlns:p14="http://schemas.microsoft.com/office/powerpoint/2010/main" val="4888014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26</a:t>
            </a:fld>
            <a:endParaRPr lang="en-US" dirty="0"/>
          </a:p>
        </p:txBody>
      </p:sp>
    </p:spTree>
    <p:extLst>
      <p:ext uri="{BB962C8B-B14F-4D97-AF65-F5344CB8AC3E}">
        <p14:creationId xmlns:p14="http://schemas.microsoft.com/office/powerpoint/2010/main" val="22978188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a banner ad a banner ad is a form of advertising that is displayed on a web page their function is to promote a brand and attract the public to a website through a link that leads to the advertiser's website banner ads are important because they increase customer traffic they help sell a product they help attract the customers attention and announce sales offers to customers many networks sell ads to advertisers at a fee [Music] best practices in banner ad designs include use the most effective standard banner sizes position the banner ad properly maintain the hierarchy and keep images and content simple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27</a:t>
            </a:fld>
            <a:endParaRPr lang="en-US" dirty="0"/>
          </a:p>
        </p:txBody>
      </p:sp>
    </p:spTree>
    <p:extLst>
      <p:ext uri="{BB962C8B-B14F-4D97-AF65-F5344CB8AC3E}">
        <p14:creationId xmlns:p14="http://schemas.microsoft.com/office/powerpoint/2010/main" val="3364913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28</a:t>
            </a:fld>
            <a:endParaRPr lang="en-US" dirty="0"/>
          </a:p>
        </p:txBody>
      </p:sp>
    </p:spTree>
    <p:extLst>
      <p:ext uri="{BB962C8B-B14F-4D97-AF65-F5344CB8AC3E}">
        <p14:creationId xmlns:p14="http://schemas.microsoft.com/office/powerpoint/2010/main" val="11590981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29</a:t>
            </a:fld>
            <a:endParaRPr lang="en-US" dirty="0"/>
          </a:p>
        </p:txBody>
      </p:sp>
    </p:spTree>
    <p:extLst>
      <p:ext uri="{BB962C8B-B14F-4D97-AF65-F5344CB8AC3E}">
        <p14:creationId xmlns:p14="http://schemas.microsoft.com/office/powerpoint/2010/main" val="1842373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are native ads native advertising has been around for a long time but with the rise of artificial intelligence and its powerful targeting opportunities it has become more popular than ever native ads have a huge advertising demand because they are a great way to promote products and increase brand awareness so the question is should publishers use native ads on their websites let's start with the basics what are native ads native ads blend into the publisher's content and match the website's design look and feel therefore native ads provide a better user experience compared to other ad formats like display ads usually you can identify native ads on the website as those with a promoted or sponsored message next to them interactive advertising bureau divides native ads into three core types first in feed or in content units these units appear directly in the article blog post or social network news feed second is content recommendation ads content recommendation ads appear as recommended content on the publisher's website and they are supplied by content discovery platforms like outbrain and </a:t>
            </a:r>
            <a:r>
              <a:rPr lang="en-US" dirty="0" err="1"/>
              <a:t>taboola</a:t>
            </a:r>
            <a:r>
              <a:rPr lang="en-US" dirty="0"/>
              <a:t> and third branded or native content this is basically a paid content piece written in the same style as the rest of the publishers content what are the benefits of native ads for publishers [Music] native ads are designed to be non-disruptive thanks to their native feel they provide a better user experience ad engagement ctr and ad viewability.</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30</a:t>
            </a:fld>
            <a:endParaRPr lang="en-US" dirty="0"/>
          </a:p>
        </p:txBody>
      </p:sp>
    </p:spTree>
    <p:extLst>
      <p:ext uri="{BB962C8B-B14F-4D97-AF65-F5344CB8AC3E}">
        <p14:creationId xmlns:p14="http://schemas.microsoft.com/office/powerpoint/2010/main" val="17704785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31</a:t>
            </a:fld>
            <a:endParaRPr lang="en-US" dirty="0"/>
          </a:p>
        </p:txBody>
      </p:sp>
    </p:spTree>
    <p:extLst>
      <p:ext uri="{BB962C8B-B14F-4D97-AF65-F5344CB8AC3E}">
        <p14:creationId xmlns:p14="http://schemas.microsoft.com/office/powerpoint/2010/main" val="3565459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32</a:t>
            </a:fld>
            <a:endParaRPr lang="en-US" dirty="0"/>
          </a:p>
        </p:txBody>
      </p:sp>
    </p:spTree>
    <p:extLst>
      <p:ext uri="{BB962C8B-B14F-4D97-AF65-F5344CB8AC3E}">
        <p14:creationId xmlns:p14="http://schemas.microsoft.com/office/powerpoint/2010/main" val="838763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33</a:t>
            </a:fld>
            <a:endParaRPr lang="en-US" dirty="0"/>
          </a:p>
        </p:txBody>
      </p:sp>
    </p:spTree>
    <p:extLst>
      <p:ext uri="{BB962C8B-B14F-4D97-AF65-F5344CB8AC3E}">
        <p14:creationId xmlns:p14="http://schemas.microsoft.com/office/powerpoint/2010/main" val="2081631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34</a:t>
            </a:fld>
            <a:endParaRPr lang="en-US" dirty="0"/>
          </a:p>
        </p:txBody>
      </p:sp>
    </p:spTree>
    <p:extLst>
      <p:ext uri="{BB962C8B-B14F-4D97-AF65-F5344CB8AC3E}">
        <p14:creationId xmlns:p14="http://schemas.microsoft.com/office/powerpoint/2010/main" val="7212911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35</a:t>
            </a:fld>
            <a:endParaRPr lang="en-US" dirty="0"/>
          </a:p>
        </p:txBody>
      </p:sp>
    </p:spTree>
    <p:extLst>
      <p:ext uri="{BB962C8B-B14F-4D97-AF65-F5344CB8AC3E}">
        <p14:creationId xmlns:p14="http://schemas.microsoft.com/office/powerpoint/2010/main" val="2751891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37</a:t>
            </a:fld>
            <a:endParaRPr lang="en-US" dirty="0"/>
          </a:p>
        </p:txBody>
      </p:sp>
    </p:spTree>
    <p:extLst>
      <p:ext uri="{BB962C8B-B14F-4D97-AF65-F5344CB8AC3E}">
        <p14:creationId xmlns:p14="http://schemas.microsoft.com/office/powerpoint/2010/main" val="31793750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38</a:t>
            </a:fld>
            <a:endParaRPr lang="en-US" dirty="0"/>
          </a:p>
        </p:txBody>
      </p:sp>
    </p:spTree>
    <p:extLst>
      <p:ext uri="{BB962C8B-B14F-4D97-AF65-F5344CB8AC3E}">
        <p14:creationId xmlns:p14="http://schemas.microsoft.com/office/powerpoint/2010/main" val="1276371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39</a:t>
            </a:fld>
            <a:endParaRPr lang="en-US" dirty="0"/>
          </a:p>
        </p:txBody>
      </p:sp>
    </p:spTree>
    <p:extLst>
      <p:ext uri="{BB962C8B-B14F-4D97-AF65-F5344CB8AC3E}">
        <p14:creationId xmlns:p14="http://schemas.microsoft.com/office/powerpoint/2010/main" val="14920279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we’ve all heard how companies like Facebook and Google can use cookies to follow us around the internet and keep track of what we’re interested in. They do this to sell targeted ads or in some cases even share that data with others without our permission. In recent months, there has been a lot of fuss around the fact that Facebook tracks its users across the internet. So how do they do this? Before we dive in, let’s look at what cookies are and why they exist. Let’s start with some quick history. The cookie was created in 1994 by an employee of Netscape Communications, the same company that made the browser. He was creating an online shop, and he didn’t want to store the contents of the shopping cart on the server. Instead, he wanted a way to save it on the computers of the visitors, right until they made their purchase. The reason for this is simple: if the server doesn’t have to keep track of everyone’s shopping cart, it has less work and can save money. In 1994 the Netscape browser implemented cookies and the next year Internet Explorer followed suit. However two years later - in 1996 - the first concerns were raised when it was discovered that cookies could potentially invade our privacy. That would turn out to be very true, but we’re getting ahead of ourselves here. Let’s take a look at how cookies work. Let’s imagine we have a website that requires people to log in to see the contents of the site. When you log in, your browser sends your username and password to the server, who verifies them and - if everything checks out - sends you the requested content. However, there is a small caveat. The HTTP protocol - which is what we use to browse the internet - is stateless. That means that when you make another request to that same server, it has forgotten who you are and will ask you to log in again. Can you imagine how time-consuming it would be to browse around a site like Facebook and having to log in again every time you click on something? So cookies to the rescue! You still log in to the website, and the server still validates your credentials. If everything checks out, however, the server not only responds with the content but also sends a cookie to your browser. The cookie is then stored on your computer and submitted to the server with every request you make to that website. The cookie contains a unique identifier that allows the server to “remember” who you are and keep you logged in. As you can see, cookies are very useful, and they make our lives a lot easier. But it doesn’t stop there! Besides keeping you logged in, cookies can also be used to store your settings. Let’s say you change the number of results your favorite search engine should return. Chances are high that they save this preference in a cookie and not on their servers. But there are also some restrictions on the use of cookies. Most browsers only allow websites to store a maximum of 300 cookies and they cannot contain a lot of data (just 4096 bytes). The biggest limitation, however, is the fact that cookies set by one website, cannot be read by another. And that restriction raises the question: how can companies use cookies to track us around the internet? Especially if a cookie from one website cannot be read by another. How can Facebook for instance track what sites we visit? Well, the whole process starts when you log in to Facebook. To remember that you’re logged in, Facebook stores a cookie on your computer, nothing unusual about that, many other sites do the same thing. This cookie is scoped, or bound to Facebook’s domain name, meaning that no one else besides facebook.com can read what’s in the cookie. Let’s now imagine that you browse away and you land on someone’s blog. The blog cannot read your Facebook cookie, and the scope prevents that. Facebook also can’t see that you’re on this blog. All is well. But let’s now assume that the owner of the blog places a Facebook like button on his website. To show this like button, your browser has to download some code from the Facebook servers, and when it’s talking to facebook.com, it sends along the cookie that Facebook set earlier. Facebook now knows who you are and that you visited this blog. I’m using Facebook as the example here, but this technique is used by many other companies to track you around the internet. The trick is simple: convince as many websites as possible to place some of your code on their sites. Facebook has it easy because a lot of people want a like or share button on their website. Google also has an easy job because many websites rely on its advertisement network or on Google Analytics. At this stage, cookies are getting out of hand. I read the cookie policy of a few popular websites. Here is an overview of how many cookies they expose you to. Reading some tech news on CNET: 100 cookies Finding a song on last.fm: 82 cookies. Reading The New York Times: 57 cookies Finding a job or connecting with your network on LinkedIn 28 cookies. And then some companies take it to the extreme. The company behind Yahoo mentions that their websites could use up to 455 third-party cookies. 455! That’s just outrageous! Granted, not all of these cookies track you around. In fact, a handful of them are essential for the site to work correctly, like a session cookie to remember that you’re logged in. However, the majority of cookies on these websites don’t serve the user. They are there to track you or to display more targeted ads. So what can we do to prevent these cookies from tracking us on the internet? As a user, you can protect yourself from trackers by installing a browser extension that blocks them like Privacy Badger or </a:t>
            </a:r>
            <a:r>
              <a:rPr lang="en-US" dirty="0" err="1"/>
              <a:t>Ghostery</a:t>
            </a:r>
            <a:r>
              <a:rPr lang="en-US" dirty="0"/>
              <a:t>. You could also switch to a browser with built-in privacy protection tools like Brave or Safari. And if you don’t want to do anything, the law is on your side. More and more politicians realize that cookies are a threat to privacy and that the use of trackers should be regulated. In Europe, we have the GDPR which requires websites to be transparent about their use of cookies and requires sites to offer users a simple way to opt-out. You’ve probably seen these annoying cookie banners asking for your permission. Next time you see them, don’t just click on accept but look at what cookies the website wants to place on your computer and for what purpose. So to summarize: cookies were invented to make our lives easier and allow us to stay signed into websites or remember the settings that we changed. However, the downside is that cookies, along with other techniques, can be used by large corporations to follow us around on the internet and gather data about us that they can potentially sell to others. I hope you found this video interesting and that you learned something from it. If you did, you can support me by subscribing to this channel and giving this video a thumbs up. Thank you so much for watching, and I’ll see you in the next one!</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43</a:t>
            </a:fld>
            <a:endParaRPr lang="en-US" dirty="0"/>
          </a:p>
        </p:txBody>
      </p:sp>
    </p:spTree>
    <p:extLst>
      <p:ext uri="{BB962C8B-B14F-4D97-AF65-F5344CB8AC3E}">
        <p14:creationId xmlns:p14="http://schemas.microsoft.com/office/powerpoint/2010/main" val="33707120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warehousing is one of the hottest</a:t>
            </a:r>
          </a:p>
          <a:p>
            <a:r>
              <a:rPr lang="en-US" dirty="0"/>
              <a:t>topics both in business and in data</a:t>
            </a:r>
          </a:p>
          <a:p>
            <a:r>
              <a:rPr lang="en-US" dirty="0"/>
              <a:t>science but if you're new to the field</a:t>
            </a:r>
          </a:p>
          <a:p>
            <a:r>
              <a:rPr lang="en-US" dirty="0"/>
              <a:t>you're probably wondering what a data</a:t>
            </a:r>
          </a:p>
          <a:p>
            <a:r>
              <a:rPr lang="en-US" dirty="0"/>
              <a:t>warehouse is why we need it and how it</a:t>
            </a:r>
          </a:p>
          <a:p>
            <a:r>
              <a:rPr lang="en-US" dirty="0"/>
              <a:t>works</a:t>
            </a:r>
          </a:p>
          <a:p>
            <a:r>
              <a:rPr lang="en-US" dirty="0"/>
              <a:t>don't worry because in four minutes</a:t>
            </a:r>
          </a:p>
          <a:p>
            <a:r>
              <a:rPr lang="en-US" dirty="0"/>
              <a:t>you'll know the answers to all these</a:t>
            </a:r>
          </a:p>
          <a:p>
            <a:r>
              <a:rPr lang="en-US" dirty="0"/>
              <a:t>questions alright first let's start with</a:t>
            </a:r>
          </a:p>
          <a:p>
            <a:r>
              <a:rPr lang="en-US" dirty="0"/>
              <a:t>the definition what is the meaning of</a:t>
            </a:r>
          </a:p>
          <a:p>
            <a:r>
              <a:rPr lang="en-US" dirty="0"/>
              <a:t>the phrase single source of truth in</a:t>
            </a:r>
          </a:p>
          <a:p>
            <a:r>
              <a:rPr lang="en-US" dirty="0"/>
              <a:t>Information Systems Theory the single</a:t>
            </a:r>
          </a:p>
          <a:p>
            <a:r>
              <a:rPr lang="en-US" dirty="0"/>
              <a:t>source of truth is the practice of</a:t>
            </a:r>
          </a:p>
          <a:p>
            <a:r>
              <a:rPr lang="en-US" dirty="0"/>
              <a:t>structuring all the best quality data in</a:t>
            </a:r>
          </a:p>
          <a:p>
            <a:r>
              <a:rPr lang="en-US" dirty="0"/>
              <a:t>one place let's look at a very simple</a:t>
            </a:r>
          </a:p>
          <a:p>
            <a:r>
              <a:rPr lang="en-US" dirty="0"/>
              <a:t>example surely it has happened to you to</a:t>
            </a:r>
          </a:p>
          <a:p>
            <a:r>
              <a:rPr lang="en-US" dirty="0"/>
              <a:t>work on a file and to create many</a:t>
            </a:r>
          </a:p>
          <a:p>
            <a:r>
              <a:rPr lang="en-US" dirty="0"/>
              <a:t>different versions of it how do you name</a:t>
            </a:r>
          </a:p>
          <a:p>
            <a:r>
              <a:rPr lang="en-US" dirty="0"/>
              <a:t>such a file well once you are done you</a:t>
            </a:r>
          </a:p>
          <a:p>
            <a:r>
              <a:rPr lang="en-US" dirty="0"/>
              <a:t>often place the word final at the end</a:t>
            </a:r>
          </a:p>
          <a:p>
            <a:r>
              <a:rPr lang="en-US" dirty="0"/>
              <a:t>this results in having a bunch of files</a:t>
            </a:r>
          </a:p>
          <a:p>
            <a:r>
              <a:rPr lang="en-US" dirty="0"/>
              <a:t>with extensions final </a:t>
            </a:r>
            <a:r>
              <a:rPr lang="en-US" dirty="0" err="1"/>
              <a:t>final</a:t>
            </a:r>
            <a:r>
              <a:rPr lang="en-US" dirty="0"/>
              <a:t> </a:t>
            </a:r>
            <a:r>
              <a:rPr lang="en-US" dirty="0" err="1"/>
              <a:t>final</a:t>
            </a:r>
            <a:r>
              <a:rPr lang="en-US" dirty="0"/>
              <a:t> </a:t>
            </a:r>
            <a:r>
              <a:rPr lang="en-US" dirty="0" err="1"/>
              <a:t>final</a:t>
            </a:r>
            <a:endParaRPr lang="en-US" dirty="0"/>
          </a:p>
          <a:p>
            <a:r>
              <a:rPr lang="en-US" dirty="0"/>
              <a:t>final </a:t>
            </a:r>
            <a:r>
              <a:rPr lang="en-US" dirty="0" err="1"/>
              <a:t>final</a:t>
            </a:r>
            <a:r>
              <a:rPr lang="en-US" dirty="0"/>
              <a:t> or my favorite really final</a:t>
            </a:r>
          </a:p>
          <a:p>
            <a:r>
              <a:rPr lang="en-US" dirty="0"/>
              <a:t>final if this is you </a:t>
            </a:r>
            <a:r>
              <a:rPr lang="en-US" dirty="0" err="1"/>
              <a:t>you</a:t>
            </a:r>
            <a:r>
              <a:rPr lang="en-US" dirty="0"/>
              <a:t> are not alone</a:t>
            </a:r>
          </a:p>
          <a:p>
            <a:r>
              <a:rPr lang="en-US" dirty="0"/>
              <a:t>it seems that even corporations never</a:t>
            </a:r>
          </a:p>
          <a:p>
            <a:r>
              <a:rPr lang="en-US" dirty="0"/>
              <a:t>know where the most recent or most</a:t>
            </a:r>
          </a:p>
          <a:p>
            <a:r>
              <a:rPr lang="en-US" dirty="0"/>
              <a:t>appropriate file is but what if you knew</a:t>
            </a:r>
          </a:p>
          <a:p>
            <a:r>
              <a:rPr lang="en-US" dirty="0"/>
              <a:t>that there is one single place where you</a:t>
            </a:r>
          </a:p>
          <a:p>
            <a:r>
              <a:rPr lang="en-US" dirty="0"/>
              <a:t>would always have the single source of</a:t>
            </a:r>
          </a:p>
          <a:p>
            <a:r>
              <a:rPr lang="en-US" dirty="0"/>
              <a:t>information that would be quite helpful</a:t>
            </a:r>
          </a:p>
          <a:p>
            <a:r>
              <a:rPr lang="en-US" dirty="0"/>
              <a:t>wouldn't it well a data warehouse exists</a:t>
            </a:r>
          </a:p>
          <a:p>
            <a:r>
              <a:rPr lang="en-US" dirty="0"/>
              <a:t>to fill that need so what is a data</a:t>
            </a:r>
          </a:p>
          <a:p>
            <a:r>
              <a:rPr lang="en-US" dirty="0"/>
              <a:t>warehouse exactly it is the place where</a:t>
            </a:r>
          </a:p>
          <a:p>
            <a:r>
              <a:rPr lang="en-US" dirty="0"/>
              <a:t>companies store their valuable data</a:t>
            </a:r>
          </a:p>
          <a:p>
            <a:r>
              <a:rPr lang="en-US" dirty="0"/>
              <a:t>assets including customer data sales</a:t>
            </a:r>
          </a:p>
          <a:p>
            <a:r>
              <a:rPr lang="en-US" dirty="0"/>
              <a:t>data employee data and so on in short a</a:t>
            </a:r>
          </a:p>
          <a:p>
            <a:r>
              <a:rPr lang="en-US" dirty="0"/>
              <a:t>data warehouse is the de-facto single</a:t>
            </a:r>
          </a:p>
          <a:p>
            <a:r>
              <a:rPr lang="en-US" dirty="0"/>
              <a:t>source of data truth for an organization</a:t>
            </a:r>
          </a:p>
          <a:p>
            <a:r>
              <a:rPr lang="en-US" dirty="0"/>
              <a:t>it is usually created and used primarily</a:t>
            </a:r>
          </a:p>
          <a:p>
            <a:r>
              <a:rPr lang="en-US" dirty="0"/>
              <a:t>for data reporting and analysis purposes</a:t>
            </a:r>
          </a:p>
          <a:p>
            <a:r>
              <a:rPr lang="en-US" dirty="0"/>
              <a:t>there are several defining features of a</a:t>
            </a:r>
          </a:p>
          <a:p>
            <a:r>
              <a:rPr lang="en-US" dirty="0"/>
              <a:t>data warehouse it is subject oriented</a:t>
            </a:r>
          </a:p>
          <a:p>
            <a:r>
              <a:rPr lang="en-US" dirty="0"/>
              <a:t>integrated time variant non-volatile</a:t>
            </a:r>
          </a:p>
          <a:p>
            <a:r>
              <a:rPr lang="en-US" dirty="0"/>
              <a:t>summarized let's quickly go through</a:t>
            </a:r>
          </a:p>
          <a:p>
            <a:r>
              <a:rPr lang="en-US" dirty="0"/>
              <a:t>these one-by-one</a:t>
            </a:r>
          </a:p>
          <a:p>
            <a:r>
              <a:rPr lang="en-US" dirty="0"/>
              <a:t>subject oriented means that the</a:t>
            </a:r>
          </a:p>
          <a:p>
            <a:r>
              <a:rPr lang="en-US" dirty="0"/>
              <a:t>information in the data warehouse</a:t>
            </a:r>
          </a:p>
          <a:p>
            <a:r>
              <a:rPr lang="en-US" dirty="0"/>
              <a:t>revolves around some subject therefore</a:t>
            </a:r>
          </a:p>
          <a:p>
            <a:r>
              <a:rPr lang="en-US" dirty="0"/>
              <a:t>it does not contain all company data</a:t>
            </a:r>
          </a:p>
          <a:p>
            <a:r>
              <a:rPr lang="en-US" dirty="0"/>
              <a:t>ever but only the subject matters of</a:t>
            </a:r>
          </a:p>
          <a:p>
            <a:r>
              <a:rPr lang="en-US" dirty="0"/>
              <a:t>interest for instance data on your</a:t>
            </a:r>
          </a:p>
          <a:p>
            <a:r>
              <a:rPr lang="en-US" dirty="0"/>
              <a:t>competitors need not appear in a data</a:t>
            </a:r>
          </a:p>
          <a:p>
            <a:r>
              <a:rPr lang="en-US" dirty="0"/>
              <a:t>warehouse however your own sales data</a:t>
            </a:r>
          </a:p>
          <a:p>
            <a:r>
              <a:rPr lang="en-US" dirty="0"/>
              <a:t>will most certainly be there</a:t>
            </a:r>
          </a:p>
          <a:p>
            <a:r>
              <a:rPr lang="en-US" dirty="0"/>
              <a:t>integrated corresponds to the example</a:t>
            </a:r>
          </a:p>
          <a:p>
            <a:r>
              <a:rPr lang="en-US" dirty="0"/>
              <a:t>from the beginning of the video each</a:t>
            </a:r>
          </a:p>
          <a:p>
            <a:r>
              <a:rPr lang="en-US" dirty="0"/>
              <a:t>database or each team or even each</a:t>
            </a:r>
          </a:p>
          <a:p>
            <a:r>
              <a:rPr lang="en-US" dirty="0"/>
              <a:t>person has their own preferences when it</a:t>
            </a:r>
          </a:p>
          <a:p>
            <a:r>
              <a:rPr lang="en-US" dirty="0"/>
              <a:t>comes to naming conventions that is why</a:t>
            </a:r>
          </a:p>
          <a:p>
            <a:r>
              <a:rPr lang="en-US" dirty="0"/>
              <a:t>common standards are developed to make</a:t>
            </a:r>
          </a:p>
          <a:p>
            <a:r>
              <a:rPr lang="en-US" dirty="0"/>
              <a:t>sure that the data warehouse picks the</a:t>
            </a:r>
          </a:p>
          <a:p>
            <a:r>
              <a:rPr lang="en-US" dirty="0"/>
              <a:t>best quality data from everywhere this</a:t>
            </a:r>
          </a:p>
          <a:p>
            <a:r>
              <a:rPr lang="en-US" dirty="0"/>
              <a:t>relates to master data governance but</a:t>
            </a:r>
          </a:p>
          <a:p>
            <a:r>
              <a:rPr lang="en-US" dirty="0"/>
              <a:t>that is a topic for another time </a:t>
            </a:r>
            <a:r>
              <a:rPr lang="en-US" dirty="0" err="1"/>
              <a:t>time</a:t>
            </a:r>
            <a:endParaRPr lang="en-US" dirty="0"/>
          </a:p>
          <a:p>
            <a:r>
              <a:rPr lang="en-US" dirty="0"/>
              <a:t>variant relates to the fact that a data</a:t>
            </a:r>
          </a:p>
          <a:p>
            <a:r>
              <a:rPr lang="en-US" dirty="0"/>
              <a:t>warehouse contains historical data too</a:t>
            </a:r>
          </a:p>
          <a:p>
            <a:r>
              <a:rPr lang="en-US" dirty="0"/>
              <a:t>as said before we mainly use a data</a:t>
            </a:r>
          </a:p>
          <a:p>
            <a:r>
              <a:rPr lang="en-US" dirty="0"/>
              <a:t>warehouse for analysis and reporting</a:t>
            </a:r>
          </a:p>
          <a:p>
            <a:r>
              <a:rPr lang="en-US" dirty="0"/>
              <a:t>which implies we need to know what</a:t>
            </a:r>
          </a:p>
          <a:p>
            <a:r>
              <a:rPr lang="en-US" dirty="0"/>
              <a:t>happened five or ten years ago</a:t>
            </a:r>
          </a:p>
          <a:p>
            <a:r>
              <a:rPr lang="en-US" dirty="0"/>
              <a:t>non-volatile implies that the data only</a:t>
            </a:r>
          </a:p>
          <a:p>
            <a:r>
              <a:rPr lang="en-US" dirty="0"/>
              <a:t>flows in the data warehouse as is once</a:t>
            </a:r>
          </a:p>
          <a:p>
            <a:r>
              <a:rPr lang="en-US" dirty="0"/>
              <a:t>there it cannot be changed or deleted</a:t>
            </a:r>
          </a:p>
          <a:p>
            <a:r>
              <a:rPr lang="en-US" dirty="0"/>
              <a:t>summarized once again touches upon the</a:t>
            </a:r>
          </a:p>
          <a:p>
            <a:r>
              <a:rPr lang="en-US" dirty="0"/>
              <a:t>fact that the data is used for data</a:t>
            </a:r>
          </a:p>
          <a:p>
            <a:r>
              <a:rPr lang="en-US" dirty="0"/>
              <a:t>analytics often it is aggregated or</a:t>
            </a:r>
          </a:p>
          <a:p>
            <a:r>
              <a:rPr lang="en-US" dirty="0"/>
              <a:t>segmented in some ways in order to</a:t>
            </a:r>
          </a:p>
          <a:p>
            <a:r>
              <a:rPr lang="en-US" dirty="0"/>
              <a:t>facilitate analysis and reporting all</a:t>
            </a:r>
          </a:p>
          <a:p>
            <a:r>
              <a:rPr lang="en-US" dirty="0"/>
              <a:t>right so that's what a data warehouse is</a:t>
            </a:r>
          </a:p>
          <a:p>
            <a:r>
              <a:rPr lang="en-US" dirty="0"/>
              <a:t>a very well structured and non-volatile</a:t>
            </a:r>
          </a:p>
          <a:p>
            <a:r>
              <a:rPr lang="en-US" dirty="0"/>
              <a:t>de facto single source of truth for a</a:t>
            </a:r>
          </a:p>
          <a:p>
            <a:r>
              <a:rPr lang="en-US" dirty="0"/>
              <a:t>company if you enjoyed this video don't</a:t>
            </a:r>
          </a:p>
          <a:p>
            <a:r>
              <a:rPr lang="en-US" dirty="0"/>
              <a:t>forget to hit the like button and share</a:t>
            </a:r>
          </a:p>
          <a:p>
            <a:r>
              <a:rPr lang="en-US" dirty="0"/>
              <a:t>it with your friends and if you'd like</a:t>
            </a:r>
          </a:p>
          <a:p>
            <a:r>
              <a:rPr lang="en-US" dirty="0"/>
              <a:t>to become an expert in all things data</a:t>
            </a:r>
          </a:p>
          <a:p>
            <a:r>
              <a:rPr lang="en-US" dirty="0"/>
              <a:t>science subscribe to our Channel</a:t>
            </a:r>
          </a:p>
          <a:p>
            <a:r>
              <a:rPr lang="en-US" dirty="0"/>
              <a:t>thanks for watching and good luck</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47</a:t>
            </a:fld>
            <a:endParaRPr lang="en-US" dirty="0"/>
          </a:p>
        </p:txBody>
      </p:sp>
    </p:spTree>
    <p:extLst>
      <p:ext uri="{BB962C8B-B14F-4D97-AF65-F5344CB8AC3E}">
        <p14:creationId xmlns:p14="http://schemas.microsoft.com/office/powerpoint/2010/main" val="8803962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Customer Relationship Management software, </a:t>
            </a:r>
          </a:p>
          <a:p>
            <a:r>
              <a:rPr lang="en-US" dirty="0"/>
              <a:t>better known as CRM, involves the processes  </a:t>
            </a:r>
          </a:p>
          <a:p>
            <a:r>
              <a:rPr lang="en-US" dirty="0"/>
              <a:t>and practices for storing, organizing, automating </a:t>
            </a:r>
          </a:p>
          <a:p>
            <a:r>
              <a:rPr lang="en-US" dirty="0"/>
              <a:t>and synchronizing customer interaction data across  </a:t>
            </a:r>
          </a:p>
          <a:p>
            <a:r>
              <a:rPr lang="en-US" dirty="0"/>
              <a:t>sales, marketing, customer-service </a:t>
            </a:r>
          </a:p>
          <a:p>
            <a:r>
              <a:rPr lang="en-US" dirty="0"/>
              <a:t>and technical support. The end goal:  </a:t>
            </a:r>
          </a:p>
          <a:p>
            <a:r>
              <a:rPr lang="en-US" dirty="0"/>
              <a:t>customer acquisition and customer satisfaction, </a:t>
            </a:r>
          </a:p>
          <a:p>
            <a:r>
              <a:rPr lang="en-US" dirty="0"/>
              <a:t>retention and growth. With a CRM system,  </a:t>
            </a:r>
          </a:p>
          <a:p>
            <a:r>
              <a:rPr lang="en-US" dirty="0"/>
              <a:t>organizations can optimize sales processes like </a:t>
            </a:r>
          </a:p>
          <a:p>
            <a:r>
              <a:rPr lang="en-US" dirty="0"/>
              <a:t>quoting, opportunity management, cross-selling  </a:t>
            </a:r>
          </a:p>
          <a:p>
            <a:r>
              <a:rPr lang="en-US" dirty="0"/>
              <a:t>and up-selling with sales force automation. </a:t>
            </a:r>
          </a:p>
          <a:p>
            <a:r>
              <a:rPr lang="en-US" dirty="0"/>
              <a:t>Marketing can maximize campaigns through better  </a:t>
            </a:r>
          </a:p>
          <a:p>
            <a:r>
              <a:rPr lang="en-US" dirty="0"/>
              <a:t>targeting and analysis. Marketing automation </a:t>
            </a:r>
          </a:p>
          <a:p>
            <a:r>
              <a:rPr lang="en-US" dirty="0"/>
              <a:t>features provide efficiencies and scalability.  </a:t>
            </a:r>
          </a:p>
          <a:p>
            <a:r>
              <a:rPr lang="en-US" dirty="0"/>
              <a:t>Customer support and services teams </a:t>
            </a:r>
          </a:p>
          <a:p>
            <a:r>
              <a:rPr lang="en-US" dirty="0"/>
              <a:t>benefit by having complete insight into  </a:t>
            </a:r>
          </a:p>
          <a:p>
            <a:r>
              <a:rPr lang="en-US" dirty="0"/>
              <a:t>all the interactions a contact has across every </a:t>
            </a:r>
          </a:p>
          <a:p>
            <a:r>
              <a:rPr lang="en-US" dirty="0"/>
              <a:t>channel and touch point. By using CRM software,  </a:t>
            </a:r>
          </a:p>
          <a:p>
            <a:r>
              <a:rPr lang="en-US" dirty="0"/>
              <a:t>companies can ultimately provide </a:t>
            </a:r>
          </a:p>
          <a:p>
            <a:r>
              <a:rPr lang="en-US" dirty="0"/>
              <a:t>an excellent customer experience.</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49</a:t>
            </a:fld>
            <a:endParaRPr lang="en-US" dirty="0"/>
          </a:p>
        </p:txBody>
      </p:sp>
    </p:spTree>
    <p:extLst>
      <p:ext uri="{BB962C8B-B14F-4D97-AF65-F5344CB8AC3E}">
        <p14:creationId xmlns:p14="http://schemas.microsoft.com/office/powerpoint/2010/main" val="4031996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7538304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236252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5123908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73542478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862117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37606841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17513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116321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244937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3228071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298136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21">
            <a:extLst>
              <a:ext uri="{FF2B5EF4-FFF2-40B4-BE49-F238E27FC236}">
                <a16:creationId xmlns:a16="http://schemas.microsoft.com/office/drawing/2014/main" id="{4022B028-B6DA-4111-8A40-F1C9C9A54F20}"/>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45110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8.png"/><Relationship Id="rId4" Type="http://schemas.openxmlformats.org/officeDocument/2006/relationships/notesSlide" Target="../notesSlides/notesSlide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9.png"/><Relationship Id="rId4" Type="http://schemas.openxmlformats.org/officeDocument/2006/relationships/notesSlide" Target="../notesSlides/notesSlide14.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2.png"/><Relationship Id="rId4" Type="http://schemas.openxmlformats.org/officeDocument/2006/relationships/notesSlide" Target="../notesSlides/notesSlide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14.png"/><Relationship Id="rId4" Type="http://schemas.openxmlformats.org/officeDocument/2006/relationships/notesSlide" Target="../notesSlides/notesSlide2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5.png"/><Relationship Id="rId4" Type="http://schemas.openxmlformats.org/officeDocument/2006/relationships/notesSlide" Target="../notesSlides/notesSlide2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16.png"/><Relationship Id="rId4" Type="http://schemas.openxmlformats.org/officeDocument/2006/relationships/notesSlide" Target="../notesSlides/notesSlide2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6</a:t>
            </a:r>
          </a:p>
        </p:txBody>
      </p:sp>
      <p:sp>
        <p:nvSpPr>
          <p:cNvPr id="11" name="TextBox 10"/>
          <p:cNvSpPr txBox="1"/>
          <p:nvPr/>
        </p:nvSpPr>
        <p:spPr>
          <a:xfrm>
            <a:off x="6370223" y="4802552"/>
            <a:ext cx="5207261" cy="1015663"/>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E-COMMERCE MARKETING AND ADVERTISING CONCEPTS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6</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85000" lnSpcReduction="20000"/>
          </a:bodyPr>
          <a:lstStyle/>
          <a:p>
            <a:r>
              <a:rPr lang="en-US" dirty="0"/>
              <a:t>Perhaps no area of business has been more affected by Internet and mobile platform technologies than marketing . </a:t>
            </a:r>
          </a:p>
          <a:p>
            <a:r>
              <a:rPr lang="en-US" dirty="0"/>
              <a:t>As a communications tool, the Internet affords marketers new ways of contacting millions of potential customers at costs far lower than traditional media. </a:t>
            </a:r>
          </a:p>
          <a:p>
            <a:r>
              <a:rPr lang="en-US" dirty="0"/>
              <a:t>The Internet also provides new ways—often instantaneous and spontaneous—to gather information from customers, adjust product offerings, and increase customer value. </a:t>
            </a:r>
          </a:p>
          <a:p>
            <a:r>
              <a:rPr lang="en-US" dirty="0"/>
              <a:t>The Internet has spawned entirely new ways to identify and communicate with customers, including search engine marketing, behavioral targeting, and targeted e-mail and social marketing, among others. </a:t>
            </a:r>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6</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85000" lnSpcReduction="20000"/>
          </a:bodyPr>
          <a:lstStyle/>
          <a:p>
            <a:r>
              <a:rPr lang="en-US" dirty="0"/>
              <a:t>Internet was just the first transformation. Today, the mobile platform based on smartphones and tablet computers is transforming online marketing and communications yet again.</a:t>
            </a:r>
          </a:p>
          <a:p>
            <a:r>
              <a:rPr lang="en-US" dirty="0"/>
              <a:t>The subject of online marketing, branding, and market communications is very broad and deep. </a:t>
            </a:r>
          </a:p>
          <a:p>
            <a:r>
              <a:rPr lang="en-US" dirty="0"/>
              <a:t>In this chapter, we begin by examining online consumer behavior, the major types of online marketing and branding, and the technologies that support advances in online marketing. </a:t>
            </a:r>
          </a:p>
          <a:p>
            <a:r>
              <a:rPr lang="en-US" dirty="0"/>
              <a:t>We then focus on understanding the costs and benefits of online marketing communications. </a:t>
            </a:r>
          </a:p>
          <a:p>
            <a:r>
              <a:rPr lang="en-US" dirty="0"/>
              <a:t>In Chapter 7, we focus on the social, mobile, and local marketing phenomenon in greater depth.</a:t>
            </a:r>
          </a:p>
        </p:txBody>
      </p:sp>
    </p:spTree>
    <p:extLst>
      <p:ext uri="{BB962C8B-B14F-4D97-AF65-F5344CB8AC3E}">
        <p14:creationId xmlns:p14="http://schemas.microsoft.com/office/powerpoint/2010/main" val="1411978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r>
              <a:rPr lang="en-US" dirty="0"/>
              <a:t>Understand the key features of the online audience, the basic concepts of consumer behavior and purchasing, and how consumers behave online.</a:t>
            </a:r>
          </a:p>
          <a:p>
            <a:r>
              <a:rPr lang="en-US" dirty="0"/>
              <a:t>Identify and describe the basic digital commerce marketing and advertising strategies and tools.</a:t>
            </a:r>
          </a:p>
          <a:p>
            <a:r>
              <a:rPr lang="en-US" dirty="0"/>
              <a:t>Identify and describe the main technologies that support online marketing.</a:t>
            </a:r>
          </a:p>
          <a:p>
            <a:r>
              <a:rPr lang="en-US" dirty="0"/>
              <a:t>Understand the costs and benefits of online marketing communications.</a:t>
            </a:r>
          </a:p>
        </p:txBody>
      </p:sp>
    </p:spTree>
    <p:extLst>
      <p:ext uri="{BB962C8B-B14F-4D97-AF65-F5344CB8AC3E}">
        <p14:creationId xmlns:p14="http://schemas.microsoft.com/office/powerpoint/2010/main" val="3799231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EFA80D3-2081-482A-9527-FFCC7F03F178}"/>
              </a:ext>
            </a:extLst>
          </p:cNvPr>
          <p:cNvSpPr/>
          <p:nvPr/>
        </p:nvSpPr>
        <p:spPr>
          <a:xfrm>
            <a:off x="355599" y="1250491"/>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9804BFF6-C9FA-434A-8372-DDD0A2BEDA18}"/>
              </a:ext>
            </a:extLst>
          </p:cNvPr>
          <p:cNvSpPr/>
          <p:nvPr/>
        </p:nvSpPr>
        <p:spPr>
          <a:xfrm>
            <a:off x="355598" y="1250491"/>
            <a:ext cx="2155373" cy="4618285"/>
          </a:xfrm>
          <a:custGeom>
            <a:avLst/>
            <a:gdLst>
              <a:gd name="connsiteX0" fmla="*/ 0 w 1616529"/>
              <a:gd name="connsiteY0" fmla="*/ 0 h 4618285"/>
              <a:gd name="connsiteX1" fmla="*/ 1616529 w 1616529"/>
              <a:gd name="connsiteY1" fmla="*/ 0 h 4618285"/>
              <a:gd name="connsiteX2" fmla="*/ 1616529 w 1616529"/>
              <a:gd name="connsiteY2" fmla="*/ 4618285 h 4618285"/>
              <a:gd name="connsiteX3" fmla="*/ 0 w 1616529"/>
              <a:gd name="connsiteY3" fmla="*/ 4618285 h 4618285"/>
              <a:gd name="connsiteX4" fmla="*/ 0 w 1616529"/>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6529" h="4618285">
                <a:moveTo>
                  <a:pt x="0" y="0"/>
                </a:moveTo>
                <a:lnTo>
                  <a:pt x="1616529" y="0"/>
                </a:lnTo>
                <a:lnTo>
                  <a:pt x="1616529"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4770" tIns="64770" rIns="64770" bIns="64770" numCol="1" spcCol="1270" anchor="t" anchorCtr="0">
            <a:noAutofit/>
          </a:bodyPr>
          <a:lstStyle/>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E-COMMERCE MARKETING AND ADVERTISING CONCEPTS</a:t>
            </a:r>
          </a:p>
        </p:txBody>
      </p:sp>
      <p:sp>
        <p:nvSpPr>
          <p:cNvPr id="6" name="Freeform: Shape 5">
            <a:extLst>
              <a:ext uri="{FF2B5EF4-FFF2-40B4-BE49-F238E27FC236}">
                <a16:creationId xmlns:a16="http://schemas.microsoft.com/office/drawing/2014/main" id="{5E408219-6169-43F8-877D-2CB9CAF3C2C7}"/>
              </a:ext>
            </a:extLst>
          </p:cNvPr>
          <p:cNvSpPr/>
          <p:nvPr/>
        </p:nvSpPr>
        <p:spPr>
          <a:xfrm>
            <a:off x="2144258" y="1304780"/>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Consumers Online: The Online Audience and Consumer Behavior</a:t>
            </a:r>
          </a:p>
        </p:txBody>
      </p:sp>
      <p:sp>
        <p:nvSpPr>
          <p:cNvPr id="8" name="Freeform: Shape 7">
            <a:extLst>
              <a:ext uri="{FF2B5EF4-FFF2-40B4-BE49-F238E27FC236}">
                <a16:creationId xmlns:a16="http://schemas.microsoft.com/office/drawing/2014/main" id="{F56AAA28-8B4D-4B67-8FD6-080BB6F1C003}"/>
              </a:ext>
            </a:extLst>
          </p:cNvPr>
          <p:cNvSpPr/>
          <p:nvPr/>
        </p:nvSpPr>
        <p:spPr>
          <a:xfrm>
            <a:off x="5791096" y="1304780"/>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Online Consumer Profile</a:t>
            </a:r>
          </a:p>
        </p:txBody>
      </p:sp>
      <p:sp>
        <p:nvSpPr>
          <p:cNvPr id="9" name="Straight Connector 8">
            <a:extLst>
              <a:ext uri="{FF2B5EF4-FFF2-40B4-BE49-F238E27FC236}">
                <a16:creationId xmlns:a16="http://schemas.microsoft.com/office/drawing/2014/main" id="{415670BD-DBAB-4629-A396-FE455217A57B}"/>
              </a:ext>
            </a:extLst>
          </p:cNvPr>
          <p:cNvSpPr/>
          <p:nvPr/>
        </p:nvSpPr>
        <p:spPr>
          <a:xfrm>
            <a:off x="5618966" y="152188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527BC080-4D13-4956-8D92-863F5BA58C40}"/>
              </a:ext>
            </a:extLst>
          </p:cNvPr>
          <p:cNvSpPr/>
          <p:nvPr/>
        </p:nvSpPr>
        <p:spPr>
          <a:xfrm>
            <a:off x="5791096" y="1521886"/>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Consumer Behavior Models</a:t>
            </a:r>
          </a:p>
        </p:txBody>
      </p:sp>
      <p:sp>
        <p:nvSpPr>
          <p:cNvPr id="11" name="Straight Connector 10">
            <a:extLst>
              <a:ext uri="{FF2B5EF4-FFF2-40B4-BE49-F238E27FC236}">
                <a16:creationId xmlns:a16="http://schemas.microsoft.com/office/drawing/2014/main" id="{9A559B1E-E3FD-42B6-A31A-CEE4B453B255}"/>
              </a:ext>
            </a:extLst>
          </p:cNvPr>
          <p:cNvSpPr/>
          <p:nvPr/>
        </p:nvSpPr>
        <p:spPr>
          <a:xfrm>
            <a:off x="5618966" y="1738992"/>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AEE48FBB-AAF6-41C5-A85C-B83C23B3E3B0}"/>
              </a:ext>
            </a:extLst>
          </p:cNvPr>
          <p:cNvSpPr/>
          <p:nvPr/>
        </p:nvSpPr>
        <p:spPr>
          <a:xfrm>
            <a:off x="5791096" y="1738992"/>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Online Purchasing Decision</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64AA142A-76D1-4BD9-8AF9-1A8AF2CCF9C0}"/>
              </a:ext>
            </a:extLst>
          </p:cNvPr>
          <p:cNvSpPr/>
          <p:nvPr/>
        </p:nvSpPr>
        <p:spPr>
          <a:xfrm>
            <a:off x="5618966" y="195609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0D954FD1-51B8-45A5-B02D-58A31569AD8C}"/>
              </a:ext>
            </a:extLst>
          </p:cNvPr>
          <p:cNvSpPr/>
          <p:nvPr/>
        </p:nvSpPr>
        <p:spPr>
          <a:xfrm>
            <a:off x="5791096" y="1956097"/>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Shoppers: Browsers and Buyers</a:t>
            </a:r>
          </a:p>
        </p:txBody>
      </p:sp>
      <p:sp>
        <p:nvSpPr>
          <p:cNvPr id="15" name="Straight Connector 14">
            <a:extLst>
              <a:ext uri="{FF2B5EF4-FFF2-40B4-BE49-F238E27FC236}">
                <a16:creationId xmlns:a16="http://schemas.microsoft.com/office/drawing/2014/main" id="{0E513CD6-4DD7-49C5-B943-65EC23B66038}"/>
              </a:ext>
            </a:extLst>
          </p:cNvPr>
          <p:cNvSpPr/>
          <p:nvPr/>
        </p:nvSpPr>
        <p:spPr>
          <a:xfrm>
            <a:off x="5618966" y="217320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259F805B-9C58-42C6-8945-622658FBEA50}"/>
              </a:ext>
            </a:extLst>
          </p:cNvPr>
          <p:cNvSpPr/>
          <p:nvPr/>
        </p:nvSpPr>
        <p:spPr>
          <a:xfrm>
            <a:off x="5791096" y="2173203"/>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Why Some People Don’t Shop Online</a:t>
            </a:r>
          </a:p>
        </p:txBody>
      </p:sp>
      <p:sp>
        <p:nvSpPr>
          <p:cNvPr id="17" name="Straight Connector 16">
            <a:extLst>
              <a:ext uri="{FF2B5EF4-FFF2-40B4-BE49-F238E27FC236}">
                <a16:creationId xmlns:a16="http://schemas.microsoft.com/office/drawing/2014/main" id="{CEBDE153-CE1C-4E99-AABA-A1E8E191E996}"/>
              </a:ext>
            </a:extLst>
          </p:cNvPr>
          <p:cNvSpPr/>
          <p:nvPr/>
        </p:nvSpPr>
        <p:spPr>
          <a:xfrm>
            <a:off x="1972128" y="23905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0B4C9A85-3887-4DE3-BCFD-B44619B54D26}"/>
              </a:ext>
            </a:extLst>
          </p:cNvPr>
          <p:cNvSpPr/>
          <p:nvPr/>
        </p:nvSpPr>
        <p:spPr>
          <a:xfrm>
            <a:off x="2144258" y="2444863"/>
            <a:ext cx="3474707" cy="1731124"/>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Digital Commerce Marketing and Advertising Strategies and Tools</a:t>
            </a:r>
          </a:p>
        </p:txBody>
      </p:sp>
      <p:sp>
        <p:nvSpPr>
          <p:cNvPr id="19" name="Freeform: Shape 18">
            <a:extLst>
              <a:ext uri="{FF2B5EF4-FFF2-40B4-BE49-F238E27FC236}">
                <a16:creationId xmlns:a16="http://schemas.microsoft.com/office/drawing/2014/main" id="{EA18DFC0-A38D-42BD-B5D9-701B4EA939FD}"/>
              </a:ext>
            </a:extLst>
          </p:cNvPr>
          <p:cNvSpPr/>
          <p:nvPr/>
        </p:nvSpPr>
        <p:spPr>
          <a:xfrm>
            <a:off x="5791096" y="2444863"/>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Strategic Issues and Questions</a:t>
            </a:r>
          </a:p>
        </p:txBody>
      </p:sp>
      <p:sp>
        <p:nvSpPr>
          <p:cNvPr id="20" name="Straight Connector 19">
            <a:extLst>
              <a:ext uri="{FF2B5EF4-FFF2-40B4-BE49-F238E27FC236}">
                <a16:creationId xmlns:a16="http://schemas.microsoft.com/office/drawing/2014/main" id="{E17BAC48-2BE8-4FE3-96AF-2863D72610B5}"/>
              </a:ext>
            </a:extLst>
          </p:cNvPr>
          <p:cNvSpPr/>
          <p:nvPr/>
        </p:nvSpPr>
        <p:spPr>
          <a:xfrm>
            <a:off x="5618966" y="270484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9C425350-CB37-4803-8E67-E6C42FD54BE4}"/>
              </a:ext>
            </a:extLst>
          </p:cNvPr>
          <p:cNvSpPr/>
          <p:nvPr/>
        </p:nvSpPr>
        <p:spPr>
          <a:xfrm>
            <a:off x="5791096" y="2791927"/>
            <a:ext cx="2887191"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Traditional Online Marketing and Advertising Tools</a:t>
            </a:r>
          </a:p>
        </p:txBody>
      </p:sp>
      <p:sp>
        <p:nvSpPr>
          <p:cNvPr id="22" name="Freeform: Shape 21">
            <a:extLst>
              <a:ext uri="{FF2B5EF4-FFF2-40B4-BE49-F238E27FC236}">
                <a16:creationId xmlns:a16="http://schemas.microsoft.com/office/drawing/2014/main" id="{23C19D6F-368E-4773-B86B-EFB8EC017F4B}"/>
              </a:ext>
            </a:extLst>
          </p:cNvPr>
          <p:cNvSpPr/>
          <p:nvPr/>
        </p:nvSpPr>
        <p:spPr>
          <a:xfrm>
            <a:off x="8850418" y="2791927"/>
            <a:ext cx="3108960" cy="90394"/>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Engine Marketing and Advertising</a:t>
            </a:r>
          </a:p>
        </p:txBody>
      </p:sp>
      <p:sp>
        <p:nvSpPr>
          <p:cNvPr id="23" name="Freeform: Shape 22">
            <a:extLst>
              <a:ext uri="{FF2B5EF4-FFF2-40B4-BE49-F238E27FC236}">
                <a16:creationId xmlns:a16="http://schemas.microsoft.com/office/drawing/2014/main" id="{445CBFED-606F-4B72-9EC6-5F22B64F3887}"/>
              </a:ext>
            </a:extLst>
          </p:cNvPr>
          <p:cNvSpPr/>
          <p:nvPr/>
        </p:nvSpPr>
        <p:spPr>
          <a:xfrm>
            <a:off x="8850418" y="3032905"/>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Ad Marketing</a:t>
            </a:r>
          </a:p>
        </p:txBody>
      </p:sp>
      <p:sp>
        <p:nvSpPr>
          <p:cNvPr id="24" name="Freeform: Shape 23">
            <a:extLst>
              <a:ext uri="{FF2B5EF4-FFF2-40B4-BE49-F238E27FC236}">
                <a16:creationId xmlns:a16="http://schemas.microsoft.com/office/drawing/2014/main" id="{642B57CF-4FC8-4A9B-AFC0-FA6F36958F4D}"/>
              </a:ext>
            </a:extLst>
          </p:cNvPr>
          <p:cNvSpPr/>
          <p:nvPr/>
        </p:nvSpPr>
        <p:spPr>
          <a:xfrm>
            <a:off x="8850418" y="3272072"/>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E-mail Marketing</a:t>
            </a:r>
          </a:p>
        </p:txBody>
      </p:sp>
      <p:sp>
        <p:nvSpPr>
          <p:cNvPr id="25" name="Freeform: Shape 24">
            <a:extLst>
              <a:ext uri="{FF2B5EF4-FFF2-40B4-BE49-F238E27FC236}">
                <a16:creationId xmlns:a16="http://schemas.microsoft.com/office/drawing/2014/main" id="{781BE1CF-58AB-4050-8823-69C0E809A1C2}"/>
              </a:ext>
            </a:extLst>
          </p:cNvPr>
          <p:cNvSpPr/>
          <p:nvPr/>
        </p:nvSpPr>
        <p:spPr>
          <a:xfrm>
            <a:off x="8850418" y="3542080"/>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Affiliate Marketing</a:t>
            </a:r>
          </a:p>
        </p:txBody>
      </p:sp>
      <p:sp>
        <p:nvSpPr>
          <p:cNvPr id="26" name="Straight Connector 25">
            <a:extLst>
              <a:ext uri="{FF2B5EF4-FFF2-40B4-BE49-F238E27FC236}">
                <a16:creationId xmlns:a16="http://schemas.microsoft.com/office/drawing/2014/main" id="{168ABE53-4682-46A8-8700-25357C03273D}"/>
              </a:ext>
            </a:extLst>
          </p:cNvPr>
          <p:cNvSpPr/>
          <p:nvPr/>
        </p:nvSpPr>
        <p:spPr>
          <a:xfrm>
            <a:off x="5618966" y="37476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23505254-3CC1-4DDA-B2A9-1CF06C370913}"/>
              </a:ext>
            </a:extLst>
          </p:cNvPr>
          <p:cNvSpPr/>
          <p:nvPr/>
        </p:nvSpPr>
        <p:spPr>
          <a:xfrm>
            <a:off x="5791096" y="3762198"/>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Other Online Marketing Strategies</a:t>
            </a:r>
          </a:p>
        </p:txBody>
      </p:sp>
      <p:sp>
        <p:nvSpPr>
          <p:cNvPr id="28" name="Freeform: Shape 27">
            <a:extLst>
              <a:ext uri="{FF2B5EF4-FFF2-40B4-BE49-F238E27FC236}">
                <a16:creationId xmlns:a16="http://schemas.microsoft.com/office/drawing/2014/main" id="{228E096F-E831-47FA-A908-BFF1853CF1FA}"/>
              </a:ext>
            </a:extLst>
          </p:cNvPr>
          <p:cNvSpPr/>
          <p:nvPr/>
        </p:nvSpPr>
        <p:spPr>
          <a:xfrm>
            <a:off x="8850418" y="3781241"/>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Customer Retention Strategies</a:t>
            </a:r>
          </a:p>
        </p:txBody>
      </p:sp>
      <p:sp>
        <p:nvSpPr>
          <p:cNvPr id="29" name="Freeform: Shape 28">
            <a:extLst>
              <a:ext uri="{FF2B5EF4-FFF2-40B4-BE49-F238E27FC236}">
                <a16:creationId xmlns:a16="http://schemas.microsoft.com/office/drawing/2014/main" id="{1F40C425-EAE8-4B1E-B556-849497BC81C8}"/>
              </a:ext>
            </a:extLst>
          </p:cNvPr>
          <p:cNvSpPr/>
          <p:nvPr/>
        </p:nvSpPr>
        <p:spPr>
          <a:xfrm>
            <a:off x="8850418" y="3995199"/>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Pricing Strategies</a:t>
            </a:r>
          </a:p>
        </p:txBody>
      </p:sp>
      <p:sp>
        <p:nvSpPr>
          <p:cNvPr id="30" name="Straight Connector 29">
            <a:extLst>
              <a:ext uri="{FF2B5EF4-FFF2-40B4-BE49-F238E27FC236}">
                <a16:creationId xmlns:a16="http://schemas.microsoft.com/office/drawing/2014/main" id="{04B5E95F-0106-41AE-A9FF-37F51685518A}"/>
              </a:ext>
            </a:extLst>
          </p:cNvPr>
          <p:cNvSpPr/>
          <p:nvPr/>
        </p:nvSpPr>
        <p:spPr>
          <a:xfrm>
            <a:off x="1972128" y="419014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043BF55-AB48-4539-9B9C-C00052A75B60}"/>
              </a:ext>
            </a:extLst>
          </p:cNvPr>
          <p:cNvSpPr/>
          <p:nvPr/>
        </p:nvSpPr>
        <p:spPr>
          <a:xfrm>
            <a:off x="2144258" y="4244439"/>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Online Marketing Technologies</a:t>
            </a:r>
          </a:p>
        </p:txBody>
      </p:sp>
      <p:sp>
        <p:nvSpPr>
          <p:cNvPr id="32" name="Freeform: Shape 31">
            <a:extLst>
              <a:ext uri="{FF2B5EF4-FFF2-40B4-BE49-F238E27FC236}">
                <a16:creationId xmlns:a16="http://schemas.microsoft.com/office/drawing/2014/main" id="{A2DBF8D6-7F85-44AE-9CE2-5DC061C9AD92}"/>
              </a:ext>
            </a:extLst>
          </p:cNvPr>
          <p:cNvSpPr/>
          <p:nvPr/>
        </p:nvSpPr>
        <p:spPr>
          <a:xfrm>
            <a:off x="5791096" y="4244439"/>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Transaction Logs</a:t>
            </a:r>
          </a:p>
        </p:txBody>
      </p:sp>
      <p:sp>
        <p:nvSpPr>
          <p:cNvPr id="33" name="Straight Connector 32">
            <a:extLst>
              <a:ext uri="{FF2B5EF4-FFF2-40B4-BE49-F238E27FC236}">
                <a16:creationId xmlns:a16="http://schemas.microsoft.com/office/drawing/2014/main" id="{C988EEDC-597A-4270-BEE3-90EA21EBC3F1}"/>
              </a:ext>
            </a:extLst>
          </p:cNvPr>
          <p:cNvSpPr/>
          <p:nvPr/>
        </p:nvSpPr>
        <p:spPr>
          <a:xfrm>
            <a:off x="5618966" y="451588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F752AD07-B84C-4BD5-9ABA-58F78D013667}"/>
              </a:ext>
            </a:extLst>
          </p:cNvPr>
          <p:cNvSpPr/>
          <p:nvPr/>
        </p:nvSpPr>
        <p:spPr>
          <a:xfrm>
            <a:off x="5791096" y="4515887"/>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Supplementing the Logs: Cookies and Other Tracking Files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5" name="Straight Connector 34">
            <a:extLst>
              <a:ext uri="{FF2B5EF4-FFF2-40B4-BE49-F238E27FC236}">
                <a16:creationId xmlns:a16="http://schemas.microsoft.com/office/drawing/2014/main" id="{C7B380FD-D5C0-4AE8-B46B-26B110046331}"/>
              </a:ext>
            </a:extLst>
          </p:cNvPr>
          <p:cNvSpPr/>
          <p:nvPr/>
        </p:nvSpPr>
        <p:spPr>
          <a:xfrm>
            <a:off x="5618966" y="478733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8EE0D4E6-C139-4BE1-B55C-3C891B687CB1}"/>
              </a:ext>
            </a:extLst>
          </p:cNvPr>
          <p:cNvSpPr/>
          <p:nvPr/>
        </p:nvSpPr>
        <p:spPr>
          <a:xfrm>
            <a:off x="5791096" y="4787336"/>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Databases, Data Warehouses, Data Mining, and Big Data</a:t>
            </a:r>
          </a:p>
        </p:txBody>
      </p:sp>
      <p:sp>
        <p:nvSpPr>
          <p:cNvPr id="37" name="Straight Connector 36">
            <a:extLst>
              <a:ext uri="{FF2B5EF4-FFF2-40B4-BE49-F238E27FC236}">
                <a16:creationId xmlns:a16="http://schemas.microsoft.com/office/drawing/2014/main" id="{D0D42A68-0D72-4297-B9EA-49D3A94E3748}"/>
              </a:ext>
            </a:extLst>
          </p:cNvPr>
          <p:cNvSpPr/>
          <p:nvPr/>
        </p:nvSpPr>
        <p:spPr>
          <a:xfrm>
            <a:off x="5618966" y="50587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8" name="Freeform: Shape 37">
            <a:extLst>
              <a:ext uri="{FF2B5EF4-FFF2-40B4-BE49-F238E27FC236}">
                <a16:creationId xmlns:a16="http://schemas.microsoft.com/office/drawing/2014/main" id="{ADE63341-2832-4A03-9760-F3E70815DE81}"/>
              </a:ext>
            </a:extLst>
          </p:cNvPr>
          <p:cNvSpPr/>
          <p:nvPr/>
        </p:nvSpPr>
        <p:spPr>
          <a:xfrm>
            <a:off x="5791096" y="5058784"/>
            <a:ext cx="612648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Automation and Customer Relationship Management (CRM)</a:t>
            </a:r>
          </a:p>
        </p:txBody>
      </p:sp>
      <p:sp>
        <p:nvSpPr>
          <p:cNvPr id="39" name="Straight Connector 38">
            <a:extLst>
              <a:ext uri="{FF2B5EF4-FFF2-40B4-BE49-F238E27FC236}">
                <a16:creationId xmlns:a16="http://schemas.microsoft.com/office/drawing/2014/main" id="{437AF6E8-0F1E-4A2C-8E2E-2D2FFC1F73BB}"/>
              </a:ext>
            </a:extLst>
          </p:cNvPr>
          <p:cNvSpPr/>
          <p:nvPr/>
        </p:nvSpPr>
        <p:spPr>
          <a:xfrm>
            <a:off x="1972128" y="533023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B74A821-79E1-466D-933D-9153D3FAD386}"/>
              </a:ext>
            </a:extLst>
          </p:cNvPr>
          <p:cNvSpPr/>
          <p:nvPr/>
        </p:nvSpPr>
        <p:spPr>
          <a:xfrm>
            <a:off x="2144258" y="5384523"/>
            <a:ext cx="3474707" cy="918730"/>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Understanding the Costs and Benefits of Online Marketing Communications</a:t>
            </a:r>
          </a:p>
        </p:txBody>
      </p:sp>
      <p:sp>
        <p:nvSpPr>
          <p:cNvPr id="41" name="Freeform: Shape 40">
            <a:extLst>
              <a:ext uri="{FF2B5EF4-FFF2-40B4-BE49-F238E27FC236}">
                <a16:creationId xmlns:a16="http://schemas.microsoft.com/office/drawing/2014/main" id="{0FB33DC2-FB3F-461C-A441-DDA7A50A1A1C}"/>
              </a:ext>
            </a:extLst>
          </p:cNvPr>
          <p:cNvSpPr/>
          <p:nvPr/>
        </p:nvSpPr>
        <p:spPr>
          <a:xfrm>
            <a:off x="5791096" y="5384522"/>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Online Marketing Metrics: Lexicon</a:t>
            </a:r>
          </a:p>
        </p:txBody>
      </p:sp>
      <p:sp>
        <p:nvSpPr>
          <p:cNvPr id="42" name="Straight Connector 41">
            <a:extLst>
              <a:ext uri="{FF2B5EF4-FFF2-40B4-BE49-F238E27FC236}">
                <a16:creationId xmlns:a16="http://schemas.microsoft.com/office/drawing/2014/main" id="{B767BA69-F196-447C-94B5-A857300B0EE5}"/>
              </a:ext>
            </a:extLst>
          </p:cNvPr>
          <p:cNvSpPr/>
          <p:nvPr/>
        </p:nvSpPr>
        <p:spPr>
          <a:xfrm>
            <a:off x="5618966" y="5746100"/>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10B42B5C-A456-438C-A15C-20401C72ED00}"/>
              </a:ext>
            </a:extLst>
          </p:cNvPr>
          <p:cNvSpPr/>
          <p:nvPr/>
        </p:nvSpPr>
        <p:spPr>
          <a:xfrm>
            <a:off x="5791096" y="5746100"/>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Costs of Online Advertising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4" name="Straight Connector 43">
            <a:extLst>
              <a:ext uri="{FF2B5EF4-FFF2-40B4-BE49-F238E27FC236}">
                <a16:creationId xmlns:a16="http://schemas.microsoft.com/office/drawing/2014/main" id="{B48D3789-3734-4DB9-8111-A095C550CEA7}"/>
              </a:ext>
            </a:extLst>
          </p:cNvPr>
          <p:cNvSpPr/>
          <p:nvPr/>
        </p:nvSpPr>
        <p:spPr>
          <a:xfrm>
            <a:off x="5618966" y="610767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5" name="Freeform: Shape 44">
            <a:extLst>
              <a:ext uri="{FF2B5EF4-FFF2-40B4-BE49-F238E27FC236}">
                <a16:creationId xmlns:a16="http://schemas.microsoft.com/office/drawing/2014/main" id="{F1E62653-E746-4B83-9D4A-559DB7A43A6B}"/>
              </a:ext>
            </a:extLst>
          </p:cNvPr>
          <p:cNvSpPr/>
          <p:nvPr/>
        </p:nvSpPr>
        <p:spPr>
          <a:xfrm>
            <a:off x="5791096" y="6107677"/>
            <a:ext cx="612648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Analytics: Software for Measuring Online Marketing Results</a:t>
            </a:r>
          </a:p>
        </p:txBody>
      </p:sp>
      <p:sp>
        <p:nvSpPr>
          <p:cNvPr id="46" name="Straight Connector 45">
            <a:extLst>
              <a:ext uri="{FF2B5EF4-FFF2-40B4-BE49-F238E27FC236}">
                <a16:creationId xmlns:a16="http://schemas.microsoft.com/office/drawing/2014/main" id="{B158F2A6-92D3-4526-A54B-446FBF7F7965}"/>
              </a:ext>
            </a:extLst>
          </p:cNvPr>
          <p:cNvSpPr/>
          <p:nvPr/>
        </p:nvSpPr>
        <p:spPr>
          <a:xfrm>
            <a:off x="1972128" y="64703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91954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fontScale="92500" lnSpcReduction="20000"/>
          </a:bodyPr>
          <a:lstStyle/>
          <a:p>
            <a:pPr marL="0" indent="0">
              <a:buNone/>
            </a:pPr>
            <a:r>
              <a:rPr lang="en-US" b="1" dirty="0">
                <a:solidFill>
                  <a:srgbClr val="FF0000"/>
                </a:solidFill>
              </a:rPr>
              <a:t>The Online Consumer Profile</a:t>
            </a:r>
          </a:p>
          <a:p>
            <a:r>
              <a:rPr lang="en-US" dirty="0"/>
              <a:t>The first principle of marketing and sales is “know the customer.”</a:t>
            </a:r>
          </a:p>
          <a:p>
            <a:r>
              <a:rPr lang="en-US" dirty="0"/>
              <a:t>Who is online, who shops online and why, and what do they buy?</a:t>
            </a:r>
          </a:p>
          <a:p>
            <a:r>
              <a:rPr lang="en-US" dirty="0"/>
              <a:t>In 2022, about 90% of the U.S. population uses the Internet.</a:t>
            </a:r>
          </a:p>
          <a:p>
            <a:r>
              <a:rPr lang="en-US" dirty="0"/>
              <a:t>Gen Z (born between 1997 and 2012) is pervasive, with more than 93% regularly accessing the Internet</a:t>
            </a:r>
          </a:p>
          <a:p>
            <a:r>
              <a:rPr lang="en-US" dirty="0"/>
              <a:t>Owners of mobile devices spend about four and a half hours a day using them for non-telephone activities</a:t>
            </a:r>
          </a:p>
        </p:txBody>
      </p:sp>
    </p:spTree>
    <p:extLst>
      <p:ext uri="{BB962C8B-B14F-4D97-AF65-F5344CB8AC3E}">
        <p14:creationId xmlns:p14="http://schemas.microsoft.com/office/powerpoint/2010/main" val="1588352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fontScale="62500" lnSpcReduction="20000"/>
          </a:bodyPr>
          <a:lstStyle/>
          <a:p>
            <a:pPr marL="0" indent="0">
              <a:buNone/>
            </a:pPr>
            <a:r>
              <a:rPr lang="en-US" sz="4500" b="1" dirty="0">
                <a:solidFill>
                  <a:srgbClr val="FF0000"/>
                </a:solidFill>
              </a:rPr>
              <a:t>The Online Consumer Profile</a:t>
            </a:r>
          </a:p>
          <a:p>
            <a:r>
              <a:rPr lang="en-US" dirty="0"/>
              <a:t>The demographic profile of the Internet and e-commerce has changed. </a:t>
            </a:r>
          </a:p>
          <a:p>
            <a:r>
              <a:rPr lang="en-US" dirty="0"/>
              <a:t>Up until 2000, White, young, college-educated males with high incomes dominated Internet usage</a:t>
            </a:r>
          </a:p>
          <a:p>
            <a:r>
              <a:rPr lang="en-US" dirty="0"/>
              <a:t>2022, equal percentage of men and women in the US use the Internet.</a:t>
            </a:r>
          </a:p>
          <a:p>
            <a:r>
              <a:rPr lang="en-US" dirty="0"/>
              <a:t>(18–24) adults are the highest percentage of Internet use,  more than 99% followed closely by teens (12–17), at 98%.</a:t>
            </a:r>
          </a:p>
          <a:p>
            <a:r>
              <a:rPr lang="en-US" dirty="0"/>
              <a:t>(65 and over) more than 75% of whom now use the Internet.</a:t>
            </a:r>
          </a:p>
          <a:p>
            <a:r>
              <a:rPr lang="en-US" dirty="0"/>
              <a:t>Women are slightly more likely to purchase online than men.</a:t>
            </a:r>
          </a:p>
          <a:p>
            <a:r>
              <a:rPr lang="en-US" dirty="0"/>
              <a:t>90% of those in the 25-to-34 age buy online compared to only 75% of those between the ages of 55 and 64. while over 65 are 60% doing so.</a:t>
            </a:r>
          </a:p>
          <a:p>
            <a:endParaRPr lang="en-US" b="1" dirty="0">
              <a:solidFill>
                <a:srgbClr val="FF0000"/>
              </a:solidFill>
            </a:endParaRPr>
          </a:p>
        </p:txBody>
      </p:sp>
    </p:spTree>
    <p:extLst>
      <p:ext uri="{BB962C8B-B14F-4D97-AF65-F5344CB8AC3E}">
        <p14:creationId xmlns:p14="http://schemas.microsoft.com/office/powerpoint/2010/main" val="2842790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a:bodyPr>
          <a:lstStyle/>
          <a:p>
            <a:pPr marL="0" indent="0">
              <a:buNone/>
            </a:pPr>
            <a:r>
              <a:rPr lang="en-US" b="1" dirty="0">
                <a:solidFill>
                  <a:srgbClr val="FF0000"/>
                </a:solidFill>
              </a:rPr>
              <a:t>Consumer Behavior Models</a:t>
            </a:r>
          </a:p>
          <a:p>
            <a:r>
              <a:rPr lang="en-US" dirty="0"/>
              <a:t>Models of consumer behavior attempt to predict or “explain” what consumers purchase and where, when, how much, and why they buy.</a:t>
            </a:r>
          </a:p>
          <a:p>
            <a:r>
              <a:rPr lang="en-US" dirty="0"/>
              <a:t>It is important to first understand why people choose to purchase online rather than in a store. </a:t>
            </a:r>
          </a:p>
          <a:p>
            <a:r>
              <a:rPr lang="en-US" dirty="0"/>
              <a:t>Although price is an important consideration, consumers also shop online because of convenience, which in turn is produced largely by saving them time. </a:t>
            </a:r>
          </a:p>
        </p:txBody>
      </p:sp>
    </p:spTree>
    <p:extLst>
      <p:ext uri="{BB962C8B-B14F-4D97-AF65-F5344CB8AC3E}">
        <p14:creationId xmlns:p14="http://schemas.microsoft.com/office/powerpoint/2010/main" val="3949176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The Online Purchasing Decision</a:t>
            </a:r>
          </a:p>
          <a:p>
            <a:r>
              <a:rPr lang="en-US" dirty="0"/>
              <a:t>Why do consumers actually purchase a product or service from a specific vendor? </a:t>
            </a:r>
          </a:p>
          <a:p>
            <a:r>
              <a:rPr lang="en-US" dirty="0"/>
              <a:t>Price and the availability of free shipping and trust.</a:t>
            </a:r>
          </a:p>
          <a:p>
            <a:r>
              <a:rPr lang="en-US" b="1" dirty="0"/>
              <a:t>Five stages in the consumer decision process: </a:t>
            </a:r>
          </a:p>
          <a:p>
            <a:r>
              <a:rPr lang="en-US" dirty="0"/>
              <a:t>Awareness of need</a:t>
            </a:r>
          </a:p>
          <a:p>
            <a:r>
              <a:rPr lang="en-US" dirty="0"/>
              <a:t>Search for more information</a:t>
            </a:r>
          </a:p>
          <a:p>
            <a:r>
              <a:rPr lang="en-US" dirty="0"/>
              <a:t>Evaluation of alternatives</a:t>
            </a:r>
          </a:p>
          <a:p>
            <a:r>
              <a:rPr lang="en-US" dirty="0"/>
              <a:t>The actual purchase decision</a:t>
            </a:r>
          </a:p>
          <a:p>
            <a:r>
              <a:rPr lang="en-US" dirty="0"/>
              <a:t>Post-purchase contact with the firm</a:t>
            </a:r>
            <a:endParaRPr lang="ar-SY" dirty="0"/>
          </a:p>
        </p:txBody>
      </p:sp>
    </p:spTree>
    <p:extLst>
      <p:ext uri="{BB962C8B-B14F-4D97-AF65-F5344CB8AC3E}">
        <p14:creationId xmlns:p14="http://schemas.microsoft.com/office/powerpoint/2010/main" val="26323203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a:xfrm>
            <a:off x="188685" y="1422212"/>
            <a:ext cx="11814627" cy="5080187"/>
          </a:xfrm>
        </p:spPr>
        <p:txBody>
          <a:bodyPr>
            <a:normAutofit fontScale="77500" lnSpcReduction="20000"/>
          </a:bodyPr>
          <a:lstStyle/>
          <a:p>
            <a:pPr marL="0" indent="0">
              <a:buNone/>
            </a:pPr>
            <a:r>
              <a:rPr lang="en-US" b="1" dirty="0"/>
              <a:t>How Shoppers Find Vendors Online ?</a:t>
            </a:r>
          </a:p>
          <a:p>
            <a:r>
              <a:rPr lang="en-US" dirty="0"/>
              <a:t>One might think customers are “driven” to online vendors by spur-of-the-moment decisions. In fact, only a tiny percentage of shoppers click on display ads to find vendors. They are focused browsers looking for specific products, companies, and services. Once they are online, a majority of consumers use a search engine as their preferred method of research for purchasing a product.</a:t>
            </a:r>
          </a:p>
          <a:p>
            <a:r>
              <a:rPr lang="en-US" dirty="0"/>
              <a:t>Many will go directly to an online marketplace, such as Amazon or eBay, and some will go directly to a specific retail website.  Merchants can convert these “goal-oriented,” intentional shoppers into buyers if the merchants can target their communications to the shoppers and design their sites and apps in such a way as to provide easy-to-access and useful product information, full selection, and customer service and do so at the very moment the customer is searching for the product.</a:t>
            </a:r>
            <a:endParaRPr lang="ar-SY" dirty="0"/>
          </a:p>
        </p:txBody>
      </p:sp>
    </p:spTree>
    <p:extLst>
      <p:ext uri="{BB962C8B-B14F-4D97-AF65-F5344CB8AC3E}">
        <p14:creationId xmlns:p14="http://schemas.microsoft.com/office/powerpoint/2010/main" val="110305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a:xfrm>
            <a:off x="188685" y="1422213"/>
            <a:ext cx="11814627" cy="4993101"/>
          </a:xfrm>
        </p:spPr>
        <p:txBody>
          <a:bodyPr>
            <a:normAutofit fontScale="77500" lnSpcReduction="20000"/>
          </a:bodyPr>
          <a:lstStyle/>
          <a:p>
            <a:pPr marL="0" indent="0">
              <a:buNone/>
            </a:pPr>
            <a:r>
              <a:rPr lang="en-US" sz="3100" b="1" dirty="0">
                <a:solidFill>
                  <a:srgbClr val="FF0000"/>
                </a:solidFill>
              </a:rPr>
              <a:t>Why Some People Don’t Shop Online: Trust, Utility, and Opportunism in Online Markets</a:t>
            </a:r>
          </a:p>
          <a:p>
            <a:r>
              <a:rPr lang="en-US" dirty="0"/>
              <a:t>About 7.4% of Internet users do not shop or buy online. Why not? One of the most important factors cited by those who don’t shop or buy online is the “trust factor,” the fear that online merchants will cheat you, lose your credit card information, or use the personal information that you give them to invade your personal privacy, bombarding you with unwanted e-mail and pop-up ads.</a:t>
            </a:r>
          </a:p>
          <a:p>
            <a:r>
              <a:rPr lang="en-US" dirty="0"/>
              <a:t>Secondary factors can be summarized as “hassle factors,” like shipping costs, returns, and inability to touch and feel the product. </a:t>
            </a:r>
          </a:p>
          <a:p>
            <a:r>
              <a:rPr lang="en-US" dirty="0"/>
              <a:t>Consumers want good deals, bargains, convenience, and speed of delivery.</a:t>
            </a:r>
          </a:p>
        </p:txBody>
      </p:sp>
    </p:spTree>
    <p:extLst>
      <p:ext uri="{BB962C8B-B14F-4D97-AF65-F5344CB8AC3E}">
        <p14:creationId xmlns:p14="http://schemas.microsoft.com/office/powerpoint/2010/main" val="3719842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fontScale="92500" lnSpcReduction="10000"/>
          </a:bodyPr>
          <a:lstStyle/>
          <a:p>
            <a:pPr marL="0" indent="0">
              <a:buNone/>
            </a:pPr>
            <a:r>
              <a:rPr lang="en-US" sz="2600" b="1" dirty="0">
                <a:solidFill>
                  <a:srgbClr val="FF0000"/>
                </a:solidFill>
              </a:rPr>
              <a:t>Why Some People Don’t Shop Online: Trust, Utility, and Opportunism in Online Markets</a:t>
            </a:r>
          </a:p>
          <a:p>
            <a:r>
              <a:rPr lang="en-US" dirty="0"/>
              <a:t>The seller usually knows a lot more than the consumer about the quality of goods and terms of sale. This can lead to opportunistic behavior by sellers. </a:t>
            </a:r>
          </a:p>
          <a:p>
            <a:r>
              <a:rPr lang="en-US" dirty="0"/>
              <a:t>Consumers need to trust a merchant and marketplace platform before they make a purchase. </a:t>
            </a:r>
          </a:p>
          <a:p>
            <a:r>
              <a:rPr lang="en-US" dirty="0"/>
              <a:t>Merchants can develop trust among online consumers by building strong reputations of honesty and delivery of quality products</a:t>
            </a:r>
          </a:p>
        </p:txBody>
      </p:sp>
    </p:spTree>
    <p:extLst>
      <p:ext uri="{BB962C8B-B14F-4D97-AF65-F5344CB8AC3E}">
        <p14:creationId xmlns:p14="http://schemas.microsoft.com/office/powerpoint/2010/main" val="4013853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C348-3BF0-45CB-BA51-C0283672E11E}"/>
              </a:ext>
            </a:extLst>
          </p:cNvPr>
          <p:cNvSpPr>
            <a:spLocks noGrp="1"/>
          </p:cNvSpPr>
          <p:nvPr>
            <p:ph type="title"/>
          </p:nvPr>
        </p:nvSpPr>
        <p:spPr>
          <a:xfrm>
            <a:off x="470647" y="117987"/>
            <a:ext cx="9224681" cy="1007136"/>
          </a:xfrm>
        </p:spPr>
        <p:txBody>
          <a:bodyPr>
            <a:noAutofit/>
          </a:bodyPr>
          <a:lstStyle/>
          <a:p>
            <a:r>
              <a:rPr lang="en-US" sz="3200" dirty="0"/>
              <a:t>Consumers Online: The Online Audience and Consumer Behavior</a:t>
            </a:r>
            <a:endParaRPr lang="ar-SY" sz="3200" dirty="0"/>
          </a:p>
        </p:txBody>
      </p:sp>
      <p:sp>
        <p:nvSpPr>
          <p:cNvPr id="3" name="Content Placeholder 2">
            <a:extLst>
              <a:ext uri="{FF2B5EF4-FFF2-40B4-BE49-F238E27FC236}">
                <a16:creationId xmlns:a16="http://schemas.microsoft.com/office/drawing/2014/main" id="{5E97A9C3-4E41-44FE-B2B0-2D7435D6A0DD}"/>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Why Some People Don’t Shop Online: Trust, Utility, and Opportunism in Online Markets</a:t>
            </a:r>
          </a:p>
          <a:p>
            <a:r>
              <a:rPr lang="en-US" dirty="0"/>
              <a:t>Platforms need to assure users that the platform will protect both the security and the privacy of the user’s data. </a:t>
            </a:r>
          </a:p>
          <a:p>
            <a:r>
              <a:rPr lang="en-US" dirty="0"/>
              <a:t>Online recommendations from previous purchasers and feedback forums are examples of trust-building online mechanisms. </a:t>
            </a:r>
          </a:p>
          <a:p>
            <a:r>
              <a:rPr lang="en-US" dirty="0"/>
              <a:t>A review of the literature suggests that the most important factors leading to a trusting online relationship are perception of website credibility, ease of use, and perceived risk.</a:t>
            </a:r>
          </a:p>
        </p:txBody>
      </p:sp>
    </p:spTree>
    <p:extLst>
      <p:ext uri="{BB962C8B-B14F-4D97-AF65-F5344CB8AC3E}">
        <p14:creationId xmlns:p14="http://schemas.microsoft.com/office/powerpoint/2010/main" val="3961508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EFA80D3-2081-482A-9527-FFCC7F03F178}"/>
              </a:ext>
            </a:extLst>
          </p:cNvPr>
          <p:cNvSpPr/>
          <p:nvPr/>
        </p:nvSpPr>
        <p:spPr>
          <a:xfrm>
            <a:off x="355599" y="1250491"/>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9804BFF6-C9FA-434A-8372-DDD0A2BEDA18}"/>
              </a:ext>
            </a:extLst>
          </p:cNvPr>
          <p:cNvSpPr/>
          <p:nvPr/>
        </p:nvSpPr>
        <p:spPr>
          <a:xfrm>
            <a:off x="355598" y="1250491"/>
            <a:ext cx="2155373" cy="4618285"/>
          </a:xfrm>
          <a:custGeom>
            <a:avLst/>
            <a:gdLst>
              <a:gd name="connsiteX0" fmla="*/ 0 w 1616529"/>
              <a:gd name="connsiteY0" fmla="*/ 0 h 4618285"/>
              <a:gd name="connsiteX1" fmla="*/ 1616529 w 1616529"/>
              <a:gd name="connsiteY1" fmla="*/ 0 h 4618285"/>
              <a:gd name="connsiteX2" fmla="*/ 1616529 w 1616529"/>
              <a:gd name="connsiteY2" fmla="*/ 4618285 h 4618285"/>
              <a:gd name="connsiteX3" fmla="*/ 0 w 1616529"/>
              <a:gd name="connsiteY3" fmla="*/ 4618285 h 4618285"/>
              <a:gd name="connsiteX4" fmla="*/ 0 w 1616529"/>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6529" h="4618285">
                <a:moveTo>
                  <a:pt x="0" y="0"/>
                </a:moveTo>
                <a:lnTo>
                  <a:pt x="1616529" y="0"/>
                </a:lnTo>
                <a:lnTo>
                  <a:pt x="1616529"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4770" tIns="64770" rIns="64770" bIns="64770" numCol="1" spcCol="1270" anchor="t" anchorCtr="0">
            <a:noAutofit/>
          </a:bodyPr>
          <a:lstStyle/>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E-COMMERCE MARKETING AND ADVERTISING CONCEPTS</a:t>
            </a:r>
          </a:p>
        </p:txBody>
      </p:sp>
      <p:sp>
        <p:nvSpPr>
          <p:cNvPr id="6" name="Freeform: Shape 5">
            <a:extLst>
              <a:ext uri="{FF2B5EF4-FFF2-40B4-BE49-F238E27FC236}">
                <a16:creationId xmlns:a16="http://schemas.microsoft.com/office/drawing/2014/main" id="{5E408219-6169-43F8-877D-2CB9CAF3C2C7}"/>
              </a:ext>
            </a:extLst>
          </p:cNvPr>
          <p:cNvSpPr/>
          <p:nvPr/>
        </p:nvSpPr>
        <p:spPr>
          <a:xfrm>
            <a:off x="2144258" y="1304780"/>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Consumers Online: The Online Audience and Consumer Behavior</a:t>
            </a:r>
          </a:p>
        </p:txBody>
      </p:sp>
      <p:sp>
        <p:nvSpPr>
          <p:cNvPr id="8" name="Freeform: Shape 7">
            <a:extLst>
              <a:ext uri="{FF2B5EF4-FFF2-40B4-BE49-F238E27FC236}">
                <a16:creationId xmlns:a16="http://schemas.microsoft.com/office/drawing/2014/main" id="{F56AAA28-8B4D-4B67-8FD6-080BB6F1C003}"/>
              </a:ext>
            </a:extLst>
          </p:cNvPr>
          <p:cNvSpPr/>
          <p:nvPr/>
        </p:nvSpPr>
        <p:spPr>
          <a:xfrm>
            <a:off x="5791096" y="1304780"/>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Online Consumer Profile</a:t>
            </a:r>
          </a:p>
        </p:txBody>
      </p:sp>
      <p:sp>
        <p:nvSpPr>
          <p:cNvPr id="9" name="Straight Connector 8">
            <a:extLst>
              <a:ext uri="{FF2B5EF4-FFF2-40B4-BE49-F238E27FC236}">
                <a16:creationId xmlns:a16="http://schemas.microsoft.com/office/drawing/2014/main" id="{415670BD-DBAB-4629-A396-FE455217A57B}"/>
              </a:ext>
            </a:extLst>
          </p:cNvPr>
          <p:cNvSpPr/>
          <p:nvPr/>
        </p:nvSpPr>
        <p:spPr>
          <a:xfrm>
            <a:off x="5618966" y="152188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527BC080-4D13-4956-8D92-863F5BA58C40}"/>
              </a:ext>
            </a:extLst>
          </p:cNvPr>
          <p:cNvSpPr/>
          <p:nvPr/>
        </p:nvSpPr>
        <p:spPr>
          <a:xfrm>
            <a:off x="5791096" y="1521886"/>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Consumer Behavior Models</a:t>
            </a:r>
          </a:p>
        </p:txBody>
      </p:sp>
      <p:sp>
        <p:nvSpPr>
          <p:cNvPr id="11" name="Straight Connector 10">
            <a:extLst>
              <a:ext uri="{FF2B5EF4-FFF2-40B4-BE49-F238E27FC236}">
                <a16:creationId xmlns:a16="http://schemas.microsoft.com/office/drawing/2014/main" id="{9A559B1E-E3FD-42B6-A31A-CEE4B453B255}"/>
              </a:ext>
            </a:extLst>
          </p:cNvPr>
          <p:cNvSpPr/>
          <p:nvPr/>
        </p:nvSpPr>
        <p:spPr>
          <a:xfrm>
            <a:off x="5618966" y="1738992"/>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AEE48FBB-AAF6-41C5-A85C-B83C23B3E3B0}"/>
              </a:ext>
            </a:extLst>
          </p:cNvPr>
          <p:cNvSpPr/>
          <p:nvPr/>
        </p:nvSpPr>
        <p:spPr>
          <a:xfrm>
            <a:off x="5791096" y="1738992"/>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Online Purchasing Decision</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64AA142A-76D1-4BD9-8AF9-1A8AF2CCF9C0}"/>
              </a:ext>
            </a:extLst>
          </p:cNvPr>
          <p:cNvSpPr/>
          <p:nvPr/>
        </p:nvSpPr>
        <p:spPr>
          <a:xfrm>
            <a:off x="5618966" y="195609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0D954FD1-51B8-45A5-B02D-58A31569AD8C}"/>
              </a:ext>
            </a:extLst>
          </p:cNvPr>
          <p:cNvSpPr/>
          <p:nvPr/>
        </p:nvSpPr>
        <p:spPr>
          <a:xfrm>
            <a:off x="5791096" y="1956097"/>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Shoppers: Browsers and Buyers</a:t>
            </a:r>
          </a:p>
        </p:txBody>
      </p:sp>
      <p:sp>
        <p:nvSpPr>
          <p:cNvPr id="15" name="Straight Connector 14">
            <a:extLst>
              <a:ext uri="{FF2B5EF4-FFF2-40B4-BE49-F238E27FC236}">
                <a16:creationId xmlns:a16="http://schemas.microsoft.com/office/drawing/2014/main" id="{0E513CD6-4DD7-49C5-B943-65EC23B66038}"/>
              </a:ext>
            </a:extLst>
          </p:cNvPr>
          <p:cNvSpPr/>
          <p:nvPr/>
        </p:nvSpPr>
        <p:spPr>
          <a:xfrm>
            <a:off x="5618966" y="217320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259F805B-9C58-42C6-8945-622658FBEA50}"/>
              </a:ext>
            </a:extLst>
          </p:cNvPr>
          <p:cNvSpPr/>
          <p:nvPr/>
        </p:nvSpPr>
        <p:spPr>
          <a:xfrm>
            <a:off x="5791096" y="2173203"/>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Why Some People Don’t Shop Online</a:t>
            </a:r>
          </a:p>
        </p:txBody>
      </p:sp>
      <p:sp>
        <p:nvSpPr>
          <p:cNvPr id="17" name="Straight Connector 16">
            <a:extLst>
              <a:ext uri="{FF2B5EF4-FFF2-40B4-BE49-F238E27FC236}">
                <a16:creationId xmlns:a16="http://schemas.microsoft.com/office/drawing/2014/main" id="{CEBDE153-CE1C-4E99-AABA-A1E8E191E996}"/>
              </a:ext>
            </a:extLst>
          </p:cNvPr>
          <p:cNvSpPr/>
          <p:nvPr/>
        </p:nvSpPr>
        <p:spPr>
          <a:xfrm>
            <a:off x="1972128" y="23905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0B4C9A85-3887-4DE3-BCFD-B44619B54D26}"/>
              </a:ext>
            </a:extLst>
          </p:cNvPr>
          <p:cNvSpPr/>
          <p:nvPr/>
        </p:nvSpPr>
        <p:spPr>
          <a:xfrm>
            <a:off x="2144258" y="2444863"/>
            <a:ext cx="3474707" cy="1731124"/>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Digital Commerce Marketing and Advertising Strategies and Tools</a:t>
            </a:r>
          </a:p>
        </p:txBody>
      </p:sp>
      <p:sp>
        <p:nvSpPr>
          <p:cNvPr id="19" name="Freeform: Shape 18">
            <a:extLst>
              <a:ext uri="{FF2B5EF4-FFF2-40B4-BE49-F238E27FC236}">
                <a16:creationId xmlns:a16="http://schemas.microsoft.com/office/drawing/2014/main" id="{EA18DFC0-A38D-42BD-B5D9-701B4EA939FD}"/>
              </a:ext>
            </a:extLst>
          </p:cNvPr>
          <p:cNvSpPr/>
          <p:nvPr/>
        </p:nvSpPr>
        <p:spPr>
          <a:xfrm>
            <a:off x="5791096" y="2444863"/>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Strategic Issues and Questions</a:t>
            </a:r>
          </a:p>
        </p:txBody>
      </p:sp>
      <p:sp>
        <p:nvSpPr>
          <p:cNvPr id="20" name="Straight Connector 19">
            <a:extLst>
              <a:ext uri="{FF2B5EF4-FFF2-40B4-BE49-F238E27FC236}">
                <a16:creationId xmlns:a16="http://schemas.microsoft.com/office/drawing/2014/main" id="{E17BAC48-2BE8-4FE3-96AF-2863D72610B5}"/>
              </a:ext>
            </a:extLst>
          </p:cNvPr>
          <p:cNvSpPr/>
          <p:nvPr/>
        </p:nvSpPr>
        <p:spPr>
          <a:xfrm>
            <a:off x="5618966" y="270484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9C425350-CB37-4803-8E67-E6C42FD54BE4}"/>
              </a:ext>
            </a:extLst>
          </p:cNvPr>
          <p:cNvSpPr/>
          <p:nvPr/>
        </p:nvSpPr>
        <p:spPr>
          <a:xfrm>
            <a:off x="5791096" y="2791927"/>
            <a:ext cx="2887191"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Traditional Online Marketing and Advertising Tools</a:t>
            </a:r>
          </a:p>
        </p:txBody>
      </p:sp>
      <p:sp>
        <p:nvSpPr>
          <p:cNvPr id="22" name="Freeform: Shape 21">
            <a:extLst>
              <a:ext uri="{FF2B5EF4-FFF2-40B4-BE49-F238E27FC236}">
                <a16:creationId xmlns:a16="http://schemas.microsoft.com/office/drawing/2014/main" id="{23C19D6F-368E-4773-B86B-EFB8EC017F4B}"/>
              </a:ext>
            </a:extLst>
          </p:cNvPr>
          <p:cNvSpPr/>
          <p:nvPr/>
        </p:nvSpPr>
        <p:spPr>
          <a:xfrm>
            <a:off x="8850418" y="2791927"/>
            <a:ext cx="3108960" cy="90394"/>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Engine Marketing and Advertising</a:t>
            </a:r>
          </a:p>
        </p:txBody>
      </p:sp>
      <p:sp>
        <p:nvSpPr>
          <p:cNvPr id="23" name="Freeform: Shape 22">
            <a:extLst>
              <a:ext uri="{FF2B5EF4-FFF2-40B4-BE49-F238E27FC236}">
                <a16:creationId xmlns:a16="http://schemas.microsoft.com/office/drawing/2014/main" id="{445CBFED-606F-4B72-9EC6-5F22B64F3887}"/>
              </a:ext>
            </a:extLst>
          </p:cNvPr>
          <p:cNvSpPr/>
          <p:nvPr/>
        </p:nvSpPr>
        <p:spPr>
          <a:xfrm>
            <a:off x="8850418" y="3032905"/>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Ad Marketing</a:t>
            </a:r>
          </a:p>
        </p:txBody>
      </p:sp>
      <p:sp>
        <p:nvSpPr>
          <p:cNvPr id="24" name="Freeform: Shape 23">
            <a:extLst>
              <a:ext uri="{FF2B5EF4-FFF2-40B4-BE49-F238E27FC236}">
                <a16:creationId xmlns:a16="http://schemas.microsoft.com/office/drawing/2014/main" id="{642B57CF-4FC8-4A9B-AFC0-FA6F36958F4D}"/>
              </a:ext>
            </a:extLst>
          </p:cNvPr>
          <p:cNvSpPr/>
          <p:nvPr/>
        </p:nvSpPr>
        <p:spPr>
          <a:xfrm>
            <a:off x="8850418" y="3272072"/>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E-mail Marketing</a:t>
            </a:r>
          </a:p>
        </p:txBody>
      </p:sp>
      <p:sp>
        <p:nvSpPr>
          <p:cNvPr id="25" name="Freeform: Shape 24">
            <a:extLst>
              <a:ext uri="{FF2B5EF4-FFF2-40B4-BE49-F238E27FC236}">
                <a16:creationId xmlns:a16="http://schemas.microsoft.com/office/drawing/2014/main" id="{781BE1CF-58AB-4050-8823-69C0E809A1C2}"/>
              </a:ext>
            </a:extLst>
          </p:cNvPr>
          <p:cNvSpPr/>
          <p:nvPr/>
        </p:nvSpPr>
        <p:spPr>
          <a:xfrm>
            <a:off x="8850418" y="3542080"/>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Affiliate Marketing</a:t>
            </a:r>
          </a:p>
        </p:txBody>
      </p:sp>
      <p:sp>
        <p:nvSpPr>
          <p:cNvPr id="26" name="Straight Connector 25">
            <a:extLst>
              <a:ext uri="{FF2B5EF4-FFF2-40B4-BE49-F238E27FC236}">
                <a16:creationId xmlns:a16="http://schemas.microsoft.com/office/drawing/2014/main" id="{168ABE53-4682-46A8-8700-25357C03273D}"/>
              </a:ext>
            </a:extLst>
          </p:cNvPr>
          <p:cNvSpPr/>
          <p:nvPr/>
        </p:nvSpPr>
        <p:spPr>
          <a:xfrm>
            <a:off x="5618966" y="37476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23505254-3CC1-4DDA-B2A9-1CF06C370913}"/>
              </a:ext>
            </a:extLst>
          </p:cNvPr>
          <p:cNvSpPr/>
          <p:nvPr/>
        </p:nvSpPr>
        <p:spPr>
          <a:xfrm>
            <a:off x="5791096" y="3762198"/>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Other Online Marketing Strategies</a:t>
            </a:r>
          </a:p>
        </p:txBody>
      </p:sp>
      <p:sp>
        <p:nvSpPr>
          <p:cNvPr id="28" name="Freeform: Shape 27">
            <a:extLst>
              <a:ext uri="{FF2B5EF4-FFF2-40B4-BE49-F238E27FC236}">
                <a16:creationId xmlns:a16="http://schemas.microsoft.com/office/drawing/2014/main" id="{228E096F-E831-47FA-A908-BFF1853CF1FA}"/>
              </a:ext>
            </a:extLst>
          </p:cNvPr>
          <p:cNvSpPr/>
          <p:nvPr/>
        </p:nvSpPr>
        <p:spPr>
          <a:xfrm>
            <a:off x="8850418" y="3781241"/>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Customer Retention Strategies</a:t>
            </a:r>
          </a:p>
        </p:txBody>
      </p:sp>
      <p:sp>
        <p:nvSpPr>
          <p:cNvPr id="29" name="Freeform: Shape 28">
            <a:extLst>
              <a:ext uri="{FF2B5EF4-FFF2-40B4-BE49-F238E27FC236}">
                <a16:creationId xmlns:a16="http://schemas.microsoft.com/office/drawing/2014/main" id="{1F40C425-EAE8-4B1E-B556-849497BC81C8}"/>
              </a:ext>
            </a:extLst>
          </p:cNvPr>
          <p:cNvSpPr/>
          <p:nvPr/>
        </p:nvSpPr>
        <p:spPr>
          <a:xfrm>
            <a:off x="8850418" y="3995199"/>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Pricing Strategies</a:t>
            </a:r>
          </a:p>
        </p:txBody>
      </p:sp>
      <p:sp>
        <p:nvSpPr>
          <p:cNvPr id="30" name="Straight Connector 29">
            <a:extLst>
              <a:ext uri="{FF2B5EF4-FFF2-40B4-BE49-F238E27FC236}">
                <a16:creationId xmlns:a16="http://schemas.microsoft.com/office/drawing/2014/main" id="{04B5E95F-0106-41AE-A9FF-37F51685518A}"/>
              </a:ext>
            </a:extLst>
          </p:cNvPr>
          <p:cNvSpPr/>
          <p:nvPr/>
        </p:nvSpPr>
        <p:spPr>
          <a:xfrm>
            <a:off x="1972128" y="419014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043BF55-AB48-4539-9B9C-C00052A75B60}"/>
              </a:ext>
            </a:extLst>
          </p:cNvPr>
          <p:cNvSpPr/>
          <p:nvPr/>
        </p:nvSpPr>
        <p:spPr>
          <a:xfrm>
            <a:off x="2144258" y="4244439"/>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Online Marketing Technologies</a:t>
            </a:r>
          </a:p>
        </p:txBody>
      </p:sp>
      <p:sp>
        <p:nvSpPr>
          <p:cNvPr id="32" name="Freeform: Shape 31">
            <a:extLst>
              <a:ext uri="{FF2B5EF4-FFF2-40B4-BE49-F238E27FC236}">
                <a16:creationId xmlns:a16="http://schemas.microsoft.com/office/drawing/2014/main" id="{A2DBF8D6-7F85-44AE-9CE2-5DC061C9AD92}"/>
              </a:ext>
            </a:extLst>
          </p:cNvPr>
          <p:cNvSpPr/>
          <p:nvPr/>
        </p:nvSpPr>
        <p:spPr>
          <a:xfrm>
            <a:off x="5791096" y="4244439"/>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Transaction Logs</a:t>
            </a:r>
          </a:p>
        </p:txBody>
      </p:sp>
      <p:sp>
        <p:nvSpPr>
          <p:cNvPr id="33" name="Straight Connector 32">
            <a:extLst>
              <a:ext uri="{FF2B5EF4-FFF2-40B4-BE49-F238E27FC236}">
                <a16:creationId xmlns:a16="http://schemas.microsoft.com/office/drawing/2014/main" id="{C988EEDC-597A-4270-BEE3-90EA21EBC3F1}"/>
              </a:ext>
            </a:extLst>
          </p:cNvPr>
          <p:cNvSpPr/>
          <p:nvPr/>
        </p:nvSpPr>
        <p:spPr>
          <a:xfrm>
            <a:off x="5618966" y="451588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F752AD07-B84C-4BD5-9ABA-58F78D013667}"/>
              </a:ext>
            </a:extLst>
          </p:cNvPr>
          <p:cNvSpPr/>
          <p:nvPr/>
        </p:nvSpPr>
        <p:spPr>
          <a:xfrm>
            <a:off x="5791096" y="4515887"/>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Supplementing the Logs: Cookies and Other Tracking Files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5" name="Straight Connector 34">
            <a:extLst>
              <a:ext uri="{FF2B5EF4-FFF2-40B4-BE49-F238E27FC236}">
                <a16:creationId xmlns:a16="http://schemas.microsoft.com/office/drawing/2014/main" id="{C7B380FD-D5C0-4AE8-B46B-26B110046331}"/>
              </a:ext>
            </a:extLst>
          </p:cNvPr>
          <p:cNvSpPr/>
          <p:nvPr/>
        </p:nvSpPr>
        <p:spPr>
          <a:xfrm>
            <a:off x="5618966" y="478733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8EE0D4E6-C139-4BE1-B55C-3C891B687CB1}"/>
              </a:ext>
            </a:extLst>
          </p:cNvPr>
          <p:cNvSpPr/>
          <p:nvPr/>
        </p:nvSpPr>
        <p:spPr>
          <a:xfrm>
            <a:off x="5791096" y="4787336"/>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Databases, Data Warehouses, Data Mining, and Big Data</a:t>
            </a:r>
          </a:p>
        </p:txBody>
      </p:sp>
      <p:sp>
        <p:nvSpPr>
          <p:cNvPr id="37" name="Straight Connector 36">
            <a:extLst>
              <a:ext uri="{FF2B5EF4-FFF2-40B4-BE49-F238E27FC236}">
                <a16:creationId xmlns:a16="http://schemas.microsoft.com/office/drawing/2014/main" id="{D0D42A68-0D72-4297-B9EA-49D3A94E3748}"/>
              </a:ext>
            </a:extLst>
          </p:cNvPr>
          <p:cNvSpPr/>
          <p:nvPr/>
        </p:nvSpPr>
        <p:spPr>
          <a:xfrm>
            <a:off x="5618966" y="50587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8" name="Freeform: Shape 37">
            <a:extLst>
              <a:ext uri="{FF2B5EF4-FFF2-40B4-BE49-F238E27FC236}">
                <a16:creationId xmlns:a16="http://schemas.microsoft.com/office/drawing/2014/main" id="{ADE63341-2832-4A03-9760-F3E70815DE81}"/>
              </a:ext>
            </a:extLst>
          </p:cNvPr>
          <p:cNvSpPr/>
          <p:nvPr/>
        </p:nvSpPr>
        <p:spPr>
          <a:xfrm>
            <a:off x="5791096" y="5058784"/>
            <a:ext cx="612648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Automation and Customer Relationship Management (CRM)</a:t>
            </a:r>
          </a:p>
        </p:txBody>
      </p:sp>
      <p:sp>
        <p:nvSpPr>
          <p:cNvPr id="39" name="Straight Connector 38">
            <a:extLst>
              <a:ext uri="{FF2B5EF4-FFF2-40B4-BE49-F238E27FC236}">
                <a16:creationId xmlns:a16="http://schemas.microsoft.com/office/drawing/2014/main" id="{437AF6E8-0F1E-4A2C-8E2E-2D2FFC1F73BB}"/>
              </a:ext>
            </a:extLst>
          </p:cNvPr>
          <p:cNvSpPr/>
          <p:nvPr/>
        </p:nvSpPr>
        <p:spPr>
          <a:xfrm>
            <a:off x="1972128" y="533023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B74A821-79E1-466D-933D-9153D3FAD386}"/>
              </a:ext>
            </a:extLst>
          </p:cNvPr>
          <p:cNvSpPr/>
          <p:nvPr/>
        </p:nvSpPr>
        <p:spPr>
          <a:xfrm>
            <a:off x="2144258" y="5384523"/>
            <a:ext cx="3474707" cy="918730"/>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Understanding the Costs and Benefits of Online Marketing Communications</a:t>
            </a:r>
          </a:p>
        </p:txBody>
      </p:sp>
      <p:sp>
        <p:nvSpPr>
          <p:cNvPr id="41" name="Freeform: Shape 40">
            <a:extLst>
              <a:ext uri="{FF2B5EF4-FFF2-40B4-BE49-F238E27FC236}">
                <a16:creationId xmlns:a16="http://schemas.microsoft.com/office/drawing/2014/main" id="{0FB33DC2-FB3F-461C-A441-DDA7A50A1A1C}"/>
              </a:ext>
            </a:extLst>
          </p:cNvPr>
          <p:cNvSpPr/>
          <p:nvPr/>
        </p:nvSpPr>
        <p:spPr>
          <a:xfrm>
            <a:off x="5791096" y="5384522"/>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Online Marketing Metrics: Lexicon</a:t>
            </a:r>
          </a:p>
        </p:txBody>
      </p:sp>
      <p:sp>
        <p:nvSpPr>
          <p:cNvPr id="42" name="Straight Connector 41">
            <a:extLst>
              <a:ext uri="{FF2B5EF4-FFF2-40B4-BE49-F238E27FC236}">
                <a16:creationId xmlns:a16="http://schemas.microsoft.com/office/drawing/2014/main" id="{B767BA69-F196-447C-94B5-A857300B0EE5}"/>
              </a:ext>
            </a:extLst>
          </p:cNvPr>
          <p:cNvSpPr/>
          <p:nvPr/>
        </p:nvSpPr>
        <p:spPr>
          <a:xfrm>
            <a:off x="5618966" y="5746100"/>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10B42B5C-A456-438C-A15C-20401C72ED00}"/>
              </a:ext>
            </a:extLst>
          </p:cNvPr>
          <p:cNvSpPr/>
          <p:nvPr/>
        </p:nvSpPr>
        <p:spPr>
          <a:xfrm>
            <a:off x="5791096" y="5746100"/>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Costs of Online Advertising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4" name="Straight Connector 43">
            <a:extLst>
              <a:ext uri="{FF2B5EF4-FFF2-40B4-BE49-F238E27FC236}">
                <a16:creationId xmlns:a16="http://schemas.microsoft.com/office/drawing/2014/main" id="{B48D3789-3734-4DB9-8111-A095C550CEA7}"/>
              </a:ext>
            </a:extLst>
          </p:cNvPr>
          <p:cNvSpPr/>
          <p:nvPr/>
        </p:nvSpPr>
        <p:spPr>
          <a:xfrm>
            <a:off x="5618966" y="610767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5" name="Freeform: Shape 44">
            <a:extLst>
              <a:ext uri="{FF2B5EF4-FFF2-40B4-BE49-F238E27FC236}">
                <a16:creationId xmlns:a16="http://schemas.microsoft.com/office/drawing/2014/main" id="{F1E62653-E746-4B83-9D4A-559DB7A43A6B}"/>
              </a:ext>
            </a:extLst>
          </p:cNvPr>
          <p:cNvSpPr/>
          <p:nvPr/>
        </p:nvSpPr>
        <p:spPr>
          <a:xfrm>
            <a:off x="5791096" y="6107677"/>
            <a:ext cx="612648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Analytics: Software for Measuring Online Marketing Results</a:t>
            </a:r>
          </a:p>
        </p:txBody>
      </p:sp>
      <p:sp>
        <p:nvSpPr>
          <p:cNvPr id="46" name="Straight Connector 45">
            <a:extLst>
              <a:ext uri="{FF2B5EF4-FFF2-40B4-BE49-F238E27FC236}">
                <a16:creationId xmlns:a16="http://schemas.microsoft.com/office/drawing/2014/main" id="{B158F2A6-92D3-4526-A54B-446FBF7F7965}"/>
              </a:ext>
            </a:extLst>
          </p:cNvPr>
          <p:cNvSpPr/>
          <p:nvPr/>
        </p:nvSpPr>
        <p:spPr>
          <a:xfrm>
            <a:off x="1972128" y="64703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148892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8"/>
                                        </p:tgtEl>
                                        <p:attrNameLst>
                                          <p:attrName>fillcolor</p:attrName>
                                        </p:attrNameLst>
                                      </p:cBhvr>
                                      <p:to>
                                        <a:srgbClr val="FFFF00"/>
                                      </p:to>
                                    </p:animClr>
                                    <p:set>
                                      <p:cBhvr>
                                        <p:cTn id="7" dur="2000" fill="hold"/>
                                        <p:tgtEl>
                                          <p:spTgt spid="18"/>
                                        </p:tgtEl>
                                        <p:attrNameLst>
                                          <p:attrName>fill.type</p:attrName>
                                        </p:attrNameLst>
                                      </p:cBhvr>
                                      <p:to>
                                        <p:strVal val="solid"/>
                                      </p:to>
                                    </p:set>
                                    <p:set>
                                      <p:cBhvr>
                                        <p:cTn id="8" dur="2000" fill="hold"/>
                                        <p:tgtEl>
                                          <p:spTgt spid="1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How an internet built on ads works</a:t>
            </a:r>
            <a:endParaRPr lang="ar-SY" sz="3200" dirty="0"/>
          </a:p>
        </p:txBody>
      </p:sp>
      <p:pic>
        <p:nvPicPr>
          <p:cNvPr id="4" name="How an internet built on ads works">
            <a:hlinkClick r:id="" action="ppaction://media"/>
            <a:extLst>
              <a:ext uri="{FF2B5EF4-FFF2-40B4-BE49-F238E27FC236}">
                <a16:creationId xmlns:a16="http://schemas.microsoft.com/office/drawing/2014/main" id="{FA551816-B241-438C-9A46-D574D1C0CE5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120234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3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a:bodyPr>
          <a:lstStyle/>
          <a:p>
            <a:r>
              <a:rPr lang="en-US" b="1" i="1" dirty="0">
                <a:solidFill>
                  <a:srgbClr val="00B0F0"/>
                </a:solidFill>
              </a:rPr>
              <a:t>Marketing</a:t>
            </a:r>
            <a:r>
              <a:rPr lang="en-US" dirty="0"/>
              <a:t>: is to build customer relationships so that the firm can achieve above-average returns (both by offering superior products or services and by communicating the brand’s features to the consumer)</a:t>
            </a:r>
          </a:p>
          <a:p>
            <a:r>
              <a:rPr lang="en-US" dirty="0"/>
              <a:t>Online marketing is very different from ordinary marketing because the nature of the medium and its capabilities.</a:t>
            </a:r>
          </a:p>
          <a:p>
            <a:r>
              <a:rPr lang="en-US" dirty="0"/>
              <a:t>Compared to traditional print and television marketing, online marketing can be more personalized.</a:t>
            </a:r>
          </a:p>
        </p:txBody>
      </p:sp>
    </p:spTree>
    <p:extLst>
      <p:ext uri="{BB962C8B-B14F-4D97-AF65-F5344CB8AC3E}">
        <p14:creationId xmlns:p14="http://schemas.microsoft.com/office/powerpoint/2010/main" val="1973697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Strategic Issues and Questions</a:t>
            </a:r>
          </a:p>
          <a:p>
            <a:r>
              <a:rPr lang="en-US" dirty="0"/>
              <a:t>The most common “traditional” marketing techniques for establishing a brand and attracting customers were </a:t>
            </a:r>
            <a:r>
              <a:rPr lang="en-US" b="1" dirty="0"/>
              <a:t>search engine marketing</a:t>
            </a:r>
            <a:r>
              <a:rPr lang="en-US" dirty="0"/>
              <a:t>, </a:t>
            </a:r>
            <a:r>
              <a:rPr lang="en-US" b="1" dirty="0"/>
              <a:t>display ads</a:t>
            </a:r>
            <a:r>
              <a:rPr lang="en-US" dirty="0"/>
              <a:t>, </a:t>
            </a:r>
            <a:r>
              <a:rPr lang="en-US" b="1" dirty="0"/>
              <a:t>e-mail campaigns</a:t>
            </a:r>
            <a:r>
              <a:rPr lang="en-US" dirty="0"/>
              <a:t>, and </a:t>
            </a:r>
            <a:r>
              <a:rPr lang="en-US" b="1" dirty="0"/>
              <a:t>affiliate programs</a:t>
            </a:r>
          </a:p>
          <a:p>
            <a:r>
              <a:rPr lang="en-US" dirty="0"/>
              <a:t>The five main elements of a comprehensive multi-channel marketing plan are: website, traditional online marketing, social marketing, mobile marketing, and offline marketing</a:t>
            </a:r>
          </a:p>
          <a:p>
            <a:r>
              <a:rPr lang="en-US" dirty="0"/>
              <a:t>If you’re a manager of a startup or the website manager of an existing commercial website, you face a number of strategic questions. </a:t>
            </a:r>
            <a:r>
              <a:rPr lang="en-US" b="1" dirty="0"/>
              <a:t>Where should you focus first</a:t>
            </a:r>
            <a:r>
              <a:rPr lang="en-US" dirty="0"/>
              <a:t>? Build a website, develop a blog, or jump into developing a Facebook presence? </a:t>
            </a:r>
          </a:p>
          <a:p>
            <a:r>
              <a:rPr lang="en-US" dirty="0"/>
              <a:t>If you have a successful website that already uses search engine marketing and display ads, where should you go next: </a:t>
            </a:r>
            <a:r>
              <a:rPr lang="en-US" b="1" dirty="0"/>
              <a:t>develop a social network presence or use offline media</a:t>
            </a:r>
            <a:r>
              <a:rPr lang="en-US" dirty="0"/>
              <a:t>? </a:t>
            </a:r>
          </a:p>
          <a:p>
            <a:r>
              <a:rPr lang="en-US" b="1" dirty="0"/>
              <a:t>Does your firm have the resources to maintain a social media marketing campaign</a:t>
            </a:r>
            <a:r>
              <a:rPr lang="en-US" dirty="0"/>
              <a:t>?</a:t>
            </a:r>
          </a:p>
        </p:txBody>
      </p:sp>
    </p:spTree>
    <p:extLst>
      <p:ext uri="{BB962C8B-B14F-4D97-AF65-F5344CB8AC3E}">
        <p14:creationId xmlns:p14="http://schemas.microsoft.com/office/powerpoint/2010/main" val="3614511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Strategic Issues and Questions</a:t>
            </a:r>
          </a:p>
          <a:p>
            <a:r>
              <a:rPr lang="en-US" b="1" dirty="0">
                <a:solidFill>
                  <a:srgbClr val="00B0F0"/>
                </a:solidFill>
              </a:rPr>
              <a:t>Resource allocation. </a:t>
            </a:r>
          </a:p>
          <a:p>
            <a:r>
              <a:rPr lang="en-US" b="1" dirty="0"/>
              <a:t>Each of the different major types of marketing has different metrics to measure its effectiveness. </a:t>
            </a:r>
          </a:p>
          <a:p>
            <a:r>
              <a:rPr lang="en-US" dirty="0"/>
              <a:t>For instance, in social marketing, engagement level (as evidenced by follows, reactions and shares) is an important metric. </a:t>
            </a:r>
          </a:p>
          <a:p>
            <a:r>
              <a:rPr lang="en-US" dirty="0"/>
              <a:t>In search engine marketing, effectiveness is measured by how many clicks your ads are receiving; in display advertising, by how many impressions of your ads are served. </a:t>
            </a:r>
          </a:p>
          <a:p>
            <a:r>
              <a:rPr lang="en-US" b="1" dirty="0"/>
              <a:t>Each of these platforms has different costs</a:t>
            </a:r>
            <a:r>
              <a:rPr lang="en-US" dirty="0"/>
              <a:t>. </a:t>
            </a:r>
          </a:p>
          <a:p>
            <a:r>
              <a:rPr lang="en-US" dirty="0"/>
              <a:t>In order to choose where your marketing resources should be deployed, you will have to link each of these activities to sales revenue and determine how much they are worth</a:t>
            </a:r>
            <a:endParaRPr lang="ar-SY" dirty="0"/>
          </a:p>
        </p:txBody>
      </p:sp>
    </p:spTree>
    <p:extLst>
      <p:ext uri="{BB962C8B-B14F-4D97-AF65-F5344CB8AC3E}">
        <p14:creationId xmlns:p14="http://schemas.microsoft.com/office/powerpoint/2010/main" val="3348143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92500"/>
          </a:bodyPr>
          <a:lstStyle/>
          <a:p>
            <a:pPr marL="0" indent="0">
              <a:buNone/>
            </a:pPr>
            <a:r>
              <a:rPr lang="en-US" b="1" dirty="0">
                <a:solidFill>
                  <a:srgbClr val="0070C0"/>
                </a:solidFill>
              </a:rPr>
              <a:t>Search Engine Marketing and Advertising</a:t>
            </a:r>
          </a:p>
          <a:p>
            <a:r>
              <a:rPr lang="en-US" dirty="0"/>
              <a:t>Top three search engine providers (google, </a:t>
            </a:r>
            <a:r>
              <a:rPr lang="en-US" dirty="0" err="1"/>
              <a:t>microsoft</a:t>
            </a:r>
            <a:r>
              <a:rPr lang="en-US" dirty="0"/>
              <a:t>/</a:t>
            </a:r>
            <a:r>
              <a:rPr lang="en-US" dirty="0" err="1"/>
              <a:t>bing</a:t>
            </a:r>
            <a:r>
              <a:rPr lang="en-US" dirty="0"/>
              <a:t>, and yahoo/AOL)</a:t>
            </a:r>
          </a:p>
          <a:p>
            <a:r>
              <a:rPr lang="en-US" dirty="0"/>
              <a:t>Amazon has become increasingly more important as a starting point for consumers searching for products.</a:t>
            </a:r>
          </a:p>
          <a:p>
            <a:r>
              <a:rPr lang="en-US" b="1" dirty="0"/>
              <a:t>Search engine marketing (SEM): </a:t>
            </a:r>
            <a:r>
              <a:rPr lang="en-US" dirty="0"/>
              <a:t>use of search engines to build and sustain brands. </a:t>
            </a:r>
          </a:p>
          <a:p>
            <a:r>
              <a:rPr lang="en-US" b="1" dirty="0"/>
              <a:t>Search engine advertising: </a:t>
            </a:r>
            <a:r>
              <a:rPr lang="en-US" dirty="0"/>
              <a:t>use of search engines to support direct sales to online consumers.</a:t>
            </a:r>
            <a:endParaRPr lang="ar-SY" dirty="0"/>
          </a:p>
        </p:txBody>
      </p:sp>
    </p:spTree>
    <p:extLst>
      <p:ext uri="{BB962C8B-B14F-4D97-AF65-F5344CB8AC3E}">
        <p14:creationId xmlns:p14="http://schemas.microsoft.com/office/powerpoint/2010/main" val="1872678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92500" lnSpcReduction="10000"/>
          </a:bodyPr>
          <a:lstStyle/>
          <a:p>
            <a:pPr marL="0" indent="0">
              <a:buNone/>
            </a:pPr>
            <a:r>
              <a:rPr lang="en-US" sz="2600" b="1" dirty="0">
                <a:solidFill>
                  <a:srgbClr val="0070C0"/>
                </a:solidFill>
              </a:rPr>
              <a:t>Types of Search Engine Advertising</a:t>
            </a:r>
          </a:p>
          <a:p>
            <a:r>
              <a:rPr lang="en-US" b="1" dirty="0"/>
              <a:t>Organic search</a:t>
            </a:r>
            <a:r>
              <a:rPr lang="en-US" dirty="0"/>
              <a:t>: inclusion and ranking of websites based on a more or less unbiased application of a set of rules imposed by the search engine</a:t>
            </a:r>
          </a:p>
          <a:p>
            <a:r>
              <a:rPr lang="en-US" b="1" dirty="0"/>
              <a:t>Keyword advertising</a:t>
            </a:r>
            <a:r>
              <a:rPr lang="en-US" dirty="0"/>
              <a:t>, merchants purchase keywords through a bidding process at search engines, and whenever a consumer searches for that word, their advertisement shows up somewhere on the page.</a:t>
            </a:r>
          </a:p>
          <a:p>
            <a:r>
              <a:rPr lang="en-US" b="1" dirty="0" err="1"/>
              <a:t>Adsense</a:t>
            </a:r>
            <a:r>
              <a:rPr lang="en-US" b="1" dirty="0"/>
              <a:t>: </a:t>
            </a:r>
            <a:r>
              <a:rPr lang="en-US" dirty="0"/>
              <a:t>publishers accept ads placed by google on their websites and receive a fee for any click-throughs from those ads</a:t>
            </a:r>
          </a:p>
          <a:p>
            <a:endParaRPr lang="ar-SY" dirty="0"/>
          </a:p>
        </p:txBody>
      </p:sp>
    </p:spTree>
    <p:extLst>
      <p:ext uri="{BB962C8B-B14F-4D97-AF65-F5344CB8AC3E}">
        <p14:creationId xmlns:p14="http://schemas.microsoft.com/office/powerpoint/2010/main" val="36716227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pic>
        <p:nvPicPr>
          <p:cNvPr id="4" name="Search Engine Marketing">
            <a:hlinkClick r:id="" action="ppaction://media"/>
            <a:extLst>
              <a:ext uri="{FF2B5EF4-FFF2-40B4-BE49-F238E27FC236}">
                <a16:creationId xmlns:a16="http://schemas.microsoft.com/office/drawing/2014/main" id="{784E2702-594A-4E7B-A666-1FF84B048CF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366980"/>
            <a:ext cx="8770937" cy="4933950"/>
          </a:xfrm>
        </p:spPr>
      </p:pic>
    </p:spTree>
    <p:extLst>
      <p:ext uri="{BB962C8B-B14F-4D97-AF65-F5344CB8AC3E}">
        <p14:creationId xmlns:p14="http://schemas.microsoft.com/office/powerpoint/2010/main" val="3789801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7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60919-0A70-4F3F-9F08-B58467ED0723}"/>
              </a:ext>
            </a:extLst>
          </p:cNvPr>
          <p:cNvSpPr>
            <a:spLocks noGrp="1"/>
          </p:cNvSpPr>
          <p:nvPr>
            <p:ph type="title"/>
          </p:nvPr>
        </p:nvSpPr>
        <p:spPr/>
        <p:txBody>
          <a:bodyPr>
            <a:normAutofit fontScale="90000"/>
          </a:bodyPr>
          <a:lstStyle/>
          <a:p>
            <a:r>
              <a:rPr lang="en-US" dirty="0"/>
              <a:t>Digital Commerce Marketing and Advertising Strategies and Tools</a:t>
            </a:r>
            <a:endParaRPr lang="ar-SY" dirty="0"/>
          </a:p>
        </p:txBody>
      </p:sp>
      <p:sp>
        <p:nvSpPr>
          <p:cNvPr id="3" name="Content Placeholder 2">
            <a:extLst>
              <a:ext uri="{FF2B5EF4-FFF2-40B4-BE49-F238E27FC236}">
                <a16:creationId xmlns:a16="http://schemas.microsoft.com/office/drawing/2014/main" id="{A8007CED-327F-4611-9CD0-A46E9AF81C02}"/>
              </a:ext>
            </a:extLst>
          </p:cNvPr>
          <p:cNvSpPr>
            <a:spLocks noGrp="1"/>
          </p:cNvSpPr>
          <p:nvPr>
            <p:ph idx="1"/>
          </p:nvPr>
        </p:nvSpPr>
        <p:spPr/>
        <p:txBody>
          <a:bodyPr>
            <a:normAutofit fontScale="85000" lnSpcReduction="20000"/>
          </a:bodyPr>
          <a:lstStyle/>
          <a:p>
            <a:pPr marL="0" indent="0">
              <a:buNone/>
            </a:pPr>
            <a:r>
              <a:rPr lang="en-US" b="1" dirty="0">
                <a:solidFill>
                  <a:srgbClr val="0070C0"/>
                </a:solidFill>
              </a:rPr>
              <a:t>Search engine optimization (SEO) </a:t>
            </a:r>
            <a:r>
              <a:rPr lang="en-US" dirty="0"/>
              <a:t>is the process of improving the ranking of web pages with search engines by altering the content and design of the web pages and site. </a:t>
            </a:r>
          </a:p>
          <a:p>
            <a:r>
              <a:rPr lang="en-US" dirty="0"/>
              <a:t>By carefully selecting keywords used on the web pages, updating content frequently, and designing the site so that it can be easily read by search engine programs, marketers can improve the impact and return on investment in their web marketing programs. </a:t>
            </a:r>
          </a:p>
          <a:p>
            <a:r>
              <a:rPr lang="en-US" dirty="0"/>
              <a:t>SEO is particularly important because Google and other search engine firms make frequent changes to their search algorithms to improve search results and user experience. </a:t>
            </a:r>
          </a:p>
          <a:p>
            <a:r>
              <a:rPr lang="en-US" dirty="0"/>
              <a:t>Google, for instance, reportedly makes more than 600 search engine algorithm changes in a year</a:t>
            </a:r>
            <a:endParaRPr lang="ar-SY" dirty="0"/>
          </a:p>
        </p:txBody>
      </p:sp>
    </p:spTree>
    <p:extLst>
      <p:ext uri="{BB962C8B-B14F-4D97-AF65-F5344CB8AC3E}">
        <p14:creationId xmlns:p14="http://schemas.microsoft.com/office/powerpoint/2010/main" val="1377341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510AF-CEF8-4E1D-AA18-0C52C8D94BFE}"/>
              </a:ext>
            </a:extLst>
          </p:cNvPr>
          <p:cNvSpPr>
            <a:spLocks noGrp="1"/>
          </p:cNvSpPr>
          <p:nvPr>
            <p:ph type="title"/>
          </p:nvPr>
        </p:nvSpPr>
        <p:spPr/>
        <p:txBody>
          <a:bodyPr>
            <a:normAutofit fontScale="90000"/>
          </a:bodyPr>
          <a:lstStyle/>
          <a:p>
            <a:r>
              <a:rPr lang="en-US" b="1" dirty="0"/>
              <a:t>What Is Search Engine Optimization / SEO</a:t>
            </a:r>
            <a:endParaRPr lang="ar-SY" dirty="0"/>
          </a:p>
        </p:txBody>
      </p:sp>
      <p:pic>
        <p:nvPicPr>
          <p:cNvPr id="4" name="videoplayback">
            <a:hlinkClick r:id="" action="ppaction://media"/>
            <a:extLst>
              <a:ext uri="{FF2B5EF4-FFF2-40B4-BE49-F238E27FC236}">
                <a16:creationId xmlns:a16="http://schemas.microsoft.com/office/drawing/2014/main" id="{837627C1-C056-46E2-9826-06E0F44FE87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1325" y="1380835"/>
            <a:ext cx="8770938" cy="4933950"/>
          </a:xfrm>
        </p:spPr>
      </p:pic>
    </p:spTree>
    <p:extLst>
      <p:ext uri="{BB962C8B-B14F-4D97-AF65-F5344CB8AC3E}">
        <p14:creationId xmlns:p14="http://schemas.microsoft.com/office/powerpoint/2010/main" val="2347092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05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8182"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a:bodyPr>
          <a:lstStyle/>
          <a:p>
            <a:pPr marL="0" indent="0">
              <a:buNone/>
            </a:pPr>
            <a:r>
              <a:rPr lang="en-US" b="1" dirty="0">
                <a:solidFill>
                  <a:srgbClr val="0070C0"/>
                </a:solidFill>
              </a:rPr>
              <a:t>Search Engine Advertising Issues</a:t>
            </a:r>
          </a:p>
          <a:p>
            <a:r>
              <a:rPr lang="en-US" dirty="0"/>
              <a:t>How Google decides to rank one company over another in search results is not known. </a:t>
            </a:r>
          </a:p>
          <a:p>
            <a:r>
              <a:rPr lang="en-US" dirty="0"/>
              <a:t>No one really knows how to improve in its rankings (although there are hundreds of firms who claim otherwise). </a:t>
            </a:r>
          </a:p>
          <a:p>
            <a:r>
              <a:rPr lang="en-US" dirty="0"/>
              <a:t>Using paid sponsored listings, as opposed to relying on organic search results, eliminates some, but not all, of this uncertainty.</a:t>
            </a:r>
            <a:endParaRPr lang="ar-SY" dirty="0"/>
          </a:p>
        </p:txBody>
      </p:sp>
    </p:spTree>
    <p:extLst>
      <p:ext uri="{BB962C8B-B14F-4D97-AF65-F5344CB8AC3E}">
        <p14:creationId xmlns:p14="http://schemas.microsoft.com/office/powerpoint/2010/main" val="3662156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92500"/>
          </a:bodyPr>
          <a:lstStyle/>
          <a:p>
            <a:pPr marL="0" indent="0">
              <a:buNone/>
            </a:pPr>
            <a:r>
              <a:rPr lang="en-US" b="1" dirty="0">
                <a:solidFill>
                  <a:srgbClr val="0070C0"/>
                </a:solidFill>
              </a:rPr>
              <a:t>Search Engine Advertising Issues</a:t>
            </a:r>
          </a:p>
          <a:p>
            <a:r>
              <a:rPr lang="en-US" b="1" i="1" dirty="0"/>
              <a:t>Click fraud</a:t>
            </a:r>
            <a:r>
              <a:rPr lang="en-US" dirty="0"/>
              <a:t>: occurs when a competitor clicks on search engine results and ads, forcing the advertiser to pay for the click even though the click is not legitimate.</a:t>
            </a:r>
          </a:p>
          <a:p>
            <a:r>
              <a:rPr lang="en-US" b="1" i="1" dirty="0"/>
              <a:t>Content farms</a:t>
            </a:r>
            <a:r>
              <a:rPr lang="en-US" b="1" dirty="0"/>
              <a:t>: </a:t>
            </a:r>
            <a:r>
              <a:rPr lang="en-US" dirty="0"/>
              <a:t>companies that generate large volumes of textual content for multiple websites designed to attract visitors and search engines</a:t>
            </a:r>
          </a:p>
          <a:p>
            <a:r>
              <a:rPr lang="en-US" b="1" i="1" dirty="0"/>
              <a:t>Link farms</a:t>
            </a:r>
            <a:r>
              <a:rPr lang="en-US" b="1" dirty="0"/>
              <a:t>: </a:t>
            </a:r>
            <a:r>
              <a:rPr lang="en-US" dirty="0"/>
              <a:t>groups of websites that link to one another, thereby boosting their ranking in search engines</a:t>
            </a:r>
            <a:endParaRPr lang="en-US" b="1" dirty="0"/>
          </a:p>
        </p:txBody>
      </p:sp>
    </p:spTree>
    <p:extLst>
      <p:ext uri="{BB962C8B-B14F-4D97-AF65-F5344CB8AC3E}">
        <p14:creationId xmlns:p14="http://schemas.microsoft.com/office/powerpoint/2010/main" val="22179319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85000" lnSpcReduction="20000"/>
          </a:bodyPr>
          <a:lstStyle/>
          <a:p>
            <a:pPr marL="0" indent="0">
              <a:buNone/>
            </a:pPr>
            <a:r>
              <a:rPr lang="en-US" b="1" dirty="0">
                <a:solidFill>
                  <a:srgbClr val="0070C0"/>
                </a:solidFill>
              </a:rPr>
              <a:t>Display Ad Marketing</a:t>
            </a:r>
          </a:p>
          <a:p>
            <a:r>
              <a:rPr lang="en-US" dirty="0"/>
              <a:t>Display ads cover banner ads, rich media ads, video ads, sponsorships, and native advertising</a:t>
            </a:r>
          </a:p>
          <a:p>
            <a:r>
              <a:rPr lang="en-US" dirty="0"/>
              <a:t>The key players in display ad revenue are Meta (Facebook/Instagram), Google, and Amazon, collectively making up 55% of U.S. </a:t>
            </a:r>
          </a:p>
          <a:p>
            <a:r>
              <a:rPr lang="en-US" dirty="0"/>
              <a:t>A </a:t>
            </a:r>
            <a:r>
              <a:rPr lang="en-US" b="1" i="1" dirty="0"/>
              <a:t>banner ad </a:t>
            </a:r>
            <a:r>
              <a:rPr lang="en-US" dirty="0"/>
              <a:t>displays a promotional message in a rectangular box on the screen of a desktop/ laptop computer or mobile device.</a:t>
            </a:r>
          </a:p>
          <a:p>
            <a:r>
              <a:rPr lang="en-US" b="1" i="1" dirty="0"/>
              <a:t>Rich Media Ads</a:t>
            </a:r>
            <a:r>
              <a:rPr lang="en-US" b="1" dirty="0"/>
              <a:t>: </a:t>
            </a:r>
            <a:r>
              <a:rPr lang="en-US" dirty="0"/>
              <a:t>Ads that employ interactive features that engage the user such as animations (moving graphics); elements that trigger new content experiences, such as ad expansion, where the ad expands to a size bigger than its original size; or video play</a:t>
            </a:r>
            <a:endParaRPr lang="en-US" b="1" dirty="0"/>
          </a:p>
        </p:txBody>
      </p:sp>
    </p:spTree>
    <p:extLst>
      <p:ext uri="{BB962C8B-B14F-4D97-AF65-F5344CB8AC3E}">
        <p14:creationId xmlns:p14="http://schemas.microsoft.com/office/powerpoint/2010/main" val="3763133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76B64-71B7-4D66-B721-B3A5B1B02110}"/>
              </a:ext>
            </a:extLst>
          </p:cNvPr>
          <p:cNvSpPr>
            <a:spLocks noGrp="1"/>
          </p:cNvSpPr>
          <p:nvPr>
            <p:ph type="title"/>
          </p:nvPr>
        </p:nvSpPr>
        <p:spPr/>
        <p:txBody>
          <a:bodyPr>
            <a:normAutofit/>
          </a:bodyPr>
          <a:lstStyle/>
          <a:p>
            <a:r>
              <a:rPr lang="en-US" b="1" dirty="0"/>
              <a:t>What is a Banner Ad</a:t>
            </a:r>
            <a:endParaRPr lang="ar-SY" dirty="0"/>
          </a:p>
        </p:txBody>
      </p:sp>
      <p:pic>
        <p:nvPicPr>
          <p:cNvPr id="4" name="What is a Banner Ad - Best practices and why are they important_">
            <a:hlinkClick r:id="" action="ppaction://media"/>
            <a:extLst>
              <a:ext uri="{FF2B5EF4-FFF2-40B4-BE49-F238E27FC236}">
                <a16:creationId xmlns:a16="http://schemas.microsoft.com/office/drawing/2014/main" id="{2D64CF7A-E1BA-4DC2-9766-1F920DA6B9A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396135"/>
            <a:ext cx="8770937" cy="4933950"/>
          </a:xfrm>
        </p:spPr>
      </p:pic>
    </p:spTree>
    <p:extLst>
      <p:ext uri="{BB962C8B-B14F-4D97-AF65-F5344CB8AC3E}">
        <p14:creationId xmlns:p14="http://schemas.microsoft.com/office/powerpoint/2010/main" val="282917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6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Rich Media Ad Showcase</a:t>
            </a:r>
            <a:endParaRPr lang="ar-SY" sz="3200" dirty="0"/>
          </a:p>
        </p:txBody>
      </p:sp>
      <p:pic>
        <p:nvPicPr>
          <p:cNvPr id="4" name="Rich Media Ad Showcase 2018">
            <a:hlinkClick r:id="" action="ppaction://media"/>
            <a:extLst>
              <a:ext uri="{FF2B5EF4-FFF2-40B4-BE49-F238E27FC236}">
                <a16:creationId xmlns:a16="http://schemas.microsoft.com/office/drawing/2014/main" id="{3AA95E43-112B-4121-9770-64D61C3D68E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368612"/>
            <a:ext cx="8770937" cy="4933950"/>
          </a:xfrm>
        </p:spPr>
      </p:pic>
      <p:pic>
        <p:nvPicPr>
          <p:cNvPr id="5" name="Picture 4">
            <a:extLst>
              <a:ext uri="{FF2B5EF4-FFF2-40B4-BE49-F238E27FC236}">
                <a16:creationId xmlns:a16="http://schemas.microsoft.com/office/drawing/2014/main" id="{71F5DF00-41FE-44CD-8A9B-145861E151C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444974" y="5431360"/>
            <a:ext cx="1760909" cy="866064"/>
          </a:xfrm>
          <a:prstGeom prst="rect">
            <a:avLst/>
          </a:prstGeom>
        </p:spPr>
      </p:pic>
    </p:spTree>
    <p:extLst>
      <p:ext uri="{BB962C8B-B14F-4D97-AF65-F5344CB8AC3E}">
        <p14:creationId xmlns:p14="http://schemas.microsoft.com/office/powerpoint/2010/main" val="216429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82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85000" lnSpcReduction="20000"/>
          </a:bodyPr>
          <a:lstStyle/>
          <a:p>
            <a:pPr marL="0" indent="0">
              <a:buNone/>
            </a:pPr>
            <a:r>
              <a:rPr lang="en-US" b="1" dirty="0">
                <a:solidFill>
                  <a:srgbClr val="0070C0"/>
                </a:solidFill>
              </a:rPr>
              <a:t>Display Ad Marketing</a:t>
            </a:r>
          </a:p>
          <a:p>
            <a:r>
              <a:rPr lang="en-US" b="1" i="1" dirty="0"/>
              <a:t>Sponsorship</a:t>
            </a:r>
            <a:r>
              <a:rPr lang="en-US" b="1" dirty="0"/>
              <a:t>: </a:t>
            </a:r>
            <a:r>
              <a:rPr lang="en-US" dirty="0"/>
              <a:t>a paid effort to tie an advertiser’s name to information, an event, or a venue in a way that reinforces its brand in a positive yet not overtly commercial manner</a:t>
            </a:r>
          </a:p>
          <a:p>
            <a:r>
              <a:rPr lang="en-US" b="1" i="1" dirty="0"/>
              <a:t>Native Advertising</a:t>
            </a:r>
            <a:r>
              <a:rPr lang="en-US" b="1" dirty="0"/>
              <a:t>: </a:t>
            </a:r>
            <a:r>
              <a:rPr lang="en-US" dirty="0"/>
              <a:t>Advertising that looks similar to editorial content</a:t>
            </a:r>
          </a:p>
          <a:p>
            <a:r>
              <a:rPr lang="en-US" dirty="0"/>
              <a:t>In the online world, native ads are most often found on social networks, for instance, as part of a Facebook Feed or Instagram Story. </a:t>
            </a:r>
          </a:p>
          <a:p>
            <a:r>
              <a:rPr lang="en-US" dirty="0"/>
              <a:t>In fact, almost all (more than 97%) of social network ad spending is native advertising. They do not have room for ads on the right side of the screen, and therefore native ads in the form of posts that look like other posts are the favored option</a:t>
            </a:r>
            <a:endParaRPr lang="en-US" b="1" dirty="0"/>
          </a:p>
        </p:txBody>
      </p:sp>
    </p:spTree>
    <p:extLst>
      <p:ext uri="{BB962C8B-B14F-4D97-AF65-F5344CB8AC3E}">
        <p14:creationId xmlns:p14="http://schemas.microsoft.com/office/powerpoint/2010/main" val="4013571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CEDCB-3154-4622-A1B8-51D9F3BD72BF}"/>
              </a:ext>
            </a:extLst>
          </p:cNvPr>
          <p:cNvSpPr>
            <a:spLocks noGrp="1"/>
          </p:cNvSpPr>
          <p:nvPr>
            <p:ph type="title"/>
          </p:nvPr>
        </p:nvSpPr>
        <p:spPr/>
        <p:txBody>
          <a:bodyPr/>
          <a:lstStyle/>
          <a:p>
            <a:r>
              <a:rPr lang="en-US" dirty="0"/>
              <a:t>What is Native Advertising</a:t>
            </a:r>
            <a:endParaRPr lang="ar-SY" dirty="0"/>
          </a:p>
        </p:txBody>
      </p:sp>
      <p:pic>
        <p:nvPicPr>
          <p:cNvPr id="4" name="What is Native Advertising_ _ Types of Native Ads">
            <a:hlinkClick r:id="" action="ppaction://media"/>
            <a:extLst>
              <a:ext uri="{FF2B5EF4-FFF2-40B4-BE49-F238E27FC236}">
                <a16:creationId xmlns:a16="http://schemas.microsoft.com/office/drawing/2014/main" id="{0144C3FD-0EAA-4B82-8FE9-E068304133A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273058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8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77500" lnSpcReduction="20000"/>
          </a:bodyPr>
          <a:lstStyle/>
          <a:p>
            <a:pPr marL="0" indent="0">
              <a:buNone/>
            </a:pPr>
            <a:r>
              <a:rPr lang="en-US" b="1" dirty="0">
                <a:solidFill>
                  <a:srgbClr val="0070C0"/>
                </a:solidFill>
              </a:rPr>
              <a:t>Display Ad Marketing</a:t>
            </a:r>
          </a:p>
          <a:p>
            <a:r>
              <a:rPr lang="en-US" b="1" i="1" dirty="0"/>
              <a:t>Advertising Networks </a:t>
            </a:r>
            <a:r>
              <a:rPr lang="en-US" dirty="0"/>
              <a:t>In the early years of e-commerce, firms placed ads on the few popular websites in existence, but by early 2000, there were hundreds of thousands of sites where ads could be displayed, and it became very inefficient for a single firm to purchase ads on each individual website. </a:t>
            </a:r>
          </a:p>
          <a:p>
            <a:r>
              <a:rPr lang="en-US" dirty="0"/>
              <a:t>Advertising networks sell advertising and marketing opportunities (slots) to companies that wish to buy exposure to an online audience (advertisers).</a:t>
            </a:r>
          </a:p>
          <a:p>
            <a:r>
              <a:rPr lang="en-US" dirty="0"/>
              <a:t>Advertising networks obtain their inventory of ad opportunities from a network of participating sites “publishers” that want to display ads on their sites in return for receiving a payment from advertisers every time a visitor clicks on an ad.</a:t>
            </a:r>
            <a:endParaRPr lang="en-US" b="1" dirty="0"/>
          </a:p>
        </p:txBody>
      </p:sp>
    </p:spTree>
    <p:extLst>
      <p:ext uri="{BB962C8B-B14F-4D97-AF65-F5344CB8AC3E}">
        <p14:creationId xmlns:p14="http://schemas.microsoft.com/office/powerpoint/2010/main" val="30606888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77500" lnSpcReduction="20000"/>
          </a:bodyPr>
          <a:lstStyle/>
          <a:p>
            <a:pPr marL="0" indent="0">
              <a:buNone/>
            </a:pPr>
            <a:r>
              <a:rPr lang="en-US" b="1" dirty="0">
                <a:solidFill>
                  <a:srgbClr val="0070C0"/>
                </a:solidFill>
              </a:rPr>
              <a:t>Display Ad Marketing</a:t>
            </a:r>
          </a:p>
          <a:p>
            <a:r>
              <a:rPr lang="en-US" b="1" dirty="0"/>
              <a:t>Display Advertising Issues</a:t>
            </a:r>
          </a:p>
          <a:p>
            <a:r>
              <a:rPr lang="en-US" b="1" i="1" dirty="0"/>
              <a:t>Viewability</a:t>
            </a:r>
            <a:r>
              <a:rPr lang="en-US" b="1" dirty="0"/>
              <a:t>. </a:t>
            </a:r>
            <a:r>
              <a:rPr lang="en-US" dirty="0"/>
              <a:t>A significant percentage of online ad impressions served are not actually viewed or even viewable. </a:t>
            </a:r>
          </a:p>
          <a:p>
            <a:pPr lvl="1">
              <a:buFont typeface="Wingdings" panose="05000000000000000000" pitchFamily="2" charset="2"/>
              <a:buChar char="v"/>
            </a:pPr>
            <a:r>
              <a:rPr lang="en-US" b="1" dirty="0"/>
              <a:t>First</a:t>
            </a:r>
            <a:r>
              <a:rPr lang="en-US" dirty="0"/>
              <a:t>, there is no mechanism for measuring how many people actually see an online ad that has been served. </a:t>
            </a:r>
          </a:p>
          <a:p>
            <a:pPr lvl="1">
              <a:buFont typeface="Wingdings" panose="05000000000000000000" pitchFamily="2" charset="2"/>
              <a:buChar char="v"/>
            </a:pPr>
            <a:r>
              <a:rPr lang="en-US" b="1" dirty="0"/>
              <a:t>Second</a:t>
            </a:r>
            <a:r>
              <a:rPr lang="en-US" dirty="0"/>
              <a:t>, a large percentage of ads served appear lower down on the screen, where users are less likely to go, or video ads on auto-play are playing in areas the user cannot see. Advertisers are still charged for ads that are served but not viewed.  Unscrupulous publishers can place multiple ads on top of each other and charge multiple times for the same page space.</a:t>
            </a:r>
          </a:p>
          <a:p>
            <a:pPr lvl="1">
              <a:buFont typeface="Wingdings" panose="05000000000000000000" pitchFamily="2" charset="2"/>
              <a:buChar char="v"/>
            </a:pPr>
            <a:r>
              <a:rPr lang="en-US" b="1" dirty="0"/>
              <a:t>Third</a:t>
            </a:r>
            <a:r>
              <a:rPr lang="en-US" dirty="0"/>
              <a:t>, botnets can be programmed to click on ads on fraudulent websites, generating impressions and ad serves even though no one actually sees the ads.</a:t>
            </a:r>
          </a:p>
        </p:txBody>
      </p:sp>
    </p:spTree>
    <p:extLst>
      <p:ext uri="{BB962C8B-B14F-4D97-AF65-F5344CB8AC3E}">
        <p14:creationId xmlns:p14="http://schemas.microsoft.com/office/powerpoint/2010/main" val="1482426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a:bodyPr>
          <a:lstStyle/>
          <a:p>
            <a:pPr marL="0" indent="0">
              <a:buNone/>
            </a:pPr>
            <a:r>
              <a:rPr lang="en-US" sz="3200" dirty="0">
                <a:solidFill>
                  <a:srgbClr val="0070C0"/>
                </a:solidFill>
              </a:rPr>
              <a:t>E-mail Marketing</a:t>
            </a:r>
          </a:p>
          <a:p>
            <a:r>
              <a:rPr lang="en-US" sz="2400" b="1" i="1" dirty="0"/>
              <a:t>Direct e-mail marketing</a:t>
            </a:r>
            <a:r>
              <a:rPr lang="en-US" sz="2400" b="1" dirty="0"/>
              <a:t>: </a:t>
            </a:r>
            <a:r>
              <a:rPr lang="en-US" sz="2400" dirty="0"/>
              <a:t>messages sent directly to interested users.</a:t>
            </a:r>
          </a:p>
          <a:p>
            <a:r>
              <a:rPr lang="en-US" sz="2400" dirty="0"/>
              <a:t>E-mail marketing and advertising are inexpensive, the primary cost is for the purchase of the list of names to which the e-mail will be sent.</a:t>
            </a:r>
          </a:p>
          <a:p>
            <a:r>
              <a:rPr lang="en-US" sz="2400" b="1" i="1" dirty="0"/>
              <a:t>Spam</a:t>
            </a:r>
            <a:r>
              <a:rPr lang="en-US" sz="2400" b="1" dirty="0"/>
              <a:t> </a:t>
            </a:r>
            <a:r>
              <a:rPr lang="en-US" sz="2400" dirty="0"/>
              <a:t>is unsolicited commercial, and </a:t>
            </a:r>
            <a:r>
              <a:rPr lang="en-US" sz="2400" i="1" dirty="0"/>
              <a:t>spammers </a:t>
            </a:r>
            <a:r>
              <a:rPr lang="en-US" sz="2400" dirty="0"/>
              <a:t>send unsolicited e-mail to a mass audience that has not expressed any interest in the product. </a:t>
            </a:r>
          </a:p>
        </p:txBody>
      </p:sp>
    </p:spTree>
    <p:extLst>
      <p:ext uri="{BB962C8B-B14F-4D97-AF65-F5344CB8AC3E}">
        <p14:creationId xmlns:p14="http://schemas.microsoft.com/office/powerpoint/2010/main" val="36150482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92500" lnSpcReduction="10000"/>
          </a:bodyPr>
          <a:lstStyle/>
          <a:p>
            <a:pPr marL="0" indent="0">
              <a:buNone/>
            </a:pPr>
            <a:r>
              <a:rPr lang="en-US" b="1" dirty="0">
                <a:solidFill>
                  <a:srgbClr val="0070C0"/>
                </a:solidFill>
              </a:rPr>
              <a:t>Affiliate Marketing</a:t>
            </a:r>
          </a:p>
          <a:p>
            <a:r>
              <a:rPr lang="en-US" b="1" i="1" dirty="0"/>
              <a:t>Affiliate marketing</a:t>
            </a:r>
            <a:r>
              <a:rPr lang="en-US" b="1" dirty="0"/>
              <a:t>: </a:t>
            </a:r>
            <a:r>
              <a:rPr lang="en-US" dirty="0"/>
              <a:t>a firm pays a commission, typically when visitors to a different website, blog, or social media page click the firm’s link or ad on that website or page and visit the firm’s website.</a:t>
            </a:r>
          </a:p>
          <a:p>
            <a:r>
              <a:rPr lang="en-US" dirty="0"/>
              <a:t>Amazon Associates. Participant sites receive up to 10% commission on sales that their referrals generate. </a:t>
            </a:r>
          </a:p>
          <a:p>
            <a:r>
              <a:rPr lang="en-US" dirty="0"/>
              <a:t>Amazon, eBay, and other large e-commerce companies with affiliate programs typically administer such programs themselves. </a:t>
            </a:r>
          </a:p>
        </p:txBody>
      </p:sp>
    </p:spTree>
    <p:extLst>
      <p:ext uri="{BB962C8B-B14F-4D97-AF65-F5344CB8AC3E}">
        <p14:creationId xmlns:p14="http://schemas.microsoft.com/office/powerpoint/2010/main" val="24617655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77500" lnSpcReduction="20000"/>
          </a:bodyPr>
          <a:lstStyle/>
          <a:p>
            <a:pPr marL="0" indent="0">
              <a:buNone/>
            </a:pPr>
            <a:r>
              <a:rPr lang="en-US" b="1" dirty="0">
                <a:solidFill>
                  <a:srgbClr val="0070C0"/>
                </a:solidFill>
              </a:rPr>
              <a:t>Customer Retention Strategies</a:t>
            </a:r>
          </a:p>
          <a:p>
            <a:r>
              <a:rPr lang="en-US" b="1" i="1" dirty="0"/>
              <a:t>One-to-one marketing (personalization) </a:t>
            </a:r>
            <a:r>
              <a:rPr lang="en-US" dirty="0"/>
              <a:t>segments the market on the basis of individuals, based on a precise and timely understanding of their needs, targeting specific marketing messages to these individuals and then positioning the product vis-à-vis competitors to be truly unique. </a:t>
            </a:r>
          </a:p>
          <a:p>
            <a:r>
              <a:rPr lang="en-US" b="1" i="1" dirty="0"/>
              <a:t>Behavioral targeting </a:t>
            </a:r>
            <a:r>
              <a:rPr lang="en-US" dirty="0"/>
              <a:t>(also known as </a:t>
            </a:r>
            <a:r>
              <a:rPr lang="en-US" b="1" dirty="0"/>
              <a:t>interest-based advertising</a:t>
            </a:r>
            <a:r>
              <a:rPr lang="en-US" dirty="0"/>
              <a:t>) involves using the online and offline behavior of consumers to adjust the advertising messages delivered to them online</a:t>
            </a:r>
          </a:p>
          <a:p>
            <a:r>
              <a:rPr lang="en-US" b="1" i="1" dirty="0"/>
              <a:t>Frequently asked questions (FAQs)</a:t>
            </a:r>
            <a:r>
              <a:rPr lang="en-US" i="1" dirty="0"/>
              <a:t> </a:t>
            </a:r>
            <a:r>
              <a:rPr lang="en-US" dirty="0"/>
              <a:t>a text-based listing of common questions and answers, provide an inexpensive way to anticipate and address customer concerns.</a:t>
            </a:r>
          </a:p>
        </p:txBody>
      </p:sp>
    </p:spTree>
    <p:extLst>
      <p:ext uri="{BB962C8B-B14F-4D97-AF65-F5344CB8AC3E}">
        <p14:creationId xmlns:p14="http://schemas.microsoft.com/office/powerpoint/2010/main" val="6244860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F19CB-9018-4106-8A6D-3176F0A5AC5A}"/>
              </a:ext>
            </a:extLst>
          </p:cNvPr>
          <p:cNvSpPr>
            <a:spLocks noGrp="1"/>
          </p:cNvSpPr>
          <p:nvPr>
            <p:ph type="title"/>
          </p:nvPr>
        </p:nvSpPr>
        <p:spPr/>
        <p:txBody>
          <a:bodyPr/>
          <a:lstStyle/>
          <a:p>
            <a:r>
              <a:rPr lang="en-US" dirty="0"/>
              <a:t>Customer Retention</a:t>
            </a:r>
            <a:endParaRPr lang="ar-SY" dirty="0"/>
          </a:p>
        </p:txBody>
      </p:sp>
      <p:pic>
        <p:nvPicPr>
          <p:cNvPr id="4" name="Customer Retention">
            <a:hlinkClick r:id="" action="ppaction://media"/>
            <a:extLst>
              <a:ext uri="{FF2B5EF4-FFF2-40B4-BE49-F238E27FC236}">
                <a16:creationId xmlns:a16="http://schemas.microsoft.com/office/drawing/2014/main" id="{042C5F78-01C5-465A-8C8D-F9DD6F75588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709738" y="1394690"/>
            <a:ext cx="8770937" cy="4933950"/>
          </a:xfrm>
        </p:spPr>
      </p:pic>
    </p:spTree>
    <p:extLst>
      <p:ext uri="{BB962C8B-B14F-4D97-AF65-F5344CB8AC3E}">
        <p14:creationId xmlns:p14="http://schemas.microsoft.com/office/powerpoint/2010/main" val="293644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2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92500"/>
          </a:bodyPr>
          <a:lstStyle/>
          <a:p>
            <a:pPr marL="0" indent="0">
              <a:buNone/>
            </a:pPr>
            <a:r>
              <a:rPr lang="en-US" dirty="0">
                <a:solidFill>
                  <a:srgbClr val="0070C0"/>
                </a:solidFill>
              </a:rPr>
              <a:t>Pricing Strategies</a:t>
            </a:r>
          </a:p>
          <a:p>
            <a:r>
              <a:rPr lang="en-US" sz="2600" dirty="0"/>
              <a:t>Pricing of e-commerce goods is difficult, as unlike traditional goods where fixed and variable costs are taken into account, some online goods are priced far below their marginal costs.</a:t>
            </a:r>
          </a:p>
          <a:p>
            <a:r>
              <a:rPr lang="en-US" sz="2600" dirty="0"/>
              <a:t>Different strategies have been developed to address this issue. Some companies offered products for free or very cheap in the short term, hoping to build a customer base and then </a:t>
            </a:r>
            <a:r>
              <a:rPr lang="en-US" sz="2600" dirty="0" err="1"/>
              <a:t>monetise</a:t>
            </a:r>
            <a:r>
              <a:rPr lang="en-US" sz="2600" dirty="0"/>
              <a:t> through advertising or subscription fees. Freemium models, where basic services are free but premium services cost money, are a variation on this method.</a:t>
            </a:r>
          </a:p>
        </p:txBody>
      </p:sp>
    </p:spTree>
    <p:extLst>
      <p:ext uri="{BB962C8B-B14F-4D97-AF65-F5344CB8AC3E}">
        <p14:creationId xmlns:p14="http://schemas.microsoft.com/office/powerpoint/2010/main" val="6764181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fontScale="85000" lnSpcReduction="10000"/>
          </a:bodyPr>
          <a:lstStyle/>
          <a:p>
            <a:pPr marL="0" indent="0">
              <a:buNone/>
            </a:pPr>
            <a:r>
              <a:rPr lang="en-US" sz="3400" b="1" dirty="0">
                <a:solidFill>
                  <a:srgbClr val="0070C0"/>
                </a:solidFill>
              </a:rPr>
              <a:t>Pricing Strategies</a:t>
            </a:r>
          </a:p>
          <a:p>
            <a:r>
              <a:rPr lang="en-US" dirty="0"/>
              <a:t>Another strategy is </a:t>
            </a:r>
            <a:r>
              <a:rPr lang="en-US" b="1" i="1" dirty="0"/>
              <a:t>versioning</a:t>
            </a:r>
            <a:r>
              <a:rPr lang="en-US" dirty="0"/>
              <a:t>, creating multiple versions of a product and selling them to different market segments at varying prices. Similarly, bundling sells a group of products together at a reduced price.</a:t>
            </a:r>
          </a:p>
          <a:p>
            <a:r>
              <a:rPr lang="en-US" b="1" i="1" dirty="0"/>
              <a:t>Dynamic pricing strategies </a:t>
            </a:r>
            <a:r>
              <a:rPr lang="en-US" dirty="0"/>
              <a:t>allow prices to vary depending on customer demand and seller supply</a:t>
            </a:r>
          </a:p>
          <a:p>
            <a:r>
              <a:rPr lang="en-US" dirty="0"/>
              <a:t>Many e-commerce businesses struggle to convert free users into paying customers and need to find the balance between offering free or cheap products and ensuring profitability.</a:t>
            </a:r>
          </a:p>
        </p:txBody>
      </p:sp>
    </p:spTree>
    <p:extLst>
      <p:ext uri="{BB962C8B-B14F-4D97-AF65-F5344CB8AC3E}">
        <p14:creationId xmlns:p14="http://schemas.microsoft.com/office/powerpoint/2010/main" val="4183158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39465-D130-4D1D-8E19-95E5FBD298A5}"/>
              </a:ext>
            </a:extLst>
          </p:cNvPr>
          <p:cNvSpPr>
            <a:spLocks noGrp="1"/>
          </p:cNvSpPr>
          <p:nvPr>
            <p:ph type="title"/>
          </p:nvPr>
        </p:nvSpPr>
        <p:spPr>
          <a:xfrm>
            <a:off x="470647" y="147484"/>
            <a:ext cx="9224681" cy="977639"/>
          </a:xfrm>
        </p:spPr>
        <p:txBody>
          <a:bodyPr>
            <a:noAutofit/>
          </a:bodyPr>
          <a:lstStyle/>
          <a:p>
            <a:r>
              <a:rPr lang="en-US" sz="3200" dirty="0"/>
              <a:t>Digital Commerce Marketing and Advertising Strategies and Tools</a:t>
            </a:r>
            <a:endParaRPr lang="ar-SY" sz="3200" dirty="0"/>
          </a:p>
        </p:txBody>
      </p:sp>
      <p:sp>
        <p:nvSpPr>
          <p:cNvPr id="3" name="Content Placeholder 2">
            <a:extLst>
              <a:ext uri="{FF2B5EF4-FFF2-40B4-BE49-F238E27FC236}">
                <a16:creationId xmlns:a16="http://schemas.microsoft.com/office/drawing/2014/main" id="{F5A3107D-61F0-43D3-A42A-E2202D66E2FF}"/>
              </a:ext>
            </a:extLst>
          </p:cNvPr>
          <p:cNvSpPr>
            <a:spLocks noGrp="1"/>
          </p:cNvSpPr>
          <p:nvPr>
            <p:ph idx="1"/>
          </p:nvPr>
        </p:nvSpPr>
        <p:spPr/>
        <p:txBody>
          <a:bodyPr>
            <a:normAutofit/>
          </a:bodyPr>
          <a:lstStyle/>
          <a:p>
            <a:pPr marL="0" indent="0">
              <a:buNone/>
            </a:pPr>
            <a:r>
              <a:rPr lang="en-US" b="1" dirty="0">
                <a:solidFill>
                  <a:srgbClr val="0070C0"/>
                </a:solidFill>
              </a:rPr>
              <a:t>Pricing Strategies</a:t>
            </a:r>
          </a:p>
          <a:p>
            <a:r>
              <a:rPr lang="en-US" b="1" i="1" dirty="0"/>
              <a:t>Fixed costs </a:t>
            </a:r>
            <a:r>
              <a:rPr lang="en-US" dirty="0"/>
              <a:t>are the costs of building the production facility. </a:t>
            </a:r>
          </a:p>
          <a:p>
            <a:r>
              <a:rPr lang="en-US" b="1" i="1" dirty="0"/>
              <a:t>Variable costs </a:t>
            </a:r>
            <a:r>
              <a:rPr lang="en-US" dirty="0"/>
              <a:t>are costs involved in running the production facility—mostly labor. </a:t>
            </a:r>
          </a:p>
          <a:p>
            <a:r>
              <a:rPr lang="en-US" b="1" i="1" dirty="0"/>
              <a:t>Marginal costs </a:t>
            </a:r>
            <a:r>
              <a:rPr lang="en-US" dirty="0"/>
              <a:t>(the incremental cost of producing the next unit) after manufacturers have paid the fixed costs to enter the business.</a:t>
            </a:r>
          </a:p>
        </p:txBody>
      </p:sp>
    </p:spTree>
    <p:extLst>
      <p:ext uri="{BB962C8B-B14F-4D97-AF65-F5344CB8AC3E}">
        <p14:creationId xmlns:p14="http://schemas.microsoft.com/office/powerpoint/2010/main" val="15654778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EFA80D3-2081-482A-9527-FFCC7F03F178}"/>
              </a:ext>
            </a:extLst>
          </p:cNvPr>
          <p:cNvSpPr/>
          <p:nvPr/>
        </p:nvSpPr>
        <p:spPr>
          <a:xfrm>
            <a:off x="355599" y="1250491"/>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9804BFF6-C9FA-434A-8372-DDD0A2BEDA18}"/>
              </a:ext>
            </a:extLst>
          </p:cNvPr>
          <p:cNvSpPr/>
          <p:nvPr/>
        </p:nvSpPr>
        <p:spPr>
          <a:xfrm>
            <a:off x="355598" y="1250491"/>
            <a:ext cx="2155373" cy="4618285"/>
          </a:xfrm>
          <a:custGeom>
            <a:avLst/>
            <a:gdLst>
              <a:gd name="connsiteX0" fmla="*/ 0 w 1616529"/>
              <a:gd name="connsiteY0" fmla="*/ 0 h 4618285"/>
              <a:gd name="connsiteX1" fmla="*/ 1616529 w 1616529"/>
              <a:gd name="connsiteY1" fmla="*/ 0 h 4618285"/>
              <a:gd name="connsiteX2" fmla="*/ 1616529 w 1616529"/>
              <a:gd name="connsiteY2" fmla="*/ 4618285 h 4618285"/>
              <a:gd name="connsiteX3" fmla="*/ 0 w 1616529"/>
              <a:gd name="connsiteY3" fmla="*/ 4618285 h 4618285"/>
              <a:gd name="connsiteX4" fmla="*/ 0 w 1616529"/>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6529" h="4618285">
                <a:moveTo>
                  <a:pt x="0" y="0"/>
                </a:moveTo>
                <a:lnTo>
                  <a:pt x="1616529" y="0"/>
                </a:lnTo>
                <a:lnTo>
                  <a:pt x="1616529"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4770" tIns="64770" rIns="64770" bIns="64770" numCol="1" spcCol="1270" anchor="t" anchorCtr="0">
            <a:noAutofit/>
          </a:bodyPr>
          <a:lstStyle/>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E-COMMERCE MARKETING AND ADVERTISING CONCEPTS</a:t>
            </a:r>
          </a:p>
        </p:txBody>
      </p:sp>
      <p:sp>
        <p:nvSpPr>
          <p:cNvPr id="6" name="Freeform: Shape 5">
            <a:extLst>
              <a:ext uri="{FF2B5EF4-FFF2-40B4-BE49-F238E27FC236}">
                <a16:creationId xmlns:a16="http://schemas.microsoft.com/office/drawing/2014/main" id="{5E408219-6169-43F8-877D-2CB9CAF3C2C7}"/>
              </a:ext>
            </a:extLst>
          </p:cNvPr>
          <p:cNvSpPr/>
          <p:nvPr/>
        </p:nvSpPr>
        <p:spPr>
          <a:xfrm>
            <a:off x="2144258" y="1304780"/>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Consumers Online: The Online Audience and Consumer Behavior</a:t>
            </a:r>
          </a:p>
        </p:txBody>
      </p:sp>
      <p:sp>
        <p:nvSpPr>
          <p:cNvPr id="8" name="Freeform: Shape 7">
            <a:extLst>
              <a:ext uri="{FF2B5EF4-FFF2-40B4-BE49-F238E27FC236}">
                <a16:creationId xmlns:a16="http://schemas.microsoft.com/office/drawing/2014/main" id="{F56AAA28-8B4D-4B67-8FD6-080BB6F1C003}"/>
              </a:ext>
            </a:extLst>
          </p:cNvPr>
          <p:cNvSpPr/>
          <p:nvPr/>
        </p:nvSpPr>
        <p:spPr>
          <a:xfrm>
            <a:off x="5791096" y="1304780"/>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Online Consumer Profile</a:t>
            </a:r>
          </a:p>
        </p:txBody>
      </p:sp>
      <p:sp>
        <p:nvSpPr>
          <p:cNvPr id="9" name="Straight Connector 8">
            <a:extLst>
              <a:ext uri="{FF2B5EF4-FFF2-40B4-BE49-F238E27FC236}">
                <a16:creationId xmlns:a16="http://schemas.microsoft.com/office/drawing/2014/main" id="{415670BD-DBAB-4629-A396-FE455217A57B}"/>
              </a:ext>
            </a:extLst>
          </p:cNvPr>
          <p:cNvSpPr/>
          <p:nvPr/>
        </p:nvSpPr>
        <p:spPr>
          <a:xfrm>
            <a:off x="5618966" y="152188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527BC080-4D13-4956-8D92-863F5BA58C40}"/>
              </a:ext>
            </a:extLst>
          </p:cNvPr>
          <p:cNvSpPr/>
          <p:nvPr/>
        </p:nvSpPr>
        <p:spPr>
          <a:xfrm>
            <a:off x="5791096" y="1521886"/>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Consumer Behavior Models</a:t>
            </a:r>
          </a:p>
        </p:txBody>
      </p:sp>
      <p:sp>
        <p:nvSpPr>
          <p:cNvPr id="11" name="Straight Connector 10">
            <a:extLst>
              <a:ext uri="{FF2B5EF4-FFF2-40B4-BE49-F238E27FC236}">
                <a16:creationId xmlns:a16="http://schemas.microsoft.com/office/drawing/2014/main" id="{9A559B1E-E3FD-42B6-A31A-CEE4B453B255}"/>
              </a:ext>
            </a:extLst>
          </p:cNvPr>
          <p:cNvSpPr/>
          <p:nvPr/>
        </p:nvSpPr>
        <p:spPr>
          <a:xfrm>
            <a:off x="5618966" y="1738992"/>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AEE48FBB-AAF6-41C5-A85C-B83C23B3E3B0}"/>
              </a:ext>
            </a:extLst>
          </p:cNvPr>
          <p:cNvSpPr/>
          <p:nvPr/>
        </p:nvSpPr>
        <p:spPr>
          <a:xfrm>
            <a:off x="5791096" y="1738992"/>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Online Purchasing Decision</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64AA142A-76D1-4BD9-8AF9-1A8AF2CCF9C0}"/>
              </a:ext>
            </a:extLst>
          </p:cNvPr>
          <p:cNvSpPr/>
          <p:nvPr/>
        </p:nvSpPr>
        <p:spPr>
          <a:xfrm>
            <a:off x="5618966" y="195609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0D954FD1-51B8-45A5-B02D-58A31569AD8C}"/>
              </a:ext>
            </a:extLst>
          </p:cNvPr>
          <p:cNvSpPr/>
          <p:nvPr/>
        </p:nvSpPr>
        <p:spPr>
          <a:xfrm>
            <a:off x="5791096" y="1956097"/>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Shoppers: Browsers and Buyers</a:t>
            </a:r>
          </a:p>
        </p:txBody>
      </p:sp>
      <p:sp>
        <p:nvSpPr>
          <p:cNvPr id="15" name="Straight Connector 14">
            <a:extLst>
              <a:ext uri="{FF2B5EF4-FFF2-40B4-BE49-F238E27FC236}">
                <a16:creationId xmlns:a16="http://schemas.microsoft.com/office/drawing/2014/main" id="{0E513CD6-4DD7-49C5-B943-65EC23B66038}"/>
              </a:ext>
            </a:extLst>
          </p:cNvPr>
          <p:cNvSpPr/>
          <p:nvPr/>
        </p:nvSpPr>
        <p:spPr>
          <a:xfrm>
            <a:off x="5618966" y="217320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259F805B-9C58-42C6-8945-622658FBEA50}"/>
              </a:ext>
            </a:extLst>
          </p:cNvPr>
          <p:cNvSpPr/>
          <p:nvPr/>
        </p:nvSpPr>
        <p:spPr>
          <a:xfrm>
            <a:off x="5791096" y="2173203"/>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Why Some People Don’t Shop Online</a:t>
            </a:r>
          </a:p>
        </p:txBody>
      </p:sp>
      <p:sp>
        <p:nvSpPr>
          <p:cNvPr id="17" name="Straight Connector 16">
            <a:extLst>
              <a:ext uri="{FF2B5EF4-FFF2-40B4-BE49-F238E27FC236}">
                <a16:creationId xmlns:a16="http://schemas.microsoft.com/office/drawing/2014/main" id="{CEBDE153-CE1C-4E99-AABA-A1E8E191E996}"/>
              </a:ext>
            </a:extLst>
          </p:cNvPr>
          <p:cNvSpPr/>
          <p:nvPr/>
        </p:nvSpPr>
        <p:spPr>
          <a:xfrm>
            <a:off x="1972128" y="23905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0B4C9A85-3887-4DE3-BCFD-B44619B54D26}"/>
              </a:ext>
            </a:extLst>
          </p:cNvPr>
          <p:cNvSpPr/>
          <p:nvPr/>
        </p:nvSpPr>
        <p:spPr>
          <a:xfrm>
            <a:off x="2144258" y="2444863"/>
            <a:ext cx="3474707" cy="1731124"/>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Digital Commerce Marketing and Advertising Strategies and Tools</a:t>
            </a:r>
          </a:p>
        </p:txBody>
      </p:sp>
      <p:sp>
        <p:nvSpPr>
          <p:cNvPr id="19" name="Freeform: Shape 18">
            <a:extLst>
              <a:ext uri="{FF2B5EF4-FFF2-40B4-BE49-F238E27FC236}">
                <a16:creationId xmlns:a16="http://schemas.microsoft.com/office/drawing/2014/main" id="{EA18DFC0-A38D-42BD-B5D9-701B4EA939FD}"/>
              </a:ext>
            </a:extLst>
          </p:cNvPr>
          <p:cNvSpPr/>
          <p:nvPr/>
        </p:nvSpPr>
        <p:spPr>
          <a:xfrm>
            <a:off x="5791096" y="2444863"/>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Strategic Issues and Questions</a:t>
            </a:r>
          </a:p>
        </p:txBody>
      </p:sp>
      <p:sp>
        <p:nvSpPr>
          <p:cNvPr id="20" name="Straight Connector 19">
            <a:extLst>
              <a:ext uri="{FF2B5EF4-FFF2-40B4-BE49-F238E27FC236}">
                <a16:creationId xmlns:a16="http://schemas.microsoft.com/office/drawing/2014/main" id="{E17BAC48-2BE8-4FE3-96AF-2863D72610B5}"/>
              </a:ext>
            </a:extLst>
          </p:cNvPr>
          <p:cNvSpPr/>
          <p:nvPr/>
        </p:nvSpPr>
        <p:spPr>
          <a:xfrm>
            <a:off x="5618966" y="270484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9C425350-CB37-4803-8E67-E6C42FD54BE4}"/>
              </a:ext>
            </a:extLst>
          </p:cNvPr>
          <p:cNvSpPr/>
          <p:nvPr/>
        </p:nvSpPr>
        <p:spPr>
          <a:xfrm>
            <a:off x="5791096" y="2791927"/>
            <a:ext cx="2887191"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Traditional Online Marketing and Advertising Tools</a:t>
            </a:r>
          </a:p>
        </p:txBody>
      </p:sp>
      <p:sp>
        <p:nvSpPr>
          <p:cNvPr id="22" name="Freeform: Shape 21">
            <a:extLst>
              <a:ext uri="{FF2B5EF4-FFF2-40B4-BE49-F238E27FC236}">
                <a16:creationId xmlns:a16="http://schemas.microsoft.com/office/drawing/2014/main" id="{23C19D6F-368E-4773-B86B-EFB8EC017F4B}"/>
              </a:ext>
            </a:extLst>
          </p:cNvPr>
          <p:cNvSpPr/>
          <p:nvPr/>
        </p:nvSpPr>
        <p:spPr>
          <a:xfrm>
            <a:off x="8850418" y="2791927"/>
            <a:ext cx="3108960" cy="90394"/>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Engine Marketing and Advertising</a:t>
            </a:r>
          </a:p>
        </p:txBody>
      </p:sp>
      <p:sp>
        <p:nvSpPr>
          <p:cNvPr id="23" name="Freeform: Shape 22">
            <a:extLst>
              <a:ext uri="{FF2B5EF4-FFF2-40B4-BE49-F238E27FC236}">
                <a16:creationId xmlns:a16="http://schemas.microsoft.com/office/drawing/2014/main" id="{445CBFED-606F-4B72-9EC6-5F22B64F3887}"/>
              </a:ext>
            </a:extLst>
          </p:cNvPr>
          <p:cNvSpPr/>
          <p:nvPr/>
        </p:nvSpPr>
        <p:spPr>
          <a:xfrm>
            <a:off x="8850418" y="3032905"/>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Ad Marketing</a:t>
            </a:r>
          </a:p>
        </p:txBody>
      </p:sp>
      <p:sp>
        <p:nvSpPr>
          <p:cNvPr id="24" name="Freeform: Shape 23">
            <a:extLst>
              <a:ext uri="{FF2B5EF4-FFF2-40B4-BE49-F238E27FC236}">
                <a16:creationId xmlns:a16="http://schemas.microsoft.com/office/drawing/2014/main" id="{642B57CF-4FC8-4A9B-AFC0-FA6F36958F4D}"/>
              </a:ext>
            </a:extLst>
          </p:cNvPr>
          <p:cNvSpPr/>
          <p:nvPr/>
        </p:nvSpPr>
        <p:spPr>
          <a:xfrm>
            <a:off x="8850418" y="3272072"/>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E-mail Marketing</a:t>
            </a:r>
          </a:p>
        </p:txBody>
      </p:sp>
      <p:sp>
        <p:nvSpPr>
          <p:cNvPr id="25" name="Freeform: Shape 24">
            <a:extLst>
              <a:ext uri="{FF2B5EF4-FFF2-40B4-BE49-F238E27FC236}">
                <a16:creationId xmlns:a16="http://schemas.microsoft.com/office/drawing/2014/main" id="{781BE1CF-58AB-4050-8823-69C0E809A1C2}"/>
              </a:ext>
            </a:extLst>
          </p:cNvPr>
          <p:cNvSpPr/>
          <p:nvPr/>
        </p:nvSpPr>
        <p:spPr>
          <a:xfrm>
            <a:off x="8850418" y="3542080"/>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Affiliate Marketing</a:t>
            </a:r>
          </a:p>
        </p:txBody>
      </p:sp>
      <p:sp>
        <p:nvSpPr>
          <p:cNvPr id="26" name="Straight Connector 25">
            <a:extLst>
              <a:ext uri="{FF2B5EF4-FFF2-40B4-BE49-F238E27FC236}">
                <a16:creationId xmlns:a16="http://schemas.microsoft.com/office/drawing/2014/main" id="{168ABE53-4682-46A8-8700-25357C03273D}"/>
              </a:ext>
            </a:extLst>
          </p:cNvPr>
          <p:cNvSpPr/>
          <p:nvPr/>
        </p:nvSpPr>
        <p:spPr>
          <a:xfrm>
            <a:off x="5618966" y="37476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23505254-3CC1-4DDA-B2A9-1CF06C370913}"/>
              </a:ext>
            </a:extLst>
          </p:cNvPr>
          <p:cNvSpPr/>
          <p:nvPr/>
        </p:nvSpPr>
        <p:spPr>
          <a:xfrm>
            <a:off x="5791096" y="3762198"/>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Other Online Marketing Strategies</a:t>
            </a:r>
          </a:p>
        </p:txBody>
      </p:sp>
      <p:sp>
        <p:nvSpPr>
          <p:cNvPr id="28" name="Freeform: Shape 27">
            <a:extLst>
              <a:ext uri="{FF2B5EF4-FFF2-40B4-BE49-F238E27FC236}">
                <a16:creationId xmlns:a16="http://schemas.microsoft.com/office/drawing/2014/main" id="{228E096F-E831-47FA-A908-BFF1853CF1FA}"/>
              </a:ext>
            </a:extLst>
          </p:cNvPr>
          <p:cNvSpPr/>
          <p:nvPr/>
        </p:nvSpPr>
        <p:spPr>
          <a:xfrm>
            <a:off x="8850418" y="3781241"/>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Customer Retention Strategies</a:t>
            </a:r>
          </a:p>
        </p:txBody>
      </p:sp>
      <p:sp>
        <p:nvSpPr>
          <p:cNvPr id="29" name="Freeform: Shape 28">
            <a:extLst>
              <a:ext uri="{FF2B5EF4-FFF2-40B4-BE49-F238E27FC236}">
                <a16:creationId xmlns:a16="http://schemas.microsoft.com/office/drawing/2014/main" id="{1F40C425-EAE8-4B1E-B556-849497BC81C8}"/>
              </a:ext>
            </a:extLst>
          </p:cNvPr>
          <p:cNvSpPr/>
          <p:nvPr/>
        </p:nvSpPr>
        <p:spPr>
          <a:xfrm>
            <a:off x="8850418" y="3995199"/>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Pricing Strategies</a:t>
            </a:r>
          </a:p>
        </p:txBody>
      </p:sp>
      <p:sp>
        <p:nvSpPr>
          <p:cNvPr id="30" name="Straight Connector 29">
            <a:extLst>
              <a:ext uri="{FF2B5EF4-FFF2-40B4-BE49-F238E27FC236}">
                <a16:creationId xmlns:a16="http://schemas.microsoft.com/office/drawing/2014/main" id="{04B5E95F-0106-41AE-A9FF-37F51685518A}"/>
              </a:ext>
            </a:extLst>
          </p:cNvPr>
          <p:cNvSpPr/>
          <p:nvPr/>
        </p:nvSpPr>
        <p:spPr>
          <a:xfrm>
            <a:off x="1972128" y="419014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043BF55-AB48-4539-9B9C-C00052A75B60}"/>
              </a:ext>
            </a:extLst>
          </p:cNvPr>
          <p:cNvSpPr/>
          <p:nvPr/>
        </p:nvSpPr>
        <p:spPr>
          <a:xfrm>
            <a:off x="2144258" y="4244439"/>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Online Marketing Technologies</a:t>
            </a:r>
          </a:p>
        </p:txBody>
      </p:sp>
      <p:sp>
        <p:nvSpPr>
          <p:cNvPr id="32" name="Freeform: Shape 31">
            <a:extLst>
              <a:ext uri="{FF2B5EF4-FFF2-40B4-BE49-F238E27FC236}">
                <a16:creationId xmlns:a16="http://schemas.microsoft.com/office/drawing/2014/main" id="{A2DBF8D6-7F85-44AE-9CE2-5DC061C9AD92}"/>
              </a:ext>
            </a:extLst>
          </p:cNvPr>
          <p:cNvSpPr/>
          <p:nvPr/>
        </p:nvSpPr>
        <p:spPr>
          <a:xfrm>
            <a:off x="5791096" y="4244439"/>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Transaction Logs</a:t>
            </a:r>
          </a:p>
        </p:txBody>
      </p:sp>
      <p:sp>
        <p:nvSpPr>
          <p:cNvPr id="33" name="Straight Connector 32">
            <a:extLst>
              <a:ext uri="{FF2B5EF4-FFF2-40B4-BE49-F238E27FC236}">
                <a16:creationId xmlns:a16="http://schemas.microsoft.com/office/drawing/2014/main" id="{C988EEDC-597A-4270-BEE3-90EA21EBC3F1}"/>
              </a:ext>
            </a:extLst>
          </p:cNvPr>
          <p:cNvSpPr/>
          <p:nvPr/>
        </p:nvSpPr>
        <p:spPr>
          <a:xfrm>
            <a:off x="5618966" y="451588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F752AD07-B84C-4BD5-9ABA-58F78D013667}"/>
              </a:ext>
            </a:extLst>
          </p:cNvPr>
          <p:cNvSpPr/>
          <p:nvPr/>
        </p:nvSpPr>
        <p:spPr>
          <a:xfrm>
            <a:off x="5791096" y="4515887"/>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Supplementing the Logs: Cookies and Other Tracking Files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5" name="Straight Connector 34">
            <a:extLst>
              <a:ext uri="{FF2B5EF4-FFF2-40B4-BE49-F238E27FC236}">
                <a16:creationId xmlns:a16="http://schemas.microsoft.com/office/drawing/2014/main" id="{C7B380FD-D5C0-4AE8-B46B-26B110046331}"/>
              </a:ext>
            </a:extLst>
          </p:cNvPr>
          <p:cNvSpPr/>
          <p:nvPr/>
        </p:nvSpPr>
        <p:spPr>
          <a:xfrm>
            <a:off x="5618966" y="478733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8EE0D4E6-C139-4BE1-B55C-3C891B687CB1}"/>
              </a:ext>
            </a:extLst>
          </p:cNvPr>
          <p:cNvSpPr/>
          <p:nvPr/>
        </p:nvSpPr>
        <p:spPr>
          <a:xfrm>
            <a:off x="5791096" y="4787336"/>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Databases, Data Warehouses, Data Mining, and Big Data</a:t>
            </a:r>
          </a:p>
        </p:txBody>
      </p:sp>
      <p:sp>
        <p:nvSpPr>
          <p:cNvPr id="37" name="Straight Connector 36">
            <a:extLst>
              <a:ext uri="{FF2B5EF4-FFF2-40B4-BE49-F238E27FC236}">
                <a16:creationId xmlns:a16="http://schemas.microsoft.com/office/drawing/2014/main" id="{D0D42A68-0D72-4297-B9EA-49D3A94E3748}"/>
              </a:ext>
            </a:extLst>
          </p:cNvPr>
          <p:cNvSpPr/>
          <p:nvPr/>
        </p:nvSpPr>
        <p:spPr>
          <a:xfrm>
            <a:off x="5618966" y="50587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8" name="Freeform: Shape 37">
            <a:extLst>
              <a:ext uri="{FF2B5EF4-FFF2-40B4-BE49-F238E27FC236}">
                <a16:creationId xmlns:a16="http://schemas.microsoft.com/office/drawing/2014/main" id="{ADE63341-2832-4A03-9760-F3E70815DE81}"/>
              </a:ext>
            </a:extLst>
          </p:cNvPr>
          <p:cNvSpPr/>
          <p:nvPr/>
        </p:nvSpPr>
        <p:spPr>
          <a:xfrm>
            <a:off x="5791096" y="5058784"/>
            <a:ext cx="612648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Automation and Customer Relationship Management (CRM)</a:t>
            </a:r>
          </a:p>
        </p:txBody>
      </p:sp>
      <p:sp>
        <p:nvSpPr>
          <p:cNvPr id="39" name="Straight Connector 38">
            <a:extLst>
              <a:ext uri="{FF2B5EF4-FFF2-40B4-BE49-F238E27FC236}">
                <a16:creationId xmlns:a16="http://schemas.microsoft.com/office/drawing/2014/main" id="{437AF6E8-0F1E-4A2C-8E2E-2D2FFC1F73BB}"/>
              </a:ext>
            </a:extLst>
          </p:cNvPr>
          <p:cNvSpPr/>
          <p:nvPr/>
        </p:nvSpPr>
        <p:spPr>
          <a:xfrm>
            <a:off x="1972128" y="533023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B74A821-79E1-466D-933D-9153D3FAD386}"/>
              </a:ext>
            </a:extLst>
          </p:cNvPr>
          <p:cNvSpPr/>
          <p:nvPr/>
        </p:nvSpPr>
        <p:spPr>
          <a:xfrm>
            <a:off x="2144258" y="5384523"/>
            <a:ext cx="3474707" cy="918730"/>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Understanding the Costs and Benefits of Online Marketing Communications</a:t>
            </a:r>
          </a:p>
        </p:txBody>
      </p:sp>
      <p:sp>
        <p:nvSpPr>
          <p:cNvPr id="41" name="Freeform: Shape 40">
            <a:extLst>
              <a:ext uri="{FF2B5EF4-FFF2-40B4-BE49-F238E27FC236}">
                <a16:creationId xmlns:a16="http://schemas.microsoft.com/office/drawing/2014/main" id="{0FB33DC2-FB3F-461C-A441-DDA7A50A1A1C}"/>
              </a:ext>
            </a:extLst>
          </p:cNvPr>
          <p:cNvSpPr/>
          <p:nvPr/>
        </p:nvSpPr>
        <p:spPr>
          <a:xfrm>
            <a:off x="5791096" y="5384522"/>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Online Marketing Metrics: Lexicon</a:t>
            </a:r>
          </a:p>
        </p:txBody>
      </p:sp>
      <p:sp>
        <p:nvSpPr>
          <p:cNvPr id="42" name="Straight Connector 41">
            <a:extLst>
              <a:ext uri="{FF2B5EF4-FFF2-40B4-BE49-F238E27FC236}">
                <a16:creationId xmlns:a16="http://schemas.microsoft.com/office/drawing/2014/main" id="{B767BA69-F196-447C-94B5-A857300B0EE5}"/>
              </a:ext>
            </a:extLst>
          </p:cNvPr>
          <p:cNvSpPr/>
          <p:nvPr/>
        </p:nvSpPr>
        <p:spPr>
          <a:xfrm>
            <a:off x="5618966" y="5746100"/>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10B42B5C-A456-438C-A15C-20401C72ED00}"/>
              </a:ext>
            </a:extLst>
          </p:cNvPr>
          <p:cNvSpPr/>
          <p:nvPr/>
        </p:nvSpPr>
        <p:spPr>
          <a:xfrm>
            <a:off x="5791096" y="5746100"/>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Costs of Online Advertising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4" name="Straight Connector 43">
            <a:extLst>
              <a:ext uri="{FF2B5EF4-FFF2-40B4-BE49-F238E27FC236}">
                <a16:creationId xmlns:a16="http://schemas.microsoft.com/office/drawing/2014/main" id="{B48D3789-3734-4DB9-8111-A095C550CEA7}"/>
              </a:ext>
            </a:extLst>
          </p:cNvPr>
          <p:cNvSpPr/>
          <p:nvPr/>
        </p:nvSpPr>
        <p:spPr>
          <a:xfrm>
            <a:off x="5618966" y="610767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5" name="Freeform: Shape 44">
            <a:extLst>
              <a:ext uri="{FF2B5EF4-FFF2-40B4-BE49-F238E27FC236}">
                <a16:creationId xmlns:a16="http://schemas.microsoft.com/office/drawing/2014/main" id="{F1E62653-E746-4B83-9D4A-559DB7A43A6B}"/>
              </a:ext>
            </a:extLst>
          </p:cNvPr>
          <p:cNvSpPr/>
          <p:nvPr/>
        </p:nvSpPr>
        <p:spPr>
          <a:xfrm>
            <a:off x="5791096" y="6107677"/>
            <a:ext cx="612648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Analytics: Software for Measuring Online Marketing Results</a:t>
            </a:r>
          </a:p>
        </p:txBody>
      </p:sp>
      <p:sp>
        <p:nvSpPr>
          <p:cNvPr id="46" name="Straight Connector 45">
            <a:extLst>
              <a:ext uri="{FF2B5EF4-FFF2-40B4-BE49-F238E27FC236}">
                <a16:creationId xmlns:a16="http://schemas.microsoft.com/office/drawing/2014/main" id="{B158F2A6-92D3-4526-A54B-446FBF7F7965}"/>
              </a:ext>
            </a:extLst>
          </p:cNvPr>
          <p:cNvSpPr/>
          <p:nvPr/>
        </p:nvSpPr>
        <p:spPr>
          <a:xfrm>
            <a:off x="1972128" y="64703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94776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1"/>
                                        </p:tgtEl>
                                        <p:attrNameLst>
                                          <p:attrName>fillcolor</p:attrName>
                                        </p:attrNameLst>
                                      </p:cBhvr>
                                      <p:to>
                                        <a:srgbClr val="FFFF00"/>
                                      </p:to>
                                    </p:animClr>
                                    <p:set>
                                      <p:cBhvr>
                                        <p:cTn id="7" dur="2000" fill="hold"/>
                                        <p:tgtEl>
                                          <p:spTgt spid="31"/>
                                        </p:tgtEl>
                                        <p:attrNameLst>
                                          <p:attrName>fill.type</p:attrName>
                                        </p:attrNameLst>
                                      </p:cBhvr>
                                      <p:to>
                                        <p:strVal val="solid"/>
                                      </p:to>
                                    </p:set>
                                    <p:set>
                                      <p:cBhvr>
                                        <p:cTn id="8" dur="2000" fill="hold"/>
                                        <p:tgtEl>
                                          <p:spTgt spid="3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FA80B-0AD2-4775-838C-02B5C6AE2A8C}"/>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0528CA6F-C175-49D4-832C-811FEBD2CCC7}"/>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Web Transaction Logs</a:t>
            </a:r>
          </a:p>
          <a:p>
            <a:r>
              <a:rPr lang="en-US" b="1" i="1" dirty="0"/>
              <a:t>Web server transaction logs </a:t>
            </a:r>
            <a:r>
              <a:rPr lang="en-US" dirty="0"/>
              <a:t>are a primary source of information about online consumers, recording user activity on websites. This data is even more insightful when coupled with registration forms and shopping cart databases. </a:t>
            </a:r>
          </a:p>
          <a:p>
            <a:r>
              <a:rPr lang="en-US" dirty="0"/>
              <a:t>Registration forms collect personal data, while shopping cart databases capture purchase and payment information. For high traffic websites, these entries create a substantial data pool, which is invaluable for marketing purposes. This data can provide insights on user behavior, interests, purchase patterns, and website usability.</a:t>
            </a:r>
          </a:p>
          <a:p>
            <a:r>
              <a:rPr lang="en-US" dirty="0"/>
              <a:t>However, due to the massive amount of information stored in these logs, technologies are necessary to help businesses effectively utilize this data.</a:t>
            </a:r>
            <a:endParaRPr lang="ar-SY" dirty="0"/>
          </a:p>
        </p:txBody>
      </p:sp>
    </p:spTree>
    <p:extLst>
      <p:ext uri="{BB962C8B-B14F-4D97-AF65-F5344CB8AC3E}">
        <p14:creationId xmlns:p14="http://schemas.microsoft.com/office/powerpoint/2010/main" val="6252701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FA80B-0AD2-4775-838C-02B5C6AE2A8C}"/>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0528CA6F-C175-49D4-832C-811FEBD2CCC7}"/>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Supplementing the Logs: Cookies and Other Tracking Files</a:t>
            </a:r>
          </a:p>
          <a:p>
            <a:r>
              <a:rPr lang="en-US" dirty="0"/>
              <a:t>These files monitor searches, website visits, accessed content and online purchases, typically without user awareness. </a:t>
            </a:r>
          </a:p>
          <a:p>
            <a:r>
              <a:rPr lang="en-US" dirty="0"/>
              <a:t>Both individual websites (first-party tracking) and advertising networks such as Google, Microsoft, and Meta (third-party tracking) use it to personalize ads. </a:t>
            </a:r>
          </a:p>
          <a:p>
            <a:r>
              <a:rPr lang="en-US" b="1" i="1" dirty="0">
                <a:solidFill>
                  <a:srgbClr val="0070C0"/>
                </a:solidFill>
              </a:rPr>
              <a:t>Cookies</a:t>
            </a:r>
            <a:r>
              <a:rPr lang="en-US" dirty="0"/>
              <a:t> are small files that store user data, enabling easier identification and understanding of user behavior. They aid in determining site visit frequency and make shopping carts functional.</a:t>
            </a:r>
            <a:endParaRPr lang="ar-SY" dirty="0"/>
          </a:p>
        </p:txBody>
      </p:sp>
    </p:spTree>
    <p:extLst>
      <p:ext uri="{BB962C8B-B14F-4D97-AF65-F5344CB8AC3E}">
        <p14:creationId xmlns:p14="http://schemas.microsoft.com/office/powerpoint/2010/main" val="18986156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DED36-95CA-48D1-9108-B64C900C834D}"/>
              </a:ext>
            </a:extLst>
          </p:cNvPr>
          <p:cNvSpPr>
            <a:spLocks noGrp="1"/>
          </p:cNvSpPr>
          <p:nvPr>
            <p:ph type="title"/>
          </p:nvPr>
        </p:nvSpPr>
        <p:spPr/>
        <p:txBody>
          <a:bodyPr/>
          <a:lstStyle/>
          <a:p>
            <a:r>
              <a:rPr lang="en-US" dirty="0"/>
              <a:t>How cookies can track you</a:t>
            </a:r>
            <a:endParaRPr lang="ar-SY" dirty="0"/>
          </a:p>
        </p:txBody>
      </p:sp>
      <p:pic>
        <p:nvPicPr>
          <p:cNvPr id="4" name="How cookies can track you (Simply Explained)">
            <a:hlinkClick r:id="" action="ppaction://media"/>
            <a:extLst>
              <a:ext uri="{FF2B5EF4-FFF2-40B4-BE49-F238E27FC236}">
                <a16:creationId xmlns:a16="http://schemas.microsoft.com/office/drawing/2014/main" id="{62E5140A-C4FA-4C4D-8D0A-EAB36FFB24A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298077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867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Databases, Data Warehouses, Data Mining, and Big Data</a:t>
            </a:r>
          </a:p>
          <a:p>
            <a:r>
              <a:rPr lang="en-US" dirty="0"/>
              <a:t> </a:t>
            </a:r>
            <a:r>
              <a:rPr lang="en-US" b="1" dirty="0"/>
              <a:t>Profiling</a:t>
            </a:r>
            <a:r>
              <a:rPr lang="en-US" dirty="0"/>
              <a:t> is used to create a digital consumer profile, varying in detail, based on the amount of data used and the analytical power of the software and hardware used. </a:t>
            </a:r>
          </a:p>
          <a:p>
            <a:r>
              <a:rPr lang="en-US" dirty="0"/>
              <a:t>These techniques aim to identify the customer's specific needs and preferences and are more efficient and accurate than traditional demographic and market segmentation methods. </a:t>
            </a:r>
          </a:p>
          <a:p>
            <a:r>
              <a:rPr lang="en-US" dirty="0"/>
              <a:t>To decipher these data containing transaction records, registration forms, social media activities, and more, marketers require extensive databases, database management systems, and analytic tools.</a:t>
            </a:r>
            <a:endParaRPr lang="ar-SY" dirty="0"/>
          </a:p>
        </p:txBody>
      </p:sp>
    </p:spTree>
    <p:extLst>
      <p:ext uri="{BB962C8B-B14F-4D97-AF65-F5344CB8AC3E}">
        <p14:creationId xmlns:p14="http://schemas.microsoft.com/office/powerpoint/2010/main" val="1508047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70000" lnSpcReduction="20000"/>
          </a:bodyPr>
          <a:lstStyle/>
          <a:p>
            <a:pPr marL="0" indent="0">
              <a:buNone/>
            </a:pPr>
            <a:r>
              <a:rPr lang="en-US" b="1" dirty="0">
                <a:solidFill>
                  <a:srgbClr val="FF0000"/>
                </a:solidFill>
              </a:rPr>
              <a:t>Databases, Data Warehouses, Data Mining, and Big Data</a:t>
            </a:r>
          </a:p>
          <a:p>
            <a:r>
              <a:rPr lang="en-US" dirty="0"/>
              <a:t>A </a:t>
            </a:r>
            <a:r>
              <a:rPr lang="en-US" b="1" dirty="0"/>
              <a:t>database</a:t>
            </a:r>
            <a:r>
              <a:rPr lang="en-US" dirty="0"/>
              <a:t> is a software application that systematically stores data. </a:t>
            </a:r>
          </a:p>
          <a:p>
            <a:r>
              <a:rPr lang="en-US" b="1" dirty="0"/>
              <a:t>Relational database</a:t>
            </a:r>
            <a:r>
              <a:rPr lang="en-US" dirty="0"/>
              <a:t>, organizes information into user-friendly, two-dimensional tables of rows and columns, much like a spreadsheet. </a:t>
            </a:r>
          </a:p>
          <a:p>
            <a:r>
              <a:rPr lang="en-US" dirty="0"/>
              <a:t>A </a:t>
            </a:r>
            <a:r>
              <a:rPr lang="en-US" b="1" dirty="0"/>
              <a:t>Database Management System (DBMS) </a:t>
            </a:r>
            <a:r>
              <a:rPr lang="en-US" dirty="0"/>
              <a:t>is used to create, maintain, and access these databases, frequently using the industry-standard Structured Query Language (SQL). </a:t>
            </a:r>
          </a:p>
          <a:p>
            <a:r>
              <a:rPr lang="en-US" b="1" dirty="0"/>
              <a:t>Nonrelational databases </a:t>
            </a:r>
            <a:r>
              <a:rPr lang="en-US" dirty="0"/>
              <a:t>(also known as NoSQL databases) are another type, designed for managing large sets of structured and unstructured data. </a:t>
            </a:r>
          </a:p>
          <a:p>
            <a:r>
              <a:rPr lang="en-US" dirty="0"/>
              <a:t>Finally, </a:t>
            </a:r>
            <a:r>
              <a:rPr lang="en-US" b="1" dirty="0"/>
              <a:t>Blockchain</a:t>
            </a:r>
            <a:r>
              <a:rPr lang="en-US" dirty="0"/>
              <a:t> is a distributed database technology that instantaneously verifies transactions without a central authority.</a:t>
            </a:r>
            <a:endParaRPr lang="ar-SY" dirty="0"/>
          </a:p>
        </p:txBody>
      </p:sp>
    </p:spTree>
    <p:extLst>
      <p:ext uri="{BB962C8B-B14F-4D97-AF65-F5344CB8AC3E}">
        <p14:creationId xmlns:p14="http://schemas.microsoft.com/office/powerpoint/2010/main" val="35258205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Databases, Data Warehouses, Data Mining, and Big Data</a:t>
            </a:r>
          </a:p>
          <a:p>
            <a:r>
              <a:rPr lang="en-US" dirty="0"/>
              <a:t>Data warehouses serve as a comprehensive collection of a company's transactional and customer data, aggregating information from various sources like website logs, shopping carts, and financial data. </a:t>
            </a:r>
          </a:p>
          <a:p>
            <a:r>
              <a:rPr lang="en-US" dirty="0"/>
              <a:t>These large data repositories enable businesses to analyze patterns, evaluate marketing strategies, and understand their customers more effectively.</a:t>
            </a:r>
          </a:p>
          <a:p>
            <a:r>
              <a:rPr lang="en-US" dirty="0"/>
              <a:t>A </a:t>
            </a:r>
            <a:r>
              <a:rPr lang="en-US" b="1" dirty="0"/>
              <a:t>data mart</a:t>
            </a:r>
            <a:r>
              <a:rPr lang="en-US" dirty="0"/>
              <a:t>, on the other hand, is a more refined, focused segment of a data warehouse, designed for a specific user base. A </a:t>
            </a:r>
            <a:r>
              <a:rPr lang="en-US" b="1" dirty="0"/>
              <a:t>data lake </a:t>
            </a:r>
            <a:r>
              <a:rPr lang="en-US" dirty="0"/>
              <a:t>is a storage system that holds raw data until needed. </a:t>
            </a:r>
          </a:p>
          <a:p>
            <a:r>
              <a:rPr lang="en-US" b="1" dirty="0"/>
              <a:t>Data mining </a:t>
            </a:r>
            <a:r>
              <a:rPr lang="en-US" dirty="0"/>
              <a:t>encompasses a series of techniques that search for patterns or model consumer behavior in databases, data warehouses, and data lakes. This process is instrumental in creating customer profiles and detecting fraudulent activities based on a user's behavior.</a:t>
            </a:r>
          </a:p>
        </p:txBody>
      </p:sp>
    </p:spTree>
    <p:extLst>
      <p:ext uri="{BB962C8B-B14F-4D97-AF65-F5344CB8AC3E}">
        <p14:creationId xmlns:p14="http://schemas.microsoft.com/office/powerpoint/2010/main" val="8282836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9B54A-E3FF-4DE8-AF77-963D48A6E810}"/>
              </a:ext>
            </a:extLst>
          </p:cNvPr>
          <p:cNvSpPr>
            <a:spLocks noGrp="1"/>
          </p:cNvSpPr>
          <p:nvPr>
            <p:ph type="title"/>
          </p:nvPr>
        </p:nvSpPr>
        <p:spPr/>
        <p:txBody>
          <a:bodyPr/>
          <a:lstStyle/>
          <a:p>
            <a:r>
              <a:rPr lang="en-US" dirty="0"/>
              <a:t>What Is a Data Warehouse</a:t>
            </a:r>
            <a:endParaRPr lang="ar-SY" dirty="0"/>
          </a:p>
        </p:txBody>
      </p:sp>
      <p:pic>
        <p:nvPicPr>
          <p:cNvPr id="4" name="What Is a Data Warehouse_">
            <a:hlinkClick r:id="" action="ppaction://media"/>
            <a:extLst>
              <a:ext uri="{FF2B5EF4-FFF2-40B4-BE49-F238E27FC236}">
                <a16:creationId xmlns:a16="http://schemas.microsoft.com/office/drawing/2014/main" id="{A622E29C-6F84-4B49-AF56-43EEDE72375E}"/>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5"/>
          <a:srcRect t="-1" b="6159"/>
          <a:stretch/>
        </p:blipFill>
        <p:spPr>
          <a:xfrm>
            <a:off x="1709738" y="1507460"/>
            <a:ext cx="8770937" cy="4630104"/>
          </a:xfrm>
        </p:spPr>
      </p:pic>
    </p:spTree>
    <p:extLst>
      <p:ext uri="{BB962C8B-B14F-4D97-AF65-F5344CB8AC3E}">
        <p14:creationId xmlns:p14="http://schemas.microsoft.com/office/powerpoint/2010/main" val="252315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48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77500" lnSpcReduction="20000"/>
          </a:bodyPr>
          <a:lstStyle/>
          <a:p>
            <a:pPr marL="0" indent="0">
              <a:buNone/>
            </a:pPr>
            <a:r>
              <a:rPr lang="en-US" sz="3800" b="1" dirty="0">
                <a:solidFill>
                  <a:srgbClr val="FF0000"/>
                </a:solidFill>
              </a:rPr>
              <a:t>Databases, Data Warehouses, Data Mining, and Big Data</a:t>
            </a:r>
          </a:p>
          <a:p>
            <a:r>
              <a:rPr lang="en-US" dirty="0"/>
              <a:t>The explosion of data from sources such as social media, web traffic, and sensor data has created challenges on how to store, analyze, and glean insights from this so-called "</a:t>
            </a:r>
            <a:r>
              <a:rPr lang="en-US" b="1" dirty="0"/>
              <a:t>big data</a:t>
            </a:r>
            <a:r>
              <a:rPr lang="en-US" dirty="0"/>
              <a:t>". </a:t>
            </a:r>
          </a:p>
          <a:p>
            <a:r>
              <a:rPr lang="en-US" dirty="0"/>
              <a:t>Organizations find storing and analyzing such huge data sets often exceeds the capabilities of traditional relational database management systems (DBMSs). </a:t>
            </a:r>
          </a:p>
          <a:p>
            <a:r>
              <a:rPr lang="en-US" dirty="0"/>
              <a:t>Instead, these firms have turned to software like </a:t>
            </a:r>
            <a:r>
              <a:rPr lang="en-US" b="1" dirty="0"/>
              <a:t>Hadoop</a:t>
            </a:r>
            <a:r>
              <a:rPr lang="en-US" dirty="0"/>
              <a:t>, which can divide massive data tasks among multiple budget-friendly computers and process different types of data. </a:t>
            </a:r>
          </a:p>
          <a:p>
            <a:r>
              <a:rPr lang="en-US" b="1" dirty="0"/>
              <a:t>Apache Spark </a:t>
            </a:r>
            <a:r>
              <a:rPr lang="en-US" dirty="0"/>
              <a:t>is another example of a tool developed for handling big data, offering rapid processing by utilizing random access memory. </a:t>
            </a:r>
          </a:p>
        </p:txBody>
      </p:sp>
    </p:spTree>
    <p:extLst>
      <p:ext uri="{BB962C8B-B14F-4D97-AF65-F5344CB8AC3E}">
        <p14:creationId xmlns:p14="http://schemas.microsoft.com/office/powerpoint/2010/main" val="35451620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9A33A-E42D-4928-8D71-E24E206FE0AF}"/>
              </a:ext>
            </a:extLst>
          </p:cNvPr>
          <p:cNvSpPr>
            <a:spLocks noGrp="1"/>
          </p:cNvSpPr>
          <p:nvPr>
            <p:ph type="title"/>
          </p:nvPr>
        </p:nvSpPr>
        <p:spPr/>
        <p:txBody>
          <a:bodyPr>
            <a:normAutofit fontScale="90000"/>
          </a:bodyPr>
          <a:lstStyle/>
          <a:p>
            <a:r>
              <a:rPr lang="en-US" dirty="0"/>
              <a:t>What is Customer Relationship Management (CRM)</a:t>
            </a:r>
            <a:endParaRPr lang="ar-SY" dirty="0"/>
          </a:p>
        </p:txBody>
      </p:sp>
      <p:pic>
        <p:nvPicPr>
          <p:cNvPr id="4" name="What is Customer Relationship Management (CRM)_">
            <a:hlinkClick r:id="" action="ppaction://media"/>
            <a:extLst>
              <a:ext uri="{FF2B5EF4-FFF2-40B4-BE49-F238E27FC236}">
                <a16:creationId xmlns:a16="http://schemas.microsoft.com/office/drawing/2014/main" id="{14F7A7E1-E13A-43D2-AF9B-5AEDF9DC500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366980"/>
            <a:ext cx="8770937" cy="4933950"/>
          </a:xfrm>
        </p:spPr>
      </p:pic>
    </p:spTree>
    <p:extLst>
      <p:ext uri="{BB962C8B-B14F-4D97-AF65-F5344CB8AC3E}">
        <p14:creationId xmlns:p14="http://schemas.microsoft.com/office/powerpoint/2010/main" val="67919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1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77500" lnSpcReduction="20000"/>
          </a:bodyPr>
          <a:lstStyle/>
          <a:p>
            <a:pPr marL="0" indent="0">
              <a:buNone/>
            </a:pPr>
            <a:r>
              <a:rPr lang="en-US" sz="3400" b="1" dirty="0">
                <a:solidFill>
                  <a:srgbClr val="FF0000"/>
                </a:solidFill>
              </a:rPr>
              <a:t>Marketing Automation and Customer Relationship Management (CRM) Systems</a:t>
            </a:r>
          </a:p>
          <a:p>
            <a:r>
              <a:rPr lang="en-US" b="1" i="1" dirty="0">
                <a:solidFill>
                  <a:srgbClr val="0070C0"/>
                </a:solidFill>
              </a:rPr>
              <a:t>Marketing automation systems </a:t>
            </a:r>
            <a:r>
              <a:rPr lang="en-US" dirty="0"/>
              <a:t>are software tools that help marketers track every step within the lead generation portion of marketing. </a:t>
            </a:r>
          </a:p>
          <a:p>
            <a:r>
              <a:rPr lang="en-US" dirty="0"/>
              <a:t>These tools assist in every stage of the process, from making potential customers aware of their product offerings, to comparing and choosing to purchase, to tracking their progression from exposure to ads or search engines, and directing follow-up interactions.</a:t>
            </a:r>
          </a:p>
          <a:p>
            <a:r>
              <a:rPr lang="en-US" dirty="0"/>
              <a:t>Once a lead becomes a customer, customer relationship management (CRM) systems maintain the relationship by using collected customer information to </a:t>
            </a:r>
            <a:r>
              <a:rPr lang="en-US" b="1" dirty="0"/>
              <a:t>'know the customer</a:t>
            </a:r>
            <a:r>
              <a:rPr lang="en-US" dirty="0"/>
              <a:t>' and meet their needs. CRM systems document all interactions a customer has with a firm.</a:t>
            </a:r>
            <a:r>
              <a:rPr lang="ar-SY" dirty="0"/>
              <a:t> </a:t>
            </a:r>
            <a:endParaRPr lang="en-US" dirty="0"/>
          </a:p>
        </p:txBody>
      </p:sp>
    </p:spTree>
    <p:extLst>
      <p:ext uri="{BB962C8B-B14F-4D97-AF65-F5344CB8AC3E}">
        <p14:creationId xmlns:p14="http://schemas.microsoft.com/office/powerpoint/2010/main" val="2908275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77956-9358-404C-9DFE-CCDD9120C08A}"/>
              </a:ext>
            </a:extLst>
          </p:cNvPr>
          <p:cNvSpPr>
            <a:spLocks noGrp="1"/>
          </p:cNvSpPr>
          <p:nvPr>
            <p:ph type="title"/>
          </p:nvPr>
        </p:nvSpPr>
        <p:spPr/>
        <p:txBody>
          <a:bodyPr/>
          <a:lstStyle/>
          <a:p>
            <a:r>
              <a:rPr lang="en-US" dirty="0"/>
              <a:t>Online Marketing Technologies</a:t>
            </a:r>
            <a:endParaRPr lang="ar-SY" dirty="0"/>
          </a:p>
        </p:txBody>
      </p:sp>
      <p:sp>
        <p:nvSpPr>
          <p:cNvPr id="3" name="Content Placeholder 2">
            <a:extLst>
              <a:ext uri="{FF2B5EF4-FFF2-40B4-BE49-F238E27FC236}">
                <a16:creationId xmlns:a16="http://schemas.microsoft.com/office/drawing/2014/main" id="{7AF7771E-F7C9-4DBF-88FF-5B737321DE75}"/>
              </a:ext>
            </a:extLst>
          </p:cNvPr>
          <p:cNvSpPr>
            <a:spLocks noGrp="1"/>
          </p:cNvSpPr>
          <p:nvPr>
            <p:ph idx="1"/>
          </p:nvPr>
        </p:nvSpPr>
        <p:spPr/>
        <p:txBody>
          <a:bodyPr>
            <a:normAutofit fontScale="92500" lnSpcReduction="10000"/>
          </a:bodyPr>
          <a:lstStyle/>
          <a:p>
            <a:pPr marL="0" indent="0">
              <a:buNone/>
            </a:pPr>
            <a:r>
              <a:rPr lang="en-US" sz="2600" b="1" dirty="0">
                <a:solidFill>
                  <a:srgbClr val="FF0000"/>
                </a:solidFill>
              </a:rPr>
              <a:t>Marketing Automation and Customer Relationship Management (CRM) Systems</a:t>
            </a:r>
          </a:p>
          <a:p>
            <a:r>
              <a:rPr lang="en-US" dirty="0"/>
              <a:t>CRMs collate a wealth of information on individual customers - relationship maps, product usage, demographic and psychographic data, profitability measures, contact history across organization communication channels, and marketing engagement data like email responses, website visits, and mobile app downloads.  </a:t>
            </a:r>
          </a:p>
          <a:p>
            <a:r>
              <a:rPr lang="en-US" dirty="0"/>
              <a:t>By integrating all the customer data into a single system, CRM systems are able to provide a complete view of the customer, with the goal of improving customer loyalty and increasing profitability.</a:t>
            </a:r>
          </a:p>
        </p:txBody>
      </p:sp>
    </p:spTree>
    <p:extLst>
      <p:ext uri="{BB962C8B-B14F-4D97-AF65-F5344CB8AC3E}">
        <p14:creationId xmlns:p14="http://schemas.microsoft.com/office/powerpoint/2010/main" val="29910061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EFA80D3-2081-482A-9527-FFCC7F03F178}"/>
              </a:ext>
            </a:extLst>
          </p:cNvPr>
          <p:cNvSpPr/>
          <p:nvPr/>
        </p:nvSpPr>
        <p:spPr>
          <a:xfrm>
            <a:off x="355599" y="1250491"/>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9804BFF6-C9FA-434A-8372-DDD0A2BEDA18}"/>
              </a:ext>
            </a:extLst>
          </p:cNvPr>
          <p:cNvSpPr/>
          <p:nvPr/>
        </p:nvSpPr>
        <p:spPr>
          <a:xfrm>
            <a:off x="355598" y="1250491"/>
            <a:ext cx="2155373" cy="4618285"/>
          </a:xfrm>
          <a:custGeom>
            <a:avLst/>
            <a:gdLst>
              <a:gd name="connsiteX0" fmla="*/ 0 w 1616529"/>
              <a:gd name="connsiteY0" fmla="*/ 0 h 4618285"/>
              <a:gd name="connsiteX1" fmla="*/ 1616529 w 1616529"/>
              <a:gd name="connsiteY1" fmla="*/ 0 h 4618285"/>
              <a:gd name="connsiteX2" fmla="*/ 1616529 w 1616529"/>
              <a:gd name="connsiteY2" fmla="*/ 4618285 h 4618285"/>
              <a:gd name="connsiteX3" fmla="*/ 0 w 1616529"/>
              <a:gd name="connsiteY3" fmla="*/ 4618285 h 4618285"/>
              <a:gd name="connsiteX4" fmla="*/ 0 w 1616529"/>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6529" h="4618285">
                <a:moveTo>
                  <a:pt x="0" y="0"/>
                </a:moveTo>
                <a:lnTo>
                  <a:pt x="1616529" y="0"/>
                </a:lnTo>
                <a:lnTo>
                  <a:pt x="1616529"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4770" tIns="64770" rIns="64770" bIns="64770" numCol="1" spcCol="1270" anchor="t" anchorCtr="0">
            <a:noAutofit/>
          </a:bodyPr>
          <a:lstStyle/>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6:</a:t>
            </a:r>
          </a:p>
          <a:p>
            <a:pPr marL="0" marR="0" lvl="0" indent="0" algn="l" defTabSz="75565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E-COMMERCE MARKETING AND ADVERTISING CONCEPTS</a:t>
            </a:r>
          </a:p>
        </p:txBody>
      </p:sp>
      <p:sp>
        <p:nvSpPr>
          <p:cNvPr id="6" name="Freeform: Shape 5">
            <a:extLst>
              <a:ext uri="{FF2B5EF4-FFF2-40B4-BE49-F238E27FC236}">
                <a16:creationId xmlns:a16="http://schemas.microsoft.com/office/drawing/2014/main" id="{5E408219-6169-43F8-877D-2CB9CAF3C2C7}"/>
              </a:ext>
            </a:extLst>
          </p:cNvPr>
          <p:cNvSpPr/>
          <p:nvPr/>
        </p:nvSpPr>
        <p:spPr>
          <a:xfrm>
            <a:off x="2144258" y="1304780"/>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Consumers Online: The Online Audience and Consumer Behavior</a:t>
            </a:r>
          </a:p>
        </p:txBody>
      </p:sp>
      <p:sp>
        <p:nvSpPr>
          <p:cNvPr id="8" name="Freeform: Shape 7">
            <a:extLst>
              <a:ext uri="{FF2B5EF4-FFF2-40B4-BE49-F238E27FC236}">
                <a16:creationId xmlns:a16="http://schemas.microsoft.com/office/drawing/2014/main" id="{F56AAA28-8B4D-4B67-8FD6-080BB6F1C003}"/>
              </a:ext>
            </a:extLst>
          </p:cNvPr>
          <p:cNvSpPr/>
          <p:nvPr/>
        </p:nvSpPr>
        <p:spPr>
          <a:xfrm>
            <a:off x="5791096" y="1304780"/>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Online Consumer Profile</a:t>
            </a:r>
          </a:p>
        </p:txBody>
      </p:sp>
      <p:sp>
        <p:nvSpPr>
          <p:cNvPr id="9" name="Straight Connector 8">
            <a:extLst>
              <a:ext uri="{FF2B5EF4-FFF2-40B4-BE49-F238E27FC236}">
                <a16:creationId xmlns:a16="http://schemas.microsoft.com/office/drawing/2014/main" id="{415670BD-DBAB-4629-A396-FE455217A57B}"/>
              </a:ext>
            </a:extLst>
          </p:cNvPr>
          <p:cNvSpPr/>
          <p:nvPr/>
        </p:nvSpPr>
        <p:spPr>
          <a:xfrm>
            <a:off x="5618966" y="152188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527BC080-4D13-4956-8D92-863F5BA58C40}"/>
              </a:ext>
            </a:extLst>
          </p:cNvPr>
          <p:cNvSpPr/>
          <p:nvPr/>
        </p:nvSpPr>
        <p:spPr>
          <a:xfrm>
            <a:off x="5791096" y="1521886"/>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Consumer Behavior Models</a:t>
            </a:r>
          </a:p>
        </p:txBody>
      </p:sp>
      <p:sp>
        <p:nvSpPr>
          <p:cNvPr id="11" name="Straight Connector 10">
            <a:extLst>
              <a:ext uri="{FF2B5EF4-FFF2-40B4-BE49-F238E27FC236}">
                <a16:creationId xmlns:a16="http://schemas.microsoft.com/office/drawing/2014/main" id="{9A559B1E-E3FD-42B6-A31A-CEE4B453B255}"/>
              </a:ext>
            </a:extLst>
          </p:cNvPr>
          <p:cNvSpPr/>
          <p:nvPr/>
        </p:nvSpPr>
        <p:spPr>
          <a:xfrm>
            <a:off x="5618966" y="1738992"/>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AEE48FBB-AAF6-41C5-A85C-B83C23B3E3B0}"/>
              </a:ext>
            </a:extLst>
          </p:cNvPr>
          <p:cNvSpPr/>
          <p:nvPr/>
        </p:nvSpPr>
        <p:spPr>
          <a:xfrm>
            <a:off x="5791096" y="1738992"/>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Online Purchasing Decision</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64AA142A-76D1-4BD9-8AF9-1A8AF2CCF9C0}"/>
              </a:ext>
            </a:extLst>
          </p:cNvPr>
          <p:cNvSpPr/>
          <p:nvPr/>
        </p:nvSpPr>
        <p:spPr>
          <a:xfrm>
            <a:off x="5618966" y="195609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0D954FD1-51B8-45A5-B02D-58A31569AD8C}"/>
              </a:ext>
            </a:extLst>
          </p:cNvPr>
          <p:cNvSpPr/>
          <p:nvPr/>
        </p:nvSpPr>
        <p:spPr>
          <a:xfrm>
            <a:off x="5791096" y="1956097"/>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Shoppers: Browsers and Buyers</a:t>
            </a:r>
          </a:p>
        </p:txBody>
      </p:sp>
      <p:sp>
        <p:nvSpPr>
          <p:cNvPr id="15" name="Straight Connector 14">
            <a:extLst>
              <a:ext uri="{FF2B5EF4-FFF2-40B4-BE49-F238E27FC236}">
                <a16:creationId xmlns:a16="http://schemas.microsoft.com/office/drawing/2014/main" id="{0E513CD6-4DD7-49C5-B943-65EC23B66038}"/>
              </a:ext>
            </a:extLst>
          </p:cNvPr>
          <p:cNvSpPr/>
          <p:nvPr/>
        </p:nvSpPr>
        <p:spPr>
          <a:xfrm>
            <a:off x="5618966" y="217320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259F805B-9C58-42C6-8945-622658FBEA50}"/>
              </a:ext>
            </a:extLst>
          </p:cNvPr>
          <p:cNvSpPr/>
          <p:nvPr/>
        </p:nvSpPr>
        <p:spPr>
          <a:xfrm>
            <a:off x="5791096" y="2173203"/>
            <a:ext cx="5486400" cy="217105"/>
          </a:xfrm>
          <a:custGeom>
            <a:avLst/>
            <a:gdLst>
              <a:gd name="connsiteX0" fmla="*/ 0 w 2887192"/>
              <a:gd name="connsiteY0" fmla="*/ 0 h 217105"/>
              <a:gd name="connsiteX1" fmla="*/ 2887192 w 2887192"/>
              <a:gd name="connsiteY1" fmla="*/ 0 h 217105"/>
              <a:gd name="connsiteX2" fmla="*/ 2887192 w 2887192"/>
              <a:gd name="connsiteY2" fmla="*/ 217105 h 217105"/>
              <a:gd name="connsiteX3" fmla="*/ 0 w 2887192"/>
              <a:gd name="connsiteY3" fmla="*/ 217105 h 217105"/>
              <a:gd name="connsiteX4" fmla="*/ 0 w 2887192"/>
              <a:gd name="connsiteY4" fmla="*/ 0 h 217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17105">
                <a:moveTo>
                  <a:pt x="0" y="0"/>
                </a:moveTo>
                <a:lnTo>
                  <a:pt x="2887192" y="0"/>
                </a:lnTo>
                <a:lnTo>
                  <a:pt x="2887192" y="217105"/>
                </a:lnTo>
                <a:lnTo>
                  <a:pt x="0" y="2171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Why Some People Don’t Shop Online</a:t>
            </a:r>
          </a:p>
        </p:txBody>
      </p:sp>
      <p:sp>
        <p:nvSpPr>
          <p:cNvPr id="17" name="Straight Connector 16">
            <a:extLst>
              <a:ext uri="{FF2B5EF4-FFF2-40B4-BE49-F238E27FC236}">
                <a16:creationId xmlns:a16="http://schemas.microsoft.com/office/drawing/2014/main" id="{CEBDE153-CE1C-4E99-AABA-A1E8E191E996}"/>
              </a:ext>
            </a:extLst>
          </p:cNvPr>
          <p:cNvSpPr/>
          <p:nvPr/>
        </p:nvSpPr>
        <p:spPr>
          <a:xfrm>
            <a:off x="1972128" y="23905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0B4C9A85-3887-4DE3-BCFD-B44619B54D26}"/>
              </a:ext>
            </a:extLst>
          </p:cNvPr>
          <p:cNvSpPr/>
          <p:nvPr/>
        </p:nvSpPr>
        <p:spPr>
          <a:xfrm>
            <a:off x="2144258" y="2444863"/>
            <a:ext cx="3474707" cy="1731124"/>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Digital Commerce Marketing and Advertising Strategies and Tools</a:t>
            </a:r>
          </a:p>
        </p:txBody>
      </p:sp>
      <p:sp>
        <p:nvSpPr>
          <p:cNvPr id="19" name="Freeform: Shape 18">
            <a:extLst>
              <a:ext uri="{FF2B5EF4-FFF2-40B4-BE49-F238E27FC236}">
                <a16:creationId xmlns:a16="http://schemas.microsoft.com/office/drawing/2014/main" id="{EA18DFC0-A38D-42BD-B5D9-701B4EA939FD}"/>
              </a:ext>
            </a:extLst>
          </p:cNvPr>
          <p:cNvSpPr/>
          <p:nvPr/>
        </p:nvSpPr>
        <p:spPr>
          <a:xfrm>
            <a:off x="5791096" y="2444863"/>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Strategic Issues and Questions</a:t>
            </a:r>
          </a:p>
        </p:txBody>
      </p:sp>
      <p:sp>
        <p:nvSpPr>
          <p:cNvPr id="20" name="Straight Connector 19">
            <a:extLst>
              <a:ext uri="{FF2B5EF4-FFF2-40B4-BE49-F238E27FC236}">
                <a16:creationId xmlns:a16="http://schemas.microsoft.com/office/drawing/2014/main" id="{E17BAC48-2BE8-4FE3-96AF-2863D72610B5}"/>
              </a:ext>
            </a:extLst>
          </p:cNvPr>
          <p:cNvSpPr/>
          <p:nvPr/>
        </p:nvSpPr>
        <p:spPr>
          <a:xfrm>
            <a:off x="5618966" y="270484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9C425350-CB37-4803-8E67-E6C42FD54BE4}"/>
              </a:ext>
            </a:extLst>
          </p:cNvPr>
          <p:cNvSpPr/>
          <p:nvPr/>
        </p:nvSpPr>
        <p:spPr>
          <a:xfrm>
            <a:off x="5791096" y="2791927"/>
            <a:ext cx="2887191"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Traditional Online Marketing and Advertising Tools</a:t>
            </a:r>
          </a:p>
        </p:txBody>
      </p:sp>
      <p:sp>
        <p:nvSpPr>
          <p:cNvPr id="22" name="Freeform: Shape 21">
            <a:extLst>
              <a:ext uri="{FF2B5EF4-FFF2-40B4-BE49-F238E27FC236}">
                <a16:creationId xmlns:a16="http://schemas.microsoft.com/office/drawing/2014/main" id="{23C19D6F-368E-4773-B86B-EFB8EC017F4B}"/>
              </a:ext>
            </a:extLst>
          </p:cNvPr>
          <p:cNvSpPr/>
          <p:nvPr/>
        </p:nvSpPr>
        <p:spPr>
          <a:xfrm>
            <a:off x="8850418" y="2791927"/>
            <a:ext cx="3108960" cy="90394"/>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Search Engine Marketing and Advertising</a:t>
            </a:r>
          </a:p>
        </p:txBody>
      </p:sp>
      <p:sp>
        <p:nvSpPr>
          <p:cNvPr id="23" name="Freeform: Shape 22">
            <a:extLst>
              <a:ext uri="{FF2B5EF4-FFF2-40B4-BE49-F238E27FC236}">
                <a16:creationId xmlns:a16="http://schemas.microsoft.com/office/drawing/2014/main" id="{445CBFED-606F-4B72-9EC6-5F22B64F3887}"/>
              </a:ext>
            </a:extLst>
          </p:cNvPr>
          <p:cNvSpPr/>
          <p:nvPr/>
        </p:nvSpPr>
        <p:spPr>
          <a:xfrm>
            <a:off x="8850418" y="3032905"/>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Ad Marketing</a:t>
            </a:r>
          </a:p>
        </p:txBody>
      </p:sp>
      <p:sp>
        <p:nvSpPr>
          <p:cNvPr id="24" name="Freeform: Shape 23">
            <a:extLst>
              <a:ext uri="{FF2B5EF4-FFF2-40B4-BE49-F238E27FC236}">
                <a16:creationId xmlns:a16="http://schemas.microsoft.com/office/drawing/2014/main" id="{642B57CF-4FC8-4A9B-AFC0-FA6F36958F4D}"/>
              </a:ext>
            </a:extLst>
          </p:cNvPr>
          <p:cNvSpPr/>
          <p:nvPr/>
        </p:nvSpPr>
        <p:spPr>
          <a:xfrm>
            <a:off x="8850418" y="3272072"/>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E-mail Marketing</a:t>
            </a:r>
          </a:p>
        </p:txBody>
      </p:sp>
      <p:sp>
        <p:nvSpPr>
          <p:cNvPr id="25" name="Freeform: Shape 24">
            <a:extLst>
              <a:ext uri="{FF2B5EF4-FFF2-40B4-BE49-F238E27FC236}">
                <a16:creationId xmlns:a16="http://schemas.microsoft.com/office/drawing/2014/main" id="{781BE1CF-58AB-4050-8823-69C0E809A1C2}"/>
              </a:ext>
            </a:extLst>
          </p:cNvPr>
          <p:cNvSpPr/>
          <p:nvPr/>
        </p:nvSpPr>
        <p:spPr>
          <a:xfrm>
            <a:off x="8850418" y="3542080"/>
            <a:ext cx="3108960" cy="274320"/>
          </a:xfrm>
          <a:custGeom>
            <a:avLst/>
            <a:gdLst>
              <a:gd name="connsiteX0" fmla="*/ 0 w 2887192"/>
              <a:gd name="connsiteY0" fmla="*/ 0 h 90394"/>
              <a:gd name="connsiteX1" fmla="*/ 2887192 w 2887192"/>
              <a:gd name="connsiteY1" fmla="*/ 0 h 90394"/>
              <a:gd name="connsiteX2" fmla="*/ 2887192 w 2887192"/>
              <a:gd name="connsiteY2" fmla="*/ 90394 h 90394"/>
              <a:gd name="connsiteX3" fmla="*/ 0 w 2887192"/>
              <a:gd name="connsiteY3" fmla="*/ 90394 h 90394"/>
              <a:gd name="connsiteX4" fmla="*/ 0 w 2887192"/>
              <a:gd name="connsiteY4" fmla="*/ 0 h 90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90394">
                <a:moveTo>
                  <a:pt x="0" y="0"/>
                </a:moveTo>
                <a:lnTo>
                  <a:pt x="2887192" y="0"/>
                </a:lnTo>
                <a:lnTo>
                  <a:pt x="2887192" y="90394"/>
                </a:lnTo>
                <a:lnTo>
                  <a:pt x="0" y="903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Affiliate Marketing</a:t>
            </a:r>
          </a:p>
        </p:txBody>
      </p:sp>
      <p:sp>
        <p:nvSpPr>
          <p:cNvPr id="26" name="Straight Connector 25">
            <a:extLst>
              <a:ext uri="{FF2B5EF4-FFF2-40B4-BE49-F238E27FC236}">
                <a16:creationId xmlns:a16="http://schemas.microsoft.com/office/drawing/2014/main" id="{168ABE53-4682-46A8-8700-25357C03273D}"/>
              </a:ext>
            </a:extLst>
          </p:cNvPr>
          <p:cNvSpPr/>
          <p:nvPr/>
        </p:nvSpPr>
        <p:spPr>
          <a:xfrm>
            <a:off x="5618966" y="37476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23505254-3CC1-4DDA-B2A9-1CF06C370913}"/>
              </a:ext>
            </a:extLst>
          </p:cNvPr>
          <p:cNvSpPr/>
          <p:nvPr/>
        </p:nvSpPr>
        <p:spPr>
          <a:xfrm>
            <a:off x="5791096" y="3762198"/>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Other Online Marketing Strategies</a:t>
            </a:r>
          </a:p>
        </p:txBody>
      </p:sp>
      <p:sp>
        <p:nvSpPr>
          <p:cNvPr id="28" name="Freeform: Shape 27">
            <a:extLst>
              <a:ext uri="{FF2B5EF4-FFF2-40B4-BE49-F238E27FC236}">
                <a16:creationId xmlns:a16="http://schemas.microsoft.com/office/drawing/2014/main" id="{228E096F-E831-47FA-A908-BFF1853CF1FA}"/>
              </a:ext>
            </a:extLst>
          </p:cNvPr>
          <p:cNvSpPr/>
          <p:nvPr/>
        </p:nvSpPr>
        <p:spPr>
          <a:xfrm>
            <a:off x="8850418" y="3781241"/>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Customer Retention Strategies</a:t>
            </a:r>
          </a:p>
        </p:txBody>
      </p:sp>
      <p:sp>
        <p:nvSpPr>
          <p:cNvPr id="29" name="Freeform: Shape 28">
            <a:extLst>
              <a:ext uri="{FF2B5EF4-FFF2-40B4-BE49-F238E27FC236}">
                <a16:creationId xmlns:a16="http://schemas.microsoft.com/office/drawing/2014/main" id="{1F40C425-EAE8-4B1E-B556-849497BC81C8}"/>
              </a:ext>
            </a:extLst>
          </p:cNvPr>
          <p:cNvSpPr/>
          <p:nvPr/>
        </p:nvSpPr>
        <p:spPr>
          <a:xfrm>
            <a:off x="8850418" y="3995199"/>
            <a:ext cx="3108960" cy="180788"/>
          </a:xfrm>
          <a:custGeom>
            <a:avLst/>
            <a:gdLst>
              <a:gd name="connsiteX0" fmla="*/ 0 w 2887192"/>
              <a:gd name="connsiteY0" fmla="*/ 0 h 180788"/>
              <a:gd name="connsiteX1" fmla="*/ 2887192 w 2887192"/>
              <a:gd name="connsiteY1" fmla="*/ 0 h 180788"/>
              <a:gd name="connsiteX2" fmla="*/ 2887192 w 2887192"/>
              <a:gd name="connsiteY2" fmla="*/ 180788 h 180788"/>
              <a:gd name="connsiteX3" fmla="*/ 0 w 2887192"/>
              <a:gd name="connsiteY3" fmla="*/ 180788 h 180788"/>
              <a:gd name="connsiteX4" fmla="*/ 0 w 2887192"/>
              <a:gd name="connsiteY4" fmla="*/ 0 h 180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180788">
                <a:moveTo>
                  <a:pt x="0" y="0"/>
                </a:moveTo>
                <a:lnTo>
                  <a:pt x="2887192" y="0"/>
                </a:lnTo>
                <a:lnTo>
                  <a:pt x="2887192" y="180788"/>
                </a:lnTo>
                <a:lnTo>
                  <a:pt x="0" y="1807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Pricing Strategies</a:t>
            </a:r>
          </a:p>
        </p:txBody>
      </p:sp>
      <p:sp>
        <p:nvSpPr>
          <p:cNvPr id="30" name="Straight Connector 29">
            <a:extLst>
              <a:ext uri="{FF2B5EF4-FFF2-40B4-BE49-F238E27FC236}">
                <a16:creationId xmlns:a16="http://schemas.microsoft.com/office/drawing/2014/main" id="{04B5E95F-0106-41AE-A9FF-37F51685518A}"/>
              </a:ext>
            </a:extLst>
          </p:cNvPr>
          <p:cNvSpPr/>
          <p:nvPr/>
        </p:nvSpPr>
        <p:spPr>
          <a:xfrm>
            <a:off x="1972128" y="4190149"/>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043BF55-AB48-4539-9B9C-C00052A75B60}"/>
              </a:ext>
            </a:extLst>
          </p:cNvPr>
          <p:cNvSpPr/>
          <p:nvPr/>
        </p:nvSpPr>
        <p:spPr>
          <a:xfrm>
            <a:off x="2144258" y="4244439"/>
            <a:ext cx="3474707" cy="1085793"/>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Online Marketing Technologies</a:t>
            </a:r>
          </a:p>
        </p:txBody>
      </p:sp>
      <p:sp>
        <p:nvSpPr>
          <p:cNvPr id="32" name="Freeform: Shape 31">
            <a:extLst>
              <a:ext uri="{FF2B5EF4-FFF2-40B4-BE49-F238E27FC236}">
                <a16:creationId xmlns:a16="http://schemas.microsoft.com/office/drawing/2014/main" id="{A2DBF8D6-7F85-44AE-9CE2-5DC061C9AD92}"/>
              </a:ext>
            </a:extLst>
          </p:cNvPr>
          <p:cNvSpPr/>
          <p:nvPr/>
        </p:nvSpPr>
        <p:spPr>
          <a:xfrm>
            <a:off x="5791096" y="4244439"/>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Transaction Logs</a:t>
            </a:r>
          </a:p>
        </p:txBody>
      </p:sp>
      <p:sp>
        <p:nvSpPr>
          <p:cNvPr id="33" name="Straight Connector 32">
            <a:extLst>
              <a:ext uri="{FF2B5EF4-FFF2-40B4-BE49-F238E27FC236}">
                <a16:creationId xmlns:a16="http://schemas.microsoft.com/office/drawing/2014/main" id="{C988EEDC-597A-4270-BEE3-90EA21EBC3F1}"/>
              </a:ext>
            </a:extLst>
          </p:cNvPr>
          <p:cNvSpPr/>
          <p:nvPr/>
        </p:nvSpPr>
        <p:spPr>
          <a:xfrm>
            <a:off x="5618966" y="451588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F752AD07-B84C-4BD5-9ABA-58F78D013667}"/>
              </a:ext>
            </a:extLst>
          </p:cNvPr>
          <p:cNvSpPr/>
          <p:nvPr/>
        </p:nvSpPr>
        <p:spPr>
          <a:xfrm>
            <a:off x="5791096" y="4515887"/>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Supplementing the Logs: Cookies and Other Tracking Files</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5" name="Straight Connector 34">
            <a:extLst>
              <a:ext uri="{FF2B5EF4-FFF2-40B4-BE49-F238E27FC236}">
                <a16:creationId xmlns:a16="http://schemas.microsoft.com/office/drawing/2014/main" id="{C7B380FD-D5C0-4AE8-B46B-26B110046331}"/>
              </a:ext>
            </a:extLst>
          </p:cNvPr>
          <p:cNvSpPr/>
          <p:nvPr/>
        </p:nvSpPr>
        <p:spPr>
          <a:xfrm>
            <a:off x="5618966" y="4787336"/>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8EE0D4E6-C139-4BE1-B55C-3C891B687CB1}"/>
              </a:ext>
            </a:extLst>
          </p:cNvPr>
          <p:cNvSpPr/>
          <p:nvPr/>
        </p:nvSpPr>
        <p:spPr>
          <a:xfrm>
            <a:off x="5791096" y="4787336"/>
            <a:ext cx="548640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Databases, Data Warehouses, Data Mining, and Big Data</a:t>
            </a:r>
          </a:p>
        </p:txBody>
      </p:sp>
      <p:sp>
        <p:nvSpPr>
          <p:cNvPr id="37" name="Straight Connector 36">
            <a:extLst>
              <a:ext uri="{FF2B5EF4-FFF2-40B4-BE49-F238E27FC236}">
                <a16:creationId xmlns:a16="http://schemas.microsoft.com/office/drawing/2014/main" id="{D0D42A68-0D72-4297-B9EA-49D3A94E3748}"/>
              </a:ext>
            </a:extLst>
          </p:cNvPr>
          <p:cNvSpPr/>
          <p:nvPr/>
        </p:nvSpPr>
        <p:spPr>
          <a:xfrm>
            <a:off x="5618966" y="505878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8" name="Freeform: Shape 37">
            <a:extLst>
              <a:ext uri="{FF2B5EF4-FFF2-40B4-BE49-F238E27FC236}">
                <a16:creationId xmlns:a16="http://schemas.microsoft.com/office/drawing/2014/main" id="{ADE63341-2832-4A03-9760-F3E70815DE81}"/>
              </a:ext>
            </a:extLst>
          </p:cNvPr>
          <p:cNvSpPr/>
          <p:nvPr/>
        </p:nvSpPr>
        <p:spPr>
          <a:xfrm>
            <a:off x="5791096" y="5058784"/>
            <a:ext cx="6126480" cy="271448"/>
          </a:xfrm>
          <a:custGeom>
            <a:avLst/>
            <a:gdLst>
              <a:gd name="connsiteX0" fmla="*/ 0 w 2887192"/>
              <a:gd name="connsiteY0" fmla="*/ 0 h 271448"/>
              <a:gd name="connsiteX1" fmla="*/ 2887192 w 2887192"/>
              <a:gd name="connsiteY1" fmla="*/ 0 h 271448"/>
              <a:gd name="connsiteX2" fmla="*/ 2887192 w 2887192"/>
              <a:gd name="connsiteY2" fmla="*/ 271448 h 271448"/>
              <a:gd name="connsiteX3" fmla="*/ 0 w 2887192"/>
              <a:gd name="connsiteY3" fmla="*/ 271448 h 271448"/>
              <a:gd name="connsiteX4" fmla="*/ 0 w 2887192"/>
              <a:gd name="connsiteY4" fmla="*/ 0 h 2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271448">
                <a:moveTo>
                  <a:pt x="0" y="0"/>
                </a:moveTo>
                <a:lnTo>
                  <a:pt x="2887192" y="0"/>
                </a:lnTo>
                <a:lnTo>
                  <a:pt x="2887192" y="271448"/>
                </a:lnTo>
                <a:lnTo>
                  <a:pt x="0" y="27144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Automation and Customer Relationship Management (CRM)</a:t>
            </a:r>
          </a:p>
        </p:txBody>
      </p:sp>
      <p:sp>
        <p:nvSpPr>
          <p:cNvPr id="39" name="Straight Connector 38">
            <a:extLst>
              <a:ext uri="{FF2B5EF4-FFF2-40B4-BE49-F238E27FC236}">
                <a16:creationId xmlns:a16="http://schemas.microsoft.com/office/drawing/2014/main" id="{437AF6E8-0F1E-4A2C-8E2E-2D2FFC1F73BB}"/>
              </a:ext>
            </a:extLst>
          </p:cNvPr>
          <p:cNvSpPr/>
          <p:nvPr/>
        </p:nvSpPr>
        <p:spPr>
          <a:xfrm>
            <a:off x="1972128" y="533023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CB74A821-79E1-466D-933D-9153D3FAD386}"/>
              </a:ext>
            </a:extLst>
          </p:cNvPr>
          <p:cNvSpPr/>
          <p:nvPr/>
        </p:nvSpPr>
        <p:spPr>
          <a:xfrm>
            <a:off x="2144258" y="5384523"/>
            <a:ext cx="3474707" cy="918730"/>
          </a:xfrm>
          <a:custGeom>
            <a:avLst/>
            <a:gdLst>
              <a:gd name="connsiteX0" fmla="*/ 0 w 3474707"/>
              <a:gd name="connsiteY0" fmla="*/ 0 h 1085793"/>
              <a:gd name="connsiteX1" fmla="*/ 3474707 w 3474707"/>
              <a:gd name="connsiteY1" fmla="*/ 0 h 1085793"/>
              <a:gd name="connsiteX2" fmla="*/ 3474707 w 3474707"/>
              <a:gd name="connsiteY2" fmla="*/ 1085793 h 1085793"/>
              <a:gd name="connsiteX3" fmla="*/ 0 w 3474707"/>
              <a:gd name="connsiteY3" fmla="*/ 1085793 h 1085793"/>
              <a:gd name="connsiteX4" fmla="*/ 0 w 3474707"/>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4707" h="1085793">
                <a:moveTo>
                  <a:pt x="0" y="0"/>
                </a:moveTo>
                <a:lnTo>
                  <a:pt x="3474707" y="0"/>
                </a:lnTo>
                <a:lnTo>
                  <a:pt x="3474707"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srgbClr val="5B9BD5"/>
                </a:solidFill>
                <a:effectLst/>
                <a:uLnTx/>
                <a:uFillTx/>
                <a:latin typeface="Times New Roman"/>
                <a:ea typeface="+mn-ea"/>
                <a:cs typeface="Times New Roman"/>
              </a:rPr>
              <a:t>Understanding the Costs and Benefits of Online Marketing Communications</a:t>
            </a:r>
          </a:p>
        </p:txBody>
      </p:sp>
      <p:sp>
        <p:nvSpPr>
          <p:cNvPr id="41" name="Freeform: Shape 40">
            <a:extLst>
              <a:ext uri="{FF2B5EF4-FFF2-40B4-BE49-F238E27FC236}">
                <a16:creationId xmlns:a16="http://schemas.microsoft.com/office/drawing/2014/main" id="{0FB33DC2-FB3F-461C-A441-DDA7A50A1A1C}"/>
              </a:ext>
            </a:extLst>
          </p:cNvPr>
          <p:cNvSpPr/>
          <p:nvPr/>
        </p:nvSpPr>
        <p:spPr>
          <a:xfrm>
            <a:off x="5791096" y="5384522"/>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Online Marketing Metrics: Lexicon</a:t>
            </a:r>
          </a:p>
        </p:txBody>
      </p:sp>
      <p:sp>
        <p:nvSpPr>
          <p:cNvPr id="42" name="Straight Connector 41">
            <a:extLst>
              <a:ext uri="{FF2B5EF4-FFF2-40B4-BE49-F238E27FC236}">
                <a16:creationId xmlns:a16="http://schemas.microsoft.com/office/drawing/2014/main" id="{B767BA69-F196-447C-94B5-A857300B0EE5}"/>
              </a:ext>
            </a:extLst>
          </p:cNvPr>
          <p:cNvSpPr/>
          <p:nvPr/>
        </p:nvSpPr>
        <p:spPr>
          <a:xfrm>
            <a:off x="5618966" y="5746100"/>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3" name="Freeform: Shape 42">
            <a:extLst>
              <a:ext uri="{FF2B5EF4-FFF2-40B4-BE49-F238E27FC236}">
                <a16:creationId xmlns:a16="http://schemas.microsoft.com/office/drawing/2014/main" id="{10B42B5C-A456-438C-A15C-20401C72ED00}"/>
              </a:ext>
            </a:extLst>
          </p:cNvPr>
          <p:cNvSpPr/>
          <p:nvPr/>
        </p:nvSpPr>
        <p:spPr>
          <a:xfrm>
            <a:off x="5791096" y="5746100"/>
            <a:ext cx="548640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Costs of Online Advertising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4" name="Straight Connector 43">
            <a:extLst>
              <a:ext uri="{FF2B5EF4-FFF2-40B4-BE49-F238E27FC236}">
                <a16:creationId xmlns:a16="http://schemas.microsoft.com/office/drawing/2014/main" id="{B48D3789-3734-4DB9-8111-A095C550CEA7}"/>
              </a:ext>
            </a:extLst>
          </p:cNvPr>
          <p:cNvSpPr/>
          <p:nvPr/>
        </p:nvSpPr>
        <p:spPr>
          <a:xfrm>
            <a:off x="5618966" y="610767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5" name="Freeform: Shape 44">
            <a:extLst>
              <a:ext uri="{FF2B5EF4-FFF2-40B4-BE49-F238E27FC236}">
                <a16:creationId xmlns:a16="http://schemas.microsoft.com/office/drawing/2014/main" id="{F1E62653-E746-4B83-9D4A-559DB7A43A6B}"/>
              </a:ext>
            </a:extLst>
          </p:cNvPr>
          <p:cNvSpPr/>
          <p:nvPr/>
        </p:nvSpPr>
        <p:spPr>
          <a:xfrm>
            <a:off x="5791096" y="6107677"/>
            <a:ext cx="6126480" cy="361577"/>
          </a:xfrm>
          <a:custGeom>
            <a:avLst/>
            <a:gdLst>
              <a:gd name="connsiteX0" fmla="*/ 0 w 2887192"/>
              <a:gd name="connsiteY0" fmla="*/ 0 h 361577"/>
              <a:gd name="connsiteX1" fmla="*/ 2887192 w 2887192"/>
              <a:gd name="connsiteY1" fmla="*/ 0 h 361577"/>
              <a:gd name="connsiteX2" fmla="*/ 2887192 w 2887192"/>
              <a:gd name="connsiteY2" fmla="*/ 361577 h 361577"/>
              <a:gd name="connsiteX3" fmla="*/ 0 w 2887192"/>
              <a:gd name="connsiteY3" fmla="*/ 361577 h 361577"/>
              <a:gd name="connsiteX4" fmla="*/ 0 w 2887192"/>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192" h="361577">
                <a:moveTo>
                  <a:pt x="0" y="0"/>
                </a:moveTo>
                <a:lnTo>
                  <a:pt x="2887192" y="0"/>
                </a:lnTo>
                <a:lnTo>
                  <a:pt x="2887192"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marL="0" marR="0" lvl="0" indent="0" algn="l" defTabSz="2667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Marketing Analytics: Software for Measuring Online Marketing Results</a:t>
            </a:r>
          </a:p>
        </p:txBody>
      </p:sp>
      <p:sp>
        <p:nvSpPr>
          <p:cNvPr id="46" name="Straight Connector 45">
            <a:extLst>
              <a:ext uri="{FF2B5EF4-FFF2-40B4-BE49-F238E27FC236}">
                <a16:creationId xmlns:a16="http://schemas.microsoft.com/office/drawing/2014/main" id="{B158F2A6-92D3-4526-A54B-446FBF7F7965}"/>
              </a:ext>
            </a:extLst>
          </p:cNvPr>
          <p:cNvSpPr/>
          <p:nvPr/>
        </p:nvSpPr>
        <p:spPr>
          <a:xfrm>
            <a:off x="1972128" y="647031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59236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0"/>
                                        </p:tgtEl>
                                        <p:attrNameLst>
                                          <p:attrName>fillcolor</p:attrName>
                                        </p:attrNameLst>
                                      </p:cBhvr>
                                      <p:to>
                                        <a:srgbClr val="FFFF00"/>
                                      </p:to>
                                    </p:animClr>
                                    <p:set>
                                      <p:cBhvr>
                                        <p:cTn id="7" dur="2000" fill="hold"/>
                                        <p:tgtEl>
                                          <p:spTgt spid="40"/>
                                        </p:tgtEl>
                                        <p:attrNameLst>
                                          <p:attrName>fill.type</p:attrName>
                                        </p:attrNameLst>
                                      </p:cBhvr>
                                      <p:to>
                                        <p:strVal val="solid"/>
                                      </p:to>
                                    </p:set>
                                    <p:set>
                                      <p:cBhvr>
                                        <p:cTn id="8" dur="2000" fill="hold"/>
                                        <p:tgtEl>
                                          <p:spTgt spid="4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FFFC-D43C-4B76-9D56-656587611F97}"/>
              </a:ext>
            </a:extLst>
          </p:cNvPr>
          <p:cNvSpPr>
            <a:spLocks noGrp="1"/>
          </p:cNvSpPr>
          <p:nvPr>
            <p:ph type="title"/>
          </p:nvPr>
        </p:nvSpPr>
        <p:spPr/>
        <p:txBody>
          <a:bodyPr>
            <a:normAutofit fontScale="90000"/>
          </a:bodyPr>
          <a:lstStyle/>
          <a:p>
            <a:r>
              <a:rPr lang="en-US" dirty="0"/>
              <a:t>Understanding the Costs and Benefits of Online Marketing Communications</a:t>
            </a:r>
            <a:endParaRPr lang="ar-SY" dirty="0"/>
          </a:p>
        </p:txBody>
      </p:sp>
      <p:sp>
        <p:nvSpPr>
          <p:cNvPr id="3" name="Content Placeholder 2">
            <a:extLst>
              <a:ext uri="{FF2B5EF4-FFF2-40B4-BE49-F238E27FC236}">
                <a16:creationId xmlns:a16="http://schemas.microsoft.com/office/drawing/2014/main" id="{788008DF-8AFB-4BD8-8077-B205FABA5AC4}"/>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Online Marketing Metrics: Lexicon</a:t>
            </a:r>
          </a:p>
          <a:p>
            <a:r>
              <a:rPr lang="en-US" dirty="0"/>
              <a:t>Online marketing requires knowledge in key metrics to properly evaluate the impact and results of campaigns. </a:t>
            </a:r>
          </a:p>
          <a:p>
            <a:r>
              <a:rPr lang="en-US" dirty="0"/>
              <a:t>Initial metrics such as impressions, click-through rate, view-through rate, hits, page views, viewability rate, unique visitors, loyalty, reach, recency, and stickiness focus on a website attracting visitors</a:t>
            </a:r>
          </a:p>
          <a:p>
            <a:r>
              <a:rPr lang="en-US" dirty="0"/>
              <a:t>Some terms such as impressions and hits can be misleading due to technicalities in data counting, making raw hits and views not a very accurate measure of activity and engagement.</a:t>
            </a:r>
            <a:endParaRPr lang="ar-SY" dirty="0"/>
          </a:p>
        </p:txBody>
      </p:sp>
    </p:spTree>
    <p:extLst>
      <p:ext uri="{BB962C8B-B14F-4D97-AF65-F5344CB8AC3E}">
        <p14:creationId xmlns:p14="http://schemas.microsoft.com/office/powerpoint/2010/main" val="17043216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B6E0F-92E7-436F-81A4-A1716C7E27EC}"/>
              </a:ext>
            </a:extLst>
          </p:cNvPr>
          <p:cNvSpPr>
            <a:spLocks noGrp="1"/>
          </p:cNvSpPr>
          <p:nvPr>
            <p:ph type="title"/>
          </p:nvPr>
        </p:nvSpPr>
        <p:spPr/>
        <p:txBody>
          <a:bodyPr/>
          <a:lstStyle/>
          <a:p>
            <a:endParaRPr lang="ar-SY"/>
          </a:p>
        </p:txBody>
      </p:sp>
      <p:graphicFrame>
        <p:nvGraphicFramePr>
          <p:cNvPr id="4" name="Table 4">
            <a:extLst>
              <a:ext uri="{FF2B5EF4-FFF2-40B4-BE49-F238E27FC236}">
                <a16:creationId xmlns:a16="http://schemas.microsoft.com/office/drawing/2014/main" id="{E1993C12-7368-4A61-B587-CB620DD138C7}"/>
              </a:ext>
            </a:extLst>
          </p:cNvPr>
          <p:cNvGraphicFramePr>
            <a:graphicFrameLocks noGrp="1"/>
          </p:cNvGraphicFramePr>
          <p:nvPr>
            <p:ph idx="1"/>
            <p:extLst>
              <p:ext uri="{D42A27DB-BD31-4B8C-83A1-F6EECF244321}">
                <p14:modId xmlns:p14="http://schemas.microsoft.com/office/powerpoint/2010/main" val="1314322540"/>
              </p:ext>
            </p:extLst>
          </p:nvPr>
        </p:nvGraphicFramePr>
        <p:xfrm>
          <a:off x="0" y="0"/>
          <a:ext cx="12192000" cy="7132320"/>
        </p:xfrm>
        <a:graphic>
          <a:graphicData uri="http://schemas.openxmlformats.org/drawingml/2006/table">
            <a:tbl>
              <a:tblPr rtl="1" firstRow="1" bandRow="1">
                <a:tableStyleId>{5C22544A-7EE6-4342-B048-85BDC9FD1C3A}</a:tableStyleId>
              </a:tblPr>
              <a:tblGrid>
                <a:gridCol w="9427347">
                  <a:extLst>
                    <a:ext uri="{9D8B030D-6E8A-4147-A177-3AD203B41FA5}">
                      <a16:colId xmlns:a16="http://schemas.microsoft.com/office/drawing/2014/main" val="2632419230"/>
                    </a:ext>
                  </a:extLst>
                </a:gridCol>
                <a:gridCol w="2764653">
                  <a:extLst>
                    <a:ext uri="{9D8B030D-6E8A-4147-A177-3AD203B41FA5}">
                      <a16:colId xmlns:a16="http://schemas.microsoft.com/office/drawing/2014/main" val="954810747"/>
                    </a:ext>
                  </a:extLst>
                </a:gridCol>
              </a:tblGrid>
              <a:tr h="279400">
                <a:tc>
                  <a:txBody>
                    <a:bodyPr/>
                    <a:lstStyle/>
                    <a:p>
                      <a:pPr rtl="1"/>
                      <a:r>
                        <a:rPr lang="en-US" dirty="0"/>
                        <a:t>Description</a:t>
                      </a:r>
                      <a:endParaRPr lang="ar-SY" dirty="0"/>
                    </a:p>
                  </a:txBody>
                  <a:tcPr/>
                </a:tc>
                <a:tc>
                  <a:txBody>
                    <a:bodyPr/>
                    <a:lstStyle/>
                    <a:p>
                      <a:pPr rtl="1"/>
                      <a:r>
                        <a:rPr lang="pt-BR" sz="1800" b="1" i="0" u="none" strike="noStrike" kern="1200" baseline="0" dirty="0">
                          <a:solidFill>
                            <a:schemeClr val="lt1"/>
                          </a:solidFill>
                          <a:latin typeface="+mn-lt"/>
                          <a:ea typeface="+mn-ea"/>
                          <a:cs typeface="+mn-cs"/>
                        </a:rPr>
                        <a:t>Display ad metrics</a:t>
                      </a:r>
                      <a:endParaRPr lang="ar-SY" b="1" dirty="0"/>
                    </a:p>
                  </a:txBody>
                  <a:tcPr/>
                </a:tc>
                <a:extLst>
                  <a:ext uri="{0D108BD9-81ED-4DB2-BD59-A6C34878D82A}">
                    <a16:rowId xmlns:a16="http://schemas.microsoft.com/office/drawing/2014/main" val="1206591571"/>
                  </a:ext>
                </a:extLst>
              </a:tr>
              <a:tr h="279400">
                <a:tc>
                  <a:txBody>
                    <a:bodyPr/>
                    <a:lstStyle/>
                    <a:p>
                      <a:pPr rtl="1"/>
                      <a:r>
                        <a:rPr lang="en-US" sz="1800" b="0" i="0" u="none" strike="noStrike" kern="1200" baseline="0" dirty="0">
                          <a:solidFill>
                            <a:schemeClr val="dk1"/>
                          </a:solidFill>
                          <a:latin typeface="+mn-lt"/>
                          <a:ea typeface="+mn-ea"/>
                          <a:cs typeface="+mn-cs"/>
                        </a:rPr>
                        <a:t>Number of times an ad is served</a:t>
                      </a:r>
                      <a:endParaRPr lang="ar-SY" dirty="0"/>
                    </a:p>
                  </a:txBody>
                  <a:tcPr/>
                </a:tc>
                <a:tc>
                  <a:txBody>
                    <a:bodyPr/>
                    <a:lstStyle/>
                    <a:p>
                      <a:pPr rtl="1"/>
                      <a:r>
                        <a:rPr lang="en-US" sz="1800" b="0" i="0" u="none" strike="noStrike" kern="1200" baseline="0" dirty="0">
                          <a:solidFill>
                            <a:schemeClr val="dk1"/>
                          </a:solidFill>
                          <a:latin typeface="+mn-lt"/>
                          <a:ea typeface="+mn-ea"/>
                          <a:cs typeface="+mn-cs"/>
                        </a:rPr>
                        <a:t>Impressions </a:t>
                      </a:r>
                      <a:endParaRPr lang="ar-SY" dirty="0"/>
                    </a:p>
                  </a:txBody>
                  <a:tcPr/>
                </a:tc>
                <a:extLst>
                  <a:ext uri="{0D108BD9-81ED-4DB2-BD59-A6C34878D82A}">
                    <a16:rowId xmlns:a16="http://schemas.microsoft.com/office/drawing/2014/main" val="2930826496"/>
                  </a:ext>
                </a:extLst>
              </a:tr>
              <a:tr h="279400">
                <a:tc>
                  <a:txBody>
                    <a:bodyPr/>
                    <a:lstStyle/>
                    <a:p>
                      <a:pPr rtl="1"/>
                      <a:r>
                        <a:rPr lang="en-US" sz="1800" b="0" i="0" u="none" strike="noStrike" kern="1200" baseline="0" dirty="0">
                          <a:solidFill>
                            <a:schemeClr val="dk1"/>
                          </a:solidFill>
                          <a:latin typeface="+mn-lt"/>
                          <a:ea typeface="+mn-ea"/>
                          <a:cs typeface="+mn-cs"/>
                        </a:rPr>
                        <a:t>Percentage of times an ad is clicked</a:t>
                      </a:r>
                      <a:endParaRPr lang="ar-SY" dirty="0"/>
                    </a:p>
                  </a:txBody>
                  <a:tcPr/>
                </a:tc>
                <a:tc>
                  <a:txBody>
                    <a:bodyPr/>
                    <a:lstStyle/>
                    <a:p>
                      <a:pPr rtl="1"/>
                      <a:r>
                        <a:rPr lang="en-US" sz="1800" b="0" i="0" u="none" strike="noStrike" kern="1200" baseline="0" dirty="0">
                          <a:solidFill>
                            <a:schemeClr val="dk1"/>
                          </a:solidFill>
                          <a:latin typeface="+mn-lt"/>
                          <a:ea typeface="+mn-ea"/>
                          <a:cs typeface="+mn-cs"/>
                        </a:rPr>
                        <a:t>Click-through rate (CTR) </a:t>
                      </a:r>
                      <a:endParaRPr lang="ar-SY" dirty="0"/>
                    </a:p>
                  </a:txBody>
                  <a:tcPr/>
                </a:tc>
                <a:extLst>
                  <a:ext uri="{0D108BD9-81ED-4DB2-BD59-A6C34878D82A}">
                    <a16:rowId xmlns:a16="http://schemas.microsoft.com/office/drawing/2014/main" val="1063949018"/>
                  </a:ext>
                </a:extLst>
              </a:tr>
              <a:tr h="279400">
                <a:tc>
                  <a:txBody>
                    <a:bodyPr/>
                    <a:lstStyle/>
                    <a:p>
                      <a:pPr rtl="1"/>
                      <a:r>
                        <a:rPr lang="en-US" sz="1800" b="0" i="0" u="none" strike="noStrike" kern="1200" baseline="0" dirty="0">
                          <a:solidFill>
                            <a:schemeClr val="dk1"/>
                          </a:solidFill>
                          <a:latin typeface="+mn-lt"/>
                          <a:ea typeface="+mn-ea"/>
                          <a:cs typeface="+mn-cs"/>
                        </a:rPr>
                        <a:t>Percentage of times an ad is not clicked immediately but the website is visited within 30 days</a:t>
                      </a:r>
                      <a:endParaRPr lang="ar-SY" dirty="0"/>
                    </a:p>
                  </a:txBody>
                  <a:tcPr/>
                </a:tc>
                <a:tc>
                  <a:txBody>
                    <a:bodyPr/>
                    <a:lstStyle/>
                    <a:p>
                      <a:pPr rtl="1"/>
                      <a:r>
                        <a:rPr lang="en-US" sz="1800" b="0" i="0" u="none" strike="noStrike" kern="1200" baseline="0" dirty="0">
                          <a:solidFill>
                            <a:schemeClr val="dk1"/>
                          </a:solidFill>
                          <a:latin typeface="+mn-lt"/>
                          <a:ea typeface="+mn-ea"/>
                          <a:cs typeface="+mn-cs"/>
                        </a:rPr>
                        <a:t>View-through rate (VTR) </a:t>
                      </a:r>
                      <a:endParaRPr lang="ar-SY" dirty="0"/>
                    </a:p>
                  </a:txBody>
                  <a:tcPr/>
                </a:tc>
                <a:extLst>
                  <a:ext uri="{0D108BD9-81ED-4DB2-BD59-A6C34878D82A}">
                    <a16:rowId xmlns:a16="http://schemas.microsoft.com/office/drawing/2014/main" val="1806740885"/>
                  </a:ext>
                </a:extLst>
              </a:tr>
              <a:tr h="279400">
                <a:tc>
                  <a:txBody>
                    <a:bodyPr/>
                    <a:lstStyle/>
                    <a:p>
                      <a:pPr rtl="1"/>
                      <a:r>
                        <a:rPr lang="en-US" sz="1800" b="0" i="0" u="none" strike="noStrike" kern="1200" baseline="0" dirty="0">
                          <a:solidFill>
                            <a:schemeClr val="dk1"/>
                          </a:solidFill>
                          <a:latin typeface="+mn-lt"/>
                          <a:ea typeface="+mn-ea"/>
                          <a:cs typeface="+mn-cs"/>
                        </a:rPr>
                        <a:t>Number of HTTP requests</a:t>
                      </a:r>
                      <a:endParaRPr lang="ar-SY" dirty="0"/>
                    </a:p>
                  </a:txBody>
                  <a:tcPr/>
                </a:tc>
                <a:tc>
                  <a:txBody>
                    <a:bodyPr/>
                    <a:lstStyle/>
                    <a:p>
                      <a:pPr rtl="1"/>
                      <a:r>
                        <a:rPr lang="en-US" sz="1800" b="0" i="0" u="none" strike="noStrike" kern="1200" baseline="0" dirty="0">
                          <a:solidFill>
                            <a:schemeClr val="dk1"/>
                          </a:solidFill>
                          <a:latin typeface="+mn-lt"/>
                          <a:ea typeface="+mn-ea"/>
                          <a:cs typeface="+mn-cs"/>
                        </a:rPr>
                        <a:t>Hits </a:t>
                      </a:r>
                      <a:endParaRPr lang="ar-SY" dirty="0"/>
                    </a:p>
                  </a:txBody>
                  <a:tcPr/>
                </a:tc>
                <a:extLst>
                  <a:ext uri="{0D108BD9-81ED-4DB2-BD59-A6C34878D82A}">
                    <a16:rowId xmlns:a16="http://schemas.microsoft.com/office/drawing/2014/main" val="3899864684"/>
                  </a:ext>
                </a:extLst>
              </a:tr>
              <a:tr h="279400">
                <a:tc>
                  <a:txBody>
                    <a:bodyPr/>
                    <a:lstStyle/>
                    <a:p>
                      <a:pPr rtl="1"/>
                      <a:r>
                        <a:rPr lang="en-US" sz="1800" b="0" i="0" u="none" strike="noStrike" kern="1200" baseline="0" dirty="0">
                          <a:solidFill>
                            <a:schemeClr val="dk1"/>
                          </a:solidFill>
                          <a:latin typeface="+mn-lt"/>
                          <a:ea typeface="+mn-ea"/>
                          <a:cs typeface="+mn-cs"/>
                        </a:rPr>
                        <a:t>Number of pages viewed</a:t>
                      </a:r>
                      <a:endParaRPr lang="ar-SY" dirty="0"/>
                    </a:p>
                  </a:txBody>
                  <a:tcPr/>
                </a:tc>
                <a:tc>
                  <a:txBody>
                    <a:bodyPr/>
                    <a:lstStyle/>
                    <a:p>
                      <a:pPr rtl="1"/>
                      <a:r>
                        <a:rPr lang="en-US" sz="1800" b="0" i="0" u="none" strike="noStrike" kern="1200" baseline="0" dirty="0">
                          <a:solidFill>
                            <a:schemeClr val="dk1"/>
                          </a:solidFill>
                          <a:latin typeface="+mn-lt"/>
                          <a:ea typeface="+mn-ea"/>
                          <a:cs typeface="+mn-cs"/>
                        </a:rPr>
                        <a:t>Page views </a:t>
                      </a:r>
                      <a:endParaRPr lang="ar-SY" dirty="0"/>
                    </a:p>
                  </a:txBody>
                  <a:tcPr/>
                </a:tc>
                <a:extLst>
                  <a:ext uri="{0D108BD9-81ED-4DB2-BD59-A6C34878D82A}">
                    <a16:rowId xmlns:a16="http://schemas.microsoft.com/office/drawing/2014/main" val="3742003641"/>
                  </a:ext>
                </a:extLst>
              </a:tr>
              <a:tr h="279400">
                <a:tc>
                  <a:txBody>
                    <a:bodyPr/>
                    <a:lstStyle/>
                    <a:p>
                      <a:pPr rtl="1"/>
                      <a:r>
                        <a:rPr lang="en-US" sz="1800" b="0" i="0" u="none" strike="noStrike" kern="1200" baseline="0" dirty="0">
                          <a:solidFill>
                            <a:schemeClr val="dk1"/>
                          </a:solidFill>
                          <a:latin typeface="+mn-lt"/>
                          <a:ea typeface="+mn-ea"/>
                          <a:cs typeface="+mn-cs"/>
                        </a:rPr>
                        <a:t>Percentage of ads that are actually seen online</a:t>
                      </a:r>
                      <a:endParaRPr lang="ar-SY" dirty="0"/>
                    </a:p>
                  </a:txBody>
                  <a:tcPr/>
                </a:tc>
                <a:tc>
                  <a:txBody>
                    <a:bodyPr/>
                    <a:lstStyle/>
                    <a:p>
                      <a:pPr rtl="1"/>
                      <a:r>
                        <a:rPr lang="en-US" sz="1800" b="0" i="0" u="none" strike="noStrike" kern="1200" baseline="0" dirty="0">
                          <a:solidFill>
                            <a:schemeClr val="dk1"/>
                          </a:solidFill>
                          <a:latin typeface="+mn-lt"/>
                          <a:ea typeface="+mn-ea"/>
                          <a:cs typeface="+mn-cs"/>
                        </a:rPr>
                        <a:t>Viewability rate </a:t>
                      </a:r>
                      <a:endParaRPr lang="ar-SY" dirty="0"/>
                    </a:p>
                  </a:txBody>
                  <a:tcPr/>
                </a:tc>
                <a:extLst>
                  <a:ext uri="{0D108BD9-81ED-4DB2-BD59-A6C34878D82A}">
                    <a16:rowId xmlns:a16="http://schemas.microsoft.com/office/drawing/2014/main" val="465126819"/>
                  </a:ext>
                </a:extLst>
              </a:tr>
              <a:tr h="279400">
                <a:tc>
                  <a:txBody>
                    <a:bodyPr/>
                    <a:lstStyle/>
                    <a:p>
                      <a:pPr rtl="1"/>
                      <a:r>
                        <a:rPr lang="en-US" sz="1800" b="0" i="0" u="none" strike="noStrike" kern="1200" baseline="0" dirty="0">
                          <a:solidFill>
                            <a:schemeClr val="dk1"/>
                          </a:solidFill>
                          <a:latin typeface="+mn-lt"/>
                          <a:ea typeface="+mn-ea"/>
                          <a:cs typeface="+mn-cs"/>
                        </a:rPr>
                        <a:t>Number of unique visitors in a period</a:t>
                      </a:r>
                      <a:endParaRPr lang="ar-SY" dirty="0"/>
                    </a:p>
                  </a:txBody>
                  <a:tcPr/>
                </a:tc>
                <a:tc>
                  <a:txBody>
                    <a:bodyPr/>
                    <a:lstStyle/>
                    <a:p>
                      <a:pPr rtl="1"/>
                      <a:r>
                        <a:rPr lang="en-US" sz="1800" b="0" i="0" u="none" strike="noStrike" kern="1200" baseline="0" dirty="0">
                          <a:solidFill>
                            <a:schemeClr val="dk1"/>
                          </a:solidFill>
                          <a:latin typeface="+mn-lt"/>
                          <a:ea typeface="+mn-ea"/>
                          <a:cs typeface="+mn-cs"/>
                        </a:rPr>
                        <a:t>Unique visitors </a:t>
                      </a:r>
                      <a:endParaRPr lang="ar-SY" dirty="0"/>
                    </a:p>
                  </a:txBody>
                  <a:tcPr/>
                </a:tc>
                <a:extLst>
                  <a:ext uri="{0D108BD9-81ED-4DB2-BD59-A6C34878D82A}">
                    <a16:rowId xmlns:a16="http://schemas.microsoft.com/office/drawing/2014/main" val="810319193"/>
                  </a:ext>
                </a:extLst>
              </a:tr>
              <a:tr h="279400">
                <a:tc>
                  <a:txBody>
                    <a:bodyPr/>
                    <a:lstStyle/>
                    <a:p>
                      <a:pPr rtl="1"/>
                      <a:r>
                        <a:rPr lang="en-US" sz="1800" b="0" i="0" u="none" strike="noStrike" kern="1200" baseline="0" dirty="0">
                          <a:solidFill>
                            <a:schemeClr val="dk1"/>
                          </a:solidFill>
                          <a:latin typeface="+mn-lt"/>
                          <a:ea typeface="+mn-ea"/>
                          <a:cs typeface="+mn-cs"/>
                        </a:rPr>
                        <a:t>Measured variously as the number of page views, the frequency of single-user visits to the website,</a:t>
                      </a:r>
                      <a:endParaRPr lang="ar-SY" dirty="0"/>
                    </a:p>
                  </a:txBody>
                  <a:tcPr/>
                </a:tc>
                <a:tc>
                  <a:txBody>
                    <a:bodyPr/>
                    <a:lstStyle/>
                    <a:p>
                      <a:pPr rtl="1"/>
                      <a:r>
                        <a:rPr lang="en-US" sz="1800" b="0" i="0" u="none" strike="noStrike" kern="1200" baseline="0" dirty="0">
                          <a:solidFill>
                            <a:schemeClr val="dk1"/>
                          </a:solidFill>
                          <a:latin typeface="+mn-lt"/>
                          <a:ea typeface="+mn-ea"/>
                          <a:cs typeface="+mn-cs"/>
                        </a:rPr>
                        <a:t>Loyalty</a:t>
                      </a:r>
                      <a:endParaRPr lang="ar-SY" dirty="0"/>
                    </a:p>
                  </a:txBody>
                  <a:tcPr/>
                </a:tc>
                <a:extLst>
                  <a:ext uri="{0D108BD9-81ED-4DB2-BD59-A6C34878D82A}">
                    <a16:rowId xmlns:a16="http://schemas.microsoft.com/office/drawing/2014/main" val="4023813904"/>
                  </a:ext>
                </a:extLst>
              </a:tr>
              <a:tr h="279400">
                <a:tc>
                  <a:txBody>
                    <a:bodyPr/>
                    <a:lstStyle/>
                    <a:p>
                      <a:pPr rtl="1"/>
                      <a:r>
                        <a:rPr lang="en-US" sz="1800" b="0" i="0" u="none" strike="noStrike" kern="1200" baseline="0" dirty="0">
                          <a:solidFill>
                            <a:schemeClr val="dk1"/>
                          </a:solidFill>
                          <a:latin typeface="+mn-lt"/>
                          <a:ea typeface="+mn-ea"/>
                          <a:cs typeface="+mn-cs"/>
                        </a:rPr>
                        <a:t>Percentage of website visitors who are potential buyers; or the percentage of total market buyers</a:t>
                      </a:r>
                      <a:endParaRPr lang="ar-SY" dirty="0"/>
                    </a:p>
                  </a:txBody>
                  <a:tcPr/>
                </a:tc>
                <a:tc>
                  <a:txBody>
                    <a:bodyPr/>
                    <a:lstStyle/>
                    <a:p>
                      <a:pPr rtl="1"/>
                      <a:r>
                        <a:rPr lang="en-US" sz="1800" b="0" i="0" u="none" strike="noStrike" kern="1200" baseline="0" dirty="0">
                          <a:solidFill>
                            <a:schemeClr val="dk1"/>
                          </a:solidFill>
                          <a:latin typeface="+mn-lt"/>
                          <a:ea typeface="+mn-ea"/>
                          <a:cs typeface="+mn-cs"/>
                        </a:rPr>
                        <a:t>Reach </a:t>
                      </a:r>
                      <a:endParaRPr lang="ar-SY" dirty="0"/>
                    </a:p>
                  </a:txBody>
                  <a:tcPr/>
                </a:tc>
                <a:extLst>
                  <a:ext uri="{0D108BD9-81ED-4DB2-BD59-A6C34878D82A}">
                    <a16:rowId xmlns:a16="http://schemas.microsoft.com/office/drawing/2014/main" val="3759574827"/>
                  </a:ext>
                </a:extLst>
              </a:tr>
              <a:tr h="279400">
                <a:tc>
                  <a:txBody>
                    <a:bodyPr/>
                    <a:lstStyle/>
                    <a:p>
                      <a:pPr rtl="1"/>
                      <a:r>
                        <a:rPr lang="en-US" sz="1800" b="0" i="0" u="none" strike="noStrike" kern="1200" baseline="0" dirty="0">
                          <a:solidFill>
                            <a:schemeClr val="dk1"/>
                          </a:solidFill>
                          <a:latin typeface="+mn-lt"/>
                          <a:ea typeface="+mn-ea"/>
                          <a:cs typeface="+mn-cs"/>
                        </a:rPr>
                        <a:t>Time elapsed since the last action taken by a buyer, such as a website visit or a purchase</a:t>
                      </a:r>
                      <a:endParaRPr lang="ar-SY" dirty="0"/>
                    </a:p>
                  </a:txBody>
                  <a:tcPr/>
                </a:tc>
                <a:tc>
                  <a:txBody>
                    <a:bodyPr/>
                    <a:lstStyle/>
                    <a:p>
                      <a:pPr rtl="1"/>
                      <a:r>
                        <a:rPr lang="en-US" sz="1800" b="0" i="0" u="none" strike="noStrike" kern="1200" baseline="0" dirty="0">
                          <a:solidFill>
                            <a:schemeClr val="dk1"/>
                          </a:solidFill>
                          <a:latin typeface="+mn-lt"/>
                          <a:ea typeface="+mn-ea"/>
                          <a:cs typeface="+mn-cs"/>
                        </a:rPr>
                        <a:t>Recency </a:t>
                      </a:r>
                      <a:endParaRPr lang="ar-SY" dirty="0"/>
                    </a:p>
                  </a:txBody>
                  <a:tcPr/>
                </a:tc>
                <a:extLst>
                  <a:ext uri="{0D108BD9-81ED-4DB2-BD59-A6C34878D82A}">
                    <a16:rowId xmlns:a16="http://schemas.microsoft.com/office/drawing/2014/main" val="291413602"/>
                  </a:ext>
                </a:extLst>
              </a:tr>
              <a:tr h="279400">
                <a:tc>
                  <a:txBody>
                    <a:bodyPr/>
                    <a:lstStyle/>
                    <a:p>
                      <a:pPr rtl="1"/>
                      <a:r>
                        <a:rPr lang="en-US" sz="1800" b="0" i="0" u="none" strike="noStrike" kern="1200" baseline="0" dirty="0">
                          <a:solidFill>
                            <a:schemeClr val="dk1"/>
                          </a:solidFill>
                          <a:latin typeface="+mn-lt"/>
                          <a:ea typeface="+mn-ea"/>
                          <a:cs typeface="+mn-cs"/>
                        </a:rPr>
                        <a:t>Average length of stay at a website</a:t>
                      </a:r>
                      <a:endParaRPr lang="ar-SY" dirty="0"/>
                    </a:p>
                  </a:txBody>
                  <a:tcPr/>
                </a:tc>
                <a:tc>
                  <a:txBody>
                    <a:bodyPr/>
                    <a:lstStyle/>
                    <a:p>
                      <a:pPr rtl="1"/>
                      <a:r>
                        <a:rPr lang="en-US" sz="1800" b="0" i="0" u="none" strike="noStrike" kern="1200" baseline="0" dirty="0">
                          <a:solidFill>
                            <a:schemeClr val="dk1"/>
                          </a:solidFill>
                          <a:latin typeface="+mn-lt"/>
                          <a:ea typeface="+mn-ea"/>
                          <a:cs typeface="+mn-cs"/>
                        </a:rPr>
                        <a:t>Stickiness (duration) </a:t>
                      </a:r>
                      <a:endParaRPr lang="ar-SY" dirty="0"/>
                    </a:p>
                  </a:txBody>
                  <a:tcPr/>
                </a:tc>
                <a:extLst>
                  <a:ext uri="{0D108BD9-81ED-4DB2-BD59-A6C34878D82A}">
                    <a16:rowId xmlns:a16="http://schemas.microsoft.com/office/drawing/2014/main" val="3025337505"/>
                  </a:ext>
                </a:extLst>
              </a:tr>
              <a:tr h="488950">
                <a:tc>
                  <a:txBody>
                    <a:bodyPr/>
                    <a:lstStyle/>
                    <a:p>
                      <a:pPr rtl="1"/>
                      <a:r>
                        <a:rPr lang="en-US" sz="1800" b="0" i="0" u="none" strike="noStrike" kern="1200" baseline="0" dirty="0">
                          <a:solidFill>
                            <a:schemeClr val="dk1"/>
                          </a:solidFill>
                          <a:latin typeface="+mn-lt"/>
                          <a:ea typeface="+mn-ea"/>
                          <a:cs typeface="+mn-cs"/>
                        </a:rPr>
                        <a:t>Percentage of visitors who indicate an interest in the website’s products by registering or visiting product pages</a:t>
                      </a:r>
                      <a:endParaRPr lang="ar-SY" dirty="0"/>
                    </a:p>
                  </a:txBody>
                  <a:tcPr/>
                </a:tc>
                <a:tc>
                  <a:txBody>
                    <a:bodyPr/>
                    <a:lstStyle/>
                    <a:p>
                      <a:pPr rtl="1"/>
                      <a:r>
                        <a:rPr lang="en-US" sz="1800" b="0" i="0" u="none" strike="noStrike" kern="1200" baseline="0" dirty="0">
                          <a:solidFill>
                            <a:schemeClr val="dk1"/>
                          </a:solidFill>
                          <a:latin typeface="+mn-lt"/>
                          <a:ea typeface="+mn-ea"/>
                          <a:cs typeface="+mn-cs"/>
                        </a:rPr>
                        <a:t>Acquisition rate </a:t>
                      </a:r>
                      <a:endParaRPr lang="ar-SY" dirty="0"/>
                    </a:p>
                  </a:txBody>
                  <a:tcPr/>
                </a:tc>
                <a:extLst>
                  <a:ext uri="{0D108BD9-81ED-4DB2-BD59-A6C34878D82A}">
                    <a16:rowId xmlns:a16="http://schemas.microsoft.com/office/drawing/2014/main" val="19205853"/>
                  </a:ext>
                </a:extLst>
              </a:tr>
              <a:tr h="279400">
                <a:tc>
                  <a:txBody>
                    <a:bodyPr/>
                    <a:lstStyle/>
                    <a:p>
                      <a:pPr rtl="1"/>
                      <a:r>
                        <a:rPr lang="en-US" sz="1800" b="0" i="0" u="none" strike="noStrike" kern="1200" baseline="0" dirty="0">
                          <a:solidFill>
                            <a:schemeClr val="dk1"/>
                          </a:solidFill>
                          <a:latin typeface="+mn-lt"/>
                          <a:ea typeface="+mn-ea"/>
                          <a:cs typeface="+mn-cs"/>
                        </a:rPr>
                        <a:t> Percentage of visitors who become customers</a:t>
                      </a:r>
                      <a:endParaRPr lang="ar-SY" dirty="0"/>
                    </a:p>
                  </a:txBody>
                  <a:tcPr/>
                </a:tc>
                <a:tc>
                  <a:txBody>
                    <a:bodyPr/>
                    <a:lstStyle/>
                    <a:p>
                      <a:pPr rtl="1"/>
                      <a:r>
                        <a:rPr lang="en-US" sz="1800" b="0" i="0" u="none" strike="noStrike" kern="1200" baseline="0" dirty="0">
                          <a:solidFill>
                            <a:schemeClr val="dk1"/>
                          </a:solidFill>
                          <a:latin typeface="+mn-lt"/>
                          <a:ea typeface="+mn-ea"/>
                          <a:cs typeface="+mn-cs"/>
                        </a:rPr>
                        <a:t>Conversion  rate</a:t>
                      </a:r>
                      <a:endParaRPr lang="ar-SY" dirty="0"/>
                    </a:p>
                  </a:txBody>
                  <a:tcPr/>
                </a:tc>
                <a:extLst>
                  <a:ext uri="{0D108BD9-81ED-4DB2-BD59-A6C34878D82A}">
                    <a16:rowId xmlns:a16="http://schemas.microsoft.com/office/drawing/2014/main" val="472453246"/>
                  </a:ext>
                </a:extLst>
              </a:tr>
              <a:tr h="279400">
                <a:tc>
                  <a:txBody>
                    <a:bodyPr/>
                    <a:lstStyle/>
                    <a:p>
                      <a:pPr rtl="1"/>
                      <a:r>
                        <a:rPr lang="en-US" sz="1800" b="0" i="0" u="none" strike="noStrike" kern="1200" baseline="0" dirty="0">
                          <a:solidFill>
                            <a:schemeClr val="dk1"/>
                          </a:solidFill>
                          <a:latin typeface="+mn-lt"/>
                          <a:ea typeface="+mn-ea"/>
                          <a:cs typeface="+mn-cs"/>
                        </a:rPr>
                        <a:t>Ratio of items purchased to product views</a:t>
                      </a:r>
                      <a:endParaRPr lang="ar-SY" dirty="0"/>
                    </a:p>
                  </a:txBody>
                  <a:tcPr/>
                </a:tc>
                <a:tc>
                  <a:txBody>
                    <a:bodyPr/>
                    <a:lstStyle/>
                    <a:p>
                      <a:pPr rtl="1"/>
                      <a:r>
                        <a:rPr lang="en-US" sz="1800" b="0" i="0" u="none" strike="noStrike" kern="1200" baseline="0" dirty="0">
                          <a:solidFill>
                            <a:schemeClr val="dk1"/>
                          </a:solidFill>
                          <a:latin typeface="+mn-lt"/>
                          <a:ea typeface="+mn-ea"/>
                          <a:cs typeface="+mn-cs"/>
                        </a:rPr>
                        <a:t>Browse-to-buy ratio </a:t>
                      </a:r>
                      <a:endParaRPr lang="ar-SY" dirty="0"/>
                    </a:p>
                  </a:txBody>
                  <a:tcPr/>
                </a:tc>
                <a:extLst>
                  <a:ext uri="{0D108BD9-81ED-4DB2-BD59-A6C34878D82A}">
                    <a16:rowId xmlns:a16="http://schemas.microsoft.com/office/drawing/2014/main" val="3087971481"/>
                  </a:ext>
                </a:extLst>
              </a:tr>
              <a:tr h="488950">
                <a:tc>
                  <a:txBody>
                    <a:bodyPr/>
                    <a:lstStyle/>
                    <a:p>
                      <a:pPr rtl="1"/>
                      <a:r>
                        <a:rPr lang="en-US" sz="1800" b="0" i="0" u="none" strike="noStrike" kern="1200" baseline="0" dirty="0">
                          <a:solidFill>
                            <a:schemeClr val="dk1"/>
                          </a:solidFill>
                          <a:latin typeface="+mn-lt"/>
                          <a:ea typeface="+mn-ea"/>
                          <a:cs typeface="+mn-cs"/>
                        </a:rPr>
                        <a:t>Percentage of shoppers who begin a shopping cart purchase but then leave the website without completing a purchase </a:t>
                      </a:r>
                      <a:endParaRPr lang="ar-SY" dirty="0"/>
                    </a:p>
                  </a:txBody>
                  <a:tcPr/>
                </a:tc>
                <a:tc>
                  <a:txBody>
                    <a:bodyPr/>
                    <a:lstStyle/>
                    <a:p>
                      <a:pPr rtl="1"/>
                      <a:r>
                        <a:rPr lang="en-US" sz="1800" b="0" i="0" u="none" strike="noStrike" kern="1200" baseline="0" dirty="0">
                          <a:solidFill>
                            <a:schemeClr val="dk1"/>
                          </a:solidFill>
                          <a:latin typeface="+mn-lt"/>
                          <a:ea typeface="+mn-ea"/>
                          <a:cs typeface="+mn-cs"/>
                        </a:rPr>
                        <a:t>Abandonment rate </a:t>
                      </a:r>
                      <a:endParaRPr lang="ar-SY" dirty="0"/>
                    </a:p>
                  </a:txBody>
                  <a:tcPr/>
                </a:tc>
                <a:extLst>
                  <a:ext uri="{0D108BD9-81ED-4DB2-BD59-A6C34878D82A}">
                    <a16:rowId xmlns:a16="http://schemas.microsoft.com/office/drawing/2014/main" val="2144704104"/>
                  </a:ext>
                </a:extLst>
              </a:tr>
              <a:tr h="279400">
                <a:tc>
                  <a:txBody>
                    <a:bodyPr/>
                    <a:lstStyle/>
                    <a:p>
                      <a:pPr rtl="1"/>
                      <a:r>
                        <a:rPr lang="en-US" sz="1800" b="0" i="0" u="none" strike="noStrike" kern="1200" baseline="0" dirty="0">
                          <a:solidFill>
                            <a:schemeClr val="dk1"/>
                          </a:solidFill>
                          <a:latin typeface="+mn-lt"/>
                          <a:ea typeface="+mn-ea"/>
                          <a:cs typeface="+mn-cs"/>
                        </a:rPr>
                        <a:t>Percentage of existing customers who continue to buy on a regular basis (similar to loyalty)</a:t>
                      </a:r>
                      <a:endParaRPr lang="ar-SY" dirty="0"/>
                    </a:p>
                  </a:txBody>
                  <a:tcPr/>
                </a:tc>
                <a:tc>
                  <a:txBody>
                    <a:bodyPr/>
                    <a:lstStyle/>
                    <a:p>
                      <a:pPr rtl="1"/>
                      <a:r>
                        <a:rPr lang="en-US" sz="1800" b="0" i="0" u="none" strike="noStrike" kern="1200" baseline="0" dirty="0">
                          <a:solidFill>
                            <a:schemeClr val="dk1"/>
                          </a:solidFill>
                          <a:latin typeface="+mn-lt"/>
                          <a:ea typeface="+mn-ea"/>
                          <a:cs typeface="+mn-cs"/>
                        </a:rPr>
                        <a:t>Retention rate </a:t>
                      </a:r>
                      <a:endParaRPr lang="ar-SY" dirty="0"/>
                    </a:p>
                  </a:txBody>
                  <a:tcPr/>
                </a:tc>
                <a:extLst>
                  <a:ext uri="{0D108BD9-81ED-4DB2-BD59-A6C34878D82A}">
                    <a16:rowId xmlns:a16="http://schemas.microsoft.com/office/drawing/2014/main" val="2504768310"/>
                  </a:ext>
                </a:extLst>
              </a:tr>
              <a:tr h="279400">
                <a:tc>
                  <a:txBody>
                    <a:bodyPr/>
                    <a:lstStyle/>
                    <a:p>
                      <a:pPr rtl="1"/>
                      <a:r>
                        <a:rPr lang="en-US" sz="1800" b="0" i="0" u="none" strike="noStrike" kern="1200" baseline="0" dirty="0">
                          <a:solidFill>
                            <a:schemeClr val="dk1"/>
                          </a:solidFill>
                          <a:latin typeface="+mn-lt"/>
                          <a:ea typeface="+mn-ea"/>
                          <a:cs typeface="+mn-cs"/>
                        </a:rPr>
                        <a:t>Percentage of customers who do not return during the next year after an initial purchase</a:t>
                      </a:r>
                      <a:endParaRPr lang="ar-SY" dirty="0"/>
                    </a:p>
                  </a:txBody>
                  <a:tcPr/>
                </a:tc>
                <a:tc>
                  <a:txBody>
                    <a:bodyPr/>
                    <a:lstStyle/>
                    <a:p>
                      <a:pPr rtl="1"/>
                      <a:r>
                        <a:rPr lang="en-US" sz="1800" b="0" i="0" u="none" strike="noStrike" kern="1200" baseline="0" dirty="0">
                          <a:solidFill>
                            <a:schemeClr val="dk1"/>
                          </a:solidFill>
                          <a:latin typeface="+mn-lt"/>
                          <a:ea typeface="+mn-ea"/>
                          <a:cs typeface="+mn-cs"/>
                        </a:rPr>
                        <a:t>Attrition rate </a:t>
                      </a:r>
                      <a:endParaRPr lang="ar-SY" dirty="0"/>
                    </a:p>
                  </a:txBody>
                  <a:tcPr/>
                </a:tc>
                <a:extLst>
                  <a:ext uri="{0D108BD9-81ED-4DB2-BD59-A6C34878D82A}">
                    <a16:rowId xmlns:a16="http://schemas.microsoft.com/office/drawing/2014/main" val="2873149275"/>
                  </a:ext>
                </a:extLst>
              </a:tr>
            </a:tbl>
          </a:graphicData>
        </a:graphic>
      </p:graphicFrame>
    </p:spTree>
    <p:extLst>
      <p:ext uri="{BB962C8B-B14F-4D97-AF65-F5344CB8AC3E}">
        <p14:creationId xmlns:p14="http://schemas.microsoft.com/office/powerpoint/2010/main" val="8394616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FFFC-D43C-4B76-9D56-656587611F97}"/>
              </a:ext>
            </a:extLst>
          </p:cNvPr>
          <p:cNvSpPr>
            <a:spLocks noGrp="1"/>
          </p:cNvSpPr>
          <p:nvPr>
            <p:ph type="title"/>
          </p:nvPr>
        </p:nvSpPr>
        <p:spPr/>
        <p:txBody>
          <a:bodyPr>
            <a:normAutofit fontScale="90000"/>
          </a:bodyPr>
          <a:lstStyle/>
          <a:p>
            <a:r>
              <a:rPr lang="en-US" dirty="0"/>
              <a:t>Understanding the Costs and Benefits of Online Marketing Communications</a:t>
            </a:r>
            <a:endParaRPr lang="ar-SY" dirty="0"/>
          </a:p>
        </p:txBody>
      </p:sp>
      <p:sp>
        <p:nvSpPr>
          <p:cNvPr id="3" name="Content Placeholder 2">
            <a:extLst>
              <a:ext uri="{FF2B5EF4-FFF2-40B4-BE49-F238E27FC236}">
                <a16:creationId xmlns:a16="http://schemas.microsoft.com/office/drawing/2014/main" id="{788008DF-8AFB-4BD8-8077-B205FABA5AC4}"/>
              </a:ext>
            </a:extLst>
          </p:cNvPr>
          <p:cNvSpPr>
            <a:spLocks noGrp="1"/>
          </p:cNvSpPr>
          <p:nvPr>
            <p:ph idx="1"/>
          </p:nvPr>
        </p:nvSpPr>
        <p:spPr/>
        <p:txBody>
          <a:bodyPr>
            <a:normAutofit/>
          </a:bodyPr>
          <a:lstStyle/>
          <a:p>
            <a:pPr marL="0" indent="0">
              <a:buNone/>
            </a:pPr>
            <a:r>
              <a:rPr lang="en-US" b="1" dirty="0">
                <a:solidFill>
                  <a:srgbClr val="FF0000"/>
                </a:solidFill>
              </a:rPr>
              <a:t>Online Marketing Metrics: Lexicon</a:t>
            </a:r>
          </a:p>
          <a:p>
            <a:r>
              <a:rPr lang="en-US" dirty="0"/>
              <a:t>It's important to remember that the user's path from ad impression and website visit to final purchase and repeat business is a long and complex one.</a:t>
            </a:r>
          </a:p>
          <a:p>
            <a:r>
              <a:rPr lang="en-US" dirty="0"/>
              <a:t>It involves building trust, presenting good value, providing a secure transaction environment, and encouraging repeat business or referrals. </a:t>
            </a:r>
          </a:p>
          <a:p>
            <a:r>
              <a:rPr lang="en-US" dirty="0"/>
              <a:t>Monitoring and understanding these metrics are essential to any online marketer.</a:t>
            </a:r>
          </a:p>
        </p:txBody>
      </p:sp>
    </p:spTree>
    <p:extLst>
      <p:ext uri="{BB962C8B-B14F-4D97-AF65-F5344CB8AC3E}">
        <p14:creationId xmlns:p14="http://schemas.microsoft.com/office/powerpoint/2010/main" val="7487526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24E52-7FF9-4E6A-9516-2A03A69024D3}"/>
              </a:ext>
            </a:extLst>
          </p:cNvPr>
          <p:cNvSpPr>
            <a:spLocks noGrp="1"/>
          </p:cNvSpPr>
          <p:nvPr>
            <p:ph type="title"/>
          </p:nvPr>
        </p:nvSpPr>
        <p:spPr>
          <a:xfrm>
            <a:off x="470647" y="152400"/>
            <a:ext cx="9224681" cy="972723"/>
          </a:xfrm>
        </p:spPr>
        <p:txBody>
          <a:bodyPr>
            <a:normAutofit fontScale="90000"/>
          </a:bodyPr>
          <a:lstStyle/>
          <a:p>
            <a:r>
              <a:rPr lang="en-US" dirty="0"/>
              <a:t>Understanding the Costs and Benefits of Online Marketing Communications</a:t>
            </a:r>
            <a:endParaRPr lang="ar-SY" dirty="0"/>
          </a:p>
        </p:txBody>
      </p:sp>
      <p:sp>
        <p:nvSpPr>
          <p:cNvPr id="3" name="Content Placeholder 2">
            <a:extLst>
              <a:ext uri="{FF2B5EF4-FFF2-40B4-BE49-F238E27FC236}">
                <a16:creationId xmlns:a16="http://schemas.microsoft.com/office/drawing/2014/main" id="{D7F832B5-131A-4452-B348-FF03DE683996}"/>
              </a:ext>
            </a:extLst>
          </p:cNvPr>
          <p:cNvSpPr>
            <a:spLocks noGrp="1"/>
          </p:cNvSpPr>
          <p:nvPr>
            <p:ph idx="1"/>
          </p:nvPr>
        </p:nvSpPr>
        <p:spPr/>
        <p:txBody>
          <a:bodyPr>
            <a:normAutofit/>
          </a:bodyPr>
          <a:lstStyle/>
          <a:p>
            <a:pPr marL="0" indent="0">
              <a:buNone/>
            </a:pPr>
            <a:r>
              <a:rPr lang="en-US" sz="2600" b="1" dirty="0">
                <a:solidFill>
                  <a:srgbClr val="FF0000"/>
                </a:solidFill>
              </a:rPr>
              <a:t>The Costs of Online Advertising</a:t>
            </a:r>
          </a:p>
          <a:p>
            <a:r>
              <a:rPr lang="en-US" sz="2600" dirty="0"/>
              <a:t>The costs of online advertising are based on various models such as cost per thousand impressions (CPM), cost per click (CPC), and cost per action (CPA).</a:t>
            </a:r>
          </a:p>
          <a:p>
            <a:r>
              <a:rPr lang="en-US" sz="2400" dirty="0"/>
              <a:t>Measuring the effectiveness of online marketing requires identifying additional revenue gained versus campaign costs, with any positive number indicating a successful campaign.</a:t>
            </a:r>
            <a:endParaRPr lang="ar-SY" sz="2400" dirty="0"/>
          </a:p>
        </p:txBody>
      </p:sp>
    </p:spTree>
    <p:extLst>
      <p:ext uri="{BB962C8B-B14F-4D97-AF65-F5344CB8AC3E}">
        <p14:creationId xmlns:p14="http://schemas.microsoft.com/office/powerpoint/2010/main" val="18825375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3F0C-BD3E-4B3B-ACD5-B24C44AB1D80}"/>
              </a:ext>
            </a:extLst>
          </p:cNvPr>
          <p:cNvSpPr>
            <a:spLocks noGrp="1"/>
          </p:cNvSpPr>
          <p:nvPr>
            <p:ph type="title"/>
          </p:nvPr>
        </p:nvSpPr>
        <p:spPr/>
        <p:txBody>
          <a:bodyPr>
            <a:normAutofit fontScale="90000"/>
          </a:bodyPr>
          <a:lstStyle/>
          <a:p>
            <a:r>
              <a:rPr lang="en-US" dirty="0"/>
              <a:t>Understanding the Costs and Benefits of Online Marketing Communications</a:t>
            </a:r>
            <a:endParaRPr lang="ar-SY" dirty="0"/>
          </a:p>
        </p:txBody>
      </p:sp>
      <p:sp>
        <p:nvSpPr>
          <p:cNvPr id="3" name="Content Placeholder 2">
            <a:extLst>
              <a:ext uri="{FF2B5EF4-FFF2-40B4-BE49-F238E27FC236}">
                <a16:creationId xmlns:a16="http://schemas.microsoft.com/office/drawing/2014/main" id="{926A24CB-F6FD-4BB6-8D4F-E85FB4B95CCC}"/>
              </a:ext>
            </a:extLst>
          </p:cNvPr>
          <p:cNvSpPr>
            <a:spLocks noGrp="1"/>
          </p:cNvSpPr>
          <p:nvPr>
            <p:ph idx="1"/>
          </p:nvPr>
        </p:nvSpPr>
        <p:spPr/>
        <p:txBody>
          <a:bodyPr>
            <a:normAutofit/>
          </a:bodyPr>
          <a:lstStyle/>
          <a:p>
            <a:endParaRPr lang="ar-SY" dirty="0"/>
          </a:p>
        </p:txBody>
      </p:sp>
      <p:pic>
        <p:nvPicPr>
          <p:cNvPr id="4" name="Online Ads 101_ Cost models for online media">
            <a:hlinkClick r:id="" action="ppaction://media"/>
            <a:extLst>
              <a:ext uri="{FF2B5EF4-FFF2-40B4-BE49-F238E27FC236}">
                <a16:creationId xmlns:a16="http://schemas.microsoft.com/office/drawing/2014/main" id="{3544A185-2315-40C0-B69C-99DB4756A3D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09738" y="1422400"/>
            <a:ext cx="8770937" cy="4933950"/>
          </a:xfrm>
          <a:prstGeom prst="rect">
            <a:avLst/>
          </a:prstGeom>
        </p:spPr>
      </p:pic>
    </p:spTree>
    <p:extLst>
      <p:ext uri="{BB962C8B-B14F-4D97-AF65-F5344CB8AC3E}">
        <p14:creationId xmlns:p14="http://schemas.microsoft.com/office/powerpoint/2010/main" val="44502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9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E92EF-670A-47FE-A99B-B18ED834480F}"/>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28FB1222-7AFA-44E2-BBD8-1EE6D2914E9C}"/>
              </a:ext>
            </a:extLst>
          </p:cNvPr>
          <p:cNvSpPr>
            <a:spLocks noGrp="1"/>
          </p:cNvSpPr>
          <p:nvPr>
            <p:ph idx="1"/>
          </p:nvPr>
        </p:nvSpPr>
        <p:spPr/>
        <p:txBody>
          <a:bodyPr>
            <a:normAutofit fontScale="77500" lnSpcReduction="20000"/>
          </a:bodyPr>
          <a:lstStyle/>
          <a:p>
            <a:pPr marL="0" indent="0">
              <a:buNone/>
            </a:pPr>
            <a:r>
              <a:rPr lang="en-US" dirty="0"/>
              <a:t>■ Understand the key features of the online audience, the basic concepts of consumer behavior and purchasing, and how consumers behave online.</a:t>
            </a:r>
          </a:p>
          <a:p>
            <a:r>
              <a:rPr lang="en-US" dirty="0"/>
              <a:t>Key features of the online audience include the number of users online, the intensity and scope of use, demographics and aspects, and community effects.</a:t>
            </a:r>
          </a:p>
          <a:p>
            <a:r>
              <a:rPr lang="en-US" dirty="0"/>
              <a:t>Models of consumer behavior attempt to predict or explain what consumers purchase and where, when, how much, and why they buy. Factors that impact buying behavior include cultural, social, and psychological factors.</a:t>
            </a:r>
          </a:p>
          <a:p>
            <a:r>
              <a:rPr lang="en-US" dirty="0"/>
              <a:t>There are five stages in the consumer decision process: awareness of need, search for more information, evaluation of alternatives, the actual purchase decision, and post-purchase contact with the firm.</a:t>
            </a:r>
          </a:p>
        </p:txBody>
      </p:sp>
    </p:spTree>
    <p:extLst>
      <p:ext uri="{BB962C8B-B14F-4D97-AF65-F5344CB8AC3E}">
        <p14:creationId xmlns:p14="http://schemas.microsoft.com/office/powerpoint/2010/main" val="1754486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BDE00-C7A3-449D-9ECA-32E8529A9620}"/>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82691E4-BB40-4CDA-8179-D69259E97257}"/>
              </a:ext>
            </a:extLst>
          </p:cNvPr>
          <p:cNvSpPr>
            <a:spLocks noGrp="1"/>
          </p:cNvSpPr>
          <p:nvPr>
            <p:ph idx="1"/>
          </p:nvPr>
        </p:nvSpPr>
        <p:spPr/>
        <p:txBody>
          <a:bodyPr>
            <a:normAutofit fontScale="92500"/>
          </a:bodyPr>
          <a:lstStyle/>
          <a:p>
            <a:pPr marL="0" indent="0">
              <a:buNone/>
            </a:pPr>
            <a:r>
              <a:rPr lang="en-US" dirty="0"/>
              <a:t>■ Identify and describe the basic digital commerce marketing and advertising strategies and tools.</a:t>
            </a:r>
          </a:p>
          <a:p>
            <a:r>
              <a:rPr lang="en-US" b="1" i="1" dirty="0"/>
              <a:t>Search engine marketing and advertising </a:t>
            </a:r>
            <a:r>
              <a:rPr lang="en-US" dirty="0"/>
              <a:t>involve the use of search engines to build and sustain brand as well as to support direct sales of products and services.</a:t>
            </a:r>
          </a:p>
          <a:p>
            <a:r>
              <a:rPr lang="en-US" b="1" i="1" dirty="0"/>
              <a:t>Display ads </a:t>
            </a:r>
            <a:r>
              <a:rPr lang="en-US" dirty="0"/>
              <a:t>include banner ads, rich media, native advertising.</a:t>
            </a:r>
          </a:p>
          <a:p>
            <a:r>
              <a:rPr lang="en-US" b="1" i="1" dirty="0"/>
              <a:t>E-mail marketing </a:t>
            </a:r>
            <a:r>
              <a:rPr lang="en-US" dirty="0"/>
              <a:t>sends e-mail directly to interested users and has proven to be one of the most effective forms of marketing communications.</a:t>
            </a:r>
          </a:p>
          <a:p>
            <a:endParaRPr lang="ar-SY" dirty="0"/>
          </a:p>
        </p:txBody>
      </p:sp>
    </p:spTree>
    <p:extLst>
      <p:ext uri="{BB962C8B-B14F-4D97-AF65-F5344CB8AC3E}">
        <p14:creationId xmlns:p14="http://schemas.microsoft.com/office/powerpoint/2010/main" val="780645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BDE00-C7A3-449D-9ECA-32E8529A9620}"/>
              </a:ext>
            </a:extLst>
          </p:cNvPr>
          <p:cNvSpPr>
            <a:spLocks noGrp="1"/>
          </p:cNvSpPr>
          <p:nvPr>
            <p:ph type="title"/>
          </p:nvPr>
        </p:nvSpPr>
        <p:spPr/>
        <p:txBody>
          <a:bodyPr/>
          <a:lstStyle/>
          <a:p>
            <a:r>
              <a:rPr lang="en-US"/>
              <a:t>Review</a:t>
            </a:r>
            <a:endParaRPr lang="ar-SY"/>
          </a:p>
        </p:txBody>
      </p:sp>
      <p:sp>
        <p:nvSpPr>
          <p:cNvPr id="3" name="Content Placeholder 2">
            <a:extLst>
              <a:ext uri="{FF2B5EF4-FFF2-40B4-BE49-F238E27FC236}">
                <a16:creationId xmlns:a16="http://schemas.microsoft.com/office/drawing/2014/main" id="{D82691E4-BB40-4CDA-8179-D69259E97257}"/>
              </a:ext>
            </a:extLst>
          </p:cNvPr>
          <p:cNvSpPr>
            <a:spLocks noGrp="1"/>
          </p:cNvSpPr>
          <p:nvPr>
            <p:ph idx="1"/>
          </p:nvPr>
        </p:nvSpPr>
        <p:spPr/>
        <p:txBody>
          <a:bodyPr>
            <a:normAutofit fontScale="92500"/>
          </a:bodyPr>
          <a:lstStyle/>
          <a:p>
            <a:r>
              <a:rPr lang="en-US" b="1" i="1" dirty="0"/>
              <a:t>Affiliate marketing </a:t>
            </a:r>
            <a:r>
              <a:rPr lang="en-US" dirty="0"/>
              <a:t>is a form of marketing in which a firm pays a commission when visitors to a different website, blog, or social media page click the firm’s link on that website or page and visit the firm’s website and/ or make a purchase there.</a:t>
            </a:r>
          </a:p>
          <a:p>
            <a:r>
              <a:rPr lang="en-US" b="1" i="1" dirty="0"/>
              <a:t>Customer retention techniques </a:t>
            </a:r>
            <a:r>
              <a:rPr lang="en-US" dirty="0"/>
              <a:t>for strengthening customer relationships include personalization, one-to-one marketing, and customer service (such as FAQs). </a:t>
            </a:r>
          </a:p>
          <a:p>
            <a:r>
              <a:rPr lang="en-US" b="1" i="1" dirty="0"/>
              <a:t>Online pricing strategies </a:t>
            </a:r>
            <a:r>
              <a:rPr lang="en-US" dirty="0"/>
              <a:t>include offering products and services for free, versioning, bundling, and dynamic pricing.</a:t>
            </a:r>
          </a:p>
        </p:txBody>
      </p:sp>
    </p:spTree>
    <p:extLst>
      <p:ext uri="{BB962C8B-B14F-4D97-AF65-F5344CB8AC3E}">
        <p14:creationId xmlns:p14="http://schemas.microsoft.com/office/powerpoint/2010/main" val="41721381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BDE00-C7A3-449D-9ECA-32E8529A9620}"/>
              </a:ext>
            </a:extLst>
          </p:cNvPr>
          <p:cNvSpPr>
            <a:spLocks noGrp="1"/>
          </p:cNvSpPr>
          <p:nvPr>
            <p:ph type="title"/>
          </p:nvPr>
        </p:nvSpPr>
        <p:spPr/>
        <p:txBody>
          <a:bodyPr/>
          <a:lstStyle/>
          <a:p>
            <a:r>
              <a:rPr lang="en-US"/>
              <a:t>Review</a:t>
            </a:r>
            <a:endParaRPr lang="ar-SY"/>
          </a:p>
        </p:txBody>
      </p:sp>
      <p:sp>
        <p:nvSpPr>
          <p:cNvPr id="3" name="Content Placeholder 2">
            <a:extLst>
              <a:ext uri="{FF2B5EF4-FFF2-40B4-BE49-F238E27FC236}">
                <a16:creationId xmlns:a16="http://schemas.microsoft.com/office/drawing/2014/main" id="{D82691E4-BB40-4CDA-8179-D69259E97257}"/>
              </a:ext>
            </a:extLst>
          </p:cNvPr>
          <p:cNvSpPr>
            <a:spLocks noGrp="1"/>
          </p:cNvSpPr>
          <p:nvPr>
            <p:ph idx="1"/>
          </p:nvPr>
        </p:nvSpPr>
        <p:spPr/>
        <p:txBody>
          <a:bodyPr>
            <a:normAutofit fontScale="92500" lnSpcReduction="10000"/>
          </a:bodyPr>
          <a:lstStyle/>
          <a:p>
            <a:pPr marL="0" indent="0">
              <a:buNone/>
            </a:pPr>
            <a:r>
              <a:rPr lang="en-US" dirty="0"/>
              <a:t>■ Identify and describe the main technologies that support online marketing.</a:t>
            </a:r>
          </a:p>
          <a:p>
            <a:r>
              <a:rPr lang="en-US" b="1" dirty="0"/>
              <a:t>Web transaction logs</a:t>
            </a:r>
            <a:r>
              <a:rPr lang="en-US" dirty="0"/>
              <a:t>—records that document user activity at a website</a:t>
            </a:r>
          </a:p>
          <a:p>
            <a:r>
              <a:rPr lang="en-US" b="1" dirty="0"/>
              <a:t>Tracking files</a:t>
            </a:r>
            <a:r>
              <a:rPr lang="en-US" dirty="0"/>
              <a:t>—various files, like cookies, that follow users and track their behavior as they visit sites across the Web.</a:t>
            </a:r>
          </a:p>
          <a:p>
            <a:r>
              <a:rPr lang="en-US" b="1" dirty="0"/>
              <a:t>Databases, data warehouses, data marts, data lakes, data mining, and profiling</a:t>
            </a:r>
            <a:r>
              <a:rPr lang="en-US" dirty="0"/>
              <a:t>—technologies that allow marketers to identify exactly who the online customer is and what they want and then to present the customer with exactly what they want, when they want it, and for the right price.</a:t>
            </a:r>
          </a:p>
        </p:txBody>
      </p:sp>
    </p:spTree>
    <p:extLst>
      <p:ext uri="{BB962C8B-B14F-4D97-AF65-F5344CB8AC3E}">
        <p14:creationId xmlns:p14="http://schemas.microsoft.com/office/powerpoint/2010/main" val="42276995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BDE00-C7A3-449D-9ECA-32E8529A9620}"/>
              </a:ext>
            </a:extLst>
          </p:cNvPr>
          <p:cNvSpPr>
            <a:spLocks noGrp="1"/>
          </p:cNvSpPr>
          <p:nvPr>
            <p:ph type="title"/>
          </p:nvPr>
        </p:nvSpPr>
        <p:spPr/>
        <p:txBody>
          <a:bodyPr/>
          <a:lstStyle/>
          <a:p>
            <a:r>
              <a:rPr lang="en-US"/>
              <a:t>Review</a:t>
            </a:r>
            <a:endParaRPr lang="ar-SY"/>
          </a:p>
        </p:txBody>
      </p:sp>
      <p:sp>
        <p:nvSpPr>
          <p:cNvPr id="3" name="Content Placeholder 2">
            <a:extLst>
              <a:ext uri="{FF2B5EF4-FFF2-40B4-BE49-F238E27FC236}">
                <a16:creationId xmlns:a16="http://schemas.microsoft.com/office/drawing/2014/main" id="{D82691E4-BB40-4CDA-8179-D69259E97257}"/>
              </a:ext>
            </a:extLst>
          </p:cNvPr>
          <p:cNvSpPr>
            <a:spLocks noGrp="1"/>
          </p:cNvSpPr>
          <p:nvPr>
            <p:ph idx="1"/>
          </p:nvPr>
        </p:nvSpPr>
        <p:spPr/>
        <p:txBody>
          <a:bodyPr>
            <a:normAutofit/>
          </a:bodyPr>
          <a:lstStyle/>
          <a:p>
            <a:r>
              <a:rPr lang="en-US" b="1" dirty="0"/>
              <a:t>CRM systems</a:t>
            </a:r>
            <a:r>
              <a:rPr lang="en-US" dirty="0"/>
              <a:t>—a repository of customer information that records all of the contacts a customer has with a firm and generates a customer profile that is available to everyone in the firm who has a need to “know the customer.”</a:t>
            </a:r>
          </a:p>
          <a:p>
            <a:r>
              <a:rPr lang="en-US" b="1" dirty="0"/>
              <a:t>Effectiveness</a:t>
            </a:r>
            <a:r>
              <a:rPr lang="en-US" dirty="0"/>
              <a:t> cannot be considered without analysis of cost. Typical pricing models for online marketing communications include barter, cost per thousand (CPM), cost per click (CPC), cost per action (CPA).</a:t>
            </a:r>
          </a:p>
        </p:txBody>
      </p:sp>
    </p:spTree>
    <p:extLst>
      <p:ext uri="{BB962C8B-B14F-4D97-AF65-F5344CB8AC3E}">
        <p14:creationId xmlns:p14="http://schemas.microsoft.com/office/powerpoint/2010/main" val="347313793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41E7E1-2342-4C99-885B-2560F8075947}">
  <ds:schemaRefs>
    <ds:schemaRef ds:uri="d13aca44-ef33-4cf4-9980-7f0b00e6eeb9"/>
    <ds:schemaRef ds:uri="http://www.w3.org/XML/1998/namespace"/>
    <ds:schemaRef ds:uri="49100919-8a76-4266-be0c-7dc583902cb4"/>
    <ds:schemaRef ds:uri="http://purl.org/dc/terms/"/>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37DDB6BA-F877-4518-82A7-DF2CDE0A91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94B9D75-C205-4B49-A4EC-C3B3D774EC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13550</TotalTime>
  <Words>9320</Words>
  <Application>Microsoft Office PowerPoint</Application>
  <PresentationFormat>Widescreen</PresentationFormat>
  <Paragraphs>580</Paragraphs>
  <Slides>63</Slides>
  <Notes>28</Notes>
  <HiddenSlides>0</HiddenSlides>
  <MMClips>11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63</vt:i4>
      </vt:variant>
    </vt:vector>
  </HeadingPairs>
  <TitlesOfParts>
    <vt:vector size="71" baseType="lpstr">
      <vt:lpstr>Arial</vt:lpstr>
      <vt:lpstr>Calibri</vt:lpstr>
      <vt:lpstr>Calibri Light</vt:lpstr>
      <vt:lpstr>Times New Roman</vt:lpstr>
      <vt:lpstr>Wingdings</vt:lpstr>
      <vt:lpstr>Office Theme</vt:lpstr>
      <vt:lpstr>1_Office Theme</vt:lpstr>
      <vt:lpstr>2_Office Theme</vt:lpstr>
      <vt:lpstr>PowerPoint Presentation</vt:lpstr>
      <vt:lpstr>Chapter 6</vt:lpstr>
      <vt:lpstr>Chapter 6</vt:lpstr>
      <vt:lpstr>Learning Objectives</vt:lpstr>
      <vt:lpstr>PowerPoint Presentation</vt:lpstr>
      <vt:lpstr>Consumers Online: The Online Audience and Consumer Behavior</vt:lpstr>
      <vt:lpstr>Consumers Online: The Online Audience and Consumer Behavior</vt:lpstr>
      <vt:lpstr>Consumers Online: The Online Audience and Consumer Behavior</vt:lpstr>
      <vt:lpstr>Consumers Online: The Online Audience and Consumer Behavior</vt:lpstr>
      <vt:lpstr>Consumers Online: The Online Audience and Consumer Behavior</vt:lpstr>
      <vt:lpstr>Consumers Online: The Online Audience and Consumer Behavior</vt:lpstr>
      <vt:lpstr>Consumers Online: The Online Audience and Consumer Behavior</vt:lpstr>
      <vt:lpstr>Consumers Online: The Online Audience and Consumer Behavior</vt:lpstr>
      <vt:lpstr>PowerPoint Presentation</vt:lpstr>
      <vt:lpstr>How an internet built on ads works</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What Is Search Engine Optimization / SEO</vt:lpstr>
      <vt:lpstr>Digital Commerce Marketing and Advertising Strategies and Tools</vt:lpstr>
      <vt:lpstr>Digital Commerce Marketing and Advertising Strategies and Tools</vt:lpstr>
      <vt:lpstr>Digital Commerce Marketing and Advertising Strategies and Tools</vt:lpstr>
      <vt:lpstr>What is a Banner Ad</vt:lpstr>
      <vt:lpstr>Rich Media Ad Showcase</vt:lpstr>
      <vt:lpstr>Digital Commerce Marketing and Advertising Strategies and Tools</vt:lpstr>
      <vt:lpstr>What is Native Advertising</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Digital Commerce Marketing and Advertising Strategies and Tools</vt:lpstr>
      <vt:lpstr>Customer Retention</vt:lpstr>
      <vt:lpstr>Digital Commerce Marketing and Advertising Strategies and Tools</vt:lpstr>
      <vt:lpstr>Digital Commerce Marketing and Advertising Strategies and Tools</vt:lpstr>
      <vt:lpstr>Digital Commerce Marketing and Advertising Strategies and Tools</vt:lpstr>
      <vt:lpstr>PowerPoint Presentation</vt:lpstr>
      <vt:lpstr>Online Marketing Technologies</vt:lpstr>
      <vt:lpstr>Online Marketing Technologies</vt:lpstr>
      <vt:lpstr>How cookies can track you</vt:lpstr>
      <vt:lpstr>Online Marketing Technologies</vt:lpstr>
      <vt:lpstr>Online Marketing Technologies</vt:lpstr>
      <vt:lpstr>Online Marketing Technologies</vt:lpstr>
      <vt:lpstr>What Is a Data Warehouse</vt:lpstr>
      <vt:lpstr>Online Marketing Technologies</vt:lpstr>
      <vt:lpstr>What is Customer Relationship Management (CRM)</vt:lpstr>
      <vt:lpstr>Online Marketing Technologies</vt:lpstr>
      <vt:lpstr>Online Marketing Technologies</vt:lpstr>
      <vt:lpstr>PowerPoint Presentation</vt:lpstr>
      <vt:lpstr>Understanding the Costs and Benefits of Online Marketing Communications</vt:lpstr>
      <vt:lpstr>PowerPoint Presentation</vt:lpstr>
      <vt:lpstr>Understanding the Costs and Benefits of Online Marketing Communications</vt:lpstr>
      <vt:lpstr>Understanding the Costs and Benefits of Online Marketing Communications</vt:lpstr>
      <vt:lpstr>Understanding the Costs and Benefits of Online Marketing Communications</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Muhamed ElBadry</cp:lastModifiedBy>
  <cp:revision>436</cp:revision>
  <dcterms:created xsi:type="dcterms:W3CDTF">2023-09-12T14:13:52Z</dcterms:created>
  <dcterms:modified xsi:type="dcterms:W3CDTF">2025-07-09T11:44:22Z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