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82"/>
  </p:notesMasterIdLst>
  <p:sldIdLst>
    <p:sldId id="480" r:id="rId3"/>
    <p:sldId id="303" r:id="rId4"/>
    <p:sldId id="271" r:id="rId5"/>
    <p:sldId id="313" r:id="rId6"/>
    <p:sldId id="489" r:id="rId7"/>
    <p:sldId id="699" r:id="rId8"/>
    <p:sldId id="700" r:id="rId9"/>
    <p:sldId id="702" r:id="rId10"/>
    <p:sldId id="701" r:id="rId11"/>
    <p:sldId id="823" r:id="rId12"/>
    <p:sldId id="703" r:id="rId13"/>
    <p:sldId id="704" r:id="rId14"/>
    <p:sldId id="705" r:id="rId15"/>
    <p:sldId id="706" r:id="rId16"/>
    <p:sldId id="707" r:id="rId17"/>
    <p:sldId id="709" r:id="rId18"/>
    <p:sldId id="824" r:id="rId19"/>
    <p:sldId id="711" r:id="rId20"/>
    <p:sldId id="712" r:id="rId21"/>
    <p:sldId id="715" r:id="rId22"/>
    <p:sldId id="714" r:id="rId23"/>
    <p:sldId id="629" r:id="rId24"/>
    <p:sldId id="512" r:id="rId25"/>
    <p:sldId id="782" r:id="rId26"/>
    <p:sldId id="783" r:id="rId27"/>
    <p:sldId id="784" r:id="rId28"/>
    <p:sldId id="644" r:id="rId29"/>
    <p:sldId id="790" r:id="rId30"/>
    <p:sldId id="791" r:id="rId31"/>
    <p:sldId id="645" r:id="rId32"/>
    <p:sldId id="799" r:id="rId33"/>
    <p:sldId id="800" r:id="rId34"/>
    <p:sldId id="761" r:id="rId35"/>
    <p:sldId id="763" r:id="rId36"/>
    <p:sldId id="764" r:id="rId37"/>
    <p:sldId id="793" r:id="rId38"/>
    <p:sldId id="766" r:id="rId39"/>
    <p:sldId id="803" r:id="rId40"/>
    <p:sldId id="768" r:id="rId41"/>
    <p:sldId id="807" r:id="rId42"/>
    <p:sldId id="808" r:id="rId43"/>
    <p:sldId id="809" r:id="rId44"/>
    <p:sldId id="810" r:id="rId45"/>
    <p:sldId id="773" r:id="rId46"/>
    <p:sldId id="811" r:id="rId47"/>
    <p:sldId id="812" r:id="rId48"/>
    <p:sldId id="813" r:id="rId49"/>
    <p:sldId id="775" r:id="rId50"/>
    <p:sldId id="777" r:id="rId51"/>
    <p:sldId id="814" r:id="rId52"/>
    <p:sldId id="815" r:id="rId53"/>
    <p:sldId id="818" r:id="rId54"/>
    <p:sldId id="819" r:id="rId55"/>
    <p:sldId id="820" r:id="rId56"/>
    <p:sldId id="821" r:id="rId57"/>
    <p:sldId id="822" r:id="rId58"/>
    <p:sldId id="666" r:id="rId59"/>
    <p:sldId id="630" r:id="rId60"/>
    <p:sldId id="668" r:id="rId61"/>
    <p:sldId id="667" r:id="rId62"/>
    <p:sldId id="669" r:id="rId63"/>
    <p:sldId id="633" r:id="rId64"/>
    <p:sldId id="727" r:id="rId65"/>
    <p:sldId id="748" r:id="rId66"/>
    <p:sldId id="625" r:id="rId67"/>
    <p:sldId id="750" r:id="rId68"/>
    <p:sldId id="751" r:id="rId69"/>
    <p:sldId id="752" r:id="rId70"/>
    <p:sldId id="753" r:id="rId71"/>
    <p:sldId id="754" r:id="rId72"/>
    <p:sldId id="755" r:id="rId73"/>
    <p:sldId id="760" r:id="rId74"/>
    <p:sldId id="776" r:id="rId75"/>
    <p:sldId id="765" r:id="rId76"/>
    <p:sldId id="771" r:id="rId77"/>
    <p:sldId id="772" r:id="rId78"/>
    <p:sldId id="636" r:id="rId79"/>
    <p:sldId id="306" r:id="rId80"/>
    <p:sldId id="349" r:id="rId8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9"/>
            <p14:sldId id="699"/>
            <p14:sldId id="700"/>
            <p14:sldId id="702"/>
            <p14:sldId id="701"/>
            <p14:sldId id="823"/>
            <p14:sldId id="703"/>
            <p14:sldId id="704"/>
            <p14:sldId id="705"/>
            <p14:sldId id="706"/>
            <p14:sldId id="707"/>
            <p14:sldId id="709"/>
            <p14:sldId id="824"/>
            <p14:sldId id="711"/>
            <p14:sldId id="712"/>
            <p14:sldId id="715"/>
            <p14:sldId id="714"/>
            <p14:sldId id="629"/>
            <p14:sldId id="512"/>
            <p14:sldId id="782"/>
            <p14:sldId id="783"/>
            <p14:sldId id="784"/>
            <p14:sldId id="644"/>
            <p14:sldId id="790"/>
            <p14:sldId id="791"/>
            <p14:sldId id="645"/>
            <p14:sldId id="799"/>
            <p14:sldId id="800"/>
            <p14:sldId id="761"/>
            <p14:sldId id="763"/>
            <p14:sldId id="764"/>
            <p14:sldId id="793"/>
            <p14:sldId id="766"/>
            <p14:sldId id="803"/>
            <p14:sldId id="768"/>
            <p14:sldId id="807"/>
            <p14:sldId id="808"/>
            <p14:sldId id="809"/>
            <p14:sldId id="810"/>
            <p14:sldId id="773"/>
            <p14:sldId id="811"/>
            <p14:sldId id="812"/>
            <p14:sldId id="813"/>
            <p14:sldId id="775"/>
            <p14:sldId id="777"/>
            <p14:sldId id="814"/>
            <p14:sldId id="815"/>
            <p14:sldId id="818"/>
            <p14:sldId id="819"/>
            <p14:sldId id="820"/>
            <p14:sldId id="821"/>
            <p14:sldId id="822"/>
            <p14:sldId id="666"/>
            <p14:sldId id="630"/>
            <p14:sldId id="668"/>
            <p14:sldId id="667"/>
            <p14:sldId id="669"/>
            <p14:sldId id="633"/>
            <p14:sldId id="727"/>
            <p14:sldId id="748"/>
            <p14:sldId id="625"/>
            <p14:sldId id="750"/>
            <p14:sldId id="751"/>
            <p14:sldId id="752"/>
            <p14:sldId id="753"/>
            <p14:sldId id="754"/>
            <p14:sldId id="755"/>
            <p14:sldId id="760"/>
            <p14:sldId id="776"/>
            <p14:sldId id="765"/>
            <p14:sldId id="771"/>
            <p14:sldId id="772"/>
            <p14:sldId id="63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6" d="100"/>
          <a:sy n="106" d="100"/>
        </p:scale>
        <p:origin x="14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959DE75-7B3A-8BB3-BB64-4413EA96558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91F3BD94-7E4A-CA49-53F9-C37F0217B7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C1ADC8D9-0AC1-99DD-9D95-A1984067D00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B9D58D1-23DC-5B1C-0795-FA5CB17F0F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320583F-5E6D-66A3-02AD-E5BC5BA60B4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57B4B161-D4F9-E855-E43C-26C38CBBA2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AEE6C18-38A8-4306-3EB6-5BFD68F7C46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0A26B2F5-F01B-A6C9-D1BB-BDB9916F28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8AEBD923-3BB2-B324-A739-E22EED84312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670C2ACA-8E52-C169-A201-3487F6BFAE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67FDEB5D-83DC-EBDF-B3B4-7EA633145C2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B3668D6D-9C74-03A7-0319-7A046267FF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043503AE-E34E-050D-4C3A-2507308D3F2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52F14138-4450-C81C-75CB-6E4EA8B752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C254E39-86A1-2E86-AD5C-58684AB08AC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9E7815D1-53C9-ABCC-FF05-BE7D701BA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9D8BA9C4-169F-54E1-0881-6FFCF958DE4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839C6BEE-E482-BFB6-107F-6DD098DB65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CA052BB-550F-642D-978E-F590F17701C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7F84C7DB-9266-3367-71BE-7091078A39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737E2EDC-5B26-DEEC-8B99-F514F2B9E88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C0F1143E-2058-7C1D-BA8F-F90CAD1528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14379050-8EE1-A878-546B-226FAFFEFAB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5E39EB37-AC28-5EDD-AD54-9036B70103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74F0A49-CA12-D107-AD16-0E67CB12079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263BDB99-AE63-A55A-FBBE-D002341AEB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86E26D30-AF86-D26B-7DAB-DEE9A9F51E1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46B5B499-D7CE-D031-112A-BAD3CE22C9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7D6ADB35-D163-86D6-65BA-1E9070C62A9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DDF5E877-0BFC-5B10-5879-3D143271EB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i="1"/>
              <a:t>Sources:</a:t>
            </a:r>
            <a:r>
              <a:rPr lang="en-GB" altLang="en-US"/>
              <a:t> Robert Grossman, “Measuring Up,” </a:t>
            </a:r>
            <a:r>
              <a:rPr lang="en-GB" altLang="en-US" i="1"/>
              <a:t>HR Magazine</a:t>
            </a:r>
            <a:r>
              <a:rPr lang="en-GB" altLang="en-US"/>
              <a:t>, January 2000, pp. 29–35; Peter V. Le Blanc, Paul Mulvey, and Jude T. Rich, “Improving the Return on Human Capital: New Metrics,” </a:t>
            </a:r>
            <a:r>
              <a:rPr lang="en-GB" altLang="en-US" i="1"/>
              <a:t>Compensation and Benefits Review</a:t>
            </a:r>
            <a:r>
              <a:rPr lang="en-GB" altLang="en-US"/>
              <a:t>, January/February 2000, pp. 13–20; Thomas E. Murphy and Sourushe Zandvakili, “Data and Metrics-Driven Approach to Human Resource Practices: Using Customers, Employees, and Financial Metrics,” </a:t>
            </a:r>
            <a:r>
              <a:rPr lang="en-GB" altLang="en-US" i="1"/>
              <a:t>Human Resource Management </a:t>
            </a:r>
            <a:r>
              <a:rPr lang="en-GB" altLang="en-US"/>
              <a:t>39, no. 1, Spring 2000, pp. 93–105; [</a:t>
            </a:r>
            <a:r>
              <a:rPr lang="en-GB" altLang="en-US" i="1"/>
              <a:t>HR Planning</a:t>
            </a:r>
            <a:r>
              <a:rPr lang="en-GB" altLang="en-US"/>
              <a:t>, Commerce Clearing House Incorporated, July 17, 1996;] </a:t>
            </a:r>
            <a:r>
              <a:rPr lang="en-GB" altLang="en-US" i="1"/>
              <a:t>SHRM/BNA 2000 Cost Per Hire and Staffing Metrics Survey</a:t>
            </a:r>
            <a:r>
              <a:rPr lang="en-GB" altLang="en-US"/>
              <a:t>; www.shrm.org. See also, SHRM Research “2006 Strategic HR Management Survey Report,” Society for Human Resource Management.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8FC07AF2-D634-EA22-86B6-6DD09CE713F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74F40CBB-678F-665B-E6DB-AA71FE89CC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F528946D-87BB-1D92-6A2D-2E0C0182ABB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19F6F101-0148-CCDB-308D-F6F38DDA73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BC727E2E-40B0-AE2D-4DB9-F1AEB59B17B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248B07A8-8168-CEB2-4731-7D34021006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F48584BF-B764-FA8A-61CF-ACBF3BBA954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C45A05B4-A45C-C540-0E8D-B738568A27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653DF3FF-73EA-419D-06AA-43C87ADC512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BBAE22D8-2236-529C-0688-B2C2B270F6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FADFC029-EA43-16C8-72C2-EE5ED31E1F4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F9CEAAB1-5E4E-32F9-B6B5-020F3C5A3D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9ABD480E-29A9-98A8-B18E-30CC2566C77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C77EA4E0-DE00-C670-6DB7-4C0C1FEDA7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6A0BD0BF-B1C9-F556-1BA0-E353DB18EB8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212D618C-8379-4DF7-A232-D1D0F3CFD5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746F72C1-5C1A-8F40-4D20-7BAF9DD6EB6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0A9CFFE2-7455-E0D1-0F21-AC22AB2EA9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D70C6693-E515-02F1-E43C-B0255048F42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DF817309-1441-542C-4AC9-09145EB41F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C1166A80-076F-A419-CBCC-9620A933D63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FA9C426-B527-9182-17C2-030A1C94D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EB3E67D4-7804-411D-C173-2C08654824D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49B0631F-A254-5810-2224-08CF91EDEF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5256ACB2-8CF8-8E31-8D3D-347F2F2CC17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DAF81555-3962-3908-AF11-8D9404DC17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7809D16C-9E86-EEED-A1A5-28CC6E0EED0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8265A944-F858-AB16-CBA8-032E4743B9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8EF8DB0D-29BE-46E7-F9B0-5C589249341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5C66163B-B78A-2E23-8AD9-9947E9EE1C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A8D10977-E1D1-0A6A-5227-D2E9727E15C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BD8DECD4-A719-39DE-4FEB-00BE3A889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03A20E48-AA44-43B0-67F2-F4655E77E3E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406270B6-3A96-04DC-BE0D-35B98319FF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00DB1680-6614-FCC4-DDBA-CADD9DA58CE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09EE978C-92AB-A674-20CF-A554F6A18E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D795AD62-3391-8329-E0EC-855F6B18F56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7025A8AF-B449-84F8-DD94-6AE0495EA3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DB92B801-37CF-C974-1F41-CC0A18BD8E1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2014D8A1-879B-4FF4-1F23-E459CB4C56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2CA323C5-66F3-98C2-2B07-6FCC356325D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2F792599-42BA-01D1-E324-4717423092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A46BC7B0-AD91-C2D3-BF6C-BCEA0A06FCE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31D96384-4EA7-323D-9990-D0EC95AF78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380FB6D3-D4F4-C4CD-4138-7B3D85F385C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F25D57F3-B906-2E85-A72F-0AB05367C3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411CEB75-BAFA-77C1-F1CD-9DE0EA15836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1E412F7E-7530-4E12-9FC9-4E476FC6BD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B12C2D62-D3BF-5CB0-E2CE-F7569B06C77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B8F0C242-4D17-ED86-AF19-78F34ABBBB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E6D84541-E554-9C51-9CBD-5D94D85637C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0B5FA115-D34B-314F-4D03-F31A23E73F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1349BF67-D0C9-E53E-5B69-F28E69E5297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18FDF039-7F59-6772-F07C-9FB05CC2F1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8551793B-2DE7-D8F2-6FAD-B9B8AF0B807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E0B002FA-311E-8D78-558E-F9AA3A6FF9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3D45CD63-6F83-446C-6024-48CCA2A0A25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46F83689-8DD6-DBCE-8657-EED830424C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B5255E73-D6D3-C3BC-75C9-CC473FE908A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A678C0DE-AA05-77FB-3BD4-45912D6A5B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www.kingabdullahcity.com/en/Downloads/EmploymentApplicationForm.doc, accessed October 12, 2011.</a:t>
            </a:r>
            <a:endParaRPr lang="en-GB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6649BCF7-927D-07BA-90F8-112DE019C48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93F23A68-C2E2-E9D2-A924-03016EC3D1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www.kingabdullahcity.com/en/Downloads/EmploymentApplicationForm.doc, accessed October 12, 2011.</a:t>
            </a:r>
            <a:endParaRPr lang="en-GB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id="{81C2BF91-8983-9E51-2150-454C9C881B5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7CC44470-C8B6-F6A9-AB5E-82EEF2CB85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www.kingabdullahcity.com/en/Downloads/EmploymentApplicationForm.doc, accessed October 12, 2011.</a:t>
            </a:r>
            <a:endParaRPr lang="en-GB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>
            <a:extLst>
              <a:ext uri="{FF2B5EF4-FFF2-40B4-BE49-F238E27FC236}">
                <a16:creationId xmlns:a16="http://schemas.microsoft.com/office/drawing/2014/main" id="{374A8B0B-2ADE-3885-90BA-92E69313965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>
            <a:extLst>
              <a:ext uri="{FF2B5EF4-FFF2-40B4-BE49-F238E27FC236}">
                <a16:creationId xmlns:a16="http://schemas.microsoft.com/office/drawing/2014/main" id="{277EC4EF-C661-58C1-6CAB-2F3CD92D8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86806D30-E3AA-A903-E6B5-73D8C005866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id="{F164624E-058A-EA16-DDB9-7E28F0D760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© Gary Dessler, Ph.D., 2007.</a:t>
            </a:r>
            <a:endParaRPr lang="en-GB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id="{404D3865-BDCA-EA54-1D24-54EAA63226D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2820D0D6-7062-9F7A-B23A-E2E2B54967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>
            <a:extLst>
              <a:ext uri="{FF2B5EF4-FFF2-40B4-BE49-F238E27FC236}">
                <a16:creationId xmlns:a16="http://schemas.microsoft.com/office/drawing/2014/main" id="{1519A081-AFBF-B864-7D47-12EF4C1BE0C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687EF331-FF64-6EFD-8949-79B98B80E9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>
            <a:extLst>
              <a:ext uri="{FF2B5EF4-FFF2-40B4-BE49-F238E27FC236}">
                <a16:creationId xmlns:a16="http://schemas.microsoft.com/office/drawing/2014/main" id="{28A0C5F2-3919-AEB2-168A-D8DC5C03832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>
            <a:extLst>
              <a:ext uri="{FF2B5EF4-FFF2-40B4-BE49-F238E27FC236}">
                <a16:creationId xmlns:a16="http://schemas.microsoft.com/office/drawing/2014/main" id="{5832C807-DE0A-7667-97E2-5565A8749B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id="{0DF1E7EC-34DD-6CA5-697F-BE6729277B0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id="{E8C15E0B-3DDE-8E44-AAD9-9813A08FE4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Adapted from Garrett Walker and J. Randal MacDonald, “Designing and Implementing an HR Scorecard,” </a:t>
            </a:r>
            <a:r>
              <a:rPr lang="en-US" altLang="en-US" i="1"/>
              <a:t>Human Resources Management </a:t>
            </a:r>
            <a:r>
              <a:rPr lang="en-US" altLang="en-US"/>
              <a:t>40, no. 4, 2001, p. 370.</a:t>
            </a:r>
            <a:endParaRPr lang="en-GB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>
            <a:extLst>
              <a:ext uri="{FF2B5EF4-FFF2-40B4-BE49-F238E27FC236}">
                <a16:creationId xmlns:a16="http://schemas.microsoft.com/office/drawing/2014/main" id="{7E1BBD62-0CB6-FB14-C21C-7F4E041B54B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3FE63209-675D-162D-219C-3BBDA56AB0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>
            <a:extLst>
              <a:ext uri="{FF2B5EF4-FFF2-40B4-BE49-F238E27FC236}">
                <a16:creationId xmlns:a16="http://schemas.microsoft.com/office/drawing/2014/main" id="{D93BF834-2768-E335-8563-37B15A99FF6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>
            <a:extLst>
              <a:ext uri="{FF2B5EF4-FFF2-40B4-BE49-F238E27FC236}">
                <a16:creationId xmlns:a16="http://schemas.microsoft.com/office/drawing/2014/main" id="{8B0CD714-2A3B-51E1-15E5-BCA48B30D4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>
            <a:extLst>
              <a:ext uri="{FF2B5EF4-FFF2-40B4-BE49-F238E27FC236}">
                <a16:creationId xmlns:a16="http://schemas.microsoft.com/office/drawing/2014/main" id="{9BF5F6A4-6DD7-6730-A11A-F3BF8069C4D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>
            <a:extLst>
              <a:ext uri="{FF2B5EF4-FFF2-40B4-BE49-F238E27FC236}">
                <a16:creationId xmlns:a16="http://schemas.microsoft.com/office/drawing/2014/main" id="{A329DFFA-63A2-D37B-563F-41701E38CA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>
            <a:extLst>
              <a:ext uri="{FF2B5EF4-FFF2-40B4-BE49-F238E27FC236}">
                <a16:creationId xmlns:a16="http://schemas.microsoft.com/office/drawing/2014/main" id="{8155EDA3-F179-7374-365C-DED80585193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587A0BC8-65C9-8B67-8C90-C3F5C9CB5D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>
            <a:extLst>
              <a:ext uri="{FF2B5EF4-FFF2-40B4-BE49-F238E27FC236}">
                <a16:creationId xmlns:a16="http://schemas.microsoft.com/office/drawing/2014/main" id="{B915055C-F149-8EFB-0241-32985DC6161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F177679E-1045-61B0-836A-2E758FAC32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>
            <a:extLst>
              <a:ext uri="{FF2B5EF4-FFF2-40B4-BE49-F238E27FC236}">
                <a16:creationId xmlns:a16="http://schemas.microsoft.com/office/drawing/2014/main" id="{B543EA68-15B0-E382-E1B7-3018CBE8512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>
            <a:extLst>
              <a:ext uri="{FF2B5EF4-FFF2-40B4-BE49-F238E27FC236}">
                <a16:creationId xmlns:a16="http://schemas.microsoft.com/office/drawing/2014/main" id="{A9BA99DE-D6FD-43D3-FAD9-BC564B9265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>
            <a:extLst>
              <a:ext uri="{FF2B5EF4-FFF2-40B4-BE49-F238E27FC236}">
                <a16:creationId xmlns:a16="http://schemas.microsoft.com/office/drawing/2014/main" id="{92089D4B-823D-A2FA-E6B6-353889B0224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>
            <a:extLst>
              <a:ext uri="{FF2B5EF4-FFF2-40B4-BE49-F238E27FC236}">
                <a16:creationId xmlns:a16="http://schemas.microsoft.com/office/drawing/2014/main" id="{780E7D72-D259-8AAB-548C-EC32E8327C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>
            <a:extLst>
              <a:ext uri="{FF2B5EF4-FFF2-40B4-BE49-F238E27FC236}">
                <a16:creationId xmlns:a16="http://schemas.microsoft.com/office/drawing/2014/main" id="{D26DC14D-229E-2D05-A224-ADF0CB0DFAB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>
            <a:extLst>
              <a:ext uri="{FF2B5EF4-FFF2-40B4-BE49-F238E27FC236}">
                <a16:creationId xmlns:a16="http://schemas.microsoft.com/office/drawing/2014/main" id="{DC27CE00-6ADE-CACB-1DB1-3CFE7BB439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>
            <a:extLst>
              <a:ext uri="{FF2B5EF4-FFF2-40B4-BE49-F238E27FC236}">
                <a16:creationId xmlns:a16="http://schemas.microsoft.com/office/drawing/2014/main" id="{B537FCB0-1299-FB8A-DE7C-F87FF46BF0F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>
            <a:extLst>
              <a:ext uri="{FF2B5EF4-FFF2-40B4-BE49-F238E27FC236}">
                <a16:creationId xmlns:a16="http://schemas.microsoft.com/office/drawing/2014/main" id="{8729F107-68A4-B2B0-2455-FA97339836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>
            <a:extLst>
              <a:ext uri="{FF2B5EF4-FFF2-40B4-BE49-F238E27FC236}">
                <a16:creationId xmlns:a16="http://schemas.microsoft.com/office/drawing/2014/main" id="{5177F092-4A48-385D-11E5-AA441F82742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A4671EF2-5BE3-CDAD-155E-616E9F2FE0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:a16="http://schemas.microsoft.com/office/drawing/2014/main" id="{3A8D71A2-4B76-EC2F-AF0D-7E2CD9AFE13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>
            <a:extLst>
              <a:ext uri="{FF2B5EF4-FFF2-40B4-BE49-F238E27FC236}">
                <a16:creationId xmlns:a16="http://schemas.microsoft.com/office/drawing/2014/main" id="{CC555739-3455-E8BA-5D6E-C8E73631A3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>
            <a:extLst>
              <a:ext uri="{FF2B5EF4-FFF2-40B4-BE49-F238E27FC236}">
                <a16:creationId xmlns:a16="http://schemas.microsoft.com/office/drawing/2014/main" id="{7C57FFDA-8766-AA22-E065-69E5366C57F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>
            <a:extLst>
              <a:ext uri="{FF2B5EF4-FFF2-40B4-BE49-F238E27FC236}">
                <a16:creationId xmlns:a16="http://schemas.microsoft.com/office/drawing/2014/main" id="{B04DA6AE-535D-8DA6-D892-AFCBF6B615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5B268E94-A7A8-39C2-0A52-BF39CD856D1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>
            <a:extLst>
              <a:ext uri="{FF2B5EF4-FFF2-40B4-BE49-F238E27FC236}">
                <a16:creationId xmlns:a16="http://schemas.microsoft.com/office/drawing/2014/main" id="{5FF7898B-E2BF-EE6E-F98B-EB5CB776F0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ACC973EB-08C3-9DA9-47D6-0EACD832D9F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354EB0F8-ECD2-C08D-1B3F-DA8737BC82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947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593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963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1979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546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389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364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942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31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219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389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12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452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050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9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694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161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8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1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7.sv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Amany Ramadan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13773" y="1389751"/>
            <a:ext cx="4631844" cy="2002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Innovation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802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414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( 611)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Amany Ramadan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133245-C0CD-FCE8-F960-3B365DCA38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5176" y="2129499"/>
            <a:ext cx="5072312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7041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Recruiting &amp; staffing For Entrepreneurs 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(Strategy and Planning)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4577137" y="1961133"/>
            <a:ext cx="71066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Explain what human resource management is and how it relates to the management process.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Give at least eight examples of how all managers can use human resource management concepts and techniques.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Illustrate the human resource responsibilities of line and staff (HR) managers.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Provide a good example that illustrates HR’s role in formulating and executing company strategy.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Write a short essay that addresses the topic: </a:t>
            </a:r>
            <a:r>
              <a:rPr kumimoji="0" lang="en-US" alt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Why metrics and measurement are crucial to today’s HR managers.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FA5110-D303-8E99-9318-4AD8A70C4786}"/>
              </a:ext>
            </a:extLst>
          </p:cNvPr>
          <p:cNvSpPr txBox="1"/>
          <p:nvPr/>
        </p:nvSpPr>
        <p:spPr>
          <a:xfrm>
            <a:off x="4801381" y="1241295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8847" y="26104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en-US" sz="6000" b="1" dirty="0">
                <a:solidFill>
                  <a:srgbClr val="002060"/>
                </a:solidFill>
                <a:latin typeface="Calibri"/>
                <a:cs typeface="Calibri"/>
              </a:rPr>
              <a:t>Introductory Overview of Human Resource Management</a:t>
            </a:r>
            <a:endParaRPr lang="en-GB" altLang="en-US" sz="6000" b="1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19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>
            <a:extLst>
              <a:ext uri="{FF2B5EF4-FFF2-40B4-BE49-F238E27FC236}">
                <a16:creationId xmlns:a16="http://schemas.microsoft.com/office/drawing/2014/main" id="{D3700EE2-0051-714A-EEE2-9B2CAACFD7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BDD3674C-B3F1-425E-9F8C-451E228D1E6D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A5A08A25-2D95-3973-1DC0-0146DF4C19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Management Process</a:t>
            </a:r>
          </a:p>
        </p:txBody>
      </p:sp>
      <p:grpSp>
        <p:nvGrpSpPr>
          <p:cNvPr id="14340" name="Group 14">
            <a:extLst>
              <a:ext uri="{FF2B5EF4-FFF2-40B4-BE49-F238E27FC236}">
                <a16:creationId xmlns:a16="http://schemas.microsoft.com/office/drawing/2014/main" id="{BDD86674-F6E9-748B-49F6-5B38AF2FEC9F}"/>
              </a:ext>
            </a:extLst>
          </p:cNvPr>
          <p:cNvGrpSpPr>
            <a:grpSpLocks/>
          </p:cNvGrpSpPr>
          <p:nvPr/>
        </p:nvGrpSpPr>
        <p:grpSpPr bwMode="auto">
          <a:xfrm>
            <a:off x="1981201" y="1327151"/>
            <a:ext cx="8412163" cy="4479925"/>
            <a:chOff x="288" y="836"/>
            <a:chExt cx="5299" cy="2822"/>
          </a:xfrm>
        </p:grpSpPr>
        <p:sp>
          <p:nvSpPr>
            <p:cNvPr id="14342" name="Oval 3">
              <a:extLst>
                <a:ext uri="{FF2B5EF4-FFF2-40B4-BE49-F238E27FC236}">
                  <a16:creationId xmlns:a16="http://schemas.microsoft.com/office/drawing/2014/main" id="{309ACFCB-F13C-781C-602A-1D7DC5ED3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" y="1123"/>
              <a:ext cx="3864" cy="2145"/>
            </a:xfrm>
            <a:prstGeom prst="ellipse">
              <a:avLst/>
            </a:prstGeom>
            <a:noFill/>
            <a:ln w="28575">
              <a:solidFill>
                <a:srgbClr val="3399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buSzTx/>
                <a:buFontTx/>
                <a:buNone/>
              </a:pPr>
              <a:endParaRPr lang="en-GB" altLang="en-US" sz="1400"/>
            </a:p>
          </p:txBody>
        </p:sp>
        <p:pic>
          <p:nvPicPr>
            <p:cNvPr id="14343" name="Picture 4" descr="Boxshdow05">
              <a:extLst>
                <a:ext uri="{FF2B5EF4-FFF2-40B4-BE49-F238E27FC236}">
                  <a16:creationId xmlns:a16="http://schemas.microsoft.com/office/drawing/2014/main" id="{F90C871F-252C-BCFA-98BC-E9D01150F6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0" y="836"/>
              <a:ext cx="1705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4" name="Text Box 5" descr="LTblue01">
              <a:extLst>
                <a:ext uri="{FF2B5EF4-FFF2-40B4-BE49-F238E27FC236}">
                  <a16:creationId xmlns:a16="http://schemas.microsoft.com/office/drawing/2014/main" id="{5A2CF70A-E7FA-78E9-B55F-D999ED8F6EF2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171" y="870"/>
              <a:ext cx="1401" cy="640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buSzTx/>
                <a:buFontTx/>
                <a:buNone/>
              </a:pPr>
              <a:r>
                <a:rPr lang="en-US" altLang="en-US" b="1">
                  <a:latin typeface="Arial" panose="020B0604020202020204" pitchFamily="34" charset="0"/>
                </a:rPr>
                <a:t>Planning</a:t>
              </a:r>
            </a:p>
          </p:txBody>
        </p:sp>
        <p:pic>
          <p:nvPicPr>
            <p:cNvPr id="14345" name="Picture 6" descr="Boxshdow05">
              <a:extLst>
                <a:ext uri="{FF2B5EF4-FFF2-40B4-BE49-F238E27FC236}">
                  <a16:creationId xmlns:a16="http://schemas.microsoft.com/office/drawing/2014/main" id="{38938A8D-0B1E-BAFE-F539-62F19AF036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3" y="1741"/>
              <a:ext cx="1704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6" name="Text Box 7" descr="Brown01">
              <a:extLst>
                <a:ext uri="{FF2B5EF4-FFF2-40B4-BE49-F238E27FC236}">
                  <a16:creationId xmlns:a16="http://schemas.microsoft.com/office/drawing/2014/main" id="{7167D298-7A54-C3E8-217C-6DBED5B57FD9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973" y="1775"/>
              <a:ext cx="1401" cy="641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latin typeface="Arial" panose="020B0604020202020204" pitchFamily="34" charset="0"/>
                </a:rPr>
                <a:t>Organizing</a:t>
              </a:r>
            </a:p>
          </p:txBody>
        </p:sp>
        <p:pic>
          <p:nvPicPr>
            <p:cNvPr id="14347" name="Picture 8" descr="Boxshdow05">
              <a:extLst>
                <a:ext uri="{FF2B5EF4-FFF2-40B4-BE49-F238E27FC236}">
                  <a16:creationId xmlns:a16="http://schemas.microsoft.com/office/drawing/2014/main" id="{B8EB2169-B887-CF0B-9001-D658CF0D67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" y="1741"/>
              <a:ext cx="1704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8" name="Picture 9" descr="Boxshdow05">
              <a:extLst>
                <a:ext uri="{FF2B5EF4-FFF2-40B4-BE49-F238E27FC236}">
                  <a16:creationId xmlns:a16="http://schemas.microsoft.com/office/drawing/2014/main" id="{88E9C933-4873-9A50-23AF-903CC82664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" y="2819"/>
              <a:ext cx="1704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9" name="Text Box 10" descr="Tan01">
              <a:extLst>
                <a:ext uri="{FF2B5EF4-FFF2-40B4-BE49-F238E27FC236}">
                  <a16:creationId xmlns:a16="http://schemas.microsoft.com/office/drawing/2014/main" id="{058D43A3-7B4D-CD98-99AA-AC251B52B38D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909" y="2853"/>
              <a:ext cx="1401" cy="641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latin typeface="Arial" panose="020B0604020202020204" pitchFamily="34" charset="0"/>
                </a:rPr>
                <a:t>Leading</a:t>
              </a:r>
            </a:p>
          </p:txBody>
        </p:sp>
        <p:pic>
          <p:nvPicPr>
            <p:cNvPr id="14350" name="Picture 11" descr="Boxshdow05">
              <a:extLst>
                <a:ext uri="{FF2B5EF4-FFF2-40B4-BE49-F238E27FC236}">
                  <a16:creationId xmlns:a16="http://schemas.microsoft.com/office/drawing/2014/main" id="{3081ECDE-4F87-9AAD-BD93-6DB9F17F78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6" y="2813"/>
              <a:ext cx="1704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1" name="Text Box 12" descr="LTGreen01">
              <a:extLst>
                <a:ext uri="{FF2B5EF4-FFF2-40B4-BE49-F238E27FC236}">
                  <a16:creationId xmlns:a16="http://schemas.microsoft.com/office/drawing/2014/main" id="{943247E4-C4F3-4101-2F39-044120E425C9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427" y="2847"/>
              <a:ext cx="1401" cy="641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latin typeface="Arial" panose="020B0604020202020204" pitchFamily="34" charset="0"/>
                </a:rPr>
                <a:t>Staffing</a:t>
              </a:r>
            </a:p>
          </p:txBody>
        </p:sp>
        <p:sp>
          <p:nvSpPr>
            <p:cNvPr id="14352" name="Text Box 13" descr="Pink01">
              <a:extLst>
                <a:ext uri="{FF2B5EF4-FFF2-40B4-BE49-F238E27FC236}">
                  <a16:creationId xmlns:a16="http://schemas.microsoft.com/office/drawing/2014/main" id="{231EC2D0-F88C-787B-AF98-7820502E7782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8" y="1775"/>
              <a:ext cx="1402" cy="641"/>
            </a:xfrm>
            <a:prstGeom prst="rect">
              <a:avLst/>
            </a:prstGeom>
            <a:blipFill dpi="0" rotWithShape="1">
              <a:blip r:embed="rId8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latin typeface="Arial" panose="020B0604020202020204" pitchFamily="34" charset="0"/>
                </a:rPr>
                <a:t>Controlling</a:t>
              </a:r>
            </a:p>
          </p:txBody>
        </p:sp>
      </p:grp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9C5047E2-7B6A-3FA3-CFD2-C3ACCBDAA4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8F520B3-D966-44AC-A212-700EED82F3AD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6387" name="Rectangle 7">
            <a:extLst>
              <a:ext uri="{FF2B5EF4-FFF2-40B4-BE49-F238E27FC236}">
                <a16:creationId xmlns:a16="http://schemas.microsoft.com/office/drawing/2014/main" id="{A93D69B6-4861-81AE-36E4-E20022D0AA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Human Resource Management at Work</a:t>
            </a:r>
          </a:p>
        </p:txBody>
      </p:sp>
      <p:sp>
        <p:nvSpPr>
          <p:cNvPr id="9220" name="Rectangle 8">
            <a:extLst>
              <a:ext uri="{FF2B5EF4-FFF2-40B4-BE49-F238E27FC236}">
                <a16:creationId xmlns:a16="http://schemas.microsoft.com/office/drawing/2014/main" id="{4DEB0F34-F9FF-01A3-A05D-068F2E416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b="1" dirty="0"/>
              <a:t>What is </a:t>
            </a:r>
            <a:r>
              <a:rPr lang="en-US" sz="2400" b="1" dirty="0"/>
              <a:t>Human</a:t>
            </a:r>
            <a:r>
              <a:rPr lang="en-US" b="1" dirty="0"/>
              <a:t> Resource Management (HRM)?</a:t>
            </a:r>
          </a:p>
          <a:p>
            <a:pPr marL="0" indent="0">
              <a:buNone/>
              <a:defRPr/>
            </a:pPr>
            <a:endParaRPr lang="en-US" dirty="0"/>
          </a:p>
          <a:p>
            <a:pPr marL="0" lvl="2" indent="0">
              <a:buNone/>
              <a:defRPr/>
            </a:pPr>
            <a:r>
              <a:rPr lang="en-US" dirty="0"/>
              <a:t>The policies and practices involved in carrying out the ‘people’ or human resource aspects of a management position, including:</a:t>
            </a:r>
          </a:p>
          <a:p>
            <a:pPr marL="180975" lvl="2" indent="0">
              <a:buNone/>
              <a:defRPr/>
            </a:pPr>
            <a:endParaRPr lang="en-US" dirty="0"/>
          </a:p>
          <a:p>
            <a:pPr marL="355600" lvl="3" indent="-3175">
              <a:buNone/>
              <a:defRPr/>
            </a:pPr>
            <a:r>
              <a:rPr lang="en-US" dirty="0"/>
              <a:t>Recruiting, managing, screening, developing, orienting, training, rewarding, and appraising employees at work.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>
            <a:extLst>
              <a:ext uri="{FF2B5EF4-FFF2-40B4-BE49-F238E27FC236}">
                <a16:creationId xmlns:a16="http://schemas.microsoft.com/office/drawing/2014/main" id="{FC430DD1-D80A-5CCD-3B7D-A13D5DCC79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EADACB13-5DF9-45C9-AB02-476DDCD82DEA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6F45B540-E12D-F4DC-1E47-6CA902A644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Human Resource Management at Work</a:t>
            </a:r>
          </a:p>
        </p:txBody>
      </p:sp>
      <p:grpSp>
        <p:nvGrpSpPr>
          <p:cNvPr id="18436" name="Group 26">
            <a:extLst>
              <a:ext uri="{FF2B5EF4-FFF2-40B4-BE49-F238E27FC236}">
                <a16:creationId xmlns:a16="http://schemas.microsoft.com/office/drawing/2014/main" id="{6B5DB4FC-4DD6-B9A9-5F6E-D62C9EC5F405}"/>
              </a:ext>
            </a:extLst>
          </p:cNvPr>
          <p:cNvGrpSpPr>
            <a:grpSpLocks/>
          </p:cNvGrpSpPr>
          <p:nvPr/>
        </p:nvGrpSpPr>
        <p:grpSpPr bwMode="auto">
          <a:xfrm>
            <a:off x="2524126" y="1365251"/>
            <a:ext cx="7140575" cy="4505325"/>
            <a:chOff x="630" y="860"/>
            <a:chExt cx="4498" cy="2838"/>
          </a:xfrm>
        </p:grpSpPr>
        <p:sp>
          <p:nvSpPr>
            <p:cNvPr id="18438" name="_s1028">
              <a:extLst>
                <a:ext uri="{FF2B5EF4-FFF2-40B4-BE49-F238E27FC236}">
                  <a16:creationId xmlns:a16="http://schemas.microsoft.com/office/drawing/2014/main" id="{6E930F19-4C6F-0341-6DEE-259CD2F8B8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40" y="1774"/>
              <a:ext cx="470" cy="293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39" name="_s1032">
              <a:extLst>
                <a:ext uri="{FF2B5EF4-FFF2-40B4-BE49-F238E27FC236}">
                  <a16:creationId xmlns:a16="http://schemas.microsoft.com/office/drawing/2014/main" id="{8135CCF4-AAA0-AE18-077A-76FD619F7EC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60" y="2788"/>
              <a:ext cx="259" cy="426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40" name="_s1034">
              <a:extLst>
                <a:ext uri="{FF2B5EF4-FFF2-40B4-BE49-F238E27FC236}">
                  <a16:creationId xmlns:a16="http://schemas.microsoft.com/office/drawing/2014/main" id="{0F3C84CF-03B3-AC00-CDB6-A8B064437C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9" y="2788"/>
              <a:ext cx="262" cy="425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41" name="_s1040">
              <a:extLst>
                <a:ext uri="{FF2B5EF4-FFF2-40B4-BE49-F238E27FC236}">
                  <a16:creationId xmlns:a16="http://schemas.microsoft.com/office/drawing/2014/main" id="{50026749-B9E4-6435-F8C0-C799A68034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79" y="1324"/>
              <a:ext cx="0" cy="58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42" name="_s1038">
              <a:extLst>
                <a:ext uri="{FF2B5EF4-FFF2-40B4-BE49-F238E27FC236}">
                  <a16:creationId xmlns:a16="http://schemas.microsoft.com/office/drawing/2014/main" id="{48225042-BB19-7CE0-E1FC-EA494A5E1C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49" y="1773"/>
              <a:ext cx="469" cy="29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43" name="Text Box 10" descr="Brown01">
              <a:extLst>
                <a:ext uri="{FF2B5EF4-FFF2-40B4-BE49-F238E27FC236}">
                  <a16:creationId xmlns:a16="http://schemas.microsoft.com/office/drawing/2014/main" id="{049085B1-4B7D-90DF-BEBA-75E8202D07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3" y="860"/>
              <a:ext cx="1146" cy="53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Acquisition</a:t>
              </a:r>
            </a:p>
          </p:txBody>
        </p:sp>
        <p:sp>
          <p:nvSpPr>
            <p:cNvPr id="18444" name="Text Box 12" descr="DKblue01">
              <a:extLst>
                <a:ext uri="{FF2B5EF4-FFF2-40B4-BE49-F238E27FC236}">
                  <a16:creationId xmlns:a16="http://schemas.microsoft.com/office/drawing/2014/main" id="{CAEF7DC8-063E-6298-9C0B-D5C1713C40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8" y="1514"/>
              <a:ext cx="1146" cy="530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Training</a:t>
              </a:r>
            </a:p>
          </p:txBody>
        </p:sp>
        <p:sp>
          <p:nvSpPr>
            <p:cNvPr id="18445" name="Text Box 14" descr="Green01">
              <a:extLst>
                <a:ext uri="{FF2B5EF4-FFF2-40B4-BE49-F238E27FC236}">
                  <a16:creationId xmlns:a16="http://schemas.microsoft.com/office/drawing/2014/main" id="{E4C8EAF8-BC8A-8809-30B9-1201F6D034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2" y="2357"/>
              <a:ext cx="1146" cy="53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Appraisal</a:t>
              </a:r>
            </a:p>
          </p:txBody>
        </p:sp>
        <p:sp>
          <p:nvSpPr>
            <p:cNvPr id="18446" name="Text Box 16" descr="LTGreen01">
              <a:extLst>
                <a:ext uri="{FF2B5EF4-FFF2-40B4-BE49-F238E27FC236}">
                  <a16:creationId xmlns:a16="http://schemas.microsoft.com/office/drawing/2014/main" id="{A5D68977-C5AD-8DED-41D9-7C54B91820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0" y="3168"/>
              <a:ext cx="1146" cy="530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Compensating</a:t>
              </a:r>
            </a:p>
          </p:txBody>
        </p:sp>
        <p:sp>
          <p:nvSpPr>
            <p:cNvPr id="18447" name="Text Box 18">
              <a:extLst>
                <a:ext uri="{FF2B5EF4-FFF2-40B4-BE49-F238E27FC236}">
                  <a16:creationId xmlns:a16="http://schemas.microsoft.com/office/drawing/2014/main" id="{DBA669AA-90E9-F98E-A4CB-3334ED2E6B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1" y="3168"/>
              <a:ext cx="1146" cy="53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Labor Relations</a:t>
              </a:r>
            </a:p>
          </p:txBody>
        </p:sp>
        <p:sp>
          <p:nvSpPr>
            <p:cNvPr id="18448" name="Text Box 19" descr="Pink01">
              <a:extLst>
                <a:ext uri="{FF2B5EF4-FFF2-40B4-BE49-F238E27FC236}">
                  <a16:creationId xmlns:a16="http://schemas.microsoft.com/office/drawing/2014/main" id="{0ECB5472-4DC8-2951-04B0-5E3D2FF596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0" y="2360"/>
              <a:ext cx="1146" cy="530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Health and Safety</a:t>
              </a:r>
            </a:p>
          </p:txBody>
        </p:sp>
        <p:sp>
          <p:nvSpPr>
            <p:cNvPr id="18449" name="Text Box 21" descr="Tan01">
              <a:extLst>
                <a:ext uri="{FF2B5EF4-FFF2-40B4-BE49-F238E27FC236}">
                  <a16:creationId xmlns:a16="http://schemas.microsoft.com/office/drawing/2014/main" id="{3E7951CE-6453-4C10-73D1-1245A00233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6" y="1517"/>
              <a:ext cx="1146" cy="530"/>
            </a:xfrm>
            <a:prstGeom prst="rect">
              <a:avLst/>
            </a:prstGeom>
            <a:blipFill dpi="0" rotWithShape="1">
              <a:blip r:embed="rId8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Fairness</a:t>
              </a:r>
            </a:p>
          </p:txBody>
        </p:sp>
        <p:sp>
          <p:nvSpPr>
            <p:cNvPr id="18450" name="_s1030">
              <a:extLst>
                <a:ext uri="{FF2B5EF4-FFF2-40B4-BE49-F238E27FC236}">
                  <a16:creationId xmlns:a16="http://schemas.microsoft.com/office/drawing/2014/main" id="{50AD176B-A0CF-D441-EEED-8484F5AF20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74" y="2479"/>
              <a:ext cx="517" cy="9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51" name="_s1030">
              <a:extLst>
                <a:ext uri="{FF2B5EF4-FFF2-40B4-BE49-F238E27FC236}">
                  <a16:creationId xmlns:a16="http://schemas.microsoft.com/office/drawing/2014/main" id="{357C63FC-F9C3-1715-7164-7E28CB8B20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5" y="2478"/>
              <a:ext cx="517" cy="9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8452" name="Text Box 25">
              <a:extLst>
                <a:ext uri="{FF2B5EF4-FFF2-40B4-BE49-F238E27FC236}">
                  <a16:creationId xmlns:a16="http://schemas.microsoft.com/office/drawing/2014/main" id="{13AAC626-5388-A788-B76D-4A52F0A1B6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0" y="1912"/>
              <a:ext cx="1200" cy="946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chemeClr val="bg1"/>
                  </a:solidFill>
                  <a:latin typeface="Arial" panose="020B0604020202020204" pitchFamily="34" charset="0"/>
                </a:rPr>
                <a:t>Human </a:t>
              </a:r>
              <a:br>
                <a:rPr lang="en-US" altLang="en-US" sz="1600" b="1">
                  <a:solidFill>
                    <a:schemeClr val="bg1"/>
                  </a:solidFill>
                  <a:latin typeface="Arial" panose="020B0604020202020204" pitchFamily="34" charset="0"/>
                </a:rPr>
              </a:br>
              <a:r>
                <a:rPr lang="en-US" altLang="en-US" sz="1600" b="1">
                  <a:solidFill>
                    <a:schemeClr val="bg1"/>
                  </a:solidFill>
                  <a:latin typeface="Arial" panose="020B0604020202020204" pitchFamily="34" charset="0"/>
                </a:rPr>
                <a:t>Resource Management</a:t>
              </a:r>
              <a:br>
                <a:rPr lang="en-US" altLang="en-US" sz="1600" b="1">
                  <a:solidFill>
                    <a:schemeClr val="bg1"/>
                  </a:solidFill>
                  <a:latin typeface="Arial" panose="020B0604020202020204" pitchFamily="34" charset="0"/>
                </a:rPr>
              </a:br>
              <a:r>
                <a:rPr lang="en-US" altLang="en-US" sz="1600" b="1">
                  <a:solidFill>
                    <a:schemeClr val="bg1"/>
                  </a:solidFill>
                  <a:latin typeface="Arial" panose="020B0604020202020204" pitchFamily="34" charset="0"/>
                </a:rPr>
                <a:t>(HRM) </a:t>
              </a:r>
            </a:p>
          </p:txBody>
        </p:sp>
      </p:grp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33A09DCA-411B-B0DB-D3A4-EA12CA1464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500FDCE3-617F-4F85-A194-5DD7937D1C7B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62380CD5-E92D-5BA4-3368-D6B48AD75D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Personnel Aspects of a Manager’s Job</a:t>
            </a:r>
          </a:p>
        </p:txBody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5383F257-324B-5502-4FEE-22B0391FBC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/>
              <a:t>Conducting job analyses </a:t>
            </a:r>
          </a:p>
          <a:p>
            <a:r>
              <a:rPr lang="en-US" altLang="en-US"/>
              <a:t>Planning labor needs and recruiting job candidates</a:t>
            </a:r>
          </a:p>
          <a:p>
            <a:r>
              <a:rPr lang="en-US" altLang="en-US"/>
              <a:t>Selecting job candidates</a:t>
            </a:r>
          </a:p>
          <a:p>
            <a:r>
              <a:rPr lang="en-US" altLang="en-US"/>
              <a:t>Orienting and training employees</a:t>
            </a:r>
          </a:p>
          <a:p>
            <a:r>
              <a:rPr lang="en-US" altLang="en-US"/>
              <a:t>Managing wages and salaries</a:t>
            </a:r>
          </a:p>
          <a:p>
            <a:r>
              <a:rPr lang="en-US" altLang="en-US"/>
              <a:t>Providing incentives and benefits</a:t>
            </a:r>
          </a:p>
          <a:p>
            <a:r>
              <a:rPr lang="en-US" altLang="en-US"/>
              <a:t>Appraising performance</a:t>
            </a:r>
          </a:p>
          <a:p>
            <a:r>
              <a:rPr lang="en-US" altLang="en-US"/>
              <a:t>Communicating (interviewing, counseling, disciplining) </a:t>
            </a:r>
          </a:p>
          <a:p>
            <a:r>
              <a:rPr lang="en-US" altLang="en-US"/>
              <a:t>Training and developing managers</a:t>
            </a:r>
          </a:p>
          <a:p>
            <a:r>
              <a:rPr lang="en-US" altLang="en-US"/>
              <a:t>Building employee commitment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8847" y="2610428"/>
            <a:ext cx="841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Personnel Mistakes </a:t>
            </a:r>
            <a:endParaRPr kumimoji="0" lang="en-GB" altLang="en-US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28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>
            <a:extLst>
              <a:ext uri="{FF2B5EF4-FFF2-40B4-BE49-F238E27FC236}">
                <a16:creationId xmlns:a16="http://schemas.microsoft.com/office/drawing/2014/main" id="{8F9F64D8-705A-888E-2E6F-DC9493484C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5C916B78-C302-4F7E-B753-4B32F2DF9E6F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11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C1B33632-1B33-E06D-51C3-F846C638B4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Personnel Mistakes</a:t>
            </a:r>
          </a:p>
        </p:txBody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3A5246DE-A487-802E-B7D7-962EE63ADC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60550" y="1311275"/>
            <a:ext cx="8229600" cy="478790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40000"/>
              </a:spcBef>
            </a:pPr>
            <a:r>
              <a:rPr lang="en-US" altLang="en-US"/>
              <a:t>Hire the wrong person for the job.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Experience high turnover.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Have your people not doing their best.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Waste time with useless interviews.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Have your company taken to court because of unfair actions against employees.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Have your company taken to court for unsafe practices.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Have some employees think their salaries are unfair relative to others’ in the organization.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Allow a lack of training to undermine your department’s effectiveness.</a:t>
            </a:r>
          </a:p>
          <a:p>
            <a:pPr>
              <a:spcBef>
                <a:spcPct val="40000"/>
              </a:spcBef>
            </a:pPr>
            <a:r>
              <a:rPr lang="en-US" altLang="en-US"/>
              <a:t>Commit any unfair labor practices.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14A29D05-512B-9D9B-6107-6FBA43969A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D9FCC2D2-FDEF-437A-80DD-0774AC6F27F2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4579" name="Rectangle 5">
            <a:extLst>
              <a:ext uri="{FF2B5EF4-FFF2-40B4-BE49-F238E27FC236}">
                <a16:creationId xmlns:a16="http://schemas.microsoft.com/office/drawing/2014/main" id="{CFD72D7D-AB06-9B13-39B5-EDF454AB6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Basic HR Concepts</a:t>
            </a:r>
          </a:p>
        </p:txBody>
      </p:sp>
      <p:sp>
        <p:nvSpPr>
          <p:cNvPr id="24580" name="Rectangle 6">
            <a:extLst>
              <a:ext uri="{FF2B5EF4-FFF2-40B4-BE49-F238E27FC236}">
                <a16:creationId xmlns:a16="http://schemas.microsoft.com/office/drawing/2014/main" id="{CB2DF87A-50D8-2DE9-11CF-7122CAB4BB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9125" y="1546226"/>
            <a:ext cx="7956550" cy="4525963"/>
          </a:xfrm>
        </p:spPr>
        <p:txBody>
          <a:bodyPr/>
          <a:lstStyle/>
          <a:p>
            <a:r>
              <a:rPr lang="en-US" altLang="en-US"/>
              <a:t>The bottom line of managing is </a:t>
            </a:r>
            <a:r>
              <a:rPr lang="en-US" altLang="en-US" i="1"/>
              <a:t>getting results</a:t>
            </a:r>
            <a:r>
              <a:rPr lang="en-US" altLang="en-US"/>
              <a:t>.</a:t>
            </a:r>
            <a:endParaRPr lang="en-US" altLang="en-US" i="1"/>
          </a:p>
          <a:p>
            <a:r>
              <a:rPr lang="en-US" altLang="en-US"/>
              <a:t>HR creates value by engaging in activities that produce the employee behaviors that the company needs, to achieve its strategic goals.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076F7473-EB41-4040-08A0-0BB8EB798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96CB894-9CD3-4122-A624-F260A089B1BA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CEDBE480-5A47-9969-C766-5330B092D6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Line and Staff Aspects of HRM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0CDDFEBC-DDFA-2FC8-EB9F-85D6E5AC45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b="1" dirty="0"/>
              <a:t>Line manager</a:t>
            </a:r>
          </a:p>
          <a:p>
            <a:pPr marL="1077913" lvl="2" indent="-354013">
              <a:buFont typeface="Arial" charset="0"/>
              <a:buChar char="–"/>
              <a:defRPr/>
            </a:pPr>
            <a:r>
              <a:rPr lang="en-US" dirty="0"/>
              <a:t>A manager who is authorized to direct the work of subordinates and is responsible for accomplishing the organization’s tasks</a:t>
            </a:r>
          </a:p>
          <a:p>
            <a:pPr marL="180975" lvl="2" indent="0">
              <a:buNone/>
              <a:defRPr/>
            </a:pPr>
            <a:endParaRPr lang="en-US" dirty="0"/>
          </a:p>
          <a:p>
            <a:pPr>
              <a:defRPr/>
            </a:pPr>
            <a:r>
              <a:rPr lang="en-US" b="1" dirty="0"/>
              <a:t>Staff manager</a:t>
            </a:r>
          </a:p>
          <a:p>
            <a:pPr marL="1077913" lvl="2" indent="-354013">
              <a:buFont typeface="Arial" charset="0"/>
              <a:buChar char="–"/>
              <a:defRPr/>
            </a:pPr>
            <a:r>
              <a:rPr lang="en-US" dirty="0"/>
              <a:t>A manager who assists and advises line managers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929EFE07-1D97-A5F1-2ADA-67BF6CD1D1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06BD3834-2B6A-4F87-B59F-12056D185A78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5BEB5DC8-32DB-F008-7F1C-7049756AF0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Line Managers’ Human Resource Duties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B22848F6-1D52-EB33-58BE-A534261AE5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60550" y="1311275"/>
            <a:ext cx="8229600" cy="4787900"/>
          </a:xfrm>
        </p:spPr>
        <p:txBody>
          <a:bodyPr>
            <a:normAutofit fontScale="92500" lnSpcReduction="10000"/>
          </a:bodyPr>
          <a:lstStyle/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Placing the right person in the right job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Starting new employees in the organization (orientation)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Training employees for jobs that are new to them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Improving the job performance of each person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Gaining creative cooperation and developing smooth working relationships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Interpreting the company’s policies and procedures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Controlling labor costs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Developing the abilities of each person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Creating and maintaining department morale</a:t>
            </a:r>
          </a:p>
          <a:p>
            <a:pPr marL="461963" indent="-461963"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Protecting employees’ health and physical condition</a:t>
            </a:r>
          </a:p>
          <a:p>
            <a:pPr marL="461963" indent="-461963">
              <a:buFont typeface="Wingdings" panose="05000000000000000000" pitchFamily="2" charset="2"/>
              <a:buAutoNum type="arabicPeriod"/>
            </a:pPr>
            <a:endParaRPr lang="en-US" altLang="en-US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2">
            <a:extLst>
              <a:ext uri="{FF2B5EF4-FFF2-40B4-BE49-F238E27FC236}">
                <a16:creationId xmlns:a16="http://schemas.microsoft.com/office/drawing/2014/main" id="{262C44F5-B33E-42DA-5F52-AA64A2826D8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EFCC48E-6016-44F1-9DD1-C13977037B12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F24FFF15-202B-2E8D-08A4-1E6EB8F723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Human Resource Managers’ Duties</a:t>
            </a:r>
          </a:p>
        </p:txBody>
      </p:sp>
      <p:grpSp>
        <p:nvGrpSpPr>
          <p:cNvPr id="30724" name="Group 14">
            <a:extLst>
              <a:ext uri="{FF2B5EF4-FFF2-40B4-BE49-F238E27FC236}">
                <a16:creationId xmlns:a16="http://schemas.microsoft.com/office/drawing/2014/main" id="{DB126DFC-6C9B-537B-4BEE-C54554054FA9}"/>
              </a:ext>
            </a:extLst>
          </p:cNvPr>
          <p:cNvGrpSpPr>
            <a:grpSpLocks/>
          </p:cNvGrpSpPr>
          <p:nvPr/>
        </p:nvGrpSpPr>
        <p:grpSpPr bwMode="auto">
          <a:xfrm>
            <a:off x="3097213" y="1417639"/>
            <a:ext cx="6013450" cy="4727575"/>
            <a:chOff x="991" y="893"/>
            <a:chExt cx="3788" cy="2978"/>
          </a:xfrm>
        </p:grpSpPr>
        <p:sp>
          <p:nvSpPr>
            <p:cNvPr id="30726" name="_s1028">
              <a:extLst>
                <a:ext uri="{FF2B5EF4-FFF2-40B4-BE49-F238E27FC236}">
                  <a16:creationId xmlns:a16="http://schemas.microsoft.com/office/drawing/2014/main" id="{4BF1AAD7-EC7B-9308-17A1-38F5AA23FAF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20700000" flipV="1">
              <a:off x="3274" y="1660"/>
              <a:ext cx="653" cy="363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 type="none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30727" name="_s1028">
              <a:extLst>
                <a:ext uri="{FF2B5EF4-FFF2-40B4-BE49-F238E27FC236}">
                  <a16:creationId xmlns:a16="http://schemas.microsoft.com/office/drawing/2014/main" id="{E1190E3C-0A64-9C60-94BC-529384E0DF9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900000" flipH="1" flipV="1">
              <a:off x="1844" y="1661"/>
              <a:ext cx="650" cy="362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 type="none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30728" name="_s1032">
              <a:extLst>
                <a:ext uri="{FF2B5EF4-FFF2-40B4-BE49-F238E27FC236}">
                  <a16:creationId xmlns:a16="http://schemas.microsoft.com/office/drawing/2014/main" id="{2FC7DDB2-B544-EDEA-5838-FD27511FEC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78" y="2625"/>
              <a:ext cx="0" cy="443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 type="none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30729" name="Text Box 7">
              <a:extLst>
                <a:ext uri="{FF2B5EF4-FFF2-40B4-BE49-F238E27FC236}">
                  <a16:creationId xmlns:a16="http://schemas.microsoft.com/office/drawing/2014/main" id="{4B184400-7CBF-DCA0-99AD-CE1E99B5E532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119" y="1995"/>
              <a:ext cx="1514" cy="688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  <a:t>Functions of</a:t>
              </a:r>
              <a:b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</a:br>
              <a: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  <a:t>HR Managers</a:t>
              </a:r>
            </a:p>
          </p:txBody>
        </p:sp>
        <p:sp>
          <p:nvSpPr>
            <p:cNvPr id="30730" name="Text Box 9" descr="Brown01">
              <a:extLst>
                <a:ext uri="{FF2B5EF4-FFF2-40B4-BE49-F238E27FC236}">
                  <a16:creationId xmlns:a16="http://schemas.microsoft.com/office/drawing/2014/main" id="{5B732876-73AB-BE22-9FC0-3A6396AEEC68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991" y="893"/>
              <a:ext cx="1514" cy="687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latin typeface="Arial" panose="020B0604020202020204" pitchFamily="34" charset="0"/>
                </a:rPr>
                <a:t>Line Function</a:t>
              </a:r>
              <a:br>
                <a:rPr lang="en-US" altLang="en-US" sz="1600">
                  <a:latin typeface="Arial" panose="020B0604020202020204" pitchFamily="34" charset="0"/>
                </a:rPr>
              </a:br>
              <a:r>
                <a:rPr lang="en-US" altLang="en-US" sz="1600">
                  <a:latin typeface="Arial" panose="020B0604020202020204" pitchFamily="34" charset="0"/>
                </a:rPr>
                <a:t>Line Authority</a:t>
              </a:r>
              <a:br>
                <a:rPr lang="en-US" altLang="en-US" sz="1600">
                  <a:latin typeface="Arial" panose="020B0604020202020204" pitchFamily="34" charset="0"/>
                </a:rPr>
              </a:br>
              <a:r>
                <a:rPr lang="en-US" altLang="en-US" sz="1600">
                  <a:latin typeface="Arial" panose="020B0604020202020204" pitchFamily="34" charset="0"/>
                </a:rPr>
                <a:t>Implied Authority</a:t>
              </a:r>
            </a:p>
          </p:txBody>
        </p:sp>
        <p:sp>
          <p:nvSpPr>
            <p:cNvPr id="30731" name="Text Box 11" descr="Tan01">
              <a:extLst>
                <a:ext uri="{FF2B5EF4-FFF2-40B4-BE49-F238E27FC236}">
                  <a16:creationId xmlns:a16="http://schemas.microsoft.com/office/drawing/2014/main" id="{1A01244A-086A-55EB-031A-E7945AF795BA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119" y="3083"/>
              <a:ext cx="1514" cy="788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latin typeface="Arial" panose="020B0604020202020204" pitchFamily="34" charset="0"/>
                </a:rPr>
                <a:t>Staff Functions</a:t>
              </a:r>
              <a:br>
                <a:rPr lang="en-US" altLang="en-US" sz="1800" b="1">
                  <a:latin typeface="Arial" panose="020B0604020202020204" pitchFamily="34" charset="0"/>
                </a:rPr>
              </a:br>
              <a:r>
                <a:rPr lang="en-US" altLang="en-US" sz="1600">
                  <a:latin typeface="Arial" panose="020B0604020202020204" pitchFamily="34" charset="0"/>
                </a:rPr>
                <a:t>Staff Authority</a:t>
              </a:r>
              <a:br>
                <a:rPr lang="en-US" altLang="en-US" sz="1600">
                  <a:latin typeface="Arial" panose="020B0604020202020204" pitchFamily="34" charset="0"/>
                </a:rPr>
              </a:br>
              <a:r>
                <a:rPr lang="en-US" altLang="en-US" sz="1600">
                  <a:latin typeface="Arial" panose="020B0604020202020204" pitchFamily="34" charset="0"/>
                </a:rPr>
                <a:t>Innovator</a:t>
              </a:r>
            </a:p>
          </p:txBody>
        </p:sp>
        <p:sp>
          <p:nvSpPr>
            <p:cNvPr id="30732" name="Text Box 13">
              <a:extLst>
                <a:ext uri="{FF2B5EF4-FFF2-40B4-BE49-F238E27FC236}">
                  <a16:creationId xmlns:a16="http://schemas.microsoft.com/office/drawing/2014/main" id="{700B6113-FAB4-7D08-7D1A-FC40A895E85E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265" y="894"/>
              <a:ext cx="1514" cy="687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latin typeface="Arial" panose="020B0604020202020204" pitchFamily="34" charset="0"/>
                </a:rPr>
                <a:t>Coordinative Function</a:t>
              </a:r>
              <a:br>
                <a:rPr lang="en-US" altLang="en-US" sz="1600">
                  <a:latin typeface="Arial" panose="020B0604020202020204" pitchFamily="34" charset="0"/>
                </a:rPr>
              </a:br>
              <a:r>
                <a:rPr lang="en-US" altLang="en-US" sz="1600">
                  <a:latin typeface="Arial" panose="020B0604020202020204" pitchFamily="34" charset="0"/>
                </a:rPr>
                <a:t>Functional Authority</a:t>
              </a:r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>
            <a:extLst>
              <a:ext uri="{FF2B5EF4-FFF2-40B4-BE49-F238E27FC236}">
                <a16:creationId xmlns:a16="http://schemas.microsoft.com/office/drawing/2014/main" id="{4FA89CE7-EF85-83A6-4139-E2103DD356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27605FA-8E15-45B5-BC45-B09AADC2B4DF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16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86154A92-0E2A-8B05-71AC-A1B0C48E98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Human Resource Specialties</a:t>
            </a:r>
          </a:p>
        </p:txBody>
      </p:sp>
      <p:grpSp>
        <p:nvGrpSpPr>
          <p:cNvPr id="32772" name="Group 27">
            <a:extLst>
              <a:ext uri="{FF2B5EF4-FFF2-40B4-BE49-F238E27FC236}">
                <a16:creationId xmlns:a16="http://schemas.microsoft.com/office/drawing/2014/main" id="{1A9A7D9E-9E17-9CCB-F393-3B4BA8D07547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2177047"/>
            <a:ext cx="6791325" cy="3143250"/>
            <a:chOff x="714" y="1003"/>
            <a:chExt cx="4278" cy="1980"/>
          </a:xfrm>
        </p:grpSpPr>
        <p:grpSp>
          <p:nvGrpSpPr>
            <p:cNvPr id="32774" name="Group 6">
              <a:extLst>
                <a:ext uri="{FF2B5EF4-FFF2-40B4-BE49-F238E27FC236}">
                  <a16:creationId xmlns:a16="http://schemas.microsoft.com/office/drawing/2014/main" id="{AB6991A0-5A75-0827-B2DF-32400B7714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4" y="1531"/>
              <a:ext cx="2002" cy="1181"/>
              <a:chOff x="1878" y="1496"/>
              <a:chExt cx="2002" cy="1020"/>
            </a:xfrm>
          </p:grpSpPr>
          <p:sp>
            <p:nvSpPr>
              <p:cNvPr id="32781" name="_s1028">
                <a:extLst>
                  <a:ext uri="{FF2B5EF4-FFF2-40B4-BE49-F238E27FC236}">
                    <a16:creationId xmlns:a16="http://schemas.microsoft.com/office/drawing/2014/main" id="{23337D5D-F35A-A936-EA09-6B8F600204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878" y="1835"/>
                <a:ext cx="501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32782" name="_s1030">
                <a:extLst>
                  <a:ext uri="{FF2B5EF4-FFF2-40B4-BE49-F238E27FC236}">
                    <a16:creationId xmlns:a16="http://schemas.microsoft.com/office/drawing/2014/main" id="{5A471A6A-F4EA-EFB8-6AD8-01148B2A57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878" y="2346"/>
                <a:ext cx="501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32783" name="_s1034">
                <a:extLst>
                  <a:ext uri="{FF2B5EF4-FFF2-40B4-BE49-F238E27FC236}">
                    <a16:creationId xmlns:a16="http://schemas.microsoft.com/office/drawing/2014/main" id="{3F79DE0C-C6DF-842E-A729-5FEBDF1E8F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0" y="2346"/>
                <a:ext cx="500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32784" name="_s1036">
                <a:extLst>
                  <a:ext uri="{FF2B5EF4-FFF2-40B4-BE49-F238E27FC236}">
                    <a16:creationId xmlns:a16="http://schemas.microsoft.com/office/drawing/2014/main" id="{53FBEA28-33EB-73D1-25CB-09A9FA1563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80" y="1836"/>
                <a:ext cx="500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32785" name="_s1038">
                <a:extLst>
                  <a:ext uri="{FF2B5EF4-FFF2-40B4-BE49-F238E27FC236}">
                    <a16:creationId xmlns:a16="http://schemas.microsoft.com/office/drawing/2014/main" id="{7F6A3B2B-A623-7C9D-BE8C-E59982913F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79" y="1496"/>
                <a:ext cx="0" cy="34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</p:grpSp>
        <p:sp>
          <p:nvSpPr>
            <p:cNvPr id="32775" name="Text Box 13" descr="Brown01">
              <a:extLst>
                <a:ext uri="{FF2B5EF4-FFF2-40B4-BE49-F238E27FC236}">
                  <a16:creationId xmlns:a16="http://schemas.microsoft.com/office/drawing/2014/main" id="{301B883D-F983-D534-97F5-22C7FD1A52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7" y="1003"/>
              <a:ext cx="1146" cy="53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 dirty="0">
                  <a:latin typeface="Arial" panose="020B0604020202020204" pitchFamily="34" charset="0"/>
                </a:rPr>
                <a:t>Recruiters</a:t>
              </a:r>
            </a:p>
          </p:txBody>
        </p:sp>
        <p:sp>
          <p:nvSpPr>
            <p:cNvPr id="32776" name="Text Box 17" descr="LTGreen01">
              <a:extLst>
                <a:ext uri="{FF2B5EF4-FFF2-40B4-BE49-F238E27FC236}">
                  <a16:creationId xmlns:a16="http://schemas.microsoft.com/office/drawing/2014/main" id="{7FFE548A-67AE-8CE4-66D3-06826AD281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" y="1665"/>
              <a:ext cx="1146" cy="530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Labor Relations Specialists</a:t>
              </a:r>
            </a:p>
          </p:txBody>
        </p:sp>
        <p:sp>
          <p:nvSpPr>
            <p:cNvPr id="32777" name="Text Box 19" descr="Pink01">
              <a:extLst>
                <a:ext uri="{FF2B5EF4-FFF2-40B4-BE49-F238E27FC236}">
                  <a16:creationId xmlns:a16="http://schemas.microsoft.com/office/drawing/2014/main" id="{F7BD733E-F500-C3FE-3BEB-477D9A5CBA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" y="2453"/>
              <a:ext cx="1146" cy="53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Training Specialists</a:t>
              </a:r>
            </a:p>
          </p:txBody>
        </p:sp>
        <p:sp>
          <p:nvSpPr>
            <p:cNvPr id="32778" name="Text Box 21" descr="Green01">
              <a:extLst>
                <a:ext uri="{FF2B5EF4-FFF2-40B4-BE49-F238E27FC236}">
                  <a16:creationId xmlns:a16="http://schemas.microsoft.com/office/drawing/2014/main" id="{F09179C6-1163-8F5B-7842-6DC5F9A654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6" y="1641"/>
              <a:ext cx="1146" cy="530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Job Analysts</a:t>
              </a:r>
            </a:p>
          </p:txBody>
        </p:sp>
        <p:sp>
          <p:nvSpPr>
            <p:cNvPr id="32779" name="Text Box 23" descr="Tan01">
              <a:extLst>
                <a:ext uri="{FF2B5EF4-FFF2-40B4-BE49-F238E27FC236}">
                  <a16:creationId xmlns:a16="http://schemas.microsoft.com/office/drawing/2014/main" id="{7254E91A-9D89-7A5B-C68E-C074EBDCFB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6" y="2453"/>
              <a:ext cx="1146" cy="530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Compensation Managers</a:t>
              </a:r>
            </a:p>
          </p:txBody>
        </p:sp>
        <p:sp>
          <p:nvSpPr>
            <p:cNvPr id="32780" name="Text Box 24">
              <a:extLst>
                <a:ext uri="{FF2B5EF4-FFF2-40B4-BE49-F238E27FC236}">
                  <a16:creationId xmlns:a16="http://schemas.microsoft.com/office/drawing/2014/main" id="{5B52ACED-A8D8-4093-65FC-1459FC1BA16C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93" y="1909"/>
              <a:ext cx="1146" cy="816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  <a:t>Human Resource Specialties</a:t>
              </a:r>
            </a:p>
          </p:txBody>
        </p:sp>
      </p:grp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8847" y="2610428"/>
            <a:ext cx="8417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en-US" sz="6000" b="1" dirty="0">
                <a:solidFill>
                  <a:srgbClr val="002060"/>
                </a:solidFill>
                <a:latin typeface="Calibri"/>
                <a:cs typeface="Calibri"/>
              </a:rPr>
              <a:t>The changing Role of the HRM</a:t>
            </a:r>
            <a:r>
              <a:rPr kumimoji="0" lang="en-US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endParaRPr kumimoji="0" lang="en-GB" altLang="en-US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5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>
            <a:extLst>
              <a:ext uri="{FF2B5EF4-FFF2-40B4-BE49-F238E27FC236}">
                <a16:creationId xmlns:a16="http://schemas.microsoft.com/office/drawing/2014/main" id="{2973863A-4F23-95DD-FA25-02EB3F1887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E094493-70B7-448A-966A-FE1187588031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311FC5F6-3546-0346-9907-EE8F17E9A9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The Changing Role of Human Resource Management</a:t>
            </a:r>
          </a:p>
        </p:txBody>
      </p:sp>
      <p:grpSp>
        <p:nvGrpSpPr>
          <p:cNvPr id="34820" name="Group 18">
            <a:extLst>
              <a:ext uri="{FF2B5EF4-FFF2-40B4-BE49-F238E27FC236}">
                <a16:creationId xmlns:a16="http://schemas.microsoft.com/office/drawing/2014/main" id="{D22D21FC-D170-69A9-022E-DD2295301B16}"/>
              </a:ext>
            </a:extLst>
          </p:cNvPr>
          <p:cNvGrpSpPr>
            <a:grpSpLocks/>
          </p:cNvGrpSpPr>
          <p:nvPr/>
        </p:nvGrpSpPr>
        <p:grpSpPr bwMode="auto">
          <a:xfrm>
            <a:off x="2297113" y="1908176"/>
            <a:ext cx="7567612" cy="3806825"/>
            <a:chOff x="878" y="1311"/>
            <a:chExt cx="4004" cy="2153"/>
          </a:xfrm>
        </p:grpSpPr>
        <p:sp>
          <p:nvSpPr>
            <p:cNvPr id="34822" name="Text Box 6">
              <a:extLst>
                <a:ext uri="{FF2B5EF4-FFF2-40B4-BE49-F238E27FC236}">
                  <a16:creationId xmlns:a16="http://schemas.microsoft.com/office/drawing/2014/main" id="{C9CF1172-718A-F5F3-96C7-710BE8DB46EE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307" y="2123"/>
              <a:ext cx="1146" cy="530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chemeClr val="bg1"/>
                  </a:solidFill>
                  <a:latin typeface="Arial" panose="020B0604020202020204" pitchFamily="34" charset="0"/>
                </a:rPr>
                <a:t>New Responsibilities for HR Managers</a:t>
              </a:r>
            </a:p>
          </p:txBody>
        </p:sp>
        <p:sp>
          <p:nvSpPr>
            <p:cNvPr id="34823" name="Line 7">
              <a:extLst>
                <a:ext uri="{FF2B5EF4-FFF2-40B4-BE49-F238E27FC236}">
                  <a16:creationId xmlns:a16="http://schemas.microsoft.com/office/drawing/2014/main" id="{661F734A-FFF1-58A9-7899-38E2456EFF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53" y="2394"/>
              <a:ext cx="281" cy="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4824" name="Line 8">
              <a:extLst>
                <a:ext uri="{FF2B5EF4-FFF2-40B4-BE49-F238E27FC236}">
                  <a16:creationId xmlns:a16="http://schemas.microsoft.com/office/drawing/2014/main" id="{7BD8E125-3AC4-C342-BCA0-1EB4DD80D25C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>
              <a:off x="2740" y="2793"/>
              <a:ext cx="281" cy="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4825" name="Text Box 9" descr="Green01">
              <a:extLst>
                <a:ext uri="{FF2B5EF4-FFF2-40B4-BE49-F238E27FC236}">
                  <a16:creationId xmlns:a16="http://schemas.microsoft.com/office/drawing/2014/main" id="{9960C3EB-8A67-68A3-7B5D-0200D112E001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308" y="2934"/>
              <a:ext cx="1146" cy="53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>
                  <a:latin typeface="Arial" panose="020B0604020202020204" pitchFamily="34" charset="0"/>
                </a:rPr>
                <a:t>Measuring the HRM Team’s Performance</a:t>
              </a:r>
            </a:p>
          </p:txBody>
        </p:sp>
        <p:sp>
          <p:nvSpPr>
            <p:cNvPr id="34826" name="Text Box 11">
              <a:extLst>
                <a:ext uri="{FF2B5EF4-FFF2-40B4-BE49-F238E27FC236}">
                  <a16:creationId xmlns:a16="http://schemas.microsoft.com/office/drawing/2014/main" id="{0C369EFF-A41F-6FD6-BD39-858E213F8226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878" y="2121"/>
              <a:ext cx="1146" cy="53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>
                  <a:latin typeface="Arial" panose="020B0604020202020204" pitchFamily="34" charset="0"/>
                </a:rPr>
                <a:t>Managing with the HR Scorecard Process</a:t>
              </a:r>
            </a:p>
          </p:txBody>
        </p:sp>
        <p:sp>
          <p:nvSpPr>
            <p:cNvPr id="34827" name="Line 12">
              <a:extLst>
                <a:ext uri="{FF2B5EF4-FFF2-40B4-BE49-F238E27FC236}">
                  <a16:creationId xmlns:a16="http://schemas.microsoft.com/office/drawing/2014/main" id="{AC52D218-6DF0-86CE-3C86-D3FB1CED93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4" y="2395"/>
              <a:ext cx="281" cy="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4828" name="Text Box 14" descr="Pink01">
              <a:extLst>
                <a:ext uri="{FF2B5EF4-FFF2-40B4-BE49-F238E27FC236}">
                  <a16:creationId xmlns:a16="http://schemas.microsoft.com/office/drawing/2014/main" id="{B0F0DA09-4C80-9861-67AB-0809140F830A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36" y="2121"/>
              <a:ext cx="1146" cy="530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>
                  <a:latin typeface="Arial" panose="020B0604020202020204" pitchFamily="34" charset="0"/>
                </a:rPr>
                <a:t>Creating High- Performance Work Systems</a:t>
              </a:r>
            </a:p>
          </p:txBody>
        </p:sp>
        <p:sp>
          <p:nvSpPr>
            <p:cNvPr id="34829" name="Text Box 16" descr="Orange01">
              <a:extLst>
                <a:ext uri="{FF2B5EF4-FFF2-40B4-BE49-F238E27FC236}">
                  <a16:creationId xmlns:a16="http://schemas.microsoft.com/office/drawing/2014/main" id="{0AB8FE90-22C8-7CDA-C10D-4A4E3106C189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307" y="1311"/>
              <a:ext cx="1146" cy="53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>
                  <a:latin typeface="Arial" panose="020B0604020202020204" pitchFamily="34" charset="0"/>
                </a:rPr>
                <a:t>Strategic Human Resource Management</a:t>
              </a:r>
            </a:p>
          </p:txBody>
        </p:sp>
        <p:sp>
          <p:nvSpPr>
            <p:cNvPr id="34830" name="Line 17">
              <a:extLst>
                <a:ext uri="{FF2B5EF4-FFF2-40B4-BE49-F238E27FC236}">
                  <a16:creationId xmlns:a16="http://schemas.microsoft.com/office/drawing/2014/main" id="{F9D8A780-FC39-3998-DF0C-575EC1924FE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 flipV="1">
              <a:off x="2740" y="1981"/>
              <a:ext cx="281" cy="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2">
            <a:extLst>
              <a:ext uri="{FF2B5EF4-FFF2-40B4-BE49-F238E27FC236}">
                <a16:creationId xmlns:a16="http://schemas.microsoft.com/office/drawing/2014/main" id="{813F8487-AFC0-7891-8977-3F2B6F599F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E930EEE4-8F22-4E22-8F16-35906584DEC1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19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4F733D0F-A417-8BC5-05B0-6CBA8109D5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pPr marL="1371600" indent="-1371600"/>
            <a:r>
              <a:rPr lang="en-US" altLang="en-US"/>
              <a:t>Technological Applications for HR</a:t>
            </a:r>
          </a:p>
        </p:txBody>
      </p:sp>
      <p:sp>
        <p:nvSpPr>
          <p:cNvPr id="36868" name="Rectangle 4">
            <a:extLst>
              <a:ext uri="{FF2B5EF4-FFF2-40B4-BE49-F238E27FC236}">
                <a16:creationId xmlns:a16="http://schemas.microsoft.com/office/drawing/2014/main" id="{90C99E2D-D929-EDC9-5DB6-5FC45BE9F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139" y="1220788"/>
            <a:ext cx="7583487" cy="449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Application service providers (ASPs) and technology outsourcing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Portals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PCs and high-speed access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Streaming desktop video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The mobile internet and wireless net access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E-procurement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Internet- and network-monitoring software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Bluetooth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Electronic signatures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Electronic bill presentment and payment</a:t>
            </a:r>
          </a:p>
          <a:p>
            <a:pPr eaLnBrk="1" hangingPunct="1">
              <a:buSzTx/>
              <a:buFontTx/>
              <a:buNone/>
            </a:pPr>
            <a:r>
              <a:rPr lang="en-US" altLang="en-US" sz="1800" b="1">
                <a:latin typeface="Arial" panose="020B0604020202020204" pitchFamily="34" charset="0"/>
              </a:rPr>
              <a:t>Data warehouses and computerized analytical programs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>
            <a:extLst>
              <a:ext uri="{FF2B5EF4-FFF2-40B4-BE49-F238E27FC236}">
                <a16:creationId xmlns:a16="http://schemas.microsoft.com/office/drawing/2014/main" id="{0B447407-C298-CC27-2000-A85946F3E3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62464BB8-8E65-4B27-844A-FA85F970DB0D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20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173BD4B5-2B40-641D-D7FB-2BCCBFC6AE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High-Performance Work System Practices</a:t>
            </a:r>
          </a:p>
        </p:txBody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32F917C3-D09B-B9F4-7E71-F608F00295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/>
              <a:t>Employment security</a:t>
            </a:r>
          </a:p>
          <a:p>
            <a:r>
              <a:rPr lang="en-US" altLang="en-US"/>
              <a:t>Selective hiring</a:t>
            </a:r>
          </a:p>
          <a:p>
            <a:r>
              <a:rPr lang="en-US" altLang="en-US"/>
              <a:t>Extensive training</a:t>
            </a:r>
          </a:p>
          <a:p>
            <a:r>
              <a:rPr lang="en-US" altLang="en-US"/>
              <a:t>Self-managed teams/decentralized decision making</a:t>
            </a:r>
          </a:p>
          <a:p>
            <a:r>
              <a:rPr lang="en-US" altLang="en-US"/>
              <a:t>Reduced status distinctions</a:t>
            </a:r>
          </a:p>
          <a:p>
            <a:r>
              <a:rPr lang="en-US" altLang="en-US"/>
              <a:t>Information sharing</a:t>
            </a:r>
          </a:p>
          <a:p>
            <a:r>
              <a:rPr lang="en-US" altLang="en-US"/>
              <a:t>Pay-for-performance rewards</a:t>
            </a:r>
          </a:p>
          <a:p>
            <a:r>
              <a:rPr lang="en-US" altLang="en-US"/>
              <a:t>Transformational leadership</a:t>
            </a:r>
          </a:p>
          <a:p>
            <a:r>
              <a:rPr lang="en-US" altLang="en-US"/>
              <a:t>Measurement of management practices</a:t>
            </a:r>
          </a:p>
          <a:p>
            <a:r>
              <a:rPr lang="en-US" altLang="en-US"/>
              <a:t>Emphasis on high-quality work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>
            <a:extLst>
              <a:ext uri="{FF2B5EF4-FFF2-40B4-BE49-F238E27FC236}">
                <a16:creationId xmlns:a16="http://schemas.microsoft.com/office/drawing/2014/main" id="{9E9BE165-0228-C6F6-867E-DE98B73A37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730A58FF-431A-4D52-837E-F7D9B6BB011E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21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0963" name="Rectangle 4">
            <a:extLst>
              <a:ext uri="{FF2B5EF4-FFF2-40B4-BE49-F238E27FC236}">
                <a16:creationId xmlns:a16="http://schemas.microsoft.com/office/drawing/2014/main" id="{33036587-5461-4B4D-AA6E-A77564F7D3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Benefits of a High-Performance Work System (HPWS)</a:t>
            </a:r>
          </a:p>
        </p:txBody>
      </p:sp>
      <p:sp>
        <p:nvSpPr>
          <p:cNvPr id="40964" name="Rectangle 5">
            <a:extLst>
              <a:ext uri="{FF2B5EF4-FFF2-40B4-BE49-F238E27FC236}">
                <a16:creationId xmlns:a16="http://schemas.microsoft.com/office/drawing/2014/main" id="{3758869B-A749-B8C9-C442-02995B8639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42478" y="2029160"/>
            <a:ext cx="8229600" cy="4075113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40000"/>
              </a:spcBef>
            </a:pPr>
            <a:r>
              <a:rPr lang="en-US" altLang="en-US" dirty="0"/>
              <a:t>Reduces </a:t>
            </a:r>
            <a:r>
              <a:rPr lang="en-US" altLang="en-US" i="1" dirty="0"/>
              <a:t>wasta </a:t>
            </a:r>
            <a:r>
              <a:rPr lang="en-US" altLang="en-US" dirty="0"/>
              <a:t>(use of family and other close networks to obtain work-related favors unrelated to merit)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Generates more job applicants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Screens candidates more effectively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Provides more/better training and lower employee turnover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Links pay more explicitly to performance and appraisals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Fosters a safer work environment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Produces more qualified applicants per position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Results in higher profits and lower operating costs</a:t>
            </a:r>
          </a:p>
          <a:p>
            <a:pPr>
              <a:spcBef>
                <a:spcPct val="40000"/>
              </a:spcBef>
            </a:pPr>
            <a:r>
              <a:rPr lang="en-US" altLang="en-US" dirty="0"/>
              <a:t>Uses more self-managing work teams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2">
            <a:extLst>
              <a:ext uri="{FF2B5EF4-FFF2-40B4-BE49-F238E27FC236}">
                <a16:creationId xmlns:a16="http://schemas.microsoft.com/office/drawing/2014/main" id="{94E62F64-E89E-219B-1BF8-DBE8D08D4D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0CE3B697-1E71-4E74-A230-EFD728026F2A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A3064E83-4CBB-7A66-98F1-51F1E1AAF8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597025" indent="-1597025"/>
            <a:r>
              <a:rPr lang="en-US" altLang="en-US" sz="1600" dirty="0"/>
              <a:t>TABLE 1</a:t>
            </a:r>
            <a:r>
              <a:rPr lang="en-US" altLang="en-US" sz="1600" dirty="0">
                <a:latin typeface="Arial" panose="020B0604020202020204" pitchFamily="34" charset="0"/>
              </a:rPr>
              <a:t>-</a:t>
            </a:r>
            <a:r>
              <a:rPr lang="en-US" altLang="en-US" sz="1600" dirty="0"/>
              <a:t>3</a:t>
            </a:r>
            <a:r>
              <a:rPr lang="en-US" altLang="en-US" sz="1600" dirty="0">
                <a:solidFill>
                  <a:srgbClr val="0099CC"/>
                </a:solidFill>
              </a:rPr>
              <a:t>	</a:t>
            </a:r>
            <a:r>
              <a:rPr lang="en-US" altLang="en-US" sz="1600" dirty="0"/>
              <a:t>Five Sample HR Metrics</a:t>
            </a:r>
          </a:p>
        </p:txBody>
      </p:sp>
      <p:sp>
        <p:nvSpPr>
          <p:cNvPr id="43012" name="Line 3">
            <a:extLst>
              <a:ext uri="{FF2B5EF4-FFF2-40B4-BE49-F238E27FC236}">
                <a16:creationId xmlns:a16="http://schemas.microsoft.com/office/drawing/2014/main" id="{51B74C4C-A660-D2BF-8222-B858459DB587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5" y="917576"/>
            <a:ext cx="402431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28754" name="Group 82">
            <a:extLst>
              <a:ext uri="{FF2B5EF4-FFF2-40B4-BE49-F238E27FC236}">
                <a16:creationId xmlns:a16="http://schemas.microsoft.com/office/drawing/2014/main" id="{92DB6E47-90EE-0A2F-E0AD-3214F349912A}"/>
              </a:ext>
            </a:extLst>
          </p:cNvPr>
          <p:cNvGraphicFramePr>
            <a:graphicFrameLocks noGrp="1"/>
          </p:cNvGraphicFramePr>
          <p:nvPr/>
        </p:nvGraphicFramePr>
        <p:xfrm>
          <a:off x="1981201" y="1050925"/>
          <a:ext cx="7589837" cy="4618040"/>
        </p:xfrm>
        <a:graphic>
          <a:graphicData uri="http://schemas.openxmlformats.org/drawingml/2006/table">
            <a:tbl>
              <a:tblPr/>
              <a:tblGrid>
                <a:gridCol w="1627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0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87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3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HR Metric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                                How to Calculate It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Absence rate</a:t>
                      </a: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# of days absent in month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× 100</a:t>
                      </a:r>
                    </a:p>
                  </a:txBody>
                  <a:tcPr marL="91444" marR="91444" marT="45729" marB="45729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6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Average # of employees during month × # of workdays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Cost per hire</a:t>
                      </a: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Advertising + agency fees + employee referrals + travel cost of</a:t>
                      </a:r>
                      <a:b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</a:b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applicants and staff + relocation costs + recruiter pay and benefits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6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Number of hires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72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HR expense factor</a:t>
                      </a: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HR expense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0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Total operating expense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45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Time to fill</a:t>
                      </a: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Total days elapsed to fill job requisitions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50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Number hired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86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50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Turnover rate</a:t>
                      </a: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# 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of separations during month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× 100</a:t>
                      </a:r>
                    </a:p>
                  </a:txBody>
                  <a:tcPr marL="91444" marR="91444" marT="45729" marB="45729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50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endParaRPr kumimoji="0" lang="en-GB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44" marR="91444" marT="45729" marB="45729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 typeface="Verdana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Average </a:t>
                      </a:r>
                      <a:r>
                        <a:rPr kumimoji="0" 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# 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of employees during month</a:t>
                      </a:r>
                    </a:p>
                  </a:txBody>
                  <a:tcPr marL="91444" marR="91444" marT="45729" marB="45729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4">
            <a:extLst>
              <a:ext uri="{FF2B5EF4-FFF2-40B4-BE49-F238E27FC236}">
                <a16:creationId xmlns:a16="http://schemas.microsoft.com/office/drawing/2014/main" id="{B6480FC8-62FE-BD80-8A40-5E473D28D0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894BC1E8-6E79-43E2-8ECC-0E865D629274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5059" name="Rectangle 8">
            <a:extLst>
              <a:ext uri="{FF2B5EF4-FFF2-40B4-BE49-F238E27FC236}">
                <a16:creationId xmlns:a16="http://schemas.microsoft.com/office/drawing/2014/main" id="{CFFF86AE-1F18-74A3-787E-AB71ABBBB65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7538" y="1547813"/>
            <a:ext cx="4114800" cy="4121150"/>
          </a:xfrm>
        </p:spPr>
        <p:txBody>
          <a:bodyPr>
            <a:normAutofit fontScale="85000" lnSpcReduction="10000"/>
          </a:bodyPr>
          <a:lstStyle/>
          <a:p>
            <a:pPr marL="231775" indent="-231775">
              <a:buNone/>
            </a:pPr>
            <a:r>
              <a:rPr lang="en-US" altLang="en-US" sz="2000"/>
              <a:t>authority</a:t>
            </a:r>
          </a:p>
          <a:p>
            <a:pPr marL="231775" indent="-231775">
              <a:buNone/>
            </a:pPr>
            <a:r>
              <a:rPr lang="en-US" altLang="en-US" sz="2000"/>
              <a:t>ethics</a:t>
            </a:r>
          </a:p>
          <a:p>
            <a:pPr marL="231775" indent="-231775">
              <a:buNone/>
            </a:pPr>
            <a:r>
              <a:rPr lang="en-US" altLang="en-US" sz="2000"/>
              <a:t>functional authority or functional control</a:t>
            </a:r>
          </a:p>
          <a:p>
            <a:pPr marL="231775" indent="-231775">
              <a:buNone/>
            </a:pPr>
            <a:r>
              <a:rPr lang="en-US" altLang="en-US" sz="2000"/>
              <a:t>globalization</a:t>
            </a:r>
          </a:p>
          <a:p>
            <a:pPr marL="231775" indent="-231775">
              <a:buNone/>
            </a:pPr>
            <a:r>
              <a:rPr lang="en-US" altLang="en-US" sz="2000"/>
              <a:t>high-performance work system</a:t>
            </a:r>
          </a:p>
          <a:p>
            <a:pPr marL="231775" indent="-231775">
              <a:buNone/>
            </a:pPr>
            <a:r>
              <a:rPr lang="en-US" altLang="en-US" sz="2000"/>
              <a:t>HR Scorecard</a:t>
            </a:r>
          </a:p>
          <a:p>
            <a:pPr marL="231775" indent="-231775">
              <a:buNone/>
            </a:pPr>
            <a:r>
              <a:rPr lang="en-US" altLang="en-US" sz="2000"/>
              <a:t>human capital</a:t>
            </a:r>
          </a:p>
          <a:p>
            <a:pPr marL="231775" indent="-231775">
              <a:buNone/>
            </a:pPr>
            <a:r>
              <a:rPr lang="en-US" altLang="en-US" sz="2000"/>
              <a:t>human resource management</a:t>
            </a:r>
            <a:br>
              <a:rPr lang="en-US" altLang="en-US" sz="2000"/>
            </a:br>
            <a:r>
              <a:rPr lang="en-US" altLang="en-US" sz="2000"/>
              <a:t>(HRM) </a:t>
            </a:r>
          </a:p>
          <a:p>
            <a:pPr marL="231775" indent="-231775">
              <a:buNone/>
            </a:pPr>
            <a:r>
              <a:rPr lang="en-US" altLang="en-US" sz="2000"/>
              <a:t>implied authority</a:t>
            </a:r>
          </a:p>
          <a:p>
            <a:pPr marL="231775" indent="-231775">
              <a:buNone/>
            </a:pPr>
            <a:endParaRPr lang="en-US" altLang="en-US" sz="1600">
              <a:solidFill>
                <a:srgbClr val="663300"/>
              </a:solidFill>
            </a:endParaRPr>
          </a:p>
          <a:p>
            <a:pPr marL="231775" indent="-231775">
              <a:buNone/>
            </a:pPr>
            <a:r>
              <a:rPr lang="en-US" altLang="en-US" sz="1600">
                <a:solidFill>
                  <a:srgbClr val="663300"/>
                </a:solidFill>
              </a:rPr>
              <a:t>	  	 </a:t>
            </a:r>
          </a:p>
          <a:p>
            <a:pPr marL="231775" indent="-231775">
              <a:buNone/>
            </a:pPr>
            <a:r>
              <a:rPr lang="en-US" altLang="en-US" sz="1600">
                <a:solidFill>
                  <a:srgbClr val="663300"/>
                </a:solidFill>
              </a:rPr>
              <a:t>	 </a:t>
            </a:r>
          </a:p>
        </p:txBody>
      </p:sp>
      <p:sp>
        <p:nvSpPr>
          <p:cNvPr id="479241" name="Rectangle 9">
            <a:extLst>
              <a:ext uri="{FF2B5EF4-FFF2-40B4-BE49-F238E27FC236}">
                <a16:creationId xmlns:a16="http://schemas.microsoft.com/office/drawing/2014/main" id="{20706164-12A9-766F-82D5-E970C89E02B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461125" y="1547814"/>
            <a:ext cx="3975100" cy="4664075"/>
          </a:xfrm>
        </p:spPr>
        <p:txBody>
          <a:bodyPr/>
          <a:lstStyle/>
          <a:p>
            <a:pPr marL="231775" indent="-231775">
              <a:buNone/>
              <a:defRPr/>
            </a:pPr>
            <a:r>
              <a:rPr lang="en-US" sz="2000" dirty="0"/>
              <a:t>line authority	 </a:t>
            </a:r>
          </a:p>
          <a:p>
            <a:pPr marL="231775" indent="-231775">
              <a:buNone/>
              <a:defRPr/>
            </a:pPr>
            <a:r>
              <a:rPr lang="en-US" sz="2000" dirty="0"/>
              <a:t>line manager </a:t>
            </a:r>
          </a:p>
          <a:p>
            <a:pPr marL="231775" indent="-231775">
              <a:buNone/>
              <a:defRPr/>
            </a:pPr>
            <a:r>
              <a:rPr lang="en-US" sz="2000" dirty="0"/>
              <a:t>management process</a:t>
            </a:r>
          </a:p>
          <a:p>
            <a:pPr marL="231775" indent="-231775">
              <a:buNone/>
              <a:defRPr/>
            </a:pPr>
            <a:r>
              <a:rPr lang="en-US" sz="2000" dirty="0"/>
              <a:t>metrics</a:t>
            </a:r>
          </a:p>
          <a:p>
            <a:pPr marL="231775" indent="-231775">
              <a:buNone/>
              <a:defRPr/>
            </a:pPr>
            <a:r>
              <a:rPr lang="en-US" sz="2000" dirty="0"/>
              <a:t>outsourcing</a:t>
            </a:r>
          </a:p>
          <a:p>
            <a:pPr marL="231775" indent="-231775">
              <a:buNone/>
              <a:defRPr/>
            </a:pPr>
            <a:r>
              <a:rPr lang="en-US" sz="2000" dirty="0"/>
              <a:t>staff authority 	 </a:t>
            </a:r>
          </a:p>
          <a:p>
            <a:pPr marL="231775" indent="-231775">
              <a:buNone/>
              <a:defRPr/>
            </a:pPr>
            <a:r>
              <a:rPr lang="en-US" sz="2000" dirty="0"/>
              <a:t>staff manager</a:t>
            </a:r>
          </a:p>
          <a:p>
            <a:pPr marL="231775" indent="-231775">
              <a:buNone/>
              <a:defRPr/>
            </a:pPr>
            <a:r>
              <a:rPr lang="en-US" sz="2000" dirty="0"/>
              <a:t>strategic human resource management (SHRM)</a:t>
            </a:r>
          </a:p>
          <a:p>
            <a:pPr marL="231775" indent="-231775">
              <a:buNone/>
              <a:defRPr/>
            </a:pPr>
            <a:r>
              <a:rPr lang="en-US" sz="2000" dirty="0"/>
              <a:t>strategic plan</a:t>
            </a:r>
          </a:p>
          <a:p>
            <a:pPr marL="231775" indent="-231775">
              <a:buNone/>
              <a:defRPr/>
            </a:pPr>
            <a:r>
              <a:rPr lang="en-US" sz="2000" dirty="0"/>
              <a:t>strategy</a:t>
            </a:r>
          </a:p>
          <a:p>
            <a:pPr>
              <a:buFont typeface="Verdana" panose="020B0604030504040204" pitchFamily="34" charset="0"/>
              <a:buNone/>
              <a:defRPr/>
            </a:pPr>
            <a:endParaRPr lang="en-US" sz="2000" dirty="0"/>
          </a:p>
        </p:txBody>
      </p:sp>
      <p:sp>
        <p:nvSpPr>
          <p:cNvPr id="45061" name="Title 1">
            <a:extLst>
              <a:ext uri="{FF2B5EF4-FFF2-40B4-BE49-F238E27FC236}">
                <a16:creationId xmlns:a16="http://schemas.microsoft.com/office/drawing/2014/main" id="{62E2E3D6-6E09-F89F-2A21-A7B58E9159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Key Terms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>
            <a:extLst>
              <a:ext uri="{FF2B5EF4-FFF2-40B4-BE49-F238E27FC236}">
                <a16:creationId xmlns:a16="http://schemas.microsoft.com/office/drawing/2014/main" id="{9B2F3A33-5542-67BB-F439-BD5A374E03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8C72F24-22E4-4F09-9254-F711FC9B098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24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60B7A62F-12F1-79BA-0E1B-9360092A62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Strategic Management Process</a:t>
            </a:r>
          </a:p>
        </p:txBody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88B45B2F-DEBB-4758-5A48-5B7F7BE942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9125" y="1546225"/>
            <a:ext cx="8229600" cy="4191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b="1"/>
              <a:t>Strategy </a:t>
            </a:r>
          </a:p>
          <a:p>
            <a:pPr marL="180975" lvl="2" indent="0">
              <a:buNone/>
            </a:pPr>
            <a:endParaRPr lang="en-US" alt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9A8A283-9AB6-6FA8-10D5-5092D441A1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2057400"/>
            <a:ext cx="8229600" cy="457200"/>
          </a:xfrm>
          <a:prstGeom prst="rect">
            <a:avLst/>
          </a:prstGeom>
          <a:noFill/>
          <a:ln>
            <a:noFill/>
          </a:ln>
        </p:spPr>
        <p:txBody>
          <a:bodyPr lIns="0" tIns="0"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388" indent="-1778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350838" indent="-16986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541338" indent="-18891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○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2" indent="-350838">
              <a:buSzPct val="100000"/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A course of action</a:t>
            </a:r>
          </a:p>
          <a:p>
            <a:pPr marL="180975" lvl="2" indent="0">
              <a:buNone/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7110" name="Rectangle 3">
            <a:extLst>
              <a:ext uri="{FF2B5EF4-FFF2-40B4-BE49-F238E27FC236}">
                <a16:creationId xmlns:a16="http://schemas.microsoft.com/office/drawing/2014/main" id="{5B60D411-6763-7AD7-11F4-F405B39E9A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2697163"/>
            <a:ext cx="8229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Verdana" panose="020B0604030504040204" pitchFamily="34" charset="0"/>
              <a:buNone/>
            </a:pPr>
            <a:r>
              <a:rPr lang="en-US" altLang="en-US" b="1">
                <a:solidFill>
                  <a:srgbClr val="000000"/>
                </a:solidFill>
              </a:rPr>
              <a:t>Strategic Plan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3B707A8-2C79-4FB0-35CB-ACD7D178D4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3154364"/>
            <a:ext cx="8229600" cy="993775"/>
          </a:xfrm>
          <a:prstGeom prst="rect">
            <a:avLst/>
          </a:prstGeom>
          <a:noFill/>
          <a:ln>
            <a:noFill/>
          </a:ln>
        </p:spPr>
        <p:txBody>
          <a:bodyPr lIns="0" tIns="0"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388" indent="-1778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350838" indent="-16986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541338" indent="-18891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○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2" indent="-350838">
              <a:buSzPct val="100000"/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How an organization intends to match its internal strengths and weaknesses with its external opportunities and threats to maintain a competitive advantage</a:t>
            </a:r>
          </a:p>
          <a:p>
            <a:pPr lvl="2">
              <a:buFont typeface="Arial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7112" name="Rectangle 3">
            <a:extLst>
              <a:ext uri="{FF2B5EF4-FFF2-40B4-BE49-F238E27FC236}">
                <a16:creationId xmlns:a16="http://schemas.microsoft.com/office/drawing/2014/main" id="{577BE4FE-AF08-7AA0-160F-B1D70BC44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3563" y="4348163"/>
            <a:ext cx="82296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80975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Verdana" panose="020B0604030504040204" pitchFamily="34" charset="0"/>
              <a:buNone/>
            </a:pPr>
            <a:r>
              <a:rPr lang="en-US" altLang="en-US" b="1">
                <a:solidFill>
                  <a:srgbClr val="000000"/>
                </a:solidFill>
              </a:rPr>
              <a:t>Strategic Management</a:t>
            </a:r>
          </a:p>
          <a:p>
            <a:pPr lvl="2">
              <a:buFont typeface="Arial" panose="020B0604020202020204" pitchFamily="34" charset="0"/>
              <a:buNone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D646064-60B6-86A7-B79F-BBBEE02CD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6263" y="4892676"/>
            <a:ext cx="8229600" cy="1096963"/>
          </a:xfrm>
          <a:prstGeom prst="rect">
            <a:avLst/>
          </a:prstGeom>
          <a:noFill/>
          <a:ln>
            <a:noFill/>
          </a:ln>
        </p:spPr>
        <p:txBody>
          <a:bodyPr lIns="0" tIns="0"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388" indent="-1778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350838" indent="-16986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541338" indent="-18891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○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2" indent="-350838">
              <a:buSzPct val="100000"/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The process of identifying and executing the organization’s mission by matching its capabilities with the demands of its environment</a:t>
            </a:r>
          </a:p>
          <a:p>
            <a:pPr lvl="2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3">
            <a:extLst>
              <a:ext uri="{FF2B5EF4-FFF2-40B4-BE49-F238E27FC236}">
                <a16:creationId xmlns:a16="http://schemas.microsoft.com/office/drawing/2014/main" id="{744E96E9-C01B-A77F-9732-FFA83CD1A4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DF86DFD8-16D0-4408-84DE-581CA1B6D96D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25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A932570F-706B-C74A-6EE4-A54FA02DEE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Business Vision and Mission</a:t>
            </a:r>
          </a:p>
        </p:txBody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D65EFF26-6B94-05FE-BE93-112BF19326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9125" y="1546225"/>
            <a:ext cx="8229600" cy="4191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b="1"/>
              <a:t>Vision</a:t>
            </a:r>
            <a:endParaRPr lang="en-US" altLang="en-US"/>
          </a:p>
        </p:txBody>
      </p:sp>
      <p:sp>
        <p:nvSpPr>
          <p:cNvPr id="49157" name="Rectangle 3">
            <a:extLst>
              <a:ext uri="{FF2B5EF4-FFF2-40B4-BE49-F238E27FC236}">
                <a16:creationId xmlns:a16="http://schemas.microsoft.com/office/drawing/2014/main" id="{9BEFDF7C-EF6A-D1FB-D235-3E5385AC4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2057401"/>
            <a:ext cx="8229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marL="342900" indent="-34290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350838" indent="-169863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rgbClr val="000000"/>
                </a:solidFill>
              </a:rPr>
              <a:t>A general statement of an organization’s intended direction that evokes emotional feelings in its members</a:t>
            </a:r>
          </a:p>
          <a:p>
            <a:pPr lvl="2">
              <a:buFont typeface="Arial" panose="020B0604020202020204" pitchFamily="34" charset="0"/>
              <a:buNone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9158" name="Rectangle 3">
            <a:extLst>
              <a:ext uri="{FF2B5EF4-FFF2-40B4-BE49-F238E27FC236}">
                <a16:creationId xmlns:a16="http://schemas.microsoft.com/office/drawing/2014/main" id="{D6BBD910-99FA-8724-2849-4F2A72C1F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0713" y="2971801"/>
            <a:ext cx="8229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350838" indent="-169863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Verdana" panose="020B0604030504040204" pitchFamily="34" charset="0"/>
              <a:buNone/>
            </a:pPr>
            <a:r>
              <a:rPr lang="en-US" altLang="en-US" b="1">
                <a:solidFill>
                  <a:srgbClr val="000000"/>
                </a:solidFill>
              </a:rPr>
              <a:t>Mission</a:t>
            </a:r>
          </a:p>
          <a:p>
            <a:pPr lvl="2">
              <a:buFont typeface="Arial" panose="020B0604020202020204" pitchFamily="34" charset="0"/>
              <a:buNone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1D78696-8DDD-EEF6-846B-DD49CB9AA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3429000"/>
            <a:ext cx="8229600" cy="1189038"/>
          </a:xfrm>
          <a:prstGeom prst="rect">
            <a:avLst/>
          </a:prstGeom>
          <a:noFill/>
          <a:ln>
            <a:noFill/>
          </a:ln>
        </p:spPr>
        <p:txBody>
          <a:bodyPr lIns="0" tIns="0"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388" indent="-177800" algn="l" rtl="0" eaLnBrk="0" fontAlgn="base" hangingPunct="0">
              <a:spcBef>
                <a:spcPct val="5000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350838" indent="-16986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541338" indent="-188913" algn="l" rt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Font typeface="Arial" charset="0"/>
              <a:buChar char="○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itchFamily="34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2" indent="-350838">
              <a:buSzPct val="100000"/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Spells out who the company is, what it does, and where it is headed</a:t>
            </a:r>
          </a:p>
          <a:p>
            <a:pPr lvl="2">
              <a:buFont typeface="Arial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2">
            <a:extLst>
              <a:ext uri="{FF2B5EF4-FFF2-40B4-BE49-F238E27FC236}">
                <a16:creationId xmlns:a16="http://schemas.microsoft.com/office/drawing/2014/main" id="{53AE8DEB-DF6C-B634-320A-569B0A2936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601EDF54-3F25-4126-AFA4-167A9D659FFE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26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5C480D97-6765-6041-1724-6FB02A884B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3-1	  The Strategic Management Process</a:t>
            </a:r>
          </a:p>
        </p:txBody>
      </p:sp>
      <p:sp>
        <p:nvSpPr>
          <p:cNvPr id="51204" name="Line 3">
            <a:extLst>
              <a:ext uri="{FF2B5EF4-FFF2-40B4-BE49-F238E27FC236}">
                <a16:creationId xmlns:a16="http://schemas.microsoft.com/office/drawing/2014/main" id="{954E398D-6376-4156-9A17-C1751D08BB0A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5" y="973388"/>
            <a:ext cx="521335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51205" name="Picture 8" descr="03-01">
            <a:extLst>
              <a:ext uri="{FF2B5EF4-FFF2-40B4-BE49-F238E27FC236}">
                <a16:creationId xmlns:a16="http://schemas.microsoft.com/office/drawing/2014/main" id="{9E172895-41BA-0034-B77F-36D38C76F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33" y="1941846"/>
            <a:ext cx="9854088" cy="320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>
            <a:extLst>
              <a:ext uri="{FF2B5EF4-FFF2-40B4-BE49-F238E27FC236}">
                <a16:creationId xmlns:a16="http://schemas.microsoft.com/office/drawing/2014/main" id="{D91647FE-7977-6920-EF42-6E5DFE2F07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C865763B-348C-4886-B641-93B1461BCE80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27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3251" name="Rectangle 4">
            <a:extLst>
              <a:ext uri="{FF2B5EF4-FFF2-40B4-BE49-F238E27FC236}">
                <a16:creationId xmlns:a16="http://schemas.microsoft.com/office/drawing/2014/main" id="{1D7BD7F4-3CFD-F63C-9C72-23AD65A5D2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Recruitment and Selection Process</a:t>
            </a:r>
          </a:p>
        </p:txBody>
      </p:sp>
      <p:sp>
        <p:nvSpPr>
          <p:cNvPr id="53252" name="Rectangle 5">
            <a:extLst>
              <a:ext uri="{FF2B5EF4-FFF2-40B4-BE49-F238E27FC236}">
                <a16:creationId xmlns:a16="http://schemas.microsoft.com/office/drawing/2014/main" id="{FB79955C-3875-9EA9-F77C-8632887A80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355600" indent="-355600">
              <a:buSzPct val="100000"/>
              <a:buFontTx/>
              <a:buAutoNum type="arabicPeriod"/>
            </a:pPr>
            <a:r>
              <a:rPr lang="en-US" altLang="en-US"/>
              <a:t>Decide what positions to fill through </a:t>
            </a:r>
            <a:r>
              <a:rPr lang="en-US" altLang="en-US" i="1"/>
              <a:t>personnel planning and forecasting</a:t>
            </a:r>
            <a:r>
              <a:rPr lang="en-US" altLang="en-US"/>
              <a:t>.</a:t>
            </a:r>
          </a:p>
          <a:p>
            <a:pPr marL="355600" indent="-355600">
              <a:buSzPct val="100000"/>
              <a:buFontTx/>
              <a:buAutoNum type="arabicPeriod"/>
            </a:pPr>
            <a:r>
              <a:rPr lang="en-US" altLang="en-US"/>
              <a:t>Build a pool of candidates for these jobs, by </a:t>
            </a:r>
            <a:r>
              <a:rPr lang="en-US" altLang="en-US" i="1"/>
              <a:t>recruiting</a:t>
            </a:r>
            <a:r>
              <a:rPr lang="en-US" altLang="en-US"/>
              <a:t> internal or external candidates.</a:t>
            </a:r>
          </a:p>
          <a:p>
            <a:pPr marL="355600" indent="-355600">
              <a:buSzPct val="100000"/>
              <a:buFontTx/>
              <a:buAutoNum type="arabicPeriod"/>
            </a:pPr>
            <a:r>
              <a:rPr lang="en-US" altLang="en-US"/>
              <a:t>Have candidates complete </a:t>
            </a:r>
            <a:r>
              <a:rPr lang="en-US" altLang="en-US" i="1"/>
              <a:t>application forms</a:t>
            </a:r>
            <a:r>
              <a:rPr lang="en-US" altLang="en-US"/>
              <a:t> and perhaps undergo initial screening interviews.</a:t>
            </a:r>
          </a:p>
          <a:p>
            <a:pPr marL="355600" indent="-355600">
              <a:buSzPct val="100000"/>
              <a:buFontTx/>
              <a:buAutoNum type="arabicPeriod"/>
            </a:pPr>
            <a:r>
              <a:rPr lang="en-US" altLang="en-US"/>
              <a:t>Use </a:t>
            </a:r>
            <a:r>
              <a:rPr lang="en-US" altLang="en-US" i="1"/>
              <a:t>selection tools</a:t>
            </a:r>
            <a:r>
              <a:rPr lang="en-US" altLang="en-US"/>
              <a:t> such as tests, background investigations, and physical exams to identify suitable candidates.</a:t>
            </a:r>
          </a:p>
          <a:p>
            <a:pPr marL="355600" indent="-355600">
              <a:buSzPct val="100000"/>
              <a:buFontTx/>
              <a:buAutoNum type="arabicPeriod"/>
            </a:pPr>
            <a:r>
              <a:rPr lang="en-US" altLang="en-US"/>
              <a:t>Decide who to make an offer to, by having the supervisor and perhaps others </a:t>
            </a:r>
            <a:r>
              <a:rPr lang="en-US" altLang="en-US" i="1"/>
              <a:t>interview</a:t>
            </a:r>
            <a:r>
              <a:rPr lang="en-US" altLang="en-US"/>
              <a:t> the candidates.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2">
            <a:extLst>
              <a:ext uri="{FF2B5EF4-FFF2-40B4-BE49-F238E27FC236}">
                <a16:creationId xmlns:a16="http://schemas.microsoft.com/office/drawing/2014/main" id="{89653622-F8F2-BCD9-5FA4-4100BE1BB0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EAFCCBD-72CB-4D40-B4FF-EC0A795E967C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28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96AE6654-878C-CDEA-7B9A-8DCD7D5DFD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5-1</a:t>
            </a:r>
            <a:r>
              <a:rPr lang="en-US" altLang="en-US" sz="2000">
                <a:solidFill>
                  <a:srgbClr val="0099CC"/>
                </a:solidFill>
              </a:rPr>
              <a:t>	</a:t>
            </a:r>
            <a:r>
              <a:rPr lang="en-US" altLang="en-US" sz="1600">
                <a:solidFill>
                  <a:srgbClr val="0099CC"/>
                </a:solidFill>
              </a:rPr>
              <a:t> </a:t>
            </a:r>
            <a:r>
              <a:rPr lang="en-US" altLang="en-US" sz="1600"/>
              <a:t>Steps in the Recruitment and Selection Process</a:t>
            </a:r>
          </a:p>
        </p:txBody>
      </p:sp>
      <p:sp>
        <p:nvSpPr>
          <p:cNvPr id="55300" name="Line 3">
            <a:extLst>
              <a:ext uri="{FF2B5EF4-FFF2-40B4-BE49-F238E27FC236}">
                <a16:creationId xmlns:a16="http://schemas.microsoft.com/office/drawing/2014/main" id="{E1D5EA9C-10ED-45BE-8761-6E55D03290C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89126" y="731839"/>
            <a:ext cx="6310313" cy="46037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55301" name="Picture 8" descr="05-01">
            <a:extLst>
              <a:ext uri="{FF2B5EF4-FFF2-40B4-BE49-F238E27FC236}">
                <a16:creationId xmlns:a16="http://schemas.microsoft.com/office/drawing/2014/main" id="{20409D16-0B5B-15B2-15E2-F2BE7ED66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16" y="1600201"/>
            <a:ext cx="9025984" cy="382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2">
            <a:extLst>
              <a:ext uri="{FF2B5EF4-FFF2-40B4-BE49-F238E27FC236}">
                <a16:creationId xmlns:a16="http://schemas.microsoft.com/office/drawing/2014/main" id="{4B402A6C-B229-135C-D691-5568291893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7E14D331-4592-430B-9C42-6EDE154E14BF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29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23048732-FB31-E864-2A73-EE754E9420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5</a:t>
            </a:r>
            <a:r>
              <a:rPr lang="en-US" altLang="en-US" sz="1600">
                <a:latin typeface="Arial" panose="020B0604020202020204" pitchFamily="34" charset="0"/>
              </a:rPr>
              <a:t>-</a:t>
            </a:r>
            <a:r>
              <a:rPr lang="en-US" altLang="en-US" sz="1600"/>
              <a:t>2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r>
              <a:rPr lang="en-US" altLang="en-US" sz="1600"/>
              <a:t>Linking Employer</a:t>
            </a:r>
            <a:r>
              <a:rPr lang="en-US" altLang="en-US" sz="1600">
                <a:latin typeface="Arial" panose="020B0604020202020204" pitchFamily="34" charset="0"/>
              </a:rPr>
              <a:t>’</a:t>
            </a:r>
            <a:r>
              <a:rPr lang="en-US" altLang="en-US" sz="1600"/>
              <a:t>s Strategy to Plans</a:t>
            </a:r>
          </a:p>
        </p:txBody>
      </p:sp>
      <p:sp>
        <p:nvSpPr>
          <p:cNvPr id="57348" name="Line 3">
            <a:extLst>
              <a:ext uri="{FF2B5EF4-FFF2-40B4-BE49-F238E27FC236}">
                <a16:creationId xmlns:a16="http://schemas.microsoft.com/office/drawing/2014/main" id="{FB5D3276-8F80-7C47-6313-1E6064D0AE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89126" y="745957"/>
            <a:ext cx="5155364" cy="30079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57349" name="Picture 7" descr="05-02">
            <a:extLst>
              <a:ext uri="{FF2B5EF4-FFF2-40B4-BE49-F238E27FC236}">
                <a16:creationId xmlns:a16="http://schemas.microsoft.com/office/drawing/2014/main" id="{EB2FA03E-2013-2773-37AB-852F64386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039" y="1143001"/>
            <a:ext cx="6492875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3">
            <a:extLst>
              <a:ext uri="{FF2B5EF4-FFF2-40B4-BE49-F238E27FC236}">
                <a16:creationId xmlns:a16="http://schemas.microsoft.com/office/drawing/2014/main" id="{7D717BCF-185C-ACC9-999F-F3C1FCCEDA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93F81D2-1A43-4BE8-800E-6A0CFFA920B5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30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7938A319-21D8-3D54-F839-04BCBFCB4B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Planning and Forecasting</a:t>
            </a:r>
          </a:p>
        </p:txBody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99F1D0C3-F1AF-C755-DEF3-EB9EECE9D8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35000"/>
              </a:spcBef>
              <a:defRPr/>
            </a:pPr>
            <a:r>
              <a:rPr lang="en-US" b="1" dirty="0"/>
              <a:t>Employment or Personnel Planning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The process of deciding what positions the firm will have to fill, and how to fill them</a:t>
            </a:r>
          </a:p>
          <a:p>
            <a:pPr lvl="2">
              <a:lnSpc>
                <a:spcPct val="90000"/>
              </a:lnSpc>
              <a:spcBef>
                <a:spcPct val="35000"/>
              </a:spcBef>
              <a:buFont typeface="Arial" charset="0"/>
              <a:buChar char="–"/>
              <a:defRPr/>
            </a:pPr>
            <a:endParaRPr lang="en-US" dirty="0"/>
          </a:p>
          <a:p>
            <a:pPr>
              <a:lnSpc>
                <a:spcPct val="90000"/>
              </a:lnSpc>
              <a:spcBef>
                <a:spcPct val="35000"/>
              </a:spcBef>
              <a:defRPr/>
            </a:pPr>
            <a:r>
              <a:rPr lang="en-US" b="1" dirty="0"/>
              <a:t>Succession Planning</a:t>
            </a:r>
          </a:p>
          <a:p>
            <a:pPr marL="895350" lvl="2" indent="-363538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The process of deciding how to fill the company’s most important executive jobs</a:t>
            </a:r>
          </a:p>
          <a:p>
            <a:pPr lvl="2">
              <a:lnSpc>
                <a:spcPct val="90000"/>
              </a:lnSpc>
              <a:spcBef>
                <a:spcPct val="35000"/>
              </a:spcBef>
              <a:buFont typeface="Arial" charset="0"/>
              <a:buChar char="–"/>
              <a:defRPr/>
            </a:pPr>
            <a:endParaRPr lang="en-US" dirty="0"/>
          </a:p>
          <a:p>
            <a:pPr>
              <a:lnSpc>
                <a:spcPct val="90000"/>
              </a:lnSpc>
              <a:spcBef>
                <a:spcPct val="35000"/>
              </a:spcBef>
              <a:defRPr/>
            </a:pPr>
            <a:r>
              <a:rPr lang="en-US" b="1" dirty="0"/>
              <a:t>What to Forecast?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Overall personnel needs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The supply of inside candidates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The supply of outside candidates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>
            <a:extLst>
              <a:ext uri="{FF2B5EF4-FFF2-40B4-BE49-F238E27FC236}">
                <a16:creationId xmlns:a16="http://schemas.microsoft.com/office/drawing/2014/main" id="{C23B08D0-1651-1BC1-51F4-A34EF8FF7B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The Complexities of Recruiting</a:t>
            </a:r>
          </a:p>
        </p:txBody>
      </p:sp>
      <p:sp>
        <p:nvSpPr>
          <p:cNvPr id="61443" name="Content Placeholder 2">
            <a:extLst>
              <a:ext uri="{FF2B5EF4-FFF2-40B4-BE49-F238E27FC236}">
                <a16:creationId xmlns:a16="http://schemas.microsoft.com/office/drawing/2014/main" id="{0D196942-98DB-57E4-A755-BB3A62B1085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Recruitment efforts should make sense in terms of the company’s strategic plans.</a:t>
            </a:r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Some recruiting methods are superior to others, depending on the type of job recruited for.</a:t>
            </a:r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Recruitment success depends greatly on non-recruitment issues and policies such as higher pay. </a:t>
            </a:r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Good recruiting preferably requires simultaneously prescreening employees – by providing a realistic preview of the job in the ad, and during the initial call or contact.</a:t>
            </a:r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The firm’s image affects its recruiting results. For instance, the better the image and reputation of a company, the more it will attract candidates.</a:t>
            </a:r>
          </a:p>
        </p:txBody>
      </p:sp>
      <p:sp>
        <p:nvSpPr>
          <p:cNvPr id="61444" name="Slide Number Placeholder 3">
            <a:extLst>
              <a:ext uri="{FF2B5EF4-FFF2-40B4-BE49-F238E27FC236}">
                <a16:creationId xmlns:a16="http://schemas.microsoft.com/office/drawing/2014/main" id="{6A8F91B2-323A-1C83-F08C-2DADEF3036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F4D32D5-4114-4D61-870E-98CF256E888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31</a:t>
            </a:fld>
            <a:endParaRPr lang="en-US" altLang="en-US"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3">
            <a:extLst>
              <a:ext uri="{FF2B5EF4-FFF2-40B4-BE49-F238E27FC236}">
                <a16:creationId xmlns:a16="http://schemas.microsoft.com/office/drawing/2014/main" id="{141E12F4-AE42-C802-1D3B-98040D28BE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678F2168-93EC-469D-936F-EAEA8F45DD2C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32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62467" name="Rectangle 6">
            <a:extLst>
              <a:ext uri="{FF2B5EF4-FFF2-40B4-BE49-F238E27FC236}">
                <a16:creationId xmlns:a16="http://schemas.microsoft.com/office/drawing/2014/main" id="{92E796AD-152E-7FEE-5517-4753CEAE2D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Effective Recruiting</a:t>
            </a:r>
          </a:p>
        </p:txBody>
      </p:sp>
      <p:sp>
        <p:nvSpPr>
          <p:cNvPr id="21508" name="Rectangle 7">
            <a:extLst>
              <a:ext uri="{FF2B5EF4-FFF2-40B4-BE49-F238E27FC236}">
                <a16:creationId xmlns:a16="http://schemas.microsoft.com/office/drawing/2014/main" id="{8139E8FA-D009-596D-DA18-3B7E33E1CF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b="1" dirty="0"/>
              <a:t>Advantages of Centralizing Recruitment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Facilitates applying strategic priorities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Strengthens employment brand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Reduces duplication of HR activities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Spreads the cost of new HR technologies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Builds teams of HR experts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Provides better measurement of HR performance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Allows for sharing of applicant pools</a:t>
            </a:r>
          </a:p>
          <a:p>
            <a:pPr lvl="2">
              <a:buFont typeface="Arial" charset="0"/>
              <a:buNone/>
              <a:defRPr/>
            </a:pPr>
            <a:endParaRPr lang="en-US" dirty="0"/>
          </a:p>
          <a:p>
            <a:pPr>
              <a:defRPr/>
            </a:pPr>
            <a:r>
              <a:rPr lang="en-US" b="1" dirty="0"/>
              <a:t>If the firm’s divisions are autonomous, or their recruitment needs are varied, it may be more sensible to decentralize the recruitment function.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2">
            <a:extLst>
              <a:ext uri="{FF2B5EF4-FFF2-40B4-BE49-F238E27FC236}">
                <a16:creationId xmlns:a16="http://schemas.microsoft.com/office/drawing/2014/main" id="{C7955009-D9A5-F204-DB28-8DB0DC5D2B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6CEB14ED-4602-4666-B9D0-16C7C879DEE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33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64515" name="Rectangle 8">
            <a:extLst>
              <a:ext uri="{FF2B5EF4-FFF2-40B4-BE49-F238E27FC236}">
                <a16:creationId xmlns:a16="http://schemas.microsoft.com/office/drawing/2014/main" id="{BD423A6E-1D60-2219-29F5-08FEBABAC5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Measuring Recruiting Effectiveness</a:t>
            </a:r>
          </a:p>
        </p:txBody>
      </p:sp>
      <p:grpSp>
        <p:nvGrpSpPr>
          <p:cNvPr id="64516" name="Group 9">
            <a:extLst>
              <a:ext uri="{FF2B5EF4-FFF2-40B4-BE49-F238E27FC236}">
                <a16:creationId xmlns:a16="http://schemas.microsoft.com/office/drawing/2014/main" id="{7EF373C7-9509-0906-5568-93D697588D49}"/>
              </a:ext>
            </a:extLst>
          </p:cNvPr>
          <p:cNvGrpSpPr>
            <a:grpSpLocks/>
          </p:cNvGrpSpPr>
          <p:nvPr/>
        </p:nvGrpSpPr>
        <p:grpSpPr bwMode="auto">
          <a:xfrm>
            <a:off x="3633789" y="2057401"/>
            <a:ext cx="4924425" cy="3552825"/>
            <a:chOff x="1329" y="1296"/>
            <a:chExt cx="3102" cy="2238"/>
          </a:xfrm>
        </p:grpSpPr>
        <p:sp>
          <p:nvSpPr>
            <p:cNvPr id="64518" name="Text Box 3" descr="Pink02">
              <a:extLst>
                <a:ext uri="{FF2B5EF4-FFF2-40B4-BE49-F238E27FC236}">
                  <a16:creationId xmlns:a16="http://schemas.microsoft.com/office/drawing/2014/main" id="{EDC42AF4-4756-03DF-D6F7-573FC68596AD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1329" y="2765"/>
              <a:ext cx="1148" cy="75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What to Measure</a:t>
              </a:r>
            </a:p>
          </p:txBody>
        </p:sp>
        <p:sp>
          <p:nvSpPr>
            <p:cNvPr id="64519" name="Text Box 5" descr="Green01">
              <a:extLst>
                <a:ext uri="{FF2B5EF4-FFF2-40B4-BE49-F238E27FC236}">
                  <a16:creationId xmlns:a16="http://schemas.microsoft.com/office/drawing/2014/main" id="{3AB8F409-AE6C-0F7B-DC57-EE3BBE262755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283" y="2775"/>
              <a:ext cx="1148" cy="759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How to Measure</a:t>
              </a:r>
            </a:p>
          </p:txBody>
        </p:sp>
        <p:cxnSp>
          <p:nvCxnSpPr>
            <p:cNvPr id="64520" name="AutoShape 6">
              <a:extLst>
                <a:ext uri="{FF2B5EF4-FFF2-40B4-BE49-F238E27FC236}">
                  <a16:creationId xmlns:a16="http://schemas.microsoft.com/office/drawing/2014/main" id="{8B0CEC92-1E2A-991E-4307-E2AFA82AA6CF}"/>
                </a:ext>
              </a:extLst>
            </p:cNvPr>
            <p:cNvCxnSpPr>
              <a:cxnSpLocks noChangeShapeType="1"/>
              <a:stCxn id="64522" idx="0"/>
              <a:endCxn id="64518" idx="0"/>
            </p:cNvCxnSpPr>
            <p:nvPr/>
          </p:nvCxnSpPr>
          <p:spPr bwMode="auto">
            <a:xfrm flipH="1">
              <a:off x="1903" y="1296"/>
              <a:ext cx="966" cy="1469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521" name="AutoShape 7">
              <a:extLst>
                <a:ext uri="{FF2B5EF4-FFF2-40B4-BE49-F238E27FC236}">
                  <a16:creationId xmlns:a16="http://schemas.microsoft.com/office/drawing/2014/main" id="{84D08780-9302-84E2-724F-CAD72A1E0384}"/>
                </a:ext>
              </a:extLst>
            </p:cNvPr>
            <p:cNvCxnSpPr>
              <a:cxnSpLocks noChangeShapeType="1"/>
              <a:stCxn id="64522" idx="0"/>
              <a:endCxn id="64519" idx="0"/>
            </p:cNvCxnSpPr>
            <p:nvPr/>
          </p:nvCxnSpPr>
          <p:spPr bwMode="auto">
            <a:xfrm>
              <a:off x="2869" y="1296"/>
              <a:ext cx="988" cy="1479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4522" name="Oval 4" descr="Orange01">
              <a:extLst>
                <a:ext uri="{FF2B5EF4-FFF2-40B4-BE49-F238E27FC236}">
                  <a16:creationId xmlns:a16="http://schemas.microsoft.com/office/drawing/2014/main" id="{B7A04371-189B-09AB-9E71-6D28E59105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" y="1296"/>
              <a:ext cx="2052" cy="1008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Evaluating Recruiting Effectiveness</a:t>
              </a:r>
            </a:p>
          </p:txBody>
        </p:sp>
      </p:grp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4">
            <a:extLst>
              <a:ext uri="{FF2B5EF4-FFF2-40B4-BE49-F238E27FC236}">
                <a16:creationId xmlns:a16="http://schemas.microsoft.com/office/drawing/2014/main" id="{3998910E-01D9-7EDE-9B55-A6BB6A16B7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B8AF3097-5098-40C8-BD3D-687BE84ACC5B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34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CB5BC207-B054-09FD-0A1B-1293166976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Internal Candidates: Hiring from Within</a:t>
            </a:r>
          </a:p>
        </p:txBody>
      </p:sp>
      <p:sp>
        <p:nvSpPr>
          <p:cNvPr id="66564" name="Rectangle 3">
            <a:extLst>
              <a:ext uri="{FF2B5EF4-FFF2-40B4-BE49-F238E27FC236}">
                <a16:creationId xmlns:a16="http://schemas.microsoft.com/office/drawing/2014/main" id="{02DBD81A-66A2-C093-D077-0C3F7A7C1D2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 bwMode="blackWhite">
          <a:xfrm>
            <a:off x="1889125" y="1876426"/>
            <a:ext cx="4114800" cy="3762375"/>
          </a:xfrm>
        </p:spPr>
        <p:txBody>
          <a:bodyPr vert="horz" lIns="91440" tIns="137160" rIns="182880" bIns="45720" rtlCol="0">
            <a:normAutofit/>
          </a:bodyPr>
          <a:lstStyle/>
          <a:p>
            <a:pPr marL="287338" indent="-287338">
              <a:spcBef>
                <a:spcPct val="25000"/>
              </a:spcBef>
              <a:buClr>
                <a:schemeClr val="tx1"/>
              </a:buClr>
            </a:pPr>
            <a:r>
              <a:rPr lang="en-US" altLang="en-US" sz="2000" dirty="0"/>
              <a:t>Foreknowledge of candidate’s strengths and weaknesses</a:t>
            </a:r>
          </a:p>
          <a:p>
            <a:pPr marL="287338" indent="-287338">
              <a:spcBef>
                <a:spcPct val="25000"/>
              </a:spcBef>
              <a:buClr>
                <a:schemeClr val="tx1"/>
              </a:buClr>
            </a:pPr>
            <a:r>
              <a:rPr lang="en-US" altLang="en-US" sz="2000" dirty="0"/>
              <a:t>More accurate view of candidate’s skills</a:t>
            </a:r>
          </a:p>
          <a:p>
            <a:pPr marL="287338" indent="-287338">
              <a:spcBef>
                <a:spcPct val="25000"/>
              </a:spcBef>
              <a:buClr>
                <a:schemeClr val="tx1"/>
              </a:buClr>
            </a:pPr>
            <a:r>
              <a:rPr lang="en-US" altLang="en-US" sz="2000" dirty="0"/>
              <a:t>Candidates have a stronger commitment to the company</a:t>
            </a:r>
          </a:p>
          <a:p>
            <a:pPr marL="287338" indent="-287338">
              <a:spcBef>
                <a:spcPct val="25000"/>
              </a:spcBef>
              <a:buClr>
                <a:schemeClr val="tx1"/>
              </a:buClr>
            </a:pPr>
            <a:r>
              <a:rPr lang="en-US" altLang="en-US" sz="2000" dirty="0"/>
              <a:t>Increases employee morale</a:t>
            </a:r>
          </a:p>
          <a:p>
            <a:pPr marL="287338" indent="-287338">
              <a:spcBef>
                <a:spcPct val="25000"/>
              </a:spcBef>
              <a:buClr>
                <a:schemeClr val="tx1"/>
              </a:buClr>
            </a:pPr>
            <a:r>
              <a:rPr lang="en-US" altLang="en-US" sz="2000" dirty="0"/>
              <a:t>Less training and orientation required</a:t>
            </a:r>
          </a:p>
          <a:p>
            <a:pPr marL="287338" indent="-287338">
              <a:spcBef>
                <a:spcPct val="25000"/>
              </a:spcBef>
              <a:buClr>
                <a:schemeClr val="tx1"/>
              </a:buClr>
            </a:pPr>
            <a:r>
              <a:rPr lang="en-US" altLang="en-US" sz="2000" dirty="0"/>
              <a:t>Family business successions promote continuity</a:t>
            </a:r>
          </a:p>
        </p:txBody>
      </p:sp>
      <p:sp>
        <p:nvSpPr>
          <p:cNvPr id="66565" name="Rectangle 4">
            <a:extLst>
              <a:ext uri="{FF2B5EF4-FFF2-40B4-BE49-F238E27FC236}">
                <a16:creationId xmlns:a16="http://schemas.microsoft.com/office/drawing/2014/main" id="{580EFD51-00BD-4EE3-9A3D-5693FB950AB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blackWhite">
          <a:xfrm>
            <a:off x="6213476" y="1876426"/>
            <a:ext cx="3713163" cy="3762375"/>
          </a:xfrm>
        </p:spPr>
        <p:txBody>
          <a:bodyPr vert="horz" lIns="91440" tIns="137160" rIns="182880" bIns="45720" rtlCol="0">
            <a:normAutofit/>
          </a:bodyPr>
          <a:lstStyle/>
          <a:p>
            <a:pPr marL="287338" indent="-287338">
              <a:spcBef>
                <a:spcPct val="25000"/>
              </a:spcBef>
            </a:pPr>
            <a:r>
              <a:rPr lang="en-US" altLang="en-US" sz="2000"/>
              <a:t>Failed applicants become discontented</a:t>
            </a:r>
          </a:p>
          <a:p>
            <a:pPr marL="287338" indent="-287338">
              <a:spcBef>
                <a:spcPct val="25000"/>
              </a:spcBef>
            </a:pPr>
            <a:r>
              <a:rPr lang="en-US" altLang="en-US" sz="2000"/>
              <a:t>Time wasted interviewing inside candidates who will not be considered</a:t>
            </a:r>
          </a:p>
          <a:p>
            <a:pPr marL="287338" indent="-287338">
              <a:spcBef>
                <a:spcPct val="25000"/>
              </a:spcBef>
            </a:pPr>
            <a:r>
              <a:rPr lang="en-US" altLang="en-US" sz="2000"/>
              <a:t>In the Arab world, only 50% of the 80% of family businesses have succession plans</a:t>
            </a:r>
          </a:p>
        </p:txBody>
      </p:sp>
      <p:sp>
        <p:nvSpPr>
          <p:cNvPr id="66566" name="Text Box 5" descr="DKblue01">
            <a:extLst>
              <a:ext uri="{FF2B5EF4-FFF2-40B4-BE49-F238E27FC236}">
                <a16:creationId xmlns:a16="http://schemas.microsoft.com/office/drawing/2014/main" id="{C05A1813-14FC-4901-DC33-BE24B34DBAC7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1706563" y="1325563"/>
            <a:ext cx="2468562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Advantages</a:t>
            </a:r>
          </a:p>
        </p:txBody>
      </p:sp>
      <p:sp>
        <p:nvSpPr>
          <p:cNvPr id="66567" name="Text Box 5" descr="DKblue01">
            <a:extLst>
              <a:ext uri="{FF2B5EF4-FFF2-40B4-BE49-F238E27FC236}">
                <a16:creationId xmlns:a16="http://schemas.microsoft.com/office/drawing/2014/main" id="{76C77D2B-9698-17D2-2486-0D4B2604F6F7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6003925" y="1325563"/>
            <a:ext cx="292735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Disadvantages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2">
            <a:extLst>
              <a:ext uri="{FF2B5EF4-FFF2-40B4-BE49-F238E27FC236}">
                <a16:creationId xmlns:a16="http://schemas.microsoft.com/office/drawing/2014/main" id="{223DCC1D-0700-6A43-1449-43F4C7B79E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5E15EAE-3F0D-4BB4-B059-9C069A2D4B91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35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7F5FFA3F-80EB-8247-EBB9-D8600F5714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Finding Internal Candidates</a:t>
            </a:r>
          </a:p>
        </p:txBody>
      </p:sp>
      <p:grpSp>
        <p:nvGrpSpPr>
          <p:cNvPr id="68612" name="Group 3">
            <a:extLst>
              <a:ext uri="{FF2B5EF4-FFF2-40B4-BE49-F238E27FC236}">
                <a16:creationId xmlns:a16="http://schemas.microsoft.com/office/drawing/2014/main" id="{C59AA42D-AE64-2CC8-EA00-D16BA6AEB14D}"/>
              </a:ext>
            </a:extLst>
          </p:cNvPr>
          <p:cNvGrpSpPr>
            <a:grpSpLocks/>
          </p:cNvGrpSpPr>
          <p:nvPr/>
        </p:nvGrpSpPr>
        <p:grpSpPr bwMode="auto">
          <a:xfrm>
            <a:off x="3295650" y="1874839"/>
            <a:ext cx="5575300" cy="4270375"/>
            <a:chOff x="991" y="893"/>
            <a:chExt cx="3788" cy="2978"/>
          </a:xfrm>
        </p:grpSpPr>
        <p:sp>
          <p:nvSpPr>
            <p:cNvPr id="68614" name="_s1028">
              <a:extLst>
                <a:ext uri="{FF2B5EF4-FFF2-40B4-BE49-F238E27FC236}">
                  <a16:creationId xmlns:a16="http://schemas.microsoft.com/office/drawing/2014/main" id="{B64A0110-34C1-37B1-BDC3-0C95F6829233}"/>
                </a:ext>
              </a:extLst>
            </p:cNvPr>
            <p:cNvSpPr>
              <a:spLocks noChangeShapeType="1"/>
            </p:cNvSpPr>
            <p:nvPr/>
          </p:nvSpPr>
          <p:spPr bwMode="auto">
            <a:xfrm rot="20700000" flipV="1">
              <a:off x="3274" y="1660"/>
              <a:ext cx="653" cy="363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 type="none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68615" name="_s1028">
              <a:extLst>
                <a:ext uri="{FF2B5EF4-FFF2-40B4-BE49-F238E27FC236}">
                  <a16:creationId xmlns:a16="http://schemas.microsoft.com/office/drawing/2014/main" id="{53F0E239-019A-BEB1-10B3-2DC169BDBAD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900000" flipH="1" flipV="1">
              <a:off x="1844" y="1661"/>
              <a:ext cx="650" cy="362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 type="none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68616" name="_s1032">
              <a:extLst>
                <a:ext uri="{FF2B5EF4-FFF2-40B4-BE49-F238E27FC236}">
                  <a16:creationId xmlns:a16="http://schemas.microsoft.com/office/drawing/2014/main" id="{41B1171F-AB47-D478-C777-C4BBEBB015B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78" y="2625"/>
              <a:ext cx="0" cy="443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 type="none" w="lg" len="lg"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68617" name="Text Box 7">
              <a:extLst>
                <a:ext uri="{FF2B5EF4-FFF2-40B4-BE49-F238E27FC236}">
                  <a16:creationId xmlns:a16="http://schemas.microsoft.com/office/drawing/2014/main" id="{B4DFA418-0054-3DE8-58CA-DCD29340D8A1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119" y="1995"/>
              <a:ext cx="1514" cy="688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solidFill>
                    <a:srgbClr val="FFFFFF"/>
                  </a:solidFill>
                  <a:latin typeface="Arial" panose="020B0604020202020204" pitchFamily="34" charset="0"/>
                </a:rPr>
                <a:t>Hiring from Within</a:t>
              </a:r>
            </a:p>
          </p:txBody>
        </p:sp>
        <p:sp>
          <p:nvSpPr>
            <p:cNvPr id="68618" name="Text Box 8" descr="Brown01">
              <a:extLst>
                <a:ext uri="{FF2B5EF4-FFF2-40B4-BE49-F238E27FC236}">
                  <a16:creationId xmlns:a16="http://schemas.microsoft.com/office/drawing/2014/main" id="{9CBC9E59-58CE-8C45-EB49-A0B254AACDF7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991" y="893"/>
              <a:ext cx="1514" cy="687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Job Posting</a:t>
              </a:r>
              <a:endParaRPr lang="en-US" altLang="en-US" sz="14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8619" name="Text Box 9" descr="Tan01">
              <a:extLst>
                <a:ext uri="{FF2B5EF4-FFF2-40B4-BE49-F238E27FC236}">
                  <a16:creationId xmlns:a16="http://schemas.microsoft.com/office/drawing/2014/main" id="{79784B3E-68D1-6BC0-A7DE-33B134D23CF3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119" y="3083"/>
              <a:ext cx="1514" cy="788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Succession Planning (HRIS)</a:t>
              </a:r>
              <a:endParaRPr lang="en-US" altLang="en-US" sz="16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8620" name="Text Box 10">
              <a:extLst>
                <a:ext uri="{FF2B5EF4-FFF2-40B4-BE49-F238E27FC236}">
                  <a16:creationId xmlns:a16="http://schemas.microsoft.com/office/drawing/2014/main" id="{9826FF14-9737-480C-78ED-F893C14FB634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265" y="894"/>
              <a:ext cx="1514" cy="687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Rehiring Former Employees</a:t>
              </a:r>
              <a:endParaRPr lang="en-US" altLang="en-US" sz="14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>
            <a:extLst>
              <a:ext uri="{FF2B5EF4-FFF2-40B4-BE49-F238E27FC236}">
                <a16:creationId xmlns:a16="http://schemas.microsoft.com/office/drawing/2014/main" id="{104DD283-2A4E-C3EC-4BE8-63DDB536AB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Human Resource Information System (HRIS)</a:t>
            </a:r>
          </a:p>
        </p:txBody>
      </p:sp>
      <p:sp>
        <p:nvSpPr>
          <p:cNvPr id="70659" name="Content Placeholder 2">
            <a:extLst>
              <a:ext uri="{FF2B5EF4-FFF2-40B4-BE49-F238E27FC236}">
                <a16:creationId xmlns:a16="http://schemas.microsoft.com/office/drawing/2014/main" id="{FE87BFF8-0691-0570-EE40-6B8A6FD58B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/>
              <a:t>HRIS is a software or online solution for the data management needed by the HR department.</a:t>
            </a:r>
          </a:p>
          <a:p>
            <a:r>
              <a:rPr lang="en-US" altLang="en-US"/>
              <a:t>Such data includes information about employee skills and qualifications, and their personal updates.</a:t>
            </a:r>
          </a:p>
          <a:p>
            <a:r>
              <a:rPr lang="en-US" altLang="en-US"/>
              <a:t>HRIS also includes company-related documents such as safety guidelines, payroll, and other financial information.</a:t>
            </a:r>
          </a:p>
          <a:p>
            <a:r>
              <a:rPr lang="en-US" altLang="en-US"/>
              <a:t>It is useful in facilitating the succession planning which helps companies to understand their available talent and identify who is available for transition into other positions. </a:t>
            </a:r>
          </a:p>
          <a:p>
            <a:r>
              <a:rPr lang="en-US" altLang="en-US"/>
              <a:t>When combined with career development, succession planning allows companies to build a talent pool and employees to stay committed to their career and employer.</a:t>
            </a:r>
          </a:p>
        </p:txBody>
      </p:sp>
      <p:sp>
        <p:nvSpPr>
          <p:cNvPr id="70660" name="Slide Number Placeholder 3">
            <a:extLst>
              <a:ext uri="{FF2B5EF4-FFF2-40B4-BE49-F238E27FC236}">
                <a16:creationId xmlns:a16="http://schemas.microsoft.com/office/drawing/2014/main" id="{24FB2B87-BD2B-B231-CF77-49AF61A7CD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711D805-CC13-4DAB-9AA7-69E9047BDAEC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36</a:t>
            </a:fld>
            <a:endParaRPr lang="en-US" altLang="en-US"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2">
            <a:extLst>
              <a:ext uri="{FF2B5EF4-FFF2-40B4-BE49-F238E27FC236}">
                <a16:creationId xmlns:a16="http://schemas.microsoft.com/office/drawing/2014/main" id="{4C8518CD-9F65-65E6-C769-617BE56B084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8211D85B-B0CC-4182-8646-7682E0F8A978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37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55D611DC-2CE7-D81B-83BE-AFE2D21A59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Outside Sources of Candidates</a:t>
            </a:r>
          </a:p>
        </p:txBody>
      </p:sp>
      <p:grpSp>
        <p:nvGrpSpPr>
          <p:cNvPr id="71684" name="Group 3">
            <a:extLst>
              <a:ext uri="{FF2B5EF4-FFF2-40B4-BE49-F238E27FC236}">
                <a16:creationId xmlns:a16="http://schemas.microsoft.com/office/drawing/2014/main" id="{FB9808EB-CEE7-DA18-9BA3-9E11ABDDA8D3}"/>
              </a:ext>
            </a:extLst>
          </p:cNvPr>
          <p:cNvGrpSpPr>
            <a:grpSpLocks/>
          </p:cNvGrpSpPr>
          <p:nvPr/>
        </p:nvGrpSpPr>
        <p:grpSpPr bwMode="auto">
          <a:xfrm>
            <a:off x="2616200" y="1549401"/>
            <a:ext cx="782638" cy="1044575"/>
            <a:chOff x="576" y="1008"/>
            <a:chExt cx="403" cy="658"/>
          </a:xfrm>
        </p:grpSpPr>
        <p:sp>
          <p:nvSpPr>
            <p:cNvPr id="71716" name="Freeform 4">
              <a:extLst>
                <a:ext uri="{FF2B5EF4-FFF2-40B4-BE49-F238E27FC236}">
                  <a16:creationId xmlns:a16="http://schemas.microsoft.com/office/drawing/2014/main" id="{74E3F2F3-FF23-EEAC-9C05-E5B59DCFF87B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76" y="1008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300 h 528"/>
                <a:gd name="T4" fmla="*/ 70 w 480"/>
                <a:gd name="T5" fmla="*/ 1300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17" name="Oval 5">
              <a:extLst>
                <a:ext uri="{FF2B5EF4-FFF2-40B4-BE49-F238E27FC236}">
                  <a16:creationId xmlns:a16="http://schemas.microsoft.com/office/drawing/2014/main" id="{B87BD7AB-F702-AB4F-11CE-25858B0A8C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" y="1494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71685" name="Group 6">
            <a:extLst>
              <a:ext uri="{FF2B5EF4-FFF2-40B4-BE49-F238E27FC236}">
                <a16:creationId xmlns:a16="http://schemas.microsoft.com/office/drawing/2014/main" id="{2E5AD789-D3B7-589B-C938-5B8822A0EF2C}"/>
              </a:ext>
            </a:extLst>
          </p:cNvPr>
          <p:cNvGrpSpPr>
            <a:grpSpLocks/>
          </p:cNvGrpSpPr>
          <p:nvPr/>
        </p:nvGrpSpPr>
        <p:grpSpPr bwMode="auto">
          <a:xfrm>
            <a:off x="2616200" y="2241551"/>
            <a:ext cx="782638" cy="1044575"/>
            <a:chOff x="581" y="1757"/>
            <a:chExt cx="403" cy="658"/>
          </a:xfrm>
        </p:grpSpPr>
        <p:sp>
          <p:nvSpPr>
            <p:cNvPr id="71714" name="Freeform 7">
              <a:extLst>
                <a:ext uri="{FF2B5EF4-FFF2-40B4-BE49-F238E27FC236}">
                  <a16:creationId xmlns:a16="http://schemas.microsoft.com/office/drawing/2014/main" id="{0E56388C-2019-EDE7-CF91-EE63040F8A40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1757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300 h 528"/>
                <a:gd name="T4" fmla="*/ 70 w 480"/>
                <a:gd name="T5" fmla="*/ 1300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15" name="Oval 8">
              <a:extLst>
                <a:ext uri="{FF2B5EF4-FFF2-40B4-BE49-F238E27FC236}">
                  <a16:creationId xmlns:a16="http://schemas.microsoft.com/office/drawing/2014/main" id="{D69B24A9-73B1-4F97-A9A1-92B25D557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243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71686" name="Group 9">
            <a:extLst>
              <a:ext uri="{FF2B5EF4-FFF2-40B4-BE49-F238E27FC236}">
                <a16:creationId xmlns:a16="http://schemas.microsoft.com/office/drawing/2014/main" id="{4B18DB54-65DA-89A1-1FFC-5F663A203A4C}"/>
              </a:ext>
            </a:extLst>
          </p:cNvPr>
          <p:cNvGrpSpPr>
            <a:grpSpLocks/>
          </p:cNvGrpSpPr>
          <p:nvPr/>
        </p:nvGrpSpPr>
        <p:grpSpPr bwMode="auto">
          <a:xfrm>
            <a:off x="2616200" y="2190751"/>
            <a:ext cx="782638" cy="1725613"/>
            <a:chOff x="581" y="2045"/>
            <a:chExt cx="403" cy="1037"/>
          </a:xfrm>
        </p:grpSpPr>
        <p:sp>
          <p:nvSpPr>
            <p:cNvPr id="71712" name="Freeform 10">
              <a:extLst>
                <a:ext uri="{FF2B5EF4-FFF2-40B4-BE49-F238E27FC236}">
                  <a16:creationId xmlns:a16="http://schemas.microsoft.com/office/drawing/2014/main" id="{153EF992-7689-0BD7-3E22-E8B2AA391617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45612 h 528"/>
                <a:gd name="T4" fmla="*/ 70 w 480"/>
                <a:gd name="T5" fmla="*/ 34561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13" name="Oval 11">
              <a:extLst>
                <a:ext uri="{FF2B5EF4-FFF2-40B4-BE49-F238E27FC236}">
                  <a16:creationId xmlns:a16="http://schemas.microsoft.com/office/drawing/2014/main" id="{3D372CD3-1920-93E5-17E8-DBAFA9BB2F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71687" name="Group 12">
            <a:extLst>
              <a:ext uri="{FF2B5EF4-FFF2-40B4-BE49-F238E27FC236}">
                <a16:creationId xmlns:a16="http://schemas.microsoft.com/office/drawing/2014/main" id="{098702B5-6B76-9211-BE52-9224DC2E2164}"/>
              </a:ext>
            </a:extLst>
          </p:cNvPr>
          <p:cNvGrpSpPr>
            <a:grpSpLocks/>
          </p:cNvGrpSpPr>
          <p:nvPr/>
        </p:nvGrpSpPr>
        <p:grpSpPr bwMode="auto">
          <a:xfrm>
            <a:off x="2611439" y="2833688"/>
            <a:ext cx="782637" cy="1725612"/>
            <a:chOff x="581" y="2045"/>
            <a:chExt cx="403" cy="1037"/>
          </a:xfrm>
        </p:grpSpPr>
        <p:sp>
          <p:nvSpPr>
            <p:cNvPr id="71710" name="Freeform 13">
              <a:extLst>
                <a:ext uri="{FF2B5EF4-FFF2-40B4-BE49-F238E27FC236}">
                  <a16:creationId xmlns:a16="http://schemas.microsoft.com/office/drawing/2014/main" id="{D52BA255-8DD1-90BE-FFB9-0D54728ACD89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45612 h 528"/>
                <a:gd name="T4" fmla="*/ 70 w 480"/>
                <a:gd name="T5" fmla="*/ 34561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11" name="Oval 14">
              <a:extLst>
                <a:ext uri="{FF2B5EF4-FFF2-40B4-BE49-F238E27FC236}">
                  <a16:creationId xmlns:a16="http://schemas.microsoft.com/office/drawing/2014/main" id="{55229F17-FBD7-EC87-F5A7-65B04D8A1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71688" name="Rectangle 18">
            <a:extLst>
              <a:ext uri="{FF2B5EF4-FFF2-40B4-BE49-F238E27FC236}">
                <a16:creationId xmlns:a16="http://schemas.microsoft.com/office/drawing/2014/main" id="{AC5D98FF-DEC6-F57E-5301-7B6FEDA8C763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314701" y="2921001"/>
            <a:ext cx="3008313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Advertising</a:t>
            </a:r>
          </a:p>
        </p:txBody>
      </p:sp>
      <p:sp>
        <p:nvSpPr>
          <p:cNvPr id="71689" name="Rectangle 19">
            <a:extLst>
              <a:ext uri="{FF2B5EF4-FFF2-40B4-BE49-F238E27FC236}">
                <a16:creationId xmlns:a16="http://schemas.microsoft.com/office/drawing/2014/main" id="{8BB66244-2F55-C42D-242D-A93AFFD1DD59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314701" y="2273301"/>
            <a:ext cx="3008313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Recruiting via the Internet </a:t>
            </a:r>
          </a:p>
        </p:txBody>
      </p:sp>
      <p:sp>
        <p:nvSpPr>
          <p:cNvPr id="71690" name="Rectangle 20">
            <a:extLst>
              <a:ext uri="{FF2B5EF4-FFF2-40B4-BE49-F238E27FC236}">
                <a16:creationId xmlns:a16="http://schemas.microsoft.com/office/drawing/2014/main" id="{EAEFC0D2-AD55-0451-1F29-89F1B9D83129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314701" y="3562350"/>
            <a:ext cx="30083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Employment Agencies</a:t>
            </a:r>
          </a:p>
        </p:txBody>
      </p:sp>
      <p:sp>
        <p:nvSpPr>
          <p:cNvPr id="71691" name="Rectangle 21">
            <a:extLst>
              <a:ext uri="{FF2B5EF4-FFF2-40B4-BE49-F238E27FC236}">
                <a16:creationId xmlns:a16="http://schemas.microsoft.com/office/drawing/2014/main" id="{101DCE25-F20B-8629-2EB6-070DAE352F93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309938" y="4202114"/>
            <a:ext cx="300831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Offshoring/Outsourcing</a:t>
            </a:r>
          </a:p>
        </p:txBody>
      </p:sp>
      <p:grpSp>
        <p:nvGrpSpPr>
          <p:cNvPr id="71692" name="Group 23">
            <a:extLst>
              <a:ext uri="{FF2B5EF4-FFF2-40B4-BE49-F238E27FC236}">
                <a16:creationId xmlns:a16="http://schemas.microsoft.com/office/drawing/2014/main" id="{631FBC53-C951-2EB9-CED9-1615B3AC005D}"/>
              </a:ext>
            </a:extLst>
          </p:cNvPr>
          <p:cNvGrpSpPr>
            <a:grpSpLocks/>
          </p:cNvGrpSpPr>
          <p:nvPr/>
        </p:nvGrpSpPr>
        <p:grpSpPr bwMode="auto">
          <a:xfrm>
            <a:off x="6570663" y="1549401"/>
            <a:ext cx="690562" cy="1044575"/>
            <a:chOff x="576" y="1008"/>
            <a:chExt cx="403" cy="658"/>
          </a:xfrm>
        </p:grpSpPr>
        <p:sp>
          <p:nvSpPr>
            <p:cNvPr id="71708" name="Freeform 24">
              <a:extLst>
                <a:ext uri="{FF2B5EF4-FFF2-40B4-BE49-F238E27FC236}">
                  <a16:creationId xmlns:a16="http://schemas.microsoft.com/office/drawing/2014/main" id="{3A5AB253-81E6-2ED8-1976-9DD66D94288A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76" y="1008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300 h 528"/>
                <a:gd name="T4" fmla="*/ 70 w 480"/>
                <a:gd name="T5" fmla="*/ 1300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09" name="Oval 25">
              <a:extLst>
                <a:ext uri="{FF2B5EF4-FFF2-40B4-BE49-F238E27FC236}">
                  <a16:creationId xmlns:a16="http://schemas.microsoft.com/office/drawing/2014/main" id="{355DB69F-2AF5-D3B8-A48F-AD3DBC94AE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" y="1494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5</a:t>
              </a:r>
            </a:p>
          </p:txBody>
        </p:sp>
      </p:grpSp>
      <p:grpSp>
        <p:nvGrpSpPr>
          <p:cNvPr id="71693" name="Group 26">
            <a:extLst>
              <a:ext uri="{FF2B5EF4-FFF2-40B4-BE49-F238E27FC236}">
                <a16:creationId xmlns:a16="http://schemas.microsoft.com/office/drawing/2014/main" id="{30586256-EB36-1B49-2EB9-6A627B008B32}"/>
              </a:ext>
            </a:extLst>
          </p:cNvPr>
          <p:cNvGrpSpPr>
            <a:grpSpLocks/>
          </p:cNvGrpSpPr>
          <p:nvPr/>
        </p:nvGrpSpPr>
        <p:grpSpPr bwMode="auto">
          <a:xfrm>
            <a:off x="6570663" y="2241551"/>
            <a:ext cx="690562" cy="1044575"/>
            <a:chOff x="581" y="1757"/>
            <a:chExt cx="403" cy="658"/>
          </a:xfrm>
        </p:grpSpPr>
        <p:sp>
          <p:nvSpPr>
            <p:cNvPr id="71706" name="Freeform 27">
              <a:extLst>
                <a:ext uri="{FF2B5EF4-FFF2-40B4-BE49-F238E27FC236}">
                  <a16:creationId xmlns:a16="http://schemas.microsoft.com/office/drawing/2014/main" id="{718B2D49-5D8D-55C3-0F17-81DD0AA92C92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1757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300 h 528"/>
                <a:gd name="T4" fmla="*/ 70 w 480"/>
                <a:gd name="T5" fmla="*/ 1300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07" name="Oval 28">
              <a:extLst>
                <a:ext uri="{FF2B5EF4-FFF2-40B4-BE49-F238E27FC236}">
                  <a16:creationId xmlns:a16="http://schemas.microsoft.com/office/drawing/2014/main" id="{BF56D8DF-461E-7F4D-BF31-C320AA7047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243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6</a:t>
              </a:r>
            </a:p>
          </p:txBody>
        </p:sp>
      </p:grpSp>
      <p:grpSp>
        <p:nvGrpSpPr>
          <p:cNvPr id="71694" name="Group 29">
            <a:extLst>
              <a:ext uri="{FF2B5EF4-FFF2-40B4-BE49-F238E27FC236}">
                <a16:creationId xmlns:a16="http://schemas.microsoft.com/office/drawing/2014/main" id="{4629DEA4-2E3A-8E1C-886D-A32566956AD2}"/>
              </a:ext>
            </a:extLst>
          </p:cNvPr>
          <p:cNvGrpSpPr>
            <a:grpSpLocks/>
          </p:cNvGrpSpPr>
          <p:nvPr/>
        </p:nvGrpSpPr>
        <p:grpSpPr bwMode="auto">
          <a:xfrm>
            <a:off x="6570663" y="2190751"/>
            <a:ext cx="690562" cy="1725613"/>
            <a:chOff x="581" y="2045"/>
            <a:chExt cx="403" cy="1037"/>
          </a:xfrm>
        </p:grpSpPr>
        <p:sp>
          <p:nvSpPr>
            <p:cNvPr id="71704" name="Freeform 30">
              <a:extLst>
                <a:ext uri="{FF2B5EF4-FFF2-40B4-BE49-F238E27FC236}">
                  <a16:creationId xmlns:a16="http://schemas.microsoft.com/office/drawing/2014/main" id="{C0F3B181-9278-03F9-47C9-336BB8A34577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45612 h 528"/>
                <a:gd name="T4" fmla="*/ 70 w 480"/>
                <a:gd name="T5" fmla="*/ 34561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05" name="Oval 31">
              <a:extLst>
                <a:ext uri="{FF2B5EF4-FFF2-40B4-BE49-F238E27FC236}">
                  <a16:creationId xmlns:a16="http://schemas.microsoft.com/office/drawing/2014/main" id="{48581279-B24C-CA35-CD3F-DC48740DC3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7</a:t>
              </a:r>
            </a:p>
          </p:txBody>
        </p:sp>
      </p:grpSp>
      <p:grpSp>
        <p:nvGrpSpPr>
          <p:cNvPr id="71695" name="Group 32">
            <a:extLst>
              <a:ext uri="{FF2B5EF4-FFF2-40B4-BE49-F238E27FC236}">
                <a16:creationId xmlns:a16="http://schemas.microsoft.com/office/drawing/2014/main" id="{89882E66-746E-AC55-E998-A091D217BACE}"/>
              </a:ext>
            </a:extLst>
          </p:cNvPr>
          <p:cNvGrpSpPr>
            <a:grpSpLocks/>
          </p:cNvGrpSpPr>
          <p:nvPr/>
        </p:nvGrpSpPr>
        <p:grpSpPr bwMode="auto">
          <a:xfrm>
            <a:off x="6565901" y="2833688"/>
            <a:ext cx="690563" cy="1725612"/>
            <a:chOff x="581" y="2045"/>
            <a:chExt cx="403" cy="1037"/>
          </a:xfrm>
        </p:grpSpPr>
        <p:sp>
          <p:nvSpPr>
            <p:cNvPr id="71702" name="Freeform 33">
              <a:extLst>
                <a:ext uri="{FF2B5EF4-FFF2-40B4-BE49-F238E27FC236}">
                  <a16:creationId xmlns:a16="http://schemas.microsoft.com/office/drawing/2014/main" id="{6617B676-C094-CB60-13DB-A02B00800166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45612 h 528"/>
                <a:gd name="T4" fmla="*/ 70 w 480"/>
                <a:gd name="T5" fmla="*/ 34561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03" name="Oval 34">
              <a:extLst>
                <a:ext uri="{FF2B5EF4-FFF2-40B4-BE49-F238E27FC236}">
                  <a16:creationId xmlns:a16="http://schemas.microsoft.com/office/drawing/2014/main" id="{D630B872-E41B-E614-AFC8-DCCB8E8A3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8</a:t>
              </a:r>
            </a:p>
          </p:txBody>
        </p:sp>
      </p:grpSp>
      <p:sp>
        <p:nvSpPr>
          <p:cNvPr id="71696" name="Rectangle 38">
            <a:extLst>
              <a:ext uri="{FF2B5EF4-FFF2-40B4-BE49-F238E27FC236}">
                <a16:creationId xmlns:a16="http://schemas.microsoft.com/office/drawing/2014/main" id="{62F3A5AE-9DF1-8DF6-9BA5-EB666C1F6C6A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7202488" y="2921001"/>
            <a:ext cx="3008312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On-Demand Recruiting Services (ODRS)</a:t>
            </a:r>
          </a:p>
        </p:txBody>
      </p:sp>
      <p:sp>
        <p:nvSpPr>
          <p:cNvPr id="71697" name="Rectangle 39">
            <a:extLst>
              <a:ext uri="{FF2B5EF4-FFF2-40B4-BE49-F238E27FC236}">
                <a16:creationId xmlns:a16="http://schemas.microsoft.com/office/drawing/2014/main" id="{A2060EF2-CC96-BCD0-A722-D6CA829543CE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7202488" y="2273301"/>
            <a:ext cx="300831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Executive Recruiters</a:t>
            </a:r>
          </a:p>
        </p:txBody>
      </p:sp>
      <p:sp>
        <p:nvSpPr>
          <p:cNvPr id="71698" name="Rectangle 40">
            <a:extLst>
              <a:ext uri="{FF2B5EF4-FFF2-40B4-BE49-F238E27FC236}">
                <a16:creationId xmlns:a16="http://schemas.microsoft.com/office/drawing/2014/main" id="{0F717E66-93F8-C59A-35DD-5BEBCDD17452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7202488" y="3562350"/>
            <a:ext cx="30083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College Recruiting</a:t>
            </a:r>
          </a:p>
        </p:txBody>
      </p:sp>
      <p:sp>
        <p:nvSpPr>
          <p:cNvPr id="71699" name="Rectangle 41">
            <a:extLst>
              <a:ext uri="{FF2B5EF4-FFF2-40B4-BE49-F238E27FC236}">
                <a16:creationId xmlns:a16="http://schemas.microsoft.com/office/drawing/2014/main" id="{56C267CF-ACA5-7BD9-2A78-C01A2CD8AC40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7197726" y="4202114"/>
            <a:ext cx="300831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Arial" panose="020B0604020202020204" pitchFamily="34" charset="0"/>
              </a:rPr>
              <a:t>Referrals and Walk-Ins</a:t>
            </a:r>
          </a:p>
        </p:txBody>
      </p:sp>
      <p:sp>
        <p:nvSpPr>
          <p:cNvPr id="71700" name="AutoShape 43">
            <a:extLst>
              <a:ext uri="{FF2B5EF4-FFF2-40B4-BE49-F238E27FC236}">
                <a16:creationId xmlns:a16="http://schemas.microsoft.com/office/drawing/2014/main" id="{A2845B50-8C19-AB1C-0844-9B4CF385FE5A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255839" y="1417639"/>
            <a:ext cx="4846637" cy="498475"/>
          </a:xfrm>
          <a:prstGeom prst="roundRect">
            <a:avLst>
              <a:gd name="adj" fmla="val 16667"/>
            </a:avLst>
          </a:prstGeom>
          <a:solidFill>
            <a:srgbClr val="0099CC"/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b="1" dirty="0">
                <a:solidFill>
                  <a:srgbClr val="FFFFFF"/>
                </a:solidFill>
                <a:latin typeface="Arial" panose="020B0604020202020204" pitchFamily="34" charset="0"/>
              </a:rPr>
              <a:t>Locating Outside Candidates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3">
            <a:extLst>
              <a:ext uri="{FF2B5EF4-FFF2-40B4-BE49-F238E27FC236}">
                <a16:creationId xmlns:a16="http://schemas.microsoft.com/office/drawing/2014/main" id="{43A73659-26DB-4A35-94FE-61A5C16422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399DAB36-C45B-4A1B-A9F7-8F72BA845FA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38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CD1372E3-2EEF-D0B1-1A3E-BA53086115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Outside Sources of Candidates (</a:t>
            </a:r>
            <a:r>
              <a:rPr lang="en-US" altLang="en-US" dirty="0" err="1"/>
              <a:t>cont</a:t>
            </a:r>
            <a:r>
              <a:rPr lang="en-US" altLang="en-US" dirty="0"/>
              <a:t>)</a:t>
            </a:r>
          </a:p>
        </p:txBody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9ACDC05C-D0D9-2FB3-965A-418E65BFA1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27219" y="1852862"/>
            <a:ext cx="7616157" cy="403024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b="1" dirty="0"/>
              <a:t>Recruiting via the Internet</a:t>
            </a:r>
          </a:p>
          <a:p>
            <a:pPr>
              <a:lnSpc>
                <a:spcPct val="90000"/>
              </a:lnSpc>
              <a:spcBef>
                <a:spcPct val="30000"/>
              </a:spcBef>
              <a:buFont typeface="Verdana" panose="020B0604030504040204" pitchFamily="34" charset="0"/>
              <a:buNone/>
              <a:defRPr/>
            </a:pPr>
            <a:endParaRPr lang="en-US" sz="1000" b="1" dirty="0"/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Advantages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Cost-effective way to publicize job openings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More applicants are attracted over a longer period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Immediate applicant responses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Online prescreening of applicants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Links to other job search sites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Automation of applicant tracking and evaluation</a:t>
            </a:r>
          </a:p>
          <a:p>
            <a:pPr lvl="3">
              <a:lnSpc>
                <a:spcPct val="90000"/>
              </a:lnSpc>
              <a:spcBef>
                <a:spcPct val="30000"/>
              </a:spcBef>
              <a:buFont typeface="Arial" charset="0"/>
              <a:buNone/>
              <a:defRPr/>
            </a:pPr>
            <a:endParaRPr lang="en-US" sz="1400" dirty="0"/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Disadvantages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Excessive number of unqualified applicants</a:t>
            </a:r>
          </a:p>
          <a:p>
            <a:pPr marL="12557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Personal information privacy concerns of applicants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3">
            <a:extLst>
              <a:ext uri="{FF2B5EF4-FFF2-40B4-BE49-F238E27FC236}">
                <a16:creationId xmlns:a16="http://schemas.microsoft.com/office/drawing/2014/main" id="{4D178E5B-408F-697B-B5C6-6A590D6AB2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B5B5AFB3-0C70-4189-B1FF-EC3DCF4FD829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39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F3F49664-838D-3233-5F67-7AEF6AAFCC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Advertising for Outside Candidates</a:t>
            </a:r>
          </a:p>
        </p:txBody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93304FFD-928C-6B46-3F66-933CB38BB1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35000"/>
              </a:spcBef>
              <a:defRPr/>
            </a:pPr>
            <a:r>
              <a:rPr lang="en-US" b="1" dirty="0"/>
              <a:t>The Media Choice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Selection of the best medium depends on the positions for which the firm is recruiting.</a:t>
            </a:r>
          </a:p>
          <a:p>
            <a:pPr marL="1255713" lvl="3" indent="-355600">
              <a:spcBef>
                <a:spcPct val="35000"/>
              </a:spcBef>
              <a:buFont typeface="Arial" charset="0"/>
              <a:buChar char="○"/>
              <a:defRPr/>
            </a:pPr>
            <a:r>
              <a:rPr lang="en-US" dirty="0"/>
              <a:t>Newspapers: local and specific labor markets</a:t>
            </a:r>
          </a:p>
          <a:p>
            <a:pPr marL="1255713" lvl="3" indent="-355600">
              <a:spcBef>
                <a:spcPct val="35000"/>
              </a:spcBef>
              <a:buFont typeface="Arial" charset="0"/>
              <a:buChar char="○"/>
              <a:defRPr/>
            </a:pPr>
            <a:r>
              <a:rPr lang="en-US" dirty="0"/>
              <a:t>Trade and professional journals: specialized employees</a:t>
            </a:r>
          </a:p>
          <a:p>
            <a:pPr marL="1255713" lvl="3" indent="-355600">
              <a:spcBef>
                <a:spcPct val="35000"/>
              </a:spcBef>
              <a:buFont typeface="Arial" charset="0"/>
              <a:buChar char="○"/>
              <a:defRPr/>
            </a:pPr>
            <a:r>
              <a:rPr lang="en-US" dirty="0"/>
              <a:t>Internet job sites: global labor markets</a:t>
            </a:r>
          </a:p>
          <a:p>
            <a:pPr marL="352425" lvl="3" indent="0">
              <a:spcBef>
                <a:spcPct val="35000"/>
              </a:spcBef>
              <a:buNone/>
              <a:defRPr/>
            </a:pPr>
            <a:endParaRPr lang="en-US" dirty="0"/>
          </a:p>
          <a:p>
            <a:pPr>
              <a:spcBef>
                <a:spcPct val="35000"/>
              </a:spcBef>
              <a:defRPr/>
            </a:pPr>
            <a:r>
              <a:rPr lang="en-US" b="1" dirty="0"/>
              <a:t>Effective Ads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Create attention, interest, desire, and action (AIDA)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Create a positive impression of the firm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2">
            <a:extLst>
              <a:ext uri="{FF2B5EF4-FFF2-40B4-BE49-F238E27FC236}">
                <a16:creationId xmlns:a16="http://schemas.microsoft.com/office/drawing/2014/main" id="{B1A2DAD2-801B-F6C9-3B67-EBE639CE2F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2AA32699-D37B-4F5A-979B-27F25A3B85CA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40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3E049A98-CFD7-273E-62DA-C269F51704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Employment Agencies</a:t>
            </a:r>
          </a:p>
        </p:txBody>
      </p:sp>
      <p:grpSp>
        <p:nvGrpSpPr>
          <p:cNvPr id="77828" name="Group 3">
            <a:extLst>
              <a:ext uri="{FF2B5EF4-FFF2-40B4-BE49-F238E27FC236}">
                <a16:creationId xmlns:a16="http://schemas.microsoft.com/office/drawing/2014/main" id="{6AEC889E-8C12-85D1-40D5-4A2308A7A891}"/>
              </a:ext>
            </a:extLst>
          </p:cNvPr>
          <p:cNvGrpSpPr>
            <a:grpSpLocks/>
          </p:cNvGrpSpPr>
          <p:nvPr/>
        </p:nvGrpSpPr>
        <p:grpSpPr bwMode="auto">
          <a:xfrm>
            <a:off x="2713039" y="1600200"/>
            <a:ext cx="6765925" cy="3200400"/>
            <a:chOff x="749" y="893"/>
            <a:chExt cx="4262" cy="2016"/>
          </a:xfrm>
        </p:grpSpPr>
        <p:sp>
          <p:nvSpPr>
            <p:cNvPr id="77830" name="Text Box 4" descr="Brown01">
              <a:extLst>
                <a:ext uri="{FF2B5EF4-FFF2-40B4-BE49-F238E27FC236}">
                  <a16:creationId xmlns:a16="http://schemas.microsoft.com/office/drawing/2014/main" id="{9C963ED1-9396-8984-90B7-578689AC8816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749" y="2237"/>
              <a:ext cx="1243" cy="672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Private</a:t>
              </a:r>
              <a:b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</a:b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Agencies</a:t>
              </a:r>
            </a:p>
          </p:txBody>
        </p:sp>
        <p:sp>
          <p:nvSpPr>
            <p:cNvPr id="77831" name="Text Box 5" descr="DKblue01">
              <a:extLst>
                <a:ext uri="{FF2B5EF4-FFF2-40B4-BE49-F238E27FC236}">
                  <a16:creationId xmlns:a16="http://schemas.microsoft.com/office/drawing/2014/main" id="{218EBD3F-1B3E-C059-8966-0698F687B6F1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68" y="2237"/>
              <a:ext cx="1243" cy="672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Executive</a:t>
              </a:r>
              <a:b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</a:b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Recruiters</a:t>
              </a:r>
            </a:p>
          </p:txBody>
        </p:sp>
        <p:sp>
          <p:nvSpPr>
            <p:cNvPr id="77832" name="Oval 6" descr="Orange01">
              <a:extLst>
                <a:ext uri="{FF2B5EF4-FFF2-40B4-BE49-F238E27FC236}">
                  <a16:creationId xmlns:a16="http://schemas.microsoft.com/office/drawing/2014/main" id="{C1E1F058-7C06-092F-0EE2-09E3C9B9E047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705" y="893"/>
              <a:ext cx="2336" cy="757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lIns="0" rIns="0"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b="1">
                  <a:solidFill>
                    <a:srgbClr val="000000"/>
                  </a:solidFill>
                  <a:latin typeface="Arial" panose="020B0604020202020204" pitchFamily="34" charset="0"/>
                </a:rPr>
                <a:t>Types of Employment Agencies</a:t>
              </a:r>
            </a:p>
          </p:txBody>
        </p:sp>
        <p:sp>
          <p:nvSpPr>
            <p:cNvPr id="77833" name="Text Box 7" descr="Green01">
              <a:extLst>
                <a:ext uri="{FF2B5EF4-FFF2-40B4-BE49-F238E27FC236}">
                  <a16:creationId xmlns:a16="http://schemas.microsoft.com/office/drawing/2014/main" id="{913DCDE7-FDE6-6B35-641C-2B77F58D0601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52" y="2237"/>
              <a:ext cx="1243" cy="672"/>
            </a:xfrm>
            <a:prstGeom prst="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algn="ctr" eaLnBrk="1" hangingPunct="1"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Temporary</a:t>
              </a:r>
              <a:b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</a:br>
              <a:r>
                <a:rPr lang="en-US" altLang="en-US" sz="1800" b="1">
                  <a:solidFill>
                    <a:srgbClr val="000000"/>
                  </a:solidFill>
                  <a:latin typeface="Arial" panose="020B0604020202020204" pitchFamily="34" charset="0"/>
                </a:rPr>
                <a:t>Agencies</a:t>
              </a:r>
            </a:p>
            <a:p>
              <a:pPr algn="ctr" eaLnBrk="1" hangingPunct="1"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77834" name="AutoShape 8">
              <a:extLst>
                <a:ext uri="{FF2B5EF4-FFF2-40B4-BE49-F238E27FC236}">
                  <a16:creationId xmlns:a16="http://schemas.microsoft.com/office/drawing/2014/main" id="{7B6585A2-7EA1-2680-297A-7BFDFD360A25}"/>
                </a:ext>
              </a:extLst>
            </p:cNvPr>
            <p:cNvCxnSpPr>
              <a:cxnSpLocks noChangeShapeType="1"/>
              <a:stCxn id="77832" idx="4"/>
              <a:endCxn id="77830" idx="0"/>
            </p:cNvCxnSpPr>
            <p:nvPr/>
          </p:nvCxnSpPr>
          <p:spPr bwMode="auto">
            <a:xfrm rot="5400000">
              <a:off x="1828" y="1193"/>
              <a:ext cx="587" cy="1502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35" name="AutoShape 9">
              <a:extLst>
                <a:ext uri="{FF2B5EF4-FFF2-40B4-BE49-F238E27FC236}">
                  <a16:creationId xmlns:a16="http://schemas.microsoft.com/office/drawing/2014/main" id="{2638DDB6-4EDE-19F0-A5B1-E8524B184E13}"/>
                </a:ext>
              </a:extLst>
            </p:cNvPr>
            <p:cNvCxnSpPr>
              <a:cxnSpLocks noChangeShapeType="1"/>
              <a:stCxn id="77832" idx="4"/>
              <a:endCxn id="77831" idx="0"/>
            </p:cNvCxnSpPr>
            <p:nvPr/>
          </p:nvCxnSpPr>
          <p:spPr bwMode="auto">
            <a:xfrm rot="16200000" flipH="1">
              <a:off x="3337" y="1186"/>
              <a:ext cx="587" cy="1516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7836" name="AutoShape 10">
              <a:extLst>
                <a:ext uri="{FF2B5EF4-FFF2-40B4-BE49-F238E27FC236}">
                  <a16:creationId xmlns:a16="http://schemas.microsoft.com/office/drawing/2014/main" id="{11170FAE-8DEE-3853-13A6-9DD7E5EBCB80}"/>
                </a:ext>
              </a:extLst>
            </p:cNvPr>
            <p:cNvCxnSpPr>
              <a:cxnSpLocks noChangeShapeType="1"/>
              <a:stCxn id="77832" idx="4"/>
              <a:endCxn id="77833" idx="0"/>
            </p:cNvCxnSpPr>
            <p:nvPr/>
          </p:nvCxnSpPr>
          <p:spPr bwMode="auto">
            <a:xfrm>
              <a:off x="2873" y="1650"/>
              <a:ext cx="1" cy="587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>
            <a:extLst>
              <a:ext uri="{FF2B5EF4-FFF2-40B4-BE49-F238E27FC236}">
                <a16:creationId xmlns:a16="http://schemas.microsoft.com/office/drawing/2014/main" id="{B4A23EEC-10C9-597C-5525-2C459E3B65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8A6D0862-81C4-42D3-AD19-5DEC9DE8A95A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41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79875" name="Rectangle 4">
            <a:extLst>
              <a:ext uri="{FF2B5EF4-FFF2-40B4-BE49-F238E27FC236}">
                <a16:creationId xmlns:a16="http://schemas.microsoft.com/office/drawing/2014/main" id="{B10AAD7A-6992-5FDC-EDB0-5A0D647DFD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Outside Sources of Candidates (cont)</a:t>
            </a:r>
          </a:p>
        </p:txBody>
      </p:sp>
      <p:sp>
        <p:nvSpPr>
          <p:cNvPr id="79876" name="Rectangle 5">
            <a:extLst>
              <a:ext uri="{FF2B5EF4-FFF2-40B4-BE49-F238E27FC236}">
                <a16:creationId xmlns:a16="http://schemas.microsoft.com/office/drawing/2014/main" id="{1E538C0F-4F2B-1901-9FB6-E5E5241D17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b="1"/>
              <a:t>Why Use a Private Employment Agency?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No HR department: firm lacks recruiting and screening capabilities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To attract a pool of qualified applicants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To fill a particular opening quickly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To attract a greater number of applicants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To reach currently employed individuals who are more comfortable dealing with agencies</a:t>
            </a:r>
          </a:p>
          <a:p>
            <a:pPr marL="900113" lvl="2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To reduce internal time devoted to recruiting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3">
            <a:extLst>
              <a:ext uri="{FF2B5EF4-FFF2-40B4-BE49-F238E27FC236}">
                <a16:creationId xmlns:a16="http://schemas.microsoft.com/office/drawing/2014/main" id="{972B8149-CB94-796F-C818-F6366D907D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6DA33D83-6160-4C49-A566-0F1A14ADD952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42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81923" name="Rectangle 4">
            <a:extLst>
              <a:ext uri="{FF2B5EF4-FFF2-40B4-BE49-F238E27FC236}">
                <a16:creationId xmlns:a16="http://schemas.microsoft.com/office/drawing/2014/main" id="{0A608A42-4B72-EEDF-1EA6-BD016004E5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Outside Sources of Candidates (cont)</a:t>
            </a:r>
          </a:p>
        </p:txBody>
      </p:sp>
      <p:sp>
        <p:nvSpPr>
          <p:cNvPr id="81924" name="Rectangle 5">
            <a:extLst>
              <a:ext uri="{FF2B5EF4-FFF2-40B4-BE49-F238E27FC236}">
                <a16:creationId xmlns:a16="http://schemas.microsoft.com/office/drawing/2014/main" id="{83B664C5-07B9-BD36-9C87-89EDADF47F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40000"/>
              </a:spcBef>
            </a:pPr>
            <a:r>
              <a:rPr lang="en-US" altLang="en-US" b="1"/>
              <a:t>Avoiding Problems with Employment Agencies</a:t>
            </a:r>
          </a:p>
          <a:p>
            <a:pPr marL="895350" lvl="2" indent="-363538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Provide the agency with accurate and complete job descriptions.</a:t>
            </a:r>
          </a:p>
          <a:p>
            <a:pPr marL="895350" lvl="2" indent="-363538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Make sure tests, application blanks, and interviews are part of the agency’s selection process.</a:t>
            </a:r>
          </a:p>
          <a:p>
            <a:pPr marL="895350" lvl="2" indent="-363538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Screen agency for effectiveness in filling positions – check with other managers or HR for the most effective agencies. </a:t>
            </a:r>
          </a:p>
          <a:p>
            <a:pPr marL="895350" lvl="2" indent="-363538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Review the internet and classified ads to discover the agencies that handle the positions wanted.</a:t>
            </a:r>
          </a:p>
          <a:p>
            <a:pPr marL="895350" lvl="2" indent="-363538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Supplement the agency’s reference checking by the recruiting company itself checking the final candidate’s references.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3">
            <a:extLst>
              <a:ext uri="{FF2B5EF4-FFF2-40B4-BE49-F238E27FC236}">
                <a16:creationId xmlns:a16="http://schemas.microsoft.com/office/drawing/2014/main" id="{5578D1F7-6FAC-E425-0E84-19D4DA6588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B7DA0F21-766F-4751-BAF3-D68C5FDCBC42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43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18B0CF43-3769-3ADC-AC16-7DCCD5EE21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Temp Agencies</a:t>
            </a:r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FFB6EDAD-5A55-8DEC-1A01-9081938F3A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9125" y="1546226"/>
            <a:ext cx="8115300" cy="4525963"/>
          </a:xfrm>
        </p:spPr>
        <p:txBody>
          <a:bodyPr/>
          <a:lstStyle/>
          <a:p>
            <a:pPr>
              <a:spcBef>
                <a:spcPct val="35000"/>
              </a:spcBef>
              <a:defRPr/>
            </a:pPr>
            <a:r>
              <a:rPr lang="en-US" b="1" dirty="0"/>
              <a:t>Benefits of Temps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Increased productivity – paid only when working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Allows ‘trial run’ for prospective employees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No recruitment, screening, and payroll administration costs</a:t>
            </a:r>
          </a:p>
          <a:p>
            <a:pPr lvl="2">
              <a:spcBef>
                <a:spcPct val="35000"/>
              </a:spcBef>
              <a:buFont typeface="Arial" charset="0"/>
              <a:buNone/>
              <a:defRPr/>
            </a:pPr>
            <a:r>
              <a:rPr lang="en-US" dirty="0"/>
              <a:t> </a:t>
            </a:r>
          </a:p>
          <a:p>
            <a:pPr>
              <a:spcBef>
                <a:spcPct val="35000"/>
              </a:spcBef>
              <a:defRPr/>
            </a:pPr>
            <a:r>
              <a:rPr lang="en-US" b="1" dirty="0"/>
              <a:t>Costs of Temps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Increased labor costs due to fees paid to temp agencies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Temp employees’ lack of commitment to the firm</a:t>
            </a:r>
          </a:p>
          <a:p>
            <a:pPr lvl="1">
              <a:spcBef>
                <a:spcPct val="35000"/>
              </a:spcBef>
              <a:defRPr/>
            </a:pPr>
            <a:endParaRPr lang="en-US" dirty="0"/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3">
            <a:extLst>
              <a:ext uri="{FF2B5EF4-FFF2-40B4-BE49-F238E27FC236}">
                <a16:creationId xmlns:a16="http://schemas.microsoft.com/office/drawing/2014/main" id="{E967F3AF-E263-C7CC-D686-C10AF2ED41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7695984C-4BF7-4B4D-910D-164C9CCEBCEA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44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86019" name="Rectangle 4">
            <a:extLst>
              <a:ext uri="{FF2B5EF4-FFF2-40B4-BE49-F238E27FC236}">
                <a16:creationId xmlns:a16="http://schemas.microsoft.com/office/drawing/2014/main" id="{F273FAD8-F48F-736E-0E08-F34BE77F6D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Concerns of Temp Employees</a:t>
            </a:r>
          </a:p>
        </p:txBody>
      </p:sp>
      <p:sp>
        <p:nvSpPr>
          <p:cNvPr id="86020" name="Rectangle 5">
            <a:extLst>
              <a:ext uri="{FF2B5EF4-FFF2-40B4-BE49-F238E27FC236}">
                <a16:creationId xmlns:a16="http://schemas.microsoft.com/office/drawing/2014/main" id="{B84B2527-6382-2B6F-B660-2CC04B5CB5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Dehumanizing, impersonal, and discouraging treatment by employers</a:t>
            </a:r>
          </a:p>
          <a:p>
            <a:r>
              <a:rPr lang="en-US" altLang="en-US"/>
              <a:t>Insecurity about employment and pessimism about the future</a:t>
            </a:r>
          </a:p>
          <a:p>
            <a:r>
              <a:rPr lang="en-US" altLang="en-US"/>
              <a:t>Worry about the lack of insurance benefits</a:t>
            </a:r>
          </a:p>
          <a:p>
            <a:r>
              <a:rPr lang="en-US" altLang="en-US"/>
              <a:t>Being misled about job assignments and whether temporary assignments are likely to become full-time positions</a:t>
            </a:r>
          </a:p>
          <a:p>
            <a:r>
              <a:rPr lang="en-US" altLang="en-US"/>
              <a:t>Being ‘underemployed’ while trying to return to the full-time labor market</a:t>
            </a:r>
          </a:p>
          <a:p>
            <a:r>
              <a:rPr lang="en-US" altLang="en-US"/>
              <a:t>Anger toward the corporate world and its values, expressed as alienation and disenchantment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Number Placeholder 3">
            <a:extLst>
              <a:ext uri="{FF2B5EF4-FFF2-40B4-BE49-F238E27FC236}">
                <a16:creationId xmlns:a16="http://schemas.microsoft.com/office/drawing/2014/main" id="{9C8A9484-C3E7-CD37-1715-BE1CAFA4FD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94C2897F-D80D-4426-BF14-B82014627945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45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D32F2B97-4ABA-A90F-0138-7EE6967486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Working with a Temp Agency</a:t>
            </a:r>
          </a:p>
        </p:txBody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A346442C-A254-F70E-142C-24E1C1D33F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60550" y="1495426"/>
            <a:ext cx="8229600" cy="4879975"/>
          </a:xfrm>
        </p:spPr>
        <p:txBody>
          <a:bodyPr>
            <a:normAutofit lnSpcReduction="10000"/>
          </a:bodyPr>
          <a:lstStyle/>
          <a:p>
            <a:r>
              <a:rPr lang="en-US" altLang="en-US" b="1"/>
              <a:t>Invoicing</a:t>
            </a:r>
            <a:r>
              <a:rPr lang="en-US" altLang="en-US"/>
              <a:t>: Get a sample copy of the agency’s invoice. Make sure it fits your company’s needs.</a:t>
            </a:r>
          </a:p>
          <a:p>
            <a:r>
              <a:rPr lang="en-US" altLang="en-US" b="1"/>
              <a:t>Time sheets</a:t>
            </a:r>
            <a:r>
              <a:rPr lang="en-US" altLang="en-US"/>
              <a:t>: With temps, the time sheet is not just a verification of hours worked. Once the worker’s supervisor signs it, it’s usually an agreement to pay the agency’s fees.</a:t>
            </a:r>
          </a:p>
          <a:p>
            <a:r>
              <a:rPr lang="en-US" altLang="en-US" b="1"/>
              <a:t>Temp-to-perm policy</a:t>
            </a:r>
            <a:r>
              <a:rPr lang="en-US" altLang="en-US"/>
              <a:t>: What is the policy if the client wants to hire one of the agency’s temps as a permanent employee?</a:t>
            </a:r>
          </a:p>
          <a:p>
            <a:r>
              <a:rPr lang="en-US" altLang="en-US" b="1"/>
              <a:t>Recruitment of and benefits for temp employees</a:t>
            </a:r>
            <a:r>
              <a:rPr lang="en-US" altLang="en-US"/>
              <a:t>: Find out how the agency plans to recruit employees and the sorts of benefits it pays.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3">
            <a:extLst>
              <a:ext uri="{FF2B5EF4-FFF2-40B4-BE49-F238E27FC236}">
                <a16:creationId xmlns:a16="http://schemas.microsoft.com/office/drawing/2014/main" id="{C852A874-DC2D-FDD3-2DE9-18B0DE6C5D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0CD03D3-AC23-4A35-8F83-D7D7BA6BE302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46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885B5B07-E07F-C142-E96C-1EC8C9FF2B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Working with a Temp Agency (cont)</a:t>
            </a:r>
          </a:p>
        </p:txBody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C32727FB-3D81-1DCE-8D17-6AFF561EE5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10845" y="2005012"/>
            <a:ext cx="8229600" cy="4037013"/>
          </a:xfrm>
        </p:spPr>
        <p:txBody>
          <a:bodyPr/>
          <a:lstStyle/>
          <a:p>
            <a:r>
              <a:rPr lang="en-US" altLang="en-US" b="1" dirty="0"/>
              <a:t>Dress code</a:t>
            </a:r>
            <a:r>
              <a:rPr lang="en-US" altLang="en-US" dirty="0"/>
              <a:t>: Specify appropriate attire for all offices or plants.</a:t>
            </a:r>
          </a:p>
          <a:p>
            <a:r>
              <a:rPr lang="en-US" altLang="en-US" b="1" dirty="0"/>
              <a:t>Job description information</a:t>
            </a:r>
            <a:r>
              <a:rPr lang="en-US" altLang="en-US" dirty="0"/>
              <a:t>: Have a procedure whereby you can ensure the agency understands the job to be filled and the sort of person, skills, and so forth, needed to fill it.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2">
            <a:extLst>
              <a:ext uri="{FF2B5EF4-FFF2-40B4-BE49-F238E27FC236}">
                <a16:creationId xmlns:a16="http://schemas.microsoft.com/office/drawing/2014/main" id="{BC6F54B8-2D63-3B74-E45B-F9AD2CACD5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B65AFA38-656F-47A6-B12A-6A6795D24FD4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47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0592874A-9460-D932-1EE4-42E6E0EDDB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777240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Offshoring/Outsourcing White-Collar and Other Jobs</a:t>
            </a:r>
          </a:p>
        </p:txBody>
      </p:sp>
      <p:grpSp>
        <p:nvGrpSpPr>
          <p:cNvPr id="92164" name="Group 4">
            <a:extLst>
              <a:ext uri="{FF2B5EF4-FFF2-40B4-BE49-F238E27FC236}">
                <a16:creationId xmlns:a16="http://schemas.microsoft.com/office/drawing/2014/main" id="{0F610355-4935-7530-E83E-6A5DEAFF1B05}"/>
              </a:ext>
            </a:extLst>
          </p:cNvPr>
          <p:cNvGrpSpPr>
            <a:grpSpLocks/>
          </p:cNvGrpSpPr>
          <p:nvPr/>
        </p:nvGrpSpPr>
        <p:grpSpPr bwMode="auto">
          <a:xfrm>
            <a:off x="2781300" y="1679576"/>
            <a:ext cx="6699250" cy="3971925"/>
            <a:chOff x="796" y="860"/>
            <a:chExt cx="4220" cy="2502"/>
          </a:xfrm>
        </p:grpSpPr>
        <p:sp>
          <p:nvSpPr>
            <p:cNvPr id="92166" name="_s1028">
              <a:extLst>
                <a:ext uri="{FF2B5EF4-FFF2-40B4-BE49-F238E27FC236}">
                  <a16:creationId xmlns:a16="http://schemas.microsoft.com/office/drawing/2014/main" id="{74B71A71-A7E6-BC6A-FD03-05C74F1500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14" y="1672"/>
              <a:ext cx="290" cy="232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92167" name="_s1034">
              <a:extLst>
                <a:ext uri="{FF2B5EF4-FFF2-40B4-BE49-F238E27FC236}">
                  <a16:creationId xmlns:a16="http://schemas.microsoft.com/office/drawing/2014/main" id="{228E0364-7AE5-2085-7565-0E25D08C26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56" y="2832"/>
              <a:ext cx="348" cy="29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92168" name="_s1040">
              <a:extLst>
                <a:ext uri="{FF2B5EF4-FFF2-40B4-BE49-F238E27FC236}">
                  <a16:creationId xmlns:a16="http://schemas.microsoft.com/office/drawing/2014/main" id="{98B6F774-87AC-0B98-4EE4-BF23125345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79" y="1324"/>
              <a:ext cx="0" cy="58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92169" name="_s1038">
              <a:extLst>
                <a:ext uri="{FF2B5EF4-FFF2-40B4-BE49-F238E27FC236}">
                  <a16:creationId xmlns:a16="http://schemas.microsoft.com/office/drawing/2014/main" id="{893B2682-AC81-3229-C806-60CD4EFDC5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4" y="1614"/>
              <a:ext cx="348" cy="29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92170" name="Text Box 10" descr="Brown01">
              <a:extLst>
                <a:ext uri="{FF2B5EF4-FFF2-40B4-BE49-F238E27FC236}">
                  <a16:creationId xmlns:a16="http://schemas.microsoft.com/office/drawing/2014/main" id="{2A467F28-C831-C941-3806-1C4096A615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3" y="860"/>
              <a:ext cx="1146" cy="53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panose="020B0604020202020204" pitchFamily="34" charset="0"/>
                </a:rPr>
                <a:t>Political and Military Instability</a:t>
              </a:r>
            </a:p>
          </p:txBody>
        </p:sp>
        <p:sp>
          <p:nvSpPr>
            <p:cNvPr id="92171" name="Text Box 11" descr="DKblue01">
              <a:extLst>
                <a:ext uri="{FF2B5EF4-FFF2-40B4-BE49-F238E27FC236}">
                  <a16:creationId xmlns:a16="http://schemas.microsoft.com/office/drawing/2014/main" id="{01339AC8-D085-1E5B-99CA-EDE75701C3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2" y="1382"/>
              <a:ext cx="1146" cy="530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panose="020B0604020202020204" pitchFamily="34" charset="0"/>
                </a:rPr>
                <a:t>Cultural Misunderstandings</a:t>
              </a:r>
            </a:p>
          </p:txBody>
        </p:sp>
        <p:sp>
          <p:nvSpPr>
            <p:cNvPr id="92172" name="Text Box 12" descr="Green01">
              <a:extLst>
                <a:ext uri="{FF2B5EF4-FFF2-40B4-BE49-F238E27FC236}">
                  <a16:creationId xmlns:a16="http://schemas.microsoft.com/office/drawing/2014/main" id="{316C9E84-859E-BFB1-2C88-88DCF27DEA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0" y="2832"/>
              <a:ext cx="1146" cy="53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panose="020B0604020202020204" pitchFamily="34" charset="0"/>
                </a:rPr>
                <a:t>Customers’ security and privacy concerns</a:t>
              </a:r>
            </a:p>
          </p:txBody>
        </p:sp>
        <p:sp>
          <p:nvSpPr>
            <p:cNvPr id="92173" name="Text Box 13" descr="LTGreen01">
              <a:extLst>
                <a:ext uri="{FF2B5EF4-FFF2-40B4-BE49-F238E27FC236}">
                  <a16:creationId xmlns:a16="http://schemas.microsoft.com/office/drawing/2014/main" id="{01E3462E-9BEA-A8F1-D2E2-BC4E57CD56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6" y="2832"/>
              <a:ext cx="1146" cy="530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panose="020B0604020202020204" pitchFamily="34" charset="0"/>
                </a:rPr>
                <a:t>Foreign contracts, liability, and legal concerns</a:t>
              </a:r>
            </a:p>
          </p:txBody>
        </p:sp>
        <p:sp>
          <p:nvSpPr>
            <p:cNvPr id="92174" name="Text Box 16" descr="Tan01">
              <a:extLst>
                <a:ext uri="{FF2B5EF4-FFF2-40B4-BE49-F238E27FC236}">
                  <a16:creationId xmlns:a16="http://schemas.microsoft.com/office/drawing/2014/main" id="{4A48DE41-4729-FD43-56B5-74C6EE64E9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4" y="1382"/>
              <a:ext cx="1146" cy="530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panose="020B0604020202020204" pitchFamily="34" charset="0"/>
                </a:rPr>
                <a:t>In Arab world it focuses on core competencies</a:t>
              </a:r>
            </a:p>
          </p:txBody>
        </p:sp>
        <p:sp>
          <p:nvSpPr>
            <p:cNvPr id="92175" name="_s1030">
              <a:extLst>
                <a:ext uri="{FF2B5EF4-FFF2-40B4-BE49-F238E27FC236}">
                  <a16:creationId xmlns:a16="http://schemas.microsoft.com/office/drawing/2014/main" id="{65480C55-2D75-2A06-CECE-BA070694E4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4" y="2832"/>
              <a:ext cx="406" cy="29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92176" name="Text Box 19">
              <a:extLst>
                <a:ext uri="{FF2B5EF4-FFF2-40B4-BE49-F238E27FC236}">
                  <a16:creationId xmlns:a16="http://schemas.microsoft.com/office/drawing/2014/main" id="{7F8AE3E5-809D-DCBC-9715-2A041AA7B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1904"/>
              <a:ext cx="1200" cy="946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solidFill>
                    <a:srgbClr val="FFFFFF"/>
                  </a:solidFill>
                  <a:latin typeface="Arial" panose="020B0604020202020204" pitchFamily="34" charset="0"/>
                </a:rPr>
                <a:t>Main</a:t>
              </a:r>
              <a:br>
                <a:rPr lang="en-US" altLang="en-US" b="1">
                  <a:solidFill>
                    <a:srgbClr val="FFFFFF"/>
                  </a:solidFill>
                  <a:latin typeface="Arial" panose="020B0604020202020204" pitchFamily="34" charset="0"/>
                </a:rPr>
              </a:br>
              <a:r>
                <a:rPr lang="en-US" altLang="en-US" b="1">
                  <a:solidFill>
                    <a:srgbClr val="FFFFFF"/>
                  </a:solidFill>
                  <a:latin typeface="Arial" panose="020B0604020202020204" pitchFamily="34" charset="0"/>
                </a:rPr>
                <a:t>Issues</a:t>
              </a:r>
            </a:p>
          </p:txBody>
        </p:sp>
      </p:grp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Number Placeholder 3">
            <a:extLst>
              <a:ext uri="{FF2B5EF4-FFF2-40B4-BE49-F238E27FC236}">
                <a16:creationId xmlns:a16="http://schemas.microsoft.com/office/drawing/2014/main" id="{B22F09F2-BDCE-E7FC-8F8E-E980E9B20E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1C80A5E-A680-4E8A-9EB5-6455DA0267E9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48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94211" name="Rectangle 4">
            <a:extLst>
              <a:ext uri="{FF2B5EF4-FFF2-40B4-BE49-F238E27FC236}">
                <a16:creationId xmlns:a16="http://schemas.microsoft.com/office/drawing/2014/main" id="{FCC4B944-71D5-8FD9-61AB-6DEBD56AE4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Outside Sources of Candidates (cont)</a:t>
            </a:r>
          </a:p>
        </p:txBody>
      </p:sp>
      <p:sp>
        <p:nvSpPr>
          <p:cNvPr id="41988" name="Rectangle 5">
            <a:extLst>
              <a:ext uri="{FF2B5EF4-FFF2-40B4-BE49-F238E27FC236}">
                <a16:creationId xmlns:a16="http://schemas.microsoft.com/office/drawing/2014/main" id="{704118FA-779A-D084-D337-A273E3F3AE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30000"/>
              </a:spcBef>
              <a:defRPr/>
            </a:pPr>
            <a:r>
              <a:rPr lang="en-US" b="1" dirty="0"/>
              <a:t>Executive Recruiters (Headhunters)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Internet technology and specialization trends</a:t>
            </a:r>
          </a:p>
          <a:p>
            <a:pPr marL="1208088" lvl="2" indent="-234950">
              <a:spcBef>
                <a:spcPct val="30000"/>
              </a:spcBef>
              <a:buFont typeface="Arial" charset="0"/>
              <a:buChar char="–"/>
              <a:defRPr/>
            </a:pPr>
            <a:endParaRPr lang="en-US" dirty="0"/>
          </a:p>
          <a:p>
            <a:pPr>
              <a:spcBef>
                <a:spcPct val="30000"/>
              </a:spcBef>
              <a:defRPr/>
            </a:pPr>
            <a:r>
              <a:rPr lang="en-US" b="1" dirty="0"/>
              <a:t>Guidelines for Choosing a Recruiter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Make sure the firm is capable of conducting a thorough search.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Meet the individual who will handle the assignment.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Ask how much the search firm charges.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Never rely solely on the recruiter to do all the reference checking.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Number Placeholder 4">
            <a:extLst>
              <a:ext uri="{FF2B5EF4-FFF2-40B4-BE49-F238E27FC236}">
                <a16:creationId xmlns:a16="http://schemas.microsoft.com/office/drawing/2014/main" id="{410FFDAE-A46E-029B-8901-00BE73CEDC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EDFADFE-BC8B-41D3-848E-FA60547F5164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49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96259" name="Rectangle 7">
            <a:extLst>
              <a:ext uri="{FF2B5EF4-FFF2-40B4-BE49-F238E27FC236}">
                <a16:creationId xmlns:a16="http://schemas.microsoft.com/office/drawing/2014/main" id="{3F84E718-36AF-5EA5-C889-74B2843F7FF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9126" y="1546225"/>
            <a:ext cx="8139113" cy="4737100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US" altLang="en-US" sz="2000" b="1"/>
              <a:t>On-Demand Recruiting Services (ODRS)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Short-term specialized recruiting:</a:t>
            </a:r>
          </a:p>
          <a:p>
            <a:pPr marL="1255713" lvl="3" indent="-355600">
              <a:spcBef>
                <a:spcPct val="35000"/>
              </a:spcBef>
            </a:pPr>
            <a:r>
              <a:rPr lang="en-US" altLang="en-US" sz="2000"/>
              <a:t>Is paid by the hour/project</a:t>
            </a:r>
          </a:p>
          <a:p>
            <a:pPr marL="1255713" lvl="3" indent="-355600">
              <a:spcBef>
                <a:spcPct val="35000"/>
              </a:spcBef>
            </a:pPr>
            <a:r>
              <a:rPr lang="en-US" altLang="en-US" sz="2000"/>
              <a:t>Handles recruiting, analysis, and prescreening</a:t>
            </a:r>
            <a:endParaRPr lang="en-US" altLang="en-US" sz="2000" b="1"/>
          </a:p>
          <a:p>
            <a:pPr>
              <a:spcBef>
                <a:spcPct val="35000"/>
              </a:spcBef>
            </a:pPr>
            <a:r>
              <a:rPr lang="en-US" altLang="en-US" sz="2000" b="1"/>
              <a:t>College Recruiting</a:t>
            </a:r>
          </a:p>
          <a:p>
            <a:pPr marL="900113" lvl="2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On-campus recruiting goals:</a:t>
            </a:r>
          </a:p>
          <a:p>
            <a:pPr marL="1255713" lvl="3" indent="-355600">
              <a:spcBef>
                <a:spcPct val="35000"/>
              </a:spcBef>
            </a:pPr>
            <a:r>
              <a:rPr lang="en-US" altLang="en-US" sz="2000"/>
              <a:t>To determine if the candidate is worthy of further consideration</a:t>
            </a:r>
          </a:p>
          <a:p>
            <a:pPr marL="1255713" lvl="3" indent="-355600">
              <a:spcBef>
                <a:spcPct val="35000"/>
              </a:spcBef>
            </a:pPr>
            <a:r>
              <a:rPr lang="en-US" altLang="en-US" sz="2000"/>
              <a:t>To attract good candidates</a:t>
            </a:r>
          </a:p>
        </p:txBody>
      </p:sp>
      <p:sp>
        <p:nvSpPr>
          <p:cNvPr id="96260" name="Rectangle 4">
            <a:extLst>
              <a:ext uri="{FF2B5EF4-FFF2-40B4-BE49-F238E27FC236}">
                <a16:creationId xmlns:a16="http://schemas.microsoft.com/office/drawing/2014/main" id="{9E2DCE57-E507-9E21-42FA-6B9FAB467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Outside Sources of Candidates (cont)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Number Placeholder 4">
            <a:extLst>
              <a:ext uri="{FF2B5EF4-FFF2-40B4-BE49-F238E27FC236}">
                <a16:creationId xmlns:a16="http://schemas.microsoft.com/office/drawing/2014/main" id="{93E784BF-BCF1-AE2A-E16D-A4BD3B44FF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3DDAA7A5-4208-4B81-A69E-C8F209647B0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50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44037" name="Rectangle 8">
            <a:extLst>
              <a:ext uri="{FF2B5EF4-FFF2-40B4-BE49-F238E27FC236}">
                <a16:creationId xmlns:a16="http://schemas.microsoft.com/office/drawing/2014/main" id="{8C6044F3-6BB8-8026-AFFB-29286E8E8E7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887538" y="1547814"/>
            <a:ext cx="8335962" cy="4073525"/>
          </a:xfrm>
        </p:spPr>
        <p:txBody>
          <a:bodyPr/>
          <a:lstStyle/>
          <a:p>
            <a:pPr lvl="2" indent="-350838">
              <a:spcBef>
                <a:spcPct val="35000"/>
              </a:spcBef>
              <a:buSzPct val="100000"/>
              <a:defRPr/>
            </a:pPr>
            <a:r>
              <a:rPr lang="en-US" b="1" dirty="0"/>
              <a:t>On-site visits</a:t>
            </a:r>
          </a:p>
          <a:p>
            <a:pPr marL="900113" lvl="3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sz="2000" dirty="0"/>
              <a:t>Invitation letters</a:t>
            </a:r>
          </a:p>
          <a:p>
            <a:pPr marL="900113" lvl="3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sz="2000" dirty="0"/>
              <a:t>Assigned hosts</a:t>
            </a:r>
          </a:p>
          <a:p>
            <a:pPr marL="900113" lvl="3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sz="2000" dirty="0"/>
              <a:t>Information packages</a:t>
            </a:r>
          </a:p>
          <a:p>
            <a:pPr marL="900113" lvl="3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sz="2000" dirty="0"/>
              <a:t>Planned interviews</a:t>
            </a:r>
          </a:p>
          <a:p>
            <a:pPr marL="900113" lvl="3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sz="2000" dirty="0"/>
              <a:t>Timely employment offer</a:t>
            </a:r>
          </a:p>
          <a:p>
            <a:pPr marL="900113" lvl="3" indent="-368300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sz="2000" dirty="0"/>
              <a:t>Follow-up</a:t>
            </a:r>
          </a:p>
          <a:p>
            <a:pPr lvl="2" indent="-350838">
              <a:spcBef>
                <a:spcPct val="35000"/>
              </a:spcBef>
              <a:buSzPct val="100000"/>
              <a:defRPr/>
            </a:pPr>
            <a:r>
              <a:rPr lang="en-US" b="1" dirty="0"/>
              <a:t>Internships</a:t>
            </a:r>
          </a:p>
          <a:p>
            <a:pPr marL="895350" lvl="2" indent="-363538">
              <a:spcBef>
                <a:spcPct val="35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Win–win situation for student and employer</a:t>
            </a:r>
          </a:p>
          <a:p>
            <a:pPr>
              <a:spcBef>
                <a:spcPct val="35000"/>
              </a:spcBef>
              <a:defRPr/>
            </a:pPr>
            <a:endParaRPr lang="en-US" sz="2000" dirty="0"/>
          </a:p>
        </p:txBody>
      </p:sp>
      <p:sp>
        <p:nvSpPr>
          <p:cNvPr id="98308" name="Rectangle 4">
            <a:extLst>
              <a:ext uri="{FF2B5EF4-FFF2-40B4-BE49-F238E27FC236}">
                <a16:creationId xmlns:a16="http://schemas.microsoft.com/office/drawing/2014/main" id="{9454FF7C-0479-E085-CA62-CAC0B2C13C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Outside Sources of Candidates (cont)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Number Placeholder 3">
            <a:extLst>
              <a:ext uri="{FF2B5EF4-FFF2-40B4-BE49-F238E27FC236}">
                <a16:creationId xmlns:a16="http://schemas.microsoft.com/office/drawing/2014/main" id="{9263196A-C64D-B0EF-B8DD-3C872AA0D7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33B11173-E756-4E9D-BE09-FCBDCECE2C0B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51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BE94D359-F1C9-8BF3-89CD-70D25639A9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40000"/>
              </a:spcBef>
              <a:defRPr/>
            </a:pPr>
            <a:r>
              <a:rPr lang="en-US" b="1" dirty="0"/>
              <a:t>Employee Referrals</a:t>
            </a:r>
          </a:p>
          <a:p>
            <a:pPr marL="900113" lvl="2" indent="-368300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Referring employees become stakeholders.</a:t>
            </a:r>
          </a:p>
          <a:p>
            <a:pPr marL="900113" lvl="2" indent="-368300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Referral is a cost-effective recruitment program.</a:t>
            </a:r>
          </a:p>
          <a:p>
            <a:pPr marL="900113" lvl="2" indent="-368300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Referral can speed up diversifying the workforce.</a:t>
            </a:r>
          </a:p>
          <a:p>
            <a:pPr lvl="2">
              <a:spcBef>
                <a:spcPct val="40000"/>
              </a:spcBef>
              <a:buFont typeface="Arial" charset="0"/>
              <a:buChar char="–"/>
              <a:defRPr/>
            </a:pPr>
            <a:endParaRPr lang="en-US" dirty="0"/>
          </a:p>
          <a:p>
            <a:pPr>
              <a:spcBef>
                <a:spcPct val="40000"/>
              </a:spcBef>
              <a:defRPr/>
            </a:pPr>
            <a:r>
              <a:rPr lang="en-US" b="1" dirty="0"/>
              <a:t>Walk-ins</a:t>
            </a:r>
          </a:p>
          <a:p>
            <a:pPr marL="900113" lvl="2" indent="-368300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Seek employment through a personal, direct approach to the employer</a:t>
            </a:r>
          </a:p>
          <a:p>
            <a:pPr marL="900113" lvl="2" indent="-368300">
              <a:spcBef>
                <a:spcPct val="4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Courteous treatment of any applicant is a good business practice</a:t>
            </a:r>
          </a:p>
        </p:txBody>
      </p:sp>
      <p:sp>
        <p:nvSpPr>
          <p:cNvPr id="100356" name="Rectangle 4">
            <a:extLst>
              <a:ext uri="{FF2B5EF4-FFF2-40B4-BE49-F238E27FC236}">
                <a16:creationId xmlns:a16="http://schemas.microsoft.com/office/drawing/2014/main" id="{5EB55E6E-5F7F-E539-E285-04EDBA49DA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Outside Sources of Candidates (cont)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Number Placeholder 2">
            <a:extLst>
              <a:ext uri="{FF2B5EF4-FFF2-40B4-BE49-F238E27FC236}">
                <a16:creationId xmlns:a16="http://schemas.microsoft.com/office/drawing/2014/main" id="{BAFC56A5-E6FC-605B-7D8A-AC3BAAF26B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B5D974B-1FAF-4E86-A9A7-E7CD5CDC6900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52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C0289332-7F1A-0CBD-461C-3420476EB5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Recruiting a More Diverse Workforce</a:t>
            </a:r>
          </a:p>
        </p:txBody>
      </p:sp>
      <p:grpSp>
        <p:nvGrpSpPr>
          <p:cNvPr id="102404" name="Group 3">
            <a:extLst>
              <a:ext uri="{FF2B5EF4-FFF2-40B4-BE49-F238E27FC236}">
                <a16:creationId xmlns:a16="http://schemas.microsoft.com/office/drawing/2014/main" id="{A06C8214-5CA8-3819-7C4B-EECFB0B08494}"/>
              </a:ext>
            </a:extLst>
          </p:cNvPr>
          <p:cNvGrpSpPr>
            <a:grpSpLocks/>
          </p:cNvGrpSpPr>
          <p:nvPr/>
        </p:nvGrpSpPr>
        <p:grpSpPr bwMode="auto">
          <a:xfrm>
            <a:off x="2620963" y="1874839"/>
            <a:ext cx="6919912" cy="3595687"/>
            <a:chOff x="899" y="1123"/>
            <a:chExt cx="4359" cy="2265"/>
          </a:xfrm>
        </p:grpSpPr>
        <p:sp>
          <p:nvSpPr>
            <p:cNvPr id="102406" name="Oval 4">
              <a:extLst>
                <a:ext uri="{FF2B5EF4-FFF2-40B4-BE49-F238E27FC236}">
                  <a16:creationId xmlns:a16="http://schemas.microsoft.com/office/drawing/2014/main" id="{FD16269D-09F4-5545-5157-3203A7E0A5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1" y="1123"/>
              <a:ext cx="3864" cy="2145"/>
            </a:xfrm>
            <a:prstGeom prst="ellipse">
              <a:avLst/>
            </a:prstGeom>
            <a:noFill/>
            <a:ln w="28575">
              <a:solidFill>
                <a:srgbClr val="3399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buSzTx/>
                <a:buFontTx/>
                <a:buNone/>
              </a:pPr>
              <a:endParaRPr lang="en-GB" altLang="en-US" sz="1400">
                <a:solidFill>
                  <a:srgbClr val="000000"/>
                </a:solidFill>
              </a:endParaRPr>
            </a:p>
          </p:txBody>
        </p:sp>
        <p:sp>
          <p:nvSpPr>
            <p:cNvPr id="102407" name="Text Box 6" descr="Brown01">
              <a:extLst>
                <a:ext uri="{FF2B5EF4-FFF2-40B4-BE49-F238E27FC236}">
                  <a16:creationId xmlns:a16="http://schemas.microsoft.com/office/drawing/2014/main" id="{8DE15793-F7F7-C30E-00E8-D2531928D394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857" y="1761"/>
              <a:ext cx="1401" cy="641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solidFill>
                    <a:srgbClr val="000000"/>
                  </a:solidFill>
                  <a:latin typeface="Arial" panose="020B0604020202020204" pitchFamily="34" charset="0"/>
                </a:rPr>
                <a:t>Older Workers</a:t>
              </a:r>
            </a:p>
          </p:txBody>
        </p:sp>
        <p:sp>
          <p:nvSpPr>
            <p:cNvPr id="102408" name="Text Box 7" descr="Tan01">
              <a:extLst>
                <a:ext uri="{FF2B5EF4-FFF2-40B4-BE49-F238E27FC236}">
                  <a16:creationId xmlns:a16="http://schemas.microsoft.com/office/drawing/2014/main" id="{E0059E37-ED8B-2A32-319D-9FB8A694ADD0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899" y="1761"/>
              <a:ext cx="1401" cy="641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solidFill>
                    <a:srgbClr val="000000"/>
                  </a:solidFill>
                  <a:latin typeface="Arial" panose="020B0604020202020204" pitchFamily="34" charset="0"/>
                </a:rPr>
                <a:t>Expatriates</a:t>
              </a:r>
            </a:p>
          </p:txBody>
        </p:sp>
        <p:sp>
          <p:nvSpPr>
            <p:cNvPr id="102409" name="Text Box 8" descr="LTGreen01">
              <a:extLst>
                <a:ext uri="{FF2B5EF4-FFF2-40B4-BE49-F238E27FC236}">
                  <a16:creationId xmlns:a16="http://schemas.microsoft.com/office/drawing/2014/main" id="{2FA5AB37-AE33-9C84-E636-C694515C8B1C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465" y="2747"/>
              <a:ext cx="1401" cy="641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b="1">
                  <a:solidFill>
                    <a:srgbClr val="000000"/>
                  </a:solidFill>
                  <a:latin typeface="Arial" panose="020B0604020202020204" pitchFamily="34" charset="0"/>
                </a:rPr>
                <a:t>Minorities and Women</a:t>
              </a:r>
            </a:p>
          </p:txBody>
        </p:sp>
      </p:grp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Number Placeholder 2">
            <a:extLst>
              <a:ext uri="{FF2B5EF4-FFF2-40B4-BE49-F238E27FC236}">
                <a16:creationId xmlns:a16="http://schemas.microsoft.com/office/drawing/2014/main" id="{D5DB307D-5FA1-68AE-9CF2-D683F70BC1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BF874401-880E-4959-950D-2895AB6F5596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53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5B3B93A0-410D-90B5-494A-03432B9ED9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Developing and Using Application Forms</a:t>
            </a:r>
          </a:p>
        </p:txBody>
      </p:sp>
      <p:sp>
        <p:nvSpPr>
          <p:cNvPr id="104452" name="Text Box 4" descr="Brown01">
            <a:extLst>
              <a:ext uri="{FF2B5EF4-FFF2-40B4-BE49-F238E27FC236}">
                <a16:creationId xmlns:a16="http://schemas.microsoft.com/office/drawing/2014/main" id="{0C0E197B-2A91-FC17-86D1-DE56AC342A18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2311401" y="3611563"/>
            <a:ext cx="1654175" cy="10969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  <a:latin typeface="Arial" panose="020B0604020202020204" pitchFamily="34" charset="0"/>
              </a:rPr>
              <a:t>Applicant’s education and experience</a:t>
            </a:r>
          </a:p>
        </p:txBody>
      </p:sp>
      <p:sp>
        <p:nvSpPr>
          <p:cNvPr id="104453" name="Text Box 5" descr="DKblue01">
            <a:extLst>
              <a:ext uri="{FF2B5EF4-FFF2-40B4-BE49-F238E27FC236}">
                <a16:creationId xmlns:a16="http://schemas.microsoft.com/office/drawing/2014/main" id="{F897F9CA-24F5-EAD4-94F4-A654EFB6F713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8247064" y="3611563"/>
            <a:ext cx="1654175" cy="1096962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  <a:latin typeface="Arial" panose="020B0604020202020204" pitchFamily="34" charset="0"/>
              </a:rPr>
              <a:t>Applicant’s likelihood of success</a:t>
            </a:r>
          </a:p>
        </p:txBody>
      </p:sp>
      <p:sp>
        <p:nvSpPr>
          <p:cNvPr id="104454" name="Text Box 6" descr="Pink02">
            <a:extLst>
              <a:ext uri="{FF2B5EF4-FFF2-40B4-BE49-F238E27FC236}">
                <a16:creationId xmlns:a16="http://schemas.microsoft.com/office/drawing/2014/main" id="{C2143494-F7BA-7BE6-178D-EB7BF1E2AF79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4289426" y="3611563"/>
            <a:ext cx="1654175" cy="109696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  <a:latin typeface="Arial" panose="020B0604020202020204" pitchFamily="34" charset="0"/>
              </a:rPr>
              <a:t>Applicant’s progress and growth</a:t>
            </a:r>
          </a:p>
        </p:txBody>
      </p:sp>
      <p:sp>
        <p:nvSpPr>
          <p:cNvPr id="104455" name="Oval 7" descr="Orange01">
            <a:extLst>
              <a:ext uri="{FF2B5EF4-FFF2-40B4-BE49-F238E27FC236}">
                <a16:creationId xmlns:a16="http://schemas.microsoft.com/office/drawing/2014/main" id="{6C64BF05-08A3-C936-4AAD-72511FA058D1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4449764" y="1600201"/>
            <a:ext cx="3273425" cy="1052513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9525">
            <a:solidFill>
              <a:srgbClr val="FFCC99"/>
            </a:solidFill>
            <a:round/>
            <a:headEnd/>
            <a:tailEnd/>
          </a:ln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Uses of Application Information</a:t>
            </a:r>
          </a:p>
        </p:txBody>
      </p:sp>
      <p:sp>
        <p:nvSpPr>
          <p:cNvPr id="104456" name="Text Box 8" descr="Green01">
            <a:extLst>
              <a:ext uri="{FF2B5EF4-FFF2-40B4-BE49-F238E27FC236}">
                <a16:creationId xmlns:a16="http://schemas.microsoft.com/office/drawing/2014/main" id="{7C41F22D-6954-124F-10BD-514460F4ECE3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6267451" y="3611563"/>
            <a:ext cx="1654175" cy="1096962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  <a:latin typeface="Arial" panose="020B0604020202020204" pitchFamily="34" charset="0"/>
              </a:rPr>
              <a:t>Applicant’s employment stability</a:t>
            </a:r>
          </a:p>
        </p:txBody>
      </p:sp>
      <p:cxnSp>
        <p:nvCxnSpPr>
          <p:cNvPr id="104457" name="AutoShape 9">
            <a:extLst>
              <a:ext uri="{FF2B5EF4-FFF2-40B4-BE49-F238E27FC236}">
                <a16:creationId xmlns:a16="http://schemas.microsoft.com/office/drawing/2014/main" id="{051505F1-22FA-BDFA-03F6-D1CA135B1E2D}"/>
              </a:ext>
            </a:extLst>
          </p:cNvPr>
          <p:cNvCxnSpPr>
            <a:cxnSpLocks noChangeShapeType="1"/>
            <a:stCxn id="104455" idx="4"/>
            <a:endCxn id="104452" idx="0"/>
          </p:cNvCxnSpPr>
          <p:nvPr/>
        </p:nvCxnSpPr>
        <p:spPr bwMode="auto">
          <a:xfrm rot="5400000">
            <a:off x="4133057" y="1658145"/>
            <a:ext cx="958850" cy="2947987"/>
          </a:xfrm>
          <a:prstGeom prst="bentConnector3">
            <a:avLst>
              <a:gd name="adj1" fmla="val 49833"/>
            </a:avLst>
          </a:prstGeom>
          <a:noFill/>
          <a:ln w="38100">
            <a:solidFill>
              <a:srgbClr val="008000"/>
            </a:solidFill>
            <a:miter lim="800000"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458" name="AutoShape 10">
            <a:extLst>
              <a:ext uri="{FF2B5EF4-FFF2-40B4-BE49-F238E27FC236}">
                <a16:creationId xmlns:a16="http://schemas.microsoft.com/office/drawing/2014/main" id="{03C41225-BC36-3AEE-EFC6-D05CB0BD9FBC}"/>
              </a:ext>
            </a:extLst>
          </p:cNvPr>
          <p:cNvCxnSpPr>
            <a:cxnSpLocks noChangeShapeType="1"/>
            <a:stCxn id="104455" idx="4"/>
            <a:endCxn id="104454" idx="0"/>
          </p:cNvCxnSpPr>
          <p:nvPr/>
        </p:nvCxnSpPr>
        <p:spPr bwMode="auto">
          <a:xfrm rot="5400000">
            <a:off x="5122069" y="2647157"/>
            <a:ext cx="958850" cy="969962"/>
          </a:xfrm>
          <a:prstGeom prst="bentConnector3">
            <a:avLst>
              <a:gd name="adj1" fmla="val 49833"/>
            </a:avLst>
          </a:prstGeom>
          <a:noFill/>
          <a:ln w="38100">
            <a:solidFill>
              <a:srgbClr val="008000"/>
            </a:solidFill>
            <a:miter lim="800000"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459" name="AutoShape 11">
            <a:extLst>
              <a:ext uri="{FF2B5EF4-FFF2-40B4-BE49-F238E27FC236}">
                <a16:creationId xmlns:a16="http://schemas.microsoft.com/office/drawing/2014/main" id="{6D9DEBF4-A5AD-2E86-A777-EC4AB5F9BA0E}"/>
              </a:ext>
            </a:extLst>
          </p:cNvPr>
          <p:cNvCxnSpPr>
            <a:cxnSpLocks noChangeShapeType="1"/>
            <a:stCxn id="104455" idx="4"/>
            <a:endCxn id="104453" idx="0"/>
          </p:cNvCxnSpPr>
          <p:nvPr/>
        </p:nvCxnSpPr>
        <p:spPr bwMode="auto">
          <a:xfrm rot="16200000" flipH="1">
            <a:off x="7100888" y="1638301"/>
            <a:ext cx="958850" cy="2987675"/>
          </a:xfrm>
          <a:prstGeom prst="bentConnector3">
            <a:avLst>
              <a:gd name="adj1" fmla="val 49833"/>
            </a:avLst>
          </a:prstGeom>
          <a:noFill/>
          <a:ln w="38100">
            <a:solidFill>
              <a:srgbClr val="008000"/>
            </a:solidFill>
            <a:miter lim="800000"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460" name="AutoShape 12">
            <a:extLst>
              <a:ext uri="{FF2B5EF4-FFF2-40B4-BE49-F238E27FC236}">
                <a16:creationId xmlns:a16="http://schemas.microsoft.com/office/drawing/2014/main" id="{72E5FB63-C5B9-A367-2421-1776545F3154}"/>
              </a:ext>
            </a:extLst>
          </p:cNvPr>
          <p:cNvCxnSpPr>
            <a:cxnSpLocks noChangeShapeType="1"/>
            <a:stCxn id="104455" idx="4"/>
            <a:endCxn id="104456" idx="0"/>
          </p:cNvCxnSpPr>
          <p:nvPr/>
        </p:nvCxnSpPr>
        <p:spPr bwMode="auto">
          <a:xfrm rot="16200000" flipH="1">
            <a:off x="6111082" y="2628107"/>
            <a:ext cx="958850" cy="1008063"/>
          </a:xfrm>
          <a:prstGeom prst="bentConnector3">
            <a:avLst>
              <a:gd name="adj1" fmla="val 49833"/>
            </a:avLst>
          </a:prstGeom>
          <a:noFill/>
          <a:ln w="38100">
            <a:solidFill>
              <a:srgbClr val="008000"/>
            </a:solidFill>
            <a:miter lim="800000"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Number Placeholder 2">
            <a:extLst>
              <a:ext uri="{FF2B5EF4-FFF2-40B4-BE49-F238E27FC236}">
                <a16:creationId xmlns:a16="http://schemas.microsoft.com/office/drawing/2014/main" id="{8C74181B-54E5-A8DD-93F4-2E94868756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0249BD1-8A71-4CEB-8FEB-B291BC08B25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54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3D6C0198-3FD4-E746-6E96-F3E25181B5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r>
              <a:rPr lang="en-US" altLang="en-US" sz="1600"/>
              <a:t>FIGURE 5-9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br>
              <a:rPr lang="en-US" altLang="en-US" sz="1600">
                <a:solidFill>
                  <a:srgbClr val="0099CC"/>
                </a:solidFill>
              </a:rPr>
            </a:br>
            <a:r>
              <a:rPr lang="en-US" altLang="en-US" sz="1600"/>
              <a:t>Employment </a:t>
            </a:r>
            <a:br>
              <a:rPr lang="en-US" altLang="en-US" sz="1600"/>
            </a:br>
            <a:r>
              <a:rPr lang="en-US" altLang="en-US" sz="1600"/>
              <a:t>Application</a:t>
            </a:r>
          </a:p>
        </p:txBody>
      </p:sp>
      <p:sp>
        <p:nvSpPr>
          <p:cNvPr id="106500" name="Line 3">
            <a:extLst>
              <a:ext uri="{FF2B5EF4-FFF2-40B4-BE49-F238E27FC236}">
                <a16:creationId xmlns:a16="http://schemas.microsoft.com/office/drawing/2014/main" id="{E68306FB-23A5-D1FE-6F73-A975B0D0032C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6" y="1235075"/>
            <a:ext cx="128111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06501" name="Picture 7" descr="5-9 1">
            <a:extLst>
              <a:ext uri="{FF2B5EF4-FFF2-40B4-BE49-F238E27FC236}">
                <a16:creationId xmlns:a16="http://schemas.microsoft.com/office/drawing/2014/main" id="{AF170EF0-A33C-FD5B-3EA2-1CF5D8C8D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1"/>
            <a:ext cx="5195888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2">
            <a:extLst>
              <a:ext uri="{FF2B5EF4-FFF2-40B4-BE49-F238E27FC236}">
                <a16:creationId xmlns:a16="http://schemas.microsoft.com/office/drawing/2014/main" id="{E0BB5F8F-7A47-1BDF-0A51-FFCBC6DAF197}"/>
              </a:ext>
            </a:extLst>
          </p:cNvPr>
          <p:cNvSpPr txBox="1">
            <a:spLocks noGrp="1"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58C8F16D-2411-4A98-A3C4-DB7984919BC7}" type="slidenum">
              <a:rPr lang="en-US" altLang="en-US" sz="900">
                <a:solidFill>
                  <a:srgbClr val="FFFFFF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55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FF8ABA6F-7E84-C748-A928-894BF429FDA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r>
              <a:rPr lang="en-US" altLang="en-US" sz="1600"/>
              <a:t>FIGURE 5-9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br>
              <a:rPr lang="en-US" altLang="en-US" sz="1600">
                <a:solidFill>
                  <a:srgbClr val="0099CC"/>
                </a:solidFill>
              </a:rPr>
            </a:br>
            <a:r>
              <a:rPr lang="en-US" altLang="en-US" sz="1600"/>
              <a:t>Employment </a:t>
            </a:r>
            <a:br>
              <a:rPr lang="en-US" altLang="en-US" sz="1600"/>
            </a:br>
            <a:r>
              <a:rPr lang="en-US" altLang="en-US" sz="1600"/>
              <a:t>Application</a:t>
            </a:r>
            <a:br>
              <a:rPr lang="en-US" altLang="en-US" sz="1600"/>
            </a:br>
            <a:r>
              <a:rPr lang="en-US" altLang="en-US" sz="1600"/>
              <a:t>(cont)</a:t>
            </a:r>
          </a:p>
        </p:txBody>
      </p:sp>
      <p:sp>
        <p:nvSpPr>
          <p:cNvPr id="108548" name="Line 3">
            <a:extLst>
              <a:ext uri="{FF2B5EF4-FFF2-40B4-BE49-F238E27FC236}">
                <a16:creationId xmlns:a16="http://schemas.microsoft.com/office/drawing/2014/main" id="{041F2232-86C2-2808-C034-867AD6420F6E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6" y="1417638"/>
            <a:ext cx="10064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08549" name="Picture 7" descr="5-9 2">
            <a:extLst>
              <a:ext uri="{FF2B5EF4-FFF2-40B4-BE49-F238E27FC236}">
                <a16:creationId xmlns:a16="http://schemas.microsoft.com/office/drawing/2014/main" id="{DE6206A5-2E48-3802-20CF-6BC9DE4B8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1"/>
            <a:ext cx="5195888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Number Placeholder 2">
            <a:extLst>
              <a:ext uri="{FF2B5EF4-FFF2-40B4-BE49-F238E27FC236}">
                <a16:creationId xmlns:a16="http://schemas.microsoft.com/office/drawing/2014/main" id="{498F8412-924C-9FF0-0D4A-6992A79CFF1F}"/>
              </a:ext>
            </a:extLst>
          </p:cNvPr>
          <p:cNvSpPr txBox="1">
            <a:spLocks noGrp="1"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BD784723-44F4-49DE-BE4E-28C1A6E7D6A7}" type="slidenum">
              <a:rPr lang="en-US" altLang="en-US" sz="900">
                <a:solidFill>
                  <a:srgbClr val="FFFFFF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56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D78D86CF-085F-5D2F-C4CD-A15FD00C7C9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r>
              <a:rPr lang="en-US" altLang="en-US" sz="1600"/>
              <a:t>FIGURE 5-9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br>
              <a:rPr lang="en-US" altLang="en-US" sz="1600">
                <a:solidFill>
                  <a:srgbClr val="0099CC"/>
                </a:solidFill>
              </a:rPr>
            </a:br>
            <a:r>
              <a:rPr lang="en-US" altLang="en-US" sz="1600"/>
              <a:t>Employment </a:t>
            </a:r>
            <a:br>
              <a:rPr lang="en-US" altLang="en-US" sz="1600"/>
            </a:br>
            <a:r>
              <a:rPr lang="en-US" altLang="en-US" sz="1600"/>
              <a:t>Application</a:t>
            </a:r>
            <a:br>
              <a:rPr lang="en-US" altLang="en-US" sz="1600"/>
            </a:br>
            <a:r>
              <a:rPr lang="en-US" altLang="en-US" sz="1600"/>
              <a:t>(cont)</a:t>
            </a:r>
          </a:p>
        </p:txBody>
      </p:sp>
      <p:sp>
        <p:nvSpPr>
          <p:cNvPr id="110596" name="Line 3">
            <a:extLst>
              <a:ext uri="{FF2B5EF4-FFF2-40B4-BE49-F238E27FC236}">
                <a16:creationId xmlns:a16="http://schemas.microsoft.com/office/drawing/2014/main" id="{55419783-FAC4-964E-5D24-63649F6C32D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6" y="1417638"/>
            <a:ext cx="10064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10597" name="Picture 6" descr="5-9 3">
            <a:extLst>
              <a:ext uri="{FF2B5EF4-FFF2-40B4-BE49-F238E27FC236}">
                <a16:creationId xmlns:a16="http://schemas.microsoft.com/office/drawing/2014/main" id="{9B889833-C5E0-45D2-529B-A3135CF47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6" y="1"/>
            <a:ext cx="5197475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Number Placeholder 3">
            <a:extLst>
              <a:ext uri="{FF2B5EF4-FFF2-40B4-BE49-F238E27FC236}">
                <a16:creationId xmlns:a16="http://schemas.microsoft.com/office/drawing/2014/main" id="{498F6EB4-D5E7-7065-15D9-EAF5E7D133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94511F14-85B2-47C1-B675-88285062C177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57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2643" name="Rectangle 2">
            <a:extLst>
              <a:ext uri="{FF2B5EF4-FFF2-40B4-BE49-F238E27FC236}">
                <a16:creationId xmlns:a16="http://schemas.microsoft.com/office/drawing/2014/main" id="{8EC5308D-D748-376B-4902-D1B854A247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Strategic Human Resource Management</a:t>
            </a:r>
          </a:p>
        </p:txBody>
      </p:sp>
      <p:sp>
        <p:nvSpPr>
          <p:cNvPr id="112644" name="Rectangle 3">
            <a:extLst>
              <a:ext uri="{FF2B5EF4-FFF2-40B4-BE49-F238E27FC236}">
                <a16:creationId xmlns:a16="http://schemas.microsoft.com/office/drawing/2014/main" id="{8FEDD112-FBA2-697D-E470-83061D4054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9125" y="1546226"/>
            <a:ext cx="8229600" cy="968375"/>
          </a:xfrm>
        </p:spPr>
        <p:txBody>
          <a:bodyPr/>
          <a:lstStyle/>
          <a:p>
            <a:pPr marL="3175" lvl="2" indent="0">
              <a:spcBef>
                <a:spcPct val="40000"/>
              </a:spcBef>
              <a:buNone/>
            </a:pPr>
            <a:r>
              <a:rPr lang="en-US" altLang="en-US" dirty="0"/>
              <a:t>The linking of HRM with strategic goals and objectives in order to improve business performance and develop organizational cultures that foster innovation and flexibility</a:t>
            </a:r>
          </a:p>
        </p:txBody>
      </p:sp>
      <p:sp>
        <p:nvSpPr>
          <p:cNvPr id="112645" name="Rectangle 3">
            <a:extLst>
              <a:ext uri="{FF2B5EF4-FFF2-40B4-BE49-F238E27FC236}">
                <a16:creationId xmlns:a16="http://schemas.microsoft.com/office/drawing/2014/main" id="{2B9E1452-6E51-7D06-94E1-7657FE677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2606675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marL="342900" indent="-34290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342900" indent="-3429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3">
              <a:spcBef>
                <a:spcPct val="40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rgbClr val="000000"/>
                </a:solidFill>
              </a:rPr>
              <a:t>Involves formulating and executing HR systems – HR policies and activities – that produce the employee competencies and behaviors that the company needs to achieve its strategic aims</a:t>
            </a:r>
          </a:p>
        </p:txBody>
      </p: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Number Placeholder 2">
            <a:extLst>
              <a:ext uri="{FF2B5EF4-FFF2-40B4-BE49-F238E27FC236}">
                <a16:creationId xmlns:a16="http://schemas.microsoft.com/office/drawing/2014/main" id="{BF36F8E4-EDD9-C95D-E506-E14200C5C8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342BEA2-610E-4D78-8BF1-FA2CDFF48497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58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4691" name="Rectangle 2">
            <a:extLst>
              <a:ext uri="{FF2B5EF4-FFF2-40B4-BE49-F238E27FC236}">
                <a16:creationId xmlns:a16="http://schemas.microsoft.com/office/drawing/2014/main" id="{A8EDB5E4-3C82-5AA8-6E4F-0ABF1FBAF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3-5</a:t>
            </a:r>
            <a:r>
              <a:rPr lang="en-US" altLang="en-US" sz="1600">
                <a:solidFill>
                  <a:srgbClr val="0099CC"/>
                </a:solidFill>
              </a:rPr>
              <a:t>	 </a:t>
            </a:r>
            <a:r>
              <a:rPr lang="en-US" altLang="en-US" sz="1600"/>
              <a:t>Linking Company-Wide and HR Strategies</a:t>
            </a:r>
          </a:p>
        </p:txBody>
      </p:sp>
      <p:sp>
        <p:nvSpPr>
          <p:cNvPr id="114692" name="Line 3">
            <a:extLst>
              <a:ext uri="{FF2B5EF4-FFF2-40B4-BE49-F238E27FC236}">
                <a16:creationId xmlns:a16="http://schemas.microsoft.com/office/drawing/2014/main" id="{00E81194-3694-3A8C-4053-5ABA231F26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943268" y="860258"/>
            <a:ext cx="79549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14693" name="Picture 8" descr="03-05">
            <a:extLst>
              <a:ext uri="{FF2B5EF4-FFF2-40B4-BE49-F238E27FC236}">
                <a16:creationId xmlns:a16="http://schemas.microsoft.com/office/drawing/2014/main" id="{6B5AC86B-4221-B521-884F-BABBDDA43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1143000"/>
            <a:ext cx="804545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Number Placeholder 2">
            <a:extLst>
              <a:ext uri="{FF2B5EF4-FFF2-40B4-BE49-F238E27FC236}">
                <a16:creationId xmlns:a16="http://schemas.microsoft.com/office/drawing/2014/main" id="{49C03347-F3CF-9947-EA3C-ED07C6E12A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916B730-E965-452D-9FC2-AA2F431EB7E5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59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6739" name="Rectangle 2">
            <a:extLst>
              <a:ext uri="{FF2B5EF4-FFF2-40B4-BE49-F238E27FC236}">
                <a16:creationId xmlns:a16="http://schemas.microsoft.com/office/drawing/2014/main" id="{06CC4477-6CA6-6143-A5AC-F7CC5D6EEF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Strategic Human Resource Challenges</a:t>
            </a:r>
          </a:p>
        </p:txBody>
      </p:sp>
      <p:grpSp>
        <p:nvGrpSpPr>
          <p:cNvPr id="116740" name="Group 11">
            <a:extLst>
              <a:ext uri="{FF2B5EF4-FFF2-40B4-BE49-F238E27FC236}">
                <a16:creationId xmlns:a16="http://schemas.microsoft.com/office/drawing/2014/main" id="{DE6E0270-F041-58F5-6241-E53ACFFD33C5}"/>
              </a:ext>
            </a:extLst>
          </p:cNvPr>
          <p:cNvGrpSpPr>
            <a:grpSpLocks/>
          </p:cNvGrpSpPr>
          <p:nvPr/>
        </p:nvGrpSpPr>
        <p:grpSpPr bwMode="auto">
          <a:xfrm>
            <a:off x="2713039" y="1600200"/>
            <a:ext cx="6765925" cy="3932238"/>
            <a:chOff x="749" y="1008"/>
            <a:chExt cx="4262" cy="2477"/>
          </a:xfrm>
        </p:grpSpPr>
        <p:sp>
          <p:nvSpPr>
            <p:cNvPr id="116742" name="Text Box 4" descr="Brown01">
              <a:extLst>
                <a:ext uri="{FF2B5EF4-FFF2-40B4-BE49-F238E27FC236}">
                  <a16:creationId xmlns:a16="http://schemas.microsoft.com/office/drawing/2014/main" id="{D82D4953-EE55-D0A5-BA45-9A1E5AF4CFB7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749" y="2352"/>
              <a:ext cx="1243" cy="1133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Corporate productivity and performance improvement efforts</a:t>
              </a:r>
            </a:p>
          </p:txBody>
        </p:sp>
        <p:sp>
          <p:nvSpPr>
            <p:cNvPr id="116743" name="Text Box 5" descr="DKblue01">
              <a:extLst>
                <a:ext uri="{FF2B5EF4-FFF2-40B4-BE49-F238E27FC236}">
                  <a16:creationId xmlns:a16="http://schemas.microsoft.com/office/drawing/2014/main" id="{E4DE236F-8646-6865-271C-A95BBF81C3B3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68" y="2352"/>
              <a:ext cx="1243" cy="1133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Increased HR team involvement in design of strategic plans</a:t>
              </a:r>
            </a:p>
          </p:txBody>
        </p:sp>
        <p:sp>
          <p:nvSpPr>
            <p:cNvPr id="116744" name="Oval 6" descr="Orange01">
              <a:extLst>
                <a:ext uri="{FF2B5EF4-FFF2-40B4-BE49-F238E27FC236}">
                  <a16:creationId xmlns:a16="http://schemas.microsoft.com/office/drawing/2014/main" id="{256CBBCE-81D6-9AF8-742F-1D109D3734BE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705" y="1008"/>
              <a:ext cx="2336" cy="757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lIns="0" rIns="0"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Basic Strategic Challenges</a:t>
              </a:r>
            </a:p>
          </p:txBody>
        </p:sp>
        <p:sp>
          <p:nvSpPr>
            <p:cNvPr id="116745" name="Text Box 7" descr="Green01">
              <a:extLst>
                <a:ext uri="{FF2B5EF4-FFF2-40B4-BE49-F238E27FC236}">
                  <a16:creationId xmlns:a16="http://schemas.microsoft.com/office/drawing/2014/main" id="{F561DF1E-9AE7-D997-8A11-5A283D3C470F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52" y="2352"/>
              <a:ext cx="1243" cy="1133"/>
            </a:xfrm>
            <a:prstGeom prst="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Expanded role of employees in the organization’s performance efforts</a:t>
              </a:r>
            </a:p>
          </p:txBody>
        </p:sp>
        <p:cxnSp>
          <p:nvCxnSpPr>
            <p:cNvPr id="116746" name="AutoShape 8">
              <a:extLst>
                <a:ext uri="{FF2B5EF4-FFF2-40B4-BE49-F238E27FC236}">
                  <a16:creationId xmlns:a16="http://schemas.microsoft.com/office/drawing/2014/main" id="{AB43B930-EDC6-B3E0-CABA-848D307839B4}"/>
                </a:ext>
              </a:extLst>
            </p:cNvPr>
            <p:cNvCxnSpPr>
              <a:cxnSpLocks noChangeShapeType="1"/>
              <a:stCxn id="116744" idx="4"/>
              <a:endCxn id="116742" idx="0"/>
            </p:cNvCxnSpPr>
            <p:nvPr/>
          </p:nvCxnSpPr>
          <p:spPr bwMode="auto">
            <a:xfrm rot="5400000">
              <a:off x="1828" y="1308"/>
              <a:ext cx="587" cy="1502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6747" name="AutoShape 9">
              <a:extLst>
                <a:ext uri="{FF2B5EF4-FFF2-40B4-BE49-F238E27FC236}">
                  <a16:creationId xmlns:a16="http://schemas.microsoft.com/office/drawing/2014/main" id="{45CA9A78-7A79-CC8B-9F4E-FD2E48C87F5A}"/>
                </a:ext>
              </a:extLst>
            </p:cNvPr>
            <p:cNvCxnSpPr>
              <a:cxnSpLocks noChangeShapeType="1"/>
              <a:stCxn id="116744" idx="4"/>
              <a:endCxn id="116743" idx="0"/>
            </p:cNvCxnSpPr>
            <p:nvPr/>
          </p:nvCxnSpPr>
          <p:spPr bwMode="auto">
            <a:xfrm rot="16200000" flipH="1">
              <a:off x="3338" y="1300"/>
              <a:ext cx="587" cy="1517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6748" name="AutoShape 10">
              <a:extLst>
                <a:ext uri="{FF2B5EF4-FFF2-40B4-BE49-F238E27FC236}">
                  <a16:creationId xmlns:a16="http://schemas.microsoft.com/office/drawing/2014/main" id="{D20DBBC0-0040-02F6-F180-A594207B0A10}"/>
                </a:ext>
              </a:extLst>
            </p:cNvPr>
            <p:cNvCxnSpPr>
              <a:cxnSpLocks noChangeShapeType="1"/>
              <a:stCxn id="116744" idx="4"/>
              <a:endCxn id="116745" idx="0"/>
            </p:cNvCxnSpPr>
            <p:nvPr/>
          </p:nvCxnSpPr>
          <p:spPr bwMode="auto">
            <a:xfrm>
              <a:off x="2873" y="1765"/>
              <a:ext cx="1" cy="587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Number Placeholder 2">
            <a:extLst>
              <a:ext uri="{FF2B5EF4-FFF2-40B4-BE49-F238E27FC236}">
                <a16:creationId xmlns:a16="http://schemas.microsoft.com/office/drawing/2014/main" id="{614208A3-C064-5B4D-40BD-98974B3501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6FE4237-C2E7-4E9E-BAA2-859D1F870FF7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60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8787" name="Rectangle 2">
            <a:extLst>
              <a:ext uri="{FF2B5EF4-FFF2-40B4-BE49-F238E27FC236}">
                <a16:creationId xmlns:a16="http://schemas.microsoft.com/office/drawing/2014/main" id="{3FD302FD-D76E-9D51-6753-F9B79A8E89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77825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Human Resource Management’s Strategic Roles</a:t>
            </a:r>
          </a:p>
        </p:txBody>
      </p:sp>
      <p:sp>
        <p:nvSpPr>
          <p:cNvPr id="118788" name="Text Box 5" descr="Pink02">
            <a:extLst>
              <a:ext uri="{FF2B5EF4-FFF2-40B4-BE49-F238E27FC236}">
                <a16:creationId xmlns:a16="http://schemas.microsoft.com/office/drawing/2014/main" id="{320E807A-BD0D-E097-EBEF-BF485C738611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3633788" y="4389438"/>
            <a:ext cx="1822450" cy="12049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Strategy Execution</a:t>
            </a:r>
            <a:b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Role</a:t>
            </a:r>
          </a:p>
        </p:txBody>
      </p:sp>
      <p:sp>
        <p:nvSpPr>
          <p:cNvPr id="118789" name="Oval 7" descr="Orange01">
            <a:extLst>
              <a:ext uri="{FF2B5EF4-FFF2-40B4-BE49-F238E27FC236}">
                <a16:creationId xmlns:a16="http://schemas.microsoft.com/office/drawing/2014/main" id="{7C6C5AE7-BE03-B104-62CA-30A434A540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476" y="2239964"/>
            <a:ext cx="2524125" cy="1417637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rgbClr val="FFCC99"/>
            </a:solidFill>
            <a:round/>
            <a:headEnd/>
            <a:tailEnd/>
          </a:ln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Strategic Planning Roles</a:t>
            </a:r>
          </a:p>
        </p:txBody>
      </p:sp>
      <p:sp>
        <p:nvSpPr>
          <p:cNvPr id="118790" name="Text Box 9" descr="Green01">
            <a:extLst>
              <a:ext uri="{FF2B5EF4-FFF2-40B4-BE49-F238E27FC236}">
                <a16:creationId xmlns:a16="http://schemas.microsoft.com/office/drawing/2014/main" id="{99448AB0-3D8A-38EB-71F4-7914DF112E14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6735763" y="4405313"/>
            <a:ext cx="1822450" cy="1204912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Strategy Formulation Role</a:t>
            </a:r>
          </a:p>
        </p:txBody>
      </p:sp>
      <p:cxnSp>
        <p:nvCxnSpPr>
          <p:cNvPr id="118791" name="AutoShape 10">
            <a:extLst>
              <a:ext uri="{FF2B5EF4-FFF2-40B4-BE49-F238E27FC236}">
                <a16:creationId xmlns:a16="http://schemas.microsoft.com/office/drawing/2014/main" id="{980F2AEF-C230-7825-AAF2-FFFE0D291BDD}"/>
              </a:ext>
            </a:extLst>
          </p:cNvPr>
          <p:cNvCxnSpPr>
            <a:cxnSpLocks noChangeShapeType="1"/>
            <a:stCxn id="118789" idx="3"/>
            <a:endCxn id="118788" idx="0"/>
          </p:cNvCxnSpPr>
          <p:nvPr/>
        </p:nvCxnSpPr>
        <p:spPr bwMode="auto">
          <a:xfrm flipH="1">
            <a:off x="4545013" y="3449638"/>
            <a:ext cx="641350" cy="939800"/>
          </a:xfrm>
          <a:prstGeom prst="straightConnector1">
            <a:avLst/>
          </a:prstGeom>
          <a:noFill/>
          <a:ln w="38100">
            <a:solidFill>
              <a:srgbClr val="008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8792" name="AutoShape 11">
            <a:extLst>
              <a:ext uri="{FF2B5EF4-FFF2-40B4-BE49-F238E27FC236}">
                <a16:creationId xmlns:a16="http://schemas.microsoft.com/office/drawing/2014/main" id="{EC00B3CD-061B-ED70-BCE2-D723B3F65829}"/>
              </a:ext>
            </a:extLst>
          </p:cNvPr>
          <p:cNvCxnSpPr>
            <a:cxnSpLocks noChangeShapeType="1"/>
            <a:stCxn id="118789" idx="5"/>
            <a:endCxn id="118790" idx="0"/>
          </p:cNvCxnSpPr>
          <p:nvPr/>
        </p:nvCxnSpPr>
        <p:spPr bwMode="auto">
          <a:xfrm>
            <a:off x="6970714" y="3449639"/>
            <a:ext cx="676275" cy="955675"/>
          </a:xfrm>
          <a:prstGeom prst="straightConnector1">
            <a:avLst/>
          </a:prstGeom>
          <a:noFill/>
          <a:ln w="38100">
            <a:solidFill>
              <a:srgbClr val="008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Number Placeholder 2">
            <a:extLst>
              <a:ext uri="{FF2B5EF4-FFF2-40B4-BE49-F238E27FC236}">
                <a16:creationId xmlns:a16="http://schemas.microsoft.com/office/drawing/2014/main" id="{0079FBEB-2922-9369-A46A-E5CC7E6629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9E03BB4-BE16-4C90-B3D0-F2C0BAF9320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61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20835" name="Rectangle 2">
            <a:extLst>
              <a:ext uri="{FF2B5EF4-FFF2-40B4-BE49-F238E27FC236}">
                <a16:creationId xmlns:a16="http://schemas.microsoft.com/office/drawing/2014/main" id="{05A3528F-62D9-1D17-73AF-7D6F797AD3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Creating the Strategic Human Resource</a:t>
            </a:r>
            <a:br>
              <a:rPr lang="en-US" altLang="en-US"/>
            </a:br>
            <a:r>
              <a:rPr lang="en-US" altLang="en-US"/>
              <a:t>Management System</a:t>
            </a:r>
          </a:p>
        </p:txBody>
      </p:sp>
      <p:sp>
        <p:nvSpPr>
          <p:cNvPr id="120836" name="Slide Number Placeholder 2">
            <a:extLst>
              <a:ext uri="{FF2B5EF4-FFF2-40B4-BE49-F238E27FC236}">
                <a16:creationId xmlns:a16="http://schemas.microsoft.com/office/drawing/2014/main" id="{0D1E2980-CD9D-782A-DE01-E1C99A1B1E53}"/>
              </a:ext>
            </a:extLst>
          </p:cNvPr>
          <p:cNvSpPr txBox="1">
            <a:spLocks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2AEB9577-DB84-4E4F-B7A6-CDEE3369CE38}" type="slidenum">
              <a:rPr lang="en-US" altLang="en-US" sz="900">
                <a:solidFill>
                  <a:srgbClr val="FFFFFF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61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grpSp>
        <p:nvGrpSpPr>
          <p:cNvPr id="120837" name="Group 19">
            <a:extLst>
              <a:ext uri="{FF2B5EF4-FFF2-40B4-BE49-F238E27FC236}">
                <a16:creationId xmlns:a16="http://schemas.microsoft.com/office/drawing/2014/main" id="{F4EEC745-45A3-D05C-4715-C1F6CB62F2D6}"/>
              </a:ext>
            </a:extLst>
          </p:cNvPr>
          <p:cNvGrpSpPr>
            <a:grpSpLocks/>
          </p:cNvGrpSpPr>
          <p:nvPr/>
        </p:nvGrpSpPr>
        <p:grpSpPr bwMode="auto">
          <a:xfrm>
            <a:off x="2713039" y="1965325"/>
            <a:ext cx="6765925" cy="3017838"/>
            <a:chOff x="749" y="1238"/>
            <a:chExt cx="4262" cy="1901"/>
          </a:xfrm>
        </p:grpSpPr>
        <p:sp>
          <p:nvSpPr>
            <p:cNvPr id="120839" name="Text Box 12" descr="Brown01">
              <a:extLst>
                <a:ext uri="{FF2B5EF4-FFF2-40B4-BE49-F238E27FC236}">
                  <a16:creationId xmlns:a16="http://schemas.microsoft.com/office/drawing/2014/main" id="{D5D84E2B-86E7-73D7-E292-6D86F12F22D4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749" y="2467"/>
              <a:ext cx="1243" cy="672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Human Resource Professionals</a:t>
              </a:r>
            </a:p>
          </p:txBody>
        </p:sp>
        <p:sp>
          <p:nvSpPr>
            <p:cNvPr id="120840" name="Text Box 13" descr="DKblue01">
              <a:extLst>
                <a:ext uri="{FF2B5EF4-FFF2-40B4-BE49-F238E27FC236}">
                  <a16:creationId xmlns:a16="http://schemas.microsoft.com/office/drawing/2014/main" id="{AF374B43-CCB5-8C1A-C704-3A6DAEB187F2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68" y="2467"/>
              <a:ext cx="1243" cy="672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Employee Behaviors and Competencies</a:t>
              </a:r>
            </a:p>
          </p:txBody>
        </p:sp>
        <p:sp>
          <p:nvSpPr>
            <p:cNvPr id="120841" name="Oval 14" descr="Orange01">
              <a:extLst>
                <a:ext uri="{FF2B5EF4-FFF2-40B4-BE49-F238E27FC236}">
                  <a16:creationId xmlns:a16="http://schemas.microsoft.com/office/drawing/2014/main" id="{4AC69FB4-2284-426E-7EAB-F3C641CD1145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613" y="1238"/>
              <a:ext cx="2520" cy="642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lIns="0" rIns="0"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b="1">
                  <a:solidFill>
                    <a:srgbClr val="000000"/>
                  </a:solidFill>
                  <a:latin typeface="Arial" panose="020B0604020202020204" pitchFamily="34" charset="0"/>
                </a:rPr>
                <a:t>Components of a Strategic HRM System</a:t>
              </a:r>
            </a:p>
          </p:txBody>
        </p:sp>
        <p:sp>
          <p:nvSpPr>
            <p:cNvPr id="120842" name="Text Box 15" descr="Green01">
              <a:extLst>
                <a:ext uri="{FF2B5EF4-FFF2-40B4-BE49-F238E27FC236}">
                  <a16:creationId xmlns:a16="http://schemas.microsoft.com/office/drawing/2014/main" id="{E3B43D06-E740-4B66-0C7D-4BD159895858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52" y="2467"/>
              <a:ext cx="1243" cy="672"/>
            </a:xfrm>
            <a:prstGeom prst="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Human Resource Policies and Practices</a:t>
              </a:r>
            </a:p>
          </p:txBody>
        </p:sp>
        <p:cxnSp>
          <p:nvCxnSpPr>
            <p:cNvPr id="120843" name="AutoShape 16">
              <a:extLst>
                <a:ext uri="{FF2B5EF4-FFF2-40B4-BE49-F238E27FC236}">
                  <a16:creationId xmlns:a16="http://schemas.microsoft.com/office/drawing/2014/main" id="{18A34D47-3789-88BC-61AF-E0C0FC86F77F}"/>
                </a:ext>
              </a:extLst>
            </p:cNvPr>
            <p:cNvCxnSpPr>
              <a:cxnSpLocks noChangeShapeType="1"/>
              <a:stCxn id="120841" idx="4"/>
              <a:endCxn id="120839" idx="0"/>
            </p:cNvCxnSpPr>
            <p:nvPr/>
          </p:nvCxnSpPr>
          <p:spPr bwMode="auto">
            <a:xfrm rot="5400000">
              <a:off x="1828" y="1423"/>
              <a:ext cx="587" cy="1502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0844" name="AutoShape 17">
              <a:extLst>
                <a:ext uri="{FF2B5EF4-FFF2-40B4-BE49-F238E27FC236}">
                  <a16:creationId xmlns:a16="http://schemas.microsoft.com/office/drawing/2014/main" id="{90CDF749-D557-3D9E-0ABC-91B53C6D4A89}"/>
                </a:ext>
              </a:extLst>
            </p:cNvPr>
            <p:cNvCxnSpPr>
              <a:cxnSpLocks noChangeShapeType="1"/>
              <a:stCxn id="120841" idx="4"/>
              <a:endCxn id="120840" idx="0"/>
            </p:cNvCxnSpPr>
            <p:nvPr/>
          </p:nvCxnSpPr>
          <p:spPr bwMode="auto">
            <a:xfrm rot="16200000" flipH="1">
              <a:off x="3338" y="1415"/>
              <a:ext cx="587" cy="1517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0845" name="AutoShape 18">
              <a:extLst>
                <a:ext uri="{FF2B5EF4-FFF2-40B4-BE49-F238E27FC236}">
                  <a16:creationId xmlns:a16="http://schemas.microsoft.com/office/drawing/2014/main" id="{C5783887-134B-EEC1-42B0-4EAAC7C858E9}"/>
                </a:ext>
              </a:extLst>
            </p:cNvPr>
            <p:cNvCxnSpPr>
              <a:cxnSpLocks noChangeShapeType="1"/>
              <a:stCxn id="120841" idx="4"/>
              <a:endCxn id="120842" idx="0"/>
            </p:cNvCxnSpPr>
            <p:nvPr/>
          </p:nvCxnSpPr>
          <p:spPr bwMode="auto">
            <a:xfrm>
              <a:off x="2873" y="1880"/>
              <a:ext cx="1" cy="587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Number Placeholder 2">
            <a:extLst>
              <a:ext uri="{FF2B5EF4-FFF2-40B4-BE49-F238E27FC236}">
                <a16:creationId xmlns:a16="http://schemas.microsoft.com/office/drawing/2014/main" id="{BC7CF231-1C35-D690-6642-E69E062F72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E556A607-E85C-4F21-8AAC-8D30B11BBE4C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62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22883" name="Rectangle 2">
            <a:extLst>
              <a:ext uri="{FF2B5EF4-FFF2-40B4-BE49-F238E27FC236}">
                <a16:creationId xmlns:a16="http://schemas.microsoft.com/office/drawing/2014/main" id="{89ECD468-407E-46FA-70C4-1CB5EAED41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377825"/>
            <a:ext cx="8137525" cy="1314450"/>
          </a:xfrm>
        </p:spPr>
        <p:txBody>
          <a:bodyPr/>
          <a:lstStyle/>
          <a:p>
            <a:r>
              <a:rPr lang="en-US" altLang="en-US" sz="1800"/>
              <a:t>FIGURE 3-7 Basic Model of How to Align HR </a:t>
            </a:r>
            <a:br>
              <a:rPr lang="en-US" altLang="en-US" sz="1800"/>
            </a:br>
            <a:r>
              <a:rPr lang="en-US" altLang="en-US" sz="1800"/>
              <a:t>Strategy and Actions with Business Strategy</a:t>
            </a:r>
          </a:p>
        </p:txBody>
      </p:sp>
      <p:sp>
        <p:nvSpPr>
          <p:cNvPr id="122884" name="Line 3">
            <a:extLst>
              <a:ext uri="{FF2B5EF4-FFF2-40B4-BE49-F238E27FC236}">
                <a16:creationId xmlns:a16="http://schemas.microsoft.com/office/drawing/2014/main" id="{12D834B7-F374-C1A5-40FF-12B0F837F970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1441951"/>
            <a:ext cx="52117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22885" name="Picture 9" descr="03-08">
            <a:extLst>
              <a:ext uri="{FF2B5EF4-FFF2-40B4-BE49-F238E27FC236}">
                <a16:creationId xmlns:a16="http://schemas.microsoft.com/office/drawing/2014/main" id="{AA13FEA0-C3F7-4156-D24F-4A2BC817B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39963"/>
            <a:ext cx="8229600" cy="199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lide Number Placeholder 3">
            <a:extLst>
              <a:ext uri="{FF2B5EF4-FFF2-40B4-BE49-F238E27FC236}">
                <a16:creationId xmlns:a16="http://schemas.microsoft.com/office/drawing/2014/main" id="{FE85A6B9-E7F6-B2DE-A3A0-AF62E61BB7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9C826FE5-F11C-4D23-B889-9E0D190CB6D7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77AA4581-9DF8-FE1C-4FF4-F283AE3343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7538" y="1547813"/>
            <a:ext cx="8102600" cy="5211762"/>
          </a:xfrm>
        </p:spPr>
        <p:txBody>
          <a:bodyPr>
            <a:normAutofit lnSpcReduction="10000"/>
          </a:bodyPr>
          <a:lstStyle/>
          <a:p>
            <a:pPr marL="355600" indent="-355600">
              <a:spcBef>
                <a:spcPct val="40000"/>
              </a:spcBef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Discuss the nature of job analysis, including what it is and how it’s used.</a:t>
            </a:r>
          </a:p>
          <a:p>
            <a:pPr marL="355600" indent="-355600">
              <a:spcBef>
                <a:spcPct val="40000"/>
              </a:spcBef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Use at least three methods of collecting job analysis information, including interviews, questionnaires, and observation.</a:t>
            </a:r>
          </a:p>
          <a:p>
            <a:pPr marL="355600" indent="-355600">
              <a:spcBef>
                <a:spcPct val="40000"/>
              </a:spcBef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Write job descriptions, including summaries and job functions, using the internet and traditional methods.</a:t>
            </a:r>
          </a:p>
          <a:p>
            <a:pPr marL="355600" indent="-355600">
              <a:spcBef>
                <a:spcPct val="40000"/>
              </a:spcBef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Write job specifications using the internet as well as your judgment.</a:t>
            </a:r>
          </a:p>
          <a:p>
            <a:pPr marL="355600" indent="-355600">
              <a:spcBef>
                <a:spcPct val="40000"/>
              </a:spcBef>
              <a:buSzPct val="100000"/>
              <a:buFont typeface="Wingdings" panose="05000000000000000000" pitchFamily="2" charset="2"/>
              <a:buAutoNum type="arabicPeriod"/>
            </a:pPr>
            <a:r>
              <a:rPr lang="en-US" altLang="en-US"/>
              <a:t>Explain job analysis in a ‘jobless’ world, including what it means and how it’s done in practice.</a:t>
            </a:r>
          </a:p>
        </p:txBody>
      </p:sp>
      <p:sp>
        <p:nvSpPr>
          <p:cNvPr id="124932" name="Title 1">
            <a:extLst>
              <a:ext uri="{FF2B5EF4-FFF2-40B4-BE49-F238E27FC236}">
                <a16:creationId xmlns:a16="http://schemas.microsoft.com/office/drawing/2014/main" id="{AD72E5BF-6BD7-C652-3A8F-30409BD6BB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>
                <a:solidFill>
                  <a:srgbClr val="ED6B06"/>
                </a:solidFill>
              </a:rPr>
              <a:t>After studying this chapter, you should be able to:</a:t>
            </a:r>
            <a:br>
              <a:rPr lang="en-US" altLang="en-US"/>
            </a:br>
            <a:endParaRPr lang="en-GB" altLang="en-US"/>
          </a:p>
        </p:txBody>
      </p:sp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lide Number Placeholder 2">
            <a:extLst>
              <a:ext uri="{FF2B5EF4-FFF2-40B4-BE49-F238E27FC236}">
                <a16:creationId xmlns:a16="http://schemas.microsoft.com/office/drawing/2014/main" id="{DFA3CD7F-5687-B271-E5EF-F6B7532E3E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81D30C85-A85A-4016-8E54-6CDF74ECC32D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26979" name="Rectangle 2">
            <a:extLst>
              <a:ext uri="{FF2B5EF4-FFF2-40B4-BE49-F238E27FC236}">
                <a16:creationId xmlns:a16="http://schemas.microsoft.com/office/drawing/2014/main" id="{0BC6AB04-D7EA-D624-3185-294532E74E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Types of Information Collected</a:t>
            </a:r>
          </a:p>
        </p:txBody>
      </p:sp>
      <p:grpSp>
        <p:nvGrpSpPr>
          <p:cNvPr id="126980" name="Group 3">
            <a:extLst>
              <a:ext uri="{FF2B5EF4-FFF2-40B4-BE49-F238E27FC236}">
                <a16:creationId xmlns:a16="http://schemas.microsoft.com/office/drawing/2014/main" id="{DBC5743B-7A41-E40B-315F-3419006701A3}"/>
              </a:ext>
            </a:extLst>
          </p:cNvPr>
          <p:cNvGrpSpPr>
            <a:grpSpLocks/>
          </p:cNvGrpSpPr>
          <p:nvPr/>
        </p:nvGrpSpPr>
        <p:grpSpPr bwMode="auto">
          <a:xfrm>
            <a:off x="2657476" y="1592264"/>
            <a:ext cx="6824663" cy="4181475"/>
            <a:chOff x="714" y="1003"/>
            <a:chExt cx="4299" cy="2634"/>
          </a:xfrm>
        </p:grpSpPr>
        <p:grpSp>
          <p:nvGrpSpPr>
            <p:cNvPr id="126982" name="Group 4">
              <a:extLst>
                <a:ext uri="{FF2B5EF4-FFF2-40B4-BE49-F238E27FC236}">
                  <a16:creationId xmlns:a16="http://schemas.microsoft.com/office/drawing/2014/main" id="{33A3D958-0B8F-A157-29BB-C7C1C52386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4" y="1531"/>
              <a:ext cx="2002" cy="1575"/>
              <a:chOff x="1878" y="1496"/>
              <a:chExt cx="2002" cy="1360"/>
            </a:xfrm>
          </p:grpSpPr>
          <p:sp>
            <p:nvSpPr>
              <p:cNvPr id="126990" name="_s1028">
                <a:extLst>
                  <a:ext uri="{FF2B5EF4-FFF2-40B4-BE49-F238E27FC236}">
                    <a16:creationId xmlns:a16="http://schemas.microsoft.com/office/drawing/2014/main" id="{DF405279-B4AB-E9DF-01D0-2FAC464419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878" y="1835"/>
                <a:ext cx="501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126991" name="_s1030">
                <a:extLst>
                  <a:ext uri="{FF2B5EF4-FFF2-40B4-BE49-F238E27FC236}">
                    <a16:creationId xmlns:a16="http://schemas.microsoft.com/office/drawing/2014/main" id="{FE4551C5-A8D3-A692-E24B-F44920BB8C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878" y="2346"/>
                <a:ext cx="501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126992" name="_s1032">
                <a:extLst>
                  <a:ext uri="{FF2B5EF4-FFF2-40B4-BE49-F238E27FC236}">
                    <a16:creationId xmlns:a16="http://schemas.microsoft.com/office/drawing/2014/main" id="{60FC1947-2725-4BBC-6CEF-FEC89E9719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9" y="2516"/>
                <a:ext cx="0" cy="34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126993" name="_s1034">
                <a:extLst>
                  <a:ext uri="{FF2B5EF4-FFF2-40B4-BE49-F238E27FC236}">
                    <a16:creationId xmlns:a16="http://schemas.microsoft.com/office/drawing/2014/main" id="{20E40775-F0E7-0EEB-F5C8-275918565D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0" y="2346"/>
                <a:ext cx="500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126994" name="_s1036">
                <a:extLst>
                  <a:ext uri="{FF2B5EF4-FFF2-40B4-BE49-F238E27FC236}">
                    <a16:creationId xmlns:a16="http://schemas.microsoft.com/office/drawing/2014/main" id="{F14CD56A-2470-4E1E-5F34-6C2DE51C61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80" y="1836"/>
                <a:ext cx="500" cy="17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  <p:sp>
            <p:nvSpPr>
              <p:cNvPr id="126995" name="_s1038">
                <a:extLst>
                  <a:ext uri="{FF2B5EF4-FFF2-40B4-BE49-F238E27FC236}">
                    <a16:creationId xmlns:a16="http://schemas.microsoft.com/office/drawing/2014/main" id="{FD866790-89D8-318D-35EA-65E670A030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79" y="1496"/>
                <a:ext cx="0" cy="340"/>
              </a:xfrm>
              <a:prstGeom prst="line">
                <a:avLst/>
              </a:prstGeom>
              <a:noFill/>
              <a:ln w="38100">
                <a:solidFill>
                  <a:srgbClr val="00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/>
              <a:lstStyle/>
              <a:p>
                <a:endParaRPr lang="en-US"/>
              </a:p>
            </p:txBody>
          </p:sp>
        </p:grpSp>
        <p:sp>
          <p:nvSpPr>
            <p:cNvPr id="126983" name="Text Box 11" descr="Brown01">
              <a:extLst>
                <a:ext uri="{FF2B5EF4-FFF2-40B4-BE49-F238E27FC236}">
                  <a16:creationId xmlns:a16="http://schemas.microsoft.com/office/drawing/2014/main" id="{A09C837E-2891-613E-B14A-DA23BBDA1D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7" y="1003"/>
              <a:ext cx="1146" cy="53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Work </a:t>
              </a:r>
              <a:br>
                <a:rPr lang="en-US" altLang="en-US" sz="1600" b="1">
                  <a:latin typeface="Arial" panose="020B0604020202020204" pitchFamily="34" charset="0"/>
                </a:rPr>
              </a:br>
              <a:r>
                <a:rPr lang="en-US" altLang="en-US" sz="1600" b="1">
                  <a:latin typeface="Arial" panose="020B0604020202020204" pitchFamily="34" charset="0"/>
                </a:rPr>
                <a:t>activities</a:t>
              </a:r>
            </a:p>
          </p:txBody>
        </p:sp>
        <p:sp>
          <p:nvSpPr>
            <p:cNvPr id="126984" name="Text Box 12">
              <a:extLst>
                <a:ext uri="{FF2B5EF4-FFF2-40B4-BE49-F238E27FC236}">
                  <a16:creationId xmlns:a16="http://schemas.microsoft.com/office/drawing/2014/main" id="{AC78F0B6-A5C3-9680-06D5-B17D84C4AE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7" y="1683"/>
              <a:ext cx="1146" cy="53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Human behaviors</a:t>
              </a:r>
            </a:p>
          </p:txBody>
        </p:sp>
        <p:sp>
          <p:nvSpPr>
            <p:cNvPr id="126985" name="Text Box 13" descr="LTGreen01">
              <a:extLst>
                <a:ext uri="{FF2B5EF4-FFF2-40B4-BE49-F238E27FC236}">
                  <a16:creationId xmlns:a16="http://schemas.microsoft.com/office/drawing/2014/main" id="{F17B15C9-8A35-33F8-88B7-2E0EC9DBA9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" y="1665"/>
              <a:ext cx="1146" cy="530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Human requirements</a:t>
              </a:r>
            </a:p>
          </p:txBody>
        </p:sp>
        <p:sp>
          <p:nvSpPr>
            <p:cNvPr id="126986" name="Text Box 14" descr="Pink01">
              <a:extLst>
                <a:ext uri="{FF2B5EF4-FFF2-40B4-BE49-F238E27FC236}">
                  <a16:creationId xmlns:a16="http://schemas.microsoft.com/office/drawing/2014/main" id="{B15E8347-8A1E-737C-56B7-78AEEBB411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" y="2453"/>
              <a:ext cx="1146" cy="53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Job </a:t>
              </a:r>
              <a:br>
                <a:rPr lang="en-US" altLang="en-US" sz="1600" b="1">
                  <a:latin typeface="Arial" panose="020B0604020202020204" pitchFamily="34" charset="0"/>
                </a:rPr>
              </a:br>
              <a:r>
                <a:rPr lang="en-US" altLang="en-US" sz="1600" b="1">
                  <a:latin typeface="Arial" panose="020B0604020202020204" pitchFamily="34" charset="0"/>
                </a:rPr>
                <a:t>context</a:t>
              </a:r>
            </a:p>
          </p:txBody>
        </p:sp>
        <p:sp>
          <p:nvSpPr>
            <p:cNvPr id="126987" name="Text Box 15" descr="Green01">
              <a:extLst>
                <a:ext uri="{FF2B5EF4-FFF2-40B4-BE49-F238E27FC236}">
                  <a16:creationId xmlns:a16="http://schemas.microsoft.com/office/drawing/2014/main" id="{67016930-C7B9-918C-EF81-1381AC996D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3" y="2449"/>
              <a:ext cx="1146" cy="530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Machines, tools, equipment, and work aids</a:t>
              </a:r>
            </a:p>
          </p:txBody>
        </p:sp>
        <p:sp>
          <p:nvSpPr>
            <p:cNvPr id="126988" name="Text Box 16" descr="Tan01">
              <a:extLst>
                <a:ext uri="{FF2B5EF4-FFF2-40B4-BE49-F238E27FC236}">
                  <a16:creationId xmlns:a16="http://schemas.microsoft.com/office/drawing/2014/main" id="{97F13C17-D306-A973-7082-A16EA6BFB5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3" y="3107"/>
              <a:ext cx="1146" cy="530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Performance standards</a:t>
              </a:r>
            </a:p>
          </p:txBody>
        </p:sp>
        <p:sp>
          <p:nvSpPr>
            <p:cNvPr id="126989" name="Text Box 17">
              <a:extLst>
                <a:ext uri="{FF2B5EF4-FFF2-40B4-BE49-F238E27FC236}">
                  <a16:creationId xmlns:a16="http://schemas.microsoft.com/office/drawing/2014/main" id="{026F5371-5E73-411C-3EA0-786ECEC9B2CC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93" y="1909"/>
              <a:ext cx="1146" cy="816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b="1">
                  <a:solidFill>
                    <a:schemeClr val="bg1"/>
                  </a:solidFill>
                  <a:latin typeface="Arial" panose="020B0604020202020204" pitchFamily="34" charset="0"/>
                </a:rPr>
                <a:t>Information Collected via Job Analysis</a:t>
              </a:r>
            </a:p>
          </p:txBody>
        </p:sp>
      </p:grp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lide Number Placeholder 2">
            <a:extLst>
              <a:ext uri="{FF2B5EF4-FFF2-40B4-BE49-F238E27FC236}">
                <a16:creationId xmlns:a16="http://schemas.microsoft.com/office/drawing/2014/main" id="{DA3FCEAD-F792-AFDC-BF85-C3CCEEA00B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230E32A6-A517-4B6D-98B1-19EC42CF6360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29027" name="Rectangle 2">
            <a:extLst>
              <a:ext uri="{FF2B5EF4-FFF2-40B4-BE49-F238E27FC236}">
                <a16:creationId xmlns:a16="http://schemas.microsoft.com/office/drawing/2014/main" id="{079314F5-C5A5-C54B-AE56-70C99C169F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433513" indent="-1433513"/>
            <a:r>
              <a:rPr lang="en-US" altLang="en-US" sz="1600"/>
              <a:t>FIGURE 4-1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r>
              <a:rPr lang="en-US" altLang="en-US" sz="1600"/>
              <a:t>Uses of Job Analysis Information</a:t>
            </a:r>
          </a:p>
        </p:txBody>
      </p:sp>
      <p:sp>
        <p:nvSpPr>
          <p:cNvPr id="129028" name="Line 3">
            <a:extLst>
              <a:ext uri="{FF2B5EF4-FFF2-40B4-BE49-F238E27FC236}">
                <a16:creationId xmlns:a16="http://schemas.microsoft.com/office/drawing/2014/main" id="{341332AC-DE97-78F2-3B38-87386753925E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5" y="929608"/>
            <a:ext cx="475615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29029" name="Picture 7" descr="04-01">
            <a:extLst>
              <a:ext uri="{FF2B5EF4-FFF2-40B4-BE49-F238E27FC236}">
                <a16:creationId xmlns:a16="http://schemas.microsoft.com/office/drawing/2014/main" id="{841E2196-50C9-285C-04BF-6494991F6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692276"/>
            <a:ext cx="8229600" cy="356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Slide Number Placeholder 2">
            <a:extLst>
              <a:ext uri="{FF2B5EF4-FFF2-40B4-BE49-F238E27FC236}">
                <a16:creationId xmlns:a16="http://schemas.microsoft.com/office/drawing/2014/main" id="{A91104E4-164A-FB97-2F81-9248C6FC2B8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58FFFFE-29A3-4CC0-94C2-244E5A39A451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66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31075" name="Rectangle 2">
            <a:extLst>
              <a:ext uri="{FF2B5EF4-FFF2-40B4-BE49-F238E27FC236}">
                <a16:creationId xmlns:a16="http://schemas.microsoft.com/office/drawing/2014/main" id="{9FC6F884-D2ED-E23E-2761-FC83B62327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Steps in Job Analysis</a:t>
            </a:r>
          </a:p>
        </p:txBody>
      </p:sp>
      <p:grpSp>
        <p:nvGrpSpPr>
          <p:cNvPr id="131076" name="Group 3">
            <a:extLst>
              <a:ext uri="{FF2B5EF4-FFF2-40B4-BE49-F238E27FC236}">
                <a16:creationId xmlns:a16="http://schemas.microsoft.com/office/drawing/2014/main" id="{EDC8C7D8-581D-B872-19F3-FB0C21D2FF72}"/>
              </a:ext>
            </a:extLst>
          </p:cNvPr>
          <p:cNvGrpSpPr>
            <a:grpSpLocks/>
          </p:cNvGrpSpPr>
          <p:nvPr/>
        </p:nvGrpSpPr>
        <p:grpSpPr bwMode="auto">
          <a:xfrm>
            <a:off x="3017839" y="1549401"/>
            <a:ext cx="966787" cy="1044575"/>
            <a:chOff x="576" y="1008"/>
            <a:chExt cx="403" cy="658"/>
          </a:xfrm>
        </p:grpSpPr>
        <p:sp>
          <p:nvSpPr>
            <p:cNvPr id="131100" name="Freeform 4">
              <a:extLst>
                <a:ext uri="{FF2B5EF4-FFF2-40B4-BE49-F238E27FC236}">
                  <a16:creationId xmlns:a16="http://schemas.microsoft.com/office/drawing/2014/main" id="{99304A7A-1C7B-005C-3B47-BF5E44BBCA61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76" y="1008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937 h 528"/>
                <a:gd name="T4" fmla="*/ 141 w 480"/>
                <a:gd name="T5" fmla="*/ 937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101" name="Oval 5">
              <a:extLst>
                <a:ext uri="{FF2B5EF4-FFF2-40B4-BE49-F238E27FC236}">
                  <a16:creationId xmlns:a16="http://schemas.microsoft.com/office/drawing/2014/main" id="{95A28F65-767F-FCE6-27A5-DFD7F63D7A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" y="1494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131077" name="Group 6">
            <a:extLst>
              <a:ext uri="{FF2B5EF4-FFF2-40B4-BE49-F238E27FC236}">
                <a16:creationId xmlns:a16="http://schemas.microsoft.com/office/drawing/2014/main" id="{717F1D69-80C0-5238-95D4-D13714EF4243}"/>
              </a:ext>
            </a:extLst>
          </p:cNvPr>
          <p:cNvGrpSpPr>
            <a:grpSpLocks/>
          </p:cNvGrpSpPr>
          <p:nvPr/>
        </p:nvGrpSpPr>
        <p:grpSpPr bwMode="auto">
          <a:xfrm>
            <a:off x="3017839" y="2241551"/>
            <a:ext cx="966787" cy="1044575"/>
            <a:chOff x="581" y="1757"/>
            <a:chExt cx="403" cy="658"/>
          </a:xfrm>
        </p:grpSpPr>
        <p:sp>
          <p:nvSpPr>
            <p:cNvPr id="131098" name="Freeform 7">
              <a:extLst>
                <a:ext uri="{FF2B5EF4-FFF2-40B4-BE49-F238E27FC236}">
                  <a16:creationId xmlns:a16="http://schemas.microsoft.com/office/drawing/2014/main" id="{8C606785-38C8-2CA3-6C5A-A8ED39E52022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1757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937 h 528"/>
                <a:gd name="T4" fmla="*/ 141 w 480"/>
                <a:gd name="T5" fmla="*/ 937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99" name="Oval 8">
              <a:extLst>
                <a:ext uri="{FF2B5EF4-FFF2-40B4-BE49-F238E27FC236}">
                  <a16:creationId xmlns:a16="http://schemas.microsoft.com/office/drawing/2014/main" id="{1ED203FD-A2E0-0B1E-DD07-04855BEF35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243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131078" name="Group 9">
            <a:extLst>
              <a:ext uri="{FF2B5EF4-FFF2-40B4-BE49-F238E27FC236}">
                <a16:creationId xmlns:a16="http://schemas.microsoft.com/office/drawing/2014/main" id="{639F2C96-688E-9A4E-4DC5-55B8615A2F8C}"/>
              </a:ext>
            </a:extLst>
          </p:cNvPr>
          <p:cNvGrpSpPr>
            <a:grpSpLocks/>
          </p:cNvGrpSpPr>
          <p:nvPr/>
        </p:nvGrpSpPr>
        <p:grpSpPr bwMode="auto">
          <a:xfrm>
            <a:off x="3017839" y="2190751"/>
            <a:ext cx="966787" cy="1725613"/>
            <a:chOff x="581" y="2045"/>
            <a:chExt cx="403" cy="1037"/>
          </a:xfrm>
        </p:grpSpPr>
        <p:sp>
          <p:nvSpPr>
            <p:cNvPr id="131096" name="Freeform 10">
              <a:extLst>
                <a:ext uri="{FF2B5EF4-FFF2-40B4-BE49-F238E27FC236}">
                  <a16:creationId xmlns:a16="http://schemas.microsoft.com/office/drawing/2014/main" id="{D1593818-AED1-EB96-9085-112E6A4356CB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2702 h 528"/>
                <a:gd name="T4" fmla="*/ 141 w 480"/>
                <a:gd name="T5" fmla="*/ 3270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97" name="Oval 11">
              <a:extLst>
                <a:ext uri="{FF2B5EF4-FFF2-40B4-BE49-F238E27FC236}">
                  <a16:creationId xmlns:a16="http://schemas.microsoft.com/office/drawing/2014/main" id="{BCB4B0B0-72D9-EEE9-3728-630FC10DD9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131079" name="Group 12">
            <a:extLst>
              <a:ext uri="{FF2B5EF4-FFF2-40B4-BE49-F238E27FC236}">
                <a16:creationId xmlns:a16="http://schemas.microsoft.com/office/drawing/2014/main" id="{6A78F86C-3D06-DD53-7C8B-195E8483E703}"/>
              </a:ext>
            </a:extLst>
          </p:cNvPr>
          <p:cNvGrpSpPr>
            <a:grpSpLocks/>
          </p:cNvGrpSpPr>
          <p:nvPr/>
        </p:nvGrpSpPr>
        <p:grpSpPr bwMode="auto">
          <a:xfrm>
            <a:off x="3017839" y="2833688"/>
            <a:ext cx="966787" cy="1725612"/>
            <a:chOff x="581" y="2045"/>
            <a:chExt cx="403" cy="1037"/>
          </a:xfrm>
        </p:grpSpPr>
        <p:sp>
          <p:nvSpPr>
            <p:cNvPr id="131094" name="Freeform 13">
              <a:extLst>
                <a:ext uri="{FF2B5EF4-FFF2-40B4-BE49-F238E27FC236}">
                  <a16:creationId xmlns:a16="http://schemas.microsoft.com/office/drawing/2014/main" id="{6759D5E5-4532-CC97-C1FA-FD34678201B2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2702 h 528"/>
                <a:gd name="T4" fmla="*/ 141 w 480"/>
                <a:gd name="T5" fmla="*/ 3270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95" name="Oval 14">
              <a:extLst>
                <a:ext uri="{FF2B5EF4-FFF2-40B4-BE49-F238E27FC236}">
                  <a16:creationId xmlns:a16="http://schemas.microsoft.com/office/drawing/2014/main" id="{978F3527-EE8E-E491-82B6-8524707277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131080" name="Group 15">
            <a:extLst>
              <a:ext uri="{FF2B5EF4-FFF2-40B4-BE49-F238E27FC236}">
                <a16:creationId xmlns:a16="http://schemas.microsoft.com/office/drawing/2014/main" id="{B88211B3-0542-C39C-91E9-59E106888189}"/>
              </a:ext>
            </a:extLst>
          </p:cNvPr>
          <p:cNvGrpSpPr>
            <a:grpSpLocks/>
          </p:cNvGrpSpPr>
          <p:nvPr/>
        </p:nvGrpSpPr>
        <p:grpSpPr bwMode="auto">
          <a:xfrm>
            <a:off x="3017839" y="3441701"/>
            <a:ext cx="966787" cy="1725613"/>
            <a:chOff x="581" y="2045"/>
            <a:chExt cx="403" cy="1037"/>
          </a:xfrm>
        </p:grpSpPr>
        <p:sp>
          <p:nvSpPr>
            <p:cNvPr id="131092" name="Freeform 16">
              <a:extLst>
                <a:ext uri="{FF2B5EF4-FFF2-40B4-BE49-F238E27FC236}">
                  <a16:creationId xmlns:a16="http://schemas.microsoft.com/office/drawing/2014/main" id="{C0A52F49-30D5-36EE-884C-FB3FAE6FC44E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2702 h 528"/>
                <a:gd name="T4" fmla="*/ 141 w 480"/>
                <a:gd name="T5" fmla="*/ 3270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93" name="Oval 17">
              <a:extLst>
                <a:ext uri="{FF2B5EF4-FFF2-40B4-BE49-F238E27FC236}">
                  <a16:creationId xmlns:a16="http://schemas.microsoft.com/office/drawing/2014/main" id="{61CFE68B-6E41-E9B3-1E96-A950FAD11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131081" name="AutoShape 18">
            <a:extLst>
              <a:ext uri="{FF2B5EF4-FFF2-40B4-BE49-F238E27FC236}">
                <a16:creationId xmlns:a16="http://schemas.microsoft.com/office/drawing/2014/main" id="{76834382-A35F-775A-4DBC-16170D9F4E06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622550" y="1417639"/>
            <a:ext cx="4387850" cy="498475"/>
          </a:xfrm>
          <a:prstGeom prst="roundRect">
            <a:avLst>
              <a:gd name="adj" fmla="val 16667"/>
            </a:avLst>
          </a:prstGeom>
          <a:solidFill>
            <a:srgbClr val="0099CC"/>
          </a:soli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solidFill>
                  <a:srgbClr val="FFFFFF"/>
                </a:solidFill>
                <a:latin typeface="Arial" panose="020B0604020202020204" pitchFamily="34" charset="0"/>
              </a:rPr>
              <a:t>Steps in doing a job analysis:</a:t>
            </a:r>
          </a:p>
        </p:txBody>
      </p:sp>
      <p:sp>
        <p:nvSpPr>
          <p:cNvPr id="131082" name="Rectangle 19">
            <a:extLst>
              <a:ext uri="{FF2B5EF4-FFF2-40B4-BE49-F238E27FC236}">
                <a16:creationId xmlns:a16="http://schemas.microsoft.com/office/drawing/2014/main" id="{76CA3B32-A625-920A-FF22-B2E0333E8611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4002088" y="2921001"/>
            <a:ext cx="511175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Review relevant background information.</a:t>
            </a:r>
          </a:p>
        </p:txBody>
      </p:sp>
      <p:sp>
        <p:nvSpPr>
          <p:cNvPr id="131083" name="Rectangle 20">
            <a:extLst>
              <a:ext uri="{FF2B5EF4-FFF2-40B4-BE49-F238E27FC236}">
                <a16:creationId xmlns:a16="http://schemas.microsoft.com/office/drawing/2014/main" id="{581418BF-69E4-5154-79B6-6F7539018C09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4002088" y="2273301"/>
            <a:ext cx="511175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Decide how to use the information.</a:t>
            </a:r>
          </a:p>
        </p:txBody>
      </p:sp>
      <p:sp>
        <p:nvSpPr>
          <p:cNvPr id="131084" name="Rectangle 21">
            <a:extLst>
              <a:ext uri="{FF2B5EF4-FFF2-40B4-BE49-F238E27FC236}">
                <a16:creationId xmlns:a16="http://schemas.microsoft.com/office/drawing/2014/main" id="{F5DB94EA-EF2B-AC25-ED43-51797AF33135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4002088" y="3562350"/>
            <a:ext cx="51117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Select representative positions.</a:t>
            </a:r>
          </a:p>
        </p:txBody>
      </p:sp>
      <p:sp>
        <p:nvSpPr>
          <p:cNvPr id="131085" name="Rectangle 22">
            <a:extLst>
              <a:ext uri="{FF2B5EF4-FFF2-40B4-BE49-F238E27FC236}">
                <a16:creationId xmlns:a16="http://schemas.microsoft.com/office/drawing/2014/main" id="{5713185E-71AD-3F8F-817E-7FF40B5166A5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997325" y="4202114"/>
            <a:ext cx="51117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Analyze the job.</a:t>
            </a:r>
          </a:p>
        </p:txBody>
      </p:sp>
      <p:sp>
        <p:nvSpPr>
          <p:cNvPr id="131086" name="Rectangle 23">
            <a:extLst>
              <a:ext uri="{FF2B5EF4-FFF2-40B4-BE49-F238E27FC236}">
                <a16:creationId xmlns:a16="http://schemas.microsoft.com/office/drawing/2014/main" id="{9DEC78B9-B9D7-1DD4-9E16-9702891455ED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994150" y="4816475"/>
            <a:ext cx="51117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Verify the job analysis information.</a:t>
            </a:r>
          </a:p>
        </p:txBody>
      </p:sp>
      <p:grpSp>
        <p:nvGrpSpPr>
          <p:cNvPr id="131087" name="Group 24">
            <a:extLst>
              <a:ext uri="{FF2B5EF4-FFF2-40B4-BE49-F238E27FC236}">
                <a16:creationId xmlns:a16="http://schemas.microsoft.com/office/drawing/2014/main" id="{A60D1A51-64F5-1D41-B12F-3B3D5F8D1A0C}"/>
              </a:ext>
            </a:extLst>
          </p:cNvPr>
          <p:cNvGrpSpPr>
            <a:grpSpLocks/>
          </p:cNvGrpSpPr>
          <p:nvPr/>
        </p:nvGrpSpPr>
        <p:grpSpPr bwMode="auto">
          <a:xfrm>
            <a:off x="3017839" y="4030663"/>
            <a:ext cx="966787" cy="1725612"/>
            <a:chOff x="581" y="2045"/>
            <a:chExt cx="403" cy="1037"/>
          </a:xfrm>
        </p:grpSpPr>
        <p:sp>
          <p:nvSpPr>
            <p:cNvPr id="131090" name="Freeform 25">
              <a:extLst>
                <a:ext uri="{FF2B5EF4-FFF2-40B4-BE49-F238E27FC236}">
                  <a16:creationId xmlns:a16="http://schemas.microsoft.com/office/drawing/2014/main" id="{E97D1A56-B758-1FBE-415F-5B9F8773742F}"/>
                </a:ext>
              </a:extLst>
            </p:cNvPr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32702 h 528"/>
                <a:gd name="T4" fmla="*/ 141 w 480"/>
                <a:gd name="T5" fmla="*/ 3270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>
              <a:solidFill>
                <a:srgbClr val="006699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91" name="Oval 26">
              <a:extLst>
                <a:ext uri="{FF2B5EF4-FFF2-40B4-BE49-F238E27FC236}">
                  <a16:creationId xmlns:a16="http://schemas.microsoft.com/office/drawing/2014/main" id="{979F9392-1FD2-8A10-9604-C5EF427A9D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6</a:t>
              </a:r>
            </a:p>
          </p:txBody>
        </p:sp>
      </p:grpSp>
      <p:sp>
        <p:nvSpPr>
          <p:cNvPr id="131088" name="Rectangle 27">
            <a:extLst>
              <a:ext uri="{FF2B5EF4-FFF2-40B4-BE49-F238E27FC236}">
                <a16:creationId xmlns:a16="http://schemas.microsoft.com/office/drawing/2014/main" id="{E750A6CE-A353-AA1E-D44C-D7DA192F874E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3992563" y="5405439"/>
            <a:ext cx="60071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Tx/>
              <a:buFontTx/>
              <a:buNone/>
            </a:pPr>
            <a:r>
              <a:rPr lang="en-US" altLang="en-US">
                <a:latin typeface="Arial" panose="020B0604020202020204" pitchFamily="34" charset="0"/>
              </a:rPr>
              <a:t>Develop a job description and job specification.</a:t>
            </a:r>
          </a:p>
        </p:txBody>
      </p:sp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Number Placeholder 4">
            <a:extLst>
              <a:ext uri="{FF2B5EF4-FFF2-40B4-BE49-F238E27FC236}">
                <a16:creationId xmlns:a16="http://schemas.microsoft.com/office/drawing/2014/main" id="{92BC921C-5C27-0F4B-55FE-E295577DF8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79B0E629-27BD-41C3-8225-FA22BD1AEC59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33123" name="Rectangle 6">
            <a:extLst>
              <a:ext uri="{FF2B5EF4-FFF2-40B4-BE49-F238E27FC236}">
                <a16:creationId xmlns:a16="http://schemas.microsoft.com/office/drawing/2014/main" id="{EB2E10F2-EF42-F639-2549-E9A92108FC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Methods of Collecting Job Analysis Information: The Interview</a:t>
            </a:r>
          </a:p>
        </p:txBody>
      </p:sp>
      <p:sp>
        <p:nvSpPr>
          <p:cNvPr id="11268" name="Rectangle 7">
            <a:extLst>
              <a:ext uri="{FF2B5EF4-FFF2-40B4-BE49-F238E27FC236}">
                <a16:creationId xmlns:a16="http://schemas.microsoft.com/office/drawing/2014/main" id="{DCB2A637-985C-B4E1-830B-1FA156B6C56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9126" y="1508126"/>
            <a:ext cx="4037013" cy="4564063"/>
          </a:xfrm>
        </p:spPr>
        <p:txBody>
          <a:bodyPr/>
          <a:lstStyle/>
          <a:p>
            <a:pPr>
              <a:spcBef>
                <a:spcPct val="35000"/>
              </a:spcBef>
              <a:defRPr/>
            </a:pPr>
            <a:r>
              <a:rPr lang="en-US" sz="2000" b="1" dirty="0"/>
              <a:t>Information Sources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Individual employees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Groups of employees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Supervisors with knowledge of the job</a:t>
            </a:r>
          </a:p>
          <a:p>
            <a:pPr lvl="2">
              <a:spcBef>
                <a:spcPct val="35000"/>
              </a:spcBef>
              <a:buFont typeface="Arial" charset="0"/>
              <a:buChar char="–"/>
              <a:defRPr/>
            </a:pPr>
            <a:endParaRPr lang="en-US" dirty="0"/>
          </a:p>
          <a:p>
            <a:pPr>
              <a:spcBef>
                <a:spcPct val="35000"/>
              </a:spcBef>
              <a:defRPr/>
            </a:pPr>
            <a:r>
              <a:rPr lang="en-US" sz="2000" b="1" dirty="0"/>
              <a:t>Interview Formats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Structured (checklist)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Unstructured (open-ended)</a:t>
            </a:r>
          </a:p>
        </p:txBody>
      </p:sp>
      <p:sp>
        <p:nvSpPr>
          <p:cNvPr id="11269" name="Rectangle 8">
            <a:extLst>
              <a:ext uri="{FF2B5EF4-FFF2-40B4-BE49-F238E27FC236}">
                <a16:creationId xmlns:a16="http://schemas.microsoft.com/office/drawing/2014/main" id="{5DBF44EA-8A7A-3905-529C-E4BA5BB86F2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81713" y="1508126"/>
            <a:ext cx="4037012" cy="45640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35000"/>
              </a:spcBef>
              <a:defRPr/>
            </a:pPr>
            <a:r>
              <a:rPr lang="en-US" sz="2000" b="1" dirty="0"/>
              <a:t>Advantages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Quick, direct way to find overlooked information</a:t>
            </a:r>
          </a:p>
          <a:p>
            <a:pPr lvl="2">
              <a:lnSpc>
                <a:spcPct val="90000"/>
              </a:lnSpc>
              <a:spcBef>
                <a:spcPct val="35000"/>
              </a:spcBef>
              <a:buFont typeface="Arial" charset="0"/>
              <a:buNone/>
              <a:defRPr/>
            </a:pPr>
            <a:endParaRPr lang="en-US" dirty="0"/>
          </a:p>
          <a:p>
            <a:pPr lvl="2">
              <a:lnSpc>
                <a:spcPct val="90000"/>
              </a:lnSpc>
              <a:spcBef>
                <a:spcPct val="35000"/>
              </a:spcBef>
              <a:buFont typeface="Arial" charset="0"/>
              <a:buNone/>
              <a:defRPr/>
            </a:pPr>
            <a:endParaRPr lang="en-US" dirty="0"/>
          </a:p>
          <a:p>
            <a:pPr>
              <a:spcBef>
                <a:spcPts val="300"/>
              </a:spcBef>
              <a:defRPr/>
            </a:pPr>
            <a:endParaRPr lang="en-US" sz="2000" b="1" dirty="0"/>
          </a:p>
          <a:p>
            <a:pPr>
              <a:lnSpc>
                <a:spcPct val="70000"/>
              </a:lnSpc>
              <a:spcBef>
                <a:spcPts val="300"/>
              </a:spcBef>
              <a:defRPr/>
            </a:pPr>
            <a:r>
              <a:rPr lang="en-US" sz="2000" b="1" dirty="0"/>
              <a:t>Disadvantages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Distorted information</a:t>
            </a:r>
          </a:p>
          <a:p>
            <a:pPr marL="180975" lvl="2" indent="0">
              <a:spcBef>
                <a:spcPct val="35000"/>
              </a:spcBef>
              <a:buNone/>
              <a:defRPr/>
            </a:pPr>
            <a:endParaRPr lang="en-US" dirty="0"/>
          </a:p>
        </p:txBody>
      </p:sp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Number Placeholder 3">
            <a:extLst>
              <a:ext uri="{FF2B5EF4-FFF2-40B4-BE49-F238E27FC236}">
                <a16:creationId xmlns:a16="http://schemas.microsoft.com/office/drawing/2014/main" id="{7D7F53BB-323A-9245-EB47-C61F78F345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539F0551-816C-4D24-B7C7-3A1B0D995659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35171" name="Rectangle 2">
            <a:extLst>
              <a:ext uri="{FF2B5EF4-FFF2-40B4-BE49-F238E27FC236}">
                <a16:creationId xmlns:a16="http://schemas.microsoft.com/office/drawing/2014/main" id="{B36BCFBE-0530-DBDF-F53B-1463C6DC20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Job Analysis: Interviewing Guidelines</a:t>
            </a:r>
          </a:p>
        </p:txBody>
      </p:sp>
      <p:sp>
        <p:nvSpPr>
          <p:cNvPr id="135172" name="Rectangle 3">
            <a:extLst>
              <a:ext uri="{FF2B5EF4-FFF2-40B4-BE49-F238E27FC236}">
                <a16:creationId xmlns:a16="http://schemas.microsoft.com/office/drawing/2014/main" id="{8C87F1D7-141F-E070-046A-402A023247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9125" y="1547813"/>
            <a:ext cx="8229600" cy="4525962"/>
          </a:xfrm>
        </p:spPr>
        <p:txBody>
          <a:bodyPr/>
          <a:lstStyle/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The job analyst and supervisor should work together to identify the workers who know the job best.</a:t>
            </a:r>
            <a:endParaRPr lang="en-US" altLang="en-US" sz="1400"/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Quickly establish rapport with the interviewee.</a:t>
            </a:r>
            <a:endParaRPr lang="en-US" altLang="en-US" sz="1400"/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Follow a structured guide or checklist: one that lists open-ended questions and provides space for answers.</a:t>
            </a:r>
            <a:endParaRPr lang="en-US" altLang="en-US" sz="1400"/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Ask the worker to list his or her duties in order of importance and frequency of occurrence.</a:t>
            </a:r>
            <a:endParaRPr lang="en-US" altLang="en-US" sz="1400"/>
          </a:p>
          <a:p>
            <a:pPr marL="355600" indent="-35560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/>
              <a:t>Review and verify the data after completing the interview.</a:t>
            </a: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Slide Number Placeholder 4">
            <a:extLst>
              <a:ext uri="{FF2B5EF4-FFF2-40B4-BE49-F238E27FC236}">
                <a16:creationId xmlns:a16="http://schemas.microsoft.com/office/drawing/2014/main" id="{D6F79291-E21D-AB00-7B92-A6819E97E9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0A1CA392-81B1-498E-B370-EF85EF5C5021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37219" name="Rectangle 5">
            <a:extLst>
              <a:ext uri="{FF2B5EF4-FFF2-40B4-BE49-F238E27FC236}">
                <a16:creationId xmlns:a16="http://schemas.microsoft.com/office/drawing/2014/main" id="{FE9434A1-D5AF-5C80-0AB8-54EC5261BA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Methods of Collecting Job Analysis Information: Questionnaires</a:t>
            </a:r>
          </a:p>
        </p:txBody>
      </p:sp>
      <p:sp>
        <p:nvSpPr>
          <p:cNvPr id="15364" name="Rectangle 6">
            <a:extLst>
              <a:ext uri="{FF2B5EF4-FFF2-40B4-BE49-F238E27FC236}">
                <a16:creationId xmlns:a16="http://schemas.microsoft.com/office/drawing/2014/main" id="{3B387E87-D940-9C9E-836A-D8D78883960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9126" y="1508125"/>
            <a:ext cx="4037013" cy="3911600"/>
          </a:xfrm>
        </p:spPr>
        <p:txBody>
          <a:bodyPr/>
          <a:lstStyle/>
          <a:p>
            <a:pPr>
              <a:defRPr/>
            </a:pPr>
            <a:r>
              <a:rPr lang="en-US" sz="2000" b="1" dirty="0"/>
              <a:t>Information Source</a:t>
            </a:r>
          </a:p>
          <a:p>
            <a:pPr marL="900113" lvl="2" indent="-368300">
              <a:buFont typeface="Arial" charset="0"/>
              <a:buChar char="–"/>
              <a:defRPr/>
            </a:pPr>
            <a:r>
              <a:rPr lang="en-US" dirty="0"/>
              <a:t>Have employees fill out questionnaires to describe their job-related duties and responsibilities</a:t>
            </a:r>
          </a:p>
          <a:p>
            <a:pPr lvl="2">
              <a:buFont typeface="Arial" charset="0"/>
              <a:buChar char="–"/>
              <a:defRPr/>
            </a:pPr>
            <a:endParaRPr lang="en-US" dirty="0"/>
          </a:p>
          <a:p>
            <a:pPr>
              <a:defRPr/>
            </a:pPr>
            <a:r>
              <a:rPr lang="en-US" sz="2000" b="1" dirty="0"/>
              <a:t>Questionnaire Formats</a:t>
            </a:r>
          </a:p>
          <a:p>
            <a:pPr marL="900113" lvl="2" indent="-368300">
              <a:buFont typeface="Arial" charset="0"/>
              <a:buChar char="–"/>
              <a:defRPr/>
            </a:pPr>
            <a:r>
              <a:rPr lang="en-US" dirty="0"/>
              <a:t>Structured checklists</a:t>
            </a:r>
          </a:p>
          <a:p>
            <a:pPr marL="900113" lvl="2" indent="-368300">
              <a:buFont typeface="Arial" charset="0"/>
              <a:buChar char="–"/>
              <a:defRPr/>
            </a:pPr>
            <a:r>
              <a:rPr lang="en-US" dirty="0"/>
              <a:t>Open-ended questions</a:t>
            </a:r>
            <a:r>
              <a:rPr lang="en-US" sz="1800" dirty="0"/>
              <a:t> </a:t>
            </a:r>
          </a:p>
        </p:txBody>
      </p:sp>
      <p:sp>
        <p:nvSpPr>
          <p:cNvPr id="15365" name="Rectangle 7">
            <a:extLst>
              <a:ext uri="{FF2B5EF4-FFF2-40B4-BE49-F238E27FC236}">
                <a16:creationId xmlns:a16="http://schemas.microsoft.com/office/drawing/2014/main" id="{C5384A8F-2A23-F959-AF18-E630285700F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96001" y="1508125"/>
            <a:ext cx="4037013" cy="3911600"/>
          </a:xfrm>
        </p:spPr>
        <p:txBody>
          <a:bodyPr/>
          <a:lstStyle/>
          <a:p>
            <a:pPr>
              <a:defRPr/>
            </a:pPr>
            <a:r>
              <a:rPr lang="en-US" sz="2000" b="1" dirty="0"/>
              <a:t>Advantages</a:t>
            </a:r>
          </a:p>
          <a:p>
            <a:pPr marL="900113" lvl="2" indent="-368300">
              <a:buFont typeface="Arial" charset="0"/>
              <a:buChar char="–"/>
              <a:defRPr/>
            </a:pPr>
            <a:r>
              <a:rPr lang="en-US" dirty="0"/>
              <a:t>Quick and efficient way to gather information from large numbers of employees</a:t>
            </a:r>
          </a:p>
          <a:p>
            <a:pPr marL="180975" lvl="2" indent="0">
              <a:buNone/>
              <a:defRPr/>
            </a:pPr>
            <a:endParaRPr lang="en-US" dirty="0"/>
          </a:p>
          <a:p>
            <a:pPr marL="180975" lvl="2" indent="0">
              <a:buNone/>
              <a:defRPr/>
            </a:pPr>
            <a:endParaRPr lang="en-US" sz="2200" dirty="0"/>
          </a:p>
          <a:p>
            <a:pPr>
              <a:spcBef>
                <a:spcPts val="400"/>
              </a:spcBef>
              <a:defRPr/>
            </a:pPr>
            <a:r>
              <a:rPr lang="en-US" sz="2000" b="1" dirty="0"/>
              <a:t>Disadvantages</a:t>
            </a:r>
          </a:p>
          <a:p>
            <a:pPr marL="900113" lvl="2" indent="-368300">
              <a:buFont typeface="Arial" charset="0"/>
              <a:buChar char="–"/>
              <a:defRPr/>
            </a:pPr>
            <a:r>
              <a:rPr lang="en-US" dirty="0"/>
              <a:t>Expensive and time-consuming to prepare and test the questionnaire</a:t>
            </a:r>
          </a:p>
        </p:txBody>
      </p:sp>
    </p:spTree>
  </p:cSld>
  <p:clrMapOvr>
    <a:masterClrMapping/>
  </p:clrMapOvr>
  <p:transition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Slide Number Placeholder 4">
            <a:extLst>
              <a:ext uri="{FF2B5EF4-FFF2-40B4-BE49-F238E27FC236}">
                <a16:creationId xmlns:a16="http://schemas.microsoft.com/office/drawing/2014/main" id="{42EC5B51-A9CA-430F-AFD1-2969259156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9D9179A4-8A86-4B57-968F-E0089F45F0D6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70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39267" name="Rectangle 6">
            <a:extLst>
              <a:ext uri="{FF2B5EF4-FFF2-40B4-BE49-F238E27FC236}">
                <a16:creationId xmlns:a16="http://schemas.microsoft.com/office/drawing/2014/main" id="{7A66F3C6-BA00-8D90-12E7-CCBB903680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Methods of Collecting Job Analysis Information: Observation</a:t>
            </a:r>
          </a:p>
        </p:txBody>
      </p:sp>
      <p:sp>
        <p:nvSpPr>
          <p:cNvPr id="139268" name="Rectangle 7">
            <a:extLst>
              <a:ext uri="{FF2B5EF4-FFF2-40B4-BE49-F238E27FC236}">
                <a16:creationId xmlns:a16="http://schemas.microsoft.com/office/drawing/2014/main" id="{044A6326-F25F-5D55-C6C4-73429CC1B3C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9126" y="1508125"/>
            <a:ext cx="4037013" cy="3911600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altLang="en-US" sz="2000" b="1"/>
              <a:t>Information Source</a:t>
            </a:r>
          </a:p>
          <a:p>
            <a:pPr marL="900113" lvl="2" indent="-368300">
              <a:spcBef>
                <a:spcPct val="30000"/>
              </a:spcBef>
            </a:pPr>
            <a:r>
              <a:rPr lang="en-US" altLang="en-US"/>
              <a:t>Observing and noting the physical activities of employees as they go about their jobs</a:t>
            </a:r>
          </a:p>
        </p:txBody>
      </p:sp>
      <p:sp>
        <p:nvSpPr>
          <p:cNvPr id="139269" name="Rectangle 8">
            <a:extLst>
              <a:ext uri="{FF2B5EF4-FFF2-40B4-BE49-F238E27FC236}">
                <a16:creationId xmlns:a16="http://schemas.microsoft.com/office/drawing/2014/main" id="{E53BE079-DCA4-96E1-C4AA-4B495AF5011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81713" y="1508125"/>
            <a:ext cx="4037012" cy="3911600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altLang="en-US" sz="2000" b="1"/>
              <a:t>Advantages</a:t>
            </a:r>
          </a:p>
          <a:p>
            <a:pPr marL="900113" lvl="2" indent="-368300">
              <a:spcBef>
                <a:spcPct val="30000"/>
              </a:spcBef>
            </a:pPr>
            <a:r>
              <a:rPr lang="en-US" altLang="en-US"/>
              <a:t>Provides first-hand information</a:t>
            </a:r>
          </a:p>
          <a:p>
            <a:pPr marL="900113" lvl="2" indent="-368300">
              <a:spcBef>
                <a:spcPct val="30000"/>
              </a:spcBef>
            </a:pPr>
            <a:r>
              <a:rPr lang="en-US" altLang="en-US"/>
              <a:t>Reduces distortion of information</a:t>
            </a:r>
          </a:p>
          <a:p>
            <a:pPr>
              <a:spcBef>
                <a:spcPct val="30000"/>
              </a:spcBef>
            </a:pPr>
            <a:r>
              <a:rPr lang="en-US" altLang="en-US" sz="2000" b="1"/>
              <a:t>Disadvantages</a:t>
            </a:r>
          </a:p>
          <a:p>
            <a:pPr marL="900113" lvl="2" indent="-368300">
              <a:spcBef>
                <a:spcPct val="30000"/>
              </a:spcBef>
            </a:pPr>
            <a:r>
              <a:rPr lang="en-US" altLang="en-US"/>
              <a:t>Time-consuming</a:t>
            </a:r>
          </a:p>
          <a:p>
            <a:pPr marL="900113" lvl="2" indent="-368300">
              <a:spcBef>
                <a:spcPct val="30000"/>
              </a:spcBef>
            </a:pPr>
            <a:r>
              <a:rPr lang="en-US" altLang="en-US"/>
              <a:t>Difficult to capture entire job cycle</a:t>
            </a:r>
          </a:p>
          <a:p>
            <a:pPr marL="900113" lvl="2" indent="-368300">
              <a:spcBef>
                <a:spcPct val="30000"/>
              </a:spcBef>
            </a:pPr>
            <a:r>
              <a:rPr lang="en-US" altLang="en-US"/>
              <a:t>Of little use if job involves a high level of mental activity</a:t>
            </a:r>
          </a:p>
        </p:txBody>
      </p:sp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Slide Number Placeholder 4">
            <a:extLst>
              <a:ext uri="{FF2B5EF4-FFF2-40B4-BE49-F238E27FC236}">
                <a16:creationId xmlns:a16="http://schemas.microsoft.com/office/drawing/2014/main" id="{768F76A2-F772-E4DD-2F95-A3E7505E85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502C54A5-DC91-4F53-9F4A-2B17E5B6CC61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71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41315" name="Rectangle 6">
            <a:extLst>
              <a:ext uri="{FF2B5EF4-FFF2-40B4-BE49-F238E27FC236}">
                <a16:creationId xmlns:a16="http://schemas.microsoft.com/office/drawing/2014/main" id="{25009646-86EB-6FF9-984A-C2C945A98E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Methods of Collecting Job Analysis Information: Participant Diary/Log</a:t>
            </a:r>
          </a:p>
        </p:txBody>
      </p:sp>
      <p:sp>
        <p:nvSpPr>
          <p:cNvPr id="141316" name="Rectangle 7">
            <a:extLst>
              <a:ext uri="{FF2B5EF4-FFF2-40B4-BE49-F238E27FC236}">
                <a16:creationId xmlns:a16="http://schemas.microsoft.com/office/drawing/2014/main" id="{A061CBE1-0F0D-514A-E121-5202BA6150E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7538" y="1508125"/>
            <a:ext cx="4037012" cy="3911600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US" altLang="en-US" sz="2000" b="1" dirty="0"/>
              <a:t>Information Source</a:t>
            </a:r>
          </a:p>
          <a:p>
            <a:pPr marL="900113" lvl="2" indent="-368300">
              <a:spcBef>
                <a:spcPct val="35000"/>
              </a:spcBef>
            </a:pPr>
            <a:r>
              <a:rPr lang="en-US" altLang="en-US" dirty="0"/>
              <a:t>Workers keep a chronological diary/ log of what they do and the time spent on each activity</a:t>
            </a:r>
          </a:p>
        </p:txBody>
      </p:sp>
      <p:sp>
        <p:nvSpPr>
          <p:cNvPr id="17413" name="Rectangle 8">
            <a:extLst>
              <a:ext uri="{FF2B5EF4-FFF2-40B4-BE49-F238E27FC236}">
                <a16:creationId xmlns:a16="http://schemas.microsoft.com/office/drawing/2014/main" id="{6B7B9B71-8BC1-4CC2-AD5A-A4938AB1035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96001" y="1508125"/>
            <a:ext cx="4037013" cy="3911600"/>
          </a:xfrm>
        </p:spPr>
        <p:txBody>
          <a:bodyPr/>
          <a:lstStyle/>
          <a:p>
            <a:pPr>
              <a:spcBef>
                <a:spcPct val="35000"/>
              </a:spcBef>
              <a:defRPr/>
            </a:pPr>
            <a:r>
              <a:rPr lang="en-US" sz="2000" b="1" dirty="0"/>
              <a:t>Advantages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Produces a more complete picture of the job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Employee participation</a:t>
            </a:r>
          </a:p>
          <a:p>
            <a:pPr lvl="2">
              <a:spcBef>
                <a:spcPct val="35000"/>
              </a:spcBef>
              <a:buFont typeface="Arial" charset="0"/>
              <a:buNone/>
              <a:defRPr/>
            </a:pPr>
            <a:endParaRPr lang="en-US" sz="600" dirty="0"/>
          </a:p>
          <a:p>
            <a:pPr>
              <a:spcBef>
                <a:spcPct val="35000"/>
              </a:spcBef>
              <a:defRPr/>
            </a:pPr>
            <a:r>
              <a:rPr lang="en-US" sz="2000" b="1" dirty="0"/>
              <a:t>Disadvantages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Distortion of information</a:t>
            </a:r>
          </a:p>
          <a:p>
            <a:pPr marL="900113" lvl="2" indent="-368300">
              <a:spcBef>
                <a:spcPct val="35000"/>
              </a:spcBef>
              <a:buFont typeface="Arial" charset="0"/>
              <a:buChar char="–"/>
              <a:defRPr/>
            </a:pPr>
            <a:r>
              <a:rPr lang="en-US" dirty="0"/>
              <a:t>Depends on employees accurately recalling earlier activities (without dictating machines/pagers) </a:t>
            </a:r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Slide Number Placeholder 2">
            <a:extLst>
              <a:ext uri="{FF2B5EF4-FFF2-40B4-BE49-F238E27FC236}">
                <a16:creationId xmlns:a16="http://schemas.microsoft.com/office/drawing/2014/main" id="{FC382F8E-F543-2F83-34E6-F9167A26CD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E73967B3-BF78-433B-AE53-E9644D706AA9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43363" name="Rectangle 2">
            <a:extLst>
              <a:ext uri="{FF2B5EF4-FFF2-40B4-BE49-F238E27FC236}">
                <a16:creationId xmlns:a16="http://schemas.microsoft.com/office/drawing/2014/main" id="{117D0465-2B85-F1EE-7DE6-4356532B9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Writing Job Descriptions</a:t>
            </a:r>
          </a:p>
        </p:txBody>
      </p:sp>
      <p:grpSp>
        <p:nvGrpSpPr>
          <p:cNvPr id="143364" name="Group 3">
            <a:extLst>
              <a:ext uri="{FF2B5EF4-FFF2-40B4-BE49-F238E27FC236}">
                <a16:creationId xmlns:a16="http://schemas.microsoft.com/office/drawing/2014/main" id="{D973485A-8AF0-7EFB-6794-4BFFA45966C6}"/>
              </a:ext>
            </a:extLst>
          </p:cNvPr>
          <p:cNvGrpSpPr>
            <a:grpSpLocks/>
          </p:cNvGrpSpPr>
          <p:nvPr/>
        </p:nvGrpSpPr>
        <p:grpSpPr bwMode="auto">
          <a:xfrm>
            <a:off x="2524126" y="1365251"/>
            <a:ext cx="7140575" cy="4505325"/>
            <a:chOff x="630" y="860"/>
            <a:chExt cx="4498" cy="2838"/>
          </a:xfrm>
        </p:grpSpPr>
        <p:sp>
          <p:nvSpPr>
            <p:cNvPr id="143366" name="_s1028">
              <a:extLst>
                <a:ext uri="{FF2B5EF4-FFF2-40B4-BE49-F238E27FC236}">
                  <a16:creationId xmlns:a16="http://schemas.microsoft.com/office/drawing/2014/main" id="{22CF2C87-08B3-735C-541C-388BAED3EA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40" y="1774"/>
              <a:ext cx="470" cy="293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67" name="_s1032">
              <a:extLst>
                <a:ext uri="{FF2B5EF4-FFF2-40B4-BE49-F238E27FC236}">
                  <a16:creationId xmlns:a16="http://schemas.microsoft.com/office/drawing/2014/main" id="{83B8CC39-260E-A68B-B25D-4CA8C899B6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60" y="2788"/>
              <a:ext cx="259" cy="426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68" name="_s1034">
              <a:extLst>
                <a:ext uri="{FF2B5EF4-FFF2-40B4-BE49-F238E27FC236}">
                  <a16:creationId xmlns:a16="http://schemas.microsoft.com/office/drawing/2014/main" id="{E4BDB017-C128-FE1A-8551-228AA99E44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9" y="2788"/>
              <a:ext cx="262" cy="425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69" name="_s1040">
              <a:extLst>
                <a:ext uri="{FF2B5EF4-FFF2-40B4-BE49-F238E27FC236}">
                  <a16:creationId xmlns:a16="http://schemas.microsoft.com/office/drawing/2014/main" id="{FE8043E7-A3BF-A383-EDED-FCC831B7A8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79" y="1324"/>
              <a:ext cx="0" cy="588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70" name="_s1038">
              <a:extLst>
                <a:ext uri="{FF2B5EF4-FFF2-40B4-BE49-F238E27FC236}">
                  <a16:creationId xmlns:a16="http://schemas.microsoft.com/office/drawing/2014/main" id="{6494C04D-8BE8-9540-E9A5-E540479A69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49" y="1773"/>
              <a:ext cx="469" cy="29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71" name="Text Box 9" descr="Brown01">
              <a:extLst>
                <a:ext uri="{FF2B5EF4-FFF2-40B4-BE49-F238E27FC236}">
                  <a16:creationId xmlns:a16="http://schemas.microsoft.com/office/drawing/2014/main" id="{D8839419-5C95-935E-2E7A-5077387FB8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3" y="860"/>
              <a:ext cx="1146" cy="53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Job</a:t>
              </a:r>
              <a:br>
                <a:rPr lang="en-US" altLang="en-US" sz="1400" b="1">
                  <a:latin typeface="Arial" panose="020B0604020202020204" pitchFamily="34" charset="0"/>
                </a:rPr>
              </a:br>
              <a:r>
                <a:rPr lang="en-US" altLang="en-US" sz="1400" b="1">
                  <a:latin typeface="Arial" panose="020B0604020202020204" pitchFamily="34" charset="0"/>
                </a:rPr>
                <a:t>Identification</a:t>
              </a:r>
              <a:endParaRPr lang="en-US" altLang="en-US" sz="1200">
                <a:latin typeface="Arial" panose="020B0604020202020204" pitchFamily="34" charset="0"/>
              </a:endParaRPr>
            </a:p>
          </p:txBody>
        </p:sp>
        <p:sp>
          <p:nvSpPr>
            <p:cNvPr id="143372" name="Text Box 10" descr="DKblue01">
              <a:extLst>
                <a:ext uri="{FF2B5EF4-FFF2-40B4-BE49-F238E27FC236}">
                  <a16:creationId xmlns:a16="http://schemas.microsoft.com/office/drawing/2014/main" id="{66D0C062-6AB6-4DAC-D0D4-D70DC30773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8" y="1514"/>
              <a:ext cx="1146" cy="530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Job</a:t>
              </a:r>
              <a:br>
                <a:rPr lang="en-US" altLang="en-US" sz="1400" b="1">
                  <a:latin typeface="Arial" panose="020B0604020202020204" pitchFamily="34" charset="0"/>
                </a:rPr>
              </a:br>
              <a:r>
                <a:rPr lang="en-US" altLang="en-US" sz="1400" b="1">
                  <a:latin typeface="Arial" panose="020B0604020202020204" pitchFamily="34" charset="0"/>
                </a:rPr>
                <a:t>Summary</a:t>
              </a:r>
              <a:endParaRPr lang="en-US" altLang="en-US" sz="1200">
                <a:latin typeface="Arial" panose="020B0604020202020204" pitchFamily="34" charset="0"/>
              </a:endParaRPr>
            </a:p>
          </p:txBody>
        </p:sp>
        <p:sp>
          <p:nvSpPr>
            <p:cNvPr id="143373" name="Text Box 11" descr="Green01">
              <a:extLst>
                <a:ext uri="{FF2B5EF4-FFF2-40B4-BE49-F238E27FC236}">
                  <a16:creationId xmlns:a16="http://schemas.microsoft.com/office/drawing/2014/main" id="{AE461185-B219-0B58-F569-C9E009149B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2" y="2357"/>
              <a:ext cx="1146" cy="53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Responsibilities and Duties</a:t>
              </a:r>
            </a:p>
          </p:txBody>
        </p:sp>
        <p:sp>
          <p:nvSpPr>
            <p:cNvPr id="143374" name="Text Box 12" descr="LTGreen01">
              <a:extLst>
                <a:ext uri="{FF2B5EF4-FFF2-40B4-BE49-F238E27FC236}">
                  <a16:creationId xmlns:a16="http://schemas.microsoft.com/office/drawing/2014/main" id="{3F7B55E0-D1AB-644B-74FB-23193E3B2F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0" y="3168"/>
              <a:ext cx="1146" cy="530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Authority of Incumbent</a:t>
              </a:r>
            </a:p>
          </p:txBody>
        </p:sp>
        <p:sp>
          <p:nvSpPr>
            <p:cNvPr id="143375" name="Text Box 13">
              <a:extLst>
                <a:ext uri="{FF2B5EF4-FFF2-40B4-BE49-F238E27FC236}">
                  <a16:creationId xmlns:a16="http://schemas.microsoft.com/office/drawing/2014/main" id="{24D89CA2-019E-7792-1D1F-C032DBB8A4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1" y="3168"/>
              <a:ext cx="1146" cy="53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Standards of Performance</a:t>
              </a:r>
            </a:p>
          </p:txBody>
        </p:sp>
        <p:sp>
          <p:nvSpPr>
            <p:cNvPr id="143376" name="Text Box 14" descr="Pink01">
              <a:extLst>
                <a:ext uri="{FF2B5EF4-FFF2-40B4-BE49-F238E27FC236}">
                  <a16:creationId xmlns:a16="http://schemas.microsoft.com/office/drawing/2014/main" id="{ABECDCA6-F6E6-6643-68FB-4AD62EA412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0" y="2360"/>
              <a:ext cx="1146" cy="530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Working Conditions</a:t>
              </a:r>
            </a:p>
          </p:txBody>
        </p:sp>
        <p:sp>
          <p:nvSpPr>
            <p:cNvPr id="143377" name="Text Box 15" descr="Tan01">
              <a:extLst>
                <a:ext uri="{FF2B5EF4-FFF2-40B4-BE49-F238E27FC236}">
                  <a16:creationId xmlns:a16="http://schemas.microsoft.com/office/drawing/2014/main" id="{2D396144-C188-7334-D6FA-29075A24C9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6" y="1517"/>
              <a:ext cx="1146" cy="530"/>
            </a:xfrm>
            <a:prstGeom prst="rect">
              <a:avLst/>
            </a:prstGeom>
            <a:blipFill dpi="0" rotWithShape="1">
              <a:blip r:embed="rId8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400" b="1">
                  <a:latin typeface="Arial" panose="020B0604020202020204" pitchFamily="34" charset="0"/>
                </a:rPr>
                <a:t>Job</a:t>
              </a:r>
              <a:br>
                <a:rPr lang="en-US" altLang="en-US" sz="1400" b="1">
                  <a:latin typeface="Arial" panose="020B0604020202020204" pitchFamily="34" charset="0"/>
                </a:rPr>
              </a:br>
              <a:r>
                <a:rPr lang="en-US" altLang="en-US" sz="1400" b="1">
                  <a:latin typeface="Arial" panose="020B0604020202020204" pitchFamily="34" charset="0"/>
                </a:rPr>
                <a:t>Specifications</a:t>
              </a:r>
            </a:p>
          </p:txBody>
        </p:sp>
        <p:sp>
          <p:nvSpPr>
            <p:cNvPr id="143378" name="_s1030">
              <a:extLst>
                <a:ext uri="{FF2B5EF4-FFF2-40B4-BE49-F238E27FC236}">
                  <a16:creationId xmlns:a16="http://schemas.microsoft.com/office/drawing/2014/main" id="{221B0DE2-6580-C2AC-BE20-5DFDA05BE3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74" y="2479"/>
              <a:ext cx="517" cy="9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79" name="_s1030">
              <a:extLst>
                <a:ext uri="{FF2B5EF4-FFF2-40B4-BE49-F238E27FC236}">
                  <a16:creationId xmlns:a16="http://schemas.microsoft.com/office/drawing/2014/main" id="{E4BFD04E-1C57-FEEF-389B-4682AF906D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5" y="2478"/>
              <a:ext cx="517" cy="94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en-US"/>
            </a:p>
          </p:txBody>
        </p:sp>
        <p:sp>
          <p:nvSpPr>
            <p:cNvPr id="143380" name="Text Box 18">
              <a:extLst>
                <a:ext uri="{FF2B5EF4-FFF2-40B4-BE49-F238E27FC236}">
                  <a16:creationId xmlns:a16="http://schemas.microsoft.com/office/drawing/2014/main" id="{711D8AFC-79D4-D20F-1126-52AC20BB72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0" y="1912"/>
              <a:ext cx="1200" cy="946"/>
            </a:xfrm>
            <a:prstGeom prst="rect">
              <a:avLst/>
            </a:pr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chemeClr val="bg1"/>
                  </a:solidFill>
                  <a:latin typeface="Arial" panose="020B0604020202020204" pitchFamily="34" charset="0"/>
                </a:rPr>
                <a:t>Sections of a Typical Job Description</a:t>
              </a:r>
            </a:p>
          </p:txBody>
        </p:sp>
      </p:grpSp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Slide Number Placeholder 1">
            <a:extLst>
              <a:ext uri="{FF2B5EF4-FFF2-40B4-BE49-F238E27FC236}">
                <a16:creationId xmlns:a16="http://schemas.microsoft.com/office/drawing/2014/main" id="{1AF55B69-6B6F-D698-BE80-539E366739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9071A721-997C-4CDA-9713-CEF6235A072B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45411" name="Slide Number Placeholder 4">
            <a:extLst>
              <a:ext uri="{FF2B5EF4-FFF2-40B4-BE49-F238E27FC236}">
                <a16:creationId xmlns:a16="http://schemas.microsoft.com/office/drawing/2014/main" id="{95893B63-FE3B-A39A-2752-F3966ECA64E2}"/>
              </a:ext>
            </a:extLst>
          </p:cNvPr>
          <p:cNvSpPr txBox="1">
            <a:spLocks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EEF7DC3C-2023-40A8-8571-10D8C569BA94}" type="slidenum">
              <a:rPr lang="en-US" altLang="en-US" sz="9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73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49E2C7E-18F2-711F-9507-C8259195C04E}"/>
              </a:ext>
            </a:extLst>
          </p:cNvPr>
          <p:cNvSpPr txBox="1">
            <a:spLocks noChangeArrowheads="1"/>
          </p:cNvSpPr>
          <p:nvPr/>
        </p:nvSpPr>
        <p:spPr>
          <a:xfrm>
            <a:off x="1889125" y="395288"/>
            <a:ext cx="8229600" cy="90011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2400" b="1" kern="0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The Job Description</a:t>
            </a:r>
          </a:p>
        </p:txBody>
      </p:sp>
      <p:sp>
        <p:nvSpPr>
          <p:cNvPr id="26629" name="Rectangle 10">
            <a:extLst>
              <a:ext uri="{FF2B5EF4-FFF2-40B4-BE49-F238E27FC236}">
                <a16:creationId xmlns:a16="http://schemas.microsoft.com/office/drawing/2014/main" id="{3602A738-825A-4751-6AEB-301A527A4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6" y="1143001"/>
            <a:ext cx="4037013" cy="45259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 eaLnBrk="0" hangingPunct="0"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350838" indent="-169863" eaLnBrk="0" hangingPunct="0"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>
              <a:spcBef>
                <a:spcPct val="25000"/>
              </a:spcBef>
              <a:buSzPct val="80000"/>
              <a:buFont typeface="Verdana" pitchFamily="34" charset="0"/>
              <a:buChar char="•"/>
              <a:defRPr/>
            </a:pPr>
            <a:r>
              <a:rPr lang="en-US" sz="2000" b="1" dirty="0"/>
              <a:t>Job Identification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Job title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Preparation date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Preparer</a:t>
            </a:r>
          </a:p>
          <a:p>
            <a:pPr>
              <a:spcBef>
                <a:spcPct val="25000"/>
              </a:spcBef>
              <a:buSzPct val="80000"/>
              <a:buFont typeface="Verdana" pitchFamily="34" charset="0"/>
              <a:buChar char="•"/>
              <a:defRPr/>
            </a:pPr>
            <a:r>
              <a:rPr lang="en-US" sz="2000" b="1" dirty="0"/>
              <a:t>Job Summary</a:t>
            </a:r>
          </a:p>
          <a:p>
            <a:pPr marL="895350" lvl="2" indent="-363538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General nature of the job</a:t>
            </a:r>
          </a:p>
          <a:p>
            <a:pPr marL="895350" lvl="2" indent="-363538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Major functions/activities</a:t>
            </a:r>
          </a:p>
          <a:p>
            <a:pPr>
              <a:spcBef>
                <a:spcPct val="25000"/>
              </a:spcBef>
              <a:buSzPct val="80000"/>
              <a:buFont typeface="Verdana" pitchFamily="34" charset="0"/>
              <a:buChar char="•"/>
              <a:defRPr/>
            </a:pPr>
            <a:r>
              <a:rPr lang="en-US" sz="2000" b="1" dirty="0"/>
              <a:t>Relationships 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Reports to: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Supervises: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Works with: 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dirty="0"/>
              <a:t>Outside the company:</a:t>
            </a: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D3815747-334A-BA9C-C9A2-89AB31FB358E}"/>
              </a:ext>
            </a:extLst>
          </p:cNvPr>
          <p:cNvSpPr txBox="1">
            <a:spLocks noChangeArrowheads="1"/>
          </p:cNvSpPr>
          <p:nvPr/>
        </p:nvSpPr>
        <p:spPr>
          <a:xfrm>
            <a:off x="6003926" y="1143001"/>
            <a:ext cx="4037013" cy="452596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5000"/>
              </a:spcBef>
              <a:buSzPct val="80000"/>
              <a:buFont typeface="Verdana" pitchFamily="34" charset="0"/>
              <a:buChar char="•"/>
              <a:defRPr/>
            </a:pPr>
            <a:r>
              <a:rPr lang="en-US" sz="2000" b="1" kern="0" dirty="0"/>
              <a:t>Responsibilities and Duties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kern="0" dirty="0"/>
              <a:t>Major responsibilities and duties (essential functions)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kern="0" dirty="0"/>
              <a:t>Decision-making authority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kern="0" dirty="0"/>
              <a:t>Direct supervision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kern="0" dirty="0"/>
              <a:t>Budgetary limitations</a:t>
            </a:r>
          </a:p>
          <a:p>
            <a:pPr marL="342900" indent="-342900">
              <a:spcBef>
                <a:spcPct val="25000"/>
              </a:spcBef>
              <a:buSzPct val="80000"/>
              <a:buFont typeface="Verdana" pitchFamily="34" charset="0"/>
              <a:buChar char="•"/>
              <a:defRPr/>
            </a:pPr>
            <a:r>
              <a:rPr lang="en-US" sz="2000" b="1" kern="0" dirty="0"/>
              <a:t>Standards of Performance and Working Conditions</a:t>
            </a:r>
          </a:p>
          <a:p>
            <a:pPr marL="900113" lvl="2" indent="-368300">
              <a:spcBef>
                <a:spcPct val="25000"/>
              </a:spcBef>
              <a:buSzPct val="80000"/>
              <a:buFont typeface="Arial" charset="0"/>
              <a:buChar char="–"/>
              <a:defRPr/>
            </a:pPr>
            <a:r>
              <a:rPr lang="en-US" sz="2000" kern="0" dirty="0"/>
              <a:t>What it takes to do the job successfully</a:t>
            </a:r>
          </a:p>
          <a:p>
            <a:pPr marL="342900" indent="-342900">
              <a:spcBef>
                <a:spcPct val="25000"/>
              </a:spcBef>
              <a:buSzPct val="80000"/>
              <a:buFont typeface="Verdana" pitchFamily="34" charset="0"/>
              <a:buChar char="•"/>
              <a:defRPr/>
            </a:pPr>
            <a:endParaRPr lang="en-US" sz="2000" kern="0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Slide Number Placeholder 2">
            <a:extLst>
              <a:ext uri="{FF2B5EF4-FFF2-40B4-BE49-F238E27FC236}">
                <a16:creationId xmlns:a16="http://schemas.microsoft.com/office/drawing/2014/main" id="{4E6B05CD-DED6-8E8C-0DB4-05A37C380C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C9701D3-4A01-4538-A078-B050BE4B374B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46435" name="Rectangle 2">
            <a:extLst>
              <a:ext uri="{FF2B5EF4-FFF2-40B4-BE49-F238E27FC236}">
                <a16:creationId xmlns:a16="http://schemas.microsoft.com/office/drawing/2014/main" id="{90B06FAF-5760-EE7C-57FC-944A9A0A5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Writing Job Specifications</a:t>
            </a:r>
          </a:p>
        </p:txBody>
      </p:sp>
      <p:grpSp>
        <p:nvGrpSpPr>
          <p:cNvPr id="146436" name="Group 3">
            <a:extLst>
              <a:ext uri="{FF2B5EF4-FFF2-40B4-BE49-F238E27FC236}">
                <a16:creationId xmlns:a16="http://schemas.microsoft.com/office/drawing/2014/main" id="{ED2E9F18-11FD-4741-BECE-9FF0D9E79894}"/>
              </a:ext>
            </a:extLst>
          </p:cNvPr>
          <p:cNvGrpSpPr>
            <a:grpSpLocks/>
          </p:cNvGrpSpPr>
          <p:nvPr/>
        </p:nvGrpSpPr>
        <p:grpSpPr bwMode="auto">
          <a:xfrm>
            <a:off x="2713039" y="1600200"/>
            <a:ext cx="6765925" cy="3200400"/>
            <a:chOff x="749" y="893"/>
            <a:chExt cx="4262" cy="2016"/>
          </a:xfrm>
        </p:grpSpPr>
        <p:sp>
          <p:nvSpPr>
            <p:cNvPr id="146438" name="Text Box 4" descr="Brown01">
              <a:extLst>
                <a:ext uri="{FF2B5EF4-FFF2-40B4-BE49-F238E27FC236}">
                  <a16:creationId xmlns:a16="http://schemas.microsoft.com/office/drawing/2014/main" id="{48946317-274D-C923-0769-CEABCD0DFE8D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749" y="2237"/>
              <a:ext cx="1243" cy="672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Specifications for Trained Versus Untrained Personnel</a:t>
              </a:r>
            </a:p>
          </p:txBody>
        </p:sp>
        <p:sp>
          <p:nvSpPr>
            <p:cNvPr id="146439" name="Text Box 5" descr="DKblue01">
              <a:extLst>
                <a:ext uri="{FF2B5EF4-FFF2-40B4-BE49-F238E27FC236}">
                  <a16:creationId xmlns:a16="http://schemas.microsoft.com/office/drawing/2014/main" id="{55E67994-E76B-29F5-6E13-0FA402C008FD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68" y="2237"/>
              <a:ext cx="1243" cy="672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Specifications Based on Statistical Analysis</a:t>
              </a:r>
            </a:p>
          </p:txBody>
        </p:sp>
        <p:sp>
          <p:nvSpPr>
            <p:cNvPr id="146440" name="Oval 6" descr="Orange01">
              <a:extLst>
                <a:ext uri="{FF2B5EF4-FFF2-40B4-BE49-F238E27FC236}">
                  <a16:creationId xmlns:a16="http://schemas.microsoft.com/office/drawing/2014/main" id="{3CAA9448-4FE5-080F-1862-3C3AB3FEEF4E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705" y="893"/>
              <a:ext cx="2336" cy="757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lIns="0" rIns="0"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 b="1">
                  <a:latin typeface="Arial" panose="020B0604020202020204" pitchFamily="34" charset="0"/>
                </a:rPr>
                <a:t>“What human traits and experience are required to do this job well?”</a:t>
              </a:r>
            </a:p>
          </p:txBody>
        </p:sp>
        <p:sp>
          <p:nvSpPr>
            <p:cNvPr id="146441" name="Text Box 7" descr="Green01">
              <a:extLst>
                <a:ext uri="{FF2B5EF4-FFF2-40B4-BE49-F238E27FC236}">
                  <a16:creationId xmlns:a16="http://schemas.microsoft.com/office/drawing/2014/main" id="{7FC7BB06-D56A-F401-0854-0FF43A974258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52" y="2237"/>
              <a:ext cx="1243" cy="672"/>
            </a:xfrm>
            <a:prstGeom prst="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latin typeface="Arial" panose="020B0604020202020204" pitchFamily="34" charset="0"/>
                </a:rPr>
                <a:t>Specifications Based on </a:t>
              </a:r>
              <a:br>
                <a:rPr lang="en-US" altLang="en-US" sz="1600" b="1">
                  <a:latin typeface="Arial" panose="020B0604020202020204" pitchFamily="34" charset="0"/>
                </a:rPr>
              </a:br>
              <a:r>
                <a:rPr lang="en-US" altLang="en-US" sz="1600" b="1">
                  <a:latin typeface="Arial" panose="020B0604020202020204" pitchFamily="34" charset="0"/>
                </a:rPr>
                <a:t>Judgment</a:t>
              </a:r>
            </a:p>
          </p:txBody>
        </p:sp>
        <p:cxnSp>
          <p:nvCxnSpPr>
            <p:cNvPr id="146442" name="AutoShape 8">
              <a:extLst>
                <a:ext uri="{FF2B5EF4-FFF2-40B4-BE49-F238E27FC236}">
                  <a16:creationId xmlns:a16="http://schemas.microsoft.com/office/drawing/2014/main" id="{563D9316-1CBF-5CD0-4FC4-5F517520CF99}"/>
                </a:ext>
              </a:extLst>
            </p:cNvPr>
            <p:cNvCxnSpPr>
              <a:cxnSpLocks noChangeShapeType="1"/>
              <a:stCxn id="146440" idx="4"/>
              <a:endCxn id="146438" idx="0"/>
            </p:cNvCxnSpPr>
            <p:nvPr/>
          </p:nvCxnSpPr>
          <p:spPr bwMode="auto">
            <a:xfrm rot="5400000">
              <a:off x="1828" y="1193"/>
              <a:ext cx="587" cy="1502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43" name="AutoShape 9">
              <a:extLst>
                <a:ext uri="{FF2B5EF4-FFF2-40B4-BE49-F238E27FC236}">
                  <a16:creationId xmlns:a16="http://schemas.microsoft.com/office/drawing/2014/main" id="{170BD86A-A09C-F6C9-3942-33C87787A3A2}"/>
                </a:ext>
              </a:extLst>
            </p:cNvPr>
            <p:cNvCxnSpPr>
              <a:cxnSpLocks noChangeShapeType="1"/>
              <a:stCxn id="146440" idx="4"/>
              <a:endCxn id="146439" idx="0"/>
            </p:cNvCxnSpPr>
            <p:nvPr/>
          </p:nvCxnSpPr>
          <p:spPr bwMode="auto">
            <a:xfrm rot="16200000" flipH="1">
              <a:off x="3337" y="1186"/>
              <a:ext cx="587" cy="1516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44" name="AutoShape 10">
              <a:extLst>
                <a:ext uri="{FF2B5EF4-FFF2-40B4-BE49-F238E27FC236}">
                  <a16:creationId xmlns:a16="http://schemas.microsoft.com/office/drawing/2014/main" id="{7502B4D1-21BF-435E-9EE1-7BD8E323B055}"/>
                </a:ext>
              </a:extLst>
            </p:cNvPr>
            <p:cNvCxnSpPr>
              <a:cxnSpLocks noChangeShapeType="1"/>
              <a:stCxn id="146440" idx="4"/>
              <a:endCxn id="146441" idx="0"/>
            </p:cNvCxnSpPr>
            <p:nvPr/>
          </p:nvCxnSpPr>
          <p:spPr bwMode="auto">
            <a:xfrm>
              <a:off x="2873" y="1650"/>
              <a:ext cx="1" cy="587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Slide Number Placeholder 3">
            <a:extLst>
              <a:ext uri="{FF2B5EF4-FFF2-40B4-BE49-F238E27FC236}">
                <a16:creationId xmlns:a16="http://schemas.microsoft.com/office/drawing/2014/main" id="{52FB01BC-2CF3-17E0-05F2-F3D1269FAC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831DB48-B0C9-4E12-8195-2316EAF9A9F0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48483" name="Rectangle 2">
            <a:extLst>
              <a:ext uri="{FF2B5EF4-FFF2-40B4-BE49-F238E27FC236}">
                <a16:creationId xmlns:a16="http://schemas.microsoft.com/office/drawing/2014/main" id="{779FBAC7-E1BB-B076-42BF-84D8257E7F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Competency-Based Job Analysis</a:t>
            </a:r>
          </a:p>
        </p:txBody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97526FB1-115F-69E3-E862-1046E6FAC0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b="1" dirty="0"/>
              <a:t>Competencies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Demonstrable characteristics of a person that enable the performance of a job</a:t>
            </a:r>
          </a:p>
          <a:p>
            <a:pPr lvl="2">
              <a:lnSpc>
                <a:spcPct val="90000"/>
              </a:lnSpc>
              <a:spcBef>
                <a:spcPct val="30000"/>
              </a:spcBef>
              <a:buFont typeface="Arial" charset="0"/>
              <a:buChar char="–"/>
              <a:defRPr/>
            </a:pPr>
            <a:endParaRPr lang="en-US" dirty="0"/>
          </a:p>
          <a:p>
            <a:pPr>
              <a:lnSpc>
                <a:spcPct val="90000"/>
              </a:lnSpc>
              <a:spcBef>
                <a:spcPct val="30000"/>
              </a:spcBef>
              <a:defRPr/>
            </a:pPr>
            <a:r>
              <a:rPr lang="en-US" b="1" dirty="0"/>
              <a:t>Reasons for Competency-Based Job Analysis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To support a high-performance work system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To create strategically-focused job descriptions</a:t>
            </a:r>
          </a:p>
          <a:p>
            <a:pPr marL="900113" lvl="2" indent="-368300">
              <a:spcBef>
                <a:spcPct val="30000"/>
              </a:spcBef>
              <a:buSzPct val="100000"/>
              <a:buFont typeface="Arial" panose="020B0604020202020204" pitchFamily="34" charset="0"/>
              <a:buChar char="-"/>
              <a:defRPr/>
            </a:pPr>
            <a:r>
              <a:rPr lang="en-US" dirty="0"/>
              <a:t>To support the performance management process in fostering, measuring, and rewarding:</a:t>
            </a:r>
          </a:p>
          <a:p>
            <a:pPr marL="14335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General competencies</a:t>
            </a:r>
          </a:p>
          <a:p>
            <a:pPr marL="14335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Leadership competencies</a:t>
            </a:r>
          </a:p>
          <a:p>
            <a:pPr marL="1433513" lvl="3" indent="-355600">
              <a:spcBef>
                <a:spcPct val="30000"/>
              </a:spcBef>
              <a:buFont typeface="Arial" charset="0"/>
              <a:buChar char="○"/>
              <a:defRPr/>
            </a:pPr>
            <a:r>
              <a:rPr lang="en-US" dirty="0"/>
              <a:t>Technical competencies</a:t>
            </a:r>
          </a:p>
        </p:txBody>
      </p:sp>
    </p:spTree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lide Number Placeholder 3">
            <a:extLst>
              <a:ext uri="{FF2B5EF4-FFF2-40B4-BE49-F238E27FC236}">
                <a16:creationId xmlns:a16="http://schemas.microsoft.com/office/drawing/2014/main" id="{86AD036C-527D-1777-F670-66266A61AB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8A523BF8-57A2-4650-AB42-12F02A35F85D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76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50531" name="Rectangle 2">
            <a:extLst>
              <a:ext uri="{FF2B5EF4-FFF2-40B4-BE49-F238E27FC236}">
                <a16:creationId xmlns:a16="http://schemas.microsoft.com/office/drawing/2014/main" id="{D230369E-5898-DA80-695F-CD07EEDDC5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Competency-Based Job Analysis (cont)</a:t>
            </a:r>
          </a:p>
        </p:txBody>
      </p:sp>
      <p:sp>
        <p:nvSpPr>
          <p:cNvPr id="150532" name="Rectangle 3">
            <a:extLst>
              <a:ext uri="{FF2B5EF4-FFF2-40B4-BE49-F238E27FC236}">
                <a16:creationId xmlns:a16="http://schemas.microsoft.com/office/drawing/2014/main" id="{FBDC8CA4-FB2B-0246-629E-B3FB3EADF8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b="1"/>
              <a:t>How to Write Job Competencies-based Job Descriptions:</a:t>
            </a:r>
          </a:p>
          <a:p>
            <a:pPr marL="900113" lvl="3" indent="-368300"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Interview job incumbents and their supervisors.</a:t>
            </a:r>
          </a:p>
          <a:p>
            <a:pPr marL="900113" lvl="3" indent="-368300">
              <a:spcBef>
                <a:spcPct val="5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Ask open-ended questions about job responsibilities and activities.</a:t>
            </a:r>
          </a:p>
          <a:p>
            <a:pPr marL="900113" lvl="3" indent="-368300">
              <a:spcBef>
                <a:spcPct val="50000"/>
              </a:spcBef>
              <a:buSzPct val="100000"/>
              <a:buFont typeface="Arial" panose="020B0604020202020204" pitchFamily="34" charset="0"/>
              <a:buChar char="-"/>
            </a:pPr>
            <a:r>
              <a:rPr lang="en-US" altLang="en-US"/>
              <a:t>Identify critical incidents that pinpoint success on the job.</a:t>
            </a:r>
          </a:p>
        </p:txBody>
      </p:sp>
    </p:spTree>
  </p:cSld>
  <p:clrMapOvr>
    <a:masterClrMapping/>
  </p:clrMapOvr>
  <p:transition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Slide Number Placeholder 4">
            <a:extLst>
              <a:ext uri="{FF2B5EF4-FFF2-40B4-BE49-F238E27FC236}">
                <a16:creationId xmlns:a16="http://schemas.microsoft.com/office/drawing/2014/main" id="{85718721-C2CE-5A3D-6B19-0258656518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761B3CA9-9BEA-47A9-9134-CF9DEDB5DE49}" type="slidenum">
              <a:rPr lang="en-US" altLang="en-US" sz="900">
                <a:solidFill>
                  <a:schemeClr val="bg1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77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52579" name="Rectangle 4">
            <a:extLst>
              <a:ext uri="{FF2B5EF4-FFF2-40B4-BE49-F238E27FC236}">
                <a16:creationId xmlns:a16="http://schemas.microsoft.com/office/drawing/2014/main" id="{EB28BBA3-DBB8-337D-F8D7-8C727499FBF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7538" y="1547813"/>
            <a:ext cx="4038600" cy="4121150"/>
          </a:xfrm>
        </p:spPr>
        <p:txBody>
          <a:bodyPr/>
          <a:lstStyle/>
          <a:p>
            <a:pPr marL="231775" indent="-231775">
              <a:buNone/>
            </a:pPr>
            <a:r>
              <a:rPr lang="en-US" altLang="en-US" sz="2000" dirty="0"/>
              <a:t>competencies</a:t>
            </a:r>
          </a:p>
          <a:p>
            <a:pPr marL="231775" indent="-231775">
              <a:buNone/>
            </a:pPr>
            <a:r>
              <a:rPr lang="en-US" altLang="en-US" sz="2000" dirty="0"/>
              <a:t>competency-based job analysis</a:t>
            </a:r>
          </a:p>
          <a:p>
            <a:pPr marL="231775" indent="-231775">
              <a:buNone/>
            </a:pPr>
            <a:r>
              <a:rPr lang="en-US" altLang="en-US" sz="2000" dirty="0" err="1"/>
              <a:t>dejobbing</a:t>
            </a:r>
            <a:endParaRPr lang="en-US" altLang="en-US" sz="2000" dirty="0"/>
          </a:p>
          <a:p>
            <a:pPr marL="231775" indent="-231775">
              <a:buNone/>
            </a:pPr>
            <a:r>
              <a:rPr lang="en-US" altLang="en-US" sz="2000" dirty="0"/>
              <a:t>diary/log</a:t>
            </a:r>
          </a:p>
          <a:p>
            <a:pPr marL="231775" indent="-231775">
              <a:buNone/>
            </a:pPr>
            <a:r>
              <a:rPr lang="en-US" altLang="en-US" sz="2000" dirty="0"/>
              <a:t>job analysis</a:t>
            </a:r>
          </a:p>
          <a:p>
            <a:pPr marL="231775" indent="-231775">
              <a:buNone/>
            </a:pPr>
            <a:r>
              <a:rPr lang="en-US" altLang="en-US" sz="2000" dirty="0"/>
              <a:t>job description</a:t>
            </a:r>
          </a:p>
          <a:p>
            <a:pPr marL="231775" indent="-231775">
              <a:buNone/>
            </a:pPr>
            <a:r>
              <a:rPr lang="en-US" altLang="en-US" sz="2000" dirty="0"/>
              <a:t>job enlargement</a:t>
            </a:r>
          </a:p>
          <a:p>
            <a:pPr marL="231775" indent="-231775">
              <a:buNone/>
            </a:pPr>
            <a:r>
              <a:rPr lang="en-US" altLang="en-US" sz="2000" dirty="0"/>
              <a:t>job enrichment</a:t>
            </a:r>
          </a:p>
          <a:p>
            <a:pPr marL="231775" indent="-231775">
              <a:buNone/>
            </a:pPr>
            <a:endParaRPr lang="en-US" altLang="en-US" sz="1800" dirty="0">
              <a:solidFill>
                <a:srgbClr val="663300"/>
              </a:solidFill>
            </a:endParaRPr>
          </a:p>
        </p:txBody>
      </p:sp>
      <p:sp>
        <p:nvSpPr>
          <p:cNvPr id="152580" name="Rectangle 5">
            <a:extLst>
              <a:ext uri="{FF2B5EF4-FFF2-40B4-BE49-F238E27FC236}">
                <a16:creationId xmlns:a16="http://schemas.microsoft.com/office/drawing/2014/main" id="{75D60FBB-8631-4944-70D5-7CB33ACA9A6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278563" y="1547814"/>
            <a:ext cx="3975100" cy="4664075"/>
          </a:xfrm>
        </p:spPr>
        <p:txBody>
          <a:bodyPr/>
          <a:lstStyle/>
          <a:p>
            <a:pPr marL="231775" indent="-231775">
              <a:buNone/>
            </a:pPr>
            <a:r>
              <a:rPr lang="en-US" altLang="en-US" sz="2000"/>
              <a:t>job rotation</a:t>
            </a:r>
          </a:p>
          <a:p>
            <a:pPr marL="231775" indent="-231775">
              <a:buNone/>
            </a:pPr>
            <a:r>
              <a:rPr lang="en-US" altLang="en-US" sz="2000"/>
              <a:t>job specifications</a:t>
            </a:r>
          </a:p>
          <a:p>
            <a:pPr marL="231775" indent="-231775">
              <a:buNone/>
            </a:pPr>
            <a:r>
              <a:rPr lang="en-US" altLang="en-US" sz="2000"/>
              <a:t>organization chart</a:t>
            </a:r>
          </a:p>
          <a:p>
            <a:pPr marL="231775" indent="-231775">
              <a:buNone/>
            </a:pPr>
            <a:r>
              <a:rPr lang="en-US" altLang="en-US" sz="2000"/>
              <a:t>performance management</a:t>
            </a:r>
          </a:p>
          <a:p>
            <a:pPr marL="231775" indent="-231775">
              <a:buNone/>
            </a:pPr>
            <a:r>
              <a:rPr lang="en-US" altLang="en-US" sz="2000"/>
              <a:t>position analysis questionnaire (PAQ)</a:t>
            </a:r>
          </a:p>
          <a:p>
            <a:pPr marL="231775" indent="-231775">
              <a:buNone/>
            </a:pPr>
            <a:r>
              <a:rPr lang="en-US" altLang="en-US" sz="2000"/>
              <a:t>process chart</a:t>
            </a:r>
          </a:p>
          <a:p>
            <a:pPr marL="231775" indent="-231775">
              <a:buNone/>
            </a:pPr>
            <a:r>
              <a:rPr lang="en-US" altLang="en-US" sz="2000"/>
              <a:t>reengineering</a:t>
            </a:r>
          </a:p>
          <a:p>
            <a:pPr marL="231775" indent="-231775">
              <a:buNone/>
            </a:pPr>
            <a:endParaRPr lang="en-US" altLang="en-US" sz="2000"/>
          </a:p>
        </p:txBody>
      </p:sp>
      <p:sp>
        <p:nvSpPr>
          <p:cNvPr id="152581" name="Title 1">
            <a:extLst>
              <a:ext uri="{FF2B5EF4-FFF2-40B4-BE49-F238E27FC236}">
                <a16:creationId xmlns:a16="http://schemas.microsoft.com/office/drawing/2014/main" id="{82C4B09F-E5E8-9277-6EC2-849A7E55D7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Key Terms</a:t>
            </a:r>
          </a:p>
        </p:txBody>
      </p:sp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091714" y="1549486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The human resource responsibilities of line and staff (HR) managers is very crucial.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HR’s role in formulating and executing company strategy.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Conclusion: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3725</Words>
  <Application>Microsoft Office PowerPoint</Application>
  <PresentationFormat>Widescreen</PresentationFormat>
  <Paragraphs>662</Paragraphs>
  <Slides>79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79</vt:i4>
      </vt:variant>
    </vt:vector>
  </HeadingPairs>
  <TitlesOfParts>
    <vt:vector size="89" baseType="lpstr">
      <vt:lpstr>Arial</vt:lpstr>
      <vt:lpstr>Calibri</vt:lpstr>
      <vt:lpstr>Calibri Light</vt:lpstr>
      <vt:lpstr>Cambria</vt:lpstr>
      <vt:lpstr>Roboto Light</vt:lpstr>
      <vt:lpstr>Times New Roman</vt:lpstr>
      <vt:lpstr>Verdana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Management Process</vt:lpstr>
      <vt:lpstr>Human Resource Management at Work</vt:lpstr>
      <vt:lpstr>Human Resource Management at Work</vt:lpstr>
      <vt:lpstr>Personnel Aspects of a Manager’s Job</vt:lpstr>
      <vt:lpstr>PowerPoint Presentation</vt:lpstr>
      <vt:lpstr>Personnel Mistakes</vt:lpstr>
      <vt:lpstr>Basic HR Concepts</vt:lpstr>
      <vt:lpstr>Line and Staff Aspects of HRM</vt:lpstr>
      <vt:lpstr>Line Managers’ Human Resource Duties</vt:lpstr>
      <vt:lpstr>Human Resource Managers’ Duties</vt:lpstr>
      <vt:lpstr>Human Resource Specialties</vt:lpstr>
      <vt:lpstr>PowerPoint Presentation</vt:lpstr>
      <vt:lpstr>The Changing Role of Human Resource Management</vt:lpstr>
      <vt:lpstr>Technological Applications for HR</vt:lpstr>
      <vt:lpstr>High-Performance Work System Practices</vt:lpstr>
      <vt:lpstr>Benefits of a High-Performance Work System (HPWS)</vt:lpstr>
      <vt:lpstr>TABLE 1-3 Five Sample HR Metrics</vt:lpstr>
      <vt:lpstr>Key Terms</vt:lpstr>
      <vt:lpstr>The Strategic Management Process</vt:lpstr>
      <vt:lpstr>Business Vision and Mission</vt:lpstr>
      <vt:lpstr>FIGURE 3-1   The Strategic Management Process</vt:lpstr>
      <vt:lpstr>The Recruitment and Selection Process</vt:lpstr>
      <vt:lpstr>FIGURE 5-1  Steps in the Recruitment and Selection Process</vt:lpstr>
      <vt:lpstr>FIGURE 5-2 Linking Employer’s Strategy to Plans</vt:lpstr>
      <vt:lpstr>Planning and Forecasting</vt:lpstr>
      <vt:lpstr>The Complexities of Recruiting</vt:lpstr>
      <vt:lpstr>Effective Recruiting</vt:lpstr>
      <vt:lpstr>Measuring Recruiting Effectiveness</vt:lpstr>
      <vt:lpstr>Internal Candidates: Hiring from Within</vt:lpstr>
      <vt:lpstr>Finding Internal Candidates</vt:lpstr>
      <vt:lpstr>Human Resource Information System (HRIS)</vt:lpstr>
      <vt:lpstr>Outside Sources of Candidates</vt:lpstr>
      <vt:lpstr>Outside Sources of Candidates (cont)</vt:lpstr>
      <vt:lpstr>Advertising for Outside Candidates</vt:lpstr>
      <vt:lpstr>Employment Agencies</vt:lpstr>
      <vt:lpstr>Outside Sources of Candidates (cont)</vt:lpstr>
      <vt:lpstr>Outside Sources of Candidates (cont)</vt:lpstr>
      <vt:lpstr>Temp Agencies</vt:lpstr>
      <vt:lpstr>Concerns of Temp Employees</vt:lpstr>
      <vt:lpstr>Working with a Temp Agency</vt:lpstr>
      <vt:lpstr>Working with a Temp Agency (cont)</vt:lpstr>
      <vt:lpstr>Offshoring/Outsourcing White-Collar and Other Jobs</vt:lpstr>
      <vt:lpstr>Outside Sources of Candidates (cont)</vt:lpstr>
      <vt:lpstr>Outside Sources of Candidates (cont)</vt:lpstr>
      <vt:lpstr>Outside Sources of Candidates (cont)</vt:lpstr>
      <vt:lpstr>Outside Sources of Candidates (cont)</vt:lpstr>
      <vt:lpstr>Recruiting a More Diverse Workforce</vt:lpstr>
      <vt:lpstr>Developing and Using Application Forms</vt:lpstr>
      <vt:lpstr>FIGURE 5-9  Employment  Application</vt:lpstr>
      <vt:lpstr>FIGURE 5-9  Employment  Application (cont)</vt:lpstr>
      <vt:lpstr>FIGURE 5-9  Employment  Application (cont)</vt:lpstr>
      <vt:lpstr>Strategic Human Resource Management</vt:lpstr>
      <vt:lpstr>FIGURE 3-5  Linking Company-Wide and HR Strategies</vt:lpstr>
      <vt:lpstr>Strategic Human Resource Challenges</vt:lpstr>
      <vt:lpstr>Human Resource Management’s Strategic Roles</vt:lpstr>
      <vt:lpstr>Creating the Strategic Human Resource Management System</vt:lpstr>
      <vt:lpstr>FIGURE 3-7 Basic Model of How to Align HR  Strategy and Actions with Business Strategy</vt:lpstr>
      <vt:lpstr>After studying this chapter, you should be able to: </vt:lpstr>
      <vt:lpstr>Types of Information Collected</vt:lpstr>
      <vt:lpstr>FIGURE 4-1 Uses of Job Analysis Information</vt:lpstr>
      <vt:lpstr>Steps in Job Analysis</vt:lpstr>
      <vt:lpstr>Methods of Collecting Job Analysis Information: The Interview</vt:lpstr>
      <vt:lpstr>Job Analysis: Interviewing Guidelines</vt:lpstr>
      <vt:lpstr>Methods of Collecting Job Analysis Information: Questionnaires</vt:lpstr>
      <vt:lpstr>Methods of Collecting Job Analysis Information: Observation</vt:lpstr>
      <vt:lpstr>Methods of Collecting Job Analysis Information: Participant Diary/Log</vt:lpstr>
      <vt:lpstr>Writing Job Descriptions</vt:lpstr>
      <vt:lpstr>PowerPoint Presentation</vt:lpstr>
      <vt:lpstr>Writing Job Specifications</vt:lpstr>
      <vt:lpstr>Competency-Based Job Analysis</vt:lpstr>
      <vt:lpstr>Competency-Based Job Analysis (cont)</vt:lpstr>
      <vt:lpstr>Key Terms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Amany Ramadan</cp:lastModifiedBy>
  <cp:revision>19</cp:revision>
  <dcterms:created xsi:type="dcterms:W3CDTF">2023-04-29T09:08:23Z</dcterms:created>
  <dcterms:modified xsi:type="dcterms:W3CDTF">2024-08-16T09:31:04Z</dcterms:modified>
</cp:coreProperties>
</file>